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5"/>
  </p:notesMasterIdLst>
  <p:handoutMasterIdLst>
    <p:handoutMasterId r:id="rId46"/>
  </p:handoutMasterIdLst>
  <p:sldIdLst>
    <p:sldId id="266" r:id="rId2"/>
    <p:sldId id="322" r:id="rId3"/>
    <p:sldId id="327" r:id="rId4"/>
    <p:sldId id="329" r:id="rId5"/>
    <p:sldId id="326" r:id="rId6"/>
    <p:sldId id="259" r:id="rId7"/>
    <p:sldId id="257" r:id="rId8"/>
    <p:sldId id="337" r:id="rId9"/>
    <p:sldId id="260" r:id="rId10"/>
    <p:sldId id="324" r:id="rId11"/>
    <p:sldId id="264" r:id="rId12"/>
    <p:sldId id="338" r:id="rId13"/>
    <p:sldId id="330" r:id="rId14"/>
    <p:sldId id="331" r:id="rId15"/>
    <p:sldId id="332" r:id="rId16"/>
    <p:sldId id="334" r:id="rId17"/>
    <p:sldId id="335" r:id="rId18"/>
    <p:sldId id="318" r:id="rId19"/>
    <p:sldId id="333" r:id="rId20"/>
    <p:sldId id="265" r:id="rId21"/>
    <p:sldId id="321" r:id="rId22"/>
    <p:sldId id="339" r:id="rId23"/>
    <p:sldId id="360" r:id="rId24"/>
    <p:sldId id="336" r:id="rId25"/>
    <p:sldId id="341" r:id="rId26"/>
    <p:sldId id="345" r:id="rId27"/>
    <p:sldId id="362" r:id="rId28"/>
    <p:sldId id="342" r:id="rId29"/>
    <p:sldId id="348" r:id="rId30"/>
    <p:sldId id="350" r:id="rId31"/>
    <p:sldId id="351" r:id="rId32"/>
    <p:sldId id="363" r:id="rId33"/>
    <p:sldId id="352" r:id="rId34"/>
    <p:sldId id="353" r:id="rId35"/>
    <p:sldId id="354" r:id="rId36"/>
    <p:sldId id="355" r:id="rId37"/>
    <p:sldId id="356" r:id="rId38"/>
    <p:sldId id="357" r:id="rId39"/>
    <p:sldId id="358" r:id="rId40"/>
    <p:sldId id="359" r:id="rId41"/>
    <p:sldId id="347" r:id="rId42"/>
    <p:sldId id="328" r:id="rId43"/>
    <p:sldId id="346"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ian Soiland-Reyes" initials="SS-R" lastIdx="1" clrIdx="0">
    <p:extLst>
      <p:ext uri="{19B8F6BF-5375-455C-9EA6-DF929625EA0E}">
        <p15:presenceInfo xmlns:p15="http://schemas.microsoft.com/office/powerpoint/2012/main" userId="Stian Soiland-Rey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99A0"/>
    <a:srgbClr val="8EC63E"/>
    <a:srgbClr val="1CA1F3"/>
    <a:srgbClr val="A6CF38"/>
    <a:srgbClr val="DA9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3"/>
    <p:restoredTop sz="94647"/>
  </p:normalViewPr>
  <p:slideViewPr>
    <p:cSldViewPr snapToGrid="0" snapToObjects="1">
      <p:cViewPr varScale="1">
        <p:scale>
          <a:sx n="128" d="100"/>
          <a:sy n="128" d="100"/>
        </p:scale>
        <p:origin x="552" y="176"/>
      </p:cViewPr>
      <p:guideLst/>
    </p:cSldViewPr>
  </p:slideViewPr>
  <p:notesTextViewPr>
    <p:cViewPr>
      <p:scale>
        <a:sx n="1" d="1"/>
        <a:sy n="1" d="1"/>
      </p:scale>
      <p:origin x="0" y="0"/>
    </p:cViewPr>
  </p:notesTextViewPr>
  <p:notesViewPr>
    <p:cSldViewPr snapToGrid="0" snapToObjects="1">
      <p:cViewPr varScale="1">
        <p:scale>
          <a:sx n="134" d="100"/>
          <a:sy n="134" d="100"/>
        </p:scale>
        <p:origin x="42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PT Sans" panose="020B0503020203020204" pitchFamily="34" charset="77"/>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6D05EA-C3B0-B342-9FC6-57A8342D4BB8}" type="datetimeFigureOut">
              <a:rPr lang="en-GB" smtClean="0">
                <a:latin typeface="PT Sans" panose="020B0503020203020204" pitchFamily="34" charset="77"/>
              </a:rPr>
              <a:t>23/02/2021</a:t>
            </a:fld>
            <a:endParaRPr lang="en-GB" dirty="0">
              <a:latin typeface="PT Sans" panose="020B0503020203020204" pitchFamily="34" charset="77"/>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PT Sans" panose="020B0503020203020204" pitchFamily="34" charset="77"/>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0DE3AC-D441-CF46-88D9-E2DA4012B4DC}" type="slidenum">
              <a:rPr lang="en-GB" smtClean="0">
                <a:latin typeface="PT Sans" panose="020B0503020203020204" pitchFamily="34" charset="77"/>
              </a:rPr>
              <a:t>‹#›</a:t>
            </a:fld>
            <a:endParaRPr lang="en-GB" dirty="0">
              <a:latin typeface="PT Sans" panose="020B0503020203020204" pitchFamily="34" charset="77"/>
            </a:endParaRPr>
          </a:p>
        </p:txBody>
      </p:sp>
    </p:spTree>
    <p:extLst>
      <p:ext uri="{BB962C8B-B14F-4D97-AF65-F5344CB8AC3E}">
        <p14:creationId xmlns:p14="http://schemas.microsoft.com/office/powerpoint/2010/main" val="277968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PT Sans" panose="020B050302020302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PT Sans" panose="020B0503020203020204" pitchFamily="34" charset="77"/>
              </a:defRPr>
            </a:lvl1pPr>
          </a:lstStyle>
          <a:p>
            <a:fld id="{8AD4BD16-3338-8F46-B931-85D66F380699}" type="datetimeFigureOut">
              <a:rPr lang="en-US" smtClean="0"/>
              <a:pPr/>
              <a:t>2/23/21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PT Sans" panose="020B0503020203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PT Sans" panose="020B0503020203020204" pitchFamily="34" charset="77"/>
              </a:defRPr>
            </a:lvl1pPr>
          </a:lstStyle>
          <a:p>
            <a:fld id="{09E39771-DB5C-8247-9BA1-AA5AB87D35F6}" type="slidenum">
              <a:rPr lang="en-US" smtClean="0"/>
              <a:pPr/>
              <a:t>‹#›</a:t>
            </a:fld>
            <a:endParaRPr lang="en-US" dirty="0"/>
          </a:p>
        </p:txBody>
      </p:sp>
    </p:spTree>
    <p:extLst>
      <p:ext uri="{BB962C8B-B14F-4D97-AF65-F5344CB8AC3E}">
        <p14:creationId xmlns:p14="http://schemas.microsoft.com/office/powerpoint/2010/main" val="247840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T Sans" panose="020B0503020203020204" pitchFamily="34"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a364d922bd_29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a364d922bd_29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ga364d922bd_29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145220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3AA4AB-A92F-C146-A5DE-D72550EAA3ED}" type="slidenum">
              <a:rPr lang="en-US" smtClean="0"/>
              <a:t>23</a:t>
            </a:fld>
            <a:endParaRPr lang="en-US"/>
          </a:p>
        </p:txBody>
      </p:sp>
    </p:spTree>
    <p:extLst>
      <p:ext uri="{BB962C8B-B14F-4D97-AF65-F5344CB8AC3E}">
        <p14:creationId xmlns:p14="http://schemas.microsoft.com/office/powerpoint/2010/main" val="221842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364d922bd_26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364d922bd_26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a364d922bd_26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extLst>
      <p:ext uri="{BB962C8B-B14F-4D97-AF65-F5344CB8AC3E}">
        <p14:creationId xmlns:p14="http://schemas.microsoft.com/office/powerpoint/2010/main" val="4278637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364d922bd_26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364d922bd_26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ga364d922bd_26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extLst>
      <p:ext uri="{BB962C8B-B14F-4D97-AF65-F5344CB8AC3E}">
        <p14:creationId xmlns:p14="http://schemas.microsoft.com/office/powerpoint/2010/main" val="48632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364d922bd_29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364d922bd_29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 name="Google Shape;74;ga364d922bd_29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466977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a364d922bd_29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a364d922bd_29_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ga364d922bd_29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63577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364d922bd_29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364d922bd_29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 name="Google Shape;80;ga364d922bd_29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327829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364d922bd_29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364d922bd_29_1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a364d922bd_29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extLst>
      <p:ext uri="{BB962C8B-B14F-4D97-AF65-F5344CB8AC3E}">
        <p14:creationId xmlns:p14="http://schemas.microsoft.com/office/powerpoint/2010/main" val="380607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364d922bd_29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a364d922bd_29_1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ga364d922bd_29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extLst>
      <p:ext uri="{BB962C8B-B14F-4D97-AF65-F5344CB8AC3E}">
        <p14:creationId xmlns:p14="http://schemas.microsoft.com/office/powerpoint/2010/main" val="381996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96e8ad2b1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7" name="Google Shape;657;g896e8ad2b1_1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00"/>
              </a:spcBef>
              <a:spcAft>
                <a:spcPts val="0"/>
              </a:spcAft>
              <a:buClr>
                <a:srgbClr val="000000"/>
              </a:buClr>
              <a:buSzPts val="1100"/>
              <a:buFont typeface="Arial"/>
              <a:buNone/>
            </a:pPr>
            <a:r>
              <a:rPr lang="en-GB"/>
              <a:t>Getting people to claim ownership of their registered workflows</a:t>
            </a:r>
            <a:endParaRPr/>
          </a:p>
          <a:p>
            <a:pPr marL="0" lvl="0" indent="0" algn="l" rtl="0">
              <a:lnSpc>
                <a:spcPct val="100000"/>
              </a:lnSpc>
              <a:spcBef>
                <a:spcPts val="400"/>
              </a:spcBef>
              <a:spcAft>
                <a:spcPts val="0"/>
              </a:spcAft>
              <a:buSzPts val="1100"/>
              <a:buNone/>
            </a:pPr>
            <a:endParaRPr/>
          </a:p>
          <a:p>
            <a:pPr marL="0" lvl="0" indent="0" algn="l" rtl="0">
              <a:lnSpc>
                <a:spcPct val="100000"/>
              </a:lnSpc>
              <a:spcBef>
                <a:spcPts val="400"/>
              </a:spcBef>
              <a:spcAft>
                <a:spcPts val="0"/>
              </a:spcAft>
              <a:buSzPts val="1100"/>
              <a:buNone/>
            </a:pPr>
            <a:endParaRPr/>
          </a:p>
          <a:p>
            <a:pPr marL="0" lvl="0" indent="0" algn="l" rtl="0">
              <a:lnSpc>
                <a:spcPct val="100000"/>
              </a:lnSpc>
              <a:spcBef>
                <a:spcPts val="400"/>
              </a:spcBef>
              <a:spcAft>
                <a:spcPts val="0"/>
              </a:spcAft>
              <a:buSzPts val="1100"/>
              <a:buNone/>
            </a:pPr>
            <a:r>
              <a:rPr lang="en-GB"/>
              <a:t>Registering on behalf of the makers</a:t>
            </a:r>
            <a:endParaRPr/>
          </a:p>
          <a:p>
            <a:pPr marL="0" lvl="0" indent="0" algn="l" rtl="0">
              <a:lnSpc>
                <a:spcPct val="100000"/>
              </a:lnSpc>
              <a:spcBef>
                <a:spcPts val="400"/>
              </a:spcBef>
              <a:spcAft>
                <a:spcPts val="0"/>
              </a:spcAft>
              <a:buSzPts val="1100"/>
              <a:buNone/>
            </a:pPr>
            <a:endParaRPr/>
          </a:p>
          <a:p>
            <a:pPr marL="0" lvl="0" indent="0" algn="l" rtl="0">
              <a:lnSpc>
                <a:spcPct val="100000"/>
              </a:lnSpc>
              <a:spcBef>
                <a:spcPts val="400"/>
              </a:spcBef>
              <a:spcAft>
                <a:spcPts val="0"/>
              </a:spcAft>
              <a:buSzPts val="1100"/>
              <a:buNone/>
            </a:pPr>
            <a:r>
              <a:rPr lang="en-GB"/>
              <a:t>The makers registering</a:t>
            </a:r>
            <a:endParaRPr/>
          </a:p>
          <a:p>
            <a:pPr marL="0" lvl="0" indent="0" algn="l" rtl="0">
              <a:lnSpc>
                <a:spcPct val="100000"/>
              </a:lnSpc>
              <a:spcBef>
                <a:spcPts val="400"/>
              </a:spcBef>
              <a:spcAft>
                <a:spcPts val="0"/>
              </a:spcAft>
              <a:buSzPts val="1100"/>
              <a:buNone/>
            </a:pPr>
            <a:endParaRPr/>
          </a:p>
          <a:p>
            <a:pPr marL="0" lvl="0" indent="0" algn="l" rtl="0">
              <a:lnSpc>
                <a:spcPct val="100000"/>
              </a:lnSpc>
              <a:spcBef>
                <a:spcPts val="400"/>
              </a:spcBef>
              <a:spcAft>
                <a:spcPts val="0"/>
              </a:spcAft>
              <a:buSzPts val="1100"/>
              <a:buNone/>
            </a:pPr>
            <a:r>
              <a:rPr lang="en-GB"/>
              <a:t>Registering a workflow</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338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364d922bd_29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364d922bd_29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a364d922bd_29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extLst>
      <p:ext uri="{BB962C8B-B14F-4D97-AF65-F5344CB8AC3E}">
        <p14:creationId xmlns:p14="http://schemas.microsoft.com/office/powerpoint/2010/main" val="243784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364d922bd_29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364d922bd_29_1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a364d922bd_29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extLst>
      <p:ext uri="{BB962C8B-B14F-4D97-AF65-F5344CB8AC3E}">
        <p14:creationId xmlns:p14="http://schemas.microsoft.com/office/powerpoint/2010/main" val="1358466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9.svg"/><Relationship Id="rId3" Type="http://schemas.openxmlformats.org/officeDocument/2006/relationships/image" Target="../media/image6.png"/><Relationship Id="rId7" Type="http://schemas.openxmlformats.org/officeDocument/2006/relationships/image" Target="../media/image10.jpg"/><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5.gif"/><Relationship Id="rId16"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2.pn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581BBF-F85C-D84C-A91C-ADE4E2F20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61320"/>
            <a:ext cx="12192000" cy="5400600"/>
          </a:xfrm>
          <a:prstGeom prst="rect">
            <a:avLst/>
          </a:prstGeom>
        </p:spPr>
      </p:pic>
      <p:sp>
        <p:nvSpPr>
          <p:cNvPr id="2" name="Title 1">
            <a:extLst>
              <a:ext uri="{FF2B5EF4-FFF2-40B4-BE49-F238E27FC236}">
                <a16:creationId xmlns:a16="http://schemas.microsoft.com/office/drawing/2014/main" id="{175419EA-C0AA-BE4C-9908-B74A9706B80E}"/>
              </a:ext>
            </a:extLst>
          </p:cNvPr>
          <p:cNvSpPr>
            <a:spLocks noGrp="1"/>
          </p:cNvSpPr>
          <p:nvPr>
            <p:ph type="ctrTitle"/>
          </p:nvPr>
        </p:nvSpPr>
        <p:spPr>
          <a:xfrm>
            <a:off x="831056" y="2047558"/>
            <a:ext cx="10529888" cy="2387600"/>
          </a:xfrm>
        </p:spPr>
        <p:txBody>
          <a:bodyPr anchor="ctr" anchorCtr="1">
            <a:normAutofit/>
          </a:bodyPr>
          <a:lstStyle>
            <a:lvl1pPr algn="ctr">
              <a:defRPr sz="5400"/>
            </a:lvl1pPr>
          </a:lstStyle>
          <a:p>
            <a:r>
              <a:rPr lang="en-GB" noProof="0" dirty="0"/>
              <a:t>Click to edit Master title style</a:t>
            </a:r>
            <a:endParaRPr lang="en-US" noProof="0" dirty="0"/>
          </a:p>
        </p:txBody>
      </p:sp>
      <p:sp>
        <p:nvSpPr>
          <p:cNvPr id="3" name="Subtitle 2">
            <a:extLst>
              <a:ext uri="{FF2B5EF4-FFF2-40B4-BE49-F238E27FC236}">
                <a16:creationId xmlns:a16="http://schemas.microsoft.com/office/drawing/2014/main" id="{6E66D4FB-D8DB-F74B-930B-B021418435B7}"/>
              </a:ext>
            </a:extLst>
          </p:cNvPr>
          <p:cNvSpPr>
            <a:spLocks noGrp="1"/>
          </p:cNvSpPr>
          <p:nvPr>
            <p:ph type="subTitle" idx="1" hasCustomPrompt="1"/>
          </p:nvPr>
        </p:nvSpPr>
        <p:spPr>
          <a:xfrm>
            <a:off x="1524000" y="4782820"/>
            <a:ext cx="9144000" cy="538988"/>
          </a:xfrm>
        </p:spPr>
        <p:txBody>
          <a:bodyPr>
            <a:noAutofit/>
          </a:bodyPr>
          <a:lstStyle>
            <a:lvl1pPr marL="0" marR="0" indent="0" algn="ctr" defTabSz="914400" rtl="0" eaLnBrk="1" fontAlgn="auto" latinLnBrk="0" hangingPunct="1">
              <a:lnSpc>
                <a:spcPct val="90000"/>
              </a:lnSpc>
              <a:spcBef>
                <a:spcPts val="0"/>
              </a:spcBef>
              <a:spcAft>
                <a:spcPts val="900"/>
              </a:spcAft>
              <a:buClrTx/>
              <a:buSzTx/>
              <a:buFont typeface="Wingdings" pitchFamily="2" charset="2"/>
              <a:buNone/>
              <a:tabLst/>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subtitle/author style</a:t>
            </a:r>
          </a:p>
        </p:txBody>
      </p:sp>
      <p:pic>
        <p:nvPicPr>
          <p:cNvPr id="8" name="Picture 7">
            <a:extLst>
              <a:ext uri="{FF2B5EF4-FFF2-40B4-BE49-F238E27FC236}">
                <a16:creationId xmlns:a16="http://schemas.microsoft.com/office/drawing/2014/main" id="{952D8464-CB83-D444-9969-7DF779FD45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344" y="188640"/>
            <a:ext cx="2372744" cy="881368"/>
          </a:xfrm>
          <a:prstGeom prst="rect">
            <a:avLst/>
          </a:prstGeom>
        </p:spPr>
      </p:pic>
      <p:sp>
        <p:nvSpPr>
          <p:cNvPr id="11" name="Text Placeholder 10"/>
          <p:cNvSpPr>
            <a:spLocks noGrp="1"/>
          </p:cNvSpPr>
          <p:nvPr>
            <p:ph type="body" sz="quarter" idx="10" hasCustomPrompt="1"/>
          </p:nvPr>
        </p:nvSpPr>
        <p:spPr>
          <a:xfrm>
            <a:off x="1524127" y="5340223"/>
            <a:ext cx="9143746" cy="566801"/>
          </a:xfrm>
        </p:spPr>
        <p:txBody>
          <a:bodyPr lIns="90000">
            <a:normAutofit/>
          </a:bodyPr>
          <a:lstStyle>
            <a:lvl1pPr marL="0" indent="0" algn="ctr">
              <a:buNone/>
              <a:defRPr sz="2400"/>
            </a:lvl1pPr>
            <a:lvl2pPr marL="457200" indent="0" algn="ctr">
              <a:buNone/>
              <a:defRPr sz="2000"/>
            </a:lvl2pPr>
          </a:lstStyle>
          <a:p>
            <a:pPr lvl="0"/>
            <a:r>
              <a:rPr lang="en-US" noProof="0" dirty="0"/>
              <a:t>Click to edit Master </a:t>
            </a:r>
            <a:r>
              <a:rPr lang="en-US" noProof="0" dirty="0" err="1"/>
              <a:t>subsubtitle</a:t>
            </a:r>
            <a:r>
              <a:rPr lang="en-US" noProof="0" dirty="0"/>
              <a:t>/email style</a:t>
            </a:r>
          </a:p>
        </p:txBody>
      </p:sp>
      <p:pic>
        <p:nvPicPr>
          <p:cNvPr id="10" name="Picture 2">
            <a:extLst>
              <a:ext uri="{FF2B5EF4-FFF2-40B4-BE49-F238E27FC236}">
                <a16:creationId xmlns:a16="http://schemas.microsoft.com/office/drawing/2014/main" id="{0C4AB62E-60EA-DE4D-A679-AB63CE5217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90638" y="188640"/>
            <a:ext cx="2610018" cy="7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5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E354-68C2-BF46-A20E-5B634E42E1C7}"/>
              </a:ext>
            </a:extLst>
          </p:cNvPr>
          <p:cNvSpPr>
            <a:spLocks noGrp="1"/>
          </p:cNvSpPr>
          <p:nvPr>
            <p:ph type="title"/>
          </p:nvPr>
        </p:nvSpPr>
        <p:spPr>
          <a:xfrm>
            <a:off x="542925" y="273861"/>
            <a:ext cx="11072813" cy="926326"/>
          </a:xfrm>
          <a:ln>
            <a:noFill/>
          </a:ln>
        </p:spPr>
        <p:txBody>
          <a:bodyPr>
            <a:normAutofit/>
          </a:bodyPr>
          <a:lstStyle>
            <a:lvl1pPr algn="ctr">
              <a:defRPr sz="40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A990611F-5391-4B44-89DD-1989E1CE0323}"/>
              </a:ext>
            </a:extLst>
          </p:cNvPr>
          <p:cNvSpPr>
            <a:spLocks noGrp="1"/>
          </p:cNvSpPr>
          <p:nvPr>
            <p:ph idx="1"/>
          </p:nvPr>
        </p:nvSpPr>
        <p:spPr>
          <a:xfrm>
            <a:off x="542925" y="1485900"/>
            <a:ext cx="11072813" cy="4486275"/>
          </a:xfrm>
        </p:spPr>
        <p:txBody>
          <a:bodyPr/>
          <a:lstStyle>
            <a:lvl1pPr>
              <a:defRPr sz="2400"/>
            </a:lvl1pPr>
            <a:lvl2pPr>
              <a:lnSpc>
                <a:spcPct val="100000"/>
              </a:lnSpc>
              <a:defRPr sz="2000"/>
            </a:lvl2pPr>
            <a:lvl3pPr>
              <a:defRPr sz="1600"/>
            </a:lvl3pPr>
          </a:lstStyle>
          <a:p>
            <a:pPr lvl="0"/>
            <a:r>
              <a:rPr lang="en-GB"/>
              <a:t>Click to edit Master text styles</a:t>
            </a:r>
          </a:p>
          <a:p>
            <a:pPr lvl="1"/>
            <a:r>
              <a:rPr lang="en-GB"/>
              <a:t>Second level</a:t>
            </a:r>
          </a:p>
          <a:p>
            <a:pPr lvl="2"/>
            <a:r>
              <a:rPr lang="en-GB"/>
              <a:t>Third level</a:t>
            </a:r>
          </a:p>
        </p:txBody>
      </p:sp>
      <p:sp>
        <p:nvSpPr>
          <p:cNvPr id="7" name="Rectangle 6">
            <a:extLst>
              <a:ext uri="{FF2B5EF4-FFF2-40B4-BE49-F238E27FC236}">
                <a16:creationId xmlns:a16="http://schemas.microsoft.com/office/drawing/2014/main" id="{7E022A92-CE17-1043-9588-CF0502A3C31F}"/>
              </a:ext>
            </a:extLst>
          </p:cNvPr>
          <p:cNvSpPr/>
          <p:nvPr userDrawn="1"/>
        </p:nvSpPr>
        <p:spPr>
          <a:xfrm flipV="1">
            <a:off x="2113428" y="6377736"/>
            <a:ext cx="9000000" cy="0"/>
          </a:xfrm>
          <a:prstGeom prst="rect">
            <a:avLst/>
          </a:prstGeom>
          <a:solidFill>
            <a:srgbClr val="F29A42"/>
          </a:solidFill>
          <a:ln>
            <a:solidFill>
              <a:srgbClr val="F29A4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b="0" i="0" dirty="0">
              <a:latin typeface="PT Sans" panose="020B0503020203020204" pitchFamily="34" charset="77"/>
            </a:endParaRPr>
          </a:p>
        </p:txBody>
      </p:sp>
      <p:pic>
        <p:nvPicPr>
          <p:cNvPr id="9" name="Picture 8">
            <a:extLst>
              <a:ext uri="{FF2B5EF4-FFF2-40B4-BE49-F238E27FC236}">
                <a16:creationId xmlns:a16="http://schemas.microsoft.com/office/drawing/2014/main" id="{1A73F852-BE8C-D749-A8DC-55F697B8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88" y="6115363"/>
            <a:ext cx="1599416" cy="595774"/>
          </a:xfrm>
          <a:prstGeom prst="rect">
            <a:avLst/>
          </a:prstGeom>
        </p:spPr>
      </p:pic>
      <p:sp>
        <p:nvSpPr>
          <p:cNvPr id="10" name="Slide Number Placeholder 5">
            <a:extLst>
              <a:ext uri="{FF2B5EF4-FFF2-40B4-BE49-F238E27FC236}">
                <a16:creationId xmlns:a16="http://schemas.microsoft.com/office/drawing/2014/main" id="{72BB4E22-886E-3941-8D0B-04C71F8BFE77}"/>
              </a:ext>
            </a:extLst>
          </p:cNvPr>
          <p:cNvSpPr>
            <a:spLocks noGrp="1"/>
          </p:cNvSpPr>
          <p:nvPr>
            <p:ph type="sldNum" sz="quarter" idx="12"/>
          </p:nvPr>
        </p:nvSpPr>
        <p:spPr>
          <a:xfrm>
            <a:off x="11441858" y="6244536"/>
            <a:ext cx="432000" cy="288000"/>
          </a:xfrm>
          <a:ln w="0">
            <a:solidFill>
              <a:srgbClr val="F29A42"/>
            </a:solidFill>
          </a:ln>
        </p:spPr>
        <p:txBody>
          <a:bodyPr/>
          <a:lstStyle>
            <a:lvl1pPr algn="ctr">
              <a:defRPr sz="1600" b="0" i="0">
                <a:solidFill>
                  <a:srgbClr val="DA9A36"/>
                </a:solidFill>
                <a:latin typeface="PT Sans" panose="020B0503020203020204" pitchFamily="34" charset="77"/>
              </a:defRPr>
            </a:lvl1pPr>
          </a:lstStyle>
          <a:p>
            <a:fld id="{652FD0A2-323C-544B-81C5-8198DDC55B73}" type="slidenum">
              <a:rPr lang="en-US" smtClean="0"/>
              <a:pPr/>
              <a:t>‹#›</a:t>
            </a:fld>
            <a:endParaRPr lang="en-US" dirty="0"/>
          </a:p>
        </p:txBody>
      </p:sp>
    </p:spTree>
    <p:extLst>
      <p:ext uri="{BB962C8B-B14F-4D97-AF65-F5344CB8AC3E}">
        <p14:creationId xmlns:p14="http://schemas.microsoft.com/office/powerpoint/2010/main" val="19037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E354-68C2-BF46-A20E-5B634E42E1C7}"/>
              </a:ext>
            </a:extLst>
          </p:cNvPr>
          <p:cNvSpPr>
            <a:spLocks noGrp="1"/>
          </p:cNvSpPr>
          <p:nvPr>
            <p:ph type="title"/>
          </p:nvPr>
        </p:nvSpPr>
        <p:spPr>
          <a:xfrm>
            <a:off x="542925" y="273861"/>
            <a:ext cx="11072813" cy="926326"/>
          </a:xfrm>
          <a:ln>
            <a:noFill/>
          </a:ln>
        </p:spPr>
        <p:txBody>
          <a:bodyPr>
            <a:normAutofit/>
          </a:bodyPr>
          <a:lstStyle>
            <a:lvl1pPr algn="ctr">
              <a:defRPr sz="4000"/>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E022A92-CE17-1043-9588-CF0502A3C31F}"/>
              </a:ext>
            </a:extLst>
          </p:cNvPr>
          <p:cNvSpPr/>
          <p:nvPr userDrawn="1"/>
        </p:nvSpPr>
        <p:spPr>
          <a:xfrm flipV="1">
            <a:off x="2113428" y="6377736"/>
            <a:ext cx="9000000" cy="0"/>
          </a:xfrm>
          <a:prstGeom prst="rect">
            <a:avLst/>
          </a:prstGeom>
          <a:solidFill>
            <a:srgbClr val="F29A42"/>
          </a:solidFill>
          <a:ln>
            <a:solidFill>
              <a:srgbClr val="F29A4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b="0" i="0" dirty="0">
              <a:latin typeface="PT Sans" panose="020B0503020203020204" pitchFamily="34" charset="77"/>
            </a:endParaRPr>
          </a:p>
        </p:txBody>
      </p:sp>
      <p:pic>
        <p:nvPicPr>
          <p:cNvPr id="9" name="Picture 8">
            <a:extLst>
              <a:ext uri="{FF2B5EF4-FFF2-40B4-BE49-F238E27FC236}">
                <a16:creationId xmlns:a16="http://schemas.microsoft.com/office/drawing/2014/main" id="{1A73F852-BE8C-D749-A8DC-55F697B8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88" y="6115363"/>
            <a:ext cx="1599416" cy="595774"/>
          </a:xfrm>
          <a:prstGeom prst="rect">
            <a:avLst/>
          </a:prstGeom>
        </p:spPr>
      </p:pic>
      <p:sp>
        <p:nvSpPr>
          <p:cNvPr id="10" name="Slide Number Placeholder 5">
            <a:extLst>
              <a:ext uri="{FF2B5EF4-FFF2-40B4-BE49-F238E27FC236}">
                <a16:creationId xmlns:a16="http://schemas.microsoft.com/office/drawing/2014/main" id="{72BB4E22-886E-3941-8D0B-04C71F8BFE77}"/>
              </a:ext>
            </a:extLst>
          </p:cNvPr>
          <p:cNvSpPr>
            <a:spLocks noGrp="1"/>
          </p:cNvSpPr>
          <p:nvPr>
            <p:ph type="sldNum" sz="quarter" idx="12"/>
          </p:nvPr>
        </p:nvSpPr>
        <p:spPr>
          <a:xfrm>
            <a:off x="11441858" y="6244536"/>
            <a:ext cx="432000" cy="288000"/>
          </a:xfrm>
          <a:ln w="0">
            <a:solidFill>
              <a:srgbClr val="F29A42"/>
            </a:solidFill>
          </a:ln>
        </p:spPr>
        <p:txBody>
          <a:bodyPr/>
          <a:lstStyle>
            <a:lvl1pPr algn="ctr">
              <a:defRPr sz="1600" b="0" i="0">
                <a:solidFill>
                  <a:srgbClr val="DA9A36"/>
                </a:solidFill>
                <a:latin typeface="PT Sans" panose="020B0503020203020204" pitchFamily="34" charset="77"/>
              </a:defRPr>
            </a:lvl1pPr>
          </a:lstStyle>
          <a:p>
            <a:fld id="{652FD0A2-323C-544B-81C5-8198DDC55B73}" type="slidenum">
              <a:rPr lang="en-US" smtClean="0"/>
              <a:pPr/>
              <a:t>‹#›</a:t>
            </a:fld>
            <a:endParaRPr lang="en-US" dirty="0"/>
          </a:p>
        </p:txBody>
      </p:sp>
    </p:spTree>
    <p:extLst>
      <p:ext uri="{BB962C8B-B14F-4D97-AF65-F5344CB8AC3E}">
        <p14:creationId xmlns:p14="http://schemas.microsoft.com/office/powerpoint/2010/main" val="371309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022A92-CE17-1043-9588-CF0502A3C31F}"/>
              </a:ext>
            </a:extLst>
          </p:cNvPr>
          <p:cNvSpPr/>
          <p:nvPr userDrawn="1"/>
        </p:nvSpPr>
        <p:spPr>
          <a:xfrm flipV="1">
            <a:off x="2113428" y="6377736"/>
            <a:ext cx="9000000" cy="0"/>
          </a:xfrm>
          <a:prstGeom prst="rect">
            <a:avLst/>
          </a:prstGeom>
          <a:solidFill>
            <a:srgbClr val="F29A42"/>
          </a:solidFill>
          <a:ln>
            <a:solidFill>
              <a:srgbClr val="F29A4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b="0" i="0" dirty="0">
              <a:latin typeface="PT Sans" panose="020B0503020203020204" pitchFamily="34" charset="77"/>
            </a:endParaRPr>
          </a:p>
        </p:txBody>
      </p:sp>
      <p:pic>
        <p:nvPicPr>
          <p:cNvPr id="9" name="Picture 8">
            <a:extLst>
              <a:ext uri="{FF2B5EF4-FFF2-40B4-BE49-F238E27FC236}">
                <a16:creationId xmlns:a16="http://schemas.microsoft.com/office/drawing/2014/main" id="{1A73F852-BE8C-D749-A8DC-55F697B895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788" y="6115363"/>
            <a:ext cx="1599416" cy="595774"/>
          </a:xfrm>
          <a:prstGeom prst="rect">
            <a:avLst/>
          </a:prstGeom>
        </p:spPr>
      </p:pic>
      <p:sp>
        <p:nvSpPr>
          <p:cNvPr id="10" name="Slide Number Placeholder 5">
            <a:extLst>
              <a:ext uri="{FF2B5EF4-FFF2-40B4-BE49-F238E27FC236}">
                <a16:creationId xmlns:a16="http://schemas.microsoft.com/office/drawing/2014/main" id="{72BB4E22-886E-3941-8D0B-04C71F8BFE77}"/>
              </a:ext>
            </a:extLst>
          </p:cNvPr>
          <p:cNvSpPr>
            <a:spLocks noGrp="1"/>
          </p:cNvSpPr>
          <p:nvPr>
            <p:ph type="sldNum" sz="quarter" idx="12"/>
          </p:nvPr>
        </p:nvSpPr>
        <p:spPr>
          <a:xfrm>
            <a:off x="11441858" y="6244536"/>
            <a:ext cx="432000" cy="288000"/>
          </a:xfrm>
          <a:ln w="0">
            <a:solidFill>
              <a:srgbClr val="F29A42"/>
            </a:solidFill>
          </a:ln>
        </p:spPr>
        <p:txBody>
          <a:bodyPr/>
          <a:lstStyle>
            <a:lvl1pPr algn="ctr">
              <a:defRPr sz="1600" b="0" i="0">
                <a:solidFill>
                  <a:srgbClr val="DA9A36"/>
                </a:solidFill>
                <a:latin typeface="PT Sans" panose="020B0503020203020204" pitchFamily="34" charset="77"/>
              </a:defRPr>
            </a:lvl1pPr>
          </a:lstStyle>
          <a:p>
            <a:fld id="{652FD0A2-323C-544B-81C5-8198DDC55B73}" type="slidenum">
              <a:rPr lang="en-US" smtClean="0"/>
              <a:pPr/>
              <a:t>‹#›</a:t>
            </a:fld>
            <a:endParaRPr lang="en-US" dirty="0"/>
          </a:p>
        </p:txBody>
      </p:sp>
    </p:spTree>
    <p:extLst>
      <p:ext uri="{BB962C8B-B14F-4D97-AF65-F5344CB8AC3E}">
        <p14:creationId xmlns:p14="http://schemas.microsoft.com/office/powerpoint/2010/main" val="239974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75659B-5D73-AC42-9079-D22982F33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336" y="3525239"/>
            <a:ext cx="1319914" cy="1670774"/>
          </a:xfrm>
          <a:prstGeom prst="rect">
            <a:avLst/>
          </a:prstGeom>
        </p:spPr>
      </p:pic>
      <p:pic>
        <p:nvPicPr>
          <p:cNvPr id="13" name="Picture 12">
            <a:extLst>
              <a:ext uri="{FF2B5EF4-FFF2-40B4-BE49-F238E27FC236}">
                <a16:creationId xmlns:a16="http://schemas.microsoft.com/office/drawing/2014/main" id="{B2D3C47B-7C42-5940-B7AA-AE38CC492A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408" y="3458471"/>
            <a:ext cx="3855276" cy="1521518"/>
          </a:xfrm>
          <a:prstGeom prst="rect">
            <a:avLst/>
          </a:prstGeom>
        </p:spPr>
      </p:pic>
      <p:pic>
        <p:nvPicPr>
          <p:cNvPr id="14" name="Picture 13">
            <a:extLst>
              <a:ext uri="{FF2B5EF4-FFF2-40B4-BE49-F238E27FC236}">
                <a16:creationId xmlns:a16="http://schemas.microsoft.com/office/drawing/2014/main" id="{5AE1FA22-6359-084E-B3B8-753664F3D6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2144" y="3626361"/>
            <a:ext cx="2407640" cy="1437896"/>
          </a:xfrm>
          <a:prstGeom prst="rect">
            <a:avLst/>
          </a:prstGeom>
        </p:spPr>
      </p:pic>
      <p:pic>
        <p:nvPicPr>
          <p:cNvPr id="15" name="Picture 14">
            <a:extLst>
              <a:ext uri="{FF2B5EF4-FFF2-40B4-BE49-F238E27FC236}">
                <a16:creationId xmlns:a16="http://schemas.microsoft.com/office/drawing/2014/main" id="{CBD35579-0091-7744-912D-C4ADE88CD9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9736" y="3578273"/>
            <a:ext cx="1891292" cy="609628"/>
          </a:xfrm>
          <a:prstGeom prst="rect">
            <a:avLst/>
          </a:prstGeom>
        </p:spPr>
      </p:pic>
      <p:pic>
        <p:nvPicPr>
          <p:cNvPr id="16" name="Picture 15">
            <a:extLst>
              <a:ext uri="{FF2B5EF4-FFF2-40B4-BE49-F238E27FC236}">
                <a16:creationId xmlns:a16="http://schemas.microsoft.com/office/drawing/2014/main" id="{56971F8F-A82D-EF47-AB8E-4536D67B6B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879976" y="3611837"/>
            <a:ext cx="781031" cy="781031"/>
          </a:xfrm>
          <a:prstGeom prst="rect">
            <a:avLst/>
          </a:prstGeom>
        </p:spPr>
      </p:pic>
      <p:pic>
        <p:nvPicPr>
          <p:cNvPr id="17" name="Picture 16">
            <a:extLst>
              <a:ext uri="{FF2B5EF4-FFF2-40B4-BE49-F238E27FC236}">
                <a16:creationId xmlns:a16="http://schemas.microsoft.com/office/drawing/2014/main" id="{E5C72580-1C7F-CC40-8686-2E91635C03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03864" y="4432945"/>
            <a:ext cx="1144664" cy="475036"/>
          </a:xfrm>
          <a:prstGeom prst="rect">
            <a:avLst/>
          </a:prstGeom>
        </p:spPr>
      </p:pic>
      <p:pic>
        <p:nvPicPr>
          <p:cNvPr id="18" name="Picture 17">
            <a:extLst>
              <a:ext uri="{FF2B5EF4-FFF2-40B4-BE49-F238E27FC236}">
                <a16:creationId xmlns:a16="http://schemas.microsoft.com/office/drawing/2014/main" id="{BAE17584-3C67-5A49-9EB8-640216BD23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79576" y="3667439"/>
            <a:ext cx="1232374" cy="304438"/>
          </a:xfrm>
          <a:prstGeom prst="rect">
            <a:avLst/>
          </a:prstGeom>
        </p:spPr>
      </p:pic>
      <p:pic>
        <p:nvPicPr>
          <p:cNvPr id="19" name="Picture 18">
            <a:extLst>
              <a:ext uri="{FF2B5EF4-FFF2-40B4-BE49-F238E27FC236}">
                <a16:creationId xmlns:a16="http://schemas.microsoft.com/office/drawing/2014/main" id="{04C10963-7AD5-7145-936E-F44F66F0C18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92544" y="3564755"/>
            <a:ext cx="1071904" cy="1559250"/>
          </a:xfrm>
          <a:prstGeom prst="rect">
            <a:avLst/>
          </a:prstGeom>
        </p:spPr>
      </p:pic>
      <p:pic>
        <p:nvPicPr>
          <p:cNvPr id="21" name="Picture 20">
            <a:extLst>
              <a:ext uri="{FF2B5EF4-FFF2-40B4-BE49-F238E27FC236}">
                <a16:creationId xmlns:a16="http://schemas.microsoft.com/office/drawing/2014/main" id="{12B6BFD8-4F3D-714B-B7E2-87258E03D69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904312" y="3662280"/>
            <a:ext cx="1864601" cy="597629"/>
          </a:xfrm>
          <a:prstGeom prst="rect">
            <a:avLst/>
          </a:prstGeom>
        </p:spPr>
      </p:pic>
      <p:pic>
        <p:nvPicPr>
          <p:cNvPr id="22" name="Picture 21">
            <a:extLst>
              <a:ext uri="{FF2B5EF4-FFF2-40B4-BE49-F238E27FC236}">
                <a16:creationId xmlns:a16="http://schemas.microsoft.com/office/drawing/2014/main" id="{C4F636F0-BABE-8140-9830-F375C9BB25C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04112" y="3626361"/>
            <a:ext cx="1050290" cy="1056594"/>
          </a:xfrm>
          <a:prstGeom prst="rect">
            <a:avLst/>
          </a:prstGeom>
        </p:spPr>
      </p:pic>
      <p:pic>
        <p:nvPicPr>
          <p:cNvPr id="23" name="Picture 22">
            <a:extLst>
              <a:ext uri="{FF2B5EF4-FFF2-40B4-BE49-F238E27FC236}">
                <a16:creationId xmlns:a16="http://schemas.microsoft.com/office/drawing/2014/main" id="{A150E0F8-3E6E-764B-BB74-8A2EFE3DECA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95600" y="4554719"/>
            <a:ext cx="1671882" cy="353262"/>
          </a:xfrm>
          <a:prstGeom prst="rect">
            <a:avLst/>
          </a:prstGeom>
        </p:spPr>
      </p:pic>
      <p:pic>
        <p:nvPicPr>
          <p:cNvPr id="24" name="Picture 23">
            <a:extLst>
              <a:ext uri="{FF2B5EF4-FFF2-40B4-BE49-F238E27FC236}">
                <a16:creationId xmlns:a16="http://schemas.microsoft.com/office/drawing/2014/main" id="{910782C6-7677-774B-BC42-FE51CD9605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79776" y="4115893"/>
            <a:ext cx="1249315" cy="1015318"/>
          </a:xfrm>
          <a:prstGeom prst="rect">
            <a:avLst/>
          </a:prstGeom>
        </p:spPr>
      </p:pic>
      <p:pic>
        <p:nvPicPr>
          <p:cNvPr id="25" name="Picture 24">
            <a:extLst>
              <a:ext uri="{FF2B5EF4-FFF2-40B4-BE49-F238E27FC236}">
                <a16:creationId xmlns:a16="http://schemas.microsoft.com/office/drawing/2014/main" id="{F242D94C-EDAB-7F46-8763-091040765BD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9496" y="4547941"/>
            <a:ext cx="928074" cy="587497"/>
          </a:xfrm>
          <a:prstGeom prst="rect">
            <a:avLst/>
          </a:prstGeom>
        </p:spPr>
      </p:pic>
      <p:pic>
        <p:nvPicPr>
          <p:cNvPr id="26" name="Picture 25">
            <a:extLst>
              <a:ext uri="{FF2B5EF4-FFF2-40B4-BE49-F238E27FC236}">
                <a16:creationId xmlns:a16="http://schemas.microsoft.com/office/drawing/2014/main" id="{2DDAD06B-C392-FA40-BD73-62BC8885CF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688848" y="400470"/>
            <a:ext cx="4485160" cy="1666036"/>
          </a:xfrm>
          <a:prstGeom prst="rect">
            <a:avLst/>
          </a:prstGeom>
        </p:spPr>
      </p:pic>
      <p:sp>
        <p:nvSpPr>
          <p:cNvPr id="29" name="Rectangle 28">
            <a:extLst>
              <a:ext uri="{FF2B5EF4-FFF2-40B4-BE49-F238E27FC236}">
                <a16:creationId xmlns:a16="http://schemas.microsoft.com/office/drawing/2014/main" id="{7E022A92-CE17-1043-9588-CF0502A3C31F}"/>
              </a:ext>
            </a:extLst>
          </p:cNvPr>
          <p:cNvSpPr/>
          <p:nvPr userDrawn="1"/>
        </p:nvSpPr>
        <p:spPr>
          <a:xfrm>
            <a:off x="0" y="2301240"/>
            <a:ext cx="12192000" cy="45719"/>
          </a:xfrm>
          <a:prstGeom prst="rect">
            <a:avLst/>
          </a:prstGeom>
          <a:solidFill>
            <a:srgbClr val="F29A42"/>
          </a:solidFill>
          <a:ln>
            <a:solidFill>
              <a:srgbClr val="F29A4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b="0" i="0" dirty="0">
              <a:latin typeface="PT Sans" panose="020B0503020203020204" pitchFamily="34" charset="77"/>
            </a:endParaRPr>
          </a:p>
        </p:txBody>
      </p:sp>
      <p:sp>
        <p:nvSpPr>
          <p:cNvPr id="6" name="TextBox 5"/>
          <p:cNvSpPr txBox="1"/>
          <p:nvPr userDrawn="1"/>
        </p:nvSpPr>
        <p:spPr>
          <a:xfrm>
            <a:off x="0" y="2353347"/>
            <a:ext cx="12192000" cy="892552"/>
          </a:xfrm>
          <a:prstGeom prst="rect">
            <a:avLst/>
          </a:prstGeom>
          <a:solidFill>
            <a:schemeClr val="bg2">
              <a:lumMod val="90000"/>
            </a:schemeClr>
          </a:solidFill>
        </p:spPr>
        <p:txBody>
          <a:bodyPr wrap="square" rtlCol="0" anchor="ctr" anchorCtr="1">
            <a:spAutoFit/>
          </a:bodyPr>
          <a:lstStyle/>
          <a:p>
            <a:pPr algn="ctr"/>
            <a:endParaRPr lang="en-GB" sz="1200" b="0" i="0" dirty="0">
              <a:solidFill>
                <a:schemeClr val="bg1"/>
              </a:solidFill>
              <a:latin typeface="PT Sans" panose="020B0503020203020204" pitchFamily="34" charset="77"/>
              <a:ea typeface="PT Sans" charset="-52"/>
              <a:cs typeface="Arial" panose="020B0604020202020204" pitchFamily="34" charset="0"/>
            </a:endParaRPr>
          </a:p>
          <a:p>
            <a:pPr algn="ctr"/>
            <a:r>
              <a:rPr lang="en-GB" sz="2800" b="0" i="0" dirty="0">
                <a:solidFill>
                  <a:schemeClr val="bg1"/>
                </a:solidFill>
                <a:latin typeface="PT Sans" panose="020B0503020203020204" pitchFamily="34" charset="77"/>
                <a:ea typeface="PT Sans" charset="-52"/>
                <a:cs typeface="Arial" panose="020B0604020202020204" pitchFamily="34" charset="0"/>
              </a:rPr>
              <a:t>BioExcel Partners</a:t>
            </a:r>
          </a:p>
          <a:p>
            <a:pPr algn="ctr"/>
            <a:endParaRPr lang="en-GB" sz="1200" b="0" i="0" dirty="0">
              <a:solidFill>
                <a:schemeClr val="bg1"/>
              </a:solidFill>
              <a:latin typeface="PT Sans" panose="020B0503020203020204" pitchFamily="34" charset="77"/>
              <a:ea typeface="PT Sans" charset="-52"/>
              <a:cs typeface="Arial" panose="020B0604020202020204" pitchFamily="34" charset="0"/>
            </a:endParaRPr>
          </a:p>
        </p:txBody>
      </p:sp>
      <p:sp>
        <p:nvSpPr>
          <p:cNvPr id="30" name="TextBox 29">
            <a:extLst>
              <a:ext uri="{FF2B5EF4-FFF2-40B4-BE49-F238E27FC236}">
                <a16:creationId xmlns:a16="http://schemas.microsoft.com/office/drawing/2014/main" id="{0782FB60-E578-3C45-AE2C-79166D236875}"/>
              </a:ext>
            </a:extLst>
          </p:cNvPr>
          <p:cNvSpPr txBox="1"/>
          <p:nvPr userDrawn="1"/>
        </p:nvSpPr>
        <p:spPr>
          <a:xfrm>
            <a:off x="6729984" y="5842403"/>
            <a:ext cx="3840480" cy="830997"/>
          </a:xfrm>
          <a:prstGeom prst="rect">
            <a:avLst/>
          </a:prstGeom>
          <a:noFill/>
        </p:spPr>
        <p:txBody>
          <a:bodyPr wrap="square" rtlCol="0">
            <a:spAutoFit/>
          </a:bodyPr>
          <a:lstStyle/>
          <a:p>
            <a:r>
              <a:rPr lang="en-GB" sz="1600" b="0" i="0" dirty="0" err="1">
                <a:latin typeface="PT Sans" panose="020B0503020203020204" pitchFamily="34" charset="77"/>
                <a:ea typeface="PT Sans" charset="-52"/>
                <a:cs typeface="Arial" panose="020B0604020202020204" pitchFamily="34" charset="0"/>
              </a:rPr>
              <a:t>BioExcel</a:t>
            </a:r>
            <a:r>
              <a:rPr lang="en-GB" sz="1600" b="0" i="0" dirty="0">
                <a:latin typeface="PT Sans" panose="020B0503020203020204" pitchFamily="34" charset="77"/>
                <a:ea typeface="PT Sans" charset="-52"/>
                <a:cs typeface="Arial" panose="020B0604020202020204" pitchFamily="34" charset="0"/>
              </a:rPr>
              <a:t> is funded by the European Union Horizon 2020 program under grant agreements 675728 and 823830.</a:t>
            </a:r>
          </a:p>
        </p:txBody>
      </p:sp>
      <p:sp>
        <p:nvSpPr>
          <p:cNvPr id="31" name="Rectangle 30">
            <a:extLst>
              <a:ext uri="{FF2B5EF4-FFF2-40B4-BE49-F238E27FC236}">
                <a16:creationId xmlns:a16="http://schemas.microsoft.com/office/drawing/2014/main" id="{C19BE977-FD52-E545-AE42-8B79F2752C1C}"/>
              </a:ext>
            </a:extLst>
          </p:cNvPr>
          <p:cNvSpPr/>
          <p:nvPr userDrawn="1"/>
        </p:nvSpPr>
        <p:spPr>
          <a:xfrm>
            <a:off x="0" y="5464238"/>
            <a:ext cx="12192000" cy="45719"/>
          </a:xfrm>
          <a:prstGeom prst="rect">
            <a:avLst/>
          </a:prstGeom>
          <a:solidFill>
            <a:srgbClr val="F29A42"/>
          </a:solidFill>
          <a:ln>
            <a:solidFill>
              <a:srgbClr val="F29A4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b="0" i="0" dirty="0">
              <a:latin typeface="PT Sans" panose="020B0503020203020204" pitchFamily="34" charset="77"/>
            </a:endParaRPr>
          </a:p>
        </p:txBody>
      </p:sp>
      <p:pic>
        <p:nvPicPr>
          <p:cNvPr id="27" name="Picture 2">
            <a:extLst>
              <a:ext uri="{FF2B5EF4-FFF2-40B4-BE49-F238E27FC236}">
                <a16:creationId xmlns:a16="http://schemas.microsoft.com/office/drawing/2014/main" id="{E2548B95-D96D-3745-ACD8-7964AA94A6F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17784" y="5667573"/>
            <a:ext cx="3746242" cy="1005827"/>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CD7E63D4-FCF4-034A-AE51-7BBD027B1B5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483514" y="4502219"/>
            <a:ext cx="1549400" cy="6477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9403" y="332656"/>
            <a:ext cx="10871200" cy="648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PT Sans" panose="020B0503020203020204" pitchFamily="34" charset="77"/>
                <a:ea typeface="PT Sans" panose="020B0503020203020204" pitchFamily="34" charset="77"/>
                <a:cs typeface="PT Sans" panose="020B0503020203020204" pitchFamily="34" charset="77"/>
                <a:sym typeface="Corbel"/>
              </a:defRPr>
            </a:lvl1pPr>
            <a:lvl2pPr marR="0" lvl="1"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200" b="0" i="0" u="none" strike="noStrike" cap="none">
                <a:solidFill>
                  <a:schemeClr val="accent1"/>
                </a:solidFill>
                <a:latin typeface="Arial"/>
                <a:ea typeface="Arial"/>
                <a:cs typeface="Arial"/>
                <a:sym typeface="Arial"/>
              </a:defRPr>
            </a:lvl9pPr>
          </a:lstStyle>
          <a:p>
            <a:endParaRPr dirty="0"/>
          </a:p>
        </p:txBody>
      </p:sp>
      <p:sp>
        <p:nvSpPr>
          <p:cNvPr id="17" name="Google Shape;17;p4"/>
          <p:cNvSpPr txBox="1">
            <a:spLocks noGrp="1"/>
          </p:cNvSpPr>
          <p:nvPr>
            <p:ph type="body" idx="1"/>
          </p:nvPr>
        </p:nvSpPr>
        <p:spPr>
          <a:xfrm>
            <a:off x="719400" y="1186497"/>
            <a:ext cx="10871200" cy="4351200"/>
          </a:xfrm>
          <a:prstGeom prst="rect">
            <a:avLst/>
          </a:prstGeom>
          <a:noFill/>
          <a:ln>
            <a:noFill/>
          </a:ln>
        </p:spPr>
        <p:txBody>
          <a:bodyPr spcFirstLastPara="1" wrap="square" lIns="68575" tIns="68575" rIns="68575" bIns="68575" anchor="t" anchorCtr="0">
            <a:noAutofit/>
          </a:bodyPr>
          <a:lstStyle>
            <a:lvl1pPr marL="609585" marR="0" lvl="0" indent="-457189" algn="l" rtl="0">
              <a:lnSpc>
                <a:spcPct val="100000"/>
              </a:lnSpc>
              <a:spcBef>
                <a:spcPts val="533"/>
              </a:spcBef>
              <a:spcAft>
                <a:spcPts val="0"/>
              </a:spcAft>
              <a:buClr>
                <a:schemeClr val="accent1"/>
              </a:buClr>
              <a:buSzPts val="1800"/>
              <a:buFont typeface="Corbel"/>
              <a:buChar char="•"/>
              <a:defRPr sz="2400" b="0" i="0" u="none" strike="noStrike" cap="none">
                <a:solidFill>
                  <a:schemeClr val="dk1"/>
                </a:solidFill>
                <a:latin typeface="PT Sans" panose="020B0503020203020204" pitchFamily="34" charset="77"/>
                <a:ea typeface="PT Sans" panose="020B0503020203020204" pitchFamily="34" charset="77"/>
                <a:cs typeface="PT Sans" panose="020B0503020203020204" pitchFamily="34" charset="77"/>
                <a:sym typeface="Corbel"/>
              </a:defRPr>
            </a:lvl1pPr>
            <a:lvl2pPr marL="1219170" marR="0" lvl="1" indent="-431789" algn="l" rtl="0">
              <a:lnSpc>
                <a:spcPct val="100000"/>
              </a:lnSpc>
              <a:spcBef>
                <a:spcPts val="667"/>
              </a:spcBef>
              <a:spcAft>
                <a:spcPts val="0"/>
              </a:spcAft>
              <a:buClr>
                <a:schemeClr val="accent1"/>
              </a:buClr>
              <a:buSzPts val="1500"/>
              <a:buFont typeface="Times"/>
              <a:buChar char="•"/>
              <a:defRPr sz="2000" b="0" i="0" u="none" strike="noStrike" cap="none">
                <a:solidFill>
                  <a:schemeClr val="dk1"/>
                </a:solidFill>
                <a:latin typeface="Corbel"/>
                <a:ea typeface="Corbel"/>
                <a:cs typeface="Corbel"/>
                <a:sym typeface="Corbel"/>
              </a:defRPr>
            </a:lvl2pPr>
            <a:lvl3pPr marL="1828754" marR="0" lvl="2" indent="-431789" algn="l" rtl="0">
              <a:lnSpc>
                <a:spcPct val="100000"/>
              </a:lnSpc>
              <a:spcBef>
                <a:spcPts val="667"/>
              </a:spcBef>
              <a:spcAft>
                <a:spcPts val="0"/>
              </a:spcAft>
              <a:buClr>
                <a:schemeClr val="accent1"/>
              </a:buClr>
              <a:buSzPts val="1500"/>
              <a:buFont typeface="Times"/>
              <a:buChar char="•"/>
              <a:defRPr sz="2000" b="0" i="0" u="none" strike="noStrike" cap="none">
                <a:solidFill>
                  <a:schemeClr val="dk1"/>
                </a:solidFill>
                <a:latin typeface="Corbel"/>
                <a:ea typeface="Corbel"/>
                <a:cs typeface="Corbel"/>
                <a:sym typeface="Corbel"/>
              </a:defRPr>
            </a:lvl3pPr>
            <a:lvl4pPr marL="2438339" marR="0" lvl="3" indent="-431789" algn="l" rtl="0">
              <a:lnSpc>
                <a:spcPct val="100000"/>
              </a:lnSpc>
              <a:spcBef>
                <a:spcPts val="667"/>
              </a:spcBef>
              <a:spcAft>
                <a:spcPts val="0"/>
              </a:spcAft>
              <a:buClr>
                <a:schemeClr val="accent1"/>
              </a:buClr>
              <a:buSzPts val="1500"/>
              <a:buFont typeface="Times"/>
              <a:buChar char="•"/>
              <a:defRPr sz="2000" b="0" i="0" u="none" strike="noStrike" cap="none">
                <a:solidFill>
                  <a:schemeClr val="dk1"/>
                </a:solidFill>
                <a:latin typeface="Corbel"/>
                <a:ea typeface="Corbel"/>
                <a:cs typeface="Corbel"/>
                <a:sym typeface="Corbel"/>
              </a:defRPr>
            </a:lvl4pPr>
            <a:lvl5pPr marL="3047924" marR="0" lvl="4" indent="-431789" algn="l" rtl="0">
              <a:lnSpc>
                <a:spcPct val="100000"/>
              </a:lnSpc>
              <a:spcBef>
                <a:spcPts val="667"/>
              </a:spcBef>
              <a:spcAft>
                <a:spcPts val="0"/>
              </a:spcAft>
              <a:buClr>
                <a:schemeClr val="accent1"/>
              </a:buClr>
              <a:buSzPts val="1500"/>
              <a:buFont typeface="Times"/>
              <a:buChar char="•"/>
              <a:defRPr sz="2000" b="0" i="0" u="none" strike="noStrike" cap="none">
                <a:solidFill>
                  <a:schemeClr val="dk1"/>
                </a:solidFill>
                <a:latin typeface="Corbel"/>
                <a:ea typeface="Corbel"/>
                <a:cs typeface="Corbel"/>
                <a:sym typeface="Corbel"/>
              </a:defRPr>
            </a:lvl5pPr>
            <a:lvl6pPr marL="3657509" marR="0" lvl="5" indent="-431789" algn="l" rtl="0">
              <a:lnSpc>
                <a:spcPct val="100000"/>
              </a:lnSpc>
              <a:spcBef>
                <a:spcPts val="667"/>
              </a:spcBef>
              <a:spcAft>
                <a:spcPts val="0"/>
              </a:spcAft>
              <a:buClr>
                <a:schemeClr val="accent1"/>
              </a:buClr>
              <a:buSzPts val="1500"/>
              <a:buFont typeface="Times"/>
              <a:buChar char="•"/>
              <a:defRPr sz="2000" b="0" i="0" u="none" strike="noStrike" cap="none">
                <a:solidFill>
                  <a:schemeClr val="dk1"/>
                </a:solidFill>
                <a:latin typeface="Arial"/>
                <a:ea typeface="Arial"/>
                <a:cs typeface="Arial"/>
                <a:sym typeface="Arial"/>
              </a:defRPr>
            </a:lvl6pPr>
            <a:lvl7pPr marL="4267093" marR="0" lvl="6" indent="-431789" algn="l" rtl="0">
              <a:lnSpc>
                <a:spcPct val="100000"/>
              </a:lnSpc>
              <a:spcBef>
                <a:spcPts val="400"/>
              </a:spcBef>
              <a:spcAft>
                <a:spcPts val="0"/>
              </a:spcAft>
              <a:buClr>
                <a:schemeClr val="accent1"/>
              </a:buClr>
              <a:buSzPts val="1500"/>
              <a:buFont typeface="Times"/>
              <a:buChar char="•"/>
              <a:defRPr sz="2000" b="0" i="0" u="none" strike="noStrike" cap="none">
                <a:solidFill>
                  <a:schemeClr val="dk1"/>
                </a:solidFill>
                <a:latin typeface="Arial"/>
                <a:ea typeface="Arial"/>
                <a:cs typeface="Arial"/>
                <a:sym typeface="Arial"/>
              </a:defRPr>
            </a:lvl7pPr>
            <a:lvl8pPr marL="4876678" marR="0" lvl="7" indent="-431789" algn="l" rtl="0">
              <a:lnSpc>
                <a:spcPct val="100000"/>
              </a:lnSpc>
              <a:spcBef>
                <a:spcPts val="400"/>
              </a:spcBef>
              <a:spcAft>
                <a:spcPts val="0"/>
              </a:spcAft>
              <a:buClr>
                <a:schemeClr val="accent1"/>
              </a:buClr>
              <a:buSzPts val="1500"/>
              <a:buFont typeface="Times"/>
              <a:buChar char="•"/>
              <a:defRPr sz="2000" b="0" i="0" u="none" strike="noStrike" cap="none">
                <a:solidFill>
                  <a:schemeClr val="dk1"/>
                </a:solidFill>
                <a:latin typeface="Arial"/>
                <a:ea typeface="Arial"/>
                <a:cs typeface="Arial"/>
                <a:sym typeface="Arial"/>
              </a:defRPr>
            </a:lvl8pPr>
            <a:lvl9pPr marL="5486263" marR="0" lvl="8" indent="-431789" algn="l" rtl="0">
              <a:lnSpc>
                <a:spcPct val="100000"/>
              </a:lnSpc>
              <a:spcBef>
                <a:spcPts val="400"/>
              </a:spcBef>
              <a:spcAft>
                <a:spcPts val="0"/>
              </a:spcAft>
              <a:buClr>
                <a:schemeClr val="accent1"/>
              </a:buClr>
              <a:buSzPts val="1500"/>
              <a:buFont typeface="Times"/>
              <a:buChar char="•"/>
              <a:defRPr sz="2000" b="0" i="0" u="none" strike="noStrike" cap="none">
                <a:solidFill>
                  <a:schemeClr val="dk1"/>
                </a:solidFill>
                <a:latin typeface="Arial"/>
                <a:ea typeface="Arial"/>
                <a:cs typeface="Arial"/>
                <a:sym typeface="Arial"/>
              </a:defRPr>
            </a:lvl9pPr>
          </a:lstStyle>
          <a:p>
            <a:endParaRPr dirty="0"/>
          </a:p>
        </p:txBody>
      </p:sp>
      <p:pic>
        <p:nvPicPr>
          <p:cNvPr id="18" name="Google Shape;18;p4"/>
          <p:cNvPicPr preferRelativeResize="0"/>
          <p:nvPr/>
        </p:nvPicPr>
        <p:blipFill>
          <a:blip r:embed="rId2">
            <a:alphaModFix/>
          </a:blip>
          <a:stretch>
            <a:fillRect/>
          </a:stretch>
        </p:blipFill>
        <p:spPr>
          <a:xfrm>
            <a:off x="9899001" y="6027585"/>
            <a:ext cx="2386468" cy="599231"/>
          </a:xfrm>
          <a:prstGeom prst="rect">
            <a:avLst/>
          </a:prstGeom>
          <a:noFill/>
          <a:ln>
            <a:noFill/>
          </a:ln>
        </p:spPr>
      </p:pic>
    </p:spTree>
    <p:extLst>
      <p:ext uri="{BB962C8B-B14F-4D97-AF65-F5344CB8AC3E}">
        <p14:creationId xmlns:p14="http://schemas.microsoft.com/office/powerpoint/2010/main" val="101606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352933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719403" y="332656"/>
            <a:ext cx="10871200" cy="576064"/>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27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 name="Google Shape;23;p6"/>
          <p:cNvSpPr txBox="1">
            <a:spLocks noGrp="1"/>
          </p:cNvSpPr>
          <p:nvPr>
            <p:ph type="body" idx="1"/>
          </p:nvPr>
        </p:nvSpPr>
        <p:spPr>
          <a:xfrm>
            <a:off x="711200" y="1219200"/>
            <a:ext cx="5334000" cy="4351339"/>
          </a:xfrm>
          <a:prstGeom prst="rect">
            <a:avLst/>
          </a:prstGeom>
          <a:noFill/>
          <a:ln>
            <a:noFill/>
          </a:ln>
        </p:spPr>
        <p:txBody>
          <a:bodyPr spcFirstLastPara="1" wrap="square" lIns="0" tIns="0" rIns="0" bIns="0" anchor="t" anchorCtr="0">
            <a:noAutofit/>
          </a:bodyPr>
          <a:lstStyle>
            <a:lvl1pPr marL="609585" lvl="0" indent="-482588" algn="l">
              <a:spcBef>
                <a:spcPts val="533"/>
              </a:spcBef>
              <a:spcAft>
                <a:spcPts val="0"/>
              </a:spcAft>
              <a:buSzPts val="2100"/>
              <a:buFont typeface="Corbel"/>
              <a:buChar char="•"/>
              <a:defRPr sz="2800"/>
            </a:lvl1pPr>
            <a:lvl2pPr marL="1219170" lvl="1" indent="-457189" algn="l">
              <a:spcBef>
                <a:spcPts val="667"/>
              </a:spcBef>
              <a:spcAft>
                <a:spcPts val="0"/>
              </a:spcAft>
              <a:buSzPts val="1800"/>
              <a:buChar char="•"/>
              <a:defRPr sz="2400"/>
            </a:lvl2pPr>
            <a:lvl3pPr marL="1828754" lvl="2" indent="-431789" algn="l">
              <a:spcBef>
                <a:spcPts val="667"/>
              </a:spcBef>
              <a:spcAft>
                <a:spcPts val="0"/>
              </a:spcAft>
              <a:buSzPts val="1500"/>
              <a:buChar char="•"/>
              <a:defRPr sz="2000"/>
            </a:lvl3pPr>
            <a:lvl4pPr marL="2438339" lvl="3" indent="-423323" algn="l">
              <a:spcBef>
                <a:spcPts val="667"/>
              </a:spcBef>
              <a:spcAft>
                <a:spcPts val="0"/>
              </a:spcAft>
              <a:buSzPts val="1400"/>
              <a:buChar char="•"/>
              <a:defRPr sz="1867"/>
            </a:lvl4pPr>
            <a:lvl5pPr marL="3047924" lvl="4" indent="-423323" algn="l">
              <a:spcBef>
                <a:spcPts val="667"/>
              </a:spcBef>
              <a:spcAft>
                <a:spcPts val="0"/>
              </a:spcAft>
              <a:buSzPts val="1400"/>
              <a:buChar char="•"/>
              <a:defRPr sz="1867"/>
            </a:lvl5pPr>
            <a:lvl6pPr marL="3657509" lvl="5" indent="-423323" algn="l">
              <a:spcBef>
                <a:spcPts val="667"/>
              </a:spcBef>
              <a:spcAft>
                <a:spcPts val="0"/>
              </a:spcAft>
              <a:buSzPts val="1400"/>
              <a:buChar char="•"/>
              <a:defRPr sz="1867"/>
            </a:lvl6pPr>
            <a:lvl7pPr marL="4267093" lvl="6" indent="-423323" algn="l">
              <a:spcBef>
                <a:spcPts val="400"/>
              </a:spcBef>
              <a:spcAft>
                <a:spcPts val="0"/>
              </a:spcAft>
              <a:buSzPts val="1400"/>
              <a:buChar char="•"/>
              <a:defRPr sz="1867"/>
            </a:lvl7pPr>
            <a:lvl8pPr marL="4876678" lvl="7" indent="-423323" algn="l">
              <a:spcBef>
                <a:spcPts val="400"/>
              </a:spcBef>
              <a:spcAft>
                <a:spcPts val="0"/>
              </a:spcAft>
              <a:buSzPts val="1400"/>
              <a:buChar char="•"/>
              <a:defRPr sz="1867"/>
            </a:lvl8pPr>
            <a:lvl9pPr marL="5486263" lvl="8" indent="-423323" algn="l">
              <a:spcBef>
                <a:spcPts val="400"/>
              </a:spcBef>
              <a:spcAft>
                <a:spcPts val="0"/>
              </a:spcAft>
              <a:buSzPts val="1400"/>
              <a:buChar char="•"/>
              <a:defRPr sz="1867"/>
            </a:lvl9pPr>
          </a:lstStyle>
          <a:p>
            <a:endParaRPr/>
          </a:p>
        </p:txBody>
      </p:sp>
      <p:sp>
        <p:nvSpPr>
          <p:cNvPr id="24" name="Google Shape;24;p6"/>
          <p:cNvSpPr txBox="1">
            <a:spLocks noGrp="1"/>
          </p:cNvSpPr>
          <p:nvPr>
            <p:ph type="body" idx="2"/>
          </p:nvPr>
        </p:nvSpPr>
        <p:spPr>
          <a:xfrm>
            <a:off x="6248400" y="1219200"/>
            <a:ext cx="5334000" cy="4351339"/>
          </a:xfrm>
          <a:prstGeom prst="rect">
            <a:avLst/>
          </a:prstGeom>
          <a:noFill/>
          <a:ln>
            <a:noFill/>
          </a:ln>
        </p:spPr>
        <p:txBody>
          <a:bodyPr spcFirstLastPara="1" wrap="square" lIns="0" tIns="0" rIns="0" bIns="0" anchor="t" anchorCtr="0">
            <a:noAutofit/>
          </a:bodyPr>
          <a:lstStyle>
            <a:lvl1pPr marL="609585" lvl="0" indent="-482588" algn="l">
              <a:spcBef>
                <a:spcPts val="533"/>
              </a:spcBef>
              <a:spcAft>
                <a:spcPts val="0"/>
              </a:spcAft>
              <a:buSzPts val="2100"/>
              <a:buFont typeface="Corbel"/>
              <a:buChar char="•"/>
              <a:defRPr sz="2800"/>
            </a:lvl1pPr>
            <a:lvl2pPr marL="1219170" lvl="1" indent="-457189" algn="l">
              <a:spcBef>
                <a:spcPts val="667"/>
              </a:spcBef>
              <a:spcAft>
                <a:spcPts val="0"/>
              </a:spcAft>
              <a:buSzPts val="1800"/>
              <a:buChar char="•"/>
              <a:defRPr sz="2400"/>
            </a:lvl2pPr>
            <a:lvl3pPr marL="1828754" lvl="2" indent="-431789" algn="l">
              <a:spcBef>
                <a:spcPts val="667"/>
              </a:spcBef>
              <a:spcAft>
                <a:spcPts val="0"/>
              </a:spcAft>
              <a:buSzPts val="1500"/>
              <a:buChar char="•"/>
              <a:defRPr sz="2000"/>
            </a:lvl3pPr>
            <a:lvl4pPr marL="2438339" lvl="3" indent="-423323" algn="l">
              <a:spcBef>
                <a:spcPts val="667"/>
              </a:spcBef>
              <a:spcAft>
                <a:spcPts val="0"/>
              </a:spcAft>
              <a:buSzPts val="1400"/>
              <a:buChar char="•"/>
              <a:defRPr sz="1867"/>
            </a:lvl4pPr>
            <a:lvl5pPr marL="3047924" lvl="4" indent="-423323" algn="l">
              <a:spcBef>
                <a:spcPts val="667"/>
              </a:spcBef>
              <a:spcAft>
                <a:spcPts val="0"/>
              </a:spcAft>
              <a:buSzPts val="1400"/>
              <a:buChar char="•"/>
              <a:defRPr sz="1867"/>
            </a:lvl5pPr>
            <a:lvl6pPr marL="3657509" lvl="5" indent="-423323" algn="l">
              <a:spcBef>
                <a:spcPts val="667"/>
              </a:spcBef>
              <a:spcAft>
                <a:spcPts val="0"/>
              </a:spcAft>
              <a:buSzPts val="1400"/>
              <a:buChar char="•"/>
              <a:defRPr sz="1867"/>
            </a:lvl6pPr>
            <a:lvl7pPr marL="4267093" lvl="6" indent="-423323" algn="l">
              <a:spcBef>
                <a:spcPts val="400"/>
              </a:spcBef>
              <a:spcAft>
                <a:spcPts val="0"/>
              </a:spcAft>
              <a:buSzPts val="1400"/>
              <a:buChar char="•"/>
              <a:defRPr sz="1867"/>
            </a:lvl7pPr>
            <a:lvl8pPr marL="4876678" lvl="7" indent="-423323" algn="l">
              <a:spcBef>
                <a:spcPts val="400"/>
              </a:spcBef>
              <a:spcAft>
                <a:spcPts val="0"/>
              </a:spcAft>
              <a:buSzPts val="1400"/>
              <a:buChar char="•"/>
              <a:defRPr sz="1867"/>
            </a:lvl8pPr>
            <a:lvl9pPr marL="5486263" lvl="8" indent="-423323" algn="l">
              <a:spcBef>
                <a:spcPts val="400"/>
              </a:spcBef>
              <a:spcAft>
                <a:spcPts val="0"/>
              </a:spcAft>
              <a:buSzPts val="1400"/>
              <a:buChar char="•"/>
              <a:defRPr sz="1867"/>
            </a:lvl9pPr>
          </a:lstStyle>
          <a:p>
            <a:endParaRPr/>
          </a:p>
        </p:txBody>
      </p:sp>
    </p:spTree>
    <p:extLst>
      <p:ext uri="{BB962C8B-B14F-4D97-AF65-F5344CB8AC3E}">
        <p14:creationId xmlns:p14="http://schemas.microsoft.com/office/powerpoint/2010/main" val="163624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7ED13-6A7E-B341-BD99-92EA533A3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Master title style</a:t>
            </a:r>
            <a:endParaRPr lang="en-US" noProof="0" dirty="0"/>
          </a:p>
        </p:txBody>
      </p:sp>
      <p:sp>
        <p:nvSpPr>
          <p:cNvPr id="3" name="Text Placeholder 2">
            <a:extLst>
              <a:ext uri="{FF2B5EF4-FFF2-40B4-BE49-F238E27FC236}">
                <a16:creationId xmlns:a16="http://schemas.microsoft.com/office/drawing/2014/main" id="{CE769CAD-188C-2F44-A5A9-07B5154413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4" name="Date Placeholder 3">
            <a:extLst>
              <a:ext uri="{FF2B5EF4-FFF2-40B4-BE49-F238E27FC236}">
                <a16:creationId xmlns:a16="http://schemas.microsoft.com/office/drawing/2014/main" id="{F561CD31-BEE7-364F-A220-80DB7CBD3B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T Sans" panose="020B0503020203020204" pitchFamily="34" charset="77"/>
              </a:defRPr>
            </a:lvl1pPr>
          </a:lstStyle>
          <a:p>
            <a:endParaRPr lang="en-US" dirty="0"/>
          </a:p>
        </p:txBody>
      </p:sp>
      <p:sp>
        <p:nvSpPr>
          <p:cNvPr id="5" name="Footer Placeholder 4">
            <a:extLst>
              <a:ext uri="{FF2B5EF4-FFF2-40B4-BE49-F238E27FC236}">
                <a16:creationId xmlns:a16="http://schemas.microsoft.com/office/drawing/2014/main" id="{19B7D27E-02E3-654C-BFC5-510474712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T Sans" panose="020B0503020203020204" pitchFamily="34" charset="77"/>
              </a:defRPr>
            </a:lvl1pPr>
          </a:lstStyle>
          <a:p>
            <a:endParaRPr lang="en-US" dirty="0"/>
          </a:p>
        </p:txBody>
      </p:sp>
      <p:sp>
        <p:nvSpPr>
          <p:cNvPr id="6" name="Slide Number Placeholder 5">
            <a:extLst>
              <a:ext uri="{FF2B5EF4-FFF2-40B4-BE49-F238E27FC236}">
                <a16:creationId xmlns:a16="http://schemas.microsoft.com/office/drawing/2014/main" id="{9771E22B-FCF5-0F49-BC65-DD9889001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T Sans" panose="020B0503020203020204" pitchFamily="34" charset="77"/>
              </a:defRPr>
            </a:lvl1pPr>
          </a:lstStyle>
          <a:p>
            <a:fld id="{652FD0A2-323C-544B-81C5-8198DDC55B73}" type="slidenum">
              <a:rPr lang="en-US" smtClean="0"/>
              <a:pPr/>
              <a:t>‹#›</a:t>
            </a:fld>
            <a:endParaRPr lang="en-US" dirty="0"/>
          </a:p>
        </p:txBody>
      </p:sp>
    </p:spTree>
    <p:extLst>
      <p:ext uri="{BB962C8B-B14F-4D97-AF65-F5344CB8AC3E}">
        <p14:creationId xmlns:p14="http://schemas.microsoft.com/office/powerpoint/2010/main" val="91313900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5" r:id="rId3"/>
    <p:sldLayoutId id="2147483674" r:id="rId4"/>
    <p:sldLayoutId id="2147483671" r:id="rId5"/>
    <p:sldLayoutId id="2147483678" r:id="rId6"/>
    <p:sldLayoutId id="2147483679" r:id="rId7"/>
    <p:sldLayoutId id="2147483680"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PT Sans" panose="020B0503020203020204" pitchFamily="34" charset="77"/>
          <a:ea typeface="+mj-ea"/>
          <a:cs typeface="+mj-cs"/>
        </a:defRPr>
      </a:lvl1pPr>
    </p:titleStyle>
    <p:body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p15:clr>
            <a:srgbClr val="F26B43"/>
          </p15:clr>
        </p15:guide>
        <p15:guide id="2" pos="189">
          <p15:clr>
            <a:srgbClr val="F26B43"/>
          </p15:clr>
        </p15:guide>
        <p15:guide id="3" pos="7491">
          <p15:clr>
            <a:srgbClr val="F26B43"/>
          </p15:clr>
        </p15:guide>
        <p15:guide id="4" pos="7151">
          <p15:clr>
            <a:srgbClr val="F26B43"/>
          </p15:clr>
        </p15:guide>
        <p15:guide id="5" pos="529">
          <p15:clr>
            <a:srgbClr val="F26B43"/>
          </p15:clr>
        </p15:guide>
        <p15:guide id="6" pos="3840">
          <p15:clr>
            <a:srgbClr val="F26B43"/>
          </p15:clr>
        </p15:guide>
        <p15:guide id="7" pos="347">
          <p15:clr>
            <a:srgbClr val="F26B43"/>
          </p15:clr>
        </p15:guide>
        <p15:guide id="8" orient="horz" pos="1117">
          <p15:clr>
            <a:srgbClr val="F26B43"/>
          </p15:clr>
        </p15:guide>
        <p15:guide id="9" orient="horz" pos="2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spdx.org/licenses/BSD-3-Clause" TargetMode="External"/><Relationship Id="rId13" Type="http://schemas.openxmlformats.org/officeDocument/2006/relationships/image" Target="../media/image26.svg"/><Relationship Id="rId3" Type="http://schemas.openxmlformats.org/officeDocument/2006/relationships/hyperlink" Target="https://twitter.com/soilandreyes" TargetMode="External"/><Relationship Id="rId7" Type="http://schemas.openxmlformats.org/officeDocument/2006/relationships/image" Target="../media/image19.svg"/><Relationship Id="rId12" Type="http://schemas.openxmlformats.org/officeDocument/2006/relationships/image" Target="../media/image25.png"/><Relationship Id="rId2" Type="http://schemas.openxmlformats.org/officeDocument/2006/relationships/hyperlink" Target="https://orcid.org/0000-0001-9842-9718" TargetMode="Externa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hyperlink" Target="https://cordis.europa.eu/project/id/823830" TargetMode="External"/><Relationship Id="rId5" Type="http://schemas.openxmlformats.org/officeDocument/2006/relationships/image" Target="../media/image22.svg"/><Relationship Id="rId10" Type="http://schemas.openxmlformats.org/officeDocument/2006/relationships/image" Target="../media/image24.sv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hyperlink" Target="https://schema.org/"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hyperlink" Target="https://github.com/researchobject/ro-crate-py" TargetMode="External"/><Relationship Id="rId13" Type="http://schemas.openxmlformats.org/officeDocument/2006/relationships/hyperlink" Target="https://github.com/UTS-eResearch/oni-indexer" TargetMode="External"/><Relationship Id="rId18" Type="http://schemas.openxmlformats.org/officeDocument/2006/relationships/image" Target="../media/image51.png"/><Relationship Id="rId3" Type="http://schemas.openxmlformats.org/officeDocument/2006/relationships/hyperlink" Target="https://uts-eresearch.github.io/describo/" TargetMode="External"/><Relationship Id="rId7" Type="http://schemas.openxmlformats.org/officeDocument/2006/relationships/hyperlink" Target="https://github.com/fbacall/ro-crate-ruby" TargetMode="External"/><Relationship Id="rId12" Type="http://schemas.openxmlformats.org/officeDocument/2006/relationships/hyperlink" Target="https://ocfl.io/" TargetMode="External"/><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hyperlink" Target="https://github.com/researchobject/research-object-composer" TargetMode="External"/><Relationship Id="rId20" Type="http://schemas.openxmlformats.org/officeDocument/2006/relationships/hyperlink" Target="https://www.researchobject.org/ro-crate/implementations.html" TargetMode="External"/><Relationship Id="rId1" Type="http://schemas.openxmlformats.org/officeDocument/2006/relationships/slideLayout" Target="../slideLayouts/slideLayout8.xml"/><Relationship Id="rId6" Type="http://schemas.openxmlformats.org/officeDocument/2006/relationships/hyperlink" Target="https://github.com/UTS-eResearch/ro-crate-js" TargetMode="External"/><Relationship Id="rId11" Type="http://schemas.openxmlformats.org/officeDocument/2006/relationships/hyperlink" Target="https://github.com/CoEDL/modpdsc/" TargetMode="External"/><Relationship Id="rId5" Type="http://schemas.openxmlformats.org/officeDocument/2006/relationships/hyperlink" Target="https://www.npmjs.com/package/ro-crate" TargetMode="External"/><Relationship Id="rId15" Type="http://schemas.openxmlformats.org/officeDocument/2006/relationships/hyperlink" Target="https://hub.docker.com/r/coedl/ocfl-viewer" TargetMode="External"/><Relationship Id="rId10" Type="http://schemas.openxmlformats.org/officeDocument/2006/relationships/hyperlink" Target="https://about.workflowhub.eu/Workflow-RO-Crate/" TargetMode="External"/><Relationship Id="rId19" Type="http://schemas.openxmlformats.org/officeDocument/2006/relationships/image" Target="../media/image49.png"/><Relationship Id="rId4" Type="http://schemas.openxmlformats.org/officeDocument/2006/relationships/hyperlink" Target="https://github.com/UTS-eResearch/CalcyteJS" TargetMode="External"/><Relationship Id="rId9" Type="http://schemas.openxmlformats.org/officeDocument/2006/relationships/hyperlink" Target="https://about.workflowhub.eu/" TargetMode="External"/><Relationship Id="rId14" Type="http://schemas.openxmlformats.org/officeDocument/2006/relationships/hyperlink" Target="https://github.com/CoEDL/ocfl-tool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UTS-eResearch/describo-online" TargetMode="External"/><Relationship Id="rId2" Type="http://schemas.openxmlformats.org/officeDocument/2006/relationships/image" Target="../media/image52.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hyperlink" Target="http://mod.paradisec.org.au/view/NT1/98007" TargetMode="External"/><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mod.paradisec.org.au/view/NT1/98007" TargetMode="External"/><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 Id="rId5" Type="http://schemas.openxmlformats.org/officeDocument/2006/relationships/hyperlink" Target="https://workflowhub.eu/" TargetMode="External"/><Relationship Id="rId4" Type="http://schemas.openxmlformats.org/officeDocument/2006/relationships/image" Target="../media/image62.svg"/></Relationships>
</file>

<file path=ppt/slides/_rels/slide16.xml.rels><?xml version="1.0" encoding="UTF-8" standalone="yes"?>
<Relationships xmlns="http://schemas.openxmlformats.org/package/2006/relationships"><Relationship Id="rId3" Type="http://schemas.openxmlformats.org/officeDocument/2006/relationships/hyperlink" Target="https://workflowhub.eu/workflows/98?version=2" TargetMode="External"/><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orkflowhub.eu/workflows/98?version=2" TargetMode="Externa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jp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svg"/><Relationship Id="rId11" Type="http://schemas.openxmlformats.org/officeDocument/2006/relationships/image" Target="../media/image62.svg"/><Relationship Id="rId5" Type="http://schemas.openxmlformats.org/officeDocument/2006/relationships/image" Target="../media/image75.png"/><Relationship Id="rId10" Type="http://schemas.openxmlformats.org/officeDocument/2006/relationships/image" Target="../media/image61.png"/><Relationship Id="rId4" Type="http://schemas.openxmlformats.org/officeDocument/2006/relationships/image" Target="../media/image74.png"/><Relationship Id="rId9" Type="http://schemas.openxmlformats.org/officeDocument/2006/relationships/hyperlink" Target="https://github.com/bioexcel/pmxlaunchCV1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npmjs.com/package/ro-crate" TargetMode="External"/><Relationship Id="rId11" Type="http://schemas.openxmlformats.org/officeDocument/2006/relationships/image" Target="../media/image84.png"/><Relationship Id="rId5" Type="http://schemas.openxmlformats.org/officeDocument/2006/relationships/hyperlink" Target="https://pypi.org/project/rocrate/" TargetMode="External"/><Relationship Id="rId10" Type="http://schemas.openxmlformats.org/officeDocument/2006/relationships/hyperlink" Target="https://github.com/ResearchObject/ro-crate-ruby" TargetMode="External"/><Relationship Id="rId4" Type="http://schemas.openxmlformats.org/officeDocument/2006/relationships/image" Target="../media/image80.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6.png"/><Relationship Id="rId7" Type="http://schemas.openxmlformats.org/officeDocument/2006/relationships/hyperlink" Target="https://github.com/UTS-eResearch/ro-crate-html-j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hyperlink" Target="https://biocompute-objects.github.io/bco-ro-crate/" TargetMode="Externa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doi.org/10.1109/IEEESTD.2020.9094416" TargetMode="External"/><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8.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hyperlink" Target="https://w3id.org/ieee/ieee-2791-schema/" TargetMode="External"/><Relationship Id="rId9" Type="http://schemas.openxmlformats.org/officeDocument/2006/relationships/hyperlink" Target="https://www.biocomputeobject.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ata.oncomx.org/ONCOMXDS00001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2.sv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hyperlink" Target="https://biocompute-objects.github.io/bco-ro-crate/"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nf-co.re/chipseq"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nf-co.re/chipseq" TargetMode="Externa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7.png"/><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2.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notesSlide" Target="../notesSlides/notesSlide11.xml"/><Relationship Id="rId16" Type="http://schemas.openxmlformats.org/officeDocument/2006/relationships/image" Target="../media/image114.svg"/><Relationship Id="rId20" Type="http://schemas.openxmlformats.org/officeDocument/2006/relationships/image" Target="../media/image118.sv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109.png"/><Relationship Id="rId5" Type="http://schemas.openxmlformats.org/officeDocument/2006/relationships/image" Target="../media/image104.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hyperlink" Target="https://biocompute-objects.github.io/bco-ro-crate/" TargetMode="External"/><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eccb2020.info/ntbew01-workshop-on-fair-computational-workflows/" TargetMode="External"/><Relationship Id="rId3" Type="http://schemas.openxmlformats.org/officeDocument/2006/relationships/image" Target="../media/image31.png"/><Relationship Id="rId7" Type="http://schemas.openxmlformats.org/officeDocument/2006/relationships/hyperlink" Target="https://workflowsri.org/summits/community/"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hyperlink" Target="https://fair-workflows.github.io/" TargetMode="External"/><Relationship Id="rId4" Type="http://schemas.openxmlformats.org/officeDocument/2006/relationships/image" Target="../media/image32.png"/><Relationship Id="rId9" Type="http://schemas.openxmlformats.org/officeDocument/2006/relationships/hyperlink" Target="https://doi.org/10.1162/dint_a_0003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hyperlink" Target="https://tools.ietf.org/html/rfc8493" TargetMode="External"/><Relationship Id="rId5" Type="http://schemas.openxmlformats.org/officeDocument/2006/relationships/hyperlink" Target="https://doi.org/10.1109/BigData.2016.7840618" TargetMode="External"/><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hyperlink" Target="https://rawcdn.githack.com/biocompute-objects/bco-ro-example-chipseq/76cb84c8d6a17a3fd7ae3102f68de3f780458601/data/ro-crate-preview.html" TargetMode="External"/><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8.png"/><Relationship Id="rId18" Type="http://schemas.openxmlformats.org/officeDocument/2006/relationships/image" Target="../media/image111.png"/><Relationship Id="rId3" Type="http://schemas.openxmlformats.org/officeDocument/2006/relationships/image" Target="../media/image103.png"/><Relationship Id="rId21" Type="http://schemas.openxmlformats.org/officeDocument/2006/relationships/image" Target="../media/image114.svg"/><Relationship Id="rId7" Type="http://schemas.openxmlformats.org/officeDocument/2006/relationships/image" Target="../media/image105.png"/><Relationship Id="rId12" Type="http://schemas.openxmlformats.org/officeDocument/2006/relationships/image" Target="../media/image136.png"/><Relationship Id="rId17" Type="http://schemas.openxmlformats.org/officeDocument/2006/relationships/image" Target="../media/image110.png"/><Relationship Id="rId2" Type="http://schemas.openxmlformats.org/officeDocument/2006/relationships/notesSlide" Target="../notesSlides/notesSlide12.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7.png"/><Relationship Id="rId5" Type="http://schemas.openxmlformats.org/officeDocument/2006/relationships/image" Target="../media/image133.png"/><Relationship Id="rId15" Type="http://schemas.openxmlformats.org/officeDocument/2006/relationships/image" Target="../media/image116.png"/><Relationship Id="rId10" Type="http://schemas.openxmlformats.org/officeDocument/2006/relationships/image" Target="../media/image135.png"/><Relationship Id="rId19"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image" Target="../media/image134.png"/><Relationship Id="rId14" Type="http://schemas.openxmlformats.org/officeDocument/2006/relationships/image" Target="../media/image1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nature.com/articles/s41586-019-0965-1#ref-CR22" TargetMode="External"/><Relationship Id="rId13" Type="http://schemas.openxmlformats.org/officeDocument/2006/relationships/hyperlink" Target="https://doi.org/10.1038/s41586-019-0965-1" TargetMode="External"/><Relationship Id="rId18" Type="http://schemas.openxmlformats.org/officeDocument/2006/relationships/hyperlink" Target="https://www.nature.com/articles/s41586-019-0965-1#ref-CR17" TargetMode="External"/><Relationship Id="rId3" Type="http://schemas.openxmlformats.org/officeDocument/2006/relationships/hyperlink" Target="https://www.nature.com/articles/s41586-019-0965-1#ref-CR20" TargetMode="External"/><Relationship Id="rId21" Type="http://schemas.openxmlformats.org/officeDocument/2006/relationships/hyperlink" Target="https://www.nature.com/articles/s41586-019-0965-1#ref-CR52" TargetMode="External"/><Relationship Id="rId7" Type="http://schemas.openxmlformats.org/officeDocument/2006/relationships/hyperlink" Target="https://www.nature.com/articles/s41586-019-0965-1#ref-CR46" TargetMode="External"/><Relationship Id="rId12" Type="http://schemas.openxmlformats.org/officeDocument/2006/relationships/hyperlink" Target="https://www.nature.com/articles/s41586-019-0965-1#ref-CR23" TargetMode="External"/><Relationship Id="rId17" Type="http://schemas.openxmlformats.org/officeDocument/2006/relationships/hyperlink" Target="https://www.nature.com/articles/s41586-019-0965-1#ref-CR16" TargetMode="External"/><Relationship Id="rId2" Type="http://schemas.openxmlformats.org/officeDocument/2006/relationships/image" Target="../media/image35.png"/><Relationship Id="rId16" Type="http://schemas.openxmlformats.org/officeDocument/2006/relationships/hyperlink" Target="https://www.nature.com/articles/s41586-019-0965-1#ref-CR13" TargetMode="External"/><Relationship Id="rId20" Type="http://schemas.openxmlformats.org/officeDocument/2006/relationships/hyperlink" Target="https://www.nature.com/articles/s41586-019-0965-1#ref-CR19" TargetMode="External"/><Relationship Id="rId1" Type="http://schemas.openxmlformats.org/officeDocument/2006/relationships/slideLayout" Target="../slideLayouts/slideLayout7.xml"/><Relationship Id="rId6" Type="http://schemas.openxmlformats.org/officeDocument/2006/relationships/hyperlink" Target="https://www.nature.com/articles/s41586-019-0965-1#ref-CR45" TargetMode="External"/><Relationship Id="rId11" Type="http://schemas.openxmlformats.org/officeDocument/2006/relationships/hyperlink" Target="https://www.nature.com/articles/s41586-019-0965-1#ref-CR49" TargetMode="External"/><Relationship Id="rId24" Type="http://schemas.openxmlformats.org/officeDocument/2006/relationships/image" Target="../media/image36.png"/><Relationship Id="rId5" Type="http://schemas.openxmlformats.org/officeDocument/2006/relationships/hyperlink" Target="https://www.nature.com/articles/s41586-019-0965-1#ref-CR15" TargetMode="External"/><Relationship Id="rId15" Type="http://schemas.openxmlformats.org/officeDocument/2006/relationships/hyperlink" Target="https://www.nature.com/articles/s41586-019-0965-1#ref-CR8" TargetMode="External"/><Relationship Id="rId23" Type="http://schemas.openxmlformats.org/officeDocument/2006/relationships/hyperlink" Target="https://www.nature.com/articles/s41586-019-0965-1#ref-CR54" TargetMode="External"/><Relationship Id="rId10" Type="http://schemas.openxmlformats.org/officeDocument/2006/relationships/hyperlink" Target="https://www.nature.com/articles/s41586-019-0965-1#ref-CR48" TargetMode="External"/><Relationship Id="rId19" Type="http://schemas.openxmlformats.org/officeDocument/2006/relationships/hyperlink" Target="https://www.nature.com/articles/s41586-019-0965-1#ref-CR18" TargetMode="External"/><Relationship Id="rId4" Type="http://schemas.openxmlformats.org/officeDocument/2006/relationships/hyperlink" Target="https://www.nature.com/articles/s41586-019-0965-1#ref-CR21" TargetMode="External"/><Relationship Id="rId9" Type="http://schemas.openxmlformats.org/officeDocument/2006/relationships/hyperlink" Target="https://www.nature.com/articles/s41586-019-0965-1#ref-CR47" TargetMode="External"/><Relationship Id="rId14" Type="http://schemas.openxmlformats.org/officeDocument/2006/relationships/hyperlink" Target="https://www.hmpdacc.org/catalog/" TargetMode="External"/><Relationship Id="rId22" Type="http://schemas.openxmlformats.org/officeDocument/2006/relationships/hyperlink" Target="https://www.nature.com/articles/s41586-019-0965-1#ref-CR5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doi.org/10.1038/s41586-019-0965-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doi.org/10.1016/j.future.2011.08.004" TargetMode="External"/><Relationship Id="rId5" Type="http://schemas.openxmlformats.org/officeDocument/2006/relationships/image" Target="../media/image40.png"/><Relationship Id="rId4" Type="http://schemas.openxmlformats.org/officeDocument/2006/relationships/hyperlink" Target="https://www.researchobjec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github.com/ResearchObject/ro-crate/issues/1" TargetMode="External"/><Relationship Id="rId4" Type="http://schemas.openxmlformats.org/officeDocument/2006/relationships/hyperlink" Target="https://w3id.org/ro/crat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3id.org/ro/crate/1.1" TargetMode="External"/><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0929" y="1479446"/>
            <a:ext cx="10529888" cy="1707021"/>
          </a:xfrm>
        </p:spPr>
        <p:txBody>
          <a:bodyPr>
            <a:normAutofit/>
          </a:bodyPr>
          <a:lstStyle/>
          <a:p>
            <a:r>
              <a:rPr lang="en-GB" sz="4000" dirty="0"/>
              <a:t>Describing and packaging workflows using </a:t>
            </a:r>
            <a:br>
              <a:rPr lang="en-GB" sz="4000" dirty="0"/>
            </a:br>
            <a:r>
              <a:rPr lang="en-GB" sz="4000" dirty="0"/>
              <a:t>RO-Crate and </a:t>
            </a:r>
            <a:r>
              <a:rPr lang="en-GB" sz="4000" dirty="0" err="1"/>
              <a:t>BioCompute</a:t>
            </a:r>
            <a:r>
              <a:rPr lang="en-GB" sz="4000" dirty="0"/>
              <a:t> Objects</a:t>
            </a:r>
            <a:endParaRPr lang="en-GB" sz="2400" b="1" dirty="0"/>
          </a:p>
        </p:txBody>
      </p:sp>
      <p:sp>
        <p:nvSpPr>
          <p:cNvPr id="3" name="Subtitle 2"/>
          <p:cNvSpPr>
            <a:spLocks noGrp="1"/>
          </p:cNvSpPr>
          <p:nvPr>
            <p:ph type="subTitle" idx="1"/>
          </p:nvPr>
        </p:nvSpPr>
        <p:spPr>
          <a:xfrm>
            <a:off x="1869141" y="3662425"/>
            <a:ext cx="9144000" cy="1229169"/>
          </a:xfrm>
        </p:spPr>
        <p:txBody>
          <a:bodyPr/>
          <a:lstStyle/>
          <a:p>
            <a:r>
              <a:rPr lang="sv-SE" sz="2400" b="1" dirty="0"/>
              <a:t>Stian </a:t>
            </a:r>
            <a:r>
              <a:rPr lang="sv-SE" sz="2400" b="1" dirty="0" err="1"/>
              <a:t>Soiland</a:t>
            </a:r>
            <a:r>
              <a:rPr lang="sv-SE" sz="2400" b="1" dirty="0"/>
              <a:t>-Reyes</a:t>
            </a:r>
          </a:p>
          <a:p>
            <a:r>
              <a:rPr lang="sv-SE" sz="2400" dirty="0" err="1"/>
              <a:t>eScience</a:t>
            </a:r>
            <a:r>
              <a:rPr lang="sv-SE" sz="2400" dirty="0"/>
              <a:t> Lab, The University </a:t>
            </a:r>
            <a:r>
              <a:rPr lang="sv-SE" sz="2400" dirty="0" err="1"/>
              <a:t>of</a:t>
            </a:r>
            <a:r>
              <a:rPr lang="sv-SE" sz="2400" dirty="0"/>
              <a:t> Manchester</a:t>
            </a:r>
          </a:p>
          <a:p>
            <a:r>
              <a:rPr lang="sv-SE" sz="2400" dirty="0" err="1"/>
              <a:t>BioExcel</a:t>
            </a:r>
            <a:r>
              <a:rPr lang="sv-SE" sz="2400" dirty="0"/>
              <a:t> Centre </a:t>
            </a:r>
            <a:r>
              <a:rPr lang="sv-SE" sz="2400" dirty="0" err="1"/>
              <a:t>of</a:t>
            </a:r>
            <a:r>
              <a:rPr lang="sv-SE" sz="2400" dirty="0"/>
              <a:t> </a:t>
            </a:r>
            <a:r>
              <a:rPr lang="sv-SE" sz="2400" dirty="0" err="1"/>
              <a:t>Excellence</a:t>
            </a:r>
            <a:endParaRPr lang="sv-SE" sz="2400" dirty="0"/>
          </a:p>
        </p:txBody>
      </p:sp>
      <p:sp>
        <p:nvSpPr>
          <p:cNvPr id="4" name="Text Placeholder 3"/>
          <p:cNvSpPr>
            <a:spLocks noGrp="1"/>
          </p:cNvSpPr>
          <p:nvPr>
            <p:ph type="body" sz="quarter" idx="10"/>
          </p:nvPr>
        </p:nvSpPr>
        <p:spPr>
          <a:xfrm>
            <a:off x="1448987" y="5840082"/>
            <a:ext cx="9143746" cy="352806"/>
          </a:xfrm>
        </p:spPr>
        <p:txBody>
          <a:bodyPr>
            <a:noAutofit/>
          </a:bodyPr>
          <a:lstStyle/>
          <a:p>
            <a:r>
              <a:rPr lang="en-GB" sz="1400" dirty="0">
                <a:solidFill>
                  <a:srgbClr val="A6CF38"/>
                </a:solidFill>
                <a:latin typeface="Font Awesome 5 Brands Regular" panose="02000503000000000000" pitchFamily="2" charset="0"/>
              </a:rPr>
              <a:t></a:t>
            </a:r>
            <a:r>
              <a:rPr lang="en-GB" sz="1400" dirty="0">
                <a:latin typeface="Font Awesome 5 Brands Regular" panose="02000503000000000000" pitchFamily="2" charset="0"/>
              </a:rPr>
              <a:t> </a:t>
            </a:r>
            <a:r>
              <a:rPr lang="en-GB" sz="1400" dirty="0">
                <a:hlinkClick r:id="rId2"/>
              </a:rPr>
              <a:t>https://orcid.org/0000-0001-9842-9718</a:t>
            </a:r>
            <a:r>
              <a:rPr lang="en-GB" sz="1400" dirty="0"/>
              <a:t>  </a:t>
            </a:r>
            <a:r>
              <a:rPr lang="en-GB" sz="1400" dirty="0">
                <a:solidFill>
                  <a:srgbClr val="1CA1F3"/>
                </a:solidFill>
                <a:latin typeface="Font Awesome 5 Brands Regular" panose="02000503000000000000" pitchFamily="2" charset="0"/>
              </a:rPr>
              <a:t></a:t>
            </a:r>
            <a:r>
              <a:rPr lang="en-GB" sz="1400" dirty="0">
                <a:hlinkClick r:id="rId3"/>
              </a:rPr>
              <a:t>@</a:t>
            </a:r>
            <a:r>
              <a:rPr lang="en-GB" sz="1400" dirty="0" err="1">
                <a:hlinkClick r:id="rId3"/>
              </a:rPr>
              <a:t>soilandreyes</a:t>
            </a:r>
            <a:endParaRPr lang="en-GB" sz="1400" dirty="0"/>
          </a:p>
          <a:p>
            <a:endParaRPr lang="en-GB" sz="1400" dirty="0"/>
          </a:p>
        </p:txBody>
      </p:sp>
      <p:pic>
        <p:nvPicPr>
          <p:cNvPr id="6" name="Graphic 5">
            <a:extLst>
              <a:ext uri="{FF2B5EF4-FFF2-40B4-BE49-F238E27FC236}">
                <a16:creationId xmlns:a16="http://schemas.microsoft.com/office/drawing/2014/main" id="{A496E2CB-D5C1-0243-BB6E-3F47507072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0042" y="5082049"/>
            <a:ext cx="3338527" cy="1000873"/>
          </a:xfrm>
          <a:prstGeom prst="rect">
            <a:avLst/>
          </a:prstGeom>
        </p:spPr>
      </p:pic>
      <p:pic>
        <p:nvPicPr>
          <p:cNvPr id="18" name="Graphic 17">
            <a:extLst>
              <a:ext uri="{FF2B5EF4-FFF2-40B4-BE49-F238E27FC236}">
                <a16:creationId xmlns:a16="http://schemas.microsoft.com/office/drawing/2014/main" id="{E8558697-118C-814C-B34B-339FA6471A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831" y="219184"/>
            <a:ext cx="1855032" cy="775464"/>
          </a:xfrm>
          <a:prstGeom prst="rect">
            <a:avLst/>
          </a:prstGeom>
        </p:spPr>
      </p:pic>
      <p:sp>
        <p:nvSpPr>
          <p:cNvPr id="5" name="Rectangle 4">
            <a:extLst>
              <a:ext uri="{FF2B5EF4-FFF2-40B4-BE49-F238E27FC236}">
                <a16:creationId xmlns:a16="http://schemas.microsoft.com/office/drawing/2014/main" id="{6A8E19E7-AF22-F049-B175-F748E003FC83}"/>
              </a:ext>
            </a:extLst>
          </p:cNvPr>
          <p:cNvSpPr/>
          <p:nvPr/>
        </p:nvSpPr>
        <p:spPr>
          <a:xfrm>
            <a:off x="172872" y="6227551"/>
            <a:ext cx="6096000" cy="307777"/>
          </a:xfrm>
          <a:prstGeom prst="rect">
            <a:avLst/>
          </a:prstGeom>
        </p:spPr>
        <p:txBody>
          <a:bodyPr>
            <a:spAutoFit/>
          </a:bodyPr>
          <a:lstStyle/>
          <a:p>
            <a:r>
              <a:rPr lang="en-GB" sz="1400" dirty="0">
                <a:solidFill>
                  <a:srgbClr val="696969"/>
                </a:solidFill>
                <a:latin typeface="PT Sans" panose="020B0503020203020204" pitchFamily="34" charset="77"/>
              </a:rPr>
              <a:t>This work is distributed under the </a:t>
            </a:r>
            <a:r>
              <a:rPr lang="en-GB" sz="1400" dirty="0">
                <a:solidFill>
                  <a:srgbClr val="696969"/>
                </a:solidFill>
                <a:latin typeface="PT Sans" panose="020B0503020203020204" pitchFamily="34" charset="77"/>
                <a:hlinkClick r:id="rId8"/>
              </a:rPr>
              <a:t>BSD 3-Clause License</a:t>
            </a:r>
            <a:endParaRPr lang="en-US" sz="1400" dirty="0">
              <a:latin typeface="PT Sans" panose="020B0503020203020204" pitchFamily="34" charset="77"/>
            </a:endParaRPr>
          </a:p>
        </p:txBody>
      </p:sp>
      <p:pic>
        <p:nvPicPr>
          <p:cNvPr id="25" name="Graphic 24">
            <a:extLst>
              <a:ext uri="{FF2B5EF4-FFF2-40B4-BE49-F238E27FC236}">
                <a16:creationId xmlns:a16="http://schemas.microsoft.com/office/drawing/2014/main" id="{B94CF036-2C2D-4347-8A57-E771728D7B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97713" y="6223213"/>
            <a:ext cx="2230856" cy="475655"/>
          </a:xfrm>
          <a:prstGeom prst="rect">
            <a:avLst/>
          </a:prstGeom>
        </p:spPr>
      </p:pic>
      <p:sp>
        <p:nvSpPr>
          <p:cNvPr id="26" name="Rectangle 25">
            <a:extLst>
              <a:ext uri="{FF2B5EF4-FFF2-40B4-BE49-F238E27FC236}">
                <a16:creationId xmlns:a16="http://schemas.microsoft.com/office/drawing/2014/main" id="{F07E3E7F-9AE0-B044-997E-28781998C9F7}"/>
              </a:ext>
            </a:extLst>
          </p:cNvPr>
          <p:cNvSpPr/>
          <p:nvPr/>
        </p:nvSpPr>
        <p:spPr>
          <a:xfrm>
            <a:off x="9285101" y="896378"/>
            <a:ext cx="2615265" cy="276999"/>
          </a:xfrm>
          <a:prstGeom prst="rect">
            <a:avLst/>
          </a:prstGeom>
        </p:spPr>
        <p:txBody>
          <a:bodyPr wrap="square">
            <a:spAutoFit/>
          </a:bodyPr>
          <a:lstStyle/>
          <a:p>
            <a:r>
              <a:rPr lang="en-GB" sz="1200" dirty="0">
                <a:hlinkClick r:id="rId11"/>
              </a:rPr>
              <a:t>H2020-INFRAEDI-2018-1 823830</a:t>
            </a:r>
            <a:endParaRPr lang="en-US" sz="1200" dirty="0">
              <a:latin typeface="PT Sans" panose="020B0503020203020204" pitchFamily="34" charset="77"/>
            </a:endParaRPr>
          </a:p>
        </p:txBody>
      </p:sp>
      <p:pic>
        <p:nvPicPr>
          <p:cNvPr id="9" name="Graphic 8">
            <a:extLst>
              <a:ext uri="{FF2B5EF4-FFF2-40B4-BE49-F238E27FC236}">
                <a16:creationId xmlns:a16="http://schemas.microsoft.com/office/drawing/2014/main" id="{70988682-3D07-8F4F-9AB6-82326B7B79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3331" y="2816305"/>
            <a:ext cx="2681337" cy="2681337"/>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770E20C0-D9D2-3D4C-B03D-3D7705EAF4F9}"/>
              </a:ext>
            </a:extLst>
          </p:cNvPr>
          <p:cNvPicPr>
            <a:picLocks noChangeAspect="1"/>
          </p:cNvPicPr>
          <p:nvPr/>
        </p:nvPicPr>
        <p:blipFill>
          <a:blip r:embed="rId14"/>
          <a:stretch>
            <a:fillRect/>
          </a:stretch>
        </p:blipFill>
        <p:spPr>
          <a:xfrm>
            <a:off x="5520717" y="121410"/>
            <a:ext cx="2921000" cy="952500"/>
          </a:xfrm>
          <a:prstGeom prst="rect">
            <a:avLst/>
          </a:prstGeom>
        </p:spPr>
      </p:pic>
    </p:spTree>
    <p:extLst>
      <p:ext uri="{BB962C8B-B14F-4D97-AF65-F5344CB8AC3E}">
        <p14:creationId xmlns:p14="http://schemas.microsoft.com/office/powerpoint/2010/main" val="56059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211403" y="231056"/>
            <a:ext cx="10871200" cy="576000"/>
          </a:xfrm>
          <a:prstGeom prst="rect">
            <a:avLst/>
          </a:prstGeom>
        </p:spPr>
        <p:txBody>
          <a:bodyPr spcFirstLastPara="1" vert="horz" wrap="square" lIns="91433" tIns="91433" rIns="91433" bIns="91433" rtlCol="0" anchor="t" anchorCtr="0">
            <a:noAutofit/>
          </a:bodyPr>
          <a:lstStyle/>
          <a:p>
            <a:r>
              <a:rPr lang="en" sz="3467"/>
              <a:t>Best Practice Guidance, not strict specifications</a:t>
            </a:r>
            <a:endParaRPr sz="3467"/>
          </a:p>
        </p:txBody>
      </p:sp>
      <p:sp>
        <p:nvSpPr>
          <p:cNvPr id="141" name="Google Shape;141;p19"/>
          <p:cNvSpPr txBox="1">
            <a:spLocks noGrp="1"/>
          </p:cNvSpPr>
          <p:nvPr>
            <p:ph type="body" idx="1"/>
          </p:nvPr>
        </p:nvSpPr>
        <p:spPr>
          <a:xfrm>
            <a:off x="103200" y="1668236"/>
            <a:ext cx="5752800" cy="3922400"/>
          </a:xfrm>
          <a:prstGeom prst="rect">
            <a:avLst/>
          </a:prstGeom>
        </p:spPr>
        <p:txBody>
          <a:bodyPr spcFirstLastPara="1" vert="horz" wrap="square" lIns="91433" tIns="91433" rIns="91433" bIns="91433" rtlCol="0" anchor="t" anchorCtr="0">
            <a:noAutofit/>
          </a:bodyPr>
          <a:lstStyle/>
          <a:p>
            <a:pPr marL="0" indent="0">
              <a:buNone/>
            </a:pPr>
            <a:r>
              <a:rPr lang="en" sz="2000" b="1" dirty="0"/>
              <a:t>Developer-friendly</a:t>
            </a:r>
            <a:r>
              <a:rPr lang="en" sz="2000" dirty="0"/>
              <a:t> rather than semantic correctness</a:t>
            </a:r>
            <a:endParaRPr sz="2000" dirty="0"/>
          </a:p>
          <a:p>
            <a:pPr marL="0" indent="0">
              <a:spcBef>
                <a:spcPts val="667"/>
              </a:spcBef>
              <a:buNone/>
            </a:pPr>
            <a:endParaRPr sz="2000" dirty="0"/>
          </a:p>
          <a:p>
            <a:pPr marL="0" indent="0">
              <a:spcBef>
                <a:spcPts val="667"/>
              </a:spcBef>
              <a:buNone/>
            </a:pPr>
            <a:r>
              <a:rPr lang="en" sz="2000" dirty="0"/>
              <a:t>Focus on </a:t>
            </a:r>
            <a:r>
              <a:rPr lang="en" sz="2000" b="1" dirty="0"/>
              <a:t>JSON</a:t>
            </a:r>
            <a:r>
              <a:rPr lang="en" sz="2000" dirty="0"/>
              <a:t>, but gradual path to extensibility with </a:t>
            </a:r>
            <a:r>
              <a:rPr lang="en" sz="2000" b="1" dirty="0"/>
              <a:t>Linked Data</a:t>
            </a:r>
            <a:br>
              <a:rPr lang="en" sz="2000" b="1" dirty="0"/>
            </a:br>
            <a:r>
              <a:rPr lang="en" sz="2000" dirty="0"/>
              <a:t>(example: how to do ad-hoc terms)</a:t>
            </a:r>
            <a:endParaRPr sz="2000" dirty="0"/>
          </a:p>
          <a:p>
            <a:pPr marL="0" indent="0">
              <a:spcBef>
                <a:spcPts val="667"/>
              </a:spcBef>
              <a:buNone/>
            </a:pPr>
            <a:endParaRPr sz="2000" dirty="0"/>
          </a:p>
          <a:p>
            <a:pPr marL="0" indent="0">
              <a:spcBef>
                <a:spcPts val="667"/>
              </a:spcBef>
              <a:buNone/>
            </a:pPr>
            <a:r>
              <a:rPr lang="en" sz="2000" dirty="0"/>
              <a:t>Opinionated profile of </a:t>
            </a:r>
            <a:r>
              <a:rPr lang="en" sz="2000" u="sng" dirty="0">
                <a:solidFill>
                  <a:schemeClr val="hlink"/>
                </a:solidFill>
                <a:hlinkClick r:id="rId3"/>
              </a:rPr>
              <a:t>schema.org</a:t>
            </a:r>
            <a:endParaRPr sz="2000" dirty="0"/>
          </a:p>
          <a:p>
            <a:pPr marL="0" indent="0">
              <a:spcBef>
                <a:spcPts val="667"/>
              </a:spcBef>
              <a:buNone/>
            </a:pPr>
            <a:endParaRPr sz="2000" dirty="0"/>
          </a:p>
          <a:p>
            <a:pPr marL="0" indent="0">
              <a:spcBef>
                <a:spcPts val="667"/>
              </a:spcBef>
              <a:buNone/>
            </a:pPr>
            <a:r>
              <a:rPr lang="en" sz="2000" b="1" dirty="0"/>
              <a:t>Example-driven</a:t>
            </a:r>
            <a:r>
              <a:rPr lang="en" sz="2000" dirty="0"/>
              <a:t> documentation, not strict schemas</a:t>
            </a:r>
            <a:endParaRPr sz="2000" dirty="0"/>
          </a:p>
          <a:p>
            <a:pPr marL="0" indent="0">
              <a:spcBef>
                <a:spcPts val="667"/>
              </a:spcBef>
              <a:spcAft>
                <a:spcPts val="667"/>
              </a:spcAft>
              <a:buNone/>
            </a:pPr>
            <a:endParaRPr sz="2000" dirty="0"/>
          </a:p>
        </p:txBody>
      </p:sp>
      <p:pic>
        <p:nvPicPr>
          <p:cNvPr id="142" name="Google Shape;142;p19"/>
          <p:cNvPicPr preferRelativeResize="0"/>
          <p:nvPr/>
        </p:nvPicPr>
        <p:blipFill>
          <a:blip r:embed="rId4">
            <a:alphaModFix/>
          </a:blip>
          <a:stretch>
            <a:fillRect/>
          </a:stretch>
        </p:blipFill>
        <p:spPr>
          <a:xfrm>
            <a:off x="5855993" y="908634"/>
            <a:ext cx="6234408" cy="5949365"/>
          </a:xfrm>
          <a:prstGeom prst="rect">
            <a:avLst/>
          </a:prstGeom>
          <a:noFill/>
          <a:ln>
            <a:noFill/>
          </a:ln>
        </p:spPr>
      </p:pic>
      <p:pic>
        <p:nvPicPr>
          <p:cNvPr id="143" name="Google Shape;143;p19"/>
          <p:cNvPicPr preferRelativeResize="0"/>
          <p:nvPr/>
        </p:nvPicPr>
        <p:blipFill>
          <a:blip r:embed="rId5">
            <a:alphaModFix/>
          </a:blip>
          <a:stretch>
            <a:fillRect/>
          </a:stretch>
        </p:blipFill>
        <p:spPr>
          <a:xfrm>
            <a:off x="10942501" y="1"/>
            <a:ext cx="1249497" cy="1249497"/>
          </a:xfrm>
          <a:prstGeom prst="rect">
            <a:avLst/>
          </a:prstGeom>
          <a:noFill/>
          <a:ln>
            <a:noFill/>
          </a:ln>
        </p:spPr>
      </p:pic>
    </p:spTree>
    <p:extLst>
      <p:ext uri="{BB962C8B-B14F-4D97-AF65-F5344CB8AC3E}">
        <p14:creationId xmlns:p14="http://schemas.microsoft.com/office/powerpoint/2010/main" val="413612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743603" y="-35193"/>
            <a:ext cx="10871200" cy="576000"/>
          </a:xfrm>
          <a:prstGeom prst="rect">
            <a:avLst/>
          </a:prstGeom>
        </p:spPr>
        <p:txBody>
          <a:bodyPr spcFirstLastPara="1" vert="horz" wrap="square" lIns="91433" tIns="91433" rIns="91433" bIns="91433" rtlCol="0" anchor="t" anchorCtr="0">
            <a:noAutofit/>
          </a:bodyPr>
          <a:lstStyle/>
          <a:p>
            <a:r>
              <a:rPr lang="en" sz="3467"/>
              <a:t>Tooling!</a:t>
            </a:r>
            <a:endParaRPr sz="3467"/>
          </a:p>
        </p:txBody>
      </p:sp>
      <p:sp>
        <p:nvSpPr>
          <p:cNvPr id="170" name="Google Shape;170;p18"/>
          <p:cNvSpPr txBox="1">
            <a:spLocks noGrp="1"/>
          </p:cNvSpPr>
          <p:nvPr>
            <p:ph type="body" idx="2"/>
          </p:nvPr>
        </p:nvSpPr>
        <p:spPr>
          <a:xfrm>
            <a:off x="743600" y="435235"/>
            <a:ext cx="5334000" cy="5368800"/>
          </a:xfrm>
          <a:prstGeom prst="rect">
            <a:avLst/>
          </a:prstGeom>
        </p:spPr>
        <p:txBody>
          <a:bodyPr spcFirstLastPara="1" vert="horz" wrap="square" lIns="91433" tIns="91433" rIns="91433" bIns="91433" rtlCol="0" anchor="t" anchorCtr="0">
            <a:noAutofit/>
          </a:bodyPr>
          <a:lstStyle/>
          <a:p>
            <a:pPr marL="0" indent="0">
              <a:lnSpc>
                <a:spcPct val="115000"/>
              </a:lnSpc>
              <a:spcBef>
                <a:spcPts val="1867"/>
              </a:spcBef>
              <a:buClr>
                <a:schemeClr val="dk1"/>
              </a:buClr>
              <a:buSzPts val="800"/>
              <a:buNone/>
            </a:pPr>
            <a:r>
              <a:rPr lang="en" sz="1867" b="1"/>
              <a:t>How can I use it?</a:t>
            </a:r>
            <a:endParaRPr sz="1867" b="1"/>
          </a:p>
          <a:p>
            <a:pPr marL="0" indent="0">
              <a:lnSpc>
                <a:spcPct val="115000"/>
              </a:lnSpc>
              <a:spcBef>
                <a:spcPts val="1200"/>
              </a:spcBef>
              <a:buClr>
                <a:schemeClr val="dk1"/>
              </a:buClr>
              <a:buSzPts val="800"/>
              <a:buNone/>
            </a:pPr>
            <a:r>
              <a:rPr lang="en" sz="1200"/>
              <a:t>While we’re mostly focusing on the specification, some tools already exist for working with RO-Crates:</a:t>
            </a:r>
            <a:endParaRPr sz="1200"/>
          </a:p>
          <a:p>
            <a:pPr marL="457189" indent="-296326">
              <a:lnSpc>
                <a:spcPct val="115000"/>
              </a:lnSpc>
              <a:spcBef>
                <a:spcPts val="1200"/>
              </a:spcBef>
              <a:buClr>
                <a:schemeClr val="dk1"/>
              </a:buClr>
              <a:buSzPts val="900"/>
              <a:buFont typeface="Arial"/>
              <a:buChar char="●"/>
            </a:pPr>
            <a:r>
              <a:rPr lang="en" sz="1200" u="sng">
                <a:solidFill>
                  <a:schemeClr val="hlink"/>
                </a:solidFill>
                <a:hlinkClick r:id="rId3"/>
              </a:rPr>
              <a:t>Describo</a:t>
            </a:r>
            <a:r>
              <a:rPr lang="en" sz="1200"/>
              <a:t> interactive </a:t>
            </a:r>
            <a:r>
              <a:rPr lang="en" sz="1200" b="1"/>
              <a:t>desktop application</a:t>
            </a:r>
            <a:r>
              <a:rPr lang="en" sz="1200"/>
              <a:t> to create, update and export RO-Crates for different profiles. (~ </a:t>
            </a:r>
            <a:r>
              <a:rPr lang="en" sz="1200" i="1"/>
              <a:t>beta</a:t>
            </a:r>
            <a:r>
              <a:rPr lang="en" sz="1200"/>
              <a:t>)</a:t>
            </a:r>
            <a:endParaRPr sz="1200"/>
          </a:p>
          <a:p>
            <a:pPr marL="457189" indent="-296326">
              <a:lnSpc>
                <a:spcPct val="115000"/>
              </a:lnSpc>
              <a:spcBef>
                <a:spcPts val="0"/>
              </a:spcBef>
              <a:buClr>
                <a:schemeClr val="dk1"/>
              </a:buClr>
              <a:buSzPts val="900"/>
              <a:buFont typeface="Corbel"/>
              <a:buChar char="●"/>
            </a:pPr>
            <a:r>
              <a:rPr lang="en" sz="1200" u="sng">
                <a:solidFill>
                  <a:schemeClr val="hlink"/>
                </a:solidFill>
                <a:hlinkClick r:id="rId4"/>
              </a:rPr>
              <a:t>CalcyteJS</a:t>
            </a:r>
            <a:r>
              <a:rPr lang="en" sz="1200"/>
              <a:t> is a </a:t>
            </a:r>
            <a:r>
              <a:rPr lang="en" sz="1200" b="1"/>
              <a:t>command-line</a:t>
            </a:r>
            <a:r>
              <a:rPr lang="en" sz="1200"/>
              <a:t> tool to help create RO-Crates and HTML-readable rendering (~ </a:t>
            </a:r>
            <a:r>
              <a:rPr lang="en" sz="1200" i="1"/>
              <a:t>beta</a:t>
            </a:r>
            <a:r>
              <a:rPr lang="en" sz="1200"/>
              <a:t>)</a:t>
            </a:r>
            <a:endParaRPr sz="1200"/>
          </a:p>
          <a:p>
            <a:pPr marL="457189" indent="-296326">
              <a:lnSpc>
                <a:spcPct val="115000"/>
              </a:lnSpc>
              <a:spcBef>
                <a:spcPts val="0"/>
              </a:spcBef>
              <a:buClr>
                <a:schemeClr val="dk1"/>
              </a:buClr>
              <a:buSzPts val="900"/>
              <a:buFont typeface="Corbel"/>
              <a:buChar char="●"/>
            </a:pPr>
            <a:r>
              <a:rPr lang="en" sz="1200" u="sng">
                <a:solidFill>
                  <a:schemeClr val="hlink"/>
                </a:solidFill>
                <a:hlinkClick r:id="rId5"/>
              </a:rPr>
              <a:t>ro-crate</a:t>
            </a:r>
            <a:r>
              <a:rPr lang="en" sz="1200"/>
              <a:t> - </a:t>
            </a:r>
            <a:r>
              <a:rPr lang="en" sz="1200" b="1"/>
              <a:t>JavaScript</a:t>
            </a:r>
            <a:r>
              <a:rPr lang="en" sz="1200"/>
              <a:t>/NodeJS library for RO-Crate rendering as HTML. (~ </a:t>
            </a:r>
            <a:r>
              <a:rPr lang="en" sz="1200" i="1"/>
              <a:t>beta</a:t>
            </a:r>
            <a:r>
              <a:rPr lang="en" sz="1200"/>
              <a:t>)</a:t>
            </a:r>
            <a:endParaRPr sz="1200"/>
          </a:p>
          <a:p>
            <a:pPr marL="457189" indent="-296326">
              <a:lnSpc>
                <a:spcPct val="115000"/>
              </a:lnSpc>
              <a:spcBef>
                <a:spcPts val="0"/>
              </a:spcBef>
              <a:buClr>
                <a:schemeClr val="dk1"/>
              </a:buClr>
              <a:buSzPts val="900"/>
              <a:buFont typeface="Corbel"/>
              <a:buChar char="●"/>
            </a:pPr>
            <a:r>
              <a:rPr lang="en" sz="1200" u="sng">
                <a:solidFill>
                  <a:schemeClr val="hlink"/>
                </a:solidFill>
                <a:hlinkClick r:id="rId6"/>
              </a:rPr>
              <a:t>ro-crate-js</a:t>
            </a:r>
            <a:r>
              <a:rPr lang="en" sz="1200"/>
              <a:t> - utility to render HTML from RO-Crate (~ </a:t>
            </a:r>
            <a:r>
              <a:rPr lang="en" sz="1200" i="1"/>
              <a:t>alpha</a:t>
            </a:r>
            <a:r>
              <a:rPr lang="en" sz="1200"/>
              <a:t>)</a:t>
            </a:r>
            <a:endParaRPr sz="1200"/>
          </a:p>
          <a:p>
            <a:pPr marL="457189" indent="-296326">
              <a:lnSpc>
                <a:spcPct val="115000"/>
              </a:lnSpc>
              <a:spcBef>
                <a:spcPts val="0"/>
              </a:spcBef>
              <a:buClr>
                <a:schemeClr val="dk1"/>
              </a:buClr>
              <a:buSzPts val="900"/>
              <a:buFont typeface="Corbel"/>
              <a:buChar char="●"/>
            </a:pPr>
            <a:r>
              <a:rPr lang="en" sz="1200" u="sng">
                <a:solidFill>
                  <a:schemeClr val="hlink"/>
                </a:solidFill>
                <a:hlinkClick r:id="rId7"/>
              </a:rPr>
              <a:t>ro-crate-ruby</a:t>
            </a:r>
            <a:r>
              <a:rPr lang="en" sz="1200"/>
              <a:t> </a:t>
            </a:r>
            <a:r>
              <a:rPr lang="en" sz="1200" b="1"/>
              <a:t>Ruby</a:t>
            </a:r>
            <a:r>
              <a:rPr lang="en" sz="1200"/>
              <a:t> library to consume/produce RO-Crates (~ </a:t>
            </a:r>
            <a:r>
              <a:rPr lang="en" sz="1200" i="1"/>
              <a:t>alpha</a:t>
            </a:r>
            <a:r>
              <a:rPr lang="en" sz="1200"/>
              <a:t>)</a:t>
            </a:r>
            <a:endParaRPr sz="1200"/>
          </a:p>
          <a:p>
            <a:pPr marL="457189" indent="-296326">
              <a:lnSpc>
                <a:spcPct val="115000"/>
              </a:lnSpc>
              <a:spcBef>
                <a:spcPts val="0"/>
              </a:spcBef>
              <a:buClr>
                <a:schemeClr val="dk1"/>
              </a:buClr>
              <a:buSzPts val="900"/>
              <a:buFont typeface="Arial"/>
              <a:buChar char="●"/>
            </a:pPr>
            <a:r>
              <a:rPr lang="en" sz="1200" u="sng">
                <a:solidFill>
                  <a:schemeClr val="hlink"/>
                </a:solidFill>
                <a:hlinkClick r:id="rId8"/>
              </a:rPr>
              <a:t>ro-crate-py</a:t>
            </a:r>
            <a:r>
              <a:rPr lang="en" sz="1200"/>
              <a:t> </a:t>
            </a:r>
            <a:r>
              <a:rPr lang="en" sz="1200" b="1"/>
              <a:t>Python library</a:t>
            </a:r>
            <a:r>
              <a:rPr lang="en" sz="1200"/>
              <a:t> to consume/produce RO-Crates (~ </a:t>
            </a:r>
            <a:r>
              <a:rPr lang="en" sz="1200" i="1"/>
              <a:t>planning</a:t>
            </a:r>
            <a:r>
              <a:rPr lang="en" sz="1200"/>
              <a:t>)</a:t>
            </a:r>
            <a:endParaRPr sz="1200"/>
          </a:p>
          <a:p>
            <a:pPr marL="0" indent="0">
              <a:lnSpc>
                <a:spcPct val="115000"/>
              </a:lnSpc>
              <a:spcBef>
                <a:spcPts val="1200"/>
              </a:spcBef>
              <a:buClr>
                <a:schemeClr val="dk1"/>
              </a:buClr>
              <a:buSzPts val="800"/>
              <a:buNone/>
            </a:pPr>
            <a:r>
              <a:rPr lang="en" sz="1200"/>
              <a:t>These applications use or expose RO-Crates:</a:t>
            </a:r>
            <a:endParaRPr sz="1200"/>
          </a:p>
          <a:p>
            <a:pPr marL="457189" indent="-296326">
              <a:lnSpc>
                <a:spcPct val="115000"/>
              </a:lnSpc>
              <a:spcBef>
                <a:spcPts val="1200"/>
              </a:spcBef>
              <a:buClr>
                <a:schemeClr val="dk1"/>
              </a:buClr>
              <a:buSzPts val="900"/>
              <a:buFont typeface="Corbel"/>
              <a:buChar char="●"/>
            </a:pPr>
            <a:r>
              <a:rPr lang="en" sz="1200" u="sng">
                <a:solidFill>
                  <a:schemeClr val="hlink"/>
                </a:solidFill>
                <a:hlinkClick r:id="rId9"/>
              </a:rPr>
              <a:t>Workflow Hub</a:t>
            </a:r>
            <a:r>
              <a:rPr lang="en" sz="1200"/>
              <a:t> imports and exports</a:t>
            </a:r>
            <a:r>
              <a:rPr lang="en" sz="1200">
                <a:uFill>
                  <a:noFill/>
                </a:uFill>
                <a:hlinkClick r:id="rId10"/>
              </a:rPr>
              <a:t> </a:t>
            </a:r>
            <a:r>
              <a:rPr lang="en" sz="1200" u="sng">
                <a:solidFill>
                  <a:schemeClr val="hlink"/>
                </a:solidFill>
                <a:hlinkClick r:id="rId10"/>
              </a:rPr>
              <a:t>Workflow RO-Crates</a:t>
            </a:r>
            <a:endParaRPr sz="1200" u="sng">
              <a:solidFill>
                <a:schemeClr val="hlink"/>
              </a:solidFill>
            </a:endParaRPr>
          </a:p>
          <a:p>
            <a:pPr marL="457189" indent="-296326">
              <a:lnSpc>
                <a:spcPct val="115000"/>
              </a:lnSpc>
              <a:spcBef>
                <a:spcPts val="0"/>
              </a:spcBef>
              <a:buClr>
                <a:schemeClr val="dk1"/>
              </a:buClr>
              <a:buSzPts val="900"/>
              <a:buFont typeface="Corbel"/>
              <a:buChar char="●"/>
            </a:pPr>
            <a:r>
              <a:rPr lang="en" sz="1200" u="sng">
                <a:solidFill>
                  <a:schemeClr val="hlink"/>
                </a:solidFill>
                <a:hlinkClick r:id="rId11"/>
              </a:rPr>
              <a:t>OCFL-indexer</a:t>
            </a:r>
            <a:r>
              <a:rPr lang="en" sz="1200"/>
              <a:t> NodeJS application that walks the</a:t>
            </a:r>
            <a:r>
              <a:rPr lang="en" sz="1200">
                <a:uFill>
                  <a:noFill/>
                </a:uFill>
                <a:hlinkClick r:id="rId12"/>
              </a:rPr>
              <a:t> </a:t>
            </a:r>
            <a:r>
              <a:rPr lang="en" sz="1200" u="sng">
                <a:solidFill>
                  <a:schemeClr val="hlink"/>
                </a:solidFill>
                <a:hlinkClick r:id="rId12"/>
              </a:rPr>
              <a:t>Oxford Common File Layout</a:t>
            </a:r>
            <a:r>
              <a:rPr lang="en" sz="1200"/>
              <a:t> on the file system, validate RO-Crate Metadata Files and parse into objects registered in Elasticsearch. (~ </a:t>
            </a:r>
            <a:r>
              <a:rPr lang="en" sz="1200" i="1"/>
              <a:t>alpha</a:t>
            </a:r>
            <a:r>
              <a:rPr lang="en" sz="1200"/>
              <a:t>)</a:t>
            </a:r>
            <a:endParaRPr sz="1200"/>
          </a:p>
          <a:p>
            <a:pPr marL="457189" indent="-296326">
              <a:lnSpc>
                <a:spcPct val="115000"/>
              </a:lnSpc>
              <a:spcBef>
                <a:spcPts val="0"/>
              </a:spcBef>
              <a:buClr>
                <a:schemeClr val="dk1"/>
              </a:buClr>
              <a:buSzPts val="900"/>
              <a:buFont typeface="Corbel"/>
              <a:buChar char="●"/>
            </a:pPr>
            <a:r>
              <a:rPr lang="en" sz="1200" u="sng">
                <a:solidFill>
                  <a:schemeClr val="hlink"/>
                </a:solidFill>
                <a:hlinkClick r:id="rId13"/>
              </a:rPr>
              <a:t>ONI indexer</a:t>
            </a:r>
            <a:endParaRPr sz="1200" u="sng">
              <a:solidFill>
                <a:schemeClr val="hlink"/>
              </a:solidFill>
            </a:endParaRPr>
          </a:p>
          <a:p>
            <a:pPr marL="457189" indent="-296326">
              <a:lnSpc>
                <a:spcPct val="115000"/>
              </a:lnSpc>
              <a:spcBef>
                <a:spcPts val="0"/>
              </a:spcBef>
              <a:buClr>
                <a:schemeClr val="dk1"/>
              </a:buClr>
              <a:buSzPts val="900"/>
              <a:buFont typeface="Corbel"/>
              <a:buChar char="●"/>
            </a:pPr>
            <a:r>
              <a:rPr lang="en" sz="1200" u="sng">
                <a:solidFill>
                  <a:schemeClr val="hlink"/>
                </a:solidFill>
                <a:hlinkClick r:id="rId14"/>
              </a:rPr>
              <a:t>ocfl-tools</a:t>
            </a:r>
            <a:endParaRPr sz="1200" u="sng">
              <a:solidFill>
                <a:schemeClr val="hlink"/>
              </a:solidFill>
            </a:endParaRPr>
          </a:p>
          <a:p>
            <a:pPr marL="457189" indent="-296326">
              <a:lnSpc>
                <a:spcPct val="115000"/>
              </a:lnSpc>
              <a:spcBef>
                <a:spcPts val="0"/>
              </a:spcBef>
              <a:buClr>
                <a:schemeClr val="dk1"/>
              </a:buClr>
              <a:buSzPts val="900"/>
              <a:buFont typeface="Corbel"/>
              <a:buChar char="●"/>
            </a:pPr>
            <a:r>
              <a:rPr lang="en" sz="1200" u="sng">
                <a:solidFill>
                  <a:schemeClr val="hlink"/>
                </a:solidFill>
                <a:hlinkClick r:id="rId15"/>
              </a:rPr>
              <a:t>ocfl-viewer</a:t>
            </a:r>
            <a:endParaRPr sz="1200" u="sng">
              <a:solidFill>
                <a:schemeClr val="hlink"/>
              </a:solidFill>
            </a:endParaRPr>
          </a:p>
          <a:p>
            <a:pPr marL="457189" indent="-296326">
              <a:lnSpc>
                <a:spcPct val="115000"/>
              </a:lnSpc>
              <a:spcBef>
                <a:spcPts val="0"/>
              </a:spcBef>
              <a:buClr>
                <a:schemeClr val="dk1"/>
              </a:buClr>
              <a:buSzPts val="900"/>
              <a:buFont typeface="Corbel"/>
              <a:buChar char="●"/>
            </a:pPr>
            <a:r>
              <a:rPr lang="en" sz="1200" u="sng">
                <a:solidFill>
                  <a:schemeClr val="hlink"/>
                </a:solidFill>
                <a:hlinkClick r:id="rId16"/>
              </a:rPr>
              <a:t>Research Object Composer</a:t>
            </a:r>
            <a:r>
              <a:rPr lang="en" sz="1200"/>
              <a:t> is a REST API for gradually building and depositing Research Objects according to a pre-defined profile. (RO-Crate support </a:t>
            </a:r>
            <a:r>
              <a:rPr lang="en" sz="1200" i="1"/>
              <a:t>alpha</a:t>
            </a:r>
            <a:r>
              <a:rPr lang="en" sz="1200"/>
              <a:t>)</a:t>
            </a:r>
            <a:endParaRPr sz="1200"/>
          </a:p>
          <a:p>
            <a:pPr marL="0" indent="0">
              <a:spcBef>
                <a:spcPts val="1200"/>
              </a:spcBef>
              <a:spcAft>
                <a:spcPts val="667"/>
              </a:spcAft>
              <a:buNone/>
            </a:pPr>
            <a:endParaRPr sz="2933"/>
          </a:p>
        </p:txBody>
      </p:sp>
      <p:pic>
        <p:nvPicPr>
          <p:cNvPr id="171" name="Google Shape;171;p18"/>
          <p:cNvPicPr preferRelativeResize="0"/>
          <p:nvPr/>
        </p:nvPicPr>
        <p:blipFill>
          <a:blip r:embed="rId17">
            <a:alphaModFix/>
          </a:blip>
          <a:stretch>
            <a:fillRect/>
          </a:stretch>
        </p:blipFill>
        <p:spPr>
          <a:xfrm>
            <a:off x="6697440" y="-34200"/>
            <a:ext cx="5539571" cy="6858000"/>
          </a:xfrm>
          <a:prstGeom prst="rect">
            <a:avLst/>
          </a:prstGeom>
          <a:noFill/>
          <a:ln>
            <a:noFill/>
          </a:ln>
        </p:spPr>
      </p:pic>
      <p:sp>
        <p:nvSpPr>
          <p:cNvPr id="172" name="Google Shape;172;p18"/>
          <p:cNvSpPr txBox="1">
            <a:spLocks noGrp="1"/>
          </p:cNvSpPr>
          <p:nvPr>
            <p:ph type="body" idx="1"/>
          </p:nvPr>
        </p:nvSpPr>
        <p:spPr>
          <a:xfrm>
            <a:off x="7575624" y="908651"/>
            <a:ext cx="4762995" cy="481500"/>
          </a:xfrm>
          <a:prstGeom prst="rect">
            <a:avLst/>
          </a:prstGeom>
        </p:spPr>
        <p:txBody>
          <a:bodyPr spcFirstLastPara="1" vert="horz" wrap="square" lIns="91433" tIns="91433" rIns="91433" bIns="91433" rtlCol="0" anchor="t" anchorCtr="0">
            <a:noAutofit/>
          </a:bodyPr>
          <a:lstStyle/>
          <a:p>
            <a:pPr marL="0" indent="0">
              <a:spcAft>
                <a:spcPts val="667"/>
              </a:spcAft>
              <a:buNone/>
            </a:pPr>
            <a:r>
              <a:rPr lang="en" sz="1867" u="sng" dirty="0">
                <a:solidFill>
                  <a:schemeClr val="hlink"/>
                </a:solidFill>
                <a:hlinkClick r:id="rId3"/>
              </a:rPr>
              <a:t>https://uts-eresearch.github.io/</a:t>
            </a:r>
            <a:r>
              <a:rPr lang="en" sz="1867" b="1" u="sng" dirty="0">
                <a:solidFill>
                  <a:schemeClr val="hlink"/>
                </a:solidFill>
                <a:hlinkClick r:id="rId3"/>
              </a:rPr>
              <a:t>describo</a:t>
            </a:r>
            <a:r>
              <a:rPr lang="en" sz="1867" u="sng" dirty="0">
                <a:solidFill>
                  <a:schemeClr val="hlink"/>
                </a:solidFill>
                <a:hlinkClick r:id="rId3"/>
              </a:rPr>
              <a:t>/</a:t>
            </a:r>
            <a:r>
              <a:rPr lang="en" sz="1867" dirty="0"/>
              <a:t> </a:t>
            </a:r>
            <a:endParaRPr sz="1867" dirty="0"/>
          </a:p>
        </p:txBody>
      </p:sp>
      <p:pic>
        <p:nvPicPr>
          <p:cNvPr id="173" name="Google Shape;173;p18"/>
          <p:cNvPicPr preferRelativeResize="0"/>
          <p:nvPr/>
        </p:nvPicPr>
        <p:blipFill>
          <a:blip r:embed="rId18">
            <a:alphaModFix/>
          </a:blip>
          <a:stretch>
            <a:fillRect/>
          </a:stretch>
        </p:blipFill>
        <p:spPr>
          <a:xfrm>
            <a:off x="10226900" y="5899992"/>
            <a:ext cx="1965099" cy="958000"/>
          </a:xfrm>
          <a:prstGeom prst="rect">
            <a:avLst/>
          </a:prstGeom>
          <a:noFill/>
          <a:ln>
            <a:noFill/>
          </a:ln>
        </p:spPr>
      </p:pic>
      <p:pic>
        <p:nvPicPr>
          <p:cNvPr id="174" name="Google Shape;174;p18"/>
          <p:cNvPicPr preferRelativeResize="0"/>
          <p:nvPr/>
        </p:nvPicPr>
        <p:blipFill>
          <a:blip r:embed="rId19">
            <a:alphaModFix/>
          </a:blip>
          <a:stretch>
            <a:fillRect/>
          </a:stretch>
        </p:blipFill>
        <p:spPr>
          <a:xfrm>
            <a:off x="5346334" y="67401"/>
            <a:ext cx="1249497" cy="1249497"/>
          </a:xfrm>
          <a:prstGeom prst="rect">
            <a:avLst/>
          </a:prstGeom>
          <a:noFill/>
          <a:ln>
            <a:noFill/>
          </a:ln>
        </p:spPr>
      </p:pic>
      <p:sp>
        <p:nvSpPr>
          <p:cNvPr id="175" name="Google Shape;175;p18"/>
          <p:cNvSpPr txBox="1"/>
          <p:nvPr/>
        </p:nvSpPr>
        <p:spPr>
          <a:xfrm>
            <a:off x="-101600" y="6429633"/>
            <a:ext cx="7078400" cy="481600"/>
          </a:xfrm>
          <a:prstGeom prst="rect">
            <a:avLst/>
          </a:prstGeom>
          <a:noFill/>
          <a:ln>
            <a:noFill/>
          </a:ln>
        </p:spPr>
        <p:txBody>
          <a:bodyPr spcFirstLastPara="1" wrap="square" lIns="121900" tIns="121900" rIns="121900" bIns="121900" anchor="t" anchorCtr="0">
            <a:noAutofit/>
          </a:bodyPr>
          <a:lstStyle/>
          <a:p>
            <a:r>
              <a:rPr lang="en" sz="1600" u="sng" dirty="0">
                <a:solidFill>
                  <a:schemeClr val="hlink"/>
                </a:solidFill>
                <a:latin typeface="PT Sans" panose="020B0503020203020204" pitchFamily="34" charset="77"/>
                <a:ea typeface="Corbel"/>
                <a:cs typeface="Corbel"/>
                <a:sym typeface="Corbel"/>
                <a:hlinkClick r:id="rId20"/>
              </a:rPr>
              <a:t>https://www.researchobject.org/ro-crate/implementations.html</a:t>
            </a:r>
            <a:r>
              <a:rPr lang="en" sz="1600" dirty="0">
                <a:latin typeface="PT Sans" panose="020B0503020203020204" pitchFamily="34" charset="77"/>
                <a:ea typeface="Corbel"/>
                <a:cs typeface="Corbel"/>
                <a:sym typeface="Corbel"/>
              </a:rPr>
              <a:t> </a:t>
            </a:r>
            <a:endParaRPr sz="1600" dirty="0">
              <a:latin typeface="PT Sans" panose="020B0503020203020204" pitchFamily="34" charset="77"/>
              <a:ea typeface="Corbel"/>
              <a:cs typeface="Corbel"/>
              <a:sym typeface="Corbel"/>
            </a:endParaRPr>
          </a:p>
        </p:txBody>
      </p:sp>
    </p:spTree>
    <p:extLst>
      <p:ext uri="{BB962C8B-B14F-4D97-AF65-F5344CB8AC3E}">
        <p14:creationId xmlns:p14="http://schemas.microsoft.com/office/powerpoint/2010/main" val="238433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064E-B0AC-6140-AABF-D6B4E5CCD28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DA78322-268B-DA4B-8F0D-FD53D9152CA0}"/>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1662B0FC-3CE8-994F-8F6B-250750333EC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C5B20181-73A7-4D4E-8FCE-BB59065E9E24}"/>
              </a:ext>
            </a:extLst>
          </p:cNvPr>
          <p:cNvPicPr>
            <a:picLocks noChangeAspect="1"/>
          </p:cNvPicPr>
          <p:nvPr/>
        </p:nvPicPr>
        <p:blipFill>
          <a:blip r:embed="rId2"/>
          <a:stretch>
            <a:fillRect/>
          </a:stretch>
        </p:blipFill>
        <p:spPr>
          <a:xfrm>
            <a:off x="0" y="-20888"/>
            <a:ext cx="12192000" cy="6546232"/>
          </a:xfrm>
          <a:prstGeom prst="rect">
            <a:avLst/>
          </a:prstGeom>
        </p:spPr>
      </p:pic>
      <p:sp>
        <p:nvSpPr>
          <p:cNvPr id="7" name="Rectangle 6">
            <a:extLst>
              <a:ext uri="{FF2B5EF4-FFF2-40B4-BE49-F238E27FC236}">
                <a16:creationId xmlns:a16="http://schemas.microsoft.com/office/drawing/2014/main" id="{4354990D-0AA5-E342-8E4F-12372CE28433}"/>
              </a:ext>
            </a:extLst>
          </p:cNvPr>
          <p:cNvSpPr/>
          <p:nvPr/>
        </p:nvSpPr>
        <p:spPr>
          <a:xfrm>
            <a:off x="7037752" y="6441255"/>
            <a:ext cx="5056577" cy="369332"/>
          </a:xfrm>
          <a:prstGeom prst="rect">
            <a:avLst/>
          </a:prstGeom>
        </p:spPr>
        <p:txBody>
          <a:bodyPr wrap="none">
            <a:spAutoFit/>
          </a:bodyPr>
          <a:lstStyle/>
          <a:p>
            <a:r>
              <a:rPr lang="en-US" dirty="0">
                <a:hlinkClick r:id="rId3"/>
              </a:rPr>
              <a:t>https://github.com/UTS-eResearch/describo-online</a:t>
            </a:r>
            <a:r>
              <a:rPr lang="en-US" dirty="0"/>
              <a:t> </a:t>
            </a:r>
          </a:p>
        </p:txBody>
      </p:sp>
      <p:pic>
        <p:nvPicPr>
          <p:cNvPr id="8" name="Picture 7" descr="A picture containing text, sign&#10;&#10;Description automatically generated">
            <a:extLst>
              <a:ext uri="{FF2B5EF4-FFF2-40B4-BE49-F238E27FC236}">
                <a16:creationId xmlns:a16="http://schemas.microsoft.com/office/drawing/2014/main" id="{537D47D7-655B-834E-9A7A-BCB673A44722}"/>
              </a:ext>
            </a:extLst>
          </p:cNvPr>
          <p:cNvPicPr>
            <a:picLocks noChangeAspect="1"/>
          </p:cNvPicPr>
          <p:nvPr/>
        </p:nvPicPr>
        <p:blipFill>
          <a:blip r:embed="rId4"/>
          <a:stretch>
            <a:fillRect/>
          </a:stretch>
        </p:blipFill>
        <p:spPr>
          <a:xfrm>
            <a:off x="97671" y="5642549"/>
            <a:ext cx="2395976" cy="1168038"/>
          </a:xfrm>
          <a:prstGeom prst="rect">
            <a:avLst/>
          </a:prstGeom>
        </p:spPr>
      </p:pic>
      <p:pic>
        <p:nvPicPr>
          <p:cNvPr id="1026" name="Picture 2">
            <a:extLst>
              <a:ext uri="{FF2B5EF4-FFF2-40B4-BE49-F238E27FC236}">
                <a16:creationId xmlns:a16="http://schemas.microsoft.com/office/drawing/2014/main" id="{F0961247-BF9C-CA4D-98F1-970502CB0A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828" y="6207791"/>
            <a:ext cx="3177175" cy="578759"/>
          </a:xfrm>
          <a:prstGeom prst="rect">
            <a:avLst/>
          </a:prstGeom>
          <a:solidFill>
            <a:schemeClr val="tx1"/>
          </a:solidFill>
        </p:spPr>
      </p:pic>
    </p:spTree>
    <p:extLst>
      <p:ext uri="{BB962C8B-B14F-4D97-AF65-F5344CB8AC3E}">
        <p14:creationId xmlns:p14="http://schemas.microsoft.com/office/powerpoint/2010/main" val="278777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E4EB20-C181-3644-BEE7-7E98AD000339}"/>
              </a:ext>
            </a:extLst>
          </p:cNvPr>
          <p:cNvPicPr>
            <a:picLocks noChangeAspect="1"/>
          </p:cNvPicPr>
          <p:nvPr/>
        </p:nvPicPr>
        <p:blipFill>
          <a:blip r:embed="rId2"/>
          <a:stretch>
            <a:fillRect/>
          </a:stretch>
        </p:blipFill>
        <p:spPr>
          <a:xfrm>
            <a:off x="4351825" y="0"/>
            <a:ext cx="8249478" cy="6858000"/>
          </a:xfrm>
          <a:prstGeom prst="rect">
            <a:avLst/>
          </a:prstGeom>
        </p:spPr>
      </p:pic>
      <p:sp>
        <p:nvSpPr>
          <p:cNvPr id="5" name="Rectangle 4">
            <a:extLst>
              <a:ext uri="{FF2B5EF4-FFF2-40B4-BE49-F238E27FC236}">
                <a16:creationId xmlns:a16="http://schemas.microsoft.com/office/drawing/2014/main" id="{C44A7F12-D4B1-9540-9BE6-F5B9096BECA7}"/>
              </a:ext>
            </a:extLst>
          </p:cNvPr>
          <p:cNvSpPr/>
          <p:nvPr/>
        </p:nvSpPr>
        <p:spPr>
          <a:xfrm>
            <a:off x="79806" y="6392929"/>
            <a:ext cx="4684296" cy="369332"/>
          </a:xfrm>
          <a:prstGeom prst="rect">
            <a:avLst/>
          </a:prstGeom>
        </p:spPr>
        <p:txBody>
          <a:bodyPr wrap="none">
            <a:spAutoFit/>
          </a:bodyPr>
          <a:lstStyle/>
          <a:p>
            <a:r>
              <a:rPr lang="en-US" dirty="0">
                <a:latin typeface="PT Sans" panose="020B0503020203020204" pitchFamily="34" charset="77"/>
                <a:hlinkClick r:id="rId3"/>
              </a:rPr>
              <a:t>http://mod.paradisec.org.au/view/NT1/98007</a:t>
            </a:r>
            <a:r>
              <a:rPr lang="en-US" dirty="0">
                <a:latin typeface="PT Sans" panose="020B0503020203020204" pitchFamily="34" charset="77"/>
              </a:rPr>
              <a:t> </a:t>
            </a:r>
          </a:p>
        </p:txBody>
      </p:sp>
      <p:pic>
        <p:nvPicPr>
          <p:cNvPr id="8" name="Picture 7" descr="A picture containing text, sign&#10;&#10;Description automatically generated">
            <a:extLst>
              <a:ext uri="{FF2B5EF4-FFF2-40B4-BE49-F238E27FC236}">
                <a16:creationId xmlns:a16="http://schemas.microsoft.com/office/drawing/2014/main" id="{30C2A709-9AE8-7849-9D57-C622CCAB3FA3}"/>
              </a:ext>
            </a:extLst>
          </p:cNvPr>
          <p:cNvPicPr>
            <a:picLocks noChangeAspect="1"/>
          </p:cNvPicPr>
          <p:nvPr/>
        </p:nvPicPr>
        <p:blipFill>
          <a:blip r:embed="rId4"/>
          <a:stretch>
            <a:fillRect/>
          </a:stretch>
        </p:blipFill>
        <p:spPr>
          <a:xfrm>
            <a:off x="317324" y="5072557"/>
            <a:ext cx="2395976" cy="1168038"/>
          </a:xfrm>
          <a:prstGeom prst="rect">
            <a:avLst/>
          </a:prstGeom>
        </p:spPr>
      </p:pic>
      <p:pic>
        <p:nvPicPr>
          <p:cNvPr id="2050" name="Picture 2" descr="paradisec_logo_vector">
            <a:extLst>
              <a:ext uri="{FF2B5EF4-FFF2-40B4-BE49-F238E27FC236}">
                <a16:creationId xmlns:a16="http://schemas.microsoft.com/office/drawing/2014/main" id="{D6955516-8361-C04A-9505-5E0896B63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764" y="3718131"/>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6E684F-632B-6944-BA34-4192A2CB5F5E}"/>
              </a:ext>
            </a:extLst>
          </p:cNvPr>
          <p:cNvPicPr>
            <a:picLocks noChangeAspect="1"/>
          </p:cNvPicPr>
          <p:nvPr/>
        </p:nvPicPr>
        <p:blipFill rotWithShape="1">
          <a:blip r:embed="rId6"/>
          <a:srcRect l="3313"/>
          <a:stretch/>
        </p:blipFill>
        <p:spPr>
          <a:xfrm>
            <a:off x="21703" y="941308"/>
            <a:ext cx="4578497" cy="1613926"/>
          </a:xfrm>
          <a:prstGeom prst="rect">
            <a:avLst/>
          </a:prstGeom>
        </p:spPr>
      </p:pic>
      <p:sp>
        <p:nvSpPr>
          <p:cNvPr id="10" name="Rectangle 9">
            <a:extLst>
              <a:ext uri="{FF2B5EF4-FFF2-40B4-BE49-F238E27FC236}">
                <a16:creationId xmlns:a16="http://schemas.microsoft.com/office/drawing/2014/main" id="{6D0CF91F-8994-9C4C-B7B5-8C7E84372E64}"/>
              </a:ext>
            </a:extLst>
          </p:cNvPr>
          <p:cNvSpPr/>
          <p:nvPr/>
        </p:nvSpPr>
        <p:spPr>
          <a:xfrm>
            <a:off x="210887" y="93756"/>
            <a:ext cx="3063659" cy="369332"/>
          </a:xfrm>
          <a:prstGeom prst="rect">
            <a:avLst/>
          </a:prstGeom>
        </p:spPr>
        <p:txBody>
          <a:bodyPr wrap="none">
            <a:spAutoFit/>
          </a:bodyPr>
          <a:lstStyle/>
          <a:p>
            <a:r>
              <a:rPr lang="en-US" b="1" dirty="0">
                <a:latin typeface="PT Sans" panose="020B0503020203020204" pitchFamily="34" charset="77"/>
              </a:rPr>
              <a:t>Use case: Digital Humanities </a:t>
            </a:r>
          </a:p>
        </p:txBody>
      </p:sp>
      <p:sp>
        <p:nvSpPr>
          <p:cNvPr id="12" name="TextBox 11">
            <a:extLst>
              <a:ext uri="{FF2B5EF4-FFF2-40B4-BE49-F238E27FC236}">
                <a16:creationId xmlns:a16="http://schemas.microsoft.com/office/drawing/2014/main" id="{8420D480-7140-CF4B-8BD6-D1C6648D9DB8}"/>
              </a:ext>
            </a:extLst>
          </p:cNvPr>
          <p:cNvSpPr txBox="1"/>
          <p:nvPr/>
        </p:nvSpPr>
        <p:spPr>
          <a:xfrm>
            <a:off x="232251" y="2642467"/>
            <a:ext cx="4426052" cy="1200329"/>
          </a:xfrm>
          <a:prstGeom prst="rect">
            <a:avLst/>
          </a:prstGeom>
          <a:noFill/>
        </p:spPr>
        <p:txBody>
          <a:bodyPr wrap="square" rtlCol="0">
            <a:spAutoFit/>
          </a:bodyPr>
          <a:lstStyle/>
          <a:p>
            <a:r>
              <a:rPr lang="en-US" dirty="0">
                <a:latin typeface="PT Sans" panose="020B0503020203020204" pitchFamily="34" charset="77"/>
              </a:rPr>
              <a:t>Challenge: Digitizing cultural records makes multiple data items with complex attribution, provenance and multiple file types. </a:t>
            </a:r>
          </a:p>
        </p:txBody>
      </p:sp>
    </p:spTree>
    <p:extLst>
      <p:ext uri="{BB962C8B-B14F-4D97-AF65-F5344CB8AC3E}">
        <p14:creationId xmlns:p14="http://schemas.microsoft.com/office/powerpoint/2010/main" val="261101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ign&#10;&#10;Description automatically generated">
            <a:extLst>
              <a:ext uri="{FF2B5EF4-FFF2-40B4-BE49-F238E27FC236}">
                <a16:creationId xmlns:a16="http://schemas.microsoft.com/office/drawing/2014/main" id="{30C2A709-9AE8-7849-9D57-C622CCAB3FA3}"/>
              </a:ext>
            </a:extLst>
          </p:cNvPr>
          <p:cNvPicPr>
            <a:picLocks noChangeAspect="1"/>
          </p:cNvPicPr>
          <p:nvPr/>
        </p:nvPicPr>
        <p:blipFill>
          <a:blip r:embed="rId2"/>
          <a:stretch>
            <a:fillRect/>
          </a:stretch>
        </p:blipFill>
        <p:spPr>
          <a:xfrm>
            <a:off x="209226" y="2556516"/>
            <a:ext cx="2395976" cy="1168038"/>
          </a:xfrm>
          <a:prstGeom prst="rect">
            <a:avLst/>
          </a:prstGeom>
        </p:spPr>
      </p:pic>
      <p:pic>
        <p:nvPicPr>
          <p:cNvPr id="2050" name="Picture 2" descr="paradisec_logo_vector">
            <a:extLst>
              <a:ext uri="{FF2B5EF4-FFF2-40B4-BE49-F238E27FC236}">
                <a16:creationId xmlns:a16="http://schemas.microsoft.com/office/drawing/2014/main" id="{D6955516-8361-C04A-9505-5E0896B63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53" y="950205"/>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B18E4F-260E-EA4F-86BF-B71F7A76BB0A}"/>
              </a:ext>
            </a:extLst>
          </p:cNvPr>
          <p:cNvPicPr>
            <a:picLocks noChangeAspect="1"/>
          </p:cNvPicPr>
          <p:nvPr/>
        </p:nvPicPr>
        <p:blipFill>
          <a:blip r:embed="rId4"/>
          <a:stretch>
            <a:fillRect/>
          </a:stretch>
        </p:blipFill>
        <p:spPr>
          <a:xfrm>
            <a:off x="5561006" y="3142343"/>
            <a:ext cx="6630993" cy="3552970"/>
          </a:xfrm>
          <a:prstGeom prst="rect">
            <a:avLst/>
          </a:prstGeom>
        </p:spPr>
      </p:pic>
      <p:pic>
        <p:nvPicPr>
          <p:cNvPr id="3" name="Picture 2">
            <a:extLst>
              <a:ext uri="{FF2B5EF4-FFF2-40B4-BE49-F238E27FC236}">
                <a16:creationId xmlns:a16="http://schemas.microsoft.com/office/drawing/2014/main" id="{FF36E7C6-D767-2F4E-810E-BFFDB02F0F9C}"/>
              </a:ext>
            </a:extLst>
          </p:cNvPr>
          <p:cNvPicPr>
            <a:picLocks noChangeAspect="1"/>
          </p:cNvPicPr>
          <p:nvPr/>
        </p:nvPicPr>
        <p:blipFill>
          <a:blip r:embed="rId5"/>
          <a:stretch>
            <a:fillRect/>
          </a:stretch>
        </p:blipFill>
        <p:spPr>
          <a:xfrm>
            <a:off x="5500274" y="-28712"/>
            <a:ext cx="6820569" cy="3171055"/>
          </a:xfrm>
          <a:prstGeom prst="rect">
            <a:avLst/>
          </a:prstGeom>
        </p:spPr>
      </p:pic>
      <p:pic>
        <p:nvPicPr>
          <p:cNvPr id="4" name="Picture 3">
            <a:extLst>
              <a:ext uri="{FF2B5EF4-FFF2-40B4-BE49-F238E27FC236}">
                <a16:creationId xmlns:a16="http://schemas.microsoft.com/office/drawing/2014/main" id="{1A864377-F419-0740-A9A1-506652FF956C}"/>
              </a:ext>
            </a:extLst>
          </p:cNvPr>
          <p:cNvPicPr>
            <a:picLocks noChangeAspect="1"/>
          </p:cNvPicPr>
          <p:nvPr/>
        </p:nvPicPr>
        <p:blipFill>
          <a:blip r:embed="rId6"/>
          <a:stretch>
            <a:fillRect/>
          </a:stretch>
        </p:blipFill>
        <p:spPr>
          <a:xfrm>
            <a:off x="2770568" y="15662"/>
            <a:ext cx="2760071" cy="3861413"/>
          </a:xfrm>
          <a:prstGeom prst="rect">
            <a:avLst/>
          </a:prstGeom>
        </p:spPr>
      </p:pic>
      <p:sp>
        <p:nvSpPr>
          <p:cNvPr id="7" name="TextBox 6">
            <a:extLst>
              <a:ext uri="{FF2B5EF4-FFF2-40B4-BE49-F238E27FC236}">
                <a16:creationId xmlns:a16="http://schemas.microsoft.com/office/drawing/2014/main" id="{18124450-B250-F949-9EF5-8C70933A246B}"/>
              </a:ext>
            </a:extLst>
          </p:cNvPr>
          <p:cNvSpPr txBox="1"/>
          <p:nvPr/>
        </p:nvSpPr>
        <p:spPr>
          <a:xfrm>
            <a:off x="108557" y="3867794"/>
            <a:ext cx="5232523" cy="2677656"/>
          </a:xfrm>
          <a:prstGeom prst="rect">
            <a:avLst/>
          </a:prstGeom>
          <a:noFill/>
        </p:spPr>
        <p:txBody>
          <a:bodyPr wrap="none" rtlCol="0">
            <a:spAutoFit/>
          </a:bodyPr>
          <a:lstStyle/>
          <a:p>
            <a:r>
              <a:rPr lang="en-US" sz="2400" dirty="0">
                <a:latin typeface="PT Sans" panose="020B0503020203020204" pitchFamily="34" charset="77"/>
              </a:rPr>
              <a:t>RO-Crate metadata behind the scenes:</a:t>
            </a:r>
            <a:br>
              <a:rPr lang="en-US" sz="2400" dirty="0">
                <a:latin typeface="PT Sans" panose="020B0503020203020204" pitchFamily="34" charset="77"/>
              </a:rPr>
            </a:br>
            <a:br>
              <a:rPr lang="en-US" sz="2400" dirty="0">
                <a:latin typeface="PT Sans" panose="020B0503020203020204" pitchFamily="34" charset="77"/>
              </a:rPr>
            </a:br>
            <a:r>
              <a:rPr lang="en-US" sz="2400" dirty="0">
                <a:latin typeface="PT Sans" panose="020B0503020203020204" pitchFamily="34" charset="77"/>
              </a:rPr>
              <a:t>Driving a domain-specific portal for </a:t>
            </a:r>
            <a:br>
              <a:rPr lang="en-US" sz="2400" dirty="0">
                <a:latin typeface="PT Sans" panose="020B0503020203020204" pitchFamily="34" charset="77"/>
              </a:rPr>
            </a:br>
            <a:r>
              <a:rPr lang="en-US" sz="2400" dirty="0">
                <a:latin typeface="PT Sans" panose="020B0503020203020204" pitchFamily="34" charset="77"/>
              </a:rPr>
              <a:t>cultural heritage</a:t>
            </a:r>
            <a:br>
              <a:rPr lang="en-US" sz="2400" dirty="0">
                <a:latin typeface="PT Sans" panose="020B0503020203020204" pitchFamily="34" charset="77"/>
              </a:rPr>
            </a:br>
            <a:br>
              <a:rPr lang="en-US" sz="2400" dirty="0">
                <a:latin typeface="PT Sans" panose="020B0503020203020204" pitchFamily="34" charset="77"/>
              </a:rPr>
            </a:br>
            <a:r>
              <a:rPr lang="en-US" sz="2400" dirty="0">
                <a:latin typeface="PT Sans" panose="020B0503020203020204" pitchFamily="34" charset="77"/>
              </a:rPr>
              <a:t>Data &amp; metadata preserved </a:t>
            </a:r>
            <a:br>
              <a:rPr lang="en-US" sz="2400" dirty="0">
                <a:latin typeface="PT Sans" panose="020B0503020203020204" pitchFamily="34" charset="77"/>
              </a:rPr>
            </a:br>
            <a:r>
              <a:rPr lang="en-US" sz="2400" dirty="0">
                <a:latin typeface="PT Sans" panose="020B0503020203020204" pitchFamily="34" charset="77"/>
              </a:rPr>
              <a:t>independent of portal</a:t>
            </a:r>
          </a:p>
        </p:txBody>
      </p:sp>
      <p:sp>
        <p:nvSpPr>
          <p:cNvPr id="5" name="Rectangle 4">
            <a:extLst>
              <a:ext uri="{FF2B5EF4-FFF2-40B4-BE49-F238E27FC236}">
                <a16:creationId xmlns:a16="http://schemas.microsoft.com/office/drawing/2014/main" id="{C44A7F12-D4B1-9540-9BE6-F5B9096BECA7}"/>
              </a:ext>
            </a:extLst>
          </p:cNvPr>
          <p:cNvSpPr/>
          <p:nvPr/>
        </p:nvSpPr>
        <p:spPr>
          <a:xfrm>
            <a:off x="5631780" y="253387"/>
            <a:ext cx="4684296" cy="369332"/>
          </a:xfrm>
          <a:prstGeom prst="rect">
            <a:avLst/>
          </a:prstGeom>
        </p:spPr>
        <p:txBody>
          <a:bodyPr wrap="none">
            <a:spAutoFit/>
          </a:bodyPr>
          <a:lstStyle/>
          <a:p>
            <a:r>
              <a:rPr lang="en-US" dirty="0">
                <a:latin typeface="PT Sans" panose="020B0503020203020204" pitchFamily="34" charset="77"/>
                <a:hlinkClick r:id="rId7"/>
              </a:rPr>
              <a:t>http://mod.paradisec.org.au/view/NT1/98007</a:t>
            </a:r>
            <a:r>
              <a:rPr lang="en-US" dirty="0">
                <a:latin typeface="PT Sans" panose="020B0503020203020204" pitchFamily="34" charset="77"/>
              </a:rPr>
              <a:t> </a:t>
            </a:r>
          </a:p>
        </p:txBody>
      </p:sp>
    </p:spTree>
    <p:extLst>
      <p:ext uri="{BB962C8B-B14F-4D97-AF65-F5344CB8AC3E}">
        <p14:creationId xmlns:p14="http://schemas.microsoft.com/office/powerpoint/2010/main" val="124889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532D4-E4D5-9D42-885F-E7B5523361F5}"/>
              </a:ext>
            </a:extLst>
          </p:cNvPr>
          <p:cNvPicPr>
            <a:picLocks noChangeAspect="1"/>
          </p:cNvPicPr>
          <p:nvPr/>
        </p:nvPicPr>
        <p:blipFill>
          <a:blip r:embed="rId2"/>
          <a:stretch>
            <a:fillRect/>
          </a:stretch>
        </p:blipFill>
        <p:spPr>
          <a:xfrm>
            <a:off x="3349129" y="-2949"/>
            <a:ext cx="8842872" cy="6860949"/>
          </a:xfrm>
          <a:prstGeom prst="rect">
            <a:avLst/>
          </a:prstGeom>
        </p:spPr>
      </p:pic>
      <p:pic>
        <p:nvPicPr>
          <p:cNvPr id="9" name="Graphic 8">
            <a:extLst>
              <a:ext uri="{FF2B5EF4-FFF2-40B4-BE49-F238E27FC236}">
                <a16:creationId xmlns:a16="http://schemas.microsoft.com/office/drawing/2014/main" id="{58830AD3-3CE8-1849-B246-7BDA582D21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563" y="321506"/>
            <a:ext cx="2882288" cy="2882288"/>
          </a:xfrm>
          <a:prstGeom prst="rect">
            <a:avLst/>
          </a:prstGeom>
        </p:spPr>
      </p:pic>
      <p:sp>
        <p:nvSpPr>
          <p:cNvPr id="10" name="Rectangle 9">
            <a:extLst>
              <a:ext uri="{FF2B5EF4-FFF2-40B4-BE49-F238E27FC236}">
                <a16:creationId xmlns:a16="http://schemas.microsoft.com/office/drawing/2014/main" id="{FA3157DE-285A-E946-92FD-925456C5A55D}"/>
              </a:ext>
            </a:extLst>
          </p:cNvPr>
          <p:cNvSpPr/>
          <p:nvPr/>
        </p:nvSpPr>
        <p:spPr>
          <a:xfrm>
            <a:off x="577616" y="2926862"/>
            <a:ext cx="2626040" cy="369332"/>
          </a:xfrm>
          <a:prstGeom prst="rect">
            <a:avLst/>
          </a:prstGeom>
        </p:spPr>
        <p:txBody>
          <a:bodyPr wrap="none">
            <a:spAutoFit/>
          </a:bodyPr>
          <a:lstStyle/>
          <a:p>
            <a:r>
              <a:rPr lang="en-US" dirty="0">
                <a:latin typeface="PT Sans" panose="020B0503020203020204" pitchFamily="34" charset="77"/>
                <a:hlinkClick r:id="rId5"/>
              </a:rPr>
              <a:t>https://workflowhub.eu/</a:t>
            </a:r>
            <a:r>
              <a:rPr lang="en-US" dirty="0">
                <a:latin typeface="PT Sans" panose="020B0503020203020204" pitchFamily="34" charset="77"/>
              </a:rPr>
              <a:t> </a:t>
            </a:r>
          </a:p>
        </p:txBody>
      </p:sp>
      <p:sp>
        <p:nvSpPr>
          <p:cNvPr id="11" name="TextBox 10">
            <a:extLst>
              <a:ext uri="{FF2B5EF4-FFF2-40B4-BE49-F238E27FC236}">
                <a16:creationId xmlns:a16="http://schemas.microsoft.com/office/drawing/2014/main" id="{2CF419C1-BF03-B642-B350-E02B892C2145}"/>
              </a:ext>
            </a:extLst>
          </p:cNvPr>
          <p:cNvSpPr txBox="1"/>
          <p:nvPr/>
        </p:nvSpPr>
        <p:spPr>
          <a:xfrm>
            <a:off x="51142" y="3543132"/>
            <a:ext cx="3349130" cy="2308324"/>
          </a:xfrm>
          <a:prstGeom prst="rect">
            <a:avLst/>
          </a:prstGeom>
          <a:noFill/>
        </p:spPr>
        <p:txBody>
          <a:bodyPr wrap="square" rtlCol="0">
            <a:spAutoFit/>
          </a:bodyPr>
          <a:lstStyle/>
          <a:p>
            <a:r>
              <a:rPr lang="en-US" dirty="0">
                <a:latin typeface="PT Sans" panose="020B0503020203020204" pitchFamily="34" charset="77"/>
              </a:rPr>
              <a:t>Challenge: Supporting many workflow definition languages with poor built-in support for metadata; workflows may be composite of multiple files and tools that have different attribution, provenance and file types</a:t>
            </a:r>
          </a:p>
        </p:txBody>
      </p:sp>
      <p:sp>
        <p:nvSpPr>
          <p:cNvPr id="12" name="Rectangle 11">
            <a:extLst>
              <a:ext uri="{FF2B5EF4-FFF2-40B4-BE49-F238E27FC236}">
                <a16:creationId xmlns:a16="http://schemas.microsoft.com/office/drawing/2014/main" id="{90318582-6952-DA41-8323-0921F86B1B2D}"/>
              </a:ext>
            </a:extLst>
          </p:cNvPr>
          <p:cNvSpPr/>
          <p:nvPr/>
        </p:nvSpPr>
        <p:spPr>
          <a:xfrm>
            <a:off x="210887" y="93756"/>
            <a:ext cx="2419252" cy="369332"/>
          </a:xfrm>
          <a:prstGeom prst="rect">
            <a:avLst/>
          </a:prstGeom>
        </p:spPr>
        <p:txBody>
          <a:bodyPr wrap="none">
            <a:spAutoFit/>
          </a:bodyPr>
          <a:lstStyle/>
          <a:p>
            <a:r>
              <a:rPr lang="en-US" b="1" dirty="0">
                <a:latin typeface="PT Sans" panose="020B0503020203020204" pitchFamily="34" charset="77"/>
              </a:rPr>
              <a:t>Use case: Life Sciences</a:t>
            </a:r>
          </a:p>
        </p:txBody>
      </p:sp>
    </p:spTree>
    <p:extLst>
      <p:ext uri="{BB962C8B-B14F-4D97-AF65-F5344CB8AC3E}">
        <p14:creationId xmlns:p14="http://schemas.microsoft.com/office/powerpoint/2010/main" val="3836490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6608-1DD3-9641-8042-4EEEB7D6AB9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B4E1A09-087D-DA43-A08F-616351A3095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F3B9D3A8-BB80-B946-8F11-A3FE78F2BD3D}"/>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800D0872-CE83-7149-8AE3-23A17F60D6F1}"/>
              </a:ext>
            </a:extLst>
          </p:cNvPr>
          <p:cNvPicPr>
            <a:picLocks noChangeAspect="1"/>
          </p:cNvPicPr>
          <p:nvPr/>
        </p:nvPicPr>
        <p:blipFill>
          <a:blip r:embed="rId2"/>
          <a:stretch>
            <a:fillRect/>
          </a:stretch>
        </p:blipFill>
        <p:spPr>
          <a:xfrm>
            <a:off x="119677" y="0"/>
            <a:ext cx="10983161" cy="6858000"/>
          </a:xfrm>
          <a:prstGeom prst="rect">
            <a:avLst/>
          </a:prstGeom>
        </p:spPr>
      </p:pic>
      <p:sp>
        <p:nvSpPr>
          <p:cNvPr id="6" name="Rectangle 5">
            <a:extLst>
              <a:ext uri="{FF2B5EF4-FFF2-40B4-BE49-F238E27FC236}">
                <a16:creationId xmlns:a16="http://schemas.microsoft.com/office/drawing/2014/main" id="{74DA7BB4-AAFA-1747-B5DE-77F29FC804D9}"/>
              </a:ext>
            </a:extLst>
          </p:cNvPr>
          <p:cNvSpPr/>
          <p:nvPr/>
        </p:nvSpPr>
        <p:spPr>
          <a:xfrm>
            <a:off x="3646451" y="6420407"/>
            <a:ext cx="3919663" cy="369332"/>
          </a:xfrm>
          <a:prstGeom prst="rect">
            <a:avLst/>
          </a:prstGeom>
        </p:spPr>
        <p:txBody>
          <a:bodyPr wrap="none">
            <a:spAutoFit/>
          </a:bodyPr>
          <a:lstStyle/>
          <a:p>
            <a:r>
              <a:rPr lang="en-US" dirty="0">
                <a:latin typeface="PT Sans" panose="020B0503020203020204" pitchFamily="34" charset="77"/>
                <a:hlinkClick r:id="rId3"/>
              </a:rPr>
              <a:t>https://workflowhub.eu/workflows/98</a:t>
            </a:r>
            <a:endParaRPr lang="en-US" dirty="0">
              <a:latin typeface="PT Sans" panose="020B0503020203020204" pitchFamily="34" charset="77"/>
            </a:endParaRPr>
          </a:p>
        </p:txBody>
      </p:sp>
    </p:spTree>
    <p:extLst>
      <p:ext uri="{BB962C8B-B14F-4D97-AF65-F5344CB8AC3E}">
        <p14:creationId xmlns:p14="http://schemas.microsoft.com/office/powerpoint/2010/main" val="788949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DA7BB4-AAFA-1747-B5DE-77F29FC804D9}"/>
              </a:ext>
            </a:extLst>
          </p:cNvPr>
          <p:cNvSpPr/>
          <p:nvPr/>
        </p:nvSpPr>
        <p:spPr>
          <a:xfrm>
            <a:off x="3646451" y="6420407"/>
            <a:ext cx="3919663" cy="369332"/>
          </a:xfrm>
          <a:prstGeom prst="rect">
            <a:avLst/>
          </a:prstGeom>
        </p:spPr>
        <p:txBody>
          <a:bodyPr wrap="none">
            <a:spAutoFit/>
          </a:bodyPr>
          <a:lstStyle/>
          <a:p>
            <a:r>
              <a:rPr lang="en-US" dirty="0">
                <a:latin typeface="PT Sans" panose="020B0503020203020204" pitchFamily="34" charset="77"/>
                <a:hlinkClick r:id="rId2"/>
              </a:rPr>
              <a:t>https://workflowhub.eu/workflows/98</a:t>
            </a:r>
            <a:endParaRPr lang="en-US" dirty="0">
              <a:latin typeface="PT Sans" panose="020B0503020203020204" pitchFamily="34" charset="77"/>
            </a:endParaRPr>
          </a:p>
        </p:txBody>
      </p:sp>
      <p:pic>
        <p:nvPicPr>
          <p:cNvPr id="7" name="Picture 6">
            <a:extLst>
              <a:ext uri="{FF2B5EF4-FFF2-40B4-BE49-F238E27FC236}">
                <a16:creationId xmlns:a16="http://schemas.microsoft.com/office/drawing/2014/main" id="{01555484-9F4A-414F-A25D-0111FF2839A1}"/>
              </a:ext>
            </a:extLst>
          </p:cNvPr>
          <p:cNvPicPr>
            <a:picLocks noChangeAspect="1"/>
          </p:cNvPicPr>
          <p:nvPr/>
        </p:nvPicPr>
        <p:blipFill>
          <a:blip r:embed="rId3"/>
          <a:stretch>
            <a:fillRect/>
          </a:stretch>
        </p:blipFill>
        <p:spPr>
          <a:xfrm>
            <a:off x="90563" y="0"/>
            <a:ext cx="7382385" cy="6398455"/>
          </a:xfrm>
          <a:prstGeom prst="rect">
            <a:avLst/>
          </a:prstGeom>
        </p:spPr>
      </p:pic>
      <p:pic>
        <p:nvPicPr>
          <p:cNvPr id="8" name="Picture 7">
            <a:extLst>
              <a:ext uri="{FF2B5EF4-FFF2-40B4-BE49-F238E27FC236}">
                <a16:creationId xmlns:a16="http://schemas.microsoft.com/office/drawing/2014/main" id="{39B3D56A-FF09-2F45-A6F1-D022B690EA79}"/>
              </a:ext>
            </a:extLst>
          </p:cNvPr>
          <p:cNvPicPr>
            <a:picLocks noChangeAspect="1"/>
          </p:cNvPicPr>
          <p:nvPr/>
        </p:nvPicPr>
        <p:blipFill>
          <a:blip r:embed="rId4"/>
          <a:stretch>
            <a:fillRect/>
          </a:stretch>
        </p:blipFill>
        <p:spPr>
          <a:xfrm>
            <a:off x="7866349" y="135034"/>
            <a:ext cx="3708400" cy="1079500"/>
          </a:xfrm>
          <a:prstGeom prst="rect">
            <a:avLst/>
          </a:prstGeom>
        </p:spPr>
      </p:pic>
      <p:pic>
        <p:nvPicPr>
          <p:cNvPr id="9" name="Picture 8">
            <a:extLst>
              <a:ext uri="{FF2B5EF4-FFF2-40B4-BE49-F238E27FC236}">
                <a16:creationId xmlns:a16="http://schemas.microsoft.com/office/drawing/2014/main" id="{788913BC-C543-D840-8F0E-F19107AEBB30}"/>
              </a:ext>
            </a:extLst>
          </p:cNvPr>
          <p:cNvPicPr>
            <a:picLocks noChangeAspect="1"/>
          </p:cNvPicPr>
          <p:nvPr/>
        </p:nvPicPr>
        <p:blipFill>
          <a:blip r:embed="rId5"/>
          <a:stretch>
            <a:fillRect/>
          </a:stretch>
        </p:blipFill>
        <p:spPr>
          <a:xfrm>
            <a:off x="7866349" y="1456675"/>
            <a:ext cx="3073400" cy="1168400"/>
          </a:xfrm>
          <a:prstGeom prst="rect">
            <a:avLst/>
          </a:prstGeom>
        </p:spPr>
      </p:pic>
      <p:pic>
        <p:nvPicPr>
          <p:cNvPr id="10" name="Picture 9">
            <a:extLst>
              <a:ext uri="{FF2B5EF4-FFF2-40B4-BE49-F238E27FC236}">
                <a16:creationId xmlns:a16="http://schemas.microsoft.com/office/drawing/2014/main" id="{D098DD78-6B59-A34B-97BD-75FC97048474}"/>
              </a:ext>
            </a:extLst>
          </p:cNvPr>
          <p:cNvPicPr>
            <a:picLocks noChangeAspect="1"/>
          </p:cNvPicPr>
          <p:nvPr/>
        </p:nvPicPr>
        <p:blipFill>
          <a:blip r:embed="rId6"/>
          <a:stretch>
            <a:fillRect/>
          </a:stretch>
        </p:blipFill>
        <p:spPr>
          <a:xfrm>
            <a:off x="7866349" y="2625075"/>
            <a:ext cx="6031557" cy="3867292"/>
          </a:xfrm>
          <a:prstGeom prst="rect">
            <a:avLst/>
          </a:prstGeom>
        </p:spPr>
      </p:pic>
    </p:spTree>
    <p:extLst>
      <p:ext uri="{BB962C8B-B14F-4D97-AF65-F5344CB8AC3E}">
        <p14:creationId xmlns:p14="http://schemas.microsoft.com/office/powerpoint/2010/main" val="1810677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7"/>
          <p:cNvSpPr txBox="1">
            <a:spLocks noGrp="1"/>
          </p:cNvSpPr>
          <p:nvPr>
            <p:ph type="title"/>
          </p:nvPr>
        </p:nvSpPr>
        <p:spPr>
          <a:xfrm>
            <a:off x="2502568" y="332656"/>
            <a:ext cx="9088000" cy="648000"/>
          </a:xfrm>
          <a:prstGeom prst="rect">
            <a:avLst/>
          </a:prstGeom>
          <a:noFill/>
          <a:ln>
            <a:noFill/>
          </a:ln>
        </p:spPr>
        <p:txBody>
          <a:bodyPr spcFirstLastPara="1" vert="horz" wrap="square" lIns="91433" tIns="91433" rIns="91433" bIns="91433" rtlCol="0" anchor="t" anchorCtr="0">
            <a:noAutofit/>
          </a:bodyPr>
          <a:lstStyle/>
          <a:p>
            <a:r>
              <a:rPr lang="en-GB" sz="4800">
                <a:solidFill>
                  <a:srgbClr val="6E9EA6"/>
                </a:solidFill>
              </a:rPr>
              <a:t>Registering a Workflow</a:t>
            </a:r>
            <a:endParaRPr sz="4800">
              <a:solidFill>
                <a:srgbClr val="6E9EA6"/>
              </a:solidFill>
            </a:endParaRPr>
          </a:p>
        </p:txBody>
      </p:sp>
      <p:pic>
        <p:nvPicPr>
          <p:cNvPr id="660" name="Google Shape;660;p57" descr="Image result for eosclife"/>
          <p:cNvPicPr preferRelativeResize="0"/>
          <p:nvPr/>
        </p:nvPicPr>
        <p:blipFill rotWithShape="1">
          <a:blip r:embed="rId3">
            <a:alphaModFix/>
          </a:blip>
          <a:srcRect/>
          <a:stretch/>
        </p:blipFill>
        <p:spPr>
          <a:xfrm>
            <a:off x="186670" y="92101"/>
            <a:ext cx="1400039" cy="1290695"/>
          </a:xfrm>
          <a:prstGeom prst="rect">
            <a:avLst/>
          </a:prstGeom>
          <a:noFill/>
          <a:ln>
            <a:noFill/>
          </a:ln>
        </p:spPr>
      </p:pic>
      <p:sp>
        <p:nvSpPr>
          <p:cNvPr id="661" name="Google Shape;661;p57"/>
          <p:cNvSpPr txBox="1"/>
          <p:nvPr/>
        </p:nvSpPr>
        <p:spPr>
          <a:xfrm>
            <a:off x="905888" y="3509571"/>
            <a:ext cx="1884400" cy="984800"/>
          </a:xfrm>
          <a:prstGeom prst="rect">
            <a:avLst/>
          </a:prstGeom>
          <a:noFill/>
          <a:ln>
            <a:noFill/>
          </a:ln>
        </p:spPr>
        <p:txBody>
          <a:bodyPr spcFirstLastPara="1" wrap="square" lIns="121900" tIns="60933" rIns="121900" bIns="60933" anchor="t" anchorCtr="0">
            <a:noAutofit/>
          </a:bodyPr>
          <a:lstStyle/>
          <a:p>
            <a:pPr algn="ctr"/>
            <a:r>
              <a:rPr lang="en-GB" sz="1867" dirty="0">
                <a:solidFill>
                  <a:srgbClr val="000000"/>
                </a:solidFill>
                <a:latin typeface="PT Sans" panose="020B0503020203020204" pitchFamily="34" charset="77"/>
                <a:ea typeface="Corbel"/>
                <a:cs typeface="Corbel"/>
                <a:sym typeface="Corbel"/>
              </a:rPr>
              <a:t>Simple:</a:t>
            </a:r>
            <a:endParaRPr sz="2400" dirty="0">
              <a:latin typeface="PT Sans" panose="020B0503020203020204" pitchFamily="34" charset="77"/>
            </a:endParaRPr>
          </a:p>
          <a:p>
            <a:pPr algn="ctr"/>
            <a:r>
              <a:rPr lang="en-GB" sz="1867" dirty="0">
                <a:solidFill>
                  <a:srgbClr val="000000"/>
                </a:solidFill>
                <a:latin typeface="PT Sans" panose="020B0503020203020204" pitchFamily="34" charset="77"/>
                <a:ea typeface="Corbel"/>
                <a:cs typeface="Corbel"/>
                <a:sym typeface="Corbel"/>
              </a:rPr>
              <a:t>Collection of files</a:t>
            </a:r>
            <a:endParaRPr sz="1867" dirty="0">
              <a:solidFill>
                <a:srgbClr val="000000"/>
              </a:solidFill>
              <a:latin typeface="PT Sans" panose="020B0503020203020204" pitchFamily="34" charset="77"/>
              <a:ea typeface="Corbel"/>
              <a:cs typeface="Corbel"/>
              <a:sym typeface="Corbel"/>
            </a:endParaRPr>
          </a:p>
        </p:txBody>
      </p:sp>
      <p:sp>
        <p:nvSpPr>
          <p:cNvPr id="662" name="Google Shape;662;p57" descr="Workflow - Free seo and web icons"/>
          <p:cNvSpPr/>
          <p:nvPr/>
        </p:nvSpPr>
        <p:spPr>
          <a:xfrm>
            <a:off x="207433" y="-192617"/>
            <a:ext cx="406400" cy="406400"/>
          </a:xfrm>
          <a:prstGeom prst="rect">
            <a:avLst/>
          </a:prstGeom>
          <a:noFill/>
          <a:ln>
            <a:noFill/>
          </a:ln>
        </p:spPr>
        <p:txBody>
          <a:bodyPr spcFirstLastPara="1" wrap="square" lIns="121900" tIns="60933" rIns="121900" bIns="60933" anchor="t" anchorCtr="0">
            <a:noAutofit/>
          </a:bodyPr>
          <a:lstStyle/>
          <a:p>
            <a:endParaRPr sz="1867" dirty="0">
              <a:solidFill>
                <a:srgbClr val="000000"/>
              </a:solidFill>
              <a:latin typeface="PT Sans" panose="020B0503020203020204" pitchFamily="34" charset="77"/>
              <a:ea typeface="Arial"/>
              <a:cs typeface="Arial"/>
              <a:sym typeface="Arial"/>
            </a:endParaRPr>
          </a:p>
        </p:txBody>
      </p:sp>
      <p:sp>
        <p:nvSpPr>
          <p:cNvPr id="663" name="Google Shape;663;p57" descr="Workflow - Free seo and web icons"/>
          <p:cNvSpPr/>
          <p:nvPr/>
        </p:nvSpPr>
        <p:spPr>
          <a:xfrm>
            <a:off x="410633" y="10583"/>
            <a:ext cx="406400" cy="406400"/>
          </a:xfrm>
          <a:prstGeom prst="rect">
            <a:avLst/>
          </a:prstGeom>
          <a:noFill/>
          <a:ln>
            <a:noFill/>
          </a:ln>
        </p:spPr>
        <p:txBody>
          <a:bodyPr spcFirstLastPara="1" wrap="square" lIns="121900" tIns="60933" rIns="121900" bIns="60933" anchor="t" anchorCtr="0">
            <a:noAutofit/>
          </a:bodyPr>
          <a:lstStyle/>
          <a:p>
            <a:endParaRPr sz="1867" dirty="0">
              <a:solidFill>
                <a:srgbClr val="000000"/>
              </a:solidFill>
              <a:latin typeface="PT Sans" panose="020B0503020203020204" pitchFamily="34" charset="77"/>
              <a:ea typeface="Arial"/>
              <a:cs typeface="Arial"/>
              <a:sym typeface="Arial"/>
            </a:endParaRPr>
          </a:p>
        </p:txBody>
      </p:sp>
      <p:pic>
        <p:nvPicPr>
          <p:cNvPr id="664" name="Google Shape;664;p57" descr="File Folder PNG, Clipart, Angle, Area, Black, Black And White ..."/>
          <p:cNvPicPr preferRelativeResize="0"/>
          <p:nvPr/>
        </p:nvPicPr>
        <p:blipFill rotWithShape="1">
          <a:blip r:embed="rId4">
            <a:alphaModFix/>
          </a:blip>
          <a:srcRect/>
          <a:stretch/>
        </p:blipFill>
        <p:spPr>
          <a:xfrm>
            <a:off x="817034" y="1659390"/>
            <a:ext cx="1662201" cy="1632519"/>
          </a:xfrm>
          <a:prstGeom prst="rect">
            <a:avLst/>
          </a:prstGeom>
          <a:noFill/>
          <a:ln>
            <a:noFill/>
          </a:ln>
        </p:spPr>
      </p:pic>
      <p:pic>
        <p:nvPicPr>
          <p:cNvPr id="665" name="Google Shape;665;p57"/>
          <p:cNvPicPr preferRelativeResize="0"/>
          <p:nvPr/>
        </p:nvPicPr>
        <p:blipFill rotWithShape="1">
          <a:blip r:embed="rId5">
            <a:alphaModFix/>
          </a:blip>
          <a:srcRect/>
          <a:stretch/>
        </p:blipFill>
        <p:spPr>
          <a:xfrm>
            <a:off x="4392745" y="2175924"/>
            <a:ext cx="2944988" cy="1190029"/>
          </a:xfrm>
          <a:prstGeom prst="rect">
            <a:avLst/>
          </a:prstGeom>
          <a:noFill/>
          <a:ln>
            <a:noFill/>
          </a:ln>
        </p:spPr>
      </p:pic>
      <p:sp>
        <p:nvSpPr>
          <p:cNvPr id="667" name="Google Shape;667;p57"/>
          <p:cNvSpPr/>
          <p:nvPr/>
        </p:nvSpPr>
        <p:spPr>
          <a:xfrm>
            <a:off x="3295924" y="2400511"/>
            <a:ext cx="688400" cy="740800"/>
          </a:xfrm>
          <a:prstGeom prst="rightArrow">
            <a:avLst>
              <a:gd name="adj1" fmla="val 50000"/>
              <a:gd name="adj2" fmla="val 50000"/>
            </a:avLst>
          </a:prstGeom>
          <a:solidFill>
            <a:srgbClr val="6E9EA6"/>
          </a:solidFill>
          <a:ln w="25400" cap="flat" cmpd="sng">
            <a:solidFill>
              <a:srgbClr val="6E9EA6"/>
            </a:solidFill>
            <a:prstDash val="solid"/>
            <a:round/>
            <a:headEnd type="none" w="sm" len="sm"/>
            <a:tailEnd type="none" w="sm" len="sm"/>
          </a:ln>
        </p:spPr>
        <p:txBody>
          <a:bodyPr spcFirstLastPara="1" wrap="square" lIns="121900" tIns="60933" rIns="121900" bIns="60933" anchor="ctr" anchorCtr="0">
            <a:noAutofit/>
          </a:bodyPr>
          <a:lstStyle/>
          <a:p>
            <a:pPr algn="ctr"/>
            <a:endParaRPr sz="1867" dirty="0">
              <a:solidFill>
                <a:schemeClr val="lt1"/>
              </a:solidFill>
              <a:latin typeface="PT Sans" panose="020B0503020203020204" pitchFamily="34" charset="77"/>
              <a:ea typeface="Arial"/>
              <a:cs typeface="Arial"/>
              <a:sym typeface="Arial"/>
            </a:endParaRPr>
          </a:p>
        </p:txBody>
      </p:sp>
      <p:sp>
        <p:nvSpPr>
          <p:cNvPr id="668" name="Google Shape;668;p57"/>
          <p:cNvSpPr txBox="1"/>
          <p:nvPr/>
        </p:nvSpPr>
        <p:spPr>
          <a:xfrm>
            <a:off x="4099983" y="3365953"/>
            <a:ext cx="3593600" cy="1272000"/>
          </a:xfrm>
          <a:prstGeom prst="rect">
            <a:avLst/>
          </a:prstGeom>
          <a:noFill/>
          <a:ln>
            <a:noFill/>
          </a:ln>
        </p:spPr>
        <p:txBody>
          <a:bodyPr spcFirstLastPara="1" wrap="square" lIns="121900" tIns="60933" rIns="121900" bIns="60933" anchor="t" anchorCtr="0">
            <a:noAutofit/>
          </a:bodyPr>
          <a:lstStyle/>
          <a:p>
            <a:pPr algn="ctr"/>
            <a:r>
              <a:rPr lang="en-GB" sz="1867" dirty="0">
                <a:solidFill>
                  <a:srgbClr val="000000"/>
                </a:solidFill>
                <a:latin typeface="PT Sans" panose="020B0503020203020204" pitchFamily="34" charset="77"/>
                <a:ea typeface="Corbel"/>
                <a:cs typeface="Corbel"/>
                <a:sym typeface="Corbel"/>
              </a:rPr>
              <a:t>Advanced:</a:t>
            </a:r>
            <a:endParaRPr sz="2400" dirty="0">
              <a:latin typeface="PT Sans" panose="020B0503020203020204" pitchFamily="34" charset="77"/>
            </a:endParaRPr>
          </a:p>
          <a:p>
            <a:pPr algn="ctr"/>
            <a:r>
              <a:rPr lang="en-GB" sz="1867" dirty="0">
                <a:solidFill>
                  <a:srgbClr val="000000"/>
                </a:solidFill>
                <a:latin typeface="PT Sans" panose="020B0503020203020204" pitchFamily="34" charset="77"/>
                <a:ea typeface="Corbel"/>
                <a:cs typeface="Corbel"/>
                <a:sym typeface="Corbel"/>
              </a:rPr>
              <a:t>Importing a Workflow-RO-Crate </a:t>
            </a:r>
            <a:endParaRPr sz="2400" dirty="0">
              <a:latin typeface="PT Sans" panose="020B0503020203020204" pitchFamily="34" charset="77"/>
            </a:endParaRPr>
          </a:p>
          <a:p>
            <a:pPr algn="ctr"/>
            <a:r>
              <a:rPr lang="en-GB" sz="1867" dirty="0">
                <a:solidFill>
                  <a:srgbClr val="000000"/>
                </a:solidFill>
                <a:latin typeface="PT Sans" panose="020B0503020203020204" pitchFamily="34" charset="77"/>
                <a:ea typeface="Corbel"/>
                <a:cs typeface="Corbel"/>
                <a:sym typeface="Corbel"/>
              </a:rPr>
              <a:t>generated by your workflow management system</a:t>
            </a:r>
            <a:endParaRPr sz="1867" dirty="0">
              <a:solidFill>
                <a:srgbClr val="000000"/>
              </a:solidFill>
              <a:latin typeface="PT Sans" panose="020B0503020203020204" pitchFamily="34" charset="77"/>
              <a:ea typeface="Corbel"/>
              <a:cs typeface="Corbel"/>
              <a:sym typeface="Corbel"/>
            </a:endParaRPr>
          </a:p>
        </p:txBody>
      </p:sp>
      <p:sp>
        <p:nvSpPr>
          <p:cNvPr id="669" name="Google Shape;669;p57"/>
          <p:cNvSpPr/>
          <p:nvPr/>
        </p:nvSpPr>
        <p:spPr>
          <a:xfrm rot="10800000">
            <a:off x="7897529" y="2400565"/>
            <a:ext cx="688400" cy="740800"/>
          </a:xfrm>
          <a:prstGeom prst="rightArrow">
            <a:avLst>
              <a:gd name="adj1" fmla="val 50000"/>
              <a:gd name="adj2" fmla="val 50000"/>
            </a:avLst>
          </a:prstGeom>
          <a:solidFill>
            <a:srgbClr val="6E9EA6"/>
          </a:solidFill>
          <a:ln w="25400" cap="flat" cmpd="sng">
            <a:solidFill>
              <a:srgbClr val="6E9EA6"/>
            </a:solidFill>
            <a:prstDash val="solid"/>
            <a:round/>
            <a:headEnd type="none" w="sm" len="sm"/>
            <a:tailEnd type="none" w="sm" len="sm"/>
          </a:ln>
        </p:spPr>
        <p:txBody>
          <a:bodyPr spcFirstLastPara="1" wrap="square" lIns="121900" tIns="60933" rIns="121900" bIns="60933" anchor="ctr" anchorCtr="0">
            <a:noAutofit/>
          </a:bodyPr>
          <a:lstStyle/>
          <a:p>
            <a:pPr algn="ctr"/>
            <a:endParaRPr sz="1867" dirty="0">
              <a:solidFill>
                <a:schemeClr val="lt1"/>
              </a:solidFill>
              <a:latin typeface="PT Sans" panose="020B0503020203020204" pitchFamily="34" charset="77"/>
              <a:ea typeface="Arial"/>
              <a:cs typeface="Arial"/>
              <a:sym typeface="Arial"/>
            </a:endParaRPr>
          </a:p>
        </p:txBody>
      </p:sp>
      <p:pic>
        <p:nvPicPr>
          <p:cNvPr id="670" name="Google Shape;670;p57" descr="Image result for github"/>
          <p:cNvPicPr preferRelativeResize="0"/>
          <p:nvPr/>
        </p:nvPicPr>
        <p:blipFill rotWithShape="1">
          <a:blip r:embed="rId6">
            <a:alphaModFix/>
          </a:blip>
          <a:srcRect t="24317" b="21281"/>
          <a:stretch/>
        </p:blipFill>
        <p:spPr>
          <a:xfrm>
            <a:off x="8925911" y="2379709"/>
            <a:ext cx="2341279" cy="761656"/>
          </a:xfrm>
          <a:prstGeom prst="rect">
            <a:avLst/>
          </a:prstGeom>
          <a:noFill/>
          <a:ln>
            <a:noFill/>
          </a:ln>
        </p:spPr>
      </p:pic>
      <p:sp>
        <p:nvSpPr>
          <p:cNvPr id="671" name="Google Shape;671;p57"/>
          <p:cNvSpPr txBox="1"/>
          <p:nvPr/>
        </p:nvSpPr>
        <p:spPr>
          <a:xfrm>
            <a:off x="8299833" y="3364983"/>
            <a:ext cx="3593600" cy="697600"/>
          </a:xfrm>
          <a:prstGeom prst="rect">
            <a:avLst/>
          </a:prstGeom>
          <a:noFill/>
          <a:ln>
            <a:noFill/>
          </a:ln>
        </p:spPr>
        <p:txBody>
          <a:bodyPr spcFirstLastPara="1" wrap="square" lIns="121900" tIns="60933" rIns="121900" bIns="60933" anchor="t" anchorCtr="0">
            <a:noAutofit/>
          </a:bodyPr>
          <a:lstStyle/>
          <a:p>
            <a:pPr algn="ctr"/>
            <a:r>
              <a:rPr lang="en-GB" sz="1867" dirty="0">
                <a:solidFill>
                  <a:srgbClr val="000000"/>
                </a:solidFill>
                <a:latin typeface="PT Sans" panose="020B0503020203020204" pitchFamily="34" charset="77"/>
                <a:ea typeface="Corbel"/>
                <a:cs typeface="Corbel"/>
                <a:sym typeface="Corbel"/>
              </a:rPr>
              <a:t>Future:</a:t>
            </a:r>
            <a:endParaRPr sz="2400" dirty="0">
              <a:latin typeface="PT Sans" panose="020B0503020203020204" pitchFamily="34" charset="77"/>
            </a:endParaRPr>
          </a:p>
          <a:p>
            <a:pPr algn="ctr"/>
            <a:r>
              <a:rPr lang="en-GB" sz="1867" dirty="0">
                <a:solidFill>
                  <a:srgbClr val="000000"/>
                </a:solidFill>
                <a:latin typeface="PT Sans" panose="020B0503020203020204" pitchFamily="34" charset="77"/>
                <a:ea typeface="Corbel"/>
                <a:cs typeface="Corbel"/>
                <a:sym typeface="Corbel"/>
              </a:rPr>
              <a:t>Harvesting a GitHub Repository</a:t>
            </a:r>
            <a:endParaRPr sz="1867" dirty="0">
              <a:solidFill>
                <a:srgbClr val="000000"/>
              </a:solidFill>
              <a:latin typeface="PT Sans" panose="020B0503020203020204" pitchFamily="34" charset="77"/>
              <a:ea typeface="Corbel"/>
              <a:cs typeface="Corbel"/>
              <a:sym typeface="Corbel"/>
            </a:endParaRPr>
          </a:p>
        </p:txBody>
      </p:sp>
    </p:spTree>
    <p:extLst>
      <p:ext uri="{BB962C8B-B14F-4D97-AF65-F5344CB8AC3E}">
        <p14:creationId xmlns:p14="http://schemas.microsoft.com/office/powerpoint/2010/main" val="53961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D8631-E144-7748-BE14-2CC3E39122A8}"/>
              </a:ext>
            </a:extLst>
          </p:cNvPr>
          <p:cNvPicPr>
            <a:picLocks noChangeAspect="1"/>
          </p:cNvPicPr>
          <p:nvPr/>
        </p:nvPicPr>
        <p:blipFill>
          <a:blip r:embed="rId2"/>
          <a:stretch>
            <a:fillRect/>
          </a:stretch>
        </p:blipFill>
        <p:spPr>
          <a:xfrm>
            <a:off x="4495489" y="736735"/>
            <a:ext cx="6936954" cy="2692265"/>
          </a:xfrm>
          <a:prstGeom prst="rect">
            <a:avLst/>
          </a:prstGeom>
        </p:spPr>
      </p:pic>
      <p:pic>
        <p:nvPicPr>
          <p:cNvPr id="3" name="Picture 2">
            <a:extLst>
              <a:ext uri="{FF2B5EF4-FFF2-40B4-BE49-F238E27FC236}">
                <a16:creationId xmlns:a16="http://schemas.microsoft.com/office/drawing/2014/main" id="{9A17BFA8-99EB-EE4F-ACFB-253D0E08F113}"/>
              </a:ext>
            </a:extLst>
          </p:cNvPr>
          <p:cNvPicPr>
            <a:picLocks noChangeAspect="1"/>
          </p:cNvPicPr>
          <p:nvPr/>
        </p:nvPicPr>
        <p:blipFill>
          <a:blip r:embed="rId3"/>
          <a:stretch>
            <a:fillRect/>
          </a:stretch>
        </p:blipFill>
        <p:spPr>
          <a:xfrm>
            <a:off x="233244" y="3119169"/>
            <a:ext cx="2975450" cy="3002096"/>
          </a:xfrm>
          <a:prstGeom prst="rect">
            <a:avLst/>
          </a:prstGeom>
        </p:spPr>
      </p:pic>
      <p:pic>
        <p:nvPicPr>
          <p:cNvPr id="4" name="Picture 3">
            <a:extLst>
              <a:ext uri="{FF2B5EF4-FFF2-40B4-BE49-F238E27FC236}">
                <a16:creationId xmlns:a16="http://schemas.microsoft.com/office/drawing/2014/main" id="{0058BC4C-F561-6140-B0A0-A5B0E706C267}"/>
              </a:ext>
            </a:extLst>
          </p:cNvPr>
          <p:cNvPicPr>
            <a:picLocks noChangeAspect="1"/>
          </p:cNvPicPr>
          <p:nvPr/>
        </p:nvPicPr>
        <p:blipFill>
          <a:blip r:embed="rId4"/>
          <a:stretch>
            <a:fillRect/>
          </a:stretch>
        </p:blipFill>
        <p:spPr>
          <a:xfrm>
            <a:off x="233244" y="2222578"/>
            <a:ext cx="2565247" cy="896591"/>
          </a:xfrm>
          <a:prstGeom prst="rect">
            <a:avLst/>
          </a:prstGeom>
        </p:spPr>
      </p:pic>
      <p:pic>
        <p:nvPicPr>
          <p:cNvPr id="7" name="Graphic 6">
            <a:extLst>
              <a:ext uri="{FF2B5EF4-FFF2-40B4-BE49-F238E27FC236}">
                <a16:creationId xmlns:a16="http://schemas.microsoft.com/office/drawing/2014/main" id="{4B28FD01-07CE-C148-A2CB-0A92C54345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6197" y="5987222"/>
            <a:ext cx="1929099" cy="740298"/>
          </a:xfrm>
          <a:prstGeom prst="rect">
            <a:avLst/>
          </a:prstGeom>
        </p:spPr>
      </p:pic>
      <p:pic>
        <p:nvPicPr>
          <p:cNvPr id="13" name="Picture 12" descr="Logo, company name&#10;&#10;Description automatically generated">
            <a:extLst>
              <a:ext uri="{FF2B5EF4-FFF2-40B4-BE49-F238E27FC236}">
                <a16:creationId xmlns:a16="http://schemas.microsoft.com/office/drawing/2014/main" id="{5A0C01AD-AA41-CD4E-AFE4-70675509B7D8}"/>
              </a:ext>
            </a:extLst>
          </p:cNvPr>
          <p:cNvPicPr>
            <a:picLocks noChangeAspect="1"/>
          </p:cNvPicPr>
          <p:nvPr/>
        </p:nvPicPr>
        <p:blipFill>
          <a:blip r:embed="rId7"/>
          <a:stretch>
            <a:fillRect/>
          </a:stretch>
        </p:blipFill>
        <p:spPr>
          <a:xfrm>
            <a:off x="4082569" y="4237147"/>
            <a:ext cx="2831837" cy="1750075"/>
          </a:xfrm>
          <a:prstGeom prst="rect">
            <a:avLst/>
          </a:prstGeom>
        </p:spPr>
      </p:pic>
      <p:pic>
        <p:nvPicPr>
          <p:cNvPr id="15" name="Picture 14" descr="Text&#10;&#10;Description automatically generated">
            <a:extLst>
              <a:ext uri="{FF2B5EF4-FFF2-40B4-BE49-F238E27FC236}">
                <a16:creationId xmlns:a16="http://schemas.microsoft.com/office/drawing/2014/main" id="{0B1F3FA9-95CA-F34D-8569-136596757495}"/>
              </a:ext>
            </a:extLst>
          </p:cNvPr>
          <p:cNvPicPr>
            <a:picLocks noChangeAspect="1"/>
          </p:cNvPicPr>
          <p:nvPr/>
        </p:nvPicPr>
        <p:blipFill>
          <a:blip r:embed="rId8"/>
          <a:stretch>
            <a:fillRect/>
          </a:stretch>
        </p:blipFill>
        <p:spPr>
          <a:xfrm>
            <a:off x="6822779" y="4678415"/>
            <a:ext cx="4851400" cy="1181100"/>
          </a:xfrm>
          <a:prstGeom prst="rect">
            <a:avLst/>
          </a:prstGeom>
        </p:spPr>
      </p:pic>
      <p:sp>
        <p:nvSpPr>
          <p:cNvPr id="16" name="Rectangle 15">
            <a:extLst>
              <a:ext uri="{FF2B5EF4-FFF2-40B4-BE49-F238E27FC236}">
                <a16:creationId xmlns:a16="http://schemas.microsoft.com/office/drawing/2014/main" id="{B7238F61-A4C2-AD45-B857-8738FA67C7BF}"/>
              </a:ext>
            </a:extLst>
          </p:cNvPr>
          <p:cNvSpPr/>
          <p:nvPr/>
        </p:nvSpPr>
        <p:spPr>
          <a:xfrm>
            <a:off x="233244" y="6082492"/>
            <a:ext cx="4671472" cy="369332"/>
          </a:xfrm>
          <a:prstGeom prst="rect">
            <a:avLst/>
          </a:prstGeom>
        </p:spPr>
        <p:txBody>
          <a:bodyPr wrap="none">
            <a:spAutoFit/>
          </a:bodyPr>
          <a:lstStyle/>
          <a:p>
            <a:r>
              <a:rPr lang="en-US" dirty="0">
                <a:latin typeface="PT Sans" panose="020B0503020203020204" pitchFamily="34" charset="77"/>
                <a:hlinkClick r:id="rId9"/>
              </a:rPr>
              <a:t>https://github.com/bioexcel/pmxlaunchCV19</a:t>
            </a:r>
            <a:r>
              <a:rPr lang="en-US" dirty="0">
                <a:latin typeface="PT Sans" panose="020B0503020203020204" pitchFamily="34" charset="77"/>
              </a:rPr>
              <a:t> </a:t>
            </a:r>
          </a:p>
        </p:txBody>
      </p:sp>
      <p:sp>
        <p:nvSpPr>
          <p:cNvPr id="17" name="TextBox 16">
            <a:extLst>
              <a:ext uri="{FF2B5EF4-FFF2-40B4-BE49-F238E27FC236}">
                <a16:creationId xmlns:a16="http://schemas.microsoft.com/office/drawing/2014/main" id="{07B08200-7475-764F-A68E-3B48DE897891}"/>
              </a:ext>
            </a:extLst>
          </p:cNvPr>
          <p:cNvSpPr txBox="1"/>
          <p:nvPr/>
        </p:nvSpPr>
        <p:spPr>
          <a:xfrm>
            <a:off x="233244" y="294974"/>
            <a:ext cx="4360790" cy="1200329"/>
          </a:xfrm>
          <a:prstGeom prst="rect">
            <a:avLst/>
          </a:prstGeom>
          <a:noFill/>
        </p:spPr>
        <p:txBody>
          <a:bodyPr wrap="square" rtlCol="0">
            <a:spAutoFit/>
          </a:bodyPr>
          <a:lstStyle/>
          <a:p>
            <a:r>
              <a:rPr lang="en-US" dirty="0">
                <a:latin typeface="PT Sans" panose="020B0503020203020204" pitchFamily="34" charset="77"/>
              </a:rPr>
              <a:t>RO-Crate as interchange format:</a:t>
            </a:r>
          </a:p>
          <a:p>
            <a:br>
              <a:rPr lang="en-US" dirty="0">
                <a:latin typeface="PT Sans" panose="020B0503020203020204" pitchFamily="34" charset="77"/>
              </a:rPr>
            </a:br>
            <a:r>
              <a:rPr lang="en-US" dirty="0">
                <a:latin typeface="PT Sans" panose="020B0503020203020204" pitchFamily="34" charset="77"/>
              </a:rPr>
              <a:t>Maintaining metadata near complex</a:t>
            </a:r>
            <a:br>
              <a:rPr lang="en-US" dirty="0">
                <a:latin typeface="PT Sans" panose="020B0503020203020204" pitchFamily="34" charset="77"/>
              </a:rPr>
            </a:br>
            <a:r>
              <a:rPr lang="en-US" dirty="0">
                <a:latin typeface="PT Sans" panose="020B0503020203020204" pitchFamily="34" charset="77"/>
              </a:rPr>
              <a:t>workflow definitions (e.g. GitHub)</a:t>
            </a:r>
          </a:p>
        </p:txBody>
      </p:sp>
      <p:pic>
        <p:nvPicPr>
          <p:cNvPr id="18" name="Graphic 17">
            <a:extLst>
              <a:ext uri="{FF2B5EF4-FFF2-40B4-BE49-F238E27FC236}">
                <a16:creationId xmlns:a16="http://schemas.microsoft.com/office/drawing/2014/main" id="{95DBD4FA-9020-FB4C-9A62-CA3C1F6673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63376" y="136722"/>
            <a:ext cx="1269067" cy="1269067"/>
          </a:xfrm>
          <a:prstGeom prst="rect">
            <a:avLst/>
          </a:prstGeom>
        </p:spPr>
      </p:pic>
    </p:spTree>
    <p:extLst>
      <p:ext uri="{BB962C8B-B14F-4D97-AF65-F5344CB8AC3E}">
        <p14:creationId xmlns:p14="http://schemas.microsoft.com/office/powerpoint/2010/main" val="1613946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5" name="Google Shape;55;p11"/>
          <p:cNvSpPr txBox="1"/>
          <p:nvPr/>
        </p:nvSpPr>
        <p:spPr>
          <a:xfrm>
            <a:off x="5664927" y="6241401"/>
            <a:ext cx="4642500" cy="675900"/>
          </a:xfrm>
          <a:prstGeom prst="rect">
            <a:avLst/>
          </a:prstGeom>
          <a:noFill/>
          <a:ln>
            <a:noFill/>
          </a:ln>
        </p:spPr>
        <p:txBody>
          <a:bodyPr spcFirstLastPara="1" wrap="square" lIns="91433" tIns="91433" rIns="91433" bIns="91433" anchor="t" anchorCtr="0">
            <a:noAutofit/>
          </a:bodyPr>
          <a:lstStyle/>
          <a:p>
            <a:pPr algn="r">
              <a:spcBef>
                <a:spcPts val="400"/>
              </a:spcBef>
              <a:spcAft>
                <a:spcPts val="667"/>
              </a:spcAft>
            </a:pPr>
            <a:r>
              <a:rPr lang="en" sz="1867" u="sng" dirty="0">
                <a:solidFill>
                  <a:schemeClr val="hlink"/>
                </a:solidFill>
                <a:latin typeface="PT Sans" panose="020B0503020203020204" pitchFamily="34" charset="77"/>
                <a:ea typeface="Corbel"/>
                <a:cs typeface="Corbel"/>
                <a:sym typeface="Corbel"/>
                <a:hlinkClick r:id="rId3"/>
              </a:rPr>
              <a:t>https://doi.org/10.1038/sdata.2016.18</a:t>
            </a:r>
            <a:endParaRPr sz="1867" dirty="0">
              <a:solidFill>
                <a:schemeClr val="dk1"/>
              </a:solidFill>
              <a:latin typeface="PT Sans" panose="020B0503020203020204" pitchFamily="34" charset="77"/>
              <a:ea typeface="Corbel"/>
              <a:cs typeface="Corbel"/>
              <a:sym typeface="Corbel"/>
            </a:endParaRPr>
          </a:p>
        </p:txBody>
      </p:sp>
      <p:pic>
        <p:nvPicPr>
          <p:cNvPr id="10" name="Picture 9">
            <a:extLst>
              <a:ext uri="{FF2B5EF4-FFF2-40B4-BE49-F238E27FC236}">
                <a16:creationId xmlns:a16="http://schemas.microsoft.com/office/drawing/2014/main" id="{CE08D67A-2D1C-7549-A1EB-6C7F72FD82D2}"/>
              </a:ext>
            </a:extLst>
          </p:cNvPr>
          <p:cNvPicPr>
            <a:picLocks noChangeAspect="1"/>
          </p:cNvPicPr>
          <p:nvPr/>
        </p:nvPicPr>
        <p:blipFill>
          <a:blip r:embed="rId4"/>
          <a:stretch>
            <a:fillRect/>
          </a:stretch>
        </p:blipFill>
        <p:spPr>
          <a:xfrm>
            <a:off x="131974" y="0"/>
            <a:ext cx="6187669" cy="6858000"/>
          </a:xfrm>
          <a:prstGeom prst="rect">
            <a:avLst/>
          </a:prstGeom>
        </p:spPr>
      </p:pic>
      <p:pic>
        <p:nvPicPr>
          <p:cNvPr id="13" name="Picture 12">
            <a:extLst>
              <a:ext uri="{FF2B5EF4-FFF2-40B4-BE49-F238E27FC236}">
                <a16:creationId xmlns:a16="http://schemas.microsoft.com/office/drawing/2014/main" id="{BB82A4A7-AACC-4843-B456-8FFD3FB6ADE7}"/>
              </a:ext>
            </a:extLst>
          </p:cNvPr>
          <p:cNvPicPr>
            <a:picLocks noChangeAspect="1"/>
          </p:cNvPicPr>
          <p:nvPr/>
        </p:nvPicPr>
        <p:blipFill>
          <a:blip r:embed="rId5"/>
          <a:stretch>
            <a:fillRect/>
          </a:stretch>
        </p:blipFill>
        <p:spPr>
          <a:xfrm>
            <a:off x="6096000" y="0"/>
            <a:ext cx="6096000" cy="1271868"/>
          </a:xfrm>
          <a:prstGeom prst="rect">
            <a:avLst/>
          </a:prstGeom>
        </p:spPr>
      </p:pic>
      <p:sp>
        <p:nvSpPr>
          <p:cNvPr id="14" name="TextBox 13">
            <a:extLst>
              <a:ext uri="{FF2B5EF4-FFF2-40B4-BE49-F238E27FC236}">
                <a16:creationId xmlns:a16="http://schemas.microsoft.com/office/drawing/2014/main" id="{19D10185-BB5B-B546-A99B-BB9AD137211A}"/>
              </a:ext>
            </a:extLst>
          </p:cNvPr>
          <p:cNvSpPr txBox="1"/>
          <p:nvPr/>
        </p:nvSpPr>
        <p:spPr>
          <a:xfrm>
            <a:off x="7137401" y="1945736"/>
            <a:ext cx="2557110" cy="2062103"/>
          </a:xfrm>
          <a:prstGeom prst="rect">
            <a:avLst/>
          </a:prstGeom>
          <a:noFill/>
        </p:spPr>
        <p:txBody>
          <a:bodyPr wrap="none" rtlCol="0">
            <a:spAutoFit/>
          </a:bodyPr>
          <a:lstStyle/>
          <a:p>
            <a:r>
              <a:rPr lang="en-GB" sz="3200" dirty="0">
                <a:latin typeface="PT Sans" panose="020B0503020203020204" pitchFamily="34" charset="77"/>
              </a:rPr>
              <a:t>Findable</a:t>
            </a:r>
            <a:br>
              <a:rPr lang="en-GB" sz="3200" dirty="0">
                <a:latin typeface="PT Sans" panose="020B0503020203020204" pitchFamily="34" charset="77"/>
              </a:rPr>
            </a:br>
            <a:r>
              <a:rPr lang="en-GB" sz="3200" dirty="0">
                <a:latin typeface="PT Sans" panose="020B0503020203020204" pitchFamily="34" charset="77"/>
              </a:rPr>
              <a:t>Accessible</a:t>
            </a:r>
            <a:br>
              <a:rPr lang="en-GB" sz="3200" dirty="0">
                <a:latin typeface="PT Sans" panose="020B0503020203020204" pitchFamily="34" charset="77"/>
              </a:rPr>
            </a:br>
            <a:r>
              <a:rPr lang="en-GB" sz="3200" dirty="0">
                <a:latin typeface="PT Sans" panose="020B0503020203020204" pitchFamily="34" charset="77"/>
              </a:rPr>
              <a:t>Interoperable</a:t>
            </a:r>
            <a:br>
              <a:rPr lang="en-GB" sz="3200" dirty="0">
                <a:latin typeface="PT Sans" panose="020B0503020203020204" pitchFamily="34" charset="77"/>
              </a:rPr>
            </a:br>
            <a:r>
              <a:rPr lang="en-GB" sz="3200" dirty="0">
                <a:latin typeface="PT Sans" panose="020B0503020203020204" pitchFamily="34" charset="77"/>
              </a:rPr>
              <a:t>Reusable</a:t>
            </a:r>
            <a:endParaRPr lang="en-US" sz="3200" dirty="0">
              <a:latin typeface="PT Sans" panose="020B0503020203020204" pitchFamily="34" charset="77"/>
            </a:endParaRPr>
          </a:p>
        </p:txBody>
      </p:sp>
    </p:spTree>
    <p:extLst>
      <p:ext uri="{BB962C8B-B14F-4D97-AF65-F5344CB8AC3E}">
        <p14:creationId xmlns:p14="http://schemas.microsoft.com/office/powerpoint/2010/main" val="399258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a:spLocks noGrp="1"/>
          </p:cNvSpPr>
          <p:nvPr>
            <p:ph type="body" idx="1"/>
          </p:nvPr>
        </p:nvSpPr>
        <p:spPr>
          <a:xfrm>
            <a:off x="558799" y="1094879"/>
            <a:ext cx="5638802" cy="4599842"/>
          </a:xfrm>
          <a:prstGeom prst="rect">
            <a:avLst/>
          </a:prstGeom>
        </p:spPr>
        <p:txBody>
          <a:bodyPr spcFirstLastPara="1" vert="horz" wrap="square" lIns="91433" tIns="91433" rIns="91433" bIns="91433" rtlCol="0" anchor="t" anchorCtr="0">
            <a:noAutofit/>
          </a:bodyPr>
          <a:lstStyle/>
          <a:p>
            <a:pPr marL="0" indent="0">
              <a:lnSpc>
                <a:spcPct val="135714"/>
              </a:lnSpc>
              <a:spcBef>
                <a:spcPts val="0"/>
              </a:spcBef>
              <a:buNone/>
            </a:pPr>
            <a:r>
              <a:rPr lang="en" sz="1067" dirty="0">
                <a:solidFill>
                  <a:srgbClr val="0000FF"/>
                </a:solidFill>
                <a:highlight>
                  <a:srgbClr val="FFFFFF"/>
                </a:highlight>
                <a:latin typeface="Consolas" panose="020B0609020204030204" pitchFamily="49" charset="0"/>
                <a:ea typeface="Courier New"/>
                <a:cs typeface="Consolas" panose="020B0609020204030204" pitchFamily="49" charset="0"/>
                <a:sym typeface="Courier New"/>
              </a:rPr>
              <a:t>from</a:t>
            </a: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rocrate</a:t>
            </a: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a:solidFill>
                  <a:srgbClr val="0000FF"/>
                </a:solidFill>
                <a:highlight>
                  <a:srgbClr val="FFFFFF"/>
                </a:highlight>
                <a:latin typeface="Consolas" panose="020B0609020204030204" pitchFamily="49" charset="0"/>
                <a:ea typeface="Courier New"/>
                <a:cs typeface="Consolas" panose="020B0609020204030204" pitchFamily="49" charset="0"/>
                <a:sym typeface="Courier New"/>
              </a:rPr>
              <a:t>import</a:t>
            </a: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rocrate_api</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rPr>
              <a:t># Workflow and extra file paths</a:t>
            </a:r>
            <a:endParaRPr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wf_path</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"test/test-data/Genomics-4-PE_Variation.ga"</a:t>
            </a:r>
            <a:endParaRPr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extra_files</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"test/test-data/</a:t>
            </a:r>
            <a:r>
              <a:rPr lang="en" sz="1067" dirty="0" err="1">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extra_file.txt</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GB"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rPr>
              <a:t># Create base package</a:t>
            </a:r>
            <a:endParaRPr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wf_crate</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rocrate_api.make_workflow_rocrate</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workflow_path</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wf_path</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wf_type</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"Galaxy"</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include_files</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extra_files</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rPr>
              <a:t># Add authors info</a:t>
            </a:r>
            <a:endParaRPr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author_metadata</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'name'</a:t>
            </a: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'Jaco </a:t>
            </a:r>
            <a:r>
              <a:rPr lang="en" sz="1067" dirty="0" err="1">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Pastorius</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jaco</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wf_crate.add_person</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jaco</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r>
              <a:rPr lang="en" sz="1067" dirty="0">
                <a:highlight>
                  <a:srgbClr val="FFFFFF"/>
                </a:highlight>
                <a:latin typeface="Consolas" panose="020B0609020204030204" pitchFamily="49" charset="0"/>
                <a:ea typeface="Courier New"/>
                <a:cs typeface="Consolas" panose="020B0609020204030204" pitchFamily="49" charset="0"/>
                <a:sym typeface="Courier New"/>
              </a:rPr>
              <a:t>,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author_metadata</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wf_crate.creator</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jaco</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rPr>
              <a:t># Write to zip file</a:t>
            </a:r>
            <a:endParaRPr sz="1067" dirty="0">
              <a:solidFill>
                <a:srgbClr val="008000"/>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out_path</a:t>
            </a:r>
            <a:r>
              <a:rPr lang="en" sz="1067" dirty="0">
                <a:highlight>
                  <a:srgbClr val="FFFFFF"/>
                </a:highlight>
                <a:latin typeface="Consolas" panose="020B0609020204030204" pitchFamily="49" charset="0"/>
                <a:ea typeface="Courier New"/>
                <a:cs typeface="Consolas" panose="020B0609020204030204" pitchFamily="49" charset="0"/>
                <a:sym typeface="Courier New"/>
              </a:rPr>
              <a:t> = </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"/home/</a:t>
            </a:r>
            <a:r>
              <a:rPr lang="en" sz="1067" dirty="0" err="1">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test_user</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wf_crate.zip</a:t>
            </a:r>
            <a:r>
              <a:rPr lang="en"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rPr>
              <a:t>"</a:t>
            </a:r>
            <a:endParaRPr sz="1067" dirty="0">
              <a:solidFill>
                <a:srgbClr val="A31515"/>
              </a:solidFill>
              <a:highlight>
                <a:srgbClr val="FFFFFF"/>
              </a:highlight>
              <a:latin typeface="Consolas" panose="020B0609020204030204" pitchFamily="49" charset="0"/>
              <a:ea typeface="Courier New"/>
              <a:cs typeface="Consolas" panose="020B0609020204030204" pitchFamily="49" charset="0"/>
              <a:sym typeface="Courier New"/>
            </a:endParaRPr>
          </a:p>
          <a:p>
            <a:pPr marL="0" indent="0">
              <a:lnSpc>
                <a:spcPct val="135714"/>
              </a:lnSpc>
              <a:spcBef>
                <a:spcPts val="0"/>
              </a:spcBef>
              <a:buNone/>
            </a:pPr>
            <a:r>
              <a:rPr lang="en" sz="1067" dirty="0" err="1">
                <a:highlight>
                  <a:srgbClr val="FFFFFF"/>
                </a:highlight>
                <a:latin typeface="Consolas" panose="020B0609020204030204" pitchFamily="49" charset="0"/>
                <a:ea typeface="Courier New"/>
                <a:cs typeface="Consolas" panose="020B0609020204030204" pitchFamily="49" charset="0"/>
                <a:sym typeface="Courier New"/>
              </a:rPr>
              <a:t>wf_crate.write_zip</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r>
              <a:rPr lang="en" sz="1067" dirty="0" err="1">
                <a:highlight>
                  <a:srgbClr val="FFFFFF"/>
                </a:highlight>
                <a:latin typeface="Consolas" panose="020B0609020204030204" pitchFamily="49" charset="0"/>
                <a:ea typeface="Courier New"/>
                <a:cs typeface="Consolas" panose="020B0609020204030204" pitchFamily="49" charset="0"/>
                <a:sym typeface="Courier New"/>
              </a:rPr>
              <a:t>out_path</a:t>
            </a:r>
            <a:r>
              <a:rPr lang="en" sz="1067" dirty="0">
                <a:highlight>
                  <a:srgbClr val="FFFFFF"/>
                </a:highlight>
                <a:latin typeface="Consolas" panose="020B0609020204030204" pitchFamily="49" charset="0"/>
                <a:ea typeface="Courier New"/>
                <a:cs typeface="Consolas" panose="020B0609020204030204" pitchFamily="49" charset="0"/>
                <a:sym typeface="Courier New"/>
              </a:rPr>
              <a:t>)</a:t>
            </a:r>
            <a:endParaRPr sz="1067" dirty="0">
              <a:highlight>
                <a:srgbClr val="FFFFFF"/>
              </a:highlight>
              <a:latin typeface="Consolas" panose="020B0609020204030204" pitchFamily="49" charset="0"/>
              <a:ea typeface="Courier New"/>
              <a:cs typeface="Consolas" panose="020B0609020204030204" pitchFamily="49" charset="0"/>
              <a:sym typeface="Courier New"/>
            </a:endParaRPr>
          </a:p>
          <a:p>
            <a:pPr marL="0" marR="152396" indent="0">
              <a:lnSpc>
                <a:spcPct val="145000"/>
              </a:lnSpc>
              <a:spcBef>
                <a:spcPts val="0"/>
              </a:spcBef>
              <a:buClr>
                <a:schemeClr val="dk1"/>
              </a:buClr>
              <a:buSzPts val="800"/>
              <a:buNone/>
            </a:pPr>
            <a:endParaRPr sz="1067" dirty="0">
              <a:solidFill>
                <a:srgbClr val="D73A49"/>
              </a:solidFill>
              <a:highlight>
                <a:srgbClr val="F6F8FA"/>
              </a:highlight>
              <a:latin typeface="Consolas"/>
              <a:ea typeface="Consolas"/>
              <a:cs typeface="Consolas"/>
              <a:sym typeface="Consolas"/>
            </a:endParaRPr>
          </a:p>
          <a:p>
            <a:pPr marL="0" indent="0">
              <a:spcAft>
                <a:spcPts val="667"/>
              </a:spcAft>
              <a:buNone/>
            </a:pPr>
            <a:endParaRPr sz="1467" dirty="0"/>
          </a:p>
        </p:txBody>
      </p:sp>
      <p:pic>
        <p:nvPicPr>
          <p:cNvPr id="182" name="Google Shape;182;p19"/>
          <p:cNvPicPr preferRelativeResize="0"/>
          <p:nvPr/>
        </p:nvPicPr>
        <p:blipFill>
          <a:blip r:embed="rId3">
            <a:alphaModFix/>
          </a:blip>
          <a:stretch>
            <a:fillRect/>
          </a:stretch>
        </p:blipFill>
        <p:spPr>
          <a:xfrm>
            <a:off x="3276133" y="5824664"/>
            <a:ext cx="2648432" cy="788133"/>
          </a:xfrm>
          <a:prstGeom prst="rect">
            <a:avLst/>
          </a:prstGeom>
          <a:noFill/>
          <a:ln>
            <a:noFill/>
          </a:ln>
        </p:spPr>
      </p:pic>
      <p:pic>
        <p:nvPicPr>
          <p:cNvPr id="183" name="Google Shape;183;p19"/>
          <p:cNvPicPr preferRelativeResize="0"/>
          <p:nvPr/>
        </p:nvPicPr>
        <p:blipFill>
          <a:blip r:embed="rId4">
            <a:alphaModFix/>
          </a:blip>
          <a:stretch>
            <a:fillRect/>
          </a:stretch>
        </p:blipFill>
        <p:spPr>
          <a:xfrm>
            <a:off x="6030686" y="3868507"/>
            <a:ext cx="6175830" cy="2908956"/>
          </a:xfrm>
          <a:prstGeom prst="rect">
            <a:avLst/>
          </a:prstGeom>
          <a:noFill/>
          <a:ln>
            <a:noFill/>
          </a:ln>
        </p:spPr>
      </p:pic>
      <p:sp>
        <p:nvSpPr>
          <p:cNvPr id="184" name="Google Shape;184;p19"/>
          <p:cNvSpPr txBox="1"/>
          <p:nvPr/>
        </p:nvSpPr>
        <p:spPr>
          <a:xfrm>
            <a:off x="628400" y="6056926"/>
            <a:ext cx="3000000" cy="692100"/>
          </a:xfrm>
          <a:prstGeom prst="rect">
            <a:avLst/>
          </a:prstGeom>
          <a:noFill/>
          <a:ln>
            <a:noFill/>
          </a:ln>
        </p:spPr>
        <p:txBody>
          <a:bodyPr spcFirstLastPara="1" wrap="square" lIns="91433" tIns="91433" rIns="91433" bIns="91433" anchor="t" anchorCtr="0">
            <a:noAutofit/>
          </a:bodyPr>
          <a:lstStyle/>
          <a:p>
            <a:r>
              <a:rPr lang="en" sz="1467" u="sng" dirty="0">
                <a:solidFill>
                  <a:schemeClr val="hlink"/>
                </a:solidFill>
                <a:latin typeface="PT Sans" panose="020B0503020203020204" pitchFamily="34" charset="77"/>
                <a:ea typeface="Corbel"/>
                <a:cs typeface="Corbel"/>
                <a:sym typeface="Corbel"/>
                <a:hlinkClick r:id="rId5"/>
              </a:rPr>
              <a:t>https://pypi.org/project/rocrate/</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sp>
        <p:nvSpPr>
          <p:cNvPr id="185" name="Google Shape;185;p19"/>
          <p:cNvSpPr txBox="1"/>
          <p:nvPr/>
        </p:nvSpPr>
        <p:spPr>
          <a:xfrm>
            <a:off x="6197601" y="3566975"/>
            <a:ext cx="4569900" cy="576000"/>
          </a:xfrm>
          <a:prstGeom prst="rect">
            <a:avLst/>
          </a:prstGeom>
          <a:noFill/>
          <a:ln>
            <a:noFill/>
          </a:ln>
        </p:spPr>
        <p:txBody>
          <a:bodyPr spcFirstLastPara="1" wrap="square" lIns="91433" tIns="91433" rIns="91433" bIns="91433" anchor="t" anchorCtr="0">
            <a:noAutofit/>
          </a:bodyPr>
          <a:lstStyle/>
          <a:p>
            <a:r>
              <a:rPr lang="en" sz="1467" u="sng" dirty="0">
                <a:solidFill>
                  <a:schemeClr val="hlink"/>
                </a:solidFill>
                <a:latin typeface="PT Sans" panose="020B0503020203020204" pitchFamily="34" charset="77"/>
                <a:ea typeface="Corbel"/>
                <a:cs typeface="Corbel"/>
                <a:sym typeface="Corbel"/>
                <a:hlinkClick r:id="rId6"/>
              </a:rPr>
              <a:t>https://www.npmjs.com/package/ro-crate</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pic>
        <p:nvPicPr>
          <p:cNvPr id="186" name="Google Shape;186;p19"/>
          <p:cNvPicPr preferRelativeResize="0"/>
          <p:nvPr/>
        </p:nvPicPr>
        <p:blipFill>
          <a:blip r:embed="rId7">
            <a:alphaModFix/>
          </a:blip>
          <a:stretch>
            <a:fillRect/>
          </a:stretch>
        </p:blipFill>
        <p:spPr>
          <a:xfrm>
            <a:off x="10172526" y="3304549"/>
            <a:ext cx="1797093" cy="576000"/>
          </a:xfrm>
          <a:prstGeom prst="rect">
            <a:avLst/>
          </a:prstGeom>
          <a:noFill/>
          <a:ln>
            <a:noFill/>
          </a:ln>
        </p:spPr>
      </p:pic>
      <p:pic>
        <p:nvPicPr>
          <p:cNvPr id="187" name="Google Shape;187;p19"/>
          <p:cNvPicPr preferRelativeResize="0"/>
          <p:nvPr/>
        </p:nvPicPr>
        <p:blipFill>
          <a:blip r:embed="rId8">
            <a:alphaModFix/>
          </a:blip>
          <a:stretch>
            <a:fillRect/>
          </a:stretch>
        </p:blipFill>
        <p:spPr>
          <a:xfrm>
            <a:off x="6268646" y="20628"/>
            <a:ext cx="3802280" cy="3589728"/>
          </a:xfrm>
          <a:prstGeom prst="rect">
            <a:avLst/>
          </a:prstGeom>
          <a:noFill/>
          <a:ln>
            <a:noFill/>
          </a:ln>
        </p:spPr>
      </p:pic>
      <p:pic>
        <p:nvPicPr>
          <p:cNvPr id="188" name="Google Shape;188;p19"/>
          <p:cNvPicPr preferRelativeResize="0"/>
          <p:nvPr/>
        </p:nvPicPr>
        <p:blipFill>
          <a:blip r:embed="rId9">
            <a:alphaModFix/>
          </a:blip>
          <a:stretch>
            <a:fillRect/>
          </a:stretch>
        </p:blipFill>
        <p:spPr>
          <a:xfrm>
            <a:off x="9895147" y="202575"/>
            <a:ext cx="1065727" cy="1066800"/>
          </a:xfrm>
          <a:prstGeom prst="rect">
            <a:avLst/>
          </a:prstGeom>
          <a:noFill/>
          <a:ln>
            <a:noFill/>
          </a:ln>
        </p:spPr>
      </p:pic>
      <p:sp>
        <p:nvSpPr>
          <p:cNvPr id="189" name="Google Shape;189;p19"/>
          <p:cNvSpPr txBox="1"/>
          <p:nvPr/>
        </p:nvSpPr>
        <p:spPr>
          <a:xfrm>
            <a:off x="7971301" y="1216051"/>
            <a:ext cx="4068300" cy="692100"/>
          </a:xfrm>
          <a:prstGeom prst="rect">
            <a:avLst/>
          </a:prstGeom>
          <a:noFill/>
          <a:ln>
            <a:noFill/>
          </a:ln>
        </p:spPr>
        <p:txBody>
          <a:bodyPr spcFirstLastPara="1" wrap="square" lIns="91433" tIns="91433" rIns="91433" bIns="91433" anchor="t" anchorCtr="0">
            <a:noAutofit/>
          </a:bodyPr>
          <a:lstStyle/>
          <a:p>
            <a:r>
              <a:rPr lang="en" sz="1467" u="sng" dirty="0">
                <a:solidFill>
                  <a:schemeClr val="hlink"/>
                </a:solidFill>
                <a:latin typeface="PT Sans" panose="020B0503020203020204" pitchFamily="34" charset="77"/>
                <a:ea typeface="Corbel"/>
                <a:cs typeface="Corbel"/>
                <a:sym typeface="Corbel"/>
                <a:hlinkClick r:id="rId10"/>
              </a:rPr>
              <a:t>https://github.com/ResearchObject/ro-crate-ruby</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sp>
        <p:nvSpPr>
          <p:cNvPr id="190" name="Google Shape;190;p19"/>
          <p:cNvSpPr txBox="1">
            <a:spLocks noGrp="1"/>
          </p:cNvSpPr>
          <p:nvPr>
            <p:ph type="title"/>
          </p:nvPr>
        </p:nvSpPr>
        <p:spPr>
          <a:xfrm>
            <a:off x="324962" y="180568"/>
            <a:ext cx="10871200" cy="576000"/>
          </a:xfrm>
          <a:prstGeom prst="rect">
            <a:avLst/>
          </a:prstGeom>
        </p:spPr>
        <p:txBody>
          <a:bodyPr spcFirstLastPara="1" vert="horz" wrap="square" lIns="91433" tIns="91433" rIns="91433" bIns="91433" rtlCol="0" anchor="t" anchorCtr="0">
            <a:noAutofit/>
          </a:bodyPr>
          <a:lstStyle/>
          <a:p>
            <a:r>
              <a:rPr lang="en" sz="3467" dirty="0"/>
              <a:t>Infrastructures use Software Libraries</a:t>
            </a:r>
            <a:endParaRPr sz="3467" dirty="0"/>
          </a:p>
        </p:txBody>
      </p:sp>
      <p:pic>
        <p:nvPicPr>
          <p:cNvPr id="191" name="Google Shape;191;p19"/>
          <p:cNvPicPr preferRelativeResize="0"/>
          <p:nvPr/>
        </p:nvPicPr>
        <p:blipFill>
          <a:blip r:embed="rId11">
            <a:alphaModFix/>
          </a:blip>
          <a:stretch>
            <a:fillRect/>
          </a:stretch>
        </p:blipFill>
        <p:spPr>
          <a:xfrm>
            <a:off x="3905234" y="1225670"/>
            <a:ext cx="2190767" cy="1690188"/>
          </a:xfrm>
          <a:prstGeom prst="rect">
            <a:avLst/>
          </a:prstGeom>
          <a:noFill/>
          <a:ln>
            <a:noFill/>
          </a:ln>
        </p:spPr>
      </p:pic>
      <p:pic>
        <p:nvPicPr>
          <p:cNvPr id="192" name="Google Shape;192;p19"/>
          <p:cNvPicPr preferRelativeResize="0"/>
          <p:nvPr/>
        </p:nvPicPr>
        <p:blipFill>
          <a:blip r:embed="rId12">
            <a:alphaModFix/>
          </a:blip>
          <a:stretch>
            <a:fillRect/>
          </a:stretch>
        </p:blipFill>
        <p:spPr>
          <a:xfrm>
            <a:off x="10081950" y="3947133"/>
            <a:ext cx="692100" cy="692100"/>
          </a:xfrm>
          <a:prstGeom prst="rect">
            <a:avLst/>
          </a:prstGeom>
          <a:noFill/>
          <a:ln>
            <a:noFill/>
          </a:ln>
        </p:spPr>
      </p:pic>
    </p:spTree>
    <p:extLst>
      <p:ext uri="{BB962C8B-B14F-4D97-AF65-F5344CB8AC3E}">
        <p14:creationId xmlns:p14="http://schemas.microsoft.com/office/powerpoint/2010/main" val="3489672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0"/>
          <p:cNvPicPr preferRelativeResize="0"/>
          <p:nvPr/>
        </p:nvPicPr>
        <p:blipFill>
          <a:blip r:embed="rId3">
            <a:alphaModFix/>
          </a:blip>
          <a:stretch>
            <a:fillRect/>
          </a:stretch>
        </p:blipFill>
        <p:spPr>
          <a:xfrm>
            <a:off x="152401" y="752600"/>
            <a:ext cx="7838599" cy="5953000"/>
          </a:xfrm>
          <a:prstGeom prst="rect">
            <a:avLst/>
          </a:prstGeom>
          <a:noFill/>
          <a:ln>
            <a:noFill/>
          </a:ln>
        </p:spPr>
      </p:pic>
      <p:pic>
        <p:nvPicPr>
          <p:cNvPr id="199" name="Google Shape;199;p20"/>
          <p:cNvPicPr preferRelativeResize="0"/>
          <p:nvPr/>
        </p:nvPicPr>
        <p:blipFill>
          <a:blip r:embed="rId4">
            <a:alphaModFix/>
          </a:blip>
          <a:stretch>
            <a:fillRect/>
          </a:stretch>
        </p:blipFill>
        <p:spPr>
          <a:xfrm>
            <a:off x="5618175" y="1740376"/>
            <a:ext cx="8505499" cy="5117624"/>
          </a:xfrm>
          <a:prstGeom prst="rect">
            <a:avLst/>
          </a:prstGeom>
          <a:noFill/>
          <a:ln>
            <a:noFill/>
          </a:ln>
        </p:spPr>
      </p:pic>
      <p:sp>
        <p:nvSpPr>
          <p:cNvPr id="200" name="Google Shape;200;p20"/>
          <p:cNvSpPr txBox="1"/>
          <p:nvPr/>
        </p:nvSpPr>
        <p:spPr>
          <a:xfrm>
            <a:off x="7806051" y="87801"/>
            <a:ext cx="4327500" cy="464100"/>
          </a:xfrm>
          <a:prstGeom prst="rect">
            <a:avLst/>
          </a:prstGeom>
          <a:noFill/>
          <a:ln>
            <a:noFill/>
          </a:ln>
        </p:spPr>
        <p:txBody>
          <a:bodyPr spcFirstLastPara="1" wrap="square" lIns="91433" tIns="91433" rIns="91433" bIns="91433" anchor="t" anchorCtr="0">
            <a:noAutofit/>
          </a:bodyPr>
          <a:lstStyle/>
          <a:p>
            <a:r>
              <a:rPr lang="en" sz="1467" u="sng" dirty="0">
                <a:solidFill>
                  <a:schemeClr val="hlink"/>
                </a:solidFill>
                <a:latin typeface="PT Sans" panose="020B0503020203020204" pitchFamily="34" charset="77"/>
                <a:ea typeface="Corbel"/>
                <a:cs typeface="Corbel"/>
                <a:sym typeface="Corbel"/>
                <a:hlinkClick r:id="rId5"/>
              </a:rPr>
              <a:t>https://biocompute-objects.github.io/bco-ro-crate/</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pic>
        <p:nvPicPr>
          <p:cNvPr id="201" name="Google Shape;201;p20"/>
          <p:cNvPicPr preferRelativeResize="0"/>
          <p:nvPr/>
        </p:nvPicPr>
        <p:blipFill>
          <a:blip r:embed="rId6">
            <a:alphaModFix/>
          </a:blip>
          <a:stretch>
            <a:fillRect/>
          </a:stretch>
        </p:blipFill>
        <p:spPr>
          <a:xfrm>
            <a:off x="10136075" y="611401"/>
            <a:ext cx="1969372" cy="1969372"/>
          </a:xfrm>
          <a:prstGeom prst="rect">
            <a:avLst/>
          </a:prstGeom>
          <a:noFill/>
          <a:ln>
            <a:noFill/>
          </a:ln>
        </p:spPr>
      </p:pic>
      <p:sp>
        <p:nvSpPr>
          <p:cNvPr id="202" name="Google Shape;202;p20"/>
          <p:cNvSpPr txBox="1">
            <a:spLocks noGrp="1"/>
          </p:cNvSpPr>
          <p:nvPr>
            <p:ph type="title"/>
          </p:nvPr>
        </p:nvSpPr>
        <p:spPr>
          <a:xfrm>
            <a:off x="330536" y="176589"/>
            <a:ext cx="10871200" cy="576000"/>
          </a:xfrm>
          <a:prstGeom prst="rect">
            <a:avLst/>
          </a:prstGeom>
        </p:spPr>
        <p:txBody>
          <a:bodyPr spcFirstLastPara="1" vert="horz" wrap="square" lIns="91433" tIns="91433" rIns="91433" bIns="91433" rtlCol="0" anchor="t" anchorCtr="0">
            <a:noAutofit/>
          </a:bodyPr>
          <a:lstStyle/>
          <a:p>
            <a:r>
              <a:rPr lang="en" sz="3467"/>
              <a:t>FAIR is not just machine-readable!</a:t>
            </a:r>
            <a:endParaRPr sz="3467"/>
          </a:p>
        </p:txBody>
      </p:sp>
      <p:sp>
        <p:nvSpPr>
          <p:cNvPr id="203" name="Google Shape;203;p20"/>
          <p:cNvSpPr txBox="1"/>
          <p:nvPr/>
        </p:nvSpPr>
        <p:spPr>
          <a:xfrm>
            <a:off x="7413472" y="473791"/>
            <a:ext cx="3211200" cy="1016000"/>
          </a:xfrm>
          <a:prstGeom prst="rect">
            <a:avLst/>
          </a:prstGeom>
          <a:noFill/>
          <a:ln>
            <a:noFill/>
          </a:ln>
        </p:spPr>
        <p:txBody>
          <a:bodyPr spcFirstLastPara="1" wrap="square" lIns="91433" tIns="91433" rIns="91433" bIns="91433" anchor="t" anchorCtr="0">
            <a:noAutofit/>
          </a:bodyPr>
          <a:lstStyle/>
          <a:p>
            <a:r>
              <a:rPr lang="en" sz="1467" dirty="0">
                <a:latin typeface="Consolas" panose="020B0609020204030204" pitchFamily="49" charset="0"/>
                <a:ea typeface="Roboto Mono"/>
                <a:cs typeface="Consolas" panose="020B0609020204030204" pitchFamily="49" charset="0"/>
                <a:sym typeface="Roboto Mono"/>
              </a:rPr>
              <a:t>/</a:t>
            </a:r>
            <a:endParaRPr sz="1467" dirty="0">
              <a:latin typeface="Consolas" panose="020B0609020204030204" pitchFamily="49" charset="0"/>
              <a:ea typeface="Roboto Mono"/>
              <a:cs typeface="Consolas" panose="020B0609020204030204" pitchFamily="49" charset="0"/>
              <a:sym typeface="Roboto Mono"/>
            </a:endParaRPr>
          </a:p>
          <a:p>
            <a:pPr>
              <a:buClr>
                <a:schemeClr val="dk1"/>
              </a:buClr>
              <a:buSzPts val="800"/>
            </a:pPr>
            <a:r>
              <a:rPr lang="en" sz="1467" dirty="0">
                <a:solidFill>
                  <a:schemeClr val="dk1"/>
                </a:solidFill>
                <a:latin typeface="Consolas" panose="020B0609020204030204" pitchFamily="49" charset="0"/>
                <a:ea typeface="Roboto Mono"/>
                <a:cs typeface="Consolas" panose="020B0609020204030204" pitchFamily="49" charset="0"/>
                <a:sym typeface="Roboto Mono"/>
              </a:rPr>
              <a:t>  </a:t>
            </a:r>
            <a:r>
              <a:rPr lang="en" sz="1467" dirty="0" err="1">
                <a:solidFill>
                  <a:schemeClr val="dk1"/>
                </a:solidFill>
                <a:latin typeface="Consolas" panose="020B0609020204030204" pitchFamily="49" charset="0"/>
                <a:ea typeface="Roboto Mono"/>
                <a:cs typeface="Consolas" panose="020B0609020204030204" pitchFamily="49" charset="0"/>
                <a:sym typeface="Roboto Mono"/>
              </a:rPr>
              <a:t>ro</a:t>
            </a:r>
            <a:r>
              <a:rPr lang="en" sz="1467" dirty="0">
                <a:solidFill>
                  <a:schemeClr val="dk1"/>
                </a:solidFill>
                <a:latin typeface="Consolas" panose="020B0609020204030204" pitchFamily="49" charset="0"/>
                <a:ea typeface="Roboto Mono"/>
                <a:cs typeface="Consolas" panose="020B0609020204030204" pitchFamily="49" charset="0"/>
                <a:sym typeface="Roboto Mono"/>
              </a:rPr>
              <a:t>-crate-</a:t>
            </a:r>
            <a:r>
              <a:rPr lang="en" sz="1467" dirty="0" err="1">
                <a:solidFill>
                  <a:schemeClr val="dk1"/>
                </a:solidFill>
                <a:latin typeface="Consolas" panose="020B0609020204030204" pitchFamily="49" charset="0"/>
                <a:ea typeface="Roboto Mono"/>
                <a:cs typeface="Consolas" panose="020B0609020204030204" pitchFamily="49" charset="0"/>
                <a:sym typeface="Roboto Mono"/>
              </a:rPr>
              <a:t>metadata.json</a:t>
            </a:r>
            <a:endParaRPr sz="1467" dirty="0">
              <a:latin typeface="Consolas" panose="020B0609020204030204" pitchFamily="49" charset="0"/>
              <a:ea typeface="Roboto Mono"/>
              <a:cs typeface="Consolas" panose="020B0609020204030204" pitchFamily="49" charset="0"/>
              <a:sym typeface="Roboto Mono"/>
            </a:endParaRPr>
          </a:p>
          <a:p>
            <a:r>
              <a:rPr lang="en" sz="1467" dirty="0">
                <a:latin typeface="Consolas" panose="020B0609020204030204" pitchFamily="49" charset="0"/>
                <a:ea typeface="Roboto Mono"/>
                <a:cs typeface="Consolas" panose="020B0609020204030204" pitchFamily="49" charset="0"/>
                <a:sym typeface="Roboto Mono"/>
              </a:rPr>
              <a:t>  </a:t>
            </a:r>
            <a:r>
              <a:rPr lang="en" sz="1467" b="1" dirty="0" err="1">
                <a:latin typeface="Consolas" panose="020B0609020204030204" pitchFamily="49" charset="0"/>
                <a:ea typeface="Roboto Mono"/>
                <a:cs typeface="Consolas" panose="020B0609020204030204" pitchFamily="49" charset="0"/>
                <a:sym typeface="Roboto Mono"/>
              </a:rPr>
              <a:t>ro</a:t>
            </a:r>
            <a:r>
              <a:rPr lang="en" sz="1467" b="1" dirty="0">
                <a:latin typeface="Consolas" panose="020B0609020204030204" pitchFamily="49" charset="0"/>
                <a:ea typeface="Roboto Mono"/>
                <a:cs typeface="Consolas" panose="020B0609020204030204" pitchFamily="49" charset="0"/>
                <a:sym typeface="Roboto Mono"/>
              </a:rPr>
              <a:t>-crate-</a:t>
            </a:r>
            <a:r>
              <a:rPr lang="en" sz="1467" b="1" dirty="0" err="1">
                <a:latin typeface="Consolas" panose="020B0609020204030204" pitchFamily="49" charset="0"/>
                <a:ea typeface="Roboto Mono"/>
                <a:cs typeface="Consolas" panose="020B0609020204030204" pitchFamily="49" charset="0"/>
                <a:sym typeface="Roboto Mono"/>
              </a:rPr>
              <a:t>preview.html</a:t>
            </a:r>
            <a:endParaRPr sz="1467" b="1" dirty="0">
              <a:latin typeface="Consolas" panose="020B0609020204030204" pitchFamily="49" charset="0"/>
              <a:ea typeface="Roboto Mono"/>
              <a:cs typeface="Consolas" panose="020B0609020204030204" pitchFamily="49" charset="0"/>
              <a:sym typeface="Roboto Mono"/>
            </a:endParaRPr>
          </a:p>
          <a:p>
            <a:r>
              <a:rPr lang="en" sz="1467" dirty="0">
                <a:latin typeface="Consolas" panose="020B0609020204030204" pitchFamily="49" charset="0"/>
                <a:ea typeface="Roboto Mono"/>
                <a:cs typeface="Consolas" panose="020B0609020204030204" pitchFamily="49" charset="0"/>
                <a:sym typeface="Roboto Mono"/>
              </a:rPr>
              <a:t>  </a:t>
            </a:r>
            <a:r>
              <a:rPr lang="en" sz="1467" dirty="0" err="1">
                <a:latin typeface="Consolas" panose="020B0609020204030204" pitchFamily="49" charset="0"/>
                <a:ea typeface="Roboto Mono"/>
                <a:cs typeface="Consolas" panose="020B0609020204030204" pitchFamily="49" charset="0"/>
                <a:sym typeface="Roboto Mono"/>
              </a:rPr>
              <a:t>nextflow.log</a:t>
            </a:r>
            <a:endParaRPr sz="1467" dirty="0">
              <a:latin typeface="Consolas" panose="020B0609020204030204" pitchFamily="49" charset="0"/>
              <a:ea typeface="Roboto Mono"/>
              <a:cs typeface="Consolas" panose="020B0609020204030204" pitchFamily="49" charset="0"/>
              <a:sym typeface="Roboto Mono"/>
            </a:endParaRPr>
          </a:p>
          <a:p>
            <a:r>
              <a:rPr lang="en" sz="1467" dirty="0">
                <a:latin typeface="Consolas" panose="020B0609020204030204" pitchFamily="49" charset="0"/>
                <a:ea typeface="Roboto Mono"/>
                <a:cs typeface="Consolas" panose="020B0609020204030204" pitchFamily="49" charset="0"/>
                <a:sym typeface="Roboto Mono"/>
              </a:rPr>
              <a:t>  results/</a:t>
            </a:r>
            <a:endParaRPr sz="1467" dirty="0">
              <a:latin typeface="Consolas" panose="020B0609020204030204" pitchFamily="49" charset="0"/>
              <a:ea typeface="Roboto Mono"/>
              <a:cs typeface="Consolas" panose="020B0609020204030204" pitchFamily="49" charset="0"/>
              <a:sym typeface="Roboto Mono"/>
            </a:endParaRPr>
          </a:p>
        </p:txBody>
      </p:sp>
      <p:sp>
        <p:nvSpPr>
          <p:cNvPr id="204" name="Google Shape;204;p20"/>
          <p:cNvSpPr txBox="1"/>
          <p:nvPr/>
        </p:nvSpPr>
        <p:spPr>
          <a:xfrm>
            <a:off x="329887" y="723743"/>
            <a:ext cx="7103600" cy="752400"/>
          </a:xfrm>
          <a:prstGeom prst="rect">
            <a:avLst/>
          </a:prstGeom>
          <a:noFill/>
          <a:ln>
            <a:noFill/>
          </a:ln>
        </p:spPr>
        <p:txBody>
          <a:bodyPr spcFirstLastPara="1" wrap="square" lIns="121900" tIns="121900" rIns="121900" bIns="121900" anchor="t" anchorCtr="0">
            <a:noAutofit/>
          </a:bodyPr>
          <a:lstStyle/>
          <a:p>
            <a:r>
              <a:rPr lang="en" sz="2400" u="sng" dirty="0">
                <a:solidFill>
                  <a:schemeClr val="hlink"/>
                </a:solidFill>
                <a:latin typeface="PT Sans" panose="020B0503020203020204" pitchFamily="34" charset="77"/>
                <a:ea typeface="Corbel"/>
                <a:cs typeface="Corbel"/>
                <a:sym typeface="Corbel"/>
                <a:hlinkClick r:id="rId7"/>
              </a:rPr>
              <a:t>https://github.com/UTS-eResearch/ro-crate-html-js</a:t>
            </a:r>
            <a:r>
              <a:rPr lang="en" sz="2400" dirty="0">
                <a:latin typeface="PT Sans" panose="020B0503020203020204" pitchFamily="34" charset="77"/>
                <a:ea typeface="Corbel"/>
                <a:cs typeface="Corbel"/>
                <a:sym typeface="Corbel"/>
              </a:rPr>
              <a:t> </a:t>
            </a:r>
            <a:endParaRPr sz="2400" dirty="0">
              <a:latin typeface="PT Sans" panose="020B0503020203020204" pitchFamily="34" charset="77"/>
              <a:ea typeface="Corbel"/>
              <a:cs typeface="Corbel"/>
              <a:sym typeface="Corbel"/>
            </a:endParaRPr>
          </a:p>
        </p:txBody>
      </p:sp>
      <p:pic>
        <p:nvPicPr>
          <p:cNvPr id="205" name="Google Shape;205;p20"/>
          <p:cNvPicPr preferRelativeResize="0"/>
          <p:nvPr/>
        </p:nvPicPr>
        <p:blipFill>
          <a:blip r:embed="rId8">
            <a:alphaModFix/>
          </a:blip>
          <a:stretch>
            <a:fillRect/>
          </a:stretch>
        </p:blipFill>
        <p:spPr>
          <a:xfrm>
            <a:off x="10748949" y="6105600"/>
            <a:ext cx="1543384" cy="752400"/>
          </a:xfrm>
          <a:prstGeom prst="rect">
            <a:avLst/>
          </a:prstGeom>
          <a:noFill/>
          <a:ln>
            <a:noFill/>
          </a:ln>
        </p:spPr>
      </p:pic>
    </p:spTree>
    <p:extLst>
      <p:ext uri="{BB962C8B-B14F-4D97-AF65-F5344CB8AC3E}">
        <p14:creationId xmlns:p14="http://schemas.microsoft.com/office/powerpoint/2010/main" val="486042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31B7-1FB6-B645-928C-6107C560E976}"/>
              </a:ext>
            </a:extLst>
          </p:cNvPr>
          <p:cNvSpPr>
            <a:spLocks noGrp="1"/>
          </p:cNvSpPr>
          <p:nvPr>
            <p:ph type="title"/>
          </p:nvPr>
        </p:nvSpPr>
        <p:spPr>
          <a:xfrm>
            <a:off x="719403" y="147830"/>
            <a:ext cx="10871200" cy="576064"/>
          </a:xfrm>
        </p:spPr>
        <p:txBody>
          <a:bodyPr/>
          <a:lstStyle/>
          <a:p>
            <a:r>
              <a:rPr lang="en-US" dirty="0" err="1"/>
              <a:t>BioCompute</a:t>
            </a:r>
            <a:r>
              <a:rPr lang="en-US" dirty="0"/>
              <a:t> Objects </a:t>
            </a:r>
            <a:r>
              <a:rPr lang="en-US" dirty="0">
                <a:sym typeface="Wingdings" pitchFamily="2" charset="2"/>
              </a:rPr>
              <a:t> </a:t>
            </a:r>
            <a:r>
              <a:rPr lang="en-US" dirty="0"/>
              <a:t>IEEE 2791-2020</a:t>
            </a:r>
          </a:p>
        </p:txBody>
      </p:sp>
      <p:pic>
        <p:nvPicPr>
          <p:cNvPr id="5" name="Picture 4">
            <a:extLst>
              <a:ext uri="{FF2B5EF4-FFF2-40B4-BE49-F238E27FC236}">
                <a16:creationId xmlns:a16="http://schemas.microsoft.com/office/drawing/2014/main" id="{BCBC2D55-C92C-1A48-83A8-95A620669417}"/>
              </a:ext>
            </a:extLst>
          </p:cNvPr>
          <p:cNvPicPr>
            <a:picLocks noChangeAspect="1"/>
          </p:cNvPicPr>
          <p:nvPr/>
        </p:nvPicPr>
        <p:blipFill>
          <a:blip r:embed="rId2"/>
          <a:stretch>
            <a:fillRect/>
          </a:stretch>
        </p:blipFill>
        <p:spPr>
          <a:xfrm>
            <a:off x="635" y="908720"/>
            <a:ext cx="12192000" cy="3057009"/>
          </a:xfrm>
          <a:prstGeom prst="rect">
            <a:avLst/>
          </a:prstGeom>
        </p:spPr>
      </p:pic>
      <p:sp>
        <p:nvSpPr>
          <p:cNvPr id="6" name="Rectangle 5">
            <a:extLst>
              <a:ext uri="{FF2B5EF4-FFF2-40B4-BE49-F238E27FC236}">
                <a16:creationId xmlns:a16="http://schemas.microsoft.com/office/drawing/2014/main" id="{191453D4-75CA-2E4B-92D3-B78EFF6D300B}"/>
              </a:ext>
            </a:extLst>
          </p:cNvPr>
          <p:cNvSpPr/>
          <p:nvPr/>
        </p:nvSpPr>
        <p:spPr>
          <a:xfrm>
            <a:off x="7473529" y="3965729"/>
            <a:ext cx="4718471" cy="369332"/>
          </a:xfrm>
          <a:prstGeom prst="rect">
            <a:avLst/>
          </a:prstGeom>
        </p:spPr>
        <p:txBody>
          <a:bodyPr wrap="none">
            <a:spAutoFit/>
          </a:bodyPr>
          <a:lstStyle/>
          <a:p>
            <a:r>
              <a:rPr lang="en-US" dirty="0">
                <a:hlinkClick r:id="rId3"/>
              </a:rPr>
              <a:t>https://doi.org/10.1109/IEEESTD.2020.9094416</a:t>
            </a:r>
            <a:r>
              <a:rPr lang="en-US" dirty="0"/>
              <a:t> </a:t>
            </a:r>
          </a:p>
        </p:txBody>
      </p:sp>
      <p:sp>
        <p:nvSpPr>
          <p:cNvPr id="7" name="Rectangle 6">
            <a:extLst>
              <a:ext uri="{FF2B5EF4-FFF2-40B4-BE49-F238E27FC236}">
                <a16:creationId xmlns:a16="http://schemas.microsoft.com/office/drawing/2014/main" id="{114AD4B4-8477-854B-8A5A-D30BD54DD52A}"/>
              </a:ext>
            </a:extLst>
          </p:cNvPr>
          <p:cNvSpPr/>
          <p:nvPr/>
        </p:nvSpPr>
        <p:spPr>
          <a:xfrm>
            <a:off x="59003" y="6360440"/>
            <a:ext cx="4187493" cy="369332"/>
          </a:xfrm>
          <a:prstGeom prst="rect">
            <a:avLst/>
          </a:prstGeom>
        </p:spPr>
        <p:txBody>
          <a:bodyPr wrap="none">
            <a:spAutoFit/>
          </a:bodyPr>
          <a:lstStyle/>
          <a:p>
            <a:r>
              <a:rPr lang="en-US" dirty="0">
                <a:hlinkClick r:id="rId4"/>
              </a:rPr>
              <a:t>https://w3id.org/ieee/ieee-2791-schema/</a:t>
            </a:r>
            <a:r>
              <a:rPr lang="en-US" dirty="0"/>
              <a:t> </a:t>
            </a:r>
          </a:p>
        </p:txBody>
      </p:sp>
      <p:pic>
        <p:nvPicPr>
          <p:cNvPr id="9" name="Graphic 8">
            <a:extLst>
              <a:ext uri="{FF2B5EF4-FFF2-40B4-BE49-F238E27FC236}">
                <a16:creationId xmlns:a16="http://schemas.microsoft.com/office/drawing/2014/main" id="{ACA91786-9BDF-9544-A96B-CEF84AFFD1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099" y="4673218"/>
            <a:ext cx="1484857" cy="1484857"/>
          </a:xfrm>
          <a:prstGeom prst="rect">
            <a:avLst/>
          </a:prstGeom>
        </p:spPr>
      </p:pic>
      <p:pic>
        <p:nvPicPr>
          <p:cNvPr id="10" name="Picture 9">
            <a:extLst>
              <a:ext uri="{FF2B5EF4-FFF2-40B4-BE49-F238E27FC236}">
                <a16:creationId xmlns:a16="http://schemas.microsoft.com/office/drawing/2014/main" id="{E19199F6-C607-334F-9514-3188A1F96AAF}"/>
              </a:ext>
            </a:extLst>
          </p:cNvPr>
          <p:cNvPicPr>
            <a:picLocks noChangeAspect="1"/>
          </p:cNvPicPr>
          <p:nvPr/>
        </p:nvPicPr>
        <p:blipFill>
          <a:blip r:embed="rId7"/>
          <a:stretch>
            <a:fillRect/>
          </a:stretch>
        </p:blipFill>
        <p:spPr>
          <a:xfrm>
            <a:off x="1808052" y="4031120"/>
            <a:ext cx="1832509" cy="230221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BFF244A8-2C8F-6546-A06B-0574E4C32709}"/>
              </a:ext>
            </a:extLst>
          </p:cNvPr>
          <p:cNvPicPr>
            <a:picLocks noChangeAspect="1"/>
          </p:cNvPicPr>
          <p:nvPr/>
        </p:nvPicPr>
        <p:blipFill>
          <a:blip r:embed="rId8"/>
          <a:stretch>
            <a:fillRect/>
          </a:stretch>
        </p:blipFill>
        <p:spPr>
          <a:xfrm>
            <a:off x="7473529" y="5092869"/>
            <a:ext cx="3804090" cy="1240464"/>
          </a:xfrm>
          <a:prstGeom prst="rect">
            <a:avLst/>
          </a:prstGeom>
        </p:spPr>
      </p:pic>
      <p:sp>
        <p:nvSpPr>
          <p:cNvPr id="12" name="Rectangle 11">
            <a:extLst>
              <a:ext uri="{FF2B5EF4-FFF2-40B4-BE49-F238E27FC236}">
                <a16:creationId xmlns:a16="http://schemas.microsoft.com/office/drawing/2014/main" id="{BD74FFDD-9A10-784B-AB3C-D9C17B3D9CB0}"/>
              </a:ext>
            </a:extLst>
          </p:cNvPr>
          <p:cNvSpPr/>
          <p:nvPr/>
        </p:nvSpPr>
        <p:spPr>
          <a:xfrm>
            <a:off x="7402824" y="6299867"/>
            <a:ext cx="3684407" cy="369332"/>
          </a:xfrm>
          <a:prstGeom prst="rect">
            <a:avLst/>
          </a:prstGeom>
        </p:spPr>
        <p:txBody>
          <a:bodyPr wrap="none">
            <a:spAutoFit/>
          </a:bodyPr>
          <a:lstStyle/>
          <a:p>
            <a:r>
              <a:rPr lang="en-US" dirty="0">
                <a:hlinkClick r:id="rId9"/>
              </a:rPr>
              <a:t>https://www.biocomputeobject.org/</a:t>
            </a:r>
            <a:r>
              <a:rPr lang="en-US" dirty="0"/>
              <a:t> </a:t>
            </a:r>
          </a:p>
        </p:txBody>
      </p:sp>
    </p:spTree>
    <p:extLst>
      <p:ext uri="{BB962C8B-B14F-4D97-AF65-F5344CB8AC3E}">
        <p14:creationId xmlns:p14="http://schemas.microsoft.com/office/powerpoint/2010/main" val="213719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606" y="3010260"/>
            <a:ext cx="201168" cy="317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08E980-2957-8148-BEEE-5279096BF419}"/>
              </a:ext>
            </a:extLst>
          </p:cNvPr>
          <p:cNvSpPr/>
          <p:nvPr/>
        </p:nvSpPr>
        <p:spPr>
          <a:xfrm>
            <a:off x="-2" y="0"/>
            <a:ext cx="12192000" cy="73655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a:extLst>
              <a:ext uri="{FF2B5EF4-FFF2-40B4-BE49-F238E27FC236}">
                <a16:creationId xmlns:a16="http://schemas.microsoft.com/office/drawing/2014/main" id="{DDEA7A18-AF9D-F34F-9E19-85288627BAEA}"/>
              </a:ext>
            </a:extLst>
          </p:cNvPr>
          <p:cNvSpPr/>
          <p:nvPr/>
        </p:nvSpPr>
        <p:spPr>
          <a:xfrm>
            <a:off x="-2" y="6556986"/>
            <a:ext cx="2602525" cy="301014"/>
          </a:xfrm>
          <a:prstGeom prst="homePlate">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ysClr val="windowText" lastClr="000000"/>
                </a:solidFill>
              </a:rPr>
              <a:t>Introduction to BioCompute</a:t>
            </a:r>
          </a:p>
        </p:txBody>
      </p:sp>
      <p:graphicFrame>
        <p:nvGraphicFramePr>
          <p:cNvPr id="13" name="Table 12"/>
          <p:cNvGraphicFramePr>
            <a:graphicFrameLocks noGrp="1"/>
          </p:cNvGraphicFramePr>
          <p:nvPr/>
        </p:nvGraphicFramePr>
        <p:xfrm>
          <a:off x="339683" y="376453"/>
          <a:ext cx="4230054" cy="6105096"/>
        </p:xfrm>
        <a:graphic>
          <a:graphicData uri="http://schemas.openxmlformats.org/drawingml/2006/table">
            <a:tbl>
              <a:tblPr firstRow="1" firstCol="1" bandRow="1"/>
              <a:tblGrid>
                <a:gridCol w="4230054">
                  <a:extLst>
                    <a:ext uri="{9D8B030D-6E8A-4147-A177-3AD203B41FA5}">
                      <a16:colId xmlns:a16="http://schemas.microsoft.com/office/drawing/2014/main" val="3007516896"/>
                    </a:ext>
                  </a:extLst>
                </a:gridCol>
              </a:tblGrid>
              <a:tr h="387305">
                <a:tc>
                  <a:txBody>
                    <a:bodyPr/>
                    <a:lstStyle/>
                    <a:p>
                      <a:pPr marL="0" marR="0">
                        <a:lnSpc>
                          <a:spcPct val="107000"/>
                        </a:lnSpc>
                        <a:spcBef>
                          <a:spcPts val="0"/>
                        </a:spcBef>
                        <a:spcAft>
                          <a:spcPts val="0"/>
                        </a:spcAft>
                      </a:pPr>
                      <a:r>
                        <a:rPr lang="en-US" sz="800" b="1" dirty="0" err="1">
                          <a:effectLst/>
                          <a:latin typeface="Calibri" panose="020F0502020204030204" pitchFamily="34" charset="0"/>
                          <a:ea typeface="Calibri" panose="020F0502020204030204" pitchFamily="34" charset="0"/>
                          <a:cs typeface="Calibri" panose="020F0502020204030204" pitchFamily="34" charset="0"/>
                        </a:rPr>
                        <a:t>object_id</a:t>
                      </a: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dirty="0">
                          <a:effectLst/>
                          <a:latin typeface="Calibri" panose="020F0502020204030204" pitchFamily="34" charset="0"/>
                          <a:ea typeface="Calibri" panose="020F0502020204030204" pitchFamily="34" charset="0"/>
                          <a:cs typeface="Calibri" panose="020F0502020204030204" pitchFamily="34" charset="0"/>
                        </a:rPr>
                        <a:t>  https://beta.portal.aws.biochemistry.gwu.edu/bco/BCO_00016916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dirty="0" err="1">
                          <a:effectLst/>
                          <a:latin typeface="Calibri" panose="020F0502020204030204" pitchFamily="34" charset="0"/>
                          <a:ea typeface="Calibri" panose="020F0502020204030204" pitchFamily="34" charset="0"/>
                          <a:cs typeface="Calibri" panose="020F0502020204030204" pitchFamily="34" charset="0"/>
                        </a:rPr>
                        <a:t>spec_version</a:t>
                      </a: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dirty="0">
                          <a:effectLst/>
                          <a:latin typeface="Calibri" panose="020F0502020204030204" pitchFamily="34" charset="0"/>
                          <a:ea typeface="Calibri" panose="020F0502020204030204" pitchFamily="34" charset="0"/>
                          <a:cs typeface="Calibri" panose="020F0502020204030204" pitchFamily="34" charset="0"/>
                        </a:rPr>
                        <a:t>  https://w3id.org/ieee/ieee-2791-schema/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b="1" dirty="0" err="1">
                          <a:effectLst/>
                          <a:latin typeface="Calibri" panose="020F0502020204030204" pitchFamily="34" charset="0"/>
                          <a:ea typeface="Calibri" panose="020F0502020204030204" pitchFamily="34" charset="0"/>
                          <a:cs typeface="Calibri" panose="020F0502020204030204" pitchFamily="34" charset="0"/>
                        </a:rPr>
                        <a:t>etag</a:t>
                      </a: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dirty="0">
                          <a:effectLst/>
                          <a:latin typeface="Calibri" panose="020F0502020204030204" pitchFamily="34" charset="0"/>
                          <a:ea typeface="Calibri" panose="020F0502020204030204" pitchFamily="34" charset="0"/>
                          <a:cs typeface="Calibri" panose="020F0502020204030204" pitchFamily="34" charset="0"/>
                        </a:rPr>
                        <a:t>  fea7e938e6bdf9a2cfcba7fa02f5a5fc3973dccb0b03a64319e1ee29966a5b6b</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6268684"/>
                  </a:ext>
                </a:extLst>
              </a:tr>
              <a:tr h="1959425">
                <a:tc>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provenance_domain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embargo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created :  2020-08-04T23:50:56.016Z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modified :  2020-08-04T23:50:56.016Z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Human Healthy Bulk RNA-</a:t>
                      </a:r>
                      <a:r>
                        <a:rPr lang="en-US" sz="800" dirty="0" err="1">
                          <a:effectLst/>
                          <a:latin typeface="Calibri" panose="020F0502020204030204" pitchFamily="34" charset="0"/>
                          <a:ea typeface="Calibri" panose="020F0502020204030204" pitchFamily="34" charset="0"/>
                          <a:cs typeface="Calibri" panose="020F0502020204030204" pitchFamily="34" charset="0"/>
                        </a:rPr>
                        <a:t>seq</a:t>
                      </a:r>
                      <a:r>
                        <a:rPr lang="en-US" sz="800" dirty="0">
                          <a:effectLst/>
                          <a:latin typeface="Calibri" panose="020F0502020204030204" pitchFamily="34" charset="0"/>
                          <a:ea typeface="Calibri" panose="020F0502020204030204" pitchFamily="34" charset="0"/>
                          <a:cs typeface="Calibri" panose="020F0502020204030204" pitchFamily="34" charset="0"/>
                        </a:rPr>
                        <a:t> Expression (</a:t>
                      </a:r>
                      <a:r>
                        <a:rPr lang="en-US" sz="800" dirty="0" err="1">
                          <a:effectLst/>
                          <a:latin typeface="Calibri" panose="020F0502020204030204" pitchFamily="34" charset="0"/>
                          <a:ea typeface="Calibri" panose="020F0502020204030204" pitchFamily="34" charset="0"/>
                          <a:cs typeface="Calibri" panose="020F0502020204030204" pitchFamily="34" charset="0"/>
                        </a:rPr>
                        <a:t>Bgee</a:t>
                      </a:r>
                      <a:r>
                        <a:rPr lang="en-US" sz="800" dirty="0">
                          <a:effectLst/>
                          <a:latin typeface="Calibri" panose="020F0502020204030204" pitchFamily="34" charset="0"/>
                          <a:ea typeface="Calibri" panose="020F0502020204030204" pitchFamily="34" charset="0"/>
                          <a:cs typeface="Calibri" panose="020F0502020204030204" pitchFamily="34"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version :  v-1.0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obsolete_after</a:t>
                      </a:r>
                      <a:r>
                        <a:rPr lang="en-US" sz="800" dirty="0">
                          <a:effectLst/>
                          <a:latin typeface="Calibri" panose="020F0502020204030204" pitchFamily="34" charset="0"/>
                          <a:ea typeface="Calibri" panose="020F0502020204030204" pitchFamily="34" charset="0"/>
                          <a:cs typeface="Calibri" panose="020F0502020204030204" pitchFamily="34" charset="0"/>
                        </a:rPr>
                        <a:t> :  2020-04-22T23:57:00.000Z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contributors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contribution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createdBy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Amanda Bell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email :  amandab2140@gwu.edu</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affiliation :  GW HIVE-Lab</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orcid</a:t>
                      </a:r>
                      <a:r>
                        <a:rPr lang="en-US" sz="800" dirty="0">
                          <a:effectLst/>
                          <a:latin typeface="Calibri" panose="020F0502020204030204" pitchFamily="34" charset="0"/>
                          <a:ea typeface="Calibri" panose="020F0502020204030204" pitchFamily="34" charset="0"/>
                          <a:cs typeface="Calibri" panose="020F0502020204030204" pitchFamily="34" charset="0"/>
                        </a:rPr>
                        <a:t> :  http://orcid.org/0000-0002-9920-565X</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license :  Attribution 4.0 International CC BY 4.0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0F4"/>
                    </a:solidFill>
                  </a:tcPr>
                </a:tc>
                <a:extLst>
                  <a:ext uri="{0D108BD9-81ED-4DB2-BD59-A6C34878D82A}">
                    <a16:rowId xmlns:a16="http://schemas.microsoft.com/office/drawing/2014/main" val="3426333618"/>
                  </a:ext>
                </a:extLst>
              </a:tr>
              <a:tr h="2614501">
                <a:tc>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description_domain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keywords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Gene Expression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Gene Expression Regulation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Tissue specificity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xref</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namespace :  </a:t>
                      </a:r>
                      <a:r>
                        <a:rPr lang="en-US" sz="800" dirty="0" err="1">
                          <a:effectLst/>
                          <a:latin typeface="Calibri" panose="020F0502020204030204" pitchFamily="34" charset="0"/>
                          <a:ea typeface="Calibri" panose="020F0502020204030204" pitchFamily="34" charset="0"/>
                          <a:cs typeface="Calibri" panose="020F0502020204030204" pitchFamily="34" charset="0"/>
                        </a:rPr>
                        <a:t>ensembl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a:t>
                      </a:r>
                      <a:r>
                        <a:rPr lang="en-US" sz="800" dirty="0" err="1">
                          <a:effectLst/>
                          <a:latin typeface="Calibri" panose="020F0502020204030204" pitchFamily="34" charset="0"/>
                          <a:ea typeface="Calibri" panose="020F0502020204030204" pitchFamily="34" charset="0"/>
                          <a:cs typeface="Calibri" panose="020F0502020204030204" pitchFamily="34" charset="0"/>
                        </a:rPr>
                        <a:t>Ensembl</a:t>
                      </a:r>
                      <a:r>
                        <a:rPr lang="en-US" sz="800" dirty="0">
                          <a:effectLst/>
                          <a:latin typeface="Calibri" panose="020F0502020204030204" pitchFamily="34" charset="0"/>
                          <a:ea typeface="Calibri" panose="020F0502020204030204" pitchFamily="34" charset="0"/>
                          <a:cs typeface="Calibri" panose="020F0502020204030204" pitchFamily="34" charset="0"/>
                        </a:rPr>
                        <a:t> Genome Browser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ids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Ensembl</a:t>
                      </a:r>
                      <a:r>
                        <a:rPr lang="en-US" sz="800" dirty="0">
                          <a:effectLst/>
                          <a:latin typeface="Calibri" panose="020F0502020204030204" pitchFamily="34" charset="0"/>
                          <a:ea typeface="Calibri" panose="020F0502020204030204" pitchFamily="34" charset="0"/>
                          <a:cs typeface="Calibri" panose="020F0502020204030204" pitchFamily="34" charset="0"/>
                        </a:rPr>
                        <a:t> gene ID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access_time</a:t>
                      </a:r>
                      <a:r>
                        <a:rPr lang="en-US" sz="800" dirty="0">
                          <a:effectLst/>
                          <a:latin typeface="Calibri" panose="020F0502020204030204" pitchFamily="34" charset="0"/>
                          <a:ea typeface="Calibri" panose="020F0502020204030204" pitchFamily="34" charset="0"/>
                          <a:cs typeface="Calibri" panose="020F0502020204030204" pitchFamily="34" charset="0"/>
                        </a:rPr>
                        <a:t> :  2020-04-22T14:03:00.000Z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platform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OncoMX</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pipeline_steps</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step_number</a:t>
                      </a:r>
                      <a:r>
                        <a:rPr lang="en-US" sz="800" dirty="0">
                          <a:effectLst/>
                          <a:latin typeface="Calibri" panose="020F0502020204030204" pitchFamily="34" charset="0"/>
                          <a:ea typeface="Calibri" panose="020F0502020204030204" pitchFamily="34" charset="0"/>
                          <a:cs typeface="Calibri" panose="020F0502020204030204" pitchFamily="34" charset="0"/>
                        </a:rPr>
                        <a:t> : 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a:t>
                      </a:r>
                      <a:r>
                        <a:rPr lang="en-US" sz="800" dirty="0" err="1">
                          <a:effectLst/>
                          <a:latin typeface="Calibri" panose="020F0502020204030204" pitchFamily="34" charset="0"/>
                          <a:ea typeface="Calibri" panose="020F0502020204030204" pitchFamily="34" charset="0"/>
                          <a:cs typeface="Calibri" panose="020F0502020204030204" pitchFamily="34" charset="0"/>
                        </a:rPr>
                        <a:t>oncomx</a:t>
                      </a:r>
                      <a:r>
                        <a:rPr lang="en-US" sz="800" dirty="0">
                          <a:effectLst/>
                          <a:latin typeface="Calibri" panose="020F0502020204030204" pitchFamily="34" charset="0"/>
                          <a:ea typeface="Calibri" panose="020F0502020204030204" pitchFamily="34" charset="0"/>
                          <a:cs typeface="Calibri" panose="020F0502020204030204" pitchFamily="34" charset="0"/>
                        </a:rPr>
                        <a:t> server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prerequisite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description :  Process data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input_list</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183825994"/>
                  </a:ext>
                </a:extLst>
              </a:tr>
              <a:tr h="584658">
                <a:tc>
                  <a:txBody>
                    <a:bodyPr/>
                    <a:lstStyle/>
                    <a:p>
                      <a:pPr marL="0" marR="0">
                        <a:lnSpc>
                          <a:spcPct val="107000"/>
                        </a:lnSpc>
                        <a:spcBef>
                          <a:spcPts val="0"/>
                        </a:spcBef>
                        <a:spcAft>
                          <a:spcPts val="0"/>
                        </a:spcAft>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error_domain</a:t>
                      </a: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700" b="0" dirty="0">
                          <a:effectLst/>
                          <a:latin typeface="Calibri" panose="020F0502020204030204" pitchFamily="34" charset="0"/>
                          <a:ea typeface="Calibri" panose="020F0502020204030204" pitchFamily="34" charset="0"/>
                          <a:cs typeface="Times New Roman" panose="02020603050405020304" pitchFamily="18" charset="0"/>
                        </a:rPr>
                        <a:t>     </a:t>
                      </a:r>
                      <a:r>
                        <a:rPr lang="en-US" sz="700" b="0" dirty="0" err="1">
                          <a:effectLst/>
                          <a:latin typeface="Calibri" panose="020F0502020204030204" pitchFamily="34" charset="0"/>
                          <a:ea typeface="Calibri" panose="020F0502020204030204" pitchFamily="34" charset="0"/>
                          <a:cs typeface="Times New Roman" panose="02020603050405020304" pitchFamily="18" charset="0"/>
                        </a:rPr>
                        <a:t>empirical_error</a:t>
                      </a:r>
                      <a:r>
                        <a:rPr lang="en-US" sz="700" b="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700" b="0" dirty="0">
                          <a:effectLst/>
                          <a:latin typeface="Calibri" panose="020F0502020204030204" pitchFamily="34" charset="0"/>
                          <a:ea typeface="Calibri" panose="020F0502020204030204" pitchFamily="34" charset="0"/>
                          <a:cs typeface="Times New Roman" panose="02020603050405020304" pitchFamily="18" charset="0"/>
                        </a:rPr>
                        <a:t>         D168Y: percentage: 0.56, calls: 0.5615, STDEV.P: 0.00075</a:t>
                      </a:r>
                    </a:p>
                    <a:p>
                      <a:pPr marL="0" marR="0">
                        <a:lnSpc>
                          <a:spcPct val="107000"/>
                        </a:lnSpc>
                        <a:spcBef>
                          <a:spcPts val="0"/>
                        </a:spcBef>
                        <a:spcAft>
                          <a:spcPts val="0"/>
                        </a:spcAft>
                      </a:pPr>
                      <a:r>
                        <a:rPr lang="en-US" sz="700" b="0" dirty="0">
                          <a:effectLst/>
                          <a:latin typeface="Calibri" panose="020F0502020204030204" pitchFamily="34" charset="0"/>
                          <a:ea typeface="Calibri" panose="020F0502020204030204" pitchFamily="34" charset="0"/>
                          <a:cs typeface="Times New Roman" panose="02020603050405020304" pitchFamily="18" charset="0"/>
                        </a:rPr>
                        <a:t>     </a:t>
                      </a:r>
                      <a:r>
                        <a:rPr lang="en-US" sz="700" b="0" dirty="0" err="1">
                          <a:effectLst/>
                          <a:latin typeface="Calibri" panose="020F0502020204030204" pitchFamily="34" charset="0"/>
                          <a:ea typeface="Calibri" panose="020F0502020204030204" pitchFamily="34" charset="0"/>
                          <a:cs typeface="Times New Roman" panose="02020603050405020304" pitchFamily="18" charset="0"/>
                        </a:rPr>
                        <a:t>algorithmic_error</a:t>
                      </a:r>
                      <a:r>
                        <a:rPr lang="en-US" sz="700" b="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700" b="0" dirty="0">
                          <a:effectLst/>
                          <a:latin typeface="Calibri" panose="020F0502020204030204" pitchFamily="34" charset="0"/>
                          <a:ea typeface="Calibri" panose="020F0502020204030204" pitchFamily="34" charset="0"/>
                          <a:cs typeface="Times New Roman" panose="02020603050405020304" pitchFamily="18" charset="0"/>
                        </a:rPr>
                        <a:t>         </a:t>
                      </a:r>
                      <a:r>
                        <a:rPr lang="en-US" sz="700" b="0" dirty="0" err="1">
                          <a:effectLst/>
                          <a:latin typeface="Calibri" panose="020F0502020204030204" pitchFamily="34" charset="0"/>
                          <a:ea typeface="Calibri" panose="020F0502020204030204" pitchFamily="34" charset="0"/>
                          <a:cs typeface="Times New Roman" panose="02020603050405020304" pitchFamily="18" charset="0"/>
                        </a:rPr>
                        <a:t>SCORE_threshold</a:t>
                      </a:r>
                      <a:r>
                        <a:rPr lang="en-US" sz="700" b="0" dirty="0">
                          <a:effectLst/>
                          <a:latin typeface="Calibri" panose="020F0502020204030204" pitchFamily="34" charset="0"/>
                          <a:ea typeface="Calibri" panose="020F0502020204030204" pitchFamily="34" charset="0"/>
                          <a:cs typeface="Times New Roman" panose="02020603050405020304" pitchFamily="18" charset="0"/>
                        </a:rPr>
                        <a:t>: 0.5, QUALITY: 25, COVERAGE: 5000</a:t>
                      </a: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D5"/>
                    </a:solidFill>
                  </a:tcPr>
                </a:tc>
                <a:extLst>
                  <a:ext uri="{0D108BD9-81ED-4DB2-BD59-A6C34878D82A}">
                    <a16:rowId xmlns:a16="http://schemas.microsoft.com/office/drawing/2014/main" val="846629260"/>
                  </a:ext>
                </a:extLst>
              </a:tr>
              <a:tr h="559207">
                <a:tc>
                  <a:txBody>
                    <a:bodyPr/>
                    <a:lstStyle/>
                    <a:p>
                      <a:pPr marL="0" marR="0">
                        <a:lnSpc>
                          <a:spcPct val="107000"/>
                        </a:lnSpc>
                        <a:spcBef>
                          <a:spcPts val="0"/>
                        </a:spcBef>
                        <a:spcAft>
                          <a:spcPts val="0"/>
                        </a:spcAft>
                      </a:pPr>
                      <a:r>
                        <a:rPr lang="en-US" sz="105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parametric_domain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param</a:t>
                      </a:r>
                      <a:r>
                        <a:rPr lang="en-US" sz="800" dirty="0">
                          <a:effectLst/>
                          <a:latin typeface="Calibri" panose="020F0502020204030204" pitchFamily="34" charset="0"/>
                          <a:ea typeface="Calibri" panose="020F0502020204030204" pitchFamily="34" charset="0"/>
                          <a:cs typeface="Calibri" panose="020F0502020204030204" pitchFamily="34" charset="0"/>
                        </a:rPr>
                        <a:t> :  </a:t>
                      </a:r>
                      <a:r>
                        <a:rPr lang="en-US" sz="800" dirty="0" err="1">
                          <a:effectLst/>
                          <a:latin typeface="Calibri" panose="020F0502020204030204" pitchFamily="34" charset="0"/>
                          <a:ea typeface="Calibri" panose="020F0502020204030204" pitchFamily="34" charset="0"/>
                          <a:cs typeface="Calibri" panose="020F0502020204030204" pitchFamily="34" charset="0"/>
                        </a:rPr>
                        <a:t>grep</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value :  -r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step :  1</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4599587"/>
                  </a:ext>
                </a:extLst>
              </a:tr>
            </a:tbl>
          </a:graphicData>
        </a:graphic>
      </p:graphicFrame>
      <p:graphicFrame>
        <p:nvGraphicFramePr>
          <p:cNvPr id="14" name="Table 13"/>
          <p:cNvGraphicFramePr>
            <a:graphicFrameLocks noGrp="1"/>
          </p:cNvGraphicFramePr>
          <p:nvPr/>
        </p:nvGraphicFramePr>
        <p:xfrm>
          <a:off x="4762390" y="181467"/>
          <a:ext cx="4230053" cy="6628767"/>
        </p:xfrm>
        <a:graphic>
          <a:graphicData uri="http://schemas.openxmlformats.org/drawingml/2006/table">
            <a:tbl>
              <a:tblPr firstRow="1" firstCol="1" bandRow="1"/>
              <a:tblGrid>
                <a:gridCol w="4230053">
                  <a:extLst>
                    <a:ext uri="{9D8B030D-6E8A-4147-A177-3AD203B41FA5}">
                      <a16:colId xmlns:a16="http://schemas.microsoft.com/office/drawing/2014/main" val="3007516896"/>
                    </a:ext>
                  </a:extLst>
                </a:gridCol>
              </a:tblGrid>
              <a:tr h="2044360">
                <a:tc>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execution_domain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environment_variables</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key :  EDITOR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value :  vim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key :  HOSTTYPE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value :  x86_64-linux</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external_data_endpoints</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url</a:t>
                      </a:r>
                      <a:r>
                        <a:rPr lang="en-US" sz="800" dirty="0">
                          <a:effectLst/>
                          <a:latin typeface="Calibri" panose="020F0502020204030204" pitchFamily="34" charset="0"/>
                          <a:ea typeface="Calibri" panose="020F0502020204030204" pitchFamily="34" charset="0"/>
                          <a:cs typeface="Calibri" panose="020F0502020204030204" pitchFamily="34" charset="0"/>
                        </a:rPr>
                        <a:t> :  https://data.oncomx.org/ONCOMXDS000012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Human Healthy Bulk RNA-</a:t>
                      </a:r>
                      <a:r>
                        <a:rPr lang="en-US" sz="800" dirty="0" err="1">
                          <a:effectLst/>
                          <a:latin typeface="Calibri" panose="020F0502020204030204" pitchFamily="34" charset="0"/>
                          <a:ea typeface="Calibri" panose="020F0502020204030204" pitchFamily="34" charset="0"/>
                          <a:cs typeface="Calibri" panose="020F0502020204030204" pitchFamily="34" charset="0"/>
                        </a:rPr>
                        <a:t>seq</a:t>
                      </a:r>
                      <a:r>
                        <a:rPr lang="en-US" sz="800" dirty="0">
                          <a:effectLst/>
                          <a:latin typeface="Calibri" panose="020F0502020204030204" pitchFamily="34" charset="0"/>
                          <a:ea typeface="Calibri" panose="020F0502020204030204" pitchFamily="34" charset="0"/>
                          <a:cs typeface="Calibri" panose="020F0502020204030204" pitchFamily="34" charset="0"/>
                        </a:rPr>
                        <a:t> Expression (</a:t>
                      </a:r>
                      <a:r>
                        <a:rPr lang="en-US" sz="800" dirty="0" err="1">
                          <a:effectLst/>
                          <a:latin typeface="Calibri" panose="020F0502020204030204" pitchFamily="34" charset="0"/>
                          <a:ea typeface="Calibri" panose="020F0502020204030204" pitchFamily="34" charset="0"/>
                          <a:cs typeface="Calibri" panose="020F0502020204030204" pitchFamily="34" charset="0"/>
                        </a:rPr>
                        <a:t>Bgee</a:t>
                      </a:r>
                      <a:r>
                        <a:rPr lang="en-US" sz="800" dirty="0">
                          <a:effectLst/>
                          <a:latin typeface="Calibri" panose="020F0502020204030204" pitchFamily="34" charset="0"/>
                          <a:ea typeface="Calibri" panose="020F0502020204030204" pitchFamily="34" charset="0"/>
                          <a:cs typeface="Calibri" panose="020F0502020204030204" pitchFamily="34" charset="0"/>
                        </a:rPr>
                        <a: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script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filename :  make-dataset.py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  http://data.oncomx.org/ln2wwwdata/software/pipeline/integrator/make-dataset.py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access_time</a:t>
                      </a:r>
                      <a:r>
                        <a:rPr lang="en-US" sz="800" dirty="0">
                          <a:effectLst/>
                          <a:latin typeface="Calibri" panose="020F0502020204030204" pitchFamily="34" charset="0"/>
                          <a:ea typeface="Calibri" panose="020F0502020204030204" pitchFamily="34" charset="0"/>
                          <a:cs typeface="Calibri" panose="020F0502020204030204" pitchFamily="34" charset="0"/>
                        </a:rPr>
                        <a:t> :  2020-04-22T14:28:00.000Z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software_prerequisites</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filename :  shell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  https://www.python.org/download/releases/2.7.5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access_time</a:t>
                      </a:r>
                      <a:r>
                        <a:rPr lang="en-US" sz="800" dirty="0">
                          <a:effectLst/>
                          <a:latin typeface="Calibri" panose="020F0502020204030204" pitchFamily="34" charset="0"/>
                          <a:ea typeface="Calibri" panose="020F0502020204030204" pitchFamily="34" charset="0"/>
                          <a:cs typeface="Calibri" panose="020F0502020204030204" pitchFamily="34" charset="0"/>
                        </a:rPr>
                        <a:t> :  2020-04-22T14:30:00.000Z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name :  Python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version :  2.7.5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script_driver</a:t>
                      </a:r>
                      <a:r>
                        <a:rPr lang="en-US" sz="800" dirty="0">
                          <a:effectLst/>
                          <a:latin typeface="Calibri" panose="020F0502020204030204" pitchFamily="34" charset="0"/>
                          <a:ea typeface="Calibri" panose="020F0502020204030204" pitchFamily="34" charset="0"/>
                          <a:cs typeface="Calibri" panose="020F0502020204030204" pitchFamily="34" charset="0"/>
                        </a:rPr>
                        <a:t> :  Python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840005942"/>
                  </a:ext>
                </a:extLst>
              </a:tr>
              <a:tr h="1208030">
                <a:tc>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io_domain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input_subdomain</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filename :  Homo_sapiens_UBERON:0000066</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  http://data.oncomx.org/ln2wwwdata/downloads/bgee/current/Homo_sapiens_UBERON:0000066_AFFYMETRIX_RNA_SEQ.tsv</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access_time</a:t>
                      </a:r>
                      <a:r>
                        <a:rPr lang="en-US" sz="800" dirty="0">
                          <a:effectLst/>
                          <a:latin typeface="Calibri" panose="020F0502020204030204" pitchFamily="34" charset="0"/>
                          <a:ea typeface="Calibri" panose="020F0502020204030204" pitchFamily="34" charset="0"/>
                          <a:cs typeface="Calibri" panose="020F0502020204030204" pitchFamily="34" charset="0"/>
                        </a:rPr>
                        <a:t> :  2020-04-22T20:44:00.000Z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output_subdomain</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filename :  human_normal_expression.csv</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uri</a:t>
                      </a:r>
                      <a:r>
                        <a:rPr lang="en-US" sz="800" dirty="0">
                          <a:effectLst/>
                          <a:latin typeface="Calibri" panose="020F0502020204030204" pitchFamily="34" charset="0"/>
                          <a:ea typeface="Calibri" panose="020F0502020204030204" pitchFamily="34" charset="0"/>
                          <a:cs typeface="Calibri" panose="020F0502020204030204" pitchFamily="34" charset="0"/>
                        </a:rPr>
                        <a:t> :  https://data.oncomx.org/ONCOMXDS000012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access_time</a:t>
                      </a:r>
                      <a:r>
                        <a:rPr lang="en-US" sz="800" dirty="0">
                          <a:effectLst/>
                          <a:latin typeface="Calibri" panose="020F0502020204030204" pitchFamily="34" charset="0"/>
                          <a:ea typeface="Calibri" panose="020F0502020204030204" pitchFamily="34" charset="0"/>
                          <a:cs typeface="Calibri" panose="020F0502020204030204" pitchFamily="34" charset="0"/>
                        </a:rPr>
                        <a:t> :  2020-04-22T20:50:00.000Z</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mediatype</a:t>
                      </a:r>
                      <a:r>
                        <a:rPr lang="en-US" sz="800" dirty="0">
                          <a:effectLst/>
                          <a:latin typeface="Calibri" panose="020F0502020204030204" pitchFamily="34" charset="0"/>
                          <a:ea typeface="Calibri" panose="020F0502020204030204" pitchFamily="34" charset="0"/>
                          <a:cs typeface="Calibri" panose="020F0502020204030204" pitchFamily="34" charset="0"/>
                        </a:rPr>
                        <a:t> :  TEXT/CSV</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511574784"/>
                  </a:ext>
                </a:extLst>
              </a:tr>
              <a:tr h="650479">
                <a:tc>
                  <a:txBody>
                    <a:bodyPr/>
                    <a:lstStyle/>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extension_domain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dataset_categories</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category_value</a:t>
                      </a:r>
                      <a:r>
                        <a:rPr lang="en-US" sz="800" dirty="0">
                          <a:effectLst/>
                          <a:latin typeface="Calibri" panose="020F0502020204030204" pitchFamily="34" charset="0"/>
                          <a:ea typeface="Calibri" panose="020F0502020204030204" pitchFamily="34" charset="0"/>
                          <a:cs typeface="Calibri" panose="020F0502020204030204" pitchFamily="34" charset="0"/>
                        </a:rPr>
                        <a:t> :  Homo sapiens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category_name</a:t>
                      </a:r>
                      <a:r>
                        <a:rPr lang="en-US" sz="800" dirty="0">
                          <a:effectLst/>
                          <a:latin typeface="Calibri" panose="020F0502020204030204" pitchFamily="34" charset="0"/>
                          <a:ea typeface="Calibri" panose="020F0502020204030204" pitchFamily="34" charset="0"/>
                          <a:cs typeface="Calibri" panose="020F0502020204030204" pitchFamily="34" charset="0"/>
                        </a:rPr>
                        <a:t> :  species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category_value</a:t>
                      </a:r>
                      <a:r>
                        <a:rPr lang="en-US" sz="800" dirty="0">
                          <a:effectLst/>
                          <a:latin typeface="Calibri" panose="020F0502020204030204" pitchFamily="34" charset="0"/>
                          <a:ea typeface="Calibri" panose="020F0502020204030204" pitchFamily="34" charset="0"/>
                          <a:cs typeface="Calibri" panose="020F0502020204030204" pitchFamily="34" charset="0"/>
                        </a:rPr>
                        <a:t> :  normal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category_name</a:t>
                      </a:r>
                      <a:r>
                        <a:rPr lang="en-US" sz="800" dirty="0">
                          <a:effectLst/>
                          <a:latin typeface="Calibri" panose="020F0502020204030204" pitchFamily="34" charset="0"/>
                          <a:ea typeface="Calibri" panose="020F0502020204030204" pitchFamily="34" charset="0"/>
                          <a:cs typeface="Calibri" panose="020F0502020204030204" pitchFamily="34" charset="0"/>
                        </a:rPr>
                        <a:t> :  </a:t>
                      </a:r>
                      <a:r>
                        <a:rPr lang="en-US" sz="800" dirty="0" err="1">
                          <a:effectLst/>
                          <a:latin typeface="Calibri" panose="020F0502020204030204" pitchFamily="34" charset="0"/>
                          <a:ea typeface="Calibri" panose="020F0502020204030204" pitchFamily="34" charset="0"/>
                          <a:cs typeface="Calibri" panose="020F0502020204030204" pitchFamily="34" charset="0"/>
                        </a:rPr>
                        <a:t>disease_status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dirty="0" err="1">
                          <a:effectLst/>
                          <a:latin typeface="Calibri" panose="020F0502020204030204" pitchFamily="34" charset="0"/>
                          <a:ea typeface="Calibri" panose="020F0502020204030204" pitchFamily="34" charset="0"/>
                          <a:cs typeface="Calibri" panose="020F0502020204030204" pitchFamily="34" charset="0"/>
                        </a:rPr>
                        <a:t>extension_schema</a:t>
                      </a:r>
                      <a:r>
                        <a:rPr lang="en-US" sz="800" dirty="0">
                          <a:effectLst/>
                          <a:latin typeface="Calibri" panose="020F0502020204030204" pitchFamily="34" charset="0"/>
                          <a:ea typeface="Calibri" panose="020F0502020204030204" pitchFamily="34" charset="0"/>
                          <a:cs typeface="Calibri" panose="020F0502020204030204" pitchFamily="34" charset="0"/>
                        </a:rPr>
                        <a:t> :  </a:t>
                      </a:r>
                      <a:r>
                        <a:rPr lang="en-US" sz="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https://data.oncomx.org/ONCOMXDS000012</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641166928"/>
                  </a:ext>
                </a:extLst>
              </a:tr>
              <a:tr h="464627">
                <a:tc>
                  <a:txBody>
                    <a:bodyPr/>
                    <a:lstStyle/>
                    <a:p>
                      <a:pPr marL="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a:t>
                      </a:r>
                      <a:r>
                        <a:rPr lang="en-US" sz="800" b="1" dirty="0" err="1">
                          <a:effectLst/>
                          <a:latin typeface="Calibri" panose="020F0502020204030204" pitchFamily="34" charset="0"/>
                          <a:ea typeface="Calibri" panose="020F0502020204030204" pitchFamily="34" charset="0"/>
                          <a:cs typeface="Calibri" panose="020F0502020204030204" pitchFamily="34" charset="0"/>
                        </a:rPr>
                        <a:t>usability_domain</a:t>
                      </a:r>
                      <a:r>
                        <a:rPr lang="en-US" sz="800" b="1" dirty="0">
                          <a:effectLst/>
                          <a:latin typeface="Calibri" panose="020F0502020204030204" pitchFamily="34" charset="0"/>
                          <a:ea typeface="Calibri" panose="020F0502020204030204" pitchFamily="34"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44577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 List of human  taxid:9606  genes with healthy RNA-</a:t>
                      </a:r>
                      <a:r>
                        <a:rPr lang="en-US" sz="800" dirty="0" err="1">
                          <a:effectLst/>
                          <a:latin typeface="Calibri" panose="020F0502020204030204" pitchFamily="34" charset="0"/>
                          <a:ea typeface="Calibri" panose="020F0502020204030204" pitchFamily="34" charset="0"/>
                          <a:cs typeface="Calibri" panose="020F0502020204030204" pitchFamily="34" charset="0"/>
                        </a:rPr>
                        <a:t>Seq</a:t>
                      </a:r>
                      <a:r>
                        <a:rPr lang="en-US" sz="800" dirty="0">
                          <a:effectLst/>
                          <a:latin typeface="Calibri" panose="020F0502020204030204" pitchFamily="34" charset="0"/>
                          <a:ea typeface="Calibri" panose="020F0502020204030204" pitchFamily="34" charset="0"/>
                          <a:cs typeface="Calibri" panose="020F0502020204030204" pitchFamily="34" charset="0"/>
                        </a:rPr>
                        <a:t> and </a:t>
                      </a:r>
                      <a:r>
                        <a:rPr lang="en-US" sz="800" dirty="0" err="1">
                          <a:effectLst/>
                          <a:latin typeface="Calibri" panose="020F0502020204030204" pitchFamily="34" charset="0"/>
                          <a:ea typeface="Calibri" panose="020F0502020204030204" pitchFamily="34" charset="0"/>
                          <a:cs typeface="Calibri" panose="020F0502020204030204" pitchFamily="34" charset="0"/>
                        </a:rPr>
                        <a:t>Affymetrix</a:t>
                      </a:r>
                      <a:r>
                        <a:rPr lang="en-US" sz="800" dirty="0">
                          <a:effectLst/>
                          <a:latin typeface="Calibri" panose="020F0502020204030204" pitchFamily="34" charset="0"/>
                          <a:ea typeface="Calibri" panose="020F0502020204030204" pitchFamily="34" charset="0"/>
                          <a:cs typeface="Calibri" panose="020F0502020204030204" pitchFamily="34" charset="0"/>
                        </a:rPr>
                        <a:t> expression data in </a:t>
                      </a:r>
                      <a:r>
                        <a:rPr lang="en-US" sz="800" dirty="0" err="1">
                          <a:effectLst/>
                          <a:latin typeface="Calibri" panose="020F0502020204030204" pitchFamily="34" charset="0"/>
                          <a:ea typeface="Calibri" panose="020F0502020204030204" pitchFamily="34" charset="0"/>
                          <a:cs typeface="Calibri" panose="020F0502020204030204" pitchFamily="34" charset="0"/>
                        </a:rPr>
                        <a:t>Bgee</a:t>
                      </a:r>
                      <a:r>
                        <a:rPr lang="en-US" sz="800" dirty="0">
                          <a:effectLst/>
                          <a:latin typeface="Calibri" panose="020F0502020204030204" pitchFamily="34" charset="0"/>
                          <a:ea typeface="Calibri" panose="020F0502020204030204" pitchFamily="34" charset="0"/>
                          <a:cs typeface="Calibri" panose="020F0502020204030204" pitchFamily="34" charset="0"/>
                        </a:rPr>
                        <a:t>; additional documentation available at (https://github.com/BgeeDB/bgee_pipeline/tree/develop/pipeline/collaboration/oncoMX#information-about-the-files-generated-for-oncomx) Only the subset of RNA-</a:t>
                      </a:r>
                      <a:r>
                        <a:rPr lang="en-US" sz="800" dirty="0" err="1">
                          <a:effectLst/>
                          <a:latin typeface="Calibri" panose="020F0502020204030204" pitchFamily="34" charset="0"/>
                          <a:ea typeface="Calibri" panose="020F0502020204030204" pitchFamily="34" charset="0"/>
                          <a:cs typeface="Calibri" panose="020F0502020204030204" pitchFamily="34" charset="0"/>
                        </a:rPr>
                        <a:t>Seq</a:t>
                      </a:r>
                      <a:r>
                        <a:rPr lang="en-US" sz="800" dirty="0">
                          <a:effectLst/>
                          <a:latin typeface="Calibri" panose="020F0502020204030204" pitchFamily="34" charset="0"/>
                          <a:ea typeface="Calibri" panose="020F0502020204030204" pitchFamily="34" charset="0"/>
                          <a:cs typeface="Calibri" panose="020F0502020204030204" pitchFamily="34" charset="0"/>
                        </a:rPr>
                        <a:t> data are used to generate the expression profiles for healthy individuals for </a:t>
                      </a:r>
                    </a:p>
                    <a:p>
                      <a:pPr marL="445770"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human used by OncoMX.</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861" marR="488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30558083"/>
                  </a:ext>
                </a:extLst>
              </a:tr>
            </a:tbl>
          </a:graphicData>
        </a:graphic>
      </p:graphicFrame>
      <p:sp>
        <p:nvSpPr>
          <p:cNvPr id="15" name="Rectangle 14"/>
          <p:cNvSpPr/>
          <p:nvPr/>
        </p:nvSpPr>
        <p:spPr>
          <a:xfrm>
            <a:off x="3165186" y="896448"/>
            <a:ext cx="1285875" cy="54014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Provenance</a:t>
            </a:r>
          </a:p>
          <a:p>
            <a:pPr algn="ctr"/>
            <a:r>
              <a:rPr lang="en-US" sz="1600" b="1" dirty="0"/>
              <a:t>Domain</a:t>
            </a:r>
          </a:p>
        </p:txBody>
      </p:sp>
      <p:sp>
        <p:nvSpPr>
          <p:cNvPr id="16" name="Rectangle 15"/>
          <p:cNvSpPr/>
          <p:nvPr/>
        </p:nvSpPr>
        <p:spPr>
          <a:xfrm>
            <a:off x="3543300" y="165067"/>
            <a:ext cx="1026437" cy="2147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Metadata</a:t>
            </a:r>
          </a:p>
        </p:txBody>
      </p:sp>
      <p:sp>
        <p:nvSpPr>
          <p:cNvPr id="17" name="Rectangle 16"/>
          <p:cNvSpPr/>
          <p:nvPr/>
        </p:nvSpPr>
        <p:spPr>
          <a:xfrm>
            <a:off x="3165186" y="2898903"/>
            <a:ext cx="1285875" cy="540142"/>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Description</a:t>
            </a:r>
          </a:p>
          <a:p>
            <a:pPr algn="ctr"/>
            <a:r>
              <a:rPr lang="en-US" sz="1600" b="1" dirty="0"/>
              <a:t>Domain</a:t>
            </a:r>
          </a:p>
        </p:txBody>
      </p:sp>
      <p:sp>
        <p:nvSpPr>
          <p:cNvPr id="18" name="Rectangle 17"/>
          <p:cNvSpPr/>
          <p:nvPr/>
        </p:nvSpPr>
        <p:spPr>
          <a:xfrm>
            <a:off x="2697119" y="5431774"/>
            <a:ext cx="1753942" cy="25911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Error Domain</a:t>
            </a:r>
          </a:p>
        </p:txBody>
      </p:sp>
      <p:sp>
        <p:nvSpPr>
          <p:cNvPr id="19" name="Rectangle 18"/>
          <p:cNvSpPr/>
          <p:nvPr/>
        </p:nvSpPr>
        <p:spPr>
          <a:xfrm>
            <a:off x="2606628" y="6037721"/>
            <a:ext cx="1844433" cy="368257"/>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Parametric Domain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6607" y="1046876"/>
            <a:ext cx="2531226" cy="798689"/>
          </a:xfrm>
          <a:prstGeom prst="rect">
            <a:avLst/>
          </a:prstGeom>
        </p:spPr>
      </p:pic>
      <p:sp>
        <p:nvSpPr>
          <p:cNvPr id="20" name="Rectangle 19"/>
          <p:cNvSpPr/>
          <p:nvPr/>
        </p:nvSpPr>
        <p:spPr>
          <a:xfrm>
            <a:off x="7532095" y="368275"/>
            <a:ext cx="1285875" cy="5401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Execution</a:t>
            </a:r>
          </a:p>
          <a:p>
            <a:pPr algn="ctr"/>
            <a:r>
              <a:rPr lang="en-US" sz="1600" b="1" dirty="0"/>
              <a:t>Domain</a:t>
            </a:r>
          </a:p>
        </p:txBody>
      </p:sp>
      <p:sp>
        <p:nvSpPr>
          <p:cNvPr id="21" name="Rectangle 20"/>
          <p:cNvSpPr/>
          <p:nvPr/>
        </p:nvSpPr>
        <p:spPr>
          <a:xfrm>
            <a:off x="7598770" y="3242736"/>
            <a:ext cx="1285875" cy="54014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IO</a:t>
            </a:r>
          </a:p>
          <a:p>
            <a:pPr algn="ctr"/>
            <a:r>
              <a:rPr lang="en-US" sz="1600" b="1" dirty="0"/>
              <a:t>Domain</a:t>
            </a:r>
          </a:p>
        </p:txBody>
      </p:sp>
      <p:sp>
        <p:nvSpPr>
          <p:cNvPr id="22" name="Rectangle 21"/>
          <p:cNvSpPr/>
          <p:nvPr/>
        </p:nvSpPr>
        <p:spPr>
          <a:xfrm>
            <a:off x="7574789" y="5138050"/>
            <a:ext cx="1285875" cy="54014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Extension</a:t>
            </a:r>
          </a:p>
          <a:p>
            <a:pPr algn="ctr"/>
            <a:r>
              <a:rPr lang="en-US" sz="1600" b="1" dirty="0"/>
              <a:t>Domain</a:t>
            </a:r>
          </a:p>
        </p:txBody>
      </p:sp>
      <p:sp>
        <p:nvSpPr>
          <p:cNvPr id="35" name="Rectangle 34"/>
          <p:cNvSpPr/>
          <p:nvPr/>
        </p:nvSpPr>
        <p:spPr>
          <a:xfrm>
            <a:off x="8992443" y="6126414"/>
            <a:ext cx="1285875" cy="54014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Usability</a:t>
            </a:r>
          </a:p>
          <a:p>
            <a:pPr algn="ctr"/>
            <a:r>
              <a:rPr lang="en-US" sz="1600" b="1" dirty="0"/>
              <a:t>Domain</a:t>
            </a:r>
          </a:p>
        </p:txBody>
      </p:sp>
      <p:pic>
        <p:nvPicPr>
          <p:cNvPr id="23" name="Picture 22">
            <a:extLst>
              <a:ext uri="{FF2B5EF4-FFF2-40B4-BE49-F238E27FC236}">
                <a16:creationId xmlns:a16="http://schemas.microsoft.com/office/drawing/2014/main" id="{F1A937A3-ACDF-7B47-877D-D4152ECDE101}"/>
              </a:ext>
            </a:extLst>
          </p:cNvPr>
          <p:cNvPicPr>
            <a:picLocks noChangeAspect="1"/>
          </p:cNvPicPr>
          <p:nvPr/>
        </p:nvPicPr>
        <p:blipFill>
          <a:blip r:embed="rId5"/>
          <a:stretch>
            <a:fillRect/>
          </a:stretch>
        </p:blipFill>
        <p:spPr>
          <a:xfrm>
            <a:off x="9052955" y="2004646"/>
            <a:ext cx="3169807" cy="3806478"/>
          </a:xfrm>
          <a:prstGeom prst="rect">
            <a:avLst/>
          </a:prstGeom>
        </p:spPr>
      </p:pic>
    </p:spTree>
    <p:extLst>
      <p:ext uri="{BB962C8B-B14F-4D97-AF65-F5344CB8AC3E}">
        <p14:creationId xmlns:p14="http://schemas.microsoft.com/office/powerpoint/2010/main" val="1690587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8C8C-64B9-7042-AA40-EF7A47293F45}"/>
              </a:ext>
            </a:extLst>
          </p:cNvPr>
          <p:cNvSpPr>
            <a:spLocks noGrp="1"/>
          </p:cNvSpPr>
          <p:nvPr>
            <p:ph type="title"/>
          </p:nvPr>
        </p:nvSpPr>
        <p:spPr>
          <a:xfrm>
            <a:off x="719402" y="332656"/>
            <a:ext cx="10964597" cy="1240464"/>
          </a:xfrm>
        </p:spPr>
        <p:txBody>
          <a:bodyPr/>
          <a:lstStyle/>
          <a:p>
            <a:r>
              <a:rPr lang="en-US" dirty="0"/>
              <a:t>Packaging </a:t>
            </a:r>
            <a:r>
              <a:rPr lang="en-US" dirty="0" err="1"/>
              <a:t>BioCompute</a:t>
            </a:r>
            <a:r>
              <a:rPr lang="en-US" dirty="0"/>
              <a:t> Objects</a:t>
            </a:r>
            <a:br>
              <a:rPr lang="en-US" dirty="0"/>
            </a:br>
            <a:r>
              <a:rPr lang="en-US" dirty="0"/>
              <a:t>in RO-Crate</a:t>
            </a:r>
          </a:p>
        </p:txBody>
      </p:sp>
      <p:pic>
        <p:nvPicPr>
          <p:cNvPr id="5" name="Graphic 4">
            <a:extLst>
              <a:ext uri="{FF2B5EF4-FFF2-40B4-BE49-F238E27FC236}">
                <a16:creationId xmlns:a16="http://schemas.microsoft.com/office/drawing/2014/main" id="{B50B7E97-BF2E-5449-87B3-B0385FB9F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2870" y="3161250"/>
            <a:ext cx="2681337" cy="2681337"/>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3E5014E6-673D-4A45-92B1-22D4C952D809}"/>
              </a:ext>
            </a:extLst>
          </p:cNvPr>
          <p:cNvPicPr>
            <a:picLocks noChangeAspect="1"/>
          </p:cNvPicPr>
          <p:nvPr/>
        </p:nvPicPr>
        <p:blipFill>
          <a:blip r:embed="rId4"/>
          <a:stretch>
            <a:fillRect/>
          </a:stretch>
        </p:blipFill>
        <p:spPr>
          <a:xfrm>
            <a:off x="824312" y="1740181"/>
            <a:ext cx="3804090" cy="1240464"/>
          </a:xfrm>
          <a:prstGeom prst="rect">
            <a:avLst/>
          </a:prstGeom>
        </p:spPr>
      </p:pic>
      <p:sp>
        <p:nvSpPr>
          <p:cNvPr id="7" name="Rectangle 6">
            <a:extLst>
              <a:ext uri="{FF2B5EF4-FFF2-40B4-BE49-F238E27FC236}">
                <a16:creationId xmlns:a16="http://schemas.microsoft.com/office/drawing/2014/main" id="{77C48234-5A01-D34A-835E-437964C60514}"/>
              </a:ext>
            </a:extLst>
          </p:cNvPr>
          <p:cNvSpPr/>
          <p:nvPr/>
        </p:nvSpPr>
        <p:spPr>
          <a:xfrm>
            <a:off x="3102293" y="5856754"/>
            <a:ext cx="5067990" cy="369332"/>
          </a:xfrm>
          <a:prstGeom prst="rect">
            <a:avLst/>
          </a:prstGeom>
        </p:spPr>
        <p:txBody>
          <a:bodyPr wrap="none">
            <a:spAutoFit/>
          </a:bodyPr>
          <a:lstStyle/>
          <a:p>
            <a:r>
              <a:rPr lang="en-US" dirty="0">
                <a:hlinkClick r:id="rId5"/>
              </a:rPr>
              <a:t>https://biocompute-objects.github.io/bco-ro-crate/</a:t>
            </a:r>
            <a:r>
              <a:rPr lang="en-US" dirty="0"/>
              <a:t> </a:t>
            </a:r>
          </a:p>
        </p:txBody>
      </p:sp>
      <p:pic>
        <p:nvPicPr>
          <p:cNvPr id="11" name="Graphic 10">
            <a:extLst>
              <a:ext uri="{FF2B5EF4-FFF2-40B4-BE49-F238E27FC236}">
                <a16:creationId xmlns:a16="http://schemas.microsoft.com/office/drawing/2014/main" id="{542675CC-4DD6-8F47-84C6-85FCAC9654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1271" y="1815776"/>
            <a:ext cx="4137712" cy="1240464"/>
          </a:xfrm>
          <a:prstGeom prst="rect">
            <a:avLst/>
          </a:prstGeom>
        </p:spPr>
      </p:pic>
      <p:sp>
        <p:nvSpPr>
          <p:cNvPr id="13" name="Plus 12">
            <a:extLst>
              <a:ext uri="{FF2B5EF4-FFF2-40B4-BE49-F238E27FC236}">
                <a16:creationId xmlns:a16="http://schemas.microsoft.com/office/drawing/2014/main" id="{3467E5E7-3618-7D49-ABA7-E34316E8D495}"/>
              </a:ext>
            </a:extLst>
          </p:cNvPr>
          <p:cNvSpPr/>
          <p:nvPr/>
        </p:nvSpPr>
        <p:spPr>
          <a:xfrm>
            <a:off x="4864302" y="1740181"/>
            <a:ext cx="1421069" cy="142106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s 13">
            <a:extLst>
              <a:ext uri="{FF2B5EF4-FFF2-40B4-BE49-F238E27FC236}">
                <a16:creationId xmlns:a16="http://schemas.microsoft.com/office/drawing/2014/main" id="{91F3C98A-D625-5740-A865-A51ACC83B7C5}"/>
              </a:ext>
            </a:extLst>
          </p:cNvPr>
          <p:cNvSpPr/>
          <p:nvPr/>
        </p:nvSpPr>
        <p:spPr>
          <a:xfrm>
            <a:off x="2966521" y="3722297"/>
            <a:ext cx="1429966" cy="142996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9526FFB4-C2D2-CE41-941D-2723EF01743A}"/>
              </a:ext>
            </a:extLst>
          </p:cNvPr>
          <p:cNvSpPr/>
          <p:nvPr/>
        </p:nvSpPr>
        <p:spPr>
          <a:xfrm>
            <a:off x="7384207" y="4177528"/>
            <a:ext cx="3300904" cy="1323439"/>
          </a:xfrm>
          <a:prstGeom prst="rect">
            <a:avLst/>
          </a:prstGeom>
        </p:spPr>
        <p:txBody>
          <a:bodyPr wrap="none">
            <a:spAutoFit/>
          </a:bodyPr>
          <a:lstStyle/>
          <a:p>
            <a:r>
              <a:rPr lang="en-US" sz="4000" b="1" dirty="0">
                <a:solidFill>
                  <a:srgbClr val="8EC63E"/>
                </a:solidFill>
                <a:latin typeface="PT Sans" panose="020B0503020203020204" pitchFamily="34" charset="77"/>
              </a:rPr>
              <a:t>BCO-</a:t>
            </a:r>
            <a:r>
              <a:rPr lang="en-US" sz="4000" b="1" dirty="0">
                <a:solidFill>
                  <a:srgbClr val="3299A0"/>
                </a:solidFill>
                <a:latin typeface="PT Sans" panose="020B0503020203020204" pitchFamily="34" charset="77"/>
              </a:rPr>
              <a:t>RO-Crate</a:t>
            </a:r>
          </a:p>
          <a:p>
            <a:endParaRPr lang="en-US" sz="4000" b="1" dirty="0">
              <a:solidFill>
                <a:srgbClr val="8EC63E"/>
              </a:solidFill>
              <a:latin typeface="PT Sans" panose="020B0503020203020204" pitchFamily="34" charset="77"/>
            </a:endParaRPr>
          </a:p>
        </p:txBody>
      </p:sp>
    </p:spTree>
    <p:extLst>
      <p:ext uri="{BB962C8B-B14F-4D97-AF65-F5344CB8AC3E}">
        <p14:creationId xmlns:p14="http://schemas.microsoft.com/office/powerpoint/2010/main" val="4287920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51DCD-7D70-C148-A80E-09B8DFAFC091}"/>
              </a:ext>
            </a:extLst>
          </p:cNvPr>
          <p:cNvSpPr txBox="1"/>
          <p:nvPr/>
        </p:nvSpPr>
        <p:spPr>
          <a:xfrm>
            <a:off x="291831" y="155643"/>
            <a:ext cx="7502375" cy="461665"/>
          </a:xfrm>
          <a:prstGeom prst="rect">
            <a:avLst/>
          </a:prstGeom>
          <a:noFill/>
        </p:spPr>
        <p:txBody>
          <a:bodyPr wrap="none" rtlCol="0">
            <a:spAutoFit/>
          </a:bodyPr>
          <a:lstStyle/>
          <a:p>
            <a:r>
              <a:rPr lang="en-US" sz="2400" b="1" dirty="0">
                <a:latin typeface="PT Sans" panose="020B0503020203020204" pitchFamily="34" charset="77"/>
              </a:rPr>
              <a:t>Use Case: Submitting a </a:t>
            </a:r>
            <a:r>
              <a:rPr lang="en-US" sz="2400" b="1" dirty="0" err="1">
                <a:latin typeface="PT Sans" panose="020B0503020203020204" pitchFamily="34" charset="77"/>
              </a:rPr>
              <a:t>Nextflow</a:t>
            </a:r>
            <a:r>
              <a:rPr lang="en-US" sz="2400" b="1" dirty="0">
                <a:latin typeface="PT Sans" panose="020B0503020203020204" pitchFamily="34" charset="77"/>
              </a:rPr>
              <a:t> workflow from </a:t>
            </a:r>
            <a:r>
              <a:rPr lang="en-US" sz="2400" b="1" dirty="0" err="1">
                <a:latin typeface="PT Sans" panose="020B0503020203020204" pitchFamily="34" charset="77"/>
              </a:rPr>
              <a:t>nf</a:t>
            </a:r>
            <a:r>
              <a:rPr lang="en-US" sz="2400" b="1" dirty="0">
                <a:latin typeface="PT Sans" panose="020B0503020203020204" pitchFamily="34" charset="77"/>
              </a:rPr>
              <a:t>-core</a:t>
            </a:r>
          </a:p>
        </p:txBody>
      </p:sp>
      <p:pic>
        <p:nvPicPr>
          <p:cNvPr id="4" name="Picture 3" descr="Logo, icon&#10;&#10;Description automatically generated">
            <a:extLst>
              <a:ext uri="{FF2B5EF4-FFF2-40B4-BE49-F238E27FC236}">
                <a16:creationId xmlns:a16="http://schemas.microsoft.com/office/drawing/2014/main" id="{50CD93E2-0570-824F-B51F-BB2A35C11133}"/>
              </a:ext>
            </a:extLst>
          </p:cNvPr>
          <p:cNvPicPr>
            <a:picLocks noChangeAspect="1"/>
          </p:cNvPicPr>
          <p:nvPr/>
        </p:nvPicPr>
        <p:blipFill>
          <a:blip r:embed="rId2"/>
          <a:stretch>
            <a:fillRect/>
          </a:stretch>
        </p:blipFill>
        <p:spPr>
          <a:xfrm>
            <a:off x="8813260" y="-60129"/>
            <a:ext cx="3378740" cy="677437"/>
          </a:xfrm>
          <a:prstGeom prst="rect">
            <a:avLst/>
          </a:prstGeom>
        </p:spPr>
      </p:pic>
      <p:pic>
        <p:nvPicPr>
          <p:cNvPr id="6" name="Picture 5">
            <a:extLst>
              <a:ext uri="{FF2B5EF4-FFF2-40B4-BE49-F238E27FC236}">
                <a16:creationId xmlns:a16="http://schemas.microsoft.com/office/drawing/2014/main" id="{35CCDA11-41AF-9843-A988-7A514F498B12}"/>
              </a:ext>
            </a:extLst>
          </p:cNvPr>
          <p:cNvPicPr>
            <a:picLocks noChangeAspect="1"/>
          </p:cNvPicPr>
          <p:nvPr/>
        </p:nvPicPr>
        <p:blipFill>
          <a:blip r:embed="rId3"/>
          <a:stretch>
            <a:fillRect/>
          </a:stretch>
        </p:blipFill>
        <p:spPr>
          <a:xfrm>
            <a:off x="-155643" y="666913"/>
            <a:ext cx="12192000" cy="2621341"/>
          </a:xfrm>
          <a:prstGeom prst="rect">
            <a:avLst/>
          </a:prstGeom>
        </p:spPr>
      </p:pic>
      <p:sp>
        <p:nvSpPr>
          <p:cNvPr id="5" name="Rectangle 4">
            <a:extLst>
              <a:ext uri="{FF2B5EF4-FFF2-40B4-BE49-F238E27FC236}">
                <a16:creationId xmlns:a16="http://schemas.microsoft.com/office/drawing/2014/main" id="{A84DAFC2-3307-284D-97F8-8CFD67EA673C}"/>
              </a:ext>
            </a:extLst>
          </p:cNvPr>
          <p:cNvSpPr/>
          <p:nvPr/>
        </p:nvSpPr>
        <p:spPr>
          <a:xfrm>
            <a:off x="9344002" y="1792917"/>
            <a:ext cx="2489464" cy="369332"/>
          </a:xfrm>
          <a:prstGeom prst="rect">
            <a:avLst/>
          </a:prstGeom>
        </p:spPr>
        <p:txBody>
          <a:bodyPr wrap="none">
            <a:spAutoFit/>
          </a:bodyPr>
          <a:lstStyle/>
          <a:p>
            <a:r>
              <a:rPr lang="en-US" dirty="0">
                <a:hlinkClick r:id="rId4"/>
              </a:rPr>
              <a:t>https://nf-co.re/chipseq</a:t>
            </a:r>
            <a:r>
              <a:rPr lang="en-US" dirty="0"/>
              <a:t> </a:t>
            </a:r>
          </a:p>
        </p:txBody>
      </p:sp>
      <p:pic>
        <p:nvPicPr>
          <p:cNvPr id="7" name="Picture 6">
            <a:extLst>
              <a:ext uri="{FF2B5EF4-FFF2-40B4-BE49-F238E27FC236}">
                <a16:creationId xmlns:a16="http://schemas.microsoft.com/office/drawing/2014/main" id="{487BEC46-8C32-A949-B3ED-1EC276FC5F72}"/>
              </a:ext>
            </a:extLst>
          </p:cNvPr>
          <p:cNvPicPr>
            <a:picLocks noChangeAspect="1"/>
          </p:cNvPicPr>
          <p:nvPr/>
        </p:nvPicPr>
        <p:blipFill>
          <a:blip r:embed="rId5"/>
          <a:stretch>
            <a:fillRect/>
          </a:stretch>
        </p:blipFill>
        <p:spPr>
          <a:xfrm>
            <a:off x="0" y="1964267"/>
            <a:ext cx="4871056" cy="4893733"/>
          </a:xfrm>
          <a:prstGeom prst="rect">
            <a:avLst/>
          </a:prstGeom>
        </p:spPr>
      </p:pic>
      <p:pic>
        <p:nvPicPr>
          <p:cNvPr id="9" name="Picture 8">
            <a:extLst>
              <a:ext uri="{FF2B5EF4-FFF2-40B4-BE49-F238E27FC236}">
                <a16:creationId xmlns:a16="http://schemas.microsoft.com/office/drawing/2014/main" id="{5627C06E-2BEE-A242-B1B9-7E918B890BF1}"/>
              </a:ext>
            </a:extLst>
          </p:cNvPr>
          <p:cNvPicPr>
            <a:picLocks noChangeAspect="1"/>
          </p:cNvPicPr>
          <p:nvPr/>
        </p:nvPicPr>
        <p:blipFill>
          <a:blip r:embed="rId6"/>
          <a:stretch>
            <a:fillRect/>
          </a:stretch>
        </p:blipFill>
        <p:spPr>
          <a:xfrm>
            <a:off x="7155543" y="2489177"/>
            <a:ext cx="4931991" cy="4368823"/>
          </a:xfrm>
          <a:prstGeom prst="rect">
            <a:avLst/>
          </a:prstGeom>
        </p:spPr>
      </p:pic>
    </p:spTree>
    <p:extLst>
      <p:ext uri="{BB962C8B-B14F-4D97-AF65-F5344CB8AC3E}">
        <p14:creationId xmlns:p14="http://schemas.microsoft.com/office/powerpoint/2010/main" val="162237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51DCD-7D70-C148-A80E-09B8DFAFC091}"/>
              </a:ext>
            </a:extLst>
          </p:cNvPr>
          <p:cNvSpPr txBox="1"/>
          <p:nvPr/>
        </p:nvSpPr>
        <p:spPr>
          <a:xfrm>
            <a:off x="291831" y="155643"/>
            <a:ext cx="7502375" cy="461665"/>
          </a:xfrm>
          <a:prstGeom prst="rect">
            <a:avLst/>
          </a:prstGeom>
          <a:noFill/>
        </p:spPr>
        <p:txBody>
          <a:bodyPr wrap="none" rtlCol="0">
            <a:spAutoFit/>
          </a:bodyPr>
          <a:lstStyle/>
          <a:p>
            <a:r>
              <a:rPr lang="en-US" sz="2400" b="1" dirty="0">
                <a:latin typeface="PT Sans" panose="020B0503020203020204" pitchFamily="34" charset="77"/>
              </a:rPr>
              <a:t>Use Case: Submitting a </a:t>
            </a:r>
            <a:r>
              <a:rPr lang="en-US" sz="2400" b="1" dirty="0" err="1">
                <a:latin typeface="PT Sans" panose="020B0503020203020204" pitchFamily="34" charset="77"/>
              </a:rPr>
              <a:t>Nextflow</a:t>
            </a:r>
            <a:r>
              <a:rPr lang="en-US" sz="2400" b="1" dirty="0">
                <a:latin typeface="PT Sans" panose="020B0503020203020204" pitchFamily="34" charset="77"/>
              </a:rPr>
              <a:t> workflow from </a:t>
            </a:r>
            <a:r>
              <a:rPr lang="en-US" sz="2400" b="1" dirty="0" err="1">
                <a:latin typeface="PT Sans" panose="020B0503020203020204" pitchFamily="34" charset="77"/>
              </a:rPr>
              <a:t>nf</a:t>
            </a:r>
            <a:r>
              <a:rPr lang="en-US" sz="2400" b="1" dirty="0">
                <a:latin typeface="PT Sans" panose="020B0503020203020204" pitchFamily="34" charset="77"/>
              </a:rPr>
              <a:t>-core</a:t>
            </a:r>
          </a:p>
        </p:txBody>
      </p:sp>
      <p:pic>
        <p:nvPicPr>
          <p:cNvPr id="4" name="Picture 3" descr="Logo, icon&#10;&#10;Description automatically generated">
            <a:extLst>
              <a:ext uri="{FF2B5EF4-FFF2-40B4-BE49-F238E27FC236}">
                <a16:creationId xmlns:a16="http://schemas.microsoft.com/office/drawing/2014/main" id="{50CD93E2-0570-824F-B51F-BB2A35C11133}"/>
              </a:ext>
            </a:extLst>
          </p:cNvPr>
          <p:cNvPicPr>
            <a:picLocks noChangeAspect="1"/>
          </p:cNvPicPr>
          <p:nvPr/>
        </p:nvPicPr>
        <p:blipFill>
          <a:blip r:embed="rId2"/>
          <a:stretch>
            <a:fillRect/>
          </a:stretch>
        </p:blipFill>
        <p:spPr>
          <a:xfrm>
            <a:off x="8813260" y="-52540"/>
            <a:ext cx="3378740" cy="677437"/>
          </a:xfrm>
          <a:prstGeom prst="rect">
            <a:avLst/>
          </a:prstGeom>
        </p:spPr>
      </p:pic>
      <p:sp>
        <p:nvSpPr>
          <p:cNvPr id="5" name="Rectangle 4">
            <a:extLst>
              <a:ext uri="{FF2B5EF4-FFF2-40B4-BE49-F238E27FC236}">
                <a16:creationId xmlns:a16="http://schemas.microsoft.com/office/drawing/2014/main" id="{A84DAFC2-3307-284D-97F8-8CFD67EA673C}"/>
              </a:ext>
            </a:extLst>
          </p:cNvPr>
          <p:cNvSpPr/>
          <p:nvPr/>
        </p:nvSpPr>
        <p:spPr>
          <a:xfrm>
            <a:off x="9452859" y="2753590"/>
            <a:ext cx="2489464" cy="369332"/>
          </a:xfrm>
          <a:prstGeom prst="rect">
            <a:avLst/>
          </a:prstGeom>
        </p:spPr>
        <p:txBody>
          <a:bodyPr wrap="none">
            <a:spAutoFit/>
          </a:bodyPr>
          <a:lstStyle/>
          <a:p>
            <a:r>
              <a:rPr lang="en-US" dirty="0">
                <a:hlinkClick r:id="rId3"/>
              </a:rPr>
              <a:t>https://nf-co.re/chipseq</a:t>
            </a:r>
            <a:r>
              <a:rPr lang="en-US" dirty="0"/>
              <a:t> </a:t>
            </a:r>
          </a:p>
        </p:txBody>
      </p:sp>
      <p:pic>
        <p:nvPicPr>
          <p:cNvPr id="9" name="Picture 8">
            <a:extLst>
              <a:ext uri="{FF2B5EF4-FFF2-40B4-BE49-F238E27FC236}">
                <a16:creationId xmlns:a16="http://schemas.microsoft.com/office/drawing/2014/main" id="{D008CC0F-7C65-2C4F-9DF3-7917295AA5E9}"/>
              </a:ext>
            </a:extLst>
          </p:cNvPr>
          <p:cNvPicPr>
            <a:picLocks noChangeAspect="1"/>
          </p:cNvPicPr>
          <p:nvPr/>
        </p:nvPicPr>
        <p:blipFill>
          <a:blip r:embed="rId4"/>
          <a:stretch>
            <a:fillRect/>
          </a:stretch>
        </p:blipFill>
        <p:spPr>
          <a:xfrm>
            <a:off x="0" y="-60129"/>
            <a:ext cx="8436063" cy="6858000"/>
          </a:xfrm>
          <a:prstGeom prst="rect">
            <a:avLst/>
          </a:prstGeom>
        </p:spPr>
      </p:pic>
      <p:pic>
        <p:nvPicPr>
          <p:cNvPr id="6" name="Picture 5">
            <a:extLst>
              <a:ext uri="{FF2B5EF4-FFF2-40B4-BE49-F238E27FC236}">
                <a16:creationId xmlns:a16="http://schemas.microsoft.com/office/drawing/2014/main" id="{35CCDA11-41AF-9843-A988-7A514F498B12}"/>
              </a:ext>
            </a:extLst>
          </p:cNvPr>
          <p:cNvPicPr>
            <a:picLocks noChangeAspect="1"/>
          </p:cNvPicPr>
          <p:nvPr/>
        </p:nvPicPr>
        <p:blipFill rotWithShape="1">
          <a:blip r:embed="rId5"/>
          <a:srcRect l="23472" t="2584" r="36633" b="45393"/>
          <a:stretch/>
        </p:blipFill>
        <p:spPr>
          <a:xfrm>
            <a:off x="8813260" y="820249"/>
            <a:ext cx="3085947" cy="865200"/>
          </a:xfrm>
          <a:prstGeom prst="rect">
            <a:avLst/>
          </a:prstGeom>
        </p:spPr>
      </p:pic>
      <p:pic>
        <p:nvPicPr>
          <p:cNvPr id="10" name="Picture 9">
            <a:extLst>
              <a:ext uri="{FF2B5EF4-FFF2-40B4-BE49-F238E27FC236}">
                <a16:creationId xmlns:a16="http://schemas.microsoft.com/office/drawing/2014/main" id="{37F8EF65-FD7B-A14A-BC2A-3AC4F5D4CC62}"/>
              </a:ext>
            </a:extLst>
          </p:cNvPr>
          <p:cNvPicPr>
            <a:picLocks noChangeAspect="1"/>
          </p:cNvPicPr>
          <p:nvPr/>
        </p:nvPicPr>
        <p:blipFill>
          <a:blip r:embed="rId6"/>
          <a:stretch>
            <a:fillRect/>
          </a:stretch>
        </p:blipFill>
        <p:spPr>
          <a:xfrm>
            <a:off x="5763684" y="3273739"/>
            <a:ext cx="6231913" cy="2409813"/>
          </a:xfrm>
          <a:prstGeom prst="rect">
            <a:avLst/>
          </a:prstGeom>
        </p:spPr>
      </p:pic>
      <p:sp>
        <p:nvSpPr>
          <p:cNvPr id="11" name="Rectangle 10">
            <a:extLst>
              <a:ext uri="{FF2B5EF4-FFF2-40B4-BE49-F238E27FC236}">
                <a16:creationId xmlns:a16="http://schemas.microsoft.com/office/drawing/2014/main" id="{D1DF9838-2C67-0E40-9D9C-7726BFB7F45F}"/>
              </a:ext>
            </a:extLst>
          </p:cNvPr>
          <p:cNvSpPr/>
          <p:nvPr/>
        </p:nvSpPr>
        <p:spPr>
          <a:xfrm>
            <a:off x="6009665" y="6037751"/>
            <a:ext cx="6316088" cy="369332"/>
          </a:xfrm>
          <a:prstGeom prst="rect">
            <a:avLst/>
          </a:prstGeom>
        </p:spPr>
        <p:txBody>
          <a:bodyPr wrap="none">
            <a:spAutoFit/>
          </a:bodyPr>
          <a:lstStyle/>
          <a:p>
            <a:r>
              <a:rPr lang="en-US" b="1" dirty="0" err="1">
                <a:latin typeface="PT Sans" panose="020B0503020203020204" pitchFamily="34" charset="77"/>
              </a:rPr>
              <a:t>nf</a:t>
            </a:r>
            <a:r>
              <a:rPr lang="en-US" b="1" dirty="0">
                <a:latin typeface="PT Sans" panose="020B0503020203020204" pitchFamily="34" charset="77"/>
              </a:rPr>
              <a:t>-core/</a:t>
            </a:r>
            <a:r>
              <a:rPr lang="en-US" b="1" dirty="0" err="1">
                <a:latin typeface="PT Sans" panose="020B0503020203020204" pitchFamily="34" charset="77"/>
              </a:rPr>
              <a:t>chipseq</a:t>
            </a:r>
            <a:r>
              <a:rPr lang="en-US" dirty="0">
                <a:latin typeface="PT Sans" panose="020B0503020203020204" pitchFamily="34" charset="77"/>
              </a:rPr>
              <a:t> is surprisingly well documented – for humans</a:t>
            </a:r>
            <a:endParaRPr lang="en-US" dirty="0"/>
          </a:p>
        </p:txBody>
      </p:sp>
    </p:spTree>
    <p:extLst>
      <p:ext uri="{BB962C8B-B14F-4D97-AF65-F5344CB8AC3E}">
        <p14:creationId xmlns:p14="http://schemas.microsoft.com/office/powerpoint/2010/main" val="3846832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57" name="Picture 56">
            <a:extLst>
              <a:ext uri="{FF2B5EF4-FFF2-40B4-BE49-F238E27FC236}">
                <a16:creationId xmlns:a16="http://schemas.microsoft.com/office/drawing/2014/main" id="{5ADD1C3F-ACDE-3D49-812B-3F31920935A1}"/>
              </a:ext>
            </a:extLst>
          </p:cNvPr>
          <p:cNvPicPr>
            <a:picLocks noChangeAspect="1"/>
          </p:cNvPicPr>
          <p:nvPr/>
        </p:nvPicPr>
        <p:blipFill rotWithShape="1">
          <a:blip r:embed="rId3"/>
          <a:srcRect l="5258" r="44671"/>
          <a:stretch/>
        </p:blipFill>
        <p:spPr>
          <a:xfrm>
            <a:off x="2026285" y="6013929"/>
            <a:ext cx="824200" cy="670084"/>
          </a:xfrm>
          <a:prstGeom prst="rect">
            <a:avLst/>
          </a:prstGeom>
        </p:spPr>
      </p:pic>
      <p:grpSp>
        <p:nvGrpSpPr>
          <p:cNvPr id="5" name="Group 4">
            <a:extLst>
              <a:ext uri="{FF2B5EF4-FFF2-40B4-BE49-F238E27FC236}">
                <a16:creationId xmlns:a16="http://schemas.microsoft.com/office/drawing/2014/main" id="{99A5DD78-88E8-734F-9A40-0029755F0EBD}"/>
              </a:ext>
            </a:extLst>
          </p:cNvPr>
          <p:cNvGrpSpPr/>
          <p:nvPr/>
        </p:nvGrpSpPr>
        <p:grpSpPr>
          <a:xfrm>
            <a:off x="258117" y="890282"/>
            <a:ext cx="10660301" cy="5145246"/>
            <a:chOff x="363611" y="1360324"/>
            <a:chExt cx="10660301" cy="5070509"/>
          </a:xfrm>
        </p:grpSpPr>
        <p:sp>
          <p:nvSpPr>
            <p:cNvPr id="3" name="Rounded Rectangle 2">
              <a:extLst>
                <a:ext uri="{FF2B5EF4-FFF2-40B4-BE49-F238E27FC236}">
                  <a16:creationId xmlns:a16="http://schemas.microsoft.com/office/drawing/2014/main" id="{1A8020E4-1EDC-B441-B587-BCE279E6DAF9}"/>
                </a:ext>
              </a:extLst>
            </p:cNvPr>
            <p:cNvSpPr/>
            <p:nvPr/>
          </p:nvSpPr>
          <p:spPr>
            <a:xfrm>
              <a:off x="383177" y="1360589"/>
              <a:ext cx="10640735" cy="50702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PT Sans" panose="020B0503020203020204" pitchFamily="34" charset="77"/>
              </a:endParaRPr>
            </a:p>
          </p:txBody>
        </p:sp>
        <p:pic>
          <p:nvPicPr>
            <p:cNvPr id="133" name="Google Shape;133;p16"/>
            <p:cNvPicPr preferRelativeResize="0"/>
            <p:nvPr/>
          </p:nvPicPr>
          <p:blipFill>
            <a:blip r:embed="rId4">
              <a:alphaModFix/>
            </a:blip>
            <a:stretch>
              <a:fillRect/>
            </a:stretch>
          </p:blipFill>
          <p:spPr>
            <a:xfrm>
              <a:off x="363611" y="1360324"/>
              <a:ext cx="1276470" cy="361667"/>
            </a:xfrm>
            <a:prstGeom prst="rect">
              <a:avLst/>
            </a:prstGeom>
            <a:noFill/>
            <a:ln>
              <a:noFill/>
            </a:ln>
          </p:spPr>
        </p:pic>
      </p:grpSp>
      <p:sp>
        <p:nvSpPr>
          <p:cNvPr id="4" name="Rounded Rectangle 3">
            <a:extLst>
              <a:ext uri="{FF2B5EF4-FFF2-40B4-BE49-F238E27FC236}">
                <a16:creationId xmlns:a16="http://schemas.microsoft.com/office/drawing/2014/main" id="{33B36A9B-99DE-DF44-8740-CA693F630360}"/>
              </a:ext>
            </a:extLst>
          </p:cNvPr>
          <p:cNvSpPr/>
          <p:nvPr/>
        </p:nvSpPr>
        <p:spPr>
          <a:xfrm>
            <a:off x="678277" y="1453338"/>
            <a:ext cx="9286600" cy="4545875"/>
          </a:xfrm>
          <a:prstGeom prst="roundRect">
            <a:avLst/>
          </a:prstGeom>
          <a:solidFill>
            <a:schemeClr val="tx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b="1" dirty="0">
              <a:latin typeface="PT Sans" panose="020B0503020203020204" pitchFamily="34" charset="77"/>
            </a:endParaRPr>
          </a:p>
        </p:txBody>
      </p:sp>
      <p:sp>
        <p:nvSpPr>
          <p:cNvPr id="106" name="Google Shape;106;p16"/>
          <p:cNvSpPr txBox="1">
            <a:spLocks noGrp="1"/>
          </p:cNvSpPr>
          <p:nvPr>
            <p:ph type="title" idx="4294967295"/>
          </p:nvPr>
        </p:nvSpPr>
        <p:spPr>
          <a:xfrm>
            <a:off x="29537" y="35096"/>
            <a:ext cx="9402698" cy="657400"/>
          </a:xfrm>
          <a:prstGeom prst="rect">
            <a:avLst/>
          </a:prstGeom>
        </p:spPr>
        <p:txBody>
          <a:bodyPr spcFirstLastPara="1" vert="horz" wrap="square" lIns="91433" tIns="91433" rIns="91433" bIns="91433" rtlCol="0" anchor="t" anchorCtr="0">
            <a:noAutofit/>
          </a:bodyPr>
          <a:lstStyle/>
          <a:p>
            <a:pPr>
              <a:spcBef>
                <a:spcPts val="0"/>
              </a:spcBef>
            </a:pPr>
            <a:r>
              <a:rPr lang="en" sz="3467" dirty="0" err="1"/>
              <a:t>Nextflow</a:t>
            </a:r>
            <a:r>
              <a:rPr lang="en" sz="3467" dirty="0"/>
              <a:t> workflow in BCO in RO-Crate in </a:t>
            </a:r>
            <a:r>
              <a:rPr lang="en" sz="3467" dirty="0" err="1"/>
              <a:t>BagIt</a:t>
            </a:r>
            <a:endParaRPr sz="3467" b="1" dirty="0"/>
          </a:p>
        </p:txBody>
      </p:sp>
      <p:pic>
        <p:nvPicPr>
          <p:cNvPr id="108" name="Google Shape;108;p16"/>
          <p:cNvPicPr preferRelativeResize="0"/>
          <p:nvPr/>
        </p:nvPicPr>
        <p:blipFill>
          <a:blip r:embed="rId5">
            <a:alphaModFix/>
          </a:blip>
          <a:stretch>
            <a:fillRect/>
          </a:stretch>
        </p:blipFill>
        <p:spPr>
          <a:xfrm>
            <a:off x="1073933" y="1524308"/>
            <a:ext cx="2403559" cy="722300"/>
          </a:xfrm>
          <a:prstGeom prst="rect">
            <a:avLst/>
          </a:prstGeom>
          <a:noFill/>
          <a:ln>
            <a:noFill/>
          </a:ln>
        </p:spPr>
      </p:pic>
      <p:pic>
        <p:nvPicPr>
          <p:cNvPr id="110" name="Google Shape;110;p16"/>
          <p:cNvPicPr preferRelativeResize="0"/>
          <p:nvPr/>
        </p:nvPicPr>
        <p:blipFill>
          <a:blip r:embed="rId6">
            <a:alphaModFix/>
          </a:blip>
          <a:stretch>
            <a:fillRect/>
          </a:stretch>
        </p:blipFill>
        <p:spPr>
          <a:xfrm>
            <a:off x="6355866" y="2167983"/>
            <a:ext cx="2215341" cy="722300"/>
          </a:xfrm>
          <a:prstGeom prst="rect">
            <a:avLst/>
          </a:prstGeom>
          <a:noFill/>
          <a:ln>
            <a:noFill/>
          </a:ln>
        </p:spPr>
      </p:pic>
      <p:pic>
        <p:nvPicPr>
          <p:cNvPr id="111" name="Google Shape;111;p16"/>
          <p:cNvPicPr preferRelativeResize="0"/>
          <p:nvPr/>
        </p:nvPicPr>
        <p:blipFill>
          <a:blip r:embed="rId7">
            <a:alphaModFix/>
          </a:blip>
          <a:stretch>
            <a:fillRect/>
          </a:stretch>
        </p:blipFill>
        <p:spPr>
          <a:xfrm>
            <a:off x="6268045" y="6267924"/>
            <a:ext cx="1667207" cy="271208"/>
          </a:xfrm>
          <a:prstGeom prst="rect">
            <a:avLst/>
          </a:prstGeom>
          <a:noFill/>
          <a:ln>
            <a:noFill/>
          </a:ln>
        </p:spPr>
      </p:pic>
      <p:pic>
        <p:nvPicPr>
          <p:cNvPr id="113" name="Google Shape;113;p16"/>
          <p:cNvPicPr preferRelativeResize="0"/>
          <p:nvPr/>
        </p:nvPicPr>
        <p:blipFill>
          <a:blip r:embed="rId8">
            <a:alphaModFix/>
          </a:blip>
          <a:stretch>
            <a:fillRect/>
          </a:stretch>
        </p:blipFill>
        <p:spPr>
          <a:xfrm>
            <a:off x="3989914" y="6158816"/>
            <a:ext cx="1918303" cy="461433"/>
          </a:xfrm>
          <a:prstGeom prst="rect">
            <a:avLst/>
          </a:prstGeom>
          <a:noFill/>
          <a:ln>
            <a:noFill/>
          </a:ln>
        </p:spPr>
      </p:pic>
      <p:pic>
        <p:nvPicPr>
          <p:cNvPr id="125" name="Google Shape;125;p16"/>
          <p:cNvPicPr preferRelativeResize="0"/>
          <p:nvPr/>
        </p:nvPicPr>
        <p:blipFill>
          <a:blip r:embed="rId9">
            <a:alphaModFix/>
          </a:blip>
          <a:stretch>
            <a:fillRect/>
          </a:stretch>
        </p:blipFill>
        <p:spPr>
          <a:xfrm>
            <a:off x="4119067" y="4880797"/>
            <a:ext cx="1352820" cy="271233"/>
          </a:xfrm>
          <a:prstGeom prst="rect">
            <a:avLst/>
          </a:prstGeom>
          <a:noFill/>
          <a:ln>
            <a:noFill/>
          </a:ln>
        </p:spPr>
      </p:pic>
      <p:pic>
        <p:nvPicPr>
          <p:cNvPr id="128" name="Google Shape;128;p16"/>
          <p:cNvPicPr preferRelativeResize="0"/>
          <p:nvPr/>
        </p:nvPicPr>
        <p:blipFill>
          <a:blip r:embed="rId10">
            <a:alphaModFix/>
          </a:blip>
          <a:stretch>
            <a:fillRect/>
          </a:stretch>
        </p:blipFill>
        <p:spPr>
          <a:xfrm>
            <a:off x="11142635" y="1730570"/>
            <a:ext cx="958533" cy="416533"/>
          </a:xfrm>
          <a:prstGeom prst="rect">
            <a:avLst/>
          </a:prstGeom>
          <a:noFill/>
          <a:ln>
            <a:noFill/>
          </a:ln>
        </p:spPr>
      </p:pic>
      <p:pic>
        <p:nvPicPr>
          <p:cNvPr id="135" name="Google Shape;135;p16"/>
          <p:cNvPicPr preferRelativeResize="0"/>
          <p:nvPr/>
        </p:nvPicPr>
        <p:blipFill>
          <a:blip r:embed="rId11">
            <a:alphaModFix/>
          </a:blip>
          <a:stretch>
            <a:fillRect/>
          </a:stretch>
        </p:blipFill>
        <p:spPr>
          <a:xfrm>
            <a:off x="11190860" y="80402"/>
            <a:ext cx="722400" cy="722400"/>
          </a:xfrm>
          <a:prstGeom prst="rect">
            <a:avLst/>
          </a:prstGeom>
          <a:noFill/>
          <a:ln>
            <a:noFill/>
          </a:ln>
        </p:spPr>
      </p:pic>
      <p:pic>
        <p:nvPicPr>
          <p:cNvPr id="141" name="Google Shape;141;p16"/>
          <p:cNvPicPr preferRelativeResize="0"/>
          <p:nvPr/>
        </p:nvPicPr>
        <p:blipFill>
          <a:blip r:embed="rId12">
            <a:alphaModFix/>
          </a:blip>
          <a:stretch>
            <a:fillRect/>
          </a:stretch>
        </p:blipFill>
        <p:spPr>
          <a:xfrm>
            <a:off x="10318380" y="77000"/>
            <a:ext cx="657400" cy="657400"/>
          </a:xfrm>
          <a:prstGeom prst="rect">
            <a:avLst/>
          </a:prstGeom>
          <a:noFill/>
          <a:ln>
            <a:noFill/>
          </a:ln>
        </p:spPr>
      </p:pic>
      <p:pic>
        <p:nvPicPr>
          <p:cNvPr id="107" name="Google Shape;107;p16"/>
          <p:cNvPicPr preferRelativeResize="0"/>
          <p:nvPr/>
        </p:nvPicPr>
        <p:blipFill>
          <a:blip r:embed="rId13">
            <a:alphaModFix/>
          </a:blip>
          <a:stretch>
            <a:fillRect/>
          </a:stretch>
        </p:blipFill>
        <p:spPr>
          <a:xfrm>
            <a:off x="9964877" y="881573"/>
            <a:ext cx="988716" cy="1208448"/>
          </a:xfrm>
          <a:prstGeom prst="rect">
            <a:avLst/>
          </a:prstGeom>
          <a:noFill/>
          <a:ln>
            <a:noFill/>
          </a:ln>
        </p:spPr>
      </p:pic>
      <p:pic>
        <p:nvPicPr>
          <p:cNvPr id="10" name="Picture 9">
            <a:extLst>
              <a:ext uri="{FF2B5EF4-FFF2-40B4-BE49-F238E27FC236}">
                <a16:creationId xmlns:a16="http://schemas.microsoft.com/office/drawing/2014/main" id="{A3D7F394-F416-4541-B749-7FAF5D4FB8F9}"/>
              </a:ext>
            </a:extLst>
          </p:cNvPr>
          <p:cNvPicPr>
            <a:picLocks noChangeAspect="1"/>
          </p:cNvPicPr>
          <p:nvPr/>
        </p:nvPicPr>
        <p:blipFill>
          <a:blip r:embed="rId14"/>
          <a:stretch>
            <a:fillRect/>
          </a:stretch>
        </p:blipFill>
        <p:spPr>
          <a:xfrm>
            <a:off x="8558544" y="4152992"/>
            <a:ext cx="1406333" cy="1839906"/>
          </a:xfrm>
          <a:prstGeom prst="rect">
            <a:avLst/>
          </a:prstGeom>
        </p:spPr>
      </p:pic>
      <p:sp>
        <p:nvSpPr>
          <p:cNvPr id="11" name="Rectangle 10">
            <a:extLst>
              <a:ext uri="{FF2B5EF4-FFF2-40B4-BE49-F238E27FC236}">
                <a16:creationId xmlns:a16="http://schemas.microsoft.com/office/drawing/2014/main" id="{9F620C3B-8458-834F-A852-5E205544E58E}"/>
              </a:ext>
            </a:extLst>
          </p:cNvPr>
          <p:cNvSpPr/>
          <p:nvPr/>
        </p:nvSpPr>
        <p:spPr>
          <a:xfrm>
            <a:off x="8735766" y="3885591"/>
            <a:ext cx="864339" cy="276999"/>
          </a:xfrm>
          <a:prstGeom prst="rect">
            <a:avLst/>
          </a:prstGeom>
        </p:spPr>
        <p:txBody>
          <a:bodyPr wrap="none">
            <a:spAutoFit/>
          </a:bodyPr>
          <a:lstStyle/>
          <a:p>
            <a:pPr algn="ctr"/>
            <a:r>
              <a:rPr lang="en-GB" sz="1200" b="1" dirty="0">
                <a:latin typeface="Consolas" panose="020B0609020204030204" pitchFamily="49" charset="0"/>
                <a:ea typeface="Roboto Mono"/>
                <a:cs typeface="Consolas" panose="020B0609020204030204" pitchFamily="49" charset="0"/>
                <a:sym typeface="Roboto Mono"/>
              </a:rPr>
              <a:t>results/</a:t>
            </a:r>
            <a:endParaRPr lang="en-US" sz="1200" dirty="0">
              <a:latin typeface="PT Sans" panose="020B0503020203020204" pitchFamily="34" charset="77"/>
            </a:endParaRPr>
          </a:p>
        </p:txBody>
      </p:sp>
      <p:pic>
        <p:nvPicPr>
          <p:cNvPr id="6" name="Graphic 5">
            <a:extLst>
              <a:ext uri="{FF2B5EF4-FFF2-40B4-BE49-F238E27FC236}">
                <a16:creationId xmlns:a16="http://schemas.microsoft.com/office/drawing/2014/main" id="{2236DA18-1467-3343-938F-E1A85A19FC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3618" y="6505545"/>
            <a:ext cx="849274" cy="286119"/>
          </a:xfrm>
          <a:prstGeom prst="rect">
            <a:avLst/>
          </a:prstGeom>
        </p:spPr>
      </p:pic>
      <p:sp>
        <p:nvSpPr>
          <p:cNvPr id="7" name="Rectangle 6">
            <a:extLst>
              <a:ext uri="{FF2B5EF4-FFF2-40B4-BE49-F238E27FC236}">
                <a16:creationId xmlns:a16="http://schemas.microsoft.com/office/drawing/2014/main" id="{7CD8CC94-6C01-E64C-9FF2-3BE1C4A4596F}"/>
              </a:ext>
            </a:extLst>
          </p:cNvPr>
          <p:cNvSpPr/>
          <p:nvPr/>
        </p:nvSpPr>
        <p:spPr>
          <a:xfrm>
            <a:off x="5844882" y="2730698"/>
            <a:ext cx="920445" cy="369332"/>
          </a:xfrm>
          <a:prstGeom prst="rect">
            <a:avLst/>
          </a:prstGeom>
        </p:spPr>
        <p:txBody>
          <a:bodyPr wrap="none">
            <a:spAutoFit/>
          </a:bodyPr>
          <a:lstStyle/>
          <a:p>
            <a:pPr algn="ctr"/>
            <a:r>
              <a:rPr lang="en-US" b="1" dirty="0">
                <a:latin typeface="PT Sans" panose="020B0503020203020204" pitchFamily="34" charset="77"/>
              </a:rPr>
              <a:t>Explain</a:t>
            </a:r>
          </a:p>
        </p:txBody>
      </p:sp>
      <p:sp>
        <p:nvSpPr>
          <p:cNvPr id="13" name="Rectangle 12">
            <a:extLst>
              <a:ext uri="{FF2B5EF4-FFF2-40B4-BE49-F238E27FC236}">
                <a16:creationId xmlns:a16="http://schemas.microsoft.com/office/drawing/2014/main" id="{A88A92A3-2AB4-C647-8C40-52BBE476F7CB}"/>
              </a:ext>
            </a:extLst>
          </p:cNvPr>
          <p:cNvSpPr/>
          <p:nvPr/>
        </p:nvSpPr>
        <p:spPr>
          <a:xfrm>
            <a:off x="1873650" y="2316661"/>
            <a:ext cx="2135649" cy="369332"/>
          </a:xfrm>
          <a:prstGeom prst="rect">
            <a:avLst/>
          </a:prstGeom>
        </p:spPr>
        <p:txBody>
          <a:bodyPr wrap="none">
            <a:spAutoFit/>
          </a:bodyPr>
          <a:lstStyle/>
          <a:p>
            <a:pPr algn="r"/>
            <a:r>
              <a:rPr lang="en-US" b="1" dirty="0">
                <a:latin typeface="PT Sans" panose="020B0503020203020204" pitchFamily="34" charset="77"/>
              </a:rPr>
              <a:t>Describe and Relate</a:t>
            </a:r>
          </a:p>
        </p:txBody>
      </p:sp>
      <p:sp>
        <p:nvSpPr>
          <p:cNvPr id="14" name="Rectangle 13">
            <a:extLst>
              <a:ext uri="{FF2B5EF4-FFF2-40B4-BE49-F238E27FC236}">
                <a16:creationId xmlns:a16="http://schemas.microsoft.com/office/drawing/2014/main" id="{8778FD66-D740-F047-A128-F5F60D58EEF7}"/>
              </a:ext>
            </a:extLst>
          </p:cNvPr>
          <p:cNvSpPr/>
          <p:nvPr/>
        </p:nvSpPr>
        <p:spPr>
          <a:xfrm>
            <a:off x="4902190" y="4472139"/>
            <a:ext cx="963725" cy="369332"/>
          </a:xfrm>
          <a:prstGeom prst="rect">
            <a:avLst/>
          </a:prstGeom>
        </p:spPr>
        <p:txBody>
          <a:bodyPr wrap="none">
            <a:spAutoFit/>
          </a:bodyPr>
          <a:lstStyle/>
          <a:p>
            <a:pPr algn="ctr"/>
            <a:r>
              <a:rPr lang="en-US" b="1" dirty="0">
                <a:latin typeface="PT Sans" panose="020B0503020203020204" pitchFamily="34" charset="77"/>
              </a:rPr>
              <a:t>Execute</a:t>
            </a:r>
          </a:p>
        </p:txBody>
      </p:sp>
      <p:sp>
        <p:nvSpPr>
          <p:cNvPr id="35" name="Rectangle 34">
            <a:extLst>
              <a:ext uri="{FF2B5EF4-FFF2-40B4-BE49-F238E27FC236}">
                <a16:creationId xmlns:a16="http://schemas.microsoft.com/office/drawing/2014/main" id="{CE547003-01A1-3E43-840C-166DB8FD1A3F}"/>
              </a:ext>
            </a:extLst>
          </p:cNvPr>
          <p:cNvSpPr/>
          <p:nvPr/>
        </p:nvSpPr>
        <p:spPr>
          <a:xfrm>
            <a:off x="1655158" y="968485"/>
            <a:ext cx="1566454" cy="369332"/>
          </a:xfrm>
          <a:prstGeom prst="rect">
            <a:avLst/>
          </a:prstGeom>
        </p:spPr>
        <p:txBody>
          <a:bodyPr wrap="none">
            <a:spAutoFit/>
          </a:bodyPr>
          <a:lstStyle/>
          <a:p>
            <a:pPr algn="ctr"/>
            <a:r>
              <a:rPr lang="en-US" b="1" dirty="0">
                <a:latin typeface="PT Sans" panose="020B0503020203020204" pitchFamily="34" charset="77"/>
              </a:rPr>
              <a:t>Completeness</a:t>
            </a:r>
          </a:p>
        </p:txBody>
      </p:sp>
      <p:sp>
        <p:nvSpPr>
          <p:cNvPr id="36" name="Rectangle 35">
            <a:extLst>
              <a:ext uri="{FF2B5EF4-FFF2-40B4-BE49-F238E27FC236}">
                <a16:creationId xmlns:a16="http://schemas.microsoft.com/office/drawing/2014/main" id="{976099D6-CB5E-A944-A4D5-33BDB121CEA5}"/>
              </a:ext>
            </a:extLst>
          </p:cNvPr>
          <p:cNvSpPr/>
          <p:nvPr/>
        </p:nvSpPr>
        <p:spPr>
          <a:xfrm>
            <a:off x="7400131" y="4158181"/>
            <a:ext cx="1168910" cy="369332"/>
          </a:xfrm>
          <a:prstGeom prst="rect">
            <a:avLst/>
          </a:prstGeom>
        </p:spPr>
        <p:txBody>
          <a:bodyPr wrap="none">
            <a:spAutoFit/>
          </a:bodyPr>
          <a:lstStyle/>
          <a:p>
            <a:pPr algn="ctr"/>
            <a:r>
              <a:rPr lang="en-US" b="1" dirty="0">
                <a:latin typeface="PT Sans" panose="020B0503020203020204" pitchFamily="34" charset="77"/>
              </a:rPr>
              <a:t>Exemplify</a:t>
            </a:r>
          </a:p>
        </p:txBody>
      </p:sp>
      <p:grpSp>
        <p:nvGrpSpPr>
          <p:cNvPr id="15" name="Group 14">
            <a:extLst>
              <a:ext uri="{FF2B5EF4-FFF2-40B4-BE49-F238E27FC236}">
                <a16:creationId xmlns:a16="http://schemas.microsoft.com/office/drawing/2014/main" id="{324E3818-68DF-814C-A4CE-939A1BA3778B}"/>
              </a:ext>
            </a:extLst>
          </p:cNvPr>
          <p:cNvGrpSpPr/>
          <p:nvPr/>
        </p:nvGrpSpPr>
        <p:grpSpPr>
          <a:xfrm>
            <a:off x="10975780" y="2676424"/>
            <a:ext cx="1208548" cy="562694"/>
            <a:chOff x="10938168" y="3751185"/>
            <a:chExt cx="1208548" cy="562694"/>
          </a:xfrm>
        </p:grpSpPr>
        <p:grpSp>
          <p:nvGrpSpPr>
            <p:cNvPr id="129" name="Google Shape;129;p16"/>
            <p:cNvGrpSpPr/>
            <p:nvPr/>
          </p:nvGrpSpPr>
          <p:grpSpPr>
            <a:xfrm>
              <a:off x="10938168" y="3751185"/>
              <a:ext cx="1148549" cy="240772"/>
              <a:chOff x="6413" y="1790700"/>
              <a:chExt cx="7451663" cy="1562100"/>
            </a:xfrm>
          </p:grpSpPr>
          <p:pic>
            <p:nvPicPr>
              <p:cNvPr id="130" name="Google Shape;130;p16"/>
              <p:cNvPicPr preferRelativeResize="0"/>
              <p:nvPr/>
            </p:nvPicPr>
            <p:blipFill>
              <a:blip r:embed="rId17">
                <a:alphaModFix/>
              </a:blip>
              <a:stretch>
                <a:fillRect/>
              </a:stretch>
            </p:blipFill>
            <p:spPr>
              <a:xfrm>
                <a:off x="1685925" y="1790700"/>
                <a:ext cx="5772150" cy="1562100"/>
              </a:xfrm>
              <a:prstGeom prst="rect">
                <a:avLst/>
              </a:prstGeom>
              <a:noFill/>
              <a:ln>
                <a:noFill/>
              </a:ln>
            </p:spPr>
          </p:pic>
          <p:pic>
            <p:nvPicPr>
              <p:cNvPr id="131" name="Google Shape;131;p16"/>
              <p:cNvPicPr preferRelativeResize="0"/>
              <p:nvPr/>
            </p:nvPicPr>
            <p:blipFill>
              <a:blip r:embed="rId18">
                <a:alphaModFix/>
              </a:blip>
              <a:stretch>
                <a:fillRect/>
              </a:stretch>
            </p:blipFill>
            <p:spPr>
              <a:xfrm>
                <a:off x="6413" y="1814500"/>
                <a:ext cx="1552575" cy="1514475"/>
              </a:xfrm>
              <a:prstGeom prst="rect">
                <a:avLst/>
              </a:prstGeom>
              <a:noFill/>
              <a:ln>
                <a:noFill/>
              </a:ln>
            </p:spPr>
          </p:pic>
        </p:grpSp>
        <p:sp>
          <p:nvSpPr>
            <p:cNvPr id="2" name="Rectangle 1">
              <a:extLst>
                <a:ext uri="{FF2B5EF4-FFF2-40B4-BE49-F238E27FC236}">
                  <a16:creationId xmlns:a16="http://schemas.microsoft.com/office/drawing/2014/main" id="{769D79C5-6EE5-6146-B78F-72A1A64B0DAA}"/>
                </a:ext>
              </a:extLst>
            </p:cNvPr>
            <p:cNvSpPr/>
            <p:nvPr/>
          </p:nvSpPr>
          <p:spPr>
            <a:xfrm>
              <a:off x="11604580" y="3944547"/>
              <a:ext cx="542136" cy="369332"/>
            </a:xfrm>
            <a:prstGeom prst="rect">
              <a:avLst/>
            </a:prstGeom>
          </p:spPr>
          <p:txBody>
            <a:bodyPr wrap="none">
              <a:spAutoFit/>
            </a:bodyPr>
            <a:lstStyle/>
            <a:p>
              <a:r>
                <a:rPr lang="en-US" b="1" dirty="0">
                  <a:latin typeface="PT Sans" panose="020B0503020203020204" pitchFamily="34" charset="77"/>
                </a:rPr>
                <a:t>LFS</a:t>
              </a:r>
              <a:endParaRPr lang="en-US" dirty="0">
                <a:latin typeface="PT Sans" panose="020B0503020203020204" pitchFamily="34" charset="77"/>
              </a:endParaRPr>
            </a:p>
          </p:txBody>
        </p:sp>
      </p:grpSp>
      <p:sp>
        <p:nvSpPr>
          <p:cNvPr id="16" name="Rectangle 15">
            <a:extLst>
              <a:ext uri="{FF2B5EF4-FFF2-40B4-BE49-F238E27FC236}">
                <a16:creationId xmlns:a16="http://schemas.microsoft.com/office/drawing/2014/main" id="{2B7450EB-C9FB-944E-91E3-6C88096DA0C7}"/>
              </a:ext>
            </a:extLst>
          </p:cNvPr>
          <p:cNvSpPr/>
          <p:nvPr/>
        </p:nvSpPr>
        <p:spPr>
          <a:xfrm>
            <a:off x="9353107" y="551799"/>
            <a:ext cx="944489" cy="369332"/>
          </a:xfrm>
          <a:prstGeom prst="rect">
            <a:avLst/>
          </a:prstGeom>
        </p:spPr>
        <p:txBody>
          <a:bodyPr wrap="none">
            <a:spAutoFit/>
          </a:bodyPr>
          <a:lstStyle/>
          <a:p>
            <a:pPr algn="ctr"/>
            <a:r>
              <a:rPr lang="en-US" b="1" dirty="0">
                <a:latin typeface="PT Sans" panose="020B0503020203020204" pitchFamily="34" charset="77"/>
              </a:rPr>
              <a:t>Identify</a:t>
            </a:r>
          </a:p>
        </p:txBody>
      </p:sp>
      <p:sp>
        <p:nvSpPr>
          <p:cNvPr id="39" name="Rectangle 38">
            <a:extLst>
              <a:ext uri="{FF2B5EF4-FFF2-40B4-BE49-F238E27FC236}">
                <a16:creationId xmlns:a16="http://schemas.microsoft.com/office/drawing/2014/main" id="{0C9E263E-1532-244D-9C2F-8D32E8F60E4E}"/>
              </a:ext>
            </a:extLst>
          </p:cNvPr>
          <p:cNvSpPr/>
          <p:nvPr/>
        </p:nvSpPr>
        <p:spPr>
          <a:xfrm>
            <a:off x="11171856" y="1304806"/>
            <a:ext cx="835485" cy="369332"/>
          </a:xfrm>
          <a:prstGeom prst="rect">
            <a:avLst/>
          </a:prstGeom>
        </p:spPr>
        <p:txBody>
          <a:bodyPr wrap="none">
            <a:spAutoFit/>
          </a:bodyPr>
          <a:lstStyle/>
          <a:p>
            <a:pPr algn="ctr"/>
            <a:r>
              <a:rPr lang="en-US" b="1" dirty="0">
                <a:latin typeface="PT Sans" panose="020B0503020203020204" pitchFamily="34" charset="77"/>
              </a:rPr>
              <a:t>Access</a:t>
            </a:r>
          </a:p>
        </p:txBody>
      </p:sp>
      <p:sp>
        <p:nvSpPr>
          <p:cNvPr id="40" name="Rectangle 39">
            <a:extLst>
              <a:ext uri="{FF2B5EF4-FFF2-40B4-BE49-F238E27FC236}">
                <a16:creationId xmlns:a16="http://schemas.microsoft.com/office/drawing/2014/main" id="{CC294F2A-B414-9F48-A867-FD6550F1B90D}"/>
              </a:ext>
            </a:extLst>
          </p:cNvPr>
          <p:cNvSpPr/>
          <p:nvPr/>
        </p:nvSpPr>
        <p:spPr>
          <a:xfrm>
            <a:off x="0" y="6539132"/>
            <a:ext cx="1072730" cy="369332"/>
          </a:xfrm>
          <a:prstGeom prst="rect">
            <a:avLst/>
          </a:prstGeom>
        </p:spPr>
        <p:txBody>
          <a:bodyPr wrap="none">
            <a:spAutoFit/>
          </a:bodyPr>
          <a:lstStyle/>
          <a:p>
            <a:pPr algn="ctr"/>
            <a:r>
              <a:rPr lang="en-US" b="1" dirty="0">
                <a:latin typeface="PT Sans" panose="020B0503020203020204" pitchFamily="34" charset="77"/>
              </a:rPr>
              <a:t>Attribute</a:t>
            </a:r>
          </a:p>
        </p:txBody>
      </p:sp>
      <p:sp>
        <p:nvSpPr>
          <p:cNvPr id="41" name="Rectangle 40">
            <a:extLst>
              <a:ext uri="{FF2B5EF4-FFF2-40B4-BE49-F238E27FC236}">
                <a16:creationId xmlns:a16="http://schemas.microsoft.com/office/drawing/2014/main" id="{FCC6239E-5029-8045-9CD0-ED6955FB5378}"/>
              </a:ext>
            </a:extLst>
          </p:cNvPr>
          <p:cNvSpPr/>
          <p:nvPr/>
        </p:nvSpPr>
        <p:spPr>
          <a:xfrm>
            <a:off x="5631316" y="6544374"/>
            <a:ext cx="801823" cy="369332"/>
          </a:xfrm>
          <a:prstGeom prst="rect">
            <a:avLst/>
          </a:prstGeom>
        </p:spPr>
        <p:txBody>
          <a:bodyPr wrap="none">
            <a:spAutoFit/>
          </a:bodyPr>
          <a:lstStyle/>
          <a:p>
            <a:pPr algn="ctr"/>
            <a:r>
              <a:rPr lang="en-US" b="1" dirty="0">
                <a:latin typeface="PT Sans" panose="020B0503020203020204" pitchFamily="34" charset="77"/>
              </a:rPr>
              <a:t>Install</a:t>
            </a:r>
          </a:p>
        </p:txBody>
      </p:sp>
      <p:cxnSp>
        <p:nvCxnSpPr>
          <p:cNvPr id="24" name="Straight Arrow Connector 23">
            <a:extLst>
              <a:ext uri="{FF2B5EF4-FFF2-40B4-BE49-F238E27FC236}">
                <a16:creationId xmlns:a16="http://schemas.microsoft.com/office/drawing/2014/main" id="{5C8EF7DD-8714-0D43-AE9B-58D513A043F5}"/>
              </a:ext>
            </a:extLst>
          </p:cNvPr>
          <p:cNvCxnSpPr/>
          <p:nvPr/>
        </p:nvCxnSpPr>
        <p:spPr>
          <a:xfrm flipV="1">
            <a:off x="9964877" y="3100030"/>
            <a:ext cx="1348582" cy="170395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5" name="Straight Arrow Connector 54">
            <a:extLst>
              <a:ext uri="{FF2B5EF4-FFF2-40B4-BE49-F238E27FC236}">
                <a16:creationId xmlns:a16="http://schemas.microsoft.com/office/drawing/2014/main" id="{C7874D93-D5C5-FA4F-8B80-64B6EC68136D}"/>
              </a:ext>
            </a:extLst>
          </p:cNvPr>
          <p:cNvCxnSpPr>
            <a:cxnSpLocks/>
          </p:cNvCxnSpPr>
          <p:nvPr/>
        </p:nvCxnSpPr>
        <p:spPr>
          <a:xfrm>
            <a:off x="4816403" y="5311481"/>
            <a:ext cx="22298" cy="9201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9" name="Straight Arrow Connector 58">
            <a:extLst>
              <a:ext uri="{FF2B5EF4-FFF2-40B4-BE49-F238E27FC236}">
                <a16:creationId xmlns:a16="http://schemas.microsoft.com/office/drawing/2014/main" id="{BDC5CEF0-5C78-B64A-97D8-C639AC1FB10A}"/>
              </a:ext>
            </a:extLst>
          </p:cNvPr>
          <p:cNvCxnSpPr>
            <a:cxnSpLocks/>
          </p:cNvCxnSpPr>
          <p:nvPr/>
        </p:nvCxnSpPr>
        <p:spPr>
          <a:xfrm>
            <a:off x="5107342" y="5275318"/>
            <a:ext cx="898755" cy="9010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1" name="Straight Arrow Connector 60">
            <a:extLst>
              <a:ext uri="{FF2B5EF4-FFF2-40B4-BE49-F238E27FC236}">
                <a16:creationId xmlns:a16="http://schemas.microsoft.com/office/drawing/2014/main" id="{572D3D5B-C8C7-C74A-A5F3-33000DEB7E56}"/>
              </a:ext>
            </a:extLst>
          </p:cNvPr>
          <p:cNvCxnSpPr>
            <a:cxnSpLocks/>
          </p:cNvCxnSpPr>
          <p:nvPr/>
        </p:nvCxnSpPr>
        <p:spPr>
          <a:xfrm>
            <a:off x="2766634" y="2754538"/>
            <a:ext cx="2014291" cy="208994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3" name="Straight Arrow Connector 62">
            <a:extLst>
              <a:ext uri="{FF2B5EF4-FFF2-40B4-BE49-F238E27FC236}">
                <a16:creationId xmlns:a16="http://schemas.microsoft.com/office/drawing/2014/main" id="{9A5FB234-4148-5B4E-A3E2-6604157A369B}"/>
              </a:ext>
            </a:extLst>
          </p:cNvPr>
          <p:cNvCxnSpPr>
            <a:cxnSpLocks/>
          </p:cNvCxnSpPr>
          <p:nvPr/>
        </p:nvCxnSpPr>
        <p:spPr>
          <a:xfrm flipH="1">
            <a:off x="1685360" y="2793474"/>
            <a:ext cx="729353" cy="336020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9" name="Straight Arrow Connector 68">
            <a:extLst>
              <a:ext uri="{FF2B5EF4-FFF2-40B4-BE49-F238E27FC236}">
                <a16:creationId xmlns:a16="http://schemas.microsoft.com/office/drawing/2014/main" id="{9079DE82-AD55-3D45-884E-D7B88923054D}"/>
              </a:ext>
            </a:extLst>
          </p:cNvPr>
          <p:cNvCxnSpPr>
            <a:cxnSpLocks/>
          </p:cNvCxnSpPr>
          <p:nvPr/>
        </p:nvCxnSpPr>
        <p:spPr>
          <a:xfrm>
            <a:off x="4028865" y="2499120"/>
            <a:ext cx="2165104" cy="1224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1" name="Straight Arrow Connector 70">
            <a:extLst>
              <a:ext uri="{FF2B5EF4-FFF2-40B4-BE49-F238E27FC236}">
                <a16:creationId xmlns:a16="http://schemas.microsoft.com/office/drawing/2014/main" id="{28CD924C-3008-9B4A-9E4C-1A41EC3F94BD}"/>
              </a:ext>
            </a:extLst>
          </p:cNvPr>
          <p:cNvCxnSpPr>
            <a:cxnSpLocks/>
          </p:cNvCxnSpPr>
          <p:nvPr/>
        </p:nvCxnSpPr>
        <p:spPr>
          <a:xfrm>
            <a:off x="3319477" y="2818378"/>
            <a:ext cx="4840547" cy="12397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56" name="Graphic 55">
            <a:extLst>
              <a:ext uri="{FF2B5EF4-FFF2-40B4-BE49-F238E27FC236}">
                <a16:creationId xmlns:a16="http://schemas.microsoft.com/office/drawing/2014/main" id="{BDDB9F55-A945-2940-918B-C46C1E37B29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875898" y="6151049"/>
            <a:ext cx="806528" cy="277804"/>
          </a:xfrm>
          <a:prstGeom prst="rect">
            <a:avLst/>
          </a:prstGeom>
        </p:spPr>
      </p:pic>
      <p:sp>
        <p:nvSpPr>
          <p:cNvPr id="80" name="Rectangle 79">
            <a:extLst>
              <a:ext uri="{FF2B5EF4-FFF2-40B4-BE49-F238E27FC236}">
                <a16:creationId xmlns:a16="http://schemas.microsoft.com/office/drawing/2014/main" id="{2184F0C5-83B4-9B47-A8BA-031DDBE938A3}"/>
              </a:ext>
            </a:extLst>
          </p:cNvPr>
          <p:cNvSpPr/>
          <p:nvPr/>
        </p:nvSpPr>
        <p:spPr>
          <a:xfrm>
            <a:off x="2725334" y="6565861"/>
            <a:ext cx="922047" cy="369332"/>
          </a:xfrm>
          <a:prstGeom prst="rect">
            <a:avLst/>
          </a:prstGeom>
        </p:spPr>
        <p:txBody>
          <a:bodyPr wrap="none">
            <a:spAutoFit/>
          </a:bodyPr>
          <a:lstStyle/>
          <a:p>
            <a:pPr algn="ctr"/>
            <a:r>
              <a:rPr lang="en-US" b="1" dirty="0">
                <a:latin typeface="PT Sans" panose="020B0503020203020204" pitchFamily="34" charset="77"/>
              </a:rPr>
              <a:t>License</a:t>
            </a:r>
          </a:p>
        </p:txBody>
      </p:sp>
      <p:cxnSp>
        <p:nvCxnSpPr>
          <p:cNvPr id="82" name="Straight Arrow Connector 81">
            <a:extLst>
              <a:ext uri="{FF2B5EF4-FFF2-40B4-BE49-F238E27FC236}">
                <a16:creationId xmlns:a16="http://schemas.microsoft.com/office/drawing/2014/main" id="{9D3DC5D0-CEC1-344D-A3C6-0D03C0EFBE05}"/>
              </a:ext>
            </a:extLst>
          </p:cNvPr>
          <p:cNvCxnSpPr>
            <a:cxnSpLocks/>
          </p:cNvCxnSpPr>
          <p:nvPr/>
        </p:nvCxnSpPr>
        <p:spPr>
          <a:xfrm>
            <a:off x="2589466" y="2809281"/>
            <a:ext cx="116186" cy="31581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0" name="Straight Arrow Connector 59">
            <a:extLst>
              <a:ext uri="{FF2B5EF4-FFF2-40B4-BE49-F238E27FC236}">
                <a16:creationId xmlns:a16="http://schemas.microsoft.com/office/drawing/2014/main" id="{B9C256E8-CCEA-4E4B-9BB5-338B8BFEB424}"/>
              </a:ext>
            </a:extLst>
          </p:cNvPr>
          <p:cNvCxnSpPr>
            <a:cxnSpLocks/>
          </p:cNvCxnSpPr>
          <p:nvPr/>
        </p:nvCxnSpPr>
        <p:spPr>
          <a:xfrm flipH="1">
            <a:off x="5849262" y="2900993"/>
            <a:ext cx="1326652" cy="16323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2" name="Straight Arrow Connector 61">
            <a:extLst>
              <a:ext uri="{FF2B5EF4-FFF2-40B4-BE49-F238E27FC236}">
                <a16:creationId xmlns:a16="http://schemas.microsoft.com/office/drawing/2014/main" id="{6F00F3DC-997E-6D43-9149-BFE5C637CFF5}"/>
              </a:ext>
            </a:extLst>
          </p:cNvPr>
          <p:cNvCxnSpPr>
            <a:cxnSpLocks/>
          </p:cNvCxnSpPr>
          <p:nvPr/>
        </p:nvCxnSpPr>
        <p:spPr>
          <a:xfrm flipH="1">
            <a:off x="6370869" y="2999390"/>
            <a:ext cx="901380" cy="317693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4" name="Straight Arrow Connector 63">
            <a:extLst>
              <a:ext uri="{FF2B5EF4-FFF2-40B4-BE49-F238E27FC236}">
                <a16:creationId xmlns:a16="http://schemas.microsoft.com/office/drawing/2014/main" id="{BB282D9E-C4CB-B044-8484-9E30F37687B9}"/>
              </a:ext>
            </a:extLst>
          </p:cNvPr>
          <p:cNvCxnSpPr>
            <a:cxnSpLocks/>
          </p:cNvCxnSpPr>
          <p:nvPr/>
        </p:nvCxnSpPr>
        <p:spPr>
          <a:xfrm>
            <a:off x="7899688" y="3081280"/>
            <a:ext cx="507345" cy="80431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98442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2B561-19CF-6841-93E8-88F256A47557}"/>
              </a:ext>
            </a:extLst>
          </p:cNvPr>
          <p:cNvSpPr txBox="1"/>
          <p:nvPr/>
        </p:nvSpPr>
        <p:spPr>
          <a:xfrm>
            <a:off x="312058" y="152399"/>
            <a:ext cx="7995522" cy="523220"/>
          </a:xfrm>
          <a:prstGeom prst="rect">
            <a:avLst/>
          </a:prstGeom>
          <a:noFill/>
        </p:spPr>
        <p:txBody>
          <a:bodyPr wrap="none" rtlCol="0">
            <a:spAutoFit/>
          </a:bodyPr>
          <a:lstStyle/>
          <a:p>
            <a:r>
              <a:rPr lang="en-US" sz="2800" b="1" dirty="0"/>
              <a:t>Tutorial: Make a BCO-RO-Crate from </a:t>
            </a:r>
            <a:r>
              <a:rPr lang="en-US" sz="2800" b="1" dirty="0" err="1"/>
              <a:t>nf</a:t>
            </a:r>
            <a:r>
              <a:rPr lang="en-US" sz="2800" b="1" dirty="0"/>
              <a:t>-core/</a:t>
            </a:r>
            <a:r>
              <a:rPr lang="en-US" sz="2800" b="1" dirty="0" err="1"/>
              <a:t>chipseq</a:t>
            </a:r>
            <a:endParaRPr lang="en-US" sz="2800" b="1" dirty="0"/>
          </a:p>
        </p:txBody>
      </p:sp>
      <p:pic>
        <p:nvPicPr>
          <p:cNvPr id="4" name="Picture 3">
            <a:extLst>
              <a:ext uri="{FF2B5EF4-FFF2-40B4-BE49-F238E27FC236}">
                <a16:creationId xmlns:a16="http://schemas.microsoft.com/office/drawing/2014/main" id="{32485E34-FACC-AD43-B8D8-F8B8F4FD2EE3}"/>
              </a:ext>
            </a:extLst>
          </p:cNvPr>
          <p:cNvPicPr>
            <a:picLocks noChangeAspect="1"/>
          </p:cNvPicPr>
          <p:nvPr/>
        </p:nvPicPr>
        <p:blipFill>
          <a:blip r:embed="rId2"/>
          <a:stretch>
            <a:fillRect/>
          </a:stretch>
        </p:blipFill>
        <p:spPr>
          <a:xfrm>
            <a:off x="391885" y="618780"/>
            <a:ext cx="9830249" cy="6188420"/>
          </a:xfrm>
          <a:prstGeom prst="rect">
            <a:avLst/>
          </a:prstGeom>
        </p:spPr>
      </p:pic>
      <p:sp>
        <p:nvSpPr>
          <p:cNvPr id="3" name="Rectangle 2">
            <a:extLst>
              <a:ext uri="{FF2B5EF4-FFF2-40B4-BE49-F238E27FC236}">
                <a16:creationId xmlns:a16="http://schemas.microsoft.com/office/drawing/2014/main" id="{18528145-0617-504B-947D-2926CBA30A14}"/>
              </a:ext>
            </a:extLst>
          </p:cNvPr>
          <p:cNvSpPr/>
          <p:nvPr/>
        </p:nvSpPr>
        <p:spPr>
          <a:xfrm>
            <a:off x="6658226" y="6277820"/>
            <a:ext cx="5067990" cy="369332"/>
          </a:xfrm>
          <a:prstGeom prst="rect">
            <a:avLst/>
          </a:prstGeom>
        </p:spPr>
        <p:txBody>
          <a:bodyPr wrap="none">
            <a:spAutoFit/>
          </a:bodyPr>
          <a:lstStyle/>
          <a:p>
            <a:r>
              <a:rPr lang="en-US" dirty="0">
                <a:hlinkClick r:id="rId3"/>
              </a:rPr>
              <a:t>https://biocompute-objects.github.io/bco-ro-crate/</a:t>
            </a:r>
            <a:r>
              <a:rPr lang="en-US" dirty="0"/>
              <a:t> </a:t>
            </a:r>
          </a:p>
        </p:txBody>
      </p:sp>
    </p:spTree>
    <p:extLst>
      <p:ext uri="{BB962C8B-B14F-4D97-AF65-F5344CB8AC3E}">
        <p14:creationId xmlns:p14="http://schemas.microsoft.com/office/powerpoint/2010/main" val="1273157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830997"/>
          </a:xfrm>
          <a:prstGeom prst="rect">
            <a:avLst/>
          </a:prstGeom>
          <a:noFill/>
        </p:spPr>
        <p:txBody>
          <a:bodyPr wrap="square" rtlCol="0">
            <a:spAutoFit/>
          </a:bodyPr>
          <a:lstStyle/>
          <a:p>
            <a:r>
              <a:rPr lang="en-US" sz="2400" b="1" dirty="0"/>
              <a:t>Step 0: Installing a workflow engine</a:t>
            </a:r>
          </a:p>
        </p:txBody>
      </p:sp>
      <p:pic>
        <p:nvPicPr>
          <p:cNvPr id="3" name="Picture 2">
            <a:extLst>
              <a:ext uri="{FF2B5EF4-FFF2-40B4-BE49-F238E27FC236}">
                <a16:creationId xmlns:a16="http://schemas.microsoft.com/office/drawing/2014/main" id="{578836AE-AAB5-6E42-B43E-0AC640595DD3}"/>
              </a:ext>
            </a:extLst>
          </p:cNvPr>
          <p:cNvPicPr>
            <a:picLocks noChangeAspect="1"/>
          </p:cNvPicPr>
          <p:nvPr/>
        </p:nvPicPr>
        <p:blipFill>
          <a:blip r:embed="rId2"/>
          <a:stretch>
            <a:fillRect/>
          </a:stretch>
        </p:blipFill>
        <p:spPr>
          <a:xfrm>
            <a:off x="4374885" y="79829"/>
            <a:ext cx="7817115" cy="6778171"/>
          </a:xfrm>
          <a:prstGeom prst="rect">
            <a:avLst/>
          </a:prstGeom>
        </p:spPr>
      </p:pic>
      <p:pic>
        <p:nvPicPr>
          <p:cNvPr id="4" name="Picture 3" descr="Logo, icon&#10;&#10;Description automatically generated">
            <a:extLst>
              <a:ext uri="{FF2B5EF4-FFF2-40B4-BE49-F238E27FC236}">
                <a16:creationId xmlns:a16="http://schemas.microsoft.com/office/drawing/2014/main" id="{2FA26AC0-D355-CA4E-85AF-1637C2A95A80}"/>
              </a:ext>
            </a:extLst>
          </p:cNvPr>
          <p:cNvPicPr>
            <a:picLocks noChangeAspect="1"/>
          </p:cNvPicPr>
          <p:nvPr/>
        </p:nvPicPr>
        <p:blipFill>
          <a:blip r:embed="rId3"/>
          <a:stretch>
            <a:fillRect/>
          </a:stretch>
        </p:blipFill>
        <p:spPr>
          <a:xfrm>
            <a:off x="582801" y="4501795"/>
            <a:ext cx="3378740" cy="677437"/>
          </a:xfrm>
          <a:prstGeom prst="rect">
            <a:avLst/>
          </a:prstGeom>
        </p:spPr>
      </p:pic>
      <p:pic>
        <p:nvPicPr>
          <p:cNvPr id="6" name="Picture 5" descr="Icon&#10;&#10;Description automatically generated">
            <a:extLst>
              <a:ext uri="{FF2B5EF4-FFF2-40B4-BE49-F238E27FC236}">
                <a16:creationId xmlns:a16="http://schemas.microsoft.com/office/drawing/2014/main" id="{54F7FC98-6781-2E4E-8E65-50EE9D89C2CE}"/>
              </a:ext>
            </a:extLst>
          </p:cNvPr>
          <p:cNvPicPr>
            <a:picLocks noChangeAspect="1"/>
          </p:cNvPicPr>
          <p:nvPr/>
        </p:nvPicPr>
        <p:blipFill>
          <a:blip r:embed="rId4"/>
          <a:stretch>
            <a:fillRect/>
          </a:stretch>
        </p:blipFill>
        <p:spPr>
          <a:xfrm>
            <a:off x="582801" y="957943"/>
            <a:ext cx="3455214" cy="561166"/>
          </a:xfrm>
          <a:prstGeom prst="rect">
            <a:avLst/>
          </a:prstGeom>
        </p:spPr>
      </p:pic>
    </p:spTree>
    <p:extLst>
      <p:ext uri="{BB962C8B-B14F-4D97-AF65-F5344CB8AC3E}">
        <p14:creationId xmlns:p14="http://schemas.microsoft.com/office/powerpoint/2010/main" val="205146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p11">
            <a:extLst>
              <a:ext uri="{FF2B5EF4-FFF2-40B4-BE49-F238E27FC236}">
                <a16:creationId xmlns:a16="http://schemas.microsoft.com/office/drawing/2014/main" id="{B44FBE16-F9FE-3B42-93BF-FEE14A35CC03}"/>
              </a:ext>
            </a:extLst>
          </p:cNvPr>
          <p:cNvSpPr txBox="1">
            <a:spLocks/>
          </p:cNvSpPr>
          <p:nvPr/>
        </p:nvSpPr>
        <p:spPr>
          <a:xfrm>
            <a:off x="516203" y="129456"/>
            <a:ext cx="10871200" cy="648000"/>
          </a:xfrm>
          <a:prstGeom prst="rect">
            <a:avLst/>
          </a:prstGeom>
        </p:spPr>
        <p:txBody>
          <a:bodyPr spcFirstLastPara="1" vert="horz" wrap="square" lIns="91433" tIns="91433" rIns="91433" bIns="91433" rtlCol="0" anchor="t" anchorCtr="0">
            <a:noAutofit/>
          </a:bodyPr>
          <a:lstStyle>
            <a:lvl1pPr algn="l" defTabSz="914400" rtl="0" eaLnBrk="1" latinLnBrk="0" hangingPunct="1">
              <a:lnSpc>
                <a:spcPct val="90000"/>
              </a:lnSpc>
              <a:spcBef>
                <a:spcPct val="0"/>
              </a:spcBef>
              <a:buNone/>
              <a:defRPr sz="4400" b="0" i="0" kern="1200">
                <a:solidFill>
                  <a:schemeClr val="tx1"/>
                </a:solidFill>
                <a:latin typeface="PT Sans" panose="020B0503020203020204" pitchFamily="34" charset="77"/>
                <a:ea typeface="+mj-ea"/>
                <a:cs typeface="+mj-cs"/>
              </a:defRPr>
            </a:lvl1pPr>
          </a:lstStyle>
          <a:p>
            <a:pPr>
              <a:spcBef>
                <a:spcPts val="0"/>
              </a:spcBef>
            </a:pPr>
            <a:r>
              <a:rPr lang="en-GB" sz="3200"/>
              <a:t>FAIR Guiding Principles</a:t>
            </a:r>
            <a:endParaRPr lang="en-GB" sz="3200" dirty="0"/>
          </a:p>
        </p:txBody>
      </p:sp>
      <p:sp>
        <p:nvSpPr>
          <p:cNvPr id="3" name="Google Shape;54;p11">
            <a:extLst>
              <a:ext uri="{FF2B5EF4-FFF2-40B4-BE49-F238E27FC236}">
                <a16:creationId xmlns:a16="http://schemas.microsoft.com/office/drawing/2014/main" id="{2DB51B08-7C14-F74F-A26A-45B4ECB59626}"/>
              </a:ext>
            </a:extLst>
          </p:cNvPr>
          <p:cNvSpPr txBox="1">
            <a:spLocks/>
          </p:cNvSpPr>
          <p:nvPr/>
        </p:nvSpPr>
        <p:spPr>
          <a:xfrm>
            <a:off x="6250700" y="928851"/>
            <a:ext cx="5711400" cy="2385900"/>
          </a:xfrm>
          <a:prstGeom prst="rect">
            <a:avLst/>
          </a:prstGeom>
          <a:solidFill>
            <a:srgbClr val="EAD1DC"/>
          </a:solidFill>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0"/>
              </a:spcAft>
              <a:buFont typeface="Wingdings" pitchFamily="2" charset="2"/>
              <a:buNone/>
            </a:pPr>
            <a:r>
              <a:rPr lang="en-GB" sz="1600" b="1">
                <a:highlight>
                  <a:srgbClr val="D5A6BD"/>
                </a:highlight>
              </a:rPr>
              <a:t>I</a:t>
            </a:r>
            <a:r>
              <a:rPr lang="en-GB" sz="1600">
                <a:highlight>
                  <a:srgbClr val="D5A6BD"/>
                </a:highlight>
              </a:rPr>
              <a:t>nteroperable</a:t>
            </a:r>
            <a:endParaRPr lang="en-GB" sz="1600" u="sng">
              <a:solidFill>
                <a:schemeClr val="hlink"/>
              </a:solidFill>
              <a:highlight>
                <a:srgbClr val="D5A6BD"/>
              </a:highlight>
            </a:endParaRPr>
          </a:p>
          <a:p>
            <a:pPr marL="0" indent="0">
              <a:lnSpc>
                <a:spcPct val="115000"/>
              </a:lnSpc>
              <a:spcBef>
                <a:spcPts val="1467"/>
              </a:spcBef>
              <a:spcAft>
                <a:spcPts val="0"/>
              </a:spcAft>
              <a:buFont typeface="Wingdings" pitchFamily="2" charset="2"/>
              <a:buNone/>
            </a:pPr>
            <a:r>
              <a:rPr lang="en-GB" sz="1400"/>
              <a:t>I1. (meta)data use a </a:t>
            </a:r>
            <a:r>
              <a:rPr lang="en-GB" sz="1400" b="1"/>
              <a:t>formal</a:t>
            </a:r>
            <a:r>
              <a:rPr lang="en-GB" sz="1400"/>
              <a:t>, accessible, shared, and</a:t>
            </a:r>
            <a:br>
              <a:rPr lang="en-GB" sz="1400"/>
            </a:br>
            <a:r>
              <a:rPr lang="en-GB" sz="1400"/>
              <a:t>	broadly applicable </a:t>
            </a:r>
            <a:r>
              <a:rPr lang="en-GB" sz="1400" b="1"/>
              <a:t>language for knowledge representation</a:t>
            </a:r>
            <a:r>
              <a:rPr lang="en-GB" sz="1400"/>
              <a:t>.</a:t>
            </a:r>
          </a:p>
          <a:p>
            <a:pPr marL="0" indent="0">
              <a:lnSpc>
                <a:spcPct val="115000"/>
              </a:lnSpc>
              <a:spcBef>
                <a:spcPts val="1467"/>
              </a:spcBef>
              <a:spcAft>
                <a:spcPts val="0"/>
              </a:spcAft>
              <a:buFont typeface="Wingdings" pitchFamily="2" charset="2"/>
              <a:buNone/>
            </a:pPr>
            <a:r>
              <a:rPr lang="en-GB" sz="1400"/>
              <a:t>I2. (meta)data use </a:t>
            </a:r>
            <a:r>
              <a:rPr lang="en-GB" sz="1400" b="1"/>
              <a:t>vocabularies</a:t>
            </a:r>
            <a:r>
              <a:rPr lang="en-GB" sz="1400"/>
              <a:t> that follow FAIR principles</a:t>
            </a:r>
          </a:p>
          <a:p>
            <a:pPr marL="0" indent="0">
              <a:lnSpc>
                <a:spcPct val="115000"/>
              </a:lnSpc>
              <a:spcBef>
                <a:spcPts val="1467"/>
              </a:spcBef>
              <a:spcAft>
                <a:spcPts val="0"/>
              </a:spcAft>
              <a:buFont typeface="Wingdings" pitchFamily="2" charset="2"/>
              <a:buNone/>
            </a:pPr>
            <a:r>
              <a:rPr lang="en-GB" sz="1400"/>
              <a:t>I3. (meta)data include qualified </a:t>
            </a:r>
            <a:r>
              <a:rPr lang="en-GB" sz="1400" b="1"/>
              <a:t>references</a:t>
            </a:r>
            <a:r>
              <a:rPr lang="en-GB" sz="1400"/>
              <a:t> to other (meta)data</a:t>
            </a:r>
            <a:endParaRPr lang="en-GB" sz="1400" b="1"/>
          </a:p>
          <a:p>
            <a:pPr marL="0" indent="0">
              <a:spcBef>
                <a:spcPts val="1467"/>
              </a:spcBef>
              <a:spcAft>
                <a:spcPts val="667"/>
              </a:spcAft>
              <a:buFont typeface="Wingdings" pitchFamily="2" charset="2"/>
              <a:buNone/>
            </a:pPr>
            <a:endParaRPr lang="en-GB" sz="1400"/>
          </a:p>
        </p:txBody>
      </p:sp>
      <p:sp>
        <p:nvSpPr>
          <p:cNvPr id="4" name="Google Shape;55;p11">
            <a:extLst>
              <a:ext uri="{FF2B5EF4-FFF2-40B4-BE49-F238E27FC236}">
                <a16:creationId xmlns:a16="http://schemas.microsoft.com/office/drawing/2014/main" id="{97BC5601-1260-A243-B8E9-D32D484600CE}"/>
              </a:ext>
            </a:extLst>
          </p:cNvPr>
          <p:cNvSpPr txBox="1"/>
          <p:nvPr/>
        </p:nvSpPr>
        <p:spPr>
          <a:xfrm>
            <a:off x="7417526" y="323201"/>
            <a:ext cx="4642500" cy="675900"/>
          </a:xfrm>
          <a:prstGeom prst="rect">
            <a:avLst/>
          </a:prstGeom>
          <a:noFill/>
          <a:ln>
            <a:noFill/>
          </a:ln>
        </p:spPr>
        <p:txBody>
          <a:bodyPr spcFirstLastPara="1" wrap="square" lIns="91433" tIns="91433" rIns="91433" bIns="91433" anchor="t" anchorCtr="0">
            <a:noAutofit/>
          </a:bodyPr>
          <a:lstStyle/>
          <a:p>
            <a:pPr algn="r">
              <a:spcBef>
                <a:spcPts val="400"/>
              </a:spcBef>
              <a:spcAft>
                <a:spcPts val="667"/>
              </a:spcAft>
            </a:pPr>
            <a:r>
              <a:rPr lang="en" sz="1867" u="sng" dirty="0">
                <a:solidFill>
                  <a:schemeClr val="hlink"/>
                </a:solidFill>
                <a:latin typeface="PT Sans" panose="020B0503020203020204" pitchFamily="34" charset="77"/>
                <a:ea typeface="Corbel"/>
                <a:cs typeface="Corbel"/>
                <a:sym typeface="Corbel"/>
                <a:hlinkClick r:id="rId2"/>
              </a:rPr>
              <a:t>https://doi.org/10.1038/sdata.2016.18</a:t>
            </a:r>
            <a:endParaRPr sz="1867" dirty="0">
              <a:solidFill>
                <a:schemeClr val="dk1"/>
              </a:solidFill>
              <a:latin typeface="PT Sans" panose="020B0503020203020204" pitchFamily="34" charset="77"/>
              <a:ea typeface="Corbel"/>
              <a:cs typeface="Corbel"/>
              <a:sym typeface="Corbel"/>
            </a:endParaRPr>
          </a:p>
        </p:txBody>
      </p:sp>
      <p:sp>
        <p:nvSpPr>
          <p:cNvPr id="5" name="Google Shape;56;p11">
            <a:extLst>
              <a:ext uri="{FF2B5EF4-FFF2-40B4-BE49-F238E27FC236}">
                <a16:creationId xmlns:a16="http://schemas.microsoft.com/office/drawing/2014/main" id="{3FE32621-844D-EF45-A759-5499D920421E}"/>
              </a:ext>
            </a:extLst>
          </p:cNvPr>
          <p:cNvSpPr txBox="1">
            <a:spLocks/>
          </p:cNvSpPr>
          <p:nvPr/>
        </p:nvSpPr>
        <p:spPr>
          <a:xfrm>
            <a:off x="529526" y="928853"/>
            <a:ext cx="5612100" cy="2385900"/>
          </a:xfrm>
          <a:prstGeom prst="rect">
            <a:avLst/>
          </a:prstGeom>
          <a:solidFill>
            <a:srgbClr val="CFE2F3"/>
          </a:solidFill>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0"/>
              </a:spcAft>
              <a:buFont typeface="Wingdings" pitchFamily="2" charset="2"/>
              <a:buNone/>
            </a:pPr>
            <a:r>
              <a:rPr lang="en-GB" sz="1600" b="1">
                <a:highlight>
                  <a:srgbClr val="9FC5E8"/>
                </a:highlight>
              </a:rPr>
              <a:t>F</a:t>
            </a:r>
            <a:r>
              <a:rPr lang="en-GB" sz="1600">
                <a:highlight>
                  <a:srgbClr val="9FC5E8"/>
                </a:highlight>
              </a:rPr>
              <a:t>indable</a:t>
            </a:r>
          </a:p>
          <a:p>
            <a:pPr marL="0" indent="0">
              <a:lnSpc>
                <a:spcPct val="115000"/>
              </a:lnSpc>
              <a:spcBef>
                <a:spcPts val="1200"/>
              </a:spcBef>
              <a:spcAft>
                <a:spcPts val="0"/>
              </a:spcAft>
              <a:buFont typeface="Wingdings" pitchFamily="2" charset="2"/>
              <a:buNone/>
            </a:pPr>
            <a:r>
              <a:rPr lang="en-GB" sz="1400"/>
              <a:t>F1. (meta)data are assigned a globally unique and persistent </a:t>
            </a:r>
            <a:r>
              <a:rPr lang="en-GB" sz="1400" b="1"/>
              <a:t>identifier</a:t>
            </a:r>
          </a:p>
          <a:p>
            <a:pPr marL="0" indent="0">
              <a:lnSpc>
                <a:spcPct val="115000"/>
              </a:lnSpc>
              <a:spcBef>
                <a:spcPts val="1200"/>
              </a:spcBef>
              <a:spcAft>
                <a:spcPts val="0"/>
              </a:spcAft>
              <a:buFont typeface="Wingdings" pitchFamily="2" charset="2"/>
              <a:buNone/>
            </a:pPr>
            <a:r>
              <a:rPr lang="en-GB" sz="1400"/>
              <a:t>F2. data are described with rich </a:t>
            </a:r>
            <a:r>
              <a:rPr lang="en-GB" sz="1400" b="1"/>
              <a:t>metadata</a:t>
            </a:r>
            <a:r>
              <a:rPr lang="en-GB" sz="1400"/>
              <a:t> (defined by R1 below)</a:t>
            </a:r>
          </a:p>
          <a:p>
            <a:pPr marL="0" indent="0">
              <a:lnSpc>
                <a:spcPct val="115000"/>
              </a:lnSpc>
              <a:spcBef>
                <a:spcPts val="1200"/>
              </a:spcBef>
              <a:spcAft>
                <a:spcPts val="0"/>
              </a:spcAft>
              <a:buFont typeface="Wingdings" pitchFamily="2" charset="2"/>
              <a:buNone/>
            </a:pPr>
            <a:r>
              <a:rPr lang="en-GB" sz="1400"/>
              <a:t>F3. metadata clearly and explicitly </a:t>
            </a:r>
            <a:r>
              <a:rPr lang="en-GB" sz="1400" b="1"/>
              <a:t>include the identifier</a:t>
            </a:r>
            <a:r>
              <a:rPr lang="en-GB" sz="1400"/>
              <a:t> of the </a:t>
            </a:r>
            <a:br>
              <a:rPr lang="en-GB" sz="1400"/>
            </a:br>
            <a:r>
              <a:rPr lang="en-GB" sz="1400"/>
              <a:t>	data it describes</a:t>
            </a:r>
          </a:p>
          <a:p>
            <a:pPr marL="0" indent="0">
              <a:lnSpc>
                <a:spcPct val="115000"/>
              </a:lnSpc>
              <a:spcBef>
                <a:spcPts val="1200"/>
              </a:spcBef>
              <a:spcAft>
                <a:spcPts val="1200"/>
              </a:spcAft>
              <a:buFont typeface="Wingdings" pitchFamily="2" charset="2"/>
              <a:buNone/>
            </a:pPr>
            <a:r>
              <a:rPr lang="en-GB" sz="1400"/>
              <a:t>F4. (meta)data are </a:t>
            </a:r>
            <a:r>
              <a:rPr lang="en-GB" sz="1400" b="1"/>
              <a:t>registered</a:t>
            </a:r>
            <a:r>
              <a:rPr lang="en-GB" sz="1400"/>
              <a:t> or </a:t>
            </a:r>
            <a:r>
              <a:rPr lang="en-GB" sz="1400" b="1"/>
              <a:t>indexed</a:t>
            </a:r>
            <a:r>
              <a:rPr lang="en-GB" sz="1400"/>
              <a:t> in a searchable resource</a:t>
            </a:r>
            <a:endParaRPr lang="en-GB" sz="1400" dirty="0"/>
          </a:p>
        </p:txBody>
      </p:sp>
      <p:sp>
        <p:nvSpPr>
          <p:cNvPr id="6" name="Google Shape;57;p11">
            <a:extLst>
              <a:ext uri="{FF2B5EF4-FFF2-40B4-BE49-F238E27FC236}">
                <a16:creationId xmlns:a16="http://schemas.microsoft.com/office/drawing/2014/main" id="{F1D8EC8A-0161-4749-9867-5C03E9F2C603}"/>
              </a:ext>
            </a:extLst>
          </p:cNvPr>
          <p:cNvSpPr txBox="1">
            <a:spLocks/>
          </p:cNvSpPr>
          <p:nvPr/>
        </p:nvSpPr>
        <p:spPr>
          <a:xfrm>
            <a:off x="6250701" y="3467151"/>
            <a:ext cx="5612100" cy="3039300"/>
          </a:xfrm>
          <a:prstGeom prst="rect">
            <a:avLst/>
          </a:prstGeom>
          <a:solidFill>
            <a:srgbClr val="D9EAD3"/>
          </a:solidFill>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0"/>
              </a:spcAft>
              <a:buFont typeface="Wingdings" pitchFamily="2" charset="2"/>
              <a:buNone/>
            </a:pPr>
            <a:r>
              <a:rPr lang="en-GB" sz="1600" b="1">
                <a:highlight>
                  <a:srgbClr val="B6D7A8"/>
                </a:highlight>
              </a:rPr>
              <a:t>R</a:t>
            </a:r>
            <a:r>
              <a:rPr lang="en-GB" sz="1600">
                <a:highlight>
                  <a:srgbClr val="B6D7A8"/>
                </a:highlight>
              </a:rPr>
              <a:t>eusable</a:t>
            </a:r>
            <a:endParaRPr lang="en-GB" sz="1600" u="sng">
              <a:solidFill>
                <a:schemeClr val="hlink"/>
              </a:solidFill>
              <a:highlight>
                <a:srgbClr val="B6D7A8"/>
              </a:highlight>
            </a:endParaRPr>
          </a:p>
          <a:p>
            <a:pPr marL="0" indent="0">
              <a:lnSpc>
                <a:spcPct val="115000"/>
              </a:lnSpc>
              <a:spcBef>
                <a:spcPts val="1467"/>
              </a:spcBef>
              <a:spcAft>
                <a:spcPts val="0"/>
              </a:spcAft>
              <a:buFont typeface="Wingdings" pitchFamily="2" charset="2"/>
              <a:buNone/>
            </a:pPr>
            <a:r>
              <a:rPr lang="en-GB" sz="1400"/>
              <a:t>R1. meta(data) are richly described with a plurality of</a:t>
            </a:r>
            <a:br>
              <a:rPr lang="en-GB" sz="1400"/>
            </a:br>
            <a:r>
              <a:rPr lang="en-GB" sz="1400"/>
              <a:t>	 accurate and relevant </a:t>
            </a:r>
            <a:r>
              <a:rPr lang="en-GB" sz="1400" b="1"/>
              <a:t>attributes</a:t>
            </a:r>
            <a:endParaRPr lang="en-GB" sz="1400"/>
          </a:p>
          <a:p>
            <a:pPr marL="0" indent="0">
              <a:lnSpc>
                <a:spcPct val="115000"/>
              </a:lnSpc>
              <a:spcBef>
                <a:spcPts val="1467"/>
              </a:spcBef>
              <a:spcAft>
                <a:spcPts val="0"/>
              </a:spcAft>
              <a:buFont typeface="Wingdings" pitchFamily="2" charset="2"/>
              <a:buNone/>
            </a:pPr>
            <a:r>
              <a:rPr lang="en-GB" sz="1400"/>
              <a:t>  R1.1. (meta)data are released with a clear and accessible </a:t>
            </a:r>
            <a:br>
              <a:rPr lang="en-GB" sz="1400"/>
            </a:br>
            <a:r>
              <a:rPr lang="en-GB" sz="1400"/>
              <a:t>	</a:t>
            </a:r>
            <a:r>
              <a:rPr lang="en-GB" sz="1400" b="1"/>
              <a:t>data usage license</a:t>
            </a:r>
          </a:p>
          <a:p>
            <a:pPr marL="0" indent="0">
              <a:lnSpc>
                <a:spcPct val="115000"/>
              </a:lnSpc>
              <a:spcBef>
                <a:spcPts val="1467"/>
              </a:spcBef>
              <a:spcAft>
                <a:spcPts val="0"/>
              </a:spcAft>
              <a:buFont typeface="Wingdings" pitchFamily="2" charset="2"/>
              <a:buNone/>
            </a:pPr>
            <a:r>
              <a:rPr lang="en-GB" sz="1400"/>
              <a:t>  R1.2. (meta)data are associated with detailed </a:t>
            </a:r>
            <a:r>
              <a:rPr lang="en-GB" sz="1400" b="1"/>
              <a:t>provenance</a:t>
            </a:r>
          </a:p>
          <a:p>
            <a:pPr marL="0" indent="0">
              <a:lnSpc>
                <a:spcPct val="115000"/>
              </a:lnSpc>
              <a:spcBef>
                <a:spcPts val="1467"/>
              </a:spcBef>
              <a:spcAft>
                <a:spcPts val="1467"/>
              </a:spcAft>
              <a:buFont typeface="Wingdings" pitchFamily="2" charset="2"/>
              <a:buNone/>
            </a:pPr>
            <a:r>
              <a:rPr lang="en-GB" sz="1400"/>
              <a:t>  R1.3. (meta)data meet domain-relevant community </a:t>
            </a:r>
            <a:r>
              <a:rPr lang="en-GB" sz="1400" b="1"/>
              <a:t>standards</a:t>
            </a:r>
            <a:endParaRPr lang="en-GB" sz="1400"/>
          </a:p>
        </p:txBody>
      </p:sp>
      <p:sp>
        <p:nvSpPr>
          <p:cNvPr id="7" name="Google Shape;58;p11">
            <a:extLst>
              <a:ext uri="{FF2B5EF4-FFF2-40B4-BE49-F238E27FC236}">
                <a16:creationId xmlns:a16="http://schemas.microsoft.com/office/drawing/2014/main" id="{4C8D64D3-F401-904E-8452-B5BEBA7E0310}"/>
              </a:ext>
            </a:extLst>
          </p:cNvPr>
          <p:cNvSpPr txBox="1">
            <a:spLocks/>
          </p:cNvSpPr>
          <p:nvPr/>
        </p:nvSpPr>
        <p:spPr>
          <a:xfrm>
            <a:off x="529526" y="3467150"/>
            <a:ext cx="5612100" cy="3039300"/>
          </a:xfrm>
          <a:prstGeom prst="rect">
            <a:avLst/>
          </a:prstGeom>
          <a:solidFill>
            <a:srgbClr val="D9D2E9"/>
          </a:solidFill>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0"/>
              </a:spcAft>
              <a:buFont typeface="Wingdings" pitchFamily="2" charset="2"/>
              <a:buNone/>
            </a:pPr>
            <a:r>
              <a:rPr lang="en-GB" sz="1600" b="1">
                <a:highlight>
                  <a:srgbClr val="B4A7D6"/>
                </a:highlight>
              </a:rPr>
              <a:t>A</a:t>
            </a:r>
            <a:r>
              <a:rPr lang="en-GB" sz="1600">
                <a:highlight>
                  <a:srgbClr val="B4A7D6"/>
                </a:highlight>
              </a:rPr>
              <a:t>ccessible</a:t>
            </a:r>
          </a:p>
          <a:p>
            <a:pPr marL="0" indent="0">
              <a:lnSpc>
                <a:spcPct val="115000"/>
              </a:lnSpc>
              <a:spcBef>
                <a:spcPts val="1467"/>
              </a:spcBef>
              <a:spcAft>
                <a:spcPts val="0"/>
              </a:spcAft>
              <a:buFont typeface="Wingdings" pitchFamily="2" charset="2"/>
              <a:buNone/>
            </a:pPr>
            <a:r>
              <a:rPr lang="en-GB" sz="1400"/>
              <a:t>A1. (meta)data are </a:t>
            </a:r>
            <a:r>
              <a:rPr lang="en-GB" sz="1400" b="1"/>
              <a:t>retrievable</a:t>
            </a:r>
            <a:r>
              <a:rPr lang="en-GB" sz="1400"/>
              <a:t> by their identifier using a</a:t>
            </a:r>
            <a:br>
              <a:rPr lang="en-GB" sz="1400"/>
            </a:br>
            <a:r>
              <a:rPr lang="en-GB" sz="1400"/>
              <a:t>	standardized communications protocol</a:t>
            </a:r>
          </a:p>
          <a:p>
            <a:pPr marL="0" indent="0">
              <a:lnSpc>
                <a:spcPct val="115000"/>
              </a:lnSpc>
              <a:spcBef>
                <a:spcPts val="1467"/>
              </a:spcBef>
              <a:spcAft>
                <a:spcPts val="0"/>
              </a:spcAft>
              <a:buFont typeface="Wingdings" pitchFamily="2" charset="2"/>
              <a:buNone/>
            </a:pPr>
            <a:r>
              <a:rPr lang="en-GB" sz="1400"/>
              <a:t>  A1.1 the protocol is </a:t>
            </a:r>
            <a:r>
              <a:rPr lang="en-GB" sz="1400" b="1"/>
              <a:t>open</a:t>
            </a:r>
            <a:r>
              <a:rPr lang="en-GB" sz="1400"/>
              <a:t>, free, and universally implementable</a:t>
            </a:r>
          </a:p>
          <a:p>
            <a:pPr marL="0" indent="0">
              <a:lnSpc>
                <a:spcPct val="115000"/>
              </a:lnSpc>
              <a:spcBef>
                <a:spcPts val="1467"/>
              </a:spcBef>
              <a:spcAft>
                <a:spcPts val="0"/>
              </a:spcAft>
              <a:buFont typeface="Wingdings" pitchFamily="2" charset="2"/>
              <a:buNone/>
            </a:pPr>
            <a:r>
              <a:rPr lang="en-GB" sz="1400"/>
              <a:t>  A1.2 the protocol allows for an </a:t>
            </a:r>
            <a:r>
              <a:rPr lang="en-GB" sz="1400" b="1"/>
              <a:t>authentication</a:t>
            </a:r>
            <a:r>
              <a:rPr lang="en-GB" sz="1400"/>
              <a:t> and </a:t>
            </a:r>
            <a:r>
              <a:rPr lang="en-GB" sz="1400" b="1"/>
              <a:t>authorization</a:t>
            </a:r>
            <a:br>
              <a:rPr lang="en-GB" sz="1400" b="1"/>
            </a:br>
            <a:r>
              <a:rPr lang="en-GB" sz="1400"/>
              <a:t>	 procedure, </a:t>
            </a:r>
            <a:r>
              <a:rPr lang="en-GB" sz="1400" i="1"/>
              <a:t>where necessary</a:t>
            </a:r>
          </a:p>
          <a:p>
            <a:pPr marL="0" indent="0">
              <a:lnSpc>
                <a:spcPct val="115000"/>
              </a:lnSpc>
              <a:spcBef>
                <a:spcPts val="1467"/>
              </a:spcBef>
              <a:spcAft>
                <a:spcPts val="1467"/>
              </a:spcAft>
              <a:buFont typeface="Wingdings" pitchFamily="2" charset="2"/>
              <a:buNone/>
            </a:pPr>
            <a:r>
              <a:rPr lang="en-GB" sz="1400"/>
              <a:t>A2. </a:t>
            </a:r>
            <a:r>
              <a:rPr lang="en-GB" sz="1400" b="1"/>
              <a:t>metadata </a:t>
            </a:r>
            <a:r>
              <a:rPr lang="en-GB" sz="1400"/>
              <a:t>are accessible, even when the </a:t>
            </a:r>
            <a:br>
              <a:rPr lang="en-GB" sz="1400"/>
            </a:br>
            <a:r>
              <a:rPr lang="en-GB" sz="1400"/>
              <a:t>	</a:t>
            </a:r>
            <a:r>
              <a:rPr lang="en-GB" sz="1400" i="1"/>
              <a:t>data are no longer available</a:t>
            </a:r>
            <a:endParaRPr lang="en-GB" sz="1400" dirty="0"/>
          </a:p>
        </p:txBody>
      </p:sp>
      <p:sp>
        <p:nvSpPr>
          <p:cNvPr id="8" name="Google Shape;59;p11">
            <a:extLst>
              <a:ext uri="{FF2B5EF4-FFF2-40B4-BE49-F238E27FC236}">
                <a16:creationId xmlns:a16="http://schemas.microsoft.com/office/drawing/2014/main" id="{4F4E2658-F7E6-C04F-A5FF-46D0E616C6DB}"/>
              </a:ext>
            </a:extLst>
          </p:cNvPr>
          <p:cNvSpPr txBox="1"/>
          <p:nvPr/>
        </p:nvSpPr>
        <p:spPr>
          <a:xfrm>
            <a:off x="3598900" y="6401301"/>
            <a:ext cx="4558800" cy="382500"/>
          </a:xfrm>
          <a:prstGeom prst="rect">
            <a:avLst/>
          </a:prstGeom>
          <a:noFill/>
          <a:ln>
            <a:noFill/>
          </a:ln>
        </p:spPr>
        <p:txBody>
          <a:bodyPr spcFirstLastPara="1" wrap="square" lIns="91433" tIns="91433" rIns="91433" bIns="91433" anchor="t" anchorCtr="0">
            <a:noAutofit/>
          </a:bodyPr>
          <a:lstStyle/>
          <a:p>
            <a:r>
              <a:rPr lang="en" sz="2000" dirty="0" err="1">
                <a:latin typeface="PT Sans" panose="020B0503020203020204" pitchFamily="34" charset="77"/>
                <a:ea typeface="Corbel"/>
                <a:cs typeface="Corbel"/>
                <a:sym typeface="Corbel"/>
              </a:rPr>
              <a:t>tl;dr</a:t>
            </a:r>
            <a:r>
              <a:rPr lang="en" sz="2000" dirty="0">
                <a:latin typeface="PT Sans" panose="020B0503020203020204" pitchFamily="34" charset="77"/>
                <a:ea typeface="Corbel"/>
                <a:cs typeface="Corbel"/>
                <a:sym typeface="Corbel"/>
              </a:rPr>
              <a:t>: machine-readable metadata</a:t>
            </a:r>
            <a:endParaRPr sz="2000" dirty="0">
              <a:latin typeface="PT Sans" panose="020B0503020203020204" pitchFamily="34" charset="77"/>
              <a:ea typeface="Corbel"/>
              <a:cs typeface="Corbel"/>
              <a:sym typeface="Corbel"/>
            </a:endParaRPr>
          </a:p>
        </p:txBody>
      </p:sp>
    </p:spTree>
    <p:extLst>
      <p:ext uri="{BB962C8B-B14F-4D97-AF65-F5344CB8AC3E}">
        <p14:creationId xmlns:p14="http://schemas.microsoft.com/office/powerpoint/2010/main" val="1492568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3785652"/>
          </a:xfrm>
          <a:prstGeom prst="rect">
            <a:avLst/>
          </a:prstGeom>
          <a:noFill/>
        </p:spPr>
        <p:txBody>
          <a:bodyPr wrap="square" rtlCol="0">
            <a:spAutoFit/>
          </a:bodyPr>
          <a:lstStyle/>
          <a:p>
            <a:r>
              <a:rPr lang="en-US" sz="2400" b="1" dirty="0"/>
              <a:t>Skeleton BCO</a:t>
            </a:r>
          </a:p>
          <a:p>
            <a:endParaRPr lang="en-US" sz="2400" dirty="0"/>
          </a:p>
          <a:p>
            <a:r>
              <a:rPr lang="en-US" sz="2400" dirty="0"/>
              <a:t>Metadata about this workflow (run)</a:t>
            </a:r>
          </a:p>
          <a:p>
            <a:endParaRPr lang="en-US" sz="2400" dirty="0"/>
          </a:p>
          <a:p>
            <a:r>
              <a:rPr lang="en-US" sz="2400" dirty="0"/>
              <a:t>File paths relative to </a:t>
            </a:r>
            <a:r>
              <a:rPr lang="en-US" sz="2400" dirty="0">
                <a:latin typeface="Consolas" panose="020B0609020204030204" pitchFamily="49" charset="0"/>
                <a:cs typeface="Consolas" panose="020B0609020204030204" pitchFamily="49" charset="0"/>
              </a:rPr>
              <a:t>data/</a:t>
            </a:r>
            <a:r>
              <a:rPr lang="en-US" sz="2400" dirty="0"/>
              <a:t> folder</a:t>
            </a:r>
            <a:br>
              <a:rPr lang="en-US" sz="2400" dirty="0"/>
            </a:br>
            <a:r>
              <a:rPr lang="en-US" sz="2400" i="1" dirty="0"/>
              <a:t>(</a:t>
            </a:r>
            <a:r>
              <a:rPr lang="en-US" sz="2400" i="1" dirty="0" err="1"/>
              <a:t>BagIt</a:t>
            </a:r>
            <a:r>
              <a:rPr lang="en-US" sz="2400" i="1" dirty="0"/>
              <a:t> payload)</a:t>
            </a:r>
          </a:p>
          <a:p>
            <a:endParaRPr lang="en-US" sz="2400" i="1" dirty="0"/>
          </a:p>
          <a:p>
            <a:endParaRPr lang="en-US" sz="2400" i="1" dirty="0"/>
          </a:p>
        </p:txBody>
      </p:sp>
      <p:pic>
        <p:nvPicPr>
          <p:cNvPr id="5" name="Picture 4">
            <a:extLst>
              <a:ext uri="{FF2B5EF4-FFF2-40B4-BE49-F238E27FC236}">
                <a16:creationId xmlns:a16="http://schemas.microsoft.com/office/drawing/2014/main" id="{3193DEB5-1BF0-A840-928E-2EA265BD5B5E}"/>
              </a:ext>
            </a:extLst>
          </p:cNvPr>
          <p:cNvPicPr>
            <a:picLocks noChangeAspect="1"/>
          </p:cNvPicPr>
          <p:nvPr/>
        </p:nvPicPr>
        <p:blipFill>
          <a:blip r:embed="rId2"/>
          <a:stretch>
            <a:fillRect/>
          </a:stretch>
        </p:blipFill>
        <p:spPr>
          <a:xfrm>
            <a:off x="3592287" y="203200"/>
            <a:ext cx="8586800" cy="5637699"/>
          </a:xfrm>
          <a:prstGeom prst="rect">
            <a:avLst/>
          </a:prstGeom>
        </p:spPr>
      </p:pic>
    </p:spTree>
    <p:extLst>
      <p:ext uri="{BB962C8B-B14F-4D97-AF65-F5344CB8AC3E}">
        <p14:creationId xmlns:p14="http://schemas.microsoft.com/office/powerpoint/2010/main" val="273459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4524315"/>
          </a:xfrm>
          <a:prstGeom prst="rect">
            <a:avLst/>
          </a:prstGeom>
          <a:noFill/>
        </p:spPr>
        <p:txBody>
          <a:bodyPr wrap="square" rtlCol="0">
            <a:spAutoFit/>
          </a:bodyPr>
          <a:lstStyle/>
          <a:p>
            <a:r>
              <a:rPr lang="en-US" sz="2400" b="1" dirty="0"/>
              <a:t>Provenance Domain</a:t>
            </a:r>
          </a:p>
          <a:p>
            <a:endParaRPr lang="en-US" sz="2400" b="1" dirty="0"/>
          </a:p>
          <a:p>
            <a:r>
              <a:rPr lang="en-US" sz="2400" dirty="0"/>
              <a:t>Use of different </a:t>
            </a:r>
            <a:r>
              <a:rPr lang="en-US" sz="2400" i="1" dirty="0"/>
              <a:t>contribution</a:t>
            </a:r>
            <a:r>
              <a:rPr lang="en-US" sz="2400" dirty="0"/>
              <a:t> types</a:t>
            </a:r>
            <a:r>
              <a:rPr lang="en-US" sz="2400" i="1" dirty="0"/>
              <a:t> </a:t>
            </a:r>
            <a:r>
              <a:rPr lang="en-US" sz="2400" dirty="0"/>
              <a:t>as person </a:t>
            </a:r>
            <a:r>
              <a:rPr lang="en-US" sz="2400" i="1" dirty="0"/>
              <a:t>executing</a:t>
            </a:r>
            <a:r>
              <a:rPr lang="en-US" sz="2400" dirty="0"/>
              <a:t> the workflow is not the same as who </a:t>
            </a:r>
            <a:r>
              <a:rPr lang="en-US" sz="2400" i="1" dirty="0"/>
              <a:t>authored</a:t>
            </a:r>
            <a:r>
              <a:rPr lang="en-US" sz="2400" dirty="0"/>
              <a:t> it.</a:t>
            </a:r>
          </a:p>
          <a:p>
            <a:endParaRPr lang="en-US" sz="2400" dirty="0"/>
          </a:p>
          <a:p>
            <a:r>
              <a:rPr lang="en-US" sz="2400" dirty="0"/>
              <a:t>Seeing a BCO as primarily wrapping a workflow method, we keep the upstream </a:t>
            </a:r>
            <a:r>
              <a:rPr lang="en-US" sz="2400" i="1" dirty="0"/>
              <a:t>license</a:t>
            </a:r>
          </a:p>
        </p:txBody>
      </p:sp>
      <p:pic>
        <p:nvPicPr>
          <p:cNvPr id="5" name="Picture 4">
            <a:extLst>
              <a:ext uri="{FF2B5EF4-FFF2-40B4-BE49-F238E27FC236}">
                <a16:creationId xmlns:a16="http://schemas.microsoft.com/office/drawing/2014/main" id="{3193DEB5-1BF0-A840-928E-2EA265BD5B5E}"/>
              </a:ext>
            </a:extLst>
          </p:cNvPr>
          <p:cNvPicPr>
            <a:picLocks noChangeAspect="1"/>
          </p:cNvPicPr>
          <p:nvPr/>
        </p:nvPicPr>
        <p:blipFill rotWithShape="1">
          <a:blip r:embed="rId2"/>
          <a:srcRect r="71434"/>
          <a:stretch/>
        </p:blipFill>
        <p:spPr>
          <a:xfrm>
            <a:off x="3592287" y="203200"/>
            <a:ext cx="2452913" cy="5637699"/>
          </a:xfrm>
          <a:prstGeom prst="rect">
            <a:avLst/>
          </a:prstGeom>
        </p:spPr>
      </p:pic>
      <p:pic>
        <p:nvPicPr>
          <p:cNvPr id="7" name="Picture 6">
            <a:extLst>
              <a:ext uri="{FF2B5EF4-FFF2-40B4-BE49-F238E27FC236}">
                <a16:creationId xmlns:a16="http://schemas.microsoft.com/office/drawing/2014/main" id="{A9A11DD6-BD24-3444-9E1F-BE184F44A85C}"/>
              </a:ext>
            </a:extLst>
          </p:cNvPr>
          <p:cNvPicPr>
            <a:picLocks noChangeAspect="1"/>
          </p:cNvPicPr>
          <p:nvPr/>
        </p:nvPicPr>
        <p:blipFill>
          <a:blip r:embed="rId3"/>
          <a:stretch>
            <a:fillRect/>
          </a:stretch>
        </p:blipFill>
        <p:spPr>
          <a:xfrm>
            <a:off x="5979885" y="203200"/>
            <a:ext cx="5866855" cy="5912730"/>
          </a:xfrm>
          <a:prstGeom prst="rect">
            <a:avLst/>
          </a:prstGeom>
        </p:spPr>
      </p:pic>
    </p:spTree>
    <p:extLst>
      <p:ext uri="{BB962C8B-B14F-4D97-AF65-F5344CB8AC3E}">
        <p14:creationId xmlns:p14="http://schemas.microsoft.com/office/powerpoint/2010/main" val="3058155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92617-69B9-AD48-8A7C-13069F5470C8}"/>
              </a:ext>
            </a:extLst>
          </p:cNvPr>
          <p:cNvPicPr>
            <a:picLocks noChangeAspect="1"/>
          </p:cNvPicPr>
          <p:nvPr/>
        </p:nvPicPr>
        <p:blipFill rotWithShape="1">
          <a:blip r:embed="rId2"/>
          <a:srcRect l="5951" t="5951" r="6006" b="6006"/>
          <a:stretch/>
        </p:blipFill>
        <p:spPr>
          <a:xfrm>
            <a:off x="0" y="0"/>
            <a:ext cx="12192000" cy="6858000"/>
          </a:xfrm>
          <a:prstGeom prst="rect">
            <a:avLst/>
          </a:prstGeom>
        </p:spPr>
      </p:pic>
    </p:spTree>
    <p:extLst>
      <p:ext uri="{BB962C8B-B14F-4D97-AF65-F5344CB8AC3E}">
        <p14:creationId xmlns:p14="http://schemas.microsoft.com/office/powerpoint/2010/main" val="1003661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68A15-EFA9-5B41-BBFB-EECFF822C22E}"/>
              </a:ext>
            </a:extLst>
          </p:cNvPr>
          <p:cNvPicPr>
            <a:picLocks noChangeAspect="1"/>
          </p:cNvPicPr>
          <p:nvPr/>
        </p:nvPicPr>
        <p:blipFill>
          <a:blip r:embed="rId2"/>
          <a:stretch>
            <a:fillRect/>
          </a:stretch>
        </p:blipFill>
        <p:spPr>
          <a:xfrm>
            <a:off x="3592287" y="203200"/>
            <a:ext cx="8489021" cy="5900057"/>
          </a:xfrm>
          <a:prstGeom prst="rect">
            <a:avLst/>
          </a:prstGeom>
        </p:spPr>
      </p:pic>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1938992"/>
          </a:xfrm>
          <a:prstGeom prst="rect">
            <a:avLst/>
          </a:prstGeom>
          <a:noFill/>
        </p:spPr>
        <p:txBody>
          <a:bodyPr wrap="square" rtlCol="0">
            <a:spAutoFit/>
          </a:bodyPr>
          <a:lstStyle/>
          <a:p>
            <a:r>
              <a:rPr lang="en-US" sz="2400" b="1" dirty="0"/>
              <a:t>Skeleton RO-Crate</a:t>
            </a:r>
          </a:p>
          <a:p>
            <a:endParaRPr lang="en-US" sz="2400" b="1" dirty="0"/>
          </a:p>
          <a:p>
            <a:r>
              <a:rPr lang="en-US" sz="2400" dirty="0"/>
              <a:t>Boiler-plate includes self-identification</a:t>
            </a:r>
          </a:p>
          <a:p>
            <a:endParaRPr lang="en-US" sz="2400" dirty="0"/>
          </a:p>
        </p:txBody>
      </p:sp>
    </p:spTree>
    <p:extLst>
      <p:ext uri="{BB962C8B-B14F-4D97-AF65-F5344CB8AC3E}">
        <p14:creationId xmlns:p14="http://schemas.microsoft.com/office/powerpoint/2010/main" val="3921052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68A15-EFA9-5B41-BBFB-EECFF822C22E}"/>
              </a:ext>
            </a:extLst>
          </p:cNvPr>
          <p:cNvPicPr>
            <a:picLocks noChangeAspect="1"/>
          </p:cNvPicPr>
          <p:nvPr/>
        </p:nvPicPr>
        <p:blipFill rotWithShape="1">
          <a:blip r:embed="rId2"/>
          <a:srcRect r="71874"/>
          <a:stretch/>
        </p:blipFill>
        <p:spPr>
          <a:xfrm>
            <a:off x="3592287" y="203200"/>
            <a:ext cx="2387599" cy="5900057"/>
          </a:xfrm>
          <a:prstGeom prst="rect">
            <a:avLst/>
          </a:prstGeom>
        </p:spPr>
      </p:pic>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4708981"/>
          </a:xfrm>
          <a:prstGeom prst="rect">
            <a:avLst/>
          </a:prstGeom>
          <a:noFill/>
        </p:spPr>
        <p:txBody>
          <a:bodyPr wrap="square" rtlCol="0">
            <a:spAutoFit/>
          </a:bodyPr>
          <a:lstStyle/>
          <a:p>
            <a:r>
              <a:rPr lang="en-US" sz="2400" b="1" dirty="0"/>
              <a:t>Skeleton RO-Crate</a:t>
            </a:r>
          </a:p>
          <a:p>
            <a:endParaRPr lang="en-US" sz="2400" b="1" dirty="0"/>
          </a:p>
          <a:p>
            <a:r>
              <a:rPr lang="en-US" sz="2400" dirty="0"/>
              <a:t>Tutorial highlights differences</a:t>
            </a:r>
            <a:br>
              <a:rPr lang="en-US" sz="2400" dirty="0"/>
            </a:br>
            <a:br>
              <a:rPr lang="en-US" sz="2400" dirty="0"/>
            </a:br>
            <a:r>
              <a:rPr lang="en-US" dirty="0"/>
              <a:t>For instance </a:t>
            </a:r>
            <a:r>
              <a:rPr lang="en-US" i="1" dirty="0"/>
              <a:t>author</a:t>
            </a:r>
            <a:r>
              <a:rPr lang="en-US" dirty="0"/>
              <a:t> of this dataset (the collection the files) is different from the </a:t>
            </a:r>
            <a:r>
              <a:rPr lang="en-US" i="1" dirty="0"/>
              <a:t>author</a:t>
            </a:r>
            <a:r>
              <a:rPr lang="en-US" dirty="0"/>
              <a:t> of the BCO (the workflow).</a:t>
            </a:r>
          </a:p>
          <a:p>
            <a:endParaRPr lang="en-US" dirty="0"/>
          </a:p>
          <a:p>
            <a:r>
              <a:rPr lang="en-US" i="1" dirty="0"/>
              <a:t>license </a:t>
            </a:r>
            <a:r>
              <a:rPr lang="en-US" dirty="0"/>
              <a:t>is also different. </a:t>
            </a:r>
            <a:br>
              <a:rPr lang="en-US" dirty="0"/>
            </a:br>
            <a:br>
              <a:rPr lang="en-US" dirty="0"/>
            </a:br>
            <a:r>
              <a:rPr lang="en-US" dirty="0"/>
              <a:t>In RO-Crate we can provide different attribution, license etc. </a:t>
            </a:r>
            <a:br>
              <a:rPr lang="en-US" dirty="0"/>
            </a:br>
            <a:r>
              <a:rPr lang="en-US" dirty="0"/>
              <a:t>for each resource/file</a:t>
            </a:r>
            <a:endParaRPr lang="en-US" i="1" dirty="0"/>
          </a:p>
        </p:txBody>
      </p:sp>
      <p:pic>
        <p:nvPicPr>
          <p:cNvPr id="4" name="Picture 3">
            <a:extLst>
              <a:ext uri="{FF2B5EF4-FFF2-40B4-BE49-F238E27FC236}">
                <a16:creationId xmlns:a16="http://schemas.microsoft.com/office/drawing/2014/main" id="{4D880473-6FF3-7B4C-9CE4-611F29B44742}"/>
              </a:ext>
            </a:extLst>
          </p:cNvPr>
          <p:cNvPicPr>
            <a:picLocks noChangeAspect="1"/>
          </p:cNvPicPr>
          <p:nvPr/>
        </p:nvPicPr>
        <p:blipFill>
          <a:blip r:embed="rId3"/>
          <a:stretch>
            <a:fillRect/>
          </a:stretch>
        </p:blipFill>
        <p:spPr>
          <a:xfrm>
            <a:off x="5802271" y="203200"/>
            <a:ext cx="6651401" cy="4956629"/>
          </a:xfrm>
          <a:prstGeom prst="rect">
            <a:avLst/>
          </a:prstGeom>
        </p:spPr>
      </p:pic>
    </p:spTree>
    <p:extLst>
      <p:ext uri="{BB962C8B-B14F-4D97-AF65-F5344CB8AC3E}">
        <p14:creationId xmlns:p14="http://schemas.microsoft.com/office/powerpoint/2010/main" val="2968123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6740307"/>
          </a:xfrm>
          <a:prstGeom prst="rect">
            <a:avLst/>
          </a:prstGeom>
          <a:noFill/>
        </p:spPr>
        <p:txBody>
          <a:bodyPr wrap="square" rtlCol="0">
            <a:spAutoFit/>
          </a:bodyPr>
          <a:lstStyle/>
          <a:p>
            <a:r>
              <a:rPr lang="en-US" sz="2400" b="1" dirty="0"/>
              <a:t>Running the workflow</a:t>
            </a:r>
            <a:endParaRPr lang="en-US" sz="2400" dirty="0"/>
          </a:p>
          <a:p>
            <a:endParaRPr lang="en-US" sz="2400" b="1" dirty="0"/>
          </a:p>
          <a:p>
            <a:r>
              <a:rPr lang="en-US" sz="2400" dirty="0"/>
              <a:t>Spoiled lucky:</a:t>
            </a:r>
            <a:br>
              <a:rPr lang="en-US" sz="2400" dirty="0"/>
            </a:br>
            <a:r>
              <a:rPr lang="en-US" sz="2400" i="1" dirty="0" err="1"/>
              <a:t>nf</a:t>
            </a:r>
            <a:r>
              <a:rPr lang="en-US" sz="2400" i="1" dirty="0"/>
              <a:t>-core </a:t>
            </a:r>
            <a:r>
              <a:rPr lang="en-US" sz="2400" dirty="0"/>
              <a:t>workflows have built-in </a:t>
            </a:r>
            <a:r>
              <a:rPr lang="en-US" sz="2400" b="1" dirty="0"/>
              <a:t>test</a:t>
            </a:r>
            <a:r>
              <a:rPr lang="en-US" sz="2400" dirty="0"/>
              <a:t> profile and can be executed without even downloading the definition</a:t>
            </a:r>
          </a:p>
          <a:p>
            <a:endParaRPr lang="en-US" sz="2400" dirty="0"/>
          </a:p>
          <a:p>
            <a:r>
              <a:rPr lang="en-US" sz="2400" dirty="0"/>
              <a:t>… how do we reference the workflow and data that is </a:t>
            </a:r>
            <a:r>
              <a:rPr lang="en-US" sz="2400" i="1" dirty="0"/>
              <a:t>not</a:t>
            </a:r>
            <a:r>
              <a:rPr lang="en-US" sz="2400" dirty="0"/>
              <a:t> actually present as files in our </a:t>
            </a:r>
            <a:r>
              <a:rPr lang="en-US" sz="2400" i="1" dirty="0"/>
              <a:t>data/</a:t>
            </a:r>
            <a:r>
              <a:rPr lang="en-US" sz="2400" dirty="0"/>
              <a:t> folder?</a:t>
            </a:r>
          </a:p>
          <a:p>
            <a:r>
              <a:rPr lang="en-US" sz="2400" dirty="0">
                <a:sym typeface="Wingdings" pitchFamily="2" charset="2"/>
              </a:rPr>
              <a:t> URLs</a:t>
            </a:r>
            <a:endParaRPr lang="en-US" sz="2400" dirty="0"/>
          </a:p>
          <a:p>
            <a:endParaRPr lang="en-US" sz="2400" dirty="0"/>
          </a:p>
          <a:p>
            <a:endParaRPr lang="en-US" sz="2400" dirty="0"/>
          </a:p>
          <a:p>
            <a:endParaRPr lang="en-US" sz="2400" b="1" dirty="0"/>
          </a:p>
        </p:txBody>
      </p:sp>
      <p:pic>
        <p:nvPicPr>
          <p:cNvPr id="5" name="Picture 4">
            <a:extLst>
              <a:ext uri="{FF2B5EF4-FFF2-40B4-BE49-F238E27FC236}">
                <a16:creationId xmlns:a16="http://schemas.microsoft.com/office/drawing/2014/main" id="{5067B24E-A458-B74A-9574-EA5CD87BD406}"/>
              </a:ext>
            </a:extLst>
          </p:cNvPr>
          <p:cNvPicPr>
            <a:picLocks noChangeAspect="1"/>
          </p:cNvPicPr>
          <p:nvPr/>
        </p:nvPicPr>
        <p:blipFill>
          <a:blip r:embed="rId2"/>
          <a:stretch>
            <a:fillRect/>
          </a:stretch>
        </p:blipFill>
        <p:spPr>
          <a:xfrm>
            <a:off x="3534227" y="206829"/>
            <a:ext cx="9019905" cy="5593782"/>
          </a:xfrm>
          <a:prstGeom prst="rect">
            <a:avLst/>
          </a:prstGeom>
        </p:spPr>
      </p:pic>
    </p:spTree>
    <p:extLst>
      <p:ext uri="{BB962C8B-B14F-4D97-AF65-F5344CB8AC3E}">
        <p14:creationId xmlns:p14="http://schemas.microsoft.com/office/powerpoint/2010/main" val="1425628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5632311"/>
          </a:xfrm>
          <a:prstGeom prst="rect">
            <a:avLst/>
          </a:prstGeom>
          <a:noFill/>
        </p:spPr>
        <p:txBody>
          <a:bodyPr wrap="square" rtlCol="0">
            <a:spAutoFit/>
          </a:bodyPr>
          <a:lstStyle/>
          <a:p>
            <a:r>
              <a:rPr lang="en-US" sz="2400" b="1" dirty="0"/>
              <a:t>Deciding on identifiers</a:t>
            </a:r>
            <a:endParaRPr lang="en-US" sz="2400" dirty="0"/>
          </a:p>
          <a:p>
            <a:endParaRPr lang="en-US" sz="2400" dirty="0"/>
          </a:p>
          <a:p>
            <a:r>
              <a:rPr lang="en-US" sz="2400" dirty="0"/>
              <a:t>No single correct answer</a:t>
            </a:r>
          </a:p>
          <a:p>
            <a:endParaRPr lang="en-US" sz="2400" dirty="0"/>
          </a:p>
          <a:p>
            <a:r>
              <a:rPr lang="en-US" sz="2400" dirty="0"/>
              <a:t>Easiest: Files in folder, relative paths</a:t>
            </a:r>
          </a:p>
          <a:p>
            <a:endParaRPr lang="en-US" sz="2400" dirty="0"/>
          </a:p>
          <a:p>
            <a:r>
              <a:rPr lang="en-US" sz="2400" dirty="0"/>
              <a:t>“Big” Data considerations (GitHub limit: 100 MB!)</a:t>
            </a:r>
          </a:p>
          <a:p>
            <a:endParaRPr lang="en-US" sz="2400" dirty="0"/>
          </a:p>
          <a:p>
            <a:r>
              <a:rPr lang="en-US" sz="2400" b="1" dirty="0"/>
              <a:t>Are external files still accessible? Have they changed?</a:t>
            </a:r>
          </a:p>
          <a:p>
            <a:endParaRPr lang="en-US" sz="2400" b="1" dirty="0"/>
          </a:p>
          <a:p>
            <a:endParaRPr lang="en-US" sz="2400" dirty="0"/>
          </a:p>
        </p:txBody>
      </p:sp>
      <p:pic>
        <p:nvPicPr>
          <p:cNvPr id="3" name="Picture 2">
            <a:extLst>
              <a:ext uri="{FF2B5EF4-FFF2-40B4-BE49-F238E27FC236}">
                <a16:creationId xmlns:a16="http://schemas.microsoft.com/office/drawing/2014/main" id="{1D504C29-2AFE-4F4D-8DD7-B92768E25466}"/>
              </a:ext>
            </a:extLst>
          </p:cNvPr>
          <p:cNvPicPr>
            <a:picLocks noChangeAspect="1"/>
          </p:cNvPicPr>
          <p:nvPr/>
        </p:nvPicPr>
        <p:blipFill>
          <a:blip r:embed="rId2"/>
          <a:stretch>
            <a:fillRect/>
          </a:stretch>
        </p:blipFill>
        <p:spPr>
          <a:xfrm>
            <a:off x="3552541" y="656771"/>
            <a:ext cx="9118430" cy="5544457"/>
          </a:xfrm>
          <a:prstGeom prst="rect">
            <a:avLst/>
          </a:prstGeom>
        </p:spPr>
      </p:pic>
    </p:spTree>
    <p:extLst>
      <p:ext uri="{BB962C8B-B14F-4D97-AF65-F5344CB8AC3E}">
        <p14:creationId xmlns:p14="http://schemas.microsoft.com/office/powerpoint/2010/main" val="3676383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5632311"/>
          </a:xfrm>
          <a:prstGeom prst="rect">
            <a:avLst/>
          </a:prstGeom>
          <a:noFill/>
        </p:spPr>
        <p:txBody>
          <a:bodyPr wrap="square" rtlCol="0">
            <a:spAutoFit/>
          </a:bodyPr>
          <a:lstStyle/>
          <a:p>
            <a:r>
              <a:rPr lang="en-US" sz="2400" b="1" dirty="0"/>
              <a:t>Deciding on identifiers</a:t>
            </a:r>
            <a:endParaRPr lang="en-US" sz="2400" dirty="0"/>
          </a:p>
          <a:p>
            <a:endParaRPr lang="en-US" sz="2400" dirty="0"/>
          </a:p>
          <a:p>
            <a:r>
              <a:rPr lang="en-US" sz="2400" dirty="0"/>
              <a:t>No single correct answer</a:t>
            </a:r>
          </a:p>
          <a:p>
            <a:endParaRPr lang="en-US" sz="2400" dirty="0"/>
          </a:p>
          <a:p>
            <a:r>
              <a:rPr lang="en-US" sz="2400" dirty="0"/>
              <a:t>Easiest: Files in folder, relative paths</a:t>
            </a:r>
          </a:p>
          <a:p>
            <a:endParaRPr lang="en-US" sz="2400" dirty="0"/>
          </a:p>
          <a:p>
            <a:r>
              <a:rPr lang="en-US" sz="2400" dirty="0"/>
              <a:t>“Big” Data considerations (GitHub limit: 100 MB!)</a:t>
            </a:r>
          </a:p>
          <a:p>
            <a:endParaRPr lang="en-US" sz="2400" dirty="0"/>
          </a:p>
          <a:p>
            <a:r>
              <a:rPr lang="en-US" sz="2400" b="1" dirty="0"/>
              <a:t>Are external files still accessible? Have they changed?</a:t>
            </a:r>
          </a:p>
          <a:p>
            <a:endParaRPr lang="en-US" sz="2400" b="1" dirty="0"/>
          </a:p>
          <a:p>
            <a:endParaRPr lang="en-US" sz="2400" dirty="0"/>
          </a:p>
        </p:txBody>
      </p:sp>
      <p:pic>
        <p:nvPicPr>
          <p:cNvPr id="3" name="Picture 2">
            <a:extLst>
              <a:ext uri="{FF2B5EF4-FFF2-40B4-BE49-F238E27FC236}">
                <a16:creationId xmlns:a16="http://schemas.microsoft.com/office/drawing/2014/main" id="{1D504C29-2AFE-4F4D-8DD7-B92768E25466}"/>
              </a:ext>
            </a:extLst>
          </p:cNvPr>
          <p:cNvPicPr>
            <a:picLocks noChangeAspect="1"/>
          </p:cNvPicPr>
          <p:nvPr/>
        </p:nvPicPr>
        <p:blipFill>
          <a:blip r:embed="rId2"/>
          <a:stretch>
            <a:fillRect/>
          </a:stretch>
        </p:blipFill>
        <p:spPr>
          <a:xfrm>
            <a:off x="3552541" y="656771"/>
            <a:ext cx="9118430" cy="5544457"/>
          </a:xfrm>
          <a:prstGeom prst="rect">
            <a:avLst/>
          </a:prstGeom>
        </p:spPr>
      </p:pic>
    </p:spTree>
    <p:extLst>
      <p:ext uri="{BB962C8B-B14F-4D97-AF65-F5344CB8AC3E}">
        <p14:creationId xmlns:p14="http://schemas.microsoft.com/office/powerpoint/2010/main" val="2681120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95944" y="79829"/>
            <a:ext cx="3505200" cy="5262979"/>
          </a:xfrm>
          <a:prstGeom prst="rect">
            <a:avLst/>
          </a:prstGeom>
          <a:noFill/>
        </p:spPr>
        <p:txBody>
          <a:bodyPr wrap="square" rtlCol="0">
            <a:spAutoFit/>
          </a:bodyPr>
          <a:lstStyle/>
          <a:p>
            <a:r>
              <a:rPr lang="en-US" sz="2400" b="1" dirty="0"/>
              <a:t>Results in RO-Crate</a:t>
            </a:r>
            <a:endParaRPr lang="en-US" sz="2400" dirty="0"/>
          </a:p>
          <a:p>
            <a:endParaRPr lang="en-US" sz="2400" dirty="0"/>
          </a:p>
          <a:p>
            <a:r>
              <a:rPr lang="en-US" sz="2400" i="1" dirty="0"/>
              <a:t>Not</a:t>
            </a:r>
            <a:r>
              <a:rPr lang="en-US" sz="2400" dirty="0"/>
              <a:t> a manifest – OK to not list every file.</a:t>
            </a:r>
          </a:p>
          <a:p>
            <a:endParaRPr lang="en-US" sz="2400" dirty="0"/>
          </a:p>
          <a:p>
            <a:r>
              <a:rPr lang="en-US" sz="2400" dirty="0"/>
              <a:t>RO-Crate allows explaining outputs further as on </a:t>
            </a:r>
            <a:r>
              <a:rPr lang="en-US" sz="2400" dirty="0" err="1"/>
              <a:t>nf</a:t>
            </a:r>
            <a:r>
              <a:rPr lang="en-US" sz="2400" dirty="0"/>
              <a:t>-core page</a:t>
            </a:r>
          </a:p>
          <a:p>
            <a:endParaRPr lang="en-US" sz="2400" b="1" dirty="0"/>
          </a:p>
          <a:p>
            <a:r>
              <a:rPr lang="en-US" sz="2400" dirty="0"/>
              <a:t>.. But perhaps just link to that?</a:t>
            </a:r>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A85E9591-5800-6042-B92B-1FD6E8671859}"/>
              </a:ext>
            </a:extLst>
          </p:cNvPr>
          <p:cNvPicPr>
            <a:picLocks noChangeAspect="1"/>
          </p:cNvPicPr>
          <p:nvPr/>
        </p:nvPicPr>
        <p:blipFill>
          <a:blip r:embed="rId2"/>
          <a:stretch>
            <a:fillRect/>
          </a:stretch>
        </p:blipFill>
        <p:spPr>
          <a:xfrm>
            <a:off x="3844949" y="609600"/>
            <a:ext cx="7361418" cy="4796972"/>
          </a:xfrm>
          <a:prstGeom prst="rect">
            <a:avLst/>
          </a:prstGeom>
        </p:spPr>
      </p:pic>
    </p:spTree>
    <p:extLst>
      <p:ext uri="{BB962C8B-B14F-4D97-AF65-F5344CB8AC3E}">
        <p14:creationId xmlns:p14="http://schemas.microsoft.com/office/powerpoint/2010/main" val="1464648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16114" y="283029"/>
            <a:ext cx="3795485" cy="5324535"/>
          </a:xfrm>
          <a:prstGeom prst="rect">
            <a:avLst/>
          </a:prstGeom>
          <a:noFill/>
        </p:spPr>
        <p:txBody>
          <a:bodyPr wrap="square" rtlCol="0">
            <a:spAutoFit/>
          </a:bodyPr>
          <a:lstStyle/>
          <a:p>
            <a:r>
              <a:rPr lang="en-US" sz="2000" b="1" dirty="0"/>
              <a:t>Contextual entities </a:t>
            </a:r>
            <a:br>
              <a:rPr lang="en-US" sz="2000" b="1" dirty="0"/>
            </a:br>
            <a:r>
              <a:rPr lang="en-US" sz="2000" b="1" dirty="0"/>
              <a:t>in RO-Crate</a:t>
            </a:r>
            <a:endParaRPr lang="en-US" sz="2000" dirty="0"/>
          </a:p>
          <a:p>
            <a:endParaRPr lang="en-US" sz="2000" dirty="0"/>
          </a:p>
          <a:p>
            <a:r>
              <a:rPr lang="en-US" sz="2000" dirty="0"/>
              <a:t>Relating our data to </a:t>
            </a:r>
            <a:br>
              <a:rPr lang="en-US" sz="2000" dirty="0"/>
            </a:br>
            <a:r>
              <a:rPr lang="en-US" sz="2000" i="1" dirty="0"/>
              <a:t>“Things in the world”</a:t>
            </a:r>
            <a:endParaRPr lang="en-US" sz="2000" dirty="0"/>
          </a:p>
          <a:p>
            <a:endParaRPr lang="en-US" sz="2000" dirty="0"/>
          </a:p>
          <a:p>
            <a:r>
              <a:rPr lang="en-US" sz="2000" b="1" dirty="0" err="1"/>
              <a:t>Metaguide</a:t>
            </a:r>
            <a:br>
              <a:rPr lang="en-US" sz="2000" dirty="0"/>
            </a:br>
            <a:r>
              <a:rPr lang="en-US" sz="2000" dirty="0"/>
              <a:t>BCO-RO-Crate shows most important types for workflows.</a:t>
            </a:r>
          </a:p>
          <a:p>
            <a:endParaRPr lang="en-US" sz="2000" dirty="0"/>
          </a:p>
          <a:p>
            <a:r>
              <a:rPr lang="en-US" sz="2000" dirty="0"/>
              <a:t>RO-Crate specification shows additional contextual entity types, e.g. publisher, funding, equipment.</a:t>
            </a:r>
          </a:p>
          <a:p>
            <a:endParaRPr lang="en-US" sz="2000" dirty="0"/>
          </a:p>
          <a:p>
            <a:r>
              <a:rPr lang="en-US" sz="2000" dirty="0"/>
              <a:t>Even wider range of types on </a:t>
            </a:r>
            <a:r>
              <a:rPr lang="en-US" sz="2000" dirty="0" err="1"/>
              <a:t>schema.org</a:t>
            </a:r>
            <a:endParaRPr lang="en-US" sz="2000" dirty="0"/>
          </a:p>
          <a:p>
            <a:endParaRPr lang="en-US" sz="2000" dirty="0"/>
          </a:p>
        </p:txBody>
      </p:sp>
      <p:pic>
        <p:nvPicPr>
          <p:cNvPr id="3" name="Picture 2">
            <a:extLst>
              <a:ext uri="{FF2B5EF4-FFF2-40B4-BE49-F238E27FC236}">
                <a16:creationId xmlns:a16="http://schemas.microsoft.com/office/drawing/2014/main" id="{77FCFAE4-C4FF-AA44-8173-44A8FC08B19E}"/>
              </a:ext>
            </a:extLst>
          </p:cNvPr>
          <p:cNvPicPr>
            <a:picLocks noChangeAspect="1"/>
          </p:cNvPicPr>
          <p:nvPr/>
        </p:nvPicPr>
        <p:blipFill>
          <a:blip r:embed="rId2"/>
          <a:stretch>
            <a:fillRect/>
          </a:stretch>
        </p:blipFill>
        <p:spPr>
          <a:xfrm>
            <a:off x="3841153" y="740229"/>
            <a:ext cx="8793196" cy="5094514"/>
          </a:xfrm>
          <a:prstGeom prst="rect">
            <a:avLst/>
          </a:prstGeom>
        </p:spPr>
      </p:pic>
    </p:spTree>
    <p:extLst>
      <p:ext uri="{BB962C8B-B14F-4D97-AF65-F5344CB8AC3E}">
        <p14:creationId xmlns:p14="http://schemas.microsoft.com/office/powerpoint/2010/main" val="17954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FFCD2-1D3A-5343-9D49-1AC216A73676}"/>
              </a:ext>
            </a:extLst>
          </p:cNvPr>
          <p:cNvPicPr>
            <a:picLocks noChangeAspect="1"/>
          </p:cNvPicPr>
          <p:nvPr/>
        </p:nvPicPr>
        <p:blipFill>
          <a:blip r:embed="rId2"/>
          <a:stretch>
            <a:fillRect/>
          </a:stretch>
        </p:blipFill>
        <p:spPr>
          <a:xfrm>
            <a:off x="85042" y="446908"/>
            <a:ext cx="6010958" cy="1811383"/>
          </a:xfrm>
          <a:prstGeom prst="rect">
            <a:avLst/>
          </a:prstGeom>
        </p:spPr>
      </p:pic>
      <p:pic>
        <p:nvPicPr>
          <p:cNvPr id="3" name="Picture 2">
            <a:extLst>
              <a:ext uri="{FF2B5EF4-FFF2-40B4-BE49-F238E27FC236}">
                <a16:creationId xmlns:a16="http://schemas.microsoft.com/office/drawing/2014/main" id="{3BD0EE40-CA48-3940-A943-AA25D965196A}"/>
              </a:ext>
            </a:extLst>
          </p:cNvPr>
          <p:cNvPicPr>
            <a:picLocks noChangeAspect="1"/>
          </p:cNvPicPr>
          <p:nvPr/>
        </p:nvPicPr>
        <p:blipFill>
          <a:blip r:embed="rId3"/>
          <a:stretch>
            <a:fillRect/>
          </a:stretch>
        </p:blipFill>
        <p:spPr>
          <a:xfrm>
            <a:off x="6150582" y="212736"/>
            <a:ext cx="5802397" cy="2929434"/>
          </a:xfrm>
          <a:prstGeom prst="rect">
            <a:avLst/>
          </a:prstGeom>
        </p:spPr>
      </p:pic>
      <p:pic>
        <p:nvPicPr>
          <p:cNvPr id="4" name="Picture 3">
            <a:extLst>
              <a:ext uri="{FF2B5EF4-FFF2-40B4-BE49-F238E27FC236}">
                <a16:creationId xmlns:a16="http://schemas.microsoft.com/office/drawing/2014/main" id="{F562547A-2301-C141-BE14-13F02F35CAF8}"/>
              </a:ext>
            </a:extLst>
          </p:cNvPr>
          <p:cNvPicPr>
            <a:picLocks noChangeAspect="1"/>
          </p:cNvPicPr>
          <p:nvPr/>
        </p:nvPicPr>
        <p:blipFill>
          <a:blip r:embed="rId4"/>
          <a:stretch>
            <a:fillRect/>
          </a:stretch>
        </p:blipFill>
        <p:spPr>
          <a:xfrm>
            <a:off x="407773" y="4081878"/>
            <a:ext cx="5171829" cy="2131542"/>
          </a:xfrm>
          <a:prstGeom prst="rect">
            <a:avLst/>
          </a:prstGeom>
        </p:spPr>
      </p:pic>
      <p:grpSp>
        <p:nvGrpSpPr>
          <p:cNvPr id="7" name="Group 6">
            <a:extLst>
              <a:ext uri="{FF2B5EF4-FFF2-40B4-BE49-F238E27FC236}">
                <a16:creationId xmlns:a16="http://schemas.microsoft.com/office/drawing/2014/main" id="{74C6C6F3-622C-3149-AC36-996A54497922}"/>
              </a:ext>
            </a:extLst>
          </p:cNvPr>
          <p:cNvGrpSpPr/>
          <p:nvPr/>
        </p:nvGrpSpPr>
        <p:grpSpPr>
          <a:xfrm>
            <a:off x="5756366" y="3089997"/>
            <a:ext cx="6196613" cy="3603827"/>
            <a:chOff x="3594461" y="3584175"/>
            <a:chExt cx="5003077" cy="2909690"/>
          </a:xfrm>
        </p:grpSpPr>
        <p:pic>
          <p:nvPicPr>
            <p:cNvPr id="6" name="Picture 5">
              <a:extLst>
                <a:ext uri="{FF2B5EF4-FFF2-40B4-BE49-F238E27FC236}">
                  <a16:creationId xmlns:a16="http://schemas.microsoft.com/office/drawing/2014/main" id="{31488CF4-664D-8145-BE6F-C9F8ADEB5C9F}"/>
                </a:ext>
              </a:extLst>
            </p:cNvPr>
            <p:cNvPicPr>
              <a:picLocks noChangeAspect="1"/>
            </p:cNvPicPr>
            <p:nvPr/>
          </p:nvPicPr>
          <p:blipFill>
            <a:blip r:embed="rId5"/>
            <a:stretch>
              <a:fillRect/>
            </a:stretch>
          </p:blipFill>
          <p:spPr>
            <a:xfrm>
              <a:off x="3594461" y="3584175"/>
              <a:ext cx="5003077" cy="2814231"/>
            </a:xfrm>
            <a:prstGeom prst="rect">
              <a:avLst/>
            </a:prstGeom>
          </p:spPr>
        </p:pic>
        <p:pic>
          <p:nvPicPr>
            <p:cNvPr id="1026" name="Picture 2">
              <a:extLst>
                <a:ext uri="{FF2B5EF4-FFF2-40B4-BE49-F238E27FC236}">
                  <a16:creationId xmlns:a16="http://schemas.microsoft.com/office/drawing/2014/main" id="{1BB6097E-B60A-F445-A3A4-40E613212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4461" y="4851893"/>
              <a:ext cx="2472183" cy="164197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56C67C4A-9DB3-FB47-B122-94EE8CDC31FA}"/>
              </a:ext>
            </a:extLst>
          </p:cNvPr>
          <p:cNvSpPr/>
          <p:nvPr/>
        </p:nvSpPr>
        <p:spPr>
          <a:xfrm>
            <a:off x="5756366" y="6500753"/>
            <a:ext cx="4674678" cy="369332"/>
          </a:xfrm>
          <a:prstGeom prst="rect">
            <a:avLst/>
          </a:prstGeom>
        </p:spPr>
        <p:txBody>
          <a:bodyPr wrap="none">
            <a:spAutoFit/>
          </a:bodyPr>
          <a:lstStyle/>
          <a:p>
            <a:r>
              <a:rPr lang="en-US" dirty="0">
                <a:latin typeface="PT Sans" panose="020B0503020203020204" pitchFamily="34" charset="77"/>
                <a:hlinkClick r:id="rId7"/>
              </a:rPr>
              <a:t>https://workflowsri.org/summits/community/</a:t>
            </a:r>
            <a:r>
              <a:rPr lang="en-US" dirty="0">
                <a:latin typeface="PT Sans" panose="020B0503020203020204" pitchFamily="34" charset="77"/>
              </a:rPr>
              <a:t> </a:t>
            </a:r>
          </a:p>
        </p:txBody>
      </p:sp>
      <p:sp>
        <p:nvSpPr>
          <p:cNvPr id="9" name="Rectangle 8">
            <a:extLst>
              <a:ext uri="{FF2B5EF4-FFF2-40B4-BE49-F238E27FC236}">
                <a16:creationId xmlns:a16="http://schemas.microsoft.com/office/drawing/2014/main" id="{35745D7B-C0A0-9447-ADCF-276E467D2E8E}"/>
              </a:ext>
            </a:extLst>
          </p:cNvPr>
          <p:cNvSpPr/>
          <p:nvPr/>
        </p:nvSpPr>
        <p:spPr>
          <a:xfrm>
            <a:off x="4560277" y="-40656"/>
            <a:ext cx="8072846" cy="369332"/>
          </a:xfrm>
          <a:prstGeom prst="rect">
            <a:avLst/>
          </a:prstGeom>
        </p:spPr>
        <p:txBody>
          <a:bodyPr wrap="square">
            <a:spAutoFit/>
          </a:bodyPr>
          <a:lstStyle/>
          <a:p>
            <a:r>
              <a:rPr lang="en-US" dirty="0">
                <a:latin typeface="PT Sans" panose="020B0503020203020204" pitchFamily="34" charset="77"/>
                <a:hlinkClick r:id="rId8"/>
              </a:rPr>
              <a:t>https://eccb2020.info/ntbew01-workshop-on-fair-computational-workflows/</a:t>
            </a:r>
            <a:r>
              <a:rPr lang="en-US" dirty="0">
                <a:latin typeface="PT Sans" panose="020B0503020203020204" pitchFamily="34" charset="77"/>
              </a:rPr>
              <a:t> </a:t>
            </a:r>
          </a:p>
        </p:txBody>
      </p:sp>
      <p:sp>
        <p:nvSpPr>
          <p:cNvPr id="11" name="Rectangle 10">
            <a:extLst>
              <a:ext uri="{FF2B5EF4-FFF2-40B4-BE49-F238E27FC236}">
                <a16:creationId xmlns:a16="http://schemas.microsoft.com/office/drawing/2014/main" id="{B5BCD051-89E0-4648-9F2F-8D2249A6581F}"/>
              </a:ext>
            </a:extLst>
          </p:cNvPr>
          <p:cNvSpPr/>
          <p:nvPr/>
        </p:nvSpPr>
        <p:spPr>
          <a:xfrm>
            <a:off x="85042" y="2258291"/>
            <a:ext cx="3926075" cy="369332"/>
          </a:xfrm>
          <a:prstGeom prst="rect">
            <a:avLst/>
          </a:prstGeom>
        </p:spPr>
        <p:txBody>
          <a:bodyPr wrap="none">
            <a:spAutoFit/>
          </a:bodyPr>
          <a:lstStyle/>
          <a:p>
            <a:r>
              <a:rPr lang="en-US" dirty="0">
                <a:latin typeface="PT Sans" panose="020B0503020203020204" pitchFamily="34" charset="77"/>
                <a:hlinkClick r:id="rId9"/>
              </a:rPr>
              <a:t>https://doi.org/10.1162/dint_a_00033</a:t>
            </a:r>
            <a:r>
              <a:rPr lang="en-US" dirty="0">
                <a:latin typeface="PT Sans" panose="020B0503020203020204" pitchFamily="34" charset="77"/>
              </a:rPr>
              <a:t> </a:t>
            </a:r>
          </a:p>
        </p:txBody>
      </p:sp>
      <p:sp>
        <p:nvSpPr>
          <p:cNvPr id="12" name="Rectangle 11">
            <a:extLst>
              <a:ext uri="{FF2B5EF4-FFF2-40B4-BE49-F238E27FC236}">
                <a16:creationId xmlns:a16="http://schemas.microsoft.com/office/drawing/2014/main" id="{42DDD54E-F84D-204C-9ECA-3C245DCAF8E3}"/>
              </a:ext>
            </a:extLst>
          </p:cNvPr>
          <p:cNvSpPr/>
          <p:nvPr/>
        </p:nvSpPr>
        <p:spPr>
          <a:xfrm>
            <a:off x="568807" y="6143829"/>
            <a:ext cx="3393878" cy="369332"/>
          </a:xfrm>
          <a:prstGeom prst="rect">
            <a:avLst/>
          </a:prstGeom>
        </p:spPr>
        <p:txBody>
          <a:bodyPr wrap="none">
            <a:spAutoFit/>
          </a:bodyPr>
          <a:lstStyle/>
          <a:p>
            <a:r>
              <a:rPr lang="en-US" dirty="0">
                <a:latin typeface="PT Sans" panose="020B0503020203020204" pitchFamily="34" charset="77"/>
                <a:hlinkClick r:id="rId10"/>
              </a:rPr>
              <a:t>https://fair-workflows.github.io/</a:t>
            </a:r>
            <a:r>
              <a:rPr lang="en-US" dirty="0">
                <a:latin typeface="PT Sans" panose="020B0503020203020204" pitchFamily="34" charset="77"/>
              </a:rPr>
              <a:t> </a:t>
            </a:r>
          </a:p>
        </p:txBody>
      </p:sp>
    </p:spTree>
    <p:extLst>
      <p:ext uri="{BB962C8B-B14F-4D97-AF65-F5344CB8AC3E}">
        <p14:creationId xmlns:p14="http://schemas.microsoft.com/office/powerpoint/2010/main" val="416582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E17BC-DFD6-734A-9EF8-F5BF18426970}"/>
              </a:ext>
            </a:extLst>
          </p:cNvPr>
          <p:cNvSpPr txBox="1"/>
          <p:nvPr/>
        </p:nvSpPr>
        <p:spPr>
          <a:xfrm>
            <a:off x="116114" y="283029"/>
            <a:ext cx="3795485" cy="4708981"/>
          </a:xfrm>
          <a:prstGeom prst="rect">
            <a:avLst/>
          </a:prstGeom>
          <a:noFill/>
        </p:spPr>
        <p:txBody>
          <a:bodyPr wrap="square" rtlCol="0">
            <a:spAutoFit/>
          </a:bodyPr>
          <a:lstStyle/>
          <a:p>
            <a:r>
              <a:rPr lang="en-US" sz="2000" b="1" dirty="0"/>
              <a:t>Packaging the data</a:t>
            </a:r>
            <a:endParaRPr lang="en-US" sz="2000" dirty="0"/>
          </a:p>
          <a:p>
            <a:endParaRPr lang="en-US" sz="2000" dirty="0"/>
          </a:p>
          <a:p>
            <a:r>
              <a:rPr lang="en-US" sz="2000" dirty="0" err="1"/>
              <a:t>BagIt</a:t>
            </a:r>
            <a:r>
              <a:rPr lang="en-US" sz="2000" dirty="0"/>
              <a:t> (RFC 8493) makes complete </a:t>
            </a:r>
            <a:r>
              <a:rPr lang="en-US" sz="2000" i="1" dirty="0"/>
              <a:t>manifest</a:t>
            </a:r>
            <a:r>
              <a:rPr lang="en-US" sz="2000" dirty="0"/>
              <a:t> of all files and their </a:t>
            </a:r>
            <a:r>
              <a:rPr lang="en-US" sz="2000" b="1" dirty="0"/>
              <a:t>checksums</a:t>
            </a:r>
            <a:r>
              <a:rPr lang="en-US" sz="2000" dirty="0"/>
              <a:t>.</a:t>
            </a:r>
          </a:p>
          <a:p>
            <a:endParaRPr lang="en-US" sz="2000" dirty="0"/>
          </a:p>
          <a:p>
            <a:r>
              <a:rPr lang="en-US" sz="2000" dirty="0"/>
              <a:t>Validates </a:t>
            </a:r>
            <a:r>
              <a:rPr lang="en-US" sz="2000" i="1" dirty="0"/>
              <a:t>completeness</a:t>
            </a:r>
            <a:r>
              <a:rPr lang="en-US" sz="2000" dirty="0"/>
              <a:t>.</a:t>
            </a:r>
            <a:br>
              <a:rPr lang="en-US" sz="2000" dirty="0"/>
            </a:br>
            <a:br>
              <a:rPr lang="en-US" sz="2000" dirty="0"/>
            </a:br>
            <a:r>
              <a:rPr lang="en-US" sz="2000" dirty="0"/>
              <a:t>However </a:t>
            </a:r>
            <a:r>
              <a:rPr lang="en-US" sz="2000" dirty="0" err="1"/>
              <a:t>BagIt</a:t>
            </a:r>
            <a:r>
              <a:rPr lang="en-US" sz="2000" dirty="0"/>
              <a:t> metadata is very minimal</a:t>
            </a:r>
          </a:p>
          <a:p>
            <a:endParaRPr lang="en-US" sz="2000" dirty="0"/>
          </a:p>
          <a:p>
            <a:r>
              <a:rPr lang="en-US" sz="2000" dirty="0">
                <a:sym typeface="Wingdings" pitchFamily="2" charset="2"/>
              </a:rPr>
              <a:t> </a:t>
            </a:r>
            <a:r>
              <a:rPr lang="en-US" sz="2000" dirty="0" err="1">
                <a:sym typeface="Wingdings" pitchFamily="2" charset="2"/>
              </a:rPr>
              <a:t>BagIt</a:t>
            </a:r>
            <a:r>
              <a:rPr lang="en-US" sz="2000" dirty="0">
                <a:sym typeface="Wingdings" pitchFamily="2" charset="2"/>
              </a:rPr>
              <a:t> as </a:t>
            </a:r>
            <a:r>
              <a:rPr lang="en-US" sz="2000" dirty="0"/>
              <a:t>“Distribution layer”</a:t>
            </a:r>
          </a:p>
          <a:p>
            <a:endParaRPr lang="en-US" sz="2000" dirty="0"/>
          </a:p>
          <a:p>
            <a:r>
              <a:rPr lang="en-US" sz="2000" b="1" dirty="0"/>
              <a:t>TODO</a:t>
            </a:r>
            <a:r>
              <a:rPr lang="en-US" sz="2000" dirty="0"/>
              <a:t>: Explore </a:t>
            </a:r>
            <a:r>
              <a:rPr lang="en-US" sz="2000" i="1" dirty="0"/>
              <a:t>Big Data Bags </a:t>
            </a:r>
            <a:r>
              <a:rPr lang="en-US" sz="2000" dirty="0"/>
              <a:t>with BCO-RO-Crate and </a:t>
            </a:r>
            <a:r>
              <a:rPr lang="en-US" sz="2000" i="1" dirty="0"/>
              <a:t>ARK</a:t>
            </a:r>
            <a:r>
              <a:rPr lang="en-US" sz="2000" dirty="0"/>
              <a:t> identifiers</a:t>
            </a:r>
          </a:p>
        </p:txBody>
      </p:sp>
      <p:pic>
        <p:nvPicPr>
          <p:cNvPr id="4" name="Picture 3">
            <a:extLst>
              <a:ext uri="{FF2B5EF4-FFF2-40B4-BE49-F238E27FC236}">
                <a16:creationId xmlns:a16="http://schemas.microsoft.com/office/drawing/2014/main" id="{41A0E98C-99D8-CD47-9408-C8DF67FB7E96}"/>
              </a:ext>
            </a:extLst>
          </p:cNvPr>
          <p:cNvPicPr>
            <a:picLocks noChangeAspect="1"/>
          </p:cNvPicPr>
          <p:nvPr/>
        </p:nvPicPr>
        <p:blipFill>
          <a:blip r:embed="rId2"/>
          <a:stretch>
            <a:fillRect/>
          </a:stretch>
        </p:blipFill>
        <p:spPr>
          <a:xfrm>
            <a:off x="3801681" y="283029"/>
            <a:ext cx="7829519" cy="5607564"/>
          </a:xfrm>
          <a:prstGeom prst="rect">
            <a:avLst/>
          </a:prstGeom>
        </p:spPr>
      </p:pic>
      <p:pic>
        <p:nvPicPr>
          <p:cNvPr id="5" name="Google Shape;133;p16">
            <a:extLst>
              <a:ext uri="{FF2B5EF4-FFF2-40B4-BE49-F238E27FC236}">
                <a16:creationId xmlns:a16="http://schemas.microsoft.com/office/drawing/2014/main" id="{D2937A07-5E1A-344F-A139-5F2F7D31FD07}"/>
              </a:ext>
            </a:extLst>
          </p:cNvPr>
          <p:cNvPicPr preferRelativeResize="0"/>
          <p:nvPr/>
        </p:nvPicPr>
        <p:blipFill>
          <a:blip r:embed="rId3">
            <a:alphaModFix/>
          </a:blip>
          <a:stretch>
            <a:fillRect/>
          </a:stretch>
        </p:blipFill>
        <p:spPr>
          <a:xfrm>
            <a:off x="6697281" y="6192243"/>
            <a:ext cx="1276470" cy="366998"/>
          </a:xfrm>
          <a:prstGeom prst="rect">
            <a:avLst/>
          </a:prstGeom>
          <a:noFill/>
          <a:ln>
            <a:noFill/>
          </a:ln>
        </p:spPr>
      </p:pic>
      <p:pic>
        <p:nvPicPr>
          <p:cNvPr id="6" name="Google Shape;107;p16">
            <a:extLst>
              <a:ext uri="{FF2B5EF4-FFF2-40B4-BE49-F238E27FC236}">
                <a16:creationId xmlns:a16="http://schemas.microsoft.com/office/drawing/2014/main" id="{2383B6B5-D61B-2642-A819-8A3052B408CE}"/>
              </a:ext>
            </a:extLst>
          </p:cNvPr>
          <p:cNvPicPr preferRelativeResize="0"/>
          <p:nvPr/>
        </p:nvPicPr>
        <p:blipFill>
          <a:blip r:embed="rId4">
            <a:alphaModFix/>
          </a:blip>
          <a:stretch>
            <a:fillRect/>
          </a:stretch>
        </p:blipFill>
        <p:spPr>
          <a:xfrm>
            <a:off x="116114" y="5443552"/>
            <a:ext cx="988716" cy="1208448"/>
          </a:xfrm>
          <a:prstGeom prst="rect">
            <a:avLst/>
          </a:prstGeom>
          <a:noFill/>
          <a:ln>
            <a:noFill/>
          </a:ln>
        </p:spPr>
      </p:pic>
      <p:sp>
        <p:nvSpPr>
          <p:cNvPr id="7" name="Rectangle 6">
            <a:extLst>
              <a:ext uri="{FF2B5EF4-FFF2-40B4-BE49-F238E27FC236}">
                <a16:creationId xmlns:a16="http://schemas.microsoft.com/office/drawing/2014/main" id="{68174BC6-89A8-8D47-9D4D-F4A6A8CDB3D3}"/>
              </a:ext>
            </a:extLst>
          </p:cNvPr>
          <p:cNvSpPr/>
          <p:nvPr/>
        </p:nvSpPr>
        <p:spPr>
          <a:xfrm>
            <a:off x="1030514" y="6312499"/>
            <a:ext cx="4695516" cy="369332"/>
          </a:xfrm>
          <a:prstGeom prst="rect">
            <a:avLst/>
          </a:prstGeom>
        </p:spPr>
        <p:txBody>
          <a:bodyPr wrap="none">
            <a:spAutoFit/>
          </a:bodyPr>
          <a:lstStyle/>
          <a:p>
            <a:r>
              <a:rPr lang="en-US" dirty="0">
                <a:hlinkClick r:id="rId5"/>
              </a:rPr>
              <a:t>https://doi.org/10.1109/BigData.2016.7840618</a:t>
            </a:r>
            <a:r>
              <a:rPr lang="en-US" dirty="0"/>
              <a:t> </a:t>
            </a:r>
          </a:p>
        </p:txBody>
      </p:sp>
      <p:sp>
        <p:nvSpPr>
          <p:cNvPr id="8" name="Rectangle 7">
            <a:extLst>
              <a:ext uri="{FF2B5EF4-FFF2-40B4-BE49-F238E27FC236}">
                <a16:creationId xmlns:a16="http://schemas.microsoft.com/office/drawing/2014/main" id="{72D5A6DD-9401-744B-8CC5-29815B1D1D14}"/>
              </a:ext>
            </a:extLst>
          </p:cNvPr>
          <p:cNvSpPr/>
          <p:nvPr/>
        </p:nvSpPr>
        <p:spPr>
          <a:xfrm>
            <a:off x="7973751" y="6189909"/>
            <a:ext cx="3477042" cy="369332"/>
          </a:xfrm>
          <a:prstGeom prst="rect">
            <a:avLst/>
          </a:prstGeom>
        </p:spPr>
        <p:txBody>
          <a:bodyPr wrap="none">
            <a:spAutoFit/>
          </a:bodyPr>
          <a:lstStyle/>
          <a:p>
            <a:r>
              <a:rPr lang="en-US" dirty="0">
                <a:hlinkClick r:id="rId6"/>
              </a:rPr>
              <a:t>https://tools.ietf.org/html/rfc8493</a:t>
            </a:r>
            <a:r>
              <a:rPr lang="en-US" dirty="0"/>
              <a:t> </a:t>
            </a:r>
          </a:p>
        </p:txBody>
      </p:sp>
    </p:spTree>
    <p:extLst>
      <p:ext uri="{BB962C8B-B14F-4D97-AF65-F5344CB8AC3E}">
        <p14:creationId xmlns:p14="http://schemas.microsoft.com/office/powerpoint/2010/main" val="2090054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4795C-B0C4-CD46-8F67-9E15FDBE74FC}"/>
              </a:ext>
            </a:extLst>
          </p:cNvPr>
          <p:cNvPicPr>
            <a:picLocks noChangeAspect="1"/>
          </p:cNvPicPr>
          <p:nvPr/>
        </p:nvPicPr>
        <p:blipFill>
          <a:blip r:embed="rId2"/>
          <a:stretch>
            <a:fillRect/>
          </a:stretch>
        </p:blipFill>
        <p:spPr>
          <a:xfrm>
            <a:off x="0" y="0"/>
            <a:ext cx="8222125" cy="6858000"/>
          </a:xfrm>
          <a:prstGeom prst="rect">
            <a:avLst/>
          </a:prstGeom>
        </p:spPr>
      </p:pic>
      <p:sp>
        <p:nvSpPr>
          <p:cNvPr id="2" name="Rectangle 1">
            <a:extLst>
              <a:ext uri="{FF2B5EF4-FFF2-40B4-BE49-F238E27FC236}">
                <a16:creationId xmlns:a16="http://schemas.microsoft.com/office/drawing/2014/main" id="{A51DB797-EF22-3A4A-AEBA-507E623C345C}"/>
              </a:ext>
            </a:extLst>
          </p:cNvPr>
          <p:cNvSpPr/>
          <p:nvPr/>
        </p:nvSpPr>
        <p:spPr>
          <a:xfrm>
            <a:off x="3635828" y="5934894"/>
            <a:ext cx="8476343" cy="646331"/>
          </a:xfrm>
          <a:prstGeom prst="rect">
            <a:avLst/>
          </a:prstGeom>
        </p:spPr>
        <p:txBody>
          <a:bodyPr wrap="square">
            <a:spAutoFit/>
          </a:bodyPr>
          <a:lstStyle/>
          <a:p>
            <a:r>
              <a:rPr lang="en-US" dirty="0">
                <a:hlinkClick r:id="rId3"/>
              </a:rPr>
              <a:t>https://rawcdn.githack.com/biocompute-objects/bco-ro-example-chipseq/76cb84c8d6a17a3fd7ae3102f68de3f780458601/data/</a:t>
            </a:r>
            <a:r>
              <a:rPr lang="en-US" b="1" dirty="0">
                <a:hlinkClick r:id="rId3"/>
              </a:rPr>
              <a:t>ro-crate-preview.html</a:t>
            </a:r>
            <a:r>
              <a:rPr lang="en-US" b="1" dirty="0"/>
              <a:t> </a:t>
            </a:r>
          </a:p>
        </p:txBody>
      </p:sp>
    </p:spTree>
    <p:extLst>
      <p:ext uri="{BB962C8B-B14F-4D97-AF65-F5344CB8AC3E}">
        <p14:creationId xmlns:p14="http://schemas.microsoft.com/office/powerpoint/2010/main" val="1258718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5" name="Group 4">
            <a:extLst>
              <a:ext uri="{FF2B5EF4-FFF2-40B4-BE49-F238E27FC236}">
                <a16:creationId xmlns:a16="http://schemas.microsoft.com/office/drawing/2014/main" id="{99A5DD78-88E8-734F-9A40-0029755F0EBD}"/>
              </a:ext>
            </a:extLst>
          </p:cNvPr>
          <p:cNvGrpSpPr/>
          <p:nvPr/>
        </p:nvGrpSpPr>
        <p:grpSpPr>
          <a:xfrm>
            <a:off x="258117" y="890282"/>
            <a:ext cx="10660301" cy="5145246"/>
            <a:chOff x="363611" y="1360324"/>
            <a:chExt cx="10660301" cy="5070509"/>
          </a:xfrm>
        </p:grpSpPr>
        <p:sp>
          <p:nvSpPr>
            <p:cNvPr id="3" name="Rounded Rectangle 2">
              <a:extLst>
                <a:ext uri="{FF2B5EF4-FFF2-40B4-BE49-F238E27FC236}">
                  <a16:creationId xmlns:a16="http://schemas.microsoft.com/office/drawing/2014/main" id="{1A8020E4-1EDC-B441-B587-BCE279E6DAF9}"/>
                </a:ext>
              </a:extLst>
            </p:cNvPr>
            <p:cNvSpPr/>
            <p:nvPr/>
          </p:nvSpPr>
          <p:spPr>
            <a:xfrm>
              <a:off x="383177" y="1360589"/>
              <a:ext cx="10640735" cy="50702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PT Sans" panose="020B0503020203020204" pitchFamily="34" charset="77"/>
              </a:endParaRPr>
            </a:p>
          </p:txBody>
        </p:sp>
        <p:pic>
          <p:nvPicPr>
            <p:cNvPr id="133" name="Google Shape;133;p16"/>
            <p:cNvPicPr preferRelativeResize="0"/>
            <p:nvPr/>
          </p:nvPicPr>
          <p:blipFill>
            <a:blip r:embed="rId3">
              <a:alphaModFix/>
            </a:blip>
            <a:stretch>
              <a:fillRect/>
            </a:stretch>
          </p:blipFill>
          <p:spPr>
            <a:xfrm>
              <a:off x="363611" y="1360324"/>
              <a:ext cx="1276470" cy="361667"/>
            </a:xfrm>
            <a:prstGeom prst="rect">
              <a:avLst/>
            </a:prstGeom>
            <a:noFill/>
            <a:ln>
              <a:noFill/>
            </a:ln>
          </p:spPr>
        </p:pic>
      </p:grpSp>
      <p:sp>
        <p:nvSpPr>
          <p:cNvPr id="4" name="Rounded Rectangle 3">
            <a:extLst>
              <a:ext uri="{FF2B5EF4-FFF2-40B4-BE49-F238E27FC236}">
                <a16:creationId xmlns:a16="http://schemas.microsoft.com/office/drawing/2014/main" id="{33B36A9B-99DE-DF44-8740-CA693F630360}"/>
              </a:ext>
            </a:extLst>
          </p:cNvPr>
          <p:cNvSpPr/>
          <p:nvPr/>
        </p:nvSpPr>
        <p:spPr>
          <a:xfrm>
            <a:off x="678277" y="1453338"/>
            <a:ext cx="9286600" cy="4545875"/>
          </a:xfrm>
          <a:prstGeom prst="roundRect">
            <a:avLst/>
          </a:prstGeom>
          <a:solidFill>
            <a:schemeClr val="tx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000" b="1" dirty="0">
              <a:latin typeface="PT Sans" panose="020B0503020203020204" pitchFamily="34" charset="77"/>
            </a:endParaRPr>
          </a:p>
        </p:txBody>
      </p:sp>
      <p:sp>
        <p:nvSpPr>
          <p:cNvPr id="106" name="Google Shape;106;p16"/>
          <p:cNvSpPr txBox="1">
            <a:spLocks noGrp="1"/>
          </p:cNvSpPr>
          <p:nvPr>
            <p:ph type="title" idx="4294967295"/>
          </p:nvPr>
        </p:nvSpPr>
        <p:spPr>
          <a:xfrm>
            <a:off x="29537" y="35096"/>
            <a:ext cx="4900427" cy="657400"/>
          </a:xfrm>
          <a:prstGeom prst="rect">
            <a:avLst/>
          </a:prstGeom>
        </p:spPr>
        <p:txBody>
          <a:bodyPr spcFirstLastPara="1" vert="horz" wrap="square" lIns="91433" tIns="91433" rIns="91433" bIns="91433" rtlCol="0" anchor="t" anchorCtr="0">
            <a:noAutofit/>
          </a:bodyPr>
          <a:lstStyle/>
          <a:p>
            <a:pPr>
              <a:spcBef>
                <a:spcPts val="0"/>
              </a:spcBef>
            </a:pPr>
            <a:r>
              <a:rPr lang="en" sz="3467" dirty="0"/>
              <a:t>Separation of concern</a:t>
            </a:r>
            <a:endParaRPr sz="3467" dirty="0"/>
          </a:p>
        </p:txBody>
      </p:sp>
      <p:pic>
        <p:nvPicPr>
          <p:cNvPr id="108" name="Google Shape;108;p16"/>
          <p:cNvPicPr preferRelativeResize="0"/>
          <p:nvPr/>
        </p:nvPicPr>
        <p:blipFill>
          <a:blip r:embed="rId4">
            <a:alphaModFix/>
          </a:blip>
          <a:stretch>
            <a:fillRect/>
          </a:stretch>
        </p:blipFill>
        <p:spPr>
          <a:xfrm>
            <a:off x="1025343" y="1453338"/>
            <a:ext cx="2403559" cy="722300"/>
          </a:xfrm>
          <a:prstGeom prst="rect">
            <a:avLst/>
          </a:prstGeom>
          <a:noFill/>
          <a:ln>
            <a:noFill/>
          </a:ln>
        </p:spPr>
      </p:pic>
      <p:pic>
        <p:nvPicPr>
          <p:cNvPr id="109" name="Google Shape;109;p16"/>
          <p:cNvPicPr preferRelativeResize="0"/>
          <p:nvPr/>
        </p:nvPicPr>
        <p:blipFill>
          <a:blip r:embed="rId5">
            <a:alphaModFix/>
          </a:blip>
          <a:stretch>
            <a:fillRect/>
          </a:stretch>
        </p:blipFill>
        <p:spPr>
          <a:xfrm>
            <a:off x="4033968" y="4946247"/>
            <a:ext cx="988321" cy="624758"/>
          </a:xfrm>
          <a:prstGeom prst="rect">
            <a:avLst/>
          </a:prstGeom>
          <a:noFill/>
          <a:ln>
            <a:noFill/>
          </a:ln>
        </p:spPr>
      </p:pic>
      <p:pic>
        <p:nvPicPr>
          <p:cNvPr id="110" name="Google Shape;110;p16"/>
          <p:cNvPicPr preferRelativeResize="0"/>
          <p:nvPr/>
        </p:nvPicPr>
        <p:blipFill>
          <a:blip r:embed="rId6">
            <a:alphaModFix/>
          </a:blip>
          <a:stretch>
            <a:fillRect/>
          </a:stretch>
        </p:blipFill>
        <p:spPr>
          <a:xfrm>
            <a:off x="6549648" y="1402072"/>
            <a:ext cx="2215341" cy="722300"/>
          </a:xfrm>
          <a:prstGeom prst="rect">
            <a:avLst/>
          </a:prstGeom>
          <a:noFill/>
          <a:ln>
            <a:noFill/>
          </a:ln>
        </p:spPr>
      </p:pic>
      <p:pic>
        <p:nvPicPr>
          <p:cNvPr id="111" name="Google Shape;111;p16"/>
          <p:cNvPicPr preferRelativeResize="0"/>
          <p:nvPr/>
        </p:nvPicPr>
        <p:blipFill>
          <a:blip r:embed="rId7">
            <a:alphaModFix/>
          </a:blip>
          <a:stretch>
            <a:fillRect/>
          </a:stretch>
        </p:blipFill>
        <p:spPr>
          <a:xfrm>
            <a:off x="5965331" y="6285431"/>
            <a:ext cx="1667207" cy="271208"/>
          </a:xfrm>
          <a:prstGeom prst="rect">
            <a:avLst/>
          </a:prstGeom>
          <a:noFill/>
          <a:ln>
            <a:noFill/>
          </a:ln>
        </p:spPr>
      </p:pic>
      <p:pic>
        <p:nvPicPr>
          <p:cNvPr id="113" name="Google Shape;113;p16"/>
          <p:cNvPicPr preferRelativeResize="0"/>
          <p:nvPr/>
        </p:nvPicPr>
        <p:blipFill>
          <a:blip r:embed="rId8">
            <a:alphaModFix/>
          </a:blip>
          <a:stretch>
            <a:fillRect/>
          </a:stretch>
        </p:blipFill>
        <p:spPr>
          <a:xfrm>
            <a:off x="3687200" y="6176323"/>
            <a:ext cx="1918303" cy="461433"/>
          </a:xfrm>
          <a:prstGeom prst="rect">
            <a:avLst/>
          </a:prstGeom>
          <a:noFill/>
          <a:ln>
            <a:noFill/>
          </a:ln>
        </p:spPr>
      </p:pic>
      <p:pic>
        <p:nvPicPr>
          <p:cNvPr id="114" name="Google Shape;114;p16"/>
          <p:cNvPicPr preferRelativeResize="0"/>
          <p:nvPr/>
        </p:nvPicPr>
        <p:blipFill>
          <a:blip r:embed="rId9">
            <a:alphaModFix/>
          </a:blip>
          <a:stretch>
            <a:fillRect/>
          </a:stretch>
        </p:blipFill>
        <p:spPr>
          <a:xfrm>
            <a:off x="5277658" y="4982033"/>
            <a:ext cx="567224" cy="657400"/>
          </a:xfrm>
          <a:prstGeom prst="rect">
            <a:avLst/>
          </a:prstGeom>
          <a:noFill/>
          <a:ln>
            <a:noFill/>
          </a:ln>
        </p:spPr>
      </p:pic>
      <p:pic>
        <p:nvPicPr>
          <p:cNvPr id="115" name="Google Shape;115;p16"/>
          <p:cNvPicPr preferRelativeResize="0"/>
          <p:nvPr/>
        </p:nvPicPr>
        <p:blipFill>
          <a:blip r:embed="rId10">
            <a:alphaModFix/>
          </a:blip>
          <a:stretch>
            <a:fillRect/>
          </a:stretch>
        </p:blipFill>
        <p:spPr>
          <a:xfrm>
            <a:off x="5494012" y="4642628"/>
            <a:ext cx="912270" cy="322715"/>
          </a:xfrm>
          <a:prstGeom prst="rect">
            <a:avLst/>
          </a:prstGeom>
          <a:noFill/>
          <a:ln>
            <a:noFill/>
          </a:ln>
        </p:spPr>
      </p:pic>
      <p:pic>
        <p:nvPicPr>
          <p:cNvPr id="125" name="Google Shape;125;p16"/>
          <p:cNvPicPr preferRelativeResize="0"/>
          <p:nvPr/>
        </p:nvPicPr>
        <p:blipFill>
          <a:blip r:embed="rId11">
            <a:alphaModFix/>
          </a:blip>
          <a:stretch>
            <a:fillRect/>
          </a:stretch>
        </p:blipFill>
        <p:spPr>
          <a:xfrm>
            <a:off x="4033968" y="4651571"/>
            <a:ext cx="1352820" cy="271233"/>
          </a:xfrm>
          <a:prstGeom prst="rect">
            <a:avLst/>
          </a:prstGeom>
          <a:noFill/>
          <a:ln>
            <a:noFill/>
          </a:ln>
        </p:spPr>
      </p:pic>
      <p:pic>
        <p:nvPicPr>
          <p:cNvPr id="127" name="Google Shape;127;p16"/>
          <p:cNvPicPr preferRelativeResize="0"/>
          <p:nvPr/>
        </p:nvPicPr>
        <p:blipFill>
          <a:blip r:embed="rId12">
            <a:alphaModFix/>
          </a:blip>
          <a:stretch>
            <a:fillRect/>
          </a:stretch>
        </p:blipFill>
        <p:spPr>
          <a:xfrm>
            <a:off x="7053487" y="277950"/>
            <a:ext cx="1429400" cy="416543"/>
          </a:xfrm>
          <a:prstGeom prst="rect">
            <a:avLst/>
          </a:prstGeom>
          <a:noFill/>
          <a:ln>
            <a:noFill/>
          </a:ln>
        </p:spPr>
      </p:pic>
      <p:pic>
        <p:nvPicPr>
          <p:cNvPr id="128" name="Google Shape;128;p16"/>
          <p:cNvPicPr preferRelativeResize="0"/>
          <p:nvPr/>
        </p:nvPicPr>
        <p:blipFill>
          <a:blip r:embed="rId13">
            <a:alphaModFix/>
          </a:blip>
          <a:stretch>
            <a:fillRect/>
          </a:stretch>
        </p:blipFill>
        <p:spPr>
          <a:xfrm>
            <a:off x="11053967" y="764918"/>
            <a:ext cx="958533" cy="416533"/>
          </a:xfrm>
          <a:prstGeom prst="rect">
            <a:avLst/>
          </a:prstGeom>
          <a:noFill/>
          <a:ln>
            <a:noFill/>
          </a:ln>
        </p:spPr>
      </p:pic>
      <p:grpSp>
        <p:nvGrpSpPr>
          <p:cNvPr id="129" name="Google Shape;129;p16"/>
          <p:cNvGrpSpPr/>
          <p:nvPr/>
        </p:nvGrpSpPr>
        <p:grpSpPr>
          <a:xfrm>
            <a:off x="10980710" y="4724116"/>
            <a:ext cx="1148549" cy="240772"/>
            <a:chOff x="6413" y="1790700"/>
            <a:chExt cx="7451663" cy="1562100"/>
          </a:xfrm>
        </p:grpSpPr>
        <p:pic>
          <p:nvPicPr>
            <p:cNvPr id="130" name="Google Shape;130;p16"/>
            <p:cNvPicPr preferRelativeResize="0"/>
            <p:nvPr/>
          </p:nvPicPr>
          <p:blipFill>
            <a:blip r:embed="rId14">
              <a:alphaModFix/>
            </a:blip>
            <a:stretch>
              <a:fillRect/>
            </a:stretch>
          </p:blipFill>
          <p:spPr>
            <a:xfrm>
              <a:off x="1685925" y="1790700"/>
              <a:ext cx="5772150" cy="1562100"/>
            </a:xfrm>
            <a:prstGeom prst="rect">
              <a:avLst/>
            </a:prstGeom>
            <a:noFill/>
            <a:ln>
              <a:noFill/>
            </a:ln>
          </p:spPr>
        </p:pic>
        <p:pic>
          <p:nvPicPr>
            <p:cNvPr id="131" name="Google Shape;131;p16"/>
            <p:cNvPicPr preferRelativeResize="0"/>
            <p:nvPr/>
          </p:nvPicPr>
          <p:blipFill>
            <a:blip r:embed="rId15">
              <a:alphaModFix/>
            </a:blip>
            <a:stretch>
              <a:fillRect/>
            </a:stretch>
          </p:blipFill>
          <p:spPr>
            <a:xfrm>
              <a:off x="6413" y="1814500"/>
              <a:ext cx="1552575" cy="1514475"/>
            </a:xfrm>
            <a:prstGeom prst="rect">
              <a:avLst/>
            </a:prstGeom>
            <a:noFill/>
            <a:ln>
              <a:noFill/>
            </a:ln>
          </p:spPr>
        </p:pic>
      </p:grpSp>
      <p:pic>
        <p:nvPicPr>
          <p:cNvPr id="135" name="Google Shape;135;p16"/>
          <p:cNvPicPr preferRelativeResize="0"/>
          <p:nvPr/>
        </p:nvPicPr>
        <p:blipFill>
          <a:blip r:embed="rId16">
            <a:alphaModFix/>
          </a:blip>
          <a:stretch>
            <a:fillRect/>
          </a:stretch>
        </p:blipFill>
        <p:spPr>
          <a:xfrm>
            <a:off x="11155557" y="-9"/>
            <a:ext cx="722400" cy="722400"/>
          </a:xfrm>
          <a:prstGeom prst="rect">
            <a:avLst/>
          </a:prstGeom>
          <a:noFill/>
          <a:ln>
            <a:noFill/>
          </a:ln>
        </p:spPr>
      </p:pic>
      <p:pic>
        <p:nvPicPr>
          <p:cNvPr id="141" name="Google Shape;141;p16"/>
          <p:cNvPicPr preferRelativeResize="0"/>
          <p:nvPr/>
        </p:nvPicPr>
        <p:blipFill>
          <a:blip r:embed="rId17">
            <a:alphaModFix/>
          </a:blip>
          <a:stretch>
            <a:fillRect/>
          </a:stretch>
        </p:blipFill>
        <p:spPr>
          <a:xfrm>
            <a:off x="10399880" y="53027"/>
            <a:ext cx="657400" cy="657400"/>
          </a:xfrm>
          <a:prstGeom prst="rect">
            <a:avLst/>
          </a:prstGeom>
          <a:noFill/>
          <a:ln>
            <a:noFill/>
          </a:ln>
        </p:spPr>
      </p:pic>
      <p:pic>
        <p:nvPicPr>
          <p:cNvPr id="107" name="Google Shape;107;p16"/>
          <p:cNvPicPr preferRelativeResize="0"/>
          <p:nvPr/>
        </p:nvPicPr>
        <p:blipFill>
          <a:blip r:embed="rId18">
            <a:alphaModFix/>
          </a:blip>
          <a:stretch>
            <a:fillRect/>
          </a:stretch>
        </p:blipFill>
        <p:spPr>
          <a:xfrm>
            <a:off x="9964877" y="881573"/>
            <a:ext cx="988716" cy="1208448"/>
          </a:xfrm>
          <a:prstGeom prst="rect">
            <a:avLst/>
          </a:prstGeom>
          <a:noFill/>
          <a:ln>
            <a:noFill/>
          </a:ln>
        </p:spPr>
      </p:pic>
      <p:sp>
        <p:nvSpPr>
          <p:cNvPr id="46" name="Google Shape;145;p16">
            <a:extLst>
              <a:ext uri="{FF2B5EF4-FFF2-40B4-BE49-F238E27FC236}">
                <a16:creationId xmlns:a16="http://schemas.microsoft.com/office/drawing/2014/main" id="{C944D140-C9B8-5A4D-B034-3B2F3639C743}"/>
              </a:ext>
            </a:extLst>
          </p:cNvPr>
          <p:cNvSpPr txBox="1"/>
          <p:nvPr/>
        </p:nvSpPr>
        <p:spPr>
          <a:xfrm>
            <a:off x="1843477" y="781668"/>
            <a:ext cx="2952000" cy="693200"/>
          </a:xfrm>
          <a:prstGeom prst="rect">
            <a:avLst/>
          </a:prstGeom>
          <a:noFill/>
          <a:ln>
            <a:noFill/>
          </a:ln>
        </p:spPr>
        <p:txBody>
          <a:bodyPr spcFirstLastPara="1" wrap="square" lIns="121900" tIns="121900" rIns="121900" bIns="121900" anchor="t" anchorCtr="0">
            <a:noAutofit/>
          </a:bodyPr>
          <a:lstStyle/>
          <a:p>
            <a:r>
              <a:rPr lang="en" sz="800" b="1" dirty="0">
                <a:latin typeface="Consolas" panose="020B0609020204030204" pitchFamily="49" charset="0"/>
                <a:ea typeface="Roboto Mono"/>
                <a:cs typeface="Consolas" panose="020B0609020204030204" pitchFamily="49" charset="0"/>
                <a:sym typeface="Roboto Mono"/>
              </a:rPr>
              <a:t>manifest-sha512.txt</a:t>
            </a:r>
            <a:endParaRPr sz="800" b="1" dirty="0">
              <a:latin typeface="Consolas" panose="020B0609020204030204" pitchFamily="49" charset="0"/>
              <a:ea typeface="Roboto Mono"/>
              <a:cs typeface="Consolas" panose="020B0609020204030204" pitchFamily="49" charset="0"/>
              <a:sym typeface="Roboto Mono"/>
            </a:endParaRPr>
          </a:p>
          <a:p>
            <a:r>
              <a:rPr lang="en" sz="800" dirty="0">
                <a:latin typeface="Consolas" panose="020B0609020204030204" pitchFamily="49" charset="0"/>
                <a:ea typeface="Roboto Mono"/>
                <a:cs typeface="Consolas" panose="020B0609020204030204" pitchFamily="49" charset="0"/>
                <a:sym typeface="Roboto Mono"/>
              </a:rPr>
              <a:t>a0ae93…77fb  data/</a:t>
            </a:r>
            <a:r>
              <a:rPr lang="en" sz="800" dirty="0" err="1">
                <a:latin typeface="Consolas" panose="020B0609020204030204" pitchFamily="49" charset="0"/>
                <a:ea typeface="Roboto Mono"/>
                <a:cs typeface="Consolas" panose="020B0609020204030204" pitchFamily="49" charset="0"/>
                <a:sym typeface="Roboto Mono"/>
              </a:rPr>
              <a:t>ro</a:t>
            </a:r>
            <a:r>
              <a:rPr lang="en" sz="800" dirty="0">
                <a:latin typeface="Consolas" panose="020B0609020204030204" pitchFamily="49" charset="0"/>
                <a:ea typeface="Roboto Mono"/>
                <a:cs typeface="Consolas" panose="020B0609020204030204" pitchFamily="49" charset="0"/>
                <a:sym typeface="Roboto Mono"/>
              </a:rPr>
              <a:t>-crate-</a:t>
            </a:r>
            <a:r>
              <a:rPr lang="en" sz="800" dirty="0" err="1">
                <a:latin typeface="Consolas" panose="020B0609020204030204" pitchFamily="49" charset="0"/>
                <a:ea typeface="Roboto Mono"/>
                <a:cs typeface="Consolas" panose="020B0609020204030204" pitchFamily="49" charset="0"/>
                <a:sym typeface="Roboto Mono"/>
              </a:rPr>
              <a:t>metadata.json</a:t>
            </a:r>
            <a:endParaRPr sz="800" dirty="0">
              <a:latin typeface="Consolas" panose="020B0609020204030204" pitchFamily="49" charset="0"/>
              <a:ea typeface="Roboto Mono"/>
              <a:cs typeface="Consolas" panose="020B0609020204030204" pitchFamily="49" charset="0"/>
              <a:sym typeface="Roboto Mono"/>
            </a:endParaRPr>
          </a:p>
          <a:p>
            <a:pPr>
              <a:buClr>
                <a:schemeClr val="dk1"/>
              </a:buClr>
              <a:buSzPts val="1100"/>
            </a:pPr>
            <a:r>
              <a:rPr lang="en" sz="800" dirty="0">
                <a:solidFill>
                  <a:schemeClr val="dk1"/>
                </a:solidFill>
                <a:latin typeface="Consolas" panose="020B0609020204030204" pitchFamily="49" charset="0"/>
                <a:ea typeface="Roboto Mono"/>
                <a:cs typeface="Consolas" panose="020B0609020204030204" pitchFamily="49" charset="0"/>
                <a:sym typeface="Roboto Mono"/>
              </a:rPr>
              <a:t>a2f562…f3fa  data/</a:t>
            </a:r>
            <a:r>
              <a:rPr lang="en" sz="800" dirty="0" err="1">
                <a:solidFill>
                  <a:schemeClr val="dk1"/>
                </a:solidFill>
                <a:latin typeface="Consolas" panose="020B0609020204030204" pitchFamily="49" charset="0"/>
                <a:ea typeface="Roboto Mono"/>
                <a:cs typeface="Consolas" panose="020B0609020204030204" pitchFamily="49" charset="0"/>
                <a:sym typeface="Roboto Mono"/>
              </a:rPr>
              <a:t>workflow.cwl</a:t>
            </a:r>
            <a:br>
              <a:rPr lang="en" sz="800" dirty="0">
                <a:solidFill>
                  <a:schemeClr val="dk1"/>
                </a:solidFill>
                <a:latin typeface="Consolas" panose="020B0609020204030204" pitchFamily="49" charset="0"/>
                <a:ea typeface="Roboto Mono"/>
                <a:cs typeface="Consolas" panose="020B0609020204030204" pitchFamily="49" charset="0"/>
                <a:sym typeface="Roboto Mono"/>
              </a:rPr>
            </a:br>
            <a:r>
              <a:rPr lang="en" sz="800" dirty="0">
                <a:solidFill>
                  <a:schemeClr val="dk1"/>
                </a:solidFill>
                <a:latin typeface="Consolas" panose="020B0609020204030204" pitchFamily="49" charset="0"/>
                <a:ea typeface="Roboto Mono"/>
                <a:cs typeface="Consolas" panose="020B0609020204030204" pitchFamily="49" charset="0"/>
                <a:sym typeface="Roboto Mono"/>
              </a:rPr>
              <a:t>481bb7…10b7  data/chipseq_20200910.json</a:t>
            </a:r>
            <a:endParaRPr sz="800" dirty="0">
              <a:solidFill>
                <a:schemeClr val="dk1"/>
              </a:solidFill>
              <a:latin typeface="Consolas" panose="020B0609020204030204" pitchFamily="49" charset="0"/>
              <a:ea typeface="Roboto Mono"/>
              <a:cs typeface="Consolas" panose="020B0609020204030204" pitchFamily="49" charset="0"/>
              <a:sym typeface="Roboto Mono"/>
            </a:endParaRPr>
          </a:p>
        </p:txBody>
      </p:sp>
      <p:sp>
        <p:nvSpPr>
          <p:cNvPr id="47" name="Google Shape;144;p16">
            <a:extLst>
              <a:ext uri="{FF2B5EF4-FFF2-40B4-BE49-F238E27FC236}">
                <a16:creationId xmlns:a16="http://schemas.microsoft.com/office/drawing/2014/main" id="{2DDB6181-7D07-C54F-A497-41C6A51DD476}"/>
              </a:ext>
            </a:extLst>
          </p:cNvPr>
          <p:cNvSpPr txBox="1"/>
          <p:nvPr/>
        </p:nvSpPr>
        <p:spPr>
          <a:xfrm>
            <a:off x="820035" y="2064330"/>
            <a:ext cx="4202253" cy="1839907"/>
          </a:xfrm>
          <a:prstGeom prst="rect">
            <a:avLst/>
          </a:prstGeom>
          <a:noFill/>
          <a:ln>
            <a:noFill/>
          </a:ln>
        </p:spPr>
        <p:txBody>
          <a:bodyPr spcFirstLastPara="1" wrap="square" lIns="121900" tIns="121900" rIns="121900" bIns="121900" anchor="t" anchorCtr="0">
            <a:noAutofit/>
          </a:bodyPr>
          <a:lstStyle/>
          <a:p>
            <a:r>
              <a:rPr lang="en-GB" sz="1000" b="1" dirty="0">
                <a:solidFill>
                  <a:schemeClr val="dk1"/>
                </a:solidFill>
                <a:latin typeface="Consolas" panose="020B0609020204030204" pitchFamily="49" charset="0"/>
                <a:ea typeface="Roboto Mono"/>
                <a:cs typeface="Consolas" panose="020B0609020204030204" pitchFamily="49" charset="0"/>
                <a:sym typeface="Roboto Mono"/>
              </a:rPr>
              <a:t>r</a:t>
            </a:r>
            <a:r>
              <a:rPr lang="en" sz="1000" b="1" dirty="0">
                <a:solidFill>
                  <a:schemeClr val="dk1"/>
                </a:solidFill>
                <a:latin typeface="Consolas" panose="020B0609020204030204" pitchFamily="49" charset="0"/>
                <a:ea typeface="Roboto Mono"/>
                <a:cs typeface="Consolas" panose="020B0609020204030204" pitchFamily="49" charset="0"/>
                <a:sym typeface="Roboto Mono"/>
              </a:rPr>
              <a:t>o-crate-</a:t>
            </a:r>
            <a:r>
              <a:rPr lang="en" sz="1000" b="1" dirty="0" err="1">
                <a:solidFill>
                  <a:schemeClr val="dk1"/>
                </a:solidFill>
                <a:latin typeface="Consolas" panose="020B0609020204030204" pitchFamily="49" charset="0"/>
                <a:ea typeface="Roboto Mono"/>
                <a:cs typeface="Consolas" panose="020B0609020204030204" pitchFamily="49" charset="0"/>
                <a:sym typeface="Roboto Mono"/>
              </a:rPr>
              <a:t>metadata.json</a:t>
            </a:r>
            <a:endParaRPr lang="en" sz="1000" b="1" dirty="0">
              <a:solidFill>
                <a:schemeClr val="dk1"/>
              </a:solidFill>
              <a:latin typeface="Consolas" panose="020B0609020204030204" pitchFamily="49" charset="0"/>
              <a:ea typeface="Roboto Mono"/>
              <a:cs typeface="Consolas" panose="020B0609020204030204" pitchFamily="49" charset="0"/>
              <a:sym typeface="Roboto Mono"/>
            </a:endParaRP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"@context": "https://w3id.org/</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ro</a:t>
            </a:r>
            <a:r>
              <a:rPr lang="en-GB" sz="1000" dirty="0">
                <a:solidFill>
                  <a:schemeClr val="dk1"/>
                </a:solidFill>
                <a:latin typeface="Consolas" panose="020B0609020204030204" pitchFamily="49" charset="0"/>
                <a:ea typeface="Roboto Mono"/>
                <a:cs typeface="Consolas" panose="020B0609020204030204" pitchFamily="49" charset="0"/>
                <a:sym typeface="Roboto Mono"/>
              </a:rPr>
              <a:t>/crate/1.1/context", </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"@graph": [</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r>
              <a:rPr lang="en-GB" sz="1000" b="1" dirty="0">
                <a:solidFill>
                  <a:schemeClr val="dk1"/>
                </a:solidFill>
                <a:latin typeface="Consolas" panose="020B0609020204030204" pitchFamily="49" charset="0"/>
                <a:ea typeface="Roboto Mono"/>
                <a:cs typeface="Consolas" panose="020B0609020204030204" pitchFamily="49" charset="0"/>
                <a:sym typeface="Roboto Mono"/>
              </a:rPr>
              <a:t>"@type</a:t>
            </a:r>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CreativeWork</a:t>
            </a:r>
            <a:r>
              <a:rPr lang="en-GB" sz="1000" dirty="0">
                <a:solidFill>
                  <a:schemeClr val="dk1"/>
                </a:solidFill>
                <a:latin typeface="Consolas" panose="020B0609020204030204" pitchFamily="49" charset="0"/>
                <a:ea typeface="Roboto Mono"/>
                <a:cs typeface="Consolas" panose="020B0609020204030204" pitchFamily="49" charset="0"/>
                <a:sym typeface="Roboto Mono"/>
              </a:rPr>
              <a:t>",</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r>
              <a:rPr lang="en-GB" sz="1000" b="1" dirty="0">
                <a:solidFill>
                  <a:schemeClr val="dk1"/>
                </a:solidFill>
                <a:latin typeface="Consolas" panose="020B0609020204030204" pitchFamily="49" charset="0"/>
                <a:ea typeface="Roboto Mono"/>
                <a:cs typeface="Consolas" panose="020B0609020204030204" pitchFamily="49" charset="0"/>
                <a:sym typeface="Roboto Mono"/>
              </a:rPr>
              <a:t>@id</a:t>
            </a:r>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ro</a:t>
            </a:r>
            <a:r>
              <a:rPr lang="en-GB" sz="1000" dirty="0">
                <a:solidFill>
                  <a:schemeClr val="dk1"/>
                </a:solidFill>
                <a:latin typeface="Consolas" panose="020B0609020204030204" pitchFamily="49" charset="0"/>
                <a:ea typeface="Roboto Mono"/>
                <a:cs typeface="Consolas" panose="020B0609020204030204" pitchFamily="49" charset="0"/>
                <a:sym typeface="Roboto Mono"/>
              </a:rPr>
              <a:t>-crate-</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metadata.json</a:t>
            </a:r>
            <a:r>
              <a:rPr lang="en-GB" sz="1000" dirty="0">
                <a:solidFill>
                  <a:schemeClr val="dk1"/>
                </a:solidFill>
                <a:latin typeface="Consolas" panose="020B0609020204030204" pitchFamily="49" charset="0"/>
                <a:ea typeface="Roboto Mono"/>
                <a:cs typeface="Consolas" panose="020B0609020204030204" pitchFamily="49" charset="0"/>
                <a:sym typeface="Roboto Mono"/>
              </a:rPr>
              <a:t>",</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conformsTo</a:t>
            </a:r>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br>
              <a:rPr lang="en-GB" sz="1000" dirty="0">
                <a:solidFill>
                  <a:schemeClr val="dk1"/>
                </a:solidFill>
                <a:latin typeface="Consolas" panose="020B0609020204030204" pitchFamily="49" charset="0"/>
                <a:ea typeface="Roboto Mono"/>
                <a:cs typeface="Consolas" panose="020B0609020204030204" pitchFamily="49" charset="0"/>
                <a:sym typeface="Roboto Mono"/>
              </a:rPr>
            </a:br>
            <a:r>
              <a:rPr lang="en-GB" sz="1000" dirty="0">
                <a:solidFill>
                  <a:schemeClr val="dk1"/>
                </a:solidFill>
                <a:latin typeface="Consolas" panose="020B0609020204030204" pitchFamily="49" charset="0"/>
                <a:ea typeface="Roboto Mono"/>
                <a:cs typeface="Consolas" panose="020B0609020204030204" pitchFamily="49" charset="0"/>
                <a:sym typeface="Roboto Mono"/>
              </a:rPr>
              <a:t>            {"@id": "https://w3id.org/</a:t>
            </a:r>
            <a:r>
              <a:rPr lang="en-GB" sz="1000" dirty="0" err="1">
                <a:solidFill>
                  <a:schemeClr val="dk1"/>
                </a:solidFill>
                <a:latin typeface="Consolas" panose="020B0609020204030204" pitchFamily="49" charset="0"/>
                <a:ea typeface="Roboto Mono"/>
                <a:cs typeface="Consolas" panose="020B0609020204030204" pitchFamily="49" charset="0"/>
                <a:sym typeface="Roboto Mono"/>
              </a:rPr>
              <a:t>ro</a:t>
            </a:r>
            <a:r>
              <a:rPr lang="en-GB" sz="1000" dirty="0">
                <a:solidFill>
                  <a:schemeClr val="dk1"/>
                </a:solidFill>
                <a:latin typeface="Consolas" panose="020B0609020204030204" pitchFamily="49" charset="0"/>
                <a:ea typeface="Roboto Mono"/>
                <a:cs typeface="Consolas" panose="020B0609020204030204" pitchFamily="49" charset="0"/>
                <a:sym typeface="Roboto Mono"/>
              </a:rPr>
              <a:t>/crate/1.1"},</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"about": {"@id": "./"}</a:t>
            </a:r>
          </a:p>
          <a:p>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br>
              <a:rPr lang="en-GB" sz="1000" dirty="0">
                <a:solidFill>
                  <a:schemeClr val="dk1"/>
                </a:solidFill>
                <a:latin typeface="Consolas" panose="020B0609020204030204" pitchFamily="49" charset="0"/>
                <a:ea typeface="Roboto Mono"/>
                <a:cs typeface="Consolas" panose="020B0609020204030204" pitchFamily="49" charset="0"/>
                <a:sym typeface="Roboto Mono"/>
              </a:rPr>
            </a:br>
            <a:r>
              <a:rPr lang="en-GB" sz="1000" dirty="0">
                <a:solidFill>
                  <a:schemeClr val="dk1"/>
                </a:solidFill>
                <a:latin typeface="Consolas" panose="020B0609020204030204" pitchFamily="49" charset="0"/>
                <a:ea typeface="Roboto Mono"/>
                <a:cs typeface="Consolas" panose="020B0609020204030204" pitchFamily="49" charset="0"/>
                <a:sym typeface="Roboto Mono"/>
              </a:rPr>
              <a:t>    {…}</a:t>
            </a:r>
            <a:br>
              <a:rPr lang="en-GB" sz="1000" dirty="0">
                <a:solidFill>
                  <a:schemeClr val="dk1"/>
                </a:solidFill>
                <a:latin typeface="Consolas" panose="020B0609020204030204" pitchFamily="49" charset="0"/>
                <a:ea typeface="Roboto Mono"/>
                <a:cs typeface="Consolas" panose="020B0609020204030204" pitchFamily="49" charset="0"/>
                <a:sym typeface="Roboto Mono"/>
              </a:rPr>
            </a:br>
            <a:r>
              <a:rPr lang="en-GB" sz="1000" dirty="0">
                <a:solidFill>
                  <a:schemeClr val="dk1"/>
                </a:solidFill>
                <a:latin typeface="Consolas" panose="020B0609020204030204" pitchFamily="49" charset="0"/>
                <a:ea typeface="Roboto Mono"/>
                <a:cs typeface="Consolas" panose="020B0609020204030204" pitchFamily="49" charset="0"/>
                <a:sym typeface="Roboto Mono"/>
              </a:rPr>
              <a:t>]}</a:t>
            </a:r>
            <a:endParaRPr sz="1000" dirty="0">
              <a:solidFill>
                <a:schemeClr val="dk1"/>
              </a:solidFill>
              <a:latin typeface="Consolas" panose="020B0609020204030204" pitchFamily="49" charset="0"/>
              <a:ea typeface="Roboto Mono"/>
              <a:cs typeface="Consolas" panose="020B0609020204030204" pitchFamily="49" charset="0"/>
              <a:sym typeface="Roboto Mono"/>
            </a:endParaRPr>
          </a:p>
        </p:txBody>
      </p:sp>
      <p:sp>
        <p:nvSpPr>
          <p:cNvPr id="8" name="Rectangle 7">
            <a:extLst>
              <a:ext uri="{FF2B5EF4-FFF2-40B4-BE49-F238E27FC236}">
                <a16:creationId xmlns:a16="http://schemas.microsoft.com/office/drawing/2014/main" id="{9428C9A5-1102-6344-B730-6348A2C2E7B0}"/>
              </a:ext>
            </a:extLst>
          </p:cNvPr>
          <p:cNvSpPr/>
          <p:nvPr/>
        </p:nvSpPr>
        <p:spPr>
          <a:xfrm>
            <a:off x="6507075" y="2018680"/>
            <a:ext cx="4602998" cy="1785104"/>
          </a:xfrm>
          <a:prstGeom prst="rect">
            <a:avLst/>
          </a:prstGeom>
        </p:spPr>
        <p:txBody>
          <a:bodyPr wrap="square">
            <a:spAutoFit/>
          </a:bodyPr>
          <a:lstStyle/>
          <a:p>
            <a:r>
              <a:rPr lang="en-US" sz="1000" b="1" dirty="0">
                <a:latin typeface="Consolas" panose="020B0609020204030204" pitchFamily="49" charset="0"/>
                <a:cs typeface="Consolas" panose="020B0609020204030204" pitchFamily="49" charset="0"/>
              </a:rPr>
              <a:t>chipseq_20200924.json</a:t>
            </a:r>
          </a:p>
          <a:p>
            <a:r>
              <a:rPr lang="en-US" sz="1000" dirty="0">
                <a:latin typeface="Consolas" panose="020B0609020204030204" pitchFamily="49" charset="0"/>
                <a:cs typeface="Consolas" panose="020B0609020204030204" pitchFamily="49" charset="0"/>
              </a:rPr>
              <a:t>{</a:t>
            </a:r>
          </a:p>
          <a:p>
            <a:r>
              <a:rPr lang="en-US" sz="1000" dirty="0">
                <a:latin typeface="Consolas" panose="020B0609020204030204" pitchFamily="49" charset="0"/>
                <a:cs typeface="Consolas" panose="020B0609020204030204" pitchFamily="49" charset="0"/>
              </a:rPr>
              <a:t>    "</a:t>
            </a:r>
            <a:r>
              <a:rPr lang="en-US" sz="1000" b="1" dirty="0" err="1">
                <a:latin typeface="Consolas" panose="020B0609020204030204" pitchFamily="49" charset="0"/>
                <a:cs typeface="Consolas" panose="020B0609020204030204" pitchFamily="49" charset="0"/>
              </a:rPr>
              <a:t>object_id</a:t>
            </a:r>
            <a:r>
              <a:rPr lang="en-US" sz="1000" dirty="0">
                <a:latin typeface="Consolas" panose="020B0609020204030204" pitchFamily="49" charset="0"/>
                <a:cs typeface="Consolas" panose="020B0609020204030204" pitchFamily="49" charset="0"/>
              </a:rPr>
              <a:t>": "chipseq_20200924",</a:t>
            </a:r>
          </a:p>
          <a:p>
            <a:r>
              <a:rPr lang="en-US" sz="1000" dirty="0">
                <a:latin typeface="Consolas" panose="020B0609020204030204" pitchFamily="49" charset="0"/>
                <a:cs typeface="Consolas" panose="020B0609020204030204" pitchFamily="49" charset="0"/>
              </a:rPr>
              <a:t>    "</a:t>
            </a:r>
            <a:r>
              <a:rPr lang="en-US" sz="1000" b="1" dirty="0" err="1">
                <a:latin typeface="Consolas" panose="020B0609020204030204" pitchFamily="49" charset="0"/>
                <a:cs typeface="Consolas" panose="020B0609020204030204" pitchFamily="49" charset="0"/>
              </a:rPr>
              <a:t>spec_version</a:t>
            </a:r>
            <a:r>
              <a:rPr lang="en-US" sz="1000" dirty="0">
                <a:latin typeface="Consolas" panose="020B0609020204030204" pitchFamily="49" charset="0"/>
                <a:cs typeface="Consolas" panose="020B0609020204030204" pitchFamily="49" charset="0"/>
              </a:rPr>
              <a:t>": "https://w3id.org/</a:t>
            </a:r>
            <a:r>
              <a:rPr lang="en-US" sz="1000" dirty="0" err="1">
                <a:latin typeface="Consolas" panose="020B0609020204030204" pitchFamily="49" charset="0"/>
                <a:cs typeface="Consolas" panose="020B0609020204030204" pitchFamily="49" charset="0"/>
              </a:rPr>
              <a:t>ieee</a:t>
            </a:r>
            <a:r>
              <a:rPr lang="en-US" sz="1000" dirty="0">
                <a:latin typeface="Consolas" panose="020B0609020204030204" pitchFamily="49" charset="0"/>
                <a:cs typeface="Consolas" panose="020B0609020204030204" pitchFamily="49" charset="0"/>
              </a:rPr>
              <a:t>/ieee-2791-schema/",</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etag</a:t>
            </a:r>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abcd</a:t>
            </a:r>
            <a:r>
              <a:rPr lang="en-US" sz="1000" dirty="0">
                <a:latin typeface="Consolas" panose="020B0609020204030204" pitchFamily="49" charset="0"/>
                <a:cs typeface="Consolas" panose="020B0609020204030204" pitchFamily="49" charset="0"/>
              </a:rPr>
              <a:t>",</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provenance_domain</a:t>
            </a:r>
            <a:r>
              <a:rPr lang="en-US" sz="1000" dirty="0">
                <a:latin typeface="Consolas" panose="020B0609020204030204" pitchFamily="49" charset="0"/>
                <a:cs typeface="Consolas" panose="020B0609020204030204" pitchFamily="49" charset="0"/>
              </a:rPr>
              <a:t>": {…},</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usability_domain</a:t>
            </a:r>
            <a:r>
              <a:rPr lang="en-US" sz="1000" dirty="0">
                <a:latin typeface="Consolas" panose="020B0609020204030204" pitchFamily="49" charset="0"/>
                <a:cs typeface="Consolas" panose="020B0609020204030204" pitchFamily="49" charset="0"/>
              </a:rPr>
              <a:t>": […],</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description_domain</a:t>
            </a:r>
            <a:r>
              <a:rPr lang="en-US" sz="1000" dirty="0">
                <a:latin typeface="Consolas" panose="020B0609020204030204" pitchFamily="49" charset="0"/>
                <a:cs typeface="Consolas" panose="020B0609020204030204" pitchFamily="49" charset="0"/>
              </a:rPr>
              <a:t>": {…},</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execution_domain</a:t>
            </a:r>
            <a:r>
              <a:rPr lang="en-US" sz="1000" dirty="0">
                <a:latin typeface="Consolas" panose="020B0609020204030204" pitchFamily="49" charset="0"/>
                <a:cs typeface="Consolas" panose="020B0609020204030204" pitchFamily="49" charset="0"/>
              </a:rPr>
              <a:t>": {…},</a:t>
            </a:r>
          </a:p>
          <a:p>
            <a:r>
              <a:rPr lang="en-US" sz="1000" dirty="0">
                <a:latin typeface="Consolas" panose="020B0609020204030204" pitchFamily="49" charset="0"/>
                <a:cs typeface="Consolas" panose="020B0609020204030204" pitchFamily="49" charset="0"/>
              </a:rPr>
              <a:t>    "</a:t>
            </a:r>
            <a:r>
              <a:rPr lang="en-US" sz="1000" dirty="0" err="1">
                <a:latin typeface="Consolas" panose="020B0609020204030204" pitchFamily="49" charset="0"/>
                <a:cs typeface="Consolas" panose="020B0609020204030204" pitchFamily="49" charset="0"/>
              </a:rPr>
              <a:t>io_domain</a:t>
            </a:r>
            <a:r>
              <a:rPr lang="en-US" sz="1000" dirty="0">
                <a:latin typeface="Consolas" panose="020B0609020204030204" pitchFamily="49" charset="0"/>
                <a:cs typeface="Consolas" panose="020B0609020204030204" pitchFamily="49" charset="0"/>
              </a:rPr>
              <a:t>": {…}</a:t>
            </a:r>
          </a:p>
          <a:p>
            <a:r>
              <a:rPr lang="en-US" sz="1000" dirty="0">
                <a:latin typeface="Consolas" panose="020B0609020204030204" pitchFamily="49" charset="0"/>
                <a:cs typeface="Consolas" panose="020B0609020204030204" pitchFamily="49" charset="0"/>
              </a:rPr>
              <a:t>}</a:t>
            </a:r>
          </a:p>
        </p:txBody>
      </p:sp>
      <p:sp>
        <p:nvSpPr>
          <p:cNvPr id="9" name="Rectangle 8">
            <a:extLst>
              <a:ext uri="{FF2B5EF4-FFF2-40B4-BE49-F238E27FC236}">
                <a16:creationId xmlns:a16="http://schemas.microsoft.com/office/drawing/2014/main" id="{62C89308-B538-1A48-A513-4796905561AD}"/>
              </a:ext>
            </a:extLst>
          </p:cNvPr>
          <p:cNvSpPr/>
          <p:nvPr/>
        </p:nvSpPr>
        <p:spPr>
          <a:xfrm>
            <a:off x="9923310" y="2091890"/>
            <a:ext cx="2534194" cy="338554"/>
          </a:xfrm>
          <a:prstGeom prst="rect">
            <a:avLst/>
          </a:prstGeom>
        </p:spPr>
        <p:txBody>
          <a:bodyPr wrap="square">
            <a:spAutoFit/>
          </a:bodyPr>
          <a:lstStyle/>
          <a:p>
            <a:r>
              <a:rPr lang="en-GB" sz="800" b="1" dirty="0">
                <a:latin typeface="Consolas" panose="020B0609020204030204" pitchFamily="49" charset="0"/>
                <a:ea typeface="Roboto Mono"/>
                <a:cs typeface="Consolas" panose="020B0609020204030204" pitchFamily="49" charset="0"/>
                <a:sym typeface="Roboto Mono"/>
              </a:rPr>
              <a:t>f</a:t>
            </a:r>
            <a:r>
              <a:rPr lang="en" sz="800" b="1" dirty="0" err="1">
                <a:latin typeface="Consolas" panose="020B0609020204030204" pitchFamily="49" charset="0"/>
                <a:ea typeface="Roboto Mono"/>
                <a:cs typeface="Consolas" panose="020B0609020204030204" pitchFamily="49" charset="0"/>
                <a:sym typeface="Roboto Mono"/>
              </a:rPr>
              <a:t>etch.txt</a:t>
            </a:r>
            <a:endParaRPr lang="en" sz="800" b="1" dirty="0">
              <a:latin typeface="Consolas" panose="020B0609020204030204" pitchFamily="49" charset="0"/>
              <a:ea typeface="Roboto Mono"/>
              <a:cs typeface="Consolas" panose="020B0609020204030204" pitchFamily="49" charset="0"/>
              <a:sym typeface="Roboto Mono"/>
            </a:endParaRPr>
          </a:p>
          <a:p>
            <a:r>
              <a:rPr lang="en-US" sz="800" dirty="0">
                <a:latin typeface="Consolas" panose="020B0609020204030204" pitchFamily="49" charset="0"/>
                <a:cs typeface="Consolas" panose="020B0609020204030204" pitchFamily="49" charset="0"/>
              </a:rPr>
              <a:t>data/</a:t>
            </a:r>
            <a:r>
              <a:rPr lang="en-US" sz="800" dirty="0" err="1">
                <a:latin typeface="Consolas" panose="020B0609020204030204" pitchFamily="49" charset="0"/>
                <a:cs typeface="Consolas" panose="020B0609020204030204" pitchFamily="49" charset="0"/>
              </a:rPr>
              <a:t>seq.fasta</a:t>
            </a:r>
            <a:r>
              <a:rPr lang="en-US" sz="800" dirty="0">
                <a:latin typeface="Consolas" panose="020B0609020204030204" pitchFamily="49" charset="0"/>
                <a:cs typeface="Consolas" panose="020B0609020204030204" pitchFamily="49" charset="0"/>
              </a:rPr>
              <a:t>   ark:/57799/b9dd5t</a:t>
            </a:r>
          </a:p>
        </p:txBody>
      </p:sp>
      <p:pic>
        <p:nvPicPr>
          <p:cNvPr id="10" name="Picture 9">
            <a:extLst>
              <a:ext uri="{FF2B5EF4-FFF2-40B4-BE49-F238E27FC236}">
                <a16:creationId xmlns:a16="http://schemas.microsoft.com/office/drawing/2014/main" id="{A3D7F394-F416-4541-B749-7FAF5D4FB8F9}"/>
              </a:ext>
            </a:extLst>
          </p:cNvPr>
          <p:cNvPicPr>
            <a:picLocks noChangeAspect="1"/>
          </p:cNvPicPr>
          <p:nvPr/>
        </p:nvPicPr>
        <p:blipFill>
          <a:blip r:embed="rId19"/>
          <a:stretch>
            <a:fillRect/>
          </a:stretch>
        </p:blipFill>
        <p:spPr>
          <a:xfrm>
            <a:off x="8558544" y="4152992"/>
            <a:ext cx="1406333" cy="1839906"/>
          </a:xfrm>
          <a:prstGeom prst="rect">
            <a:avLst/>
          </a:prstGeom>
        </p:spPr>
      </p:pic>
      <p:sp>
        <p:nvSpPr>
          <p:cNvPr id="11" name="Rectangle 10">
            <a:extLst>
              <a:ext uri="{FF2B5EF4-FFF2-40B4-BE49-F238E27FC236}">
                <a16:creationId xmlns:a16="http://schemas.microsoft.com/office/drawing/2014/main" id="{9F620C3B-8458-834F-A852-5E205544E58E}"/>
              </a:ext>
            </a:extLst>
          </p:cNvPr>
          <p:cNvSpPr/>
          <p:nvPr/>
        </p:nvSpPr>
        <p:spPr>
          <a:xfrm>
            <a:off x="8735766" y="3885591"/>
            <a:ext cx="864339" cy="276999"/>
          </a:xfrm>
          <a:prstGeom prst="rect">
            <a:avLst/>
          </a:prstGeom>
        </p:spPr>
        <p:txBody>
          <a:bodyPr wrap="none">
            <a:spAutoFit/>
          </a:bodyPr>
          <a:lstStyle/>
          <a:p>
            <a:pPr algn="ctr"/>
            <a:r>
              <a:rPr lang="en-GB" sz="1200" b="1" dirty="0">
                <a:latin typeface="Consolas" panose="020B0609020204030204" pitchFamily="49" charset="0"/>
                <a:ea typeface="Roboto Mono"/>
                <a:cs typeface="Consolas" panose="020B0609020204030204" pitchFamily="49" charset="0"/>
                <a:sym typeface="Roboto Mono"/>
              </a:rPr>
              <a:t>results/</a:t>
            </a:r>
            <a:endParaRPr lang="en-US" sz="1200" dirty="0">
              <a:latin typeface="PT Sans" panose="020B0503020203020204" pitchFamily="34" charset="77"/>
            </a:endParaRPr>
          </a:p>
        </p:txBody>
      </p:sp>
      <p:sp>
        <p:nvSpPr>
          <p:cNvPr id="12" name="Rectangle 11">
            <a:extLst>
              <a:ext uri="{FF2B5EF4-FFF2-40B4-BE49-F238E27FC236}">
                <a16:creationId xmlns:a16="http://schemas.microsoft.com/office/drawing/2014/main" id="{9E94D5FD-B5F3-F349-97F5-58E034CED523}"/>
              </a:ext>
            </a:extLst>
          </p:cNvPr>
          <p:cNvSpPr/>
          <p:nvPr/>
        </p:nvSpPr>
        <p:spPr>
          <a:xfrm>
            <a:off x="3953417" y="4348939"/>
            <a:ext cx="2648482" cy="276999"/>
          </a:xfrm>
          <a:prstGeom prst="rect">
            <a:avLst/>
          </a:prstGeom>
        </p:spPr>
        <p:txBody>
          <a:bodyPr wrap="none">
            <a:spAutoFit/>
          </a:bodyPr>
          <a:lstStyle/>
          <a:p>
            <a:pPr algn="ctr"/>
            <a:r>
              <a:rPr lang="en-GB" sz="1200" b="1" dirty="0" err="1">
                <a:latin typeface="Consolas" panose="020B0609020204030204" pitchFamily="49" charset="0"/>
                <a:ea typeface="Roboto Mono"/>
                <a:cs typeface="Consolas" panose="020B0609020204030204" pitchFamily="49" charset="0"/>
                <a:sym typeface="Roboto Mono"/>
              </a:rPr>
              <a:t>nf</a:t>
            </a:r>
            <a:r>
              <a:rPr lang="en-GB" sz="1200" b="1" dirty="0">
                <a:latin typeface="Consolas" panose="020B0609020204030204" pitchFamily="49" charset="0"/>
                <a:ea typeface="Roboto Mono"/>
                <a:cs typeface="Consolas" panose="020B0609020204030204" pitchFamily="49" charset="0"/>
                <a:sym typeface="Roboto Mono"/>
              </a:rPr>
              <a:t>-core/</a:t>
            </a:r>
            <a:r>
              <a:rPr lang="en-GB" sz="1200" b="1" dirty="0" err="1">
                <a:latin typeface="Consolas" panose="020B0609020204030204" pitchFamily="49" charset="0"/>
                <a:ea typeface="Roboto Mono"/>
                <a:cs typeface="Consolas" panose="020B0609020204030204" pitchFamily="49" charset="0"/>
                <a:sym typeface="Roboto Mono"/>
              </a:rPr>
              <a:t>chipseq</a:t>
            </a:r>
            <a:r>
              <a:rPr lang="en-GB" sz="1200" b="1" dirty="0">
                <a:latin typeface="Consolas" panose="020B0609020204030204" pitchFamily="49" charset="0"/>
                <a:ea typeface="Roboto Mono"/>
                <a:cs typeface="Consolas" panose="020B0609020204030204" pitchFamily="49" charset="0"/>
                <a:sym typeface="Roboto Mono"/>
              </a:rPr>
              <a:t>/1.2.1/</a:t>
            </a:r>
            <a:r>
              <a:rPr lang="en-GB" sz="1200" b="1" dirty="0" err="1">
                <a:latin typeface="Consolas" panose="020B0609020204030204" pitchFamily="49" charset="0"/>
                <a:ea typeface="Roboto Mono"/>
                <a:cs typeface="Consolas" panose="020B0609020204030204" pitchFamily="49" charset="0"/>
                <a:sym typeface="Roboto Mono"/>
              </a:rPr>
              <a:t>main.nf</a:t>
            </a:r>
            <a:endParaRPr lang="en-US" sz="1200" dirty="0">
              <a:latin typeface="PT Sans" panose="020B0503020203020204" pitchFamily="34" charset="77"/>
            </a:endParaRPr>
          </a:p>
        </p:txBody>
      </p:sp>
      <p:pic>
        <p:nvPicPr>
          <p:cNvPr id="6" name="Graphic 5">
            <a:extLst>
              <a:ext uri="{FF2B5EF4-FFF2-40B4-BE49-F238E27FC236}">
                <a16:creationId xmlns:a16="http://schemas.microsoft.com/office/drawing/2014/main" id="{2236DA18-1467-3343-938F-E1A85A19FC0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61781" y="6302556"/>
            <a:ext cx="849274" cy="286119"/>
          </a:xfrm>
          <a:prstGeom prst="rect">
            <a:avLst/>
          </a:prstGeom>
        </p:spPr>
      </p:pic>
      <p:sp>
        <p:nvSpPr>
          <p:cNvPr id="7" name="Rectangle 6">
            <a:extLst>
              <a:ext uri="{FF2B5EF4-FFF2-40B4-BE49-F238E27FC236}">
                <a16:creationId xmlns:a16="http://schemas.microsoft.com/office/drawing/2014/main" id="{7CD8CC94-6C01-E64C-9FF2-3BE1C4A4596F}"/>
              </a:ext>
            </a:extLst>
          </p:cNvPr>
          <p:cNvSpPr/>
          <p:nvPr/>
        </p:nvSpPr>
        <p:spPr>
          <a:xfrm>
            <a:off x="5814078" y="2686246"/>
            <a:ext cx="920445" cy="369332"/>
          </a:xfrm>
          <a:prstGeom prst="rect">
            <a:avLst/>
          </a:prstGeom>
        </p:spPr>
        <p:txBody>
          <a:bodyPr wrap="none">
            <a:spAutoFit/>
          </a:bodyPr>
          <a:lstStyle/>
          <a:p>
            <a:pPr algn="ctr"/>
            <a:r>
              <a:rPr lang="en-US" b="1" dirty="0">
                <a:latin typeface="PT Sans" panose="020B0503020203020204" pitchFamily="34" charset="77"/>
              </a:rPr>
              <a:t>Explain</a:t>
            </a:r>
          </a:p>
        </p:txBody>
      </p:sp>
      <p:sp>
        <p:nvSpPr>
          <p:cNvPr id="13" name="Rectangle 12">
            <a:extLst>
              <a:ext uri="{FF2B5EF4-FFF2-40B4-BE49-F238E27FC236}">
                <a16:creationId xmlns:a16="http://schemas.microsoft.com/office/drawing/2014/main" id="{A88A92A3-2AB4-C647-8C40-52BBE476F7CB}"/>
              </a:ext>
            </a:extLst>
          </p:cNvPr>
          <p:cNvSpPr/>
          <p:nvPr/>
        </p:nvSpPr>
        <p:spPr>
          <a:xfrm>
            <a:off x="3850229" y="2686246"/>
            <a:ext cx="808363" cy="369332"/>
          </a:xfrm>
          <a:prstGeom prst="rect">
            <a:avLst/>
          </a:prstGeom>
        </p:spPr>
        <p:txBody>
          <a:bodyPr wrap="none">
            <a:spAutoFit/>
          </a:bodyPr>
          <a:lstStyle/>
          <a:p>
            <a:pPr algn="r"/>
            <a:r>
              <a:rPr lang="en-US" b="1" dirty="0">
                <a:latin typeface="PT Sans" panose="020B0503020203020204" pitchFamily="34" charset="77"/>
              </a:rPr>
              <a:t>Relate</a:t>
            </a:r>
          </a:p>
        </p:txBody>
      </p:sp>
      <p:sp>
        <p:nvSpPr>
          <p:cNvPr id="14" name="Rectangle 13">
            <a:extLst>
              <a:ext uri="{FF2B5EF4-FFF2-40B4-BE49-F238E27FC236}">
                <a16:creationId xmlns:a16="http://schemas.microsoft.com/office/drawing/2014/main" id="{8778FD66-D740-F047-A128-F5F60D58EEF7}"/>
              </a:ext>
            </a:extLst>
          </p:cNvPr>
          <p:cNvSpPr/>
          <p:nvPr/>
        </p:nvSpPr>
        <p:spPr>
          <a:xfrm>
            <a:off x="5633082" y="4020228"/>
            <a:ext cx="963725" cy="369332"/>
          </a:xfrm>
          <a:prstGeom prst="rect">
            <a:avLst/>
          </a:prstGeom>
        </p:spPr>
        <p:txBody>
          <a:bodyPr wrap="none">
            <a:spAutoFit/>
          </a:bodyPr>
          <a:lstStyle/>
          <a:p>
            <a:pPr algn="ctr"/>
            <a:r>
              <a:rPr lang="en-US" b="1" dirty="0">
                <a:latin typeface="PT Sans" panose="020B0503020203020204" pitchFamily="34" charset="77"/>
              </a:rPr>
              <a:t>Execute</a:t>
            </a:r>
          </a:p>
        </p:txBody>
      </p:sp>
      <p:sp>
        <p:nvSpPr>
          <p:cNvPr id="35" name="Rectangle 34">
            <a:extLst>
              <a:ext uri="{FF2B5EF4-FFF2-40B4-BE49-F238E27FC236}">
                <a16:creationId xmlns:a16="http://schemas.microsoft.com/office/drawing/2014/main" id="{CE547003-01A1-3E43-840C-166DB8FD1A3F}"/>
              </a:ext>
            </a:extLst>
          </p:cNvPr>
          <p:cNvSpPr/>
          <p:nvPr/>
        </p:nvSpPr>
        <p:spPr>
          <a:xfrm>
            <a:off x="4182452" y="987279"/>
            <a:ext cx="1566454" cy="369332"/>
          </a:xfrm>
          <a:prstGeom prst="rect">
            <a:avLst/>
          </a:prstGeom>
        </p:spPr>
        <p:txBody>
          <a:bodyPr wrap="none">
            <a:spAutoFit/>
          </a:bodyPr>
          <a:lstStyle/>
          <a:p>
            <a:pPr algn="ctr"/>
            <a:r>
              <a:rPr lang="en-US" b="1" dirty="0">
                <a:latin typeface="PT Sans" panose="020B0503020203020204" pitchFamily="34" charset="77"/>
              </a:rPr>
              <a:t>Completeness</a:t>
            </a:r>
          </a:p>
        </p:txBody>
      </p:sp>
      <p:sp>
        <p:nvSpPr>
          <p:cNvPr id="36" name="Rectangle 35">
            <a:extLst>
              <a:ext uri="{FF2B5EF4-FFF2-40B4-BE49-F238E27FC236}">
                <a16:creationId xmlns:a16="http://schemas.microsoft.com/office/drawing/2014/main" id="{976099D6-CB5E-A944-A4D5-33BDB121CEA5}"/>
              </a:ext>
            </a:extLst>
          </p:cNvPr>
          <p:cNvSpPr/>
          <p:nvPr/>
        </p:nvSpPr>
        <p:spPr>
          <a:xfrm>
            <a:off x="7401733" y="4158181"/>
            <a:ext cx="1165705" cy="369332"/>
          </a:xfrm>
          <a:prstGeom prst="rect">
            <a:avLst/>
          </a:prstGeom>
        </p:spPr>
        <p:txBody>
          <a:bodyPr wrap="none">
            <a:spAutoFit/>
          </a:bodyPr>
          <a:lstStyle/>
          <a:p>
            <a:pPr algn="ctr"/>
            <a:r>
              <a:rPr lang="en-US" b="1" dirty="0">
                <a:latin typeface="PT Sans" panose="020B0503020203020204" pitchFamily="34" charset="77"/>
              </a:rPr>
              <a:t>Exemplify</a:t>
            </a:r>
          </a:p>
        </p:txBody>
      </p:sp>
    </p:spTree>
    <p:extLst>
      <p:ext uri="{BB962C8B-B14F-4D97-AF65-F5344CB8AC3E}">
        <p14:creationId xmlns:p14="http://schemas.microsoft.com/office/powerpoint/2010/main" val="308790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31255-9633-CD42-B8B5-5611414B97CB}"/>
              </a:ext>
            </a:extLst>
          </p:cNvPr>
          <p:cNvSpPr>
            <a:spLocks noGrp="1"/>
          </p:cNvSpPr>
          <p:nvPr>
            <p:ph type="title"/>
          </p:nvPr>
        </p:nvSpPr>
        <p:spPr/>
        <p:txBody>
          <a:bodyPr/>
          <a:lstStyle/>
          <a:p>
            <a:r>
              <a:rPr lang="en-US" dirty="0"/>
              <a:t>Next steps for BCO-RO-Crate</a:t>
            </a:r>
          </a:p>
        </p:txBody>
      </p:sp>
      <p:sp>
        <p:nvSpPr>
          <p:cNvPr id="3" name="Content Placeholder 2">
            <a:extLst>
              <a:ext uri="{FF2B5EF4-FFF2-40B4-BE49-F238E27FC236}">
                <a16:creationId xmlns:a16="http://schemas.microsoft.com/office/drawing/2014/main" id="{CD4AECC5-41FE-FF47-9C11-1D1A95732812}"/>
              </a:ext>
            </a:extLst>
          </p:cNvPr>
          <p:cNvSpPr>
            <a:spLocks noGrp="1"/>
          </p:cNvSpPr>
          <p:nvPr>
            <p:ph idx="1"/>
          </p:nvPr>
        </p:nvSpPr>
        <p:spPr/>
        <p:txBody>
          <a:bodyPr/>
          <a:lstStyle/>
          <a:p>
            <a:r>
              <a:rPr lang="en-US" dirty="0"/>
              <a:t>Community feedback</a:t>
            </a:r>
          </a:p>
          <a:p>
            <a:pPr lvl="1"/>
            <a:r>
              <a:rPr lang="en-US" dirty="0"/>
              <a:t>Describe a less-than-ideal workflow submission</a:t>
            </a:r>
          </a:p>
          <a:p>
            <a:pPr lvl="1"/>
            <a:r>
              <a:rPr lang="en-US" dirty="0"/>
              <a:t>Generated vs manual annotations</a:t>
            </a:r>
          </a:p>
          <a:p>
            <a:r>
              <a:rPr lang="en-US" dirty="0"/>
              <a:t>Interactive approach</a:t>
            </a:r>
          </a:p>
          <a:p>
            <a:pPr lvl="1"/>
            <a:r>
              <a:rPr lang="en-US" dirty="0"/>
              <a:t>Creating with BCO Editor and </a:t>
            </a:r>
            <a:r>
              <a:rPr lang="en-US" dirty="0" err="1"/>
              <a:t>Describo</a:t>
            </a:r>
            <a:endParaRPr lang="en-US" dirty="0"/>
          </a:p>
          <a:p>
            <a:pPr lvl="1"/>
            <a:r>
              <a:rPr lang="en-US" dirty="0"/>
              <a:t>Browsing RO-Crates using </a:t>
            </a:r>
            <a:r>
              <a:rPr lang="en-US" dirty="0" err="1"/>
              <a:t>CalcyteJS</a:t>
            </a:r>
            <a:endParaRPr lang="en-US" dirty="0"/>
          </a:p>
          <a:p>
            <a:r>
              <a:rPr lang="en-US" dirty="0"/>
              <a:t>Project integrations</a:t>
            </a:r>
          </a:p>
          <a:p>
            <a:pPr lvl="1"/>
            <a:r>
              <a:rPr lang="en-US" dirty="0"/>
              <a:t>Workflow Hub</a:t>
            </a:r>
          </a:p>
          <a:p>
            <a:pPr lvl="1"/>
            <a:r>
              <a:rPr lang="en-US" dirty="0"/>
              <a:t>Common Workflow Language</a:t>
            </a:r>
          </a:p>
          <a:p>
            <a:pPr lvl="1"/>
            <a:r>
              <a:rPr lang="en-US" dirty="0"/>
              <a:t>Galaxy</a:t>
            </a:r>
          </a:p>
          <a:p>
            <a:endParaRPr lang="en-US" dirty="0"/>
          </a:p>
        </p:txBody>
      </p:sp>
      <p:sp>
        <p:nvSpPr>
          <p:cNvPr id="4" name="Slide Number Placeholder 3">
            <a:extLst>
              <a:ext uri="{FF2B5EF4-FFF2-40B4-BE49-F238E27FC236}">
                <a16:creationId xmlns:a16="http://schemas.microsoft.com/office/drawing/2014/main" id="{857D8103-AC56-DC42-A2D9-23D664C6C6FC}"/>
              </a:ext>
            </a:extLst>
          </p:cNvPr>
          <p:cNvSpPr>
            <a:spLocks noGrp="1"/>
          </p:cNvSpPr>
          <p:nvPr>
            <p:ph type="sldNum" sz="quarter" idx="12"/>
          </p:nvPr>
        </p:nvSpPr>
        <p:spPr/>
        <p:txBody>
          <a:bodyPr/>
          <a:lstStyle/>
          <a:p>
            <a:fld id="{652FD0A2-323C-544B-81C5-8198DDC55B73}" type="slidenum">
              <a:rPr lang="en-US" smtClean="0"/>
              <a:pPr/>
              <a:t>43</a:t>
            </a:fld>
            <a:endParaRPr lang="en-US" dirty="0"/>
          </a:p>
        </p:txBody>
      </p:sp>
    </p:spTree>
    <p:extLst>
      <p:ext uri="{BB962C8B-B14F-4D97-AF65-F5344CB8AC3E}">
        <p14:creationId xmlns:p14="http://schemas.microsoft.com/office/powerpoint/2010/main" val="132241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5;p12">
            <a:extLst>
              <a:ext uri="{FF2B5EF4-FFF2-40B4-BE49-F238E27FC236}">
                <a16:creationId xmlns:a16="http://schemas.microsoft.com/office/drawing/2014/main" id="{9E0AABE6-405C-D240-B29B-02333842FDC6}"/>
              </a:ext>
            </a:extLst>
          </p:cNvPr>
          <p:cNvPicPr preferRelativeResize="0"/>
          <p:nvPr/>
        </p:nvPicPr>
        <p:blipFill>
          <a:blip r:embed="rId2">
            <a:alphaModFix/>
          </a:blip>
          <a:stretch>
            <a:fillRect/>
          </a:stretch>
        </p:blipFill>
        <p:spPr>
          <a:xfrm>
            <a:off x="5467195" y="102725"/>
            <a:ext cx="6598525" cy="2366451"/>
          </a:xfrm>
          <a:prstGeom prst="rect">
            <a:avLst/>
          </a:prstGeom>
          <a:noFill/>
          <a:ln>
            <a:noFill/>
          </a:ln>
        </p:spPr>
      </p:pic>
      <p:sp>
        <p:nvSpPr>
          <p:cNvPr id="3" name="Google Shape;66;p12">
            <a:extLst>
              <a:ext uri="{FF2B5EF4-FFF2-40B4-BE49-F238E27FC236}">
                <a16:creationId xmlns:a16="http://schemas.microsoft.com/office/drawing/2014/main" id="{3EB98A61-F5A4-BC48-B406-44065434295A}"/>
              </a:ext>
            </a:extLst>
          </p:cNvPr>
          <p:cNvSpPr txBox="1">
            <a:spLocks/>
          </p:cNvSpPr>
          <p:nvPr/>
        </p:nvSpPr>
        <p:spPr>
          <a:xfrm>
            <a:off x="719403" y="332656"/>
            <a:ext cx="10871100" cy="648000"/>
          </a:xfrm>
          <a:prstGeom prst="rect">
            <a:avLst/>
          </a:prstGeom>
        </p:spPr>
        <p:txBody>
          <a:bodyPr spcFirstLastPara="1" vert="horz" wrap="square" lIns="91433" tIns="91433" rIns="91433" bIns="91433" rtlCol="0" anchor="t" anchorCtr="0">
            <a:noAutofit/>
          </a:bodyPr>
          <a:lstStyle>
            <a:lvl1pPr algn="l" defTabSz="914400" rtl="0" eaLnBrk="1" latinLnBrk="0" hangingPunct="1">
              <a:lnSpc>
                <a:spcPct val="90000"/>
              </a:lnSpc>
              <a:spcBef>
                <a:spcPct val="0"/>
              </a:spcBef>
              <a:buNone/>
              <a:defRPr sz="4400" b="0" i="0" kern="1200">
                <a:solidFill>
                  <a:schemeClr val="tx1"/>
                </a:solidFill>
                <a:latin typeface="PT Sans" panose="020B0503020203020204" pitchFamily="34" charset="77"/>
                <a:ea typeface="+mj-ea"/>
                <a:cs typeface="+mj-cs"/>
              </a:defRPr>
            </a:lvl1pPr>
          </a:lstStyle>
          <a:p>
            <a:pPr>
              <a:spcBef>
                <a:spcPts val="0"/>
              </a:spcBef>
            </a:pPr>
            <a:r>
              <a:rPr lang="en-GB" sz="3200"/>
              <a:t>Best practices for </a:t>
            </a:r>
            <a:br>
              <a:rPr lang="en-GB" sz="3200"/>
            </a:br>
            <a:r>
              <a:rPr lang="en-GB" sz="3200"/>
              <a:t>workflow reproducibility</a:t>
            </a:r>
            <a:endParaRPr lang="en-GB" sz="3200" dirty="0"/>
          </a:p>
        </p:txBody>
      </p:sp>
      <p:sp>
        <p:nvSpPr>
          <p:cNvPr id="4" name="Google Shape;67;p12">
            <a:extLst>
              <a:ext uri="{FF2B5EF4-FFF2-40B4-BE49-F238E27FC236}">
                <a16:creationId xmlns:a16="http://schemas.microsoft.com/office/drawing/2014/main" id="{157663F4-82AC-C940-93BB-D2B47EF5C3C9}"/>
              </a:ext>
            </a:extLst>
          </p:cNvPr>
          <p:cNvSpPr txBox="1">
            <a:spLocks/>
          </p:cNvSpPr>
          <p:nvPr/>
        </p:nvSpPr>
        <p:spPr>
          <a:xfrm>
            <a:off x="711201" y="1101687"/>
            <a:ext cx="5138100" cy="4698913"/>
          </a:xfrm>
          <a:prstGeom prst="rect">
            <a:avLst/>
          </a:prstGeom>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1867"/>
              </a:spcBef>
              <a:spcAft>
                <a:spcPts val="0"/>
              </a:spcAft>
              <a:buClr>
                <a:schemeClr val="dk1"/>
              </a:buClr>
              <a:buSzPts val="800"/>
              <a:buFont typeface="Wingdings" pitchFamily="2" charset="2"/>
              <a:buNone/>
            </a:pPr>
            <a:r>
              <a:rPr lang="en-GB" sz="1733" b="1" dirty="0"/>
              <a:t>Methods</a:t>
            </a:r>
          </a:p>
          <a:p>
            <a:pPr marL="0" indent="0">
              <a:lnSpc>
                <a:spcPct val="115000"/>
              </a:lnSpc>
              <a:spcBef>
                <a:spcPts val="1200"/>
              </a:spcBef>
              <a:spcAft>
                <a:spcPts val="0"/>
              </a:spcAft>
              <a:buClr>
                <a:schemeClr val="dk1"/>
              </a:buClr>
              <a:buSzPts val="800"/>
              <a:buFont typeface="Wingdings" pitchFamily="2" charset="2"/>
              <a:buNone/>
            </a:pPr>
            <a:r>
              <a:rPr lang="en-GB" sz="1067" dirty="0"/>
              <a:t>(..)</a:t>
            </a:r>
          </a:p>
          <a:p>
            <a:pPr marL="0" indent="0">
              <a:lnSpc>
                <a:spcPct val="115000"/>
              </a:lnSpc>
              <a:spcBef>
                <a:spcPts val="1467"/>
              </a:spcBef>
              <a:spcAft>
                <a:spcPts val="0"/>
              </a:spcAft>
              <a:buClr>
                <a:schemeClr val="dk1"/>
              </a:buClr>
              <a:buSzPts val="800"/>
              <a:buFont typeface="Wingdings" pitchFamily="2" charset="2"/>
              <a:buNone/>
            </a:pPr>
            <a:r>
              <a:rPr lang="en-GB" sz="1333" b="1" dirty="0"/>
              <a:t>De novo assembly and binning</a:t>
            </a:r>
          </a:p>
          <a:p>
            <a:pPr marL="0" indent="0">
              <a:lnSpc>
                <a:spcPct val="115000"/>
              </a:lnSpc>
              <a:spcBef>
                <a:spcPts val="1200"/>
              </a:spcBef>
              <a:spcAft>
                <a:spcPts val="0"/>
              </a:spcAft>
              <a:buClr>
                <a:schemeClr val="dk1"/>
              </a:buClr>
              <a:buSzPts val="800"/>
              <a:buFont typeface="Wingdings" pitchFamily="2" charset="2"/>
              <a:buNone/>
            </a:pPr>
            <a:r>
              <a:rPr lang="en-GB" sz="1067" dirty="0"/>
              <a:t>Raw reads from each run were first assembled with </a:t>
            </a:r>
            <a:r>
              <a:rPr lang="en-GB" sz="1067" b="1" dirty="0" err="1"/>
              <a:t>SPAdes</a:t>
            </a:r>
            <a:r>
              <a:rPr lang="en-GB" sz="1067" b="1" dirty="0"/>
              <a:t> v.3.10.0</a:t>
            </a:r>
            <a:r>
              <a:rPr lang="en-GB" sz="1067" b="1" u="sng" baseline="30000" dirty="0">
                <a:solidFill>
                  <a:schemeClr val="hlink"/>
                </a:solidFill>
                <a:hlinkClick r:id="rId3"/>
              </a:rPr>
              <a:t>2</a:t>
            </a:r>
            <a:r>
              <a:rPr lang="en-GB" sz="1067" u="sng" baseline="30000" dirty="0">
                <a:solidFill>
                  <a:schemeClr val="hlink"/>
                </a:solidFill>
                <a:hlinkClick r:id="rId3"/>
              </a:rPr>
              <a:t>0</a:t>
            </a:r>
            <a:r>
              <a:rPr lang="en-GB" sz="1067" dirty="0"/>
              <a:t> with option </a:t>
            </a:r>
            <a:r>
              <a:rPr lang="en-GB" sz="1067" b="1" i="1" dirty="0"/>
              <a:t>--</a:t>
            </a:r>
            <a:r>
              <a:rPr lang="en-GB" sz="1067" b="1" dirty="0"/>
              <a:t>meta</a:t>
            </a:r>
            <a:r>
              <a:rPr lang="en-GB" sz="1067" u="sng" baseline="30000" dirty="0">
                <a:solidFill>
                  <a:schemeClr val="hlink"/>
                </a:solidFill>
                <a:hlinkClick r:id="rId4"/>
              </a:rPr>
              <a:t>21</a:t>
            </a:r>
            <a:r>
              <a:rPr lang="en-GB" sz="1067" dirty="0"/>
              <a:t>. Thereafter, </a:t>
            </a:r>
            <a:r>
              <a:rPr lang="en-GB" sz="1067" b="1" dirty="0" err="1"/>
              <a:t>MetaBAT</a:t>
            </a:r>
            <a:r>
              <a:rPr lang="en-GB" sz="1067" b="1" dirty="0"/>
              <a:t> 2</a:t>
            </a:r>
            <a:r>
              <a:rPr lang="en-GB" sz="1067" u="sng" baseline="30000" dirty="0">
                <a:solidFill>
                  <a:schemeClr val="hlink"/>
                </a:solidFill>
                <a:hlinkClick r:id="rId5"/>
              </a:rPr>
              <a:t>15</a:t>
            </a:r>
            <a:r>
              <a:rPr lang="en-GB" sz="1067" dirty="0"/>
              <a:t> (</a:t>
            </a:r>
            <a:r>
              <a:rPr lang="en-GB" sz="1067" b="1" dirty="0"/>
              <a:t>v.2.12.1</a:t>
            </a:r>
            <a:r>
              <a:rPr lang="en-GB" sz="1067" dirty="0"/>
              <a:t>) was used to bin the assemblies using a minimum contig length threshold of 2,000 bp (</a:t>
            </a:r>
            <a:r>
              <a:rPr lang="en-GB" sz="1067" b="1" dirty="0"/>
              <a:t>option </a:t>
            </a:r>
            <a:r>
              <a:rPr lang="en-GB" sz="1067" b="1" i="1" dirty="0"/>
              <a:t>--</a:t>
            </a:r>
            <a:r>
              <a:rPr lang="en-GB" sz="1067" b="1" dirty="0" err="1"/>
              <a:t>minContig</a:t>
            </a:r>
            <a:r>
              <a:rPr lang="en-GB" sz="1067" b="1" dirty="0"/>
              <a:t> 2000</a:t>
            </a:r>
            <a:r>
              <a:rPr lang="en-GB" sz="1067" dirty="0"/>
              <a:t>) and default parameters. Depth of coverage required for the binning was inferred by mapping the raw reads back to their assemblies with </a:t>
            </a:r>
            <a:r>
              <a:rPr lang="en-GB" sz="1067" b="1" dirty="0"/>
              <a:t>BWA-MEM v.0.7.16</a:t>
            </a:r>
            <a:r>
              <a:rPr lang="en-GB" sz="1067" u="sng" baseline="30000" dirty="0">
                <a:solidFill>
                  <a:schemeClr val="hlink"/>
                </a:solidFill>
                <a:hlinkClick r:id="rId6"/>
              </a:rPr>
              <a:t>45</a:t>
            </a:r>
            <a:r>
              <a:rPr lang="en-GB" sz="1067" dirty="0"/>
              <a:t> and then calculating the corresponding read depths of each individual contig with </a:t>
            </a:r>
            <a:r>
              <a:rPr lang="en-GB" sz="1067" b="1" dirty="0" err="1"/>
              <a:t>samtools</a:t>
            </a:r>
            <a:r>
              <a:rPr lang="en-GB" sz="1067" b="1" dirty="0"/>
              <a:t> v.1.5</a:t>
            </a:r>
            <a:r>
              <a:rPr lang="en-GB" sz="1067" b="1" u="sng" baseline="30000" dirty="0">
                <a:solidFill>
                  <a:schemeClr val="hlink"/>
                </a:solidFill>
                <a:hlinkClick r:id="rId7"/>
              </a:rPr>
              <a:t>46</a:t>
            </a:r>
            <a:r>
              <a:rPr lang="en-GB" sz="1067" dirty="0"/>
              <a:t> (‘</a:t>
            </a:r>
            <a:r>
              <a:rPr lang="en-GB" sz="1067" dirty="0" err="1"/>
              <a:t>samtools</a:t>
            </a:r>
            <a:r>
              <a:rPr lang="en-GB" sz="1067" dirty="0"/>
              <a:t> view -</a:t>
            </a:r>
            <a:r>
              <a:rPr lang="en-GB" sz="1067" dirty="0" err="1"/>
              <a:t>Sbu</a:t>
            </a:r>
            <a:r>
              <a:rPr lang="en-GB" sz="1067" dirty="0"/>
              <a:t>’ followed by ‘</a:t>
            </a:r>
            <a:r>
              <a:rPr lang="en-GB" sz="1067" dirty="0" err="1"/>
              <a:t>samtools</a:t>
            </a:r>
            <a:r>
              <a:rPr lang="en-GB" sz="1067" dirty="0"/>
              <a:t> sort’) together with the </a:t>
            </a:r>
            <a:r>
              <a:rPr lang="en-GB" sz="1067" b="1" dirty="0" err="1"/>
              <a:t>jgi_summarize_bam_contig_depths</a:t>
            </a:r>
            <a:r>
              <a:rPr lang="en-GB" sz="1067" dirty="0"/>
              <a:t> function from </a:t>
            </a:r>
            <a:r>
              <a:rPr lang="en-GB" sz="1067" b="1" dirty="0" err="1"/>
              <a:t>MetaBAT</a:t>
            </a:r>
            <a:r>
              <a:rPr lang="en-GB" sz="1067" b="1" dirty="0"/>
              <a:t> 2</a:t>
            </a:r>
            <a:r>
              <a:rPr lang="en-GB" sz="1067" dirty="0"/>
              <a:t>. The QS of each metagenome-assembled genome (MAG) was estimated with </a:t>
            </a:r>
            <a:r>
              <a:rPr lang="en-GB" sz="1067" b="1" dirty="0" err="1"/>
              <a:t>CheckM</a:t>
            </a:r>
            <a:r>
              <a:rPr lang="en-GB" sz="1067" b="1" dirty="0"/>
              <a:t> v.1.0.7</a:t>
            </a:r>
            <a:r>
              <a:rPr lang="en-GB" sz="1067" u="sng" baseline="30000" dirty="0">
                <a:solidFill>
                  <a:schemeClr val="hlink"/>
                </a:solidFill>
                <a:hlinkClick r:id="rId8"/>
              </a:rPr>
              <a:t>22</a:t>
            </a:r>
            <a:r>
              <a:rPr lang="en-GB" sz="1067" dirty="0"/>
              <a:t> using the </a:t>
            </a:r>
            <a:r>
              <a:rPr lang="en-GB" sz="1067" b="1" dirty="0" err="1"/>
              <a:t>lineage_wf</a:t>
            </a:r>
            <a:r>
              <a:rPr lang="en-GB" sz="1067" b="1" dirty="0"/>
              <a:t> workflow</a:t>
            </a:r>
            <a:r>
              <a:rPr lang="en-GB" sz="1067" dirty="0"/>
              <a:t> and calculated as: level of completeness − 5 × contamination. Ribosomal RNAs (rRNAs) were detected with the </a:t>
            </a:r>
            <a:r>
              <a:rPr lang="en-GB" sz="1067" b="1" dirty="0" err="1"/>
              <a:t>cmsearch</a:t>
            </a:r>
            <a:r>
              <a:rPr lang="en-GB" sz="1067" dirty="0"/>
              <a:t> function from </a:t>
            </a:r>
            <a:r>
              <a:rPr lang="en-GB" sz="1067" b="1" dirty="0"/>
              <a:t>INFERNAL v.1.1.2</a:t>
            </a:r>
            <a:r>
              <a:rPr lang="en-GB" sz="1067" b="1" u="sng" baseline="30000" dirty="0">
                <a:solidFill>
                  <a:schemeClr val="hlink"/>
                </a:solidFill>
                <a:hlinkClick r:id="rId9"/>
              </a:rPr>
              <a:t>47</a:t>
            </a:r>
            <a:r>
              <a:rPr lang="en-GB" sz="1067" dirty="0"/>
              <a:t> (</a:t>
            </a:r>
            <a:r>
              <a:rPr lang="en-GB" sz="1067" b="1" dirty="0"/>
              <a:t>options -Z 1000 --</a:t>
            </a:r>
            <a:r>
              <a:rPr lang="en-GB" sz="1067" b="1" dirty="0" err="1"/>
              <a:t>hmmonly</a:t>
            </a:r>
            <a:r>
              <a:rPr lang="en-GB" sz="1067" b="1" dirty="0"/>
              <a:t> --</a:t>
            </a:r>
            <a:r>
              <a:rPr lang="en-GB" sz="1067" b="1" dirty="0" err="1"/>
              <a:t>cut_ga</a:t>
            </a:r>
            <a:r>
              <a:rPr lang="en-GB" sz="1067" dirty="0"/>
              <a:t>) using the </a:t>
            </a:r>
            <a:r>
              <a:rPr lang="en-GB" sz="1067" b="1" dirty="0"/>
              <a:t>Rfam</a:t>
            </a:r>
            <a:r>
              <a:rPr lang="en-GB" sz="1067" b="1" u="sng" baseline="30000" dirty="0">
                <a:solidFill>
                  <a:schemeClr val="hlink"/>
                </a:solidFill>
                <a:hlinkClick r:id="rId10"/>
              </a:rPr>
              <a:t>48</a:t>
            </a:r>
            <a:r>
              <a:rPr lang="en-GB" sz="1067" dirty="0"/>
              <a:t> covariance models of the bacterial 5S, 16S and 23S rRNAs. Total alignment length was inferred by the sum of all non-overlapping hits. Each gene was considered present if more than 80% of the expected sequence length was contained in the MAG. Transfer RNAs (tRNAs) were identified with </a:t>
            </a:r>
            <a:r>
              <a:rPr lang="en-GB" sz="1067" b="1" dirty="0" err="1"/>
              <a:t>tRNAscan-s.e</a:t>
            </a:r>
            <a:r>
              <a:rPr lang="en-GB" sz="1067" b="1" dirty="0"/>
              <a:t>. v.2.0</a:t>
            </a:r>
            <a:r>
              <a:rPr lang="en-GB" sz="1067" u="sng" baseline="30000" dirty="0">
                <a:solidFill>
                  <a:schemeClr val="hlink"/>
                </a:solidFill>
                <a:hlinkClick r:id="rId11"/>
              </a:rPr>
              <a:t>49</a:t>
            </a:r>
            <a:r>
              <a:rPr lang="en-GB" sz="1067" dirty="0"/>
              <a:t> using the bacterial tRNA model (option -B) and default parameters. Classification into high- and medium-quality MAGs was based on the criteria defined by the minimum information about a metagenome-assembled genome (MIMAG) standards</a:t>
            </a:r>
            <a:r>
              <a:rPr lang="en-GB" sz="1067" u="sng" baseline="30000" dirty="0">
                <a:solidFill>
                  <a:schemeClr val="hlink"/>
                </a:solidFill>
                <a:hlinkClick r:id="rId12"/>
              </a:rPr>
              <a:t>23</a:t>
            </a:r>
            <a:r>
              <a:rPr lang="en-GB" sz="1067" dirty="0"/>
              <a:t> (high: &gt;90% completeness and &lt;5% contamination, presence of 5S, 16S and 23S rRNA genes, and at least 18 tRNAs; medium: ≥ 50% completeness and &lt;10% contamination). (...)</a:t>
            </a:r>
          </a:p>
          <a:p>
            <a:pPr marL="0" indent="0">
              <a:spcBef>
                <a:spcPts val="1200"/>
              </a:spcBef>
              <a:spcAft>
                <a:spcPts val="667"/>
              </a:spcAft>
              <a:buFont typeface="Wingdings" pitchFamily="2" charset="2"/>
              <a:buNone/>
            </a:pPr>
            <a:endParaRPr lang="en-GB" sz="1467" dirty="0"/>
          </a:p>
        </p:txBody>
      </p:sp>
      <p:sp>
        <p:nvSpPr>
          <p:cNvPr id="5" name="Google Shape;68;p12">
            <a:extLst>
              <a:ext uri="{FF2B5EF4-FFF2-40B4-BE49-F238E27FC236}">
                <a16:creationId xmlns:a16="http://schemas.microsoft.com/office/drawing/2014/main" id="{21972C6F-3E46-E142-A26B-D7F4B7E7E078}"/>
              </a:ext>
            </a:extLst>
          </p:cNvPr>
          <p:cNvSpPr txBox="1"/>
          <p:nvPr/>
        </p:nvSpPr>
        <p:spPr>
          <a:xfrm>
            <a:off x="7245525" y="729645"/>
            <a:ext cx="4820195" cy="648000"/>
          </a:xfrm>
          <a:prstGeom prst="rect">
            <a:avLst/>
          </a:prstGeom>
          <a:noFill/>
          <a:ln>
            <a:noFill/>
          </a:ln>
        </p:spPr>
        <p:txBody>
          <a:bodyPr spcFirstLastPara="1" wrap="square" lIns="91433" tIns="91433" rIns="91433" bIns="91433" anchor="t" anchorCtr="0">
            <a:noAutofit/>
          </a:bodyPr>
          <a:lstStyle/>
          <a:p>
            <a:pPr algn="r"/>
            <a:r>
              <a:rPr lang="en" sz="1400" u="sng" dirty="0">
                <a:solidFill>
                  <a:schemeClr val="hlink"/>
                </a:solidFill>
                <a:latin typeface="PT Sans" panose="020B0503020203020204" pitchFamily="34" charset="77"/>
                <a:ea typeface="Corbel"/>
                <a:cs typeface="Corbel"/>
                <a:sym typeface="Corbel"/>
                <a:hlinkClick r:id="rId13"/>
              </a:rPr>
              <a:t>https://doi.org/10.1038/s41586-019-0965-1</a:t>
            </a:r>
            <a:r>
              <a:rPr lang="en" sz="1400" dirty="0">
                <a:latin typeface="PT Sans" panose="020B0503020203020204" pitchFamily="34" charset="77"/>
                <a:ea typeface="Corbel"/>
                <a:cs typeface="Corbel"/>
                <a:sym typeface="Corbel"/>
              </a:rPr>
              <a:t> </a:t>
            </a:r>
            <a:endParaRPr sz="1400" dirty="0">
              <a:latin typeface="PT Sans" panose="020B0503020203020204" pitchFamily="34" charset="77"/>
              <a:ea typeface="Corbel"/>
              <a:cs typeface="Corbel"/>
              <a:sym typeface="Corbel"/>
            </a:endParaRPr>
          </a:p>
        </p:txBody>
      </p:sp>
      <p:sp>
        <p:nvSpPr>
          <p:cNvPr id="6" name="Google Shape;69;p12">
            <a:extLst>
              <a:ext uri="{FF2B5EF4-FFF2-40B4-BE49-F238E27FC236}">
                <a16:creationId xmlns:a16="http://schemas.microsoft.com/office/drawing/2014/main" id="{20CD4DEE-4A53-9247-80E4-DA5BAA1B85D8}"/>
              </a:ext>
            </a:extLst>
          </p:cNvPr>
          <p:cNvSpPr txBox="1">
            <a:spLocks/>
          </p:cNvSpPr>
          <p:nvPr/>
        </p:nvSpPr>
        <p:spPr>
          <a:xfrm>
            <a:off x="5962175" y="2004565"/>
            <a:ext cx="5260800" cy="4485247"/>
          </a:xfrm>
          <a:prstGeom prst="rect">
            <a:avLst/>
          </a:prstGeom>
        </p:spPr>
        <p:txBody>
          <a:bodyPr spcFirstLastPara="1" vert="horz" wrap="square" lIns="91433" tIns="91433" rIns="91433" bIns="91433" rtlCol="0" anchor="t" anchorCtr="0">
            <a:noAutofit/>
          </a:bodyPr>
          <a:lstStyle>
            <a:lvl1pPr marL="228600" indent="-228600" algn="l" defTabSz="914400" rtl="0" eaLnBrk="1" latinLnBrk="0" hangingPunct="1">
              <a:lnSpc>
                <a:spcPct val="100000"/>
              </a:lnSpc>
              <a:spcBef>
                <a:spcPts val="0"/>
              </a:spcBef>
              <a:spcAft>
                <a:spcPts val="900"/>
              </a:spcAft>
              <a:buFont typeface="Wingdings" pitchFamily="2" charset="2"/>
              <a:buChar char="§"/>
              <a:defRPr sz="2800" b="0" i="0" kern="1200">
                <a:solidFill>
                  <a:schemeClr val="tx1"/>
                </a:solidFill>
                <a:latin typeface="PT Sans" panose="020B0503020203020204" pitchFamily="34" charset="77"/>
                <a:ea typeface="+mn-ea"/>
                <a:cs typeface="+mn-cs"/>
              </a:defRPr>
            </a:lvl1pPr>
            <a:lvl2pPr marL="685800" indent="-228600" algn="l" defTabSz="914400" rtl="0" eaLnBrk="1" latinLnBrk="0" hangingPunct="1">
              <a:lnSpc>
                <a:spcPct val="100000"/>
              </a:lnSpc>
              <a:spcBef>
                <a:spcPts val="0"/>
              </a:spcBef>
              <a:spcAft>
                <a:spcPts val="900"/>
              </a:spcAft>
              <a:buFont typeface="Wingdings" pitchFamily="2" charset="2"/>
              <a:buChar char="§"/>
              <a:defRPr sz="2400" b="0" i="0" kern="1200">
                <a:solidFill>
                  <a:schemeClr val="tx1"/>
                </a:solidFill>
                <a:latin typeface="PT Sans" panose="020B0503020203020204" pitchFamily="34" charset="77"/>
                <a:ea typeface="+mn-ea"/>
                <a:cs typeface="+mn-cs"/>
              </a:defRPr>
            </a:lvl2pPr>
            <a:lvl3pPr marL="1143000" indent="-228600" algn="l" defTabSz="914400" rtl="0" eaLnBrk="1" latinLnBrk="0" hangingPunct="1">
              <a:lnSpc>
                <a:spcPct val="100000"/>
              </a:lnSpc>
              <a:spcBef>
                <a:spcPts val="0"/>
              </a:spcBef>
              <a:spcAft>
                <a:spcPts val="900"/>
              </a:spcAft>
              <a:buFont typeface="Wingdings" pitchFamily="2" charset="2"/>
              <a:buChar char="§"/>
              <a:defRPr sz="2000" b="0" i="0" kern="1200">
                <a:solidFill>
                  <a:schemeClr val="tx1"/>
                </a:solidFill>
                <a:latin typeface="PT Sans" panose="020B0503020203020204" pitchFamily="34" charset="77"/>
                <a:ea typeface="+mn-ea"/>
                <a:cs typeface="+mn-cs"/>
              </a:defRPr>
            </a:lvl3pPr>
            <a:lvl4pPr marL="16002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4pPr>
            <a:lvl5pPr marL="2057400" indent="-228600" algn="l" defTabSz="914400" rtl="0" eaLnBrk="1" latinLnBrk="0" hangingPunct="1">
              <a:lnSpc>
                <a:spcPct val="100000"/>
              </a:lnSpc>
              <a:spcBef>
                <a:spcPts val="0"/>
              </a:spcBef>
              <a:spcAft>
                <a:spcPts val="900"/>
              </a:spcAft>
              <a:buFont typeface="Wingdings" pitchFamily="2" charset="2"/>
              <a:buChar char="§"/>
              <a:defRPr sz="1800" b="0" i="0" kern="1200">
                <a:solidFill>
                  <a:schemeClr val="tx1"/>
                </a:solidFill>
                <a:latin typeface="PT Sans"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1200"/>
              </a:spcBef>
              <a:spcAft>
                <a:spcPts val="0"/>
              </a:spcAft>
              <a:buFont typeface="Wingdings" pitchFamily="2" charset="2"/>
              <a:buNone/>
            </a:pPr>
            <a:r>
              <a:rPr lang="en-GB" sz="1067" dirty="0"/>
              <a:t>(..)</a:t>
            </a:r>
          </a:p>
          <a:p>
            <a:pPr marL="0" indent="0">
              <a:lnSpc>
                <a:spcPct val="115000"/>
              </a:lnSpc>
              <a:spcBef>
                <a:spcPts val="1467"/>
              </a:spcBef>
              <a:spcAft>
                <a:spcPts val="0"/>
              </a:spcAft>
              <a:buFont typeface="Wingdings" pitchFamily="2" charset="2"/>
              <a:buNone/>
            </a:pPr>
            <a:r>
              <a:rPr lang="en-GB" sz="1333" b="1" dirty="0"/>
              <a:t>Assignment of MAGs to reference databases</a:t>
            </a:r>
          </a:p>
          <a:p>
            <a:pPr marL="0" indent="0">
              <a:lnSpc>
                <a:spcPct val="115000"/>
              </a:lnSpc>
              <a:spcBef>
                <a:spcPts val="1200"/>
              </a:spcBef>
              <a:spcAft>
                <a:spcPts val="0"/>
              </a:spcAft>
              <a:buFont typeface="Wingdings" pitchFamily="2" charset="2"/>
              <a:buNone/>
            </a:pPr>
            <a:r>
              <a:rPr lang="en-GB" sz="1067" dirty="0"/>
              <a:t>Four </a:t>
            </a:r>
            <a:r>
              <a:rPr lang="en-GB" sz="1067" b="1" dirty="0"/>
              <a:t>reference databases</a:t>
            </a:r>
            <a:r>
              <a:rPr lang="en-GB" sz="1067" dirty="0"/>
              <a:t> were used to classify the set of MAGs recovered from the human gut assemblies: </a:t>
            </a:r>
            <a:r>
              <a:rPr lang="en-GB" sz="1067" b="1" dirty="0"/>
              <a:t>HR</a:t>
            </a:r>
            <a:r>
              <a:rPr lang="en-GB" sz="1067" dirty="0"/>
              <a:t>, </a:t>
            </a:r>
            <a:r>
              <a:rPr lang="en-GB" sz="1067" b="1" dirty="0" err="1"/>
              <a:t>RefSeq</a:t>
            </a:r>
            <a:r>
              <a:rPr lang="en-GB" sz="1067" dirty="0"/>
              <a:t>, </a:t>
            </a:r>
            <a:r>
              <a:rPr lang="en-GB" sz="1067" b="1" dirty="0"/>
              <a:t>GenBank</a:t>
            </a:r>
            <a:r>
              <a:rPr lang="en-GB" sz="1067" dirty="0"/>
              <a:t> and a collection of </a:t>
            </a:r>
            <a:r>
              <a:rPr lang="en-GB" sz="1067" b="1" dirty="0"/>
              <a:t>MAGs</a:t>
            </a:r>
            <a:r>
              <a:rPr lang="en-GB" sz="1067" dirty="0"/>
              <a:t> from public datasets. HR comprised a total of 2,468 high-quality genomes (&gt;90% completeness, &lt;5% contamination) </a:t>
            </a:r>
            <a:r>
              <a:rPr lang="en-GB" sz="1067" b="1" dirty="0"/>
              <a:t>retrieved</a:t>
            </a:r>
            <a:r>
              <a:rPr lang="en-GB" sz="1067" dirty="0"/>
              <a:t> from both the HMP catalogue (</a:t>
            </a:r>
            <a:r>
              <a:rPr lang="en-GB" sz="1067" u="sng" dirty="0">
                <a:solidFill>
                  <a:schemeClr val="hlink"/>
                </a:solidFill>
                <a:hlinkClick r:id="rId14"/>
              </a:rPr>
              <a:t>https://www.hmpdacc.org/catalog/</a:t>
            </a:r>
            <a:r>
              <a:rPr lang="en-GB" sz="1067" dirty="0"/>
              <a:t>) and the HGG</a:t>
            </a:r>
            <a:r>
              <a:rPr lang="en-GB" sz="1067" u="sng" baseline="30000" dirty="0">
                <a:solidFill>
                  <a:schemeClr val="hlink"/>
                </a:solidFill>
                <a:hlinkClick r:id="rId15"/>
              </a:rPr>
              <a:t>8</a:t>
            </a:r>
            <a:r>
              <a:rPr lang="en-GB" sz="1067" dirty="0"/>
              <a:t>. From the </a:t>
            </a:r>
            <a:r>
              <a:rPr lang="en-GB" sz="1067" b="1" dirty="0" err="1"/>
              <a:t>RefSeq</a:t>
            </a:r>
            <a:r>
              <a:rPr lang="en-GB" sz="1067" dirty="0"/>
              <a:t> database, we used all the complete bacterial genomes available (</a:t>
            </a:r>
            <a:r>
              <a:rPr lang="en-GB" sz="1067" i="1" dirty="0"/>
              <a:t>n</a:t>
            </a:r>
            <a:r>
              <a:rPr lang="en-GB" sz="1067" dirty="0"/>
              <a:t> = 8,778) as of January 2018. In the case of GenBank, a total of 153,359 bacterial and 4,053 eukaryotic genomes (3,456 fungal and 597 protozoan genomes) deposited as of August 2018 were considered. Lastly, we surveyed 18,227 MAGs from the largest datasets publicly available as of August 2018</a:t>
            </a:r>
            <a:r>
              <a:rPr lang="en-GB" sz="1067" u="sng" baseline="30000" dirty="0">
                <a:solidFill>
                  <a:schemeClr val="hlink"/>
                </a:solidFill>
                <a:hlinkClick r:id="rId16"/>
              </a:rPr>
              <a:t>13</a:t>
            </a:r>
            <a:r>
              <a:rPr lang="en-GB" sz="1067" baseline="30000" dirty="0"/>
              <a:t>,</a:t>
            </a:r>
            <a:r>
              <a:rPr lang="en-GB" sz="1067" u="sng" baseline="30000" dirty="0">
                <a:solidFill>
                  <a:schemeClr val="hlink"/>
                </a:solidFill>
                <a:hlinkClick r:id="rId17"/>
              </a:rPr>
              <a:t>16</a:t>
            </a:r>
            <a:r>
              <a:rPr lang="en-GB" sz="1067" baseline="30000" dirty="0"/>
              <a:t>,</a:t>
            </a:r>
            <a:r>
              <a:rPr lang="en-GB" sz="1067" u="sng" baseline="30000" dirty="0">
                <a:solidFill>
                  <a:schemeClr val="hlink"/>
                </a:solidFill>
                <a:hlinkClick r:id="rId18"/>
              </a:rPr>
              <a:t>17</a:t>
            </a:r>
            <a:r>
              <a:rPr lang="en-GB" sz="1067" baseline="30000" dirty="0"/>
              <a:t>,</a:t>
            </a:r>
            <a:r>
              <a:rPr lang="en-GB" sz="1067" u="sng" baseline="30000" dirty="0">
                <a:solidFill>
                  <a:schemeClr val="hlink"/>
                </a:solidFill>
                <a:hlinkClick r:id="rId19"/>
              </a:rPr>
              <a:t>18</a:t>
            </a:r>
            <a:r>
              <a:rPr lang="en-GB" sz="1067" baseline="30000" dirty="0"/>
              <a:t>,</a:t>
            </a:r>
            <a:r>
              <a:rPr lang="en-GB" sz="1067" u="sng" baseline="30000" dirty="0">
                <a:solidFill>
                  <a:schemeClr val="hlink"/>
                </a:solidFill>
                <a:hlinkClick r:id="rId20"/>
              </a:rPr>
              <a:t>19</a:t>
            </a:r>
            <a:r>
              <a:rPr lang="en-GB" sz="1067" dirty="0"/>
              <a:t>, including those deposited in the Integrated Microbial Genomes and Microbiomes (IMG/M) database</a:t>
            </a:r>
            <a:r>
              <a:rPr lang="en-GB" sz="1067" u="sng" baseline="30000" dirty="0">
                <a:solidFill>
                  <a:schemeClr val="hlink"/>
                </a:solidFill>
                <a:hlinkClick r:id="rId21"/>
              </a:rPr>
              <a:t>52</a:t>
            </a:r>
            <a:r>
              <a:rPr lang="en-GB" sz="1067" dirty="0"/>
              <a:t>. For each database, the </a:t>
            </a:r>
            <a:r>
              <a:rPr lang="en-GB" sz="1067" b="1" dirty="0"/>
              <a:t>function</a:t>
            </a:r>
            <a:r>
              <a:rPr lang="en-GB" sz="1067" dirty="0"/>
              <a:t> </a:t>
            </a:r>
            <a:r>
              <a:rPr lang="en-GB" sz="1067" b="1" dirty="0"/>
              <a:t>‘mash sketch’</a:t>
            </a:r>
            <a:r>
              <a:rPr lang="en-GB" sz="1067" dirty="0"/>
              <a:t> from </a:t>
            </a:r>
            <a:r>
              <a:rPr lang="en-GB" sz="1067" b="1" dirty="0"/>
              <a:t>Mash v.2.0</a:t>
            </a:r>
            <a:r>
              <a:rPr lang="en-GB" sz="1067" u="sng" baseline="30000" dirty="0">
                <a:solidFill>
                  <a:schemeClr val="hlink"/>
                </a:solidFill>
                <a:hlinkClick r:id="rId22"/>
              </a:rPr>
              <a:t>53</a:t>
            </a:r>
            <a:r>
              <a:rPr lang="en-GB" sz="1067" dirty="0"/>
              <a:t> was used to convert the reference genomes into a </a:t>
            </a:r>
            <a:r>
              <a:rPr lang="en-GB" sz="1067" b="1" dirty="0" err="1"/>
              <a:t>MinHash</a:t>
            </a:r>
            <a:r>
              <a:rPr lang="en-GB" sz="1067" dirty="0"/>
              <a:t> sketch with default </a:t>
            </a:r>
            <a:r>
              <a:rPr lang="en-GB" sz="1067" i="1" dirty="0"/>
              <a:t>k</a:t>
            </a:r>
            <a:r>
              <a:rPr lang="en-GB" sz="1067" dirty="0"/>
              <a:t>-</a:t>
            </a:r>
            <a:r>
              <a:rPr lang="en-GB" sz="1067" dirty="0" err="1"/>
              <a:t>mer</a:t>
            </a:r>
            <a:r>
              <a:rPr lang="en-GB" sz="1067" dirty="0"/>
              <a:t> and sketch sizes. Then, the Mash distance between each MAG and the set of references was calculated with </a:t>
            </a:r>
            <a:r>
              <a:rPr lang="en-GB" sz="1067" b="1" dirty="0"/>
              <a:t>‘mash </a:t>
            </a:r>
            <a:r>
              <a:rPr lang="en-GB" sz="1067" b="1" dirty="0" err="1"/>
              <a:t>dist</a:t>
            </a:r>
            <a:r>
              <a:rPr lang="en-GB" sz="1067" b="1" dirty="0"/>
              <a:t>’</a:t>
            </a:r>
            <a:r>
              <a:rPr lang="en-GB" sz="1067" dirty="0"/>
              <a:t> to find the best match (that is, the reference genome with the lowest Mash distance). Subsequently, each MAG and its closest relative were aligned with </a:t>
            </a:r>
            <a:r>
              <a:rPr lang="en-GB" sz="1067" b="1" dirty="0" err="1"/>
              <a:t>dnadiff</a:t>
            </a:r>
            <a:r>
              <a:rPr lang="en-GB" sz="1067" b="1" dirty="0"/>
              <a:t> v.1.3</a:t>
            </a:r>
            <a:r>
              <a:rPr lang="en-GB" sz="1067" dirty="0"/>
              <a:t> from </a:t>
            </a:r>
            <a:r>
              <a:rPr lang="en-GB" sz="1067" b="1" dirty="0" err="1"/>
              <a:t>MUMmer</a:t>
            </a:r>
            <a:r>
              <a:rPr lang="en-GB" sz="1067" b="1" dirty="0"/>
              <a:t> 3.23</a:t>
            </a:r>
            <a:r>
              <a:rPr lang="en-GB" sz="1067" u="sng" baseline="30000" dirty="0">
                <a:solidFill>
                  <a:schemeClr val="hlink"/>
                </a:solidFill>
                <a:hlinkClick r:id="rId23"/>
              </a:rPr>
              <a:t>54</a:t>
            </a:r>
            <a:r>
              <a:rPr lang="en-GB" sz="1067" dirty="0"/>
              <a:t> to compare each pair of genomes with regard to the fraction of the MAG aligned (aligned query, AQ) and ANI.</a:t>
            </a:r>
          </a:p>
          <a:p>
            <a:pPr marL="0" indent="0">
              <a:lnSpc>
                <a:spcPct val="115000"/>
              </a:lnSpc>
              <a:spcBef>
                <a:spcPts val="1467"/>
              </a:spcBef>
              <a:spcAft>
                <a:spcPts val="0"/>
              </a:spcAft>
              <a:buFont typeface="Wingdings" pitchFamily="2" charset="2"/>
              <a:buNone/>
            </a:pPr>
            <a:r>
              <a:rPr lang="en-GB" sz="1333" dirty="0"/>
              <a:t>(..)</a:t>
            </a:r>
            <a:endParaRPr lang="en-GB" sz="1067" dirty="0"/>
          </a:p>
          <a:p>
            <a:pPr marL="0" indent="0">
              <a:spcBef>
                <a:spcPts val="1200"/>
              </a:spcBef>
              <a:spcAft>
                <a:spcPts val="667"/>
              </a:spcAft>
              <a:buFont typeface="Wingdings" pitchFamily="2" charset="2"/>
              <a:buNone/>
            </a:pPr>
            <a:endParaRPr lang="en-GB" sz="1467" dirty="0"/>
          </a:p>
        </p:txBody>
      </p:sp>
      <p:pic>
        <p:nvPicPr>
          <p:cNvPr id="7" name="Google Shape;70;p12">
            <a:extLst>
              <a:ext uri="{FF2B5EF4-FFF2-40B4-BE49-F238E27FC236}">
                <a16:creationId xmlns:a16="http://schemas.microsoft.com/office/drawing/2014/main" id="{65AC0452-DC25-F943-9757-999DEA62CD6A}"/>
              </a:ext>
            </a:extLst>
          </p:cNvPr>
          <p:cNvPicPr preferRelativeResize="0"/>
          <p:nvPr/>
        </p:nvPicPr>
        <p:blipFill>
          <a:blip r:embed="rId24">
            <a:alphaModFix/>
          </a:blip>
          <a:stretch>
            <a:fillRect/>
          </a:stretch>
        </p:blipFill>
        <p:spPr>
          <a:xfrm>
            <a:off x="9378500" y="1531175"/>
            <a:ext cx="2687224" cy="847851"/>
          </a:xfrm>
          <a:prstGeom prst="rect">
            <a:avLst/>
          </a:prstGeom>
          <a:noFill/>
          <a:ln>
            <a:noFill/>
          </a:ln>
        </p:spPr>
      </p:pic>
    </p:spTree>
    <p:extLst>
      <p:ext uri="{BB962C8B-B14F-4D97-AF65-F5344CB8AC3E}">
        <p14:creationId xmlns:p14="http://schemas.microsoft.com/office/powerpoint/2010/main" val="33684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3"/>
          <p:cNvPicPr preferRelativeResize="0"/>
          <p:nvPr/>
        </p:nvPicPr>
        <p:blipFill>
          <a:blip r:embed="rId3">
            <a:alphaModFix/>
          </a:blip>
          <a:stretch>
            <a:fillRect/>
          </a:stretch>
        </p:blipFill>
        <p:spPr>
          <a:xfrm>
            <a:off x="5467195" y="102725"/>
            <a:ext cx="6598525" cy="2366451"/>
          </a:xfrm>
          <a:prstGeom prst="rect">
            <a:avLst/>
          </a:prstGeom>
          <a:noFill/>
          <a:ln>
            <a:noFill/>
          </a:ln>
        </p:spPr>
      </p:pic>
      <p:sp>
        <p:nvSpPr>
          <p:cNvPr id="77" name="Google Shape;77;p13"/>
          <p:cNvSpPr txBox="1">
            <a:spLocks noGrp="1"/>
          </p:cNvSpPr>
          <p:nvPr>
            <p:ph type="title" idx="4294967295"/>
          </p:nvPr>
        </p:nvSpPr>
        <p:spPr>
          <a:xfrm>
            <a:off x="719400" y="332677"/>
            <a:ext cx="10871200" cy="1335600"/>
          </a:xfrm>
          <a:prstGeom prst="rect">
            <a:avLst/>
          </a:prstGeom>
        </p:spPr>
        <p:txBody>
          <a:bodyPr spcFirstLastPara="1" vert="horz" wrap="square" lIns="91433" tIns="91433" rIns="91433" bIns="91433" rtlCol="0" anchor="t" anchorCtr="0">
            <a:noAutofit/>
          </a:bodyPr>
          <a:lstStyle/>
          <a:p>
            <a:pPr>
              <a:spcBef>
                <a:spcPts val="0"/>
              </a:spcBef>
            </a:pPr>
            <a:r>
              <a:rPr lang="en" sz="3200"/>
              <a:t>Best practices for </a:t>
            </a:r>
            <a:br>
              <a:rPr lang="en" sz="3200"/>
            </a:br>
            <a:r>
              <a:rPr lang="en" sz="3200"/>
              <a:t>workflow reproducibility</a:t>
            </a:r>
            <a:endParaRPr sz="3200"/>
          </a:p>
        </p:txBody>
      </p:sp>
      <p:sp>
        <p:nvSpPr>
          <p:cNvPr id="78" name="Google Shape;78;p13"/>
          <p:cNvSpPr txBox="1"/>
          <p:nvPr/>
        </p:nvSpPr>
        <p:spPr>
          <a:xfrm>
            <a:off x="6986420" y="704052"/>
            <a:ext cx="5079300" cy="648000"/>
          </a:xfrm>
          <a:prstGeom prst="rect">
            <a:avLst/>
          </a:prstGeom>
          <a:noFill/>
          <a:ln>
            <a:noFill/>
          </a:ln>
        </p:spPr>
        <p:txBody>
          <a:bodyPr spcFirstLastPara="1" wrap="square" lIns="91433" tIns="91433" rIns="91433" bIns="91433" anchor="t" anchorCtr="0">
            <a:noAutofit/>
          </a:bodyPr>
          <a:lstStyle/>
          <a:p>
            <a:pPr algn="r"/>
            <a:r>
              <a:rPr lang="en" sz="1467" u="sng" dirty="0">
                <a:solidFill>
                  <a:schemeClr val="hlink"/>
                </a:solidFill>
                <a:latin typeface="PT Sans" panose="020B0503020203020204" pitchFamily="34" charset="77"/>
                <a:ea typeface="Corbel"/>
                <a:cs typeface="Corbel"/>
                <a:sym typeface="Corbel"/>
                <a:hlinkClick r:id="rId4"/>
              </a:rPr>
              <a:t>https://doi.org/10.1038/s41586-019-0965-1</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pic>
        <p:nvPicPr>
          <p:cNvPr id="79" name="Google Shape;79;p13"/>
          <p:cNvPicPr preferRelativeResize="0"/>
          <p:nvPr/>
        </p:nvPicPr>
        <p:blipFill>
          <a:blip r:embed="rId5">
            <a:alphaModFix/>
          </a:blip>
          <a:stretch>
            <a:fillRect/>
          </a:stretch>
        </p:blipFill>
        <p:spPr>
          <a:xfrm>
            <a:off x="100526" y="2339051"/>
            <a:ext cx="8679857" cy="4084024"/>
          </a:xfrm>
          <a:prstGeom prst="rect">
            <a:avLst/>
          </a:prstGeom>
          <a:noFill/>
          <a:ln>
            <a:noFill/>
          </a:ln>
        </p:spPr>
      </p:pic>
      <p:pic>
        <p:nvPicPr>
          <p:cNvPr id="80" name="Google Shape;80;p13"/>
          <p:cNvPicPr preferRelativeResize="0"/>
          <p:nvPr/>
        </p:nvPicPr>
        <p:blipFill>
          <a:blip r:embed="rId6">
            <a:alphaModFix/>
          </a:blip>
          <a:stretch>
            <a:fillRect/>
          </a:stretch>
        </p:blipFill>
        <p:spPr>
          <a:xfrm>
            <a:off x="7919416" y="3429000"/>
            <a:ext cx="7825733" cy="3101275"/>
          </a:xfrm>
          <a:prstGeom prst="rect">
            <a:avLst/>
          </a:prstGeom>
          <a:noFill/>
          <a:ln>
            <a:noFill/>
          </a:ln>
        </p:spPr>
      </p:pic>
    </p:spTree>
    <p:extLst>
      <p:ext uri="{BB962C8B-B14F-4D97-AF65-F5344CB8AC3E}">
        <p14:creationId xmlns:p14="http://schemas.microsoft.com/office/powerpoint/2010/main" val="237965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p11"/>
          <p:cNvPicPr preferRelativeResize="0"/>
          <p:nvPr/>
        </p:nvPicPr>
        <p:blipFill>
          <a:blip r:embed="rId3">
            <a:alphaModFix/>
          </a:blip>
          <a:stretch>
            <a:fillRect/>
          </a:stretch>
        </p:blipFill>
        <p:spPr>
          <a:xfrm>
            <a:off x="152401" y="152401"/>
            <a:ext cx="11887201" cy="6390532"/>
          </a:xfrm>
          <a:prstGeom prst="rect">
            <a:avLst/>
          </a:prstGeom>
          <a:noFill/>
          <a:ln>
            <a:noFill/>
          </a:ln>
        </p:spPr>
      </p:pic>
      <p:sp>
        <p:nvSpPr>
          <p:cNvPr id="54" name="Google Shape;54;p11"/>
          <p:cNvSpPr txBox="1"/>
          <p:nvPr/>
        </p:nvSpPr>
        <p:spPr>
          <a:xfrm>
            <a:off x="6638614" y="5933274"/>
            <a:ext cx="3698700" cy="431400"/>
          </a:xfrm>
          <a:prstGeom prst="rect">
            <a:avLst/>
          </a:prstGeom>
          <a:noFill/>
          <a:ln>
            <a:noFill/>
          </a:ln>
        </p:spPr>
        <p:txBody>
          <a:bodyPr spcFirstLastPara="1" wrap="square" lIns="91433" tIns="91433" rIns="91433" bIns="91433" anchor="t" anchorCtr="0">
            <a:noAutofit/>
          </a:bodyPr>
          <a:lstStyle/>
          <a:p>
            <a:pPr algn="r"/>
            <a:r>
              <a:rPr lang="en" sz="1467" u="sng" dirty="0">
                <a:solidFill>
                  <a:schemeClr val="hlink"/>
                </a:solidFill>
                <a:latin typeface="PT Sans" panose="020B0503020203020204" pitchFamily="34" charset="77"/>
                <a:ea typeface="Corbel"/>
                <a:cs typeface="Corbel"/>
                <a:sym typeface="Corbel"/>
                <a:hlinkClick r:id="rId4"/>
              </a:rPr>
              <a:t>https://www.researchobject.org/</a:t>
            </a:r>
            <a:r>
              <a:rPr lang="en" sz="1467" dirty="0">
                <a:latin typeface="PT Sans" panose="020B0503020203020204" pitchFamily="34" charset="77"/>
                <a:ea typeface="Corbel"/>
                <a:cs typeface="Corbel"/>
                <a:sym typeface="Corbel"/>
              </a:rPr>
              <a:t> </a:t>
            </a:r>
            <a:endParaRPr sz="1467" dirty="0">
              <a:latin typeface="PT Sans" panose="020B0503020203020204" pitchFamily="34" charset="77"/>
              <a:ea typeface="Corbel"/>
              <a:cs typeface="Corbel"/>
              <a:sym typeface="Corbel"/>
            </a:endParaRPr>
          </a:p>
        </p:txBody>
      </p:sp>
      <p:pic>
        <p:nvPicPr>
          <p:cNvPr id="55" name="Google Shape;55;p11"/>
          <p:cNvPicPr preferRelativeResize="0"/>
          <p:nvPr/>
        </p:nvPicPr>
        <p:blipFill>
          <a:blip r:embed="rId5">
            <a:alphaModFix/>
          </a:blip>
          <a:stretch>
            <a:fillRect/>
          </a:stretch>
        </p:blipFill>
        <p:spPr>
          <a:xfrm>
            <a:off x="6638607" y="5122044"/>
            <a:ext cx="3698701" cy="811239"/>
          </a:xfrm>
          <a:prstGeom prst="rect">
            <a:avLst/>
          </a:prstGeom>
          <a:noFill/>
          <a:ln>
            <a:noFill/>
          </a:ln>
        </p:spPr>
      </p:pic>
      <p:sp>
        <p:nvSpPr>
          <p:cNvPr id="2" name="Rectangle 1">
            <a:extLst>
              <a:ext uri="{FF2B5EF4-FFF2-40B4-BE49-F238E27FC236}">
                <a16:creationId xmlns:a16="http://schemas.microsoft.com/office/drawing/2014/main" id="{204A0017-3416-484A-9CF7-20A6B3BA4734}"/>
              </a:ext>
            </a:extLst>
          </p:cNvPr>
          <p:cNvSpPr/>
          <p:nvPr/>
        </p:nvSpPr>
        <p:spPr>
          <a:xfrm>
            <a:off x="338585" y="6196931"/>
            <a:ext cx="4597734" cy="369332"/>
          </a:xfrm>
          <a:prstGeom prst="rect">
            <a:avLst/>
          </a:prstGeom>
        </p:spPr>
        <p:txBody>
          <a:bodyPr wrap="none">
            <a:spAutoFit/>
          </a:bodyPr>
          <a:lstStyle/>
          <a:p>
            <a:r>
              <a:rPr lang="en-US" dirty="0">
                <a:latin typeface="PT Sans" panose="020B0503020203020204" pitchFamily="34" charset="77"/>
                <a:hlinkClick r:id="rId6"/>
              </a:rPr>
              <a:t>https://doi.org/10.1016/j.future.2011.08.004</a:t>
            </a:r>
            <a:r>
              <a:rPr lang="en-US" dirty="0">
                <a:latin typeface="PT Sans" panose="020B0503020203020204" pitchFamily="34" charset="77"/>
              </a:rPr>
              <a:t> </a:t>
            </a:r>
          </a:p>
        </p:txBody>
      </p:sp>
    </p:spTree>
    <p:extLst>
      <p:ext uri="{BB962C8B-B14F-4D97-AF65-F5344CB8AC3E}">
        <p14:creationId xmlns:p14="http://schemas.microsoft.com/office/powerpoint/2010/main" val="283908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FBE5A6-EC93-1A45-82D5-7CD57B27ACBE}"/>
              </a:ext>
            </a:extLst>
          </p:cNvPr>
          <p:cNvGrpSpPr/>
          <p:nvPr/>
        </p:nvGrpSpPr>
        <p:grpSpPr>
          <a:xfrm>
            <a:off x="5859435" y="5695525"/>
            <a:ext cx="5961128" cy="1000873"/>
            <a:chOff x="6968388" y="6707202"/>
            <a:chExt cx="5961128" cy="1000873"/>
          </a:xfrm>
        </p:grpSpPr>
        <p:pic>
          <p:nvPicPr>
            <p:cNvPr id="2" name="Graphic 1">
              <a:extLst>
                <a:ext uri="{FF2B5EF4-FFF2-40B4-BE49-F238E27FC236}">
                  <a16:creationId xmlns:a16="http://schemas.microsoft.com/office/drawing/2014/main" id="{A25E150C-9DC2-FF4D-B7D6-A33BA8D526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90989" y="6707202"/>
              <a:ext cx="3338527" cy="1000873"/>
            </a:xfrm>
            <a:prstGeom prst="rect">
              <a:avLst/>
            </a:prstGeom>
          </p:spPr>
        </p:pic>
        <p:sp>
          <p:nvSpPr>
            <p:cNvPr id="3" name="Rectangle 2">
              <a:extLst>
                <a:ext uri="{FF2B5EF4-FFF2-40B4-BE49-F238E27FC236}">
                  <a16:creationId xmlns:a16="http://schemas.microsoft.com/office/drawing/2014/main" id="{C75F9963-FEC1-8F47-A17D-9A788609845D}"/>
                </a:ext>
              </a:extLst>
            </p:cNvPr>
            <p:cNvSpPr/>
            <p:nvPr/>
          </p:nvSpPr>
          <p:spPr>
            <a:xfrm>
              <a:off x="6968388" y="7324414"/>
              <a:ext cx="2672526" cy="369332"/>
            </a:xfrm>
            <a:prstGeom prst="rect">
              <a:avLst/>
            </a:prstGeom>
          </p:spPr>
          <p:txBody>
            <a:bodyPr wrap="none">
              <a:spAutoFit/>
            </a:bodyPr>
            <a:lstStyle/>
            <a:p>
              <a:r>
                <a:rPr lang="en-US" dirty="0">
                  <a:latin typeface="PT Sans" panose="020B0503020203020204" pitchFamily="34" charset="77"/>
                  <a:hlinkClick r:id="rId4"/>
                </a:rPr>
                <a:t>https://w3id.org/ro/crate</a:t>
              </a:r>
              <a:r>
                <a:rPr lang="en-US" dirty="0">
                  <a:latin typeface="PT Sans" panose="020B0503020203020204" pitchFamily="34" charset="77"/>
                </a:rPr>
                <a:t> </a:t>
              </a:r>
            </a:p>
          </p:txBody>
        </p:sp>
      </p:grpSp>
      <p:sp>
        <p:nvSpPr>
          <p:cNvPr id="5" name="Rectangle 4">
            <a:extLst>
              <a:ext uri="{FF2B5EF4-FFF2-40B4-BE49-F238E27FC236}">
                <a16:creationId xmlns:a16="http://schemas.microsoft.com/office/drawing/2014/main" id="{E53B61A7-F011-3842-A513-EC890CF1A3F7}"/>
              </a:ext>
            </a:extLst>
          </p:cNvPr>
          <p:cNvSpPr/>
          <p:nvPr/>
        </p:nvSpPr>
        <p:spPr>
          <a:xfrm>
            <a:off x="5853690" y="617212"/>
            <a:ext cx="6650476" cy="5078313"/>
          </a:xfrm>
          <a:prstGeom prst="rect">
            <a:avLst/>
          </a:prstGeom>
        </p:spPr>
        <p:txBody>
          <a:bodyPr wrap="square">
            <a:spAutoFit/>
          </a:bodyPr>
          <a:lstStyle/>
          <a:p>
            <a:r>
              <a:rPr lang="en-GB" sz="2400" b="1" dirty="0">
                <a:latin typeface="PT Sans" panose="020B0503020203020204" pitchFamily="34" charset="77"/>
              </a:rPr>
              <a:t>What is RO-Crate?</a:t>
            </a:r>
          </a:p>
          <a:p>
            <a:endParaRPr lang="en-GB" sz="2000" b="1" dirty="0">
              <a:latin typeface="PT Sans" panose="020B0503020203020204" pitchFamily="34" charset="77"/>
            </a:endParaRPr>
          </a:p>
          <a:p>
            <a:r>
              <a:rPr lang="en-GB" sz="2000" b="1" dirty="0">
                <a:latin typeface="PT Sans" panose="020B0503020203020204" pitchFamily="34" charset="77"/>
              </a:rPr>
              <a:t>Community</a:t>
            </a:r>
            <a:r>
              <a:rPr lang="en-GB" sz="2000" dirty="0">
                <a:latin typeface="PT Sans" panose="020B0503020203020204" pitchFamily="34" charset="77"/>
              </a:rPr>
              <a:t> effort, anyone can </a:t>
            </a:r>
            <a:r>
              <a:rPr lang="en-GB" sz="2000" dirty="0">
                <a:latin typeface="PT Sans" panose="020B0503020203020204" pitchFamily="34" charset="77"/>
                <a:hlinkClick r:id="rId5"/>
              </a:rPr>
              <a:t>join</a:t>
            </a:r>
            <a:endParaRPr lang="en-GB" sz="2000" dirty="0">
              <a:latin typeface="PT Sans" panose="020B0503020203020204" pitchFamily="34" charset="77"/>
            </a:endParaRPr>
          </a:p>
          <a:p>
            <a:endParaRPr lang="en-GB" sz="2000" dirty="0">
              <a:latin typeface="PT Sans" panose="020B0503020203020204" pitchFamily="34" charset="77"/>
            </a:endParaRPr>
          </a:p>
          <a:p>
            <a:r>
              <a:rPr lang="en-GB" sz="2000" b="1" dirty="0">
                <a:latin typeface="PT Sans" panose="020B0503020203020204" pitchFamily="34" charset="77"/>
              </a:rPr>
              <a:t>Lightweight</a:t>
            </a:r>
            <a:r>
              <a:rPr lang="en-GB" sz="2000" dirty="0">
                <a:latin typeface="PT Sans" panose="020B0503020203020204" pitchFamily="34" charset="77"/>
              </a:rPr>
              <a:t> approach to </a:t>
            </a:r>
            <a:r>
              <a:rPr lang="en-GB" sz="2000" b="1" dirty="0">
                <a:latin typeface="PT Sans" panose="020B0503020203020204" pitchFamily="34" charset="77"/>
              </a:rPr>
              <a:t>packaging research data </a:t>
            </a:r>
          </a:p>
          <a:p>
            <a:r>
              <a:rPr lang="en-GB" sz="2000" dirty="0">
                <a:latin typeface="PT Sans" panose="020B0503020203020204" pitchFamily="34" charset="77"/>
              </a:rPr>
              <a:t>with their </a:t>
            </a:r>
            <a:r>
              <a:rPr lang="en-GB" sz="2000" b="1" dirty="0">
                <a:latin typeface="PT Sans" panose="020B0503020203020204" pitchFamily="34" charset="77"/>
              </a:rPr>
              <a:t>metadata</a:t>
            </a:r>
            <a:r>
              <a:rPr lang="en-GB" sz="2000" dirty="0">
                <a:latin typeface="PT Sans" panose="020B0503020203020204" pitchFamily="34" charset="77"/>
              </a:rPr>
              <a:t>. </a:t>
            </a:r>
          </a:p>
          <a:p>
            <a:endParaRPr lang="en-GB" sz="2000" dirty="0">
              <a:latin typeface="PT Sans" panose="020B0503020203020204" pitchFamily="34" charset="77"/>
            </a:endParaRPr>
          </a:p>
          <a:p>
            <a:r>
              <a:rPr lang="en-GB" sz="2000" b="1" dirty="0">
                <a:latin typeface="PT Sans" panose="020B0503020203020204" pitchFamily="34" charset="77"/>
              </a:rPr>
              <a:t>Standards</a:t>
            </a:r>
            <a:r>
              <a:rPr lang="en-GB" sz="2000" dirty="0">
                <a:latin typeface="PT Sans" panose="020B0503020203020204" pitchFamily="34" charset="77"/>
              </a:rPr>
              <a:t>-based</a:t>
            </a:r>
            <a:r>
              <a:rPr lang="en-GB" sz="2000" b="1" dirty="0">
                <a:latin typeface="PT Sans" panose="020B0503020203020204" pitchFamily="34" charset="77"/>
              </a:rPr>
              <a:t>: </a:t>
            </a:r>
            <a:r>
              <a:rPr lang="en-GB" sz="2000" b="1" dirty="0" err="1">
                <a:latin typeface="PT Sans" panose="020B0503020203020204" pitchFamily="34" charset="77"/>
              </a:rPr>
              <a:t>schema.org</a:t>
            </a:r>
            <a:r>
              <a:rPr lang="en-GB" sz="2000" b="1" dirty="0">
                <a:latin typeface="PT Sans" panose="020B0503020203020204" pitchFamily="34" charset="77"/>
              </a:rPr>
              <a:t> </a:t>
            </a:r>
            <a:r>
              <a:rPr lang="en-GB" sz="2000" dirty="0">
                <a:latin typeface="PT Sans" panose="020B0503020203020204" pitchFamily="34" charset="77"/>
              </a:rPr>
              <a:t>annotations in </a:t>
            </a:r>
            <a:r>
              <a:rPr lang="en-GB" sz="2000" b="1" dirty="0">
                <a:latin typeface="PT Sans" panose="020B0503020203020204" pitchFamily="34" charset="77"/>
              </a:rPr>
              <a:t>JSON-LD</a:t>
            </a:r>
          </a:p>
          <a:p>
            <a:r>
              <a:rPr lang="en-GB" sz="2000" b="1" dirty="0">
                <a:latin typeface="PT Sans" panose="020B0503020203020204" pitchFamily="34" charset="77"/>
                <a:sym typeface="Wingdings" pitchFamily="2" charset="2"/>
              </a:rPr>
              <a:t></a:t>
            </a:r>
            <a:r>
              <a:rPr lang="en-GB" sz="2000" b="1" dirty="0">
                <a:latin typeface="PT Sans" panose="020B0503020203020204" pitchFamily="34" charset="77"/>
              </a:rPr>
              <a:t> Linked Data </a:t>
            </a:r>
            <a:r>
              <a:rPr lang="en-GB" sz="2000" dirty="0">
                <a:latin typeface="PT Sans" panose="020B0503020203020204" pitchFamily="34" charset="77"/>
              </a:rPr>
              <a:t>by stealth </a:t>
            </a:r>
            <a:r>
              <a:rPr lang="en-GB" sz="2000" i="1" dirty="0">
                <a:latin typeface="PT Sans" panose="020B0503020203020204" pitchFamily="34" charset="77"/>
              </a:rPr>
              <a:t>(“it’s just JSON”)</a:t>
            </a:r>
            <a:endParaRPr lang="en-GB" sz="2000" b="1" i="1" dirty="0">
              <a:latin typeface="PT Sans" panose="020B0503020203020204" pitchFamily="34" charset="77"/>
            </a:endParaRPr>
          </a:p>
          <a:p>
            <a:endParaRPr lang="en-GB" sz="2000" b="1" dirty="0">
              <a:latin typeface="PT Sans" panose="020B0503020203020204" pitchFamily="34" charset="77"/>
            </a:endParaRPr>
          </a:p>
          <a:p>
            <a:r>
              <a:rPr lang="en-GB" sz="2000" dirty="0">
                <a:latin typeface="PT Sans" panose="020B0503020203020204" pitchFamily="34" charset="77"/>
              </a:rPr>
              <a:t>Make </a:t>
            </a:r>
            <a:r>
              <a:rPr lang="en-GB" sz="2000" b="1" dirty="0">
                <a:latin typeface="PT Sans" panose="020B0503020203020204" pitchFamily="34" charset="77"/>
              </a:rPr>
              <a:t>best-practice </a:t>
            </a:r>
            <a:r>
              <a:rPr lang="en-GB" sz="2000" dirty="0">
                <a:latin typeface="PT Sans" panose="020B0503020203020204" pitchFamily="34" charset="77"/>
              </a:rPr>
              <a:t>in formal </a:t>
            </a:r>
            <a:r>
              <a:rPr lang="en-GB" sz="2000" b="1" dirty="0">
                <a:latin typeface="PT Sans" panose="020B0503020203020204" pitchFamily="34" charset="77"/>
              </a:rPr>
              <a:t>metadata description </a:t>
            </a:r>
          </a:p>
          <a:p>
            <a:r>
              <a:rPr lang="en-GB" sz="2000" i="1" dirty="0">
                <a:latin typeface="PT Sans" panose="020B0503020203020204" pitchFamily="34" charset="77"/>
              </a:rPr>
              <a:t>accessible</a:t>
            </a:r>
            <a:r>
              <a:rPr lang="en-GB" sz="2000" dirty="0">
                <a:latin typeface="PT Sans" panose="020B0503020203020204" pitchFamily="34" charset="77"/>
              </a:rPr>
              <a:t> and </a:t>
            </a:r>
            <a:r>
              <a:rPr lang="en-GB" sz="2000" i="1" dirty="0">
                <a:latin typeface="PT Sans" panose="020B0503020203020204" pitchFamily="34" charset="77"/>
              </a:rPr>
              <a:t>practical</a:t>
            </a:r>
            <a:r>
              <a:rPr lang="en-GB" sz="2000" dirty="0">
                <a:latin typeface="PT Sans" panose="020B0503020203020204" pitchFamily="34" charset="77"/>
              </a:rPr>
              <a:t> for use in a wide variety of situations, like: </a:t>
            </a:r>
          </a:p>
          <a:p>
            <a:pPr marL="342900" indent="-342900">
              <a:buFont typeface="Arial" panose="020B0604020202020204" pitchFamily="34" charset="0"/>
              <a:buChar char="•"/>
            </a:pPr>
            <a:r>
              <a:rPr lang="en-GB" sz="2000" dirty="0">
                <a:latin typeface="PT Sans" panose="020B0503020203020204" pitchFamily="34" charset="77"/>
              </a:rPr>
              <a:t>individual researcher working with a folder of data</a:t>
            </a:r>
          </a:p>
          <a:p>
            <a:pPr marL="342900" indent="-342900">
              <a:buFont typeface="Arial" panose="020B0604020202020204" pitchFamily="34" charset="0"/>
              <a:buChar char="•"/>
            </a:pPr>
            <a:r>
              <a:rPr lang="en-GB" sz="2000" dirty="0">
                <a:latin typeface="PT Sans" panose="020B0503020203020204" pitchFamily="34" charset="77"/>
              </a:rPr>
              <a:t>large data-intensive computational research environments</a:t>
            </a:r>
          </a:p>
        </p:txBody>
      </p:sp>
      <p:pic>
        <p:nvPicPr>
          <p:cNvPr id="6" name="Picture 5">
            <a:extLst>
              <a:ext uri="{FF2B5EF4-FFF2-40B4-BE49-F238E27FC236}">
                <a16:creationId xmlns:a16="http://schemas.microsoft.com/office/drawing/2014/main" id="{7688FB3B-958E-BD43-8883-DDC3C2353D73}"/>
              </a:ext>
            </a:extLst>
          </p:cNvPr>
          <p:cNvPicPr>
            <a:picLocks noChangeAspect="1"/>
          </p:cNvPicPr>
          <p:nvPr/>
        </p:nvPicPr>
        <p:blipFill>
          <a:blip r:embed="rId6"/>
          <a:stretch>
            <a:fillRect/>
          </a:stretch>
        </p:blipFill>
        <p:spPr>
          <a:xfrm>
            <a:off x="0" y="0"/>
            <a:ext cx="5853690" cy="6858000"/>
          </a:xfrm>
          <a:prstGeom prst="rect">
            <a:avLst/>
          </a:prstGeom>
        </p:spPr>
      </p:pic>
    </p:spTree>
    <p:extLst>
      <p:ext uri="{BB962C8B-B14F-4D97-AF65-F5344CB8AC3E}">
        <p14:creationId xmlns:p14="http://schemas.microsoft.com/office/powerpoint/2010/main" val="223488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6" name="Google Shape;86;p14"/>
          <p:cNvPicPr preferRelativeResize="0"/>
          <p:nvPr/>
        </p:nvPicPr>
        <p:blipFill rotWithShape="1">
          <a:blip r:embed="rId3">
            <a:alphaModFix/>
          </a:blip>
          <a:srcRect l="30329" t="17444" r="20121" b="51532"/>
          <a:stretch/>
        </p:blipFill>
        <p:spPr>
          <a:xfrm>
            <a:off x="9713" y="-126111"/>
            <a:ext cx="7646927" cy="3440325"/>
          </a:xfrm>
          <a:prstGeom prst="rect">
            <a:avLst/>
          </a:prstGeom>
          <a:noFill/>
          <a:ln>
            <a:noFill/>
          </a:ln>
        </p:spPr>
      </p:pic>
      <p:sp>
        <p:nvSpPr>
          <p:cNvPr id="83" name="Google Shape;83;p14"/>
          <p:cNvSpPr txBox="1"/>
          <p:nvPr/>
        </p:nvSpPr>
        <p:spPr>
          <a:xfrm>
            <a:off x="4720435" y="108033"/>
            <a:ext cx="3031200" cy="552400"/>
          </a:xfrm>
          <a:prstGeom prst="rect">
            <a:avLst/>
          </a:prstGeom>
          <a:noFill/>
          <a:ln>
            <a:noFill/>
          </a:ln>
        </p:spPr>
        <p:txBody>
          <a:bodyPr spcFirstLastPara="1" wrap="square" lIns="91433" tIns="91433" rIns="91433" bIns="91433" anchor="t" anchorCtr="0">
            <a:noAutofit/>
          </a:bodyPr>
          <a:lstStyle/>
          <a:p>
            <a:r>
              <a:rPr lang="en" sz="1733" u="sng" dirty="0">
                <a:solidFill>
                  <a:schemeClr val="hlink"/>
                </a:solidFill>
                <a:latin typeface="PT Sans" panose="020B0503020203020204" pitchFamily="34" charset="77"/>
                <a:ea typeface="Corbel"/>
                <a:cs typeface="Corbel"/>
                <a:sym typeface="Corbel"/>
                <a:hlinkClick r:id="rId4"/>
              </a:rPr>
              <a:t>https://w3id.org/ro/crate/1.1</a:t>
            </a:r>
            <a:r>
              <a:rPr lang="en" sz="1733" dirty="0">
                <a:latin typeface="PT Sans" panose="020B0503020203020204" pitchFamily="34" charset="77"/>
                <a:ea typeface="Corbel"/>
                <a:cs typeface="Corbel"/>
                <a:sym typeface="Corbel"/>
              </a:rPr>
              <a:t> </a:t>
            </a:r>
            <a:endParaRPr sz="1733" dirty="0">
              <a:latin typeface="PT Sans" panose="020B0503020203020204" pitchFamily="34" charset="77"/>
              <a:ea typeface="Corbel"/>
              <a:cs typeface="Corbel"/>
              <a:sym typeface="Corbel"/>
            </a:endParaRPr>
          </a:p>
        </p:txBody>
      </p:sp>
      <p:pic>
        <p:nvPicPr>
          <p:cNvPr id="84" name="Google Shape;84;p14"/>
          <p:cNvPicPr preferRelativeResize="0"/>
          <p:nvPr/>
        </p:nvPicPr>
        <p:blipFill>
          <a:blip r:embed="rId5">
            <a:alphaModFix/>
          </a:blip>
          <a:stretch>
            <a:fillRect/>
          </a:stretch>
        </p:blipFill>
        <p:spPr>
          <a:xfrm>
            <a:off x="317038" y="5403566"/>
            <a:ext cx="1136103" cy="1213623"/>
          </a:xfrm>
          <a:prstGeom prst="rect">
            <a:avLst/>
          </a:prstGeom>
          <a:noFill/>
          <a:ln>
            <a:noFill/>
          </a:ln>
        </p:spPr>
      </p:pic>
      <p:pic>
        <p:nvPicPr>
          <p:cNvPr id="85" name="Google Shape;85;p14"/>
          <p:cNvPicPr preferRelativeResize="0"/>
          <p:nvPr/>
        </p:nvPicPr>
        <p:blipFill>
          <a:blip r:embed="rId6">
            <a:alphaModFix/>
          </a:blip>
          <a:stretch>
            <a:fillRect/>
          </a:stretch>
        </p:blipFill>
        <p:spPr>
          <a:xfrm>
            <a:off x="1581015" y="6001210"/>
            <a:ext cx="2142900" cy="615975"/>
          </a:xfrm>
          <a:prstGeom prst="rect">
            <a:avLst/>
          </a:prstGeom>
          <a:noFill/>
          <a:ln>
            <a:noFill/>
          </a:ln>
        </p:spPr>
      </p:pic>
      <p:pic>
        <p:nvPicPr>
          <p:cNvPr id="89" name="Google Shape;89;p14"/>
          <p:cNvPicPr preferRelativeResize="0"/>
          <p:nvPr/>
        </p:nvPicPr>
        <p:blipFill>
          <a:blip r:embed="rId7">
            <a:alphaModFix/>
          </a:blip>
          <a:stretch>
            <a:fillRect/>
          </a:stretch>
        </p:blipFill>
        <p:spPr>
          <a:xfrm>
            <a:off x="7828134" y="1"/>
            <a:ext cx="1492633" cy="1492633"/>
          </a:xfrm>
          <a:prstGeom prst="rect">
            <a:avLst/>
          </a:prstGeom>
          <a:noFill/>
          <a:ln>
            <a:noFill/>
          </a:ln>
        </p:spPr>
      </p:pic>
      <p:pic>
        <p:nvPicPr>
          <p:cNvPr id="4" name="Picture 3">
            <a:extLst>
              <a:ext uri="{FF2B5EF4-FFF2-40B4-BE49-F238E27FC236}">
                <a16:creationId xmlns:a16="http://schemas.microsoft.com/office/drawing/2014/main" id="{B5A74972-D0E9-594E-879F-DBAECDF6D1FB}"/>
              </a:ext>
            </a:extLst>
          </p:cNvPr>
          <p:cNvPicPr>
            <a:picLocks noChangeAspect="1"/>
          </p:cNvPicPr>
          <p:nvPr/>
        </p:nvPicPr>
        <p:blipFill>
          <a:blip r:embed="rId8"/>
          <a:stretch>
            <a:fillRect/>
          </a:stretch>
        </p:blipFill>
        <p:spPr>
          <a:xfrm>
            <a:off x="3914975" y="2996588"/>
            <a:ext cx="5526481" cy="3892909"/>
          </a:xfrm>
          <a:prstGeom prst="rect">
            <a:avLst/>
          </a:prstGeom>
        </p:spPr>
      </p:pic>
      <p:sp>
        <p:nvSpPr>
          <p:cNvPr id="5" name="TextBox 4">
            <a:extLst>
              <a:ext uri="{FF2B5EF4-FFF2-40B4-BE49-F238E27FC236}">
                <a16:creationId xmlns:a16="http://schemas.microsoft.com/office/drawing/2014/main" id="{862D0B5D-E5C0-8A4F-9885-D86397438CD0}"/>
              </a:ext>
            </a:extLst>
          </p:cNvPr>
          <p:cNvSpPr txBox="1"/>
          <p:nvPr/>
        </p:nvSpPr>
        <p:spPr>
          <a:xfrm>
            <a:off x="215663" y="3376932"/>
            <a:ext cx="4213118" cy="1754326"/>
          </a:xfrm>
          <a:prstGeom prst="rect">
            <a:avLst/>
          </a:prstGeom>
          <a:noFill/>
        </p:spPr>
        <p:txBody>
          <a:bodyPr wrap="square" rtlCol="0">
            <a:spAutoFit/>
          </a:bodyPr>
          <a:lstStyle/>
          <a:p>
            <a:r>
              <a:rPr lang="en-US" dirty="0">
                <a:latin typeface="PT Sans" panose="020B0503020203020204" pitchFamily="34" charset="77"/>
              </a:rPr>
              <a:t>JSON with a flat list of:</a:t>
            </a:r>
          </a:p>
          <a:p>
            <a:endParaRPr lang="en-US" dirty="0">
              <a:latin typeface="PT Sans" panose="020B0503020203020204" pitchFamily="34" charset="77"/>
            </a:endParaRPr>
          </a:p>
          <a:p>
            <a:pPr marL="285750" indent="-285750">
              <a:buFontTx/>
              <a:buChar char="-"/>
            </a:pPr>
            <a:r>
              <a:rPr lang="en-US" b="1" dirty="0">
                <a:latin typeface="PT Sans" panose="020B0503020203020204" pitchFamily="34" charset="77"/>
              </a:rPr>
              <a:t>Data</a:t>
            </a:r>
            <a:r>
              <a:rPr lang="en-US" dirty="0">
                <a:latin typeface="PT Sans" panose="020B0503020203020204" pitchFamily="34" charset="77"/>
              </a:rPr>
              <a:t> entities (e.g. files, </a:t>
            </a:r>
            <a:r>
              <a:rPr lang="en-US" dirty="0" err="1">
                <a:latin typeface="PT Sans" panose="020B0503020203020204" pitchFamily="34" charset="77"/>
              </a:rPr>
              <a:t>dirs</a:t>
            </a:r>
            <a:r>
              <a:rPr lang="en-US" dirty="0">
                <a:latin typeface="PT Sans" panose="020B0503020203020204" pitchFamily="34" charset="77"/>
              </a:rPr>
              <a:t>, DBs)</a:t>
            </a:r>
          </a:p>
          <a:p>
            <a:pPr marL="285750" indent="-285750">
              <a:buFontTx/>
              <a:buChar char="-"/>
            </a:pPr>
            <a:r>
              <a:rPr lang="en-US" b="1" dirty="0">
                <a:latin typeface="PT Sans" panose="020B0503020203020204" pitchFamily="34" charset="77"/>
              </a:rPr>
              <a:t>Contextual</a:t>
            </a:r>
            <a:r>
              <a:rPr lang="en-US" dirty="0">
                <a:latin typeface="PT Sans" panose="020B0503020203020204" pitchFamily="34" charset="77"/>
              </a:rPr>
              <a:t> Entities (e.g. people)</a:t>
            </a:r>
          </a:p>
          <a:p>
            <a:endParaRPr lang="en-US" dirty="0">
              <a:latin typeface="PT Sans" panose="020B0503020203020204" pitchFamily="34" charset="77"/>
            </a:endParaRPr>
          </a:p>
          <a:p>
            <a:r>
              <a:rPr lang="en-US" dirty="0">
                <a:latin typeface="PT Sans" panose="020B0503020203020204" pitchFamily="34" charset="77"/>
              </a:rPr>
              <a:t>Objects reference each other by </a:t>
            </a:r>
            <a:r>
              <a:rPr lang="en-US" sz="1600" dirty="0">
                <a:latin typeface="Consolas" panose="020B0609020204030204" pitchFamily="49" charset="0"/>
                <a:cs typeface="Consolas" panose="020B0609020204030204" pitchFamily="49" charset="0"/>
              </a:rPr>
              <a:t>@id</a:t>
            </a:r>
            <a:endParaRPr lang="en-US" dirty="0">
              <a:latin typeface="Consolas" panose="020B0609020204030204" pitchFamily="49" charset="0"/>
              <a:cs typeface="Consolas" panose="020B0609020204030204" pitchFamily="49" charset="0"/>
            </a:endParaRPr>
          </a:p>
        </p:txBody>
      </p:sp>
      <p:pic>
        <p:nvPicPr>
          <p:cNvPr id="88" name="Google Shape;88;p14"/>
          <p:cNvPicPr preferRelativeResize="0"/>
          <p:nvPr/>
        </p:nvPicPr>
        <p:blipFill>
          <a:blip r:embed="rId9">
            <a:alphaModFix/>
          </a:blip>
          <a:stretch>
            <a:fillRect/>
          </a:stretch>
        </p:blipFill>
        <p:spPr>
          <a:xfrm>
            <a:off x="9422365" y="0"/>
            <a:ext cx="2553972" cy="6858000"/>
          </a:xfrm>
          <a:prstGeom prst="rect">
            <a:avLst/>
          </a:prstGeom>
          <a:noFill/>
          <a:ln>
            <a:noFill/>
          </a:ln>
        </p:spPr>
      </p:pic>
    </p:spTree>
    <p:extLst>
      <p:ext uri="{BB962C8B-B14F-4D97-AF65-F5344CB8AC3E}">
        <p14:creationId xmlns:p14="http://schemas.microsoft.com/office/powerpoint/2010/main" val="2863499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75E5B4D-E8BF-DD4D-9EB4-20A69E26F449}" vid="{80DA90CE-5D17-3844-B3C7-C0A599ABE7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6109</TotalTime>
  <Words>3328</Words>
  <Application>Microsoft Macintosh PowerPoint</Application>
  <PresentationFormat>Widescreen</PresentationFormat>
  <Paragraphs>422</Paragraphs>
  <Slides>43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Consolas</vt:lpstr>
      <vt:lpstr>Corbel</vt:lpstr>
      <vt:lpstr>Font Awesome 5 Brands Regular</vt:lpstr>
      <vt:lpstr>PT Sans</vt:lpstr>
      <vt:lpstr>Times</vt:lpstr>
      <vt:lpstr>Wingdings</vt:lpstr>
      <vt:lpstr>Office Theme</vt:lpstr>
      <vt:lpstr>Describing and packaging workflows using  RO-Crate and BioCompute Objects</vt:lpstr>
      <vt:lpstr>PowerPoint Presentation</vt:lpstr>
      <vt:lpstr>PowerPoint Presentation</vt:lpstr>
      <vt:lpstr>PowerPoint Presentation</vt:lpstr>
      <vt:lpstr>PowerPoint Presentation</vt:lpstr>
      <vt:lpstr>Best practices for  workflow reproducibility</vt:lpstr>
      <vt:lpstr>PowerPoint Presentation</vt:lpstr>
      <vt:lpstr>PowerPoint Presentation</vt:lpstr>
      <vt:lpstr>PowerPoint Presentation</vt:lpstr>
      <vt:lpstr>Best Practice Guidance, not strict specifications</vt:lpstr>
      <vt:lpstr>Tooling!</vt:lpstr>
      <vt:lpstr>PowerPoint Presentation</vt:lpstr>
      <vt:lpstr>PowerPoint Presentation</vt:lpstr>
      <vt:lpstr>PowerPoint Presentation</vt:lpstr>
      <vt:lpstr>PowerPoint Presentation</vt:lpstr>
      <vt:lpstr>PowerPoint Presentation</vt:lpstr>
      <vt:lpstr>PowerPoint Presentation</vt:lpstr>
      <vt:lpstr>Registering a Workflow</vt:lpstr>
      <vt:lpstr>PowerPoint Presentation</vt:lpstr>
      <vt:lpstr>Infrastructures use Software Libraries</vt:lpstr>
      <vt:lpstr>FAIR is not just machine-readable!</vt:lpstr>
      <vt:lpstr>BioCompute Objects  IEEE 2791-2020</vt:lpstr>
      <vt:lpstr>PowerPoint Presentation</vt:lpstr>
      <vt:lpstr>Packaging BioCompute Objects in RO-Crate</vt:lpstr>
      <vt:lpstr>PowerPoint Presentation</vt:lpstr>
      <vt:lpstr>PowerPoint Presentation</vt:lpstr>
      <vt:lpstr>Nextflow workflow in BCO in RO-Crate in BagIt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Separation of concern</vt:lpstr>
      <vt:lpstr>Next steps for BCO-RO-Crate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RO-Crate</dc:title>
  <dc:subject/>
  <dc:creator>Stian Soiland-Reyes</dc:creator>
  <cp:keywords/>
  <dc:description/>
  <cp:lastModifiedBy>Microsoft Office User</cp:lastModifiedBy>
  <cp:revision>82</cp:revision>
  <dcterms:created xsi:type="dcterms:W3CDTF">2019-10-22T12:51:04Z</dcterms:created>
  <dcterms:modified xsi:type="dcterms:W3CDTF">2021-02-23T15:57:09Z</dcterms:modified>
  <cp:category/>
</cp:coreProperties>
</file>