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77" r:id="rId2"/>
    <p:sldId id="388" r:id="rId3"/>
    <p:sldId id="418" r:id="rId4"/>
    <p:sldId id="456" r:id="rId5"/>
    <p:sldId id="473" r:id="rId6"/>
    <p:sldId id="478" r:id="rId7"/>
    <p:sldId id="474" r:id="rId8"/>
    <p:sldId id="475" r:id="rId9"/>
    <p:sldId id="479" r:id="rId10"/>
    <p:sldId id="443" r:id="rId11"/>
    <p:sldId id="467" r:id="rId12"/>
    <p:sldId id="472" r:id="rId13"/>
    <p:sldId id="434" r:id="rId14"/>
    <p:sldId id="468" r:id="rId15"/>
    <p:sldId id="469" r:id="rId16"/>
    <p:sldId id="471" r:id="rId17"/>
    <p:sldId id="457" r:id="rId18"/>
    <p:sldId id="448" r:id="rId19"/>
    <p:sldId id="459" r:id="rId20"/>
    <p:sldId id="460" r:id="rId21"/>
    <p:sldId id="428" r:id="rId22"/>
    <p:sldId id="461" r:id="rId23"/>
    <p:sldId id="458" r:id="rId24"/>
    <p:sldId id="451" r:id="rId25"/>
    <p:sldId id="462" r:id="rId26"/>
    <p:sldId id="463" r:id="rId27"/>
    <p:sldId id="464" r:id="rId28"/>
    <p:sldId id="466" r:id="rId29"/>
    <p:sldId id="435" r:id="rId30"/>
    <p:sldId id="437" r:id="rId31"/>
    <p:sldId id="436" r:id="rId32"/>
    <p:sldId id="444" r:id="rId33"/>
    <p:sldId id="445" r:id="rId34"/>
    <p:sldId id="446" r:id="rId35"/>
    <p:sldId id="438" r:id="rId36"/>
    <p:sldId id="439" r:id="rId37"/>
    <p:sldId id="453" r:id="rId38"/>
  </p:sldIdLst>
  <p:sldSz cx="9144000" cy="6858000" type="screen4x3"/>
  <p:notesSz cx="6735763" cy="9866313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Zusammenhänge" id="{FE4246C2-00DF-4D38-8E2D-AE2AB3AF91A3}">
          <p14:sldIdLst>
            <p14:sldId id="277"/>
            <p14:sldId id="388"/>
            <p14:sldId id="418"/>
          </p14:sldIdLst>
        </p14:section>
        <p14:section name="Mann-Whitney" id="{7848589F-599B-4384-A51C-F74915C8B952}">
          <p14:sldIdLst>
            <p14:sldId id="456"/>
            <p14:sldId id="473"/>
            <p14:sldId id="478"/>
            <p14:sldId id="474"/>
            <p14:sldId id="475"/>
            <p14:sldId id="479"/>
            <p14:sldId id="443"/>
          </p14:sldIdLst>
        </p14:section>
        <p14:section name="Kruskal-Wallis" id="{2E7219A9-1063-4F18-9FE2-88A9C0424166}">
          <p14:sldIdLst>
            <p14:sldId id="467"/>
            <p14:sldId id="472"/>
            <p14:sldId id="434"/>
            <p14:sldId id="468"/>
            <p14:sldId id="469"/>
            <p14:sldId id="471"/>
          </p14:sldIdLst>
        </p14:section>
        <p14:section name="Parametrische Tests - 2 Gruppen" id="{18288BB5-3A08-4D4B-B793-A7C22056E3A1}">
          <p14:sldIdLst>
            <p14:sldId id="457"/>
            <p14:sldId id="448"/>
            <p14:sldId id="459"/>
            <p14:sldId id="460"/>
            <p14:sldId id="428"/>
            <p14:sldId id="461"/>
          </p14:sldIdLst>
        </p14:section>
        <p14:section name="Parametrisch - n Gruppen" id="{3F708EA5-1945-4AB1-9E52-3DE71B82BC0E}">
          <p14:sldIdLst>
            <p14:sldId id="458"/>
            <p14:sldId id="451"/>
            <p14:sldId id="462"/>
            <p14:sldId id="463"/>
            <p14:sldId id="464"/>
            <p14:sldId id="466"/>
          </p14:sldIdLst>
        </p14:section>
        <p14:section name="Ausblick" id="{84E2C9CD-FEF3-4A65-9469-CAF2D082DB16}">
          <p14:sldIdLst>
            <p14:sldId id="435"/>
            <p14:sldId id="437"/>
            <p14:sldId id="436"/>
            <p14:sldId id="444"/>
            <p14:sldId id="445"/>
            <p14:sldId id="446"/>
            <p14:sldId id="438"/>
            <p14:sldId id="439"/>
            <p14:sldId id="453"/>
          </p14:sldIdLst>
        </p14:section>
        <p14:section name="WORK" id="{8CD23732-2F54-4896-A360-0DE3089B4C3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823"/>
    <a:srgbClr val="F79646"/>
    <a:srgbClr val="001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80" autoAdjust="0"/>
    <p:restoredTop sz="86410" autoAdjust="0"/>
  </p:normalViewPr>
  <p:slideViewPr>
    <p:cSldViewPr snapToObjects="1">
      <p:cViewPr varScale="1">
        <p:scale>
          <a:sx n="66" d="100"/>
          <a:sy n="66" d="100"/>
        </p:scale>
        <p:origin x="53" y="139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47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>
        <p:scale>
          <a:sx n="75" d="100"/>
          <a:sy n="75" d="100"/>
        </p:scale>
        <p:origin x="-1758" y="-25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l">
              <a:defRPr sz="1200"/>
            </a:lvl1pPr>
          </a:lstStyle>
          <a:p>
            <a:r>
              <a:rPr lang="de-AT" dirty="0"/>
              <a:t>Sozialwiss. Methoden für Fortgeschrittene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r">
              <a:defRPr sz="1200"/>
            </a:lvl1pPr>
          </a:lstStyle>
          <a:p>
            <a:fld id="{99C1BACB-2DC9-47FF-A3B9-F0B4258DD35A}" type="datetimeFigureOut">
              <a:rPr lang="de-AT" smtClean="0"/>
              <a:t>12.08.2020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l">
              <a:defRPr sz="1200"/>
            </a:lvl1pPr>
          </a:lstStyle>
          <a:p>
            <a:r>
              <a:rPr lang="de-AT" dirty="0"/>
              <a:t>KMH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r">
              <a:defRPr sz="1200"/>
            </a:lvl1pPr>
          </a:lstStyle>
          <a:p>
            <a:fld id="{BB94DFB2-13F0-4AD5-89C9-E378F9E0FB74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64123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r">
              <a:defRPr sz="1200"/>
            </a:lvl1pPr>
          </a:lstStyle>
          <a:p>
            <a:fld id="{32C1AC8B-CEB6-403D-8F77-2050842C44F2}" type="datetimeFigureOut">
              <a:rPr lang="de-AT" smtClean="0"/>
              <a:pPr/>
              <a:t>12.08.2020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29" rIns="94858" bIns="47429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4858" tIns="47429" rIns="94858" bIns="47429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r">
              <a:defRPr sz="1200"/>
            </a:lvl1pPr>
          </a:lstStyle>
          <a:p>
            <a:fld id="{B134760B-3763-4458-991D-CD3579C771E2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5661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62845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687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@ Normalverteilung</a:t>
            </a:r>
            <a:r>
              <a:rPr lang="de-AT" baseline="0" dirty="0"/>
              <a:t> bei Korrelation: Voraussetzung für Signifikanztest, nicht für Pearson</a:t>
            </a:r>
          </a:p>
          <a:p>
            <a:r>
              <a:rPr lang="de-AT" baseline="0" dirty="0"/>
              <a:t>ABER: wenn nicht normalverteilt → Ausreißer, die </a:t>
            </a:r>
            <a:r>
              <a:rPr lang="de-AT" baseline="0" dirty="0" err="1"/>
              <a:t>Perason</a:t>
            </a:r>
            <a:r>
              <a:rPr lang="de-AT" baseline="0" dirty="0"/>
              <a:t> stark verzerren → Spearman als bessere Wahl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23645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Zimmer = 4 &amp; (Stadtteil = "Pan"  | Stadtteil = "Wei")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3929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28887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@ Normalverteilung</a:t>
            </a:r>
            <a:r>
              <a:rPr lang="de-AT" baseline="0" dirty="0"/>
              <a:t> bei Korrelation: Voraussetzung für Signifikanztest, nicht für Pearson</a:t>
            </a:r>
          </a:p>
          <a:p>
            <a:r>
              <a:rPr lang="de-AT" baseline="0" dirty="0"/>
              <a:t>ABER: wenn nicht normalverteilt → Ausreißer, die </a:t>
            </a:r>
            <a:r>
              <a:rPr lang="de-AT" baseline="0" dirty="0" err="1"/>
              <a:t>Perason</a:t>
            </a:r>
            <a:r>
              <a:rPr lang="de-AT" baseline="0" dirty="0"/>
              <a:t> stark verzerren → Spearman als bessere Wahl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96392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* Deskriptive Statistik</a:t>
            </a:r>
            <a:r>
              <a:rPr lang="de-AT" baseline="0" dirty="0"/>
              <a:t> inkl. Inferenzstatistik // Zusammenhangsmaße // Gruppenunterschiede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30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4416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32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88309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33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37697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* Deskriptive Statistik</a:t>
            </a:r>
            <a:r>
              <a:rPr lang="de-AT" baseline="0" dirty="0"/>
              <a:t> inkl. Inferenzstatistik // Zusammenhangsmaße // Gruppenunterschiede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34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0536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37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64696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56722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09456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@ Normalverteilung</a:t>
            </a:r>
            <a:r>
              <a:rPr lang="de-AT" baseline="0" dirty="0"/>
              <a:t> bei Korrelation: Voraussetzung für Signifikanztest, nicht für Pearson</a:t>
            </a:r>
          </a:p>
          <a:p>
            <a:r>
              <a:rPr lang="de-AT" baseline="0" dirty="0"/>
              <a:t>ABER: wenn nicht normalverteilt → Ausreißer, die </a:t>
            </a:r>
            <a:r>
              <a:rPr lang="de-AT" baseline="0" dirty="0" err="1"/>
              <a:t>Perason</a:t>
            </a:r>
            <a:r>
              <a:rPr lang="de-AT" baseline="0" dirty="0"/>
              <a:t> stark verzerren → Spearman als bessere Wahl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58796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https://www.methodenberatung.uzh.ch/de/datenanalyse_spss/unterschiede/zentral/mann.html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33690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Zimmer = 4 &amp; (Stadtteil = "Pan"  | Stadtteil = "Wei")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89926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17925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Zimmer = 4 &amp; (Stadtteil = "Pan"  | Stadtteil = "Wei")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90419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81846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s://www.uibk.ac.at/geographie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pikist.com/free-photo-vnbwo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sa/4.0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5089171" y="6153626"/>
            <a:ext cx="37496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0" indent="0" algn="r">
              <a:buNone/>
              <a:defRPr lang="de-AT" sz="11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ＭＳ Ｐゴシック" pitchFamily="-104" charset="-128"/>
                <a:cs typeface="Calibri" pitchFamily="34" charset="0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de-DE" dirty="0"/>
              <a:t>Textmasterformat bearbeiten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835696" y="4653192"/>
            <a:ext cx="7003150" cy="50400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lang="de-AT" sz="2400" b="1">
                <a:solidFill>
                  <a:srgbClr val="E37823"/>
                </a:solidFill>
              </a:defRPr>
            </a:lvl1pPr>
          </a:lstStyle>
          <a:p>
            <a:pPr lvl="0" algn="r"/>
            <a:r>
              <a:rPr lang="de-DE" dirty="0"/>
              <a:t>Titelmasterformat </a:t>
            </a:r>
            <a:r>
              <a:rPr lang="de-DE" dirty="0" err="1"/>
              <a:t>asdfasdfKlicken</a:t>
            </a:r>
            <a:r>
              <a:rPr lang="de-DE" dirty="0"/>
              <a:t>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10462" y="4221144"/>
            <a:ext cx="8028384" cy="504000"/>
          </a:xfrm>
          <a:prstGeom prst="rect">
            <a:avLst/>
          </a:prstGeom>
        </p:spPr>
        <p:txBody>
          <a:bodyPr vert="horz" anchor="ctr"/>
          <a:lstStyle>
            <a:lvl1pPr marL="0" marR="0" indent="0" algn="r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AT" sz="2000" b="0" baseline="0"/>
            </a:lvl1pPr>
          </a:lstStyle>
          <a:p>
            <a:pPr marL="0" lvl="0" indent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dirty="0"/>
              <a:t>LVA Nummer &amp; Name</a:t>
            </a:r>
            <a:endParaRPr lang="de-AT" dirty="0"/>
          </a:p>
        </p:txBody>
      </p:sp>
      <p:pic>
        <p:nvPicPr>
          <p:cNvPr id="13" name="Grafik 12">
            <a:hlinkClick r:id="rId2"/>
            <a:extLst>
              <a:ext uri="{FF2B5EF4-FFF2-40B4-BE49-F238E27FC236}">
                <a16:creationId xmlns:a16="http://schemas.microsoft.com/office/drawing/2014/main" id="{22EC7366-801E-4065-AC8D-FE7E88C124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59392"/>
            <a:ext cx="1499762" cy="739730"/>
          </a:xfrm>
          <a:prstGeom prst="rect">
            <a:avLst/>
          </a:prstGeom>
        </p:spPr>
      </p:pic>
      <p:pic>
        <p:nvPicPr>
          <p:cNvPr id="14" name="Picture 4" descr="https://mirrors.creativecommons.org/presskit/buttons/80x15/png/by-sa.png">
            <a:hlinkClick r:id="rId4"/>
            <a:extLst>
              <a:ext uri="{FF2B5EF4-FFF2-40B4-BE49-F238E27FC236}">
                <a16:creationId xmlns:a16="http://schemas.microsoft.com/office/drawing/2014/main" id="{020BF5E3-67C7-4397-BF9D-27AE7B8636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60" y="6205455"/>
            <a:ext cx="806916" cy="15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ssband, measure, tape measure, meter, length, centimeter, roller tape measure, distance, centimeters, millimeter, craft">
            <a:hlinkClick r:id="rId6"/>
            <a:extLst>
              <a:ext uri="{FF2B5EF4-FFF2-40B4-BE49-F238E27FC236}">
                <a16:creationId xmlns:a16="http://schemas.microsoft.com/office/drawing/2014/main" id="{1A5F704A-DBC5-439D-835D-06603BB816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246" y="727512"/>
            <a:ext cx="4629114" cy="306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0405364B-4516-4C5C-A616-056B7BAAA370}"/>
              </a:ext>
            </a:extLst>
          </p:cNvPr>
          <p:cNvSpPr txBox="1"/>
          <p:nvPr userDrawn="1"/>
        </p:nvSpPr>
        <p:spPr>
          <a:xfrm rot="19842564">
            <a:off x="6405768" y="3150464"/>
            <a:ext cx="765959" cy="20005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AT" sz="700" b="0" i="0" kern="1200" dirty="0" err="1">
                <a:solidFill>
                  <a:schemeClr val="bg1"/>
                </a:solidFill>
                <a:effectLst/>
                <a:latin typeface="+mj-lt"/>
                <a:ea typeface="ＭＳ Ｐゴシック" pitchFamily="-104" charset="-128"/>
                <a:cs typeface="+mn-cs"/>
              </a:rPr>
              <a:t>Piksit</a:t>
            </a:r>
            <a:r>
              <a:rPr lang="de-AT" sz="700" b="0" i="0" kern="1200" dirty="0">
                <a:solidFill>
                  <a:schemeClr val="bg1"/>
                </a:solidFill>
                <a:effectLst/>
                <a:latin typeface="+mj-lt"/>
                <a:ea typeface="ＭＳ Ｐゴシック" pitchFamily="-104" charset="-128"/>
                <a:cs typeface="+mn-cs"/>
              </a:rPr>
              <a:t>, PD</a:t>
            </a:r>
            <a:endParaRPr lang="de-AT" sz="7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483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6654800"/>
            <a:ext cx="9144000" cy="20234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" name="Rechteck 2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24" y="93723"/>
            <a:ext cx="8628496" cy="457200"/>
          </a:xfrm>
          <a:prstGeom prst="rect">
            <a:avLst/>
          </a:prstGeom>
        </p:spPr>
        <p:txBody>
          <a:bodyPr vert="horz"/>
          <a:lstStyle>
            <a:lvl1pPr algn="l">
              <a:defRPr sz="2800" b="1" baseline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 hasCustomPrompt="1"/>
          </p:nvPr>
        </p:nvSpPr>
        <p:spPr>
          <a:xfrm>
            <a:off x="232264" y="1181512"/>
            <a:ext cx="8766048" cy="4968552"/>
          </a:xfrm>
          <a:prstGeom prst="rect">
            <a:avLst/>
          </a:prstGeom>
        </p:spPr>
        <p:txBody>
          <a:bodyPr vert="horz" anchor="ctr"/>
          <a:lstStyle>
            <a:lvl1pPr marL="228600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2400" b="0" baseline="0">
                <a:solidFill>
                  <a:schemeClr val="tx1"/>
                </a:solidFill>
                <a:latin typeface="+mn-lt"/>
              </a:defRPr>
            </a:lvl1pPr>
            <a:lvl2pPr marL="658813" indent="-201613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</a:defRPr>
            </a:lvl2pPr>
            <a:lvl3pPr marL="1108075" indent="-19367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 pitchFamily="18" charset="2"/>
              <a:buChar char="-"/>
              <a:tabLst/>
              <a:defRPr sz="1800">
                <a:solidFill>
                  <a:schemeClr val="tx1"/>
                </a:solidFill>
              </a:defRPr>
            </a:lvl3pPr>
            <a:lvl4pPr marL="1520825" indent="-149225">
              <a:lnSpc>
                <a:spcPct val="114000"/>
              </a:lnSpc>
              <a:spcBef>
                <a:spcPts val="600"/>
              </a:spcBef>
              <a:buFont typeface="Arial" pitchFamily="34" charset="0"/>
              <a:buChar char="•"/>
              <a:defRPr sz="1600"/>
            </a:lvl4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 err="1"/>
              <a:t>Asdfasdf</a:t>
            </a:r>
            <a:endParaRPr lang="de-AT" dirty="0"/>
          </a:p>
          <a:p>
            <a:pPr lvl="2"/>
            <a:r>
              <a:rPr lang="de-AT" dirty="0" err="1"/>
              <a:t>Sadfasdf</a:t>
            </a:r>
            <a:endParaRPr lang="de-AT" dirty="0"/>
          </a:p>
          <a:p>
            <a:pPr lvl="3"/>
            <a:r>
              <a:rPr lang="de-AT" dirty="0" err="1"/>
              <a:t>sdf</a:t>
            </a:r>
            <a:endParaRPr lang="de-AT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323528" y="6654396"/>
            <a:ext cx="2736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VO</a:t>
            </a:r>
            <a:r>
              <a:rPr lang="de-AT" sz="80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Sozialwiss. Methoden 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| KMH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8460432" y="6654396"/>
            <a:ext cx="384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D87B3D-9F2E-4AB4-9472-248B74A58E90}" type="slidenum">
              <a:rPr lang="de-AT" sz="8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/>
              <a:t>‹Nr.›</a:t>
            </a:fld>
            <a:endParaRPr lang="de-AT" sz="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427984" y="6654396"/>
            <a:ext cx="3887391" cy="21544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lvl1pPr marL="0" indent="0" algn="r">
              <a:buNone/>
              <a:defRPr lang="de-DE" sz="80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-104" charset="-128"/>
                <a:cs typeface="+mn-cs"/>
              </a:defRPr>
            </a:lvl1pPr>
            <a:lvl2pPr>
              <a:defRPr lang="de-DE" smtClean="0">
                <a:latin typeface="Arial" charset="0"/>
                <a:ea typeface="ＭＳ Ｐゴシック" pitchFamily="-104" charset="-128"/>
              </a:defRPr>
            </a:lvl2pPr>
            <a:lvl3pPr>
              <a:defRPr lang="de-DE" smtClean="0">
                <a:latin typeface="Arial" charset="0"/>
                <a:ea typeface="ＭＳ Ｐゴシック" pitchFamily="-104" charset="-128"/>
              </a:defRPr>
            </a:lvl3pPr>
            <a:lvl4pPr>
              <a:defRPr lang="de-DE" smtClean="0">
                <a:latin typeface="Arial" charset="0"/>
                <a:ea typeface="ＭＳ Ｐゴシック" pitchFamily="-104" charset="-128"/>
              </a:defRPr>
            </a:lvl4pPr>
            <a:lvl5pPr>
              <a:defRPr lang="de-AT">
                <a:latin typeface="Arial" charset="0"/>
                <a:ea typeface="ＭＳ Ｐゴシック" pitchFamily="-104" charset="-128"/>
              </a:defRPr>
            </a:lvl5pPr>
          </a:lstStyle>
          <a:p>
            <a:pPr lvl="0" algn="r">
              <a:spcBef>
                <a:spcPct val="0"/>
              </a:spcBef>
            </a:pPr>
            <a:r>
              <a:rPr lang="de-AT" dirty="0" err="1"/>
              <a:t>asdfasdfasdf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7689084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6654800"/>
            <a:ext cx="9144000" cy="20234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" name="Rechteck 2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24" y="93723"/>
            <a:ext cx="8927976" cy="457200"/>
          </a:xfrm>
          <a:prstGeom prst="rect">
            <a:avLst/>
          </a:prstGeom>
        </p:spPr>
        <p:txBody>
          <a:bodyPr vert="horz"/>
          <a:lstStyle>
            <a:lvl1pPr algn="l">
              <a:defRPr sz="2800" b="1" baseline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 hasCustomPrompt="1"/>
          </p:nvPr>
        </p:nvSpPr>
        <p:spPr>
          <a:xfrm>
            <a:off x="4499992" y="949910"/>
            <a:ext cx="4392488" cy="546540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228600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2400" b="0" baseline="0">
                <a:solidFill>
                  <a:schemeClr val="tx1"/>
                </a:solidFill>
                <a:latin typeface="+mn-lt"/>
              </a:defRPr>
            </a:lvl1pPr>
            <a:lvl2pPr marL="658813" indent="-201613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</a:defRPr>
            </a:lvl2pPr>
            <a:lvl3pPr marL="1108075" indent="-19367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 pitchFamily="18" charset="2"/>
              <a:buChar char="-"/>
              <a:tabLst/>
              <a:defRPr sz="1800">
                <a:solidFill>
                  <a:schemeClr val="tx1"/>
                </a:solidFill>
              </a:defRPr>
            </a:lvl3pPr>
            <a:lvl4pPr marL="1520825" indent="-149225">
              <a:lnSpc>
                <a:spcPct val="114000"/>
              </a:lnSpc>
              <a:spcBef>
                <a:spcPts val="600"/>
              </a:spcBef>
              <a:buFont typeface="Arial" pitchFamily="34" charset="0"/>
              <a:buChar char="•"/>
              <a:defRPr sz="1600"/>
            </a:lvl4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 err="1"/>
              <a:t>Asdfasdf</a:t>
            </a:r>
            <a:endParaRPr lang="de-AT" dirty="0"/>
          </a:p>
          <a:p>
            <a:pPr lvl="2"/>
            <a:r>
              <a:rPr lang="de-AT" dirty="0" err="1"/>
              <a:t>Sadfasdf</a:t>
            </a:r>
            <a:endParaRPr lang="de-AT" dirty="0"/>
          </a:p>
          <a:p>
            <a:pPr lvl="3"/>
            <a:r>
              <a:rPr lang="de-AT" dirty="0" err="1"/>
              <a:t>sdf</a:t>
            </a:r>
            <a:endParaRPr lang="de-AT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8508392" y="6654396"/>
            <a:ext cx="384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D87B3D-9F2E-4AB4-9472-248B74A58E90}" type="slidenum">
              <a:rPr lang="de-AT" sz="8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/>
              <a:t>‹Nr.›</a:t>
            </a:fld>
            <a:endParaRPr lang="de-AT" sz="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956039" y="6654396"/>
            <a:ext cx="6407671" cy="21544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lvl1pPr marL="0" indent="0" algn="ctr">
              <a:buNone/>
              <a:defRPr lang="de-DE" sz="80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-104" charset="-128"/>
                <a:cs typeface="+mn-cs"/>
              </a:defRPr>
            </a:lvl1pPr>
            <a:lvl2pPr>
              <a:defRPr lang="de-DE" smtClean="0">
                <a:latin typeface="Arial" charset="0"/>
                <a:ea typeface="ＭＳ Ｐゴシック" pitchFamily="-104" charset="-128"/>
              </a:defRPr>
            </a:lvl2pPr>
            <a:lvl3pPr>
              <a:defRPr lang="de-DE" smtClean="0">
                <a:latin typeface="Arial" charset="0"/>
                <a:ea typeface="ＭＳ Ｐゴシック" pitchFamily="-104" charset="-128"/>
              </a:defRPr>
            </a:lvl3pPr>
            <a:lvl4pPr>
              <a:defRPr lang="de-DE" smtClean="0">
                <a:latin typeface="Arial" charset="0"/>
                <a:ea typeface="ＭＳ Ｐゴシック" pitchFamily="-104" charset="-128"/>
              </a:defRPr>
            </a:lvl4pPr>
            <a:lvl5pPr>
              <a:defRPr lang="de-AT">
                <a:latin typeface="Arial" charset="0"/>
                <a:ea typeface="ＭＳ Ｐゴシック" pitchFamily="-104" charset="-128"/>
              </a:defRPr>
            </a:lvl5pPr>
          </a:lstStyle>
          <a:p>
            <a:pPr lvl="0" algn="r">
              <a:spcBef>
                <a:spcPct val="0"/>
              </a:spcBef>
            </a:pPr>
            <a:r>
              <a:rPr lang="de-AT" dirty="0" err="1"/>
              <a:t>asdfasdfasdf</a:t>
            </a:r>
            <a:endParaRPr lang="de-AT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232264" y="949910"/>
            <a:ext cx="3960267" cy="5465407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FDBD940-EE8B-49FC-880C-98C0943378B4}"/>
              </a:ext>
            </a:extLst>
          </p:cNvPr>
          <p:cNvSpPr txBox="1"/>
          <p:nvPr userDrawn="1"/>
        </p:nvSpPr>
        <p:spPr>
          <a:xfrm>
            <a:off x="323528" y="6654396"/>
            <a:ext cx="2736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VO</a:t>
            </a:r>
            <a:r>
              <a:rPr lang="de-AT" sz="80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Sozialwiss. Methoden 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| KMH</a:t>
            </a:r>
          </a:p>
        </p:txBody>
      </p:sp>
    </p:spTree>
    <p:extLst>
      <p:ext uri="{BB962C8B-B14F-4D97-AF65-F5344CB8AC3E}">
        <p14:creationId xmlns:p14="http://schemas.microsoft.com/office/powerpoint/2010/main" val="2948252676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6654800"/>
            <a:ext cx="9144000" cy="20234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" name="Rechteck 2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24" y="93723"/>
            <a:ext cx="8927976" cy="457200"/>
          </a:xfrm>
          <a:prstGeom prst="rect">
            <a:avLst/>
          </a:prstGeom>
        </p:spPr>
        <p:txBody>
          <a:bodyPr vert="horz"/>
          <a:lstStyle>
            <a:lvl1pPr algn="l">
              <a:defRPr sz="2800" b="1" baseline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 hasCustomPrompt="1"/>
          </p:nvPr>
        </p:nvSpPr>
        <p:spPr>
          <a:xfrm>
            <a:off x="216024" y="949910"/>
            <a:ext cx="4392488" cy="546540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228600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2400" b="0" baseline="0">
                <a:solidFill>
                  <a:schemeClr val="tx1"/>
                </a:solidFill>
                <a:latin typeface="+mn-lt"/>
              </a:defRPr>
            </a:lvl1pPr>
            <a:lvl2pPr marL="658813" indent="-201613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</a:defRPr>
            </a:lvl2pPr>
            <a:lvl3pPr marL="1108075" indent="-19367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 pitchFamily="18" charset="2"/>
              <a:buChar char="-"/>
              <a:tabLst/>
              <a:defRPr sz="1800">
                <a:solidFill>
                  <a:schemeClr val="tx1"/>
                </a:solidFill>
              </a:defRPr>
            </a:lvl3pPr>
            <a:lvl4pPr marL="1520825" indent="-149225">
              <a:lnSpc>
                <a:spcPct val="114000"/>
              </a:lnSpc>
              <a:spcBef>
                <a:spcPts val="600"/>
              </a:spcBef>
              <a:buFont typeface="Arial" pitchFamily="34" charset="0"/>
              <a:buChar char="•"/>
              <a:defRPr sz="1600"/>
            </a:lvl4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 err="1"/>
              <a:t>Asdfasdf</a:t>
            </a:r>
            <a:endParaRPr lang="de-AT" dirty="0"/>
          </a:p>
          <a:p>
            <a:pPr lvl="2"/>
            <a:r>
              <a:rPr lang="de-AT" dirty="0" err="1"/>
              <a:t>Sadfasdf</a:t>
            </a:r>
            <a:endParaRPr lang="de-AT" dirty="0"/>
          </a:p>
          <a:p>
            <a:pPr lvl="3"/>
            <a:r>
              <a:rPr lang="de-AT" dirty="0" err="1"/>
              <a:t>sdf</a:t>
            </a:r>
            <a:endParaRPr lang="de-AT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8508219" y="6654396"/>
            <a:ext cx="384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D87B3D-9F2E-4AB4-9472-248B74A58E90}" type="slidenum">
              <a:rPr lang="de-AT" sz="8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/>
              <a:t>‹Nr.›</a:t>
            </a:fld>
            <a:endParaRPr lang="de-AT" sz="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940656" y="6654396"/>
            <a:ext cx="6407671" cy="21544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lvl1pPr marL="0" indent="0" algn="ctr">
              <a:buNone/>
              <a:defRPr lang="de-DE" sz="80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-104" charset="-128"/>
                <a:cs typeface="+mn-cs"/>
              </a:defRPr>
            </a:lvl1pPr>
            <a:lvl2pPr>
              <a:defRPr lang="de-DE" smtClean="0">
                <a:latin typeface="Arial" charset="0"/>
                <a:ea typeface="ＭＳ Ｐゴシック" pitchFamily="-104" charset="-128"/>
              </a:defRPr>
            </a:lvl2pPr>
            <a:lvl3pPr>
              <a:defRPr lang="de-DE" smtClean="0">
                <a:latin typeface="Arial" charset="0"/>
                <a:ea typeface="ＭＳ Ｐゴシック" pitchFamily="-104" charset="-128"/>
              </a:defRPr>
            </a:lvl3pPr>
            <a:lvl4pPr>
              <a:defRPr lang="de-DE" smtClean="0">
                <a:latin typeface="Arial" charset="0"/>
                <a:ea typeface="ＭＳ Ｐゴシック" pitchFamily="-104" charset="-128"/>
              </a:defRPr>
            </a:lvl4pPr>
            <a:lvl5pPr>
              <a:defRPr lang="de-AT">
                <a:latin typeface="Arial" charset="0"/>
                <a:ea typeface="ＭＳ Ｐゴシック" pitchFamily="-104" charset="-128"/>
              </a:defRPr>
            </a:lvl5pPr>
          </a:lstStyle>
          <a:p>
            <a:pPr lvl="0" algn="r">
              <a:spcBef>
                <a:spcPct val="0"/>
              </a:spcBef>
            </a:pPr>
            <a:r>
              <a:rPr lang="de-AT" dirty="0" err="1"/>
              <a:t>asdfasdfasdf</a:t>
            </a:r>
            <a:endParaRPr lang="de-AT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4932040" y="949910"/>
            <a:ext cx="3960267" cy="5465407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6988CC9-6357-4AE0-A65B-6E7830AB0407}"/>
              </a:ext>
            </a:extLst>
          </p:cNvPr>
          <p:cNvSpPr txBox="1"/>
          <p:nvPr userDrawn="1"/>
        </p:nvSpPr>
        <p:spPr>
          <a:xfrm>
            <a:off x="323528" y="6654396"/>
            <a:ext cx="2736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VO</a:t>
            </a:r>
            <a:r>
              <a:rPr lang="de-AT" sz="80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Sozialwiss. Methoden 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| KMH</a:t>
            </a:r>
          </a:p>
        </p:txBody>
      </p:sp>
    </p:spTree>
    <p:extLst>
      <p:ext uri="{BB962C8B-B14F-4D97-AF65-F5344CB8AC3E}">
        <p14:creationId xmlns:p14="http://schemas.microsoft.com/office/powerpoint/2010/main" val="3893100852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3" r:id="rId2"/>
    <p:sldLayoutId id="2147483699" r:id="rId3"/>
    <p:sldLayoutId id="2147483700" r:id="rId4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vie.ac.at/soziologie-statistik/lingu/8_Signifikanztests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f3.htw-berlin.de/Professoren/Eckstein/wirtschaftswissenschaftler4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Levene-Test#/media/File:Levene_example.sv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vie.ac.at/soziologie-statistik/lingu/8_Signifikanztests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www.umweltbundesamt.de/sites/default/files/medien/376/publikationen/umweltbewusstsein_deutschland_2016_bf.pd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hyperlink" Target="https://www.europeansocialsurvey.org/docs/findings/ESS8_toplines_issue_9_climatechange.pdf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9561324@N03/41426901750/in/photolist-2bCMTwE-8ugviE-8qMMYd-8qJFGZ-9vuvAM-NjGfaW-Z4eEHm-aEuDkk-LGdz9r-8TKxFR-5oJRsc-LGdzwv-5V4c1c-9bD5wW-SWjQ2J-8qMMe3-297bVqy-XnZ8SP-c4b8K7-8qMMRC-oogVJv-c4bbKy-8qJFak-8qMMFh-8qJEXa-bJNvvH-8qMMju-8qMM77-bogUSo-24UcJza-267KGAJ-RiYJm2-267KHnd-2gN6ZZ9-2gN6eNn-4uwEyR-XWyPgv-QLkxb8-MCqD9J-41hi2-rN6puC-4ByWWQ-8htbkN-6zE53T-5dpq2V-276dKbh-B9rfuM-255Csar-KVpNhM-RK6KHD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vie.ac.at/soziologie-statistik/lingu/8_Signifikanztests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-6517232" y="1122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de-AT" sz="2800" b="1" dirty="0">
                <a:solidFill>
                  <a:srgbClr val="E37823"/>
                </a:solidFill>
                <a:latin typeface="Calibri"/>
                <a:ea typeface="ＭＳ Ｐゴシック" charset="-128"/>
                <a:cs typeface="Arial"/>
              </a:rPr>
              <a:t>How to do Things </a:t>
            </a:r>
            <a:br>
              <a:rPr lang="de-AT" sz="2800" b="1" dirty="0">
                <a:solidFill>
                  <a:srgbClr val="E37823"/>
                </a:solidFill>
                <a:latin typeface="Calibri"/>
                <a:ea typeface="ＭＳ Ｐゴシック" charset="-128"/>
                <a:cs typeface="Arial"/>
              </a:rPr>
            </a:br>
            <a:r>
              <a:rPr lang="de-AT" sz="2800" b="1" dirty="0">
                <a:solidFill>
                  <a:srgbClr val="E37823"/>
                </a:solidFill>
                <a:latin typeface="Calibri"/>
                <a:ea typeface="ＭＳ Ｐゴシック" charset="-128"/>
                <a:cs typeface="Arial"/>
              </a:rPr>
              <a:t>with Numbers</a:t>
            </a:r>
          </a:p>
          <a:p>
            <a:pPr algn="r">
              <a:defRPr/>
            </a:pPr>
            <a:endParaRPr lang="de-AT" sz="2800" b="1" kern="0" dirty="0">
              <a:solidFill>
                <a:srgbClr val="E37823"/>
              </a:solidFill>
              <a:latin typeface="Calibri"/>
              <a:ea typeface="ＭＳ Ｐゴシック" charset="-128"/>
              <a:cs typeface="Arial"/>
            </a:endParaRPr>
          </a:p>
          <a:p>
            <a:pPr algn="r">
              <a:defRPr/>
            </a:pPr>
            <a:r>
              <a:rPr lang="de-AT" sz="2800" b="1" kern="0" dirty="0">
                <a:solidFill>
                  <a:srgbClr val="E37823"/>
                </a:solidFill>
                <a:latin typeface="Calibri"/>
                <a:ea typeface="ＭＳ Ｐゴシック" charset="-128"/>
                <a:cs typeface="Arial"/>
              </a:rPr>
              <a:t>Vorbesprechung</a:t>
            </a:r>
            <a:endParaRPr lang="de-DE" sz="2800" b="1" kern="0" dirty="0">
              <a:solidFill>
                <a:srgbClr val="000000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2052" name="Rechteck 7"/>
          <p:cNvSpPr>
            <a:spLocks noChangeArrowheads="1"/>
          </p:cNvSpPr>
          <p:nvPr/>
        </p:nvSpPr>
        <p:spPr bwMode="auto">
          <a:xfrm>
            <a:off x="10260632" y="5393526"/>
            <a:ext cx="19623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de-DE" sz="1600" kern="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716406 | </a:t>
            </a:r>
            <a:r>
              <a:rPr lang="de-DE" sz="16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SS 16 | EH1</a:t>
            </a:r>
            <a:br>
              <a:rPr lang="de-DE" sz="16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de-DE" sz="16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Karl-Michael Höferl</a:t>
            </a:r>
          </a:p>
        </p:txBody>
      </p:sp>
      <p:sp>
        <p:nvSpPr>
          <p:cNvPr id="3" name="Rechteck 2"/>
          <p:cNvSpPr/>
          <p:nvPr/>
        </p:nvSpPr>
        <p:spPr>
          <a:xfrm>
            <a:off x="-5509120" y="5393526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defRPr/>
            </a:pPr>
            <a:r>
              <a:rPr lang="de-DE" sz="2200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Sozialwiss. Methoden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SS 20 | Karl Michael Höferl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Same </a:t>
            </a:r>
            <a:r>
              <a:rPr lang="de-AT" dirty="0" err="1"/>
              <a:t>same</a:t>
            </a:r>
            <a:r>
              <a:rPr lang="de-AT" dirty="0"/>
              <a:t> but different: Gruppenunterschiede</a:t>
            </a: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716408 | Sozialwiss. Methoden – How 2 do Things with Numbers</a:t>
            </a:r>
          </a:p>
        </p:txBody>
      </p:sp>
    </p:spTree>
    <p:extLst>
      <p:ext uri="{BB962C8B-B14F-4D97-AF65-F5344CB8AC3E}">
        <p14:creationId xmlns:p14="http://schemas.microsoft.com/office/powerpoint/2010/main" val="3618804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Ermittlung der Effektstärke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r>
                  <a:rPr lang="de-AT" dirty="0"/>
                  <a:t>Abschätzung Mittelwert- bzw. Medianunterschied</a:t>
                </a:r>
              </a:p>
              <a:p>
                <a:endParaRPr lang="de-AT" dirty="0"/>
              </a:p>
              <a:p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de-AT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de-A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de-AT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de-AT" b="0" dirty="0"/>
              </a:p>
              <a:p>
                <a:endParaRPr lang="de-AT" sz="700" b="0" dirty="0"/>
              </a:p>
              <a:p>
                <a:pPr lvl="1"/>
                <a:r>
                  <a:rPr lang="de-AT" dirty="0"/>
                  <a:t>z ... Standardisierte Teststatistik (paarweiser Vergleich)</a:t>
                </a:r>
              </a:p>
              <a:p>
                <a:pPr lvl="1"/>
                <a:r>
                  <a:rPr lang="de-AT" dirty="0"/>
                  <a:t>n ... Stichprobenumfang</a:t>
                </a:r>
              </a:p>
              <a:p>
                <a:pPr lvl="1"/>
                <a:endParaRPr lang="de-AT" dirty="0"/>
              </a:p>
              <a:p>
                <a:r>
                  <a:rPr lang="de-AT" dirty="0"/>
                  <a:t>Interpretation nach Cohen (1992):</a:t>
                </a:r>
              </a:p>
              <a:p>
                <a:pPr lvl="1"/>
                <a:r>
                  <a:rPr lang="de-AT" dirty="0"/>
                  <a:t>0,1 ... Geringer Effekt</a:t>
                </a:r>
              </a:p>
              <a:p>
                <a:pPr lvl="1"/>
                <a:r>
                  <a:rPr lang="de-AT" dirty="0"/>
                  <a:t>0,3 ... Mittlerer Effekt</a:t>
                </a:r>
              </a:p>
              <a:p>
                <a:pPr lvl="1"/>
                <a:r>
                  <a:rPr lang="de-AT" dirty="0"/>
                  <a:t>0,5 ... Starker Effekt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3"/>
                <a:stretch>
                  <a:fillRect l="-904" t="-1472" b="-294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8419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24" y="93723"/>
            <a:ext cx="8628496" cy="457200"/>
          </a:xfrm>
        </p:spPr>
        <p:txBody>
          <a:bodyPr/>
          <a:lstStyle/>
          <a:p>
            <a:r>
              <a:rPr lang="de-AT" dirty="0"/>
              <a:t>Der Kruskal-Wallis(-H) Test: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181143" y="764704"/>
            <a:ext cx="8495313" cy="2520280"/>
          </a:xfrm>
        </p:spPr>
        <p:txBody>
          <a:bodyPr anchor="ctr"/>
          <a:lstStyle/>
          <a:p>
            <a:r>
              <a:rPr lang="de-AT" b="1" dirty="0"/>
              <a:t>BSP: BBSR </a:t>
            </a:r>
            <a:r>
              <a:rPr lang="de-AT" b="1" dirty="0" err="1"/>
              <a:t>LebensRäume</a:t>
            </a:r>
            <a:r>
              <a:rPr lang="de-AT" b="1" dirty="0"/>
              <a:t> 2012</a:t>
            </a:r>
            <a:br>
              <a:rPr lang="de-AT" b="1" dirty="0"/>
            </a:br>
            <a:r>
              <a:rPr lang="de-AT" b="1" dirty="0"/>
              <a:t>Unterscheidet sich die Verteilung der Wohnungsgrößen nach Stadt- und Gemeindetypen</a:t>
            </a:r>
          </a:p>
          <a:p>
            <a:pPr lvl="1"/>
            <a:r>
              <a:rPr lang="de-AT" dirty="0"/>
              <a:t>Wohnungsgröße in m²</a:t>
            </a:r>
          </a:p>
          <a:p>
            <a:pPr lvl="1"/>
            <a:r>
              <a:rPr lang="de-AT" dirty="0"/>
              <a:t>Stadt- &amp; Gemeindetyp (</a:t>
            </a:r>
            <a:r>
              <a:rPr lang="de-AT" dirty="0" err="1"/>
              <a:t>sgtyp</a:t>
            </a:r>
            <a:r>
              <a:rPr lang="de-AT" dirty="0"/>
              <a:t>)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9A0EEFD-453F-4B71-B901-497633004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3" y="3495928"/>
            <a:ext cx="5064608" cy="293917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9F15251-1851-4060-BF9D-25C416DCD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3791104"/>
            <a:ext cx="2290192" cy="223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63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4890E7-6C10-4828-ABF4-2F3069C87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24" y="93723"/>
            <a:ext cx="8628496" cy="457200"/>
          </a:xfrm>
        </p:spPr>
        <p:txBody>
          <a:bodyPr/>
          <a:lstStyle/>
          <a:p>
            <a:r>
              <a:rPr lang="de-AT" dirty="0"/>
              <a:t>Eine Alternative(?): Eta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BBA372-BA37-4991-B900-97287119C58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32264" y="4429756"/>
            <a:ext cx="8766048" cy="2016224"/>
          </a:xfrm>
        </p:spPr>
        <p:txBody>
          <a:bodyPr/>
          <a:lstStyle/>
          <a:p>
            <a:r>
              <a:rPr lang="de-AT" dirty="0"/>
              <a:t>Zusammenhang: Stadt- &amp; Gemeindetyp – Wohnungsgröße</a:t>
            </a:r>
          </a:p>
          <a:p>
            <a:pPr lvl="1"/>
            <a:r>
              <a:rPr lang="el-GR" dirty="0"/>
              <a:t>η</a:t>
            </a:r>
            <a:r>
              <a:rPr lang="de-AT" dirty="0"/>
              <a:t> = 0,28 → „mäßig“ starker Zusammenhang</a:t>
            </a:r>
          </a:p>
          <a:p>
            <a:r>
              <a:rPr lang="de-AT" dirty="0">
                <a:solidFill>
                  <a:srgbClr val="E37823"/>
                </a:solidFill>
              </a:rPr>
              <a:t>→ eingeschränkte Aussage: </a:t>
            </a:r>
            <a:br>
              <a:rPr lang="de-AT" dirty="0"/>
            </a:br>
            <a:r>
              <a:rPr lang="de-AT" dirty="0"/>
              <a:t>Überall (bei allen Paarkombinationen) gegeben?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87C6592-D931-4169-84D7-BEE3A372AB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026" name="Picture 2" descr="C:\Users\c716619\AppData\Local\Temp\SNAGHTML1597c2c0.PNG">
            <a:extLst>
              <a:ext uri="{FF2B5EF4-FFF2-40B4-BE49-F238E27FC236}">
                <a16:creationId xmlns:a16="http://schemas.microsoft.com/office/drawing/2014/main" id="{35BBBE68-7E62-4410-A0EE-80DB3D3FB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00" y="980728"/>
            <a:ext cx="8462544" cy="313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5DF30829-B1CF-4055-972F-55C632CAF147}"/>
              </a:ext>
            </a:extLst>
          </p:cNvPr>
          <p:cNvSpPr/>
          <p:nvPr/>
        </p:nvSpPr>
        <p:spPr>
          <a:xfrm>
            <a:off x="3288554" y="3609975"/>
            <a:ext cx="466416" cy="209550"/>
          </a:xfrm>
          <a:prstGeom prst="roundRect">
            <a:avLst/>
          </a:prstGeom>
          <a:noFill/>
          <a:ln>
            <a:solidFill>
              <a:srgbClr val="E37823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98925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Rückblick: Interpretation Eta-Koeffizient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AT" dirty="0"/>
              <a:t>Interpretation:</a:t>
            </a:r>
          </a:p>
          <a:p>
            <a:pPr lvl="1"/>
            <a:r>
              <a:rPr lang="de-AT" b="1" dirty="0"/>
              <a:t>0  </a:t>
            </a:r>
            <a:r>
              <a:rPr lang="de-AT" b="1" dirty="0">
                <a:latin typeface="Calibri" panose="020F0502020204030204" pitchFamily="34" charset="0"/>
              </a:rPr>
              <a:t>≤  </a:t>
            </a:r>
            <a:r>
              <a:rPr lang="el-GR" b="1" dirty="0">
                <a:latin typeface="Calibri" panose="020F0502020204030204" pitchFamily="34" charset="0"/>
              </a:rPr>
              <a:t>η</a:t>
            </a:r>
            <a:r>
              <a:rPr lang="de-AT" b="1" dirty="0">
                <a:latin typeface="Calibri" panose="020F0502020204030204" pitchFamily="34" charset="0"/>
              </a:rPr>
              <a:t>  ≤  +1 → dimensionslos, keine Aussage zur Richtung</a:t>
            </a:r>
          </a:p>
          <a:p>
            <a:pPr lvl="2"/>
            <a:r>
              <a:rPr lang="el-GR" dirty="0">
                <a:latin typeface="Calibri" panose="020F0502020204030204" pitchFamily="34" charset="0"/>
              </a:rPr>
              <a:t>η</a:t>
            </a:r>
            <a:r>
              <a:rPr lang="de-AT" dirty="0">
                <a:latin typeface="Calibri" panose="020F0502020204030204" pitchFamily="34" charset="0"/>
              </a:rPr>
              <a:t>  &lt; 0,1			kein Zusammenhang</a:t>
            </a:r>
          </a:p>
          <a:p>
            <a:pPr lvl="2"/>
            <a:r>
              <a:rPr lang="de-AT" dirty="0">
                <a:latin typeface="Calibri" panose="020F0502020204030204" pitchFamily="34" charset="0"/>
              </a:rPr>
              <a:t>0, 1 ≤  </a:t>
            </a:r>
            <a:r>
              <a:rPr lang="el-GR" dirty="0">
                <a:latin typeface="Calibri" panose="020F0502020204030204" pitchFamily="34" charset="0"/>
              </a:rPr>
              <a:t>η</a:t>
            </a:r>
            <a:r>
              <a:rPr lang="de-AT" dirty="0">
                <a:latin typeface="Calibri" panose="020F0502020204030204" pitchFamily="34" charset="0"/>
              </a:rPr>
              <a:t> ≤ 0,2	geringer</a:t>
            </a:r>
          </a:p>
          <a:p>
            <a:pPr lvl="2"/>
            <a:r>
              <a:rPr lang="de-AT" dirty="0">
                <a:latin typeface="Calibri" panose="020F0502020204030204" pitchFamily="34" charset="0"/>
              </a:rPr>
              <a:t>0,2 ≤  </a:t>
            </a:r>
            <a:r>
              <a:rPr lang="el-GR" dirty="0">
                <a:latin typeface="Calibri" panose="020F0502020204030204" pitchFamily="34" charset="0"/>
              </a:rPr>
              <a:t>η</a:t>
            </a:r>
            <a:r>
              <a:rPr lang="de-AT" dirty="0">
                <a:latin typeface="Calibri" panose="020F0502020204030204" pitchFamily="34" charset="0"/>
              </a:rPr>
              <a:t> ≤ 0,4	mittlerer</a:t>
            </a:r>
          </a:p>
          <a:p>
            <a:pPr lvl="2"/>
            <a:r>
              <a:rPr lang="el-GR" dirty="0">
                <a:latin typeface="Calibri" panose="020F0502020204030204" pitchFamily="34" charset="0"/>
              </a:rPr>
              <a:t>η</a:t>
            </a:r>
            <a:r>
              <a:rPr lang="de-AT" dirty="0">
                <a:latin typeface="Calibri" panose="020F0502020204030204" pitchFamily="34" charset="0"/>
              </a:rPr>
              <a:t>  &gt; 0,4			starker Zusammenhang</a:t>
            </a:r>
            <a:br>
              <a:rPr lang="de-AT" dirty="0">
                <a:latin typeface="Calibri" panose="020F0502020204030204" pitchFamily="34" charset="0"/>
              </a:rPr>
            </a:br>
            <a:endParaRPr lang="de-AT" sz="1000" dirty="0">
              <a:latin typeface="Calibri" panose="020F0502020204030204" pitchFamily="34" charset="0"/>
            </a:endParaRPr>
          </a:p>
          <a:p>
            <a:pPr lvl="1"/>
            <a:r>
              <a:rPr lang="de-AT" b="1" dirty="0"/>
              <a:t>0  </a:t>
            </a:r>
            <a:r>
              <a:rPr lang="de-AT" b="1" dirty="0">
                <a:latin typeface="Calibri" panose="020F0502020204030204" pitchFamily="34" charset="0"/>
              </a:rPr>
              <a:t>≤  </a:t>
            </a:r>
            <a:r>
              <a:rPr lang="el-GR" b="1" dirty="0">
                <a:latin typeface="Calibri" panose="020F0502020204030204" pitchFamily="34" charset="0"/>
              </a:rPr>
              <a:t>η</a:t>
            </a:r>
            <a:r>
              <a:rPr lang="de-AT" b="1" dirty="0">
                <a:latin typeface="Calibri" panose="020F0502020204030204" pitchFamily="34" charset="0"/>
              </a:rPr>
              <a:t>²  ≤  +1 → Anteil der durch die unabhängige Variable erklärten Varianz (vgl. R² bei Regression)</a:t>
            </a:r>
          </a:p>
          <a:p>
            <a:pPr lvl="2"/>
            <a:r>
              <a:rPr lang="de-AT" b="1" dirty="0">
                <a:latin typeface="Calibri" panose="020F0502020204030204" pitchFamily="34" charset="0"/>
              </a:rPr>
              <a:t>Empfehlung Cohen (1998):</a:t>
            </a:r>
          </a:p>
          <a:p>
            <a:pPr lvl="2"/>
            <a:r>
              <a:rPr lang="el-GR" dirty="0">
                <a:latin typeface="Calibri" panose="020F0502020204030204" pitchFamily="34" charset="0"/>
              </a:rPr>
              <a:t>η</a:t>
            </a:r>
            <a:r>
              <a:rPr lang="de-AT" dirty="0">
                <a:latin typeface="Calibri" panose="020F0502020204030204" pitchFamily="34" charset="0"/>
              </a:rPr>
              <a:t>²  &lt; 0,01		kein Zusammenhang</a:t>
            </a:r>
          </a:p>
          <a:p>
            <a:pPr lvl="2"/>
            <a:r>
              <a:rPr lang="de-AT" dirty="0">
                <a:latin typeface="Calibri" panose="020F0502020204030204" pitchFamily="34" charset="0"/>
              </a:rPr>
              <a:t>0,01 ≤  </a:t>
            </a:r>
            <a:r>
              <a:rPr lang="el-GR" dirty="0">
                <a:latin typeface="Calibri" panose="020F0502020204030204" pitchFamily="34" charset="0"/>
              </a:rPr>
              <a:t>η</a:t>
            </a:r>
            <a:r>
              <a:rPr lang="de-AT" dirty="0">
                <a:latin typeface="Calibri" panose="020F0502020204030204" pitchFamily="34" charset="0"/>
              </a:rPr>
              <a:t>² ≤ 0,04	geringer</a:t>
            </a:r>
          </a:p>
          <a:p>
            <a:pPr lvl="2"/>
            <a:r>
              <a:rPr lang="de-AT" dirty="0">
                <a:latin typeface="Calibri" panose="020F0502020204030204" pitchFamily="34" charset="0"/>
              </a:rPr>
              <a:t>0,04 ≤  </a:t>
            </a:r>
            <a:r>
              <a:rPr lang="el-GR" dirty="0">
                <a:latin typeface="Calibri" panose="020F0502020204030204" pitchFamily="34" charset="0"/>
              </a:rPr>
              <a:t>η</a:t>
            </a:r>
            <a:r>
              <a:rPr lang="de-AT" dirty="0">
                <a:latin typeface="Calibri" panose="020F0502020204030204" pitchFamily="34" charset="0"/>
              </a:rPr>
              <a:t>² ≤ 0,16	mittlerer</a:t>
            </a:r>
          </a:p>
          <a:p>
            <a:pPr lvl="2"/>
            <a:r>
              <a:rPr lang="el-GR" dirty="0">
                <a:latin typeface="Calibri" panose="020F0502020204030204" pitchFamily="34" charset="0"/>
              </a:rPr>
              <a:t>η</a:t>
            </a:r>
            <a:r>
              <a:rPr lang="de-AT" dirty="0">
                <a:latin typeface="Calibri" panose="020F0502020204030204" pitchFamily="34" charset="0"/>
              </a:rPr>
              <a:t>²  &gt; 0,16		starker Zusammenhang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7125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24" y="93723"/>
            <a:ext cx="8628496" cy="457200"/>
          </a:xfrm>
        </p:spPr>
        <p:txBody>
          <a:bodyPr/>
          <a:lstStyle/>
          <a:p>
            <a:r>
              <a:rPr lang="de-AT" dirty="0"/>
              <a:t>Der Kruskal-Wallis(-H) Test: Normalverteilung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16024" y="3933056"/>
            <a:ext cx="8495313" cy="2520280"/>
          </a:xfrm>
        </p:spPr>
        <p:txBody>
          <a:bodyPr anchor="ctr"/>
          <a:lstStyle/>
          <a:p>
            <a:r>
              <a:rPr lang="de-AT" dirty="0">
                <a:solidFill>
                  <a:srgbClr val="E37823"/>
                </a:solidFill>
              </a:rPr>
              <a:t>Wenn </a:t>
            </a:r>
            <a:r>
              <a:rPr lang="el-GR" dirty="0">
                <a:solidFill>
                  <a:srgbClr val="E37823"/>
                </a:solidFill>
              </a:rPr>
              <a:t>α</a:t>
            </a:r>
            <a:r>
              <a:rPr lang="de-AT" dirty="0">
                <a:solidFill>
                  <a:srgbClr val="E37823"/>
                </a:solidFill>
              </a:rPr>
              <a:t>* ≤ </a:t>
            </a:r>
            <a:r>
              <a:rPr lang="el-GR" dirty="0">
                <a:solidFill>
                  <a:srgbClr val="E37823"/>
                </a:solidFill>
              </a:rPr>
              <a:t>α</a:t>
            </a:r>
            <a:r>
              <a:rPr lang="de-AT" dirty="0">
                <a:solidFill>
                  <a:srgbClr val="E37823"/>
                </a:solidFill>
              </a:rPr>
              <a:t> → H0 (Normalverteilung gegeben) wird verworfen</a:t>
            </a:r>
          </a:p>
          <a:p>
            <a:pPr lvl="1"/>
            <a:r>
              <a:rPr lang="de-AT" dirty="0"/>
              <a:t>nicht normalverteiltes Merkmal</a:t>
            </a:r>
          </a:p>
          <a:p>
            <a:pPr lvl="1"/>
            <a:r>
              <a:rPr lang="de-AT" dirty="0"/>
              <a:t>Kruskal-Wallis-Test angebracht 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F2F009D-139F-4DD6-92D1-513CED287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820" y="1628800"/>
            <a:ext cx="5260320" cy="237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43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24" y="93723"/>
            <a:ext cx="8628496" cy="457200"/>
          </a:xfrm>
        </p:spPr>
        <p:txBody>
          <a:bodyPr/>
          <a:lstStyle/>
          <a:p>
            <a:r>
              <a:rPr lang="de-AT" dirty="0"/>
              <a:t>Der Kruskal-Wallis(-H) Test: Ergebnisse - Mediantest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181143" y="5661248"/>
            <a:ext cx="8495313" cy="720080"/>
          </a:xfrm>
        </p:spPr>
        <p:txBody>
          <a:bodyPr anchor="ctr"/>
          <a:lstStyle/>
          <a:p>
            <a:r>
              <a:rPr lang="de-AT" dirty="0">
                <a:solidFill>
                  <a:srgbClr val="E37823"/>
                </a:solidFill>
              </a:rPr>
              <a:t>Wenn </a:t>
            </a:r>
            <a:r>
              <a:rPr lang="el-GR" dirty="0">
                <a:solidFill>
                  <a:srgbClr val="E37823"/>
                </a:solidFill>
              </a:rPr>
              <a:t>α</a:t>
            </a:r>
            <a:r>
              <a:rPr lang="de-AT" dirty="0">
                <a:solidFill>
                  <a:srgbClr val="E37823"/>
                </a:solidFill>
              </a:rPr>
              <a:t>* ≤ </a:t>
            </a:r>
            <a:r>
              <a:rPr lang="el-GR" dirty="0">
                <a:solidFill>
                  <a:srgbClr val="E37823"/>
                </a:solidFill>
              </a:rPr>
              <a:t>α</a:t>
            </a:r>
            <a:r>
              <a:rPr lang="de-AT" dirty="0">
                <a:solidFill>
                  <a:srgbClr val="E37823"/>
                </a:solidFill>
              </a:rPr>
              <a:t> → H0 (Mediangleichheit gegeben) wird verworfen</a:t>
            </a:r>
          </a:p>
          <a:p>
            <a:pPr lvl="1"/>
            <a:r>
              <a:rPr lang="de-AT" dirty="0"/>
              <a:t>Es gibt signifikante Unterschiede zwischen den Medianen </a:t>
            </a:r>
            <a:br>
              <a:rPr lang="de-AT" dirty="0"/>
            </a:br>
            <a:r>
              <a:rPr lang="de-AT" dirty="0"/>
              <a:t>von mind. 2 Gruppen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ABBEFC9-22DB-4189-8933-CDE3071C3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77" y="2137973"/>
            <a:ext cx="3828552" cy="233186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2ABA5A9-4D50-4B03-9057-3E9816299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6088" y="883960"/>
            <a:ext cx="4091182" cy="4345240"/>
          </a:xfrm>
          <a:prstGeom prst="rect">
            <a:avLst/>
          </a:prstGeom>
        </p:spPr>
      </p:pic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4E17A980-775E-43EE-8B52-0BB31F55F83C}"/>
              </a:ext>
            </a:extLst>
          </p:cNvPr>
          <p:cNvSpPr/>
          <p:nvPr/>
        </p:nvSpPr>
        <p:spPr>
          <a:xfrm>
            <a:off x="7164288" y="4917048"/>
            <a:ext cx="486792" cy="195089"/>
          </a:xfrm>
          <a:prstGeom prst="roundRect">
            <a:avLst/>
          </a:prstGeom>
          <a:noFill/>
          <a:ln>
            <a:solidFill>
              <a:srgbClr val="E37823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1057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24" y="93723"/>
            <a:ext cx="8628496" cy="457200"/>
          </a:xfrm>
        </p:spPr>
        <p:txBody>
          <a:bodyPr/>
          <a:lstStyle/>
          <a:p>
            <a:r>
              <a:rPr lang="de-AT" dirty="0"/>
              <a:t>Der Kruskal-Wallis(-H) Test: Ergebnisse – Post-hoc Tests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EAF88CD-C629-499F-A43B-C82BAD828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589" y="1568776"/>
            <a:ext cx="4985875" cy="452451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2BBAA97-6891-4AE4-B864-28DF69E44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87" y="1424761"/>
            <a:ext cx="3392979" cy="466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28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hteck 110"/>
          <p:cNvSpPr/>
          <p:nvPr/>
        </p:nvSpPr>
        <p:spPr>
          <a:xfrm>
            <a:off x="0" y="-27384"/>
            <a:ext cx="9144000" cy="63813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de-AT" sz="900" dirty="0"/>
              <a:t>(Eigene Überarbeitung 2016 von </a:t>
            </a:r>
            <a:r>
              <a:rPr lang="de-AT" sz="900" dirty="0">
                <a:hlinkClick r:id="rId3"/>
              </a:rPr>
              <a:t>Hager, 2011</a:t>
            </a:r>
            <a:r>
              <a:rPr lang="de-AT" sz="900" dirty="0"/>
              <a:t>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04628" y="259795"/>
            <a:ext cx="872355" cy="30777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 b="1" dirty="0">
                <a:solidFill>
                  <a:schemeClr val="bg1"/>
                </a:solidFill>
                <a:latin typeface="+mj-lt"/>
              </a:rPr>
              <a:t>ORDINAL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92987" y="259795"/>
            <a:ext cx="960520" cy="30777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 b="1" dirty="0">
                <a:solidFill>
                  <a:schemeClr val="bg1"/>
                </a:solidFill>
                <a:latin typeface="+mj-lt"/>
              </a:rPr>
              <a:t>METRISCH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728964" y="188640"/>
            <a:ext cx="1440160" cy="646331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100" b="1">
                <a:latin typeface="+mj-lt"/>
                <a:ea typeface="+mn-ea"/>
              </a:defRPr>
            </a:lvl1pPr>
            <a:lvl2pPr marL="742950" indent="-285750" eaLnBrk="0" hangingPunct="0">
              <a:defRPr sz="2400">
                <a:latin typeface="Times New Roman" pitchFamily="18" charset="0"/>
                <a:ea typeface="+mn-ea"/>
              </a:defRPr>
            </a:lvl2pPr>
            <a:lvl3pPr marL="1143000" indent="-228600" eaLnBrk="0" hangingPunct="0">
              <a:defRPr sz="2400">
                <a:latin typeface="Times New Roman" pitchFamily="18" charset="0"/>
                <a:ea typeface="+mn-ea"/>
              </a:defRPr>
            </a:lvl3pPr>
            <a:lvl4pPr marL="1600200" indent="-228600" eaLnBrk="0" hangingPunct="0">
              <a:defRPr sz="2400">
                <a:latin typeface="Times New Roman" pitchFamily="18" charset="0"/>
                <a:ea typeface="+mn-ea"/>
              </a:defRPr>
            </a:lvl4pPr>
            <a:lvl5pPr marL="2057400" indent="-228600" eaLnBrk="0" hangingPunct="0">
              <a:defRPr sz="2400">
                <a:latin typeface="Times New Roman" pitchFamily="18" charset="0"/>
                <a:ea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9pPr>
          </a:lstStyle>
          <a:p>
            <a:r>
              <a:rPr lang="de-DE" altLang="de-DE" sz="900" b="0" dirty="0"/>
              <a:t>Histogramm</a:t>
            </a:r>
          </a:p>
          <a:p>
            <a:r>
              <a:rPr lang="de-DE" altLang="de-DE" sz="900" b="0" dirty="0"/>
              <a:t>Schiefe/</a:t>
            </a:r>
            <a:r>
              <a:rPr lang="de-DE" altLang="de-DE" sz="900" b="0" dirty="0" err="1"/>
              <a:t>Kurtosis</a:t>
            </a:r>
            <a:endParaRPr lang="de-DE" altLang="de-DE" sz="900" b="0" dirty="0"/>
          </a:p>
          <a:p>
            <a:r>
              <a:rPr lang="de-DE" altLang="de-DE" sz="900" b="0" dirty="0" err="1"/>
              <a:t>Kolmogorov-Smirnov</a:t>
            </a:r>
            <a:r>
              <a:rPr lang="de-DE" altLang="de-DE" sz="900" b="0" dirty="0"/>
              <a:t> Test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6358578" y="1681063"/>
            <a:ext cx="2029338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400" b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Parametrische Verfahren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6576362" y="2257708"/>
            <a:ext cx="15937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4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Unterschiede &amp;</a:t>
            </a:r>
            <a:br>
              <a:rPr lang="de-DE" altLang="de-DE" dirty="0"/>
            </a:br>
            <a:r>
              <a:rPr lang="de-DE" altLang="de-DE" dirty="0"/>
              <a:t>Gruppenvergleiche 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6154277" y="3286725"/>
            <a:ext cx="76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2 Gruppen 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7715688" y="3132836"/>
            <a:ext cx="7553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mehr als </a:t>
            </a:r>
            <a:br>
              <a:rPr lang="de-DE" altLang="de-DE" dirty="0"/>
            </a:br>
            <a:r>
              <a:rPr lang="de-DE" altLang="de-DE" dirty="0"/>
              <a:t>2  Gruppen</a:t>
            </a: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7590429" y="4509120"/>
            <a:ext cx="990600" cy="784830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latin typeface="+mj-lt"/>
              </a:rPr>
              <a:t>Einfakt. Varianzanalyse (ANOVA)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latin typeface="+mj-lt"/>
              </a:rPr>
              <a:t>Post Hoc Tests</a:t>
            </a: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6448570" y="5229200"/>
            <a:ext cx="762000" cy="553998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latin typeface="+mj-lt"/>
              </a:rPr>
              <a:t>t-Test</a:t>
            </a:r>
            <a:br>
              <a:rPr lang="de-DE" altLang="de-DE" sz="1000" b="1" dirty="0">
                <a:latin typeface="+mj-lt"/>
              </a:rPr>
            </a:br>
            <a:r>
              <a:rPr lang="de-DE" altLang="de-DE" sz="1000" b="1" dirty="0">
                <a:latin typeface="+mj-lt"/>
              </a:rPr>
              <a:t>(ungleiche Varianzen)</a:t>
            </a:r>
          </a:p>
        </p:txBody>
      </p:sp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5881092" y="4509120"/>
            <a:ext cx="762000" cy="553998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latin typeface="+mj-lt"/>
              </a:rPr>
              <a:t>t-Test</a:t>
            </a:r>
            <a:br>
              <a:rPr lang="de-DE" altLang="de-DE" sz="1000" b="1" dirty="0">
                <a:latin typeface="+mj-lt"/>
              </a:rPr>
            </a:br>
            <a:r>
              <a:rPr lang="de-DE" altLang="de-DE" sz="1000" b="1" dirty="0">
                <a:latin typeface="+mj-lt"/>
              </a:rPr>
              <a:t>(gleiche  Varianzen)</a:t>
            </a:r>
          </a:p>
        </p:txBody>
      </p:sp>
      <p:sp>
        <p:nvSpPr>
          <p:cNvPr id="30" name="Text Box 39"/>
          <p:cNvSpPr txBox="1">
            <a:spLocks noChangeArrowheads="1"/>
          </p:cNvSpPr>
          <p:nvPr/>
        </p:nvSpPr>
        <p:spPr bwMode="auto">
          <a:xfrm>
            <a:off x="4224908" y="2024554"/>
            <a:ext cx="14847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4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Zusammenhänge </a:t>
            </a:r>
          </a:p>
        </p:txBody>
      </p:sp>
      <p:sp>
        <p:nvSpPr>
          <p:cNvPr id="33" name="Text Box 42"/>
          <p:cNvSpPr txBox="1">
            <a:spLocks noChangeArrowheads="1"/>
          </p:cNvSpPr>
          <p:nvPr/>
        </p:nvSpPr>
        <p:spPr bwMode="auto">
          <a:xfrm>
            <a:off x="4357659" y="4509120"/>
            <a:ext cx="1219200" cy="477054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latin typeface="+mj-lt"/>
              </a:rPr>
              <a:t>Pearsons r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latin typeface="+mj-lt"/>
              </a:rPr>
              <a:t>lineare Regression</a:t>
            </a:r>
          </a:p>
        </p:txBody>
      </p:sp>
      <p:sp>
        <p:nvSpPr>
          <p:cNvPr id="34" name="Text Box 43"/>
          <p:cNvSpPr txBox="1">
            <a:spLocks noChangeArrowheads="1"/>
          </p:cNvSpPr>
          <p:nvPr/>
        </p:nvSpPr>
        <p:spPr bwMode="auto">
          <a:xfrm>
            <a:off x="1111313" y="911818"/>
            <a:ext cx="2081275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sz="1400" b="1" dirty="0"/>
              <a:t>Parameterfreie Verfahren</a:t>
            </a:r>
          </a:p>
        </p:txBody>
      </p:sp>
      <p:sp>
        <p:nvSpPr>
          <p:cNvPr id="35" name="Text Box 44"/>
          <p:cNvSpPr txBox="1">
            <a:spLocks noChangeArrowheads="1"/>
          </p:cNvSpPr>
          <p:nvPr/>
        </p:nvSpPr>
        <p:spPr bwMode="auto">
          <a:xfrm>
            <a:off x="2273274" y="1944842"/>
            <a:ext cx="14847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sz="1400" dirty="0"/>
              <a:t>Zusammenhänge </a:t>
            </a:r>
          </a:p>
        </p:txBody>
      </p:sp>
      <p:sp>
        <p:nvSpPr>
          <p:cNvPr id="36" name="Text Box 45"/>
          <p:cNvSpPr txBox="1">
            <a:spLocks noChangeArrowheads="1"/>
          </p:cNvSpPr>
          <p:nvPr/>
        </p:nvSpPr>
        <p:spPr bwMode="auto">
          <a:xfrm>
            <a:off x="348887" y="1837120"/>
            <a:ext cx="15937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sz="1400" dirty="0"/>
              <a:t>Unterschiede &amp; </a:t>
            </a:r>
            <a:br>
              <a:rPr lang="de-DE" altLang="de-DE" sz="1400" dirty="0"/>
            </a:br>
            <a:r>
              <a:rPr lang="de-DE" altLang="de-DE" sz="1400" dirty="0"/>
              <a:t>Gruppenvergleiche </a:t>
            </a:r>
          </a:p>
        </p:txBody>
      </p:sp>
      <p:sp>
        <p:nvSpPr>
          <p:cNvPr id="38" name="Text Box 47"/>
          <p:cNvSpPr txBox="1">
            <a:spLocks noChangeArrowheads="1"/>
          </p:cNvSpPr>
          <p:nvPr/>
        </p:nvSpPr>
        <p:spPr bwMode="auto">
          <a:xfrm>
            <a:off x="2540540" y="3265608"/>
            <a:ext cx="950168" cy="400110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b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Spearmans Rho</a:t>
            </a:r>
          </a:p>
        </p:txBody>
      </p:sp>
      <p:sp>
        <p:nvSpPr>
          <p:cNvPr id="39" name="Text Box 48"/>
          <p:cNvSpPr txBox="1">
            <a:spLocks noChangeArrowheads="1"/>
          </p:cNvSpPr>
          <p:nvPr/>
        </p:nvSpPr>
        <p:spPr bwMode="auto">
          <a:xfrm>
            <a:off x="254191" y="2929136"/>
            <a:ext cx="76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2 Gruppen </a:t>
            </a:r>
          </a:p>
        </p:txBody>
      </p:sp>
      <p:sp>
        <p:nvSpPr>
          <p:cNvPr id="40" name="Text Box 49"/>
          <p:cNvSpPr txBox="1">
            <a:spLocks noChangeArrowheads="1"/>
          </p:cNvSpPr>
          <p:nvPr/>
        </p:nvSpPr>
        <p:spPr bwMode="auto">
          <a:xfrm>
            <a:off x="1136462" y="2852936"/>
            <a:ext cx="7841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mehr als</a:t>
            </a:r>
            <a:br>
              <a:rPr lang="de-DE" altLang="de-DE" dirty="0"/>
            </a:br>
            <a:r>
              <a:rPr lang="de-DE" altLang="de-DE" dirty="0"/>
              <a:t>2  Gruppen </a:t>
            </a:r>
          </a:p>
        </p:txBody>
      </p:sp>
      <p:sp>
        <p:nvSpPr>
          <p:cNvPr id="41" name="Text Box 50"/>
          <p:cNvSpPr txBox="1">
            <a:spLocks noChangeArrowheads="1"/>
          </p:cNvSpPr>
          <p:nvPr/>
        </p:nvSpPr>
        <p:spPr bwMode="auto">
          <a:xfrm>
            <a:off x="292291" y="3261761"/>
            <a:ext cx="685800" cy="553998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b="1">
                <a:latin typeface="+mj-lt"/>
                <a:ea typeface="+mn-ea"/>
              </a:defRPr>
            </a:lvl1pPr>
            <a:lvl2pPr marL="742950" indent="-285750" eaLnBrk="0" hangingPunct="0">
              <a:defRPr sz="2400">
                <a:latin typeface="Times New Roman" pitchFamily="18" charset="0"/>
                <a:ea typeface="+mn-ea"/>
              </a:defRPr>
            </a:lvl2pPr>
            <a:lvl3pPr marL="1143000" indent="-228600" eaLnBrk="0" hangingPunct="0">
              <a:defRPr sz="2400">
                <a:latin typeface="Times New Roman" pitchFamily="18" charset="0"/>
                <a:ea typeface="+mn-ea"/>
              </a:defRPr>
            </a:lvl3pPr>
            <a:lvl4pPr marL="1600200" indent="-228600" eaLnBrk="0" hangingPunct="0">
              <a:defRPr sz="2400">
                <a:latin typeface="Times New Roman" pitchFamily="18" charset="0"/>
                <a:ea typeface="+mn-ea"/>
              </a:defRPr>
            </a:lvl4pPr>
            <a:lvl5pPr marL="2057400" indent="-228600" eaLnBrk="0" hangingPunct="0">
              <a:defRPr sz="2400">
                <a:latin typeface="Times New Roman" pitchFamily="18" charset="0"/>
                <a:ea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9pPr>
          </a:lstStyle>
          <a:p>
            <a:r>
              <a:rPr lang="de-DE" altLang="de-DE" dirty="0"/>
              <a:t>Mann-Whitney U-Test</a:t>
            </a:r>
          </a:p>
        </p:txBody>
      </p:sp>
      <p:sp>
        <p:nvSpPr>
          <p:cNvPr id="42" name="Text Box 51"/>
          <p:cNvSpPr txBox="1">
            <a:spLocks noChangeArrowheads="1"/>
          </p:cNvSpPr>
          <p:nvPr/>
        </p:nvSpPr>
        <p:spPr bwMode="auto">
          <a:xfrm>
            <a:off x="1130491" y="3269431"/>
            <a:ext cx="762000" cy="784830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b="1">
                <a:latin typeface="+mj-lt"/>
                <a:ea typeface="+mn-ea"/>
              </a:defRPr>
            </a:lvl1pPr>
            <a:lvl2pPr marL="742950" indent="-285750" eaLnBrk="0" hangingPunct="0">
              <a:defRPr sz="2400">
                <a:latin typeface="Times New Roman" pitchFamily="18" charset="0"/>
                <a:ea typeface="+mn-ea"/>
              </a:defRPr>
            </a:lvl2pPr>
            <a:lvl3pPr marL="1143000" indent="-228600" eaLnBrk="0" hangingPunct="0">
              <a:defRPr sz="2400">
                <a:latin typeface="Times New Roman" pitchFamily="18" charset="0"/>
                <a:ea typeface="+mn-ea"/>
              </a:defRPr>
            </a:lvl3pPr>
            <a:lvl4pPr marL="1600200" indent="-228600" eaLnBrk="0" hangingPunct="0">
              <a:defRPr sz="2400">
                <a:latin typeface="Times New Roman" pitchFamily="18" charset="0"/>
                <a:ea typeface="+mn-ea"/>
              </a:defRPr>
            </a:lvl4pPr>
            <a:lvl5pPr marL="2057400" indent="-228600" eaLnBrk="0" hangingPunct="0">
              <a:defRPr sz="2400">
                <a:latin typeface="Times New Roman" pitchFamily="18" charset="0"/>
                <a:ea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9pPr>
          </a:lstStyle>
          <a:p>
            <a:r>
              <a:rPr lang="de-DE" altLang="de-DE" dirty="0"/>
              <a:t>Kruskal Wallis Test</a:t>
            </a:r>
          </a:p>
          <a:p>
            <a:r>
              <a:rPr lang="de-DE" altLang="de-DE" dirty="0"/>
              <a:t>Post Hoc Tests</a:t>
            </a:r>
          </a:p>
        </p:txBody>
      </p:sp>
      <p:cxnSp>
        <p:nvCxnSpPr>
          <p:cNvPr id="100" name="Gerade Verbindung mit Pfeil 99"/>
          <p:cNvCxnSpPr>
            <a:stCxn id="8" idx="1"/>
            <a:endCxn id="34" idx="3"/>
          </p:cNvCxnSpPr>
          <p:nvPr/>
        </p:nvCxnSpPr>
        <p:spPr>
          <a:xfrm flipH="1">
            <a:off x="3192588" y="1065706"/>
            <a:ext cx="3670744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103"/>
          <p:cNvCxnSpPr>
            <a:stCxn id="6" idx="2"/>
            <a:endCxn id="8" idx="0"/>
          </p:cNvCxnSpPr>
          <p:nvPr/>
        </p:nvCxnSpPr>
        <p:spPr>
          <a:xfrm>
            <a:off x="7373247" y="567572"/>
            <a:ext cx="0" cy="298079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mit Pfeil 105"/>
          <p:cNvCxnSpPr>
            <a:stCxn id="9" idx="3"/>
          </p:cNvCxnSpPr>
          <p:nvPr/>
        </p:nvCxnSpPr>
        <p:spPr>
          <a:xfrm>
            <a:off x="6169124" y="511806"/>
            <a:ext cx="634450" cy="3538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mit Pfeil 107"/>
          <p:cNvCxnSpPr>
            <a:stCxn id="5" idx="2"/>
            <a:endCxn id="34" idx="0"/>
          </p:cNvCxnSpPr>
          <p:nvPr/>
        </p:nvCxnSpPr>
        <p:spPr>
          <a:xfrm>
            <a:off x="2140806" y="567572"/>
            <a:ext cx="11145" cy="3442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mit Pfeil 112"/>
          <p:cNvCxnSpPr>
            <a:stCxn id="34" idx="2"/>
            <a:endCxn id="36" idx="0"/>
          </p:cNvCxnSpPr>
          <p:nvPr/>
        </p:nvCxnSpPr>
        <p:spPr>
          <a:xfrm flipH="1">
            <a:off x="1145772" y="1219595"/>
            <a:ext cx="1006179" cy="617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Gerade Verbindung mit Pfeil 114"/>
          <p:cNvCxnSpPr>
            <a:stCxn id="34" idx="2"/>
            <a:endCxn id="35" idx="0"/>
          </p:cNvCxnSpPr>
          <p:nvPr/>
        </p:nvCxnSpPr>
        <p:spPr>
          <a:xfrm>
            <a:off x="2151951" y="1219595"/>
            <a:ext cx="863674" cy="7252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Gerade Verbindung mit Pfeil 117"/>
          <p:cNvCxnSpPr>
            <a:stCxn id="35" idx="2"/>
            <a:endCxn id="37" idx="0"/>
          </p:cNvCxnSpPr>
          <p:nvPr/>
        </p:nvCxnSpPr>
        <p:spPr>
          <a:xfrm>
            <a:off x="3015625" y="2252619"/>
            <a:ext cx="0" cy="2605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Gerade Verbindung mit Pfeil 119"/>
          <p:cNvCxnSpPr>
            <a:stCxn id="37" idx="2"/>
            <a:endCxn id="38" idx="0"/>
          </p:cNvCxnSpPr>
          <p:nvPr/>
        </p:nvCxnSpPr>
        <p:spPr>
          <a:xfrm flipH="1">
            <a:off x="3015624" y="2913243"/>
            <a:ext cx="1" cy="3523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feld 121"/>
          <p:cNvSpPr txBox="1"/>
          <p:nvPr/>
        </p:nvSpPr>
        <p:spPr>
          <a:xfrm>
            <a:off x="-900608" y="2175247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+</a:t>
            </a:r>
            <a:endParaRPr lang="de-AT" b="1" dirty="0">
              <a:latin typeface="+mj-lt"/>
            </a:endParaRPr>
          </a:p>
        </p:txBody>
      </p:sp>
      <p:sp>
        <p:nvSpPr>
          <p:cNvPr id="123" name="Textfeld 122"/>
          <p:cNvSpPr txBox="1"/>
          <p:nvPr/>
        </p:nvSpPr>
        <p:spPr>
          <a:xfrm>
            <a:off x="4872980" y="951111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–</a:t>
            </a:r>
            <a:endParaRPr lang="de-AT" b="1" dirty="0">
              <a:latin typeface="+mj-lt"/>
            </a:endParaRPr>
          </a:p>
        </p:txBody>
      </p:sp>
      <p:sp>
        <p:nvSpPr>
          <p:cNvPr id="124" name="Textfeld 123"/>
          <p:cNvSpPr txBox="1"/>
          <p:nvPr/>
        </p:nvSpPr>
        <p:spPr>
          <a:xfrm>
            <a:off x="4519414" y="2868823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+</a:t>
            </a:r>
            <a:endParaRPr lang="de-AT" b="1" dirty="0">
              <a:latin typeface="+mj-lt"/>
            </a:endParaRPr>
          </a:p>
        </p:txBody>
      </p:sp>
      <p:sp>
        <p:nvSpPr>
          <p:cNvPr id="125" name="Textfeld 124"/>
          <p:cNvSpPr txBox="1"/>
          <p:nvPr/>
        </p:nvSpPr>
        <p:spPr>
          <a:xfrm>
            <a:off x="-413560" y="567572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–</a:t>
            </a:r>
            <a:endParaRPr lang="de-AT" b="1" dirty="0">
              <a:latin typeface="+mj-lt"/>
            </a:endParaRPr>
          </a:p>
        </p:txBody>
      </p:sp>
      <p:cxnSp>
        <p:nvCxnSpPr>
          <p:cNvPr id="127" name="Gerade Verbindung mit Pfeil 126"/>
          <p:cNvCxnSpPr>
            <a:stCxn id="36" idx="2"/>
            <a:endCxn id="39" idx="0"/>
          </p:cNvCxnSpPr>
          <p:nvPr/>
        </p:nvCxnSpPr>
        <p:spPr>
          <a:xfrm flipH="1">
            <a:off x="635191" y="2360340"/>
            <a:ext cx="510581" cy="5687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Gerade Verbindung mit Pfeil 129"/>
          <p:cNvCxnSpPr>
            <a:stCxn id="36" idx="2"/>
            <a:endCxn id="40" idx="0"/>
          </p:cNvCxnSpPr>
          <p:nvPr/>
        </p:nvCxnSpPr>
        <p:spPr>
          <a:xfrm>
            <a:off x="1145772" y="2360340"/>
            <a:ext cx="382785" cy="4925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 Box 54"/>
          <p:cNvSpPr txBox="1">
            <a:spLocks noChangeArrowheads="1"/>
          </p:cNvSpPr>
          <p:nvPr/>
        </p:nvSpPr>
        <p:spPr bwMode="auto">
          <a:xfrm>
            <a:off x="2712740" y="5228183"/>
            <a:ext cx="1295400" cy="577081"/>
          </a:xfrm>
          <a:prstGeom prst="rect">
            <a:avLst/>
          </a:prstGeom>
          <a:ln/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900" dirty="0">
                <a:latin typeface="Arial" charset="0"/>
              </a:rPr>
              <a:t>Kontingenzkoeffizient Phi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900" b="1" dirty="0" err="1">
                <a:latin typeface="Arial" charset="0"/>
              </a:rPr>
              <a:t>Cramer</a:t>
            </a:r>
            <a:r>
              <a:rPr lang="de-DE" altLang="de-DE" sz="900" b="1" dirty="0">
                <a:latin typeface="Arial" charset="0"/>
              </a:rPr>
              <a:t>‘s V</a:t>
            </a:r>
          </a:p>
        </p:txBody>
      </p:sp>
      <p:sp>
        <p:nvSpPr>
          <p:cNvPr id="136" name="Text Box 44"/>
          <p:cNvSpPr txBox="1">
            <a:spLocks noChangeArrowheads="1"/>
          </p:cNvSpPr>
          <p:nvPr/>
        </p:nvSpPr>
        <p:spPr bwMode="auto">
          <a:xfrm>
            <a:off x="1195508" y="5362835"/>
            <a:ext cx="14847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4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Zusammenhänge </a:t>
            </a:r>
          </a:p>
        </p:txBody>
      </p:sp>
      <p:cxnSp>
        <p:nvCxnSpPr>
          <p:cNvPr id="142" name="Gerade Verbindung mit Pfeil 141"/>
          <p:cNvCxnSpPr>
            <a:stCxn id="136" idx="3"/>
            <a:endCxn id="132" idx="1"/>
          </p:cNvCxnSpPr>
          <p:nvPr/>
        </p:nvCxnSpPr>
        <p:spPr>
          <a:xfrm>
            <a:off x="2680210" y="5516724"/>
            <a:ext cx="3253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Text Box 45"/>
          <p:cNvSpPr txBox="1">
            <a:spLocks noChangeArrowheads="1"/>
          </p:cNvSpPr>
          <p:nvPr/>
        </p:nvSpPr>
        <p:spPr bwMode="auto">
          <a:xfrm>
            <a:off x="1146585" y="5930116"/>
            <a:ext cx="15825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4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Unterschiede / </a:t>
            </a:r>
            <a:br>
              <a:rPr lang="de-DE" altLang="de-DE" dirty="0"/>
            </a:br>
            <a:r>
              <a:rPr lang="de-DE" altLang="de-DE" dirty="0"/>
              <a:t>Gruppenvergleiche </a:t>
            </a:r>
          </a:p>
        </p:txBody>
      </p:sp>
      <p:sp>
        <p:nvSpPr>
          <p:cNvPr id="152" name="Text Box 9"/>
          <p:cNvSpPr txBox="1">
            <a:spLocks noChangeArrowheads="1"/>
          </p:cNvSpPr>
          <p:nvPr/>
        </p:nvSpPr>
        <p:spPr bwMode="auto">
          <a:xfrm>
            <a:off x="2712740" y="6084569"/>
            <a:ext cx="1295400" cy="230832"/>
          </a:xfrm>
          <a:prstGeom prst="rect">
            <a:avLst/>
          </a:prstGeom>
          <a:ln/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900" b="1" dirty="0">
                <a:latin typeface="Arial" charset="0"/>
              </a:rPr>
              <a:t>Chi-Quadrat Test</a:t>
            </a:r>
          </a:p>
        </p:txBody>
      </p:sp>
      <p:cxnSp>
        <p:nvCxnSpPr>
          <p:cNvPr id="158" name="Gerade Verbindung mit Pfeil 157"/>
          <p:cNvCxnSpPr>
            <a:stCxn id="8" idx="2"/>
            <a:endCxn id="12" idx="0"/>
          </p:cNvCxnSpPr>
          <p:nvPr/>
        </p:nvCxnSpPr>
        <p:spPr>
          <a:xfrm>
            <a:off x="7373247" y="1265761"/>
            <a:ext cx="0" cy="4153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Gewinkelte Verbindung 162"/>
          <p:cNvCxnSpPr>
            <a:stCxn id="12" idx="1"/>
            <a:endCxn id="30" idx="0"/>
          </p:cNvCxnSpPr>
          <p:nvPr/>
        </p:nvCxnSpPr>
        <p:spPr>
          <a:xfrm rot="10800000" flipV="1">
            <a:off x="4967260" y="1834952"/>
            <a:ext cx="1391319" cy="189602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Gerade Verbindung mit Pfeil 166"/>
          <p:cNvCxnSpPr>
            <a:stCxn id="30" idx="2"/>
            <a:endCxn id="31" idx="0"/>
          </p:cNvCxnSpPr>
          <p:nvPr/>
        </p:nvCxnSpPr>
        <p:spPr>
          <a:xfrm>
            <a:off x="4967259" y="2332331"/>
            <a:ext cx="1" cy="1808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Gerade Verbindung mit Pfeil 168"/>
          <p:cNvCxnSpPr>
            <a:stCxn id="31" idx="1"/>
            <a:endCxn id="37" idx="3"/>
          </p:cNvCxnSpPr>
          <p:nvPr/>
        </p:nvCxnSpPr>
        <p:spPr>
          <a:xfrm flipH="1">
            <a:off x="3576836" y="2713188"/>
            <a:ext cx="7867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2" name="Textfeld 171"/>
          <p:cNvSpPr txBox="1"/>
          <p:nvPr/>
        </p:nvSpPr>
        <p:spPr>
          <a:xfrm>
            <a:off x="-1251760" y="729716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–</a:t>
            </a:r>
            <a:endParaRPr lang="de-AT" b="1" dirty="0">
              <a:latin typeface="+mj-lt"/>
            </a:endParaRPr>
          </a:p>
        </p:txBody>
      </p:sp>
      <p:cxnSp>
        <p:nvCxnSpPr>
          <p:cNvPr id="174" name="Gerade Verbindung mit Pfeil 173"/>
          <p:cNvCxnSpPr>
            <a:stCxn id="31" idx="2"/>
            <a:endCxn id="32" idx="0"/>
          </p:cNvCxnSpPr>
          <p:nvPr/>
        </p:nvCxnSpPr>
        <p:spPr>
          <a:xfrm flipH="1">
            <a:off x="4967259" y="2913243"/>
            <a:ext cx="1" cy="3523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Gerade Verbindung mit Pfeil 175"/>
          <p:cNvCxnSpPr>
            <a:stCxn id="32" idx="1"/>
            <a:endCxn id="38" idx="3"/>
          </p:cNvCxnSpPr>
          <p:nvPr/>
        </p:nvCxnSpPr>
        <p:spPr>
          <a:xfrm flipH="1">
            <a:off x="3490708" y="3465663"/>
            <a:ext cx="94659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Textfeld 176"/>
          <p:cNvSpPr txBox="1"/>
          <p:nvPr/>
        </p:nvSpPr>
        <p:spPr>
          <a:xfrm>
            <a:off x="3799334" y="3356992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–</a:t>
            </a:r>
            <a:endParaRPr lang="de-AT" b="1" dirty="0">
              <a:latin typeface="+mj-lt"/>
            </a:endParaRPr>
          </a:p>
        </p:txBody>
      </p:sp>
      <p:cxnSp>
        <p:nvCxnSpPr>
          <p:cNvPr id="179" name="Gerade Verbindung mit Pfeil 178"/>
          <p:cNvCxnSpPr>
            <a:stCxn id="32" idx="2"/>
            <a:endCxn id="33" idx="0"/>
          </p:cNvCxnSpPr>
          <p:nvPr/>
        </p:nvCxnSpPr>
        <p:spPr>
          <a:xfrm>
            <a:off x="4967259" y="3665718"/>
            <a:ext cx="0" cy="8434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0" name="Textfeld 179"/>
          <p:cNvSpPr txBox="1"/>
          <p:nvPr/>
        </p:nvSpPr>
        <p:spPr>
          <a:xfrm>
            <a:off x="4519414" y="3861048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+</a:t>
            </a:r>
            <a:endParaRPr lang="de-AT" b="1" dirty="0">
              <a:latin typeface="+mj-lt"/>
            </a:endParaRPr>
          </a:p>
        </p:txBody>
      </p:sp>
      <p:cxnSp>
        <p:nvCxnSpPr>
          <p:cNvPr id="182" name="Gerade Verbindung mit Pfeil 181"/>
          <p:cNvCxnSpPr>
            <a:stCxn id="13" idx="2"/>
            <a:endCxn id="14" idx="0"/>
          </p:cNvCxnSpPr>
          <p:nvPr/>
        </p:nvCxnSpPr>
        <p:spPr>
          <a:xfrm flipH="1">
            <a:off x="6535277" y="2780928"/>
            <a:ext cx="837970" cy="5057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Gerade Verbindung mit Pfeil 183"/>
          <p:cNvCxnSpPr>
            <a:stCxn id="13" idx="2"/>
            <a:endCxn id="15" idx="0"/>
          </p:cNvCxnSpPr>
          <p:nvPr/>
        </p:nvCxnSpPr>
        <p:spPr>
          <a:xfrm>
            <a:off x="7373247" y="2780928"/>
            <a:ext cx="720109" cy="3519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Gerade Verbindung mit Pfeil 185"/>
          <p:cNvCxnSpPr>
            <a:endCxn id="27" idx="0"/>
          </p:cNvCxnSpPr>
          <p:nvPr/>
        </p:nvCxnSpPr>
        <p:spPr>
          <a:xfrm>
            <a:off x="6262092" y="3733679"/>
            <a:ext cx="0" cy="7754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Gerade Verbindung mit Pfeil 192"/>
          <p:cNvCxnSpPr>
            <a:endCxn id="26" idx="0"/>
          </p:cNvCxnSpPr>
          <p:nvPr/>
        </p:nvCxnSpPr>
        <p:spPr>
          <a:xfrm>
            <a:off x="6829570" y="3854206"/>
            <a:ext cx="0" cy="13749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Textfeld 193"/>
          <p:cNvSpPr txBox="1"/>
          <p:nvPr/>
        </p:nvSpPr>
        <p:spPr>
          <a:xfrm>
            <a:off x="5896098" y="3974857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+</a:t>
            </a:r>
            <a:endParaRPr lang="de-AT" b="1" dirty="0">
              <a:latin typeface="+mj-lt"/>
            </a:endParaRPr>
          </a:p>
        </p:txBody>
      </p:sp>
      <p:sp>
        <p:nvSpPr>
          <p:cNvPr id="195" name="Textfeld 194"/>
          <p:cNvSpPr txBox="1"/>
          <p:nvPr/>
        </p:nvSpPr>
        <p:spPr>
          <a:xfrm>
            <a:off x="6803574" y="4437112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–</a:t>
            </a:r>
            <a:endParaRPr lang="de-AT" b="1" dirty="0">
              <a:latin typeface="+mj-lt"/>
            </a:endParaRPr>
          </a:p>
        </p:txBody>
      </p:sp>
      <p:cxnSp>
        <p:nvCxnSpPr>
          <p:cNvPr id="196" name="Gerade Verbindung mit Pfeil 195"/>
          <p:cNvCxnSpPr>
            <a:stCxn id="85" idx="2"/>
            <a:endCxn id="22" idx="0"/>
          </p:cNvCxnSpPr>
          <p:nvPr/>
        </p:nvCxnSpPr>
        <p:spPr>
          <a:xfrm flipH="1">
            <a:off x="8085729" y="3933056"/>
            <a:ext cx="7627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9" name="Textfeld 198"/>
          <p:cNvSpPr txBox="1"/>
          <p:nvPr/>
        </p:nvSpPr>
        <p:spPr>
          <a:xfrm>
            <a:off x="7611036" y="3975447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+</a:t>
            </a:r>
            <a:endParaRPr lang="de-AT" b="1" dirty="0">
              <a:latin typeface="+mj-lt"/>
            </a:endParaRPr>
          </a:p>
        </p:txBody>
      </p:sp>
      <p:cxnSp>
        <p:nvCxnSpPr>
          <p:cNvPr id="201" name="Gewinkelte Verbindung 200"/>
          <p:cNvCxnSpPr>
            <a:cxnSpLocks/>
            <a:stCxn id="85" idx="3"/>
            <a:endCxn id="82" idx="3"/>
          </p:cNvCxnSpPr>
          <p:nvPr/>
        </p:nvCxnSpPr>
        <p:spPr>
          <a:xfrm flipH="1">
            <a:off x="8581029" y="3733001"/>
            <a:ext cx="166512" cy="2196391"/>
          </a:xfrm>
          <a:prstGeom prst="bentConnector3">
            <a:avLst>
              <a:gd name="adj1" fmla="val -137287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Gewinkelte Verbindung 209"/>
          <p:cNvCxnSpPr>
            <a:stCxn id="37" idx="1"/>
            <a:endCxn id="132" idx="0"/>
          </p:cNvCxnSpPr>
          <p:nvPr/>
        </p:nvCxnSpPr>
        <p:spPr>
          <a:xfrm rot="10800000" flipH="1" flipV="1">
            <a:off x="2454412" y="2713187"/>
            <a:ext cx="906027" cy="2514995"/>
          </a:xfrm>
          <a:prstGeom prst="bentConnector4">
            <a:avLst>
              <a:gd name="adj1" fmla="val -25231"/>
              <a:gd name="adj2" fmla="val 53977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2" name="Textfeld 211"/>
          <p:cNvSpPr txBox="1"/>
          <p:nvPr/>
        </p:nvSpPr>
        <p:spPr>
          <a:xfrm>
            <a:off x="2619772" y="2831439"/>
            <a:ext cx="381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+</a:t>
            </a:r>
            <a:endParaRPr lang="de-AT" b="1" dirty="0">
              <a:latin typeface="+mj-lt"/>
            </a:endParaRPr>
          </a:p>
        </p:txBody>
      </p:sp>
      <p:sp>
        <p:nvSpPr>
          <p:cNvPr id="213" name="Textfeld 212"/>
          <p:cNvSpPr txBox="1"/>
          <p:nvPr/>
        </p:nvSpPr>
        <p:spPr>
          <a:xfrm>
            <a:off x="2577678" y="4005064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–</a:t>
            </a:r>
            <a:endParaRPr lang="de-AT" b="1" dirty="0">
              <a:latin typeface="+mj-lt"/>
            </a:endParaRPr>
          </a:p>
        </p:txBody>
      </p:sp>
      <p:cxnSp>
        <p:nvCxnSpPr>
          <p:cNvPr id="220" name="Gerade Verbindung mit Pfeil 219"/>
          <p:cNvCxnSpPr>
            <a:stCxn id="12" idx="2"/>
            <a:endCxn id="13" idx="0"/>
          </p:cNvCxnSpPr>
          <p:nvPr/>
        </p:nvCxnSpPr>
        <p:spPr>
          <a:xfrm>
            <a:off x="7373247" y="1988840"/>
            <a:ext cx="0" cy="2688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0" name="Textfeld 239"/>
          <p:cNvSpPr txBox="1"/>
          <p:nvPr/>
        </p:nvSpPr>
        <p:spPr>
          <a:xfrm>
            <a:off x="6947590" y="1239143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+</a:t>
            </a:r>
            <a:endParaRPr lang="de-AT" b="1" dirty="0">
              <a:latin typeface="+mj-lt"/>
            </a:endParaRPr>
          </a:p>
        </p:txBody>
      </p:sp>
      <p:sp>
        <p:nvSpPr>
          <p:cNvPr id="241" name="Textfeld 240"/>
          <p:cNvSpPr txBox="1"/>
          <p:nvPr/>
        </p:nvSpPr>
        <p:spPr>
          <a:xfrm>
            <a:off x="-832660" y="1604118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+</a:t>
            </a:r>
            <a:endParaRPr lang="de-AT" b="1" dirty="0">
              <a:latin typeface="+mj-lt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863332" y="865651"/>
            <a:ext cx="1019830" cy="400110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b="1" dirty="0"/>
              <a:t>Variable</a:t>
            </a:r>
            <a:br>
              <a:rPr lang="de-DE" altLang="de-DE" b="1" dirty="0"/>
            </a:br>
            <a:r>
              <a:rPr lang="de-DE" altLang="de-DE" b="1" dirty="0" err="1"/>
              <a:t>normalverteilt</a:t>
            </a:r>
            <a:r>
              <a:rPr lang="de-DE" altLang="de-DE" b="1" dirty="0"/>
              <a:t>?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6000777" y="3532946"/>
            <a:ext cx="1308371" cy="400110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b="1">
                <a:solidFill>
                  <a:schemeClr val="lt1"/>
                </a:solidFill>
                <a:latin typeface="+mj-lt"/>
                <a:ea typeface="+mn-ea"/>
              </a:defRPr>
            </a:lvl1pPr>
            <a:lvl2pPr marL="742950" indent="-28575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2pPr>
            <a:lvl3pPr marL="11430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3pPr>
            <a:lvl4pPr marL="16002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4pPr>
            <a:lvl5pPr marL="20574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9pPr>
          </a:lstStyle>
          <a:p>
            <a:r>
              <a:rPr lang="de-DE" altLang="de-DE"/>
              <a:t>Varianzen homogen?</a:t>
            </a:r>
            <a:br>
              <a:rPr lang="de-DE" altLang="de-DE"/>
            </a:br>
            <a:r>
              <a:rPr lang="de-DE" altLang="de-DE"/>
              <a:t>Levene Test</a:t>
            </a:r>
          </a:p>
        </p:txBody>
      </p:sp>
      <p:sp>
        <p:nvSpPr>
          <p:cNvPr id="31" name="Text Box 40"/>
          <p:cNvSpPr txBox="1">
            <a:spLocks noChangeArrowheads="1"/>
          </p:cNvSpPr>
          <p:nvPr/>
        </p:nvSpPr>
        <p:spPr bwMode="auto">
          <a:xfrm>
            <a:off x="4363568" y="2513133"/>
            <a:ext cx="1207383" cy="400110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b="1">
                <a:solidFill>
                  <a:schemeClr val="lt1"/>
                </a:solidFill>
                <a:latin typeface="+mj-lt"/>
                <a:ea typeface="+mn-ea"/>
              </a:defRPr>
            </a:lvl1pPr>
            <a:lvl2pPr marL="742950" indent="-28575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2pPr>
            <a:lvl3pPr marL="11430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3pPr>
            <a:lvl4pPr marL="16002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4pPr>
            <a:lvl5pPr marL="20574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9pPr>
          </a:lstStyle>
          <a:p>
            <a:r>
              <a:rPr lang="de-DE" altLang="de-DE" dirty="0"/>
              <a:t>Unabhängige</a:t>
            </a:r>
            <a:br>
              <a:rPr lang="de-DE" altLang="de-DE" dirty="0"/>
            </a:br>
            <a:r>
              <a:rPr lang="de-DE" altLang="de-DE" dirty="0"/>
              <a:t>Variable metrisch? </a:t>
            </a:r>
          </a:p>
        </p:txBody>
      </p:sp>
      <p:sp>
        <p:nvSpPr>
          <p:cNvPr id="32" name="Text Box 41"/>
          <p:cNvSpPr txBox="1">
            <a:spLocks noChangeArrowheads="1"/>
          </p:cNvSpPr>
          <p:nvPr/>
        </p:nvSpPr>
        <p:spPr bwMode="auto">
          <a:xfrm>
            <a:off x="4437306" y="3265608"/>
            <a:ext cx="1059906" cy="400110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b="1">
                <a:solidFill>
                  <a:schemeClr val="lt1"/>
                </a:solidFill>
                <a:latin typeface="+mj-lt"/>
                <a:ea typeface="+mn-ea"/>
              </a:defRPr>
            </a:lvl1pPr>
            <a:lvl2pPr marL="742950" indent="-28575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2pPr>
            <a:lvl3pPr marL="11430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3pPr>
            <a:lvl4pPr marL="16002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4pPr>
            <a:lvl5pPr marL="20574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9pPr>
          </a:lstStyle>
          <a:p>
            <a:r>
              <a:rPr lang="de-DE" altLang="de-DE" dirty="0"/>
              <a:t>Zusammenhang </a:t>
            </a:r>
            <a:br>
              <a:rPr lang="de-DE" altLang="de-DE" dirty="0"/>
            </a:br>
            <a:r>
              <a:rPr lang="de-DE" altLang="de-DE" dirty="0"/>
              <a:t>linear? </a:t>
            </a:r>
          </a:p>
        </p:txBody>
      </p:sp>
      <p:sp>
        <p:nvSpPr>
          <p:cNvPr id="37" name="Text Box 46"/>
          <p:cNvSpPr txBox="1">
            <a:spLocks noChangeArrowheads="1"/>
          </p:cNvSpPr>
          <p:nvPr/>
        </p:nvSpPr>
        <p:spPr bwMode="auto">
          <a:xfrm>
            <a:off x="2454413" y="2513133"/>
            <a:ext cx="1122423" cy="400110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b="1">
                <a:solidFill>
                  <a:schemeClr val="lt1"/>
                </a:solidFill>
                <a:latin typeface="+mj-lt"/>
                <a:ea typeface="+mn-ea"/>
              </a:defRPr>
            </a:lvl1pPr>
            <a:lvl2pPr marL="742950" indent="-28575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2pPr>
            <a:lvl3pPr marL="11430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3pPr>
            <a:lvl4pPr marL="16002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4pPr>
            <a:lvl5pPr marL="20574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9pPr>
          </a:lstStyle>
          <a:p>
            <a:r>
              <a:rPr lang="de-DE" altLang="de-DE" dirty="0"/>
              <a:t>unabhängige </a:t>
            </a:r>
            <a:br>
              <a:rPr lang="de-DE" altLang="de-DE" dirty="0"/>
            </a:br>
            <a:r>
              <a:rPr lang="de-DE" altLang="de-DE" dirty="0"/>
              <a:t>Variable ordinal? </a:t>
            </a:r>
          </a:p>
        </p:txBody>
      </p:sp>
      <p:sp>
        <p:nvSpPr>
          <p:cNvPr id="85" name="Text Box 120"/>
          <p:cNvSpPr txBox="1">
            <a:spLocks noChangeArrowheads="1"/>
          </p:cNvSpPr>
          <p:nvPr/>
        </p:nvSpPr>
        <p:spPr bwMode="auto">
          <a:xfrm>
            <a:off x="7439170" y="3532946"/>
            <a:ext cx="1308371" cy="400110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b="1">
                <a:solidFill>
                  <a:schemeClr val="lt1"/>
                </a:solidFill>
                <a:latin typeface="+mj-lt"/>
                <a:ea typeface="+mn-ea"/>
              </a:defRPr>
            </a:lvl1pPr>
            <a:lvl2pPr marL="742950" indent="-28575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2pPr>
            <a:lvl3pPr marL="11430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3pPr>
            <a:lvl4pPr marL="16002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4pPr>
            <a:lvl5pPr marL="20574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9pPr>
          </a:lstStyle>
          <a:p>
            <a:r>
              <a:rPr lang="de-DE" altLang="de-DE" dirty="0"/>
              <a:t>Varianzen homogen?</a:t>
            </a:r>
            <a:br>
              <a:rPr lang="de-DE" altLang="de-DE" dirty="0"/>
            </a:br>
            <a:r>
              <a:rPr lang="de-DE" altLang="de-DE" dirty="0" err="1"/>
              <a:t>Levene</a:t>
            </a:r>
            <a:r>
              <a:rPr lang="de-DE" altLang="de-DE" dirty="0"/>
              <a:t> Test</a:t>
            </a:r>
          </a:p>
        </p:txBody>
      </p:sp>
      <p:sp>
        <p:nvSpPr>
          <p:cNvPr id="243" name="Textfeld 242"/>
          <p:cNvSpPr txBox="1"/>
          <p:nvPr/>
        </p:nvSpPr>
        <p:spPr>
          <a:xfrm>
            <a:off x="3799334" y="2597156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–</a:t>
            </a:r>
            <a:endParaRPr lang="de-AT" b="1" dirty="0">
              <a:latin typeface="+mj-lt"/>
            </a:endParaRPr>
          </a:p>
        </p:txBody>
      </p:sp>
      <p:sp>
        <p:nvSpPr>
          <p:cNvPr id="247" name="Textfeld 246"/>
          <p:cNvSpPr txBox="1"/>
          <p:nvPr/>
        </p:nvSpPr>
        <p:spPr>
          <a:xfrm>
            <a:off x="8617396" y="4725144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–</a:t>
            </a:r>
            <a:endParaRPr lang="de-AT" b="1" dirty="0">
              <a:latin typeface="+mj-lt"/>
            </a:endParaRPr>
          </a:p>
        </p:txBody>
      </p:sp>
      <p:cxnSp>
        <p:nvCxnSpPr>
          <p:cNvPr id="255" name="Gewinkelte Verbindung 254"/>
          <p:cNvCxnSpPr>
            <a:stCxn id="135" idx="0"/>
            <a:endCxn id="136" idx="1"/>
          </p:cNvCxnSpPr>
          <p:nvPr/>
        </p:nvCxnSpPr>
        <p:spPr>
          <a:xfrm rot="5400000" flipH="1" flipV="1">
            <a:off x="810448" y="5296199"/>
            <a:ext cx="164535" cy="60558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Gewinkelte Verbindung 256"/>
          <p:cNvCxnSpPr>
            <a:stCxn id="135" idx="2"/>
            <a:endCxn id="149" idx="1"/>
          </p:cNvCxnSpPr>
          <p:nvPr/>
        </p:nvCxnSpPr>
        <p:spPr>
          <a:xfrm rot="16200000" flipH="1">
            <a:off x="766908" y="5812049"/>
            <a:ext cx="202690" cy="556663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Text Box 4"/>
          <p:cNvSpPr txBox="1">
            <a:spLocks noChangeArrowheads="1"/>
          </p:cNvSpPr>
          <p:nvPr/>
        </p:nvSpPr>
        <p:spPr bwMode="auto">
          <a:xfrm>
            <a:off x="123287" y="5681259"/>
            <a:ext cx="933269" cy="30777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 b="1" dirty="0">
                <a:solidFill>
                  <a:schemeClr val="bg1"/>
                </a:solidFill>
                <a:latin typeface="+mj-lt"/>
              </a:rPr>
              <a:t>NOMINAL</a:t>
            </a:r>
          </a:p>
        </p:txBody>
      </p:sp>
      <p:sp>
        <p:nvSpPr>
          <p:cNvPr id="260" name="Textfeld 259"/>
          <p:cNvSpPr txBox="1"/>
          <p:nvPr/>
        </p:nvSpPr>
        <p:spPr>
          <a:xfrm>
            <a:off x="4335998" y="5373216"/>
            <a:ext cx="2318963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AT" sz="1400" b="1" dirty="0">
                <a:latin typeface="+mj-lt"/>
              </a:rPr>
              <a:t>GRUNDANNAHMEN:</a:t>
            </a:r>
            <a:br>
              <a:rPr lang="de-AT" sz="1400" b="1" dirty="0">
                <a:latin typeface="+mj-lt"/>
              </a:rPr>
            </a:br>
            <a:r>
              <a:rPr lang="de-AT" sz="1400" dirty="0">
                <a:latin typeface="+mj-lt"/>
              </a:rPr>
              <a:t>1. </a:t>
            </a:r>
            <a:r>
              <a:rPr lang="de-AT" sz="1400" dirty="0" err="1">
                <a:latin typeface="+mj-lt"/>
              </a:rPr>
              <a:t>Unabh</a:t>
            </a:r>
            <a:r>
              <a:rPr lang="de-AT" sz="1400" dirty="0">
                <a:latin typeface="+mj-lt"/>
              </a:rPr>
              <a:t>. Stichproben</a:t>
            </a:r>
            <a:br>
              <a:rPr lang="de-AT" sz="1400" dirty="0">
                <a:latin typeface="+mj-lt"/>
              </a:rPr>
            </a:br>
            <a:r>
              <a:rPr lang="de-AT" sz="1400" dirty="0">
                <a:latin typeface="+mj-lt"/>
              </a:rPr>
              <a:t>2. Einstieg: Skalenniveau</a:t>
            </a:r>
            <a:br>
              <a:rPr lang="de-AT" sz="1400" dirty="0">
                <a:latin typeface="+mj-lt"/>
              </a:rPr>
            </a:br>
            <a:r>
              <a:rPr lang="de-AT" sz="1400" dirty="0">
                <a:latin typeface="+mj-lt"/>
              </a:rPr>
              <a:t>    abhängigen Variable</a:t>
            </a:r>
          </a:p>
        </p:txBody>
      </p:sp>
      <p:sp>
        <p:nvSpPr>
          <p:cNvPr id="82" name="Text Box 30">
            <a:extLst>
              <a:ext uri="{FF2B5EF4-FFF2-40B4-BE49-F238E27FC236}">
                <a16:creationId xmlns:a16="http://schemas.microsoft.com/office/drawing/2014/main" id="{80E0DE84-9762-4CD9-9800-A628B45DE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0429" y="5506199"/>
            <a:ext cx="990600" cy="846386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900" b="1" dirty="0">
                <a:latin typeface="+mj-lt"/>
              </a:rPr>
              <a:t>Robuste </a:t>
            </a:r>
            <a:r>
              <a:rPr lang="de-DE" altLang="de-DE" sz="900" b="1" dirty="0" err="1">
                <a:latin typeface="+mj-lt"/>
              </a:rPr>
              <a:t>einfakt</a:t>
            </a:r>
            <a:r>
              <a:rPr lang="de-DE" altLang="de-DE" sz="900" b="1" dirty="0">
                <a:latin typeface="+mj-lt"/>
              </a:rPr>
              <a:t>. Varianzanalyse </a:t>
            </a:r>
            <a:r>
              <a:rPr lang="de-DE" altLang="de-DE" sz="800" dirty="0">
                <a:latin typeface="+mj-lt"/>
              </a:rPr>
              <a:t>(ANOVA mit Welch &amp; Brown-Forsythe)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latin typeface="+mj-lt"/>
              </a:rPr>
              <a:t>Post Hoc Tests</a:t>
            </a:r>
          </a:p>
        </p:txBody>
      </p:sp>
    </p:spTree>
    <p:extLst>
      <p:ext uri="{BB962C8B-B14F-4D97-AF65-F5344CB8AC3E}">
        <p14:creationId xmlns:p14="http://schemas.microsoft.com/office/powerpoint/2010/main" val="606804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24" y="93723"/>
            <a:ext cx="8628496" cy="457200"/>
          </a:xfrm>
        </p:spPr>
        <p:txBody>
          <a:bodyPr/>
          <a:lstStyle/>
          <a:p>
            <a:r>
              <a:rPr lang="de-AT" dirty="0"/>
              <a:t>t-Test für zwei unabhängige Stichproben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181143" y="764704"/>
            <a:ext cx="7847241" cy="1872208"/>
          </a:xfrm>
        </p:spPr>
        <p:txBody>
          <a:bodyPr anchor="ctr"/>
          <a:lstStyle/>
          <a:p>
            <a:r>
              <a:rPr lang="de-AT" b="1" dirty="0"/>
              <a:t>BSP: BBSR </a:t>
            </a:r>
            <a:r>
              <a:rPr lang="de-AT" b="1" dirty="0" err="1"/>
              <a:t>LebensRäume</a:t>
            </a:r>
            <a:r>
              <a:rPr lang="de-AT" b="1" dirty="0"/>
              <a:t> 2012</a:t>
            </a:r>
            <a:br>
              <a:rPr lang="de-AT" b="1" dirty="0"/>
            </a:br>
            <a:r>
              <a:rPr lang="de-AT" b="1" dirty="0"/>
              <a:t>Mietpreise je m² in unterschiedlichen Lagen</a:t>
            </a:r>
          </a:p>
          <a:p>
            <a:pPr lvl="1"/>
            <a:r>
              <a:rPr lang="de-AT" dirty="0"/>
              <a:t>Bruttomiete je m²</a:t>
            </a:r>
          </a:p>
          <a:p>
            <a:pPr lvl="1"/>
            <a:r>
              <a:rPr lang="de-AT" dirty="0"/>
              <a:t>Hat der Ort in dem sie wohnen über oder unter 20.000 EW?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(Daten: </a:t>
            </a:r>
            <a:r>
              <a:rPr lang="de-AT" dirty="0">
                <a:hlinkClick r:id="rId3"/>
              </a:rPr>
              <a:t>Mietspielgel.sav</a:t>
            </a:r>
            <a:r>
              <a:rPr lang="de-AT" dirty="0"/>
              <a:t> aus: Eckstein 2016)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02C7B63-4D8E-4194-BF5E-60E36BA488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724"/>
          <a:stretch/>
        </p:blipFill>
        <p:spPr>
          <a:xfrm>
            <a:off x="395536" y="4076644"/>
            <a:ext cx="1936962" cy="109860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18263F0-B0B2-4D37-8B61-D9084EB8AB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9743" y="2948662"/>
            <a:ext cx="6014777" cy="350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52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0DC1C5-8074-4381-9289-749861280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24" y="93723"/>
            <a:ext cx="8927976" cy="457200"/>
          </a:xfrm>
        </p:spPr>
        <p:txBody>
          <a:bodyPr/>
          <a:lstStyle/>
          <a:p>
            <a:r>
              <a:rPr lang="de-AT" dirty="0"/>
              <a:t>t-Test für zwei unabhängige Stichproben: Normalverteilung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62C1BA-4735-411F-8FB8-1030A1B35CA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0D17C2A-39CB-4CED-97E9-463A944100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1F2CBD9-5C0C-4550-9D1D-773ECE22BD75}"/>
              </a:ext>
            </a:extLst>
          </p:cNvPr>
          <p:cNvGrpSpPr/>
          <p:nvPr/>
        </p:nvGrpSpPr>
        <p:grpSpPr>
          <a:xfrm>
            <a:off x="1123740" y="977806"/>
            <a:ext cx="7112544" cy="5375963"/>
            <a:chOff x="395536" y="1026267"/>
            <a:chExt cx="7112544" cy="5375963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29EF5233-8DEE-4CA7-83A6-483BE58FF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5536" y="1026267"/>
              <a:ext cx="7074264" cy="2114659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53CABC1A-3B34-4D95-8A9F-DA0043F12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1116" y="3525532"/>
              <a:ext cx="7086964" cy="28766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8157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Wo wir gerade sind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548" y="898339"/>
            <a:ext cx="8487382" cy="5526034"/>
          </a:xfrm>
          <a:prstGeom prst="rect">
            <a:avLst/>
          </a:prstGeom>
        </p:spPr>
      </p:pic>
      <p:sp>
        <p:nvSpPr>
          <p:cNvPr id="6" name="Abgerundetes Rechteck 5"/>
          <p:cNvSpPr/>
          <p:nvPr/>
        </p:nvSpPr>
        <p:spPr>
          <a:xfrm>
            <a:off x="5940152" y="5898022"/>
            <a:ext cx="5040560" cy="699330"/>
          </a:xfrm>
          <a:prstGeom prst="roundRect">
            <a:avLst/>
          </a:prstGeom>
          <a:noFill/>
          <a:ln w="76200">
            <a:solidFill>
              <a:srgbClr val="E37823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57710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0DC1C5-8074-4381-9289-749861280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24" y="93723"/>
            <a:ext cx="8927976" cy="457200"/>
          </a:xfrm>
        </p:spPr>
        <p:txBody>
          <a:bodyPr/>
          <a:lstStyle/>
          <a:p>
            <a:r>
              <a:rPr lang="de-AT" dirty="0"/>
              <a:t>t-Test für zwei unabhängige Stichproben: Normalverteilung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62C1BA-4735-411F-8FB8-1030A1B35CA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0D17C2A-39CB-4CED-97E9-463A944100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08C99E6-847D-422D-9BAE-C2C312F30C2B}"/>
              </a:ext>
            </a:extLst>
          </p:cNvPr>
          <p:cNvGrpSpPr/>
          <p:nvPr/>
        </p:nvGrpSpPr>
        <p:grpSpPr>
          <a:xfrm>
            <a:off x="315282" y="1771443"/>
            <a:ext cx="8519433" cy="3788690"/>
            <a:chOff x="145688" y="1076134"/>
            <a:chExt cx="10409867" cy="4629388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1A7054B6-EC2D-40FF-AD73-544B5F5C5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688" y="1076134"/>
              <a:ext cx="5086611" cy="4610337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6D994508-9207-428C-B7A5-4B1067C50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57848" y="1076134"/>
              <a:ext cx="4997707" cy="4629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2039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24" y="93723"/>
            <a:ext cx="8927976" cy="457200"/>
          </a:xfrm>
        </p:spPr>
        <p:txBody>
          <a:bodyPr/>
          <a:lstStyle/>
          <a:p>
            <a:r>
              <a:rPr lang="de-AT" sz="2600" dirty="0"/>
              <a:t>t-Test für zwei unabhängige Stichproben: Varianzhomogenität</a:t>
            </a:r>
          </a:p>
        </p:txBody>
      </p:sp>
      <p:pic>
        <p:nvPicPr>
          <p:cNvPr id="6147" name="Picture 3">
            <a:hlinkClick r:id="rId3"/>
          </p:cNvPr>
          <p:cNvPicPr>
            <a:picLocks noGrp="1" noChangeAspect="1" noChangeArrowheads="1"/>
          </p:cNvPicPr>
          <p:nvPr>
            <p:ph sz="quarter" idx="1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3"/>
          <a:stretch/>
        </p:blipFill>
        <p:spPr bwMode="auto">
          <a:xfrm>
            <a:off x="4562501" y="1252093"/>
            <a:ext cx="4389008" cy="4012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64283"/>
            <a:ext cx="2498591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Inhaltsplatzhalter 2"/>
          <p:cNvSpPr txBox="1">
            <a:spLocks/>
          </p:cNvSpPr>
          <p:nvPr/>
        </p:nvSpPr>
        <p:spPr>
          <a:xfrm>
            <a:off x="323528" y="5373216"/>
            <a:ext cx="8496944" cy="1080120"/>
          </a:xfrm>
          <a:prstGeom prst="rect">
            <a:avLst/>
          </a:prstGeom>
        </p:spPr>
        <p:txBody>
          <a:bodyPr vert="horz" anchor="ctr"/>
          <a:lstStyle>
            <a:lvl1pPr marL="342900" indent="-34290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Font typeface="Wingdings" pitchFamily="2" charset="2"/>
              <a:buChar char="§"/>
              <a:defRPr sz="2400" b="0" kern="120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>
                <a:solidFill>
                  <a:srgbClr val="E37823"/>
                </a:solidFill>
              </a:rPr>
              <a:t>Wenn </a:t>
            </a:r>
            <a:r>
              <a:rPr lang="el-GR" dirty="0">
                <a:solidFill>
                  <a:srgbClr val="E37823"/>
                </a:solidFill>
              </a:rPr>
              <a:t>α</a:t>
            </a:r>
            <a:r>
              <a:rPr lang="de-AT" dirty="0">
                <a:solidFill>
                  <a:srgbClr val="E37823"/>
                </a:solidFill>
              </a:rPr>
              <a:t>* ≤ </a:t>
            </a:r>
            <a:r>
              <a:rPr lang="el-GR" dirty="0">
                <a:solidFill>
                  <a:srgbClr val="E37823"/>
                </a:solidFill>
              </a:rPr>
              <a:t>α</a:t>
            </a:r>
            <a:r>
              <a:rPr lang="de-AT" dirty="0">
                <a:solidFill>
                  <a:srgbClr val="E37823"/>
                </a:solidFill>
              </a:rPr>
              <a:t> → H0 wird verworfen </a:t>
            </a:r>
            <a:br>
              <a:rPr lang="de-AT" dirty="0"/>
            </a:br>
            <a:r>
              <a:rPr lang="de-AT" dirty="0"/>
              <a:t>     			  → keine Varianzhomogenität gegeben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78DD757-D077-48D2-A5D0-62B8DA9B7928}"/>
              </a:ext>
            </a:extLst>
          </p:cNvPr>
          <p:cNvSpPr txBox="1"/>
          <p:nvPr/>
        </p:nvSpPr>
        <p:spPr>
          <a:xfrm>
            <a:off x="323528" y="1252093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+mj-lt"/>
              </a:rPr>
              <a:t>Varianz = Streuung </a:t>
            </a:r>
            <a:r>
              <a:rPr lang="de-AT" sz="2400" dirty="0">
                <a:latin typeface="+mj-lt"/>
              </a:rPr>
              <a:t>innerhalb der zu vergleichenden Gruppen</a:t>
            </a:r>
          </a:p>
        </p:txBody>
      </p:sp>
    </p:spTree>
    <p:extLst>
      <p:ext uri="{BB962C8B-B14F-4D97-AF65-F5344CB8AC3E}">
        <p14:creationId xmlns:p14="http://schemas.microsoft.com/office/powerpoint/2010/main" val="1772593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6F6D3F-5163-4C29-87B1-CA620C949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t-Test für zwei unabhängige Stichproben: Ergebnisse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58AEE3F-D614-4B9C-9140-11D7BAA8162B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346042" y="1628800"/>
            <a:ext cx="8537640" cy="2695278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DD486B-30C2-41E0-9BB7-1A48456384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B09969EB-A364-4CB2-8993-F239BBFF95A1}"/>
              </a:ext>
            </a:extLst>
          </p:cNvPr>
          <p:cNvSpPr/>
          <p:nvPr/>
        </p:nvSpPr>
        <p:spPr>
          <a:xfrm>
            <a:off x="4139952" y="3964037"/>
            <a:ext cx="1656184" cy="195089"/>
          </a:xfrm>
          <a:prstGeom prst="roundRect">
            <a:avLst/>
          </a:prstGeom>
          <a:noFill/>
          <a:ln>
            <a:solidFill>
              <a:srgbClr val="E37823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604C6EA-4E2B-41C1-A5AA-E1DF6740496B}"/>
              </a:ext>
            </a:extLst>
          </p:cNvPr>
          <p:cNvSpPr txBox="1">
            <a:spLocks/>
          </p:cNvSpPr>
          <p:nvPr/>
        </p:nvSpPr>
        <p:spPr>
          <a:xfrm>
            <a:off x="323528" y="4941168"/>
            <a:ext cx="8820472" cy="1080120"/>
          </a:xfrm>
          <a:prstGeom prst="rect">
            <a:avLst/>
          </a:prstGeom>
        </p:spPr>
        <p:txBody>
          <a:bodyPr vert="horz" anchor="ctr"/>
          <a:lstStyle>
            <a:lvl1pPr marL="342900" indent="-34290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Font typeface="Wingdings" pitchFamily="2" charset="2"/>
              <a:buChar char="§"/>
              <a:defRPr sz="2400" b="0" kern="120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>
                <a:solidFill>
                  <a:srgbClr val="E37823"/>
                </a:solidFill>
              </a:rPr>
              <a:t>Wenn </a:t>
            </a:r>
            <a:r>
              <a:rPr lang="el-GR" dirty="0">
                <a:solidFill>
                  <a:srgbClr val="E37823"/>
                </a:solidFill>
              </a:rPr>
              <a:t>α</a:t>
            </a:r>
            <a:r>
              <a:rPr lang="de-AT" dirty="0">
                <a:solidFill>
                  <a:srgbClr val="E37823"/>
                </a:solidFill>
              </a:rPr>
              <a:t>* ≤ </a:t>
            </a:r>
            <a:r>
              <a:rPr lang="el-GR" dirty="0">
                <a:solidFill>
                  <a:srgbClr val="E37823"/>
                </a:solidFill>
              </a:rPr>
              <a:t>α</a:t>
            </a:r>
            <a:r>
              <a:rPr lang="de-AT" dirty="0">
                <a:solidFill>
                  <a:srgbClr val="E37823"/>
                </a:solidFill>
              </a:rPr>
              <a:t> → H0 (Mittelwertgleichheit) wird verworfen </a:t>
            </a:r>
            <a:br>
              <a:rPr lang="de-AT" dirty="0"/>
            </a:br>
            <a:r>
              <a:rPr lang="de-AT" dirty="0"/>
              <a:t>     			  → signifikant unterschiedliche Mittelwerte gegeben</a:t>
            </a:r>
          </a:p>
        </p:txBody>
      </p:sp>
    </p:spTree>
    <p:extLst>
      <p:ext uri="{BB962C8B-B14F-4D97-AF65-F5344CB8AC3E}">
        <p14:creationId xmlns:p14="http://schemas.microsoft.com/office/powerpoint/2010/main" val="1434768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hteck 110"/>
          <p:cNvSpPr/>
          <p:nvPr/>
        </p:nvSpPr>
        <p:spPr>
          <a:xfrm>
            <a:off x="0" y="-27384"/>
            <a:ext cx="9144000" cy="63813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de-AT" sz="900" dirty="0"/>
              <a:t>(Eigene Überarbeitung 2016 von </a:t>
            </a:r>
            <a:r>
              <a:rPr lang="de-AT" sz="900" dirty="0">
                <a:hlinkClick r:id="rId3"/>
              </a:rPr>
              <a:t>Hager, 2011</a:t>
            </a:r>
            <a:r>
              <a:rPr lang="de-AT" sz="900" dirty="0"/>
              <a:t>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04628" y="259795"/>
            <a:ext cx="872355" cy="30777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 b="1" dirty="0">
                <a:solidFill>
                  <a:schemeClr val="bg1"/>
                </a:solidFill>
                <a:latin typeface="+mj-lt"/>
              </a:rPr>
              <a:t>ORDINAL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92987" y="259795"/>
            <a:ext cx="960520" cy="30777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 b="1" dirty="0">
                <a:solidFill>
                  <a:schemeClr val="bg1"/>
                </a:solidFill>
                <a:latin typeface="+mj-lt"/>
              </a:rPr>
              <a:t>METRISCH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728964" y="188640"/>
            <a:ext cx="1440160" cy="646331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100" b="1">
                <a:latin typeface="+mj-lt"/>
                <a:ea typeface="+mn-ea"/>
              </a:defRPr>
            </a:lvl1pPr>
            <a:lvl2pPr marL="742950" indent="-285750" eaLnBrk="0" hangingPunct="0">
              <a:defRPr sz="2400">
                <a:latin typeface="Times New Roman" pitchFamily="18" charset="0"/>
                <a:ea typeface="+mn-ea"/>
              </a:defRPr>
            </a:lvl2pPr>
            <a:lvl3pPr marL="1143000" indent="-228600" eaLnBrk="0" hangingPunct="0">
              <a:defRPr sz="2400">
                <a:latin typeface="Times New Roman" pitchFamily="18" charset="0"/>
                <a:ea typeface="+mn-ea"/>
              </a:defRPr>
            </a:lvl3pPr>
            <a:lvl4pPr marL="1600200" indent="-228600" eaLnBrk="0" hangingPunct="0">
              <a:defRPr sz="2400">
                <a:latin typeface="Times New Roman" pitchFamily="18" charset="0"/>
                <a:ea typeface="+mn-ea"/>
              </a:defRPr>
            </a:lvl4pPr>
            <a:lvl5pPr marL="2057400" indent="-228600" eaLnBrk="0" hangingPunct="0">
              <a:defRPr sz="2400">
                <a:latin typeface="Times New Roman" pitchFamily="18" charset="0"/>
                <a:ea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9pPr>
          </a:lstStyle>
          <a:p>
            <a:r>
              <a:rPr lang="de-DE" altLang="de-DE" sz="900" b="0" dirty="0"/>
              <a:t>Histogramm</a:t>
            </a:r>
          </a:p>
          <a:p>
            <a:r>
              <a:rPr lang="de-DE" altLang="de-DE" sz="900" b="0" dirty="0"/>
              <a:t>Schiefe/</a:t>
            </a:r>
            <a:r>
              <a:rPr lang="de-DE" altLang="de-DE" sz="900" b="0" dirty="0" err="1"/>
              <a:t>Kurtosis</a:t>
            </a:r>
            <a:endParaRPr lang="de-DE" altLang="de-DE" sz="900" b="0" dirty="0"/>
          </a:p>
          <a:p>
            <a:r>
              <a:rPr lang="de-DE" altLang="de-DE" sz="900" b="0" dirty="0" err="1"/>
              <a:t>Kolmogorov-Smirnov</a:t>
            </a:r>
            <a:r>
              <a:rPr lang="de-DE" altLang="de-DE" sz="900" b="0" dirty="0"/>
              <a:t> Test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6358578" y="1681063"/>
            <a:ext cx="2029338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400" b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Parametrische Verfahren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6576362" y="2257708"/>
            <a:ext cx="15937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4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Unterschiede &amp;</a:t>
            </a:r>
            <a:br>
              <a:rPr lang="de-DE" altLang="de-DE" dirty="0"/>
            </a:br>
            <a:r>
              <a:rPr lang="de-DE" altLang="de-DE" dirty="0"/>
              <a:t>Gruppenvergleiche 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6154277" y="3286725"/>
            <a:ext cx="76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2 Gruppen 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7715688" y="3132836"/>
            <a:ext cx="7553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mehr als </a:t>
            </a:r>
            <a:br>
              <a:rPr lang="de-DE" altLang="de-DE" dirty="0"/>
            </a:br>
            <a:r>
              <a:rPr lang="de-DE" altLang="de-DE" dirty="0"/>
              <a:t>2  Gruppen</a:t>
            </a: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7590429" y="4509120"/>
            <a:ext cx="990600" cy="784830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latin typeface="+mj-lt"/>
              </a:rPr>
              <a:t>Einfakt. Varianzanalyse (ANOVA)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latin typeface="+mj-lt"/>
              </a:rPr>
              <a:t>Post Hoc Tests</a:t>
            </a: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6448570" y="5229200"/>
            <a:ext cx="762000" cy="553998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latin typeface="+mj-lt"/>
              </a:rPr>
              <a:t>t-Test</a:t>
            </a:r>
            <a:br>
              <a:rPr lang="de-DE" altLang="de-DE" sz="1000" b="1" dirty="0">
                <a:latin typeface="+mj-lt"/>
              </a:rPr>
            </a:br>
            <a:r>
              <a:rPr lang="de-DE" altLang="de-DE" sz="1000" b="1" dirty="0">
                <a:latin typeface="+mj-lt"/>
              </a:rPr>
              <a:t>(ungleiche Varianzen)</a:t>
            </a:r>
          </a:p>
        </p:txBody>
      </p:sp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5881092" y="4509120"/>
            <a:ext cx="762000" cy="553998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latin typeface="+mj-lt"/>
              </a:rPr>
              <a:t>t-Test</a:t>
            </a:r>
            <a:br>
              <a:rPr lang="de-DE" altLang="de-DE" sz="1000" b="1" dirty="0">
                <a:latin typeface="+mj-lt"/>
              </a:rPr>
            </a:br>
            <a:r>
              <a:rPr lang="de-DE" altLang="de-DE" sz="1000" b="1" dirty="0">
                <a:latin typeface="+mj-lt"/>
              </a:rPr>
              <a:t>(gleiche  Varianzen)</a:t>
            </a:r>
          </a:p>
        </p:txBody>
      </p:sp>
      <p:sp>
        <p:nvSpPr>
          <p:cNvPr id="30" name="Text Box 39"/>
          <p:cNvSpPr txBox="1">
            <a:spLocks noChangeArrowheads="1"/>
          </p:cNvSpPr>
          <p:nvPr/>
        </p:nvSpPr>
        <p:spPr bwMode="auto">
          <a:xfrm>
            <a:off x="4224908" y="2024554"/>
            <a:ext cx="14847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4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Zusammenhänge </a:t>
            </a:r>
          </a:p>
        </p:txBody>
      </p:sp>
      <p:sp>
        <p:nvSpPr>
          <p:cNvPr id="33" name="Text Box 42"/>
          <p:cNvSpPr txBox="1">
            <a:spLocks noChangeArrowheads="1"/>
          </p:cNvSpPr>
          <p:nvPr/>
        </p:nvSpPr>
        <p:spPr bwMode="auto">
          <a:xfrm>
            <a:off x="4357659" y="4509120"/>
            <a:ext cx="1219200" cy="477054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latin typeface="+mj-lt"/>
              </a:rPr>
              <a:t>Pearsons r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latin typeface="+mj-lt"/>
              </a:rPr>
              <a:t>lineare Regression</a:t>
            </a:r>
          </a:p>
        </p:txBody>
      </p:sp>
      <p:sp>
        <p:nvSpPr>
          <p:cNvPr id="34" name="Text Box 43"/>
          <p:cNvSpPr txBox="1">
            <a:spLocks noChangeArrowheads="1"/>
          </p:cNvSpPr>
          <p:nvPr/>
        </p:nvSpPr>
        <p:spPr bwMode="auto">
          <a:xfrm>
            <a:off x="1111313" y="911818"/>
            <a:ext cx="2081275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sz="1400" b="1" dirty="0"/>
              <a:t>Parameterfreie Verfahren</a:t>
            </a:r>
          </a:p>
        </p:txBody>
      </p:sp>
      <p:sp>
        <p:nvSpPr>
          <p:cNvPr id="35" name="Text Box 44"/>
          <p:cNvSpPr txBox="1">
            <a:spLocks noChangeArrowheads="1"/>
          </p:cNvSpPr>
          <p:nvPr/>
        </p:nvSpPr>
        <p:spPr bwMode="auto">
          <a:xfrm>
            <a:off x="2273274" y="1944842"/>
            <a:ext cx="14847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sz="1400" dirty="0"/>
              <a:t>Zusammenhänge </a:t>
            </a:r>
          </a:p>
        </p:txBody>
      </p:sp>
      <p:sp>
        <p:nvSpPr>
          <p:cNvPr id="36" name="Text Box 45"/>
          <p:cNvSpPr txBox="1">
            <a:spLocks noChangeArrowheads="1"/>
          </p:cNvSpPr>
          <p:nvPr/>
        </p:nvSpPr>
        <p:spPr bwMode="auto">
          <a:xfrm>
            <a:off x="348887" y="1837120"/>
            <a:ext cx="15937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sz="1400" dirty="0"/>
              <a:t>Unterschiede &amp; </a:t>
            </a:r>
            <a:br>
              <a:rPr lang="de-DE" altLang="de-DE" sz="1400" dirty="0"/>
            </a:br>
            <a:r>
              <a:rPr lang="de-DE" altLang="de-DE" sz="1400" dirty="0"/>
              <a:t>Gruppenvergleiche </a:t>
            </a:r>
          </a:p>
        </p:txBody>
      </p:sp>
      <p:sp>
        <p:nvSpPr>
          <p:cNvPr id="38" name="Text Box 47"/>
          <p:cNvSpPr txBox="1">
            <a:spLocks noChangeArrowheads="1"/>
          </p:cNvSpPr>
          <p:nvPr/>
        </p:nvSpPr>
        <p:spPr bwMode="auto">
          <a:xfrm>
            <a:off x="2540540" y="3265608"/>
            <a:ext cx="950168" cy="400110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b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Spearmans Rho</a:t>
            </a:r>
          </a:p>
        </p:txBody>
      </p:sp>
      <p:sp>
        <p:nvSpPr>
          <p:cNvPr id="39" name="Text Box 48"/>
          <p:cNvSpPr txBox="1">
            <a:spLocks noChangeArrowheads="1"/>
          </p:cNvSpPr>
          <p:nvPr/>
        </p:nvSpPr>
        <p:spPr bwMode="auto">
          <a:xfrm>
            <a:off x="254191" y="2929136"/>
            <a:ext cx="76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2 Gruppen </a:t>
            </a:r>
          </a:p>
        </p:txBody>
      </p:sp>
      <p:sp>
        <p:nvSpPr>
          <p:cNvPr id="40" name="Text Box 49"/>
          <p:cNvSpPr txBox="1">
            <a:spLocks noChangeArrowheads="1"/>
          </p:cNvSpPr>
          <p:nvPr/>
        </p:nvSpPr>
        <p:spPr bwMode="auto">
          <a:xfrm>
            <a:off x="1136462" y="2852936"/>
            <a:ext cx="7841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mehr als</a:t>
            </a:r>
            <a:br>
              <a:rPr lang="de-DE" altLang="de-DE" dirty="0"/>
            </a:br>
            <a:r>
              <a:rPr lang="de-DE" altLang="de-DE" dirty="0"/>
              <a:t>2  Gruppen </a:t>
            </a:r>
          </a:p>
        </p:txBody>
      </p:sp>
      <p:sp>
        <p:nvSpPr>
          <p:cNvPr id="41" name="Text Box 50"/>
          <p:cNvSpPr txBox="1">
            <a:spLocks noChangeArrowheads="1"/>
          </p:cNvSpPr>
          <p:nvPr/>
        </p:nvSpPr>
        <p:spPr bwMode="auto">
          <a:xfrm>
            <a:off x="292291" y="3261761"/>
            <a:ext cx="685800" cy="553998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b="1">
                <a:latin typeface="+mj-lt"/>
                <a:ea typeface="+mn-ea"/>
              </a:defRPr>
            </a:lvl1pPr>
            <a:lvl2pPr marL="742950" indent="-285750" eaLnBrk="0" hangingPunct="0">
              <a:defRPr sz="2400">
                <a:latin typeface="Times New Roman" pitchFamily="18" charset="0"/>
                <a:ea typeface="+mn-ea"/>
              </a:defRPr>
            </a:lvl2pPr>
            <a:lvl3pPr marL="1143000" indent="-228600" eaLnBrk="0" hangingPunct="0">
              <a:defRPr sz="2400">
                <a:latin typeface="Times New Roman" pitchFamily="18" charset="0"/>
                <a:ea typeface="+mn-ea"/>
              </a:defRPr>
            </a:lvl3pPr>
            <a:lvl4pPr marL="1600200" indent="-228600" eaLnBrk="0" hangingPunct="0">
              <a:defRPr sz="2400">
                <a:latin typeface="Times New Roman" pitchFamily="18" charset="0"/>
                <a:ea typeface="+mn-ea"/>
              </a:defRPr>
            </a:lvl4pPr>
            <a:lvl5pPr marL="2057400" indent="-228600" eaLnBrk="0" hangingPunct="0">
              <a:defRPr sz="2400">
                <a:latin typeface="Times New Roman" pitchFamily="18" charset="0"/>
                <a:ea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9pPr>
          </a:lstStyle>
          <a:p>
            <a:r>
              <a:rPr lang="de-DE" altLang="de-DE" dirty="0"/>
              <a:t>Mann-Whitney U-Test</a:t>
            </a:r>
          </a:p>
        </p:txBody>
      </p:sp>
      <p:sp>
        <p:nvSpPr>
          <p:cNvPr id="42" name="Text Box 51"/>
          <p:cNvSpPr txBox="1">
            <a:spLocks noChangeArrowheads="1"/>
          </p:cNvSpPr>
          <p:nvPr/>
        </p:nvSpPr>
        <p:spPr bwMode="auto">
          <a:xfrm>
            <a:off x="1130491" y="3269431"/>
            <a:ext cx="762000" cy="784830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b="1">
                <a:latin typeface="+mj-lt"/>
                <a:ea typeface="+mn-ea"/>
              </a:defRPr>
            </a:lvl1pPr>
            <a:lvl2pPr marL="742950" indent="-285750" eaLnBrk="0" hangingPunct="0">
              <a:defRPr sz="2400">
                <a:latin typeface="Times New Roman" pitchFamily="18" charset="0"/>
                <a:ea typeface="+mn-ea"/>
              </a:defRPr>
            </a:lvl2pPr>
            <a:lvl3pPr marL="1143000" indent="-228600" eaLnBrk="0" hangingPunct="0">
              <a:defRPr sz="2400">
                <a:latin typeface="Times New Roman" pitchFamily="18" charset="0"/>
                <a:ea typeface="+mn-ea"/>
              </a:defRPr>
            </a:lvl3pPr>
            <a:lvl4pPr marL="1600200" indent="-228600" eaLnBrk="0" hangingPunct="0">
              <a:defRPr sz="2400">
                <a:latin typeface="Times New Roman" pitchFamily="18" charset="0"/>
                <a:ea typeface="+mn-ea"/>
              </a:defRPr>
            </a:lvl4pPr>
            <a:lvl5pPr marL="2057400" indent="-228600" eaLnBrk="0" hangingPunct="0">
              <a:defRPr sz="2400">
                <a:latin typeface="Times New Roman" pitchFamily="18" charset="0"/>
                <a:ea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9pPr>
          </a:lstStyle>
          <a:p>
            <a:r>
              <a:rPr lang="de-DE" altLang="de-DE" dirty="0"/>
              <a:t>Kruskal Wallis Test</a:t>
            </a:r>
          </a:p>
          <a:p>
            <a:r>
              <a:rPr lang="de-DE" altLang="de-DE" dirty="0"/>
              <a:t>Post Hoc Tests</a:t>
            </a:r>
          </a:p>
        </p:txBody>
      </p:sp>
      <p:cxnSp>
        <p:nvCxnSpPr>
          <p:cNvPr id="100" name="Gerade Verbindung mit Pfeil 99"/>
          <p:cNvCxnSpPr>
            <a:stCxn id="8" idx="1"/>
            <a:endCxn id="34" idx="3"/>
          </p:cNvCxnSpPr>
          <p:nvPr/>
        </p:nvCxnSpPr>
        <p:spPr>
          <a:xfrm flipH="1">
            <a:off x="3192588" y="1065706"/>
            <a:ext cx="3670744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103"/>
          <p:cNvCxnSpPr>
            <a:stCxn id="6" idx="2"/>
            <a:endCxn id="8" idx="0"/>
          </p:cNvCxnSpPr>
          <p:nvPr/>
        </p:nvCxnSpPr>
        <p:spPr>
          <a:xfrm>
            <a:off x="7373247" y="567572"/>
            <a:ext cx="0" cy="298079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mit Pfeil 105"/>
          <p:cNvCxnSpPr>
            <a:stCxn id="9" idx="3"/>
          </p:cNvCxnSpPr>
          <p:nvPr/>
        </p:nvCxnSpPr>
        <p:spPr>
          <a:xfrm>
            <a:off x="6169124" y="511806"/>
            <a:ext cx="634450" cy="3538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mit Pfeil 107"/>
          <p:cNvCxnSpPr>
            <a:stCxn id="5" idx="2"/>
            <a:endCxn id="34" idx="0"/>
          </p:cNvCxnSpPr>
          <p:nvPr/>
        </p:nvCxnSpPr>
        <p:spPr>
          <a:xfrm>
            <a:off x="2140806" y="567572"/>
            <a:ext cx="11145" cy="3442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mit Pfeil 112"/>
          <p:cNvCxnSpPr>
            <a:stCxn id="34" idx="2"/>
            <a:endCxn id="36" idx="0"/>
          </p:cNvCxnSpPr>
          <p:nvPr/>
        </p:nvCxnSpPr>
        <p:spPr>
          <a:xfrm flipH="1">
            <a:off x="1145772" y="1219595"/>
            <a:ext cx="1006179" cy="617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Gerade Verbindung mit Pfeil 114"/>
          <p:cNvCxnSpPr>
            <a:stCxn id="34" idx="2"/>
            <a:endCxn id="35" idx="0"/>
          </p:cNvCxnSpPr>
          <p:nvPr/>
        </p:nvCxnSpPr>
        <p:spPr>
          <a:xfrm>
            <a:off x="2151951" y="1219595"/>
            <a:ext cx="863674" cy="7252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Gerade Verbindung mit Pfeil 117"/>
          <p:cNvCxnSpPr>
            <a:stCxn id="35" idx="2"/>
            <a:endCxn id="37" idx="0"/>
          </p:cNvCxnSpPr>
          <p:nvPr/>
        </p:nvCxnSpPr>
        <p:spPr>
          <a:xfrm>
            <a:off x="3015625" y="2252619"/>
            <a:ext cx="0" cy="2605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Gerade Verbindung mit Pfeil 119"/>
          <p:cNvCxnSpPr>
            <a:stCxn id="37" idx="2"/>
            <a:endCxn id="38" idx="0"/>
          </p:cNvCxnSpPr>
          <p:nvPr/>
        </p:nvCxnSpPr>
        <p:spPr>
          <a:xfrm flipH="1">
            <a:off x="3015624" y="2913243"/>
            <a:ext cx="1" cy="3523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feld 121"/>
          <p:cNvSpPr txBox="1"/>
          <p:nvPr/>
        </p:nvSpPr>
        <p:spPr>
          <a:xfrm>
            <a:off x="-900608" y="2175247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+</a:t>
            </a:r>
            <a:endParaRPr lang="de-AT" b="1" dirty="0">
              <a:latin typeface="+mj-lt"/>
            </a:endParaRPr>
          </a:p>
        </p:txBody>
      </p:sp>
      <p:sp>
        <p:nvSpPr>
          <p:cNvPr id="123" name="Textfeld 122"/>
          <p:cNvSpPr txBox="1"/>
          <p:nvPr/>
        </p:nvSpPr>
        <p:spPr>
          <a:xfrm>
            <a:off x="4872980" y="951111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–</a:t>
            </a:r>
            <a:endParaRPr lang="de-AT" b="1" dirty="0">
              <a:latin typeface="+mj-lt"/>
            </a:endParaRPr>
          </a:p>
        </p:txBody>
      </p:sp>
      <p:sp>
        <p:nvSpPr>
          <p:cNvPr id="124" name="Textfeld 123"/>
          <p:cNvSpPr txBox="1"/>
          <p:nvPr/>
        </p:nvSpPr>
        <p:spPr>
          <a:xfrm>
            <a:off x="4519414" y="2868823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+</a:t>
            </a:r>
            <a:endParaRPr lang="de-AT" b="1" dirty="0">
              <a:latin typeface="+mj-lt"/>
            </a:endParaRPr>
          </a:p>
        </p:txBody>
      </p:sp>
      <p:sp>
        <p:nvSpPr>
          <p:cNvPr id="125" name="Textfeld 124"/>
          <p:cNvSpPr txBox="1"/>
          <p:nvPr/>
        </p:nvSpPr>
        <p:spPr>
          <a:xfrm>
            <a:off x="-413560" y="567572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–</a:t>
            </a:r>
            <a:endParaRPr lang="de-AT" b="1" dirty="0">
              <a:latin typeface="+mj-lt"/>
            </a:endParaRPr>
          </a:p>
        </p:txBody>
      </p:sp>
      <p:cxnSp>
        <p:nvCxnSpPr>
          <p:cNvPr id="127" name="Gerade Verbindung mit Pfeil 126"/>
          <p:cNvCxnSpPr>
            <a:stCxn id="36" idx="2"/>
            <a:endCxn id="39" idx="0"/>
          </p:cNvCxnSpPr>
          <p:nvPr/>
        </p:nvCxnSpPr>
        <p:spPr>
          <a:xfrm flipH="1">
            <a:off x="635191" y="2360340"/>
            <a:ext cx="510581" cy="5687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Gerade Verbindung mit Pfeil 129"/>
          <p:cNvCxnSpPr>
            <a:stCxn id="36" idx="2"/>
            <a:endCxn id="40" idx="0"/>
          </p:cNvCxnSpPr>
          <p:nvPr/>
        </p:nvCxnSpPr>
        <p:spPr>
          <a:xfrm>
            <a:off x="1145772" y="2360340"/>
            <a:ext cx="382785" cy="4925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 Box 54"/>
          <p:cNvSpPr txBox="1">
            <a:spLocks noChangeArrowheads="1"/>
          </p:cNvSpPr>
          <p:nvPr/>
        </p:nvSpPr>
        <p:spPr bwMode="auto">
          <a:xfrm>
            <a:off x="2712740" y="5228183"/>
            <a:ext cx="1295400" cy="577081"/>
          </a:xfrm>
          <a:prstGeom prst="rect">
            <a:avLst/>
          </a:prstGeom>
          <a:ln/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900" dirty="0">
                <a:latin typeface="Arial" charset="0"/>
              </a:rPr>
              <a:t>Kontingenzkoeffizient Phi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900" b="1" dirty="0" err="1">
                <a:latin typeface="Arial" charset="0"/>
              </a:rPr>
              <a:t>Cramer</a:t>
            </a:r>
            <a:r>
              <a:rPr lang="de-DE" altLang="de-DE" sz="900" b="1" dirty="0">
                <a:latin typeface="Arial" charset="0"/>
              </a:rPr>
              <a:t>‘s V</a:t>
            </a:r>
          </a:p>
        </p:txBody>
      </p:sp>
      <p:sp>
        <p:nvSpPr>
          <p:cNvPr id="136" name="Text Box 44"/>
          <p:cNvSpPr txBox="1">
            <a:spLocks noChangeArrowheads="1"/>
          </p:cNvSpPr>
          <p:nvPr/>
        </p:nvSpPr>
        <p:spPr bwMode="auto">
          <a:xfrm>
            <a:off x="1195508" y="5362835"/>
            <a:ext cx="14847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4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Zusammenhänge </a:t>
            </a:r>
          </a:p>
        </p:txBody>
      </p:sp>
      <p:cxnSp>
        <p:nvCxnSpPr>
          <p:cNvPr id="142" name="Gerade Verbindung mit Pfeil 141"/>
          <p:cNvCxnSpPr>
            <a:stCxn id="136" idx="3"/>
            <a:endCxn id="132" idx="1"/>
          </p:cNvCxnSpPr>
          <p:nvPr/>
        </p:nvCxnSpPr>
        <p:spPr>
          <a:xfrm>
            <a:off x="2680210" y="5516724"/>
            <a:ext cx="3253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Text Box 45"/>
          <p:cNvSpPr txBox="1">
            <a:spLocks noChangeArrowheads="1"/>
          </p:cNvSpPr>
          <p:nvPr/>
        </p:nvSpPr>
        <p:spPr bwMode="auto">
          <a:xfrm>
            <a:off x="1146585" y="5930116"/>
            <a:ext cx="15825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4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Unterschiede / </a:t>
            </a:r>
            <a:br>
              <a:rPr lang="de-DE" altLang="de-DE" dirty="0"/>
            </a:br>
            <a:r>
              <a:rPr lang="de-DE" altLang="de-DE" dirty="0"/>
              <a:t>Gruppenvergleiche </a:t>
            </a:r>
          </a:p>
        </p:txBody>
      </p:sp>
      <p:sp>
        <p:nvSpPr>
          <p:cNvPr id="152" name="Text Box 9"/>
          <p:cNvSpPr txBox="1">
            <a:spLocks noChangeArrowheads="1"/>
          </p:cNvSpPr>
          <p:nvPr/>
        </p:nvSpPr>
        <p:spPr bwMode="auto">
          <a:xfrm>
            <a:off x="2712740" y="6084569"/>
            <a:ext cx="1295400" cy="230832"/>
          </a:xfrm>
          <a:prstGeom prst="rect">
            <a:avLst/>
          </a:prstGeom>
          <a:ln/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900" b="1" dirty="0">
                <a:latin typeface="Arial" charset="0"/>
              </a:rPr>
              <a:t>Chi-Quadrat Test</a:t>
            </a:r>
          </a:p>
        </p:txBody>
      </p:sp>
      <p:cxnSp>
        <p:nvCxnSpPr>
          <p:cNvPr id="158" name="Gerade Verbindung mit Pfeil 157"/>
          <p:cNvCxnSpPr>
            <a:stCxn id="8" idx="2"/>
            <a:endCxn id="12" idx="0"/>
          </p:cNvCxnSpPr>
          <p:nvPr/>
        </p:nvCxnSpPr>
        <p:spPr>
          <a:xfrm>
            <a:off x="7373247" y="1265761"/>
            <a:ext cx="0" cy="4153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Gewinkelte Verbindung 162"/>
          <p:cNvCxnSpPr>
            <a:stCxn id="12" idx="1"/>
            <a:endCxn id="30" idx="0"/>
          </p:cNvCxnSpPr>
          <p:nvPr/>
        </p:nvCxnSpPr>
        <p:spPr>
          <a:xfrm rot="10800000" flipV="1">
            <a:off x="4967260" y="1834952"/>
            <a:ext cx="1391319" cy="189602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Gerade Verbindung mit Pfeil 166"/>
          <p:cNvCxnSpPr>
            <a:stCxn id="30" idx="2"/>
            <a:endCxn id="31" idx="0"/>
          </p:cNvCxnSpPr>
          <p:nvPr/>
        </p:nvCxnSpPr>
        <p:spPr>
          <a:xfrm>
            <a:off x="4967259" y="2332331"/>
            <a:ext cx="1" cy="1808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Gerade Verbindung mit Pfeil 168"/>
          <p:cNvCxnSpPr>
            <a:stCxn id="31" idx="1"/>
            <a:endCxn id="37" idx="3"/>
          </p:cNvCxnSpPr>
          <p:nvPr/>
        </p:nvCxnSpPr>
        <p:spPr>
          <a:xfrm flipH="1">
            <a:off x="3576836" y="2713188"/>
            <a:ext cx="7867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2" name="Textfeld 171"/>
          <p:cNvSpPr txBox="1"/>
          <p:nvPr/>
        </p:nvSpPr>
        <p:spPr>
          <a:xfrm>
            <a:off x="-1251760" y="729716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–</a:t>
            </a:r>
            <a:endParaRPr lang="de-AT" b="1" dirty="0">
              <a:latin typeface="+mj-lt"/>
            </a:endParaRPr>
          </a:p>
        </p:txBody>
      </p:sp>
      <p:cxnSp>
        <p:nvCxnSpPr>
          <p:cNvPr id="174" name="Gerade Verbindung mit Pfeil 173"/>
          <p:cNvCxnSpPr>
            <a:stCxn id="31" idx="2"/>
            <a:endCxn id="32" idx="0"/>
          </p:cNvCxnSpPr>
          <p:nvPr/>
        </p:nvCxnSpPr>
        <p:spPr>
          <a:xfrm flipH="1">
            <a:off x="4967259" y="2913243"/>
            <a:ext cx="1" cy="3523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Gerade Verbindung mit Pfeil 175"/>
          <p:cNvCxnSpPr>
            <a:stCxn id="32" idx="1"/>
            <a:endCxn id="38" idx="3"/>
          </p:cNvCxnSpPr>
          <p:nvPr/>
        </p:nvCxnSpPr>
        <p:spPr>
          <a:xfrm flipH="1">
            <a:off x="3490708" y="3465663"/>
            <a:ext cx="94659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Textfeld 176"/>
          <p:cNvSpPr txBox="1"/>
          <p:nvPr/>
        </p:nvSpPr>
        <p:spPr>
          <a:xfrm>
            <a:off x="3799334" y="3356992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–</a:t>
            </a:r>
            <a:endParaRPr lang="de-AT" b="1" dirty="0">
              <a:latin typeface="+mj-lt"/>
            </a:endParaRPr>
          </a:p>
        </p:txBody>
      </p:sp>
      <p:cxnSp>
        <p:nvCxnSpPr>
          <p:cNvPr id="179" name="Gerade Verbindung mit Pfeil 178"/>
          <p:cNvCxnSpPr>
            <a:stCxn id="32" idx="2"/>
            <a:endCxn id="33" idx="0"/>
          </p:cNvCxnSpPr>
          <p:nvPr/>
        </p:nvCxnSpPr>
        <p:spPr>
          <a:xfrm>
            <a:off x="4967259" y="3665718"/>
            <a:ext cx="0" cy="8434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0" name="Textfeld 179"/>
          <p:cNvSpPr txBox="1"/>
          <p:nvPr/>
        </p:nvSpPr>
        <p:spPr>
          <a:xfrm>
            <a:off x="4519414" y="3861048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+</a:t>
            </a:r>
            <a:endParaRPr lang="de-AT" b="1" dirty="0">
              <a:latin typeface="+mj-lt"/>
            </a:endParaRPr>
          </a:p>
        </p:txBody>
      </p:sp>
      <p:cxnSp>
        <p:nvCxnSpPr>
          <p:cNvPr id="182" name="Gerade Verbindung mit Pfeil 181"/>
          <p:cNvCxnSpPr>
            <a:stCxn id="13" idx="2"/>
            <a:endCxn id="14" idx="0"/>
          </p:cNvCxnSpPr>
          <p:nvPr/>
        </p:nvCxnSpPr>
        <p:spPr>
          <a:xfrm flipH="1">
            <a:off x="6535277" y="2780928"/>
            <a:ext cx="837970" cy="5057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Gerade Verbindung mit Pfeil 183"/>
          <p:cNvCxnSpPr>
            <a:stCxn id="13" idx="2"/>
            <a:endCxn id="15" idx="0"/>
          </p:cNvCxnSpPr>
          <p:nvPr/>
        </p:nvCxnSpPr>
        <p:spPr>
          <a:xfrm>
            <a:off x="7373247" y="2780928"/>
            <a:ext cx="720109" cy="3519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Gerade Verbindung mit Pfeil 185"/>
          <p:cNvCxnSpPr>
            <a:endCxn id="27" idx="0"/>
          </p:cNvCxnSpPr>
          <p:nvPr/>
        </p:nvCxnSpPr>
        <p:spPr>
          <a:xfrm>
            <a:off x="6262092" y="3733679"/>
            <a:ext cx="0" cy="7754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Gerade Verbindung mit Pfeil 192"/>
          <p:cNvCxnSpPr>
            <a:endCxn id="26" idx="0"/>
          </p:cNvCxnSpPr>
          <p:nvPr/>
        </p:nvCxnSpPr>
        <p:spPr>
          <a:xfrm>
            <a:off x="6829570" y="3854206"/>
            <a:ext cx="0" cy="13749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Textfeld 193"/>
          <p:cNvSpPr txBox="1"/>
          <p:nvPr/>
        </p:nvSpPr>
        <p:spPr>
          <a:xfrm>
            <a:off x="5896098" y="3974857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+</a:t>
            </a:r>
            <a:endParaRPr lang="de-AT" b="1" dirty="0">
              <a:latin typeface="+mj-lt"/>
            </a:endParaRPr>
          </a:p>
        </p:txBody>
      </p:sp>
      <p:sp>
        <p:nvSpPr>
          <p:cNvPr id="195" name="Textfeld 194"/>
          <p:cNvSpPr txBox="1"/>
          <p:nvPr/>
        </p:nvSpPr>
        <p:spPr>
          <a:xfrm>
            <a:off x="6803574" y="4437112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–</a:t>
            </a:r>
            <a:endParaRPr lang="de-AT" b="1" dirty="0">
              <a:latin typeface="+mj-lt"/>
            </a:endParaRPr>
          </a:p>
        </p:txBody>
      </p:sp>
      <p:cxnSp>
        <p:nvCxnSpPr>
          <p:cNvPr id="196" name="Gerade Verbindung mit Pfeil 195"/>
          <p:cNvCxnSpPr>
            <a:stCxn id="85" idx="2"/>
            <a:endCxn id="22" idx="0"/>
          </p:cNvCxnSpPr>
          <p:nvPr/>
        </p:nvCxnSpPr>
        <p:spPr>
          <a:xfrm flipH="1">
            <a:off x="8085729" y="3933056"/>
            <a:ext cx="7627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9" name="Textfeld 198"/>
          <p:cNvSpPr txBox="1"/>
          <p:nvPr/>
        </p:nvSpPr>
        <p:spPr>
          <a:xfrm>
            <a:off x="7611036" y="3975447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+</a:t>
            </a:r>
            <a:endParaRPr lang="de-AT" b="1" dirty="0">
              <a:latin typeface="+mj-lt"/>
            </a:endParaRPr>
          </a:p>
        </p:txBody>
      </p:sp>
      <p:cxnSp>
        <p:nvCxnSpPr>
          <p:cNvPr id="201" name="Gewinkelte Verbindung 200"/>
          <p:cNvCxnSpPr>
            <a:cxnSpLocks/>
            <a:stCxn id="85" idx="3"/>
            <a:endCxn id="82" idx="3"/>
          </p:cNvCxnSpPr>
          <p:nvPr/>
        </p:nvCxnSpPr>
        <p:spPr>
          <a:xfrm flipH="1">
            <a:off x="8581029" y="3733001"/>
            <a:ext cx="166512" cy="2196391"/>
          </a:xfrm>
          <a:prstGeom prst="bentConnector3">
            <a:avLst>
              <a:gd name="adj1" fmla="val -137287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Gewinkelte Verbindung 209"/>
          <p:cNvCxnSpPr>
            <a:stCxn id="37" idx="1"/>
            <a:endCxn id="132" idx="0"/>
          </p:cNvCxnSpPr>
          <p:nvPr/>
        </p:nvCxnSpPr>
        <p:spPr>
          <a:xfrm rot="10800000" flipH="1" flipV="1">
            <a:off x="2454412" y="2713187"/>
            <a:ext cx="906027" cy="2514995"/>
          </a:xfrm>
          <a:prstGeom prst="bentConnector4">
            <a:avLst>
              <a:gd name="adj1" fmla="val -25231"/>
              <a:gd name="adj2" fmla="val 53977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2" name="Textfeld 211"/>
          <p:cNvSpPr txBox="1"/>
          <p:nvPr/>
        </p:nvSpPr>
        <p:spPr>
          <a:xfrm>
            <a:off x="2619772" y="2831439"/>
            <a:ext cx="381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+</a:t>
            </a:r>
            <a:endParaRPr lang="de-AT" b="1" dirty="0">
              <a:latin typeface="+mj-lt"/>
            </a:endParaRPr>
          </a:p>
        </p:txBody>
      </p:sp>
      <p:sp>
        <p:nvSpPr>
          <p:cNvPr id="213" name="Textfeld 212"/>
          <p:cNvSpPr txBox="1"/>
          <p:nvPr/>
        </p:nvSpPr>
        <p:spPr>
          <a:xfrm>
            <a:off x="2577678" y="4005064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–</a:t>
            </a:r>
            <a:endParaRPr lang="de-AT" b="1" dirty="0">
              <a:latin typeface="+mj-lt"/>
            </a:endParaRPr>
          </a:p>
        </p:txBody>
      </p:sp>
      <p:cxnSp>
        <p:nvCxnSpPr>
          <p:cNvPr id="220" name="Gerade Verbindung mit Pfeil 219"/>
          <p:cNvCxnSpPr>
            <a:stCxn id="12" idx="2"/>
            <a:endCxn id="13" idx="0"/>
          </p:cNvCxnSpPr>
          <p:nvPr/>
        </p:nvCxnSpPr>
        <p:spPr>
          <a:xfrm>
            <a:off x="7373247" y="1988840"/>
            <a:ext cx="0" cy="2688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0" name="Textfeld 239"/>
          <p:cNvSpPr txBox="1"/>
          <p:nvPr/>
        </p:nvSpPr>
        <p:spPr>
          <a:xfrm>
            <a:off x="6947590" y="1239143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+</a:t>
            </a:r>
            <a:endParaRPr lang="de-AT" b="1" dirty="0">
              <a:latin typeface="+mj-lt"/>
            </a:endParaRPr>
          </a:p>
        </p:txBody>
      </p:sp>
      <p:sp>
        <p:nvSpPr>
          <p:cNvPr id="241" name="Textfeld 240"/>
          <p:cNvSpPr txBox="1"/>
          <p:nvPr/>
        </p:nvSpPr>
        <p:spPr>
          <a:xfrm>
            <a:off x="-832660" y="1604118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+</a:t>
            </a:r>
            <a:endParaRPr lang="de-AT" b="1" dirty="0">
              <a:latin typeface="+mj-lt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863332" y="865651"/>
            <a:ext cx="1019830" cy="400110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b="1" dirty="0"/>
              <a:t>Variable</a:t>
            </a:r>
            <a:br>
              <a:rPr lang="de-DE" altLang="de-DE" b="1" dirty="0"/>
            </a:br>
            <a:r>
              <a:rPr lang="de-DE" altLang="de-DE" b="1" dirty="0" err="1"/>
              <a:t>normalverteilt</a:t>
            </a:r>
            <a:r>
              <a:rPr lang="de-DE" altLang="de-DE" b="1" dirty="0"/>
              <a:t>?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6000777" y="3532946"/>
            <a:ext cx="1308371" cy="400110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b="1">
                <a:solidFill>
                  <a:schemeClr val="lt1"/>
                </a:solidFill>
                <a:latin typeface="+mj-lt"/>
                <a:ea typeface="+mn-ea"/>
              </a:defRPr>
            </a:lvl1pPr>
            <a:lvl2pPr marL="742950" indent="-28575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2pPr>
            <a:lvl3pPr marL="11430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3pPr>
            <a:lvl4pPr marL="16002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4pPr>
            <a:lvl5pPr marL="20574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9pPr>
          </a:lstStyle>
          <a:p>
            <a:r>
              <a:rPr lang="de-DE" altLang="de-DE"/>
              <a:t>Varianzen homogen?</a:t>
            </a:r>
            <a:br>
              <a:rPr lang="de-DE" altLang="de-DE"/>
            </a:br>
            <a:r>
              <a:rPr lang="de-DE" altLang="de-DE"/>
              <a:t>Levene Test</a:t>
            </a:r>
          </a:p>
        </p:txBody>
      </p:sp>
      <p:sp>
        <p:nvSpPr>
          <p:cNvPr id="31" name="Text Box 40"/>
          <p:cNvSpPr txBox="1">
            <a:spLocks noChangeArrowheads="1"/>
          </p:cNvSpPr>
          <p:nvPr/>
        </p:nvSpPr>
        <p:spPr bwMode="auto">
          <a:xfrm>
            <a:off x="4363568" y="2513133"/>
            <a:ext cx="1207383" cy="400110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b="1">
                <a:solidFill>
                  <a:schemeClr val="lt1"/>
                </a:solidFill>
                <a:latin typeface="+mj-lt"/>
                <a:ea typeface="+mn-ea"/>
              </a:defRPr>
            </a:lvl1pPr>
            <a:lvl2pPr marL="742950" indent="-28575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2pPr>
            <a:lvl3pPr marL="11430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3pPr>
            <a:lvl4pPr marL="16002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4pPr>
            <a:lvl5pPr marL="20574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9pPr>
          </a:lstStyle>
          <a:p>
            <a:r>
              <a:rPr lang="de-DE" altLang="de-DE" dirty="0"/>
              <a:t>Unabhängige</a:t>
            </a:r>
            <a:br>
              <a:rPr lang="de-DE" altLang="de-DE" dirty="0"/>
            </a:br>
            <a:r>
              <a:rPr lang="de-DE" altLang="de-DE" dirty="0"/>
              <a:t>Variable metrisch? </a:t>
            </a:r>
          </a:p>
        </p:txBody>
      </p:sp>
      <p:sp>
        <p:nvSpPr>
          <p:cNvPr id="32" name="Text Box 41"/>
          <p:cNvSpPr txBox="1">
            <a:spLocks noChangeArrowheads="1"/>
          </p:cNvSpPr>
          <p:nvPr/>
        </p:nvSpPr>
        <p:spPr bwMode="auto">
          <a:xfrm>
            <a:off x="4437306" y="3265608"/>
            <a:ext cx="1059906" cy="400110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b="1">
                <a:solidFill>
                  <a:schemeClr val="lt1"/>
                </a:solidFill>
                <a:latin typeface="+mj-lt"/>
                <a:ea typeface="+mn-ea"/>
              </a:defRPr>
            </a:lvl1pPr>
            <a:lvl2pPr marL="742950" indent="-28575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2pPr>
            <a:lvl3pPr marL="11430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3pPr>
            <a:lvl4pPr marL="16002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4pPr>
            <a:lvl5pPr marL="20574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9pPr>
          </a:lstStyle>
          <a:p>
            <a:r>
              <a:rPr lang="de-DE" altLang="de-DE" dirty="0"/>
              <a:t>Zusammenhang </a:t>
            </a:r>
            <a:br>
              <a:rPr lang="de-DE" altLang="de-DE" dirty="0"/>
            </a:br>
            <a:r>
              <a:rPr lang="de-DE" altLang="de-DE" dirty="0"/>
              <a:t>linear? </a:t>
            </a:r>
          </a:p>
        </p:txBody>
      </p:sp>
      <p:sp>
        <p:nvSpPr>
          <p:cNvPr id="37" name="Text Box 46"/>
          <p:cNvSpPr txBox="1">
            <a:spLocks noChangeArrowheads="1"/>
          </p:cNvSpPr>
          <p:nvPr/>
        </p:nvSpPr>
        <p:spPr bwMode="auto">
          <a:xfrm>
            <a:off x="2454413" y="2513133"/>
            <a:ext cx="1122423" cy="400110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b="1">
                <a:solidFill>
                  <a:schemeClr val="lt1"/>
                </a:solidFill>
                <a:latin typeface="+mj-lt"/>
                <a:ea typeface="+mn-ea"/>
              </a:defRPr>
            </a:lvl1pPr>
            <a:lvl2pPr marL="742950" indent="-28575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2pPr>
            <a:lvl3pPr marL="11430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3pPr>
            <a:lvl4pPr marL="16002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4pPr>
            <a:lvl5pPr marL="20574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9pPr>
          </a:lstStyle>
          <a:p>
            <a:r>
              <a:rPr lang="de-DE" altLang="de-DE" dirty="0"/>
              <a:t>unabhängige </a:t>
            </a:r>
            <a:br>
              <a:rPr lang="de-DE" altLang="de-DE" dirty="0"/>
            </a:br>
            <a:r>
              <a:rPr lang="de-DE" altLang="de-DE" dirty="0"/>
              <a:t>Variable ordinal? </a:t>
            </a:r>
          </a:p>
        </p:txBody>
      </p:sp>
      <p:sp>
        <p:nvSpPr>
          <p:cNvPr id="85" name="Text Box 120"/>
          <p:cNvSpPr txBox="1">
            <a:spLocks noChangeArrowheads="1"/>
          </p:cNvSpPr>
          <p:nvPr/>
        </p:nvSpPr>
        <p:spPr bwMode="auto">
          <a:xfrm>
            <a:off x="7439170" y="3532946"/>
            <a:ext cx="1308371" cy="400110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b="1">
                <a:solidFill>
                  <a:schemeClr val="lt1"/>
                </a:solidFill>
                <a:latin typeface="+mj-lt"/>
                <a:ea typeface="+mn-ea"/>
              </a:defRPr>
            </a:lvl1pPr>
            <a:lvl2pPr marL="742950" indent="-28575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2pPr>
            <a:lvl3pPr marL="11430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3pPr>
            <a:lvl4pPr marL="16002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4pPr>
            <a:lvl5pPr marL="20574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9pPr>
          </a:lstStyle>
          <a:p>
            <a:r>
              <a:rPr lang="de-DE" altLang="de-DE" dirty="0"/>
              <a:t>Varianzen homogen?</a:t>
            </a:r>
            <a:br>
              <a:rPr lang="de-DE" altLang="de-DE" dirty="0"/>
            </a:br>
            <a:r>
              <a:rPr lang="de-DE" altLang="de-DE" dirty="0" err="1"/>
              <a:t>Levene</a:t>
            </a:r>
            <a:r>
              <a:rPr lang="de-DE" altLang="de-DE" dirty="0"/>
              <a:t> Test</a:t>
            </a:r>
          </a:p>
        </p:txBody>
      </p:sp>
      <p:sp>
        <p:nvSpPr>
          <p:cNvPr id="243" name="Textfeld 242"/>
          <p:cNvSpPr txBox="1"/>
          <p:nvPr/>
        </p:nvSpPr>
        <p:spPr>
          <a:xfrm>
            <a:off x="3799334" y="2597156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–</a:t>
            </a:r>
            <a:endParaRPr lang="de-AT" b="1" dirty="0">
              <a:latin typeface="+mj-lt"/>
            </a:endParaRPr>
          </a:p>
        </p:txBody>
      </p:sp>
      <p:sp>
        <p:nvSpPr>
          <p:cNvPr id="247" name="Textfeld 246"/>
          <p:cNvSpPr txBox="1"/>
          <p:nvPr/>
        </p:nvSpPr>
        <p:spPr>
          <a:xfrm>
            <a:off x="8617396" y="4725144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–</a:t>
            </a:r>
            <a:endParaRPr lang="de-AT" b="1" dirty="0">
              <a:latin typeface="+mj-lt"/>
            </a:endParaRPr>
          </a:p>
        </p:txBody>
      </p:sp>
      <p:cxnSp>
        <p:nvCxnSpPr>
          <p:cNvPr id="255" name="Gewinkelte Verbindung 254"/>
          <p:cNvCxnSpPr>
            <a:stCxn id="135" idx="0"/>
            <a:endCxn id="136" idx="1"/>
          </p:cNvCxnSpPr>
          <p:nvPr/>
        </p:nvCxnSpPr>
        <p:spPr>
          <a:xfrm rot="5400000" flipH="1" flipV="1">
            <a:off x="810448" y="5296199"/>
            <a:ext cx="164535" cy="60558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Gewinkelte Verbindung 256"/>
          <p:cNvCxnSpPr>
            <a:stCxn id="135" idx="2"/>
            <a:endCxn id="149" idx="1"/>
          </p:cNvCxnSpPr>
          <p:nvPr/>
        </p:nvCxnSpPr>
        <p:spPr>
          <a:xfrm rot="16200000" flipH="1">
            <a:off x="766908" y="5812049"/>
            <a:ext cx="202690" cy="556663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Text Box 4"/>
          <p:cNvSpPr txBox="1">
            <a:spLocks noChangeArrowheads="1"/>
          </p:cNvSpPr>
          <p:nvPr/>
        </p:nvSpPr>
        <p:spPr bwMode="auto">
          <a:xfrm>
            <a:off x="123287" y="5681259"/>
            <a:ext cx="933269" cy="30777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 b="1" dirty="0">
                <a:solidFill>
                  <a:schemeClr val="bg1"/>
                </a:solidFill>
                <a:latin typeface="+mj-lt"/>
              </a:rPr>
              <a:t>NOMINAL</a:t>
            </a:r>
          </a:p>
        </p:txBody>
      </p:sp>
      <p:sp>
        <p:nvSpPr>
          <p:cNvPr id="260" name="Textfeld 259"/>
          <p:cNvSpPr txBox="1"/>
          <p:nvPr/>
        </p:nvSpPr>
        <p:spPr>
          <a:xfrm>
            <a:off x="4335998" y="5373216"/>
            <a:ext cx="2318963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AT" sz="1400" b="1" dirty="0">
                <a:latin typeface="+mj-lt"/>
              </a:rPr>
              <a:t>GRUNDANNAHMEN:</a:t>
            </a:r>
            <a:br>
              <a:rPr lang="de-AT" sz="1400" b="1" dirty="0">
                <a:latin typeface="+mj-lt"/>
              </a:rPr>
            </a:br>
            <a:r>
              <a:rPr lang="de-AT" sz="1400" dirty="0">
                <a:latin typeface="+mj-lt"/>
              </a:rPr>
              <a:t>1. </a:t>
            </a:r>
            <a:r>
              <a:rPr lang="de-AT" sz="1400" dirty="0" err="1">
                <a:latin typeface="+mj-lt"/>
              </a:rPr>
              <a:t>Unabh</a:t>
            </a:r>
            <a:r>
              <a:rPr lang="de-AT" sz="1400" dirty="0">
                <a:latin typeface="+mj-lt"/>
              </a:rPr>
              <a:t>. Stichproben</a:t>
            </a:r>
            <a:br>
              <a:rPr lang="de-AT" sz="1400" dirty="0">
                <a:latin typeface="+mj-lt"/>
              </a:rPr>
            </a:br>
            <a:r>
              <a:rPr lang="de-AT" sz="1400" dirty="0">
                <a:latin typeface="+mj-lt"/>
              </a:rPr>
              <a:t>2. Einstieg: Skalenniveau</a:t>
            </a:r>
            <a:br>
              <a:rPr lang="de-AT" sz="1400" dirty="0">
                <a:latin typeface="+mj-lt"/>
              </a:rPr>
            </a:br>
            <a:r>
              <a:rPr lang="de-AT" sz="1400" dirty="0">
                <a:latin typeface="+mj-lt"/>
              </a:rPr>
              <a:t>    abhängigen Variable</a:t>
            </a:r>
          </a:p>
        </p:txBody>
      </p:sp>
      <p:sp>
        <p:nvSpPr>
          <p:cNvPr id="82" name="Text Box 30">
            <a:extLst>
              <a:ext uri="{FF2B5EF4-FFF2-40B4-BE49-F238E27FC236}">
                <a16:creationId xmlns:a16="http://schemas.microsoft.com/office/drawing/2014/main" id="{80E0DE84-9762-4CD9-9800-A628B45DE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0429" y="5506199"/>
            <a:ext cx="990600" cy="846386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900" b="1" dirty="0">
                <a:latin typeface="+mj-lt"/>
              </a:rPr>
              <a:t>Robuste </a:t>
            </a:r>
            <a:r>
              <a:rPr lang="de-DE" altLang="de-DE" sz="900" b="1" dirty="0" err="1">
                <a:latin typeface="+mj-lt"/>
              </a:rPr>
              <a:t>einfakt</a:t>
            </a:r>
            <a:r>
              <a:rPr lang="de-DE" altLang="de-DE" sz="900" b="1" dirty="0">
                <a:latin typeface="+mj-lt"/>
              </a:rPr>
              <a:t>. Varianzanalyse </a:t>
            </a:r>
            <a:r>
              <a:rPr lang="de-DE" altLang="de-DE" sz="800" dirty="0">
                <a:latin typeface="+mj-lt"/>
              </a:rPr>
              <a:t>(ANOVA mit Welch &amp; Brown-Forsythe)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latin typeface="+mj-lt"/>
              </a:rPr>
              <a:t>Post Hoc Tests</a:t>
            </a:r>
          </a:p>
        </p:txBody>
      </p:sp>
    </p:spTree>
    <p:extLst>
      <p:ext uri="{BB962C8B-B14F-4D97-AF65-F5344CB8AC3E}">
        <p14:creationId xmlns:p14="http://schemas.microsoft.com/office/powerpoint/2010/main" val="3551703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Einfaktorielle Varianzanalyse (ANOVA):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1181512"/>
            <a:ext cx="8766048" cy="1671424"/>
          </a:xfrm>
        </p:spPr>
        <p:txBody>
          <a:bodyPr/>
          <a:lstStyle/>
          <a:p>
            <a:r>
              <a:rPr lang="de-AT" b="1" dirty="0"/>
              <a:t>BSP: BBSR </a:t>
            </a:r>
            <a:r>
              <a:rPr lang="de-AT" b="1" dirty="0" err="1"/>
              <a:t>LebensRäume</a:t>
            </a:r>
            <a:r>
              <a:rPr lang="de-AT" b="1" dirty="0"/>
              <a:t> 2012</a:t>
            </a:r>
            <a:br>
              <a:rPr lang="de-AT" b="1" dirty="0"/>
            </a:br>
            <a:r>
              <a:rPr lang="de-AT" b="1" dirty="0"/>
              <a:t>Mietpreise je m² in unterschiedlichen Stadt- und Gemeindetypen</a:t>
            </a:r>
          </a:p>
          <a:p>
            <a:pPr lvl="1"/>
            <a:r>
              <a:rPr lang="de-AT" dirty="0"/>
              <a:t>Bruttomiete je m²</a:t>
            </a:r>
          </a:p>
          <a:p>
            <a:pPr lvl="1"/>
            <a:r>
              <a:rPr lang="de-AT" dirty="0"/>
              <a:t>Stadt- &amp; Gemeindetyp (</a:t>
            </a:r>
            <a:r>
              <a:rPr lang="de-AT" dirty="0" err="1"/>
              <a:t>sgtyp</a:t>
            </a:r>
            <a:r>
              <a:rPr lang="de-AT" dirty="0"/>
              <a:t>)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2ECE1FF-0F93-4D65-8513-1B6753A4E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3085791"/>
            <a:ext cx="5681270" cy="33357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7CFA530-6282-45B0-9F53-1301C8C4B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789040"/>
            <a:ext cx="2341996" cy="151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83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Einfaktorielle Varianzanalyse (ANOVA): Normalverteilung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4283968" y="3861048"/>
            <a:ext cx="4714344" cy="2289016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de-AT" b="1" dirty="0"/>
              <a:t>Eigentlich: </a:t>
            </a:r>
            <a:r>
              <a:rPr lang="de-AT" dirty="0"/>
              <a:t>in allen Gruppen normalverteilt</a:t>
            </a:r>
          </a:p>
          <a:p>
            <a:pPr>
              <a:spcAft>
                <a:spcPts val="400"/>
              </a:spcAft>
            </a:pPr>
            <a:r>
              <a:rPr lang="de-AT" b="1" dirty="0"/>
              <a:t>Aber: </a:t>
            </a:r>
            <a:r>
              <a:rPr lang="de-AT" dirty="0"/>
              <a:t>nur 1 Gruppe nicht </a:t>
            </a:r>
            <a:br>
              <a:rPr lang="de-AT" dirty="0"/>
            </a:br>
            <a:r>
              <a:rPr lang="de-AT" dirty="0">
                <a:solidFill>
                  <a:srgbClr val="E37823"/>
                </a:solidFill>
              </a:rPr>
              <a:t>→ „akzeptabel“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3CCE110-57C2-4895-99A4-C0313C64D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85402"/>
            <a:ext cx="2869218" cy="124622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EF7740F-0CC6-4A64-A76B-B6A6F0533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780249"/>
            <a:ext cx="2811254" cy="119913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EE923B2-30D4-4FFE-9C8F-35C0E1A18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5157748"/>
            <a:ext cx="2800386" cy="119188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67A59C9-AEC5-4048-B507-2BB3822487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2409996"/>
            <a:ext cx="2811254" cy="119188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48F8585-98BA-4AD7-8305-A4A3AD5599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2216" y="1055255"/>
            <a:ext cx="4826248" cy="206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42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600" dirty="0"/>
              <a:t>Einfaktorielle Varianzanalyse (ANOVA): Varianzhomogenität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3212976"/>
            <a:ext cx="8766048" cy="2793072"/>
          </a:xfrm>
        </p:spPr>
        <p:txBody>
          <a:bodyPr/>
          <a:lstStyle/>
          <a:p>
            <a:pPr marL="0" indent="0">
              <a:spcAft>
                <a:spcPts val="400"/>
              </a:spcAft>
              <a:buNone/>
            </a:pPr>
            <a:r>
              <a:rPr lang="de-AT" dirty="0">
                <a:solidFill>
                  <a:srgbClr val="E37823"/>
                </a:solidFill>
              </a:rPr>
              <a:t>→ nicht gegeben:</a:t>
            </a:r>
          </a:p>
          <a:p>
            <a:pPr>
              <a:spcAft>
                <a:spcPts val="400"/>
              </a:spcAft>
            </a:pPr>
            <a:r>
              <a:rPr lang="de-AT" b="1" dirty="0"/>
              <a:t>„Robuste“ Testverfahren </a:t>
            </a:r>
            <a:r>
              <a:rPr lang="de-AT" dirty="0"/>
              <a:t>für Mittelwerttests:</a:t>
            </a:r>
          </a:p>
          <a:p>
            <a:pPr lvl="1">
              <a:spcAft>
                <a:spcPts val="400"/>
              </a:spcAft>
            </a:pPr>
            <a:r>
              <a:rPr lang="de-AT" dirty="0"/>
              <a:t>Welch</a:t>
            </a:r>
          </a:p>
          <a:p>
            <a:pPr lvl="1">
              <a:spcAft>
                <a:spcPts val="400"/>
              </a:spcAft>
            </a:pPr>
            <a:r>
              <a:rPr lang="de-AT" dirty="0"/>
              <a:t>Brown-Forsythe</a:t>
            </a:r>
          </a:p>
          <a:p>
            <a:pPr>
              <a:spcAft>
                <a:spcPts val="400"/>
              </a:spcAft>
            </a:pPr>
            <a:r>
              <a:rPr lang="de-AT" dirty="0"/>
              <a:t>Post-hoc Tests:</a:t>
            </a:r>
          </a:p>
          <a:p>
            <a:pPr lvl="1">
              <a:spcAft>
                <a:spcPts val="400"/>
              </a:spcAft>
            </a:pPr>
            <a:r>
              <a:rPr lang="de-AT" dirty="0"/>
              <a:t>Tamhane-T2 (etc.) statt </a:t>
            </a:r>
            <a:r>
              <a:rPr lang="de-AT" dirty="0" err="1"/>
              <a:t>Bonferroni</a:t>
            </a:r>
            <a:r>
              <a:rPr lang="de-AT" dirty="0"/>
              <a:t> bzw. </a:t>
            </a:r>
            <a:r>
              <a:rPr lang="de-AT" dirty="0" err="1"/>
              <a:t>Tukey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0684B83-C120-4FB0-99F5-784BB105C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65" y="980728"/>
            <a:ext cx="5747045" cy="1930499"/>
          </a:xfrm>
          <a:prstGeom prst="rect">
            <a:avLst/>
          </a:prstGeo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0E425845-878F-485B-916A-CEF002859F92}"/>
              </a:ext>
            </a:extLst>
          </p:cNvPr>
          <p:cNvSpPr/>
          <p:nvPr/>
        </p:nvSpPr>
        <p:spPr>
          <a:xfrm>
            <a:off x="6876256" y="1601233"/>
            <a:ext cx="576064" cy="1224136"/>
          </a:xfrm>
          <a:prstGeom prst="roundRect">
            <a:avLst/>
          </a:prstGeom>
          <a:noFill/>
          <a:ln>
            <a:solidFill>
              <a:srgbClr val="E37823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7009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Einfaktorielle Varianzanalyse (ANOVA): Ergebnisse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4956408"/>
            <a:ext cx="8766048" cy="1352912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de-AT" dirty="0">
                <a:solidFill>
                  <a:srgbClr val="E37823"/>
                </a:solidFill>
              </a:rPr>
              <a:t>Wenn </a:t>
            </a:r>
            <a:r>
              <a:rPr lang="el-GR" dirty="0">
                <a:solidFill>
                  <a:srgbClr val="E37823"/>
                </a:solidFill>
              </a:rPr>
              <a:t>α</a:t>
            </a:r>
            <a:r>
              <a:rPr lang="de-AT" dirty="0">
                <a:solidFill>
                  <a:srgbClr val="E37823"/>
                </a:solidFill>
              </a:rPr>
              <a:t>* ≤ </a:t>
            </a:r>
            <a:r>
              <a:rPr lang="el-GR" dirty="0">
                <a:solidFill>
                  <a:srgbClr val="E37823"/>
                </a:solidFill>
              </a:rPr>
              <a:t>α</a:t>
            </a:r>
            <a:r>
              <a:rPr lang="de-AT" dirty="0">
                <a:solidFill>
                  <a:srgbClr val="E37823"/>
                </a:solidFill>
              </a:rPr>
              <a:t> → H0 (Mittelwertgleichheit) wird verworfen </a:t>
            </a:r>
            <a:br>
              <a:rPr lang="de-AT" dirty="0"/>
            </a:br>
            <a:r>
              <a:rPr lang="de-AT" dirty="0"/>
              <a:t>     			  → signifikant unterschiedliche Mittelwerte gegeben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B070001-A3E5-4BF3-883B-D82932F6F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275" y="1354480"/>
            <a:ext cx="5366026" cy="3194214"/>
          </a:xfrm>
          <a:prstGeom prst="rect">
            <a:avLst/>
          </a:prstGeo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DF6E2632-6E3E-4CB7-8D12-573B92B525FB}"/>
              </a:ext>
            </a:extLst>
          </p:cNvPr>
          <p:cNvSpPr/>
          <p:nvPr/>
        </p:nvSpPr>
        <p:spPr>
          <a:xfrm>
            <a:off x="5048250" y="3707320"/>
            <a:ext cx="514350" cy="640556"/>
          </a:xfrm>
          <a:prstGeom prst="roundRect">
            <a:avLst/>
          </a:prstGeom>
          <a:noFill/>
          <a:ln>
            <a:solidFill>
              <a:srgbClr val="E37823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0542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Einfaktorielle Varianzanalyse (ANOVA): Ergebnisse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82C4BAD-66C6-48A9-8A20-A81B3EF6D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836" y="1036663"/>
            <a:ext cx="6694328" cy="5341314"/>
          </a:xfrm>
          <a:prstGeom prst="rect">
            <a:avLst/>
          </a:prstGeo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DF6E2632-6E3E-4CB7-8D12-573B92B525FB}"/>
              </a:ext>
            </a:extLst>
          </p:cNvPr>
          <p:cNvSpPr/>
          <p:nvPr/>
        </p:nvSpPr>
        <p:spPr>
          <a:xfrm>
            <a:off x="6012159" y="2054002"/>
            <a:ext cx="359519" cy="1014958"/>
          </a:xfrm>
          <a:prstGeom prst="roundRect">
            <a:avLst/>
          </a:prstGeom>
          <a:noFill/>
          <a:ln>
            <a:solidFill>
              <a:srgbClr val="E37823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D17CD109-8A1A-4D75-9404-D3B73AE919EF}"/>
              </a:ext>
            </a:extLst>
          </p:cNvPr>
          <p:cNvSpPr/>
          <p:nvPr/>
        </p:nvSpPr>
        <p:spPr>
          <a:xfrm>
            <a:off x="6012159" y="3501008"/>
            <a:ext cx="359519" cy="404242"/>
          </a:xfrm>
          <a:prstGeom prst="roundRect">
            <a:avLst/>
          </a:prstGeom>
          <a:noFill/>
          <a:ln>
            <a:solidFill>
              <a:srgbClr val="E37823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8390D673-8C17-47E8-88B5-20563163B040}"/>
              </a:ext>
            </a:extLst>
          </p:cNvPr>
          <p:cNvSpPr/>
          <p:nvPr/>
        </p:nvSpPr>
        <p:spPr>
          <a:xfrm>
            <a:off x="6012159" y="4305870"/>
            <a:ext cx="359519" cy="404242"/>
          </a:xfrm>
          <a:prstGeom prst="roundRect">
            <a:avLst/>
          </a:prstGeom>
          <a:noFill/>
          <a:ln>
            <a:solidFill>
              <a:srgbClr val="E37823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1746DB58-2594-470C-A995-AE9B1F0C82C7}"/>
              </a:ext>
            </a:extLst>
          </p:cNvPr>
          <p:cNvSpPr/>
          <p:nvPr/>
        </p:nvSpPr>
        <p:spPr>
          <a:xfrm>
            <a:off x="6012159" y="5131692"/>
            <a:ext cx="359519" cy="1014958"/>
          </a:xfrm>
          <a:prstGeom prst="roundRect">
            <a:avLst/>
          </a:prstGeom>
          <a:noFill/>
          <a:ln>
            <a:solidFill>
              <a:srgbClr val="E37823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55776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Aus dem Syllabus: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1181512"/>
            <a:ext cx="6716000" cy="4968552"/>
          </a:xfrm>
        </p:spPr>
        <p:txBody>
          <a:bodyPr/>
          <a:lstStyle/>
          <a:p>
            <a:r>
              <a:rPr lang="de-AT" dirty="0"/>
              <a:t>die Eignung unterschiedlicher statistischer Auswertemethoden zur Beantwortung von Untersuchungsfragen beurteilen;</a:t>
            </a:r>
          </a:p>
          <a:p>
            <a:endParaRPr lang="de-AT" dirty="0"/>
          </a:p>
          <a:p>
            <a:r>
              <a:rPr lang="de-AT" dirty="0"/>
              <a:t>selbstständig quantitative Datensätze auswerten, um Untersuchungsfragen zu beantworten;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91632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/>
              <a:t>Überblick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pPr>
              <a:lnSpc>
                <a:spcPct val="150000"/>
              </a:lnSpc>
            </a:pPr>
            <a:r>
              <a:rPr lang="de-AT" b="1" dirty="0"/>
              <a:t>Zusammenhänge vs. Unterschiede</a:t>
            </a:r>
          </a:p>
          <a:p>
            <a:pPr>
              <a:lnSpc>
                <a:spcPct val="150000"/>
              </a:lnSpc>
            </a:pPr>
            <a:r>
              <a:rPr lang="de-AT" b="1" dirty="0"/>
              <a:t>Parameterfreie Zugänge</a:t>
            </a:r>
          </a:p>
          <a:p>
            <a:pPr lvl="1">
              <a:lnSpc>
                <a:spcPct val="150000"/>
              </a:lnSpc>
            </a:pPr>
            <a:r>
              <a:rPr lang="de-AT" b="1" dirty="0"/>
              <a:t>Mann-Whitney U-Test</a:t>
            </a:r>
          </a:p>
          <a:p>
            <a:pPr lvl="1">
              <a:lnSpc>
                <a:spcPct val="150000"/>
              </a:lnSpc>
            </a:pPr>
            <a:r>
              <a:rPr lang="de-AT" b="1" dirty="0"/>
              <a:t>Kruskal-Wallis-H Test</a:t>
            </a:r>
          </a:p>
          <a:p>
            <a:pPr>
              <a:lnSpc>
                <a:spcPct val="150000"/>
              </a:lnSpc>
            </a:pPr>
            <a:r>
              <a:rPr lang="de-AT" b="1" dirty="0"/>
              <a:t>Parametrische Zugänge</a:t>
            </a:r>
          </a:p>
          <a:p>
            <a:pPr lvl="1">
              <a:lnSpc>
                <a:spcPct val="150000"/>
              </a:lnSpc>
            </a:pPr>
            <a:r>
              <a:rPr lang="de-AT" b="1" dirty="0"/>
              <a:t>t-Test</a:t>
            </a:r>
          </a:p>
          <a:p>
            <a:pPr lvl="1">
              <a:lnSpc>
                <a:spcPct val="150000"/>
              </a:lnSpc>
            </a:pPr>
            <a:r>
              <a:rPr lang="de-AT" b="1" dirty="0"/>
              <a:t>Einfaktorielle Varianzanalyse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1026" name="Picture 2" descr="http://www.soft-skills.com/wp-content/uploads/getrennte-gruppen-330x18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2F4F3"/>
              </a:clrFrom>
              <a:clrTo>
                <a:srgbClr val="F2F4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182" y="2592514"/>
            <a:ext cx="3935338" cy="214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984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@Home5: Auswertung von Befragungsdaten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spcAft>
                <a:spcPts val="200"/>
              </a:spcAft>
            </a:pPr>
            <a:r>
              <a:rPr lang="de-AT" b="1" dirty="0"/>
              <a:t>Auswahl eines Referenzdatensatzes (RD):</a:t>
            </a:r>
          </a:p>
          <a:p>
            <a:pPr lvl="1">
              <a:spcAft>
                <a:spcPts val="200"/>
              </a:spcAft>
            </a:pPr>
            <a:r>
              <a:rPr lang="de-AT" dirty="0"/>
              <a:t>RD1: UBA  Umweltbewusstsein 2016 – Welle 1</a:t>
            </a:r>
          </a:p>
          <a:p>
            <a:pPr lvl="1">
              <a:spcAft>
                <a:spcPts val="200"/>
              </a:spcAft>
            </a:pPr>
            <a:r>
              <a:rPr lang="de-AT" dirty="0"/>
              <a:t>RD2: UBA  Umweltbewusstsein 2016 – Welle 2</a:t>
            </a:r>
          </a:p>
          <a:p>
            <a:pPr lvl="1">
              <a:spcAft>
                <a:spcPts val="200"/>
              </a:spcAft>
            </a:pPr>
            <a:r>
              <a:rPr lang="de-AT" dirty="0"/>
              <a:t>RD3: ESS – </a:t>
            </a:r>
            <a:r>
              <a:rPr lang="de-AT" dirty="0" err="1"/>
              <a:t>Attitudes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Climate</a:t>
            </a:r>
            <a:r>
              <a:rPr lang="de-AT" dirty="0"/>
              <a:t> Change (2016)</a:t>
            </a:r>
          </a:p>
          <a:p>
            <a:pPr>
              <a:spcAft>
                <a:spcPts val="200"/>
              </a:spcAft>
            </a:pPr>
            <a:endParaRPr lang="de-AT" dirty="0"/>
          </a:p>
          <a:p>
            <a:pPr>
              <a:spcAft>
                <a:spcPts val="200"/>
              </a:spcAft>
            </a:pPr>
            <a:r>
              <a:rPr lang="de-AT" dirty="0"/>
              <a:t>Datensätze unter: OLAT - @Home5: Finale Grande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54736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700" dirty="0"/>
              <a:t>Referenzdatensätze 1 &amp; 2: UBA Umweltbewusstsein 2016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1181512"/>
            <a:ext cx="5275840" cy="4968552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Bundesministerium für Umwelt, Naturschutz, Bau und Reaktorsicherheit (BMUB), Berlin, &amp; Umweltbundesamt (UBA), Dessau-Roßlau (2017). Umweltbewusstsein in Deutschland 2016. GESIS Datenarchiv, Köln. ZA6799 Datenfile Version 1.0.0 (2017), doi:10.4232/1.12764 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/>
              <a:t>(UBA 2017)</a:t>
            </a:r>
            <a:endParaRPr lang="de-AT" dirty="0"/>
          </a:p>
        </p:txBody>
      </p:sp>
      <p:pic>
        <p:nvPicPr>
          <p:cNvPr id="4" name="Grafik 3" descr="UBA 201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611">
            <a:off x="5603128" y="1536880"/>
            <a:ext cx="3087348" cy="4369785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254000" dist="107763" dir="2699994" algn="tl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63549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24" y="93723"/>
            <a:ext cx="8782288" cy="457200"/>
          </a:xfrm>
        </p:spPr>
        <p:txBody>
          <a:bodyPr/>
          <a:lstStyle/>
          <a:p>
            <a:r>
              <a:rPr lang="de-AT" dirty="0"/>
              <a:t>Referenzdatensätze 1 &amp; 2: UBA Umweltbewusstsein 2016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b="1" dirty="0"/>
              <a:t>2 Teilbefragungen mit unterschiedlichen Inhalten:</a:t>
            </a:r>
          </a:p>
          <a:p>
            <a:pPr marL="0" indent="0">
              <a:buNone/>
            </a:pPr>
            <a:endParaRPr lang="de-AT" b="1" dirty="0"/>
          </a:p>
          <a:p>
            <a:r>
              <a:rPr lang="de-AT" b="1" dirty="0"/>
              <a:t>RD1: Welle 1</a:t>
            </a:r>
          </a:p>
          <a:p>
            <a:pPr lvl="1"/>
            <a:r>
              <a:rPr lang="de-AT" dirty="0"/>
              <a:t>Gesundheit, Ernährung, Mobilität, Intentionen, Klimaschutz</a:t>
            </a:r>
          </a:p>
          <a:p>
            <a:pPr lvl="1"/>
            <a:endParaRPr lang="de-AT" dirty="0"/>
          </a:p>
          <a:p>
            <a:r>
              <a:rPr lang="de-AT" b="1" dirty="0"/>
              <a:t>RD2: Welle 2</a:t>
            </a:r>
          </a:p>
          <a:p>
            <a:pPr lvl="1"/>
            <a:r>
              <a:rPr lang="de-AT" dirty="0"/>
              <a:t>Klimaanpassung, Klimapolitik, Mobilität, Konsumverhalten, Lärmbewusstsein, Ökosystemdienstleistungen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552310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24" y="93723"/>
            <a:ext cx="8927976" cy="457200"/>
          </a:xfrm>
        </p:spPr>
        <p:txBody>
          <a:bodyPr/>
          <a:lstStyle/>
          <a:p>
            <a:r>
              <a:rPr lang="de-AT" dirty="0"/>
              <a:t>Referenzdatensatz 3: ESS - </a:t>
            </a:r>
            <a:r>
              <a:rPr lang="en-US" dirty="0"/>
              <a:t>Attitudes to climate change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4283968" y="1181512"/>
            <a:ext cx="4714344" cy="4968552"/>
          </a:xfrm>
        </p:spPr>
        <p:txBody>
          <a:bodyPr/>
          <a:lstStyle/>
          <a:p>
            <a:r>
              <a:rPr lang="de-AT" dirty="0"/>
              <a:t>ESS Round 8: </a:t>
            </a:r>
            <a:r>
              <a:rPr lang="de-AT" dirty="0" err="1"/>
              <a:t>Climate</a:t>
            </a:r>
            <a:r>
              <a:rPr lang="de-AT" dirty="0"/>
              <a:t> Change, Gender &amp; </a:t>
            </a:r>
            <a:r>
              <a:rPr lang="de-AT" dirty="0" err="1"/>
              <a:t>Socio-Demographics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/>
              <a:t>(ESS 2019)</a:t>
            </a:r>
          </a:p>
        </p:txBody>
      </p:sp>
      <p:pic>
        <p:nvPicPr>
          <p:cNvPr id="1026" name="Picture 2" descr="Bildergebnis fÃ¼r ess social surv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7" y="1336769"/>
            <a:ext cx="381000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 descr="ESS 2019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09505">
            <a:off x="615979" y="3157948"/>
            <a:ext cx="3092116" cy="4420498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254000" dist="107763" dir="2699994" algn="tl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52636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@Home5: Auswertung von Befragungsdaten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1124744"/>
            <a:ext cx="8766048" cy="5271824"/>
          </a:xfrm>
        </p:spPr>
        <p:txBody>
          <a:bodyPr/>
          <a:lstStyle/>
          <a:p>
            <a:pPr>
              <a:spcAft>
                <a:spcPts val="200"/>
              </a:spcAft>
            </a:pPr>
            <a:r>
              <a:rPr lang="de-AT" dirty="0"/>
              <a:t>Auswahl eines </a:t>
            </a:r>
            <a:r>
              <a:rPr lang="de-AT" b="1" dirty="0"/>
              <a:t>Referenzdatensatzes</a:t>
            </a:r>
          </a:p>
          <a:p>
            <a:pPr>
              <a:spcAft>
                <a:spcPts val="200"/>
              </a:spcAft>
            </a:pPr>
            <a:r>
              <a:rPr lang="de-AT" dirty="0"/>
              <a:t>Kurzbeschreibung </a:t>
            </a:r>
            <a:r>
              <a:rPr lang="de-AT" b="1" dirty="0"/>
              <a:t>Inhalte</a:t>
            </a:r>
          </a:p>
          <a:p>
            <a:pPr>
              <a:spcAft>
                <a:spcPts val="200"/>
              </a:spcAft>
            </a:pPr>
            <a:r>
              <a:rPr lang="de-AT" dirty="0"/>
              <a:t>Kurzbeschreibung </a:t>
            </a:r>
            <a:r>
              <a:rPr lang="de-AT" b="1" dirty="0"/>
              <a:t>Methode</a:t>
            </a:r>
            <a:r>
              <a:rPr lang="de-AT" dirty="0"/>
              <a:t>: Sampling &amp; Erhebung</a:t>
            </a:r>
          </a:p>
          <a:p>
            <a:pPr>
              <a:spcAft>
                <a:spcPts val="200"/>
              </a:spcAft>
            </a:pPr>
            <a:r>
              <a:rPr lang="de-AT" b="1" dirty="0"/>
              <a:t>Roter Faden </a:t>
            </a:r>
            <a:r>
              <a:rPr lang="de-AT" dirty="0"/>
              <a:t>Auswertung </a:t>
            </a:r>
            <a:r>
              <a:rPr lang="de-AT" dirty="0">
                <a:solidFill>
                  <a:srgbClr val="E37823"/>
                </a:solidFill>
              </a:rPr>
              <a:t>→ Titel des Berichts @Home5</a:t>
            </a:r>
          </a:p>
          <a:p>
            <a:pPr>
              <a:spcAft>
                <a:spcPts val="200"/>
              </a:spcAft>
            </a:pPr>
            <a:r>
              <a:rPr lang="de-AT" dirty="0"/>
              <a:t>Anwendung der besprochenen Möglichkeiten </a:t>
            </a:r>
            <a:br>
              <a:rPr lang="de-AT" dirty="0"/>
            </a:br>
            <a:r>
              <a:rPr lang="de-AT" dirty="0"/>
              <a:t>zur stat. Auswertung:</a:t>
            </a:r>
          </a:p>
          <a:p>
            <a:pPr marL="914400" lvl="1" indent="-457200">
              <a:spcAft>
                <a:spcPts val="200"/>
              </a:spcAft>
              <a:buFont typeface="+mj-lt"/>
              <a:buAutoNum type="arabicPeriod"/>
            </a:pPr>
            <a:r>
              <a:rPr lang="de-AT" dirty="0"/>
              <a:t>Formulierung einer </a:t>
            </a:r>
            <a:r>
              <a:rPr lang="de-AT" b="1" dirty="0"/>
              <a:t>Untersuchungsfrage</a:t>
            </a:r>
          </a:p>
          <a:p>
            <a:pPr marL="914400" lvl="1" indent="-457200">
              <a:spcAft>
                <a:spcPts val="200"/>
              </a:spcAft>
              <a:buFont typeface="+mj-lt"/>
              <a:buAutoNum type="arabicPeriod"/>
            </a:pPr>
            <a:r>
              <a:rPr lang="de-AT" b="1" dirty="0"/>
              <a:t>Begründung</a:t>
            </a:r>
            <a:r>
              <a:rPr lang="de-AT" dirty="0"/>
              <a:t> der gewählten Vorgehensweise</a:t>
            </a:r>
          </a:p>
          <a:p>
            <a:pPr marL="914400" lvl="1" indent="-457200">
              <a:spcAft>
                <a:spcPts val="200"/>
              </a:spcAft>
              <a:buFont typeface="+mj-lt"/>
              <a:buAutoNum type="arabicPeriod"/>
            </a:pPr>
            <a:r>
              <a:rPr lang="de-AT" dirty="0"/>
              <a:t>Kurzbeschreibung der </a:t>
            </a:r>
            <a:r>
              <a:rPr lang="de-AT" b="1" dirty="0"/>
              <a:t>Umsetzung</a:t>
            </a:r>
            <a:r>
              <a:rPr lang="de-AT" dirty="0"/>
              <a:t> dieser Vorgehensweise (SPSS)</a:t>
            </a:r>
          </a:p>
          <a:p>
            <a:pPr marL="914400" lvl="1" indent="-457200">
              <a:spcAft>
                <a:spcPts val="200"/>
              </a:spcAft>
              <a:buFont typeface="+mj-lt"/>
              <a:buAutoNum type="arabicPeriod"/>
            </a:pPr>
            <a:r>
              <a:rPr lang="de-AT" dirty="0"/>
              <a:t>Präsentation der </a:t>
            </a:r>
            <a:r>
              <a:rPr lang="de-AT" b="1" dirty="0"/>
              <a:t>Ergebnisse</a:t>
            </a:r>
          </a:p>
          <a:p>
            <a:pPr marL="914400" lvl="1" indent="-457200">
              <a:spcAft>
                <a:spcPts val="200"/>
              </a:spcAft>
              <a:buFont typeface="+mj-lt"/>
              <a:buAutoNum type="arabicPeriod"/>
            </a:pPr>
            <a:r>
              <a:rPr lang="de-AT" dirty="0"/>
              <a:t>Beantwortung der </a:t>
            </a:r>
            <a:r>
              <a:rPr lang="de-AT" b="1" dirty="0"/>
              <a:t>Untersuchungsfrage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708341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@ stat. Möglichkeiten zur Auswertung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908720"/>
            <a:ext cx="8766048" cy="5514136"/>
          </a:xfrm>
        </p:spPr>
        <p:txBody>
          <a:bodyPr/>
          <a:lstStyle/>
          <a:p>
            <a:pPr marL="0" indent="0">
              <a:buNone/>
            </a:pPr>
            <a:r>
              <a:rPr lang="de-AT" sz="2000" b="1" dirty="0"/>
              <a:t>So möglich, sollten diese Verfahren Anwendung finden:</a:t>
            </a:r>
          </a:p>
          <a:p>
            <a:pPr marL="0" indent="0">
              <a:buNone/>
            </a:pPr>
            <a:endParaRPr lang="de-AT" sz="900" b="1" dirty="0"/>
          </a:p>
          <a:p>
            <a:r>
              <a:rPr lang="de-AT" sz="2000" dirty="0"/>
              <a:t>(Non-Response-) Gewichtung</a:t>
            </a:r>
          </a:p>
          <a:p>
            <a:r>
              <a:rPr lang="de-AT" sz="2000" b="1" dirty="0"/>
              <a:t>Deskriptive Auswertung: </a:t>
            </a:r>
            <a:r>
              <a:rPr lang="de-AT" sz="2000" dirty="0"/>
              <a:t>nominal, ordinal &amp; metrisch</a:t>
            </a:r>
          </a:p>
          <a:p>
            <a:r>
              <a:rPr lang="de-AT" sz="2000" b="1" dirty="0"/>
              <a:t>Zusammenhangsmaße:</a:t>
            </a:r>
          </a:p>
          <a:p>
            <a:pPr lvl="1"/>
            <a:r>
              <a:rPr lang="de-AT" sz="2000" dirty="0"/>
              <a:t>Kategoriale Maße: Chi-Quadrat-Test, Cramers V, Spearmans Rho</a:t>
            </a:r>
          </a:p>
          <a:p>
            <a:pPr lvl="1"/>
            <a:r>
              <a:rPr lang="de-AT" sz="2000" dirty="0"/>
              <a:t>Metrische Maße, Streudiagramm, Regression</a:t>
            </a:r>
          </a:p>
          <a:p>
            <a:r>
              <a:rPr lang="de-AT" sz="2000" b="1" dirty="0"/>
              <a:t>Unterschiede:</a:t>
            </a:r>
          </a:p>
          <a:p>
            <a:pPr lvl="1"/>
            <a:r>
              <a:rPr lang="de-AT" sz="2000" dirty="0"/>
              <a:t>Parameterfreie Verfahren: Kruskal-Wallis-H Test</a:t>
            </a:r>
          </a:p>
          <a:p>
            <a:pPr lvl="1"/>
            <a:r>
              <a:rPr lang="de-AT" sz="2000" dirty="0"/>
              <a:t>Parametrische Verfahren: t-Test, ANOVA</a:t>
            </a:r>
          </a:p>
          <a:p>
            <a:pPr lvl="1"/>
            <a:endParaRPr lang="de-AT" sz="400" dirty="0"/>
          </a:p>
          <a:p>
            <a:pPr marL="0" indent="0">
              <a:buNone/>
            </a:pPr>
            <a:r>
              <a:rPr lang="de-AT" sz="2000" b="1" dirty="0">
                <a:solidFill>
                  <a:srgbClr val="E37823"/>
                </a:solidFill>
              </a:rPr>
              <a:t>→ Sollte aus Ihrer Sicht einer dieser Möglichkeiten NICHT anwendbar sein:</a:t>
            </a:r>
            <a:br>
              <a:rPr lang="de-AT" sz="2000" b="1" dirty="0">
                <a:solidFill>
                  <a:srgbClr val="E37823"/>
                </a:solidFill>
              </a:rPr>
            </a:br>
            <a:r>
              <a:rPr lang="de-AT" sz="2000" b="1" dirty="0">
                <a:solidFill>
                  <a:srgbClr val="E37823"/>
                </a:solidFill>
              </a:rPr>
              <a:t>     Begründung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192150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@Home5: Auswertung von Befragungsdaten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1181512"/>
            <a:ext cx="4411744" cy="4968552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de-AT" sz="3200" b="1" dirty="0"/>
              <a:t>Ergebnis: </a:t>
            </a:r>
            <a:br>
              <a:rPr lang="de-AT" sz="3200" b="1" dirty="0"/>
            </a:br>
            <a:r>
              <a:rPr lang="de-AT" sz="3200" dirty="0"/>
              <a:t>je 2-er Gruppe ein A4 Bericht (PDF)</a:t>
            </a:r>
          </a:p>
          <a:p>
            <a:pPr>
              <a:spcAft>
                <a:spcPts val="400"/>
              </a:spcAft>
            </a:pPr>
            <a:r>
              <a:rPr lang="de-AT" sz="3200" dirty="0"/>
              <a:t>Max. 25 Seiten (all incl.)</a:t>
            </a:r>
          </a:p>
          <a:p>
            <a:pPr>
              <a:spcAft>
                <a:spcPts val="400"/>
              </a:spcAft>
            </a:pPr>
            <a:endParaRPr lang="de-AT" sz="3200" dirty="0"/>
          </a:p>
          <a:p>
            <a:pPr>
              <a:spcAft>
                <a:spcPts val="400"/>
              </a:spcAft>
            </a:pPr>
            <a:r>
              <a:rPr lang="de-AT" sz="3200" b="1" dirty="0"/>
              <a:t>Abgabe per OLAT:</a:t>
            </a:r>
          </a:p>
          <a:p>
            <a:pPr lvl="1">
              <a:spcAft>
                <a:spcPts val="400"/>
              </a:spcAft>
            </a:pPr>
            <a:r>
              <a:rPr lang="de-AT" sz="2800" b="1" dirty="0">
                <a:solidFill>
                  <a:srgbClr val="E37823"/>
                </a:solidFill>
              </a:rPr>
              <a:t>31.07.20 12:00 Uhr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484784"/>
            <a:ext cx="2696266" cy="396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600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24" y="93723"/>
            <a:ext cx="8748464" cy="457200"/>
          </a:xfrm>
        </p:spPr>
        <p:txBody>
          <a:bodyPr>
            <a:normAutofit fontScale="90000"/>
          </a:bodyPr>
          <a:lstStyle/>
          <a:p>
            <a:r>
              <a:rPr lang="de-AT" dirty="0"/>
              <a:t>Ausblick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564404" y="908720"/>
            <a:ext cx="4051704" cy="2880320"/>
          </a:xfrm>
        </p:spPr>
        <p:txBody>
          <a:bodyPr anchor="ctr"/>
          <a:lstStyle/>
          <a:p>
            <a:pPr>
              <a:spcBef>
                <a:spcPts val="1200"/>
              </a:spcBef>
            </a:pPr>
            <a:r>
              <a:rPr lang="de-AT" b="1" dirty="0"/>
              <a:t>Räumliche Daten auswerten</a:t>
            </a:r>
          </a:p>
        </p:txBody>
      </p:sp>
      <p:sp>
        <p:nvSpPr>
          <p:cNvPr id="4" name="Textplatzhalter 3" descr="Marco Verch, Flickr, CC BY 2.0">
            <a:hlinkClick r:id="rId3"/>
          </p:cNvPr>
          <p:cNvSpPr>
            <a:spLocks noGrp="1"/>
          </p:cNvSpPr>
          <p:nvPr>
            <p:ph type="body" sz="quarter" idx="12"/>
          </p:nvPr>
        </p:nvSpPr>
        <p:spPr>
          <a:xfrm>
            <a:off x="1907705" y="6654396"/>
            <a:ext cx="5400600" cy="215444"/>
          </a:xfrm>
        </p:spPr>
        <p:txBody>
          <a:bodyPr/>
          <a:lstStyle/>
          <a:p>
            <a:r>
              <a:rPr lang="en-US" dirty="0"/>
              <a:t>(Marco Verch, Flickr, CC BY 2.0)</a:t>
            </a:r>
            <a:endParaRPr lang="de-AT" dirty="0"/>
          </a:p>
        </p:txBody>
      </p:sp>
      <p:pic>
        <p:nvPicPr>
          <p:cNvPr id="6" name="Grafik 5" descr="Marco Verch, Flickr, CC BY 2.0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r="8567" b="9542"/>
          <a:stretch/>
        </p:blipFill>
        <p:spPr>
          <a:xfrm>
            <a:off x="2284865" y="3670118"/>
            <a:ext cx="4610783" cy="242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76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hteck 110"/>
          <p:cNvSpPr/>
          <p:nvPr/>
        </p:nvSpPr>
        <p:spPr>
          <a:xfrm>
            <a:off x="0" y="-27384"/>
            <a:ext cx="9144000" cy="63813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de-AT" sz="900" dirty="0"/>
              <a:t>(Eigene Überarbeitung 2016 von </a:t>
            </a:r>
            <a:r>
              <a:rPr lang="de-AT" sz="900" dirty="0">
                <a:hlinkClick r:id="rId3"/>
              </a:rPr>
              <a:t>Hager, 2011</a:t>
            </a:r>
            <a:r>
              <a:rPr lang="de-AT" sz="900" dirty="0"/>
              <a:t>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04628" y="259795"/>
            <a:ext cx="872355" cy="30777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 b="1" dirty="0">
                <a:solidFill>
                  <a:schemeClr val="bg1"/>
                </a:solidFill>
                <a:latin typeface="+mj-lt"/>
              </a:rPr>
              <a:t>ORDINAL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92987" y="259795"/>
            <a:ext cx="960520" cy="30777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 b="1" dirty="0">
                <a:solidFill>
                  <a:schemeClr val="bg1"/>
                </a:solidFill>
                <a:latin typeface="+mj-lt"/>
              </a:rPr>
              <a:t>METRISCH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728964" y="188640"/>
            <a:ext cx="1440160" cy="646331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100" b="1">
                <a:latin typeface="+mj-lt"/>
                <a:ea typeface="+mn-ea"/>
              </a:defRPr>
            </a:lvl1pPr>
            <a:lvl2pPr marL="742950" indent="-285750" eaLnBrk="0" hangingPunct="0">
              <a:defRPr sz="2400">
                <a:latin typeface="Times New Roman" pitchFamily="18" charset="0"/>
                <a:ea typeface="+mn-ea"/>
              </a:defRPr>
            </a:lvl2pPr>
            <a:lvl3pPr marL="1143000" indent="-228600" eaLnBrk="0" hangingPunct="0">
              <a:defRPr sz="2400">
                <a:latin typeface="Times New Roman" pitchFamily="18" charset="0"/>
                <a:ea typeface="+mn-ea"/>
              </a:defRPr>
            </a:lvl3pPr>
            <a:lvl4pPr marL="1600200" indent="-228600" eaLnBrk="0" hangingPunct="0">
              <a:defRPr sz="2400">
                <a:latin typeface="Times New Roman" pitchFamily="18" charset="0"/>
                <a:ea typeface="+mn-ea"/>
              </a:defRPr>
            </a:lvl4pPr>
            <a:lvl5pPr marL="2057400" indent="-228600" eaLnBrk="0" hangingPunct="0">
              <a:defRPr sz="2400">
                <a:latin typeface="Times New Roman" pitchFamily="18" charset="0"/>
                <a:ea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9pPr>
          </a:lstStyle>
          <a:p>
            <a:r>
              <a:rPr lang="de-DE" altLang="de-DE" sz="900" b="0" dirty="0"/>
              <a:t>Histogramm</a:t>
            </a:r>
          </a:p>
          <a:p>
            <a:r>
              <a:rPr lang="de-DE" altLang="de-DE" sz="900" b="0" dirty="0"/>
              <a:t>Schiefe/</a:t>
            </a:r>
            <a:r>
              <a:rPr lang="de-DE" altLang="de-DE" sz="900" b="0" dirty="0" err="1"/>
              <a:t>Kurtosis</a:t>
            </a:r>
            <a:endParaRPr lang="de-DE" altLang="de-DE" sz="900" b="0" dirty="0"/>
          </a:p>
          <a:p>
            <a:r>
              <a:rPr lang="de-DE" altLang="de-DE" sz="900" b="0" dirty="0" err="1"/>
              <a:t>Kolmogorov-Smirnov</a:t>
            </a:r>
            <a:r>
              <a:rPr lang="de-DE" altLang="de-DE" sz="900" b="0" dirty="0"/>
              <a:t> Test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6358578" y="1681063"/>
            <a:ext cx="2029338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400" b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Parametrische Verfahren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6576362" y="2257708"/>
            <a:ext cx="15937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4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Unterschiede &amp;</a:t>
            </a:r>
            <a:br>
              <a:rPr lang="de-DE" altLang="de-DE" dirty="0"/>
            </a:br>
            <a:r>
              <a:rPr lang="de-DE" altLang="de-DE" dirty="0"/>
              <a:t>Gruppenvergleiche 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6154277" y="3286725"/>
            <a:ext cx="76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2 Gruppen 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7715688" y="3132836"/>
            <a:ext cx="7553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mehr als </a:t>
            </a:r>
            <a:br>
              <a:rPr lang="de-DE" altLang="de-DE" dirty="0"/>
            </a:br>
            <a:r>
              <a:rPr lang="de-DE" altLang="de-DE" dirty="0"/>
              <a:t>2  Gruppen</a:t>
            </a: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7590429" y="4509120"/>
            <a:ext cx="990600" cy="784830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latin typeface="+mj-lt"/>
              </a:rPr>
              <a:t>Einfakt. Varianzanalyse (ANOVA)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latin typeface="+mj-lt"/>
              </a:rPr>
              <a:t>Post Hoc Tests</a:t>
            </a: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6448570" y="5229200"/>
            <a:ext cx="762000" cy="553998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latin typeface="+mj-lt"/>
              </a:rPr>
              <a:t>t-Test</a:t>
            </a:r>
            <a:br>
              <a:rPr lang="de-DE" altLang="de-DE" sz="1000" b="1" dirty="0">
                <a:latin typeface="+mj-lt"/>
              </a:rPr>
            </a:br>
            <a:r>
              <a:rPr lang="de-DE" altLang="de-DE" sz="1000" b="1" dirty="0">
                <a:latin typeface="+mj-lt"/>
              </a:rPr>
              <a:t>(ungleiche Varianzen)</a:t>
            </a:r>
          </a:p>
        </p:txBody>
      </p:sp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5881092" y="4509120"/>
            <a:ext cx="762000" cy="553998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latin typeface="+mj-lt"/>
              </a:rPr>
              <a:t>t-Test</a:t>
            </a:r>
            <a:br>
              <a:rPr lang="de-DE" altLang="de-DE" sz="1000" b="1" dirty="0">
                <a:latin typeface="+mj-lt"/>
              </a:rPr>
            </a:br>
            <a:r>
              <a:rPr lang="de-DE" altLang="de-DE" sz="1000" b="1" dirty="0">
                <a:latin typeface="+mj-lt"/>
              </a:rPr>
              <a:t>(gleiche  Varianzen)</a:t>
            </a:r>
          </a:p>
        </p:txBody>
      </p:sp>
      <p:sp>
        <p:nvSpPr>
          <p:cNvPr id="30" name="Text Box 39"/>
          <p:cNvSpPr txBox="1">
            <a:spLocks noChangeArrowheads="1"/>
          </p:cNvSpPr>
          <p:nvPr/>
        </p:nvSpPr>
        <p:spPr bwMode="auto">
          <a:xfrm>
            <a:off x="4224908" y="2024554"/>
            <a:ext cx="14847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4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Zusammenhänge </a:t>
            </a:r>
          </a:p>
        </p:txBody>
      </p:sp>
      <p:sp>
        <p:nvSpPr>
          <p:cNvPr id="33" name="Text Box 42"/>
          <p:cNvSpPr txBox="1">
            <a:spLocks noChangeArrowheads="1"/>
          </p:cNvSpPr>
          <p:nvPr/>
        </p:nvSpPr>
        <p:spPr bwMode="auto">
          <a:xfrm>
            <a:off x="4357659" y="4509120"/>
            <a:ext cx="1219200" cy="477054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latin typeface="+mj-lt"/>
              </a:rPr>
              <a:t>Pearsons r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latin typeface="+mj-lt"/>
              </a:rPr>
              <a:t>lineare Regression</a:t>
            </a:r>
          </a:p>
        </p:txBody>
      </p:sp>
      <p:sp>
        <p:nvSpPr>
          <p:cNvPr id="34" name="Text Box 43"/>
          <p:cNvSpPr txBox="1">
            <a:spLocks noChangeArrowheads="1"/>
          </p:cNvSpPr>
          <p:nvPr/>
        </p:nvSpPr>
        <p:spPr bwMode="auto">
          <a:xfrm>
            <a:off x="1111313" y="911818"/>
            <a:ext cx="2081275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sz="1400" b="1" dirty="0"/>
              <a:t>Parameterfreie Verfahren</a:t>
            </a:r>
          </a:p>
        </p:txBody>
      </p:sp>
      <p:sp>
        <p:nvSpPr>
          <p:cNvPr id="35" name="Text Box 44"/>
          <p:cNvSpPr txBox="1">
            <a:spLocks noChangeArrowheads="1"/>
          </p:cNvSpPr>
          <p:nvPr/>
        </p:nvSpPr>
        <p:spPr bwMode="auto">
          <a:xfrm>
            <a:off x="2273274" y="1944842"/>
            <a:ext cx="14847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sz="1400" dirty="0"/>
              <a:t>Zusammenhänge </a:t>
            </a:r>
          </a:p>
        </p:txBody>
      </p:sp>
      <p:sp>
        <p:nvSpPr>
          <p:cNvPr id="36" name="Text Box 45"/>
          <p:cNvSpPr txBox="1">
            <a:spLocks noChangeArrowheads="1"/>
          </p:cNvSpPr>
          <p:nvPr/>
        </p:nvSpPr>
        <p:spPr bwMode="auto">
          <a:xfrm>
            <a:off x="348887" y="1837120"/>
            <a:ext cx="15937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sz="1400" dirty="0"/>
              <a:t>Unterschiede &amp; </a:t>
            </a:r>
            <a:br>
              <a:rPr lang="de-DE" altLang="de-DE" sz="1400" dirty="0"/>
            </a:br>
            <a:r>
              <a:rPr lang="de-DE" altLang="de-DE" sz="1400" dirty="0"/>
              <a:t>Gruppenvergleiche </a:t>
            </a:r>
          </a:p>
        </p:txBody>
      </p:sp>
      <p:sp>
        <p:nvSpPr>
          <p:cNvPr id="38" name="Text Box 47"/>
          <p:cNvSpPr txBox="1">
            <a:spLocks noChangeArrowheads="1"/>
          </p:cNvSpPr>
          <p:nvPr/>
        </p:nvSpPr>
        <p:spPr bwMode="auto">
          <a:xfrm>
            <a:off x="2540540" y="3265608"/>
            <a:ext cx="950168" cy="400110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b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Spearmans Rho</a:t>
            </a:r>
          </a:p>
        </p:txBody>
      </p:sp>
      <p:sp>
        <p:nvSpPr>
          <p:cNvPr id="39" name="Text Box 48"/>
          <p:cNvSpPr txBox="1">
            <a:spLocks noChangeArrowheads="1"/>
          </p:cNvSpPr>
          <p:nvPr/>
        </p:nvSpPr>
        <p:spPr bwMode="auto">
          <a:xfrm>
            <a:off x="254191" y="2929136"/>
            <a:ext cx="76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2 Gruppen </a:t>
            </a:r>
          </a:p>
        </p:txBody>
      </p:sp>
      <p:sp>
        <p:nvSpPr>
          <p:cNvPr id="40" name="Text Box 49"/>
          <p:cNvSpPr txBox="1">
            <a:spLocks noChangeArrowheads="1"/>
          </p:cNvSpPr>
          <p:nvPr/>
        </p:nvSpPr>
        <p:spPr bwMode="auto">
          <a:xfrm>
            <a:off x="1136462" y="2852936"/>
            <a:ext cx="7841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mehr als</a:t>
            </a:r>
            <a:br>
              <a:rPr lang="de-DE" altLang="de-DE" dirty="0"/>
            </a:br>
            <a:r>
              <a:rPr lang="de-DE" altLang="de-DE" dirty="0"/>
              <a:t>2  Gruppen </a:t>
            </a:r>
          </a:p>
        </p:txBody>
      </p:sp>
      <p:sp>
        <p:nvSpPr>
          <p:cNvPr id="41" name="Text Box 50"/>
          <p:cNvSpPr txBox="1">
            <a:spLocks noChangeArrowheads="1"/>
          </p:cNvSpPr>
          <p:nvPr/>
        </p:nvSpPr>
        <p:spPr bwMode="auto">
          <a:xfrm>
            <a:off x="292291" y="3261761"/>
            <a:ext cx="685800" cy="553998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b="1">
                <a:latin typeface="+mj-lt"/>
                <a:ea typeface="+mn-ea"/>
              </a:defRPr>
            </a:lvl1pPr>
            <a:lvl2pPr marL="742950" indent="-285750" eaLnBrk="0" hangingPunct="0">
              <a:defRPr sz="2400">
                <a:latin typeface="Times New Roman" pitchFamily="18" charset="0"/>
                <a:ea typeface="+mn-ea"/>
              </a:defRPr>
            </a:lvl2pPr>
            <a:lvl3pPr marL="1143000" indent="-228600" eaLnBrk="0" hangingPunct="0">
              <a:defRPr sz="2400">
                <a:latin typeface="Times New Roman" pitchFamily="18" charset="0"/>
                <a:ea typeface="+mn-ea"/>
              </a:defRPr>
            </a:lvl3pPr>
            <a:lvl4pPr marL="1600200" indent="-228600" eaLnBrk="0" hangingPunct="0">
              <a:defRPr sz="2400">
                <a:latin typeface="Times New Roman" pitchFamily="18" charset="0"/>
                <a:ea typeface="+mn-ea"/>
              </a:defRPr>
            </a:lvl4pPr>
            <a:lvl5pPr marL="2057400" indent="-228600" eaLnBrk="0" hangingPunct="0">
              <a:defRPr sz="2400">
                <a:latin typeface="Times New Roman" pitchFamily="18" charset="0"/>
                <a:ea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9pPr>
          </a:lstStyle>
          <a:p>
            <a:r>
              <a:rPr lang="de-DE" altLang="de-DE" dirty="0"/>
              <a:t>Mann-Whitney U-Test</a:t>
            </a:r>
          </a:p>
        </p:txBody>
      </p:sp>
      <p:sp>
        <p:nvSpPr>
          <p:cNvPr id="42" name="Text Box 51"/>
          <p:cNvSpPr txBox="1">
            <a:spLocks noChangeArrowheads="1"/>
          </p:cNvSpPr>
          <p:nvPr/>
        </p:nvSpPr>
        <p:spPr bwMode="auto">
          <a:xfrm>
            <a:off x="1130491" y="3269431"/>
            <a:ext cx="762000" cy="784830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b="1">
                <a:latin typeface="+mj-lt"/>
                <a:ea typeface="+mn-ea"/>
              </a:defRPr>
            </a:lvl1pPr>
            <a:lvl2pPr marL="742950" indent="-285750" eaLnBrk="0" hangingPunct="0">
              <a:defRPr sz="2400">
                <a:latin typeface="Times New Roman" pitchFamily="18" charset="0"/>
                <a:ea typeface="+mn-ea"/>
              </a:defRPr>
            </a:lvl2pPr>
            <a:lvl3pPr marL="1143000" indent="-228600" eaLnBrk="0" hangingPunct="0">
              <a:defRPr sz="2400">
                <a:latin typeface="Times New Roman" pitchFamily="18" charset="0"/>
                <a:ea typeface="+mn-ea"/>
              </a:defRPr>
            </a:lvl3pPr>
            <a:lvl4pPr marL="1600200" indent="-228600" eaLnBrk="0" hangingPunct="0">
              <a:defRPr sz="2400">
                <a:latin typeface="Times New Roman" pitchFamily="18" charset="0"/>
                <a:ea typeface="+mn-ea"/>
              </a:defRPr>
            </a:lvl4pPr>
            <a:lvl5pPr marL="2057400" indent="-228600" eaLnBrk="0" hangingPunct="0">
              <a:defRPr sz="2400">
                <a:latin typeface="Times New Roman" pitchFamily="18" charset="0"/>
                <a:ea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  <a:ea typeface="+mn-ea"/>
              </a:defRPr>
            </a:lvl9pPr>
          </a:lstStyle>
          <a:p>
            <a:r>
              <a:rPr lang="de-DE" altLang="de-DE" dirty="0"/>
              <a:t>Kruskal Wallis Test</a:t>
            </a:r>
          </a:p>
          <a:p>
            <a:r>
              <a:rPr lang="de-DE" altLang="de-DE" dirty="0"/>
              <a:t>Post Hoc Tests</a:t>
            </a:r>
          </a:p>
        </p:txBody>
      </p:sp>
      <p:cxnSp>
        <p:nvCxnSpPr>
          <p:cNvPr id="100" name="Gerade Verbindung mit Pfeil 99"/>
          <p:cNvCxnSpPr>
            <a:stCxn id="8" idx="1"/>
            <a:endCxn id="34" idx="3"/>
          </p:cNvCxnSpPr>
          <p:nvPr/>
        </p:nvCxnSpPr>
        <p:spPr>
          <a:xfrm flipH="1">
            <a:off x="3192588" y="1065706"/>
            <a:ext cx="3670744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103"/>
          <p:cNvCxnSpPr>
            <a:stCxn id="6" idx="2"/>
            <a:endCxn id="8" idx="0"/>
          </p:cNvCxnSpPr>
          <p:nvPr/>
        </p:nvCxnSpPr>
        <p:spPr>
          <a:xfrm>
            <a:off x="7373247" y="567572"/>
            <a:ext cx="0" cy="298079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mit Pfeil 105"/>
          <p:cNvCxnSpPr>
            <a:stCxn id="9" idx="3"/>
          </p:cNvCxnSpPr>
          <p:nvPr/>
        </p:nvCxnSpPr>
        <p:spPr>
          <a:xfrm>
            <a:off x="6169124" y="511806"/>
            <a:ext cx="634450" cy="3538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mit Pfeil 107"/>
          <p:cNvCxnSpPr>
            <a:stCxn id="5" idx="2"/>
            <a:endCxn id="34" idx="0"/>
          </p:cNvCxnSpPr>
          <p:nvPr/>
        </p:nvCxnSpPr>
        <p:spPr>
          <a:xfrm>
            <a:off x="2140806" y="567572"/>
            <a:ext cx="11145" cy="3442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mit Pfeil 112"/>
          <p:cNvCxnSpPr>
            <a:stCxn id="34" idx="2"/>
            <a:endCxn id="36" idx="0"/>
          </p:cNvCxnSpPr>
          <p:nvPr/>
        </p:nvCxnSpPr>
        <p:spPr>
          <a:xfrm flipH="1">
            <a:off x="1145772" y="1219595"/>
            <a:ext cx="1006179" cy="617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Gerade Verbindung mit Pfeil 114"/>
          <p:cNvCxnSpPr>
            <a:stCxn id="34" idx="2"/>
            <a:endCxn id="35" idx="0"/>
          </p:cNvCxnSpPr>
          <p:nvPr/>
        </p:nvCxnSpPr>
        <p:spPr>
          <a:xfrm>
            <a:off x="2151951" y="1219595"/>
            <a:ext cx="863674" cy="7252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Gerade Verbindung mit Pfeil 117"/>
          <p:cNvCxnSpPr>
            <a:stCxn id="35" idx="2"/>
            <a:endCxn id="37" idx="0"/>
          </p:cNvCxnSpPr>
          <p:nvPr/>
        </p:nvCxnSpPr>
        <p:spPr>
          <a:xfrm>
            <a:off x="3015625" y="2252619"/>
            <a:ext cx="0" cy="2605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Gerade Verbindung mit Pfeil 119"/>
          <p:cNvCxnSpPr>
            <a:stCxn id="37" idx="2"/>
            <a:endCxn id="38" idx="0"/>
          </p:cNvCxnSpPr>
          <p:nvPr/>
        </p:nvCxnSpPr>
        <p:spPr>
          <a:xfrm flipH="1">
            <a:off x="3015624" y="2913243"/>
            <a:ext cx="1" cy="3523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feld 121"/>
          <p:cNvSpPr txBox="1"/>
          <p:nvPr/>
        </p:nvSpPr>
        <p:spPr>
          <a:xfrm>
            <a:off x="-900608" y="2175247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+</a:t>
            </a:r>
            <a:endParaRPr lang="de-AT" b="1" dirty="0">
              <a:latin typeface="+mj-lt"/>
            </a:endParaRPr>
          </a:p>
        </p:txBody>
      </p:sp>
      <p:sp>
        <p:nvSpPr>
          <p:cNvPr id="123" name="Textfeld 122"/>
          <p:cNvSpPr txBox="1"/>
          <p:nvPr/>
        </p:nvSpPr>
        <p:spPr>
          <a:xfrm>
            <a:off x="4872980" y="951111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–</a:t>
            </a:r>
            <a:endParaRPr lang="de-AT" b="1" dirty="0">
              <a:latin typeface="+mj-lt"/>
            </a:endParaRPr>
          </a:p>
        </p:txBody>
      </p:sp>
      <p:sp>
        <p:nvSpPr>
          <p:cNvPr id="124" name="Textfeld 123"/>
          <p:cNvSpPr txBox="1"/>
          <p:nvPr/>
        </p:nvSpPr>
        <p:spPr>
          <a:xfrm>
            <a:off x="4519414" y="2868823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+</a:t>
            </a:r>
            <a:endParaRPr lang="de-AT" b="1" dirty="0">
              <a:latin typeface="+mj-lt"/>
            </a:endParaRPr>
          </a:p>
        </p:txBody>
      </p:sp>
      <p:sp>
        <p:nvSpPr>
          <p:cNvPr id="125" name="Textfeld 124"/>
          <p:cNvSpPr txBox="1"/>
          <p:nvPr/>
        </p:nvSpPr>
        <p:spPr>
          <a:xfrm>
            <a:off x="-413560" y="567572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–</a:t>
            </a:r>
            <a:endParaRPr lang="de-AT" b="1" dirty="0">
              <a:latin typeface="+mj-lt"/>
            </a:endParaRPr>
          </a:p>
        </p:txBody>
      </p:sp>
      <p:cxnSp>
        <p:nvCxnSpPr>
          <p:cNvPr id="127" name="Gerade Verbindung mit Pfeil 126"/>
          <p:cNvCxnSpPr>
            <a:stCxn id="36" idx="2"/>
            <a:endCxn id="39" idx="0"/>
          </p:cNvCxnSpPr>
          <p:nvPr/>
        </p:nvCxnSpPr>
        <p:spPr>
          <a:xfrm flipH="1">
            <a:off x="635191" y="2360340"/>
            <a:ext cx="510581" cy="5687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Gerade Verbindung mit Pfeil 129"/>
          <p:cNvCxnSpPr>
            <a:stCxn id="36" idx="2"/>
            <a:endCxn id="40" idx="0"/>
          </p:cNvCxnSpPr>
          <p:nvPr/>
        </p:nvCxnSpPr>
        <p:spPr>
          <a:xfrm>
            <a:off x="1145772" y="2360340"/>
            <a:ext cx="382785" cy="4925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 Box 54"/>
          <p:cNvSpPr txBox="1">
            <a:spLocks noChangeArrowheads="1"/>
          </p:cNvSpPr>
          <p:nvPr/>
        </p:nvSpPr>
        <p:spPr bwMode="auto">
          <a:xfrm>
            <a:off x="2712740" y="5228183"/>
            <a:ext cx="1295400" cy="577081"/>
          </a:xfrm>
          <a:prstGeom prst="rect">
            <a:avLst/>
          </a:prstGeom>
          <a:ln/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900" dirty="0">
                <a:latin typeface="Arial" charset="0"/>
              </a:rPr>
              <a:t>Kontingenzkoeffizient Phi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900" b="1" dirty="0" err="1">
                <a:latin typeface="Arial" charset="0"/>
              </a:rPr>
              <a:t>Cramer</a:t>
            </a:r>
            <a:r>
              <a:rPr lang="de-DE" altLang="de-DE" sz="900" b="1" dirty="0">
                <a:latin typeface="Arial" charset="0"/>
              </a:rPr>
              <a:t>‘s V</a:t>
            </a:r>
          </a:p>
        </p:txBody>
      </p:sp>
      <p:sp>
        <p:nvSpPr>
          <p:cNvPr id="136" name="Text Box 44"/>
          <p:cNvSpPr txBox="1">
            <a:spLocks noChangeArrowheads="1"/>
          </p:cNvSpPr>
          <p:nvPr/>
        </p:nvSpPr>
        <p:spPr bwMode="auto">
          <a:xfrm>
            <a:off x="1195508" y="5362835"/>
            <a:ext cx="14847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4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Zusammenhänge </a:t>
            </a:r>
          </a:p>
        </p:txBody>
      </p:sp>
      <p:cxnSp>
        <p:nvCxnSpPr>
          <p:cNvPr id="142" name="Gerade Verbindung mit Pfeil 141"/>
          <p:cNvCxnSpPr>
            <a:stCxn id="136" idx="3"/>
            <a:endCxn id="132" idx="1"/>
          </p:cNvCxnSpPr>
          <p:nvPr/>
        </p:nvCxnSpPr>
        <p:spPr>
          <a:xfrm>
            <a:off x="2680210" y="5516724"/>
            <a:ext cx="3253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Text Box 45"/>
          <p:cNvSpPr txBox="1">
            <a:spLocks noChangeArrowheads="1"/>
          </p:cNvSpPr>
          <p:nvPr/>
        </p:nvSpPr>
        <p:spPr bwMode="auto">
          <a:xfrm>
            <a:off x="1146585" y="5930116"/>
            <a:ext cx="15825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400" i="1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dirty="0"/>
              <a:t>Unterschiede / </a:t>
            </a:r>
            <a:br>
              <a:rPr lang="de-DE" altLang="de-DE" dirty="0"/>
            </a:br>
            <a:r>
              <a:rPr lang="de-DE" altLang="de-DE" dirty="0"/>
              <a:t>Gruppenvergleiche </a:t>
            </a:r>
          </a:p>
        </p:txBody>
      </p:sp>
      <p:sp>
        <p:nvSpPr>
          <p:cNvPr id="152" name="Text Box 9"/>
          <p:cNvSpPr txBox="1">
            <a:spLocks noChangeArrowheads="1"/>
          </p:cNvSpPr>
          <p:nvPr/>
        </p:nvSpPr>
        <p:spPr bwMode="auto">
          <a:xfrm>
            <a:off x="2712740" y="6084569"/>
            <a:ext cx="1295400" cy="230832"/>
          </a:xfrm>
          <a:prstGeom prst="rect">
            <a:avLst/>
          </a:prstGeom>
          <a:ln/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900" b="1" dirty="0">
                <a:latin typeface="Arial" charset="0"/>
              </a:rPr>
              <a:t>Chi-Quadrat Test</a:t>
            </a:r>
          </a:p>
        </p:txBody>
      </p:sp>
      <p:cxnSp>
        <p:nvCxnSpPr>
          <p:cNvPr id="158" name="Gerade Verbindung mit Pfeil 157"/>
          <p:cNvCxnSpPr>
            <a:stCxn id="8" idx="2"/>
            <a:endCxn id="12" idx="0"/>
          </p:cNvCxnSpPr>
          <p:nvPr/>
        </p:nvCxnSpPr>
        <p:spPr>
          <a:xfrm>
            <a:off x="7373247" y="1265761"/>
            <a:ext cx="0" cy="4153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Gewinkelte Verbindung 162"/>
          <p:cNvCxnSpPr>
            <a:stCxn id="12" idx="1"/>
            <a:endCxn id="30" idx="0"/>
          </p:cNvCxnSpPr>
          <p:nvPr/>
        </p:nvCxnSpPr>
        <p:spPr>
          <a:xfrm rot="10800000" flipV="1">
            <a:off x="4967260" y="1834952"/>
            <a:ext cx="1391319" cy="189602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Gerade Verbindung mit Pfeil 166"/>
          <p:cNvCxnSpPr>
            <a:stCxn id="30" idx="2"/>
            <a:endCxn id="31" idx="0"/>
          </p:cNvCxnSpPr>
          <p:nvPr/>
        </p:nvCxnSpPr>
        <p:spPr>
          <a:xfrm>
            <a:off x="4967259" y="2332331"/>
            <a:ext cx="1" cy="1808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Gerade Verbindung mit Pfeil 168"/>
          <p:cNvCxnSpPr>
            <a:stCxn id="31" idx="1"/>
            <a:endCxn id="37" idx="3"/>
          </p:cNvCxnSpPr>
          <p:nvPr/>
        </p:nvCxnSpPr>
        <p:spPr>
          <a:xfrm flipH="1">
            <a:off x="3576836" y="2713188"/>
            <a:ext cx="7867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2" name="Textfeld 171"/>
          <p:cNvSpPr txBox="1"/>
          <p:nvPr/>
        </p:nvSpPr>
        <p:spPr>
          <a:xfrm>
            <a:off x="-1251760" y="729716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–</a:t>
            </a:r>
            <a:endParaRPr lang="de-AT" b="1" dirty="0">
              <a:latin typeface="+mj-lt"/>
            </a:endParaRPr>
          </a:p>
        </p:txBody>
      </p:sp>
      <p:cxnSp>
        <p:nvCxnSpPr>
          <p:cNvPr id="174" name="Gerade Verbindung mit Pfeil 173"/>
          <p:cNvCxnSpPr>
            <a:stCxn id="31" idx="2"/>
            <a:endCxn id="32" idx="0"/>
          </p:cNvCxnSpPr>
          <p:nvPr/>
        </p:nvCxnSpPr>
        <p:spPr>
          <a:xfrm flipH="1">
            <a:off x="4967259" y="2913243"/>
            <a:ext cx="1" cy="3523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Gerade Verbindung mit Pfeil 175"/>
          <p:cNvCxnSpPr>
            <a:stCxn id="32" idx="1"/>
            <a:endCxn id="38" idx="3"/>
          </p:cNvCxnSpPr>
          <p:nvPr/>
        </p:nvCxnSpPr>
        <p:spPr>
          <a:xfrm flipH="1">
            <a:off x="3490708" y="3465663"/>
            <a:ext cx="94659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Textfeld 176"/>
          <p:cNvSpPr txBox="1"/>
          <p:nvPr/>
        </p:nvSpPr>
        <p:spPr>
          <a:xfrm>
            <a:off x="3799334" y="3356992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–</a:t>
            </a:r>
            <a:endParaRPr lang="de-AT" b="1" dirty="0">
              <a:latin typeface="+mj-lt"/>
            </a:endParaRPr>
          </a:p>
        </p:txBody>
      </p:sp>
      <p:cxnSp>
        <p:nvCxnSpPr>
          <p:cNvPr id="179" name="Gerade Verbindung mit Pfeil 178"/>
          <p:cNvCxnSpPr>
            <a:stCxn id="32" idx="2"/>
            <a:endCxn id="33" idx="0"/>
          </p:cNvCxnSpPr>
          <p:nvPr/>
        </p:nvCxnSpPr>
        <p:spPr>
          <a:xfrm>
            <a:off x="4967259" y="3665718"/>
            <a:ext cx="0" cy="8434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0" name="Textfeld 179"/>
          <p:cNvSpPr txBox="1"/>
          <p:nvPr/>
        </p:nvSpPr>
        <p:spPr>
          <a:xfrm>
            <a:off x="4519414" y="3861048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+</a:t>
            </a:r>
            <a:endParaRPr lang="de-AT" b="1" dirty="0">
              <a:latin typeface="+mj-lt"/>
            </a:endParaRPr>
          </a:p>
        </p:txBody>
      </p:sp>
      <p:cxnSp>
        <p:nvCxnSpPr>
          <p:cNvPr id="182" name="Gerade Verbindung mit Pfeil 181"/>
          <p:cNvCxnSpPr>
            <a:stCxn id="13" idx="2"/>
            <a:endCxn id="14" idx="0"/>
          </p:cNvCxnSpPr>
          <p:nvPr/>
        </p:nvCxnSpPr>
        <p:spPr>
          <a:xfrm flipH="1">
            <a:off x="6535277" y="2780928"/>
            <a:ext cx="837970" cy="5057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Gerade Verbindung mit Pfeil 183"/>
          <p:cNvCxnSpPr>
            <a:stCxn id="13" idx="2"/>
            <a:endCxn id="15" idx="0"/>
          </p:cNvCxnSpPr>
          <p:nvPr/>
        </p:nvCxnSpPr>
        <p:spPr>
          <a:xfrm>
            <a:off x="7373247" y="2780928"/>
            <a:ext cx="720109" cy="3519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Gerade Verbindung mit Pfeil 185"/>
          <p:cNvCxnSpPr>
            <a:endCxn id="27" idx="0"/>
          </p:cNvCxnSpPr>
          <p:nvPr/>
        </p:nvCxnSpPr>
        <p:spPr>
          <a:xfrm>
            <a:off x="6262092" y="3733679"/>
            <a:ext cx="0" cy="7754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Gerade Verbindung mit Pfeil 192"/>
          <p:cNvCxnSpPr>
            <a:endCxn id="26" idx="0"/>
          </p:cNvCxnSpPr>
          <p:nvPr/>
        </p:nvCxnSpPr>
        <p:spPr>
          <a:xfrm>
            <a:off x="6829570" y="3854206"/>
            <a:ext cx="0" cy="13749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Textfeld 193"/>
          <p:cNvSpPr txBox="1"/>
          <p:nvPr/>
        </p:nvSpPr>
        <p:spPr>
          <a:xfrm>
            <a:off x="5896098" y="3974857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+</a:t>
            </a:r>
            <a:endParaRPr lang="de-AT" b="1" dirty="0">
              <a:latin typeface="+mj-lt"/>
            </a:endParaRPr>
          </a:p>
        </p:txBody>
      </p:sp>
      <p:sp>
        <p:nvSpPr>
          <p:cNvPr id="195" name="Textfeld 194"/>
          <p:cNvSpPr txBox="1"/>
          <p:nvPr/>
        </p:nvSpPr>
        <p:spPr>
          <a:xfrm>
            <a:off x="6803574" y="4437112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–</a:t>
            </a:r>
            <a:endParaRPr lang="de-AT" b="1" dirty="0">
              <a:latin typeface="+mj-lt"/>
            </a:endParaRPr>
          </a:p>
        </p:txBody>
      </p:sp>
      <p:cxnSp>
        <p:nvCxnSpPr>
          <p:cNvPr id="196" name="Gerade Verbindung mit Pfeil 195"/>
          <p:cNvCxnSpPr>
            <a:stCxn id="85" idx="2"/>
            <a:endCxn id="22" idx="0"/>
          </p:cNvCxnSpPr>
          <p:nvPr/>
        </p:nvCxnSpPr>
        <p:spPr>
          <a:xfrm flipH="1">
            <a:off x="8085729" y="3933056"/>
            <a:ext cx="7627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9" name="Textfeld 198"/>
          <p:cNvSpPr txBox="1"/>
          <p:nvPr/>
        </p:nvSpPr>
        <p:spPr>
          <a:xfrm>
            <a:off x="7611036" y="3975447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+</a:t>
            </a:r>
            <a:endParaRPr lang="de-AT" b="1" dirty="0">
              <a:latin typeface="+mj-lt"/>
            </a:endParaRPr>
          </a:p>
        </p:txBody>
      </p:sp>
      <p:cxnSp>
        <p:nvCxnSpPr>
          <p:cNvPr id="201" name="Gewinkelte Verbindung 200"/>
          <p:cNvCxnSpPr>
            <a:cxnSpLocks/>
            <a:stCxn id="85" idx="3"/>
            <a:endCxn id="82" idx="3"/>
          </p:cNvCxnSpPr>
          <p:nvPr/>
        </p:nvCxnSpPr>
        <p:spPr>
          <a:xfrm flipH="1">
            <a:off x="8581029" y="3733001"/>
            <a:ext cx="166512" cy="2196391"/>
          </a:xfrm>
          <a:prstGeom prst="bentConnector3">
            <a:avLst>
              <a:gd name="adj1" fmla="val -137287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Gewinkelte Verbindung 209"/>
          <p:cNvCxnSpPr>
            <a:stCxn id="37" idx="1"/>
            <a:endCxn id="132" idx="0"/>
          </p:cNvCxnSpPr>
          <p:nvPr/>
        </p:nvCxnSpPr>
        <p:spPr>
          <a:xfrm rot="10800000" flipH="1" flipV="1">
            <a:off x="2454412" y="2713187"/>
            <a:ext cx="906027" cy="2514995"/>
          </a:xfrm>
          <a:prstGeom prst="bentConnector4">
            <a:avLst>
              <a:gd name="adj1" fmla="val -25231"/>
              <a:gd name="adj2" fmla="val 53977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2" name="Textfeld 211"/>
          <p:cNvSpPr txBox="1"/>
          <p:nvPr/>
        </p:nvSpPr>
        <p:spPr>
          <a:xfrm>
            <a:off x="2619772" y="2831439"/>
            <a:ext cx="381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+</a:t>
            </a:r>
            <a:endParaRPr lang="de-AT" b="1" dirty="0">
              <a:latin typeface="+mj-lt"/>
            </a:endParaRPr>
          </a:p>
        </p:txBody>
      </p:sp>
      <p:sp>
        <p:nvSpPr>
          <p:cNvPr id="213" name="Textfeld 212"/>
          <p:cNvSpPr txBox="1"/>
          <p:nvPr/>
        </p:nvSpPr>
        <p:spPr>
          <a:xfrm>
            <a:off x="2577678" y="4005064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–</a:t>
            </a:r>
            <a:endParaRPr lang="de-AT" b="1" dirty="0">
              <a:latin typeface="+mj-lt"/>
            </a:endParaRPr>
          </a:p>
        </p:txBody>
      </p:sp>
      <p:cxnSp>
        <p:nvCxnSpPr>
          <p:cNvPr id="220" name="Gerade Verbindung mit Pfeil 219"/>
          <p:cNvCxnSpPr>
            <a:stCxn id="12" idx="2"/>
            <a:endCxn id="13" idx="0"/>
          </p:cNvCxnSpPr>
          <p:nvPr/>
        </p:nvCxnSpPr>
        <p:spPr>
          <a:xfrm>
            <a:off x="7373247" y="1988840"/>
            <a:ext cx="0" cy="2688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0" name="Textfeld 239"/>
          <p:cNvSpPr txBox="1"/>
          <p:nvPr/>
        </p:nvSpPr>
        <p:spPr>
          <a:xfrm>
            <a:off x="6947590" y="1239143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+</a:t>
            </a:r>
            <a:endParaRPr lang="de-AT" b="1" dirty="0">
              <a:latin typeface="+mj-lt"/>
            </a:endParaRPr>
          </a:p>
        </p:txBody>
      </p:sp>
      <p:sp>
        <p:nvSpPr>
          <p:cNvPr id="241" name="Textfeld 240"/>
          <p:cNvSpPr txBox="1"/>
          <p:nvPr/>
        </p:nvSpPr>
        <p:spPr>
          <a:xfrm>
            <a:off x="-832660" y="1604118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+</a:t>
            </a:r>
            <a:endParaRPr lang="de-AT" b="1" dirty="0">
              <a:latin typeface="+mj-lt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863332" y="865651"/>
            <a:ext cx="1019830" cy="400110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>
                <a:latin typeface="+mj-lt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de-DE" altLang="de-DE" b="1" dirty="0"/>
              <a:t>Variable</a:t>
            </a:r>
            <a:br>
              <a:rPr lang="de-DE" altLang="de-DE" b="1" dirty="0"/>
            </a:br>
            <a:r>
              <a:rPr lang="de-DE" altLang="de-DE" b="1" dirty="0" err="1"/>
              <a:t>normalverteilt</a:t>
            </a:r>
            <a:r>
              <a:rPr lang="de-DE" altLang="de-DE" b="1" dirty="0"/>
              <a:t>?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6000777" y="3532946"/>
            <a:ext cx="1308371" cy="400110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b="1">
                <a:solidFill>
                  <a:schemeClr val="lt1"/>
                </a:solidFill>
                <a:latin typeface="+mj-lt"/>
                <a:ea typeface="+mn-ea"/>
              </a:defRPr>
            </a:lvl1pPr>
            <a:lvl2pPr marL="742950" indent="-28575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2pPr>
            <a:lvl3pPr marL="11430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3pPr>
            <a:lvl4pPr marL="16002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4pPr>
            <a:lvl5pPr marL="20574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9pPr>
          </a:lstStyle>
          <a:p>
            <a:r>
              <a:rPr lang="de-DE" altLang="de-DE"/>
              <a:t>Varianzen homogen?</a:t>
            </a:r>
            <a:br>
              <a:rPr lang="de-DE" altLang="de-DE"/>
            </a:br>
            <a:r>
              <a:rPr lang="de-DE" altLang="de-DE"/>
              <a:t>Levene Test</a:t>
            </a:r>
          </a:p>
        </p:txBody>
      </p:sp>
      <p:sp>
        <p:nvSpPr>
          <p:cNvPr id="31" name="Text Box 40"/>
          <p:cNvSpPr txBox="1">
            <a:spLocks noChangeArrowheads="1"/>
          </p:cNvSpPr>
          <p:nvPr/>
        </p:nvSpPr>
        <p:spPr bwMode="auto">
          <a:xfrm>
            <a:off x="4363568" y="2513133"/>
            <a:ext cx="1207383" cy="400110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b="1">
                <a:solidFill>
                  <a:schemeClr val="lt1"/>
                </a:solidFill>
                <a:latin typeface="+mj-lt"/>
                <a:ea typeface="+mn-ea"/>
              </a:defRPr>
            </a:lvl1pPr>
            <a:lvl2pPr marL="742950" indent="-28575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2pPr>
            <a:lvl3pPr marL="11430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3pPr>
            <a:lvl4pPr marL="16002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4pPr>
            <a:lvl5pPr marL="20574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9pPr>
          </a:lstStyle>
          <a:p>
            <a:r>
              <a:rPr lang="de-DE" altLang="de-DE" dirty="0"/>
              <a:t>Unabhängige</a:t>
            </a:r>
            <a:br>
              <a:rPr lang="de-DE" altLang="de-DE" dirty="0"/>
            </a:br>
            <a:r>
              <a:rPr lang="de-DE" altLang="de-DE" dirty="0"/>
              <a:t>Variable metrisch? </a:t>
            </a:r>
          </a:p>
        </p:txBody>
      </p:sp>
      <p:sp>
        <p:nvSpPr>
          <p:cNvPr id="32" name="Text Box 41"/>
          <p:cNvSpPr txBox="1">
            <a:spLocks noChangeArrowheads="1"/>
          </p:cNvSpPr>
          <p:nvPr/>
        </p:nvSpPr>
        <p:spPr bwMode="auto">
          <a:xfrm>
            <a:off x="4437306" y="3265608"/>
            <a:ext cx="1059906" cy="400110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b="1">
                <a:solidFill>
                  <a:schemeClr val="lt1"/>
                </a:solidFill>
                <a:latin typeface="+mj-lt"/>
                <a:ea typeface="+mn-ea"/>
              </a:defRPr>
            </a:lvl1pPr>
            <a:lvl2pPr marL="742950" indent="-28575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2pPr>
            <a:lvl3pPr marL="11430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3pPr>
            <a:lvl4pPr marL="16002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4pPr>
            <a:lvl5pPr marL="20574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9pPr>
          </a:lstStyle>
          <a:p>
            <a:r>
              <a:rPr lang="de-DE" altLang="de-DE" dirty="0"/>
              <a:t>Zusammenhang </a:t>
            </a:r>
            <a:br>
              <a:rPr lang="de-DE" altLang="de-DE" dirty="0"/>
            </a:br>
            <a:r>
              <a:rPr lang="de-DE" altLang="de-DE" dirty="0"/>
              <a:t>linear? </a:t>
            </a:r>
          </a:p>
        </p:txBody>
      </p:sp>
      <p:sp>
        <p:nvSpPr>
          <p:cNvPr id="37" name="Text Box 46"/>
          <p:cNvSpPr txBox="1">
            <a:spLocks noChangeArrowheads="1"/>
          </p:cNvSpPr>
          <p:nvPr/>
        </p:nvSpPr>
        <p:spPr bwMode="auto">
          <a:xfrm>
            <a:off x="2454413" y="2513133"/>
            <a:ext cx="1122423" cy="400110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b="1">
                <a:solidFill>
                  <a:schemeClr val="lt1"/>
                </a:solidFill>
                <a:latin typeface="+mj-lt"/>
                <a:ea typeface="+mn-ea"/>
              </a:defRPr>
            </a:lvl1pPr>
            <a:lvl2pPr marL="742950" indent="-28575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2pPr>
            <a:lvl3pPr marL="11430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3pPr>
            <a:lvl4pPr marL="16002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4pPr>
            <a:lvl5pPr marL="20574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9pPr>
          </a:lstStyle>
          <a:p>
            <a:r>
              <a:rPr lang="de-DE" altLang="de-DE" dirty="0"/>
              <a:t>unabhängige </a:t>
            </a:r>
            <a:br>
              <a:rPr lang="de-DE" altLang="de-DE" dirty="0"/>
            </a:br>
            <a:r>
              <a:rPr lang="de-DE" altLang="de-DE" dirty="0"/>
              <a:t>Variable ordinal? </a:t>
            </a:r>
          </a:p>
        </p:txBody>
      </p:sp>
      <p:sp>
        <p:nvSpPr>
          <p:cNvPr id="85" name="Text Box 120"/>
          <p:cNvSpPr txBox="1">
            <a:spLocks noChangeArrowheads="1"/>
          </p:cNvSpPr>
          <p:nvPr/>
        </p:nvSpPr>
        <p:spPr bwMode="auto">
          <a:xfrm>
            <a:off x="7439170" y="3532946"/>
            <a:ext cx="1308371" cy="400110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000" b="1">
                <a:solidFill>
                  <a:schemeClr val="lt1"/>
                </a:solidFill>
                <a:latin typeface="+mj-lt"/>
                <a:ea typeface="+mn-ea"/>
              </a:defRPr>
            </a:lvl1pPr>
            <a:lvl2pPr marL="742950" indent="-28575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2pPr>
            <a:lvl3pPr marL="11430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3pPr>
            <a:lvl4pPr marL="16002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4pPr>
            <a:lvl5pPr marL="2057400" indent="-228600" eaLnBrk="0" hangingPunct="0"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Times New Roman" pitchFamily="18" charset="0"/>
                <a:ea typeface="+mn-ea"/>
              </a:defRPr>
            </a:lvl9pPr>
          </a:lstStyle>
          <a:p>
            <a:r>
              <a:rPr lang="de-DE" altLang="de-DE" dirty="0"/>
              <a:t>Varianzen homogen?</a:t>
            </a:r>
            <a:br>
              <a:rPr lang="de-DE" altLang="de-DE" dirty="0"/>
            </a:br>
            <a:r>
              <a:rPr lang="de-DE" altLang="de-DE" dirty="0" err="1"/>
              <a:t>Levene</a:t>
            </a:r>
            <a:r>
              <a:rPr lang="de-DE" altLang="de-DE" dirty="0"/>
              <a:t> Test</a:t>
            </a:r>
          </a:p>
        </p:txBody>
      </p:sp>
      <p:sp>
        <p:nvSpPr>
          <p:cNvPr id="243" name="Textfeld 242"/>
          <p:cNvSpPr txBox="1"/>
          <p:nvPr/>
        </p:nvSpPr>
        <p:spPr>
          <a:xfrm>
            <a:off x="3799334" y="2597156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–</a:t>
            </a:r>
            <a:endParaRPr lang="de-AT" b="1" dirty="0">
              <a:latin typeface="+mj-lt"/>
            </a:endParaRPr>
          </a:p>
        </p:txBody>
      </p:sp>
      <p:sp>
        <p:nvSpPr>
          <p:cNvPr id="247" name="Textfeld 246"/>
          <p:cNvSpPr txBox="1"/>
          <p:nvPr/>
        </p:nvSpPr>
        <p:spPr>
          <a:xfrm>
            <a:off x="8617396" y="4725144"/>
            <a:ext cx="4191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400" b="1" dirty="0">
                <a:latin typeface="+mj-lt"/>
              </a:rPr>
              <a:t>–</a:t>
            </a:r>
            <a:endParaRPr lang="de-AT" b="1" dirty="0">
              <a:latin typeface="+mj-lt"/>
            </a:endParaRPr>
          </a:p>
        </p:txBody>
      </p:sp>
      <p:cxnSp>
        <p:nvCxnSpPr>
          <p:cNvPr id="255" name="Gewinkelte Verbindung 254"/>
          <p:cNvCxnSpPr>
            <a:stCxn id="135" idx="0"/>
            <a:endCxn id="136" idx="1"/>
          </p:cNvCxnSpPr>
          <p:nvPr/>
        </p:nvCxnSpPr>
        <p:spPr>
          <a:xfrm rot="5400000" flipH="1" flipV="1">
            <a:off x="810448" y="5296199"/>
            <a:ext cx="164535" cy="60558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Gewinkelte Verbindung 256"/>
          <p:cNvCxnSpPr>
            <a:stCxn id="135" idx="2"/>
            <a:endCxn id="149" idx="1"/>
          </p:cNvCxnSpPr>
          <p:nvPr/>
        </p:nvCxnSpPr>
        <p:spPr>
          <a:xfrm rot="16200000" flipH="1">
            <a:off x="766908" y="5812049"/>
            <a:ext cx="202690" cy="556663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Text Box 4"/>
          <p:cNvSpPr txBox="1">
            <a:spLocks noChangeArrowheads="1"/>
          </p:cNvSpPr>
          <p:nvPr/>
        </p:nvSpPr>
        <p:spPr bwMode="auto">
          <a:xfrm>
            <a:off x="123287" y="5681259"/>
            <a:ext cx="933269" cy="30777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 b="1" dirty="0">
                <a:solidFill>
                  <a:schemeClr val="bg1"/>
                </a:solidFill>
                <a:latin typeface="+mj-lt"/>
              </a:rPr>
              <a:t>NOMINAL</a:t>
            </a:r>
          </a:p>
        </p:txBody>
      </p:sp>
      <p:sp>
        <p:nvSpPr>
          <p:cNvPr id="260" name="Textfeld 259"/>
          <p:cNvSpPr txBox="1"/>
          <p:nvPr/>
        </p:nvSpPr>
        <p:spPr>
          <a:xfrm>
            <a:off x="4335998" y="5373216"/>
            <a:ext cx="2318963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AT" sz="1400" b="1" dirty="0">
                <a:latin typeface="+mj-lt"/>
              </a:rPr>
              <a:t>GRUNDANNAHMEN:</a:t>
            </a:r>
            <a:br>
              <a:rPr lang="de-AT" sz="1400" b="1" dirty="0">
                <a:latin typeface="+mj-lt"/>
              </a:rPr>
            </a:br>
            <a:r>
              <a:rPr lang="de-AT" sz="1400" dirty="0">
                <a:latin typeface="+mj-lt"/>
              </a:rPr>
              <a:t>1. </a:t>
            </a:r>
            <a:r>
              <a:rPr lang="de-AT" sz="1400" dirty="0" err="1">
                <a:latin typeface="+mj-lt"/>
              </a:rPr>
              <a:t>Unabh</a:t>
            </a:r>
            <a:r>
              <a:rPr lang="de-AT" sz="1400" dirty="0">
                <a:latin typeface="+mj-lt"/>
              </a:rPr>
              <a:t>. Stichproben</a:t>
            </a:r>
            <a:br>
              <a:rPr lang="de-AT" sz="1400" dirty="0">
                <a:latin typeface="+mj-lt"/>
              </a:rPr>
            </a:br>
            <a:r>
              <a:rPr lang="de-AT" sz="1400" dirty="0">
                <a:latin typeface="+mj-lt"/>
              </a:rPr>
              <a:t>2. Einstieg: Skalenniveau</a:t>
            </a:r>
            <a:br>
              <a:rPr lang="de-AT" sz="1400" dirty="0">
                <a:latin typeface="+mj-lt"/>
              </a:rPr>
            </a:br>
            <a:r>
              <a:rPr lang="de-AT" sz="1400" dirty="0">
                <a:latin typeface="+mj-lt"/>
              </a:rPr>
              <a:t>    abhängigen Variable</a:t>
            </a:r>
          </a:p>
        </p:txBody>
      </p:sp>
      <p:sp>
        <p:nvSpPr>
          <p:cNvPr id="82" name="Text Box 30">
            <a:extLst>
              <a:ext uri="{FF2B5EF4-FFF2-40B4-BE49-F238E27FC236}">
                <a16:creationId xmlns:a16="http://schemas.microsoft.com/office/drawing/2014/main" id="{80E0DE84-9762-4CD9-9800-A628B45DE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0429" y="5506199"/>
            <a:ext cx="990600" cy="846386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900" b="1" dirty="0">
                <a:latin typeface="+mj-lt"/>
              </a:rPr>
              <a:t>Robuste </a:t>
            </a:r>
            <a:r>
              <a:rPr lang="de-DE" altLang="de-DE" sz="900" b="1" dirty="0" err="1">
                <a:latin typeface="+mj-lt"/>
              </a:rPr>
              <a:t>einfakt</a:t>
            </a:r>
            <a:r>
              <a:rPr lang="de-DE" altLang="de-DE" sz="900" b="1" dirty="0">
                <a:latin typeface="+mj-lt"/>
              </a:rPr>
              <a:t>. Varianzanalyse </a:t>
            </a:r>
            <a:r>
              <a:rPr lang="de-DE" altLang="de-DE" sz="800" dirty="0">
                <a:latin typeface="+mj-lt"/>
              </a:rPr>
              <a:t>(ANOVA mit Welch &amp; Brown-Forsythe)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latin typeface="+mj-lt"/>
              </a:rPr>
              <a:t>Post Hoc Tests</a:t>
            </a:r>
          </a:p>
        </p:txBody>
      </p:sp>
    </p:spTree>
    <p:extLst>
      <p:ext uri="{BB962C8B-B14F-4D97-AF65-F5344CB8AC3E}">
        <p14:creationId xmlns:p14="http://schemas.microsoft.com/office/powerpoint/2010/main" val="3737265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B4B318-E17A-49E9-9595-377142CDC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Der </a:t>
            </a:r>
            <a:r>
              <a:rPr lang="de-DE" altLang="de-DE" dirty="0"/>
              <a:t>Mann-Whitney U-Test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8F3BBB-6095-41D7-90E1-C69E7BA8AE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32264" y="1181512"/>
            <a:ext cx="8766048" cy="1887448"/>
          </a:xfrm>
        </p:spPr>
        <p:txBody>
          <a:bodyPr/>
          <a:lstStyle/>
          <a:p>
            <a:r>
              <a:rPr lang="de-AT" b="1" dirty="0"/>
              <a:t>BSP: </a:t>
            </a:r>
            <a:r>
              <a:rPr lang="de-AT" b="1" dirty="0" err="1"/>
              <a:t>Prfungsdaten</a:t>
            </a:r>
            <a:r>
              <a:rPr lang="de-AT" b="1" dirty="0"/>
              <a:t> (EH4-3_BSP_Mann-Whitney.xlsx)</a:t>
            </a:r>
            <a:br>
              <a:rPr lang="de-AT" b="1" dirty="0"/>
            </a:br>
            <a:r>
              <a:rPr lang="de-AT" b="1" dirty="0"/>
              <a:t>Unterscheiden sich Prüfungsergebnisse nach den Geschlechtern?</a:t>
            </a:r>
          </a:p>
          <a:p>
            <a:pPr lvl="1"/>
            <a:r>
              <a:rPr lang="de-AT" dirty="0"/>
              <a:t>Prüfungsnoten</a:t>
            </a:r>
          </a:p>
          <a:p>
            <a:pPr lvl="1"/>
            <a:r>
              <a:rPr lang="de-AT" dirty="0"/>
              <a:t>Geschlecht (m/w)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232920E-08C9-4D4A-A07A-7FD3943234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FE8D9FD-6562-4547-AEBF-0C9B40397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193" y="3140968"/>
            <a:ext cx="5653351" cy="333640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52A8E87-25A7-483D-8A0B-C81752FAA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42" y="3852920"/>
            <a:ext cx="3390946" cy="197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01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B4B318-E17A-49E9-9595-377142CDC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Der </a:t>
            </a:r>
            <a:r>
              <a:rPr lang="de-DE" altLang="de-DE" dirty="0"/>
              <a:t>Mann-Whitney U-Test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8F3BBB-6095-41D7-90E1-C69E7BA8AE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32264" y="1181512"/>
            <a:ext cx="8766048" cy="1887448"/>
          </a:xfrm>
        </p:spPr>
        <p:txBody>
          <a:bodyPr/>
          <a:lstStyle/>
          <a:p>
            <a:r>
              <a:rPr lang="de-AT" b="1" dirty="0"/>
              <a:t>BSP: </a:t>
            </a:r>
            <a:r>
              <a:rPr lang="de-AT" b="1" dirty="0" err="1"/>
              <a:t>Prfungsdaten</a:t>
            </a:r>
            <a:r>
              <a:rPr lang="de-AT" b="1" dirty="0"/>
              <a:t> (EH4-3_BSP_Mann-Whitney.xlsx)</a:t>
            </a:r>
            <a:br>
              <a:rPr lang="de-AT" b="1" dirty="0"/>
            </a:br>
            <a:r>
              <a:rPr lang="de-AT" b="1" dirty="0"/>
              <a:t>Unterscheiden sich Prüfungsergebnisse nach den Geschlechtern?</a:t>
            </a:r>
          </a:p>
          <a:p>
            <a:pPr lvl="1"/>
            <a:r>
              <a:rPr lang="de-AT" dirty="0"/>
              <a:t>Prüfungsnoten</a:t>
            </a:r>
          </a:p>
          <a:p>
            <a:pPr lvl="1"/>
            <a:r>
              <a:rPr lang="de-AT" dirty="0"/>
              <a:t>Geschlecht (m/w)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232920E-08C9-4D4A-A07A-7FD3943234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865F77E-106F-468C-A692-9B97D5D4B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847" y="3334685"/>
            <a:ext cx="5334274" cy="309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33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B4B318-E17A-49E9-9595-377142CDC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Exkurs</a:t>
            </a:r>
            <a:r>
              <a:rPr lang="de-DE" altLang="de-DE" dirty="0"/>
              <a:t>: Alternative </a:t>
            </a:r>
            <a:r>
              <a:rPr lang="de-AT" altLang="de-DE" dirty="0">
                <a:latin typeface="Calibri" panose="020F0502020204030204" pitchFamily="34" charset="0"/>
                <a:cs typeface="Calibri" panose="020F0502020204030204" pitchFamily="34" charset="0"/>
              </a:rPr>
              <a:t>Chi</a:t>
            </a:r>
            <a:r>
              <a:rPr lang="de-DE" altLang="de-DE" dirty="0"/>
              <a:t>²-Test?</a:t>
            </a:r>
            <a:endParaRPr lang="de-AT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1FA67CD-A67C-4703-BFE6-DDF46E73C47E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411760" y="1052736"/>
            <a:ext cx="4559064" cy="4219326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232920E-08C9-4D4A-A07A-7FD3943234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1241CF04-B2DF-468C-A417-9ED550DDF297}"/>
              </a:ext>
            </a:extLst>
          </p:cNvPr>
          <p:cNvSpPr/>
          <p:nvPr/>
        </p:nvSpPr>
        <p:spPr>
          <a:xfrm>
            <a:off x="6253169" y="1945726"/>
            <a:ext cx="486792" cy="214913"/>
          </a:xfrm>
          <a:prstGeom prst="roundRect">
            <a:avLst/>
          </a:prstGeom>
          <a:noFill/>
          <a:ln>
            <a:solidFill>
              <a:srgbClr val="E37823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881D155-C925-43A9-A55D-2214708AEB3F}"/>
              </a:ext>
            </a:extLst>
          </p:cNvPr>
          <p:cNvSpPr txBox="1">
            <a:spLocks/>
          </p:cNvSpPr>
          <p:nvPr/>
        </p:nvSpPr>
        <p:spPr>
          <a:xfrm>
            <a:off x="216024" y="5589240"/>
            <a:ext cx="8495313" cy="864096"/>
          </a:xfrm>
          <a:prstGeom prst="rect">
            <a:avLst/>
          </a:prstGeom>
        </p:spPr>
        <p:txBody>
          <a:bodyPr vert="horz" anchor="ctr"/>
          <a:lstStyle>
            <a:lvl1pPr marL="228600" indent="-228600" algn="l" defTabSz="457200" rtl="0" eaLnBrk="0" fontAlgn="base" hangingPunct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2400" b="0" kern="120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58813" indent="-201613" algn="l" defTabSz="457200" rtl="0" eaLnBrk="0" fontAlgn="base" hangingPunct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08075" indent="-193675" algn="l" defTabSz="457200" rtl="0" eaLnBrk="0" fontAlgn="base" hangingPunct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 pitchFamily="18" charset="2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520825" indent="-149225" algn="l" defTabSz="457200" rtl="0" eaLnBrk="0" fontAlgn="base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dirty="0"/>
              <a:t>→ Mäßig starker (V=0,23), signifikanter (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 ≤ 5%) </a:t>
            </a:r>
            <a:r>
              <a:rPr lang="de-AT" dirty="0"/>
              <a:t>Zusammenhang</a:t>
            </a:r>
          </a:p>
          <a:p>
            <a:pPr marL="0" indent="0">
              <a:buNone/>
            </a:pPr>
            <a:r>
              <a:rPr lang="de-AT" dirty="0"/>
              <a:t>     zwischen Benotung und Geschlecht</a:t>
            </a:r>
          </a:p>
        </p:txBody>
      </p:sp>
    </p:spTree>
    <p:extLst>
      <p:ext uri="{BB962C8B-B14F-4D97-AF65-F5344CB8AC3E}">
        <p14:creationId xmlns:p14="http://schemas.microsoft.com/office/powerpoint/2010/main" val="3132770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B4B318-E17A-49E9-9595-377142CDC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Der </a:t>
            </a:r>
            <a:r>
              <a:rPr lang="de-DE" altLang="de-DE" dirty="0"/>
              <a:t>Mann-Whitney U-Test: Ergebnisse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232920E-08C9-4D4A-A07A-7FD3943234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AB23D88-BAC6-4CCF-B7CA-13BB71F44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49" y="1427376"/>
            <a:ext cx="3022755" cy="182254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0951D34-FB2F-4432-9796-D3F9AD95C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995" y="1102718"/>
            <a:ext cx="4539367" cy="4999882"/>
          </a:xfrm>
          <a:prstGeom prst="rect">
            <a:avLst/>
          </a:prstGeom>
        </p:spPr>
      </p:pic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7F142D62-D054-40FB-A5BF-DD6BE123882B}"/>
              </a:ext>
            </a:extLst>
          </p:cNvPr>
          <p:cNvSpPr/>
          <p:nvPr/>
        </p:nvSpPr>
        <p:spPr>
          <a:xfrm>
            <a:off x="7197626" y="5776975"/>
            <a:ext cx="486792" cy="214913"/>
          </a:xfrm>
          <a:prstGeom prst="roundRect">
            <a:avLst/>
          </a:prstGeom>
          <a:noFill/>
          <a:ln>
            <a:solidFill>
              <a:srgbClr val="E37823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9BAFEE18-0038-4558-9790-18AD3A512DC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31775" y="3789363"/>
            <a:ext cx="4539367" cy="2360612"/>
          </a:xfrm>
        </p:spPr>
        <p:txBody>
          <a:bodyPr anchor="ctr"/>
          <a:lstStyle/>
          <a:p>
            <a:r>
              <a:rPr lang="de-AT" dirty="0">
                <a:solidFill>
                  <a:srgbClr val="E37823"/>
                </a:solidFill>
              </a:rPr>
              <a:t>Wenn </a:t>
            </a:r>
            <a:r>
              <a:rPr lang="el-GR" dirty="0">
                <a:solidFill>
                  <a:srgbClr val="E37823"/>
                </a:solidFill>
              </a:rPr>
              <a:t>α</a:t>
            </a:r>
            <a:r>
              <a:rPr lang="de-AT" dirty="0">
                <a:solidFill>
                  <a:srgbClr val="E37823"/>
                </a:solidFill>
              </a:rPr>
              <a:t>* ≤ </a:t>
            </a:r>
            <a:r>
              <a:rPr lang="el-GR" dirty="0">
                <a:solidFill>
                  <a:srgbClr val="E37823"/>
                </a:solidFill>
              </a:rPr>
              <a:t>α</a:t>
            </a:r>
            <a:r>
              <a:rPr lang="de-AT" dirty="0">
                <a:solidFill>
                  <a:srgbClr val="E37823"/>
                </a:solidFill>
              </a:rPr>
              <a:t> → H0 (Verteilungsgleichheit gegeben) wird verworfen</a:t>
            </a:r>
          </a:p>
          <a:p>
            <a:pPr lvl="1"/>
            <a:r>
              <a:rPr lang="de-AT" dirty="0"/>
              <a:t>Es gibt signifikante Unterschiede in den Beurteilungen zwischen den Geschlechtern</a:t>
            </a:r>
          </a:p>
        </p:txBody>
      </p:sp>
    </p:spTree>
    <p:extLst>
      <p:ext uri="{BB962C8B-B14F-4D97-AF65-F5344CB8AC3E}">
        <p14:creationId xmlns:p14="http://schemas.microsoft.com/office/powerpoint/2010/main" val="628923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B4B318-E17A-49E9-9595-377142CDC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Der </a:t>
            </a:r>
            <a:r>
              <a:rPr lang="de-DE" altLang="de-DE" dirty="0"/>
              <a:t>Mann-Whitney U-Test: Ergebnisse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232920E-08C9-4D4A-A07A-7FD3943234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AB23D88-BAC6-4CCF-B7CA-13BB71F44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49" y="1427376"/>
            <a:ext cx="3022755" cy="1822544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9BAFEE18-0038-4558-9790-18AD3A512DC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31775" y="3660676"/>
            <a:ext cx="4539367" cy="2360612"/>
          </a:xfrm>
        </p:spPr>
        <p:txBody>
          <a:bodyPr anchor="ctr"/>
          <a:lstStyle/>
          <a:p>
            <a:r>
              <a:rPr lang="de-AT" dirty="0">
                <a:solidFill>
                  <a:srgbClr val="E37823"/>
                </a:solidFill>
              </a:rPr>
              <a:t>Wenn </a:t>
            </a:r>
            <a:r>
              <a:rPr lang="el-GR" dirty="0">
                <a:solidFill>
                  <a:srgbClr val="E37823"/>
                </a:solidFill>
              </a:rPr>
              <a:t>α</a:t>
            </a:r>
            <a:r>
              <a:rPr lang="de-AT" dirty="0">
                <a:solidFill>
                  <a:srgbClr val="E37823"/>
                </a:solidFill>
              </a:rPr>
              <a:t>* ≤ </a:t>
            </a:r>
            <a:r>
              <a:rPr lang="el-GR" dirty="0">
                <a:solidFill>
                  <a:srgbClr val="E37823"/>
                </a:solidFill>
              </a:rPr>
              <a:t>α</a:t>
            </a:r>
            <a:r>
              <a:rPr lang="de-AT" dirty="0">
                <a:solidFill>
                  <a:srgbClr val="E37823"/>
                </a:solidFill>
              </a:rPr>
              <a:t> → H0 (Mediangleichheit gegeben) wird verworfen</a:t>
            </a:r>
          </a:p>
          <a:p>
            <a:pPr lvl="1"/>
            <a:r>
              <a:rPr lang="de-AT" dirty="0"/>
              <a:t>Es gibt signifikante Unterschiede in der Median-Beurteilung zwischen den Geschlechtern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FDC63BB-B831-4616-A40A-7D336CF6E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646" y="1124883"/>
            <a:ext cx="3805982" cy="5158889"/>
          </a:xfrm>
          <a:prstGeom prst="rect">
            <a:avLst/>
          </a:prstGeom>
        </p:spPr>
      </p:pic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7F142D62-D054-40FB-A5BF-DD6BE123882B}"/>
              </a:ext>
            </a:extLst>
          </p:cNvPr>
          <p:cNvSpPr/>
          <p:nvPr/>
        </p:nvSpPr>
        <p:spPr>
          <a:xfrm>
            <a:off x="8331101" y="4865750"/>
            <a:ext cx="486792" cy="214913"/>
          </a:xfrm>
          <a:prstGeom prst="roundRect">
            <a:avLst/>
          </a:prstGeom>
          <a:noFill/>
          <a:ln>
            <a:solidFill>
              <a:srgbClr val="E37823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63805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85000"/>
          </a:schemeClr>
        </a:solidFill>
        <a:ln>
          <a:noFill/>
        </a:ln>
        <a:effectLst/>
      </a:spPr>
      <a:bodyPr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1820</Words>
  <Application>Microsoft Office PowerPoint</Application>
  <PresentationFormat>Bildschirmpräsentation (4:3)</PresentationFormat>
  <Paragraphs>364</Paragraphs>
  <Slides>37</Slides>
  <Notes>19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4" baseType="lpstr">
      <vt:lpstr>ＭＳ Ｐゴシック</vt:lpstr>
      <vt:lpstr>Arial</vt:lpstr>
      <vt:lpstr>Calibri</vt:lpstr>
      <vt:lpstr>Cambria Math</vt:lpstr>
      <vt:lpstr>Symbol</vt:lpstr>
      <vt:lpstr>Wingdings</vt:lpstr>
      <vt:lpstr>Office-Design</vt:lpstr>
      <vt:lpstr>Same same but different: Gruppenunterschiede</vt:lpstr>
      <vt:lpstr>Wo wir gerade sind</vt:lpstr>
      <vt:lpstr>Überblick</vt:lpstr>
      <vt:lpstr>PowerPoint-Präsentation</vt:lpstr>
      <vt:lpstr>Der Mann-Whitney U-Test</vt:lpstr>
      <vt:lpstr>Der Mann-Whitney U-Test</vt:lpstr>
      <vt:lpstr>Exkurs: Alternative Chi²-Test?</vt:lpstr>
      <vt:lpstr>Der Mann-Whitney U-Test: Ergebnisse</vt:lpstr>
      <vt:lpstr>Der Mann-Whitney U-Test: Ergebnisse</vt:lpstr>
      <vt:lpstr>Ermittlung der Effektstärke</vt:lpstr>
      <vt:lpstr>Der Kruskal-Wallis(-H) Test:</vt:lpstr>
      <vt:lpstr>Eine Alternative(?): Eta</vt:lpstr>
      <vt:lpstr>Rückblick: Interpretation Eta-Koeffizient</vt:lpstr>
      <vt:lpstr>Der Kruskal-Wallis(-H) Test: Normalverteilung</vt:lpstr>
      <vt:lpstr>Der Kruskal-Wallis(-H) Test: Ergebnisse - Mediantest</vt:lpstr>
      <vt:lpstr>Der Kruskal-Wallis(-H) Test: Ergebnisse – Post-hoc Tests</vt:lpstr>
      <vt:lpstr>PowerPoint-Präsentation</vt:lpstr>
      <vt:lpstr>t-Test für zwei unabhängige Stichproben</vt:lpstr>
      <vt:lpstr>t-Test für zwei unabhängige Stichproben: Normalverteilung</vt:lpstr>
      <vt:lpstr>t-Test für zwei unabhängige Stichproben: Normalverteilung</vt:lpstr>
      <vt:lpstr>t-Test für zwei unabhängige Stichproben: Varianzhomogenität</vt:lpstr>
      <vt:lpstr>t-Test für zwei unabhängige Stichproben: Ergebnisse </vt:lpstr>
      <vt:lpstr>PowerPoint-Präsentation</vt:lpstr>
      <vt:lpstr>Einfaktorielle Varianzanalyse (ANOVA):</vt:lpstr>
      <vt:lpstr>Einfaktorielle Varianzanalyse (ANOVA): Normalverteilung</vt:lpstr>
      <vt:lpstr>Einfaktorielle Varianzanalyse (ANOVA): Varianzhomogenität</vt:lpstr>
      <vt:lpstr>Einfaktorielle Varianzanalyse (ANOVA): Ergebnisse</vt:lpstr>
      <vt:lpstr>Einfaktorielle Varianzanalyse (ANOVA): Ergebnisse</vt:lpstr>
      <vt:lpstr>Aus dem Syllabus:</vt:lpstr>
      <vt:lpstr>@Home5: Auswertung von Befragungsdaten</vt:lpstr>
      <vt:lpstr>Referenzdatensätze 1 &amp; 2: UBA Umweltbewusstsein 2016</vt:lpstr>
      <vt:lpstr>Referenzdatensätze 1 &amp; 2: UBA Umweltbewusstsein 2016</vt:lpstr>
      <vt:lpstr>Referenzdatensatz 3: ESS - Attitudes to climate change</vt:lpstr>
      <vt:lpstr>@Home5: Auswertung von Befragungsdaten</vt:lpstr>
      <vt:lpstr>@ stat. Möglichkeiten zur Auswertung</vt:lpstr>
      <vt:lpstr>@Home5: Auswertung von Befragungsdaten</vt:lpstr>
      <vt:lpstr>Ausblick</vt:lpstr>
    </vt:vector>
  </TitlesOfParts>
  <Company>UNI Innsbruck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Melanie Staffner</dc:creator>
  <cp:lastModifiedBy>Höferl, Karl-Michael</cp:lastModifiedBy>
  <cp:revision>903</cp:revision>
  <cp:lastPrinted>2018-05-30T10:39:35Z</cp:lastPrinted>
  <dcterms:created xsi:type="dcterms:W3CDTF">2011-08-24T13:15:55Z</dcterms:created>
  <dcterms:modified xsi:type="dcterms:W3CDTF">2020-08-12T07:22:06Z</dcterms:modified>
</cp:coreProperties>
</file>