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3" r:id="rId28"/>
    <p:sldId id="280" r:id="rId29"/>
    <p:sldId id="281" r:id="rId30"/>
  </p:sldIdLst>
  <p:sldSz cx="12192000" cy="6858000"/>
  <p:notesSz cx="6858000" cy="9144000"/>
  <p:embeddedFontLst>
    <p:embeddedFont>
      <p:font typeface="Arial Black" panose="020B0A04020102020204" pitchFamily="34" charset="0"/>
      <p:regular r:id="rId32"/>
      <p:bold r:id="rId33"/>
    </p:embeddedFon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qQ79Obh94lbQxYIlqMZw4Q5D2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61" autoAdjust="0"/>
  </p:normalViewPr>
  <p:slideViewPr>
    <p:cSldViewPr snapToGrid="0">
      <p:cViewPr varScale="1">
        <p:scale>
          <a:sx n="46" d="100"/>
          <a:sy n="46" d="100"/>
        </p:scale>
        <p:origin x="142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dirty="0"/>
              <a:t>Polifony, Agata! Abstract, trying to showcase the amazing polyphony of these material , text heavy</a:t>
            </a:r>
            <a:endParaRPr dirty="0"/>
          </a:p>
        </p:txBody>
      </p:sp>
      <p:sp>
        <p:nvSpPr>
          <p:cNvPr id="342" name="Google Shape;342;p10:notes"/>
          <p:cNvSpPr txBox="1"/>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The role of peer review in  </a:t>
            </a:r>
            <a:r>
              <a:rPr lang="en-GB" sz="1800" b="1" i="0" u="none" strike="noStrike" dirty="0">
                <a:solidFill>
                  <a:srgbClr val="000000"/>
                </a:solidFill>
                <a:latin typeface="Calibri"/>
                <a:ea typeface="Calibri"/>
                <a:cs typeface="Calibri"/>
                <a:sym typeface="Calibri"/>
              </a:rPr>
              <a:t>scholars’ perception of quality</a:t>
            </a:r>
            <a:r>
              <a:rPr lang="en-GB" sz="1800" b="1" dirty="0">
                <a:solidFill>
                  <a:srgbClr val="000000"/>
                </a:solidFill>
                <a:latin typeface="Calibri"/>
                <a:ea typeface="Calibri"/>
                <a:cs typeface="Calibri"/>
                <a:sym typeface="Calibri"/>
              </a:rPr>
              <a:t>: </a:t>
            </a:r>
            <a:r>
              <a:rPr lang="hu-HU" sz="2000" b="0" i="0" u="none" strike="noStrike" dirty="0">
                <a:solidFill>
                  <a:schemeClr val="dk1"/>
                </a:solidFill>
                <a:latin typeface="Calibri"/>
                <a:ea typeface="Calibri"/>
                <a:cs typeface="Calibri"/>
                <a:sym typeface="Calibri"/>
              </a:rPr>
              <a:t> </a:t>
            </a:r>
            <a:r>
              <a:rPr lang="hu-HU" sz="1800" b="0" i="0" u="none" strike="noStrike" dirty="0">
                <a:solidFill>
                  <a:srgbClr val="000000"/>
                </a:solidFill>
                <a:latin typeface="Arial"/>
                <a:ea typeface="Arial"/>
                <a:cs typeface="Arial"/>
                <a:sym typeface="Arial"/>
              </a:rPr>
              <a:t>we asked multiple questions to elicit answers and one of them had been embedded in a discovery context: </a:t>
            </a:r>
            <a:r>
              <a:rPr lang="en-GB" sz="1800" b="0" i="0" u="none" strike="noStrike" dirty="0">
                <a:solidFill>
                  <a:srgbClr val="000000"/>
                </a:solidFill>
                <a:latin typeface="Arial"/>
                <a:ea typeface="Arial"/>
                <a:cs typeface="Arial"/>
                <a:sym typeface="Arial"/>
              </a:rPr>
              <a:t>In a discovery context </a:t>
            </a:r>
            <a:r>
              <a:rPr lang="hu-HU" sz="1800" b="0" i="0" u="none" strike="noStrike" dirty="0">
                <a:solidFill>
                  <a:srgbClr val="000000"/>
                </a:solidFill>
                <a:latin typeface="Arial"/>
                <a:ea typeface="Arial"/>
                <a:cs typeface="Arial"/>
                <a:sym typeface="Arial"/>
              </a:rPr>
              <a:t>; to what extent peer review defines what is a scolarly text </a:t>
            </a:r>
            <a:endParaRPr dirty="0"/>
          </a:p>
          <a:p>
            <a:pPr marL="0" marR="0" lvl="0" indent="0" algn="l" rtl="0">
              <a:lnSpc>
                <a:spcPct val="100000"/>
              </a:lnSpc>
              <a:spcBef>
                <a:spcPts val="0"/>
              </a:spcBef>
              <a:spcAft>
                <a:spcPts val="0"/>
              </a:spcAft>
              <a:buClr>
                <a:schemeClr val="dk1"/>
              </a:buClr>
              <a:buSzPts val="1800"/>
              <a:buFont typeface="Calibri"/>
              <a:buNone/>
            </a:pPr>
            <a:endParaRPr sz="1800" b="0" i="0" u="none"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dirty="0">
                <a:solidFill>
                  <a:srgbClr val="000000"/>
                </a:solidFill>
                <a:latin typeface="Arial"/>
                <a:ea typeface="Arial"/>
                <a:cs typeface="Arial"/>
                <a:sym typeface="Arial"/>
              </a:rPr>
              <a:t>Still perceived as a gold standard? –</a:t>
            </a:r>
            <a:r>
              <a:rPr lang="en-GB" sz="1800" b="0" i="0" u="none" strike="noStrike" dirty="0" err="1">
                <a:solidFill>
                  <a:srgbClr val="000000"/>
                </a:solidFill>
                <a:latin typeface="Arial"/>
                <a:ea typeface="Arial"/>
                <a:cs typeface="Arial"/>
                <a:sym typeface="Arial"/>
              </a:rPr>
              <a:t>nt</a:t>
            </a:r>
            <a:r>
              <a:rPr lang="en-GB" sz="1800" b="0" i="0" u="none" strike="noStrike" dirty="0">
                <a:solidFill>
                  <a:srgbClr val="000000"/>
                </a:solidFill>
                <a:latin typeface="Arial"/>
                <a:ea typeface="Arial"/>
                <a:cs typeface="Arial"/>
                <a:sym typeface="Arial"/>
              </a:rPr>
              <a:t> the title What is the role of conventional peer-review and scholars’ perception of quality</a:t>
            </a:r>
            <a:r>
              <a:rPr lang="hu-HU" sz="1800" b="0" i="0" u="none" strike="noStrike" dirty="0">
                <a:solidFill>
                  <a:srgbClr val="000000"/>
                </a:solidFill>
                <a:latin typeface="Arial"/>
                <a:ea typeface="Arial"/>
                <a:cs typeface="Arial"/>
                <a:sym typeface="Arial"/>
              </a:rPr>
              <a:t> </a:t>
            </a:r>
            <a:r>
              <a:rPr lang="en-GB" sz="1800" b="0" i="0" u="none" strike="noStrike" dirty="0">
                <a:solidFill>
                  <a:srgbClr val="000000"/>
                </a:solidFill>
                <a:latin typeface="Arial"/>
                <a:ea typeface="Arial"/>
                <a:cs typeface="Arial"/>
                <a:sym typeface="Arial"/>
              </a:rPr>
              <a:t>? PR in the conventional sense of...</a:t>
            </a:r>
            <a:endParaRPr dirty="0"/>
          </a:p>
          <a:p>
            <a:pPr marL="0" marR="0" lvl="0" indent="0" algn="l" rtl="0">
              <a:lnSpc>
                <a:spcPct val="100000"/>
              </a:lnSpc>
              <a:spcBef>
                <a:spcPts val="0"/>
              </a:spcBef>
              <a:spcAft>
                <a:spcPts val="0"/>
              </a:spcAft>
              <a:buClr>
                <a:srgbClr val="000000"/>
              </a:buClr>
              <a:buSzPts val="1800"/>
              <a:buFont typeface="Arial"/>
              <a:buNone/>
            </a:pPr>
            <a:r>
              <a:rPr lang="en-GB" sz="1800" b="0" i="0" u="none" strike="noStrike" dirty="0">
                <a:solidFill>
                  <a:srgbClr val="000000"/>
                </a:solidFill>
                <a:latin typeface="Arial"/>
                <a:ea typeface="Arial"/>
                <a:cs typeface="Arial"/>
                <a:sym typeface="Arial"/>
              </a:rPr>
              <a:t>- general sentiment, no time to go into a discussion on functions . But </a:t>
            </a:r>
            <a:r>
              <a:rPr lang="en-GB" dirty="0"/>
              <a:t>Functions would be too complicated.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53" name="Google Shape;3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hu-HU" sz="1800" b="0" i="0" dirty="0">
                <a:latin typeface="Calibri"/>
                <a:ea typeface="Calibri"/>
                <a:cs typeface="Calibri"/>
                <a:sym typeface="Calibri"/>
              </a:rPr>
              <a:t>Yes, even if its fauliers are recognized, this was a typical anwswer. Other: how much indeed is perceived as an equivalent of a scholarly text. Sorry for the text-heavy slides, but I think the quotes are the real meat here, not the analysis</a:t>
            </a:r>
            <a:endParaRPr sz="1800" b="0" i="0" dirty="0">
              <a:latin typeface="Calibri"/>
              <a:ea typeface="Calibri"/>
              <a:cs typeface="Calibri"/>
              <a:sym typeface="Calibri"/>
            </a:endParaRPr>
          </a:p>
        </p:txBody>
      </p:sp>
      <p:sp>
        <p:nvSpPr>
          <p:cNvPr id="363" name="Google Shape;3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dirty="0"/>
              <a:t>One of the most important questions, we wanted to learn is , how it’s different from pr discussions in STEM, fileds which are largely governed by topics of reproducibility or the non-publication of null results. ...and you know, as a Hungarian linguist, I can kind of confirm this ; role of invitations (either to publish or to review) is really important ; identity construction. A primary question, we don’t have Springer Nature or PLOS One and will never have because of the multitue of local and disciplinary contexts that dominate in the SSH. To define the community , peer review TO DEFINE DISCIPLINARY BOUNDARIES</a:t>
            </a:r>
            <a:endParaRPr dirty="0"/>
          </a:p>
        </p:txBody>
      </p:sp>
      <p:sp>
        <p:nvSpPr>
          <p:cNvPr id="374" name="Google Shape;3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dirty="0"/>
              <a:t>Part of this question is, what are the open practices that are organically growing out of SSH epistemic cultures. And so interestingly, here is a very SSH native genre, the book reviews and their interesing afterlife or evolution in the digital age. On the one hand, the nr of book reviews is an interesting restige indicator, and we also heard comments on the limited harsness of these book reviews compared to tat of doubple bling prs. But probably even more importantly, if we speak of innovations, we see an emerging commmunity practice in which these post publ book reviews evole into post publ tool or code reviews. From the early 2010s. They aim to bring closer the evaluationg practices (repurpose post p p r ) Keep in mind that one reason for why it works, compared to pppr in stem fields, is that these are publications on theor own!!</a:t>
            </a:r>
            <a:endParaRPr dirty="0"/>
          </a:p>
        </p:txBody>
      </p:sp>
      <p:sp>
        <p:nvSpPr>
          <p:cNvPr id="383" name="Google Shape;3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dirty="0"/>
              <a:t>Speaking of epistemic cultures, the reason why I picked this excerpt is that bc it instantiates a number of recurrent discussion points and gives us a very rich insight on how how  1. the dominance of qualitative methods, 2. the digital divide, 3. multilingualism, and  4. fragmentation of the SSH fields can jointly challenge peer review. </a:t>
            </a:r>
            <a:endParaRPr dirty="0"/>
          </a:p>
        </p:txBody>
      </p:sp>
      <p:sp>
        <p:nvSpPr>
          <p:cNvPr id="393" name="Google Shape;3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1" u="none" strike="noStrike" dirty="0">
                <a:solidFill>
                  <a:srgbClr val="A70828"/>
                </a:solidFill>
                <a:latin typeface="Calibri"/>
                <a:ea typeface="Calibri"/>
                <a:cs typeface="Calibri"/>
                <a:sym typeface="Calibri"/>
              </a:rPr>
              <a:t> </a:t>
            </a:r>
            <a:endParaRPr dirty="0"/>
          </a:p>
        </p:txBody>
      </p:sp>
      <p:sp>
        <p:nvSpPr>
          <p:cNvPr id="402" name="Google Shape;40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2" name="Google Shape;41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28" name="Google Shape;4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7" name="Google Shape;24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38" name="Google Shape;4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48" name="Google Shape;44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latin typeface="Arial"/>
                <a:ea typeface="Arial"/>
                <a:cs typeface="Arial"/>
                <a:sym typeface="Arial"/>
              </a:rPr>
              <a:t>Let’s finish off with sg positive ☺ </a:t>
            </a:r>
            <a:r>
              <a:rPr lang="hu-HU" sz="1800" b="0" i="0" u="none" strike="noStrike" dirty="0">
                <a:solidFill>
                  <a:srgbClr val="000000"/>
                </a:solidFill>
                <a:latin typeface="Arial"/>
                <a:ea typeface="Arial"/>
                <a:cs typeface="Arial"/>
                <a:sym typeface="Arial"/>
              </a:rPr>
              <a:t>Let me invite all of you to guess, let’s stop for a sec </a:t>
            </a:r>
            <a:r>
              <a:rPr lang="en-GB" sz="1800" b="0" i="0" u="none" strike="noStrike" dirty="0">
                <a:solidFill>
                  <a:srgbClr val="000000"/>
                </a:solidFill>
                <a:latin typeface="Arial"/>
                <a:ea typeface="Arial"/>
                <a:cs typeface="Arial"/>
                <a:sym typeface="Arial"/>
              </a:rPr>
              <a:t>Monetary reward is not important </a:t>
            </a:r>
            <a:endParaRPr dirty="0"/>
          </a:p>
          <a:p>
            <a:pPr marL="0" lvl="0" indent="0" algn="l" rtl="0">
              <a:spcBef>
                <a:spcPts val="0"/>
              </a:spcBef>
              <a:spcAft>
                <a:spcPts val="0"/>
              </a:spcAft>
              <a:buNone/>
            </a:pPr>
            <a:r>
              <a:rPr lang="en-GB" sz="1800" b="0" i="0" u="none" strike="noStrike" dirty="0" err="1">
                <a:solidFill>
                  <a:srgbClr val="000000"/>
                </a:solidFill>
                <a:latin typeface="Arial"/>
                <a:ea typeface="Arial"/>
                <a:cs typeface="Arial"/>
                <a:sym typeface="Arial"/>
              </a:rPr>
              <a:t>Larmont</a:t>
            </a:r>
            <a:r>
              <a:rPr lang="en-GB" sz="1800" b="0" i="0" u="none" strike="noStrike" dirty="0">
                <a:solidFill>
                  <a:srgbClr val="000000"/>
                </a:solidFill>
                <a:latin typeface="Arial"/>
                <a:ea typeface="Arial"/>
                <a:cs typeface="Arial"/>
                <a:sym typeface="Arial"/>
              </a:rPr>
              <a:t> (2002), the primary reward is to get </a:t>
            </a:r>
            <a:r>
              <a:rPr lang="en-GB" sz="1800" b="0" i="0" u="none" strike="noStrike" dirty="0" err="1">
                <a:solidFill>
                  <a:srgbClr val="000000"/>
                </a:solidFill>
                <a:latin typeface="Arial"/>
                <a:ea typeface="Arial"/>
                <a:cs typeface="Arial"/>
                <a:sym typeface="Arial"/>
              </a:rPr>
              <a:t>sb</a:t>
            </a:r>
            <a:r>
              <a:rPr lang="en-GB" sz="1800" b="0" i="0" u="none" strike="noStrike" dirty="0">
                <a:solidFill>
                  <a:srgbClr val="000000"/>
                </a:solidFill>
                <a:latin typeface="Arial"/>
                <a:ea typeface="Arial"/>
                <a:cs typeface="Arial"/>
                <a:sym typeface="Arial"/>
              </a:rPr>
              <a:t> food for the thought, intellectual ones</a:t>
            </a:r>
            <a:endParaRPr dirty="0"/>
          </a:p>
          <a:p>
            <a:pPr marL="0" lvl="0" indent="0" algn="l" rtl="0">
              <a:spcBef>
                <a:spcPts val="0"/>
              </a:spcBef>
              <a:spcAft>
                <a:spcPts val="0"/>
              </a:spcAft>
              <a:buNone/>
            </a:pPr>
            <a:endParaRPr dirty="0"/>
          </a:p>
        </p:txBody>
      </p:sp>
      <p:sp>
        <p:nvSpPr>
          <p:cNvPr id="458" name="Google Shape;45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a:solidFill>
                  <a:srgbClr val="000000"/>
                </a:solidFill>
                <a:latin typeface="Arial"/>
                <a:ea typeface="Arial"/>
                <a:cs typeface="Arial"/>
                <a:sym typeface="Arial"/>
              </a:rPr>
              <a:t>Let’s finish off with sg positive ☺ </a:t>
            </a:r>
            <a:endParaRPr/>
          </a:p>
          <a:p>
            <a:pPr marL="0" lvl="0" indent="0" algn="l" rtl="0">
              <a:spcBef>
                <a:spcPts val="0"/>
              </a:spcBef>
              <a:spcAft>
                <a:spcPts val="0"/>
              </a:spcAft>
              <a:buNone/>
            </a:pPr>
            <a:r>
              <a:rPr lang="en-GB" sz="1800" b="0" i="0" u="none" strike="noStrike">
                <a:solidFill>
                  <a:srgbClr val="000000"/>
                </a:solidFill>
                <a:latin typeface="Arial"/>
                <a:ea typeface="Arial"/>
                <a:cs typeface="Arial"/>
                <a:sym typeface="Arial"/>
              </a:rPr>
              <a:t>Larmont, the primary reward is to get sb food for the thought, intellectual ones</a:t>
            </a:r>
            <a:endParaRPr/>
          </a:p>
          <a:p>
            <a:pPr marL="0" lvl="0" indent="0" algn="l" rtl="0">
              <a:spcBef>
                <a:spcPts val="0"/>
              </a:spcBef>
              <a:spcAft>
                <a:spcPts val="0"/>
              </a:spcAft>
              <a:buNone/>
            </a:pPr>
            <a:endParaRPr/>
          </a:p>
        </p:txBody>
      </p:sp>
      <p:sp>
        <p:nvSpPr>
          <p:cNvPr id="468" name="Google Shape;46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a:solidFill>
                  <a:srgbClr val="000000"/>
                </a:solidFill>
                <a:latin typeface="Arial"/>
                <a:ea typeface="Arial"/>
                <a:cs typeface="Arial"/>
                <a:sym typeface="Arial"/>
              </a:rPr>
              <a:t> </a:t>
            </a: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endParaRPr sz="2800"/>
          </a:p>
          <a:p>
            <a:pPr marL="0" marR="0" lvl="0" indent="0" algn="l" rtl="0">
              <a:lnSpc>
                <a:spcPct val="100000"/>
              </a:lnSpc>
              <a:spcBef>
                <a:spcPts val="0"/>
              </a:spcBef>
              <a:spcAft>
                <a:spcPts val="0"/>
              </a:spcAft>
              <a:buClr>
                <a:schemeClr val="dk1"/>
              </a:buClr>
              <a:buSzPts val="1800"/>
              <a:buFont typeface="Calibri"/>
              <a:buNone/>
            </a:pPr>
            <a:endParaRPr sz="1800" b="0" i="0">
              <a:latin typeface="Calibri"/>
              <a:ea typeface="Calibri"/>
              <a:cs typeface="Calibri"/>
              <a:sym typeface="Calibri"/>
            </a:endParaRPr>
          </a:p>
          <a:p>
            <a:pPr marL="0" lvl="0" indent="0" algn="l" rtl="0">
              <a:spcBef>
                <a:spcPts val="0"/>
              </a:spcBef>
              <a:spcAft>
                <a:spcPts val="0"/>
              </a:spcAft>
              <a:buNone/>
            </a:pPr>
            <a:endParaRPr/>
          </a:p>
        </p:txBody>
      </p:sp>
      <p:sp>
        <p:nvSpPr>
          <p:cNvPr id="478" name="Google Shape;47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0" name="Google Shape;52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07d904c9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c07d904c9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c07d904c9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1200"/>
              <a:buFont typeface="Calibri"/>
              <a:buNone/>
            </a:pPr>
            <a:r>
              <a:rPr lang="hu-HU" dirty="0"/>
              <a:t>All of them have a strong and intersting track record on pr and research evaluation, and all of them are passionate about OS, I think I can say that. So let me welcome Her research interests include; founding father . Also, I prepared a little bonus for you, on the last slide in this prez I highlight some of the quotes and publications of our panelsts that we found especially inspiring. </a:t>
            </a:r>
            <a:endParaRPr dirty="0"/>
          </a:p>
        </p:txBody>
      </p:sp>
      <p:sp>
        <p:nvSpPr>
          <p:cNvPr id="264" name="Google Shape;2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dirty="0"/>
              <a:t>As you probably now, is the OPERAS-P project (apologies if you heard this alreadfy in prev panels. Just very ery brefly,) </a:t>
            </a:r>
            <a:endParaRPr dirty="0"/>
          </a:p>
        </p:txBody>
      </p:sp>
      <p:sp>
        <p:nvSpPr>
          <p:cNvPr id="276" name="Google Shape;276;p5:notes"/>
          <p:cNvSpPr txBox="1"/>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GB" sz="18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1200"/>
              <a:buFont typeface="Calibri"/>
              <a:buNone/>
            </a:pPr>
            <a:r>
              <a:rPr lang="hu-HU" dirty="0"/>
              <a:t>Support the development of operas, which is the RI fir open scholarly comms in the SSH, and inform the development of its services. You can see that the project is ending soon; and you can also see the team here </a:t>
            </a:r>
            <a:endParaRPr dirty="0"/>
          </a:p>
        </p:txBody>
      </p:sp>
      <p:sp>
        <p:nvSpPr>
          <p:cNvPr id="288" name="Google Shape;2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7: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1200"/>
              <a:buFont typeface="Calibri"/>
              <a:buNone/>
            </a:pPr>
            <a:r>
              <a:rPr lang="hu-HU" dirty="0"/>
              <a:t>What are the challenges and Lookin forward, </a:t>
            </a:r>
            <a:endParaRPr dirty="0"/>
          </a:p>
        </p:txBody>
      </p:sp>
      <p:sp>
        <p:nvSpPr>
          <p:cNvPr id="296" name="Google Shape;2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1200"/>
              <a:buFont typeface="Calibri"/>
              <a:buNone/>
            </a:pPr>
            <a:r>
              <a:rPr lang="hu-HU" dirty="0"/>
              <a:t>In order to get closer to some answers, we wanted to know how theese innovations and challenges around this central power structureis taking shape in research realities, so we were talking to a great diversity of scholars at different carrer stages, geographical regions or disciplines,  and publishers... So today, you will see a sneak peak into the results of the these interview analyses.  A valuable resource to share openly so that scholarly communities can reuse them for different purposes. </a:t>
            </a:r>
            <a:endParaRPr dirty="0"/>
          </a:p>
        </p:txBody>
      </p:sp>
      <p:sp>
        <p:nvSpPr>
          <p:cNvPr id="306" name="Google Shape;3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1200"/>
              <a:buFont typeface="Calibri"/>
              <a:buNone/>
            </a:pPr>
            <a:r>
              <a:rPr lang="hu-HU" sz="1200" b="1" dirty="0"/>
              <a:t>Speaking of contexts, let’s start with a caveat I would like us to keep in mind when analysing the results. </a:t>
            </a:r>
            <a:r>
              <a:rPr lang="en-GB" sz="1200" b="1" dirty="0"/>
              <a:t>embedded in </a:t>
            </a:r>
            <a:r>
              <a:rPr lang="hu-HU" sz="1200" b="1" dirty="0"/>
              <a:t>very </a:t>
            </a:r>
            <a:r>
              <a:rPr lang="en-GB" sz="1200" b="1" dirty="0"/>
              <a:t>complex systems </a:t>
            </a:r>
            <a:r>
              <a:rPr lang="hu-HU" sz="1200" b="1" dirty="0"/>
              <a:t>which explains </a:t>
            </a:r>
            <a:r>
              <a:rPr lang="en-GB" dirty="0"/>
              <a:t>Why it is difficult to talk about pr only ; based on Eve ; researchers are within a symbolic economy ; who controls this circle etc. </a:t>
            </a:r>
            <a:r>
              <a:rPr lang="hu-HU" dirty="0"/>
              <a:t>Directions and emphases of this circle can be real game changers. First of all, let’s not forget that... Then , but as we will see, the presticge also have a backwards impact on pr capacities (sorry if I’m spoliering too much), and then of course the kind if scholarship that „counts more” influences our choices, re. Formats, topics and language. </a:t>
            </a:r>
            <a:endParaRPr dirty="0"/>
          </a:p>
          <a:p>
            <a:pPr marL="0" lvl="0" indent="0" algn="l" rtl="0">
              <a:lnSpc>
                <a:spcPct val="100000"/>
              </a:lnSpc>
              <a:spcBef>
                <a:spcPts val="0"/>
              </a:spcBef>
              <a:spcAft>
                <a:spcPts val="0"/>
              </a:spcAft>
              <a:buClr>
                <a:srgbClr val="000000"/>
              </a:buClr>
              <a:buSzPts val="1200"/>
              <a:buFont typeface="Calibri"/>
              <a:buNone/>
            </a:pPr>
            <a:r>
              <a:rPr lang="en-GB" dirty="0"/>
              <a:t>I THINK LATER WE SEE THE ROLE OF EMBEDDEDNESS </a:t>
            </a:r>
            <a:r>
              <a:rPr lang="hu-HU" dirty="0"/>
              <a:t>into other components of academic power structures.</a:t>
            </a:r>
            <a:endParaRPr dirty="0"/>
          </a:p>
          <a:p>
            <a:pPr marL="0" lvl="0" indent="0" algn="l" rtl="0">
              <a:lnSpc>
                <a:spcPct val="100000"/>
              </a:lnSpc>
              <a:spcBef>
                <a:spcPts val="0"/>
              </a:spcBef>
              <a:spcAft>
                <a:spcPts val="0"/>
              </a:spcAft>
              <a:buClr>
                <a:srgbClr val="000000"/>
              </a:buClr>
              <a:buSzPts val="1200"/>
              <a:buFont typeface="Calibri"/>
              <a:buNone/>
            </a:pPr>
            <a:endParaRPr dirty="0"/>
          </a:p>
          <a:p>
            <a:pPr marL="0" lvl="0" indent="0" algn="l" rtl="0">
              <a:lnSpc>
                <a:spcPct val="100000"/>
              </a:lnSpc>
              <a:spcBef>
                <a:spcPts val="0"/>
              </a:spcBef>
              <a:spcAft>
                <a:spcPts val="0"/>
              </a:spcAft>
              <a:buClr>
                <a:srgbClr val="000000"/>
              </a:buClr>
              <a:buSzPts val="1200"/>
              <a:buFont typeface="Calibri"/>
              <a:buNone/>
            </a:pPr>
            <a:r>
              <a:rPr lang="en-GB" dirty="0"/>
              <a:t>WHERE WE BREAK THIS CIRCLE, WHERE WE ADD THE EMPHASIS </a:t>
            </a:r>
            <a:endParaRPr dirty="0"/>
          </a:p>
        </p:txBody>
      </p:sp>
      <p:sp>
        <p:nvSpPr>
          <p:cNvPr id="313" name="Google Shape;3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3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93" name="Google Shape;93;p3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94" name="Google Shape;94;p3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95" name="Google Shape;95;p3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5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57"/>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99" name="Google Shape;99;p5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00" name="Google Shape;100;p5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01" name="Google Shape;101;p5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58"/>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58"/>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1067"/>
              </a:spcBef>
              <a:spcAft>
                <a:spcPts val="0"/>
              </a:spcAft>
              <a:buClr>
                <a:srgbClr val="888888"/>
              </a:buClr>
              <a:buSzPts val="1800"/>
              <a:buNone/>
              <a:defRPr sz="2400">
                <a:solidFill>
                  <a:srgbClr val="888888"/>
                </a:solidFill>
              </a:defRPr>
            </a:lvl1pPr>
            <a:lvl2pPr marL="914400" lvl="1" indent="-228600" algn="l">
              <a:lnSpc>
                <a:spcPct val="90000"/>
              </a:lnSpc>
              <a:spcBef>
                <a:spcPts val="533"/>
              </a:spcBef>
              <a:spcAft>
                <a:spcPts val="0"/>
              </a:spcAft>
              <a:buClr>
                <a:srgbClr val="888888"/>
              </a:buClr>
              <a:buSzPts val="1500"/>
              <a:buNone/>
              <a:defRPr sz="2000">
                <a:solidFill>
                  <a:srgbClr val="888888"/>
                </a:solidFill>
              </a:defRPr>
            </a:lvl2pPr>
            <a:lvl3pPr marL="1371600" lvl="2" indent="-228600" algn="l">
              <a:lnSpc>
                <a:spcPct val="90000"/>
              </a:lnSpc>
              <a:spcBef>
                <a:spcPts val="533"/>
              </a:spcBef>
              <a:spcAft>
                <a:spcPts val="0"/>
              </a:spcAft>
              <a:buClr>
                <a:srgbClr val="888888"/>
              </a:buClr>
              <a:buSzPts val="1400"/>
              <a:buNone/>
              <a:defRPr sz="1867">
                <a:solidFill>
                  <a:srgbClr val="888888"/>
                </a:solidFill>
              </a:defRPr>
            </a:lvl3pPr>
            <a:lvl4pPr marL="1828800" lvl="3" indent="-228600" algn="l">
              <a:lnSpc>
                <a:spcPct val="90000"/>
              </a:lnSpc>
              <a:spcBef>
                <a:spcPts val="533"/>
              </a:spcBef>
              <a:spcAft>
                <a:spcPts val="0"/>
              </a:spcAft>
              <a:buClr>
                <a:srgbClr val="888888"/>
              </a:buClr>
              <a:buSzPts val="1200"/>
              <a:buNone/>
              <a:defRPr sz="1600">
                <a:solidFill>
                  <a:srgbClr val="888888"/>
                </a:solidFill>
              </a:defRPr>
            </a:lvl4pPr>
            <a:lvl5pPr marL="2286000" lvl="4" indent="-228600" algn="l">
              <a:lnSpc>
                <a:spcPct val="90000"/>
              </a:lnSpc>
              <a:spcBef>
                <a:spcPts val="533"/>
              </a:spcBef>
              <a:spcAft>
                <a:spcPts val="0"/>
              </a:spcAft>
              <a:buClr>
                <a:srgbClr val="888888"/>
              </a:buClr>
              <a:buSzPts val="1200"/>
              <a:buNone/>
              <a:defRPr sz="1600">
                <a:solidFill>
                  <a:srgbClr val="888888"/>
                </a:solidFill>
              </a:defRPr>
            </a:lvl5pPr>
            <a:lvl6pPr marL="2743200" lvl="5" indent="-228600" algn="l">
              <a:lnSpc>
                <a:spcPct val="90000"/>
              </a:lnSpc>
              <a:spcBef>
                <a:spcPts val="533"/>
              </a:spcBef>
              <a:spcAft>
                <a:spcPts val="0"/>
              </a:spcAft>
              <a:buClr>
                <a:srgbClr val="888888"/>
              </a:buClr>
              <a:buSzPts val="1200"/>
              <a:buNone/>
              <a:defRPr sz="1600">
                <a:solidFill>
                  <a:srgbClr val="888888"/>
                </a:solidFill>
              </a:defRPr>
            </a:lvl6pPr>
            <a:lvl7pPr marL="3200400" lvl="6" indent="-228600" algn="l">
              <a:lnSpc>
                <a:spcPct val="90000"/>
              </a:lnSpc>
              <a:spcBef>
                <a:spcPts val="533"/>
              </a:spcBef>
              <a:spcAft>
                <a:spcPts val="0"/>
              </a:spcAft>
              <a:buClr>
                <a:srgbClr val="888888"/>
              </a:buClr>
              <a:buSzPts val="1200"/>
              <a:buNone/>
              <a:defRPr sz="1600">
                <a:solidFill>
                  <a:srgbClr val="888888"/>
                </a:solidFill>
              </a:defRPr>
            </a:lvl7pPr>
            <a:lvl8pPr marL="3657600" lvl="7" indent="-228600" algn="l">
              <a:lnSpc>
                <a:spcPct val="90000"/>
              </a:lnSpc>
              <a:spcBef>
                <a:spcPts val="533"/>
              </a:spcBef>
              <a:spcAft>
                <a:spcPts val="0"/>
              </a:spcAft>
              <a:buClr>
                <a:srgbClr val="888888"/>
              </a:buClr>
              <a:buSzPts val="1200"/>
              <a:buNone/>
              <a:defRPr sz="1600">
                <a:solidFill>
                  <a:srgbClr val="888888"/>
                </a:solidFill>
              </a:defRPr>
            </a:lvl8pPr>
            <a:lvl9pPr marL="4114800" lvl="8" indent="-228600"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05" name="Google Shape;105;p5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06" name="Google Shape;106;p5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07" name="Google Shape;107;p5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5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59"/>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1" name="Google Shape;111;p59"/>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2" name="Google Shape;112;p5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13" name="Google Shape;113;p5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14" name="Google Shape;114;p5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60"/>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60"/>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118" name="Google Shape;118;p60"/>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9" name="Google Shape;119;p60"/>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120" name="Google Shape;120;p60"/>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21" name="Google Shape;121;p6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22" name="Google Shape;122;p6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23" name="Google Shape;123;p6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6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6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27" name="Google Shape;127;p6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28" name="Google Shape;128;p6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6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31" name="Google Shape;131;p6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32" name="Google Shape;132;p6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63"/>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1067"/>
              </a:spcBef>
              <a:spcAft>
                <a:spcPts val="0"/>
              </a:spcAft>
              <a:buClr>
                <a:schemeClr val="dk1"/>
              </a:buClr>
              <a:buSzPts val="2400"/>
              <a:buChar char="•"/>
              <a:defRPr sz="3200"/>
            </a:lvl1pPr>
            <a:lvl2pPr marL="914400" lvl="1" indent="-361950" algn="l">
              <a:lnSpc>
                <a:spcPct val="90000"/>
              </a:lnSpc>
              <a:spcBef>
                <a:spcPts val="533"/>
              </a:spcBef>
              <a:spcAft>
                <a:spcPts val="0"/>
              </a:spcAft>
              <a:buClr>
                <a:schemeClr val="dk1"/>
              </a:buClr>
              <a:buSzPts val="2100"/>
              <a:buChar char="•"/>
              <a:defRPr sz="2800"/>
            </a:lvl2pPr>
            <a:lvl3pPr marL="1371600" lvl="2" indent="-342900" algn="l">
              <a:lnSpc>
                <a:spcPct val="90000"/>
              </a:lnSpc>
              <a:spcBef>
                <a:spcPts val="533"/>
              </a:spcBef>
              <a:spcAft>
                <a:spcPts val="0"/>
              </a:spcAft>
              <a:buClr>
                <a:schemeClr val="dk1"/>
              </a:buClr>
              <a:buSzPts val="1800"/>
              <a:buChar char="•"/>
              <a:defRPr sz="2400"/>
            </a:lvl3pPr>
            <a:lvl4pPr marL="1828800" lvl="3" indent="-323850" algn="l">
              <a:lnSpc>
                <a:spcPct val="90000"/>
              </a:lnSpc>
              <a:spcBef>
                <a:spcPts val="533"/>
              </a:spcBef>
              <a:spcAft>
                <a:spcPts val="0"/>
              </a:spcAft>
              <a:buClr>
                <a:schemeClr val="dk1"/>
              </a:buClr>
              <a:buSzPts val="1500"/>
              <a:buChar char="•"/>
              <a:defRPr sz="2000"/>
            </a:lvl4pPr>
            <a:lvl5pPr marL="2286000" lvl="4" indent="-323850" algn="l">
              <a:lnSpc>
                <a:spcPct val="90000"/>
              </a:lnSpc>
              <a:spcBef>
                <a:spcPts val="533"/>
              </a:spcBef>
              <a:spcAft>
                <a:spcPts val="0"/>
              </a:spcAft>
              <a:buClr>
                <a:schemeClr val="dk1"/>
              </a:buClr>
              <a:buSzPts val="1500"/>
              <a:buChar char="•"/>
              <a:defRPr sz="2000"/>
            </a:lvl5pPr>
            <a:lvl6pPr marL="2743200" lvl="5" indent="-323850" algn="l">
              <a:lnSpc>
                <a:spcPct val="90000"/>
              </a:lnSpc>
              <a:spcBef>
                <a:spcPts val="533"/>
              </a:spcBef>
              <a:spcAft>
                <a:spcPts val="0"/>
              </a:spcAft>
              <a:buClr>
                <a:schemeClr val="dk1"/>
              </a:buClr>
              <a:buSzPts val="1500"/>
              <a:buChar char="•"/>
              <a:defRPr sz="2000"/>
            </a:lvl6pPr>
            <a:lvl7pPr marL="3200400" lvl="6" indent="-323850" algn="l">
              <a:lnSpc>
                <a:spcPct val="90000"/>
              </a:lnSpc>
              <a:spcBef>
                <a:spcPts val="533"/>
              </a:spcBef>
              <a:spcAft>
                <a:spcPts val="0"/>
              </a:spcAft>
              <a:buClr>
                <a:schemeClr val="dk1"/>
              </a:buClr>
              <a:buSzPts val="1500"/>
              <a:buChar char="•"/>
              <a:defRPr sz="2000"/>
            </a:lvl7pPr>
            <a:lvl8pPr marL="3657600" lvl="7" indent="-323850" algn="l">
              <a:lnSpc>
                <a:spcPct val="90000"/>
              </a:lnSpc>
              <a:spcBef>
                <a:spcPts val="533"/>
              </a:spcBef>
              <a:spcAft>
                <a:spcPts val="0"/>
              </a:spcAft>
              <a:buClr>
                <a:schemeClr val="dk1"/>
              </a:buClr>
              <a:buSzPts val="1500"/>
              <a:buChar char="•"/>
              <a:defRPr sz="2000"/>
            </a:lvl8pPr>
            <a:lvl9pPr marL="4114800" lvl="8" indent="-323850" algn="l">
              <a:lnSpc>
                <a:spcPct val="90000"/>
              </a:lnSpc>
              <a:spcBef>
                <a:spcPts val="533"/>
              </a:spcBef>
              <a:spcAft>
                <a:spcPts val="0"/>
              </a:spcAft>
              <a:buClr>
                <a:schemeClr val="dk1"/>
              </a:buClr>
              <a:buSzPts val="1500"/>
              <a:buChar char="•"/>
              <a:defRPr sz="2000"/>
            </a:lvl9pPr>
          </a:lstStyle>
          <a:p>
            <a:endParaRPr/>
          </a:p>
        </p:txBody>
      </p:sp>
      <p:sp>
        <p:nvSpPr>
          <p:cNvPr id="136" name="Google Shape;136;p63"/>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137" name="Google Shape;137;p6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38" name="Google Shape;138;p6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39" name="Google Shape;139;p6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64"/>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64"/>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64"/>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144" name="Google Shape;144;p6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45" name="Google Shape;145;p6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46" name="Google Shape;146;p6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65"/>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50" name="Google Shape;150;p6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51" name="Google Shape;151;p6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52" name="Google Shape;152;p6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66"/>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66"/>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56" name="Google Shape;156;p6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57" name="Google Shape;157;p6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158" name="Google Shape;158;p6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3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47"/>
          <p:cNvSpPr txBox="1">
            <a:spLocks noGrp="1"/>
          </p:cNvSpPr>
          <p:nvPr>
            <p:ph type="ctrTitle"/>
          </p:nvPr>
        </p:nvSpPr>
        <p:spPr>
          <a:xfrm>
            <a:off x="1524003" y="1122361"/>
            <a:ext cx="9144000" cy="2387598"/>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47"/>
          <p:cNvSpPr txBox="1">
            <a:spLocks noGrp="1"/>
          </p:cNvSpPr>
          <p:nvPr>
            <p:ph type="subTitle" idx="1"/>
          </p:nvPr>
        </p:nvSpPr>
        <p:spPr>
          <a:xfrm>
            <a:off x="1524003" y="3602041"/>
            <a:ext cx="9144000" cy="1655758"/>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1000"/>
              </a:spcBef>
              <a:spcAft>
                <a:spcPts val="0"/>
              </a:spcAft>
              <a:buClr>
                <a:srgbClr val="000000"/>
              </a:buClr>
              <a:buSzPts val="2400"/>
              <a:buNone/>
              <a:defRPr sz="2400"/>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2" name="Google Shape;172;p47"/>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7"/>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47"/>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48"/>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48"/>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4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49"/>
          <p:cNvSpPr txBox="1">
            <a:spLocks noGrp="1"/>
          </p:cNvSpPr>
          <p:nvPr>
            <p:ph type="title"/>
          </p:nvPr>
        </p:nvSpPr>
        <p:spPr>
          <a:xfrm>
            <a:off x="831847" y="1709735"/>
            <a:ext cx="10515600" cy="28527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49"/>
          <p:cNvSpPr txBox="1">
            <a:spLocks noGrp="1"/>
          </p:cNvSpPr>
          <p:nvPr>
            <p:ph type="body" idx="1"/>
          </p:nvPr>
        </p:nvSpPr>
        <p:spPr>
          <a:xfrm>
            <a:off x="831847" y="4589465"/>
            <a:ext cx="10515600" cy="1500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None/>
              <a:defRPr sz="2400">
                <a:solidFill>
                  <a:srgbClr val="898989"/>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5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0"/>
          <p:cNvSpPr txBox="1">
            <a:spLocks noGrp="1"/>
          </p:cNvSpPr>
          <p:nvPr>
            <p:ph type="body" idx="1"/>
          </p:nvPr>
        </p:nvSpPr>
        <p:spPr>
          <a:xfrm>
            <a:off x="838203"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0"/>
          <p:cNvSpPr txBox="1">
            <a:spLocks noGrp="1"/>
          </p:cNvSpPr>
          <p:nvPr>
            <p:ph type="body" idx="2"/>
          </p:nvPr>
        </p:nvSpPr>
        <p:spPr>
          <a:xfrm>
            <a:off x="6172200"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51"/>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51"/>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1"/>
          <p:cNvSpPr txBox="1">
            <a:spLocks noGrp="1"/>
          </p:cNvSpPr>
          <p:nvPr>
            <p:ph type="body" idx="2"/>
          </p:nvPr>
        </p:nvSpPr>
        <p:spPr>
          <a:xfrm>
            <a:off x="839784" y="2505071"/>
            <a:ext cx="5157782"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1"/>
          <p:cNvSpPr txBox="1">
            <a:spLocks noGrp="1"/>
          </p:cNvSpPr>
          <p:nvPr>
            <p:ph type="body" idx="3"/>
          </p:nvPr>
        </p:nvSpPr>
        <p:spPr>
          <a:xfrm>
            <a:off x="6172200" y="1681160"/>
            <a:ext cx="5183184"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51"/>
          <p:cNvSpPr txBox="1">
            <a:spLocks noGrp="1"/>
          </p:cNvSpPr>
          <p:nvPr>
            <p:ph type="body" idx="4"/>
          </p:nvPr>
        </p:nvSpPr>
        <p:spPr>
          <a:xfrm>
            <a:off x="6172200" y="2505071"/>
            <a:ext cx="5183184"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1"/>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1"/>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1"/>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52"/>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52"/>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2"/>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2"/>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53"/>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3"/>
          <p:cNvSpPr txBox="1">
            <a:spLocks noGrp="1"/>
          </p:cNvSpPr>
          <p:nvPr>
            <p:ph type="body" idx="1"/>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3"/>
          <p:cNvSpPr txBox="1">
            <a:spLocks noGrp="1"/>
          </p:cNvSpPr>
          <p:nvPr>
            <p:ph type="body" idx="2"/>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3"/>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3"/>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3"/>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54"/>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54"/>
          <p:cNvSpPr txBox="1">
            <a:spLocks noGrp="1"/>
          </p:cNvSpPr>
          <p:nvPr>
            <p:ph type="pic" idx="2"/>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R="0" lvl="1"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R="0" lvl="2"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R="0" lvl="3"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R="0" lvl="4"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54"/>
          <p:cNvSpPr txBox="1">
            <a:spLocks noGrp="1"/>
          </p:cNvSpPr>
          <p:nvPr>
            <p:ph type="body" idx="1"/>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55"/>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55"/>
          <p:cNvSpPr txBox="1">
            <a:spLocks noGrp="1"/>
          </p:cNvSpPr>
          <p:nvPr>
            <p:ph type="body" idx="1"/>
          </p:nvPr>
        </p:nvSpPr>
        <p:spPr>
          <a:xfrm rot="5400000">
            <a:off x="3920335" y="-1256505"/>
            <a:ext cx="4351336"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56"/>
          <p:cNvSpPr txBox="1">
            <a:spLocks noGrp="1"/>
          </p:cNvSpPr>
          <p:nvPr>
            <p:ph type="title"/>
          </p:nvPr>
        </p:nvSpPr>
        <p:spPr>
          <a:xfrm rot="5400000">
            <a:off x="7133436" y="1956597"/>
            <a:ext cx="5811834" cy="262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6"/>
          <p:cNvSpPr txBox="1">
            <a:spLocks noGrp="1"/>
          </p:cNvSpPr>
          <p:nvPr>
            <p:ph type="body" idx="1"/>
          </p:nvPr>
        </p:nvSpPr>
        <p:spPr>
          <a:xfrm rot="5400000">
            <a:off x="1799434" y="-596102"/>
            <a:ext cx="5811834" cy="77342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3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3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888888"/>
              </a:buClr>
              <a:buSzPts val="11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88" name="Google Shape;88;p3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888888"/>
              </a:buClr>
              <a:buSzPts val="11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89" name="Google Shape;89;p3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sp>
        <p:nvSpPr>
          <p:cNvPr id="160" name="Google Shape;160;p37"/>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7"/>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37"/>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37"/>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7"/>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twitter.com/hashtag/OPERASLab?src=hashtag_clic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halshs.archives-ouvertes.fr/halshs-01392880" TargetMode="External"/><Relationship Id="rId7" Type="http://schemas.openxmlformats.org/officeDocument/2006/relationships/hyperlink" Target="https://doi.org/10.1016/j.joi.2019.07.001"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hal.inria.fr/hal-02960535v2" TargetMode="External"/><Relationship Id="rId5" Type="http://schemas.openxmlformats.org/officeDocument/2006/relationships/hyperlink" Target="https://hal.inria.fr/hal-01285917v2" TargetMode="External"/><Relationship Id="rId10" Type="http://schemas.openxmlformats.org/officeDocument/2006/relationships/image" Target="../media/image39.png"/><Relationship Id="rId4" Type="http://schemas.openxmlformats.org/officeDocument/2006/relationships/hyperlink" Target="https://dx.doi.org/10.1515/bfp-2016-0039" TargetMode="External"/><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hyperlink" Target="https://www.youtube.com/watch?v=2L8EWpSQpsE&amp;t=1432s" TargetMode="External"/><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a:t>cover</a:t>
            </a:r>
            <a:endParaRPr/>
          </a:p>
        </p:txBody>
      </p:sp>
      <p:sp>
        <p:nvSpPr>
          <p:cNvPr id="239" name="Google Shape;23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240" name="Google Shape;240;p1"/>
          <p:cNvSpPr/>
          <p:nvPr/>
        </p:nvSpPr>
        <p:spPr>
          <a:xfrm>
            <a:off x="1434749" y="858087"/>
            <a:ext cx="9322500" cy="3344100"/>
          </a:xfrm>
          <a:prstGeom prst="roundRect">
            <a:avLst>
              <a:gd name="adj" fmla="val 16667"/>
            </a:avLst>
          </a:prstGeom>
          <a:solidFill>
            <a:schemeClr val="lt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sp>
        <p:nvSpPr>
          <p:cNvPr id="241" name="Google Shape;241;p1"/>
          <p:cNvSpPr txBox="1"/>
          <p:nvPr/>
        </p:nvSpPr>
        <p:spPr>
          <a:xfrm>
            <a:off x="1524000" y="1084562"/>
            <a:ext cx="8582297"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000" b="1" i="1" u="none" strike="noStrike" cap="none">
                <a:solidFill>
                  <a:srgbClr val="682464"/>
                </a:solidFill>
                <a:latin typeface="Calibri"/>
                <a:ea typeface="Calibri"/>
                <a:cs typeface="Calibri"/>
                <a:sym typeface="Calibri"/>
              </a:rPr>
              <a:t>Quality assessment of SSH research: innovations and challenges</a:t>
            </a:r>
            <a:r>
              <a:rPr lang="en-GB" sz="5000" b="1" i="0" u="none" strike="noStrike" cap="none">
                <a:solidFill>
                  <a:srgbClr val="682464"/>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2" name="Google Shape;242;p1"/>
          <p:cNvPicPr preferRelativeResize="0"/>
          <p:nvPr/>
        </p:nvPicPr>
        <p:blipFill rotWithShape="1">
          <a:blip r:embed="rId4">
            <a:alphaModFix/>
          </a:blip>
          <a:srcRect/>
          <a:stretch/>
        </p:blipFill>
        <p:spPr>
          <a:xfrm>
            <a:off x="3947231" y="4534682"/>
            <a:ext cx="3910284" cy="1795659"/>
          </a:xfrm>
          <a:prstGeom prst="rect">
            <a:avLst/>
          </a:prstGeom>
          <a:noFill/>
          <a:ln>
            <a:noFill/>
          </a:ln>
        </p:spPr>
      </p:pic>
      <p:pic>
        <p:nvPicPr>
          <p:cNvPr id="243" name="Google Shape;243;p1"/>
          <p:cNvPicPr preferRelativeResize="0"/>
          <p:nvPr/>
        </p:nvPicPr>
        <p:blipFill rotWithShape="1">
          <a:blip r:embed="rId5">
            <a:alphaModFix/>
          </a:blip>
          <a:srcRect/>
          <a:stretch/>
        </p:blipFill>
        <p:spPr>
          <a:xfrm>
            <a:off x="439287" y="6074229"/>
            <a:ext cx="1390008" cy="493819"/>
          </a:xfrm>
          <a:prstGeom prst="rect">
            <a:avLst/>
          </a:prstGeom>
          <a:noFill/>
          <a:ln>
            <a:noFill/>
          </a:ln>
        </p:spPr>
      </p:pic>
      <p:sp>
        <p:nvSpPr>
          <p:cNvPr id="244" name="Google Shape;244;p1"/>
          <p:cNvSpPr txBox="1"/>
          <p:nvPr/>
        </p:nvSpPr>
        <p:spPr>
          <a:xfrm>
            <a:off x="3272177" y="3541403"/>
            <a:ext cx="504675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chemeClr val="dk1"/>
                </a:solidFill>
                <a:latin typeface="Calibri"/>
                <a:ea typeface="Calibri"/>
                <a:cs typeface="Calibri"/>
                <a:sym typeface="Calibri"/>
              </a:rPr>
              <a:t>Chair: Erzsébet Tóth-Czifra (DARIAH-EU) </a:t>
            </a:r>
            <a:endParaRPr sz="2200" b="1">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0"/>
          <p:cNvSpPr/>
          <p:nvPr/>
        </p:nvSpPr>
        <p:spPr>
          <a:xfrm>
            <a:off x="6220827" y="3206160"/>
            <a:ext cx="1223970" cy="717301"/>
          </a:xfrm>
          <a:prstGeom prst="rect">
            <a:avLst/>
          </a:prstGeom>
          <a:no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5" name="Google Shape;345;p10"/>
          <p:cNvSpPr/>
          <p:nvPr/>
        </p:nvSpPr>
        <p:spPr>
          <a:xfrm>
            <a:off x="7652549" y="0"/>
            <a:ext cx="4539447" cy="6858000"/>
          </a:xfrm>
          <a:prstGeom prst="rect">
            <a:avLst/>
          </a:prstGeom>
          <a:solidFill>
            <a:srgbClr val="D0CEC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6" name="Google Shape;346;p10"/>
          <p:cNvSpPr txBox="1"/>
          <p:nvPr/>
        </p:nvSpPr>
        <p:spPr>
          <a:xfrm>
            <a:off x="5640512" y="2974369"/>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7" name="Google Shape;347;p10"/>
          <p:cNvSpPr txBox="1"/>
          <p:nvPr/>
        </p:nvSpPr>
        <p:spPr>
          <a:xfrm>
            <a:off x="573594" y="1580445"/>
            <a:ext cx="6871203"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8" name="Google Shape;348;p10"/>
          <p:cNvSpPr txBox="1"/>
          <p:nvPr/>
        </p:nvSpPr>
        <p:spPr>
          <a:xfrm>
            <a:off x="1098881" y="907801"/>
            <a:ext cx="5175000" cy="6218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Black"/>
              <a:buNone/>
            </a:pPr>
            <a:r>
              <a:rPr lang="en-GB" sz="6000" b="0" i="0" u="none" strike="noStrike" cap="none">
                <a:solidFill>
                  <a:srgbClr val="000000"/>
                </a:solidFill>
                <a:latin typeface="Arial Black"/>
                <a:ea typeface="Arial Black"/>
                <a:cs typeface="Arial Black"/>
                <a:sym typeface="Arial Black"/>
              </a:rPr>
              <a:t>Cherry picking from key </a:t>
            </a:r>
            <a:r>
              <a:rPr lang="en-GB" sz="6000">
                <a:latin typeface="Arial Black"/>
                <a:ea typeface="Arial Black"/>
                <a:cs typeface="Arial Black"/>
                <a:sym typeface="Arial Black"/>
              </a:rPr>
              <a:t>preliminary</a:t>
            </a:r>
            <a:r>
              <a:rPr lang="en-GB" sz="6000" b="0" i="0" u="none" strike="noStrike" cap="none">
                <a:solidFill>
                  <a:srgbClr val="000000"/>
                </a:solidFill>
                <a:latin typeface="Arial Black"/>
                <a:ea typeface="Arial Black"/>
                <a:cs typeface="Arial Black"/>
                <a:sym typeface="Arial Black"/>
              </a:rPr>
              <a:t> findings  </a:t>
            </a:r>
            <a:endParaRPr/>
          </a:p>
          <a:p>
            <a:pPr marL="0" marR="0" lvl="0" indent="0" algn="ctr" rtl="0">
              <a:lnSpc>
                <a:spcPct val="100000"/>
              </a:lnSpc>
              <a:spcBef>
                <a:spcPts val="0"/>
              </a:spcBef>
              <a:spcAft>
                <a:spcPts val="0"/>
              </a:spcAft>
              <a:buClr>
                <a:srgbClr val="000000"/>
              </a:buClr>
              <a:buSzPts val="4000"/>
              <a:buFont typeface="Calibri"/>
              <a:buNone/>
            </a:pPr>
            <a:endParaRPr sz="4000" b="0" i="0" u="none" strike="noStrike" cap="none">
              <a:solidFill>
                <a:srgbClr val="000000"/>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000"/>
              <a:buFont typeface="Arial Black"/>
              <a:buNone/>
            </a:pPr>
            <a:r>
              <a:rPr lang="en-GB" sz="4000" b="0" i="0" u="none" strike="noStrike" cap="none">
                <a:solidFill>
                  <a:srgbClr val="000000"/>
                </a:solidFill>
                <a:latin typeface="Arial Black"/>
                <a:ea typeface="Arial Black"/>
                <a:cs typeface="Arial Black"/>
                <a:sym typeface="Arial Black"/>
              </a:rPr>
              <a:t> </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349" name="Google Shape;349;p10" descr="A person holding a handful of berries&#10;&#10;Description automatically generated with low confidence"/>
          <p:cNvPicPr preferRelativeResize="0"/>
          <p:nvPr/>
        </p:nvPicPr>
        <p:blipFill rotWithShape="1">
          <a:blip r:embed="rId3">
            <a:alphaModFix/>
          </a:blip>
          <a:srcRect/>
          <a:stretch/>
        </p:blipFill>
        <p:spPr>
          <a:xfrm>
            <a:off x="7652549" y="1893600"/>
            <a:ext cx="4613408" cy="307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1"/>
          <p:cNvSpPr txBox="1"/>
          <p:nvPr/>
        </p:nvSpPr>
        <p:spPr>
          <a:xfrm>
            <a:off x="176469" y="2094470"/>
            <a:ext cx="8982085" cy="55399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dirty="0">
                <a:solidFill>
                  <a:schemeClr val="dk1"/>
                </a:solidFill>
                <a:latin typeface="Calibri"/>
                <a:ea typeface="Calibri"/>
                <a:cs typeface="Calibri"/>
                <a:sym typeface="Calibri"/>
              </a:rPr>
              <a:t>The role of peer review in  </a:t>
            </a:r>
            <a:r>
              <a:rPr lang="en-GB" sz="2500" b="1" i="0" u="none" strike="noStrike" dirty="0">
                <a:solidFill>
                  <a:srgbClr val="000000"/>
                </a:solidFill>
                <a:latin typeface="Calibri"/>
                <a:ea typeface="Calibri"/>
                <a:cs typeface="Calibri"/>
                <a:sym typeface="Calibri"/>
              </a:rPr>
              <a:t>scholars’ perception of quality</a:t>
            </a:r>
            <a:r>
              <a:rPr lang="en-GB" sz="2500" b="1" dirty="0">
                <a:solidFill>
                  <a:srgbClr val="000000"/>
                </a:solidFill>
                <a:latin typeface="Calibri"/>
                <a:ea typeface="Calibri"/>
                <a:cs typeface="Calibri"/>
                <a:sym typeface="Calibri"/>
              </a:rPr>
              <a:t>: </a:t>
            </a:r>
            <a:endParaRPr dirty="0"/>
          </a:p>
          <a:p>
            <a:pPr marL="0" marR="0" lvl="0" indent="0" algn="l" rtl="0">
              <a:spcBef>
                <a:spcPts val="0"/>
              </a:spcBef>
              <a:spcAft>
                <a:spcPts val="0"/>
              </a:spcAft>
              <a:buNone/>
            </a:pPr>
            <a:endParaRPr sz="2500" b="1" dirty="0">
              <a:solidFill>
                <a:srgbClr val="682464"/>
              </a:solidFill>
              <a:latin typeface="Calibri"/>
              <a:ea typeface="Calibri"/>
              <a:cs typeface="Calibri"/>
              <a:sym typeface="Calibri"/>
            </a:endParaRPr>
          </a:p>
          <a:p>
            <a:pPr marL="0" marR="0" lvl="0" indent="0" algn="l" rtl="0">
              <a:spcBef>
                <a:spcPts val="0"/>
              </a:spcBef>
              <a:spcAft>
                <a:spcPts val="0"/>
              </a:spcAft>
              <a:buNone/>
            </a:pPr>
            <a:r>
              <a:rPr lang="en-GB" sz="2500" b="1" i="1" dirty="0">
                <a:solidFill>
                  <a:srgbClr val="682464"/>
                </a:solidFill>
                <a:latin typeface="Calibri"/>
                <a:ea typeface="Calibri"/>
                <a:cs typeface="Calibri"/>
                <a:sym typeface="Calibri"/>
              </a:rPr>
              <a:t>Do you trust more publications when you know that </a:t>
            </a:r>
            <a:endParaRPr sz="2500" b="1" i="1" dirty="0">
              <a:solidFill>
                <a:srgbClr val="682464"/>
              </a:solidFill>
              <a:latin typeface="Calibri"/>
              <a:ea typeface="Calibri"/>
              <a:cs typeface="Calibri"/>
              <a:sym typeface="Calibri"/>
            </a:endParaRPr>
          </a:p>
          <a:p>
            <a:pPr marL="0" marR="0" lvl="0" indent="0" algn="l" rtl="0">
              <a:spcBef>
                <a:spcPts val="0"/>
              </a:spcBef>
              <a:spcAft>
                <a:spcPts val="0"/>
              </a:spcAft>
              <a:buNone/>
            </a:pPr>
            <a:r>
              <a:rPr lang="en-GB" sz="2500" b="1" i="1" dirty="0">
                <a:solidFill>
                  <a:srgbClr val="682464"/>
                </a:solidFill>
                <a:latin typeface="Calibri"/>
                <a:ea typeface="Calibri"/>
                <a:cs typeface="Calibri"/>
                <a:sym typeface="Calibri"/>
              </a:rPr>
              <a:t>those are peer reviewed? </a:t>
            </a:r>
            <a:endParaRPr sz="2500" b="1" i="1" dirty="0">
              <a:solidFill>
                <a:srgbClr val="682464"/>
              </a:solidFill>
              <a:latin typeface="Calibri"/>
              <a:ea typeface="Calibri"/>
              <a:cs typeface="Calibri"/>
              <a:sym typeface="Calibri"/>
            </a:endParaRPr>
          </a:p>
          <a:p>
            <a:pPr marL="0" marR="0" lvl="0" indent="0" algn="l" rtl="0">
              <a:spcBef>
                <a:spcPts val="0"/>
              </a:spcBef>
              <a:spcAft>
                <a:spcPts val="0"/>
              </a:spcAft>
              <a:buNone/>
            </a:pPr>
            <a:endParaRPr sz="2500" b="1" i="0" dirty="0">
              <a:solidFill>
                <a:srgbClr val="682464"/>
              </a:solidFill>
              <a:latin typeface="Calibri"/>
              <a:ea typeface="Calibri"/>
              <a:cs typeface="Calibri"/>
              <a:sym typeface="Calibri"/>
            </a:endParaRPr>
          </a:p>
          <a:p>
            <a:pPr marL="342900" marR="0" lvl="0" indent="-342900" algn="l" rtl="0">
              <a:spcBef>
                <a:spcPts val="0"/>
              </a:spcBef>
              <a:spcAft>
                <a:spcPts val="0"/>
              </a:spcAft>
              <a:buClr>
                <a:srgbClr val="333333"/>
              </a:buClr>
              <a:buSzPts val="4000"/>
              <a:buFont typeface="Arial"/>
              <a:buChar char="•"/>
            </a:pPr>
            <a:r>
              <a:rPr lang="en-GB" sz="4000" b="1" dirty="0">
                <a:solidFill>
                  <a:srgbClr val="333333"/>
                </a:solidFill>
                <a:latin typeface="Calibri"/>
                <a:ea typeface="Calibri"/>
                <a:cs typeface="Calibri"/>
                <a:sym typeface="Calibri"/>
              </a:rPr>
              <a:t>62%</a:t>
            </a:r>
            <a:r>
              <a:rPr lang="en-GB" sz="2500" b="1" dirty="0">
                <a:solidFill>
                  <a:srgbClr val="333333"/>
                </a:solidFill>
                <a:latin typeface="Calibri"/>
                <a:ea typeface="Calibri"/>
                <a:cs typeface="Calibri"/>
                <a:sym typeface="Calibri"/>
              </a:rPr>
              <a:t> </a:t>
            </a:r>
            <a:r>
              <a:rPr lang="en-GB" sz="2500" dirty="0">
                <a:solidFill>
                  <a:srgbClr val="333333"/>
                </a:solidFill>
                <a:latin typeface="Calibri"/>
                <a:ea typeface="Calibri"/>
                <a:cs typeface="Calibri"/>
                <a:sym typeface="Calibri"/>
              </a:rPr>
              <a:t>yes  </a:t>
            </a:r>
            <a:endParaRPr dirty="0"/>
          </a:p>
          <a:p>
            <a:pPr marL="0" marR="0" lvl="0" indent="0" algn="l" rtl="0">
              <a:spcBef>
                <a:spcPts val="0"/>
              </a:spcBef>
              <a:spcAft>
                <a:spcPts val="0"/>
              </a:spcAft>
              <a:buNone/>
            </a:pPr>
            <a:endParaRPr sz="2500" dirty="0">
              <a:solidFill>
                <a:srgbClr val="333333"/>
              </a:solidFill>
              <a:latin typeface="Calibri"/>
              <a:ea typeface="Calibri"/>
              <a:cs typeface="Calibri"/>
              <a:sym typeface="Calibri"/>
            </a:endParaRPr>
          </a:p>
          <a:p>
            <a:pPr marL="342900" marR="0" lvl="0" indent="-342900" algn="l" rtl="0">
              <a:spcBef>
                <a:spcPts val="0"/>
              </a:spcBef>
              <a:spcAft>
                <a:spcPts val="0"/>
              </a:spcAft>
              <a:buClr>
                <a:srgbClr val="333333"/>
              </a:buClr>
              <a:buSzPts val="4000"/>
              <a:buFont typeface="Arial"/>
              <a:buChar char="•"/>
            </a:pPr>
            <a:r>
              <a:rPr lang="en-GB" sz="4000" b="1" dirty="0">
                <a:solidFill>
                  <a:srgbClr val="333333"/>
                </a:solidFill>
                <a:latin typeface="Calibri"/>
                <a:ea typeface="Calibri"/>
                <a:cs typeface="Calibri"/>
                <a:sym typeface="Calibri"/>
              </a:rPr>
              <a:t>38% </a:t>
            </a:r>
            <a:r>
              <a:rPr lang="en-GB" sz="2500" dirty="0">
                <a:solidFill>
                  <a:srgbClr val="333333"/>
                </a:solidFill>
                <a:latin typeface="Calibri"/>
                <a:ea typeface="Calibri"/>
                <a:cs typeface="Calibri"/>
                <a:sym typeface="Calibri"/>
              </a:rPr>
              <a:t>It doesn’t make a big difference in my judgements</a:t>
            </a:r>
            <a:endParaRPr sz="2500" b="0" i="0" dirty="0">
              <a:solidFill>
                <a:srgbClr val="333333"/>
              </a:solidFill>
              <a:latin typeface="Calibri"/>
              <a:ea typeface="Calibri"/>
              <a:cs typeface="Calibri"/>
              <a:sym typeface="Calibri"/>
            </a:endParaRPr>
          </a:p>
          <a:p>
            <a:pPr marL="0" marR="0" lvl="0" indent="0" algn="l" rtl="0">
              <a:spcBef>
                <a:spcPts val="0"/>
              </a:spcBef>
              <a:spcAft>
                <a:spcPts val="0"/>
              </a:spcAft>
              <a:buNone/>
            </a:pPr>
            <a:endParaRPr sz="2200" dirty="0">
              <a:solidFill>
                <a:srgbClr val="333333"/>
              </a:solidFill>
              <a:latin typeface="Calibri"/>
              <a:ea typeface="Calibri"/>
              <a:cs typeface="Calibri"/>
              <a:sym typeface="Calibri"/>
            </a:endParaRPr>
          </a:p>
          <a:p>
            <a:pPr marL="0" marR="0" lvl="0" indent="0" algn="l" rtl="0">
              <a:spcBef>
                <a:spcPts val="0"/>
              </a:spcBef>
              <a:spcAft>
                <a:spcPts val="0"/>
              </a:spcAft>
              <a:buNone/>
            </a:pPr>
            <a:endParaRPr sz="2200" b="0" i="0" dirty="0">
              <a:solidFill>
                <a:srgbClr val="333333"/>
              </a:solidFill>
              <a:latin typeface="Calibri"/>
              <a:ea typeface="Calibri"/>
              <a:cs typeface="Calibri"/>
              <a:sym typeface="Calibri"/>
            </a:endParaRPr>
          </a:p>
          <a:p>
            <a:pPr marL="0" marR="0" lvl="0" indent="0" algn="l" rtl="0">
              <a:spcBef>
                <a:spcPts val="0"/>
              </a:spcBef>
              <a:spcAft>
                <a:spcPts val="0"/>
              </a:spcAft>
              <a:buNone/>
            </a:pPr>
            <a:endParaRPr sz="2200" dirty="0">
              <a:solidFill>
                <a:srgbClr val="333333"/>
              </a:solidFill>
              <a:latin typeface="Calibri"/>
              <a:ea typeface="Calibri"/>
              <a:cs typeface="Calibri"/>
              <a:sym typeface="Calibri"/>
            </a:endParaRPr>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56" name="Google Shape;356;p11"/>
          <p:cNvPicPr preferRelativeResize="0"/>
          <p:nvPr/>
        </p:nvPicPr>
        <p:blipFill rotWithShape="1">
          <a:blip r:embed="rId3">
            <a:alphaModFix/>
          </a:blip>
          <a:srcRect/>
          <a:stretch/>
        </p:blipFill>
        <p:spPr>
          <a:xfrm>
            <a:off x="8098971" y="0"/>
            <a:ext cx="4093029" cy="6858000"/>
          </a:xfrm>
          <a:prstGeom prst="rect">
            <a:avLst/>
          </a:prstGeom>
          <a:noFill/>
          <a:ln>
            <a:noFill/>
          </a:ln>
        </p:spPr>
      </p:pic>
      <p:sp>
        <p:nvSpPr>
          <p:cNvPr id="357" name="Google Shape;357;p11"/>
          <p:cNvSpPr txBox="1"/>
          <p:nvPr/>
        </p:nvSpPr>
        <p:spPr>
          <a:xfrm>
            <a:off x="-1289897" y="584092"/>
            <a:ext cx="1085523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Calibri"/>
                <a:ea typeface="Calibri"/>
                <a:cs typeface="Calibri"/>
                <a:sym typeface="Calibri"/>
              </a:rPr>
              <a:t>Peer review: still perceived </a:t>
            </a:r>
            <a:endParaRPr sz="4000" b="1">
              <a:solidFill>
                <a:schemeClr val="dk1"/>
              </a:solidFill>
              <a:latin typeface="Calibri"/>
              <a:ea typeface="Calibri"/>
              <a:cs typeface="Calibri"/>
              <a:sym typeface="Calibri"/>
            </a:endParaRPr>
          </a:p>
          <a:p>
            <a:pPr marL="0" marR="0" lvl="0" indent="0" algn="ctr" rtl="0">
              <a:spcBef>
                <a:spcPts val="0"/>
              </a:spcBef>
              <a:spcAft>
                <a:spcPts val="0"/>
              </a:spcAft>
              <a:buNone/>
            </a:pPr>
            <a:r>
              <a:rPr lang="en-GB" sz="4000" b="1">
                <a:solidFill>
                  <a:schemeClr val="dk1"/>
                </a:solidFill>
                <a:latin typeface="Calibri"/>
                <a:ea typeface="Calibri"/>
                <a:cs typeface="Calibri"/>
                <a:sym typeface="Calibri"/>
              </a:rPr>
              <a:t>as a gold standard? </a:t>
            </a:r>
            <a:endParaRPr sz="4000">
              <a:solidFill>
                <a:schemeClr val="dk1"/>
              </a:solidFill>
              <a:latin typeface="Calibri"/>
              <a:ea typeface="Calibri"/>
              <a:cs typeface="Calibri"/>
              <a:sym typeface="Calibri"/>
            </a:endParaRPr>
          </a:p>
        </p:txBody>
      </p:sp>
      <p:pic>
        <p:nvPicPr>
          <p:cNvPr id="358" name="Google Shape;358;p11"/>
          <p:cNvPicPr preferRelativeResize="0"/>
          <p:nvPr/>
        </p:nvPicPr>
        <p:blipFill rotWithShape="1">
          <a:blip r:embed="rId4">
            <a:alphaModFix/>
          </a:blip>
          <a:srcRect/>
          <a:stretch/>
        </p:blipFill>
        <p:spPr>
          <a:xfrm>
            <a:off x="8098971" y="1400424"/>
            <a:ext cx="4093029" cy="2728686"/>
          </a:xfrm>
          <a:prstGeom prst="rect">
            <a:avLst/>
          </a:prstGeom>
          <a:noFill/>
          <a:ln>
            <a:noFill/>
          </a:ln>
        </p:spPr>
      </p:pic>
      <p:sp>
        <p:nvSpPr>
          <p:cNvPr id="359" name="Google Shape;359;p11"/>
          <p:cNvSpPr txBox="1"/>
          <p:nvPr/>
        </p:nvSpPr>
        <p:spPr>
          <a:xfrm>
            <a:off x="8379823" y="5259866"/>
            <a:ext cx="672737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”If you want to be a peer, you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have to review at some point.”</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(M, PhD Student, Information Science)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2"/>
          <p:cNvSpPr txBox="1">
            <a:spLocks noGrp="1"/>
          </p:cNvSpPr>
          <p:nvPr>
            <p:ph type="title"/>
          </p:nvPr>
        </p:nvSpPr>
        <p:spPr>
          <a:xfrm>
            <a:off x="469900" y="2635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sz="4400" b="1">
                <a:latin typeface="Calibri"/>
                <a:ea typeface="Calibri"/>
                <a:cs typeface="Calibri"/>
                <a:sym typeface="Calibri"/>
              </a:rPr>
              <a:t>Peer review: still perceived as a</a:t>
            </a:r>
            <a:r>
              <a:rPr lang="en-GB" sz="4400" b="1"/>
              <a:t> </a:t>
            </a:r>
            <a:r>
              <a:rPr lang="en-GB" sz="4400" b="1">
                <a:latin typeface="Calibri"/>
                <a:ea typeface="Calibri"/>
                <a:cs typeface="Calibri"/>
                <a:sym typeface="Calibri"/>
              </a:rPr>
              <a:t>gold standard? </a:t>
            </a:r>
            <a:br>
              <a:rPr lang="en-GB" sz="4400"/>
            </a:br>
            <a:endParaRPr b="1">
              <a:latin typeface="Calibri"/>
              <a:ea typeface="Calibri"/>
              <a:cs typeface="Calibri"/>
              <a:sym typeface="Calibri"/>
            </a:endParaRPr>
          </a:p>
        </p:txBody>
      </p:sp>
      <p:sp>
        <p:nvSpPr>
          <p:cNvPr id="366" name="Google Shape;366;p12"/>
          <p:cNvSpPr txBox="1"/>
          <p:nvPr/>
        </p:nvSpPr>
        <p:spPr>
          <a:xfrm>
            <a:off x="1004710" y="2065867"/>
            <a:ext cx="390692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2"/>
          <p:cNvSpPr/>
          <p:nvPr/>
        </p:nvSpPr>
        <p:spPr>
          <a:xfrm>
            <a:off x="400413" y="1224313"/>
            <a:ext cx="6060621" cy="4653973"/>
          </a:xfrm>
          <a:prstGeom prst="wedgeRoundRectCallout">
            <a:avLst>
              <a:gd name="adj1" fmla="val -20833"/>
              <a:gd name="adj2" fmla="val 62500"/>
              <a:gd name="adj3" fmla="val 0"/>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2"/>
          <p:cNvSpPr txBox="1"/>
          <p:nvPr/>
        </p:nvSpPr>
        <p:spPr>
          <a:xfrm>
            <a:off x="794476" y="1997839"/>
            <a:ext cx="562991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a:solidFill>
                  <a:srgbClr val="333333"/>
                </a:solidFill>
                <a:latin typeface="Arial"/>
                <a:ea typeface="Arial"/>
                <a:cs typeface="Arial"/>
                <a:sym typeface="Arial"/>
              </a:rPr>
              <a:t>”</a:t>
            </a:r>
            <a:r>
              <a:rPr lang="en-GB" sz="1800" b="0" i="1">
                <a:solidFill>
                  <a:srgbClr val="333333"/>
                </a:solidFill>
                <a:latin typeface="Arial"/>
                <a:ea typeface="Arial"/>
                <a:cs typeface="Arial"/>
                <a:sym typeface="Arial"/>
              </a:rPr>
              <a:t>So I remember once I was so surprised basically to find a number of mistakes in a paper. And I even told my supervisor and asked is it just me or is there really something wrong with the paper? Yeah, that happens. And it's very unpleasant because it's not just the name of the author, but the name of the editors you start to distrust. So. Yeah</a:t>
            </a:r>
            <a:r>
              <a:rPr lang="en-GB" sz="1800" b="0" i="0">
                <a:solidFill>
                  <a:srgbClr val="333333"/>
                </a:solidFill>
                <a:latin typeface="Arial"/>
                <a:ea typeface="Arial"/>
                <a:cs typeface="Arial"/>
                <a:sym typeface="Arial"/>
              </a:rPr>
              <a:t>.”</a:t>
            </a:r>
            <a:endParaRPr sz="1800" b="0" i="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a:solidFill>
                  <a:schemeClr val="dk1"/>
                </a:solidFill>
                <a:latin typeface="Arial"/>
                <a:ea typeface="Arial"/>
                <a:cs typeface="Arial"/>
                <a:sym typeface="Arial"/>
              </a:rPr>
              <a:t>(F, PhD student, Digital Humanities)</a:t>
            </a:r>
            <a:endParaRPr sz="1800" b="0" i="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2"/>
          <p:cNvSpPr/>
          <p:nvPr/>
        </p:nvSpPr>
        <p:spPr>
          <a:xfrm>
            <a:off x="6792686" y="1177312"/>
            <a:ext cx="5090159" cy="4653973"/>
          </a:xfrm>
          <a:prstGeom prst="wedgeRoundRectCallout">
            <a:avLst>
              <a:gd name="adj1" fmla="val -20833"/>
              <a:gd name="adj2" fmla="val 62500"/>
              <a:gd name="adj3" fmla="val 0"/>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2"/>
          <p:cNvSpPr txBox="1"/>
          <p:nvPr/>
        </p:nvSpPr>
        <p:spPr>
          <a:xfrm>
            <a:off x="7267121" y="2065867"/>
            <a:ext cx="4524466"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a:solidFill>
                  <a:srgbClr val="333333"/>
                </a:solidFill>
                <a:latin typeface="Calibri"/>
                <a:ea typeface="Calibri"/>
                <a:cs typeface="Calibri"/>
                <a:sym typeface="Calibri"/>
              </a:rPr>
              <a:t>”</a:t>
            </a:r>
            <a:r>
              <a:rPr lang="en-GB" sz="1800" b="0" i="1">
                <a:solidFill>
                  <a:srgbClr val="333333"/>
                </a:solidFill>
                <a:latin typeface="Arial"/>
                <a:ea typeface="Arial"/>
                <a:cs typeface="Arial"/>
                <a:sym typeface="Arial"/>
              </a:rPr>
              <a:t>And so a lot of people are a bit weary about preprints. I am, too, but for a completely different reason is that if it's not peer reviewed, I can't cite it. It's just part of my personal ethos as a researcher, it has to have been reviewed. The paradox is that some of the peer reviewed work is sometimes baffling.</a:t>
            </a:r>
            <a:r>
              <a:rPr lang="en-GB" sz="1800" b="0" i="0">
                <a:solidFill>
                  <a:srgbClr val="333333"/>
                </a:solidFill>
                <a:latin typeface="Arial"/>
                <a:ea typeface="Arial"/>
                <a:cs typeface="Arial"/>
                <a:sym typeface="Arial"/>
              </a:rPr>
              <a:t>” </a:t>
            </a:r>
            <a:r>
              <a:rPr lang="en-GB" sz="1800" b="0" i="0">
                <a:solidFill>
                  <a:srgbClr val="333333"/>
                </a:solidFill>
                <a:latin typeface="Calibri"/>
                <a:ea typeface="Calibri"/>
                <a:cs typeface="Calibri"/>
                <a:sym typeface="Calibri"/>
              </a:rPr>
              <a:t>(</a:t>
            </a:r>
            <a:r>
              <a:rPr lang="en-GB" sz="1800">
                <a:solidFill>
                  <a:schemeClr val="dk1"/>
                </a:solidFill>
                <a:latin typeface="Calibri"/>
                <a:ea typeface="Calibri"/>
                <a:cs typeface="Calibri"/>
                <a:sym typeface="Calibri"/>
              </a:rPr>
              <a:t>M, PhD Student, Information Science</a:t>
            </a:r>
            <a:r>
              <a:rPr lang="en-GB" sz="1800" b="0" i="0">
                <a:solidFill>
                  <a:srgbClr val="333333"/>
                </a:solidFill>
                <a:latin typeface="Calibri"/>
                <a:ea typeface="Calibri"/>
                <a:cs typeface="Calibri"/>
                <a:sym typeface="Calibri"/>
              </a:rPr>
              <a:t>)</a:t>
            </a:r>
            <a:endParaRPr sz="1800" b="0" i="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3"/>
          <p:cNvSpPr txBox="1">
            <a:spLocks noGrp="1"/>
          </p:cNvSpPr>
          <p:nvPr>
            <p:ph type="title"/>
          </p:nvPr>
        </p:nvSpPr>
        <p:spPr>
          <a:xfrm>
            <a:off x="469900" y="263525"/>
            <a:ext cx="72110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What are the special flavours of peer review in the SSH?</a:t>
            </a:r>
            <a:endParaRPr b="1">
              <a:latin typeface="Calibri"/>
              <a:ea typeface="Calibri"/>
              <a:cs typeface="Calibri"/>
              <a:sym typeface="Calibri"/>
            </a:endParaRPr>
          </a:p>
        </p:txBody>
      </p:sp>
      <p:sp>
        <p:nvSpPr>
          <p:cNvPr id="377" name="Google Shape;377;p13"/>
          <p:cNvSpPr txBox="1"/>
          <p:nvPr/>
        </p:nvSpPr>
        <p:spPr>
          <a:xfrm>
            <a:off x="469900" y="1751698"/>
            <a:ext cx="7015200" cy="472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dirty="0">
                <a:solidFill>
                  <a:srgbClr val="682464"/>
                </a:solidFill>
                <a:latin typeface="Calibri"/>
                <a:ea typeface="Calibri"/>
                <a:cs typeface="Calibri"/>
                <a:sym typeface="Calibri"/>
              </a:rPr>
              <a:t>The diversity of small fields, embedded in local and linguistic contexts has many consequences on peer review practices: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Small fields</a:t>
            </a:r>
            <a:r>
              <a:rPr lang="hu-HU" sz="2200" dirty="0">
                <a:solidFill>
                  <a:schemeClr val="dk1"/>
                </a:solidFill>
                <a:latin typeface="Calibri"/>
                <a:ea typeface="Calibri"/>
                <a:cs typeface="Calibri"/>
                <a:sym typeface="Calibri"/>
              </a:rPr>
              <a:t> </a:t>
            </a:r>
            <a:r>
              <a:rPr lang="hu-HU" sz="2200" dirty="0">
                <a:solidFill>
                  <a:schemeClr val="dk1"/>
                </a:solidFill>
                <a:latin typeface="Calibri"/>
                <a:ea typeface="Calibri"/>
                <a:cs typeface="Calibri"/>
                <a:sym typeface="Wingdings" panose="05000000000000000000" pitchFamily="2" charset="2"/>
              </a:rPr>
              <a:t></a:t>
            </a:r>
            <a:r>
              <a:rPr lang="en-GB" sz="2200" dirty="0">
                <a:solidFill>
                  <a:schemeClr val="dk1"/>
                </a:solidFill>
                <a:latin typeface="Calibri"/>
                <a:ea typeface="Calibri"/>
                <a:cs typeface="Calibri"/>
                <a:sym typeface="Calibri"/>
              </a:rPr>
              <a:t> difficult to achieve anonymity </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The role of scholarly networks is bigger</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Being a ’good fit’ to publication venues</a:t>
            </a:r>
            <a:r>
              <a:rPr lang="hu-HU" sz="2200" dirty="0">
                <a:solidFill>
                  <a:schemeClr val="dk1"/>
                </a:solidFill>
                <a:latin typeface="Calibri"/>
                <a:ea typeface="Calibri"/>
                <a:cs typeface="Calibri"/>
                <a:sym typeface="Calibri"/>
              </a:rPr>
              <a:t> </a:t>
            </a:r>
            <a:r>
              <a:rPr lang="hu-HU" sz="2200" dirty="0">
                <a:solidFill>
                  <a:schemeClr val="dk1"/>
                </a:solidFill>
                <a:latin typeface="Calibri"/>
                <a:ea typeface="Calibri"/>
                <a:cs typeface="Calibri"/>
                <a:sym typeface="Wingdings" panose="05000000000000000000" pitchFamily="2" charset="2"/>
              </a:rPr>
              <a:t></a:t>
            </a:r>
            <a:r>
              <a:rPr lang="en-GB" sz="2200" dirty="0">
                <a:solidFill>
                  <a:schemeClr val="dk1"/>
                </a:solidFill>
                <a:latin typeface="Calibri"/>
                <a:ea typeface="Calibri"/>
                <a:cs typeface="Calibri"/>
                <a:sym typeface="Calibri"/>
              </a:rPr>
              <a:t> peer review as a disciplinary/topical identity construction practice; impacts workflows (discussions around desk rejection). </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78" name="Google Shape;378;p13"/>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379" name="Google Shape;379;p13"/>
          <p:cNvPicPr preferRelativeResize="0"/>
          <p:nvPr/>
        </p:nvPicPr>
        <p:blipFill rotWithShape="1">
          <a:blip r:embed="rId4">
            <a:alphaModFix/>
          </a:blip>
          <a:srcRect/>
          <a:stretch/>
        </p:blipFill>
        <p:spPr>
          <a:xfrm>
            <a:off x="8101583" y="1751698"/>
            <a:ext cx="4090417" cy="27269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4"/>
          <p:cNvSpPr txBox="1">
            <a:spLocks noGrp="1"/>
          </p:cNvSpPr>
          <p:nvPr>
            <p:ph type="title"/>
          </p:nvPr>
        </p:nvSpPr>
        <p:spPr>
          <a:xfrm>
            <a:off x="469900" y="263525"/>
            <a:ext cx="72110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What are the special flavours of peer review in the SSH?</a:t>
            </a:r>
            <a:endParaRPr b="1">
              <a:latin typeface="Calibri"/>
              <a:ea typeface="Calibri"/>
              <a:cs typeface="Calibri"/>
              <a:sym typeface="Calibri"/>
            </a:endParaRPr>
          </a:p>
        </p:txBody>
      </p:sp>
      <p:sp>
        <p:nvSpPr>
          <p:cNvPr id="386" name="Google Shape;386;p14"/>
          <p:cNvSpPr txBox="1"/>
          <p:nvPr/>
        </p:nvSpPr>
        <p:spPr>
          <a:xfrm>
            <a:off x="339272" y="1532256"/>
            <a:ext cx="6635100" cy="758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dirty="0">
                <a:solidFill>
                  <a:srgbClr val="682464"/>
                </a:solidFill>
                <a:latin typeface="Calibri"/>
                <a:ea typeface="Calibri"/>
                <a:cs typeface="Calibri"/>
                <a:sym typeface="Calibri"/>
              </a:rPr>
              <a:t>An SSH native form of open post-publication peer review book reviews</a:t>
            </a:r>
            <a:r>
              <a:rPr lang="hu-HU" sz="2500" b="1" dirty="0">
                <a:solidFill>
                  <a:srgbClr val="682464"/>
                </a:solidFill>
                <a:latin typeface="Calibri"/>
                <a:ea typeface="Calibri"/>
                <a:cs typeface="Calibri"/>
                <a:sym typeface="Calibri"/>
              </a:rPr>
              <a:t> </a:t>
            </a:r>
            <a:r>
              <a:rPr lang="hu-HU" sz="2500" b="1" dirty="0">
                <a:solidFill>
                  <a:srgbClr val="682464"/>
                </a:solidFill>
                <a:latin typeface="Calibri"/>
                <a:ea typeface="Calibri"/>
                <a:cs typeface="Calibri"/>
                <a:sym typeface="Wingdings" panose="05000000000000000000" pitchFamily="2" charset="2"/>
              </a:rPr>
              <a:t> </a:t>
            </a:r>
            <a:r>
              <a:rPr lang="en-GB" sz="2500" b="1" dirty="0">
                <a:solidFill>
                  <a:srgbClr val="682464"/>
                </a:solidFill>
                <a:latin typeface="Calibri"/>
                <a:ea typeface="Calibri"/>
                <a:cs typeface="Calibri"/>
                <a:sym typeface="Calibri"/>
              </a:rPr>
              <a:t> and their evolution into tool and code reviews </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A way to realign research realities and review practices </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A pressing need to assess multimedia scholarship and a great diversity of outputs </a:t>
            </a:r>
            <a:endParaRPr dirty="0"/>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How discussions around reproducibility in SSH are taking shape? </a:t>
            </a:r>
            <a:endParaRPr dirty="0"/>
          </a:p>
          <a:p>
            <a:pPr marL="342900" marR="0" lvl="0" indent="-203200" algn="l" rtl="0">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Interdisciplinary challenges as evaluating practices differ from field to field </a:t>
            </a:r>
            <a:endParaRPr dirty="0"/>
          </a:p>
          <a:p>
            <a:pPr marL="342900" marR="0" lvl="0" indent="-203200" algn="l" rtl="0">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87" name="Google Shape;387;p14"/>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388" name="Google Shape;388;p14"/>
          <p:cNvPicPr preferRelativeResize="0"/>
          <p:nvPr/>
        </p:nvPicPr>
        <p:blipFill rotWithShape="1">
          <a:blip r:embed="rId4">
            <a:alphaModFix/>
          </a:blip>
          <a:srcRect/>
          <a:stretch/>
        </p:blipFill>
        <p:spPr>
          <a:xfrm>
            <a:off x="8101583" y="4109054"/>
            <a:ext cx="4090417" cy="2002422"/>
          </a:xfrm>
          <a:prstGeom prst="rect">
            <a:avLst/>
          </a:prstGeom>
          <a:noFill/>
          <a:ln>
            <a:noFill/>
          </a:ln>
        </p:spPr>
      </p:pic>
      <p:pic>
        <p:nvPicPr>
          <p:cNvPr id="389" name="Google Shape;389;p14"/>
          <p:cNvPicPr preferRelativeResize="0"/>
          <p:nvPr/>
        </p:nvPicPr>
        <p:blipFill rotWithShape="1">
          <a:blip r:embed="rId5">
            <a:alphaModFix/>
          </a:blip>
          <a:srcRect/>
          <a:stretch/>
        </p:blipFill>
        <p:spPr>
          <a:xfrm>
            <a:off x="8101582" y="1589088"/>
            <a:ext cx="4090417" cy="14201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5"/>
          <p:cNvSpPr txBox="1">
            <a:spLocks noGrp="1"/>
          </p:cNvSpPr>
          <p:nvPr>
            <p:ph type="title"/>
          </p:nvPr>
        </p:nvSpPr>
        <p:spPr>
          <a:xfrm>
            <a:off x="2155009" y="221408"/>
            <a:ext cx="72110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What are the special flavours of peer review in the SSH?</a:t>
            </a:r>
            <a:endParaRPr b="1">
              <a:latin typeface="Calibri"/>
              <a:ea typeface="Calibri"/>
              <a:cs typeface="Calibri"/>
              <a:sym typeface="Calibri"/>
            </a:endParaRPr>
          </a:p>
        </p:txBody>
      </p:sp>
      <p:sp>
        <p:nvSpPr>
          <p:cNvPr id="396" name="Google Shape;396;p15"/>
          <p:cNvSpPr txBox="1"/>
          <p:nvPr/>
        </p:nvSpPr>
        <p:spPr>
          <a:xfrm>
            <a:off x="469900" y="1908452"/>
            <a:ext cx="663495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5"/>
          <p:cNvSpPr/>
          <p:nvPr/>
        </p:nvSpPr>
        <p:spPr>
          <a:xfrm>
            <a:off x="940526" y="1667465"/>
            <a:ext cx="9902009" cy="4126588"/>
          </a:xfrm>
          <a:prstGeom prst="wedgeRoundRectCallout">
            <a:avLst>
              <a:gd name="adj1" fmla="val -20833"/>
              <a:gd name="adj2" fmla="val 62500"/>
              <a:gd name="adj3" fmla="val 0"/>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15"/>
          <p:cNvSpPr txBox="1"/>
          <p:nvPr/>
        </p:nvSpPr>
        <p:spPr>
          <a:xfrm>
            <a:off x="1349465" y="1908452"/>
            <a:ext cx="9431400" cy="409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t>
            </a:r>
            <a:r>
              <a:rPr lang="en-GB" sz="2200" i="1">
                <a:solidFill>
                  <a:schemeClr val="dk1"/>
                </a:solidFill>
                <a:latin typeface="Calibri"/>
                <a:ea typeface="Calibri"/>
                <a:cs typeface="Calibri"/>
                <a:sym typeface="Calibri"/>
              </a:rPr>
              <a:t>The way scholarly communication operates by default is still the most effective. I see quality assurance at the big publishers. So if we took this out of the system, that many self-nominated, lame, but damn hard-to-control publications would all get into the system. And in Digital Humanities, in a funny way, it would be especially  bad to try to fight existing publishing systems against large publishers in the name of Open Access, because it is precisely these examples that show that I who don’t think I’m stupid in Digital Humanities can’t judge such texts that seem to fit everything. There are subtle disciplines that very few understand, and since they are also flooded with very non-European culture and an increasing percentage of the publication, we can’t finally control it there. So I think this is all dangerous.” </a:t>
            </a:r>
            <a:r>
              <a:rPr lang="en-GB" sz="2200">
                <a:solidFill>
                  <a:schemeClr val="dk1"/>
                </a:solidFill>
                <a:latin typeface="Calibri"/>
                <a:ea typeface="Calibri"/>
                <a:cs typeface="Calibri"/>
                <a:sym typeface="Calibri"/>
              </a:rPr>
              <a:t>(M, Senior scholar in Digital Humanities)</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title"/>
          </p:nvPr>
        </p:nvSpPr>
        <p:spPr>
          <a:xfrm>
            <a:off x="2429329" y="12441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Challenges </a:t>
            </a:r>
            <a:endParaRPr b="1">
              <a:latin typeface="Calibri"/>
              <a:ea typeface="Calibri"/>
              <a:cs typeface="Calibri"/>
              <a:sym typeface="Calibri"/>
            </a:endParaRPr>
          </a:p>
        </p:txBody>
      </p:sp>
      <p:sp>
        <p:nvSpPr>
          <p:cNvPr id="405" name="Google Shape;405;p16"/>
          <p:cNvSpPr txBox="1"/>
          <p:nvPr/>
        </p:nvSpPr>
        <p:spPr>
          <a:xfrm>
            <a:off x="433321" y="751434"/>
            <a:ext cx="6915300" cy="644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i="0" u="none" strike="noStrike">
                <a:solidFill>
                  <a:srgbClr val="000000"/>
                </a:solidFill>
                <a:latin typeface="Calibri"/>
                <a:ea typeface="Calibri"/>
                <a:cs typeface="Calibri"/>
                <a:sym typeface="Calibri"/>
              </a:rPr>
              <a:t> </a:t>
            </a:r>
            <a:endParaRPr sz="2500" b="1">
              <a:solidFill>
                <a:schemeClr val="dk1"/>
              </a:solidFill>
              <a:latin typeface="Calibri"/>
              <a:ea typeface="Calibri"/>
              <a:cs typeface="Calibri"/>
              <a:sym typeface="Calibri"/>
            </a:endParaRPr>
          </a:p>
          <a:p>
            <a:pPr marL="0" marR="0" lvl="0" indent="0" algn="l" rtl="0">
              <a:spcBef>
                <a:spcPts val="0"/>
              </a:spcBef>
              <a:spcAft>
                <a:spcPts val="0"/>
              </a:spcAft>
              <a:buNone/>
            </a:pPr>
            <a:endParaRPr sz="2500" b="1"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GB" sz="2500" b="1">
                <a:solidFill>
                  <a:srgbClr val="682464"/>
                </a:solidFill>
                <a:latin typeface="Calibri"/>
                <a:ea typeface="Calibri"/>
                <a:cs typeface="Calibri"/>
                <a:sym typeface="Calibri"/>
              </a:rPr>
              <a:t>Our printing and dissemination capacities are non finite any more. But human attention is very much so. </a:t>
            </a:r>
            <a:endParaRPr/>
          </a:p>
          <a:p>
            <a:pPr marL="285750" marR="0" lvl="0" indent="-171450" algn="l" rtl="0">
              <a:spcBef>
                <a:spcPts val="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The </a:t>
            </a:r>
            <a:r>
              <a:rPr lang="en-GB" sz="1800" b="1">
                <a:solidFill>
                  <a:srgbClr val="000000"/>
                </a:solidFill>
                <a:latin typeface="Arial"/>
                <a:ea typeface="Arial"/>
                <a:cs typeface="Arial"/>
                <a:sym typeface="Arial"/>
              </a:rPr>
              <a:t>shortage of evaluative capacities </a:t>
            </a:r>
            <a:r>
              <a:rPr lang="en-GB" sz="1800">
                <a:solidFill>
                  <a:srgbClr val="000000"/>
                </a:solidFill>
                <a:latin typeface="Arial"/>
                <a:ea typeface="Arial"/>
                <a:cs typeface="Arial"/>
                <a:sym typeface="Arial"/>
              </a:rPr>
              <a:t>is clearly the biggest challenge that defines how peer review operates and ’ publish or </a:t>
            </a:r>
            <a:r>
              <a:rPr lang="en-GB" sz="1800"/>
              <a:t>perish</a:t>
            </a:r>
            <a:r>
              <a:rPr lang="en-GB" sz="1800">
                <a:solidFill>
                  <a:srgbClr val="000000"/>
                </a:solidFill>
                <a:latin typeface="Arial"/>
                <a:ea typeface="Arial"/>
                <a:cs typeface="Arial"/>
                <a:sym typeface="Arial"/>
              </a:rPr>
              <a:t>’ culture doesn’t help </a:t>
            </a:r>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Journal/publisher prestige attracts reviewers 🡪 </a:t>
            </a:r>
            <a:r>
              <a:rPr lang="en-GB" sz="1800"/>
              <a:t>conserving</a:t>
            </a:r>
            <a:r>
              <a:rPr lang="en-GB" sz="1800">
                <a:solidFill>
                  <a:srgbClr val="000000"/>
                </a:solidFill>
                <a:latin typeface="Arial"/>
                <a:ea typeface="Arial"/>
                <a:cs typeface="Arial"/>
                <a:sym typeface="Arial"/>
              </a:rPr>
              <a:t> effect,  innovation is </a:t>
            </a:r>
            <a:r>
              <a:rPr lang="en-GB" sz="1800"/>
              <a:t>disencouraged</a:t>
            </a:r>
            <a:r>
              <a:rPr lang="en-GB" sz="1800">
                <a:solidFill>
                  <a:srgbClr val="000000"/>
                </a:solidFill>
                <a:latin typeface="Arial"/>
                <a:ea typeface="Arial"/>
                <a:cs typeface="Arial"/>
                <a:sym typeface="Arial"/>
              </a:rPr>
              <a:t> </a:t>
            </a:r>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800"/>
              <a:buFont typeface="Arial"/>
              <a:buChar char="•"/>
            </a:pPr>
            <a:r>
              <a:rPr lang="en-GB" sz="1800">
                <a:solidFill>
                  <a:srgbClr val="000000"/>
                </a:solidFill>
                <a:latin typeface="Arial"/>
                <a:ea typeface="Arial"/>
                <a:cs typeface="Arial"/>
                <a:sym typeface="Arial"/>
              </a:rPr>
              <a:t>Reviewing the body of traditional scholarship is a big enough challenge, let alone the inclusion of data, code, tool reviewing practices into formal peer review. </a:t>
            </a:r>
            <a:endParaRPr/>
          </a:p>
          <a:p>
            <a:pPr marL="285750" marR="0" lvl="0" indent="-171450" algn="l" rtl="0">
              <a:spcBef>
                <a:spcPts val="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6" name="Google Shape;406;p16"/>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407" name="Google Shape;407;p16"/>
          <p:cNvPicPr preferRelativeResize="0"/>
          <p:nvPr/>
        </p:nvPicPr>
        <p:blipFill rotWithShape="1">
          <a:blip r:embed="rId4">
            <a:alphaModFix/>
          </a:blip>
          <a:srcRect/>
          <a:stretch/>
        </p:blipFill>
        <p:spPr>
          <a:xfrm>
            <a:off x="8101582" y="787197"/>
            <a:ext cx="4090417" cy="2726944"/>
          </a:xfrm>
          <a:prstGeom prst="rect">
            <a:avLst/>
          </a:prstGeom>
          <a:noFill/>
          <a:ln>
            <a:noFill/>
          </a:ln>
        </p:spPr>
      </p:pic>
      <p:sp>
        <p:nvSpPr>
          <p:cNvPr id="408" name="Google Shape;408;p16"/>
          <p:cNvSpPr txBox="1"/>
          <p:nvPr/>
        </p:nvSpPr>
        <p:spPr>
          <a:xfrm>
            <a:off x="8337176" y="4370294"/>
            <a:ext cx="368449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a:solidFill>
                  <a:srgbClr val="333333"/>
                </a:solidFill>
                <a:latin typeface="Arial"/>
                <a:ea typeface="Arial"/>
                <a:cs typeface="Arial"/>
                <a:sym typeface="Arial"/>
              </a:rPr>
              <a:t>”</a:t>
            </a:r>
            <a:r>
              <a:rPr lang="en-GB" sz="1800" i="1">
                <a:solidFill>
                  <a:srgbClr val="333333"/>
                </a:solidFill>
                <a:latin typeface="Arial"/>
                <a:ea typeface="Arial"/>
                <a:cs typeface="Arial"/>
                <a:sym typeface="Arial"/>
              </a:rPr>
              <a:t>I</a:t>
            </a:r>
            <a:r>
              <a:rPr lang="en-GB" sz="1800" b="0" i="1" u="none" strike="noStrike">
                <a:solidFill>
                  <a:srgbClr val="333333"/>
                </a:solidFill>
                <a:latin typeface="Arial"/>
                <a:ea typeface="Arial"/>
                <a:cs typeface="Arial"/>
                <a:sym typeface="Arial"/>
              </a:rPr>
              <a:t>f there's a new idea or a new way of doing something that comes through, it's really hard for editors to find reviewers because they might be outside of the normal scope for the journal</a:t>
            </a:r>
            <a:r>
              <a:rPr lang="en-GB" sz="1800" b="0" i="0" u="none" strike="noStrike">
                <a:solidFill>
                  <a:srgbClr val="333333"/>
                </a:solidFill>
                <a:latin typeface="Arial"/>
                <a:ea typeface="Arial"/>
                <a:cs typeface="Arial"/>
                <a:sym typeface="Arial"/>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a:solidFill>
                  <a:srgbClr val="333333"/>
                </a:solidFill>
                <a:latin typeface="Arial"/>
                <a:ea typeface="Arial"/>
                <a:cs typeface="Arial"/>
                <a:sym typeface="Arial"/>
              </a:rPr>
              <a:t>(F, Senior </a:t>
            </a:r>
            <a:r>
              <a:rPr lang="en-GB" sz="1800">
                <a:solidFill>
                  <a:srgbClr val="333333"/>
                </a:solidFill>
                <a:latin typeface="Arial"/>
                <a:ea typeface="Arial"/>
                <a:cs typeface="Arial"/>
                <a:sym typeface="Arial"/>
              </a:rPr>
              <a:t>P</a:t>
            </a:r>
            <a:r>
              <a:rPr lang="en-GB" sz="1800" b="0" i="0" u="none" strike="noStrike">
                <a:solidFill>
                  <a:srgbClr val="333333"/>
                </a:solidFill>
                <a:latin typeface="Arial"/>
                <a:ea typeface="Arial"/>
                <a:cs typeface="Arial"/>
                <a:sym typeface="Arial"/>
              </a:rPr>
              <a:t>ublishing </a:t>
            </a:r>
            <a:r>
              <a:rPr lang="en-GB" sz="1800">
                <a:solidFill>
                  <a:srgbClr val="333333"/>
                </a:solidFill>
                <a:latin typeface="Arial"/>
                <a:ea typeface="Arial"/>
                <a:cs typeface="Arial"/>
                <a:sym typeface="Arial"/>
              </a:rPr>
              <a:t>E</a:t>
            </a:r>
            <a:r>
              <a:rPr lang="en-GB" sz="1800" b="0" i="0" u="none" strike="noStrike">
                <a:solidFill>
                  <a:srgbClr val="333333"/>
                </a:solidFill>
                <a:latin typeface="Arial"/>
                <a:ea typeface="Arial"/>
                <a:cs typeface="Arial"/>
                <a:sym typeface="Arial"/>
              </a:rPr>
              <a:t>xecutive)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7"/>
          <p:cNvSpPr txBox="1">
            <a:spLocks noGrp="1"/>
          </p:cNvSpPr>
          <p:nvPr>
            <p:ph type="title"/>
          </p:nvPr>
        </p:nvSpPr>
        <p:spPr>
          <a:xfrm>
            <a:off x="4508680" y="281170"/>
            <a:ext cx="31746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Challenges </a:t>
            </a:r>
            <a:endParaRPr b="1">
              <a:latin typeface="Calibri"/>
              <a:ea typeface="Calibri"/>
              <a:cs typeface="Calibri"/>
              <a:sym typeface="Calibri"/>
            </a:endParaRPr>
          </a:p>
        </p:txBody>
      </p:sp>
      <p:sp>
        <p:nvSpPr>
          <p:cNvPr id="415" name="Google Shape;415;p17"/>
          <p:cNvSpPr txBox="1"/>
          <p:nvPr/>
        </p:nvSpPr>
        <p:spPr>
          <a:xfrm>
            <a:off x="516544" y="789524"/>
            <a:ext cx="11577000" cy="4463700"/>
          </a:xfrm>
          <a:prstGeom prst="rect">
            <a:avLst/>
          </a:prstGeom>
          <a:noFill/>
          <a:ln>
            <a:noFill/>
          </a:ln>
        </p:spPr>
        <p:txBody>
          <a:bodyPr spcFirstLastPara="1" wrap="square" lIns="91425" tIns="45700" rIns="91425" bIns="45700" anchor="t" anchorCtr="0">
            <a:spAutoFit/>
          </a:bodyPr>
          <a:lstStyle/>
          <a:p>
            <a:pPr marL="285750" marR="0" lvl="0" indent="-171450" algn="l" rtl="0">
              <a:spcBef>
                <a:spcPts val="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br>
              <a:rPr lang="en-GB" sz="1800">
                <a:solidFill>
                  <a:schemeClr val="dk1"/>
                </a:solidFill>
                <a:latin typeface="Calibri"/>
                <a:ea typeface="Calibri"/>
                <a:cs typeface="Calibri"/>
                <a:sym typeface="Calibri"/>
              </a:rPr>
            </a:br>
            <a:r>
              <a:rPr lang="en-GB" sz="2200" b="0" i="0">
                <a:solidFill>
                  <a:schemeClr val="dk1"/>
                </a:solidFill>
                <a:latin typeface="Calibri"/>
                <a:ea typeface="Calibri"/>
                <a:cs typeface="Calibri"/>
                <a:sym typeface="Calibri"/>
              </a:rPr>
              <a:t>”</a:t>
            </a:r>
            <a:r>
              <a:rPr lang="en-GB" sz="2200" b="0" i="1">
                <a:solidFill>
                  <a:schemeClr val="dk1"/>
                </a:solidFill>
                <a:latin typeface="Calibri"/>
                <a:ea typeface="Calibri"/>
                <a:cs typeface="Calibri"/>
                <a:sym typeface="Calibri"/>
              </a:rPr>
              <a:t>If you just terrorize people that they need to publish in order to be able to get their first job or something and they need to publish a lot, it is not about quality. It's about quantity and then there's not enough peer-reviewers to do that work, especially since the work is free. So what happens sometimes is you get people saying "I've got a Ph.D. student here, can you do the review instead of me?" and you get like "Ok," then you don't get much. And it's pretty clear for somebody who is an author to see who is the reviewer really and it is very disappointing to see sometimes that even good journals do that stuff with peer reviewers like that</a:t>
            </a:r>
            <a:r>
              <a:rPr lang="en-GB" sz="2200" b="0" i="0">
                <a:solidFill>
                  <a:schemeClr val="dk1"/>
                </a:solidFill>
                <a:latin typeface="Calibri"/>
                <a:ea typeface="Calibri"/>
                <a:cs typeface="Calibri"/>
                <a:sym typeface="Calibri"/>
              </a:rPr>
              <a:t>. (M, Senior scholar in Digital Humanities, Cultural Heritage and Information Science)</a:t>
            </a:r>
            <a:endParaRPr sz="2200" b="0" i="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br>
              <a:rPr lang="en-GB" sz="1800" b="1">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416" name="Google Shape;416;p17"/>
          <p:cNvPicPr preferRelativeResize="0"/>
          <p:nvPr/>
        </p:nvPicPr>
        <p:blipFill rotWithShape="1">
          <a:blip r:embed="rId3">
            <a:alphaModFix/>
          </a:blip>
          <a:srcRect/>
          <a:stretch/>
        </p:blipFill>
        <p:spPr>
          <a:xfrm>
            <a:off x="3335927" y="4504577"/>
            <a:ext cx="5938155" cy="22420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8"/>
          <p:cNvSpPr txBox="1">
            <a:spLocks noGrp="1"/>
          </p:cNvSpPr>
          <p:nvPr>
            <p:ph type="title"/>
          </p:nvPr>
        </p:nvSpPr>
        <p:spPr>
          <a:xfrm>
            <a:off x="221706" y="315776"/>
            <a:ext cx="1731518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The </a:t>
            </a:r>
            <a:r>
              <a:rPr lang="en-GB" b="1" i="1" u="none" strike="noStrike" cap="none">
                <a:solidFill>
                  <a:srgbClr val="000000"/>
                </a:solidFill>
                <a:latin typeface="Calibri"/>
                <a:ea typeface="Calibri"/>
                <a:cs typeface="Calibri"/>
                <a:sym typeface="Calibri"/>
              </a:rPr>
              <a:t>”looming crisis for the labor of peer review”</a:t>
            </a:r>
            <a:endParaRPr b="1">
              <a:latin typeface="Calibri"/>
              <a:ea typeface="Calibri"/>
              <a:cs typeface="Calibri"/>
              <a:sym typeface="Calibri"/>
            </a:endParaRPr>
          </a:p>
        </p:txBody>
      </p:sp>
      <p:sp>
        <p:nvSpPr>
          <p:cNvPr id="423" name="Google Shape;423;p18"/>
          <p:cNvSpPr txBox="1"/>
          <p:nvPr/>
        </p:nvSpPr>
        <p:spPr>
          <a:xfrm>
            <a:off x="6485963" y="2243790"/>
            <a:ext cx="4991655"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a:solidFill>
                  <a:srgbClr val="000000"/>
                </a:solidFill>
                <a:latin typeface="Arial"/>
                <a:ea typeface="Arial"/>
                <a:cs typeface="Arial"/>
                <a:sym typeface="Arial"/>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2200" b="1" i="1" u="none" strike="noStrike" cap="none">
                <a:solidFill>
                  <a:srgbClr val="682464"/>
                </a:solidFill>
                <a:latin typeface="Calibri"/>
                <a:ea typeface="Calibri"/>
                <a:cs typeface="Calibri"/>
                <a:sym typeface="Calibri"/>
              </a:rPr>
              <a:t>“And really the labor involved in evaluating these things just goes through the roof. And I just don't think people are going to have time to do that kind of evaluation for every piece of digital scholarship that emerges in the next few years. So I think there's a looming crisis for the labor of peer review.” (M, Professor of Literary Studies ) </a:t>
            </a:r>
            <a:endParaRPr sz="2200" b="1" i="1" u="none" strike="noStrike" cap="none">
              <a:solidFill>
                <a:srgbClr val="682464"/>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4" name="Google Shape;424;p18"/>
          <p:cNvPicPr preferRelativeResize="0"/>
          <p:nvPr/>
        </p:nvPicPr>
        <p:blipFill rotWithShape="1">
          <a:blip r:embed="rId3">
            <a:alphaModFix/>
          </a:blip>
          <a:srcRect/>
          <a:stretch/>
        </p:blipFill>
        <p:spPr>
          <a:xfrm>
            <a:off x="329282" y="2040910"/>
            <a:ext cx="5605352" cy="41575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9"/>
          <p:cNvSpPr txBox="1">
            <a:spLocks noGrp="1"/>
          </p:cNvSpPr>
          <p:nvPr>
            <p:ph type="title"/>
          </p:nvPr>
        </p:nvSpPr>
        <p:spPr>
          <a:xfrm>
            <a:off x="838200" y="474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Transparency</a:t>
            </a:r>
            <a:r>
              <a:rPr lang="en-GB" b="1">
                <a:latin typeface="Calibri"/>
                <a:ea typeface="Calibri"/>
                <a:cs typeface="Calibri"/>
                <a:sym typeface="Calibri"/>
              </a:rPr>
              <a:t>, openness </a:t>
            </a:r>
            <a:endParaRPr b="1">
              <a:latin typeface="Calibri"/>
              <a:ea typeface="Calibri"/>
              <a:cs typeface="Calibri"/>
              <a:sym typeface="Calibri"/>
            </a:endParaRPr>
          </a:p>
        </p:txBody>
      </p:sp>
      <p:sp>
        <p:nvSpPr>
          <p:cNvPr id="431" name="Google Shape;431;p19"/>
          <p:cNvSpPr txBox="1"/>
          <p:nvPr/>
        </p:nvSpPr>
        <p:spPr>
          <a:xfrm>
            <a:off x="357111" y="710244"/>
            <a:ext cx="7514700" cy="858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1" i="0" u="none" strike="noStrike">
                <a:solidFill>
                  <a:srgbClr val="682464"/>
                </a:solidFill>
                <a:latin typeface="Calibri"/>
                <a:ea typeface="Calibri"/>
                <a:cs typeface="Calibri"/>
                <a:sym typeface="Calibri"/>
              </a:rPr>
              <a:t>Double blind peer-review is still often applied in SSH. </a:t>
            </a:r>
            <a:r>
              <a:rPr lang="en-GB" sz="2000" b="1" i="1" u="none" strike="noStrike">
                <a:solidFill>
                  <a:srgbClr val="682464"/>
                </a:solidFill>
                <a:latin typeface="Calibri"/>
                <a:ea typeface="Calibri"/>
                <a:cs typeface="Calibri"/>
                <a:sym typeface="Calibri"/>
              </a:rPr>
              <a:t>What are the underlying reasons behind the persistence of certain proxies in the system? </a:t>
            </a:r>
            <a:endParaRPr/>
          </a:p>
          <a:p>
            <a:pPr marL="0" marR="0" lvl="0" indent="0" algn="l" rtl="0">
              <a:spcBef>
                <a:spcPts val="0"/>
              </a:spcBef>
              <a:spcAft>
                <a:spcPts val="0"/>
              </a:spcAft>
              <a:buNone/>
            </a:pPr>
            <a:endParaRPr sz="2000" i="1">
              <a:solidFill>
                <a:srgbClr val="A70828"/>
              </a:solidFill>
              <a:latin typeface="Calibri"/>
              <a:ea typeface="Calibri"/>
              <a:cs typeface="Calibri"/>
              <a:sym typeface="Calibri"/>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Respondents</a:t>
            </a:r>
            <a:r>
              <a:rPr lang="en-GB" sz="2000" b="1" u="none" strike="noStrike">
                <a:solidFill>
                  <a:schemeClr val="dk1"/>
                </a:solidFill>
                <a:latin typeface="Calibri"/>
                <a:ea typeface="Calibri"/>
                <a:cs typeface="Calibri"/>
                <a:sym typeface="Calibri"/>
              </a:rPr>
              <a:t>’ sentiments towards open peer review practices: </a:t>
            </a:r>
            <a:endParaRPr/>
          </a:p>
          <a:p>
            <a:pPr marL="0" marR="0" lvl="0" indent="0" algn="l" rtl="0">
              <a:spcBef>
                <a:spcPts val="0"/>
              </a:spcBef>
              <a:spcAft>
                <a:spcPts val="0"/>
              </a:spcAft>
              <a:buNone/>
            </a:pPr>
            <a:r>
              <a:rPr lang="en-GB" sz="4000" b="1">
                <a:solidFill>
                  <a:schemeClr val="dk1"/>
                </a:solidFill>
                <a:latin typeface="Calibri"/>
                <a:ea typeface="Calibri"/>
                <a:cs typeface="Calibri"/>
                <a:sym typeface="Calibri"/>
              </a:rPr>
              <a:t>48% </a:t>
            </a:r>
            <a:r>
              <a:rPr lang="en-GB" sz="2000">
                <a:solidFill>
                  <a:schemeClr val="dk1"/>
                </a:solidFill>
                <a:latin typeface="Calibri"/>
                <a:ea typeface="Calibri"/>
                <a:cs typeface="Calibri"/>
                <a:sym typeface="Calibri"/>
              </a:rPr>
              <a:t>negative (even those who are in favour of other open research practices) </a:t>
            </a:r>
            <a:endParaRPr/>
          </a:p>
          <a:p>
            <a:pPr marL="0" marR="0" lvl="0" indent="0" algn="l" rtl="0">
              <a:spcBef>
                <a:spcPts val="0"/>
              </a:spcBef>
              <a:spcAft>
                <a:spcPts val="0"/>
              </a:spcAft>
              <a:buNone/>
            </a:pPr>
            <a:endParaRPr sz="2500" b="0" u="none" strike="noStrike">
              <a:solidFill>
                <a:schemeClr val="dk1"/>
              </a:solidFill>
              <a:latin typeface="Calibri"/>
              <a:ea typeface="Calibri"/>
              <a:cs typeface="Calibri"/>
              <a:sym typeface="Calibri"/>
            </a:endParaRPr>
          </a:p>
          <a:p>
            <a:pPr marL="0" marR="0" lvl="0" indent="0" algn="l" rtl="0">
              <a:spcBef>
                <a:spcPts val="0"/>
              </a:spcBef>
              <a:spcAft>
                <a:spcPts val="0"/>
              </a:spcAft>
              <a:buNone/>
            </a:pPr>
            <a:r>
              <a:rPr lang="en-GB" sz="4000" b="1">
                <a:solidFill>
                  <a:schemeClr val="dk1"/>
                </a:solidFill>
                <a:latin typeface="Calibri"/>
                <a:ea typeface="Calibri"/>
                <a:cs typeface="Calibri"/>
                <a:sym typeface="Calibri"/>
              </a:rPr>
              <a:t>28.5% </a:t>
            </a:r>
            <a:r>
              <a:rPr lang="en-GB" sz="2000">
                <a:solidFill>
                  <a:schemeClr val="dk1"/>
                </a:solidFill>
                <a:latin typeface="Calibri"/>
                <a:ea typeface="Calibri"/>
                <a:cs typeface="Calibri"/>
                <a:sym typeface="Calibri"/>
              </a:rPr>
              <a:t>positive</a:t>
            </a:r>
            <a:endParaRPr/>
          </a:p>
          <a:p>
            <a:pPr marL="0" marR="0" lvl="0" indent="0" algn="l" rtl="0">
              <a:spcBef>
                <a:spcPts val="0"/>
              </a:spcBef>
              <a:spcAft>
                <a:spcPts val="0"/>
              </a:spcAft>
              <a:buNone/>
            </a:pPr>
            <a:endParaRPr sz="2500" b="0" u="none" strike="noStrike">
              <a:solidFill>
                <a:schemeClr val="dk1"/>
              </a:solidFill>
              <a:latin typeface="Calibri"/>
              <a:ea typeface="Calibri"/>
              <a:cs typeface="Calibri"/>
              <a:sym typeface="Calibri"/>
            </a:endParaRPr>
          </a:p>
          <a:p>
            <a:pPr marL="0" marR="0" lvl="0" indent="0" algn="l" rtl="0">
              <a:spcBef>
                <a:spcPts val="0"/>
              </a:spcBef>
              <a:spcAft>
                <a:spcPts val="0"/>
              </a:spcAft>
              <a:buNone/>
            </a:pPr>
            <a:r>
              <a:rPr lang="en-GB" sz="4000" b="1">
                <a:solidFill>
                  <a:schemeClr val="dk1"/>
                </a:solidFill>
                <a:latin typeface="Calibri"/>
                <a:ea typeface="Calibri"/>
                <a:cs typeface="Calibri"/>
                <a:sym typeface="Calibri"/>
              </a:rPr>
              <a:t>14% </a:t>
            </a:r>
            <a:r>
              <a:rPr lang="en-GB" sz="2000">
                <a:solidFill>
                  <a:schemeClr val="dk1"/>
                </a:solidFill>
                <a:latin typeface="Calibri"/>
                <a:ea typeface="Calibri"/>
                <a:cs typeface="Calibri"/>
                <a:sym typeface="Calibri"/>
              </a:rPr>
              <a:t>mixed</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en-GB" sz="4000" b="1">
                <a:solidFill>
                  <a:schemeClr val="dk1"/>
                </a:solidFill>
                <a:latin typeface="Calibri"/>
                <a:ea typeface="Calibri"/>
                <a:cs typeface="Calibri"/>
                <a:sym typeface="Calibri"/>
              </a:rPr>
              <a:t>9.5 % </a:t>
            </a:r>
            <a:r>
              <a:rPr lang="en-GB" sz="2000">
                <a:solidFill>
                  <a:schemeClr val="dk1"/>
                </a:solidFill>
                <a:latin typeface="Calibri"/>
                <a:ea typeface="Calibri"/>
                <a:cs typeface="Calibri"/>
                <a:sym typeface="Calibri"/>
              </a:rPr>
              <a:t>N/A </a:t>
            </a:r>
            <a:endParaRPr/>
          </a:p>
          <a:p>
            <a:pPr marL="0" marR="0" lvl="0" indent="0" algn="l" rtl="0">
              <a:spcBef>
                <a:spcPts val="0"/>
              </a:spcBef>
              <a:spcAft>
                <a:spcPts val="0"/>
              </a:spcAft>
              <a:buNone/>
            </a:pPr>
            <a:endParaRPr sz="2500" b="0" i="1" u="none" strike="noStrike">
              <a:solidFill>
                <a:srgbClr val="A70828"/>
              </a:solidFill>
              <a:latin typeface="Calibri"/>
              <a:ea typeface="Calibri"/>
              <a:cs typeface="Calibri"/>
              <a:sym typeface="Calibri"/>
            </a:endParaRPr>
          </a:p>
          <a:p>
            <a:pPr marL="0" marR="0" lvl="0" indent="0" algn="l" rtl="0">
              <a:spcBef>
                <a:spcPts val="0"/>
              </a:spcBef>
              <a:spcAft>
                <a:spcPts val="0"/>
              </a:spcAft>
              <a:buNone/>
            </a:pPr>
            <a:endParaRPr sz="2500" b="0" i="1" u="none" strike="noStrike">
              <a:solidFill>
                <a:srgbClr val="A70828"/>
              </a:solidFill>
              <a:latin typeface="Calibri"/>
              <a:ea typeface="Calibri"/>
              <a:cs typeface="Calibri"/>
              <a:sym typeface="Calibri"/>
            </a:endParaRPr>
          </a:p>
          <a:p>
            <a:pPr marL="0" marR="0" lvl="0" indent="0" algn="l" rtl="0">
              <a:spcBef>
                <a:spcPts val="0"/>
              </a:spcBef>
              <a:spcAft>
                <a:spcPts val="0"/>
              </a:spcAft>
              <a:buNone/>
            </a:pPr>
            <a:endParaRPr sz="25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GB" sz="2500">
                <a:solidFill>
                  <a:srgbClr val="000000"/>
                </a:solidFill>
                <a:latin typeface="Calibri"/>
                <a:ea typeface="Calibri"/>
                <a:cs typeface="Calibri"/>
                <a:sym typeface="Calibri"/>
              </a:rPr>
              <a:t>Even those who support the orc </a:t>
            </a:r>
            <a:endParaRPr/>
          </a:p>
          <a:p>
            <a:pPr marL="0" marR="0" lvl="0" indent="0" algn="l" rtl="0">
              <a:spcBef>
                <a:spcPts val="0"/>
              </a:spcBef>
              <a:spcAft>
                <a:spcPts val="0"/>
              </a:spcAft>
              <a:buNone/>
            </a:pPr>
            <a:endParaRPr sz="1800" b="0" i="0" u="none" strike="noStrike">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Capacitry for open peractices is even harder </a:t>
            </a:r>
            <a:endParaRPr sz="1800">
              <a:solidFill>
                <a:schemeClr val="dk1"/>
              </a:solidFill>
              <a:latin typeface="Calibri"/>
              <a:ea typeface="Calibri"/>
              <a:cs typeface="Calibri"/>
              <a:sym typeface="Calibri"/>
            </a:endParaRPr>
          </a:p>
        </p:txBody>
      </p:sp>
      <p:pic>
        <p:nvPicPr>
          <p:cNvPr id="432" name="Google Shape;432;p19"/>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433" name="Google Shape;433;p19"/>
          <p:cNvPicPr preferRelativeResize="0"/>
          <p:nvPr/>
        </p:nvPicPr>
        <p:blipFill rotWithShape="1">
          <a:blip r:embed="rId4">
            <a:alphaModFix/>
          </a:blip>
          <a:srcRect/>
          <a:stretch/>
        </p:blipFill>
        <p:spPr>
          <a:xfrm>
            <a:off x="8077469" y="0"/>
            <a:ext cx="4074341" cy="3759199"/>
          </a:xfrm>
          <a:prstGeom prst="rect">
            <a:avLst/>
          </a:prstGeom>
          <a:noFill/>
          <a:ln>
            <a:noFill/>
          </a:ln>
        </p:spPr>
      </p:pic>
      <p:sp>
        <p:nvSpPr>
          <p:cNvPr id="434" name="Google Shape;434;p19"/>
          <p:cNvSpPr txBox="1"/>
          <p:nvPr/>
        </p:nvSpPr>
        <p:spPr>
          <a:xfrm>
            <a:off x="8125697" y="4055727"/>
            <a:ext cx="4090417"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a:solidFill>
                  <a:srgbClr val="000000"/>
                </a:solidFill>
                <a:latin typeface="Times New Roman"/>
                <a:ea typeface="Times New Roman"/>
                <a:cs typeface="Times New Roman"/>
                <a:sym typeface="Times New Roman"/>
              </a:rPr>
              <a:t>”</a:t>
            </a:r>
            <a:r>
              <a:rPr lang="en-GB" sz="1800" b="0" i="1" u="none" strike="noStrike">
                <a:solidFill>
                  <a:srgbClr val="000000"/>
                </a:solidFill>
                <a:latin typeface="Calibri"/>
                <a:ea typeface="Calibri"/>
                <a:cs typeface="Calibri"/>
                <a:sym typeface="Calibri"/>
              </a:rPr>
              <a:t>I think the moment when you say that peer-review is going to become open in the sense of for everyone to see all the comments, these comments are never going to be as earnest and as candid and as helpful as they should be. I don't believe this is a good thing, so that's why I mean.</a:t>
            </a:r>
            <a:r>
              <a:rPr lang="en-GB" sz="1800" b="0" i="0" u="none" strike="noStrike">
                <a:solidFill>
                  <a:srgbClr val="000000"/>
                </a:solidFill>
                <a:latin typeface="Times New Roman"/>
                <a:ea typeface="Times New Roman"/>
                <a:cs typeface="Times New Roman"/>
                <a:sym typeface="Times New Roman"/>
              </a:rPr>
              <a:t>” (</a:t>
            </a:r>
            <a:r>
              <a:rPr lang="en-GB" sz="1800" b="0" i="0">
                <a:solidFill>
                  <a:schemeClr val="dk1"/>
                </a:solidFill>
                <a:latin typeface="Calibri"/>
                <a:ea typeface="Calibri"/>
                <a:cs typeface="Calibri"/>
                <a:sym typeface="Calibri"/>
              </a:rPr>
              <a:t>M, Senior researcher in Digital Humanities, Cultural Heritage and Information Science</a:t>
            </a:r>
            <a:r>
              <a:rPr lang="en-GB" sz="1800" b="0" i="0" u="none" strike="noStrike">
                <a:solidFill>
                  <a:srgbClr val="000000"/>
                </a:solidFill>
                <a:latin typeface="Times New Roman"/>
                <a:ea typeface="Times New Roman"/>
                <a:cs typeface="Times New Roman"/>
                <a:sym typeface="Times New Roman"/>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2"/>
          <p:cNvSpPr/>
          <p:nvPr/>
        </p:nvSpPr>
        <p:spPr>
          <a:xfrm>
            <a:off x="1117600" y="0"/>
            <a:ext cx="6778000" cy="6858000"/>
          </a:xfrm>
          <a:prstGeom prst="rect">
            <a:avLst/>
          </a:prstGeom>
          <a:solidFill>
            <a:srgbClr val="682464">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250" name="Google Shape;250;p2"/>
          <p:cNvSpPr/>
          <p:nvPr/>
        </p:nvSpPr>
        <p:spPr>
          <a:xfrm>
            <a:off x="5977218" y="3244334"/>
            <a:ext cx="23756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GB" sz="1867"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Calibri"/>
              <a:ea typeface="Calibri"/>
              <a:cs typeface="Calibri"/>
              <a:sym typeface="Calibri"/>
            </a:endParaRPr>
          </a:p>
        </p:txBody>
      </p:sp>
      <p:sp>
        <p:nvSpPr>
          <p:cNvPr id="251" name="Google Shape;251;p2"/>
          <p:cNvSpPr/>
          <p:nvPr/>
        </p:nvSpPr>
        <p:spPr>
          <a:xfrm>
            <a:off x="5977218" y="3244334"/>
            <a:ext cx="23756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GB" sz="1867"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Calibri"/>
              <a:ea typeface="Calibri"/>
              <a:cs typeface="Calibri"/>
              <a:sym typeface="Calibri"/>
            </a:endParaRPr>
          </a:p>
        </p:txBody>
      </p:sp>
      <p:sp>
        <p:nvSpPr>
          <p:cNvPr id="252" name="Google Shape;252;p2"/>
          <p:cNvSpPr txBox="1">
            <a:spLocks noGrp="1"/>
          </p:cNvSpPr>
          <p:nvPr>
            <p:ph type="ctrTitle"/>
          </p:nvPr>
        </p:nvSpPr>
        <p:spPr>
          <a:xfrm>
            <a:off x="1135867" y="376500"/>
            <a:ext cx="6778000" cy="1700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000"/>
              <a:buNone/>
            </a:pPr>
            <a:r>
              <a:rPr lang="en-GB" sz="4000" b="1">
                <a:solidFill>
                  <a:schemeClr val="lt1"/>
                </a:solidFill>
              </a:rPr>
              <a:t>Housekeeping</a:t>
            </a:r>
            <a:br>
              <a:rPr lang="en-GB" sz="4000" b="1">
                <a:solidFill>
                  <a:schemeClr val="lt1"/>
                </a:solidFill>
              </a:rPr>
            </a:br>
            <a:endParaRPr sz="4000" b="1">
              <a:solidFill>
                <a:schemeClr val="lt1"/>
              </a:solidFill>
            </a:endParaRPr>
          </a:p>
        </p:txBody>
      </p:sp>
      <p:sp>
        <p:nvSpPr>
          <p:cNvPr id="253" name="Google Shape;253;p2"/>
          <p:cNvSpPr txBox="1">
            <a:spLocks noGrp="1"/>
          </p:cNvSpPr>
          <p:nvPr>
            <p:ph type="subTitle" idx="1"/>
          </p:nvPr>
        </p:nvSpPr>
        <p:spPr>
          <a:xfrm>
            <a:off x="1379967" y="1982100"/>
            <a:ext cx="6328400" cy="4205600"/>
          </a:xfrm>
          <a:prstGeom prst="rect">
            <a:avLst/>
          </a:prstGeom>
          <a:noFill/>
          <a:ln>
            <a:noFill/>
          </a:ln>
        </p:spPr>
        <p:txBody>
          <a:bodyPr spcFirstLastPara="1" wrap="square" lIns="91425" tIns="45700" rIns="91425" bIns="45700" anchor="t" anchorCtr="0">
            <a:noAutofit/>
          </a:bodyPr>
          <a:lstStyle/>
          <a:p>
            <a:pPr marL="457189" lvl="0" indent="-457189" algn="l" rtl="0">
              <a:lnSpc>
                <a:spcPct val="130000"/>
              </a:lnSpc>
              <a:spcBef>
                <a:spcPts val="0"/>
              </a:spcBef>
              <a:spcAft>
                <a:spcPts val="0"/>
              </a:spcAft>
              <a:buClr>
                <a:schemeClr val="lt1"/>
              </a:buClr>
              <a:buSzPts val="1400"/>
              <a:buFont typeface="Arial"/>
              <a:buChar char="•"/>
            </a:pPr>
            <a:r>
              <a:rPr lang="en-GB" sz="1900" b="1">
                <a:solidFill>
                  <a:schemeClr val="lt1"/>
                </a:solidFill>
                <a:latin typeface="Calibri"/>
                <a:ea typeface="Calibri"/>
                <a:cs typeface="Calibri"/>
                <a:sym typeface="Calibri"/>
              </a:rPr>
              <a:t>Note that this event will be recorded, presentations may be published with authors’ permission</a:t>
            </a:r>
            <a:endParaRPr sz="1900" b="1">
              <a:solidFill>
                <a:schemeClr val="lt1"/>
              </a:solidFill>
              <a:latin typeface="Calibri"/>
              <a:ea typeface="Calibri"/>
              <a:cs typeface="Calibri"/>
              <a:sym typeface="Calibri"/>
            </a:endParaRPr>
          </a:p>
          <a:p>
            <a:pPr marL="457189" lvl="0" indent="-457189" algn="l" rtl="0">
              <a:lnSpc>
                <a:spcPct val="130000"/>
              </a:lnSpc>
              <a:spcBef>
                <a:spcPts val="1067"/>
              </a:spcBef>
              <a:spcAft>
                <a:spcPts val="0"/>
              </a:spcAft>
              <a:buClr>
                <a:schemeClr val="lt1"/>
              </a:buClr>
              <a:buSzPts val="1400"/>
              <a:buFont typeface="Arial"/>
              <a:buChar char="•"/>
            </a:pPr>
            <a:r>
              <a:rPr lang="en-GB" sz="1900" b="1">
                <a:solidFill>
                  <a:schemeClr val="lt1"/>
                </a:solidFill>
                <a:latin typeface="Calibri"/>
                <a:ea typeface="Calibri"/>
                <a:cs typeface="Calibri"/>
                <a:sym typeface="Calibri"/>
              </a:rPr>
              <a:t>You’re welcome to tweet about this event – use @OPERASEU; @DARIAH; </a:t>
            </a:r>
            <a:r>
              <a:rPr lang="en-GB" sz="1900" b="1"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#OPERASLab</a:t>
            </a:r>
            <a:endParaRPr sz="1900" b="1">
              <a:solidFill>
                <a:schemeClr val="lt1"/>
              </a:solidFill>
              <a:latin typeface="Calibri"/>
              <a:ea typeface="Calibri"/>
              <a:cs typeface="Calibri"/>
              <a:sym typeface="Calibri"/>
            </a:endParaRPr>
          </a:p>
          <a:p>
            <a:pPr marL="457189" lvl="0" indent="-457189" algn="l" rtl="0">
              <a:lnSpc>
                <a:spcPct val="130000"/>
              </a:lnSpc>
              <a:spcBef>
                <a:spcPts val="1067"/>
              </a:spcBef>
              <a:spcAft>
                <a:spcPts val="0"/>
              </a:spcAft>
              <a:buClr>
                <a:schemeClr val="lt1"/>
              </a:buClr>
              <a:buSzPts val="1400"/>
              <a:buFont typeface="Arial"/>
              <a:buChar char="•"/>
            </a:pPr>
            <a:r>
              <a:rPr lang="en-GB" sz="1900" b="1">
                <a:solidFill>
                  <a:schemeClr val="lt1"/>
                </a:solidFill>
                <a:latin typeface="Calibri"/>
                <a:ea typeface="Calibri"/>
                <a:cs typeface="Calibri"/>
                <a:sym typeface="Calibri"/>
              </a:rPr>
              <a:t>Please don’t take or publish any screenshots of the participants without asking their permission</a:t>
            </a:r>
            <a:endParaRPr sz="1900" b="1">
              <a:solidFill>
                <a:schemeClr val="lt1"/>
              </a:solidFill>
              <a:latin typeface="Calibri"/>
              <a:ea typeface="Calibri"/>
              <a:cs typeface="Calibri"/>
              <a:sym typeface="Calibri"/>
            </a:endParaRPr>
          </a:p>
          <a:p>
            <a:pPr marL="457189" lvl="0" indent="-457189" algn="l" rtl="0">
              <a:lnSpc>
                <a:spcPct val="130000"/>
              </a:lnSpc>
              <a:spcBef>
                <a:spcPts val="1067"/>
              </a:spcBef>
              <a:spcAft>
                <a:spcPts val="0"/>
              </a:spcAft>
              <a:buClr>
                <a:schemeClr val="lt1"/>
              </a:buClr>
              <a:buSzPts val="1400"/>
              <a:buFont typeface="Arial"/>
              <a:buChar char="•"/>
            </a:pPr>
            <a:r>
              <a:rPr lang="en-GB" sz="1900" b="1">
                <a:solidFill>
                  <a:schemeClr val="lt1"/>
                </a:solidFill>
                <a:latin typeface="Calibri"/>
                <a:ea typeface="Calibri"/>
                <a:cs typeface="Calibri"/>
                <a:sym typeface="Calibri"/>
              </a:rPr>
              <a:t>Keep your mic muted during the presentation, raise your hand if you wish to talk</a:t>
            </a:r>
            <a:endParaRPr sz="1900" b="1">
              <a:solidFill>
                <a:schemeClr val="lt1"/>
              </a:solidFill>
              <a:latin typeface="Calibri"/>
              <a:ea typeface="Calibri"/>
              <a:cs typeface="Calibri"/>
              <a:sym typeface="Calibri"/>
            </a:endParaRPr>
          </a:p>
          <a:p>
            <a:pPr marL="457189" lvl="0" indent="-457189" algn="l" rtl="0">
              <a:lnSpc>
                <a:spcPct val="130000"/>
              </a:lnSpc>
              <a:spcBef>
                <a:spcPts val="1067"/>
              </a:spcBef>
              <a:spcAft>
                <a:spcPts val="0"/>
              </a:spcAft>
              <a:buClr>
                <a:schemeClr val="lt1"/>
              </a:buClr>
              <a:buSzPts val="1400"/>
              <a:buFont typeface="Arial"/>
              <a:buChar char="•"/>
            </a:pPr>
            <a:r>
              <a:rPr lang="en-GB" sz="1900" b="1">
                <a:solidFill>
                  <a:schemeClr val="lt1"/>
                </a:solidFill>
                <a:latin typeface="Calibri"/>
                <a:ea typeface="Calibri"/>
                <a:cs typeface="Calibri"/>
                <a:sym typeface="Calibri"/>
              </a:rPr>
              <a:t>You’re invited to write your questions in the chat, they will be answered after the presentation</a:t>
            </a:r>
            <a:endParaRPr sz="1900" b="1">
              <a:solidFill>
                <a:schemeClr val="lt1"/>
              </a:solidFill>
              <a:latin typeface="Calibri"/>
              <a:ea typeface="Calibri"/>
              <a:cs typeface="Calibri"/>
              <a:sym typeface="Calibri"/>
            </a:endParaRPr>
          </a:p>
          <a:p>
            <a:pPr marL="457189" lvl="0" indent="-338658" algn="l" rtl="0">
              <a:lnSpc>
                <a:spcPct val="70000"/>
              </a:lnSpc>
              <a:spcBef>
                <a:spcPts val="1067"/>
              </a:spcBef>
              <a:spcAft>
                <a:spcPts val="0"/>
              </a:spcAft>
              <a:buSzPts val="1400"/>
              <a:buNone/>
            </a:pPr>
            <a:endParaRPr sz="1867">
              <a:solidFill>
                <a:schemeClr val="lt1"/>
              </a:solidFill>
              <a:latin typeface="Roboto"/>
              <a:ea typeface="Roboto"/>
              <a:cs typeface="Roboto"/>
              <a:sym typeface="Roboto"/>
            </a:endParaRPr>
          </a:p>
          <a:p>
            <a:pPr marL="457189" lvl="0" indent="-338658" algn="l" rtl="0">
              <a:lnSpc>
                <a:spcPct val="70000"/>
              </a:lnSpc>
              <a:spcBef>
                <a:spcPts val="1067"/>
              </a:spcBef>
              <a:spcAft>
                <a:spcPts val="0"/>
              </a:spcAft>
              <a:buSzPts val="1400"/>
              <a:buNone/>
            </a:pPr>
            <a:endParaRPr sz="1867">
              <a:solidFill>
                <a:schemeClr val="lt1"/>
              </a:solidFill>
              <a:latin typeface="Roboto"/>
              <a:ea typeface="Roboto"/>
              <a:cs typeface="Roboto"/>
              <a:sym typeface="Roboto"/>
            </a:endParaRPr>
          </a:p>
          <a:p>
            <a:pPr marL="457189" lvl="0" indent="-287859" algn="l" rtl="0">
              <a:lnSpc>
                <a:spcPct val="70000"/>
              </a:lnSpc>
              <a:spcBef>
                <a:spcPts val="1067"/>
              </a:spcBef>
              <a:spcAft>
                <a:spcPts val="0"/>
              </a:spcAft>
              <a:buSzPts val="1900"/>
              <a:buNone/>
            </a:pPr>
            <a:endParaRPr sz="2533">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0"/>
          <p:cNvSpPr txBox="1">
            <a:spLocks noGrp="1"/>
          </p:cNvSpPr>
          <p:nvPr>
            <p:ph type="title"/>
          </p:nvPr>
        </p:nvSpPr>
        <p:spPr>
          <a:xfrm>
            <a:off x="929640" y="8524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Transparency</a:t>
            </a:r>
            <a:r>
              <a:rPr lang="en-GB" b="1">
                <a:latin typeface="Calibri"/>
                <a:ea typeface="Calibri"/>
                <a:cs typeface="Calibri"/>
                <a:sym typeface="Calibri"/>
              </a:rPr>
              <a:t>, openness </a:t>
            </a:r>
            <a:endParaRPr b="1">
              <a:latin typeface="Calibri"/>
              <a:ea typeface="Calibri"/>
              <a:cs typeface="Calibri"/>
              <a:sym typeface="Calibri"/>
            </a:endParaRPr>
          </a:p>
        </p:txBody>
      </p:sp>
      <p:sp>
        <p:nvSpPr>
          <p:cNvPr id="441" name="Google Shape;441;p20"/>
          <p:cNvSpPr txBox="1"/>
          <p:nvPr/>
        </p:nvSpPr>
        <p:spPr>
          <a:xfrm>
            <a:off x="263435" y="1256923"/>
            <a:ext cx="7522029" cy="28315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a:solidFill>
                  <a:srgbClr val="000000"/>
                </a:solidFill>
                <a:latin typeface="Times New Roman"/>
                <a:ea typeface="Times New Roman"/>
                <a:cs typeface="Times New Roman"/>
                <a:sym typeface="Times New Roman"/>
              </a:rPr>
              <a:t>”</a:t>
            </a:r>
            <a:r>
              <a:rPr lang="en-GB" sz="2000" b="0" i="0" u="none" strike="noStrike">
                <a:solidFill>
                  <a:srgbClr val="000000"/>
                </a:solidFill>
                <a:latin typeface="Times New Roman"/>
                <a:ea typeface="Times New Roman"/>
                <a:cs typeface="Times New Roman"/>
                <a:sym typeface="Times New Roman"/>
              </a:rPr>
              <a:t>These reviewers would probably die of shame, at least some of them. I don't know, I never thought about it. A bit like showing you making sausage. [...] Just as you have, for example, public reviews for your PhDs or habitation. Some of the things that are done between the editor, the author and the reviewers are such secret, closed negotiations. If we opened this formula, it would look completely different. This could change the way these reviews take place in a fundamental way.” </a:t>
            </a:r>
            <a:endParaRPr sz="2000" b="0" i="0" u="none" strike="noStrike">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GB" sz="2000" b="0" i="0" u="none" strike="noStrike">
                <a:solidFill>
                  <a:srgbClr val="000000"/>
                </a:solidFill>
                <a:latin typeface="Times New Roman"/>
                <a:ea typeface="Times New Roman"/>
                <a:cs typeface="Times New Roman"/>
                <a:sym typeface="Times New Roman"/>
              </a:rPr>
              <a:t>(F, Senior scholar in Religious studies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2" name="Google Shape;442;p20"/>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443" name="Google Shape;443;p20"/>
          <p:cNvPicPr preferRelativeResize="0"/>
          <p:nvPr/>
        </p:nvPicPr>
        <p:blipFill rotWithShape="1">
          <a:blip r:embed="rId4">
            <a:alphaModFix/>
          </a:blip>
          <a:srcRect/>
          <a:stretch/>
        </p:blipFill>
        <p:spPr>
          <a:xfrm>
            <a:off x="8077469" y="0"/>
            <a:ext cx="4074341" cy="3759199"/>
          </a:xfrm>
          <a:prstGeom prst="rect">
            <a:avLst/>
          </a:prstGeom>
          <a:noFill/>
          <a:ln>
            <a:noFill/>
          </a:ln>
        </p:spPr>
      </p:pic>
      <p:sp>
        <p:nvSpPr>
          <p:cNvPr id="444" name="Google Shape;444;p20"/>
          <p:cNvSpPr txBox="1"/>
          <p:nvPr/>
        </p:nvSpPr>
        <p:spPr>
          <a:xfrm>
            <a:off x="1593668" y="4049098"/>
            <a:ext cx="10334897" cy="26776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200" b="1" i="0" u="none" strike="noStrike">
                <a:solidFill>
                  <a:srgbClr val="682464"/>
                </a:solidFill>
                <a:latin typeface="Arial"/>
                <a:ea typeface="Arial"/>
                <a:cs typeface="Arial"/>
                <a:sym typeface="Arial"/>
              </a:rPr>
              <a:t>”And so I guess the corollary to that is that the stuff which you make openly available, there's a lot of value to sort of open peer review when you can get beyond that sort of secrecy aspect, of that kind of need for secrecy. That's why you often see open peer review being practiced in biology, for instance, because you have five or six authors and you've all read the piece and you know that there's a degree of accuracy there.”</a:t>
            </a:r>
            <a:endParaRPr sz="2200" b="1">
              <a:solidFill>
                <a:srgbClr val="682464"/>
              </a:solidFill>
              <a:latin typeface="Calibri"/>
              <a:ea typeface="Calibri"/>
              <a:cs typeface="Calibri"/>
              <a:sym typeface="Calibri"/>
            </a:endParaRPr>
          </a:p>
          <a:p>
            <a:pPr marL="0" marR="0" lvl="0" indent="0" algn="r" rtl="0">
              <a:spcBef>
                <a:spcPts val="0"/>
              </a:spcBef>
              <a:spcAft>
                <a:spcPts val="0"/>
              </a:spcAft>
              <a:buNone/>
            </a:pPr>
            <a:r>
              <a:rPr lang="en-GB" sz="1800" b="0" i="0" u="none" strike="noStrike">
                <a:solidFill>
                  <a:srgbClr val="333333"/>
                </a:solidFill>
                <a:latin typeface="Arial"/>
                <a:ea typeface="Arial"/>
                <a:cs typeface="Arial"/>
                <a:sym typeface="Arial"/>
              </a:rPr>
              <a:t>(M, </a:t>
            </a:r>
            <a:r>
              <a:rPr lang="en-GB" sz="1800">
                <a:solidFill>
                  <a:schemeClr val="dk1"/>
                </a:solidFill>
                <a:latin typeface="Calibri"/>
                <a:ea typeface="Calibri"/>
                <a:cs typeface="Calibri"/>
                <a:sym typeface="Calibri"/>
              </a:rPr>
              <a:t>Post-doc/ECR in Information Science</a:t>
            </a:r>
            <a:r>
              <a:rPr lang="en-GB" sz="1800" b="0" i="0" u="none" strike="noStrike">
                <a:solidFill>
                  <a:srgbClr val="333333"/>
                </a:solidFill>
                <a:latin typeface="Arial"/>
                <a:ea typeface="Arial"/>
                <a:cs typeface="Arial"/>
                <a:sym typeface="Arial"/>
              </a:rPr>
              <a:t>)</a:t>
            </a:r>
            <a:endParaRPr sz="1800" b="0" i="0" u="none" strike="noStrike">
              <a:solidFill>
                <a:srgbClr val="333333"/>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txBox="1">
            <a:spLocks noGrp="1"/>
          </p:cNvSpPr>
          <p:nvPr>
            <p:ph type="title"/>
          </p:nvPr>
        </p:nvSpPr>
        <p:spPr>
          <a:xfrm>
            <a:off x="512781" y="15491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Openness vs. capacity building </a:t>
            </a:r>
            <a:endParaRPr b="1">
              <a:latin typeface="Calibri"/>
              <a:ea typeface="Calibri"/>
              <a:cs typeface="Calibri"/>
              <a:sym typeface="Calibri"/>
            </a:endParaRPr>
          </a:p>
        </p:txBody>
      </p:sp>
      <p:pic>
        <p:nvPicPr>
          <p:cNvPr id="451" name="Google Shape;451;p21"/>
          <p:cNvPicPr preferRelativeResize="0"/>
          <p:nvPr/>
        </p:nvPicPr>
        <p:blipFill rotWithShape="1">
          <a:blip r:embed="rId3">
            <a:alphaModFix/>
          </a:blip>
          <a:srcRect/>
          <a:stretch/>
        </p:blipFill>
        <p:spPr>
          <a:xfrm>
            <a:off x="8101583" y="0"/>
            <a:ext cx="4090417" cy="6858000"/>
          </a:xfrm>
          <a:prstGeom prst="rect">
            <a:avLst/>
          </a:prstGeom>
          <a:noFill/>
          <a:ln>
            <a:noFill/>
          </a:ln>
        </p:spPr>
      </p:pic>
      <p:pic>
        <p:nvPicPr>
          <p:cNvPr id="452" name="Google Shape;452;p21"/>
          <p:cNvPicPr preferRelativeResize="0"/>
          <p:nvPr/>
        </p:nvPicPr>
        <p:blipFill rotWithShape="1">
          <a:blip r:embed="rId4">
            <a:alphaModFix/>
          </a:blip>
          <a:srcRect/>
          <a:stretch/>
        </p:blipFill>
        <p:spPr>
          <a:xfrm>
            <a:off x="8117659" y="0"/>
            <a:ext cx="4074341" cy="3759199"/>
          </a:xfrm>
          <a:prstGeom prst="rect">
            <a:avLst/>
          </a:prstGeom>
          <a:noFill/>
          <a:ln>
            <a:noFill/>
          </a:ln>
        </p:spPr>
      </p:pic>
      <p:sp>
        <p:nvSpPr>
          <p:cNvPr id="453" name="Google Shape;453;p21"/>
          <p:cNvSpPr txBox="1"/>
          <p:nvPr/>
        </p:nvSpPr>
        <p:spPr>
          <a:xfrm>
            <a:off x="512780" y="1648458"/>
            <a:ext cx="5888019"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r>
              <a:rPr lang="en-GB" sz="1800" b="0" i="0">
                <a:solidFill>
                  <a:schemeClr val="dk1"/>
                </a:solidFill>
                <a:latin typeface="Times New Roman"/>
                <a:ea typeface="Times New Roman"/>
                <a:cs typeface="Times New Roman"/>
                <a:sym typeface="Times New Roman"/>
              </a:rPr>
              <a:t>”So you actually read more stuff than you can actually read printed material, because you get bombarded with it, and accordingly, the idea that people just voluntarily comment on a text on the Internet a little bit, it just doesn't work, nobody has that much time to let off steam.” (M, Senior researcher in History)</a:t>
            </a:r>
            <a:endParaRPr sz="1800" b="0" i="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sz="1800" b="0" i="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1"/>
          <p:cNvSpPr txBox="1"/>
          <p:nvPr/>
        </p:nvSpPr>
        <p:spPr>
          <a:xfrm>
            <a:off x="870858" y="4245429"/>
            <a:ext cx="5225142"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500" b="1">
                <a:solidFill>
                  <a:srgbClr val="682464"/>
                </a:solidFill>
                <a:latin typeface="Calibri"/>
                <a:ea typeface="Calibri"/>
                <a:cs typeface="Calibri"/>
                <a:sym typeface="Calibri"/>
              </a:rPr>
              <a:t>However, we still see working examples of community curation, such as OpenMethods or Programming Historian. </a:t>
            </a:r>
            <a:endParaRPr sz="2500" b="1">
              <a:solidFill>
                <a:srgbClr val="682464"/>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2"/>
          <p:cNvSpPr txBox="1">
            <a:spLocks noGrp="1"/>
          </p:cNvSpPr>
          <p:nvPr>
            <p:ph type="title"/>
          </p:nvPr>
        </p:nvSpPr>
        <p:spPr>
          <a:xfrm>
            <a:off x="668383" y="384555"/>
            <a:ext cx="707789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Incentives and the value of peer review  </a:t>
            </a:r>
            <a:endParaRPr b="1">
              <a:latin typeface="Calibri"/>
              <a:ea typeface="Calibri"/>
              <a:cs typeface="Calibri"/>
              <a:sym typeface="Calibri"/>
            </a:endParaRPr>
          </a:p>
        </p:txBody>
      </p:sp>
      <p:pic>
        <p:nvPicPr>
          <p:cNvPr id="461" name="Google Shape;461;p22"/>
          <p:cNvPicPr preferRelativeResize="0"/>
          <p:nvPr/>
        </p:nvPicPr>
        <p:blipFill rotWithShape="1">
          <a:blip r:embed="rId3">
            <a:alphaModFix/>
          </a:blip>
          <a:srcRect/>
          <a:stretch/>
        </p:blipFill>
        <p:spPr>
          <a:xfrm>
            <a:off x="7650479" y="0"/>
            <a:ext cx="4541521" cy="6858000"/>
          </a:xfrm>
          <a:prstGeom prst="rect">
            <a:avLst/>
          </a:prstGeom>
          <a:noFill/>
          <a:ln>
            <a:noFill/>
          </a:ln>
        </p:spPr>
      </p:pic>
      <p:pic>
        <p:nvPicPr>
          <p:cNvPr id="462" name="Google Shape;462;p22"/>
          <p:cNvPicPr preferRelativeResize="0"/>
          <p:nvPr/>
        </p:nvPicPr>
        <p:blipFill rotWithShape="1">
          <a:blip r:embed="rId4">
            <a:alphaModFix/>
          </a:blip>
          <a:srcRect/>
          <a:stretch/>
        </p:blipFill>
        <p:spPr>
          <a:xfrm>
            <a:off x="7652549" y="1540068"/>
            <a:ext cx="4565333" cy="3697277"/>
          </a:xfrm>
          <a:prstGeom prst="rect">
            <a:avLst/>
          </a:prstGeom>
          <a:noFill/>
          <a:ln>
            <a:noFill/>
          </a:ln>
        </p:spPr>
      </p:pic>
      <p:sp>
        <p:nvSpPr>
          <p:cNvPr id="463" name="Google Shape;463;p22"/>
          <p:cNvSpPr txBox="1"/>
          <p:nvPr/>
        </p:nvSpPr>
        <p:spPr>
          <a:xfrm>
            <a:off x="498565" y="1929568"/>
            <a:ext cx="63333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b="1">
                <a:solidFill>
                  <a:srgbClr val="682464"/>
                </a:solidFill>
                <a:latin typeface="Calibri"/>
                <a:ea typeface="Calibri"/>
                <a:cs typeface="Calibri"/>
                <a:sym typeface="Calibri"/>
              </a:rPr>
              <a:t>Top incentives: *</a:t>
            </a:r>
            <a:endParaRPr/>
          </a:p>
          <a:p>
            <a:pPr marL="0" marR="0" lvl="0" indent="0" algn="l" rtl="0">
              <a:spcBef>
                <a:spcPts val="0"/>
              </a:spcBef>
              <a:spcAft>
                <a:spcPts val="0"/>
              </a:spcAft>
              <a:buNone/>
            </a:pPr>
            <a:endParaRPr sz="2500" b="1">
              <a:solidFill>
                <a:srgbClr val="682464"/>
              </a:solidFill>
              <a:latin typeface="Calibri"/>
              <a:ea typeface="Calibri"/>
              <a:cs typeface="Calibri"/>
              <a:sym typeface="Calibri"/>
            </a:endParaRPr>
          </a:p>
          <a:p>
            <a:pPr marL="457200" marR="0" lvl="0" indent="-457200" algn="l" rtl="0">
              <a:spcBef>
                <a:spcPts val="0"/>
              </a:spcBef>
              <a:spcAft>
                <a:spcPts val="0"/>
              </a:spcAft>
              <a:buClr>
                <a:schemeClr val="dk1"/>
              </a:buClr>
              <a:buSzPts val="2500"/>
              <a:buFont typeface="Calibri"/>
              <a:buAutoNum type="arabicPeriod"/>
            </a:pPr>
            <a:r>
              <a:rPr lang="en-GB" sz="2500" b="1">
                <a:solidFill>
                  <a:schemeClr val="dk1"/>
                </a:solidFill>
                <a:latin typeface="Calibri"/>
                <a:ea typeface="Calibri"/>
                <a:cs typeface="Calibri"/>
                <a:sym typeface="Calibri"/>
              </a:rPr>
              <a:t>Advancing one’s field, curiosity, chances to contribute to the knowledge commons</a:t>
            </a:r>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chemeClr val="dk1"/>
                </a:solidFill>
                <a:latin typeface="Calibri"/>
                <a:ea typeface="Calibri"/>
                <a:cs typeface="Calibri"/>
                <a:sym typeface="Calibri"/>
              </a:rPr>
              <a:t>2. ”The invitation itself”: networks, favours </a:t>
            </a:r>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chemeClr val="dk1"/>
                </a:solidFill>
                <a:latin typeface="Calibri"/>
                <a:ea typeface="Calibri"/>
                <a:cs typeface="Calibri"/>
                <a:sym typeface="Calibri"/>
              </a:rPr>
              <a:t>3. Power and prestige </a:t>
            </a:r>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chemeClr val="dk1"/>
                </a:solidFill>
                <a:latin typeface="Calibri"/>
                <a:ea typeface="Calibri"/>
                <a:cs typeface="Calibri"/>
                <a:sym typeface="Calibri"/>
              </a:rPr>
              <a:t>4. Reciprocity</a:t>
            </a:r>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p:txBody>
      </p:sp>
      <p:sp>
        <p:nvSpPr>
          <p:cNvPr id="464" name="Google Shape;464;p22"/>
          <p:cNvSpPr txBox="1"/>
          <p:nvPr/>
        </p:nvSpPr>
        <p:spPr>
          <a:xfrm>
            <a:off x="8112034" y="5878286"/>
            <a:ext cx="40799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 Under the caveats of ’if time permits’;       	’if I can make the deadline ’. </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3"/>
          <p:cNvSpPr txBox="1">
            <a:spLocks noGrp="1"/>
          </p:cNvSpPr>
          <p:nvPr>
            <p:ph type="title"/>
          </p:nvPr>
        </p:nvSpPr>
        <p:spPr>
          <a:xfrm>
            <a:off x="668383" y="384555"/>
            <a:ext cx="707789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Incentives and the value of peer review  </a:t>
            </a:r>
            <a:endParaRPr b="1">
              <a:latin typeface="Calibri"/>
              <a:ea typeface="Calibri"/>
              <a:cs typeface="Calibri"/>
              <a:sym typeface="Calibri"/>
            </a:endParaRPr>
          </a:p>
        </p:txBody>
      </p:sp>
      <p:pic>
        <p:nvPicPr>
          <p:cNvPr id="471" name="Google Shape;471;p23"/>
          <p:cNvPicPr preferRelativeResize="0"/>
          <p:nvPr/>
        </p:nvPicPr>
        <p:blipFill rotWithShape="1">
          <a:blip r:embed="rId3">
            <a:alphaModFix/>
          </a:blip>
          <a:srcRect/>
          <a:stretch/>
        </p:blipFill>
        <p:spPr>
          <a:xfrm>
            <a:off x="7650479" y="0"/>
            <a:ext cx="4541521" cy="6858000"/>
          </a:xfrm>
          <a:prstGeom prst="rect">
            <a:avLst/>
          </a:prstGeom>
          <a:noFill/>
          <a:ln>
            <a:noFill/>
          </a:ln>
        </p:spPr>
      </p:pic>
      <p:pic>
        <p:nvPicPr>
          <p:cNvPr id="472" name="Google Shape;472;p23"/>
          <p:cNvPicPr preferRelativeResize="0"/>
          <p:nvPr/>
        </p:nvPicPr>
        <p:blipFill rotWithShape="1">
          <a:blip r:embed="rId4">
            <a:alphaModFix/>
          </a:blip>
          <a:srcRect/>
          <a:stretch/>
        </p:blipFill>
        <p:spPr>
          <a:xfrm>
            <a:off x="7652549" y="1540068"/>
            <a:ext cx="4565333" cy="3697277"/>
          </a:xfrm>
          <a:prstGeom prst="rect">
            <a:avLst/>
          </a:prstGeom>
          <a:noFill/>
          <a:ln>
            <a:noFill/>
          </a:ln>
        </p:spPr>
      </p:pic>
      <p:sp>
        <p:nvSpPr>
          <p:cNvPr id="473" name="Google Shape;473;p23"/>
          <p:cNvSpPr txBox="1"/>
          <p:nvPr/>
        </p:nvSpPr>
        <p:spPr>
          <a:xfrm>
            <a:off x="498565" y="1943978"/>
            <a:ext cx="6085114" cy="2970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682464"/>
                </a:solidFill>
                <a:latin typeface="Times New Roman"/>
                <a:ea typeface="Times New Roman"/>
                <a:cs typeface="Times New Roman"/>
                <a:sym typeface="Times New Roman"/>
              </a:rPr>
              <a:t>  ”I do score that and it does deliver some points to me, but I'm not sure how many. It's definitely not as much as writing an article or anything. And I do think, but that is a long discussion and a long battle to fight, I do think that peer review should earn you more points. As I said, I do believe that it's almost more important than writing an article is helping your colleagues to to not to judge, but to validate the quality that they deliver and to give feedback so that the research can even improve.” (M, Senior scholar in Digital Humanities)</a:t>
            </a:r>
            <a:endParaRPr sz="2800">
              <a:solidFill>
                <a:srgbClr val="682464"/>
              </a:solidFill>
              <a:latin typeface="Times New Roman"/>
              <a:ea typeface="Times New Roman"/>
              <a:cs typeface="Times New Roman"/>
              <a:sym typeface="Times New Roman"/>
            </a:endParaRPr>
          </a:p>
          <a:p>
            <a:pPr marL="0" marR="0" lvl="0" indent="0" algn="l" rtl="0">
              <a:spcBef>
                <a:spcPts val="0"/>
              </a:spcBef>
              <a:spcAft>
                <a:spcPts val="0"/>
              </a:spcAft>
              <a:buNone/>
            </a:pPr>
            <a:endParaRPr sz="2500" b="1">
              <a:solidFill>
                <a:schemeClr val="dk1"/>
              </a:solidFill>
              <a:latin typeface="Calibri"/>
              <a:ea typeface="Calibri"/>
              <a:cs typeface="Calibri"/>
              <a:sym typeface="Calibri"/>
            </a:endParaRPr>
          </a:p>
        </p:txBody>
      </p:sp>
      <p:sp>
        <p:nvSpPr>
          <p:cNvPr id="474" name="Google Shape;474;p23"/>
          <p:cNvSpPr txBox="1"/>
          <p:nvPr/>
        </p:nvSpPr>
        <p:spPr>
          <a:xfrm>
            <a:off x="171994" y="5317932"/>
            <a:ext cx="1119269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a:solidFill>
                  <a:schemeClr val="dk1"/>
                </a:solidFill>
                <a:latin typeface="Arial"/>
                <a:ea typeface="Arial"/>
                <a:cs typeface="Arial"/>
                <a:sym typeface="Arial"/>
              </a:rPr>
              <a:t>”What I like about this is the editor actually identified someone relevant to my work based on what she read from my book [...].I mean, the editor actually can categorize me. This is really one of the values of peer review that I know. I've been sent to reviewers who understand my work, which means my work is clear enough in order to be sent to the right reviewers.” (F, Post-doc in Linguistics)</a:t>
            </a:r>
            <a:endParaRPr sz="1800" b="1" i="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4"/>
          <p:cNvSpPr txBox="1">
            <a:spLocks noGrp="1"/>
          </p:cNvSpPr>
          <p:nvPr>
            <p:ph type="title"/>
          </p:nvPr>
        </p:nvSpPr>
        <p:spPr>
          <a:xfrm>
            <a:off x="1543594"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Future trends </a:t>
            </a:r>
            <a:endParaRPr b="1">
              <a:latin typeface="Calibri"/>
              <a:ea typeface="Calibri"/>
              <a:cs typeface="Calibri"/>
              <a:sym typeface="Calibri"/>
            </a:endParaRPr>
          </a:p>
        </p:txBody>
      </p:sp>
      <p:sp>
        <p:nvSpPr>
          <p:cNvPr id="481" name="Google Shape;481;p24"/>
          <p:cNvSpPr txBox="1"/>
          <p:nvPr/>
        </p:nvSpPr>
        <p:spPr>
          <a:xfrm>
            <a:off x="590005" y="1058935"/>
            <a:ext cx="6372600" cy="537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2500" b="1">
                <a:solidFill>
                  <a:srgbClr val="682464"/>
                </a:solidFill>
                <a:latin typeface="Calibri"/>
                <a:ea typeface="Calibri"/>
                <a:cs typeface="Calibri"/>
                <a:sym typeface="Calibri"/>
              </a:rPr>
              <a:t>How to build evaluative capacity and how its pressing shortage defines innovations in research evaluation? </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500"/>
              <a:buFont typeface="Arial"/>
              <a:buChar char="•"/>
            </a:pPr>
            <a:r>
              <a:rPr lang="en-GB" sz="2500">
                <a:solidFill>
                  <a:schemeClr val="dk1"/>
                </a:solidFill>
                <a:latin typeface="Calibri"/>
                <a:ea typeface="Calibri"/>
                <a:cs typeface="Calibri"/>
                <a:sym typeface="Calibri"/>
              </a:rPr>
              <a:t>To increase formal recognition: infrastructure is already in place (e.g. Publons) but how about social, policy change? </a:t>
            </a:r>
            <a:endParaRPr/>
          </a:p>
          <a:p>
            <a:pPr marL="0" marR="0" lvl="0" indent="0" algn="l" rtl="0">
              <a:spcBef>
                <a:spcPts val="0"/>
              </a:spcBef>
              <a:spcAft>
                <a:spcPts val="0"/>
              </a:spcAft>
              <a:buNone/>
            </a:pPr>
            <a:endParaRPr sz="25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500"/>
              <a:buFont typeface="Arial"/>
              <a:buChar char="•"/>
            </a:pPr>
            <a:r>
              <a:rPr lang="en-GB" sz="2500">
                <a:solidFill>
                  <a:schemeClr val="dk1"/>
                </a:solidFill>
                <a:latin typeface="Calibri"/>
                <a:ea typeface="Calibri"/>
                <a:cs typeface="Calibri"/>
                <a:sym typeface="Calibri"/>
              </a:rPr>
              <a:t>Decoupling assessment from journals/publishers – is it becoming a reality? See e.g. forking culture but also FAIR and certification systems in the context of data, code, tools, services, environments. </a:t>
            </a:r>
            <a:endParaRPr sz="2500">
              <a:solidFill>
                <a:schemeClr val="dk1"/>
              </a:solidFill>
              <a:latin typeface="Calibri"/>
              <a:ea typeface="Calibri"/>
              <a:cs typeface="Calibri"/>
              <a:sym typeface="Calibri"/>
            </a:endParaRPr>
          </a:p>
        </p:txBody>
      </p:sp>
      <p:pic>
        <p:nvPicPr>
          <p:cNvPr id="482" name="Google Shape;482;p24"/>
          <p:cNvPicPr preferRelativeResize="0"/>
          <p:nvPr/>
        </p:nvPicPr>
        <p:blipFill rotWithShape="1">
          <a:blip r:embed="rId3">
            <a:alphaModFix/>
          </a:blip>
          <a:srcRect/>
          <a:stretch/>
        </p:blipFill>
        <p:spPr>
          <a:xfrm>
            <a:off x="7650479" y="0"/>
            <a:ext cx="4541521" cy="6858000"/>
          </a:xfrm>
          <a:prstGeom prst="rect">
            <a:avLst/>
          </a:prstGeom>
          <a:noFill/>
          <a:ln>
            <a:noFill/>
          </a:ln>
        </p:spPr>
      </p:pic>
      <p:pic>
        <p:nvPicPr>
          <p:cNvPr id="483" name="Google Shape;483;p24"/>
          <p:cNvPicPr preferRelativeResize="0"/>
          <p:nvPr/>
        </p:nvPicPr>
        <p:blipFill rotWithShape="1">
          <a:blip r:embed="rId4">
            <a:alphaModFix/>
          </a:blip>
          <a:srcRect/>
          <a:stretch/>
        </p:blipFill>
        <p:spPr>
          <a:xfrm>
            <a:off x="7625714" y="0"/>
            <a:ext cx="459105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7"/>
          <p:cNvSpPr txBox="1">
            <a:spLocks noGrp="1"/>
          </p:cNvSpPr>
          <p:nvPr>
            <p:ph type="title"/>
          </p:nvPr>
        </p:nvSpPr>
        <p:spPr>
          <a:xfrm>
            <a:off x="-925286" y="49180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Discussions around </a:t>
            </a:r>
            <a:br>
              <a:rPr lang="en-GB" b="1">
                <a:latin typeface="Calibri"/>
                <a:ea typeface="Calibri"/>
                <a:cs typeface="Calibri"/>
                <a:sym typeface="Calibri"/>
              </a:rPr>
            </a:br>
            <a:r>
              <a:rPr lang="en-GB" b="1">
                <a:latin typeface="Calibri"/>
                <a:ea typeface="Calibri"/>
                <a:cs typeface="Calibri"/>
                <a:sym typeface="Calibri"/>
              </a:rPr>
              <a:t>reproducibiity </a:t>
            </a:r>
            <a:endParaRPr b="1">
              <a:latin typeface="Calibri"/>
              <a:ea typeface="Calibri"/>
              <a:cs typeface="Calibri"/>
              <a:sym typeface="Calibri"/>
            </a:endParaRPr>
          </a:p>
        </p:txBody>
      </p:sp>
      <p:sp>
        <p:nvSpPr>
          <p:cNvPr id="523" name="Google Shape;523;p27"/>
          <p:cNvSpPr txBox="1"/>
          <p:nvPr/>
        </p:nvSpPr>
        <p:spPr>
          <a:xfrm>
            <a:off x="838200" y="1817370"/>
            <a:ext cx="6372497"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682464"/>
              </a:solidFill>
              <a:latin typeface="Calibri"/>
              <a:ea typeface="Calibri"/>
              <a:cs typeface="Calibri"/>
              <a:sym typeface="Calibri"/>
            </a:endParaRPr>
          </a:p>
          <a:p>
            <a:pPr marL="0" marR="0" lvl="0" indent="0" algn="l" rtl="0">
              <a:spcBef>
                <a:spcPts val="0"/>
              </a:spcBef>
              <a:spcAft>
                <a:spcPts val="0"/>
              </a:spcAft>
              <a:buNone/>
            </a:pPr>
            <a:r>
              <a:rPr lang="en-GB" sz="1800" i="0">
                <a:solidFill>
                  <a:srgbClr val="682464"/>
                </a:solidFill>
                <a:latin typeface="Arial"/>
                <a:ea typeface="Arial"/>
                <a:cs typeface="Arial"/>
                <a:sym typeface="Arial"/>
              </a:rPr>
              <a:t>”Hermeneutics are just too hard for artificial intelligence at this point in time. So, what I definitely think is that given more people that are comfortable with using digital technology and code as a tool, we will see and for example, packages like R and statistics stuff, I think that people will generally, as part of their peer review already, you know, do a few simple tests, maybe if the data is available and they say they did this in R, and this is a data. Well, can I do the simplest thing they did and I repeate that? And that already is a small step in that long journey and... So in general, yes, I think there's definitely going to be a place in Digital Humanities and humanities research for increased usage of reproducing parts of the research that is reported on. Of course, we're not very good at this time in supporting that kind of reading.” (DAE08, Pos. 123)</a:t>
            </a:r>
            <a:endParaRPr sz="1800" i="0">
              <a:solidFill>
                <a:srgbClr val="682464"/>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4" name="Google Shape;524;p27"/>
          <p:cNvPicPr preferRelativeResize="0"/>
          <p:nvPr/>
        </p:nvPicPr>
        <p:blipFill rotWithShape="1">
          <a:blip r:embed="rId3">
            <a:alphaModFix/>
          </a:blip>
          <a:srcRect/>
          <a:stretch/>
        </p:blipFill>
        <p:spPr>
          <a:xfrm>
            <a:off x="7650479" y="0"/>
            <a:ext cx="4541521" cy="6858000"/>
          </a:xfrm>
          <a:prstGeom prst="rect">
            <a:avLst/>
          </a:prstGeom>
          <a:noFill/>
          <a:ln>
            <a:noFill/>
          </a:ln>
        </p:spPr>
      </p:pic>
      <p:pic>
        <p:nvPicPr>
          <p:cNvPr id="525" name="Google Shape;525;p27"/>
          <p:cNvPicPr preferRelativeResize="0"/>
          <p:nvPr/>
        </p:nvPicPr>
        <p:blipFill rotWithShape="1">
          <a:blip r:embed="rId4">
            <a:alphaModFix/>
          </a:blip>
          <a:srcRect/>
          <a:stretch/>
        </p:blipFill>
        <p:spPr>
          <a:xfrm>
            <a:off x="7625714" y="0"/>
            <a:ext cx="459105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c07d904c94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hu-HU" b="1" dirty="0"/>
              <a:t>Selected publications of panelists about research assessment </a:t>
            </a:r>
            <a:endParaRPr b="1" dirty="0"/>
          </a:p>
        </p:txBody>
      </p:sp>
      <p:sp>
        <p:nvSpPr>
          <p:cNvPr id="3" name="TextBox 2">
            <a:extLst>
              <a:ext uri="{FF2B5EF4-FFF2-40B4-BE49-F238E27FC236}">
                <a16:creationId xmlns:a16="http://schemas.microsoft.com/office/drawing/2014/main" id="{47BBA091-BC69-49A6-AC46-3AB9899B57AB}"/>
              </a:ext>
            </a:extLst>
          </p:cNvPr>
          <p:cNvSpPr txBox="1"/>
          <p:nvPr/>
        </p:nvSpPr>
        <p:spPr>
          <a:xfrm>
            <a:off x="759290" y="2295049"/>
            <a:ext cx="3471861" cy="1815882"/>
          </a:xfrm>
          <a:prstGeom prst="rect">
            <a:avLst/>
          </a:prstGeom>
          <a:noFill/>
        </p:spPr>
        <p:txBody>
          <a:bodyPr wrap="square" rtlCol="0">
            <a:spAutoFit/>
          </a:bodyPr>
          <a:lstStyle/>
          <a:p>
            <a:r>
              <a:rPr lang="en-GB" dirty="0">
                <a:solidFill>
                  <a:srgbClr val="7030A0"/>
                </a:solidFill>
                <a:latin typeface="Calibri" panose="020F0502020204030204" pitchFamily="34" charset="0"/>
                <a:cs typeface="Calibri" panose="020F0502020204030204" pitchFamily="34" charset="0"/>
              </a:rPr>
              <a:t>“Imagine if you were to stop being first and foremost a scholar for a little while in order to take a job in which you could do something that would be useful not just to your personal career, but to the whole scholarly community. What would be the focus, what would seem most useful to you?”</a:t>
            </a:r>
          </a:p>
        </p:txBody>
      </p:sp>
      <p:sp>
        <p:nvSpPr>
          <p:cNvPr id="4" name="TextBox 3">
            <a:extLst>
              <a:ext uri="{FF2B5EF4-FFF2-40B4-BE49-F238E27FC236}">
                <a16:creationId xmlns:a16="http://schemas.microsoft.com/office/drawing/2014/main" id="{5CB93398-BB40-41DE-B57F-CFF80AA666B4}"/>
              </a:ext>
            </a:extLst>
          </p:cNvPr>
          <p:cNvSpPr txBox="1"/>
          <p:nvPr/>
        </p:nvSpPr>
        <p:spPr>
          <a:xfrm>
            <a:off x="319085" y="4303125"/>
            <a:ext cx="3795714" cy="707886"/>
          </a:xfrm>
          <a:prstGeom prst="rect">
            <a:avLst/>
          </a:prstGeom>
          <a:noFill/>
        </p:spPr>
        <p:txBody>
          <a:bodyPr wrap="square" rtlCol="0">
            <a:spAutoFit/>
          </a:bodyPr>
          <a:lstStyle/>
          <a:p>
            <a:r>
              <a:rPr lang="en-GB" sz="1000" dirty="0">
                <a:latin typeface="Calibri" panose="020F0502020204030204" pitchFamily="34" charset="0"/>
                <a:cs typeface="Calibri" panose="020F0502020204030204" pitchFamily="34" charset="0"/>
              </a:rPr>
              <a:t>Anne </a:t>
            </a:r>
            <a:r>
              <a:rPr lang="en-GB" sz="1000" dirty="0" err="1">
                <a:latin typeface="Calibri" panose="020F0502020204030204" pitchFamily="34" charset="0"/>
                <a:cs typeface="Calibri" panose="020F0502020204030204" pitchFamily="34" charset="0"/>
              </a:rPr>
              <a:t>Baillot</a:t>
            </a:r>
            <a:r>
              <a:rPr lang="en-GB" sz="1000" dirty="0">
                <a:latin typeface="Calibri" panose="020F0502020204030204" pitchFamily="34" charset="0"/>
                <a:cs typeface="Calibri" panose="020F0502020204030204" pitchFamily="34" charset="0"/>
              </a:rPr>
              <a:t>. A certification model for digital scholarly editions: Towards peer review-based data journals in the humanities. </a:t>
            </a:r>
            <a:r>
              <a:rPr lang="en-GB" sz="1000" i="1" dirty="0">
                <a:latin typeface="Calibri" panose="020F0502020204030204" pitchFamily="34" charset="0"/>
                <a:cs typeface="Calibri" panose="020F0502020204030204" pitchFamily="34" charset="0"/>
              </a:rPr>
              <a:t>Digital Scholarly Editing: Theory, Practice, Methods</a:t>
            </a:r>
            <a:r>
              <a:rPr lang="en-GB" sz="1000" dirty="0">
                <a:latin typeface="Calibri" panose="020F0502020204030204" pitchFamily="34" charset="0"/>
                <a:cs typeface="Calibri" panose="020F0502020204030204" pitchFamily="34" charset="0"/>
              </a:rPr>
              <a:t>, </a:t>
            </a:r>
            <a:r>
              <a:rPr lang="en-GB" sz="1000" dirty="0" err="1">
                <a:latin typeface="Calibri" panose="020F0502020204030204" pitchFamily="34" charset="0"/>
                <a:cs typeface="Calibri" panose="020F0502020204030204" pitchFamily="34" charset="0"/>
              </a:rPr>
              <a:t>Université</a:t>
            </a:r>
            <a:r>
              <a:rPr lang="en-GB" sz="1000" dirty="0">
                <a:latin typeface="Calibri" panose="020F0502020204030204" pitchFamily="34" charset="0"/>
                <a:cs typeface="Calibri" panose="020F0502020204030204" pitchFamily="34" charset="0"/>
              </a:rPr>
              <a:t> </a:t>
            </a:r>
            <a:r>
              <a:rPr lang="en-GB" sz="1000" dirty="0" err="1">
                <a:latin typeface="Calibri" panose="020F0502020204030204" pitchFamily="34" charset="0"/>
                <a:cs typeface="Calibri" panose="020F0502020204030204" pitchFamily="34" charset="0"/>
              </a:rPr>
              <a:t>d'Anvers</a:t>
            </a:r>
            <a:r>
              <a:rPr lang="en-GB" sz="1000" dirty="0">
                <a:latin typeface="Calibri" panose="020F0502020204030204" pitchFamily="34" charset="0"/>
                <a:cs typeface="Calibri" panose="020F0502020204030204" pitchFamily="34" charset="0"/>
              </a:rPr>
              <a:t>, Oct 2016, Anvers, Belgium. </a:t>
            </a:r>
            <a:r>
              <a:rPr lang="en-GB" sz="1000" dirty="0">
                <a:latin typeface="Calibri" panose="020F0502020204030204" pitchFamily="34" charset="0"/>
                <a:cs typeface="Calibri" panose="020F0502020204030204" pitchFamily="34" charset="0"/>
                <a:hlinkClick r:id="rId3"/>
              </a:rPr>
              <a:t>⟨halshs-01392880⟩</a:t>
            </a:r>
            <a:endParaRPr lang="en-GB" sz="10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B65C1B2-2809-4BFE-8771-929C51283781}"/>
              </a:ext>
            </a:extLst>
          </p:cNvPr>
          <p:cNvSpPr txBox="1"/>
          <p:nvPr/>
        </p:nvSpPr>
        <p:spPr>
          <a:xfrm>
            <a:off x="4901590" y="2304477"/>
            <a:ext cx="3460602" cy="3323987"/>
          </a:xfrm>
          <a:prstGeom prst="rect">
            <a:avLst/>
          </a:prstGeom>
          <a:noFill/>
        </p:spPr>
        <p:txBody>
          <a:bodyPr wrap="square" rtlCol="0">
            <a:spAutoFit/>
          </a:bodyPr>
          <a:lstStyle/>
          <a:p>
            <a:r>
              <a:rPr lang="hu-HU" dirty="0">
                <a:solidFill>
                  <a:srgbClr val="7030A0"/>
                </a:solidFill>
                <a:effectLst/>
                <a:latin typeface="Calibri" panose="020F0502020204030204" pitchFamily="34" charset="0"/>
                <a:cs typeface="Calibri" panose="020F0502020204030204" pitchFamily="34" charset="0"/>
              </a:rPr>
              <a:t>”</a:t>
            </a:r>
            <a:r>
              <a:rPr lang="en-GB" dirty="0">
                <a:solidFill>
                  <a:srgbClr val="7030A0"/>
                </a:solidFill>
                <a:latin typeface="Calibri" panose="020F0502020204030204" pitchFamily="34" charset="0"/>
                <a:cs typeface="Calibri" panose="020F0502020204030204" pitchFamily="34" charset="0"/>
              </a:rPr>
              <a:t>First, the selection process in scholarly journals that has developed over the years is mainly based upon a post-peer review publication process that has until now prevented many potentially interesting results and studies to be published in the first place</a:t>
            </a:r>
            <a:r>
              <a:rPr lang="hu-HU" dirty="0">
                <a:solidFill>
                  <a:srgbClr val="7030A0"/>
                </a:solidFill>
                <a:latin typeface="Calibri" panose="020F0502020204030204" pitchFamily="34" charset="0"/>
                <a:cs typeface="Calibri" panose="020F0502020204030204" pitchFamily="34" charset="0"/>
              </a:rPr>
              <a:t>(...)</a:t>
            </a:r>
            <a:r>
              <a:rPr lang="en-GB" dirty="0">
                <a:solidFill>
                  <a:srgbClr val="7030A0"/>
                </a:solidFill>
                <a:latin typeface="Calibri" panose="020F0502020204030204" pitchFamily="34" charset="0"/>
                <a:cs typeface="Calibri" panose="020F0502020204030204" pitchFamily="34" charset="0"/>
              </a:rPr>
              <a:t> If we want to ensure that all data sets in the humanities are actually made available, we should not aim at recreating print-world benchmarks and should think instead of crucially decoupling the actual publication (in the sense of “making public”) from the assessment stage, by going towards post-publication peer review</a:t>
            </a:r>
            <a:r>
              <a:rPr lang="hu-HU" dirty="0">
                <a:solidFill>
                  <a:srgbClr val="7030A0"/>
                </a:solidFill>
                <a:latin typeface="Calibri" panose="020F0502020204030204" pitchFamily="34" charset="0"/>
                <a:cs typeface="Calibri" panose="020F0502020204030204" pitchFamily="34" charset="0"/>
              </a:rPr>
              <a:t>”</a:t>
            </a:r>
            <a:endParaRPr lang="en-GB" dirty="0">
              <a:solidFill>
                <a:srgbClr val="7030A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1906FD3-E429-4D68-B468-8785B7CAF64D}"/>
              </a:ext>
            </a:extLst>
          </p:cNvPr>
          <p:cNvSpPr txBox="1"/>
          <p:nvPr/>
        </p:nvSpPr>
        <p:spPr>
          <a:xfrm>
            <a:off x="9032631" y="2256739"/>
            <a:ext cx="2873619" cy="1815882"/>
          </a:xfrm>
          <a:prstGeom prst="rect">
            <a:avLst/>
          </a:prstGeom>
          <a:noFill/>
        </p:spPr>
        <p:txBody>
          <a:bodyPr wrap="square" rtlCol="0">
            <a:spAutoFit/>
          </a:bodyPr>
          <a:lstStyle/>
          <a:p>
            <a:r>
              <a:rPr lang="hu-HU" dirty="0">
                <a:solidFill>
                  <a:srgbClr val="7030A0"/>
                </a:solidFill>
                <a:effectLst/>
                <a:latin typeface="Calibri" panose="020F0502020204030204" pitchFamily="34" charset="0"/>
                <a:cs typeface="Calibri" panose="020F0502020204030204" pitchFamily="34" charset="0"/>
              </a:rPr>
              <a:t>” </a:t>
            </a:r>
            <a:r>
              <a:rPr lang="en-GB" dirty="0">
                <a:solidFill>
                  <a:srgbClr val="7030A0"/>
                </a:solidFill>
                <a:effectLst/>
                <a:latin typeface="Calibri" panose="020F0502020204030204" pitchFamily="34" charset="0"/>
                <a:cs typeface="Calibri" panose="020F0502020204030204" pitchFamily="34" charset="0"/>
              </a:rPr>
              <a:t>In a doctoral training, we should both (1) explain what good research evaluation is and (2) implement such an evaluation for assessing doctoral candidates. This will enable them to know whether they are being given a fair assessment and how to evaluate others.</a:t>
            </a:r>
            <a:r>
              <a:rPr lang="hu-HU" dirty="0">
                <a:solidFill>
                  <a:srgbClr val="7030A0"/>
                </a:solidFill>
                <a:effectLst/>
                <a:latin typeface="Calibri" panose="020F0502020204030204" pitchFamily="34" charset="0"/>
                <a:cs typeface="Calibri" panose="020F0502020204030204" pitchFamily="34" charset="0"/>
              </a:rPr>
              <a:t>”</a:t>
            </a:r>
            <a:endParaRPr lang="en-GB" dirty="0">
              <a:solidFill>
                <a:srgbClr val="7030A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1A090A-78E3-4B6A-8595-0A268C931CC9}"/>
              </a:ext>
            </a:extLst>
          </p:cNvPr>
          <p:cNvSpPr txBox="1"/>
          <p:nvPr/>
        </p:nvSpPr>
        <p:spPr>
          <a:xfrm>
            <a:off x="8786811" y="4206879"/>
            <a:ext cx="2933700" cy="861774"/>
          </a:xfrm>
          <a:prstGeom prst="rect">
            <a:avLst/>
          </a:prstGeom>
          <a:noFill/>
        </p:spPr>
        <p:txBody>
          <a:bodyPr wrap="square" rtlCol="0">
            <a:spAutoFit/>
          </a:bodyPr>
          <a:lstStyle/>
          <a:p>
            <a:r>
              <a:rPr lang="en-GB" sz="1000" dirty="0">
                <a:solidFill>
                  <a:schemeClr val="dk1"/>
                </a:solidFill>
                <a:latin typeface="Calibri" panose="020F0502020204030204" pitchFamily="34" charset="0"/>
                <a:ea typeface="Calibri"/>
                <a:cs typeface="Calibri" panose="020F0502020204030204" pitchFamily="34" charset="0"/>
                <a:sym typeface="Calibri"/>
              </a:rPr>
              <a:t>Emanuel </a:t>
            </a:r>
            <a:r>
              <a:rPr lang="en-GB" sz="1000" dirty="0" err="1">
                <a:solidFill>
                  <a:schemeClr val="dk1"/>
                </a:solidFill>
                <a:latin typeface="Calibri" panose="020F0502020204030204" pitchFamily="34" charset="0"/>
                <a:ea typeface="Calibri"/>
                <a:cs typeface="Calibri" panose="020F0502020204030204" pitchFamily="34" charset="0"/>
                <a:sym typeface="Calibri"/>
              </a:rPr>
              <a:t>Kulczycki</a:t>
            </a:r>
            <a:r>
              <a:rPr lang="en-GB" sz="1000" dirty="0">
                <a:solidFill>
                  <a:schemeClr val="dk1"/>
                </a:solidFill>
                <a:latin typeface="Calibri" panose="020F0502020204030204" pitchFamily="34" charset="0"/>
                <a:ea typeface="Calibri"/>
                <a:cs typeface="Calibri" panose="020F0502020204030204" pitchFamily="34" charset="0"/>
                <a:sym typeface="Calibri"/>
              </a:rPr>
              <a:t> </a:t>
            </a:r>
            <a:r>
              <a:rPr lang="hu-HU" sz="1000" dirty="0">
                <a:solidFill>
                  <a:schemeClr val="dk1"/>
                </a:solidFill>
                <a:latin typeface="Calibri" panose="020F0502020204030204" pitchFamily="34" charset="0"/>
                <a:ea typeface="Calibri"/>
                <a:cs typeface="Calibri" panose="020F0502020204030204" pitchFamily="34" charset="0"/>
                <a:sym typeface="Calibri"/>
              </a:rPr>
              <a:t>: </a:t>
            </a:r>
            <a:r>
              <a:rPr lang="en-GB" sz="1000" dirty="0">
                <a:effectLst/>
                <a:latin typeface="Calibri" panose="020F0502020204030204" pitchFamily="34" charset="0"/>
                <a:cs typeface="Calibri" panose="020F0502020204030204" pitchFamily="34" charset="0"/>
              </a:rPr>
              <a:t>How to prepare early career researchers for the two sides of research evaluation?</a:t>
            </a:r>
            <a:r>
              <a:rPr lang="hu-HU" sz="1000" dirty="0">
                <a:effectLst/>
                <a:latin typeface="Calibri" panose="020F0502020204030204" pitchFamily="34" charset="0"/>
                <a:cs typeface="Calibri" panose="020F0502020204030204" pitchFamily="34" charset="0"/>
              </a:rPr>
              <a:t>. 2019. [Presentation slides] https://www.eua.eu/downloads/content/emanuel_kulczycki.pdf</a:t>
            </a:r>
            <a:endParaRPr lang="en-GB" sz="10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6270AB7-A74B-4E1A-9134-CC6D6C20CB23}"/>
              </a:ext>
            </a:extLst>
          </p:cNvPr>
          <p:cNvSpPr txBox="1"/>
          <p:nvPr/>
        </p:nvSpPr>
        <p:spPr>
          <a:xfrm>
            <a:off x="4541056" y="5621529"/>
            <a:ext cx="3567108" cy="707886"/>
          </a:xfrm>
          <a:prstGeom prst="rect">
            <a:avLst/>
          </a:prstGeom>
          <a:noFill/>
        </p:spPr>
        <p:txBody>
          <a:bodyPr wrap="square" rtlCol="0">
            <a:spAutoFit/>
          </a:bodyPr>
          <a:lstStyle/>
          <a:p>
            <a:r>
              <a:rPr lang="en-GB" sz="1000" dirty="0">
                <a:latin typeface="Calibri" panose="020F0502020204030204" pitchFamily="34" charset="0"/>
                <a:cs typeface="Calibri" panose="020F0502020204030204" pitchFamily="34" charset="0"/>
              </a:rPr>
              <a:t>Laurent Romary, Michael Mertens, Anne </a:t>
            </a:r>
            <a:r>
              <a:rPr lang="en-GB" sz="1000" dirty="0" err="1">
                <a:latin typeface="Calibri" panose="020F0502020204030204" pitchFamily="34" charset="0"/>
                <a:cs typeface="Calibri" panose="020F0502020204030204" pitchFamily="34" charset="0"/>
              </a:rPr>
              <a:t>Baillot</a:t>
            </a:r>
            <a:r>
              <a:rPr lang="en-GB" sz="1000" dirty="0">
                <a:latin typeface="Calibri" panose="020F0502020204030204" pitchFamily="34" charset="0"/>
                <a:cs typeface="Calibri" panose="020F0502020204030204" pitchFamily="34" charset="0"/>
              </a:rPr>
              <a:t>. Data fluidity in DARIAH – pushing the agenda forward. </a:t>
            </a:r>
            <a:r>
              <a:rPr lang="en-GB" sz="1000" i="1" dirty="0">
                <a:latin typeface="Calibri" panose="020F0502020204030204" pitchFamily="34" charset="0"/>
                <a:cs typeface="Calibri" panose="020F0502020204030204" pitchFamily="34" charset="0"/>
              </a:rPr>
              <a:t>BIBLIOTHEK </a:t>
            </a:r>
            <a:r>
              <a:rPr lang="en-GB" sz="1000" i="1" dirty="0" err="1">
                <a:latin typeface="Calibri" panose="020F0502020204030204" pitchFamily="34" charset="0"/>
                <a:cs typeface="Calibri" panose="020F0502020204030204" pitchFamily="34" charset="0"/>
              </a:rPr>
              <a:t>Forschung</a:t>
            </a:r>
            <a:r>
              <a:rPr lang="en-GB" sz="1000" i="1" dirty="0">
                <a:latin typeface="Calibri" panose="020F0502020204030204" pitchFamily="34" charset="0"/>
                <a:cs typeface="Calibri" panose="020F0502020204030204" pitchFamily="34" charset="0"/>
              </a:rPr>
              <a:t> und Praxis</a:t>
            </a:r>
            <a:r>
              <a:rPr lang="en-GB" sz="1000" dirty="0">
                <a:latin typeface="Calibri" panose="020F0502020204030204" pitchFamily="34" charset="0"/>
                <a:cs typeface="Calibri" panose="020F0502020204030204" pitchFamily="34" charset="0"/>
              </a:rPr>
              <a:t>, De Gruyter, 2016, 39 (3), pp.350-357. </a:t>
            </a:r>
            <a:r>
              <a:rPr lang="en-GB" sz="1000" dirty="0">
                <a:latin typeface="Calibri" panose="020F0502020204030204" pitchFamily="34" charset="0"/>
                <a:cs typeface="Calibri" panose="020F0502020204030204" pitchFamily="34" charset="0"/>
                <a:hlinkClick r:id="rId4"/>
              </a:rPr>
              <a:t>⟨10.1515/bfp-2016-0039⟩</a:t>
            </a:r>
            <a:r>
              <a:rPr lang="en-GB" sz="1000" dirty="0">
                <a:latin typeface="Calibri" panose="020F0502020204030204" pitchFamily="34" charset="0"/>
                <a:cs typeface="Calibri" panose="020F0502020204030204" pitchFamily="34" charset="0"/>
              </a:rPr>
              <a:t>. </a:t>
            </a:r>
            <a:r>
              <a:rPr lang="en-GB" sz="1000" dirty="0">
                <a:latin typeface="Calibri" panose="020F0502020204030204" pitchFamily="34" charset="0"/>
                <a:cs typeface="Calibri" panose="020F0502020204030204" pitchFamily="34" charset="0"/>
                <a:hlinkClick r:id="rId5"/>
              </a:rPr>
              <a:t>⟨hal-01285917v2⟩</a:t>
            </a:r>
            <a:endParaRPr lang="en-GB" sz="1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F846EC1-D4D7-4DF6-90CB-F89DEFCCCC4E}"/>
              </a:ext>
            </a:extLst>
          </p:cNvPr>
          <p:cNvSpPr txBox="1"/>
          <p:nvPr/>
        </p:nvSpPr>
        <p:spPr>
          <a:xfrm>
            <a:off x="288123" y="5890732"/>
            <a:ext cx="3795715" cy="707886"/>
          </a:xfrm>
          <a:prstGeom prst="rect">
            <a:avLst/>
          </a:prstGeom>
          <a:noFill/>
        </p:spPr>
        <p:txBody>
          <a:bodyPr wrap="square" rtlCol="0">
            <a:spAutoFit/>
          </a:bodyPr>
          <a:lstStyle/>
          <a:p>
            <a:r>
              <a:rPr lang="en-GB" sz="1000" dirty="0">
                <a:latin typeface="Calibri" panose="020F0502020204030204" pitchFamily="34" charset="0"/>
                <a:cs typeface="Calibri" panose="020F0502020204030204" pitchFamily="34" charset="0"/>
              </a:rPr>
              <a:t>Laurent Romary. An editorial and technical journey into Post Publication Peer Review (PPPR). </a:t>
            </a:r>
            <a:r>
              <a:rPr lang="en-GB" sz="1000" i="1" dirty="0">
                <a:latin typeface="Calibri" panose="020F0502020204030204" pitchFamily="34" charset="0"/>
                <a:cs typeface="Calibri" panose="020F0502020204030204" pitchFamily="34" charset="0"/>
              </a:rPr>
              <a:t>Friday Frontiers: A series of In-House Webinars for the DARIAH community</a:t>
            </a:r>
            <a:r>
              <a:rPr lang="en-GB" sz="1000" dirty="0">
                <a:latin typeface="Calibri" panose="020F0502020204030204" pitchFamily="34" charset="0"/>
                <a:cs typeface="Calibri" panose="020F0502020204030204" pitchFamily="34" charset="0"/>
              </a:rPr>
              <a:t>, Oct 2020, Berlin / Virtual, Germany. </a:t>
            </a:r>
            <a:r>
              <a:rPr lang="en-GB" sz="1000" dirty="0">
                <a:latin typeface="Calibri" panose="020F0502020204030204" pitchFamily="34" charset="0"/>
                <a:cs typeface="Calibri" panose="020F0502020204030204" pitchFamily="34" charset="0"/>
                <a:hlinkClick r:id="rId6"/>
              </a:rPr>
              <a:t>⟨hal-02960535v2⟩</a:t>
            </a:r>
            <a:endParaRPr lang="en-GB" sz="1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FF062C6-4848-4BF7-A7E2-F606F2D14676}"/>
              </a:ext>
            </a:extLst>
          </p:cNvPr>
          <p:cNvSpPr txBox="1"/>
          <p:nvPr/>
        </p:nvSpPr>
        <p:spPr>
          <a:xfrm>
            <a:off x="8710611" y="5367512"/>
            <a:ext cx="3267075" cy="877163"/>
          </a:xfrm>
          <a:prstGeom prst="rect">
            <a:avLst/>
          </a:prstGeom>
          <a:noFill/>
        </p:spPr>
        <p:txBody>
          <a:bodyPr wrap="square" rtlCol="0">
            <a:spAutoFit/>
          </a:bodyPr>
          <a:lstStyle/>
          <a:p>
            <a:pPr algn="just"/>
            <a:r>
              <a:rPr lang="en-GB" sz="1000" dirty="0" err="1">
                <a:latin typeface="Calibri" panose="020F0502020204030204" pitchFamily="34" charset="0"/>
                <a:cs typeface="Calibri" panose="020F0502020204030204" pitchFamily="34" charset="0"/>
              </a:rPr>
              <a:t>Przemyslaw</a:t>
            </a:r>
            <a:r>
              <a:rPr lang="en-GB" sz="1000" dirty="0">
                <a:latin typeface="Calibri" panose="020F0502020204030204" pitchFamily="34" charset="0"/>
                <a:cs typeface="Calibri" panose="020F0502020204030204" pitchFamily="34" charset="0"/>
              </a:rPr>
              <a:t> </a:t>
            </a:r>
            <a:r>
              <a:rPr lang="en-GB" sz="1000" dirty="0" err="1">
                <a:latin typeface="Calibri" panose="020F0502020204030204" pitchFamily="34" charset="0"/>
                <a:cs typeface="Calibri" panose="020F0502020204030204" pitchFamily="34" charset="0"/>
              </a:rPr>
              <a:t>Korytkowski</a:t>
            </a:r>
            <a:r>
              <a:rPr lang="en-GB" sz="1000" dirty="0">
                <a:latin typeface="Calibri" panose="020F0502020204030204" pitchFamily="34" charset="0"/>
                <a:cs typeface="Calibri" panose="020F0502020204030204" pitchFamily="34" charset="0"/>
              </a:rPr>
              <a:t>, Emanuel </a:t>
            </a:r>
            <a:r>
              <a:rPr lang="en-GB" sz="1000" dirty="0" err="1">
                <a:latin typeface="Calibri" panose="020F0502020204030204" pitchFamily="34" charset="0"/>
                <a:cs typeface="Calibri" panose="020F0502020204030204" pitchFamily="34" charset="0"/>
              </a:rPr>
              <a:t>Kulczycki</a:t>
            </a:r>
            <a:r>
              <a:rPr lang="en-GB" sz="1000" dirty="0">
                <a:latin typeface="Calibri" panose="020F0502020204030204" pitchFamily="34" charset="0"/>
                <a:cs typeface="Calibri" panose="020F0502020204030204" pitchFamily="34" charset="0"/>
              </a:rPr>
              <a:t>,</a:t>
            </a:r>
          </a:p>
          <a:p>
            <a:pPr algn="just"/>
            <a:r>
              <a:rPr lang="en-GB" sz="1000" dirty="0">
                <a:latin typeface="Calibri" panose="020F0502020204030204" pitchFamily="34" charset="0"/>
                <a:cs typeface="Calibri" panose="020F0502020204030204" pitchFamily="34" charset="0"/>
              </a:rPr>
              <a:t>Publication counting methods for a national research evaluation exercise,</a:t>
            </a:r>
          </a:p>
          <a:p>
            <a:pPr algn="just"/>
            <a:r>
              <a:rPr lang="en-GB" sz="1000" dirty="0">
                <a:latin typeface="Calibri" panose="020F0502020204030204" pitchFamily="34" charset="0"/>
                <a:cs typeface="Calibri" panose="020F0502020204030204" pitchFamily="34" charset="0"/>
              </a:rPr>
              <a:t>Journal of </a:t>
            </a:r>
            <a:r>
              <a:rPr lang="en-GB" sz="1000" dirty="0" err="1">
                <a:latin typeface="Calibri" panose="020F0502020204030204" pitchFamily="34" charset="0"/>
                <a:cs typeface="Calibri" panose="020F0502020204030204" pitchFamily="34" charset="0"/>
              </a:rPr>
              <a:t>Informetrics,Volume</a:t>
            </a:r>
            <a:r>
              <a:rPr lang="en-GB" sz="1000" dirty="0">
                <a:latin typeface="Calibri" panose="020F0502020204030204" pitchFamily="34" charset="0"/>
                <a:cs typeface="Calibri" panose="020F0502020204030204" pitchFamily="34" charset="0"/>
              </a:rPr>
              <a:t> 13, Issue 3</a:t>
            </a:r>
            <a:r>
              <a:rPr lang="hu-HU" sz="1000" dirty="0">
                <a:latin typeface="Calibri" panose="020F0502020204030204" pitchFamily="34" charset="0"/>
                <a:cs typeface="Calibri" panose="020F0502020204030204" pitchFamily="34" charset="0"/>
              </a:rPr>
              <a:t>. </a:t>
            </a:r>
            <a:r>
              <a:rPr lang="en-GB" sz="1000" dirty="0">
                <a:latin typeface="Calibri" panose="020F0502020204030204" pitchFamily="34" charset="0"/>
                <a:cs typeface="Calibri" panose="020F0502020204030204" pitchFamily="34" charset="0"/>
                <a:hlinkClick r:id="rId7" tooltip="Persistent link using digital object identifier"/>
              </a:rPr>
              <a:t>https://doi.org/10.1016/j.joi.2019.07.001</a:t>
            </a:r>
            <a:endParaRPr lang="en-GB" sz="1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BE7FF17-10FF-4A5D-9068-4E075218304E}"/>
              </a:ext>
            </a:extLst>
          </p:cNvPr>
          <p:cNvSpPr txBox="1"/>
          <p:nvPr/>
        </p:nvSpPr>
        <p:spPr>
          <a:xfrm>
            <a:off x="288123" y="5164585"/>
            <a:ext cx="3567108" cy="769441"/>
          </a:xfrm>
          <a:prstGeom prst="rect">
            <a:avLst/>
          </a:prstGeom>
          <a:noFill/>
        </p:spPr>
        <p:txBody>
          <a:bodyPr wrap="square" rtlCol="0">
            <a:spAutoFit/>
          </a:bodyPr>
          <a:lstStyle/>
          <a:p>
            <a:pPr algn="just"/>
            <a:r>
              <a:rPr lang="hu-HU" sz="1000" dirty="0">
                <a:latin typeface="Calibri" panose="020F0502020204030204" pitchFamily="34" charset="0"/>
                <a:cs typeface="Calibri" panose="020F0502020204030204" pitchFamily="34" charset="0"/>
              </a:rPr>
              <a:t>Anne Baillot: </a:t>
            </a:r>
            <a:r>
              <a:rPr lang="en-GB" sz="1000" dirty="0">
                <a:latin typeface="Calibri" panose="020F0502020204030204" pitchFamily="34" charset="0"/>
                <a:cs typeface="Calibri" panose="020F0502020204030204" pitchFamily="34" charset="0"/>
              </a:rPr>
              <a:t>Data Journals &amp; Editorialization of Open Data</a:t>
            </a:r>
            <a:r>
              <a:rPr lang="hu-HU" sz="1000" dirty="0">
                <a:latin typeface="Calibri" panose="020F0502020204030204" pitchFamily="34" charset="0"/>
                <a:cs typeface="Calibri" panose="020F0502020204030204" pitchFamily="34" charset="0"/>
              </a:rPr>
              <a:t>. 2016 [Training material] https://campus.dariah.eu/resource/ws2016#session-7</a:t>
            </a:r>
            <a:endParaRPr lang="en-GB" sz="1000" dirty="0">
              <a:latin typeface="Calibri" panose="020F0502020204030204" pitchFamily="34" charset="0"/>
              <a:cs typeface="Calibri" panose="020F0502020204030204" pitchFamily="34" charset="0"/>
            </a:endParaRPr>
          </a:p>
          <a:p>
            <a:endParaRPr lang="en-GB" dirty="0"/>
          </a:p>
        </p:txBody>
      </p:sp>
      <p:pic>
        <p:nvPicPr>
          <p:cNvPr id="12" name="Picture 11">
            <a:extLst>
              <a:ext uri="{FF2B5EF4-FFF2-40B4-BE49-F238E27FC236}">
                <a16:creationId xmlns:a16="http://schemas.microsoft.com/office/drawing/2014/main" id="{B1294916-1847-4938-9161-60ED5029216D}"/>
              </a:ext>
            </a:extLst>
          </p:cNvPr>
          <p:cNvPicPr>
            <a:picLocks noChangeAspect="1"/>
          </p:cNvPicPr>
          <p:nvPr/>
        </p:nvPicPr>
        <p:blipFill>
          <a:blip r:embed="rId8"/>
          <a:stretch>
            <a:fillRect/>
          </a:stretch>
        </p:blipFill>
        <p:spPr>
          <a:xfrm flipH="1">
            <a:off x="159942" y="1788433"/>
            <a:ext cx="599348" cy="797479"/>
          </a:xfrm>
          <a:prstGeom prst="rect">
            <a:avLst/>
          </a:prstGeom>
        </p:spPr>
      </p:pic>
      <p:pic>
        <p:nvPicPr>
          <p:cNvPr id="13" name="Picture 12">
            <a:extLst>
              <a:ext uri="{FF2B5EF4-FFF2-40B4-BE49-F238E27FC236}">
                <a16:creationId xmlns:a16="http://schemas.microsoft.com/office/drawing/2014/main" id="{DB62DB9C-F8E1-4633-A635-886FF2646BB0}"/>
              </a:ext>
            </a:extLst>
          </p:cNvPr>
          <p:cNvPicPr>
            <a:picLocks noChangeAspect="1"/>
          </p:cNvPicPr>
          <p:nvPr/>
        </p:nvPicPr>
        <p:blipFill>
          <a:blip r:embed="rId9"/>
          <a:stretch>
            <a:fillRect/>
          </a:stretch>
        </p:blipFill>
        <p:spPr>
          <a:xfrm>
            <a:off x="4194341" y="1830130"/>
            <a:ext cx="693429" cy="714084"/>
          </a:xfrm>
          <a:prstGeom prst="rect">
            <a:avLst/>
          </a:prstGeom>
        </p:spPr>
      </p:pic>
      <p:pic>
        <p:nvPicPr>
          <p:cNvPr id="14" name="Picture 13">
            <a:extLst>
              <a:ext uri="{FF2B5EF4-FFF2-40B4-BE49-F238E27FC236}">
                <a16:creationId xmlns:a16="http://schemas.microsoft.com/office/drawing/2014/main" id="{0B59D787-5559-4640-9CE8-8685D814D19B}"/>
              </a:ext>
            </a:extLst>
          </p:cNvPr>
          <p:cNvPicPr>
            <a:picLocks noChangeAspect="1"/>
          </p:cNvPicPr>
          <p:nvPr/>
        </p:nvPicPr>
        <p:blipFill>
          <a:blip r:embed="rId10"/>
          <a:stretch>
            <a:fillRect/>
          </a:stretch>
        </p:blipFill>
        <p:spPr>
          <a:xfrm>
            <a:off x="8508566" y="1830704"/>
            <a:ext cx="516954" cy="7778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5"/>
          <p:cNvSpPr txBox="1">
            <a:spLocks noGrp="1"/>
          </p:cNvSpPr>
          <p:nvPr>
            <p:ph type="title"/>
          </p:nvPr>
        </p:nvSpPr>
        <p:spPr>
          <a:xfrm>
            <a:off x="968828" y="257274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hu-HU" b="1" dirty="0"/>
              <a:t>Images, unless indicated differently, are coming from Pixabay, CC0. </a:t>
            </a:r>
            <a:endParaRP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
          <p:cNvSpPr txBox="1">
            <a:spLocks noGrp="1"/>
          </p:cNvSpPr>
          <p:nvPr>
            <p:ph type="title"/>
          </p:nvPr>
        </p:nvSpPr>
        <p:spPr>
          <a:xfrm>
            <a:off x="544675" y="3251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82464"/>
              </a:buClr>
              <a:buSzPts val="4400"/>
              <a:buFont typeface="Calibri"/>
              <a:buNone/>
            </a:pPr>
            <a:r>
              <a:rPr lang="en-GB" b="1">
                <a:solidFill>
                  <a:srgbClr val="682464"/>
                </a:solidFill>
                <a:latin typeface="Calibri"/>
                <a:ea typeface="Calibri"/>
                <a:cs typeface="Calibri"/>
                <a:sym typeface="Calibri"/>
              </a:rPr>
              <a:t>Running order </a:t>
            </a:r>
            <a:endParaRPr b="1">
              <a:solidFill>
                <a:srgbClr val="682464"/>
              </a:solidFill>
              <a:latin typeface="Calibri"/>
              <a:ea typeface="Calibri"/>
              <a:cs typeface="Calibri"/>
              <a:sym typeface="Calibri"/>
            </a:endParaRPr>
          </a:p>
        </p:txBody>
      </p:sp>
      <p:sp>
        <p:nvSpPr>
          <p:cNvPr id="259" name="Google Shape;259;p3"/>
          <p:cNvSpPr txBox="1">
            <a:spLocks noGrp="1"/>
          </p:cNvSpPr>
          <p:nvPr>
            <p:ph type="body" idx="1"/>
          </p:nvPr>
        </p:nvSpPr>
        <p:spPr>
          <a:xfrm>
            <a:off x="446314" y="1782128"/>
            <a:ext cx="10515600" cy="448627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sz="2500" b="1"/>
              <a:t>1. Setting the scene </a:t>
            </a:r>
            <a:endParaRPr sz="2500" b="1"/>
          </a:p>
          <a:p>
            <a:pPr marL="0" lvl="0" indent="0" algn="l" rtl="0">
              <a:lnSpc>
                <a:spcPct val="90000"/>
              </a:lnSpc>
              <a:spcBef>
                <a:spcPts val="0"/>
              </a:spcBef>
              <a:spcAft>
                <a:spcPts val="0"/>
              </a:spcAft>
              <a:buClr>
                <a:schemeClr val="dk1"/>
              </a:buClr>
              <a:buSzPct val="100000"/>
              <a:buNone/>
            </a:pPr>
            <a:endParaRPr sz="2500"/>
          </a:p>
          <a:p>
            <a:pPr marL="0" lvl="0" indent="0" algn="l" rtl="0">
              <a:lnSpc>
                <a:spcPct val="90000"/>
              </a:lnSpc>
              <a:spcBef>
                <a:spcPts val="0"/>
              </a:spcBef>
              <a:spcAft>
                <a:spcPts val="0"/>
              </a:spcAft>
              <a:buClr>
                <a:schemeClr val="dk1"/>
              </a:buClr>
              <a:buSzPct val="100000"/>
              <a:buNone/>
            </a:pPr>
            <a:r>
              <a:rPr lang="en-GB" sz="2500"/>
              <a:t>(15 mins presentation + 5 mins for questions)</a:t>
            </a:r>
            <a:endParaRPr sz="2500"/>
          </a:p>
          <a:p>
            <a:pPr marL="0" lvl="0" indent="0" algn="l" rtl="0">
              <a:lnSpc>
                <a:spcPct val="90000"/>
              </a:lnSpc>
              <a:spcBef>
                <a:spcPts val="0"/>
              </a:spcBef>
              <a:spcAft>
                <a:spcPts val="0"/>
              </a:spcAft>
              <a:buClr>
                <a:schemeClr val="dk1"/>
              </a:buClr>
              <a:buSzPct val="100000"/>
              <a:buNone/>
            </a:pPr>
            <a:endParaRPr sz="2500"/>
          </a:p>
          <a:p>
            <a:pPr marL="0" lvl="0" indent="0" algn="l" rtl="0">
              <a:lnSpc>
                <a:spcPct val="90000"/>
              </a:lnSpc>
              <a:spcBef>
                <a:spcPts val="1000"/>
              </a:spcBef>
              <a:spcAft>
                <a:spcPts val="0"/>
              </a:spcAft>
              <a:buClr>
                <a:schemeClr val="dk1"/>
              </a:buClr>
              <a:buSzPct val="100000"/>
              <a:buNone/>
            </a:pPr>
            <a:r>
              <a:rPr lang="en-GB" sz="2500" b="1"/>
              <a:t>2. Discussing preliminary findings</a:t>
            </a:r>
            <a:endParaRPr/>
          </a:p>
          <a:p>
            <a:pPr marL="0" lvl="0" indent="0" algn="l" rtl="0">
              <a:lnSpc>
                <a:spcPct val="90000"/>
              </a:lnSpc>
              <a:spcBef>
                <a:spcPts val="1000"/>
              </a:spcBef>
              <a:spcAft>
                <a:spcPts val="0"/>
              </a:spcAft>
              <a:buClr>
                <a:schemeClr val="dk1"/>
              </a:buClr>
              <a:buSzPct val="100000"/>
              <a:buNone/>
            </a:pPr>
            <a:endParaRPr sz="2500"/>
          </a:p>
          <a:p>
            <a:pPr marL="0" lvl="0" indent="0" algn="l" rtl="0">
              <a:lnSpc>
                <a:spcPct val="90000"/>
              </a:lnSpc>
              <a:spcBef>
                <a:spcPts val="1000"/>
              </a:spcBef>
              <a:spcAft>
                <a:spcPts val="0"/>
              </a:spcAft>
              <a:buClr>
                <a:schemeClr val="dk1"/>
              </a:buClr>
              <a:buSzPct val="100000"/>
              <a:buNone/>
            </a:pPr>
            <a:r>
              <a:rPr lang="en-GB" sz="2500" b="1"/>
              <a:t>Block 2.1.: Trust, Special flavours of peer review in SSH</a:t>
            </a:r>
            <a:endParaRPr/>
          </a:p>
          <a:p>
            <a:pPr marL="0" lvl="0" indent="0" algn="l" rtl="0">
              <a:lnSpc>
                <a:spcPct val="90000"/>
              </a:lnSpc>
              <a:spcBef>
                <a:spcPts val="1000"/>
              </a:spcBef>
              <a:spcAft>
                <a:spcPts val="0"/>
              </a:spcAft>
              <a:buClr>
                <a:schemeClr val="dk1"/>
              </a:buClr>
              <a:buSzPct val="100000"/>
              <a:buNone/>
            </a:pPr>
            <a:r>
              <a:rPr lang="en-GB" sz="2500"/>
              <a:t>(10 mins presentation + 20 mins discussion) </a:t>
            </a:r>
            <a:endParaRPr/>
          </a:p>
          <a:p>
            <a:pPr marL="0" lvl="0" indent="0" algn="l" rtl="0">
              <a:lnSpc>
                <a:spcPct val="90000"/>
              </a:lnSpc>
              <a:spcBef>
                <a:spcPts val="1000"/>
              </a:spcBef>
              <a:spcAft>
                <a:spcPts val="0"/>
              </a:spcAft>
              <a:buClr>
                <a:schemeClr val="dk1"/>
              </a:buClr>
              <a:buSzPct val="100000"/>
              <a:buNone/>
            </a:pPr>
            <a:endParaRPr sz="2500" b="1"/>
          </a:p>
          <a:p>
            <a:pPr marL="0" lvl="0" indent="0" algn="l" rtl="0">
              <a:lnSpc>
                <a:spcPct val="90000"/>
              </a:lnSpc>
              <a:spcBef>
                <a:spcPts val="1000"/>
              </a:spcBef>
              <a:spcAft>
                <a:spcPts val="0"/>
              </a:spcAft>
              <a:buClr>
                <a:schemeClr val="dk1"/>
              </a:buClr>
              <a:buSzPct val="100000"/>
              <a:buNone/>
            </a:pPr>
            <a:r>
              <a:rPr lang="en-GB" sz="2500" b="1"/>
              <a:t>Block 2.2: Challenges, Openness, Incentives</a:t>
            </a:r>
            <a:endParaRPr/>
          </a:p>
          <a:p>
            <a:pPr marL="0" lvl="0" indent="0" algn="l" rtl="0">
              <a:lnSpc>
                <a:spcPct val="90000"/>
              </a:lnSpc>
              <a:spcBef>
                <a:spcPts val="1000"/>
              </a:spcBef>
              <a:spcAft>
                <a:spcPts val="0"/>
              </a:spcAft>
              <a:buClr>
                <a:schemeClr val="dk1"/>
              </a:buClr>
              <a:buSzPct val="100000"/>
              <a:buNone/>
            </a:pPr>
            <a:r>
              <a:rPr lang="en-GB" sz="2500"/>
              <a:t>(10 mins presentation + 20 mins discussion)</a:t>
            </a:r>
            <a:endParaRPr/>
          </a:p>
          <a:p>
            <a:pPr marL="0" lvl="0" indent="0" algn="l" rtl="0">
              <a:lnSpc>
                <a:spcPct val="90000"/>
              </a:lnSpc>
              <a:spcBef>
                <a:spcPts val="1000"/>
              </a:spcBef>
              <a:spcAft>
                <a:spcPts val="0"/>
              </a:spcAft>
              <a:buClr>
                <a:schemeClr val="dk1"/>
              </a:buClr>
              <a:buSzPct val="100000"/>
              <a:buNone/>
            </a:pPr>
            <a:endParaRPr sz="2500"/>
          </a:p>
          <a:p>
            <a:pPr marL="0" lvl="0" indent="0" algn="l" rtl="0">
              <a:lnSpc>
                <a:spcPct val="90000"/>
              </a:lnSpc>
              <a:spcBef>
                <a:spcPts val="1000"/>
              </a:spcBef>
              <a:spcAft>
                <a:spcPts val="0"/>
              </a:spcAft>
              <a:buClr>
                <a:schemeClr val="dk1"/>
              </a:buClr>
              <a:buSzPct val="100000"/>
              <a:buNone/>
            </a:pPr>
            <a:r>
              <a:rPr lang="en-GB" sz="2500" b="1"/>
              <a:t>3. Future perspectives and Q &amp; A </a:t>
            </a:r>
            <a:r>
              <a:rPr lang="en-GB" sz="2500"/>
              <a:t>(10 mins) </a:t>
            </a:r>
            <a:endParaRPr/>
          </a:p>
          <a:p>
            <a:pPr marL="0" lvl="0" indent="0" algn="l" rtl="0">
              <a:lnSpc>
                <a:spcPct val="90000"/>
              </a:lnSpc>
              <a:spcBef>
                <a:spcPts val="1000"/>
              </a:spcBef>
              <a:spcAft>
                <a:spcPts val="0"/>
              </a:spcAft>
              <a:buClr>
                <a:schemeClr val="dk1"/>
              </a:buClr>
              <a:buSzPct val="100000"/>
              <a:buNone/>
            </a:pPr>
            <a:endParaRPr/>
          </a:p>
        </p:txBody>
      </p:sp>
      <p:pic>
        <p:nvPicPr>
          <p:cNvPr id="260" name="Google Shape;260;p3"/>
          <p:cNvPicPr preferRelativeResize="0"/>
          <p:nvPr/>
        </p:nvPicPr>
        <p:blipFill rotWithShape="1">
          <a:blip r:embed="rId3">
            <a:alphaModFix/>
          </a:blip>
          <a:srcRect/>
          <a:stretch/>
        </p:blipFill>
        <p:spPr>
          <a:xfrm>
            <a:off x="7650479" y="0"/>
            <a:ext cx="4541521" cy="6858000"/>
          </a:xfrm>
          <a:prstGeom prst="rect">
            <a:avLst/>
          </a:prstGeom>
          <a:noFill/>
          <a:ln>
            <a:noFill/>
          </a:ln>
        </p:spPr>
      </p:pic>
      <p:pic>
        <p:nvPicPr>
          <p:cNvPr id="261" name="Google Shape;261;p3"/>
          <p:cNvPicPr preferRelativeResize="0"/>
          <p:nvPr/>
        </p:nvPicPr>
        <p:blipFill rotWithShape="1">
          <a:blip r:embed="rId4">
            <a:alphaModFix/>
          </a:blip>
          <a:srcRect/>
          <a:stretch/>
        </p:blipFill>
        <p:spPr>
          <a:xfrm>
            <a:off x="7650479" y="1581752"/>
            <a:ext cx="4566300" cy="36944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
          <p:cNvSpPr txBox="1">
            <a:spLocks noGrp="1"/>
          </p:cNvSpPr>
          <p:nvPr>
            <p:ph type="title"/>
          </p:nvPr>
        </p:nvSpPr>
        <p:spPr>
          <a:xfrm>
            <a:off x="548640" y="0"/>
            <a:ext cx="10515600" cy="1325563"/>
          </a:xfrm>
          <a:prstGeom prst="rect">
            <a:avLst/>
          </a:prstGeom>
          <a:noFill/>
          <a:ln>
            <a:noFill/>
          </a:ln>
        </p:spPr>
        <p:txBody>
          <a:bodyPr spcFirstLastPara="1" wrap="square" lIns="91400" tIns="45700" rIns="91400" bIns="45700" anchor="ctr" anchorCtr="0">
            <a:noAutofit/>
          </a:bodyPr>
          <a:lstStyle/>
          <a:p>
            <a:pPr marL="0" lvl="0" indent="0" algn="l" rtl="0">
              <a:lnSpc>
                <a:spcPct val="100000"/>
              </a:lnSpc>
              <a:spcBef>
                <a:spcPts val="0"/>
              </a:spcBef>
              <a:spcAft>
                <a:spcPts val="0"/>
              </a:spcAft>
              <a:buClr>
                <a:srgbClr val="682464"/>
              </a:buClr>
              <a:buSzPts val="3200"/>
              <a:buFont typeface="Calibri"/>
              <a:buNone/>
            </a:pPr>
            <a:r>
              <a:rPr lang="en-GB" b="1">
                <a:solidFill>
                  <a:srgbClr val="682464"/>
                </a:solidFill>
                <a:latin typeface="Calibri"/>
                <a:ea typeface="Calibri"/>
                <a:cs typeface="Calibri"/>
                <a:sym typeface="Calibri"/>
              </a:rPr>
              <a:t>Our guest experts: </a:t>
            </a:r>
            <a:endParaRPr b="1">
              <a:solidFill>
                <a:srgbClr val="682464"/>
              </a:solidFill>
              <a:latin typeface="Calibri"/>
              <a:ea typeface="Calibri"/>
              <a:cs typeface="Calibri"/>
              <a:sym typeface="Calibri"/>
            </a:endParaRPr>
          </a:p>
        </p:txBody>
      </p:sp>
      <p:pic>
        <p:nvPicPr>
          <p:cNvPr id="267" name="Google Shape;267;p4"/>
          <p:cNvPicPr preferRelativeResize="0"/>
          <p:nvPr/>
        </p:nvPicPr>
        <p:blipFill rotWithShape="1">
          <a:blip r:embed="rId3">
            <a:alphaModFix/>
          </a:blip>
          <a:srcRect/>
          <a:stretch/>
        </p:blipFill>
        <p:spPr>
          <a:xfrm>
            <a:off x="1148525" y="1091383"/>
            <a:ext cx="2208780" cy="2945040"/>
          </a:xfrm>
          <a:prstGeom prst="flowChartConnector">
            <a:avLst/>
          </a:prstGeom>
          <a:noFill/>
          <a:ln>
            <a:noFill/>
          </a:ln>
        </p:spPr>
      </p:pic>
      <p:pic>
        <p:nvPicPr>
          <p:cNvPr id="268" name="Google Shape;268;p4"/>
          <p:cNvPicPr preferRelativeResize="0"/>
          <p:nvPr/>
        </p:nvPicPr>
        <p:blipFill rotWithShape="1">
          <a:blip r:embed="rId4">
            <a:alphaModFix/>
          </a:blip>
          <a:srcRect/>
          <a:stretch/>
        </p:blipFill>
        <p:spPr>
          <a:xfrm>
            <a:off x="4929101" y="1091358"/>
            <a:ext cx="1960200" cy="2945100"/>
          </a:xfrm>
          <a:prstGeom prst="flowChartConnector">
            <a:avLst/>
          </a:prstGeom>
          <a:noFill/>
          <a:ln>
            <a:noFill/>
          </a:ln>
        </p:spPr>
      </p:pic>
      <p:pic>
        <p:nvPicPr>
          <p:cNvPr id="269" name="Google Shape;269;p4"/>
          <p:cNvPicPr preferRelativeResize="0"/>
          <p:nvPr/>
        </p:nvPicPr>
        <p:blipFill rotWithShape="1">
          <a:blip r:embed="rId5">
            <a:alphaModFix/>
          </a:blip>
          <a:srcRect/>
          <a:stretch/>
        </p:blipFill>
        <p:spPr>
          <a:xfrm>
            <a:off x="8347594" y="1063670"/>
            <a:ext cx="2862515" cy="2945040"/>
          </a:xfrm>
          <a:prstGeom prst="flowChartConnector">
            <a:avLst/>
          </a:prstGeom>
          <a:noFill/>
          <a:ln>
            <a:noFill/>
          </a:ln>
        </p:spPr>
      </p:pic>
      <p:sp>
        <p:nvSpPr>
          <p:cNvPr id="270" name="Google Shape;270;p4"/>
          <p:cNvSpPr txBox="1"/>
          <p:nvPr/>
        </p:nvSpPr>
        <p:spPr>
          <a:xfrm>
            <a:off x="339634" y="4112143"/>
            <a:ext cx="4441371"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Anne </a:t>
            </a:r>
            <a:r>
              <a:rPr lang="en-GB" sz="1800" b="1" dirty="0" err="1">
                <a:solidFill>
                  <a:schemeClr val="dk1"/>
                </a:solidFill>
                <a:latin typeface="Calibri"/>
                <a:ea typeface="Calibri"/>
                <a:cs typeface="Calibri"/>
                <a:sym typeface="Calibri"/>
              </a:rPr>
              <a:t>Baillot</a:t>
            </a:r>
            <a:r>
              <a:rPr lang="en-GB"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Calibri"/>
                <a:ea typeface="Calibri"/>
                <a:cs typeface="Calibri"/>
                <a:sym typeface="Calibri"/>
              </a:rPr>
              <a:t>Full Professor in German Studies at Le Mans </a:t>
            </a:r>
            <a:r>
              <a:rPr lang="en-GB" sz="1800" dirty="0" err="1">
                <a:solidFill>
                  <a:schemeClr val="dk1"/>
                </a:solidFill>
                <a:latin typeface="Calibri"/>
                <a:ea typeface="Calibri"/>
                <a:cs typeface="Calibri"/>
                <a:sym typeface="Calibri"/>
              </a:rPr>
              <a:t>Université</a:t>
            </a:r>
            <a:r>
              <a:rPr lang="en-GB" sz="1800" dirty="0">
                <a:solidFill>
                  <a:schemeClr val="dk1"/>
                </a:solidFill>
                <a:latin typeface="Calibri"/>
                <a:ea typeface="Calibri"/>
                <a:cs typeface="Calibri"/>
                <a:sym typeface="Calibri"/>
              </a:rPr>
              <a:t> </a:t>
            </a:r>
            <a:endParaRPr lang="hu-HU"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Calibri"/>
                <a:ea typeface="Calibri"/>
                <a:cs typeface="Calibri"/>
                <a:sym typeface="Calibri"/>
              </a:rPr>
              <a:t>Expert in digital methods for the Humanities.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Calibri"/>
                <a:ea typeface="Calibri"/>
                <a:cs typeface="Calibri"/>
                <a:sym typeface="Calibri"/>
              </a:rPr>
              <a:t>Enlightenment, German Romanticism, Textual Studies and archival discursivities. </a:t>
            </a:r>
            <a:endParaRPr dirty="0"/>
          </a:p>
        </p:txBody>
      </p:sp>
      <p:sp>
        <p:nvSpPr>
          <p:cNvPr id="271" name="Google Shape;271;p4"/>
          <p:cNvSpPr txBox="1"/>
          <p:nvPr/>
        </p:nvSpPr>
        <p:spPr>
          <a:xfrm>
            <a:off x="4770265" y="4112143"/>
            <a:ext cx="321346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Emanuel </a:t>
            </a:r>
            <a:r>
              <a:rPr lang="en-GB" sz="1800" b="1" dirty="0" err="1">
                <a:solidFill>
                  <a:schemeClr val="dk1"/>
                </a:solidFill>
                <a:latin typeface="Calibri"/>
                <a:ea typeface="Calibri"/>
                <a:cs typeface="Calibri"/>
                <a:sym typeface="Calibri"/>
              </a:rPr>
              <a:t>Kulczycki</a:t>
            </a:r>
            <a:r>
              <a:rPr lang="en-GB"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Calibri"/>
                <a:ea typeface="Calibri"/>
                <a:cs typeface="Calibri"/>
                <a:sym typeface="Calibri"/>
              </a:rPr>
              <a:t>Head of</a:t>
            </a:r>
            <a:r>
              <a:rPr lang="en-GB" sz="1800" i="1" dirty="0">
                <a:solidFill>
                  <a:schemeClr val="dk1"/>
                </a:solidFill>
                <a:latin typeface="Calibri"/>
                <a:ea typeface="Calibri"/>
                <a:cs typeface="Calibri"/>
                <a:sym typeface="Calibri"/>
              </a:rPr>
              <a:t> </a:t>
            </a:r>
            <a:r>
              <a:rPr lang="en-GB" sz="1800" dirty="0">
                <a:solidFill>
                  <a:schemeClr val="dk1"/>
                </a:solidFill>
                <a:latin typeface="Calibri"/>
                <a:ea typeface="Calibri"/>
                <a:cs typeface="Calibri"/>
                <a:sym typeface="Calibri"/>
              </a:rPr>
              <a:t>Scholarly Communication Research Group (Adam Mickiewicz University in </a:t>
            </a:r>
            <a:r>
              <a:rPr lang="en-GB" sz="1800" dirty="0" err="1">
                <a:solidFill>
                  <a:schemeClr val="dk1"/>
                </a:solidFill>
                <a:latin typeface="Calibri"/>
                <a:ea typeface="Calibri"/>
                <a:cs typeface="Calibri"/>
                <a:sym typeface="Calibri"/>
              </a:rPr>
              <a:t>Poznań</a:t>
            </a:r>
            <a:r>
              <a:rPr lang="en-GB" sz="1800" dirty="0">
                <a:solidFill>
                  <a:schemeClr val="dk1"/>
                </a:solidFill>
                <a:latin typeface="Calibri"/>
                <a:ea typeface="Calibri"/>
                <a:cs typeface="Calibri"/>
                <a:sym typeface="Calibri"/>
              </a:rPr>
              <a:t>) and a policy advisor to the Ministry of Education and Science in Poland. </a:t>
            </a:r>
            <a:endParaRPr dirty="0"/>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Calibri"/>
                <a:ea typeface="Calibri"/>
                <a:cs typeface="Calibri"/>
                <a:sym typeface="Calibri"/>
              </a:rPr>
              <a:t>ENRESSH </a:t>
            </a:r>
            <a:endParaRPr sz="1800" dirty="0">
              <a:solidFill>
                <a:schemeClr val="dk1"/>
              </a:solidFill>
              <a:latin typeface="Calibri"/>
              <a:ea typeface="Calibri"/>
              <a:cs typeface="Calibri"/>
              <a:sym typeface="Calibri"/>
            </a:endParaRPr>
          </a:p>
        </p:txBody>
      </p:sp>
      <p:sp>
        <p:nvSpPr>
          <p:cNvPr id="272" name="Google Shape;272;p4"/>
          <p:cNvSpPr txBox="1"/>
          <p:nvPr/>
        </p:nvSpPr>
        <p:spPr>
          <a:xfrm>
            <a:off x="8730343" y="4112143"/>
            <a:ext cx="3122023"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Laurent Romary</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Senior Researcher at INRIA, France and former initiator and director general of DARIAH. </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Modelling of semi-structured documents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TEI, ISO/TC 37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
          <p:cNvSpPr/>
          <p:nvPr/>
        </p:nvSpPr>
        <p:spPr>
          <a:xfrm>
            <a:off x="6220827" y="3206160"/>
            <a:ext cx="1223970" cy="717301"/>
          </a:xfrm>
          <a:prstGeom prst="rect">
            <a:avLst/>
          </a:prstGeom>
          <a:no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9" name="Google Shape;279;p5"/>
          <p:cNvSpPr/>
          <p:nvPr/>
        </p:nvSpPr>
        <p:spPr>
          <a:xfrm>
            <a:off x="7652549" y="0"/>
            <a:ext cx="4539447" cy="6858000"/>
          </a:xfrm>
          <a:prstGeom prst="rect">
            <a:avLst/>
          </a:prstGeom>
          <a:solidFill>
            <a:srgbClr val="D0CEC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0" name="Google Shape;280;p5"/>
          <p:cNvSpPr txBox="1"/>
          <p:nvPr/>
        </p:nvSpPr>
        <p:spPr>
          <a:xfrm>
            <a:off x="5640512" y="2974369"/>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81" name="Google Shape;281;p5"/>
          <p:cNvSpPr txBox="1"/>
          <p:nvPr/>
        </p:nvSpPr>
        <p:spPr>
          <a:xfrm>
            <a:off x="477133" y="1540069"/>
            <a:ext cx="6871203"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82" name="Google Shape;282;p5"/>
          <p:cNvSpPr txBox="1"/>
          <p:nvPr/>
        </p:nvSpPr>
        <p:spPr>
          <a:xfrm>
            <a:off x="1168638" y="1365001"/>
            <a:ext cx="5175099" cy="25237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Black"/>
              <a:buNone/>
            </a:pPr>
            <a:r>
              <a:rPr lang="en-GB" sz="6000" b="0" i="0" u="none" strike="noStrike" cap="none">
                <a:solidFill>
                  <a:srgbClr val="000000"/>
                </a:solidFill>
                <a:latin typeface="Arial Black"/>
                <a:ea typeface="Arial Black"/>
                <a:cs typeface="Arial Black"/>
                <a:sym typeface="Arial Black"/>
              </a:rPr>
              <a:t>Context </a:t>
            </a:r>
            <a:endParaRPr/>
          </a:p>
          <a:p>
            <a:pPr marL="0" marR="0" lvl="0" indent="0" algn="ctr" rtl="0">
              <a:lnSpc>
                <a:spcPct val="100000"/>
              </a:lnSpc>
              <a:spcBef>
                <a:spcPts val="0"/>
              </a:spcBef>
              <a:spcAft>
                <a:spcPts val="0"/>
              </a:spcAft>
              <a:buClr>
                <a:srgbClr val="000000"/>
              </a:buClr>
              <a:buSzPts val="4000"/>
              <a:buFont typeface="Calibri"/>
              <a:buNone/>
            </a:pPr>
            <a:endParaRPr sz="4000" b="0" i="0" u="none" strike="noStrike" cap="none">
              <a:solidFill>
                <a:srgbClr val="000000"/>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000"/>
              <a:buFont typeface="Arial Black"/>
              <a:buNone/>
            </a:pPr>
            <a:r>
              <a:rPr lang="en-GB" sz="4000" b="0" i="0" u="none" strike="noStrike" cap="none">
                <a:solidFill>
                  <a:srgbClr val="000000"/>
                </a:solidFill>
                <a:latin typeface="Arial Black"/>
                <a:ea typeface="Arial Black"/>
                <a:cs typeface="Arial Black"/>
                <a:sym typeface="Arial Black"/>
              </a:rPr>
              <a:t> </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cxnSp>
        <p:nvCxnSpPr>
          <p:cNvPr id="283" name="Google Shape;283;p5"/>
          <p:cNvCxnSpPr/>
          <p:nvPr/>
        </p:nvCxnSpPr>
        <p:spPr>
          <a:xfrm>
            <a:off x="1304672" y="3474720"/>
            <a:ext cx="5250240" cy="0"/>
          </a:xfrm>
          <a:prstGeom prst="straightConnector1">
            <a:avLst/>
          </a:prstGeom>
          <a:noFill/>
          <a:ln w="57150" cap="flat" cmpd="sng">
            <a:solidFill>
              <a:srgbClr val="682464"/>
            </a:solidFill>
            <a:prstDash val="solid"/>
            <a:miter lim="800000"/>
            <a:headEnd type="none" w="sm" len="sm"/>
            <a:tailEnd type="none" w="sm" len="sm"/>
          </a:ln>
        </p:spPr>
      </p:cxnSp>
      <p:pic>
        <p:nvPicPr>
          <p:cNvPr id="284" name="Google Shape;284;p5" descr="A group of people standing in front of a building&#10;&#10;Description automatically generated"/>
          <p:cNvPicPr preferRelativeResize="0"/>
          <p:nvPr/>
        </p:nvPicPr>
        <p:blipFill rotWithShape="1">
          <a:blip r:embed="rId3">
            <a:alphaModFix/>
          </a:blip>
          <a:srcRect/>
          <a:stretch/>
        </p:blipFill>
        <p:spPr>
          <a:xfrm>
            <a:off x="7682142" y="1935580"/>
            <a:ext cx="4509858" cy="3006572"/>
          </a:xfrm>
          <a:prstGeom prst="rect">
            <a:avLst/>
          </a:prstGeom>
          <a:noFill/>
          <a:ln>
            <a:noFill/>
          </a:ln>
        </p:spPr>
      </p:pic>
      <p:pic>
        <p:nvPicPr>
          <p:cNvPr id="285" name="Google Shape;285;p5" descr="Logo&#10;&#10;Description automatically generated"/>
          <p:cNvPicPr preferRelativeResize="0"/>
          <p:nvPr/>
        </p:nvPicPr>
        <p:blipFill rotWithShape="1">
          <a:blip r:embed="rId4">
            <a:alphaModFix/>
          </a:blip>
          <a:srcRect/>
          <a:stretch/>
        </p:blipFill>
        <p:spPr>
          <a:xfrm>
            <a:off x="1671878" y="4120560"/>
            <a:ext cx="4168617" cy="1962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6"/>
          <p:cNvSpPr txBox="1">
            <a:spLocks noGrp="1"/>
          </p:cNvSpPr>
          <p:nvPr>
            <p:ph type="title"/>
          </p:nvPr>
        </p:nvSpPr>
        <p:spPr>
          <a:xfrm>
            <a:off x="630708" y="244835"/>
            <a:ext cx="8797771" cy="1143000"/>
          </a:xfrm>
          <a:prstGeom prst="rect">
            <a:avLst/>
          </a:prstGeom>
          <a:noFill/>
          <a:ln>
            <a:noFill/>
          </a:ln>
        </p:spPr>
        <p:txBody>
          <a:bodyPr spcFirstLastPara="1" wrap="square" lIns="91400" tIns="45700" rIns="91400" bIns="45700" anchor="ctr" anchorCtr="0">
            <a:noAutofit/>
          </a:bodyPr>
          <a:lstStyle/>
          <a:p>
            <a:pPr marL="0" lvl="0" indent="0" algn="l" rtl="0">
              <a:lnSpc>
                <a:spcPct val="100000"/>
              </a:lnSpc>
              <a:spcBef>
                <a:spcPts val="0"/>
              </a:spcBef>
              <a:spcAft>
                <a:spcPts val="0"/>
              </a:spcAft>
              <a:buClr>
                <a:srgbClr val="682464"/>
              </a:buClr>
              <a:buSzPts val="3200"/>
              <a:buFont typeface="Calibri"/>
              <a:buNone/>
            </a:pPr>
            <a:r>
              <a:rPr lang="en-GB" b="1">
                <a:solidFill>
                  <a:srgbClr val="682464"/>
                </a:solidFill>
                <a:latin typeface="Calibri"/>
                <a:ea typeface="Calibri"/>
                <a:cs typeface="Calibri"/>
                <a:sym typeface="Calibri"/>
              </a:rPr>
              <a:t>Who we are? </a:t>
            </a:r>
            <a:endParaRPr b="1">
              <a:latin typeface="Calibri"/>
              <a:ea typeface="Calibri"/>
              <a:cs typeface="Calibri"/>
              <a:sym typeface="Calibri"/>
            </a:endParaRPr>
          </a:p>
        </p:txBody>
      </p:sp>
      <p:sp>
        <p:nvSpPr>
          <p:cNvPr id="291" name="Google Shape;291;p6"/>
          <p:cNvSpPr txBox="1">
            <a:spLocks noGrp="1"/>
          </p:cNvSpPr>
          <p:nvPr>
            <p:ph type="body" idx="1"/>
          </p:nvPr>
        </p:nvSpPr>
        <p:spPr>
          <a:xfrm>
            <a:off x="127181" y="1387835"/>
            <a:ext cx="6454374" cy="5057564"/>
          </a:xfrm>
          <a:prstGeom prst="rect">
            <a:avLst/>
          </a:prstGeom>
          <a:noFill/>
          <a:ln>
            <a:noFill/>
          </a:ln>
        </p:spPr>
        <p:txBody>
          <a:bodyPr spcFirstLastPara="1" wrap="square" lIns="91400" tIns="45700" rIns="91400" bIns="45700" anchor="t" anchorCtr="0">
            <a:normAutofit fontScale="92500" lnSpcReduction="20000"/>
          </a:bodyPr>
          <a:lstStyle/>
          <a:p>
            <a:pPr marL="971550" lvl="0" indent="-285750" algn="just" rtl="0">
              <a:lnSpc>
                <a:spcPct val="115000"/>
              </a:lnSpc>
              <a:spcBef>
                <a:spcPts val="0"/>
              </a:spcBef>
              <a:spcAft>
                <a:spcPts val="0"/>
              </a:spcAft>
              <a:buClr>
                <a:srgbClr val="000000"/>
              </a:buClr>
              <a:buSzPct val="88452"/>
              <a:buFont typeface="Arial"/>
              <a:buChar char="•"/>
            </a:pPr>
            <a:r>
              <a:rPr lang="en-GB" sz="2200" b="1" dirty="0">
                <a:latin typeface="Calibri"/>
                <a:ea typeface="Calibri"/>
                <a:cs typeface="Calibri"/>
                <a:sym typeface="Calibri"/>
              </a:rPr>
              <a:t>OPERAS-P: H2020 projects,</a:t>
            </a:r>
            <a:r>
              <a:rPr lang="en-GB" sz="2200" b="0" i="0" u="none" strike="noStrike" dirty="0">
                <a:solidFill>
                  <a:srgbClr val="000000"/>
                </a:solidFill>
                <a:latin typeface="Calibri"/>
                <a:ea typeface="Calibri"/>
                <a:cs typeface="Calibri"/>
                <a:sym typeface="Calibri"/>
              </a:rPr>
              <a:t> supports the development of OPERAS, the European Research infrastructure for open scholarly communication in the Social Sciences and Humanities.</a:t>
            </a:r>
            <a:endParaRPr sz="2200" b="0" i="0" u="none" strike="noStrike" dirty="0">
              <a:solidFill>
                <a:srgbClr val="000000"/>
              </a:solidFill>
              <a:latin typeface="Calibri"/>
              <a:ea typeface="Calibri"/>
              <a:cs typeface="Calibri"/>
              <a:sym typeface="Calibri"/>
            </a:endParaRPr>
          </a:p>
          <a:p>
            <a:pPr marL="685800" lvl="0" indent="0" algn="just" rtl="0">
              <a:lnSpc>
                <a:spcPct val="115000"/>
              </a:lnSpc>
              <a:spcBef>
                <a:spcPts val="0"/>
              </a:spcBef>
              <a:spcAft>
                <a:spcPts val="0"/>
              </a:spcAft>
              <a:buClr>
                <a:srgbClr val="000000"/>
              </a:buClr>
              <a:buSzPct val="88452"/>
              <a:buNone/>
            </a:pPr>
            <a:endParaRPr sz="2200" b="1" i="0" u="none" strike="noStrike" dirty="0">
              <a:solidFill>
                <a:srgbClr val="000000"/>
              </a:solidFill>
              <a:latin typeface="Calibri"/>
              <a:ea typeface="Calibri"/>
              <a:cs typeface="Calibri"/>
              <a:sym typeface="Calibri"/>
            </a:endParaRPr>
          </a:p>
          <a:p>
            <a:pPr marL="971550" lvl="0" indent="-285750" algn="just" rtl="0">
              <a:lnSpc>
                <a:spcPct val="115000"/>
              </a:lnSpc>
              <a:spcBef>
                <a:spcPts val="0"/>
              </a:spcBef>
              <a:spcAft>
                <a:spcPts val="0"/>
              </a:spcAft>
              <a:buClr>
                <a:srgbClr val="000000"/>
              </a:buClr>
              <a:buSzPct val="88452"/>
              <a:buFont typeface="Arial"/>
              <a:buChar char="•"/>
            </a:pPr>
            <a:r>
              <a:rPr lang="en-GB" sz="2200" b="1" dirty="0">
                <a:latin typeface="Calibri"/>
                <a:ea typeface="Calibri"/>
                <a:cs typeface="Calibri"/>
                <a:sym typeface="Calibri"/>
              </a:rPr>
              <a:t>Project lifetime:  </a:t>
            </a:r>
            <a:r>
              <a:rPr lang="en-GB" sz="2200" dirty="0">
                <a:latin typeface="Calibri"/>
                <a:ea typeface="Calibri"/>
                <a:cs typeface="Calibri"/>
                <a:sym typeface="Calibri"/>
              </a:rPr>
              <a:t>01.07.2019-30.06.2021.</a:t>
            </a:r>
            <a:endParaRPr sz="2200" dirty="0">
              <a:latin typeface="Calibri"/>
              <a:ea typeface="Calibri"/>
              <a:cs typeface="Calibri"/>
              <a:sym typeface="Calibri"/>
            </a:endParaRPr>
          </a:p>
          <a:p>
            <a:pPr marL="971550" lvl="0" indent="-171450" algn="just" rtl="0">
              <a:lnSpc>
                <a:spcPct val="115000"/>
              </a:lnSpc>
              <a:spcBef>
                <a:spcPts val="0"/>
              </a:spcBef>
              <a:spcAft>
                <a:spcPts val="0"/>
              </a:spcAft>
              <a:buClr>
                <a:srgbClr val="000000"/>
              </a:buClr>
              <a:buSzPct val="88452"/>
              <a:buFont typeface="Arial"/>
              <a:buNone/>
            </a:pPr>
            <a:endParaRPr sz="2200" dirty="0">
              <a:latin typeface="Calibri"/>
              <a:ea typeface="Calibri"/>
              <a:cs typeface="Calibri"/>
              <a:sym typeface="Calibri"/>
            </a:endParaRPr>
          </a:p>
          <a:p>
            <a:pPr marL="971550" lvl="0" indent="-285750" algn="just" rtl="0">
              <a:lnSpc>
                <a:spcPct val="115000"/>
              </a:lnSpc>
              <a:spcBef>
                <a:spcPts val="0"/>
              </a:spcBef>
              <a:spcAft>
                <a:spcPts val="0"/>
              </a:spcAft>
              <a:buClr>
                <a:srgbClr val="000000"/>
              </a:buClr>
              <a:buSzPct val="88452"/>
              <a:buFont typeface="Arial"/>
              <a:buChar char="•"/>
            </a:pPr>
            <a:r>
              <a:rPr lang="en-GB" sz="2200" b="1" dirty="0">
                <a:solidFill>
                  <a:schemeClr val="dk1"/>
                </a:solidFill>
                <a:latin typeface="Calibri"/>
                <a:ea typeface="Calibri"/>
                <a:cs typeface="Calibri"/>
                <a:sym typeface="Calibri"/>
              </a:rPr>
              <a:t>OPERAS-P T 6.6: on the quest for re-harmonizing research evaluation with research realities </a:t>
            </a:r>
            <a:endParaRPr sz="2200" b="1" dirty="0">
              <a:solidFill>
                <a:schemeClr val="dk1"/>
              </a:solidFill>
              <a:latin typeface="Calibri"/>
              <a:ea typeface="Calibri"/>
              <a:cs typeface="Calibri"/>
              <a:sym typeface="Calibri"/>
            </a:endParaRPr>
          </a:p>
          <a:p>
            <a:pPr marL="685800" lvl="0" indent="0" algn="just" rtl="0">
              <a:lnSpc>
                <a:spcPct val="115000"/>
              </a:lnSpc>
              <a:spcBef>
                <a:spcPts val="0"/>
              </a:spcBef>
              <a:spcAft>
                <a:spcPts val="0"/>
              </a:spcAft>
              <a:buClr>
                <a:srgbClr val="000000"/>
              </a:buClr>
              <a:buSzPct val="88452"/>
              <a:buNone/>
            </a:pPr>
            <a:endParaRPr sz="2200" dirty="0">
              <a:latin typeface="Calibri"/>
              <a:ea typeface="Calibri"/>
              <a:cs typeface="Calibri"/>
              <a:sym typeface="Calibri"/>
            </a:endParaRPr>
          </a:p>
          <a:p>
            <a:pPr marL="971550" lvl="0" indent="-285750" algn="just" rtl="0">
              <a:lnSpc>
                <a:spcPct val="115000"/>
              </a:lnSpc>
              <a:spcBef>
                <a:spcPts val="0"/>
              </a:spcBef>
              <a:spcAft>
                <a:spcPts val="0"/>
              </a:spcAft>
              <a:buClr>
                <a:srgbClr val="000000"/>
              </a:buClr>
              <a:buSzPct val="88452"/>
              <a:buFont typeface="Arial"/>
              <a:buChar char="•"/>
            </a:pPr>
            <a:r>
              <a:rPr lang="en-GB" sz="2200" b="1" dirty="0">
                <a:latin typeface="Calibri"/>
                <a:ea typeface="Calibri"/>
                <a:cs typeface="Calibri"/>
                <a:sym typeface="Calibri"/>
              </a:rPr>
              <a:t>Participants:</a:t>
            </a:r>
            <a:r>
              <a:rPr lang="en-GB" sz="2200" dirty="0">
                <a:latin typeface="Calibri"/>
                <a:ea typeface="Calibri"/>
                <a:cs typeface="Calibri"/>
                <a:sym typeface="Calibri"/>
              </a:rPr>
              <a:t>   </a:t>
            </a:r>
            <a:endParaRPr sz="2200" dirty="0">
              <a:latin typeface="Calibri"/>
              <a:ea typeface="Calibri"/>
              <a:cs typeface="Calibri"/>
              <a:sym typeface="Calibri"/>
            </a:endParaRPr>
          </a:p>
          <a:p>
            <a:pPr marL="685800" lvl="0" indent="-114300" algn="just" rtl="0">
              <a:lnSpc>
                <a:spcPct val="115000"/>
              </a:lnSpc>
              <a:spcBef>
                <a:spcPts val="0"/>
              </a:spcBef>
              <a:spcAft>
                <a:spcPts val="0"/>
              </a:spcAft>
              <a:buClr>
                <a:srgbClr val="000000"/>
              </a:buClr>
              <a:buSzPct val="81081"/>
              <a:buChar char="•"/>
            </a:pPr>
            <a:r>
              <a:rPr lang="en-GB" sz="2400" dirty="0"/>
              <a:t>DARIAH-EU</a:t>
            </a:r>
            <a:r>
              <a:rPr lang="en-GB" sz="1800" dirty="0"/>
              <a:t> </a:t>
            </a:r>
            <a:r>
              <a:rPr lang="en-GB" sz="1500" dirty="0"/>
              <a:t>(Jennifer Edmond, </a:t>
            </a:r>
            <a:r>
              <a:rPr lang="en-GB" sz="1500" dirty="0" err="1"/>
              <a:t>Erzsébet</a:t>
            </a:r>
            <a:r>
              <a:rPr lang="en-GB" sz="1500" dirty="0"/>
              <a:t> </a:t>
            </a:r>
            <a:r>
              <a:rPr lang="en-GB" sz="1500" dirty="0" err="1"/>
              <a:t>Tóth-Czifra</a:t>
            </a:r>
            <a:r>
              <a:rPr lang="en-GB" sz="1500" dirty="0"/>
              <a:t>);  </a:t>
            </a:r>
            <a:endParaRPr sz="1500" dirty="0"/>
          </a:p>
          <a:p>
            <a:pPr marL="685800" lvl="0" indent="-114300" algn="just" rtl="0">
              <a:lnSpc>
                <a:spcPct val="115000"/>
              </a:lnSpc>
              <a:spcBef>
                <a:spcPts val="0"/>
              </a:spcBef>
              <a:spcAft>
                <a:spcPts val="0"/>
              </a:spcAft>
              <a:buClr>
                <a:srgbClr val="000000"/>
              </a:buClr>
              <a:buSzPct val="81081"/>
              <a:buChar char="•"/>
            </a:pPr>
            <a:r>
              <a:rPr lang="en-GB" sz="2400" dirty="0"/>
              <a:t>Institute of Literary Research of the Polish Academy of Sciences </a:t>
            </a:r>
            <a:r>
              <a:rPr lang="en-GB" sz="1500" dirty="0"/>
              <a:t>(</a:t>
            </a:r>
            <a:r>
              <a:rPr lang="en-GB" sz="1500" i="1" dirty="0"/>
              <a:t>Maciej </a:t>
            </a:r>
            <a:r>
              <a:rPr lang="en-GB" sz="1500" i="1" dirty="0" err="1"/>
              <a:t>Maryl</a:t>
            </a:r>
            <a:r>
              <a:rPr lang="en-GB" sz="1500" i="1" dirty="0"/>
              <a:t>, Marta </a:t>
            </a:r>
            <a:r>
              <a:rPr lang="en-GB" sz="1500" i="1" dirty="0" err="1"/>
              <a:t>Błaszczyńska</a:t>
            </a:r>
            <a:r>
              <a:rPr lang="en-GB" sz="1500" i="1" dirty="0"/>
              <a:t>, Anna Buchner, Agnieszka </a:t>
            </a:r>
            <a:r>
              <a:rPr lang="en-GB" sz="1500" i="1" dirty="0" err="1"/>
              <a:t>Szulińska</a:t>
            </a:r>
            <a:r>
              <a:rPr lang="en-GB" sz="1500" i="1" dirty="0"/>
              <a:t>, </a:t>
            </a:r>
            <a:r>
              <a:rPr lang="en-GB" sz="1500" i="1" dirty="0" err="1"/>
              <a:t>Paweł</a:t>
            </a:r>
            <a:r>
              <a:rPr lang="en-GB" sz="1500" i="1" dirty="0"/>
              <a:t> Rams, Mateusz </a:t>
            </a:r>
            <a:r>
              <a:rPr lang="en-GB" sz="1500" i="1" dirty="0" err="1"/>
              <a:t>Franczak</a:t>
            </a:r>
            <a:r>
              <a:rPr lang="en-GB" sz="1500" i="1" dirty="0"/>
              <a:t>)</a:t>
            </a:r>
            <a:r>
              <a:rPr lang="en-GB" sz="1500" dirty="0"/>
              <a:t>;</a:t>
            </a:r>
            <a:r>
              <a:rPr lang="en-GB" sz="1500" i="1" dirty="0"/>
              <a:t> </a:t>
            </a:r>
            <a:endParaRPr sz="1500" i="1" dirty="0"/>
          </a:p>
          <a:p>
            <a:pPr marL="685800" lvl="0" indent="-114300" algn="just" rtl="0">
              <a:lnSpc>
                <a:spcPct val="115000"/>
              </a:lnSpc>
              <a:spcBef>
                <a:spcPts val="0"/>
              </a:spcBef>
              <a:spcAft>
                <a:spcPts val="0"/>
              </a:spcAft>
              <a:buClr>
                <a:srgbClr val="000000"/>
              </a:buClr>
              <a:buSzPct val="81081"/>
              <a:buChar char="•"/>
            </a:pPr>
            <a:r>
              <a:rPr lang="en-GB" sz="2400" dirty="0"/>
              <a:t>University of Zadar </a:t>
            </a:r>
            <a:r>
              <a:rPr lang="en-GB" sz="1500" dirty="0"/>
              <a:t>(</a:t>
            </a:r>
            <a:r>
              <a:rPr lang="en-GB" sz="1500" i="1" dirty="0" err="1"/>
              <a:t>Jadranka</a:t>
            </a:r>
            <a:r>
              <a:rPr lang="en-GB" sz="1500" i="1" dirty="0"/>
              <a:t> </a:t>
            </a:r>
            <a:r>
              <a:rPr lang="en-GB" sz="1500" i="1" dirty="0" err="1"/>
              <a:t>Stojanovski</a:t>
            </a:r>
            <a:r>
              <a:rPr lang="en-GB" sz="1500" i="1" dirty="0"/>
              <a:t>, Iva </a:t>
            </a:r>
            <a:r>
              <a:rPr lang="en-GB" sz="1500" i="1" dirty="0" err="1"/>
              <a:t>Melinscak</a:t>
            </a:r>
            <a:r>
              <a:rPr lang="en-GB" sz="1500" i="1" dirty="0"/>
              <a:t> </a:t>
            </a:r>
            <a:r>
              <a:rPr lang="en-GB" sz="1500" i="1" dirty="0" err="1"/>
              <a:t>Zlodi</a:t>
            </a:r>
            <a:r>
              <a:rPr lang="en-GB" sz="1500" i="1" dirty="0"/>
              <a:t>, </a:t>
            </a:r>
            <a:r>
              <a:rPr lang="en-GB" sz="1500" i="1" dirty="0" err="1"/>
              <a:t>Kresimir</a:t>
            </a:r>
            <a:r>
              <a:rPr lang="en-GB" sz="1500" i="1" dirty="0"/>
              <a:t> </a:t>
            </a:r>
            <a:r>
              <a:rPr lang="en-GB" sz="1500" i="1" dirty="0" err="1"/>
              <a:t>Zauder</a:t>
            </a:r>
            <a:r>
              <a:rPr lang="en-GB" sz="1500" i="1" dirty="0"/>
              <a:t>)</a:t>
            </a:r>
            <a:endParaRPr sz="1500" dirty="0"/>
          </a:p>
          <a:p>
            <a:pPr marL="914400" lvl="0" indent="-228600" algn="just" rtl="0">
              <a:lnSpc>
                <a:spcPct val="115000"/>
              </a:lnSpc>
              <a:spcBef>
                <a:spcPts val="0"/>
              </a:spcBef>
              <a:spcAft>
                <a:spcPts val="0"/>
              </a:spcAft>
              <a:buClr>
                <a:srgbClr val="000000"/>
              </a:buClr>
              <a:buSzPct val="108108"/>
              <a:buFont typeface="Calibri"/>
              <a:buNone/>
            </a:pPr>
            <a:endParaRPr sz="1200" dirty="0"/>
          </a:p>
          <a:p>
            <a:pPr marL="914400" lvl="0" indent="-228600" algn="just" rtl="0">
              <a:lnSpc>
                <a:spcPct val="115000"/>
              </a:lnSpc>
              <a:spcBef>
                <a:spcPts val="0"/>
              </a:spcBef>
              <a:spcAft>
                <a:spcPts val="0"/>
              </a:spcAft>
              <a:buClr>
                <a:srgbClr val="000000"/>
              </a:buClr>
              <a:buSzPct val="108108"/>
              <a:buFont typeface="Calibri"/>
              <a:buNone/>
            </a:pPr>
            <a:endParaRPr sz="1800" dirty="0"/>
          </a:p>
        </p:txBody>
      </p:sp>
      <p:pic>
        <p:nvPicPr>
          <p:cNvPr id="292" name="Google Shape;292;p6"/>
          <p:cNvPicPr preferRelativeResize="0"/>
          <p:nvPr/>
        </p:nvPicPr>
        <p:blipFill rotWithShape="1">
          <a:blip r:embed="rId3">
            <a:alphaModFix/>
          </a:blip>
          <a:srcRect/>
          <a:stretch/>
        </p:blipFill>
        <p:spPr>
          <a:xfrm>
            <a:off x="7337631" y="4327451"/>
            <a:ext cx="4181696" cy="1955236"/>
          </a:xfrm>
          <a:prstGeom prst="rect">
            <a:avLst/>
          </a:prstGeom>
          <a:noFill/>
          <a:ln>
            <a:noFill/>
          </a:ln>
        </p:spPr>
      </p:pic>
      <p:pic>
        <p:nvPicPr>
          <p:cNvPr id="293" name="Google Shape;293;p6"/>
          <p:cNvPicPr preferRelativeResize="0"/>
          <p:nvPr/>
        </p:nvPicPr>
        <p:blipFill rotWithShape="1">
          <a:blip r:embed="rId4">
            <a:alphaModFix/>
          </a:blip>
          <a:srcRect/>
          <a:stretch/>
        </p:blipFill>
        <p:spPr>
          <a:xfrm>
            <a:off x="7337631" y="1402366"/>
            <a:ext cx="4181696" cy="2651195"/>
          </a:xfrm>
          <a:prstGeom prst="rect">
            <a:avLst/>
          </a:prstGeom>
          <a:noFill/>
          <a:ln>
            <a:noFill/>
          </a:ln>
        </p:spPr>
      </p:pic>
      <p:sp>
        <p:nvSpPr>
          <p:cNvPr id="2" name="TextBox 1">
            <a:extLst>
              <a:ext uri="{FF2B5EF4-FFF2-40B4-BE49-F238E27FC236}">
                <a16:creationId xmlns:a16="http://schemas.microsoft.com/office/drawing/2014/main" id="{3C07B826-6DD5-49FA-A1BC-D8B3E73C44E6}"/>
              </a:ext>
            </a:extLst>
          </p:cNvPr>
          <p:cNvSpPr txBox="1"/>
          <p:nvPr/>
        </p:nvSpPr>
        <p:spPr>
          <a:xfrm>
            <a:off x="8446346" y="6433466"/>
            <a:ext cx="2777066" cy="246221"/>
          </a:xfrm>
          <a:prstGeom prst="rect">
            <a:avLst/>
          </a:prstGeom>
          <a:noFill/>
        </p:spPr>
        <p:txBody>
          <a:bodyPr wrap="square" rtlCol="0">
            <a:spAutoFit/>
          </a:bodyPr>
          <a:lstStyle/>
          <a:p>
            <a:r>
              <a:rPr lang="hu-HU" sz="1000" dirty="0">
                <a:latin typeface="Calibri" panose="020F0502020204030204" pitchFamily="34" charset="0"/>
                <a:cs typeface="Calibri" panose="020F0502020204030204" pitchFamily="34" charset="0"/>
              </a:rPr>
              <a:t>Image credits: OPERAS, Twitter. </a:t>
            </a:r>
            <a:endParaRPr lang="en-GB" sz="1000"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7"/>
          <p:cNvSpPr txBox="1">
            <a:spLocks noGrp="1"/>
          </p:cNvSpPr>
          <p:nvPr>
            <p:ph type="title"/>
          </p:nvPr>
        </p:nvSpPr>
        <p:spPr>
          <a:xfrm>
            <a:off x="385986" y="381780"/>
            <a:ext cx="8797771" cy="1143000"/>
          </a:xfrm>
          <a:prstGeom prst="rect">
            <a:avLst/>
          </a:prstGeom>
          <a:noFill/>
          <a:ln>
            <a:noFill/>
          </a:ln>
        </p:spPr>
        <p:txBody>
          <a:bodyPr spcFirstLastPara="1" wrap="square" lIns="91400" tIns="45700" rIns="91400" bIns="45700" anchor="ctr" anchorCtr="0">
            <a:noAutofit/>
          </a:bodyPr>
          <a:lstStyle/>
          <a:p>
            <a:pPr marL="0" lvl="0" indent="0" algn="l" rtl="0">
              <a:lnSpc>
                <a:spcPct val="100000"/>
              </a:lnSpc>
              <a:spcBef>
                <a:spcPts val="0"/>
              </a:spcBef>
              <a:spcAft>
                <a:spcPts val="0"/>
              </a:spcAft>
              <a:buClr>
                <a:srgbClr val="682464"/>
              </a:buClr>
              <a:buSzPts val="3200"/>
              <a:buFont typeface="Calibri"/>
              <a:buNone/>
            </a:pPr>
            <a:r>
              <a:rPr lang="en-GB" sz="4400" b="1">
                <a:solidFill>
                  <a:srgbClr val="682464"/>
                </a:solidFill>
                <a:latin typeface="Calibri"/>
                <a:ea typeface="Calibri"/>
                <a:cs typeface="Calibri"/>
                <a:sym typeface="Calibri"/>
              </a:rPr>
              <a:t>We wanted to better understand...</a:t>
            </a:r>
            <a:endParaRPr b="1">
              <a:latin typeface="Calibri"/>
              <a:ea typeface="Calibri"/>
              <a:cs typeface="Calibri"/>
              <a:sym typeface="Calibri"/>
            </a:endParaRPr>
          </a:p>
        </p:txBody>
      </p:sp>
      <p:sp>
        <p:nvSpPr>
          <p:cNvPr id="299" name="Google Shape;299;p7"/>
          <p:cNvSpPr txBox="1">
            <a:spLocks noGrp="1"/>
          </p:cNvSpPr>
          <p:nvPr>
            <p:ph type="body" idx="1"/>
          </p:nvPr>
        </p:nvSpPr>
        <p:spPr>
          <a:xfrm>
            <a:off x="1907804" y="7084821"/>
            <a:ext cx="4297800" cy="2614800"/>
          </a:xfrm>
          <a:prstGeom prst="rect">
            <a:avLst/>
          </a:prstGeom>
          <a:noFill/>
          <a:ln>
            <a:noFill/>
          </a:ln>
        </p:spPr>
        <p:txBody>
          <a:bodyPr spcFirstLastPara="1" wrap="square" lIns="91400" tIns="45700" rIns="91400" bIns="45700" anchor="t" anchorCtr="0">
            <a:normAutofit/>
          </a:bodyPr>
          <a:lstStyle/>
          <a:p>
            <a:pPr marL="914400" lvl="0" indent="-228600" algn="just" rtl="0">
              <a:lnSpc>
                <a:spcPct val="115000"/>
              </a:lnSpc>
              <a:spcBef>
                <a:spcPts val="0"/>
              </a:spcBef>
              <a:spcAft>
                <a:spcPts val="0"/>
              </a:spcAft>
              <a:buClr>
                <a:srgbClr val="000000"/>
              </a:buClr>
              <a:buSzPts val="1800"/>
              <a:buFont typeface="Calibri"/>
              <a:buNone/>
            </a:pPr>
            <a:endParaRPr sz="1800"/>
          </a:p>
        </p:txBody>
      </p:sp>
      <p:sp>
        <p:nvSpPr>
          <p:cNvPr id="300" name="Google Shape;300;p7"/>
          <p:cNvSpPr/>
          <p:nvPr/>
        </p:nvSpPr>
        <p:spPr>
          <a:xfrm>
            <a:off x="692331" y="1685109"/>
            <a:ext cx="4715692" cy="1449977"/>
          </a:xfrm>
          <a:prstGeom prst="wedgeRoundRectCallout">
            <a:avLst>
              <a:gd name="adj1" fmla="val -20833"/>
              <a:gd name="adj2" fmla="val 62500"/>
              <a:gd name="adj3" fmla="val 0"/>
            </a:avLst>
          </a:prstGeom>
          <a:solidFill>
            <a:srgbClr val="C9DA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i="1">
                <a:solidFill>
                  <a:schemeClr val="dk1"/>
                </a:solidFill>
                <a:latin typeface="Calibri"/>
                <a:ea typeface="Calibri"/>
                <a:cs typeface="Calibri"/>
                <a:sym typeface="Calibri"/>
              </a:rPr>
              <a:t>What are the current trends, gaps and community needs in research evaluation? </a:t>
            </a:r>
            <a:endParaRPr sz="2200" b="1">
              <a:solidFill>
                <a:schemeClr val="dk1"/>
              </a:solidFill>
              <a:latin typeface="Calibri"/>
              <a:ea typeface="Calibri"/>
              <a:cs typeface="Calibri"/>
              <a:sym typeface="Calibri"/>
            </a:endParaRPr>
          </a:p>
        </p:txBody>
      </p:sp>
      <p:sp>
        <p:nvSpPr>
          <p:cNvPr id="301" name="Google Shape;301;p7"/>
          <p:cNvSpPr/>
          <p:nvPr/>
        </p:nvSpPr>
        <p:spPr>
          <a:xfrm>
            <a:off x="6597620" y="1685109"/>
            <a:ext cx="4715692" cy="1449977"/>
          </a:xfrm>
          <a:prstGeom prst="wedgeRoundRectCallout">
            <a:avLst>
              <a:gd name="adj1" fmla="val -20833"/>
              <a:gd name="adj2" fmla="val 62500"/>
              <a:gd name="adj3" fmla="val 0"/>
            </a:avLst>
          </a:prstGeom>
          <a:solidFill>
            <a:srgbClr val="C9DA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i="1">
                <a:solidFill>
                  <a:schemeClr val="dk1"/>
                </a:solidFill>
                <a:latin typeface="Calibri"/>
                <a:ea typeface="Calibri"/>
                <a:cs typeface="Calibri"/>
                <a:sym typeface="Calibri"/>
              </a:rPr>
              <a:t> How to realign evaluation with research realities?</a:t>
            </a:r>
            <a:endParaRPr sz="2200" b="1">
              <a:solidFill>
                <a:schemeClr val="dk1"/>
              </a:solidFill>
              <a:latin typeface="Calibri"/>
              <a:ea typeface="Calibri"/>
              <a:cs typeface="Calibri"/>
              <a:sym typeface="Calibri"/>
            </a:endParaRPr>
          </a:p>
        </p:txBody>
      </p:sp>
      <p:sp>
        <p:nvSpPr>
          <p:cNvPr id="302" name="Google Shape;302;p7"/>
          <p:cNvSpPr/>
          <p:nvPr/>
        </p:nvSpPr>
        <p:spPr>
          <a:xfrm>
            <a:off x="790302" y="3958045"/>
            <a:ext cx="4519749" cy="2133959"/>
          </a:xfrm>
          <a:prstGeom prst="wedgeRoundRectCallout">
            <a:avLst>
              <a:gd name="adj1" fmla="val -20833"/>
              <a:gd name="adj2" fmla="val 62500"/>
              <a:gd name="adj3" fmla="val 0"/>
            </a:avLst>
          </a:prstGeom>
          <a:solidFill>
            <a:srgbClr val="C9DA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i="1">
                <a:solidFill>
                  <a:schemeClr val="dk1"/>
                </a:solidFill>
                <a:latin typeface="Calibri"/>
                <a:ea typeface="Calibri"/>
                <a:cs typeface="Calibri"/>
                <a:sym typeface="Calibri"/>
              </a:rPr>
              <a:t>What are the underlying reasons behind the persistence of certain proxies in the system that continue to assign tacit prestige to certain publishers and forms of scholarship? </a:t>
            </a:r>
            <a:endParaRPr sz="2200" b="1">
              <a:solidFill>
                <a:schemeClr val="dk1"/>
              </a:solidFill>
              <a:latin typeface="Calibri"/>
              <a:ea typeface="Calibri"/>
              <a:cs typeface="Calibri"/>
              <a:sym typeface="Calibri"/>
            </a:endParaRPr>
          </a:p>
        </p:txBody>
      </p:sp>
      <p:sp>
        <p:nvSpPr>
          <p:cNvPr id="303" name="Google Shape;303;p7"/>
          <p:cNvSpPr/>
          <p:nvPr/>
        </p:nvSpPr>
        <p:spPr>
          <a:xfrm>
            <a:off x="6597620" y="3884201"/>
            <a:ext cx="4297680" cy="2281646"/>
          </a:xfrm>
          <a:prstGeom prst="wedgeRoundRectCallout">
            <a:avLst>
              <a:gd name="adj1" fmla="val -20833"/>
              <a:gd name="adj2" fmla="val 62500"/>
              <a:gd name="adj3" fmla="val 0"/>
            </a:avLst>
          </a:prstGeom>
          <a:solidFill>
            <a:srgbClr val="C9DA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i="1">
                <a:solidFill>
                  <a:schemeClr val="dk1"/>
                </a:solidFill>
                <a:latin typeface="Calibri"/>
                <a:ea typeface="Calibri"/>
                <a:cs typeface="Calibri"/>
                <a:sym typeface="Calibri"/>
              </a:rPr>
              <a:t>What are the emerging trends and future innovation in peer review activities within the SSH? </a:t>
            </a:r>
            <a:endParaRPr sz="2200" b="1">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txBox="1">
            <a:spLocks noGrp="1"/>
          </p:cNvSpPr>
          <p:nvPr>
            <p:ph type="title"/>
          </p:nvPr>
        </p:nvSpPr>
        <p:spPr>
          <a:xfrm>
            <a:off x="385986" y="159711"/>
            <a:ext cx="8797771" cy="1143000"/>
          </a:xfrm>
          <a:prstGeom prst="rect">
            <a:avLst/>
          </a:prstGeom>
          <a:noFill/>
          <a:ln>
            <a:noFill/>
          </a:ln>
        </p:spPr>
        <p:txBody>
          <a:bodyPr spcFirstLastPara="1" wrap="square" lIns="91400" tIns="45700" rIns="91400" bIns="45700" anchor="ctr" anchorCtr="0">
            <a:noAutofit/>
          </a:bodyPr>
          <a:lstStyle/>
          <a:p>
            <a:pPr marL="0" lvl="0" indent="0" algn="l" rtl="0">
              <a:lnSpc>
                <a:spcPct val="100000"/>
              </a:lnSpc>
              <a:spcBef>
                <a:spcPts val="0"/>
              </a:spcBef>
              <a:spcAft>
                <a:spcPts val="0"/>
              </a:spcAft>
              <a:buClr>
                <a:srgbClr val="682464"/>
              </a:buClr>
              <a:buSzPts val="3200"/>
              <a:buFont typeface="Calibri"/>
              <a:buNone/>
            </a:pPr>
            <a:r>
              <a:rPr lang="en-GB" sz="4400" b="1">
                <a:solidFill>
                  <a:srgbClr val="682464"/>
                </a:solidFill>
                <a:latin typeface="Calibri"/>
                <a:ea typeface="Calibri"/>
                <a:cs typeface="Calibri"/>
                <a:sym typeface="Calibri"/>
              </a:rPr>
              <a:t>Our research methods: </a:t>
            </a:r>
            <a:endParaRPr>
              <a:latin typeface="Calibri"/>
              <a:ea typeface="Calibri"/>
              <a:cs typeface="Calibri"/>
              <a:sym typeface="Calibri"/>
            </a:endParaRPr>
          </a:p>
        </p:txBody>
      </p:sp>
      <p:sp>
        <p:nvSpPr>
          <p:cNvPr id="309" name="Google Shape;309;p8"/>
          <p:cNvSpPr txBox="1">
            <a:spLocks noGrp="1"/>
          </p:cNvSpPr>
          <p:nvPr>
            <p:ph type="body" idx="1"/>
          </p:nvPr>
        </p:nvSpPr>
        <p:spPr>
          <a:xfrm>
            <a:off x="135283" y="1418656"/>
            <a:ext cx="7360540" cy="5057564"/>
          </a:xfrm>
          <a:prstGeom prst="rect">
            <a:avLst/>
          </a:prstGeom>
          <a:noFill/>
          <a:ln>
            <a:noFill/>
          </a:ln>
        </p:spPr>
        <p:txBody>
          <a:bodyPr spcFirstLastPara="1" wrap="square" lIns="91400" tIns="45700" rIns="91400" bIns="45700" anchor="t" anchorCtr="0">
            <a:noAutofit/>
          </a:bodyPr>
          <a:lstStyle/>
          <a:p>
            <a:pPr marL="228600" lvl="0" indent="0" algn="just" rtl="0">
              <a:lnSpc>
                <a:spcPct val="90000"/>
              </a:lnSpc>
              <a:spcBef>
                <a:spcPts val="0"/>
              </a:spcBef>
              <a:spcAft>
                <a:spcPts val="0"/>
              </a:spcAft>
              <a:buClr>
                <a:schemeClr val="dk1"/>
              </a:buClr>
              <a:buSzPts val="2000"/>
              <a:buNone/>
            </a:pPr>
            <a:r>
              <a:rPr lang="en-GB" sz="2000" dirty="0">
                <a:latin typeface="Calibri"/>
                <a:ea typeface="Calibri"/>
                <a:cs typeface="Calibri"/>
                <a:sym typeface="Calibri"/>
              </a:rPr>
              <a:t>In s</a:t>
            </a:r>
            <a:r>
              <a:rPr lang="en-GB" sz="2000" b="0" i="0" u="none" strike="noStrike" dirty="0">
                <a:solidFill>
                  <a:srgbClr val="000000"/>
                </a:solidFill>
                <a:latin typeface="Calibri"/>
                <a:ea typeface="Calibri"/>
                <a:cs typeface="Calibri"/>
                <a:sym typeface="Calibri"/>
              </a:rPr>
              <a:t>trong alignment with T 6.5.: </a:t>
            </a:r>
            <a:endParaRPr dirty="0"/>
          </a:p>
          <a:p>
            <a:pPr marL="228600" lvl="0" indent="0" algn="just" rtl="0">
              <a:lnSpc>
                <a:spcPct val="90000"/>
              </a:lnSpc>
              <a:spcBef>
                <a:spcPts val="0"/>
              </a:spcBef>
              <a:spcAft>
                <a:spcPts val="0"/>
              </a:spcAft>
              <a:buClr>
                <a:schemeClr val="dk1"/>
              </a:buClr>
              <a:buSzPts val="2000"/>
              <a:buNone/>
            </a:pPr>
            <a:endParaRPr sz="2000" b="0" i="0" u="none" strike="noStrike" dirty="0">
              <a:solidFill>
                <a:srgbClr val="000000"/>
              </a:solidFill>
              <a:latin typeface="Calibri"/>
              <a:ea typeface="Calibri"/>
              <a:cs typeface="Calibri"/>
              <a:sym typeface="Calibri"/>
            </a:endParaRPr>
          </a:p>
          <a:p>
            <a:pPr marL="228600" lvl="0" indent="0" algn="just" rtl="0">
              <a:lnSpc>
                <a:spcPct val="90000"/>
              </a:lnSpc>
              <a:spcBef>
                <a:spcPts val="0"/>
              </a:spcBef>
              <a:spcAft>
                <a:spcPts val="0"/>
              </a:spcAft>
              <a:buClr>
                <a:srgbClr val="000000"/>
              </a:buClr>
              <a:buSzPts val="2000"/>
              <a:buNone/>
            </a:pPr>
            <a:r>
              <a:rPr lang="en-GB" sz="2000" b="1" i="0" u="none" strike="noStrike" dirty="0">
                <a:solidFill>
                  <a:srgbClr val="000000"/>
                </a:solidFill>
                <a:latin typeface="Calibri"/>
                <a:ea typeface="Calibri"/>
                <a:cs typeface="Calibri"/>
                <a:sym typeface="Calibri"/>
              </a:rPr>
              <a:t>A standardized and open workflow, commitments to open protocols and data sharing</a:t>
            </a:r>
            <a:endParaRPr dirty="0"/>
          </a:p>
          <a:p>
            <a:pPr marL="228600" lvl="0" indent="0" algn="just" rtl="0">
              <a:lnSpc>
                <a:spcPct val="90000"/>
              </a:lnSpc>
              <a:spcBef>
                <a:spcPts val="0"/>
              </a:spcBef>
              <a:spcAft>
                <a:spcPts val="0"/>
              </a:spcAft>
              <a:buClr>
                <a:schemeClr val="dk1"/>
              </a:buClr>
              <a:buSzPts val="2000"/>
              <a:buNone/>
            </a:pPr>
            <a:endParaRPr sz="2000" b="0" i="0" u="none" strike="noStrike" dirty="0">
              <a:solidFill>
                <a:srgbClr val="000000"/>
              </a:solidFill>
              <a:latin typeface="Calibri"/>
              <a:ea typeface="Calibri"/>
              <a:cs typeface="Calibri"/>
              <a:sym typeface="Calibri"/>
            </a:endParaRPr>
          </a:p>
          <a:p>
            <a:pPr marL="514350" lvl="0" indent="-285750" algn="just" rtl="0">
              <a:lnSpc>
                <a:spcPct val="90000"/>
              </a:lnSpc>
              <a:spcBef>
                <a:spcPts val="0"/>
              </a:spcBef>
              <a:spcAft>
                <a:spcPts val="0"/>
              </a:spcAft>
              <a:buClr>
                <a:srgbClr val="000000"/>
              </a:buClr>
              <a:buSzPts val="2000"/>
              <a:buFont typeface="Arial"/>
              <a:buChar char="•"/>
            </a:pPr>
            <a:r>
              <a:rPr lang="en-GB" sz="2000" b="0" i="0" u="none" strike="noStrike" dirty="0">
                <a:solidFill>
                  <a:srgbClr val="000000"/>
                </a:solidFill>
                <a:latin typeface="Calibri"/>
                <a:ea typeface="Calibri"/>
                <a:cs typeface="Calibri"/>
                <a:sym typeface="Calibri"/>
              </a:rPr>
              <a:t>Desk research  </a:t>
            </a:r>
            <a:endParaRPr sz="2000" b="0" i="0" u="none" strike="noStrike" dirty="0">
              <a:solidFill>
                <a:srgbClr val="000000"/>
              </a:solidFill>
              <a:latin typeface="Calibri"/>
              <a:ea typeface="Calibri"/>
              <a:cs typeface="Calibri"/>
              <a:sym typeface="Calibri"/>
            </a:endParaRPr>
          </a:p>
          <a:p>
            <a:pPr marL="228600" lvl="0" indent="0" algn="just" rtl="0">
              <a:lnSpc>
                <a:spcPct val="90000"/>
              </a:lnSpc>
              <a:spcBef>
                <a:spcPts val="0"/>
              </a:spcBef>
              <a:spcAft>
                <a:spcPts val="0"/>
              </a:spcAft>
              <a:buClr>
                <a:schemeClr val="dk1"/>
              </a:buClr>
              <a:buSzPts val="2000"/>
              <a:buNone/>
            </a:pPr>
            <a:endParaRPr sz="2000" b="0" i="0" u="none" strike="noStrike" dirty="0">
              <a:solidFill>
                <a:srgbClr val="000000"/>
              </a:solidFill>
              <a:latin typeface="Calibri"/>
              <a:ea typeface="Calibri"/>
              <a:cs typeface="Calibri"/>
              <a:sym typeface="Calibri"/>
            </a:endParaRPr>
          </a:p>
          <a:p>
            <a:pPr marL="457200" lvl="0" indent="-228600" algn="just" rtl="0">
              <a:lnSpc>
                <a:spcPct val="90000"/>
              </a:lnSpc>
              <a:spcBef>
                <a:spcPts val="0"/>
              </a:spcBef>
              <a:spcAft>
                <a:spcPts val="0"/>
              </a:spcAft>
              <a:buClr>
                <a:srgbClr val="000000"/>
              </a:buClr>
              <a:buSzPts val="2000"/>
              <a:buFont typeface="Arial"/>
              <a:buChar char="•"/>
            </a:pPr>
            <a:r>
              <a:rPr lang="hu-HU" sz="2000" dirty="0">
                <a:solidFill>
                  <a:srgbClr val="000000"/>
                </a:solidFill>
              </a:rPr>
              <a:t>Case studies </a:t>
            </a:r>
          </a:p>
          <a:p>
            <a:pPr marL="228600" lvl="0" indent="0" algn="just" rtl="0">
              <a:lnSpc>
                <a:spcPct val="90000"/>
              </a:lnSpc>
              <a:spcBef>
                <a:spcPts val="0"/>
              </a:spcBef>
              <a:spcAft>
                <a:spcPts val="0"/>
              </a:spcAft>
              <a:buClr>
                <a:srgbClr val="000000"/>
              </a:buClr>
              <a:buSzPts val="2000"/>
              <a:buNone/>
            </a:pPr>
            <a:endParaRPr sz="2000" b="0" i="0" u="none" strike="noStrike" dirty="0">
              <a:solidFill>
                <a:srgbClr val="000000"/>
              </a:solidFill>
              <a:latin typeface="Calibri"/>
              <a:ea typeface="Calibri"/>
              <a:cs typeface="Calibri"/>
              <a:sym typeface="Calibri"/>
            </a:endParaRPr>
          </a:p>
          <a:p>
            <a:pPr marL="457200" lvl="0" indent="-228600" algn="just" rtl="0">
              <a:lnSpc>
                <a:spcPct val="90000"/>
              </a:lnSpc>
              <a:spcBef>
                <a:spcPts val="0"/>
              </a:spcBef>
              <a:spcAft>
                <a:spcPts val="0"/>
              </a:spcAft>
              <a:buClr>
                <a:schemeClr val="dk1"/>
              </a:buClr>
              <a:buSzPts val="2000"/>
              <a:buFont typeface="Arial"/>
              <a:buChar char="•"/>
            </a:pPr>
            <a:r>
              <a:rPr lang="en-GB" sz="2000" dirty="0">
                <a:latin typeface="Calibri"/>
                <a:ea typeface="Calibri"/>
                <a:cs typeface="Calibri"/>
                <a:sym typeface="Calibri"/>
              </a:rPr>
              <a:t>C</a:t>
            </a:r>
            <a:r>
              <a:rPr lang="en-GB" sz="2000" b="0" i="0" u="none" strike="noStrike" dirty="0">
                <a:solidFill>
                  <a:srgbClr val="000000"/>
                </a:solidFill>
                <a:latin typeface="Calibri"/>
                <a:ea typeface="Calibri"/>
                <a:cs typeface="Calibri"/>
                <a:sym typeface="Calibri"/>
              </a:rPr>
              <a:t>ollecting in-depth interviews with scholars about  motivations, and experiences with novel practices in scholarly writing and peer-review practices. (32 interviews encoded in </a:t>
            </a:r>
            <a:r>
              <a:rPr lang="en-GB" sz="2000" b="0" i="0" u="none" strike="noStrike" dirty="0" err="1">
                <a:solidFill>
                  <a:srgbClr val="000000"/>
                </a:solidFill>
                <a:latin typeface="Calibri"/>
                <a:ea typeface="Calibri"/>
                <a:cs typeface="Calibri"/>
                <a:sym typeface="Calibri"/>
              </a:rPr>
              <a:t>MaxQDA</a:t>
            </a:r>
            <a:r>
              <a:rPr lang="en-GB" sz="2000" b="0" i="0" u="none" strike="noStrike" dirty="0">
                <a:solidFill>
                  <a:srgbClr val="000000"/>
                </a:solidFill>
                <a:latin typeface="Calibri"/>
                <a:ea typeface="Calibri"/>
                <a:cs typeface="Calibri"/>
                <a:sym typeface="Calibri"/>
              </a:rPr>
              <a:t>) </a:t>
            </a:r>
            <a:endParaRPr sz="2000" dirty="0">
              <a:solidFill>
                <a:srgbClr val="000000"/>
              </a:solidFill>
            </a:endParaRPr>
          </a:p>
          <a:p>
            <a:pPr marL="228600" lvl="0" indent="0" algn="just" rtl="0">
              <a:lnSpc>
                <a:spcPct val="90000"/>
              </a:lnSpc>
              <a:spcBef>
                <a:spcPts val="0"/>
              </a:spcBef>
              <a:spcAft>
                <a:spcPts val="0"/>
              </a:spcAft>
              <a:buNone/>
            </a:pPr>
            <a:endParaRPr sz="2000" dirty="0">
              <a:solidFill>
                <a:srgbClr val="000000"/>
              </a:solidFill>
            </a:endParaRPr>
          </a:p>
          <a:p>
            <a:pPr marL="457200" lvl="0" indent="-228600" algn="just" rtl="0">
              <a:lnSpc>
                <a:spcPct val="90000"/>
              </a:lnSpc>
              <a:spcBef>
                <a:spcPts val="0"/>
              </a:spcBef>
              <a:spcAft>
                <a:spcPts val="0"/>
              </a:spcAft>
              <a:buClr>
                <a:srgbClr val="000000"/>
              </a:buClr>
              <a:buSzPts val="2000"/>
              <a:buFont typeface="Arial"/>
              <a:buChar char="•"/>
            </a:pPr>
            <a:r>
              <a:rPr lang="en-GB" sz="2000" b="0" i="0" u="none" strike="noStrike" dirty="0">
                <a:solidFill>
                  <a:srgbClr val="000000"/>
                </a:solidFill>
                <a:latin typeface="Calibri"/>
                <a:ea typeface="Calibri"/>
                <a:cs typeface="Calibri"/>
                <a:sym typeface="Calibri"/>
              </a:rPr>
              <a:t>Open deposit of the pseudonymized transcripts as open data in NAKALA </a:t>
            </a:r>
            <a:endParaRPr sz="2000" b="0" i="0" u="none" strike="noStrike" dirty="0">
              <a:solidFill>
                <a:srgbClr val="000000"/>
              </a:solidFill>
              <a:latin typeface="Calibri"/>
              <a:ea typeface="Calibri"/>
              <a:cs typeface="Calibri"/>
              <a:sym typeface="Calibri"/>
            </a:endParaRPr>
          </a:p>
          <a:p>
            <a:pPr marL="228600" lvl="0" indent="0" algn="just" rtl="0">
              <a:lnSpc>
                <a:spcPct val="90000"/>
              </a:lnSpc>
              <a:spcBef>
                <a:spcPts val="0"/>
              </a:spcBef>
              <a:spcAft>
                <a:spcPts val="0"/>
              </a:spcAft>
              <a:buClr>
                <a:schemeClr val="dk1"/>
              </a:buClr>
              <a:buSzPts val="2000"/>
              <a:buNone/>
            </a:pPr>
            <a:endParaRPr sz="2000" b="0" i="0" u="none" strike="noStrike" dirty="0">
              <a:solidFill>
                <a:srgbClr val="000000"/>
              </a:solidFill>
              <a:latin typeface="Calibri"/>
              <a:ea typeface="Calibri"/>
              <a:cs typeface="Calibri"/>
              <a:sym typeface="Calibri"/>
            </a:endParaRPr>
          </a:p>
          <a:p>
            <a:pPr marL="457200" lvl="0" indent="-228600" algn="just" rtl="0">
              <a:lnSpc>
                <a:spcPct val="90000"/>
              </a:lnSpc>
              <a:spcBef>
                <a:spcPts val="0"/>
              </a:spcBef>
              <a:spcAft>
                <a:spcPts val="0"/>
              </a:spcAft>
              <a:buClr>
                <a:srgbClr val="000000"/>
              </a:buClr>
              <a:buSzPts val="2000"/>
              <a:buFont typeface="Arial"/>
              <a:buChar char="•"/>
            </a:pPr>
            <a:r>
              <a:rPr lang="en-GB" sz="2000" b="0" i="0" u="none" strike="noStrike" dirty="0">
                <a:solidFill>
                  <a:srgbClr val="000000"/>
                </a:solidFill>
                <a:latin typeface="Calibri"/>
                <a:ea typeface="Calibri"/>
                <a:cs typeface="Calibri"/>
                <a:sym typeface="Calibri"/>
              </a:rPr>
              <a:t>Publication of an article with recommendations + informing future OPERAS services </a:t>
            </a:r>
            <a:endParaRPr sz="2000" dirty="0">
              <a:latin typeface="Calibri"/>
              <a:ea typeface="Calibri"/>
              <a:cs typeface="Calibri"/>
              <a:sym typeface="Calibri"/>
            </a:endParaRPr>
          </a:p>
        </p:txBody>
      </p:sp>
      <p:pic>
        <p:nvPicPr>
          <p:cNvPr id="310" name="Google Shape;310;p8"/>
          <p:cNvPicPr preferRelativeResize="0"/>
          <p:nvPr/>
        </p:nvPicPr>
        <p:blipFill rotWithShape="1">
          <a:blip r:embed="rId3">
            <a:alphaModFix/>
          </a:blip>
          <a:srcRect/>
          <a:stretch/>
        </p:blipFill>
        <p:spPr>
          <a:xfrm>
            <a:off x="7746525" y="0"/>
            <a:ext cx="4892797"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9"/>
          <p:cNvSpPr txBox="1">
            <a:spLocks noGrp="1"/>
          </p:cNvSpPr>
          <p:nvPr>
            <p:ph type="title" idx="4294967295"/>
          </p:nvPr>
        </p:nvSpPr>
        <p:spPr>
          <a:xfrm>
            <a:off x="864668" y="193380"/>
            <a:ext cx="11610622" cy="1143000"/>
          </a:xfrm>
          <a:prstGeom prst="rect">
            <a:avLst/>
          </a:prstGeom>
          <a:noFill/>
          <a:ln>
            <a:noFill/>
          </a:ln>
        </p:spPr>
        <p:txBody>
          <a:bodyPr spcFirstLastPara="1" wrap="square" lIns="91400" tIns="45700" rIns="91400" bIns="45700" anchor="ctr" anchorCtr="0">
            <a:noAutofit/>
          </a:bodyPr>
          <a:lstStyle/>
          <a:p>
            <a:pPr marL="0" lvl="0" indent="0" algn="l" rtl="0">
              <a:lnSpc>
                <a:spcPct val="100000"/>
              </a:lnSpc>
              <a:spcBef>
                <a:spcPts val="0"/>
              </a:spcBef>
              <a:spcAft>
                <a:spcPts val="0"/>
              </a:spcAft>
              <a:buClr>
                <a:srgbClr val="682464"/>
              </a:buClr>
              <a:buSzPts val="3200"/>
              <a:buFont typeface="Calibri"/>
              <a:buNone/>
            </a:pPr>
            <a:r>
              <a:rPr lang="en-GB" sz="4400" b="1">
                <a:latin typeface="Calibri"/>
                <a:ea typeface="Calibri"/>
                <a:cs typeface="Calibri"/>
                <a:sym typeface="Calibri"/>
              </a:rPr>
              <a:t>Peer review </a:t>
            </a:r>
            <a:r>
              <a:rPr lang="en-GB" b="1">
                <a:latin typeface="Calibri"/>
                <a:ea typeface="Calibri"/>
                <a:cs typeface="Calibri"/>
                <a:sym typeface="Calibri"/>
              </a:rPr>
              <a:t>- a</a:t>
            </a:r>
            <a:r>
              <a:rPr lang="en-GB" sz="4400" b="1">
                <a:latin typeface="Calibri"/>
                <a:ea typeface="Calibri"/>
                <a:cs typeface="Calibri"/>
                <a:sym typeface="Calibri"/>
              </a:rPr>
              <a:t>nd its central role in scholarly communication and research assessment</a:t>
            </a:r>
            <a:endParaRPr>
              <a:latin typeface="Calibri"/>
              <a:ea typeface="Calibri"/>
              <a:cs typeface="Calibri"/>
              <a:sym typeface="Calibri"/>
            </a:endParaRPr>
          </a:p>
        </p:txBody>
      </p:sp>
      <p:sp>
        <p:nvSpPr>
          <p:cNvPr id="316" name="Google Shape;316;p9"/>
          <p:cNvSpPr txBox="1"/>
          <p:nvPr/>
        </p:nvSpPr>
        <p:spPr>
          <a:xfrm>
            <a:off x="436779" y="4747601"/>
            <a:ext cx="46284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Scholarly work </a:t>
            </a:r>
            <a:r>
              <a:rPr lang="hu-HU" sz="1800" b="1" dirty="0">
                <a:solidFill>
                  <a:schemeClr val="dk1"/>
                </a:solidFill>
                <a:latin typeface="Calibri"/>
                <a:ea typeface="Calibri"/>
                <a:cs typeface="Calibri"/>
                <a:sym typeface="Wingdings" panose="05000000000000000000" pitchFamily="2" charset="2"/>
              </a:rPr>
              <a:t></a:t>
            </a:r>
            <a:r>
              <a:rPr lang="en-GB" sz="1800" b="1" dirty="0">
                <a:solidFill>
                  <a:schemeClr val="dk1"/>
                </a:solidFill>
                <a:latin typeface="Calibri"/>
                <a:ea typeface="Calibri"/>
                <a:cs typeface="Calibri"/>
                <a:sym typeface="Calibri"/>
              </a:rPr>
              <a:t> scholarly outputs</a:t>
            </a:r>
            <a:endParaRPr sz="1800" b="1" dirty="0">
              <a:solidFill>
                <a:schemeClr val="dk1"/>
              </a:solidFill>
              <a:latin typeface="Calibri"/>
              <a:ea typeface="Calibri"/>
              <a:cs typeface="Calibri"/>
              <a:sym typeface="Calibri"/>
            </a:endParaRPr>
          </a:p>
        </p:txBody>
      </p:sp>
      <p:sp>
        <p:nvSpPr>
          <p:cNvPr id="317" name="Google Shape;317;p9"/>
          <p:cNvSpPr txBox="1"/>
          <p:nvPr/>
        </p:nvSpPr>
        <p:spPr>
          <a:xfrm>
            <a:off x="3643307" y="2618375"/>
            <a:ext cx="5696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Venues of scholarly communication, peer review </a:t>
            </a:r>
            <a:endParaRPr sz="1800" b="1">
              <a:solidFill>
                <a:schemeClr val="dk1"/>
              </a:solidFill>
              <a:latin typeface="Calibri"/>
              <a:ea typeface="Calibri"/>
              <a:cs typeface="Calibri"/>
              <a:sym typeface="Calibri"/>
            </a:endParaRPr>
          </a:p>
        </p:txBody>
      </p:sp>
      <p:sp>
        <p:nvSpPr>
          <p:cNvPr id="318" name="Google Shape;318;p9"/>
          <p:cNvSpPr txBox="1"/>
          <p:nvPr/>
        </p:nvSpPr>
        <p:spPr>
          <a:xfrm>
            <a:off x="7911937" y="4814953"/>
            <a:ext cx="42618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Formal research assessment, policies </a:t>
            </a:r>
            <a:endParaRPr sz="1800" b="1">
              <a:solidFill>
                <a:schemeClr val="dk1"/>
              </a:solidFill>
              <a:latin typeface="Calibri"/>
              <a:ea typeface="Calibri"/>
              <a:cs typeface="Calibri"/>
              <a:sym typeface="Calibri"/>
            </a:endParaRPr>
          </a:p>
        </p:txBody>
      </p:sp>
      <p:pic>
        <p:nvPicPr>
          <p:cNvPr id="319" name="Google Shape;319;p9" descr="Briefcase with solid fill"/>
          <p:cNvPicPr preferRelativeResize="0"/>
          <p:nvPr/>
        </p:nvPicPr>
        <p:blipFill rotWithShape="1">
          <a:blip r:embed="rId3">
            <a:alphaModFix/>
          </a:blip>
          <a:srcRect/>
          <a:stretch/>
        </p:blipFill>
        <p:spPr>
          <a:xfrm>
            <a:off x="1325972" y="3419264"/>
            <a:ext cx="914400" cy="914400"/>
          </a:xfrm>
          <a:prstGeom prst="rect">
            <a:avLst/>
          </a:prstGeom>
          <a:noFill/>
          <a:ln>
            <a:noFill/>
          </a:ln>
        </p:spPr>
      </p:pic>
      <p:pic>
        <p:nvPicPr>
          <p:cNvPr id="320" name="Google Shape;320;p9" descr="Books on shelf with solid fill"/>
          <p:cNvPicPr preferRelativeResize="0"/>
          <p:nvPr/>
        </p:nvPicPr>
        <p:blipFill rotWithShape="1">
          <a:blip r:embed="rId4">
            <a:alphaModFix/>
          </a:blip>
          <a:srcRect/>
          <a:stretch/>
        </p:blipFill>
        <p:spPr>
          <a:xfrm>
            <a:off x="5415741" y="1687731"/>
            <a:ext cx="914400" cy="914400"/>
          </a:xfrm>
          <a:prstGeom prst="rect">
            <a:avLst/>
          </a:prstGeom>
          <a:noFill/>
          <a:ln>
            <a:noFill/>
          </a:ln>
        </p:spPr>
      </p:pic>
      <p:pic>
        <p:nvPicPr>
          <p:cNvPr id="321" name="Google Shape;321;p9" descr="Wreath with solid fill"/>
          <p:cNvPicPr preferRelativeResize="0"/>
          <p:nvPr/>
        </p:nvPicPr>
        <p:blipFill rotWithShape="1">
          <a:blip r:embed="rId5">
            <a:alphaModFix/>
          </a:blip>
          <a:srcRect/>
          <a:stretch/>
        </p:blipFill>
        <p:spPr>
          <a:xfrm>
            <a:off x="9424843" y="3776446"/>
            <a:ext cx="914400" cy="914400"/>
          </a:xfrm>
          <a:prstGeom prst="rect">
            <a:avLst/>
          </a:prstGeom>
          <a:noFill/>
          <a:ln>
            <a:noFill/>
          </a:ln>
        </p:spPr>
      </p:pic>
      <p:pic>
        <p:nvPicPr>
          <p:cNvPr id="322" name="Google Shape;322;p9" descr="Flying Money with solid fill"/>
          <p:cNvPicPr preferRelativeResize="0"/>
          <p:nvPr/>
        </p:nvPicPr>
        <p:blipFill rotWithShape="1">
          <a:blip r:embed="rId6">
            <a:alphaModFix/>
          </a:blip>
          <a:srcRect/>
          <a:stretch/>
        </p:blipFill>
        <p:spPr>
          <a:xfrm>
            <a:off x="10506515" y="3833201"/>
            <a:ext cx="914400" cy="914400"/>
          </a:xfrm>
          <a:prstGeom prst="rect">
            <a:avLst/>
          </a:prstGeom>
          <a:noFill/>
          <a:ln>
            <a:noFill/>
          </a:ln>
        </p:spPr>
      </p:pic>
      <p:pic>
        <p:nvPicPr>
          <p:cNvPr id="323" name="Google Shape;323;p9" descr="Abacus with solid fill"/>
          <p:cNvPicPr preferRelativeResize="0"/>
          <p:nvPr/>
        </p:nvPicPr>
        <p:blipFill rotWithShape="1">
          <a:blip r:embed="rId7">
            <a:alphaModFix/>
          </a:blip>
          <a:srcRect/>
          <a:stretch/>
        </p:blipFill>
        <p:spPr>
          <a:xfrm>
            <a:off x="8425051" y="3833201"/>
            <a:ext cx="914400" cy="914400"/>
          </a:xfrm>
          <a:prstGeom prst="rect">
            <a:avLst/>
          </a:prstGeom>
          <a:noFill/>
          <a:ln>
            <a:noFill/>
          </a:ln>
        </p:spPr>
      </p:pic>
      <p:pic>
        <p:nvPicPr>
          <p:cNvPr id="324" name="Google Shape;324;p9" descr="Document with solid fill"/>
          <p:cNvPicPr preferRelativeResize="0"/>
          <p:nvPr/>
        </p:nvPicPr>
        <p:blipFill rotWithShape="1">
          <a:blip r:embed="rId8">
            <a:alphaModFix/>
          </a:blip>
          <a:srcRect/>
          <a:stretch/>
        </p:blipFill>
        <p:spPr>
          <a:xfrm>
            <a:off x="3000715" y="3410459"/>
            <a:ext cx="914400" cy="914400"/>
          </a:xfrm>
          <a:prstGeom prst="rect">
            <a:avLst/>
          </a:prstGeom>
          <a:noFill/>
          <a:ln>
            <a:noFill/>
          </a:ln>
        </p:spPr>
      </p:pic>
      <p:pic>
        <p:nvPicPr>
          <p:cNvPr id="325" name="Google Shape;325;p9" descr="Programmer female with solid fill"/>
          <p:cNvPicPr preferRelativeResize="0"/>
          <p:nvPr/>
        </p:nvPicPr>
        <p:blipFill rotWithShape="1">
          <a:blip r:embed="rId9">
            <a:alphaModFix/>
          </a:blip>
          <a:srcRect/>
          <a:stretch/>
        </p:blipFill>
        <p:spPr>
          <a:xfrm>
            <a:off x="2215165" y="3319246"/>
            <a:ext cx="914400" cy="914400"/>
          </a:xfrm>
          <a:prstGeom prst="rect">
            <a:avLst/>
          </a:prstGeom>
          <a:noFill/>
          <a:ln>
            <a:noFill/>
          </a:ln>
        </p:spPr>
      </p:pic>
      <p:sp>
        <p:nvSpPr>
          <p:cNvPr id="326" name="Google Shape;326;p9"/>
          <p:cNvSpPr/>
          <p:nvPr/>
        </p:nvSpPr>
        <p:spPr>
          <a:xfrm>
            <a:off x="1872899" y="2172142"/>
            <a:ext cx="1658056" cy="1075014"/>
          </a:xfrm>
          <a:prstGeom prst="bentArrow">
            <a:avLst>
              <a:gd name="adj1" fmla="val 25000"/>
              <a:gd name="adj2" fmla="val 25000"/>
              <a:gd name="adj3" fmla="val 25000"/>
              <a:gd name="adj4" fmla="val 43750"/>
            </a:avLst>
          </a:prstGeom>
          <a:solidFill>
            <a:srgbClr val="6824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82464"/>
              </a:solidFill>
              <a:latin typeface="Calibri"/>
              <a:ea typeface="Calibri"/>
              <a:cs typeface="Calibri"/>
              <a:sym typeface="Calibri"/>
            </a:endParaRPr>
          </a:p>
        </p:txBody>
      </p:sp>
      <p:sp>
        <p:nvSpPr>
          <p:cNvPr id="327" name="Google Shape;327;p9"/>
          <p:cNvSpPr/>
          <p:nvPr/>
        </p:nvSpPr>
        <p:spPr>
          <a:xfrm rot="5400000">
            <a:off x="9234360" y="1853558"/>
            <a:ext cx="1235266" cy="1964627"/>
          </a:xfrm>
          <a:prstGeom prst="bentArrow">
            <a:avLst>
              <a:gd name="adj1" fmla="val 25000"/>
              <a:gd name="adj2" fmla="val 25000"/>
              <a:gd name="adj3" fmla="val 25000"/>
              <a:gd name="adj4" fmla="val 43750"/>
            </a:avLst>
          </a:prstGeom>
          <a:solidFill>
            <a:srgbClr val="6824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9"/>
          <p:cNvSpPr/>
          <p:nvPr/>
        </p:nvSpPr>
        <p:spPr>
          <a:xfrm>
            <a:off x="4088072" y="4792998"/>
            <a:ext cx="3377564" cy="586166"/>
          </a:xfrm>
          <a:prstGeom prst="leftArrow">
            <a:avLst>
              <a:gd name="adj1" fmla="val 50000"/>
              <a:gd name="adj2" fmla="val 50000"/>
            </a:avLst>
          </a:prstGeom>
          <a:solidFill>
            <a:srgbClr val="6824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9"/>
          <p:cNvSpPr txBox="1"/>
          <p:nvPr/>
        </p:nvSpPr>
        <p:spPr>
          <a:xfrm>
            <a:off x="7252785" y="5294326"/>
            <a:ext cx="4628445" cy="1200329"/>
          </a:xfrm>
          <a:prstGeom prst="rect">
            <a:avLst/>
          </a:prstGeom>
          <a:noFill/>
          <a:ln>
            <a:noFill/>
          </a:ln>
        </p:spPr>
        <p:txBody>
          <a:bodyPr spcFirstLastPara="1" wrap="square" lIns="91425" tIns="45700" rIns="91425" bIns="45700" anchor="t" anchorCtr="0">
            <a:spAutoFit/>
          </a:bodyPr>
          <a:lstStyle/>
          <a:p>
            <a:pPr marL="285750" marR="0" lvl="0" indent="-285750" algn="r"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Publisher prestige still plays a major role </a:t>
            </a:r>
            <a:endParaRPr/>
          </a:p>
          <a:p>
            <a:pPr marL="285750" marR="0" lvl="0" indent="-285750" algn="r"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Define ”what counts” </a:t>
            </a:r>
            <a:endParaRPr/>
          </a:p>
          <a:p>
            <a:pPr marL="285750" marR="0" lvl="0" indent="-285750" algn="r"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Incentivizes or disincentivizes certain forms of scholarship </a:t>
            </a:r>
            <a:endParaRPr sz="1800">
              <a:solidFill>
                <a:schemeClr val="dk1"/>
              </a:solidFill>
              <a:latin typeface="Calibri"/>
              <a:ea typeface="Calibri"/>
              <a:cs typeface="Calibri"/>
              <a:sym typeface="Calibri"/>
            </a:endParaRPr>
          </a:p>
        </p:txBody>
      </p:sp>
      <p:sp>
        <p:nvSpPr>
          <p:cNvPr id="330" name="Google Shape;330;p9"/>
          <p:cNvSpPr txBox="1"/>
          <p:nvPr/>
        </p:nvSpPr>
        <p:spPr>
          <a:xfrm>
            <a:off x="180732" y="5396558"/>
            <a:ext cx="4628444"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Always broader than what goes to institutionalized schol.comm venues</a:t>
            </a:r>
            <a:endParaRPr sz="1800">
              <a:solidFill>
                <a:schemeClr val="dk1"/>
              </a:solidFill>
              <a:latin typeface="Calibri"/>
              <a:ea typeface="Calibri"/>
              <a:cs typeface="Calibri"/>
              <a:sym typeface="Calibri"/>
            </a:endParaRPr>
          </a:p>
        </p:txBody>
      </p:sp>
      <p:sp>
        <p:nvSpPr>
          <p:cNvPr id="331" name="Google Shape;331;p9"/>
          <p:cNvSpPr txBox="1"/>
          <p:nvPr/>
        </p:nvSpPr>
        <p:spPr>
          <a:xfrm>
            <a:off x="4277521" y="2953466"/>
            <a:ext cx="478491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Quality assessment, filtering, gate keeping</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Certification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Official dissemination, discourse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Archiving </a:t>
            </a:r>
            <a:endParaRPr sz="1800">
              <a:solidFill>
                <a:schemeClr val="dk1"/>
              </a:solidFill>
              <a:latin typeface="Calibri"/>
              <a:ea typeface="Calibri"/>
              <a:cs typeface="Calibri"/>
              <a:sym typeface="Calibri"/>
            </a:endParaRPr>
          </a:p>
        </p:txBody>
      </p:sp>
      <p:sp>
        <p:nvSpPr>
          <p:cNvPr id="332" name="Google Shape;332;p9"/>
          <p:cNvSpPr txBox="1"/>
          <p:nvPr/>
        </p:nvSpPr>
        <p:spPr>
          <a:xfrm>
            <a:off x="384976" y="6343806"/>
            <a:ext cx="27445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(Inspired by: </a:t>
            </a:r>
            <a:r>
              <a:rPr lang="en-GB" sz="1800" dirty="0">
                <a:solidFill>
                  <a:schemeClr val="dk1"/>
                </a:solidFill>
                <a:latin typeface="Calibri"/>
                <a:ea typeface="Calibri"/>
                <a:cs typeface="Calibri"/>
                <a:sym typeface="Calibri"/>
                <a:hlinkClick r:id="rId10"/>
              </a:rPr>
              <a:t>Eve (2015)</a:t>
            </a:r>
            <a:r>
              <a:rPr lang="hu-HU"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333" name="Google Shape;333;p9" descr="Filter with solid fill"/>
          <p:cNvPicPr preferRelativeResize="0"/>
          <p:nvPr/>
        </p:nvPicPr>
        <p:blipFill rotWithShape="1">
          <a:blip r:embed="rId11">
            <a:alphaModFix/>
          </a:blip>
          <a:srcRect/>
          <a:stretch/>
        </p:blipFill>
        <p:spPr>
          <a:xfrm>
            <a:off x="3820597" y="1819624"/>
            <a:ext cx="642815" cy="642815"/>
          </a:xfrm>
          <a:prstGeom prst="rect">
            <a:avLst/>
          </a:prstGeom>
          <a:noFill/>
          <a:ln>
            <a:noFill/>
          </a:ln>
        </p:spPr>
      </p:pic>
      <p:pic>
        <p:nvPicPr>
          <p:cNvPr id="334" name="Google Shape;334;p9" descr="Clipboard Checked with solid fill"/>
          <p:cNvPicPr preferRelativeResize="0"/>
          <p:nvPr/>
        </p:nvPicPr>
        <p:blipFill rotWithShape="1">
          <a:blip r:embed="rId12">
            <a:alphaModFix/>
          </a:blip>
          <a:srcRect/>
          <a:stretch/>
        </p:blipFill>
        <p:spPr>
          <a:xfrm>
            <a:off x="4501346" y="1687731"/>
            <a:ext cx="914400" cy="914400"/>
          </a:xfrm>
          <a:prstGeom prst="rect">
            <a:avLst/>
          </a:prstGeom>
          <a:noFill/>
          <a:ln>
            <a:noFill/>
          </a:ln>
        </p:spPr>
      </p:pic>
      <p:pic>
        <p:nvPicPr>
          <p:cNvPr id="335" name="Google Shape;335;p9" descr="Ribbon with solid fill"/>
          <p:cNvPicPr preferRelativeResize="0"/>
          <p:nvPr/>
        </p:nvPicPr>
        <p:blipFill rotWithShape="1">
          <a:blip r:embed="rId13">
            <a:alphaModFix/>
          </a:blip>
          <a:srcRect/>
          <a:stretch/>
        </p:blipFill>
        <p:spPr>
          <a:xfrm>
            <a:off x="6452847" y="1637520"/>
            <a:ext cx="914400" cy="914400"/>
          </a:xfrm>
          <a:prstGeom prst="rect">
            <a:avLst/>
          </a:prstGeom>
          <a:noFill/>
          <a:ln>
            <a:noFill/>
          </a:ln>
        </p:spPr>
      </p:pic>
      <p:sp>
        <p:nvSpPr>
          <p:cNvPr id="336" name="Google Shape;336;p9"/>
          <p:cNvSpPr txBox="1"/>
          <p:nvPr/>
        </p:nvSpPr>
        <p:spPr>
          <a:xfrm>
            <a:off x="835378" y="2083443"/>
            <a:ext cx="12712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filter</a:t>
            </a:r>
            <a:endParaRPr sz="1800">
              <a:solidFill>
                <a:schemeClr val="dk1"/>
              </a:solidFill>
              <a:latin typeface="Calibri"/>
              <a:ea typeface="Calibri"/>
              <a:cs typeface="Calibri"/>
              <a:sym typeface="Calibri"/>
            </a:endParaRPr>
          </a:p>
        </p:txBody>
      </p:sp>
      <p:sp>
        <p:nvSpPr>
          <p:cNvPr id="337" name="Google Shape;337;p9"/>
          <p:cNvSpPr txBox="1"/>
          <p:nvPr/>
        </p:nvSpPr>
        <p:spPr>
          <a:xfrm>
            <a:off x="10707022" y="2043047"/>
            <a:ext cx="1531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translate</a:t>
            </a:r>
            <a:endParaRPr sz="1800">
              <a:solidFill>
                <a:schemeClr val="dk1"/>
              </a:solidFill>
              <a:latin typeface="Calibri"/>
              <a:ea typeface="Calibri"/>
              <a:cs typeface="Calibri"/>
              <a:sym typeface="Calibri"/>
            </a:endParaRPr>
          </a:p>
        </p:txBody>
      </p:sp>
      <p:sp>
        <p:nvSpPr>
          <p:cNvPr id="338" name="Google Shape;338;p9"/>
          <p:cNvSpPr txBox="1"/>
          <p:nvPr/>
        </p:nvSpPr>
        <p:spPr>
          <a:xfrm>
            <a:off x="5306419" y="5476142"/>
            <a:ext cx="19463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affect</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TotalTime>
  <Words>4022</Words>
  <Application>Microsoft Office PowerPoint</Application>
  <PresentationFormat>Widescreen</PresentationFormat>
  <Paragraphs>291</Paragraphs>
  <Slides>27</Slides>
  <Notes>27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Calibri</vt:lpstr>
      <vt:lpstr>Roboto</vt:lpstr>
      <vt:lpstr>Arial Black</vt:lpstr>
      <vt:lpstr>Arial</vt:lpstr>
      <vt:lpstr>Times New Roman</vt:lpstr>
      <vt:lpstr>Office Theme</vt:lpstr>
      <vt:lpstr>2_Office Theme</vt:lpstr>
      <vt:lpstr>3_Office Theme</vt:lpstr>
      <vt:lpstr>cover</vt:lpstr>
      <vt:lpstr>Housekeeping </vt:lpstr>
      <vt:lpstr>Running order </vt:lpstr>
      <vt:lpstr>Our guest experts: </vt:lpstr>
      <vt:lpstr>PowerPoint Presentation</vt:lpstr>
      <vt:lpstr>Who we are? </vt:lpstr>
      <vt:lpstr>We wanted to better understand...</vt:lpstr>
      <vt:lpstr>Our research methods: </vt:lpstr>
      <vt:lpstr>Peer review - and its central role in scholarly communication and research assessment</vt:lpstr>
      <vt:lpstr>PowerPoint Presentation</vt:lpstr>
      <vt:lpstr>PowerPoint Presentation</vt:lpstr>
      <vt:lpstr>Peer review: still perceived as a gold standard?  </vt:lpstr>
      <vt:lpstr>What are the special flavours of peer review in the SSH?</vt:lpstr>
      <vt:lpstr>What are the special flavours of peer review in the SSH?</vt:lpstr>
      <vt:lpstr>What are the special flavours of peer review in the SSH?</vt:lpstr>
      <vt:lpstr>Challenges </vt:lpstr>
      <vt:lpstr>Challenges </vt:lpstr>
      <vt:lpstr>The ”looming crisis for the labor of peer review”</vt:lpstr>
      <vt:lpstr>Transparency, openness </vt:lpstr>
      <vt:lpstr>Transparency, openness </vt:lpstr>
      <vt:lpstr>Openness vs. capacity building </vt:lpstr>
      <vt:lpstr>Incentives and the value of peer review  </vt:lpstr>
      <vt:lpstr>Incentives and the value of peer review  </vt:lpstr>
      <vt:lpstr>Future trends </vt:lpstr>
      <vt:lpstr>Discussions around  reproducibiity </vt:lpstr>
      <vt:lpstr>Selected publications of panelists about research assessment </vt:lpstr>
      <vt:lpstr>Images, unless indicated differently, are coming from Pixabay, CC0.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dc:title>
  <dc:creator>Anne Gresillon</dc:creator>
  <cp:lastModifiedBy>Anne Gresillon</cp:lastModifiedBy>
  <cp:revision>29</cp:revision>
  <dcterms:created xsi:type="dcterms:W3CDTF">2021-02-21T18:37:49Z</dcterms:created>
  <dcterms:modified xsi:type="dcterms:W3CDTF">2021-03-11T09:42:36Z</dcterms:modified>
</cp:coreProperties>
</file>