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slide" Target="slides/slide41.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DLcGEY09QfPm6p-RYRZLLwA-bTDx2xK_QkHZ93es6ow/edit#slide=id.p1"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sy.dans.knaw.nl/ui/home" TargetMode="External"/><Relationship Id="rId3" Type="http://schemas.openxmlformats.org/officeDocument/2006/relationships/hyperlink" Target="https://www.data-archive.ac.uk" TargetMode="External"/><Relationship Id="rId4" Type="http://schemas.openxmlformats.org/officeDocument/2006/relationships/hyperlink" Target="https://www.rd-alliance.org/oa-members/digital-curation-centre-dcc" TargetMode="External"/><Relationship Id="rId5" Type="http://schemas.openxmlformats.org/officeDocument/2006/relationships/hyperlink" Target="https://www.pangaea.de" TargetMode="External"/><Relationship Id="rId6" Type="http://schemas.openxmlformats.org/officeDocument/2006/relationships/hyperlink" Target="https://www.cines.fr" TargetMode="Externa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s://eurogoos.eu/member/socib-balearic-islands-coastal-ocean-observing-forecasting-system/" TargetMode="External"/><Relationship Id="rId10" Type="http://schemas.openxmlformats.org/officeDocument/2006/relationships/hyperlink" Target="https://www.movebank.org/cms/movebank-content/data-repository" TargetMode="External"/><Relationship Id="rId13" Type="http://schemas.openxmlformats.org/officeDocument/2006/relationships/hyperlink" Target="https://www.fairsfair.eu/fairsfair-logos" TargetMode="External"/><Relationship Id="rId12" Type="http://schemas.openxmlformats.org/officeDocument/2006/relationships/hyperlink" Target="https://www.tarki.hu/eng/adatbank" TargetMode="External"/><Relationship Id="rId1" Type="http://schemas.openxmlformats.org/officeDocument/2006/relationships/notesMaster" Target="../notesMasters/notesMaster1.xml"/><Relationship Id="rId2" Type="http://schemas.openxmlformats.org/officeDocument/2006/relationships/hyperlink" Target="https://commons.wikimedia.org/wiki/File:Blank_map_of_Europe_cropped.svg" TargetMode="External"/><Relationship Id="rId3" Type="http://schemas.openxmlformats.org/officeDocument/2006/relationships/hyperlink" Target="https://osc.cam.ac.uk/repository" TargetMode="External"/><Relationship Id="rId4" Type="http://schemas.openxmlformats.org/officeDocument/2006/relationships/hyperlink" Target="https://dasch.swiss" TargetMode="External"/><Relationship Id="rId9" Type="http://schemas.openxmlformats.org/officeDocument/2006/relationships/hyperlink" Target="https://portal.research.lu.se/portal/en/infrastructure/icos-sweden-integrated-carbon-observation-system(c2d9052d-c4a2-418e-bf77-229330b29df9).html" TargetMode="External"/><Relationship Id="rId5" Type="http://schemas.openxmlformats.org/officeDocument/2006/relationships/hyperlink" Target="https://dass.credi.ba" TargetMode="External"/><Relationship Id="rId6" Type="http://schemas.openxmlformats.org/officeDocument/2006/relationships/hyperlink" Target="https://www.fairsfair.eu/dassh-archive-marine-species-and-habitats-data" TargetMode="External"/><Relationship Id="rId7" Type="http://schemas.openxmlformats.org/officeDocument/2006/relationships/hyperlink" Target="https://www.esrf.eu" TargetMode="External"/><Relationship Id="rId8" Type="http://schemas.openxmlformats.org/officeDocument/2006/relationships/hyperlink" Target="http://iagos-data.f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739a9c197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d739a9c197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b2a7d80ff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db2a7d80ff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b2a7d80ff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db2a7d80ff_1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b2a7d80ff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db2a7d80ff_1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b2a7d80ff_1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db2a7d80ff_1_3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nl" sz="1100">
                <a:latin typeface="Arial"/>
                <a:ea typeface="Arial"/>
                <a:cs typeface="Arial"/>
                <a:sym typeface="Arial"/>
              </a:rPr>
              <a:t>In a survey, we asked repositories to rank these 29 common issues in order of their importance (1 being least important and 5 being most important) and include any other missing issues. </a:t>
            </a:r>
            <a:endParaRPr/>
          </a:p>
          <a:p>
            <a:pPr indent="0" lvl="0" marL="0" rtl="0" algn="l">
              <a:lnSpc>
                <a:spcPct val="115000"/>
              </a:lnSpc>
              <a:spcBef>
                <a:spcPts val="0"/>
              </a:spcBef>
              <a:spcAft>
                <a:spcPts val="0"/>
              </a:spcAft>
              <a:buSzPts val="1100"/>
              <a:buNone/>
            </a:pPr>
            <a:r>
              <a:rPr lang="nl" sz="1100">
                <a:latin typeface="Arial"/>
                <a:ea typeface="Arial"/>
                <a:cs typeface="Arial"/>
                <a:sym typeface="Arial"/>
              </a:rPr>
              <a:t>We did so to address these issues separately and provide you with practical guidance on how to meet the CoreTrustSeal requirements.</a:t>
            </a:r>
            <a:endParaRPr/>
          </a:p>
          <a:p>
            <a:pPr indent="0" lvl="0" marL="0" rtl="0" algn="l">
              <a:lnSpc>
                <a:spcPct val="115000"/>
              </a:lnSpc>
              <a:spcBef>
                <a:spcPts val="0"/>
              </a:spcBef>
              <a:spcAft>
                <a:spcPts val="0"/>
              </a:spcAft>
              <a:buClr>
                <a:schemeClr val="dk1"/>
              </a:buClr>
              <a:buSzPts val="1100"/>
              <a:buFont typeface="Arial"/>
              <a:buNone/>
            </a:pPr>
            <a:r>
              <a:rPr lang="nl" sz="1100">
                <a:latin typeface="Arial"/>
                <a:ea typeface="Arial"/>
                <a:cs typeface="Arial"/>
                <a:sym typeface="Arial"/>
              </a:rPr>
              <a:t>As you can see in this overview, the following five requirements with specific issues stand out in terms of their importance:  </a:t>
            </a:r>
            <a:endParaRPr/>
          </a:p>
          <a:p>
            <a:pPr indent="-292100" lvl="0" marL="457200" rtl="0" algn="l">
              <a:lnSpc>
                <a:spcPct val="115000"/>
              </a:lnSpc>
              <a:spcBef>
                <a:spcPts val="0"/>
              </a:spcBef>
              <a:spcAft>
                <a:spcPts val="0"/>
              </a:spcAft>
              <a:buSzPts val="1000"/>
              <a:buChar char="●"/>
            </a:pPr>
            <a:r>
              <a:rPr b="1" lang="nl" sz="1100">
                <a:latin typeface="Arial"/>
                <a:ea typeface="Arial"/>
                <a:cs typeface="Arial"/>
                <a:sym typeface="Arial"/>
              </a:rPr>
              <a:t>Supporting evidence and documentation</a:t>
            </a:r>
            <a:r>
              <a:rPr lang="nl" sz="1100">
                <a:latin typeface="Arial"/>
                <a:ea typeface="Arial"/>
                <a:cs typeface="Arial"/>
                <a:sym typeface="Arial"/>
              </a:rPr>
              <a:t> (general). The highest score (4.5/5). We have already organised a separate workshop on this subject, but it seems many of you still find this area problematic. Therefore, we will address this subject along with other requirements as it is relevant for the entire self-assessment process.  </a:t>
            </a:r>
            <a:endParaRPr/>
          </a:p>
          <a:p>
            <a:pPr indent="-292100" lvl="0" marL="457200" rtl="0" algn="l">
              <a:lnSpc>
                <a:spcPct val="115000"/>
              </a:lnSpc>
              <a:spcBef>
                <a:spcPts val="0"/>
              </a:spcBef>
              <a:spcAft>
                <a:spcPts val="0"/>
              </a:spcAft>
              <a:buSzPts val="1000"/>
              <a:buChar char="●"/>
            </a:pPr>
            <a:r>
              <a:rPr b="1" lang="nl" sz="1100">
                <a:latin typeface="Arial"/>
                <a:ea typeface="Arial"/>
                <a:cs typeface="Arial"/>
                <a:sym typeface="Arial"/>
              </a:rPr>
              <a:t>R10 (Long-term preservation)</a:t>
            </a:r>
            <a:r>
              <a:rPr lang="nl" sz="1100">
                <a:latin typeface="Arial"/>
                <a:ea typeface="Arial"/>
                <a:cs typeface="Arial"/>
                <a:sym typeface="Arial"/>
              </a:rPr>
              <a:t>: Documented approach to long-term preservation (4.3/5) This is the second highest ranked requirement, and will discuss in more depth to make sure you have a good understanding on how to meet this requirement. </a:t>
            </a:r>
            <a:endParaRPr/>
          </a:p>
          <a:p>
            <a:pPr indent="-292100" lvl="0" marL="457200" rtl="0" algn="l">
              <a:lnSpc>
                <a:spcPct val="115000"/>
              </a:lnSpc>
              <a:spcBef>
                <a:spcPts val="0"/>
              </a:spcBef>
              <a:spcAft>
                <a:spcPts val="0"/>
              </a:spcAft>
              <a:buSzPts val="1000"/>
              <a:buChar char="●"/>
            </a:pPr>
            <a:r>
              <a:rPr b="1" lang="nl" sz="1100">
                <a:latin typeface="Arial"/>
                <a:ea typeface="Arial"/>
                <a:cs typeface="Arial"/>
                <a:sym typeface="Arial"/>
              </a:rPr>
              <a:t>R3 (Continuity)</a:t>
            </a:r>
            <a:r>
              <a:rPr lang="nl" sz="1100">
                <a:latin typeface="Arial"/>
                <a:ea typeface="Arial"/>
                <a:cs typeface="Arial"/>
                <a:sym typeface="Arial"/>
              </a:rPr>
              <a:t>: Preservation plans and procedures in place (3.9/5). Similarly, the high score for this requirement indicates more explanation is needed on how to ensure the continuity of a data repository. </a:t>
            </a:r>
            <a:endParaRPr/>
          </a:p>
          <a:p>
            <a:pPr indent="-292100" lvl="0" marL="457200" rtl="0" algn="l">
              <a:lnSpc>
                <a:spcPct val="115000"/>
              </a:lnSpc>
              <a:spcBef>
                <a:spcPts val="0"/>
              </a:spcBef>
              <a:spcAft>
                <a:spcPts val="0"/>
              </a:spcAft>
              <a:buSzPts val="1000"/>
              <a:buChar char="●"/>
            </a:pPr>
            <a:r>
              <a:rPr b="1" lang="nl" sz="1100">
                <a:latin typeface="Arial"/>
                <a:ea typeface="Arial"/>
                <a:cs typeface="Arial"/>
                <a:sym typeface="Arial"/>
              </a:rPr>
              <a:t>R12 (Workflows)</a:t>
            </a:r>
            <a:r>
              <a:rPr lang="nl" sz="1100">
                <a:latin typeface="Arial"/>
                <a:ea typeface="Arial"/>
                <a:cs typeface="Arial"/>
                <a:sym typeface="Arial"/>
              </a:rPr>
              <a:t>: Archiving workflows and management (3.7/5) Workflows is another area where will shed more light on and make sure you have the knowledge to address this area in your self-assessments.</a:t>
            </a:r>
            <a:endParaRPr/>
          </a:p>
          <a:p>
            <a:pPr indent="-292100" lvl="0" marL="457200" rtl="0" algn="l">
              <a:lnSpc>
                <a:spcPct val="115000"/>
              </a:lnSpc>
              <a:spcBef>
                <a:spcPts val="0"/>
              </a:spcBef>
              <a:spcAft>
                <a:spcPts val="0"/>
              </a:spcAft>
              <a:buSzPts val="1000"/>
              <a:buChar char="●"/>
            </a:pPr>
            <a:r>
              <a:rPr b="1" lang="nl" sz="1100">
                <a:latin typeface="Arial"/>
                <a:ea typeface="Arial"/>
                <a:cs typeface="Arial"/>
                <a:sym typeface="Arial"/>
              </a:rPr>
              <a:t>R16 (Infrastructures)</a:t>
            </a:r>
            <a:r>
              <a:rPr lang="nl" sz="1100">
                <a:latin typeface="Arial"/>
                <a:ea typeface="Arial"/>
                <a:cs typeface="Arial"/>
                <a:sym typeface="Arial"/>
              </a:rPr>
              <a:t>: Risk analysis and controls (3.7/5). Last but not least, we will delve into infrastructures, in particular risk analysis and controls to ensure you can plan and implement these accordingly. </a:t>
            </a:r>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d739a9c19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d739a9c19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b6b0e0e0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b6b0e0e0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b6b0e0e07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b6b0e0e07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daa8f698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daa8f698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daa8f698c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daa8f698c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daa8f698c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daa8f698c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739a9c197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d739a9c197_0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d739a9c197_0_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daa8f698c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daa8f698c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daa8f698c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daa8f698c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db2a7d80ff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level of readiness for application certification</a:t>
            </a:r>
            <a:endParaRPr/>
          </a:p>
        </p:txBody>
      </p:sp>
      <p:sp>
        <p:nvSpPr>
          <p:cNvPr id="340" name="Google Shape;340;gdb2a7d80ff_1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d739a9c197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d739a9c197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d739a9c197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d739a9c197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d739a9c197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d739a9c197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daf027ca1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68" name="Google Shape;368;gdaf027ca1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daf027ca1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daf027ca1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daf027ca1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daf027ca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daf027ca11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daf027ca11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nl"/>
              <a:t>The F-UJI tool initially has been designed for machine interaction, for repositories. </a:t>
            </a:r>
            <a:endParaRPr b="1"/>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nl"/>
              <a:t>The output of the test is a score given in JSON format. We use the assessment score to identify areas of improvement. To this purpose, the output provides a lot of useful debug messages in verbose language, which can be used not only to reproduce the overall test flow, but also to improve the FAIRness of datasets. </a:t>
            </a:r>
            <a:r>
              <a:rPr lang="nl">
                <a:solidFill>
                  <a:schemeClr val="dk1"/>
                </a:solidFill>
              </a:rPr>
              <a:t>At the same time we work on a web based graphical user interface t</a:t>
            </a:r>
            <a:r>
              <a:rPr lang="nl"/>
              <a:t>hat</a:t>
            </a:r>
            <a:r>
              <a:rPr lang="nl">
                <a:solidFill>
                  <a:schemeClr val="dk1"/>
                </a:solidFill>
              </a:rPr>
              <a:t> allows for </a:t>
            </a:r>
            <a:r>
              <a:rPr lang="nl"/>
              <a:t>FAIR data assessment tests </a:t>
            </a:r>
            <a:r>
              <a:rPr lang="nl">
                <a:solidFill>
                  <a:schemeClr val="dk1"/>
                </a:solidFill>
              </a:rPr>
              <a:t>with F-UJI in a human-friendly way. Also if you don’t run a repository yourself, you can try what happens with a dataset PID. </a:t>
            </a:r>
            <a:endParaRPr>
              <a:solidFill>
                <a:schemeClr val="dk1"/>
              </a:solidFill>
            </a:endParaRPr>
          </a:p>
          <a:p>
            <a:pPr indent="-228600" lvl="0" marL="45720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409" name="Google Shape;409;gdaf027ca11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af027ca11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daf027ca11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t/>
            </a:r>
            <a:endParaRPr sz="1000"/>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None/>
            </a:pPr>
            <a:r>
              <a:t/>
            </a:r>
            <a:endParaRPr>
              <a:solidFill>
                <a:srgbClr val="000000"/>
              </a:solidFill>
            </a:endParaRPr>
          </a:p>
        </p:txBody>
      </p:sp>
      <p:sp>
        <p:nvSpPr>
          <p:cNvPr id="131" name="Google Shape;131;gdaf027ca11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daf027ca1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daf027ca1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daf027ca11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daf027ca11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nl">
                <a:solidFill>
                  <a:schemeClr val="dk1"/>
                </a:solidFill>
                <a:latin typeface="Calibri"/>
                <a:ea typeface="Calibri"/>
                <a:cs typeface="Calibri"/>
                <a:sym typeface="Calibri"/>
              </a:rPr>
              <a:t>FAIR data assessment is a continuous process, and therefore we have integrated into the design of the F-UJI tool an iterative consultation process. The F-UJI tool is being tested with more than 5 pilot data repositories. Not only does the tool provide them practical recommendations for FAIR data improvement, but we also receive feedback from them on improving the F-UJI tool. You can say that consultancy works both ways. My motto here would be that Numbers Need a Narrative.</a:t>
            </a:r>
            <a:endParaRPr>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p:txBody>
      </p:sp>
      <p:sp>
        <p:nvSpPr>
          <p:cNvPr id="438" name="Google Shape;438;gdaf027ca11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daf027ca11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daf027ca11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b6b0e0e07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b6b0e0e07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6b0e0e07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b6b0e0e07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daa8f6981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daa8f6981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daa8f6981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daa8f6981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daa8f698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daa8f698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b6b0e0e079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b6b0e0e079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b6b0e0e079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b6b0e0e079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af027ca11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daf027ca11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800"/>
              </a:spcBef>
              <a:spcAft>
                <a:spcPts val="0"/>
              </a:spcAft>
              <a:buNone/>
            </a:pPr>
            <a:r>
              <a:t/>
            </a:r>
            <a:endParaRPr sz="1000"/>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50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None/>
            </a:pPr>
            <a:r>
              <a:t/>
            </a:r>
            <a:endParaRPr>
              <a:solidFill>
                <a:srgbClr val="000000"/>
              </a:solidFill>
            </a:endParaRPr>
          </a:p>
        </p:txBody>
      </p:sp>
      <p:sp>
        <p:nvSpPr>
          <p:cNvPr id="141" name="Google Shape;141;gdaf027ca11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n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db2a7d80ff_1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db2a7d80ff_1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d739a9c197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d739a9c197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af027ca11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af027ca11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af027ca11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af027ca11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b2a7d80ff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db2a7d80ff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100"/>
              <a:buNone/>
            </a:pPr>
            <a:r>
              <a:rPr lang="nl">
                <a:solidFill>
                  <a:srgbClr val="3C4043"/>
                </a:solidFill>
                <a:highlight>
                  <a:srgbClr val="FFFFFF"/>
                </a:highlight>
              </a:rPr>
              <a:t>CoreTrustSeal offers to any interested data repository a core level certification based on the DSA–WDS Core Trustworthy Data Repositories Requirements catalogue and procedures. This universal catalogue of requirements reflects the core characteristics of trustworthy data repositories and is the culmination of a cooperative effort between DSA and WDS under the umbrella of the Research Data Alliance to merge their data repositories certifications.</a:t>
            </a:r>
            <a:endParaRPr>
              <a:solidFill>
                <a:srgbClr val="3C4043"/>
              </a:solidFill>
              <a:highlight>
                <a:srgbClr val="FFFFFF"/>
              </a:highlight>
            </a:endParaRPr>
          </a:p>
          <a:p>
            <a:pPr indent="0" lvl="0" marL="0" rtl="0" algn="l">
              <a:lnSpc>
                <a:spcPct val="90000"/>
              </a:lnSpc>
              <a:spcBef>
                <a:spcPts val="0"/>
              </a:spcBef>
              <a:spcAft>
                <a:spcPts val="0"/>
              </a:spcAft>
              <a:buSzPts val="1100"/>
              <a:buNone/>
            </a:pPr>
            <a:r>
              <a:t/>
            </a:r>
            <a:endParaRPr>
              <a:solidFill>
                <a:srgbClr val="3C4043"/>
              </a:solidFill>
              <a:highlight>
                <a:srgbClr val="FFFFFF"/>
              </a:highlight>
            </a:endParaRPr>
          </a:p>
          <a:p>
            <a:pPr indent="0" lvl="0" marL="0" rtl="0" algn="l">
              <a:lnSpc>
                <a:spcPct val="90000"/>
              </a:lnSpc>
              <a:spcBef>
                <a:spcPts val="0"/>
              </a:spcBef>
              <a:spcAft>
                <a:spcPts val="0"/>
              </a:spcAft>
              <a:buSzPts val="1100"/>
              <a:buNone/>
            </a:pPr>
            <a:r>
              <a:rPr lang="nl" sz="1100">
                <a:solidFill>
                  <a:srgbClr val="3C4043"/>
                </a:solidFill>
                <a:highlight>
                  <a:srgbClr val="FFFFFF"/>
                </a:highlight>
              </a:rPr>
              <a:t>Slide:  Ilona von Stein, Frans Huigen, Patricia Herterich, Joy Davidson, Sara Pittonet. Supporting the transition of FAIR-enabling data repositories. AGU Fall Meeting, 16 Dec 2020. Presentation slides, </a:t>
            </a:r>
            <a:r>
              <a:rPr lang="nl" sz="1100">
                <a:solidFill>
                  <a:srgbClr val="1A73E8"/>
                </a:solidFill>
                <a:uFill>
                  <a:noFill/>
                </a:uFill>
                <a:hlinkClick r:id="rId2">
                  <a:extLst>
                    <a:ext uri="{A12FA001-AC4F-418D-AE19-62706E023703}">
                      <ahyp:hlinkClr val="tx"/>
                    </a:ext>
                  </a:extLst>
                </a:hlinkClick>
              </a:rPr>
              <a:t>https://docs.google.com/presentation/d/1DLcGEY09QfPm6p-RYRZLLwA-bTDx2xK_QkHZ93es6ow/edit#slide=id.p1</a:t>
            </a:r>
            <a:endParaRPr/>
          </a:p>
          <a:p>
            <a:pPr indent="0" lvl="0" marL="0" rtl="0" algn="l">
              <a:lnSpc>
                <a:spcPct val="90000"/>
              </a:lnSpc>
              <a:spcBef>
                <a:spcPts val="0"/>
              </a:spcBef>
              <a:spcAft>
                <a:spcPts val="0"/>
              </a:spcAft>
              <a:buClr>
                <a:srgbClr val="4470A7"/>
              </a:buClr>
              <a:buSzPts val="3600"/>
              <a:buFont typeface="Calibri"/>
              <a:buNone/>
            </a:pPr>
            <a:r>
              <a:t/>
            </a:r>
            <a:endParaRPr/>
          </a:p>
          <a:p>
            <a:pPr indent="0" lvl="0" marL="0" rtl="0" algn="l">
              <a:lnSpc>
                <a:spcPct val="100000"/>
              </a:lnSpc>
              <a:spcBef>
                <a:spcPts val="0"/>
              </a:spcBef>
              <a:spcAft>
                <a:spcPts val="0"/>
              </a:spcAft>
              <a:buSzPts val="1100"/>
              <a:buNone/>
            </a:pPr>
            <a:r>
              <a:rPr lang="nl"/>
              <a:t>Specifically, we support 10 European repositories on their journey towards trust and FAIR. </a:t>
            </a:r>
            <a:r>
              <a:rPr lang="nl">
                <a:highlight>
                  <a:srgbClr val="FFFFFF"/>
                </a:highlight>
              </a:rPr>
              <a:t>We offer in-depth support in seeking CoreTrustSeal certification.</a:t>
            </a:r>
            <a:endParaRPr/>
          </a:p>
          <a:p>
            <a:pPr indent="0" lvl="0" marL="0" rtl="0" algn="l">
              <a:lnSpc>
                <a:spcPct val="100000"/>
              </a:lnSpc>
              <a:spcBef>
                <a:spcPts val="0"/>
              </a:spcBef>
              <a:spcAft>
                <a:spcPts val="0"/>
              </a:spcAft>
              <a:buSzPts val="1100"/>
              <a:buNone/>
            </a:pPr>
            <a:r>
              <a:rPr lang="nl">
                <a:highlight>
                  <a:srgbClr val="FFFFFF"/>
                </a:highlight>
              </a:rPr>
              <a:t>In return, the repositories share with us their invaluable knowledge on how trustworthy repository practices best enable FAIR data.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b2a7d80ff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db2a7d80ff_1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DANS - </a:t>
            </a:r>
            <a:r>
              <a:rPr lang="nl" u="sng">
                <a:solidFill>
                  <a:schemeClr val="hlink"/>
                </a:solidFill>
                <a:hlinkClick r:id="rId2"/>
              </a:rPr>
              <a:t>https://easy.dans.knaw.nl/ui/home</a:t>
            </a:r>
            <a:r>
              <a:rPr lang="nl"/>
              <a:t> </a:t>
            </a:r>
            <a:endParaRPr/>
          </a:p>
          <a:p>
            <a:pPr indent="0" lvl="0" marL="0" rtl="0" algn="l">
              <a:lnSpc>
                <a:spcPct val="100000"/>
              </a:lnSpc>
              <a:spcBef>
                <a:spcPts val="0"/>
              </a:spcBef>
              <a:spcAft>
                <a:spcPts val="0"/>
              </a:spcAft>
              <a:buSzPts val="1100"/>
              <a:buNone/>
            </a:pPr>
            <a:r>
              <a:rPr lang="nl"/>
              <a:t>UK Data Archive - </a:t>
            </a:r>
            <a:r>
              <a:rPr lang="nl" u="sng">
                <a:solidFill>
                  <a:schemeClr val="hlink"/>
                </a:solidFill>
                <a:hlinkClick r:id="rId3"/>
              </a:rPr>
              <a:t>https://www.data-archive.ac.uk</a:t>
            </a:r>
            <a:r>
              <a:rPr lang="nl"/>
              <a:t> </a:t>
            </a:r>
            <a:endParaRPr/>
          </a:p>
          <a:p>
            <a:pPr indent="0" lvl="0" marL="0" rtl="0" algn="l">
              <a:lnSpc>
                <a:spcPct val="100000"/>
              </a:lnSpc>
              <a:spcBef>
                <a:spcPts val="0"/>
              </a:spcBef>
              <a:spcAft>
                <a:spcPts val="0"/>
              </a:spcAft>
              <a:buSzPts val="1100"/>
              <a:buNone/>
            </a:pPr>
            <a:r>
              <a:rPr lang="nl"/>
              <a:t>DCC - </a:t>
            </a:r>
            <a:r>
              <a:rPr lang="nl" u="sng">
                <a:solidFill>
                  <a:schemeClr val="hlink"/>
                </a:solidFill>
                <a:hlinkClick r:id="rId4"/>
              </a:rPr>
              <a:t>https://www.rd-alliance.org/oa-members/digital-curation-centre-dcc</a:t>
            </a:r>
            <a:r>
              <a:rPr lang="nl"/>
              <a:t> </a:t>
            </a:r>
            <a:endParaRPr/>
          </a:p>
          <a:p>
            <a:pPr indent="0" lvl="0" marL="0" rtl="0" algn="l">
              <a:lnSpc>
                <a:spcPct val="100000"/>
              </a:lnSpc>
              <a:spcBef>
                <a:spcPts val="0"/>
              </a:spcBef>
              <a:spcAft>
                <a:spcPts val="0"/>
              </a:spcAft>
              <a:buSzPts val="1100"/>
              <a:buNone/>
            </a:pPr>
            <a:r>
              <a:rPr lang="nl"/>
              <a:t>PANGAEA - </a:t>
            </a:r>
            <a:r>
              <a:rPr lang="nl" u="sng">
                <a:solidFill>
                  <a:schemeClr val="hlink"/>
                </a:solidFill>
                <a:hlinkClick r:id="rId5"/>
              </a:rPr>
              <a:t>https://www.pangaea.de</a:t>
            </a:r>
            <a:r>
              <a:rPr lang="nl"/>
              <a:t> </a:t>
            </a:r>
            <a:endParaRPr/>
          </a:p>
          <a:p>
            <a:pPr indent="0" lvl="0" marL="0" rtl="0" algn="l">
              <a:lnSpc>
                <a:spcPct val="100000"/>
              </a:lnSpc>
              <a:spcBef>
                <a:spcPts val="0"/>
              </a:spcBef>
              <a:spcAft>
                <a:spcPts val="0"/>
              </a:spcAft>
              <a:buSzPts val="1100"/>
              <a:buNone/>
            </a:pPr>
            <a:r>
              <a:rPr lang="nl"/>
              <a:t>CINES - </a:t>
            </a:r>
            <a:r>
              <a:rPr lang="nl" u="sng">
                <a:solidFill>
                  <a:schemeClr val="hlink"/>
                </a:solidFill>
                <a:hlinkClick r:id="rId6"/>
              </a:rPr>
              <a:t>https://www.cines.fr</a:t>
            </a:r>
            <a:r>
              <a:rPr lang="nl"/>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b2a7d80ff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db2a7d80ff_1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
              <a:t>Blank map of Europe </a:t>
            </a:r>
            <a:r>
              <a:rPr lang="nl" u="sng">
                <a:solidFill>
                  <a:schemeClr val="hlink"/>
                </a:solidFill>
                <a:hlinkClick r:id="rId2"/>
              </a:rPr>
              <a:t>https://commons.wikimedia.org/wiki/File:Blank_map_of_Europe_cropped.svg</a:t>
            </a:r>
            <a:r>
              <a:rPr lang="nl"/>
              <a:t> </a:t>
            </a:r>
            <a:endParaRPr/>
          </a:p>
          <a:p>
            <a:pPr indent="0" lvl="0" marL="0" rtl="0" algn="l">
              <a:lnSpc>
                <a:spcPct val="100000"/>
              </a:lnSpc>
              <a:spcBef>
                <a:spcPts val="0"/>
              </a:spcBef>
              <a:spcAft>
                <a:spcPts val="0"/>
              </a:spcAft>
              <a:buSzPts val="1100"/>
              <a:buNone/>
            </a:pPr>
            <a:r>
              <a:rPr lang="nl"/>
              <a:t>Apollo </a:t>
            </a:r>
            <a:r>
              <a:rPr lang="nl" u="sng">
                <a:solidFill>
                  <a:schemeClr val="hlink"/>
                </a:solidFill>
                <a:hlinkClick r:id="rId3"/>
              </a:rPr>
              <a:t>https://osc.cam.ac.uk/repository</a:t>
            </a:r>
            <a:r>
              <a:rPr lang="nl"/>
              <a:t> </a:t>
            </a:r>
            <a:endParaRPr/>
          </a:p>
          <a:p>
            <a:pPr indent="0" lvl="0" marL="0" rtl="0" algn="l">
              <a:lnSpc>
                <a:spcPct val="100000"/>
              </a:lnSpc>
              <a:spcBef>
                <a:spcPts val="0"/>
              </a:spcBef>
              <a:spcAft>
                <a:spcPts val="0"/>
              </a:spcAft>
              <a:buSzPts val="1100"/>
              <a:buNone/>
            </a:pPr>
            <a:r>
              <a:rPr lang="nl"/>
              <a:t>DaSCH </a:t>
            </a:r>
            <a:r>
              <a:rPr lang="nl" u="sng">
                <a:solidFill>
                  <a:schemeClr val="hlink"/>
                </a:solidFill>
                <a:hlinkClick r:id="rId4"/>
              </a:rPr>
              <a:t>https://dasch.swiss</a:t>
            </a:r>
            <a:endParaRPr/>
          </a:p>
          <a:p>
            <a:pPr indent="0" lvl="0" marL="0" rtl="0" algn="l">
              <a:lnSpc>
                <a:spcPct val="100000"/>
              </a:lnSpc>
              <a:spcBef>
                <a:spcPts val="0"/>
              </a:spcBef>
              <a:spcAft>
                <a:spcPts val="0"/>
              </a:spcAft>
              <a:buSzPts val="1100"/>
              <a:buNone/>
            </a:pPr>
            <a:r>
              <a:rPr lang="nl"/>
              <a:t>DASS-BiH </a:t>
            </a:r>
            <a:r>
              <a:rPr lang="nl" u="sng">
                <a:solidFill>
                  <a:schemeClr val="hlink"/>
                </a:solidFill>
                <a:hlinkClick r:id="rId5"/>
              </a:rPr>
              <a:t>https://dass.credi.ba</a:t>
            </a:r>
            <a:endParaRPr/>
          </a:p>
          <a:p>
            <a:pPr indent="0" lvl="0" marL="0" rtl="0" algn="l">
              <a:lnSpc>
                <a:spcPct val="100000"/>
              </a:lnSpc>
              <a:spcBef>
                <a:spcPts val="0"/>
              </a:spcBef>
              <a:spcAft>
                <a:spcPts val="0"/>
              </a:spcAft>
              <a:buSzPts val="1100"/>
              <a:buNone/>
            </a:pPr>
            <a:r>
              <a:rPr lang="nl"/>
              <a:t>DASSH </a:t>
            </a:r>
            <a:r>
              <a:rPr lang="nl" u="sng">
                <a:solidFill>
                  <a:schemeClr val="hlink"/>
                </a:solidFill>
                <a:hlinkClick r:id="rId6"/>
              </a:rPr>
              <a:t>https://www.fairsfair.eu/dassh-archive-marine-species-and-habitats-data</a:t>
            </a:r>
            <a:r>
              <a:rPr lang="nl"/>
              <a:t> </a:t>
            </a:r>
            <a:endParaRPr/>
          </a:p>
          <a:p>
            <a:pPr indent="0" lvl="0" marL="0" rtl="0" algn="l">
              <a:lnSpc>
                <a:spcPct val="100000"/>
              </a:lnSpc>
              <a:spcBef>
                <a:spcPts val="0"/>
              </a:spcBef>
              <a:spcAft>
                <a:spcPts val="0"/>
              </a:spcAft>
              <a:buSzPts val="1100"/>
              <a:buNone/>
            </a:pPr>
            <a:r>
              <a:rPr lang="nl"/>
              <a:t>ESRF </a:t>
            </a:r>
            <a:r>
              <a:rPr lang="nl" u="sng">
                <a:solidFill>
                  <a:schemeClr val="hlink"/>
                </a:solidFill>
                <a:hlinkClick r:id="rId7"/>
              </a:rPr>
              <a:t>https://www.esrf.eu</a:t>
            </a:r>
            <a:endParaRPr/>
          </a:p>
          <a:p>
            <a:pPr indent="0" lvl="0" marL="0" rtl="0" algn="l">
              <a:lnSpc>
                <a:spcPct val="100000"/>
              </a:lnSpc>
              <a:spcBef>
                <a:spcPts val="0"/>
              </a:spcBef>
              <a:spcAft>
                <a:spcPts val="0"/>
              </a:spcAft>
              <a:buSzPts val="1100"/>
              <a:buNone/>
            </a:pPr>
            <a:r>
              <a:rPr lang="nl"/>
              <a:t>IAGOS </a:t>
            </a:r>
            <a:r>
              <a:rPr lang="nl" u="sng">
                <a:solidFill>
                  <a:schemeClr val="hlink"/>
                </a:solidFill>
                <a:hlinkClick r:id="rId8"/>
              </a:rPr>
              <a:t>http://iagos-data.fr</a:t>
            </a:r>
            <a:endParaRPr/>
          </a:p>
          <a:p>
            <a:pPr indent="0" lvl="0" marL="0" rtl="0" algn="l">
              <a:lnSpc>
                <a:spcPct val="100000"/>
              </a:lnSpc>
              <a:spcBef>
                <a:spcPts val="0"/>
              </a:spcBef>
              <a:spcAft>
                <a:spcPts val="0"/>
              </a:spcAft>
              <a:buSzPts val="1100"/>
              <a:buNone/>
            </a:pPr>
            <a:r>
              <a:rPr lang="nl"/>
              <a:t>ICOS </a:t>
            </a:r>
            <a:r>
              <a:rPr lang="nl" u="sng">
                <a:solidFill>
                  <a:schemeClr val="hlink"/>
                </a:solidFill>
                <a:hlinkClick r:id="rId9"/>
              </a:rPr>
              <a:t>https://portal.research.lu.se/portal/en/infrastructure/icos-sweden-integrated-carbon-observation-system(c2d9052d-c4a2-418e-bf77-229330b29df9).html</a:t>
            </a:r>
            <a:r>
              <a:rPr lang="nl"/>
              <a:t> </a:t>
            </a:r>
            <a:endParaRPr/>
          </a:p>
          <a:p>
            <a:pPr indent="0" lvl="0" marL="0" rtl="0" algn="l">
              <a:lnSpc>
                <a:spcPct val="100000"/>
              </a:lnSpc>
              <a:spcBef>
                <a:spcPts val="0"/>
              </a:spcBef>
              <a:spcAft>
                <a:spcPts val="0"/>
              </a:spcAft>
              <a:buSzPts val="1100"/>
              <a:buNone/>
            </a:pPr>
            <a:r>
              <a:rPr lang="nl"/>
              <a:t>Movebank </a:t>
            </a:r>
            <a:r>
              <a:rPr lang="nl" u="sng">
                <a:solidFill>
                  <a:schemeClr val="hlink"/>
                </a:solidFill>
                <a:hlinkClick r:id="rId10"/>
              </a:rPr>
              <a:t>https://www.movebank.org/cms/movebank-content/data-repository</a:t>
            </a:r>
            <a:endParaRPr/>
          </a:p>
          <a:p>
            <a:pPr indent="0" lvl="0" marL="0" rtl="0" algn="l">
              <a:lnSpc>
                <a:spcPct val="100000"/>
              </a:lnSpc>
              <a:spcBef>
                <a:spcPts val="0"/>
              </a:spcBef>
              <a:spcAft>
                <a:spcPts val="0"/>
              </a:spcAft>
              <a:buSzPts val="1100"/>
              <a:buNone/>
            </a:pPr>
            <a:r>
              <a:rPr lang="nl"/>
              <a:t>SOCIB </a:t>
            </a:r>
            <a:r>
              <a:rPr lang="nl" u="sng">
                <a:solidFill>
                  <a:schemeClr val="hlink"/>
                </a:solidFill>
                <a:hlinkClick r:id="rId11"/>
              </a:rPr>
              <a:t>https://eurogoos.eu/member/socib-balearic-islands-coastal-ocean-observing-forecasting-system/</a:t>
            </a:r>
            <a:r>
              <a:rPr lang="nl"/>
              <a:t> </a:t>
            </a:r>
            <a:endParaRPr/>
          </a:p>
          <a:p>
            <a:pPr indent="0" lvl="0" marL="0" rtl="0" algn="l">
              <a:lnSpc>
                <a:spcPct val="100000"/>
              </a:lnSpc>
              <a:spcBef>
                <a:spcPts val="0"/>
              </a:spcBef>
              <a:spcAft>
                <a:spcPts val="0"/>
              </a:spcAft>
              <a:buSzPts val="1100"/>
              <a:buNone/>
            </a:pPr>
            <a:r>
              <a:rPr lang="nl"/>
              <a:t>Tarki </a:t>
            </a:r>
            <a:r>
              <a:rPr lang="nl" u="sng">
                <a:solidFill>
                  <a:schemeClr val="hlink"/>
                </a:solidFill>
                <a:hlinkClick r:id="rId12"/>
              </a:rPr>
              <a:t>https://www.tarki.hu/eng/adatbank</a:t>
            </a:r>
            <a:r>
              <a:rPr lang="nl"/>
              <a:t> </a:t>
            </a:r>
            <a:endParaRPr/>
          </a:p>
          <a:p>
            <a:pPr indent="0" lvl="0" marL="0" rtl="0" algn="l">
              <a:lnSpc>
                <a:spcPct val="100000"/>
              </a:lnSpc>
              <a:spcBef>
                <a:spcPts val="0"/>
              </a:spcBef>
              <a:spcAft>
                <a:spcPts val="0"/>
              </a:spcAft>
              <a:buSzPts val="1100"/>
              <a:buNone/>
            </a:pPr>
            <a:r>
              <a:rPr lang="nl"/>
              <a:t>FAIRsFAIR logo </a:t>
            </a:r>
            <a:r>
              <a:rPr lang="nl" u="sng">
                <a:solidFill>
                  <a:schemeClr val="hlink"/>
                </a:solidFill>
                <a:hlinkClick r:id="rId13"/>
              </a:rPr>
              <a:t>https://www.fairsfair.eu/fairsfair-logos</a:t>
            </a:r>
            <a:r>
              <a:rPr lang="nl"/>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4"/>
          <p:cNvSpPr txBox="1"/>
          <p:nvPr>
            <p:ph type="ctrTitle"/>
          </p:nvPr>
        </p:nvSpPr>
        <p:spPr>
          <a:xfrm>
            <a:off x="130215" y="1996148"/>
            <a:ext cx="8927700" cy="14805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rgbClr val="4470A7"/>
              </a:buClr>
              <a:buSzPts val="2700"/>
              <a:buFont typeface="Calibri"/>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subTitle"/>
          </p:nvPr>
        </p:nvSpPr>
        <p:spPr>
          <a:xfrm>
            <a:off x="130215" y="3802283"/>
            <a:ext cx="8927700" cy="9840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lt1"/>
              </a:buClr>
              <a:buSzPts val="1500"/>
              <a:buFont typeface="Calibri"/>
              <a:buNone/>
              <a:defRPr sz="1500">
                <a:solidFill>
                  <a:schemeClr val="lt1"/>
                </a:solidFill>
                <a:latin typeface="Calibri"/>
                <a:ea typeface="Calibri"/>
                <a:cs typeface="Calibri"/>
                <a:sym typeface="Calibri"/>
              </a:defRPr>
            </a:lvl1pPr>
            <a:lvl2pPr lvl="1" rtl="0" algn="ctr">
              <a:lnSpc>
                <a:spcPct val="90000"/>
              </a:lnSpc>
              <a:spcBef>
                <a:spcPts val="400"/>
              </a:spcBef>
              <a:spcAft>
                <a:spcPts val="0"/>
              </a:spcAft>
              <a:buClr>
                <a:schemeClr val="dk1"/>
              </a:buClr>
              <a:buSzPts val="1500"/>
              <a:buFont typeface="Calibri"/>
              <a:buNone/>
              <a:defRPr sz="1500"/>
            </a:lvl2pPr>
            <a:lvl3pPr lvl="2" rtl="0" algn="ctr">
              <a:lnSpc>
                <a:spcPct val="90000"/>
              </a:lnSpc>
              <a:spcBef>
                <a:spcPts val="400"/>
              </a:spcBef>
              <a:spcAft>
                <a:spcPts val="0"/>
              </a:spcAft>
              <a:buClr>
                <a:schemeClr val="dk1"/>
              </a:buClr>
              <a:buSzPts val="1400"/>
              <a:buFont typeface="Calibri"/>
              <a:buNone/>
              <a:defRPr sz="1400"/>
            </a:lvl3pPr>
            <a:lvl4pPr lvl="3" rtl="0" algn="ctr">
              <a:lnSpc>
                <a:spcPct val="90000"/>
              </a:lnSpc>
              <a:spcBef>
                <a:spcPts val="400"/>
              </a:spcBef>
              <a:spcAft>
                <a:spcPts val="0"/>
              </a:spcAft>
              <a:buClr>
                <a:schemeClr val="dk1"/>
              </a:buClr>
              <a:buSzPts val="1200"/>
              <a:buFont typeface="Calibri"/>
              <a:buNone/>
              <a:defRPr sz="1200"/>
            </a:lvl4pPr>
            <a:lvl5pPr lvl="4" rtl="0" algn="ctr">
              <a:lnSpc>
                <a:spcPct val="90000"/>
              </a:lnSpc>
              <a:spcBef>
                <a:spcPts val="400"/>
              </a:spcBef>
              <a:spcAft>
                <a:spcPts val="0"/>
              </a:spcAft>
              <a:buClr>
                <a:schemeClr val="dk1"/>
              </a:buClr>
              <a:buSzPts val="1200"/>
              <a:buFont typeface="Calibri"/>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 title">
    <p:spTree>
      <p:nvGrpSpPr>
        <p:cNvPr id="60" name="Shape 60"/>
        <p:cNvGrpSpPr/>
        <p:nvPr/>
      </p:nvGrpSpPr>
      <p:grpSpPr>
        <a:xfrm>
          <a:off x="0" y="0"/>
          <a:ext cx="0" cy="0"/>
          <a:chOff x="0" y="0"/>
          <a:chExt cx="0" cy="0"/>
        </a:xfrm>
      </p:grpSpPr>
      <p:sp>
        <p:nvSpPr>
          <p:cNvPr id="61" name="Google Shape;61;p15"/>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4470A7"/>
              </a:buClr>
              <a:buSzPts val="2700"/>
              <a:buFont typeface="Calibri"/>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 name="Google Shape;62;p15"/>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3" name="Google Shape;63;p15"/>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 name="Google Shape;64;p15"/>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nl"/>
              <a:t>‹#›</a:t>
            </a:fld>
            <a:endParaRPr/>
          </a:p>
        </p:txBody>
      </p:sp>
      <p:sp>
        <p:nvSpPr>
          <p:cNvPr id="65" name="Google Shape;65;p15"/>
          <p:cNvSpPr txBox="1"/>
          <p:nvPr>
            <p:ph idx="1" type="body"/>
          </p:nvPr>
        </p:nvSpPr>
        <p:spPr>
          <a:xfrm>
            <a:off x="628650" y="1069041"/>
            <a:ext cx="7886700" cy="35637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Font typeface="Calibri"/>
              <a:buChar char="•"/>
              <a:defRPr/>
            </a:lvl1pPr>
            <a:lvl2pPr indent="-342900" lvl="1" marL="914400" rtl="0" algn="l">
              <a:lnSpc>
                <a:spcPct val="90000"/>
              </a:lnSpc>
              <a:spcBef>
                <a:spcPts val="400"/>
              </a:spcBef>
              <a:spcAft>
                <a:spcPts val="0"/>
              </a:spcAft>
              <a:buClr>
                <a:schemeClr val="dk1"/>
              </a:buClr>
              <a:buSzPts val="1800"/>
              <a:buFont typeface="Calibri"/>
              <a:buChar char="•"/>
              <a:defRPr/>
            </a:lvl2pPr>
            <a:lvl3pPr indent="-323850" lvl="2" marL="1371600" rtl="0" algn="l">
              <a:lnSpc>
                <a:spcPct val="90000"/>
              </a:lnSpc>
              <a:spcBef>
                <a:spcPts val="400"/>
              </a:spcBef>
              <a:spcAft>
                <a:spcPts val="0"/>
              </a:spcAft>
              <a:buClr>
                <a:schemeClr val="dk1"/>
              </a:buClr>
              <a:buSzPts val="1500"/>
              <a:buFont typeface="Calibri"/>
              <a:buChar char="•"/>
              <a:defRPr/>
            </a:lvl3pPr>
            <a:lvl4pPr indent="-317500" lvl="3" marL="1828800" rtl="0" algn="l">
              <a:lnSpc>
                <a:spcPct val="90000"/>
              </a:lnSpc>
              <a:spcBef>
                <a:spcPts val="400"/>
              </a:spcBef>
              <a:spcAft>
                <a:spcPts val="0"/>
              </a:spcAft>
              <a:buClr>
                <a:schemeClr val="dk1"/>
              </a:buClr>
              <a:buSzPts val="1400"/>
              <a:buFont typeface="Calibri"/>
              <a:buChar char="•"/>
              <a:defRPr/>
            </a:lvl4pPr>
            <a:lvl5pPr indent="-317500" lvl="4" marL="2286000" rtl="0" algn="l">
              <a:lnSpc>
                <a:spcPct val="90000"/>
              </a:lnSpc>
              <a:spcBef>
                <a:spcPts val="400"/>
              </a:spcBef>
              <a:spcAft>
                <a:spcPts val="0"/>
              </a:spcAft>
              <a:buClr>
                <a:schemeClr val="dk1"/>
              </a:buClr>
              <a:buSzPts val="1400"/>
              <a:buFont typeface="Calibri"/>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uble content">
  <p:cSld name="Double content">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4470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6"/>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9" name="Google Shape;69;p16"/>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6"/>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nl"/>
              <a:t>‹#›</a:t>
            </a:fld>
            <a:endParaRPr/>
          </a:p>
        </p:txBody>
      </p:sp>
      <p:sp>
        <p:nvSpPr>
          <p:cNvPr id="71" name="Google Shape;71;p16"/>
          <p:cNvSpPr txBox="1"/>
          <p:nvPr>
            <p:ph idx="1" type="body"/>
          </p:nvPr>
        </p:nvSpPr>
        <p:spPr>
          <a:xfrm>
            <a:off x="632389" y="1382037"/>
            <a:ext cx="38286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Font typeface="Calibri"/>
              <a:buChar char="•"/>
              <a:defRPr/>
            </a:lvl1pPr>
            <a:lvl2pPr indent="-342900" lvl="1" marL="914400" rtl="0" algn="l">
              <a:lnSpc>
                <a:spcPct val="90000"/>
              </a:lnSpc>
              <a:spcBef>
                <a:spcPts val="400"/>
              </a:spcBef>
              <a:spcAft>
                <a:spcPts val="0"/>
              </a:spcAft>
              <a:buClr>
                <a:schemeClr val="dk1"/>
              </a:buClr>
              <a:buSzPts val="1800"/>
              <a:buFont typeface="Calibri"/>
              <a:buChar char="•"/>
              <a:defRPr/>
            </a:lvl2pPr>
            <a:lvl3pPr indent="-323850" lvl="2" marL="1371600" rtl="0" algn="l">
              <a:lnSpc>
                <a:spcPct val="90000"/>
              </a:lnSpc>
              <a:spcBef>
                <a:spcPts val="400"/>
              </a:spcBef>
              <a:spcAft>
                <a:spcPts val="0"/>
              </a:spcAft>
              <a:buClr>
                <a:schemeClr val="dk1"/>
              </a:buClr>
              <a:buSzPts val="1500"/>
              <a:buFont typeface="Calibri"/>
              <a:buChar char="•"/>
              <a:defRPr/>
            </a:lvl3pPr>
            <a:lvl4pPr indent="-317500" lvl="3" marL="1828800" rtl="0" algn="l">
              <a:lnSpc>
                <a:spcPct val="90000"/>
              </a:lnSpc>
              <a:spcBef>
                <a:spcPts val="400"/>
              </a:spcBef>
              <a:spcAft>
                <a:spcPts val="0"/>
              </a:spcAft>
              <a:buClr>
                <a:schemeClr val="dk1"/>
              </a:buClr>
              <a:buSzPts val="1400"/>
              <a:buFont typeface="Calibri"/>
              <a:buChar char="•"/>
              <a:defRPr/>
            </a:lvl4pPr>
            <a:lvl5pPr indent="-317500" lvl="4" marL="2286000" rtl="0" algn="l">
              <a:lnSpc>
                <a:spcPct val="90000"/>
              </a:lnSpc>
              <a:spcBef>
                <a:spcPts val="400"/>
              </a:spcBef>
              <a:spcAft>
                <a:spcPts val="0"/>
              </a:spcAft>
              <a:buClr>
                <a:schemeClr val="dk1"/>
              </a:buClr>
              <a:buSzPts val="1400"/>
              <a:buFont typeface="Calibri"/>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6"/>
          <p:cNvSpPr txBox="1"/>
          <p:nvPr>
            <p:ph idx="2" type="body"/>
          </p:nvPr>
        </p:nvSpPr>
        <p:spPr>
          <a:xfrm>
            <a:off x="4580546" y="1382037"/>
            <a:ext cx="3934800" cy="32634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Font typeface="Calibri"/>
              <a:buChar char="•"/>
              <a:defRPr/>
            </a:lvl1pPr>
            <a:lvl2pPr indent="-342900" lvl="1" marL="914400" rtl="0" algn="l">
              <a:lnSpc>
                <a:spcPct val="90000"/>
              </a:lnSpc>
              <a:spcBef>
                <a:spcPts val="400"/>
              </a:spcBef>
              <a:spcAft>
                <a:spcPts val="0"/>
              </a:spcAft>
              <a:buClr>
                <a:schemeClr val="dk1"/>
              </a:buClr>
              <a:buSzPts val="1800"/>
              <a:buFont typeface="Calibri"/>
              <a:buChar char="•"/>
              <a:defRPr/>
            </a:lvl2pPr>
            <a:lvl3pPr indent="-323850" lvl="2" marL="1371600" rtl="0" algn="l">
              <a:lnSpc>
                <a:spcPct val="90000"/>
              </a:lnSpc>
              <a:spcBef>
                <a:spcPts val="400"/>
              </a:spcBef>
              <a:spcAft>
                <a:spcPts val="0"/>
              </a:spcAft>
              <a:buClr>
                <a:schemeClr val="dk1"/>
              </a:buClr>
              <a:buSzPts val="1500"/>
              <a:buFont typeface="Calibri"/>
              <a:buChar char="•"/>
              <a:defRPr/>
            </a:lvl3pPr>
            <a:lvl4pPr indent="-317500" lvl="3" marL="1828800" rtl="0" algn="l">
              <a:lnSpc>
                <a:spcPct val="90000"/>
              </a:lnSpc>
              <a:spcBef>
                <a:spcPts val="400"/>
              </a:spcBef>
              <a:spcAft>
                <a:spcPts val="0"/>
              </a:spcAft>
              <a:buClr>
                <a:schemeClr val="dk1"/>
              </a:buClr>
              <a:buSzPts val="1400"/>
              <a:buFont typeface="Calibri"/>
              <a:buChar char="•"/>
              <a:defRPr/>
            </a:lvl4pPr>
            <a:lvl5pPr indent="-317500" lvl="4" marL="2286000" rtl="0" algn="l">
              <a:lnSpc>
                <a:spcPct val="90000"/>
              </a:lnSpc>
              <a:spcBef>
                <a:spcPts val="400"/>
              </a:spcBef>
              <a:spcAft>
                <a:spcPts val="0"/>
              </a:spcAft>
              <a:buClr>
                <a:schemeClr val="dk1"/>
              </a:buClr>
              <a:buSzPts val="1400"/>
              <a:buFont typeface="Calibri"/>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73" name="Shape 73"/>
        <p:cNvGrpSpPr/>
        <p:nvPr/>
      </p:nvGrpSpPr>
      <p:grpSpPr>
        <a:xfrm>
          <a:off x="0" y="0"/>
          <a:ext cx="0" cy="0"/>
          <a:chOff x="0" y="0"/>
          <a:chExt cx="0" cy="0"/>
        </a:xfrm>
      </p:grpSpPr>
      <p:sp>
        <p:nvSpPr>
          <p:cNvPr id="74" name="Google Shape;74;p17"/>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4470A7"/>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5" name="Google Shape;75;p17"/>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6" name="Google Shape;76;p17"/>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7"/>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78" name="Shape 78"/>
        <p:cNvGrpSpPr/>
        <p:nvPr/>
      </p:nvGrpSpPr>
      <p:grpSpPr>
        <a:xfrm>
          <a:off x="0" y="0"/>
          <a:ext cx="0" cy="0"/>
          <a:chOff x="0" y="0"/>
          <a:chExt cx="0" cy="0"/>
        </a:xfrm>
      </p:grpSpPr>
      <p:sp>
        <p:nvSpPr>
          <p:cNvPr id="79" name="Google Shape;79;p18"/>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8"/>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 name="Google Shape;81;p18"/>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nt with caption">
  <p:cSld name="Contnt with caption">
    <p:spTree>
      <p:nvGrpSpPr>
        <p:cNvPr id="82" name="Shape 82"/>
        <p:cNvGrpSpPr/>
        <p:nvPr/>
      </p:nvGrpSpPr>
      <p:grpSpPr>
        <a:xfrm>
          <a:off x="0" y="0"/>
          <a:ext cx="0" cy="0"/>
          <a:chOff x="0" y="0"/>
          <a:chExt cx="0" cy="0"/>
        </a:xfrm>
      </p:grpSpPr>
      <p:sp>
        <p:nvSpPr>
          <p:cNvPr id="83" name="Google Shape;83;p1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4470A7"/>
              </a:buClr>
              <a:buSzPts val="2100"/>
              <a:buFont typeface="Calibri"/>
              <a:buNone/>
              <a:defRPr sz="2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4" name="Google Shape;84;p19"/>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 name="Google Shape;85;p19"/>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6" name="Google Shape;86;p19"/>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nl"/>
              <a:t>‹#›</a:t>
            </a:fld>
            <a:endParaRPr/>
          </a:p>
        </p:txBody>
      </p:sp>
      <p:sp>
        <p:nvSpPr>
          <p:cNvPr id="87" name="Google Shape;87;p19"/>
          <p:cNvSpPr txBox="1"/>
          <p:nvPr>
            <p:ph idx="1" type="body"/>
          </p:nvPr>
        </p:nvSpPr>
        <p:spPr>
          <a:xfrm>
            <a:off x="3862698" y="342901"/>
            <a:ext cx="5042100" cy="4290000"/>
          </a:xfrm>
          <a:prstGeom prst="rect">
            <a:avLst/>
          </a:prstGeom>
          <a:noFill/>
          <a:ln>
            <a:noFill/>
          </a:ln>
        </p:spPr>
        <p:txBody>
          <a:bodyPr anchorCtr="0" anchor="t" bIns="34275" lIns="68575" spcFirstLastPara="1" rIns="68575" wrap="square" tIns="34275">
            <a:noAutofit/>
          </a:bodyPr>
          <a:lstStyle>
            <a:lvl1pPr indent="-361950" lvl="0" marL="457200" rtl="0" algn="l">
              <a:lnSpc>
                <a:spcPct val="90000"/>
              </a:lnSpc>
              <a:spcBef>
                <a:spcPts val="800"/>
              </a:spcBef>
              <a:spcAft>
                <a:spcPts val="0"/>
              </a:spcAft>
              <a:buClr>
                <a:schemeClr val="dk1"/>
              </a:buClr>
              <a:buSzPts val="2100"/>
              <a:buFont typeface="Calibri"/>
              <a:buChar char="•"/>
              <a:defRPr/>
            </a:lvl1pPr>
            <a:lvl2pPr indent="-342900" lvl="1" marL="914400" rtl="0" algn="l">
              <a:lnSpc>
                <a:spcPct val="90000"/>
              </a:lnSpc>
              <a:spcBef>
                <a:spcPts val="400"/>
              </a:spcBef>
              <a:spcAft>
                <a:spcPts val="0"/>
              </a:spcAft>
              <a:buClr>
                <a:schemeClr val="dk1"/>
              </a:buClr>
              <a:buSzPts val="1800"/>
              <a:buFont typeface="Calibri"/>
              <a:buChar char="•"/>
              <a:defRPr/>
            </a:lvl2pPr>
            <a:lvl3pPr indent="-323850" lvl="2" marL="1371600" rtl="0" algn="l">
              <a:lnSpc>
                <a:spcPct val="90000"/>
              </a:lnSpc>
              <a:spcBef>
                <a:spcPts val="400"/>
              </a:spcBef>
              <a:spcAft>
                <a:spcPts val="0"/>
              </a:spcAft>
              <a:buClr>
                <a:schemeClr val="dk1"/>
              </a:buClr>
              <a:buSzPts val="1500"/>
              <a:buFont typeface="Calibri"/>
              <a:buChar char="•"/>
              <a:defRPr/>
            </a:lvl3pPr>
            <a:lvl4pPr indent="-317500" lvl="3" marL="1828800" rtl="0" algn="l">
              <a:lnSpc>
                <a:spcPct val="90000"/>
              </a:lnSpc>
              <a:spcBef>
                <a:spcPts val="400"/>
              </a:spcBef>
              <a:spcAft>
                <a:spcPts val="0"/>
              </a:spcAft>
              <a:buClr>
                <a:schemeClr val="dk1"/>
              </a:buClr>
              <a:buSzPts val="1400"/>
              <a:buFont typeface="Calibri"/>
              <a:buChar char="•"/>
              <a:defRPr/>
            </a:lvl4pPr>
            <a:lvl5pPr indent="-317500" lvl="4" marL="2286000" rtl="0" algn="l">
              <a:lnSpc>
                <a:spcPct val="90000"/>
              </a:lnSpc>
              <a:spcBef>
                <a:spcPts val="400"/>
              </a:spcBef>
              <a:spcAft>
                <a:spcPts val="0"/>
              </a:spcAft>
              <a:buClr>
                <a:schemeClr val="dk1"/>
              </a:buClr>
              <a:buSzPts val="1400"/>
              <a:buFont typeface="Calibri"/>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 name="Google Shape;88;p19"/>
          <p:cNvSpPr txBox="1"/>
          <p:nvPr>
            <p:ph idx="2" type="body"/>
          </p:nvPr>
        </p:nvSpPr>
        <p:spPr>
          <a:xfrm>
            <a:off x="629841" y="1669635"/>
            <a:ext cx="2949000" cy="2963100"/>
          </a:xfrm>
          <a:prstGeom prst="rect">
            <a:avLst/>
          </a:prstGeom>
          <a:noFill/>
          <a:ln>
            <a:noFill/>
          </a:ln>
        </p:spPr>
        <p:txBody>
          <a:bodyPr anchorCtr="0" anchor="t" bIns="34275" lIns="68575" spcFirstLastPara="1" rIns="68575" wrap="square" tIns="34275">
            <a:noAutofit/>
          </a:bodyPr>
          <a:lstStyle>
            <a:lvl1pPr indent="-298450" lvl="0" marL="457200" rtl="0" algn="l">
              <a:lnSpc>
                <a:spcPct val="90000"/>
              </a:lnSpc>
              <a:spcBef>
                <a:spcPts val="800"/>
              </a:spcBef>
              <a:spcAft>
                <a:spcPts val="0"/>
              </a:spcAft>
              <a:buClr>
                <a:schemeClr val="dk1"/>
              </a:buClr>
              <a:buSzPts val="1100"/>
              <a:buFont typeface="Calibri"/>
              <a:buChar char="•"/>
              <a:defRPr sz="1100"/>
            </a:lvl1pPr>
            <a:lvl2pPr indent="-298450" lvl="1" marL="914400" rtl="0" algn="l">
              <a:lnSpc>
                <a:spcPct val="90000"/>
              </a:lnSpc>
              <a:spcBef>
                <a:spcPts val="400"/>
              </a:spcBef>
              <a:spcAft>
                <a:spcPts val="0"/>
              </a:spcAft>
              <a:buClr>
                <a:schemeClr val="dk1"/>
              </a:buClr>
              <a:buSzPts val="1100"/>
              <a:buFont typeface="Calibri"/>
              <a:buChar char="•"/>
              <a:defRPr sz="1100"/>
            </a:lvl2pPr>
            <a:lvl3pPr indent="-298450" lvl="2" marL="1371600" rtl="0" algn="l">
              <a:lnSpc>
                <a:spcPct val="90000"/>
              </a:lnSpc>
              <a:spcBef>
                <a:spcPts val="400"/>
              </a:spcBef>
              <a:spcAft>
                <a:spcPts val="0"/>
              </a:spcAft>
              <a:buClr>
                <a:schemeClr val="dk1"/>
              </a:buClr>
              <a:buSzPts val="1100"/>
              <a:buFont typeface="Calibri"/>
              <a:buChar char="•"/>
              <a:defRPr sz="1100"/>
            </a:lvl3pPr>
            <a:lvl4pPr indent="-298450" lvl="3" marL="1828800" rtl="0" algn="l">
              <a:lnSpc>
                <a:spcPct val="90000"/>
              </a:lnSpc>
              <a:spcBef>
                <a:spcPts val="400"/>
              </a:spcBef>
              <a:spcAft>
                <a:spcPts val="0"/>
              </a:spcAft>
              <a:buClr>
                <a:schemeClr val="dk1"/>
              </a:buClr>
              <a:buSzPts val="1100"/>
              <a:buFont typeface="Calibri"/>
              <a:buChar char="•"/>
              <a:defRPr sz="1100"/>
            </a:lvl4pPr>
            <a:lvl5pPr indent="-298450" lvl="4" marL="2286000" rtl="0" algn="l">
              <a:lnSpc>
                <a:spcPct val="90000"/>
              </a:lnSpc>
              <a:spcBef>
                <a:spcPts val="400"/>
              </a:spcBef>
              <a:spcAft>
                <a:spcPts val="0"/>
              </a:spcAft>
              <a:buClr>
                <a:schemeClr val="dk1"/>
              </a:buClr>
              <a:buSzPts val="1100"/>
              <a:buFont typeface="Calibri"/>
              <a:buChar char="•"/>
              <a:defRPr sz="11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ith caption">
  <p:cSld name="Image with caption">
    <p:spTree>
      <p:nvGrpSpPr>
        <p:cNvPr id="89" name="Shape 89"/>
        <p:cNvGrpSpPr/>
        <p:nvPr/>
      </p:nvGrpSpPr>
      <p:grpSpPr>
        <a:xfrm>
          <a:off x="0" y="0"/>
          <a:ext cx="0" cy="0"/>
          <a:chOff x="0" y="0"/>
          <a:chExt cx="0" cy="0"/>
        </a:xfrm>
      </p:grpSpPr>
      <p:sp>
        <p:nvSpPr>
          <p:cNvPr id="90" name="Google Shape;90;p2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4470A7"/>
              </a:buClr>
              <a:buSzPts val="1800"/>
              <a:buFont typeface="Calibri"/>
              <a:buNone/>
              <a:defRPr sz="18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 name="Google Shape;91;p20"/>
          <p:cNvSpPr/>
          <p:nvPr>
            <p:ph idx="2" type="pic"/>
          </p:nvPr>
        </p:nvSpPr>
        <p:spPr>
          <a:xfrm>
            <a:off x="3887391" y="740570"/>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Calibri"/>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Calibri"/>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Calibri"/>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92" name="Google Shape;92;p20"/>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20"/>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20"/>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nl"/>
              <a:t>‹#›</a:t>
            </a:fld>
            <a:endParaRPr/>
          </a:p>
        </p:txBody>
      </p:sp>
      <p:sp>
        <p:nvSpPr>
          <p:cNvPr id="95" name="Google Shape;95;p20"/>
          <p:cNvSpPr txBox="1"/>
          <p:nvPr>
            <p:ph idx="1" type="body"/>
          </p:nvPr>
        </p:nvSpPr>
        <p:spPr>
          <a:xfrm>
            <a:off x="629841" y="1669635"/>
            <a:ext cx="2949000" cy="2963100"/>
          </a:xfrm>
          <a:prstGeom prst="rect">
            <a:avLst/>
          </a:prstGeom>
          <a:noFill/>
          <a:ln>
            <a:noFill/>
          </a:ln>
        </p:spPr>
        <p:txBody>
          <a:bodyPr anchorCtr="0" anchor="t" bIns="34275" lIns="68575" spcFirstLastPara="1" rIns="68575" wrap="square" tIns="34275">
            <a:noAutofit/>
          </a:bodyPr>
          <a:lstStyle>
            <a:lvl1pPr indent="-298450" lvl="0" marL="457200" rtl="0" algn="l">
              <a:lnSpc>
                <a:spcPct val="90000"/>
              </a:lnSpc>
              <a:spcBef>
                <a:spcPts val="800"/>
              </a:spcBef>
              <a:spcAft>
                <a:spcPts val="0"/>
              </a:spcAft>
              <a:buClr>
                <a:schemeClr val="dk1"/>
              </a:buClr>
              <a:buSzPts val="1100"/>
              <a:buFont typeface="Calibri"/>
              <a:buChar char="•"/>
              <a:defRPr sz="1100"/>
            </a:lvl1pPr>
            <a:lvl2pPr indent="-298450" lvl="1" marL="914400" rtl="0" algn="l">
              <a:lnSpc>
                <a:spcPct val="90000"/>
              </a:lnSpc>
              <a:spcBef>
                <a:spcPts val="400"/>
              </a:spcBef>
              <a:spcAft>
                <a:spcPts val="0"/>
              </a:spcAft>
              <a:buClr>
                <a:schemeClr val="dk1"/>
              </a:buClr>
              <a:buSzPts val="1100"/>
              <a:buFont typeface="Calibri"/>
              <a:buChar char="•"/>
              <a:defRPr sz="1100"/>
            </a:lvl2pPr>
            <a:lvl3pPr indent="-298450" lvl="2" marL="1371600" rtl="0" algn="l">
              <a:lnSpc>
                <a:spcPct val="90000"/>
              </a:lnSpc>
              <a:spcBef>
                <a:spcPts val="400"/>
              </a:spcBef>
              <a:spcAft>
                <a:spcPts val="0"/>
              </a:spcAft>
              <a:buClr>
                <a:schemeClr val="dk1"/>
              </a:buClr>
              <a:buSzPts val="1100"/>
              <a:buFont typeface="Calibri"/>
              <a:buChar char="•"/>
              <a:defRPr sz="1100"/>
            </a:lvl3pPr>
            <a:lvl4pPr indent="-298450" lvl="3" marL="1828800" rtl="0" algn="l">
              <a:lnSpc>
                <a:spcPct val="90000"/>
              </a:lnSpc>
              <a:spcBef>
                <a:spcPts val="400"/>
              </a:spcBef>
              <a:spcAft>
                <a:spcPts val="0"/>
              </a:spcAft>
              <a:buClr>
                <a:schemeClr val="dk1"/>
              </a:buClr>
              <a:buSzPts val="1100"/>
              <a:buFont typeface="Calibri"/>
              <a:buChar char="•"/>
              <a:defRPr sz="1100"/>
            </a:lvl4pPr>
            <a:lvl5pPr indent="-298450" lvl="4" marL="2286000" rtl="0" algn="l">
              <a:lnSpc>
                <a:spcPct val="90000"/>
              </a:lnSpc>
              <a:spcBef>
                <a:spcPts val="400"/>
              </a:spcBef>
              <a:spcAft>
                <a:spcPts val="0"/>
              </a:spcAft>
              <a:buClr>
                <a:schemeClr val="dk1"/>
              </a:buClr>
              <a:buSzPts val="1100"/>
              <a:buFont typeface="Calibri"/>
              <a:buChar char="•"/>
              <a:defRPr sz="11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 name="Shape 96"/>
        <p:cNvGrpSpPr/>
        <p:nvPr/>
      </p:nvGrpSpPr>
      <p:grpSpPr>
        <a:xfrm>
          <a:off x="0" y="0"/>
          <a:ext cx="0" cy="0"/>
          <a:chOff x="0" y="0"/>
          <a:chExt cx="0" cy="0"/>
        </a:xfrm>
      </p:grpSpPr>
      <p:sp>
        <p:nvSpPr>
          <p:cNvPr id="97" name="Google Shape;97;p21"/>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21"/>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99" name="Google Shape;99;p2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Custom">
    <p:spTree>
      <p:nvGrpSpPr>
        <p:cNvPr id="100" name="Shape 100"/>
        <p:cNvGrpSpPr/>
        <p:nvPr/>
      </p:nvGrpSpPr>
      <p:grpSpPr>
        <a:xfrm>
          <a:off x="0" y="0"/>
          <a:ext cx="0" cy="0"/>
          <a:chOff x="0" y="0"/>
          <a:chExt cx="0" cy="0"/>
        </a:xfrm>
      </p:grpSpPr>
      <p:sp>
        <p:nvSpPr>
          <p:cNvPr id="101" name="Google Shape;101;p22"/>
          <p:cNvSpPr txBox="1"/>
          <p:nvPr>
            <p:ph type="title"/>
          </p:nvPr>
        </p:nvSpPr>
        <p:spPr>
          <a:xfrm>
            <a:off x="628651" y="444843"/>
            <a:ext cx="7886700" cy="418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rgbClr val="4470A7"/>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22"/>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2"/>
          <p:cNvSpPr txBox="1"/>
          <p:nvPr>
            <p:ph idx="12" type="sldNum"/>
          </p:nvPr>
        </p:nvSpPr>
        <p:spPr>
          <a:xfrm>
            <a:off x="22647" y="4894547"/>
            <a:ext cx="520200" cy="273900"/>
          </a:xfrm>
          <a:prstGeom prst="rect">
            <a:avLst/>
          </a:prstGeom>
          <a:noFill/>
          <a:ln>
            <a:noFill/>
          </a:ln>
        </p:spPr>
        <p:txBody>
          <a:bodyPr anchorCtr="0" anchor="ctr"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900"/>
              <a:buFont typeface="Arial"/>
              <a:buNone/>
              <a:defRPr b="0" i="0" sz="7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nl"/>
              <a:t>‹#›</a:t>
            </a:fld>
            <a:endParaRPr/>
          </a:p>
        </p:txBody>
      </p:sp>
      <p:sp>
        <p:nvSpPr>
          <p:cNvPr id="104" name="Google Shape;104;p22"/>
          <p:cNvSpPr txBox="1"/>
          <p:nvPr>
            <p:ph idx="11" type="ftr"/>
          </p:nvPr>
        </p:nvSpPr>
        <p:spPr>
          <a:xfrm>
            <a:off x="617220" y="4894547"/>
            <a:ext cx="73449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 name="Google Shape;105;p22"/>
          <p:cNvSpPr txBox="1"/>
          <p:nvPr/>
        </p:nvSpPr>
        <p:spPr>
          <a:xfrm>
            <a:off x="617220" y="389953"/>
            <a:ext cx="7886700" cy="588900"/>
          </a:xfrm>
          <a:prstGeom prst="rect">
            <a:avLst/>
          </a:prstGeom>
          <a:noFill/>
          <a:ln>
            <a:noFill/>
          </a:ln>
        </p:spPr>
        <p:txBody>
          <a:bodyPr anchorCtr="0" anchor="ctr" bIns="25700" lIns="51425" spcFirstLastPara="1" rIns="51425" wrap="square" tIns="25700">
            <a:noAutofit/>
          </a:bodyPr>
          <a:lstStyle/>
          <a:p>
            <a:pPr indent="0" lvl="0" marL="0" marR="0" rtl="0" algn="l">
              <a:lnSpc>
                <a:spcPct val="90000"/>
              </a:lnSpc>
              <a:spcBef>
                <a:spcPts val="0"/>
              </a:spcBef>
              <a:spcAft>
                <a:spcPts val="0"/>
              </a:spcAft>
              <a:buClr>
                <a:srgbClr val="4470A7"/>
              </a:buClr>
              <a:buSzPts val="1400"/>
              <a:buFont typeface="Calibri"/>
              <a:buNone/>
            </a:pPr>
            <a:r>
              <a:t/>
            </a:r>
            <a:endParaRPr b="0" i="0" sz="2000" u="none" cap="none" strike="noStrike">
              <a:solidFill>
                <a:srgbClr val="4470A7"/>
              </a:solidFill>
              <a:latin typeface="Calibri"/>
              <a:ea typeface="Calibri"/>
              <a:cs typeface="Calibri"/>
              <a:sym typeface="Calibri"/>
            </a:endParaRPr>
          </a:p>
        </p:txBody>
      </p:sp>
      <p:sp>
        <p:nvSpPr>
          <p:cNvPr id="106" name="Google Shape;106;p22"/>
          <p:cNvSpPr txBox="1"/>
          <p:nvPr>
            <p:ph idx="1" type="body"/>
          </p:nvPr>
        </p:nvSpPr>
        <p:spPr>
          <a:xfrm>
            <a:off x="632390" y="979070"/>
            <a:ext cx="7882800" cy="3470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600"/>
              </a:spcBef>
              <a:spcAft>
                <a:spcPts val="0"/>
              </a:spcAft>
              <a:buClr>
                <a:schemeClr val="dk1"/>
              </a:buClr>
              <a:buSzPts val="1400"/>
              <a:buChar char="•"/>
              <a:defRPr/>
            </a:lvl1pPr>
            <a:lvl2pPr indent="-317500" lvl="1" marL="914400" rtl="0" algn="l">
              <a:lnSpc>
                <a:spcPct val="90000"/>
              </a:lnSpc>
              <a:spcBef>
                <a:spcPts val="300"/>
              </a:spcBef>
              <a:spcAft>
                <a:spcPts val="0"/>
              </a:spcAft>
              <a:buClr>
                <a:schemeClr val="dk1"/>
              </a:buClr>
              <a:buSzPts val="1400"/>
              <a:buChar char="•"/>
              <a:defRPr/>
            </a:lvl2pPr>
            <a:lvl3pPr indent="-317500" lvl="2" marL="1371600" rtl="0" algn="l">
              <a:lnSpc>
                <a:spcPct val="90000"/>
              </a:lnSpc>
              <a:spcBef>
                <a:spcPts val="300"/>
              </a:spcBef>
              <a:spcAft>
                <a:spcPts val="0"/>
              </a:spcAft>
              <a:buClr>
                <a:schemeClr val="dk1"/>
              </a:buClr>
              <a:buSzPts val="1400"/>
              <a:buChar char="•"/>
              <a:defRPr/>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5"/>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4470A7"/>
              </a:buClr>
              <a:buSzPts val="2700"/>
              <a:buFont typeface="Calibri"/>
              <a:buNone/>
              <a:defRPr b="0" i="0" sz="2700" u="none" cap="none" strike="noStrike">
                <a:solidFill>
                  <a:srgbClr val="4470A7"/>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Calibri"/>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Calibri"/>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8057072" y="4889065"/>
            <a:ext cx="1000500" cy="27390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855093" y="4894547"/>
            <a:ext cx="71070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22647" y="4894547"/>
            <a:ext cx="7365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chemeClr val="lt1"/>
                </a:solidFill>
                <a:latin typeface="Calibri"/>
                <a:ea typeface="Calibri"/>
                <a:cs typeface="Calibri"/>
                <a:sym typeface="Calibri"/>
              </a:defRPr>
            </a:lvl1pPr>
            <a:lvl2pPr indent="0" lvl="1" marL="0" marR="0" rtl="0" algn="l">
              <a:spcBef>
                <a:spcPts val="0"/>
              </a:spcBef>
              <a:buNone/>
              <a:defRPr b="0" i="0" sz="900" u="none" cap="none" strike="noStrike">
                <a:solidFill>
                  <a:schemeClr val="lt1"/>
                </a:solidFill>
                <a:latin typeface="Calibri"/>
                <a:ea typeface="Calibri"/>
                <a:cs typeface="Calibri"/>
                <a:sym typeface="Calibri"/>
              </a:defRPr>
            </a:lvl2pPr>
            <a:lvl3pPr indent="0" lvl="2" marL="0" marR="0" rtl="0" algn="l">
              <a:spcBef>
                <a:spcPts val="0"/>
              </a:spcBef>
              <a:buNone/>
              <a:defRPr b="0" i="0" sz="900" u="none" cap="none" strike="noStrike">
                <a:solidFill>
                  <a:schemeClr val="lt1"/>
                </a:solidFill>
                <a:latin typeface="Calibri"/>
                <a:ea typeface="Calibri"/>
                <a:cs typeface="Calibri"/>
                <a:sym typeface="Calibri"/>
              </a:defRPr>
            </a:lvl3pPr>
            <a:lvl4pPr indent="0" lvl="3" marL="0" marR="0" rtl="0" algn="l">
              <a:spcBef>
                <a:spcPts val="0"/>
              </a:spcBef>
              <a:buNone/>
              <a:defRPr b="0" i="0" sz="900" u="none" cap="none" strike="noStrike">
                <a:solidFill>
                  <a:schemeClr val="lt1"/>
                </a:solidFill>
                <a:latin typeface="Calibri"/>
                <a:ea typeface="Calibri"/>
                <a:cs typeface="Calibri"/>
                <a:sym typeface="Calibri"/>
              </a:defRPr>
            </a:lvl4pPr>
            <a:lvl5pPr indent="0" lvl="4" marL="0" marR="0" rtl="0" algn="l">
              <a:spcBef>
                <a:spcPts val="0"/>
              </a:spcBef>
              <a:buNone/>
              <a:defRPr b="0" i="0" sz="900" u="none" cap="none" strike="noStrike">
                <a:solidFill>
                  <a:schemeClr val="lt1"/>
                </a:solidFill>
                <a:latin typeface="Calibri"/>
                <a:ea typeface="Calibri"/>
                <a:cs typeface="Calibri"/>
                <a:sym typeface="Calibri"/>
              </a:defRPr>
            </a:lvl5pPr>
            <a:lvl6pPr indent="0" lvl="5" marL="0" marR="0" rtl="0" algn="l">
              <a:spcBef>
                <a:spcPts val="0"/>
              </a:spcBef>
              <a:buNone/>
              <a:defRPr b="0" i="0" sz="900" u="none" cap="none" strike="noStrike">
                <a:solidFill>
                  <a:schemeClr val="lt1"/>
                </a:solidFill>
                <a:latin typeface="Calibri"/>
                <a:ea typeface="Calibri"/>
                <a:cs typeface="Calibri"/>
                <a:sym typeface="Calibri"/>
              </a:defRPr>
            </a:lvl6pPr>
            <a:lvl7pPr indent="0" lvl="6" marL="0" marR="0" rtl="0" algn="l">
              <a:spcBef>
                <a:spcPts val="0"/>
              </a:spcBef>
              <a:buNone/>
              <a:defRPr b="0" i="0" sz="900" u="none" cap="none" strike="noStrike">
                <a:solidFill>
                  <a:schemeClr val="lt1"/>
                </a:solidFill>
                <a:latin typeface="Calibri"/>
                <a:ea typeface="Calibri"/>
                <a:cs typeface="Calibri"/>
                <a:sym typeface="Calibri"/>
              </a:defRPr>
            </a:lvl7pPr>
            <a:lvl8pPr indent="0" lvl="7" marL="0" marR="0" rtl="0" algn="l">
              <a:spcBef>
                <a:spcPts val="0"/>
              </a:spcBef>
              <a:buNone/>
              <a:defRPr b="0" i="0" sz="900" u="none" cap="none" strike="noStrike">
                <a:solidFill>
                  <a:schemeClr val="lt1"/>
                </a:solidFill>
                <a:latin typeface="Calibri"/>
                <a:ea typeface="Calibri"/>
                <a:cs typeface="Calibri"/>
                <a:sym typeface="Calibri"/>
              </a:defRPr>
            </a:lvl8pPr>
            <a:lvl9pPr indent="0" lvl="8" marL="0" marR="0" rtl="0" algn="l">
              <a:spcBef>
                <a:spcPts val="0"/>
              </a:spcBef>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twitter.com/FAIRsFAIR_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doi.org/10.17863/CAM.1052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hyperlink" Target="https://docs.google.com/document/d/11nK17I2YaUvAlcWq_u1NtHHUbV1xg8dSMlWsHinlCRg/edit?usp=sharin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hyperlink" Target="http://www.menti.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hyperlink" Target="https://www.fairsfair.eu/f-uji-automated-fair-data-assessment-tool" TargetMode="External"/><Relationship Id="rId5" Type="http://schemas.openxmlformats.org/officeDocument/2006/relationships/hyperlink" Target="https://www.fairsfair.eu/fair-aware" TargetMode="External"/><Relationship Id="rId6" Type="http://schemas.openxmlformats.org/officeDocument/2006/relationships/image" Target="../media/image11.png"/><Relationship Id="rId7"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hyperlink" Target="https://fairaware.dans.knaw.nl/" TargetMode="External"/><Relationship Id="rId8" Type="http://schemas.openxmlformats.org/officeDocument/2006/relationships/hyperlink" Target="https://youtu.be/TkxSXxkqhf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hyperlink" Target="https://fairaware.dans.knaw.nl/" TargetMode="External"/><Relationship Id="rId6" Type="http://schemas.openxmlformats.org/officeDocument/2006/relationships/hyperlink" Target="https://youtu.be/TkxSXxkqhfY"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hyperlink" Target="https://github.com/pangaea-data-publisher/fuji" TargetMode="External"/><Relationship Id="rId7"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hyperlink" Target="https://www.fairsfair.e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59.png"/><Relationship Id="rId4" Type="http://schemas.openxmlformats.org/officeDocument/2006/relationships/hyperlink" Target="https://www.fairsfair.eu/f-uji-automated-fair-data-assessment-too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4.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58.png"/><Relationship Id="rId8"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hyperlink" Target="https://fairaware.dans.knaw.nl/" TargetMode="External"/><Relationship Id="rId4" Type="http://schemas.openxmlformats.org/officeDocument/2006/relationships/hyperlink" Target="https://www.f-uji.net/" TargetMode="External"/><Relationship Id="rId5" Type="http://schemas.openxmlformats.org/officeDocument/2006/relationships/image" Target="../media/image10.png"/><Relationship Id="rId6" Type="http://schemas.openxmlformats.org/officeDocument/2006/relationships/hyperlink" Target="https://bit.ly/CycloneData" TargetMode="External"/><Relationship Id="rId7" Type="http://schemas.openxmlformats.org/officeDocument/2006/relationships/hyperlink" Target="https://bit.ly/BirdsDat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doi.org/10.5281/zenodo.4783116" TargetMode="Externa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hyperlink" Target="https://www.fairsfair.eu/repository-support-webinars" TargetMode="Externa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www.fairsfair.eu" TargetMode="External"/><Relationship Id="rId5" Type="http://schemas.openxmlformats.org/officeDocument/2006/relationships/image" Target="../media/image4.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hyperlink" Target="https://fairdataforum.org/"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hyperlink" Target="https://www.openaire.eu/how-to-make-your-data-fair" TargetMode="External"/><Relationship Id="rId6"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gif"/><Relationship Id="rId4" Type="http://schemas.openxmlformats.org/officeDocument/2006/relationships/image" Target="../media/image7.png"/><Relationship Id="rId9"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7.png"/><Relationship Id="rId13" Type="http://schemas.openxmlformats.org/officeDocument/2006/relationships/image" Target="../media/image16.png"/><Relationship Id="rId12" Type="http://schemas.openxmlformats.org/officeDocument/2006/relationships/image" Target="../media/image24.jp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5.jpg"/><Relationship Id="rId9" Type="http://schemas.openxmlformats.org/officeDocument/2006/relationships/image" Target="../media/image23.png"/><Relationship Id="rId14" Type="http://schemas.openxmlformats.org/officeDocument/2006/relationships/image" Target="../media/image32.png"/><Relationship Id="rId5" Type="http://schemas.openxmlformats.org/officeDocument/2006/relationships/image" Target="../media/image26.jp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3"/>
          <p:cNvSpPr txBox="1"/>
          <p:nvPr>
            <p:ph type="ctrTitle"/>
          </p:nvPr>
        </p:nvSpPr>
        <p:spPr>
          <a:xfrm>
            <a:off x="130225" y="2082099"/>
            <a:ext cx="8927700" cy="7818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4470A7"/>
              </a:buClr>
              <a:buSzPts val="2700"/>
              <a:buFont typeface="Calibri"/>
              <a:buNone/>
            </a:pPr>
            <a:r>
              <a:rPr b="1" lang="nl" sz="2900"/>
              <a:t>How repositories can increase their FAIR share</a:t>
            </a:r>
            <a:endParaRPr b="1" sz="2900"/>
          </a:p>
          <a:p>
            <a:pPr indent="0" lvl="0" marL="0" rtl="0" algn="ctr">
              <a:lnSpc>
                <a:spcPct val="90000"/>
              </a:lnSpc>
              <a:spcBef>
                <a:spcPts val="0"/>
              </a:spcBef>
              <a:spcAft>
                <a:spcPts val="0"/>
              </a:spcAft>
              <a:buClr>
                <a:srgbClr val="4470A7"/>
              </a:buClr>
              <a:buSzPts val="2700"/>
              <a:buFont typeface="Calibri"/>
              <a:buNone/>
            </a:pPr>
            <a:r>
              <a:t/>
            </a:r>
            <a:endParaRPr/>
          </a:p>
        </p:txBody>
      </p:sp>
      <p:sp>
        <p:nvSpPr>
          <p:cNvPr id="112" name="Google Shape;112;p23"/>
          <p:cNvSpPr txBox="1"/>
          <p:nvPr>
            <p:ph idx="1" type="subTitle"/>
          </p:nvPr>
        </p:nvSpPr>
        <p:spPr>
          <a:xfrm>
            <a:off x="130215" y="3802283"/>
            <a:ext cx="8927700" cy="9840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1500"/>
              <a:buFont typeface="Calibri"/>
              <a:buNone/>
            </a:pPr>
            <a:r>
              <a:rPr lang="nl" sz="1700"/>
              <a:t>OR2021 </a:t>
            </a:r>
            <a:r>
              <a:rPr lang="nl" sz="1700"/>
              <a:t>Workshop</a:t>
            </a:r>
            <a:endParaRPr sz="1700"/>
          </a:p>
          <a:p>
            <a:pPr indent="0" lvl="0" marL="0" rtl="0" algn="ctr">
              <a:lnSpc>
                <a:spcPct val="90000"/>
              </a:lnSpc>
              <a:spcBef>
                <a:spcPts val="0"/>
              </a:spcBef>
              <a:spcAft>
                <a:spcPts val="0"/>
              </a:spcAft>
              <a:buClr>
                <a:schemeClr val="lt1"/>
              </a:buClr>
              <a:buSzPts val="1500"/>
              <a:buFont typeface="Calibri"/>
              <a:buNone/>
            </a:pPr>
            <a:r>
              <a:rPr lang="nl" sz="1700"/>
              <a:t>7 June 2021 -  9:30 (UTC)</a:t>
            </a:r>
            <a:endParaRPr sz="1700"/>
          </a:p>
        </p:txBody>
      </p:sp>
      <p:sp>
        <p:nvSpPr>
          <p:cNvPr id="113" name="Google Shape;113;p23"/>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nl"/>
              <a:t>‹#›</a:t>
            </a:fld>
            <a:endParaRPr/>
          </a:p>
        </p:txBody>
      </p:sp>
      <p:sp>
        <p:nvSpPr>
          <p:cNvPr id="114" name="Google Shape;114;p23"/>
          <p:cNvSpPr txBox="1"/>
          <p:nvPr/>
        </p:nvSpPr>
        <p:spPr>
          <a:xfrm>
            <a:off x="2435850" y="2559100"/>
            <a:ext cx="427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4470A7"/>
                </a:solidFill>
                <a:latin typeface="Calibri"/>
                <a:ea typeface="Calibri"/>
                <a:cs typeface="Calibri"/>
                <a:sym typeface="Calibri"/>
              </a:rPr>
              <a:t>Patricia Herterich | Olivier Rouchon | Maaike Verburg</a:t>
            </a:r>
            <a:endParaRPr b="1">
              <a:solidFill>
                <a:srgbClr val="4470A7"/>
              </a:solidFill>
              <a:latin typeface="Calibri"/>
              <a:ea typeface="Calibri"/>
              <a:cs typeface="Calibri"/>
              <a:sym typeface="Calibri"/>
            </a:endParaRPr>
          </a:p>
        </p:txBody>
      </p:sp>
      <p:sp>
        <p:nvSpPr>
          <p:cNvPr id="115" name="Google Shape;115;p23"/>
          <p:cNvSpPr txBox="1"/>
          <p:nvPr/>
        </p:nvSpPr>
        <p:spPr>
          <a:xfrm>
            <a:off x="2506800" y="2863900"/>
            <a:ext cx="413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4470A7"/>
                </a:solidFill>
                <a:latin typeface="Calibri"/>
                <a:ea typeface="Calibri"/>
                <a:cs typeface="Calibri"/>
                <a:sym typeface="Calibri"/>
              </a:rPr>
              <a:t>Guest speakers: Rudolf Dimper | Peter Sutton-Long</a:t>
            </a:r>
            <a:endParaRPr b="1">
              <a:solidFill>
                <a:srgbClr val="4470A7"/>
              </a:solidFill>
              <a:latin typeface="Calibri"/>
              <a:ea typeface="Calibri"/>
              <a:cs typeface="Calibri"/>
              <a:sym typeface="Calibri"/>
            </a:endParaRPr>
          </a:p>
        </p:txBody>
      </p:sp>
      <p:sp>
        <p:nvSpPr>
          <p:cNvPr id="116" name="Google Shape;116;p23"/>
          <p:cNvSpPr txBox="1"/>
          <p:nvPr/>
        </p:nvSpPr>
        <p:spPr>
          <a:xfrm>
            <a:off x="3011250" y="3244900"/>
            <a:ext cx="312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u="sng">
                <a:solidFill>
                  <a:srgbClr val="4470A7"/>
                </a:solidFill>
                <a:latin typeface="Calibri"/>
                <a:ea typeface="Calibri"/>
                <a:cs typeface="Calibri"/>
                <a:sym typeface="Calibri"/>
                <a:hlinkClick r:id="rId3">
                  <a:extLst>
                    <a:ext uri="{A12FA001-AC4F-418D-AE19-62706E023703}">
                      <ahyp:hlinkClr val="tx"/>
                    </a:ext>
                  </a:extLst>
                </a:hlinkClick>
              </a:rPr>
              <a:t>@FAIRsFAIR_EU</a:t>
            </a:r>
            <a:r>
              <a:rPr b="1" lang="nl">
                <a:solidFill>
                  <a:srgbClr val="4470A7"/>
                </a:solidFill>
                <a:latin typeface="Calibri"/>
                <a:ea typeface="Calibri"/>
                <a:cs typeface="Calibri"/>
                <a:sym typeface="Calibri"/>
              </a:rPr>
              <a:t> | #OpenRepos2021</a:t>
            </a:r>
            <a:endParaRPr b="1">
              <a:solidFill>
                <a:srgbClr val="4470A7"/>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2"/>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Certification support: </a:t>
            </a:r>
            <a:r>
              <a:rPr lang="nl"/>
              <a:t>stage 1</a:t>
            </a:r>
            <a:endParaRPr/>
          </a:p>
        </p:txBody>
      </p:sp>
      <p:pic>
        <p:nvPicPr>
          <p:cNvPr id="240" name="Google Shape;240;p32"/>
          <p:cNvPicPr preferRelativeResize="0"/>
          <p:nvPr/>
        </p:nvPicPr>
        <p:blipFill rotWithShape="1">
          <a:blip r:embed="rId3">
            <a:alphaModFix/>
          </a:blip>
          <a:srcRect b="0" l="0" r="0" t="0"/>
          <a:stretch/>
        </p:blipFill>
        <p:spPr>
          <a:xfrm>
            <a:off x="390938" y="1199322"/>
            <a:ext cx="8275982" cy="3226905"/>
          </a:xfrm>
          <a:prstGeom prst="rect">
            <a:avLst/>
          </a:prstGeom>
          <a:noFill/>
          <a:ln>
            <a:noFill/>
          </a:ln>
        </p:spPr>
      </p:pic>
      <p:sp>
        <p:nvSpPr>
          <p:cNvPr id="241" name="Google Shape;241;p32"/>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Certification support: stage 2</a:t>
            </a:r>
            <a:endParaRPr/>
          </a:p>
        </p:txBody>
      </p:sp>
      <p:pic>
        <p:nvPicPr>
          <p:cNvPr id="247" name="Google Shape;247;p33"/>
          <p:cNvPicPr preferRelativeResize="0"/>
          <p:nvPr/>
        </p:nvPicPr>
        <p:blipFill rotWithShape="1">
          <a:blip r:embed="rId3">
            <a:alphaModFix/>
          </a:blip>
          <a:srcRect b="0" l="0" r="0" t="0"/>
          <a:stretch/>
        </p:blipFill>
        <p:spPr>
          <a:xfrm>
            <a:off x="298176" y="1570385"/>
            <a:ext cx="8302487" cy="3054626"/>
          </a:xfrm>
          <a:prstGeom prst="rect">
            <a:avLst/>
          </a:prstGeom>
          <a:noFill/>
          <a:ln>
            <a:noFill/>
          </a:ln>
        </p:spPr>
      </p:pic>
      <p:sp>
        <p:nvSpPr>
          <p:cNvPr id="248" name="Google Shape;248;p33"/>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4"/>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Repository support: services</a:t>
            </a:r>
            <a:endParaRPr/>
          </a:p>
        </p:txBody>
      </p:sp>
      <p:pic>
        <p:nvPicPr>
          <p:cNvPr id="254" name="Google Shape;254;p34"/>
          <p:cNvPicPr preferRelativeResize="0"/>
          <p:nvPr/>
        </p:nvPicPr>
        <p:blipFill rotWithShape="1">
          <a:blip r:embed="rId3">
            <a:alphaModFix/>
          </a:blip>
          <a:srcRect b="0" l="0" r="0" t="0"/>
          <a:stretch/>
        </p:blipFill>
        <p:spPr>
          <a:xfrm>
            <a:off x="477984" y="1213721"/>
            <a:ext cx="2340356" cy="1608993"/>
          </a:xfrm>
          <a:prstGeom prst="rect">
            <a:avLst/>
          </a:prstGeom>
          <a:noFill/>
          <a:ln>
            <a:noFill/>
          </a:ln>
        </p:spPr>
      </p:pic>
      <p:pic>
        <p:nvPicPr>
          <p:cNvPr id="255" name="Google Shape;255;p34"/>
          <p:cNvPicPr preferRelativeResize="0"/>
          <p:nvPr/>
        </p:nvPicPr>
        <p:blipFill rotWithShape="1">
          <a:blip r:embed="rId4">
            <a:alphaModFix/>
          </a:blip>
          <a:srcRect b="0" l="0" r="0" t="0"/>
          <a:stretch/>
        </p:blipFill>
        <p:spPr>
          <a:xfrm>
            <a:off x="4458938" y="1045883"/>
            <a:ext cx="2523731" cy="1675724"/>
          </a:xfrm>
          <a:prstGeom prst="rect">
            <a:avLst/>
          </a:prstGeom>
          <a:noFill/>
          <a:ln>
            <a:noFill/>
          </a:ln>
        </p:spPr>
      </p:pic>
      <p:pic>
        <p:nvPicPr>
          <p:cNvPr id="256" name="Google Shape;256;p34"/>
          <p:cNvPicPr preferRelativeResize="0"/>
          <p:nvPr/>
        </p:nvPicPr>
        <p:blipFill rotWithShape="1">
          <a:blip r:embed="rId5">
            <a:alphaModFix/>
          </a:blip>
          <a:srcRect b="0" l="0" r="0" t="0"/>
          <a:stretch/>
        </p:blipFill>
        <p:spPr>
          <a:xfrm>
            <a:off x="4997102" y="1991224"/>
            <a:ext cx="2665870" cy="1161056"/>
          </a:xfrm>
          <a:prstGeom prst="rect">
            <a:avLst/>
          </a:prstGeom>
          <a:noFill/>
          <a:ln>
            <a:noFill/>
          </a:ln>
        </p:spPr>
      </p:pic>
      <p:grpSp>
        <p:nvGrpSpPr>
          <p:cNvPr id="257" name="Google Shape;257;p34"/>
          <p:cNvGrpSpPr/>
          <p:nvPr/>
        </p:nvGrpSpPr>
        <p:grpSpPr>
          <a:xfrm>
            <a:off x="1648162" y="3198919"/>
            <a:ext cx="2727571" cy="1626619"/>
            <a:chOff x="1648162" y="3198919"/>
            <a:chExt cx="2727571" cy="1626619"/>
          </a:xfrm>
        </p:grpSpPr>
        <p:pic>
          <p:nvPicPr>
            <p:cNvPr id="258" name="Google Shape;258;p34"/>
            <p:cNvPicPr preferRelativeResize="0"/>
            <p:nvPr/>
          </p:nvPicPr>
          <p:blipFill rotWithShape="1">
            <a:blip r:embed="rId6">
              <a:alphaModFix/>
            </a:blip>
            <a:srcRect b="0" l="0" r="0" t="0"/>
            <a:stretch/>
          </p:blipFill>
          <p:spPr>
            <a:xfrm>
              <a:off x="1648162" y="3198919"/>
              <a:ext cx="2198073" cy="1161057"/>
            </a:xfrm>
            <a:prstGeom prst="rect">
              <a:avLst/>
            </a:prstGeom>
            <a:noFill/>
            <a:ln>
              <a:noFill/>
            </a:ln>
          </p:spPr>
        </p:pic>
        <p:pic>
          <p:nvPicPr>
            <p:cNvPr id="259" name="Google Shape;259;p34"/>
            <p:cNvPicPr preferRelativeResize="0"/>
            <p:nvPr/>
          </p:nvPicPr>
          <p:blipFill rotWithShape="1">
            <a:blip r:embed="rId7">
              <a:alphaModFix/>
            </a:blip>
            <a:srcRect b="0" l="0" r="0" t="0"/>
            <a:stretch/>
          </p:blipFill>
          <p:spPr>
            <a:xfrm>
              <a:off x="2282071" y="3756462"/>
              <a:ext cx="2093662" cy="1069076"/>
            </a:xfrm>
            <a:prstGeom prst="rect">
              <a:avLst/>
            </a:prstGeom>
            <a:noFill/>
            <a:ln>
              <a:noFill/>
            </a:ln>
          </p:spPr>
        </p:pic>
      </p:grpSp>
      <p:pic>
        <p:nvPicPr>
          <p:cNvPr id="260" name="Google Shape;260;p34"/>
          <p:cNvPicPr preferRelativeResize="0"/>
          <p:nvPr/>
        </p:nvPicPr>
        <p:blipFill rotWithShape="1">
          <a:blip r:embed="rId8">
            <a:alphaModFix/>
          </a:blip>
          <a:srcRect b="0" l="0" r="0" t="0"/>
          <a:stretch/>
        </p:blipFill>
        <p:spPr>
          <a:xfrm>
            <a:off x="6098334" y="3442682"/>
            <a:ext cx="1161056" cy="1161056"/>
          </a:xfrm>
          <a:prstGeom prst="rect">
            <a:avLst/>
          </a:prstGeom>
          <a:noFill/>
          <a:ln>
            <a:noFill/>
          </a:ln>
        </p:spPr>
      </p:pic>
      <p:sp>
        <p:nvSpPr>
          <p:cNvPr id="261" name="Google Shape;261;p34"/>
          <p:cNvSpPr/>
          <p:nvPr/>
        </p:nvSpPr>
        <p:spPr>
          <a:xfrm>
            <a:off x="289663" y="2476329"/>
            <a:ext cx="1076400" cy="1068900"/>
          </a:xfrm>
          <a:prstGeom prst="ellipse">
            <a:avLst/>
          </a:prstGeom>
          <a:solidFill>
            <a:srgbClr val="CFE2F3"/>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rPr b="0" i="0" lang="nl" sz="975" u="none" cap="none" strike="noStrike">
                <a:solidFill>
                  <a:srgbClr val="000000"/>
                </a:solidFill>
                <a:latin typeface="Arial"/>
                <a:ea typeface="Arial"/>
                <a:cs typeface="Arial"/>
                <a:sym typeface="Arial"/>
              </a:rPr>
              <a:t>4 support workshops</a:t>
            </a:r>
            <a:endParaRPr b="0" i="0" sz="975" u="none" cap="none" strike="noStrike">
              <a:solidFill>
                <a:srgbClr val="000000"/>
              </a:solidFill>
              <a:latin typeface="Arial"/>
              <a:ea typeface="Arial"/>
              <a:cs typeface="Arial"/>
              <a:sym typeface="Arial"/>
            </a:endParaRPr>
          </a:p>
        </p:txBody>
      </p:sp>
      <p:sp>
        <p:nvSpPr>
          <p:cNvPr id="262" name="Google Shape;262;p34"/>
          <p:cNvSpPr/>
          <p:nvPr/>
        </p:nvSpPr>
        <p:spPr>
          <a:xfrm>
            <a:off x="4295981" y="3244959"/>
            <a:ext cx="1076400" cy="1068900"/>
          </a:xfrm>
          <a:prstGeom prst="ellipse">
            <a:avLst/>
          </a:prstGeom>
          <a:solidFill>
            <a:srgbClr val="CFE2F3"/>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rPr b="0" i="0" lang="nl" sz="975" u="none" cap="none" strike="noStrike">
                <a:solidFill>
                  <a:srgbClr val="000000"/>
                </a:solidFill>
                <a:latin typeface="Arial"/>
                <a:ea typeface="Arial"/>
                <a:cs typeface="Arial"/>
                <a:sym typeface="Arial"/>
              </a:rPr>
              <a:t>Practical tools</a:t>
            </a:r>
            <a:endParaRPr b="0" i="0" sz="975" u="none" cap="none" strike="noStrike">
              <a:solidFill>
                <a:srgbClr val="000000"/>
              </a:solidFill>
              <a:latin typeface="Arial"/>
              <a:ea typeface="Arial"/>
              <a:cs typeface="Arial"/>
              <a:sym typeface="Arial"/>
            </a:endParaRPr>
          </a:p>
        </p:txBody>
      </p:sp>
      <p:sp>
        <p:nvSpPr>
          <p:cNvPr id="263" name="Google Shape;263;p34"/>
          <p:cNvSpPr/>
          <p:nvPr/>
        </p:nvSpPr>
        <p:spPr>
          <a:xfrm>
            <a:off x="7423585" y="3431789"/>
            <a:ext cx="1076400" cy="1068900"/>
          </a:xfrm>
          <a:prstGeom prst="ellipse">
            <a:avLst/>
          </a:prstGeom>
          <a:solidFill>
            <a:srgbClr val="CFE2F3"/>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rPr b="0" i="0" lang="nl" sz="975" u="none" cap="none" strike="noStrike">
                <a:solidFill>
                  <a:srgbClr val="000000"/>
                </a:solidFill>
                <a:latin typeface="Arial"/>
                <a:ea typeface="Arial"/>
                <a:cs typeface="Arial"/>
                <a:sym typeface="Arial"/>
              </a:rPr>
              <a:t>1:1 support and advice</a:t>
            </a:r>
            <a:endParaRPr b="0" i="0" sz="975" u="none" cap="none" strike="noStrike">
              <a:solidFill>
                <a:srgbClr val="000000"/>
              </a:solidFill>
              <a:latin typeface="Arial"/>
              <a:ea typeface="Arial"/>
              <a:cs typeface="Arial"/>
              <a:sym typeface="Arial"/>
            </a:endParaRPr>
          </a:p>
        </p:txBody>
      </p:sp>
      <p:sp>
        <p:nvSpPr>
          <p:cNvPr id="264" name="Google Shape;264;p34"/>
          <p:cNvSpPr/>
          <p:nvPr/>
        </p:nvSpPr>
        <p:spPr>
          <a:xfrm>
            <a:off x="7259390" y="871752"/>
            <a:ext cx="1076400" cy="1068900"/>
          </a:xfrm>
          <a:prstGeom prst="ellipse">
            <a:avLst/>
          </a:prstGeom>
          <a:solidFill>
            <a:srgbClr val="CFE2F3"/>
          </a:solidFill>
          <a:ln>
            <a:noFill/>
          </a:ln>
        </p:spPr>
        <p:txBody>
          <a:bodyPr anchorCtr="0" anchor="ctr" bIns="68550" lIns="68550" spcFirstLastPara="1" rIns="68550" wrap="square" tIns="68550">
            <a:noAutofit/>
          </a:bodyPr>
          <a:lstStyle/>
          <a:p>
            <a:pPr indent="0" lvl="0" marL="0" marR="0" rtl="0" algn="ctr">
              <a:lnSpc>
                <a:spcPct val="100000"/>
              </a:lnSpc>
              <a:spcBef>
                <a:spcPts val="0"/>
              </a:spcBef>
              <a:spcAft>
                <a:spcPts val="0"/>
              </a:spcAft>
              <a:buNone/>
            </a:pPr>
            <a:r>
              <a:rPr b="0" i="0" lang="nl" sz="975" u="none" cap="none" strike="noStrike">
                <a:solidFill>
                  <a:srgbClr val="000000"/>
                </a:solidFill>
                <a:latin typeface="Arial"/>
                <a:ea typeface="Arial"/>
                <a:cs typeface="Arial"/>
                <a:sym typeface="Arial"/>
              </a:rPr>
              <a:t>Test reviews </a:t>
            </a:r>
            <a:endParaRPr b="0" i="0" sz="975" u="none" cap="none" strike="noStrike">
              <a:solidFill>
                <a:srgbClr val="000000"/>
              </a:solidFill>
              <a:latin typeface="Arial"/>
              <a:ea typeface="Arial"/>
              <a:cs typeface="Arial"/>
              <a:sym typeface="Arial"/>
            </a:endParaRPr>
          </a:p>
        </p:txBody>
      </p:sp>
      <p:sp>
        <p:nvSpPr>
          <p:cNvPr id="265" name="Google Shape;265;p34"/>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5"/>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Survey results: top CTS </a:t>
            </a:r>
            <a:r>
              <a:rPr lang="nl"/>
              <a:t>issue</a:t>
            </a:r>
            <a:r>
              <a:rPr lang="nl"/>
              <a:t> areas for repositories </a:t>
            </a:r>
            <a:endParaRPr/>
          </a:p>
        </p:txBody>
      </p:sp>
      <p:pic>
        <p:nvPicPr>
          <p:cNvPr id="271" name="Google Shape;271;p35"/>
          <p:cNvPicPr preferRelativeResize="0"/>
          <p:nvPr/>
        </p:nvPicPr>
        <p:blipFill rotWithShape="1">
          <a:blip r:embed="rId3">
            <a:alphaModFix/>
          </a:blip>
          <a:srcRect b="0" l="0" r="0" t="0"/>
          <a:stretch/>
        </p:blipFill>
        <p:spPr>
          <a:xfrm>
            <a:off x="1786873" y="1139737"/>
            <a:ext cx="5563132" cy="3620177"/>
          </a:xfrm>
          <a:prstGeom prst="rect">
            <a:avLst/>
          </a:prstGeom>
          <a:noFill/>
          <a:ln>
            <a:noFill/>
          </a:ln>
        </p:spPr>
      </p:pic>
      <p:sp>
        <p:nvSpPr>
          <p:cNvPr id="272" name="Google Shape;272;p35"/>
          <p:cNvSpPr/>
          <p:nvPr/>
        </p:nvSpPr>
        <p:spPr>
          <a:xfrm>
            <a:off x="2975981" y="1476638"/>
            <a:ext cx="1640400" cy="17043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73" name="Google Shape;273;p35"/>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6"/>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Apollo </a:t>
            </a:r>
            <a:r>
              <a:rPr lang="nl"/>
              <a:t>repository</a:t>
            </a:r>
            <a:endParaRPr/>
          </a:p>
        </p:txBody>
      </p:sp>
      <p:sp>
        <p:nvSpPr>
          <p:cNvPr id="279" name="Google Shape;279;p36"/>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sz="1800"/>
          </a:p>
          <a:p>
            <a:pPr indent="0" lvl="0" marL="0" rtl="0" algn="l">
              <a:spcBef>
                <a:spcPts val="800"/>
              </a:spcBef>
              <a:spcAft>
                <a:spcPts val="0"/>
              </a:spcAft>
              <a:buNone/>
            </a:pPr>
            <a:r>
              <a:rPr lang="nl" sz="1800"/>
              <a:t>Apollo</a:t>
            </a:r>
            <a:r>
              <a:rPr lang="nl" sz="1800"/>
              <a:t> </a:t>
            </a:r>
            <a:r>
              <a:rPr lang="nl" sz="1800"/>
              <a:t>is the </a:t>
            </a:r>
            <a:r>
              <a:rPr lang="nl" sz="1800"/>
              <a:t>institutional</a:t>
            </a:r>
            <a:r>
              <a:rPr lang="nl" sz="1800"/>
              <a:t> repository of the University of Cambridge: https://www.repository.cam.ac.uk/</a:t>
            </a:r>
            <a:endParaRPr sz="1800"/>
          </a:p>
          <a:p>
            <a:pPr indent="0" lvl="0" marL="0" rtl="0" algn="l">
              <a:spcBef>
                <a:spcPts val="800"/>
              </a:spcBef>
              <a:spcAft>
                <a:spcPts val="0"/>
              </a:spcAft>
              <a:buNone/>
            </a:pPr>
            <a:r>
              <a:t/>
            </a:r>
            <a:endParaRPr sz="1800"/>
          </a:p>
          <a:p>
            <a:pPr indent="-342900" lvl="0" marL="457200" rtl="0" algn="l">
              <a:spcBef>
                <a:spcPts val="800"/>
              </a:spcBef>
              <a:spcAft>
                <a:spcPts val="0"/>
              </a:spcAft>
              <a:buSzPts val="1800"/>
              <a:buChar char="•"/>
            </a:pPr>
            <a:r>
              <a:rPr lang="nl" sz="1800"/>
              <a:t>Managed by divisions of Cambridge University Library.</a:t>
            </a:r>
            <a:endParaRPr sz="1800"/>
          </a:p>
          <a:p>
            <a:pPr indent="-342900" lvl="0" marL="457200" rtl="0" algn="l">
              <a:spcBef>
                <a:spcPts val="0"/>
              </a:spcBef>
              <a:spcAft>
                <a:spcPts val="0"/>
              </a:spcAft>
              <a:buSzPts val="1800"/>
              <a:buChar char="•"/>
            </a:pPr>
            <a:r>
              <a:rPr lang="nl" sz="1800"/>
              <a:t>Central to </a:t>
            </a:r>
            <a:r>
              <a:rPr lang="nl" sz="1800"/>
              <a:t>the</a:t>
            </a:r>
            <a:r>
              <a:rPr lang="nl" sz="1800"/>
              <a:t> University’s ambitions to make all Cambridge research outputs available in accordance with the FAIR principles.</a:t>
            </a:r>
            <a:endParaRPr sz="1800"/>
          </a:p>
          <a:p>
            <a:pPr indent="-342900" lvl="0" marL="457200" rtl="0" algn="l">
              <a:spcBef>
                <a:spcPts val="0"/>
              </a:spcBef>
              <a:spcAft>
                <a:spcPts val="0"/>
              </a:spcAft>
              <a:buSzPts val="1800"/>
              <a:buChar char="•"/>
            </a:pPr>
            <a:r>
              <a:rPr lang="nl" sz="1800"/>
              <a:t>&gt; 250k research outputs</a:t>
            </a:r>
            <a:endParaRPr sz="1800"/>
          </a:p>
          <a:p>
            <a:pPr indent="-342900" lvl="0" marL="457200" rtl="0" algn="l">
              <a:spcBef>
                <a:spcPts val="0"/>
              </a:spcBef>
              <a:spcAft>
                <a:spcPts val="0"/>
              </a:spcAft>
              <a:buSzPts val="1800"/>
              <a:buChar char="•"/>
            </a:pPr>
            <a:r>
              <a:rPr lang="nl" sz="1800"/>
              <a:t>~ two million item downloads in the last 12 months (source: IRUS-UK)</a:t>
            </a:r>
            <a:endParaRPr sz="1800"/>
          </a:p>
          <a:p>
            <a:pPr indent="0" lvl="0" marL="0" rtl="0" algn="l">
              <a:spcBef>
                <a:spcPts val="800"/>
              </a:spcBef>
              <a:spcAft>
                <a:spcPts val="0"/>
              </a:spcAft>
              <a:buNone/>
            </a:pPr>
            <a:r>
              <a:t/>
            </a:r>
            <a:endParaRPr sz="1800"/>
          </a:p>
          <a:p>
            <a:pPr indent="0" lvl="0" marL="0" rtl="0" algn="l">
              <a:lnSpc>
                <a:spcPct val="115000"/>
              </a:lnSpc>
              <a:spcBef>
                <a:spcPts val="0"/>
              </a:spcBef>
              <a:spcAft>
                <a:spcPts val="0"/>
              </a:spcAft>
              <a:buNone/>
            </a:pPr>
            <a:r>
              <a:t/>
            </a:r>
            <a:endParaRPr sz="1800">
              <a:highlight>
                <a:srgbClr val="FFFF00"/>
              </a:highlight>
            </a:endParaRPr>
          </a:p>
          <a:p>
            <a:pPr indent="0" lvl="0" marL="0" rtl="0" algn="l">
              <a:spcBef>
                <a:spcPts val="800"/>
              </a:spcBef>
              <a:spcAft>
                <a:spcPts val="0"/>
              </a:spcAft>
              <a:buNone/>
            </a:pPr>
            <a:r>
              <a:t/>
            </a:r>
            <a:endParaRPr/>
          </a:p>
        </p:txBody>
      </p:sp>
      <p:pic>
        <p:nvPicPr>
          <p:cNvPr id="280" name="Google Shape;280;p36"/>
          <p:cNvPicPr preferRelativeResize="0"/>
          <p:nvPr/>
        </p:nvPicPr>
        <p:blipFill rotWithShape="1">
          <a:blip r:embed="rId3">
            <a:alphaModFix/>
          </a:blip>
          <a:srcRect b="0" l="0" r="0" t="0"/>
          <a:stretch/>
        </p:blipFill>
        <p:spPr>
          <a:xfrm>
            <a:off x="7249075" y="954687"/>
            <a:ext cx="1261519" cy="504608"/>
          </a:xfrm>
          <a:prstGeom prst="rect">
            <a:avLst/>
          </a:prstGeom>
          <a:noFill/>
          <a:ln>
            <a:noFill/>
          </a:ln>
        </p:spPr>
      </p:pic>
      <p:sp>
        <p:nvSpPr>
          <p:cNvPr id="281" name="Google Shape;281;p36"/>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7"/>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Why certify the Apollo repository?</a:t>
            </a:r>
            <a:endParaRPr/>
          </a:p>
        </p:txBody>
      </p:sp>
      <p:sp>
        <p:nvSpPr>
          <p:cNvPr id="287" name="Google Shape;287;p37"/>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
        <p:nvSpPr>
          <p:cNvPr id="288" name="Google Shape;288;p37"/>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nl"/>
              <a:t>Institutional level support for best practice in research data management</a:t>
            </a:r>
            <a:endParaRPr/>
          </a:p>
          <a:p>
            <a:pPr indent="-342900" lvl="1" marL="914400" rtl="0" algn="l">
              <a:spcBef>
                <a:spcPts val="0"/>
              </a:spcBef>
              <a:spcAft>
                <a:spcPts val="0"/>
              </a:spcAft>
              <a:buSzPts val="1800"/>
              <a:buChar char="•"/>
            </a:pPr>
            <a:r>
              <a:rPr lang="nl"/>
              <a:t>Research Data Management Policy </a:t>
            </a:r>
            <a:r>
              <a:rPr lang="nl" u="sng">
                <a:solidFill>
                  <a:schemeClr val="hlink"/>
                </a:solidFill>
                <a:hlinkClick r:id="rId3"/>
              </a:rPr>
              <a:t>https://doi.org/10.17863/CAM.10528</a:t>
            </a:r>
            <a:endParaRPr/>
          </a:p>
          <a:p>
            <a:pPr indent="-342900" lvl="1" marL="914400" rtl="0" algn="l">
              <a:spcBef>
                <a:spcPts val="0"/>
              </a:spcBef>
              <a:spcAft>
                <a:spcPts val="0"/>
              </a:spcAft>
              <a:buSzPts val="1800"/>
              <a:buChar char="•"/>
            </a:pPr>
            <a:r>
              <a:rPr lang="nl"/>
              <a:t>Open Research Position Statement (https://osc.cam.ac.uk/open-research/open-research-position-statement)</a:t>
            </a:r>
            <a:endParaRPr/>
          </a:p>
          <a:p>
            <a:pPr indent="0" lvl="0" marL="457200" rtl="0" algn="l">
              <a:spcBef>
                <a:spcPts val="800"/>
              </a:spcBef>
              <a:spcAft>
                <a:spcPts val="0"/>
              </a:spcAft>
              <a:buNone/>
            </a:pPr>
            <a:r>
              <a:t/>
            </a:r>
            <a:endParaRPr/>
          </a:p>
          <a:p>
            <a:pPr indent="-361950" lvl="0" marL="457200" rtl="0" algn="l">
              <a:spcBef>
                <a:spcPts val="800"/>
              </a:spcBef>
              <a:spcAft>
                <a:spcPts val="0"/>
              </a:spcAft>
              <a:buSzPts val="2100"/>
              <a:buChar char="•"/>
            </a:pPr>
            <a:r>
              <a:rPr lang="nl"/>
              <a:t>Response to requests from research community and research partners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8"/>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Lessons learned</a:t>
            </a:r>
            <a:endParaRPr/>
          </a:p>
        </p:txBody>
      </p:sp>
      <p:sp>
        <p:nvSpPr>
          <p:cNvPr id="294" name="Google Shape;294;p38"/>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
        <p:nvSpPr>
          <p:cNvPr id="295" name="Google Shape;295;p38"/>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nl"/>
              <a:t>Self-evaluation is a challenge and is an </a:t>
            </a:r>
            <a:r>
              <a:rPr lang="nl"/>
              <a:t>iterative process.</a:t>
            </a:r>
            <a:endParaRPr/>
          </a:p>
          <a:p>
            <a:pPr indent="-361950" lvl="0" marL="457200" rtl="0" algn="l">
              <a:spcBef>
                <a:spcPts val="0"/>
              </a:spcBef>
              <a:spcAft>
                <a:spcPts val="0"/>
              </a:spcAft>
              <a:buSzPts val="2100"/>
              <a:buChar char="•"/>
            </a:pPr>
            <a:r>
              <a:rPr lang="nl"/>
              <a:t>Engage key stakeholders early.</a:t>
            </a:r>
            <a:endParaRPr/>
          </a:p>
          <a:p>
            <a:pPr indent="-361950" lvl="0" marL="457200" rtl="0" algn="l">
              <a:spcBef>
                <a:spcPts val="0"/>
              </a:spcBef>
              <a:spcAft>
                <a:spcPts val="0"/>
              </a:spcAft>
              <a:buSzPts val="2100"/>
              <a:buChar char="•"/>
            </a:pPr>
            <a:r>
              <a:rPr lang="nl"/>
              <a:t>Gain a thorough understanding of the policy landscape</a:t>
            </a:r>
            <a:endParaRPr/>
          </a:p>
          <a:p>
            <a:pPr indent="-361950" lvl="0" marL="457200" rtl="0" algn="l">
              <a:spcBef>
                <a:spcPts val="0"/>
              </a:spcBef>
              <a:spcAft>
                <a:spcPts val="0"/>
              </a:spcAft>
              <a:buSzPts val="2100"/>
              <a:buChar char="•"/>
            </a:pPr>
            <a:r>
              <a:rPr lang="nl"/>
              <a:t>Appreciate the importance of providing context (R0)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Lessons learned - ESRF</a:t>
            </a:r>
            <a:endParaRPr/>
          </a:p>
        </p:txBody>
      </p:sp>
      <p:sp>
        <p:nvSpPr>
          <p:cNvPr id="301" name="Google Shape;301;p39"/>
          <p:cNvSpPr txBox="1"/>
          <p:nvPr>
            <p:ph idx="1" type="body"/>
          </p:nvPr>
        </p:nvSpPr>
        <p:spPr>
          <a:xfrm>
            <a:off x="3994600" y="832025"/>
            <a:ext cx="4910400" cy="3800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nl" sz="2000"/>
              <a:t>The European Synchrotron Radiation Facility (ESRF) is a 4th generation synchrotron to produce extremely intense light (X-rays) for studying the structure and functioning of matter. </a:t>
            </a:r>
            <a:endParaRPr sz="2000"/>
          </a:p>
          <a:p>
            <a:pPr indent="457200" lvl="0" marL="457200" rtl="0" algn="l">
              <a:lnSpc>
                <a:spcPct val="100000"/>
              </a:lnSpc>
              <a:spcBef>
                <a:spcPts val="1000"/>
              </a:spcBef>
              <a:spcAft>
                <a:spcPts val="0"/>
              </a:spcAft>
              <a:buNone/>
            </a:pPr>
            <a:r>
              <a:rPr lang="nl" sz="1700"/>
              <a:t>Key figures:	13 member countries</a:t>
            </a:r>
            <a:endParaRPr sz="1700"/>
          </a:p>
          <a:p>
            <a:pPr indent="457200" lvl="0" marL="1828800" rtl="0" algn="l">
              <a:lnSpc>
                <a:spcPct val="100000"/>
              </a:lnSpc>
              <a:spcBef>
                <a:spcPts val="0"/>
              </a:spcBef>
              <a:spcAft>
                <a:spcPts val="0"/>
              </a:spcAft>
              <a:buNone/>
            </a:pPr>
            <a:r>
              <a:rPr lang="nl" sz="1700"/>
              <a:t>9 associate countries</a:t>
            </a:r>
            <a:endParaRPr sz="1700"/>
          </a:p>
          <a:p>
            <a:pPr indent="0" lvl="0" marL="0" rtl="0" algn="l">
              <a:lnSpc>
                <a:spcPct val="100000"/>
              </a:lnSpc>
              <a:spcBef>
                <a:spcPts val="0"/>
              </a:spcBef>
              <a:spcAft>
                <a:spcPts val="0"/>
              </a:spcAft>
              <a:buNone/>
            </a:pPr>
            <a:r>
              <a:rPr lang="nl" sz="1700"/>
              <a:t>					100 M€/y operation budget</a:t>
            </a:r>
            <a:endParaRPr sz="1700"/>
          </a:p>
          <a:p>
            <a:pPr indent="0" lvl="0" marL="0" rtl="0" algn="l">
              <a:lnSpc>
                <a:spcPct val="100000"/>
              </a:lnSpc>
              <a:spcBef>
                <a:spcPts val="0"/>
              </a:spcBef>
              <a:spcAft>
                <a:spcPts val="0"/>
              </a:spcAft>
              <a:buNone/>
            </a:pPr>
            <a:r>
              <a:rPr lang="nl" sz="1700"/>
              <a:t>					700 staff</a:t>
            </a:r>
            <a:endParaRPr sz="1700"/>
          </a:p>
          <a:p>
            <a:pPr indent="0" lvl="0" marL="0" rtl="0" algn="l">
              <a:lnSpc>
                <a:spcPct val="100000"/>
              </a:lnSpc>
              <a:spcBef>
                <a:spcPts val="0"/>
              </a:spcBef>
              <a:spcAft>
                <a:spcPts val="0"/>
              </a:spcAft>
              <a:buNone/>
            </a:pPr>
            <a:r>
              <a:rPr lang="nl" sz="1700"/>
              <a:t>					10 000 user visits/y</a:t>
            </a:r>
            <a:endParaRPr sz="1700"/>
          </a:p>
          <a:p>
            <a:pPr indent="0" lvl="0" marL="0" rtl="0" algn="l">
              <a:lnSpc>
                <a:spcPct val="100000"/>
              </a:lnSpc>
              <a:spcBef>
                <a:spcPts val="0"/>
              </a:spcBef>
              <a:spcAft>
                <a:spcPts val="0"/>
              </a:spcAft>
              <a:buNone/>
            </a:pPr>
            <a:r>
              <a:rPr lang="nl" sz="1700"/>
              <a:t>					44 beamlines/instruments</a:t>
            </a:r>
            <a:endParaRPr sz="1700"/>
          </a:p>
          <a:p>
            <a:pPr indent="0" lvl="0" marL="0" rtl="0" algn="l">
              <a:lnSpc>
                <a:spcPct val="100000"/>
              </a:lnSpc>
              <a:spcBef>
                <a:spcPts val="0"/>
              </a:spcBef>
              <a:spcAft>
                <a:spcPts val="0"/>
              </a:spcAft>
              <a:buNone/>
            </a:pPr>
            <a:r>
              <a:rPr lang="nl" sz="1700"/>
              <a:t>					~2 000 publications/y</a:t>
            </a:r>
            <a:endParaRPr sz="1700"/>
          </a:p>
          <a:p>
            <a:pPr indent="0" lvl="0" marL="0" rtl="0" algn="l">
              <a:lnSpc>
                <a:spcPct val="100000"/>
              </a:lnSpc>
              <a:spcBef>
                <a:spcPts val="0"/>
              </a:spcBef>
              <a:spcAft>
                <a:spcPts val="0"/>
              </a:spcAft>
              <a:buNone/>
            </a:pPr>
            <a:r>
              <a:rPr lang="nl" sz="1700"/>
              <a:t>					~10PB/y of data</a:t>
            </a:r>
            <a:endParaRPr/>
          </a:p>
        </p:txBody>
      </p:sp>
      <p:pic>
        <p:nvPicPr>
          <p:cNvPr id="302" name="Google Shape;302;p39"/>
          <p:cNvPicPr preferRelativeResize="0"/>
          <p:nvPr/>
        </p:nvPicPr>
        <p:blipFill rotWithShape="1">
          <a:blip r:embed="rId3">
            <a:alphaModFix/>
          </a:blip>
          <a:srcRect b="7662" l="12679" r="0" t="11509"/>
          <a:stretch/>
        </p:blipFill>
        <p:spPr>
          <a:xfrm>
            <a:off x="99100" y="954675"/>
            <a:ext cx="3718986" cy="3881925"/>
          </a:xfrm>
          <a:prstGeom prst="rect">
            <a:avLst/>
          </a:prstGeom>
          <a:noFill/>
          <a:ln>
            <a:noFill/>
          </a:ln>
        </p:spPr>
      </p:pic>
      <p:pic>
        <p:nvPicPr>
          <p:cNvPr id="303" name="Google Shape;303;p39"/>
          <p:cNvPicPr preferRelativeResize="0"/>
          <p:nvPr/>
        </p:nvPicPr>
        <p:blipFill rotWithShape="1">
          <a:blip r:embed="rId4">
            <a:alphaModFix/>
          </a:blip>
          <a:srcRect b="0" l="0" r="0" t="0"/>
          <a:stretch/>
        </p:blipFill>
        <p:spPr>
          <a:xfrm>
            <a:off x="4823863" y="2913126"/>
            <a:ext cx="1290488" cy="1643199"/>
          </a:xfrm>
          <a:prstGeom prst="rect">
            <a:avLst/>
          </a:prstGeom>
          <a:noFill/>
          <a:ln>
            <a:noFill/>
          </a:ln>
        </p:spPr>
      </p:pic>
      <p:sp>
        <p:nvSpPr>
          <p:cNvPr id="304" name="Google Shape;304;p39"/>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628638" y="36492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Why certifying the ESRF scientific data repository</a:t>
            </a:r>
            <a:endParaRPr/>
          </a:p>
        </p:txBody>
      </p:sp>
      <p:sp>
        <p:nvSpPr>
          <p:cNvPr id="310" name="Google Shape;310;p40"/>
          <p:cNvSpPr txBox="1"/>
          <p:nvPr>
            <p:ph idx="1" type="body"/>
          </p:nvPr>
        </p:nvSpPr>
        <p:spPr>
          <a:xfrm>
            <a:off x="491925" y="886575"/>
            <a:ext cx="8023500" cy="2331000"/>
          </a:xfrm>
          <a:prstGeom prst="rect">
            <a:avLst/>
          </a:prstGeom>
        </p:spPr>
        <p:txBody>
          <a:bodyPr anchorCtr="0" anchor="ctr" bIns="34275" lIns="68575" spcFirstLastPara="1" rIns="68575" wrap="square" tIns="34275">
            <a:noAutofit/>
          </a:bodyPr>
          <a:lstStyle/>
          <a:p>
            <a:pPr indent="-349250" lvl="0" marL="457200" rtl="0" algn="l">
              <a:spcBef>
                <a:spcPts val="800"/>
              </a:spcBef>
              <a:spcAft>
                <a:spcPts val="0"/>
              </a:spcAft>
              <a:buSzPts val="1900"/>
              <a:buChar char="•"/>
            </a:pPr>
            <a:r>
              <a:rPr lang="nl" sz="1900"/>
              <a:t>The ESRF has adopted a research data policy (RDP) since 2015:</a:t>
            </a:r>
            <a:endParaRPr sz="1900"/>
          </a:p>
          <a:p>
            <a:pPr indent="-349250" lvl="1" marL="914400" rtl="0" algn="l">
              <a:spcBef>
                <a:spcPts val="0"/>
              </a:spcBef>
              <a:spcAft>
                <a:spcPts val="0"/>
              </a:spcAft>
              <a:buSzPts val="1900"/>
              <a:buChar char="•"/>
            </a:pPr>
            <a:r>
              <a:rPr lang="nl" sz="1900"/>
              <a:t>The RDP is in its final stages of implementation (rich metadata capture, e-logbook, harmonised data format, …)</a:t>
            </a:r>
            <a:endParaRPr sz="1900"/>
          </a:p>
          <a:p>
            <a:pPr indent="-349250" lvl="1" marL="914400" rtl="0" algn="l">
              <a:spcBef>
                <a:spcPts val="0"/>
              </a:spcBef>
              <a:spcAft>
                <a:spcPts val="0"/>
              </a:spcAft>
              <a:buSzPts val="1900"/>
              <a:buChar char="•"/>
            </a:pPr>
            <a:r>
              <a:rPr lang="nl" sz="1900"/>
              <a:t>We commit preserving all data produced at the ESRF for ten years with an embargo period of three years for the initial research team</a:t>
            </a:r>
            <a:endParaRPr sz="1900"/>
          </a:p>
          <a:p>
            <a:pPr indent="-349250" lvl="1" marL="914400" rtl="0" algn="l">
              <a:spcBef>
                <a:spcPts val="0"/>
              </a:spcBef>
              <a:spcAft>
                <a:spcPts val="0"/>
              </a:spcAft>
              <a:buSzPts val="1900"/>
              <a:buChar char="•"/>
            </a:pPr>
            <a:r>
              <a:rPr lang="nl" sz="1900"/>
              <a:t>The embargo period can exceptionally be extended</a:t>
            </a:r>
            <a:endParaRPr sz="1900"/>
          </a:p>
          <a:p>
            <a:pPr indent="-349250" lvl="0" marL="457200" rtl="0" algn="l">
              <a:spcBef>
                <a:spcPts val="1000"/>
              </a:spcBef>
              <a:spcAft>
                <a:spcPts val="1000"/>
              </a:spcAft>
              <a:buSzPts val="1900"/>
              <a:buChar char="•"/>
            </a:pPr>
            <a:r>
              <a:rPr lang="nl" sz="1900"/>
              <a:t>Experiments at the ESRF produce more and more complex data; some data sets are difficult to transport/transfer</a:t>
            </a:r>
            <a:endParaRPr sz="1900"/>
          </a:p>
        </p:txBody>
      </p:sp>
      <p:pic>
        <p:nvPicPr>
          <p:cNvPr id="311" name="Google Shape;311;p40"/>
          <p:cNvPicPr preferRelativeResize="0"/>
          <p:nvPr/>
        </p:nvPicPr>
        <p:blipFill rotWithShape="1">
          <a:blip r:embed="rId3">
            <a:alphaModFix/>
          </a:blip>
          <a:srcRect b="27181" l="13134" r="12659" t="21269"/>
          <a:stretch/>
        </p:blipFill>
        <p:spPr>
          <a:xfrm>
            <a:off x="6035100" y="3001850"/>
            <a:ext cx="3011651" cy="1478425"/>
          </a:xfrm>
          <a:prstGeom prst="rect">
            <a:avLst/>
          </a:prstGeom>
          <a:noFill/>
          <a:ln>
            <a:noFill/>
          </a:ln>
        </p:spPr>
      </p:pic>
      <p:sp>
        <p:nvSpPr>
          <p:cNvPr id="312" name="Google Shape;312;p40"/>
          <p:cNvSpPr txBox="1"/>
          <p:nvPr/>
        </p:nvSpPr>
        <p:spPr>
          <a:xfrm>
            <a:off x="491925" y="3132800"/>
            <a:ext cx="5652300" cy="1757400"/>
          </a:xfrm>
          <a:prstGeom prst="rect">
            <a:avLst/>
          </a:prstGeom>
          <a:noFill/>
          <a:ln>
            <a:noFill/>
          </a:ln>
        </p:spPr>
        <p:txBody>
          <a:bodyPr anchorCtr="0" anchor="t" bIns="91425" lIns="91425" spcFirstLastPara="1" rIns="91425" wrap="square" tIns="91425">
            <a:spAutoFit/>
          </a:bodyPr>
          <a:lstStyle/>
          <a:p>
            <a:pPr indent="-349250" lvl="0" marL="457200" rtl="0" algn="l">
              <a:lnSpc>
                <a:spcPct val="90000"/>
              </a:lnSpc>
              <a:spcBef>
                <a:spcPts val="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The visiting scientists, but also the journals in which they publish, must be able to trust in our capacity to manage the data. Trust is essential!</a:t>
            </a:r>
            <a:endParaRPr sz="1900">
              <a:solidFill>
                <a:schemeClr val="dk1"/>
              </a:solidFill>
              <a:latin typeface="Calibri"/>
              <a:ea typeface="Calibri"/>
              <a:cs typeface="Calibri"/>
              <a:sym typeface="Calibri"/>
            </a:endParaRPr>
          </a:p>
          <a:p>
            <a:pPr indent="-349250" lvl="0" marL="457200" rtl="0" algn="l">
              <a:lnSpc>
                <a:spcPct val="90000"/>
              </a:lnSpc>
              <a:spcBef>
                <a:spcPts val="100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Reproducibility and re-use important for the future</a:t>
            </a:r>
            <a:endParaRPr sz="1900">
              <a:solidFill>
                <a:schemeClr val="dk1"/>
              </a:solidFill>
              <a:latin typeface="Calibri"/>
              <a:ea typeface="Calibri"/>
              <a:cs typeface="Calibri"/>
              <a:sym typeface="Calibri"/>
            </a:endParaRPr>
          </a:p>
          <a:p>
            <a:pPr indent="-349250" lvl="0" marL="457200" rtl="0" algn="l">
              <a:lnSpc>
                <a:spcPct val="90000"/>
              </a:lnSpc>
              <a:spcBef>
                <a:spcPts val="1000"/>
              </a:spcBef>
              <a:spcAft>
                <a:spcPts val="1000"/>
              </a:spcAft>
              <a:buClr>
                <a:schemeClr val="dk1"/>
              </a:buClr>
              <a:buSzPts val="1900"/>
              <a:buFont typeface="Calibri"/>
              <a:buChar char="•"/>
            </a:pPr>
            <a:r>
              <a:rPr lang="nl" sz="1900">
                <a:solidFill>
                  <a:schemeClr val="dk1"/>
                </a:solidFill>
                <a:latin typeface="Calibri"/>
                <a:ea typeface="Calibri"/>
                <a:cs typeface="Calibri"/>
                <a:sym typeface="Calibri"/>
              </a:rPr>
              <a:t>ESRF is committed to connect to the EOSC</a:t>
            </a:r>
            <a:endParaRPr>
              <a:latin typeface="Calibri"/>
              <a:ea typeface="Calibri"/>
              <a:cs typeface="Calibri"/>
              <a:sym typeface="Calibri"/>
            </a:endParaRPr>
          </a:p>
        </p:txBody>
      </p:sp>
      <p:sp>
        <p:nvSpPr>
          <p:cNvPr id="313" name="Google Shape;313;p40"/>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Key lessons from the ESRF FAIR journey (1/3)</a:t>
            </a:r>
            <a:endParaRPr/>
          </a:p>
        </p:txBody>
      </p:sp>
      <p:sp>
        <p:nvSpPr>
          <p:cNvPr id="319" name="Google Shape;319;p41"/>
          <p:cNvSpPr txBox="1"/>
          <p:nvPr>
            <p:ph idx="1" type="body"/>
          </p:nvPr>
        </p:nvSpPr>
        <p:spPr>
          <a:xfrm>
            <a:off x="628650" y="842926"/>
            <a:ext cx="7886700" cy="37899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nl"/>
              <a:t>Adopting and </a:t>
            </a:r>
            <a:r>
              <a:rPr b="1" lang="nl"/>
              <a:t>Implementing the RDP</a:t>
            </a:r>
            <a:endParaRPr b="1"/>
          </a:p>
          <a:p>
            <a:pPr indent="0" lvl="0" marL="0" rtl="0" algn="l">
              <a:spcBef>
                <a:spcPts val="800"/>
              </a:spcBef>
              <a:spcAft>
                <a:spcPts val="0"/>
              </a:spcAft>
              <a:buNone/>
            </a:pPr>
            <a:r>
              <a:rPr lang="nl" sz="1900"/>
              <a:t>Deciding and implementing a RDP is the most important 			foundation block, it requires:</a:t>
            </a:r>
            <a:endParaRPr sz="1900"/>
          </a:p>
          <a:p>
            <a:pPr indent="-349250" lvl="0" marL="457200" rtl="0" algn="l">
              <a:spcBef>
                <a:spcPts val="800"/>
              </a:spcBef>
              <a:spcAft>
                <a:spcPts val="0"/>
              </a:spcAft>
              <a:buSzPts val="1900"/>
              <a:buChar char="•"/>
            </a:pPr>
            <a:r>
              <a:rPr lang="nl" sz="1900"/>
              <a:t>careful preparatory work to get maximum adherence from key stakeholders, such as management and in-house scientists</a:t>
            </a:r>
            <a:endParaRPr sz="1900"/>
          </a:p>
          <a:p>
            <a:pPr indent="-349250" lvl="0" marL="457200" rtl="0" algn="l">
              <a:spcBef>
                <a:spcPts val="0"/>
              </a:spcBef>
              <a:spcAft>
                <a:spcPts val="0"/>
              </a:spcAft>
              <a:buSzPts val="1900"/>
              <a:buChar char="•"/>
            </a:pPr>
            <a:r>
              <a:rPr lang="nl" sz="1900"/>
              <a:t>full involvement of the lab governance to get it adopted and to make the RDP part of the governance papers</a:t>
            </a:r>
            <a:endParaRPr sz="1900"/>
          </a:p>
          <a:p>
            <a:pPr indent="-349250" lvl="0" marL="457200" rtl="0" algn="l">
              <a:spcBef>
                <a:spcPts val="0"/>
              </a:spcBef>
              <a:spcAft>
                <a:spcPts val="0"/>
              </a:spcAft>
              <a:buSzPts val="1900"/>
              <a:buChar char="•"/>
            </a:pPr>
            <a:r>
              <a:rPr lang="nl" sz="1900"/>
              <a:t>dedicated human and financial resources for its implementation</a:t>
            </a:r>
            <a:endParaRPr sz="1900"/>
          </a:p>
          <a:p>
            <a:pPr indent="-349250" lvl="0" marL="457200" rtl="0" algn="l">
              <a:spcBef>
                <a:spcPts val="0"/>
              </a:spcBef>
              <a:spcAft>
                <a:spcPts val="0"/>
              </a:spcAft>
              <a:buSzPts val="1900"/>
              <a:buChar char="•"/>
            </a:pPr>
            <a:r>
              <a:rPr lang="nl" sz="1900"/>
              <a:t>not to underestimate the time it takes to define rich metadata and to develop the necessary tools for FAIR data management</a:t>
            </a:r>
            <a:endParaRPr sz="1900"/>
          </a:p>
          <a:p>
            <a:pPr indent="-349250" lvl="0" marL="457200" rtl="0" algn="l">
              <a:spcBef>
                <a:spcPts val="0"/>
              </a:spcBef>
              <a:spcAft>
                <a:spcPts val="0"/>
              </a:spcAft>
              <a:buSzPts val="1900"/>
              <a:buChar char="•"/>
            </a:pPr>
            <a:r>
              <a:rPr lang="nl" sz="1900"/>
              <a:t>→ we were fortunate to have the EU funded project PaNdata-Europe (2010)  which allowed to have a common RDP framework for the Photon and Neutron community. </a:t>
            </a:r>
            <a:endParaRPr sz="1900"/>
          </a:p>
        </p:txBody>
      </p:sp>
      <p:pic>
        <p:nvPicPr>
          <p:cNvPr id="320" name="Google Shape;320;p41"/>
          <p:cNvPicPr preferRelativeResize="0"/>
          <p:nvPr/>
        </p:nvPicPr>
        <p:blipFill rotWithShape="1">
          <a:blip r:embed="rId3">
            <a:alphaModFix/>
          </a:blip>
          <a:srcRect b="0" l="11606" r="0" t="0"/>
          <a:stretch/>
        </p:blipFill>
        <p:spPr>
          <a:xfrm>
            <a:off x="7038950" y="124550"/>
            <a:ext cx="2011400" cy="1613125"/>
          </a:xfrm>
          <a:prstGeom prst="rect">
            <a:avLst/>
          </a:prstGeom>
          <a:noFill/>
          <a:ln>
            <a:noFill/>
          </a:ln>
        </p:spPr>
      </p:pic>
      <p:sp>
        <p:nvSpPr>
          <p:cNvPr id="321" name="Google Shape;321;p41"/>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type="title"/>
          </p:nvPr>
        </p:nvSpPr>
        <p:spPr>
          <a:xfrm>
            <a:off x="628650" y="273845"/>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Agenda</a:t>
            </a:r>
            <a:endParaRPr/>
          </a:p>
        </p:txBody>
      </p:sp>
      <p:sp>
        <p:nvSpPr>
          <p:cNvPr id="123" name="Google Shape;123;p24"/>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
        <p:nvSpPr>
          <p:cNvPr id="124" name="Google Shape;124;p24"/>
          <p:cNvSpPr txBox="1"/>
          <p:nvPr>
            <p:ph idx="1" type="body"/>
          </p:nvPr>
        </p:nvSpPr>
        <p:spPr>
          <a:xfrm>
            <a:off x="406725" y="1191850"/>
            <a:ext cx="1569300" cy="3434400"/>
          </a:xfrm>
          <a:prstGeom prst="rect">
            <a:avLst/>
          </a:prstGeom>
        </p:spPr>
        <p:txBody>
          <a:bodyPr anchorCtr="0" anchor="t" bIns="34275" lIns="68575" spcFirstLastPara="1" rIns="68575" wrap="square" tIns="34275">
            <a:noAutofit/>
          </a:bodyPr>
          <a:lstStyle/>
          <a:p>
            <a:pPr indent="0" lvl="0" marL="0" rtl="0" algn="r">
              <a:spcBef>
                <a:spcPts val="800"/>
              </a:spcBef>
              <a:spcAft>
                <a:spcPts val="0"/>
              </a:spcAft>
              <a:buNone/>
            </a:pPr>
            <a:r>
              <a:rPr lang="nl"/>
              <a:t>9:30 - 9:35</a:t>
            </a:r>
            <a:endParaRPr/>
          </a:p>
          <a:p>
            <a:pPr indent="0" lvl="0" marL="0" rtl="0" algn="r">
              <a:spcBef>
                <a:spcPts val="800"/>
              </a:spcBef>
              <a:spcAft>
                <a:spcPts val="0"/>
              </a:spcAft>
              <a:buNone/>
            </a:pPr>
            <a:r>
              <a:rPr lang="nl"/>
              <a:t>9:35 - 9:40</a:t>
            </a:r>
            <a:endParaRPr/>
          </a:p>
          <a:p>
            <a:pPr indent="0" lvl="0" marL="0" rtl="0" algn="r">
              <a:spcBef>
                <a:spcPts val="800"/>
              </a:spcBef>
              <a:spcAft>
                <a:spcPts val="0"/>
              </a:spcAft>
              <a:buNone/>
            </a:pPr>
            <a:r>
              <a:rPr lang="nl"/>
              <a:t>9:40 - 9:55</a:t>
            </a:r>
            <a:endParaRPr/>
          </a:p>
          <a:p>
            <a:pPr indent="0" lvl="0" marL="0" rtl="0" algn="r">
              <a:spcBef>
                <a:spcPts val="800"/>
              </a:spcBef>
              <a:spcAft>
                <a:spcPts val="0"/>
              </a:spcAft>
              <a:buNone/>
            </a:pPr>
            <a:r>
              <a:rPr lang="nl"/>
              <a:t>9:55 - 10:15</a:t>
            </a:r>
            <a:endParaRPr/>
          </a:p>
          <a:p>
            <a:pPr indent="0" lvl="0" marL="0" rtl="0" algn="r">
              <a:lnSpc>
                <a:spcPct val="50000"/>
              </a:lnSpc>
              <a:spcBef>
                <a:spcPts val="0"/>
              </a:spcBef>
              <a:spcAft>
                <a:spcPts val="0"/>
              </a:spcAft>
              <a:buNone/>
            </a:pPr>
            <a:r>
              <a:t/>
            </a:r>
            <a:endParaRPr sz="2300"/>
          </a:p>
          <a:p>
            <a:pPr indent="0" lvl="0" marL="0" rtl="0" algn="r">
              <a:spcBef>
                <a:spcPts val="800"/>
              </a:spcBef>
              <a:spcAft>
                <a:spcPts val="0"/>
              </a:spcAft>
              <a:buNone/>
            </a:pPr>
            <a:r>
              <a:rPr lang="nl"/>
              <a:t>10:15 - 10:25</a:t>
            </a:r>
            <a:endParaRPr/>
          </a:p>
          <a:p>
            <a:pPr indent="0" lvl="0" marL="0" rtl="0" algn="r">
              <a:spcBef>
                <a:spcPts val="800"/>
              </a:spcBef>
              <a:spcAft>
                <a:spcPts val="0"/>
              </a:spcAft>
              <a:buNone/>
            </a:pPr>
            <a:r>
              <a:rPr lang="nl"/>
              <a:t>10:25 - 10:35</a:t>
            </a:r>
            <a:endParaRPr/>
          </a:p>
          <a:p>
            <a:pPr indent="0" lvl="0" marL="0" rtl="0" algn="ctr">
              <a:spcBef>
                <a:spcPts val="800"/>
              </a:spcBef>
              <a:spcAft>
                <a:spcPts val="0"/>
              </a:spcAft>
              <a:buNone/>
            </a:pPr>
            <a:r>
              <a:rPr lang="nl"/>
              <a:t>10:35 - 10:50</a:t>
            </a:r>
            <a:endParaRPr/>
          </a:p>
          <a:p>
            <a:pPr indent="0" lvl="0" marL="0" rtl="0" algn="r">
              <a:spcBef>
                <a:spcPts val="800"/>
              </a:spcBef>
              <a:spcAft>
                <a:spcPts val="0"/>
              </a:spcAft>
              <a:buNone/>
            </a:pPr>
            <a:r>
              <a:rPr lang="nl"/>
              <a:t>10:50 - 11:00</a:t>
            </a:r>
            <a:endParaRPr/>
          </a:p>
        </p:txBody>
      </p:sp>
      <p:sp>
        <p:nvSpPr>
          <p:cNvPr id="125" name="Google Shape;125;p24"/>
          <p:cNvSpPr txBox="1"/>
          <p:nvPr>
            <p:ph idx="2" type="body"/>
          </p:nvPr>
        </p:nvSpPr>
        <p:spPr>
          <a:xfrm>
            <a:off x="2183600" y="1191850"/>
            <a:ext cx="6843000" cy="3434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nl"/>
              <a:t>Welcome</a:t>
            </a:r>
            <a:endParaRPr/>
          </a:p>
          <a:p>
            <a:pPr indent="0" lvl="0" marL="0" rtl="0" algn="l">
              <a:spcBef>
                <a:spcPts val="800"/>
              </a:spcBef>
              <a:spcAft>
                <a:spcPts val="0"/>
              </a:spcAft>
              <a:buNone/>
            </a:pPr>
            <a:r>
              <a:rPr lang="nl"/>
              <a:t>FAIRsFAIR repository support program</a:t>
            </a:r>
            <a:endParaRPr/>
          </a:p>
          <a:p>
            <a:pPr indent="0" lvl="0" marL="0" rtl="0" algn="l">
              <a:spcBef>
                <a:spcPts val="800"/>
              </a:spcBef>
              <a:spcAft>
                <a:spcPts val="0"/>
              </a:spcAft>
              <a:buNone/>
            </a:pPr>
            <a:r>
              <a:rPr lang="nl"/>
              <a:t>Lessons learned - repositories and support team</a:t>
            </a:r>
            <a:endParaRPr/>
          </a:p>
          <a:p>
            <a:pPr indent="0" lvl="0" marL="0" rtl="0" algn="l">
              <a:spcBef>
                <a:spcPts val="800"/>
              </a:spcBef>
              <a:spcAft>
                <a:spcPts val="0"/>
              </a:spcAft>
              <a:buNone/>
            </a:pPr>
            <a:r>
              <a:rPr lang="nl"/>
              <a:t>Discussion: FAIRsFAIR tools and other support on your journey to become a trustworthy repository</a:t>
            </a:r>
            <a:endParaRPr/>
          </a:p>
          <a:p>
            <a:pPr indent="0" lvl="0" marL="0" rtl="0" algn="l">
              <a:spcBef>
                <a:spcPts val="0"/>
              </a:spcBef>
              <a:spcAft>
                <a:spcPts val="0"/>
              </a:spcAft>
              <a:buNone/>
            </a:pPr>
            <a:r>
              <a:rPr lang="nl"/>
              <a:t>Break </a:t>
            </a:r>
            <a:endParaRPr/>
          </a:p>
          <a:p>
            <a:pPr indent="0" lvl="0" marL="0" rtl="0" algn="l">
              <a:spcBef>
                <a:spcPts val="800"/>
              </a:spcBef>
              <a:spcAft>
                <a:spcPts val="0"/>
              </a:spcAft>
              <a:buNone/>
            </a:pPr>
            <a:r>
              <a:rPr lang="nl"/>
              <a:t>FAIRsFAIR assessment tools</a:t>
            </a:r>
            <a:endParaRPr/>
          </a:p>
          <a:p>
            <a:pPr indent="0" lvl="0" marL="0" rtl="0" algn="l">
              <a:spcBef>
                <a:spcPts val="800"/>
              </a:spcBef>
              <a:spcAft>
                <a:spcPts val="0"/>
              </a:spcAft>
              <a:buNone/>
            </a:pPr>
            <a:r>
              <a:rPr lang="nl"/>
              <a:t>Hands-on exercise with FAIR-Aware and F-UJI </a:t>
            </a:r>
            <a:endParaRPr/>
          </a:p>
          <a:p>
            <a:pPr indent="0" lvl="0" marL="0" rtl="0" algn="l">
              <a:spcBef>
                <a:spcPts val="800"/>
              </a:spcBef>
              <a:spcAft>
                <a:spcPts val="0"/>
              </a:spcAft>
              <a:buNone/>
            </a:pPr>
            <a:r>
              <a:rPr lang="nl"/>
              <a:t>Wrap-up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nl"/>
              <a:t> </a:t>
            </a:r>
            <a:endParaRPr/>
          </a:p>
        </p:txBody>
      </p:sp>
      <p:cxnSp>
        <p:nvCxnSpPr>
          <p:cNvPr id="126" name="Google Shape;126;p24"/>
          <p:cNvCxnSpPr/>
          <p:nvPr/>
        </p:nvCxnSpPr>
        <p:spPr>
          <a:xfrm>
            <a:off x="2035200" y="1151125"/>
            <a:ext cx="27000" cy="3502200"/>
          </a:xfrm>
          <a:prstGeom prst="straightConnector1">
            <a:avLst/>
          </a:prstGeom>
          <a:noFill/>
          <a:ln cap="flat" cmpd="sng" w="38100">
            <a:solidFill>
              <a:srgbClr val="4470A7"/>
            </a:solidFill>
            <a:prstDash val="solid"/>
            <a:round/>
            <a:headEnd len="med" w="med" type="none"/>
            <a:tailEnd len="med" w="med" type="none"/>
          </a:ln>
        </p:spPr>
      </p:cxnSp>
      <p:sp>
        <p:nvSpPr>
          <p:cNvPr id="127" name="Google Shape;127;p24"/>
          <p:cNvSpPr txBox="1"/>
          <p:nvPr/>
        </p:nvSpPr>
        <p:spPr>
          <a:xfrm>
            <a:off x="6411025" y="652450"/>
            <a:ext cx="1769100" cy="615600"/>
          </a:xfrm>
          <a:prstGeom prst="rect">
            <a:avLst/>
          </a:prstGeom>
          <a:noFill/>
          <a:ln cap="flat" cmpd="sng" w="19050">
            <a:solidFill>
              <a:srgbClr val="4470A7"/>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nl" u="sng">
                <a:solidFill>
                  <a:srgbClr val="4470A7"/>
                </a:solidFill>
                <a:latin typeface="Calibri"/>
                <a:ea typeface="Calibri"/>
                <a:cs typeface="Calibri"/>
                <a:sym typeface="Calibri"/>
                <a:hlinkClick r:id="rId3">
                  <a:extLst>
                    <a:ext uri="{A12FA001-AC4F-418D-AE19-62706E023703}">
                      <ahyp:hlinkClr val="tx"/>
                    </a:ext>
                  </a:extLst>
                </a:hlinkClick>
              </a:rPr>
              <a:t>Note taking doc</a:t>
            </a:r>
            <a:endParaRPr>
              <a:solidFill>
                <a:srgbClr val="4470A7"/>
              </a:solidFill>
              <a:latin typeface="Calibri"/>
              <a:ea typeface="Calibri"/>
              <a:cs typeface="Calibri"/>
              <a:sym typeface="Calibri"/>
            </a:endParaRPr>
          </a:p>
          <a:p>
            <a:pPr indent="0" lvl="0" marL="0" rtl="0" algn="l">
              <a:spcBef>
                <a:spcPts val="0"/>
              </a:spcBef>
              <a:spcAft>
                <a:spcPts val="0"/>
              </a:spcAft>
              <a:buNone/>
            </a:pPr>
            <a:r>
              <a:rPr lang="nl">
                <a:latin typeface="Calibri"/>
                <a:ea typeface="Calibri"/>
                <a:cs typeface="Calibri"/>
                <a:sym typeface="Calibri"/>
              </a:rPr>
              <a:t>(For 100 contributors)</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2"/>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Key lessons from the ESRF FAIR journey (2/3)</a:t>
            </a:r>
            <a:endParaRPr/>
          </a:p>
        </p:txBody>
      </p:sp>
      <p:sp>
        <p:nvSpPr>
          <p:cNvPr id="327" name="Google Shape;327;p42"/>
          <p:cNvSpPr txBox="1"/>
          <p:nvPr>
            <p:ph idx="1" type="body"/>
          </p:nvPr>
        </p:nvSpPr>
        <p:spPr>
          <a:xfrm>
            <a:off x="628650" y="954675"/>
            <a:ext cx="5810100" cy="36780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nl"/>
              <a:t>The RDP is just the beginning...</a:t>
            </a:r>
            <a:endParaRPr b="1"/>
          </a:p>
          <a:p>
            <a:pPr indent="0" lvl="0" marL="0" rtl="0" algn="l">
              <a:spcBef>
                <a:spcPts val="800"/>
              </a:spcBef>
              <a:spcAft>
                <a:spcPts val="0"/>
              </a:spcAft>
              <a:buNone/>
            </a:pPr>
            <a:r>
              <a:rPr lang="nl"/>
              <a:t>FAIR data </a:t>
            </a:r>
            <a:r>
              <a:rPr lang="nl"/>
              <a:t>management</a:t>
            </a:r>
            <a:r>
              <a:rPr lang="nl"/>
              <a:t> has to become a company culture and this requires:</a:t>
            </a:r>
            <a:endParaRPr/>
          </a:p>
          <a:p>
            <a:pPr indent="-361950" lvl="0" marL="457200" rtl="0" algn="l">
              <a:spcBef>
                <a:spcPts val="800"/>
              </a:spcBef>
              <a:spcAft>
                <a:spcPts val="0"/>
              </a:spcAft>
              <a:buSzPts val="2100"/>
              <a:buChar char="•"/>
            </a:pPr>
            <a:r>
              <a:rPr lang="nl"/>
              <a:t>information and training sessions for scientific and technical staff</a:t>
            </a:r>
            <a:endParaRPr/>
          </a:p>
          <a:p>
            <a:pPr indent="-361950" lvl="0" marL="457200" rtl="0" algn="l">
              <a:spcBef>
                <a:spcPts val="0"/>
              </a:spcBef>
              <a:spcAft>
                <a:spcPts val="0"/>
              </a:spcAft>
              <a:buSzPts val="2100"/>
              <a:buChar char="•"/>
            </a:pPr>
            <a:r>
              <a:rPr lang="nl"/>
              <a:t>a </a:t>
            </a:r>
            <a:r>
              <a:rPr lang="nl"/>
              <a:t>working</a:t>
            </a:r>
            <a:r>
              <a:rPr lang="nl"/>
              <a:t> </a:t>
            </a:r>
            <a:r>
              <a:rPr lang="nl"/>
              <a:t>group</a:t>
            </a:r>
            <a:r>
              <a:rPr lang="nl"/>
              <a:t> with the main stakeholders to discuss regularly implications of FAIR data management</a:t>
            </a:r>
            <a:endParaRPr/>
          </a:p>
          <a:p>
            <a:pPr indent="-361950" lvl="0" marL="457200" rtl="0" algn="l">
              <a:spcBef>
                <a:spcPts val="0"/>
              </a:spcBef>
              <a:spcAft>
                <a:spcPts val="0"/>
              </a:spcAft>
              <a:buSzPts val="2100"/>
              <a:buChar char="•"/>
            </a:pPr>
            <a:r>
              <a:rPr lang="nl"/>
              <a:t>fostering community standards such as AAI, data formats, data transfer, data analysis services</a:t>
            </a:r>
            <a:endParaRPr/>
          </a:p>
          <a:p>
            <a:pPr indent="-361950" lvl="0" marL="457200" rtl="0" algn="l">
              <a:spcBef>
                <a:spcPts val="0"/>
              </a:spcBef>
              <a:spcAft>
                <a:spcPts val="0"/>
              </a:spcAft>
              <a:buSzPts val="2100"/>
              <a:buChar char="•"/>
            </a:pPr>
            <a:r>
              <a:rPr lang="nl"/>
              <a:t>preparing the road from FAIR to Open Science</a:t>
            </a:r>
            <a:endParaRPr/>
          </a:p>
        </p:txBody>
      </p:sp>
      <p:pic>
        <p:nvPicPr>
          <p:cNvPr id="328" name="Google Shape;328;p42"/>
          <p:cNvPicPr preferRelativeResize="0"/>
          <p:nvPr/>
        </p:nvPicPr>
        <p:blipFill rotWithShape="1">
          <a:blip r:embed="rId3">
            <a:alphaModFix/>
          </a:blip>
          <a:srcRect b="0" l="0" r="0" t="17823"/>
          <a:stretch/>
        </p:blipFill>
        <p:spPr>
          <a:xfrm>
            <a:off x="6296900" y="1544725"/>
            <a:ext cx="2626876" cy="1278837"/>
          </a:xfrm>
          <a:prstGeom prst="rect">
            <a:avLst/>
          </a:prstGeom>
          <a:noFill/>
          <a:ln>
            <a:noFill/>
          </a:ln>
        </p:spPr>
      </p:pic>
      <p:sp>
        <p:nvSpPr>
          <p:cNvPr id="329" name="Google Shape;329;p42"/>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3"/>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Key lessons from the ESRF FAIR journey (3/3)</a:t>
            </a:r>
            <a:endParaRPr/>
          </a:p>
        </p:txBody>
      </p:sp>
      <p:sp>
        <p:nvSpPr>
          <p:cNvPr id="335" name="Google Shape;335;p43"/>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b="1"/>
          </a:p>
          <a:p>
            <a:pPr indent="0" lvl="0" marL="0" rtl="0" algn="l">
              <a:spcBef>
                <a:spcPts val="800"/>
              </a:spcBef>
              <a:spcAft>
                <a:spcPts val="0"/>
              </a:spcAft>
              <a:buNone/>
            </a:pPr>
            <a:r>
              <a:rPr b="1" lang="nl"/>
              <a:t>The CTS certification process:</a:t>
            </a:r>
            <a:endParaRPr b="1"/>
          </a:p>
          <a:p>
            <a:pPr indent="0" lvl="0" marL="0" rtl="0" algn="l">
              <a:spcBef>
                <a:spcPts val="800"/>
              </a:spcBef>
              <a:spcAft>
                <a:spcPts val="0"/>
              </a:spcAft>
              <a:buNone/>
            </a:pPr>
            <a:r>
              <a:rPr lang="nl"/>
              <a:t>Assistance from FAIRsFAIR to prepare the CTS 					certification was extremely useful and enriching to:</a:t>
            </a:r>
            <a:endParaRPr/>
          </a:p>
          <a:p>
            <a:pPr indent="-361950" lvl="0" marL="457200" rtl="0" algn="l">
              <a:spcBef>
                <a:spcPts val="800"/>
              </a:spcBef>
              <a:spcAft>
                <a:spcPts val="0"/>
              </a:spcAft>
              <a:buSzPts val="2100"/>
              <a:buChar char="•"/>
            </a:pPr>
            <a:r>
              <a:rPr lang="nl"/>
              <a:t>clarify and adjust our replies to the </a:t>
            </a:r>
            <a:r>
              <a:rPr lang="nl"/>
              <a:t>questionnaire (comprehension, acronyms, missing parts, length)</a:t>
            </a:r>
            <a:endParaRPr/>
          </a:p>
          <a:p>
            <a:pPr indent="-361950" lvl="0" marL="457200" rtl="0" algn="l">
              <a:spcBef>
                <a:spcPts val="0"/>
              </a:spcBef>
              <a:spcAft>
                <a:spcPts val="0"/>
              </a:spcAft>
              <a:buSzPts val="2100"/>
              <a:buChar char="•"/>
            </a:pPr>
            <a:r>
              <a:rPr lang="nl"/>
              <a:t>understand where we are good and where we are weak in our data management practices</a:t>
            </a:r>
            <a:endParaRPr/>
          </a:p>
          <a:p>
            <a:pPr indent="-361950" lvl="0" marL="457200" rtl="0" algn="l">
              <a:spcBef>
                <a:spcPts val="0"/>
              </a:spcBef>
              <a:spcAft>
                <a:spcPts val="0"/>
              </a:spcAft>
              <a:buSzPts val="2100"/>
              <a:buChar char="•"/>
            </a:pPr>
            <a:r>
              <a:rPr lang="nl"/>
              <a:t>measure possible future progress in our data management</a:t>
            </a:r>
            <a:endParaRPr/>
          </a:p>
          <a:p>
            <a:pPr indent="0" lvl="0" marL="0" rtl="0" algn="l">
              <a:spcBef>
                <a:spcPts val="800"/>
              </a:spcBef>
              <a:spcAft>
                <a:spcPts val="0"/>
              </a:spcAft>
              <a:buNone/>
            </a:pPr>
            <a:r>
              <a:t/>
            </a:r>
            <a:endParaRPr/>
          </a:p>
        </p:txBody>
      </p:sp>
      <p:pic>
        <p:nvPicPr>
          <p:cNvPr id="336" name="Google Shape;336;p43"/>
          <p:cNvPicPr preferRelativeResize="0"/>
          <p:nvPr/>
        </p:nvPicPr>
        <p:blipFill>
          <a:blip r:embed="rId3">
            <a:alphaModFix/>
          </a:blip>
          <a:stretch>
            <a:fillRect/>
          </a:stretch>
        </p:blipFill>
        <p:spPr>
          <a:xfrm>
            <a:off x="5898725" y="1069050"/>
            <a:ext cx="3020375" cy="1101775"/>
          </a:xfrm>
          <a:prstGeom prst="rect">
            <a:avLst/>
          </a:prstGeom>
          <a:noFill/>
          <a:ln>
            <a:noFill/>
          </a:ln>
        </p:spPr>
      </p:pic>
      <p:sp>
        <p:nvSpPr>
          <p:cNvPr id="337" name="Google Shape;337;p43"/>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Challenges</a:t>
            </a:r>
            <a:endParaRPr/>
          </a:p>
        </p:txBody>
      </p:sp>
      <p:sp>
        <p:nvSpPr>
          <p:cNvPr id="343" name="Google Shape;343;p44"/>
          <p:cNvSpPr txBox="1"/>
          <p:nvPr>
            <p:ph idx="1" type="body"/>
          </p:nvPr>
        </p:nvSpPr>
        <p:spPr>
          <a:xfrm>
            <a:off x="628650" y="1069041"/>
            <a:ext cx="7886700" cy="3563700"/>
          </a:xfrm>
          <a:prstGeom prst="rect">
            <a:avLst/>
          </a:prstGeom>
          <a:noFill/>
          <a:ln>
            <a:noFill/>
          </a:ln>
        </p:spPr>
        <p:txBody>
          <a:bodyPr anchorCtr="0" anchor="t" bIns="34275" lIns="68575" spcFirstLastPara="1" rIns="68575" wrap="square" tIns="34275">
            <a:noAutofit/>
          </a:bodyPr>
          <a:lstStyle/>
          <a:p>
            <a:pPr indent="-271462" lvl="0" marL="342900" rtl="0" algn="l">
              <a:lnSpc>
                <a:spcPct val="115000"/>
              </a:lnSpc>
              <a:spcBef>
                <a:spcPts val="0"/>
              </a:spcBef>
              <a:spcAft>
                <a:spcPts val="0"/>
              </a:spcAft>
              <a:buClr>
                <a:srgbClr val="000000"/>
              </a:buClr>
              <a:buSzPts val="2200"/>
              <a:buFont typeface="Calibri"/>
              <a:buChar char="●"/>
            </a:pPr>
            <a:r>
              <a:rPr lang="nl" sz="2200">
                <a:solidFill>
                  <a:srgbClr val="000000"/>
                </a:solidFill>
              </a:rPr>
              <a:t>Planning is key. Reviewers need to be available for self-assessments.</a:t>
            </a:r>
            <a:endParaRPr sz="2200"/>
          </a:p>
          <a:p>
            <a:pPr indent="-271462" lvl="0" marL="342900" rtl="0" algn="l">
              <a:lnSpc>
                <a:spcPct val="115000"/>
              </a:lnSpc>
              <a:spcBef>
                <a:spcPts val="0"/>
              </a:spcBef>
              <a:spcAft>
                <a:spcPts val="0"/>
              </a:spcAft>
              <a:buSzPts val="2200"/>
              <a:buFont typeface="Calibri"/>
              <a:buChar char="●"/>
            </a:pPr>
            <a:r>
              <a:rPr lang="nl" sz="2200"/>
              <a:t>Tailored support is needed. </a:t>
            </a:r>
            <a:r>
              <a:rPr lang="nl" sz="2200">
                <a:solidFill>
                  <a:srgbClr val="000000"/>
                </a:solidFill>
              </a:rPr>
              <a:t>Repositories have different starting points on their journey towards trust and FAIR. </a:t>
            </a:r>
            <a:endParaRPr sz="2200"/>
          </a:p>
          <a:p>
            <a:pPr indent="-271462" lvl="0" marL="342900" rtl="0" algn="l">
              <a:lnSpc>
                <a:spcPct val="115000"/>
              </a:lnSpc>
              <a:spcBef>
                <a:spcPts val="0"/>
              </a:spcBef>
              <a:spcAft>
                <a:spcPts val="0"/>
              </a:spcAft>
              <a:buSzPts val="2200"/>
              <a:buFont typeface="Calibri"/>
              <a:buChar char="●"/>
            </a:pPr>
            <a:r>
              <a:rPr lang="nl" sz="2200">
                <a:solidFill>
                  <a:srgbClr val="000000"/>
                </a:solidFill>
              </a:rPr>
              <a:t>Before the end of FAIRsFAIR all ten repositories should:</a:t>
            </a:r>
            <a:endParaRPr sz="2200"/>
          </a:p>
          <a:p>
            <a:pPr indent="-258762" lvl="1" marL="685800" rtl="0" algn="l">
              <a:lnSpc>
                <a:spcPct val="115000"/>
              </a:lnSpc>
              <a:spcBef>
                <a:spcPts val="0"/>
              </a:spcBef>
              <a:spcAft>
                <a:spcPts val="0"/>
              </a:spcAft>
              <a:buSzPts val="2000"/>
              <a:buFont typeface="Calibri"/>
              <a:buChar char="○"/>
            </a:pPr>
            <a:r>
              <a:rPr lang="nl" sz="2000">
                <a:solidFill>
                  <a:srgbClr val="000000"/>
                </a:solidFill>
              </a:rPr>
              <a:t>H</a:t>
            </a:r>
            <a:r>
              <a:rPr lang="nl" sz="2000">
                <a:solidFill>
                  <a:srgbClr val="000000"/>
                </a:solidFill>
              </a:rPr>
              <a:t>ave a revised up-to-date version of their CoreTrustSeal application</a:t>
            </a:r>
            <a:endParaRPr sz="2000"/>
          </a:p>
          <a:p>
            <a:pPr indent="-258762" lvl="1" marL="685800" rtl="0" algn="l">
              <a:lnSpc>
                <a:spcPct val="115000"/>
              </a:lnSpc>
              <a:spcBef>
                <a:spcPts val="0"/>
              </a:spcBef>
              <a:spcAft>
                <a:spcPts val="0"/>
              </a:spcAft>
              <a:buClr>
                <a:srgbClr val="000000"/>
              </a:buClr>
              <a:buSzPts val="2000"/>
              <a:buFont typeface="Calibri"/>
              <a:buChar char="○"/>
            </a:pPr>
            <a:r>
              <a:rPr lang="nl" sz="2000">
                <a:solidFill>
                  <a:srgbClr val="000000"/>
                </a:solidFill>
              </a:rPr>
              <a:t>B</a:t>
            </a:r>
            <a:r>
              <a:rPr lang="nl" sz="2000">
                <a:solidFill>
                  <a:srgbClr val="000000"/>
                </a:solidFill>
              </a:rPr>
              <a:t>e as much as possible CoreTrustSeal certified </a:t>
            </a:r>
            <a:endParaRPr sz="2000"/>
          </a:p>
        </p:txBody>
      </p:sp>
      <p:sp>
        <p:nvSpPr>
          <p:cNvPr id="344" name="Google Shape;344;p44"/>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5"/>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Discussion</a:t>
            </a:r>
            <a:endParaRPr/>
          </a:p>
        </p:txBody>
      </p:sp>
      <p:sp>
        <p:nvSpPr>
          <p:cNvPr id="350" name="Google Shape;350;p45"/>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nl"/>
              <a:t>Short introduction of yourself</a:t>
            </a:r>
            <a:endParaRPr/>
          </a:p>
          <a:p>
            <a:pPr indent="0" lvl="0" marL="457200" rtl="0" algn="l">
              <a:spcBef>
                <a:spcPts val="800"/>
              </a:spcBef>
              <a:spcAft>
                <a:spcPts val="0"/>
              </a:spcAft>
              <a:buNone/>
            </a:pPr>
            <a:r>
              <a:t/>
            </a:r>
            <a:endParaRPr/>
          </a:p>
          <a:p>
            <a:pPr indent="-361950" lvl="0" marL="457200" rtl="0" algn="l">
              <a:spcBef>
                <a:spcPts val="800"/>
              </a:spcBef>
              <a:spcAft>
                <a:spcPts val="0"/>
              </a:spcAft>
              <a:buSzPts val="2100"/>
              <a:buChar char="•"/>
            </a:pPr>
            <a:r>
              <a:rPr lang="nl"/>
              <a:t>Feedback on FAIRsFAIR tools and other support on your journey to become a trustworthy repository</a:t>
            </a:r>
            <a:endParaRPr/>
          </a:p>
          <a:p>
            <a:pPr indent="0" lvl="0" marL="457200" rtl="0" algn="l">
              <a:spcBef>
                <a:spcPts val="800"/>
              </a:spcBef>
              <a:spcAft>
                <a:spcPts val="0"/>
              </a:spcAft>
              <a:buNone/>
            </a:pPr>
            <a:r>
              <a:t/>
            </a:r>
            <a:endParaRPr/>
          </a:p>
          <a:p>
            <a:pPr indent="-361950" lvl="0" marL="457200" rtl="0" algn="l">
              <a:spcBef>
                <a:spcPts val="800"/>
              </a:spcBef>
              <a:spcAft>
                <a:spcPts val="0"/>
              </a:spcAft>
              <a:buSzPts val="2100"/>
              <a:buChar char="•"/>
            </a:pPr>
            <a:r>
              <a:rPr lang="nl"/>
              <a:t>Open space to suggest other ways of support</a:t>
            </a:r>
            <a:endParaRPr/>
          </a:p>
        </p:txBody>
      </p:sp>
      <p:sp>
        <p:nvSpPr>
          <p:cNvPr id="351" name="Google Shape;351;p45"/>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6"/>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Discussion</a:t>
            </a:r>
            <a:endParaRPr/>
          </a:p>
        </p:txBody>
      </p:sp>
      <p:sp>
        <p:nvSpPr>
          <p:cNvPr id="357" name="Google Shape;357;p46"/>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nl"/>
              <a:t>Please go to </a:t>
            </a:r>
            <a:r>
              <a:rPr lang="nl" u="sng">
                <a:solidFill>
                  <a:schemeClr val="hlink"/>
                </a:solidFill>
                <a:hlinkClick r:id="rId3"/>
              </a:rPr>
              <a:t>www.menti.com</a:t>
            </a:r>
            <a:endParaRPr/>
          </a:p>
          <a:p>
            <a:pPr indent="0" lvl="0" marL="0" rtl="0" algn="l">
              <a:spcBef>
                <a:spcPts val="800"/>
              </a:spcBef>
              <a:spcAft>
                <a:spcPts val="0"/>
              </a:spcAft>
              <a:buNone/>
            </a:pPr>
            <a:r>
              <a:t/>
            </a:r>
            <a:endParaRPr/>
          </a:p>
          <a:p>
            <a:pPr indent="0" lvl="0" marL="0" rtl="0" algn="l">
              <a:spcBef>
                <a:spcPts val="800"/>
              </a:spcBef>
              <a:spcAft>
                <a:spcPts val="0"/>
              </a:spcAft>
              <a:buNone/>
            </a:pPr>
            <a:r>
              <a:rPr lang="nl"/>
              <a:t>Enter code: </a:t>
            </a:r>
            <a:r>
              <a:rPr lang="nl" sz="2400"/>
              <a:t>9614 5710</a:t>
            </a:r>
            <a:endParaRPr sz="2400"/>
          </a:p>
        </p:txBody>
      </p:sp>
      <p:sp>
        <p:nvSpPr>
          <p:cNvPr id="358" name="Google Shape;358;p46"/>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txBox="1"/>
          <p:nvPr>
            <p:ph type="ctrTitle"/>
          </p:nvPr>
        </p:nvSpPr>
        <p:spPr>
          <a:xfrm>
            <a:off x="130215" y="1996148"/>
            <a:ext cx="8927700" cy="1480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b="1" lang="nl" sz="3800"/>
              <a:t>Break</a:t>
            </a:r>
            <a:endParaRPr b="1" sz="3800"/>
          </a:p>
          <a:p>
            <a:pPr indent="0" lvl="0" marL="0" rtl="0" algn="ctr">
              <a:spcBef>
                <a:spcPts val="0"/>
              </a:spcBef>
              <a:spcAft>
                <a:spcPts val="0"/>
              </a:spcAft>
              <a:buNone/>
            </a:pPr>
            <a:r>
              <a:t/>
            </a:r>
            <a:endParaRPr b="1" sz="2900"/>
          </a:p>
        </p:txBody>
      </p:sp>
      <p:sp>
        <p:nvSpPr>
          <p:cNvPr id="364" name="Google Shape;364;p47"/>
          <p:cNvSpPr txBox="1"/>
          <p:nvPr>
            <p:ph idx="1" type="subTitle"/>
          </p:nvPr>
        </p:nvSpPr>
        <p:spPr>
          <a:xfrm>
            <a:off x="130215" y="3802283"/>
            <a:ext cx="8927700" cy="9840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b="1" lang="nl" sz="2300"/>
              <a:t>See you back in 10 minutes (10:25 UTC)</a:t>
            </a:r>
            <a:endParaRPr b="1" sz="2300"/>
          </a:p>
        </p:txBody>
      </p:sp>
      <p:sp>
        <p:nvSpPr>
          <p:cNvPr id="365" name="Google Shape;365;p47"/>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48"/>
          <p:cNvPicPr preferRelativeResize="0"/>
          <p:nvPr/>
        </p:nvPicPr>
        <p:blipFill rotWithShape="1">
          <a:blip r:embed="rId3">
            <a:alphaModFix/>
          </a:blip>
          <a:srcRect b="65182" l="0" r="0" t="0"/>
          <a:stretch/>
        </p:blipFill>
        <p:spPr>
          <a:xfrm>
            <a:off x="4749575" y="2274355"/>
            <a:ext cx="2733675" cy="547200"/>
          </a:xfrm>
          <a:prstGeom prst="rect">
            <a:avLst/>
          </a:prstGeom>
          <a:noFill/>
          <a:ln>
            <a:noFill/>
          </a:ln>
        </p:spPr>
      </p:pic>
      <p:sp>
        <p:nvSpPr>
          <p:cNvPr id="371" name="Google Shape;371;p48"/>
          <p:cNvSpPr txBox="1"/>
          <p:nvPr/>
        </p:nvSpPr>
        <p:spPr>
          <a:xfrm>
            <a:off x="4425900" y="2787088"/>
            <a:ext cx="4387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Calibri"/>
                <a:ea typeface="Calibri"/>
                <a:cs typeface="Calibri"/>
                <a:sym typeface="Calibri"/>
              </a:rPr>
              <a:t>How FAIR are existing data in repositories?</a:t>
            </a:r>
            <a:endParaRPr b="0" i="0" sz="1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nl" sz="1200" u="sng" cap="none" strike="noStrike">
                <a:solidFill>
                  <a:srgbClr val="4470A7"/>
                </a:solidFill>
                <a:latin typeface="Calibri"/>
                <a:ea typeface="Calibri"/>
                <a:cs typeface="Calibri"/>
                <a:sym typeface="Calibri"/>
                <a:hlinkClick r:id="rId4">
                  <a:extLst>
                    <a:ext uri="{A12FA001-AC4F-418D-AE19-62706E023703}">
                      <ahyp:hlinkClr val="tx"/>
                    </a:ext>
                  </a:extLst>
                </a:hlinkClick>
              </a:rPr>
              <a:t>https://www.fairsfair.eu/f-uji-automated-fair-data-assessment-tool</a:t>
            </a:r>
            <a:endParaRPr b="0" i="0" sz="1500" u="none" cap="none" strike="noStrike">
              <a:solidFill>
                <a:srgbClr val="4470A7"/>
              </a:solidFill>
              <a:latin typeface="Calibri"/>
              <a:ea typeface="Calibri"/>
              <a:cs typeface="Calibri"/>
              <a:sym typeface="Calibri"/>
            </a:endParaRPr>
          </a:p>
        </p:txBody>
      </p:sp>
      <p:sp>
        <p:nvSpPr>
          <p:cNvPr id="372" name="Google Shape;372;p48"/>
          <p:cNvSpPr txBox="1"/>
          <p:nvPr/>
        </p:nvSpPr>
        <p:spPr>
          <a:xfrm>
            <a:off x="909000" y="2779438"/>
            <a:ext cx="35169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Calibri"/>
                <a:ea typeface="Calibri"/>
                <a:cs typeface="Calibri"/>
                <a:sym typeface="Calibri"/>
              </a:rPr>
              <a:t>How can you make new data more FAIR?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0" i="0" lang="nl" sz="1300" u="sng" cap="none" strike="noStrike">
                <a:solidFill>
                  <a:srgbClr val="4470A7"/>
                </a:solidFill>
                <a:latin typeface="Calibri"/>
                <a:ea typeface="Calibri"/>
                <a:cs typeface="Calibri"/>
                <a:sym typeface="Calibri"/>
                <a:hlinkClick r:id="rId5">
                  <a:extLst>
                    <a:ext uri="{A12FA001-AC4F-418D-AE19-62706E023703}">
                      <ahyp:hlinkClr val="tx"/>
                    </a:ext>
                  </a:extLst>
                </a:hlinkClick>
              </a:rPr>
              <a:t>https://www.fairsfair.eu/fair-aware</a:t>
            </a:r>
            <a:r>
              <a:rPr b="0" i="0" lang="nl" sz="1300" u="none" cap="none" strike="noStrike">
                <a:solidFill>
                  <a:srgbClr val="4470A7"/>
                </a:solidFill>
                <a:latin typeface="Calibri"/>
                <a:ea typeface="Calibri"/>
                <a:cs typeface="Calibri"/>
                <a:sym typeface="Calibri"/>
              </a:rPr>
              <a:t> </a:t>
            </a:r>
            <a:endParaRPr b="0" i="0" sz="1300" u="none" cap="none" strike="noStrike">
              <a:solidFill>
                <a:srgbClr val="4470A7"/>
              </a:solidFill>
              <a:latin typeface="Calibri"/>
              <a:ea typeface="Calibri"/>
              <a:cs typeface="Calibri"/>
              <a:sym typeface="Calibri"/>
            </a:endParaRPr>
          </a:p>
        </p:txBody>
      </p:sp>
      <p:grpSp>
        <p:nvGrpSpPr>
          <p:cNvPr id="373" name="Google Shape;373;p48"/>
          <p:cNvGrpSpPr/>
          <p:nvPr/>
        </p:nvGrpSpPr>
        <p:grpSpPr>
          <a:xfrm>
            <a:off x="2352099" y="1056377"/>
            <a:ext cx="3768112" cy="795802"/>
            <a:chOff x="5014924" y="1036174"/>
            <a:chExt cx="3790476" cy="792000"/>
          </a:xfrm>
        </p:grpSpPr>
        <p:pic>
          <p:nvPicPr>
            <p:cNvPr id="374" name="Google Shape;374;p48"/>
            <p:cNvPicPr preferRelativeResize="0"/>
            <p:nvPr/>
          </p:nvPicPr>
          <p:blipFill rotWithShape="1">
            <a:blip r:embed="rId6">
              <a:alphaModFix/>
            </a:blip>
            <a:srcRect b="32637" l="32678" r="0" t="50431"/>
            <a:stretch/>
          </p:blipFill>
          <p:spPr>
            <a:xfrm>
              <a:off x="5014924" y="1036174"/>
              <a:ext cx="3790476" cy="792000"/>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3919"/>
                </a:srgbClr>
              </a:outerShdw>
            </a:effectLst>
          </p:spPr>
        </p:pic>
        <p:sp>
          <p:nvSpPr>
            <p:cNvPr id="375" name="Google Shape;375;p48"/>
            <p:cNvSpPr/>
            <p:nvPr/>
          </p:nvSpPr>
          <p:spPr>
            <a:xfrm>
              <a:off x="5782195" y="1573797"/>
              <a:ext cx="2783400" cy="138300"/>
            </a:xfrm>
            <a:prstGeom prst="roundRect">
              <a:avLst>
                <a:gd fmla="val 16667" name="adj"/>
              </a:avLst>
            </a:prstGeom>
            <a:noFill/>
            <a:ln cap="flat" cmpd="sng" w="9525">
              <a:solidFill>
                <a:srgbClr val="C00000"/>
              </a:solidFill>
              <a:prstDash val="solid"/>
              <a:round/>
              <a:headEnd len="sm" w="sm" type="none"/>
              <a:tailEnd len="sm" w="sm" type="none"/>
            </a:ln>
            <a:effectLst>
              <a:outerShdw blurRad="292100" rotWithShape="0" algn="tl" dir="2700000" dist="139700">
                <a:srgbClr val="333333">
                  <a:alpha val="6391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48"/>
          <p:cNvSpPr txBox="1"/>
          <p:nvPr>
            <p:ph type="title"/>
          </p:nvPr>
        </p:nvSpPr>
        <p:spPr>
          <a:xfrm>
            <a:off x="292801" y="460093"/>
            <a:ext cx="7886700" cy="418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4470A7"/>
              </a:buClr>
              <a:buSzPts val="1400"/>
              <a:buNone/>
            </a:pPr>
            <a:r>
              <a:rPr lang="nl" sz="2500">
                <a:solidFill>
                  <a:srgbClr val="4470A7"/>
                </a:solidFill>
              </a:rPr>
              <a:t>FAIRsFAIR results - FAIR data assessment</a:t>
            </a:r>
            <a:endParaRPr sz="2500">
              <a:solidFill>
                <a:srgbClr val="4470A7"/>
              </a:solidFill>
            </a:endParaRPr>
          </a:p>
        </p:txBody>
      </p:sp>
      <p:pic>
        <p:nvPicPr>
          <p:cNvPr id="377" name="Google Shape;377;p48"/>
          <p:cNvPicPr preferRelativeResize="0"/>
          <p:nvPr/>
        </p:nvPicPr>
        <p:blipFill rotWithShape="1">
          <a:blip r:embed="rId3">
            <a:alphaModFix/>
          </a:blip>
          <a:srcRect b="-3" l="0" r="0" t="65185"/>
          <a:stretch/>
        </p:blipFill>
        <p:spPr>
          <a:xfrm>
            <a:off x="1167975" y="2144425"/>
            <a:ext cx="2998949" cy="600300"/>
          </a:xfrm>
          <a:prstGeom prst="rect">
            <a:avLst/>
          </a:prstGeom>
          <a:noFill/>
          <a:ln>
            <a:noFill/>
          </a:ln>
        </p:spPr>
      </p:pic>
      <p:pic>
        <p:nvPicPr>
          <p:cNvPr id="378" name="Google Shape;378;p48"/>
          <p:cNvPicPr preferRelativeResize="0"/>
          <p:nvPr/>
        </p:nvPicPr>
        <p:blipFill rotWithShape="1">
          <a:blip r:embed="rId7">
            <a:alphaModFix/>
          </a:blip>
          <a:srcRect b="0" l="0" r="0" t="0"/>
          <a:stretch/>
        </p:blipFill>
        <p:spPr>
          <a:xfrm>
            <a:off x="1147400" y="3372112"/>
            <a:ext cx="6025095" cy="1493787"/>
          </a:xfrm>
          <a:prstGeom prst="rect">
            <a:avLst/>
          </a:prstGeom>
          <a:noFill/>
          <a:ln>
            <a:noFill/>
          </a:ln>
        </p:spPr>
      </p:pic>
      <p:sp>
        <p:nvSpPr>
          <p:cNvPr id="379" name="Google Shape;379;p48"/>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FAIR-Aware</a:t>
            </a:r>
            <a:endParaRPr>
              <a:latin typeface="Calibri"/>
              <a:ea typeface="Calibri"/>
              <a:cs typeface="Calibri"/>
              <a:sym typeface="Calibri"/>
            </a:endParaRPr>
          </a:p>
        </p:txBody>
      </p:sp>
      <p:sp>
        <p:nvSpPr>
          <p:cNvPr id="385" name="Google Shape;385;p49"/>
          <p:cNvSpPr txBox="1"/>
          <p:nvPr>
            <p:ph idx="1" type="body"/>
          </p:nvPr>
        </p:nvSpPr>
        <p:spPr>
          <a:xfrm>
            <a:off x="111250" y="1112050"/>
            <a:ext cx="3464100" cy="3349800"/>
          </a:xfrm>
          <a:prstGeom prst="rect">
            <a:avLst/>
          </a:prstGeom>
        </p:spPr>
        <p:txBody>
          <a:bodyPr anchorCtr="0" anchor="t" bIns="34275" lIns="68575" spcFirstLastPara="1" rIns="68575" wrap="square" tIns="34275">
            <a:noAutofit/>
          </a:bodyPr>
          <a:lstStyle/>
          <a:p>
            <a:pPr indent="-349250" lvl="0" marL="457200" rtl="0" algn="l">
              <a:lnSpc>
                <a:spcPct val="90000"/>
              </a:lnSpc>
              <a:spcBef>
                <a:spcPts val="100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For researchers and data stewards </a:t>
            </a:r>
            <a:br>
              <a:rPr lang="nl" sz="1900">
                <a:solidFill>
                  <a:schemeClr val="dk1"/>
                </a:solidFill>
                <a:latin typeface="Calibri"/>
                <a:ea typeface="Calibri"/>
                <a:cs typeface="Calibri"/>
                <a:sym typeface="Calibri"/>
              </a:rPr>
            </a:br>
            <a:endParaRPr sz="1900">
              <a:solidFill>
                <a:schemeClr val="dk1"/>
              </a:solidFill>
              <a:latin typeface="Calibri"/>
              <a:ea typeface="Calibri"/>
              <a:cs typeface="Calibri"/>
              <a:sym typeface="Calibri"/>
            </a:endParaRPr>
          </a:p>
          <a:p>
            <a:pPr indent="-349250" lvl="0" marL="457200" rtl="0" algn="l">
              <a:lnSpc>
                <a:spcPct val="90000"/>
              </a:lnSpc>
              <a:spcBef>
                <a:spcPts val="80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Online tool to raise awareness and educate on the FAIR data principles</a:t>
            </a:r>
            <a:br>
              <a:rPr lang="nl" sz="1900">
                <a:solidFill>
                  <a:schemeClr val="dk1"/>
                </a:solidFill>
                <a:latin typeface="Calibri"/>
                <a:ea typeface="Calibri"/>
                <a:cs typeface="Calibri"/>
                <a:sym typeface="Calibri"/>
              </a:rPr>
            </a:br>
            <a:endParaRPr sz="1900">
              <a:solidFill>
                <a:schemeClr val="dk1"/>
              </a:solidFill>
              <a:latin typeface="Calibri"/>
              <a:ea typeface="Calibri"/>
              <a:cs typeface="Calibri"/>
              <a:sym typeface="Calibri"/>
            </a:endParaRPr>
          </a:p>
          <a:p>
            <a:pPr indent="-349250" lvl="0" marL="457200" rtl="0" algn="l">
              <a:lnSpc>
                <a:spcPct val="90000"/>
              </a:lnSpc>
              <a:spcBef>
                <a:spcPts val="80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10 simple questions with practical tips to improve data FAIRness before deposit</a:t>
            </a:r>
            <a:endParaRPr sz="1900">
              <a:solidFill>
                <a:schemeClr val="dk1"/>
              </a:solidFill>
              <a:latin typeface="Calibri"/>
              <a:ea typeface="Calibri"/>
              <a:cs typeface="Calibri"/>
              <a:sym typeface="Calibri"/>
            </a:endParaRPr>
          </a:p>
        </p:txBody>
      </p:sp>
      <p:pic>
        <p:nvPicPr>
          <p:cNvPr id="386" name="Google Shape;386;p49"/>
          <p:cNvPicPr preferRelativeResize="0"/>
          <p:nvPr/>
        </p:nvPicPr>
        <p:blipFill rotWithShape="1">
          <a:blip r:embed="rId3">
            <a:alphaModFix/>
          </a:blip>
          <a:srcRect b="0" l="0" r="0" t="0"/>
          <a:stretch/>
        </p:blipFill>
        <p:spPr>
          <a:xfrm>
            <a:off x="3871250" y="1355271"/>
            <a:ext cx="2073300" cy="30069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50"/>
              </a:srgbClr>
            </a:outerShdw>
          </a:effectLst>
        </p:spPr>
      </p:pic>
      <p:pic>
        <p:nvPicPr>
          <p:cNvPr id="387" name="Google Shape;387;p49"/>
          <p:cNvPicPr preferRelativeResize="0"/>
          <p:nvPr/>
        </p:nvPicPr>
        <p:blipFill rotWithShape="1">
          <a:blip r:embed="rId4">
            <a:alphaModFix/>
          </a:blip>
          <a:srcRect b="0" l="0" r="0" t="0"/>
          <a:stretch/>
        </p:blipFill>
        <p:spPr>
          <a:xfrm>
            <a:off x="5201068" y="1318725"/>
            <a:ext cx="2162100" cy="30435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50"/>
              </a:srgbClr>
            </a:outerShdw>
          </a:effectLst>
        </p:spPr>
      </p:pic>
      <p:pic>
        <p:nvPicPr>
          <p:cNvPr id="388" name="Google Shape;388;p49"/>
          <p:cNvPicPr preferRelativeResize="0"/>
          <p:nvPr/>
        </p:nvPicPr>
        <p:blipFill rotWithShape="1">
          <a:blip r:embed="rId5">
            <a:alphaModFix/>
          </a:blip>
          <a:srcRect b="0" l="0" r="0" t="0"/>
          <a:stretch/>
        </p:blipFill>
        <p:spPr>
          <a:xfrm>
            <a:off x="6427297" y="1318725"/>
            <a:ext cx="2277000" cy="30435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50"/>
              </a:srgbClr>
            </a:outerShdw>
          </a:effectLst>
        </p:spPr>
      </p:pic>
      <p:pic>
        <p:nvPicPr>
          <p:cNvPr id="389" name="Google Shape;389;p49"/>
          <p:cNvPicPr preferRelativeResize="0"/>
          <p:nvPr/>
        </p:nvPicPr>
        <p:blipFill rotWithShape="1">
          <a:blip r:embed="rId6">
            <a:alphaModFix/>
          </a:blip>
          <a:srcRect b="0" l="0" r="0" t="0"/>
          <a:stretch/>
        </p:blipFill>
        <p:spPr>
          <a:xfrm>
            <a:off x="5161842" y="368825"/>
            <a:ext cx="3426658" cy="572700"/>
          </a:xfrm>
          <a:prstGeom prst="rect">
            <a:avLst/>
          </a:prstGeom>
          <a:noFill/>
          <a:ln>
            <a:noFill/>
          </a:ln>
        </p:spPr>
      </p:pic>
      <p:sp>
        <p:nvSpPr>
          <p:cNvPr id="390" name="Google Shape;390;p4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nl"/>
              <a:t>‹#›</a:t>
            </a:fld>
            <a:endParaRPr/>
          </a:p>
        </p:txBody>
      </p:sp>
      <p:sp>
        <p:nvSpPr>
          <p:cNvPr id="391" name="Google Shape;391;p49"/>
          <p:cNvSpPr txBox="1"/>
          <p:nvPr/>
        </p:nvSpPr>
        <p:spPr>
          <a:xfrm>
            <a:off x="159250" y="4556175"/>
            <a:ext cx="5600100" cy="4002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nl" u="sng">
                <a:solidFill>
                  <a:srgbClr val="4470A7"/>
                </a:solidFill>
                <a:latin typeface="Calibri"/>
                <a:ea typeface="Calibri"/>
                <a:cs typeface="Calibri"/>
                <a:sym typeface="Calibri"/>
                <a:hlinkClick r:id="rId7">
                  <a:extLst>
                    <a:ext uri="{A12FA001-AC4F-418D-AE19-62706E023703}">
                      <ahyp:hlinkClr val="tx"/>
                    </a:ext>
                  </a:extLst>
                </a:hlinkClick>
              </a:rPr>
              <a:t>https://fairaware.dans.knaw.nl/</a:t>
            </a:r>
            <a:r>
              <a:rPr b="1" lang="nl">
                <a:latin typeface="Calibri"/>
                <a:ea typeface="Calibri"/>
                <a:cs typeface="Calibri"/>
                <a:sym typeface="Calibri"/>
              </a:rPr>
              <a:t>  | </a:t>
            </a:r>
            <a:r>
              <a:rPr b="1" lang="nl" u="sng">
                <a:solidFill>
                  <a:srgbClr val="4470A7"/>
                </a:solidFill>
                <a:latin typeface="Calibri"/>
                <a:ea typeface="Calibri"/>
                <a:cs typeface="Calibri"/>
                <a:sym typeface="Calibri"/>
                <a:hlinkClick r:id="rId8">
                  <a:extLst>
                    <a:ext uri="{A12FA001-AC4F-418D-AE19-62706E023703}">
                      <ahyp:hlinkClr val="tx"/>
                    </a:ext>
                  </a:extLst>
                </a:hlinkClick>
              </a:rPr>
              <a:t>https://youtu.be/TkxSXxkqhfY</a:t>
            </a:r>
            <a:r>
              <a:rPr lang="nl">
                <a:solidFill>
                  <a:srgbClr val="4470A7"/>
                </a:solidFill>
                <a:latin typeface="Calibri"/>
                <a:ea typeface="Calibri"/>
                <a:cs typeface="Calibri"/>
                <a:sym typeface="Calibri"/>
              </a:rPr>
              <a:t> </a:t>
            </a:r>
            <a:endParaRPr>
              <a:solidFill>
                <a:srgbClr val="4470A7"/>
              </a:solidFill>
              <a:latin typeface="Calibri"/>
              <a:ea typeface="Calibri"/>
              <a:cs typeface="Calibri"/>
              <a:sym typeface="Calibri"/>
            </a:endParaRPr>
          </a:p>
        </p:txBody>
      </p:sp>
      <p:cxnSp>
        <p:nvCxnSpPr>
          <p:cNvPr id="392" name="Google Shape;392;p49"/>
          <p:cNvCxnSpPr/>
          <p:nvPr/>
        </p:nvCxnSpPr>
        <p:spPr>
          <a:xfrm>
            <a:off x="159250" y="4756275"/>
            <a:ext cx="447900" cy="0"/>
          </a:xfrm>
          <a:prstGeom prst="straightConnector1">
            <a:avLst/>
          </a:prstGeom>
          <a:noFill/>
          <a:ln cap="flat" cmpd="sng" w="28575">
            <a:solidFill>
              <a:schemeClr val="dk1"/>
            </a:solidFill>
            <a:prstDash val="solid"/>
            <a:round/>
            <a:headEnd len="med" w="med" type="none"/>
            <a:tailEnd len="med" w="med" type="triangle"/>
          </a:ln>
        </p:spPr>
      </p:cxnSp>
      <p:sp>
        <p:nvSpPr>
          <p:cNvPr id="393" name="Google Shape;393;p49"/>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FAIR-Aware</a:t>
            </a:r>
            <a:endParaRPr/>
          </a:p>
        </p:txBody>
      </p:sp>
      <p:pic>
        <p:nvPicPr>
          <p:cNvPr id="399" name="Google Shape;399;p50"/>
          <p:cNvPicPr preferRelativeResize="0"/>
          <p:nvPr/>
        </p:nvPicPr>
        <p:blipFill rotWithShape="1">
          <a:blip r:embed="rId3">
            <a:alphaModFix/>
          </a:blip>
          <a:srcRect b="39671" l="0" r="0" t="0"/>
          <a:stretch/>
        </p:blipFill>
        <p:spPr>
          <a:xfrm>
            <a:off x="3938650" y="2612300"/>
            <a:ext cx="4971925" cy="1831264"/>
          </a:xfrm>
          <a:prstGeom prst="rect">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49800"/>
              </a:srgbClr>
            </a:outerShdw>
          </a:effectLst>
        </p:spPr>
      </p:pic>
      <p:pic>
        <p:nvPicPr>
          <p:cNvPr id="400" name="Google Shape;400;p50"/>
          <p:cNvPicPr preferRelativeResize="0"/>
          <p:nvPr/>
        </p:nvPicPr>
        <p:blipFill>
          <a:blip r:embed="rId4">
            <a:alphaModFix/>
          </a:blip>
          <a:stretch>
            <a:fillRect/>
          </a:stretch>
        </p:blipFill>
        <p:spPr>
          <a:xfrm>
            <a:off x="3938650" y="913725"/>
            <a:ext cx="4971926" cy="1165750"/>
          </a:xfrm>
          <a:prstGeom prst="rect">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401" name="Google Shape;401;p50"/>
          <p:cNvSpPr txBox="1"/>
          <p:nvPr>
            <p:ph idx="1" type="body"/>
          </p:nvPr>
        </p:nvSpPr>
        <p:spPr>
          <a:xfrm>
            <a:off x="79250" y="1182000"/>
            <a:ext cx="3720000" cy="3672000"/>
          </a:xfrm>
          <a:prstGeom prst="rect">
            <a:avLst/>
          </a:prstGeom>
        </p:spPr>
        <p:txBody>
          <a:bodyPr anchorCtr="0" anchor="t" bIns="34275" lIns="68575" spcFirstLastPara="1" rIns="68575" wrap="square" tIns="34275">
            <a:noAutofit/>
          </a:bodyPr>
          <a:lstStyle/>
          <a:p>
            <a:pPr indent="-349250" lvl="0" marL="457200" rtl="0" algn="l">
              <a:lnSpc>
                <a:spcPct val="105000"/>
              </a:lnSpc>
              <a:spcBef>
                <a:spcPts val="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Use the resources presented in the tool to increase your knowledge and develop FAIR skills</a:t>
            </a:r>
            <a:endParaRPr sz="1900">
              <a:solidFill>
                <a:schemeClr val="dk1"/>
              </a:solidFill>
              <a:latin typeface="Calibri"/>
              <a:ea typeface="Calibri"/>
              <a:cs typeface="Calibri"/>
              <a:sym typeface="Calibri"/>
            </a:endParaRPr>
          </a:p>
          <a:p>
            <a:pPr indent="0" lvl="0" marL="457200" rtl="0" algn="l">
              <a:lnSpc>
                <a:spcPct val="105000"/>
              </a:lnSpc>
              <a:spcBef>
                <a:spcPts val="0"/>
              </a:spcBef>
              <a:spcAft>
                <a:spcPts val="0"/>
              </a:spcAft>
              <a:buNone/>
            </a:pPr>
            <a:r>
              <a:t/>
            </a:r>
            <a:endParaRPr sz="1900">
              <a:solidFill>
                <a:schemeClr val="dk1"/>
              </a:solidFill>
              <a:latin typeface="Calibri"/>
              <a:ea typeface="Calibri"/>
              <a:cs typeface="Calibri"/>
              <a:sym typeface="Calibri"/>
            </a:endParaRPr>
          </a:p>
          <a:p>
            <a:pPr indent="-330200" lvl="0" marL="457200" rtl="0" algn="l">
              <a:lnSpc>
                <a:spcPct val="105000"/>
              </a:lnSpc>
              <a:spcBef>
                <a:spcPts val="0"/>
              </a:spcBef>
              <a:spcAft>
                <a:spcPts val="0"/>
              </a:spcAft>
              <a:buClr>
                <a:schemeClr val="dk1"/>
              </a:buClr>
              <a:buSzPts val="1600"/>
              <a:buFont typeface="Calibri"/>
              <a:buChar char="•"/>
            </a:pPr>
            <a:r>
              <a:rPr lang="nl" sz="1900">
                <a:solidFill>
                  <a:schemeClr val="dk1"/>
                </a:solidFill>
                <a:latin typeface="Calibri"/>
                <a:ea typeface="Calibri"/>
                <a:cs typeface="Calibri"/>
                <a:sym typeface="Calibri"/>
              </a:rPr>
              <a:t>Leave feedback about your experience and how the tool can improve</a:t>
            </a:r>
            <a:endParaRPr sz="1900">
              <a:solidFill>
                <a:schemeClr val="dk1"/>
              </a:solidFill>
              <a:latin typeface="Calibri"/>
              <a:ea typeface="Calibri"/>
              <a:cs typeface="Calibri"/>
              <a:sym typeface="Calibri"/>
            </a:endParaRPr>
          </a:p>
          <a:p>
            <a:pPr indent="0" lvl="0" marL="457200" rtl="0" algn="l">
              <a:lnSpc>
                <a:spcPct val="105000"/>
              </a:lnSpc>
              <a:spcBef>
                <a:spcPts val="0"/>
              </a:spcBef>
              <a:spcAft>
                <a:spcPts val="0"/>
              </a:spcAft>
              <a:buNone/>
            </a:pPr>
            <a:r>
              <a:t/>
            </a:r>
            <a:endParaRPr sz="1900">
              <a:solidFill>
                <a:schemeClr val="dk1"/>
              </a:solidFill>
              <a:latin typeface="Calibri"/>
              <a:ea typeface="Calibri"/>
              <a:cs typeface="Calibri"/>
              <a:sym typeface="Calibri"/>
            </a:endParaRPr>
          </a:p>
          <a:p>
            <a:pPr indent="-330200" lvl="0" marL="457200" rtl="0" algn="l">
              <a:lnSpc>
                <a:spcPct val="105000"/>
              </a:lnSpc>
              <a:spcBef>
                <a:spcPts val="0"/>
              </a:spcBef>
              <a:spcAft>
                <a:spcPts val="0"/>
              </a:spcAft>
              <a:buClr>
                <a:schemeClr val="dk1"/>
              </a:buClr>
              <a:buSzPts val="1600"/>
              <a:buFont typeface="Calibri"/>
              <a:buChar char="•"/>
            </a:pPr>
            <a:r>
              <a:rPr lang="nl" sz="1900">
                <a:solidFill>
                  <a:schemeClr val="dk1"/>
                </a:solidFill>
                <a:latin typeface="Calibri"/>
                <a:ea typeface="Calibri"/>
                <a:cs typeface="Calibri"/>
                <a:sym typeface="Calibri"/>
              </a:rPr>
              <a:t>Spread the word! </a:t>
            </a:r>
            <a:endParaRPr sz="2000">
              <a:solidFill>
                <a:schemeClr val="dk1"/>
              </a:solidFill>
              <a:latin typeface="Calibri"/>
              <a:ea typeface="Calibri"/>
              <a:cs typeface="Calibri"/>
              <a:sym typeface="Calibri"/>
            </a:endParaRPr>
          </a:p>
        </p:txBody>
      </p:sp>
      <p:sp>
        <p:nvSpPr>
          <p:cNvPr id="402" name="Google Shape;402;p50"/>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nl"/>
              <a:t>‹#›</a:t>
            </a:fld>
            <a:endParaRPr/>
          </a:p>
        </p:txBody>
      </p:sp>
      <p:sp>
        <p:nvSpPr>
          <p:cNvPr id="403" name="Google Shape;403;p50"/>
          <p:cNvSpPr txBox="1"/>
          <p:nvPr/>
        </p:nvSpPr>
        <p:spPr>
          <a:xfrm>
            <a:off x="159250" y="4556175"/>
            <a:ext cx="5600100" cy="3849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b="1" lang="nl" sz="1300" u="sng">
                <a:solidFill>
                  <a:srgbClr val="4470A7"/>
                </a:solidFill>
                <a:latin typeface="Calibri"/>
                <a:ea typeface="Calibri"/>
                <a:cs typeface="Calibri"/>
                <a:sym typeface="Calibri"/>
                <a:hlinkClick r:id="rId5">
                  <a:extLst>
                    <a:ext uri="{A12FA001-AC4F-418D-AE19-62706E023703}">
                      <ahyp:hlinkClr val="tx"/>
                    </a:ext>
                  </a:extLst>
                </a:hlinkClick>
              </a:rPr>
              <a:t>https://fairaware.dans.knaw.nl/</a:t>
            </a:r>
            <a:r>
              <a:rPr b="1" lang="nl" sz="1300">
                <a:latin typeface="Calibri"/>
                <a:ea typeface="Calibri"/>
                <a:cs typeface="Calibri"/>
                <a:sym typeface="Calibri"/>
              </a:rPr>
              <a:t>  | </a:t>
            </a:r>
            <a:r>
              <a:rPr b="1" lang="nl" sz="1300" u="sng">
                <a:solidFill>
                  <a:srgbClr val="4470A7"/>
                </a:solidFill>
                <a:latin typeface="Calibri"/>
                <a:ea typeface="Calibri"/>
                <a:cs typeface="Calibri"/>
                <a:sym typeface="Calibri"/>
                <a:hlinkClick r:id="rId6">
                  <a:extLst>
                    <a:ext uri="{A12FA001-AC4F-418D-AE19-62706E023703}">
                      <ahyp:hlinkClr val="tx"/>
                    </a:ext>
                  </a:extLst>
                </a:hlinkClick>
              </a:rPr>
              <a:t>https://youtu.be/TkxSXxkqhfY</a:t>
            </a:r>
            <a:r>
              <a:rPr lang="nl" sz="1300">
                <a:solidFill>
                  <a:srgbClr val="4470A7"/>
                </a:solidFill>
                <a:latin typeface="Calibri"/>
                <a:ea typeface="Calibri"/>
                <a:cs typeface="Calibri"/>
                <a:sym typeface="Calibri"/>
              </a:rPr>
              <a:t> </a:t>
            </a:r>
            <a:endParaRPr sz="1300">
              <a:solidFill>
                <a:srgbClr val="4470A7"/>
              </a:solidFill>
              <a:latin typeface="Calibri"/>
              <a:ea typeface="Calibri"/>
              <a:cs typeface="Calibri"/>
              <a:sym typeface="Calibri"/>
            </a:endParaRPr>
          </a:p>
        </p:txBody>
      </p:sp>
      <p:cxnSp>
        <p:nvCxnSpPr>
          <p:cNvPr id="404" name="Google Shape;404;p50"/>
          <p:cNvCxnSpPr/>
          <p:nvPr/>
        </p:nvCxnSpPr>
        <p:spPr>
          <a:xfrm>
            <a:off x="159250" y="4756275"/>
            <a:ext cx="447900" cy="0"/>
          </a:xfrm>
          <a:prstGeom prst="straightConnector1">
            <a:avLst/>
          </a:prstGeom>
          <a:noFill/>
          <a:ln cap="flat" cmpd="sng" w="19050">
            <a:solidFill>
              <a:schemeClr val="dk1"/>
            </a:solidFill>
            <a:prstDash val="solid"/>
            <a:round/>
            <a:headEnd len="med" w="med" type="none"/>
            <a:tailEnd len="med" w="med" type="triangle"/>
          </a:ln>
        </p:spPr>
      </p:cxnSp>
      <p:sp>
        <p:nvSpPr>
          <p:cNvPr id="405" name="Google Shape;405;p50"/>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1"/>
          <p:cNvSpPr txBox="1"/>
          <p:nvPr>
            <p:ph idx="12" type="sldNum"/>
          </p:nvPr>
        </p:nvSpPr>
        <p:spPr>
          <a:xfrm>
            <a:off x="1159985" y="6526062"/>
            <a:ext cx="552300" cy="365100"/>
          </a:xfrm>
          <a:prstGeom prst="rect">
            <a:avLst/>
          </a:prstGeom>
          <a:noFill/>
          <a:ln>
            <a:noFill/>
          </a:ln>
        </p:spPr>
        <p:txBody>
          <a:bodyPr anchorCtr="0" anchor="ctr" bIns="25700" lIns="51425" spcFirstLastPara="1" rIns="51425" wrap="square" tIns="25700">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
        <p:nvSpPr>
          <p:cNvPr id="412" name="Google Shape;412;p51"/>
          <p:cNvSpPr txBox="1"/>
          <p:nvPr/>
        </p:nvSpPr>
        <p:spPr>
          <a:xfrm>
            <a:off x="759888" y="1017735"/>
            <a:ext cx="2935200" cy="3651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1" i="0" lang="nl" u="none" cap="none" strike="noStrike">
                <a:solidFill>
                  <a:schemeClr val="dk1"/>
                </a:solidFill>
                <a:latin typeface="Calibri"/>
                <a:ea typeface="Calibri"/>
                <a:cs typeface="Calibri"/>
                <a:sym typeface="Calibri"/>
              </a:rPr>
              <a:t>Machine-actionable </a:t>
            </a:r>
            <a:r>
              <a:rPr b="1" i="0" lang="nl" u="none" cap="none" strike="noStrike">
                <a:solidFill>
                  <a:srgbClr val="000000"/>
                </a:solidFill>
                <a:latin typeface="Calibri"/>
                <a:ea typeface="Calibri"/>
                <a:cs typeface="Calibri"/>
                <a:sym typeface="Calibri"/>
              </a:rPr>
              <a:t>assessment tool</a:t>
            </a:r>
            <a:endParaRPr b="1" i="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nl" sz="1350" u="none" cap="none" strike="noStrike">
                <a:solidFill>
                  <a:srgbClr val="4470A7"/>
                </a:solidFill>
                <a:latin typeface="Calibri"/>
                <a:ea typeface="Calibri"/>
                <a:cs typeface="Calibri"/>
                <a:sym typeface="Calibri"/>
              </a:rPr>
              <a:t> </a:t>
            </a:r>
            <a:endParaRPr b="1" i="0" sz="1350" u="none" cap="none" strike="noStrike">
              <a:solidFill>
                <a:srgbClr val="4470A7"/>
              </a:solidFill>
              <a:latin typeface="Calibri"/>
              <a:ea typeface="Calibri"/>
              <a:cs typeface="Calibri"/>
              <a:sym typeface="Calibri"/>
            </a:endParaRPr>
          </a:p>
        </p:txBody>
      </p:sp>
      <p:pic>
        <p:nvPicPr>
          <p:cNvPr id="413" name="Google Shape;413;p51"/>
          <p:cNvPicPr preferRelativeResize="0"/>
          <p:nvPr/>
        </p:nvPicPr>
        <p:blipFill rotWithShape="1">
          <a:blip r:embed="rId3">
            <a:alphaModFix/>
          </a:blip>
          <a:srcRect b="0" l="0" r="0" t="0"/>
          <a:stretch/>
        </p:blipFill>
        <p:spPr>
          <a:xfrm>
            <a:off x="5084150" y="1323100"/>
            <a:ext cx="2935201" cy="3207988"/>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grpSp>
        <p:nvGrpSpPr>
          <p:cNvPr id="414" name="Google Shape;414;p51"/>
          <p:cNvGrpSpPr/>
          <p:nvPr/>
        </p:nvGrpSpPr>
        <p:grpSpPr>
          <a:xfrm>
            <a:off x="303271" y="1323103"/>
            <a:ext cx="3735842" cy="3208081"/>
            <a:chOff x="126200" y="2053725"/>
            <a:chExt cx="3964599" cy="3131974"/>
          </a:xfrm>
        </p:grpSpPr>
        <p:pic>
          <p:nvPicPr>
            <p:cNvPr id="415" name="Google Shape;415;p51"/>
            <p:cNvPicPr preferRelativeResize="0"/>
            <p:nvPr/>
          </p:nvPicPr>
          <p:blipFill rotWithShape="1">
            <a:blip r:embed="rId4">
              <a:alphaModFix/>
            </a:blip>
            <a:srcRect b="0" l="0" r="0" t="0"/>
            <a:stretch/>
          </p:blipFill>
          <p:spPr>
            <a:xfrm>
              <a:off x="126200" y="3895549"/>
              <a:ext cx="3964596" cy="1290150"/>
            </a:xfrm>
            <a:prstGeom prst="rect">
              <a:avLst/>
            </a:prstGeom>
            <a:noFill/>
            <a:ln cap="flat" cmpd="sng" w="19050">
              <a:solidFill>
                <a:schemeClr val="dk2"/>
              </a:solidFill>
              <a:prstDash val="solid"/>
              <a:round/>
              <a:headEnd len="sm" w="sm" type="none"/>
              <a:tailEnd len="sm" w="sm" type="none"/>
            </a:ln>
          </p:spPr>
        </p:pic>
        <p:pic>
          <p:nvPicPr>
            <p:cNvPr id="416" name="Google Shape;416;p51"/>
            <p:cNvPicPr preferRelativeResize="0"/>
            <p:nvPr/>
          </p:nvPicPr>
          <p:blipFill rotWithShape="1">
            <a:blip r:embed="rId5">
              <a:alphaModFix/>
            </a:blip>
            <a:srcRect b="0" l="0" r="0" t="0"/>
            <a:stretch/>
          </p:blipFill>
          <p:spPr>
            <a:xfrm>
              <a:off x="126200" y="2053725"/>
              <a:ext cx="3964599" cy="1846285"/>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grpSp>
      <p:sp>
        <p:nvSpPr>
          <p:cNvPr id="417" name="Google Shape;417;p51"/>
          <p:cNvSpPr txBox="1"/>
          <p:nvPr/>
        </p:nvSpPr>
        <p:spPr>
          <a:xfrm>
            <a:off x="684550" y="4554392"/>
            <a:ext cx="2973300" cy="2937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1" i="0" lang="nl" sz="1050" u="sng" cap="none" strike="noStrike">
                <a:solidFill>
                  <a:srgbClr val="4470A7"/>
                </a:solidFill>
                <a:latin typeface="Calibri"/>
                <a:ea typeface="Calibri"/>
                <a:cs typeface="Calibri"/>
                <a:sym typeface="Calibri"/>
                <a:hlinkClick r:id="rId6">
                  <a:extLst>
                    <a:ext uri="{A12FA001-AC4F-418D-AE19-62706E023703}">
                      <ahyp:hlinkClr val="tx"/>
                    </a:ext>
                  </a:extLst>
                </a:hlinkClick>
              </a:rPr>
              <a:t>https://github.com/pangaea-data-publisher/fuji</a:t>
            </a:r>
            <a:endParaRPr b="1" i="0" sz="1050" u="none" cap="none" strike="noStrike">
              <a:solidFill>
                <a:srgbClr val="4470A7"/>
              </a:solidFill>
            </a:endParaRPr>
          </a:p>
        </p:txBody>
      </p:sp>
      <p:sp>
        <p:nvSpPr>
          <p:cNvPr id="418" name="Google Shape;418;p51"/>
          <p:cNvSpPr txBox="1"/>
          <p:nvPr/>
        </p:nvSpPr>
        <p:spPr>
          <a:xfrm>
            <a:off x="5565713" y="1017725"/>
            <a:ext cx="1902000" cy="3651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1" i="0" lang="nl" u="none" cap="none" strike="noStrike">
                <a:solidFill>
                  <a:schemeClr val="dk1"/>
                </a:solidFill>
                <a:latin typeface="Calibri"/>
                <a:ea typeface="Calibri"/>
                <a:cs typeface="Calibri"/>
                <a:sym typeface="Calibri"/>
              </a:rPr>
              <a:t>Graphical user interface </a:t>
            </a:r>
            <a:endParaRPr b="0" i="0" u="none" cap="none" strike="noStrike">
              <a:solidFill>
                <a:srgbClr val="000000"/>
              </a:solidFill>
              <a:latin typeface="Arial"/>
              <a:ea typeface="Arial"/>
              <a:cs typeface="Arial"/>
              <a:sym typeface="Arial"/>
            </a:endParaRPr>
          </a:p>
        </p:txBody>
      </p:sp>
      <p:sp>
        <p:nvSpPr>
          <p:cNvPr id="419" name="Google Shape;419;p51"/>
          <p:cNvSpPr txBox="1"/>
          <p:nvPr>
            <p:ph type="title"/>
          </p:nvPr>
        </p:nvSpPr>
        <p:spPr>
          <a:xfrm>
            <a:off x="311700" y="445025"/>
            <a:ext cx="3831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F-UJI</a:t>
            </a:r>
            <a:endParaRPr>
              <a:latin typeface="Calibri"/>
              <a:ea typeface="Calibri"/>
              <a:cs typeface="Calibri"/>
              <a:sym typeface="Calibri"/>
            </a:endParaRPr>
          </a:p>
        </p:txBody>
      </p:sp>
      <p:sp>
        <p:nvSpPr>
          <p:cNvPr id="420" name="Google Shape;420;p51"/>
          <p:cNvSpPr txBox="1"/>
          <p:nvPr/>
        </p:nvSpPr>
        <p:spPr>
          <a:xfrm>
            <a:off x="5434300" y="4582592"/>
            <a:ext cx="2973300" cy="2937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1" lang="nl" sz="1050" u="sng">
                <a:solidFill>
                  <a:srgbClr val="4470A7"/>
                </a:solidFill>
                <a:latin typeface="Calibri"/>
                <a:ea typeface="Calibri"/>
                <a:cs typeface="Calibri"/>
                <a:sym typeface="Calibri"/>
              </a:rPr>
              <a:t>https://www.f-uji.net/</a:t>
            </a:r>
            <a:endParaRPr b="1" i="0" sz="1050" u="sng" cap="none" strike="noStrike">
              <a:solidFill>
                <a:srgbClr val="4470A7"/>
              </a:solidFill>
            </a:endParaRPr>
          </a:p>
        </p:txBody>
      </p:sp>
      <p:cxnSp>
        <p:nvCxnSpPr>
          <p:cNvPr id="421" name="Google Shape;421;p51"/>
          <p:cNvCxnSpPr/>
          <p:nvPr/>
        </p:nvCxnSpPr>
        <p:spPr>
          <a:xfrm flipH="1" rot="10800000">
            <a:off x="319250" y="4701275"/>
            <a:ext cx="319800" cy="6900"/>
          </a:xfrm>
          <a:prstGeom prst="straightConnector1">
            <a:avLst/>
          </a:prstGeom>
          <a:noFill/>
          <a:ln cap="flat" cmpd="sng" w="19050">
            <a:solidFill>
              <a:schemeClr val="dk1"/>
            </a:solidFill>
            <a:prstDash val="solid"/>
            <a:round/>
            <a:headEnd len="med" w="med" type="none"/>
            <a:tailEnd len="med" w="med" type="triangle"/>
          </a:ln>
        </p:spPr>
      </p:cxnSp>
      <p:cxnSp>
        <p:nvCxnSpPr>
          <p:cNvPr id="422" name="Google Shape;422;p51"/>
          <p:cNvCxnSpPr/>
          <p:nvPr/>
        </p:nvCxnSpPr>
        <p:spPr>
          <a:xfrm>
            <a:off x="5071250" y="4724175"/>
            <a:ext cx="363000" cy="5400"/>
          </a:xfrm>
          <a:prstGeom prst="straightConnector1">
            <a:avLst/>
          </a:prstGeom>
          <a:noFill/>
          <a:ln cap="flat" cmpd="sng" w="19050">
            <a:solidFill>
              <a:schemeClr val="dk1"/>
            </a:solidFill>
            <a:prstDash val="solid"/>
            <a:round/>
            <a:headEnd len="med" w="med" type="none"/>
            <a:tailEnd len="med" w="med" type="triangle"/>
          </a:ln>
        </p:spPr>
      </p:cxnSp>
      <p:pic>
        <p:nvPicPr>
          <p:cNvPr id="423" name="Google Shape;423;p51"/>
          <p:cNvPicPr preferRelativeResize="0"/>
          <p:nvPr/>
        </p:nvPicPr>
        <p:blipFill rotWithShape="1">
          <a:blip r:embed="rId7">
            <a:alphaModFix/>
          </a:blip>
          <a:srcRect b="65182" l="0" r="0" t="0"/>
          <a:stretch/>
        </p:blipFill>
        <p:spPr>
          <a:xfrm>
            <a:off x="5434300" y="202349"/>
            <a:ext cx="3406200" cy="681825"/>
          </a:xfrm>
          <a:prstGeom prst="rect">
            <a:avLst/>
          </a:prstGeom>
          <a:noFill/>
          <a:ln>
            <a:noFill/>
          </a:ln>
        </p:spPr>
      </p:pic>
      <p:sp>
        <p:nvSpPr>
          <p:cNvPr id="424" name="Google Shape;424;p51"/>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nl"/>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292801" y="460093"/>
            <a:ext cx="7886700" cy="418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4470A7"/>
              </a:buClr>
              <a:buSzPts val="1400"/>
              <a:buNone/>
            </a:pPr>
            <a:r>
              <a:rPr lang="nl" sz="2500">
                <a:solidFill>
                  <a:srgbClr val="4470A7"/>
                </a:solidFill>
              </a:rPr>
              <a:t>FAIRsFAIR - Fostering FAIR data practices in Europe</a:t>
            </a:r>
            <a:endParaRPr sz="2500">
              <a:solidFill>
                <a:srgbClr val="4470A7"/>
              </a:solidFill>
            </a:endParaRPr>
          </a:p>
        </p:txBody>
      </p:sp>
      <p:sp>
        <p:nvSpPr>
          <p:cNvPr id="134" name="Google Shape;134;p25"/>
          <p:cNvSpPr txBox="1"/>
          <p:nvPr>
            <p:ph idx="12" type="sldNum"/>
          </p:nvPr>
        </p:nvSpPr>
        <p:spPr>
          <a:xfrm>
            <a:off x="22647" y="4894547"/>
            <a:ext cx="520200" cy="273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fld id="{00000000-1234-1234-1234-123412341234}" type="slidenum">
              <a:rPr lang="nl" sz="900"/>
              <a:t>‹#›</a:t>
            </a:fld>
            <a:endParaRPr sz="900"/>
          </a:p>
        </p:txBody>
      </p:sp>
      <p:sp>
        <p:nvSpPr>
          <p:cNvPr id="135" name="Google Shape;135;p25"/>
          <p:cNvSpPr txBox="1"/>
          <p:nvPr>
            <p:ph idx="1" type="body"/>
          </p:nvPr>
        </p:nvSpPr>
        <p:spPr>
          <a:xfrm>
            <a:off x="220225" y="1121375"/>
            <a:ext cx="3358800" cy="3470700"/>
          </a:xfrm>
          <a:prstGeom prst="rect">
            <a:avLst/>
          </a:prstGeom>
          <a:noFill/>
          <a:ln>
            <a:noFill/>
          </a:ln>
        </p:spPr>
        <p:txBody>
          <a:bodyPr anchorCtr="0" anchor="t" bIns="34275" lIns="68575" spcFirstLastPara="1" rIns="68575" wrap="square" tIns="34275">
            <a:noAutofit/>
          </a:bodyPr>
          <a:lstStyle/>
          <a:p>
            <a:pPr indent="-171450" lvl="0" marL="254000" rtl="0" algn="l">
              <a:lnSpc>
                <a:spcPct val="115000"/>
              </a:lnSpc>
              <a:spcBef>
                <a:spcPts val="600"/>
              </a:spcBef>
              <a:spcAft>
                <a:spcPts val="0"/>
              </a:spcAft>
              <a:buClr>
                <a:schemeClr val="dk1"/>
              </a:buClr>
              <a:buSzPts val="1100"/>
              <a:buChar char="●"/>
            </a:pPr>
            <a:r>
              <a:rPr lang="nl" sz="1800"/>
              <a:t>Goal: P</a:t>
            </a:r>
            <a:r>
              <a:rPr lang="nl" sz="1800">
                <a:solidFill>
                  <a:schemeClr val="dk1"/>
                </a:solidFill>
              </a:rPr>
              <a:t>ractical solutions for the use of FAIR principles throughout the research data life cycle </a:t>
            </a:r>
            <a:endParaRPr sz="1800">
              <a:solidFill>
                <a:schemeClr val="dk1"/>
              </a:solidFill>
            </a:endParaRPr>
          </a:p>
          <a:p>
            <a:pPr indent="-171450" lvl="0" marL="254000" rtl="0" algn="l">
              <a:lnSpc>
                <a:spcPct val="115000"/>
              </a:lnSpc>
              <a:spcBef>
                <a:spcPts val="1000"/>
              </a:spcBef>
              <a:spcAft>
                <a:spcPts val="0"/>
              </a:spcAft>
              <a:buClr>
                <a:schemeClr val="dk1"/>
              </a:buClr>
              <a:buSzPts val="1100"/>
              <a:buChar char="●"/>
            </a:pPr>
            <a:r>
              <a:rPr lang="nl" sz="1800">
                <a:solidFill>
                  <a:schemeClr val="dk1"/>
                </a:solidFill>
              </a:rPr>
              <a:t>Budget: €10 million</a:t>
            </a:r>
            <a:endParaRPr sz="1800">
              <a:solidFill>
                <a:schemeClr val="dk1"/>
              </a:solidFill>
            </a:endParaRPr>
          </a:p>
          <a:p>
            <a:pPr indent="-171450" lvl="0" marL="254000" rtl="0" algn="l">
              <a:lnSpc>
                <a:spcPct val="115000"/>
              </a:lnSpc>
              <a:spcBef>
                <a:spcPts val="1000"/>
              </a:spcBef>
              <a:spcAft>
                <a:spcPts val="0"/>
              </a:spcAft>
              <a:buSzPts val="1100"/>
              <a:buChar char="●"/>
            </a:pPr>
            <a:r>
              <a:rPr lang="nl" sz="1800"/>
              <a:t>Duration: 2019-2022</a:t>
            </a:r>
            <a:endParaRPr sz="1800"/>
          </a:p>
          <a:p>
            <a:pPr indent="-171450" lvl="0" marL="254000" rtl="0" algn="l">
              <a:lnSpc>
                <a:spcPct val="115000"/>
              </a:lnSpc>
              <a:spcBef>
                <a:spcPts val="1000"/>
              </a:spcBef>
              <a:spcAft>
                <a:spcPts val="0"/>
              </a:spcAft>
              <a:buClr>
                <a:schemeClr val="dk1"/>
              </a:buClr>
              <a:buSzPts val="1100"/>
              <a:buChar char="●"/>
            </a:pPr>
            <a:r>
              <a:rPr lang="nl" sz="1800"/>
              <a:t>Partners: </a:t>
            </a:r>
            <a:r>
              <a:rPr lang="nl" sz="1800">
                <a:solidFill>
                  <a:schemeClr val="dk1"/>
                </a:solidFill>
              </a:rPr>
              <a:t>22 partners from 8 EU member states</a:t>
            </a:r>
            <a:endParaRPr sz="1800">
              <a:solidFill>
                <a:schemeClr val="dk1"/>
              </a:solidFill>
            </a:endParaRPr>
          </a:p>
          <a:p>
            <a:pPr indent="0" lvl="0" marL="0" rtl="0" algn="l">
              <a:lnSpc>
                <a:spcPct val="115000"/>
              </a:lnSpc>
              <a:spcBef>
                <a:spcPts val="1000"/>
              </a:spcBef>
              <a:spcAft>
                <a:spcPts val="0"/>
              </a:spcAft>
              <a:buNone/>
            </a:pPr>
            <a:r>
              <a:t/>
            </a:r>
            <a:endParaRPr sz="1800"/>
          </a:p>
        </p:txBody>
      </p:sp>
      <p:pic>
        <p:nvPicPr>
          <p:cNvPr id="136" name="Google Shape;136;p25"/>
          <p:cNvPicPr preferRelativeResize="0"/>
          <p:nvPr/>
        </p:nvPicPr>
        <p:blipFill rotWithShape="1">
          <a:blip r:embed="rId3">
            <a:alphaModFix/>
          </a:blip>
          <a:srcRect b="0" l="0" r="0" t="0"/>
          <a:stretch/>
        </p:blipFill>
        <p:spPr>
          <a:xfrm>
            <a:off x="3966174" y="918163"/>
            <a:ext cx="4948200" cy="3877126"/>
          </a:xfrm>
          <a:prstGeom prst="rect">
            <a:avLst/>
          </a:prstGeom>
          <a:noFill/>
          <a:ln>
            <a:noFill/>
          </a:ln>
          <a:effectLst>
            <a:outerShdw blurRad="292100" rotWithShape="0" algn="tl" dir="2700000" dist="139700">
              <a:srgbClr val="333333">
                <a:alpha val="63919"/>
              </a:srgbClr>
            </a:outerShdw>
          </a:effectLst>
        </p:spPr>
      </p:pic>
      <p:sp>
        <p:nvSpPr>
          <p:cNvPr id="137" name="Google Shape;137;p25"/>
          <p:cNvSpPr/>
          <p:nvPr/>
        </p:nvSpPr>
        <p:spPr>
          <a:xfrm>
            <a:off x="1988819" y="4704344"/>
            <a:ext cx="2445900" cy="19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nl" sz="800" u="none" cap="none" strike="noStrike">
                <a:solidFill>
                  <a:srgbClr val="000000"/>
                </a:solidFill>
                <a:latin typeface="Arial"/>
                <a:ea typeface="Arial"/>
                <a:cs typeface="Arial"/>
                <a:sym typeface="Arial"/>
              </a:rPr>
              <a:t>Image source: </a:t>
            </a:r>
            <a:r>
              <a:rPr b="0" i="0" lang="nl" sz="800" u="sng" cap="none" strike="noStrike">
                <a:solidFill>
                  <a:srgbClr val="4470A7"/>
                </a:solidFill>
                <a:latin typeface="Arial"/>
                <a:ea typeface="Arial"/>
                <a:cs typeface="Arial"/>
                <a:sym typeface="Arial"/>
                <a:hlinkClick r:id="rId4">
                  <a:extLst>
                    <a:ext uri="{A12FA001-AC4F-418D-AE19-62706E023703}">
                      <ahyp:hlinkClr val="tx"/>
                    </a:ext>
                  </a:extLst>
                </a:hlinkClick>
              </a:rPr>
              <a:t>https://www.fairsfair.eu</a:t>
            </a:r>
            <a:r>
              <a:rPr b="0" i="0" lang="nl" sz="8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52"/>
          <p:cNvPicPr preferRelativeResize="0"/>
          <p:nvPr/>
        </p:nvPicPr>
        <p:blipFill>
          <a:blip r:embed="rId3">
            <a:alphaModFix/>
          </a:blip>
          <a:stretch>
            <a:fillRect/>
          </a:stretch>
        </p:blipFill>
        <p:spPr>
          <a:xfrm>
            <a:off x="3207250" y="486200"/>
            <a:ext cx="5740001" cy="2544900"/>
          </a:xfrm>
          <a:prstGeom prst="rect">
            <a:avLst/>
          </a:prstGeom>
          <a:noFill/>
          <a:ln>
            <a:noFill/>
          </a:ln>
          <a:effectLst>
            <a:outerShdw blurRad="57150" rotWithShape="0" algn="bl" dir="5400000" dist="66675">
              <a:srgbClr val="000000">
                <a:alpha val="50000"/>
              </a:srgbClr>
            </a:outerShdw>
          </a:effectLst>
        </p:spPr>
      </p:pic>
      <p:sp>
        <p:nvSpPr>
          <p:cNvPr id="430" name="Google Shape;430;p52"/>
          <p:cNvSpPr txBox="1"/>
          <p:nvPr>
            <p:ph type="title"/>
          </p:nvPr>
        </p:nvSpPr>
        <p:spPr>
          <a:xfrm>
            <a:off x="311700" y="445025"/>
            <a:ext cx="3831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F-UJI</a:t>
            </a:r>
            <a:endParaRPr>
              <a:latin typeface="Calibri"/>
              <a:ea typeface="Calibri"/>
              <a:cs typeface="Calibri"/>
              <a:sym typeface="Calibri"/>
            </a:endParaRPr>
          </a:p>
        </p:txBody>
      </p:sp>
      <p:sp>
        <p:nvSpPr>
          <p:cNvPr id="431" name="Google Shape;431;p52"/>
          <p:cNvSpPr txBox="1"/>
          <p:nvPr/>
        </p:nvSpPr>
        <p:spPr>
          <a:xfrm>
            <a:off x="95250" y="1369725"/>
            <a:ext cx="4743900" cy="3008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SzPts val="1800"/>
              <a:buFont typeface="Calibri"/>
              <a:buChar char="●"/>
            </a:pPr>
            <a:r>
              <a:rPr lang="nl" sz="1900">
                <a:solidFill>
                  <a:schemeClr val="dk1"/>
                </a:solidFill>
                <a:latin typeface="Calibri"/>
                <a:ea typeface="Calibri"/>
                <a:cs typeface="Calibri"/>
                <a:sym typeface="Calibri"/>
              </a:rPr>
              <a:t>Provide a PID/URL</a:t>
            </a:r>
            <a:endParaRPr sz="19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t/>
            </a:r>
            <a:endParaRPr sz="1900">
              <a:solidFill>
                <a:schemeClr val="dk1"/>
              </a:solidFill>
              <a:latin typeface="Calibri"/>
              <a:ea typeface="Calibri"/>
              <a:cs typeface="Calibri"/>
              <a:sym typeface="Calibri"/>
            </a:endParaRPr>
          </a:p>
          <a:p>
            <a:pPr indent="-342900" lvl="0" marL="457200" rtl="0" algn="l">
              <a:lnSpc>
                <a:spcPct val="115000"/>
              </a:lnSpc>
              <a:spcBef>
                <a:spcPts val="1000"/>
              </a:spcBef>
              <a:spcAft>
                <a:spcPts val="0"/>
              </a:spcAft>
              <a:buSzPts val="1800"/>
              <a:buFont typeface="Calibri"/>
              <a:buChar char="●"/>
            </a:pPr>
            <a:r>
              <a:rPr lang="nl" sz="1900">
                <a:solidFill>
                  <a:schemeClr val="dk1"/>
                </a:solidFill>
                <a:latin typeface="Calibri"/>
                <a:ea typeface="Calibri"/>
                <a:cs typeface="Calibri"/>
                <a:sym typeface="Calibri"/>
              </a:rPr>
              <a:t>F-UJI test is run</a:t>
            </a:r>
            <a:endParaRPr sz="19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t/>
            </a:r>
            <a:endParaRPr sz="1900">
              <a:solidFill>
                <a:schemeClr val="dk1"/>
              </a:solidFill>
              <a:latin typeface="Calibri"/>
              <a:ea typeface="Calibri"/>
              <a:cs typeface="Calibri"/>
              <a:sym typeface="Calibri"/>
            </a:endParaRPr>
          </a:p>
          <a:p>
            <a:pPr indent="-342900" lvl="0" marL="457200" rtl="0" algn="l">
              <a:lnSpc>
                <a:spcPct val="115000"/>
              </a:lnSpc>
              <a:spcBef>
                <a:spcPts val="1000"/>
              </a:spcBef>
              <a:spcAft>
                <a:spcPts val="1000"/>
              </a:spcAft>
              <a:buSzPts val="1800"/>
              <a:buFont typeface="Calibri"/>
              <a:buChar char="●"/>
            </a:pPr>
            <a:r>
              <a:rPr lang="nl" sz="1900">
                <a:solidFill>
                  <a:schemeClr val="dk1"/>
                </a:solidFill>
                <a:latin typeface="Calibri"/>
                <a:ea typeface="Calibri"/>
                <a:cs typeface="Calibri"/>
                <a:sym typeface="Calibri"/>
              </a:rPr>
              <a:t>Output is a FAIRness score + feedback on how to improve the FAIRness of the dataset</a:t>
            </a:r>
            <a:endParaRPr sz="1800">
              <a:latin typeface="Calibri"/>
              <a:ea typeface="Calibri"/>
              <a:cs typeface="Calibri"/>
              <a:sym typeface="Calibri"/>
            </a:endParaRPr>
          </a:p>
        </p:txBody>
      </p:sp>
      <p:sp>
        <p:nvSpPr>
          <p:cNvPr id="432" name="Google Shape;432;p52"/>
          <p:cNvSpPr txBox="1"/>
          <p:nvPr/>
        </p:nvSpPr>
        <p:spPr>
          <a:xfrm>
            <a:off x="599250" y="4556175"/>
            <a:ext cx="497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u="sng">
                <a:solidFill>
                  <a:srgbClr val="4470A7"/>
                </a:solidFill>
                <a:latin typeface="Calibri"/>
                <a:ea typeface="Calibri"/>
                <a:cs typeface="Calibri"/>
                <a:sym typeface="Calibri"/>
                <a:hlinkClick r:id="rId4">
                  <a:extLst>
                    <a:ext uri="{A12FA001-AC4F-418D-AE19-62706E023703}">
                      <ahyp:hlinkClr val="tx"/>
                    </a:ext>
                  </a:extLst>
                </a:hlinkClick>
              </a:rPr>
              <a:t>https://www.fairsfair.eu/f-uji-automated-fair-data-assessment-tool</a:t>
            </a:r>
            <a:r>
              <a:rPr b="1" lang="nl" sz="1300">
                <a:solidFill>
                  <a:srgbClr val="4470A7"/>
                </a:solidFill>
                <a:latin typeface="Calibri"/>
                <a:ea typeface="Calibri"/>
                <a:cs typeface="Calibri"/>
                <a:sym typeface="Calibri"/>
              </a:rPr>
              <a:t> </a:t>
            </a:r>
            <a:endParaRPr b="1" sz="1300">
              <a:solidFill>
                <a:srgbClr val="4470A7"/>
              </a:solidFill>
              <a:latin typeface="Calibri"/>
              <a:ea typeface="Calibri"/>
              <a:cs typeface="Calibri"/>
              <a:sym typeface="Calibri"/>
            </a:endParaRPr>
          </a:p>
        </p:txBody>
      </p:sp>
      <p:cxnSp>
        <p:nvCxnSpPr>
          <p:cNvPr id="433" name="Google Shape;433;p52"/>
          <p:cNvCxnSpPr/>
          <p:nvPr/>
        </p:nvCxnSpPr>
        <p:spPr>
          <a:xfrm>
            <a:off x="159250" y="4756275"/>
            <a:ext cx="447900" cy="0"/>
          </a:xfrm>
          <a:prstGeom prst="straightConnector1">
            <a:avLst/>
          </a:prstGeom>
          <a:noFill/>
          <a:ln cap="flat" cmpd="sng" w="19050">
            <a:solidFill>
              <a:schemeClr val="dk1"/>
            </a:solidFill>
            <a:prstDash val="solid"/>
            <a:round/>
            <a:headEnd len="med" w="med" type="none"/>
            <a:tailEnd len="med" w="med" type="triangle"/>
          </a:ln>
        </p:spPr>
      </p:cxnSp>
      <p:sp>
        <p:nvSpPr>
          <p:cNvPr id="434" name="Google Shape;434;p52"/>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3"/>
          <p:cNvSpPr txBox="1"/>
          <p:nvPr>
            <p:ph type="title"/>
          </p:nvPr>
        </p:nvSpPr>
        <p:spPr>
          <a:xfrm>
            <a:off x="132650" y="273845"/>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4470A7"/>
              </a:buClr>
              <a:buSzPts val="1400"/>
              <a:buNone/>
            </a:pPr>
            <a:r>
              <a:rPr lang="nl"/>
              <a:t>F-UJI -</a:t>
            </a:r>
            <a:r>
              <a:rPr lang="nl"/>
              <a:t> iteration and improvement</a:t>
            </a:r>
            <a:endParaRPr/>
          </a:p>
        </p:txBody>
      </p:sp>
      <p:pic>
        <p:nvPicPr>
          <p:cNvPr id="441" name="Google Shape;441;p53"/>
          <p:cNvPicPr preferRelativeResize="0"/>
          <p:nvPr/>
        </p:nvPicPr>
        <p:blipFill rotWithShape="1">
          <a:blip r:embed="rId3">
            <a:alphaModFix/>
          </a:blip>
          <a:srcRect b="0" l="0" r="0" t="0"/>
          <a:stretch/>
        </p:blipFill>
        <p:spPr>
          <a:xfrm>
            <a:off x="3167200" y="3821447"/>
            <a:ext cx="750300" cy="750300"/>
          </a:xfrm>
          <a:prstGeom prst="rect">
            <a:avLst/>
          </a:prstGeom>
          <a:noFill/>
          <a:ln>
            <a:noFill/>
          </a:ln>
        </p:spPr>
      </p:pic>
      <p:pic>
        <p:nvPicPr>
          <p:cNvPr id="442" name="Google Shape;442;p53"/>
          <p:cNvPicPr preferRelativeResize="0"/>
          <p:nvPr/>
        </p:nvPicPr>
        <p:blipFill rotWithShape="1">
          <a:blip r:embed="rId4">
            <a:alphaModFix/>
          </a:blip>
          <a:srcRect b="0" l="0" r="0" t="0"/>
          <a:stretch/>
        </p:blipFill>
        <p:spPr>
          <a:xfrm>
            <a:off x="4151225" y="3928312"/>
            <a:ext cx="1824451" cy="536575"/>
          </a:xfrm>
          <a:prstGeom prst="rect">
            <a:avLst/>
          </a:prstGeom>
          <a:noFill/>
          <a:ln>
            <a:noFill/>
          </a:ln>
        </p:spPr>
      </p:pic>
      <p:pic>
        <p:nvPicPr>
          <p:cNvPr id="443" name="Google Shape;443;p53"/>
          <p:cNvPicPr preferRelativeResize="0"/>
          <p:nvPr/>
        </p:nvPicPr>
        <p:blipFill rotWithShape="1">
          <a:blip r:embed="rId5">
            <a:alphaModFix/>
          </a:blip>
          <a:srcRect b="0" l="0" r="0" t="0"/>
          <a:stretch/>
        </p:blipFill>
        <p:spPr>
          <a:xfrm>
            <a:off x="99225" y="3835813"/>
            <a:ext cx="1151650" cy="721560"/>
          </a:xfrm>
          <a:prstGeom prst="rect">
            <a:avLst/>
          </a:prstGeom>
          <a:noFill/>
          <a:ln>
            <a:noFill/>
          </a:ln>
        </p:spPr>
      </p:pic>
      <p:pic>
        <p:nvPicPr>
          <p:cNvPr id="444" name="Google Shape;444;p53"/>
          <p:cNvPicPr preferRelativeResize="0"/>
          <p:nvPr/>
        </p:nvPicPr>
        <p:blipFill rotWithShape="1">
          <a:blip r:embed="rId6">
            <a:alphaModFix/>
          </a:blip>
          <a:srcRect b="0" l="0" r="0" t="0"/>
          <a:stretch/>
        </p:blipFill>
        <p:spPr>
          <a:xfrm>
            <a:off x="6266133" y="3826925"/>
            <a:ext cx="1151641" cy="696650"/>
          </a:xfrm>
          <a:prstGeom prst="rect">
            <a:avLst/>
          </a:prstGeom>
          <a:noFill/>
          <a:ln>
            <a:noFill/>
          </a:ln>
        </p:spPr>
      </p:pic>
      <p:pic>
        <p:nvPicPr>
          <p:cNvPr id="445" name="Google Shape;445;p53"/>
          <p:cNvPicPr preferRelativeResize="0"/>
          <p:nvPr/>
        </p:nvPicPr>
        <p:blipFill rotWithShape="1">
          <a:blip r:embed="rId7">
            <a:alphaModFix/>
          </a:blip>
          <a:srcRect b="0" l="0" r="0" t="0"/>
          <a:stretch/>
        </p:blipFill>
        <p:spPr>
          <a:xfrm>
            <a:off x="7881276" y="3768237"/>
            <a:ext cx="814047" cy="814025"/>
          </a:xfrm>
          <a:prstGeom prst="rect">
            <a:avLst/>
          </a:prstGeom>
          <a:noFill/>
          <a:ln>
            <a:noFill/>
          </a:ln>
        </p:spPr>
      </p:pic>
      <p:pic>
        <p:nvPicPr>
          <p:cNvPr id="446" name="Google Shape;446;p53"/>
          <p:cNvPicPr preferRelativeResize="0"/>
          <p:nvPr/>
        </p:nvPicPr>
        <p:blipFill rotWithShape="1">
          <a:blip r:embed="rId8">
            <a:alphaModFix/>
          </a:blip>
          <a:srcRect b="0" l="0" r="0" t="0"/>
          <a:stretch/>
        </p:blipFill>
        <p:spPr>
          <a:xfrm>
            <a:off x="1536200" y="3977863"/>
            <a:ext cx="1345674" cy="394759"/>
          </a:xfrm>
          <a:prstGeom prst="rect">
            <a:avLst/>
          </a:prstGeom>
          <a:noFill/>
          <a:ln>
            <a:noFill/>
          </a:ln>
        </p:spPr>
      </p:pic>
      <p:pic>
        <p:nvPicPr>
          <p:cNvPr id="447" name="Google Shape;447;p53"/>
          <p:cNvPicPr preferRelativeResize="0"/>
          <p:nvPr/>
        </p:nvPicPr>
        <p:blipFill rotWithShape="1">
          <a:blip r:embed="rId9">
            <a:alphaModFix/>
          </a:blip>
          <a:srcRect b="0" l="0" r="0" t="0"/>
          <a:stretch/>
        </p:blipFill>
        <p:spPr>
          <a:xfrm>
            <a:off x="321402" y="1482065"/>
            <a:ext cx="8269172" cy="1925925"/>
          </a:xfrm>
          <a:prstGeom prst="rect">
            <a:avLst/>
          </a:prstGeom>
          <a:noFill/>
          <a:ln>
            <a:noFill/>
          </a:ln>
        </p:spPr>
      </p:pic>
      <p:sp>
        <p:nvSpPr>
          <p:cNvPr id="448" name="Google Shape;448;p53"/>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4"/>
          <p:cNvSpPr/>
          <p:nvPr/>
        </p:nvSpPr>
        <p:spPr>
          <a:xfrm>
            <a:off x="552500" y="1020750"/>
            <a:ext cx="3837300" cy="2230500"/>
          </a:xfrm>
          <a:prstGeom prst="roundRect">
            <a:avLst>
              <a:gd fmla="val 16667" name="adj"/>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4"/>
          <p:cNvSpPr/>
          <p:nvPr/>
        </p:nvSpPr>
        <p:spPr>
          <a:xfrm>
            <a:off x="4460475" y="1020750"/>
            <a:ext cx="3837300" cy="2230500"/>
          </a:xfrm>
          <a:prstGeom prst="roundRect">
            <a:avLst>
              <a:gd fmla="val 16667" name="adj"/>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4"/>
          <p:cNvSpPr txBox="1"/>
          <p:nvPr>
            <p:ph type="title"/>
          </p:nvPr>
        </p:nvSpPr>
        <p:spPr>
          <a:xfrm>
            <a:off x="628650" y="273845"/>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Hands-on exercises</a:t>
            </a:r>
            <a:endParaRPr/>
          </a:p>
        </p:txBody>
      </p:sp>
      <p:sp>
        <p:nvSpPr>
          <p:cNvPr id="456" name="Google Shape;456;p54"/>
          <p:cNvSpPr txBox="1"/>
          <p:nvPr>
            <p:ph idx="1" type="body"/>
          </p:nvPr>
        </p:nvSpPr>
        <p:spPr>
          <a:xfrm>
            <a:off x="554325" y="1727750"/>
            <a:ext cx="4221900" cy="1523400"/>
          </a:xfrm>
          <a:prstGeom prst="rect">
            <a:avLst/>
          </a:prstGeom>
        </p:spPr>
        <p:txBody>
          <a:bodyPr anchorCtr="0" anchor="t" bIns="34275" lIns="68575" spcFirstLastPara="1" rIns="68575" wrap="square" tIns="34275">
            <a:noAutofit/>
          </a:bodyPr>
          <a:lstStyle/>
          <a:p>
            <a:pPr indent="-349250" lvl="0" marL="457200" rtl="0" algn="l">
              <a:lnSpc>
                <a:spcPct val="150000"/>
              </a:lnSpc>
              <a:spcBef>
                <a:spcPts val="1000"/>
              </a:spcBef>
              <a:spcAft>
                <a:spcPts val="0"/>
              </a:spcAft>
              <a:buSzPts val="1900"/>
              <a:buChar char="•"/>
            </a:pPr>
            <a:r>
              <a:rPr lang="nl" sz="1900" u="sng">
                <a:solidFill>
                  <a:srgbClr val="4470A7"/>
                </a:solidFill>
                <a:hlinkClick r:id="rId3">
                  <a:extLst>
                    <a:ext uri="{A12FA001-AC4F-418D-AE19-62706E023703}">
                      <ahyp:hlinkClr val="tx"/>
                    </a:ext>
                  </a:extLst>
                </a:hlinkClick>
              </a:rPr>
              <a:t>https://fairaware.dans.knaw.nl/</a:t>
            </a:r>
            <a:r>
              <a:rPr lang="nl" sz="1900"/>
              <a:t> </a:t>
            </a:r>
            <a:endParaRPr sz="1900"/>
          </a:p>
          <a:p>
            <a:pPr indent="-349250" lvl="0" marL="457200" rtl="0" algn="l">
              <a:lnSpc>
                <a:spcPct val="150000"/>
              </a:lnSpc>
              <a:spcBef>
                <a:spcPts val="1000"/>
              </a:spcBef>
              <a:spcAft>
                <a:spcPts val="1000"/>
              </a:spcAft>
              <a:buSzPts val="1900"/>
              <a:buChar char="•"/>
            </a:pPr>
            <a:r>
              <a:rPr lang="nl" sz="1900"/>
              <a:t>Take a look at the tool </a:t>
            </a:r>
            <a:r>
              <a:rPr lang="nl" sz="1600"/>
              <a:t>(questions, guidance texts, feedback)</a:t>
            </a:r>
            <a:endParaRPr sz="1600"/>
          </a:p>
        </p:txBody>
      </p:sp>
      <p:sp>
        <p:nvSpPr>
          <p:cNvPr id="457" name="Google Shape;457;p54"/>
          <p:cNvSpPr txBox="1"/>
          <p:nvPr>
            <p:ph idx="2" type="body"/>
          </p:nvPr>
        </p:nvSpPr>
        <p:spPr>
          <a:xfrm>
            <a:off x="4654875" y="1727751"/>
            <a:ext cx="3934800" cy="1288800"/>
          </a:xfrm>
          <a:prstGeom prst="rect">
            <a:avLst/>
          </a:prstGeom>
        </p:spPr>
        <p:txBody>
          <a:bodyPr anchorCtr="0" anchor="t" bIns="34275" lIns="68575" spcFirstLastPara="1" rIns="68575" wrap="square" tIns="34275">
            <a:noAutofit/>
          </a:bodyPr>
          <a:lstStyle/>
          <a:p>
            <a:pPr indent="-349250" lvl="0" marL="457200" rtl="0" algn="l">
              <a:lnSpc>
                <a:spcPct val="150000"/>
              </a:lnSpc>
              <a:spcBef>
                <a:spcPts val="1000"/>
              </a:spcBef>
              <a:spcAft>
                <a:spcPts val="0"/>
              </a:spcAft>
              <a:buSzPts val="1900"/>
              <a:buChar char="•"/>
            </a:pPr>
            <a:r>
              <a:rPr lang="nl" sz="1900" u="sng">
                <a:solidFill>
                  <a:srgbClr val="4470A7"/>
                </a:solidFill>
                <a:hlinkClick r:id="rId4">
                  <a:extLst>
                    <a:ext uri="{A12FA001-AC4F-418D-AE19-62706E023703}">
                      <ahyp:hlinkClr val="tx"/>
                    </a:ext>
                  </a:extLst>
                </a:hlinkClick>
              </a:rPr>
              <a:t>https://www.f-uji.net/</a:t>
            </a:r>
            <a:r>
              <a:rPr lang="nl" sz="1900"/>
              <a:t> </a:t>
            </a:r>
            <a:endParaRPr sz="1900"/>
          </a:p>
          <a:p>
            <a:pPr indent="-349250" lvl="0" marL="457200" rtl="0" algn="l">
              <a:lnSpc>
                <a:spcPct val="150000"/>
              </a:lnSpc>
              <a:spcBef>
                <a:spcPts val="1000"/>
              </a:spcBef>
              <a:spcAft>
                <a:spcPts val="1000"/>
              </a:spcAft>
              <a:buSzPts val="1900"/>
              <a:buChar char="•"/>
            </a:pPr>
            <a:r>
              <a:rPr lang="nl" sz="1900"/>
              <a:t>Web-based GUI, dataset level </a:t>
            </a:r>
            <a:endParaRPr sz="1900"/>
          </a:p>
        </p:txBody>
      </p:sp>
      <p:pic>
        <p:nvPicPr>
          <p:cNvPr id="458" name="Google Shape;458;p54"/>
          <p:cNvPicPr preferRelativeResize="0"/>
          <p:nvPr/>
        </p:nvPicPr>
        <p:blipFill rotWithShape="1">
          <a:blip r:embed="rId5">
            <a:alphaModFix/>
          </a:blip>
          <a:srcRect b="65182" l="0" r="0" t="0"/>
          <a:stretch/>
        </p:blipFill>
        <p:spPr>
          <a:xfrm>
            <a:off x="4627651" y="1241525"/>
            <a:ext cx="2998949" cy="600300"/>
          </a:xfrm>
          <a:prstGeom prst="rect">
            <a:avLst/>
          </a:prstGeom>
          <a:noFill/>
          <a:ln>
            <a:noFill/>
          </a:ln>
        </p:spPr>
      </p:pic>
      <p:pic>
        <p:nvPicPr>
          <p:cNvPr id="459" name="Google Shape;459;p54"/>
          <p:cNvPicPr preferRelativeResize="0"/>
          <p:nvPr/>
        </p:nvPicPr>
        <p:blipFill rotWithShape="1">
          <a:blip r:embed="rId5">
            <a:alphaModFix/>
          </a:blip>
          <a:srcRect b="-3" l="0" r="0" t="65185"/>
          <a:stretch/>
        </p:blipFill>
        <p:spPr>
          <a:xfrm>
            <a:off x="781775" y="1127450"/>
            <a:ext cx="2998949" cy="600300"/>
          </a:xfrm>
          <a:prstGeom prst="rect">
            <a:avLst/>
          </a:prstGeom>
          <a:noFill/>
          <a:ln>
            <a:noFill/>
          </a:ln>
        </p:spPr>
      </p:pic>
      <p:sp>
        <p:nvSpPr>
          <p:cNvPr id="460" name="Google Shape;460;p54"/>
          <p:cNvSpPr txBox="1"/>
          <p:nvPr/>
        </p:nvSpPr>
        <p:spPr>
          <a:xfrm>
            <a:off x="2390700" y="3341450"/>
            <a:ext cx="4362600" cy="16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900">
                <a:latin typeface="Calibri"/>
                <a:ea typeface="Calibri"/>
                <a:cs typeface="Calibri"/>
                <a:sym typeface="Calibri"/>
              </a:rPr>
              <a:t>Use a dataset: </a:t>
            </a:r>
            <a:endParaRPr sz="1900">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nl" sz="1900">
                <a:solidFill>
                  <a:schemeClr val="dk1"/>
                </a:solidFill>
                <a:latin typeface="Calibri"/>
                <a:ea typeface="Calibri"/>
                <a:cs typeface="Calibri"/>
                <a:sym typeface="Calibri"/>
              </a:rPr>
              <a:t>One of your own,  or</a:t>
            </a:r>
            <a:endParaRPr sz="1900">
              <a:solidFill>
                <a:schemeClr val="dk1"/>
              </a:solidFill>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nl" sz="2000" u="sng">
                <a:solidFill>
                  <a:schemeClr val="hlink"/>
                </a:solidFill>
                <a:latin typeface="Calibri"/>
                <a:ea typeface="Calibri"/>
                <a:cs typeface="Calibri"/>
                <a:sym typeface="Calibri"/>
                <a:hlinkClick r:id="rId6"/>
              </a:rPr>
              <a:t>https://bit.ly/CycloneData</a:t>
            </a:r>
            <a:endParaRPr sz="2000" u="sng">
              <a:solidFill>
                <a:schemeClr val="hlink"/>
              </a:solidFill>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nl" sz="2000" u="sng">
                <a:solidFill>
                  <a:schemeClr val="hlink"/>
                </a:solidFill>
                <a:latin typeface="Calibri"/>
                <a:ea typeface="Calibri"/>
                <a:cs typeface="Calibri"/>
                <a:sym typeface="Calibri"/>
                <a:hlinkClick r:id="rId7"/>
              </a:rPr>
              <a:t>https://bit.ly/BirdsData</a:t>
            </a:r>
            <a:endParaRPr sz="2000" u="sng">
              <a:solidFill>
                <a:schemeClr val="hlink"/>
              </a:solidFill>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p:txBody>
      </p:sp>
      <p:sp>
        <p:nvSpPr>
          <p:cNvPr id="461" name="Google Shape;461;p54"/>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5"/>
          <p:cNvSpPr txBox="1"/>
          <p:nvPr>
            <p:ph type="title"/>
          </p:nvPr>
        </p:nvSpPr>
        <p:spPr>
          <a:xfrm>
            <a:off x="562050" y="2220245"/>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Outlook and wrap-up</a:t>
            </a:r>
            <a:endParaRPr/>
          </a:p>
        </p:txBody>
      </p:sp>
      <p:sp>
        <p:nvSpPr>
          <p:cNvPr id="467" name="Google Shape;467;p55"/>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6"/>
          <p:cNvSpPr txBox="1"/>
          <p:nvPr>
            <p:ph type="title"/>
          </p:nvPr>
        </p:nvSpPr>
        <p:spPr>
          <a:xfrm>
            <a:off x="95250" y="444850"/>
            <a:ext cx="4856100" cy="418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Tools</a:t>
            </a:r>
            <a:r>
              <a:rPr lang="nl"/>
              <a:t> to increase your FAIR share</a:t>
            </a:r>
            <a:endParaRPr/>
          </a:p>
        </p:txBody>
      </p:sp>
      <p:pic>
        <p:nvPicPr>
          <p:cNvPr id="473" name="Google Shape;473;p56"/>
          <p:cNvPicPr preferRelativeResize="0"/>
          <p:nvPr/>
        </p:nvPicPr>
        <p:blipFill rotWithShape="1">
          <a:blip r:embed="rId3">
            <a:alphaModFix/>
          </a:blip>
          <a:srcRect b="-3" l="0" r="0" t="65185"/>
          <a:stretch/>
        </p:blipFill>
        <p:spPr>
          <a:xfrm>
            <a:off x="162250" y="863050"/>
            <a:ext cx="3237750" cy="648100"/>
          </a:xfrm>
          <a:prstGeom prst="rect">
            <a:avLst/>
          </a:prstGeom>
          <a:noFill/>
          <a:ln>
            <a:noFill/>
          </a:ln>
        </p:spPr>
      </p:pic>
      <p:pic>
        <p:nvPicPr>
          <p:cNvPr id="474" name="Google Shape;474;p56"/>
          <p:cNvPicPr preferRelativeResize="0"/>
          <p:nvPr/>
        </p:nvPicPr>
        <p:blipFill rotWithShape="1">
          <a:blip r:embed="rId3">
            <a:alphaModFix/>
          </a:blip>
          <a:srcRect b="65182" l="0" r="0" t="0"/>
          <a:stretch/>
        </p:blipFill>
        <p:spPr>
          <a:xfrm>
            <a:off x="5636725" y="879325"/>
            <a:ext cx="3075250" cy="615575"/>
          </a:xfrm>
          <a:prstGeom prst="rect">
            <a:avLst/>
          </a:prstGeom>
          <a:noFill/>
          <a:ln>
            <a:noFill/>
          </a:ln>
        </p:spPr>
      </p:pic>
      <p:pic>
        <p:nvPicPr>
          <p:cNvPr id="475" name="Google Shape;475;p56"/>
          <p:cNvPicPr preferRelativeResize="0"/>
          <p:nvPr/>
        </p:nvPicPr>
        <p:blipFill>
          <a:blip r:embed="rId4">
            <a:alphaModFix/>
          </a:blip>
          <a:stretch>
            <a:fillRect/>
          </a:stretch>
        </p:blipFill>
        <p:spPr>
          <a:xfrm>
            <a:off x="2747975" y="1696663"/>
            <a:ext cx="2562074" cy="1613774"/>
          </a:xfrm>
          <a:prstGeom prst="rect">
            <a:avLst/>
          </a:prstGeom>
          <a:noFill/>
          <a:ln>
            <a:noFill/>
          </a:ln>
        </p:spPr>
      </p:pic>
      <p:pic>
        <p:nvPicPr>
          <p:cNvPr id="476" name="Google Shape;476;p56"/>
          <p:cNvPicPr preferRelativeResize="0"/>
          <p:nvPr/>
        </p:nvPicPr>
        <p:blipFill>
          <a:blip r:embed="rId5">
            <a:alphaModFix/>
          </a:blip>
          <a:stretch>
            <a:fillRect/>
          </a:stretch>
        </p:blipFill>
        <p:spPr>
          <a:xfrm>
            <a:off x="5310052" y="2452463"/>
            <a:ext cx="3728597" cy="2288174"/>
          </a:xfrm>
          <a:prstGeom prst="rect">
            <a:avLst/>
          </a:prstGeom>
          <a:noFill/>
          <a:ln>
            <a:noFill/>
          </a:ln>
        </p:spPr>
      </p:pic>
      <p:pic>
        <p:nvPicPr>
          <p:cNvPr id="477" name="Google Shape;477;p56"/>
          <p:cNvPicPr preferRelativeResize="0"/>
          <p:nvPr/>
        </p:nvPicPr>
        <p:blipFill>
          <a:blip r:embed="rId6">
            <a:alphaModFix/>
          </a:blip>
          <a:stretch>
            <a:fillRect/>
          </a:stretch>
        </p:blipFill>
        <p:spPr>
          <a:xfrm>
            <a:off x="95253" y="2772100"/>
            <a:ext cx="3584098" cy="2047450"/>
          </a:xfrm>
          <a:prstGeom prst="rect">
            <a:avLst/>
          </a:prstGeom>
          <a:noFill/>
          <a:ln>
            <a:noFill/>
          </a:ln>
        </p:spPr>
      </p:pic>
      <p:pic>
        <p:nvPicPr>
          <p:cNvPr id="478" name="Google Shape;478;p56"/>
          <p:cNvPicPr preferRelativeResize="0"/>
          <p:nvPr/>
        </p:nvPicPr>
        <p:blipFill rotWithShape="1">
          <a:blip r:embed="rId7">
            <a:alphaModFix/>
          </a:blip>
          <a:srcRect b="3121" l="4036" r="4026" t="3131"/>
          <a:stretch/>
        </p:blipFill>
        <p:spPr>
          <a:xfrm>
            <a:off x="4047600" y="3589275"/>
            <a:ext cx="1048800" cy="1063500"/>
          </a:xfrm>
          <a:prstGeom prst="ellipse">
            <a:avLst/>
          </a:prstGeom>
          <a:noFill/>
          <a:ln>
            <a:noFill/>
          </a:ln>
        </p:spPr>
      </p:pic>
      <p:sp>
        <p:nvSpPr>
          <p:cNvPr id="479" name="Google Shape;479;p56"/>
          <p:cNvSpPr txBox="1"/>
          <p:nvPr/>
        </p:nvSpPr>
        <p:spPr>
          <a:xfrm>
            <a:off x="255250" y="1455150"/>
            <a:ext cx="2199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a:solidFill>
                  <a:srgbClr val="6AA84F"/>
                </a:solidFill>
                <a:latin typeface="Calibri"/>
                <a:ea typeface="Calibri"/>
                <a:cs typeface="Calibri"/>
                <a:sym typeface="Calibri"/>
              </a:rPr>
              <a:t>Researchers &amp; Data stewards</a:t>
            </a:r>
            <a:endParaRPr b="1" sz="1300">
              <a:solidFill>
                <a:srgbClr val="6AA84F"/>
              </a:solidFill>
              <a:latin typeface="Calibri"/>
              <a:ea typeface="Calibri"/>
              <a:cs typeface="Calibri"/>
              <a:sym typeface="Calibri"/>
            </a:endParaRPr>
          </a:p>
        </p:txBody>
      </p:sp>
      <p:sp>
        <p:nvSpPr>
          <p:cNvPr id="480" name="Google Shape;480;p56"/>
          <p:cNvSpPr txBox="1"/>
          <p:nvPr/>
        </p:nvSpPr>
        <p:spPr>
          <a:xfrm>
            <a:off x="3034350" y="3974425"/>
            <a:ext cx="3075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600">
                <a:solidFill>
                  <a:srgbClr val="3C78D8"/>
                </a:solidFill>
                <a:latin typeface="Calibri"/>
                <a:ea typeface="Calibri"/>
                <a:cs typeface="Calibri"/>
                <a:sym typeface="Calibri"/>
              </a:rPr>
              <a:t>Repository managers</a:t>
            </a:r>
            <a:endParaRPr b="1" sz="2600">
              <a:solidFill>
                <a:srgbClr val="3C78D8"/>
              </a:solidFill>
              <a:latin typeface="Calibri"/>
              <a:ea typeface="Calibri"/>
              <a:cs typeface="Calibri"/>
              <a:sym typeface="Calibri"/>
            </a:endParaRPr>
          </a:p>
        </p:txBody>
      </p:sp>
      <p:sp>
        <p:nvSpPr>
          <p:cNvPr id="481" name="Google Shape;481;p56"/>
          <p:cNvSpPr txBox="1"/>
          <p:nvPr/>
        </p:nvSpPr>
        <p:spPr>
          <a:xfrm>
            <a:off x="6339150" y="1274425"/>
            <a:ext cx="1764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a:solidFill>
                  <a:srgbClr val="3C78D8"/>
                </a:solidFill>
                <a:latin typeface="Calibri"/>
                <a:ea typeface="Calibri"/>
                <a:cs typeface="Calibri"/>
                <a:sym typeface="Calibri"/>
              </a:rPr>
              <a:t>Repository managers</a:t>
            </a:r>
            <a:endParaRPr b="1" sz="1300">
              <a:solidFill>
                <a:srgbClr val="3C78D8"/>
              </a:solidFill>
              <a:latin typeface="Calibri"/>
              <a:ea typeface="Calibri"/>
              <a:cs typeface="Calibri"/>
              <a:sym typeface="Calibri"/>
            </a:endParaRPr>
          </a:p>
        </p:txBody>
      </p:sp>
      <p:sp>
        <p:nvSpPr>
          <p:cNvPr id="482" name="Google Shape;482;p56"/>
          <p:cNvSpPr txBox="1"/>
          <p:nvPr/>
        </p:nvSpPr>
        <p:spPr>
          <a:xfrm>
            <a:off x="6121500" y="583550"/>
            <a:ext cx="2199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a:solidFill>
                  <a:srgbClr val="6AA84F"/>
                </a:solidFill>
                <a:latin typeface="Calibri"/>
                <a:ea typeface="Calibri"/>
                <a:cs typeface="Calibri"/>
                <a:sym typeface="Calibri"/>
              </a:rPr>
              <a:t>Researchers &amp; Data stewards</a:t>
            </a:r>
            <a:endParaRPr b="1" sz="1300">
              <a:solidFill>
                <a:srgbClr val="6AA84F"/>
              </a:solidFill>
              <a:latin typeface="Calibri"/>
              <a:ea typeface="Calibri"/>
              <a:cs typeface="Calibri"/>
              <a:sym typeface="Calibri"/>
            </a:endParaRPr>
          </a:p>
        </p:txBody>
      </p:sp>
      <p:sp>
        <p:nvSpPr>
          <p:cNvPr id="483" name="Google Shape;483;p56"/>
          <p:cNvSpPr txBox="1"/>
          <p:nvPr>
            <p:ph idx="12" type="sldNum"/>
          </p:nvPr>
        </p:nvSpPr>
        <p:spPr>
          <a:xfrm>
            <a:off x="22647" y="4894547"/>
            <a:ext cx="5202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900"/>
              <a:buFont typeface="Arial"/>
              <a:buNone/>
            </a:pPr>
            <a:fld id="{00000000-1234-1234-1234-123412341234}" type="slidenum">
              <a:rPr lang="nl" sz="900"/>
              <a:t>‹#›</a:t>
            </a:fld>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7"/>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DataCite repository finder - current status</a:t>
            </a:r>
            <a:endParaRPr/>
          </a:p>
        </p:txBody>
      </p:sp>
      <p:sp>
        <p:nvSpPr>
          <p:cNvPr id="489" name="Google Shape;489;p57"/>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nl"/>
              <a:t>Filter for re3data.org </a:t>
            </a:r>
            <a:endParaRPr/>
          </a:p>
          <a:p>
            <a:pPr indent="0" lvl="0" marL="457200" rtl="0" algn="l">
              <a:spcBef>
                <a:spcPts val="800"/>
              </a:spcBef>
              <a:spcAft>
                <a:spcPts val="0"/>
              </a:spcAft>
              <a:buNone/>
            </a:pPr>
            <a:r>
              <a:rPr lang="nl"/>
              <a:t>https://repositoryfinder.datacite.org/</a:t>
            </a:r>
            <a:endParaRPr/>
          </a:p>
        </p:txBody>
      </p:sp>
      <p:pic>
        <p:nvPicPr>
          <p:cNvPr id="490" name="Google Shape;490;p57"/>
          <p:cNvPicPr preferRelativeResize="0"/>
          <p:nvPr/>
        </p:nvPicPr>
        <p:blipFill rotWithShape="1">
          <a:blip r:embed="rId3">
            <a:alphaModFix/>
          </a:blip>
          <a:srcRect b="0" l="0" r="0" t="0"/>
          <a:stretch/>
        </p:blipFill>
        <p:spPr>
          <a:xfrm>
            <a:off x="5275500" y="954675"/>
            <a:ext cx="3801876" cy="3409599"/>
          </a:xfrm>
          <a:prstGeom prst="rect">
            <a:avLst/>
          </a:prstGeom>
          <a:noFill/>
          <a:ln>
            <a:noFill/>
          </a:ln>
        </p:spPr>
      </p:pic>
      <p:sp>
        <p:nvSpPr>
          <p:cNvPr id="491" name="Google Shape;491;p57"/>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8"/>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DataCite repository finder - outlook</a:t>
            </a:r>
            <a:endParaRPr/>
          </a:p>
        </p:txBody>
      </p:sp>
      <p:sp>
        <p:nvSpPr>
          <p:cNvPr id="497" name="Google Shape;497;p58"/>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368300" lvl="0" marL="457200" rtl="0" algn="l">
              <a:lnSpc>
                <a:spcPct val="115000"/>
              </a:lnSpc>
              <a:spcBef>
                <a:spcPts val="0"/>
              </a:spcBef>
              <a:spcAft>
                <a:spcPts val="0"/>
              </a:spcAft>
              <a:buSzPts val="2200"/>
              <a:buChar char="•"/>
            </a:pPr>
            <a:r>
              <a:rPr lang="nl" sz="2000"/>
              <a:t>Revised and improved re3data metadata schema</a:t>
            </a:r>
            <a:endParaRPr sz="2200"/>
          </a:p>
          <a:p>
            <a:pPr indent="-361950" lvl="0" marL="457200" rtl="0" algn="l">
              <a:spcBef>
                <a:spcPts val="0"/>
              </a:spcBef>
              <a:spcAft>
                <a:spcPts val="0"/>
              </a:spcAft>
              <a:buSzPts val="2100"/>
              <a:buChar char="•"/>
            </a:pPr>
            <a:r>
              <a:rPr lang="nl"/>
              <a:t>Integration into DataCite Commons: https://commons.datacite.org/</a:t>
            </a:r>
            <a:endParaRPr/>
          </a:p>
        </p:txBody>
      </p:sp>
      <p:pic>
        <p:nvPicPr>
          <p:cNvPr id="498" name="Google Shape;498;p58"/>
          <p:cNvPicPr preferRelativeResize="0"/>
          <p:nvPr/>
        </p:nvPicPr>
        <p:blipFill>
          <a:blip r:embed="rId3">
            <a:alphaModFix/>
          </a:blip>
          <a:stretch>
            <a:fillRect/>
          </a:stretch>
        </p:blipFill>
        <p:spPr>
          <a:xfrm>
            <a:off x="628650" y="2076600"/>
            <a:ext cx="3390900" cy="2276475"/>
          </a:xfrm>
          <a:prstGeom prst="rect">
            <a:avLst/>
          </a:prstGeom>
          <a:noFill/>
          <a:ln>
            <a:noFill/>
          </a:ln>
        </p:spPr>
      </p:pic>
      <p:pic>
        <p:nvPicPr>
          <p:cNvPr id="499" name="Google Shape;499;p58"/>
          <p:cNvPicPr preferRelativeResize="0"/>
          <p:nvPr/>
        </p:nvPicPr>
        <p:blipFill>
          <a:blip r:embed="rId4">
            <a:alphaModFix/>
          </a:blip>
          <a:stretch>
            <a:fillRect/>
          </a:stretch>
        </p:blipFill>
        <p:spPr>
          <a:xfrm>
            <a:off x="4313575" y="2110550"/>
            <a:ext cx="4455875" cy="2315075"/>
          </a:xfrm>
          <a:prstGeom prst="rect">
            <a:avLst/>
          </a:prstGeom>
          <a:noFill/>
          <a:ln>
            <a:noFill/>
          </a:ln>
        </p:spPr>
      </p:pic>
      <p:sp>
        <p:nvSpPr>
          <p:cNvPr id="500" name="Google Shape;500;p58"/>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9"/>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CoreTrustSeal + FAIR - Outlook</a:t>
            </a:r>
            <a:endParaRPr/>
          </a:p>
        </p:txBody>
      </p:sp>
      <p:sp>
        <p:nvSpPr>
          <p:cNvPr id="506" name="Google Shape;506;p59"/>
          <p:cNvSpPr txBox="1"/>
          <p:nvPr>
            <p:ph idx="1" type="body"/>
          </p:nvPr>
        </p:nvSpPr>
        <p:spPr>
          <a:xfrm>
            <a:off x="628650" y="1069050"/>
            <a:ext cx="4373400" cy="35637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nl"/>
              <a:t>Enhancing CoreTrustSeal with  a capability maturity models towards FAIR certification of repositories</a:t>
            </a:r>
            <a:endParaRPr/>
          </a:p>
          <a:p>
            <a:pPr indent="-361950" lvl="0" marL="457200" rtl="0" algn="l">
              <a:spcBef>
                <a:spcPts val="0"/>
              </a:spcBef>
              <a:spcAft>
                <a:spcPts val="0"/>
              </a:spcAft>
              <a:buSzPts val="2100"/>
              <a:buChar char="•"/>
            </a:pPr>
            <a:r>
              <a:rPr lang="nl"/>
              <a:t>Recommendations for amendments to the next version of CoreTrustSeal</a:t>
            </a:r>
            <a:endParaRPr/>
          </a:p>
        </p:txBody>
      </p:sp>
      <p:pic>
        <p:nvPicPr>
          <p:cNvPr id="507" name="Google Shape;507;p59"/>
          <p:cNvPicPr preferRelativeResize="0"/>
          <p:nvPr/>
        </p:nvPicPr>
        <p:blipFill>
          <a:blip r:embed="rId3">
            <a:alphaModFix/>
          </a:blip>
          <a:stretch>
            <a:fillRect/>
          </a:stretch>
        </p:blipFill>
        <p:spPr>
          <a:xfrm>
            <a:off x="5002050" y="1145088"/>
            <a:ext cx="3901775" cy="2853322"/>
          </a:xfrm>
          <a:prstGeom prst="rect">
            <a:avLst/>
          </a:prstGeom>
          <a:noFill/>
          <a:ln>
            <a:noFill/>
          </a:ln>
        </p:spPr>
      </p:pic>
      <p:sp>
        <p:nvSpPr>
          <p:cNvPr id="508" name="Google Shape;508;p59"/>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0"/>
          <p:cNvSpPr txBox="1"/>
          <p:nvPr>
            <p:ph type="title"/>
          </p:nvPr>
        </p:nvSpPr>
        <p:spPr>
          <a:xfrm>
            <a:off x="628638" y="621149"/>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FAIR + Time: Preservation for a Designated Community</a:t>
            </a:r>
            <a:endParaRPr/>
          </a:p>
        </p:txBody>
      </p:sp>
      <p:sp>
        <p:nvSpPr>
          <p:cNvPr id="514" name="Google Shape;514;p60"/>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
        <p:nvSpPr>
          <p:cNvPr id="515" name="Google Shape;515;p60"/>
          <p:cNvSpPr txBox="1"/>
          <p:nvPr>
            <p:ph idx="1" type="body"/>
          </p:nvPr>
        </p:nvSpPr>
        <p:spPr>
          <a:xfrm>
            <a:off x="628650" y="1069041"/>
            <a:ext cx="7886700" cy="3563700"/>
          </a:xfrm>
          <a:prstGeom prst="rect">
            <a:avLst/>
          </a:prstGeom>
        </p:spPr>
        <p:txBody>
          <a:bodyPr anchorCtr="0" anchor="t" bIns="34275" lIns="68575" spcFirstLastPara="1" rIns="68575" wrap="square" tIns="34275">
            <a:noAutofit/>
          </a:bodyPr>
          <a:lstStyle/>
          <a:p>
            <a:pPr indent="-361950" lvl="0" marL="457200" rtl="0" algn="l">
              <a:spcBef>
                <a:spcPts val="800"/>
              </a:spcBef>
              <a:spcAft>
                <a:spcPts val="0"/>
              </a:spcAft>
              <a:buSzPts val="2100"/>
              <a:buChar char="•"/>
            </a:pPr>
            <a:r>
              <a:rPr lang="nl"/>
              <a:t>Common discussion paper with EOSC Nordic and SSHOC</a:t>
            </a:r>
            <a:endParaRPr/>
          </a:p>
          <a:p>
            <a:pPr indent="-361950" lvl="0" marL="457200" rtl="0" algn="l">
              <a:spcBef>
                <a:spcPts val="0"/>
              </a:spcBef>
              <a:spcAft>
                <a:spcPts val="0"/>
              </a:spcAft>
              <a:buSzPts val="2100"/>
              <a:buChar char="•"/>
            </a:pPr>
            <a:r>
              <a:rPr lang="nl"/>
              <a:t>Discusses two key concepts of CoreTrustSeal: designated community and preservation</a:t>
            </a:r>
            <a:endParaRPr/>
          </a:p>
          <a:p>
            <a:pPr indent="-361950" lvl="0" marL="457200" rtl="0" algn="l">
              <a:spcBef>
                <a:spcPts val="0"/>
              </a:spcBef>
              <a:spcAft>
                <a:spcPts val="0"/>
              </a:spcAft>
              <a:buSzPts val="2100"/>
              <a:buChar char="•"/>
            </a:pPr>
            <a:r>
              <a:rPr lang="nl"/>
              <a:t>S</a:t>
            </a:r>
            <a:r>
              <a:rPr lang="nl"/>
              <a:t>pecifies the standards and assessments required for an interoperable ecosystem of FAIR data preserved for the long term</a:t>
            </a:r>
            <a:endParaRPr/>
          </a:p>
          <a:p>
            <a:pPr indent="-361950" lvl="0" marL="457200" rtl="0" algn="l">
              <a:spcBef>
                <a:spcPts val="0"/>
              </a:spcBef>
              <a:spcAft>
                <a:spcPts val="0"/>
              </a:spcAft>
              <a:buSzPts val="2100"/>
              <a:buChar char="•"/>
            </a:pPr>
            <a:r>
              <a:rPr lang="nl"/>
              <a:t>Intended to help clarify which organisations are potential candidates to receive CoreTrustSeal</a:t>
            </a:r>
            <a:endParaRPr/>
          </a:p>
          <a:p>
            <a:pPr indent="-361950" lvl="0" marL="457200" rtl="0" algn="l">
              <a:spcBef>
                <a:spcPts val="0"/>
              </a:spcBef>
              <a:spcAft>
                <a:spcPts val="0"/>
              </a:spcAft>
              <a:buSzPts val="2100"/>
              <a:buChar char="•"/>
            </a:pPr>
            <a:r>
              <a:rPr lang="nl"/>
              <a:t>Read it at </a:t>
            </a:r>
            <a:r>
              <a:rPr lang="nl" u="sng">
                <a:solidFill>
                  <a:schemeClr val="hlink"/>
                </a:solidFill>
                <a:hlinkClick r:id="rId3"/>
              </a:rPr>
              <a:t>http://doi.org/10.5281/zenodo.4783116</a:t>
            </a:r>
            <a:r>
              <a:rPr lang="nl"/>
              <a:t> </a:t>
            </a:r>
            <a:endParaRPr/>
          </a:p>
        </p:txBody>
      </p:sp>
      <p:pic>
        <p:nvPicPr>
          <p:cNvPr id="516" name="Google Shape;516;p60"/>
          <p:cNvPicPr preferRelativeResize="0"/>
          <p:nvPr/>
        </p:nvPicPr>
        <p:blipFill>
          <a:blip r:embed="rId4">
            <a:alphaModFix/>
          </a:blip>
          <a:stretch>
            <a:fillRect/>
          </a:stretch>
        </p:blipFill>
        <p:spPr>
          <a:xfrm>
            <a:off x="548200" y="3789175"/>
            <a:ext cx="6104673" cy="843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1"/>
          <p:cNvSpPr txBox="1"/>
          <p:nvPr>
            <p:ph type="title"/>
          </p:nvPr>
        </p:nvSpPr>
        <p:spPr>
          <a:xfrm>
            <a:off x="623888" y="506774"/>
            <a:ext cx="7886700" cy="4479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nl"/>
              <a:t>Repository support webinar series</a:t>
            </a:r>
            <a:endParaRPr/>
          </a:p>
        </p:txBody>
      </p:sp>
      <p:sp>
        <p:nvSpPr>
          <p:cNvPr id="522" name="Google Shape;522;p61"/>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
        <p:nvSpPr>
          <p:cNvPr id="523" name="Google Shape;523;p61"/>
          <p:cNvSpPr txBox="1"/>
          <p:nvPr>
            <p:ph idx="1" type="body"/>
          </p:nvPr>
        </p:nvSpPr>
        <p:spPr>
          <a:xfrm>
            <a:off x="628650" y="1069050"/>
            <a:ext cx="6183600" cy="3563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lang="nl"/>
              <a:t>Planned upcoming topics:</a:t>
            </a:r>
            <a:endParaRPr/>
          </a:p>
          <a:p>
            <a:pPr indent="-361950" lvl="0" marL="457200" rtl="0" algn="l">
              <a:spcBef>
                <a:spcPts val="800"/>
              </a:spcBef>
              <a:spcAft>
                <a:spcPts val="0"/>
              </a:spcAft>
              <a:buSzPts val="2100"/>
              <a:buChar char="•"/>
            </a:pPr>
            <a:r>
              <a:rPr lang="nl"/>
              <a:t>Using Registries to make repository services more visible</a:t>
            </a:r>
            <a:endParaRPr/>
          </a:p>
          <a:p>
            <a:pPr indent="-361950" lvl="0" marL="457200" rtl="0" algn="l">
              <a:spcBef>
                <a:spcPts val="0"/>
              </a:spcBef>
              <a:spcAft>
                <a:spcPts val="0"/>
              </a:spcAft>
              <a:buSzPts val="2100"/>
              <a:buChar char="•"/>
            </a:pPr>
            <a:r>
              <a:rPr lang="nl"/>
              <a:t>FAIR data over time - developing a Preservation Plan</a:t>
            </a:r>
            <a:endParaRPr/>
          </a:p>
          <a:p>
            <a:pPr indent="0" lvl="0" marL="0" rtl="0" algn="l">
              <a:spcBef>
                <a:spcPts val="800"/>
              </a:spcBef>
              <a:spcAft>
                <a:spcPts val="0"/>
              </a:spcAft>
              <a:buNone/>
            </a:pPr>
            <a:r>
              <a:t/>
            </a:r>
            <a:endParaRPr/>
          </a:p>
          <a:p>
            <a:pPr indent="0" lvl="0" marL="0" rtl="0" algn="l">
              <a:spcBef>
                <a:spcPts val="800"/>
              </a:spcBef>
              <a:spcAft>
                <a:spcPts val="0"/>
              </a:spcAft>
              <a:buNone/>
            </a:pPr>
            <a:r>
              <a:rPr lang="nl"/>
              <a:t>Upcoming events and sign up for notifications: </a:t>
            </a:r>
            <a:endParaRPr/>
          </a:p>
          <a:p>
            <a:pPr indent="0" lvl="0" marL="0" rtl="0" algn="l">
              <a:spcBef>
                <a:spcPts val="800"/>
              </a:spcBef>
              <a:spcAft>
                <a:spcPts val="0"/>
              </a:spcAft>
              <a:buNone/>
            </a:pPr>
            <a:r>
              <a:rPr lang="nl" u="sng">
                <a:solidFill>
                  <a:schemeClr val="hlink"/>
                </a:solidFill>
                <a:hlinkClick r:id="rId3"/>
              </a:rPr>
              <a:t>https://www.fairsfair.eu/repository-support-webinars</a:t>
            </a:r>
            <a:r>
              <a:rPr lang="nl"/>
              <a:t> </a:t>
            </a:r>
            <a:endParaRPr/>
          </a:p>
        </p:txBody>
      </p:sp>
      <p:pic>
        <p:nvPicPr>
          <p:cNvPr id="524" name="Google Shape;524;p61"/>
          <p:cNvPicPr preferRelativeResize="0"/>
          <p:nvPr/>
        </p:nvPicPr>
        <p:blipFill>
          <a:blip r:embed="rId4">
            <a:alphaModFix/>
          </a:blip>
          <a:stretch>
            <a:fillRect/>
          </a:stretch>
        </p:blipFill>
        <p:spPr>
          <a:xfrm>
            <a:off x="6368925" y="158625"/>
            <a:ext cx="2689100" cy="18487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292801" y="460093"/>
            <a:ext cx="7886700" cy="418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4470A7"/>
              </a:buClr>
              <a:buSzPts val="1400"/>
              <a:buNone/>
            </a:pPr>
            <a:r>
              <a:rPr lang="nl" sz="2500">
                <a:solidFill>
                  <a:srgbClr val="4470A7"/>
                </a:solidFill>
              </a:rPr>
              <a:t>FAIRsFAIR results</a:t>
            </a:r>
            <a:endParaRPr sz="2500">
              <a:solidFill>
                <a:srgbClr val="4470A7"/>
              </a:solidFill>
            </a:endParaRPr>
          </a:p>
        </p:txBody>
      </p:sp>
      <p:sp>
        <p:nvSpPr>
          <p:cNvPr id="144" name="Google Shape;144;p26"/>
          <p:cNvSpPr txBox="1"/>
          <p:nvPr>
            <p:ph idx="12" type="sldNum"/>
          </p:nvPr>
        </p:nvSpPr>
        <p:spPr>
          <a:xfrm>
            <a:off x="22647" y="4894547"/>
            <a:ext cx="520200" cy="273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fld id="{00000000-1234-1234-1234-123412341234}" type="slidenum">
              <a:rPr lang="nl" sz="900"/>
              <a:t>‹#›</a:t>
            </a:fld>
            <a:endParaRPr sz="900"/>
          </a:p>
        </p:txBody>
      </p:sp>
      <p:pic>
        <p:nvPicPr>
          <p:cNvPr id="145" name="Google Shape;145;p26"/>
          <p:cNvPicPr preferRelativeResize="0"/>
          <p:nvPr/>
        </p:nvPicPr>
        <p:blipFill rotWithShape="1">
          <a:blip r:embed="rId3">
            <a:alphaModFix/>
          </a:blip>
          <a:srcRect b="0" l="0" r="0" t="0"/>
          <a:stretch/>
        </p:blipFill>
        <p:spPr>
          <a:xfrm>
            <a:off x="206175" y="1106799"/>
            <a:ext cx="4542501" cy="3559251"/>
          </a:xfrm>
          <a:prstGeom prst="rect">
            <a:avLst/>
          </a:prstGeom>
          <a:noFill/>
          <a:ln>
            <a:noFill/>
          </a:ln>
          <a:effectLst>
            <a:outerShdw blurRad="292100" rotWithShape="0" algn="tl" dir="2700000" dist="85725">
              <a:srgbClr val="333333">
                <a:alpha val="63919"/>
              </a:srgbClr>
            </a:outerShdw>
          </a:effectLst>
        </p:spPr>
      </p:pic>
      <p:sp>
        <p:nvSpPr>
          <p:cNvPr id="146" name="Google Shape;146;p26"/>
          <p:cNvSpPr/>
          <p:nvPr/>
        </p:nvSpPr>
        <p:spPr>
          <a:xfrm>
            <a:off x="1988819" y="4704344"/>
            <a:ext cx="2445900" cy="19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nl" sz="800" u="none" cap="none" strike="noStrike">
                <a:solidFill>
                  <a:srgbClr val="000000"/>
                </a:solidFill>
                <a:latin typeface="Arial"/>
                <a:ea typeface="Arial"/>
                <a:cs typeface="Arial"/>
                <a:sym typeface="Arial"/>
              </a:rPr>
              <a:t>Image source: </a:t>
            </a:r>
            <a:r>
              <a:rPr b="0" i="0" lang="nl" sz="800" u="sng" cap="none" strike="noStrike">
                <a:solidFill>
                  <a:schemeClr val="hlink"/>
                </a:solidFill>
                <a:latin typeface="Arial"/>
                <a:ea typeface="Arial"/>
                <a:cs typeface="Arial"/>
                <a:sym typeface="Arial"/>
                <a:hlinkClick r:id="rId4"/>
              </a:rPr>
              <a:t>https://www.fairsfair.eu</a:t>
            </a:r>
            <a:r>
              <a:rPr b="0" i="0" lang="nl" sz="8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47" name="Google Shape;147;p26"/>
          <p:cNvSpPr/>
          <p:nvPr/>
        </p:nvSpPr>
        <p:spPr>
          <a:xfrm>
            <a:off x="1951250" y="2908175"/>
            <a:ext cx="2704200" cy="567900"/>
          </a:xfrm>
          <a:prstGeom prst="roundRect">
            <a:avLst>
              <a:gd fmla="val 16667" name="adj"/>
            </a:avLst>
          </a:prstGeom>
          <a:noFill/>
          <a:ln cap="flat" cmpd="sng" w="19050">
            <a:solidFill>
              <a:srgbClr val="FF0000"/>
            </a:solidFill>
            <a:prstDash val="solid"/>
            <a:round/>
            <a:headEnd len="sm" w="sm" type="none"/>
            <a:tailEnd len="sm" w="sm" type="none"/>
          </a:ln>
          <a:effectLst>
            <a:outerShdw blurRad="292100" rotWithShape="0" algn="tl" dir="2700000" dist="139700">
              <a:srgbClr val="333333">
                <a:alpha val="63919"/>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 name="Google Shape;148;p26"/>
          <p:cNvGrpSpPr/>
          <p:nvPr/>
        </p:nvGrpSpPr>
        <p:grpSpPr>
          <a:xfrm>
            <a:off x="4021925" y="2224950"/>
            <a:ext cx="3686301" cy="780749"/>
            <a:chOff x="4042725" y="2400950"/>
            <a:chExt cx="3686301" cy="780749"/>
          </a:xfrm>
        </p:grpSpPr>
        <p:pic>
          <p:nvPicPr>
            <p:cNvPr id="149" name="Google Shape;149;p26"/>
            <p:cNvPicPr preferRelativeResize="0"/>
            <p:nvPr/>
          </p:nvPicPr>
          <p:blipFill rotWithShape="1">
            <a:blip r:embed="rId3">
              <a:alphaModFix/>
            </a:blip>
            <a:srcRect b="33412" l="38168" r="0" t="49873"/>
            <a:stretch/>
          </p:blipFill>
          <p:spPr>
            <a:xfrm>
              <a:off x="4042725" y="2400950"/>
              <a:ext cx="3686301" cy="780749"/>
            </a:xfrm>
            <a:prstGeom prst="rect">
              <a:avLst/>
            </a:prstGeom>
            <a:noFill/>
            <a:ln>
              <a:noFill/>
            </a:ln>
            <a:effectLst>
              <a:outerShdw blurRad="292100" rotWithShape="0" algn="tl" dir="2700000" dist="139700">
                <a:srgbClr val="333333">
                  <a:alpha val="63919"/>
                </a:srgbClr>
              </a:outerShdw>
            </a:effectLst>
          </p:spPr>
        </p:pic>
        <p:sp>
          <p:nvSpPr>
            <p:cNvPr id="150" name="Google Shape;150;p26"/>
            <p:cNvSpPr/>
            <p:nvPr/>
          </p:nvSpPr>
          <p:spPr>
            <a:xfrm>
              <a:off x="4551250" y="2780175"/>
              <a:ext cx="2328000" cy="93600"/>
            </a:xfrm>
            <a:prstGeom prst="roundRect">
              <a:avLst>
                <a:gd fmla="val 16667" name="adj"/>
              </a:avLst>
            </a:prstGeom>
            <a:no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6"/>
            <p:cNvSpPr/>
            <p:nvPr/>
          </p:nvSpPr>
          <p:spPr>
            <a:xfrm>
              <a:off x="4551250" y="2968775"/>
              <a:ext cx="2847900" cy="123300"/>
            </a:xfrm>
            <a:prstGeom prst="roundRect">
              <a:avLst>
                <a:gd fmla="val 16667" name="adj"/>
              </a:avLst>
            </a:prstGeom>
            <a:no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2" name="Google Shape;152;p26"/>
          <p:cNvPicPr preferRelativeResize="0"/>
          <p:nvPr/>
        </p:nvPicPr>
        <p:blipFill rotWithShape="1">
          <a:blip r:embed="rId5">
            <a:alphaModFix/>
          </a:blip>
          <a:srcRect b="3121" l="4036" r="4026" t="3131"/>
          <a:stretch/>
        </p:blipFill>
        <p:spPr>
          <a:xfrm>
            <a:off x="6823250" y="457625"/>
            <a:ext cx="1392000" cy="1410900"/>
          </a:xfrm>
          <a:prstGeom prst="ellipse">
            <a:avLst/>
          </a:prstGeom>
          <a:noFill/>
          <a:ln>
            <a:noFill/>
          </a:ln>
        </p:spPr>
      </p:pic>
      <p:cxnSp>
        <p:nvCxnSpPr>
          <p:cNvPr id="153" name="Google Shape;153;p26"/>
          <p:cNvCxnSpPr>
            <a:stCxn id="150" idx="0"/>
          </p:cNvCxnSpPr>
          <p:nvPr/>
        </p:nvCxnSpPr>
        <p:spPr>
          <a:xfrm flipH="1" rot="10800000">
            <a:off x="5694450" y="1620175"/>
            <a:ext cx="1188000" cy="984000"/>
          </a:xfrm>
          <a:prstGeom prst="straightConnector1">
            <a:avLst/>
          </a:prstGeom>
          <a:noFill/>
          <a:ln cap="flat" cmpd="sng" w="19050">
            <a:solidFill>
              <a:srgbClr val="6AA84F"/>
            </a:solidFill>
            <a:prstDash val="solid"/>
            <a:round/>
            <a:headEnd len="med" w="med" type="none"/>
            <a:tailEnd len="med" w="med" type="triangle"/>
          </a:ln>
        </p:spPr>
      </p:cxnSp>
      <p:pic>
        <p:nvPicPr>
          <p:cNvPr id="154" name="Google Shape;154;p26"/>
          <p:cNvPicPr preferRelativeResize="0"/>
          <p:nvPr/>
        </p:nvPicPr>
        <p:blipFill rotWithShape="1">
          <a:blip r:embed="rId6">
            <a:alphaModFix/>
          </a:blip>
          <a:srcRect b="65182" l="0" r="0" t="0"/>
          <a:stretch/>
        </p:blipFill>
        <p:spPr>
          <a:xfrm>
            <a:off x="5074076" y="3963725"/>
            <a:ext cx="2557949" cy="512025"/>
          </a:xfrm>
          <a:prstGeom prst="rect">
            <a:avLst/>
          </a:prstGeom>
          <a:noFill/>
          <a:ln>
            <a:noFill/>
          </a:ln>
        </p:spPr>
      </p:pic>
      <p:pic>
        <p:nvPicPr>
          <p:cNvPr id="155" name="Google Shape;155;p26"/>
          <p:cNvPicPr preferRelativeResize="0"/>
          <p:nvPr/>
        </p:nvPicPr>
        <p:blipFill rotWithShape="1">
          <a:blip r:embed="rId6">
            <a:alphaModFix/>
          </a:blip>
          <a:srcRect b="-3" l="0" r="0" t="65185"/>
          <a:stretch/>
        </p:blipFill>
        <p:spPr>
          <a:xfrm>
            <a:off x="6479200" y="3371675"/>
            <a:ext cx="2557900" cy="512015"/>
          </a:xfrm>
          <a:prstGeom prst="rect">
            <a:avLst/>
          </a:prstGeom>
          <a:noFill/>
          <a:ln>
            <a:noFill/>
          </a:ln>
        </p:spPr>
      </p:pic>
      <p:cxnSp>
        <p:nvCxnSpPr>
          <p:cNvPr id="156" name="Google Shape;156;p26"/>
          <p:cNvCxnSpPr>
            <a:stCxn id="151" idx="2"/>
          </p:cNvCxnSpPr>
          <p:nvPr/>
        </p:nvCxnSpPr>
        <p:spPr>
          <a:xfrm>
            <a:off x="5954400" y="2916075"/>
            <a:ext cx="344100" cy="704100"/>
          </a:xfrm>
          <a:prstGeom prst="straightConnector1">
            <a:avLst/>
          </a:prstGeom>
          <a:noFill/>
          <a:ln cap="flat" cmpd="sng" w="19050">
            <a:solidFill>
              <a:srgbClr val="3D85C6"/>
            </a:solidFill>
            <a:prstDash val="solid"/>
            <a:round/>
            <a:headEnd len="med" w="med"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2"/>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What else can you do?</a:t>
            </a:r>
            <a:endParaRPr/>
          </a:p>
        </p:txBody>
      </p:sp>
      <p:sp>
        <p:nvSpPr>
          <p:cNvPr id="530" name="Google Shape;530;p62"/>
          <p:cNvSpPr txBox="1"/>
          <p:nvPr>
            <p:ph idx="1" type="body"/>
          </p:nvPr>
        </p:nvSpPr>
        <p:spPr>
          <a:xfrm>
            <a:off x="628650" y="1069041"/>
            <a:ext cx="7886700" cy="3563700"/>
          </a:xfrm>
          <a:prstGeom prst="rect">
            <a:avLst/>
          </a:prstGeom>
          <a:noFill/>
          <a:ln>
            <a:noFill/>
          </a:ln>
        </p:spPr>
        <p:txBody>
          <a:bodyPr anchorCtr="0" anchor="t" bIns="34275" lIns="68575" spcFirstLastPara="1" rIns="68575" wrap="square" tIns="34275">
            <a:noAutofit/>
          </a:bodyPr>
          <a:lstStyle/>
          <a:p>
            <a:pPr indent="-273050" lvl="0" marL="342900" rtl="0" algn="l">
              <a:lnSpc>
                <a:spcPct val="115000"/>
              </a:lnSpc>
              <a:spcBef>
                <a:spcPts val="800"/>
              </a:spcBef>
              <a:spcAft>
                <a:spcPts val="0"/>
              </a:spcAft>
              <a:buSzPts val="2200"/>
              <a:buFont typeface="Calibri"/>
              <a:buChar char="●"/>
            </a:pPr>
            <a:r>
              <a:rPr lang="nl" sz="2200"/>
              <a:t>Invite selected repositories to share their FAIR practices widely linking to FAIRsFAIR</a:t>
            </a:r>
            <a:endParaRPr sz="1900"/>
          </a:p>
          <a:p>
            <a:pPr indent="-273050" lvl="0" marL="342900" rtl="0" algn="l">
              <a:lnSpc>
                <a:spcPct val="115000"/>
              </a:lnSpc>
              <a:spcBef>
                <a:spcPts val="800"/>
              </a:spcBef>
              <a:spcAft>
                <a:spcPts val="0"/>
              </a:spcAft>
              <a:buSzPts val="2200"/>
              <a:buFont typeface="Calibri"/>
              <a:buChar char="●"/>
            </a:pPr>
            <a:r>
              <a:rPr lang="nl" sz="2200"/>
              <a:t>Promote informal networking/support for trustworthy digital repositories (e.g. via </a:t>
            </a:r>
            <a:r>
              <a:rPr lang="nl" sz="2200" u="sng">
                <a:solidFill>
                  <a:schemeClr val="hlink"/>
                </a:solidFill>
                <a:hlinkClick r:id="rId3"/>
              </a:rPr>
              <a:t>FAIR Data Forum</a:t>
            </a:r>
            <a:r>
              <a:rPr lang="nl" sz="2200"/>
              <a:t>). </a:t>
            </a:r>
            <a:endParaRPr sz="1900"/>
          </a:p>
        </p:txBody>
      </p:sp>
      <p:sp>
        <p:nvSpPr>
          <p:cNvPr id="531" name="Google Shape;531;p62"/>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pic>
        <p:nvPicPr>
          <p:cNvPr id="532" name="Google Shape;532;p62"/>
          <p:cNvPicPr preferRelativeResize="0"/>
          <p:nvPr/>
        </p:nvPicPr>
        <p:blipFill>
          <a:blip r:embed="rId4">
            <a:alphaModFix/>
          </a:blip>
          <a:stretch>
            <a:fillRect/>
          </a:stretch>
        </p:blipFill>
        <p:spPr>
          <a:xfrm>
            <a:off x="4442100" y="130923"/>
            <a:ext cx="4604250" cy="875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3"/>
          <p:cNvSpPr txBox="1"/>
          <p:nvPr>
            <p:ph type="ctrTitle"/>
          </p:nvPr>
        </p:nvSpPr>
        <p:spPr>
          <a:xfrm>
            <a:off x="130215" y="1996148"/>
            <a:ext cx="8927700" cy="1480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nl"/>
              <a:t>Thank you!</a:t>
            </a:r>
            <a:endParaRPr/>
          </a:p>
          <a:p>
            <a:pPr indent="0" lvl="0" marL="0" rtl="0" algn="ctr">
              <a:spcBef>
                <a:spcPts val="0"/>
              </a:spcBef>
              <a:spcAft>
                <a:spcPts val="0"/>
              </a:spcAft>
              <a:buNone/>
            </a:pPr>
            <a:r>
              <a:t/>
            </a:r>
            <a:endParaRPr/>
          </a:p>
        </p:txBody>
      </p:sp>
      <p:sp>
        <p:nvSpPr>
          <p:cNvPr id="538" name="Google Shape;538;p63"/>
          <p:cNvSpPr txBox="1"/>
          <p:nvPr>
            <p:ph idx="1" type="subTitle"/>
          </p:nvPr>
        </p:nvSpPr>
        <p:spPr>
          <a:xfrm>
            <a:off x="130215" y="3802283"/>
            <a:ext cx="8927700" cy="9840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lang="nl"/>
              <a:t>info@fairsfair.eu | @FAIRsFAIR_EU</a:t>
            </a:r>
            <a:endParaRPr/>
          </a:p>
        </p:txBody>
      </p:sp>
      <p:sp>
        <p:nvSpPr>
          <p:cNvPr id="539" name="Google Shape;539;p63"/>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type="title"/>
          </p:nvPr>
        </p:nvSpPr>
        <p:spPr>
          <a:xfrm>
            <a:off x="95250" y="444850"/>
            <a:ext cx="4856100" cy="418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nl"/>
              <a:t>Tools</a:t>
            </a:r>
            <a:r>
              <a:rPr lang="nl"/>
              <a:t> to increase your FAIR share</a:t>
            </a:r>
            <a:endParaRPr/>
          </a:p>
        </p:txBody>
      </p:sp>
      <p:pic>
        <p:nvPicPr>
          <p:cNvPr id="162" name="Google Shape;162;p27"/>
          <p:cNvPicPr preferRelativeResize="0"/>
          <p:nvPr/>
        </p:nvPicPr>
        <p:blipFill rotWithShape="1">
          <a:blip r:embed="rId3">
            <a:alphaModFix/>
          </a:blip>
          <a:srcRect b="-3" l="0" r="0" t="65185"/>
          <a:stretch/>
        </p:blipFill>
        <p:spPr>
          <a:xfrm>
            <a:off x="162250" y="863050"/>
            <a:ext cx="3237750" cy="648100"/>
          </a:xfrm>
          <a:prstGeom prst="rect">
            <a:avLst/>
          </a:prstGeom>
          <a:noFill/>
          <a:ln>
            <a:noFill/>
          </a:ln>
        </p:spPr>
      </p:pic>
      <p:pic>
        <p:nvPicPr>
          <p:cNvPr id="163" name="Google Shape;163;p27"/>
          <p:cNvPicPr preferRelativeResize="0"/>
          <p:nvPr/>
        </p:nvPicPr>
        <p:blipFill rotWithShape="1">
          <a:blip r:embed="rId3">
            <a:alphaModFix/>
          </a:blip>
          <a:srcRect b="65182" l="0" r="0" t="0"/>
          <a:stretch/>
        </p:blipFill>
        <p:spPr>
          <a:xfrm>
            <a:off x="5636725" y="879325"/>
            <a:ext cx="3075250" cy="615575"/>
          </a:xfrm>
          <a:prstGeom prst="rect">
            <a:avLst/>
          </a:prstGeom>
          <a:noFill/>
          <a:ln>
            <a:noFill/>
          </a:ln>
        </p:spPr>
      </p:pic>
      <p:pic>
        <p:nvPicPr>
          <p:cNvPr id="164" name="Google Shape;164;p27"/>
          <p:cNvPicPr preferRelativeResize="0"/>
          <p:nvPr/>
        </p:nvPicPr>
        <p:blipFill>
          <a:blip r:embed="rId4">
            <a:alphaModFix/>
          </a:blip>
          <a:stretch>
            <a:fillRect/>
          </a:stretch>
        </p:blipFill>
        <p:spPr>
          <a:xfrm>
            <a:off x="2747975" y="1696663"/>
            <a:ext cx="2562074" cy="1613774"/>
          </a:xfrm>
          <a:prstGeom prst="rect">
            <a:avLst/>
          </a:prstGeom>
          <a:noFill/>
          <a:ln>
            <a:noFill/>
          </a:ln>
        </p:spPr>
      </p:pic>
      <p:pic>
        <p:nvPicPr>
          <p:cNvPr id="165" name="Google Shape;165;p27"/>
          <p:cNvPicPr preferRelativeResize="0"/>
          <p:nvPr/>
        </p:nvPicPr>
        <p:blipFill>
          <a:blip r:embed="rId5">
            <a:alphaModFix/>
          </a:blip>
          <a:stretch>
            <a:fillRect/>
          </a:stretch>
        </p:blipFill>
        <p:spPr>
          <a:xfrm>
            <a:off x="5310052" y="2452463"/>
            <a:ext cx="3728597" cy="2288174"/>
          </a:xfrm>
          <a:prstGeom prst="rect">
            <a:avLst/>
          </a:prstGeom>
          <a:noFill/>
          <a:ln>
            <a:noFill/>
          </a:ln>
        </p:spPr>
      </p:pic>
      <p:pic>
        <p:nvPicPr>
          <p:cNvPr id="166" name="Google Shape;166;p27"/>
          <p:cNvPicPr preferRelativeResize="0"/>
          <p:nvPr/>
        </p:nvPicPr>
        <p:blipFill>
          <a:blip r:embed="rId6">
            <a:alphaModFix/>
          </a:blip>
          <a:stretch>
            <a:fillRect/>
          </a:stretch>
        </p:blipFill>
        <p:spPr>
          <a:xfrm>
            <a:off x="95253" y="2772100"/>
            <a:ext cx="3584098" cy="2047450"/>
          </a:xfrm>
          <a:prstGeom prst="rect">
            <a:avLst/>
          </a:prstGeom>
          <a:noFill/>
          <a:ln>
            <a:noFill/>
          </a:ln>
        </p:spPr>
      </p:pic>
      <p:pic>
        <p:nvPicPr>
          <p:cNvPr id="167" name="Google Shape;167;p27"/>
          <p:cNvPicPr preferRelativeResize="0"/>
          <p:nvPr/>
        </p:nvPicPr>
        <p:blipFill rotWithShape="1">
          <a:blip r:embed="rId7">
            <a:alphaModFix/>
          </a:blip>
          <a:srcRect b="3121" l="4036" r="4026" t="3131"/>
          <a:stretch/>
        </p:blipFill>
        <p:spPr>
          <a:xfrm>
            <a:off x="4047600" y="3589275"/>
            <a:ext cx="1048800" cy="1063500"/>
          </a:xfrm>
          <a:prstGeom prst="ellipse">
            <a:avLst/>
          </a:prstGeom>
          <a:noFill/>
          <a:ln>
            <a:noFill/>
          </a:ln>
        </p:spPr>
      </p:pic>
      <p:sp>
        <p:nvSpPr>
          <p:cNvPr id="168" name="Google Shape;168;p27"/>
          <p:cNvSpPr txBox="1"/>
          <p:nvPr/>
        </p:nvSpPr>
        <p:spPr>
          <a:xfrm>
            <a:off x="255250" y="1455150"/>
            <a:ext cx="2199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a:solidFill>
                  <a:srgbClr val="6AA84F"/>
                </a:solidFill>
                <a:latin typeface="Calibri"/>
                <a:ea typeface="Calibri"/>
                <a:cs typeface="Calibri"/>
                <a:sym typeface="Calibri"/>
              </a:rPr>
              <a:t>Researchers &amp; Data stewards</a:t>
            </a:r>
            <a:endParaRPr b="1" sz="1300">
              <a:solidFill>
                <a:srgbClr val="6AA84F"/>
              </a:solidFill>
              <a:latin typeface="Calibri"/>
              <a:ea typeface="Calibri"/>
              <a:cs typeface="Calibri"/>
              <a:sym typeface="Calibri"/>
            </a:endParaRPr>
          </a:p>
        </p:txBody>
      </p:sp>
      <p:sp>
        <p:nvSpPr>
          <p:cNvPr id="169" name="Google Shape;169;p27"/>
          <p:cNvSpPr txBox="1"/>
          <p:nvPr/>
        </p:nvSpPr>
        <p:spPr>
          <a:xfrm>
            <a:off x="3034350" y="3974425"/>
            <a:ext cx="3075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600">
                <a:solidFill>
                  <a:srgbClr val="3C78D8"/>
                </a:solidFill>
                <a:latin typeface="Calibri"/>
                <a:ea typeface="Calibri"/>
                <a:cs typeface="Calibri"/>
                <a:sym typeface="Calibri"/>
              </a:rPr>
              <a:t>Repository managers</a:t>
            </a:r>
            <a:endParaRPr b="1" sz="2600">
              <a:solidFill>
                <a:srgbClr val="3C78D8"/>
              </a:solidFill>
              <a:latin typeface="Calibri"/>
              <a:ea typeface="Calibri"/>
              <a:cs typeface="Calibri"/>
              <a:sym typeface="Calibri"/>
            </a:endParaRPr>
          </a:p>
        </p:txBody>
      </p:sp>
      <p:sp>
        <p:nvSpPr>
          <p:cNvPr id="170" name="Google Shape;170;p27"/>
          <p:cNvSpPr txBox="1"/>
          <p:nvPr/>
        </p:nvSpPr>
        <p:spPr>
          <a:xfrm>
            <a:off x="6339150" y="1274425"/>
            <a:ext cx="1764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a:solidFill>
                  <a:srgbClr val="3C78D8"/>
                </a:solidFill>
                <a:latin typeface="Calibri"/>
                <a:ea typeface="Calibri"/>
                <a:cs typeface="Calibri"/>
                <a:sym typeface="Calibri"/>
              </a:rPr>
              <a:t>Repository managers</a:t>
            </a:r>
            <a:endParaRPr b="1" sz="1300">
              <a:solidFill>
                <a:srgbClr val="3C78D8"/>
              </a:solidFill>
              <a:latin typeface="Calibri"/>
              <a:ea typeface="Calibri"/>
              <a:cs typeface="Calibri"/>
              <a:sym typeface="Calibri"/>
            </a:endParaRPr>
          </a:p>
        </p:txBody>
      </p:sp>
      <p:sp>
        <p:nvSpPr>
          <p:cNvPr id="171" name="Google Shape;171;p27"/>
          <p:cNvSpPr txBox="1"/>
          <p:nvPr/>
        </p:nvSpPr>
        <p:spPr>
          <a:xfrm>
            <a:off x="6121500" y="583550"/>
            <a:ext cx="2199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300">
                <a:solidFill>
                  <a:srgbClr val="6AA84F"/>
                </a:solidFill>
                <a:latin typeface="Calibri"/>
                <a:ea typeface="Calibri"/>
                <a:cs typeface="Calibri"/>
                <a:sym typeface="Calibri"/>
              </a:rPr>
              <a:t>Researchers &amp; Data stewards</a:t>
            </a:r>
            <a:endParaRPr b="1" sz="1300">
              <a:solidFill>
                <a:srgbClr val="6AA84F"/>
              </a:solidFill>
              <a:latin typeface="Calibri"/>
              <a:ea typeface="Calibri"/>
              <a:cs typeface="Calibri"/>
              <a:sym typeface="Calibri"/>
            </a:endParaRPr>
          </a:p>
        </p:txBody>
      </p:sp>
      <p:sp>
        <p:nvSpPr>
          <p:cNvPr id="172" name="Google Shape;172;p27"/>
          <p:cNvSpPr txBox="1"/>
          <p:nvPr>
            <p:ph idx="12" type="sldNum"/>
          </p:nvPr>
        </p:nvSpPr>
        <p:spPr>
          <a:xfrm>
            <a:off x="22647" y="4894547"/>
            <a:ext cx="5202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900"/>
              <a:buFont typeface="Arial"/>
              <a:buNone/>
            </a:pPr>
            <a:fld id="{00000000-1234-1234-1234-123412341234}" type="slidenum">
              <a:rPr lang="nl" sz="900"/>
              <a:t>‹#›</a:t>
            </a:fld>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ph type="ctrTitle"/>
          </p:nvPr>
        </p:nvSpPr>
        <p:spPr>
          <a:xfrm>
            <a:off x="130225" y="2031575"/>
            <a:ext cx="8927700" cy="1216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b="1" lang="nl"/>
              <a:t>FAIRsFAIR repository support program</a:t>
            </a:r>
            <a:endParaRPr b="1"/>
          </a:p>
        </p:txBody>
      </p:sp>
      <p:sp>
        <p:nvSpPr>
          <p:cNvPr id="178" name="Google Shape;178;p28"/>
          <p:cNvSpPr txBox="1"/>
          <p:nvPr>
            <p:ph idx="1" type="subTitle"/>
          </p:nvPr>
        </p:nvSpPr>
        <p:spPr>
          <a:xfrm>
            <a:off x="130215" y="3802283"/>
            <a:ext cx="8927700" cy="9840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t/>
            </a:r>
            <a:endParaRPr/>
          </a:p>
        </p:txBody>
      </p:sp>
      <p:sp>
        <p:nvSpPr>
          <p:cNvPr id="179" name="Google Shape;179;p28"/>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623900" y="506774"/>
            <a:ext cx="7886700" cy="4182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nl"/>
              <a:t>FAIRsFAIR repository support program</a:t>
            </a:r>
            <a:endParaRPr/>
          </a:p>
        </p:txBody>
      </p:sp>
      <p:pic>
        <p:nvPicPr>
          <p:cNvPr id="185" name="Google Shape;185;p29"/>
          <p:cNvPicPr preferRelativeResize="0"/>
          <p:nvPr/>
        </p:nvPicPr>
        <p:blipFill rotWithShape="1">
          <a:blip r:embed="rId3">
            <a:alphaModFix/>
          </a:blip>
          <a:srcRect b="0" l="0" r="0" t="0"/>
          <a:stretch/>
        </p:blipFill>
        <p:spPr>
          <a:xfrm>
            <a:off x="169423" y="1795546"/>
            <a:ext cx="1586156" cy="1586156"/>
          </a:xfrm>
          <a:prstGeom prst="rect">
            <a:avLst/>
          </a:prstGeom>
          <a:noFill/>
          <a:ln>
            <a:noFill/>
          </a:ln>
        </p:spPr>
      </p:pic>
      <p:sp>
        <p:nvSpPr>
          <p:cNvPr id="186" name="Google Shape;186;p29"/>
          <p:cNvSpPr txBox="1"/>
          <p:nvPr/>
        </p:nvSpPr>
        <p:spPr>
          <a:xfrm>
            <a:off x="4480649" y="3899535"/>
            <a:ext cx="3004800" cy="737700"/>
          </a:xfrm>
          <a:prstGeom prst="rect">
            <a:avLst/>
          </a:prstGeom>
          <a:noFill/>
          <a:ln>
            <a:noFill/>
          </a:ln>
        </p:spPr>
        <p:txBody>
          <a:bodyPr anchorCtr="0" anchor="t" bIns="68550" lIns="68550" spcFirstLastPara="1" rIns="68550" wrap="square" tIns="68550">
            <a:noAutofit/>
          </a:bodyPr>
          <a:lstStyle/>
          <a:p>
            <a:pPr indent="0" lvl="0" marL="0" marR="0" rtl="0" algn="l">
              <a:lnSpc>
                <a:spcPct val="90000"/>
              </a:lnSpc>
              <a:spcBef>
                <a:spcPts val="0"/>
              </a:spcBef>
              <a:spcAft>
                <a:spcPts val="0"/>
              </a:spcAft>
              <a:buNone/>
            </a:pPr>
            <a:r>
              <a:rPr b="1" i="0" lang="nl" sz="2100" u="none" cap="none" strike="noStrike">
                <a:solidFill>
                  <a:schemeClr val="dk1"/>
                </a:solidFill>
                <a:latin typeface="Calibri"/>
                <a:ea typeface="Calibri"/>
                <a:cs typeface="Calibri"/>
                <a:sym typeface="Calibri"/>
              </a:rPr>
              <a:t>FAIR data practices</a:t>
            </a:r>
            <a:endParaRPr b="1" i="0" sz="2100" u="none" cap="none" strike="noStrike">
              <a:solidFill>
                <a:schemeClr val="dk1"/>
              </a:solidFill>
              <a:latin typeface="Calibri"/>
              <a:ea typeface="Calibri"/>
              <a:cs typeface="Calibri"/>
              <a:sym typeface="Calibri"/>
            </a:endParaRPr>
          </a:p>
        </p:txBody>
      </p:sp>
      <p:pic>
        <p:nvPicPr>
          <p:cNvPr id="187" name="Google Shape;187;p29"/>
          <p:cNvPicPr preferRelativeResize="0"/>
          <p:nvPr/>
        </p:nvPicPr>
        <p:blipFill rotWithShape="1">
          <a:blip r:embed="rId4">
            <a:alphaModFix/>
          </a:blip>
          <a:srcRect b="0" l="0" r="0" t="0"/>
          <a:stretch/>
        </p:blipFill>
        <p:spPr>
          <a:xfrm>
            <a:off x="711791" y="3259015"/>
            <a:ext cx="3628800" cy="1419479"/>
          </a:xfrm>
          <a:prstGeom prst="rect">
            <a:avLst/>
          </a:prstGeom>
          <a:noFill/>
          <a:ln>
            <a:noFill/>
          </a:ln>
        </p:spPr>
      </p:pic>
      <p:sp>
        <p:nvSpPr>
          <p:cNvPr id="188" name="Google Shape;188;p29"/>
          <p:cNvSpPr txBox="1"/>
          <p:nvPr/>
        </p:nvSpPr>
        <p:spPr>
          <a:xfrm>
            <a:off x="981117" y="4678494"/>
            <a:ext cx="3090300" cy="1617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b="0" i="0" lang="nl" sz="900" u="none" cap="none" strike="noStrike">
                <a:solidFill>
                  <a:srgbClr val="000000"/>
                </a:solidFill>
                <a:latin typeface="Calibri"/>
                <a:ea typeface="Calibri"/>
                <a:cs typeface="Calibri"/>
                <a:sym typeface="Calibri"/>
              </a:rPr>
              <a:t>Image: </a:t>
            </a:r>
            <a:r>
              <a:rPr b="0" i="0" lang="nl" sz="900" u="sng" cap="none" strike="noStrike">
                <a:solidFill>
                  <a:schemeClr val="hlink"/>
                </a:solidFill>
                <a:latin typeface="Calibri"/>
                <a:ea typeface="Calibri"/>
                <a:cs typeface="Calibri"/>
                <a:sym typeface="Calibri"/>
                <a:hlinkClick r:id="rId5"/>
              </a:rPr>
              <a:t>https://www.openaire.eu/how-to-make-your-data-fair</a:t>
            </a:r>
            <a:r>
              <a:rPr b="0" i="0" lang="nl" sz="900" u="none" cap="none" strike="noStrike">
                <a:solidFill>
                  <a:srgbClr val="000000"/>
                </a:solidFill>
                <a:latin typeface="Calibri"/>
                <a:ea typeface="Calibri"/>
                <a:cs typeface="Calibri"/>
                <a:sym typeface="Calibri"/>
              </a:rPr>
              <a:t> </a:t>
            </a:r>
            <a:endParaRPr b="0" i="0" sz="900" u="none" cap="none" strike="noStrike">
              <a:solidFill>
                <a:srgbClr val="000000"/>
              </a:solidFill>
              <a:latin typeface="Calibri"/>
              <a:ea typeface="Calibri"/>
              <a:cs typeface="Calibri"/>
              <a:sym typeface="Calibri"/>
            </a:endParaRPr>
          </a:p>
        </p:txBody>
      </p:sp>
      <p:pic>
        <p:nvPicPr>
          <p:cNvPr id="189" name="Google Shape;189;p29"/>
          <p:cNvPicPr preferRelativeResize="0"/>
          <p:nvPr/>
        </p:nvPicPr>
        <p:blipFill rotWithShape="1">
          <a:blip r:embed="rId6">
            <a:alphaModFix/>
          </a:blip>
          <a:srcRect b="0" l="0" r="0" t="0"/>
          <a:stretch/>
        </p:blipFill>
        <p:spPr>
          <a:xfrm>
            <a:off x="5986899" y="1279151"/>
            <a:ext cx="2698450" cy="1851350"/>
          </a:xfrm>
          <a:prstGeom prst="rect">
            <a:avLst/>
          </a:prstGeom>
          <a:noFill/>
          <a:ln>
            <a:noFill/>
          </a:ln>
        </p:spPr>
      </p:pic>
      <p:sp>
        <p:nvSpPr>
          <p:cNvPr id="190" name="Google Shape;190;p29"/>
          <p:cNvSpPr txBox="1"/>
          <p:nvPr>
            <p:ph idx="1" type="body"/>
          </p:nvPr>
        </p:nvSpPr>
        <p:spPr>
          <a:xfrm>
            <a:off x="1549500" y="2777288"/>
            <a:ext cx="4400700" cy="418200"/>
          </a:xfrm>
          <a:prstGeom prst="rect">
            <a:avLst/>
          </a:prstGeom>
          <a:noFill/>
          <a:ln>
            <a:noFill/>
          </a:ln>
        </p:spPr>
        <p:txBody>
          <a:bodyPr anchorCtr="0" anchor="t" bIns="34275" lIns="68550" spcFirstLastPara="1" rIns="68550" wrap="square" tIns="34275">
            <a:normAutofit fontScale="92500"/>
          </a:bodyPr>
          <a:lstStyle/>
          <a:p>
            <a:pPr indent="0" lvl="0" marL="0" rtl="0" algn="l">
              <a:lnSpc>
                <a:spcPct val="90000"/>
              </a:lnSpc>
              <a:spcBef>
                <a:spcPts val="0"/>
              </a:spcBef>
              <a:spcAft>
                <a:spcPts val="0"/>
              </a:spcAft>
              <a:buClr>
                <a:srgbClr val="4470A7"/>
              </a:buClr>
              <a:buSzPct val="171428"/>
              <a:buNone/>
            </a:pPr>
            <a:r>
              <a:rPr b="1" lang="nl"/>
              <a:t>CoreTrustSeal repository certification</a:t>
            </a:r>
            <a:endParaRPr b="1"/>
          </a:p>
        </p:txBody>
      </p:sp>
      <p:sp>
        <p:nvSpPr>
          <p:cNvPr id="191" name="Google Shape;191;p29"/>
          <p:cNvSpPr txBox="1"/>
          <p:nvPr/>
        </p:nvSpPr>
        <p:spPr>
          <a:xfrm>
            <a:off x="711800" y="1279150"/>
            <a:ext cx="5202600" cy="79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rgbClr val="4470A7"/>
              </a:buClr>
              <a:buSzPts val="2700"/>
              <a:buFont typeface="Calibri"/>
              <a:buNone/>
            </a:pPr>
            <a:r>
              <a:rPr lang="nl" sz="2200">
                <a:solidFill>
                  <a:schemeClr val="dk1"/>
                </a:solidFill>
                <a:latin typeface="Calibri"/>
                <a:ea typeface="Calibri"/>
                <a:cs typeface="Calibri"/>
                <a:sym typeface="Calibri"/>
              </a:rPr>
              <a:t>A repository journey towards becoming trustworthy and FAIR-enabling</a:t>
            </a:r>
            <a:endParaRPr sz="900">
              <a:solidFill>
                <a:schemeClr val="dk1"/>
              </a:solidFill>
              <a:latin typeface="Calibri"/>
              <a:ea typeface="Calibri"/>
              <a:cs typeface="Calibri"/>
              <a:sym typeface="Calibri"/>
            </a:endParaRPr>
          </a:p>
        </p:txBody>
      </p:sp>
      <p:sp>
        <p:nvSpPr>
          <p:cNvPr id="192" name="Google Shape;192;p29"/>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Support team</a:t>
            </a:r>
            <a:endParaRPr/>
          </a:p>
        </p:txBody>
      </p:sp>
      <p:pic>
        <p:nvPicPr>
          <p:cNvPr id="198" name="Google Shape;198;p30"/>
          <p:cNvPicPr preferRelativeResize="0"/>
          <p:nvPr/>
        </p:nvPicPr>
        <p:blipFill rotWithShape="1">
          <a:blip r:embed="rId3">
            <a:alphaModFix/>
          </a:blip>
          <a:srcRect b="0" l="0" r="0" t="0"/>
          <a:stretch/>
        </p:blipFill>
        <p:spPr>
          <a:xfrm>
            <a:off x="836275" y="1298600"/>
            <a:ext cx="1853900" cy="633725"/>
          </a:xfrm>
          <a:prstGeom prst="rect">
            <a:avLst/>
          </a:prstGeom>
          <a:noFill/>
          <a:ln>
            <a:noFill/>
          </a:ln>
        </p:spPr>
      </p:pic>
      <p:pic>
        <p:nvPicPr>
          <p:cNvPr id="199" name="Google Shape;199;p30"/>
          <p:cNvPicPr preferRelativeResize="0"/>
          <p:nvPr/>
        </p:nvPicPr>
        <p:blipFill rotWithShape="1">
          <a:blip r:embed="rId4">
            <a:alphaModFix/>
          </a:blip>
          <a:srcRect b="0" l="0" r="0" t="0"/>
          <a:stretch/>
        </p:blipFill>
        <p:spPr>
          <a:xfrm>
            <a:off x="698075" y="2069075"/>
            <a:ext cx="1495025" cy="1495025"/>
          </a:xfrm>
          <a:prstGeom prst="rect">
            <a:avLst/>
          </a:prstGeom>
          <a:noFill/>
          <a:ln>
            <a:noFill/>
          </a:ln>
        </p:spPr>
      </p:pic>
      <p:pic>
        <p:nvPicPr>
          <p:cNvPr id="200" name="Google Shape;200;p30"/>
          <p:cNvPicPr preferRelativeResize="0"/>
          <p:nvPr/>
        </p:nvPicPr>
        <p:blipFill rotWithShape="1">
          <a:blip r:embed="rId5">
            <a:alphaModFix/>
          </a:blip>
          <a:srcRect b="0" l="0" r="0" t="0"/>
          <a:stretch/>
        </p:blipFill>
        <p:spPr>
          <a:xfrm>
            <a:off x="2969109" y="3006149"/>
            <a:ext cx="2026157" cy="787950"/>
          </a:xfrm>
          <a:prstGeom prst="rect">
            <a:avLst/>
          </a:prstGeom>
          <a:noFill/>
          <a:ln>
            <a:noFill/>
          </a:ln>
        </p:spPr>
      </p:pic>
      <p:pic>
        <p:nvPicPr>
          <p:cNvPr id="201" name="Google Shape;201;p30"/>
          <p:cNvPicPr preferRelativeResize="0"/>
          <p:nvPr/>
        </p:nvPicPr>
        <p:blipFill rotWithShape="1">
          <a:blip r:embed="rId6">
            <a:alphaModFix/>
          </a:blip>
          <a:srcRect b="0" l="0" r="0" t="0"/>
          <a:stretch/>
        </p:blipFill>
        <p:spPr>
          <a:xfrm>
            <a:off x="1579975" y="3388707"/>
            <a:ext cx="1244025" cy="1244025"/>
          </a:xfrm>
          <a:prstGeom prst="rect">
            <a:avLst/>
          </a:prstGeom>
          <a:noFill/>
          <a:ln>
            <a:noFill/>
          </a:ln>
        </p:spPr>
      </p:pic>
      <p:pic>
        <p:nvPicPr>
          <p:cNvPr id="202" name="Google Shape;202;p30"/>
          <p:cNvPicPr preferRelativeResize="0"/>
          <p:nvPr/>
        </p:nvPicPr>
        <p:blipFill rotWithShape="1">
          <a:blip r:embed="rId7">
            <a:alphaModFix/>
          </a:blip>
          <a:srcRect b="0" l="0" r="0" t="0"/>
          <a:stretch/>
        </p:blipFill>
        <p:spPr>
          <a:xfrm>
            <a:off x="3407579" y="1446975"/>
            <a:ext cx="1164431" cy="835819"/>
          </a:xfrm>
          <a:prstGeom prst="rect">
            <a:avLst/>
          </a:prstGeom>
          <a:noFill/>
          <a:ln>
            <a:noFill/>
          </a:ln>
        </p:spPr>
      </p:pic>
      <p:pic>
        <p:nvPicPr>
          <p:cNvPr id="203" name="Google Shape;203;p30"/>
          <p:cNvPicPr preferRelativeResize="0"/>
          <p:nvPr/>
        </p:nvPicPr>
        <p:blipFill rotWithShape="1">
          <a:blip r:embed="rId8">
            <a:alphaModFix/>
          </a:blip>
          <a:srcRect b="0" l="0" r="0" t="0"/>
          <a:stretch/>
        </p:blipFill>
        <p:spPr>
          <a:xfrm>
            <a:off x="4898192" y="985951"/>
            <a:ext cx="3567767" cy="3646781"/>
          </a:xfrm>
          <a:prstGeom prst="rect">
            <a:avLst/>
          </a:prstGeom>
          <a:noFill/>
          <a:ln>
            <a:noFill/>
          </a:ln>
        </p:spPr>
      </p:pic>
      <p:pic>
        <p:nvPicPr>
          <p:cNvPr id="204" name="Google Shape;204;p30"/>
          <p:cNvPicPr preferRelativeResize="0"/>
          <p:nvPr/>
        </p:nvPicPr>
        <p:blipFill rotWithShape="1">
          <a:blip r:embed="rId9">
            <a:alphaModFix/>
          </a:blip>
          <a:srcRect b="0" l="0" r="0" t="0"/>
          <a:stretch/>
        </p:blipFill>
        <p:spPr>
          <a:xfrm>
            <a:off x="5942541" y="2687062"/>
            <a:ext cx="356513" cy="356513"/>
          </a:xfrm>
          <a:prstGeom prst="rect">
            <a:avLst/>
          </a:prstGeom>
          <a:noFill/>
          <a:ln>
            <a:noFill/>
          </a:ln>
        </p:spPr>
      </p:pic>
      <p:pic>
        <p:nvPicPr>
          <p:cNvPr id="205" name="Google Shape;205;p30"/>
          <p:cNvPicPr preferRelativeResize="0"/>
          <p:nvPr/>
        </p:nvPicPr>
        <p:blipFill rotWithShape="1">
          <a:blip r:embed="rId9">
            <a:alphaModFix/>
          </a:blip>
          <a:srcRect b="0" l="0" r="0" t="0"/>
          <a:stretch/>
        </p:blipFill>
        <p:spPr>
          <a:xfrm>
            <a:off x="5586028" y="2687062"/>
            <a:ext cx="356513" cy="356513"/>
          </a:xfrm>
          <a:prstGeom prst="rect">
            <a:avLst/>
          </a:prstGeom>
          <a:noFill/>
          <a:ln>
            <a:noFill/>
          </a:ln>
        </p:spPr>
      </p:pic>
      <p:pic>
        <p:nvPicPr>
          <p:cNvPr id="206" name="Google Shape;206;p30"/>
          <p:cNvPicPr preferRelativeResize="0"/>
          <p:nvPr/>
        </p:nvPicPr>
        <p:blipFill rotWithShape="1">
          <a:blip r:embed="rId9">
            <a:alphaModFix/>
          </a:blip>
          <a:srcRect b="0" l="0" r="0" t="0"/>
          <a:stretch/>
        </p:blipFill>
        <p:spPr>
          <a:xfrm>
            <a:off x="6255966" y="2836725"/>
            <a:ext cx="356513" cy="356513"/>
          </a:xfrm>
          <a:prstGeom prst="rect">
            <a:avLst/>
          </a:prstGeom>
          <a:noFill/>
          <a:ln>
            <a:noFill/>
          </a:ln>
        </p:spPr>
      </p:pic>
      <p:pic>
        <p:nvPicPr>
          <p:cNvPr id="207" name="Google Shape;207;p30"/>
          <p:cNvPicPr preferRelativeResize="0"/>
          <p:nvPr/>
        </p:nvPicPr>
        <p:blipFill rotWithShape="1">
          <a:blip r:embed="rId9">
            <a:alphaModFix/>
          </a:blip>
          <a:srcRect b="0" l="0" r="0" t="0"/>
          <a:stretch/>
        </p:blipFill>
        <p:spPr>
          <a:xfrm>
            <a:off x="5771278" y="3564094"/>
            <a:ext cx="356513" cy="356513"/>
          </a:xfrm>
          <a:prstGeom prst="rect">
            <a:avLst/>
          </a:prstGeom>
          <a:noFill/>
          <a:ln>
            <a:noFill/>
          </a:ln>
        </p:spPr>
      </p:pic>
      <p:sp>
        <p:nvSpPr>
          <p:cNvPr id="208" name="Google Shape;208;p30"/>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623888" y="506774"/>
            <a:ext cx="7886700" cy="447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4470A7"/>
              </a:buClr>
              <a:buSzPts val="2700"/>
              <a:buFont typeface="Calibri"/>
              <a:buNone/>
            </a:pPr>
            <a:r>
              <a:rPr lang="nl"/>
              <a:t>Who we work with</a:t>
            </a:r>
            <a:endParaRPr/>
          </a:p>
        </p:txBody>
      </p:sp>
      <p:pic>
        <p:nvPicPr>
          <p:cNvPr id="214" name="Google Shape;214;p31"/>
          <p:cNvPicPr preferRelativeResize="0"/>
          <p:nvPr/>
        </p:nvPicPr>
        <p:blipFill rotWithShape="1">
          <a:blip r:embed="rId3">
            <a:alphaModFix/>
          </a:blip>
          <a:srcRect b="0" l="0" r="0" t="0"/>
          <a:stretch/>
        </p:blipFill>
        <p:spPr>
          <a:xfrm>
            <a:off x="4899203" y="980243"/>
            <a:ext cx="3567767" cy="3646781"/>
          </a:xfrm>
          <a:prstGeom prst="rect">
            <a:avLst/>
          </a:prstGeom>
          <a:noFill/>
          <a:ln>
            <a:noFill/>
          </a:ln>
        </p:spPr>
      </p:pic>
      <p:pic>
        <p:nvPicPr>
          <p:cNvPr id="215" name="Google Shape;215;p31"/>
          <p:cNvPicPr preferRelativeResize="0"/>
          <p:nvPr/>
        </p:nvPicPr>
        <p:blipFill rotWithShape="1">
          <a:blip r:embed="rId4">
            <a:alphaModFix/>
          </a:blip>
          <a:srcRect b="0" l="0" r="0" t="0"/>
          <a:stretch/>
        </p:blipFill>
        <p:spPr>
          <a:xfrm>
            <a:off x="1083685" y="2563874"/>
            <a:ext cx="602317" cy="766952"/>
          </a:xfrm>
          <a:prstGeom prst="rect">
            <a:avLst/>
          </a:prstGeom>
          <a:noFill/>
          <a:ln>
            <a:noFill/>
          </a:ln>
        </p:spPr>
      </p:pic>
      <p:pic>
        <p:nvPicPr>
          <p:cNvPr id="216" name="Google Shape;216;p31"/>
          <p:cNvPicPr preferRelativeResize="0"/>
          <p:nvPr/>
        </p:nvPicPr>
        <p:blipFill rotWithShape="1">
          <a:blip r:embed="rId5">
            <a:alphaModFix/>
          </a:blip>
          <a:srcRect b="0" l="0" r="0" t="0"/>
          <a:stretch/>
        </p:blipFill>
        <p:spPr>
          <a:xfrm>
            <a:off x="3478898" y="3335149"/>
            <a:ext cx="1293725" cy="631937"/>
          </a:xfrm>
          <a:prstGeom prst="rect">
            <a:avLst/>
          </a:prstGeom>
          <a:noFill/>
          <a:ln>
            <a:noFill/>
          </a:ln>
        </p:spPr>
      </p:pic>
      <p:pic>
        <p:nvPicPr>
          <p:cNvPr id="217" name="Google Shape;217;p31"/>
          <p:cNvPicPr preferRelativeResize="0"/>
          <p:nvPr/>
        </p:nvPicPr>
        <p:blipFill rotWithShape="1">
          <a:blip r:embed="rId6">
            <a:alphaModFix/>
          </a:blip>
          <a:srcRect b="0" l="0" r="0" t="0"/>
          <a:stretch/>
        </p:blipFill>
        <p:spPr>
          <a:xfrm>
            <a:off x="2185167" y="1958561"/>
            <a:ext cx="1293735" cy="315525"/>
          </a:xfrm>
          <a:prstGeom prst="rect">
            <a:avLst/>
          </a:prstGeom>
          <a:noFill/>
          <a:ln>
            <a:noFill/>
          </a:ln>
        </p:spPr>
      </p:pic>
      <p:pic>
        <p:nvPicPr>
          <p:cNvPr id="218" name="Google Shape;218;p31"/>
          <p:cNvPicPr preferRelativeResize="0"/>
          <p:nvPr/>
        </p:nvPicPr>
        <p:blipFill rotWithShape="1">
          <a:blip r:embed="rId7">
            <a:alphaModFix/>
          </a:blip>
          <a:srcRect b="0" l="0" r="0" t="0"/>
          <a:stretch/>
        </p:blipFill>
        <p:spPr>
          <a:xfrm>
            <a:off x="378976" y="3900525"/>
            <a:ext cx="1293725" cy="389209"/>
          </a:xfrm>
          <a:prstGeom prst="rect">
            <a:avLst/>
          </a:prstGeom>
          <a:noFill/>
          <a:ln>
            <a:noFill/>
          </a:ln>
        </p:spPr>
      </p:pic>
      <p:pic>
        <p:nvPicPr>
          <p:cNvPr id="219" name="Google Shape;219;p31"/>
          <p:cNvPicPr preferRelativeResize="0"/>
          <p:nvPr/>
        </p:nvPicPr>
        <p:blipFill rotWithShape="1">
          <a:blip r:embed="rId8">
            <a:alphaModFix/>
          </a:blip>
          <a:srcRect b="0" l="0" r="0" t="0"/>
          <a:stretch/>
        </p:blipFill>
        <p:spPr>
          <a:xfrm>
            <a:off x="460373" y="1830701"/>
            <a:ext cx="1293725" cy="580236"/>
          </a:xfrm>
          <a:prstGeom prst="rect">
            <a:avLst/>
          </a:prstGeom>
          <a:noFill/>
          <a:ln>
            <a:noFill/>
          </a:ln>
        </p:spPr>
      </p:pic>
      <p:pic>
        <p:nvPicPr>
          <p:cNvPr id="220" name="Google Shape;220;p31"/>
          <p:cNvPicPr preferRelativeResize="0"/>
          <p:nvPr/>
        </p:nvPicPr>
        <p:blipFill rotWithShape="1">
          <a:blip r:embed="rId9">
            <a:alphaModFix/>
          </a:blip>
          <a:srcRect b="0" l="0" r="0" t="0"/>
          <a:stretch/>
        </p:blipFill>
        <p:spPr>
          <a:xfrm>
            <a:off x="3236622" y="1263001"/>
            <a:ext cx="1584925" cy="447900"/>
          </a:xfrm>
          <a:prstGeom prst="rect">
            <a:avLst/>
          </a:prstGeom>
          <a:noFill/>
          <a:ln>
            <a:noFill/>
          </a:ln>
        </p:spPr>
      </p:pic>
      <p:pic>
        <p:nvPicPr>
          <p:cNvPr id="221" name="Google Shape;221;p31"/>
          <p:cNvPicPr preferRelativeResize="0"/>
          <p:nvPr/>
        </p:nvPicPr>
        <p:blipFill rotWithShape="1">
          <a:blip r:embed="rId10">
            <a:alphaModFix/>
          </a:blip>
          <a:srcRect b="0" l="0" r="0" t="0"/>
          <a:stretch/>
        </p:blipFill>
        <p:spPr>
          <a:xfrm>
            <a:off x="984775" y="1204312"/>
            <a:ext cx="1261519" cy="504608"/>
          </a:xfrm>
          <a:prstGeom prst="rect">
            <a:avLst/>
          </a:prstGeom>
          <a:noFill/>
          <a:ln>
            <a:noFill/>
          </a:ln>
        </p:spPr>
      </p:pic>
      <p:pic>
        <p:nvPicPr>
          <p:cNvPr id="222" name="Google Shape;222;p31"/>
          <p:cNvPicPr preferRelativeResize="0"/>
          <p:nvPr/>
        </p:nvPicPr>
        <p:blipFill rotWithShape="1">
          <a:blip r:embed="rId11">
            <a:alphaModFix/>
          </a:blip>
          <a:srcRect b="40488" l="17577" r="17080" t="39484"/>
          <a:stretch/>
        </p:blipFill>
        <p:spPr>
          <a:xfrm>
            <a:off x="2488338" y="2605400"/>
            <a:ext cx="2304939" cy="504600"/>
          </a:xfrm>
          <a:prstGeom prst="rect">
            <a:avLst/>
          </a:prstGeom>
          <a:noFill/>
          <a:ln>
            <a:noFill/>
          </a:ln>
        </p:spPr>
      </p:pic>
      <p:pic>
        <p:nvPicPr>
          <p:cNvPr id="223" name="Google Shape;223;p31"/>
          <p:cNvPicPr preferRelativeResize="0"/>
          <p:nvPr/>
        </p:nvPicPr>
        <p:blipFill rotWithShape="1">
          <a:blip r:embed="rId12">
            <a:alphaModFix/>
          </a:blip>
          <a:srcRect b="0" l="0" r="0" t="0"/>
          <a:stretch/>
        </p:blipFill>
        <p:spPr>
          <a:xfrm>
            <a:off x="1352912" y="3422114"/>
            <a:ext cx="1851880" cy="470383"/>
          </a:xfrm>
          <a:prstGeom prst="rect">
            <a:avLst/>
          </a:prstGeom>
          <a:noFill/>
          <a:ln>
            <a:noFill/>
          </a:ln>
        </p:spPr>
      </p:pic>
      <p:pic>
        <p:nvPicPr>
          <p:cNvPr id="224" name="Google Shape;224;p31"/>
          <p:cNvPicPr preferRelativeResize="0"/>
          <p:nvPr/>
        </p:nvPicPr>
        <p:blipFill rotWithShape="1">
          <a:blip r:embed="rId13">
            <a:alphaModFix/>
          </a:blip>
          <a:srcRect b="0" l="0" r="0" t="0"/>
          <a:stretch/>
        </p:blipFill>
        <p:spPr>
          <a:xfrm>
            <a:off x="5775767" y="3330836"/>
            <a:ext cx="356513" cy="356513"/>
          </a:xfrm>
          <a:prstGeom prst="rect">
            <a:avLst/>
          </a:prstGeom>
          <a:noFill/>
          <a:ln>
            <a:noFill/>
          </a:ln>
        </p:spPr>
      </p:pic>
      <p:pic>
        <p:nvPicPr>
          <p:cNvPr id="225" name="Google Shape;225;p31"/>
          <p:cNvPicPr preferRelativeResize="0"/>
          <p:nvPr/>
        </p:nvPicPr>
        <p:blipFill rotWithShape="1">
          <a:blip r:embed="rId13">
            <a:alphaModFix/>
          </a:blip>
          <a:srcRect b="0" l="0" r="0" t="0"/>
          <a:stretch/>
        </p:blipFill>
        <p:spPr>
          <a:xfrm>
            <a:off x="5595617" y="2724086"/>
            <a:ext cx="356513" cy="356513"/>
          </a:xfrm>
          <a:prstGeom prst="rect">
            <a:avLst/>
          </a:prstGeom>
          <a:noFill/>
          <a:ln>
            <a:noFill/>
          </a:ln>
        </p:spPr>
      </p:pic>
      <p:pic>
        <p:nvPicPr>
          <p:cNvPr id="226" name="Google Shape;226;p31"/>
          <p:cNvPicPr preferRelativeResize="0"/>
          <p:nvPr/>
        </p:nvPicPr>
        <p:blipFill rotWithShape="1">
          <a:blip r:embed="rId13">
            <a:alphaModFix/>
          </a:blip>
          <a:srcRect b="0" l="0" r="0" t="0"/>
          <a:stretch/>
        </p:blipFill>
        <p:spPr>
          <a:xfrm>
            <a:off x="5239104" y="3880042"/>
            <a:ext cx="356513" cy="356513"/>
          </a:xfrm>
          <a:prstGeom prst="rect">
            <a:avLst/>
          </a:prstGeom>
          <a:noFill/>
          <a:ln>
            <a:noFill/>
          </a:ln>
        </p:spPr>
      </p:pic>
      <p:pic>
        <p:nvPicPr>
          <p:cNvPr id="227" name="Google Shape;227;p31"/>
          <p:cNvPicPr preferRelativeResize="0"/>
          <p:nvPr/>
        </p:nvPicPr>
        <p:blipFill rotWithShape="1">
          <a:blip r:embed="rId13">
            <a:alphaModFix/>
          </a:blip>
          <a:srcRect b="0" l="0" r="0" t="0"/>
          <a:stretch/>
        </p:blipFill>
        <p:spPr>
          <a:xfrm>
            <a:off x="6504833" y="2065886"/>
            <a:ext cx="356513" cy="356513"/>
          </a:xfrm>
          <a:prstGeom prst="rect">
            <a:avLst/>
          </a:prstGeom>
          <a:noFill/>
          <a:ln>
            <a:noFill/>
          </a:ln>
        </p:spPr>
      </p:pic>
      <p:pic>
        <p:nvPicPr>
          <p:cNvPr id="228" name="Google Shape;228;p31"/>
          <p:cNvPicPr preferRelativeResize="0"/>
          <p:nvPr/>
        </p:nvPicPr>
        <p:blipFill rotWithShape="1">
          <a:blip r:embed="rId13">
            <a:alphaModFix/>
          </a:blip>
          <a:srcRect b="0" l="0" r="0" t="0"/>
          <a:stretch/>
        </p:blipFill>
        <p:spPr>
          <a:xfrm>
            <a:off x="6918504" y="3271454"/>
            <a:ext cx="356513" cy="356513"/>
          </a:xfrm>
          <a:prstGeom prst="rect">
            <a:avLst/>
          </a:prstGeom>
          <a:noFill/>
          <a:ln>
            <a:noFill/>
          </a:ln>
        </p:spPr>
      </p:pic>
      <p:pic>
        <p:nvPicPr>
          <p:cNvPr id="229" name="Google Shape;229;p31"/>
          <p:cNvPicPr preferRelativeResize="0"/>
          <p:nvPr/>
        </p:nvPicPr>
        <p:blipFill rotWithShape="1">
          <a:blip r:embed="rId13">
            <a:alphaModFix/>
          </a:blip>
          <a:srcRect b="0" l="0" r="0" t="0"/>
          <a:stretch/>
        </p:blipFill>
        <p:spPr>
          <a:xfrm>
            <a:off x="6761323" y="3591161"/>
            <a:ext cx="356513" cy="356513"/>
          </a:xfrm>
          <a:prstGeom prst="rect">
            <a:avLst/>
          </a:prstGeom>
          <a:noFill/>
          <a:ln>
            <a:noFill/>
          </a:ln>
        </p:spPr>
      </p:pic>
      <p:pic>
        <p:nvPicPr>
          <p:cNvPr id="230" name="Google Shape;230;p31"/>
          <p:cNvPicPr preferRelativeResize="0"/>
          <p:nvPr/>
        </p:nvPicPr>
        <p:blipFill rotWithShape="1">
          <a:blip r:embed="rId13">
            <a:alphaModFix/>
          </a:blip>
          <a:srcRect b="0" l="0" r="0" t="0"/>
          <a:stretch/>
        </p:blipFill>
        <p:spPr>
          <a:xfrm>
            <a:off x="6185135" y="3330836"/>
            <a:ext cx="356513" cy="356513"/>
          </a:xfrm>
          <a:prstGeom prst="rect">
            <a:avLst/>
          </a:prstGeom>
          <a:noFill/>
          <a:ln>
            <a:noFill/>
          </a:ln>
        </p:spPr>
      </p:pic>
      <p:sp>
        <p:nvSpPr>
          <p:cNvPr id="231" name="Google Shape;231;p31"/>
          <p:cNvSpPr txBox="1"/>
          <p:nvPr/>
        </p:nvSpPr>
        <p:spPr>
          <a:xfrm>
            <a:off x="5687248" y="4595786"/>
            <a:ext cx="2217600" cy="2769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0" i="0" lang="nl" sz="900" u="none" cap="none" strike="noStrike">
                <a:solidFill>
                  <a:srgbClr val="000000"/>
                </a:solidFill>
                <a:latin typeface="Calibri"/>
                <a:ea typeface="Calibri"/>
                <a:cs typeface="Calibri"/>
                <a:sym typeface="Calibri"/>
              </a:rPr>
              <a:t>→ a country with a selected repository </a:t>
            </a:r>
            <a:endParaRPr b="0" i="0" sz="900" u="none" cap="none" strike="noStrike">
              <a:solidFill>
                <a:srgbClr val="000000"/>
              </a:solidFill>
              <a:latin typeface="Calibri"/>
              <a:ea typeface="Calibri"/>
              <a:cs typeface="Calibri"/>
              <a:sym typeface="Calibri"/>
            </a:endParaRPr>
          </a:p>
        </p:txBody>
      </p:sp>
      <p:pic>
        <p:nvPicPr>
          <p:cNvPr id="232" name="Google Shape;232;p31"/>
          <p:cNvPicPr preferRelativeResize="0"/>
          <p:nvPr/>
        </p:nvPicPr>
        <p:blipFill rotWithShape="1">
          <a:blip r:embed="rId14">
            <a:alphaModFix/>
          </a:blip>
          <a:srcRect b="0" l="0" r="0" t="0"/>
          <a:stretch/>
        </p:blipFill>
        <p:spPr>
          <a:xfrm>
            <a:off x="2294522" y="3983777"/>
            <a:ext cx="1413650" cy="537949"/>
          </a:xfrm>
          <a:prstGeom prst="rect">
            <a:avLst/>
          </a:prstGeom>
          <a:noFill/>
          <a:ln>
            <a:noFill/>
          </a:ln>
        </p:spPr>
      </p:pic>
      <p:pic>
        <p:nvPicPr>
          <p:cNvPr id="233" name="Google Shape;233;p31"/>
          <p:cNvPicPr preferRelativeResize="0"/>
          <p:nvPr/>
        </p:nvPicPr>
        <p:blipFill rotWithShape="1">
          <a:blip r:embed="rId13">
            <a:alphaModFix/>
          </a:blip>
          <a:srcRect b="0" l="0" r="0" t="0"/>
          <a:stretch/>
        </p:blipFill>
        <p:spPr>
          <a:xfrm>
            <a:off x="6296839" y="2914942"/>
            <a:ext cx="356513" cy="356513"/>
          </a:xfrm>
          <a:prstGeom prst="rect">
            <a:avLst/>
          </a:prstGeom>
          <a:noFill/>
          <a:ln>
            <a:noFill/>
          </a:ln>
        </p:spPr>
      </p:pic>
      <p:sp>
        <p:nvSpPr>
          <p:cNvPr id="234" name="Google Shape;234;p31"/>
          <p:cNvSpPr txBox="1"/>
          <p:nvPr>
            <p:ph idx="12" type="sldNum"/>
          </p:nvPr>
        </p:nvSpPr>
        <p:spPr>
          <a:xfrm>
            <a:off x="22647" y="4894547"/>
            <a:ext cx="7365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nl"/>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ter slide">
  <a:themeElements>
    <a:clrScheme name="Tema di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