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67" r:id="rId4"/>
    <p:sldId id="281" r:id="rId5"/>
    <p:sldId id="278" r:id="rId6"/>
    <p:sldId id="270" r:id="rId7"/>
    <p:sldId id="268" r:id="rId8"/>
    <p:sldId id="279" r:id="rId9"/>
    <p:sldId id="287" r:id="rId10"/>
    <p:sldId id="284" r:id="rId11"/>
    <p:sldId id="288" r:id="rId12"/>
    <p:sldId id="289" r:id="rId13"/>
    <p:sldId id="291" r:id="rId14"/>
    <p:sldId id="290" r:id="rId15"/>
    <p:sldId id="285" r:id="rId16"/>
    <p:sldId id="286" r:id="rId17"/>
    <p:sldId id="274" r:id="rId18"/>
    <p:sldId id="266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4700"/>
    <a:srgbClr val="FF3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5"/>
    <p:restoredTop sz="91487"/>
  </p:normalViewPr>
  <p:slideViewPr>
    <p:cSldViewPr snapToGrid="0" snapToObjects="1">
      <p:cViewPr varScale="1">
        <p:scale>
          <a:sx n="73" d="100"/>
          <a:sy n="73" d="100"/>
        </p:scale>
        <p:origin x="2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94372-CEED-6949-BE9E-5BE8317F1B47}" type="datetimeFigureOut">
              <a:rPr lang="es-ES" smtClean="0"/>
              <a:t>6/8/21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2312E-9684-5441-817B-E127D77EED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88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13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9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77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57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421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12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413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2916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31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22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378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83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44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99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61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917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98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312E-9684-5441-817B-E127D77EED6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05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0B131-B9CD-4443-8143-5A2BA97BB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FCE893-5E61-664E-A653-905198F92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BBB0C0-108A-D445-BA20-11E3F4EF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161E96-B333-9E45-8780-AABCA929F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9FF671-E5BD-3443-99E6-49148FA8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001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169EB-D562-6E4C-973A-E00893D4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03CB41-D5F8-FA47-9435-CED6D2D30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3878E9-37B1-664C-995E-95C7F58AF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CF0F6A-203A-FA4A-9462-122ACB25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700E93-5BBB-6043-8D38-0EA384AD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4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AD3628-4DA9-C24A-B741-85C496ABC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01347-10E2-514D-B7B9-2D475D098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821C1F-DB20-8747-914C-31AAE7CF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D18D37-085C-F348-84FA-891C4AAA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1848A-C753-714C-ACFC-649551CE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04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4D131-AE8C-5E4D-B039-E167FA76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2854C5-93E7-D840-ACCA-E30A1058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42B29E-99D0-D841-A555-273DB797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10C24-4696-4D4C-AFFA-6D7B8123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0B4E94-CBE2-9340-8753-0D4B8F5B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46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A5436-1EB2-E748-8E48-D5C9E272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95CFC5-8BDB-4D4F-98E1-A73D25528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19B07-14D1-3149-93D1-2C325DD3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98C6BF-1D12-BE46-8031-9FA5D76F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694C94-0666-7641-B9E5-2969C4BE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6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90C84-93D9-CF44-858F-1C6206DA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764F7C-08FB-9346-905C-6BAD246D7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EF942A-344F-5840-BE33-4E2B02CEB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A24490-C749-0443-928A-332170DE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B93318-41EF-D748-B275-A72C4CE3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E1E86C-CF16-7945-9C63-0DCAF6C4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49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A506F-8277-CF4D-8CBE-AF4F6651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BD140-6CD9-D44C-92EC-2FECE9A20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8742E6-855D-7140-856D-4C9A6A31E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1435D8-16B6-C74A-9834-A2AA2FD97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76A0D8-D463-AE4E-BC4F-A710A50057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B1D105-F2C2-464E-ACB0-30CBF55E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7AF4A5-63CE-8840-83AF-831DDCFF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0A980DA-A217-474D-B700-313A0FF3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63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F7AF9-D106-C846-8907-FB8ECEFE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D9612F-B1D3-8043-AB99-17CD710A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648BB0-6119-4640-A2B6-897477A9F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2BCDBF-56C2-E94E-B2C8-3C5EEF07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69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C9DDCE-A75A-A344-9656-6D223B3A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65D6A8-E5D1-6149-9C1E-2916FB09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1BD92B-FA1C-4A44-95BD-193808CB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88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CAB9E-8DD7-AF4C-94EB-313648AC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15483-2823-4D47-AEEA-71B3D7AE5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88680C-8BE1-6E4E-8244-92CEDA7E1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C2B061-948A-B84B-BD6E-6A0C0BE2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CE0774-1AAC-8A4B-8386-CC84202D1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292664-C204-D449-96A6-635C0C2B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96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EB686-A817-7F47-8E00-3D6902A5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2BB460-3B60-CE4B-A356-8CD7D0895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E0ECCC-BAD1-2C49-BC02-D43EE88A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345062-BB14-2746-B2D7-D633D9C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708646-E165-484A-B4C3-AFAA7D7D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D66AC8-043D-E14E-91C0-D706D624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47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AB55B53-13F0-A54F-8101-3DEBFDD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B50029-EC3E-8F40-9144-326696C97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C2E15-DDA5-D348-B581-4E928A899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A5571-18AD-CC44-9D1E-A1EDFC6B893D}" type="datetimeFigureOut">
              <a:rPr lang="es-ES" smtClean="0"/>
              <a:t>6/8/21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422AE8-A202-1349-85F8-8947AE878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3FECFC-2F18-114C-A3B6-44180EB34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F67B6-D9C2-0D44-813A-2078B50771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47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zampier@ccae.ufpb.b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rimigea.es/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Sitio web&#10;&#10;Descripción generada automáticamente con confianza baja">
            <a:extLst>
              <a:ext uri="{FF2B5EF4-FFF2-40B4-BE49-F238E27FC236}">
                <a16:creationId xmlns:a16="http://schemas.microsoft.com/office/drawing/2014/main" id="{8516DBAF-5336-0C49-86B7-95C65346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40" y="0"/>
            <a:ext cx="8160817" cy="174113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425B015-3FA8-7941-A12B-4D660BB3CC7C}"/>
              </a:ext>
            </a:extLst>
          </p:cNvPr>
          <p:cNvSpPr txBox="1"/>
          <p:nvPr/>
        </p:nvSpPr>
        <p:spPr>
          <a:xfrm>
            <a:off x="102994" y="2250914"/>
            <a:ext cx="12075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b="1" dirty="0"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r>
              <a:rPr lang="es-ES" sz="4500" b="1" dirty="0">
                <a:solidFill>
                  <a:srgbClr val="8A4700"/>
                </a:solidFill>
                <a:latin typeface="Times" pitchFamily="2" charset="0"/>
                <a:cs typeface="Arial" panose="020B0604020202020204" pitchFamily="34" charset="0"/>
              </a:rPr>
              <a:t>La Teología del Euroextractivismo Minero: </a:t>
            </a:r>
          </a:p>
          <a:p>
            <a:pPr algn="ctr"/>
            <a:r>
              <a:rPr lang="es-ES" sz="4500" b="1" dirty="0">
                <a:solidFill>
                  <a:srgbClr val="8A4700"/>
                </a:solidFill>
                <a:latin typeface="Times" pitchFamily="2" charset="0"/>
                <a:cs typeface="Arial" panose="020B0604020202020204" pitchFamily="34" charset="0"/>
              </a:rPr>
              <a:t>El caso de Andalucía/España</a:t>
            </a:r>
            <a:endParaRPr lang="es-ES" sz="4500" b="1" dirty="0">
              <a:solidFill>
                <a:srgbClr val="8A470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83B6A5-9BDC-E443-BD87-708FE653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A35BAF5-BBE9-7940-A0DC-0653922DBF92}"/>
              </a:ext>
            </a:extLst>
          </p:cNvPr>
          <p:cNvSpPr txBox="1"/>
          <p:nvPr/>
        </p:nvSpPr>
        <p:spPr>
          <a:xfrm>
            <a:off x="-13120" y="4750999"/>
            <a:ext cx="12192000" cy="20973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09E905F-9D70-784B-AD44-AB6F2A704CEF}"/>
              </a:ext>
            </a:extLst>
          </p:cNvPr>
          <p:cNvSpPr txBox="1"/>
          <p:nvPr/>
        </p:nvSpPr>
        <p:spPr>
          <a:xfrm>
            <a:off x="4818017" y="4842064"/>
            <a:ext cx="698436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Universidade Federal da Paraíba UFPB  – BRASIL</a:t>
            </a:r>
          </a:p>
          <a:p>
            <a: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( Departamento de </a:t>
            </a:r>
            <a:r>
              <a:rPr lang="es-ES" sz="2500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Ciências</a:t>
            </a:r>
            <a: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  <a:r>
              <a:rPr lang="es-ES" sz="2500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Sociais</a:t>
            </a:r>
            <a: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aplicadas)</a:t>
            </a:r>
          </a:p>
          <a:p>
            <a:b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</a:br>
            <a: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Universidad Pablo de Olavide UPO – ESPAÑA</a:t>
            </a:r>
          </a:p>
          <a:p>
            <a:r>
              <a:rPr lang="es-ES" sz="25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(Doctoranda en Medio Ambiente y Sociedad)</a:t>
            </a:r>
            <a:endParaRPr lang="es-ES" sz="2500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651948-0A3A-8F45-8766-B38886003743}"/>
              </a:ext>
            </a:extLst>
          </p:cNvPr>
          <p:cNvSpPr txBox="1"/>
          <p:nvPr/>
        </p:nvSpPr>
        <p:spPr>
          <a:xfrm>
            <a:off x="1074058" y="5471611"/>
            <a:ext cx="321434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5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Maika Zampier</a:t>
            </a:r>
            <a:endParaRPr lang="es-E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3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900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2. 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7" name="Imagen 6" descr="Una foto de un hombre con traje y corbata&#10;&#10;Descripción generada automáticamente">
            <a:extLst>
              <a:ext uri="{FF2B5EF4-FFF2-40B4-BE49-F238E27FC236}">
                <a16:creationId xmlns:a16="http://schemas.microsoft.com/office/drawing/2014/main" id="{77484238-619C-324A-849A-12F8AB6C3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396" y="718369"/>
            <a:ext cx="2984322" cy="2523833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6D2DC6B3-DED8-7842-A3A9-180903EA5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645" y="6229138"/>
            <a:ext cx="3937455" cy="550775"/>
          </a:xfrm>
          <a:prstGeom prst="rect">
            <a:avLst/>
          </a:prstGeom>
        </p:spPr>
      </p:pic>
      <p:pic>
        <p:nvPicPr>
          <p:cNvPr id="13" name="Imagen 12" descr="Cara de un hombre con traje y corbata sonriendo&#10;&#10;Descripción generada automáticamente">
            <a:extLst>
              <a:ext uri="{FF2B5EF4-FFF2-40B4-BE49-F238E27FC236}">
                <a16:creationId xmlns:a16="http://schemas.microsoft.com/office/drawing/2014/main" id="{0BA6AEDB-FC4C-F347-A6BE-CE8FFBB34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836" y="3441213"/>
            <a:ext cx="2315441" cy="2667000"/>
          </a:xfrm>
          <a:prstGeom prst="rect">
            <a:avLst/>
          </a:prstGeom>
        </p:spPr>
      </p:pic>
      <p:pic>
        <p:nvPicPr>
          <p:cNvPr id="15" name="Imagen 14" descr="Grupo de personas en un evento&#10;&#10;Descripción generada automáticamente">
            <a:extLst>
              <a:ext uri="{FF2B5EF4-FFF2-40B4-BE49-F238E27FC236}">
                <a16:creationId xmlns:a16="http://schemas.microsoft.com/office/drawing/2014/main" id="{00A960C8-A03B-034D-8BDB-6CCF758D5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68" y="2939433"/>
            <a:ext cx="5315544" cy="384048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8E1E305-4EE0-A34E-A3E8-7CE64D164B6D}"/>
              </a:ext>
            </a:extLst>
          </p:cNvPr>
          <p:cNvSpPr txBox="1"/>
          <p:nvPr/>
        </p:nvSpPr>
        <p:spPr>
          <a:xfrm>
            <a:off x="2219681" y="3711015"/>
            <a:ext cx="14570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b="1" dirty="0"/>
          </a:p>
          <a:p>
            <a:r>
              <a:rPr lang="es-ES" b="1" dirty="0"/>
              <a:t>Juan Espadas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626187-0640-754D-AB80-D734F073201B}"/>
              </a:ext>
            </a:extLst>
          </p:cNvPr>
          <p:cNvSpPr txBox="1"/>
          <p:nvPr/>
        </p:nvSpPr>
        <p:spPr>
          <a:xfrm>
            <a:off x="226396" y="4234214"/>
            <a:ext cx="17883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b="1" dirty="0"/>
          </a:p>
          <a:p>
            <a:r>
              <a:rPr lang="es-ES" b="1" dirty="0"/>
              <a:t>Natalia Hereza</a:t>
            </a:r>
            <a:r>
              <a:rPr lang="es-ES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8E50131-FB66-4143-A47D-25EFE3081FB0}"/>
              </a:ext>
            </a:extLst>
          </p:cNvPr>
          <p:cNvSpPr txBox="1"/>
          <p:nvPr/>
        </p:nvSpPr>
        <p:spPr>
          <a:xfrm>
            <a:off x="3795631" y="3989882"/>
            <a:ext cx="1728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b="1" dirty="0"/>
          </a:p>
          <a:p>
            <a:r>
              <a:rPr lang="es-ES" b="1" dirty="0"/>
              <a:t>Javier Targhetta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E6372E-2625-4940-BCD3-0A971C6F5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61" y="741397"/>
            <a:ext cx="6530784" cy="74698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96A98DF-68F0-1C41-965F-1F11FE9347A6}"/>
              </a:ext>
            </a:extLst>
          </p:cNvPr>
          <p:cNvSpPr txBox="1"/>
          <p:nvPr/>
        </p:nvSpPr>
        <p:spPr>
          <a:xfrm>
            <a:off x="35610" y="1332459"/>
            <a:ext cx="68487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“El gobierno de coalición de Andalucía es ejemplo para el mundo. Nadie sabe de que partido sois vos. No hay mejor terreno de abono” </a:t>
            </a:r>
          </a:p>
          <a:p>
            <a:pPr algn="ctr"/>
            <a:r>
              <a:rPr lang="es-ES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(Javier Targhetta, </a:t>
            </a:r>
            <a:r>
              <a:rPr lang="es-ES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Atlantic</a:t>
            </a:r>
            <a:r>
              <a:rPr lang="es-ES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Cooper, Embajador de la minería Andaluza)</a:t>
            </a:r>
          </a:p>
        </p:txBody>
      </p:sp>
    </p:spTree>
    <p:extLst>
      <p:ext uri="{BB962C8B-B14F-4D97-AF65-F5344CB8AC3E}">
        <p14:creationId xmlns:p14="http://schemas.microsoft.com/office/powerpoint/2010/main" val="361381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2.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38215E-7ACA-C640-8D03-1FB09051421C}"/>
              </a:ext>
            </a:extLst>
          </p:cNvPr>
          <p:cNvSpPr txBox="1"/>
          <p:nvPr/>
        </p:nvSpPr>
        <p:spPr>
          <a:xfrm>
            <a:off x="74955" y="678973"/>
            <a:ext cx="9791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Profetas, Profetisas, Sacerdotes, Sacerdotisas, </a:t>
            </a:r>
            <a:r>
              <a:rPr lang="es-ES" sz="24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Misioner@S</a:t>
            </a:r>
            <a:r>
              <a:rPr lang="es-ES" sz="24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, Seminario y Escuela de Teología</a:t>
            </a:r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1) Congreso (sesiones principales – 08 conferencias y 08 mesas redondas)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2) Congreso (06 seminarios técnicos)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3) Exposición (02 Pabellones)</a:t>
            </a:r>
          </a:p>
          <a:p>
            <a:endParaRPr lang="es-ES" sz="15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r>
              <a:rPr lang="es-ES" sz="16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“Yo creo que los mineros, los metalúrgicos, los transformadores de las materias primas, las canteras … yo creo que debemos montar en esta ola de confianza en esta ola de estabilidad en esta ola de cambios de desarrollos energéticos”</a:t>
            </a:r>
          </a:p>
          <a:p>
            <a:endParaRPr lang="es-ES" sz="15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“Hay mas de vente departamentos de ciencias en las nueve universidades y se ofrece mas de vente e seis distintos grados de ingeniarías” “Universidades de minería de primerísimo nivel” </a:t>
            </a:r>
          </a:p>
          <a:p>
            <a:endParaRPr lang="es-ES" sz="15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9" name="Imagen 8" descr="Un par de personas sentadas en una sala&#10;&#10;Descripción generada automáticamente con confianza baja">
            <a:extLst>
              <a:ext uri="{FF2B5EF4-FFF2-40B4-BE49-F238E27FC236}">
                <a16:creationId xmlns:a16="http://schemas.microsoft.com/office/drawing/2014/main" id="{A8C1D9AC-A442-4C4C-ADAE-4126F5333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190" y="4095294"/>
            <a:ext cx="3893458" cy="2381798"/>
          </a:xfrm>
          <a:prstGeom prst="rect">
            <a:avLst/>
          </a:prstGeom>
        </p:spPr>
      </p:pic>
      <p:pic>
        <p:nvPicPr>
          <p:cNvPr id="11" name="Imagen 10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4FE1A2C3-16D9-1346-83A0-7B31DA6C1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78" y="4095294"/>
            <a:ext cx="3274972" cy="2381798"/>
          </a:xfrm>
          <a:prstGeom prst="rect">
            <a:avLst/>
          </a:prstGeom>
        </p:spPr>
      </p:pic>
      <p:pic>
        <p:nvPicPr>
          <p:cNvPr id="13" name="Imagen 12" descr="Un grupo de personas con instrumentos musicales en un aeropuerto&#10;&#10;Descripción generada automáticamente con confianza media">
            <a:extLst>
              <a:ext uri="{FF2B5EF4-FFF2-40B4-BE49-F238E27FC236}">
                <a16:creationId xmlns:a16="http://schemas.microsoft.com/office/drawing/2014/main" id="{1D000B4F-C0FE-AA43-B3CE-E4B3E39F0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549" y="4095294"/>
            <a:ext cx="3568236" cy="23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6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2.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r>
              <a:rPr lang="es-ES" sz="3000" b="1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Procér</a:t>
            </a:r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38215E-7ACA-C640-8D03-1FB09051421C}"/>
              </a:ext>
            </a:extLst>
          </p:cNvPr>
          <p:cNvSpPr txBox="1"/>
          <p:nvPr/>
        </p:nvSpPr>
        <p:spPr>
          <a:xfrm>
            <a:off x="74955" y="678973"/>
            <a:ext cx="9791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Francisco Moreno Ruiz  (Paco Moreno)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14BA376C-AB7F-1044-87DA-0BAE157E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274" y="3816827"/>
            <a:ext cx="3962400" cy="2362200"/>
          </a:xfrm>
          <a:prstGeom prst="rect">
            <a:avLst/>
          </a:prstGeom>
        </p:spPr>
      </p:pic>
      <p:pic>
        <p:nvPicPr>
          <p:cNvPr id="10" name="Imagen 9" descr="Foto montaje de un hombre con traje y corbata&#10;&#10;Descripción generada automáticamente">
            <a:extLst>
              <a:ext uri="{FF2B5EF4-FFF2-40B4-BE49-F238E27FC236}">
                <a16:creationId xmlns:a16="http://schemas.microsoft.com/office/drawing/2014/main" id="{D3734D5D-C260-F741-84B6-14D2743C8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645542"/>
            <a:ext cx="4992649" cy="2815404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42AE3C8A-528F-B14C-8AEB-19E8C350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55" y="1435976"/>
            <a:ext cx="8940800" cy="17353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E0D24C-FCF5-7347-A3C9-1CF148F78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" y="0"/>
            <a:ext cx="12156391" cy="5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5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2.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Culto a la técnica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Grandes máquinas 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Mineras</a:t>
            </a: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 descr="Grupo de personas con instrumentos musicales&#10;&#10;Descripción generada automáticamente con confianza baja">
            <a:extLst>
              <a:ext uri="{FF2B5EF4-FFF2-40B4-BE49-F238E27FC236}">
                <a16:creationId xmlns:a16="http://schemas.microsoft.com/office/drawing/2014/main" id="{53C7C5E5-C53D-1E4D-8849-A6775660B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" y="550775"/>
            <a:ext cx="6616700" cy="4470400"/>
          </a:xfrm>
          <a:prstGeom prst="rect">
            <a:avLst/>
          </a:prstGeom>
        </p:spPr>
      </p:pic>
      <p:pic>
        <p:nvPicPr>
          <p:cNvPr id="9" name="Imagen 8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4E2422D9-ECBB-DC40-BC81-6D82789D4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759" y="4191000"/>
            <a:ext cx="449834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5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2.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Anti-mineros</a:t>
            </a:r>
          </a:p>
          <a:p>
            <a:pPr algn="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Times" pitchFamily="2" charset="0"/>
                <a:cs typeface="Simplified Arabic Fixed" panose="02070309020205020404" pitchFamily="49" charset="-78"/>
              </a:rPr>
              <a:t>Santisteban (2016), </a:t>
            </a:r>
            <a:r>
              <a:rPr lang="es-ES" sz="2000" b="1" dirty="0" err="1">
                <a:solidFill>
                  <a:schemeClr val="bg1">
                    <a:lumMod val="95000"/>
                  </a:schemeClr>
                </a:solidFill>
                <a:latin typeface="Times" pitchFamily="2" charset="0"/>
                <a:cs typeface="Simplified Arabic Fixed" panose="02070309020205020404" pitchFamily="49" charset="-78"/>
              </a:rPr>
              <a:t>Joselevich</a:t>
            </a:r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Times" pitchFamily="2" charset="0"/>
                <a:cs typeface="Simplified Arabic Fixed" panose="02070309020205020404" pitchFamily="49" charset="-78"/>
              </a:rPr>
              <a:t> (2016)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38215E-7ACA-C640-8D03-1FB09051421C}"/>
              </a:ext>
            </a:extLst>
          </p:cNvPr>
          <p:cNvSpPr txBox="1"/>
          <p:nvPr/>
        </p:nvSpPr>
        <p:spPr>
          <a:xfrm>
            <a:off x="74955" y="678973"/>
            <a:ext cx="97916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Antimineros</a:t>
            </a:r>
            <a:r>
              <a:rPr lang="es-ES" sz="3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/ Herejes</a:t>
            </a:r>
          </a:p>
          <a:p>
            <a:pPr algn="ctr"/>
            <a:r>
              <a:rPr lang="es-ES" sz="3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Ecologistas “protectores de los pajaritos” </a:t>
            </a: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 descr="Ave a la orilla del mar&#10;&#10;Descripción generada automáticamente">
            <a:extLst>
              <a:ext uri="{FF2B5EF4-FFF2-40B4-BE49-F238E27FC236}">
                <a16:creationId xmlns:a16="http://schemas.microsoft.com/office/drawing/2014/main" id="{E655BF3C-762E-854B-8359-3C2E7A5B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5" y="2119229"/>
            <a:ext cx="8348065" cy="36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73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9E80C253-5ED9-794B-BD1D-56811B6F1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832" y="550775"/>
            <a:ext cx="8775267" cy="63072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5E3DC-678F-1C44-A097-CF39F4EA107C}"/>
              </a:ext>
            </a:extLst>
          </p:cNvPr>
          <p:cNvSpPr txBox="1"/>
          <p:nvPr/>
        </p:nvSpPr>
        <p:spPr>
          <a:xfrm>
            <a:off x="0" y="550775"/>
            <a:ext cx="2647950" cy="655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Mina de Aznalcóllar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1998</a:t>
            </a: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Rompimiento de una balsa de lodos y aguas acidas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Mayor desastre ambiental provocado por una empresa minera en Europa.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2E232537-AAE7-FD4E-AE4E-A66F47426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21325"/>
            <a:ext cx="4394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0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5E3DC-678F-1C44-A097-CF39F4EA107C}"/>
              </a:ext>
            </a:extLst>
          </p:cNvPr>
          <p:cNvSpPr txBox="1"/>
          <p:nvPr/>
        </p:nvSpPr>
        <p:spPr>
          <a:xfrm>
            <a:off x="-38530" y="563920"/>
            <a:ext cx="6230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﻿Lugares sagrados  -  Actividad pos-celebración</a:t>
            </a:r>
          </a:p>
          <a:p>
            <a:r>
              <a:rPr lang="es-ES" sz="19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1) Complejo Metalúrgico Atlantic </a:t>
            </a:r>
            <a:r>
              <a:rPr lang="es-ES" sz="19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Copper</a:t>
            </a:r>
            <a:r>
              <a:rPr lang="es-ES" sz="19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, (Huelva). </a:t>
            </a:r>
          </a:p>
          <a:p>
            <a:r>
              <a:rPr lang="es-ES" sz="19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2) Proyecto </a:t>
            </a:r>
            <a:r>
              <a:rPr lang="es-ES" sz="19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Riotinto</a:t>
            </a:r>
            <a:r>
              <a:rPr lang="es-ES" sz="19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(Huelva), mina a cielo abierto. </a:t>
            </a:r>
          </a:p>
          <a:p>
            <a:r>
              <a:rPr lang="es-ES" sz="19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3) Minas de Aguas Teñidas (Huelva), mina subterránea</a:t>
            </a:r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. /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5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Peregrinación</a:t>
            </a: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C6C671-2AFD-0D46-A8C7-F85C46A2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70" y="4584004"/>
            <a:ext cx="3055439" cy="2291579"/>
          </a:xfrm>
          <a:prstGeom prst="rect">
            <a:avLst/>
          </a:prstGeom>
        </p:spPr>
      </p:pic>
      <p:pic>
        <p:nvPicPr>
          <p:cNvPr id="7" name="Imagen 6" descr="Camioneta en la calle&#10;&#10;Descripción generada automáticamente">
            <a:extLst>
              <a:ext uri="{FF2B5EF4-FFF2-40B4-BE49-F238E27FC236}">
                <a16:creationId xmlns:a16="http://schemas.microsoft.com/office/drawing/2014/main" id="{6419D640-31EB-F540-BF51-EFA863640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43" y="2033584"/>
            <a:ext cx="3328354" cy="2385320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F61313D-A287-834D-ADC8-99614B88A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86" y="4707443"/>
            <a:ext cx="4718872" cy="2044700"/>
          </a:xfrm>
          <a:prstGeom prst="rect">
            <a:avLst/>
          </a:prstGeom>
        </p:spPr>
      </p:pic>
      <p:pic>
        <p:nvPicPr>
          <p:cNvPr id="13" name="Imagen 12" descr="Imagen que contiene interior, fábrica, edificio, barco&#10;&#10;Descripción generada automáticamente">
            <a:extLst>
              <a:ext uri="{FF2B5EF4-FFF2-40B4-BE49-F238E27FC236}">
                <a16:creationId xmlns:a16="http://schemas.microsoft.com/office/drawing/2014/main" id="{2AE06B77-1CA4-DE4F-869B-079D7F3EB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430" y="648584"/>
            <a:ext cx="3848099" cy="2565399"/>
          </a:xfrm>
          <a:prstGeom prst="rect">
            <a:avLst/>
          </a:prstGeom>
        </p:spPr>
      </p:pic>
      <p:pic>
        <p:nvPicPr>
          <p:cNvPr id="19" name="Imagen 18" descr="Imagen que contiene exterior, coche, llenado, estacionado&#10;&#10;Descripción generada automáticamente">
            <a:extLst>
              <a:ext uri="{FF2B5EF4-FFF2-40B4-BE49-F238E27FC236}">
                <a16:creationId xmlns:a16="http://schemas.microsoft.com/office/drawing/2014/main" id="{22B8D45D-ABD3-2C4E-BE07-431CD1FA72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160" y="3226244"/>
            <a:ext cx="30198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8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715500" y="550775"/>
            <a:ext cx="2476500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5E3DC-678F-1C44-A097-CF39F4EA107C}"/>
              </a:ext>
            </a:extLst>
          </p:cNvPr>
          <p:cNvSpPr txBox="1"/>
          <p:nvPr/>
        </p:nvSpPr>
        <p:spPr>
          <a:xfrm>
            <a:off x="35609" y="625424"/>
            <a:ext cx="9438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 Herejías               </a:t>
            </a:r>
            <a:r>
              <a:rPr lang="es-ES" sz="2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http://</a:t>
            </a:r>
            <a:r>
              <a:rPr lang="es-ES" sz="2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www.uhu.es</a:t>
            </a:r>
            <a:r>
              <a:rPr lang="es-ES" sz="2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/mcm/</a:t>
            </a:r>
            <a:r>
              <a:rPr lang="es-ES" sz="2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index.html</a:t>
            </a:r>
            <a:r>
              <a:rPr lang="es-ES" sz="2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#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738694" y="555450"/>
            <a:ext cx="2476499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3. </a:t>
            </a:r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Consideraciones finales</a:t>
            </a:r>
          </a:p>
          <a:p>
            <a:pPr algn="ctr"/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*Mapa de</a:t>
            </a:r>
          </a:p>
          <a:p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Conflictos </a:t>
            </a:r>
          </a:p>
          <a:p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socioambientales mineros en Portugal y Andalucía</a:t>
            </a:r>
          </a:p>
          <a:p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* VIII </a:t>
            </a:r>
          </a:p>
          <a:p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CONGRESO</a:t>
            </a:r>
          </a:p>
          <a:p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AIBR </a:t>
            </a:r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0E65DD90-3DDE-2043-8AA2-1AB93F3C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7972"/>
            <a:ext cx="9722624" cy="56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3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17804" y="2841516"/>
            <a:ext cx="12192000" cy="40164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2713FD-99EA-3344-86F4-67700A3D9593}"/>
              </a:ext>
            </a:extLst>
          </p:cNvPr>
          <p:cNvSpPr txBox="1"/>
          <p:nvPr/>
        </p:nvSpPr>
        <p:spPr>
          <a:xfrm>
            <a:off x="5327390" y="3044898"/>
            <a:ext cx="4846198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Maika Zampier</a:t>
            </a:r>
          </a:p>
          <a:p>
            <a:pPr algn="ctr"/>
            <a:endParaRPr lang="es-ES" sz="3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zampier@ccae.ufpb.br</a:t>
            </a:r>
            <a:endParaRPr lang="es-ES" sz="4000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4000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+ 34  634 815 920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D8F814C-8082-9E42-A4C6-FD6AE7BB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72" y="3240010"/>
            <a:ext cx="2908865" cy="33281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5E3DC-678F-1C44-A097-CF39F4EA107C}"/>
              </a:ext>
            </a:extLst>
          </p:cNvPr>
          <p:cNvSpPr txBox="1"/>
          <p:nvPr/>
        </p:nvSpPr>
        <p:spPr>
          <a:xfrm>
            <a:off x="4180323" y="1003269"/>
            <a:ext cx="326082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¡Gracias!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272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8921262" y="550775"/>
            <a:ext cx="3270738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5E3DC-678F-1C44-A097-CF39F4EA107C}"/>
              </a:ext>
            </a:extLst>
          </p:cNvPr>
          <p:cNvSpPr txBox="1"/>
          <p:nvPr/>
        </p:nvSpPr>
        <p:spPr>
          <a:xfrm>
            <a:off x="261257" y="727035"/>
            <a:ext cx="7948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Extractivismo</a:t>
            </a:r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just"/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“es un tipo de extracción de recursos naturales, en gran volumen o alta intensidad, y que están orientados esencialmente a ser exportados como materias primas sin procesar, o con un procesamiento mínimo.” (Gudynas, 2013, p. 3)</a:t>
            </a:r>
          </a:p>
          <a:p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062986-FAAF-2A4D-826E-969E5D61C13C}"/>
              </a:ext>
            </a:extLst>
          </p:cNvPr>
          <p:cNvSpPr txBox="1"/>
          <p:nvPr/>
        </p:nvSpPr>
        <p:spPr>
          <a:xfrm>
            <a:off x="9164317" y="829956"/>
            <a:ext cx="2766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1.1 Extractivismo</a:t>
            </a:r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1E20D7-B550-9A47-8382-B788C32AB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36" y="2732504"/>
            <a:ext cx="6273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459F78-3B71-4044-A857-136EC33783EB}"/>
              </a:ext>
            </a:extLst>
          </p:cNvPr>
          <p:cNvSpPr txBox="1"/>
          <p:nvPr/>
        </p:nvSpPr>
        <p:spPr>
          <a:xfrm>
            <a:off x="243056" y="6307225"/>
            <a:ext cx="89212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Gudynas (2009a; 2015a; 2015c 2017a; 2018), Svampa (2013), Acosta (2012) y </a:t>
            </a:r>
            <a:r>
              <a:rPr lang="es-ES" sz="17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Seoane</a:t>
            </a:r>
            <a:r>
              <a:rPr lang="es-ES" sz="17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409522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8921262" y="550775"/>
            <a:ext cx="3270738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062986-FAAF-2A4D-826E-969E5D61C13C}"/>
              </a:ext>
            </a:extLst>
          </p:cNvPr>
          <p:cNvSpPr txBox="1"/>
          <p:nvPr/>
        </p:nvSpPr>
        <p:spPr>
          <a:xfrm>
            <a:off x="8921262" y="829956"/>
            <a:ext cx="327073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1.2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Euroextractivismo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Minero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(Maika Zampier, 2021)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 descr="Imagen que contiene Carta&#10;&#10;Descripción generada automáticamente">
            <a:extLst>
              <a:ext uri="{FF2B5EF4-FFF2-40B4-BE49-F238E27FC236}">
                <a16:creationId xmlns:a16="http://schemas.microsoft.com/office/drawing/2014/main" id="{D3E339AB-D11B-3740-91C9-78AFE2A04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" y="0"/>
            <a:ext cx="8885653" cy="6858000"/>
          </a:xfrm>
          <a:prstGeom prst="rect">
            <a:avLst/>
          </a:prstGeom>
        </p:spPr>
      </p:pic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FC2FF78-3109-164C-AE2A-4E1346D91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376" y="4434105"/>
            <a:ext cx="919066" cy="629923"/>
          </a:xfrm>
          <a:prstGeom prst="rect">
            <a:avLst/>
          </a:prstGeom>
        </p:spPr>
      </p:pic>
      <p:pic>
        <p:nvPicPr>
          <p:cNvPr id="9" name="Imagen 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6E97964-905B-8D48-9CFC-A2BAF5799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274" y="4058497"/>
            <a:ext cx="1056284" cy="723971"/>
          </a:xfrm>
          <a:prstGeom prst="rect">
            <a:avLst/>
          </a:prstGeom>
        </p:spPr>
      </p:pic>
      <p:pic>
        <p:nvPicPr>
          <p:cNvPr id="10" name="Imagen 9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62C3650-0D58-9E42-AEE2-0CBCA545B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899" y="4665108"/>
            <a:ext cx="919066" cy="629923"/>
          </a:xfrm>
          <a:prstGeom prst="rect">
            <a:avLst/>
          </a:prstGeom>
        </p:spPr>
      </p:pic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F666E71-7A8B-0F4A-995E-5EB6A70E5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926" y="3667941"/>
            <a:ext cx="901557" cy="617922"/>
          </a:xfrm>
          <a:prstGeom prst="rect">
            <a:avLst/>
          </a:prstGeom>
        </p:spPr>
      </p:pic>
      <p:pic>
        <p:nvPicPr>
          <p:cNvPr id="12" name="Imagen 11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DB83E87-1778-CF49-9F47-5F74C7111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705" y="4303122"/>
            <a:ext cx="655072" cy="617113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D1524FE-E93B-F840-B92C-85D912CC4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609" y="3989527"/>
            <a:ext cx="660420" cy="622151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E6400701-DB36-0148-9D9F-4A33D6826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397" y="3266877"/>
            <a:ext cx="607910" cy="572684"/>
          </a:xfrm>
          <a:prstGeom prst="rect">
            <a:avLst/>
          </a:prstGeom>
        </p:spPr>
      </p:pic>
      <p:pic>
        <p:nvPicPr>
          <p:cNvPr id="15" name="Imagen 1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D622942-5234-4C4C-8718-DAC7792E66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12" r="30406" b="-1"/>
          <a:stretch/>
        </p:blipFill>
        <p:spPr>
          <a:xfrm>
            <a:off x="2717800" y="5256963"/>
            <a:ext cx="649679" cy="673937"/>
          </a:xfrm>
          <a:prstGeom prst="rect">
            <a:avLst/>
          </a:prstGeom>
        </p:spPr>
      </p:pic>
      <p:pic>
        <p:nvPicPr>
          <p:cNvPr id="16" name="Imagen 1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46642FF-6A60-3248-9328-402914E1A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590" y="2238031"/>
            <a:ext cx="875531" cy="452402"/>
          </a:xfrm>
          <a:prstGeom prst="rect">
            <a:avLst/>
          </a:prstGeom>
        </p:spPr>
      </p:pic>
      <p:pic>
        <p:nvPicPr>
          <p:cNvPr id="17" name="Imagen 1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07E7D1-30FA-B649-8130-60D44828A2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9770" y="2582645"/>
            <a:ext cx="505635" cy="450510"/>
          </a:xfrm>
          <a:prstGeom prst="rect">
            <a:avLst/>
          </a:prstGeom>
        </p:spPr>
      </p:pic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15145E9C-7CDD-C647-9F69-E1B8246DC1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541" y="5166165"/>
            <a:ext cx="950839" cy="706608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6DE9AAEC-83B1-1244-9A76-01B88EB230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1363" y="3713179"/>
            <a:ext cx="607910" cy="572684"/>
          </a:xfrm>
          <a:prstGeom prst="rect">
            <a:avLst/>
          </a:prstGeom>
        </p:spPr>
      </p:pic>
      <p:pic>
        <p:nvPicPr>
          <p:cNvPr id="20" name="Imagen 19" descr="Imagen que contiene señal&#10;&#10;Descripción generada automáticamente">
            <a:extLst>
              <a:ext uri="{FF2B5EF4-FFF2-40B4-BE49-F238E27FC236}">
                <a16:creationId xmlns:a16="http://schemas.microsoft.com/office/drawing/2014/main" id="{B1339866-445F-514B-B295-DD27E560E8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4649" y="2997779"/>
            <a:ext cx="950839" cy="706608"/>
          </a:xfrm>
          <a:prstGeom prst="rect">
            <a:avLst/>
          </a:prstGeom>
        </p:spPr>
      </p:pic>
      <p:pic>
        <p:nvPicPr>
          <p:cNvPr id="21" name="Imagen 20" descr="Imagen que contiene señal&#10;&#10;Descripción generada automáticamente">
            <a:extLst>
              <a:ext uri="{FF2B5EF4-FFF2-40B4-BE49-F238E27FC236}">
                <a16:creationId xmlns:a16="http://schemas.microsoft.com/office/drawing/2014/main" id="{5417A2C3-9A38-B54C-8F60-82FDC610B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1260" y="1862542"/>
            <a:ext cx="950839" cy="7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65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8087409" y="550775"/>
            <a:ext cx="4104591" cy="6307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062986-FAAF-2A4D-826E-969E5D61C13C}"/>
              </a:ext>
            </a:extLst>
          </p:cNvPr>
          <p:cNvSpPr txBox="1"/>
          <p:nvPr/>
        </p:nvSpPr>
        <p:spPr>
          <a:xfrm>
            <a:off x="8087409" y="766456"/>
            <a:ext cx="386329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1.2 Euroextractivismo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Minero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Remineralización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Periférica</a:t>
            </a:r>
          </a:p>
          <a:p>
            <a:r>
              <a:rPr lang="es-ES" sz="2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(Pérez-Cebada 2021)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(MAPA - </a:t>
            </a:r>
            <a:r>
              <a:rPr lang="es-ES" sz="2000" b="1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Nurmi</a:t>
            </a:r>
            <a:r>
              <a:rPr lang="es-ES" sz="2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and </a:t>
            </a:r>
            <a:r>
              <a:rPr lang="es-ES" sz="2000" b="1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Molnár</a:t>
            </a:r>
            <a:r>
              <a:rPr lang="es-ES" sz="2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2014:13)</a:t>
            </a:r>
          </a:p>
          <a:p>
            <a:pPr algn="ctr"/>
            <a:endParaRPr lang="es-ES" sz="3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6" name="Picture 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F2A613C-1A98-6E43-A0F2-892ABCF7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51800" cy="69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4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22910" y="550775"/>
            <a:ext cx="226908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062986-FAAF-2A4D-826E-969E5D61C13C}"/>
              </a:ext>
            </a:extLst>
          </p:cNvPr>
          <p:cNvSpPr txBox="1"/>
          <p:nvPr/>
        </p:nvSpPr>
        <p:spPr>
          <a:xfrm>
            <a:off x="10080799" y="823352"/>
            <a:ext cx="21111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Faja </a:t>
            </a: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Pirítica Ibérica</a:t>
            </a:r>
          </a:p>
          <a:p>
            <a:pPr algn="ctr"/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ESPAÑA</a:t>
            </a:r>
          </a:p>
          <a:p>
            <a:pPr algn="ctr"/>
            <a:endParaRPr lang="es-ES" sz="23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y</a:t>
            </a: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PORTUGAL</a:t>
            </a:r>
            <a:endParaRPr lang="es-ES" sz="23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7E54121C-8068-8949-9C75-97495D8CE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83"/>
            <a:ext cx="9887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5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8921262" y="550775"/>
            <a:ext cx="3270738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062986-FAAF-2A4D-826E-969E5D61C13C}"/>
              </a:ext>
            </a:extLst>
          </p:cNvPr>
          <p:cNvSpPr txBox="1"/>
          <p:nvPr/>
        </p:nvSpPr>
        <p:spPr>
          <a:xfrm>
            <a:off x="9164317" y="829956"/>
            <a:ext cx="276642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Faja Pirítica Ibérica</a:t>
            </a:r>
          </a:p>
          <a:p>
            <a:pPr algn="ctr"/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2500" b="1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Eurorregión</a:t>
            </a:r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25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Alentejo</a:t>
            </a:r>
          </a:p>
          <a:p>
            <a:pPr algn="ctr"/>
            <a:r>
              <a:rPr lang="es-ES" sz="25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Algarve</a:t>
            </a:r>
          </a:p>
          <a:p>
            <a:pPr algn="ctr"/>
            <a:r>
              <a:rPr lang="es-ES" sz="25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Andalucía</a:t>
            </a:r>
          </a:p>
          <a:p>
            <a:pPr algn="ctr"/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r>
              <a:rPr lang="es-ES" sz="2800" b="1" dirty="0" err="1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EuroAAA</a:t>
            </a:r>
            <a:endParaRPr lang="es-ES" sz="28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ctr"/>
            <a:endParaRPr lang="es-ES" sz="25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pic>
        <p:nvPicPr>
          <p:cNvPr id="4" name="Imagen 3" descr="Diagrama, Mapa&#10;&#10;Descripción generada automáticamente">
            <a:extLst>
              <a:ext uri="{FF2B5EF4-FFF2-40B4-BE49-F238E27FC236}">
                <a16:creationId xmlns:a16="http://schemas.microsoft.com/office/drawing/2014/main" id="{682B989E-3977-E044-9F9E-FE7D834F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775"/>
            <a:ext cx="8870964" cy="60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7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8921262" y="550775"/>
            <a:ext cx="3270738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5E3DC-678F-1C44-A097-CF39F4EA107C}"/>
              </a:ext>
            </a:extLst>
          </p:cNvPr>
          <p:cNvSpPr txBox="1"/>
          <p:nvPr/>
        </p:nvSpPr>
        <p:spPr>
          <a:xfrm>
            <a:off x="197060" y="579310"/>
            <a:ext cx="794824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la teología política no se refiere a las formas de gobierno o a transiciones históricas desde la primacía religiosa a una secular, sino al acoplamiento o articulación entre los dominios discretos de lo político. ﻿</a:t>
            </a:r>
            <a:r>
              <a:rPr lang="es-ES" sz="20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Hamill</a:t>
            </a:r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y </a:t>
            </a:r>
            <a:r>
              <a:rPr lang="es-ES" sz="20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Lupton</a:t>
            </a:r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(2012) 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“el caso de los extractivismos, en cuanto es una apropiación de recursos de la naturaleza, exige algunos ajustes. La «política» de la teología política en este caso debe corresponder más a una «ecología política». Esto es necesario, ya que los extractivismos implican ideas particulares sobre la Naturaleza, y sobre cómo apropiarse de sus recursos. Es así que es posible plantear una teología de los extractivismos.” (Gudynas, 2016, p. 16) 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Componentes de una teología política:</a:t>
            </a: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“las narrativas sagradas, motivos y formas «litúrgicas», usadas para establecer, legitimar y fundamentar estrategias extractivistas” (Gudynas, 2016) </a:t>
            </a:r>
          </a:p>
          <a:p>
            <a:endParaRPr lang="es-ES" sz="20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﻿Machado-Aráoz (2014), Moreno (2013)</a:t>
            </a: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8921262" y="828635"/>
            <a:ext cx="312559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1.3 </a:t>
            </a:r>
          </a:p>
          <a:p>
            <a:r>
              <a:rPr lang="es-ES" sz="28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Teología </a:t>
            </a:r>
          </a:p>
          <a:p>
            <a:r>
              <a:rPr lang="es-ES" sz="28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(Ecológica Política) de los Extractivismos</a:t>
            </a: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113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870621" y="1101550"/>
            <a:ext cx="240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3366EF-A261-2542-B167-EF0FF07EE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23" y="822840"/>
            <a:ext cx="3193863" cy="47578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4DED99B-21BB-D749-8DD3-0C9BB1C06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226" y="822840"/>
            <a:ext cx="3385752" cy="4757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Imagen 11" descr="Imagen que contiene naranja, edificio, hombre, grande&#10;&#10;Descripción generada automáticamente">
            <a:extLst>
              <a:ext uri="{FF2B5EF4-FFF2-40B4-BE49-F238E27FC236}">
                <a16:creationId xmlns:a16="http://schemas.microsoft.com/office/drawing/2014/main" id="{58B16B0C-508C-4547-9EB6-0597E7914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041" y="822841"/>
            <a:ext cx="3369911" cy="4757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ABA295-51A8-A94A-A3F8-31951D72D889}"/>
              </a:ext>
            </a:extLst>
          </p:cNvPr>
          <p:cNvSpPr txBox="1"/>
          <p:nvPr/>
        </p:nvSpPr>
        <p:spPr>
          <a:xfrm>
            <a:off x="0" y="5842337"/>
            <a:ext cx="12156391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r>
              <a:rPr lang="es-ES" sz="4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   2. Mining and Mineral Hall</a:t>
            </a:r>
          </a:p>
        </p:txBody>
      </p:sp>
    </p:spTree>
    <p:extLst>
      <p:ext uri="{BB962C8B-B14F-4D97-AF65-F5344CB8AC3E}">
        <p14:creationId xmlns:p14="http://schemas.microsoft.com/office/powerpoint/2010/main" val="314435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DCD2C9-5B46-884D-8876-9518DD60FCF5}"/>
              </a:ext>
            </a:extLst>
          </p:cNvPr>
          <p:cNvSpPr txBox="1"/>
          <p:nvPr/>
        </p:nvSpPr>
        <p:spPr>
          <a:xfrm>
            <a:off x="9944100" y="550775"/>
            <a:ext cx="2247899" cy="63248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20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algn="ctr"/>
            <a:endParaRPr lang="es-ES" sz="8500" b="1" dirty="0">
              <a:solidFill>
                <a:schemeClr val="bg1"/>
              </a:solidFill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407085-AEDE-A641-9B8E-02EDDAC4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" y="0"/>
            <a:ext cx="12156391" cy="5507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FBF710-0FF4-354D-85F8-F04278D3379E}"/>
              </a:ext>
            </a:extLst>
          </p:cNvPr>
          <p:cNvSpPr txBox="1"/>
          <p:nvPr/>
        </p:nvSpPr>
        <p:spPr>
          <a:xfrm>
            <a:off x="9944100" y="828635"/>
            <a:ext cx="21027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2.</a:t>
            </a:r>
          </a:p>
          <a:p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Mining and Mineral Hall</a:t>
            </a: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pPr algn="r"/>
            <a:r>
              <a:rPr lang="es-ES" sz="3000" b="1" dirty="0">
                <a:solidFill>
                  <a:schemeClr val="bg1"/>
                </a:solidFill>
                <a:latin typeface="Times" pitchFamily="2" charset="0"/>
                <a:cs typeface="Simplified Arabic Fixed" panose="02070309020205020404" pitchFamily="49" charset="-78"/>
              </a:rPr>
              <a:t>Iglesias</a:t>
            </a:r>
          </a:p>
          <a:p>
            <a:pPr algn="ctr"/>
            <a:endParaRPr lang="es-ES" sz="3000" b="1" dirty="0">
              <a:solidFill>
                <a:schemeClr val="bg1"/>
              </a:solidFill>
              <a:latin typeface="Times" pitchFamily="2" charset="0"/>
              <a:cs typeface="Simplified Arabic Fixed" panose="02070309020205020404" pitchFamily="49" charset="-7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38215E-7ACA-C640-8D03-1FB09051421C}"/>
              </a:ext>
            </a:extLst>
          </p:cNvPr>
          <p:cNvSpPr txBox="1"/>
          <p:nvPr/>
        </p:nvSpPr>
        <p:spPr>
          <a:xfrm>
            <a:off x="74955" y="678973"/>
            <a:ext cx="97916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“100% DEL SECTOR MINERO ESPAÑOL. </a:t>
            </a:r>
          </a:p>
          <a:p>
            <a:pPr algn="ctr"/>
            <a:r>
              <a:rPr lang="es-ES" sz="20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Impulsado por AMINER, con la adhesión de la confederación COMIROC”. </a:t>
            </a:r>
            <a:endParaRPr lang="es-ES" sz="15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endParaRPr lang="es-ES" sz="15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1) Euromines -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European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Association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of Mining Industries, Metal Ores &amp; Industrial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Minerals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2) OFICEMEN - Asociación empresarial de naturaleza privada y de carácter técnico profesional, sin fines de lucro. Todas las empresas dedicadas a la producción integral de cemento que tienen fábricas en España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3) ANCADE - Asociación Nacional de Fabricantes de Cales y Derivados de España </a:t>
            </a:r>
          </a:p>
          <a:p>
            <a:r>
              <a:rPr lang="en-U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4) </a:t>
            </a:r>
            <a:r>
              <a:rPr lang="en-U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Eurogypsum</a:t>
            </a:r>
            <a:r>
              <a:rPr lang="en-U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- European federation of national associations of gypsum product manufacturers </a:t>
            </a:r>
            <a:endParaRPr lang="es-ES" sz="1500" b="1" dirty="0">
              <a:solidFill>
                <a:srgbClr val="8A4700"/>
              </a:solidFill>
              <a:latin typeface="Times" pitchFamily="2" charset="0"/>
              <a:cs typeface="Simplified Arabic Fixed" panose="02070309020205020404" pitchFamily="49" charset="-78"/>
            </a:endParaRP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5) AEGE - Asociación de Empresas con gran consumo de energía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6) CONFEDEM - Confederación Nacional de Empresarios de la Minería y de la Metalurgia </a:t>
            </a:r>
          </a:p>
          <a:p>
            <a:r>
              <a:rPr lang="es-ES" sz="1500" b="1" u="sng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7) COMIROC - Confederación de Industrias Extractivas de Rocas y Minerales Industriales 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8) AINDEX - Asociación Nacional de Industrias Extractivas y Afines. es la Asociación Nacional Empresarial de los Productores Españoles de Minerales Industriales creada en 1977.</a:t>
            </a:r>
          </a:p>
          <a:p>
            <a:r>
              <a:rPr lang="es-ES" sz="1500" b="1" u="sng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9) AMINER - Asociación de Empresas Investigadoras, Extractoras, Transformadoras Minero-Metalúrgicas, Auxiliares y de Servicios. Es la entidad sin ánimo de lucro que representa a las principales compañías del sector de la minería metálica y a su tejido auxiliar asociado en Andalucía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10) UEPG -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Union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Européenne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des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Producteurs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de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Granulats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11) ATEDY -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Asociación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Técnica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y Empresarial del Yeso, una organización de ámbito nacional que engloba a fabricantes de yesos, escayolas y sus derivados</a:t>
            </a:r>
          </a:p>
          <a:p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12) CEA - Confederación de Empresarios de </a:t>
            </a:r>
            <a:r>
              <a:rPr lang="es-ES" sz="1500" b="1" dirty="0" err="1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Andalucía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C857602-AE53-9E44-BDD8-B1FBC22C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5685429"/>
            <a:ext cx="1455262" cy="9871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C9B4ED4-2903-3B4C-A31D-EA3DB6CD36BE}"/>
              </a:ext>
            </a:extLst>
          </p:cNvPr>
          <p:cNvSpPr txBox="1"/>
          <p:nvPr/>
        </p:nvSpPr>
        <p:spPr>
          <a:xfrm>
            <a:off x="1894658" y="5685429"/>
            <a:ext cx="79043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La Confederación Española de las Industrias de las Materias Primas Minerales – PRIMIGEA </a:t>
            </a:r>
          </a:p>
          <a:p>
            <a:pPr algn="ctr"/>
            <a:r>
              <a:rPr lang="es-ES" b="1" dirty="0"/>
              <a:t>“La unión del sector básico para el desarrollo global”</a:t>
            </a:r>
          </a:p>
          <a:p>
            <a:pPr algn="ctr"/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  <a:hlinkClick r:id="rId5"/>
              </a:rPr>
              <a:t>https://primigea.es/</a:t>
            </a:r>
            <a:r>
              <a:rPr lang="es-ES" sz="1500" b="1" dirty="0">
                <a:solidFill>
                  <a:srgbClr val="8A4700"/>
                </a:solidFill>
                <a:latin typeface="Times" pitchFamily="2" charset="0"/>
                <a:cs typeface="Simplified Arabic Fixed" panose="02070309020205020404" pitchFamily="49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0905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8397</TotalTime>
  <Words>1019</Words>
  <Application>Microsoft Macintosh PowerPoint</Application>
  <PresentationFormat>Panorámica</PresentationFormat>
  <Paragraphs>449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Simplified Arabic Fixed</vt:lpstr>
      <vt:lpstr>Times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Maika Zampier Bueque</dc:creator>
  <cp:lastModifiedBy>Maika Zampier Bueque</cp:lastModifiedBy>
  <cp:revision>130</cp:revision>
  <dcterms:created xsi:type="dcterms:W3CDTF">2021-06-17T09:44:32Z</dcterms:created>
  <dcterms:modified xsi:type="dcterms:W3CDTF">2021-08-06T07:42:24Z</dcterms:modified>
</cp:coreProperties>
</file>