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Titillium Web"/>
      <p:regular r:id="rId30"/>
      <p:bold r:id="rId31"/>
      <p:italic r:id="rId32"/>
      <p:boldItalic r:id="rId33"/>
    </p:embeddedFont>
    <p:embeddedFont>
      <p:font typeface="Source Sans Pro"/>
      <p:regular r:id="rId34"/>
      <p:bold r:id="rId35"/>
      <p:italic r:id="rId36"/>
      <p:boldItalic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41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TitilliumWeb-bold.fntdata"/><Relationship Id="rId30" Type="http://schemas.openxmlformats.org/officeDocument/2006/relationships/font" Target="fonts/TitilliumWeb-regular.fntdata"/><Relationship Id="rId33" Type="http://schemas.openxmlformats.org/officeDocument/2006/relationships/font" Target="fonts/TitilliumWeb-boldItalic.fntdata"/><Relationship Id="rId32" Type="http://schemas.openxmlformats.org/officeDocument/2006/relationships/font" Target="fonts/TitilliumWeb-italic.fntdata"/><Relationship Id="rId35" Type="http://schemas.openxmlformats.org/officeDocument/2006/relationships/font" Target="fonts/SourceSansPro-bold.fntdata"/><Relationship Id="rId34" Type="http://schemas.openxmlformats.org/officeDocument/2006/relationships/font" Target="fonts/SourceSansPro-regular.fntdata"/><Relationship Id="rId37" Type="http://schemas.openxmlformats.org/officeDocument/2006/relationships/font" Target="fonts/SourceSansPro-boldItalic.fntdata"/><Relationship Id="rId36" Type="http://schemas.openxmlformats.org/officeDocument/2006/relationships/font" Target="fonts/SourceSansPro-italic.fntdata"/><Relationship Id="rId39" Type="http://schemas.openxmlformats.org/officeDocument/2006/relationships/font" Target="fonts/OpenSans-bold.fntdata"/><Relationship Id="rId38" Type="http://schemas.openxmlformats.org/officeDocument/2006/relationships/font" Target="fonts/OpenSans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26563a439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e26563a43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26563a439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e26563a43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e26563a439_0_1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e26563a43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26563a439_0_2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26563a439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e27d94e6a7_1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e27d94e6a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27d94e6a7_1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e27d94e6a7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e27d94e6a7_1_2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e27d94e6a7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e28dfc36d4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e28dfc36d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26563a439_0_2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26563a439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27d94e6a7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27d94e6a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1acfc186f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1acfc18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ddf04c2aad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ddf04c2aa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e27d94e6a7_2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e27d94e6a7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ddf04c2aad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ddf04c2aa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e273ffab25_0_1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e273ffab2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26c146fe2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26c146fe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e273ffab2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e273ffab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273ffab25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273ffab2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273ffab25_0_1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273ffab2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26563a439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e26563a43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26563a439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e26563a43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67424" cy="515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title"/>
          </p:nvPr>
        </p:nvSpPr>
        <p:spPr>
          <a:xfrm>
            <a:off x="1522100" y="806900"/>
            <a:ext cx="72432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522100" y="2323200"/>
            <a:ext cx="7191300" cy="11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300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1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4" name="Google Shape;64;p11"/>
          <p:cNvSpPr txBox="1"/>
          <p:nvPr>
            <p:ph idx="1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 slide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01" y="-1937"/>
            <a:ext cx="9150802" cy="51473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2"/>
          <p:cNvSpPr/>
          <p:nvPr/>
        </p:nvSpPr>
        <p:spPr>
          <a:xfrm>
            <a:off x="9061884" y="5072013"/>
            <a:ext cx="82162" cy="71486"/>
          </a:xfrm>
          <a:custGeom>
            <a:rect b="b" l="l" r="r" t="t"/>
            <a:pathLst>
              <a:path extrusionOk="0" h="683" w="785">
                <a:moveTo>
                  <a:pt x="785" y="0"/>
                </a:moveTo>
                <a:lnTo>
                  <a:pt x="751" y="68"/>
                </a:lnTo>
                <a:lnTo>
                  <a:pt x="739" y="137"/>
                </a:lnTo>
                <a:lnTo>
                  <a:pt x="751" y="193"/>
                </a:lnTo>
                <a:lnTo>
                  <a:pt x="762" y="239"/>
                </a:lnTo>
                <a:lnTo>
                  <a:pt x="0" y="683"/>
                </a:lnTo>
                <a:lnTo>
                  <a:pt x="91" y="683"/>
                </a:lnTo>
                <a:lnTo>
                  <a:pt x="785" y="284"/>
                </a:lnTo>
                <a:lnTo>
                  <a:pt x="78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2"/>
          <p:cNvSpPr/>
          <p:nvPr/>
        </p:nvSpPr>
        <p:spPr>
          <a:xfrm>
            <a:off x="0" y="0"/>
            <a:ext cx="116806" cy="92943"/>
          </a:xfrm>
          <a:custGeom>
            <a:rect b="b" l="l" r="r" t="t"/>
            <a:pathLst>
              <a:path extrusionOk="0" h="888" w="1116">
                <a:moveTo>
                  <a:pt x="1025" y="0"/>
                </a:moveTo>
                <a:lnTo>
                  <a:pt x="69" y="546"/>
                </a:lnTo>
                <a:lnTo>
                  <a:pt x="35" y="523"/>
                </a:lnTo>
                <a:lnTo>
                  <a:pt x="1" y="489"/>
                </a:lnTo>
                <a:lnTo>
                  <a:pt x="1" y="887"/>
                </a:lnTo>
                <a:lnTo>
                  <a:pt x="46" y="853"/>
                </a:lnTo>
                <a:lnTo>
                  <a:pt x="80" y="808"/>
                </a:lnTo>
                <a:lnTo>
                  <a:pt x="103" y="751"/>
                </a:lnTo>
                <a:lnTo>
                  <a:pt x="115" y="683"/>
                </a:lnTo>
                <a:lnTo>
                  <a:pt x="103" y="637"/>
                </a:lnTo>
                <a:lnTo>
                  <a:pt x="92" y="592"/>
                </a:lnTo>
                <a:lnTo>
                  <a:pt x="1116" y="0"/>
                </a:lnTo>
                <a:close/>
              </a:path>
            </a:pathLst>
          </a:custGeom>
          <a:solidFill>
            <a:srgbClr val="FFFFFF">
              <a:alpha val="111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2"/>
          <p:cNvSpPr/>
          <p:nvPr/>
        </p:nvSpPr>
        <p:spPr>
          <a:xfrm>
            <a:off x="9142791" y="2500263"/>
            <a:ext cx="1256" cy="16746"/>
          </a:xfrm>
          <a:custGeom>
            <a:rect b="b" l="l" r="r" t="t"/>
            <a:pathLst>
              <a:path extrusionOk="0" h="160" w="12">
                <a:moveTo>
                  <a:pt x="12" y="0"/>
                </a:moveTo>
                <a:lnTo>
                  <a:pt x="1" y="46"/>
                </a:lnTo>
                <a:lnTo>
                  <a:pt x="1" y="80"/>
                </a:lnTo>
                <a:lnTo>
                  <a:pt x="1" y="125"/>
                </a:lnTo>
                <a:lnTo>
                  <a:pt x="12" y="16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2"/>
          <p:cNvSpPr txBox="1"/>
          <p:nvPr>
            <p:ph type="ctrTitle"/>
          </p:nvPr>
        </p:nvSpPr>
        <p:spPr>
          <a:xfrm>
            <a:off x="2617050" y="962250"/>
            <a:ext cx="5668800" cy="1250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Verdana"/>
              <a:buNone/>
              <a:defRPr b="1" sz="3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Verdana"/>
              <a:buNone/>
              <a:defRPr b="1" sz="4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1" name="Google Shape;71;p12"/>
          <p:cNvSpPr txBox="1"/>
          <p:nvPr>
            <p:ph idx="1" type="subTitle"/>
          </p:nvPr>
        </p:nvSpPr>
        <p:spPr>
          <a:xfrm>
            <a:off x="2642600" y="2328325"/>
            <a:ext cx="5643300" cy="135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Verdana"/>
              <a:buNone/>
              <a:defRPr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ts val="3000"/>
              <a:buFont typeface="Verdana"/>
              <a:buNone/>
              <a:defRPr sz="30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54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Char char="⬥"/>
              <a:defRPr/>
            </a:lvl1pPr>
            <a:lvl2pPr indent="-2540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Char char="⬦"/>
              <a:defRPr/>
            </a:lvl2pPr>
            <a:lvl3pPr indent="-2921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⬩"/>
              <a:defRPr/>
            </a:lvl3pPr>
            <a:lvl4pPr indent="-2921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" y="-3875"/>
            <a:ext cx="9150802" cy="514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9061884" y="5072013"/>
            <a:ext cx="82162" cy="71486"/>
          </a:xfrm>
          <a:custGeom>
            <a:rect b="b" l="l" r="r" t="t"/>
            <a:pathLst>
              <a:path extrusionOk="0" h="683" w="785">
                <a:moveTo>
                  <a:pt x="785" y="0"/>
                </a:moveTo>
                <a:lnTo>
                  <a:pt x="751" y="68"/>
                </a:lnTo>
                <a:lnTo>
                  <a:pt x="739" y="137"/>
                </a:lnTo>
                <a:lnTo>
                  <a:pt x="751" y="193"/>
                </a:lnTo>
                <a:lnTo>
                  <a:pt x="762" y="239"/>
                </a:lnTo>
                <a:lnTo>
                  <a:pt x="0" y="683"/>
                </a:lnTo>
                <a:lnTo>
                  <a:pt x="91" y="683"/>
                </a:lnTo>
                <a:lnTo>
                  <a:pt x="785" y="284"/>
                </a:lnTo>
                <a:lnTo>
                  <a:pt x="78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0" y="0"/>
            <a:ext cx="116806" cy="92943"/>
          </a:xfrm>
          <a:custGeom>
            <a:rect b="b" l="l" r="r" t="t"/>
            <a:pathLst>
              <a:path extrusionOk="0" h="888" w="1116">
                <a:moveTo>
                  <a:pt x="1025" y="0"/>
                </a:moveTo>
                <a:lnTo>
                  <a:pt x="69" y="546"/>
                </a:lnTo>
                <a:lnTo>
                  <a:pt x="35" y="523"/>
                </a:lnTo>
                <a:lnTo>
                  <a:pt x="1" y="489"/>
                </a:lnTo>
                <a:lnTo>
                  <a:pt x="1" y="887"/>
                </a:lnTo>
                <a:lnTo>
                  <a:pt x="46" y="853"/>
                </a:lnTo>
                <a:lnTo>
                  <a:pt x="80" y="808"/>
                </a:lnTo>
                <a:lnTo>
                  <a:pt x="103" y="751"/>
                </a:lnTo>
                <a:lnTo>
                  <a:pt x="115" y="683"/>
                </a:lnTo>
                <a:lnTo>
                  <a:pt x="103" y="637"/>
                </a:lnTo>
                <a:lnTo>
                  <a:pt x="92" y="592"/>
                </a:lnTo>
                <a:lnTo>
                  <a:pt x="1116" y="0"/>
                </a:lnTo>
                <a:close/>
              </a:path>
            </a:pathLst>
          </a:custGeom>
          <a:solidFill>
            <a:srgbClr val="FFFFFF">
              <a:alpha val="10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9142791" y="2500263"/>
            <a:ext cx="1256" cy="16746"/>
          </a:xfrm>
          <a:custGeom>
            <a:rect b="b" l="l" r="r" t="t"/>
            <a:pathLst>
              <a:path extrusionOk="0" h="160" w="12">
                <a:moveTo>
                  <a:pt x="12" y="0"/>
                </a:moveTo>
                <a:lnTo>
                  <a:pt x="1" y="46"/>
                </a:lnTo>
                <a:lnTo>
                  <a:pt x="1" y="80"/>
                </a:lnTo>
                <a:lnTo>
                  <a:pt x="1" y="125"/>
                </a:lnTo>
                <a:lnTo>
                  <a:pt x="12" y="16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 txBox="1"/>
          <p:nvPr>
            <p:ph type="ctrTitle"/>
          </p:nvPr>
        </p:nvSpPr>
        <p:spPr>
          <a:xfrm>
            <a:off x="1550575" y="962250"/>
            <a:ext cx="71718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82900" y="2328325"/>
            <a:ext cx="69495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  <a:defRPr sz="23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⬥"/>
              <a:defRPr/>
            </a:lvl1pPr>
            <a:lvl2pPr indent="-2921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indent="-2921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⬩"/>
              <a:defRPr/>
            </a:lvl3pPr>
            <a:lvl4pPr indent="-2921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indent="-2921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indent="-2921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indent="-2921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7" name="Google Shape;27;p4"/>
          <p:cNvSpPr txBox="1"/>
          <p:nvPr>
            <p:ph idx="3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516775" y="1506350"/>
            <a:ext cx="38346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indent="-2921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indent="-2921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indent="-2921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indent="-2921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indent="-2921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indent="-2921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3" type="body"/>
          </p:nvPr>
        </p:nvSpPr>
        <p:spPr>
          <a:xfrm>
            <a:off x="4837875" y="1506350"/>
            <a:ext cx="38346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indent="-2921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indent="-2921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indent="-2921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indent="-2921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indent="-2921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indent="-2921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16775" y="1506350"/>
            <a:ext cx="24888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indent="-2921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indent="-2921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indent="-2921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indent="-2921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indent="-2921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indent="-2921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3269875" y="1506350"/>
            <a:ext cx="24888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indent="-2921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indent="-2921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indent="-2921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indent="-2921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indent="-2921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indent="-2921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06275" y="1506350"/>
            <a:ext cx="24888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indent="-2921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indent="-2921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indent="-2921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indent="-2921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indent="-2921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indent="-2921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5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gradFill>
          <a:gsLst>
            <a:gs pos="0">
              <a:schemeClr val="accent6"/>
            </a:gs>
            <a:gs pos="17000">
              <a:schemeClr val="accent4"/>
            </a:gs>
            <a:gs pos="42000">
              <a:schemeClr val="accent3"/>
            </a:gs>
            <a:gs pos="100000">
              <a:schemeClr val="accent2"/>
            </a:gs>
          </a:gsLst>
          <a:lin ang="8100019" scaled="0"/>
        </a:gra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0" y="0"/>
            <a:ext cx="914308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7"/>
          <p:cNvSpPr txBox="1"/>
          <p:nvPr>
            <p:ph type="title"/>
          </p:nvPr>
        </p:nvSpPr>
        <p:spPr>
          <a:xfrm>
            <a:off x="1522100" y="1442325"/>
            <a:ext cx="7243200" cy="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2" name="Google Shape;52;p9"/>
          <p:cNvSpPr txBox="1"/>
          <p:nvPr>
            <p:ph idx="2" type="title"/>
          </p:nvPr>
        </p:nvSpPr>
        <p:spPr>
          <a:xfrm>
            <a:off x="494475" y="4014350"/>
            <a:ext cx="63846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1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1pPr>
            <a:lvl2pPr indent="-2921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–"/>
              <a:defRPr/>
            </a:lvl2pPr>
            <a:lvl3pPr indent="-2921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3pPr>
            <a:lvl4pPr indent="-2921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4pPr>
            <a:lvl5pPr indent="-2921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5pPr>
            <a:lvl6pPr indent="-2921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●"/>
              <a:defRPr/>
            </a:lvl7pPr>
            <a:lvl8pPr indent="-2921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9100"/>
              </a:buClr>
              <a:buSzPts val="10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9100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0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" name="Google Shape;59;p10"/>
          <p:cNvSpPr txBox="1"/>
          <p:nvPr>
            <p:ph idx="3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b="1"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  <a:defRPr b="1" i="0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Char char="⬥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540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Char char="⬦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⬩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○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■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○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Calibri"/>
              <a:buChar char="■"/>
              <a:def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817775" y="3246900"/>
            <a:ext cx="1514100" cy="1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hyperlink" Target="https://pixabay.com/users/nature_design-16152932/?utm_source=link-attribution&amp;utm_medium=referral&amp;utm_campaign=image&amp;utm_content=5241253" TargetMode="External"/><Relationship Id="rId5" Type="http://schemas.openxmlformats.org/officeDocument/2006/relationships/hyperlink" Target="https://pixabay.com/users/nature_design-16152932/?utm_source=link-attribution&amp;utm_medium=referral&amp;utm_campaign=image&amp;utm_content=5241253" TargetMode="External"/><Relationship Id="rId6" Type="http://schemas.openxmlformats.org/officeDocument/2006/relationships/hyperlink" Target="https://pixabay.com/?utm_source=link-attribution&amp;utm_medium=referral&amp;utm_campaign=image&amp;utm_content=5241253" TargetMode="External"/><Relationship Id="rId7" Type="http://schemas.openxmlformats.org/officeDocument/2006/relationships/hyperlink" Target="https://www.cscce.org/" TargetMode="External"/></Relationships>
</file>

<file path=ppt/slides/_rels/slide11.xml.rels><?xml version="1.0" encoding="UTF-8" standalone="yes"?><Relationships xmlns="http://schemas.openxmlformats.org/package/2006/relationships"><Relationship Id="rId40" Type="http://schemas.openxmlformats.org/officeDocument/2006/relationships/image" Target="../media/image56.png"/><Relationship Id="rId42" Type="http://schemas.openxmlformats.org/officeDocument/2006/relationships/image" Target="../media/image72.png"/><Relationship Id="rId41" Type="http://schemas.openxmlformats.org/officeDocument/2006/relationships/image" Target="../media/image66.png"/><Relationship Id="rId44" Type="http://schemas.openxmlformats.org/officeDocument/2006/relationships/image" Target="../media/image58.png"/><Relationship Id="rId43" Type="http://schemas.openxmlformats.org/officeDocument/2006/relationships/image" Target="../media/image70.png"/><Relationship Id="rId46" Type="http://schemas.openxmlformats.org/officeDocument/2006/relationships/image" Target="../media/image55.png"/><Relationship Id="rId45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30.png"/><Relationship Id="rId48" Type="http://schemas.openxmlformats.org/officeDocument/2006/relationships/image" Target="../media/image63.png"/><Relationship Id="rId47" Type="http://schemas.openxmlformats.org/officeDocument/2006/relationships/image" Target="../media/image67.png"/><Relationship Id="rId49" Type="http://schemas.openxmlformats.org/officeDocument/2006/relationships/image" Target="../media/image62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3.png"/><Relationship Id="rId31" Type="http://schemas.openxmlformats.org/officeDocument/2006/relationships/image" Target="../media/image53.png"/><Relationship Id="rId30" Type="http://schemas.openxmlformats.org/officeDocument/2006/relationships/image" Target="../media/image38.png"/><Relationship Id="rId33" Type="http://schemas.openxmlformats.org/officeDocument/2006/relationships/image" Target="../media/image40.png"/><Relationship Id="rId32" Type="http://schemas.openxmlformats.org/officeDocument/2006/relationships/image" Target="../media/image52.png"/><Relationship Id="rId35" Type="http://schemas.openxmlformats.org/officeDocument/2006/relationships/image" Target="../media/image47.png"/><Relationship Id="rId34" Type="http://schemas.openxmlformats.org/officeDocument/2006/relationships/image" Target="../media/image46.png"/><Relationship Id="rId37" Type="http://schemas.openxmlformats.org/officeDocument/2006/relationships/image" Target="../media/image42.png"/><Relationship Id="rId36" Type="http://schemas.openxmlformats.org/officeDocument/2006/relationships/image" Target="../media/image49.png"/><Relationship Id="rId39" Type="http://schemas.openxmlformats.org/officeDocument/2006/relationships/image" Target="../media/image50.png"/><Relationship Id="rId38" Type="http://schemas.openxmlformats.org/officeDocument/2006/relationships/image" Target="../media/image54.png"/><Relationship Id="rId62" Type="http://schemas.openxmlformats.org/officeDocument/2006/relationships/hyperlink" Target="https://community.data.4tu.nl/" TargetMode="External"/><Relationship Id="rId61" Type="http://schemas.openxmlformats.org/officeDocument/2006/relationships/image" Target="../media/image74.png"/><Relationship Id="rId20" Type="http://schemas.openxmlformats.org/officeDocument/2006/relationships/image" Target="../media/image35.png"/><Relationship Id="rId22" Type="http://schemas.openxmlformats.org/officeDocument/2006/relationships/image" Target="../media/image41.png"/><Relationship Id="rId21" Type="http://schemas.openxmlformats.org/officeDocument/2006/relationships/image" Target="../media/image48.png"/><Relationship Id="rId24" Type="http://schemas.openxmlformats.org/officeDocument/2006/relationships/image" Target="../media/image37.png"/><Relationship Id="rId23" Type="http://schemas.openxmlformats.org/officeDocument/2006/relationships/image" Target="../media/image39.png"/><Relationship Id="rId60" Type="http://schemas.openxmlformats.org/officeDocument/2006/relationships/image" Target="../media/image75.png"/><Relationship Id="rId26" Type="http://schemas.openxmlformats.org/officeDocument/2006/relationships/image" Target="../media/image43.png"/><Relationship Id="rId25" Type="http://schemas.openxmlformats.org/officeDocument/2006/relationships/image" Target="../media/image68.png"/><Relationship Id="rId28" Type="http://schemas.openxmlformats.org/officeDocument/2006/relationships/image" Target="../media/image45.png"/><Relationship Id="rId27" Type="http://schemas.openxmlformats.org/officeDocument/2006/relationships/image" Target="../media/image44.png"/><Relationship Id="rId29" Type="http://schemas.openxmlformats.org/officeDocument/2006/relationships/image" Target="../media/image51.png"/><Relationship Id="rId51" Type="http://schemas.openxmlformats.org/officeDocument/2006/relationships/image" Target="../media/image69.png"/><Relationship Id="rId50" Type="http://schemas.openxmlformats.org/officeDocument/2006/relationships/image" Target="../media/image65.png"/><Relationship Id="rId53" Type="http://schemas.openxmlformats.org/officeDocument/2006/relationships/image" Target="../media/image64.png"/><Relationship Id="rId52" Type="http://schemas.openxmlformats.org/officeDocument/2006/relationships/image" Target="../media/image60.png"/><Relationship Id="rId11" Type="http://schemas.openxmlformats.org/officeDocument/2006/relationships/image" Target="../media/image19.png"/><Relationship Id="rId55" Type="http://schemas.openxmlformats.org/officeDocument/2006/relationships/image" Target="../media/image59.png"/><Relationship Id="rId10" Type="http://schemas.openxmlformats.org/officeDocument/2006/relationships/image" Target="../media/image28.png"/><Relationship Id="rId54" Type="http://schemas.openxmlformats.org/officeDocument/2006/relationships/image" Target="../media/image61.png"/><Relationship Id="rId13" Type="http://schemas.openxmlformats.org/officeDocument/2006/relationships/image" Target="../media/image31.png"/><Relationship Id="rId57" Type="http://schemas.openxmlformats.org/officeDocument/2006/relationships/image" Target="../media/image57.png"/><Relationship Id="rId12" Type="http://schemas.openxmlformats.org/officeDocument/2006/relationships/image" Target="../media/image27.png"/><Relationship Id="rId56" Type="http://schemas.openxmlformats.org/officeDocument/2006/relationships/image" Target="../media/image115.jpg"/><Relationship Id="rId15" Type="http://schemas.openxmlformats.org/officeDocument/2006/relationships/image" Target="../media/image34.png"/><Relationship Id="rId59" Type="http://schemas.openxmlformats.org/officeDocument/2006/relationships/image" Target="../media/image78.png"/><Relationship Id="rId14" Type="http://schemas.openxmlformats.org/officeDocument/2006/relationships/image" Target="../media/image32.png"/><Relationship Id="rId58" Type="http://schemas.openxmlformats.org/officeDocument/2006/relationships/image" Target="../media/image73.png"/><Relationship Id="rId17" Type="http://schemas.openxmlformats.org/officeDocument/2006/relationships/image" Target="../media/image33.png"/><Relationship Id="rId16" Type="http://schemas.openxmlformats.org/officeDocument/2006/relationships/image" Target="../media/image21.png"/><Relationship Id="rId19" Type="http://schemas.openxmlformats.org/officeDocument/2006/relationships/image" Target="../media/image36.png"/><Relationship Id="rId18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40" Type="http://schemas.openxmlformats.org/officeDocument/2006/relationships/image" Target="../media/image56.png"/><Relationship Id="rId42" Type="http://schemas.openxmlformats.org/officeDocument/2006/relationships/image" Target="../media/image72.png"/><Relationship Id="rId41" Type="http://schemas.openxmlformats.org/officeDocument/2006/relationships/image" Target="../media/image66.png"/><Relationship Id="rId44" Type="http://schemas.openxmlformats.org/officeDocument/2006/relationships/image" Target="../media/image58.png"/><Relationship Id="rId43" Type="http://schemas.openxmlformats.org/officeDocument/2006/relationships/image" Target="../media/image70.png"/><Relationship Id="rId46" Type="http://schemas.openxmlformats.org/officeDocument/2006/relationships/image" Target="../media/image55.png"/><Relationship Id="rId45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30.png"/><Relationship Id="rId48" Type="http://schemas.openxmlformats.org/officeDocument/2006/relationships/image" Target="../media/image63.png"/><Relationship Id="rId47" Type="http://schemas.openxmlformats.org/officeDocument/2006/relationships/image" Target="../media/image67.png"/><Relationship Id="rId49" Type="http://schemas.openxmlformats.org/officeDocument/2006/relationships/image" Target="../media/image62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3.png"/><Relationship Id="rId31" Type="http://schemas.openxmlformats.org/officeDocument/2006/relationships/image" Target="../media/image53.png"/><Relationship Id="rId30" Type="http://schemas.openxmlformats.org/officeDocument/2006/relationships/image" Target="../media/image38.png"/><Relationship Id="rId33" Type="http://schemas.openxmlformats.org/officeDocument/2006/relationships/image" Target="../media/image40.png"/><Relationship Id="rId32" Type="http://schemas.openxmlformats.org/officeDocument/2006/relationships/image" Target="../media/image52.png"/><Relationship Id="rId35" Type="http://schemas.openxmlformats.org/officeDocument/2006/relationships/image" Target="../media/image47.png"/><Relationship Id="rId34" Type="http://schemas.openxmlformats.org/officeDocument/2006/relationships/image" Target="../media/image46.png"/><Relationship Id="rId37" Type="http://schemas.openxmlformats.org/officeDocument/2006/relationships/image" Target="../media/image42.png"/><Relationship Id="rId36" Type="http://schemas.openxmlformats.org/officeDocument/2006/relationships/image" Target="../media/image49.png"/><Relationship Id="rId39" Type="http://schemas.openxmlformats.org/officeDocument/2006/relationships/image" Target="../media/image50.png"/><Relationship Id="rId38" Type="http://schemas.openxmlformats.org/officeDocument/2006/relationships/image" Target="../media/image54.png"/><Relationship Id="rId61" Type="http://schemas.openxmlformats.org/officeDocument/2006/relationships/image" Target="../media/image74.png"/><Relationship Id="rId20" Type="http://schemas.openxmlformats.org/officeDocument/2006/relationships/image" Target="../media/image35.png"/><Relationship Id="rId22" Type="http://schemas.openxmlformats.org/officeDocument/2006/relationships/image" Target="../media/image41.png"/><Relationship Id="rId21" Type="http://schemas.openxmlformats.org/officeDocument/2006/relationships/image" Target="../media/image48.png"/><Relationship Id="rId24" Type="http://schemas.openxmlformats.org/officeDocument/2006/relationships/image" Target="../media/image37.png"/><Relationship Id="rId23" Type="http://schemas.openxmlformats.org/officeDocument/2006/relationships/image" Target="../media/image39.png"/><Relationship Id="rId60" Type="http://schemas.openxmlformats.org/officeDocument/2006/relationships/image" Target="../media/image75.png"/><Relationship Id="rId26" Type="http://schemas.openxmlformats.org/officeDocument/2006/relationships/image" Target="../media/image43.png"/><Relationship Id="rId25" Type="http://schemas.openxmlformats.org/officeDocument/2006/relationships/image" Target="../media/image68.png"/><Relationship Id="rId28" Type="http://schemas.openxmlformats.org/officeDocument/2006/relationships/image" Target="../media/image45.png"/><Relationship Id="rId27" Type="http://schemas.openxmlformats.org/officeDocument/2006/relationships/image" Target="../media/image44.png"/><Relationship Id="rId29" Type="http://schemas.openxmlformats.org/officeDocument/2006/relationships/image" Target="../media/image51.png"/><Relationship Id="rId51" Type="http://schemas.openxmlformats.org/officeDocument/2006/relationships/image" Target="../media/image69.png"/><Relationship Id="rId50" Type="http://schemas.openxmlformats.org/officeDocument/2006/relationships/image" Target="../media/image65.png"/><Relationship Id="rId53" Type="http://schemas.openxmlformats.org/officeDocument/2006/relationships/image" Target="../media/image64.png"/><Relationship Id="rId52" Type="http://schemas.openxmlformats.org/officeDocument/2006/relationships/image" Target="../media/image60.png"/><Relationship Id="rId11" Type="http://schemas.openxmlformats.org/officeDocument/2006/relationships/image" Target="../media/image19.png"/><Relationship Id="rId55" Type="http://schemas.openxmlformats.org/officeDocument/2006/relationships/image" Target="../media/image59.png"/><Relationship Id="rId10" Type="http://schemas.openxmlformats.org/officeDocument/2006/relationships/image" Target="../media/image28.png"/><Relationship Id="rId54" Type="http://schemas.openxmlformats.org/officeDocument/2006/relationships/image" Target="../media/image61.png"/><Relationship Id="rId13" Type="http://schemas.openxmlformats.org/officeDocument/2006/relationships/image" Target="../media/image31.png"/><Relationship Id="rId57" Type="http://schemas.openxmlformats.org/officeDocument/2006/relationships/image" Target="../media/image57.png"/><Relationship Id="rId12" Type="http://schemas.openxmlformats.org/officeDocument/2006/relationships/image" Target="../media/image27.png"/><Relationship Id="rId56" Type="http://schemas.openxmlformats.org/officeDocument/2006/relationships/image" Target="../media/image115.jpg"/><Relationship Id="rId15" Type="http://schemas.openxmlformats.org/officeDocument/2006/relationships/image" Target="../media/image34.png"/><Relationship Id="rId59" Type="http://schemas.openxmlformats.org/officeDocument/2006/relationships/image" Target="../media/image78.png"/><Relationship Id="rId14" Type="http://schemas.openxmlformats.org/officeDocument/2006/relationships/image" Target="../media/image32.png"/><Relationship Id="rId58" Type="http://schemas.openxmlformats.org/officeDocument/2006/relationships/image" Target="../media/image73.png"/><Relationship Id="rId17" Type="http://schemas.openxmlformats.org/officeDocument/2006/relationships/image" Target="../media/image33.png"/><Relationship Id="rId16" Type="http://schemas.openxmlformats.org/officeDocument/2006/relationships/image" Target="../media/image21.png"/><Relationship Id="rId19" Type="http://schemas.openxmlformats.org/officeDocument/2006/relationships/image" Target="../media/image36.png"/><Relationship Id="rId18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7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5" Type="http://schemas.openxmlformats.org/officeDocument/2006/relationships/image" Target="../media/image80.png"/><Relationship Id="rId6" Type="http://schemas.openxmlformats.org/officeDocument/2006/relationships/image" Target="../media/image86.png"/><Relationship Id="rId7" Type="http://schemas.openxmlformats.org/officeDocument/2006/relationships/image" Target="../media/image82.png"/><Relationship Id="rId8" Type="http://schemas.openxmlformats.org/officeDocument/2006/relationships/image" Target="../media/image101.png"/><Relationship Id="rId20" Type="http://schemas.openxmlformats.org/officeDocument/2006/relationships/image" Target="../media/image87.png"/><Relationship Id="rId21" Type="http://schemas.openxmlformats.org/officeDocument/2006/relationships/hyperlink" Target="https://community.data.4tu.nl/groups/" TargetMode="External"/><Relationship Id="rId11" Type="http://schemas.openxmlformats.org/officeDocument/2006/relationships/image" Target="../media/image103.png"/><Relationship Id="rId10" Type="http://schemas.openxmlformats.org/officeDocument/2006/relationships/image" Target="../media/image79.png"/><Relationship Id="rId13" Type="http://schemas.openxmlformats.org/officeDocument/2006/relationships/image" Target="../media/image76.png"/><Relationship Id="rId12" Type="http://schemas.openxmlformats.org/officeDocument/2006/relationships/image" Target="../media/image83.png"/><Relationship Id="rId15" Type="http://schemas.openxmlformats.org/officeDocument/2006/relationships/image" Target="../media/image116.png"/><Relationship Id="rId14" Type="http://schemas.openxmlformats.org/officeDocument/2006/relationships/image" Target="../media/image90.png"/><Relationship Id="rId17" Type="http://schemas.openxmlformats.org/officeDocument/2006/relationships/image" Target="../media/image88.png"/><Relationship Id="rId16" Type="http://schemas.openxmlformats.org/officeDocument/2006/relationships/image" Target="../media/image89.png"/><Relationship Id="rId19" Type="http://schemas.openxmlformats.org/officeDocument/2006/relationships/image" Target="../media/image91.png"/><Relationship Id="rId18" Type="http://schemas.openxmlformats.org/officeDocument/2006/relationships/image" Target="../media/image9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hyperlink" Target="https://doi.org/10.4121/12706085.v3" TargetMode="External"/><Relationship Id="rId6" Type="http://schemas.openxmlformats.org/officeDocument/2006/relationships/hyperlink" Target="https://community.data.4tu.nl/2021/01/20/tropical-cyclone-risk-research-taking-the-world-by-stor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3.png"/><Relationship Id="rId4" Type="http://schemas.openxmlformats.org/officeDocument/2006/relationships/image" Target="../media/image99.png"/><Relationship Id="rId5" Type="http://schemas.openxmlformats.org/officeDocument/2006/relationships/image" Target="../media/image96.png"/><Relationship Id="rId6" Type="http://schemas.openxmlformats.org/officeDocument/2006/relationships/hyperlink" Target="https://doi.org/10.4121/14307743" TargetMode="External"/><Relationship Id="rId7" Type="http://schemas.openxmlformats.org/officeDocument/2006/relationships/image" Target="../media/image97.png"/><Relationship Id="rId8" Type="http://schemas.openxmlformats.org/officeDocument/2006/relationships/image" Target="../media/image9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2.png"/><Relationship Id="rId4" Type="http://schemas.openxmlformats.org/officeDocument/2006/relationships/hyperlink" Target="https://data.4tu.nl/info/en/use/data-funds" TargetMode="External"/><Relationship Id="rId5" Type="http://schemas.openxmlformats.org/officeDocument/2006/relationships/hyperlink" Target="https://community.data.4tu.nl/2021/05/15/fair-data-fund-spring-call-2021-meet-the-grantees/" TargetMode="External"/><Relationship Id="rId6" Type="http://schemas.openxmlformats.org/officeDocument/2006/relationships/image" Target="../media/image10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8.png"/><Relationship Id="rId4" Type="http://schemas.openxmlformats.org/officeDocument/2006/relationships/image" Target="../media/image10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4.png"/><Relationship Id="rId4" Type="http://schemas.openxmlformats.org/officeDocument/2006/relationships/image" Target="../media/image102.png"/><Relationship Id="rId5" Type="http://schemas.openxmlformats.org/officeDocument/2006/relationships/hyperlink" Target="https://adyork.github.io/python-oceanography-lesson/17-Intro-NetCDF/index.html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4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1.png"/><Relationship Id="rId4" Type="http://schemas.openxmlformats.org/officeDocument/2006/relationships/image" Target="../media/image10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m.teperek@tudelft.nl" TargetMode="External"/><Relationship Id="rId4" Type="http://schemas.openxmlformats.org/officeDocument/2006/relationships/hyperlink" Target="mailto:C.E.Clare@tudelft.nl" TargetMode="External"/><Relationship Id="rId5" Type="http://schemas.openxmlformats.org/officeDocument/2006/relationships/hyperlink" Target="mailto:C.denHeijer@tudelft.n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highlights2020.h5mag.com/highlights_2020/cover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1234055" y="2185895"/>
            <a:ext cx="72432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" sz="4800"/>
              <a:t>Communication, outreach and engagement for long-term sustainability of 4TU.ResearchData</a:t>
            </a:r>
            <a:endParaRPr sz="4800"/>
          </a:p>
        </p:txBody>
      </p:sp>
      <p:sp>
        <p:nvSpPr>
          <p:cNvPr id="83" name="Google Shape;83;p14"/>
          <p:cNvSpPr txBox="1"/>
          <p:nvPr/>
        </p:nvSpPr>
        <p:spPr>
          <a:xfrm>
            <a:off x="65225" y="3949250"/>
            <a:ext cx="529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30 June 2021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CESAER, Workshop Advance management and operation of university-related infrastructures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vestment, Concept, Business, Finance, Growth, Plant" id="219" name="Google Shape;219;p23"/>
          <p:cNvPicPr preferRelativeResize="0"/>
          <p:nvPr/>
        </p:nvPicPr>
        <p:blipFill rotWithShape="1">
          <a:blip r:embed="rId3">
            <a:alphaModFix/>
          </a:blip>
          <a:srcRect b="0" l="0" r="42309" t="0"/>
          <a:stretch/>
        </p:blipFill>
        <p:spPr>
          <a:xfrm>
            <a:off x="4693158" y="0"/>
            <a:ext cx="44508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 txBox="1"/>
          <p:nvPr/>
        </p:nvSpPr>
        <p:spPr>
          <a:xfrm>
            <a:off x="354984" y="776978"/>
            <a:ext cx="4217100" cy="4334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</a:pPr>
            <a:r>
              <a:rPr b="1" lang="en" sz="2000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Community is when...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3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People with a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shared purpose 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come together to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achieve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goals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tasks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they wouldn’t be able to on their own.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3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Information flows 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multiple directions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3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Provides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opportunities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learning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3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Members foster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meaningful connections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feel a sense of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belonging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b="1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inclusivity</a:t>
            </a:r>
            <a:r>
              <a:rPr b="0" i="0" lang="en" sz="20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4242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431184" y="852161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</a:pPr>
            <a:r>
              <a:rPr b="0" i="0" lang="en" sz="24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do we mean by</a:t>
            </a:r>
            <a:br>
              <a:rPr b="0" i="0" lang="en" sz="24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0" i="0" lang="en" sz="2400" u="none" cap="none" strike="noStrike">
                <a:solidFill>
                  <a:srgbClr val="4242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‘community’?</a:t>
            </a:r>
            <a:endParaRPr sz="1000"/>
          </a:p>
        </p:txBody>
      </p:sp>
      <p:sp>
        <p:nvSpPr>
          <p:cNvPr id="222" name="Google Shape;222;p23"/>
          <p:cNvSpPr txBox="1"/>
          <p:nvPr/>
        </p:nvSpPr>
        <p:spPr>
          <a:xfrm>
            <a:off x="5713368" y="4835723"/>
            <a:ext cx="343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Image by </a:t>
            </a:r>
            <a:r>
              <a:rPr b="0" i="0" lang="en" sz="1400" u="sng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eko </a:t>
            </a:r>
            <a:r>
              <a:rPr b="0" i="0" lang="en" sz="1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pramono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from </a:t>
            </a:r>
            <a:r>
              <a:rPr b="0" i="0" lang="en" sz="1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Pixabay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-100584" y="4774168"/>
            <a:ext cx="436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Definition adapted from the </a:t>
            </a:r>
            <a:r>
              <a:rPr b="0" i="0" lang="en" sz="1800" u="sng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CSCCE.org</a:t>
            </a:r>
            <a:endParaRPr b="0" i="0" sz="1800" u="none" cap="none" strike="noStrike">
              <a:solidFill>
                <a:srgbClr val="EF910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3031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7401" y="24941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025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0250" y="16134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13003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26963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27509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26963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39272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51300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46350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113569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51300" y="4289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726963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446350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627509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351300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84231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862619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166266" y="436826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113569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351300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84231" y="42605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213003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726963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213003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862619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446350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4539272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4539272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16025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984231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84231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3627509" y="16134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862619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984231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8113569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539272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5446350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3627509" y="24955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3627509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8113569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4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2726963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4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4539272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4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8113569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4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4539272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5446350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4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1862619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7213003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984231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2726963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7213003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6351300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3627509" y="775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4"/>
          <p:cNvPicPr preferRelativeResize="0"/>
          <p:nvPr/>
        </p:nvPicPr>
        <p:blipFill rotWithShape="1">
          <a:blip r:embed="rId57">
            <a:alphaModFix/>
          </a:blip>
          <a:srcRect b="0" l="5340" r="6101" t="0"/>
          <a:stretch/>
        </p:blipFill>
        <p:spPr>
          <a:xfrm>
            <a:off x="6410850" y="3407113"/>
            <a:ext cx="1718950" cy="9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116025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116025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116025" y="4289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116025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4"/>
          <p:cNvSpPr txBox="1"/>
          <p:nvPr/>
        </p:nvSpPr>
        <p:spPr>
          <a:xfrm>
            <a:off x="116025" y="46750"/>
            <a:ext cx="7930500" cy="7314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Who are our community members?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24"/>
          <p:cNvSpPr txBox="1"/>
          <p:nvPr/>
        </p:nvSpPr>
        <p:spPr>
          <a:xfrm>
            <a:off x="4918828" y="561942"/>
            <a:ext cx="4225200" cy="83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sng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https://community.data.4tu.nl/</a:t>
            </a:r>
            <a:endParaRPr sz="2400">
              <a:solidFill>
                <a:srgbClr val="EF910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&amp; Slack workspace </a:t>
            </a:r>
            <a:r>
              <a:rPr b="0" i="0" lang="en" sz="2400" u="none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3031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7401" y="24941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025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0250" y="16134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13003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26963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27509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26963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39272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51300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46350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113569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51300" y="4289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726963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446350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627509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351300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84231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862619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113569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113569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351300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84231" y="42605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213003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726963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213003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862619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446350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4539272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4539272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16025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984231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84231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3627509" y="16134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862619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984231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8113569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5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539272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5446350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3627509" y="24955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3627509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5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8113569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5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2726963" y="2532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5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4539272" y="3407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5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8113569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4539272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5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5446350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5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1862619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7213003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5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984231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5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2726963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5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7213003" y="4289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5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6351300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5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3627509" y="7752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/>
          <p:cNvPicPr preferRelativeResize="0"/>
          <p:nvPr/>
        </p:nvPicPr>
        <p:blipFill rotWithShape="1">
          <a:blip r:embed="rId57">
            <a:alphaModFix/>
          </a:blip>
          <a:srcRect b="0" l="5340" r="6101" t="0"/>
          <a:stretch/>
        </p:blipFill>
        <p:spPr>
          <a:xfrm>
            <a:off x="6410850" y="3407113"/>
            <a:ext cx="1718950" cy="9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116025" y="-60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116025" y="1635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5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116025" y="429973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116025" y="77523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5"/>
          <p:cNvSpPr txBox="1"/>
          <p:nvPr/>
        </p:nvSpPr>
        <p:spPr>
          <a:xfrm>
            <a:off x="606750" y="0"/>
            <a:ext cx="7930500" cy="7314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is goal of our community?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705806" y="1681699"/>
            <a:ext cx="7930500" cy="2513700"/>
          </a:xfrm>
          <a:prstGeom prst="rect">
            <a:avLst/>
          </a:prstGeom>
          <a:solidFill>
            <a:srgbClr val="000C1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community aims to provide an inclusive space for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supporters</a:t>
            </a:r>
            <a:b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practices 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b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creating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reusing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b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lant&#10;&#10;Description automatically generated" id="358" name="Google Shape;358;p26"/>
          <p:cNvPicPr preferRelativeResize="0"/>
          <p:nvPr/>
        </p:nvPicPr>
        <p:blipFill rotWithShape="1">
          <a:blip r:embed="rId3">
            <a:alphaModFix/>
          </a:blip>
          <a:srcRect b="0" l="17623" r="8203" t="0"/>
          <a:stretch/>
        </p:blipFill>
        <p:spPr>
          <a:xfrm>
            <a:off x="0" y="0"/>
            <a:ext cx="50870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5199898" y="1569577"/>
            <a:ext cx="3944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ource Sans Pro"/>
              <a:buChar char="●"/>
            </a:pPr>
            <a:r>
              <a:rPr b="1" lang="en" sz="2000">
                <a:latin typeface="Source Sans Pro"/>
                <a:ea typeface="Source Sans Pro"/>
                <a:cs typeface="Source Sans Pro"/>
                <a:sym typeface="Source Sans Pro"/>
              </a:rPr>
              <a:t>Engagement and Education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●"/>
            </a:pPr>
            <a:r>
              <a:rPr b="1" lang="en" sz="2000">
                <a:latin typeface="Source Sans Pro"/>
                <a:ea typeface="Source Sans Pro"/>
                <a:cs typeface="Source Sans Pro"/>
                <a:sym typeface="Source Sans Pro"/>
              </a:rPr>
              <a:t>Reward and Recognition 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urce Sans Pro"/>
              <a:buChar char="●"/>
            </a:pPr>
            <a:r>
              <a:rPr b="1" lang="en" sz="2000">
                <a:latin typeface="Source Sans Pro"/>
                <a:ea typeface="Source Sans Pro"/>
                <a:cs typeface="Source Sans Pro"/>
                <a:sym typeface="Source Sans Pro"/>
              </a:rPr>
              <a:t>FAIR Data Incentives 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0" name="Google Shape;360;p26"/>
          <p:cNvSpPr txBox="1"/>
          <p:nvPr/>
        </p:nvSpPr>
        <p:spPr>
          <a:xfrm>
            <a:off x="5087000" y="0"/>
            <a:ext cx="4056900" cy="12192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</a:t>
            </a:r>
            <a:r>
              <a:rPr b="1"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we do together and how?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910" y="217022"/>
            <a:ext cx="720000" cy="71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910" y="1840788"/>
            <a:ext cx="720000" cy="71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910" y="2625799"/>
            <a:ext cx="720000" cy="71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8910" y="1033491"/>
            <a:ext cx="720000" cy="71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4968" y="1840788"/>
            <a:ext cx="720000" cy="71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8910" y="3461483"/>
            <a:ext cx="720000" cy="715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&#10;&#10;Description automatically generated with medium confidence" id="371" name="Google Shape;371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8910" y="4293037"/>
            <a:ext cx="719999" cy="71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32143" y="217022"/>
            <a:ext cx="720000" cy="71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232143" y="1838694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32143" y="262370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32143" y="103139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32143" y="429303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person&#10;&#10;Description automatically generated" id="377" name="Google Shape;377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124968" y="214928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data.4tu.nl/info/fileadmin/_processed_/6/8/csm_csm_Sjef_round_200360c604_06f59b099b.png" id="378" name="Google Shape;378;p2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232143" y="345938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 with medium confidence" id="379" name="Google Shape;379;p2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24968" y="262370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long hair&#10;&#10;Description automatically generated with low confidence" id="380" name="Google Shape;380;p2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124968" y="345938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sunglasses&#10;&#10;Description automatically generated with medium confidence" id="381" name="Google Shape;381;p2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124968" y="4287556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 with low confidence" id="382" name="Google Shape;382;p2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124968" y="1031397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7"/>
          <p:cNvSpPr txBox="1"/>
          <p:nvPr>
            <p:ph type="title"/>
          </p:nvPr>
        </p:nvSpPr>
        <p:spPr>
          <a:xfrm>
            <a:off x="3105929" y="475775"/>
            <a:ext cx="51423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0" lang="en" sz="3000">
                <a:solidFill>
                  <a:srgbClr val="000C1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Monthly working groups</a:t>
            </a:r>
            <a:endParaRPr b="0" sz="3000">
              <a:solidFill>
                <a:srgbClr val="000C1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4" name="Google Shape;384;p27"/>
          <p:cNvSpPr txBox="1"/>
          <p:nvPr/>
        </p:nvSpPr>
        <p:spPr>
          <a:xfrm>
            <a:off x="3105929" y="723246"/>
            <a:ext cx="56592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Established January 2021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15 to 18 data stewards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hour (+ work in between as required)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 experiences &amp; ask questions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Learn from one another &amp; gain confidence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Contribute ideas and co-create resources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FAIR and reproducible code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Privacy and GDPR</a:t>
            </a: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Engagement and education </a:t>
            </a:r>
            <a:endParaRPr/>
          </a:p>
        </p:txBody>
      </p:sp>
      <p:sp>
        <p:nvSpPr>
          <p:cNvPr id="385" name="Google Shape;385;p27"/>
          <p:cNvSpPr txBox="1"/>
          <p:nvPr/>
        </p:nvSpPr>
        <p:spPr>
          <a:xfrm>
            <a:off x="5965945" y="4835723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rgbClr val="EF9104"/>
                </a:solidFill>
                <a:latin typeface="Arial"/>
                <a:ea typeface="Arial"/>
                <a:cs typeface="Arial"/>
                <a:sym typeface="Arial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https://community.data.4tu.nl/groups/</a:t>
            </a:r>
            <a:r>
              <a:rPr b="0" i="0" lang="en" sz="1400" u="none" cap="none" strike="noStrike">
                <a:solidFill>
                  <a:srgbClr val="EF910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86" name="Google Shape;386;p27"/>
          <p:cNvSpPr txBox="1"/>
          <p:nvPr/>
        </p:nvSpPr>
        <p:spPr>
          <a:xfrm>
            <a:off x="5844250" y="0"/>
            <a:ext cx="3299400" cy="4950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Engagement and Education</a:t>
            </a:r>
            <a:endParaRPr sz="2000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"/>
          <p:cNvSpPr txBox="1"/>
          <p:nvPr/>
        </p:nvSpPr>
        <p:spPr>
          <a:xfrm>
            <a:off x="336857" y="407447"/>
            <a:ext cx="824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Researcher stories (</a:t>
            </a:r>
            <a:r>
              <a:rPr lang="en" sz="2600">
                <a:latin typeface="Source Sans Pro"/>
                <a:ea typeface="Source Sans Pro"/>
                <a:cs typeface="Source Sans Pro"/>
                <a:sym typeface="Source Sans Pro"/>
              </a:rPr>
              <a:t>Slack, social media, newsletter)</a:t>
            </a:r>
            <a:endParaRPr b="0" i="0" sz="26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92" name="Google Shape;39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8622" y="880462"/>
            <a:ext cx="6116214" cy="424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2680" y="672802"/>
            <a:ext cx="4856616" cy="449106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8"/>
          <p:cNvSpPr txBox="1"/>
          <p:nvPr/>
        </p:nvSpPr>
        <p:spPr>
          <a:xfrm>
            <a:off x="75752" y="1035579"/>
            <a:ext cx="27111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Nadia Bloemendaal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RDNL Dutch data prize winner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Paper in Nature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View, downloads &amp; citations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5" name="Google Shape;395;p28"/>
          <p:cNvSpPr txBox="1"/>
          <p:nvPr/>
        </p:nvSpPr>
        <p:spPr>
          <a:xfrm>
            <a:off x="0" y="4835723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https://doi.org/10.4121/12706085.v3</a:t>
            </a:r>
            <a:r>
              <a:rPr b="0" i="0" lang="en" sz="1200" u="none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0" i="0" sz="1200" u="none" cap="none" strike="noStrike">
              <a:solidFill>
                <a:srgbClr val="EF910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6" name="Google Shape;396;p28"/>
          <p:cNvSpPr txBox="1"/>
          <p:nvPr/>
        </p:nvSpPr>
        <p:spPr>
          <a:xfrm>
            <a:off x="9163" y="4148431"/>
            <a:ext cx="254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https://community.data.4tu.nl/2021/01/20/tropical-cyclone-risk-research-taking-the-world-by-storm/</a:t>
            </a:r>
            <a:r>
              <a:rPr b="0" i="0" lang="en" sz="1200" u="none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</p:txBody>
      </p:sp>
      <p:sp>
        <p:nvSpPr>
          <p:cNvPr id="397" name="Google Shape;397;p28"/>
          <p:cNvSpPr txBox="1"/>
          <p:nvPr/>
        </p:nvSpPr>
        <p:spPr>
          <a:xfrm>
            <a:off x="5844250" y="0"/>
            <a:ext cx="3299400" cy="4950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Reward </a:t>
            </a:r>
            <a:r>
              <a:rPr b="1"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Recognition</a:t>
            </a:r>
            <a:endParaRPr sz="2000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873" y="38104"/>
            <a:ext cx="2842634" cy="5105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403" name="Google Shape;40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0659" y="1825136"/>
            <a:ext cx="1766716" cy="883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&#10;&#10;Description automatically generated" id="404" name="Google Shape;40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3810" y="591257"/>
            <a:ext cx="1219914" cy="121991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9"/>
          <p:cNvSpPr txBox="1"/>
          <p:nvPr/>
        </p:nvSpPr>
        <p:spPr>
          <a:xfrm>
            <a:off x="2998869" y="562800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Dataset underlying the research on physical fatigue detection in running using inertial measurement units (IMUs)</a:t>
            </a:r>
            <a:endParaRPr/>
          </a:p>
        </p:txBody>
      </p:sp>
      <p:sp>
        <p:nvSpPr>
          <p:cNvPr id="406" name="Google Shape;406;p29"/>
          <p:cNvSpPr txBox="1"/>
          <p:nvPr/>
        </p:nvSpPr>
        <p:spPr>
          <a:xfrm>
            <a:off x="3178017" y="4875459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https://doi.org/10.4121/14307743</a:t>
            </a:r>
            <a:r>
              <a:rPr b="0" i="0" lang="en" sz="1200" u="none" cap="none" strike="noStrike">
                <a:solidFill>
                  <a:srgbClr val="EF910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</p:txBody>
      </p:sp>
      <p:pic>
        <p:nvPicPr>
          <p:cNvPr id="407" name="Google Shape;407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72138" y="1561110"/>
            <a:ext cx="540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08" name="Google Shape;408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71026" y="2738356"/>
            <a:ext cx="442754" cy="44275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9"/>
          <p:cNvSpPr txBox="1"/>
          <p:nvPr/>
        </p:nvSpPr>
        <p:spPr>
          <a:xfrm>
            <a:off x="6172200" y="0"/>
            <a:ext cx="2971500" cy="4950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Reward and Recognition</a:t>
            </a:r>
            <a:endParaRPr sz="2000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0" name="Google Shape;410;p29"/>
          <p:cNvSpPr txBox="1"/>
          <p:nvPr/>
        </p:nvSpPr>
        <p:spPr>
          <a:xfrm>
            <a:off x="2793455" y="-9800"/>
            <a:ext cx="2058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>
                <a:latin typeface="Source Sans Pro"/>
                <a:ea typeface="Source Sans Pro"/>
                <a:cs typeface="Source Sans Pro"/>
                <a:sym typeface="Source Sans Pro"/>
              </a:rPr>
              <a:t>Weekly tweet</a:t>
            </a:r>
            <a:endParaRPr b="0" i="0" sz="26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 txBox="1"/>
          <p:nvPr/>
        </p:nvSpPr>
        <p:spPr>
          <a:xfrm>
            <a:off x="451419" y="427892"/>
            <a:ext cx="824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FAIR Data Funds </a:t>
            </a:r>
            <a:endParaRPr b="0" i="0" sz="26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6" name="Google Shape;416;p30"/>
          <p:cNvSpPr txBox="1"/>
          <p:nvPr/>
        </p:nvSpPr>
        <p:spPr>
          <a:xfrm>
            <a:off x="4407637" y="3882947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Meet the Spring Call grantees </a:t>
            </a:r>
            <a:endParaRPr/>
          </a:p>
        </p:txBody>
      </p:sp>
      <p:pic>
        <p:nvPicPr>
          <p:cNvPr descr="Graphical user interface, text, application&#10;&#10;Description automatically generated" id="417" name="Google Shape;41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715" y="2481484"/>
            <a:ext cx="4205110" cy="25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0"/>
          <p:cNvSpPr txBox="1"/>
          <p:nvPr/>
        </p:nvSpPr>
        <p:spPr>
          <a:xfrm>
            <a:off x="202531" y="768687"/>
            <a:ext cx="42051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Spring &amp; Autumn call </a:t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Researchers from 4TU institutions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3.500 EUR budget per application  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15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9" name="Google Shape;419;p30"/>
          <p:cNvSpPr txBox="1"/>
          <p:nvPr/>
        </p:nvSpPr>
        <p:spPr>
          <a:xfrm>
            <a:off x="4572010" y="2112637"/>
            <a:ext cx="4572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Metadata standards &amp; documentation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Anonymisation &amp; aggregation 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Proprietary 🡪 open-source platform</a:t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Visualisation &amp; promotion</a:t>
            </a:r>
            <a:endParaRPr/>
          </a:p>
        </p:txBody>
      </p:sp>
      <p:sp>
        <p:nvSpPr>
          <p:cNvPr id="420" name="Google Shape;420;p30"/>
          <p:cNvSpPr txBox="1"/>
          <p:nvPr/>
        </p:nvSpPr>
        <p:spPr>
          <a:xfrm>
            <a:off x="451420" y="2072182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rgbClr val="EF9104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https://data.4tu.nl/info/en/use/data-funds</a:t>
            </a:r>
            <a:r>
              <a:rPr b="0" i="0" lang="en" sz="1200" u="none" cap="none" strike="noStrike">
                <a:solidFill>
                  <a:srgbClr val="EF910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21" name="Google Shape;421;p30"/>
          <p:cNvSpPr txBox="1"/>
          <p:nvPr/>
        </p:nvSpPr>
        <p:spPr>
          <a:xfrm>
            <a:off x="4593687" y="4533862"/>
            <a:ext cx="2964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sng" cap="none" strike="noStrike">
                <a:solidFill>
                  <a:srgbClr val="EF9104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https://community.data.4tu.nl/2021/05/15/fair-data-fund-spring-call-2021-meet-the-grantees/</a:t>
            </a:r>
            <a:r>
              <a:rPr b="0" i="0" lang="en" sz="1100" u="none" cap="none" strike="noStrike">
                <a:solidFill>
                  <a:srgbClr val="EF910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22" name="Google Shape;42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0602" y="566104"/>
            <a:ext cx="1342175" cy="134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0"/>
          <p:cNvSpPr txBox="1"/>
          <p:nvPr/>
        </p:nvSpPr>
        <p:spPr>
          <a:xfrm>
            <a:off x="6678875" y="0"/>
            <a:ext cx="2464800" cy="4950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FAIR Data Incentives </a:t>
            </a:r>
            <a:endParaRPr sz="2000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.c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1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9" name="Google Shape;4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262"/>
            <a:ext cx="4797049" cy="48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1"/>
          <p:cNvSpPr txBox="1"/>
          <p:nvPr/>
        </p:nvSpPr>
        <p:spPr>
          <a:xfrm>
            <a:off x="6678875" y="0"/>
            <a:ext cx="2464800" cy="4950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FAIR Data Incentives </a:t>
            </a:r>
            <a:endParaRPr sz="2000"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.c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1" name="Google Shape;4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3900" y="519862"/>
            <a:ext cx="1179775" cy="1910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 txBox="1"/>
          <p:nvPr>
            <p:ph type="title"/>
          </p:nvPr>
        </p:nvSpPr>
        <p:spPr>
          <a:xfrm>
            <a:off x="4797050" y="2606200"/>
            <a:ext cx="3843000" cy="3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Data Foundry</a:t>
            </a:r>
            <a:r>
              <a:rPr lang="en">
                <a:solidFill>
                  <a:schemeClr val="lt1"/>
                </a:solidFill>
              </a:rPr>
              <a:t>-</a:t>
            </a:r>
            <a:r>
              <a:rPr lang="en">
                <a:solidFill>
                  <a:srgbClr val="EF9104"/>
                </a:solidFill>
              </a:rPr>
              <a:t>4TU</a:t>
            </a:r>
            <a:r>
              <a:rPr lang="en"/>
              <a:t>: </a:t>
            </a:r>
            <a:br>
              <a:rPr lang="en"/>
            </a:br>
            <a:r>
              <a:rPr lang="en"/>
              <a:t>Towards FAIR Design Data</a:t>
            </a:r>
            <a:endParaRPr/>
          </a:p>
        </p:txBody>
      </p:sp>
      <p:sp>
        <p:nvSpPr>
          <p:cNvPr id="433" name="Google Shape;433;p31"/>
          <p:cNvSpPr txBox="1"/>
          <p:nvPr/>
        </p:nvSpPr>
        <p:spPr>
          <a:xfrm>
            <a:off x="4797051" y="378450"/>
            <a:ext cx="30486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NWO Open Science Fund </a:t>
            </a: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proposals</a:t>
            </a:r>
            <a:endParaRPr b="0" i="0" sz="22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4628156" y="1016237"/>
            <a:ext cx="4205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50.000 EUR budget</a:t>
            </a:r>
            <a:r>
              <a:rPr b="0" i="0" lang="en" sz="2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Incentivise Open Science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Develop/adapt platforms</a:t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5" name="Google Shape;435;p31"/>
          <p:cNvSpPr txBox="1"/>
          <p:nvPr/>
        </p:nvSpPr>
        <p:spPr>
          <a:xfrm>
            <a:off x="4568450" y="2703100"/>
            <a:ext cx="44229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Professor Mathias Funk from TU/e</a:t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rtl="0" algn="l"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Data Foundry (data storage &gt;200 student design projects)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Connection with 4TU.ResearchData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Char char="•"/>
            </a:pPr>
            <a:r>
              <a:rPr lang="en" sz="2000">
                <a:latin typeface="Source Sans Pro"/>
                <a:ea typeface="Source Sans Pro"/>
                <a:cs typeface="Source Sans Pro"/>
                <a:sym typeface="Source Sans Pro"/>
              </a:rPr>
              <a:t>Easy transfer of data and metadata</a:t>
            </a:r>
            <a:endParaRPr sz="2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1590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104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6" name="Google Shape;436;p31"/>
          <p:cNvSpPr txBox="1"/>
          <p:nvPr/>
        </p:nvSpPr>
        <p:spPr>
          <a:xfrm>
            <a:off x="0" y="4858000"/>
            <a:ext cx="657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9104"/>
                </a:solidFill>
              </a:rPr>
              <a:t>https://community.data.4tu.nl/2021/01/11/shaping-the-future-of-data-enabled-design-research-with-data-foundry/</a:t>
            </a:r>
            <a:endParaRPr sz="1000">
              <a:solidFill>
                <a:srgbClr val="EF910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2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FAIR data and software</a:t>
            </a:r>
            <a:endParaRPr/>
          </a:p>
        </p:txBody>
      </p:sp>
      <p:sp>
        <p:nvSpPr>
          <p:cNvPr id="442" name="Google Shape;442;p32"/>
          <p:cNvSpPr txBox="1"/>
          <p:nvPr>
            <p:ph idx="1" type="body"/>
          </p:nvPr>
        </p:nvSpPr>
        <p:spPr>
          <a:xfrm>
            <a:off x="4659925" y="2190750"/>
            <a:ext cx="4286400" cy="234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⬥"/>
            </a:pPr>
            <a:r>
              <a:rPr b="1" lang="en" sz="2000"/>
              <a:t>Research integrity</a:t>
            </a:r>
            <a:endParaRPr b="1" sz="2000"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⬥"/>
            </a:pPr>
            <a:r>
              <a:rPr b="1" lang="en" sz="2000"/>
              <a:t>Reproducibility</a:t>
            </a:r>
            <a:endParaRPr b="1" sz="2000"/>
          </a:p>
        </p:txBody>
      </p:sp>
      <p:sp>
        <p:nvSpPr>
          <p:cNvPr id="443" name="Google Shape;443;p32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32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2"/>
          <p:cNvSpPr txBox="1"/>
          <p:nvPr>
            <p:ph idx="3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63" y="1714479"/>
            <a:ext cx="3941875" cy="261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600" y="3268150"/>
            <a:ext cx="1285875" cy="1285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200" y="300450"/>
            <a:ext cx="1285875" cy="1285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2600" y="1795375"/>
            <a:ext cx="1285875" cy="138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1" name="Google Shape;91;p15"/>
          <p:cNvSpPr txBox="1"/>
          <p:nvPr/>
        </p:nvSpPr>
        <p:spPr>
          <a:xfrm>
            <a:off x="3752175" y="572050"/>
            <a:ext cx="325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Marta Teperek, PhD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Director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3752175" y="2172250"/>
            <a:ext cx="384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Connie Clare, PhD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Community Manager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752175" y="3696250"/>
            <a:ext cx="325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Kees den Heijer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, PhD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Senior Developer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3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OPeNDAP access to netCDF data</a:t>
            </a:r>
            <a:endParaRPr/>
          </a:p>
        </p:txBody>
      </p:sp>
      <p:sp>
        <p:nvSpPr>
          <p:cNvPr id="452" name="Google Shape;452;p33"/>
          <p:cNvSpPr txBox="1"/>
          <p:nvPr>
            <p:ph idx="1" type="body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3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33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3"/>
          <p:cNvSpPr txBox="1"/>
          <p:nvPr>
            <p:ph idx="3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Retrieve (slices of) data without downloading full files</a:t>
            </a:r>
            <a:endParaRPr/>
          </a:p>
        </p:txBody>
      </p:sp>
      <p:pic>
        <p:nvPicPr>
          <p:cNvPr id="456" name="Google Shape;4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00" y="1506350"/>
            <a:ext cx="6367797" cy="363715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3"/>
          <p:cNvSpPr/>
          <p:nvPr/>
        </p:nvSpPr>
        <p:spPr>
          <a:xfrm>
            <a:off x="182975" y="2337750"/>
            <a:ext cx="636900" cy="32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69138"/>
          </a:solidFill>
          <a:ln cap="flat" cmpd="sng" w="9525">
            <a:solidFill>
              <a:srgbClr val="F29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574" y="2430773"/>
            <a:ext cx="3922898" cy="2047700"/>
          </a:xfrm>
          <a:prstGeom prst="rect">
            <a:avLst/>
          </a:prstGeom>
          <a:noFill/>
          <a:ln cap="flat" cmpd="sng" w="9525">
            <a:solidFill>
              <a:srgbClr val="F291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9" name="Google Shape;459;p33"/>
          <p:cNvSpPr txBox="1"/>
          <p:nvPr/>
        </p:nvSpPr>
        <p:spPr>
          <a:xfrm>
            <a:off x="7090875" y="4185975"/>
            <a:ext cx="1728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29100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" sz="700" u="sng">
                <a:solidFill>
                  <a:srgbClr val="F291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Carpentries / Data Carpentry</a:t>
            </a:r>
            <a:endParaRPr sz="700">
              <a:solidFill>
                <a:srgbClr val="F291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4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4TU.ResearchData connection with Git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4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4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4"/>
          <p:cNvSpPr txBox="1"/>
          <p:nvPr>
            <p:ph idx="1" type="body"/>
          </p:nvPr>
        </p:nvSpPr>
        <p:spPr>
          <a:xfrm>
            <a:off x="516775" y="1968500"/>
            <a:ext cx="24888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r>
              <a:rPr lang="en"/>
              <a:t>Available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4"/>
          <p:cNvSpPr txBox="1"/>
          <p:nvPr>
            <p:ph idx="3" type="body"/>
          </p:nvPr>
        </p:nvSpPr>
        <p:spPr>
          <a:xfrm>
            <a:off x="3269875" y="1968350"/>
            <a:ext cx="24888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r>
              <a:rPr lang="en"/>
              <a:t>Coming soon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4"/>
          <p:cNvSpPr txBox="1"/>
          <p:nvPr>
            <p:ph idx="4" type="body"/>
          </p:nvPr>
        </p:nvSpPr>
        <p:spPr>
          <a:xfrm>
            <a:off x="6106275" y="1968350"/>
            <a:ext cx="24888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r>
              <a:rPr lang="en"/>
              <a:t>Coming soon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4"/>
          <p:cNvSpPr txBox="1"/>
          <p:nvPr>
            <p:ph idx="5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400"/>
              <a:buNone/>
            </a:pPr>
            <a:r>
              <a:rPr lang="en"/>
              <a:t>A smooth procedure to publish a snapshot of your code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75" y="2179511"/>
            <a:ext cx="2488799" cy="140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8000" y="2518827"/>
            <a:ext cx="2612550" cy="8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2971" y="2134326"/>
            <a:ext cx="2667602" cy="17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4"/>
          <p:cNvSpPr txBox="1"/>
          <p:nvPr/>
        </p:nvSpPr>
        <p:spPr>
          <a:xfrm>
            <a:off x="493900" y="1432275"/>
            <a:ext cx="749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Connection with most popular Git version control providers: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5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Enabling reproducibility by design</a:t>
            </a:r>
            <a:endParaRPr/>
          </a:p>
        </p:txBody>
      </p:sp>
      <p:sp>
        <p:nvSpPr>
          <p:cNvPr id="480" name="Google Shape;480;p35"/>
          <p:cNvSpPr txBox="1"/>
          <p:nvPr>
            <p:ph idx="1" type="body"/>
          </p:nvPr>
        </p:nvSpPr>
        <p:spPr>
          <a:xfrm>
            <a:off x="516775" y="1506350"/>
            <a:ext cx="8123400" cy="303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5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35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5"/>
          <p:cNvSpPr txBox="1"/>
          <p:nvPr>
            <p:ph idx="3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4" name="Google Shape;4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800" y="1761925"/>
            <a:ext cx="4264650" cy="28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23900"/>
            <a:ext cx="2796200" cy="18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5"/>
          <p:cNvSpPr txBox="1"/>
          <p:nvPr/>
        </p:nvSpPr>
        <p:spPr>
          <a:xfrm>
            <a:off x="5753400" y="1789050"/>
            <a:ext cx="2324400" cy="400200"/>
          </a:xfrm>
          <a:prstGeom prst="rect">
            <a:avLst/>
          </a:prstGeom>
          <a:noFill/>
          <a:ln cap="flat" cmpd="sng" w="9525">
            <a:solidFill>
              <a:srgbClr val="F29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Extract (read)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5"/>
          <p:cNvSpPr txBox="1"/>
          <p:nvPr/>
        </p:nvSpPr>
        <p:spPr>
          <a:xfrm>
            <a:off x="5753400" y="2790175"/>
            <a:ext cx="2338200" cy="400200"/>
          </a:xfrm>
          <a:prstGeom prst="rect">
            <a:avLst/>
          </a:prstGeom>
          <a:noFill/>
          <a:ln cap="flat" cmpd="sng" w="9525">
            <a:solidFill>
              <a:srgbClr val="F29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Transform (process/analyse)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35"/>
          <p:cNvSpPr txBox="1"/>
          <p:nvPr/>
        </p:nvSpPr>
        <p:spPr>
          <a:xfrm>
            <a:off x="5753400" y="3862400"/>
            <a:ext cx="2324700" cy="400200"/>
          </a:xfrm>
          <a:prstGeom prst="rect">
            <a:avLst/>
          </a:prstGeom>
          <a:noFill/>
          <a:ln cap="flat" cmpd="sng" w="9525">
            <a:solidFill>
              <a:srgbClr val="F29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Load (publish)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9" name="Google Shape;489;p35"/>
          <p:cNvCxnSpPr>
            <a:stCxn id="486" idx="2"/>
            <a:endCxn id="487" idx="0"/>
          </p:cNvCxnSpPr>
          <p:nvPr/>
        </p:nvCxnSpPr>
        <p:spPr>
          <a:xfrm>
            <a:off x="6915600" y="2189250"/>
            <a:ext cx="6900" cy="600900"/>
          </a:xfrm>
          <a:prstGeom prst="straightConnector1">
            <a:avLst/>
          </a:prstGeom>
          <a:noFill/>
          <a:ln cap="flat" cmpd="sng" w="9525">
            <a:solidFill>
              <a:srgbClr val="F291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490" name="Google Shape;490;p35"/>
          <p:cNvCxnSpPr>
            <a:stCxn id="487" idx="2"/>
            <a:endCxn id="488" idx="0"/>
          </p:cNvCxnSpPr>
          <p:nvPr/>
        </p:nvCxnSpPr>
        <p:spPr>
          <a:xfrm flipH="1">
            <a:off x="6915600" y="3190375"/>
            <a:ext cx="6900" cy="672000"/>
          </a:xfrm>
          <a:prstGeom prst="straightConnector1">
            <a:avLst/>
          </a:prstGeom>
          <a:noFill/>
          <a:ln cap="flat" cmpd="sng" w="9525">
            <a:solidFill>
              <a:srgbClr val="F291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6"/>
          <p:cNvSpPr txBox="1"/>
          <p:nvPr>
            <p:ph type="title"/>
          </p:nvPr>
        </p:nvSpPr>
        <p:spPr>
          <a:xfrm>
            <a:off x="494475" y="746700"/>
            <a:ext cx="8178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Future plans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6"/>
          <p:cNvSpPr txBox="1"/>
          <p:nvPr>
            <p:ph idx="1" type="body"/>
          </p:nvPr>
        </p:nvSpPr>
        <p:spPr>
          <a:xfrm>
            <a:off x="293175" y="1418850"/>
            <a:ext cx="812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⬥"/>
            </a:pPr>
            <a:r>
              <a:rPr lang="en" sz="1700"/>
              <a:t>Partnership: Open up membership to other institutions with similar needs</a:t>
            </a:r>
            <a:endParaRPr sz="1700"/>
          </a:p>
          <a:p>
            <a:pPr indent="-3365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Partners, Gold, Silver and Bronze members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Governance: Add advisory board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Community building</a:t>
            </a:r>
            <a:endParaRPr sz="1700"/>
          </a:p>
          <a:p>
            <a:pPr indent="-3365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Launch Fellowship Programme in 2022</a:t>
            </a:r>
            <a:endParaRPr sz="1700"/>
          </a:p>
          <a:p>
            <a:pPr indent="-3365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Develop disciplinary guidelines within technical science domains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Infrastructure:</a:t>
            </a:r>
            <a:endParaRPr sz="1700"/>
          </a:p>
          <a:p>
            <a:pPr indent="-3365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Advance cloud opportunities</a:t>
            </a:r>
            <a:endParaRPr sz="1700"/>
          </a:p>
          <a:p>
            <a:pPr indent="-3365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⬥"/>
            </a:pPr>
            <a:r>
              <a:rPr lang="en" sz="1700"/>
              <a:t>Better support for quality control and provenance of data</a:t>
            </a:r>
            <a:endParaRPr sz="1700"/>
          </a:p>
        </p:txBody>
      </p:sp>
      <p:sp>
        <p:nvSpPr>
          <p:cNvPr id="497" name="Google Shape;497;p36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6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36"/>
          <p:cNvSpPr txBox="1"/>
          <p:nvPr>
            <p:ph idx="3" type="subTitle"/>
          </p:nvPr>
        </p:nvSpPr>
        <p:spPr>
          <a:xfrm>
            <a:off x="516775" y="1123900"/>
            <a:ext cx="8139300" cy="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4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0" name="Google Shape;500;p36"/>
          <p:cNvGrpSpPr/>
          <p:nvPr/>
        </p:nvGrpSpPr>
        <p:grpSpPr>
          <a:xfrm>
            <a:off x="7144509" y="2744341"/>
            <a:ext cx="1313361" cy="1313286"/>
            <a:chOff x="576250" y="4319400"/>
            <a:chExt cx="442075" cy="442050"/>
          </a:xfrm>
        </p:grpSpPr>
        <p:sp>
          <p:nvSpPr>
            <p:cNvPr id="501" name="Google Shape;501;p36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5" name="Google Shape;505;p36"/>
          <p:cNvGrpSpPr/>
          <p:nvPr/>
        </p:nvGrpSpPr>
        <p:grpSpPr>
          <a:xfrm>
            <a:off x="7937447" y="1442425"/>
            <a:ext cx="849678" cy="849730"/>
            <a:chOff x="6643075" y="3664250"/>
            <a:chExt cx="407950" cy="407975"/>
          </a:xfrm>
        </p:grpSpPr>
        <p:sp>
          <p:nvSpPr>
            <p:cNvPr id="506" name="Google Shape;506;p36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405" y="317325"/>
            <a:ext cx="2307070" cy="40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7"/>
          <p:cNvSpPr txBox="1"/>
          <p:nvPr/>
        </p:nvSpPr>
        <p:spPr>
          <a:xfrm>
            <a:off x="1483100" y="894675"/>
            <a:ext cx="47262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Sustainability is a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journey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, it is bumpy road and we are not there yet.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Inclusive partnership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(listening to one other!) and good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connection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with the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help to achieve sustainability and an infrastructure which is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agile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 and able to respond to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changing needs</a:t>
            </a: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8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9" name="Google Shape;519;p38"/>
          <p:cNvSpPr txBox="1"/>
          <p:nvPr>
            <p:ph type="title"/>
          </p:nvPr>
        </p:nvSpPr>
        <p:spPr>
          <a:xfrm>
            <a:off x="1522100" y="1442325"/>
            <a:ext cx="7243200" cy="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Thank you!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m.teperek@tudelft.nl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C.E.Clare@tudelft.nl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C.denHeijer@tudelft.nl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@4TUResearchData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</p:txBody>
      </p:sp>
      <p:grpSp>
        <p:nvGrpSpPr>
          <p:cNvPr id="520" name="Google Shape;520;p38"/>
          <p:cNvGrpSpPr/>
          <p:nvPr/>
        </p:nvGrpSpPr>
        <p:grpSpPr>
          <a:xfrm>
            <a:off x="6437864" y="1772682"/>
            <a:ext cx="1044302" cy="1688273"/>
            <a:chOff x="1988225" y="4286525"/>
            <a:chExt cx="305075" cy="493200"/>
          </a:xfrm>
        </p:grpSpPr>
        <p:sp>
          <p:nvSpPr>
            <p:cNvPr id="521" name="Google Shape;521;p38"/>
            <p:cNvSpPr/>
            <p:nvPr/>
          </p:nvSpPr>
          <p:spPr>
            <a:xfrm>
              <a:off x="2178800" y="4519725"/>
              <a:ext cx="114500" cy="114475"/>
            </a:xfrm>
            <a:custGeom>
              <a:rect b="b" l="l" r="r" t="t"/>
              <a:pathLst>
                <a:path extrusionOk="0" fill="none" h="4579" w="458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1988225" y="45392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2042425" y="4286525"/>
              <a:ext cx="239300" cy="236250"/>
            </a:xfrm>
            <a:custGeom>
              <a:rect b="b" l="l" r="r" t="t"/>
              <a:pathLst>
                <a:path extrusionOk="0" fill="none" h="9450" w="9572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2161750" y="4522750"/>
              <a:ext cx="25" cy="256975"/>
            </a:xfrm>
            <a:custGeom>
              <a:rect b="b" l="l" r="r" t="t"/>
              <a:pathLst>
                <a:path extrusionOk="0" fill="none" h="10279" w="1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133750" y="4377850"/>
              <a:ext cx="56050" cy="56025"/>
            </a:xfrm>
            <a:custGeom>
              <a:rect b="b" l="l" r="r" t="t"/>
              <a:pathLst>
                <a:path extrusionOk="0" fill="none" h="2241" w="2242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038150" y="45891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194025" y="4564150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494475" y="1127700"/>
            <a:ext cx="8178000" cy="3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for today: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Contribute to the discussion on sustainable running of research infrastructures</a:t>
            </a:r>
            <a:endParaRPr/>
          </a:p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2571450" y="1622100"/>
            <a:ext cx="3707700" cy="2770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Agenda: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What is 4TU.ResearchData?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○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Partnership and governance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Community engagement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Technical sustainability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Future plans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Q&amp;A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16"/>
          <p:cNvGrpSpPr/>
          <p:nvPr/>
        </p:nvGrpSpPr>
        <p:grpSpPr>
          <a:xfrm>
            <a:off x="7110805" y="2123051"/>
            <a:ext cx="897397" cy="897397"/>
            <a:chOff x="6649150" y="309350"/>
            <a:chExt cx="395800" cy="395800"/>
          </a:xfrm>
        </p:grpSpPr>
        <p:sp>
          <p:nvSpPr>
            <p:cNvPr id="102" name="Google Shape;102;p16"/>
            <p:cNvSpPr/>
            <p:nvPr/>
          </p:nvSpPr>
          <p:spPr>
            <a:xfrm>
              <a:off x="6649150" y="309350"/>
              <a:ext cx="395800" cy="395800"/>
            </a:xfrm>
            <a:custGeom>
              <a:rect b="b" l="l" r="r" t="t"/>
              <a:pathLst>
                <a:path extrusionOk="0" fill="none" h="15832" w="15832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673500" y="333700"/>
              <a:ext cx="347100" cy="347100"/>
            </a:xfrm>
            <a:custGeom>
              <a:rect b="b" l="l" r="r" t="t"/>
              <a:pathLst>
                <a:path extrusionOk="0" fill="none" h="13884" w="13884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848850" y="397625"/>
              <a:ext cx="54825" cy="169300"/>
            </a:xfrm>
            <a:custGeom>
              <a:rect b="b" l="l" r="r" t="t"/>
              <a:pathLst>
                <a:path extrusionOk="0" fill="none" h="6772" w="2193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847025" y="333700"/>
              <a:ext cx="25" cy="29250"/>
            </a:xfrm>
            <a:custGeom>
              <a:rect b="b" l="l" r="r" t="t"/>
              <a:pathLst>
                <a:path extrusionOk="0" fill="none" h="1170" w="1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760575" y="3568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760575" y="356850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696650" y="42077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696650" y="420775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673500" y="507225"/>
              <a:ext cx="29250" cy="25"/>
            </a:xfrm>
            <a:custGeom>
              <a:rect b="b" l="l" r="r" t="t"/>
              <a:pathLst>
                <a:path extrusionOk="0" fill="none" h="1" w="117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6696650" y="59370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6696650" y="579700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6760575" y="632675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6760575" y="6576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6847025" y="651550"/>
              <a:ext cx="25" cy="29250"/>
            </a:xfrm>
            <a:custGeom>
              <a:rect b="b" l="l" r="r" t="t"/>
              <a:pathLst>
                <a:path extrusionOk="0" fill="none" h="1170" w="1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6919500" y="632675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6933500" y="6576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6972475" y="579700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6997425" y="59370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991350" y="507225"/>
              <a:ext cx="29250" cy="25"/>
            </a:xfrm>
            <a:custGeom>
              <a:rect b="b" l="l" r="r" t="t"/>
              <a:pathLst>
                <a:path extrusionOk="0" fill="none" h="1" w="117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972475" y="420775"/>
              <a:ext cx="24975" cy="14025"/>
            </a:xfrm>
            <a:custGeom>
              <a:rect b="b" l="l" r="r" t="t"/>
              <a:pathLst>
                <a:path extrusionOk="0" fill="none" h="561" w="999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997425" y="42077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919500" y="356850"/>
              <a:ext cx="14025" cy="24975"/>
            </a:xfrm>
            <a:custGeom>
              <a:rect b="b" l="l" r="r" t="t"/>
              <a:pathLst>
                <a:path extrusionOk="0" fill="none" h="999" w="561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933500" y="356850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29100"/>
            </a:solidFill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</a:endParaRPr>
            </a:p>
          </p:txBody>
        </p:sp>
      </p:grpSp>
      <p:grpSp>
        <p:nvGrpSpPr>
          <p:cNvPr id="125" name="Google Shape;125;p16"/>
          <p:cNvGrpSpPr/>
          <p:nvPr/>
        </p:nvGrpSpPr>
        <p:grpSpPr>
          <a:xfrm>
            <a:off x="8245088" y="561757"/>
            <a:ext cx="359272" cy="376691"/>
            <a:chOff x="5961125" y="1623900"/>
            <a:chExt cx="427450" cy="448175"/>
          </a:xfrm>
        </p:grpSpPr>
        <p:sp>
          <p:nvSpPr>
            <p:cNvPr id="126" name="Google Shape;126;p16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121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121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121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121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121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121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121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16"/>
          <p:cNvGrpSpPr/>
          <p:nvPr/>
        </p:nvGrpSpPr>
        <p:grpSpPr>
          <a:xfrm>
            <a:off x="442689" y="3136381"/>
            <a:ext cx="897408" cy="1094346"/>
            <a:chOff x="596350" y="929175"/>
            <a:chExt cx="407950" cy="497475"/>
          </a:xfrm>
        </p:grpSpPr>
        <p:sp>
          <p:nvSpPr>
            <p:cNvPr id="134" name="Google Shape;134;p16"/>
            <p:cNvSpPr/>
            <p:nvPr/>
          </p:nvSpPr>
          <p:spPr>
            <a:xfrm>
              <a:off x="5963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6267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688900" y="12561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688900" y="12013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688900" y="11459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688900" y="10905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9202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28575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16"/>
          <p:cNvGrpSpPr/>
          <p:nvPr/>
        </p:nvGrpSpPr>
        <p:grpSpPr>
          <a:xfrm>
            <a:off x="1373340" y="3195577"/>
            <a:ext cx="366458" cy="366437"/>
            <a:chOff x="1923675" y="1633650"/>
            <a:chExt cx="436000" cy="435975"/>
          </a:xfrm>
        </p:grpSpPr>
        <p:sp>
          <p:nvSpPr>
            <p:cNvPr id="142" name="Google Shape;142;p16"/>
            <p:cNvSpPr/>
            <p:nvPr/>
          </p:nvSpPr>
          <p:spPr>
            <a:xfrm>
              <a:off x="2209250" y="1633650"/>
              <a:ext cx="150425" cy="150425"/>
            </a:xfrm>
            <a:custGeom>
              <a:rect b="b" l="l" r="r" t="t"/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solidFill>
              <a:srgbClr val="FFFFFF">
                <a:alpha val="10980"/>
              </a:srgbClr>
            </a:solidFill>
            <a:ln cap="rnd" cmpd="sng" w="19050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2019900" y="1757250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solidFill>
              <a:srgbClr val="FFFFFF">
                <a:alpha val="10980"/>
              </a:srgbClr>
            </a:solidFill>
            <a:ln cap="rnd" cmpd="sng" w="19050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1923675" y="1681150"/>
              <a:ext cx="388500" cy="388475"/>
            </a:xfrm>
            <a:custGeom>
              <a:rect b="b" l="l" r="r" t="t"/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solidFill>
              <a:srgbClr val="FFFFFF">
                <a:alpha val="10980"/>
              </a:srgbClr>
            </a:solidFill>
            <a:ln cap="rnd" cmpd="sng" w="19050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974225" y="1711575"/>
              <a:ext cx="261825" cy="261850"/>
            </a:xfrm>
            <a:custGeom>
              <a:rect b="b" l="l" r="r" t="t"/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solidFill>
              <a:srgbClr val="FFFFFF">
                <a:alpha val="10980"/>
              </a:srgbClr>
            </a:solidFill>
            <a:ln cap="rnd" cmpd="sng" w="19050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934650" y="2014200"/>
              <a:ext cx="44475" cy="44475"/>
            </a:xfrm>
            <a:custGeom>
              <a:rect b="b" l="l" r="r" t="t"/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solidFill>
              <a:srgbClr val="FFFFFF">
                <a:alpha val="10980"/>
              </a:srgbClr>
            </a:solidFill>
            <a:ln cap="rnd" cmpd="sng" w="19050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1944375" y="1947225"/>
              <a:ext cx="101725" cy="101700"/>
            </a:xfrm>
            <a:custGeom>
              <a:rect b="b" l="l" r="r" t="t"/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solidFill>
              <a:srgbClr val="FFFFFF">
                <a:alpha val="10980"/>
              </a:srgbClr>
            </a:solidFill>
            <a:ln cap="rnd" cmpd="sng" w="19050">
              <a:solidFill>
                <a:srgbClr val="F291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29100"/>
                </a:solidFill>
                <a:highlight>
                  <a:srgbClr val="F291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type="ctrTitle"/>
          </p:nvPr>
        </p:nvSpPr>
        <p:spPr>
          <a:xfrm>
            <a:off x="2617050" y="1343250"/>
            <a:ext cx="5668800" cy="1250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latin typeface="Calibri"/>
                <a:ea typeface="Calibri"/>
                <a:cs typeface="Calibri"/>
                <a:sym typeface="Calibri"/>
              </a:rPr>
              <a:t>What is 4TU.ResearchData?</a:t>
            </a:r>
            <a:endParaRPr sz="4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07" y="0"/>
            <a:ext cx="81615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>
            <p:ph type="ctrTitle"/>
          </p:nvPr>
        </p:nvSpPr>
        <p:spPr>
          <a:xfrm>
            <a:off x="1976075" y="1512150"/>
            <a:ext cx="5668800" cy="2119200"/>
          </a:xfrm>
          <a:prstGeom prst="rect">
            <a:avLst/>
          </a:prstGeom>
          <a:solidFill>
            <a:srgbClr val="FFFFFF">
              <a:alpha val="82020"/>
            </a:srgbClr>
          </a:solidFill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Data repository for science, engineering and design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>
                <a:latin typeface="Calibri"/>
                <a:ea typeface="Calibri"/>
                <a:cs typeface="Calibri"/>
                <a:sym typeface="Calibri"/>
              </a:rPr>
              <a:t>And a community around it</a:t>
            </a:r>
            <a:endParaRPr b="0"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>
            <a:off x="7030675" y="4373825"/>
            <a:ext cx="1968600" cy="59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Google Shape;165;p19"/>
          <p:cNvSpPr txBox="1"/>
          <p:nvPr>
            <p:ph idx="2" type="title"/>
          </p:nvPr>
        </p:nvSpPr>
        <p:spPr>
          <a:xfrm>
            <a:off x="516775" y="130900"/>
            <a:ext cx="7995000" cy="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2300"/>
              <a:t>Started 11 years ago, ~7.5 FTE total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19"/>
          <p:cNvGrpSpPr/>
          <p:nvPr/>
        </p:nvGrpSpPr>
        <p:grpSpPr>
          <a:xfrm>
            <a:off x="494480" y="1597841"/>
            <a:ext cx="2939100" cy="2175600"/>
            <a:chOff x="6549348" y="136701"/>
            <a:chExt cx="2939100" cy="2175600"/>
          </a:xfrm>
        </p:grpSpPr>
        <p:sp>
          <p:nvSpPr>
            <p:cNvPr id="167" name="Google Shape;167;p19"/>
            <p:cNvSpPr/>
            <p:nvPr/>
          </p:nvSpPr>
          <p:spPr>
            <a:xfrm>
              <a:off x="6549348" y="136701"/>
              <a:ext cx="2939100" cy="21756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 cap="flat" cmpd="sng" w="25400">
              <a:solidFill>
                <a:srgbClr val="BABA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" name="Google Shape;168;p19"/>
            <p:cNvGrpSpPr/>
            <p:nvPr/>
          </p:nvGrpSpPr>
          <p:grpSpPr>
            <a:xfrm>
              <a:off x="6815959" y="545562"/>
              <a:ext cx="2545074" cy="1536519"/>
              <a:chOff x="4514193" y="1952221"/>
              <a:chExt cx="2545074" cy="1536519"/>
            </a:xfrm>
          </p:grpSpPr>
          <p:pic>
            <p:nvPicPr>
              <p:cNvPr descr="4TU.Federation" id="169" name="Google Shape;169;p1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912988" y="2571750"/>
                <a:ext cx="1622042" cy="235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514193" y="1952221"/>
                <a:ext cx="1205999" cy="5806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Google Shape;171;p1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854931" y="1993190"/>
                <a:ext cx="1204336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19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046368" y="2886882"/>
                <a:ext cx="1206001" cy="601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73" name="Google Shape;173;p19"/>
          <p:cNvSpPr/>
          <p:nvPr/>
        </p:nvSpPr>
        <p:spPr>
          <a:xfrm>
            <a:off x="5498725" y="3982125"/>
            <a:ext cx="2116500" cy="865800"/>
          </a:xfrm>
          <a:prstGeom prst="roundRect">
            <a:avLst>
              <a:gd fmla="val 16667" name="adj"/>
            </a:avLst>
          </a:prstGeom>
          <a:solidFill>
            <a:srgbClr val="F5A6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5631950" y="4191550"/>
            <a:ext cx="20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4TU.ResearchData team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5831725" y="3791350"/>
            <a:ext cx="14505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Director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19"/>
          <p:cNvCxnSpPr>
            <a:stCxn id="175" idx="0"/>
          </p:cNvCxnSpPr>
          <p:nvPr/>
        </p:nvCxnSpPr>
        <p:spPr>
          <a:xfrm rot="10800000">
            <a:off x="6549775" y="3484150"/>
            <a:ext cx="7200" cy="30720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7" name="Google Shape;177;p19"/>
          <p:cNvSpPr/>
          <p:nvPr/>
        </p:nvSpPr>
        <p:spPr>
          <a:xfrm>
            <a:off x="5498725" y="2610525"/>
            <a:ext cx="2116500" cy="865800"/>
          </a:xfrm>
          <a:prstGeom prst="roundRect">
            <a:avLst>
              <a:gd fmla="val 16667" name="adj"/>
            </a:avLst>
          </a:prstGeom>
          <a:solidFill>
            <a:srgbClr val="F5A6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"/>
          <p:cNvSpPr txBox="1"/>
          <p:nvPr/>
        </p:nvSpPr>
        <p:spPr>
          <a:xfrm>
            <a:off x="5555750" y="2819950"/>
            <a:ext cx="20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4TU.ResearchData Board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9" name="Google Shape;179;p19"/>
          <p:cNvCxnSpPr/>
          <p:nvPr/>
        </p:nvCxnSpPr>
        <p:spPr>
          <a:xfrm rot="10800000">
            <a:off x="6549775" y="2264950"/>
            <a:ext cx="7200" cy="30720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19"/>
          <p:cNvSpPr/>
          <p:nvPr/>
        </p:nvSpPr>
        <p:spPr>
          <a:xfrm>
            <a:off x="5498725" y="1391325"/>
            <a:ext cx="2116500" cy="865800"/>
          </a:xfrm>
          <a:prstGeom prst="roundRect">
            <a:avLst>
              <a:gd fmla="val 16667" name="adj"/>
            </a:avLst>
          </a:prstGeom>
          <a:solidFill>
            <a:srgbClr val="F5A6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5555750" y="1600750"/>
            <a:ext cx="20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4TU.Federation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477475" y="3854400"/>
            <a:ext cx="336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latin typeface="Calibri"/>
                <a:ea typeface="Calibri"/>
                <a:cs typeface="Calibri"/>
                <a:sym typeface="Calibri"/>
              </a:rPr>
              <a:t>Open to any researcher in the world!</a:t>
            </a:r>
            <a:endParaRPr b="1" i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470625" y="909475"/>
            <a:ext cx="3115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Partnership of technical universities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4966425" y="680875"/>
            <a:ext cx="3115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Governance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/>
          <p:nvPr>
            <p:ph type="title"/>
          </p:nvPr>
        </p:nvSpPr>
        <p:spPr>
          <a:xfrm>
            <a:off x="494475" y="518100"/>
            <a:ext cx="8178000" cy="3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4TU.ResearchData services</a:t>
            </a:r>
            <a:endParaRPr>
              <a:solidFill>
                <a:srgbClr val="F5A634"/>
              </a:solidFill>
            </a:endParaRPr>
          </a:p>
        </p:txBody>
      </p:sp>
      <p:sp>
        <p:nvSpPr>
          <p:cNvPr id="190" name="Google Shape;190;p20"/>
          <p:cNvSpPr txBox="1"/>
          <p:nvPr>
            <p:ph idx="1" type="body"/>
          </p:nvPr>
        </p:nvSpPr>
        <p:spPr>
          <a:xfrm>
            <a:off x="516775" y="1049150"/>
            <a:ext cx="8123400" cy="345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⬥"/>
            </a:pPr>
            <a:r>
              <a:rPr b="1" lang="en" sz="1300"/>
              <a:t>Repository - to publish research data and software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/>
              <a:t>DOIs for every datasets, </a:t>
            </a:r>
            <a:r>
              <a:rPr lang="en" sz="1200"/>
              <a:t>long-term preservation and integrity check, </a:t>
            </a:r>
            <a:r>
              <a:rPr lang="en" sz="1200"/>
              <a:t>versioning, </a:t>
            </a:r>
            <a:r>
              <a:rPr lang="en" sz="1200"/>
              <a:t>metadata review, statistics, restricted access, software publication, specialist services for disciplinary formats and workflows</a:t>
            </a:r>
            <a:br>
              <a:rPr lang="en" sz="1200"/>
            </a:br>
            <a:endParaRPr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⬥"/>
            </a:pPr>
            <a:r>
              <a:rPr b="1" lang="en" sz="1300"/>
              <a:t>Training - to teach skills needed for reproducible working with data</a:t>
            </a:r>
            <a:endParaRPr b="1" sz="13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/>
              <a:t>Essentials for Data Support - key training for aspiring data stewards</a:t>
            </a:r>
            <a:endParaRPr sz="1200"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⬩"/>
            </a:pPr>
            <a:r>
              <a:rPr i="1" lang="en" sz="1200"/>
              <a:t>In development: Essentials for GDPR</a:t>
            </a:r>
            <a:endParaRPr i="1"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/>
              <a:t>Hands-on workshop for teaching computational skills for reproducible working with data</a:t>
            </a:r>
            <a:endParaRPr sz="12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⬥"/>
            </a:pPr>
            <a:r>
              <a:rPr b="1" lang="en" sz="1300"/>
              <a:t>Consultancy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⬥"/>
            </a:pPr>
            <a:r>
              <a:rPr b="1" lang="en" sz="1300"/>
              <a:t>4TU.ResearchData Community - network of disciplinary data stewards to exchange knowledge and practice </a:t>
            </a:r>
            <a:endParaRPr b="1" sz="13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/>
              <a:t>Working groups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/>
              <a:t>Researcher Stories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/>
              <a:t>Events and workshops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" sz="1200"/>
              <a:t>FAIR Data Fund</a:t>
            </a:r>
            <a:endParaRPr b="1" sz="1300"/>
          </a:p>
        </p:txBody>
      </p:sp>
      <p:sp>
        <p:nvSpPr>
          <p:cNvPr id="191" name="Google Shape;191;p20"/>
          <p:cNvSpPr txBox="1"/>
          <p:nvPr>
            <p:ph idx="12" type="sldNum"/>
          </p:nvPr>
        </p:nvSpPr>
        <p:spPr>
          <a:xfrm>
            <a:off x="8640175" y="283300"/>
            <a:ext cx="3513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0"/>
          <p:cNvSpPr txBox="1"/>
          <p:nvPr>
            <p:ph idx="2" type="title"/>
          </p:nvPr>
        </p:nvSpPr>
        <p:spPr>
          <a:xfrm>
            <a:off x="516775" y="283300"/>
            <a:ext cx="7995000" cy="9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229425" y="4566250"/>
            <a:ext cx="628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Highlights 2020: </a:t>
            </a:r>
            <a:r>
              <a:rPr b="1" lang="en" sz="1500" u="sng">
                <a:solidFill>
                  <a:srgbClr val="F5A634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https://highlights2020.h5mag.com/highlights_2020/cover</a:t>
            </a:r>
            <a:r>
              <a:rPr b="1" lang="en" sz="1500">
                <a:solidFill>
                  <a:srgbClr val="F5A6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500">
              <a:solidFill>
                <a:srgbClr val="F5A6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>
            <p:ph type="ctrTitle"/>
          </p:nvPr>
        </p:nvSpPr>
        <p:spPr>
          <a:xfrm>
            <a:off x="1550575" y="962250"/>
            <a:ext cx="71718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 txBox="1"/>
          <p:nvPr>
            <p:ph idx="1" type="subTitle"/>
          </p:nvPr>
        </p:nvSpPr>
        <p:spPr>
          <a:xfrm>
            <a:off x="1582900" y="2328325"/>
            <a:ext cx="69495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t/>
            </a:r>
            <a:endParaRPr/>
          </a:p>
        </p:txBody>
      </p:sp>
      <p:pic>
        <p:nvPicPr>
          <p:cNvPr id="200" name="Google Shape;20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211" y="0"/>
            <a:ext cx="82241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606750" y="0"/>
            <a:ext cx="7930500" cy="1564500"/>
          </a:xfrm>
          <a:prstGeom prst="rect">
            <a:avLst/>
          </a:prstGeom>
          <a:solidFill>
            <a:srgbClr val="000C18">
              <a:alpha val="705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Why do we need community?</a:t>
            </a:r>
            <a:b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Good infrastructure on its own won’t make data FAIR. We need to work with and invest in </a:t>
            </a:r>
            <a:r>
              <a:rPr b="1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people</a:t>
            </a:r>
            <a:r>
              <a:rPr b="0" i="0" lang="en" sz="3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0" i="0" sz="3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273400" y="136700"/>
            <a:ext cx="2939100" cy="3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Research communities and disciplinary problems cross institutional borders. We should collaborate in solving them.</a:t>
            </a:r>
            <a:endParaRPr b="0" i="0" sz="2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08" name="Google Shape;208;p22"/>
          <p:cNvGrpSpPr/>
          <p:nvPr/>
        </p:nvGrpSpPr>
        <p:grpSpPr>
          <a:xfrm>
            <a:off x="4321155" y="1345391"/>
            <a:ext cx="2939100" cy="2175600"/>
            <a:chOff x="6549348" y="136701"/>
            <a:chExt cx="2939100" cy="2175600"/>
          </a:xfrm>
        </p:grpSpPr>
        <p:sp>
          <p:nvSpPr>
            <p:cNvPr id="209" name="Google Shape;209;p22"/>
            <p:cNvSpPr/>
            <p:nvPr/>
          </p:nvSpPr>
          <p:spPr>
            <a:xfrm>
              <a:off x="6549348" y="136701"/>
              <a:ext cx="2939100" cy="21756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 cap="flat" cmpd="sng" w="25400">
              <a:solidFill>
                <a:srgbClr val="BABA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0" name="Google Shape;210;p22"/>
            <p:cNvGrpSpPr/>
            <p:nvPr/>
          </p:nvGrpSpPr>
          <p:grpSpPr>
            <a:xfrm>
              <a:off x="6815959" y="545562"/>
              <a:ext cx="2545074" cy="1536519"/>
              <a:chOff x="4514193" y="1952221"/>
              <a:chExt cx="2545074" cy="1536519"/>
            </a:xfrm>
          </p:grpSpPr>
          <p:pic>
            <p:nvPicPr>
              <p:cNvPr descr="4TU.Federation" id="211" name="Google Shape;211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912988" y="2571750"/>
                <a:ext cx="1622042" cy="2356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514193" y="1952221"/>
                <a:ext cx="1205999" cy="5806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" name="Google Shape;213;p2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854931" y="1993190"/>
                <a:ext cx="1204336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2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046368" y="2886882"/>
                <a:ext cx="1206001" cy="601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