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3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67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7E7F16-0B6F-43BB-A5D8-BDA8A28C05C8}" type="datetimeFigureOut">
              <a:rPr lang="it-IT" smtClean="0"/>
              <a:t>08/02/19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290ADF-C5B2-483E-A38F-C78D37D8FB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6968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58E56B7-4A41-4D77-AF0F-27C83C6AAA67}" type="datetime1">
              <a:rPr lang="it-IT" smtClean="0"/>
              <a:t>08/02/19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C163B10-ABD6-4439-8C41-B3654DB6B59C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1043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DEAE5-B4AD-4305-92CA-F0AFC340870E}" type="datetime1">
              <a:rPr lang="it-IT" smtClean="0"/>
              <a:t>08/02/19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63B10-ABD6-4439-8C41-B3654DB6B5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4505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AB1CF-9C2B-4D4A-BF1C-3334107B606B}" type="datetime1">
              <a:rPr lang="it-IT" smtClean="0"/>
              <a:t>08/02/19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63B10-ABD6-4439-8C41-B3654DB6B5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5480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D396D-B977-4E77-81E1-05A2D627708D}" type="datetime1">
              <a:rPr lang="it-IT" smtClean="0"/>
              <a:t>08/02/19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63B10-ABD6-4439-8C41-B3654DB6B5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4088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9EAB4-2C03-47BE-8327-C00D354F6226}" type="datetime1">
              <a:rPr lang="it-IT" smtClean="0"/>
              <a:t>08/02/19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63B10-ABD6-4439-8C41-B3654DB6B59C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2012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9B96F-F441-44F1-9F51-E6AAF05D2728}" type="datetime1">
              <a:rPr lang="it-IT" smtClean="0"/>
              <a:t>08/02/19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63B10-ABD6-4439-8C41-B3654DB6B5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0187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6B17F-9762-4867-B8C3-F73A203030F9}" type="datetime1">
              <a:rPr lang="it-IT" smtClean="0"/>
              <a:t>08/02/19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63B10-ABD6-4439-8C41-B3654DB6B5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1290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82CFA-66C3-4584-A0E2-E06F2A0D7076}" type="datetime1">
              <a:rPr lang="it-IT" smtClean="0"/>
              <a:t>08/02/19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63B10-ABD6-4439-8C41-B3654DB6B5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9651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717D5-F753-4D96-B7DA-A777A39C87EE}" type="datetime1">
              <a:rPr lang="it-IT" smtClean="0"/>
              <a:t>08/02/19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63B10-ABD6-4439-8C41-B3654DB6B5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5697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B83D-0BE2-4D5B-8971-1C9239A33F16}" type="datetime1">
              <a:rPr lang="it-IT" smtClean="0"/>
              <a:t>08/02/19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63B10-ABD6-4439-8C41-B3654DB6B5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9166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59CAB-0952-44CA-B670-3FC16751C4B5}" type="datetime1">
              <a:rPr lang="it-IT" smtClean="0"/>
              <a:t>08/02/19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63B10-ABD6-4439-8C41-B3654DB6B5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5383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1F7F815A-CBA4-435E-9E46-0CE35F5328A2}" type="datetime1">
              <a:rPr lang="it-IT" smtClean="0"/>
              <a:t>08/02/19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BC163B10-ABD6-4439-8C41-B3654DB6B5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9545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90EAD423-A713-46B5-97A3-00665285F9AE}"/>
              </a:ext>
            </a:extLst>
          </p:cNvPr>
          <p:cNvSpPr txBox="1"/>
          <p:nvPr/>
        </p:nvSpPr>
        <p:spPr>
          <a:xfrm>
            <a:off x="695739" y="-33487"/>
            <a:ext cx="10800522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sz="6000" dirty="0">
              <a:latin typeface="Baskerville Old Face" panose="02020602080505020303" pitchFamily="18" charset="0"/>
            </a:endParaRPr>
          </a:p>
          <a:p>
            <a:pPr algn="ctr"/>
            <a:r>
              <a:rPr lang="it-IT" sz="6000" b="1" dirty="0">
                <a:latin typeface="Baskerville Old Face" panose="02020602080505020303" pitchFamily="18" charset="0"/>
              </a:rPr>
              <a:t>IL GDPR E I DATI DELLA RICERCA</a:t>
            </a:r>
          </a:p>
          <a:p>
            <a:pPr algn="ctr"/>
            <a:endParaRPr lang="it-IT" sz="4000" dirty="0">
              <a:latin typeface="Baskerville Old Face" panose="02020602080505020303" pitchFamily="18" charset="0"/>
            </a:endParaRPr>
          </a:p>
          <a:p>
            <a:pPr algn="ctr"/>
            <a:r>
              <a:rPr lang="it-IT" sz="4000" dirty="0">
                <a:latin typeface="Baskerville Old Face" panose="02020602080505020303" pitchFamily="18" charset="0"/>
              </a:rPr>
              <a:t>Paseri Ludovica</a:t>
            </a:r>
          </a:p>
          <a:p>
            <a:pPr algn="ctr"/>
            <a:r>
              <a:rPr lang="it-IT" sz="4000" dirty="0">
                <a:latin typeface="Baskerville Old Face" panose="02020602080505020303" pitchFamily="18" charset="0"/>
              </a:rPr>
              <a:t>7 settembre 2018</a:t>
            </a:r>
          </a:p>
          <a:p>
            <a:pPr algn="ctr"/>
            <a:r>
              <a:rPr lang="it-IT" sz="4000" b="1" dirty="0">
                <a:latin typeface="Baskerville Old Face" panose="02020602080505020303" pitchFamily="18" charset="0"/>
              </a:rPr>
              <a:t>Università degli Studi di Torino</a:t>
            </a:r>
          </a:p>
          <a:p>
            <a:pPr algn="ctr"/>
            <a:r>
              <a:rPr lang="it-IT" sz="3200" dirty="0">
                <a:latin typeface="Baskerville Old Face" panose="02020602080505020303" pitchFamily="18" charset="0"/>
              </a:rPr>
              <a:t>•Corso di perfezionamento in diritto della protezione dei dati personali per la formazione del DPO•</a:t>
            </a:r>
          </a:p>
          <a:p>
            <a:pPr algn="ctr"/>
            <a:endParaRPr lang="it-IT" sz="4000" dirty="0">
              <a:latin typeface="Baskerville Old Face" panose="02020602080505020303" pitchFamily="18" charset="0"/>
            </a:endParaRP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FF6AB23-9935-4E3E-9E58-765BBC49B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29530" y="6223828"/>
            <a:ext cx="1706217" cy="365125"/>
          </a:xfrm>
        </p:spPr>
        <p:txBody>
          <a:bodyPr/>
          <a:lstStyle/>
          <a:p>
            <a:fld id="{BC163B10-ABD6-4439-8C41-B3654DB6B59C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33151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5696FB50-DF47-401F-9587-97AEE543E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it-IT" sz="2400" dirty="0">
                <a:latin typeface="Baskerville Old Face" panose="02020602080505020303" pitchFamily="18" charset="0"/>
              </a:rPr>
              <a:t>9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F11D6E78-DEAE-43E0-8C7B-7183FB11198A}"/>
              </a:ext>
            </a:extLst>
          </p:cNvPr>
          <p:cNvSpPr txBox="1"/>
          <p:nvPr/>
        </p:nvSpPr>
        <p:spPr>
          <a:xfrm>
            <a:off x="996616" y="657726"/>
            <a:ext cx="1019876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b="1" dirty="0">
                <a:latin typeface="Baskerville Old Face" panose="02020602080505020303" pitchFamily="18" charset="0"/>
              </a:rPr>
              <a:t>CONCLUSIONE: </a:t>
            </a:r>
          </a:p>
          <a:p>
            <a:pPr algn="ctr"/>
            <a:r>
              <a:rPr lang="it-IT" sz="4000" b="1" dirty="0">
                <a:latin typeface="Baskerville Old Face" panose="02020602080505020303" pitchFamily="18" charset="0"/>
              </a:rPr>
              <a:t>IL FUTURO DEI DATI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3200" dirty="0">
                <a:latin typeface="Baskerville Old Face" panose="02020602080505020303" pitchFamily="18" charset="0"/>
              </a:rPr>
              <a:t>La protezione dei dati personali non </a:t>
            </a:r>
            <a:r>
              <a:rPr lang="it-IT" sz="3200">
                <a:latin typeface="Baskerville Old Face" panose="02020602080505020303" pitchFamily="18" charset="0"/>
              </a:rPr>
              <a:t>è fine, </a:t>
            </a:r>
            <a:r>
              <a:rPr lang="it-IT" sz="3200" dirty="0">
                <a:latin typeface="Baskerville Old Face" panose="02020602080505020303" pitchFamily="18" charset="0"/>
              </a:rPr>
              <a:t>ma </a:t>
            </a:r>
            <a:r>
              <a:rPr lang="it-IT" sz="3200">
                <a:latin typeface="Baskerville Old Face" panose="02020602080505020303" pitchFamily="18" charset="0"/>
              </a:rPr>
              <a:t>è MEZZO</a:t>
            </a:r>
            <a:endParaRPr lang="it-IT" sz="3200" dirty="0">
              <a:latin typeface="Baskerville Old Face" panose="02020602080505020303" pitchFamily="18" charset="0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3200" dirty="0">
                <a:latin typeface="Baskerville Old Face" panose="02020602080505020303" pitchFamily="18" charset="0"/>
              </a:rPr>
              <a:t>OBB. Principale: è sempre la promozione della ricerca scientifica in Europa (Digital Single Market)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3200" dirty="0">
                <a:latin typeface="Baskerville Old Face" panose="02020602080505020303" pitchFamily="18" charset="0"/>
              </a:rPr>
              <a:t>Iniziative in questa direzione: EUROPEAN OPEN SCIENCE CLOUD</a:t>
            </a:r>
          </a:p>
        </p:txBody>
      </p:sp>
    </p:spTree>
    <p:extLst>
      <p:ext uri="{BB962C8B-B14F-4D97-AF65-F5344CB8AC3E}">
        <p14:creationId xmlns:p14="http://schemas.microsoft.com/office/powerpoint/2010/main" val="3679993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3DAD06CF-EE66-4A85-94F2-891D8915A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it-IT" sz="2400" dirty="0">
                <a:latin typeface="Baskerville Old Face" panose="02020602080505020303" pitchFamily="18" charset="0"/>
              </a:rPr>
              <a:t>1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2B0E5D43-6A82-4ADE-AA8A-AF7E1B823992}"/>
              </a:ext>
            </a:extLst>
          </p:cNvPr>
          <p:cNvSpPr txBox="1"/>
          <p:nvPr/>
        </p:nvSpPr>
        <p:spPr>
          <a:xfrm>
            <a:off x="443948" y="505685"/>
            <a:ext cx="11304104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SzPct val="120000"/>
            </a:pPr>
            <a:r>
              <a:rPr lang="it-IT" sz="3200" u="sng" dirty="0">
                <a:latin typeface="Baskerville Old Face" panose="02020602080505020303" pitchFamily="18" charset="0"/>
              </a:rPr>
              <a:t>PUNTO DI PARTENZA</a:t>
            </a:r>
            <a:r>
              <a:rPr lang="it-IT" sz="3200" dirty="0">
                <a:latin typeface="Baskerville Old Face" panose="02020602080505020303" pitchFamily="18" charset="0"/>
              </a:rPr>
              <a:t>: 		</a:t>
            </a:r>
          </a:p>
          <a:p>
            <a:pPr algn="ctr">
              <a:buSzPct val="120000"/>
            </a:pPr>
            <a:r>
              <a:rPr lang="it-IT" sz="3200" dirty="0">
                <a:latin typeface="Baskerville Old Face" panose="02020602080505020303" pitchFamily="18" charset="0"/>
              </a:rPr>
              <a:t>		</a:t>
            </a:r>
            <a:r>
              <a:rPr lang="it-IT" sz="4000" b="1" dirty="0">
                <a:latin typeface="Baskerville Old Face" panose="02020602080505020303" pitchFamily="18" charset="0"/>
              </a:rPr>
              <a:t>LA SCIENZA</a:t>
            </a:r>
            <a:r>
              <a:rPr lang="it-IT" sz="3200" dirty="0">
                <a:latin typeface="Baskerville Old Face" panose="02020602080505020303" pitchFamily="18" charset="0"/>
              </a:rPr>
              <a:t>			</a:t>
            </a:r>
          </a:p>
          <a:p>
            <a:pPr algn="ctr">
              <a:buSzPct val="120000"/>
            </a:pPr>
            <a:r>
              <a:rPr lang="it-IT" sz="3200" dirty="0">
                <a:latin typeface="Baskerville Old Face" panose="02020602080505020303" pitchFamily="18" charset="0"/>
              </a:rPr>
              <a:t>L’obbiettivo è promuovere la ricerca scientifica</a:t>
            </a:r>
          </a:p>
          <a:p>
            <a:pPr algn="ctr">
              <a:buSzPct val="120000"/>
            </a:pPr>
            <a:endParaRPr lang="it-IT" sz="3200" dirty="0">
              <a:latin typeface="Baskerville Old Face" panose="02020602080505020303" pitchFamily="18" charset="0"/>
            </a:endParaRPr>
          </a:p>
          <a:p>
            <a:pPr algn="ctr">
              <a:buSzPct val="120000"/>
            </a:pPr>
            <a:r>
              <a:rPr lang="it-IT" sz="3200" dirty="0">
                <a:latin typeface="Baskerville Old Face" panose="02020602080505020303" pitchFamily="18" charset="0"/>
              </a:rPr>
              <a:t>Necessità di predisporre strumenti normativi adeguati</a:t>
            </a:r>
          </a:p>
          <a:p>
            <a:pPr algn="ctr">
              <a:buSzPct val="120000"/>
            </a:pPr>
            <a:endParaRPr lang="it-IT" sz="3200" dirty="0">
              <a:latin typeface="Baskerville Old Face" panose="02020602080505020303" pitchFamily="18" charset="0"/>
            </a:endParaRPr>
          </a:p>
          <a:p>
            <a:pPr algn="ctr">
              <a:buSzPct val="120000"/>
            </a:pPr>
            <a:r>
              <a:rPr lang="it-IT" sz="3200" dirty="0">
                <a:latin typeface="Baskerville Old Face" panose="02020602080505020303" pitchFamily="18" charset="0"/>
              </a:rPr>
              <a:t>Bilanciamento dei differenti interessi in gioco</a:t>
            </a:r>
          </a:p>
          <a:p>
            <a:pPr marL="1884363" lvl="6" indent="-457200" algn="ctr">
              <a:buSzPct val="120000"/>
              <a:buFont typeface="Arial" panose="020B0604020202020204" pitchFamily="34" charset="0"/>
              <a:buChar char="•"/>
            </a:pPr>
            <a:r>
              <a:rPr lang="it-IT" sz="3200" dirty="0">
                <a:latin typeface="Baskerville Old Face" panose="02020602080505020303" pitchFamily="18" charset="0"/>
              </a:rPr>
              <a:t>Massima condivisione dei dati – libertà di circolazione</a:t>
            </a:r>
          </a:p>
          <a:p>
            <a:pPr marL="1427163" lvl="6">
              <a:buSzPct val="120000"/>
            </a:pPr>
            <a:r>
              <a:rPr lang="it-IT" sz="3200" dirty="0">
                <a:latin typeface="Baskerville Old Face" panose="02020602080505020303" pitchFamily="18" charset="0"/>
              </a:rPr>
              <a:t>	   dei dati</a:t>
            </a:r>
          </a:p>
          <a:p>
            <a:pPr marL="1787525" lvl="6" indent="-457200" algn="ctr">
              <a:buSzPct val="120000"/>
              <a:buFont typeface="Arial" panose="020B0604020202020204" pitchFamily="34" charset="0"/>
              <a:buChar char="•"/>
            </a:pPr>
            <a:r>
              <a:rPr lang="it-IT" sz="3200" dirty="0">
                <a:latin typeface="Baskerville Old Face" panose="02020602080505020303" pitchFamily="18" charset="0"/>
              </a:rPr>
              <a:t>Tutela dei soggetti i cui dati personali sono trattati per</a:t>
            </a:r>
          </a:p>
          <a:p>
            <a:pPr marL="1330325" lvl="6">
              <a:buSzPct val="120000"/>
            </a:pPr>
            <a:r>
              <a:rPr lang="it-IT" sz="3200" dirty="0">
                <a:latin typeface="Baskerville Old Face" panose="02020602080505020303" pitchFamily="18" charset="0"/>
              </a:rPr>
              <a:t>	   finalità di ricerca</a:t>
            </a:r>
          </a:p>
          <a:p>
            <a:pPr marL="1330325" lvl="6">
              <a:buSzPct val="120000"/>
            </a:pPr>
            <a:r>
              <a:rPr lang="it-IT" sz="3200" dirty="0">
                <a:latin typeface="Baskerville Old Face" panose="02020602080505020303" pitchFamily="18" charset="0"/>
              </a:rPr>
              <a:t>	(Art. 1 GDPR)</a:t>
            </a:r>
          </a:p>
        </p:txBody>
      </p:sp>
      <p:cxnSp>
        <p:nvCxnSpPr>
          <p:cNvPr id="8" name="Connettore 2 7">
            <a:extLst>
              <a:ext uri="{FF2B5EF4-FFF2-40B4-BE49-F238E27FC236}">
                <a16:creationId xmlns:a16="http://schemas.microsoft.com/office/drawing/2014/main" id="{E1915E2D-FA4A-4D19-AC56-3A68E5D8DDE5}"/>
              </a:ext>
            </a:extLst>
          </p:cNvPr>
          <p:cNvCxnSpPr>
            <a:cxnSpLocks/>
          </p:cNvCxnSpPr>
          <p:nvPr/>
        </p:nvCxnSpPr>
        <p:spPr>
          <a:xfrm>
            <a:off x="5499645" y="2121204"/>
            <a:ext cx="0" cy="5565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Connettore 2 10">
            <a:extLst>
              <a:ext uri="{FF2B5EF4-FFF2-40B4-BE49-F238E27FC236}">
                <a16:creationId xmlns:a16="http://schemas.microsoft.com/office/drawing/2014/main" id="{10F26474-70FB-4E04-AE55-406D9DEA0486}"/>
              </a:ext>
            </a:extLst>
          </p:cNvPr>
          <p:cNvCxnSpPr>
            <a:cxnSpLocks/>
          </p:cNvCxnSpPr>
          <p:nvPr/>
        </p:nvCxnSpPr>
        <p:spPr>
          <a:xfrm>
            <a:off x="5499645" y="2981989"/>
            <a:ext cx="0" cy="5565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671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D14C7CC3-8C7C-4358-AA4D-846BAEC22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it-IT" sz="2400" dirty="0">
                <a:latin typeface="Baskerville Old Face" panose="02020602080505020303" pitchFamily="18" charset="0"/>
              </a:rPr>
              <a:t>2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7F0C7C34-4204-425C-9641-5A6740BE1AF4}"/>
              </a:ext>
            </a:extLst>
          </p:cNvPr>
          <p:cNvSpPr txBox="1"/>
          <p:nvPr/>
        </p:nvSpPr>
        <p:spPr>
          <a:xfrm>
            <a:off x="545431" y="509331"/>
            <a:ext cx="11389896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b="1" dirty="0">
                <a:latin typeface="Baskerville Old Face" panose="02020602080505020303" pitchFamily="18" charset="0"/>
              </a:rPr>
              <a:t>I DATI DELLA RICERCA</a:t>
            </a:r>
            <a:r>
              <a:rPr lang="it-IT" sz="3200" dirty="0">
                <a:latin typeface="Baskerville Old Face" panose="02020602080505020303" pitchFamily="18" charset="0"/>
              </a:rPr>
              <a:t>:</a:t>
            </a:r>
          </a:p>
          <a:p>
            <a:pPr algn="ctr"/>
            <a:r>
              <a:rPr lang="it-IT" sz="3200" dirty="0">
                <a:latin typeface="Baskerville Old Face" panose="02020602080505020303" pitchFamily="18" charset="0"/>
              </a:rPr>
              <a:t>«record fattuali (punteggi numerici, registrazioni testuali, immagini e suoni) usati come fonti primarie per la ricerca scientifica e che sono comunemente accettati nella comunità scientifica»</a:t>
            </a:r>
          </a:p>
          <a:p>
            <a:pPr algn="ctr"/>
            <a:r>
              <a:rPr lang="it-IT" sz="2000" dirty="0">
                <a:latin typeface="Baskerville Old Face" panose="02020602080505020303" pitchFamily="18" charset="0"/>
              </a:rPr>
              <a:t>(Organization for </a:t>
            </a:r>
            <a:r>
              <a:rPr lang="it-IT" sz="2000" dirty="0" err="1">
                <a:latin typeface="Baskerville Old Face" panose="02020602080505020303" pitchFamily="18" charset="0"/>
              </a:rPr>
              <a:t>Economic</a:t>
            </a:r>
            <a:r>
              <a:rPr lang="it-IT" sz="2000" dirty="0">
                <a:latin typeface="Baskerville Old Face" panose="02020602080505020303" pitchFamily="18" charset="0"/>
              </a:rPr>
              <a:t> </a:t>
            </a:r>
            <a:r>
              <a:rPr lang="it-IT" sz="2000" dirty="0" err="1">
                <a:latin typeface="Baskerville Old Face" panose="02020602080505020303" pitchFamily="18" charset="0"/>
              </a:rPr>
              <a:t>Cooperation</a:t>
            </a:r>
            <a:r>
              <a:rPr lang="it-IT" sz="2000" dirty="0">
                <a:latin typeface="Baskerville Old Face" panose="02020602080505020303" pitchFamily="18" charset="0"/>
              </a:rPr>
              <a:t> and Development, 2007)</a:t>
            </a:r>
          </a:p>
          <a:p>
            <a:pPr algn="ctr"/>
            <a:endParaRPr lang="it-IT" sz="3200" dirty="0">
              <a:latin typeface="Baskerville Old Face" panose="02020602080505020303" pitchFamily="18" charset="0"/>
            </a:endParaRPr>
          </a:p>
          <a:p>
            <a:pPr algn="ctr"/>
            <a:r>
              <a:rPr lang="it-IT" sz="3200" dirty="0">
                <a:latin typeface="Baskerville Old Face" panose="02020602080505020303" pitchFamily="18" charset="0"/>
              </a:rPr>
              <a:t>Per il GDPR:</a:t>
            </a:r>
          </a:p>
          <a:p>
            <a:pPr marL="457200" indent="-457200">
              <a:buFont typeface="Arial" panose="020B0604020202020204" pitchFamily="34" charset="0"/>
              <a:buChar char="•"/>
              <a:tabLst>
                <a:tab pos="2422525" algn="l"/>
              </a:tabLst>
            </a:pPr>
            <a:r>
              <a:rPr lang="it-IT" sz="3200" dirty="0">
                <a:latin typeface="Baskerville Old Face" panose="02020602080505020303" pitchFamily="18" charset="0"/>
              </a:rPr>
              <a:t>RICERCA SCIENTIFICA: </a:t>
            </a:r>
            <a:r>
              <a:rPr lang="it-IT" sz="3200" dirty="0" err="1">
                <a:latin typeface="Baskerville Old Face" panose="02020602080505020303" pitchFamily="18" charset="0"/>
              </a:rPr>
              <a:t>consid</a:t>
            </a:r>
            <a:r>
              <a:rPr lang="it-IT" sz="3200" dirty="0">
                <a:latin typeface="Baskerville Old Face" panose="02020602080505020303" pitchFamily="18" charset="0"/>
              </a:rPr>
              <a:t>. 159 </a:t>
            </a:r>
          </a:p>
          <a:p>
            <a:pPr>
              <a:tabLst>
                <a:tab pos="2422525" algn="l"/>
                <a:tab pos="5021263" algn="l"/>
              </a:tabLst>
            </a:pPr>
            <a:r>
              <a:rPr lang="it-IT" sz="3200" dirty="0">
                <a:latin typeface="Baskerville Old Face" panose="02020602080505020303" pitchFamily="18" charset="0"/>
              </a:rPr>
              <a:t>		! ricerca medico-scientifica		</a:t>
            </a:r>
          </a:p>
          <a:p>
            <a:pPr marL="457200" indent="-457200">
              <a:buFont typeface="Arial" panose="020B0604020202020204" pitchFamily="34" charset="0"/>
              <a:buChar char="•"/>
              <a:tabLst>
                <a:tab pos="2422525" algn="l"/>
              </a:tabLst>
            </a:pPr>
            <a:r>
              <a:rPr lang="it-IT" sz="3200" dirty="0">
                <a:latin typeface="Baskerville Old Face" panose="02020602080505020303" pitchFamily="18" charset="0"/>
              </a:rPr>
              <a:t>RICERCA STORICA E ARCHIVIAZIONE: </a:t>
            </a:r>
            <a:r>
              <a:rPr lang="it-IT" sz="3200" dirty="0" err="1">
                <a:latin typeface="Baskerville Old Face" panose="02020602080505020303" pitchFamily="18" charset="0"/>
              </a:rPr>
              <a:t>consid</a:t>
            </a:r>
            <a:r>
              <a:rPr lang="it-IT" sz="3200" dirty="0">
                <a:latin typeface="Baskerville Old Face" panose="02020602080505020303" pitchFamily="18" charset="0"/>
              </a:rPr>
              <a:t>. 160-158</a:t>
            </a:r>
          </a:p>
          <a:p>
            <a:pPr marL="457200" indent="-457200">
              <a:buFont typeface="Arial" panose="020B0604020202020204" pitchFamily="34" charset="0"/>
              <a:buChar char="•"/>
              <a:tabLst>
                <a:tab pos="2422525" algn="l"/>
              </a:tabLst>
            </a:pPr>
            <a:r>
              <a:rPr lang="it-IT" sz="3200" dirty="0">
                <a:latin typeface="Baskerville Old Face" panose="02020602080505020303" pitchFamily="18" charset="0"/>
              </a:rPr>
              <a:t>RICERCA STATISTICA: </a:t>
            </a:r>
            <a:r>
              <a:rPr lang="it-IT" sz="3200" dirty="0" err="1">
                <a:latin typeface="Baskerville Old Face" panose="02020602080505020303" pitchFamily="18" charset="0"/>
              </a:rPr>
              <a:t>consid</a:t>
            </a:r>
            <a:r>
              <a:rPr lang="it-IT" sz="3200" dirty="0">
                <a:latin typeface="Baskerville Old Face" panose="02020602080505020303" pitchFamily="18" charset="0"/>
              </a:rPr>
              <a:t>. 162</a:t>
            </a:r>
          </a:p>
          <a:p>
            <a:pPr algn="ctr"/>
            <a:endParaRPr lang="it-IT" sz="3200" dirty="0">
              <a:latin typeface="Baskerville Old Face" panose="02020602080505020303" pitchFamily="18" charset="0"/>
            </a:endParaRPr>
          </a:p>
          <a:p>
            <a:pPr algn="ctr"/>
            <a:endParaRPr lang="it-IT" sz="3200" dirty="0">
              <a:latin typeface="Baskerville Old Face" panose="02020602080505020303" pitchFamily="18" charset="0"/>
            </a:endParaRPr>
          </a:p>
          <a:p>
            <a:pPr algn="ctr"/>
            <a:endParaRPr lang="it-IT" sz="3200" dirty="0">
              <a:latin typeface="Baskerville Old Face" panose="02020602080505020303" pitchFamily="18" charset="0"/>
            </a:endParaRPr>
          </a:p>
        </p:txBody>
      </p:sp>
      <p:cxnSp>
        <p:nvCxnSpPr>
          <p:cNvPr id="19" name="Connettore 2 18">
            <a:extLst>
              <a:ext uri="{FF2B5EF4-FFF2-40B4-BE49-F238E27FC236}">
                <a16:creationId xmlns:a16="http://schemas.microsoft.com/office/drawing/2014/main" id="{25D21796-DEA9-458D-BFF1-13BADC559577}"/>
              </a:ext>
            </a:extLst>
          </p:cNvPr>
          <p:cNvCxnSpPr>
            <a:cxnSpLocks/>
          </p:cNvCxnSpPr>
          <p:nvPr/>
        </p:nvCxnSpPr>
        <p:spPr>
          <a:xfrm>
            <a:off x="6096000" y="3043989"/>
            <a:ext cx="0" cy="3850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5215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4EC10B74-97FD-4269-BA5A-566B85DB5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it-IT" sz="2400" dirty="0">
                <a:latin typeface="Baskerville Old Face" panose="02020602080505020303" pitchFamily="18" charset="0"/>
              </a:rPr>
              <a:t>3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B6AE1A00-AA41-4633-8E74-69B0939AB636}"/>
              </a:ext>
            </a:extLst>
          </p:cNvPr>
          <p:cNvSpPr txBox="1"/>
          <p:nvPr/>
        </p:nvSpPr>
        <p:spPr>
          <a:xfrm>
            <a:off x="1130968" y="1748589"/>
            <a:ext cx="9930064" cy="3466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b="1" dirty="0">
                <a:latin typeface="Baskerville Old Face" panose="02020602080505020303" pitchFamily="18" charset="0"/>
              </a:rPr>
              <a:t>DISCIPLINA DEL GDPR PER I DATI DELLA RICERCA:</a:t>
            </a:r>
          </a:p>
          <a:p>
            <a:pPr algn="ctr">
              <a:lnSpc>
                <a:spcPct val="150000"/>
              </a:lnSpc>
            </a:pPr>
            <a:endParaRPr lang="it-IT" sz="3200" b="1" dirty="0">
              <a:latin typeface="Baskerville Old Face" panose="02020602080505020303" pitchFamily="18" charset="0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3200" dirty="0">
                <a:latin typeface="Baskerville Old Face" panose="02020602080505020303" pitchFamily="18" charset="0"/>
              </a:rPr>
              <a:t>Creare una disciplina in parte derogatoria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3200" dirty="0">
                <a:latin typeface="Baskerville Old Face" panose="02020602080505020303" pitchFamily="18" charset="0"/>
              </a:rPr>
              <a:t>Dare spazio agli Stati Membri</a:t>
            </a:r>
          </a:p>
        </p:txBody>
      </p:sp>
    </p:spTree>
    <p:extLst>
      <p:ext uri="{BB962C8B-B14F-4D97-AF65-F5344CB8AC3E}">
        <p14:creationId xmlns:p14="http://schemas.microsoft.com/office/powerpoint/2010/main" val="30022204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6E3492DE-C5EB-48B3-A748-55539A19F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it-IT" sz="2400" dirty="0">
                <a:latin typeface="Baskerville Old Face" panose="02020602080505020303" pitchFamily="18" charset="0"/>
              </a:rPr>
              <a:t>4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64173A36-10D9-4088-AAFB-62EA3D13DE17}"/>
              </a:ext>
            </a:extLst>
          </p:cNvPr>
          <p:cNvSpPr txBox="1"/>
          <p:nvPr/>
        </p:nvSpPr>
        <p:spPr>
          <a:xfrm>
            <a:off x="657727" y="465221"/>
            <a:ext cx="11085094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b="1" dirty="0">
                <a:latin typeface="Baskerville Old Face" panose="02020602080505020303" pitchFamily="18" charset="0"/>
              </a:rPr>
              <a:t>BASE LEGALE</a:t>
            </a:r>
          </a:p>
          <a:p>
            <a:pPr algn="ctr"/>
            <a:endParaRPr lang="it-IT" sz="2000" b="1" dirty="0">
              <a:latin typeface="Baskerville Old Face" panose="02020602080505020303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3200" dirty="0">
                <a:latin typeface="Baskerville Old Face" panose="02020602080505020303" pitchFamily="18" charset="0"/>
              </a:rPr>
              <a:t>FINALITÀ ULTERIORE:</a:t>
            </a:r>
          </a:p>
          <a:p>
            <a:pPr marL="449263" algn="just"/>
            <a:r>
              <a:rPr lang="it-IT" sz="3200" dirty="0">
                <a:latin typeface="Baskerville Old Face" panose="02020602080505020303" pitchFamily="18" charset="0"/>
              </a:rPr>
              <a:t>Art. 5, par. 1, lett. B «un ulteriore trattamento dei dati personali a fini di archiviazione nel pubblico interesse, di ricerca scientifica o storica o a fini statistici non è, conformemente all’articolo 89, paragrafo 1, considerato incompatibile con le finalità iniziali»</a:t>
            </a:r>
          </a:p>
          <a:p>
            <a:pPr marL="449263" indent="-449263" algn="just">
              <a:buFont typeface="Arial" panose="020B0604020202020204" pitchFamily="34" charset="0"/>
              <a:buChar char="•"/>
              <a:tabLst>
                <a:tab pos="449263" algn="l"/>
              </a:tabLst>
            </a:pPr>
            <a:r>
              <a:rPr lang="it-IT" sz="3200" dirty="0">
                <a:latin typeface="Baskerville Old Face" panose="02020602080505020303" pitchFamily="18" charset="0"/>
              </a:rPr>
              <a:t>FINALITÀ PRIMARIA:</a:t>
            </a:r>
          </a:p>
          <a:p>
            <a:pPr algn="just">
              <a:tabLst>
                <a:tab pos="449263" algn="l"/>
              </a:tabLst>
            </a:pPr>
            <a:r>
              <a:rPr lang="it-IT" sz="3200" dirty="0">
                <a:latin typeface="Baskerville Old Face" panose="02020602080505020303" pitchFamily="18" charset="0"/>
              </a:rPr>
              <a:t>			Art. 6 GDPR</a:t>
            </a:r>
          </a:p>
          <a:p>
            <a:pPr marL="2070100" indent="-457200" algn="just">
              <a:buFont typeface="Wingdings" panose="05000000000000000000" pitchFamily="2" charset="2"/>
              <a:buChar char="Ø"/>
              <a:tabLst>
                <a:tab pos="2149475" algn="l"/>
              </a:tabLst>
            </a:pPr>
            <a:r>
              <a:rPr lang="it-IT" sz="3200" dirty="0">
                <a:latin typeface="Baskerville Old Face" panose="02020602080505020303" pitchFamily="18" charset="0"/>
              </a:rPr>
              <a:t>	lett. A </a:t>
            </a:r>
          </a:p>
          <a:p>
            <a:pPr marL="2070100" indent="-457200" algn="just">
              <a:buFont typeface="Wingdings" panose="05000000000000000000" pitchFamily="2" charset="2"/>
              <a:buChar char="Ø"/>
              <a:tabLst>
                <a:tab pos="2149475" algn="l"/>
              </a:tabLst>
            </a:pPr>
            <a:r>
              <a:rPr lang="it-IT" sz="3200" dirty="0">
                <a:latin typeface="Baskerville Old Face" panose="02020602080505020303" pitchFamily="18" charset="0"/>
              </a:rPr>
              <a:t>lett. E </a:t>
            </a:r>
          </a:p>
          <a:p>
            <a:pPr marL="2070100" indent="-457200" algn="just">
              <a:buFont typeface="Wingdings" panose="05000000000000000000" pitchFamily="2" charset="2"/>
              <a:buChar char="Ø"/>
              <a:tabLst>
                <a:tab pos="2149475" algn="l"/>
              </a:tabLst>
            </a:pPr>
            <a:r>
              <a:rPr lang="it-IT" sz="3200" dirty="0">
                <a:latin typeface="Baskerville Old Face" panose="02020602080505020303" pitchFamily="18" charset="0"/>
              </a:rPr>
              <a:t>lett. F (opinion 6/2014 WP29)</a:t>
            </a:r>
          </a:p>
          <a:p>
            <a:pPr algn="just">
              <a:tabLst>
                <a:tab pos="449263" algn="l"/>
              </a:tabLst>
            </a:pPr>
            <a:endParaRPr lang="it-IT" sz="3200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6388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70F9725D-022C-4B7B-8754-6168D14B4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it-IT" sz="2400" dirty="0">
                <a:latin typeface="Baskerville Old Face" panose="02020602080505020303" pitchFamily="18" charset="0"/>
              </a:rPr>
              <a:t>5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A8051957-69BA-467E-A311-075A08AC9A17}"/>
              </a:ext>
            </a:extLst>
          </p:cNvPr>
          <p:cNvSpPr txBox="1"/>
          <p:nvPr/>
        </p:nvSpPr>
        <p:spPr>
          <a:xfrm>
            <a:off x="160421" y="363915"/>
            <a:ext cx="11871158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b="1" dirty="0">
                <a:latin typeface="Baskerville Old Face" panose="02020602080505020303" pitchFamily="18" charset="0"/>
              </a:rPr>
              <a:t>RUOLO DEL LEGISLATORE NAZIONALE</a:t>
            </a:r>
          </a:p>
          <a:p>
            <a:pPr algn="ctr"/>
            <a:r>
              <a:rPr lang="it-IT" sz="3200" dirty="0">
                <a:latin typeface="Baskerville Old Face" panose="02020602080505020303" pitchFamily="18" charset="0"/>
              </a:rPr>
              <a:t>Capo IX GDPR </a:t>
            </a:r>
          </a:p>
          <a:p>
            <a:pPr algn="ctr"/>
            <a:r>
              <a:rPr lang="it-IT" sz="3200" dirty="0">
                <a:latin typeface="Baskerville Old Face" panose="02020602080505020303" pitchFamily="18" charset="0"/>
              </a:rPr>
              <a:t>«Disposizioni relative a specifiche situazioni di trattamento»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3200" dirty="0">
                <a:latin typeface="Baskerville Old Face" panose="02020602080505020303" pitchFamily="18" charset="0"/>
              </a:rPr>
              <a:t>Art. 89, par. 2 </a:t>
            </a:r>
          </a:p>
          <a:p>
            <a:pPr marL="898525" algn="just"/>
            <a:r>
              <a:rPr lang="it-IT" sz="3200" dirty="0">
                <a:latin typeface="Baskerville Old Face" panose="02020602080505020303" pitchFamily="18" charset="0"/>
              </a:rPr>
              <a:t>	</a:t>
            </a:r>
            <a:r>
              <a:rPr lang="it-IT" sz="2400" dirty="0">
                <a:latin typeface="Baskerville Old Face" panose="02020602080505020303" pitchFamily="18" charset="0"/>
              </a:rPr>
              <a:t>«Se i dati personali sono trattati a fini di ricerca scientifica o storica o a fini statistici, il diritto dell'Unione o degli Stati membri può prevedere deroghe ai diritti di cui agli articoli 15, 16, 18 e 21, fatte salve le condizioni e le garanzie di cui al paragrafo 1 del presente articolo, nella misura in cui tali diritti rischiano di rendere impossibile o di pregiudicare gravemente il conseguimento delle finalità specifiche e tali deroghe sono necessarie al conseguimento di dette finalità.»</a:t>
            </a:r>
          </a:p>
          <a:p>
            <a:pPr indent="449263" algn="just">
              <a:buFont typeface="Arial" panose="020B0604020202020204" pitchFamily="34" charset="0"/>
              <a:buChar char="•"/>
              <a:tabLst>
                <a:tab pos="449263" algn="l"/>
              </a:tabLst>
            </a:pPr>
            <a:r>
              <a:rPr lang="it-IT" sz="3200" dirty="0">
                <a:latin typeface="Baskerville Old Face" panose="02020602080505020303" pitchFamily="18" charset="0"/>
              </a:rPr>
              <a:t>CONDIZIONE: Art. 89, par. 1 «garanzie adeguate»</a:t>
            </a:r>
          </a:p>
          <a:p>
            <a:pPr algn="just">
              <a:tabLst>
                <a:tab pos="449263" algn="l"/>
              </a:tabLst>
            </a:pPr>
            <a:r>
              <a:rPr lang="it-IT" sz="3200" dirty="0">
                <a:latin typeface="Baskerville Old Face" panose="02020602080505020303" pitchFamily="18" charset="0"/>
              </a:rPr>
              <a:t>					- </a:t>
            </a:r>
            <a:r>
              <a:rPr lang="it-IT" sz="3200" dirty="0" err="1">
                <a:latin typeface="Baskerville Old Face" panose="02020602080505020303" pitchFamily="18" charset="0"/>
              </a:rPr>
              <a:t>pseudonimizzazione</a:t>
            </a:r>
            <a:endParaRPr lang="it-IT" sz="3200" dirty="0">
              <a:latin typeface="Baskerville Old Face" panose="02020602080505020303" pitchFamily="18" charset="0"/>
            </a:endParaRPr>
          </a:p>
          <a:p>
            <a:pPr>
              <a:tabLst>
                <a:tab pos="449263" algn="l"/>
              </a:tabLst>
            </a:pPr>
            <a:r>
              <a:rPr lang="it-IT" sz="3200" dirty="0">
                <a:latin typeface="Baskerville Old Face" panose="02020602080505020303" pitchFamily="18" charset="0"/>
              </a:rPr>
              <a:t>					- predilezione di trattamenti ulteriori (dati 						anonimizzati, quanto possibile)</a:t>
            </a:r>
          </a:p>
        </p:txBody>
      </p:sp>
    </p:spTree>
    <p:extLst>
      <p:ext uri="{BB962C8B-B14F-4D97-AF65-F5344CB8AC3E}">
        <p14:creationId xmlns:p14="http://schemas.microsoft.com/office/powerpoint/2010/main" val="10202284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A1630E57-E258-4267-ACFE-95DE9F2C8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26643" y="6492875"/>
            <a:ext cx="2743200" cy="365125"/>
          </a:xfrm>
        </p:spPr>
        <p:txBody>
          <a:bodyPr/>
          <a:lstStyle/>
          <a:p>
            <a:r>
              <a:rPr lang="it-IT" sz="2400" dirty="0">
                <a:latin typeface="Baskerville Old Face" panose="02020602080505020303" pitchFamily="18" charset="0"/>
              </a:rPr>
              <a:t>6</a:t>
            </a:r>
          </a:p>
          <a:p>
            <a:endParaRPr lang="it-IT" sz="2400" dirty="0">
              <a:latin typeface="Baskerville Old Face" panose="02020602080505020303" pitchFamily="18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F3D34A32-A893-4B05-BEA9-6C06FCDAA5FC}"/>
              </a:ext>
            </a:extLst>
          </p:cNvPr>
          <p:cNvSpPr txBox="1"/>
          <p:nvPr/>
        </p:nvSpPr>
        <p:spPr>
          <a:xfrm>
            <a:off x="481263" y="583682"/>
            <a:ext cx="11582400" cy="6482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b="1" dirty="0">
                <a:latin typeface="Baskerville Old Face" panose="02020602080505020303" pitchFamily="18" charset="0"/>
              </a:rPr>
              <a:t>RUOLO DEL LEGISLATORE EUROPEO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arenR"/>
            </a:pPr>
            <a:r>
              <a:rPr lang="it-IT" sz="3200" dirty="0">
                <a:latin typeface="Baskerville Old Face" panose="02020602080505020303" pitchFamily="18" charset="0"/>
              </a:rPr>
              <a:t>DIRITTI DEGLI INTERESSATI: </a:t>
            </a:r>
            <a:r>
              <a:rPr lang="it-IT" sz="2800" dirty="0">
                <a:latin typeface="Baskerville Old Face" panose="02020602080505020303" pitchFamily="18" charset="0"/>
              </a:rPr>
              <a:t>Art. 17 – 21 GDPR</a:t>
            </a:r>
            <a:endParaRPr lang="it-IT" sz="3200" dirty="0">
              <a:latin typeface="Baskerville Old Face" panose="02020602080505020303" pitchFamily="18" charset="0"/>
            </a:endParaRPr>
          </a:p>
          <a:p>
            <a:pPr marL="514350" indent="-514350">
              <a:lnSpc>
                <a:spcPct val="200000"/>
              </a:lnSpc>
              <a:buFont typeface="+mj-lt"/>
              <a:buAutoNum type="arabicParenR"/>
            </a:pPr>
            <a:r>
              <a:rPr lang="it-IT" sz="3200" dirty="0">
                <a:latin typeface="Baskerville Old Face" panose="02020602080505020303" pitchFamily="18" charset="0"/>
              </a:rPr>
              <a:t>OBBLIGO DI FORNIRE INFORMAZIONI: </a:t>
            </a:r>
            <a:r>
              <a:rPr lang="it-IT" sz="2800" dirty="0">
                <a:latin typeface="Baskerville Old Face" panose="02020602080505020303" pitchFamily="18" charset="0"/>
              </a:rPr>
              <a:t>Art. 14, par. 5, lett. B</a:t>
            </a:r>
            <a:endParaRPr lang="it-IT" sz="3200" dirty="0">
              <a:latin typeface="Baskerville Old Face" panose="02020602080505020303" pitchFamily="18" charset="0"/>
            </a:endParaRPr>
          </a:p>
          <a:p>
            <a:pPr marL="514350" indent="-514350">
              <a:lnSpc>
                <a:spcPct val="200000"/>
              </a:lnSpc>
              <a:buFont typeface="+mj-lt"/>
              <a:buAutoNum type="arabicParenR"/>
            </a:pPr>
            <a:r>
              <a:rPr lang="it-IT" sz="3200" dirty="0">
                <a:latin typeface="Baskerville Old Face" panose="02020602080505020303" pitchFamily="18" charset="0"/>
              </a:rPr>
              <a:t>PROFILAZIONE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arenR"/>
            </a:pPr>
            <a:r>
              <a:rPr lang="it-IT" sz="3200" dirty="0">
                <a:latin typeface="Baskerville Old Face" panose="02020602080505020303" pitchFamily="18" charset="0"/>
              </a:rPr>
              <a:t>CATEGORIE PARTICOLARI DI DATI: </a:t>
            </a:r>
            <a:r>
              <a:rPr lang="it-IT" sz="2800" dirty="0">
                <a:latin typeface="Baskerville Old Face" panose="02020602080505020303" pitchFamily="18" charset="0"/>
              </a:rPr>
              <a:t>Art. 9, par. 2, lett. J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arenR"/>
            </a:pPr>
            <a:r>
              <a:rPr lang="it-IT" sz="3200" dirty="0">
                <a:latin typeface="Baskerville Old Face" panose="02020602080505020303" pitchFamily="18" charset="0"/>
              </a:rPr>
              <a:t>TRASFERIMENTO VERSO PAESI TERZI: </a:t>
            </a:r>
            <a:r>
              <a:rPr lang="it-IT" sz="2800" dirty="0">
                <a:latin typeface="Baskerville Old Face" panose="02020602080505020303" pitchFamily="18" charset="0"/>
              </a:rPr>
              <a:t>Art. 49, par. 1, lett. G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arenR"/>
            </a:pPr>
            <a:endParaRPr lang="it-IT" sz="3200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7895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20C565ED-84C6-470A-8983-102A29C49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it-IT" sz="2400" dirty="0">
                <a:latin typeface="Baskerville Old Face" panose="02020602080505020303" pitchFamily="18" charset="0"/>
              </a:rPr>
              <a:t>7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EEF3A17C-640B-44A2-AAFC-2610985BA1D2}"/>
              </a:ext>
            </a:extLst>
          </p:cNvPr>
          <p:cNvSpPr txBox="1"/>
          <p:nvPr/>
        </p:nvSpPr>
        <p:spPr>
          <a:xfrm>
            <a:off x="417094" y="291048"/>
            <a:ext cx="11357811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b="1" dirty="0">
                <a:latin typeface="Baskerville Old Face" panose="02020602080505020303" pitchFamily="18" charset="0"/>
              </a:rPr>
              <a:t>IN ITALIA</a:t>
            </a:r>
          </a:p>
          <a:p>
            <a:pPr algn="ctr"/>
            <a:r>
              <a:rPr lang="it-IT" sz="2400" dirty="0">
                <a:latin typeface="Baskerville Old Face" panose="02020602080505020303" pitchFamily="18" charset="0"/>
              </a:rPr>
              <a:t>Decreto di armonizzazione </a:t>
            </a:r>
          </a:p>
          <a:p>
            <a:pPr algn="ctr"/>
            <a:r>
              <a:rPr lang="it-IT" sz="2400" dirty="0">
                <a:latin typeface="Baskerville Old Face" panose="02020602080505020303" pitchFamily="18" charset="0"/>
              </a:rPr>
              <a:t>D. </a:t>
            </a:r>
            <a:r>
              <a:rPr lang="it-IT" sz="2400" dirty="0" err="1">
                <a:latin typeface="Baskerville Old Face" panose="02020602080505020303" pitchFamily="18" charset="0"/>
              </a:rPr>
              <a:t>Lgs</a:t>
            </a:r>
            <a:r>
              <a:rPr lang="it-IT" sz="2400" dirty="0">
                <a:latin typeface="Baskerville Old Face" panose="02020602080505020303" pitchFamily="18" charset="0"/>
              </a:rPr>
              <a:t>. 10 Agosto 2018, n. 101</a:t>
            </a:r>
          </a:p>
          <a:p>
            <a:pPr algn="ctr"/>
            <a:r>
              <a:rPr lang="it-IT" sz="2400" dirty="0">
                <a:latin typeface="Baskerville Old Face" panose="02020602080505020303" pitchFamily="18" charset="0"/>
              </a:rPr>
              <a:t>Adeguamento della normativa nazionale D. </a:t>
            </a:r>
            <a:r>
              <a:rPr lang="it-IT" sz="2400" dirty="0" err="1">
                <a:latin typeface="Baskerville Old Face" panose="02020602080505020303" pitchFamily="18" charset="0"/>
              </a:rPr>
              <a:t>Lgs</a:t>
            </a:r>
            <a:r>
              <a:rPr lang="it-IT" sz="2400" dirty="0">
                <a:latin typeface="Baskerville Old Face" panose="02020602080505020303" pitchFamily="18" charset="0"/>
              </a:rPr>
              <a:t>. 196/2003</a:t>
            </a:r>
          </a:p>
          <a:p>
            <a:pPr algn="ctr"/>
            <a:r>
              <a:rPr lang="it-IT" sz="2400" dirty="0">
                <a:latin typeface="Baskerville Old Face" panose="02020602080505020303" pitchFamily="18" charset="0"/>
              </a:rPr>
              <a:t>Titolo VII </a:t>
            </a:r>
          </a:p>
          <a:p>
            <a:pPr algn="ctr"/>
            <a:r>
              <a:rPr lang="it-IT" sz="2400" dirty="0">
                <a:latin typeface="Baskerville Old Face" panose="02020602080505020303" pitchFamily="18" charset="0"/>
              </a:rPr>
              <a:t>«TRATTAMENTO A FINI DI ARCHIVIAZIONE NEL PUBBLICO INTERESSE, DI RICERCA SCIENTIFICA O STORICA O A FINI STATISTICI»</a:t>
            </a:r>
          </a:p>
          <a:p>
            <a:pPr algn="ctr"/>
            <a:endParaRPr lang="it-IT" sz="2400" dirty="0">
              <a:latin typeface="Baskerville Old Face" panose="02020602080505020303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3200" dirty="0">
                <a:latin typeface="Baskerville Old Face" panose="02020602080505020303" pitchFamily="18" charset="0"/>
              </a:rPr>
              <a:t>Regole deontologiche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3200" dirty="0">
                <a:latin typeface="Baskerville Old Face" panose="02020602080505020303" pitchFamily="18" charset="0"/>
              </a:rPr>
              <a:t>Art. 2-septies: provvedimento del Garante che predispone misure di sicurezza per trattamenti di dati genetici, biometrici e relativi alla salute, con cadenza almeno biennale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3200" dirty="0">
                <a:latin typeface="Baskerville Old Face" panose="02020602080505020303" pitchFamily="18" charset="0"/>
              </a:rPr>
              <a:t>Art. 110-bis: provvedimento di autorizzazione del Garante per il riutilizzo dei dati</a:t>
            </a:r>
          </a:p>
        </p:txBody>
      </p:sp>
    </p:spTree>
    <p:extLst>
      <p:ext uri="{BB962C8B-B14F-4D97-AF65-F5344CB8AC3E}">
        <p14:creationId xmlns:p14="http://schemas.microsoft.com/office/powerpoint/2010/main" val="33013132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941C2EE7-A8B3-4C49-AEC3-D4FB52368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it-IT" sz="2400" dirty="0">
                <a:latin typeface="Baskerville Old Face" panose="02020602080505020303" pitchFamily="18" charset="0"/>
              </a:rPr>
              <a:t>8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82A6A2FF-5943-4231-8D83-90FF7813397D}"/>
              </a:ext>
            </a:extLst>
          </p:cNvPr>
          <p:cNvSpPr txBox="1"/>
          <p:nvPr/>
        </p:nvSpPr>
        <p:spPr>
          <a:xfrm>
            <a:off x="681789" y="930442"/>
            <a:ext cx="10828421" cy="4636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b="1" dirty="0">
                <a:latin typeface="Baskerville Old Face" panose="02020602080505020303" pitchFamily="18" charset="0"/>
              </a:rPr>
              <a:t>PARERE DEL GARANTE SULLO SCHEMA DI DECRETO</a:t>
            </a:r>
          </a:p>
          <a:p>
            <a:pPr algn="ctr"/>
            <a:r>
              <a:rPr lang="it-IT" sz="3200" dirty="0">
                <a:latin typeface="Baskerville Old Face" panose="02020602080505020303" pitchFamily="18" charset="0"/>
              </a:rPr>
              <a:t>22 maggio 2018</a:t>
            </a:r>
            <a:endParaRPr lang="it-IT" sz="4000" dirty="0">
              <a:latin typeface="Baskerville Old Face" panose="02020602080505020303" pitchFamily="18" charset="0"/>
            </a:endParaRPr>
          </a:p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it-IT" sz="3200" dirty="0">
                <a:latin typeface="Baskerville Old Face" panose="02020602080505020303" pitchFamily="18" charset="0"/>
              </a:rPr>
              <a:t>SANZIONI per lesione di Art. 110 e 110-bis</a:t>
            </a:r>
          </a:p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it-IT" sz="3200" dirty="0">
                <a:latin typeface="Baskerville Old Face" panose="02020602080505020303" pitchFamily="18" charset="0"/>
              </a:rPr>
              <a:t>DIFFICOLTÀ INTERPRETATIVE sul concetto di «riutilizzo dei dati» nell’art. 110-bis</a:t>
            </a:r>
          </a:p>
        </p:txBody>
      </p:sp>
    </p:spTree>
    <p:extLst>
      <p:ext uri="{BB962C8B-B14F-4D97-AF65-F5344CB8AC3E}">
        <p14:creationId xmlns:p14="http://schemas.microsoft.com/office/powerpoint/2010/main" val="2935130622"/>
      </p:ext>
    </p:extLst>
  </p:cSld>
  <p:clrMapOvr>
    <a:masterClrMapping/>
  </p:clrMapOvr>
</p:sld>
</file>

<file path=ppt/theme/theme1.xml><?xml version="1.0" encoding="utf-8"?>
<a:theme xmlns:a="http://schemas.openxmlformats.org/drawingml/2006/main" name="Base">
  <a:themeElements>
    <a:clrScheme name="Base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e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e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TM03457444[[fn=Base]]</Template>
  <TotalTime>140</TotalTime>
  <Words>438</Words>
  <Application>Microsoft Macintosh PowerPoint</Application>
  <PresentationFormat>Widescreen</PresentationFormat>
  <Paragraphs>85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6" baseType="lpstr">
      <vt:lpstr>Arial</vt:lpstr>
      <vt:lpstr>Baskerville Old Face</vt:lpstr>
      <vt:lpstr>Calibri</vt:lpstr>
      <vt:lpstr>Corbel</vt:lpstr>
      <vt:lpstr>Wingdings</vt:lpstr>
      <vt:lpstr>Base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Ludovica Paseri</dc:creator>
  <cp:lastModifiedBy>Ludovica Paseri - ludovica.paseri@studio.unibo.it</cp:lastModifiedBy>
  <cp:revision>21</cp:revision>
  <dcterms:created xsi:type="dcterms:W3CDTF">2018-09-06T22:06:12Z</dcterms:created>
  <dcterms:modified xsi:type="dcterms:W3CDTF">2019-02-08T17:59:17Z</dcterms:modified>
</cp:coreProperties>
</file>