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718" r:id="rId2"/>
    <p:sldId id="339" r:id="rId3"/>
    <p:sldId id="336" r:id="rId4"/>
    <p:sldId id="716" r:id="rId5"/>
    <p:sldId id="692" r:id="rId6"/>
    <p:sldId id="715" r:id="rId7"/>
    <p:sldId id="699" r:id="rId8"/>
    <p:sldId id="698" r:id="rId9"/>
    <p:sldId id="700" r:id="rId10"/>
    <p:sldId id="709" r:id="rId11"/>
    <p:sldId id="713" r:id="rId12"/>
    <p:sldId id="704" r:id="rId13"/>
    <p:sldId id="683" r:id="rId14"/>
    <p:sldId id="687" r:id="rId15"/>
    <p:sldId id="697" r:id="rId16"/>
    <p:sldId id="686" r:id="rId17"/>
    <p:sldId id="679" r:id="rId18"/>
    <p:sldId id="688" r:id="rId19"/>
    <p:sldId id="682" r:id="rId20"/>
    <p:sldId id="693" r:id="rId21"/>
    <p:sldId id="703" r:id="rId22"/>
    <p:sldId id="711" r:id="rId23"/>
    <p:sldId id="719" r:id="rId24"/>
    <p:sldId id="714" r:id="rId25"/>
    <p:sldId id="701" r:id="rId26"/>
    <p:sldId id="696" r:id="rId27"/>
    <p:sldId id="708" r:id="rId28"/>
    <p:sldId id="707" r:id="rId29"/>
    <p:sldId id="706" r:id="rId30"/>
    <p:sldId id="717" r:id="rId31"/>
    <p:sldId id="680" r:id="rId32"/>
    <p:sldId id="342" r:id="rId33"/>
    <p:sldId id="705" r:id="rId34"/>
    <p:sldId id="689" r:id="rId35"/>
    <p:sldId id="691" r:id="rId36"/>
    <p:sldId id="678"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F296"/>
    <a:srgbClr val="F29689"/>
    <a:srgbClr val="7D1ABD"/>
    <a:srgbClr val="DBDBDB"/>
    <a:srgbClr val="B24E72"/>
    <a:srgbClr val="1BBD7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00" autoAdjust="0"/>
    <p:restoredTop sz="52429" autoAdjust="0"/>
  </p:normalViewPr>
  <p:slideViewPr>
    <p:cSldViewPr snapToGrid="0">
      <p:cViewPr varScale="1">
        <p:scale>
          <a:sx n="35" d="100"/>
          <a:sy n="35" d="100"/>
        </p:scale>
        <p:origin x="1254" y="1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ax="30935" units="cm"/>
          <inkml:channel name="Y" type="integer" max="17401" units="cm"/>
          <inkml:channel name="F" type="integer" max="4095" units="dev"/>
          <inkml:channel name="T" type="integer" max="2.14748E9" units="dev"/>
        </inkml:traceFormat>
        <inkml:channelProperties>
          <inkml:channelProperty channel="X" name="resolution" value="1000.16168" units="1/cm"/>
          <inkml:channelProperty channel="Y" name="resolution" value="1000.0575" units="1/cm"/>
          <inkml:channelProperty channel="F" name="resolution" value="0" units="1/dev"/>
          <inkml:channelProperty channel="T" name="resolution" value="1" units="1/dev"/>
        </inkml:channelProperties>
      </inkml:inkSource>
      <inkml:timestamp xml:id="ts0" timeString="2021-01-28T17:24:20.237"/>
    </inkml:context>
    <inkml:brush xml:id="br0">
      <inkml:brushProperty name="width" value="0.05292" units="cm"/>
      <inkml:brushProperty name="height" value="0.05292" units="cm"/>
    </inkml:brush>
  </inkml:definitions>
  <inkml:trace contextRef="#ctx0" brushRef="#br0">3909 7889 316 0,'-13'57'145'0,"5"-62"-59"0,3 2-31 16,1 2-8-16,7 1-4 15,-3 0 2-15,0 0 0 16,0 0-7-16,0 0-4 16,0 0-9-16,0 0-3 15,0 0 1-15,0 0 3 16,4 1 5-16,2 0 0 16,-2 0-6-16,-3-1-4 15,3-1-4-15,-1 0 2 0,1-2 4 16,1 0 3-16,-1-2-1 15,0 1-4-15,2-1-8 16,2-3-3-16,-5-3-3 16,30-26 0-16,-27 31 1 15,-1-1-1-15,1 2 1 16,1-2-1-16,-2 2-1 16,1-1 1-16,0 6 2 15,-1-3 0-15,-3-4 2 16,2 3 0-16,0-2-1 15,0 0 0-15,1 6-3 16,1-2-1-16,2-1-1 16,-1 4-1-16,2-1 1 15,-2-5-1-15,-2-1-2 0,-1-3 1 16,4-2-1-16,3 6-1 16,-3-2 1-16,2 2 0 15,-2-1 0-15,0 0-1 16,3 1 1-16,2-1-1 15,-5 0 0-15,5 1 0 16,2 0 1-16,-2 0 1 16,15 4-1-16,-10-4 1 15,-6 2-2-15,5 1 0 0,-6-2 0 16,0 2-1-16,6-1 0 16,-6 3 0-16,-10-6 0 15,6 3 1-15,6 3-1 16,-7-3 0-16,9 2 1 15,-4-2-1-15,-8-5 1 16,8 2-1-16,2 6 0 16,-5-4 0-16,2-1 0 15,0 8-1-15,-6-8 1 16,5 5 0-16,-2 3 0 16,0-2 0-16,-2 0 0 15,3 2 1-15,-3 1-1 16,-4-5 0-16,4 6 0 15,-4-5-1-15,-1 0 1 16,0 0 0-16,0 0 0 16,0 0 0-16,0 0 0 0,0 1 0 15,4 5-2-15,-2-3 1 16,3 4 0-16,-2 2 0 16,-1-2 1-16,1 2 1 15,-1 2 0-15,-1-4 0 16,6 32-1-16,-7-27 1 15,0-3 0-15,-1 5-1 0,0 0 1 16,0 0 0-16,-2-2-1 16,1 0 0-16,0-3 1 15,0 3-1-15,2 4 0 16,-1-8 1-16,-3 1-1 16,-2-2 0-16,0 8 0 15,3 1 1-15,-1 0-1 16,0-7 0-16,0-10 1 15,1 4-1-15,3 7 0 16,-1-2 0-16,1 4 0 16,0 1 0-16,-2-9 0 15,2 9 1-15,0-3-1 16,-2-5 1-16,1-2 0 16,3 11-1-16,-2-11 1 15,1-1 0-15,1 7-1 16,-2-16 1-16,1 12-1 0,1 0 1 15,-1-6 2-15,-1 1 0 16,0-1 0-16,0 0-1 16,0-1-2-16,0 0 1 15,1-4-1-15,1-3 1 0,2-6-1 16,8-19 0 0,-11 23 0-16,0 0 0 15,-2-6 0-15,1-1 0 0,4 10-1 16,-1-6 1-16,1 5-1 15,0 1 1-15,-3-1-1 16,0-2 1-16,-1 5-1 16,2 1 1-16,0-5 0 15,3 9 0-15,-3-3 0 16,-2-3 0-16,0 3 0 16,-5-4 0-16,2-2 0 15,-2-1 0-15,5 1 1 16,0 2-1-16,4 4 0 15,-2-4 0-15,-2 0 0 16,0-1 0-16,-3-1 0 16,1 3 0-16,1 0 0 0,2 2 0 15,-1 0 0-15,-5-3 0 16,2 4 0-16,-1-1 0 16,-1 2 0-16,6 4-2 15,-1-1 1-15,-1-1-1 16,0 0 1-16,0 1 0 15,0-1 0-15,0 1 0 0,0 0 0 16,-5 0 0-16,1 0 1 16,-6 1 0-16,-1 0 0 15,-31 4 0-15,32-4 0 16,4 1 0-16,-10-1 0 16,12 3 0-16,-12-3 0 15,9 5 0-15,4 0 0 16,1 2 0-16,-13-3 0 15,7-3 0-15,-10 1 0 16,-2-3 1-16,13 1-1 16,-15-1 0-16,15-2 0 15,-7 2 0-15,8 5 0 16,-1-2 1-16,2 6-1 16,-3-6 0-16,-2 1 0 15,0-1-1-15,-4 1 1 16,6 5 0-16,-3-1 0 15,1 2 0-15,-1-2 0 0,0 0 0 16,1 1 0-16,-1 0 0 16,2 0 0-16,-4-3 0 15,-2-1 0-15,5 1 0 16,0 2 0-16,0-4 0 16,1 2 0-16,0 5 0 0,-3-6 0 15,5 13 0-15,-4-10 0 16,1 3 0-16,-2-1 0 15,-2-9-1-15,-2 9 1 16,4-2-1-16,3 4 1 16,0 0-1-16,2-3 1 15,-11-6 0-15,5 0 0 16,1 0 1-16,14 6-1 16,1-7 1-16,-6-2-1 15,1 0 1-15,2-1-1 16,0 1 0-16,0 0-1 15,0-1-1-15,1 0 0 16,-1-1 0-16,1-11 1 16,1 2 0-16,13-29 1 15,1 29 0-15,3-6 0 16,-3 1-1-16,1 2 1 0,2 3 0 16,1 3 0-16,-4-8 0 15,2-2 0-15,-2 0 0 16,-5 0 0-16,2 3 0 15,0 3 1-15,6 4-1 16,-8-7 0-16,4 6 0 16,2 2 0-16,-5-1 0 15,6 5 1-15,2 2-1 0,-6-2 1 16,4 0-1-16,-4 0 0 16,12 2 1-16,-1 0-1 15,-5-2 1-15,-1 0-1 16,-7-1 1-16,2 2-1 15,2 1 0-15,-9 1 0 16,16 0 0-16,-19-1 0 16,5 0 0-16,11 1 0 15,-17-1 0-15,11 1 0 16,0 0 0-16,-4 1 0 16,-5-1 1-16,4 2-1 15,-7-2 0-15,6 1 0 16,-4-1 0-16,-3 0 0 0,0 0 1 15,0 0-1-15,0 0 0 16,0 0 0-16,2 0 1 16,8 0-1-16,-2 0 0 15,1 1 0-15,23 7 0 16,-27-6 0-16,1-2 0 16,1 0 0-16,1 4 0 15,0 0-1-15,2 3 0 16,-2 3 0-16,-5-1-1 0,3 5 1 15,1 2 1-15,0 0 0 16,0 2 0-16,0-3 0 16,-2-2 0-16,0 0 0 15,2 2 0-15,-3-4 0 16,2 9 0-16,-1-7 0 16,-2 0 0-16,0 6 0 15,2-5 1-15,-4-6-1 16,2 4 1-16,5-2-1 15,-7-5 0-15,4 7 1 16,-3-5-1-16,3 1 0 16,0 3 0-16,0 1 0 15,-5-6 0-15,0 0 0 16,-4-4 0-16,3-2 0 16,0 0 0-16,0 0 0 0,0 0 0 15,0 1 0-15,-1 2 0 16,-2 5 0-16,0 0 0 15,3-8 0-15,-4 8 0 16,4-8 1-16,0 0 0 16,0 0-1-16,0 0 0 15,0 0-4-15,0 0-2 16,0 0-3-16,0 0-1 16,0 0 1-16,0 0 1 0,-2 0 3 15,1-1 1-15,0 0 2 16,1 0 1-16,0 0-1 15,0 0 0-15,0-1 0 16,-1 1 0-16,1 0 2 16,0-5 0-16,1-5 0 15,5-13 1-15,11-14 2 16,-9 20-1-16,-2-3-1 16,1 6 1-16,-4-7-2 15,3 9 0-15,-1 3 0 16,0 5 1-16,-2 4-2 15,-3-1-1-15,0 2 0 16,0 0 0-16,0 0 2 0,-3 14 0 16,-1 9 0-16,-8 27 0 15,3-29 0-15,0-1 0 16,2 3 0-16,2-1 0 16,3 2 0-16,-1-4 0 15,0-11 0-15,2 4 1 16,0-11-1-16,-1-1 1 0,4 7 0 15,-1-8 2-15,0 0 0 16,-1-6 1-16,1 5 1 16,0 0-2-16,1-7 0 15,3-8-1-15,10-21-2 16,-10 17 1-16,4 3 0 16,-2-2 0-16,-3-6 0 15,0 7-1-15,-5 0 0 16,1 2 1-16,-2 3-1 15,1 2 0-15,2 7 0 16,-2-2 0-16,2 5-1 16,0 0-2-16,-1 0 1 15,1 1-1-15,0 0 2 16,0 8 1-16,1 9 0 16,0 25 2-16,-5-22-1 0,-3-4 0 15,5 8 0-15,-2-2 0 16,2-3-1-16,-1 4 1 15,0-7 0-15,2 3 0 16,0-5 0-16,0-7-1 16,1 3 1-16,-1-10 0 15,1 3 0-15,5 3 0 16,-5-7 0-16,2 2 1 16,-2-1 0-16,-1-1 2 0,1 0-1 15,0-3 2-15,3-9-1 16,0 1-1-16,12-30 0 15,-10 25-2-15,-3-3 0 16,0 0 0-16,3 7-1 16,0 5 1-16,-5-4-2 15,0 10-2-15,-1 0 0 16,0 3 1-16,1-1 1 16,0 5 1-16,0 15 0 15,-2 29 0-15,-4-35 0 16,-1 4 0-16,2-6 1 15,0-2-1-15,3-3 0 16,2-1 1-16,0-1-1 16,-1 0 1-16,2-4 3 15,-1-1 2-15,0 0 0 0,0-1 0 16,0 0-3-16,-1 0-1 16,1-13-1-16,0-2 0 15,1-34 0-15,1 26-1 16,-2-3 1-16,0-7-1 15,-3 2 0-15,1-4 1 16,0 7-1-16,2 9 1 0,-5-6 0 16,3 7-1-16,-1-4 2 15,-3 0-1-15,6 11 0 16,-7-2 1-16,1 5 0 16,-2-2 0-16,2 7 0 15,0-4-1-15,0 6 0 16,1-2-1-16,-3-1 0 15,-1 2 0-15,-2-2-1 16,0 1 0-16,1 4 1 16,4 0-1-16,-3 0 1 15,1 1 0-15,-4-4 1 16,5 3-1-16,-6-3 0 16,1-2 1-16,10 8-1 15,-6-3 0-15,-7-1 0 16,-1-1-1-16,-1 1-1 15,-1-2 1-15,5 6 0 0,-8 0 0 16,-7-1 1-16,-3 2 0 16,2 2-1-16,12 1 1 15,-8-2 0-15,2 2 0 16,-1 1 0-16,3 3-1 16,0 6 1-16,-1 1-1 15,5 4 0-15,-3 0 1 16,1-5 0-16,2 1 0 0,-1-1-1 15,0-2 1-15,-3 2-2 16,1 3 0-16,1-5 0 16,5 11-1-16,5-6 1 15,-6 0-1-15,3-6 0 16,-4-10-2-16,21 11 0 16,-9-14-2-16,11 0 2 15,-1-4 1-15,-6-16 2 16,12 4 1-16,3-5 1 15,4 0-2-15,-8-6 1 16,9 1 1-16,-5 0 0 16,7-1-1-16,-1-1 1 15,3 1 0-15,-2-2 1 16,-4 0 0-16,10 9 1 0,-5 6 0 16,0 1 0-16,2 4-1 15,-4 2 0-15,6 0 0 16,-1 3-1-16,2 0 1 15,0 3-1-15,-4 0 0 16,4 3 1-16,-3 0-1 16,-1 1 0-16,-7-4 0 0,3 0 0 15,-2 0 0-15,-2 0 0 16,3 3 0-16,-3-1 0 16,-3-2 1-16,-1 0-1 15,1 2 0-15,0 3 0 16,0 0 0-16,-9-2 0 15,4 2 0-15,-7-1 0 16,0 2 0-16,9 16 0 16,-9-4 0-16,3 10 1 15,0-2-1-15,-4-6 0 16,0-1 0-16,-1 4 0 16,-2 2 0-16,2 4 0 15,-4-1 0-15,3 1 0 16,-2-5 0-16,0-3 0 15,6 5 0-15,-2-6 0 16,3 3 0-16,-2-4 1 0,-1-3-1 16,-1-5 1-16,6 1-1 15,0 0 1-15,0-1 0 16,5 3-1-16,-10-8 0 16,1 1 0-16,1-4 1 15,-4-2-1-15,1-1 0 0,0 0-5 16,0 0-2-16,0 0-5 15,0 0 1-15,0 0 4 16,1 0 1-16,0 0 2 16,0 0 1-16,0 0-1 15,0 0-1-15,0 0-5 16,0 0-4-16,0 3-8 16,2 2-3-16,0-1-11 15,-2-2-11-15,0-2-66 16,0 0-95-16,1 0 134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60BA0-4F26-4DD3-8A12-73481E1D6589}" type="datetimeFigureOut">
              <a:rPr lang="de-DE" smtClean="0"/>
              <a:t>02.02.2021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D5C8D-7D5D-46ED-B162-7F9DD0870060}" type="slidenum">
              <a:rPr lang="de-DE" smtClean="0"/>
              <a:t>‹Nr.›</a:t>
            </a:fld>
            <a:endParaRPr lang="de-DE"/>
          </a:p>
        </p:txBody>
      </p:sp>
    </p:spTree>
    <p:extLst>
      <p:ext uri="{BB962C8B-B14F-4D97-AF65-F5344CB8AC3E}">
        <p14:creationId xmlns:p14="http://schemas.microsoft.com/office/powerpoint/2010/main" val="212535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1588/artdok.00006135"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doi.org/10.1007/s40319-020-00961-8" TargetMode="External"/><Relationship Id="rId4" Type="http://schemas.openxmlformats.org/officeDocument/2006/relationships/hyperlink" Target="https://doi.org/10.1007/978-3-658-24030-1_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Sehr geehrte Zuhörer*innen und Interessierte, liebe Veranstalter*innen, Projektteams und Einrichtungsvertreter*innen, vielen Dank für die Ehre, im Rahmen von Coding da Vinci Niedersachsen einen Impuls geben zu dürfen. </a:t>
            </a:r>
          </a:p>
          <a:p>
            <a:endParaRPr lang="de-DE" dirty="0"/>
          </a:p>
          <a:p>
            <a:r>
              <a:rPr lang="de-DE" dirty="0"/>
              <a:t>Da die digitalen Anwendungen, die sich gerade schon präsentiert haben, ungleich stärker vom Potenzial offener Daten und Co-</a:t>
            </a:r>
            <a:r>
              <a:rPr lang="de-DE" dirty="0" err="1"/>
              <a:t>Creation</a:t>
            </a:r>
            <a:r>
              <a:rPr lang="de-DE" dirty="0"/>
              <a:t> überzeugen können und ich auf das Stilmittel „</a:t>
            </a:r>
            <a:r>
              <a:rPr lang="de-DE" dirty="0" err="1"/>
              <a:t>Foliengestüzte</a:t>
            </a:r>
            <a:r>
              <a:rPr lang="de-DE" dirty="0"/>
              <a:t> Rede“ beschränkt bin, werde ich mich darauf konzentrieren die </a:t>
            </a:r>
          </a:p>
          <a:p>
            <a:endParaRPr lang="de-DE" dirty="0"/>
          </a:p>
          <a:p>
            <a:r>
              <a:rPr lang="de-DE" b="1" dirty="0"/>
              <a:t>Bedeutung </a:t>
            </a:r>
            <a:r>
              <a:rPr lang="de-DE" dirty="0"/>
              <a:t>offener Kulturdaten, sowie die </a:t>
            </a:r>
            <a:r>
              <a:rPr lang="de-DE" b="1" dirty="0"/>
              <a:t>Chancen, Herausforderungen </a:t>
            </a:r>
            <a:r>
              <a:rPr lang="de-DE" dirty="0"/>
              <a:t>und </a:t>
            </a:r>
            <a:r>
              <a:rPr lang="de-DE" b="1" dirty="0"/>
              <a:t>Notwendigkeiten in der Zusammenarbeit von </a:t>
            </a:r>
            <a:r>
              <a:rPr lang="de-DE" b="1" dirty="0" err="1"/>
              <a:t>Kulturerbeeinrichtungen</a:t>
            </a:r>
            <a:r>
              <a:rPr lang="de-DE" b="1" dirty="0"/>
              <a:t> und der Tech-Community </a:t>
            </a:r>
            <a:r>
              <a:rPr lang="de-DE" dirty="0"/>
              <a:t>aus dem </a:t>
            </a:r>
            <a:r>
              <a:rPr lang="de-DE" b="1" dirty="0"/>
              <a:t>Blickwinkel der Wissenschaft </a:t>
            </a:r>
            <a:r>
              <a:rPr lang="de-DE" dirty="0"/>
              <a:t>und Forschung zu beschreiben und das Ganze, das müssen Sie einer Jurist*in verzeihen, mit gesetzlichen Vorgaben untermauern. </a:t>
            </a:r>
          </a:p>
          <a:p>
            <a:endParaRPr lang="de-DE" dirty="0"/>
          </a:p>
          <a:p>
            <a:r>
              <a:rPr lang="de-DE" dirty="0"/>
              <a:t>Mein Fazit nehme ich in der Überschrift vorweg: Der digitale Kulturraum lässt sich nur gemeinsam gestalten und das bedeutet, alle Beteiligten müssen sich weiterhin zu den Prinzipien von open </a:t>
            </a:r>
            <a:r>
              <a:rPr lang="de-DE" dirty="0" err="1"/>
              <a:t>data</a:t>
            </a:r>
            <a:r>
              <a:rPr lang="de-DE" dirty="0"/>
              <a:t> und open </a:t>
            </a:r>
            <a:r>
              <a:rPr lang="de-DE" dirty="0" err="1"/>
              <a:t>access</a:t>
            </a:r>
            <a:r>
              <a:rPr lang="de-DE" dirty="0"/>
              <a:t> committen und Co-</a:t>
            </a:r>
            <a:r>
              <a:rPr lang="de-DE" dirty="0" err="1"/>
              <a:t>Creation</a:t>
            </a:r>
            <a:r>
              <a:rPr lang="de-DE" dirty="0"/>
              <a:t> nicht nur fordern, sondern fördern.</a:t>
            </a:r>
          </a:p>
          <a:p>
            <a:endParaRPr lang="de-DE" dirty="0"/>
          </a:p>
        </p:txBody>
      </p:sp>
      <p:sp>
        <p:nvSpPr>
          <p:cNvPr id="4" name="Foliennummernplatzhalter 3"/>
          <p:cNvSpPr>
            <a:spLocks noGrp="1"/>
          </p:cNvSpPr>
          <p:nvPr>
            <p:ph type="sldNum" sz="quarter" idx="5"/>
          </p:nvPr>
        </p:nvSpPr>
        <p:spPr/>
        <p:txBody>
          <a:bodyPr/>
          <a:lstStyle/>
          <a:p>
            <a:fld id="{B5CD5C8D-7D5D-46ED-B162-7F9DD0870060}" type="slidenum">
              <a:rPr lang="de-DE" smtClean="0"/>
              <a:t>1</a:t>
            </a:fld>
            <a:endParaRPr lang="de-DE"/>
          </a:p>
        </p:txBody>
      </p:sp>
    </p:spTree>
    <p:extLst>
      <p:ext uri="{BB962C8B-B14F-4D97-AF65-F5344CB8AC3E}">
        <p14:creationId xmlns:p14="http://schemas.microsoft.com/office/powerpoint/2010/main" val="3174801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Der rechtliche Auftrag betont die Notwendigkeit offener Standards und </a:t>
            </a:r>
            <a:r>
              <a:rPr lang="de-DE" b="1" dirty="0"/>
              <a:t>Empfiehlt ein Open By Design und </a:t>
            </a:r>
            <a:r>
              <a:rPr lang="de-DE" b="1" dirty="0" err="1"/>
              <a:t>by</a:t>
            </a:r>
            <a:r>
              <a:rPr lang="de-DE" b="1" dirty="0"/>
              <a:t> Default Prinzip</a:t>
            </a:r>
            <a:r>
              <a:rPr lang="de-DE" dirty="0"/>
              <a:t>!</a:t>
            </a:r>
          </a:p>
          <a:p>
            <a:pPr algn="l"/>
            <a:endParaRPr lang="de-DE" dirty="0"/>
          </a:p>
          <a:p>
            <a:pPr algn="l"/>
            <a:r>
              <a:rPr lang="de-DE" dirty="0"/>
              <a:t>Umgesetzt ist die Richtlinie durch das Informationsweiterverwendungsgesetz, welches zur Zeit überarbeitet wird und als Datennutzungsgesetz zusammen mit einem Open-Data-Gesetz als Referentenentwurf aus dem </a:t>
            </a:r>
            <a:r>
              <a:rPr lang="de-DE" dirty="0" err="1"/>
              <a:t>BMWi</a:t>
            </a:r>
            <a:r>
              <a:rPr lang="de-DE" dirty="0"/>
              <a:t> vorliegt. </a:t>
            </a:r>
          </a:p>
          <a:p>
            <a:pPr algn="l"/>
            <a:endParaRPr lang="de-DE" dirty="0"/>
          </a:p>
          <a:p>
            <a:pPr algn="l"/>
            <a:r>
              <a:rPr lang="de-DE" dirty="0"/>
              <a:t>Siehe bei Interesse: https://www.bmwi.de/Redaktion/DE/Artikel/Service/Gesetzesvorhaben/zweites-open-data-gesetz-und-datennutzungsgesetz.html  </a:t>
            </a:r>
          </a:p>
        </p:txBody>
      </p:sp>
      <p:sp>
        <p:nvSpPr>
          <p:cNvPr id="4" name="Foliennummernplatzhalter 3"/>
          <p:cNvSpPr>
            <a:spLocks noGrp="1"/>
          </p:cNvSpPr>
          <p:nvPr>
            <p:ph type="sldNum" sz="quarter" idx="10"/>
          </p:nvPr>
        </p:nvSpPr>
        <p:spPr/>
        <p:txBody>
          <a:bodyPr/>
          <a:lstStyle/>
          <a:p>
            <a:fld id="{B5CD5C8D-7D5D-46ED-B162-7F9DD0870060}" type="slidenum">
              <a:rPr lang="de-DE" smtClean="0"/>
              <a:t>10</a:t>
            </a:fld>
            <a:endParaRPr lang="de-DE"/>
          </a:p>
        </p:txBody>
      </p:sp>
    </p:spTree>
    <p:extLst>
      <p:ext uri="{BB962C8B-B14F-4D97-AF65-F5344CB8AC3E}">
        <p14:creationId xmlns:p14="http://schemas.microsoft.com/office/powerpoint/2010/main" val="355181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Richtig gegriffen haben die benannten Richtlinien aber im Kulturbereich nie wirklich, weil nur die eigenen und rechtlich gesehen gemeinfreie, also nicht mehr urheberrechtlich geschützte Inhalte, weiterverwendbar gemacht werden können. Aber digital war bzw. ist nie so richtig was gemeinfrei. </a:t>
            </a:r>
          </a:p>
          <a:p>
            <a:pPr algn="l"/>
            <a:endParaRPr lang="de-DE" dirty="0"/>
          </a:p>
          <a:p>
            <a:pPr algn="l"/>
            <a:r>
              <a:rPr lang="de-DE" dirty="0"/>
              <a:t>Das liegt daran, dass an den Digitalisaten entstehen selbst in Bezug auf gemeinfreie Werke wiederum Rechte. Das können Sie den Nutzer*innen gar nicht erklären warum z.B. die Mona Lisa digital geschützt ist, aber analog nicht. Daher hat die Kommission auch schon 2011 empfohlen, dass gemeinfreies gemeinfrei bleiben soll. </a:t>
            </a:r>
          </a:p>
          <a:p>
            <a:pPr algn="l"/>
            <a:endParaRPr lang="de-DE" b="1" dirty="0"/>
          </a:p>
          <a:p>
            <a:pPr algn="l"/>
            <a:r>
              <a:rPr lang="de-DE" b="1" dirty="0"/>
              <a:t>2011!</a:t>
            </a:r>
          </a:p>
        </p:txBody>
      </p:sp>
      <p:sp>
        <p:nvSpPr>
          <p:cNvPr id="4" name="Foliennummernplatzhalter 3"/>
          <p:cNvSpPr>
            <a:spLocks noGrp="1"/>
          </p:cNvSpPr>
          <p:nvPr>
            <p:ph type="sldNum" sz="quarter" idx="10"/>
          </p:nvPr>
        </p:nvSpPr>
        <p:spPr/>
        <p:txBody>
          <a:bodyPr/>
          <a:lstStyle/>
          <a:p>
            <a:fld id="{B5CD5C8D-7D5D-46ED-B162-7F9DD0870060}" type="slidenum">
              <a:rPr lang="de-DE" smtClean="0"/>
              <a:t>11</a:t>
            </a:fld>
            <a:endParaRPr lang="de-DE"/>
          </a:p>
        </p:txBody>
      </p:sp>
    </p:spTree>
    <p:extLst>
      <p:ext uri="{BB962C8B-B14F-4D97-AF65-F5344CB8AC3E}">
        <p14:creationId xmlns:p14="http://schemas.microsoft.com/office/powerpoint/2010/main" val="2797273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Aber weil die Empfehlung von den meisten </a:t>
            </a:r>
            <a:r>
              <a:rPr lang="de-DE" dirty="0" err="1"/>
              <a:t>Kulurerebeeinrichtungen</a:t>
            </a:r>
            <a:r>
              <a:rPr lang="de-DE" dirty="0"/>
              <a:t> nicht so richtig ernst genommen worden ist, ist das jetzt 2019 mit der Copyright in Digital Single Market Richtlinie, abgekürzt </a:t>
            </a:r>
            <a:r>
              <a:rPr lang="de-DE" dirty="0" err="1"/>
              <a:t>CDSM</a:t>
            </a:r>
            <a:r>
              <a:rPr lang="de-DE" dirty="0"/>
              <a:t>-RL ins europäische Urheberrecht eingeschrieben worden. </a:t>
            </a:r>
          </a:p>
          <a:p>
            <a:endParaRPr lang="de-DE" dirty="0"/>
          </a:p>
        </p:txBody>
      </p:sp>
      <p:sp>
        <p:nvSpPr>
          <p:cNvPr id="4" name="Foliennummernplatzhalter 3"/>
          <p:cNvSpPr>
            <a:spLocks noGrp="1"/>
          </p:cNvSpPr>
          <p:nvPr>
            <p:ph type="sldNum" sz="quarter" idx="10"/>
          </p:nvPr>
        </p:nvSpPr>
        <p:spPr/>
        <p:txBody>
          <a:bodyPr/>
          <a:lstStyle/>
          <a:p>
            <a:fld id="{B5CD5C8D-7D5D-46ED-B162-7F9DD0870060}" type="slidenum">
              <a:rPr lang="de-DE" smtClean="0"/>
              <a:t>12</a:t>
            </a:fld>
            <a:endParaRPr lang="de-DE"/>
          </a:p>
        </p:txBody>
      </p:sp>
    </p:spTree>
    <p:extLst>
      <p:ext uri="{BB962C8B-B14F-4D97-AF65-F5344CB8AC3E}">
        <p14:creationId xmlns:p14="http://schemas.microsoft.com/office/powerpoint/2010/main" val="2830677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der aktuelle Reg-E zur Umsetzung der Richtlinie in das deutsche Urheberrecht setzt das jetzt um und stellt es sicher. </a:t>
            </a:r>
          </a:p>
          <a:p>
            <a:endParaRPr lang="de-DE" dirty="0"/>
          </a:p>
          <a:p>
            <a:r>
              <a:rPr lang="de-DE" dirty="0"/>
              <a:t>Hoffentlich. Erstmal ist der </a:t>
            </a:r>
            <a:r>
              <a:rPr lang="de-DE" dirty="0" err="1"/>
              <a:t>RegE</a:t>
            </a:r>
            <a:r>
              <a:rPr lang="de-DE" dirty="0"/>
              <a:t> noch nicht vom Kabinett beschlossen worden. Das sollte eigentlich letzten Dienstag den 27.01.2021 passieren, ist aber leider vertagt worden. </a:t>
            </a:r>
          </a:p>
          <a:p>
            <a:endParaRPr lang="de-DE" dirty="0"/>
          </a:p>
          <a:p>
            <a:r>
              <a:rPr lang="de-DE" dirty="0"/>
              <a:t>Aber in der Hoffnung der sehr gut gelungene Entwurfstext bleibt wie er ist und wird auch so zeitnah ins gesetzt gegossen, dürfen wir zukünftig davon ausgehen, das was gemeinfrei ist auch gemeinfrei bleibt. </a:t>
            </a:r>
          </a:p>
        </p:txBody>
      </p:sp>
      <p:sp>
        <p:nvSpPr>
          <p:cNvPr id="4" name="Foliennummernplatzhalter 3"/>
          <p:cNvSpPr>
            <a:spLocks noGrp="1"/>
          </p:cNvSpPr>
          <p:nvPr>
            <p:ph type="sldNum" sz="quarter" idx="10"/>
          </p:nvPr>
        </p:nvSpPr>
        <p:spPr/>
        <p:txBody>
          <a:bodyPr/>
          <a:lstStyle/>
          <a:p>
            <a:fld id="{B5CD5C8D-7D5D-46ED-B162-7F9DD0870060}" type="slidenum">
              <a:rPr lang="de-DE" smtClean="0"/>
              <a:t>13</a:t>
            </a:fld>
            <a:endParaRPr lang="de-DE"/>
          </a:p>
        </p:txBody>
      </p:sp>
    </p:spTree>
    <p:extLst>
      <p:ext uri="{BB962C8B-B14F-4D97-AF65-F5344CB8AC3E}">
        <p14:creationId xmlns:p14="http://schemas.microsoft.com/office/powerpoint/2010/main" val="2553441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Damit ist für Reproduktionen und Reprografien kultureller gemeinfreier Werke klar, dass diese gemeinfrei bleiben. Das Urteil, das letztinstanzlich im Dezember 2018 gegen Wikimedia wegen der unrechtmäßigen Nutzung einer Reproduktion eines Werkes aus dem Jahre 1860 ergangen ist, ist damit überholt. </a:t>
            </a:r>
          </a:p>
          <a:p>
            <a:endParaRPr lang="de-DE" dirty="0"/>
          </a:p>
          <a:p>
            <a:r>
              <a:rPr lang="de-DE" dirty="0"/>
              <a:t>Bei Interesse: </a:t>
            </a:r>
          </a:p>
          <a:p>
            <a:pPr rtl="0" fontAlgn="base">
              <a:spcBef>
                <a:spcPts val="0"/>
              </a:spcBef>
              <a:spcAft>
                <a:spcPts val="0"/>
              </a:spcAft>
              <a:buFont typeface="Arial" panose="020B0604020202020204" pitchFamily="34" charset="0"/>
              <a:buChar char="•"/>
            </a:pPr>
            <a:r>
              <a:rPr lang="de-DE" sz="1800" b="0" i="0" u="none" strike="noStrike" dirty="0">
                <a:solidFill>
                  <a:srgbClr val="000000"/>
                </a:solidFill>
                <a:effectLst/>
                <a:latin typeface="Arial" panose="020B0604020202020204" pitchFamily="34" charset="0"/>
              </a:rPr>
              <a:t>Ellen Euler: Open Access, Open Data und Open Science als wesentliche Pfeiler einer (nachhaltig) erfolgreichen digitalen Transformation der </a:t>
            </a:r>
            <a:r>
              <a:rPr lang="de-DE" sz="1800" b="0" i="0" u="none" strike="noStrike" dirty="0" err="1">
                <a:solidFill>
                  <a:srgbClr val="000000"/>
                </a:solidFill>
                <a:effectLst/>
                <a:latin typeface="Arial" panose="020B0604020202020204" pitchFamily="34" charset="0"/>
              </a:rPr>
              <a:t>Kulturerbeeinrichtungen</a:t>
            </a:r>
            <a:r>
              <a:rPr lang="de-DE" sz="1800" b="0" i="0" u="none" strike="noStrike" dirty="0">
                <a:solidFill>
                  <a:srgbClr val="000000"/>
                </a:solidFill>
                <a:effectLst/>
                <a:latin typeface="Arial" panose="020B0604020202020204" pitchFamily="34" charset="0"/>
              </a:rPr>
              <a:t> und des Kulturbetriebes, 09/2018 in </a:t>
            </a:r>
            <a:r>
              <a:rPr lang="de-DE" sz="1800" b="0" i="0" u="none" strike="noStrike" dirty="0" err="1">
                <a:solidFill>
                  <a:srgbClr val="000000"/>
                </a:solidFill>
                <a:effectLst/>
                <a:latin typeface="Arial" panose="020B0604020202020204" pitchFamily="34" charset="0"/>
              </a:rPr>
              <a:t>artdok</a:t>
            </a:r>
            <a:r>
              <a:rPr lang="de-DE" sz="1800" b="0" i="0" u="none" strike="noStrike" dirty="0">
                <a:solidFill>
                  <a:srgbClr val="000000"/>
                </a:solidFill>
                <a:effectLst/>
                <a:latin typeface="Arial" panose="020B0604020202020204" pitchFamily="34" charset="0"/>
              </a:rPr>
              <a:t>: </a:t>
            </a:r>
            <a:r>
              <a:rPr lang="de-DE" sz="1800" b="0" i="0" u="none" strike="noStrike" dirty="0">
                <a:solidFill>
                  <a:srgbClr val="444444"/>
                </a:solidFill>
                <a:effectLst/>
                <a:latin typeface="Georgia" panose="02040502050405020303" pitchFamily="18" charset="0"/>
              </a:rPr>
              <a:t> </a:t>
            </a:r>
            <a:r>
              <a:rPr lang="de-DE" sz="1800" b="0" i="0" u="sng" strike="noStrike" dirty="0">
                <a:solidFill>
                  <a:srgbClr val="CC0000"/>
                </a:solidFill>
                <a:effectLst/>
                <a:latin typeface="Georgia" panose="02040502050405020303" pitchFamily="18" charset="0"/>
                <a:hlinkClick r:id="rId3"/>
              </a:rPr>
              <a:t>https://doi.org/10.11588/artdok.00006135</a:t>
            </a:r>
            <a:r>
              <a:rPr lang="de-DE" sz="1800" b="0" i="0" u="none" strike="noStrike" dirty="0">
                <a:solidFill>
                  <a:srgbClr val="000000"/>
                </a:solidFill>
                <a:effectLst/>
                <a:latin typeface="Arial" panose="020B0604020202020204" pitchFamily="34" charset="0"/>
              </a:rPr>
              <a:t> </a:t>
            </a:r>
          </a:p>
          <a:p>
            <a:pPr rtl="0" fontAlgn="base">
              <a:spcBef>
                <a:spcPts val="0"/>
              </a:spcBef>
              <a:spcAft>
                <a:spcPts val="0"/>
              </a:spcAft>
              <a:buFont typeface="Arial" panose="020B0604020202020204" pitchFamily="34" charset="0"/>
              <a:buChar char="•"/>
            </a:pPr>
            <a:r>
              <a:rPr lang="de-DE" sz="1800" b="0" i="0" u="none" strike="noStrike" dirty="0">
                <a:solidFill>
                  <a:srgbClr val="000000"/>
                </a:solidFill>
                <a:effectLst/>
                <a:latin typeface="Arial" panose="020B0604020202020204" pitchFamily="34" charset="0"/>
              </a:rPr>
              <a:t>Euler E. (2019) Open Access, Open Data und Open Science als wesentliche Pfeiler einer (nachhaltig) erfolgreichen digitalen Transformation der </a:t>
            </a:r>
            <a:r>
              <a:rPr lang="de-DE" sz="1800" b="0" i="0" u="none" strike="noStrike" dirty="0" err="1">
                <a:solidFill>
                  <a:srgbClr val="000000"/>
                </a:solidFill>
                <a:effectLst/>
                <a:latin typeface="Arial" panose="020B0604020202020204" pitchFamily="34" charset="0"/>
              </a:rPr>
              <a:t>Kulturerbeeinrichtungen</a:t>
            </a:r>
            <a:r>
              <a:rPr lang="de-DE" sz="1800" b="0" i="0" u="none" strike="noStrike" dirty="0">
                <a:solidFill>
                  <a:srgbClr val="000000"/>
                </a:solidFill>
                <a:effectLst/>
                <a:latin typeface="Arial" panose="020B0604020202020204" pitchFamily="34" charset="0"/>
              </a:rPr>
              <a:t> und des Kulturbetriebes. In: Pöllmann L., Herrmann C. (</a:t>
            </a:r>
            <a:r>
              <a:rPr lang="de-DE" sz="1800" b="0" i="0" u="none" strike="noStrike" dirty="0" err="1">
                <a:solidFill>
                  <a:srgbClr val="000000"/>
                </a:solidFill>
                <a:effectLst/>
                <a:latin typeface="Arial" panose="020B0604020202020204" pitchFamily="34" charset="0"/>
              </a:rPr>
              <a:t>eds</a:t>
            </a:r>
            <a:r>
              <a:rPr lang="de-DE" sz="1800" b="0" i="0" u="none" strike="noStrike" dirty="0">
                <a:solidFill>
                  <a:srgbClr val="000000"/>
                </a:solidFill>
                <a:effectLst/>
                <a:latin typeface="Arial" panose="020B0604020202020204" pitchFamily="34" charset="0"/>
              </a:rPr>
              <a:t>) Der digitale Kulturbetrieb. Springer Gabler, Wiesbaden. </a:t>
            </a:r>
            <a:r>
              <a:rPr lang="de-DE" sz="1800" b="0" i="0" u="sng" strike="noStrike" dirty="0">
                <a:solidFill>
                  <a:srgbClr val="1155CC"/>
                </a:solidFill>
                <a:effectLst/>
                <a:latin typeface="Arial" panose="020B0604020202020204" pitchFamily="34" charset="0"/>
                <a:hlinkClick r:id="rId4"/>
              </a:rPr>
              <a:t>https://doi.org/10.1007/978-3-658-24030-1_3</a:t>
            </a:r>
            <a:endParaRPr lang="de-DE" sz="1800" b="0" i="0" u="sng" strike="noStrike" dirty="0">
              <a:solidFill>
                <a:srgbClr val="1155CC"/>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de-DE" sz="1800" b="0" i="0" u="none" strike="noStrike" dirty="0">
                <a:solidFill>
                  <a:srgbClr val="333333"/>
                </a:solidFill>
                <a:effectLst/>
                <a:latin typeface="Roboto" panose="02000000000000000000" pitchFamily="2" charset="0"/>
              </a:rPr>
              <a:t>Wallace, A., Euler, E. </a:t>
            </a:r>
            <a:r>
              <a:rPr lang="de-DE" sz="1800" b="0" i="0" u="none" strike="noStrike" dirty="0" err="1">
                <a:solidFill>
                  <a:srgbClr val="333333"/>
                </a:solidFill>
                <a:effectLst/>
                <a:latin typeface="Roboto" panose="02000000000000000000" pitchFamily="2" charset="0"/>
              </a:rPr>
              <a:t>Revisiting</a:t>
            </a:r>
            <a:r>
              <a:rPr lang="de-DE" sz="1800" b="0" i="0" u="none" strike="noStrike" dirty="0">
                <a:solidFill>
                  <a:srgbClr val="333333"/>
                </a:solidFill>
                <a:effectLst/>
                <a:latin typeface="Roboto" panose="02000000000000000000" pitchFamily="2" charset="0"/>
              </a:rPr>
              <a:t> Access </a:t>
            </a:r>
            <a:r>
              <a:rPr lang="de-DE" sz="1800" b="0" i="0" u="none" strike="noStrike" dirty="0" err="1">
                <a:solidFill>
                  <a:srgbClr val="333333"/>
                </a:solidFill>
                <a:effectLst/>
                <a:latin typeface="Roboto" panose="02000000000000000000" pitchFamily="2" charset="0"/>
              </a:rPr>
              <a:t>to</a:t>
            </a:r>
            <a:r>
              <a:rPr lang="de-DE" sz="1800" b="0" i="0" u="none" strike="noStrike" dirty="0">
                <a:solidFill>
                  <a:srgbClr val="333333"/>
                </a:solidFill>
                <a:effectLst/>
                <a:latin typeface="Roboto" panose="02000000000000000000" pitchFamily="2" charset="0"/>
              </a:rPr>
              <a:t> Cultural Heritage in </a:t>
            </a:r>
            <a:r>
              <a:rPr lang="de-DE" sz="1800" b="0" i="0" u="none" strike="noStrike" dirty="0" err="1">
                <a:solidFill>
                  <a:srgbClr val="333333"/>
                </a:solidFill>
                <a:effectLst/>
                <a:latin typeface="Roboto" panose="02000000000000000000" pitchFamily="2" charset="0"/>
              </a:rPr>
              <a:t>the</a:t>
            </a:r>
            <a:r>
              <a:rPr lang="de-DE" sz="1800" b="0" i="0" u="none" strike="noStrike" dirty="0">
                <a:solidFill>
                  <a:srgbClr val="333333"/>
                </a:solidFill>
                <a:effectLst/>
                <a:latin typeface="Roboto" panose="02000000000000000000" pitchFamily="2" charset="0"/>
              </a:rPr>
              <a:t> Public Domain: EU and International </a:t>
            </a:r>
            <a:r>
              <a:rPr lang="de-DE" sz="1800" b="0" i="0" u="none" strike="noStrike" dirty="0" err="1">
                <a:solidFill>
                  <a:srgbClr val="333333"/>
                </a:solidFill>
                <a:effectLst/>
                <a:latin typeface="Roboto" panose="02000000000000000000" pitchFamily="2" charset="0"/>
              </a:rPr>
              <a:t>Developments</a:t>
            </a:r>
            <a:r>
              <a:rPr lang="de-DE" sz="1800" b="0" i="0" u="none" strike="noStrike" dirty="0">
                <a:solidFill>
                  <a:srgbClr val="333333"/>
                </a:solidFill>
                <a:effectLst/>
                <a:latin typeface="Roboto" panose="02000000000000000000" pitchFamily="2" charset="0"/>
              </a:rPr>
              <a:t>. </a:t>
            </a:r>
            <a:r>
              <a:rPr lang="de-DE" sz="1800" b="0" i="1" u="none" strike="noStrike" dirty="0" err="1">
                <a:solidFill>
                  <a:srgbClr val="333333"/>
                </a:solidFill>
                <a:effectLst/>
                <a:latin typeface="Roboto" panose="02000000000000000000" pitchFamily="2" charset="0"/>
              </a:rPr>
              <a:t>IIC</a:t>
            </a:r>
            <a:r>
              <a:rPr lang="de-DE" sz="1800" b="0" i="0" u="none" strike="noStrike" dirty="0">
                <a:solidFill>
                  <a:srgbClr val="333333"/>
                </a:solidFill>
                <a:effectLst/>
                <a:latin typeface="Roboto" panose="02000000000000000000" pitchFamily="2" charset="0"/>
              </a:rPr>
              <a:t> 51, 823–855 (2020). </a:t>
            </a:r>
            <a:r>
              <a:rPr lang="de-DE" sz="1800" b="0" i="0" u="sng" strike="noStrike" dirty="0">
                <a:solidFill>
                  <a:srgbClr val="1155CC"/>
                </a:solidFill>
                <a:effectLst/>
                <a:latin typeface="Roboto" panose="02000000000000000000" pitchFamily="2" charset="0"/>
                <a:hlinkClick r:id="rId5"/>
              </a:rPr>
              <a:t>https://doi.org/10.1007/s40319-020-00961-8</a:t>
            </a:r>
            <a:endParaRPr lang="de-DE" dirty="0"/>
          </a:p>
        </p:txBody>
      </p:sp>
      <p:sp>
        <p:nvSpPr>
          <p:cNvPr id="4" name="Foliennummernplatzhalter 3"/>
          <p:cNvSpPr>
            <a:spLocks noGrp="1"/>
          </p:cNvSpPr>
          <p:nvPr>
            <p:ph type="sldNum" sz="quarter" idx="10"/>
          </p:nvPr>
        </p:nvSpPr>
        <p:spPr/>
        <p:txBody>
          <a:bodyPr/>
          <a:lstStyle/>
          <a:p>
            <a:fld id="{B5CD5C8D-7D5D-46ED-B162-7F9DD0870060}" type="slidenum">
              <a:rPr lang="de-DE" smtClean="0"/>
              <a:t>14</a:t>
            </a:fld>
            <a:endParaRPr lang="de-DE"/>
          </a:p>
        </p:txBody>
      </p:sp>
    </p:spTree>
    <p:extLst>
      <p:ext uri="{BB962C8B-B14F-4D97-AF65-F5344CB8AC3E}">
        <p14:creationId xmlns:p14="http://schemas.microsoft.com/office/powerpoint/2010/main" val="3185065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Manche </a:t>
            </a:r>
            <a:r>
              <a:rPr lang="de-DE" dirty="0" err="1"/>
              <a:t>Kulturerbeeinrichtungen</a:t>
            </a:r>
            <a:r>
              <a:rPr lang="de-DE" dirty="0"/>
              <a:t> waren hier der Zeit voraus und haben das schon zuvor gelebt. </a:t>
            </a:r>
          </a:p>
          <a:p>
            <a:pPr algn="l"/>
            <a:endParaRPr lang="de-DE" dirty="0"/>
          </a:p>
          <a:p>
            <a:pPr algn="l"/>
            <a:r>
              <a:rPr lang="de-DE" dirty="0"/>
              <a:t>Den Rechte muss man ja nicht geltend machen, sondern kann darauf weitestgehend verzichten und die digitale Allmende erweitern. </a:t>
            </a:r>
          </a:p>
          <a:p>
            <a:pPr algn="l"/>
            <a:endParaRPr lang="de-DE" dirty="0"/>
          </a:p>
          <a:p>
            <a:pPr algn="l"/>
            <a:r>
              <a:rPr lang="de-DE" dirty="0"/>
              <a:t>Unter dem Hashtag #OpenGLAM haben Sie sich dem Auftrag verschrieben haben die digitale Allmende des Kulturerbes durch offene Kulturdaten zu erweitern. </a:t>
            </a:r>
          </a:p>
        </p:txBody>
      </p:sp>
      <p:sp>
        <p:nvSpPr>
          <p:cNvPr id="4" name="Foliennummernplatzhalter 3"/>
          <p:cNvSpPr>
            <a:spLocks noGrp="1"/>
          </p:cNvSpPr>
          <p:nvPr>
            <p:ph type="sldNum" sz="quarter" idx="10"/>
          </p:nvPr>
        </p:nvSpPr>
        <p:spPr/>
        <p:txBody>
          <a:bodyPr/>
          <a:lstStyle/>
          <a:p>
            <a:fld id="{B5CD5C8D-7D5D-46ED-B162-7F9DD0870060}" type="slidenum">
              <a:rPr lang="de-DE" smtClean="0"/>
              <a:t>15</a:t>
            </a:fld>
            <a:endParaRPr lang="de-DE"/>
          </a:p>
        </p:txBody>
      </p:sp>
    </p:spTree>
    <p:extLst>
      <p:ext uri="{BB962C8B-B14F-4D97-AF65-F5344CB8AC3E}">
        <p14:creationId xmlns:p14="http://schemas.microsoft.com/office/powerpoint/2010/main" val="3830010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Eine aktuelle Auswertung der </a:t>
            </a:r>
            <a:r>
              <a:rPr lang="de-DE" dirty="0" err="1"/>
              <a:t>OpenGlam</a:t>
            </a:r>
            <a:r>
              <a:rPr lang="de-DE" dirty="0"/>
              <a:t> Tabelle von McCarthy und Wallace, die mir ersterer gestern Abend noch zur Verfügung gestellt hat, zeigt, dass der weit überwiegende Anteil von Metadaten bereits ganz offen bereit gestellt wird, aber dass bei der offen lizenzierten Bereitstellung von Inhalten noch nachgesteuert und die Lizenzierung digitaler Objekte noch den rechtlichen Entwicklungen angepasst werden muss.</a:t>
            </a:r>
          </a:p>
          <a:p>
            <a:pPr algn="l"/>
            <a:endParaRPr lang="de-DE" dirty="0"/>
          </a:p>
          <a:p>
            <a:pPr algn="l"/>
            <a:r>
              <a:rPr lang="de-DE" dirty="0"/>
              <a:t>Zwar sind diese zu einem großen Anteil frei lizenziert, frei lizenziert ist aber nicht frei genug. Hier haben sich die </a:t>
            </a:r>
            <a:r>
              <a:rPr lang="de-DE" dirty="0" err="1"/>
              <a:t>Kulturerbeeinrichtungen</a:t>
            </a:r>
            <a:r>
              <a:rPr lang="de-DE" dirty="0"/>
              <a:t> zukünftig als Hüter*innen der Gemeinfreiheit zu betrachten und diese digital sicherzustellen. </a:t>
            </a:r>
          </a:p>
        </p:txBody>
      </p:sp>
      <p:sp>
        <p:nvSpPr>
          <p:cNvPr id="4" name="Foliennummernplatzhalter 3"/>
          <p:cNvSpPr>
            <a:spLocks noGrp="1"/>
          </p:cNvSpPr>
          <p:nvPr>
            <p:ph type="sldNum" sz="quarter" idx="10"/>
          </p:nvPr>
        </p:nvSpPr>
        <p:spPr/>
        <p:txBody>
          <a:bodyPr/>
          <a:lstStyle/>
          <a:p>
            <a:fld id="{B5CD5C8D-7D5D-46ED-B162-7F9DD0870060}" type="slidenum">
              <a:rPr lang="de-DE" smtClean="0"/>
              <a:t>16</a:t>
            </a:fld>
            <a:endParaRPr lang="de-DE"/>
          </a:p>
        </p:txBody>
      </p:sp>
    </p:spTree>
    <p:extLst>
      <p:ext uri="{BB962C8B-B14F-4D97-AF65-F5344CB8AC3E}">
        <p14:creationId xmlns:p14="http://schemas.microsoft.com/office/powerpoint/2010/main" val="2586068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sind die Herausforderung und Chancen bei der Bereitstellung offener Kulturdaten und Co-</a:t>
            </a:r>
            <a:r>
              <a:rPr lang="de-DE" dirty="0" err="1"/>
              <a:t>Creation</a:t>
            </a:r>
            <a:r>
              <a:rPr lang="de-DE" dirty="0"/>
              <a:t> </a:t>
            </a:r>
          </a:p>
        </p:txBody>
      </p:sp>
      <p:sp>
        <p:nvSpPr>
          <p:cNvPr id="4" name="Foliennummernplatzhalter 3"/>
          <p:cNvSpPr>
            <a:spLocks noGrp="1"/>
          </p:cNvSpPr>
          <p:nvPr>
            <p:ph type="sldNum" sz="quarter" idx="10"/>
          </p:nvPr>
        </p:nvSpPr>
        <p:spPr/>
        <p:txBody>
          <a:bodyPr/>
          <a:lstStyle/>
          <a:p>
            <a:fld id="{B5CD5C8D-7D5D-46ED-B162-7F9DD0870060}" type="slidenum">
              <a:rPr lang="de-DE" smtClean="0"/>
              <a:t>17</a:t>
            </a:fld>
            <a:endParaRPr lang="de-DE"/>
          </a:p>
        </p:txBody>
      </p:sp>
    </p:spTree>
    <p:extLst>
      <p:ext uri="{BB962C8B-B14F-4D97-AF65-F5344CB8AC3E}">
        <p14:creationId xmlns:p14="http://schemas.microsoft.com/office/powerpoint/2010/main" val="1559850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Zunächst ist wichtig, das in den </a:t>
            </a:r>
            <a:r>
              <a:rPr lang="de-DE" dirty="0" err="1"/>
              <a:t>Kulturerbeeinrichtungen</a:t>
            </a:r>
            <a:r>
              <a:rPr lang="de-DE" dirty="0"/>
              <a:t> ein Kulturwandel stattfindet.</a:t>
            </a:r>
          </a:p>
          <a:p>
            <a:endParaRPr lang="de-DE" dirty="0"/>
          </a:p>
          <a:p>
            <a:r>
              <a:rPr lang="de-DE" dirty="0"/>
              <a:t>Längst nicht alle </a:t>
            </a:r>
            <a:r>
              <a:rPr lang="de-DE" dirty="0" err="1"/>
              <a:t>Kulturerbeeinrichtungen</a:t>
            </a:r>
            <a:r>
              <a:rPr lang="de-DE" dirty="0"/>
              <a:t> haben ein digitales Mindset und betrachten sich als Unterstützer*innen offener Kulturdaten und Co-</a:t>
            </a:r>
            <a:r>
              <a:rPr lang="de-DE" dirty="0" err="1"/>
              <a:t>Creation</a:t>
            </a:r>
            <a:r>
              <a:rPr lang="de-DE" dirty="0"/>
              <a:t>. </a:t>
            </a:r>
          </a:p>
          <a:p>
            <a:endParaRPr lang="de-DE" dirty="0"/>
          </a:p>
          <a:p>
            <a:r>
              <a:rPr lang="de-DE" dirty="0"/>
              <a:t>Es geht aber darum, bewusst die Hoheit über die kulturelle Erzählweise aufzugeben, also bewusst die Kontrolle zu verlieren. </a:t>
            </a:r>
          </a:p>
        </p:txBody>
      </p:sp>
      <p:sp>
        <p:nvSpPr>
          <p:cNvPr id="4" name="Foliennummernplatzhalter 3"/>
          <p:cNvSpPr>
            <a:spLocks noGrp="1"/>
          </p:cNvSpPr>
          <p:nvPr>
            <p:ph type="sldNum" sz="quarter" idx="10"/>
          </p:nvPr>
        </p:nvSpPr>
        <p:spPr/>
        <p:txBody>
          <a:bodyPr/>
          <a:lstStyle/>
          <a:p>
            <a:fld id="{B5CD5C8D-7D5D-46ED-B162-7F9DD0870060}" type="slidenum">
              <a:rPr lang="de-DE" smtClean="0"/>
              <a:t>18</a:t>
            </a:fld>
            <a:endParaRPr lang="de-DE"/>
          </a:p>
        </p:txBody>
      </p:sp>
    </p:spTree>
    <p:extLst>
      <p:ext uri="{BB962C8B-B14F-4D97-AF65-F5344CB8AC3E}">
        <p14:creationId xmlns:p14="http://schemas.microsoft.com/office/powerpoint/2010/main" val="632499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a:latin typeface="VpwmmnTimes-Roman"/>
              </a:rPr>
              <a:t>Gerade in den Tagen der Pandemie erfahren wir alle schmerzlich, dass das was digital nicht verfügbar ist, nicht existiert. Der Zugang zur Kultur ist physisch nicht möglich. Nur mit Hilfe digitaler Touren kommen wir in die Museen. Oder aber mit Virtual Reality, wie im Projekt Herzog VR August. Dabei zeigt sich auch, dass Offenheit ein breites Spektrum hat. So stehen z.B. die digitalen Angebote der wissenschaftlichen Bibliotheken nicht allen Nutzer*innen offen, sondern nur den an die Academia angeschlossenen. Das zeigt, dass digitale Zugänge auch open </a:t>
            </a:r>
            <a:r>
              <a:rPr lang="de-DE" sz="1800" b="0" i="0" u="none" strike="noStrike" baseline="0" dirty="0" err="1">
                <a:latin typeface="VpwmmnTimes-Roman"/>
              </a:rPr>
              <a:t>data</a:t>
            </a:r>
            <a:r>
              <a:rPr lang="de-DE" sz="1800" b="0" i="0" u="none" strike="noStrike" baseline="0" dirty="0">
                <a:latin typeface="VpwmmnTimes-Roman"/>
              </a:rPr>
              <a:t> bzw. open </a:t>
            </a:r>
            <a:r>
              <a:rPr lang="de-DE" sz="1800" b="0" i="0" u="none" strike="noStrike" baseline="0" dirty="0" err="1">
                <a:latin typeface="VpwmmnTimes-Roman"/>
              </a:rPr>
              <a:t>access</a:t>
            </a:r>
            <a:r>
              <a:rPr lang="de-DE" sz="1800" b="0" i="0" u="none" strike="noStrike" baseline="0" dirty="0">
                <a:latin typeface="VpwmmnTimes-Roman"/>
              </a:rPr>
              <a:t> Kriterien genügen müssen, damit geschlossene Einrichtungen wirklich zugänglich sind.</a:t>
            </a:r>
          </a:p>
          <a:p>
            <a:pPr algn="l"/>
            <a:endParaRPr lang="de-DE" sz="1800" b="0" i="0" u="none" strike="noStrike" baseline="0" dirty="0">
              <a:latin typeface="VpwmmnTimes-Roman"/>
            </a:endParaRPr>
          </a:p>
          <a:p>
            <a:r>
              <a:rPr lang="de-DE" dirty="0"/>
              <a:t>Mit dem Fortschreiten Pandemie ist es für die </a:t>
            </a:r>
            <a:r>
              <a:rPr lang="de-DE" dirty="0" err="1"/>
              <a:t>Kulturerbeeinrichtungen</a:t>
            </a:r>
            <a:r>
              <a:rPr lang="de-DE" dirty="0"/>
              <a:t> so wichtig wie nie, zu erforschen, wie sie neue Verbindungen zum Publikum herstellen und Kunstschaffende, Pädagogen, Wissenschaftler*innen und Innovatoren unterstützen können, die schwierige Zeit durchstehen.</a:t>
            </a:r>
          </a:p>
        </p:txBody>
      </p:sp>
      <p:sp>
        <p:nvSpPr>
          <p:cNvPr id="4" name="Foliennummernplatzhalter 3"/>
          <p:cNvSpPr>
            <a:spLocks noGrp="1"/>
          </p:cNvSpPr>
          <p:nvPr>
            <p:ph type="sldNum" sz="quarter" idx="10"/>
          </p:nvPr>
        </p:nvSpPr>
        <p:spPr/>
        <p:txBody>
          <a:bodyPr/>
          <a:lstStyle/>
          <a:p>
            <a:fld id="{B5CD5C8D-7D5D-46ED-B162-7F9DD0870060}" type="slidenum">
              <a:rPr lang="de-DE" smtClean="0"/>
              <a:t>19</a:t>
            </a:fld>
            <a:endParaRPr lang="de-DE"/>
          </a:p>
        </p:txBody>
      </p:sp>
    </p:spTree>
    <p:extLst>
      <p:ext uri="{BB962C8B-B14F-4D97-AF65-F5344CB8AC3E}">
        <p14:creationId xmlns:p14="http://schemas.microsoft.com/office/powerpoint/2010/main" val="201627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Bevor ich darauf eingehe, was das im Einzelnen bedeutet, möchte zunächst ein gemeinsamen Verständnisses von Offenheit und offenen Kulturdaten herstellen, denn während das Team von Coding da Vinci und die Hacker*innen und Coder*innen hier genau wissen, was sie brauchen um mit Kulturdaten arbeiten zu können, gibt es unter den sonstigen Beteiligten mit Sicherheit ein breites Spektrum an Auffassungen.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Worüber sprechen wir also, wenn wir offen Kulturdaten reden. Was kennzeichnet diese?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B5CD5C8D-7D5D-46ED-B162-7F9DD0870060}" type="slidenum">
              <a:rPr lang="de-DE" smtClean="0"/>
              <a:t>2</a:t>
            </a:fld>
            <a:endParaRPr lang="de-DE"/>
          </a:p>
        </p:txBody>
      </p:sp>
    </p:spTree>
    <p:extLst>
      <p:ext uri="{BB962C8B-B14F-4D97-AF65-F5344CB8AC3E}">
        <p14:creationId xmlns:p14="http://schemas.microsoft.com/office/powerpoint/2010/main" val="3833632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a:latin typeface="VpwmmnTimes-Roman"/>
              </a:rPr>
              <a:t>Für viele Einrichtungen des Kulturerbes ist es eine besondere Herausforderung, die digitalen Zielgruppen erfolgreich zu erreichen. </a:t>
            </a:r>
          </a:p>
          <a:p>
            <a:pPr algn="l"/>
            <a:endParaRPr lang="de-DE" sz="1800" b="0" i="0" u="none" strike="noStrike" baseline="0" dirty="0">
              <a:latin typeface="VpwmmnTimes-Roman"/>
            </a:endParaRPr>
          </a:p>
          <a:p>
            <a:pPr algn="l"/>
            <a:r>
              <a:rPr lang="de-DE" sz="1800" b="0" i="0" u="none" strike="noStrike" baseline="0" dirty="0">
                <a:latin typeface="VpwmmnTimes-Roman"/>
              </a:rPr>
              <a:t>Zum einen hängt das mit den Werkkategorien zusammen. Texte sind wahrscheinlich am einfachsten zu digitalisieren und für vielfältige Nutzungen bereit zu stellen. Zum anderen muss, damit die digitalen Angebote mit den Nutzerbedürfnissen und- Erwartungen zusammenpassen, deren Heterogenität anerkannt werden. Nutzer*innen von Kulturdaten kommen aus den Clustern kulturinteressierte Öffentlichkeit, Wissenschaft, Bildung und Lehre oder Wirtschaft und haben jeweils eigene Bedürfnisse und Interessen.</a:t>
            </a:r>
            <a:endParaRPr lang="de-DE" sz="1200" b="0" i="0" u="none" strike="noStrike" baseline="0" dirty="0">
              <a:latin typeface="Times New Roman" panose="02020603050405020304" pitchFamily="18" charset="0"/>
            </a:endParaRPr>
          </a:p>
          <a:p>
            <a:pPr algn="l"/>
            <a:endParaRPr lang="de-DE" dirty="0"/>
          </a:p>
        </p:txBody>
      </p:sp>
      <p:sp>
        <p:nvSpPr>
          <p:cNvPr id="4" name="Foliennummernplatzhalter 3"/>
          <p:cNvSpPr>
            <a:spLocks noGrp="1"/>
          </p:cNvSpPr>
          <p:nvPr>
            <p:ph type="sldNum" sz="quarter" idx="10"/>
          </p:nvPr>
        </p:nvSpPr>
        <p:spPr/>
        <p:txBody>
          <a:bodyPr/>
          <a:lstStyle/>
          <a:p>
            <a:fld id="{B5CD5C8D-7D5D-46ED-B162-7F9DD0870060}" type="slidenum">
              <a:rPr lang="de-DE" smtClean="0"/>
              <a:t>20</a:t>
            </a:fld>
            <a:endParaRPr lang="de-DE"/>
          </a:p>
        </p:txBody>
      </p:sp>
    </p:spTree>
    <p:extLst>
      <p:ext uri="{BB962C8B-B14F-4D97-AF65-F5344CB8AC3E}">
        <p14:creationId xmlns:p14="http://schemas.microsoft.com/office/powerpoint/2010/main" val="1663035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die Tragweite zu verstehen muss man sich nochmal vergegenwärtigen, wie sich das Nutzerverhalten über die Zeit in den letzten Jahren verändert hat. </a:t>
            </a:r>
          </a:p>
          <a:p>
            <a:endParaRPr lang="de-DE" dirty="0"/>
          </a:p>
          <a:p>
            <a:r>
              <a:rPr lang="de-DE" dirty="0"/>
              <a:t>Jugendliche, wie die hier verbringen z.B. einen großen Teil ihrer Zeit im virtuellen Raum. Gerade im #HomeSchooling nicht nur die Freiheit und dann wollen sie in dieser nicht noch edukative Angebote präsentiert bekommen. Um diese Zielgruppe überhaupt noch zu erreichen und </a:t>
            </a:r>
            <a:r>
              <a:rPr lang="de-DE" b="0" dirty="0"/>
              <a:t>angesichts der wachsenden öffentlichen Erwartungen und der Dominanz kommerzieller Internetplattformen ist es eine wichtige Aufgabe für Kulturerbe-Institutionen, online sichtbar und relevant zu bleiben. </a:t>
            </a:r>
          </a:p>
          <a:p>
            <a:endParaRPr lang="de-DE" b="0" dirty="0"/>
          </a:p>
          <a:p>
            <a:r>
              <a:rPr lang="de-DE" b="0" dirty="0"/>
              <a:t>Hier reicht es lägst nicht das analoge ins digitale zu doppeln</a:t>
            </a:r>
          </a:p>
          <a:p>
            <a:endParaRPr lang="de-DE" sz="1200" b="0" i="0" u="none" strike="noStrike" baseline="0" dirty="0">
              <a:latin typeface="VpwmmnTimes-Roman"/>
            </a:endParaRPr>
          </a:p>
          <a:p>
            <a:r>
              <a:rPr lang="de-DE" sz="1200" b="0" i="0" u="none" strike="noStrike" baseline="0" dirty="0">
                <a:latin typeface="VpwmmnTimes-Roman"/>
              </a:rPr>
              <a:t>Drag and </a:t>
            </a:r>
            <a:r>
              <a:rPr lang="de-DE" sz="1200" b="0" i="0" u="none" strike="noStrike" baseline="0" dirty="0" err="1">
                <a:latin typeface="VpwmmnTimes-Roman"/>
              </a:rPr>
              <a:t>drop</a:t>
            </a:r>
            <a:r>
              <a:rPr lang="de-DE" sz="1200" b="0" i="0" u="none" strike="noStrike" baseline="0" dirty="0">
                <a:latin typeface="VpwmmnTimes-Roman"/>
              </a:rPr>
              <a:t> Copy and </a:t>
            </a:r>
            <a:r>
              <a:rPr lang="de-DE" sz="1200" b="0" i="0" u="none" strike="noStrike" baseline="0" dirty="0" err="1">
                <a:latin typeface="VpwmmnTimes-Roman"/>
              </a:rPr>
              <a:t>paste</a:t>
            </a:r>
            <a:r>
              <a:rPr lang="de-DE" sz="1200" b="0" i="0" u="none" strike="noStrike" baseline="0" dirty="0">
                <a:latin typeface="VpwmmnTimes-Roman"/>
              </a:rPr>
              <a:t>, mobil Anwendungen sind gefragt und Nutzerinnen wollen agieren und partizipieren können. Die Kids wollen aktiv werden können….</a:t>
            </a:r>
          </a:p>
        </p:txBody>
      </p:sp>
      <p:sp>
        <p:nvSpPr>
          <p:cNvPr id="4" name="Foliennummernplatzhalter 3"/>
          <p:cNvSpPr>
            <a:spLocks noGrp="1"/>
          </p:cNvSpPr>
          <p:nvPr>
            <p:ph type="sldNum" sz="quarter" idx="10"/>
          </p:nvPr>
        </p:nvSpPr>
        <p:spPr/>
        <p:txBody>
          <a:bodyPr/>
          <a:lstStyle/>
          <a:p>
            <a:fld id="{B5CD5C8D-7D5D-46ED-B162-7F9DD0870060}" type="slidenum">
              <a:rPr lang="de-DE" smtClean="0"/>
              <a:t>21</a:t>
            </a:fld>
            <a:endParaRPr lang="de-DE"/>
          </a:p>
        </p:txBody>
      </p:sp>
    </p:spTree>
    <p:extLst>
      <p:ext uri="{BB962C8B-B14F-4D97-AF65-F5344CB8AC3E}">
        <p14:creationId xmlns:p14="http://schemas.microsoft.com/office/powerpoint/2010/main" val="1821889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heutige Kulturnutzer*in ist nicht damit zufrieden, eine passive Betrachter*in zu sein. Sie oder er will eine aktive Teilnehmer*in sein. </a:t>
            </a:r>
            <a:endParaRPr lang="de-DE" sz="1200" b="0" i="0" u="none" strike="noStrike" baseline="0" dirty="0">
              <a:latin typeface="Times New Roman" panose="02020603050405020304" pitchFamily="18" charset="0"/>
            </a:endParaRPr>
          </a:p>
          <a:p>
            <a:pPr algn="l"/>
            <a:endParaRPr lang="de-DE" sz="1200" b="0" i="0" u="none" strike="noStrike" baseline="0" dirty="0">
              <a:latin typeface="Times New Roman" panose="02020603050405020304" pitchFamily="18" charset="0"/>
            </a:endParaRPr>
          </a:p>
          <a:p>
            <a:pPr algn="l"/>
            <a:r>
              <a:rPr lang="de-DE" sz="1200" b="0" i="0" u="none" strike="noStrike" baseline="0" dirty="0" err="1">
                <a:latin typeface="Times New Roman" panose="02020603050405020304" pitchFamily="18" charset="0"/>
              </a:rPr>
              <a:t>Kulturerbeeinrichtungen</a:t>
            </a:r>
            <a:r>
              <a:rPr lang="de-DE" sz="1200" b="0" i="0" u="none" strike="noStrike" baseline="0" dirty="0">
                <a:latin typeface="Times New Roman" panose="02020603050405020304" pitchFamily="18" charset="0"/>
              </a:rPr>
              <a:t> dürfen sich nicht mehr nur als Sender und das Publikum als Empfänger*innen betrachten, sondern haben unterschiedliche Gruppen als gleichberechtigte Partner*innen innerhalb eines </a:t>
            </a:r>
            <a:r>
              <a:rPr lang="de-DE" sz="1200" b="0" i="0" u="none" strike="noStrike" baseline="0" dirty="0" err="1">
                <a:latin typeface="Times New Roman" panose="02020603050405020304" pitchFamily="18" charset="0"/>
              </a:rPr>
              <a:t>co</a:t>
            </a:r>
            <a:r>
              <a:rPr lang="de-DE" sz="1200" b="0" i="0" u="none" strike="noStrike" baseline="0" dirty="0">
                <a:latin typeface="Times New Roman" panose="02020603050405020304" pitchFamily="18" charset="0"/>
              </a:rPr>
              <a:t>-kreativen Prozesses einzubinden.</a:t>
            </a:r>
          </a:p>
          <a:p>
            <a:pPr algn="l"/>
            <a:endParaRPr lang="de-DE" sz="1200" b="0" i="0" u="none" strike="noStrike" baseline="0" dirty="0">
              <a:latin typeface="Times New Roman" panose="02020603050405020304" pitchFamily="18" charset="0"/>
            </a:endParaRPr>
          </a:p>
          <a:p>
            <a:pPr algn="l"/>
            <a:r>
              <a:rPr lang="de-DE" sz="1200" b="0" i="0" u="none" strike="noStrike" baseline="0" dirty="0">
                <a:latin typeface="Times New Roman" panose="02020603050405020304" pitchFamily="18" charset="0"/>
              </a:rPr>
              <a:t>Dafür bieten Offene Kulturdaten die unabdingbare Grundlage. Sie bieten im digitalen Raum nicht nur die Möglichkeit, sich mit den Objekten auseinanderzusetzen, sondern auch, sie mit Wissen und Geschichten anzureichern, die unendlich vernetzbar und in allen Sprachen auf der ganzen Welt verfügbar sein können. Durch freie Verfügbarmachung und offene Lizenzierung laden digitale Sammlungen zur sozialen Interaktion, Inspiration und eigenen Kreation ein. </a:t>
            </a:r>
          </a:p>
          <a:p>
            <a:pPr algn="l"/>
            <a:endParaRPr lang="de-DE" sz="1200" b="0" i="0" u="none" strike="noStrike" baseline="0" dirty="0">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Herausforderung besteht darin Inhalte nicht nur über tolle Angebote wie </a:t>
            </a:r>
            <a:r>
              <a:rPr lang="de-DE" dirty="0" err="1"/>
              <a:t>Digitorials</a:t>
            </a:r>
            <a:r>
              <a:rPr lang="de-DE" dirty="0"/>
              <a:t>, Virtual oder </a:t>
            </a:r>
            <a:r>
              <a:rPr lang="de-DE" dirty="0" err="1"/>
              <a:t>Augmented</a:t>
            </a:r>
            <a:r>
              <a:rPr lang="de-DE" dirty="0"/>
              <a:t> Reality Angebote zu vermitteln, sondern die Hoheit über die Erzählweise aufzugeben und Inhalte so frei und offen und gut aufbereitet zur Verfügung zu stellen, dass Nutzer*innen nicht nur wie im analogen Raum staunend davor stehen, sondern sich diese Inhalte aneignen können. Egal ob für den Print aufs T-Shirt Print oder für die Kulturhistorische Arbeit.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Fortschrittliche </a:t>
            </a:r>
            <a:r>
              <a:rPr lang="de-DE" b="0" dirty="0" err="1"/>
              <a:t>Kulturerbeeinrichtungen</a:t>
            </a:r>
            <a:r>
              <a:rPr lang="de-DE" b="0" dirty="0"/>
              <a:t> präsentieren also nicht mehr "Online-Kataloge" sondern ermöglichen Partizipation und fügen den Online-Kollektionen Bearbeitungs- und Upload-Buttons hinzu. </a:t>
            </a:r>
          </a:p>
          <a:p>
            <a:endParaRPr lang="de-DE" dirty="0"/>
          </a:p>
          <a:p>
            <a:r>
              <a:rPr lang="de-DE" b="1" dirty="0"/>
              <a:t> </a:t>
            </a:r>
            <a:endParaRPr lang="de-DE" dirty="0"/>
          </a:p>
        </p:txBody>
      </p:sp>
      <p:sp>
        <p:nvSpPr>
          <p:cNvPr id="4" name="Foliennummernplatzhalter 3"/>
          <p:cNvSpPr>
            <a:spLocks noGrp="1"/>
          </p:cNvSpPr>
          <p:nvPr>
            <p:ph type="sldNum" sz="quarter" idx="10"/>
          </p:nvPr>
        </p:nvSpPr>
        <p:spPr/>
        <p:txBody>
          <a:bodyPr/>
          <a:lstStyle/>
          <a:p>
            <a:fld id="{B5CD5C8D-7D5D-46ED-B162-7F9DD0870060}" type="slidenum">
              <a:rPr lang="de-DE" smtClean="0"/>
              <a:t>22</a:t>
            </a:fld>
            <a:endParaRPr lang="de-DE"/>
          </a:p>
        </p:txBody>
      </p:sp>
    </p:spTree>
    <p:extLst>
      <p:ext uri="{BB962C8B-B14F-4D97-AF65-F5344CB8AC3E}">
        <p14:creationId xmlns:p14="http://schemas.microsoft.com/office/powerpoint/2010/main" val="3726480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baseline="0" dirty="0">
                <a:latin typeface="Times New Roman" panose="02020603050405020304" pitchFamily="18" charset="0"/>
              </a:rPr>
              <a:t>Weitergabe und Weiterverwendbarkeit von offenen Kulturdaten alleine </a:t>
            </a:r>
            <a:r>
              <a:rPr lang="de-DE" sz="1200" b="1" i="0" u="none" strike="noStrike" baseline="0" dirty="0">
                <a:latin typeface="Times New Roman" panose="02020603050405020304" pitchFamily="18" charset="0"/>
              </a:rPr>
              <a:t>reicht aber auch nicht aus um alle Zielgruppen glücklich zu machen</a:t>
            </a:r>
            <a:r>
              <a:rPr lang="de-DE" sz="1200" b="0" i="0" u="none" strike="noStrike" baseline="0" dirty="0">
                <a:latin typeface="Times New Roman" panose="02020603050405020304" pitchFamily="18" charset="0"/>
              </a:rPr>
              <a:t> und nachhaltige Angebote zu erschaffen. </a:t>
            </a:r>
          </a:p>
          <a:p>
            <a:pPr algn="l"/>
            <a:endParaRPr lang="de-DE" sz="1200" b="0" i="0" u="none" strike="noStrike" baseline="0" dirty="0">
              <a:latin typeface="Times New Roman" panose="02020603050405020304" pitchFamily="18" charset="0"/>
            </a:endParaRPr>
          </a:p>
          <a:p>
            <a:pPr algn="l"/>
            <a:r>
              <a:rPr lang="de-DE" sz="1200" b="0" i="0" u="none" strike="noStrike" baseline="0" dirty="0">
                <a:latin typeface="Times New Roman" panose="02020603050405020304" pitchFamily="18" charset="0"/>
              </a:rPr>
              <a:t>Digitalisierung und die Bereitstellung offener Daten ist kein Selbstzweck. Wenn die Daten nicht genutzt werden hilft es auch nichts, wenn Sie im Netz sind. </a:t>
            </a:r>
          </a:p>
          <a:p>
            <a:pPr algn="l"/>
            <a:endParaRPr lang="de-DE" sz="1200" b="0" i="0" u="none" strike="noStrike" baseline="0" dirty="0">
              <a:latin typeface="Times New Roman" panose="02020603050405020304" pitchFamily="18" charset="0"/>
            </a:endParaRPr>
          </a:p>
          <a:p>
            <a:pPr algn="l"/>
            <a:r>
              <a:rPr lang="de-DE" sz="1200" b="1" i="0" u="none" strike="noStrike" baseline="0" dirty="0">
                <a:latin typeface="Times New Roman" panose="02020603050405020304" pitchFamily="18" charset="0"/>
              </a:rPr>
              <a:t>Co-Produktion von Wissen muss gefördert und unterstützt werden, sie passiert nicht von selbst. </a:t>
            </a:r>
          </a:p>
          <a:p>
            <a:pPr algn="l"/>
            <a:endParaRPr lang="de-DE" sz="1200" b="1" i="0" u="none" strike="noStrike" baseline="0" dirty="0">
              <a:latin typeface="Times New Roman" panose="02020603050405020304" pitchFamily="18" charset="0"/>
            </a:endParaRPr>
          </a:p>
          <a:p>
            <a:pPr algn="l"/>
            <a:r>
              <a:rPr lang="de-DE" sz="1200" b="1" i="0" u="none" strike="noStrike" baseline="0" dirty="0">
                <a:latin typeface="Times New Roman" panose="02020603050405020304" pitchFamily="18" charset="0"/>
              </a:rPr>
              <a:t>Coding da Vinci zeigt nicht nur eindrücklich was möglich ist, sondern auch welche Aufwände erforderlich sind.</a:t>
            </a:r>
          </a:p>
          <a:p>
            <a:pPr algn="l"/>
            <a:endParaRPr lang="de-DE" sz="1200" b="1" i="0" u="none" strike="noStrike" baseline="0" dirty="0">
              <a:latin typeface="Times New Roman" panose="02020603050405020304" pitchFamily="18" charset="0"/>
            </a:endParaRPr>
          </a:p>
          <a:p>
            <a:pPr algn="l"/>
            <a:endParaRPr lang="de-DE" sz="1200" b="0" i="0" u="none" strike="noStrike" baseline="0" dirty="0">
              <a:latin typeface="Times New Roman" panose="02020603050405020304" pitchFamily="18" charset="0"/>
            </a:endParaRPr>
          </a:p>
          <a:p>
            <a:pPr algn="l"/>
            <a:endParaRPr lang="de-DE" sz="1200" b="0" i="0" u="none" strike="noStrike" baseline="0" dirty="0">
              <a:latin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B5CD5C8D-7D5D-46ED-B162-7F9DD0870060}" type="slidenum">
              <a:rPr lang="de-DE" smtClean="0"/>
              <a:t>23</a:t>
            </a:fld>
            <a:endParaRPr lang="de-DE"/>
          </a:p>
        </p:txBody>
      </p:sp>
    </p:spTree>
    <p:extLst>
      <p:ext uri="{BB962C8B-B14F-4D97-AF65-F5344CB8AC3E}">
        <p14:creationId xmlns:p14="http://schemas.microsoft.com/office/powerpoint/2010/main" val="3476197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de-DE" sz="1200" b="1" i="0" u="none" strike="noStrike" baseline="0" dirty="0">
              <a:latin typeface="Times New Roman" panose="02020603050405020304" pitchFamily="18" charset="0"/>
            </a:endParaRPr>
          </a:p>
          <a:p>
            <a:pPr algn="l"/>
            <a:r>
              <a:rPr lang="de-DE" sz="1200" b="1" i="0" u="none" strike="noStrike" baseline="0" dirty="0">
                <a:latin typeface="Times New Roman" panose="02020603050405020304" pitchFamily="18" charset="0"/>
              </a:rPr>
              <a:t>Coding da Vinci zeigt nicht nur eindrücklich was möglich ist, sondern auch welche Aufwände erforderlich sind.</a:t>
            </a:r>
          </a:p>
          <a:p>
            <a:pPr algn="l"/>
            <a:endParaRPr lang="de-DE" sz="1200" b="1" i="0" u="none" strike="noStrike" baseline="0" dirty="0">
              <a:latin typeface="Times New Roman" panose="02020603050405020304" pitchFamily="18" charset="0"/>
            </a:endParaRPr>
          </a:p>
          <a:p>
            <a:pPr algn="l"/>
            <a:endParaRPr lang="de-DE" sz="1200" b="0" i="0" u="none" strike="noStrike" baseline="0" dirty="0">
              <a:latin typeface="Times New Roman" panose="02020603050405020304" pitchFamily="18" charset="0"/>
            </a:endParaRPr>
          </a:p>
          <a:p>
            <a:pPr algn="l"/>
            <a:endParaRPr lang="de-DE" sz="1200" b="0" i="0" u="none" strike="noStrike" baseline="0" dirty="0">
              <a:latin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B5CD5C8D-7D5D-46ED-B162-7F9DD0870060}" type="slidenum">
              <a:rPr lang="de-DE" smtClean="0"/>
              <a:t>24</a:t>
            </a:fld>
            <a:endParaRPr lang="de-DE"/>
          </a:p>
        </p:txBody>
      </p:sp>
    </p:spTree>
    <p:extLst>
      <p:ext uri="{BB962C8B-B14F-4D97-AF65-F5344CB8AC3E}">
        <p14:creationId xmlns:p14="http://schemas.microsoft.com/office/powerpoint/2010/main" val="2604734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die Chancen offener Kulturdaten und Co-</a:t>
            </a:r>
            <a:r>
              <a:rPr lang="de-DE" dirty="0" err="1"/>
              <a:t>Creation</a:t>
            </a:r>
            <a:r>
              <a:rPr lang="de-DE" dirty="0"/>
              <a:t> Prozesse angeht, kann ich mich hier kurz fassen, da wir das eben alle gesehen haben. Wow. Das war toll. Ich bin gespannt wer die Preisträger*innen sein werden. </a:t>
            </a:r>
          </a:p>
          <a:p>
            <a:endParaRPr lang="de-DE" dirty="0"/>
          </a:p>
          <a:p>
            <a:r>
              <a:rPr lang="de-DE" dirty="0"/>
              <a:t>Ich darf mich hier darauf beschränken einige wissenschaftliche Anwendungsfälle zu beschreiben:</a:t>
            </a:r>
          </a:p>
          <a:p>
            <a:endParaRPr lang="de-DE" dirty="0"/>
          </a:p>
          <a:p>
            <a:r>
              <a:rPr lang="de-DE" dirty="0"/>
              <a:t>Um die Nutzung von Kulturdaten insbesondere durch die Citizen </a:t>
            </a:r>
            <a:r>
              <a:rPr lang="de-DE" dirty="0" err="1"/>
              <a:t>Scientists</a:t>
            </a:r>
            <a:r>
              <a:rPr lang="de-DE" dirty="0"/>
              <a:t> und Wissenschaft zu motivieren bietet sich vor allem eine </a:t>
            </a:r>
            <a:r>
              <a:rPr lang="de-DE" dirty="0" err="1"/>
              <a:t>Wikification</a:t>
            </a:r>
            <a:r>
              <a:rPr lang="de-DE" dirty="0"/>
              <a:t> der Einrichtungen an. </a:t>
            </a:r>
          </a:p>
          <a:p>
            <a:endParaRPr lang="de-DE" dirty="0"/>
          </a:p>
          <a:p>
            <a:r>
              <a:rPr lang="de-DE" dirty="0"/>
              <a:t>Studien haben gezeigt das wenn Kulturdaten offen über Wikimedia Projekte wie z.B. die Wikipedia verfügbar sind, auch von weiteren Interessierten genutzt werden. </a:t>
            </a:r>
          </a:p>
        </p:txBody>
      </p:sp>
      <p:sp>
        <p:nvSpPr>
          <p:cNvPr id="4" name="Foliennummernplatzhalter 3"/>
          <p:cNvSpPr>
            <a:spLocks noGrp="1"/>
          </p:cNvSpPr>
          <p:nvPr>
            <p:ph type="sldNum" sz="quarter" idx="10"/>
          </p:nvPr>
        </p:nvSpPr>
        <p:spPr/>
        <p:txBody>
          <a:bodyPr/>
          <a:lstStyle/>
          <a:p>
            <a:fld id="{B5CD5C8D-7D5D-46ED-B162-7F9DD0870060}" type="slidenum">
              <a:rPr lang="de-DE" smtClean="0"/>
              <a:t>25</a:t>
            </a:fld>
            <a:endParaRPr lang="de-DE"/>
          </a:p>
        </p:txBody>
      </p:sp>
    </p:spTree>
    <p:extLst>
      <p:ext uri="{BB962C8B-B14F-4D97-AF65-F5344CB8AC3E}">
        <p14:creationId xmlns:p14="http://schemas.microsoft.com/office/powerpoint/2010/main" val="1784711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Wikification</a:t>
            </a:r>
            <a:r>
              <a:rPr lang="de-DE" dirty="0"/>
              <a:t> und das Einbringen von offenen Kulturdaten in die </a:t>
            </a:r>
            <a:r>
              <a:rPr lang="de-DE" dirty="0" err="1"/>
              <a:t>wikidata</a:t>
            </a:r>
            <a:r>
              <a:rPr lang="de-DE" dirty="0"/>
              <a:t> bedeutet strukturierte Daten bereitzustellen und zu schaffen. Das ist die Grundlage für </a:t>
            </a:r>
            <a:r>
              <a:rPr lang="de-DE" dirty="0" err="1"/>
              <a:t>Linked</a:t>
            </a:r>
            <a:r>
              <a:rPr lang="de-DE" dirty="0"/>
              <a:t> Open Data und ermöglicht semantische Suchanfragen. Wenn nicht nur Dokumente, sondern auch Datenelemente vernetzt und verknüpft werden können, ermöglicht das, dass beliebige Beziehungen hergestellt werden können und dass etwa über </a:t>
            </a:r>
            <a:r>
              <a:rPr lang="de-DE" dirty="0" err="1"/>
              <a:t>Wikidata</a:t>
            </a:r>
            <a:r>
              <a:rPr lang="de-DE" dirty="0"/>
              <a:t> semantische Suchanfragen gestellt werden können. Nach demselben Prinzip arbeiten Systeme wie Siri und Alexa. </a:t>
            </a:r>
          </a:p>
          <a:p>
            <a:pPr algn="l"/>
            <a:endParaRPr lang="de-DE" dirty="0"/>
          </a:p>
        </p:txBody>
      </p:sp>
      <p:sp>
        <p:nvSpPr>
          <p:cNvPr id="4" name="Foliennummernplatzhalter 3"/>
          <p:cNvSpPr>
            <a:spLocks noGrp="1"/>
          </p:cNvSpPr>
          <p:nvPr>
            <p:ph type="sldNum" sz="quarter" idx="10"/>
          </p:nvPr>
        </p:nvSpPr>
        <p:spPr/>
        <p:txBody>
          <a:bodyPr/>
          <a:lstStyle/>
          <a:p>
            <a:fld id="{B5CD5C8D-7D5D-46ED-B162-7F9DD0870060}" type="slidenum">
              <a:rPr lang="de-DE" smtClean="0"/>
              <a:t>26</a:t>
            </a:fld>
            <a:endParaRPr lang="de-DE"/>
          </a:p>
        </p:txBody>
      </p:sp>
    </p:spTree>
    <p:extLst>
      <p:ext uri="{BB962C8B-B14F-4D97-AF65-F5344CB8AC3E}">
        <p14:creationId xmlns:p14="http://schemas.microsoft.com/office/powerpoint/2010/main" val="1460645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Je mehr </a:t>
            </a:r>
            <a:r>
              <a:rPr lang="de-DE" sz="1200" kern="1200" dirty="0" err="1">
                <a:solidFill>
                  <a:schemeClr val="tx1"/>
                </a:solidFill>
                <a:effectLst/>
                <a:latin typeface="+mn-lt"/>
                <a:ea typeface="+mn-ea"/>
                <a:cs typeface="+mn-cs"/>
              </a:rPr>
              <a:t>Kulturerbeeinrichtungen</a:t>
            </a:r>
            <a:r>
              <a:rPr lang="de-DE" sz="1200" kern="1200" dirty="0">
                <a:solidFill>
                  <a:schemeClr val="tx1"/>
                </a:solidFill>
                <a:effectLst/>
                <a:latin typeface="+mn-lt"/>
                <a:ea typeface="+mn-ea"/>
                <a:cs typeface="+mn-cs"/>
              </a:rPr>
              <a:t> offene Kulturdaten bereitstellen, desto mehr haben wir sowas wie Big Cultural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Big Cultural Data, sind ein wichtiges Anwendungsfeld von </a:t>
            </a:r>
            <a:r>
              <a:rPr lang="de-DE" sz="1200" kern="1200" dirty="0" err="1">
                <a:solidFill>
                  <a:schemeClr val="tx1"/>
                </a:solidFill>
                <a:effectLst/>
                <a:latin typeface="+mn-lt"/>
                <a:ea typeface="+mn-ea"/>
                <a:cs typeface="+mn-cs"/>
              </a:rPr>
              <a:t>Artificial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Intelligence</a:t>
            </a:r>
            <a:r>
              <a:rPr lang="de-DE" sz="1200" kern="1200" dirty="0">
                <a:solidFill>
                  <a:schemeClr val="tx1"/>
                </a:solidFill>
                <a:effectLst/>
                <a:latin typeface="+mn-lt"/>
                <a:ea typeface="+mn-ea"/>
                <a:cs typeface="+mn-cs"/>
              </a:rPr>
              <a:t> und wissenschaftlichen Analysen von Datensets, sogenannten „Cultural Analytics“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wiederum bedeutet, dass i</a:t>
            </a:r>
            <a:r>
              <a:rPr lang="de-DE" sz="1200" dirty="0">
                <a:latin typeface="FHP Sun Office" panose="020B0503050302020203" pitchFamily="34" charset="0"/>
                <a:ea typeface="FHP Sun Office" panose="020B0503050302020203" pitchFamily="34" charset="0"/>
              </a:rPr>
              <a:t>n den Geistes- und Sozialwissenschaften können mit Hilfe offener Daten neben die qualitativen eher anekdotischen, die quantitativen Analysemethoden treten (</a:t>
            </a:r>
            <a:r>
              <a:rPr lang="de-DE" sz="1200" b="1" dirty="0">
                <a:latin typeface="FHP Sun Office" panose="020B0503050302020203" pitchFamily="34" charset="0"/>
                <a:ea typeface="FHP Sun Office" panose="020B0503050302020203" pitchFamily="34" charset="0"/>
              </a:rPr>
              <a:t>Text Mining und </a:t>
            </a:r>
            <a:r>
              <a:rPr lang="de-DE" sz="1200" b="1" dirty="0" err="1">
                <a:latin typeface="FHP Sun Office" panose="020B0503050302020203" pitchFamily="34" charset="0"/>
                <a:ea typeface="FHP Sun Office" panose="020B0503050302020203" pitchFamily="34" charset="0"/>
              </a:rPr>
              <a:t>Visualization</a:t>
            </a:r>
            <a:r>
              <a:rPr lang="de-DE" sz="1200" dirty="0">
                <a:latin typeface="FHP Sun Office" panose="020B0503050302020203" pitchFamily="34" charset="0"/>
                <a:ea typeface="FHP Sun Office" panose="020B0503050302020203" pitchFamily="34" charset="0"/>
              </a:rPr>
              <a:t>)</a:t>
            </a:r>
          </a:p>
          <a:p>
            <a:pPr algn="l"/>
            <a:endParaRPr lang="de-DE" dirty="0"/>
          </a:p>
        </p:txBody>
      </p:sp>
      <p:sp>
        <p:nvSpPr>
          <p:cNvPr id="4" name="Foliennummernplatzhalter 3"/>
          <p:cNvSpPr>
            <a:spLocks noGrp="1"/>
          </p:cNvSpPr>
          <p:nvPr>
            <p:ph type="sldNum" sz="quarter" idx="10"/>
          </p:nvPr>
        </p:nvSpPr>
        <p:spPr/>
        <p:txBody>
          <a:bodyPr/>
          <a:lstStyle/>
          <a:p>
            <a:fld id="{B5CD5C8D-7D5D-46ED-B162-7F9DD0870060}" type="slidenum">
              <a:rPr lang="de-DE" smtClean="0"/>
              <a:t>27</a:t>
            </a:fld>
            <a:endParaRPr lang="de-DE"/>
          </a:p>
        </p:txBody>
      </p:sp>
    </p:spTree>
    <p:extLst>
      <p:ext uri="{BB962C8B-B14F-4D97-AF65-F5344CB8AC3E}">
        <p14:creationId xmlns:p14="http://schemas.microsoft.com/office/powerpoint/2010/main" val="784141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Was an Co </a:t>
            </a:r>
            <a:r>
              <a:rPr lang="de-DE" sz="1200" b="0" i="0" kern="1200" dirty="0" err="1">
                <a:solidFill>
                  <a:schemeClr val="tx1"/>
                </a:solidFill>
                <a:effectLst/>
                <a:latin typeface="+mn-lt"/>
                <a:ea typeface="+mn-ea"/>
                <a:cs typeface="+mn-cs"/>
              </a:rPr>
              <a:t>Creation</a:t>
            </a:r>
            <a:r>
              <a:rPr lang="de-DE" sz="1200" b="0" i="0" kern="1200" dirty="0">
                <a:solidFill>
                  <a:schemeClr val="tx1"/>
                </a:solidFill>
                <a:effectLst/>
                <a:latin typeface="+mn-lt"/>
                <a:ea typeface="+mn-ea"/>
                <a:cs typeface="+mn-cs"/>
              </a:rPr>
              <a:t> in der Forschung möglich ist, zeigt das Flagship Projekt der EU die Time </a:t>
            </a:r>
            <a:r>
              <a:rPr lang="de-DE" sz="1200" b="0" i="0" kern="1200" dirty="0" err="1">
                <a:solidFill>
                  <a:schemeClr val="tx1"/>
                </a:solidFill>
                <a:effectLst/>
                <a:latin typeface="+mn-lt"/>
                <a:ea typeface="+mn-ea"/>
                <a:cs typeface="+mn-cs"/>
              </a:rPr>
              <a:t>Machine</a:t>
            </a:r>
            <a:r>
              <a:rPr lang="de-DE" sz="1200" b="0" i="0" kern="1200" dirty="0">
                <a:solidFill>
                  <a:schemeClr val="tx1"/>
                </a:solidFill>
                <a:effectLst/>
                <a:latin typeface="+mn-lt"/>
                <a:ea typeface="+mn-ea"/>
                <a:cs typeface="+mn-cs"/>
              </a:rPr>
              <a:t>. Hier haben sich um die 200 europäische Institutionen zusammengeschlossen und verfolgen das Ziel, neue Technologien für das Scannen, Analysieren, Zugreifen, Bewahren und Kommunizieren von kulturellem Erbe zu entwickeln.</a:t>
            </a:r>
            <a:endParaRPr lang="de-DE" dirty="0"/>
          </a:p>
          <a:p>
            <a:pPr algn="l"/>
            <a:endParaRPr lang="de-DE" dirty="0"/>
          </a:p>
        </p:txBody>
      </p:sp>
      <p:sp>
        <p:nvSpPr>
          <p:cNvPr id="4" name="Foliennummernplatzhalter 3"/>
          <p:cNvSpPr>
            <a:spLocks noGrp="1"/>
          </p:cNvSpPr>
          <p:nvPr>
            <p:ph type="sldNum" sz="quarter" idx="10"/>
          </p:nvPr>
        </p:nvSpPr>
        <p:spPr/>
        <p:txBody>
          <a:bodyPr/>
          <a:lstStyle/>
          <a:p>
            <a:fld id="{B5CD5C8D-7D5D-46ED-B162-7F9DD0870060}" type="slidenum">
              <a:rPr lang="de-DE" smtClean="0"/>
              <a:t>28</a:t>
            </a:fld>
            <a:endParaRPr lang="de-DE"/>
          </a:p>
        </p:txBody>
      </p:sp>
    </p:spTree>
    <p:extLst>
      <p:ext uri="{BB962C8B-B14F-4D97-AF65-F5344CB8AC3E}">
        <p14:creationId xmlns:p14="http://schemas.microsoft.com/office/powerpoint/2010/main" val="598817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Zuletzt will ich ein Co-</a:t>
            </a:r>
            <a:r>
              <a:rPr lang="de-DE" dirty="0" err="1"/>
              <a:t>Creation</a:t>
            </a:r>
            <a:r>
              <a:rPr lang="de-DE" dirty="0"/>
              <a:t> Projekt aufzeigen, dass ich selbst betreuen durfte und das in Zusammenarbeit mit Studierenden aus dem Fachbereich Design und dem Franz Marc Museum in Kochel als Visualisierungsprojekt entstanden ist. In einem explorativem Raum können Nutzer*innen hier die Gemälde aus dem Museum nach Zeit, Zufall, Farbe oder Künstler*in angezeigt bekommen. Damit kämen die Kids von vorhin vielleicht besser zurecht…..</a:t>
            </a:r>
          </a:p>
        </p:txBody>
      </p:sp>
      <p:sp>
        <p:nvSpPr>
          <p:cNvPr id="4" name="Foliennummernplatzhalter 3"/>
          <p:cNvSpPr>
            <a:spLocks noGrp="1"/>
          </p:cNvSpPr>
          <p:nvPr>
            <p:ph type="sldNum" sz="quarter" idx="10"/>
          </p:nvPr>
        </p:nvSpPr>
        <p:spPr/>
        <p:txBody>
          <a:bodyPr/>
          <a:lstStyle/>
          <a:p>
            <a:fld id="{B5CD5C8D-7D5D-46ED-B162-7F9DD0870060}" type="slidenum">
              <a:rPr lang="de-DE" smtClean="0"/>
              <a:t>29</a:t>
            </a:fld>
            <a:endParaRPr lang="de-DE"/>
          </a:p>
        </p:txBody>
      </p:sp>
    </p:spTree>
    <p:extLst>
      <p:ext uri="{BB962C8B-B14F-4D97-AF65-F5344CB8AC3E}">
        <p14:creationId xmlns:p14="http://schemas.microsoft.com/office/powerpoint/2010/main" val="425932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Am einfachsten lässt sich das mit den FAIR Prinzipien erklären. Damit aus Kulturdaten tolle Projekte wie bei Coding da Vinci entstehen können, müssen die Daten zunächst nach den Fair Prinzipien bereit gestellt werden. </a:t>
            </a:r>
          </a:p>
          <a:p>
            <a:pPr algn="l"/>
            <a:endParaRPr lang="de-DE" dirty="0"/>
          </a:p>
          <a:p>
            <a:pPr algn="l"/>
            <a:r>
              <a:rPr lang="de-DE" dirty="0"/>
              <a:t>Bei der Bereitstellung von Daten muss gemäß dieser Prinzipien deren Auffindbarkeit, Zugänglichkeit, Interoperabilität und Wiederverwertbarkeit gewährleistet werden. </a:t>
            </a:r>
          </a:p>
          <a:p>
            <a:pPr algn="l"/>
            <a:endParaRPr lang="de-DE" dirty="0"/>
          </a:p>
          <a:p>
            <a:pPr algn="l"/>
            <a:r>
              <a:rPr lang="de-DE" dirty="0"/>
              <a:t>Aber Vorsicht. </a:t>
            </a:r>
            <a:r>
              <a:rPr lang="de-DE" dirty="0" err="1"/>
              <a:t>Reusable</a:t>
            </a:r>
            <a:r>
              <a:rPr lang="de-DE" dirty="0"/>
              <a:t>, also Wiederverwendbarkeit im Sinne der Fair Prinzipien bedeutet nicht, dass Daten auch praktisch weiterverwendet werden können, sondern nur, dass eine maschinenlesbare Aussage zur Wiederverwendbarkeit überhaupt gemacht wird. </a:t>
            </a:r>
          </a:p>
        </p:txBody>
      </p:sp>
      <p:sp>
        <p:nvSpPr>
          <p:cNvPr id="4" name="Foliennummernplatzhalter 3"/>
          <p:cNvSpPr>
            <a:spLocks noGrp="1"/>
          </p:cNvSpPr>
          <p:nvPr>
            <p:ph type="sldNum" sz="quarter" idx="10"/>
          </p:nvPr>
        </p:nvSpPr>
        <p:spPr/>
        <p:txBody>
          <a:bodyPr/>
          <a:lstStyle/>
          <a:p>
            <a:fld id="{B5CD5C8D-7D5D-46ED-B162-7F9DD0870060}" type="slidenum">
              <a:rPr lang="de-DE" smtClean="0"/>
              <a:t>3</a:t>
            </a:fld>
            <a:endParaRPr lang="de-DE"/>
          </a:p>
        </p:txBody>
      </p:sp>
    </p:spTree>
    <p:extLst>
      <p:ext uri="{BB962C8B-B14F-4D97-AF65-F5344CB8AC3E}">
        <p14:creationId xmlns:p14="http://schemas.microsoft.com/office/powerpoint/2010/main" val="1512606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Zusammenfassend lässt sich sagen, dass offene Kulturdaten und Co-</a:t>
            </a:r>
            <a:r>
              <a:rPr lang="de-DE" dirty="0" err="1"/>
              <a:t>Creation</a:t>
            </a:r>
            <a:r>
              <a:rPr lang="de-DE" dirty="0"/>
              <a:t> Prozesse das Kulturerbe digital transformieren und neue Sichten darauf ermöglichen, die den Nutzungsgewohnheiten im digitalen und vernetzten Zeitalter entsprechen. </a:t>
            </a:r>
          </a:p>
        </p:txBody>
      </p:sp>
      <p:sp>
        <p:nvSpPr>
          <p:cNvPr id="4" name="Foliennummernplatzhalter 3"/>
          <p:cNvSpPr>
            <a:spLocks noGrp="1"/>
          </p:cNvSpPr>
          <p:nvPr>
            <p:ph type="sldNum" sz="quarter" idx="10"/>
          </p:nvPr>
        </p:nvSpPr>
        <p:spPr/>
        <p:txBody>
          <a:bodyPr/>
          <a:lstStyle/>
          <a:p>
            <a:fld id="{B5CD5C8D-7D5D-46ED-B162-7F9DD0870060}" type="slidenum">
              <a:rPr lang="de-DE" smtClean="0"/>
              <a:t>30</a:t>
            </a:fld>
            <a:endParaRPr lang="de-DE"/>
          </a:p>
        </p:txBody>
      </p:sp>
    </p:spTree>
    <p:extLst>
      <p:ext uri="{BB962C8B-B14F-4D97-AF65-F5344CB8AC3E}">
        <p14:creationId xmlns:p14="http://schemas.microsoft.com/office/powerpoint/2010/main" val="3557798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Co </a:t>
            </a:r>
            <a:r>
              <a:rPr lang="de-DE" dirty="0" err="1"/>
              <a:t>Creation</a:t>
            </a:r>
            <a:r>
              <a:rPr lang="de-DE" dirty="0"/>
              <a:t> passiert aber nicht von selbst. Ich hatte es eingangs schon gesagt: Notwendig ist ein stärkeres </a:t>
            </a:r>
            <a:r>
              <a:rPr lang="de-DE" dirty="0" err="1"/>
              <a:t>Comittment</a:t>
            </a:r>
            <a:r>
              <a:rPr lang="de-DE" dirty="0"/>
              <a:t> und zwar von Seiten der Einrichtungen und der diese unterstützenden Politik.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B5CD5C8D-7D5D-46ED-B162-7F9DD0870060}" type="slidenum">
              <a:rPr lang="de-DE" smtClean="0"/>
              <a:t>31</a:t>
            </a:fld>
            <a:endParaRPr lang="de-DE"/>
          </a:p>
        </p:txBody>
      </p:sp>
    </p:spTree>
    <p:extLst>
      <p:ext uri="{BB962C8B-B14F-4D97-AF65-F5344CB8AC3E}">
        <p14:creationId xmlns:p14="http://schemas.microsoft.com/office/powerpoint/2010/main" val="1153057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die Daten irgendwo im Netz verfügbar sind und nicht genutzt werden, ist nichts gewonnen. Coding-da-Vinci kann hier nur Impulse setzen und wandert von Region zu Region zu Region und ist nicht darauf angelegt nachhaltig Co-</a:t>
            </a:r>
            <a:r>
              <a:rPr lang="de-DE" dirty="0" err="1"/>
              <a:t>Creation</a:t>
            </a:r>
            <a:r>
              <a:rPr lang="de-DE" dirty="0"/>
              <a:t> Prozesse zu unterstützen und zu koordinieren</a:t>
            </a:r>
          </a:p>
        </p:txBody>
      </p:sp>
      <p:sp>
        <p:nvSpPr>
          <p:cNvPr id="4" name="Foliennummernplatzhalter 3"/>
          <p:cNvSpPr>
            <a:spLocks noGrp="1"/>
          </p:cNvSpPr>
          <p:nvPr>
            <p:ph type="sldNum" sz="quarter" idx="10"/>
          </p:nvPr>
        </p:nvSpPr>
        <p:spPr/>
        <p:txBody>
          <a:bodyPr/>
          <a:lstStyle/>
          <a:p>
            <a:fld id="{B5CD5C8D-7D5D-46ED-B162-7F9DD0870060}" type="slidenum">
              <a:rPr lang="de-DE" smtClean="0"/>
              <a:t>32</a:t>
            </a:fld>
            <a:endParaRPr lang="de-DE"/>
          </a:p>
        </p:txBody>
      </p:sp>
    </p:spTree>
    <p:extLst>
      <p:ext uri="{BB962C8B-B14F-4D97-AF65-F5344CB8AC3E}">
        <p14:creationId xmlns:p14="http://schemas.microsoft.com/office/powerpoint/2010/main" val="2132892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a:latin typeface="VpwmmnTimes-Roman"/>
              </a:rPr>
              <a:t>Das kann man in der gerade veröffentlichten Datenstrategie der Bundesregierung nachlesen. </a:t>
            </a:r>
          </a:p>
          <a:p>
            <a:pPr algn="l"/>
            <a:endParaRPr lang="de-DE" sz="1800" b="0" i="0" u="none" strike="noStrike" baseline="0" dirty="0">
              <a:latin typeface="VpwmmnTimes-Roman"/>
            </a:endParaRPr>
          </a:p>
          <a:p>
            <a:pPr algn="l"/>
            <a:r>
              <a:rPr lang="de-DE" sz="1800" b="0" i="0" u="none" strike="noStrike" baseline="0" dirty="0">
                <a:latin typeface="VpwmmnTimes-Roman"/>
              </a:rPr>
              <a:t>Die Datenstrategie hebt zwar ebenfalls das Potenzial von Coding-da-Vinci hervor und benennt das Projekt als Maßnahme der Bereitstellung öffentlich finanzierter Daten, macht aber keine Aussage ob diese Maßnahme dauerhaft finanziert werden soll.</a:t>
            </a:r>
          </a:p>
        </p:txBody>
      </p:sp>
      <p:sp>
        <p:nvSpPr>
          <p:cNvPr id="4" name="Foliennummernplatzhalter 3"/>
          <p:cNvSpPr>
            <a:spLocks noGrp="1"/>
          </p:cNvSpPr>
          <p:nvPr>
            <p:ph type="sldNum" sz="quarter" idx="10"/>
          </p:nvPr>
        </p:nvSpPr>
        <p:spPr/>
        <p:txBody>
          <a:bodyPr/>
          <a:lstStyle/>
          <a:p>
            <a:fld id="{B5CD5C8D-7D5D-46ED-B162-7F9DD0870060}" type="slidenum">
              <a:rPr lang="de-DE" smtClean="0"/>
              <a:t>33</a:t>
            </a:fld>
            <a:endParaRPr lang="de-DE"/>
          </a:p>
        </p:txBody>
      </p:sp>
    </p:spTree>
    <p:extLst>
      <p:ext uri="{BB962C8B-B14F-4D97-AF65-F5344CB8AC3E}">
        <p14:creationId xmlns:p14="http://schemas.microsoft.com/office/powerpoint/2010/main" val="3529099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In der Pflicht sind daher auch hier schon wieder auch die </a:t>
            </a:r>
            <a:r>
              <a:rPr lang="de-DE" dirty="0" err="1"/>
              <a:t>Kulturerbeeinrichtungen</a:t>
            </a:r>
            <a:r>
              <a:rPr lang="de-DE" dirty="0"/>
              <a:t> selbst.</a:t>
            </a:r>
          </a:p>
          <a:p>
            <a:pPr algn="l"/>
            <a:r>
              <a:rPr lang="de-DE" dirty="0"/>
              <a:t>Die müssen nicht nur Kulturdaten offen bereitstellen, sondern Co-</a:t>
            </a:r>
            <a:r>
              <a:rPr lang="de-DE" dirty="0" err="1"/>
              <a:t>Creation</a:t>
            </a:r>
            <a:r>
              <a:rPr lang="de-DE" dirty="0"/>
              <a:t> institutionalisieren und strukturelle Veränderungen herbeiführen. </a:t>
            </a:r>
          </a:p>
          <a:p>
            <a:pPr algn="l"/>
            <a:endParaRPr lang="de-DE" dirty="0"/>
          </a:p>
          <a:p>
            <a:pPr algn="l"/>
            <a:r>
              <a:rPr lang="de-DE" dirty="0"/>
              <a:t>Von Zivilgesellschaftlichen Akteure aus dem Umkreis von Wikimedia oder Open-Knowledge </a:t>
            </a:r>
            <a:r>
              <a:rPr lang="de-DE" dirty="0" err="1"/>
              <a:t>Foundation</a:t>
            </a:r>
            <a:r>
              <a:rPr lang="de-DE" dirty="0"/>
              <a:t> und Hacker*innen darf nichts einfach erwartet werden, sondern es müssen die Anreize und Entlohnung stimmen. </a:t>
            </a:r>
          </a:p>
          <a:p>
            <a:pPr algn="l"/>
            <a:endParaRPr lang="de-DE" dirty="0"/>
          </a:p>
        </p:txBody>
      </p:sp>
      <p:sp>
        <p:nvSpPr>
          <p:cNvPr id="4" name="Foliennummernplatzhalter 3"/>
          <p:cNvSpPr>
            <a:spLocks noGrp="1"/>
          </p:cNvSpPr>
          <p:nvPr>
            <p:ph type="sldNum" sz="quarter" idx="10"/>
          </p:nvPr>
        </p:nvSpPr>
        <p:spPr/>
        <p:txBody>
          <a:bodyPr/>
          <a:lstStyle/>
          <a:p>
            <a:fld id="{B5CD5C8D-7D5D-46ED-B162-7F9DD0870060}" type="slidenum">
              <a:rPr lang="de-DE" smtClean="0"/>
              <a:t>34</a:t>
            </a:fld>
            <a:endParaRPr lang="de-DE"/>
          </a:p>
        </p:txBody>
      </p:sp>
    </p:spTree>
    <p:extLst>
      <p:ext uri="{BB962C8B-B14F-4D97-AF65-F5344CB8AC3E}">
        <p14:creationId xmlns:p14="http://schemas.microsoft.com/office/powerpoint/2010/main" val="551880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Koordination und Organisation von Co-</a:t>
            </a:r>
            <a:r>
              <a:rPr lang="de-DE" dirty="0" err="1"/>
              <a:t>Creation</a:t>
            </a:r>
            <a:r>
              <a:rPr lang="de-DE" dirty="0"/>
              <a:t> Prozessen ist ebenso eine gemeinsame Aufgabe, wie die Gestaltung des digitalen Kulturraumes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Kulturerbeeinrichtungen</a:t>
            </a:r>
            <a:r>
              <a:rPr lang="de-DE" dirty="0"/>
              <a:t> benötigen die finanzielle Unterstützung von Bund und Land 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Zivilgesellschaftliche Akteure und Hacker*innen die Unterstützung und Betreuung von Einrichtungen.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Damit möchte ich enden und freue mich auf die Preisverleihung, die zeigen wird, das es sich lohnt hier nachhaltig zu investieren!</a:t>
            </a:r>
          </a:p>
          <a:p>
            <a:endParaRPr lang="de-DE" dirty="0"/>
          </a:p>
        </p:txBody>
      </p:sp>
      <p:sp>
        <p:nvSpPr>
          <p:cNvPr id="4" name="Foliennummernplatzhalter 3"/>
          <p:cNvSpPr>
            <a:spLocks noGrp="1"/>
          </p:cNvSpPr>
          <p:nvPr>
            <p:ph type="sldNum" sz="quarter" idx="10"/>
          </p:nvPr>
        </p:nvSpPr>
        <p:spPr/>
        <p:txBody>
          <a:bodyPr/>
          <a:lstStyle/>
          <a:p>
            <a:fld id="{B5CD5C8D-7D5D-46ED-B162-7F9DD0870060}" type="slidenum">
              <a:rPr lang="de-DE" smtClean="0"/>
              <a:t>35</a:t>
            </a:fld>
            <a:endParaRPr lang="de-DE"/>
          </a:p>
        </p:txBody>
      </p:sp>
    </p:spTree>
    <p:extLst>
      <p:ext uri="{BB962C8B-B14F-4D97-AF65-F5344CB8AC3E}">
        <p14:creationId xmlns:p14="http://schemas.microsoft.com/office/powerpoint/2010/main" val="263321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5"/>
          </p:nvPr>
        </p:nvSpPr>
        <p:spPr/>
        <p:txBody>
          <a:bodyPr/>
          <a:lstStyle/>
          <a:p>
            <a:fld id="{B5CD5C8D-7D5D-46ED-B162-7F9DD0870060}" type="slidenum">
              <a:rPr lang="de-DE" smtClean="0"/>
              <a:t>36</a:t>
            </a:fld>
            <a:endParaRPr lang="de-DE"/>
          </a:p>
        </p:txBody>
      </p:sp>
    </p:spTree>
    <p:extLst>
      <p:ext uri="{BB962C8B-B14F-4D97-AF65-F5344CB8AC3E}">
        <p14:creationId xmlns:p14="http://schemas.microsoft.com/office/powerpoint/2010/main" val="407034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Daher sind die FAIR Prinzipien durch Prinzipien die die konkrete Weiternutzungen adressieren zu ergänzen.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FHP Sun Office" panose="020B0503050302020203" pitchFamily="34" charset="0"/>
              <a:ea typeface="FHP Sun Office" panose="020B0503050302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FHP Sun Office" panose="020B0503050302020203" pitchFamily="34" charset="0"/>
                <a:ea typeface="FHP Sun Office" panose="020B0503050302020203" pitchFamily="34" charset="0"/>
              </a:rPr>
              <a:t>So z.B. die „Open Definition“, die besagt, dass ein </a:t>
            </a:r>
            <a:r>
              <a:rPr lang="de-DE" sz="1200" b="1" dirty="0">
                <a:latin typeface="FHP Sun Office" panose="020B0503050302020203" pitchFamily="34" charset="0"/>
                <a:ea typeface="FHP Sun Office" panose="020B0503050302020203" pitchFamily="34" charset="0"/>
              </a:rPr>
              <a:t>Objekt, oder dazugehörige Daten</a:t>
            </a:r>
            <a:r>
              <a:rPr lang="de-DE" sz="1200" dirty="0">
                <a:latin typeface="FHP Sun Office" panose="020B0503050302020203" pitchFamily="34" charset="0"/>
                <a:ea typeface="FHP Sun Office" panose="020B0503050302020203" pitchFamily="34" charset="0"/>
              </a:rPr>
              <a:t>, offen sind, wenn "jede frei ist, das Objekt bzw. die Daten zu </a:t>
            </a:r>
            <a:r>
              <a:rPr lang="de-DE" sz="1200" b="1" dirty="0">
                <a:latin typeface="FHP Sun Office" panose="020B0503050302020203" pitchFamily="34" charset="0"/>
                <a:ea typeface="FHP Sun Office" panose="020B0503050302020203" pitchFamily="34" charset="0"/>
              </a:rPr>
              <a:t>vervielfältigen, weiterzuverwenden und weiterzuverbreiten </a:t>
            </a:r>
            <a:r>
              <a:rPr lang="de-DE" sz="1200" dirty="0">
                <a:latin typeface="FHP Sun Office" panose="020B0503050302020203" pitchFamily="34" charset="0"/>
                <a:ea typeface="FHP Sun Office" panose="020B0503050302020203" pitchFamily="34" charset="0"/>
              </a:rPr>
              <a:t>–  und das für jeden beliebigen Zweck.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FHP Sun Office" panose="020B0503050302020203" pitchFamily="34" charset="0"/>
              <a:ea typeface="FHP Sun Office" panose="020B0503050302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FHP Sun Office" panose="020B0503050302020203" pitchFamily="34" charset="0"/>
                <a:ea typeface="FHP Sun Office" panose="020B0503050302020203" pitchFamily="34" charset="0"/>
              </a:rPr>
              <a:t>Kompatibel mit der Open Definition sind nur sehr freie Lizenzen. Lizenzen die eine Nutzung nur zu nichtkommerziellen Zwecken erlauben, sind mit der Open Definition kompatibel. </a:t>
            </a:r>
            <a:endParaRPr lang="de-DE" dirty="0"/>
          </a:p>
        </p:txBody>
      </p:sp>
      <p:sp>
        <p:nvSpPr>
          <p:cNvPr id="4" name="Foliennummernplatzhalter 3"/>
          <p:cNvSpPr>
            <a:spLocks noGrp="1"/>
          </p:cNvSpPr>
          <p:nvPr>
            <p:ph type="sldNum" sz="quarter" idx="10"/>
          </p:nvPr>
        </p:nvSpPr>
        <p:spPr/>
        <p:txBody>
          <a:bodyPr/>
          <a:lstStyle/>
          <a:p>
            <a:fld id="{B5CD5C8D-7D5D-46ED-B162-7F9DD0870060}" type="slidenum">
              <a:rPr lang="de-DE" smtClean="0"/>
              <a:t>4</a:t>
            </a:fld>
            <a:endParaRPr lang="de-DE"/>
          </a:p>
        </p:txBody>
      </p:sp>
    </p:spTree>
    <p:extLst>
      <p:ext uri="{BB962C8B-B14F-4D97-AF65-F5344CB8AC3E}">
        <p14:creationId xmlns:p14="http://schemas.microsoft.com/office/powerpoint/2010/main" val="3414154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Die Anwendbarkeit dieser Prinzipien auf den Kulturbereich lässt sich an der Entwicklung der sogenannten drei B-Erklärungen zu Open Access nachvollziehen. Die Erklärungen zeigen eine Entwicklung von </a:t>
            </a:r>
            <a:r>
              <a:rPr lang="de-DE" dirty="0" err="1"/>
              <a:t>OpenAccess</a:t>
            </a:r>
            <a:r>
              <a:rPr lang="de-DE" dirty="0"/>
              <a:t> zu </a:t>
            </a:r>
            <a:r>
              <a:rPr lang="de-DE" dirty="0" err="1"/>
              <a:t>OpenGlam</a:t>
            </a:r>
            <a:r>
              <a:rPr lang="de-DE" dirty="0"/>
              <a:t> auf. Während die erste </a:t>
            </a:r>
            <a:r>
              <a:rPr lang="de-DE" dirty="0" err="1"/>
              <a:t>OA</a:t>
            </a:r>
            <a:r>
              <a:rPr lang="de-DE" dirty="0"/>
              <a:t> </a:t>
            </a:r>
            <a:r>
              <a:rPr lang="de-DE" dirty="0" err="1"/>
              <a:t>Erlärkung</a:t>
            </a:r>
            <a:r>
              <a:rPr lang="de-DE" dirty="0"/>
              <a:t>, die Budapest Erklärung aus 2001 noch nicht Kulturdaten adressiert, tut dies aber spätestens die Berliner Erklärung aus dem Jahre 2003. </a:t>
            </a:r>
          </a:p>
        </p:txBody>
      </p:sp>
      <p:sp>
        <p:nvSpPr>
          <p:cNvPr id="4" name="Foliennummernplatzhalter 3"/>
          <p:cNvSpPr>
            <a:spLocks noGrp="1"/>
          </p:cNvSpPr>
          <p:nvPr>
            <p:ph type="sldNum" sz="quarter" idx="10"/>
          </p:nvPr>
        </p:nvSpPr>
        <p:spPr/>
        <p:txBody>
          <a:bodyPr/>
          <a:lstStyle/>
          <a:p>
            <a:fld id="{B5CD5C8D-7D5D-46ED-B162-7F9DD0870060}" type="slidenum">
              <a:rPr lang="de-DE" smtClean="0"/>
              <a:t>5</a:t>
            </a:fld>
            <a:endParaRPr lang="de-DE"/>
          </a:p>
        </p:txBody>
      </p:sp>
    </p:spTree>
    <p:extLst>
      <p:ext uri="{BB962C8B-B14F-4D97-AF65-F5344CB8AC3E}">
        <p14:creationId xmlns:p14="http://schemas.microsoft.com/office/powerpoint/2010/main" val="1646233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Hier im Volltext für alle die nicht glauben wollen, das Open Access im Kulturbereich schon seit 2003 auf der Agenda steht. </a:t>
            </a:r>
          </a:p>
        </p:txBody>
      </p:sp>
      <p:sp>
        <p:nvSpPr>
          <p:cNvPr id="4" name="Foliennummernplatzhalter 3"/>
          <p:cNvSpPr>
            <a:spLocks noGrp="1"/>
          </p:cNvSpPr>
          <p:nvPr>
            <p:ph type="sldNum" sz="quarter" idx="10"/>
          </p:nvPr>
        </p:nvSpPr>
        <p:spPr/>
        <p:txBody>
          <a:bodyPr/>
          <a:lstStyle/>
          <a:p>
            <a:fld id="{B5CD5C8D-7D5D-46ED-B162-7F9DD0870060}" type="slidenum">
              <a:rPr lang="de-DE" smtClean="0"/>
              <a:t>6</a:t>
            </a:fld>
            <a:endParaRPr lang="de-DE"/>
          </a:p>
        </p:txBody>
      </p:sp>
    </p:spTree>
    <p:extLst>
      <p:ext uri="{BB962C8B-B14F-4D97-AF65-F5344CB8AC3E}">
        <p14:creationId xmlns:p14="http://schemas.microsoft.com/office/powerpoint/2010/main" val="816379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Das Recht untermauert und stützt die genannten Prinzipien und Erklärungen. </a:t>
            </a:r>
          </a:p>
          <a:p>
            <a:pPr algn="l"/>
            <a:endParaRPr lang="de-DE" dirty="0"/>
          </a:p>
          <a:p>
            <a:pPr algn="l"/>
            <a:r>
              <a:rPr lang="de-DE" dirty="0"/>
              <a:t>So erstreckt sich seit 2013 der Anwendungsbereich der Public </a:t>
            </a:r>
            <a:r>
              <a:rPr lang="de-DE" dirty="0" err="1"/>
              <a:t>Sector</a:t>
            </a:r>
            <a:r>
              <a:rPr lang="de-DE" dirty="0"/>
              <a:t> Information Richtline, die die Weiterverwendbarkeit und Öffnung von Daten regelt, ebenfalls auf den Kulturbereich. </a:t>
            </a:r>
          </a:p>
        </p:txBody>
      </p:sp>
      <p:sp>
        <p:nvSpPr>
          <p:cNvPr id="4" name="Foliennummernplatzhalter 3"/>
          <p:cNvSpPr>
            <a:spLocks noGrp="1"/>
          </p:cNvSpPr>
          <p:nvPr>
            <p:ph type="sldNum" sz="quarter" idx="10"/>
          </p:nvPr>
        </p:nvSpPr>
        <p:spPr/>
        <p:txBody>
          <a:bodyPr/>
          <a:lstStyle/>
          <a:p>
            <a:fld id="{B5CD5C8D-7D5D-46ED-B162-7F9DD0870060}" type="slidenum">
              <a:rPr lang="de-DE" smtClean="0"/>
              <a:t>7</a:t>
            </a:fld>
            <a:endParaRPr lang="de-DE"/>
          </a:p>
        </p:txBody>
      </p:sp>
    </p:spTree>
    <p:extLst>
      <p:ext uri="{BB962C8B-B14F-4D97-AF65-F5344CB8AC3E}">
        <p14:creationId xmlns:p14="http://schemas.microsoft.com/office/powerpoint/2010/main" val="307960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In 2019 ist die Richtlinie aktualisiert worden und adressiert schon im Titel offene Daten und auch die </a:t>
            </a:r>
            <a:r>
              <a:rPr lang="de-DE" dirty="0" err="1"/>
              <a:t>Kulturerbeeinrichtungen</a:t>
            </a:r>
            <a:r>
              <a:rPr lang="de-DE" dirty="0"/>
              <a:t> fallen weiterhin in den Anwendungsbereich der Richtlinie. </a:t>
            </a:r>
          </a:p>
        </p:txBody>
      </p:sp>
      <p:sp>
        <p:nvSpPr>
          <p:cNvPr id="4" name="Foliennummernplatzhalter 3"/>
          <p:cNvSpPr>
            <a:spLocks noGrp="1"/>
          </p:cNvSpPr>
          <p:nvPr>
            <p:ph type="sldNum" sz="quarter" idx="10"/>
          </p:nvPr>
        </p:nvSpPr>
        <p:spPr/>
        <p:txBody>
          <a:bodyPr/>
          <a:lstStyle/>
          <a:p>
            <a:fld id="{B5CD5C8D-7D5D-46ED-B162-7F9DD0870060}" type="slidenum">
              <a:rPr lang="de-DE" smtClean="0"/>
              <a:t>8</a:t>
            </a:fld>
            <a:endParaRPr lang="de-DE"/>
          </a:p>
        </p:txBody>
      </p:sp>
    </p:spTree>
    <p:extLst>
      <p:ext uri="{BB962C8B-B14F-4D97-AF65-F5344CB8AC3E}">
        <p14:creationId xmlns:p14="http://schemas.microsoft.com/office/powerpoint/2010/main" val="4105764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Die rechtlich aufgegebene Ermöglichung der Weiterverwendung offener Kulturdaten, kann als eine Art </a:t>
            </a:r>
            <a:r>
              <a:rPr lang="de-DE" b="1" dirty="0"/>
              <a:t>Wirtschaftsförderung </a:t>
            </a:r>
            <a:r>
              <a:rPr lang="de-DE" dirty="0"/>
              <a:t>betrachtet. Sie soll, und das ist nochmal hervorzuheben, insbesondere kommerzielle Zwecke unterstützen!</a:t>
            </a:r>
          </a:p>
        </p:txBody>
      </p:sp>
      <p:sp>
        <p:nvSpPr>
          <p:cNvPr id="4" name="Foliennummernplatzhalter 3"/>
          <p:cNvSpPr>
            <a:spLocks noGrp="1"/>
          </p:cNvSpPr>
          <p:nvPr>
            <p:ph type="sldNum" sz="quarter" idx="10"/>
          </p:nvPr>
        </p:nvSpPr>
        <p:spPr/>
        <p:txBody>
          <a:bodyPr/>
          <a:lstStyle/>
          <a:p>
            <a:fld id="{B5CD5C8D-7D5D-46ED-B162-7F9DD0870060}" type="slidenum">
              <a:rPr lang="de-DE" smtClean="0"/>
              <a:t>9</a:t>
            </a:fld>
            <a:endParaRPr lang="de-DE"/>
          </a:p>
        </p:txBody>
      </p:sp>
    </p:spTree>
    <p:extLst>
      <p:ext uri="{BB962C8B-B14F-4D97-AF65-F5344CB8AC3E}">
        <p14:creationId xmlns:p14="http://schemas.microsoft.com/office/powerpoint/2010/main" val="2721396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600A76A0-A846-4DAC-8EB0-B2B5099427AB}" type="datetimeFigureOut">
              <a:rPr lang="de-DE" smtClean="0"/>
              <a:t>02.02.2021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0D4AD22-38E0-4427-A559-BD8C5615DC92}" type="slidenum">
              <a:rPr lang="de-DE" smtClean="0"/>
              <a:t>‹Nr.›</a:t>
            </a:fld>
            <a:endParaRPr lang="de-DE"/>
          </a:p>
        </p:txBody>
      </p:sp>
    </p:spTree>
    <p:extLst>
      <p:ext uri="{BB962C8B-B14F-4D97-AF65-F5344CB8AC3E}">
        <p14:creationId xmlns:p14="http://schemas.microsoft.com/office/powerpoint/2010/main" val="265258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00A76A0-A846-4DAC-8EB0-B2B5099427AB}" type="datetimeFigureOut">
              <a:rPr lang="de-DE" smtClean="0"/>
              <a:t>02.02.2021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0D4AD22-38E0-4427-A559-BD8C5615DC92}" type="slidenum">
              <a:rPr lang="de-DE" smtClean="0"/>
              <a:t>‹Nr.›</a:t>
            </a:fld>
            <a:endParaRPr lang="de-DE"/>
          </a:p>
        </p:txBody>
      </p:sp>
    </p:spTree>
    <p:extLst>
      <p:ext uri="{BB962C8B-B14F-4D97-AF65-F5344CB8AC3E}">
        <p14:creationId xmlns:p14="http://schemas.microsoft.com/office/powerpoint/2010/main" val="266052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600A76A0-A846-4DAC-8EB0-B2B5099427AB}" type="datetimeFigureOut">
              <a:rPr lang="de-DE" smtClean="0"/>
              <a:t>02.02.2021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0D4AD22-38E0-4427-A559-BD8C5615DC92}" type="slidenum">
              <a:rPr lang="de-DE" smtClean="0"/>
              <a:t>‹Nr.›</a:t>
            </a:fld>
            <a:endParaRPr lang="de-DE"/>
          </a:p>
        </p:txBody>
      </p:sp>
    </p:spTree>
    <p:extLst>
      <p:ext uri="{BB962C8B-B14F-4D97-AF65-F5344CB8AC3E}">
        <p14:creationId xmlns:p14="http://schemas.microsoft.com/office/powerpoint/2010/main" val="2299618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600A76A0-A846-4DAC-8EB0-B2B5099427AB}" type="datetimeFigureOut">
              <a:rPr lang="de-DE" smtClean="0"/>
              <a:t>02.02.2021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0D4AD22-38E0-4427-A559-BD8C5615DC92}" type="slidenum">
              <a:rPr lang="de-DE" smtClean="0"/>
              <a:t>‹Nr.›</a:t>
            </a:fld>
            <a:endParaRPr lang="de-DE"/>
          </a:p>
        </p:txBody>
      </p:sp>
    </p:spTree>
    <p:extLst>
      <p:ext uri="{BB962C8B-B14F-4D97-AF65-F5344CB8AC3E}">
        <p14:creationId xmlns:p14="http://schemas.microsoft.com/office/powerpoint/2010/main" val="2087303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00A76A0-A846-4DAC-8EB0-B2B5099427AB}" type="datetimeFigureOut">
              <a:rPr lang="de-DE" smtClean="0"/>
              <a:t>02.02.2021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0D4AD22-38E0-4427-A559-BD8C5615DC92}" type="slidenum">
              <a:rPr lang="de-DE" smtClean="0"/>
              <a:t>‹Nr.›</a:t>
            </a:fld>
            <a:endParaRPr lang="de-DE"/>
          </a:p>
        </p:txBody>
      </p:sp>
    </p:spTree>
    <p:extLst>
      <p:ext uri="{BB962C8B-B14F-4D97-AF65-F5344CB8AC3E}">
        <p14:creationId xmlns:p14="http://schemas.microsoft.com/office/powerpoint/2010/main" val="348747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00A76A0-A846-4DAC-8EB0-B2B5099427AB}" type="datetimeFigureOut">
              <a:rPr lang="de-DE" smtClean="0"/>
              <a:t>02.02.2021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0D4AD22-38E0-4427-A559-BD8C5615DC92}" type="slidenum">
              <a:rPr lang="de-DE" smtClean="0"/>
              <a:t>‹Nr.›</a:t>
            </a:fld>
            <a:endParaRPr lang="de-DE"/>
          </a:p>
        </p:txBody>
      </p:sp>
    </p:spTree>
    <p:extLst>
      <p:ext uri="{BB962C8B-B14F-4D97-AF65-F5344CB8AC3E}">
        <p14:creationId xmlns:p14="http://schemas.microsoft.com/office/powerpoint/2010/main" val="2735859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bschlussfolie">
    <p:spTree>
      <p:nvGrpSpPr>
        <p:cNvPr id="1" name=""/>
        <p:cNvGrpSpPr/>
        <p:nvPr/>
      </p:nvGrpSpPr>
      <p:grpSpPr>
        <a:xfrm>
          <a:off x="0" y="0"/>
          <a:ext cx="0" cy="0"/>
          <a:chOff x="0" y="0"/>
          <a:chExt cx="0" cy="0"/>
        </a:xfrm>
      </p:grpSpPr>
      <p:sp>
        <p:nvSpPr>
          <p:cNvPr id="3" name="Titel"/>
          <p:cNvSpPr>
            <a:spLocks noGrp="1"/>
          </p:cNvSpPr>
          <p:nvPr>
            <p:ph type="body" sz="quarter" idx="15" hasCustomPrompt="1"/>
          </p:nvPr>
        </p:nvSpPr>
        <p:spPr bwMode="gray">
          <a:xfrm>
            <a:off x="5738185" y="727508"/>
            <a:ext cx="5400703" cy="2879292"/>
          </a:xfrm>
          <a:solidFill>
            <a:srgbClr val="F29689"/>
          </a:solidFill>
        </p:spPr>
        <p:txBody>
          <a:bodyPr lIns="540000" tIns="360000" rIns="540000" bIns="360000" anchor="t"/>
          <a:lstStyle>
            <a:lvl1pPr marL="0" indent="0" algn="l">
              <a:buNone/>
              <a:defRPr sz="44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Titelformat durch Klicken bearbeiten</a:t>
            </a:r>
          </a:p>
        </p:txBody>
      </p:sp>
    </p:spTree>
    <p:extLst>
      <p:ext uri="{BB962C8B-B14F-4D97-AF65-F5344CB8AC3E}">
        <p14:creationId xmlns:p14="http://schemas.microsoft.com/office/powerpoint/2010/main" val="121226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Zitat">
    <p:spTree>
      <p:nvGrpSpPr>
        <p:cNvPr id="1" name=""/>
        <p:cNvGrpSpPr/>
        <p:nvPr/>
      </p:nvGrpSpPr>
      <p:grpSpPr>
        <a:xfrm>
          <a:off x="0" y="0"/>
          <a:ext cx="0" cy="0"/>
          <a:chOff x="0" y="0"/>
          <a:chExt cx="0" cy="0"/>
        </a:xfrm>
      </p:grpSpPr>
      <p:sp>
        <p:nvSpPr>
          <p:cNvPr id="9" name="Text"/>
          <p:cNvSpPr>
            <a:spLocks noGrp="1"/>
          </p:cNvSpPr>
          <p:nvPr>
            <p:ph type="ctrTitle" hasCustomPrompt="1"/>
          </p:nvPr>
        </p:nvSpPr>
        <p:spPr bwMode="gray">
          <a:xfrm>
            <a:off x="1055139" y="843454"/>
            <a:ext cx="10081312" cy="5171090"/>
          </a:xfrm>
          <a:solidFill>
            <a:schemeClr val="bg1"/>
          </a:solidFill>
          <a:ln>
            <a:noFill/>
          </a:ln>
        </p:spPr>
        <p:txBody>
          <a:bodyPr vert="horz" lIns="1800000" tIns="1800000" rIns="1800000" bIns="1800000" rtlCol="0" anchor="ctr" anchorCtr="0">
            <a:noAutofit/>
          </a:bodyPr>
          <a:lstStyle>
            <a:lvl1pPr algn="ctr">
              <a:lnSpc>
                <a:spcPct val="90000"/>
              </a:lnSpc>
              <a:spcAft>
                <a:spcPts val="1000"/>
              </a:spcAft>
              <a:defRPr lang="de-DE" sz="3600" b="0" cap="none" baseline="0" dirty="0">
                <a:solidFill>
                  <a:schemeClr val="tx1"/>
                </a:solidFill>
              </a:defRPr>
            </a:lvl1pPr>
          </a:lstStyle>
          <a:p>
            <a:pPr lvl="0"/>
            <a:r>
              <a:rPr lang="de-DE" noProof="0" dirty="0"/>
              <a:t>Textmasterformat bearbeiten</a:t>
            </a:r>
          </a:p>
        </p:txBody>
      </p:sp>
    </p:spTree>
    <p:extLst>
      <p:ext uri="{BB962C8B-B14F-4D97-AF65-F5344CB8AC3E}">
        <p14:creationId xmlns:p14="http://schemas.microsoft.com/office/powerpoint/2010/main" val="393079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A76A0-A846-4DAC-8EB0-B2B5099427AB}" type="datetimeFigureOut">
              <a:rPr lang="de-DE" smtClean="0"/>
              <a:t>02.02.2021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4AD22-38E0-4427-A559-BD8C5615DC92}" type="slidenum">
              <a:rPr lang="de-DE" smtClean="0"/>
              <a:t>‹Nr.›</a:t>
            </a:fld>
            <a:endParaRPr lang="de-DE"/>
          </a:p>
        </p:txBody>
      </p:sp>
    </p:spTree>
    <p:extLst>
      <p:ext uri="{BB962C8B-B14F-4D97-AF65-F5344CB8AC3E}">
        <p14:creationId xmlns:p14="http://schemas.microsoft.com/office/powerpoint/2010/main" val="212971825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hyperlink" Target="https://doi.org/10.17176/20180718-150348-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docs.google.com/spreadsheets/d/1WPS-KJptUJ-o8SXtg00llcxq0IKJu8eO6Ege_GrLaNc/edit?usp=sharing"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www.metmuseum.org/blogs/now-at-the-met/2019/met-microsoft-mit-art-open-data-artificial-intelligence" TargetMode="Externa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0.gif"/></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1.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customXml" Target="../ink/ink1.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36.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1.jpg"/><Relationship Id="rId11" Type="http://schemas.openxmlformats.org/officeDocument/2006/relationships/image" Target="../media/image46.png"/><Relationship Id="rId5" Type="http://schemas.openxmlformats.org/officeDocument/2006/relationships/image" Target="../media/image40.jp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image" Target="../media/image7.png"/><Relationship Id="rId7" Type="http://schemas.openxmlformats.org/officeDocument/2006/relationships/hyperlink" Target="https://creativecommons.org/licenses/by/4.0/"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creativecommons.org/publicdomain/zero/1.0/" TargetMode="External"/><Relationship Id="rId5" Type="http://schemas.openxmlformats.org/officeDocument/2006/relationships/hyperlink" Target="https://creativecommons.org/publicdomain/mark/1.0/" TargetMode="External"/><Relationship Id="rId4" Type="http://schemas.openxmlformats.org/officeDocument/2006/relationships/image" Target="../media/image8.png"/><Relationship Id="rId9" Type="http://schemas.openxmlformats.org/officeDocument/2006/relationships/hyperlink" Target="http://rightsstatements.org/page/NKC/1.0/?language=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02B5701-18B3-40F1-9B77-56FDECAF44BF}"/>
              </a:ext>
            </a:extLst>
          </p:cNvPr>
          <p:cNvPicPr>
            <a:picLocks noChangeAspect="1"/>
          </p:cNvPicPr>
          <p:nvPr/>
        </p:nvPicPr>
        <p:blipFill>
          <a:blip r:embed="rId3"/>
          <a:stretch>
            <a:fillRect/>
          </a:stretch>
        </p:blipFill>
        <p:spPr>
          <a:xfrm>
            <a:off x="-1" y="-5080"/>
            <a:ext cx="12190411" cy="6867265"/>
          </a:xfrm>
          <a:prstGeom prst="rect">
            <a:avLst/>
          </a:prstGeom>
        </p:spPr>
      </p:pic>
      <p:sp>
        <p:nvSpPr>
          <p:cNvPr id="18" name="Rechteck 17">
            <a:extLst>
              <a:ext uri="{FF2B5EF4-FFF2-40B4-BE49-F238E27FC236}">
                <a16:creationId xmlns:a16="http://schemas.microsoft.com/office/drawing/2014/main" id="{5856898A-A3C8-8D4E-AFC1-2296018C33D3}"/>
              </a:ext>
            </a:extLst>
          </p:cNvPr>
          <p:cNvSpPr/>
          <p:nvPr/>
        </p:nvSpPr>
        <p:spPr>
          <a:xfrm>
            <a:off x="-4" y="-5080"/>
            <a:ext cx="12190414" cy="6858001"/>
          </a:xfrm>
          <a:prstGeom prst="rect">
            <a:avLst/>
          </a:prstGeom>
          <a:solidFill>
            <a:srgbClr val="ABE7E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err="1"/>
          </a:p>
        </p:txBody>
      </p:sp>
      <p:sp>
        <p:nvSpPr>
          <p:cNvPr id="2" name="Text"/>
          <p:cNvSpPr>
            <a:spLocks noGrp="1"/>
          </p:cNvSpPr>
          <p:nvPr>
            <p:ph type="ctrTitle"/>
          </p:nvPr>
        </p:nvSpPr>
        <p:spPr/>
        <p:txBody>
          <a:bodyPr/>
          <a:lstStyle/>
          <a:p>
            <a:r>
              <a:rPr lang="de-DE" sz="5500" dirty="0">
                <a:latin typeface="Barlow überschriften"/>
                <a:ea typeface="FHP Sun Office" panose="020B0503050302020203" pitchFamily="34" charset="0"/>
              </a:rPr>
              <a:t>Gemeinsam den digitalen Kulturraum der Zukunft gestalten</a:t>
            </a:r>
            <a:br>
              <a:rPr lang="de-DE" dirty="0">
                <a:latin typeface="Barlow überschriften"/>
                <a:ea typeface="FHP Sun Office" panose="020B0503050302020203" pitchFamily="34" charset="0"/>
              </a:rPr>
            </a:br>
            <a:r>
              <a:rPr lang="de-DE" sz="2000" dirty="0">
                <a:latin typeface="Barlow überschriften"/>
              </a:rPr>
              <a:t>Potenziale von offenen Kulturdaten und Co-</a:t>
            </a:r>
            <a:r>
              <a:rPr lang="de-DE" sz="2000" dirty="0" err="1">
                <a:latin typeface="Barlow überschriften"/>
              </a:rPr>
              <a:t>Creation</a:t>
            </a:r>
            <a:br>
              <a:rPr lang="de-DE" sz="2000" dirty="0">
                <a:latin typeface="Barlow überschriften"/>
              </a:rPr>
            </a:br>
            <a:r>
              <a:rPr lang="de-DE" sz="2000" dirty="0">
                <a:latin typeface="Barlow überschriften"/>
              </a:rPr>
              <a:t>Input anlässlich der Preisverleihung </a:t>
            </a:r>
            <a:br>
              <a:rPr lang="de-DE" sz="2000" dirty="0">
                <a:latin typeface="Barlow überschriften"/>
              </a:rPr>
            </a:br>
            <a:br>
              <a:rPr lang="de-DE" sz="2000" dirty="0">
                <a:latin typeface="Barlow überschriften"/>
              </a:rPr>
            </a:br>
            <a:br>
              <a:rPr lang="de-DE" sz="2000" dirty="0">
                <a:latin typeface="Barlow überschriften"/>
              </a:rPr>
            </a:br>
            <a:r>
              <a:rPr lang="de-DE" sz="2000" dirty="0">
                <a:latin typeface="Barlow überschriften"/>
              </a:rPr>
              <a:t>29.01.2021</a:t>
            </a:r>
            <a:br>
              <a:rPr lang="de-DE" dirty="0">
                <a:latin typeface="Barlow überschriften"/>
              </a:rPr>
            </a:br>
            <a:br>
              <a:rPr lang="de-DE" dirty="0">
                <a:latin typeface="Barlow überschriften"/>
              </a:rPr>
            </a:br>
            <a:r>
              <a:rPr lang="de-DE" sz="2800" dirty="0">
                <a:solidFill>
                  <a:srgbClr val="F29689"/>
                </a:solidFill>
                <a:latin typeface="Barlow überschriften"/>
                <a:ea typeface="FHP Sun Office" panose="020B0503050302020203" pitchFamily="34" charset="0"/>
              </a:rPr>
              <a:t>Prof. Dr. jur. Ellen Euler, </a:t>
            </a:r>
            <a:r>
              <a:rPr lang="de-DE" sz="2800" dirty="0" err="1">
                <a:solidFill>
                  <a:srgbClr val="F29689"/>
                </a:solidFill>
                <a:latin typeface="Barlow überschriften"/>
                <a:ea typeface="FHP Sun Office" panose="020B0503050302020203" pitchFamily="34" charset="0"/>
              </a:rPr>
              <a:t>LL.M</a:t>
            </a:r>
            <a:r>
              <a:rPr lang="de-DE" sz="2800" dirty="0">
                <a:solidFill>
                  <a:srgbClr val="F29689"/>
                </a:solidFill>
                <a:latin typeface="Barlow überschriften"/>
                <a:ea typeface="FHP Sun Office" panose="020B0503050302020203" pitchFamily="34" charset="0"/>
              </a:rPr>
              <a:t>. </a:t>
            </a:r>
            <a:br>
              <a:rPr lang="de-DE" sz="2800" dirty="0">
                <a:solidFill>
                  <a:srgbClr val="F29689"/>
                </a:solidFill>
                <a:latin typeface="Barlow überschriften"/>
                <a:ea typeface="FHP Sun Office" panose="020B0503050302020203" pitchFamily="34" charset="0"/>
              </a:rPr>
            </a:br>
            <a:endParaRPr lang="de-DE" dirty="0">
              <a:solidFill>
                <a:srgbClr val="F29689"/>
              </a:solidFill>
              <a:latin typeface="Barlow überschriften"/>
              <a:ea typeface="FHP Sun Office" panose="020B0503050302020203" pitchFamily="34" charset="0"/>
            </a:endParaRPr>
          </a:p>
        </p:txBody>
      </p:sp>
      <p:pic>
        <p:nvPicPr>
          <p:cNvPr id="6" name="Grafik 5">
            <a:extLst>
              <a:ext uri="{FF2B5EF4-FFF2-40B4-BE49-F238E27FC236}">
                <a16:creationId xmlns:a16="http://schemas.microsoft.com/office/drawing/2014/main" id="{134882F1-63AF-4441-9BAB-1AE29DA0BB6D}"/>
              </a:ext>
            </a:extLst>
          </p:cNvPr>
          <p:cNvPicPr>
            <a:picLocks noChangeAspect="1"/>
          </p:cNvPicPr>
          <p:nvPr/>
        </p:nvPicPr>
        <p:blipFill>
          <a:blip r:embed="rId4">
            <a:duotone>
              <a:prstClr val="black"/>
              <a:schemeClr val="accent6">
                <a:tint val="45000"/>
                <a:satMod val="400000"/>
              </a:schemeClr>
            </a:duotone>
          </a:blip>
          <a:stretch>
            <a:fillRect/>
          </a:stretch>
        </p:blipFill>
        <p:spPr>
          <a:xfrm>
            <a:off x="4233933" y="3816505"/>
            <a:ext cx="3724133" cy="389735"/>
          </a:xfrm>
          <a:prstGeom prst="rect">
            <a:avLst/>
          </a:prstGeom>
        </p:spPr>
      </p:pic>
    </p:spTree>
    <p:extLst>
      <p:ext uri="{BB962C8B-B14F-4D97-AF65-F5344CB8AC3E}">
        <p14:creationId xmlns:p14="http://schemas.microsoft.com/office/powerpoint/2010/main" val="1788232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6" y="1269722"/>
            <a:ext cx="6858000"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0289276-CC27-45CF-B685-AD9EA9F2F1DB}"/>
              </a:ext>
            </a:extLst>
          </p:cNvPr>
          <p:cNvSpPr txBox="1"/>
          <p:nvPr/>
        </p:nvSpPr>
        <p:spPr>
          <a:xfrm>
            <a:off x="8099363" y="157600"/>
            <a:ext cx="3986661" cy="1938992"/>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Von der</a:t>
            </a:r>
            <a:br>
              <a:rPr lang="de-DE" sz="4000" dirty="0">
                <a:solidFill>
                  <a:schemeClr val="bg1"/>
                </a:solidFill>
                <a:latin typeface="Barlow überschriften"/>
                <a:ea typeface="FHP Sun Office" panose="020B0503050302020203" pitchFamily="34" charset="0"/>
              </a:rPr>
            </a:br>
            <a:r>
              <a:rPr lang="de-DE" sz="4000" dirty="0">
                <a:solidFill>
                  <a:schemeClr val="bg1"/>
                </a:solidFill>
                <a:latin typeface="Barlow überschriften"/>
                <a:ea typeface="FHP Sun Office" panose="020B0503050302020203" pitchFamily="34" charset="0"/>
              </a:rPr>
              <a:t>#PSI-RL zur</a:t>
            </a:r>
          </a:p>
          <a:p>
            <a:r>
              <a:rPr lang="de-DE" sz="4000" dirty="0">
                <a:solidFill>
                  <a:schemeClr val="bg1"/>
                </a:solidFill>
                <a:latin typeface="Barlow überschriften"/>
                <a:ea typeface="FHP Sun Office" panose="020B0503050302020203" pitchFamily="34" charset="0"/>
              </a:rPr>
              <a:t>#OpenData RL</a:t>
            </a:r>
          </a:p>
        </p:txBody>
      </p:sp>
      <p:sp>
        <p:nvSpPr>
          <p:cNvPr id="6" name="Rechteck 5">
            <a:extLst>
              <a:ext uri="{FF2B5EF4-FFF2-40B4-BE49-F238E27FC236}">
                <a16:creationId xmlns:a16="http://schemas.microsoft.com/office/drawing/2014/main" id="{B2035829-51F0-42FC-A71F-8A1FB2223103}"/>
              </a:ext>
            </a:extLst>
          </p:cNvPr>
          <p:cNvSpPr/>
          <p:nvPr/>
        </p:nvSpPr>
        <p:spPr>
          <a:xfrm>
            <a:off x="377894" y="1136065"/>
            <a:ext cx="7248958" cy="5401479"/>
          </a:xfrm>
          <a:prstGeom prst="rect">
            <a:avLst/>
          </a:prstGeom>
        </p:spPr>
        <p:txBody>
          <a:bodyPr wrap="square">
            <a:spAutoFit/>
          </a:bodyPr>
          <a:lstStyle/>
          <a:p>
            <a:r>
              <a:rPr lang="de-DE" sz="2300" dirty="0">
                <a:latin typeface="Barlow überschriften"/>
                <a:ea typeface="FHP Sun Office" panose="020B0503050302020203" pitchFamily="34" charset="0"/>
              </a:rPr>
              <a:t>(1) Unbeschadet des Kapitels V stellen öffentliche Stellen und öffentliche Unternehmen ihre Dokumente in allen vorhandenen Formaten oder Sprachen und, soweit möglich und sinnvoll, </a:t>
            </a:r>
            <a:r>
              <a:rPr lang="de-DE" sz="2300" dirty="0">
                <a:highlight>
                  <a:srgbClr val="89F296"/>
                </a:highlight>
                <a:latin typeface="Barlow überschriften"/>
                <a:ea typeface="FHP Sun Office" panose="020B0503050302020203" pitchFamily="34" charset="0"/>
              </a:rPr>
              <a:t>auf elektronischem Wege in offenen, maschinenlesbaren, zugänglichen, auffindbaren und weiterverwendbaren Formaten zusammen mit den zugehörigen Metadaten </a:t>
            </a:r>
            <a:r>
              <a:rPr lang="de-DE" sz="2300" dirty="0">
                <a:latin typeface="Barlow überschriften"/>
                <a:ea typeface="FHP Sun Office" panose="020B0503050302020203" pitchFamily="34" charset="0"/>
              </a:rPr>
              <a:t>zur Verfügung. Sowohl die Formate als auch die Metadaten müssen soweit möglich förmlichen </a:t>
            </a:r>
            <a:r>
              <a:rPr lang="de-DE" sz="2300" dirty="0">
                <a:highlight>
                  <a:srgbClr val="89F296"/>
                </a:highlight>
                <a:latin typeface="Barlow überschriften"/>
                <a:ea typeface="FHP Sun Office" panose="020B0503050302020203" pitchFamily="34" charset="0"/>
              </a:rPr>
              <a:t>offenen Standards</a:t>
            </a:r>
            <a:r>
              <a:rPr lang="de-DE" sz="2300" dirty="0">
                <a:latin typeface="Barlow überschriften"/>
                <a:ea typeface="FHP Sun Office" panose="020B0503050302020203" pitchFamily="34" charset="0"/>
              </a:rPr>
              <a:t> entsprechen.</a:t>
            </a:r>
          </a:p>
          <a:p>
            <a:r>
              <a:rPr lang="de-DE" sz="2300" dirty="0">
                <a:latin typeface="Barlow überschriften"/>
                <a:ea typeface="FHP Sun Office" panose="020B0503050302020203" pitchFamily="34" charset="0"/>
              </a:rPr>
              <a:t>(2) Die Mitgliedstaaten bestärken öffentliche Stellen und öffentliche Unternehmen darin, in den Anwendungsbereich dieser Richtlinie fallende Dokumente nach dem Grundsatz „konzeptionell und standardmäßig offen“ (</a:t>
            </a:r>
            <a:r>
              <a:rPr lang="de-DE" sz="2300" b="1" dirty="0">
                <a:highlight>
                  <a:srgbClr val="89F296"/>
                </a:highlight>
                <a:latin typeface="Barlow überschriften"/>
                <a:ea typeface="FHP Sun Office" panose="020B0503050302020203" pitchFamily="34" charset="0"/>
              </a:rPr>
              <a:t>open </a:t>
            </a:r>
            <a:r>
              <a:rPr lang="de-DE" sz="2300" b="1" dirty="0" err="1">
                <a:highlight>
                  <a:srgbClr val="89F296"/>
                </a:highlight>
                <a:latin typeface="Barlow überschriften"/>
                <a:ea typeface="FHP Sun Office" panose="020B0503050302020203" pitchFamily="34" charset="0"/>
              </a:rPr>
              <a:t>by</a:t>
            </a:r>
            <a:r>
              <a:rPr lang="de-DE" sz="2300" b="1" dirty="0">
                <a:highlight>
                  <a:srgbClr val="89F296"/>
                </a:highlight>
                <a:latin typeface="Barlow überschriften"/>
                <a:ea typeface="FHP Sun Office" panose="020B0503050302020203" pitchFamily="34" charset="0"/>
              </a:rPr>
              <a:t> design and </a:t>
            </a:r>
            <a:r>
              <a:rPr lang="de-DE" sz="2300" b="1" dirty="0" err="1">
                <a:highlight>
                  <a:srgbClr val="89F296"/>
                </a:highlight>
                <a:latin typeface="Barlow überschriften"/>
                <a:ea typeface="FHP Sun Office" panose="020B0503050302020203" pitchFamily="34" charset="0"/>
              </a:rPr>
              <a:t>by</a:t>
            </a:r>
            <a:r>
              <a:rPr lang="de-DE" sz="2300" b="1" dirty="0">
                <a:highlight>
                  <a:srgbClr val="89F296"/>
                </a:highlight>
                <a:latin typeface="Barlow überschriften"/>
                <a:ea typeface="FHP Sun Office" panose="020B0503050302020203" pitchFamily="34" charset="0"/>
              </a:rPr>
              <a:t> </a:t>
            </a:r>
            <a:r>
              <a:rPr lang="de-DE" sz="2300" b="1" dirty="0" err="1">
                <a:highlight>
                  <a:srgbClr val="89F296"/>
                </a:highlight>
                <a:latin typeface="Barlow überschriften"/>
                <a:ea typeface="FHP Sun Office" panose="020B0503050302020203" pitchFamily="34" charset="0"/>
              </a:rPr>
              <a:t>default</a:t>
            </a:r>
            <a:r>
              <a:rPr lang="de-DE" sz="2300" dirty="0">
                <a:latin typeface="Barlow überschriften"/>
                <a:ea typeface="FHP Sun Office" panose="020B0503050302020203" pitchFamily="34" charset="0"/>
              </a:rPr>
              <a:t>) zu erstellen und zur Verfügung zu stellen. </a:t>
            </a:r>
          </a:p>
        </p:txBody>
      </p:sp>
      <p:sp>
        <p:nvSpPr>
          <p:cNvPr id="10" name="Textfeld 9">
            <a:extLst>
              <a:ext uri="{FF2B5EF4-FFF2-40B4-BE49-F238E27FC236}">
                <a16:creationId xmlns:a16="http://schemas.microsoft.com/office/drawing/2014/main" id="{6F7FC3B8-D034-4211-AAF2-FBB5CF337E01}"/>
              </a:ext>
            </a:extLst>
          </p:cNvPr>
          <p:cNvSpPr txBox="1"/>
          <p:nvPr/>
        </p:nvSpPr>
        <p:spPr>
          <a:xfrm>
            <a:off x="0" y="0"/>
            <a:ext cx="8004746" cy="1169551"/>
          </a:xfrm>
          <a:prstGeom prst="rect">
            <a:avLst/>
          </a:prstGeom>
          <a:solidFill>
            <a:schemeClr val="bg1">
              <a:lumMod val="85000"/>
            </a:schemeClr>
          </a:solidFill>
        </p:spPr>
        <p:txBody>
          <a:bodyPr wrap="square">
            <a:spAutoFit/>
          </a:bodyPr>
          <a:lstStyle/>
          <a:p>
            <a:pPr algn="ctr"/>
            <a:r>
              <a:rPr lang="sv-SE" sz="3500" b="1" dirty="0">
                <a:latin typeface="Barlow überschriften"/>
                <a:ea typeface="FHP Sun Office" panose="020B0503050302020203" pitchFamily="34" charset="0"/>
              </a:rPr>
              <a:t>Art. 5  </a:t>
            </a:r>
          </a:p>
          <a:p>
            <a:pPr algn="ctr"/>
            <a:r>
              <a:rPr lang="sv-SE" sz="3500" b="1" dirty="0">
                <a:latin typeface="Barlow überschriften"/>
                <a:ea typeface="FHP Sun Office" panose="020B0503050302020203" pitchFamily="34" charset="0"/>
              </a:rPr>
              <a:t>RL 2019/1024/EU</a:t>
            </a:r>
          </a:p>
        </p:txBody>
      </p:sp>
      <p:sp>
        <p:nvSpPr>
          <p:cNvPr id="12" name="Textfeld 11">
            <a:extLst>
              <a:ext uri="{FF2B5EF4-FFF2-40B4-BE49-F238E27FC236}">
                <a16:creationId xmlns:a16="http://schemas.microsoft.com/office/drawing/2014/main" id="{3E565FE6-F06E-4234-8510-4431D65DE186}"/>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spTree>
    <p:extLst>
      <p:ext uri="{BB962C8B-B14F-4D97-AF65-F5344CB8AC3E}">
        <p14:creationId xmlns:p14="http://schemas.microsoft.com/office/powerpoint/2010/main" val="2991862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7"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0289276-CC27-45CF-B685-AD9EA9F2F1DB}"/>
              </a:ext>
            </a:extLst>
          </p:cNvPr>
          <p:cNvSpPr txBox="1"/>
          <p:nvPr/>
        </p:nvSpPr>
        <p:spPr>
          <a:xfrm>
            <a:off x="8099363" y="157600"/>
            <a:ext cx="3986661" cy="1938992"/>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Digitalisierung &amp; </a:t>
            </a:r>
            <a:br>
              <a:rPr lang="de-DE" sz="4000" dirty="0">
                <a:solidFill>
                  <a:schemeClr val="bg1"/>
                </a:solidFill>
                <a:latin typeface="Barlow überschriften"/>
                <a:ea typeface="FHP Sun Office" panose="020B0503050302020203" pitchFamily="34" charset="0"/>
              </a:rPr>
            </a:br>
            <a:r>
              <a:rPr lang="de-DE" sz="4000" dirty="0">
                <a:solidFill>
                  <a:schemeClr val="bg1"/>
                </a:solidFill>
                <a:latin typeface="Barlow überschriften"/>
                <a:ea typeface="FHP Sun Office" panose="020B0503050302020203" pitchFamily="34" charset="0"/>
              </a:rPr>
              <a:t>Zugänglichkeit von Kulturerbe</a:t>
            </a:r>
          </a:p>
        </p:txBody>
      </p:sp>
      <p:sp>
        <p:nvSpPr>
          <p:cNvPr id="8" name="Titel 1">
            <a:extLst>
              <a:ext uri="{FF2B5EF4-FFF2-40B4-BE49-F238E27FC236}">
                <a16:creationId xmlns:a16="http://schemas.microsoft.com/office/drawing/2014/main" id="{4059DC3A-1930-4FD2-9FB6-DD8A2F3AD109}"/>
              </a:ext>
            </a:extLst>
          </p:cNvPr>
          <p:cNvSpPr>
            <a:spLocks noGrp="1"/>
          </p:cNvSpPr>
          <p:nvPr>
            <p:ph type="title"/>
          </p:nvPr>
        </p:nvSpPr>
        <p:spPr>
          <a:xfrm>
            <a:off x="374518" y="4951094"/>
            <a:ext cx="8248263" cy="327685"/>
          </a:xfrm>
        </p:spPr>
        <p:txBody>
          <a:bodyPr>
            <a:normAutofit fontScale="90000"/>
          </a:bodyPr>
          <a:lstStyle/>
          <a:p>
            <a:r>
              <a:rPr lang="de-DE" sz="1800" dirty="0">
                <a:latin typeface="Barlow überschriften"/>
                <a:ea typeface="FHP Sun Office" panose="020B0503050302020203" pitchFamily="34" charset="0"/>
              </a:rPr>
              <a:t>Erwägungsgrund 13 / 2011/711/EU</a:t>
            </a:r>
          </a:p>
        </p:txBody>
      </p:sp>
      <p:pic>
        <p:nvPicPr>
          <p:cNvPr id="10" name="Picture 3">
            <a:extLst>
              <a:ext uri="{FF2B5EF4-FFF2-40B4-BE49-F238E27FC236}">
                <a16:creationId xmlns:a16="http://schemas.microsoft.com/office/drawing/2014/main" id="{CE5F650E-8CC5-4C1F-AB88-B2B16AE8B667}"/>
              </a:ext>
            </a:extLst>
          </p:cNvPr>
          <p:cNvPicPr>
            <a:picLocks noChangeAspect="1" noChangeArrowheads="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 y="-13977"/>
            <a:ext cx="8004748" cy="1385437"/>
          </a:xfrm>
          <a:prstGeom prst="rect">
            <a:avLst/>
          </a:prstGeom>
          <a:solidFill>
            <a:schemeClr val="bg1">
              <a:lumMod val="85000"/>
            </a:schemeClr>
          </a:solidFill>
          <a:ln>
            <a:noFill/>
          </a:ln>
        </p:spPr>
      </p:pic>
      <p:sp>
        <p:nvSpPr>
          <p:cNvPr id="12" name="Textfeld 11">
            <a:extLst>
              <a:ext uri="{FF2B5EF4-FFF2-40B4-BE49-F238E27FC236}">
                <a16:creationId xmlns:a16="http://schemas.microsoft.com/office/drawing/2014/main" id="{8CC22C4C-BB8E-456F-BD9E-2050DC75F974}"/>
              </a:ext>
            </a:extLst>
          </p:cNvPr>
          <p:cNvSpPr txBox="1"/>
          <p:nvPr/>
        </p:nvSpPr>
        <p:spPr>
          <a:xfrm>
            <a:off x="374518" y="1742649"/>
            <a:ext cx="7083188" cy="3170099"/>
          </a:xfrm>
          <a:prstGeom prst="rect">
            <a:avLst/>
          </a:prstGeom>
          <a:noFill/>
        </p:spPr>
        <p:txBody>
          <a:bodyPr wrap="square">
            <a:spAutoFit/>
          </a:bodyPr>
          <a:lstStyle/>
          <a:p>
            <a:r>
              <a:rPr lang="de-DE" sz="2500" dirty="0">
                <a:latin typeface="Barlow überschriften"/>
                <a:ea typeface="FHP Sun Office" panose="020B0503050302020203" pitchFamily="34" charset="0"/>
              </a:rPr>
              <a:t>„Für einen breiten Zugang zu gemeinfreien Inhalten und deren breite Nutzung muss gewährleistet werden, dass</a:t>
            </a:r>
            <a:r>
              <a:rPr lang="de-DE" sz="2500" dirty="0">
                <a:highlight>
                  <a:srgbClr val="89F296"/>
                </a:highlight>
                <a:latin typeface="Barlow überschriften"/>
                <a:ea typeface="FHP Sun Office" panose="020B0503050302020203" pitchFamily="34" charset="0"/>
              </a:rPr>
              <a:t> </a:t>
            </a:r>
            <a:r>
              <a:rPr lang="de-DE" sz="2500" b="1" dirty="0">
                <a:highlight>
                  <a:srgbClr val="89F296"/>
                </a:highlight>
                <a:latin typeface="Barlow überschriften"/>
                <a:ea typeface="FHP Sun Office" panose="020B0503050302020203" pitchFamily="34" charset="0"/>
              </a:rPr>
              <a:t>gemeinfreie Inhalte auch nach ihrer Digitalisierung gemeinfrei bleiben</a:t>
            </a:r>
            <a:r>
              <a:rPr lang="de-DE" sz="2500" dirty="0">
                <a:latin typeface="Barlow überschriften"/>
                <a:ea typeface="FHP Sun Office" panose="020B0503050302020203" pitchFamily="34" charset="0"/>
              </a:rPr>
              <a:t>. Die Verwendung auffälliger Wasserzeichen oder anderer visueller Schutzvorkehrungen als Eigentums- oder Herkunftskennzeichnung auf Kopien gemeinfreien Materials sollte vermieden werden.“ </a:t>
            </a:r>
          </a:p>
        </p:txBody>
      </p:sp>
      <p:sp>
        <p:nvSpPr>
          <p:cNvPr id="13" name="Textfeld 12">
            <a:extLst>
              <a:ext uri="{FF2B5EF4-FFF2-40B4-BE49-F238E27FC236}">
                <a16:creationId xmlns:a16="http://schemas.microsoft.com/office/drawing/2014/main" id="{2F66A7C2-CDA6-4B70-9186-934D6AD5EA1A}"/>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spTree>
    <p:extLst>
      <p:ext uri="{BB962C8B-B14F-4D97-AF65-F5344CB8AC3E}">
        <p14:creationId xmlns:p14="http://schemas.microsoft.com/office/powerpoint/2010/main" val="3672836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25790" y="1260487"/>
            <a:ext cx="6876470"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sp>
        <p:nvSpPr>
          <p:cNvPr id="3" name="Textfeld 2">
            <a:extLst>
              <a:ext uri="{FF2B5EF4-FFF2-40B4-BE49-F238E27FC236}">
                <a16:creationId xmlns:a16="http://schemas.microsoft.com/office/drawing/2014/main" id="{FE75D30B-EEB2-4902-A23D-63396B84D099}"/>
              </a:ext>
            </a:extLst>
          </p:cNvPr>
          <p:cNvSpPr txBox="1"/>
          <p:nvPr/>
        </p:nvSpPr>
        <p:spPr>
          <a:xfrm>
            <a:off x="8129139" y="393269"/>
            <a:ext cx="3862992" cy="2554545"/>
          </a:xfrm>
          <a:prstGeom prst="rect">
            <a:avLst/>
          </a:prstGeom>
          <a:noFill/>
        </p:spPr>
        <p:txBody>
          <a:bodyPr wrap="square" rtlCol="0">
            <a:spAutoFit/>
          </a:bodyPr>
          <a:lstStyle/>
          <a:p>
            <a:r>
              <a:rPr lang="de-DE" sz="4000" dirty="0" err="1">
                <a:solidFill>
                  <a:schemeClr val="bg1"/>
                </a:solidFill>
                <a:latin typeface="Barlow überschriften"/>
              </a:rPr>
              <a:t>CDSM</a:t>
            </a:r>
            <a:r>
              <a:rPr lang="de-DE" sz="4000" dirty="0">
                <a:solidFill>
                  <a:schemeClr val="bg1"/>
                </a:solidFill>
                <a:latin typeface="Barlow überschriften"/>
              </a:rPr>
              <a:t>-RL Gemeinfreie Werke der bildenden Kunst</a:t>
            </a:r>
            <a:endParaRPr lang="de-DE" sz="4000" dirty="0">
              <a:solidFill>
                <a:schemeClr val="bg1"/>
              </a:solidFill>
              <a:latin typeface="Barlow überschriften"/>
              <a:ea typeface="FHP Sun Office" panose="020B0503050302020203" pitchFamily="34" charset="0"/>
            </a:endParaRPr>
          </a:p>
        </p:txBody>
      </p:sp>
      <p:sp>
        <p:nvSpPr>
          <p:cNvPr id="18" name="Textfeld 17">
            <a:extLst>
              <a:ext uri="{FF2B5EF4-FFF2-40B4-BE49-F238E27FC236}">
                <a16:creationId xmlns:a16="http://schemas.microsoft.com/office/drawing/2014/main" id="{E7927941-273A-4027-A1EA-F50F2DA84281}"/>
              </a:ext>
            </a:extLst>
          </p:cNvPr>
          <p:cNvSpPr txBox="1"/>
          <p:nvPr/>
        </p:nvSpPr>
        <p:spPr>
          <a:xfrm>
            <a:off x="199869" y="1391002"/>
            <a:ext cx="7598098" cy="2785378"/>
          </a:xfrm>
          <a:prstGeom prst="rect">
            <a:avLst/>
          </a:prstGeom>
          <a:noFill/>
        </p:spPr>
        <p:txBody>
          <a:bodyPr wrap="square">
            <a:spAutoFit/>
          </a:bodyPr>
          <a:lstStyle/>
          <a:p>
            <a:r>
              <a:rPr lang="de-DE" sz="2500" dirty="0">
                <a:latin typeface="Barlow überschriften"/>
                <a:ea typeface="FHP Sun Office" panose="020B0503050302020203" pitchFamily="34" charset="0"/>
              </a:rPr>
              <a:t>Die Mitgliedstaaten sehen vor, </a:t>
            </a:r>
            <a:r>
              <a:rPr lang="de-DE" sz="2500" dirty="0">
                <a:highlight>
                  <a:srgbClr val="89F296"/>
                </a:highlight>
                <a:latin typeface="Barlow überschriften"/>
                <a:ea typeface="FHP Sun Office" panose="020B0503050302020203" pitchFamily="34" charset="0"/>
              </a:rPr>
              <a:t>dass nach Ablauf der Dauer des Schutzes eines Werkes der bildenden Kunst Material, das im Zuge einer Handlung der Vervielfältigung dieses Werkes entstanden ist, weder urheberrechtlich noch durch verwandte Schutzrechte geschützt ist</a:t>
            </a:r>
            <a:r>
              <a:rPr lang="de-DE" sz="2500" dirty="0">
                <a:latin typeface="Barlow überschriften"/>
                <a:ea typeface="FHP Sun Office" panose="020B0503050302020203" pitchFamily="34" charset="0"/>
              </a:rPr>
              <a:t>, es sei denn, dieses Material stellt eine eigene geistige Schöpfung dar. </a:t>
            </a:r>
          </a:p>
        </p:txBody>
      </p:sp>
      <p:pic>
        <p:nvPicPr>
          <p:cNvPr id="7" name="Picture 2">
            <a:extLst>
              <a:ext uri="{FF2B5EF4-FFF2-40B4-BE49-F238E27FC236}">
                <a16:creationId xmlns:a16="http://schemas.microsoft.com/office/drawing/2014/main" id="{B67AF16E-49E8-4A5B-B0A0-24C7CBDB4119}"/>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AF6FCDB-7AB7-4CFE-8BF3-A7439A0E9595}"/>
              </a:ext>
            </a:extLst>
          </p:cNvPr>
          <p:cNvSpPr txBox="1"/>
          <p:nvPr/>
        </p:nvSpPr>
        <p:spPr>
          <a:xfrm>
            <a:off x="0" y="0"/>
            <a:ext cx="8004746" cy="1169551"/>
          </a:xfrm>
          <a:prstGeom prst="rect">
            <a:avLst/>
          </a:prstGeom>
          <a:solidFill>
            <a:schemeClr val="bg1">
              <a:lumMod val="85000"/>
            </a:schemeClr>
          </a:solidFill>
        </p:spPr>
        <p:txBody>
          <a:bodyPr wrap="square">
            <a:spAutoFit/>
          </a:bodyPr>
          <a:lstStyle/>
          <a:p>
            <a:pPr algn="ctr"/>
            <a:r>
              <a:rPr lang="de-DE" sz="3500" b="1" dirty="0">
                <a:latin typeface="Barlow überschriften"/>
                <a:ea typeface="FHP Sun Office" panose="020B0503050302020203" pitchFamily="34" charset="0"/>
              </a:rPr>
              <a:t>Art. 14</a:t>
            </a:r>
          </a:p>
          <a:p>
            <a:pPr algn="ctr"/>
            <a:r>
              <a:rPr lang="de-DE" sz="3500" b="1" dirty="0">
                <a:latin typeface="Barlow überschriften"/>
                <a:ea typeface="FHP Sun Office" panose="020B0503050302020203" pitchFamily="34" charset="0"/>
              </a:rPr>
              <a:t>RL 2019/790/EU </a:t>
            </a:r>
          </a:p>
        </p:txBody>
      </p:sp>
      <p:sp>
        <p:nvSpPr>
          <p:cNvPr id="10" name="Textfeld 9">
            <a:extLst>
              <a:ext uri="{FF2B5EF4-FFF2-40B4-BE49-F238E27FC236}">
                <a16:creationId xmlns:a16="http://schemas.microsoft.com/office/drawing/2014/main" id="{DB4BF63B-5456-448D-8180-06D9BDEFC2AD}"/>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spTree>
    <p:extLst>
      <p:ext uri="{BB962C8B-B14F-4D97-AF65-F5344CB8AC3E}">
        <p14:creationId xmlns:p14="http://schemas.microsoft.com/office/powerpoint/2010/main" val="266031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6"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sp>
        <p:nvSpPr>
          <p:cNvPr id="3" name="Textfeld 2">
            <a:extLst>
              <a:ext uri="{FF2B5EF4-FFF2-40B4-BE49-F238E27FC236}">
                <a16:creationId xmlns:a16="http://schemas.microsoft.com/office/drawing/2014/main" id="{FE75D30B-EEB2-4902-A23D-63396B84D099}"/>
              </a:ext>
            </a:extLst>
          </p:cNvPr>
          <p:cNvSpPr txBox="1"/>
          <p:nvPr/>
        </p:nvSpPr>
        <p:spPr>
          <a:xfrm>
            <a:off x="8129139" y="393269"/>
            <a:ext cx="3862992" cy="1938992"/>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Umsetzung </a:t>
            </a:r>
            <a:br>
              <a:rPr lang="de-DE" sz="4000" dirty="0">
                <a:solidFill>
                  <a:schemeClr val="bg1"/>
                </a:solidFill>
                <a:latin typeface="Barlow überschriften"/>
                <a:ea typeface="FHP Sun Office" panose="020B0503050302020203" pitchFamily="34" charset="0"/>
              </a:rPr>
            </a:br>
            <a:r>
              <a:rPr lang="de-DE" sz="4000" dirty="0">
                <a:solidFill>
                  <a:schemeClr val="bg1"/>
                </a:solidFill>
                <a:latin typeface="Barlow überschriften"/>
                <a:ea typeface="FHP Sun Office" panose="020B0503050302020203" pitchFamily="34" charset="0"/>
              </a:rPr>
              <a:t>DSM-RL</a:t>
            </a:r>
          </a:p>
          <a:p>
            <a:r>
              <a:rPr lang="de-DE" sz="4000" dirty="0" err="1">
                <a:solidFill>
                  <a:schemeClr val="bg1"/>
                </a:solidFill>
                <a:latin typeface="Barlow überschriften"/>
                <a:ea typeface="FHP Sun Office" panose="020B0503050302020203" pitchFamily="34" charset="0"/>
              </a:rPr>
              <a:t>RegE</a:t>
            </a:r>
            <a:r>
              <a:rPr lang="de-DE" sz="4000" dirty="0">
                <a:solidFill>
                  <a:schemeClr val="bg1"/>
                </a:solidFill>
                <a:latin typeface="Barlow überschriften"/>
                <a:ea typeface="FHP Sun Office" panose="020B0503050302020203" pitchFamily="34" charset="0"/>
              </a:rPr>
              <a:t> UrhG</a:t>
            </a:r>
          </a:p>
        </p:txBody>
      </p:sp>
      <p:sp>
        <p:nvSpPr>
          <p:cNvPr id="18" name="Textfeld 17">
            <a:extLst>
              <a:ext uri="{FF2B5EF4-FFF2-40B4-BE49-F238E27FC236}">
                <a16:creationId xmlns:a16="http://schemas.microsoft.com/office/drawing/2014/main" id="{E7927941-273A-4027-A1EA-F50F2DA84281}"/>
              </a:ext>
            </a:extLst>
          </p:cNvPr>
          <p:cNvSpPr txBox="1"/>
          <p:nvPr/>
        </p:nvSpPr>
        <p:spPr>
          <a:xfrm>
            <a:off x="65325" y="1362765"/>
            <a:ext cx="7732642" cy="2785378"/>
          </a:xfrm>
          <a:prstGeom prst="rect">
            <a:avLst/>
          </a:prstGeom>
          <a:noFill/>
        </p:spPr>
        <p:txBody>
          <a:bodyPr wrap="square">
            <a:spAutoFit/>
          </a:bodyPr>
          <a:lstStyle/>
          <a:p>
            <a:pPr algn="ctr"/>
            <a:br>
              <a:rPr lang="de-DE" sz="3500" dirty="0">
                <a:latin typeface="Barlow überschriften"/>
                <a:ea typeface="FHP Sun Office" panose="020B0503050302020203" pitchFamily="34" charset="0"/>
              </a:rPr>
            </a:br>
            <a:r>
              <a:rPr lang="de-DE" sz="3500" dirty="0">
                <a:latin typeface="Barlow überschriften"/>
                <a:ea typeface="FHP Sun Office" panose="020B0503050302020203" pitchFamily="34" charset="0"/>
              </a:rPr>
              <a:t>Vervielfältigungen gemeinfreier visueller Werke werden nicht durch verwandte</a:t>
            </a:r>
          </a:p>
          <a:p>
            <a:pPr algn="ctr"/>
            <a:r>
              <a:rPr lang="de-DE" sz="3500" dirty="0">
                <a:latin typeface="Barlow überschriften"/>
                <a:ea typeface="FHP Sun Office" panose="020B0503050302020203" pitchFamily="34" charset="0"/>
              </a:rPr>
              <a:t>Schutzrechte nach den Teilen 2 und 3 geschützt.</a:t>
            </a:r>
          </a:p>
        </p:txBody>
      </p:sp>
      <p:pic>
        <p:nvPicPr>
          <p:cNvPr id="7" name="Picture 2">
            <a:extLst>
              <a:ext uri="{FF2B5EF4-FFF2-40B4-BE49-F238E27FC236}">
                <a16:creationId xmlns:a16="http://schemas.microsoft.com/office/drawing/2014/main" id="{B67AF16E-49E8-4A5B-B0A0-24C7CBDB4119}"/>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268638E4-3317-4EF0-9F7C-0B838F7FAFB3}"/>
              </a:ext>
            </a:extLst>
          </p:cNvPr>
          <p:cNvSpPr txBox="1"/>
          <p:nvPr/>
        </p:nvSpPr>
        <p:spPr>
          <a:xfrm>
            <a:off x="0" y="0"/>
            <a:ext cx="8004746" cy="1169551"/>
          </a:xfrm>
          <a:prstGeom prst="rect">
            <a:avLst/>
          </a:prstGeom>
          <a:solidFill>
            <a:schemeClr val="bg1">
              <a:lumMod val="85000"/>
            </a:schemeClr>
          </a:solidFill>
        </p:spPr>
        <p:txBody>
          <a:bodyPr wrap="square">
            <a:spAutoFit/>
          </a:bodyPr>
          <a:lstStyle/>
          <a:p>
            <a:pPr algn="ctr"/>
            <a:endParaRPr lang="de-DE" sz="3500" b="1" dirty="0">
              <a:latin typeface="Barlow überschriften"/>
              <a:ea typeface="FHP Sun Office" panose="020B0503050302020203" pitchFamily="34" charset="0"/>
            </a:endParaRPr>
          </a:p>
          <a:p>
            <a:pPr algn="ctr"/>
            <a:r>
              <a:rPr lang="de-DE" sz="3500" b="1" dirty="0">
                <a:latin typeface="Barlow überschriften"/>
                <a:ea typeface="FHP Sun Office" panose="020B0503050302020203" pitchFamily="34" charset="0"/>
              </a:rPr>
              <a:t>§ 68 UrhG-E</a:t>
            </a:r>
          </a:p>
        </p:txBody>
      </p:sp>
      <p:sp>
        <p:nvSpPr>
          <p:cNvPr id="10" name="Textfeld 9">
            <a:extLst>
              <a:ext uri="{FF2B5EF4-FFF2-40B4-BE49-F238E27FC236}">
                <a16:creationId xmlns:a16="http://schemas.microsoft.com/office/drawing/2014/main" id="{2C39FB26-B06C-481D-909C-934381C32AEE}"/>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spTree>
    <p:extLst>
      <p:ext uri="{BB962C8B-B14F-4D97-AF65-F5344CB8AC3E}">
        <p14:creationId xmlns:p14="http://schemas.microsoft.com/office/powerpoint/2010/main" val="412139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5" y="1269722"/>
            <a:ext cx="6858000"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sp>
        <p:nvSpPr>
          <p:cNvPr id="3" name="Textfeld 2">
            <a:extLst>
              <a:ext uri="{FF2B5EF4-FFF2-40B4-BE49-F238E27FC236}">
                <a16:creationId xmlns:a16="http://schemas.microsoft.com/office/drawing/2014/main" id="{FE75D30B-EEB2-4902-A23D-63396B84D099}"/>
              </a:ext>
            </a:extLst>
          </p:cNvPr>
          <p:cNvSpPr txBox="1"/>
          <p:nvPr/>
        </p:nvSpPr>
        <p:spPr>
          <a:xfrm>
            <a:off x="8129139" y="393269"/>
            <a:ext cx="3862992" cy="1938992"/>
          </a:xfrm>
          <a:prstGeom prst="rect">
            <a:avLst/>
          </a:prstGeom>
          <a:noFill/>
        </p:spPr>
        <p:txBody>
          <a:bodyPr wrap="square" rtlCol="0">
            <a:spAutoFit/>
          </a:bodyPr>
          <a:lstStyle/>
          <a:p>
            <a:r>
              <a:rPr lang="de-DE" sz="4000" dirty="0" err="1">
                <a:solidFill>
                  <a:schemeClr val="bg1"/>
                </a:solidFill>
                <a:latin typeface="Barlow überschriften"/>
                <a:ea typeface="FHP Sun Office" panose="020B0503050302020203" pitchFamily="34" charset="0"/>
              </a:rPr>
              <a:t>RegE</a:t>
            </a:r>
            <a:r>
              <a:rPr lang="de-DE" sz="4000" dirty="0">
                <a:solidFill>
                  <a:schemeClr val="bg1"/>
                </a:solidFill>
                <a:latin typeface="Barlow überschriften"/>
                <a:ea typeface="FHP Sun Office" panose="020B0503050302020203" pitchFamily="34" charset="0"/>
              </a:rPr>
              <a:t> UrhG </a:t>
            </a:r>
            <a:br>
              <a:rPr lang="de-DE" sz="4000" dirty="0">
                <a:solidFill>
                  <a:schemeClr val="bg1"/>
                </a:solidFill>
                <a:latin typeface="Barlow überschriften"/>
                <a:ea typeface="FHP Sun Office" panose="020B0503050302020203" pitchFamily="34" charset="0"/>
              </a:rPr>
            </a:br>
            <a:r>
              <a:rPr lang="de-DE" sz="4000" dirty="0">
                <a:solidFill>
                  <a:schemeClr val="bg1"/>
                </a:solidFill>
                <a:latin typeface="Barlow überschriften"/>
                <a:ea typeface="FHP Sun Office" panose="020B0503050302020203" pitchFamily="34" charset="0"/>
              </a:rPr>
              <a:t>Umsetzung </a:t>
            </a:r>
            <a:br>
              <a:rPr lang="de-DE" sz="4000" dirty="0">
                <a:solidFill>
                  <a:schemeClr val="bg1"/>
                </a:solidFill>
                <a:latin typeface="Barlow überschriften"/>
                <a:ea typeface="FHP Sun Office" panose="020B0503050302020203" pitchFamily="34" charset="0"/>
              </a:rPr>
            </a:br>
            <a:r>
              <a:rPr lang="de-DE" sz="4000" dirty="0">
                <a:solidFill>
                  <a:schemeClr val="bg1"/>
                </a:solidFill>
                <a:latin typeface="Barlow überschriften"/>
                <a:ea typeface="FHP Sun Office" panose="020B0503050302020203" pitchFamily="34" charset="0"/>
              </a:rPr>
              <a:t>DSM-RL</a:t>
            </a:r>
          </a:p>
        </p:txBody>
      </p:sp>
      <p:pic>
        <p:nvPicPr>
          <p:cNvPr id="8" name="Picture 2" descr="https://www.deutsche-digitale-bibliothek.de/static/files/styles/asset_image_full/public/assets/images/urheberrecht_bei_reproduktion.jpg?itok=bKBAvf7E">
            <a:extLst>
              <a:ext uri="{FF2B5EF4-FFF2-40B4-BE49-F238E27FC236}">
                <a16:creationId xmlns:a16="http://schemas.microsoft.com/office/drawing/2014/main" id="{D732E99C-654C-4E65-B3D2-A71D6CC81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0" y="-2"/>
            <a:ext cx="8050599"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02577F1A-81B7-4036-9511-678D87FD57B3}"/>
              </a:ext>
            </a:extLst>
          </p:cNvPr>
          <p:cNvSpPr txBox="1"/>
          <p:nvPr/>
        </p:nvSpPr>
        <p:spPr>
          <a:xfrm rot="5400000">
            <a:off x="1146216" y="-2980947"/>
            <a:ext cx="5425442" cy="12403395"/>
          </a:xfrm>
          <a:prstGeom prst="rect">
            <a:avLst/>
          </a:prstGeom>
          <a:noFill/>
        </p:spPr>
        <p:txBody>
          <a:bodyPr wrap="square" rtlCol="0">
            <a:spAutoFit/>
          </a:bodyPr>
          <a:lstStyle/>
          <a:p>
            <a:r>
              <a:rPr lang="de-DE" sz="80000" dirty="0">
                <a:solidFill>
                  <a:srgbClr val="89F296"/>
                </a:solidFill>
              </a:rPr>
              <a:t>X</a:t>
            </a:r>
          </a:p>
        </p:txBody>
      </p:sp>
      <p:sp>
        <p:nvSpPr>
          <p:cNvPr id="12" name="Rectangle 2">
            <a:extLst>
              <a:ext uri="{FF2B5EF4-FFF2-40B4-BE49-F238E27FC236}">
                <a16:creationId xmlns:a16="http://schemas.microsoft.com/office/drawing/2014/main" id="{32047CA2-3417-4404-A9A9-4D04FDF45A06}"/>
              </a:ext>
            </a:extLst>
          </p:cNvPr>
          <p:cNvSpPr>
            <a:spLocks noChangeArrowheads="1"/>
          </p:cNvSpPr>
          <p:nvPr/>
        </p:nvSpPr>
        <p:spPr bwMode="auto">
          <a:xfrm rot="5400000">
            <a:off x="4371422" y="3235688"/>
            <a:ext cx="6858000" cy="386629"/>
          </a:xfrm>
          <a:prstGeom prst="rect">
            <a:avLst/>
          </a:prstGeom>
          <a:noFill/>
          <a:ln>
            <a:noFill/>
          </a:ln>
          <a:effectLst/>
        </p:spPr>
        <p:txBody>
          <a:bodyPr vert="horz" wrap="square" lIns="0" tIns="0" rIns="0" bIns="47610" numCol="1" anchor="ctr" anchorCtr="0" compatLnSpc="1">
            <a:prstTxWarp prst="textNoShape">
              <a:avLst/>
            </a:prstTxWarp>
            <a:spAutoFit/>
          </a:bodyPr>
          <a:lstStyle/>
          <a:p>
            <a:r>
              <a:rPr lang="de-DE" sz="1100" dirty="0">
                <a:solidFill>
                  <a:srgbClr val="000000"/>
                </a:solidFill>
                <a:latin typeface="FHP Sun Office" panose="020B0503050302020203" pitchFamily="34" charset="0"/>
                <a:ea typeface="FHP Sun Office" panose="020B0503050302020203" pitchFamily="34" charset="0"/>
              </a:rPr>
              <a:t>Grafik aus dem Beitrag: Euler, Ellen/</a:t>
            </a:r>
            <a:r>
              <a:rPr lang="de-DE" sz="1100" dirty="0" err="1">
                <a:solidFill>
                  <a:srgbClr val="000000"/>
                </a:solidFill>
                <a:latin typeface="FHP Sun Office" panose="020B0503050302020203" pitchFamily="34" charset="0"/>
                <a:ea typeface="FHP Sun Office" panose="020B0503050302020203" pitchFamily="34" charset="0"/>
              </a:rPr>
              <a:t>Klammt</a:t>
            </a:r>
            <a:r>
              <a:rPr lang="de-DE" sz="1100" dirty="0">
                <a:solidFill>
                  <a:srgbClr val="000000"/>
                </a:solidFill>
                <a:latin typeface="FHP Sun Office" panose="020B0503050302020203" pitchFamily="34" charset="0"/>
                <a:ea typeface="FHP Sun Office" panose="020B0503050302020203" pitchFamily="34" charset="0"/>
              </a:rPr>
              <a:t>, Anne/Rack, Oliver (2017): Bereit zu teilen? </a:t>
            </a:r>
            <a:br>
              <a:rPr lang="de-DE" sz="1100" dirty="0">
                <a:solidFill>
                  <a:srgbClr val="000000"/>
                </a:solidFill>
                <a:latin typeface="FHP Sun Office" panose="020B0503050302020203" pitchFamily="34" charset="0"/>
                <a:ea typeface="FHP Sun Office" panose="020B0503050302020203" pitchFamily="34" charset="0"/>
              </a:rPr>
            </a:br>
            <a:r>
              <a:rPr lang="de-DE" sz="1100" dirty="0">
                <a:solidFill>
                  <a:srgbClr val="000000"/>
                </a:solidFill>
                <a:latin typeface="FHP Sun Office" panose="020B0503050302020203" pitchFamily="34" charset="0"/>
                <a:ea typeface="FHP Sun Office" panose="020B0503050302020203" pitchFamily="34" charset="0"/>
              </a:rPr>
              <a:t>DOI: </a:t>
            </a:r>
            <a:r>
              <a:rPr lang="de-DE" altLang="de-DE" sz="1100" dirty="0">
                <a:solidFill>
                  <a:srgbClr val="89F296"/>
                </a:solidFill>
                <a:latin typeface="FHP Sun Office" panose="020B0503050302020203" pitchFamily="34" charset="0"/>
                <a:ea typeface="FHP Sun Office" panose="020B0503050302020203" pitchFamily="34" charset="0"/>
                <a:hlinkClick r:id="rId4">
                  <a:extLst>
                    <a:ext uri="{A12FA001-AC4F-418D-AE19-62706E023703}">
                      <ahyp:hlinkClr xmlns:ahyp="http://schemas.microsoft.com/office/drawing/2018/hyperlinkcolor" val="tx"/>
                    </a:ext>
                  </a:extLst>
                </a:hlinkClick>
              </a:rPr>
              <a:t>https://doi.org/10.17176/20180718-150348-0</a:t>
            </a:r>
            <a:r>
              <a:rPr lang="de-DE" altLang="de-DE" sz="1100" dirty="0">
                <a:solidFill>
                  <a:srgbClr val="89F296"/>
                </a:solidFill>
                <a:latin typeface="FHP Sun Office" panose="020B0503050302020203" pitchFamily="34" charset="0"/>
                <a:ea typeface="FHP Sun Office" panose="020B0503050302020203" pitchFamily="34" charset="0"/>
              </a:rPr>
              <a:t> </a:t>
            </a:r>
            <a:endParaRPr lang="de-DE" dirty="0">
              <a:solidFill>
                <a:srgbClr val="89F296"/>
              </a:solidFill>
            </a:endParaRPr>
          </a:p>
        </p:txBody>
      </p:sp>
      <p:sp>
        <p:nvSpPr>
          <p:cNvPr id="10" name="Textfeld 9">
            <a:extLst>
              <a:ext uri="{FF2B5EF4-FFF2-40B4-BE49-F238E27FC236}">
                <a16:creationId xmlns:a16="http://schemas.microsoft.com/office/drawing/2014/main" id="{85872F6F-89AD-4A95-BB47-D23C6EF7DD4E}"/>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pic>
        <p:nvPicPr>
          <p:cNvPr id="1028" name="Picture 4" descr="Public Domain on Trial in Reiss-Engelhorn Museum vs ...">
            <a:extLst>
              <a:ext uri="{FF2B5EF4-FFF2-40B4-BE49-F238E27FC236}">
                <a16:creationId xmlns:a16="http://schemas.microsoft.com/office/drawing/2014/main" id="{1C48859F-D7F5-4BFB-AC1D-21056E0C61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3737" y="4347265"/>
            <a:ext cx="4381839" cy="170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063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7"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Barlow überschriften"/>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a:extLst>
              <a:ext uri="{FF2B5EF4-FFF2-40B4-BE49-F238E27FC236}">
                <a16:creationId xmlns:a16="http://schemas.microsoft.com/office/drawing/2014/main" id="{3CC80DF8-7FFF-4AC0-A869-DBCA2FB18BC9}"/>
              </a:ext>
            </a:extLst>
          </p:cNvPr>
          <p:cNvSpPr/>
          <p:nvPr/>
        </p:nvSpPr>
        <p:spPr>
          <a:xfrm>
            <a:off x="8265133" y="133370"/>
            <a:ext cx="16903435" cy="707886"/>
          </a:xfrm>
          <a:prstGeom prst="rect">
            <a:avLst/>
          </a:prstGeom>
        </p:spPr>
        <p:txBody>
          <a:bodyPr wrap="square">
            <a:spAutoFit/>
          </a:bodyPr>
          <a:lstStyle/>
          <a:p>
            <a:r>
              <a:rPr lang="de-DE" sz="4000" b="1" dirty="0">
                <a:solidFill>
                  <a:schemeClr val="bg1"/>
                </a:solidFill>
                <a:latin typeface="Barlow überschriften"/>
                <a:ea typeface="FHP Sun Office" panose="020B0503050302020203" pitchFamily="34" charset="0"/>
              </a:rPr>
              <a:t>#</a:t>
            </a:r>
            <a:r>
              <a:rPr lang="de-DE" sz="4000" b="1" dirty="0" err="1">
                <a:solidFill>
                  <a:schemeClr val="bg1"/>
                </a:solidFill>
                <a:latin typeface="Barlow überschriften"/>
                <a:ea typeface="FHP Sun Office" panose="020B0503050302020203" pitchFamily="34" charset="0"/>
              </a:rPr>
              <a:t>Open</a:t>
            </a:r>
            <a:r>
              <a:rPr lang="de-DE" sz="4000" b="1" dirty="0" err="1">
                <a:latin typeface="Barlow überschriften"/>
                <a:ea typeface="FHP Sun Office" panose="020B0503050302020203" pitchFamily="34" charset="0"/>
              </a:rPr>
              <a:t>GLAM</a:t>
            </a:r>
            <a:endParaRPr lang="de-DE" sz="4000" b="1" dirty="0">
              <a:latin typeface="Barlow überschriften"/>
              <a:ea typeface="FHP Sun Office" panose="020B0503050302020203" pitchFamily="34" charset="0"/>
            </a:endParaRPr>
          </a:p>
        </p:txBody>
      </p:sp>
      <p:sp>
        <p:nvSpPr>
          <p:cNvPr id="12" name="TextBox 6">
            <a:extLst>
              <a:ext uri="{FF2B5EF4-FFF2-40B4-BE49-F238E27FC236}">
                <a16:creationId xmlns:a16="http://schemas.microsoft.com/office/drawing/2014/main" id="{2E22A014-17E2-419D-886B-3EF3A434B5CF}"/>
              </a:ext>
            </a:extLst>
          </p:cNvPr>
          <p:cNvSpPr txBox="1"/>
          <p:nvPr/>
        </p:nvSpPr>
        <p:spPr>
          <a:xfrm>
            <a:off x="597082" y="627696"/>
            <a:ext cx="6524878" cy="4221497"/>
          </a:xfrm>
          <a:prstGeom prst="rect">
            <a:avLst/>
          </a:prstGeom>
          <a:noFill/>
        </p:spPr>
        <p:txBody>
          <a:bodyPr wrap="square" rtlCol="0">
            <a:noAutofit/>
          </a:bodyPr>
          <a:lstStyle/>
          <a:p>
            <a:pPr>
              <a:spcBef>
                <a:spcPts val="1200"/>
              </a:spcBef>
            </a:pPr>
            <a:r>
              <a:rPr lang="de-DE" sz="2500" dirty="0">
                <a:latin typeface="Barlow überschriften"/>
                <a:ea typeface="FHP Sun Office" panose="020B0503050302020203" pitchFamily="34" charset="0"/>
              </a:rPr>
              <a:t>Ist ein Projekt von </a:t>
            </a:r>
            <a:r>
              <a:rPr lang="de-DE" sz="2500" dirty="0" err="1">
                <a:latin typeface="Barlow überschriften"/>
                <a:ea typeface="FHP Sun Office" panose="020B0503050302020203" pitchFamily="34" charset="0"/>
              </a:rPr>
              <a:t>OKF</a:t>
            </a:r>
            <a:r>
              <a:rPr lang="de-DE" sz="2500" dirty="0">
                <a:latin typeface="Barlow überschriften"/>
                <a:ea typeface="FHP Sun Office" panose="020B0503050302020203" pitchFamily="34" charset="0"/>
              </a:rPr>
              <a:t>, Wikimedia &amp; Creative Commons, bei dem es darum geht, den </a:t>
            </a:r>
            <a:r>
              <a:rPr lang="de-DE" sz="2500" b="1" dirty="0">
                <a:highlight>
                  <a:srgbClr val="89F296"/>
                </a:highlight>
                <a:latin typeface="Barlow überschriften"/>
                <a:ea typeface="FHP Sun Office" panose="020B0503050302020203" pitchFamily="34" charset="0"/>
              </a:rPr>
              <a:t>freien und offenen Zugang zum digitalen Kulturerbe aus Galerien, Bibliotheken, Archiven und Museen </a:t>
            </a:r>
            <a:r>
              <a:rPr lang="de-DE" sz="2500" dirty="0">
                <a:latin typeface="Barlow überschriften"/>
                <a:ea typeface="FHP Sun Office" panose="020B0503050302020203" pitchFamily="34" charset="0"/>
              </a:rPr>
              <a:t>zu ermöglichen. Das soll die digitale Allmende bereichern, auf die jede/r zugreifen, sie nutzen und genießen kann.</a:t>
            </a:r>
          </a:p>
          <a:p>
            <a:endParaRPr lang="de-DE" sz="2200" dirty="0">
              <a:latin typeface="Barlow überschriften"/>
            </a:endParaRPr>
          </a:p>
        </p:txBody>
      </p:sp>
      <p:pic>
        <p:nvPicPr>
          <p:cNvPr id="13" name="Picture 4" descr="Bildergebnis fÃ¼r openglam logo">
            <a:extLst>
              <a:ext uri="{FF2B5EF4-FFF2-40B4-BE49-F238E27FC236}">
                <a16:creationId xmlns:a16="http://schemas.microsoft.com/office/drawing/2014/main" id="{9DD105A3-55D0-4C4F-9B65-176FF5F36CA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019321" y="759903"/>
            <a:ext cx="1716761" cy="2489304"/>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359FB215-D76E-4D3B-9F8B-93FEDF42A696}"/>
              </a:ext>
            </a:extLst>
          </p:cNvPr>
          <p:cNvSpPr txBox="1"/>
          <p:nvPr/>
        </p:nvSpPr>
        <p:spPr>
          <a:xfrm>
            <a:off x="9019321" y="3699748"/>
            <a:ext cx="2289409" cy="2554545"/>
          </a:xfrm>
          <a:prstGeom prst="rect">
            <a:avLst/>
          </a:prstGeom>
          <a:noFill/>
        </p:spPr>
        <p:txBody>
          <a:bodyPr wrap="none" rtlCol="0">
            <a:spAutoFit/>
          </a:bodyPr>
          <a:lstStyle/>
          <a:p>
            <a:r>
              <a:rPr lang="de-DE" sz="4000" b="1" dirty="0">
                <a:solidFill>
                  <a:srgbClr val="89F296"/>
                </a:solidFill>
                <a:latin typeface="Barlow überschriften"/>
                <a:ea typeface="FHP Sun Office" panose="020B0503050302020203" pitchFamily="34" charset="0"/>
              </a:rPr>
              <a:t>G</a:t>
            </a:r>
            <a:r>
              <a:rPr lang="de-DE" sz="4000" b="1" dirty="0">
                <a:latin typeface="Barlow überschriften"/>
                <a:ea typeface="FHP Sun Office" panose="020B0503050302020203" pitchFamily="34" charset="0"/>
              </a:rPr>
              <a:t>alleries</a:t>
            </a:r>
          </a:p>
          <a:p>
            <a:r>
              <a:rPr lang="de-DE" sz="4000" b="1" dirty="0">
                <a:solidFill>
                  <a:srgbClr val="89F296"/>
                </a:solidFill>
                <a:latin typeface="Barlow überschriften"/>
                <a:ea typeface="FHP Sun Office" panose="020B0503050302020203" pitchFamily="34" charset="0"/>
              </a:rPr>
              <a:t>L</a:t>
            </a:r>
            <a:r>
              <a:rPr lang="de-DE" sz="4000" b="1" dirty="0">
                <a:latin typeface="Barlow überschriften"/>
                <a:ea typeface="FHP Sun Office" panose="020B0503050302020203" pitchFamily="34" charset="0"/>
              </a:rPr>
              <a:t>ibraries</a:t>
            </a:r>
          </a:p>
          <a:p>
            <a:r>
              <a:rPr lang="de-DE" sz="4000" b="1" dirty="0">
                <a:solidFill>
                  <a:srgbClr val="89F296"/>
                </a:solidFill>
                <a:latin typeface="Barlow überschriften"/>
                <a:ea typeface="FHP Sun Office" panose="020B0503050302020203" pitchFamily="34" charset="0"/>
              </a:rPr>
              <a:t>A</a:t>
            </a:r>
            <a:r>
              <a:rPr lang="de-DE" sz="4000" b="1" dirty="0">
                <a:latin typeface="Barlow überschriften"/>
                <a:ea typeface="FHP Sun Office" panose="020B0503050302020203" pitchFamily="34" charset="0"/>
              </a:rPr>
              <a:t>rchives</a:t>
            </a:r>
          </a:p>
          <a:p>
            <a:r>
              <a:rPr lang="de-DE" sz="4000" b="1" dirty="0">
                <a:solidFill>
                  <a:srgbClr val="89F296"/>
                </a:solidFill>
                <a:latin typeface="Barlow überschriften"/>
                <a:ea typeface="FHP Sun Office" panose="020B0503050302020203" pitchFamily="34" charset="0"/>
              </a:rPr>
              <a:t>M</a:t>
            </a:r>
            <a:r>
              <a:rPr lang="de-DE" sz="4000" b="1" dirty="0">
                <a:latin typeface="Barlow überschriften"/>
                <a:ea typeface="FHP Sun Office" panose="020B0503050302020203" pitchFamily="34" charset="0"/>
              </a:rPr>
              <a:t>useums</a:t>
            </a:r>
          </a:p>
        </p:txBody>
      </p:sp>
      <p:sp>
        <p:nvSpPr>
          <p:cNvPr id="15" name="Textfeld 14">
            <a:extLst>
              <a:ext uri="{FF2B5EF4-FFF2-40B4-BE49-F238E27FC236}">
                <a16:creationId xmlns:a16="http://schemas.microsoft.com/office/drawing/2014/main" id="{F633BF97-AF7D-4268-9FFF-7F612F771388}"/>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spTree>
    <p:extLst>
      <p:ext uri="{BB962C8B-B14F-4D97-AF65-F5344CB8AC3E}">
        <p14:creationId xmlns:p14="http://schemas.microsoft.com/office/powerpoint/2010/main" val="1088321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7"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sp>
        <p:nvSpPr>
          <p:cNvPr id="3" name="Textfeld 2">
            <a:extLst>
              <a:ext uri="{FF2B5EF4-FFF2-40B4-BE49-F238E27FC236}">
                <a16:creationId xmlns:a16="http://schemas.microsoft.com/office/drawing/2014/main" id="{FE75D30B-EEB2-4902-A23D-63396B84D099}"/>
              </a:ext>
            </a:extLst>
          </p:cNvPr>
          <p:cNvSpPr txBox="1"/>
          <p:nvPr/>
        </p:nvSpPr>
        <p:spPr>
          <a:xfrm>
            <a:off x="8227144" y="188434"/>
            <a:ext cx="3862992" cy="3170099"/>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Freie Lizenzierung von Metadaten UND Objekten</a:t>
            </a:r>
            <a:br>
              <a:rPr lang="de-DE" sz="4000" dirty="0">
                <a:solidFill>
                  <a:schemeClr val="bg1"/>
                </a:solidFill>
                <a:latin typeface="Barlow überschriften"/>
                <a:ea typeface="FHP Sun Office" panose="020B0503050302020203" pitchFamily="34" charset="0"/>
              </a:rPr>
            </a:br>
            <a:r>
              <a:rPr lang="de-DE" sz="4000" dirty="0">
                <a:solidFill>
                  <a:schemeClr val="bg1"/>
                </a:solidFill>
                <a:latin typeface="Barlow überschriften"/>
                <a:ea typeface="FHP Sun Office" panose="020B0503050302020203" pitchFamily="34" charset="0"/>
              </a:rPr>
              <a:t>Stand 28.01.2021</a:t>
            </a: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AFD3BADE-DE8F-4649-9B16-15942F894A6C}"/>
              </a:ext>
            </a:extLst>
          </p:cNvPr>
          <p:cNvPicPr>
            <a:picLocks noChangeAspect="1"/>
          </p:cNvPicPr>
          <p:nvPr/>
        </p:nvPicPr>
        <p:blipFill>
          <a:blip r:embed="rId4"/>
          <a:stretch>
            <a:fillRect/>
          </a:stretch>
        </p:blipFill>
        <p:spPr>
          <a:xfrm>
            <a:off x="992754" y="3188039"/>
            <a:ext cx="6046077" cy="3669961"/>
          </a:xfrm>
          <a:prstGeom prst="rect">
            <a:avLst/>
          </a:prstGeom>
        </p:spPr>
      </p:pic>
      <p:pic>
        <p:nvPicPr>
          <p:cNvPr id="6" name="Grafik 5">
            <a:extLst>
              <a:ext uri="{FF2B5EF4-FFF2-40B4-BE49-F238E27FC236}">
                <a16:creationId xmlns:a16="http://schemas.microsoft.com/office/drawing/2014/main" id="{A4875C91-28C0-48E2-8840-D1BFE795BB1F}"/>
              </a:ext>
            </a:extLst>
          </p:cNvPr>
          <p:cNvPicPr>
            <a:picLocks noChangeAspect="1"/>
          </p:cNvPicPr>
          <p:nvPr/>
        </p:nvPicPr>
        <p:blipFill>
          <a:blip r:embed="rId5"/>
          <a:stretch>
            <a:fillRect/>
          </a:stretch>
        </p:blipFill>
        <p:spPr>
          <a:xfrm>
            <a:off x="1141280" y="-82093"/>
            <a:ext cx="5675155" cy="3440626"/>
          </a:xfrm>
          <a:prstGeom prst="rect">
            <a:avLst/>
          </a:prstGeom>
        </p:spPr>
      </p:pic>
      <p:sp>
        <p:nvSpPr>
          <p:cNvPr id="13" name="Textfeld 12">
            <a:extLst>
              <a:ext uri="{FF2B5EF4-FFF2-40B4-BE49-F238E27FC236}">
                <a16:creationId xmlns:a16="http://schemas.microsoft.com/office/drawing/2014/main" id="{F9840D12-2488-4B7A-A13A-8879F4A1B376}"/>
              </a:ext>
            </a:extLst>
          </p:cNvPr>
          <p:cNvSpPr txBox="1"/>
          <p:nvPr/>
        </p:nvSpPr>
        <p:spPr>
          <a:xfrm rot="5400000">
            <a:off x="-3416476" y="3242006"/>
            <a:ext cx="7081630" cy="830997"/>
          </a:xfrm>
          <a:prstGeom prst="rect">
            <a:avLst/>
          </a:prstGeom>
          <a:noFill/>
        </p:spPr>
        <p:txBody>
          <a:bodyPr wrap="square">
            <a:spAutoFit/>
          </a:bodyPr>
          <a:lstStyle/>
          <a:p>
            <a:pPr rtl="0">
              <a:spcBef>
                <a:spcPts val="0"/>
              </a:spcBef>
              <a:spcAft>
                <a:spcPts val="0"/>
              </a:spcAft>
            </a:pPr>
            <a:r>
              <a:rPr lang="en-US" sz="1150" b="0" i="0" u="none" strike="noStrike" dirty="0">
                <a:solidFill>
                  <a:srgbClr val="000000"/>
                </a:solidFill>
                <a:effectLst/>
                <a:latin typeface="Barlow überschriften"/>
              </a:rPr>
              <a:t>Survey of GLAM open access policy and practice’ (2018-), Douglas McCarthy and Dr. Andrea Wallace, CC BY </a:t>
            </a:r>
            <a:r>
              <a:rPr lang="en-US" sz="1150" b="0" i="0" u="none" strike="noStrike" dirty="0">
                <a:solidFill>
                  <a:srgbClr val="434343"/>
                </a:solidFill>
                <a:effectLst/>
                <a:latin typeface="Barlow überschriften"/>
              </a:rPr>
              <a:t>4.0</a:t>
            </a:r>
            <a:endParaRPr lang="en-US" sz="1150" b="0" dirty="0">
              <a:effectLst/>
              <a:latin typeface="Barlow überschriften"/>
            </a:endParaRPr>
          </a:p>
          <a:p>
            <a:pPr rtl="0">
              <a:spcBef>
                <a:spcPts val="0"/>
              </a:spcBef>
              <a:spcAft>
                <a:spcPts val="0"/>
              </a:spcAft>
            </a:pPr>
            <a:r>
              <a:rPr lang="en-US" sz="1150" b="0" i="0" u="sng" strike="noStrike" dirty="0">
                <a:solidFill>
                  <a:srgbClr val="89F296"/>
                </a:solidFill>
                <a:effectLst/>
                <a:latin typeface="Barlow überschriften"/>
                <a:hlinkClick r:id="rId6">
                  <a:extLst>
                    <a:ext uri="{A12FA001-AC4F-418D-AE19-62706E023703}">
                      <ahyp:hlinkClr xmlns:ahyp="http://schemas.microsoft.com/office/drawing/2018/hyperlinkcolor" val="tx"/>
                    </a:ext>
                  </a:extLst>
                </a:hlinkClick>
              </a:rPr>
              <a:t>https://docs.google.com/spreadsheets/d/1WPS-KJptUJ-o8SXtg00llcxq0IKJu8eO6Ege_GrLaNc/edit?usp=sharing</a:t>
            </a:r>
            <a:endParaRPr lang="en-US" sz="1150" b="0" dirty="0">
              <a:solidFill>
                <a:srgbClr val="89F296"/>
              </a:solidFill>
              <a:effectLst/>
              <a:latin typeface="Barlow überschriften"/>
            </a:endParaRPr>
          </a:p>
          <a:p>
            <a:br>
              <a:rPr lang="en-US" sz="1150" dirty="0"/>
            </a:br>
            <a:endParaRPr lang="de-DE" sz="1150" dirty="0"/>
          </a:p>
        </p:txBody>
      </p:sp>
      <p:sp>
        <p:nvSpPr>
          <p:cNvPr id="9" name="Textfeld 8">
            <a:extLst>
              <a:ext uri="{FF2B5EF4-FFF2-40B4-BE49-F238E27FC236}">
                <a16:creationId xmlns:a16="http://schemas.microsoft.com/office/drawing/2014/main" id="{CE69AF6C-DACA-4249-A07B-EB50A77E10DF}"/>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spTree>
    <p:extLst>
      <p:ext uri="{BB962C8B-B14F-4D97-AF65-F5344CB8AC3E}">
        <p14:creationId xmlns:p14="http://schemas.microsoft.com/office/powerpoint/2010/main" val="141600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3656A00-A041-4D97-BAC5-10B85DBEF844}"/>
              </a:ext>
            </a:extLst>
          </p:cNvPr>
          <p:cNvPicPr>
            <a:picLocks noChangeAspect="1"/>
          </p:cNvPicPr>
          <p:nvPr/>
        </p:nvPicPr>
        <p:blipFill>
          <a:blip r:embed="rId3"/>
          <a:stretch>
            <a:fillRect/>
          </a:stretch>
        </p:blipFill>
        <p:spPr>
          <a:xfrm>
            <a:off x="0" y="-5080"/>
            <a:ext cx="12192000" cy="6868160"/>
          </a:xfrm>
          <a:prstGeom prst="rect">
            <a:avLst/>
          </a:prstGeom>
        </p:spPr>
      </p:pic>
      <p:sp>
        <p:nvSpPr>
          <p:cNvPr id="3" name="Rechteck 2">
            <a:extLst>
              <a:ext uri="{FF2B5EF4-FFF2-40B4-BE49-F238E27FC236}">
                <a16:creationId xmlns:a16="http://schemas.microsoft.com/office/drawing/2014/main" id="{7A578FB1-A1BB-475C-8270-4CFC0FD8499F}"/>
              </a:ext>
            </a:extLst>
          </p:cNvPr>
          <p:cNvSpPr/>
          <p:nvPr/>
        </p:nvSpPr>
        <p:spPr>
          <a:xfrm>
            <a:off x="985938" y="4781239"/>
            <a:ext cx="3616042" cy="1819428"/>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r>
              <a:rPr lang="en-GB" sz="3500" dirty="0">
                <a:latin typeface="Barlow überschriften"/>
                <a:ea typeface="FHP Sun Office" panose="020B0503050302020203" pitchFamily="34" charset="0"/>
              </a:rPr>
              <a:t>Mission der </a:t>
            </a:r>
            <a:r>
              <a:rPr lang="en-GB" sz="3500" dirty="0" err="1">
                <a:latin typeface="Barlow überschriften"/>
                <a:ea typeface="FHP Sun Office" panose="020B0503050302020203" pitchFamily="34" charset="0"/>
              </a:rPr>
              <a:t>Beteiligten</a:t>
            </a:r>
            <a:endParaRPr lang="en-GB" sz="3500" dirty="0">
              <a:latin typeface="Barlow überschriften"/>
              <a:ea typeface="FHP Sun Office" panose="020B0503050302020203" pitchFamily="34" charset="0"/>
            </a:endParaRPr>
          </a:p>
        </p:txBody>
      </p:sp>
      <p:sp>
        <p:nvSpPr>
          <p:cNvPr id="16" name="Rechteck 15">
            <a:extLst>
              <a:ext uri="{FF2B5EF4-FFF2-40B4-BE49-F238E27FC236}">
                <a16:creationId xmlns:a16="http://schemas.microsoft.com/office/drawing/2014/main" id="{047C4DE6-7484-4AD6-9902-DC4B3DB02FE5}"/>
              </a:ext>
            </a:extLst>
          </p:cNvPr>
          <p:cNvSpPr/>
          <p:nvPr/>
        </p:nvSpPr>
        <p:spPr>
          <a:xfrm>
            <a:off x="985938" y="2548329"/>
            <a:ext cx="3616042" cy="1876944"/>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r>
              <a:rPr lang="en-GB" sz="3300" dirty="0" err="1">
                <a:latin typeface="Barlow überschriften"/>
                <a:ea typeface="FHP Sun Office" panose="020B0503050302020203" pitchFamily="34" charset="0"/>
              </a:rPr>
              <a:t>Herausforderungen</a:t>
            </a:r>
            <a:br>
              <a:rPr lang="en-GB" sz="3300" dirty="0">
                <a:latin typeface="Barlow überschriften"/>
                <a:ea typeface="FHP Sun Office" panose="020B0503050302020203" pitchFamily="34" charset="0"/>
              </a:rPr>
            </a:br>
            <a:r>
              <a:rPr lang="en-GB" sz="3300" dirty="0">
                <a:latin typeface="Barlow überschriften"/>
                <a:ea typeface="FHP Sun Office" panose="020B0503050302020203" pitchFamily="34" charset="0"/>
              </a:rPr>
              <a:t>&amp; </a:t>
            </a:r>
            <a:r>
              <a:rPr lang="en-GB" sz="3300" dirty="0" err="1">
                <a:latin typeface="Barlow überschriften"/>
                <a:ea typeface="FHP Sun Office" panose="020B0503050302020203" pitchFamily="34" charset="0"/>
              </a:rPr>
              <a:t>Chancen</a:t>
            </a:r>
            <a:endParaRPr lang="en-GB" sz="3300" dirty="0">
              <a:latin typeface="Barlow überschriften"/>
              <a:ea typeface="FHP Sun Office" panose="020B0503050302020203" pitchFamily="34" charset="0"/>
            </a:endParaRPr>
          </a:p>
        </p:txBody>
      </p:sp>
      <p:sp>
        <p:nvSpPr>
          <p:cNvPr id="19" name="Rechteck 18">
            <a:extLst>
              <a:ext uri="{FF2B5EF4-FFF2-40B4-BE49-F238E27FC236}">
                <a16:creationId xmlns:a16="http://schemas.microsoft.com/office/drawing/2014/main" id="{DB102B43-B438-436A-AA6F-635581912531}"/>
              </a:ext>
            </a:extLst>
          </p:cNvPr>
          <p:cNvSpPr/>
          <p:nvPr/>
        </p:nvSpPr>
        <p:spPr>
          <a:xfrm>
            <a:off x="985938" y="449706"/>
            <a:ext cx="3616042" cy="1742658"/>
          </a:xfrm>
          <a:prstGeom prst="rect">
            <a:avLst/>
          </a:prstGeom>
          <a:solidFill>
            <a:srgbClr val="89F2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r>
              <a:rPr lang="de-DE" sz="3500" dirty="0">
                <a:latin typeface="Barlow überschriften"/>
                <a:ea typeface="FHP Sun Office" panose="020B0503050302020203" pitchFamily="34" charset="0"/>
              </a:rPr>
              <a:t>Offene Kulturdaten</a:t>
            </a:r>
          </a:p>
        </p:txBody>
      </p:sp>
    </p:spTree>
    <p:extLst>
      <p:ext uri="{BB962C8B-B14F-4D97-AF65-F5344CB8AC3E}">
        <p14:creationId xmlns:p14="http://schemas.microsoft.com/office/powerpoint/2010/main" val="2555575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7200000" s="0" l="0"/>
                                      </p:by>
                                    </p:animClr>
                                    <p:animClr clrSpc="hsl" dir="cw">
                                      <p:cBhvr>
                                        <p:cTn id="7" dur="500" fill="hold"/>
                                        <p:tgtEl>
                                          <p:spTgt spid="16"/>
                                        </p:tgtEl>
                                        <p:attrNameLst>
                                          <p:attrName>fillcolor</p:attrName>
                                        </p:attrNameLst>
                                      </p:cBhvr>
                                      <p:by>
                                        <p:hsl h="7200000" s="0" l="0"/>
                                      </p:by>
                                    </p:animClr>
                                    <p:animClr clrSpc="hsl" dir="cw">
                                      <p:cBhvr>
                                        <p:cTn id="8" dur="500" fill="hold"/>
                                        <p:tgtEl>
                                          <p:spTgt spid="16"/>
                                        </p:tgtEl>
                                        <p:attrNameLst>
                                          <p:attrName>stroke.color</p:attrName>
                                        </p:attrNameLst>
                                      </p:cBhvr>
                                      <p:by>
                                        <p:hsl h="7200000" s="0" l="0"/>
                                      </p:by>
                                    </p:animClr>
                                    <p:set>
                                      <p:cBhvr>
                                        <p:cTn id="9"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388406" y="315347"/>
            <a:ext cx="6858000" cy="6227303"/>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solidFill>
                <a:schemeClr val="tx1"/>
              </a:solidFill>
              <a:latin typeface="FHP Sun Office" panose="020B0503050302020203" pitchFamily="34" charset="0"/>
              <a:ea typeface="FHP Sun Office" panose="020B0503050302020203" pitchFamily="34" charset="0"/>
            </a:endParaRPr>
          </a:p>
        </p:txBody>
      </p:sp>
      <p:sp>
        <p:nvSpPr>
          <p:cNvPr id="16" name="Rechteck 15">
            <a:extLst>
              <a:ext uri="{FF2B5EF4-FFF2-40B4-BE49-F238E27FC236}">
                <a16:creationId xmlns:a16="http://schemas.microsoft.com/office/drawing/2014/main" id="{4E68E3D5-C17A-42B0-A1AB-9FD14C7D7D36}"/>
              </a:ext>
            </a:extLst>
          </p:cNvPr>
          <p:cNvSpPr/>
          <p:nvPr/>
        </p:nvSpPr>
        <p:spPr>
          <a:xfrm>
            <a:off x="168067" y="1305340"/>
            <a:ext cx="5927932" cy="2169825"/>
          </a:xfrm>
          <a:prstGeom prst="rect">
            <a:avLst/>
          </a:prstGeom>
        </p:spPr>
        <p:txBody>
          <a:bodyPr wrap="square">
            <a:spAutoFit/>
          </a:bodyPr>
          <a:lstStyle/>
          <a:p>
            <a:endParaRPr lang="de-DE" sz="4500" dirty="0">
              <a:latin typeface="Barlow überschriften"/>
              <a:ea typeface="FHP Sun Office" panose="020B0503050302020203" pitchFamily="34" charset="0"/>
            </a:endParaRPr>
          </a:p>
          <a:p>
            <a:r>
              <a:rPr lang="de-DE" sz="4500" b="1" dirty="0">
                <a:solidFill>
                  <a:schemeClr val="bg1"/>
                </a:solidFill>
                <a:latin typeface="Barlow überschriften"/>
                <a:ea typeface="FHP Sun Office" panose="020B0503050302020203" pitchFamily="34" charset="0"/>
              </a:rPr>
              <a:t>Reis-Engelhorn-Museen Mannheim</a:t>
            </a:r>
            <a:r>
              <a:rPr lang="de-DE" sz="4500" dirty="0">
                <a:solidFill>
                  <a:schemeClr val="bg1"/>
                </a:solidFill>
                <a:latin typeface="Barlow überschriften"/>
                <a:ea typeface="FHP Sun Office" panose="020B0503050302020203" pitchFamily="34" charset="0"/>
              </a:rPr>
              <a:t>: </a:t>
            </a:r>
          </a:p>
        </p:txBody>
      </p:sp>
      <p:sp>
        <p:nvSpPr>
          <p:cNvPr id="17" name="Rechteck 16">
            <a:extLst>
              <a:ext uri="{FF2B5EF4-FFF2-40B4-BE49-F238E27FC236}">
                <a16:creationId xmlns:a16="http://schemas.microsoft.com/office/drawing/2014/main" id="{529AD385-DFBF-4598-ABC0-6CC0312259C3}"/>
              </a:ext>
            </a:extLst>
          </p:cNvPr>
          <p:cNvSpPr/>
          <p:nvPr/>
        </p:nvSpPr>
        <p:spPr>
          <a:xfrm>
            <a:off x="6154246" y="1977105"/>
            <a:ext cx="6223948" cy="2108269"/>
          </a:xfrm>
          <a:prstGeom prst="rect">
            <a:avLst/>
          </a:prstGeom>
        </p:spPr>
        <p:txBody>
          <a:bodyPr wrap="none">
            <a:spAutoFit/>
          </a:bodyPr>
          <a:lstStyle/>
          <a:p>
            <a:r>
              <a:rPr lang="de-DE" sz="4300" b="1" dirty="0" err="1">
                <a:latin typeface="Barlow überschriften"/>
                <a:ea typeface="FHP Sun Office" panose="020B0503050302020203" pitchFamily="34" charset="0"/>
              </a:rPr>
              <a:t>Statens</a:t>
            </a:r>
            <a:r>
              <a:rPr lang="de-DE" sz="4300" b="1" dirty="0">
                <a:latin typeface="Barlow überschriften"/>
                <a:ea typeface="FHP Sun Office" panose="020B0503050302020203" pitchFamily="34" charset="0"/>
              </a:rPr>
              <a:t> Museum </a:t>
            </a:r>
            <a:r>
              <a:rPr lang="de-DE" sz="4300" b="1" dirty="0" err="1">
                <a:latin typeface="Barlow überschriften"/>
                <a:ea typeface="FHP Sun Office" panose="020B0503050302020203" pitchFamily="34" charset="0"/>
              </a:rPr>
              <a:t>for</a:t>
            </a:r>
            <a:r>
              <a:rPr lang="de-DE" sz="4300" b="1" dirty="0">
                <a:latin typeface="Barlow überschriften"/>
                <a:ea typeface="FHP Sun Office" panose="020B0503050302020203" pitchFamily="34" charset="0"/>
              </a:rPr>
              <a:t> Kunst</a:t>
            </a:r>
            <a:br>
              <a:rPr lang="de-DE" sz="4300" b="1" dirty="0">
                <a:latin typeface="Barlow überschriften"/>
                <a:ea typeface="FHP Sun Office" panose="020B0503050302020203" pitchFamily="34" charset="0"/>
              </a:rPr>
            </a:br>
            <a:r>
              <a:rPr lang="de-DE" sz="4300" b="1" dirty="0">
                <a:latin typeface="Barlow überschriften"/>
                <a:ea typeface="FHP Sun Office" panose="020B0503050302020203" pitchFamily="34" charset="0"/>
              </a:rPr>
              <a:t>Kopenhagen</a:t>
            </a:r>
            <a:r>
              <a:rPr lang="de-DE" sz="4300" dirty="0">
                <a:latin typeface="Barlow überschriften"/>
                <a:ea typeface="FHP Sun Office" panose="020B0503050302020203" pitchFamily="34" charset="0"/>
              </a:rPr>
              <a:t>: </a:t>
            </a:r>
          </a:p>
          <a:p>
            <a:r>
              <a:rPr lang="de-DE" sz="4500" dirty="0">
                <a:latin typeface="FHP Sun Office" panose="020B0503050302020203" pitchFamily="34" charset="0"/>
                <a:ea typeface="FHP Sun Office" panose="020B0503050302020203" pitchFamily="34" charset="0"/>
              </a:rPr>
              <a:t>	</a:t>
            </a:r>
          </a:p>
        </p:txBody>
      </p:sp>
      <p:sp>
        <p:nvSpPr>
          <p:cNvPr id="18" name="Rechteck 17">
            <a:extLst>
              <a:ext uri="{FF2B5EF4-FFF2-40B4-BE49-F238E27FC236}">
                <a16:creationId xmlns:a16="http://schemas.microsoft.com/office/drawing/2014/main" id="{54CF14BC-1B53-4E6D-84BC-843A499EAF9F}"/>
              </a:ext>
            </a:extLst>
          </p:cNvPr>
          <p:cNvSpPr/>
          <p:nvPr/>
        </p:nvSpPr>
        <p:spPr>
          <a:xfrm>
            <a:off x="605366" y="133056"/>
            <a:ext cx="12937914" cy="938719"/>
          </a:xfrm>
          <a:prstGeom prst="rect">
            <a:avLst/>
          </a:prstGeom>
        </p:spPr>
        <p:txBody>
          <a:bodyPr wrap="square">
            <a:spAutoFit/>
          </a:bodyPr>
          <a:lstStyle/>
          <a:p>
            <a:r>
              <a:rPr lang="de-DE" sz="5500" b="1" dirty="0">
                <a:solidFill>
                  <a:schemeClr val="bg1"/>
                </a:solidFill>
                <a:latin typeface="Barlow überschriften"/>
                <a:ea typeface="FHP Sun Office" panose="020B0503050302020203" pitchFamily="34" charset="0"/>
              </a:rPr>
              <a:t>Change </a:t>
            </a:r>
            <a:r>
              <a:rPr lang="de-DE" sz="5500" b="1" dirty="0" err="1">
                <a:solidFill>
                  <a:schemeClr val="bg1"/>
                </a:solidFill>
                <a:latin typeface="Barlow überschriften"/>
                <a:ea typeface="FHP Sun Office" panose="020B0503050302020203" pitchFamily="34" charset="0"/>
              </a:rPr>
              <a:t>your</a:t>
            </a:r>
            <a:r>
              <a:rPr lang="de-DE" sz="5500" b="1" dirty="0">
                <a:solidFill>
                  <a:schemeClr val="bg1"/>
                </a:solidFill>
                <a:latin typeface="Barlow überschriften"/>
                <a:ea typeface="FHP Sun Office" panose="020B0503050302020203" pitchFamily="34" charset="0"/>
              </a:rPr>
              <a:t> </a:t>
            </a:r>
            <a:r>
              <a:rPr lang="de-DE" sz="5500" b="1" dirty="0" err="1">
                <a:solidFill>
                  <a:schemeClr val="bg1"/>
                </a:solidFill>
                <a:latin typeface="Barlow überschriften"/>
                <a:ea typeface="FHP Sun Office" panose="020B0503050302020203" pitchFamily="34" charset="0"/>
              </a:rPr>
              <a:t>Mind</a:t>
            </a:r>
            <a:r>
              <a:rPr lang="de-DE" sz="5500" b="1" dirty="0">
                <a:solidFill>
                  <a:schemeClr val="bg1"/>
                </a:solidFill>
                <a:latin typeface="Barlow überschriften"/>
                <a:ea typeface="FHP Sun Office" panose="020B0503050302020203" pitchFamily="34" charset="0"/>
              </a:rPr>
              <a:t> </a:t>
            </a:r>
            <a:r>
              <a:rPr lang="de-DE" sz="5500" b="1" dirty="0" err="1">
                <a:latin typeface="Barlow überschriften"/>
                <a:ea typeface="FHP Sun Office" panose="020B0503050302020203" pitchFamily="34" charset="0"/>
              </a:rPr>
              <a:t>to</a:t>
            </a:r>
            <a:r>
              <a:rPr lang="de-DE" sz="5500" b="1" dirty="0">
                <a:latin typeface="Barlow überschriften"/>
                <a:ea typeface="FHP Sun Office" panose="020B0503050302020203" pitchFamily="34" charset="0"/>
              </a:rPr>
              <a:t> an #</a:t>
            </a:r>
            <a:r>
              <a:rPr lang="de-DE" sz="5500" b="1" dirty="0" err="1">
                <a:latin typeface="Barlow überschriften"/>
                <a:ea typeface="FHP Sun Office" panose="020B0503050302020203" pitchFamily="34" charset="0"/>
              </a:rPr>
              <a:t>OpenMindset</a:t>
            </a:r>
            <a:endParaRPr lang="de-DE" sz="5500" b="1" dirty="0">
              <a:latin typeface="Barlow überschriften"/>
              <a:ea typeface="FHP Sun Office" panose="020B0503050302020203" pitchFamily="34" charset="0"/>
            </a:endParaRPr>
          </a:p>
        </p:txBody>
      </p:sp>
      <p:sp>
        <p:nvSpPr>
          <p:cNvPr id="19" name="Textfeld 18">
            <a:extLst>
              <a:ext uri="{FF2B5EF4-FFF2-40B4-BE49-F238E27FC236}">
                <a16:creationId xmlns:a16="http://schemas.microsoft.com/office/drawing/2014/main" id="{7325FAC7-75AC-4DA2-BE22-2201A1CB4480}"/>
              </a:ext>
            </a:extLst>
          </p:cNvPr>
          <p:cNvSpPr txBox="1"/>
          <p:nvPr/>
        </p:nvSpPr>
        <p:spPr>
          <a:xfrm>
            <a:off x="1182289" y="5960654"/>
            <a:ext cx="3611886" cy="938719"/>
          </a:xfrm>
          <a:prstGeom prst="rect">
            <a:avLst/>
          </a:prstGeom>
          <a:noFill/>
        </p:spPr>
        <p:txBody>
          <a:bodyPr wrap="none" rtlCol="0">
            <a:spAutoFit/>
          </a:bodyPr>
          <a:lstStyle/>
          <a:p>
            <a:r>
              <a:rPr lang="de-DE" sz="5500" b="1" dirty="0">
                <a:solidFill>
                  <a:schemeClr val="bg1"/>
                </a:solidFill>
                <a:latin typeface="FHP Sun Office" panose="020B0503050302020203" pitchFamily="34" charset="0"/>
                <a:ea typeface="FHP Sun Office" panose="020B0503050302020203" pitchFamily="34" charset="0"/>
              </a:rPr>
              <a:t>Gatekeeper</a:t>
            </a:r>
          </a:p>
        </p:txBody>
      </p:sp>
      <p:sp>
        <p:nvSpPr>
          <p:cNvPr id="20" name="Textfeld 19">
            <a:extLst>
              <a:ext uri="{FF2B5EF4-FFF2-40B4-BE49-F238E27FC236}">
                <a16:creationId xmlns:a16="http://schemas.microsoft.com/office/drawing/2014/main" id="{0F56EDE8-034F-45CD-8A50-A09845AF3001}"/>
              </a:ext>
            </a:extLst>
          </p:cNvPr>
          <p:cNvSpPr txBox="1"/>
          <p:nvPr/>
        </p:nvSpPr>
        <p:spPr>
          <a:xfrm>
            <a:off x="7997209" y="5919281"/>
            <a:ext cx="3209533" cy="938719"/>
          </a:xfrm>
          <a:prstGeom prst="rect">
            <a:avLst/>
          </a:prstGeom>
          <a:noFill/>
        </p:spPr>
        <p:txBody>
          <a:bodyPr wrap="none" rtlCol="0">
            <a:spAutoFit/>
          </a:bodyPr>
          <a:lstStyle/>
          <a:p>
            <a:r>
              <a:rPr lang="de-DE" sz="5500" b="1" dirty="0" err="1">
                <a:latin typeface="FHP Sun Office" panose="020B0503050302020203" pitchFamily="34" charset="0"/>
                <a:ea typeface="FHP Sun Office" panose="020B0503050302020203" pitchFamily="34" charset="0"/>
              </a:rPr>
              <a:t>Facilitator</a:t>
            </a:r>
            <a:endParaRPr lang="de-DE" sz="5500" b="1" dirty="0">
              <a:latin typeface="FHP Sun Office" panose="020B0503050302020203" pitchFamily="34" charset="0"/>
              <a:ea typeface="FHP Sun Office" panose="020B0503050302020203" pitchFamily="34" charset="0"/>
            </a:endParaRPr>
          </a:p>
        </p:txBody>
      </p:sp>
      <p:sp>
        <p:nvSpPr>
          <p:cNvPr id="21" name="Textfeld 20">
            <a:extLst>
              <a:ext uri="{FF2B5EF4-FFF2-40B4-BE49-F238E27FC236}">
                <a16:creationId xmlns:a16="http://schemas.microsoft.com/office/drawing/2014/main" id="{5B0605F3-1298-4647-8508-FAE64A49E6CE}"/>
              </a:ext>
            </a:extLst>
          </p:cNvPr>
          <p:cNvSpPr txBox="1"/>
          <p:nvPr/>
        </p:nvSpPr>
        <p:spPr>
          <a:xfrm>
            <a:off x="605366" y="3850755"/>
            <a:ext cx="4836938" cy="2246769"/>
          </a:xfrm>
          <a:prstGeom prst="rect">
            <a:avLst/>
          </a:prstGeom>
          <a:noFill/>
        </p:spPr>
        <p:txBody>
          <a:bodyPr wrap="square">
            <a:spAutoFit/>
          </a:bodyPr>
          <a:lstStyle/>
          <a:p>
            <a:pPr algn="ctr"/>
            <a:r>
              <a:rPr lang="de-DE" sz="1800" dirty="0">
                <a:solidFill>
                  <a:schemeClr val="bg1"/>
                </a:solidFill>
                <a:latin typeface="Barlow überschriften"/>
                <a:ea typeface="FHP Sun Office" panose="020B0503050302020203" pitchFamily="34" charset="0"/>
              </a:rPr>
              <a:t>„</a:t>
            </a:r>
            <a:r>
              <a:rPr lang="de-DE" sz="3500" dirty="0">
                <a:solidFill>
                  <a:schemeClr val="bg1"/>
                </a:solidFill>
                <a:latin typeface="Barlow überschriften"/>
                <a:ea typeface="FHP Sun Office" panose="020B0503050302020203" pitchFamily="34" charset="0"/>
              </a:rPr>
              <a:t>Wir wollen kontrollieren, wie unsere Inhalte genutzt werden und durch wen!“</a:t>
            </a:r>
            <a:endParaRPr lang="de-DE" sz="3500" dirty="0">
              <a:solidFill>
                <a:schemeClr val="bg1"/>
              </a:solidFill>
            </a:endParaRPr>
          </a:p>
        </p:txBody>
      </p:sp>
      <p:sp>
        <p:nvSpPr>
          <p:cNvPr id="4" name="Textfeld 3">
            <a:extLst>
              <a:ext uri="{FF2B5EF4-FFF2-40B4-BE49-F238E27FC236}">
                <a16:creationId xmlns:a16="http://schemas.microsoft.com/office/drawing/2014/main" id="{97964FE3-B88F-4337-9C02-928C1C4DFC4E}"/>
              </a:ext>
            </a:extLst>
          </p:cNvPr>
          <p:cNvSpPr txBox="1"/>
          <p:nvPr/>
        </p:nvSpPr>
        <p:spPr>
          <a:xfrm>
            <a:off x="6639339" y="4359762"/>
            <a:ext cx="5460559" cy="630942"/>
          </a:xfrm>
          <a:prstGeom prst="rect">
            <a:avLst/>
          </a:prstGeom>
          <a:noFill/>
        </p:spPr>
        <p:txBody>
          <a:bodyPr wrap="square" rtlCol="0">
            <a:spAutoFit/>
          </a:bodyPr>
          <a:lstStyle/>
          <a:p>
            <a:r>
              <a:rPr lang="de-DE" sz="3500" dirty="0">
                <a:latin typeface="Barlow überschriften"/>
                <a:ea typeface="FHP Sun Office" panose="020B0503050302020203" pitchFamily="34" charset="0"/>
              </a:rPr>
              <a:t>„</a:t>
            </a:r>
            <a:r>
              <a:rPr lang="de-DE" sz="3500" dirty="0" err="1">
                <a:latin typeface="Barlow überschriften"/>
                <a:ea typeface="FHP Sun Office" panose="020B0503050302020203" pitchFamily="34" charset="0"/>
              </a:rPr>
              <a:t>We</a:t>
            </a:r>
            <a:r>
              <a:rPr lang="de-DE" sz="3500" dirty="0">
                <a:latin typeface="Barlow überschriften"/>
                <a:ea typeface="FHP Sun Office" panose="020B0503050302020203" pitchFamily="34" charset="0"/>
              </a:rPr>
              <a:t> </a:t>
            </a:r>
            <a:r>
              <a:rPr lang="de-DE" sz="3500" dirty="0" err="1">
                <a:latin typeface="Barlow überschriften"/>
                <a:ea typeface="FHP Sun Office" panose="020B0503050302020203" pitchFamily="34" charset="0"/>
              </a:rPr>
              <a:t>want</a:t>
            </a:r>
            <a:r>
              <a:rPr lang="de-DE" sz="3500" dirty="0">
                <a:latin typeface="Barlow überschriften"/>
                <a:ea typeface="FHP Sun Office" panose="020B0503050302020203" pitchFamily="34" charset="0"/>
              </a:rPr>
              <a:t> </a:t>
            </a:r>
            <a:r>
              <a:rPr lang="de-DE" sz="3500" dirty="0" err="1">
                <a:latin typeface="Barlow überschriften"/>
                <a:ea typeface="FHP Sun Office" panose="020B0503050302020203" pitchFamily="34" charset="0"/>
              </a:rPr>
              <a:t>to</a:t>
            </a:r>
            <a:r>
              <a:rPr lang="de-DE" sz="3500" dirty="0">
                <a:latin typeface="Barlow überschriften"/>
                <a:ea typeface="FHP Sun Office" panose="020B0503050302020203" pitchFamily="34" charset="0"/>
              </a:rPr>
              <a:t> </a:t>
            </a:r>
            <a:r>
              <a:rPr lang="de-DE" sz="3500" dirty="0" err="1">
                <a:latin typeface="Barlow überschriften"/>
                <a:ea typeface="FHP Sun Office" panose="020B0503050302020203" pitchFamily="34" charset="0"/>
              </a:rPr>
              <a:t>loose</a:t>
            </a:r>
            <a:r>
              <a:rPr lang="de-DE" sz="3500" dirty="0">
                <a:latin typeface="Barlow überschriften"/>
                <a:ea typeface="FHP Sun Office" panose="020B0503050302020203" pitchFamily="34" charset="0"/>
              </a:rPr>
              <a:t> </a:t>
            </a:r>
            <a:r>
              <a:rPr lang="de-DE" sz="3500" dirty="0" err="1">
                <a:latin typeface="Barlow überschriften"/>
                <a:ea typeface="FHP Sun Office" panose="020B0503050302020203" pitchFamily="34" charset="0"/>
              </a:rPr>
              <a:t>control</a:t>
            </a:r>
            <a:r>
              <a:rPr lang="de-DE" sz="3500" dirty="0">
                <a:latin typeface="Barlow überschriften"/>
                <a:ea typeface="FHP Sun Office" panose="020B0503050302020203" pitchFamily="34" charset="0"/>
              </a:rPr>
              <a:t>!“</a:t>
            </a:r>
            <a:endParaRPr lang="de-DE" sz="3500" dirty="0">
              <a:latin typeface="Barlow überschriften"/>
            </a:endParaRPr>
          </a:p>
        </p:txBody>
      </p:sp>
      <p:pic>
        <p:nvPicPr>
          <p:cNvPr id="6" name="Grafik 5">
            <a:extLst>
              <a:ext uri="{FF2B5EF4-FFF2-40B4-BE49-F238E27FC236}">
                <a16:creationId xmlns:a16="http://schemas.microsoft.com/office/drawing/2014/main" id="{EAB4DF8E-0A9F-4638-A94B-F3884548B3C8}"/>
              </a:ext>
            </a:extLst>
          </p:cNvPr>
          <p:cNvPicPr>
            <a:picLocks noChangeAspect="1"/>
          </p:cNvPicPr>
          <p:nvPr/>
        </p:nvPicPr>
        <p:blipFill>
          <a:blip r:embed="rId3">
            <a:alphaModFix amt="20000"/>
          </a:blip>
          <a:stretch>
            <a:fillRect/>
          </a:stretch>
        </p:blipFill>
        <p:spPr>
          <a:xfrm>
            <a:off x="6154246" y="-218443"/>
            <a:ext cx="6095999" cy="7294881"/>
          </a:xfrm>
          <a:prstGeom prst="rect">
            <a:avLst/>
          </a:prstGeom>
        </p:spPr>
      </p:pic>
    </p:spTree>
    <p:extLst>
      <p:ext uri="{BB962C8B-B14F-4D97-AF65-F5344CB8AC3E}">
        <p14:creationId xmlns:p14="http://schemas.microsoft.com/office/powerpoint/2010/main" val="3173499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7"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sp>
        <p:nvSpPr>
          <p:cNvPr id="9" name="Textfeld 8">
            <a:extLst>
              <a:ext uri="{FF2B5EF4-FFF2-40B4-BE49-F238E27FC236}">
                <a16:creationId xmlns:a16="http://schemas.microsoft.com/office/drawing/2014/main" id="{64FB5BDB-7D35-4747-AB5A-D809C882EB90}"/>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b="1" dirty="0">
                <a:solidFill>
                  <a:schemeClr val="bg1"/>
                </a:solidFill>
                <a:latin typeface="FHP Sun Office" panose="020B0503050302020203" pitchFamily="34" charset="0"/>
                <a:ea typeface="FHP Sun Office" panose="020B0503050302020203" pitchFamily="34" charset="0"/>
              </a:rPr>
              <a:t>Herausforderungen</a:t>
            </a:r>
            <a:r>
              <a:rPr lang="de-DE" sz="1800" dirty="0">
                <a:solidFill>
                  <a:schemeClr val="bg1"/>
                </a:solidFill>
                <a:latin typeface="FHP Sun Office" panose="020B0503050302020203" pitchFamily="34" charset="0"/>
                <a:ea typeface="FHP Sun Office" panose="020B0503050302020203" pitchFamily="34" charset="0"/>
              </a:rPr>
              <a:t> &amp; Chancen</a:t>
            </a: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0289276-CC27-45CF-B685-AD9EA9F2F1DB}"/>
              </a:ext>
            </a:extLst>
          </p:cNvPr>
          <p:cNvSpPr txBox="1"/>
          <p:nvPr/>
        </p:nvSpPr>
        <p:spPr>
          <a:xfrm>
            <a:off x="8129138" y="393269"/>
            <a:ext cx="3986661" cy="2554545"/>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Von </a:t>
            </a:r>
            <a:br>
              <a:rPr lang="de-DE" sz="4000" dirty="0">
                <a:solidFill>
                  <a:schemeClr val="bg1"/>
                </a:solidFill>
                <a:latin typeface="Barlow überschriften"/>
                <a:ea typeface="FHP Sun Office" panose="020B0503050302020203" pitchFamily="34" charset="0"/>
              </a:rPr>
            </a:br>
            <a:r>
              <a:rPr lang="de-DE" sz="4000" dirty="0">
                <a:solidFill>
                  <a:schemeClr val="bg1"/>
                </a:solidFill>
                <a:latin typeface="Barlow überschriften"/>
                <a:ea typeface="FHP Sun Office" panose="020B0503050302020203" pitchFamily="34" charset="0"/>
              </a:rPr>
              <a:t>#openbutclosed</a:t>
            </a:r>
            <a:br>
              <a:rPr lang="de-DE" sz="4000" dirty="0">
                <a:solidFill>
                  <a:schemeClr val="bg1"/>
                </a:solidFill>
                <a:latin typeface="Barlow überschriften"/>
                <a:ea typeface="FHP Sun Office" panose="020B0503050302020203" pitchFamily="34" charset="0"/>
              </a:rPr>
            </a:br>
            <a:r>
              <a:rPr lang="de-DE" sz="4000" dirty="0">
                <a:solidFill>
                  <a:schemeClr val="bg1"/>
                </a:solidFill>
                <a:latin typeface="Barlow überschriften"/>
                <a:ea typeface="FHP Sun Office" panose="020B0503050302020203" pitchFamily="34" charset="0"/>
              </a:rPr>
              <a:t>zu </a:t>
            </a:r>
            <a:br>
              <a:rPr lang="de-DE" sz="4000" dirty="0">
                <a:solidFill>
                  <a:schemeClr val="bg1"/>
                </a:solidFill>
                <a:latin typeface="Barlow überschriften"/>
                <a:ea typeface="FHP Sun Office" panose="020B0503050302020203" pitchFamily="34" charset="0"/>
              </a:rPr>
            </a:br>
            <a:r>
              <a:rPr lang="de-DE" sz="4000" dirty="0">
                <a:solidFill>
                  <a:schemeClr val="bg1"/>
                </a:solidFill>
                <a:latin typeface="Barlow überschriften"/>
                <a:ea typeface="FHP Sun Office" panose="020B0503050302020203" pitchFamily="34" charset="0"/>
              </a:rPr>
              <a:t>#closedbutopen</a:t>
            </a:r>
          </a:p>
        </p:txBody>
      </p:sp>
      <p:pic>
        <p:nvPicPr>
          <p:cNvPr id="8" name="Grafik 7">
            <a:extLst>
              <a:ext uri="{FF2B5EF4-FFF2-40B4-BE49-F238E27FC236}">
                <a16:creationId xmlns:a16="http://schemas.microsoft.com/office/drawing/2014/main" id="{041A90C2-5D79-487E-B17C-BF6D019E9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112" y="843200"/>
            <a:ext cx="4895492" cy="4968997"/>
          </a:xfrm>
          <a:prstGeom prst="rect">
            <a:avLst/>
          </a:prstGeom>
        </p:spPr>
      </p:pic>
    </p:spTree>
    <p:extLst>
      <p:ext uri="{BB962C8B-B14F-4D97-AF65-F5344CB8AC3E}">
        <p14:creationId xmlns:p14="http://schemas.microsoft.com/office/powerpoint/2010/main" val="3680920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1581DA8-3061-4490-ABE4-22D6499536B2}"/>
              </a:ext>
            </a:extLst>
          </p:cNvPr>
          <p:cNvPicPr>
            <a:picLocks noChangeAspect="1"/>
          </p:cNvPicPr>
          <p:nvPr/>
        </p:nvPicPr>
        <p:blipFill>
          <a:blip r:embed="rId3"/>
          <a:stretch>
            <a:fillRect/>
          </a:stretch>
        </p:blipFill>
        <p:spPr>
          <a:xfrm>
            <a:off x="0" y="-5080"/>
            <a:ext cx="12192000" cy="6868160"/>
          </a:xfrm>
          <a:prstGeom prst="rect">
            <a:avLst/>
          </a:prstGeom>
        </p:spPr>
      </p:pic>
      <p:sp>
        <p:nvSpPr>
          <p:cNvPr id="3" name="Rechteck 2">
            <a:extLst>
              <a:ext uri="{FF2B5EF4-FFF2-40B4-BE49-F238E27FC236}">
                <a16:creationId xmlns:a16="http://schemas.microsoft.com/office/drawing/2014/main" id="{7A578FB1-A1BB-475C-8270-4CFC0FD8499F}"/>
              </a:ext>
            </a:extLst>
          </p:cNvPr>
          <p:cNvSpPr/>
          <p:nvPr/>
        </p:nvSpPr>
        <p:spPr>
          <a:xfrm>
            <a:off x="985938" y="4781239"/>
            <a:ext cx="3616042" cy="1819428"/>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r>
              <a:rPr lang="en-GB" sz="3500" dirty="0" err="1">
                <a:latin typeface="Barlow überschriften"/>
                <a:ea typeface="FHP Sun Office" panose="020B0503050302020203" pitchFamily="34" charset="0"/>
              </a:rPr>
              <a:t>Notwendigkeiten</a:t>
            </a:r>
            <a:endParaRPr lang="en-GB" sz="3500" dirty="0">
              <a:latin typeface="Barlow überschriften"/>
              <a:ea typeface="FHP Sun Office" panose="020B0503050302020203" pitchFamily="34" charset="0"/>
            </a:endParaRPr>
          </a:p>
        </p:txBody>
      </p:sp>
      <p:sp>
        <p:nvSpPr>
          <p:cNvPr id="16" name="Rechteck 15">
            <a:extLst>
              <a:ext uri="{FF2B5EF4-FFF2-40B4-BE49-F238E27FC236}">
                <a16:creationId xmlns:a16="http://schemas.microsoft.com/office/drawing/2014/main" id="{047C4DE6-7484-4AD6-9902-DC4B3DB02FE5}"/>
              </a:ext>
            </a:extLst>
          </p:cNvPr>
          <p:cNvSpPr/>
          <p:nvPr/>
        </p:nvSpPr>
        <p:spPr>
          <a:xfrm>
            <a:off x="985938" y="2548329"/>
            <a:ext cx="3616042" cy="1876944"/>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r>
              <a:rPr lang="en-GB" sz="3300" dirty="0" err="1">
                <a:latin typeface="Barlow überschriften"/>
                <a:ea typeface="FHP Sun Office" panose="020B0503050302020203" pitchFamily="34" charset="0"/>
              </a:rPr>
              <a:t>Chancen</a:t>
            </a:r>
            <a:r>
              <a:rPr lang="en-GB" sz="3300" dirty="0">
                <a:latin typeface="Barlow überschriften"/>
                <a:ea typeface="FHP Sun Office" panose="020B0503050302020203" pitchFamily="34" charset="0"/>
              </a:rPr>
              <a:t> &amp; </a:t>
            </a:r>
            <a:r>
              <a:rPr lang="en-GB" sz="3300" dirty="0" err="1">
                <a:latin typeface="Barlow überschriften"/>
                <a:ea typeface="FHP Sun Office" panose="020B0503050302020203" pitchFamily="34" charset="0"/>
              </a:rPr>
              <a:t>Herausforderungen</a:t>
            </a:r>
            <a:endParaRPr lang="en-GB" sz="3300" dirty="0">
              <a:latin typeface="Barlow überschriften"/>
              <a:ea typeface="FHP Sun Office" panose="020B0503050302020203" pitchFamily="34" charset="0"/>
            </a:endParaRPr>
          </a:p>
        </p:txBody>
      </p:sp>
      <p:sp>
        <p:nvSpPr>
          <p:cNvPr id="19" name="Rechteck 18">
            <a:extLst>
              <a:ext uri="{FF2B5EF4-FFF2-40B4-BE49-F238E27FC236}">
                <a16:creationId xmlns:a16="http://schemas.microsoft.com/office/drawing/2014/main" id="{DB102B43-B438-436A-AA6F-635581912531}"/>
              </a:ext>
            </a:extLst>
          </p:cNvPr>
          <p:cNvSpPr/>
          <p:nvPr/>
        </p:nvSpPr>
        <p:spPr>
          <a:xfrm>
            <a:off x="985938" y="449706"/>
            <a:ext cx="3616042" cy="1742658"/>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r>
              <a:rPr lang="de-DE" sz="3500" dirty="0">
                <a:latin typeface="Barlow überschriften"/>
                <a:ea typeface="FHP Sun Office" panose="020B0503050302020203" pitchFamily="34" charset="0"/>
              </a:rPr>
              <a:t>Offene Kulturdaten</a:t>
            </a:r>
          </a:p>
        </p:txBody>
      </p:sp>
    </p:spTree>
    <p:extLst>
      <p:ext uri="{BB962C8B-B14F-4D97-AF65-F5344CB8AC3E}">
        <p14:creationId xmlns:p14="http://schemas.microsoft.com/office/powerpoint/2010/main" val="3315247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9"/>
                                        </p:tgtEl>
                                        <p:attrNameLst>
                                          <p:attrName>style.color</p:attrName>
                                        </p:attrNameLst>
                                      </p:cBhvr>
                                      <p:by>
                                        <p:hsl h="7200000" s="0" l="0"/>
                                      </p:by>
                                    </p:animClr>
                                    <p:animClr clrSpc="hsl" dir="cw">
                                      <p:cBhvr>
                                        <p:cTn id="7" dur="500" fill="hold"/>
                                        <p:tgtEl>
                                          <p:spTgt spid="19"/>
                                        </p:tgtEl>
                                        <p:attrNameLst>
                                          <p:attrName>fillcolor</p:attrName>
                                        </p:attrNameLst>
                                      </p:cBhvr>
                                      <p:by>
                                        <p:hsl h="7200000" s="0" l="0"/>
                                      </p:by>
                                    </p:animClr>
                                    <p:animClr clrSpc="hsl" dir="cw">
                                      <p:cBhvr>
                                        <p:cTn id="8" dur="500" fill="hold"/>
                                        <p:tgtEl>
                                          <p:spTgt spid="19"/>
                                        </p:tgtEl>
                                        <p:attrNameLst>
                                          <p:attrName>stroke.color</p:attrName>
                                        </p:attrNameLst>
                                      </p:cBhvr>
                                      <p:by>
                                        <p:hsl h="7200000" s="0" l="0"/>
                                      </p:by>
                                    </p:animClr>
                                    <p:set>
                                      <p:cBhvr>
                                        <p:cTn id="9"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85400003-51CE-4DC4-B9A9-FEED07CAAE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824" y="828859"/>
            <a:ext cx="2541442" cy="3449583"/>
          </a:xfrm>
          <a:prstGeom prst="rect">
            <a:avLst/>
          </a:prstGeom>
        </p:spPr>
      </p:pic>
      <p:sp>
        <p:nvSpPr>
          <p:cNvPr id="11" name="Rechteck 10">
            <a:extLst>
              <a:ext uri="{FF2B5EF4-FFF2-40B4-BE49-F238E27FC236}">
                <a16:creationId xmlns:a16="http://schemas.microsoft.com/office/drawing/2014/main" id="{A9AA47F5-FDB4-4A7F-86AD-9D1408728846}"/>
              </a:ext>
            </a:extLst>
          </p:cNvPr>
          <p:cNvSpPr/>
          <p:nvPr/>
        </p:nvSpPr>
        <p:spPr>
          <a:xfrm rot="5400000">
            <a:off x="6735027"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4"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0289276-CC27-45CF-B685-AD9EA9F2F1DB}"/>
              </a:ext>
            </a:extLst>
          </p:cNvPr>
          <p:cNvSpPr txBox="1"/>
          <p:nvPr/>
        </p:nvSpPr>
        <p:spPr>
          <a:xfrm>
            <a:off x="8129138" y="393269"/>
            <a:ext cx="3986661" cy="1323439"/>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Heterogenität der Nutzer*innen</a:t>
            </a:r>
          </a:p>
        </p:txBody>
      </p:sp>
      <p:sp>
        <p:nvSpPr>
          <p:cNvPr id="10" name="Textfeld 9">
            <a:extLst>
              <a:ext uri="{FF2B5EF4-FFF2-40B4-BE49-F238E27FC236}">
                <a16:creationId xmlns:a16="http://schemas.microsoft.com/office/drawing/2014/main" id="{D77CCD67-D065-423E-82B1-D8F05CEA0EA5}"/>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b="1" dirty="0">
                <a:solidFill>
                  <a:schemeClr val="bg1"/>
                </a:solidFill>
                <a:latin typeface="FHP Sun Office" panose="020B0503050302020203" pitchFamily="34" charset="0"/>
                <a:ea typeface="FHP Sun Office" panose="020B0503050302020203" pitchFamily="34" charset="0"/>
              </a:rPr>
              <a:t>Herausforderungen</a:t>
            </a:r>
            <a:r>
              <a:rPr lang="de-DE" sz="1800" dirty="0">
                <a:solidFill>
                  <a:schemeClr val="bg1"/>
                </a:solidFill>
                <a:latin typeface="FHP Sun Office" panose="020B0503050302020203" pitchFamily="34" charset="0"/>
                <a:ea typeface="FHP Sun Office" panose="020B0503050302020203" pitchFamily="34" charset="0"/>
              </a:rPr>
              <a:t> &amp; Chancen</a:t>
            </a:r>
          </a:p>
        </p:txBody>
      </p:sp>
      <p:pic>
        <p:nvPicPr>
          <p:cNvPr id="3" name="Grafik 2">
            <a:extLst>
              <a:ext uri="{FF2B5EF4-FFF2-40B4-BE49-F238E27FC236}">
                <a16:creationId xmlns:a16="http://schemas.microsoft.com/office/drawing/2014/main" id="{5449010E-DFB7-4A0B-996F-107A53F3F0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422" y="102438"/>
            <a:ext cx="2434914" cy="3017501"/>
          </a:xfrm>
          <a:prstGeom prst="rect">
            <a:avLst/>
          </a:prstGeom>
        </p:spPr>
      </p:pic>
      <p:pic>
        <p:nvPicPr>
          <p:cNvPr id="5" name="Grafik 4">
            <a:extLst>
              <a:ext uri="{FF2B5EF4-FFF2-40B4-BE49-F238E27FC236}">
                <a16:creationId xmlns:a16="http://schemas.microsoft.com/office/drawing/2014/main" id="{28EB3BA9-953C-47C1-8BF6-58BA18F3D9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1" y="2800426"/>
            <a:ext cx="4142934" cy="3921132"/>
          </a:xfrm>
          <a:prstGeom prst="rect">
            <a:avLst/>
          </a:prstGeom>
        </p:spPr>
      </p:pic>
      <p:pic>
        <p:nvPicPr>
          <p:cNvPr id="12" name="Grafik 11">
            <a:extLst>
              <a:ext uri="{FF2B5EF4-FFF2-40B4-BE49-F238E27FC236}">
                <a16:creationId xmlns:a16="http://schemas.microsoft.com/office/drawing/2014/main" id="{70D60DC5-AC8A-4ED4-B458-64D5B04F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052" y="383448"/>
            <a:ext cx="2637553" cy="2545469"/>
          </a:xfrm>
          <a:prstGeom prst="rect">
            <a:avLst/>
          </a:prstGeom>
        </p:spPr>
      </p:pic>
      <p:pic>
        <p:nvPicPr>
          <p:cNvPr id="16" name="Grafik 15">
            <a:extLst>
              <a:ext uri="{FF2B5EF4-FFF2-40B4-BE49-F238E27FC236}">
                <a16:creationId xmlns:a16="http://schemas.microsoft.com/office/drawing/2014/main" id="{9A39F104-167E-4CEA-8BF8-47B00EA77D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7393" y="1670327"/>
            <a:ext cx="2379488" cy="2838440"/>
          </a:xfrm>
          <a:prstGeom prst="rect">
            <a:avLst/>
          </a:prstGeom>
        </p:spPr>
      </p:pic>
      <p:pic>
        <p:nvPicPr>
          <p:cNvPr id="18" name="Grafik 17">
            <a:extLst>
              <a:ext uri="{FF2B5EF4-FFF2-40B4-BE49-F238E27FC236}">
                <a16:creationId xmlns:a16="http://schemas.microsoft.com/office/drawing/2014/main" id="{EFBA9715-DCED-434E-ABE7-0BD2E55E43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7787" y="3902284"/>
            <a:ext cx="2481852" cy="2838440"/>
          </a:xfrm>
          <a:prstGeom prst="rect">
            <a:avLst/>
          </a:prstGeom>
        </p:spPr>
      </p:pic>
      <p:pic>
        <p:nvPicPr>
          <p:cNvPr id="14" name="Grafik 13">
            <a:extLst>
              <a:ext uri="{FF2B5EF4-FFF2-40B4-BE49-F238E27FC236}">
                <a16:creationId xmlns:a16="http://schemas.microsoft.com/office/drawing/2014/main" id="{56F61E12-F624-4B7C-BCC3-7A1738F343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77135" y="3554621"/>
            <a:ext cx="2278662" cy="3017501"/>
          </a:xfrm>
          <a:prstGeom prst="rect">
            <a:avLst/>
          </a:prstGeom>
        </p:spPr>
      </p:pic>
    </p:spTree>
    <p:extLst>
      <p:ext uri="{BB962C8B-B14F-4D97-AF65-F5344CB8AC3E}">
        <p14:creationId xmlns:p14="http://schemas.microsoft.com/office/powerpoint/2010/main" val="1584022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F16852F5-A83D-442B-8574-8D6B4E2DE4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24159" y="-91440"/>
            <a:ext cx="9828873" cy="706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a:extLst>
              <a:ext uri="{FF2B5EF4-FFF2-40B4-BE49-F238E27FC236}">
                <a16:creationId xmlns:a16="http://schemas.microsoft.com/office/drawing/2014/main" id="{A9AA47F5-FDB4-4A7F-86AD-9D1408728846}"/>
              </a:ext>
            </a:extLst>
          </p:cNvPr>
          <p:cNvSpPr/>
          <p:nvPr/>
        </p:nvSpPr>
        <p:spPr>
          <a:xfrm rot="5400000">
            <a:off x="6735027"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4"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D77CCD67-D065-423E-82B1-D8F05CEA0EA5}"/>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b="1" dirty="0">
                <a:solidFill>
                  <a:schemeClr val="bg1"/>
                </a:solidFill>
                <a:latin typeface="FHP Sun Office" panose="020B0503050302020203" pitchFamily="34" charset="0"/>
                <a:ea typeface="FHP Sun Office" panose="020B0503050302020203" pitchFamily="34" charset="0"/>
              </a:rPr>
              <a:t>Herausforderungen</a:t>
            </a:r>
            <a:r>
              <a:rPr lang="de-DE" sz="1800" dirty="0">
                <a:solidFill>
                  <a:schemeClr val="bg1"/>
                </a:solidFill>
                <a:latin typeface="FHP Sun Office" panose="020B0503050302020203" pitchFamily="34" charset="0"/>
                <a:ea typeface="FHP Sun Office" panose="020B0503050302020203" pitchFamily="34" charset="0"/>
              </a:rPr>
              <a:t> &amp; Chancen</a:t>
            </a:r>
          </a:p>
        </p:txBody>
      </p:sp>
      <p:sp>
        <p:nvSpPr>
          <p:cNvPr id="4" name="Explosion: 8 Zacken 3">
            <a:extLst>
              <a:ext uri="{FF2B5EF4-FFF2-40B4-BE49-F238E27FC236}">
                <a16:creationId xmlns:a16="http://schemas.microsoft.com/office/drawing/2014/main" id="{F2086EE0-3224-4566-B3A2-7D7E936B39CB}"/>
              </a:ext>
            </a:extLst>
          </p:cNvPr>
          <p:cNvSpPr/>
          <p:nvPr/>
        </p:nvSpPr>
        <p:spPr>
          <a:xfrm>
            <a:off x="1455085" y="2961860"/>
            <a:ext cx="4478576" cy="3051313"/>
          </a:xfrm>
          <a:prstGeom prst="irregularSeal1">
            <a:avLst/>
          </a:prstGeom>
          <a:solidFill>
            <a:srgbClr val="89F2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Glauben Sie, dass sich diese Kids mit Kulturerbe befassen?</a:t>
            </a:r>
          </a:p>
        </p:txBody>
      </p:sp>
      <p:sp>
        <p:nvSpPr>
          <p:cNvPr id="17" name="Textfeld 16">
            <a:extLst>
              <a:ext uri="{FF2B5EF4-FFF2-40B4-BE49-F238E27FC236}">
                <a16:creationId xmlns:a16="http://schemas.microsoft.com/office/drawing/2014/main" id="{49E9FBA0-28E4-4CD3-B0E3-4D51605BB8AF}"/>
              </a:ext>
            </a:extLst>
          </p:cNvPr>
          <p:cNvSpPr txBox="1"/>
          <p:nvPr/>
        </p:nvSpPr>
        <p:spPr>
          <a:xfrm>
            <a:off x="8232530" y="357689"/>
            <a:ext cx="3862992" cy="1938992"/>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Es reicht nicht</a:t>
            </a:r>
          </a:p>
          <a:p>
            <a:r>
              <a:rPr lang="de-DE" sz="4000" dirty="0">
                <a:solidFill>
                  <a:schemeClr val="bg1"/>
                </a:solidFill>
                <a:latin typeface="Barlow überschriften"/>
                <a:ea typeface="FHP Sun Office" panose="020B0503050302020203" pitchFamily="34" charset="0"/>
              </a:rPr>
              <a:t>online verfügbar zu sein…..</a:t>
            </a:r>
          </a:p>
        </p:txBody>
      </p:sp>
    </p:spTree>
    <p:extLst>
      <p:ext uri="{BB962C8B-B14F-4D97-AF65-F5344CB8AC3E}">
        <p14:creationId xmlns:p14="http://schemas.microsoft.com/office/powerpoint/2010/main" val="330505323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7"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D77CCD67-D065-423E-82B1-D8F05CEA0EA5}"/>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b="1" dirty="0">
                <a:solidFill>
                  <a:schemeClr val="bg1"/>
                </a:solidFill>
                <a:latin typeface="FHP Sun Office" panose="020B0503050302020203" pitchFamily="34" charset="0"/>
                <a:ea typeface="FHP Sun Office" panose="020B0503050302020203" pitchFamily="34" charset="0"/>
              </a:rPr>
              <a:t>Herausforderungen</a:t>
            </a:r>
            <a:r>
              <a:rPr lang="de-DE" sz="1800" dirty="0">
                <a:solidFill>
                  <a:schemeClr val="bg1"/>
                </a:solidFill>
                <a:latin typeface="FHP Sun Office" panose="020B0503050302020203" pitchFamily="34" charset="0"/>
                <a:ea typeface="FHP Sun Office" panose="020B0503050302020203" pitchFamily="34" charset="0"/>
              </a:rPr>
              <a:t> &amp; Chancen</a:t>
            </a:r>
          </a:p>
        </p:txBody>
      </p:sp>
      <p:pic>
        <p:nvPicPr>
          <p:cNvPr id="9" name="Picture 5" descr="C:\Users\hveulell\Desktop\OABilder\FullSizeRender.jpg">
            <a:extLst>
              <a:ext uri="{FF2B5EF4-FFF2-40B4-BE49-F238E27FC236}">
                <a16:creationId xmlns:a16="http://schemas.microsoft.com/office/drawing/2014/main" id="{C329A55D-9C36-47CF-9F0C-F4FC498F35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4247" y="562715"/>
            <a:ext cx="4784138" cy="55299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27D8DEA2-D2E0-4370-9D36-6DB8CFAE4F59}"/>
              </a:ext>
            </a:extLst>
          </p:cNvPr>
          <p:cNvSpPr txBox="1"/>
          <p:nvPr/>
        </p:nvSpPr>
        <p:spPr>
          <a:xfrm>
            <a:off x="8264512" y="120072"/>
            <a:ext cx="3152178" cy="2554545"/>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Vom Consumer zum </a:t>
            </a:r>
            <a:r>
              <a:rPr lang="de-DE" sz="4000" dirty="0" err="1">
                <a:solidFill>
                  <a:schemeClr val="bg1"/>
                </a:solidFill>
                <a:latin typeface="Barlow überschriften"/>
                <a:ea typeface="FHP Sun Office" panose="020B0503050302020203" pitchFamily="34" charset="0"/>
              </a:rPr>
              <a:t>Prosumer</a:t>
            </a:r>
            <a:r>
              <a:rPr lang="de-DE" sz="4000" dirty="0">
                <a:solidFill>
                  <a:schemeClr val="bg1"/>
                </a:solidFill>
                <a:latin typeface="Barlow überschriften"/>
                <a:ea typeface="FHP Sun Office" panose="020B0503050302020203" pitchFamily="34" charset="0"/>
              </a:rPr>
              <a:t>! </a:t>
            </a:r>
          </a:p>
        </p:txBody>
      </p:sp>
      <p:sp>
        <p:nvSpPr>
          <p:cNvPr id="14" name="Textfeld 13">
            <a:extLst>
              <a:ext uri="{FF2B5EF4-FFF2-40B4-BE49-F238E27FC236}">
                <a16:creationId xmlns:a16="http://schemas.microsoft.com/office/drawing/2014/main" id="{2976D8DD-A15F-4591-85A4-FAC0BD9B1564}"/>
              </a:ext>
            </a:extLst>
          </p:cNvPr>
          <p:cNvSpPr txBox="1"/>
          <p:nvPr/>
        </p:nvSpPr>
        <p:spPr>
          <a:xfrm>
            <a:off x="-16142" y="6328315"/>
            <a:ext cx="4203395" cy="430887"/>
          </a:xfrm>
          <a:prstGeom prst="rect">
            <a:avLst/>
          </a:prstGeom>
          <a:noFill/>
        </p:spPr>
        <p:txBody>
          <a:bodyPr wrap="none" rtlCol="0">
            <a:spAutoFit/>
          </a:bodyPr>
          <a:lstStyle/>
          <a:p>
            <a:r>
              <a:rPr lang="de-DE" sz="1100" dirty="0"/>
              <a:t>CC-BY 4.0 Ellen Euler, Aufnahme: </a:t>
            </a:r>
            <a:r>
              <a:rPr lang="de-DE" sz="1100" dirty="0" err="1"/>
              <a:t>Latvian</a:t>
            </a:r>
            <a:r>
              <a:rPr lang="de-DE" sz="1100" dirty="0"/>
              <a:t> Nationalmuseum Riga 2015, </a:t>
            </a:r>
          </a:p>
          <a:p>
            <a:r>
              <a:rPr lang="de-DE" sz="1100" dirty="0" err="1"/>
              <a:t>Jekab</a:t>
            </a:r>
            <a:r>
              <a:rPr lang="de-DE" sz="1100" dirty="0"/>
              <a:t> </a:t>
            </a:r>
            <a:r>
              <a:rPr lang="de-DE" sz="1100" dirty="0" err="1"/>
              <a:t>Kazaks</a:t>
            </a:r>
            <a:r>
              <a:rPr lang="de-DE" sz="1100" dirty="0"/>
              <a:t> (1895 – 1920): „Ladies at </a:t>
            </a:r>
            <a:r>
              <a:rPr lang="de-DE" sz="1100" dirty="0" err="1"/>
              <a:t>the</a:t>
            </a:r>
            <a:r>
              <a:rPr lang="de-DE" sz="1100" dirty="0"/>
              <a:t> </a:t>
            </a:r>
            <a:r>
              <a:rPr lang="de-DE" sz="1100" dirty="0" err="1"/>
              <a:t>seaside</a:t>
            </a:r>
            <a:r>
              <a:rPr lang="de-DE" sz="1100" dirty="0"/>
              <a:t>“</a:t>
            </a:r>
          </a:p>
        </p:txBody>
      </p:sp>
    </p:spTree>
    <p:extLst>
      <p:ext uri="{BB962C8B-B14F-4D97-AF65-F5344CB8AC3E}">
        <p14:creationId xmlns:p14="http://schemas.microsoft.com/office/powerpoint/2010/main" val="210078774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7"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9994"/>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0289276-CC27-45CF-B685-AD9EA9F2F1DB}"/>
              </a:ext>
            </a:extLst>
          </p:cNvPr>
          <p:cNvSpPr txBox="1"/>
          <p:nvPr/>
        </p:nvSpPr>
        <p:spPr>
          <a:xfrm>
            <a:off x="8145358" y="39489"/>
            <a:ext cx="3986661" cy="3662541"/>
          </a:xfrm>
          <a:prstGeom prst="rect">
            <a:avLst/>
          </a:prstGeom>
          <a:noFill/>
        </p:spPr>
        <p:txBody>
          <a:bodyPr wrap="square" rtlCol="0">
            <a:spAutoFit/>
          </a:bodyPr>
          <a:lstStyle/>
          <a:p>
            <a:r>
              <a:rPr lang="de-DE" sz="3800" dirty="0">
                <a:solidFill>
                  <a:schemeClr val="bg1"/>
                </a:solidFill>
                <a:latin typeface="Barlow überschriften"/>
                <a:ea typeface="FHP Sun Office" panose="020B0503050302020203" pitchFamily="34" charset="0"/>
              </a:rPr>
              <a:t>Co-Produktion &amp;</a:t>
            </a:r>
          </a:p>
          <a:p>
            <a:r>
              <a:rPr lang="de-DE" sz="3800" dirty="0" err="1">
                <a:solidFill>
                  <a:schemeClr val="bg1"/>
                </a:solidFill>
                <a:latin typeface="Barlow überschriften"/>
                <a:ea typeface="FHP Sun Office" panose="020B0503050302020203" pitchFamily="34" charset="0"/>
              </a:rPr>
              <a:t>UGC</a:t>
            </a:r>
            <a:r>
              <a:rPr lang="de-DE" sz="3800" dirty="0">
                <a:solidFill>
                  <a:schemeClr val="bg1"/>
                </a:solidFill>
                <a:latin typeface="Barlow überschriften"/>
                <a:ea typeface="FHP Sun Office" panose="020B0503050302020203" pitchFamily="34" charset="0"/>
              </a:rPr>
              <a:t> müssen organisiert / koordiniert werden</a:t>
            </a:r>
          </a:p>
          <a:p>
            <a:endParaRPr lang="de-DE" sz="4000" dirty="0">
              <a:solidFill>
                <a:schemeClr val="bg1"/>
              </a:solidFill>
              <a:latin typeface="Barlow überschriften"/>
              <a:ea typeface="FHP Sun Office" panose="020B0503050302020203" pitchFamily="34" charset="0"/>
            </a:endParaRPr>
          </a:p>
          <a:p>
            <a:endParaRPr lang="de-DE" sz="4000" dirty="0">
              <a:solidFill>
                <a:schemeClr val="bg1"/>
              </a:solidFill>
              <a:latin typeface="Barlow überschriften"/>
              <a:ea typeface="FHP Sun Office" panose="020B0503050302020203" pitchFamily="34" charset="0"/>
            </a:endParaRPr>
          </a:p>
        </p:txBody>
      </p:sp>
      <p:sp>
        <p:nvSpPr>
          <p:cNvPr id="10" name="Textfeld 9">
            <a:extLst>
              <a:ext uri="{FF2B5EF4-FFF2-40B4-BE49-F238E27FC236}">
                <a16:creationId xmlns:a16="http://schemas.microsoft.com/office/drawing/2014/main" id="{D77CCD67-D065-423E-82B1-D8F05CEA0EA5}"/>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b="1" dirty="0">
                <a:solidFill>
                  <a:schemeClr val="bg1"/>
                </a:solidFill>
                <a:latin typeface="FHP Sun Office" panose="020B0503050302020203" pitchFamily="34" charset="0"/>
                <a:ea typeface="FHP Sun Office" panose="020B0503050302020203" pitchFamily="34" charset="0"/>
              </a:rPr>
              <a:t>Herausforderungen</a:t>
            </a:r>
            <a:r>
              <a:rPr lang="de-DE" sz="1800" dirty="0">
                <a:solidFill>
                  <a:schemeClr val="bg1"/>
                </a:solidFill>
                <a:latin typeface="FHP Sun Office" panose="020B0503050302020203" pitchFamily="34" charset="0"/>
                <a:ea typeface="FHP Sun Office" panose="020B0503050302020203" pitchFamily="34" charset="0"/>
              </a:rPr>
              <a:t> &amp; Chancen</a:t>
            </a:r>
          </a:p>
        </p:txBody>
      </p:sp>
      <p:pic>
        <p:nvPicPr>
          <p:cNvPr id="4" name="Grafik 3" descr="Ein Bild, das Vektorgrafiken, Silhouette, ClipArt, Fenster enthält.&#10;&#10;Automatisch generierte Beschreibung">
            <a:extLst>
              <a:ext uri="{FF2B5EF4-FFF2-40B4-BE49-F238E27FC236}">
                <a16:creationId xmlns:a16="http://schemas.microsoft.com/office/drawing/2014/main" id="{128AC7CC-AD59-4510-AD3A-5776589AE7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8457" y="831571"/>
            <a:ext cx="5113503" cy="4996846"/>
          </a:xfrm>
          <a:prstGeom prst="rect">
            <a:avLst/>
          </a:prstGeom>
        </p:spPr>
      </p:pic>
    </p:spTree>
    <p:extLst>
      <p:ext uri="{BB962C8B-B14F-4D97-AF65-F5344CB8AC3E}">
        <p14:creationId xmlns:p14="http://schemas.microsoft.com/office/powerpoint/2010/main" val="8910802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7"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9994"/>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0289276-CC27-45CF-B685-AD9EA9F2F1DB}"/>
              </a:ext>
            </a:extLst>
          </p:cNvPr>
          <p:cNvSpPr txBox="1"/>
          <p:nvPr/>
        </p:nvSpPr>
        <p:spPr>
          <a:xfrm>
            <a:off x="8145358" y="39489"/>
            <a:ext cx="3986661" cy="3662541"/>
          </a:xfrm>
          <a:prstGeom prst="rect">
            <a:avLst/>
          </a:prstGeom>
          <a:noFill/>
        </p:spPr>
        <p:txBody>
          <a:bodyPr wrap="square" rtlCol="0">
            <a:spAutoFit/>
          </a:bodyPr>
          <a:lstStyle/>
          <a:p>
            <a:r>
              <a:rPr lang="de-DE" sz="3800" dirty="0">
                <a:solidFill>
                  <a:schemeClr val="bg1"/>
                </a:solidFill>
                <a:latin typeface="Barlow überschriften"/>
                <a:ea typeface="FHP Sun Office" panose="020B0503050302020203" pitchFamily="34" charset="0"/>
              </a:rPr>
              <a:t>Co-Produktion &amp;</a:t>
            </a:r>
          </a:p>
          <a:p>
            <a:r>
              <a:rPr lang="de-DE" sz="3800" dirty="0" err="1">
                <a:solidFill>
                  <a:schemeClr val="bg1"/>
                </a:solidFill>
                <a:latin typeface="Barlow überschriften"/>
                <a:ea typeface="FHP Sun Office" panose="020B0503050302020203" pitchFamily="34" charset="0"/>
              </a:rPr>
              <a:t>UGC</a:t>
            </a:r>
            <a:r>
              <a:rPr lang="de-DE" sz="3800" dirty="0">
                <a:solidFill>
                  <a:schemeClr val="bg1"/>
                </a:solidFill>
                <a:latin typeface="Barlow überschriften"/>
                <a:ea typeface="FHP Sun Office" panose="020B0503050302020203" pitchFamily="34" charset="0"/>
              </a:rPr>
              <a:t> müssen organisiert / koordiniert werden</a:t>
            </a:r>
          </a:p>
          <a:p>
            <a:endParaRPr lang="de-DE" sz="4000" dirty="0">
              <a:solidFill>
                <a:schemeClr val="bg1"/>
              </a:solidFill>
              <a:latin typeface="Barlow überschriften"/>
              <a:ea typeface="FHP Sun Office" panose="020B0503050302020203" pitchFamily="34" charset="0"/>
            </a:endParaRPr>
          </a:p>
          <a:p>
            <a:endParaRPr lang="de-DE" sz="4000" dirty="0">
              <a:solidFill>
                <a:schemeClr val="bg1"/>
              </a:solidFill>
              <a:latin typeface="Barlow überschriften"/>
              <a:ea typeface="FHP Sun Office" panose="020B0503050302020203" pitchFamily="34" charset="0"/>
            </a:endParaRPr>
          </a:p>
        </p:txBody>
      </p:sp>
      <p:sp>
        <p:nvSpPr>
          <p:cNvPr id="10" name="Textfeld 9">
            <a:extLst>
              <a:ext uri="{FF2B5EF4-FFF2-40B4-BE49-F238E27FC236}">
                <a16:creationId xmlns:a16="http://schemas.microsoft.com/office/drawing/2014/main" id="{D77CCD67-D065-423E-82B1-D8F05CEA0EA5}"/>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b="1" dirty="0">
                <a:solidFill>
                  <a:schemeClr val="bg1"/>
                </a:solidFill>
                <a:latin typeface="FHP Sun Office" panose="020B0503050302020203" pitchFamily="34" charset="0"/>
                <a:ea typeface="FHP Sun Office" panose="020B0503050302020203" pitchFamily="34" charset="0"/>
              </a:rPr>
              <a:t>Herausforderungen</a:t>
            </a:r>
            <a:r>
              <a:rPr lang="de-DE" sz="1800" dirty="0">
                <a:solidFill>
                  <a:schemeClr val="bg1"/>
                </a:solidFill>
                <a:latin typeface="FHP Sun Office" panose="020B0503050302020203" pitchFamily="34" charset="0"/>
                <a:ea typeface="FHP Sun Office" panose="020B0503050302020203" pitchFamily="34" charset="0"/>
              </a:rPr>
              <a:t> &amp; Chancen</a:t>
            </a:r>
          </a:p>
        </p:txBody>
      </p:sp>
      <p:pic>
        <p:nvPicPr>
          <p:cNvPr id="13" name="Grafik 12">
            <a:extLst>
              <a:ext uri="{FF2B5EF4-FFF2-40B4-BE49-F238E27FC236}">
                <a16:creationId xmlns:a16="http://schemas.microsoft.com/office/drawing/2014/main" id="{63588BFB-36EE-44A8-B40A-59A7E7DB1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9879" y="1390660"/>
            <a:ext cx="4476902" cy="4076680"/>
          </a:xfrm>
          <a:prstGeom prst="rect">
            <a:avLst/>
          </a:prstGeom>
        </p:spPr>
      </p:pic>
    </p:spTree>
    <p:extLst>
      <p:ext uri="{BB962C8B-B14F-4D97-AF65-F5344CB8AC3E}">
        <p14:creationId xmlns:p14="http://schemas.microsoft.com/office/powerpoint/2010/main" val="3743183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1269724" y="1269723"/>
            <a:ext cx="6858001"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0" y="2850621"/>
            <a:ext cx="5374058" cy="304298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0E638BA4-1047-4207-BF56-18739298C8ED}"/>
              </a:ext>
            </a:extLst>
          </p:cNvPr>
          <p:cNvSpPr txBox="1"/>
          <p:nvPr/>
        </p:nvSpPr>
        <p:spPr>
          <a:xfrm>
            <a:off x="-12492" y="6380104"/>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Herausforderungen &amp; </a:t>
            </a:r>
            <a:r>
              <a:rPr lang="de-DE" sz="1800" b="1" dirty="0">
                <a:solidFill>
                  <a:schemeClr val="bg1"/>
                </a:solidFill>
                <a:latin typeface="FHP Sun Office" panose="020B0503050302020203" pitchFamily="34" charset="0"/>
                <a:ea typeface="FHP Sun Office" panose="020B0503050302020203" pitchFamily="34" charset="0"/>
              </a:rPr>
              <a:t>Chancen</a:t>
            </a:r>
          </a:p>
        </p:txBody>
      </p:sp>
      <p:pic>
        <p:nvPicPr>
          <p:cNvPr id="6" name="Picture 4" descr="Billedresultat for WIKIPEDIA LOGO">
            <a:extLst>
              <a:ext uri="{FF2B5EF4-FFF2-40B4-BE49-F238E27FC236}">
                <a16:creationId xmlns:a16="http://schemas.microsoft.com/office/drawing/2014/main" id="{48B055E3-0AB8-458F-B8F7-9966CF96C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3563" y="303604"/>
            <a:ext cx="7181672" cy="655439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25109567-4CFC-4BF2-A8DA-0426DAF3DDFC}"/>
              </a:ext>
            </a:extLst>
          </p:cNvPr>
          <p:cNvSpPr txBox="1"/>
          <p:nvPr/>
        </p:nvSpPr>
        <p:spPr>
          <a:xfrm>
            <a:off x="0" y="108564"/>
            <a:ext cx="4639641" cy="1938992"/>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#Weltweite Wissensallmende</a:t>
            </a:r>
          </a:p>
          <a:p>
            <a:endParaRPr lang="de-DE" sz="4000" dirty="0">
              <a:solidFill>
                <a:schemeClr val="bg1"/>
              </a:solidFill>
              <a:latin typeface="Barlow überschriften"/>
              <a:ea typeface="FHP Sun Office" panose="020B0503050302020203" pitchFamily="34" charset="0"/>
            </a:endParaRPr>
          </a:p>
        </p:txBody>
      </p:sp>
    </p:spTree>
    <p:extLst>
      <p:ext uri="{BB962C8B-B14F-4D97-AF65-F5344CB8AC3E}">
        <p14:creationId xmlns:p14="http://schemas.microsoft.com/office/powerpoint/2010/main" val="2422561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1269724" y="1269723"/>
            <a:ext cx="6858001"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0" y="2850621"/>
            <a:ext cx="5374058" cy="304298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0E638BA4-1047-4207-BF56-18739298C8ED}"/>
              </a:ext>
            </a:extLst>
          </p:cNvPr>
          <p:cNvSpPr txBox="1"/>
          <p:nvPr/>
        </p:nvSpPr>
        <p:spPr>
          <a:xfrm>
            <a:off x="-12492" y="6380104"/>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Herausforderungen &amp; </a:t>
            </a:r>
            <a:r>
              <a:rPr lang="de-DE" sz="1800" b="1" dirty="0">
                <a:solidFill>
                  <a:schemeClr val="bg1"/>
                </a:solidFill>
                <a:latin typeface="FHP Sun Office" panose="020B0503050302020203" pitchFamily="34" charset="0"/>
                <a:ea typeface="FHP Sun Office" panose="020B0503050302020203" pitchFamily="34" charset="0"/>
              </a:rPr>
              <a:t>Chancen</a:t>
            </a:r>
          </a:p>
        </p:txBody>
      </p:sp>
      <p:sp>
        <p:nvSpPr>
          <p:cNvPr id="26" name="object 5">
            <a:extLst>
              <a:ext uri="{FF2B5EF4-FFF2-40B4-BE49-F238E27FC236}">
                <a16:creationId xmlns:a16="http://schemas.microsoft.com/office/drawing/2014/main" id="{C16FA9FE-E5D5-4AA9-AE03-897C20C99823}"/>
              </a:ext>
            </a:extLst>
          </p:cNvPr>
          <p:cNvSpPr/>
          <p:nvPr/>
        </p:nvSpPr>
        <p:spPr>
          <a:xfrm>
            <a:off x="2935606" y="-626336"/>
            <a:ext cx="8583295" cy="8547100"/>
          </a:xfrm>
          <a:custGeom>
            <a:avLst/>
            <a:gdLst/>
            <a:ahLst/>
            <a:cxnLst/>
            <a:rect l="l" t="t" r="r" b="b"/>
            <a:pathLst>
              <a:path w="8583295" h="8547100">
                <a:moveTo>
                  <a:pt x="4627420" y="8534400"/>
                </a:moveTo>
                <a:lnTo>
                  <a:pt x="3955544" y="8534400"/>
                </a:lnTo>
                <a:lnTo>
                  <a:pt x="4000276" y="8547100"/>
                </a:lnTo>
                <a:lnTo>
                  <a:pt x="4582688" y="8547100"/>
                </a:lnTo>
                <a:lnTo>
                  <a:pt x="4627420" y="8534400"/>
                </a:lnTo>
                <a:close/>
              </a:path>
              <a:path w="8583295" h="8547100">
                <a:moveTo>
                  <a:pt x="4761423" y="8521700"/>
                </a:moveTo>
                <a:lnTo>
                  <a:pt x="3821540" y="8521700"/>
                </a:lnTo>
                <a:lnTo>
                  <a:pt x="3866172" y="8534400"/>
                </a:lnTo>
                <a:lnTo>
                  <a:pt x="4716791" y="8534400"/>
                </a:lnTo>
                <a:lnTo>
                  <a:pt x="4761423" y="8521700"/>
                </a:lnTo>
                <a:close/>
              </a:path>
              <a:path w="8583295" h="8547100">
                <a:moveTo>
                  <a:pt x="4895055" y="8509000"/>
                </a:moveTo>
                <a:lnTo>
                  <a:pt x="3687908" y="8509000"/>
                </a:lnTo>
                <a:lnTo>
                  <a:pt x="3732405" y="8521700"/>
                </a:lnTo>
                <a:lnTo>
                  <a:pt x="4850559" y="8521700"/>
                </a:lnTo>
                <a:lnTo>
                  <a:pt x="4895055" y="8509000"/>
                </a:lnTo>
                <a:close/>
              </a:path>
              <a:path w="8583295" h="8547100">
                <a:moveTo>
                  <a:pt x="4983884" y="8496300"/>
                </a:moveTo>
                <a:lnTo>
                  <a:pt x="3599080" y="8496300"/>
                </a:lnTo>
                <a:lnTo>
                  <a:pt x="3643466" y="8509000"/>
                </a:lnTo>
                <a:lnTo>
                  <a:pt x="4939498" y="8509000"/>
                </a:lnTo>
                <a:lnTo>
                  <a:pt x="4983884" y="8496300"/>
                </a:lnTo>
                <a:close/>
              </a:path>
              <a:path w="8583295" h="8547100">
                <a:moveTo>
                  <a:pt x="5116660" y="8470900"/>
                </a:moveTo>
                <a:lnTo>
                  <a:pt x="3466304" y="8470900"/>
                </a:lnTo>
                <a:lnTo>
                  <a:pt x="3554755" y="8496300"/>
                </a:lnTo>
                <a:lnTo>
                  <a:pt x="5028209" y="8496300"/>
                </a:lnTo>
                <a:lnTo>
                  <a:pt x="5116660" y="8470900"/>
                </a:lnTo>
                <a:close/>
              </a:path>
              <a:path w="8583295" h="8547100">
                <a:moveTo>
                  <a:pt x="5336446" y="8420100"/>
                </a:moveTo>
                <a:lnTo>
                  <a:pt x="3246518" y="8420100"/>
                </a:lnTo>
                <a:lnTo>
                  <a:pt x="3422185" y="8470900"/>
                </a:lnTo>
                <a:lnTo>
                  <a:pt x="5160779" y="8470900"/>
                </a:lnTo>
                <a:lnTo>
                  <a:pt x="5336446" y="8420100"/>
                </a:lnTo>
                <a:close/>
              </a:path>
              <a:path w="8583295" h="8547100">
                <a:moveTo>
                  <a:pt x="5467240" y="152400"/>
                </a:moveTo>
                <a:lnTo>
                  <a:pt x="3115725" y="152400"/>
                </a:lnTo>
                <a:lnTo>
                  <a:pt x="3029044" y="177800"/>
                </a:lnTo>
                <a:lnTo>
                  <a:pt x="2985870" y="203200"/>
                </a:lnTo>
                <a:lnTo>
                  <a:pt x="2771818" y="266700"/>
                </a:lnTo>
                <a:lnTo>
                  <a:pt x="2729399" y="292100"/>
                </a:lnTo>
                <a:lnTo>
                  <a:pt x="2644984" y="317500"/>
                </a:lnTo>
                <a:lnTo>
                  <a:pt x="2602995" y="342900"/>
                </a:lnTo>
                <a:lnTo>
                  <a:pt x="2561159" y="355600"/>
                </a:lnTo>
                <a:lnTo>
                  <a:pt x="2519477" y="381000"/>
                </a:lnTo>
                <a:lnTo>
                  <a:pt x="2477955" y="393700"/>
                </a:lnTo>
                <a:lnTo>
                  <a:pt x="2436596" y="419100"/>
                </a:lnTo>
                <a:lnTo>
                  <a:pt x="2395405" y="431800"/>
                </a:lnTo>
                <a:lnTo>
                  <a:pt x="2354384" y="457200"/>
                </a:lnTo>
                <a:lnTo>
                  <a:pt x="2313539" y="469900"/>
                </a:lnTo>
                <a:lnTo>
                  <a:pt x="2192092" y="546100"/>
                </a:lnTo>
                <a:lnTo>
                  <a:pt x="2151986" y="558800"/>
                </a:lnTo>
                <a:lnTo>
                  <a:pt x="1954456" y="685800"/>
                </a:lnTo>
                <a:lnTo>
                  <a:pt x="1762285" y="812800"/>
                </a:lnTo>
                <a:lnTo>
                  <a:pt x="1724538" y="850900"/>
                </a:lnTo>
                <a:lnTo>
                  <a:pt x="1612738" y="927100"/>
                </a:lnTo>
                <a:lnTo>
                  <a:pt x="1575966" y="965200"/>
                </a:lnTo>
                <a:lnTo>
                  <a:pt x="1503187" y="1016000"/>
                </a:lnTo>
                <a:lnTo>
                  <a:pt x="1467188" y="1054100"/>
                </a:lnTo>
                <a:lnTo>
                  <a:pt x="1431454" y="1079500"/>
                </a:lnTo>
                <a:lnTo>
                  <a:pt x="1395990" y="1117600"/>
                </a:lnTo>
                <a:lnTo>
                  <a:pt x="1360800" y="1143000"/>
                </a:lnTo>
                <a:lnTo>
                  <a:pt x="1291254" y="1219200"/>
                </a:lnTo>
                <a:lnTo>
                  <a:pt x="1256907" y="1244600"/>
                </a:lnTo>
                <a:lnTo>
                  <a:pt x="1222937" y="1282700"/>
                </a:lnTo>
                <a:lnTo>
                  <a:pt x="1189431" y="1320800"/>
                </a:lnTo>
                <a:lnTo>
                  <a:pt x="1156392" y="1346200"/>
                </a:lnTo>
                <a:lnTo>
                  <a:pt x="1123817" y="1384300"/>
                </a:lnTo>
                <a:lnTo>
                  <a:pt x="1091708" y="1422400"/>
                </a:lnTo>
                <a:lnTo>
                  <a:pt x="1060064" y="1460500"/>
                </a:lnTo>
                <a:lnTo>
                  <a:pt x="1028886" y="1498600"/>
                </a:lnTo>
                <a:lnTo>
                  <a:pt x="998173" y="1536700"/>
                </a:lnTo>
                <a:lnTo>
                  <a:pt x="967925" y="1562100"/>
                </a:lnTo>
                <a:lnTo>
                  <a:pt x="938143" y="1600200"/>
                </a:lnTo>
                <a:lnTo>
                  <a:pt x="908826" y="1638300"/>
                </a:lnTo>
                <a:lnTo>
                  <a:pt x="879974" y="1676400"/>
                </a:lnTo>
                <a:lnTo>
                  <a:pt x="851588" y="1714500"/>
                </a:lnTo>
                <a:lnTo>
                  <a:pt x="823667" y="1752600"/>
                </a:lnTo>
                <a:lnTo>
                  <a:pt x="796212" y="1790700"/>
                </a:lnTo>
                <a:lnTo>
                  <a:pt x="769221" y="1828800"/>
                </a:lnTo>
                <a:lnTo>
                  <a:pt x="742696" y="1866900"/>
                </a:lnTo>
                <a:lnTo>
                  <a:pt x="716637" y="1905000"/>
                </a:lnTo>
                <a:lnTo>
                  <a:pt x="691043" y="1943100"/>
                </a:lnTo>
                <a:lnTo>
                  <a:pt x="665914" y="1981200"/>
                </a:lnTo>
                <a:lnTo>
                  <a:pt x="641250" y="2019300"/>
                </a:lnTo>
                <a:lnTo>
                  <a:pt x="617052" y="2057400"/>
                </a:lnTo>
                <a:lnTo>
                  <a:pt x="593319" y="2095500"/>
                </a:lnTo>
                <a:lnTo>
                  <a:pt x="570052" y="2146300"/>
                </a:lnTo>
                <a:lnTo>
                  <a:pt x="547250" y="2184400"/>
                </a:lnTo>
                <a:lnTo>
                  <a:pt x="524913" y="2222500"/>
                </a:lnTo>
                <a:lnTo>
                  <a:pt x="503042" y="2260600"/>
                </a:lnTo>
                <a:lnTo>
                  <a:pt x="481636" y="2298700"/>
                </a:lnTo>
                <a:lnTo>
                  <a:pt x="460695" y="2336800"/>
                </a:lnTo>
                <a:lnTo>
                  <a:pt x="440220" y="2387600"/>
                </a:lnTo>
                <a:lnTo>
                  <a:pt x="420210" y="2425700"/>
                </a:lnTo>
                <a:lnTo>
                  <a:pt x="400665" y="2463800"/>
                </a:lnTo>
                <a:lnTo>
                  <a:pt x="381586" y="2501900"/>
                </a:lnTo>
                <a:lnTo>
                  <a:pt x="362972" y="2552700"/>
                </a:lnTo>
                <a:lnTo>
                  <a:pt x="344823" y="2590800"/>
                </a:lnTo>
                <a:lnTo>
                  <a:pt x="327140" y="2628900"/>
                </a:lnTo>
                <a:lnTo>
                  <a:pt x="309922" y="2679700"/>
                </a:lnTo>
                <a:lnTo>
                  <a:pt x="293169" y="2717800"/>
                </a:lnTo>
                <a:lnTo>
                  <a:pt x="276882" y="2755900"/>
                </a:lnTo>
                <a:lnTo>
                  <a:pt x="261060" y="2806700"/>
                </a:lnTo>
                <a:lnTo>
                  <a:pt x="245704" y="2844800"/>
                </a:lnTo>
                <a:lnTo>
                  <a:pt x="230813" y="2882900"/>
                </a:lnTo>
                <a:lnTo>
                  <a:pt x="216387" y="2933700"/>
                </a:lnTo>
                <a:lnTo>
                  <a:pt x="202426" y="2971800"/>
                </a:lnTo>
                <a:lnTo>
                  <a:pt x="188931" y="3009900"/>
                </a:lnTo>
                <a:lnTo>
                  <a:pt x="175901" y="3060700"/>
                </a:lnTo>
                <a:lnTo>
                  <a:pt x="163337" y="3098800"/>
                </a:lnTo>
                <a:lnTo>
                  <a:pt x="151238" y="3149600"/>
                </a:lnTo>
                <a:lnTo>
                  <a:pt x="139604" y="3187700"/>
                </a:lnTo>
                <a:lnTo>
                  <a:pt x="128436" y="3238500"/>
                </a:lnTo>
                <a:lnTo>
                  <a:pt x="117733" y="3276600"/>
                </a:lnTo>
                <a:lnTo>
                  <a:pt x="107495" y="3314700"/>
                </a:lnTo>
                <a:lnTo>
                  <a:pt x="97723" y="3365500"/>
                </a:lnTo>
                <a:lnTo>
                  <a:pt x="88416" y="3403600"/>
                </a:lnTo>
                <a:lnTo>
                  <a:pt x="79574" y="3454400"/>
                </a:lnTo>
                <a:lnTo>
                  <a:pt x="71198" y="3492500"/>
                </a:lnTo>
                <a:lnTo>
                  <a:pt x="63287" y="3543300"/>
                </a:lnTo>
                <a:lnTo>
                  <a:pt x="55841" y="3581400"/>
                </a:lnTo>
                <a:lnTo>
                  <a:pt x="48861" y="3632200"/>
                </a:lnTo>
                <a:lnTo>
                  <a:pt x="42346" y="3670300"/>
                </a:lnTo>
                <a:lnTo>
                  <a:pt x="36297" y="3721100"/>
                </a:lnTo>
                <a:lnTo>
                  <a:pt x="30713" y="3759200"/>
                </a:lnTo>
                <a:lnTo>
                  <a:pt x="25594" y="3810000"/>
                </a:lnTo>
                <a:lnTo>
                  <a:pt x="20940" y="3848100"/>
                </a:lnTo>
                <a:lnTo>
                  <a:pt x="16752" y="3898900"/>
                </a:lnTo>
                <a:lnTo>
                  <a:pt x="13029" y="3937000"/>
                </a:lnTo>
                <a:lnTo>
                  <a:pt x="9772" y="3987800"/>
                </a:lnTo>
                <a:lnTo>
                  <a:pt x="6980" y="4025900"/>
                </a:lnTo>
                <a:lnTo>
                  <a:pt x="4653" y="4076700"/>
                </a:lnTo>
                <a:lnTo>
                  <a:pt x="2792" y="4114800"/>
                </a:lnTo>
                <a:lnTo>
                  <a:pt x="1396" y="4165600"/>
                </a:lnTo>
                <a:lnTo>
                  <a:pt x="465" y="4203700"/>
                </a:lnTo>
                <a:lnTo>
                  <a:pt x="0" y="4254500"/>
                </a:lnTo>
                <a:lnTo>
                  <a:pt x="0" y="4292600"/>
                </a:lnTo>
                <a:lnTo>
                  <a:pt x="465" y="4343400"/>
                </a:lnTo>
                <a:lnTo>
                  <a:pt x="1396" y="4381500"/>
                </a:lnTo>
                <a:lnTo>
                  <a:pt x="2792" y="4432300"/>
                </a:lnTo>
                <a:lnTo>
                  <a:pt x="4653" y="4470400"/>
                </a:lnTo>
                <a:lnTo>
                  <a:pt x="6980" y="4521200"/>
                </a:lnTo>
                <a:lnTo>
                  <a:pt x="9772" y="4559300"/>
                </a:lnTo>
                <a:lnTo>
                  <a:pt x="13029" y="4610100"/>
                </a:lnTo>
                <a:lnTo>
                  <a:pt x="16752" y="4648200"/>
                </a:lnTo>
                <a:lnTo>
                  <a:pt x="20940" y="4699000"/>
                </a:lnTo>
                <a:lnTo>
                  <a:pt x="25594" y="4737100"/>
                </a:lnTo>
                <a:lnTo>
                  <a:pt x="30713" y="4787900"/>
                </a:lnTo>
                <a:lnTo>
                  <a:pt x="36297" y="4826000"/>
                </a:lnTo>
                <a:lnTo>
                  <a:pt x="42346" y="4876800"/>
                </a:lnTo>
                <a:lnTo>
                  <a:pt x="48861" y="4914900"/>
                </a:lnTo>
                <a:lnTo>
                  <a:pt x="55841" y="4965700"/>
                </a:lnTo>
                <a:lnTo>
                  <a:pt x="63287" y="5003800"/>
                </a:lnTo>
                <a:lnTo>
                  <a:pt x="71198" y="5054600"/>
                </a:lnTo>
                <a:lnTo>
                  <a:pt x="79574" y="5092700"/>
                </a:lnTo>
                <a:lnTo>
                  <a:pt x="88416" y="5143500"/>
                </a:lnTo>
                <a:lnTo>
                  <a:pt x="97723" y="5181600"/>
                </a:lnTo>
                <a:lnTo>
                  <a:pt x="107495" y="5232400"/>
                </a:lnTo>
                <a:lnTo>
                  <a:pt x="117733" y="5270500"/>
                </a:lnTo>
                <a:lnTo>
                  <a:pt x="128436" y="5321300"/>
                </a:lnTo>
                <a:lnTo>
                  <a:pt x="139604" y="5359400"/>
                </a:lnTo>
                <a:lnTo>
                  <a:pt x="151238" y="5397500"/>
                </a:lnTo>
                <a:lnTo>
                  <a:pt x="163337" y="5448300"/>
                </a:lnTo>
                <a:lnTo>
                  <a:pt x="175901" y="5486400"/>
                </a:lnTo>
                <a:lnTo>
                  <a:pt x="188931" y="5537200"/>
                </a:lnTo>
                <a:lnTo>
                  <a:pt x="202426" y="5575300"/>
                </a:lnTo>
                <a:lnTo>
                  <a:pt x="216387" y="5613400"/>
                </a:lnTo>
                <a:lnTo>
                  <a:pt x="230813" y="5664200"/>
                </a:lnTo>
                <a:lnTo>
                  <a:pt x="245704" y="5702300"/>
                </a:lnTo>
                <a:lnTo>
                  <a:pt x="261060" y="5753100"/>
                </a:lnTo>
                <a:lnTo>
                  <a:pt x="276882" y="5791200"/>
                </a:lnTo>
                <a:lnTo>
                  <a:pt x="293169" y="5829300"/>
                </a:lnTo>
                <a:lnTo>
                  <a:pt x="309922" y="5880100"/>
                </a:lnTo>
                <a:lnTo>
                  <a:pt x="327140" y="5918200"/>
                </a:lnTo>
                <a:lnTo>
                  <a:pt x="344823" y="5956300"/>
                </a:lnTo>
                <a:lnTo>
                  <a:pt x="362972" y="5994400"/>
                </a:lnTo>
                <a:lnTo>
                  <a:pt x="381586" y="6045200"/>
                </a:lnTo>
                <a:lnTo>
                  <a:pt x="400665" y="6083300"/>
                </a:lnTo>
                <a:lnTo>
                  <a:pt x="420210" y="6121400"/>
                </a:lnTo>
                <a:lnTo>
                  <a:pt x="440220" y="6159500"/>
                </a:lnTo>
                <a:lnTo>
                  <a:pt x="460695" y="6210300"/>
                </a:lnTo>
                <a:lnTo>
                  <a:pt x="481636" y="6248400"/>
                </a:lnTo>
                <a:lnTo>
                  <a:pt x="503042" y="6286500"/>
                </a:lnTo>
                <a:lnTo>
                  <a:pt x="524913" y="6324600"/>
                </a:lnTo>
                <a:lnTo>
                  <a:pt x="547250" y="6362700"/>
                </a:lnTo>
                <a:lnTo>
                  <a:pt x="570052" y="6413500"/>
                </a:lnTo>
                <a:lnTo>
                  <a:pt x="593319" y="6451600"/>
                </a:lnTo>
                <a:lnTo>
                  <a:pt x="617052" y="6489700"/>
                </a:lnTo>
                <a:lnTo>
                  <a:pt x="641250" y="6527800"/>
                </a:lnTo>
                <a:lnTo>
                  <a:pt x="665914" y="6565900"/>
                </a:lnTo>
                <a:lnTo>
                  <a:pt x="691043" y="6604000"/>
                </a:lnTo>
                <a:lnTo>
                  <a:pt x="716637" y="6642100"/>
                </a:lnTo>
                <a:lnTo>
                  <a:pt x="742696" y="6680200"/>
                </a:lnTo>
                <a:lnTo>
                  <a:pt x="769221" y="6718300"/>
                </a:lnTo>
                <a:lnTo>
                  <a:pt x="796212" y="6756400"/>
                </a:lnTo>
                <a:lnTo>
                  <a:pt x="823667" y="6794500"/>
                </a:lnTo>
                <a:lnTo>
                  <a:pt x="851588" y="6832600"/>
                </a:lnTo>
                <a:lnTo>
                  <a:pt x="879974" y="6870700"/>
                </a:lnTo>
                <a:lnTo>
                  <a:pt x="908826" y="6908800"/>
                </a:lnTo>
                <a:lnTo>
                  <a:pt x="938143" y="6946900"/>
                </a:lnTo>
                <a:lnTo>
                  <a:pt x="967925" y="6985000"/>
                </a:lnTo>
                <a:lnTo>
                  <a:pt x="998173" y="7023100"/>
                </a:lnTo>
                <a:lnTo>
                  <a:pt x="1028886" y="7048500"/>
                </a:lnTo>
                <a:lnTo>
                  <a:pt x="1060064" y="7086600"/>
                </a:lnTo>
                <a:lnTo>
                  <a:pt x="1091708" y="7124700"/>
                </a:lnTo>
                <a:lnTo>
                  <a:pt x="1123817" y="7162800"/>
                </a:lnTo>
                <a:lnTo>
                  <a:pt x="1156392" y="7200900"/>
                </a:lnTo>
                <a:lnTo>
                  <a:pt x="1189431" y="7226300"/>
                </a:lnTo>
                <a:lnTo>
                  <a:pt x="1222937" y="7264400"/>
                </a:lnTo>
                <a:lnTo>
                  <a:pt x="1256907" y="7302500"/>
                </a:lnTo>
                <a:lnTo>
                  <a:pt x="1291254" y="7327900"/>
                </a:lnTo>
                <a:lnTo>
                  <a:pt x="1360800" y="7404100"/>
                </a:lnTo>
                <a:lnTo>
                  <a:pt x="1395990" y="7429500"/>
                </a:lnTo>
                <a:lnTo>
                  <a:pt x="1431454" y="7467600"/>
                </a:lnTo>
                <a:lnTo>
                  <a:pt x="1467188" y="7493000"/>
                </a:lnTo>
                <a:lnTo>
                  <a:pt x="1503187" y="7531100"/>
                </a:lnTo>
                <a:lnTo>
                  <a:pt x="1539448" y="7556500"/>
                </a:lnTo>
                <a:lnTo>
                  <a:pt x="1575966" y="7594600"/>
                </a:lnTo>
                <a:lnTo>
                  <a:pt x="1687028" y="7670800"/>
                </a:lnTo>
                <a:lnTo>
                  <a:pt x="1724538" y="7708900"/>
                </a:lnTo>
                <a:lnTo>
                  <a:pt x="1800267" y="7759700"/>
                </a:lnTo>
                <a:lnTo>
                  <a:pt x="1993549" y="7886700"/>
                </a:lnTo>
                <a:lnTo>
                  <a:pt x="2192092" y="8013700"/>
                </a:lnTo>
                <a:lnTo>
                  <a:pt x="2232389" y="8026400"/>
                </a:lnTo>
                <a:lnTo>
                  <a:pt x="2313539" y="8077200"/>
                </a:lnTo>
                <a:lnTo>
                  <a:pt x="2354384" y="8089900"/>
                </a:lnTo>
                <a:lnTo>
                  <a:pt x="2436596" y="8140700"/>
                </a:lnTo>
                <a:lnTo>
                  <a:pt x="2477955" y="8153400"/>
                </a:lnTo>
                <a:lnTo>
                  <a:pt x="2519477" y="8178800"/>
                </a:lnTo>
                <a:lnTo>
                  <a:pt x="2602995" y="8204200"/>
                </a:lnTo>
                <a:lnTo>
                  <a:pt x="2644984" y="8229600"/>
                </a:lnTo>
                <a:lnTo>
                  <a:pt x="2729399" y="8255000"/>
                </a:lnTo>
                <a:lnTo>
                  <a:pt x="2771818" y="8280400"/>
                </a:lnTo>
                <a:lnTo>
                  <a:pt x="2899873" y="8318500"/>
                </a:lnTo>
                <a:lnTo>
                  <a:pt x="2942811" y="8343900"/>
                </a:lnTo>
                <a:lnTo>
                  <a:pt x="3202823" y="8420100"/>
                </a:lnTo>
                <a:lnTo>
                  <a:pt x="5380142" y="8420100"/>
                </a:lnTo>
                <a:lnTo>
                  <a:pt x="5640154" y="8343900"/>
                </a:lnTo>
                <a:lnTo>
                  <a:pt x="5683092" y="8318500"/>
                </a:lnTo>
                <a:lnTo>
                  <a:pt x="5811148" y="8280400"/>
                </a:lnTo>
                <a:lnTo>
                  <a:pt x="5853567" y="8255000"/>
                </a:lnTo>
                <a:lnTo>
                  <a:pt x="5937983" y="8229600"/>
                </a:lnTo>
                <a:lnTo>
                  <a:pt x="5979971" y="8204200"/>
                </a:lnTo>
                <a:lnTo>
                  <a:pt x="6063490" y="8178800"/>
                </a:lnTo>
                <a:lnTo>
                  <a:pt x="6105012" y="8153400"/>
                </a:lnTo>
                <a:lnTo>
                  <a:pt x="6146371" y="8140700"/>
                </a:lnTo>
                <a:lnTo>
                  <a:pt x="6228584" y="8089900"/>
                </a:lnTo>
                <a:lnTo>
                  <a:pt x="6269430" y="8077200"/>
                </a:lnTo>
                <a:lnTo>
                  <a:pt x="6350580" y="8026400"/>
                </a:lnTo>
                <a:lnTo>
                  <a:pt x="6390877" y="8013700"/>
                </a:lnTo>
                <a:lnTo>
                  <a:pt x="6589421" y="7886700"/>
                </a:lnTo>
                <a:lnTo>
                  <a:pt x="6782705" y="7759700"/>
                </a:lnTo>
                <a:lnTo>
                  <a:pt x="6858435" y="7708900"/>
                </a:lnTo>
                <a:lnTo>
                  <a:pt x="6895944" y="7670800"/>
                </a:lnTo>
                <a:lnTo>
                  <a:pt x="7007007" y="7594600"/>
                </a:lnTo>
                <a:lnTo>
                  <a:pt x="7043526" y="7556500"/>
                </a:lnTo>
                <a:lnTo>
                  <a:pt x="7079787" y="7531100"/>
                </a:lnTo>
                <a:lnTo>
                  <a:pt x="7115786" y="7493000"/>
                </a:lnTo>
                <a:lnTo>
                  <a:pt x="7151520" y="7467600"/>
                </a:lnTo>
                <a:lnTo>
                  <a:pt x="7186985" y="7429500"/>
                </a:lnTo>
                <a:lnTo>
                  <a:pt x="7222176" y="7404100"/>
                </a:lnTo>
                <a:lnTo>
                  <a:pt x="7291722" y="7327900"/>
                </a:lnTo>
                <a:lnTo>
                  <a:pt x="7326069" y="7302500"/>
                </a:lnTo>
                <a:lnTo>
                  <a:pt x="7360040" y="7264400"/>
                </a:lnTo>
                <a:lnTo>
                  <a:pt x="7393545" y="7226300"/>
                </a:lnTo>
                <a:lnTo>
                  <a:pt x="7426585" y="7200900"/>
                </a:lnTo>
                <a:lnTo>
                  <a:pt x="7459159" y="7162800"/>
                </a:lnTo>
                <a:lnTo>
                  <a:pt x="7491268" y="7124700"/>
                </a:lnTo>
                <a:lnTo>
                  <a:pt x="7522912" y="7086600"/>
                </a:lnTo>
                <a:lnTo>
                  <a:pt x="7554090" y="7048500"/>
                </a:lnTo>
                <a:lnTo>
                  <a:pt x="7584803" y="7023100"/>
                </a:lnTo>
                <a:lnTo>
                  <a:pt x="7615050" y="6985000"/>
                </a:lnTo>
                <a:lnTo>
                  <a:pt x="7644833" y="6946900"/>
                </a:lnTo>
                <a:lnTo>
                  <a:pt x="7674150" y="6908800"/>
                </a:lnTo>
                <a:lnTo>
                  <a:pt x="7703001" y="6870700"/>
                </a:lnTo>
                <a:lnTo>
                  <a:pt x="7731387" y="6832600"/>
                </a:lnTo>
                <a:lnTo>
                  <a:pt x="7759308" y="6794500"/>
                </a:lnTo>
                <a:lnTo>
                  <a:pt x="7786764" y="6756400"/>
                </a:lnTo>
                <a:lnTo>
                  <a:pt x="7813754" y="6718300"/>
                </a:lnTo>
                <a:lnTo>
                  <a:pt x="7840279" y="6680200"/>
                </a:lnTo>
                <a:lnTo>
                  <a:pt x="7866338" y="6642100"/>
                </a:lnTo>
                <a:lnTo>
                  <a:pt x="7891932" y="6604000"/>
                </a:lnTo>
                <a:lnTo>
                  <a:pt x="7917061" y="6565900"/>
                </a:lnTo>
                <a:lnTo>
                  <a:pt x="7941725" y="6527800"/>
                </a:lnTo>
                <a:lnTo>
                  <a:pt x="7965923" y="6489700"/>
                </a:lnTo>
                <a:lnTo>
                  <a:pt x="7989655" y="6451600"/>
                </a:lnTo>
                <a:lnTo>
                  <a:pt x="8012923" y="6413500"/>
                </a:lnTo>
                <a:lnTo>
                  <a:pt x="8035725" y="6362700"/>
                </a:lnTo>
                <a:lnTo>
                  <a:pt x="8058062" y="6324600"/>
                </a:lnTo>
                <a:lnTo>
                  <a:pt x="8079933" y="6286500"/>
                </a:lnTo>
                <a:lnTo>
                  <a:pt x="8101339" y="6248400"/>
                </a:lnTo>
                <a:lnTo>
                  <a:pt x="8122280" y="6210300"/>
                </a:lnTo>
                <a:lnTo>
                  <a:pt x="8142755" y="6159500"/>
                </a:lnTo>
                <a:lnTo>
                  <a:pt x="8162765" y="6121400"/>
                </a:lnTo>
                <a:lnTo>
                  <a:pt x="8182309" y="6083300"/>
                </a:lnTo>
                <a:lnTo>
                  <a:pt x="8201389" y="6045200"/>
                </a:lnTo>
                <a:lnTo>
                  <a:pt x="8220003" y="5994400"/>
                </a:lnTo>
                <a:lnTo>
                  <a:pt x="8238151" y="5956300"/>
                </a:lnTo>
                <a:lnTo>
                  <a:pt x="8255834" y="5918200"/>
                </a:lnTo>
                <a:lnTo>
                  <a:pt x="8273052" y="5880100"/>
                </a:lnTo>
                <a:lnTo>
                  <a:pt x="8289805" y="5829300"/>
                </a:lnTo>
                <a:lnTo>
                  <a:pt x="8306092" y="5791200"/>
                </a:lnTo>
                <a:lnTo>
                  <a:pt x="8321914" y="5753100"/>
                </a:lnTo>
                <a:lnTo>
                  <a:pt x="8337270" y="5702300"/>
                </a:lnTo>
                <a:lnTo>
                  <a:pt x="8352161" y="5664200"/>
                </a:lnTo>
                <a:lnTo>
                  <a:pt x="8366587" y="5613400"/>
                </a:lnTo>
                <a:lnTo>
                  <a:pt x="8380548" y="5575300"/>
                </a:lnTo>
                <a:lnTo>
                  <a:pt x="8394043" y="5537200"/>
                </a:lnTo>
                <a:lnTo>
                  <a:pt x="8407073" y="5486400"/>
                </a:lnTo>
                <a:lnTo>
                  <a:pt x="8419637" y="5448300"/>
                </a:lnTo>
                <a:lnTo>
                  <a:pt x="8431736" y="5397500"/>
                </a:lnTo>
                <a:lnTo>
                  <a:pt x="8443370" y="5359400"/>
                </a:lnTo>
                <a:lnTo>
                  <a:pt x="8454538" y="5321300"/>
                </a:lnTo>
                <a:lnTo>
                  <a:pt x="8465241" y="5270500"/>
                </a:lnTo>
                <a:lnTo>
                  <a:pt x="8475479" y="5232400"/>
                </a:lnTo>
                <a:lnTo>
                  <a:pt x="8485251" y="5181600"/>
                </a:lnTo>
                <a:lnTo>
                  <a:pt x="8494558" y="5143500"/>
                </a:lnTo>
                <a:lnTo>
                  <a:pt x="8503400" y="5092700"/>
                </a:lnTo>
                <a:lnTo>
                  <a:pt x="8511776" y="5054600"/>
                </a:lnTo>
                <a:lnTo>
                  <a:pt x="8519687" y="5003800"/>
                </a:lnTo>
                <a:lnTo>
                  <a:pt x="8527132" y="4965700"/>
                </a:lnTo>
                <a:lnTo>
                  <a:pt x="8534112" y="4914900"/>
                </a:lnTo>
                <a:lnTo>
                  <a:pt x="8540627" y="4876800"/>
                </a:lnTo>
                <a:lnTo>
                  <a:pt x="8546677" y="4826000"/>
                </a:lnTo>
                <a:lnTo>
                  <a:pt x="8552261" y="4787900"/>
                </a:lnTo>
                <a:lnTo>
                  <a:pt x="8557380" y="4737100"/>
                </a:lnTo>
                <a:lnTo>
                  <a:pt x="8562033" y="4699000"/>
                </a:lnTo>
                <a:lnTo>
                  <a:pt x="8566221" y="4648200"/>
                </a:lnTo>
                <a:lnTo>
                  <a:pt x="8569944" y="4610100"/>
                </a:lnTo>
                <a:lnTo>
                  <a:pt x="8573202" y="4559300"/>
                </a:lnTo>
                <a:lnTo>
                  <a:pt x="8575994" y="4521200"/>
                </a:lnTo>
                <a:lnTo>
                  <a:pt x="8578321" y="4470400"/>
                </a:lnTo>
                <a:lnTo>
                  <a:pt x="8580182" y="4432300"/>
                </a:lnTo>
                <a:lnTo>
                  <a:pt x="8581578" y="4381500"/>
                </a:lnTo>
                <a:lnTo>
                  <a:pt x="8582509" y="4343400"/>
                </a:lnTo>
                <a:lnTo>
                  <a:pt x="8582974" y="4292600"/>
                </a:lnTo>
                <a:lnTo>
                  <a:pt x="8582974" y="4254500"/>
                </a:lnTo>
                <a:lnTo>
                  <a:pt x="8582509" y="4203700"/>
                </a:lnTo>
                <a:lnTo>
                  <a:pt x="8581578" y="4165600"/>
                </a:lnTo>
                <a:lnTo>
                  <a:pt x="8580182" y="4114800"/>
                </a:lnTo>
                <a:lnTo>
                  <a:pt x="8578321" y="4076700"/>
                </a:lnTo>
                <a:lnTo>
                  <a:pt x="8575994" y="4025900"/>
                </a:lnTo>
                <a:lnTo>
                  <a:pt x="8573202" y="3987800"/>
                </a:lnTo>
                <a:lnTo>
                  <a:pt x="8569944" y="3937000"/>
                </a:lnTo>
                <a:lnTo>
                  <a:pt x="8566221" y="3898900"/>
                </a:lnTo>
                <a:lnTo>
                  <a:pt x="8562033" y="3848100"/>
                </a:lnTo>
                <a:lnTo>
                  <a:pt x="8557380" y="3810000"/>
                </a:lnTo>
                <a:lnTo>
                  <a:pt x="8552261" y="3759200"/>
                </a:lnTo>
                <a:lnTo>
                  <a:pt x="8546677" y="3721100"/>
                </a:lnTo>
                <a:lnTo>
                  <a:pt x="8540627" y="3670300"/>
                </a:lnTo>
                <a:lnTo>
                  <a:pt x="8534112" y="3632200"/>
                </a:lnTo>
                <a:lnTo>
                  <a:pt x="8527132" y="3581400"/>
                </a:lnTo>
                <a:lnTo>
                  <a:pt x="8519687" y="3543300"/>
                </a:lnTo>
                <a:lnTo>
                  <a:pt x="8511776" y="3492500"/>
                </a:lnTo>
                <a:lnTo>
                  <a:pt x="8503400" y="3454400"/>
                </a:lnTo>
                <a:lnTo>
                  <a:pt x="8494558" y="3403600"/>
                </a:lnTo>
                <a:lnTo>
                  <a:pt x="8485251" y="3365500"/>
                </a:lnTo>
                <a:lnTo>
                  <a:pt x="8475479" y="3314700"/>
                </a:lnTo>
                <a:lnTo>
                  <a:pt x="8465241" y="3276600"/>
                </a:lnTo>
                <a:lnTo>
                  <a:pt x="8454538" y="3238500"/>
                </a:lnTo>
                <a:lnTo>
                  <a:pt x="8443370" y="3187700"/>
                </a:lnTo>
                <a:lnTo>
                  <a:pt x="8431736" y="3149600"/>
                </a:lnTo>
                <a:lnTo>
                  <a:pt x="8419637" y="3098800"/>
                </a:lnTo>
                <a:lnTo>
                  <a:pt x="8407073" y="3060700"/>
                </a:lnTo>
                <a:lnTo>
                  <a:pt x="8394043" y="3009900"/>
                </a:lnTo>
                <a:lnTo>
                  <a:pt x="8380548" y="2971800"/>
                </a:lnTo>
                <a:lnTo>
                  <a:pt x="8366587" y="2933700"/>
                </a:lnTo>
                <a:lnTo>
                  <a:pt x="8352161" y="2882900"/>
                </a:lnTo>
                <a:lnTo>
                  <a:pt x="8337270" y="2844800"/>
                </a:lnTo>
                <a:lnTo>
                  <a:pt x="8321914" y="2806700"/>
                </a:lnTo>
                <a:lnTo>
                  <a:pt x="8306092" y="2755900"/>
                </a:lnTo>
                <a:lnTo>
                  <a:pt x="8289805" y="2717800"/>
                </a:lnTo>
                <a:lnTo>
                  <a:pt x="8273052" y="2679700"/>
                </a:lnTo>
                <a:lnTo>
                  <a:pt x="8255834" y="2628900"/>
                </a:lnTo>
                <a:lnTo>
                  <a:pt x="8238151" y="2590800"/>
                </a:lnTo>
                <a:lnTo>
                  <a:pt x="8220003" y="2552700"/>
                </a:lnTo>
                <a:lnTo>
                  <a:pt x="8201389" y="2501900"/>
                </a:lnTo>
                <a:lnTo>
                  <a:pt x="8182309" y="2463800"/>
                </a:lnTo>
                <a:lnTo>
                  <a:pt x="8162765" y="2425700"/>
                </a:lnTo>
                <a:lnTo>
                  <a:pt x="8142755" y="2387600"/>
                </a:lnTo>
                <a:lnTo>
                  <a:pt x="8122280" y="2336800"/>
                </a:lnTo>
                <a:lnTo>
                  <a:pt x="8101339" y="2298700"/>
                </a:lnTo>
                <a:lnTo>
                  <a:pt x="8079933" y="2260600"/>
                </a:lnTo>
                <a:lnTo>
                  <a:pt x="8058062" y="2222500"/>
                </a:lnTo>
                <a:lnTo>
                  <a:pt x="8035725" y="2184400"/>
                </a:lnTo>
                <a:lnTo>
                  <a:pt x="8012923" y="2146300"/>
                </a:lnTo>
                <a:lnTo>
                  <a:pt x="7989655" y="2095500"/>
                </a:lnTo>
                <a:lnTo>
                  <a:pt x="7965923" y="2057400"/>
                </a:lnTo>
                <a:lnTo>
                  <a:pt x="7941725" y="2019300"/>
                </a:lnTo>
                <a:lnTo>
                  <a:pt x="7917061" y="1981200"/>
                </a:lnTo>
                <a:lnTo>
                  <a:pt x="7891932" y="1943100"/>
                </a:lnTo>
                <a:lnTo>
                  <a:pt x="7866338" y="1905000"/>
                </a:lnTo>
                <a:lnTo>
                  <a:pt x="7840279" y="1866900"/>
                </a:lnTo>
                <a:lnTo>
                  <a:pt x="7813754" y="1828800"/>
                </a:lnTo>
                <a:lnTo>
                  <a:pt x="7786764" y="1790700"/>
                </a:lnTo>
                <a:lnTo>
                  <a:pt x="7759308" y="1752600"/>
                </a:lnTo>
                <a:lnTo>
                  <a:pt x="7731387" y="1714500"/>
                </a:lnTo>
                <a:lnTo>
                  <a:pt x="7703001" y="1676400"/>
                </a:lnTo>
                <a:lnTo>
                  <a:pt x="7674150" y="1638300"/>
                </a:lnTo>
                <a:lnTo>
                  <a:pt x="7644833" y="1600200"/>
                </a:lnTo>
                <a:lnTo>
                  <a:pt x="7615050" y="1562100"/>
                </a:lnTo>
                <a:lnTo>
                  <a:pt x="7584803" y="1536700"/>
                </a:lnTo>
                <a:lnTo>
                  <a:pt x="7554090" y="1498600"/>
                </a:lnTo>
                <a:lnTo>
                  <a:pt x="7522912" y="1460500"/>
                </a:lnTo>
                <a:lnTo>
                  <a:pt x="7491268" y="1422400"/>
                </a:lnTo>
                <a:lnTo>
                  <a:pt x="7459159" y="1384300"/>
                </a:lnTo>
                <a:lnTo>
                  <a:pt x="7426585" y="1346200"/>
                </a:lnTo>
                <a:lnTo>
                  <a:pt x="7393545" y="1320800"/>
                </a:lnTo>
                <a:lnTo>
                  <a:pt x="7360040" y="1282700"/>
                </a:lnTo>
                <a:lnTo>
                  <a:pt x="7326069" y="1244600"/>
                </a:lnTo>
                <a:lnTo>
                  <a:pt x="7291722" y="1219200"/>
                </a:lnTo>
                <a:lnTo>
                  <a:pt x="7222176" y="1143000"/>
                </a:lnTo>
                <a:lnTo>
                  <a:pt x="7186985" y="1117600"/>
                </a:lnTo>
                <a:lnTo>
                  <a:pt x="7151520" y="1079500"/>
                </a:lnTo>
                <a:lnTo>
                  <a:pt x="7115786" y="1054100"/>
                </a:lnTo>
                <a:lnTo>
                  <a:pt x="7079787" y="1016000"/>
                </a:lnTo>
                <a:lnTo>
                  <a:pt x="7007007" y="965200"/>
                </a:lnTo>
                <a:lnTo>
                  <a:pt x="6970235" y="927100"/>
                </a:lnTo>
                <a:lnTo>
                  <a:pt x="6858435" y="850900"/>
                </a:lnTo>
                <a:lnTo>
                  <a:pt x="6820687" y="812800"/>
                </a:lnTo>
                <a:lnTo>
                  <a:pt x="6628515" y="685800"/>
                </a:lnTo>
                <a:lnTo>
                  <a:pt x="6430983" y="558800"/>
                </a:lnTo>
                <a:lnTo>
                  <a:pt x="6390877" y="546100"/>
                </a:lnTo>
                <a:lnTo>
                  <a:pt x="6269430" y="469900"/>
                </a:lnTo>
                <a:lnTo>
                  <a:pt x="6228584" y="457200"/>
                </a:lnTo>
                <a:lnTo>
                  <a:pt x="6187563" y="431800"/>
                </a:lnTo>
                <a:lnTo>
                  <a:pt x="6146371" y="419100"/>
                </a:lnTo>
                <a:lnTo>
                  <a:pt x="6105012" y="393700"/>
                </a:lnTo>
                <a:lnTo>
                  <a:pt x="6063490" y="381000"/>
                </a:lnTo>
                <a:lnTo>
                  <a:pt x="6021808" y="355600"/>
                </a:lnTo>
                <a:lnTo>
                  <a:pt x="5979971" y="342900"/>
                </a:lnTo>
                <a:lnTo>
                  <a:pt x="5937983" y="317500"/>
                </a:lnTo>
                <a:lnTo>
                  <a:pt x="5853567" y="292100"/>
                </a:lnTo>
                <a:lnTo>
                  <a:pt x="5811148" y="266700"/>
                </a:lnTo>
                <a:lnTo>
                  <a:pt x="5597096" y="203200"/>
                </a:lnTo>
                <a:lnTo>
                  <a:pt x="5553921" y="177800"/>
                </a:lnTo>
                <a:lnTo>
                  <a:pt x="5467240" y="152400"/>
                </a:lnTo>
                <a:close/>
              </a:path>
              <a:path w="8583295" h="8547100">
                <a:moveTo>
                  <a:pt x="5204820" y="88900"/>
                </a:moveTo>
                <a:lnTo>
                  <a:pt x="3378144" y="88900"/>
                </a:lnTo>
                <a:lnTo>
                  <a:pt x="3159224" y="152400"/>
                </a:lnTo>
                <a:lnTo>
                  <a:pt x="5423741" y="152400"/>
                </a:lnTo>
                <a:lnTo>
                  <a:pt x="5204820" y="88900"/>
                </a:lnTo>
                <a:close/>
              </a:path>
              <a:path w="8583295" h="8547100">
                <a:moveTo>
                  <a:pt x="5072469" y="63500"/>
                </a:moveTo>
                <a:lnTo>
                  <a:pt x="3510495" y="63500"/>
                </a:lnTo>
                <a:lnTo>
                  <a:pt x="3422185" y="88900"/>
                </a:lnTo>
                <a:lnTo>
                  <a:pt x="5160779" y="88900"/>
                </a:lnTo>
                <a:lnTo>
                  <a:pt x="5072469" y="63500"/>
                </a:lnTo>
                <a:close/>
              </a:path>
              <a:path w="8583295" h="8547100">
                <a:moveTo>
                  <a:pt x="4939498" y="38100"/>
                </a:moveTo>
                <a:lnTo>
                  <a:pt x="3643466" y="38100"/>
                </a:lnTo>
                <a:lnTo>
                  <a:pt x="3554755" y="63500"/>
                </a:lnTo>
                <a:lnTo>
                  <a:pt x="5028209" y="63500"/>
                </a:lnTo>
                <a:lnTo>
                  <a:pt x="4939498" y="38100"/>
                </a:lnTo>
                <a:close/>
              </a:path>
              <a:path w="8583295" h="8547100">
                <a:moveTo>
                  <a:pt x="4806014" y="25400"/>
                </a:moveTo>
                <a:lnTo>
                  <a:pt x="3776950" y="25400"/>
                </a:lnTo>
                <a:lnTo>
                  <a:pt x="3732405" y="38100"/>
                </a:lnTo>
                <a:lnTo>
                  <a:pt x="4850559" y="38100"/>
                </a:lnTo>
                <a:lnTo>
                  <a:pt x="4806014" y="25400"/>
                </a:lnTo>
                <a:close/>
              </a:path>
              <a:path w="8583295" h="8547100">
                <a:moveTo>
                  <a:pt x="4716791" y="12700"/>
                </a:moveTo>
                <a:lnTo>
                  <a:pt x="3866172" y="12700"/>
                </a:lnTo>
                <a:lnTo>
                  <a:pt x="3821540" y="25400"/>
                </a:lnTo>
                <a:lnTo>
                  <a:pt x="4761423" y="25400"/>
                </a:lnTo>
                <a:lnTo>
                  <a:pt x="4716791" y="12700"/>
                </a:lnTo>
                <a:close/>
              </a:path>
              <a:path w="8583295" h="8547100">
                <a:moveTo>
                  <a:pt x="4582688" y="0"/>
                </a:moveTo>
                <a:lnTo>
                  <a:pt x="4000276" y="0"/>
                </a:lnTo>
                <a:lnTo>
                  <a:pt x="3955544" y="12700"/>
                </a:lnTo>
                <a:lnTo>
                  <a:pt x="4627420" y="12700"/>
                </a:lnTo>
                <a:lnTo>
                  <a:pt x="4582688" y="0"/>
                </a:lnTo>
                <a:close/>
              </a:path>
            </a:pathLst>
          </a:custGeom>
          <a:solidFill>
            <a:srgbClr val="FFFFFF"/>
          </a:solidFill>
        </p:spPr>
        <p:txBody>
          <a:bodyPr wrap="square" lIns="0" tIns="0" rIns="0" bIns="0" rtlCol="0"/>
          <a:lstStyle/>
          <a:p>
            <a:endParaRPr lang="de-DE"/>
          </a:p>
        </p:txBody>
      </p:sp>
      <p:sp>
        <p:nvSpPr>
          <p:cNvPr id="27" name="object 6">
            <a:extLst>
              <a:ext uri="{FF2B5EF4-FFF2-40B4-BE49-F238E27FC236}">
                <a16:creationId xmlns:a16="http://schemas.microsoft.com/office/drawing/2014/main" id="{AEAB81BC-E458-44C3-8CD5-4BCC4F9D4C83}"/>
              </a:ext>
            </a:extLst>
          </p:cNvPr>
          <p:cNvSpPr/>
          <p:nvPr/>
        </p:nvSpPr>
        <p:spPr>
          <a:xfrm>
            <a:off x="8123194" y="2004347"/>
            <a:ext cx="1344930" cy="4326890"/>
          </a:xfrm>
          <a:custGeom>
            <a:avLst/>
            <a:gdLst/>
            <a:ahLst/>
            <a:cxnLst/>
            <a:rect l="l" t="t" r="r" b="b"/>
            <a:pathLst>
              <a:path w="1344929" h="4326890">
                <a:moveTo>
                  <a:pt x="122933" y="4326486"/>
                </a:moveTo>
                <a:lnTo>
                  <a:pt x="38652" y="3783175"/>
                </a:lnTo>
                <a:lnTo>
                  <a:pt x="0" y="2517118"/>
                </a:lnTo>
                <a:lnTo>
                  <a:pt x="328260" y="1074122"/>
                </a:lnTo>
                <a:lnTo>
                  <a:pt x="1344719" y="0"/>
                </a:lnTo>
              </a:path>
            </a:pathLst>
          </a:custGeom>
          <a:ln w="12700">
            <a:solidFill>
              <a:srgbClr val="000000"/>
            </a:solidFill>
          </a:ln>
        </p:spPr>
        <p:txBody>
          <a:bodyPr wrap="square" lIns="0" tIns="0" rIns="0" bIns="0" rtlCol="0"/>
          <a:lstStyle/>
          <a:p>
            <a:endParaRPr/>
          </a:p>
        </p:txBody>
      </p:sp>
      <p:sp>
        <p:nvSpPr>
          <p:cNvPr id="28" name="object 7">
            <a:extLst>
              <a:ext uri="{FF2B5EF4-FFF2-40B4-BE49-F238E27FC236}">
                <a16:creationId xmlns:a16="http://schemas.microsoft.com/office/drawing/2014/main" id="{8E5B93C0-F9FB-4930-90EC-99785371B9BC}"/>
              </a:ext>
            </a:extLst>
          </p:cNvPr>
          <p:cNvSpPr/>
          <p:nvPr/>
        </p:nvSpPr>
        <p:spPr>
          <a:xfrm>
            <a:off x="4419812" y="5108614"/>
            <a:ext cx="3658870" cy="586740"/>
          </a:xfrm>
          <a:custGeom>
            <a:avLst/>
            <a:gdLst/>
            <a:ahLst/>
            <a:cxnLst/>
            <a:rect l="l" t="t" r="r" b="b"/>
            <a:pathLst>
              <a:path w="3658870" h="586740">
                <a:moveTo>
                  <a:pt x="3658315" y="443344"/>
                </a:moveTo>
                <a:lnTo>
                  <a:pt x="3426372" y="277692"/>
                </a:lnTo>
                <a:lnTo>
                  <a:pt x="2734942" y="13520"/>
                </a:lnTo>
                <a:lnTo>
                  <a:pt x="1590619" y="0"/>
                </a:lnTo>
                <a:lnTo>
                  <a:pt x="0" y="586305"/>
                </a:lnTo>
              </a:path>
            </a:pathLst>
          </a:custGeom>
          <a:ln w="12699">
            <a:solidFill>
              <a:srgbClr val="000000"/>
            </a:solidFill>
          </a:ln>
        </p:spPr>
        <p:txBody>
          <a:bodyPr wrap="square" lIns="0" tIns="0" rIns="0" bIns="0" rtlCol="0"/>
          <a:lstStyle/>
          <a:p>
            <a:endParaRPr/>
          </a:p>
        </p:txBody>
      </p:sp>
      <p:sp>
        <p:nvSpPr>
          <p:cNvPr id="29" name="object 8">
            <a:extLst>
              <a:ext uri="{FF2B5EF4-FFF2-40B4-BE49-F238E27FC236}">
                <a16:creationId xmlns:a16="http://schemas.microsoft.com/office/drawing/2014/main" id="{2CD49C40-8AE1-4362-B48C-32EAC65124A7}"/>
              </a:ext>
            </a:extLst>
          </p:cNvPr>
          <p:cNvSpPr/>
          <p:nvPr/>
        </p:nvSpPr>
        <p:spPr>
          <a:xfrm>
            <a:off x="5752842" y="415013"/>
            <a:ext cx="2034539" cy="2430145"/>
          </a:xfrm>
          <a:custGeom>
            <a:avLst/>
            <a:gdLst/>
            <a:ahLst/>
            <a:cxnLst/>
            <a:rect l="l" t="t" r="r" b="b"/>
            <a:pathLst>
              <a:path w="2034540" h="2430145">
                <a:moveTo>
                  <a:pt x="2034348" y="0"/>
                </a:moveTo>
                <a:lnTo>
                  <a:pt x="1989863" y="24618"/>
                </a:lnTo>
                <a:lnTo>
                  <a:pt x="1945986" y="49343"/>
                </a:lnTo>
                <a:lnTo>
                  <a:pt x="1902707" y="74187"/>
                </a:lnTo>
                <a:lnTo>
                  <a:pt x="1860018" y="99165"/>
                </a:lnTo>
                <a:lnTo>
                  <a:pt x="1817909" y="124291"/>
                </a:lnTo>
                <a:lnTo>
                  <a:pt x="1776370" y="149579"/>
                </a:lnTo>
                <a:lnTo>
                  <a:pt x="1735392" y="175042"/>
                </a:lnTo>
                <a:lnTo>
                  <a:pt x="1694966" y="200695"/>
                </a:lnTo>
                <a:lnTo>
                  <a:pt x="1655082" y="226552"/>
                </a:lnTo>
                <a:lnTo>
                  <a:pt x="1615732" y="252626"/>
                </a:lnTo>
                <a:lnTo>
                  <a:pt x="1576906" y="278931"/>
                </a:lnTo>
                <a:lnTo>
                  <a:pt x="1538594" y="305482"/>
                </a:lnTo>
                <a:lnTo>
                  <a:pt x="1500788" y="332292"/>
                </a:lnTo>
                <a:lnTo>
                  <a:pt x="1463477" y="359376"/>
                </a:lnTo>
                <a:lnTo>
                  <a:pt x="1426654" y="386747"/>
                </a:lnTo>
                <a:lnTo>
                  <a:pt x="1390307" y="414419"/>
                </a:lnTo>
                <a:lnTo>
                  <a:pt x="1354429" y="442406"/>
                </a:lnTo>
                <a:lnTo>
                  <a:pt x="1319009" y="470723"/>
                </a:lnTo>
                <a:lnTo>
                  <a:pt x="1284038" y="499382"/>
                </a:lnTo>
                <a:lnTo>
                  <a:pt x="1249508" y="528399"/>
                </a:lnTo>
                <a:lnTo>
                  <a:pt x="1215409" y="557786"/>
                </a:lnTo>
                <a:lnTo>
                  <a:pt x="1181730" y="587559"/>
                </a:lnTo>
                <a:lnTo>
                  <a:pt x="1148464" y="617730"/>
                </a:lnTo>
                <a:lnTo>
                  <a:pt x="1115601" y="648314"/>
                </a:lnTo>
                <a:lnTo>
                  <a:pt x="1083131" y="679325"/>
                </a:lnTo>
                <a:lnTo>
                  <a:pt x="1051045" y="710777"/>
                </a:lnTo>
                <a:lnTo>
                  <a:pt x="1019334" y="742684"/>
                </a:lnTo>
                <a:lnTo>
                  <a:pt x="987989" y="775059"/>
                </a:lnTo>
                <a:lnTo>
                  <a:pt x="957000" y="807917"/>
                </a:lnTo>
                <a:lnTo>
                  <a:pt x="926357" y="841271"/>
                </a:lnTo>
                <a:lnTo>
                  <a:pt x="896053" y="875136"/>
                </a:lnTo>
                <a:lnTo>
                  <a:pt x="866076" y="909525"/>
                </a:lnTo>
                <a:lnTo>
                  <a:pt x="836418" y="944453"/>
                </a:lnTo>
                <a:lnTo>
                  <a:pt x="807070" y="979933"/>
                </a:lnTo>
                <a:lnTo>
                  <a:pt x="778023" y="1015979"/>
                </a:lnTo>
                <a:lnTo>
                  <a:pt x="749266" y="1052606"/>
                </a:lnTo>
                <a:lnTo>
                  <a:pt x="720791" y="1089827"/>
                </a:lnTo>
                <a:lnTo>
                  <a:pt x="692588" y="1127656"/>
                </a:lnTo>
                <a:lnTo>
                  <a:pt x="664648" y="1166107"/>
                </a:lnTo>
                <a:lnTo>
                  <a:pt x="636962" y="1205194"/>
                </a:lnTo>
                <a:lnTo>
                  <a:pt x="609520" y="1244932"/>
                </a:lnTo>
                <a:lnTo>
                  <a:pt x="582313" y="1285333"/>
                </a:lnTo>
                <a:lnTo>
                  <a:pt x="555332" y="1326412"/>
                </a:lnTo>
                <a:lnTo>
                  <a:pt x="528568" y="1368183"/>
                </a:lnTo>
                <a:lnTo>
                  <a:pt x="502010" y="1410660"/>
                </a:lnTo>
                <a:lnTo>
                  <a:pt x="475650" y="1453857"/>
                </a:lnTo>
                <a:lnTo>
                  <a:pt x="449479" y="1497788"/>
                </a:lnTo>
                <a:lnTo>
                  <a:pt x="423487" y="1542466"/>
                </a:lnTo>
                <a:lnTo>
                  <a:pt x="397665" y="1587906"/>
                </a:lnTo>
                <a:lnTo>
                  <a:pt x="372003" y="1634122"/>
                </a:lnTo>
                <a:lnTo>
                  <a:pt x="346492" y="1681127"/>
                </a:lnTo>
                <a:lnTo>
                  <a:pt x="321123" y="1728935"/>
                </a:lnTo>
                <a:lnTo>
                  <a:pt x="295887" y="1777561"/>
                </a:lnTo>
                <a:lnTo>
                  <a:pt x="270774" y="1827019"/>
                </a:lnTo>
                <a:lnTo>
                  <a:pt x="245775" y="1877322"/>
                </a:lnTo>
                <a:lnTo>
                  <a:pt x="220881" y="1928484"/>
                </a:lnTo>
                <a:lnTo>
                  <a:pt x="196081" y="1980519"/>
                </a:lnTo>
                <a:lnTo>
                  <a:pt x="171368" y="2033442"/>
                </a:lnTo>
                <a:lnTo>
                  <a:pt x="146732" y="2087266"/>
                </a:lnTo>
                <a:lnTo>
                  <a:pt x="122162" y="2142005"/>
                </a:lnTo>
                <a:lnTo>
                  <a:pt x="97651" y="2197673"/>
                </a:lnTo>
                <a:lnTo>
                  <a:pt x="73188" y="2254284"/>
                </a:lnTo>
                <a:lnTo>
                  <a:pt x="48765" y="2311852"/>
                </a:lnTo>
                <a:lnTo>
                  <a:pt x="24372" y="2370391"/>
                </a:lnTo>
                <a:lnTo>
                  <a:pt x="0" y="2429915"/>
                </a:lnTo>
              </a:path>
            </a:pathLst>
          </a:custGeom>
          <a:ln w="12700">
            <a:solidFill>
              <a:srgbClr val="000000"/>
            </a:solidFill>
          </a:ln>
        </p:spPr>
        <p:txBody>
          <a:bodyPr wrap="square" lIns="0" tIns="0" rIns="0" bIns="0" rtlCol="0"/>
          <a:lstStyle/>
          <a:p>
            <a:endParaRPr/>
          </a:p>
        </p:txBody>
      </p:sp>
      <p:sp>
        <p:nvSpPr>
          <p:cNvPr id="30" name="object 9">
            <a:extLst>
              <a:ext uri="{FF2B5EF4-FFF2-40B4-BE49-F238E27FC236}">
                <a16:creationId xmlns:a16="http://schemas.microsoft.com/office/drawing/2014/main" id="{6BEAECE3-CC72-4095-83BE-74A20AB1437A}"/>
              </a:ext>
            </a:extLst>
          </p:cNvPr>
          <p:cNvSpPr/>
          <p:nvPr/>
        </p:nvSpPr>
        <p:spPr>
          <a:xfrm>
            <a:off x="7244624" y="474613"/>
            <a:ext cx="1150620" cy="5651500"/>
          </a:xfrm>
          <a:custGeom>
            <a:avLst/>
            <a:gdLst/>
            <a:ahLst/>
            <a:cxnLst/>
            <a:rect l="l" t="t" r="r" b="b"/>
            <a:pathLst>
              <a:path w="1150620" h="5651500">
                <a:moveTo>
                  <a:pt x="1150486" y="5650965"/>
                </a:moveTo>
                <a:lnTo>
                  <a:pt x="834247" y="5282710"/>
                </a:lnTo>
                <a:lnTo>
                  <a:pt x="262343" y="4198038"/>
                </a:lnTo>
                <a:lnTo>
                  <a:pt x="0" y="2427088"/>
                </a:lnTo>
                <a:lnTo>
                  <a:pt x="612438" y="0"/>
                </a:lnTo>
              </a:path>
            </a:pathLst>
          </a:custGeom>
          <a:ln w="12700">
            <a:solidFill>
              <a:srgbClr val="000000"/>
            </a:solidFill>
          </a:ln>
        </p:spPr>
        <p:txBody>
          <a:bodyPr wrap="square" lIns="0" tIns="0" rIns="0" bIns="0" rtlCol="0"/>
          <a:lstStyle/>
          <a:p>
            <a:endParaRPr/>
          </a:p>
        </p:txBody>
      </p:sp>
      <p:sp>
        <p:nvSpPr>
          <p:cNvPr id="31" name="object 10">
            <a:extLst>
              <a:ext uri="{FF2B5EF4-FFF2-40B4-BE49-F238E27FC236}">
                <a16:creationId xmlns:a16="http://schemas.microsoft.com/office/drawing/2014/main" id="{77310011-C992-48B5-B999-44056D58832D}"/>
              </a:ext>
            </a:extLst>
          </p:cNvPr>
          <p:cNvSpPr/>
          <p:nvPr/>
        </p:nvSpPr>
        <p:spPr>
          <a:xfrm>
            <a:off x="4311626" y="2838747"/>
            <a:ext cx="1302385" cy="2954020"/>
          </a:xfrm>
          <a:custGeom>
            <a:avLst/>
            <a:gdLst/>
            <a:ahLst/>
            <a:cxnLst/>
            <a:rect l="l" t="t" r="r" b="b"/>
            <a:pathLst>
              <a:path w="1302385" h="2954020">
                <a:moveTo>
                  <a:pt x="1302149" y="0"/>
                </a:moveTo>
                <a:lnTo>
                  <a:pt x="992468" y="234566"/>
                </a:lnTo>
                <a:lnTo>
                  <a:pt x="393421" y="871673"/>
                </a:lnTo>
                <a:lnTo>
                  <a:pt x="0" y="1811432"/>
                </a:lnTo>
                <a:lnTo>
                  <a:pt x="307195" y="2953955"/>
                </a:lnTo>
              </a:path>
            </a:pathLst>
          </a:custGeom>
          <a:ln w="12700">
            <a:solidFill>
              <a:srgbClr val="000000"/>
            </a:solidFill>
          </a:ln>
        </p:spPr>
        <p:txBody>
          <a:bodyPr wrap="square" lIns="0" tIns="0" rIns="0" bIns="0" rtlCol="0"/>
          <a:lstStyle/>
          <a:p>
            <a:endParaRPr/>
          </a:p>
        </p:txBody>
      </p:sp>
      <p:sp>
        <p:nvSpPr>
          <p:cNvPr id="32" name="object 11">
            <a:extLst>
              <a:ext uri="{FF2B5EF4-FFF2-40B4-BE49-F238E27FC236}">
                <a16:creationId xmlns:a16="http://schemas.microsoft.com/office/drawing/2014/main" id="{D523B241-9860-4CF6-962C-01E1BA5F1684}"/>
              </a:ext>
            </a:extLst>
          </p:cNvPr>
          <p:cNvSpPr/>
          <p:nvPr/>
        </p:nvSpPr>
        <p:spPr>
          <a:xfrm>
            <a:off x="5630332" y="2882674"/>
            <a:ext cx="4625975" cy="1529080"/>
          </a:xfrm>
          <a:custGeom>
            <a:avLst/>
            <a:gdLst/>
            <a:ahLst/>
            <a:cxnLst/>
            <a:rect l="l" t="t" r="r" b="b"/>
            <a:pathLst>
              <a:path w="4625975" h="1529079">
                <a:moveTo>
                  <a:pt x="0" y="0"/>
                </a:moveTo>
                <a:lnTo>
                  <a:pt x="39146" y="31980"/>
                </a:lnTo>
                <a:lnTo>
                  <a:pt x="78210" y="63575"/>
                </a:lnTo>
                <a:lnTo>
                  <a:pt x="117198" y="94784"/>
                </a:lnTo>
                <a:lnTo>
                  <a:pt x="156116" y="125611"/>
                </a:lnTo>
                <a:lnTo>
                  <a:pt x="194973" y="156055"/>
                </a:lnTo>
                <a:lnTo>
                  <a:pt x="233775" y="186120"/>
                </a:lnTo>
                <a:lnTo>
                  <a:pt x="272529" y="215806"/>
                </a:lnTo>
                <a:lnTo>
                  <a:pt x="311241" y="245114"/>
                </a:lnTo>
                <a:lnTo>
                  <a:pt x="349920" y="274047"/>
                </a:lnTo>
                <a:lnTo>
                  <a:pt x="388571" y="302605"/>
                </a:lnTo>
                <a:lnTo>
                  <a:pt x="427201" y="330791"/>
                </a:lnTo>
                <a:lnTo>
                  <a:pt x="465818" y="358606"/>
                </a:lnTo>
                <a:lnTo>
                  <a:pt x="504429" y="386050"/>
                </a:lnTo>
                <a:lnTo>
                  <a:pt x="543040" y="413127"/>
                </a:lnTo>
                <a:lnTo>
                  <a:pt x="581658" y="439837"/>
                </a:lnTo>
                <a:lnTo>
                  <a:pt x="620290" y="466181"/>
                </a:lnTo>
                <a:lnTo>
                  <a:pt x="658944" y="492162"/>
                </a:lnTo>
                <a:lnTo>
                  <a:pt x="697626" y="517781"/>
                </a:lnTo>
                <a:lnTo>
                  <a:pt x="736342" y="543039"/>
                </a:lnTo>
                <a:lnTo>
                  <a:pt x="775101" y="567937"/>
                </a:lnTo>
                <a:lnTo>
                  <a:pt x="813909" y="592478"/>
                </a:lnTo>
                <a:lnTo>
                  <a:pt x="852773" y="616662"/>
                </a:lnTo>
                <a:lnTo>
                  <a:pt x="891699" y="640492"/>
                </a:lnTo>
                <a:lnTo>
                  <a:pt x="930695" y="663969"/>
                </a:lnTo>
                <a:lnTo>
                  <a:pt x="969768" y="687093"/>
                </a:lnTo>
                <a:lnTo>
                  <a:pt x="1008924" y="709868"/>
                </a:lnTo>
                <a:lnTo>
                  <a:pt x="1048171" y="732294"/>
                </a:lnTo>
                <a:lnTo>
                  <a:pt x="1087515" y="754372"/>
                </a:lnTo>
                <a:lnTo>
                  <a:pt x="1126963" y="776105"/>
                </a:lnTo>
                <a:lnTo>
                  <a:pt x="1166523" y="797493"/>
                </a:lnTo>
                <a:lnTo>
                  <a:pt x="1206201" y="818539"/>
                </a:lnTo>
                <a:lnTo>
                  <a:pt x="1246005" y="839243"/>
                </a:lnTo>
                <a:lnTo>
                  <a:pt x="1285940" y="859607"/>
                </a:lnTo>
                <a:lnTo>
                  <a:pt x="1326015" y="879634"/>
                </a:lnTo>
                <a:lnTo>
                  <a:pt x="1366235" y="899323"/>
                </a:lnTo>
                <a:lnTo>
                  <a:pt x="1406608" y="918677"/>
                </a:lnTo>
                <a:lnTo>
                  <a:pt x="1447141" y="937698"/>
                </a:lnTo>
                <a:lnTo>
                  <a:pt x="1487841" y="956386"/>
                </a:lnTo>
                <a:lnTo>
                  <a:pt x="1528715" y="974743"/>
                </a:lnTo>
                <a:lnTo>
                  <a:pt x="1569769" y="992771"/>
                </a:lnTo>
                <a:lnTo>
                  <a:pt x="1611010" y="1010472"/>
                </a:lnTo>
                <a:lnTo>
                  <a:pt x="1652447" y="1027846"/>
                </a:lnTo>
                <a:lnTo>
                  <a:pt x="1694084" y="1044895"/>
                </a:lnTo>
                <a:lnTo>
                  <a:pt x="1735930" y="1061621"/>
                </a:lnTo>
                <a:lnTo>
                  <a:pt x="1777991" y="1078025"/>
                </a:lnTo>
                <a:lnTo>
                  <a:pt x="1820275" y="1094108"/>
                </a:lnTo>
                <a:lnTo>
                  <a:pt x="1862787" y="1109873"/>
                </a:lnTo>
                <a:lnTo>
                  <a:pt x="1905536" y="1125321"/>
                </a:lnTo>
                <a:lnTo>
                  <a:pt x="1948528" y="1140453"/>
                </a:lnTo>
                <a:lnTo>
                  <a:pt x="1991769" y="1155270"/>
                </a:lnTo>
                <a:lnTo>
                  <a:pt x="2035268" y="1169775"/>
                </a:lnTo>
                <a:lnTo>
                  <a:pt x="2079030" y="1183969"/>
                </a:lnTo>
                <a:lnTo>
                  <a:pt x="2123063" y="1197852"/>
                </a:lnTo>
                <a:lnTo>
                  <a:pt x="2167374" y="1211428"/>
                </a:lnTo>
                <a:lnTo>
                  <a:pt x="2211969" y="1224696"/>
                </a:lnTo>
                <a:lnTo>
                  <a:pt x="2256856" y="1237659"/>
                </a:lnTo>
                <a:lnTo>
                  <a:pt x="2302041" y="1250318"/>
                </a:lnTo>
                <a:lnTo>
                  <a:pt x="2347532" y="1262675"/>
                </a:lnTo>
                <a:lnTo>
                  <a:pt x="2393335" y="1274732"/>
                </a:lnTo>
                <a:lnTo>
                  <a:pt x="2439457" y="1286489"/>
                </a:lnTo>
                <a:lnTo>
                  <a:pt x="2485906" y="1297948"/>
                </a:lnTo>
                <a:lnTo>
                  <a:pt x="2532687" y="1309110"/>
                </a:lnTo>
                <a:lnTo>
                  <a:pt x="2579809" y="1319978"/>
                </a:lnTo>
                <a:lnTo>
                  <a:pt x="2627277" y="1330553"/>
                </a:lnTo>
                <a:lnTo>
                  <a:pt x="2675100" y="1340835"/>
                </a:lnTo>
                <a:lnTo>
                  <a:pt x="2723283" y="1350828"/>
                </a:lnTo>
                <a:lnTo>
                  <a:pt x="2771834" y="1360531"/>
                </a:lnTo>
                <a:lnTo>
                  <a:pt x="2820760" y="1369948"/>
                </a:lnTo>
                <a:lnTo>
                  <a:pt x="2870068" y="1379078"/>
                </a:lnTo>
                <a:lnTo>
                  <a:pt x="2919764" y="1387924"/>
                </a:lnTo>
                <a:lnTo>
                  <a:pt x="2969855" y="1396487"/>
                </a:lnTo>
                <a:lnTo>
                  <a:pt x="3020349" y="1404769"/>
                </a:lnTo>
                <a:lnTo>
                  <a:pt x="3071253" y="1412771"/>
                </a:lnTo>
                <a:lnTo>
                  <a:pt x="3122573" y="1420495"/>
                </a:lnTo>
                <a:lnTo>
                  <a:pt x="3174316" y="1427941"/>
                </a:lnTo>
                <a:lnTo>
                  <a:pt x="3226489" y="1435113"/>
                </a:lnTo>
                <a:lnTo>
                  <a:pt x="3279099" y="1442010"/>
                </a:lnTo>
                <a:lnTo>
                  <a:pt x="3332153" y="1448636"/>
                </a:lnTo>
                <a:lnTo>
                  <a:pt x="3385658" y="1454990"/>
                </a:lnTo>
                <a:lnTo>
                  <a:pt x="3439621" y="1461075"/>
                </a:lnTo>
                <a:lnTo>
                  <a:pt x="3494049" y="1466892"/>
                </a:lnTo>
                <a:lnTo>
                  <a:pt x="3548949" y="1472443"/>
                </a:lnTo>
                <a:lnTo>
                  <a:pt x="3604327" y="1477729"/>
                </a:lnTo>
                <a:lnTo>
                  <a:pt x="3660191" y="1482751"/>
                </a:lnTo>
                <a:lnTo>
                  <a:pt x="3716548" y="1487512"/>
                </a:lnTo>
                <a:lnTo>
                  <a:pt x="3773404" y="1492012"/>
                </a:lnTo>
                <a:lnTo>
                  <a:pt x="3830767" y="1496254"/>
                </a:lnTo>
                <a:lnTo>
                  <a:pt x="3888642" y="1500238"/>
                </a:lnTo>
                <a:lnTo>
                  <a:pt x="3947038" y="1503966"/>
                </a:lnTo>
                <a:lnTo>
                  <a:pt x="4005962" y="1507440"/>
                </a:lnTo>
                <a:lnTo>
                  <a:pt x="4065419" y="1510661"/>
                </a:lnTo>
                <a:lnTo>
                  <a:pt x="4125418" y="1513630"/>
                </a:lnTo>
                <a:lnTo>
                  <a:pt x="4185964" y="1516350"/>
                </a:lnTo>
                <a:lnTo>
                  <a:pt x="4247066" y="1518821"/>
                </a:lnTo>
                <a:lnTo>
                  <a:pt x="4308729" y="1521046"/>
                </a:lnTo>
                <a:lnTo>
                  <a:pt x="4370961" y="1523025"/>
                </a:lnTo>
                <a:lnTo>
                  <a:pt x="4433769" y="1524760"/>
                </a:lnTo>
                <a:lnTo>
                  <a:pt x="4497160" y="1526253"/>
                </a:lnTo>
                <a:lnTo>
                  <a:pt x="4561140" y="1527504"/>
                </a:lnTo>
                <a:lnTo>
                  <a:pt x="4625717" y="1528517"/>
                </a:lnTo>
              </a:path>
            </a:pathLst>
          </a:custGeom>
          <a:ln w="12699">
            <a:solidFill>
              <a:srgbClr val="000000"/>
            </a:solidFill>
          </a:ln>
        </p:spPr>
        <p:txBody>
          <a:bodyPr wrap="square" lIns="0" tIns="0" rIns="0" bIns="0" rtlCol="0"/>
          <a:lstStyle/>
          <a:p>
            <a:endParaRPr/>
          </a:p>
        </p:txBody>
      </p:sp>
      <p:sp>
        <p:nvSpPr>
          <p:cNvPr id="33" name="object 12">
            <a:extLst>
              <a:ext uri="{FF2B5EF4-FFF2-40B4-BE49-F238E27FC236}">
                <a16:creationId xmlns:a16="http://schemas.microsoft.com/office/drawing/2014/main" id="{22906117-AFEC-4111-AC11-FC3B41CD7023}"/>
              </a:ext>
            </a:extLst>
          </p:cNvPr>
          <p:cNvSpPr/>
          <p:nvPr/>
        </p:nvSpPr>
        <p:spPr>
          <a:xfrm>
            <a:off x="8256041" y="4459463"/>
            <a:ext cx="1910080" cy="1667510"/>
          </a:xfrm>
          <a:custGeom>
            <a:avLst/>
            <a:gdLst/>
            <a:ahLst/>
            <a:cxnLst/>
            <a:rect l="l" t="t" r="r" b="b"/>
            <a:pathLst>
              <a:path w="1910079" h="1667509">
                <a:moveTo>
                  <a:pt x="0" y="1667220"/>
                </a:moveTo>
                <a:lnTo>
                  <a:pt x="26621" y="1264884"/>
                </a:lnTo>
                <a:lnTo>
                  <a:pt x="230141" y="492055"/>
                </a:lnTo>
                <a:lnTo>
                  <a:pt x="796037" y="0"/>
                </a:lnTo>
                <a:lnTo>
                  <a:pt x="1909789" y="439983"/>
                </a:lnTo>
              </a:path>
            </a:pathLst>
          </a:custGeom>
          <a:ln w="12699">
            <a:solidFill>
              <a:srgbClr val="000000"/>
            </a:solidFill>
          </a:ln>
        </p:spPr>
        <p:txBody>
          <a:bodyPr wrap="square" lIns="0" tIns="0" rIns="0" bIns="0" rtlCol="0"/>
          <a:lstStyle/>
          <a:p>
            <a:endParaRPr/>
          </a:p>
        </p:txBody>
      </p:sp>
      <p:sp>
        <p:nvSpPr>
          <p:cNvPr id="34" name="object 13">
            <a:extLst>
              <a:ext uri="{FF2B5EF4-FFF2-40B4-BE49-F238E27FC236}">
                <a16:creationId xmlns:a16="http://schemas.microsoft.com/office/drawing/2014/main" id="{1A700B6F-23D0-4681-8D7E-635D90983A43}"/>
              </a:ext>
            </a:extLst>
          </p:cNvPr>
          <p:cNvSpPr/>
          <p:nvPr/>
        </p:nvSpPr>
        <p:spPr>
          <a:xfrm>
            <a:off x="9300458" y="2006774"/>
            <a:ext cx="703580" cy="2370455"/>
          </a:xfrm>
          <a:custGeom>
            <a:avLst/>
            <a:gdLst/>
            <a:ahLst/>
            <a:cxnLst/>
            <a:rect l="l" t="t" r="r" b="b"/>
            <a:pathLst>
              <a:path w="703579" h="2370454">
                <a:moveTo>
                  <a:pt x="125133" y="0"/>
                </a:moveTo>
                <a:lnTo>
                  <a:pt x="60144" y="256285"/>
                </a:lnTo>
                <a:lnTo>
                  <a:pt x="0" y="880918"/>
                </a:lnTo>
                <a:lnTo>
                  <a:pt x="146931" y="1657570"/>
                </a:lnTo>
                <a:lnTo>
                  <a:pt x="703169" y="2369906"/>
                </a:lnTo>
              </a:path>
            </a:pathLst>
          </a:custGeom>
          <a:ln w="12700">
            <a:solidFill>
              <a:srgbClr val="000000"/>
            </a:solidFill>
          </a:ln>
        </p:spPr>
        <p:txBody>
          <a:bodyPr wrap="square" lIns="0" tIns="0" rIns="0" bIns="0" rtlCol="0"/>
          <a:lstStyle/>
          <a:p>
            <a:endParaRPr/>
          </a:p>
        </p:txBody>
      </p:sp>
      <p:sp>
        <p:nvSpPr>
          <p:cNvPr id="35" name="object 14">
            <a:extLst>
              <a:ext uri="{FF2B5EF4-FFF2-40B4-BE49-F238E27FC236}">
                <a16:creationId xmlns:a16="http://schemas.microsoft.com/office/drawing/2014/main" id="{4180E8AF-D095-48F7-B049-91654653FB88}"/>
              </a:ext>
            </a:extLst>
          </p:cNvPr>
          <p:cNvSpPr/>
          <p:nvPr/>
        </p:nvSpPr>
        <p:spPr>
          <a:xfrm>
            <a:off x="5630332" y="2826164"/>
            <a:ext cx="2771775" cy="3069590"/>
          </a:xfrm>
          <a:custGeom>
            <a:avLst/>
            <a:gdLst/>
            <a:ahLst/>
            <a:cxnLst/>
            <a:rect l="l" t="t" r="r" b="b"/>
            <a:pathLst>
              <a:path w="2771775" h="3069590">
                <a:moveTo>
                  <a:pt x="2771401" y="3069400"/>
                </a:moveTo>
                <a:lnTo>
                  <a:pt x="2426773" y="2991419"/>
                </a:lnTo>
                <a:lnTo>
                  <a:pt x="1621443" y="2605667"/>
                </a:lnTo>
                <a:lnTo>
                  <a:pt x="698242" y="1684431"/>
                </a:lnTo>
                <a:lnTo>
                  <a:pt x="0" y="0"/>
                </a:lnTo>
              </a:path>
            </a:pathLst>
          </a:custGeom>
          <a:ln w="12700">
            <a:solidFill>
              <a:srgbClr val="000000"/>
            </a:solidFill>
          </a:ln>
        </p:spPr>
        <p:txBody>
          <a:bodyPr wrap="square" lIns="0" tIns="0" rIns="0" bIns="0" rtlCol="0"/>
          <a:lstStyle/>
          <a:p>
            <a:endParaRPr/>
          </a:p>
        </p:txBody>
      </p:sp>
      <p:sp>
        <p:nvSpPr>
          <p:cNvPr id="36" name="object 15">
            <a:extLst>
              <a:ext uri="{FF2B5EF4-FFF2-40B4-BE49-F238E27FC236}">
                <a16:creationId xmlns:a16="http://schemas.microsoft.com/office/drawing/2014/main" id="{25164030-A920-4B85-84EE-42013B05C852}"/>
              </a:ext>
            </a:extLst>
          </p:cNvPr>
          <p:cNvSpPr/>
          <p:nvPr/>
        </p:nvSpPr>
        <p:spPr>
          <a:xfrm>
            <a:off x="5630332" y="1284180"/>
            <a:ext cx="3927475" cy="1544955"/>
          </a:xfrm>
          <a:custGeom>
            <a:avLst/>
            <a:gdLst/>
            <a:ahLst/>
            <a:cxnLst/>
            <a:rect l="l" t="t" r="r" b="b"/>
            <a:pathLst>
              <a:path w="3927475" h="1544954">
                <a:moveTo>
                  <a:pt x="3927421" y="690366"/>
                </a:moveTo>
                <a:lnTo>
                  <a:pt x="3386653" y="404783"/>
                </a:lnTo>
                <a:lnTo>
                  <a:pt x="2158088" y="0"/>
                </a:lnTo>
                <a:lnTo>
                  <a:pt x="832334" y="153966"/>
                </a:lnTo>
                <a:lnTo>
                  <a:pt x="0" y="1544634"/>
                </a:lnTo>
              </a:path>
            </a:pathLst>
          </a:custGeom>
          <a:ln w="12700">
            <a:solidFill>
              <a:srgbClr val="000000"/>
            </a:solidFill>
          </a:ln>
        </p:spPr>
        <p:txBody>
          <a:bodyPr wrap="square" lIns="0" tIns="0" rIns="0" bIns="0" rtlCol="0"/>
          <a:lstStyle/>
          <a:p>
            <a:endParaRPr/>
          </a:p>
        </p:txBody>
      </p:sp>
      <p:sp>
        <p:nvSpPr>
          <p:cNvPr id="37" name="object 16">
            <a:extLst>
              <a:ext uri="{FF2B5EF4-FFF2-40B4-BE49-F238E27FC236}">
                <a16:creationId xmlns:a16="http://schemas.microsoft.com/office/drawing/2014/main" id="{24DDDDDA-A9BF-4CCB-A6C8-FBB7734B5A97}"/>
              </a:ext>
            </a:extLst>
          </p:cNvPr>
          <p:cNvSpPr/>
          <p:nvPr/>
        </p:nvSpPr>
        <p:spPr>
          <a:xfrm>
            <a:off x="5093491" y="2289323"/>
            <a:ext cx="1073785" cy="1073785"/>
          </a:xfrm>
          <a:custGeom>
            <a:avLst/>
            <a:gdLst/>
            <a:ahLst/>
            <a:cxnLst/>
            <a:rect l="l" t="t" r="r" b="b"/>
            <a:pathLst>
              <a:path w="1073785" h="1073785">
                <a:moveTo>
                  <a:pt x="536841" y="0"/>
                </a:moveTo>
                <a:lnTo>
                  <a:pt x="491089" y="1941"/>
                </a:lnTo>
                <a:lnTo>
                  <a:pt x="445605" y="7764"/>
                </a:lnTo>
                <a:lnTo>
                  <a:pt x="400657" y="17470"/>
                </a:lnTo>
                <a:lnTo>
                  <a:pt x="356514" y="31059"/>
                </a:lnTo>
                <a:lnTo>
                  <a:pt x="313442" y="48529"/>
                </a:lnTo>
                <a:lnTo>
                  <a:pt x="271710" y="69883"/>
                </a:lnTo>
                <a:lnTo>
                  <a:pt x="231587" y="95118"/>
                </a:lnTo>
                <a:lnTo>
                  <a:pt x="193339" y="124236"/>
                </a:lnTo>
                <a:lnTo>
                  <a:pt x="157236" y="157236"/>
                </a:lnTo>
                <a:lnTo>
                  <a:pt x="124236" y="193339"/>
                </a:lnTo>
                <a:lnTo>
                  <a:pt x="95118" y="231587"/>
                </a:lnTo>
                <a:lnTo>
                  <a:pt x="69883" y="271710"/>
                </a:lnTo>
                <a:lnTo>
                  <a:pt x="48529" y="313442"/>
                </a:lnTo>
                <a:lnTo>
                  <a:pt x="31059" y="356514"/>
                </a:lnTo>
                <a:lnTo>
                  <a:pt x="17470" y="400657"/>
                </a:lnTo>
                <a:lnTo>
                  <a:pt x="7764" y="445605"/>
                </a:lnTo>
                <a:lnTo>
                  <a:pt x="1941" y="491089"/>
                </a:lnTo>
                <a:lnTo>
                  <a:pt x="0" y="536841"/>
                </a:lnTo>
                <a:lnTo>
                  <a:pt x="1941" y="582593"/>
                </a:lnTo>
                <a:lnTo>
                  <a:pt x="7764" y="628077"/>
                </a:lnTo>
                <a:lnTo>
                  <a:pt x="17470" y="673025"/>
                </a:lnTo>
                <a:lnTo>
                  <a:pt x="31059" y="717169"/>
                </a:lnTo>
                <a:lnTo>
                  <a:pt x="48529" y="760241"/>
                </a:lnTo>
                <a:lnTo>
                  <a:pt x="69883" y="801972"/>
                </a:lnTo>
                <a:lnTo>
                  <a:pt x="95118" y="842096"/>
                </a:lnTo>
                <a:lnTo>
                  <a:pt x="124236" y="880343"/>
                </a:lnTo>
                <a:lnTo>
                  <a:pt x="157236" y="916446"/>
                </a:lnTo>
                <a:lnTo>
                  <a:pt x="193339" y="949446"/>
                </a:lnTo>
                <a:lnTo>
                  <a:pt x="231587" y="978564"/>
                </a:lnTo>
                <a:lnTo>
                  <a:pt x="271710" y="1003800"/>
                </a:lnTo>
                <a:lnTo>
                  <a:pt x="313442" y="1025153"/>
                </a:lnTo>
                <a:lnTo>
                  <a:pt x="356514" y="1042624"/>
                </a:lnTo>
                <a:lnTo>
                  <a:pt x="400657" y="1056212"/>
                </a:lnTo>
                <a:lnTo>
                  <a:pt x="445605" y="1065918"/>
                </a:lnTo>
                <a:lnTo>
                  <a:pt x="491089" y="1071742"/>
                </a:lnTo>
                <a:lnTo>
                  <a:pt x="536841" y="1073683"/>
                </a:lnTo>
                <a:lnTo>
                  <a:pt x="582593" y="1071742"/>
                </a:lnTo>
                <a:lnTo>
                  <a:pt x="628077" y="1065918"/>
                </a:lnTo>
                <a:lnTo>
                  <a:pt x="673025" y="1056212"/>
                </a:lnTo>
                <a:lnTo>
                  <a:pt x="717168" y="1042624"/>
                </a:lnTo>
                <a:lnTo>
                  <a:pt x="760240" y="1025153"/>
                </a:lnTo>
                <a:lnTo>
                  <a:pt x="801971" y="1003800"/>
                </a:lnTo>
                <a:lnTo>
                  <a:pt x="842095" y="978564"/>
                </a:lnTo>
                <a:lnTo>
                  <a:pt x="880342" y="949446"/>
                </a:lnTo>
                <a:lnTo>
                  <a:pt x="916445" y="916446"/>
                </a:lnTo>
                <a:lnTo>
                  <a:pt x="949445" y="880343"/>
                </a:lnTo>
                <a:lnTo>
                  <a:pt x="978563" y="842096"/>
                </a:lnTo>
                <a:lnTo>
                  <a:pt x="1003799" y="801972"/>
                </a:lnTo>
                <a:lnTo>
                  <a:pt x="1025152" y="760241"/>
                </a:lnTo>
                <a:lnTo>
                  <a:pt x="1042623" y="717169"/>
                </a:lnTo>
                <a:lnTo>
                  <a:pt x="1056212" y="673025"/>
                </a:lnTo>
                <a:lnTo>
                  <a:pt x="1065918" y="628077"/>
                </a:lnTo>
                <a:lnTo>
                  <a:pt x="1071741" y="582593"/>
                </a:lnTo>
                <a:lnTo>
                  <a:pt x="1073683" y="536841"/>
                </a:lnTo>
                <a:lnTo>
                  <a:pt x="1071741" y="491089"/>
                </a:lnTo>
                <a:lnTo>
                  <a:pt x="1065918" y="445605"/>
                </a:lnTo>
                <a:lnTo>
                  <a:pt x="1056212" y="400657"/>
                </a:lnTo>
                <a:lnTo>
                  <a:pt x="1042623" y="356514"/>
                </a:lnTo>
                <a:lnTo>
                  <a:pt x="1025152" y="313442"/>
                </a:lnTo>
                <a:lnTo>
                  <a:pt x="1003799" y="271710"/>
                </a:lnTo>
                <a:lnTo>
                  <a:pt x="978563" y="231587"/>
                </a:lnTo>
                <a:lnTo>
                  <a:pt x="949445" y="193339"/>
                </a:lnTo>
                <a:lnTo>
                  <a:pt x="916445" y="157236"/>
                </a:lnTo>
                <a:lnTo>
                  <a:pt x="880342" y="124236"/>
                </a:lnTo>
                <a:lnTo>
                  <a:pt x="842095" y="95118"/>
                </a:lnTo>
                <a:lnTo>
                  <a:pt x="801971" y="69883"/>
                </a:lnTo>
                <a:lnTo>
                  <a:pt x="760240" y="48529"/>
                </a:lnTo>
                <a:lnTo>
                  <a:pt x="717168" y="31059"/>
                </a:lnTo>
                <a:lnTo>
                  <a:pt x="673025" y="17470"/>
                </a:lnTo>
                <a:lnTo>
                  <a:pt x="628077" y="7764"/>
                </a:lnTo>
                <a:lnTo>
                  <a:pt x="582593" y="1941"/>
                </a:lnTo>
                <a:lnTo>
                  <a:pt x="536841" y="0"/>
                </a:lnTo>
                <a:close/>
              </a:path>
            </a:pathLst>
          </a:custGeom>
          <a:solidFill>
            <a:srgbClr val="89F296"/>
          </a:solidFill>
        </p:spPr>
        <p:txBody>
          <a:bodyPr wrap="square" lIns="0" tIns="0" rIns="0" bIns="0" rtlCol="0"/>
          <a:lstStyle/>
          <a:p>
            <a:endParaRPr/>
          </a:p>
        </p:txBody>
      </p:sp>
      <p:sp>
        <p:nvSpPr>
          <p:cNvPr id="38" name="object 17">
            <a:extLst>
              <a:ext uri="{FF2B5EF4-FFF2-40B4-BE49-F238E27FC236}">
                <a16:creationId xmlns:a16="http://schemas.microsoft.com/office/drawing/2014/main" id="{6C44749C-E129-4D19-9316-846523B43FF9}"/>
              </a:ext>
            </a:extLst>
          </p:cNvPr>
          <p:cNvSpPr/>
          <p:nvPr/>
        </p:nvSpPr>
        <p:spPr>
          <a:xfrm>
            <a:off x="9304683" y="3426876"/>
            <a:ext cx="1807845" cy="1807845"/>
          </a:xfrm>
          <a:custGeom>
            <a:avLst/>
            <a:gdLst/>
            <a:ahLst/>
            <a:cxnLst/>
            <a:rect l="l" t="t" r="r" b="b"/>
            <a:pathLst>
              <a:path w="1807845" h="1807845">
                <a:moveTo>
                  <a:pt x="926269" y="0"/>
                </a:moveTo>
                <a:lnTo>
                  <a:pt x="881487" y="0"/>
                </a:lnTo>
                <a:lnTo>
                  <a:pt x="836749" y="2204"/>
                </a:lnTo>
                <a:lnTo>
                  <a:pt x="792144" y="6613"/>
                </a:lnTo>
                <a:lnTo>
                  <a:pt x="747760" y="13227"/>
                </a:lnTo>
                <a:lnTo>
                  <a:pt x="703684" y="22045"/>
                </a:lnTo>
                <a:lnTo>
                  <a:pt x="660007" y="33068"/>
                </a:lnTo>
                <a:lnTo>
                  <a:pt x="616815" y="46295"/>
                </a:lnTo>
                <a:lnTo>
                  <a:pt x="574198" y="61727"/>
                </a:lnTo>
                <a:lnTo>
                  <a:pt x="532244" y="79363"/>
                </a:lnTo>
                <a:lnTo>
                  <a:pt x="491041" y="99204"/>
                </a:lnTo>
                <a:lnTo>
                  <a:pt x="450677" y="121249"/>
                </a:lnTo>
                <a:lnTo>
                  <a:pt x="411242" y="145499"/>
                </a:lnTo>
                <a:lnTo>
                  <a:pt x="372822" y="171954"/>
                </a:lnTo>
                <a:lnTo>
                  <a:pt x="335507" y="200613"/>
                </a:lnTo>
                <a:lnTo>
                  <a:pt x="299385" y="231477"/>
                </a:lnTo>
                <a:lnTo>
                  <a:pt x="264545" y="264545"/>
                </a:lnTo>
                <a:lnTo>
                  <a:pt x="231477" y="299385"/>
                </a:lnTo>
                <a:lnTo>
                  <a:pt x="200613" y="335507"/>
                </a:lnTo>
                <a:lnTo>
                  <a:pt x="171954" y="372822"/>
                </a:lnTo>
                <a:lnTo>
                  <a:pt x="145499" y="411242"/>
                </a:lnTo>
                <a:lnTo>
                  <a:pt x="121249" y="450677"/>
                </a:lnTo>
                <a:lnTo>
                  <a:pt x="99204" y="491041"/>
                </a:lnTo>
                <a:lnTo>
                  <a:pt x="79363" y="532244"/>
                </a:lnTo>
                <a:lnTo>
                  <a:pt x="61727" y="574199"/>
                </a:lnTo>
                <a:lnTo>
                  <a:pt x="46295" y="616816"/>
                </a:lnTo>
                <a:lnTo>
                  <a:pt x="33068" y="660007"/>
                </a:lnTo>
                <a:lnTo>
                  <a:pt x="22045" y="703685"/>
                </a:lnTo>
                <a:lnTo>
                  <a:pt x="13227" y="747760"/>
                </a:lnTo>
                <a:lnTo>
                  <a:pt x="6613" y="792145"/>
                </a:lnTo>
                <a:lnTo>
                  <a:pt x="2204" y="836750"/>
                </a:lnTo>
                <a:lnTo>
                  <a:pt x="0" y="881488"/>
                </a:lnTo>
                <a:lnTo>
                  <a:pt x="0" y="926270"/>
                </a:lnTo>
                <a:lnTo>
                  <a:pt x="2204" y="971008"/>
                </a:lnTo>
                <a:lnTo>
                  <a:pt x="6613" y="1015613"/>
                </a:lnTo>
                <a:lnTo>
                  <a:pt x="13227" y="1059998"/>
                </a:lnTo>
                <a:lnTo>
                  <a:pt x="22045" y="1104073"/>
                </a:lnTo>
                <a:lnTo>
                  <a:pt x="33068" y="1147751"/>
                </a:lnTo>
                <a:lnTo>
                  <a:pt x="46295" y="1190942"/>
                </a:lnTo>
                <a:lnTo>
                  <a:pt x="61727" y="1233559"/>
                </a:lnTo>
                <a:lnTo>
                  <a:pt x="79363" y="1275513"/>
                </a:lnTo>
                <a:lnTo>
                  <a:pt x="99204" y="1316717"/>
                </a:lnTo>
                <a:lnTo>
                  <a:pt x="121249" y="1357080"/>
                </a:lnTo>
                <a:lnTo>
                  <a:pt x="145499" y="1396516"/>
                </a:lnTo>
                <a:lnTo>
                  <a:pt x="171954" y="1434935"/>
                </a:lnTo>
                <a:lnTo>
                  <a:pt x="200613" y="1472250"/>
                </a:lnTo>
                <a:lnTo>
                  <a:pt x="231477" y="1508372"/>
                </a:lnTo>
                <a:lnTo>
                  <a:pt x="264545" y="1543212"/>
                </a:lnTo>
                <a:lnTo>
                  <a:pt x="299385" y="1576281"/>
                </a:lnTo>
                <a:lnTo>
                  <a:pt x="335507" y="1607144"/>
                </a:lnTo>
                <a:lnTo>
                  <a:pt x="372822" y="1635803"/>
                </a:lnTo>
                <a:lnTo>
                  <a:pt x="411242" y="1662258"/>
                </a:lnTo>
                <a:lnTo>
                  <a:pt x="450677" y="1686508"/>
                </a:lnTo>
                <a:lnTo>
                  <a:pt x="491041" y="1708553"/>
                </a:lnTo>
                <a:lnTo>
                  <a:pt x="532244" y="1728394"/>
                </a:lnTo>
                <a:lnTo>
                  <a:pt x="574198" y="1746030"/>
                </a:lnTo>
                <a:lnTo>
                  <a:pt x="616815" y="1761462"/>
                </a:lnTo>
                <a:lnTo>
                  <a:pt x="660007" y="1774689"/>
                </a:lnTo>
                <a:lnTo>
                  <a:pt x="703684" y="1785712"/>
                </a:lnTo>
                <a:lnTo>
                  <a:pt x="747760" y="1794530"/>
                </a:lnTo>
                <a:lnTo>
                  <a:pt x="792144" y="1801144"/>
                </a:lnTo>
                <a:lnTo>
                  <a:pt x="836749" y="1805553"/>
                </a:lnTo>
                <a:lnTo>
                  <a:pt x="881487" y="1807758"/>
                </a:lnTo>
                <a:lnTo>
                  <a:pt x="926269" y="1807758"/>
                </a:lnTo>
                <a:lnTo>
                  <a:pt x="971007" y="1805553"/>
                </a:lnTo>
                <a:lnTo>
                  <a:pt x="1015613" y="1801144"/>
                </a:lnTo>
                <a:lnTo>
                  <a:pt x="1059997" y="1794530"/>
                </a:lnTo>
                <a:lnTo>
                  <a:pt x="1104072" y="1785712"/>
                </a:lnTo>
                <a:lnTo>
                  <a:pt x="1147750" y="1774689"/>
                </a:lnTo>
                <a:lnTo>
                  <a:pt x="1190941" y="1761462"/>
                </a:lnTo>
                <a:lnTo>
                  <a:pt x="1233558" y="1746030"/>
                </a:lnTo>
                <a:lnTo>
                  <a:pt x="1275512" y="1728394"/>
                </a:lnTo>
                <a:lnTo>
                  <a:pt x="1316715" y="1708553"/>
                </a:lnTo>
                <a:lnTo>
                  <a:pt x="1357079" y="1686508"/>
                </a:lnTo>
                <a:lnTo>
                  <a:pt x="1396515" y="1662258"/>
                </a:lnTo>
                <a:lnTo>
                  <a:pt x="1434934" y="1635803"/>
                </a:lnTo>
                <a:lnTo>
                  <a:pt x="1472249" y="1607144"/>
                </a:lnTo>
                <a:lnTo>
                  <a:pt x="1508371" y="1576281"/>
                </a:lnTo>
                <a:lnTo>
                  <a:pt x="1543211" y="1543212"/>
                </a:lnTo>
                <a:lnTo>
                  <a:pt x="1576279" y="1508372"/>
                </a:lnTo>
                <a:lnTo>
                  <a:pt x="1607143" y="1472250"/>
                </a:lnTo>
                <a:lnTo>
                  <a:pt x="1635802" y="1434935"/>
                </a:lnTo>
                <a:lnTo>
                  <a:pt x="1662257" y="1396516"/>
                </a:lnTo>
                <a:lnTo>
                  <a:pt x="1686507" y="1357080"/>
                </a:lnTo>
                <a:lnTo>
                  <a:pt x="1708552" y="1316717"/>
                </a:lnTo>
                <a:lnTo>
                  <a:pt x="1728393" y="1275513"/>
                </a:lnTo>
                <a:lnTo>
                  <a:pt x="1746030" y="1233559"/>
                </a:lnTo>
                <a:lnTo>
                  <a:pt x="1761462" y="1190942"/>
                </a:lnTo>
                <a:lnTo>
                  <a:pt x="1774689" y="1147751"/>
                </a:lnTo>
                <a:lnTo>
                  <a:pt x="1785712" y="1104073"/>
                </a:lnTo>
                <a:lnTo>
                  <a:pt x="1794530" y="1059998"/>
                </a:lnTo>
                <a:lnTo>
                  <a:pt x="1801144" y="1015613"/>
                </a:lnTo>
                <a:lnTo>
                  <a:pt x="1805553" y="971008"/>
                </a:lnTo>
                <a:lnTo>
                  <a:pt x="1807757" y="926270"/>
                </a:lnTo>
                <a:lnTo>
                  <a:pt x="1807757" y="881488"/>
                </a:lnTo>
                <a:lnTo>
                  <a:pt x="1805553" y="836750"/>
                </a:lnTo>
                <a:lnTo>
                  <a:pt x="1801144" y="792145"/>
                </a:lnTo>
                <a:lnTo>
                  <a:pt x="1794530" y="747760"/>
                </a:lnTo>
                <a:lnTo>
                  <a:pt x="1785712" y="703685"/>
                </a:lnTo>
                <a:lnTo>
                  <a:pt x="1774689" y="660007"/>
                </a:lnTo>
                <a:lnTo>
                  <a:pt x="1761462" y="616816"/>
                </a:lnTo>
                <a:lnTo>
                  <a:pt x="1746030" y="574199"/>
                </a:lnTo>
                <a:lnTo>
                  <a:pt x="1728393" y="532244"/>
                </a:lnTo>
                <a:lnTo>
                  <a:pt x="1708552" y="491041"/>
                </a:lnTo>
                <a:lnTo>
                  <a:pt x="1686507" y="450677"/>
                </a:lnTo>
                <a:lnTo>
                  <a:pt x="1662257" y="411242"/>
                </a:lnTo>
                <a:lnTo>
                  <a:pt x="1635802" y="372822"/>
                </a:lnTo>
                <a:lnTo>
                  <a:pt x="1607143" y="335507"/>
                </a:lnTo>
                <a:lnTo>
                  <a:pt x="1576279" y="299385"/>
                </a:lnTo>
                <a:lnTo>
                  <a:pt x="1543211" y="264545"/>
                </a:lnTo>
                <a:lnTo>
                  <a:pt x="1508371" y="231477"/>
                </a:lnTo>
                <a:lnTo>
                  <a:pt x="1472249" y="200613"/>
                </a:lnTo>
                <a:lnTo>
                  <a:pt x="1434934" y="171954"/>
                </a:lnTo>
                <a:lnTo>
                  <a:pt x="1396515" y="145499"/>
                </a:lnTo>
                <a:lnTo>
                  <a:pt x="1357079" y="121249"/>
                </a:lnTo>
                <a:lnTo>
                  <a:pt x="1316715" y="99204"/>
                </a:lnTo>
                <a:lnTo>
                  <a:pt x="1275512" y="79363"/>
                </a:lnTo>
                <a:lnTo>
                  <a:pt x="1233558" y="61727"/>
                </a:lnTo>
                <a:lnTo>
                  <a:pt x="1190941" y="46295"/>
                </a:lnTo>
                <a:lnTo>
                  <a:pt x="1147750" y="33068"/>
                </a:lnTo>
                <a:lnTo>
                  <a:pt x="1104072" y="22045"/>
                </a:lnTo>
                <a:lnTo>
                  <a:pt x="1059997" y="13227"/>
                </a:lnTo>
                <a:lnTo>
                  <a:pt x="1015613" y="6613"/>
                </a:lnTo>
                <a:lnTo>
                  <a:pt x="971007" y="2204"/>
                </a:lnTo>
                <a:lnTo>
                  <a:pt x="926269" y="0"/>
                </a:lnTo>
                <a:close/>
              </a:path>
            </a:pathLst>
          </a:custGeom>
          <a:solidFill>
            <a:srgbClr val="89F296"/>
          </a:solidFill>
        </p:spPr>
        <p:txBody>
          <a:bodyPr wrap="square" lIns="0" tIns="0" rIns="0" bIns="0" rtlCol="0"/>
          <a:lstStyle/>
          <a:p>
            <a:endParaRPr/>
          </a:p>
        </p:txBody>
      </p:sp>
      <p:sp>
        <p:nvSpPr>
          <p:cNvPr id="39" name="object 18">
            <a:extLst>
              <a:ext uri="{FF2B5EF4-FFF2-40B4-BE49-F238E27FC236}">
                <a16:creationId xmlns:a16="http://schemas.microsoft.com/office/drawing/2014/main" id="{B8FC22B6-FB2A-4411-8A77-259D7ADA1632}"/>
              </a:ext>
            </a:extLst>
          </p:cNvPr>
          <p:cNvSpPr/>
          <p:nvPr/>
        </p:nvSpPr>
        <p:spPr>
          <a:xfrm>
            <a:off x="8794872" y="1243894"/>
            <a:ext cx="1497965" cy="1497965"/>
          </a:xfrm>
          <a:custGeom>
            <a:avLst/>
            <a:gdLst/>
            <a:ahLst/>
            <a:cxnLst/>
            <a:rect l="l" t="t" r="r" b="b"/>
            <a:pathLst>
              <a:path w="1497965" h="1497964">
                <a:moveTo>
                  <a:pt x="748752" y="0"/>
                </a:moveTo>
                <a:lnTo>
                  <a:pt x="704553" y="1297"/>
                </a:lnTo>
                <a:lnTo>
                  <a:pt x="660477" y="5190"/>
                </a:lnTo>
                <a:lnTo>
                  <a:pt x="616649" y="11678"/>
                </a:lnTo>
                <a:lnTo>
                  <a:pt x="573193" y="20762"/>
                </a:lnTo>
                <a:lnTo>
                  <a:pt x="530234" y="32441"/>
                </a:lnTo>
                <a:lnTo>
                  <a:pt x="487894" y="46715"/>
                </a:lnTo>
                <a:lnTo>
                  <a:pt x="446299" y="63585"/>
                </a:lnTo>
                <a:lnTo>
                  <a:pt x="405572" y="83050"/>
                </a:lnTo>
                <a:lnTo>
                  <a:pt x="365838" y="105110"/>
                </a:lnTo>
                <a:lnTo>
                  <a:pt x="327220" y="129766"/>
                </a:lnTo>
                <a:lnTo>
                  <a:pt x="289842" y="157016"/>
                </a:lnTo>
                <a:lnTo>
                  <a:pt x="253829" y="186863"/>
                </a:lnTo>
                <a:lnTo>
                  <a:pt x="219304" y="219304"/>
                </a:lnTo>
                <a:lnTo>
                  <a:pt x="186863" y="253829"/>
                </a:lnTo>
                <a:lnTo>
                  <a:pt x="157016" y="289842"/>
                </a:lnTo>
                <a:lnTo>
                  <a:pt x="129766" y="327220"/>
                </a:lnTo>
                <a:lnTo>
                  <a:pt x="105110" y="365838"/>
                </a:lnTo>
                <a:lnTo>
                  <a:pt x="83050" y="405573"/>
                </a:lnTo>
                <a:lnTo>
                  <a:pt x="63585" y="446300"/>
                </a:lnTo>
                <a:lnTo>
                  <a:pt x="46715" y="487895"/>
                </a:lnTo>
                <a:lnTo>
                  <a:pt x="32441" y="530234"/>
                </a:lnTo>
                <a:lnTo>
                  <a:pt x="20762" y="573194"/>
                </a:lnTo>
                <a:lnTo>
                  <a:pt x="11678" y="616649"/>
                </a:lnTo>
                <a:lnTo>
                  <a:pt x="5190" y="660477"/>
                </a:lnTo>
                <a:lnTo>
                  <a:pt x="1297" y="704553"/>
                </a:lnTo>
                <a:lnTo>
                  <a:pt x="0" y="748753"/>
                </a:lnTo>
                <a:lnTo>
                  <a:pt x="1297" y="792953"/>
                </a:lnTo>
                <a:lnTo>
                  <a:pt x="5190" y="837029"/>
                </a:lnTo>
                <a:lnTo>
                  <a:pt x="11678" y="880856"/>
                </a:lnTo>
                <a:lnTo>
                  <a:pt x="20762" y="924312"/>
                </a:lnTo>
                <a:lnTo>
                  <a:pt x="32441" y="967272"/>
                </a:lnTo>
                <a:lnTo>
                  <a:pt x="46715" y="1009611"/>
                </a:lnTo>
                <a:lnTo>
                  <a:pt x="63585" y="1051206"/>
                </a:lnTo>
                <a:lnTo>
                  <a:pt x="83050" y="1091933"/>
                </a:lnTo>
                <a:lnTo>
                  <a:pt x="105110" y="1131667"/>
                </a:lnTo>
                <a:lnTo>
                  <a:pt x="129766" y="1170285"/>
                </a:lnTo>
                <a:lnTo>
                  <a:pt x="157016" y="1207663"/>
                </a:lnTo>
                <a:lnTo>
                  <a:pt x="186863" y="1243676"/>
                </a:lnTo>
                <a:lnTo>
                  <a:pt x="219304" y="1278201"/>
                </a:lnTo>
                <a:lnTo>
                  <a:pt x="253829" y="1310642"/>
                </a:lnTo>
                <a:lnTo>
                  <a:pt x="289842" y="1340489"/>
                </a:lnTo>
                <a:lnTo>
                  <a:pt x="327220" y="1367739"/>
                </a:lnTo>
                <a:lnTo>
                  <a:pt x="365838" y="1392395"/>
                </a:lnTo>
                <a:lnTo>
                  <a:pt x="405572" y="1414455"/>
                </a:lnTo>
                <a:lnTo>
                  <a:pt x="446299" y="1433920"/>
                </a:lnTo>
                <a:lnTo>
                  <a:pt x="487894" y="1450790"/>
                </a:lnTo>
                <a:lnTo>
                  <a:pt x="530234" y="1465064"/>
                </a:lnTo>
                <a:lnTo>
                  <a:pt x="573193" y="1476743"/>
                </a:lnTo>
                <a:lnTo>
                  <a:pt x="616649" y="1485826"/>
                </a:lnTo>
                <a:lnTo>
                  <a:pt x="660477" y="1492315"/>
                </a:lnTo>
                <a:lnTo>
                  <a:pt x="704553" y="1496208"/>
                </a:lnTo>
                <a:lnTo>
                  <a:pt x="748752" y="1497505"/>
                </a:lnTo>
                <a:lnTo>
                  <a:pt x="792952" y="1496208"/>
                </a:lnTo>
                <a:lnTo>
                  <a:pt x="837028" y="1492315"/>
                </a:lnTo>
                <a:lnTo>
                  <a:pt x="880856" y="1485826"/>
                </a:lnTo>
                <a:lnTo>
                  <a:pt x="924312" y="1476743"/>
                </a:lnTo>
                <a:lnTo>
                  <a:pt x="967271" y="1465064"/>
                </a:lnTo>
                <a:lnTo>
                  <a:pt x="1009611" y="1450790"/>
                </a:lnTo>
                <a:lnTo>
                  <a:pt x="1051206" y="1433920"/>
                </a:lnTo>
                <a:lnTo>
                  <a:pt x="1091933" y="1414455"/>
                </a:lnTo>
                <a:lnTo>
                  <a:pt x="1131667" y="1392395"/>
                </a:lnTo>
                <a:lnTo>
                  <a:pt x="1170285" y="1367739"/>
                </a:lnTo>
                <a:lnTo>
                  <a:pt x="1207663" y="1340489"/>
                </a:lnTo>
                <a:lnTo>
                  <a:pt x="1243676" y="1310642"/>
                </a:lnTo>
                <a:lnTo>
                  <a:pt x="1278201" y="1278201"/>
                </a:lnTo>
                <a:lnTo>
                  <a:pt x="1310642" y="1243676"/>
                </a:lnTo>
                <a:lnTo>
                  <a:pt x="1340489" y="1207663"/>
                </a:lnTo>
                <a:lnTo>
                  <a:pt x="1367739" y="1170285"/>
                </a:lnTo>
                <a:lnTo>
                  <a:pt x="1392395" y="1131667"/>
                </a:lnTo>
                <a:lnTo>
                  <a:pt x="1414455" y="1091933"/>
                </a:lnTo>
                <a:lnTo>
                  <a:pt x="1433920" y="1051206"/>
                </a:lnTo>
                <a:lnTo>
                  <a:pt x="1450790" y="1009611"/>
                </a:lnTo>
                <a:lnTo>
                  <a:pt x="1465064" y="967272"/>
                </a:lnTo>
                <a:lnTo>
                  <a:pt x="1476743" y="924312"/>
                </a:lnTo>
                <a:lnTo>
                  <a:pt x="1485826" y="880856"/>
                </a:lnTo>
                <a:lnTo>
                  <a:pt x="1492315" y="837029"/>
                </a:lnTo>
                <a:lnTo>
                  <a:pt x="1496208" y="792953"/>
                </a:lnTo>
                <a:lnTo>
                  <a:pt x="1497505" y="748753"/>
                </a:lnTo>
                <a:lnTo>
                  <a:pt x="1496208" y="704553"/>
                </a:lnTo>
                <a:lnTo>
                  <a:pt x="1492315" y="660477"/>
                </a:lnTo>
                <a:lnTo>
                  <a:pt x="1485826" y="616649"/>
                </a:lnTo>
                <a:lnTo>
                  <a:pt x="1476743" y="573194"/>
                </a:lnTo>
                <a:lnTo>
                  <a:pt x="1465064" y="530234"/>
                </a:lnTo>
                <a:lnTo>
                  <a:pt x="1450790" y="487895"/>
                </a:lnTo>
                <a:lnTo>
                  <a:pt x="1433920" y="446300"/>
                </a:lnTo>
                <a:lnTo>
                  <a:pt x="1414455" y="405573"/>
                </a:lnTo>
                <a:lnTo>
                  <a:pt x="1392395" y="365838"/>
                </a:lnTo>
                <a:lnTo>
                  <a:pt x="1367739" y="327220"/>
                </a:lnTo>
                <a:lnTo>
                  <a:pt x="1340489" y="289842"/>
                </a:lnTo>
                <a:lnTo>
                  <a:pt x="1310642" y="253829"/>
                </a:lnTo>
                <a:lnTo>
                  <a:pt x="1278201" y="219304"/>
                </a:lnTo>
                <a:lnTo>
                  <a:pt x="1243676" y="186863"/>
                </a:lnTo>
                <a:lnTo>
                  <a:pt x="1207663" y="157016"/>
                </a:lnTo>
                <a:lnTo>
                  <a:pt x="1170285" y="129766"/>
                </a:lnTo>
                <a:lnTo>
                  <a:pt x="1131667" y="105110"/>
                </a:lnTo>
                <a:lnTo>
                  <a:pt x="1091933" y="83050"/>
                </a:lnTo>
                <a:lnTo>
                  <a:pt x="1051206" y="63585"/>
                </a:lnTo>
                <a:lnTo>
                  <a:pt x="1009611" y="46715"/>
                </a:lnTo>
                <a:lnTo>
                  <a:pt x="967271" y="32441"/>
                </a:lnTo>
                <a:lnTo>
                  <a:pt x="924312" y="20762"/>
                </a:lnTo>
                <a:lnTo>
                  <a:pt x="880856" y="11678"/>
                </a:lnTo>
                <a:lnTo>
                  <a:pt x="837028" y="5190"/>
                </a:lnTo>
                <a:lnTo>
                  <a:pt x="792952" y="1297"/>
                </a:lnTo>
                <a:lnTo>
                  <a:pt x="748752" y="0"/>
                </a:lnTo>
                <a:close/>
              </a:path>
            </a:pathLst>
          </a:custGeom>
          <a:solidFill>
            <a:srgbClr val="89F296"/>
          </a:solidFill>
        </p:spPr>
        <p:txBody>
          <a:bodyPr wrap="square" lIns="0" tIns="0" rIns="0" bIns="0" rtlCol="0"/>
          <a:lstStyle/>
          <a:p>
            <a:endParaRPr/>
          </a:p>
        </p:txBody>
      </p:sp>
      <p:sp>
        <p:nvSpPr>
          <p:cNvPr id="40" name="object 19">
            <a:extLst>
              <a:ext uri="{FF2B5EF4-FFF2-40B4-BE49-F238E27FC236}">
                <a16:creationId xmlns:a16="http://schemas.microsoft.com/office/drawing/2014/main" id="{3854A92F-A428-465A-977D-3680F11A8300}"/>
              </a:ext>
            </a:extLst>
          </p:cNvPr>
          <p:cNvSpPr/>
          <p:nvPr/>
        </p:nvSpPr>
        <p:spPr>
          <a:xfrm>
            <a:off x="7227254" y="-256178"/>
            <a:ext cx="1294130" cy="1294130"/>
          </a:xfrm>
          <a:custGeom>
            <a:avLst/>
            <a:gdLst/>
            <a:ahLst/>
            <a:cxnLst/>
            <a:rect l="l" t="t" r="r" b="b"/>
            <a:pathLst>
              <a:path w="1294129" h="1294130">
                <a:moveTo>
                  <a:pt x="646909" y="0"/>
                </a:moveTo>
                <a:lnTo>
                  <a:pt x="601786" y="1565"/>
                </a:lnTo>
                <a:lnTo>
                  <a:pt x="556840" y="6263"/>
                </a:lnTo>
                <a:lnTo>
                  <a:pt x="512248" y="14093"/>
                </a:lnTo>
                <a:lnTo>
                  <a:pt x="468186" y="25054"/>
                </a:lnTo>
                <a:lnTo>
                  <a:pt x="424832" y="39147"/>
                </a:lnTo>
                <a:lnTo>
                  <a:pt x="382363" y="56372"/>
                </a:lnTo>
                <a:lnTo>
                  <a:pt x="340955" y="76729"/>
                </a:lnTo>
                <a:lnTo>
                  <a:pt x="300785" y="100218"/>
                </a:lnTo>
                <a:lnTo>
                  <a:pt x="262031" y="126838"/>
                </a:lnTo>
                <a:lnTo>
                  <a:pt x="224868" y="156591"/>
                </a:lnTo>
                <a:lnTo>
                  <a:pt x="189475" y="189475"/>
                </a:lnTo>
                <a:lnTo>
                  <a:pt x="156591" y="224868"/>
                </a:lnTo>
                <a:lnTo>
                  <a:pt x="126838" y="262031"/>
                </a:lnTo>
                <a:lnTo>
                  <a:pt x="100218" y="300785"/>
                </a:lnTo>
                <a:lnTo>
                  <a:pt x="76729" y="340955"/>
                </a:lnTo>
                <a:lnTo>
                  <a:pt x="56372" y="382363"/>
                </a:lnTo>
                <a:lnTo>
                  <a:pt x="39147" y="424832"/>
                </a:lnTo>
                <a:lnTo>
                  <a:pt x="25054" y="468186"/>
                </a:lnTo>
                <a:lnTo>
                  <a:pt x="14093" y="512248"/>
                </a:lnTo>
                <a:lnTo>
                  <a:pt x="6263" y="556840"/>
                </a:lnTo>
                <a:lnTo>
                  <a:pt x="1565" y="601786"/>
                </a:lnTo>
                <a:lnTo>
                  <a:pt x="0" y="646909"/>
                </a:lnTo>
                <a:lnTo>
                  <a:pt x="1565" y="692032"/>
                </a:lnTo>
                <a:lnTo>
                  <a:pt x="6263" y="736978"/>
                </a:lnTo>
                <a:lnTo>
                  <a:pt x="14093" y="781570"/>
                </a:lnTo>
                <a:lnTo>
                  <a:pt x="25054" y="825632"/>
                </a:lnTo>
                <a:lnTo>
                  <a:pt x="39147" y="868986"/>
                </a:lnTo>
                <a:lnTo>
                  <a:pt x="56372" y="911455"/>
                </a:lnTo>
                <a:lnTo>
                  <a:pt x="76729" y="952863"/>
                </a:lnTo>
                <a:lnTo>
                  <a:pt x="100218" y="993033"/>
                </a:lnTo>
                <a:lnTo>
                  <a:pt x="126838" y="1031787"/>
                </a:lnTo>
                <a:lnTo>
                  <a:pt x="156591" y="1068950"/>
                </a:lnTo>
                <a:lnTo>
                  <a:pt x="189475" y="1104343"/>
                </a:lnTo>
                <a:lnTo>
                  <a:pt x="224868" y="1137227"/>
                </a:lnTo>
                <a:lnTo>
                  <a:pt x="262031" y="1166980"/>
                </a:lnTo>
                <a:lnTo>
                  <a:pt x="300785" y="1193600"/>
                </a:lnTo>
                <a:lnTo>
                  <a:pt x="340955" y="1217089"/>
                </a:lnTo>
                <a:lnTo>
                  <a:pt x="382363" y="1237446"/>
                </a:lnTo>
                <a:lnTo>
                  <a:pt x="424832" y="1254671"/>
                </a:lnTo>
                <a:lnTo>
                  <a:pt x="468186" y="1268764"/>
                </a:lnTo>
                <a:lnTo>
                  <a:pt x="512248" y="1279725"/>
                </a:lnTo>
                <a:lnTo>
                  <a:pt x="556840" y="1287555"/>
                </a:lnTo>
                <a:lnTo>
                  <a:pt x="601786" y="1292252"/>
                </a:lnTo>
                <a:lnTo>
                  <a:pt x="646909" y="1293818"/>
                </a:lnTo>
                <a:lnTo>
                  <a:pt x="692032" y="1292252"/>
                </a:lnTo>
                <a:lnTo>
                  <a:pt x="736978" y="1287555"/>
                </a:lnTo>
                <a:lnTo>
                  <a:pt x="781570" y="1279725"/>
                </a:lnTo>
                <a:lnTo>
                  <a:pt x="825632" y="1268764"/>
                </a:lnTo>
                <a:lnTo>
                  <a:pt x="868986" y="1254671"/>
                </a:lnTo>
                <a:lnTo>
                  <a:pt x="911455" y="1237446"/>
                </a:lnTo>
                <a:lnTo>
                  <a:pt x="952863" y="1217089"/>
                </a:lnTo>
                <a:lnTo>
                  <a:pt x="993033" y="1193600"/>
                </a:lnTo>
                <a:lnTo>
                  <a:pt x="1031787" y="1166980"/>
                </a:lnTo>
                <a:lnTo>
                  <a:pt x="1068950" y="1137227"/>
                </a:lnTo>
                <a:lnTo>
                  <a:pt x="1104343" y="1104343"/>
                </a:lnTo>
                <a:lnTo>
                  <a:pt x="1137227" y="1068950"/>
                </a:lnTo>
                <a:lnTo>
                  <a:pt x="1166980" y="1031787"/>
                </a:lnTo>
                <a:lnTo>
                  <a:pt x="1193600" y="993033"/>
                </a:lnTo>
                <a:lnTo>
                  <a:pt x="1217089" y="952863"/>
                </a:lnTo>
                <a:lnTo>
                  <a:pt x="1237446" y="911455"/>
                </a:lnTo>
                <a:lnTo>
                  <a:pt x="1254671" y="868986"/>
                </a:lnTo>
                <a:lnTo>
                  <a:pt x="1268764" y="825632"/>
                </a:lnTo>
                <a:lnTo>
                  <a:pt x="1279725" y="781570"/>
                </a:lnTo>
                <a:lnTo>
                  <a:pt x="1287555" y="736978"/>
                </a:lnTo>
                <a:lnTo>
                  <a:pt x="1292252" y="692032"/>
                </a:lnTo>
                <a:lnTo>
                  <a:pt x="1293818" y="646909"/>
                </a:lnTo>
                <a:lnTo>
                  <a:pt x="1292252" y="601786"/>
                </a:lnTo>
                <a:lnTo>
                  <a:pt x="1287555" y="556840"/>
                </a:lnTo>
                <a:lnTo>
                  <a:pt x="1279725" y="512248"/>
                </a:lnTo>
                <a:lnTo>
                  <a:pt x="1268764" y="468186"/>
                </a:lnTo>
                <a:lnTo>
                  <a:pt x="1254671" y="424832"/>
                </a:lnTo>
                <a:lnTo>
                  <a:pt x="1237446" y="382363"/>
                </a:lnTo>
                <a:lnTo>
                  <a:pt x="1217089" y="340955"/>
                </a:lnTo>
                <a:lnTo>
                  <a:pt x="1193600" y="300785"/>
                </a:lnTo>
                <a:lnTo>
                  <a:pt x="1166980" y="262031"/>
                </a:lnTo>
                <a:lnTo>
                  <a:pt x="1137227" y="224868"/>
                </a:lnTo>
                <a:lnTo>
                  <a:pt x="1104343" y="189475"/>
                </a:lnTo>
                <a:lnTo>
                  <a:pt x="1068950" y="156591"/>
                </a:lnTo>
                <a:lnTo>
                  <a:pt x="1031787" y="126838"/>
                </a:lnTo>
                <a:lnTo>
                  <a:pt x="993033" y="100218"/>
                </a:lnTo>
                <a:lnTo>
                  <a:pt x="952863" y="76729"/>
                </a:lnTo>
                <a:lnTo>
                  <a:pt x="911455" y="56372"/>
                </a:lnTo>
                <a:lnTo>
                  <a:pt x="868986" y="39147"/>
                </a:lnTo>
                <a:lnTo>
                  <a:pt x="825632" y="25054"/>
                </a:lnTo>
                <a:lnTo>
                  <a:pt x="781570" y="14093"/>
                </a:lnTo>
                <a:lnTo>
                  <a:pt x="736978" y="6263"/>
                </a:lnTo>
                <a:lnTo>
                  <a:pt x="692032" y="1565"/>
                </a:lnTo>
                <a:lnTo>
                  <a:pt x="646909" y="0"/>
                </a:lnTo>
                <a:close/>
              </a:path>
            </a:pathLst>
          </a:custGeom>
          <a:solidFill>
            <a:srgbClr val="89F296"/>
          </a:solidFill>
        </p:spPr>
        <p:txBody>
          <a:bodyPr wrap="square" lIns="0" tIns="0" rIns="0" bIns="0" rtlCol="0"/>
          <a:lstStyle/>
          <a:p>
            <a:endParaRPr/>
          </a:p>
        </p:txBody>
      </p:sp>
      <p:sp>
        <p:nvSpPr>
          <p:cNvPr id="41" name="object 20">
            <a:extLst>
              <a:ext uri="{FF2B5EF4-FFF2-40B4-BE49-F238E27FC236}">
                <a16:creationId xmlns:a16="http://schemas.microsoft.com/office/drawing/2014/main" id="{5C58A378-2D68-410A-8211-041A6D0664A4}"/>
              </a:ext>
            </a:extLst>
          </p:cNvPr>
          <p:cNvSpPr/>
          <p:nvPr/>
        </p:nvSpPr>
        <p:spPr>
          <a:xfrm>
            <a:off x="7608545" y="5284710"/>
            <a:ext cx="1355725" cy="1355725"/>
          </a:xfrm>
          <a:custGeom>
            <a:avLst/>
            <a:gdLst/>
            <a:ahLst/>
            <a:cxnLst/>
            <a:rect l="l" t="t" r="r" b="b"/>
            <a:pathLst>
              <a:path w="1355725" h="1355725">
                <a:moveTo>
                  <a:pt x="700373" y="0"/>
                </a:moveTo>
                <a:lnTo>
                  <a:pt x="655107" y="0"/>
                </a:lnTo>
                <a:lnTo>
                  <a:pt x="609922" y="3003"/>
                </a:lnTo>
                <a:lnTo>
                  <a:pt x="564981" y="9010"/>
                </a:lnTo>
                <a:lnTo>
                  <a:pt x="520445" y="18021"/>
                </a:lnTo>
                <a:lnTo>
                  <a:pt x="476478" y="30036"/>
                </a:lnTo>
                <a:lnTo>
                  <a:pt x="433240" y="45054"/>
                </a:lnTo>
                <a:lnTo>
                  <a:pt x="390895" y="63076"/>
                </a:lnTo>
                <a:lnTo>
                  <a:pt x="349605" y="84102"/>
                </a:lnTo>
                <a:lnTo>
                  <a:pt x="309533" y="108131"/>
                </a:lnTo>
                <a:lnTo>
                  <a:pt x="270839" y="135164"/>
                </a:lnTo>
                <a:lnTo>
                  <a:pt x="233687" y="165200"/>
                </a:lnTo>
                <a:lnTo>
                  <a:pt x="198239" y="198240"/>
                </a:lnTo>
                <a:lnTo>
                  <a:pt x="165199" y="233688"/>
                </a:lnTo>
                <a:lnTo>
                  <a:pt x="135163" y="270840"/>
                </a:lnTo>
                <a:lnTo>
                  <a:pt x="108130" y="309533"/>
                </a:lnTo>
                <a:lnTo>
                  <a:pt x="84101" y="349606"/>
                </a:lnTo>
                <a:lnTo>
                  <a:pt x="63076" y="390896"/>
                </a:lnTo>
                <a:lnTo>
                  <a:pt x="45054" y="433241"/>
                </a:lnTo>
                <a:lnTo>
                  <a:pt x="30036" y="476478"/>
                </a:lnTo>
                <a:lnTo>
                  <a:pt x="18021" y="520446"/>
                </a:lnTo>
                <a:lnTo>
                  <a:pt x="9010" y="564981"/>
                </a:lnTo>
                <a:lnTo>
                  <a:pt x="3003" y="609923"/>
                </a:lnTo>
                <a:lnTo>
                  <a:pt x="0" y="655107"/>
                </a:lnTo>
                <a:lnTo>
                  <a:pt x="0" y="700373"/>
                </a:lnTo>
                <a:lnTo>
                  <a:pt x="3003" y="745558"/>
                </a:lnTo>
                <a:lnTo>
                  <a:pt x="9010" y="790499"/>
                </a:lnTo>
                <a:lnTo>
                  <a:pt x="18021" y="835035"/>
                </a:lnTo>
                <a:lnTo>
                  <a:pt x="30036" y="879002"/>
                </a:lnTo>
                <a:lnTo>
                  <a:pt x="45054" y="922239"/>
                </a:lnTo>
                <a:lnTo>
                  <a:pt x="63076" y="964584"/>
                </a:lnTo>
                <a:lnTo>
                  <a:pt x="84101" y="1005874"/>
                </a:lnTo>
                <a:lnTo>
                  <a:pt x="108130" y="1045947"/>
                </a:lnTo>
                <a:lnTo>
                  <a:pt x="135163" y="1084641"/>
                </a:lnTo>
                <a:lnTo>
                  <a:pt x="165199" y="1121792"/>
                </a:lnTo>
                <a:lnTo>
                  <a:pt x="198239" y="1157240"/>
                </a:lnTo>
                <a:lnTo>
                  <a:pt x="233687" y="1190280"/>
                </a:lnTo>
                <a:lnTo>
                  <a:pt x="270839" y="1220317"/>
                </a:lnTo>
                <a:lnTo>
                  <a:pt x="309533" y="1247350"/>
                </a:lnTo>
                <a:lnTo>
                  <a:pt x="349605" y="1271379"/>
                </a:lnTo>
                <a:lnTo>
                  <a:pt x="390895" y="1292404"/>
                </a:lnTo>
                <a:lnTo>
                  <a:pt x="433240" y="1310426"/>
                </a:lnTo>
                <a:lnTo>
                  <a:pt x="476478" y="1325444"/>
                </a:lnTo>
                <a:lnTo>
                  <a:pt x="520445" y="1337459"/>
                </a:lnTo>
                <a:lnTo>
                  <a:pt x="564981" y="1346470"/>
                </a:lnTo>
                <a:lnTo>
                  <a:pt x="609922" y="1352477"/>
                </a:lnTo>
                <a:lnTo>
                  <a:pt x="655107" y="1355481"/>
                </a:lnTo>
                <a:lnTo>
                  <a:pt x="700373" y="1355481"/>
                </a:lnTo>
                <a:lnTo>
                  <a:pt x="745558" y="1352477"/>
                </a:lnTo>
                <a:lnTo>
                  <a:pt x="790499" y="1346470"/>
                </a:lnTo>
                <a:lnTo>
                  <a:pt x="835035" y="1337459"/>
                </a:lnTo>
                <a:lnTo>
                  <a:pt x="879002" y="1325444"/>
                </a:lnTo>
                <a:lnTo>
                  <a:pt x="922240" y="1310426"/>
                </a:lnTo>
                <a:lnTo>
                  <a:pt x="964584" y="1292404"/>
                </a:lnTo>
                <a:lnTo>
                  <a:pt x="1005874" y="1271379"/>
                </a:lnTo>
                <a:lnTo>
                  <a:pt x="1045947" y="1247350"/>
                </a:lnTo>
                <a:lnTo>
                  <a:pt x="1084641" y="1220317"/>
                </a:lnTo>
                <a:lnTo>
                  <a:pt x="1121793" y="1190280"/>
                </a:lnTo>
                <a:lnTo>
                  <a:pt x="1157240" y="1157240"/>
                </a:lnTo>
                <a:lnTo>
                  <a:pt x="1190280" y="1121792"/>
                </a:lnTo>
                <a:lnTo>
                  <a:pt x="1220317" y="1084641"/>
                </a:lnTo>
                <a:lnTo>
                  <a:pt x="1247349" y="1045947"/>
                </a:lnTo>
                <a:lnTo>
                  <a:pt x="1271379" y="1005874"/>
                </a:lnTo>
                <a:lnTo>
                  <a:pt x="1292404" y="964584"/>
                </a:lnTo>
                <a:lnTo>
                  <a:pt x="1310426" y="922239"/>
                </a:lnTo>
                <a:lnTo>
                  <a:pt x="1325444" y="879002"/>
                </a:lnTo>
                <a:lnTo>
                  <a:pt x="1337459" y="835035"/>
                </a:lnTo>
                <a:lnTo>
                  <a:pt x="1346469" y="790499"/>
                </a:lnTo>
                <a:lnTo>
                  <a:pt x="1352477" y="745558"/>
                </a:lnTo>
                <a:lnTo>
                  <a:pt x="1355480" y="700373"/>
                </a:lnTo>
                <a:lnTo>
                  <a:pt x="1355480" y="655107"/>
                </a:lnTo>
                <a:lnTo>
                  <a:pt x="1352477" y="609923"/>
                </a:lnTo>
                <a:lnTo>
                  <a:pt x="1346469" y="564981"/>
                </a:lnTo>
                <a:lnTo>
                  <a:pt x="1337459" y="520446"/>
                </a:lnTo>
                <a:lnTo>
                  <a:pt x="1325444" y="476478"/>
                </a:lnTo>
                <a:lnTo>
                  <a:pt x="1310426" y="433241"/>
                </a:lnTo>
                <a:lnTo>
                  <a:pt x="1292404" y="390896"/>
                </a:lnTo>
                <a:lnTo>
                  <a:pt x="1271379" y="349606"/>
                </a:lnTo>
                <a:lnTo>
                  <a:pt x="1247349" y="309533"/>
                </a:lnTo>
                <a:lnTo>
                  <a:pt x="1220317" y="270840"/>
                </a:lnTo>
                <a:lnTo>
                  <a:pt x="1190280" y="233688"/>
                </a:lnTo>
                <a:lnTo>
                  <a:pt x="1157240" y="198240"/>
                </a:lnTo>
                <a:lnTo>
                  <a:pt x="1121793" y="165200"/>
                </a:lnTo>
                <a:lnTo>
                  <a:pt x="1084641" y="135164"/>
                </a:lnTo>
                <a:lnTo>
                  <a:pt x="1045947" y="108131"/>
                </a:lnTo>
                <a:lnTo>
                  <a:pt x="1005874" y="84102"/>
                </a:lnTo>
                <a:lnTo>
                  <a:pt x="964584" y="63076"/>
                </a:lnTo>
                <a:lnTo>
                  <a:pt x="922240" y="45054"/>
                </a:lnTo>
                <a:lnTo>
                  <a:pt x="879002" y="30036"/>
                </a:lnTo>
                <a:lnTo>
                  <a:pt x="835035" y="18021"/>
                </a:lnTo>
                <a:lnTo>
                  <a:pt x="790499" y="9010"/>
                </a:lnTo>
                <a:lnTo>
                  <a:pt x="745558" y="3003"/>
                </a:lnTo>
                <a:lnTo>
                  <a:pt x="700373" y="0"/>
                </a:lnTo>
                <a:close/>
              </a:path>
            </a:pathLst>
          </a:custGeom>
          <a:solidFill>
            <a:srgbClr val="89F296"/>
          </a:solidFill>
        </p:spPr>
        <p:txBody>
          <a:bodyPr wrap="square" lIns="0" tIns="0" rIns="0" bIns="0" rtlCol="0"/>
          <a:lstStyle/>
          <a:p>
            <a:endParaRPr/>
          </a:p>
        </p:txBody>
      </p:sp>
      <p:sp>
        <p:nvSpPr>
          <p:cNvPr id="42" name="object 21">
            <a:extLst>
              <a:ext uri="{FF2B5EF4-FFF2-40B4-BE49-F238E27FC236}">
                <a16:creationId xmlns:a16="http://schemas.microsoft.com/office/drawing/2014/main" id="{745018FA-148F-4D26-B7F8-83D48137487F}"/>
              </a:ext>
            </a:extLst>
          </p:cNvPr>
          <p:cNvSpPr/>
          <p:nvPr/>
        </p:nvSpPr>
        <p:spPr>
          <a:xfrm>
            <a:off x="3878980" y="5218623"/>
            <a:ext cx="1101090" cy="1101090"/>
          </a:xfrm>
          <a:custGeom>
            <a:avLst/>
            <a:gdLst/>
            <a:ahLst/>
            <a:cxnLst/>
            <a:rect l="l" t="t" r="r" b="b"/>
            <a:pathLst>
              <a:path w="1101089" h="1101090">
                <a:moveTo>
                  <a:pt x="572780" y="0"/>
                </a:moveTo>
                <a:lnTo>
                  <a:pt x="528262" y="0"/>
                </a:lnTo>
                <a:lnTo>
                  <a:pt x="483861" y="3576"/>
                </a:lnTo>
                <a:lnTo>
                  <a:pt x="439811" y="10728"/>
                </a:lnTo>
                <a:lnTo>
                  <a:pt x="396345" y="21457"/>
                </a:lnTo>
                <a:lnTo>
                  <a:pt x="353698" y="35761"/>
                </a:lnTo>
                <a:lnTo>
                  <a:pt x="312103" y="53642"/>
                </a:lnTo>
                <a:lnTo>
                  <a:pt x="271795" y="75099"/>
                </a:lnTo>
                <a:lnTo>
                  <a:pt x="233007" y="100133"/>
                </a:lnTo>
                <a:lnTo>
                  <a:pt x="195973" y="128742"/>
                </a:lnTo>
                <a:lnTo>
                  <a:pt x="160928" y="160928"/>
                </a:lnTo>
                <a:lnTo>
                  <a:pt x="128742" y="195974"/>
                </a:lnTo>
                <a:lnTo>
                  <a:pt x="100133" y="233007"/>
                </a:lnTo>
                <a:lnTo>
                  <a:pt x="75099" y="271795"/>
                </a:lnTo>
                <a:lnTo>
                  <a:pt x="53642" y="312104"/>
                </a:lnTo>
                <a:lnTo>
                  <a:pt x="35761" y="353698"/>
                </a:lnTo>
                <a:lnTo>
                  <a:pt x="21457" y="396346"/>
                </a:lnTo>
                <a:lnTo>
                  <a:pt x="10728" y="439811"/>
                </a:lnTo>
                <a:lnTo>
                  <a:pt x="3576" y="483862"/>
                </a:lnTo>
                <a:lnTo>
                  <a:pt x="0" y="528263"/>
                </a:lnTo>
                <a:lnTo>
                  <a:pt x="0" y="572782"/>
                </a:lnTo>
                <a:lnTo>
                  <a:pt x="3576" y="617183"/>
                </a:lnTo>
                <a:lnTo>
                  <a:pt x="10728" y="661233"/>
                </a:lnTo>
                <a:lnTo>
                  <a:pt x="21457" y="704699"/>
                </a:lnTo>
                <a:lnTo>
                  <a:pt x="35761" y="747346"/>
                </a:lnTo>
                <a:lnTo>
                  <a:pt x="53642" y="788941"/>
                </a:lnTo>
                <a:lnTo>
                  <a:pt x="75099" y="829249"/>
                </a:lnTo>
                <a:lnTo>
                  <a:pt x="100133" y="868037"/>
                </a:lnTo>
                <a:lnTo>
                  <a:pt x="128742" y="905070"/>
                </a:lnTo>
                <a:lnTo>
                  <a:pt x="160928" y="940116"/>
                </a:lnTo>
                <a:lnTo>
                  <a:pt x="195973" y="972302"/>
                </a:lnTo>
                <a:lnTo>
                  <a:pt x="233007" y="1000911"/>
                </a:lnTo>
                <a:lnTo>
                  <a:pt x="271795" y="1025944"/>
                </a:lnTo>
                <a:lnTo>
                  <a:pt x="312103" y="1047401"/>
                </a:lnTo>
                <a:lnTo>
                  <a:pt x="353698" y="1065282"/>
                </a:lnTo>
                <a:lnTo>
                  <a:pt x="396345" y="1079587"/>
                </a:lnTo>
                <a:lnTo>
                  <a:pt x="439811" y="1090315"/>
                </a:lnTo>
                <a:lnTo>
                  <a:pt x="483861" y="1097467"/>
                </a:lnTo>
                <a:lnTo>
                  <a:pt x="528262" y="1101043"/>
                </a:lnTo>
                <a:lnTo>
                  <a:pt x="572780" y="1101043"/>
                </a:lnTo>
                <a:lnTo>
                  <a:pt x="617182" y="1097467"/>
                </a:lnTo>
                <a:lnTo>
                  <a:pt x="661232" y="1090315"/>
                </a:lnTo>
                <a:lnTo>
                  <a:pt x="704698" y="1079587"/>
                </a:lnTo>
                <a:lnTo>
                  <a:pt x="747345" y="1065282"/>
                </a:lnTo>
                <a:lnTo>
                  <a:pt x="788940" y="1047401"/>
                </a:lnTo>
                <a:lnTo>
                  <a:pt x="829248" y="1025944"/>
                </a:lnTo>
                <a:lnTo>
                  <a:pt x="868036" y="1000911"/>
                </a:lnTo>
                <a:lnTo>
                  <a:pt x="905069" y="972302"/>
                </a:lnTo>
                <a:lnTo>
                  <a:pt x="940115" y="940116"/>
                </a:lnTo>
                <a:lnTo>
                  <a:pt x="972300" y="905070"/>
                </a:lnTo>
                <a:lnTo>
                  <a:pt x="1000910" y="868037"/>
                </a:lnTo>
                <a:lnTo>
                  <a:pt x="1025943" y="829249"/>
                </a:lnTo>
                <a:lnTo>
                  <a:pt x="1047400" y="788941"/>
                </a:lnTo>
                <a:lnTo>
                  <a:pt x="1065281" y="747346"/>
                </a:lnTo>
                <a:lnTo>
                  <a:pt x="1079586" y="704699"/>
                </a:lnTo>
                <a:lnTo>
                  <a:pt x="1090315" y="661233"/>
                </a:lnTo>
                <a:lnTo>
                  <a:pt x="1097467" y="617183"/>
                </a:lnTo>
                <a:lnTo>
                  <a:pt x="1101043" y="572782"/>
                </a:lnTo>
                <a:lnTo>
                  <a:pt x="1101043" y="528263"/>
                </a:lnTo>
                <a:lnTo>
                  <a:pt x="1097467" y="483862"/>
                </a:lnTo>
                <a:lnTo>
                  <a:pt x="1090315" y="439811"/>
                </a:lnTo>
                <a:lnTo>
                  <a:pt x="1079586" y="396346"/>
                </a:lnTo>
                <a:lnTo>
                  <a:pt x="1065281" y="353698"/>
                </a:lnTo>
                <a:lnTo>
                  <a:pt x="1047400" y="312104"/>
                </a:lnTo>
                <a:lnTo>
                  <a:pt x="1025943" y="271795"/>
                </a:lnTo>
                <a:lnTo>
                  <a:pt x="1000910" y="233007"/>
                </a:lnTo>
                <a:lnTo>
                  <a:pt x="972300" y="195974"/>
                </a:lnTo>
                <a:lnTo>
                  <a:pt x="940115" y="160928"/>
                </a:lnTo>
                <a:lnTo>
                  <a:pt x="905069" y="128742"/>
                </a:lnTo>
                <a:lnTo>
                  <a:pt x="868036" y="100133"/>
                </a:lnTo>
                <a:lnTo>
                  <a:pt x="829248" y="75099"/>
                </a:lnTo>
                <a:lnTo>
                  <a:pt x="788940" y="53642"/>
                </a:lnTo>
                <a:lnTo>
                  <a:pt x="747345" y="35761"/>
                </a:lnTo>
                <a:lnTo>
                  <a:pt x="704698" y="21457"/>
                </a:lnTo>
                <a:lnTo>
                  <a:pt x="661232" y="10728"/>
                </a:lnTo>
                <a:lnTo>
                  <a:pt x="617182" y="3576"/>
                </a:lnTo>
                <a:lnTo>
                  <a:pt x="572780" y="0"/>
                </a:lnTo>
                <a:close/>
              </a:path>
            </a:pathLst>
          </a:custGeom>
          <a:solidFill>
            <a:srgbClr val="89F296"/>
          </a:solidFill>
        </p:spPr>
        <p:txBody>
          <a:bodyPr wrap="square" lIns="0" tIns="0" rIns="0" bIns="0" rtlCol="0"/>
          <a:lstStyle/>
          <a:p>
            <a:endParaRPr/>
          </a:p>
        </p:txBody>
      </p:sp>
      <p:sp>
        <p:nvSpPr>
          <p:cNvPr id="45" name="Textfeld 44">
            <a:extLst>
              <a:ext uri="{FF2B5EF4-FFF2-40B4-BE49-F238E27FC236}">
                <a16:creationId xmlns:a16="http://schemas.microsoft.com/office/drawing/2014/main" id="{776A352E-E4B1-41E2-BF07-E88137B57810}"/>
              </a:ext>
            </a:extLst>
          </p:cNvPr>
          <p:cNvSpPr txBox="1"/>
          <p:nvPr/>
        </p:nvSpPr>
        <p:spPr>
          <a:xfrm>
            <a:off x="85349" y="36395"/>
            <a:ext cx="4639641" cy="1323439"/>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#StructuredData</a:t>
            </a:r>
          </a:p>
          <a:p>
            <a:r>
              <a:rPr lang="de-DE" sz="4000" dirty="0">
                <a:solidFill>
                  <a:schemeClr val="bg1"/>
                </a:solidFill>
                <a:latin typeface="Barlow überschriften"/>
                <a:ea typeface="FHP Sun Office" panose="020B0503050302020203" pitchFamily="34" charset="0"/>
              </a:rPr>
              <a:t>#LOD</a:t>
            </a:r>
          </a:p>
        </p:txBody>
      </p:sp>
      <p:sp>
        <p:nvSpPr>
          <p:cNvPr id="2" name="Textfeld 1">
            <a:extLst>
              <a:ext uri="{FF2B5EF4-FFF2-40B4-BE49-F238E27FC236}">
                <a16:creationId xmlns:a16="http://schemas.microsoft.com/office/drawing/2014/main" id="{29A4061A-81E3-4CCC-9908-6228FF34F3EA}"/>
              </a:ext>
            </a:extLst>
          </p:cNvPr>
          <p:cNvSpPr txBox="1"/>
          <p:nvPr/>
        </p:nvSpPr>
        <p:spPr>
          <a:xfrm>
            <a:off x="201286" y="2984894"/>
            <a:ext cx="2683691" cy="1477328"/>
          </a:xfrm>
          <a:prstGeom prst="rect">
            <a:avLst/>
          </a:prstGeom>
          <a:noFill/>
        </p:spPr>
        <p:txBody>
          <a:bodyPr wrap="square" rtlCol="0">
            <a:spAutoFit/>
          </a:bodyPr>
          <a:lstStyle/>
          <a:p>
            <a:pPr marR="101600" rtl="0" fontAlgn="base">
              <a:spcBef>
                <a:spcPts val="0"/>
              </a:spcBef>
              <a:spcAft>
                <a:spcPts val="0"/>
              </a:spcAft>
              <a:buFont typeface="Arial" panose="020B0604020202020204" pitchFamily="34" charset="0"/>
              <a:buChar char="•"/>
            </a:pPr>
            <a:r>
              <a:rPr lang="de-DE" sz="1800" b="0" i="0" u="none" strike="noStrike" dirty="0">
                <a:solidFill>
                  <a:srgbClr val="FFFFFF"/>
                </a:solidFill>
                <a:effectLst/>
                <a:latin typeface="Raleway" panose="020B0503030101060003" pitchFamily="34" charset="0"/>
              </a:rPr>
              <a:t>Knowledge Graph</a:t>
            </a:r>
          </a:p>
          <a:p>
            <a:pPr marR="101600" rtl="0" fontAlgn="base">
              <a:spcBef>
                <a:spcPts val="0"/>
              </a:spcBef>
              <a:spcAft>
                <a:spcPts val="0"/>
              </a:spcAft>
              <a:buFont typeface="Arial" panose="020B0604020202020204" pitchFamily="34" charset="0"/>
              <a:buChar char="•"/>
            </a:pPr>
            <a:r>
              <a:rPr lang="de-DE" sz="1800" b="0" i="0" u="none" strike="noStrike" dirty="0" err="1">
                <a:solidFill>
                  <a:srgbClr val="FFFFFF"/>
                </a:solidFill>
                <a:effectLst/>
                <a:latin typeface="Raleway" panose="020B0503030101060003" pitchFamily="34" charset="0"/>
              </a:rPr>
              <a:t>Wikidata</a:t>
            </a:r>
            <a:endParaRPr lang="de-DE" sz="1800" b="0" i="0" u="none" strike="noStrike" dirty="0">
              <a:solidFill>
                <a:srgbClr val="FFFFFF"/>
              </a:solidFill>
              <a:effectLst/>
              <a:latin typeface="Raleway" panose="020B0503030101060003" pitchFamily="34" charset="0"/>
            </a:endParaRPr>
          </a:p>
          <a:p>
            <a:pPr marR="101600" rtl="0" fontAlgn="base">
              <a:spcBef>
                <a:spcPts val="0"/>
              </a:spcBef>
              <a:spcAft>
                <a:spcPts val="0"/>
              </a:spcAft>
              <a:buFont typeface="Arial" panose="020B0604020202020204" pitchFamily="34" charset="0"/>
              <a:buChar char="•"/>
            </a:pPr>
            <a:r>
              <a:rPr lang="de-DE" sz="1800" b="0" i="0" u="none" strike="noStrike" dirty="0">
                <a:solidFill>
                  <a:srgbClr val="FFFFFF"/>
                </a:solidFill>
                <a:effectLst/>
                <a:latin typeface="Raleway" panose="020B0503030101060003" pitchFamily="34" charset="0"/>
              </a:rPr>
              <a:t>Siri</a:t>
            </a:r>
          </a:p>
          <a:p>
            <a:pPr marR="101600" rtl="0" fontAlgn="base">
              <a:spcBef>
                <a:spcPts val="0"/>
              </a:spcBef>
              <a:spcAft>
                <a:spcPts val="0"/>
              </a:spcAft>
              <a:buFont typeface="Arial" panose="020B0604020202020204" pitchFamily="34" charset="0"/>
              <a:buChar char="•"/>
            </a:pPr>
            <a:r>
              <a:rPr lang="de-DE" sz="1800" b="0" i="0" u="none" strike="noStrike" dirty="0">
                <a:solidFill>
                  <a:srgbClr val="FFFFFF"/>
                </a:solidFill>
                <a:effectLst/>
                <a:latin typeface="Raleway" panose="020B0503030101060003" pitchFamily="34" charset="0"/>
              </a:rPr>
              <a:t>Alexa...</a:t>
            </a:r>
          </a:p>
          <a:p>
            <a:endParaRPr lang="de-DE" dirty="0"/>
          </a:p>
        </p:txBody>
      </p:sp>
    </p:spTree>
    <p:extLst>
      <p:ext uri="{BB962C8B-B14F-4D97-AF65-F5344CB8AC3E}">
        <p14:creationId xmlns:p14="http://schemas.microsoft.com/office/powerpoint/2010/main" val="795614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1269723" y="1269723"/>
            <a:ext cx="6858000"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0" y="2850621"/>
            <a:ext cx="5374058" cy="304298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0E638BA4-1047-4207-BF56-18739298C8ED}"/>
              </a:ext>
            </a:extLst>
          </p:cNvPr>
          <p:cNvSpPr txBox="1"/>
          <p:nvPr/>
        </p:nvSpPr>
        <p:spPr>
          <a:xfrm>
            <a:off x="-12492" y="6380104"/>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Herausforderungen &amp; </a:t>
            </a:r>
            <a:r>
              <a:rPr lang="de-DE" sz="1800" b="1" dirty="0">
                <a:solidFill>
                  <a:schemeClr val="bg1"/>
                </a:solidFill>
                <a:latin typeface="FHP Sun Office" panose="020B0503050302020203" pitchFamily="34" charset="0"/>
                <a:ea typeface="FHP Sun Office" panose="020B0503050302020203" pitchFamily="34" charset="0"/>
              </a:rPr>
              <a:t>Chancen</a:t>
            </a:r>
          </a:p>
        </p:txBody>
      </p:sp>
      <p:sp>
        <p:nvSpPr>
          <p:cNvPr id="6" name="Textfeld 5">
            <a:extLst>
              <a:ext uri="{FF2B5EF4-FFF2-40B4-BE49-F238E27FC236}">
                <a16:creationId xmlns:a16="http://schemas.microsoft.com/office/drawing/2014/main" id="{2956AB2B-E3B0-49A7-B156-85C8FCD7B53C}"/>
              </a:ext>
            </a:extLst>
          </p:cNvPr>
          <p:cNvSpPr txBox="1"/>
          <p:nvPr/>
        </p:nvSpPr>
        <p:spPr>
          <a:xfrm>
            <a:off x="-12492" y="108564"/>
            <a:ext cx="4639641" cy="707886"/>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#BigCulturalData</a:t>
            </a:r>
          </a:p>
        </p:txBody>
      </p:sp>
      <p:sp>
        <p:nvSpPr>
          <p:cNvPr id="9" name="Rechteck 8">
            <a:extLst>
              <a:ext uri="{FF2B5EF4-FFF2-40B4-BE49-F238E27FC236}">
                <a16:creationId xmlns:a16="http://schemas.microsoft.com/office/drawing/2014/main" id="{7443F6B2-B53E-4DC9-BD54-AF840E44B65D}"/>
              </a:ext>
            </a:extLst>
          </p:cNvPr>
          <p:cNvSpPr/>
          <p:nvPr/>
        </p:nvSpPr>
        <p:spPr>
          <a:xfrm>
            <a:off x="113892" y="803064"/>
            <a:ext cx="4090770" cy="1938992"/>
          </a:xfrm>
          <a:prstGeom prst="rect">
            <a:avLst/>
          </a:prstGeom>
        </p:spPr>
        <p:txBody>
          <a:bodyPr wrap="square">
            <a:spAutoFit/>
          </a:bodyPr>
          <a:lstStyle/>
          <a:p>
            <a:pPr marL="457200" indent="-457200">
              <a:buFont typeface="Symbol" panose="05050102010706020507" pitchFamily="18" charset="2"/>
              <a:buChar char="Þ"/>
            </a:pPr>
            <a:r>
              <a:rPr lang="de-DE" sz="3000" b="1" dirty="0">
                <a:solidFill>
                  <a:schemeClr val="bg1"/>
                </a:solidFill>
                <a:latin typeface="Barlow überschriften"/>
                <a:ea typeface="FHP Sun Office" panose="020B0503050302020203" pitchFamily="34" charset="0"/>
              </a:rPr>
              <a:t>Analytics</a:t>
            </a:r>
          </a:p>
          <a:p>
            <a:pPr marL="457200" indent="-457200">
              <a:buFont typeface="Symbol" panose="05050102010706020507" pitchFamily="18" charset="2"/>
              <a:buChar char="Þ"/>
            </a:pPr>
            <a:r>
              <a:rPr lang="de-DE" sz="3000" b="1" dirty="0">
                <a:solidFill>
                  <a:schemeClr val="bg1"/>
                </a:solidFill>
                <a:latin typeface="Barlow überschriften"/>
                <a:ea typeface="FHP Sun Office" panose="020B0503050302020203" pitchFamily="34" charset="0"/>
              </a:rPr>
              <a:t>Text Mining</a:t>
            </a:r>
          </a:p>
          <a:p>
            <a:pPr marL="457200" indent="-457200">
              <a:buFont typeface="Symbol" panose="05050102010706020507" pitchFamily="18" charset="2"/>
              <a:buChar char="Þ"/>
            </a:pPr>
            <a:r>
              <a:rPr lang="de-DE" sz="3000" b="1" dirty="0" err="1">
                <a:solidFill>
                  <a:schemeClr val="bg1"/>
                </a:solidFill>
                <a:latin typeface="Barlow überschriften"/>
                <a:ea typeface="FHP Sun Office" panose="020B0503050302020203" pitchFamily="34" charset="0"/>
              </a:rPr>
              <a:t>Visualization</a:t>
            </a:r>
            <a:endParaRPr lang="de-DE" sz="3000" b="1" dirty="0">
              <a:solidFill>
                <a:schemeClr val="bg1"/>
              </a:solidFill>
              <a:latin typeface="Barlow überschriften"/>
              <a:ea typeface="FHP Sun Office" panose="020B0503050302020203" pitchFamily="34" charset="0"/>
            </a:endParaRPr>
          </a:p>
          <a:p>
            <a:pPr marL="457200" indent="-457200">
              <a:buFont typeface="Symbol" panose="05050102010706020507" pitchFamily="18" charset="2"/>
              <a:buChar char="Þ"/>
            </a:pPr>
            <a:r>
              <a:rPr lang="de-DE" sz="3000" b="1" dirty="0" err="1">
                <a:solidFill>
                  <a:schemeClr val="bg1"/>
                </a:solidFill>
                <a:latin typeface="Barlow überschriften"/>
                <a:ea typeface="FHP Sun Office" panose="020B0503050302020203" pitchFamily="34" charset="0"/>
              </a:rPr>
              <a:t>Artificial</a:t>
            </a:r>
            <a:r>
              <a:rPr lang="de-DE" sz="3000" b="1" dirty="0">
                <a:solidFill>
                  <a:schemeClr val="bg1"/>
                </a:solidFill>
                <a:latin typeface="Barlow überschriften"/>
                <a:ea typeface="FHP Sun Office" panose="020B0503050302020203" pitchFamily="34" charset="0"/>
              </a:rPr>
              <a:t> </a:t>
            </a:r>
            <a:r>
              <a:rPr lang="de-DE" sz="3000" b="1" dirty="0" err="1">
                <a:solidFill>
                  <a:schemeClr val="bg1"/>
                </a:solidFill>
                <a:latin typeface="Barlow überschriften"/>
                <a:ea typeface="FHP Sun Office" panose="020B0503050302020203" pitchFamily="34" charset="0"/>
              </a:rPr>
              <a:t>Intelligence</a:t>
            </a:r>
            <a:endParaRPr lang="de-DE" sz="3000" b="1" dirty="0">
              <a:solidFill>
                <a:schemeClr val="bg1"/>
              </a:solidFill>
              <a:latin typeface="Barlow überschriften"/>
              <a:ea typeface="FHP Sun Office" panose="020B0503050302020203" pitchFamily="34" charset="0"/>
            </a:endParaRPr>
          </a:p>
        </p:txBody>
      </p:sp>
      <p:pic>
        <p:nvPicPr>
          <p:cNvPr id="10" name="Picture 2" descr="&quot;Sparking global connections to art through AI&quot; | Logos of The Met, Microsoft, and MIT against the background of a detail of a Dutch floral still life">
            <a:extLst>
              <a:ext uri="{FF2B5EF4-FFF2-40B4-BE49-F238E27FC236}">
                <a16:creationId xmlns:a16="http://schemas.microsoft.com/office/drawing/2014/main" id="{6519AC0D-3C7C-4802-A499-D0A6234479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8497" y="1547117"/>
            <a:ext cx="7883503" cy="3194395"/>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a:extLst>
              <a:ext uri="{FF2B5EF4-FFF2-40B4-BE49-F238E27FC236}">
                <a16:creationId xmlns:a16="http://schemas.microsoft.com/office/drawing/2014/main" id="{D7CFDCF3-6A45-483E-B854-0512DCC1B4A6}"/>
              </a:ext>
            </a:extLst>
          </p:cNvPr>
          <p:cNvSpPr/>
          <p:nvPr/>
        </p:nvSpPr>
        <p:spPr>
          <a:xfrm>
            <a:off x="4331046" y="4850077"/>
            <a:ext cx="5095539" cy="1077218"/>
          </a:xfrm>
          <a:prstGeom prst="rect">
            <a:avLst/>
          </a:prstGeom>
        </p:spPr>
        <p:txBody>
          <a:bodyPr wrap="square">
            <a:spAutoFit/>
          </a:bodyPr>
          <a:lstStyle/>
          <a:p>
            <a:r>
              <a:rPr lang="en-US" sz="1600" dirty="0">
                <a:solidFill>
                  <a:srgbClr val="000006"/>
                </a:solidFill>
                <a:latin typeface="Barlow überschriften"/>
                <a:ea typeface="FHP Sun Office" panose="020B0503050302020203" pitchFamily="34" charset="0"/>
              </a:rPr>
              <a:t>The Met x Microsoft x MIT: #</a:t>
            </a:r>
            <a:r>
              <a:rPr lang="en-US" sz="1600" dirty="0" err="1">
                <a:solidFill>
                  <a:srgbClr val="000006"/>
                </a:solidFill>
                <a:latin typeface="Barlow überschriften"/>
                <a:ea typeface="FHP Sun Office" panose="020B0503050302020203" pitchFamily="34" charset="0"/>
              </a:rPr>
              <a:t>ArtMeetsAI</a:t>
            </a:r>
            <a:endParaRPr lang="en-US" sz="1600" dirty="0">
              <a:solidFill>
                <a:srgbClr val="000006"/>
              </a:solidFill>
              <a:latin typeface="Barlow überschriften"/>
              <a:ea typeface="FHP Sun Office" panose="020B0503050302020203" pitchFamily="34" charset="0"/>
            </a:endParaRPr>
          </a:p>
          <a:p>
            <a:r>
              <a:rPr lang="de-DE" sz="1600" dirty="0">
                <a:latin typeface="Barlow überschriften"/>
                <a:hlinkClick r:id="rId5"/>
              </a:rPr>
              <a:t>https://</a:t>
            </a:r>
            <a:r>
              <a:rPr lang="de-DE" sz="1600" dirty="0" err="1">
                <a:latin typeface="Barlow überschriften"/>
                <a:hlinkClick r:id="rId5"/>
              </a:rPr>
              <a:t>www.metmuseum.org</a:t>
            </a:r>
            <a:r>
              <a:rPr lang="de-DE" sz="1600" dirty="0">
                <a:latin typeface="Barlow überschriften"/>
                <a:hlinkClick r:id="rId5"/>
              </a:rPr>
              <a:t>/</a:t>
            </a:r>
            <a:r>
              <a:rPr lang="de-DE" sz="1600" dirty="0" err="1">
                <a:latin typeface="Barlow überschriften"/>
                <a:hlinkClick r:id="rId5"/>
              </a:rPr>
              <a:t>blogs</a:t>
            </a:r>
            <a:r>
              <a:rPr lang="de-DE" sz="1600" dirty="0">
                <a:latin typeface="Barlow überschriften"/>
                <a:hlinkClick r:id="rId5"/>
              </a:rPr>
              <a:t>/</a:t>
            </a:r>
            <a:r>
              <a:rPr lang="de-DE" sz="1600" dirty="0" err="1">
                <a:latin typeface="Barlow überschriften"/>
                <a:hlinkClick r:id="rId5"/>
              </a:rPr>
              <a:t>now</a:t>
            </a:r>
            <a:r>
              <a:rPr lang="de-DE" sz="1600" dirty="0">
                <a:latin typeface="Barlow überschriften"/>
                <a:hlinkClick r:id="rId5"/>
              </a:rPr>
              <a:t>-at-</a:t>
            </a:r>
            <a:r>
              <a:rPr lang="de-DE" sz="1600" dirty="0" err="1">
                <a:latin typeface="Barlow überschriften"/>
                <a:hlinkClick r:id="rId5"/>
              </a:rPr>
              <a:t>the</a:t>
            </a:r>
            <a:r>
              <a:rPr lang="de-DE" sz="1600" dirty="0">
                <a:latin typeface="Barlow überschriften"/>
                <a:hlinkClick r:id="rId5"/>
              </a:rPr>
              <a:t>-</a:t>
            </a:r>
            <a:r>
              <a:rPr lang="de-DE" sz="1600" dirty="0" err="1">
                <a:latin typeface="Barlow überschriften"/>
                <a:hlinkClick r:id="rId5"/>
              </a:rPr>
              <a:t>met</a:t>
            </a:r>
            <a:r>
              <a:rPr lang="de-DE" sz="1600" dirty="0">
                <a:latin typeface="Barlow überschriften"/>
                <a:hlinkClick r:id="rId5"/>
              </a:rPr>
              <a:t>/2019/met-microsoft-mit-art-open-</a:t>
            </a:r>
            <a:r>
              <a:rPr lang="de-DE" sz="1600" dirty="0" err="1">
                <a:latin typeface="Barlow überschriften"/>
                <a:hlinkClick r:id="rId5"/>
              </a:rPr>
              <a:t>data</a:t>
            </a:r>
            <a:r>
              <a:rPr lang="de-DE" sz="1600" dirty="0">
                <a:latin typeface="Barlow überschriften"/>
                <a:hlinkClick r:id="rId5"/>
              </a:rPr>
              <a:t>-</a:t>
            </a:r>
            <a:r>
              <a:rPr lang="de-DE" sz="1600" dirty="0" err="1">
                <a:latin typeface="Barlow überschriften"/>
                <a:hlinkClick r:id="rId5"/>
              </a:rPr>
              <a:t>artificial-intelligence</a:t>
            </a:r>
            <a:endParaRPr lang="en-US" sz="1600" b="0" i="0" dirty="0">
              <a:solidFill>
                <a:srgbClr val="000006"/>
              </a:solidFill>
              <a:effectLst/>
              <a:latin typeface="Barlow überschriften"/>
              <a:ea typeface="FHP Sun Office" panose="020B0503050302020203" pitchFamily="34" charset="0"/>
            </a:endParaRPr>
          </a:p>
        </p:txBody>
      </p:sp>
    </p:spTree>
    <p:extLst>
      <p:ext uri="{BB962C8B-B14F-4D97-AF65-F5344CB8AC3E}">
        <p14:creationId xmlns:p14="http://schemas.microsoft.com/office/powerpoint/2010/main" val="2869932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1269066" y="1256572"/>
            <a:ext cx="6858003" cy="4344860"/>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12492" y="2956122"/>
            <a:ext cx="5374058" cy="304298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0E638BA4-1047-4207-BF56-18739298C8ED}"/>
              </a:ext>
            </a:extLst>
          </p:cNvPr>
          <p:cNvSpPr txBox="1"/>
          <p:nvPr/>
        </p:nvSpPr>
        <p:spPr>
          <a:xfrm>
            <a:off x="-12492" y="6380104"/>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Herausforderungen &amp; </a:t>
            </a:r>
            <a:r>
              <a:rPr lang="de-DE" sz="1800" b="1" dirty="0">
                <a:solidFill>
                  <a:schemeClr val="bg1"/>
                </a:solidFill>
                <a:latin typeface="FHP Sun Office" panose="020B0503050302020203" pitchFamily="34" charset="0"/>
                <a:ea typeface="FHP Sun Office" panose="020B0503050302020203" pitchFamily="34" charset="0"/>
              </a:rPr>
              <a:t>Chancen</a:t>
            </a:r>
          </a:p>
        </p:txBody>
      </p:sp>
      <p:sp>
        <p:nvSpPr>
          <p:cNvPr id="10" name="Textfeld 9">
            <a:extLst>
              <a:ext uri="{FF2B5EF4-FFF2-40B4-BE49-F238E27FC236}">
                <a16:creationId xmlns:a16="http://schemas.microsoft.com/office/drawing/2014/main" id="{CD11F3AC-5107-4B0F-B2D3-961A8CBAF91A}"/>
              </a:ext>
            </a:extLst>
          </p:cNvPr>
          <p:cNvSpPr txBox="1"/>
          <p:nvPr/>
        </p:nvSpPr>
        <p:spPr>
          <a:xfrm>
            <a:off x="0" y="108564"/>
            <a:ext cx="4639641" cy="707886"/>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#Forschung </a:t>
            </a:r>
          </a:p>
        </p:txBody>
      </p:sp>
      <p:pic>
        <p:nvPicPr>
          <p:cNvPr id="3" name="Grafik 2" descr="Ein Bild, das Text, Gebäude, draußen, Stadt enthält.&#10;&#10;Automatisch generierte Beschreibung">
            <a:extLst>
              <a:ext uri="{FF2B5EF4-FFF2-40B4-BE49-F238E27FC236}">
                <a16:creationId xmlns:a16="http://schemas.microsoft.com/office/drawing/2014/main" id="{E803D4D8-4DC8-4EDD-A3FF-3F34918A81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8097" y="1605169"/>
            <a:ext cx="7833903" cy="3647661"/>
          </a:xfrm>
          <a:prstGeom prst="rect">
            <a:avLst/>
          </a:prstGeom>
        </p:spPr>
      </p:pic>
    </p:spTree>
    <p:extLst>
      <p:ext uri="{BB962C8B-B14F-4D97-AF65-F5344CB8AC3E}">
        <p14:creationId xmlns:p14="http://schemas.microsoft.com/office/powerpoint/2010/main" val="2395565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1269065" y="1256571"/>
            <a:ext cx="6858002" cy="4344860"/>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12492" y="2956122"/>
            <a:ext cx="5374058" cy="304298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0E638BA4-1047-4207-BF56-18739298C8ED}"/>
              </a:ext>
            </a:extLst>
          </p:cNvPr>
          <p:cNvSpPr txBox="1"/>
          <p:nvPr/>
        </p:nvSpPr>
        <p:spPr>
          <a:xfrm>
            <a:off x="-12492" y="6380104"/>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Herausforderungen &amp; </a:t>
            </a:r>
            <a:r>
              <a:rPr lang="de-DE" sz="1800" b="1" dirty="0">
                <a:solidFill>
                  <a:schemeClr val="bg1"/>
                </a:solidFill>
                <a:latin typeface="FHP Sun Office" panose="020B0503050302020203" pitchFamily="34" charset="0"/>
                <a:ea typeface="FHP Sun Office" panose="020B0503050302020203" pitchFamily="34" charset="0"/>
              </a:rPr>
              <a:t>Chancen</a:t>
            </a:r>
          </a:p>
        </p:txBody>
      </p:sp>
      <p:sp>
        <p:nvSpPr>
          <p:cNvPr id="10" name="Textfeld 9">
            <a:extLst>
              <a:ext uri="{FF2B5EF4-FFF2-40B4-BE49-F238E27FC236}">
                <a16:creationId xmlns:a16="http://schemas.microsoft.com/office/drawing/2014/main" id="{CD11F3AC-5107-4B0F-B2D3-961A8CBAF91A}"/>
              </a:ext>
            </a:extLst>
          </p:cNvPr>
          <p:cNvSpPr txBox="1"/>
          <p:nvPr/>
        </p:nvSpPr>
        <p:spPr>
          <a:xfrm>
            <a:off x="0" y="108564"/>
            <a:ext cx="4639641" cy="707886"/>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#Forschung </a:t>
            </a:r>
          </a:p>
        </p:txBody>
      </p:sp>
      <p:pic>
        <p:nvPicPr>
          <p:cNvPr id="5" name="Grafik 4" descr="Ein Bild, das Text enthält.&#10;&#10;Automatisch generierte Beschreibung">
            <a:extLst>
              <a:ext uri="{FF2B5EF4-FFF2-40B4-BE49-F238E27FC236}">
                <a16:creationId xmlns:a16="http://schemas.microsoft.com/office/drawing/2014/main" id="{731BE93E-4135-4D8F-B5C0-AE6CEC681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670" y="1469572"/>
            <a:ext cx="7819518" cy="3950914"/>
          </a:xfrm>
          <a:prstGeom prst="rect">
            <a:avLst/>
          </a:prstGeom>
        </p:spPr>
      </p:pic>
    </p:spTree>
    <p:extLst>
      <p:ext uri="{BB962C8B-B14F-4D97-AF65-F5344CB8AC3E}">
        <p14:creationId xmlns:p14="http://schemas.microsoft.com/office/powerpoint/2010/main" val="241698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26AA233E-592A-4B06-B2D3-22DD717F01F6}"/>
              </a:ext>
            </a:extLst>
          </p:cNvPr>
          <p:cNvSpPr txBox="1"/>
          <p:nvPr/>
        </p:nvSpPr>
        <p:spPr>
          <a:xfrm>
            <a:off x="910683" y="358063"/>
            <a:ext cx="3771538" cy="5770811"/>
          </a:xfrm>
          <a:prstGeom prst="rect">
            <a:avLst/>
          </a:prstGeom>
          <a:noFill/>
        </p:spPr>
        <p:txBody>
          <a:bodyPr wrap="square" rtlCol="0">
            <a:spAutoFit/>
          </a:bodyPr>
          <a:lstStyle/>
          <a:p>
            <a:r>
              <a:rPr lang="de-DE" sz="6600" b="1" dirty="0" err="1">
                <a:latin typeface="Barlow überschriften"/>
                <a:ea typeface="FHP Sun Office" panose="020B0503050302020203" pitchFamily="34" charset="0"/>
              </a:rPr>
              <a:t>F</a:t>
            </a:r>
            <a:r>
              <a:rPr lang="de-DE" sz="3500" dirty="0" err="1">
                <a:latin typeface="Barlow überschriften"/>
                <a:ea typeface="FHP Sun Office" panose="020B0503050302020203" pitchFamily="34" charset="0"/>
              </a:rPr>
              <a:t>indable</a:t>
            </a:r>
            <a:endParaRPr lang="de-DE" sz="3500" dirty="0">
              <a:latin typeface="Barlow überschriften"/>
              <a:ea typeface="FHP Sun Office" panose="020B0503050302020203" pitchFamily="34" charset="0"/>
            </a:endParaRPr>
          </a:p>
          <a:p>
            <a:endParaRPr lang="de-DE" sz="3500" dirty="0">
              <a:latin typeface="Barlow überschriften"/>
              <a:ea typeface="FHP Sun Office" panose="020B0503050302020203" pitchFamily="34" charset="0"/>
            </a:endParaRPr>
          </a:p>
          <a:p>
            <a:r>
              <a:rPr lang="de-DE" sz="6600" b="1" dirty="0" err="1">
                <a:latin typeface="Barlow überschriften"/>
                <a:ea typeface="FHP Sun Office" panose="020B0503050302020203" pitchFamily="34" charset="0"/>
              </a:rPr>
              <a:t>A</a:t>
            </a:r>
            <a:r>
              <a:rPr lang="de-DE" sz="3500" dirty="0" err="1">
                <a:latin typeface="Barlow überschriften"/>
                <a:ea typeface="FHP Sun Office" panose="020B0503050302020203" pitchFamily="34" charset="0"/>
              </a:rPr>
              <a:t>ccessible</a:t>
            </a:r>
            <a:endParaRPr lang="de-DE" sz="3500" dirty="0">
              <a:latin typeface="Barlow überschriften"/>
              <a:ea typeface="FHP Sun Office" panose="020B0503050302020203" pitchFamily="34" charset="0"/>
            </a:endParaRPr>
          </a:p>
          <a:p>
            <a:endParaRPr lang="de-DE" sz="3500" dirty="0">
              <a:latin typeface="Barlow überschriften"/>
              <a:ea typeface="FHP Sun Office" panose="020B0503050302020203" pitchFamily="34" charset="0"/>
            </a:endParaRPr>
          </a:p>
          <a:p>
            <a:r>
              <a:rPr lang="de-DE" sz="6600" b="1" dirty="0">
                <a:latin typeface="Barlow überschriften"/>
                <a:ea typeface="FHP Sun Office" panose="020B0503050302020203" pitchFamily="34" charset="0"/>
              </a:rPr>
              <a:t>I</a:t>
            </a:r>
            <a:r>
              <a:rPr lang="de-DE" sz="3500" dirty="0">
                <a:latin typeface="Barlow überschriften"/>
                <a:ea typeface="FHP Sun Office" panose="020B0503050302020203" pitchFamily="34" charset="0"/>
              </a:rPr>
              <a:t>nteroperable</a:t>
            </a:r>
          </a:p>
          <a:p>
            <a:endParaRPr lang="de-DE" sz="3500" dirty="0">
              <a:latin typeface="Barlow überschriften"/>
              <a:ea typeface="FHP Sun Office" panose="020B0503050302020203" pitchFamily="34" charset="0"/>
            </a:endParaRPr>
          </a:p>
          <a:p>
            <a:r>
              <a:rPr lang="de-DE" sz="6600" b="1" dirty="0" err="1">
                <a:latin typeface="Barlow überschriften"/>
                <a:ea typeface="FHP Sun Office" panose="020B0503050302020203" pitchFamily="34" charset="0"/>
              </a:rPr>
              <a:t>R</a:t>
            </a:r>
            <a:r>
              <a:rPr lang="de-DE" sz="3500" dirty="0" err="1">
                <a:latin typeface="Barlow überschriften"/>
                <a:ea typeface="FHP Sun Office" panose="020B0503050302020203" pitchFamily="34" charset="0"/>
              </a:rPr>
              <a:t>eusable</a:t>
            </a:r>
            <a:r>
              <a:rPr lang="de-DE" sz="3500" dirty="0">
                <a:latin typeface="Barlow überschriften"/>
                <a:ea typeface="FHP Sun Office" panose="020B0503050302020203" pitchFamily="34" charset="0"/>
              </a:rPr>
              <a:t> </a:t>
            </a:r>
            <a:endParaRPr lang="de-DE" sz="3500" dirty="0">
              <a:latin typeface="Barlow überschriften"/>
            </a:endParaRPr>
          </a:p>
        </p:txBody>
      </p:sp>
      <p:sp>
        <p:nvSpPr>
          <p:cNvPr id="11" name="Rechteck 10">
            <a:extLst>
              <a:ext uri="{FF2B5EF4-FFF2-40B4-BE49-F238E27FC236}">
                <a16:creationId xmlns:a16="http://schemas.microsoft.com/office/drawing/2014/main" id="{A9AA47F5-FDB4-4A7F-86AD-9D1408728846}"/>
              </a:ext>
            </a:extLst>
          </p:cNvPr>
          <p:cNvSpPr/>
          <p:nvPr/>
        </p:nvSpPr>
        <p:spPr>
          <a:xfrm rot="5400000">
            <a:off x="6669374" y="1335374"/>
            <a:ext cx="6858000" cy="4187252"/>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4" name="Grafik 13">
            <a:extLst>
              <a:ext uri="{FF2B5EF4-FFF2-40B4-BE49-F238E27FC236}">
                <a16:creationId xmlns:a16="http://schemas.microsoft.com/office/drawing/2014/main" id="{19FFB6D2-155A-4808-BB7A-201EE244A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4710" y="0"/>
            <a:ext cx="1294895" cy="1604716"/>
          </a:xfrm>
          <a:prstGeom prst="rect">
            <a:avLst/>
          </a:prstGeom>
        </p:spPr>
      </p:pic>
      <p:pic>
        <p:nvPicPr>
          <p:cNvPr id="15" name="Grafik 14">
            <a:extLst>
              <a:ext uri="{FF2B5EF4-FFF2-40B4-BE49-F238E27FC236}">
                <a16:creationId xmlns:a16="http://schemas.microsoft.com/office/drawing/2014/main" id="{EE616F0B-0C2A-44AB-B7DE-98062B1112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3433" y="1592706"/>
            <a:ext cx="1253933" cy="1479111"/>
          </a:xfrm>
          <a:prstGeom prst="rect">
            <a:avLst/>
          </a:prstGeom>
        </p:spPr>
      </p:pic>
      <p:pic>
        <p:nvPicPr>
          <p:cNvPr id="16" name="Grafik 15">
            <a:extLst>
              <a:ext uri="{FF2B5EF4-FFF2-40B4-BE49-F238E27FC236}">
                <a16:creationId xmlns:a16="http://schemas.microsoft.com/office/drawing/2014/main" id="{CF062B2F-C134-44D5-B049-B469807118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7258" y="3084341"/>
            <a:ext cx="1437434" cy="1691285"/>
          </a:xfrm>
          <a:prstGeom prst="rect">
            <a:avLst/>
          </a:prstGeom>
        </p:spPr>
      </p:pic>
      <p:pic>
        <p:nvPicPr>
          <p:cNvPr id="17" name="Grafik 16">
            <a:extLst>
              <a:ext uri="{FF2B5EF4-FFF2-40B4-BE49-F238E27FC236}">
                <a16:creationId xmlns:a16="http://schemas.microsoft.com/office/drawing/2014/main" id="{35560ECC-0E98-4C4B-8D2C-56510D289F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030" y="4813088"/>
            <a:ext cx="1224542" cy="1400483"/>
          </a:xfrm>
          <a:prstGeom prst="rect">
            <a:avLst/>
          </a:prstGeom>
        </p:spPr>
      </p:pic>
      <p:sp>
        <p:nvSpPr>
          <p:cNvPr id="3" name="Textfeld 2">
            <a:extLst>
              <a:ext uri="{FF2B5EF4-FFF2-40B4-BE49-F238E27FC236}">
                <a16:creationId xmlns:a16="http://schemas.microsoft.com/office/drawing/2014/main" id="{FE75D30B-EEB2-4902-A23D-63396B84D099}"/>
              </a:ext>
            </a:extLst>
          </p:cNvPr>
          <p:cNvSpPr txBox="1"/>
          <p:nvPr/>
        </p:nvSpPr>
        <p:spPr>
          <a:xfrm>
            <a:off x="8129139" y="393269"/>
            <a:ext cx="3152178" cy="1938992"/>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Was kennzeichnet offene Daten? </a:t>
            </a:r>
          </a:p>
        </p:txBody>
      </p:sp>
      <p:sp>
        <p:nvSpPr>
          <p:cNvPr id="9" name="Textfeld 8">
            <a:extLst>
              <a:ext uri="{FF2B5EF4-FFF2-40B4-BE49-F238E27FC236}">
                <a16:creationId xmlns:a16="http://schemas.microsoft.com/office/drawing/2014/main" id="{64FB5BDB-7D35-4747-AB5A-D809C882EB90}"/>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pic>
        <p:nvPicPr>
          <p:cNvPr id="19" name="Picture 2">
            <a:extLst>
              <a:ext uri="{FF2B5EF4-FFF2-40B4-BE49-F238E27FC236}">
                <a16:creationId xmlns:a16="http://schemas.microsoft.com/office/drawing/2014/main" id="{0BB60836-C69A-40D4-BB78-2AADEE98D08B}"/>
              </a:ext>
            </a:extLst>
          </p:cNvPr>
          <p:cNvPicPr>
            <a:picLocks noChangeAspect="1" noChangeArrowheads="1"/>
          </p:cNvPicPr>
          <p:nvPr/>
        </p:nvPicPr>
        <p:blipFill>
          <a:blip r:embed="rId7"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9128D28F-B43B-4A2A-8A86-80D3E3A99D1E}"/>
              </a:ext>
            </a:extLst>
          </p:cNvPr>
          <p:cNvSpPr txBox="1"/>
          <p:nvPr/>
        </p:nvSpPr>
        <p:spPr>
          <a:xfrm>
            <a:off x="8961120" y="2217698"/>
            <a:ext cx="1338828" cy="1015663"/>
          </a:xfrm>
          <a:prstGeom prst="rect">
            <a:avLst/>
          </a:prstGeom>
          <a:noFill/>
        </p:spPr>
        <p:txBody>
          <a:bodyPr wrap="none" rtlCol="0">
            <a:spAutoFit/>
          </a:bodyPr>
          <a:lstStyle/>
          <a:p>
            <a:r>
              <a:rPr lang="de-DE" sz="6000" dirty="0">
                <a:solidFill>
                  <a:schemeClr val="bg1"/>
                </a:solidFill>
                <a:latin typeface="FHP Sun Office" panose="020B0503050302020203" pitchFamily="34" charset="0"/>
                <a:ea typeface="FHP Sun Office" panose="020B0503050302020203" pitchFamily="34" charset="0"/>
              </a:rPr>
              <a:t>1/2</a:t>
            </a:r>
          </a:p>
        </p:txBody>
      </p:sp>
    </p:spTree>
    <p:extLst>
      <p:ext uri="{BB962C8B-B14F-4D97-AF65-F5344CB8AC3E}">
        <p14:creationId xmlns:p14="http://schemas.microsoft.com/office/powerpoint/2010/main" val="2630047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1269065" y="1256571"/>
            <a:ext cx="6858002" cy="4344860"/>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12492" y="2956122"/>
            <a:ext cx="5374058" cy="304298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0E638BA4-1047-4207-BF56-18739298C8ED}"/>
              </a:ext>
            </a:extLst>
          </p:cNvPr>
          <p:cNvSpPr txBox="1"/>
          <p:nvPr/>
        </p:nvSpPr>
        <p:spPr>
          <a:xfrm>
            <a:off x="-12492" y="6380104"/>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Herausforderungen &amp; </a:t>
            </a:r>
            <a:r>
              <a:rPr lang="de-DE" sz="1800" b="1" dirty="0">
                <a:solidFill>
                  <a:schemeClr val="bg1"/>
                </a:solidFill>
                <a:latin typeface="FHP Sun Office" panose="020B0503050302020203" pitchFamily="34" charset="0"/>
                <a:ea typeface="FHP Sun Office" panose="020B0503050302020203" pitchFamily="34" charset="0"/>
              </a:rPr>
              <a:t>Chancen</a:t>
            </a:r>
          </a:p>
        </p:txBody>
      </p:sp>
      <p:pic>
        <p:nvPicPr>
          <p:cNvPr id="7" name="Grafik 6">
            <a:extLst>
              <a:ext uri="{FF2B5EF4-FFF2-40B4-BE49-F238E27FC236}">
                <a16:creationId xmlns:a16="http://schemas.microsoft.com/office/drawing/2014/main" id="{EA20D934-2E5F-4121-AC5A-B994191805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1566" y="-108564"/>
            <a:ext cx="4952366" cy="6858000"/>
          </a:xfrm>
          <a:prstGeom prst="rect">
            <a:avLst/>
          </a:prstGeom>
        </p:spPr>
      </p:pic>
      <p:sp>
        <p:nvSpPr>
          <p:cNvPr id="9" name="Textfeld 8">
            <a:extLst>
              <a:ext uri="{FF2B5EF4-FFF2-40B4-BE49-F238E27FC236}">
                <a16:creationId xmlns:a16="http://schemas.microsoft.com/office/drawing/2014/main" id="{BDE4F180-3A00-444B-82BF-2BD9F253A159}"/>
              </a:ext>
            </a:extLst>
          </p:cNvPr>
          <p:cNvSpPr txBox="1"/>
          <p:nvPr/>
        </p:nvSpPr>
        <p:spPr>
          <a:xfrm>
            <a:off x="87108" y="108564"/>
            <a:ext cx="3862992" cy="1323439"/>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Neue Sichten auf das Kulturerbe</a:t>
            </a:r>
          </a:p>
        </p:txBody>
      </p:sp>
    </p:spTree>
    <p:extLst>
      <p:ext uri="{BB962C8B-B14F-4D97-AF65-F5344CB8AC3E}">
        <p14:creationId xmlns:p14="http://schemas.microsoft.com/office/powerpoint/2010/main" val="2232781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D26F58B-210D-4381-8004-34E664DC386F}"/>
              </a:ext>
            </a:extLst>
          </p:cNvPr>
          <p:cNvPicPr>
            <a:picLocks noChangeAspect="1"/>
          </p:cNvPicPr>
          <p:nvPr/>
        </p:nvPicPr>
        <p:blipFill>
          <a:blip r:embed="rId3"/>
          <a:stretch>
            <a:fillRect/>
          </a:stretch>
        </p:blipFill>
        <p:spPr>
          <a:xfrm>
            <a:off x="0" y="-5080"/>
            <a:ext cx="12192000" cy="6868160"/>
          </a:xfrm>
          <a:prstGeom prst="rect">
            <a:avLst/>
          </a:prstGeom>
        </p:spPr>
      </p:pic>
      <p:sp>
        <p:nvSpPr>
          <p:cNvPr id="3" name="Rechteck 2">
            <a:extLst>
              <a:ext uri="{FF2B5EF4-FFF2-40B4-BE49-F238E27FC236}">
                <a16:creationId xmlns:a16="http://schemas.microsoft.com/office/drawing/2014/main" id="{7A578FB1-A1BB-475C-8270-4CFC0FD8499F}"/>
              </a:ext>
            </a:extLst>
          </p:cNvPr>
          <p:cNvSpPr/>
          <p:nvPr/>
        </p:nvSpPr>
        <p:spPr>
          <a:xfrm>
            <a:off x="985938" y="4781239"/>
            <a:ext cx="3616042" cy="1819428"/>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r>
              <a:rPr lang="en-GB" sz="3500" dirty="0" err="1">
                <a:latin typeface="Barlow überschriften"/>
                <a:ea typeface="FHP Sun Office" panose="020B0503050302020203" pitchFamily="34" charset="0"/>
              </a:rPr>
              <a:t>Notwendigkeiten</a:t>
            </a:r>
            <a:endParaRPr lang="en-GB" sz="3500" dirty="0">
              <a:latin typeface="Barlow überschriften"/>
              <a:ea typeface="FHP Sun Office" panose="020B0503050302020203" pitchFamily="34" charset="0"/>
            </a:endParaRPr>
          </a:p>
        </p:txBody>
      </p:sp>
      <p:sp>
        <p:nvSpPr>
          <p:cNvPr id="16" name="Rechteck 15">
            <a:extLst>
              <a:ext uri="{FF2B5EF4-FFF2-40B4-BE49-F238E27FC236}">
                <a16:creationId xmlns:a16="http://schemas.microsoft.com/office/drawing/2014/main" id="{047C4DE6-7484-4AD6-9902-DC4B3DB02FE5}"/>
              </a:ext>
            </a:extLst>
          </p:cNvPr>
          <p:cNvSpPr/>
          <p:nvPr/>
        </p:nvSpPr>
        <p:spPr>
          <a:xfrm>
            <a:off x="985938" y="2548329"/>
            <a:ext cx="3616042" cy="1876944"/>
          </a:xfrm>
          <a:prstGeom prst="rect">
            <a:avLst/>
          </a:prstGeom>
          <a:solidFill>
            <a:srgbClr val="89F2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r>
              <a:rPr lang="en-GB" sz="3300" dirty="0" err="1">
                <a:latin typeface="Barlow überschriften"/>
                <a:ea typeface="FHP Sun Office" panose="020B0503050302020203" pitchFamily="34" charset="0"/>
              </a:rPr>
              <a:t>Chancen</a:t>
            </a:r>
            <a:r>
              <a:rPr lang="en-GB" sz="3300" dirty="0">
                <a:latin typeface="Barlow überschriften"/>
                <a:ea typeface="FHP Sun Office" panose="020B0503050302020203" pitchFamily="34" charset="0"/>
              </a:rPr>
              <a:t> &amp; </a:t>
            </a:r>
            <a:r>
              <a:rPr lang="en-GB" sz="3300" dirty="0" err="1">
                <a:latin typeface="Barlow überschriften"/>
                <a:ea typeface="FHP Sun Office" panose="020B0503050302020203" pitchFamily="34" charset="0"/>
              </a:rPr>
              <a:t>Herausforderungen</a:t>
            </a:r>
            <a:endParaRPr lang="en-GB" sz="3300" dirty="0">
              <a:latin typeface="Barlow überschriften"/>
              <a:ea typeface="FHP Sun Office" panose="020B0503050302020203" pitchFamily="34" charset="0"/>
            </a:endParaRPr>
          </a:p>
        </p:txBody>
      </p:sp>
      <p:sp>
        <p:nvSpPr>
          <p:cNvPr id="19" name="Rechteck 18">
            <a:extLst>
              <a:ext uri="{FF2B5EF4-FFF2-40B4-BE49-F238E27FC236}">
                <a16:creationId xmlns:a16="http://schemas.microsoft.com/office/drawing/2014/main" id="{DB102B43-B438-436A-AA6F-635581912531}"/>
              </a:ext>
            </a:extLst>
          </p:cNvPr>
          <p:cNvSpPr/>
          <p:nvPr/>
        </p:nvSpPr>
        <p:spPr>
          <a:xfrm>
            <a:off x="985938" y="449706"/>
            <a:ext cx="3616042" cy="1742658"/>
          </a:xfrm>
          <a:prstGeom prst="rect">
            <a:avLst/>
          </a:prstGeom>
          <a:solidFill>
            <a:srgbClr val="89F2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r>
              <a:rPr lang="de-DE" sz="3500" dirty="0">
                <a:latin typeface="Barlow überschriften"/>
                <a:ea typeface="FHP Sun Office" panose="020B0503050302020203" pitchFamily="34" charset="0"/>
              </a:rPr>
              <a:t>Offene Kulturdaten</a:t>
            </a:r>
          </a:p>
        </p:txBody>
      </p:sp>
    </p:spTree>
    <p:extLst>
      <p:ext uri="{BB962C8B-B14F-4D97-AF65-F5344CB8AC3E}">
        <p14:creationId xmlns:p14="http://schemas.microsoft.com/office/powerpoint/2010/main" val="3611436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29919AE-ABBD-480F-BD4E-C03B32BB30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99094" y="-81280"/>
            <a:ext cx="10558360" cy="7010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A9AA47F5-FDB4-4A7F-86AD-9D1408728846}"/>
              </a:ext>
            </a:extLst>
          </p:cNvPr>
          <p:cNvSpPr/>
          <p:nvPr/>
        </p:nvSpPr>
        <p:spPr>
          <a:xfrm rot="5400000">
            <a:off x="6735026"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sp>
        <p:nvSpPr>
          <p:cNvPr id="3" name="Textfeld 2">
            <a:extLst>
              <a:ext uri="{FF2B5EF4-FFF2-40B4-BE49-F238E27FC236}">
                <a16:creationId xmlns:a16="http://schemas.microsoft.com/office/drawing/2014/main" id="{FE75D30B-EEB2-4902-A23D-63396B84D099}"/>
              </a:ext>
            </a:extLst>
          </p:cNvPr>
          <p:cNvSpPr txBox="1"/>
          <p:nvPr/>
        </p:nvSpPr>
        <p:spPr>
          <a:xfrm>
            <a:off x="8129139" y="393269"/>
            <a:ext cx="3862992" cy="1323439"/>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Wie geht es weiter nach</a:t>
            </a:r>
          </a:p>
        </p:txBody>
      </p:sp>
      <p:sp>
        <p:nvSpPr>
          <p:cNvPr id="9" name="Textfeld 8">
            <a:extLst>
              <a:ext uri="{FF2B5EF4-FFF2-40B4-BE49-F238E27FC236}">
                <a16:creationId xmlns:a16="http://schemas.microsoft.com/office/drawing/2014/main" id="{64FB5BDB-7D35-4747-AB5A-D809C882EB90}"/>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Notwendigkeiten</a:t>
            </a:r>
          </a:p>
        </p:txBody>
      </p:sp>
      <p:pic>
        <p:nvPicPr>
          <p:cNvPr id="7" name="Picture 2">
            <a:extLst>
              <a:ext uri="{FF2B5EF4-FFF2-40B4-BE49-F238E27FC236}">
                <a16:creationId xmlns:a16="http://schemas.microsoft.com/office/drawing/2014/main" id="{A47DA0EA-204F-4DCE-AD97-AC3AF49C343E}"/>
              </a:ext>
            </a:extLst>
          </p:cNvPr>
          <p:cNvPicPr>
            <a:picLocks noChangeAspect="1" noChangeArrowheads="1"/>
          </p:cNvPicPr>
          <p:nvPr/>
        </p:nvPicPr>
        <p:blipFill>
          <a:blip r:embed="rId5"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1C703334-CB70-488B-B0E3-52BDFBC66734}"/>
              </a:ext>
            </a:extLst>
          </p:cNvPr>
          <p:cNvPicPr>
            <a:picLocks noChangeAspect="1"/>
          </p:cNvPicPr>
          <p:nvPr/>
        </p:nvPicPr>
        <p:blipFill>
          <a:blip r:embed="rId6"/>
          <a:stretch>
            <a:fillRect/>
          </a:stretch>
        </p:blipFill>
        <p:spPr>
          <a:xfrm>
            <a:off x="8175709" y="1760668"/>
            <a:ext cx="3816422" cy="399393"/>
          </a:xfrm>
          <a:prstGeom prst="rect">
            <a:avLst/>
          </a:prstGeom>
        </p:spPr>
      </p:pic>
    </p:spTree>
    <p:extLst>
      <p:ext uri="{BB962C8B-B14F-4D97-AF65-F5344CB8AC3E}">
        <p14:creationId xmlns:p14="http://schemas.microsoft.com/office/powerpoint/2010/main" val="2637913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669374" y="1335374"/>
            <a:ext cx="6858000" cy="4187252"/>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sp>
        <p:nvSpPr>
          <p:cNvPr id="3" name="Textfeld 2">
            <a:extLst>
              <a:ext uri="{FF2B5EF4-FFF2-40B4-BE49-F238E27FC236}">
                <a16:creationId xmlns:a16="http://schemas.microsoft.com/office/drawing/2014/main" id="{FE75D30B-EEB2-4902-A23D-63396B84D099}"/>
              </a:ext>
            </a:extLst>
          </p:cNvPr>
          <p:cNvSpPr txBox="1"/>
          <p:nvPr/>
        </p:nvSpPr>
        <p:spPr>
          <a:xfrm>
            <a:off x="8053327" y="340410"/>
            <a:ext cx="4374287" cy="1892826"/>
          </a:xfrm>
          <a:prstGeom prst="rect">
            <a:avLst/>
          </a:prstGeom>
          <a:noFill/>
        </p:spPr>
        <p:txBody>
          <a:bodyPr wrap="square" rtlCol="0">
            <a:spAutoFit/>
          </a:bodyPr>
          <a:lstStyle/>
          <a:p>
            <a:r>
              <a:rPr lang="de-DE" sz="3900" dirty="0">
                <a:solidFill>
                  <a:schemeClr val="bg1"/>
                </a:solidFill>
                <a:latin typeface="Barlow überschriften"/>
                <a:ea typeface="FHP Sun Office" panose="020B0503050302020203" pitchFamily="34" charset="0"/>
              </a:rPr>
              <a:t>Datenstrategie </a:t>
            </a:r>
            <a:br>
              <a:rPr lang="de-DE" sz="3900" dirty="0">
                <a:solidFill>
                  <a:schemeClr val="bg1"/>
                </a:solidFill>
                <a:latin typeface="Barlow überschriften"/>
                <a:ea typeface="FHP Sun Office" panose="020B0503050302020203" pitchFamily="34" charset="0"/>
              </a:rPr>
            </a:br>
            <a:r>
              <a:rPr lang="de-DE" sz="3900" dirty="0">
                <a:solidFill>
                  <a:schemeClr val="bg1"/>
                </a:solidFill>
                <a:latin typeface="Barlow überschriften"/>
                <a:ea typeface="FHP Sun Office" panose="020B0503050302020203" pitchFamily="34" charset="0"/>
              </a:rPr>
              <a:t>Bundesregierung</a:t>
            </a:r>
            <a:br>
              <a:rPr lang="de-DE" sz="3900" dirty="0">
                <a:solidFill>
                  <a:schemeClr val="bg1"/>
                </a:solidFill>
                <a:latin typeface="Barlow überschriften"/>
                <a:ea typeface="FHP Sun Office" panose="020B0503050302020203" pitchFamily="34" charset="0"/>
              </a:rPr>
            </a:br>
            <a:r>
              <a:rPr lang="de-DE" sz="3900" dirty="0">
                <a:solidFill>
                  <a:schemeClr val="bg1"/>
                </a:solidFill>
                <a:latin typeface="Barlow überschriften"/>
                <a:ea typeface="FHP Sun Office" panose="020B0503050302020203" pitchFamily="34" charset="0"/>
              </a:rPr>
              <a:t>Stand: 27.01.2021</a:t>
            </a:r>
          </a:p>
        </p:txBody>
      </p:sp>
      <p:pic>
        <p:nvPicPr>
          <p:cNvPr id="19" name="Picture 2">
            <a:extLst>
              <a:ext uri="{FF2B5EF4-FFF2-40B4-BE49-F238E27FC236}">
                <a16:creationId xmlns:a16="http://schemas.microsoft.com/office/drawing/2014/main" id="{0BB60836-C69A-40D4-BB78-2AADEE98D08B}"/>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feld 17">
            <a:extLst>
              <a:ext uri="{FF2B5EF4-FFF2-40B4-BE49-F238E27FC236}">
                <a16:creationId xmlns:a16="http://schemas.microsoft.com/office/drawing/2014/main" id="{102D6328-6AC7-441D-9E3A-5B22FFD8A95E}"/>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Notwendigkeiten</a:t>
            </a:r>
          </a:p>
        </p:txBody>
      </p:sp>
      <p:sp>
        <p:nvSpPr>
          <p:cNvPr id="8" name="Textfeld 7">
            <a:extLst>
              <a:ext uri="{FF2B5EF4-FFF2-40B4-BE49-F238E27FC236}">
                <a16:creationId xmlns:a16="http://schemas.microsoft.com/office/drawing/2014/main" id="{3312FE89-224C-47FB-8715-B567444449AF}"/>
              </a:ext>
            </a:extLst>
          </p:cNvPr>
          <p:cNvSpPr txBox="1"/>
          <p:nvPr/>
        </p:nvSpPr>
        <p:spPr>
          <a:xfrm>
            <a:off x="3966033" y="1459230"/>
            <a:ext cx="3794264" cy="3939540"/>
          </a:xfrm>
          <a:prstGeom prst="rect">
            <a:avLst/>
          </a:prstGeom>
          <a:noFill/>
        </p:spPr>
        <p:txBody>
          <a:bodyPr wrap="square">
            <a:spAutoFit/>
          </a:bodyPr>
          <a:lstStyle/>
          <a:p>
            <a:r>
              <a:rPr lang="de-DE" sz="2500" dirty="0">
                <a:latin typeface="Barlow überschriften"/>
              </a:rPr>
              <a:t>„Der Kultur-Hackathon Coding da Vinci ist ein deutschlandweit einzigartiges Veranstaltungsformat, das darauf zielt, das kreative Potenzial digitalen Kulturguts besser sichtbar und zunehmend wirksam zu machen.“</a:t>
            </a:r>
          </a:p>
        </p:txBody>
      </p:sp>
      <p:pic>
        <p:nvPicPr>
          <p:cNvPr id="5" name="Grafik 4">
            <a:extLst>
              <a:ext uri="{FF2B5EF4-FFF2-40B4-BE49-F238E27FC236}">
                <a16:creationId xmlns:a16="http://schemas.microsoft.com/office/drawing/2014/main" id="{363008A4-304B-4E44-AB5A-3A2E686132A4}"/>
              </a:ext>
            </a:extLst>
          </p:cNvPr>
          <p:cNvPicPr>
            <a:picLocks noChangeAspect="1"/>
          </p:cNvPicPr>
          <p:nvPr/>
        </p:nvPicPr>
        <p:blipFill>
          <a:blip r:embed="rId4"/>
          <a:stretch>
            <a:fillRect/>
          </a:stretch>
        </p:blipFill>
        <p:spPr>
          <a:xfrm>
            <a:off x="340207" y="1112561"/>
            <a:ext cx="3381375" cy="4772025"/>
          </a:xfrm>
          <a:prstGeom prst="rect">
            <a:avLst/>
          </a:prstGeom>
        </p:spPr>
      </p:pic>
    </p:spTree>
    <p:extLst>
      <p:ext uri="{BB962C8B-B14F-4D97-AF65-F5344CB8AC3E}">
        <p14:creationId xmlns:p14="http://schemas.microsoft.com/office/powerpoint/2010/main" val="1707511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669374" y="1335374"/>
            <a:ext cx="6858000" cy="4187252"/>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sp>
        <p:nvSpPr>
          <p:cNvPr id="3" name="Textfeld 2">
            <a:extLst>
              <a:ext uri="{FF2B5EF4-FFF2-40B4-BE49-F238E27FC236}">
                <a16:creationId xmlns:a16="http://schemas.microsoft.com/office/drawing/2014/main" id="{FE75D30B-EEB2-4902-A23D-63396B84D099}"/>
              </a:ext>
            </a:extLst>
          </p:cNvPr>
          <p:cNvSpPr txBox="1"/>
          <p:nvPr/>
        </p:nvSpPr>
        <p:spPr>
          <a:xfrm>
            <a:off x="8053327" y="340410"/>
            <a:ext cx="4374287" cy="1323439"/>
          </a:xfrm>
          <a:prstGeom prst="rect">
            <a:avLst/>
          </a:prstGeom>
          <a:noFill/>
        </p:spPr>
        <p:txBody>
          <a:bodyPr wrap="square" rtlCol="0">
            <a:spAutoFit/>
          </a:bodyPr>
          <a:lstStyle/>
          <a:p>
            <a:r>
              <a:rPr lang="de-DE" sz="3900" dirty="0">
                <a:solidFill>
                  <a:schemeClr val="bg1"/>
                </a:solidFill>
                <a:latin typeface="Barlow überschriften"/>
                <a:ea typeface="FHP Sun Office" panose="020B0503050302020203" pitchFamily="34" charset="0"/>
              </a:rPr>
              <a:t>Co-</a:t>
            </a:r>
            <a:r>
              <a:rPr lang="de-DE" sz="3900" dirty="0" err="1">
                <a:solidFill>
                  <a:schemeClr val="bg1"/>
                </a:solidFill>
                <a:latin typeface="Barlow überschriften"/>
                <a:ea typeface="FHP Sun Office" panose="020B0503050302020203" pitchFamily="34" charset="0"/>
              </a:rPr>
              <a:t>Creation</a:t>
            </a:r>
            <a:r>
              <a:rPr lang="de-DE" sz="3900" dirty="0">
                <a:solidFill>
                  <a:schemeClr val="bg1"/>
                </a:solidFill>
                <a:latin typeface="Barlow überschriften"/>
                <a:ea typeface="FHP Sun Office" panose="020B0503050302020203" pitchFamily="34" charset="0"/>
              </a:rPr>
              <a:t> </a:t>
            </a:r>
          </a:p>
          <a:p>
            <a:r>
              <a:rPr lang="de-DE" sz="3900" dirty="0">
                <a:solidFill>
                  <a:schemeClr val="bg1"/>
                </a:solidFill>
                <a:latin typeface="Barlow überschriften"/>
                <a:ea typeface="FHP Sun Office" panose="020B0503050302020203" pitchFamily="34" charset="0"/>
              </a:rPr>
              <a:t>institutionalisieren!</a:t>
            </a:r>
          </a:p>
        </p:txBody>
      </p:sp>
      <p:pic>
        <p:nvPicPr>
          <p:cNvPr id="19" name="Picture 2">
            <a:extLst>
              <a:ext uri="{FF2B5EF4-FFF2-40B4-BE49-F238E27FC236}">
                <a16:creationId xmlns:a16="http://schemas.microsoft.com/office/drawing/2014/main" id="{0BB60836-C69A-40D4-BB78-2AADEE98D08B}"/>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1D6D418C-F68E-44C7-8234-8CB3E2DE2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976" y="296592"/>
            <a:ext cx="5943187" cy="5955121"/>
          </a:xfrm>
          <a:prstGeom prst="rect">
            <a:avLst/>
          </a:prstGeom>
        </p:spPr>
      </p:pic>
      <p:sp>
        <p:nvSpPr>
          <p:cNvPr id="18" name="Textfeld 17">
            <a:extLst>
              <a:ext uri="{FF2B5EF4-FFF2-40B4-BE49-F238E27FC236}">
                <a16:creationId xmlns:a16="http://schemas.microsoft.com/office/drawing/2014/main" id="{102D6328-6AC7-441D-9E3A-5B22FFD8A95E}"/>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Notwendigkeiten</a:t>
            </a:r>
          </a:p>
        </p:txBody>
      </p:sp>
    </p:spTree>
    <p:extLst>
      <p:ext uri="{BB962C8B-B14F-4D97-AF65-F5344CB8AC3E}">
        <p14:creationId xmlns:p14="http://schemas.microsoft.com/office/powerpoint/2010/main" val="384172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2643199" y="-2822104"/>
            <a:ext cx="6858000" cy="12502207"/>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sp>
        <p:nvSpPr>
          <p:cNvPr id="17" name="Rechteck 16">
            <a:extLst>
              <a:ext uri="{FF2B5EF4-FFF2-40B4-BE49-F238E27FC236}">
                <a16:creationId xmlns:a16="http://schemas.microsoft.com/office/drawing/2014/main" id="{529AD385-DFBF-4598-ABC0-6CC0312259C3}"/>
              </a:ext>
            </a:extLst>
          </p:cNvPr>
          <p:cNvSpPr/>
          <p:nvPr/>
        </p:nvSpPr>
        <p:spPr>
          <a:xfrm>
            <a:off x="350898" y="228350"/>
            <a:ext cx="10905037" cy="2631490"/>
          </a:xfrm>
          <a:prstGeom prst="rect">
            <a:avLst/>
          </a:prstGeom>
        </p:spPr>
        <p:txBody>
          <a:bodyPr wrap="none">
            <a:spAutoFit/>
          </a:bodyPr>
          <a:lstStyle/>
          <a:p>
            <a:r>
              <a:rPr lang="de-DE" sz="5500" b="1" dirty="0">
                <a:solidFill>
                  <a:schemeClr val="bg1"/>
                </a:solidFill>
                <a:latin typeface="Barlow überschriften"/>
                <a:ea typeface="FHP Sun Office" panose="020B0503050302020203" pitchFamily="34" charset="0"/>
              </a:rPr>
              <a:t>Offen für Co-Produktion von Wissen </a:t>
            </a:r>
            <a:br>
              <a:rPr lang="de-DE" sz="5500" b="1" dirty="0">
                <a:solidFill>
                  <a:schemeClr val="bg1"/>
                </a:solidFill>
                <a:latin typeface="Barlow überschriften"/>
                <a:ea typeface="FHP Sun Office" panose="020B0503050302020203" pitchFamily="34" charset="0"/>
              </a:rPr>
            </a:br>
            <a:r>
              <a:rPr lang="de-DE" sz="5500" b="1" dirty="0">
                <a:solidFill>
                  <a:schemeClr val="bg1"/>
                </a:solidFill>
                <a:latin typeface="Barlow überschriften"/>
                <a:ea typeface="FHP Sun Office" panose="020B0503050302020203" pitchFamily="34" charset="0"/>
              </a:rPr>
              <a:t>und nutzergenerierten Ideen</a:t>
            </a:r>
            <a:endParaRPr lang="de-DE" sz="5500" dirty="0">
              <a:solidFill>
                <a:schemeClr val="bg1"/>
              </a:solidFill>
              <a:latin typeface="Barlow überschriften"/>
              <a:ea typeface="FHP Sun Office" panose="020B0503050302020203" pitchFamily="34" charset="0"/>
            </a:endParaRPr>
          </a:p>
          <a:p>
            <a:r>
              <a:rPr lang="de-DE" sz="5500" dirty="0">
                <a:latin typeface="FHP Sun Office" panose="020B0503050302020203" pitchFamily="34" charset="0"/>
                <a:ea typeface="FHP Sun Office" panose="020B0503050302020203" pitchFamily="34" charset="0"/>
              </a:rPr>
              <a:t>	</a:t>
            </a:r>
          </a:p>
        </p:txBody>
      </p:sp>
      <p:sp>
        <p:nvSpPr>
          <p:cNvPr id="19" name="Textfeld 18">
            <a:extLst>
              <a:ext uri="{FF2B5EF4-FFF2-40B4-BE49-F238E27FC236}">
                <a16:creationId xmlns:a16="http://schemas.microsoft.com/office/drawing/2014/main" id="{7325FAC7-75AC-4DA2-BE22-2201A1CB4480}"/>
              </a:ext>
            </a:extLst>
          </p:cNvPr>
          <p:cNvSpPr txBox="1"/>
          <p:nvPr/>
        </p:nvSpPr>
        <p:spPr>
          <a:xfrm>
            <a:off x="2542360" y="6988519"/>
            <a:ext cx="3611886" cy="938719"/>
          </a:xfrm>
          <a:prstGeom prst="rect">
            <a:avLst/>
          </a:prstGeom>
          <a:noFill/>
        </p:spPr>
        <p:txBody>
          <a:bodyPr wrap="none" rtlCol="0">
            <a:spAutoFit/>
          </a:bodyPr>
          <a:lstStyle/>
          <a:p>
            <a:r>
              <a:rPr lang="de-DE" sz="5500" b="1" dirty="0">
                <a:latin typeface="FHP Sun Office" panose="020B0503050302020203" pitchFamily="34" charset="0"/>
                <a:ea typeface="FHP Sun Office" panose="020B0503050302020203" pitchFamily="34" charset="0"/>
              </a:rPr>
              <a:t>Gatekeeper</a:t>
            </a:r>
          </a:p>
        </p:txBody>
      </p:sp>
      <p:sp>
        <p:nvSpPr>
          <p:cNvPr id="20" name="Textfeld 19">
            <a:extLst>
              <a:ext uri="{FF2B5EF4-FFF2-40B4-BE49-F238E27FC236}">
                <a16:creationId xmlns:a16="http://schemas.microsoft.com/office/drawing/2014/main" id="{0F56EDE8-034F-45CD-8A50-A09845AF3001}"/>
              </a:ext>
            </a:extLst>
          </p:cNvPr>
          <p:cNvSpPr txBox="1"/>
          <p:nvPr/>
        </p:nvSpPr>
        <p:spPr>
          <a:xfrm>
            <a:off x="10803731" y="6988519"/>
            <a:ext cx="3209533" cy="938719"/>
          </a:xfrm>
          <a:prstGeom prst="rect">
            <a:avLst/>
          </a:prstGeom>
          <a:noFill/>
        </p:spPr>
        <p:txBody>
          <a:bodyPr wrap="none" rtlCol="0">
            <a:spAutoFit/>
          </a:bodyPr>
          <a:lstStyle/>
          <a:p>
            <a:r>
              <a:rPr lang="de-DE" sz="5500" b="1" dirty="0" err="1">
                <a:latin typeface="FHP Sun Office" panose="020B0503050302020203" pitchFamily="34" charset="0"/>
                <a:ea typeface="FHP Sun Office" panose="020B0503050302020203" pitchFamily="34" charset="0"/>
              </a:rPr>
              <a:t>Facilitator</a:t>
            </a:r>
            <a:endParaRPr lang="de-DE" sz="5500" b="1" dirty="0">
              <a:latin typeface="FHP Sun Office" panose="020B0503050302020203" pitchFamily="34" charset="0"/>
              <a:ea typeface="FHP Sun Office" panose="020B0503050302020203" pitchFamily="34" charset="0"/>
            </a:endParaRPr>
          </a:p>
        </p:txBody>
      </p:sp>
      <p:pic>
        <p:nvPicPr>
          <p:cNvPr id="3" name="Grafik 2">
            <a:extLst>
              <a:ext uri="{FF2B5EF4-FFF2-40B4-BE49-F238E27FC236}">
                <a16:creationId xmlns:a16="http://schemas.microsoft.com/office/drawing/2014/main" id="{03CC78EC-33E4-453F-A5C4-2DD32E1C3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05" y="2308559"/>
            <a:ext cx="5909145" cy="4565857"/>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98656AD1-3B06-4C2D-9B33-8C59328EB0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240" y="2308559"/>
            <a:ext cx="6593063" cy="4661002"/>
          </a:xfrm>
          <a:prstGeom prst="rect">
            <a:avLst/>
          </a:prstGeom>
        </p:spPr>
      </p:pic>
      <p:sp>
        <p:nvSpPr>
          <p:cNvPr id="8" name="Textfeld 7">
            <a:extLst>
              <a:ext uri="{FF2B5EF4-FFF2-40B4-BE49-F238E27FC236}">
                <a16:creationId xmlns:a16="http://schemas.microsoft.com/office/drawing/2014/main" id="{DBD293D0-622D-4CE2-85CC-EEA6D256AC90}"/>
              </a:ext>
            </a:extLst>
          </p:cNvPr>
          <p:cNvSpPr txBox="1"/>
          <p:nvPr/>
        </p:nvSpPr>
        <p:spPr>
          <a:xfrm>
            <a:off x="1381760" y="2326130"/>
            <a:ext cx="2509520" cy="538989"/>
          </a:xfrm>
          <a:prstGeom prst="rect">
            <a:avLst/>
          </a:prstGeom>
          <a:solidFill>
            <a:schemeClr val="bg1"/>
          </a:solidFill>
        </p:spPr>
        <p:txBody>
          <a:bodyPr wrap="square" rtlCol="0">
            <a:spAutoFit/>
          </a:bodyPr>
          <a:lstStyle/>
          <a:p>
            <a:endParaRPr lang="de-DE" dirty="0"/>
          </a:p>
        </p:txBody>
      </p:sp>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E556AB9B-6C17-433F-8332-9ABF6C79FC8A}"/>
                  </a:ext>
                </a:extLst>
              </p14:cNvPr>
              <p14:cNvContentPartPr/>
              <p14:nvPr/>
            </p14:nvContentPartPr>
            <p14:xfrm>
              <a:off x="1367640" y="2751480"/>
              <a:ext cx="296640" cy="216720"/>
            </p14:xfrm>
          </p:contentPart>
        </mc:Choice>
        <mc:Fallback xmlns="">
          <p:pic>
            <p:nvPicPr>
              <p:cNvPr id="9" name="Freihand 8">
                <a:extLst>
                  <a:ext uri="{FF2B5EF4-FFF2-40B4-BE49-F238E27FC236}">
                    <a16:creationId xmlns:a16="http://schemas.microsoft.com/office/drawing/2014/main" id="{E556AB9B-6C17-433F-8332-9ABF6C79FC8A}"/>
                  </a:ext>
                </a:extLst>
              </p:cNvPr>
              <p:cNvPicPr/>
              <p:nvPr/>
            </p:nvPicPr>
            <p:blipFill>
              <a:blip r:embed="rId6"/>
              <a:stretch>
                <a:fillRect/>
              </a:stretch>
            </p:blipFill>
            <p:spPr>
              <a:xfrm>
                <a:off x="1358280" y="2742120"/>
                <a:ext cx="315360" cy="235440"/>
              </a:xfrm>
              <a:prstGeom prst="rect">
                <a:avLst/>
              </a:prstGeom>
            </p:spPr>
          </p:pic>
        </mc:Fallback>
      </mc:AlternateContent>
    </p:spTree>
    <p:extLst>
      <p:ext uri="{BB962C8B-B14F-4D97-AF65-F5344CB8AC3E}">
        <p14:creationId xmlns:p14="http://schemas.microsoft.com/office/powerpoint/2010/main" val="3255335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4EB4E92-B49F-4B45-8F2B-0981186F70FA}"/>
              </a:ext>
            </a:extLst>
          </p:cNvPr>
          <p:cNvPicPr>
            <a:picLocks noChangeAspect="1"/>
          </p:cNvPicPr>
          <p:nvPr/>
        </p:nvPicPr>
        <p:blipFill>
          <a:blip r:embed="rId3"/>
          <a:stretch>
            <a:fillRect/>
          </a:stretch>
        </p:blipFill>
        <p:spPr>
          <a:xfrm>
            <a:off x="0" y="-5080"/>
            <a:ext cx="12192000" cy="6868160"/>
          </a:xfrm>
          <a:prstGeom prst="rect">
            <a:avLst/>
          </a:prstGeom>
        </p:spPr>
      </p:pic>
      <p:sp>
        <p:nvSpPr>
          <p:cNvPr id="25" name="Rechteck 24">
            <a:extLst>
              <a:ext uri="{FF2B5EF4-FFF2-40B4-BE49-F238E27FC236}">
                <a16:creationId xmlns:a16="http://schemas.microsoft.com/office/drawing/2014/main" id="{357937DD-DEEC-A046-A293-78E607588262}"/>
              </a:ext>
            </a:extLst>
          </p:cNvPr>
          <p:cNvSpPr/>
          <p:nvPr/>
        </p:nvSpPr>
        <p:spPr>
          <a:xfrm>
            <a:off x="1586" y="0"/>
            <a:ext cx="12190414" cy="6858001"/>
          </a:xfrm>
          <a:prstGeom prst="rect">
            <a:avLst/>
          </a:prstGeom>
          <a:solidFill>
            <a:srgbClr val="ABE7E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err="1"/>
          </a:p>
        </p:txBody>
      </p:sp>
      <p:sp>
        <p:nvSpPr>
          <p:cNvPr id="24" name="Raute 23">
            <a:extLst>
              <a:ext uri="{FF2B5EF4-FFF2-40B4-BE49-F238E27FC236}">
                <a16:creationId xmlns:a16="http://schemas.microsoft.com/office/drawing/2014/main" id="{47B77F20-C09B-3644-BD59-53EE55AEBB1E}"/>
              </a:ext>
            </a:extLst>
          </p:cNvPr>
          <p:cNvSpPr/>
          <p:nvPr/>
        </p:nvSpPr>
        <p:spPr>
          <a:xfrm>
            <a:off x="-2842620" y="-207508"/>
            <a:ext cx="9593657" cy="9593657"/>
          </a:xfrm>
          <a:prstGeom prst="diamond">
            <a:avLst/>
          </a:prstGeom>
          <a:solidFill>
            <a:schemeClr val="bg1"/>
          </a:solidFill>
          <a:ln w="127000" cap="sq">
            <a:solidFill>
              <a:srgbClr val="F29689"/>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err="1"/>
          </a:p>
        </p:txBody>
      </p:sp>
      <p:sp>
        <p:nvSpPr>
          <p:cNvPr id="12" name="Textplatzhalter 11">
            <a:extLst>
              <a:ext uri="{FF2B5EF4-FFF2-40B4-BE49-F238E27FC236}">
                <a16:creationId xmlns:a16="http://schemas.microsoft.com/office/drawing/2014/main" id="{86483093-D80C-1A4F-A97A-BCD29321B4F2}"/>
              </a:ext>
            </a:extLst>
          </p:cNvPr>
          <p:cNvSpPr>
            <a:spLocks noGrp="1"/>
          </p:cNvSpPr>
          <p:nvPr>
            <p:ph type="body" sz="quarter" idx="15"/>
          </p:nvPr>
        </p:nvSpPr>
        <p:spPr>
          <a:xfrm>
            <a:off x="6988448" y="72740"/>
            <a:ext cx="5109368" cy="4516580"/>
          </a:xfrm>
        </p:spPr>
        <p:txBody>
          <a:bodyPr>
            <a:noAutofit/>
          </a:bodyPr>
          <a:lstStyle/>
          <a:p>
            <a:r>
              <a:rPr lang="de-DE" sz="1800" dirty="0">
                <a:latin typeface="Barlow überschriften"/>
                <a:ea typeface="FHP Sun Office" panose="020B0503050302020203" pitchFamily="34" charset="0"/>
              </a:rPr>
              <a:t>Prof. Dr. jur. Ellen Euler, </a:t>
            </a:r>
            <a:r>
              <a:rPr lang="de-DE" sz="1800" dirty="0" err="1">
                <a:latin typeface="Barlow überschriften"/>
                <a:ea typeface="FHP Sun Office" panose="020B0503050302020203" pitchFamily="34" charset="0"/>
              </a:rPr>
              <a:t>LL.M</a:t>
            </a:r>
            <a:r>
              <a:rPr lang="de-DE" sz="1800" dirty="0">
                <a:latin typeface="Barlow überschriften"/>
                <a:ea typeface="FHP Sun Office" panose="020B0503050302020203" pitchFamily="34" charset="0"/>
              </a:rPr>
              <a:t>.</a:t>
            </a:r>
            <a:br>
              <a:rPr lang="de-DE" sz="1800" dirty="0">
                <a:latin typeface="Barlow überschriften"/>
                <a:ea typeface="FHP Sun Office" panose="020B0503050302020203" pitchFamily="34" charset="0"/>
              </a:rPr>
            </a:br>
            <a:r>
              <a:rPr lang="de-DE" sz="1800" dirty="0">
                <a:latin typeface="Barlow überschriften"/>
                <a:ea typeface="FHP Sun Office" panose="020B0503050302020203" pitchFamily="34" charset="0"/>
              </a:rPr>
              <a:t>Professur für Open Access / Open Data</a:t>
            </a:r>
            <a:br>
              <a:rPr lang="de-DE" sz="1800" dirty="0">
                <a:latin typeface="Barlow überschriften"/>
                <a:ea typeface="FHP Sun Office" panose="020B0503050302020203" pitchFamily="34" charset="0"/>
              </a:rPr>
            </a:br>
            <a:r>
              <a:rPr lang="de-DE" sz="1800" dirty="0">
                <a:latin typeface="Barlow überschriften"/>
                <a:ea typeface="FHP Sun Office" panose="020B0503050302020203" pitchFamily="34" charset="0"/>
              </a:rPr>
              <a:t>- Bibliothekswissenschaft -</a:t>
            </a:r>
            <a:br>
              <a:rPr lang="de-DE" sz="1800" dirty="0">
                <a:latin typeface="Barlow überschriften"/>
                <a:ea typeface="FHP Sun Office" panose="020B0503050302020203" pitchFamily="34" charset="0"/>
              </a:rPr>
            </a:br>
            <a:r>
              <a:rPr lang="de-DE" sz="1800" dirty="0">
                <a:latin typeface="Barlow überschriften"/>
                <a:ea typeface="FHP Sun Office" panose="020B0503050302020203" pitchFamily="34" charset="0"/>
              </a:rPr>
              <a:t>Fachhochschule Potsdam </a:t>
            </a:r>
            <a:br>
              <a:rPr lang="de-DE" sz="1800" dirty="0">
                <a:latin typeface="Barlow überschriften"/>
                <a:ea typeface="FHP Sun Office" panose="020B0503050302020203" pitchFamily="34" charset="0"/>
              </a:rPr>
            </a:br>
            <a:r>
              <a:rPr lang="de-DE" sz="1800" dirty="0">
                <a:latin typeface="Barlow überschriften"/>
                <a:ea typeface="FHP Sun Office" panose="020B0503050302020203" pitchFamily="34" charset="0"/>
              </a:rPr>
              <a:t>University </a:t>
            </a:r>
            <a:r>
              <a:rPr lang="de-DE" sz="1800" dirty="0" err="1">
                <a:latin typeface="Barlow überschriften"/>
                <a:ea typeface="FHP Sun Office" panose="020B0503050302020203" pitchFamily="34" charset="0"/>
              </a:rPr>
              <a:t>of</a:t>
            </a:r>
            <a:r>
              <a:rPr lang="de-DE" sz="1800" dirty="0">
                <a:latin typeface="Barlow überschriften"/>
                <a:ea typeface="FHP Sun Office" panose="020B0503050302020203" pitchFamily="34" charset="0"/>
              </a:rPr>
              <a:t> Applied Sciences</a:t>
            </a:r>
            <a:br>
              <a:rPr lang="de-DE" sz="1800" dirty="0">
                <a:latin typeface="Barlow überschriften"/>
                <a:ea typeface="FHP Sun Office" panose="020B0503050302020203" pitchFamily="34" charset="0"/>
              </a:rPr>
            </a:br>
            <a:r>
              <a:rPr lang="de-DE" sz="1800" dirty="0">
                <a:latin typeface="Barlow überschriften"/>
                <a:ea typeface="FHP Sun Office" panose="020B0503050302020203" pitchFamily="34" charset="0"/>
              </a:rPr>
              <a:t>Kiepenheuerallee 5</a:t>
            </a:r>
            <a:br>
              <a:rPr lang="de-DE" sz="1800" dirty="0">
                <a:latin typeface="Barlow überschriften"/>
                <a:ea typeface="FHP Sun Office" panose="020B0503050302020203" pitchFamily="34" charset="0"/>
              </a:rPr>
            </a:br>
            <a:r>
              <a:rPr lang="de-DE" sz="1800" dirty="0">
                <a:latin typeface="Barlow überschriften"/>
                <a:ea typeface="FHP Sun Office" panose="020B0503050302020203" pitchFamily="34" charset="0"/>
              </a:rPr>
              <a:t>14469 Potsdam</a:t>
            </a:r>
          </a:p>
          <a:p>
            <a:r>
              <a:rPr lang="de-DE" sz="1800" dirty="0">
                <a:latin typeface="Barlow überschriften"/>
                <a:ea typeface="FHP Sun Office" panose="020B0503050302020203" pitchFamily="34" charset="0"/>
              </a:rPr>
              <a:t>ellen.euler@fh-potsdam.de | @elleneuler  </a:t>
            </a:r>
            <a:br>
              <a:rPr lang="de-DE" sz="1800" dirty="0">
                <a:latin typeface="Barlow überschriften"/>
                <a:ea typeface="FHP Sun Office" panose="020B0503050302020203" pitchFamily="34" charset="0"/>
              </a:rPr>
            </a:br>
            <a:r>
              <a:rPr lang="de-DE" sz="1800" dirty="0">
                <a:latin typeface="Barlow überschriften"/>
                <a:ea typeface="FHP Sun Office" panose="020B0503050302020203" pitchFamily="34" charset="0"/>
              </a:rPr>
              <a:t>Der Foliensatz wird in die Gemeinfreiheit entlassen und unter </a:t>
            </a:r>
            <a:r>
              <a:rPr lang="de-DE" sz="1800" dirty="0" err="1">
                <a:latin typeface="Barlow überschriften"/>
                <a:ea typeface="FHP Sun Office" panose="020B0503050302020203" pitchFamily="34" charset="0"/>
              </a:rPr>
              <a:t>CC0</a:t>
            </a:r>
            <a:r>
              <a:rPr lang="de-DE" sz="1800" dirty="0">
                <a:latin typeface="Barlow überschriften"/>
                <a:ea typeface="FHP Sun Office" panose="020B0503050302020203" pitchFamily="34" charset="0"/>
              </a:rPr>
              <a:t> (https://creativecommons.org/share-your-work/public-domain/cc0/) bereitgestellt. Das gilt nicht für einzelne Abbildungen, bei denen die Rechte jeweils zu klären, bzw. benannt sind. Ich freue mich über Feedback bzw. </a:t>
            </a:r>
            <a:r>
              <a:rPr lang="de-DE" sz="1800" dirty="0" err="1">
                <a:latin typeface="Barlow überschriften"/>
                <a:ea typeface="FHP Sun Office" panose="020B0503050302020203" pitchFamily="34" charset="0"/>
              </a:rPr>
              <a:t>Attributierung</a:t>
            </a:r>
            <a:r>
              <a:rPr lang="de-DE" sz="1800" dirty="0">
                <a:latin typeface="Barlow überschriften"/>
                <a:ea typeface="FHP Sun Office" panose="020B0503050302020203" pitchFamily="34" charset="0"/>
              </a:rPr>
              <a:t>! </a:t>
            </a:r>
            <a:br>
              <a:rPr lang="de-DE" sz="1800" dirty="0">
                <a:latin typeface="Barlow überschriften"/>
                <a:ea typeface="FHP Sun Office" panose="020B0503050302020203" pitchFamily="34" charset="0"/>
              </a:rPr>
            </a:br>
            <a:endParaRPr lang="de-DE" sz="1800" dirty="0">
              <a:latin typeface="Barlow überschriften"/>
              <a:ea typeface="FHP Sun Office" panose="020B0503050302020203" pitchFamily="34" charset="0"/>
            </a:endParaRPr>
          </a:p>
        </p:txBody>
      </p:sp>
      <p:sp>
        <p:nvSpPr>
          <p:cNvPr id="14" name="Textplatzhalter 11">
            <a:extLst>
              <a:ext uri="{FF2B5EF4-FFF2-40B4-BE49-F238E27FC236}">
                <a16:creationId xmlns:a16="http://schemas.microsoft.com/office/drawing/2014/main" id="{05C697E0-DA0E-2A49-9EE6-B455202562E7}"/>
              </a:ext>
            </a:extLst>
          </p:cNvPr>
          <p:cNvSpPr txBox="1">
            <a:spLocks/>
          </p:cNvSpPr>
          <p:nvPr/>
        </p:nvSpPr>
        <p:spPr bwMode="gray">
          <a:xfrm>
            <a:off x="7608838" y="6220675"/>
            <a:ext cx="3025774" cy="502526"/>
          </a:xfrm>
          <a:prstGeom prst="rect">
            <a:avLst/>
          </a:prstGeom>
          <a:solidFill>
            <a:srgbClr val="F29689"/>
          </a:solidFill>
        </p:spPr>
        <p:txBody>
          <a:bodyPr vert="horz" lIns="180000" tIns="180000" rIns="180000" bIns="180000" rtlCol="0" anchor="ctr">
            <a:noAutofit/>
          </a:bodyPr>
          <a:lstStyle>
            <a:lvl1pPr marL="0" indent="0" algn="l" defTabSz="914400" rtl="0" eaLnBrk="1" latinLnBrk="0" hangingPunct="1">
              <a:lnSpc>
                <a:spcPct val="90000"/>
              </a:lnSpc>
              <a:spcBef>
                <a:spcPts val="0"/>
              </a:spcBef>
              <a:spcAft>
                <a:spcPts val="1000"/>
              </a:spcAft>
              <a:buFont typeface="Wingdings" panose="05000000000000000000" pitchFamily="2" charset="2"/>
              <a:buNone/>
              <a:defRPr sz="4400" kern="1200">
                <a:solidFill>
                  <a:schemeClr val="bg1"/>
                </a:solidFill>
                <a:latin typeface="+mj-lt"/>
                <a:ea typeface="+mn-ea"/>
                <a:cs typeface="+mn-cs"/>
              </a:defRPr>
            </a:lvl1pPr>
            <a:lvl2pPr marL="720000" indent="-2700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bg1"/>
                </a:solidFill>
                <a:latin typeface="+mn-lt"/>
                <a:ea typeface="+mn-ea"/>
                <a:cs typeface="+mn-cs"/>
              </a:defRPr>
            </a:lvl2pPr>
            <a:lvl3pPr marL="1080000" indent="-270000" algn="l" defTabSz="914400" rtl="0" eaLnBrk="1" latinLnBrk="0" hangingPunct="1">
              <a:lnSpc>
                <a:spcPct val="90000"/>
              </a:lnSpc>
              <a:spcBef>
                <a:spcPts val="0"/>
              </a:spcBef>
              <a:spcAft>
                <a:spcPts val="1000"/>
              </a:spcAft>
              <a:buFont typeface="Arial" panose="020B0604020202020204" pitchFamily="34" charset="0"/>
              <a:buChar char="–"/>
              <a:defRPr sz="1800" kern="1200">
                <a:solidFill>
                  <a:schemeClr val="bg1"/>
                </a:solidFill>
                <a:latin typeface="+mn-lt"/>
                <a:ea typeface="+mn-ea"/>
                <a:cs typeface="+mn-cs"/>
              </a:defRPr>
            </a:lvl3pPr>
            <a:lvl4pPr marL="1440000" indent="-270000" algn="l" defTabSz="914400" rtl="0" eaLnBrk="1" latinLnBrk="0" hangingPunct="1">
              <a:lnSpc>
                <a:spcPct val="90000"/>
              </a:lnSpc>
              <a:spcBef>
                <a:spcPts val="0"/>
              </a:spcBef>
              <a:spcAft>
                <a:spcPts val="1000"/>
              </a:spcAft>
              <a:buFont typeface="Arial" panose="020B0604020202020204" pitchFamily="34" charset="0"/>
              <a:buChar char="–"/>
              <a:defRPr sz="1600" kern="1200">
                <a:solidFill>
                  <a:schemeClr val="bg1"/>
                </a:solidFill>
                <a:latin typeface="+mn-lt"/>
                <a:ea typeface="+mn-ea"/>
                <a:cs typeface="+mn-cs"/>
              </a:defRPr>
            </a:lvl4pPr>
            <a:lvl5pPr marL="1800000" indent="-270000" algn="l" defTabSz="914400" rtl="0" eaLnBrk="1" latinLnBrk="0" hangingPunct="1">
              <a:lnSpc>
                <a:spcPct val="90000"/>
              </a:lnSpc>
              <a:spcBef>
                <a:spcPts val="0"/>
              </a:spcBef>
              <a:spcAft>
                <a:spcPts val="100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sz="2000" dirty="0" err="1">
                <a:latin typeface="Barlow überschriften"/>
              </a:rPr>
              <a:t>www.codingdavinci.de</a:t>
            </a:r>
            <a:endParaRPr lang="de-DE" sz="2000" dirty="0">
              <a:latin typeface="Barlow überschriften"/>
            </a:endParaRPr>
          </a:p>
        </p:txBody>
      </p:sp>
      <p:pic>
        <p:nvPicPr>
          <p:cNvPr id="16" name="Grafik 15">
            <a:extLst>
              <a:ext uri="{FF2B5EF4-FFF2-40B4-BE49-F238E27FC236}">
                <a16:creationId xmlns:a16="http://schemas.microsoft.com/office/drawing/2014/main" id="{29D219E0-71D3-9941-8C57-3DB18D04A066}"/>
              </a:ext>
            </a:extLst>
          </p:cNvPr>
          <p:cNvPicPr>
            <a:picLocks noChangeAspect="1"/>
          </p:cNvPicPr>
          <p:nvPr/>
        </p:nvPicPr>
        <p:blipFill>
          <a:blip r:embed="rId4"/>
          <a:stretch>
            <a:fillRect/>
          </a:stretch>
        </p:blipFill>
        <p:spPr>
          <a:xfrm>
            <a:off x="2701281" y="3527843"/>
            <a:ext cx="1119303" cy="475704"/>
          </a:xfrm>
          <a:prstGeom prst="rect">
            <a:avLst/>
          </a:prstGeom>
        </p:spPr>
      </p:pic>
      <p:pic>
        <p:nvPicPr>
          <p:cNvPr id="18" name="Grafik 17">
            <a:extLst>
              <a:ext uri="{FF2B5EF4-FFF2-40B4-BE49-F238E27FC236}">
                <a16:creationId xmlns:a16="http://schemas.microsoft.com/office/drawing/2014/main" id="{7218C599-498F-3E42-A511-55D1BED0388B}"/>
              </a:ext>
            </a:extLst>
          </p:cNvPr>
          <p:cNvPicPr>
            <a:picLocks noChangeAspect="1"/>
          </p:cNvPicPr>
          <p:nvPr/>
        </p:nvPicPr>
        <p:blipFill>
          <a:blip r:embed="rId5"/>
          <a:stretch>
            <a:fillRect/>
          </a:stretch>
        </p:blipFill>
        <p:spPr>
          <a:xfrm>
            <a:off x="2773937" y="4120048"/>
            <a:ext cx="856702" cy="425257"/>
          </a:xfrm>
          <a:prstGeom prst="rect">
            <a:avLst/>
          </a:prstGeom>
        </p:spPr>
      </p:pic>
      <p:pic>
        <p:nvPicPr>
          <p:cNvPr id="20" name="Grafik 19">
            <a:extLst>
              <a:ext uri="{FF2B5EF4-FFF2-40B4-BE49-F238E27FC236}">
                <a16:creationId xmlns:a16="http://schemas.microsoft.com/office/drawing/2014/main" id="{3D84014B-A337-1148-8D00-5746BF1CE16E}"/>
              </a:ext>
            </a:extLst>
          </p:cNvPr>
          <p:cNvPicPr>
            <a:picLocks noChangeAspect="1"/>
          </p:cNvPicPr>
          <p:nvPr/>
        </p:nvPicPr>
        <p:blipFill>
          <a:blip r:embed="rId6"/>
          <a:stretch>
            <a:fillRect/>
          </a:stretch>
        </p:blipFill>
        <p:spPr>
          <a:xfrm>
            <a:off x="2648868" y="2933459"/>
            <a:ext cx="1061452" cy="606741"/>
          </a:xfrm>
          <a:prstGeom prst="rect">
            <a:avLst/>
          </a:prstGeom>
        </p:spPr>
      </p:pic>
      <p:pic>
        <p:nvPicPr>
          <p:cNvPr id="22" name="Grafik 21">
            <a:extLst>
              <a:ext uri="{FF2B5EF4-FFF2-40B4-BE49-F238E27FC236}">
                <a16:creationId xmlns:a16="http://schemas.microsoft.com/office/drawing/2014/main" id="{031C4540-07AD-4243-8DA8-0C613139C768}"/>
              </a:ext>
            </a:extLst>
          </p:cNvPr>
          <p:cNvPicPr>
            <a:picLocks noChangeAspect="1"/>
          </p:cNvPicPr>
          <p:nvPr/>
        </p:nvPicPr>
        <p:blipFill>
          <a:blip r:embed="rId7"/>
          <a:stretch>
            <a:fillRect/>
          </a:stretch>
        </p:blipFill>
        <p:spPr>
          <a:xfrm>
            <a:off x="2767852" y="4630623"/>
            <a:ext cx="652525" cy="475704"/>
          </a:xfrm>
          <a:prstGeom prst="rect">
            <a:avLst/>
          </a:prstGeom>
        </p:spPr>
      </p:pic>
      <p:sp>
        <p:nvSpPr>
          <p:cNvPr id="23" name="Textplatzhalter 11">
            <a:extLst>
              <a:ext uri="{FF2B5EF4-FFF2-40B4-BE49-F238E27FC236}">
                <a16:creationId xmlns:a16="http://schemas.microsoft.com/office/drawing/2014/main" id="{EB5747DB-AD14-5D4D-B737-35D42FF84BDD}"/>
              </a:ext>
            </a:extLst>
          </p:cNvPr>
          <p:cNvSpPr txBox="1">
            <a:spLocks/>
          </p:cNvSpPr>
          <p:nvPr/>
        </p:nvSpPr>
        <p:spPr bwMode="gray">
          <a:xfrm>
            <a:off x="2764000" y="2724482"/>
            <a:ext cx="1498122" cy="208976"/>
          </a:xfrm>
          <a:prstGeom prst="rect">
            <a:avLst/>
          </a:prstGeom>
          <a:noFill/>
        </p:spPr>
        <p:txBody>
          <a:bodyPr vert="horz" lIns="0" tIns="0" rIns="0" bIns="0" rtlCol="0" anchor="t">
            <a:noAutofit/>
          </a:bodyPr>
          <a:lstStyle>
            <a:lvl1pPr marL="0" indent="0" algn="l" defTabSz="914400" rtl="0" eaLnBrk="1" latinLnBrk="0" hangingPunct="1">
              <a:lnSpc>
                <a:spcPct val="90000"/>
              </a:lnSpc>
              <a:spcBef>
                <a:spcPts val="0"/>
              </a:spcBef>
              <a:spcAft>
                <a:spcPts val="1000"/>
              </a:spcAft>
              <a:buFont typeface="Wingdings" panose="05000000000000000000" pitchFamily="2" charset="2"/>
              <a:buNone/>
              <a:defRPr sz="4400" kern="1200">
                <a:solidFill>
                  <a:schemeClr val="bg1"/>
                </a:solidFill>
                <a:latin typeface="+mj-lt"/>
                <a:ea typeface="+mn-ea"/>
                <a:cs typeface="+mn-cs"/>
              </a:defRPr>
            </a:lvl1pPr>
            <a:lvl2pPr marL="720000" indent="-2700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bg1"/>
                </a:solidFill>
                <a:latin typeface="+mn-lt"/>
                <a:ea typeface="+mn-ea"/>
                <a:cs typeface="+mn-cs"/>
              </a:defRPr>
            </a:lvl2pPr>
            <a:lvl3pPr marL="1080000" indent="-270000" algn="l" defTabSz="914400" rtl="0" eaLnBrk="1" latinLnBrk="0" hangingPunct="1">
              <a:lnSpc>
                <a:spcPct val="90000"/>
              </a:lnSpc>
              <a:spcBef>
                <a:spcPts val="0"/>
              </a:spcBef>
              <a:spcAft>
                <a:spcPts val="1000"/>
              </a:spcAft>
              <a:buFont typeface="Arial" panose="020B0604020202020204" pitchFamily="34" charset="0"/>
              <a:buChar char="–"/>
              <a:defRPr sz="1800" kern="1200">
                <a:solidFill>
                  <a:schemeClr val="bg1"/>
                </a:solidFill>
                <a:latin typeface="+mn-lt"/>
                <a:ea typeface="+mn-ea"/>
                <a:cs typeface="+mn-cs"/>
              </a:defRPr>
            </a:lvl3pPr>
            <a:lvl4pPr marL="1440000" indent="-270000" algn="l" defTabSz="914400" rtl="0" eaLnBrk="1" latinLnBrk="0" hangingPunct="1">
              <a:lnSpc>
                <a:spcPct val="90000"/>
              </a:lnSpc>
              <a:spcBef>
                <a:spcPts val="0"/>
              </a:spcBef>
              <a:spcAft>
                <a:spcPts val="1000"/>
              </a:spcAft>
              <a:buFont typeface="Arial" panose="020B0604020202020204" pitchFamily="34" charset="0"/>
              <a:buChar char="–"/>
              <a:defRPr sz="1600" kern="1200">
                <a:solidFill>
                  <a:schemeClr val="bg1"/>
                </a:solidFill>
                <a:latin typeface="+mn-lt"/>
                <a:ea typeface="+mn-ea"/>
                <a:cs typeface="+mn-cs"/>
              </a:defRPr>
            </a:lvl4pPr>
            <a:lvl5pPr marL="1800000" indent="-270000" algn="l" defTabSz="914400" rtl="0" eaLnBrk="1" latinLnBrk="0" hangingPunct="1">
              <a:lnSpc>
                <a:spcPct val="90000"/>
              </a:lnSpc>
              <a:spcBef>
                <a:spcPts val="0"/>
              </a:spcBef>
              <a:spcAft>
                <a:spcPts val="100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dirty="0">
                <a:solidFill>
                  <a:schemeClr val="tx1"/>
                </a:solidFill>
              </a:rPr>
              <a:t>Gründer:</a:t>
            </a:r>
          </a:p>
        </p:txBody>
      </p:sp>
      <p:pic>
        <p:nvPicPr>
          <p:cNvPr id="3" name="Grafik 2">
            <a:extLst>
              <a:ext uri="{FF2B5EF4-FFF2-40B4-BE49-F238E27FC236}">
                <a16:creationId xmlns:a16="http://schemas.microsoft.com/office/drawing/2014/main" id="{4D6F358E-819C-AC49-BBB3-0E9EEE3655F2}"/>
              </a:ext>
            </a:extLst>
          </p:cNvPr>
          <p:cNvPicPr>
            <a:picLocks noChangeAspect="1"/>
          </p:cNvPicPr>
          <p:nvPr/>
        </p:nvPicPr>
        <p:blipFill>
          <a:blip r:embed="rId8"/>
          <a:stretch>
            <a:fillRect/>
          </a:stretch>
        </p:blipFill>
        <p:spPr>
          <a:xfrm>
            <a:off x="2752093" y="5589943"/>
            <a:ext cx="1348895" cy="296757"/>
          </a:xfrm>
          <a:prstGeom prst="rect">
            <a:avLst/>
          </a:prstGeom>
        </p:spPr>
      </p:pic>
      <p:sp>
        <p:nvSpPr>
          <p:cNvPr id="13" name="Textplatzhalter 11">
            <a:extLst>
              <a:ext uri="{FF2B5EF4-FFF2-40B4-BE49-F238E27FC236}">
                <a16:creationId xmlns:a16="http://schemas.microsoft.com/office/drawing/2014/main" id="{872F74D6-51A7-1A48-B793-3F0C4C8BD82C}"/>
              </a:ext>
            </a:extLst>
          </p:cNvPr>
          <p:cNvSpPr txBox="1">
            <a:spLocks/>
          </p:cNvSpPr>
          <p:nvPr/>
        </p:nvSpPr>
        <p:spPr bwMode="gray">
          <a:xfrm>
            <a:off x="2745562" y="5296001"/>
            <a:ext cx="1928400" cy="208976"/>
          </a:xfrm>
          <a:prstGeom prst="rect">
            <a:avLst/>
          </a:prstGeom>
          <a:noFill/>
        </p:spPr>
        <p:txBody>
          <a:bodyPr vert="horz" lIns="0" tIns="0" rIns="0" bIns="0" rtlCol="0" anchor="t">
            <a:noAutofit/>
          </a:bodyPr>
          <a:lstStyle>
            <a:lvl1pPr marL="0" indent="0" algn="l" defTabSz="914400" rtl="0" eaLnBrk="1" latinLnBrk="0" hangingPunct="1">
              <a:lnSpc>
                <a:spcPct val="90000"/>
              </a:lnSpc>
              <a:spcBef>
                <a:spcPts val="0"/>
              </a:spcBef>
              <a:spcAft>
                <a:spcPts val="1000"/>
              </a:spcAft>
              <a:buFont typeface="Wingdings" panose="05000000000000000000" pitchFamily="2" charset="2"/>
              <a:buNone/>
              <a:defRPr sz="4400" kern="1200">
                <a:solidFill>
                  <a:schemeClr val="bg1"/>
                </a:solidFill>
                <a:latin typeface="+mj-lt"/>
                <a:ea typeface="+mn-ea"/>
                <a:cs typeface="+mn-cs"/>
              </a:defRPr>
            </a:lvl1pPr>
            <a:lvl2pPr marL="720000" indent="-2700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bg1"/>
                </a:solidFill>
                <a:latin typeface="+mn-lt"/>
                <a:ea typeface="+mn-ea"/>
                <a:cs typeface="+mn-cs"/>
              </a:defRPr>
            </a:lvl2pPr>
            <a:lvl3pPr marL="1080000" indent="-270000" algn="l" defTabSz="914400" rtl="0" eaLnBrk="1" latinLnBrk="0" hangingPunct="1">
              <a:lnSpc>
                <a:spcPct val="90000"/>
              </a:lnSpc>
              <a:spcBef>
                <a:spcPts val="0"/>
              </a:spcBef>
              <a:spcAft>
                <a:spcPts val="1000"/>
              </a:spcAft>
              <a:buFont typeface="Arial" panose="020B0604020202020204" pitchFamily="34" charset="0"/>
              <a:buChar char="–"/>
              <a:defRPr sz="1800" kern="1200">
                <a:solidFill>
                  <a:schemeClr val="bg1"/>
                </a:solidFill>
                <a:latin typeface="+mn-lt"/>
                <a:ea typeface="+mn-ea"/>
                <a:cs typeface="+mn-cs"/>
              </a:defRPr>
            </a:lvl3pPr>
            <a:lvl4pPr marL="1440000" indent="-270000" algn="l" defTabSz="914400" rtl="0" eaLnBrk="1" latinLnBrk="0" hangingPunct="1">
              <a:lnSpc>
                <a:spcPct val="90000"/>
              </a:lnSpc>
              <a:spcBef>
                <a:spcPts val="0"/>
              </a:spcBef>
              <a:spcAft>
                <a:spcPts val="1000"/>
              </a:spcAft>
              <a:buFont typeface="Arial" panose="020B0604020202020204" pitchFamily="34" charset="0"/>
              <a:buChar char="–"/>
              <a:defRPr sz="1600" kern="1200">
                <a:solidFill>
                  <a:schemeClr val="bg1"/>
                </a:solidFill>
                <a:latin typeface="+mn-lt"/>
                <a:ea typeface="+mn-ea"/>
                <a:cs typeface="+mn-cs"/>
              </a:defRPr>
            </a:lvl4pPr>
            <a:lvl5pPr marL="1800000" indent="-270000" algn="l" defTabSz="914400" rtl="0" eaLnBrk="1" latinLnBrk="0" hangingPunct="1">
              <a:lnSpc>
                <a:spcPct val="90000"/>
              </a:lnSpc>
              <a:spcBef>
                <a:spcPts val="0"/>
              </a:spcBef>
              <a:spcAft>
                <a:spcPts val="100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dirty="0">
                <a:solidFill>
                  <a:schemeClr val="tx1"/>
                </a:solidFill>
              </a:rPr>
              <a:t>Gefördert im Programm:</a:t>
            </a:r>
          </a:p>
        </p:txBody>
      </p:sp>
      <p:sp>
        <p:nvSpPr>
          <p:cNvPr id="37" name="Textplatzhalter 11">
            <a:extLst>
              <a:ext uri="{FF2B5EF4-FFF2-40B4-BE49-F238E27FC236}">
                <a16:creationId xmlns:a16="http://schemas.microsoft.com/office/drawing/2014/main" id="{8258A646-7B65-C34C-ABF1-6ED6CB11C447}"/>
              </a:ext>
            </a:extLst>
          </p:cNvPr>
          <p:cNvSpPr txBox="1">
            <a:spLocks/>
          </p:cNvSpPr>
          <p:nvPr/>
        </p:nvSpPr>
        <p:spPr bwMode="gray">
          <a:xfrm>
            <a:off x="772610" y="1249340"/>
            <a:ext cx="1960497" cy="263986"/>
          </a:xfrm>
          <a:prstGeom prst="rect">
            <a:avLst/>
          </a:prstGeom>
          <a:noFill/>
        </p:spPr>
        <p:txBody>
          <a:bodyPr vert="horz" lIns="0" tIns="0" rIns="0" bIns="0" rtlCol="0" anchor="t">
            <a:noAutofit/>
          </a:bodyPr>
          <a:lstStyle>
            <a:lvl1pPr marL="0" indent="0" algn="l" defTabSz="914400" rtl="0" eaLnBrk="1" latinLnBrk="0" hangingPunct="1">
              <a:lnSpc>
                <a:spcPct val="90000"/>
              </a:lnSpc>
              <a:spcBef>
                <a:spcPts val="0"/>
              </a:spcBef>
              <a:spcAft>
                <a:spcPts val="1000"/>
              </a:spcAft>
              <a:buFont typeface="Wingdings" panose="05000000000000000000" pitchFamily="2" charset="2"/>
              <a:buNone/>
              <a:defRPr sz="4400" kern="1200">
                <a:solidFill>
                  <a:schemeClr val="bg1"/>
                </a:solidFill>
                <a:latin typeface="+mj-lt"/>
                <a:ea typeface="+mn-ea"/>
                <a:cs typeface="+mn-cs"/>
              </a:defRPr>
            </a:lvl1pPr>
            <a:lvl2pPr marL="720000" indent="-2700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bg1"/>
                </a:solidFill>
                <a:latin typeface="+mn-lt"/>
                <a:ea typeface="+mn-ea"/>
                <a:cs typeface="+mn-cs"/>
              </a:defRPr>
            </a:lvl2pPr>
            <a:lvl3pPr marL="1080000" indent="-270000" algn="l" defTabSz="914400" rtl="0" eaLnBrk="1" latinLnBrk="0" hangingPunct="1">
              <a:lnSpc>
                <a:spcPct val="90000"/>
              </a:lnSpc>
              <a:spcBef>
                <a:spcPts val="0"/>
              </a:spcBef>
              <a:spcAft>
                <a:spcPts val="1000"/>
              </a:spcAft>
              <a:buFont typeface="Arial" panose="020B0604020202020204" pitchFamily="34" charset="0"/>
              <a:buChar char="–"/>
              <a:defRPr sz="1800" kern="1200">
                <a:solidFill>
                  <a:schemeClr val="bg1"/>
                </a:solidFill>
                <a:latin typeface="+mn-lt"/>
                <a:ea typeface="+mn-ea"/>
                <a:cs typeface="+mn-cs"/>
              </a:defRPr>
            </a:lvl3pPr>
            <a:lvl4pPr marL="1440000" indent="-270000" algn="l" defTabSz="914400" rtl="0" eaLnBrk="1" latinLnBrk="0" hangingPunct="1">
              <a:lnSpc>
                <a:spcPct val="90000"/>
              </a:lnSpc>
              <a:spcBef>
                <a:spcPts val="0"/>
              </a:spcBef>
              <a:spcAft>
                <a:spcPts val="1000"/>
              </a:spcAft>
              <a:buFont typeface="Arial" panose="020B0604020202020204" pitchFamily="34" charset="0"/>
              <a:buChar char="–"/>
              <a:defRPr sz="1600" kern="1200">
                <a:solidFill>
                  <a:schemeClr val="bg1"/>
                </a:solidFill>
                <a:latin typeface="+mn-lt"/>
                <a:ea typeface="+mn-ea"/>
                <a:cs typeface="+mn-cs"/>
              </a:defRPr>
            </a:lvl4pPr>
            <a:lvl5pPr marL="1800000" indent="-270000" algn="l" defTabSz="914400" rtl="0" eaLnBrk="1" latinLnBrk="0" hangingPunct="1">
              <a:lnSpc>
                <a:spcPct val="90000"/>
              </a:lnSpc>
              <a:spcBef>
                <a:spcPts val="0"/>
              </a:spcBef>
              <a:spcAft>
                <a:spcPts val="100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dirty="0">
                <a:solidFill>
                  <a:schemeClr val="tx1"/>
                </a:solidFill>
              </a:rPr>
              <a:t>Eine Veranstaltung von:</a:t>
            </a:r>
          </a:p>
        </p:txBody>
      </p:sp>
      <p:pic>
        <p:nvPicPr>
          <p:cNvPr id="7" name="Grafik 6">
            <a:extLst>
              <a:ext uri="{FF2B5EF4-FFF2-40B4-BE49-F238E27FC236}">
                <a16:creationId xmlns:a16="http://schemas.microsoft.com/office/drawing/2014/main" id="{68EAA302-73AB-0F49-8AF8-72E623A14D1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82761" y="5672038"/>
            <a:ext cx="1127694" cy="223651"/>
          </a:xfrm>
          <a:prstGeom prst="rect">
            <a:avLst/>
          </a:prstGeom>
        </p:spPr>
      </p:pic>
      <p:pic>
        <p:nvPicPr>
          <p:cNvPr id="9" name="Grafik 8">
            <a:extLst>
              <a:ext uri="{FF2B5EF4-FFF2-40B4-BE49-F238E27FC236}">
                <a16:creationId xmlns:a16="http://schemas.microsoft.com/office/drawing/2014/main" id="{F2142E44-5EE9-464C-B721-400E8C8C62A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64673" y="5122700"/>
            <a:ext cx="1289536" cy="444613"/>
          </a:xfrm>
          <a:prstGeom prst="rect">
            <a:avLst/>
          </a:prstGeom>
        </p:spPr>
      </p:pic>
      <p:pic>
        <p:nvPicPr>
          <p:cNvPr id="11" name="Grafik 10">
            <a:extLst>
              <a:ext uri="{FF2B5EF4-FFF2-40B4-BE49-F238E27FC236}">
                <a16:creationId xmlns:a16="http://schemas.microsoft.com/office/drawing/2014/main" id="{3A94E532-2EA5-E848-B64A-3724E388480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0269" y="4734835"/>
            <a:ext cx="1306973" cy="298082"/>
          </a:xfrm>
          <a:prstGeom prst="rect">
            <a:avLst/>
          </a:prstGeom>
        </p:spPr>
      </p:pic>
      <p:pic>
        <p:nvPicPr>
          <p:cNvPr id="17" name="Grafik 16">
            <a:extLst>
              <a:ext uri="{FF2B5EF4-FFF2-40B4-BE49-F238E27FC236}">
                <a16:creationId xmlns:a16="http://schemas.microsoft.com/office/drawing/2014/main" id="{F23392DF-E13D-0848-BAC4-CDA8B2BFFDE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35769" y="4224539"/>
            <a:ext cx="777145" cy="364782"/>
          </a:xfrm>
          <a:prstGeom prst="rect">
            <a:avLst/>
          </a:prstGeom>
        </p:spPr>
      </p:pic>
      <p:pic>
        <p:nvPicPr>
          <p:cNvPr id="21" name="Grafik 20">
            <a:extLst>
              <a:ext uri="{FF2B5EF4-FFF2-40B4-BE49-F238E27FC236}">
                <a16:creationId xmlns:a16="http://schemas.microsoft.com/office/drawing/2014/main" id="{436CDDB3-6C4C-D642-BE0A-7069A0A1069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72610" y="3750808"/>
            <a:ext cx="1237844" cy="346900"/>
          </a:xfrm>
          <a:prstGeom prst="rect">
            <a:avLst/>
          </a:prstGeom>
        </p:spPr>
      </p:pic>
      <p:pic>
        <p:nvPicPr>
          <p:cNvPr id="27" name="Grafik 26">
            <a:extLst>
              <a:ext uri="{FF2B5EF4-FFF2-40B4-BE49-F238E27FC236}">
                <a16:creationId xmlns:a16="http://schemas.microsoft.com/office/drawing/2014/main" id="{6D5DD977-7315-D942-A39F-6DCF594EC7A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35769" y="3201886"/>
            <a:ext cx="998557" cy="387789"/>
          </a:xfrm>
          <a:prstGeom prst="rect">
            <a:avLst/>
          </a:prstGeom>
        </p:spPr>
      </p:pic>
      <p:pic>
        <p:nvPicPr>
          <p:cNvPr id="29" name="Grafik 28">
            <a:extLst>
              <a:ext uri="{FF2B5EF4-FFF2-40B4-BE49-F238E27FC236}">
                <a16:creationId xmlns:a16="http://schemas.microsoft.com/office/drawing/2014/main" id="{26B22FDD-5BE6-FA4E-8C5C-AACB9299902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38214" y="2813852"/>
            <a:ext cx="1172240" cy="239401"/>
          </a:xfrm>
          <a:prstGeom prst="rect">
            <a:avLst/>
          </a:prstGeom>
        </p:spPr>
      </p:pic>
      <p:pic>
        <p:nvPicPr>
          <p:cNvPr id="31" name="Grafik 30">
            <a:extLst>
              <a:ext uri="{FF2B5EF4-FFF2-40B4-BE49-F238E27FC236}">
                <a16:creationId xmlns:a16="http://schemas.microsoft.com/office/drawing/2014/main" id="{29CD6F89-CE04-4B4B-AE20-B16B1818FAAC}"/>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164" y="2380124"/>
            <a:ext cx="998557" cy="263986"/>
          </a:xfrm>
          <a:prstGeom prst="rect">
            <a:avLst/>
          </a:prstGeom>
        </p:spPr>
      </p:pic>
      <p:pic>
        <p:nvPicPr>
          <p:cNvPr id="33" name="Grafik 32">
            <a:extLst>
              <a:ext uri="{FF2B5EF4-FFF2-40B4-BE49-F238E27FC236}">
                <a16:creationId xmlns:a16="http://schemas.microsoft.com/office/drawing/2014/main" id="{3C83E584-2954-6845-BCBE-4C48CA2E3D1D}"/>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72610" y="1880802"/>
            <a:ext cx="915194" cy="400397"/>
          </a:xfrm>
          <a:prstGeom prst="rect">
            <a:avLst/>
          </a:prstGeom>
        </p:spPr>
      </p:pic>
      <p:pic>
        <p:nvPicPr>
          <p:cNvPr id="35" name="Grafik 34">
            <a:extLst>
              <a:ext uri="{FF2B5EF4-FFF2-40B4-BE49-F238E27FC236}">
                <a16:creationId xmlns:a16="http://schemas.microsoft.com/office/drawing/2014/main" id="{460E54BB-3CCD-0340-BAA3-4427B360E3C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38213" y="1543780"/>
            <a:ext cx="774700" cy="279400"/>
          </a:xfrm>
          <a:prstGeom prst="rect">
            <a:avLst/>
          </a:prstGeom>
        </p:spPr>
      </p:pic>
      <p:sp>
        <p:nvSpPr>
          <p:cNvPr id="36" name="Textfeld 35">
            <a:extLst>
              <a:ext uri="{FF2B5EF4-FFF2-40B4-BE49-F238E27FC236}">
                <a16:creationId xmlns:a16="http://schemas.microsoft.com/office/drawing/2014/main" id="{2BF3DCB7-1483-E344-9FE1-1052B476B444}"/>
              </a:ext>
            </a:extLst>
          </p:cNvPr>
          <p:cNvSpPr txBox="1"/>
          <p:nvPr/>
        </p:nvSpPr>
        <p:spPr>
          <a:xfrm>
            <a:off x="-2330605" y="2274849"/>
            <a:ext cx="0" cy="0"/>
          </a:xfrm>
          <a:prstGeom prst="rect">
            <a:avLst/>
          </a:prstGeom>
          <a:solidFill>
            <a:schemeClr val="bg1"/>
          </a:solidFill>
        </p:spPr>
        <p:txBody>
          <a:bodyPr wrap="none" lIns="0" tIns="0" rIns="0" bIns="0" rtlCol="0">
            <a:noAutofit/>
          </a:bodyPr>
          <a:lstStyle/>
          <a:p>
            <a:pPr>
              <a:lnSpc>
                <a:spcPct val="90000"/>
              </a:lnSpc>
              <a:spcAft>
                <a:spcPts val="1000"/>
              </a:spcAft>
            </a:pPr>
            <a:endParaRPr lang="de-DE" dirty="0" err="1"/>
          </a:p>
        </p:txBody>
      </p:sp>
      <p:pic>
        <p:nvPicPr>
          <p:cNvPr id="26" name="Grafik 25">
            <a:extLst>
              <a:ext uri="{FF2B5EF4-FFF2-40B4-BE49-F238E27FC236}">
                <a16:creationId xmlns:a16="http://schemas.microsoft.com/office/drawing/2014/main" id="{8D723EDE-EFA2-49FB-9C74-C5C62B62761F}"/>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881967" y="6031930"/>
            <a:ext cx="1127694" cy="295920"/>
          </a:xfrm>
          <a:prstGeom prst="rect">
            <a:avLst/>
          </a:prstGeom>
        </p:spPr>
      </p:pic>
      <p:pic>
        <p:nvPicPr>
          <p:cNvPr id="28" name="Picture 2" descr="Bildergebnis fÃ¼r twitter">
            <a:extLst>
              <a:ext uri="{FF2B5EF4-FFF2-40B4-BE49-F238E27FC236}">
                <a16:creationId xmlns:a16="http://schemas.microsoft.com/office/drawing/2014/main" id="{95815197-05C7-4F3E-8A86-B72E6402AC3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581770" y="2299694"/>
            <a:ext cx="284881" cy="23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196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669374" y="1335374"/>
            <a:ext cx="6858000" cy="4187252"/>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sp>
        <p:nvSpPr>
          <p:cNvPr id="3" name="Textfeld 2">
            <a:extLst>
              <a:ext uri="{FF2B5EF4-FFF2-40B4-BE49-F238E27FC236}">
                <a16:creationId xmlns:a16="http://schemas.microsoft.com/office/drawing/2014/main" id="{FE75D30B-EEB2-4902-A23D-63396B84D099}"/>
              </a:ext>
            </a:extLst>
          </p:cNvPr>
          <p:cNvSpPr txBox="1"/>
          <p:nvPr/>
        </p:nvSpPr>
        <p:spPr>
          <a:xfrm>
            <a:off x="8129139" y="393269"/>
            <a:ext cx="3152178" cy="1938992"/>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Was kennzeichnet offene Daten? </a:t>
            </a:r>
          </a:p>
        </p:txBody>
      </p:sp>
      <p:sp>
        <p:nvSpPr>
          <p:cNvPr id="9" name="Textfeld 8">
            <a:extLst>
              <a:ext uri="{FF2B5EF4-FFF2-40B4-BE49-F238E27FC236}">
                <a16:creationId xmlns:a16="http://schemas.microsoft.com/office/drawing/2014/main" id="{64FB5BDB-7D35-4747-AB5A-D809C882EB90}"/>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pic>
        <p:nvPicPr>
          <p:cNvPr id="19" name="Picture 2">
            <a:extLst>
              <a:ext uri="{FF2B5EF4-FFF2-40B4-BE49-F238E27FC236}">
                <a16:creationId xmlns:a16="http://schemas.microsoft.com/office/drawing/2014/main" id="{0BB60836-C69A-40D4-BB78-2AADEE98D08B}"/>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ED47EE17-8617-4B4E-A4A9-FB71F68E5DAD}"/>
              </a:ext>
            </a:extLst>
          </p:cNvPr>
          <p:cNvSpPr txBox="1"/>
          <p:nvPr/>
        </p:nvSpPr>
        <p:spPr>
          <a:xfrm>
            <a:off x="910683" y="1362765"/>
            <a:ext cx="7439150" cy="2262158"/>
          </a:xfrm>
          <a:prstGeom prst="rect">
            <a:avLst/>
          </a:prstGeom>
          <a:noFill/>
        </p:spPr>
        <p:txBody>
          <a:bodyPr wrap="square">
            <a:spAutoFit/>
          </a:bodyPr>
          <a:lstStyle/>
          <a:p>
            <a:pPr marL="457200" marR="101600" rtl="0">
              <a:spcBef>
                <a:spcPts val="0"/>
              </a:spcBef>
              <a:spcAft>
                <a:spcPts val="0"/>
              </a:spcAft>
            </a:pPr>
            <a:r>
              <a:rPr lang="en-US" sz="3500" dirty="0">
                <a:latin typeface="Barlow überschriften"/>
                <a:ea typeface="FHP Sun Office" panose="020B0503050302020203" pitchFamily="34" charset="0"/>
              </a:rPr>
              <a:t>‘Open means anyone can freely access, use, modify, and share for any purpose.’ (The Open Definition)</a:t>
            </a:r>
          </a:p>
          <a:p>
            <a:br>
              <a:rPr lang="en-US" dirty="0"/>
            </a:br>
            <a:endParaRPr lang="de-DE" dirty="0"/>
          </a:p>
        </p:txBody>
      </p:sp>
      <p:sp>
        <p:nvSpPr>
          <p:cNvPr id="20" name="Textfeld 19">
            <a:extLst>
              <a:ext uri="{FF2B5EF4-FFF2-40B4-BE49-F238E27FC236}">
                <a16:creationId xmlns:a16="http://schemas.microsoft.com/office/drawing/2014/main" id="{CB3EDF25-C8B4-455F-B5A4-FAC1C96B3EBF}"/>
              </a:ext>
            </a:extLst>
          </p:cNvPr>
          <p:cNvSpPr txBox="1"/>
          <p:nvPr/>
        </p:nvSpPr>
        <p:spPr>
          <a:xfrm>
            <a:off x="8961120" y="2217698"/>
            <a:ext cx="1338828" cy="1015663"/>
          </a:xfrm>
          <a:prstGeom prst="rect">
            <a:avLst/>
          </a:prstGeom>
          <a:noFill/>
        </p:spPr>
        <p:txBody>
          <a:bodyPr wrap="none" rtlCol="0">
            <a:spAutoFit/>
          </a:bodyPr>
          <a:lstStyle/>
          <a:p>
            <a:r>
              <a:rPr lang="de-DE" sz="6000" dirty="0">
                <a:solidFill>
                  <a:schemeClr val="bg1"/>
                </a:solidFill>
                <a:latin typeface="FHP Sun Office" panose="020B0503050302020203" pitchFamily="34" charset="0"/>
                <a:ea typeface="FHP Sun Office" panose="020B0503050302020203" pitchFamily="34" charset="0"/>
              </a:rPr>
              <a:t>2/2</a:t>
            </a:r>
          </a:p>
        </p:txBody>
      </p:sp>
      <p:pic>
        <p:nvPicPr>
          <p:cNvPr id="3074" name="Picture 2">
            <a:extLst>
              <a:ext uri="{FF2B5EF4-FFF2-40B4-BE49-F238E27FC236}">
                <a16:creationId xmlns:a16="http://schemas.microsoft.com/office/drawing/2014/main" id="{C89DA21F-2771-47E9-828A-F3373F03F286}"/>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38083" y="3177842"/>
            <a:ext cx="7177589" cy="18710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20">
            <a:extLst>
              <a:ext uri="{FF2B5EF4-FFF2-40B4-BE49-F238E27FC236}">
                <a16:creationId xmlns:a16="http://schemas.microsoft.com/office/drawing/2014/main" id="{F34803ED-09DF-4000-B8A6-C8AEF6C12CEE}"/>
              </a:ext>
            </a:extLst>
          </p:cNvPr>
          <p:cNvSpPr txBox="1"/>
          <p:nvPr/>
        </p:nvSpPr>
        <p:spPr>
          <a:xfrm>
            <a:off x="1622563" y="4899066"/>
            <a:ext cx="7081630" cy="1754326"/>
          </a:xfrm>
          <a:prstGeom prst="rect">
            <a:avLst/>
          </a:prstGeom>
          <a:noFill/>
        </p:spPr>
        <p:txBody>
          <a:bodyPr wrap="square">
            <a:spAutoFit/>
          </a:bodyPr>
          <a:lstStyle/>
          <a:p>
            <a:pPr marL="285750" marR="101600" indent="-285750" rtl="0" fontAlgn="base">
              <a:spcBef>
                <a:spcPts val="0"/>
              </a:spcBef>
              <a:spcAft>
                <a:spcPts val="0"/>
              </a:spcAft>
              <a:buFont typeface="Arial" panose="020B0604020202020204" pitchFamily="34" charset="0"/>
              <a:buChar char="•"/>
            </a:pPr>
            <a:r>
              <a:rPr lang="en-US" sz="1800" b="0" i="0" u="sng" strike="noStrike" dirty="0">
                <a:solidFill>
                  <a:srgbClr val="89F296"/>
                </a:solidFill>
                <a:effectLst/>
                <a:latin typeface="Raleway" panose="020B0503030101060003" pitchFamily="34" charset="0"/>
                <a:hlinkClick r:id="rId5">
                  <a:extLst>
                    <a:ext uri="{A12FA001-AC4F-418D-AE19-62706E023703}">
                      <ahyp:hlinkClr xmlns:ahyp="http://schemas.microsoft.com/office/drawing/2018/hyperlinkcolor" val="tx"/>
                    </a:ext>
                  </a:extLst>
                </a:hlinkClick>
              </a:rPr>
              <a:t>Public Domain Mark 1.0</a:t>
            </a:r>
            <a:endParaRPr lang="en-US" sz="1800" b="0" i="0" u="none" strike="noStrike" dirty="0">
              <a:solidFill>
                <a:srgbClr val="89F296"/>
              </a:solidFill>
              <a:effectLst/>
              <a:latin typeface="Raleway" panose="020B0503030101060003" pitchFamily="34" charset="0"/>
            </a:endParaRPr>
          </a:p>
          <a:p>
            <a:pPr marL="285750" marR="101600" indent="-285750" rtl="0" fontAlgn="base">
              <a:spcBef>
                <a:spcPts val="0"/>
              </a:spcBef>
              <a:spcAft>
                <a:spcPts val="0"/>
              </a:spcAft>
              <a:buFont typeface="Arial" panose="020B0604020202020204" pitchFamily="34" charset="0"/>
              <a:buChar char="•"/>
            </a:pPr>
            <a:r>
              <a:rPr lang="en-US" sz="1800" b="0" i="0" u="sng" strike="noStrike" dirty="0" err="1">
                <a:solidFill>
                  <a:srgbClr val="89F296"/>
                </a:solidFill>
                <a:effectLst/>
                <a:latin typeface="Raleway" panose="020B0503030101060003" pitchFamily="34" charset="0"/>
                <a:hlinkClick r:id="rId6">
                  <a:extLst>
                    <a:ext uri="{A12FA001-AC4F-418D-AE19-62706E023703}">
                      <ahyp:hlinkClr xmlns:ahyp="http://schemas.microsoft.com/office/drawing/2018/hyperlinkcolor" val="tx"/>
                    </a:ext>
                  </a:extLst>
                </a:hlinkClick>
              </a:rPr>
              <a:t>CC0</a:t>
            </a:r>
            <a:r>
              <a:rPr lang="en-US" sz="1800" b="0" i="0" u="sng" strike="noStrike" dirty="0">
                <a:solidFill>
                  <a:srgbClr val="89F296"/>
                </a:solidFill>
                <a:effectLst/>
                <a:latin typeface="Raleway" panose="020B0503030101060003" pitchFamily="34" charset="0"/>
                <a:hlinkClick r:id="rId6">
                  <a:extLst>
                    <a:ext uri="{A12FA001-AC4F-418D-AE19-62706E023703}">
                      <ahyp:hlinkClr xmlns:ahyp="http://schemas.microsoft.com/office/drawing/2018/hyperlinkcolor" val="tx"/>
                    </a:ext>
                  </a:extLst>
                </a:hlinkClick>
              </a:rPr>
              <a:t> 1.0 Universal</a:t>
            </a:r>
            <a:endParaRPr lang="en-US" sz="1800" b="0" i="0" u="none" strike="noStrike" dirty="0">
              <a:solidFill>
                <a:srgbClr val="89F296"/>
              </a:solidFill>
              <a:effectLst/>
              <a:latin typeface="Raleway" panose="020B0503030101060003" pitchFamily="34" charset="0"/>
            </a:endParaRPr>
          </a:p>
          <a:p>
            <a:pPr marL="285750" marR="101600" indent="-285750" rtl="0" fontAlgn="base">
              <a:spcBef>
                <a:spcPts val="0"/>
              </a:spcBef>
              <a:spcAft>
                <a:spcPts val="0"/>
              </a:spcAft>
              <a:buFont typeface="Arial" panose="020B0604020202020204" pitchFamily="34" charset="0"/>
              <a:buChar char="•"/>
            </a:pPr>
            <a:r>
              <a:rPr lang="en-US" sz="1800" b="0" i="0" u="sng" strike="noStrike" dirty="0">
                <a:solidFill>
                  <a:srgbClr val="89F296"/>
                </a:solidFill>
                <a:effectLst/>
                <a:latin typeface="Raleway" panose="020B0503030101060003" pitchFamily="34" charset="0"/>
                <a:hlinkClick r:id="rId7">
                  <a:extLst>
                    <a:ext uri="{A12FA001-AC4F-418D-AE19-62706E023703}">
                      <ahyp:hlinkClr xmlns:ahyp="http://schemas.microsoft.com/office/drawing/2018/hyperlinkcolor" val="tx"/>
                    </a:ext>
                  </a:extLst>
                </a:hlinkClick>
              </a:rPr>
              <a:t>Attribution 4.0 International (CC BY 4.0)</a:t>
            </a:r>
            <a:endParaRPr lang="en-US" sz="1800" b="0" i="0" u="none" strike="noStrike" dirty="0">
              <a:solidFill>
                <a:srgbClr val="89F296"/>
              </a:solidFill>
              <a:effectLst/>
              <a:latin typeface="Raleway" panose="020B0503030101060003" pitchFamily="34" charset="0"/>
            </a:endParaRPr>
          </a:p>
          <a:p>
            <a:pPr marL="285750" indent="-285750" rtl="0" fontAlgn="base">
              <a:spcBef>
                <a:spcPts val="0"/>
              </a:spcBef>
              <a:spcAft>
                <a:spcPts val="0"/>
              </a:spcAft>
              <a:buFont typeface="Arial" panose="020B0604020202020204" pitchFamily="34" charset="0"/>
              <a:buChar char="•"/>
            </a:pPr>
            <a:r>
              <a:rPr lang="en-US" sz="1800" b="0" i="0" u="sng" strike="noStrike" dirty="0">
                <a:solidFill>
                  <a:srgbClr val="89F296"/>
                </a:solidFill>
                <a:effectLst/>
                <a:latin typeface="Raleway" panose="020B0503030101060003" pitchFamily="34" charset="0"/>
                <a:hlinkClick r:id="rId8">
                  <a:extLst>
                    <a:ext uri="{A12FA001-AC4F-418D-AE19-62706E023703}">
                      <ahyp:hlinkClr xmlns:ahyp="http://schemas.microsoft.com/office/drawing/2018/hyperlinkcolor" val="tx"/>
                    </a:ext>
                  </a:extLst>
                </a:hlinkClick>
              </a:rPr>
              <a:t>Attribution-Share-Alike 4.0 International (CC BY-SA 4.0)</a:t>
            </a:r>
            <a:endParaRPr lang="en-US" sz="1800" b="0" i="0" u="none" strike="noStrike" dirty="0">
              <a:solidFill>
                <a:srgbClr val="89F296"/>
              </a:solidFill>
              <a:effectLst/>
              <a:latin typeface="Raleway" panose="020B0503030101060003" pitchFamily="34" charset="0"/>
            </a:endParaRPr>
          </a:p>
          <a:p>
            <a:pPr marL="285750" indent="-285750" rtl="0" fontAlgn="base">
              <a:spcBef>
                <a:spcPts val="0"/>
              </a:spcBef>
              <a:spcAft>
                <a:spcPts val="0"/>
              </a:spcAft>
              <a:buFont typeface="Arial" panose="020B0604020202020204" pitchFamily="34" charset="0"/>
              <a:buChar char="•"/>
            </a:pPr>
            <a:r>
              <a:rPr lang="en-US" sz="1800" b="0" i="0" u="sng" strike="noStrike" dirty="0">
                <a:solidFill>
                  <a:srgbClr val="89F296"/>
                </a:solidFill>
                <a:effectLst/>
                <a:latin typeface="Raleway" panose="020B0503030101060003" pitchFamily="34" charset="0"/>
                <a:hlinkClick r:id="rId9">
                  <a:extLst>
                    <a:ext uri="{A12FA001-AC4F-418D-AE19-62706E023703}">
                      <ahyp:hlinkClr xmlns:ahyp="http://schemas.microsoft.com/office/drawing/2018/hyperlinkcolor" val="tx"/>
                    </a:ext>
                  </a:extLst>
                </a:hlinkClick>
              </a:rPr>
              <a:t>No Known Copyright</a:t>
            </a:r>
            <a:r>
              <a:rPr lang="en-US" sz="1800" b="1" i="0" u="none" strike="noStrike" dirty="0">
                <a:solidFill>
                  <a:srgbClr val="89F296"/>
                </a:solidFill>
                <a:effectLst/>
                <a:latin typeface="Raleway" panose="020B0503030101060003" pitchFamily="34" charset="0"/>
              </a:rPr>
              <a:t>*</a:t>
            </a:r>
            <a:r>
              <a:rPr lang="en-US" dirty="0">
                <a:solidFill>
                  <a:srgbClr val="89F296"/>
                </a:solidFill>
                <a:latin typeface="Raleway" panose="020B0503030101060003" pitchFamily="34" charset="0"/>
              </a:rPr>
              <a:t> Rights Statements</a:t>
            </a:r>
            <a:br>
              <a:rPr lang="en-US" dirty="0"/>
            </a:br>
            <a:endParaRPr lang="de-DE" dirty="0"/>
          </a:p>
        </p:txBody>
      </p:sp>
      <p:sp>
        <p:nvSpPr>
          <p:cNvPr id="10" name="Textfeld 9">
            <a:extLst>
              <a:ext uri="{FF2B5EF4-FFF2-40B4-BE49-F238E27FC236}">
                <a16:creationId xmlns:a16="http://schemas.microsoft.com/office/drawing/2014/main" id="{3B51D279-1846-4FC0-9877-0D02F4266416}"/>
              </a:ext>
            </a:extLst>
          </p:cNvPr>
          <p:cNvSpPr txBox="1"/>
          <p:nvPr/>
        </p:nvSpPr>
        <p:spPr>
          <a:xfrm>
            <a:off x="0" y="0"/>
            <a:ext cx="8004748" cy="1169551"/>
          </a:xfrm>
          <a:prstGeom prst="rect">
            <a:avLst/>
          </a:prstGeom>
          <a:solidFill>
            <a:schemeClr val="bg1">
              <a:lumMod val="85000"/>
            </a:schemeClr>
          </a:solidFill>
        </p:spPr>
        <p:txBody>
          <a:bodyPr wrap="square">
            <a:spAutoFit/>
          </a:bodyPr>
          <a:lstStyle/>
          <a:p>
            <a:pPr algn="ctr"/>
            <a:endParaRPr lang="de-DE" sz="3500" b="1" dirty="0">
              <a:latin typeface="Barlow überschriften"/>
              <a:ea typeface="FHP Sun Office" panose="020B0503050302020203" pitchFamily="34" charset="0"/>
            </a:endParaRPr>
          </a:p>
          <a:p>
            <a:pPr algn="ctr"/>
            <a:r>
              <a:rPr lang="de-DE" sz="3500" b="1" dirty="0">
                <a:latin typeface="Barlow überschriften"/>
                <a:ea typeface="FHP Sun Office" panose="020B0503050302020203" pitchFamily="34" charset="0"/>
              </a:rPr>
              <a:t>Open Definition</a:t>
            </a:r>
          </a:p>
        </p:txBody>
      </p:sp>
    </p:spTree>
    <p:extLst>
      <p:ext uri="{BB962C8B-B14F-4D97-AF65-F5344CB8AC3E}">
        <p14:creationId xmlns:p14="http://schemas.microsoft.com/office/powerpoint/2010/main" val="141469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669374" y="1335374"/>
            <a:ext cx="6858000" cy="4187252"/>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sp>
        <p:nvSpPr>
          <p:cNvPr id="3" name="Textfeld 2">
            <a:extLst>
              <a:ext uri="{FF2B5EF4-FFF2-40B4-BE49-F238E27FC236}">
                <a16:creationId xmlns:a16="http://schemas.microsoft.com/office/drawing/2014/main" id="{FE75D30B-EEB2-4902-A23D-63396B84D099}"/>
              </a:ext>
            </a:extLst>
          </p:cNvPr>
          <p:cNvSpPr txBox="1"/>
          <p:nvPr/>
        </p:nvSpPr>
        <p:spPr>
          <a:xfrm>
            <a:off x="8129139" y="393269"/>
            <a:ext cx="3152178" cy="2554545"/>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Von #OpenAccess zu </a:t>
            </a:r>
          </a:p>
          <a:p>
            <a:r>
              <a:rPr lang="de-DE" sz="4000" dirty="0">
                <a:solidFill>
                  <a:schemeClr val="bg1"/>
                </a:solidFill>
                <a:latin typeface="Barlow überschriften"/>
                <a:ea typeface="FHP Sun Office" panose="020B0503050302020203" pitchFamily="34" charset="0"/>
              </a:rPr>
              <a:t>#OpenGLAM </a:t>
            </a:r>
          </a:p>
        </p:txBody>
      </p:sp>
      <p:sp>
        <p:nvSpPr>
          <p:cNvPr id="9" name="Textfeld 8">
            <a:extLst>
              <a:ext uri="{FF2B5EF4-FFF2-40B4-BE49-F238E27FC236}">
                <a16:creationId xmlns:a16="http://schemas.microsoft.com/office/drawing/2014/main" id="{64FB5BDB-7D35-4747-AB5A-D809C882EB90}"/>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pic>
        <p:nvPicPr>
          <p:cNvPr id="19" name="Picture 2">
            <a:extLst>
              <a:ext uri="{FF2B5EF4-FFF2-40B4-BE49-F238E27FC236}">
                <a16:creationId xmlns:a16="http://schemas.microsoft.com/office/drawing/2014/main" id="{0BB60836-C69A-40D4-BB78-2AADEE98D08B}"/>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894292F1-24FA-45F8-8B5F-AA6BA370F1E4}"/>
              </a:ext>
            </a:extLst>
          </p:cNvPr>
          <p:cNvSpPr txBox="1"/>
          <p:nvPr/>
        </p:nvSpPr>
        <p:spPr>
          <a:xfrm>
            <a:off x="244333" y="1542820"/>
            <a:ext cx="8090773" cy="3939540"/>
          </a:xfrm>
          <a:prstGeom prst="rect">
            <a:avLst/>
          </a:prstGeom>
          <a:noFill/>
        </p:spPr>
        <p:txBody>
          <a:bodyPr wrap="square">
            <a:spAutoFit/>
          </a:bodyPr>
          <a:lstStyle/>
          <a:p>
            <a:r>
              <a:rPr lang="de-DE" sz="2500" b="1" dirty="0">
                <a:latin typeface="Barlow überschriften"/>
              </a:rPr>
              <a:t>Budapest</a:t>
            </a:r>
            <a:r>
              <a:rPr lang="de-DE" sz="2500" dirty="0">
                <a:latin typeface="Barlow überschriften"/>
              </a:rPr>
              <a:t>		: freier Zugang zu wissenschaftlichen 2001 			  Erkenntnissen sowie Rechte zur 				  rezipierenden &amp; analysierenden 				  Nutzung</a:t>
            </a:r>
          </a:p>
          <a:p>
            <a:r>
              <a:rPr lang="de-DE" sz="2500" dirty="0">
                <a:latin typeface="Barlow überschriften"/>
              </a:rPr>
              <a:t>				</a:t>
            </a:r>
          </a:p>
          <a:p>
            <a:r>
              <a:rPr lang="de-DE" sz="2500" b="1" dirty="0" err="1">
                <a:latin typeface="Barlow überschriften"/>
              </a:rPr>
              <a:t>Beteshda</a:t>
            </a:r>
            <a:r>
              <a:rPr lang="de-DE" sz="2500" b="1" dirty="0">
                <a:latin typeface="Barlow überschriften"/>
              </a:rPr>
              <a:t> </a:t>
            </a:r>
            <a:r>
              <a:rPr lang="de-DE" sz="2500" dirty="0">
                <a:latin typeface="Barlow überschriften"/>
              </a:rPr>
              <a:t>		: + Recht zur Bearbeitung &amp;</a:t>
            </a:r>
          </a:p>
          <a:p>
            <a:r>
              <a:rPr lang="de-DE" sz="2500" dirty="0">
                <a:latin typeface="Barlow überschriften"/>
              </a:rPr>
              <a:t>2003			  Verbreitung</a:t>
            </a:r>
          </a:p>
          <a:p>
            <a:endParaRPr lang="de-DE" sz="2500" dirty="0">
              <a:latin typeface="Barlow überschriften"/>
            </a:endParaRPr>
          </a:p>
          <a:p>
            <a:r>
              <a:rPr lang="de-DE" sz="2500" b="1" dirty="0">
                <a:latin typeface="Barlow überschriften"/>
              </a:rPr>
              <a:t>Berlin	</a:t>
            </a:r>
            <a:r>
              <a:rPr lang="de-DE" sz="2500" dirty="0">
                <a:latin typeface="Barlow überschriften"/>
              </a:rPr>
              <a:t>		: </a:t>
            </a:r>
            <a:r>
              <a:rPr lang="de-DE" sz="2500" b="1" dirty="0">
                <a:highlight>
                  <a:srgbClr val="89F296"/>
                </a:highlight>
                <a:latin typeface="Barlow überschriften"/>
              </a:rPr>
              <a:t>+ Wissen aus Kulturbereich </a:t>
            </a:r>
          </a:p>
          <a:p>
            <a:r>
              <a:rPr lang="de-DE" sz="2500" dirty="0">
                <a:latin typeface="Barlow überschriften"/>
              </a:rPr>
              <a:t>2003			  </a:t>
            </a:r>
            <a:r>
              <a:rPr lang="de-DE" sz="2500" dirty="0">
                <a:highlight>
                  <a:srgbClr val="89F296"/>
                </a:highlight>
                <a:latin typeface="Barlow überschriften"/>
              </a:rPr>
              <a:t>(GLAM Einrichtungen)</a:t>
            </a:r>
          </a:p>
        </p:txBody>
      </p:sp>
      <p:sp>
        <p:nvSpPr>
          <p:cNvPr id="17" name="Textfeld 16">
            <a:extLst>
              <a:ext uri="{FF2B5EF4-FFF2-40B4-BE49-F238E27FC236}">
                <a16:creationId xmlns:a16="http://schemas.microsoft.com/office/drawing/2014/main" id="{3A510954-9240-4C7D-B818-E37A344C3FF2}"/>
              </a:ext>
            </a:extLst>
          </p:cNvPr>
          <p:cNvSpPr txBox="1"/>
          <p:nvPr/>
        </p:nvSpPr>
        <p:spPr>
          <a:xfrm>
            <a:off x="0" y="0"/>
            <a:ext cx="8004748" cy="1169551"/>
          </a:xfrm>
          <a:prstGeom prst="rect">
            <a:avLst/>
          </a:prstGeom>
          <a:solidFill>
            <a:schemeClr val="bg1">
              <a:lumMod val="85000"/>
            </a:schemeClr>
          </a:solidFill>
        </p:spPr>
        <p:txBody>
          <a:bodyPr wrap="square">
            <a:spAutoFit/>
          </a:bodyPr>
          <a:lstStyle/>
          <a:p>
            <a:pPr algn="ctr"/>
            <a:endParaRPr lang="de-DE" sz="3500" b="1" dirty="0">
              <a:latin typeface="Barlow überschriften"/>
              <a:ea typeface="FHP Sun Office" panose="020B0503050302020203" pitchFamily="34" charset="0"/>
            </a:endParaRPr>
          </a:p>
          <a:p>
            <a:pPr algn="ctr"/>
            <a:r>
              <a:rPr lang="de-DE" sz="3500" b="1" dirty="0">
                <a:latin typeface="Barlow überschriften"/>
                <a:ea typeface="FHP Sun Office" panose="020B0503050302020203" pitchFamily="34" charset="0"/>
              </a:rPr>
              <a:t>Drei B Erklärungen</a:t>
            </a:r>
          </a:p>
        </p:txBody>
      </p:sp>
    </p:spTree>
    <p:extLst>
      <p:ext uri="{BB962C8B-B14F-4D97-AF65-F5344CB8AC3E}">
        <p14:creationId xmlns:p14="http://schemas.microsoft.com/office/powerpoint/2010/main" val="557266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669374" y="1335374"/>
            <a:ext cx="6858000" cy="4187252"/>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sp>
        <p:nvSpPr>
          <p:cNvPr id="9" name="Textfeld 8">
            <a:extLst>
              <a:ext uri="{FF2B5EF4-FFF2-40B4-BE49-F238E27FC236}">
                <a16:creationId xmlns:a16="http://schemas.microsoft.com/office/drawing/2014/main" id="{64FB5BDB-7D35-4747-AB5A-D809C882EB90}"/>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pic>
        <p:nvPicPr>
          <p:cNvPr id="19" name="Picture 2">
            <a:extLst>
              <a:ext uri="{FF2B5EF4-FFF2-40B4-BE49-F238E27FC236}">
                <a16:creationId xmlns:a16="http://schemas.microsoft.com/office/drawing/2014/main" id="{0BB60836-C69A-40D4-BB78-2AADEE98D08B}"/>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a:extLst>
              <a:ext uri="{FF2B5EF4-FFF2-40B4-BE49-F238E27FC236}">
                <a16:creationId xmlns:a16="http://schemas.microsoft.com/office/drawing/2014/main" id="{AA6FE80A-4FBA-40DD-9475-BE9854A5C758}"/>
              </a:ext>
            </a:extLst>
          </p:cNvPr>
          <p:cNvSpPr/>
          <p:nvPr/>
        </p:nvSpPr>
        <p:spPr>
          <a:xfrm>
            <a:off x="342735" y="1217430"/>
            <a:ext cx="7599818" cy="6109365"/>
          </a:xfrm>
          <a:prstGeom prst="rect">
            <a:avLst/>
          </a:prstGeom>
        </p:spPr>
        <p:txBody>
          <a:bodyPr wrap="square">
            <a:spAutoFit/>
          </a:bodyPr>
          <a:lstStyle/>
          <a:p>
            <a:r>
              <a:rPr lang="de-DE" sz="2300" dirty="0">
                <a:solidFill>
                  <a:srgbClr val="373737"/>
                </a:solidFill>
                <a:latin typeface="Barlow überschriften"/>
                <a:ea typeface="FHP Sun Office" panose="020B0503050302020203" pitchFamily="34" charset="0"/>
              </a:rPr>
              <a:t> „Die Urheber und die Rechteinhaber …. gewähren allen Nutzern unwiderruflich </a:t>
            </a:r>
            <a:r>
              <a:rPr lang="de-DE" sz="2300" b="1" dirty="0">
                <a:solidFill>
                  <a:srgbClr val="373737"/>
                </a:solidFill>
                <a:highlight>
                  <a:srgbClr val="89F296"/>
                </a:highlight>
                <a:latin typeface="Barlow überschriften"/>
                <a:ea typeface="FHP Sun Office" panose="020B0503050302020203" pitchFamily="34" charset="0"/>
              </a:rPr>
              <a:t>das freie, weltweite Zugangsrecht </a:t>
            </a:r>
            <a:r>
              <a:rPr lang="de-DE" sz="2300" dirty="0">
                <a:solidFill>
                  <a:srgbClr val="373737"/>
                </a:solidFill>
                <a:latin typeface="Barlow überschriften"/>
                <a:ea typeface="FHP Sun Office" panose="020B0503050302020203" pitchFamily="34" charset="0"/>
              </a:rPr>
              <a:t>zu Veröffentlichungen und erlauben ihnen, diese – in jedem beliebigen digitalen Medium und für jeden verantwortbaren Zweck </a:t>
            </a:r>
            <a:r>
              <a:rPr lang="de-DE" sz="2300" b="1" dirty="0">
                <a:solidFill>
                  <a:srgbClr val="373737"/>
                </a:solidFill>
                <a:latin typeface="Barlow überschriften"/>
                <a:ea typeface="FHP Sun Office" panose="020B0503050302020203" pitchFamily="34" charset="0"/>
              </a:rPr>
              <a:t>– </a:t>
            </a:r>
            <a:r>
              <a:rPr lang="de-DE" sz="2300" b="1" dirty="0">
                <a:solidFill>
                  <a:srgbClr val="373737"/>
                </a:solidFill>
                <a:highlight>
                  <a:srgbClr val="89F296"/>
                </a:highlight>
                <a:latin typeface="Barlow überschriften"/>
                <a:ea typeface="FHP Sun Office" panose="020B0503050302020203" pitchFamily="34" charset="0"/>
              </a:rPr>
              <a:t>zu kopieren, zu nutzen, zu verbreiten, zu übertragen und öffentlich wiederzugeben</a:t>
            </a:r>
            <a:r>
              <a:rPr lang="de-DE" sz="2300" b="1" dirty="0">
                <a:solidFill>
                  <a:srgbClr val="373737"/>
                </a:solidFill>
                <a:latin typeface="Barlow überschriften"/>
                <a:ea typeface="FHP Sun Office" panose="020B0503050302020203" pitchFamily="34" charset="0"/>
              </a:rPr>
              <a:t> </a:t>
            </a:r>
            <a:r>
              <a:rPr lang="de-DE" sz="2300" dirty="0">
                <a:solidFill>
                  <a:srgbClr val="373737"/>
                </a:solidFill>
                <a:latin typeface="Barlow überschriften"/>
                <a:ea typeface="FHP Sun Office" panose="020B0503050302020203" pitchFamily="34" charset="0"/>
              </a:rPr>
              <a:t>sowie </a:t>
            </a:r>
            <a:r>
              <a:rPr lang="de-DE" sz="2300" b="1" dirty="0">
                <a:solidFill>
                  <a:srgbClr val="373737"/>
                </a:solidFill>
                <a:highlight>
                  <a:srgbClr val="89F296"/>
                </a:highlight>
                <a:latin typeface="Barlow überschriften"/>
                <a:ea typeface="FHP Sun Office" panose="020B0503050302020203" pitchFamily="34" charset="0"/>
              </a:rPr>
              <a:t>Bearbeitungen</a:t>
            </a:r>
            <a:r>
              <a:rPr lang="de-DE" sz="2300" b="1" dirty="0">
                <a:solidFill>
                  <a:srgbClr val="373737"/>
                </a:solidFill>
                <a:latin typeface="Barlow überschriften"/>
                <a:ea typeface="FHP Sun Office" panose="020B0503050302020203" pitchFamily="34" charset="0"/>
              </a:rPr>
              <a:t> </a:t>
            </a:r>
            <a:r>
              <a:rPr lang="de-DE" sz="2300" dirty="0">
                <a:solidFill>
                  <a:srgbClr val="373737"/>
                </a:solidFill>
                <a:latin typeface="Barlow überschriften"/>
                <a:ea typeface="FHP Sun Office" panose="020B0503050302020203" pitchFamily="34" charset="0"/>
              </a:rPr>
              <a:t>davon zu erstellen und zu verbreiten, sofern die Urheberschaft korrekt angegeben wird.“ </a:t>
            </a:r>
            <a:r>
              <a:rPr lang="de-DE" sz="2300" dirty="0">
                <a:solidFill>
                  <a:srgbClr val="222222"/>
                </a:solidFill>
                <a:latin typeface="Barlow überschriften"/>
                <a:ea typeface="FHP Sun Office" panose="020B0503050302020203" pitchFamily="34" charset="0"/>
              </a:rPr>
              <a:t>Es </a:t>
            </a:r>
            <a:r>
              <a:rPr lang="de-DE" sz="2300" dirty="0">
                <a:latin typeface="Barlow überschriften"/>
                <a:ea typeface="FHP Sun Office" panose="020B0503050302020203" pitchFamily="34" charset="0"/>
              </a:rPr>
              <a:t>heißt in der Vorbemerkung: „In Übereinstimmung mit der Budapester Initiative, der ECHO-Charta und der Bethesda-Erklärung haben wir diese Berliner Erklärung </a:t>
            </a:r>
            <a:r>
              <a:rPr lang="de-DE" sz="2300" dirty="0">
                <a:solidFill>
                  <a:srgbClr val="222222"/>
                </a:solidFill>
                <a:latin typeface="Barlow überschriften"/>
                <a:ea typeface="FHP Sun Office" panose="020B0503050302020203" pitchFamily="34" charset="0"/>
              </a:rPr>
              <a:t>entworfen, um das Internet als Instrument für eine globale Basis wissenschaftlicher Kenntnisse und geistiger Reflexion zu fördern und um die </a:t>
            </a:r>
            <a:r>
              <a:rPr lang="de-DE" sz="2300" b="1" dirty="0">
                <a:solidFill>
                  <a:srgbClr val="222222"/>
                </a:solidFill>
                <a:latin typeface="Barlow überschriften"/>
                <a:ea typeface="FHP Sun Office" panose="020B0503050302020203" pitchFamily="34" charset="0"/>
              </a:rPr>
              <a:t>Maßnahmen </a:t>
            </a:r>
            <a:r>
              <a:rPr lang="de-DE" sz="2300" dirty="0">
                <a:solidFill>
                  <a:srgbClr val="222222"/>
                </a:solidFill>
                <a:latin typeface="Barlow überschriften"/>
                <a:ea typeface="FHP Sun Office" panose="020B0503050302020203" pitchFamily="34" charset="0"/>
              </a:rPr>
              <a:t>zu benennen, </a:t>
            </a:r>
            <a:r>
              <a:rPr lang="de-DE" sz="2300" b="1" dirty="0">
                <a:solidFill>
                  <a:srgbClr val="222222"/>
                </a:solidFill>
                <a:latin typeface="Barlow überschriften"/>
                <a:ea typeface="FHP Sun Office" panose="020B0503050302020203" pitchFamily="34" charset="0"/>
              </a:rPr>
              <a:t>die von Politikern, Forschungsorganisationen, Förderinstitutionen,</a:t>
            </a:r>
            <a:r>
              <a:rPr lang="de-DE" sz="2300" b="1" dirty="0">
                <a:solidFill>
                  <a:srgbClr val="FF0000"/>
                </a:solidFill>
                <a:latin typeface="Barlow überschriften"/>
                <a:ea typeface="FHP Sun Office" panose="020B0503050302020203" pitchFamily="34" charset="0"/>
              </a:rPr>
              <a:t> </a:t>
            </a:r>
            <a:r>
              <a:rPr lang="de-DE" sz="2300" b="1" dirty="0">
                <a:highlight>
                  <a:srgbClr val="89F296"/>
                </a:highlight>
                <a:latin typeface="Barlow überschriften"/>
                <a:ea typeface="FHP Sun Office" panose="020B0503050302020203" pitchFamily="34" charset="0"/>
              </a:rPr>
              <a:t>Bibliotheken, Archiven und Museen </a:t>
            </a:r>
            <a:r>
              <a:rPr lang="de-DE" sz="2300" b="1" dirty="0">
                <a:solidFill>
                  <a:srgbClr val="222222"/>
                </a:solidFill>
                <a:latin typeface="Barlow überschriften"/>
                <a:ea typeface="FHP Sun Office" panose="020B0503050302020203" pitchFamily="34" charset="0"/>
              </a:rPr>
              <a:t>bedacht werden sollten.</a:t>
            </a:r>
            <a:r>
              <a:rPr lang="de-DE" sz="2300" dirty="0">
                <a:solidFill>
                  <a:srgbClr val="222222"/>
                </a:solidFill>
                <a:latin typeface="Barlow überschriften"/>
                <a:ea typeface="FHP Sun Office" panose="020B0503050302020203" pitchFamily="34" charset="0"/>
              </a:rPr>
              <a:t>“</a:t>
            </a:r>
            <a:endParaRPr lang="de-DE" sz="2300" dirty="0">
              <a:latin typeface="Barlow überschriften"/>
              <a:ea typeface="FHP Sun Office" panose="020B0503050302020203" pitchFamily="34" charset="0"/>
            </a:endParaRPr>
          </a:p>
          <a:p>
            <a:endParaRPr lang="de-DE" sz="2300" dirty="0">
              <a:latin typeface="Barlow überschriften"/>
              <a:ea typeface="FHP Sun Office" panose="020B0503050302020203" pitchFamily="34" charset="0"/>
            </a:endParaRPr>
          </a:p>
        </p:txBody>
      </p:sp>
      <p:sp>
        <p:nvSpPr>
          <p:cNvPr id="15" name="Textfeld 14">
            <a:extLst>
              <a:ext uri="{FF2B5EF4-FFF2-40B4-BE49-F238E27FC236}">
                <a16:creationId xmlns:a16="http://schemas.microsoft.com/office/drawing/2014/main" id="{0074CD9D-9F39-4B2D-9B87-0F34A7998B20}"/>
              </a:ext>
            </a:extLst>
          </p:cNvPr>
          <p:cNvSpPr txBox="1"/>
          <p:nvPr/>
        </p:nvSpPr>
        <p:spPr>
          <a:xfrm>
            <a:off x="0" y="0"/>
            <a:ext cx="8004748" cy="1169551"/>
          </a:xfrm>
          <a:prstGeom prst="rect">
            <a:avLst/>
          </a:prstGeom>
          <a:solidFill>
            <a:schemeClr val="bg1">
              <a:lumMod val="85000"/>
            </a:schemeClr>
          </a:solidFill>
        </p:spPr>
        <p:txBody>
          <a:bodyPr wrap="square">
            <a:spAutoFit/>
          </a:bodyPr>
          <a:lstStyle/>
          <a:p>
            <a:pPr algn="ctr"/>
            <a:endParaRPr lang="de-DE" sz="3500" b="1" dirty="0">
              <a:latin typeface="Barlow überschriften"/>
              <a:ea typeface="FHP Sun Office" panose="020B0503050302020203" pitchFamily="34" charset="0"/>
            </a:endParaRPr>
          </a:p>
          <a:p>
            <a:pPr algn="ctr"/>
            <a:r>
              <a:rPr lang="de-DE" sz="3500" b="1" dirty="0">
                <a:latin typeface="Barlow überschriften"/>
                <a:ea typeface="FHP Sun Office" panose="020B0503050302020203" pitchFamily="34" charset="0"/>
              </a:rPr>
              <a:t>Berliner Erklärung</a:t>
            </a:r>
          </a:p>
        </p:txBody>
      </p:sp>
      <p:sp>
        <p:nvSpPr>
          <p:cNvPr id="16" name="Textfeld 15">
            <a:extLst>
              <a:ext uri="{FF2B5EF4-FFF2-40B4-BE49-F238E27FC236}">
                <a16:creationId xmlns:a16="http://schemas.microsoft.com/office/drawing/2014/main" id="{5B801CB9-D83A-4F59-8D40-D84E6C45DCC7}"/>
              </a:ext>
            </a:extLst>
          </p:cNvPr>
          <p:cNvSpPr txBox="1"/>
          <p:nvPr/>
        </p:nvSpPr>
        <p:spPr>
          <a:xfrm>
            <a:off x="8129139" y="393269"/>
            <a:ext cx="3152178" cy="2554545"/>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Von #OpenAccess zu </a:t>
            </a:r>
          </a:p>
          <a:p>
            <a:r>
              <a:rPr lang="de-DE" sz="4000" dirty="0">
                <a:solidFill>
                  <a:schemeClr val="bg1"/>
                </a:solidFill>
                <a:latin typeface="Barlow überschriften"/>
                <a:ea typeface="FHP Sun Office" panose="020B0503050302020203" pitchFamily="34" charset="0"/>
              </a:rPr>
              <a:t>#OpenGLAM </a:t>
            </a:r>
          </a:p>
        </p:txBody>
      </p:sp>
    </p:spTree>
    <p:extLst>
      <p:ext uri="{BB962C8B-B14F-4D97-AF65-F5344CB8AC3E}">
        <p14:creationId xmlns:p14="http://schemas.microsoft.com/office/powerpoint/2010/main" val="786217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7"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0289276-CC27-45CF-B685-AD9EA9F2F1DB}"/>
              </a:ext>
            </a:extLst>
          </p:cNvPr>
          <p:cNvSpPr txBox="1"/>
          <p:nvPr/>
        </p:nvSpPr>
        <p:spPr>
          <a:xfrm>
            <a:off x="8099363" y="157600"/>
            <a:ext cx="3986661" cy="1938992"/>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Von der</a:t>
            </a:r>
            <a:br>
              <a:rPr lang="de-DE" sz="4000" dirty="0">
                <a:solidFill>
                  <a:schemeClr val="bg1"/>
                </a:solidFill>
                <a:latin typeface="Barlow überschriften"/>
                <a:ea typeface="FHP Sun Office" panose="020B0503050302020203" pitchFamily="34" charset="0"/>
              </a:rPr>
            </a:br>
            <a:r>
              <a:rPr lang="de-DE" sz="4000" dirty="0">
                <a:solidFill>
                  <a:schemeClr val="bg1"/>
                </a:solidFill>
                <a:latin typeface="Barlow überschriften"/>
                <a:ea typeface="FHP Sun Office" panose="020B0503050302020203" pitchFamily="34" charset="0"/>
              </a:rPr>
              <a:t>#PSI-RL zur</a:t>
            </a:r>
          </a:p>
          <a:p>
            <a:r>
              <a:rPr lang="de-DE" sz="4000" dirty="0">
                <a:solidFill>
                  <a:schemeClr val="bg1"/>
                </a:solidFill>
                <a:latin typeface="Barlow überschriften"/>
                <a:ea typeface="FHP Sun Office" panose="020B0503050302020203" pitchFamily="34" charset="0"/>
              </a:rPr>
              <a:t>#OpenData RL</a:t>
            </a:r>
          </a:p>
        </p:txBody>
      </p:sp>
      <p:sp>
        <p:nvSpPr>
          <p:cNvPr id="6" name="Rechteck 5">
            <a:extLst>
              <a:ext uri="{FF2B5EF4-FFF2-40B4-BE49-F238E27FC236}">
                <a16:creationId xmlns:a16="http://schemas.microsoft.com/office/drawing/2014/main" id="{B2035829-51F0-42FC-A71F-8A1FB2223103}"/>
              </a:ext>
            </a:extLst>
          </p:cNvPr>
          <p:cNvSpPr/>
          <p:nvPr/>
        </p:nvSpPr>
        <p:spPr>
          <a:xfrm>
            <a:off x="263478" y="1186330"/>
            <a:ext cx="7477789" cy="5755422"/>
          </a:xfrm>
          <a:prstGeom prst="rect">
            <a:avLst/>
          </a:prstGeom>
        </p:spPr>
        <p:txBody>
          <a:bodyPr wrap="square">
            <a:spAutoFit/>
          </a:bodyPr>
          <a:lstStyle/>
          <a:p>
            <a:r>
              <a:rPr lang="de-DE" sz="2300" dirty="0">
                <a:latin typeface="Barlow überschriften"/>
                <a:ea typeface="FHP Sun Office" panose="020B0503050302020203" pitchFamily="34" charset="0"/>
              </a:rPr>
              <a:t>„</a:t>
            </a:r>
            <a:r>
              <a:rPr lang="de-DE" sz="2300" dirty="0">
                <a:highlight>
                  <a:srgbClr val="89F296"/>
                </a:highlight>
                <a:latin typeface="Barlow überschriften"/>
                <a:ea typeface="FHP Sun Office" panose="020B0503050302020203" pitchFamily="34" charset="0"/>
              </a:rPr>
              <a:t>Bibliotheken, Museen und Archive </a:t>
            </a:r>
            <a:r>
              <a:rPr lang="de-DE" sz="2300" dirty="0">
                <a:latin typeface="Barlow überschriften"/>
                <a:ea typeface="FHP Sun Office" panose="020B0503050302020203" pitchFamily="34" charset="0"/>
              </a:rPr>
              <a:t>sind im Besitz sehr umfangreicher, wertvoller Informationsbestände des öffentlichen Sektors, zumal sich der Umfang an gemeinfreiem Material durch Digitalisierungsprojekte inzwischen vervielfacht hat. Diese </a:t>
            </a:r>
            <a:r>
              <a:rPr lang="de-DE" sz="2300" dirty="0">
                <a:highlight>
                  <a:srgbClr val="89F296"/>
                </a:highlight>
                <a:latin typeface="Barlow überschriften"/>
                <a:ea typeface="FHP Sun Office" panose="020B0503050302020203" pitchFamily="34" charset="0"/>
              </a:rPr>
              <a:t>Sammlungen des kulturellen Erbes und die zugehörigen Metadaten </a:t>
            </a:r>
            <a:r>
              <a:rPr lang="de-DE" sz="2300" dirty="0">
                <a:latin typeface="Barlow überschriften"/>
                <a:ea typeface="FHP Sun Office" panose="020B0503050302020203" pitchFamily="34" charset="0"/>
              </a:rPr>
              <a:t>fungieren als mögliches Ausgangsmaterial für auf digitalen Inhalten beruhende Produkte und Dienstleistungen und bergen vielfältige Möglichkeiten für die innovative Weiterverwendung, beispielsweise in den Bereichen </a:t>
            </a:r>
            <a:r>
              <a:rPr lang="de-DE" sz="2300" dirty="0">
                <a:highlight>
                  <a:srgbClr val="89F296"/>
                </a:highlight>
                <a:latin typeface="Barlow überschriften"/>
                <a:ea typeface="FHP Sun Office" panose="020B0503050302020203" pitchFamily="34" charset="0"/>
              </a:rPr>
              <a:t>Lernen und Tourismus</a:t>
            </a:r>
            <a:r>
              <a:rPr lang="de-DE" sz="2300" dirty="0">
                <a:latin typeface="Barlow überschriften"/>
                <a:ea typeface="FHP Sun Office" panose="020B0503050302020203" pitchFamily="34" charset="0"/>
              </a:rPr>
              <a:t>. Umfassendere Möglichkeiten für die Weiterverwendung öffentlichen kulturellen Materials sollten unter anderem </a:t>
            </a:r>
            <a:r>
              <a:rPr lang="de-DE" sz="2300" dirty="0">
                <a:highlight>
                  <a:srgbClr val="89F296"/>
                </a:highlight>
                <a:latin typeface="Barlow überschriften"/>
                <a:ea typeface="FHP Sun Office" panose="020B0503050302020203" pitchFamily="34" charset="0"/>
              </a:rPr>
              <a:t>Unternehmen der Union </a:t>
            </a:r>
            <a:r>
              <a:rPr lang="de-DE" sz="2300" dirty="0">
                <a:latin typeface="Barlow überschriften"/>
                <a:ea typeface="FHP Sun Office" panose="020B0503050302020203" pitchFamily="34" charset="0"/>
              </a:rPr>
              <a:t>in die Lage versetzen, dessen Potenzial zu nutzen, und zu Wirtschaftswachstum und zur Schaffung von Arbeitsplätzen beitragen.“ </a:t>
            </a:r>
          </a:p>
        </p:txBody>
      </p:sp>
      <p:sp>
        <p:nvSpPr>
          <p:cNvPr id="8" name="Textfeld 7">
            <a:extLst>
              <a:ext uri="{FF2B5EF4-FFF2-40B4-BE49-F238E27FC236}">
                <a16:creationId xmlns:a16="http://schemas.microsoft.com/office/drawing/2014/main" id="{058B44EB-66E7-4595-AA98-D57843269A3E}"/>
              </a:ext>
            </a:extLst>
          </p:cNvPr>
          <p:cNvSpPr txBox="1"/>
          <p:nvPr/>
        </p:nvSpPr>
        <p:spPr>
          <a:xfrm>
            <a:off x="0" y="0"/>
            <a:ext cx="8004746" cy="1169551"/>
          </a:xfrm>
          <a:prstGeom prst="rect">
            <a:avLst/>
          </a:prstGeom>
          <a:solidFill>
            <a:schemeClr val="bg1">
              <a:lumMod val="85000"/>
            </a:schemeClr>
          </a:solidFill>
        </p:spPr>
        <p:txBody>
          <a:bodyPr wrap="square">
            <a:spAutoFit/>
          </a:bodyPr>
          <a:lstStyle/>
          <a:p>
            <a:pPr algn="ctr"/>
            <a:r>
              <a:rPr lang="de-DE" sz="3500" b="1" dirty="0">
                <a:latin typeface="Barlow überschriften"/>
                <a:ea typeface="FHP Sun Office" panose="020B0503050302020203" pitchFamily="34" charset="0"/>
              </a:rPr>
              <a:t>Erwägungsgrund 15 </a:t>
            </a:r>
          </a:p>
          <a:p>
            <a:pPr algn="ctr"/>
            <a:r>
              <a:rPr lang="de-DE" sz="3500" b="1" dirty="0">
                <a:latin typeface="Barlow überschriften"/>
                <a:ea typeface="FHP Sun Office" panose="020B0503050302020203" pitchFamily="34" charset="0"/>
              </a:rPr>
              <a:t>RL 2013/37/EU</a:t>
            </a:r>
          </a:p>
        </p:txBody>
      </p:sp>
      <p:sp>
        <p:nvSpPr>
          <p:cNvPr id="10" name="Textfeld 9">
            <a:extLst>
              <a:ext uri="{FF2B5EF4-FFF2-40B4-BE49-F238E27FC236}">
                <a16:creationId xmlns:a16="http://schemas.microsoft.com/office/drawing/2014/main" id="{2F876DB1-3223-4215-AF67-DAD798B93DC4}"/>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spTree>
    <p:extLst>
      <p:ext uri="{BB962C8B-B14F-4D97-AF65-F5344CB8AC3E}">
        <p14:creationId xmlns:p14="http://schemas.microsoft.com/office/powerpoint/2010/main" val="2756583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6" y="1269722"/>
            <a:ext cx="6858000"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0289276-CC27-45CF-B685-AD9EA9F2F1DB}"/>
              </a:ext>
            </a:extLst>
          </p:cNvPr>
          <p:cNvSpPr txBox="1"/>
          <p:nvPr/>
        </p:nvSpPr>
        <p:spPr>
          <a:xfrm>
            <a:off x="8099363" y="157600"/>
            <a:ext cx="3986661" cy="1938992"/>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Von der</a:t>
            </a:r>
            <a:br>
              <a:rPr lang="de-DE" sz="4000" dirty="0">
                <a:solidFill>
                  <a:schemeClr val="bg1"/>
                </a:solidFill>
                <a:latin typeface="Barlow überschriften"/>
                <a:ea typeface="FHP Sun Office" panose="020B0503050302020203" pitchFamily="34" charset="0"/>
              </a:rPr>
            </a:br>
            <a:r>
              <a:rPr lang="de-DE" sz="4000" dirty="0">
                <a:solidFill>
                  <a:schemeClr val="bg1"/>
                </a:solidFill>
                <a:latin typeface="Barlow überschriften"/>
                <a:ea typeface="FHP Sun Office" panose="020B0503050302020203" pitchFamily="34" charset="0"/>
              </a:rPr>
              <a:t>#PSI-RL zur</a:t>
            </a:r>
          </a:p>
          <a:p>
            <a:r>
              <a:rPr lang="de-DE" sz="4000" dirty="0">
                <a:solidFill>
                  <a:schemeClr val="bg1"/>
                </a:solidFill>
                <a:latin typeface="Barlow überschriften"/>
                <a:ea typeface="FHP Sun Office" panose="020B0503050302020203" pitchFamily="34" charset="0"/>
              </a:rPr>
              <a:t>#OpenData RL</a:t>
            </a:r>
          </a:p>
        </p:txBody>
      </p:sp>
      <p:sp>
        <p:nvSpPr>
          <p:cNvPr id="6" name="Rechteck 5">
            <a:extLst>
              <a:ext uri="{FF2B5EF4-FFF2-40B4-BE49-F238E27FC236}">
                <a16:creationId xmlns:a16="http://schemas.microsoft.com/office/drawing/2014/main" id="{B2035829-51F0-42FC-A71F-8A1FB2223103}"/>
              </a:ext>
            </a:extLst>
          </p:cNvPr>
          <p:cNvSpPr/>
          <p:nvPr/>
        </p:nvSpPr>
        <p:spPr>
          <a:xfrm>
            <a:off x="267065" y="1310071"/>
            <a:ext cx="7248958" cy="5093702"/>
          </a:xfrm>
          <a:prstGeom prst="rect">
            <a:avLst/>
          </a:prstGeom>
        </p:spPr>
        <p:txBody>
          <a:bodyPr wrap="square">
            <a:spAutoFit/>
          </a:bodyPr>
          <a:lstStyle/>
          <a:p>
            <a:r>
              <a:rPr lang="de-DE" sz="2500" dirty="0">
                <a:latin typeface="Barlow überschriften"/>
                <a:ea typeface="FHP Sun Office" panose="020B0503050302020203" pitchFamily="34" charset="0"/>
              </a:rPr>
              <a:t>„</a:t>
            </a:r>
            <a:r>
              <a:rPr lang="de-DE" sz="2500" dirty="0">
                <a:highlight>
                  <a:srgbClr val="89F296"/>
                </a:highlight>
                <a:latin typeface="Barlow überschriften"/>
                <a:ea typeface="FHP Sun Office" panose="020B0503050302020203" pitchFamily="34" charset="0"/>
              </a:rPr>
              <a:t>Bibliotheken (einschließlich Hochschulbibliotheken), Museen und Archive </a:t>
            </a:r>
            <a:r>
              <a:rPr lang="de-DE" sz="2500" dirty="0">
                <a:latin typeface="Barlow überschriften"/>
                <a:ea typeface="FHP Sun Office" panose="020B0503050302020203" pitchFamily="34" charset="0"/>
              </a:rPr>
              <a:t>sind im Besitz sehr umfangreicher, wertvoller Informationsbestände des öffentlichen Sektors, zumal sich der Umfang an gemeinfreiem Material durch Digitalisierungsprojekte inzwischen vervielfacht hat. Diese </a:t>
            </a:r>
            <a:r>
              <a:rPr lang="de-DE" sz="2500" dirty="0">
                <a:highlight>
                  <a:srgbClr val="89F296"/>
                </a:highlight>
                <a:latin typeface="Barlow überschriften"/>
                <a:ea typeface="FHP Sun Office" panose="020B0503050302020203" pitchFamily="34" charset="0"/>
              </a:rPr>
              <a:t>Sammlungen des kulturellen Erbes</a:t>
            </a:r>
            <a:r>
              <a:rPr lang="de-DE" sz="2500" dirty="0">
                <a:latin typeface="Barlow überschriften"/>
                <a:ea typeface="FHP Sun Office" panose="020B0503050302020203" pitchFamily="34" charset="0"/>
              </a:rPr>
              <a:t> </a:t>
            </a:r>
            <a:r>
              <a:rPr lang="de-DE" sz="2500" dirty="0">
                <a:highlight>
                  <a:srgbClr val="89F296"/>
                </a:highlight>
                <a:latin typeface="Barlow überschriften"/>
                <a:ea typeface="FHP Sun Office" panose="020B0503050302020203" pitchFamily="34" charset="0"/>
              </a:rPr>
              <a:t>und die zugehörigen Metadaten </a:t>
            </a:r>
            <a:r>
              <a:rPr lang="de-DE" sz="2500" dirty="0">
                <a:latin typeface="Barlow überschriften"/>
                <a:ea typeface="FHP Sun Office" panose="020B0503050302020203" pitchFamily="34" charset="0"/>
              </a:rPr>
              <a:t>fungieren als mögliches Ausgangsmaterial für auf digitalen Inhalten beruhende Produkte und Dienstleistungen und bergen vielfältige Möglichkeiten für die innovative Weiterverwendung, beispielsweise in den Bereichen </a:t>
            </a:r>
            <a:r>
              <a:rPr lang="de-DE" sz="2500" dirty="0">
                <a:highlight>
                  <a:srgbClr val="89F296"/>
                </a:highlight>
                <a:latin typeface="Barlow überschriften"/>
                <a:ea typeface="FHP Sun Office" panose="020B0503050302020203" pitchFamily="34" charset="0"/>
              </a:rPr>
              <a:t>Lernen und Tourismus</a:t>
            </a:r>
            <a:r>
              <a:rPr lang="de-DE" sz="2500" dirty="0">
                <a:latin typeface="Barlow überschriften"/>
                <a:ea typeface="FHP Sun Office" panose="020B0503050302020203" pitchFamily="34" charset="0"/>
              </a:rPr>
              <a:t>.“</a:t>
            </a:r>
          </a:p>
          <a:p>
            <a:endParaRPr lang="de-DE" sz="2500" dirty="0">
              <a:latin typeface="Barlow überschriften"/>
              <a:ea typeface="FHP Sun Office" panose="020B0503050302020203" pitchFamily="34" charset="0"/>
            </a:endParaRPr>
          </a:p>
        </p:txBody>
      </p:sp>
      <p:sp>
        <p:nvSpPr>
          <p:cNvPr id="10" name="Textfeld 9">
            <a:extLst>
              <a:ext uri="{FF2B5EF4-FFF2-40B4-BE49-F238E27FC236}">
                <a16:creationId xmlns:a16="http://schemas.microsoft.com/office/drawing/2014/main" id="{1A651AA2-60D4-455D-8ADB-2D198F87A97D}"/>
              </a:ext>
            </a:extLst>
          </p:cNvPr>
          <p:cNvSpPr txBox="1"/>
          <p:nvPr/>
        </p:nvSpPr>
        <p:spPr>
          <a:xfrm>
            <a:off x="0" y="0"/>
            <a:ext cx="8004746" cy="1169551"/>
          </a:xfrm>
          <a:prstGeom prst="rect">
            <a:avLst/>
          </a:prstGeom>
          <a:solidFill>
            <a:schemeClr val="bg1">
              <a:lumMod val="85000"/>
            </a:schemeClr>
          </a:solidFill>
        </p:spPr>
        <p:txBody>
          <a:bodyPr wrap="square">
            <a:spAutoFit/>
          </a:bodyPr>
          <a:lstStyle/>
          <a:p>
            <a:pPr algn="ctr"/>
            <a:r>
              <a:rPr lang="de-DE" sz="3500" b="1" dirty="0">
                <a:latin typeface="Barlow überschriften"/>
                <a:ea typeface="FHP Sun Office" panose="020B0503050302020203" pitchFamily="34" charset="0"/>
              </a:rPr>
              <a:t>Erwägungsgrund 65 </a:t>
            </a:r>
          </a:p>
          <a:p>
            <a:pPr algn="ctr"/>
            <a:r>
              <a:rPr lang="de-DE" sz="3500" b="1" dirty="0">
                <a:latin typeface="Barlow überschriften"/>
                <a:ea typeface="FHP Sun Office" panose="020B0503050302020203" pitchFamily="34" charset="0"/>
              </a:rPr>
              <a:t>RL 2019/1024/EU</a:t>
            </a:r>
          </a:p>
        </p:txBody>
      </p:sp>
      <p:sp>
        <p:nvSpPr>
          <p:cNvPr id="12" name="Textfeld 11">
            <a:extLst>
              <a:ext uri="{FF2B5EF4-FFF2-40B4-BE49-F238E27FC236}">
                <a16:creationId xmlns:a16="http://schemas.microsoft.com/office/drawing/2014/main" id="{E1F68577-1175-4E5F-BB8F-1978AF0E2E41}"/>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spTree>
    <p:extLst>
      <p:ext uri="{BB962C8B-B14F-4D97-AF65-F5344CB8AC3E}">
        <p14:creationId xmlns:p14="http://schemas.microsoft.com/office/powerpoint/2010/main" val="1054800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9AA47F5-FDB4-4A7F-86AD-9D1408728846}"/>
              </a:ext>
            </a:extLst>
          </p:cNvPr>
          <p:cNvSpPr/>
          <p:nvPr/>
        </p:nvSpPr>
        <p:spPr>
          <a:xfrm rot="5400000">
            <a:off x="6735027" y="1269723"/>
            <a:ext cx="6857998" cy="4318555"/>
          </a:xfrm>
          <a:prstGeom prst="rect">
            <a:avLst/>
          </a:prstGeom>
          <a:solidFill>
            <a:srgbClr val="F296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endParaRPr lang="de-DE" sz="3500" dirty="0">
              <a:latin typeface="FHP Sun Office" panose="020B0503050302020203" pitchFamily="34" charset="0"/>
              <a:ea typeface="FHP Sun Office" panose="020B0503050302020203" pitchFamily="34" charset="0"/>
            </a:endParaRPr>
          </a:p>
        </p:txBody>
      </p:sp>
      <p:pic>
        <p:nvPicPr>
          <p:cNvPr id="19" name="Picture 2">
            <a:extLst>
              <a:ext uri="{FF2B5EF4-FFF2-40B4-BE49-F238E27FC236}">
                <a16:creationId xmlns:a16="http://schemas.microsoft.com/office/drawing/2014/main" id="{52736F14-5D6A-4748-927F-DC4605D7028C}"/>
              </a:ext>
            </a:extLst>
          </p:cNvPr>
          <p:cNvPicPr>
            <a:picLocks noChangeAspect="1" noChangeArrowheads="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bwMode="auto">
          <a:xfrm>
            <a:off x="8004748" y="3327699"/>
            <a:ext cx="5201344" cy="3042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0289276-CC27-45CF-B685-AD9EA9F2F1DB}"/>
              </a:ext>
            </a:extLst>
          </p:cNvPr>
          <p:cNvSpPr txBox="1"/>
          <p:nvPr/>
        </p:nvSpPr>
        <p:spPr>
          <a:xfrm>
            <a:off x="8099363" y="157600"/>
            <a:ext cx="3986661" cy="1938992"/>
          </a:xfrm>
          <a:prstGeom prst="rect">
            <a:avLst/>
          </a:prstGeom>
          <a:noFill/>
        </p:spPr>
        <p:txBody>
          <a:bodyPr wrap="square" rtlCol="0">
            <a:spAutoFit/>
          </a:bodyPr>
          <a:lstStyle/>
          <a:p>
            <a:r>
              <a:rPr lang="de-DE" sz="4000" dirty="0">
                <a:solidFill>
                  <a:schemeClr val="bg1"/>
                </a:solidFill>
                <a:latin typeface="Barlow überschriften"/>
                <a:ea typeface="FHP Sun Office" panose="020B0503050302020203" pitchFamily="34" charset="0"/>
              </a:rPr>
              <a:t>Von der</a:t>
            </a:r>
            <a:br>
              <a:rPr lang="de-DE" sz="4000" dirty="0">
                <a:solidFill>
                  <a:schemeClr val="bg1"/>
                </a:solidFill>
                <a:latin typeface="Barlow überschriften"/>
                <a:ea typeface="FHP Sun Office" panose="020B0503050302020203" pitchFamily="34" charset="0"/>
              </a:rPr>
            </a:br>
            <a:r>
              <a:rPr lang="de-DE" sz="4000" dirty="0">
                <a:solidFill>
                  <a:schemeClr val="bg1"/>
                </a:solidFill>
                <a:latin typeface="Barlow überschriften"/>
                <a:ea typeface="FHP Sun Office" panose="020B0503050302020203" pitchFamily="34" charset="0"/>
              </a:rPr>
              <a:t>#PSI-RL zur</a:t>
            </a:r>
          </a:p>
          <a:p>
            <a:r>
              <a:rPr lang="de-DE" sz="4000" dirty="0">
                <a:solidFill>
                  <a:schemeClr val="bg1"/>
                </a:solidFill>
                <a:latin typeface="Barlow überschriften"/>
                <a:ea typeface="FHP Sun Office" panose="020B0503050302020203" pitchFamily="34" charset="0"/>
              </a:rPr>
              <a:t>#OpenData RL</a:t>
            </a:r>
          </a:p>
        </p:txBody>
      </p:sp>
      <p:sp>
        <p:nvSpPr>
          <p:cNvPr id="6" name="Rechteck 5">
            <a:extLst>
              <a:ext uri="{FF2B5EF4-FFF2-40B4-BE49-F238E27FC236}">
                <a16:creationId xmlns:a16="http://schemas.microsoft.com/office/drawing/2014/main" id="{B2035829-51F0-42FC-A71F-8A1FB2223103}"/>
              </a:ext>
            </a:extLst>
          </p:cNvPr>
          <p:cNvSpPr/>
          <p:nvPr/>
        </p:nvSpPr>
        <p:spPr>
          <a:xfrm>
            <a:off x="313956" y="1262003"/>
            <a:ext cx="7089931" cy="3939540"/>
          </a:xfrm>
          <a:prstGeom prst="rect">
            <a:avLst/>
          </a:prstGeom>
        </p:spPr>
        <p:txBody>
          <a:bodyPr wrap="square">
            <a:spAutoFit/>
          </a:bodyPr>
          <a:lstStyle/>
          <a:p>
            <a:r>
              <a:rPr lang="de-DE" sz="2500" dirty="0">
                <a:latin typeface="Barlow überschriften"/>
                <a:ea typeface="FHP Sun Office" panose="020B0503050302020203" pitchFamily="34" charset="0"/>
              </a:rPr>
              <a:t>Für Dokumente, an denen Bibliotheken (einschließlich Hochschulbibliotheken), Museen und Archiven Rechte des geistigen Eigentums innehaben, und für Dokumente im Besitz öffentlicher Unternehmen stellen die Mitgliedstaaten sicher, dass diese Dokumente, falls deren Weiterverwendung erlaubt wird, gemäß Kapitel III und IV für </a:t>
            </a:r>
            <a:r>
              <a:rPr lang="de-DE" sz="2500" b="1" dirty="0">
                <a:highlight>
                  <a:srgbClr val="89F296"/>
                </a:highlight>
                <a:latin typeface="Barlow überschriften"/>
                <a:ea typeface="FHP Sun Office" panose="020B0503050302020203" pitchFamily="34" charset="0"/>
              </a:rPr>
              <a:t>kommerzielle und nichtkommerzielle Zwecke </a:t>
            </a:r>
            <a:r>
              <a:rPr lang="de-DE" sz="2500" dirty="0">
                <a:latin typeface="Barlow überschriften"/>
                <a:ea typeface="FHP Sun Office" panose="020B0503050302020203" pitchFamily="34" charset="0"/>
              </a:rPr>
              <a:t>weiterverwendet werden können. </a:t>
            </a:r>
          </a:p>
          <a:p>
            <a:endParaRPr lang="de-DE" sz="2500" dirty="0">
              <a:latin typeface="Barlow überschriften"/>
              <a:ea typeface="FHP Sun Office" panose="020B0503050302020203" pitchFamily="34" charset="0"/>
            </a:endParaRPr>
          </a:p>
        </p:txBody>
      </p:sp>
      <p:sp>
        <p:nvSpPr>
          <p:cNvPr id="10" name="Textfeld 9">
            <a:extLst>
              <a:ext uri="{FF2B5EF4-FFF2-40B4-BE49-F238E27FC236}">
                <a16:creationId xmlns:a16="http://schemas.microsoft.com/office/drawing/2014/main" id="{A6B0542B-5EC1-418B-8542-C595FC8A9533}"/>
              </a:ext>
            </a:extLst>
          </p:cNvPr>
          <p:cNvSpPr txBox="1"/>
          <p:nvPr/>
        </p:nvSpPr>
        <p:spPr>
          <a:xfrm>
            <a:off x="0" y="0"/>
            <a:ext cx="8004746" cy="1169551"/>
          </a:xfrm>
          <a:prstGeom prst="rect">
            <a:avLst/>
          </a:prstGeom>
          <a:solidFill>
            <a:schemeClr val="bg1">
              <a:lumMod val="85000"/>
            </a:schemeClr>
          </a:solidFill>
        </p:spPr>
        <p:txBody>
          <a:bodyPr wrap="square">
            <a:spAutoFit/>
          </a:bodyPr>
          <a:lstStyle/>
          <a:p>
            <a:pPr algn="ctr"/>
            <a:r>
              <a:rPr lang="sv-SE" sz="3500" b="1" dirty="0">
                <a:latin typeface="Barlow überschriften"/>
                <a:ea typeface="FHP Sun Office" panose="020B0503050302020203" pitchFamily="34" charset="0"/>
              </a:rPr>
              <a:t>Art. 3 Abs. 2 </a:t>
            </a:r>
          </a:p>
          <a:p>
            <a:pPr algn="ctr"/>
            <a:r>
              <a:rPr lang="sv-SE" sz="3500" b="1" dirty="0">
                <a:latin typeface="Barlow überschriften"/>
                <a:ea typeface="FHP Sun Office" panose="020B0503050302020203" pitchFamily="34" charset="0"/>
              </a:rPr>
              <a:t>RL 2019/1024/EU</a:t>
            </a:r>
          </a:p>
        </p:txBody>
      </p:sp>
      <p:sp>
        <p:nvSpPr>
          <p:cNvPr id="12" name="Textfeld 11">
            <a:extLst>
              <a:ext uri="{FF2B5EF4-FFF2-40B4-BE49-F238E27FC236}">
                <a16:creationId xmlns:a16="http://schemas.microsoft.com/office/drawing/2014/main" id="{60FE77AB-FA78-4E76-A1ED-242FA851995E}"/>
              </a:ext>
            </a:extLst>
          </p:cNvPr>
          <p:cNvSpPr txBox="1"/>
          <p:nvPr/>
        </p:nvSpPr>
        <p:spPr>
          <a:xfrm>
            <a:off x="8053327" y="6449179"/>
            <a:ext cx="6108492" cy="369332"/>
          </a:xfrm>
          <a:prstGeom prst="rect">
            <a:avLst/>
          </a:prstGeom>
          <a:noFill/>
        </p:spPr>
        <p:txBody>
          <a:bodyPr wrap="square">
            <a:spAutoFit/>
          </a:bodyPr>
          <a:lstStyle/>
          <a:p>
            <a:pPr>
              <a:spcBef>
                <a:spcPts val="800"/>
              </a:spcBef>
            </a:pPr>
            <a:r>
              <a:rPr lang="de-DE" sz="1800" dirty="0">
                <a:solidFill>
                  <a:schemeClr val="bg1"/>
                </a:solidFill>
                <a:latin typeface="FHP Sun Office" panose="020B0503050302020203" pitchFamily="34" charset="0"/>
                <a:ea typeface="FHP Sun Office" panose="020B0503050302020203" pitchFamily="34" charset="0"/>
              </a:rPr>
              <a:t>Offene Kulturdaten</a:t>
            </a:r>
          </a:p>
        </p:txBody>
      </p:sp>
    </p:spTree>
    <p:extLst>
      <p:ext uri="{BB962C8B-B14F-4D97-AF65-F5344CB8AC3E}">
        <p14:creationId xmlns:p14="http://schemas.microsoft.com/office/powerpoint/2010/main" val="2661691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4201</Words>
  <Application>Microsoft Office PowerPoint</Application>
  <PresentationFormat>Breitbild</PresentationFormat>
  <Paragraphs>341</Paragraphs>
  <Slides>36</Slides>
  <Notes>36</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36</vt:i4>
      </vt:variant>
    </vt:vector>
  </HeadingPairs>
  <TitlesOfParts>
    <vt:vector size="49" baseType="lpstr">
      <vt:lpstr>Arial</vt:lpstr>
      <vt:lpstr>Barlow überschriften</vt:lpstr>
      <vt:lpstr>Calibri</vt:lpstr>
      <vt:lpstr>Calibri Light</vt:lpstr>
      <vt:lpstr>FHP Sun Office</vt:lpstr>
      <vt:lpstr>Georgia</vt:lpstr>
      <vt:lpstr>Raleway</vt:lpstr>
      <vt:lpstr>Roboto</vt:lpstr>
      <vt:lpstr>Symbol</vt:lpstr>
      <vt:lpstr>Times New Roman</vt:lpstr>
      <vt:lpstr>VpwmmnTimes-Roman</vt:lpstr>
      <vt:lpstr>Wingdings</vt:lpstr>
      <vt:lpstr>Office Theme</vt:lpstr>
      <vt:lpstr>Gemeinsam den digitalen Kulturraum der Zukunft gestalten Potenziale von offenen Kulturdaten und Co-Creation Input anlässlich der Preisverleihung    29.01.2021  Prof. Dr. jur. Ellen Euler, LL.M.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Erwägungsgrund 13 / 2011/711/EU</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Vom Hackathon zum Collabathon</dc:title>
  <dc:creator>Ellen Euler</dc:creator>
  <cp:lastModifiedBy>Ellen Euler</cp:lastModifiedBy>
  <cp:revision>117</cp:revision>
  <dcterms:created xsi:type="dcterms:W3CDTF">2021-01-26T14:58:45Z</dcterms:created>
  <dcterms:modified xsi:type="dcterms:W3CDTF">2021-02-02T15:31:14Z</dcterms:modified>
</cp:coreProperties>
</file>