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9" r:id="rId3"/>
    <p:sldMasterId id="2147483722" r:id="rId4"/>
    <p:sldMasterId id="2147483739" r:id="rId5"/>
  </p:sldMasterIdLst>
  <p:notesMasterIdLst>
    <p:notesMasterId r:id="rId34"/>
  </p:notesMasterIdLst>
  <p:sldIdLst>
    <p:sldId id="2375" r:id="rId6"/>
    <p:sldId id="2332" r:id="rId7"/>
    <p:sldId id="2391" r:id="rId8"/>
    <p:sldId id="2314" r:id="rId9"/>
    <p:sldId id="2333" r:id="rId10"/>
    <p:sldId id="2340" r:id="rId11"/>
    <p:sldId id="2379" r:id="rId12"/>
    <p:sldId id="2346" r:id="rId13"/>
    <p:sldId id="2378" r:id="rId14"/>
    <p:sldId id="2380" r:id="rId15"/>
    <p:sldId id="2381" r:id="rId16"/>
    <p:sldId id="256" r:id="rId17"/>
    <p:sldId id="2382" r:id="rId18"/>
    <p:sldId id="257" r:id="rId19"/>
    <p:sldId id="263" r:id="rId20"/>
    <p:sldId id="2389" r:id="rId21"/>
    <p:sldId id="2387" r:id="rId22"/>
    <p:sldId id="258" r:id="rId23"/>
    <p:sldId id="2377" r:id="rId24"/>
    <p:sldId id="2335" r:id="rId25"/>
    <p:sldId id="2374" r:id="rId26"/>
    <p:sldId id="2344" r:id="rId27"/>
    <p:sldId id="2341" r:id="rId28"/>
    <p:sldId id="2390" r:id="rId29"/>
    <p:sldId id="260" r:id="rId30"/>
    <p:sldId id="273" r:id="rId31"/>
    <p:sldId id="264" r:id="rId32"/>
    <p:sldId id="233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CB88A-044B-4CE6-92D6-399A97BBD52C}" type="datetimeFigureOut">
              <a:rPr lang="en-ZA" smtClean="0"/>
              <a:t>2023/09/29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9D620-3CE9-497B-99E4-77FAB0568759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927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66DA9-4CD5-4265-9128-F9AC504501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317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85a615034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585a615034_0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also offer services to publishers and libraries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for publishers  we promote their journals by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 invite submissions from across Africa </a:t>
            </a:r>
            <a:br>
              <a:rPr lang="en"/>
            </a:br>
            <a:r>
              <a:rPr lang="en"/>
              <a:t>+ indexing in various scholarly databases</a:t>
            </a:r>
            <a:br>
              <a:rPr lang="en"/>
            </a:br>
            <a:r>
              <a:rPr lang="en"/>
              <a:t>+ curate topic-specific and interdisciplinary collections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We provide State-of-the-art publishing infrastructure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 DOI assignment and open licensing options</a:t>
            </a:r>
            <a:br>
              <a:rPr lang="en"/>
            </a:br>
            <a:r>
              <a:rPr lang="en"/>
              <a:t>+ complementary to your existing system/s</a:t>
            </a:r>
            <a:br>
              <a:rPr lang="en"/>
            </a:br>
            <a:r>
              <a:rPr lang="en"/>
              <a:t>+ overlay journal systems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+ Promote best practices in open scholarly publishing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+ Foster research equity for African scholars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for libraries we Build their reputation by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+ Raising the profile of African research institutions</a:t>
            </a:r>
            <a:br>
              <a:rPr lang="en"/>
            </a:br>
            <a:r>
              <a:rPr lang="en"/>
              <a:t>+ Worldwide online visibility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 Indexing in various scholarly databases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Offer State-of-the-art publishing infrastructure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 DOI assignment and open licensing options</a:t>
            </a:r>
            <a:br>
              <a:rPr lang="en"/>
            </a:br>
            <a:r>
              <a:rPr lang="en"/>
              <a:t>+ Create an independent digital OA publishing environment</a:t>
            </a:r>
            <a:br>
              <a:rPr lang="en"/>
            </a:br>
            <a:r>
              <a:rPr lang="en"/>
              <a:t>+ Complementary to your existing system/s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we collaborate to + Promote best practices in open scholarly publishing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+ Foster research equity for African scholars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+ Curate topic-specific and interdisciplinary collections </a:t>
            </a:r>
            <a:endParaRPr/>
          </a:p>
        </p:txBody>
      </p:sp>
      <p:sp>
        <p:nvSpPr>
          <p:cNvPr id="93" name="Google Shape;93;g2585a615034_0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07206698c5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07206698c5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07206698c5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07206698c5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7e23b1a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7e23b1a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66DA9-4CD5-4265-9128-F9AC504501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457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66DA9-4CD5-4265-9128-F9AC504501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570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66DA9-4CD5-4265-9128-F9AC504501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965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66DA9-4CD5-4265-9128-F9AC504501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457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4d85fcdd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4d85fcdd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407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54d85fcdd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54d85fcdd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32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6DA9-4CD5-4265-9128-F9AC5045011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27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95319df941_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195319df941_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51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66DA9-4CD5-4265-9128-F9AC504501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457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66DA9-4CD5-4265-9128-F9AC504501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90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66DA9-4CD5-4265-9128-F9AC504501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157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66DA9-4CD5-4265-9128-F9AC504501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286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66DA9-4CD5-4265-9128-F9AC504501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016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66DA9-4CD5-4265-9128-F9AC504501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264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85a615034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g2585a615034_0_2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Repository systems: Variety of Choices- Outside Africa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Measurable research- from Africa</a:t>
            </a:r>
            <a:endParaRPr/>
          </a:p>
        </p:txBody>
      </p:sp>
      <p:sp>
        <p:nvSpPr>
          <p:cNvPr id="67" name="Google Shape;67;g2585a615034_0_2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F597-17F2-08A3-0A3A-6A7486827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7D571-8277-F77E-9041-1B1E79CDB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0BA30-A6B2-1AB5-0D2D-3231687DEA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EF2813-416D-1548-9D52-B0F21022E717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4E6B0-6CFB-2BE5-AFCF-9B1750478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009CF-AA41-EEFA-D42E-A5E8BECE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349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49470-918A-8170-76CE-840404A4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F8E30-B953-11E7-D97D-AC56966FA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8AE55-61C0-5C39-0B4D-0D55090C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A27A1A-AE9B-2949-8C11-741113533C51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2DCB6-0CF8-97EA-F673-5D1958000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A72F9-3EFB-557A-E867-04CA6A58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1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001568-BD78-A067-B8B5-B1CA60E3F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599DA-4B16-CB8E-8D44-1800B99EB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17C24-D6E8-E4AE-99DC-911B56CEE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C40DD4-E2F2-DC4E-8720-1A85E8830CE7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D0BE2-BF5F-273C-00D9-90FA54A20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155A8-C39A-3BF6-D05A-0A47C703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63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90" y="228601"/>
            <a:ext cx="9138789" cy="406400"/>
          </a:xfrm>
        </p:spPr>
        <p:txBody>
          <a:bodyPr anchor="t">
            <a:normAutofit/>
          </a:bodyPr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91" y="1032933"/>
            <a:ext cx="11785600" cy="355600"/>
          </a:xfrm>
        </p:spPr>
        <p:txBody>
          <a:bodyPr>
            <a:normAutofit/>
          </a:bodyPr>
          <a:lstStyle>
            <a:lvl1pPr marL="0" indent="0" algn="l">
              <a:buNone/>
              <a:defRPr sz="147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B14BF83-F914-9549-8B6A-9C0492716B8C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8411" y="1557340"/>
            <a:ext cx="11785599" cy="40475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593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90" y="228601"/>
            <a:ext cx="9138789" cy="406400"/>
          </a:xfrm>
        </p:spPr>
        <p:txBody>
          <a:bodyPr anchor="t">
            <a:normAutofit/>
          </a:bodyPr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91" y="1032933"/>
            <a:ext cx="11785600" cy="355600"/>
          </a:xfrm>
        </p:spPr>
        <p:txBody>
          <a:bodyPr>
            <a:normAutofit/>
          </a:bodyPr>
          <a:lstStyle>
            <a:lvl1pPr marL="0" indent="0" algn="l">
              <a:buNone/>
              <a:defRPr sz="147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B14BF83-F914-9549-8B6A-9C0492716B8C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8411" y="1557340"/>
            <a:ext cx="11785599" cy="40475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63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Title Slide">
  <p:cSld name="57_Title Slide">
    <p:bg>
      <p:bgPr>
        <a:solidFill>
          <a:schemeClr val="dk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554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>
            <a:spLocks noGrp="1"/>
          </p:cNvSpPr>
          <p:nvPr>
            <p:ph type="pic" idx="2"/>
          </p:nvPr>
        </p:nvSpPr>
        <p:spPr>
          <a:xfrm>
            <a:off x="5580063" y="0"/>
            <a:ext cx="661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648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0E18-5F6F-2541-A9FA-60925BB11E74}" type="datetime1">
              <a:rPr lang="en-ZA" smtClean="0"/>
              <a:t>2023/09/29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5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D8B5-D78C-B64F-89F7-BDE4D006C34F}" type="datetime1">
              <a:rPr lang="en-ZA" smtClean="0"/>
              <a:t>2023/09/29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65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027A-A8FD-C547-B77D-3E18E876FBB0}" type="datetime1">
              <a:rPr lang="en-ZA" smtClean="0"/>
              <a:t>2023/09/29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55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6135-A71D-BA43-82D6-31E72400BEDA}" type="datetime1">
              <a:rPr lang="en-ZA" smtClean="0"/>
              <a:t>2023/09/29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4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484FC-5653-D44D-8132-75FBE6DD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9F76-D592-F8B1-E59E-9FD76BF62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97A48-3F0A-057E-8AE0-F8460AD5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F957696-A9E3-534A-A969-5AEA71D6FDC9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05A86-165C-7FBF-BBFC-F594CD28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8A3B1-3ABD-3D78-5CB6-0742A8D8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3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DDC0-8FE6-5341-8FE5-3FFFA1A18DDA}" type="datetime1">
              <a:rPr lang="en-ZA" smtClean="0"/>
              <a:t>2023/09/29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38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C5C-C66F-E741-B9D3-E9FE50CACEB0}" type="datetime1">
              <a:rPr lang="en-ZA" smtClean="0"/>
              <a:t>2023/09/29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85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69DA-255F-2E41-AE54-10D2CC1F4B85}" type="datetime1">
              <a:rPr lang="en-ZA" smtClean="0"/>
              <a:t>2023/09/29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74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F138-5B6C-6144-B3C6-20A93F675240}" type="datetime1">
              <a:rPr lang="en-ZA" smtClean="0"/>
              <a:t>2023/09/29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39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FD79-9B7E-DF41-B11C-1DEADA24D9BA}" type="datetime1">
              <a:rPr lang="en-ZA" smtClean="0"/>
              <a:t>2023/09/29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52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E187-95D5-CE4D-901D-5AE88BEAB9F6}" type="datetime1">
              <a:rPr lang="en-ZA" smtClean="0"/>
              <a:t>2023/09/29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01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FC78-A108-E045-9756-E4AA1BBA1596}" type="datetime1">
              <a:rPr lang="en-ZA" smtClean="0"/>
              <a:t>2023/09/29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90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90" y="228601"/>
            <a:ext cx="9138789" cy="406400"/>
          </a:xfrm>
        </p:spPr>
        <p:txBody>
          <a:bodyPr anchor="t">
            <a:normAutofit/>
          </a:bodyPr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91" y="1032933"/>
            <a:ext cx="11785600" cy="355600"/>
          </a:xfrm>
        </p:spPr>
        <p:txBody>
          <a:bodyPr>
            <a:normAutofit/>
          </a:bodyPr>
          <a:lstStyle>
            <a:lvl1pPr marL="0" indent="0" algn="l">
              <a:buNone/>
              <a:defRPr sz="147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BF83-F914-9549-8B6A-9C0492716B8C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8411" y="1557340"/>
            <a:ext cx="11785599" cy="40475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417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06FD41C-7B89-4C3B-9614-2BFC8910F6E7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7979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560" cy="114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2933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00" y="1604640"/>
            <a:ext cx="10972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2133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13FF6EA-1C31-4B48-A58B-6F1EFF530198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692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3C5CD-6C73-97E6-83BA-21355ED03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5FBC4-1EC6-DD38-269A-11A1634F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42642-DAFA-DE87-AF0E-28A6EE7B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5DB9EE3-1837-A24A-B21F-7F70D6B40B15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68724-4169-FDAD-4DF3-0E5E19C10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A3F11-BBBC-79C4-DEAB-83DC4014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18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560" cy="114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2933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10972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133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E91102-45D2-44E9-887C-32E58300C26B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2641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560" cy="114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2933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133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2080" y="160464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133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F933444-43C1-4542-A15C-5CEE23967D44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25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560" cy="114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2933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4F40A52-24B9-4076-B622-91F592E90CAE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3028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560" cy="530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2133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DD31D63-E6FD-4025-83E1-A852740D53A0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0442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560" cy="114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2933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133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2080" y="160464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133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600" y="368208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133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E2283A3-0E45-4F22-BAD6-6A0CA6DC23C5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281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560" cy="114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2933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133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2080" y="160464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133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2080" y="368208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133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016676B-170B-4E33-861A-1A993E0D3C72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5306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560" cy="114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2933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133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2080" y="160464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133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600" y="3682080"/>
            <a:ext cx="1097256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133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7187822-86BA-4389-B785-C623E4B97BC8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3045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560" cy="114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2933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1097256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133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600" y="3682080"/>
            <a:ext cx="1097256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133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45956D6-4150-40EE-B329-6D6F3F2DA3D4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559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560" cy="114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2933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133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2080" y="160464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133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600" y="368208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133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2080" y="3682080"/>
            <a:ext cx="535440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133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E4B3C16-F14C-42D0-BB7E-322653B2603B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42759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560" cy="114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2933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353304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133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520" y="1604640"/>
            <a:ext cx="353304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133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440" y="1604640"/>
            <a:ext cx="353304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133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600" y="3682080"/>
            <a:ext cx="353304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133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520" y="3682080"/>
            <a:ext cx="353304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133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440" y="3682080"/>
            <a:ext cx="3533040" cy="18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133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DAB7351-2F7D-4E32-AC08-91D264FEB9FB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72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BBA5-13B7-44D8-B4DE-5B6E0B711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1817B-69EE-7014-09B9-D20A4B501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11BB6-C89C-3612-C5E0-09F72D8A0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6AD80-7A47-A0BE-84B8-8246C82B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6799C2-8703-C74E-A07E-738EB0A0CCED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F1245-56DE-C26F-93D5-7DFC56EC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E8A6E-0386-C442-7F88-1ED3B7AB6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62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F597-17F2-08A3-0A3A-6A7486827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7D571-8277-F77E-9041-1B1E79CDB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0BA30-A6B2-1AB5-0D2D-3231687DEA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EF2813-416D-1548-9D52-B0F21022E717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4E6B0-6CFB-2BE5-AFCF-9B1750478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009CF-AA41-EEFA-D42E-A5E8BECE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62265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484FC-5653-D44D-8132-75FBE6DD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9F76-D592-F8B1-E59E-9FD76BF62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97A48-3F0A-057E-8AE0-F8460AD5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F957696-A9E3-534A-A969-5AEA71D6FDC9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05A86-165C-7FBF-BBFC-F594CD28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8A3B1-3ABD-3D78-5CB6-0742A8D8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892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3C5CD-6C73-97E6-83BA-21355ED03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5FBC4-1EC6-DD38-269A-11A1634F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42642-DAFA-DE87-AF0E-28A6EE7B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5DB9EE3-1837-A24A-B21F-7F70D6B40B15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68724-4169-FDAD-4DF3-0E5E19C10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A3F11-BBBC-79C4-DEAB-83DC4014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033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BBA5-13B7-44D8-B4DE-5B6E0B711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1817B-69EE-7014-09B9-D20A4B501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11BB6-C89C-3612-C5E0-09F72D8A0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6AD80-7A47-A0BE-84B8-8246C82B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6799C2-8703-C74E-A07E-738EB0A0CCED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F1245-56DE-C26F-93D5-7DFC56EC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E8A6E-0386-C442-7F88-1ED3B7AB6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179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54852-95DE-AED3-3035-B83B695E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41D99-E839-5FCA-03C1-6167B324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6F920-5B4F-42F2-9CAE-ADFF79C60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48546-735D-3E9E-4A88-24D0558E9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F7C30B-4930-6DB2-9734-2E204D433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7F9AA6-F3F2-92A7-A0EA-82A9D2F73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B144C2D-4AA2-2248-A7DF-550FA6B581E7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BE6420-0CBF-B441-D8C9-C4E399DE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B34A47-718C-ADAC-2EA1-D9397011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688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E010C-B385-1121-F36E-B6A8F70D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D1468-61C0-4E4A-0246-D1A78557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C0D68C-06BA-3A40-952A-A2E9B9434632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E4B4F-9E8A-F1C0-A620-D21D9162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BE413-BB81-236E-2249-E483B05A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12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2C504-9220-1BDF-0D2E-647E4BC5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13C55D-368C-4344-96AC-5A77B01EEA44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BF984D-64F0-EA34-DE04-1FCB9FE8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2E565-32E0-CC07-F8C6-65CBA660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92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C805D-BF64-D8A5-697A-803FAEC89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A8C45-EF5C-486F-46A2-BC8B2D21A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47857-BA34-20C1-06A3-8639C2B02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E0AC2-5814-A6CA-D377-E39C4A2B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94B90C6-7CBC-2442-91B1-277FCF453C38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3C8ED-13A8-5EF2-ACE5-050C820D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3C4E7-3F9A-26E0-A9F6-1B339F80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894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EA68-A624-C267-6508-63E1BEDEC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11A7CD-1AFC-BF25-81FB-F263FA926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76A8F-7D3B-D1F1-58EB-BDAC6AC4C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13761-ABCF-BA04-9B4C-B829183D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AE69B5F-6712-FF45-B844-C048138BA378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5427C-EA96-E5BA-A9AB-F474A0D6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9F8AC-734A-1EB8-28F1-175CF667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894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49470-918A-8170-76CE-840404A4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F8E30-B953-11E7-D97D-AC56966FA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8AE55-61C0-5C39-0B4D-0D55090C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3A27A1A-AE9B-2949-8C11-741113533C51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2DCB6-0CF8-97EA-F673-5D1958000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A72F9-3EFB-557A-E867-04CA6A58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3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54852-95DE-AED3-3035-B83B695E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41D99-E839-5FCA-03C1-6167B324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6F920-5B4F-42F2-9CAE-ADFF79C60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48546-735D-3E9E-4A88-24D0558E9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F7C30B-4930-6DB2-9734-2E204D433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7F9AA6-F3F2-92A7-A0EA-82A9D2F73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B144C2D-4AA2-2248-A7DF-550FA6B581E7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BE6420-0CBF-B441-D8C9-C4E399DE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B34A47-718C-ADAC-2EA1-D9397011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22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001568-BD78-A067-B8B5-B1CA60E3F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599DA-4B16-CB8E-8D44-1800B99EB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17C24-D6E8-E4AE-99DC-911B56CEE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C40DD4-E2F2-DC4E-8720-1A85E8830CE7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D0BE2-BF5F-273C-00D9-90FA54A20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155A8-C39A-3BF6-D05A-0A47C703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409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90" y="228601"/>
            <a:ext cx="9138789" cy="406400"/>
          </a:xfrm>
        </p:spPr>
        <p:txBody>
          <a:bodyPr anchor="t">
            <a:normAutofit/>
          </a:bodyPr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91" y="1032933"/>
            <a:ext cx="11785600" cy="355600"/>
          </a:xfrm>
        </p:spPr>
        <p:txBody>
          <a:bodyPr>
            <a:normAutofit/>
          </a:bodyPr>
          <a:lstStyle>
            <a:lvl1pPr marL="0" indent="0" algn="l">
              <a:buNone/>
              <a:defRPr sz="147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B14BF83-F914-9549-8B6A-9C0492716B8C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8411" y="1557340"/>
            <a:ext cx="11785599" cy="40475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3391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90" y="228601"/>
            <a:ext cx="9138789" cy="406400"/>
          </a:xfrm>
        </p:spPr>
        <p:txBody>
          <a:bodyPr anchor="t">
            <a:normAutofit/>
          </a:bodyPr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91" y="1032933"/>
            <a:ext cx="11785600" cy="355600"/>
          </a:xfrm>
        </p:spPr>
        <p:txBody>
          <a:bodyPr>
            <a:normAutofit/>
          </a:bodyPr>
          <a:lstStyle>
            <a:lvl1pPr marL="0" indent="0" algn="l">
              <a:buNone/>
              <a:defRPr sz="147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B14BF83-F914-9549-8B6A-9C0492716B8C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8411" y="1557340"/>
            <a:ext cx="11785599" cy="40475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2524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Title Slide">
  <p:cSld name="57_Title Slide">
    <p:bg>
      <p:bgPr>
        <a:solidFill>
          <a:schemeClr val="dk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6349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>
            <a:spLocks noGrp="1"/>
          </p:cNvSpPr>
          <p:nvPr>
            <p:ph type="pic" idx="2"/>
          </p:nvPr>
        </p:nvSpPr>
        <p:spPr>
          <a:xfrm>
            <a:off x="5580063" y="0"/>
            <a:ext cx="661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07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62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06474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91028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44654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5426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E010C-B385-1121-F36E-B6A8F70D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D1468-61C0-4E4A-0246-D1A78557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C0D68C-06BA-3A40-952A-A2E9B9434632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E4B4F-9E8A-F1C0-A620-D21D9162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BE413-BB81-236E-2249-E483B05A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413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02371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11267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115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5942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40271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18520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75369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Title Slide">
  <p:cSld name="55_Title Slide"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8006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bg>
      <p:bgPr>
        <a:solidFill>
          <a:schemeClr val="dk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>
            <a:spLocks noGrp="1"/>
          </p:cNvSpPr>
          <p:nvPr>
            <p:ph type="pic" idx="2"/>
          </p:nvPr>
        </p:nvSpPr>
        <p:spPr>
          <a:xfrm>
            <a:off x="5580063" y="0"/>
            <a:ext cx="661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305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Title Slide">
  <p:cSld name="57_Title Slide"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69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2C504-9220-1BDF-0D2E-647E4BC5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13C55D-368C-4344-96AC-5A77B01EEA44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BF984D-64F0-EA34-DE04-1FCB9FE8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2E565-32E0-CC07-F8C6-65CBA660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239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Slide">
  <p:cSld name="26_Title Slid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>
            <a:spLocks noGrp="1"/>
          </p:cNvSpPr>
          <p:nvPr>
            <p:ph type="pic" idx="2"/>
          </p:nvPr>
        </p:nvSpPr>
        <p:spPr>
          <a:xfrm>
            <a:off x="0" y="3962399"/>
            <a:ext cx="121920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368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bg>
      <p:bgPr>
        <a:solidFill>
          <a:schemeClr val="dk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2889" y="847435"/>
            <a:ext cx="6356824" cy="549738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7"/>
          <p:cNvSpPr>
            <a:spLocks noGrp="1"/>
          </p:cNvSpPr>
          <p:nvPr>
            <p:ph type="pic" idx="2"/>
          </p:nvPr>
        </p:nvSpPr>
        <p:spPr>
          <a:xfrm>
            <a:off x="-920963" y="1119672"/>
            <a:ext cx="5843200" cy="324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7"/>
          <p:cNvSpPr/>
          <p:nvPr/>
        </p:nvSpPr>
        <p:spPr>
          <a:xfrm>
            <a:off x="181232" y="6392563"/>
            <a:ext cx="329200" cy="329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9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Title Slide">
  <p:cSld name="38_Title Slide">
    <p:bg>
      <p:bgPr>
        <a:solidFill>
          <a:schemeClr val="dk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>
            <a:spLocks noGrp="1"/>
          </p:cNvSpPr>
          <p:nvPr>
            <p:ph type="pic" idx="2"/>
          </p:nvPr>
        </p:nvSpPr>
        <p:spPr>
          <a:xfrm>
            <a:off x="0" y="0"/>
            <a:ext cx="661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8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C805D-BF64-D8A5-697A-803FAEC89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A8C45-EF5C-486F-46A2-BC8B2D21A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47857-BA34-20C1-06A3-8639C2B02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E0AC2-5814-A6CA-D377-E39C4A2B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94B90C6-7CBC-2442-91B1-277FCF453C38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3C8ED-13A8-5EF2-ACE5-050C820D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3C4E7-3F9A-26E0-A9F6-1B339F80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3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EA68-A624-C267-6508-63E1BEDEC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11A7CD-1AFC-BF25-81FB-F263FA926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76A8F-7D3B-D1F1-58EB-BDAC6AC4C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13761-ABCF-BA04-9B4C-B829183D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AE69B5F-6712-FF45-B844-C048138BA378}" type="datetime1">
              <a:rPr lang="en-ZA" smtClean="0">
                <a:solidFill>
                  <a:srgbClr val="4472C4"/>
                </a:solidFill>
              </a:rPr>
              <a:t>2023/09/29</a:t>
            </a:fld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5427C-EA96-E5BA-A9AB-F474A0D6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9F8AC-734A-1EB8-28F1-175CF667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F32DF0-F359-4D4D-B63F-6D9D34568DD5}" type="slidenum">
              <a:rPr lang="en-GB" smtClean="0">
                <a:solidFill>
                  <a:srgbClr val="4472C4"/>
                </a:solidFill>
              </a:rPr>
              <a:pPr/>
              <a:t>‹N°›</a:t>
            </a:fld>
            <a:endParaRPr lang="en-GB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3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085B62-E768-0105-C08D-C383ED49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79DCD-9CF4-EE04-E4FD-F34409FB3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BF136-6B85-2F18-B430-D31B5FE0F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D255A-16FD-7830-43D9-5626E7350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4472C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5BB3A9-6309-1A91-B7D7-B3C7A8B80EA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84951" y="6209206"/>
            <a:ext cx="10622098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7B772B-D26A-019D-EA48-54BFD70821D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82" y="6311898"/>
            <a:ext cx="878807" cy="4541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0BBF6C-A267-40FA-BDB4-8368D18D369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0120" y="6362363"/>
            <a:ext cx="878807" cy="4036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1D651E-8441-124A-36B5-CCDECFD2C1D3}"/>
              </a:ext>
            </a:extLst>
          </p:cNvPr>
          <p:cNvSpPr txBox="1"/>
          <p:nvPr userDrawn="1"/>
        </p:nvSpPr>
        <p:spPr>
          <a:xfrm>
            <a:off x="4435549" y="640041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rgbClr val="00B050"/>
                </a:solidFill>
                <a:latin typeface="Calibri" panose="020F0502020204030204"/>
              </a:rPr>
              <a:t>African scientists at the cutting edge of knowledge </a:t>
            </a:r>
            <a:endParaRPr lang="en-ZA" sz="1200" dirty="0">
              <a:solidFill>
                <a:srgbClr val="00B05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48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720" r:id="rId14"/>
    <p:sldLayoutId id="2147483721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92A83-9645-8949-9EF3-6F0C08467128}" type="datetime1">
              <a:rPr lang="en-ZA" smtClean="0"/>
              <a:t>2023/09/29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0127-2E4F-4720-A546-49D7111EBC0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6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2082720" y="4237680"/>
            <a:ext cx="1928400" cy="2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GB" sz="933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GB" sz="933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GB" sz="933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4368720" y="4237680"/>
            <a:ext cx="1420560" cy="2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US" sz="8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356E3F1-F4FF-4902-B71C-2092FB29777E}" type="slidenum">
              <a:rPr lang="en-US" sz="8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en-GB" sz="8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304800" y="4237680"/>
            <a:ext cx="1420560" cy="2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GB" sz="933" b="0" strike="noStrike" spc="-1">
                <a:latin typeface="Times New Roman"/>
              </a:defRPr>
            </a:lvl1pPr>
          </a:lstStyle>
          <a:p>
            <a:r>
              <a:rPr lang="en-GB" sz="933" b="0" strike="noStrike" spc="-1"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560" cy="114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GB" sz="2933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600" y="1604640"/>
            <a:ext cx="10972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133" b="0" strike="noStrike" spc="-1">
                <a:latin typeface="Arial"/>
              </a:rPr>
              <a:t>Click to edit the outline text format</a:t>
            </a:r>
          </a:p>
          <a:p>
            <a:pPr marL="576029" lvl="1" indent="-216011">
              <a:spcBef>
                <a:spcPts val="75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67" b="0" strike="noStrike" spc="-1">
                <a:latin typeface="Arial"/>
              </a:rPr>
              <a:t>Second Outline Level</a:t>
            </a:r>
          </a:p>
          <a:p>
            <a:pPr marL="864043" lvl="2" indent="-19201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0" strike="noStrike" spc="-1">
                <a:latin typeface="Arial"/>
              </a:rPr>
              <a:t>Third Outline Level</a:t>
            </a:r>
          </a:p>
          <a:p>
            <a:pPr marL="1152058" lvl="3" indent="-144007">
              <a:spcBef>
                <a:spcPts val="37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333" b="0" strike="noStrike" spc="-1">
                <a:latin typeface="Arial"/>
              </a:rPr>
              <a:t>Fourth Outline Level</a:t>
            </a:r>
          </a:p>
          <a:p>
            <a:pPr marL="1440072" lvl="4" indent="-144007">
              <a:spcBef>
                <a:spcPts val="18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333" b="0" strike="noStrike" spc="-1">
                <a:latin typeface="Arial"/>
              </a:rPr>
              <a:t>Fifth Outline Level</a:t>
            </a:r>
          </a:p>
          <a:p>
            <a:pPr marL="1728086" lvl="5" indent="-144007">
              <a:spcBef>
                <a:spcPts val="18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333" b="0" strike="noStrike" spc="-1">
                <a:latin typeface="Arial"/>
              </a:rPr>
              <a:t>Sixth Outline Level</a:t>
            </a:r>
          </a:p>
          <a:p>
            <a:pPr marL="2016101" lvl="6" indent="-144007">
              <a:spcBef>
                <a:spcPts val="18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333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519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14" indent="-216011" algn="l" defTabSz="609630" rtl="0" eaLnBrk="1" latinLnBrk="0" hangingPunct="1">
        <a:lnSpc>
          <a:spcPct val="90000"/>
        </a:lnSpc>
        <a:spcBef>
          <a:spcPts val="945"/>
        </a:spcBef>
        <a:buClr>
          <a:srgbClr val="000000"/>
        </a:buClr>
        <a:buSzPct val="45000"/>
        <a:buFont typeface="Wingdings" charset="2"/>
        <a:buChar char="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085B62-E768-0105-C08D-C383ED49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79DCD-9CF4-EE04-E4FD-F34409FB3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BF136-6B85-2F18-B430-D31B5FE0F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4472C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D255A-16FD-7830-43D9-5626E7350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4472C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5BB3A9-6309-1A91-B7D7-B3C7A8B80EA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84951" y="6209206"/>
            <a:ext cx="10622098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7B772B-D26A-019D-EA48-54BFD70821D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82" y="6311898"/>
            <a:ext cx="878807" cy="4541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0BBF6C-A267-40FA-BDB4-8368D18D369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0120" y="6362363"/>
            <a:ext cx="878807" cy="4036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1D651E-8441-124A-36B5-CCDECFD2C1D3}"/>
              </a:ext>
            </a:extLst>
          </p:cNvPr>
          <p:cNvSpPr txBox="1"/>
          <p:nvPr userDrawn="1"/>
        </p:nvSpPr>
        <p:spPr>
          <a:xfrm>
            <a:off x="4435549" y="640041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rgbClr val="00B050"/>
                </a:solidFill>
                <a:latin typeface="Calibri" panose="020F0502020204030204"/>
              </a:rPr>
              <a:t>African scientists at the cutting edge of knowledge </a:t>
            </a:r>
            <a:endParaRPr lang="en-ZA" sz="1200" dirty="0">
              <a:solidFill>
                <a:srgbClr val="00B05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420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2291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s://africarxiv.pubpub.org/african-languages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Relationship Id="rId6" Type="http://schemas.openxmlformats.org/officeDocument/2006/relationships/hyperlink" Target="https://lanfrica.com/records" TargetMode="External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hyperlink" Target="https://www.iso.org/iso-639-language-codes.html" TargetMode="External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so.org/iso-3166-country-codes.html" TargetMode="External"/><Relationship Id="rId13" Type="http://schemas.openxmlformats.org/officeDocument/2006/relationships/image" Target="../media/image49.png"/><Relationship Id="rId3" Type="http://schemas.openxmlformats.org/officeDocument/2006/relationships/hyperlink" Target="https://africarxiv.pubpub.org/countries-of-africa" TargetMode="External"/><Relationship Id="rId7" Type="http://schemas.openxmlformats.org/officeDocument/2006/relationships/image" Target="../media/image46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5.png"/><Relationship Id="rId11" Type="http://schemas.openxmlformats.org/officeDocument/2006/relationships/hyperlink" Target="https://africarxiv.pubpub.org/nigeria" TargetMode="External"/><Relationship Id="rId5" Type="http://schemas.openxmlformats.org/officeDocument/2006/relationships/image" Target="../media/image40.pn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hyperlink" Target="https://info.africarxiv.org/" TargetMode="Externa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tiff"/><Relationship Id="rId7" Type="http://schemas.openxmlformats.org/officeDocument/2006/relationships/image" Target="../media/image74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tiff"/><Relationship Id="rId5" Type="http://schemas.openxmlformats.org/officeDocument/2006/relationships/image" Target="../media/image18.jpeg"/><Relationship Id="rId4" Type="http://schemas.openxmlformats.org/officeDocument/2006/relationships/image" Target="../media/image72.tiff"/><Relationship Id="rId9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08841" y="516794"/>
            <a:ext cx="8856984" cy="13732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AOSP - Towards a continental Open Science Vision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31504" y="1524000"/>
            <a:ext cx="8856984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b="1" dirty="0">
              <a:solidFill>
                <a:srgbClr val="4F81B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6C77DC-7595-2641-B178-F522991AB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015" y="1778494"/>
            <a:ext cx="4714635" cy="24362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56A3DB-5B3B-0AE5-4021-25A958472ACE}"/>
              </a:ext>
            </a:extLst>
          </p:cNvPr>
          <p:cNvSpPr txBox="1">
            <a:spLocks/>
          </p:cNvSpPr>
          <p:nvPr/>
        </p:nvSpPr>
        <p:spPr>
          <a:xfrm>
            <a:off x="2561087" y="4469259"/>
            <a:ext cx="6752489" cy="11338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Nokuthula Mchunu: </a:t>
            </a:r>
            <a: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Director 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ZA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ZA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5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BA427F6A-FFD5-A34D-9F7D-6DDBA68F35D5}"/>
              </a:ext>
            </a:extLst>
          </p:cNvPr>
          <p:cNvSpPr txBox="1">
            <a:spLocks/>
          </p:cNvSpPr>
          <p:nvPr/>
        </p:nvSpPr>
        <p:spPr>
          <a:xfrm>
            <a:off x="1524000" y="12619"/>
            <a:ext cx="9144000" cy="871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none" spc="-6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East Africa Node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C48EE-7B92-578B-BC6C-7FD13A7FC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89" y="1046157"/>
            <a:ext cx="4348975" cy="492746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5509D6-A4B7-84D7-CFBD-8B42DD3BDB62}"/>
              </a:ext>
            </a:extLst>
          </p:cNvPr>
          <p:cNvCxnSpPr/>
          <p:nvPr/>
        </p:nvCxnSpPr>
        <p:spPr>
          <a:xfrm flipV="1">
            <a:off x="4549700" y="2885420"/>
            <a:ext cx="2029522" cy="719254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3FBBD10-EF1F-BA01-310A-875BC371DB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5" r="11973"/>
          <a:stretch/>
        </p:blipFill>
        <p:spPr>
          <a:xfrm>
            <a:off x="6822132" y="884380"/>
            <a:ext cx="3845868" cy="363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37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BA427F6A-FFD5-A34D-9F7D-6DDBA68F35D5}"/>
              </a:ext>
            </a:extLst>
          </p:cNvPr>
          <p:cNvSpPr txBox="1">
            <a:spLocks/>
          </p:cNvSpPr>
          <p:nvPr/>
        </p:nvSpPr>
        <p:spPr>
          <a:xfrm>
            <a:off x="1524000" y="12619"/>
            <a:ext cx="9144000" cy="871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none" spc="-6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Node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C48EE-7B92-578B-BC6C-7FD13A7FC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89" y="1046157"/>
            <a:ext cx="4348975" cy="49274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D0A7F3-2EB6-231A-7C5C-398467167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355" y="2270464"/>
            <a:ext cx="5873915" cy="17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25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360" y="0"/>
            <a:ext cx="8707920" cy="712992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6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6" t="7087" r="4026" b="2740"/>
          <a:stretch/>
        </p:blipFill>
        <p:spPr>
          <a:xfrm>
            <a:off x="6372240" y="0"/>
            <a:ext cx="5818080" cy="7126560"/>
          </a:xfrm>
          <a:prstGeom prst="rect">
            <a:avLst/>
          </a:prstGeom>
          <a:ln w="0">
            <a:noFill/>
          </a:ln>
        </p:spPr>
      </p:pic>
      <p:sp>
        <p:nvSpPr>
          <p:cNvPr id="43" name="TextBox 17"/>
          <p:cNvSpPr/>
          <p:nvPr/>
        </p:nvSpPr>
        <p:spPr>
          <a:xfrm>
            <a:off x="310800" y="1004160"/>
            <a:ext cx="6377760" cy="6985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 defTabSz="609630">
              <a:lnSpc>
                <a:spcPts val="4853"/>
              </a:lnSpc>
            </a:pPr>
            <a:r>
              <a:rPr lang="en-US" sz="7040" spc="-1">
                <a:solidFill>
                  <a:srgbClr val="EF7723"/>
                </a:solidFill>
                <a:latin typeface="Open Sans Bold"/>
                <a:ea typeface="DejaVu Sans"/>
              </a:rPr>
              <a:t>Our Region</a:t>
            </a:r>
            <a:endParaRPr lang="en-GB" sz="704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44" name="Straight Connector 64"/>
          <p:cNvSpPr/>
          <p:nvPr/>
        </p:nvSpPr>
        <p:spPr>
          <a:xfrm>
            <a:off x="24000" y="1703280"/>
            <a:ext cx="6261360" cy="33840"/>
          </a:xfrm>
          <a:prstGeom prst="line">
            <a:avLst/>
          </a:prstGeom>
          <a:ln w="57240">
            <a:solidFill>
              <a:srgbClr val="FF8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ZA"/>
          </a:p>
        </p:txBody>
      </p:sp>
      <p:sp>
        <p:nvSpPr>
          <p:cNvPr id="45" name="TextBox 18"/>
          <p:cNvSpPr/>
          <p:nvPr/>
        </p:nvSpPr>
        <p:spPr>
          <a:xfrm>
            <a:off x="6456000" y="3360960"/>
            <a:ext cx="2261280" cy="34724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259213" lvl="1" indent="-129606" defTabSz="609630">
              <a:lnSpc>
                <a:spcPts val="1680"/>
              </a:lnSpc>
              <a:buClr>
                <a:srgbClr val="FFFFFF"/>
              </a:buClr>
              <a:buFont typeface="Arial"/>
              <a:buChar char="•"/>
            </a:pPr>
            <a:r>
              <a:rPr lang="en-US" sz="1200" spc="-1">
                <a:solidFill>
                  <a:srgbClr val="FFFFFF"/>
                </a:solidFill>
                <a:latin typeface="Open Sans"/>
                <a:ea typeface="DejaVu Sans"/>
              </a:rPr>
              <a:t>Uganda (RENU)</a:t>
            </a:r>
            <a:endParaRPr lang="en-GB" sz="1200" spc="-1">
              <a:solidFill>
                <a:prstClr val="black"/>
              </a:solidFill>
              <a:latin typeface="Arial"/>
            </a:endParaRPr>
          </a:p>
          <a:p>
            <a:pPr marL="259213" lvl="1" indent="-129606" defTabSz="609630">
              <a:lnSpc>
                <a:spcPts val="1680"/>
              </a:lnSpc>
              <a:buClr>
                <a:srgbClr val="FFFFFF"/>
              </a:buClr>
              <a:buFont typeface="Arial"/>
              <a:buChar char="•"/>
            </a:pPr>
            <a:r>
              <a:rPr lang="en-US" sz="1200" spc="-1">
                <a:solidFill>
                  <a:srgbClr val="FFFFFF"/>
                </a:solidFill>
                <a:latin typeface="Open Sans"/>
                <a:ea typeface="DejaVu Sans"/>
              </a:rPr>
              <a:t>Botswana (BotsREN)</a:t>
            </a:r>
            <a:endParaRPr lang="en-GB" sz="1200" spc="-1">
              <a:solidFill>
                <a:prstClr val="black"/>
              </a:solidFill>
              <a:latin typeface="Arial"/>
            </a:endParaRPr>
          </a:p>
          <a:p>
            <a:pPr marL="259213" lvl="1" indent="-129606" defTabSz="609630">
              <a:lnSpc>
                <a:spcPts val="1680"/>
              </a:lnSpc>
              <a:buClr>
                <a:srgbClr val="FFFFFF"/>
              </a:buClr>
              <a:buFont typeface="Arial"/>
              <a:buChar char="•"/>
            </a:pPr>
            <a:r>
              <a:rPr lang="en-US" sz="1200" spc="-1">
                <a:solidFill>
                  <a:srgbClr val="FFFFFF"/>
                </a:solidFill>
                <a:latin typeface="Open Sans"/>
                <a:ea typeface="DejaVu Sans"/>
              </a:rPr>
              <a:t>DRC (Eb@ale)</a:t>
            </a:r>
            <a:endParaRPr lang="en-GB" sz="1200" spc="-1">
              <a:solidFill>
                <a:prstClr val="black"/>
              </a:solidFill>
              <a:latin typeface="Arial"/>
            </a:endParaRPr>
          </a:p>
          <a:p>
            <a:pPr marL="259213" lvl="1" indent="-129606" defTabSz="609630">
              <a:lnSpc>
                <a:spcPts val="1680"/>
              </a:lnSpc>
              <a:buClr>
                <a:srgbClr val="FFFFFF"/>
              </a:buClr>
              <a:buFont typeface="Arial"/>
              <a:buChar char="•"/>
            </a:pPr>
            <a:r>
              <a:rPr lang="en-US" sz="1200" spc="-1">
                <a:solidFill>
                  <a:srgbClr val="FFFFFF"/>
                </a:solidFill>
                <a:latin typeface="Open Sans"/>
                <a:ea typeface="DejaVu Sans"/>
              </a:rPr>
              <a:t>Zambia (ZAMREN)</a:t>
            </a:r>
            <a:endParaRPr lang="en-GB" sz="1200" spc="-1">
              <a:solidFill>
                <a:prstClr val="black"/>
              </a:solidFill>
              <a:latin typeface="Arial"/>
            </a:endParaRPr>
          </a:p>
          <a:p>
            <a:pPr marL="259213" lvl="1" indent="-129606" defTabSz="609630">
              <a:lnSpc>
                <a:spcPts val="1680"/>
              </a:lnSpc>
              <a:buClr>
                <a:srgbClr val="FFFFFF"/>
              </a:buClr>
              <a:buFont typeface="Arial"/>
              <a:buChar char="•"/>
            </a:pPr>
            <a:r>
              <a:rPr lang="en-US" sz="1200" spc="-1">
                <a:solidFill>
                  <a:srgbClr val="FFFFFF"/>
                </a:solidFill>
                <a:latin typeface="Open Sans"/>
                <a:ea typeface="DejaVu Sans"/>
              </a:rPr>
              <a:t>South Africa (TENET)</a:t>
            </a:r>
            <a:endParaRPr lang="en-GB" sz="1200" spc="-1">
              <a:solidFill>
                <a:prstClr val="black"/>
              </a:solidFill>
              <a:latin typeface="Arial"/>
            </a:endParaRPr>
          </a:p>
          <a:p>
            <a:pPr marL="259213" lvl="1" indent="-129606" defTabSz="609630">
              <a:lnSpc>
                <a:spcPts val="1680"/>
              </a:lnSpc>
              <a:buClr>
                <a:srgbClr val="FFFFFF"/>
              </a:buClr>
              <a:buFont typeface="Arial"/>
              <a:buChar char="•"/>
            </a:pPr>
            <a:r>
              <a:rPr lang="en-US" sz="1200" spc="-1">
                <a:solidFill>
                  <a:srgbClr val="FFFFFF"/>
                </a:solidFill>
                <a:latin typeface="Open Sans"/>
                <a:ea typeface="DejaVu Sans"/>
              </a:rPr>
              <a:t>Sudan (SudREN)</a:t>
            </a:r>
            <a:endParaRPr lang="en-GB" sz="1200" spc="-1">
              <a:solidFill>
                <a:prstClr val="black"/>
              </a:solidFill>
              <a:latin typeface="Arial"/>
            </a:endParaRPr>
          </a:p>
          <a:p>
            <a:pPr marL="259213" lvl="1" indent="-129606" defTabSz="609630">
              <a:lnSpc>
                <a:spcPts val="1680"/>
              </a:lnSpc>
              <a:buClr>
                <a:srgbClr val="FFFFFF"/>
              </a:buClr>
              <a:buFont typeface="Arial"/>
              <a:buChar char="•"/>
            </a:pPr>
            <a:r>
              <a:rPr lang="en-US" sz="1200" spc="-1">
                <a:solidFill>
                  <a:srgbClr val="FFFFFF"/>
                </a:solidFill>
                <a:latin typeface="Open Sans"/>
                <a:ea typeface="DejaVu Sans"/>
              </a:rPr>
              <a:t>Ethiopia (EthERNET</a:t>
            </a:r>
            <a:endParaRPr lang="en-GB" sz="1200" spc="-1">
              <a:solidFill>
                <a:prstClr val="black"/>
              </a:solidFill>
              <a:latin typeface="Arial"/>
            </a:endParaRPr>
          </a:p>
          <a:p>
            <a:pPr marL="259213" lvl="1" indent="-129606" defTabSz="609630">
              <a:lnSpc>
                <a:spcPts val="1680"/>
              </a:lnSpc>
              <a:buClr>
                <a:srgbClr val="FFFFFF"/>
              </a:buClr>
              <a:buFont typeface="Arial"/>
              <a:buChar char="•"/>
            </a:pPr>
            <a:r>
              <a:rPr lang="en-US" sz="1200" spc="-1">
                <a:solidFill>
                  <a:srgbClr val="FFFFFF"/>
                </a:solidFill>
                <a:latin typeface="Open Sans"/>
                <a:ea typeface="DejaVu Sans"/>
              </a:rPr>
              <a:t>Somalia (SomaliREN)</a:t>
            </a:r>
            <a:endParaRPr lang="en-GB" sz="1200" spc="-1">
              <a:solidFill>
                <a:prstClr val="black"/>
              </a:solidFill>
              <a:latin typeface="Arial"/>
            </a:endParaRPr>
          </a:p>
          <a:p>
            <a:pPr marL="259213" lvl="1" indent="-129606" defTabSz="609630">
              <a:lnSpc>
                <a:spcPts val="1680"/>
              </a:lnSpc>
              <a:buClr>
                <a:srgbClr val="FFFFFF"/>
              </a:buClr>
              <a:buFont typeface="Arial"/>
              <a:buChar char="•"/>
            </a:pPr>
            <a:r>
              <a:rPr lang="en-US" sz="1200" spc="-1">
                <a:solidFill>
                  <a:srgbClr val="FFFFFF"/>
                </a:solidFill>
                <a:latin typeface="Open Sans"/>
                <a:ea typeface="DejaVu Sans"/>
              </a:rPr>
              <a:t>Kenya (KENET)</a:t>
            </a:r>
            <a:endParaRPr lang="en-GB" sz="1200" spc="-1">
              <a:solidFill>
                <a:prstClr val="black"/>
              </a:solidFill>
              <a:latin typeface="Arial"/>
            </a:endParaRPr>
          </a:p>
          <a:p>
            <a:pPr marL="259213" lvl="1" indent="-129606" defTabSz="609630">
              <a:lnSpc>
                <a:spcPts val="1680"/>
              </a:lnSpc>
              <a:buClr>
                <a:srgbClr val="FFFFFF"/>
              </a:buClr>
              <a:buFont typeface="Arial"/>
              <a:buChar char="•"/>
            </a:pPr>
            <a:r>
              <a:rPr lang="en-US" sz="1200" spc="-1">
                <a:solidFill>
                  <a:srgbClr val="FFFFFF"/>
                </a:solidFill>
                <a:latin typeface="Open Sans"/>
                <a:ea typeface="DejaVu Sans"/>
              </a:rPr>
              <a:t>Rwanda (RwEdNet)</a:t>
            </a:r>
            <a:endParaRPr lang="en-GB" sz="1200" spc="-1">
              <a:solidFill>
                <a:prstClr val="black"/>
              </a:solidFill>
              <a:latin typeface="Arial"/>
            </a:endParaRPr>
          </a:p>
          <a:p>
            <a:pPr marL="259213" lvl="1" indent="-129606" defTabSz="609630">
              <a:lnSpc>
                <a:spcPts val="1680"/>
              </a:lnSpc>
              <a:buClr>
                <a:srgbClr val="FFFFFF"/>
              </a:buClr>
              <a:buFont typeface="Arial"/>
              <a:buChar char="•"/>
            </a:pPr>
            <a:r>
              <a:rPr lang="en-US" sz="1200" spc="-1">
                <a:solidFill>
                  <a:srgbClr val="FFFFFF"/>
                </a:solidFill>
                <a:latin typeface="Open Sans"/>
                <a:ea typeface="DejaVu Sans"/>
              </a:rPr>
              <a:t>Burundi (BERNET)</a:t>
            </a:r>
            <a:endParaRPr lang="en-GB" sz="1200" spc="-1">
              <a:solidFill>
                <a:prstClr val="black"/>
              </a:solidFill>
              <a:latin typeface="Arial"/>
            </a:endParaRPr>
          </a:p>
          <a:p>
            <a:pPr marL="259213" lvl="1" indent="-129606" defTabSz="609630">
              <a:lnSpc>
                <a:spcPts val="1680"/>
              </a:lnSpc>
              <a:buClr>
                <a:srgbClr val="FFFFFF"/>
              </a:buClr>
              <a:buFont typeface="Arial"/>
              <a:buChar char="•"/>
            </a:pPr>
            <a:r>
              <a:rPr lang="en-US" sz="1200" spc="-1">
                <a:solidFill>
                  <a:srgbClr val="FFFFFF"/>
                </a:solidFill>
                <a:latin typeface="Open Sans"/>
                <a:ea typeface="DejaVu Sans"/>
              </a:rPr>
              <a:t>Tanzania (TERNET)</a:t>
            </a:r>
            <a:endParaRPr lang="en-GB" sz="1200" spc="-1">
              <a:solidFill>
                <a:prstClr val="black"/>
              </a:solidFill>
              <a:latin typeface="Arial"/>
            </a:endParaRPr>
          </a:p>
          <a:p>
            <a:pPr marL="259213" lvl="1" indent="-129606" defTabSz="609630">
              <a:lnSpc>
                <a:spcPts val="1680"/>
              </a:lnSpc>
              <a:buClr>
                <a:srgbClr val="FFFFFF"/>
              </a:buClr>
              <a:buFont typeface="Arial"/>
              <a:buChar char="•"/>
            </a:pPr>
            <a:r>
              <a:rPr lang="en-US" sz="1200" spc="-1">
                <a:solidFill>
                  <a:srgbClr val="FFFFFF"/>
                </a:solidFill>
                <a:latin typeface="Open Sans"/>
                <a:ea typeface="DejaVu Sans"/>
              </a:rPr>
              <a:t>Malawi (MAREN)</a:t>
            </a:r>
            <a:endParaRPr lang="en-GB" sz="1200" spc="-1">
              <a:solidFill>
                <a:prstClr val="black"/>
              </a:solidFill>
              <a:latin typeface="Arial"/>
            </a:endParaRPr>
          </a:p>
          <a:p>
            <a:pPr marL="259213" lvl="1" indent="-129606" defTabSz="609630">
              <a:lnSpc>
                <a:spcPts val="1680"/>
              </a:lnSpc>
              <a:buClr>
                <a:srgbClr val="FFFFFF"/>
              </a:buClr>
              <a:buFont typeface="Arial"/>
              <a:buChar char="•"/>
            </a:pPr>
            <a:r>
              <a:rPr lang="en-US" sz="1200" spc="-1">
                <a:solidFill>
                  <a:srgbClr val="FFFFFF"/>
                </a:solidFill>
                <a:latin typeface="Open Sans"/>
                <a:ea typeface="DejaVu Sans"/>
              </a:rPr>
              <a:t>Madagascar (iRENALA)</a:t>
            </a:r>
            <a:endParaRPr lang="en-GB" sz="1200" spc="-1">
              <a:solidFill>
                <a:prstClr val="black"/>
              </a:solidFill>
              <a:latin typeface="Arial"/>
            </a:endParaRPr>
          </a:p>
          <a:p>
            <a:pPr marL="259213" lvl="1" indent="-129606" defTabSz="609630">
              <a:lnSpc>
                <a:spcPts val="1680"/>
              </a:lnSpc>
              <a:buClr>
                <a:srgbClr val="FFFFFF"/>
              </a:buClr>
              <a:buFont typeface="Arial"/>
              <a:buChar char="•"/>
            </a:pPr>
            <a:r>
              <a:rPr lang="en-US" sz="1200" spc="-1">
                <a:solidFill>
                  <a:srgbClr val="FFFFFF"/>
                </a:solidFill>
                <a:latin typeface="Open Sans"/>
                <a:ea typeface="DejaVu Sans"/>
              </a:rPr>
              <a:t>Mozambique (MoRENet)</a:t>
            </a:r>
            <a:endParaRPr lang="en-GB" sz="1200" spc="-1">
              <a:solidFill>
                <a:prstClr val="black"/>
              </a:solidFill>
              <a:latin typeface="Arial"/>
            </a:endParaRPr>
          </a:p>
          <a:p>
            <a:pPr marL="259213" lvl="1" indent="-129606" defTabSz="609630">
              <a:lnSpc>
                <a:spcPts val="1680"/>
              </a:lnSpc>
              <a:buClr>
                <a:srgbClr val="FFFFFF"/>
              </a:buClr>
              <a:buFont typeface="Arial"/>
              <a:buChar char="•"/>
            </a:pPr>
            <a:r>
              <a:rPr lang="en-US" sz="1200" spc="-1">
                <a:solidFill>
                  <a:srgbClr val="FFFFFF"/>
                </a:solidFill>
                <a:latin typeface="Open Sans"/>
                <a:ea typeface="DejaVu Sans"/>
              </a:rPr>
              <a:t>Zimbabwe (ZIMREN)</a:t>
            </a:r>
            <a:endParaRPr lang="en-GB" sz="1200" spc="-1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46" name="Group 1"/>
          <p:cNvGrpSpPr/>
          <p:nvPr/>
        </p:nvGrpSpPr>
        <p:grpSpPr>
          <a:xfrm>
            <a:off x="62640" y="1904640"/>
            <a:ext cx="2037120" cy="2026320"/>
            <a:chOff x="93960" y="2856960"/>
            <a:chExt cx="3055680" cy="3039480"/>
          </a:xfrm>
        </p:grpSpPr>
        <p:sp>
          <p:nvSpPr>
            <p:cNvPr id="47" name="Freeform 1"/>
            <p:cNvSpPr/>
            <p:nvPr/>
          </p:nvSpPr>
          <p:spPr>
            <a:xfrm>
              <a:off x="93960" y="2856960"/>
              <a:ext cx="3055680" cy="303948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noFill/>
            <a:ln w="762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ZA"/>
            </a:p>
          </p:txBody>
        </p:sp>
        <p:sp>
          <p:nvSpPr>
            <p:cNvPr id="48" name="TextBox 15"/>
            <p:cNvSpPr/>
            <p:nvPr/>
          </p:nvSpPr>
          <p:spPr>
            <a:xfrm>
              <a:off x="375120" y="2999520"/>
              <a:ext cx="2493360" cy="261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ZA"/>
            </a:p>
          </p:txBody>
        </p:sp>
      </p:grpSp>
      <p:sp>
        <p:nvSpPr>
          <p:cNvPr id="49" name="AutoShape 1"/>
          <p:cNvSpPr/>
          <p:nvPr/>
        </p:nvSpPr>
        <p:spPr>
          <a:xfrm>
            <a:off x="458160" y="2872320"/>
            <a:ext cx="1412400" cy="240"/>
          </a:xfrm>
          <a:prstGeom prst="line">
            <a:avLst/>
          </a:prstGeom>
          <a:ln w="476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ZA"/>
          </a:p>
        </p:txBody>
      </p:sp>
      <p:sp>
        <p:nvSpPr>
          <p:cNvPr id="50" name="AutoShape 2"/>
          <p:cNvSpPr/>
          <p:nvPr/>
        </p:nvSpPr>
        <p:spPr>
          <a:xfrm>
            <a:off x="3642480" y="5016720"/>
            <a:ext cx="1412400" cy="240"/>
          </a:xfrm>
          <a:prstGeom prst="line">
            <a:avLst/>
          </a:prstGeom>
          <a:ln w="476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ZA"/>
          </a:p>
        </p:txBody>
      </p:sp>
      <p:sp>
        <p:nvSpPr>
          <p:cNvPr id="51" name="AutoShape 3"/>
          <p:cNvSpPr/>
          <p:nvPr/>
        </p:nvSpPr>
        <p:spPr>
          <a:xfrm>
            <a:off x="1342800" y="5000880"/>
            <a:ext cx="1412400" cy="240"/>
          </a:xfrm>
          <a:prstGeom prst="line">
            <a:avLst/>
          </a:prstGeom>
          <a:ln w="476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ZA"/>
          </a:p>
        </p:txBody>
      </p:sp>
      <p:sp>
        <p:nvSpPr>
          <p:cNvPr id="52" name="AutoShape 4"/>
          <p:cNvSpPr/>
          <p:nvPr/>
        </p:nvSpPr>
        <p:spPr>
          <a:xfrm>
            <a:off x="4679280" y="2856480"/>
            <a:ext cx="1412400" cy="240"/>
          </a:xfrm>
          <a:prstGeom prst="line">
            <a:avLst/>
          </a:prstGeom>
          <a:ln w="476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ZA"/>
          </a:p>
        </p:txBody>
      </p:sp>
      <p:sp>
        <p:nvSpPr>
          <p:cNvPr id="53" name="AutoShape 7"/>
          <p:cNvSpPr/>
          <p:nvPr/>
        </p:nvSpPr>
        <p:spPr>
          <a:xfrm>
            <a:off x="2640960" y="2872320"/>
            <a:ext cx="1412400" cy="240"/>
          </a:xfrm>
          <a:prstGeom prst="line">
            <a:avLst/>
          </a:prstGeom>
          <a:ln w="4762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ZA"/>
          </a:p>
        </p:txBody>
      </p:sp>
      <p:sp>
        <p:nvSpPr>
          <p:cNvPr id="54" name="TextBox 16"/>
          <p:cNvSpPr/>
          <p:nvPr/>
        </p:nvSpPr>
        <p:spPr>
          <a:xfrm>
            <a:off x="583200" y="2083920"/>
            <a:ext cx="1027200" cy="6677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609630">
              <a:lnSpc>
                <a:spcPts val="5600"/>
              </a:lnSpc>
            </a:pPr>
            <a:r>
              <a:rPr lang="en-US" sz="4000" spc="-1">
                <a:solidFill>
                  <a:srgbClr val="FFFFFF"/>
                </a:solidFill>
                <a:latin typeface="Open Sans Bold"/>
                <a:ea typeface="DejaVu Sans"/>
              </a:rPr>
              <a:t>22</a:t>
            </a:r>
            <a:endParaRPr lang="en-GB" sz="40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55" name="TextBox 21"/>
          <p:cNvSpPr/>
          <p:nvPr/>
        </p:nvSpPr>
        <p:spPr>
          <a:xfrm>
            <a:off x="2842800" y="2077680"/>
            <a:ext cx="727200" cy="6677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609630">
              <a:lnSpc>
                <a:spcPts val="5600"/>
              </a:lnSpc>
            </a:pPr>
            <a:r>
              <a:rPr lang="en-US" sz="4000" spc="-1">
                <a:solidFill>
                  <a:srgbClr val="FFFFFF"/>
                </a:solidFill>
                <a:latin typeface="Open Sans Bold"/>
                <a:ea typeface="DejaVu Sans"/>
              </a:rPr>
              <a:t>16</a:t>
            </a:r>
            <a:endParaRPr lang="en-GB" sz="40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56" name="TextBox 22"/>
          <p:cNvSpPr/>
          <p:nvPr/>
        </p:nvSpPr>
        <p:spPr>
          <a:xfrm>
            <a:off x="4987680" y="2077680"/>
            <a:ext cx="642720" cy="6677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609630">
              <a:lnSpc>
                <a:spcPts val="5600"/>
              </a:lnSpc>
            </a:pPr>
            <a:r>
              <a:rPr lang="en-US" sz="4000" spc="-1">
                <a:solidFill>
                  <a:srgbClr val="FFFFFF"/>
                </a:solidFill>
                <a:latin typeface="Open Sans Bold"/>
                <a:ea typeface="DejaVu Sans"/>
              </a:rPr>
              <a:t>14</a:t>
            </a:r>
            <a:endParaRPr lang="en-GB" sz="40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TextBox 24"/>
          <p:cNvSpPr/>
          <p:nvPr/>
        </p:nvSpPr>
        <p:spPr>
          <a:xfrm>
            <a:off x="1249920" y="4206480"/>
            <a:ext cx="1522320" cy="6677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609630">
              <a:lnSpc>
                <a:spcPts val="5600"/>
              </a:lnSpc>
            </a:pPr>
            <a:r>
              <a:rPr lang="en-US" sz="4000" spc="-1">
                <a:solidFill>
                  <a:srgbClr val="FFFFFF"/>
                </a:solidFill>
                <a:latin typeface="Open Sans Bold"/>
                <a:ea typeface="DejaVu Sans"/>
              </a:rPr>
              <a:t>1000+</a:t>
            </a:r>
            <a:endParaRPr lang="en-GB" sz="40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58" name="TextBox 25"/>
          <p:cNvSpPr/>
          <p:nvPr/>
        </p:nvSpPr>
        <p:spPr>
          <a:xfrm>
            <a:off x="3654480" y="4206480"/>
            <a:ext cx="1199760" cy="6677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609630">
              <a:lnSpc>
                <a:spcPts val="5600"/>
              </a:lnSpc>
            </a:pPr>
            <a:r>
              <a:rPr lang="en-US" sz="4000" spc="-1">
                <a:solidFill>
                  <a:srgbClr val="FFFFFF"/>
                </a:solidFill>
                <a:latin typeface="Open Sans Bold"/>
                <a:ea typeface="DejaVu Sans"/>
              </a:rPr>
              <a:t>3.48</a:t>
            </a:r>
            <a:endParaRPr lang="en-GB" sz="40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TextBox 26"/>
          <p:cNvSpPr/>
          <p:nvPr/>
        </p:nvSpPr>
        <p:spPr>
          <a:xfrm>
            <a:off x="-17040" y="2885280"/>
            <a:ext cx="2187840" cy="2514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609630">
              <a:lnSpc>
                <a:spcPts val="2147"/>
              </a:lnSpc>
            </a:pPr>
            <a:r>
              <a:rPr lang="en-US" sz="1533" spc="-1">
                <a:solidFill>
                  <a:srgbClr val="EF7723"/>
                </a:solidFill>
                <a:latin typeface="Open Sans Light Bold"/>
                <a:ea typeface="DejaVu Sans"/>
              </a:rPr>
              <a:t>Countries in Our Region</a:t>
            </a:r>
            <a:endParaRPr lang="en-GB" sz="1533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TextBox 27"/>
          <p:cNvSpPr/>
          <p:nvPr/>
        </p:nvSpPr>
        <p:spPr>
          <a:xfrm>
            <a:off x="2252400" y="2890800"/>
            <a:ext cx="2187840" cy="52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609630">
              <a:lnSpc>
                <a:spcPts val="2147"/>
              </a:lnSpc>
            </a:pPr>
            <a:r>
              <a:rPr lang="en-US" sz="1533" spc="-1">
                <a:solidFill>
                  <a:srgbClr val="EF7723"/>
                </a:solidFill>
                <a:latin typeface="Open Sans Light Bold"/>
                <a:ea typeface="DejaVu Sans"/>
              </a:rPr>
              <a:t>Member</a:t>
            </a:r>
            <a:endParaRPr lang="en-GB" sz="1533" spc="-1">
              <a:solidFill>
                <a:prstClr val="black"/>
              </a:solidFill>
              <a:latin typeface="Arial"/>
            </a:endParaRPr>
          </a:p>
          <a:p>
            <a:pPr algn="ctr" defTabSz="609630">
              <a:lnSpc>
                <a:spcPts val="2147"/>
              </a:lnSpc>
            </a:pPr>
            <a:r>
              <a:rPr lang="en-US" sz="1533" spc="-1">
                <a:solidFill>
                  <a:srgbClr val="EF7723"/>
                </a:solidFill>
                <a:latin typeface="Open Sans Light Bold"/>
                <a:ea typeface="DejaVu Sans"/>
              </a:rPr>
              <a:t>NRENs</a:t>
            </a:r>
            <a:endParaRPr lang="en-GB" sz="1533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61" name="TextBox 28"/>
          <p:cNvSpPr/>
          <p:nvPr/>
        </p:nvSpPr>
        <p:spPr>
          <a:xfrm>
            <a:off x="4290480" y="2890800"/>
            <a:ext cx="2187840" cy="52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609630">
              <a:lnSpc>
                <a:spcPts val="2147"/>
              </a:lnSpc>
            </a:pPr>
            <a:r>
              <a:rPr lang="en-US" sz="1533" spc="-1">
                <a:solidFill>
                  <a:srgbClr val="EF7723"/>
                </a:solidFill>
                <a:latin typeface="Open Sans Light Bold"/>
                <a:ea typeface="DejaVu Sans"/>
              </a:rPr>
              <a:t>NRENs</a:t>
            </a:r>
            <a:endParaRPr lang="en-GB" sz="1533" spc="-1">
              <a:solidFill>
                <a:prstClr val="black"/>
              </a:solidFill>
              <a:latin typeface="Arial"/>
            </a:endParaRPr>
          </a:p>
          <a:p>
            <a:pPr algn="ctr" defTabSz="609630">
              <a:lnSpc>
                <a:spcPts val="2147"/>
              </a:lnSpc>
            </a:pPr>
            <a:r>
              <a:rPr lang="en-US" sz="1533" spc="-1">
                <a:solidFill>
                  <a:srgbClr val="EF7723"/>
                </a:solidFill>
                <a:latin typeface="Open Sans Light Bold"/>
                <a:ea typeface="DejaVu Sans"/>
              </a:rPr>
              <a:t>Connected</a:t>
            </a:r>
            <a:endParaRPr lang="en-GB" sz="1533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62" name="TextBox 29"/>
          <p:cNvSpPr/>
          <p:nvPr/>
        </p:nvSpPr>
        <p:spPr>
          <a:xfrm>
            <a:off x="858240" y="5059200"/>
            <a:ext cx="2187840" cy="52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609630">
              <a:lnSpc>
                <a:spcPts val="2147"/>
              </a:lnSpc>
            </a:pPr>
            <a:r>
              <a:rPr lang="en-US" sz="1533" spc="-1">
                <a:solidFill>
                  <a:srgbClr val="EF7723"/>
                </a:solidFill>
                <a:latin typeface="Open Sans Light Bold"/>
                <a:ea typeface="DejaVu Sans"/>
              </a:rPr>
              <a:t>Institutions</a:t>
            </a:r>
            <a:endParaRPr lang="en-GB" sz="1533" spc="-1">
              <a:solidFill>
                <a:prstClr val="black"/>
              </a:solidFill>
              <a:latin typeface="Arial"/>
            </a:endParaRPr>
          </a:p>
          <a:p>
            <a:pPr algn="ctr" defTabSz="609630">
              <a:lnSpc>
                <a:spcPts val="2147"/>
              </a:lnSpc>
            </a:pPr>
            <a:r>
              <a:rPr lang="en-US" sz="1533" spc="-1">
                <a:solidFill>
                  <a:srgbClr val="EF7723"/>
                </a:solidFill>
                <a:latin typeface="Open Sans Light Bold"/>
                <a:ea typeface="DejaVu Sans"/>
              </a:rPr>
              <a:t>Connected</a:t>
            </a:r>
            <a:endParaRPr lang="en-GB" sz="1533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63" name="TextBox 30"/>
          <p:cNvSpPr/>
          <p:nvPr/>
        </p:nvSpPr>
        <p:spPr>
          <a:xfrm>
            <a:off x="3253920" y="5056320"/>
            <a:ext cx="2187840" cy="7643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609630">
              <a:lnSpc>
                <a:spcPts val="2147"/>
              </a:lnSpc>
            </a:pPr>
            <a:r>
              <a:rPr lang="en-US" sz="1533" spc="-1">
                <a:solidFill>
                  <a:srgbClr val="EF7723"/>
                </a:solidFill>
                <a:latin typeface="Open Sans Light Bold"/>
                <a:ea typeface="DejaVu Sans"/>
              </a:rPr>
              <a:t>Million Students</a:t>
            </a:r>
            <a:endParaRPr lang="en-GB" sz="1533" spc="-1">
              <a:solidFill>
                <a:prstClr val="black"/>
              </a:solidFill>
              <a:latin typeface="Arial"/>
            </a:endParaRPr>
          </a:p>
          <a:p>
            <a:pPr algn="ctr" defTabSz="609630">
              <a:lnSpc>
                <a:spcPts val="2147"/>
              </a:lnSpc>
            </a:pPr>
            <a:r>
              <a:rPr lang="en-US" sz="1533" spc="-1">
                <a:solidFill>
                  <a:srgbClr val="EF7723"/>
                </a:solidFill>
                <a:latin typeface="Open Sans Light Bold"/>
                <a:ea typeface="DejaVu Sans"/>
              </a:rPr>
              <a:t>&amp; Staff</a:t>
            </a:r>
            <a:endParaRPr lang="en-GB" sz="1533" spc="-1">
              <a:solidFill>
                <a:prstClr val="black"/>
              </a:solidFill>
              <a:latin typeface="Arial"/>
            </a:endParaRPr>
          </a:p>
          <a:p>
            <a:pPr algn="ctr" defTabSz="609630">
              <a:lnSpc>
                <a:spcPts val="1867"/>
              </a:lnSpc>
            </a:pPr>
            <a:r>
              <a:rPr lang="en-US" sz="1333" spc="-1">
                <a:solidFill>
                  <a:srgbClr val="EF7723"/>
                </a:solidFill>
                <a:latin typeface="Open Sans Light Bold"/>
                <a:ea typeface="DejaVu Sans"/>
              </a:rPr>
              <a:t>Connected</a:t>
            </a:r>
            <a:endParaRPr lang="en-GB" sz="1333" spc="-1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64" name="Group 4"/>
          <p:cNvGrpSpPr/>
          <p:nvPr/>
        </p:nvGrpSpPr>
        <p:grpSpPr>
          <a:xfrm>
            <a:off x="943440" y="3968880"/>
            <a:ext cx="2037120" cy="2026320"/>
            <a:chOff x="1415160" y="5953320"/>
            <a:chExt cx="3055680" cy="3039480"/>
          </a:xfrm>
        </p:grpSpPr>
        <p:sp>
          <p:nvSpPr>
            <p:cNvPr id="65" name="Freeform 2"/>
            <p:cNvSpPr/>
            <p:nvPr/>
          </p:nvSpPr>
          <p:spPr>
            <a:xfrm>
              <a:off x="1415160" y="5953320"/>
              <a:ext cx="3055680" cy="303948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noFill/>
            <a:ln w="762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ZA"/>
            </a:p>
          </p:txBody>
        </p:sp>
        <p:sp>
          <p:nvSpPr>
            <p:cNvPr id="66" name="TextBox 31"/>
            <p:cNvSpPr/>
            <p:nvPr/>
          </p:nvSpPr>
          <p:spPr>
            <a:xfrm>
              <a:off x="1696320" y="6095880"/>
              <a:ext cx="2493360" cy="261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ZA"/>
            </a:p>
          </p:txBody>
        </p:sp>
      </p:grpSp>
      <p:grpSp>
        <p:nvGrpSpPr>
          <p:cNvPr id="67" name="Group 5"/>
          <p:cNvGrpSpPr/>
          <p:nvPr/>
        </p:nvGrpSpPr>
        <p:grpSpPr>
          <a:xfrm>
            <a:off x="2207520" y="1842000"/>
            <a:ext cx="2037120" cy="2026320"/>
            <a:chOff x="3311280" y="2763000"/>
            <a:chExt cx="3055680" cy="3039480"/>
          </a:xfrm>
        </p:grpSpPr>
        <p:sp>
          <p:nvSpPr>
            <p:cNvPr id="68" name="Freeform 6"/>
            <p:cNvSpPr/>
            <p:nvPr/>
          </p:nvSpPr>
          <p:spPr>
            <a:xfrm>
              <a:off x="3311280" y="2763000"/>
              <a:ext cx="3055680" cy="303948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noFill/>
            <a:ln w="762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ZA"/>
            </a:p>
          </p:txBody>
        </p:sp>
        <p:sp>
          <p:nvSpPr>
            <p:cNvPr id="69" name="TextBox 32"/>
            <p:cNvSpPr/>
            <p:nvPr/>
          </p:nvSpPr>
          <p:spPr>
            <a:xfrm>
              <a:off x="3592440" y="2905560"/>
              <a:ext cx="2493360" cy="261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ZA"/>
            </a:p>
          </p:txBody>
        </p:sp>
      </p:grpSp>
      <p:grpSp>
        <p:nvGrpSpPr>
          <p:cNvPr id="70" name="Group 7"/>
          <p:cNvGrpSpPr/>
          <p:nvPr/>
        </p:nvGrpSpPr>
        <p:grpSpPr>
          <a:xfrm>
            <a:off x="4418160" y="1904640"/>
            <a:ext cx="2037120" cy="2026320"/>
            <a:chOff x="6627240" y="2856960"/>
            <a:chExt cx="3055680" cy="3039480"/>
          </a:xfrm>
        </p:grpSpPr>
        <p:sp>
          <p:nvSpPr>
            <p:cNvPr id="71" name="Freeform 8"/>
            <p:cNvSpPr/>
            <p:nvPr/>
          </p:nvSpPr>
          <p:spPr>
            <a:xfrm>
              <a:off x="6627240" y="2856960"/>
              <a:ext cx="3055680" cy="303948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noFill/>
            <a:ln w="762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ZA"/>
            </a:p>
          </p:txBody>
        </p:sp>
        <p:sp>
          <p:nvSpPr>
            <p:cNvPr id="72" name="TextBox 33"/>
            <p:cNvSpPr/>
            <p:nvPr/>
          </p:nvSpPr>
          <p:spPr>
            <a:xfrm>
              <a:off x="6908400" y="2999520"/>
              <a:ext cx="2493360" cy="261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ZA"/>
            </a:p>
          </p:txBody>
        </p:sp>
      </p:grpSp>
      <p:grpSp>
        <p:nvGrpSpPr>
          <p:cNvPr id="73" name="Group 8"/>
          <p:cNvGrpSpPr/>
          <p:nvPr/>
        </p:nvGrpSpPr>
        <p:grpSpPr>
          <a:xfrm>
            <a:off x="3329280" y="3967440"/>
            <a:ext cx="2037120" cy="2026320"/>
            <a:chOff x="4993920" y="5951160"/>
            <a:chExt cx="3055680" cy="3039480"/>
          </a:xfrm>
        </p:grpSpPr>
        <p:sp>
          <p:nvSpPr>
            <p:cNvPr id="74" name="Freeform 9"/>
            <p:cNvSpPr/>
            <p:nvPr/>
          </p:nvSpPr>
          <p:spPr>
            <a:xfrm>
              <a:off x="4993920" y="5951160"/>
              <a:ext cx="3055680" cy="303948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noFill/>
            <a:ln w="762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ZA"/>
            </a:p>
          </p:txBody>
        </p:sp>
        <p:sp>
          <p:nvSpPr>
            <p:cNvPr id="75" name="TextBox 34"/>
            <p:cNvSpPr/>
            <p:nvPr/>
          </p:nvSpPr>
          <p:spPr>
            <a:xfrm>
              <a:off x="5275080" y="6093720"/>
              <a:ext cx="2493360" cy="261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ZA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/>
        </p:nvSpPr>
        <p:spPr>
          <a:xfrm>
            <a:off x="471715" y="435430"/>
            <a:ext cx="184800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9"/>
          <p:cNvSpPr txBox="1"/>
          <p:nvPr/>
        </p:nvSpPr>
        <p:spPr>
          <a:xfrm>
            <a:off x="656500" y="206731"/>
            <a:ext cx="6580000" cy="6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FFFFFF"/>
              </a:buClr>
              <a:buSzPts val="4500"/>
            </a:pPr>
            <a:r>
              <a:rPr lang="en" sz="3600" b="1" kern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The Challenges</a:t>
            </a:r>
            <a:endParaRPr sz="3600" b="1" kern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71" name="Google Shape;71;p19"/>
          <p:cNvSpPr/>
          <p:nvPr/>
        </p:nvSpPr>
        <p:spPr>
          <a:xfrm>
            <a:off x="5704106" y="5735619"/>
            <a:ext cx="783799" cy="669207"/>
          </a:xfrm>
          <a:custGeom>
            <a:avLst/>
            <a:gdLst/>
            <a:ahLst/>
            <a:cxnLst/>
            <a:rect l="l" t="t" r="r" b="b"/>
            <a:pathLst>
              <a:path w="455" h="387" extrusionOk="0">
                <a:moveTo>
                  <a:pt x="414" y="41"/>
                </a:moveTo>
                <a:cubicBezTo>
                  <a:pt x="406" y="17"/>
                  <a:pt x="383" y="0"/>
                  <a:pt x="357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27" y="0"/>
                  <a:pt x="0" y="27"/>
                  <a:pt x="0" y="59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1"/>
                  <a:pt x="11" y="349"/>
                  <a:pt x="21" y="349"/>
                </a:cubicBezTo>
                <a:cubicBezTo>
                  <a:pt x="29" y="349"/>
                  <a:pt x="36" y="345"/>
                  <a:pt x="44" y="337"/>
                </a:cubicBezTo>
                <a:cubicBezTo>
                  <a:pt x="63" y="318"/>
                  <a:pt x="63" y="318"/>
                  <a:pt x="63" y="318"/>
                </a:cubicBezTo>
                <a:cubicBezTo>
                  <a:pt x="73" y="325"/>
                  <a:pt x="85" y="329"/>
                  <a:pt x="98" y="329"/>
                </a:cubicBezTo>
                <a:cubicBezTo>
                  <a:pt x="364" y="329"/>
                  <a:pt x="364" y="329"/>
                  <a:pt x="364" y="329"/>
                </a:cubicBezTo>
                <a:cubicBezTo>
                  <a:pt x="411" y="376"/>
                  <a:pt x="411" y="376"/>
                  <a:pt x="411" y="376"/>
                </a:cubicBezTo>
                <a:cubicBezTo>
                  <a:pt x="418" y="383"/>
                  <a:pt x="426" y="387"/>
                  <a:pt x="433" y="387"/>
                </a:cubicBezTo>
                <a:cubicBezTo>
                  <a:pt x="444" y="387"/>
                  <a:pt x="455" y="379"/>
                  <a:pt x="455" y="357"/>
                </a:cubicBezTo>
                <a:cubicBezTo>
                  <a:pt x="455" y="98"/>
                  <a:pt x="455" y="98"/>
                  <a:pt x="455" y="98"/>
                </a:cubicBezTo>
                <a:cubicBezTo>
                  <a:pt x="455" y="71"/>
                  <a:pt x="437" y="49"/>
                  <a:pt x="414" y="41"/>
                </a:cubicBezTo>
                <a:close/>
                <a:moveTo>
                  <a:pt x="397" y="59"/>
                </a:moveTo>
                <a:cubicBezTo>
                  <a:pt x="397" y="231"/>
                  <a:pt x="397" y="231"/>
                  <a:pt x="397" y="231"/>
                </a:cubicBezTo>
                <a:cubicBezTo>
                  <a:pt x="397" y="253"/>
                  <a:pt x="379" y="271"/>
                  <a:pt x="357" y="271"/>
                </a:cubicBezTo>
                <a:cubicBezTo>
                  <a:pt x="81" y="271"/>
                  <a:pt x="81" y="271"/>
                  <a:pt x="81" y="271"/>
                </a:cubicBezTo>
                <a:cubicBezTo>
                  <a:pt x="78" y="275"/>
                  <a:pt x="78" y="275"/>
                  <a:pt x="78" y="275"/>
                </a:cubicBezTo>
                <a:cubicBezTo>
                  <a:pt x="78" y="275"/>
                  <a:pt x="77" y="276"/>
                  <a:pt x="77" y="276"/>
                </a:cubicBezTo>
                <a:cubicBezTo>
                  <a:pt x="63" y="290"/>
                  <a:pt x="63" y="290"/>
                  <a:pt x="63" y="290"/>
                </a:cubicBezTo>
                <a:cubicBezTo>
                  <a:pt x="60" y="284"/>
                  <a:pt x="58" y="277"/>
                  <a:pt x="58" y="270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76"/>
                  <a:pt x="76" y="58"/>
                  <a:pt x="98" y="58"/>
                </a:cubicBezTo>
                <a:cubicBezTo>
                  <a:pt x="395" y="58"/>
                  <a:pt x="395" y="58"/>
                  <a:pt x="395" y="58"/>
                </a:cubicBezTo>
                <a:cubicBezTo>
                  <a:pt x="396" y="58"/>
                  <a:pt x="396" y="58"/>
                  <a:pt x="396" y="58"/>
                </a:cubicBezTo>
                <a:cubicBezTo>
                  <a:pt x="397" y="58"/>
                  <a:pt x="397" y="59"/>
                  <a:pt x="397" y="59"/>
                </a:cubicBezTo>
                <a:close/>
                <a:moveTo>
                  <a:pt x="30" y="323"/>
                </a:moveTo>
                <a:cubicBezTo>
                  <a:pt x="26" y="327"/>
                  <a:pt x="23" y="329"/>
                  <a:pt x="22" y="329"/>
                </a:cubicBezTo>
                <a:cubicBezTo>
                  <a:pt x="21" y="328"/>
                  <a:pt x="20" y="325"/>
                  <a:pt x="20" y="319"/>
                </a:cubicBezTo>
                <a:cubicBezTo>
                  <a:pt x="20" y="59"/>
                  <a:pt x="20" y="59"/>
                  <a:pt x="20" y="59"/>
                </a:cubicBezTo>
                <a:cubicBezTo>
                  <a:pt x="20" y="38"/>
                  <a:pt x="38" y="20"/>
                  <a:pt x="59" y="20"/>
                </a:cubicBezTo>
                <a:cubicBezTo>
                  <a:pt x="357" y="20"/>
                  <a:pt x="357" y="20"/>
                  <a:pt x="357" y="20"/>
                </a:cubicBezTo>
                <a:cubicBezTo>
                  <a:pt x="371" y="20"/>
                  <a:pt x="383" y="27"/>
                  <a:pt x="390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65" y="38"/>
                  <a:pt x="38" y="65"/>
                  <a:pt x="38" y="98"/>
                </a:cubicBezTo>
                <a:cubicBezTo>
                  <a:pt x="38" y="270"/>
                  <a:pt x="38" y="270"/>
                  <a:pt x="38" y="270"/>
                </a:cubicBezTo>
                <a:cubicBezTo>
                  <a:pt x="38" y="282"/>
                  <a:pt x="42" y="294"/>
                  <a:pt x="49" y="304"/>
                </a:cubicBezTo>
                <a:lnTo>
                  <a:pt x="30" y="323"/>
                </a:lnTo>
                <a:close/>
                <a:moveTo>
                  <a:pt x="435" y="357"/>
                </a:moveTo>
                <a:cubicBezTo>
                  <a:pt x="435" y="363"/>
                  <a:pt x="434" y="366"/>
                  <a:pt x="433" y="367"/>
                </a:cubicBezTo>
                <a:cubicBezTo>
                  <a:pt x="432" y="367"/>
                  <a:pt x="429" y="365"/>
                  <a:pt x="425" y="361"/>
                </a:cubicBezTo>
                <a:cubicBezTo>
                  <a:pt x="378" y="314"/>
                  <a:pt x="378" y="314"/>
                  <a:pt x="378" y="314"/>
                </a:cubicBezTo>
                <a:cubicBezTo>
                  <a:pt x="377" y="314"/>
                  <a:pt x="377" y="313"/>
                  <a:pt x="376" y="313"/>
                </a:cubicBezTo>
                <a:cubicBezTo>
                  <a:pt x="373" y="309"/>
                  <a:pt x="373" y="309"/>
                  <a:pt x="373" y="309"/>
                </a:cubicBezTo>
                <a:cubicBezTo>
                  <a:pt x="98" y="309"/>
                  <a:pt x="98" y="309"/>
                  <a:pt x="98" y="309"/>
                </a:cubicBezTo>
                <a:cubicBezTo>
                  <a:pt x="90" y="309"/>
                  <a:pt x="83" y="307"/>
                  <a:pt x="78" y="304"/>
                </a:cubicBezTo>
                <a:cubicBezTo>
                  <a:pt x="90" y="291"/>
                  <a:pt x="90" y="291"/>
                  <a:pt x="90" y="291"/>
                </a:cubicBezTo>
                <a:cubicBezTo>
                  <a:pt x="357" y="291"/>
                  <a:pt x="357" y="291"/>
                  <a:pt x="357" y="291"/>
                </a:cubicBezTo>
                <a:cubicBezTo>
                  <a:pt x="390" y="291"/>
                  <a:pt x="417" y="264"/>
                  <a:pt x="417" y="231"/>
                </a:cubicBezTo>
                <a:cubicBezTo>
                  <a:pt x="417" y="64"/>
                  <a:pt x="417" y="64"/>
                  <a:pt x="417" y="64"/>
                </a:cubicBezTo>
                <a:cubicBezTo>
                  <a:pt x="427" y="71"/>
                  <a:pt x="435" y="84"/>
                  <a:pt x="435" y="98"/>
                </a:cubicBezTo>
                <a:lnTo>
                  <a:pt x="435" y="357"/>
                </a:lnTo>
                <a:close/>
                <a:moveTo>
                  <a:pt x="359" y="165"/>
                </a:moveTo>
                <a:cubicBezTo>
                  <a:pt x="359" y="180"/>
                  <a:pt x="347" y="192"/>
                  <a:pt x="332" y="192"/>
                </a:cubicBezTo>
                <a:cubicBezTo>
                  <a:pt x="318" y="192"/>
                  <a:pt x="306" y="180"/>
                  <a:pt x="306" y="165"/>
                </a:cubicBezTo>
                <a:cubicBezTo>
                  <a:pt x="306" y="151"/>
                  <a:pt x="318" y="139"/>
                  <a:pt x="332" y="139"/>
                </a:cubicBezTo>
                <a:cubicBezTo>
                  <a:pt x="347" y="139"/>
                  <a:pt x="359" y="151"/>
                  <a:pt x="359" y="165"/>
                </a:cubicBezTo>
                <a:close/>
                <a:moveTo>
                  <a:pt x="143" y="165"/>
                </a:moveTo>
                <a:cubicBezTo>
                  <a:pt x="143" y="180"/>
                  <a:pt x="131" y="192"/>
                  <a:pt x="116" y="192"/>
                </a:cubicBezTo>
                <a:cubicBezTo>
                  <a:pt x="101" y="192"/>
                  <a:pt x="89" y="180"/>
                  <a:pt x="89" y="165"/>
                </a:cubicBezTo>
                <a:cubicBezTo>
                  <a:pt x="89" y="151"/>
                  <a:pt x="101" y="139"/>
                  <a:pt x="116" y="139"/>
                </a:cubicBezTo>
                <a:cubicBezTo>
                  <a:pt x="131" y="139"/>
                  <a:pt x="143" y="151"/>
                  <a:pt x="143" y="165"/>
                </a:cubicBezTo>
                <a:close/>
                <a:moveTo>
                  <a:pt x="251" y="165"/>
                </a:moveTo>
                <a:cubicBezTo>
                  <a:pt x="251" y="180"/>
                  <a:pt x="239" y="192"/>
                  <a:pt x="224" y="192"/>
                </a:cubicBezTo>
                <a:cubicBezTo>
                  <a:pt x="209" y="192"/>
                  <a:pt x="197" y="180"/>
                  <a:pt x="197" y="165"/>
                </a:cubicBezTo>
                <a:cubicBezTo>
                  <a:pt x="197" y="151"/>
                  <a:pt x="209" y="139"/>
                  <a:pt x="224" y="139"/>
                </a:cubicBezTo>
                <a:cubicBezTo>
                  <a:pt x="239" y="139"/>
                  <a:pt x="251" y="151"/>
                  <a:pt x="251" y="1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9"/>
          <p:cNvSpPr txBox="1"/>
          <p:nvPr/>
        </p:nvSpPr>
        <p:spPr>
          <a:xfrm>
            <a:off x="1585264" y="2272677"/>
            <a:ext cx="5266000" cy="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>
              <a:buClr>
                <a:srgbClr val="FFFFFF"/>
              </a:buClr>
              <a:buSzPts val="1200"/>
            </a:pPr>
            <a:r>
              <a:rPr lang="en" sz="2267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Underrepresented in </a:t>
            </a:r>
            <a:endParaRPr sz="2267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FFFFFF"/>
              </a:buClr>
              <a:buSzPts val="1200"/>
            </a:pPr>
            <a:r>
              <a:rPr lang="en" sz="2267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Intl. research networks</a:t>
            </a:r>
            <a:endParaRPr sz="22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3" name="Google Shape;73;p19" descr="electricity (1)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232" y="2191384"/>
            <a:ext cx="783800" cy="7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9"/>
          <p:cNvSpPr txBox="1"/>
          <p:nvPr/>
        </p:nvSpPr>
        <p:spPr>
          <a:xfrm>
            <a:off x="6254828" y="805241"/>
            <a:ext cx="5266000" cy="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>
              <a:buClr>
                <a:srgbClr val="FFFFFF"/>
              </a:buClr>
              <a:buSzPts val="1200"/>
            </a:pPr>
            <a:r>
              <a:rPr lang="en" sz="2267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Low digital visibility of </a:t>
            </a:r>
            <a:br>
              <a:rPr lang="en" sz="2267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67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African scholarly output </a:t>
            </a:r>
            <a:endParaRPr sz="2267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9" descr="open-book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0633" y="829932"/>
            <a:ext cx="783800" cy="7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9"/>
          <p:cNvSpPr txBox="1"/>
          <p:nvPr/>
        </p:nvSpPr>
        <p:spPr>
          <a:xfrm>
            <a:off x="6154584" y="2350540"/>
            <a:ext cx="55148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>
              <a:lnSpc>
                <a:spcPct val="143750"/>
              </a:lnSpc>
              <a:buClr>
                <a:srgbClr val="FFFFFF"/>
              </a:buClr>
              <a:buSzPts val="1200"/>
            </a:pPr>
            <a:r>
              <a:rPr lang="en" sz="2267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Restricted access to research funding</a:t>
            </a:r>
            <a:endParaRPr sz="2267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lnSpc>
                <a:spcPct val="143750"/>
              </a:lnSpc>
              <a:buClr>
                <a:srgbClr val="FFFFFF"/>
              </a:buClr>
              <a:buSzPts val="1200"/>
            </a:pPr>
            <a:endParaRPr sz="226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9" descr="money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0632" y="2285033"/>
            <a:ext cx="783800" cy="7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9"/>
          <p:cNvSpPr txBox="1"/>
          <p:nvPr/>
        </p:nvSpPr>
        <p:spPr>
          <a:xfrm>
            <a:off x="1585271" y="1080118"/>
            <a:ext cx="3896800" cy="68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defTabSz="1219170">
              <a:lnSpc>
                <a:spcPct val="143750"/>
              </a:lnSpc>
              <a:buClr>
                <a:srgbClr val="000000"/>
              </a:buClr>
            </a:pPr>
            <a:r>
              <a:rPr lang="en" sz="2267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Language barriers </a:t>
            </a:r>
            <a:endParaRPr sz="22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9" name="Google Shape;79;p19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93" y="862733"/>
            <a:ext cx="1002867" cy="100286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9"/>
          <p:cNvSpPr txBox="1"/>
          <p:nvPr/>
        </p:nvSpPr>
        <p:spPr>
          <a:xfrm>
            <a:off x="693233" y="3612817"/>
            <a:ext cx="84048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FFFFFF"/>
              </a:buClr>
              <a:buSzPts val="4500"/>
            </a:pPr>
            <a:r>
              <a:rPr lang="en" sz="3733" b="1" kern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The Solution </a:t>
            </a:r>
            <a:r>
              <a:rPr lang="en" sz="3733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(2018-2023)</a:t>
            </a:r>
            <a:endParaRPr sz="3733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" name="Google Shape;81;p19"/>
          <p:cNvSpPr txBox="1"/>
          <p:nvPr/>
        </p:nvSpPr>
        <p:spPr>
          <a:xfrm>
            <a:off x="736100" y="4044934"/>
            <a:ext cx="9654800" cy="59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2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Utilising existing digital scholarly infrastructure for research dissemination</a:t>
            </a:r>
            <a:endParaRPr sz="22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2" name="Google Shape;82;p19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67" y="4789934"/>
            <a:ext cx="11451931" cy="11015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/>
          <p:nvPr/>
        </p:nvSpPr>
        <p:spPr>
          <a:xfrm>
            <a:off x="379767" y="4878133"/>
            <a:ext cx="1704000" cy="925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19"/>
          <p:cNvSpPr/>
          <p:nvPr/>
        </p:nvSpPr>
        <p:spPr>
          <a:xfrm>
            <a:off x="2330951" y="4878117"/>
            <a:ext cx="1704000" cy="925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19"/>
          <p:cNvSpPr/>
          <p:nvPr/>
        </p:nvSpPr>
        <p:spPr>
          <a:xfrm>
            <a:off x="4235884" y="4878133"/>
            <a:ext cx="1704000" cy="925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19"/>
          <p:cNvSpPr/>
          <p:nvPr/>
        </p:nvSpPr>
        <p:spPr>
          <a:xfrm>
            <a:off x="6140800" y="4878117"/>
            <a:ext cx="1704000" cy="925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19"/>
          <p:cNvSpPr/>
          <p:nvPr/>
        </p:nvSpPr>
        <p:spPr>
          <a:xfrm>
            <a:off x="7999467" y="4878117"/>
            <a:ext cx="1704000" cy="925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19"/>
          <p:cNvSpPr/>
          <p:nvPr/>
        </p:nvSpPr>
        <p:spPr>
          <a:xfrm>
            <a:off x="9965233" y="4878117"/>
            <a:ext cx="1704000" cy="925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2147" y="206167"/>
            <a:ext cx="1826333" cy="1826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20"/>
          <p:cNvGrpSpPr/>
          <p:nvPr/>
        </p:nvGrpSpPr>
        <p:grpSpPr>
          <a:xfrm>
            <a:off x="332466" y="1094934"/>
            <a:ext cx="11343541" cy="1990122"/>
            <a:chOff x="457123" y="1114993"/>
            <a:chExt cx="3811503" cy="1990121"/>
          </a:xfrm>
        </p:grpSpPr>
        <p:sp>
          <p:nvSpPr>
            <p:cNvPr id="96" name="Google Shape;96;p20"/>
            <p:cNvSpPr txBox="1"/>
            <p:nvPr/>
          </p:nvSpPr>
          <p:spPr>
            <a:xfrm>
              <a:off x="457126" y="1987028"/>
              <a:ext cx="3811500" cy="11180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33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 physical ownership of research data by African stakeholders </a:t>
              </a:r>
              <a:br>
                <a:rPr lang="en" sz="33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3333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+ by utilizing open-source tools:  </a:t>
              </a:r>
              <a:endParaRPr sz="3333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0"/>
            <p:cNvSpPr txBox="1"/>
            <p:nvPr/>
          </p:nvSpPr>
          <p:spPr>
            <a:xfrm>
              <a:off x="457123" y="1114993"/>
              <a:ext cx="3811500" cy="775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 defTabSz="1219170">
                <a:lnSpc>
                  <a:spcPct val="127777"/>
                </a:lnSpc>
                <a:buClr>
                  <a:srgbClr val="000000"/>
                </a:buClr>
              </a:pPr>
              <a:r>
                <a:rPr lang="en" sz="3467" b="1" kern="0">
                  <a:solidFill>
                    <a:srgbClr val="38761D"/>
                  </a:solidFill>
                  <a:latin typeface="Calibri"/>
                  <a:ea typeface="Calibri"/>
                  <a:cs typeface="Calibri"/>
                  <a:sym typeface="Calibri"/>
                </a:rPr>
                <a:t>Establishing AfricArXiv as a locally hosted repository</a:t>
              </a:r>
              <a:endParaRPr sz="3067" kern="0">
                <a:solidFill>
                  <a:srgbClr val="38761D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422" y="0"/>
            <a:ext cx="2821167" cy="102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155" y="4518301"/>
            <a:ext cx="2065780" cy="133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639" y="4748365"/>
            <a:ext cx="3024495" cy="1054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6167" y="3339667"/>
            <a:ext cx="2714347" cy="133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32224" y="3665229"/>
            <a:ext cx="2287656" cy="68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2147" y="206167"/>
            <a:ext cx="1826333" cy="182633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/>
        </p:nvSpPr>
        <p:spPr>
          <a:xfrm>
            <a:off x="833367" y="183834"/>
            <a:ext cx="42924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Since 2023 affiliation with</a:t>
            </a:r>
            <a:endParaRPr sz="26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43287" y="5018519"/>
            <a:ext cx="1626999" cy="80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509" y="3463378"/>
            <a:ext cx="2714257" cy="1054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/>
        </p:nvSpPr>
        <p:spPr>
          <a:xfrm>
            <a:off x="6482900" y="5541725"/>
            <a:ext cx="39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>
              <a:buClr>
                <a:srgbClr val="000000"/>
              </a:buClr>
            </a:pPr>
            <a:r>
              <a:rPr lang="en" sz="1400" u="sng" kern="0">
                <a:solidFill>
                  <a:srgbClr val="0097A7"/>
                </a:solidFill>
                <a:latin typeface="Arial"/>
                <a:cs typeface="Arial"/>
                <a:sym typeface="Arial"/>
                <a:hlinkClick r:id="rId3"/>
              </a:rPr>
              <a:t>africarxiv.pubpub.org/african-languages</a:t>
            </a: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4827" y="920177"/>
            <a:ext cx="5736325" cy="176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895" y="841143"/>
            <a:ext cx="1205125" cy="12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/>
          <p:nvPr/>
        </p:nvSpPr>
        <p:spPr>
          <a:xfrm>
            <a:off x="3811625" y="1242875"/>
            <a:ext cx="2712600" cy="1130700"/>
          </a:xfrm>
          <a:prstGeom prst="rect">
            <a:avLst/>
          </a:prstGeom>
          <a:solidFill>
            <a:srgbClr val="FFFFFF">
              <a:alpha val="6318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54" name="Google Shape;154;p26">
            <a:hlinkClick r:id="rId6"/>
          </p:cNvPr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775" y="2523577"/>
            <a:ext cx="3764249" cy="18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6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350" y="2523576"/>
            <a:ext cx="4764872" cy="235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624" y="4341799"/>
            <a:ext cx="2937074" cy="129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/>
          <p:nvPr/>
        </p:nvSpPr>
        <p:spPr>
          <a:xfrm>
            <a:off x="3762150" y="4285200"/>
            <a:ext cx="2937000" cy="1514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58" name="Google Shape;158;p26"/>
          <p:cNvCxnSpPr/>
          <p:nvPr/>
        </p:nvCxnSpPr>
        <p:spPr>
          <a:xfrm flipH="1">
            <a:off x="3770375" y="3769350"/>
            <a:ext cx="41700" cy="69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26"/>
          <p:cNvCxnSpPr/>
          <p:nvPr/>
        </p:nvCxnSpPr>
        <p:spPr>
          <a:xfrm>
            <a:off x="4477700" y="3777675"/>
            <a:ext cx="2038500" cy="51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26"/>
          <p:cNvSpPr txBox="1"/>
          <p:nvPr/>
        </p:nvSpPr>
        <p:spPr>
          <a:xfrm>
            <a:off x="1524000" y="857250"/>
            <a:ext cx="4399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</a:pPr>
            <a:endParaRPr sz="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7622775" y="4877875"/>
            <a:ext cx="3000000" cy="40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en" sz="1300" u="sng" kern="0">
                <a:solidFill>
                  <a:srgbClr val="0097A7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  <a:hlinkClick r:id="rId10"/>
              </a:rPr>
              <a:t>iso-639-language-codes.html</a:t>
            </a:r>
            <a:r>
              <a:rPr lang="en" sz="1300" kern="0">
                <a:solidFill>
                  <a:srgbClr val="212529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</a:t>
            </a:r>
            <a:endParaRPr sz="1300" kern="0">
              <a:solidFill>
                <a:srgbClr val="212529"/>
              </a:solidFill>
              <a:highlight>
                <a:srgbClr val="FFFFFF"/>
              </a:highlight>
              <a:latin typeface="Arial"/>
              <a:cs typeface="Arial"/>
              <a:sym typeface="Arial"/>
            </a:endParaRPr>
          </a:p>
        </p:txBody>
      </p:sp>
      <p:pic>
        <p:nvPicPr>
          <p:cNvPr id="162" name="Google Shape;162;p26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6275" y="4854325"/>
            <a:ext cx="345350" cy="38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/>
        </p:nvSpPr>
        <p:spPr>
          <a:xfrm>
            <a:off x="6482900" y="5541725"/>
            <a:ext cx="39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>
              <a:buClr>
                <a:srgbClr val="000000"/>
              </a:buClr>
            </a:pPr>
            <a:r>
              <a:rPr lang="en" sz="1400" u="sng" kern="0">
                <a:solidFill>
                  <a:srgbClr val="0097A7"/>
                </a:solidFill>
                <a:latin typeface="Arial"/>
                <a:cs typeface="Arial"/>
                <a:sym typeface="Arial"/>
                <a:hlinkClick r:id="rId3"/>
              </a:rPr>
              <a:t>africarxiv.pubpub.org/countries-of-africa</a:t>
            </a: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8" name="Google Shape;168;p27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4827" y="920177"/>
            <a:ext cx="5736325" cy="176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895" y="841143"/>
            <a:ext cx="1205125" cy="12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/>
          <p:nvPr/>
        </p:nvSpPr>
        <p:spPr>
          <a:xfrm>
            <a:off x="4681075" y="1242875"/>
            <a:ext cx="1843200" cy="1130700"/>
          </a:xfrm>
          <a:prstGeom prst="rect">
            <a:avLst/>
          </a:prstGeom>
          <a:solidFill>
            <a:srgbClr val="FFFFFF">
              <a:alpha val="6318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" name="Google Shape;171;p27"/>
          <p:cNvSpPr/>
          <p:nvPr/>
        </p:nvSpPr>
        <p:spPr>
          <a:xfrm>
            <a:off x="2864625" y="1242875"/>
            <a:ext cx="947100" cy="1130700"/>
          </a:xfrm>
          <a:prstGeom prst="rect">
            <a:avLst/>
          </a:prstGeom>
          <a:solidFill>
            <a:srgbClr val="FFFFFF">
              <a:alpha val="6318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2825" y="2704050"/>
            <a:ext cx="2232728" cy="315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7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5546" y="2713299"/>
            <a:ext cx="2232728" cy="263207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/>
          <p:nvPr/>
        </p:nvSpPr>
        <p:spPr>
          <a:xfrm>
            <a:off x="1801100" y="2671800"/>
            <a:ext cx="4723200" cy="3270000"/>
          </a:xfrm>
          <a:prstGeom prst="roundRect">
            <a:avLst>
              <a:gd name="adj" fmla="val 419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75" name="Google Shape;175;p27"/>
          <p:cNvCxnSpPr/>
          <p:nvPr/>
        </p:nvCxnSpPr>
        <p:spPr>
          <a:xfrm flipH="1">
            <a:off x="2761050" y="2295050"/>
            <a:ext cx="1082400" cy="37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" name="Google Shape;176;p27"/>
          <p:cNvCxnSpPr/>
          <p:nvPr/>
        </p:nvCxnSpPr>
        <p:spPr>
          <a:xfrm>
            <a:off x="4624600" y="2285625"/>
            <a:ext cx="870600" cy="385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" name="Google Shape;177;p27"/>
          <p:cNvSpPr txBox="1"/>
          <p:nvPr/>
        </p:nvSpPr>
        <p:spPr>
          <a:xfrm>
            <a:off x="7622775" y="4877875"/>
            <a:ext cx="3000000" cy="40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en" sz="1300" kern="0">
                <a:solidFill>
                  <a:srgbClr val="0097A7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cs typeface="Arial"/>
                <a:sym typeface="Arial"/>
                <a:hlinkClick r:id="rId8"/>
              </a:rPr>
              <a:t>ISO 3166 Country Codes</a:t>
            </a:r>
            <a:endParaRPr sz="1300" kern="0">
              <a:solidFill>
                <a:srgbClr val="212529"/>
              </a:solidFill>
              <a:highlight>
                <a:srgbClr val="FFFFFF"/>
              </a:highlight>
              <a:latin typeface="Arial"/>
              <a:cs typeface="Arial"/>
              <a:sym typeface="Arial"/>
            </a:endParaRPr>
          </a:p>
        </p:txBody>
      </p:sp>
      <p:pic>
        <p:nvPicPr>
          <p:cNvPr id="178" name="Google Shape;178;p27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6275" y="4854325"/>
            <a:ext cx="345350" cy="3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6279" y="4470090"/>
            <a:ext cx="783775" cy="245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>
            <a:hlinkClick r:id="rId11"/>
          </p:cNvPr>
          <p:cNvPicPr preferRelativeResize="0"/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077" y="1320225"/>
            <a:ext cx="1635943" cy="261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/>
          <p:nvPr/>
        </p:nvSpPr>
        <p:spPr>
          <a:xfrm>
            <a:off x="7095175" y="1172425"/>
            <a:ext cx="2000100" cy="2853900"/>
          </a:xfrm>
          <a:prstGeom prst="roundRect">
            <a:avLst>
              <a:gd name="adj" fmla="val 419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82" name="Google Shape;182;p27"/>
          <p:cNvCxnSpPr/>
          <p:nvPr/>
        </p:nvCxnSpPr>
        <p:spPr>
          <a:xfrm flipH="1">
            <a:off x="5485600" y="1207450"/>
            <a:ext cx="1628400" cy="2065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27"/>
          <p:cNvCxnSpPr/>
          <p:nvPr/>
        </p:nvCxnSpPr>
        <p:spPr>
          <a:xfrm rot="10800000">
            <a:off x="5486025" y="3730125"/>
            <a:ext cx="1637400" cy="28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4" name="Google Shape;184;p27"/>
          <p:cNvPicPr preferRelativeResize="0"/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899" y="3416827"/>
            <a:ext cx="747926" cy="51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0269ED-CB1E-345B-765C-16187A3C1D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6233" y="234866"/>
            <a:ext cx="6061152" cy="66231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E9EB9BD-BA0D-D026-2537-C2904C27125F}"/>
              </a:ext>
            </a:extLst>
          </p:cNvPr>
          <p:cNvGrpSpPr/>
          <p:nvPr/>
        </p:nvGrpSpPr>
        <p:grpSpPr>
          <a:xfrm>
            <a:off x="518068" y="2230243"/>
            <a:ext cx="6061152" cy="2007220"/>
            <a:chOff x="518068" y="2230243"/>
            <a:chExt cx="6061152" cy="200722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8A40EBE-E957-8BCE-ADCE-33B28A7F823A}"/>
                </a:ext>
              </a:extLst>
            </p:cNvPr>
            <p:cNvSpPr/>
            <p:nvPr/>
          </p:nvSpPr>
          <p:spPr>
            <a:xfrm>
              <a:off x="3980985" y="2230243"/>
              <a:ext cx="2598235" cy="1377176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b="1" dirty="0">
                  <a:solidFill>
                    <a:schemeClr val="tx1"/>
                  </a:solidFill>
                </a:rPr>
                <a:t>WACREN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7AEDD1-2370-8D54-C050-9C26AD4D5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068" y="2513903"/>
              <a:ext cx="2481926" cy="172356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9CE9ED5-DED4-A409-E842-8BD5C7DF8839}"/>
              </a:ext>
            </a:extLst>
          </p:cNvPr>
          <p:cNvGrpSpPr/>
          <p:nvPr/>
        </p:nvGrpSpPr>
        <p:grpSpPr>
          <a:xfrm>
            <a:off x="4389863" y="44950"/>
            <a:ext cx="7597698" cy="4118292"/>
            <a:chOff x="4389863" y="44950"/>
            <a:chExt cx="7597698" cy="411829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54F7D93-3297-9550-C85B-AC9E01DDBA7A}"/>
                </a:ext>
              </a:extLst>
            </p:cNvPr>
            <p:cNvSpPr/>
            <p:nvPr/>
          </p:nvSpPr>
          <p:spPr>
            <a:xfrm>
              <a:off x="4389863" y="44950"/>
              <a:ext cx="3795132" cy="2375209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b="1" dirty="0">
                  <a:solidFill>
                    <a:srgbClr val="FFFF00"/>
                  </a:solidFill>
                </a:rPr>
                <a:t>ASREN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3C0736-19A6-AACA-5FD7-223739C68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93209" y="2128256"/>
              <a:ext cx="2194352" cy="2034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59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220" y="1951464"/>
            <a:ext cx="6882900" cy="421944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845421" y="2139076"/>
            <a:ext cx="3369740" cy="3086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lnSpc>
                <a:spcPct val="127777"/>
              </a:lnSpc>
              <a:buClr>
                <a:srgbClr val="000000"/>
              </a:buClr>
            </a:pPr>
            <a:r>
              <a:rPr lang="en" sz="4400" b="1" kern="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Launch</a:t>
            </a:r>
            <a:r>
              <a:rPr lang="en" sz="4000" b="1" kern="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3600" b="1" kern="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AfricArXiv as a locally hosted repository</a:t>
            </a:r>
            <a:endParaRPr sz="3600" kern="0" dirty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9707" y="206167"/>
            <a:ext cx="3095454" cy="143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3674" y="0"/>
            <a:ext cx="1826333" cy="1826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FBE406-A96C-239F-6422-C77B3B66CC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791" y="759943"/>
            <a:ext cx="4415053" cy="23179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0FEBB4-C6E0-0071-F6E6-2FE9306DCE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986" y="2828574"/>
            <a:ext cx="2490938" cy="6688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E6155-614C-A9BA-D000-E5BF9A81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313" y="171211"/>
            <a:ext cx="8839197" cy="1150467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latin typeface="Noto Sans" panose="020B0502040504020204" pitchFamily="34" charset="0"/>
              </a:rPr>
              <a:t>Community Development and Outreach  ORCID Grant</a:t>
            </a:r>
            <a:endParaRPr lang="en-ZA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929E73-7AFE-B4D9-CC33-A734631109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389" y="5419241"/>
            <a:ext cx="1260120" cy="3820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02AC20-A08D-C4CC-7C0B-97819159DC17}"/>
              </a:ext>
            </a:extLst>
          </p:cNvPr>
          <p:cNvSpPr txBox="1"/>
          <p:nvPr/>
        </p:nvSpPr>
        <p:spPr>
          <a:xfrm>
            <a:off x="1946367" y="3780154"/>
            <a:ext cx="853830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  <a:hlinkClick r:id="rId5"/>
              </a:rPr>
              <a:t>AfricArXiv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  <a:hlinkClick r:id="rId5"/>
              </a:rPr>
              <a:t> – pan-African Open Access portal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 charset="0"/>
                <a:ea typeface="+mn-ea"/>
                <a:cs typeface="+mn-cs"/>
              </a:rPr>
              <a:t>will establish ORCID-facilitated multi-stakeholder consortia for efficient scholarly knowledge sharing from Africa, utilizing scholarly repository systems, each with a regional and research topic/discipline-specific focus. Also integrate and advocate for the adoption of other relevant persistent identifiers—ROR in particular—for African institutional reputation building, complementing the existing institutional infrastructure.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972D86-721A-F843-A054-9352A4238B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753312"/>
            <a:ext cx="1764894" cy="9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2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D74B-E095-48F4-B447-ECC66F4D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982" y="45068"/>
            <a:ext cx="9047018" cy="814661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AOSP - EVOLUTION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A99254C-1B88-48AD-8552-45F869C1AD1E}"/>
              </a:ext>
            </a:extLst>
          </p:cNvPr>
          <p:cNvSpPr/>
          <p:nvPr/>
        </p:nvSpPr>
        <p:spPr>
          <a:xfrm>
            <a:off x="1576610" y="1585679"/>
            <a:ext cx="1981051" cy="1730171"/>
          </a:xfrm>
          <a:custGeom>
            <a:avLst/>
            <a:gdLst>
              <a:gd name="connsiteX0" fmla="*/ 0 w 2641401"/>
              <a:gd name="connsiteY0" fmla="*/ 0 h 2306895"/>
              <a:gd name="connsiteX1" fmla="*/ 2641401 w 2641401"/>
              <a:gd name="connsiteY1" fmla="*/ 0 h 2306895"/>
              <a:gd name="connsiteX2" fmla="*/ 2641401 w 2641401"/>
              <a:gd name="connsiteY2" fmla="*/ 2306895 h 2306895"/>
              <a:gd name="connsiteX3" fmla="*/ 0 w 2641401"/>
              <a:gd name="connsiteY3" fmla="*/ 2306895 h 2306895"/>
              <a:gd name="connsiteX4" fmla="*/ 0 w 2641401"/>
              <a:gd name="connsiteY4" fmla="*/ 0 h 230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401" h="2306895">
                <a:moveTo>
                  <a:pt x="0" y="0"/>
                </a:moveTo>
                <a:lnTo>
                  <a:pt x="2641401" y="0"/>
                </a:lnTo>
                <a:lnTo>
                  <a:pt x="2641401" y="2306895"/>
                </a:lnTo>
                <a:lnTo>
                  <a:pt x="0" y="23068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b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35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2015 SFSA: 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Hosted the first meeting of Science International (ICSU, ISSC, TWAS, IAP) which led to the publication of an </a:t>
            </a:r>
            <a:r>
              <a:rPr lang="en-US" sz="105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international accord on open data in a big data world</a:t>
            </a:r>
            <a:endParaRPr lang="en-ZA" sz="105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31E6460-F393-4968-995D-F3DD1253AC21}"/>
              </a:ext>
            </a:extLst>
          </p:cNvPr>
          <p:cNvSpPr/>
          <p:nvPr/>
        </p:nvSpPr>
        <p:spPr>
          <a:xfrm>
            <a:off x="2961730" y="4000886"/>
            <a:ext cx="1981051" cy="1730171"/>
          </a:xfrm>
          <a:custGeom>
            <a:avLst/>
            <a:gdLst>
              <a:gd name="connsiteX0" fmla="*/ 0 w 2641401"/>
              <a:gd name="connsiteY0" fmla="*/ 0 h 2306895"/>
              <a:gd name="connsiteX1" fmla="*/ 2641401 w 2641401"/>
              <a:gd name="connsiteY1" fmla="*/ 0 h 2306895"/>
              <a:gd name="connsiteX2" fmla="*/ 2641401 w 2641401"/>
              <a:gd name="connsiteY2" fmla="*/ 2306895 h 2306895"/>
              <a:gd name="connsiteX3" fmla="*/ 0 w 2641401"/>
              <a:gd name="connsiteY3" fmla="*/ 2306895 h 2306895"/>
              <a:gd name="connsiteX4" fmla="*/ 0 w 2641401"/>
              <a:gd name="connsiteY4" fmla="*/ 0 h 230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401" h="2306895">
                <a:moveTo>
                  <a:pt x="0" y="0"/>
                </a:moveTo>
                <a:lnTo>
                  <a:pt x="2641401" y="0"/>
                </a:lnTo>
                <a:lnTo>
                  <a:pt x="2641401" y="2306895"/>
                </a:lnTo>
                <a:lnTo>
                  <a:pt x="0" y="23068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35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2016 SFSA: 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Launched the </a:t>
            </a:r>
            <a:r>
              <a:rPr lang="en-US" sz="105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Pilot Phase of the AOSP</a:t>
            </a:r>
            <a:r>
              <a:rPr lang="en-US" sz="10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 as an outcome of the 2015 Science International meeting (ASSAF and CODATA)</a:t>
            </a:r>
            <a:endParaRPr lang="en-ZA" sz="10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B0C4A9-4A92-47FD-9E98-EBE07B25982B}"/>
              </a:ext>
            </a:extLst>
          </p:cNvPr>
          <p:cNvSpPr/>
          <p:nvPr/>
        </p:nvSpPr>
        <p:spPr>
          <a:xfrm>
            <a:off x="4402267" y="1585679"/>
            <a:ext cx="1981051" cy="1730171"/>
          </a:xfrm>
          <a:custGeom>
            <a:avLst/>
            <a:gdLst>
              <a:gd name="connsiteX0" fmla="*/ 0 w 2641401"/>
              <a:gd name="connsiteY0" fmla="*/ 0 h 2306895"/>
              <a:gd name="connsiteX1" fmla="*/ 2641401 w 2641401"/>
              <a:gd name="connsiteY1" fmla="*/ 0 h 2306895"/>
              <a:gd name="connsiteX2" fmla="*/ 2641401 w 2641401"/>
              <a:gd name="connsiteY2" fmla="*/ 2306895 h 2306895"/>
              <a:gd name="connsiteX3" fmla="*/ 0 w 2641401"/>
              <a:gd name="connsiteY3" fmla="*/ 2306895 h 2306895"/>
              <a:gd name="connsiteX4" fmla="*/ 0 w 2641401"/>
              <a:gd name="connsiteY4" fmla="*/ 0 h 230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401" h="2306895">
                <a:moveTo>
                  <a:pt x="0" y="0"/>
                </a:moveTo>
                <a:lnTo>
                  <a:pt x="2641401" y="0"/>
                </a:lnTo>
                <a:lnTo>
                  <a:pt x="2641401" y="2306895"/>
                </a:lnTo>
                <a:lnTo>
                  <a:pt x="0" y="23068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b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35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2017 SFSA: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Reported on progress in </a:t>
            </a:r>
            <a:r>
              <a:rPr lang="en-US" sz="105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building an AOSP community of practice </a:t>
            </a:r>
            <a:r>
              <a:rPr lang="en-US" sz="10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and challenges </a:t>
            </a:r>
            <a:endParaRPr lang="en-ZA" sz="10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BC44780-735F-4A61-9BC7-43DD7070E715}"/>
              </a:ext>
            </a:extLst>
          </p:cNvPr>
          <p:cNvSpPr/>
          <p:nvPr/>
        </p:nvSpPr>
        <p:spPr>
          <a:xfrm>
            <a:off x="5664798" y="4000886"/>
            <a:ext cx="1981051" cy="1730171"/>
          </a:xfrm>
          <a:custGeom>
            <a:avLst/>
            <a:gdLst>
              <a:gd name="connsiteX0" fmla="*/ 0 w 2641401"/>
              <a:gd name="connsiteY0" fmla="*/ 0 h 2306895"/>
              <a:gd name="connsiteX1" fmla="*/ 2641401 w 2641401"/>
              <a:gd name="connsiteY1" fmla="*/ 0 h 2306895"/>
              <a:gd name="connsiteX2" fmla="*/ 2641401 w 2641401"/>
              <a:gd name="connsiteY2" fmla="*/ 2306895 h 2306895"/>
              <a:gd name="connsiteX3" fmla="*/ 0 w 2641401"/>
              <a:gd name="connsiteY3" fmla="*/ 2306895 h 2306895"/>
              <a:gd name="connsiteX4" fmla="*/ 0 w 2641401"/>
              <a:gd name="connsiteY4" fmla="*/ 0 h 230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401" h="2306895">
                <a:moveTo>
                  <a:pt x="0" y="0"/>
                </a:moveTo>
                <a:lnTo>
                  <a:pt x="2641401" y="0"/>
                </a:lnTo>
                <a:lnTo>
                  <a:pt x="2641401" y="2306895"/>
                </a:lnTo>
                <a:lnTo>
                  <a:pt x="0" y="23068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35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2018 SFSA: 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Launch of the vision and strategy of the </a:t>
            </a:r>
            <a:r>
              <a:rPr lang="en-US" sz="105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Operationalization of the AOSP</a:t>
            </a:r>
            <a:endParaRPr lang="en-ZA" sz="105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EED14F-8B0E-4961-B411-0483C345797A}"/>
              </a:ext>
            </a:extLst>
          </p:cNvPr>
          <p:cNvGrpSpPr/>
          <p:nvPr/>
        </p:nvGrpSpPr>
        <p:grpSpPr>
          <a:xfrm>
            <a:off x="1524000" y="3096516"/>
            <a:ext cx="9144000" cy="1205345"/>
            <a:chOff x="0" y="2994851"/>
            <a:chExt cx="12192000" cy="1607127"/>
          </a:xfrm>
        </p:grpSpPr>
        <p:sp>
          <p:nvSpPr>
            <p:cNvPr id="6" name="Arrow: Notched Right 5">
              <a:extLst>
                <a:ext uri="{FF2B5EF4-FFF2-40B4-BE49-F238E27FC236}">
                  <a16:creationId xmlns:a16="http://schemas.microsoft.com/office/drawing/2014/main" id="{05F3C06B-5B8C-4911-A4F3-BE989118A709}"/>
                </a:ext>
              </a:extLst>
            </p:cNvPr>
            <p:cNvSpPr/>
            <p:nvPr/>
          </p:nvSpPr>
          <p:spPr>
            <a:xfrm>
              <a:off x="0" y="2994851"/>
              <a:ext cx="12192000" cy="1607127"/>
            </a:xfrm>
            <a:prstGeom prst="notchedRightArrow">
              <a:avLst/>
            </a:prstGeom>
            <a:solidFill>
              <a:srgbClr val="C3EBEF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64489BD-473B-41CA-A5A9-7AE54D295B5F}"/>
                </a:ext>
              </a:extLst>
            </p:cNvPr>
            <p:cNvSpPr/>
            <p:nvPr/>
          </p:nvSpPr>
          <p:spPr>
            <a:xfrm>
              <a:off x="1028594" y="3510054"/>
              <a:ext cx="576723" cy="576723"/>
            </a:xfrm>
            <a:prstGeom prst="ellipse">
              <a:avLst/>
            </a:prstGeom>
            <a:solidFill>
              <a:srgbClr val="174F5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54CA993-2CFD-4737-97BC-78CB5A52FA3E}"/>
                </a:ext>
              </a:extLst>
            </p:cNvPr>
            <p:cNvSpPr/>
            <p:nvPr/>
          </p:nvSpPr>
          <p:spPr>
            <a:xfrm>
              <a:off x="2949311" y="3510054"/>
              <a:ext cx="576723" cy="576723"/>
            </a:xfrm>
            <a:prstGeom prst="ellipse">
              <a:avLst/>
            </a:prstGeom>
            <a:solidFill>
              <a:srgbClr val="174F5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94C5BB0-4A0D-450F-8FD5-797B4FA6C8FC}"/>
                </a:ext>
              </a:extLst>
            </p:cNvPr>
            <p:cNvSpPr/>
            <p:nvPr/>
          </p:nvSpPr>
          <p:spPr>
            <a:xfrm>
              <a:off x="4798110" y="3510054"/>
              <a:ext cx="576723" cy="576723"/>
            </a:xfrm>
            <a:prstGeom prst="ellipse">
              <a:avLst/>
            </a:prstGeom>
            <a:solidFill>
              <a:srgbClr val="174F5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AD562A-CA73-449C-A955-461D7B5C5993}"/>
                </a:ext>
              </a:extLst>
            </p:cNvPr>
            <p:cNvSpPr/>
            <p:nvPr/>
          </p:nvSpPr>
          <p:spPr>
            <a:xfrm>
              <a:off x="6539906" y="3510054"/>
              <a:ext cx="576723" cy="576723"/>
            </a:xfrm>
            <a:prstGeom prst="ellipse">
              <a:avLst/>
            </a:prstGeom>
            <a:solidFill>
              <a:srgbClr val="174F5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E45CBDF5-D42A-E84D-ACFE-E6658FBEFBDD}"/>
              </a:ext>
            </a:extLst>
          </p:cNvPr>
          <p:cNvSpPr/>
          <p:nvPr/>
        </p:nvSpPr>
        <p:spPr>
          <a:xfrm>
            <a:off x="8739103" y="3441769"/>
            <a:ext cx="432542" cy="432542"/>
          </a:xfrm>
          <a:prstGeom prst="ellipse">
            <a:avLst/>
          </a:prstGeom>
          <a:solidFill>
            <a:srgbClr val="174F5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651517-411B-FF4E-BB5D-10885FEB5F43}"/>
              </a:ext>
            </a:extLst>
          </p:cNvPr>
          <p:cNvSpPr/>
          <p:nvPr/>
        </p:nvSpPr>
        <p:spPr>
          <a:xfrm>
            <a:off x="7650001" y="3437711"/>
            <a:ext cx="432542" cy="432542"/>
          </a:xfrm>
          <a:prstGeom prst="ellipse">
            <a:avLst/>
          </a:prstGeom>
          <a:solidFill>
            <a:srgbClr val="174F5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6B8F7B4F-EB1A-E94F-AB0C-1C4530A972D3}"/>
              </a:ext>
            </a:extLst>
          </p:cNvPr>
          <p:cNvSpPr/>
          <p:nvPr/>
        </p:nvSpPr>
        <p:spPr>
          <a:xfrm>
            <a:off x="9077628" y="1738616"/>
            <a:ext cx="1583249" cy="1730171"/>
          </a:xfrm>
          <a:custGeom>
            <a:avLst/>
            <a:gdLst>
              <a:gd name="connsiteX0" fmla="*/ 0 w 2641401"/>
              <a:gd name="connsiteY0" fmla="*/ 0 h 2306895"/>
              <a:gd name="connsiteX1" fmla="*/ 2641401 w 2641401"/>
              <a:gd name="connsiteY1" fmla="*/ 0 h 2306895"/>
              <a:gd name="connsiteX2" fmla="*/ 2641401 w 2641401"/>
              <a:gd name="connsiteY2" fmla="*/ 2306895 h 2306895"/>
              <a:gd name="connsiteX3" fmla="*/ 0 w 2641401"/>
              <a:gd name="connsiteY3" fmla="*/ 2306895 h 2306895"/>
              <a:gd name="connsiteX4" fmla="*/ 0 w 2641401"/>
              <a:gd name="connsiteY4" fmla="*/ 0 h 230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401" h="2306895">
                <a:moveTo>
                  <a:pt x="0" y="0"/>
                </a:moveTo>
                <a:lnTo>
                  <a:pt x="2641401" y="0"/>
                </a:lnTo>
                <a:lnTo>
                  <a:pt x="2641401" y="2306895"/>
                </a:lnTo>
                <a:lnTo>
                  <a:pt x="0" y="23068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35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2022- -&gt;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Delivery phase implementation; NRF as AOSP Office host</a:t>
            </a:r>
            <a:endParaRPr lang="en-ZA" sz="105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73F90DB2-9A0F-0649-8301-E9A358E35037}"/>
              </a:ext>
            </a:extLst>
          </p:cNvPr>
          <p:cNvSpPr/>
          <p:nvPr/>
        </p:nvSpPr>
        <p:spPr>
          <a:xfrm>
            <a:off x="8172380" y="3992526"/>
            <a:ext cx="1583249" cy="1730171"/>
          </a:xfrm>
          <a:custGeom>
            <a:avLst/>
            <a:gdLst>
              <a:gd name="connsiteX0" fmla="*/ 0 w 2641401"/>
              <a:gd name="connsiteY0" fmla="*/ 0 h 2306895"/>
              <a:gd name="connsiteX1" fmla="*/ 2641401 w 2641401"/>
              <a:gd name="connsiteY1" fmla="*/ 0 h 2306895"/>
              <a:gd name="connsiteX2" fmla="*/ 2641401 w 2641401"/>
              <a:gd name="connsiteY2" fmla="*/ 2306895 h 2306895"/>
              <a:gd name="connsiteX3" fmla="*/ 0 w 2641401"/>
              <a:gd name="connsiteY3" fmla="*/ 2306895 h 2306895"/>
              <a:gd name="connsiteX4" fmla="*/ 0 w 2641401"/>
              <a:gd name="connsiteY4" fmla="*/ 0 h 230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401" h="2306895">
                <a:moveTo>
                  <a:pt x="0" y="0"/>
                </a:moveTo>
                <a:lnTo>
                  <a:pt x="2641401" y="0"/>
                </a:lnTo>
                <a:lnTo>
                  <a:pt x="2641401" y="2306895"/>
                </a:lnTo>
                <a:lnTo>
                  <a:pt x="0" y="23068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35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2020 - 2021: 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Resourcing (</a:t>
            </a:r>
            <a:r>
              <a:rPr lang="en-US" sz="105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competitive process</a:t>
            </a:r>
            <a:r>
              <a:rPr lang="en-US" sz="10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); appointment of staff; AOSP business plan development; strategic partner engagement</a:t>
            </a:r>
            <a:endParaRPr lang="en-ZA" sz="105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5CBDF5-D42A-E84D-ACFE-E6658FBEFBDD}"/>
              </a:ext>
            </a:extLst>
          </p:cNvPr>
          <p:cNvSpPr/>
          <p:nvPr/>
        </p:nvSpPr>
        <p:spPr>
          <a:xfrm>
            <a:off x="9670050" y="3437711"/>
            <a:ext cx="432542" cy="432542"/>
          </a:xfrm>
          <a:prstGeom prst="ellipse">
            <a:avLst/>
          </a:prstGeom>
          <a:solidFill>
            <a:srgbClr val="174F5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6B8F7B4F-EB1A-E94F-AB0C-1C4530A972D3}"/>
              </a:ext>
            </a:extLst>
          </p:cNvPr>
          <p:cNvSpPr/>
          <p:nvPr/>
        </p:nvSpPr>
        <p:spPr>
          <a:xfrm>
            <a:off x="7177926" y="2207205"/>
            <a:ext cx="1583249" cy="1730171"/>
          </a:xfrm>
          <a:custGeom>
            <a:avLst/>
            <a:gdLst>
              <a:gd name="connsiteX0" fmla="*/ 0 w 2641401"/>
              <a:gd name="connsiteY0" fmla="*/ 0 h 2306895"/>
              <a:gd name="connsiteX1" fmla="*/ 2641401 w 2641401"/>
              <a:gd name="connsiteY1" fmla="*/ 0 h 2306895"/>
              <a:gd name="connsiteX2" fmla="*/ 2641401 w 2641401"/>
              <a:gd name="connsiteY2" fmla="*/ 2306895 h 2306895"/>
              <a:gd name="connsiteX3" fmla="*/ 0 w 2641401"/>
              <a:gd name="connsiteY3" fmla="*/ 2306895 h 2306895"/>
              <a:gd name="connsiteX4" fmla="*/ 0 w 2641401"/>
              <a:gd name="connsiteY4" fmla="*/ 0 h 230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401" h="2306895">
                <a:moveTo>
                  <a:pt x="0" y="0"/>
                </a:moveTo>
                <a:lnTo>
                  <a:pt x="2641401" y="0"/>
                </a:lnTo>
                <a:lnTo>
                  <a:pt x="2641401" y="2306895"/>
                </a:lnTo>
                <a:lnTo>
                  <a:pt x="0" y="23068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35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2019 Library of Alexandria: 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0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Delivery phase planning; ﻿key regional stakeholders and international partners consultation</a:t>
            </a:r>
            <a:endParaRPr lang="en-ZA" sz="105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82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6401" y="493411"/>
            <a:ext cx="8839199" cy="509674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accent5"/>
              </a:buClr>
            </a:pPr>
            <a:endParaRPr lang="en-GB" sz="2000" dirty="0">
              <a:latin typeface="+mj-lt"/>
            </a:endParaRPr>
          </a:p>
          <a:p>
            <a:pPr marL="714375" lvl="1" indent="-357188" algn="just">
              <a:buClr>
                <a:schemeClr val="accent5"/>
              </a:buClr>
            </a:pPr>
            <a:endParaRPr lang="en-GB" sz="2000" dirty="0">
              <a:latin typeface="+mj-lt"/>
            </a:endParaRPr>
          </a:p>
          <a:p>
            <a:pPr algn="just">
              <a:buClr>
                <a:schemeClr val="accent5"/>
              </a:buClr>
            </a:pPr>
            <a:endParaRPr lang="en-GB" sz="2000" dirty="0">
              <a:latin typeface="+mj-lt"/>
            </a:endParaRPr>
          </a:p>
          <a:p>
            <a:pPr algn="just">
              <a:buClr>
                <a:schemeClr val="accent5"/>
              </a:buClr>
            </a:pPr>
            <a:r>
              <a:rPr lang="en-GB" sz="2000" dirty="0">
                <a:latin typeface="+mj-lt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495BAE-3902-7E4C-930C-3943420DE2C1}"/>
              </a:ext>
            </a:extLst>
          </p:cNvPr>
          <p:cNvSpPr/>
          <p:nvPr/>
        </p:nvSpPr>
        <p:spPr>
          <a:xfrm>
            <a:off x="1371599" y="1267846"/>
            <a:ext cx="9144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5355" lvl="1" indent="-285750" algn="just">
              <a:buFont typeface="Courier New" panose="02070309020205020404" pitchFamily="49" charset="0"/>
              <a:buChar char="o"/>
              <a:defRPr/>
            </a:pP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Supporting Open Science Policy Development  in the Continent</a:t>
            </a:r>
          </a:p>
          <a:p>
            <a:pPr marL="649605" lvl="1" algn="just">
              <a:defRPr/>
            </a:pPr>
            <a:endParaRPr lang="en-GB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92555" lvl="2" indent="-285750" algn="just">
              <a:buFont typeface="Wingdings" panose="05000000000000000000" pitchFamily="2" charset="2"/>
              <a:buChar char="ü"/>
              <a:defRPr/>
            </a:pP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Ivory Cost</a:t>
            </a:r>
          </a:p>
          <a:p>
            <a:pPr marL="1392555" lvl="2" indent="-285750" algn="just">
              <a:buFont typeface="Wingdings" panose="05000000000000000000" pitchFamily="2" charset="2"/>
              <a:buChar char="ü"/>
              <a:defRPr/>
            </a:pP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South Africa </a:t>
            </a:r>
          </a:p>
          <a:p>
            <a:pPr marL="1392555" lvl="2" indent="-285750" algn="just">
              <a:buFont typeface="Wingdings" panose="05000000000000000000" pitchFamily="2" charset="2"/>
              <a:buChar char="ü"/>
              <a:defRPr/>
            </a:pP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Tanzania</a:t>
            </a:r>
          </a:p>
          <a:p>
            <a:pPr marL="1392555" lvl="2" indent="-285750" algn="just">
              <a:buFont typeface="Wingdings" panose="05000000000000000000" pitchFamily="2" charset="2"/>
              <a:buChar char="ü"/>
              <a:defRPr/>
            </a:pP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North Africa</a:t>
            </a:r>
          </a:p>
          <a:p>
            <a:pPr marL="649605" lvl="1" algn="just">
              <a:defRPr/>
            </a:pPr>
            <a:endParaRPr lang="en-ZA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BA427F6A-FFD5-A34D-9F7D-6DDBA68F35D5}"/>
              </a:ext>
            </a:extLst>
          </p:cNvPr>
          <p:cNvSpPr txBox="1">
            <a:spLocks/>
          </p:cNvSpPr>
          <p:nvPr/>
        </p:nvSpPr>
        <p:spPr>
          <a:xfrm>
            <a:off x="1458911" y="190019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Z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68C77-5F13-CC80-5138-36E3F94D42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1948" y="4664976"/>
            <a:ext cx="2825567" cy="938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C23BF2-829D-F3B8-EA72-25811EDC85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3477" y="1897303"/>
            <a:ext cx="1690141" cy="1144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E0265-123F-D8A9-506F-E5C44807E4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844" y="3255467"/>
            <a:ext cx="1337774" cy="81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72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67508" y="181268"/>
            <a:ext cx="8856984" cy="13732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Science Dialogues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31504" y="1524000"/>
            <a:ext cx="8856984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b="1">
              <a:solidFill>
                <a:srgbClr val="4F81B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B09C876-C390-66A2-432D-78C4593165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601" y="1066800"/>
            <a:ext cx="6646069" cy="48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22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67508" y="181268"/>
            <a:ext cx="8856984" cy="13732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31504" y="1524000"/>
            <a:ext cx="8856984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b="1" dirty="0">
              <a:solidFill>
                <a:srgbClr val="4F81B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A79DB9-A86B-3F67-7F25-E752B5B40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662" y="914401"/>
            <a:ext cx="7484676" cy="46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44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E6155-614C-A9BA-D000-E5BF9A81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501" y="364070"/>
            <a:ext cx="8839197" cy="668863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Open Science Activities with SGCI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E6D85-3C55-8568-F59C-93541C3B4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7658" y="1219200"/>
            <a:ext cx="8839197" cy="497628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SGC and Researcher </a:t>
            </a:r>
            <a:r>
              <a:rPr lang="en-US" sz="2400" dirty="0">
                <a:solidFill>
                  <a:srgbClr val="00B050"/>
                </a:solidFill>
              </a:rPr>
              <a:t>continental and global visibility </a:t>
            </a:r>
            <a:r>
              <a:rPr lang="en-US" sz="2400" dirty="0">
                <a:solidFill>
                  <a:schemeClr val="tx1"/>
                </a:solidFill>
              </a:rPr>
              <a:t>National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Open repository for publications and data</a:t>
            </a:r>
          </a:p>
          <a:p>
            <a:pPr marL="975962" lvl="2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62" dirty="0">
                <a:solidFill>
                  <a:schemeClr val="tx1"/>
                </a:solidFill>
              </a:rPr>
              <a:t>Depositing in repository with PIDs (DOI)</a:t>
            </a:r>
          </a:p>
          <a:p>
            <a:pPr marL="975962" lvl="2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62" dirty="0">
                <a:solidFill>
                  <a:schemeClr val="tx1"/>
                </a:solidFill>
              </a:rPr>
              <a:t>Participation in Data sharing using PIDs (DOI)</a:t>
            </a:r>
          </a:p>
          <a:p>
            <a:pPr marL="975962" lvl="2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62" dirty="0">
                <a:solidFill>
                  <a:schemeClr val="tx1"/>
                </a:solidFill>
              </a:rPr>
              <a:t>Create a SGC output sharing platform (Research data, Publication, resource documents, training, Communities of practice </a:t>
            </a:r>
            <a:r>
              <a:rPr lang="en-US" sz="1862" dirty="0" err="1">
                <a:solidFill>
                  <a:schemeClr val="tx1"/>
                </a:solidFill>
              </a:rPr>
              <a:t>etc</a:t>
            </a:r>
            <a:r>
              <a:rPr lang="en-US" sz="1862" dirty="0">
                <a:solidFill>
                  <a:schemeClr val="tx1"/>
                </a:solidFill>
              </a:rPr>
              <a:t>)</a:t>
            </a:r>
          </a:p>
          <a:p>
            <a:pPr marL="975962" lvl="2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62" dirty="0">
                <a:solidFill>
                  <a:schemeClr val="tx1"/>
                </a:solidFill>
              </a:rPr>
              <a:t>Training on all OS activities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Developing</a:t>
            </a:r>
            <a:r>
              <a:rPr lang="en-US" sz="2400" dirty="0">
                <a:solidFill>
                  <a:schemeClr val="tx1"/>
                </a:solidFill>
              </a:rPr>
              <a:t> Open Science (OA/OD) Policy and Implementation frameworks - Data Management Plan frameworks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3F6BD-0B6B-78A6-C897-27499620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32DF0-F359-4D4D-B63F-6D9D34568DD5}" type="slidenum">
              <a:rPr lang="en-GB" sz="692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23</a:t>
            </a:fld>
            <a:endParaRPr lang="en-GB" sz="692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4B39A5-6198-EEA2-951B-37DD2BE5B6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4648200"/>
            <a:ext cx="4800600" cy="16418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0FD3E5-89B0-1965-9EA9-41BE8B8A0511}"/>
              </a:ext>
            </a:extLst>
          </p:cNvPr>
          <p:cNvSpPr txBox="1"/>
          <p:nvPr/>
        </p:nvSpPr>
        <p:spPr>
          <a:xfrm>
            <a:off x="6699866" y="4807804"/>
            <a:ext cx="3397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800" b="1" dirty="0">
                <a:solidFill>
                  <a:srgbClr val="FF0000"/>
                </a:solidFill>
              </a:rPr>
              <a:t>17 Countries</a:t>
            </a:r>
          </a:p>
        </p:txBody>
      </p:sp>
    </p:spTree>
    <p:extLst>
      <p:ext uri="{BB962C8B-B14F-4D97-AF65-F5344CB8AC3E}">
        <p14:creationId xmlns:p14="http://schemas.microsoft.com/office/powerpoint/2010/main" val="2221747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6401" y="493411"/>
            <a:ext cx="8839199" cy="509674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accent5"/>
              </a:buClr>
            </a:pPr>
            <a:endParaRPr lang="en-GB" sz="2000" dirty="0">
              <a:latin typeface="+mj-lt"/>
            </a:endParaRPr>
          </a:p>
          <a:p>
            <a:pPr marL="714375" lvl="1" indent="-357188"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+mj-lt"/>
            </a:endParaRPr>
          </a:p>
          <a:p>
            <a:pPr algn="just">
              <a:buClr>
                <a:schemeClr val="accent5"/>
              </a:buClr>
            </a:pPr>
            <a:endParaRPr lang="en-GB" sz="2000" dirty="0">
              <a:latin typeface="+mj-lt"/>
            </a:endParaRPr>
          </a:p>
          <a:p>
            <a:pPr algn="just">
              <a:buClr>
                <a:schemeClr val="accent5"/>
              </a:buClr>
            </a:pPr>
            <a:r>
              <a:rPr lang="en-GB" sz="2000" dirty="0">
                <a:latin typeface="+mj-lt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495BAE-3902-7E4C-930C-3943420DE2C1}"/>
              </a:ext>
            </a:extLst>
          </p:cNvPr>
          <p:cNvSpPr/>
          <p:nvPr/>
        </p:nvSpPr>
        <p:spPr>
          <a:xfrm>
            <a:off x="1371599" y="1267845"/>
            <a:ext cx="9144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5355" lvl="1" indent="-285750" algn="just">
              <a:buFont typeface="Courier New" panose="02070309020205020404" pitchFamily="49" charset="0"/>
              <a:buChar char="o"/>
              <a:defRPr/>
            </a:pP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Supporting Open Science Policy Development  in the Continent</a:t>
            </a:r>
          </a:p>
          <a:p>
            <a:pPr marL="1392555" lvl="2" indent="-285750" algn="just">
              <a:buFont typeface="Wingdings" panose="05000000000000000000" pitchFamily="2" charset="2"/>
              <a:buChar char="ü"/>
              <a:defRPr/>
            </a:pP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Ivory Cost</a:t>
            </a:r>
          </a:p>
          <a:p>
            <a:pPr marL="1392555" lvl="2" indent="-285750" algn="just">
              <a:buFont typeface="Wingdings" panose="05000000000000000000" pitchFamily="2" charset="2"/>
              <a:buChar char="ü"/>
              <a:defRPr/>
            </a:pP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South Africa </a:t>
            </a:r>
          </a:p>
          <a:p>
            <a:pPr marL="1392555" lvl="2" indent="-285750" algn="just">
              <a:buFont typeface="Wingdings" panose="05000000000000000000" pitchFamily="2" charset="2"/>
              <a:buChar char="ü"/>
              <a:defRPr/>
            </a:pP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Tanzania</a:t>
            </a:r>
          </a:p>
          <a:p>
            <a:pPr marL="1392555" lvl="2" indent="-285750" algn="just">
              <a:buFont typeface="Wingdings" panose="05000000000000000000" pitchFamily="2" charset="2"/>
              <a:buChar char="ü"/>
              <a:defRPr/>
            </a:pP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EASTCO (Burundi, Ethiopia, Kenya, Rwanda, Tanzania and Uganda)</a:t>
            </a:r>
          </a:p>
          <a:p>
            <a:pPr marL="1392555" lvl="2" indent="-285750" algn="just">
              <a:buFont typeface="Wingdings" panose="05000000000000000000" pitchFamily="2" charset="2"/>
              <a:buChar char="ü"/>
              <a:defRPr/>
            </a:pP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North Africa</a:t>
            </a:r>
          </a:p>
          <a:p>
            <a:pPr marL="649605" lvl="1" algn="just">
              <a:defRPr/>
            </a:pPr>
            <a:endParaRPr lang="en-ZA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BA427F6A-FFD5-A34D-9F7D-6DDBA68F35D5}"/>
              </a:ext>
            </a:extLst>
          </p:cNvPr>
          <p:cNvSpPr txBox="1">
            <a:spLocks/>
          </p:cNvSpPr>
          <p:nvPr/>
        </p:nvSpPr>
        <p:spPr>
          <a:xfrm>
            <a:off x="1502043" y="-58094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Z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60E2E3-4F1D-01AC-3C6E-289D7FFA3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1" y="2103541"/>
            <a:ext cx="2689629" cy="938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168C77-5F13-CC80-5138-36E3F94D42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1948" y="4664976"/>
            <a:ext cx="2825567" cy="938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C23BF2-829D-F3B8-EA72-25811EDC85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1" y="62185"/>
            <a:ext cx="1690141" cy="1144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E0265-123F-D8A9-506F-E5C44807E4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3515" y="149646"/>
            <a:ext cx="1337774" cy="81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64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6794" y="1433861"/>
            <a:ext cx="9302496" cy="440666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2" name="Google Shape;122;p17"/>
          <p:cNvSpPr txBox="1"/>
          <p:nvPr/>
        </p:nvSpPr>
        <p:spPr>
          <a:xfrm>
            <a:off x="1686794" y="281495"/>
            <a:ext cx="9998793" cy="82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Location of Digital Open Science Tools</a:t>
            </a:r>
            <a:endParaRPr kumimoji="0" sz="37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4868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383833" y="388641"/>
            <a:ext cx="11515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Shifting the Focus</a:t>
            </a:r>
            <a:endParaRPr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34" y="1624266"/>
            <a:ext cx="5736799" cy="2102733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6" name="Google Shape;106;p16"/>
          <p:cNvSpPr txBox="1"/>
          <p:nvPr/>
        </p:nvSpPr>
        <p:spPr>
          <a:xfrm>
            <a:off x="1806200" y="3662900"/>
            <a:ext cx="25308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Differing technical systems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894" y="3984848"/>
            <a:ext cx="4082212" cy="220633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8" name="Google Shape;108;p16"/>
          <p:cNvSpPr txBox="1"/>
          <p:nvPr/>
        </p:nvSpPr>
        <p:spPr>
          <a:xfrm>
            <a:off x="1632400" y="6449033"/>
            <a:ext cx="28784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Cost of data and bandwidth speed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7568600" y="6449033"/>
            <a:ext cx="32904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Freemium models and membership fees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7036629" y="1569974"/>
            <a:ext cx="4594420" cy="196973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Can </a:t>
            </a: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all users equally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engage with the OS landscape when they have an internet connection?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6905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226" y="1290868"/>
            <a:ext cx="4496486" cy="473022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2551243" y="1364967"/>
            <a:ext cx="2254932" cy="861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GB" sz="1333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Ratio of number of URLs that did not return HTML vs USA</a:t>
            </a:r>
            <a:endParaRPr kumimoji="0" sz="1867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8871733" y="3290367"/>
            <a:ext cx="3338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9AB558-83A1-FDBF-465E-25860C0F3B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738" y="2346728"/>
            <a:ext cx="5668018" cy="3674370"/>
          </a:xfrm>
          <a:prstGeom prst="rect">
            <a:avLst/>
          </a:prstGeom>
        </p:spPr>
      </p:pic>
      <p:sp>
        <p:nvSpPr>
          <p:cNvPr id="5" name="Google Shape;163;p23">
            <a:extLst>
              <a:ext uri="{FF2B5EF4-FFF2-40B4-BE49-F238E27FC236}">
                <a16:creationId xmlns:a16="http://schemas.microsoft.com/office/drawing/2014/main" id="{2DBECD3D-5290-5C50-F4B8-ECE9EDB556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66739" y="1008573"/>
            <a:ext cx="539178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94728" indent="0">
              <a:buNone/>
            </a:pPr>
            <a:r>
              <a:rPr lang="en-GB" sz="1800" b="1" dirty="0">
                <a:solidFill>
                  <a:srgbClr val="FF0000"/>
                </a:solidFill>
              </a:rPr>
              <a:t>Number of URLs that returned a 403 HTTP response status code when the same URL returned a 200 HTTP response status code from US</a:t>
            </a:r>
            <a:r>
              <a:rPr lang="en-GB" sz="1800" dirty="0">
                <a:solidFill>
                  <a:srgbClr val="FF0000"/>
                </a:solidFill>
              </a:rPr>
              <a:t>.</a:t>
            </a:r>
            <a:endParaRPr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18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D76BC4-1388-4802-9638-47A8108A5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062281" y="-3726750"/>
            <a:ext cx="45719" cy="9122278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333183-DA09-40D9-A079-E7021443C9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831" y="3470682"/>
            <a:ext cx="1415141" cy="5822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D6AC36-0CB1-4065-AC98-8CB4A38D97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602" y="5369730"/>
            <a:ext cx="2788962" cy="8556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458070-CDC2-42D4-B760-329AB02A5D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0" y="1139380"/>
            <a:ext cx="2761765" cy="1268540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AAA138A1-1F25-4379-A741-2D989AB8B3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8879" y="2014866"/>
            <a:ext cx="9144000" cy="34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LET’S WORK TOGETHER FOR AFRICA – AND THE WORLD</a:t>
            </a:r>
            <a:endParaRPr lang="en-ZA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2EA1FA-0688-49BA-89BE-BC1E42AC12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102" y="1139380"/>
            <a:ext cx="2851221" cy="85563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1001" y="3261360"/>
            <a:ext cx="2225563" cy="995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BC2416-EAD2-4ADC-8251-2F81EFE1D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571" y="5369730"/>
            <a:ext cx="3121423" cy="719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2296EF-FBF6-D434-9E2A-EC3BE28555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5720" y="2690051"/>
            <a:ext cx="3862592" cy="203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5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727" y="720085"/>
            <a:ext cx="6238802" cy="362331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ZA" i="1" dirty="0"/>
              <a:t>“</a:t>
            </a:r>
            <a:r>
              <a:rPr lang="en-GB" sz="2200" i="1" dirty="0"/>
              <a:t>African scientists are at the cutting edge of contemporary, data-intensive science as a fundamental resource for a modern society. They are innovative global exponents and advocates of Open Science and leaders in addressing African and Global Challenges.</a:t>
            </a:r>
            <a:r>
              <a:rPr lang="en-ZA" i="1" dirty="0"/>
              <a:t>”  </a:t>
            </a:r>
          </a:p>
          <a:p>
            <a:pPr marL="0" indent="0">
              <a:buNone/>
            </a:pPr>
            <a:endParaRPr lang="en-ZA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Develop a federated network of computational facilities and services, software tools and advice on policies and practices of research data management,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Develop Data Science and AI Institute spanning and embedded at African institutions,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Promote collaboration on African priority application programmes – ranging from health, biodiversity, disaster risk reduction, agriculture and open innovation resilient cities etc.,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Create a Network for Education and Skills in data and information,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B050"/>
                </a:solidFill>
              </a:rPr>
              <a:t>Create a Network for Open Science Access and Dialogue.</a:t>
            </a:r>
            <a:endParaRPr lang="en-ZA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33E2BD-77ED-4BFB-8BA2-D2BE31CE9B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311" y="3692912"/>
            <a:ext cx="2055397" cy="23083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4F21FEA-0D73-47B2-8C3D-EABDC4E1DF8C}"/>
              </a:ext>
            </a:extLst>
          </p:cNvPr>
          <p:cNvSpPr txBox="1">
            <a:spLocks/>
          </p:cNvSpPr>
          <p:nvPr/>
        </p:nvSpPr>
        <p:spPr>
          <a:xfrm>
            <a:off x="1524000" y="-37295"/>
            <a:ext cx="822655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n-GB" sz="2700" spc="-45" dirty="0">
                <a:solidFill>
                  <a:srgbClr val="000000"/>
                </a:solidFill>
                <a:latin typeface="Corbel" panose="020B0503020204020204"/>
              </a:rPr>
              <a:t>African Open Science Platform (AOSP) -  Vision and Strands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64F45-71E4-46D2-8701-4B61E40AEB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4184003"/>
            <a:ext cx="2640890" cy="18335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1AE63A-3C4F-44C0-A16B-D806975F1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310" y="697882"/>
            <a:ext cx="2640890" cy="2995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065784-B3A3-4057-9C61-96641AA136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4157981"/>
            <a:ext cx="1794228" cy="17895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DE3751-28E9-481E-A70F-BD84DA1930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243" y="4080363"/>
            <a:ext cx="1428308" cy="18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58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2493" y="844377"/>
            <a:ext cx="8839199" cy="5096744"/>
          </a:xfrm>
        </p:spPr>
        <p:txBody>
          <a:bodyPr>
            <a:noAutofit/>
          </a:bodyPr>
          <a:lstStyle/>
          <a:p>
            <a:pPr algn="just">
              <a:buClr>
                <a:schemeClr val="accent5"/>
              </a:buClr>
            </a:pPr>
            <a:r>
              <a:rPr lang="en-GB" sz="2000" dirty="0">
                <a:latin typeface="+mj-lt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495BAE-3902-7E4C-930C-3943420DE2C1}"/>
              </a:ext>
            </a:extLst>
          </p:cNvPr>
          <p:cNvSpPr/>
          <p:nvPr/>
        </p:nvSpPr>
        <p:spPr>
          <a:xfrm>
            <a:off x="1516183" y="457201"/>
            <a:ext cx="903860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405"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AOSP Goal</a:t>
            </a:r>
          </a:p>
          <a:p>
            <a:pPr marL="192405" algn="ctr"/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35355" lvl="1" indent="-285750" algn="just">
              <a:buFont typeface="Wingdings" panose="05000000000000000000" pitchFamily="2" charset="2"/>
              <a:buChar char="ü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Positioning African scientists at the cutting edge of data intensive science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35355" lvl="1" indent="-285750" algn="just">
              <a:buFont typeface="Wingdings" panose="05000000000000000000" pitchFamily="2" charset="2"/>
              <a:buChar char="ü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Stimulating interactivity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35355" lvl="1" indent="-285750" algn="just">
              <a:buFont typeface="Wingdings" panose="05000000000000000000" pitchFamily="2" charset="2"/>
              <a:buChar char="ü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opportunity through the development of efficiencies of scale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35355" lvl="1" indent="-285750" algn="just">
              <a:buFont typeface="Wingdings" panose="05000000000000000000" pitchFamily="2" charset="2"/>
              <a:buChar char="ü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critical mass through shared capacities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35355" lvl="1" indent="-285750" algn="just">
              <a:buFont typeface="Wingdings" panose="05000000000000000000" pitchFamily="2" charset="2"/>
              <a:buChar char="ü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Amplifying impact through a commonality of purpose and voice.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649605" lvl="1" algn="just"/>
            <a:endParaRPr lang="en-BW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405" algn="just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92405" algn="just"/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92555" lvl="2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92405" algn="just"/>
            <a:endParaRPr lang="en-Z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BF764-02F0-4E4C-9973-6B200705A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998" y="4267201"/>
            <a:ext cx="1650242" cy="1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6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495BAE-3902-7E4C-930C-3943420DE2C1}"/>
              </a:ext>
            </a:extLst>
          </p:cNvPr>
          <p:cNvSpPr/>
          <p:nvPr/>
        </p:nvSpPr>
        <p:spPr>
          <a:xfrm>
            <a:off x="1255128" y="1357838"/>
            <a:ext cx="743660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2555" lvl="2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Policy</a:t>
            </a:r>
          </a:p>
          <a:p>
            <a:pPr marL="1392555" lvl="2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of Commons to solve continental and global Challenges</a:t>
            </a:r>
            <a:endParaRPr lang="en-ZA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392555" lvl="2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Promotion of best practices of open science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</a:t>
            </a:r>
          </a:p>
          <a:p>
            <a:pPr marL="1392555" lvl="2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 Access/communication and </a:t>
            </a:r>
            <a:r>
              <a:rPr lang="fr-FR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assessment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fr-FR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reward</a:t>
            </a:r>
            <a:endParaRPr lang="fr-FR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92555" lvl="2" indent="-285750" algn="just">
              <a:buFont typeface="Wingdings" panose="05000000000000000000" pitchFamily="2" charset="2"/>
              <a:buChar char="ü"/>
              <a:defRPr/>
            </a:pPr>
            <a:endParaRPr lang="en-ZA" sz="1400" dirty="0">
              <a:solidFill>
                <a:prstClr val="black"/>
              </a:solidFill>
              <a:latin typeface="Calibri"/>
              <a:ea typeface="Times New Roman" panose="02020603050405020304" pitchFamily="18" charset="0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BA427F6A-FFD5-A34D-9F7D-6DDBA68F35D5}"/>
              </a:ext>
            </a:extLst>
          </p:cNvPr>
          <p:cNvSpPr txBox="1">
            <a:spLocks/>
          </p:cNvSpPr>
          <p:nvPr/>
        </p:nvSpPr>
        <p:spPr>
          <a:xfrm>
            <a:off x="579936" y="447914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Z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Science Imperatives for Africa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F53CFD-314A-4ABE-8754-D511F840DF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0" y="2494884"/>
            <a:ext cx="1717696" cy="1289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D69EA2-2992-43CF-BB31-57C606D3D8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348" y="4191001"/>
            <a:ext cx="1825179" cy="154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8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F06FA-F424-401F-BB89-9C09307C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830" y="152401"/>
            <a:ext cx="6674339" cy="3725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ZA" sz="36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Nodes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B6A64-4BA9-F04B-8AEB-50C9E247FA80}"/>
              </a:ext>
            </a:extLst>
          </p:cNvPr>
          <p:cNvSpPr txBox="1"/>
          <p:nvPr/>
        </p:nvSpPr>
        <p:spPr>
          <a:xfrm>
            <a:off x="2895600" y="5181601"/>
            <a:ext cx="678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1">
                <a:solidFill>
                  <a:srgbClr val="0070C0"/>
                </a:solidFill>
              </a:rPr>
              <a:t>https://www.nrf.ac.za/call-for-expression-of-interest-establishment-of-the-african-open-science-platform-aosp-regional-nodes/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6FAEF8-4641-2722-F4E3-BCA1731AD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8232" y="831426"/>
            <a:ext cx="7909169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7373E8-DDB4-50F3-92B3-2A0BBAFA90F6}"/>
              </a:ext>
            </a:extLst>
          </p:cNvPr>
          <p:cNvSpPr txBox="1"/>
          <p:nvPr/>
        </p:nvSpPr>
        <p:spPr>
          <a:xfrm>
            <a:off x="4000500" y="4191000"/>
            <a:ext cx="4572000" cy="288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  <a:spcBef>
                <a:spcPts val="720"/>
              </a:spcBef>
              <a:spcAft>
                <a:spcPts val="720"/>
              </a:spcAft>
            </a:pPr>
            <a:r>
              <a:rPr lang="en-ZA" sz="1200" b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Applications Submitted 15</a:t>
            </a:r>
            <a:r>
              <a:rPr lang="en-ZA" sz="1200" b="1" baseline="3000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200" b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January 2023</a:t>
            </a:r>
            <a:endParaRPr lang="en-BW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AE0FDD-5E81-DC39-2751-BDD2412724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198" y="243217"/>
            <a:ext cx="1648038" cy="181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BA427F6A-FFD5-A34D-9F7D-6DDBA68F35D5}"/>
              </a:ext>
            </a:extLst>
          </p:cNvPr>
          <p:cNvSpPr txBox="1">
            <a:spLocks/>
          </p:cNvSpPr>
          <p:nvPr/>
        </p:nvSpPr>
        <p:spPr>
          <a:xfrm>
            <a:off x="1524000" y="143000"/>
            <a:ext cx="9144000" cy="871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none" spc="-6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Regional Nodes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C48EE-7B92-578B-BC6C-7FD13A7FC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380" y="814039"/>
            <a:ext cx="4783240" cy="54194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54D5C0-F2A9-50C8-908C-95E2D7EDE3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193" y="3939178"/>
            <a:ext cx="2761765" cy="1268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E7D8B8-42AF-5BF3-5593-6FACB9A00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915" y="3939178"/>
            <a:ext cx="3314861" cy="991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A3EDA7-D30C-06D5-72BC-8C1CAC559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3460" y="1733716"/>
            <a:ext cx="2385352" cy="106523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BC3CD6-3B7B-237C-A8DC-31FDA8DE6800}"/>
              </a:ext>
            </a:extLst>
          </p:cNvPr>
          <p:cNvCxnSpPr/>
          <p:nvPr/>
        </p:nvCxnSpPr>
        <p:spPr>
          <a:xfrm flipV="1">
            <a:off x="3891776" y="3429000"/>
            <a:ext cx="2029522" cy="719254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21EE18-0B17-BC5C-DBF6-7881F990D525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913756" y="2266336"/>
            <a:ext cx="1819704" cy="998183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2E13AE-F42C-A95C-F52C-7C96AC282C21}"/>
              </a:ext>
            </a:extLst>
          </p:cNvPr>
          <p:cNvCxnSpPr>
            <a:cxnSpLocks/>
          </p:cNvCxnSpPr>
          <p:nvPr/>
        </p:nvCxnSpPr>
        <p:spPr>
          <a:xfrm flipH="1" flipV="1">
            <a:off x="6913756" y="3429000"/>
            <a:ext cx="2026575" cy="871654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46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495BAE-3902-7E4C-930C-3943420DE2C1}"/>
              </a:ext>
            </a:extLst>
          </p:cNvPr>
          <p:cNvSpPr/>
          <p:nvPr/>
        </p:nvSpPr>
        <p:spPr>
          <a:xfrm>
            <a:off x="1814784" y="1464640"/>
            <a:ext cx="5230678" cy="4270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9605" lvl="1" algn="just">
              <a:defRPr/>
            </a:pP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coordination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delivery and implementation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skills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programmes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 communication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Societal engagement and dialogue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endParaRPr lang="en-ZA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BA427F6A-FFD5-A34D-9F7D-6DDBA68F35D5}"/>
              </a:ext>
            </a:extLst>
          </p:cNvPr>
          <p:cNvSpPr txBox="1">
            <a:spLocks/>
          </p:cNvSpPr>
          <p:nvPr/>
        </p:nvSpPr>
        <p:spPr>
          <a:xfrm>
            <a:off x="1524000" y="347438"/>
            <a:ext cx="9144000" cy="871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ZA" sz="3600" b="1" spc="-6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Role of Nodes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C48EE-7B92-578B-BC6C-7FD13A7FC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099" y="1219199"/>
            <a:ext cx="3470965" cy="393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0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BA427F6A-FFD5-A34D-9F7D-6DDBA68F35D5}"/>
              </a:ext>
            </a:extLst>
          </p:cNvPr>
          <p:cNvSpPr txBox="1">
            <a:spLocks/>
          </p:cNvSpPr>
          <p:nvPr/>
        </p:nvSpPr>
        <p:spPr>
          <a:xfrm>
            <a:off x="1524000" y="12619"/>
            <a:ext cx="9144000" cy="871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ZA" sz="3600" b="1" spc="-6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North Africa Node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C48EE-7B92-578B-BC6C-7FD13A7FC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89" y="1046157"/>
            <a:ext cx="4348975" cy="492746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CCC5E6-ECE6-8FA6-12E6-B05D0D373FF2}"/>
              </a:ext>
            </a:extLst>
          </p:cNvPr>
          <p:cNvCxnSpPr>
            <a:cxnSpLocks/>
          </p:cNvCxnSpPr>
          <p:nvPr/>
        </p:nvCxnSpPr>
        <p:spPr>
          <a:xfrm>
            <a:off x="3869474" y="1954982"/>
            <a:ext cx="2631687" cy="598647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8F3C426-A05D-2224-253F-277A1276C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525" y="884380"/>
            <a:ext cx="3868908" cy="3868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526B10-B4C4-A1CE-824A-EBEABE9C7AE7}"/>
              </a:ext>
            </a:extLst>
          </p:cNvPr>
          <p:cNvSpPr txBox="1"/>
          <p:nvPr/>
        </p:nvSpPr>
        <p:spPr>
          <a:xfrm>
            <a:off x="5344222" y="4915065"/>
            <a:ext cx="60941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National Authority for Remote Sensing &amp; Space Sciences: EGYPT</a:t>
            </a:r>
            <a:endParaRPr lang="en-Z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58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OSP Template_final" id="{79E71C56-03A2-46DF-B805-8FFF9AFFC3B6}" vid="{E547F075-B5CA-48F8-AC60-EB74BC168A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52C59D1-8459-4D01-B6B6-12580916CC0F}" vid="{41F10B99-E728-4985-A483-AE863C1BDBD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OSP Template_final" id="{79E71C56-03A2-46DF-B805-8FFF9AFFC3B6}" vid="{E547F075-B5CA-48F8-AC60-EB74BC168A9C}"/>
    </a:ext>
  </a:extLst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1082</Words>
  <Application>Microsoft Office PowerPoint</Application>
  <PresentationFormat>Grand écran</PresentationFormat>
  <Paragraphs>199</Paragraphs>
  <Slides>28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28</vt:i4>
      </vt:variant>
    </vt:vector>
  </HeadingPairs>
  <TitlesOfParts>
    <vt:vector size="48" baseType="lpstr">
      <vt:lpstr>Arial</vt:lpstr>
      <vt:lpstr>Brush Script MT</vt:lpstr>
      <vt:lpstr>Calibri</vt:lpstr>
      <vt:lpstr>Calibri Light</vt:lpstr>
      <vt:lpstr>Corbel</vt:lpstr>
      <vt:lpstr>Courier New</vt:lpstr>
      <vt:lpstr>Lato</vt:lpstr>
      <vt:lpstr>Lato Black</vt:lpstr>
      <vt:lpstr>Noto Sans</vt:lpstr>
      <vt:lpstr>Open Sans</vt:lpstr>
      <vt:lpstr>Open Sans Bold</vt:lpstr>
      <vt:lpstr>Open Sans Light Bold</vt:lpstr>
      <vt:lpstr>Symbol</vt:lpstr>
      <vt:lpstr>Times New Roman</vt:lpstr>
      <vt:lpstr>Wingdings</vt:lpstr>
      <vt:lpstr>1_Office Theme</vt:lpstr>
      <vt:lpstr>Office Theme</vt:lpstr>
      <vt:lpstr>2_Office Theme</vt:lpstr>
      <vt:lpstr>3_Office Theme</vt:lpstr>
      <vt:lpstr>Simple Light</vt:lpstr>
      <vt:lpstr>Présentation PowerPoint</vt:lpstr>
      <vt:lpstr>AOSP - EVOLUTION</vt:lpstr>
      <vt:lpstr>Présentation PowerPoint</vt:lpstr>
      <vt:lpstr>Présentation PowerPoint</vt:lpstr>
      <vt:lpstr>Présentation PowerPoint</vt:lpstr>
      <vt:lpstr>Nodes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Community Development and Outreach  ORCID Grant</vt:lpstr>
      <vt:lpstr>Présentation PowerPoint</vt:lpstr>
      <vt:lpstr>Présentation PowerPoint</vt:lpstr>
      <vt:lpstr>Présentation PowerPoint</vt:lpstr>
      <vt:lpstr>Open Science Activities with SGCI</vt:lpstr>
      <vt:lpstr>Présentation PowerPoint</vt:lpstr>
      <vt:lpstr>Présentation PowerPoint</vt:lpstr>
      <vt:lpstr>Shifting the Focus</vt:lpstr>
      <vt:lpstr>Number of URLs that returned a 403 HTTP response status code when the same URL returned a 200 HTTP response status code from US.</vt:lpstr>
      <vt:lpstr>LET’S WORK TOGETHER FOR AFRICA – AND THE WORLD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Nokhuthula Mchunu</dc:creator>
  <cp:lastModifiedBy>Jean-Blaise Claivaz</cp:lastModifiedBy>
  <cp:revision>32</cp:revision>
  <dcterms:created xsi:type="dcterms:W3CDTF">2023-05-11T11:11:00Z</dcterms:created>
  <dcterms:modified xsi:type="dcterms:W3CDTF">2023-09-29T11:52:11Z</dcterms:modified>
</cp:coreProperties>
</file>