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4"/>
  </p:sldMasterIdLst>
  <p:notesMasterIdLst>
    <p:notesMasterId r:id="rId15"/>
  </p:notesMasterIdLst>
  <p:sldIdLst>
    <p:sldId id="256" r:id="rId5"/>
    <p:sldId id="258" r:id="rId6"/>
    <p:sldId id="274" r:id="rId7"/>
    <p:sldId id="261" r:id="rId8"/>
    <p:sldId id="267" r:id="rId9"/>
    <p:sldId id="275" r:id="rId10"/>
    <p:sldId id="269" r:id="rId11"/>
    <p:sldId id="271" r:id="rId12"/>
    <p:sldId id="273" r:id="rId13"/>
    <p:sldId id="276"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C4h9XZJhYFypOKz07yp6KiatC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8B9B"/>
    <a:srgbClr val="A76B76"/>
    <a:srgbClr val="60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DA472E-C0B5-4FAA-A71B-45BBE6C39A2A}">
  <a:tblStyle styleId="{B8DA472E-C0B5-4FAA-A71B-45BBE6C39A2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0"/>
    <p:restoredTop sz="94681"/>
  </p:normalViewPr>
  <p:slideViewPr>
    <p:cSldViewPr snapToGrid="0">
      <p:cViewPr varScale="1">
        <p:scale>
          <a:sx n="63" d="100"/>
          <a:sy n="63" d="100"/>
        </p:scale>
        <p:origin x="77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21"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 Rural Share</a:t>
            </a:r>
          </a:p>
        </c:rich>
      </c:tx>
      <c:layout>
        <c:manualLayout>
          <c:xMode val="edge"/>
          <c:yMode val="edge"/>
          <c:x val="3.2956803734155708E-2"/>
          <c:y val="0.88906547321467466"/>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923582677165355"/>
          <c:y val="0.35230947205749952"/>
          <c:w val="0.68629592983055343"/>
          <c:h val="0.55109397783610381"/>
        </c:manualLayout>
      </c:layout>
      <c:pie3DChart>
        <c:varyColors val="1"/>
        <c:ser>
          <c:idx val="0"/>
          <c:order val="0"/>
          <c:tx>
            <c:strRef>
              <c:f>Sheet1!$G$6</c:f>
              <c:strCache>
                <c:ptCount val="1"/>
                <c:pt idx="0">
                  <c:v>% Share</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D50-45F4-9750-36303E7CE48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D50-45F4-9750-36303E7CE48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4D50-45F4-9750-36303E7CE48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4D50-45F4-9750-36303E7CE48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4D50-45F4-9750-36303E7CE488}"/>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4D50-45F4-9750-36303E7CE488}"/>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4D50-45F4-9750-36303E7CE488}"/>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4D50-45F4-9750-36303E7CE488}"/>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4D50-45F4-9750-36303E7CE488}"/>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4D50-45F4-9750-36303E7CE488}"/>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4D50-45F4-9750-36303E7CE488}"/>
              </c:ext>
            </c:extLst>
          </c:dPt>
          <c:dPt>
            <c:idx val="11"/>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7-4D50-45F4-9750-36303E7CE488}"/>
              </c:ext>
            </c:extLst>
          </c:dPt>
          <c:dPt>
            <c:idx val="12"/>
            <c:bubble3D val="0"/>
            <c:spPr>
              <a:solidFill>
                <a:schemeClr val="accent1">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9-4D50-45F4-9750-36303E7CE488}"/>
              </c:ext>
            </c:extLst>
          </c:dPt>
          <c:dLbls>
            <c:dLbl>
              <c:idx val="0"/>
              <c:layout>
                <c:manualLayout>
                  <c:x val="1.7499999999999908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D50-45F4-9750-36303E7CE488}"/>
                </c:ext>
              </c:extLst>
            </c:dLbl>
            <c:dLbl>
              <c:idx val="1"/>
              <c:layout>
                <c:manualLayout>
                  <c:x val="-1.0000000000000011E-2"/>
                  <c:y val="4.715791690957325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D50-45F4-9750-36303E7CE488}"/>
                </c:ext>
              </c:extLst>
            </c:dLbl>
            <c:dLbl>
              <c:idx val="2"/>
              <c:layout>
                <c:manualLayout>
                  <c:x val="-6.0000000000000012E-2"/>
                  <c:y val="8.620278174323611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D50-45F4-9750-36303E7CE488}"/>
                </c:ext>
              </c:extLst>
            </c:dLbl>
            <c:dLbl>
              <c:idx val="3"/>
              <c:layout>
                <c:manualLayout>
                  <c:x val="-5.0498328302335353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D50-45F4-9750-36303E7CE488}"/>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4D50-45F4-9750-36303E7CE488}"/>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4D50-45F4-9750-36303E7CE488}"/>
                </c:ext>
              </c:extLst>
            </c:dLbl>
            <c:dLbl>
              <c:idx val="6"/>
              <c:layout>
                <c:manualLayout>
                  <c:x val="-0.18338866594006001"/>
                  <c:y val="-0.15740740740740744"/>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4D50-45F4-9750-36303E7CE488}"/>
                </c:ext>
              </c:extLst>
            </c:dLbl>
            <c:dLbl>
              <c:idx val="7"/>
              <c:layout>
                <c:manualLayout>
                  <c:x val="-0.30830558331952118"/>
                  <c:y val="-0.2175925925925925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4D50-45F4-9750-36303E7CE488}"/>
                </c:ext>
              </c:extLst>
            </c:dLbl>
            <c:dLbl>
              <c:idx val="8"/>
              <c:layout>
                <c:manualLayout>
                  <c:x val="0.14617937140149709"/>
                  <c:y val="-0.18055555555555555"/>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4D50-45F4-9750-36303E7CE488}"/>
                </c:ext>
              </c:extLst>
            </c:dLbl>
            <c:dLbl>
              <c:idx val="9"/>
              <c:layout>
                <c:manualLayout>
                  <c:x val="0.39719574358895798"/>
                  <c:y val="2.247359983688829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649829984078273"/>
                      <c:h val="0.2399074074074074"/>
                    </c:manualLayout>
                  </c15:layout>
                </c:ext>
                <c:ext xmlns:c16="http://schemas.microsoft.com/office/drawing/2014/chart" uri="{C3380CC4-5D6E-409C-BE32-E72D297353CC}">
                  <c16:uniqueId val="{00000013-4D50-45F4-9750-36303E7CE488}"/>
                </c:ext>
              </c:extLst>
            </c:dLbl>
            <c:dLbl>
              <c:idx val="10"/>
              <c:layout>
                <c:manualLayout>
                  <c:x val="0.35065757222954125"/>
                  <c:y val="0.2004549034275400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4D50-45F4-9750-36303E7CE488}"/>
                </c:ext>
              </c:extLst>
            </c:dLbl>
            <c:dLbl>
              <c:idx val="11"/>
              <c:layout>
                <c:manualLayout>
                  <c:x val="0.26046506176994016"/>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4D50-45F4-9750-36303E7CE488}"/>
                </c:ext>
              </c:extLst>
            </c:dLbl>
            <c:dLbl>
              <c:idx val="12"/>
              <c:layout>
                <c:manualLayout>
                  <c:x val="-0.37475075213838349"/>
                  <c:y val="-7.40740740740740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4D50-45F4-9750-36303E7CE488}"/>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Sheet1!$F$7:$F$19</c:f>
              <c:strCache>
                <c:ptCount val="13"/>
                <c:pt idx="0">
                  <c:v>Firewood(3 stone)</c:v>
                </c:pt>
                <c:pt idx="1">
                  <c:v>Firewood (basic) </c:v>
                </c:pt>
                <c:pt idx="2">
                  <c:v>Charcoal (basic)</c:v>
                </c:pt>
                <c:pt idx="3">
                  <c:v>Firewood(improved - Portable) </c:v>
                </c:pt>
                <c:pt idx="4">
                  <c:v>Firewood (improved - fixed) </c:v>
                </c:pt>
                <c:pt idx="5">
                  <c:v>Firewood (improved -portable) &amp; Firewood (improved - fixed)</c:v>
                </c:pt>
                <c:pt idx="6">
                  <c:v>Charcoal (improved) </c:v>
                </c:pt>
                <c:pt idx="7">
                  <c:v>LPG</c:v>
                </c:pt>
                <c:pt idx="8">
                  <c:v>E-cooking</c:v>
                </c:pt>
                <c:pt idx="9">
                  <c:v>charcoal (improved) and E-cooking </c:v>
                </c:pt>
                <c:pt idx="10">
                  <c:v>Briquettes / Pelletes</c:v>
                </c:pt>
                <c:pt idx="11">
                  <c:v>Biogas </c:v>
                </c:pt>
                <c:pt idx="12">
                  <c:v>Bioethanol </c:v>
                </c:pt>
              </c:strCache>
            </c:strRef>
          </c:cat>
          <c:val>
            <c:numRef>
              <c:f>Sheet1!$G$7:$G$19</c:f>
              <c:numCache>
                <c:formatCode>0%</c:formatCode>
                <c:ptCount val="13"/>
                <c:pt idx="0">
                  <c:v>0.67</c:v>
                </c:pt>
                <c:pt idx="1">
                  <c:v>0.1</c:v>
                </c:pt>
                <c:pt idx="2">
                  <c:v>0.1</c:v>
                </c:pt>
                <c:pt idx="3">
                  <c:v>0.01</c:v>
                </c:pt>
                <c:pt idx="4">
                  <c:v>0.1</c:v>
                </c:pt>
                <c:pt idx="5">
                  <c:v>0.02</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1A-4D50-45F4-9750-36303E7CE48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 Urban</a:t>
            </a:r>
            <a:r>
              <a:rPr lang="en-US" baseline="0" dirty="0"/>
              <a:t> </a:t>
            </a:r>
            <a:r>
              <a:rPr lang="en-US" dirty="0"/>
              <a:t>Share</a:t>
            </a:r>
          </a:p>
        </c:rich>
      </c:tx>
      <c:layout>
        <c:manualLayout>
          <c:xMode val="edge"/>
          <c:yMode val="edge"/>
          <c:x val="0.70909711286089239"/>
          <c:y val="0.8657407407407407"/>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Sheet1!$G$21</c:f>
              <c:strCache>
                <c:ptCount val="1"/>
                <c:pt idx="0">
                  <c:v>% Share</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BD35-45C4-BDD5-08337EBB0BF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BD35-45C4-BDD5-08337EBB0BF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BD35-45C4-BDD5-08337EBB0BF9}"/>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BD35-45C4-BDD5-08337EBB0BF9}"/>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BD35-45C4-BDD5-08337EBB0BF9}"/>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BD35-45C4-BDD5-08337EBB0BF9}"/>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BD35-45C4-BDD5-08337EBB0BF9}"/>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BD35-45C4-BDD5-08337EBB0BF9}"/>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BD35-45C4-BDD5-08337EBB0BF9}"/>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BD35-45C4-BDD5-08337EBB0BF9}"/>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BD35-45C4-BDD5-08337EBB0BF9}"/>
              </c:ext>
            </c:extLst>
          </c:dPt>
          <c:dPt>
            <c:idx val="11"/>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7-BD35-45C4-BDD5-08337EBB0BF9}"/>
              </c:ext>
            </c:extLst>
          </c:dPt>
          <c:dPt>
            <c:idx val="12"/>
            <c:bubble3D val="0"/>
            <c:spPr>
              <a:solidFill>
                <a:schemeClr val="accent1">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9-BD35-45C4-BDD5-08337EBB0BF9}"/>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BD35-45C4-BDD5-08337EBB0BF9}"/>
                </c:ext>
              </c:extLst>
            </c:dLbl>
            <c:dLbl>
              <c:idx val="1"/>
              <c:layout>
                <c:manualLayout>
                  <c:x val="0.24999999999999989"/>
                  <c:y val="0.1018518518518518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D35-45C4-BDD5-08337EBB0BF9}"/>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D35-45C4-BDD5-08337EBB0BF9}"/>
                </c:ext>
              </c:extLst>
            </c:dLbl>
            <c:dLbl>
              <c:idx val="3"/>
              <c:layout>
                <c:manualLayout>
                  <c:x val="0.14166666666666664"/>
                  <c:y val="5.09259259259258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D35-45C4-BDD5-08337EBB0BF9}"/>
                </c:ext>
              </c:extLst>
            </c:dLbl>
            <c:dLbl>
              <c:idx val="4"/>
              <c:layout>
                <c:manualLayout>
                  <c:x val="-3.3333333333333333E-2"/>
                  <c:y val="9.722222222222222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D35-45C4-BDD5-08337EBB0BF9}"/>
                </c:ext>
              </c:extLst>
            </c:dLbl>
            <c:dLbl>
              <c:idx val="5"/>
              <c:layout>
                <c:manualLayout>
                  <c:x val="-6.1111111111111109E-2"/>
                  <c:y val="-0.23148148148148148"/>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D35-45C4-BDD5-08337EBB0BF9}"/>
                </c:ext>
              </c:extLst>
            </c:dLbl>
            <c:dLbl>
              <c:idx val="6"/>
              <c:layout>
                <c:manualLayout>
                  <c:x val="-3.6111111111111108E-2"/>
                  <c:y val="-0.2777777777777777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D35-45C4-BDD5-08337EBB0BF9}"/>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F-BD35-45C4-BDD5-08337EBB0BF9}"/>
                </c:ext>
              </c:extLst>
            </c:dLbl>
            <c:dLbl>
              <c:idx val="8"/>
              <c:layout>
                <c:manualLayout>
                  <c:x val="-0.16111111111111112"/>
                  <c:y val="-0.1481481481481481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BD35-45C4-BDD5-08337EBB0BF9}"/>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3-BD35-45C4-BDD5-08337EBB0BF9}"/>
                </c:ext>
              </c:extLst>
            </c:dLbl>
            <c:dLbl>
              <c:idx val="10"/>
              <c:layout>
                <c:manualLayout>
                  <c:x val="0.26111111111111113"/>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BD35-45C4-BDD5-08337EBB0BF9}"/>
                </c:ext>
              </c:extLst>
            </c:dLbl>
            <c:dLbl>
              <c:idx val="11"/>
              <c:layout>
                <c:manualLayout>
                  <c:x val="0.2722222222222222"/>
                  <c:y val="-0.1111111111111111"/>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BD35-45C4-BDD5-08337EBB0BF9}"/>
                </c:ext>
              </c:extLst>
            </c:dLbl>
            <c:dLbl>
              <c:idx val="12"/>
              <c:layout>
                <c:manualLayout>
                  <c:x val="0.38611111111111113"/>
                  <c:y val="-6.018518518518518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BD35-45C4-BDD5-08337EBB0BF9}"/>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Sheet1!$F$22:$F$34</c:f>
              <c:strCache>
                <c:ptCount val="13"/>
                <c:pt idx="0">
                  <c:v>Firewood(3 stone)</c:v>
                </c:pt>
                <c:pt idx="1">
                  <c:v>Firewood (basic) </c:v>
                </c:pt>
                <c:pt idx="2">
                  <c:v>Charcoal (basic)</c:v>
                </c:pt>
                <c:pt idx="3">
                  <c:v>Firewood(improved - Portable) </c:v>
                </c:pt>
                <c:pt idx="4">
                  <c:v>Firewood (improved - fixed) </c:v>
                </c:pt>
                <c:pt idx="5">
                  <c:v>Firewood (improved -portable) &amp; Firewood (improved - fixed)</c:v>
                </c:pt>
                <c:pt idx="6">
                  <c:v>Charcoal (improved) </c:v>
                </c:pt>
                <c:pt idx="7">
                  <c:v>LPG</c:v>
                </c:pt>
                <c:pt idx="8">
                  <c:v>E-cooking</c:v>
                </c:pt>
                <c:pt idx="9">
                  <c:v>charcoal (improved) and E-cooking </c:v>
                </c:pt>
                <c:pt idx="10">
                  <c:v>Briquettes / Pelletes</c:v>
                </c:pt>
                <c:pt idx="11">
                  <c:v>Biogas </c:v>
                </c:pt>
                <c:pt idx="12">
                  <c:v>Bioethanol </c:v>
                </c:pt>
              </c:strCache>
            </c:strRef>
          </c:cat>
          <c:val>
            <c:numRef>
              <c:f>Sheet1!$G$22:$G$34</c:f>
              <c:numCache>
                <c:formatCode>0%</c:formatCode>
                <c:ptCount val="13"/>
                <c:pt idx="0">
                  <c:v>0</c:v>
                </c:pt>
                <c:pt idx="1">
                  <c:v>0.1</c:v>
                </c:pt>
                <c:pt idx="2">
                  <c:v>0.5</c:v>
                </c:pt>
                <c:pt idx="3">
                  <c:v>0.05</c:v>
                </c:pt>
                <c:pt idx="4">
                  <c:v>0</c:v>
                </c:pt>
                <c:pt idx="5">
                  <c:v>0</c:v>
                </c:pt>
                <c:pt idx="6">
                  <c:v>0.2</c:v>
                </c:pt>
                <c:pt idx="7">
                  <c:v>0.02</c:v>
                </c:pt>
                <c:pt idx="8">
                  <c:v>0.03</c:v>
                </c:pt>
                <c:pt idx="9">
                  <c:v>0.1</c:v>
                </c:pt>
                <c:pt idx="10">
                  <c:v>0</c:v>
                </c:pt>
                <c:pt idx="11">
                  <c:v>0</c:v>
                </c:pt>
                <c:pt idx="12">
                  <c:v>0</c:v>
                </c:pt>
              </c:numCache>
            </c:numRef>
          </c:val>
          <c:extLst>
            <c:ext xmlns:c16="http://schemas.microsoft.com/office/drawing/2014/chart" uri="{C3380CC4-5D6E-409C-BE32-E72D297353CC}">
              <c16:uniqueId val="{0000001A-BD35-45C4-BDD5-08337EBB0BF9}"/>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sv-SE"/>
              <a:t>The theory should cover aspects of seasonal/daily variability of demand</a:t>
            </a:r>
            <a:endParaRPr/>
          </a:p>
        </p:txBody>
      </p:sp>
      <p:sp>
        <p:nvSpPr>
          <p:cNvPr id="99" name="Google Shape;9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sv-SE"/>
              <a:t>We need to simplify and understand the representation of reality</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sv-SE"/>
              <a:t>And how if can evolve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115" name="Google Shape;1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sv-SE"/>
              <a:t>We need to simplify and understand the representation of reality</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sv-SE"/>
              <a:t>And how if can evolve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140" name="Google Shape;14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3349485" y="231015"/>
            <a:ext cx="8842513"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4800" b="1">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 name="Rectangle 1">
            <a:extLst>
              <a:ext uri="{FF2B5EF4-FFF2-40B4-BE49-F238E27FC236}">
                <a16:creationId xmlns:a16="http://schemas.microsoft.com/office/drawing/2014/main" id="{64394C2B-7AEE-0E44-76DF-CE56337CFB5F}"/>
              </a:ext>
            </a:extLst>
          </p:cNvPr>
          <p:cNvSpPr/>
          <p:nvPr userDrawn="1"/>
        </p:nvSpPr>
        <p:spPr>
          <a:xfrm>
            <a:off x="1" y="0"/>
            <a:ext cx="3349484" cy="685800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17;p17"/>
          <p:cNvSpPr txBox="1">
            <a:spLocks noGrp="1"/>
          </p:cNvSpPr>
          <p:nvPr>
            <p:ph type="subTitle" idx="1"/>
          </p:nvPr>
        </p:nvSpPr>
        <p:spPr>
          <a:xfrm>
            <a:off x="3349486" y="4339705"/>
            <a:ext cx="8842513"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a:latin typeface="Helvetica Neue"/>
                <a:ea typeface="Helvetica Neue"/>
                <a:cs typeface="Helvetica Neue"/>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33" name="Google Shape;14;p16">
            <a:extLst>
              <a:ext uri="{FF2B5EF4-FFF2-40B4-BE49-F238E27FC236}">
                <a16:creationId xmlns:a16="http://schemas.microsoft.com/office/drawing/2014/main" id="{64325EB9-7A9F-5D44-A8E7-BAD9FA542A59}"/>
              </a:ext>
            </a:extLst>
          </p:cNvPr>
          <p:cNvSpPr txBox="1">
            <a:spLocks/>
          </p:cNvSpPr>
          <p:nvPr userDrawn="1"/>
        </p:nvSpPr>
        <p:spPr>
          <a:xfrm>
            <a:off x="11539331" y="365125"/>
            <a:ext cx="430694"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b="1" i="0" smtClean="0">
                <a:latin typeface="Open Sans" panose="020B0606030504020204" pitchFamily="34" charset="0"/>
                <a:ea typeface="Open Sans" panose="020B0606030504020204" pitchFamily="34" charset="0"/>
                <a:cs typeface="Open Sans" panose="020B0606030504020204" pitchFamily="34" charset="0"/>
              </a:rPr>
              <a:pPr/>
              <a:t>‹#›</a:t>
            </a:fld>
            <a:endParaRPr lang="sv-SE" b="1" i="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 font, graphics, logo&#10;&#10;Description automatically generated">
            <a:extLst>
              <a:ext uri="{FF2B5EF4-FFF2-40B4-BE49-F238E27FC236}">
                <a16:creationId xmlns:a16="http://schemas.microsoft.com/office/drawing/2014/main" id="{BAB588D7-6FD0-3BEE-A918-9976E9D115FB}"/>
              </a:ext>
            </a:extLst>
          </p:cNvPr>
          <p:cNvPicPr>
            <a:picLocks noChangeAspect="1"/>
          </p:cNvPicPr>
          <p:nvPr userDrawn="1"/>
        </p:nvPicPr>
        <p:blipFill>
          <a:blip r:embed="rId2"/>
          <a:stretch>
            <a:fillRect/>
          </a:stretch>
        </p:blipFill>
        <p:spPr>
          <a:xfrm>
            <a:off x="400739" y="832924"/>
            <a:ext cx="1031185" cy="333108"/>
          </a:xfrm>
          <a:prstGeom prst="rect">
            <a:avLst/>
          </a:prstGeom>
        </p:spPr>
      </p:pic>
      <p:pic>
        <p:nvPicPr>
          <p:cNvPr id="6" name="Picture 5">
            <a:extLst>
              <a:ext uri="{FF2B5EF4-FFF2-40B4-BE49-F238E27FC236}">
                <a16:creationId xmlns:a16="http://schemas.microsoft.com/office/drawing/2014/main" id="{213ED18C-F2A4-F594-E532-97FD72273AC2}"/>
              </a:ext>
            </a:extLst>
          </p:cNvPr>
          <p:cNvPicPr>
            <a:picLocks noChangeAspect="1"/>
          </p:cNvPicPr>
          <p:nvPr userDrawn="1"/>
        </p:nvPicPr>
        <p:blipFill>
          <a:blip r:embed="rId3"/>
          <a:srcRect/>
          <a:stretch/>
        </p:blipFill>
        <p:spPr>
          <a:xfrm>
            <a:off x="1676538" y="771801"/>
            <a:ext cx="1311965" cy="418308"/>
          </a:xfrm>
          <a:prstGeom prst="rect">
            <a:avLst/>
          </a:prstGeom>
        </p:spPr>
      </p:pic>
      <p:pic>
        <p:nvPicPr>
          <p:cNvPr id="7" name="Picture 6">
            <a:extLst>
              <a:ext uri="{FF2B5EF4-FFF2-40B4-BE49-F238E27FC236}">
                <a16:creationId xmlns:a16="http://schemas.microsoft.com/office/drawing/2014/main" id="{F7123674-C276-C433-8140-825170A2511C}"/>
              </a:ext>
            </a:extLst>
          </p:cNvPr>
          <p:cNvPicPr>
            <a:picLocks noChangeAspect="1"/>
          </p:cNvPicPr>
          <p:nvPr userDrawn="1"/>
        </p:nvPicPr>
        <p:blipFill>
          <a:blip r:embed="rId4"/>
          <a:srcRect/>
          <a:stretch/>
        </p:blipFill>
        <p:spPr>
          <a:xfrm>
            <a:off x="385656" y="1442805"/>
            <a:ext cx="1378756" cy="285322"/>
          </a:xfrm>
          <a:prstGeom prst="rect">
            <a:avLst/>
          </a:prstGeom>
        </p:spPr>
      </p:pic>
      <p:pic>
        <p:nvPicPr>
          <p:cNvPr id="8" name="Picture 7">
            <a:extLst>
              <a:ext uri="{FF2B5EF4-FFF2-40B4-BE49-F238E27FC236}">
                <a16:creationId xmlns:a16="http://schemas.microsoft.com/office/drawing/2014/main" id="{003F2D72-AED4-2D6F-BD53-34521452F1AC}"/>
              </a:ext>
            </a:extLst>
          </p:cNvPr>
          <p:cNvPicPr>
            <a:picLocks noChangeAspect="1"/>
          </p:cNvPicPr>
          <p:nvPr userDrawn="1"/>
        </p:nvPicPr>
        <p:blipFill>
          <a:blip r:embed="rId5"/>
          <a:srcRect/>
          <a:stretch/>
        </p:blipFill>
        <p:spPr>
          <a:xfrm>
            <a:off x="1989419" y="1347615"/>
            <a:ext cx="1020547" cy="399815"/>
          </a:xfrm>
          <a:prstGeom prst="rect">
            <a:avLst/>
          </a:prstGeom>
        </p:spPr>
      </p:pic>
      <p:pic>
        <p:nvPicPr>
          <p:cNvPr id="10" name="Picture 9">
            <a:extLst>
              <a:ext uri="{FF2B5EF4-FFF2-40B4-BE49-F238E27FC236}">
                <a16:creationId xmlns:a16="http://schemas.microsoft.com/office/drawing/2014/main" id="{BD229C9B-DDD0-972E-4432-13C9CBC399CD}"/>
              </a:ext>
            </a:extLst>
          </p:cNvPr>
          <p:cNvPicPr>
            <a:picLocks noChangeAspect="1"/>
          </p:cNvPicPr>
          <p:nvPr userDrawn="1"/>
        </p:nvPicPr>
        <p:blipFill>
          <a:blip r:embed="rId6"/>
          <a:srcRect/>
          <a:stretch/>
        </p:blipFill>
        <p:spPr>
          <a:xfrm>
            <a:off x="344231" y="1910787"/>
            <a:ext cx="554913" cy="624738"/>
          </a:xfrm>
          <a:prstGeom prst="rect">
            <a:avLst/>
          </a:prstGeom>
        </p:spPr>
      </p:pic>
      <p:pic>
        <p:nvPicPr>
          <p:cNvPr id="11" name="Picture 10">
            <a:extLst>
              <a:ext uri="{FF2B5EF4-FFF2-40B4-BE49-F238E27FC236}">
                <a16:creationId xmlns:a16="http://schemas.microsoft.com/office/drawing/2014/main" id="{C5C5F599-0E24-025C-F70E-EB37ECADD561}"/>
              </a:ext>
            </a:extLst>
          </p:cNvPr>
          <p:cNvPicPr>
            <a:picLocks noChangeAspect="1"/>
          </p:cNvPicPr>
          <p:nvPr userDrawn="1"/>
        </p:nvPicPr>
        <p:blipFill>
          <a:blip r:embed="rId7"/>
          <a:srcRect/>
          <a:stretch/>
        </p:blipFill>
        <p:spPr>
          <a:xfrm>
            <a:off x="1665049" y="1958069"/>
            <a:ext cx="706899" cy="530174"/>
          </a:xfrm>
          <a:prstGeom prst="rect">
            <a:avLst/>
          </a:prstGeom>
        </p:spPr>
      </p:pic>
      <p:pic>
        <p:nvPicPr>
          <p:cNvPr id="12" name="Picture 11">
            <a:extLst>
              <a:ext uri="{FF2B5EF4-FFF2-40B4-BE49-F238E27FC236}">
                <a16:creationId xmlns:a16="http://schemas.microsoft.com/office/drawing/2014/main" id="{88F7349E-F239-F97A-55A7-2FAD5C511A2D}"/>
              </a:ext>
            </a:extLst>
          </p:cNvPr>
          <p:cNvPicPr>
            <a:picLocks noChangeAspect="1"/>
          </p:cNvPicPr>
          <p:nvPr userDrawn="1"/>
        </p:nvPicPr>
        <p:blipFill>
          <a:blip r:embed="rId8"/>
          <a:srcRect/>
          <a:stretch/>
        </p:blipFill>
        <p:spPr>
          <a:xfrm>
            <a:off x="2488008" y="1985318"/>
            <a:ext cx="472823" cy="475677"/>
          </a:xfrm>
          <a:prstGeom prst="rect">
            <a:avLst/>
          </a:prstGeom>
        </p:spPr>
      </p:pic>
      <p:pic>
        <p:nvPicPr>
          <p:cNvPr id="13" name="Picture 12">
            <a:extLst>
              <a:ext uri="{FF2B5EF4-FFF2-40B4-BE49-F238E27FC236}">
                <a16:creationId xmlns:a16="http://schemas.microsoft.com/office/drawing/2014/main" id="{155B7B0E-C07B-CA26-F0B7-BD34479CDA46}"/>
              </a:ext>
            </a:extLst>
          </p:cNvPr>
          <p:cNvPicPr>
            <a:picLocks noChangeAspect="1"/>
          </p:cNvPicPr>
          <p:nvPr userDrawn="1"/>
        </p:nvPicPr>
        <p:blipFill>
          <a:blip r:embed="rId9"/>
          <a:srcRect/>
          <a:stretch/>
        </p:blipFill>
        <p:spPr>
          <a:xfrm>
            <a:off x="387573" y="2674249"/>
            <a:ext cx="1378755" cy="380772"/>
          </a:xfrm>
          <a:prstGeom prst="rect">
            <a:avLst/>
          </a:prstGeom>
        </p:spPr>
      </p:pic>
      <p:pic>
        <p:nvPicPr>
          <p:cNvPr id="14" name="Picture 13">
            <a:extLst>
              <a:ext uri="{FF2B5EF4-FFF2-40B4-BE49-F238E27FC236}">
                <a16:creationId xmlns:a16="http://schemas.microsoft.com/office/drawing/2014/main" id="{FF4DDA55-644D-59F7-59A1-9D51825660DD}"/>
              </a:ext>
            </a:extLst>
          </p:cNvPr>
          <p:cNvPicPr>
            <a:picLocks noChangeAspect="1"/>
          </p:cNvPicPr>
          <p:nvPr userDrawn="1"/>
        </p:nvPicPr>
        <p:blipFill>
          <a:blip r:embed="rId10"/>
          <a:srcRect/>
          <a:stretch/>
        </p:blipFill>
        <p:spPr>
          <a:xfrm>
            <a:off x="2008796" y="2768078"/>
            <a:ext cx="934430" cy="193114"/>
          </a:xfrm>
          <a:prstGeom prst="rect">
            <a:avLst/>
          </a:prstGeom>
        </p:spPr>
      </p:pic>
      <p:pic>
        <p:nvPicPr>
          <p:cNvPr id="15" name="Picture 14">
            <a:extLst>
              <a:ext uri="{FF2B5EF4-FFF2-40B4-BE49-F238E27FC236}">
                <a16:creationId xmlns:a16="http://schemas.microsoft.com/office/drawing/2014/main" id="{E063C074-DCF1-8E84-624E-C25491B541A2}"/>
              </a:ext>
            </a:extLst>
          </p:cNvPr>
          <p:cNvPicPr>
            <a:picLocks noChangeAspect="1"/>
          </p:cNvPicPr>
          <p:nvPr userDrawn="1"/>
        </p:nvPicPr>
        <p:blipFill>
          <a:blip r:embed="rId11"/>
          <a:srcRect/>
          <a:stretch/>
        </p:blipFill>
        <p:spPr>
          <a:xfrm>
            <a:off x="1931831" y="4526693"/>
            <a:ext cx="1021555" cy="293667"/>
          </a:xfrm>
          <a:prstGeom prst="rect">
            <a:avLst/>
          </a:prstGeom>
        </p:spPr>
      </p:pic>
      <p:pic>
        <p:nvPicPr>
          <p:cNvPr id="18" name="Picture 17">
            <a:extLst>
              <a:ext uri="{FF2B5EF4-FFF2-40B4-BE49-F238E27FC236}">
                <a16:creationId xmlns:a16="http://schemas.microsoft.com/office/drawing/2014/main" id="{F0ECA5C6-7544-1004-CB79-C1C6300AB4D8}"/>
              </a:ext>
            </a:extLst>
          </p:cNvPr>
          <p:cNvPicPr>
            <a:picLocks noChangeAspect="1"/>
          </p:cNvPicPr>
          <p:nvPr userDrawn="1"/>
        </p:nvPicPr>
        <p:blipFill>
          <a:blip r:embed="rId12"/>
          <a:srcRect/>
          <a:stretch/>
        </p:blipFill>
        <p:spPr>
          <a:xfrm>
            <a:off x="2116302" y="3264699"/>
            <a:ext cx="844530" cy="278264"/>
          </a:xfrm>
          <a:prstGeom prst="rect">
            <a:avLst/>
          </a:prstGeom>
        </p:spPr>
      </p:pic>
      <p:grpSp>
        <p:nvGrpSpPr>
          <p:cNvPr id="28" name="Group 27">
            <a:extLst>
              <a:ext uri="{FF2B5EF4-FFF2-40B4-BE49-F238E27FC236}">
                <a16:creationId xmlns:a16="http://schemas.microsoft.com/office/drawing/2014/main" id="{E1ED3DCF-FBF2-6095-E55E-25E8B18548AE}"/>
              </a:ext>
            </a:extLst>
          </p:cNvPr>
          <p:cNvGrpSpPr/>
          <p:nvPr userDrawn="1"/>
        </p:nvGrpSpPr>
        <p:grpSpPr>
          <a:xfrm>
            <a:off x="395103" y="4219221"/>
            <a:ext cx="1352912" cy="965553"/>
            <a:chOff x="405263" y="4051299"/>
            <a:chExt cx="1445840" cy="1031875"/>
          </a:xfrm>
        </p:grpSpPr>
        <p:pic>
          <p:nvPicPr>
            <p:cNvPr id="19" name="Picture 18">
              <a:extLst>
                <a:ext uri="{FF2B5EF4-FFF2-40B4-BE49-F238E27FC236}">
                  <a16:creationId xmlns:a16="http://schemas.microsoft.com/office/drawing/2014/main" id="{0BB2B4D7-B93C-3640-AC1C-A6882F05811E}"/>
                </a:ext>
              </a:extLst>
            </p:cNvPr>
            <p:cNvPicPr>
              <a:picLocks noChangeAspect="1"/>
            </p:cNvPicPr>
            <p:nvPr userDrawn="1"/>
          </p:nvPicPr>
          <p:blipFill>
            <a:blip r:embed="rId13"/>
            <a:srcRect/>
            <a:stretch/>
          </p:blipFill>
          <p:spPr>
            <a:xfrm>
              <a:off x="405263" y="4240868"/>
              <a:ext cx="696462" cy="696462"/>
            </a:xfrm>
            <a:prstGeom prst="rect">
              <a:avLst/>
            </a:prstGeom>
          </p:spPr>
        </p:pic>
        <p:pic>
          <p:nvPicPr>
            <p:cNvPr id="20" name="Picture 19">
              <a:extLst>
                <a:ext uri="{FF2B5EF4-FFF2-40B4-BE49-F238E27FC236}">
                  <a16:creationId xmlns:a16="http://schemas.microsoft.com/office/drawing/2014/main" id="{B8DD39FA-8A0D-D9EF-3926-84795C64E364}"/>
                </a:ext>
              </a:extLst>
            </p:cNvPr>
            <p:cNvPicPr>
              <a:picLocks noChangeAspect="1"/>
            </p:cNvPicPr>
            <p:nvPr userDrawn="1"/>
          </p:nvPicPr>
          <p:blipFill>
            <a:blip r:embed="rId14"/>
            <a:srcRect/>
            <a:stretch/>
          </p:blipFill>
          <p:spPr>
            <a:xfrm>
              <a:off x="1072905" y="4051299"/>
              <a:ext cx="778198" cy="1031875"/>
            </a:xfrm>
            <a:prstGeom prst="rect">
              <a:avLst/>
            </a:prstGeom>
          </p:spPr>
        </p:pic>
      </p:grpSp>
      <p:pic>
        <p:nvPicPr>
          <p:cNvPr id="21" name="Picture 20">
            <a:extLst>
              <a:ext uri="{FF2B5EF4-FFF2-40B4-BE49-F238E27FC236}">
                <a16:creationId xmlns:a16="http://schemas.microsoft.com/office/drawing/2014/main" id="{72D87989-3317-03CB-4438-C7A54273E537}"/>
              </a:ext>
            </a:extLst>
          </p:cNvPr>
          <p:cNvPicPr>
            <a:picLocks noChangeAspect="1"/>
          </p:cNvPicPr>
          <p:nvPr userDrawn="1"/>
        </p:nvPicPr>
        <p:blipFill>
          <a:blip r:embed="rId15"/>
          <a:srcRect/>
          <a:stretch/>
        </p:blipFill>
        <p:spPr>
          <a:xfrm>
            <a:off x="347404" y="5291993"/>
            <a:ext cx="1052771" cy="361208"/>
          </a:xfrm>
          <a:prstGeom prst="rect">
            <a:avLst/>
          </a:prstGeom>
        </p:spPr>
      </p:pic>
      <p:pic>
        <p:nvPicPr>
          <p:cNvPr id="22" name="Picture 21">
            <a:extLst>
              <a:ext uri="{FF2B5EF4-FFF2-40B4-BE49-F238E27FC236}">
                <a16:creationId xmlns:a16="http://schemas.microsoft.com/office/drawing/2014/main" id="{744D84BE-296C-4117-F224-1D472EA8CE5F}"/>
              </a:ext>
            </a:extLst>
          </p:cNvPr>
          <p:cNvPicPr>
            <a:picLocks noChangeAspect="1"/>
          </p:cNvPicPr>
          <p:nvPr userDrawn="1"/>
        </p:nvPicPr>
        <p:blipFill>
          <a:blip r:embed="rId16"/>
          <a:srcRect/>
          <a:stretch/>
        </p:blipFill>
        <p:spPr>
          <a:xfrm>
            <a:off x="1344451" y="5219699"/>
            <a:ext cx="669624" cy="1018900"/>
          </a:xfrm>
          <a:prstGeom prst="rect">
            <a:avLst/>
          </a:prstGeom>
        </p:spPr>
      </p:pic>
      <p:pic>
        <p:nvPicPr>
          <p:cNvPr id="23" name="Picture 22">
            <a:extLst>
              <a:ext uri="{FF2B5EF4-FFF2-40B4-BE49-F238E27FC236}">
                <a16:creationId xmlns:a16="http://schemas.microsoft.com/office/drawing/2014/main" id="{FE4D0692-237F-5D08-7B73-FB0642C82F75}"/>
              </a:ext>
            </a:extLst>
          </p:cNvPr>
          <p:cNvPicPr>
            <a:picLocks noChangeAspect="1"/>
          </p:cNvPicPr>
          <p:nvPr userDrawn="1"/>
        </p:nvPicPr>
        <p:blipFill>
          <a:blip r:embed="rId17"/>
          <a:srcRect/>
          <a:stretch/>
        </p:blipFill>
        <p:spPr>
          <a:xfrm>
            <a:off x="1883618" y="5027425"/>
            <a:ext cx="1323132" cy="623760"/>
          </a:xfrm>
          <a:prstGeom prst="rect">
            <a:avLst/>
          </a:prstGeom>
        </p:spPr>
      </p:pic>
      <p:pic>
        <p:nvPicPr>
          <p:cNvPr id="24" name="Picture 23">
            <a:extLst>
              <a:ext uri="{FF2B5EF4-FFF2-40B4-BE49-F238E27FC236}">
                <a16:creationId xmlns:a16="http://schemas.microsoft.com/office/drawing/2014/main" id="{06DA2E1C-4CDE-CFF0-6721-19461420003D}"/>
              </a:ext>
            </a:extLst>
          </p:cNvPr>
          <p:cNvPicPr>
            <a:picLocks noChangeAspect="1"/>
          </p:cNvPicPr>
          <p:nvPr userDrawn="1"/>
        </p:nvPicPr>
        <p:blipFill>
          <a:blip r:embed="rId18"/>
          <a:srcRect/>
          <a:stretch/>
        </p:blipFill>
        <p:spPr>
          <a:xfrm>
            <a:off x="402403" y="5860662"/>
            <a:ext cx="826324" cy="210082"/>
          </a:xfrm>
          <a:prstGeom prst="rect">
            <a:avLst/>
          </a:prstGeom>
        </p:spPr>
      </p:pic>
      <p:pic>
        <p:nvPicPr>
          <p:cNvPr id="26" name="Picture 25">
            <a:extLst>
              <a:ext uri="{FF2B5EF4-FFF2-40B4-BE49-F238E27FC236}">
                <a16:creationId xmlns:a16="http://schemas.microsoft.com/office/drawing/2014/main" id="{C5ED1A58-D626-0CC6-905A-32E2F61D39DA}"/>
              </a:ext>
            </a:extLst>
          </p:cNvPr>
          <p:cNvPicPr>
            <a:picLocks noChangeAspect="1"/>
          </p:cNvPicPr>
          <p:nvPr userDrawn="1"/>
        </p:nvPicPr>
        <p:blipFill>
          <a:blip r:embed="rId19"/>
          <a:srcRect/>
          <a:stretch/>
        </p:blipFill>
        <p:spPr>
          <a:xfrm>
            <a:off x="2067143" y="5581429"/>
            <a:ext cx="984032" cy="738116"/>
          </a:xfrm>
          <a:prstGeom prst="rect">
            <a:avLst/>
          </a:prstGeom>
        </p:spPr>
      </p:pic>
      <p:grpSp>
        <p:nvGrpSpPr>
          <p:cNvPr id="35" name="Group 34">
            <a:extLst>
              <a:ext uri="{FF2B5EF4-FFF2-40B4-BE49-F238E27FC236}">
                <a16:creationId xmlns:a16="http://schemas.microsoft.com/office/drawing/2014/main" id="{EEDEFD36-25B3-EB12-92B4-41C59E6C7F96}"/>
              </a:ext>
            </a:extLst>
          </p:cNvPr>
          <p:cNvGrpSpPr/>
          <p:nvPr userDrawn="1"/>
        </p:nvGrpSpPr>
        <p:grpSpPr>
          <a:xfrm>
            <a:off x="228600" y="6376732"/>
            <a:ext cx="11740074" cy="290849"/>
            <a:chOff x="228600" y="6376732"/>
            <a:chExt cx="11740074" cy="290849"/>
          </a:xfrm>
        </p:grpSpPr>
        <p:sp>
          <p:nvSpPr>
            <p:cNvPr id="29" name="Rectangle 28">
              <a:extLst>
                <a:ext uri="{FF2B5EF4-FFF2-40B4-BE49-F238E27FC236}">
                  <a16:creationId xmlns:a16="http://schemas.microsoft.com/office/drawing/2014/main" id="{C56A6C5A-1B7C-F777-5620-5B74503E81EA}"/>
                </a:ext>
              </a:extLst>
            </p:cNvPr>
            <p:cNvSpPr/>
            <p:nvPr userDrawn="1"/>
          </p:nvSpPr>
          <p:spPr>
            <a:xfrm>
              <a:off x="228600" y="6412293"/>
              <a:ext cx="11740074" cy="2244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6A52F65-83EB-D3A7-EA53-471664FE632F}"/>
                </a:ext>
              </a:extLst>
            </p:cNvPr>
            <p:cNvSpPr txBox="1"/>
            <p:nvPr userDrawn="1"/>
          </p:nvSpPr>
          <p:spPr>
            <a:xfrm>
              <a:off x="2732637" y="6376732"/>
              <a:ext cx="6732000" cy="2908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ZA" sz="1290" b="1" i="0" u="none" strike="noStrike" cap="none" dirty="0">
                  <a:solidFill>
                    <a:schemeClr val="bg1"/>
                  </a:solidFill>
                  <a:latin typeface="Arial"/>
                  <a:cs typeface="Arial"/>
                  <a:sym typeface="Arial"/>
                </a:rPr>
                <a:t>ICTP JOINT SUMMER SCHOOL </a:t>
              </a:r>
              <a:r>
                <a:rPr lang="en-ZA" sz="1290" b="0" i="0" u="none" strike="noStrike" cap="none" dirty="0">
                  <a:solidFill>
                    <a:schemeClr val="bg1"/>
                  </a:solidFill>
                  <a:latin typeface="Arial"/>
                  <a:cs typeface="Arial"/>
                  <a:sym typeface="Arial"/>
                </a:rPr>
                <a:t>FOR</a:t>
              </a:r>
              <a:r>
                <a:rPr lang="en-ZA" sz="1290" b="1" i="0" u="none" strike="noStrike" cap="none" dirty="0">
                  <a:solidFill>
                    <a:schemeClr val="bg1"/>
                  </a:solidFill>
                  <a:latin typeface="Arial"/>
                  <a:cs typeface="Arial"/>
                  <a:sym typeface="Arial"/>
                </a:rPr>
                <a:t> SUSTAINABLE DEVELOPMENT</a:t>
              </a:r>
              <a:r>
                <a:rPr lang="en-US" sz="1290" b="1" i="0" u="none" strike="noStrike" cap="none" dirty="0">
                  <a:solidFill>
                    <a:schemeClr val="bg1"/>
                  </a:solidFill>
                  <a:latin typeface="Arial"/>
                  <a:cs typeface="Arial"/>
                  <a:sym typeface="Arial"/>
                </a:rPr>
                <a:t> </a:t>
              </a:r>
              <a:r>
                <a:rPr lang="en-US" sz="1290" b="0" dirty="0">
                  <a:solidFill>
                    <a:schemeClr val="bg1"/>
                  </a:solidFill>
                </a:rPr>
                <a:t>|</a:t>
              </a:r>
              <a:r>
                <a:rPr lang="en-US" sz="1290" b="1" dirty="0">
                  <a:solidFill>
                    <a:schemeClr val="bg1"/>
                  </a:solidFill>
                </a:rPr>
                <a:t> 2023</a:t>
              </a:r>
            </a:p>
          </p:txBody>
        </p:sp>
        <p:cxnSp>
          <p:nvCxnSpPr>
            <p:cNvPr id="31" name="Straight Connector 30">
              <a:extLst>
                <a:ext uri="{FF2B5EF4-FFF2-40B4-BE49-F238E27FC236}">
                  <a16:creationId xmlns:a16="http://schemas.microsoft.com/office/drawing/2014/main" id="{E176A1D0-3E14-81BD-1F26-4ECB6A1D08D2}"/>
                </a:ext>
              </a:extLst>
            </p:cNvPr>
            <p:cNvCxnSpPr>
              <a:cxnSpLocks/>
            </p:cNvCxnSpPr>
            <p:nvPr userDrawn="1"/>
          </p:nvCxnSpPr>
          <p:spPr>
            <a:xfrm>
              <a:off x="349623" y="6524540"/>
              <a:ext cx="27712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41A7BB4-C56F-6AD6-3181-9CB0228FF571}"/>
                </a:ext>
              </a:extLst>
            </p:cNvPr>
            <p:cNvCxnSpPr>
              <a:cxnSpLocks/>
            </p:cNvCxnSpPr>
            <p:nvPr userDrawn="1"/>
          </p:nvCxnSpPr>
          <p:spPr>
            <a:xfrm>
              <a:off x="9074426" y="6524540"/>
              <a:ext cx="276386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 name="Picture 2" descr="A picture containing font, logo, graphics, text&#10;&#10;Description automatically generated">
            <a:extLst>
              <a:ext uri="{FF2B5EF4-FFF2-40B4-BE49-F238E27FC236}">
                <a16:creationId xmlns:a16="http://schemas.microsoft.com/office/drawing/2014/main" id="{DD89FD15-9855-343C-87BC-1C211DB1A397}"/>
              </a:ext>
            </a:extLst>
          </p:cNvPr>
          <p:cNvPicPr>
            <a:picLocks noChangeAspect="1"/>
          </p:cNvPicPr>
          <p:nvPr userDrawn="1"/>
        </p:nvPicPr>
        <p:blipFill>
          <a:blip r:embed="rId20"/>
          <a:stretch>
            <a:fillRect/>
          </a:stretch>
        </p:blipFill>
        <p:spPr>
          <a:xfrm>
            <a:off x="344228" y="3781351"/>
            <a:ext cx="1087695" cy="354133"/>
          </a:xfrm>
          <a:prstGeom prst="rect">
            <a:avLst/>
          </a:prstGeom>
        </p:spPr>
      </p:pic>
      <p:pic>
        <p:nvPicPr>
          <p:cNvPr id="5" name="Picture 4" descr="A picture containing font, text, graphics, typography&#10;&#10;Description automatically generated">
            <a:extLst>
              <a:ext uri="{FF2B5EF4-FFF2-40B4-BE49-F238E27FC236}">
                <a16:creationId xmlns:a16="http://schemas.microsoft.com/office/drawing/2014/main" id="{ECBC92C6-283E-6E26-9743-29F00592304A}"/>
              </a:ext>
            </a:extLst>
          </p:cNvPr>
          <p:cNvPicPr>
            <a:picLocks noChangeAspect="1"/>
          </p:cNvPicPr>
          <p:nvPr userDrawn="1"/>
        </p:nvPicPr>
        <p:blipFill>
          <a:blip r:embed="rId21"/>
          <a:stretch>
            <a:fillRect/>
          </a:stretch>
        </p:blipFill>
        <p:spPr>
          <a:xfrm>
            <a:off x="1772392" y="3835938"/>
            <a:ext cx="1216112" cy="385519"/>
          </a:xfrm>
          <a:prstGeom prst="rect">
            <a:avLst/>
          </a:prstGeom>
        </p:spPr>
      </p:pic>
      <p:pic>
        <p:nvPicPr>
          <p:cNvPr id="9" name="Picture 8">
            <a:extLst>
              <a:ext uri="{FF2B5EF4-FFF2-40B4-BE49-F238E27FC236}">
                <a16:creationId xmlns:a16="http://schemas.microsoft.com/office/drawing/2014/main" id="{8F5EBC63-DAEE-09E9-F328-178A3D0809FF}"/>
              </a:ext>
            </a:extLst>
          </p:cNvPr>
          <p:cNvPicPr>
            <a:picLocks noChangeAspect="1"/>
          </p:cNvPicPr>
          <p:nvPr userDrawn="1"/>
        </p:nvPicPr>
        <p:blipFill>
          <a:blip r:embed="rId22"/>
          <a:stretch>
            <a:fillRect/>
          </a:stretch>
        </p:blipFill>
        <p:spPr>
          <a:xfrm>
            <a:off x="358437" y="3313273"/>
            <a:ext cx="1525181" cy="181116"/>
          </a:xfrm>
          <a:prstGeom prst="rect">
            <a:avLst/>
          </a:prstGeom>
        </p:spPr>
      </p:pic>
      <p:pic>
        <p:nvPicPr>
          <p:cNvPr id="25" name="Picture 24" descr="A black and white logo&#10;&#10;Description automatically generated">
            <a:extLst>
              <a:ext uri="{FF2B5EF4-FFF2-40B4-BE49-F238E27FC236}">
                <a16:creationId xmlns:a16="http://schemas.microsoft.com/office/drawing/2014/main" id="{2DC3E52B-7D75-29B5-96C6-DDBE31BA06D1}"/>
              </a:ext>
            </a:extLst>
          </p:cNvPr>
          <p:cNvPicPr>
            <a:picLocks noChangeAspect="1"/>
          </p:cNvPicPr>
          <p:nvPr userDrawn="1"/>
        </p:nvPicPr>
        <p:blipFill>
          <a:blip r:embed="rId23"/>
          <a:stretch>
            <a:fillRect/>
          </a:stretch>
        </p:blipFill>
        <p:spPr>
          <a:xfrm>
            <a:off x="1066005" y="1986745"/>
            <a:ext cx="472823" cy="472823"/>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Helvetica Neue"/>
              <a:buNone/>
              <a:defRPr sz="3200">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0" name="Google Shape;80;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 name="Google Shape;14;p16">
            <a:extLst>
              <a:ext uri="{FF2B5EF4-FFF2-40B4-BE49-F238E27FC236}">
                <a16:creationId xmlns:a16="http://schemas.microsoft.com/office/drawing/2014/main" id="{A764ED5C-5727-5543-B5D1-43A8A42DF225}"/>
              </a:ext>
            </a:extLst>
          </p:cNvPr>
          <p:cNvSpPr txBox="1">
            <a:spLocks/>
          </p:cNvSpPr>
          <p:nvPr userDrawn="1"/>
        </p:nvSpPr>
        <p:spPr>
          <a:xfrm>
            <a:off x="11539331" y="365125"/>
            <a:ext cx="430694"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b="1" smtClean="0"/>
              <a:pPr/>
              <a:t>‹#›</a:t>
            </a:fld>
            <a:endParaRPr lang="sv-SE" b="1" dirty="0"/>
          </a:p>
        </p:txBody>
      </p:sp>
      <p:grpSp>
        <p:nvGrpSpPr>
          <p:cNvPr id="7" name="Group 6">
            <a:extLst>
              <a:ext uri="{FF2B5EF4-FFF2-40B4-BE49-F238E27FC236}">
                <a16:creationId xmlns:a16="http://schemas.microsoft.com/office/drawing/2014/main" id="{68B72EFE-9D98-714F-1DB0-86C1FC4F4DF9}"/>
              </a:ext>
            </a:extLst>
          </p:cNvPr>
          <p:cNvGrpSpPr/>
          <p:nvPr userDrawn="1"/>
        </p:nvGrpSpPr>
        <p:grpSpPr>
          <a:xfrm>
            <a:off x="228600" y="6376732"/>
            <a:ext cx="11740074" cy="290849"/>
            <a:chOff x="228600" y="6376732"/>
            <a:chExt cx="11740074" cy="290849"/>
          </a:xfrm>
        </p:grpSpPr>
        <p:sp>
          <p:nvSpPr>
            <p:cNvPr id="9" name="Rectangle 8">
              <a:extLst>
                <a:ext uri="{FF2B5EF4-FFF2-40B4-BE49-F238E27FC236}">
                  <a16:creationId xmlns:a16="http://schemas.microsoft.com/office/drawing/2014/main" id="{F076B14C-A7F0-6A0E-AFED-EC165CCE38B9}"/>
                </a:ext>
              </a:extLst>
            </p:cNvPr>
            <p:cNvSpPr/>
            <p:nvPr userDrawn="1"/>
          </p:nvSpPr>
          <p:spPr>
            <a:xfrm>
              <a:off x="228600" y="6412293"/>
              <a:ext cx="11740074" cy="2244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826DF7F-41E1-61FA-EF5D-1CC10565FE0E}"/>
                </a:ext>
              </a:extLst>
            </p:cNvPr>
            <p:cNvSpPr txBox="1"/>
            <p:nvPr userDrawn="1"/>
          </p:nvSpPr>
          <p:spPr>
            <a:xfrm>
              <a:off x="2732637" y="6376732"/>
              <a:ext cx="6732000" cy="2908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ZA" sz="1290" b="1" i="0" u="none" strike="noStrike" cap="none" dirty="0">
                  <a:solidFill>
                    <a:schemeClr val="bg1"/>
                  </a:solidFill>
                  <a:latin typeface="Arial"/>
                  <a:cs typeface="Arial"/>
                  <a:sym typeface="Arial"/>
                </a:rPr>
                <a:t>ICTP JOINT SUMMER SCHOOL </a:t>
              </a:r>
              <a:r>
                <a:rPr lang="en-ZA" sz="1290" b="0" i="0" u="none" strike="noStrike" cap="none" dirty="0">
                  <a:solidFill>
                    <a:schemeClr val="bg1"/>
                  </a:solidFill>
                  <a:latin typeface="Arial"/>
                  <a:cs typeface="Arial"/>
                  <a:sym typeface="Arial"/>
                </a:rPr>
                <a:t>FOR</a:t>
              </a:r>
              <a:r>
                <a:rPr lang="en-ZA" sz="1290" b="1" i="0" u="none" strike="noStrike" cap="none" dirty="0">
                  <a:solidFill>
                    <a:schemeClr val="bg1"/>
                  </a:solidFill>
                  <a:latin typeface="Arial"/>
                  <a:cs typeface="Arial"/>
                  <a:sym typeface="Arial"/>
                </a:rPr>
                <a:t> SUSTAINABLE DEVELOPMENT</a:t>
              </a:r>
              <a:r>
                <a:rPr lang="en-US" sz="1290" b="1" i="0" u="none" strike="noStrike" cap="none" dirty="0">
                  <a:solidFill>
                    <a:schemeClr val="bg1"/>
                  </a:solidFill>
                  <a:latin typeface="Arial"/>
                  <a:cs typeface="Arial"/>
                  <a:sym typeface="Arial"/>
                </a:rPr>
                <a:t> </a:t>
              </a:r>
              <a:r>
                <a:rPr lang="en-US" sz="1290" b="0" dirty="0">
                  <a:solidFill>
                    <a:schemeClr val="bg1"/>
                  </a:solidFill>
                </a:rPr>
                <a:t>|</a:t>
              </a:r>
              <a:r>
                <a:rPr lang="en-US" sz="1290" b="1" dirty="0">
                  <a:solidFill>
                    <a:schemeClr val="bg1"/>
                  </a:solidFill>
                </a:rPr>
                <a:t> 2023</a:t>
              </a:r>
            </a:p>
          </p:txBody>
        </p:sp>
        <p:cxnSp>
          <p:nvCxnSpPr>
            <p:cNvPr id="11" name="Straight Connector 10">
              <a:extLst>
                <a:ext uri="{FF2B5EF4-FFF2-40B4-BE49-F238E27FC236}">
                  <a16:creationId xmlns:a16="http://schemas.microsoft.com/office/drawing/2014/main" id="{4DFFD430-ADB4-B86D-9FE4-7D9224BA5F9C}"/>
                </a:ext>
              </a:extLst>
            </p:cNvPr>
            <p:cNvCxnSpPr>
              <a:cxnSpLocks/>
            </p:cNvCxnSpPr>
            <p:nvPr userDrawn="1"/>
          </p:nvCxnSpPr>
          <p:spPr>
            <a:xfrm>
              <a:off x="349623" y="6524540"/>
              <a:ext cx="27712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5B77EC8-6F67-9840-D4F5-D77063AAB631}"/>
                </a:ext>
              </a:extLst>
            </p:cNvPr>
            <p:cNvCxnSpPr>
              <a:cxnSpLocks/>
            </p:cNvCxnSpPr>
            <p:nvPr userDrawn="1"/>
          </p:nvCxnSpPr>
          <p:spPr>
            <a:xfrm>
              <a:off x="9074426" y="6524540"/>
              <a:ext cx="276386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Helvetica Neue"/>
              <a:buNone/>
              <a:defRPr sz="4000" b="1">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a:latin typeface="Helvetica Neue"/>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 name="Google Shape;14;p16">
            <a:extLst>
              <a:ext uri="{FF2B5EF4-FFF2-40B4-BE49-F238E27FC236}">
                <a16:creationId xmlns:a16="http://schemas.microsoft.com/office/drawing/2014/main" id="{E8AE59B6-D467-5D4C-8941-4924E48DB4B1}"/>
              </a:ext>
            </a:extLst>
          </p:cNvPr>
          <p:cNvSpPr txBox="1">
            <a:spLocks/>
          </p:cNvSpPr>
          <p:nvPr userDrawn="1"/>
        </p:nvSpPr>
        <p:spPr>
          <a:xfrm>
            <a:off x="11539331" y="365125"/>
            <a:ext cx="430694"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b="1" smtClean="0"/>
              <a:pPr/>
              <a:t>‹#›</a:t>
            </a:fld>
            <a:endParaRPr lang="sv-SE" b="1" dirty="0"/>
          </a:p>
        </p:txBody>
      </p:sp>
      <p:grpSp>
        <p:nvGrpSpPr>
          <p:cNvPr id="6" name="Group 5">
            <a:extLst>
              <a:ext uri="{FF2B5EF4-FFF2-40B4-BE49-F238E27FC236}">
                <a16:creationId xmlns:a16="http://schemas.microsoft.com/office/drawing/2014/main" id="{DF88109D-9EC4-F143-321B-7EAEB17B379A}"/>
              </a:ext>
            </a:extLst>
          </p:cNvPr>
          <p:cNvGrpSpPr/>
          <p:nvPr userDrawn="1"/>
        </p:nvGrpSpPr>
        <p:grpSpPr>
          <a:xfrm>
            <a:off x="228600" y="6376732"/>
            <a:ext cx="11740074" cy="290849"/>
            <a:chOff x="228600" y="6376732"/>
            <a:chExt cx="11740074" cy="290849"/>
          </a:xfrm>
        </p:grpSpPr>
        <p:sp>
          <p:nvSpPr>
            <p:cNvPr id="9" name="Rectangle 8">
              <a:extLst>
                <a:ext uri="{FF2B5EF4-FFF2-40B4-BE49-F238E27FC236}">
                  <a16:creationId xmlns:a16="http://schemas.microsoft.com/office/drawing/2014/main" id="{9EC4F313-AA4B-E2B6-A3A8-B3EBF9D6D854}"/>
                </a:ext>
              </a:extLst>
            </p:cNvPr>
            <p:cNvSpPr/>
            <p:nvPr userDrawn="1"/>
          </p:nvSpPr>
          <p:spPr>
            <a:xfrm>
              <a:off x="228600" y="6412293"/>
              <a:ext cx="11740074" cy="2244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1DBEB26-6D69-FB35-EBB7-DF8699121A9B}"/>
                </a:ext>
              </a:extLst>
            </p:cNvPr>
            <p:cNvSpPr txBox="1"/>
            <p:nvPr userDrawn="1"/>
          </p:nvSpPr>
          <p:spPr>
            <a:xfrm>
              <a:off x="2732637" y="6376732"/>
              <a:ext cx="6732000" cy="2908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ZA" sz="1290" b="1" i="0" u="none" strike="noStrike" cap="none" dirty="0">
                  <a:solidFill>
                    <a:schemeClr val="bg1"/>
                  </a:solidFill>
                  <a:latin typeface="Arial"/>
                  <a:cs typeface="Arial"/>
                  <a:sym typeface="Arial"/>
                </a:rPr>
                <a:t>ICTP JOINT SUMMER SCHOOL </a:t>
              </a:r>
              <a:r>
                <a:rPr lang="en-ZA" sz="1290" b="0" i="0" u="none" strike="noStrike" cap="none" dirty="0">
                  <a:solidFill>
                    <a:schemeClr val="bg1"/>
                  </a:solidFill>
                  <a:latin typeface="Arial"/>
                  <a:cs typeface="Arial"/>
                  <a:sym typeface="Arial"/>
                </a:rPr>
                <a:t>FOR</a:t>
              </a:r>
              <a:r>
                <a:rPr lang="en-ZA" sz="1290" b="1" i="0" u="none" strike="noStrike" cap="none" dirty="0">
                  <a:solidFill>
                    <a:schemeClr val="bg1"/>
                  </a:solidFill>
                  <a:latin typeface="Arial"/>
                  <a:cs typeface="Arial"/>
                  <a:sym typeface="Arial"/>
                </a:rPr>
                <a:t> SUSTAINABLE DEVELOPMENT</a:t>
              </a:r>
              <a:r>
                <a:rPr lang="en-US" sz="1290" b="1" i="0" u="none" strike="noStrike" cap="none" dirty="0">
                  <a:solidFill>
                    <a:schemeClr val="bg1"/>
                  </a:solidFill>
                  <a:latin typeface="Arial"/>
                  <a:cs typeface="Arial"/>
                  <a:sym typeface="Arial"/>
                </a:rPr>
                <a:t> </a:t>
              </a:r>
              <a:r>
                <a:rPr lang="en-US" sz="1290" b="0" dirty="0">
                  <a:solidFill>
                    <a:schemeClr val="bg1"/>
                  </a:solidFill>
                </a:rPr>
                <a:t>|</a:t>
              </a:r>
              <a:r>
                <a:rPr lang="en-US" sz="1290" b="1" dirty="0">
                  <a:solidFill>
                    <a:schemeClr val="bg1"/>
                  </a:solidFill>
                </a:rPr>
                <a:t> 2023</a:t>
              </a:r>
            </a:p>
          </p:txBody>
        </p:sp>
        <p:cxnSp>
          <p:nvCxnSpPr>
            <p:cNvPr id="11" name="Straight Connector 10">
              <a:extLst>
                <a:ext uri="{FF2B5EF4-FFF2-40B4-BE49-F238E27FC236}">
                  <a16:creationId xmlns:a16="http://schemas.microsoft.com/office/drawing/2014/main" id="{0366E228-945D-90D9-FE2D-FAA82C0E0AC6}"/>
                </a:ext>
              </a:extLst>
            </p:cNvPr>
            <p:cNvCxnSpPr>
              <a:cxnSpLocks/>
            </p:cNvCxnSpPr>
            <p:nvPr userDrawn="1"/>
          </p:nvCxnSpPr>
          <p:spPr>
            <a:xfrm>
              <a:off x="349623" y="6524540"/>
              <a:ext cx="27712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D75F40E-5829-A342-4321-86EB1EDFBD5C}"/>
                </a:ext>
              </a:extLst>
            </p:cNvPr>
            <p:cNvCxnSpPr>
              <a:cxnSpLocks/>
            </p:cNvCxnSpPr>
            <p:nvPr userDrawn="1"/>
          </p:nvCxnSpPr>
          <p:spPr>
            <a:xfrm>
              <a:off x="9074426" y="6524540"/>
              <a:ext cx="276386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Helvetica Neue"/>
              <a:buNone/>
              <a:defRPr sz="4000" b="1">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atin typeface="Helvetica Neue"/>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 name="Google Shape;14;p16">
            <a:extLst>
              <a:ext uri="{FF2B5EF4-FFF2-40B4-BE49-F238E27FC236}">
                <a16:creationId xmlns:a16="http://schemas.microsoft.com/office/drawing/2014/main" id="{BFE0580D-B02C-754E-AC92-49EACF1CF6A7}"/>
              </a:ext>
            </a:extLst>
          </p:cNvPr>
          <p:cNvSpPr txBox="1">
            <a:spLocks/>
          </p:cNvSpPr>
          <p:nvPr userDrawn="1"/>
        </p:nvSpPr>
        <p:spPr>
          <a:xfrm>
            <a:off x="11539331" y="365125"/>
            <a:ext cx="430694"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b="1" smtClean="0"/>
              <a:pPr/>
              <a:t>‹#›</a:t>
            </a:fld>
            <a:endParaRPr lang="sv-SE" b="1" dirty="0"/>
          </a:p>
        </p:txBody>
      </p:sp>
      <p:grpSp>
        <p:nvGrpSpPr>
          <p:cNvPr id="6" name="Group 5">
            <a:extLst>
              <a:ext uri="{FF2B5EF4-FFF2-40B4-BE49-F238E27FC236}">
                <a16:creationId xmlns:a16="http://schemas.microsoft.com/office/drawing/2014/main" id="{C803EB22-8A1A-8ED2-23E4-744AF1A42E62}"/>
              </a:ext>
            </a:extLst>
          </p:cNvPr>
          <p:cNvGrpSpPr/>
          <p:nvPr userDrawn="1"/>
        </p:nvGrpSpPr>
        <p:grpSpPr>
          <a:xfrm>
            <a:off x="228600" y="6376732"/>
            <a:ext cx="11740074" cy="290849"/>
            <a:chOff x="228600" y="6376732"/>
            <a:chExt cx="11740074" cy="290849"/>
          </a:xfrm>
        </p:grpSpPr>
        <p:sp>
          <p:nvSpPr>
            <p:cNvPr id="9" name="Rectangle 8">
              <a:extLst>
                <a:ext uri="{FF2B5EF4-FFF2-40B4-BE49-F238E27FC236}">
                  <a16:creationId xmlns:a16="http://schemas.microsoft.com/office/drawing/2014/main" id="{B5D85D52-9380-9470-5689-90D6DFB67B3B}"/>
                </a:ext>
              </a:extLst>
            </p:cNvPr>
            <p:cNvSpPr/>
            <p:nvPr userDrawn="1"/>
          </p:nvSpPr>
          <p:spPr>
            <a:xfrm>
              <a:off x="228600" y="6412293"/>
              <a:ext cx="11740074" cy="2244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6EC4E2C-C7F7-6600-F368-A0B2E4DEEA27}"/>
                </a:ext>
              </a:extLst>
            </p:cNvPr>
            <p:cNvSpPr txBox="1"/>
            <p:nvPr userDrawn="1"/>
          </p:nvSpPr>
          <p:spPr>
            <a:xfrm>
              <a:off x="2732637" y="6376732"/>
              <a:ext cx="6732000" cy="2908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ZA" sz="1290" b="1" i="0" u="none" strike="noStrike" cap="none" dirty="0">
                  <a:solidFill>
                    <a:schemeClr val="bg1"/>
                  </a:solidFill>
                  <a:latin typeface="Arial"/>
                  <a:cs typeface="Arial"/>
                  <a:sym typeface="Arial"/>
                </a:rPr>
                <a:t>ICTP JOINT SUMMER SCHOOL </a:t>
              </a:r>
              <a:r>
                <a:rPr lang="en-ZA" sz="1290" b="0" i="0" u="none" strike="noStrike" cap="none" dirty="0">
                  <a:solidFill>
                    <a:schemeClr val="bg1"/>
                  </a:solidFill>
                  <a:latin typeface="Arial"/>
                  <a:cs typeface="Arial"/>
                  <a:sym typeface="Arial"/>
                </a:rPr>
                <a:t>FOR</a:t>
              </a:r>
              <a:r>
                <a:rPr lang="en-ZA" sz="1290" b="1" i="0" u="none" strike="noStrike" cap="none" dirty="0">
                  <a:solidFill>
                    <a:schemeClr val="bg1"/>
                  </a:solidFill>
                  <a:latin typeface="Arial"/>
                  <a:cs typeface="Arial"/>
                  <a:sym typeface="Arial"/>
                </a:rPr>
                <a:t> SUSTAINABLE DEVELOPMENT</a:t>
              </a:r>
              <a:r>
                <a:rPr lang="en-US" sz="1290" b="1" i="0" u="none" strike="noStrike" cap="none" dirty="0">
                  <a:solidFill>
                    <a:schemeClr val="bg1"/>
                  </a:solidFill>
                  <a:latin typeface="Arial"/>
                  <a:cs typeface="Arial"/>
                  <a:sym typeface="Arial"/>
                </a:rPr>
                <a:t> </a:t>
              </a:r>
              <a:r>
                <a:rPr lang="en-US" sz="1290" b="0" dirty="0">
                  <a:solidFill>
                    <a:schemeClr val="bg1"/>
                  </a:solidFill>
                </a:rPr>
                <a:t>|</a:t>
              </a:r>
              <a:r>
                <a:rPr lang="en-US" sz="1290" b="1" dirty="0">
                  <a:solidFill>
                    <a:schemeClr val="bg1"/>
                  </a:solidFill>
                </a:rPr>
                <a:t> 2023</a:t>
              </a:r>
            </a:p>
          </p:txBody>
        </p:sp>
        <p:cxnSp>
          <p:nvCxnSpPr>
            <p:cNvPr id="11" name="Straight Connector 10">
              <a:extLst>
                <a:ext uri="{FF2B5EF4-FFF2-40B4-BE49-F238E27FC236}">
                  <a16:creationId xmlns:a16="http://schemas.microsoft.com/office/drawing/2014/main" id="{EC696286-338D-3E42-B059-C77538818464}"/>
                </a:ext>
              </a:extLst>
            </p:cNvPr>
            <p:cNvCxnSpPr>
              <a:cxnSpLocks/>
            </p:cNvCxnSpPr>
            <p:nvPr userDrawn="1"/>
          </p:nvCxnSpPr>
          <p:spPr>
            <a:xfrm>
              <a:off x="349623" y="6524540"/>
              <a:ext cx="27712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92DCCF-2EAD-0DAB-BC4F-07FC8539B8AA}"/>
                </a:ext>
              </a:extLst>
            </p:cNvPr>
            <p:cNvCxnSpPr>
              <a:cxnSpLocks/>
            </p:cNvCxnSpPr>
            <p:nvPr userDrawn="1"/>
          </p:nvCxnSpPr>
          <p:spPr>
            <a:xfrm>
              <a:off x="9074426" y="6524540"/>
              <a:ext cx="276386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userDrawn="1">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Helvetica Neue"/>
              <a:buNone/>
              <a:defRPr sz="4000" b="1">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atin typeface="Helvetica Neue"/>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 name="Google Shape;14;p16">
            <a:extLst>
              <a:ext uri="{FF2B5EF4-FFF2-40B4-BE49-F238E27FC236}">
                <a16:creationId xmlns:a16="http://schemas.microsoft.com/office/drawing/2014/main" id="{3E7EF1E2-363E-EC49-81BE-F9A8C7DE1A65}"/>
              </a:ext>
            </a:extLst>
          </p:cNvPr>
          <p:cNvSpPr txBox="1">
            <a:spLocks/>
          </p:cNvSpPr>
          <p:nvPr userDrawn="1"/>
        </p:nvSpPr>
        <p:spPr>
          <a:xfrm>
            <a:off x="11539331" y="365125"/>
            <a:ext cx="430694"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b="1" smtClean="0"/>
              <a:pPr/>
              <a:t>‹#›</a:t>
            </a:fld>
            <a:endParaRPr lang="sv-SE" b="1" dirty="0"/>
          </a:p>
        </p:txBody>
      </p:sp>
      <p:sp>
        <p:nvSpPr>
          <p:cNvPr id="7" name="Picture Placeholder 6">
            <a:extLst>
              <a:ext uri="{FF2B5EF4-FFF2-40B4-BE49-F238E27FC236}">
                <a16:creationId xmlns:a16="http://schemas.microsoft.com/office/drawing/2014/main" id="{79D5118D-97C4-8F48-B7F6-276414ACF32F}"/>
              </a:ext>
            </a:extLst>
          </p:cNvPr>
          <p:cNvSpPr>
            <a:spLocks noGrp="1"/>
          </p:cNvSpPr>
          <p:nvPr>
            <p:ph type="pic" sz="quarter" idx="10" hasCustomPrompt="1"/>
          </p:nvPr>
        </p:nvSpPr>
        <p:spPr>
          <a:xfrm>
            <a:off x="6172202" y="1825625"/>
            <a:ext cx="5181598" cy="4351338"/>
          </a:xfrm>
        </p:spPr>
        <p:txBody>
          <a:bodyPr>
            <a:normAutofit/>
          </a:bodyPr>
          <a:lstStyle>
            <a:lvl1pPr marL="76200" marR="0" indent="0" algn="l" defTabSz="914400" rtl="0" eaLnBrk="1" fontAlgn="auto" latinLnBrk="0" hangingPunct="1">
              <a:lnSpc>
                <a:spcPct val="90000"/>
              </a:lnSpc>
              <a:spcBef>
                <a:spcPts val="1000"/>
              </a:spcBef>
              <a:spcAft>
                <a:spcPts val="0"/>
              </a:spcAft>
              <a:buClr>
                <a:schemeClr val="dk1"/>
              </a:buClr>
              <a:buSzPts val="2400"/>
              <a:buFontTx/>
              <a:buNone/>
              <a:tabLst/>
              <a:defRPr sz="2000" i="1">
                <a:solidFill>
                  <a:schemeClr val="bg1">
                    <a:lumMod val="50000"/>
                  </a:schemeClr>
                </a:solidFill>
              </a:defRPr>
            </a:lvl1pPr>
          </a:lstStyle>
          <a:p>
            <a:pPr marL="457200" marR="0" lvl="0" indent="-381000" algn="l" defTabSz="914400" rtl="0" eaLnBrk="1" fontAlgn="auto" latinLnBrk="0" hangingPunct="1">
              <a:lnSpc>
                <a:spcPct val="90000"/>
              </a:lnSpc>
              <a:spcBef>
                <a:spcPts val="1000"/>
              </a:spcBef>
              <a:spcAft>
                <a:spcPts val="0"/>
              </a:spcAft>
              <a:buClr>
                <a:schemeClr val="dk1"/>
              </a:buClr>
              <a:buSzPts val="2400"/>
              <a:buFont typeface="Arial"/>
              <a:buChar char="•"/>
              <a:tabLst/>
              <a:defRPr/>
            </a:pPr>
            <a:r>
              <a:rPr lang="sv-SE" dirty="0"/>
              <a:t>Place </a:t>
            </a:r>
            <a:r>
              <a:rPr lang="sv-SE" dirty="0" err="1"/>
              <a:t>map</a:t>
            </a:r>
            <a:r>
              <a:rPr lang="sv-SE" dirty="0"/>
              <a:t> </a:t>
            </a:r>
            <a:r>
              <a:rPr lang="sv-SE" dirty="0" err="1"/>
              <a:t>of</a:t>
            </a:r>
            <a:r>
              <a:rPr lang="sv-SE" dirty="0"/>
              <a:t> country </a:t>
            </a:r>
            <a:r>
              <a:rPr lang="sv-SE" dirty="0" err="1"/>
              <a:t>here</a:t>
            </a:r>
            <a:endParaRPr lang="sv-SE" dirty="0"/>
          </a:p>
        </p:txBody>
      </p:sp>
      <p:grpSp>
        <p:nvGrpSpPr>
          <p:cNvPr id="4" name="Group 3">
            <a:extLst>
              <a:ext uri="{FF2B5EF4-FFF2-40B4-BE49-F238E27FC236}">
                <a16:creationId xmlns:a16="http://schemas.microsoft.com/office/drawing/2014/main" id="{95962F69-4AF5-CEF1-695F-E06646B281BD}"/>
              </a:ext>
            </a:extLst>
          </p:cNvPr>
          <p:cNvGrpSpPr/>
          <p:nvPr userDrawn="1"/>
        </p:nvGrpSpPr>
        <p:grpSpPr>
          <a:xfrm>
            <a:off x="228600" y="6376732"/>
            <a:ext cx="11740074" cy="290849"/>
            <a:chOff x="228600" y="6376732"/>
            <a:chExt cx="11740074" cy="290849"/>
          </a:xfrm>
        </p:grpSpPr>
        <p:sp>
          <p:nvSpPr>
            <p:cNvPr id="8" name="Rectangle 7">
              <a:extLst>
                <a:ext uri="{FF2B5EF4-FFF2-40B4-BE49-F238E27FC236}">
                  <a16:creationId xmlns:a16="http://schemas.microsoft.com/office/drawing/2014/main" id="{41F0C87B-1E8E-399F-6CDA-22D84F83CC19}"/>
                </a:ext>
              </a:extLst>
            </p:cNvPr>
            <p:cNvSpPr/>
            <p:nvPr userDrawn="1"/>
          </p:nvSpPr>
          <p:spPr>
            <a:xfrm>
              <a:off x="228600" y="6412293"/>
              <a:ext cx="11740074" cy="2244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D98DCB-B3EE-539D-33E1-E0DDC6EB7020}"/>
                </a:ext>
              </a:extLst>
            </p:cNvPr>
            <p:cNvSpPr txBox="1"/>
            <p:nvPr userDrawn="1"/>
          </p:nvSpPr>
          <p:spPr>
            <a:xfrm>
              <a:off x="2732637" y="6376732"/>
              <a:ext cx="6732000" cy="2908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ZA" sz="1290" b="1" i="0" u="none" strike="noStrike" cap="none" dirty="0">
                  <a:solidFill>
                    <a:schemeClr val="bg1"/>
                  </a:solidFill>
                  <a:latin typeface="Arial"/>
                  <a:cs typeface="Arial"/>
                  <a:sym typeface="Arial"/>
                </a:rPr>
                <a:t>ICTP JOINT SUMMER SCHOOL </a:t>
              </a:r>
              <a:r>
                <a:rPr lang="en-ZA" sz="1290" b="0" i="0" u="none" strike="noStrike" cap="none" dirty="0">
                  <a:solidFill>
                    <a:schemeClr val="bg1"/>
                  </a:solidFill>
                  <a:latin typeface="Arial"/>
                  <a:cs typeface="Arial"/>
                  <a:sym typeface="Arial"/>
                </a:rPr>
                <a:t>FOR</a:t>
              </a:r>
              <a:r>
                <a:rPr lang="en-ZA" sz="1290" b="1" i="0" u="none" strike="noStrike" cap="none" dirty="0">
                  <a:solidFill>
                    <a:schemeClr val="bg1"/>
                  </a:solidFill>
                  <a:latin typeface="Arial"/>
                  <a:cs typeface="Arial"/>
                  <a:sym typeface="Arial"/>
                </a:rPr>
                <a:t> SUSTAINABLE DEVELOPMENT</a:t>
              </a:r>
              <a:r>
                <a:rPr lang="en-US" sz="1290" b="1" i="0" u="none" strike="noStrike" cap="none" dirty="0">
                  <a:solidFill>
                    <a:schemeClr val="bg1"/>
                  </a:solidFill>
                  <a:latin typeface="Arial"/>
                  <a:cs typeface="Arial"/>
                  <a:sym typeface="Arial"/>
                </a:rPr>
                <a:t> </a:t>
              </a:r>
              <a:r>
                <a:rPr lang="en-US" sz="1290" b="0" dirty="0">
                  <a:solidFill>
                    <a:schemeClr val="bg1"/>
                  </a:solidFill>
                </a:rPr>
                <a:t>|</a:t>
              </a:r>
              <a:r>
                <a:rPr lang="en-US" sz="1290" b="1" dirty="0">
                  <a:solidFill>
                    <a:schemeClr val="bg1"/>
                  </a:solidFill>
                </a:rPr>
                <a:t> 2023</a:t>
              </a:r>
            </a:p>
          </p:txBody>
        </p:sp>
        <p:cxnSp>
          <p:nvCxnSpPr>
            <p:cNvPr id="12" name="Straight Connector 11">
              <a:extLst>
                <a:ext uri="{FF2B5EF4-FFF2-40B4-BE49-F238E27FC236}">
                  <a16:creationId xmlns:a16="http://schemas.microsoft.com/office/drawing/2014/main" id="{24833430-587E-5C1E-FDE8-F5A3B44618F2}"/>
                </a:ext>
              </a:extLst>
            </p:cNvPr>
            <p:cNvCxnSpPr>
              <a:cxnSpLocks/>
            </p:cNvCxnSpPr>
            <p:nvPr userDrawn="1"/>
          </p:nvCxnSpPr>
          <p:spPr>
            <a:xfrm>
              <a:off x="349623" y="6524540"/>
              <a:ext cx="27712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CD85BB-2983-15C2-9BC3-E1A6F3F4EAEE}"/>
                </a:ext>
              </a:extLst>
            </p:cNvPr>
            <p:cNvCxnSpPr>
              <a:cxnSpLocks/>
            </p:cNvCxnSpPr>
            <p:nvPr userDrawn="1"/>
          </p:nvCxnSpPr>
          <p:spPr>
            <a:xfrm>
              <a:off x="9074426" y="6524540"/>
              <a:ext cx="276386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reserve="1">
  <p:cSld name="1_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Helvetica Neue"/>
              <a:buNone/>
              <a:defRPr sz="4000" b="1">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atin typeface="Helvetica Neue"/>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atin typeface="Helvetica Neue"/>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 name="Google Shape;14;p16">
            <a:extLst>
              <a:ext uri="{FF2B5EF4-FFF2-40B4-BE49-F238E27FC236}">
                <a16:creationId xmlns:a16="http://schemas.microsoft.com/office/drawing/2014/main" id="{D1964A5A-F506-D74D-A324-3E2A76E307A3}"/>
              </a:ext>
            </a:extLst>
          </p:cNvPr>
          <p:cNvSpPr txBox="1">
            <a:spLocks/>
          </p:cNvSpPr>
          <p:nvPr userDrawn="1"/>
        </p:nvSpPr>
        <p:spPr>
          <a:xfrm>
            <a:off x="11539331" y="365125"/>
            <a:ext cx="430694"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b="1" smtClean="0"/>
              <a:pPr/>
              <a:t>‹#›</a:t>
            </a:fld>
            <a:endParaRPr lang="sv-SE" b="1" dirty="0"/>
          </a:p>
        </p:txBody>
      </p:sp>
      <p:grpSp>
        <p:nvGrpSpPr>
          <p:cNvPr id="2" name="Group 1">
            <a:extLst>
              <a:ext uri="{FF2B5EF4-FFF2-40B4-BE49-F238E27FC236}">
                <a16:creationId xmlns:a16="http://schemas.microsoft.com/office/drawing/2014/main" id="{DC413391-B877-515B-2248-27B7228BA078}"/>
              </a:ext>
            </a:extLst>
          </p:cNvPr>
          <p:cNvGrpSpPr/>
          <p:nvPr userDrawn="1"/>
        </p:nvGrpSpPr>
        <p:grpSpPr>
          <a:xfrm>
            <a:off x="228600" y="6376732"/>
            <a:ext cx="11740074" cy="290849"/>
            <a:chOff x="228600" y="6376732"/>
            <a:chExt cx="11740074" cy="290849"/>
          </a:xfrm>
        </p:grpSpPr>
        <p:sp>
          <p:nvSpPr>
            <p:cNvPr id="9" name="Rectangle 8">
              <a:extLst>
                <a:ext uri="{FF2B5EF4-FFF2-40B4-BE49-F238E27FC236}">
                  <a16:creationId xmlns:a16="http://schemas.microsoft.com/office/drawing/2014/main" id="{A6795222-CEA4-DA97-D31B-3FDB8F22CDF7}"/>
                </a:ext>
              </a:extLst>
            </p:cNvPr>
            <p:cNvSpPr/>
            <p:nvPr userDrawn="1"/>
          </p:nvSpPr>
          <p:spPr>
            <a:xfrm>
              <a:off x="228600" y="6412293"/>
              <a:ext cx="11740074" cy="2244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1E07612-6322-422F-6B9C-8F8826BE7753}"/>
                </a:ext>
              </a:extLst>
            </p:cNvPr>
            <p:cNvSpPr txBox="1"/>
            <p:nvPr userDrawn="1"/>
          </p:nvSpPr>
          <p:spPr>
            <a:xfrm>
              <a:off x="2732637" y="6376732"/>
              <a:ext cx="6732000" cy="2908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ZA" sz="1290" b="1" i="0" u="none" strike="noStrike" cap="none" dirty="0">
                  <a:solidFill>
                    <a:schemeClr val="bg1"/>
                  </a:solidFill>
                  <a:latin typeface="Arial"/>
                  <a:cs typeface="Arial"/>
                  <a:sym typeface="Arial"/>
                </a:rPr>
                <a:t>ICTP JOINT SUMMER SCHOOL </a:t>
              </a:r>
              <a:r>
                <a:rPr lang="en-ZA" sz="1290" b="0" i="0" u="none" strike="noStrike" cap="none" dirty="0">
                  <a:solidFill>
                    <a:schemeClr val="bg1"/>
                  </a:solidFill>
                  <a:latin typeface="Arial"/>
                  <a:cs typeface="Arial"/>
                  <a:sym typeface="Arial"/>
                </a:rPr>
                <a:t>FOR</a:t>
              </a:r>
              <a:r>
                <a:rPr lang="en-ZA" sz="1290" b="1" i="0" u="none" strike="noStrike" cap="none" dirty="0">
                  <a:solidFill>
                    <a:schemeClr val="bg1"/>
                  </a:solidFill>
                  <a:latin typeface="Arial"/>
                  <a:cs typeface="Arial"/>
                  <a:sym typeface="Arial"/>
                </a:rPr>
                <a:t> SUSTAINABLE DEVELOPMENT</a:t>
              </a:r>
              <a:r>
                <a:rPr lang="en-US" sz="1290" b="1" i="0" u="none" strike="noStrike" cap="none" dirty="0">
                  <a:solidFill>
                    <a:schemeClr val="bg1"/>
                  </a:solidFill>
                  <a:latin typeface="Arial"/>
                  <a:cs typeface="Arial"/>
                  <a:sym typeface="Arial"/>
                </a:rPr>
                <a:t> </a:t>
              </a:r>
              <a:r>
                <a:rPr lang="en-US" sz="1290" b="0" dirty="0">
                  <a:solidFill>
                    <a:schemeClr val="bg1"/>
                  </a:solidFill>
                </a:rPr>
                <a:t>|</a:t>
              </a:r>
              <a:r>
                <a:rPr lang="en-US" sz="1290" b="1" dirty="0">
                  <a:solidFill>
                    <a:schemeClr val="bg1"/>
                  </a:solidFill>
                </a:rPr>
                <a:t> 2023</a:t>
              </a:r>
            </a:p>
          </p:txBody>
        </p:sp>
        <p:cxnSp>
          <p:nvCxnSpPr>
            <p:cNvPr id="11" name="Straight Connector 10">
              <a:extLst>
                <a:ext uri="{FF2B5EF4-FFF2-40B4-BE49-F238E27FC236}">
                  <a16:creationId xmlns:a16="http://schemas.microsoft.com/office/drawing/2014/main" id="{2AF13FB1-E7C5-0BD3-EA91-796103382067}"/>
                </a:ext>
              </a:extLst>
            </p:cNvPr>
            <p:cNvCxnSpPr>
              <a:cxnSpLocks/>
            </p:cNvCxnSpPr>
            <p:nvPr userDrawn="1"/>
          </p:nvCxnSpPr>
          <p:spPr>
            <a:xfrm>
              <a:off x="349623" y="6524540"/>
              <a:ext cx="27712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33D2D1B-DC8B-149C-29BA-F097369C57E7}"/>
                </a:ext>
              </a:extLst>
            </p:cNvPr>
            <p:cNvCxnSpPr>
              <a:cxnSpLocks/>
            </p:cNvCxnSpPr>
            <p:nvPr userDrawn="1"/>
          </p:nvCxnSpPr>
          <p:spPr>
            <a:xfrm>
              <a:off x="9074426" y="6524540"/>
              <a:ext cx="276386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141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Helvetica Neue"/>
              <a:buNone/>
              <a:defRPr sz="4000" b="1">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2" name="Google Shape;42;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 name="Google Shape;14;p16">
            <a:extLst>
              <a:ext uri="{FF2B5EF4-FFF2-40B4-BE49-F238E27FC236}">
                <a16:creationId xmlns:a16="http://schemas.microsoft.com/office/drawing/2014/main" id="{076759C4-35A8-054D-8720-B0DA2E58A41A}"/>
              </a:ext>
            </a:extLst>
          </p:cNvPr>
          <p:cNvSpPr txBox="1">
            <a:spLocks/>
          </p:cNvSpPr>
          <p:nvPr userDrawn="1"/>
        </p:nvSpPr>
        <p:spPr>
          <a:xfrm>
            <a:off x="11539331" y="365125"/>
            <a:ext cx="430694"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b="1" smtClean="0"/>
              <a:pPr/>
              <a:t>‹#›</a:t>
            </a:fld>
            <a:endParaRPr lang="sv-SE" b="1" dirty="0"/>
          </a:p>
        </p:txBody>
      </p:sp>
      <p:grpSp>
        <p:nvGrpSpPr>
          <p:cNvPr id="6" name="Group 5">
            <a:extLst>
              <a:ext uri="{FF2B5EF4-FFF2-40B4-BE49-F238E27FC236}">
                <a16:creationId xmlns:a16="http://schemas.microsoft.com/office/drawing/2014/main" id="{82AE6F86-3F14-8F95-79B0-12EDE0D8558B}"/>
              </a:ext>
            </a:extLst>
          </p:cNvPr>
          <p:cNvGrpSpPr/>
          <p:nvPr userDrawn="1"/>
        </p:nvGrpSpPr>
        <p:grpSpPr>
          <a:xfrm>
            <a:off x="228600" y="6376732"/>
            <a:ext cx="11740074" cy="290849"/>
            <a:chOff x="228600" y="6376732"/>
            <a:chExt cx="11740074" cy="290849"/>
          </a:xfrm>
        </p:grpSpPr>
        <p:sp>
          <p:nvSpPr>
            <p:cNvPr id="9" name="Rectangle 8">
              <a:extLst>
                <a:ext uri="{FF2B5EF4-FFF2-40B4-BE49-F238E27FC236}">
                  <a16:creationId xmlns:a16="http://schemas.microsoft.com/office/drawing/2014/main" id="{D847DC20-30FA-1FF2-1BA7-A2A49D995D58}"/>
                </a:ext>
              </a:extLst>
            </p:cNvPr>
            <p:cNvSpPr/>
            <p:nvPr userDrawn="1"/>
          </p:nvSpPr>
          <p:spPr>
            <a:xfrm>
              <a:off x="228600" y="6412293"/>
              <a:ext cx="11740074" cy="2244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BA03575-A12A-0804-17D0-BC1C8D7C882B}"/>
                </a:ext>
              </a:extLst>
            </p:cNvPr>
            <p:cNvSpPr txBox="1"/>
            <p:nvPr userDrawn="1"/>
          </p:nvSpPr>
          <p:spPr>
            <a:xfrm>
              <a:off x="2732637" y="6376732"/>
              <a:ext cx="6732000" cy="2908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ZA" sz="1290" b="1" i="0" u="none" strike="noStrike" cap="none" dirty="0">
                  <a:solidFill>
                    <a:schemeClr val="bg1"/>
                  </a:solidFill>
                  <a:latin typeface="Arial"/>
                  <a:cs typeface="Arial"/>
                  <a:sym typeface="Arial"/>
                </a:rPr>
                <a:t>ICTP JOINT SUMMER SCHOOL </a:t>
              </a:r>
              <a:r>
                <a:rPr lang="en-ZA" sz="1290" b="0" i="0" u="none" strike="noStrike" cap="none" dirty="0">
                  <a:solidFill>
                    <a:schemeClr val="bg1"/>
                  </a:solidFill>
                  <a:latin typeface="Arial"/>
                  <a:cs typeface="Arial"/>
                  <a:sym typeface="Arial"/>
                </a:rPr>
                <a:t>FOR</a:t>
              </a:r>
              <a:r>
                <a:rPr lang="en-ZA" sz="1290" b="1" i="0" u="none" strike="noStrike" cap="none" dirty="0">
                  <a:solidFill>
                    <a:schemeClr val="bg1"/>
                  </a:solidFill>
                  <a:latin typeface="Arial"/>
                  <a:cs typeface="Arial"/>
                  <a:sym typeface="Arial"/>
                </a:rPr>
                <a:t> SUSTAINABLE DEVELOPMENT</a:t>
              </a:r>
              <a:r>
                <a:rPr lang="en-US" sz="1290" b="1" i="0" u="none" strike="noStrike" cap="none" dirty="0">
                  <a:solidFill>
                    <a:schemeClr val="bg1"/>
                  </a:solidFill>
                  <a:latin typeface="Arial"/>
                  <a:cs typeface="Arial"/>
                  <a:sym typeface="Arial"/>
                </a:rPr>
                <a:t> </a:t>
              </a:r>
              <a:r>
                <a:rPr lang="en-US" sz="1290" b="0" dirty="0">
                  <a:solidFill>
                    <a:schemeClr val="bg1"/>
                  </a:solidFill>
                </a:rPr>
                <a:t>|</a:t>
              </a:r>
              <a:r>
                <a:rPr lang="en-US" sz="1290" b="1" dirty="0">
                  <a:solidFill>
                    <a:schemeClr val="bg1"/>
                  </a:solidFill>
                </a:rPr>
                <a:t> 2023</a:t>
              </a:r>
            </a:p>
          </p:txBody>
        </p:sp>
        <p:cxnSp>
          <p:nvCxnSpPr>
            <p:cNvPr id="11" name="Straight Connector 10">
              <a:extLst>
                <a:ext uri="{FF2B5EF4-FFF2-40B4-BE49-F238E27FC236}">
                  <a16:creationId xmlns:a16="http://schemas.microsoft.com/office/drawing/2014/main" id="{455685E0-ADB5-E25E-9A62-7233BC8738FE}"/>
                </a:ext>
              </a:extLst>
            </p:cNvPr>
            <p:cNvCxnSpPr>
              <a:cxnSpLocks/>
            </p:cNvCxnSpPr>
            <p:nvPr userDrawn="1"/>
          </p:nvCxnSpPr>
          <p:spPr>
            <a:xfrm>
              <a:off x="349623" y="6524540"/>
              <a:ext cx="27712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B4AD57E-8595-9C6D-F6EB-9B573F06BFCA}"/>
                </a:ext>
              </a:extLst>
            </p:cNvPr>
            <p:cNvCxnSpPr>
              <a:cxnSpLocks/>
            </p:cNvCxnSpPr>
            <p:nvPr userDrawn="1"/>
          </p:nvCxnSpPr>
          <p:spPr>
            <a:xfrm>
              <a:off x="9074426" y="6524540"/>
              <a:ext cx="276386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Helvetica Neue"/>
              <a:buNone/>
              <a:defRPr sz="5400" b="1">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Helvetica Neue"/>
                <a:ea typeface="Helvetica Neue"/>
                <a:cs typeface="Helvetica Neue"/>
                <a:sym typeface="Helvetica Neue"/>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 name="Google Shape;14;p16">
            <a:extLst>
              <a:ext uri="{FF2B5EF4-FFF2-40B4-BE49-F238E27FC236}">
                <a16:creationId xmlns:a16="http://schemas.microsoft.com/office/drawing/2014/main" id="{2D54D414-8A28-7543-99A7-6988CD1796C7}"/>
              </a:ext>
            </a:extLst>
          </p:cNvPr>
          <p:cNvSpPr txBox="1">
            <a:spLocks/>
          </p:cNvSpPr>
          <p:nvPr userDrawn="1"/>
        </p:nvSpPr>
        <p:spPr>
          <a:xfrm>
            <a:off x="11539331" y="365125"/>
            <a:ext cx="430694"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b="1" smtClean="0"/>
              <a:pPr/>
              <a:t>‹#›</a:t>
            </a:fld>
            <a:endParaRPr lang="sv-SE" b="1" dirty="0"/>
          </a:p>
        </p:txBody>
      </p:sp>
      <p:grpSp>
        <p:nvGrpSpPr>
          <p:cNvPr id="6" name="Group 5">
            <a:extLst>
              <a:ext uri="{FF2B5EF4-FFF2-40B4-BE49-F238E27FC236}">
                <a16:creationId xmlns:a16="http://schemas.microsoft.com/office/drawing/2014/main" id="{82018DEB-8DCA-1CF4-AE8C-45F6B5561C75}"/>
              </a:ext>
            </a:extLst>
          </p:cNvPr>
          <p:cNvGrpSpPr/>
          <p:nvPr userDrawn="1"/>
        </p:nvGrpSpPr>
        <p:grpSpPr>
          <a:xfrm>
            <a:off x="228600" y="6376732"/>
            <a:ext cx="11740074" cy="290849"/>
            <a:chOff x="228600" y="6376732"/>
            <a:chExt cx="11740074" cy="290849"/>
          </a:xfrm>
        </p:grpSpPr>
        <p:sp>
          <p:nvSpPr>
            <p:cNvPr id="9" name="Rectangle 8">
              <a:extLst>
                <a:ext uri="{FF2B5EF4-FFF2-40B4-BE49-F238E27FC236}">
                  <a16:creationId xmlns:a16="http://schemas.microsoft.com/office/drawing/2014/main" id="{281EB107-6B60-0076-231B-A8C4F50CF68F}"/>
                </a:ext>
              </a:extLst>
            </p:cNvPr>
            <p:cNvSpPr/>
            <p:nvPr userDrawn="1"/>
          </p:nvSpPr>
          <p:spPr>
            <a:xfrm>
              <a:off x="228600" y="6412293"/>
              <a:ext cx="11740074" cy="2244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BE6F5F2-9651-889A-6B4A-3ACD6362679D}"/>
                </a:ext>
              </a:extLst>
            </p:cNvPr>
            <p:cNvSpPr txBox="1"/>
            <p:nvPr userDrawn="1"/>
          </p:nvSpPr>
          <p:spPr>
            <a:xfrm>
              <a:off x="2732637" y="6376732"/>
              <a:ext cx="6732000" cy="2908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ZA" sz="1290" b="1" i="0" u="none" strike="noStrike" cap="none" dirty="0">
                  <a:solidFill>
                    <a:schemeClr val="bg1"/>
                  </a:solidFill>
                  <a:latin typeface="Arial"/>
                  <a:cs typeface="Arial"/>
                  <a:sym typeface="Arial"/>
                </a:rPr>
                <a:t>ICTP JOINT SUMMER SCHOOL </a:t>
              </a:r>
              <a:r>
                <a:rPr lang="en-ZA" sz="1290" b="0" i="0" u="none" strike="noStrike" cap="none" dirty="0">
                  <a:solidFill>
                    <a:schemeClr val="bg1"/>
                  </a:solidFill>
                  <a:latin typeface="Arial"/>
                  <a:cs typeface="Arial"/>
                  <a:sym typeface="Arial"/>
                </a:rPr>
                <a:t>FOR</a:t>
              </a:r>
              <a:r>
                <a:rPr lang="en-ZA" sz="1290" b="1" i="0" u="none" strike="noStrike" cap="none" dirty="0">
                  <a:solidFill>
                    <a:schemeClr val="bg1"/>
                  </a:solidFill>
                  <a:latin typeface="Arial"/>
                  <a:cs typeface="Arial"/>
                  <a:sym typeface="Arial"/>
                </a:rPr>
                <a:t> SUSTAINABLE DEVELOPMENT</a:t>
              </a:r>
              <a:r>
                <a:rPr lang="en-US" sz="1290" b="1" i="0" u="none" strike="noStrike" cap="none" dirty="0">
                  <a:solidFill>
                    <a:schemeClr val="bg1"/>
                  </a:solidFill>
                  <a:latin typeface="Arial"/>
                  <a:cs typeface="Arial"/>
                  <a:sym typeface="Arial"/>
                </a:rPr>
                <a:t> </a:t>
              </a:r>
              <a:r>
                <a:rPr lang="en-US" sz="1290" b="0" dirty="0">
                  <a:solidFill>
                    <a:schemeClr val="bg1"/>
                  </a:solidFill>
                </a:rPr>
                <a:t>|</a:t>
              </a:r>
              <a:r>
                <a:rPr lang="en-US" sz="1290" b="1" dirty="0">
                  <a:solidFill>
                    <a:schemeClr val="bg1"/>
                  </a:solidFill>
                </a:rPr>
                <a:t> 2023</a:t>
              </a:r>
            </a:p>
          </p:txBody>
        </p:sp>
        <p:cxnSp>
          <p:nvCxnSpPr>
            <p:cNvPr id="11" name="Straight Connector 10">
              <a:extLst>
                <a:ext uri="{FF2B5EF4-FFF2-40B4-BE49-F238E27FC236}">
                  <a16:creationId xmlns:a16="http://schemas.microsoft.com/office/drawing/2014/main" id="{550AA523-FEAC-0664-4EDA-22A5D9A39987}"/>
                </a:ext>
              </a:extLst>
            </p:cNvPr>
            <p:cNvCxnSpPr>
              <a:cxnSpLocks/>
            </p:cNvCxnSpPr>
            <p:nvPr userDrawn="1"/>
          </p:nvCxnSpPr>
          <p:spPr>
            <a:xfrm>
              <a:off x="349623" y="6524540"/>
              <a:ext cx="27712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1E3FA3B-4B49-09E1-25F0-30465AEF31D5}"/>
                </a:ext>
              </a:extLst>
            </p:cNvPr>
            <p:cNvCxnSpPr>
              <a:cxnSpLocks/>
            </p:cNvCxnSpPr>
            <p:nvPr userDrawn="1"/>
          </p:nvCxnSpPr>
          <p:spPr>
            <a:xfrm>
              <a:off x="9074426" y="6524540"/>
              <a:ext cx="276386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Helvetica Neue"/>
              <a:buNone/>
              <a:defRPr sz="4000" b="1">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atin typeface="Helvetica Neue"/>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atin typeface="Helvetica Neue"/>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 name="Google Shape;14;p16">
            <a:extLst>
              <a:ext uri="{FF2B5EF4-FFF2-40B4-BE49-F238E27FC236}">
                <a16:creationId xmlns:a16="http://schemas.microsoft.com/office/drawing/2014/main" id="{64400322-694A-B44F-B760-D8D00F341EDC}"/>
              </a:ext>
            </a:extLst>
          </p:cNvPr>
          <p:cNvSpPr txBox="1">
            <a:spLocks/>
          </p:cNvSpPr>
          <p:nvPr userDrawn="1"/>
        </p:nvSpPr>
        <p:spPr>
          <a:xfrm>
            <a:off x="11539331" y="365125"/>
            <a:ext cx="430694"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b="1" smtClean="0"/>
              <a:pPr/>
              <a:t>‹#›</a:t>
            </a:fld>
            <a:endParaRPr lang="sv-SE" b="1" dirty="0"/>
          </a:p>
        </p:txBody>
      </p:sp>
      <p:grpSp>
        <p:nvGrpSpPr>
          <p:cNvPr id="7" name="Group 6">
            <a:extLst>
              <a:ext uri="{FF2B5EF4-FFF2-40B4-BE49-F238E27FC236}">
                <a16:creationId xmlns:a16="http://schemas.microsoft.com/office/drawing/2014/main" id="{846FC533-B9D1-2C80-D31F-6D35A2D3A0AC}"/>
              </a:ext>
            </a:extLst>
          </p:cNvPr>
          <p:cNvGrpSpPr/>
          <p:nvPr userDrawn="1"/>
        </p:nvGrpSpPr>
        <p:grpSpPr>
          <a:xfrm>
            <a:off x="228600" y="6376732"/>
            <a:ext cx="11740074" cy="290849"/>
            <a:chOff x="228600" y="6376732"/>
            <a:chExt cx="11740074" cy="290849"/>
          </a:xfrm>
        </p:grpSpPr>
        <p:sp>
          <p:nvSpPr>
            <p:cNvPr id="8" name="Rectangle 7">
              <a:extLst>
                <a:ext uri="{FF2B5EF4-FFF2-40B4-BE49-F238E27FC236}">
                  <a16:creationId xmlns:a16="http://schemas.microsoft.com/office/drawing/2014/main" id="{08A50F65-4600-8B89-04D7-B3D3FF73B9E2}"/>
                </a:ext>
              </a:extLst>
            </p:cNvPr>
            <p:cNvSpPr/>
            <p:nvPr userDrawn="1"/>
          </p:nvSpPr>
          <p:spPr>
            <a:xfrm>
              <a:off x="228600" y="6412293"/>
              <a:ext cx="11740074" cy="2244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2F67FF3-E060-143C-230A-38791B7C5808}"/>
                </a:ext>
              </a:extLst>
            </p:cNvPr>
            <p:cNvSpPr txBox="1"/>
            <p:nvPr userDrawn="1"/>
          </p:nvSpPr>
          <p:spPr>
            <a:xfrm>
              <a:off x="2732637" y="6376732"/>
              <a:ext cx="6732000" cy="2908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ZA" sz="1290" b="1" i="0" u="none" strike="noStrike" cap="none" dirty="0">
                  <a:solidFill>
                    <a:schemeClr val="bg1"/>
                  </a:solidFill>
                  <a:latin typeface="Arial"/>
                  <a:cs typeface="Arial"/>
                  <a:sym typeface="Arial"/>
                </a:rPr>
                <a:t>ICTP JOINT SUMMER SCHOOL </a:t>
              </a:r>
              <a:r>
                <a:rPr lang="en-ZA" sz="1290" b="0" i="0" u="none" strike="noStrike" cap="none" dirty="0">
                  <a:solidFill>
                    <a:schemeClr val="bg1"/>
                  </a:solidFill>
                  <a:latin typeface="Arial"/>
                  <a:cs typeface="Arial"/>
                  <a:sym typeface="Arial"/>
                </a:rPr>
                <a:t>FOR</a:t>
              </a:r>
              <a:r>
                <a:rPr lang="en-ZA" sz="1290" b="1" i="0" u="none" strike="noStrike" cap="none" dirty="0">
                  <a:solidFill>
                    <a:schemeClr val="bg1"/>
                  </a:solidFill>
                  <a:latin typeface="Arial"/>
                  <a:cs typeface="Arial"/>
                  <a:sym typeface="Arial"/>
                </a:rPr>
                <a:t> SUSTAINABLE DEVELOPMENT</a:t>
              </a:r>
              <a:r>
                <a:rPr lang="en-US" sz="1290" b="1" i="0" u="none" strike="noStrike" cap="none" dirty="0">
                  <a:solidFill>
                    <a:schemeClr val="bg1"/>
                  </a:solidFill>
                  <a:latin typeface="Arial"/>
                  <a:cs typeface="Arial"/>
                  <a:sym typeface="Arial"/>
                </a:rPr>
                <a:t> </a:t>
              </a:r>
              <a:r>
                <a:rPr lang="en-US" sz="1290" b="0" dirty="0">
                  <a:solidFill>
                    <a:schemeClr val="bg1"/>
                  </a:solidFill>
                </a:rPr>
                <a:t>|</a:t>
              </a:r>
              <a:r>
                <a:rPr lang="en-US" sz="1290" b="1" dirty="0">
                  <a:solidFill>
                    <a:schemeClr val="bg1"/>
                  </a:solidFill>
                </a:rPr>
                <a:t> 2023</a:t>
              </a:r>
            </a:p>
          </p:txBody>
        </p:sp>
        <p:cxnSp>
          <p:nvCxnSpPr>
            <p:cNvPr id="11" name="Straight Connector 10">
              <a:extLst>
                <a:ext uri="{FF2B5EF4-FFF2-40B4-BE49-F238E27FC236}">
                  <a16:creationId xmlns:a16="http://schemas.microsoft.com/office/drawing/2014/main" id="{57A1900C-BFC1-D31F-DCAE-FEB94E23EB50}"/>
                </a:ext>
              </a:extLst>
            </p:cNvPr>
            <p:cNvCxnSpPr>
              <a:cxnSpLocks/>
            </p:cNvCxnSpPr>
            <p:nvPr userDrawn="1"/>
          </p:nvCxnSpPr>
          <p:spPr>
            <a:xfrm>
              <a:off x="349623" y="6524540"/>
              <a:ext cx="27712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8A4B814-7772-96D0-31E9-850E77AA723C}"/>
                </a:ext>
              </a:extLst>
            </p:cNvPr>
            <p:cNvCxnSpPr>
              <a:cxnSpLocks/>
            </p:cNvCxnSpPr>
            <p:nvPr userDrawn="1"/>
          </p:nvCxnSpPr>
          <p:spPr>
            <a:xfrm>
              <a:off x="9074426" y="6524540"/>
              <a:ext cx="276386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Helvetica Neue"/>
              <a:buNone/>
              <a:defRPr sz="4000" b="1">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 name="Google Shape;14;p16">
            <a:extLst>
              <a:ext uri="{FF2B5EF4-FFF2-40B4-BE49-F238E27FC236}">
                <a16:creationId xmlns:a16="http://schemas.microsoft.com/office/drawing/2014/main" id="{9C199DDA-2814-1E4E-A1C4-FD5997CB79DD}"/>
              </a:ext>
            </a:extLst>
          </p:cNvPr>
          <p:cNvSpPr txBox="1">
            <a:spLocks/>
          </p:cNvSpPr>
          <p:nvPr userDrawn="1"/>
        </p:nvSpPr>
        <p:spPr>
          <a:xfrm>
            <a:off x="11539331" y="365125"/>
            <a:ext cx="430694"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b="1" smtClean="0"/>
              <a:pPr/>
              <a:t>‹#›</a:t>
            </a:fld>
            <a:endParaRPr lang="sv-SE" b="1" dirty="0"/>
          </a:p>
        </p:txBody>
      </p:sp>
      <p:grpSp>
        <p:nvGrpSpPr>
          <p:cNvPr id="5" name="Group 4">
            <a:extLst>
              <a:ext uri="{FF2B5EF4-FFF2-40B4-BE49-F238E27FC236}">
                <a16:creationId xmlns:a16="http://schemas.microsoft.com/office/drawing/2014/main" id="{70C594D2-522A-F892-DBFE-579A4A766D95}"/>
              </a:ext>
            </a:extLst>
          </p:cNvPr>
          <p:cNvGrpSpPr/>
          <p:nvPr userDrawn="1"/>
        </p:nvGrpSpPr>
        <p:grpSpPr>
          <a:xfrm>
            <a:off x="228600" y="6376732"/>
            <a:ext cx="11740074" cy="290849"/>
            <a:chOff x="228600" y="6376732"/>
            <a:chExt cx="11740074" cy="290849"/>
          </a:xfrm>
        </p:grpSpPr>
        <p:sp>
          <p:nvSpPr>
            <p:cNvPr id="9" name="Rectangle 8">
              <a:extLst>
                <a:ext uri="{FF2B5EF4-FFF2-40B4-BE49-F238E27FC236}">
                  <a16:creationId xmlns:a16="http://schemas.microsoft.com/office/drawing/2014/main" id="{6172A58B-9F65-6DB5-8862-08118D3F17F1}"/>
                </a:ext>
              </a:extLst>
            </p:cNvPr>
            <p:cNvSpPr/>
            <p:nvPr userDrawn="1"/>
          </p:nvSpPr>
          <p:spPr>
            <a:xfrm>
              <a:off x="228600" y="6412293"/>
              <a:ext cx="11740074" cy="2244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9ED7FAC-005A-1906-1630-1B5A43D9E59E}"/>
                </a:ext>
              </a:extLst>
            </p:cNvPr>
            <p:cNvSpPr txBox="1"/>
            <p:nvPr userDrawn="1"/>
          </p:nvSpPr>
          <p:spPr>
            <a:xfrm>
              <a:off x="2732637" y="6376732"/>
              <a:ext cx="6732000" cy="2908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ZA" sz="1290" b="1" i="0" u="none" strike="noStrike" cap="none" dirty="0">
                  <a:solidFill>
                    <a:schemeClr val="bg1"/>
                  </a:solidFill>
                  <a:latin typeface="Arial"/>
                  <a:cs typeface="Arial"/>
                  <a:sym typeface="Arial"/>
                </a:rPr>
                <a:t>ICTP JOINT SUMMER SCHOOL </a:t>
              </a:r>
              <a:r>
                <a:rPr lang="en-ZA" sz="1290" b="0" i="0" u="none" strike="noStrike" cap="none" dirty="0">
                  <a:solidFill>
                    <a:schemeClr val="bg1"/>
                  </a:solidFill>
                  <a:latin typeface="Arial"/>
                  <a:cs typeface="Arial"/>
                  <a:sym typeface="Arial"/>
                </a:rPr>
                <a:t>FOR</a:t>
              </a:r>
              <a:r>
                <a:rPr lang="en-ZA" sz="1290" b="1" i="0" u="none" strike="noStrike" cap="none" dirty="0">
                  <a:solidFill>
                    <a:schemeClr val="bg1"/>
                  </a:solidFill>
                  <a:latin typeface="Arial"/>
                  <a:cs typeface="Arial"/>
                  <a:sym typeface="Arial"/>
                </a:rPr>
                <a:t> SUSTAINABLE DEVELOPMENT</a:t>
              </a:r>
              <a:r>
                <a:rPr lang="en-US" sz="1290" b="1" i="0" u="none" strike="noStrike" cap="none" dirty="0">
                  <a:solidFill>
                    <a:schemeClr val="bg1"/>
                  </a:solidFill>
                  <a:latin typeface="Arial"/>
                  <a:cs typeface="Arial"/>
                  <a:sym typeface="Arial"/>
                </a:rPr>
                <a:t> </a:t>
              </a:r>
              <a:r>
                <a:rPr lang="en-US" sz="1290" b="0" dirty="0">
                  <a:solidFill>
                    <a:schemeClr val="bg1"/>
                  </a:solidFill>
                </a:rPr>
                <a:t>|</a:t>
              </a:r>
              <a:r>
                <a:rPr lang="en-US" sz="1290" b="1" dirty="0">
                  <a:solidFill>
                    <a:schemeClr val="bg1"/>
                  </a:solidFill>
                </a:rPr>
                <a:t> 2023</a:t>
              </a:r>
            </a:p>
          </p:txBody>
        </p:sp>
        <p:cxnSp>
          <p:nvCxnSpPr>
            <p:cNvPr id="11" name="Straight Connector 10">
              <a:extLst>
                <a:ext uri="{FF2B5EF4-FFF2-40B4-BE49-F238E27FC236}">
                  <a16:creationId xmlns:a16="http://schemas.microsoft.com/office/drawing/2014/main" id="{BFF7B0DC-60A9-A80A-7B8B-A604791CB6E4}"/>
                </a:ext>
              </a:extLst>
            </p:cNvPr>
            <p:cNvCxnSpPr>
              <a:cxnSpLocks/>
            </p:cNvCxnSpPr>
            <p:nvPr userDrawn="1"/>
          </p:nvCxnSpPr>
          <p:spPr>
            <a:xfrm>
              <a:off x="349623" y="6524540"/>
              <a:ext cx="27712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5E5F882-31BA-245B-BA28-46A193F7A25E}"/>
                </a:ext>
              </a:extLst>
            </p:cNvPr>
            <p:cNvCxnSpPr>
              <a:cxnSpLocks/>
            </p:cNvCxnSpPr>
            <p:nvPr userDrawn="1"/>
          </p:nvCxnSpPr>
          <p:spPr>
            <a:xfrm>
              <a:off x="9074426" y="6524540"/>
              <a:ext cx="276386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5" name="Google Shape;14;p16">
            <a:extLst>
              <a:ext uri="{FF2B5EF4-FFF2-40B4-BE49-F238E27FC236}">
                <a16:creationId xmlns:a16="http://schemas.microsoft.com/office/drawing/2014/main" id="{A6DBC896-FC49-E540-A5D9-2E5902EE99B3}"/>
              </a:ext>
            </a:extLst>
          </p:cNvPr>
          <p:cNvSpPr txBox="1">
            <a:spLocks/>
          </p:cNvSpPr>
          <p:nvPr userDrawn="1"/>
        </p:nvSpPr>
        <p:spPr>
          <a:xfrm>
            <a:off x="11539331" y="365125"/>
            <a:ext cx="430694"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b="1" smtClean="0"/>
              <a:pPr/>
              <a:t>‹#›</a:t>
            </a:fld>
            <a:endParaRPr lang="sv-SE" b="1" dirty="0"/>
          </a:p>
        </p:txBody>
      </p:sp>
      <p:grpSp>
        <p:nvGrpSpPr>
          <p:cNvPr id="4" name="Group 3">
            <a:extLst>
              <a:ext uri="{FF2B5EF4-FFF2-40B4-BE49-F238E27FC236}">
                <a16:creationId xmlns:a16="http://schemas.microsoft.com/office/drawing/2014/main" id="{29B51727-34D1-9974-6BAB-55669A916351}"/>
              </a:ext>
            </a:extLst>
          </p:cNvPr>
          <p:cNvGrpSpPr/>
          <p:nvPr userDrawn="1"/>
        </p:nvGrpSpPr>
        <p:grpSpPr>
          <a:xfrm>
            <a:off x="228600" y="6376732"/>
            <a:ext cx="11740074" cy="290849"/>
            <a:chOff x="228600" y="6376732"/>
            <a:chExt cx="11740074" cy="290849"/>
          </a:xfrm>
        </p:grpSpPr>
        <p:sp>
          <p:nvSpPr>
            <p:cNvPr id="9" name="Rectangle 8">
              <a:extLst>
                <a:ext uri="{FF2B5EF4-FFF2-40B4-BE49-F238E27FC236}">
                  <a16:creationId xmlns:a16="http://schemas.microsoft.com/office/drawing/2014/main" id="{E5900C0E-D615-F757-8BE4-92448CB9EE3F}"/>
                </a:ext>
              </a:extLst>
            </p:cNvPr>
            <p:cNvSpPr/>
            <p:nvPr userDrawn="1"/>
          </p:nvSpPr>
          <p:spPr>
            <a:xfrm>
              <a:off x="228600" y="6412293"/>
              <a:ext cx="11740074" cy="2244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B61CB84-555E-3687-F99A-965E527850A8}"/>
                </a:ext>
              </a:extLst>
            </p:cNvPr>
            <p:cNvSpPr txBox="1"/>
            <p:nvPr userDrawn="1"/>
          </p:nvSpPr>
          <p:spPr>
            <a:xfrm>
              <a:off x="2732637" y="6376732"/>
              <a:ext cx="6732000" cy="2908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ZA" sz="1290" b="1" i="0" u="none" strike="noStrike" cap="none" dirty="0">
                  <a:solidFill>
                    <a:schemeClr val="bg1"/>
                  </a:solidFill>
                  <a:latin typeface="Arial"/>
                  <a:cs typeface="Arial"/>
                  <a:sym typeface="Arial"/>
                </a:rPr>
                <a:t>ICTP JOINT SUMMER SCHOOL </a:t>
              </a:r>
              <a:r>
                <a:rPr lang="en-ZA" sz="1290" b="0" i="0" u="none" strike="noStrike" cap="none" dirty="0">
                  <a:solidFill>
                    <a:schemeClr val="bg1"/>
                  </a:solidFill>
                  <a:latin typeface="Arial"/>
                  <a:cs typeface="Arial"/>
                  <a:sym typeface="Arial"/>
                </a:rPr>
                <a:t>FOR</a:t>
              </a:r>
              <a:r>
                <a:rPr lang="en-ZA" sz="1290" b="1" i="0" u="none" strike="noStrike" cap="none" dirty="0">
                  <a:solidFill>
                    <a:schemeClr val="bg1"/>
                  </a:solidFill>
                  <a:latin typeface="Arial"/>
                  <a:cs typeface="Arial"/>
                  <a:sym typeface="Arial"/>
                </a:rPr>
                <a:t> SUSTAINABLE DEVELOPMENT</a:t>
              </a:r>
              <a:r>
                <a:rPr lang="en-US" sz="1290" b="1" i="0" u="none" strike="noStrike" cap="none" dirty="0">
                  <a:solidFill>
                    <a:schemeClr val="bg1"/>
                  </a:solidFill>
                  <a:latin typeface="Arial"/>
                  <a:cs typeface="Arial"/>
                  <a:sym typeface="Arial"/>
                </a:rPr>
                <a:t> </a:t>
              </a:r>
              <a:r>
                <a:rPr lang="en-US" sz="1290" b="0" dirty="0">
                  <a:solidFill>
                    <a:schemeClr val="bg1"/>
                  </a:solidFill>
                </a:rPr>
                <a:t>|</a:t>
              </a:r>
              <a:r>
                <a:rPr lang="en-US" sz="1290" b="1" dirty="0">
                  <a:solidFill>
                    <a:schemeClr val="bg1"/>
                  </a:solidFill>
                </a:rPr>
                <a:t> 2023</a:t>
              </a:r>
            </a:p>
          </p:txBody>
        </p:sp>
        <p:cxnSp>
          <p:nvCxnSpPr>
            <p:cNvPr id="11" name="Straight Connector 10">
              <a:extLst>
                <a:ext uri="{FF2B5EF4-FFF2-40B4-BE49-F238E27FC236}">
                  <a16:creationId xmlns:a16="http://schemas.microsoft.com/office/drawing/2014/main" id="{AB173217-F437-CBF3-A1B7-AE3E79AE42A5}"/>
                </a:ext>
              </a:extLst>
            </p:cNvPr>
            <p:cNvCxnSpPr>
              <a:cxnSpLocks/>
            </p:cNvCxnSpPr>
            <p:nvPr userDrawn="1"/>
          </p:nvCxnSpPr>
          <p:spPr>
            <a:xfrm>
              <a:off x="349623" y="6524540"/>
              <a:ext cx="27712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A0DE28-2A07-B72E-81CF-E76B16BB1BA7}"/>
                </a:ext>
              </a:extLst>
            </p:cNvPr>
            <p:cNvCxnSpPr>
              <a:cxnSpLocks/>
            </p:cNvCxnSpPr>
            <p:nvPr userDrawn="1"/>
          </p:nvCxnSpPr>
          <p:spPr>
            <a:xfrm>
              <a:off x="9074426" y="6524540"/>
              <a:ext cx="276386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Helvetica Neue"/>
              <a:buNone/>
              <a:defRPr sz="3200">
                <a:latin typeface="Helvetica Neue"/>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381000" algn="l">
              <a:lnSpc>
                <a:spcPct val="90000"/>
              </a:lnSpc>
              <a:spcBef>
                <a:spcPts val="500"/>
              </a:spcBef>
              <a:spcAft>
                <a:spcPts val="0"/>
              </a:spcAft>
              <a:buClr>
                <a:schemeClr val="dk1"/>
              </a:buClr>
              <a:buSzPts val="2400"/>
              <a:buChar char="•"/>
              <a:defRPr sz="2400">
                <a:latin typeface="Helvetica Neue"/>
                <a:ea typeface="Helvetica Neue"/>
                <a:cs typeface="Helvetica Neue"/>
                <a:sym typeface="Helvetica Neue"/>
              </a:defRPr>
            </a:lvl3pPr>
            <a:lvl4pPr marL="1828800" lvl="3"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4pPr>
            <a:lvl5pPr marL="2286000" lvl="4"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 name="Google Shape;14;p16">
            <a:extLst>
              <a:ext uri="{FF2B5EF4-FFF2-40B4-BE49-F238E27FC236}">
                <a16:creationId xmlns:a16="http://schemas.microsoft.com/office/drawing/2014/main" id="{2C7D06E9-3DC8-D446-908F-6A8676CD1053}"/>
              </a:ext>
            </a:extLst>
          </p:cNvPr>
          <p:cNvSpPr txBox="1">
            <a:spLocks/>
          </p:cNvSpPr>
          <p:nvPr userDrawn="1"/>
        </p:nvSpPr>
        <p:spPr>
          <a:xfrm>
            <a:off x="11539331" y="365125"/>
            <a:ext cx="430694"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b="1" smtClean="0"/>
              <a:pPr/>
              <a:t>‹#›</a:t>
            </a:fld>
            <a:endParaRPr lang="sv-SE" b="1" dirty="0"/>
          </a:p>
        </p:txBody>
      </p:sp>
      <p:grpSp>
        <p:nvGrpSpPr>
          <p:cNvPr id="7" name="Group 6">
            <a:extLst>
              <a:ext uri="{FF2B5EF4-FFF2-40B4-BE49-F238E27FC236}">
                <a16:creationId xmlns:a16="http://schemas.microsoft.com/office/drawing/2014/main" id="{CD6FF8C4-7309-14BB-64DC-B4EFA4D2B63C}"/>
              </a:ext>
            </a:extLst>
          </p:cNvPr>
          <p:cNvGrpSpPr/>
          <p:nvPr userDrawn="1"/>
        </p:nvGrpSpPr>
        <p:grpSpPr>
          <a:xfrm>
            <a:off x="228600" y="6376732"/>
            <a:ext cx="11740074" cy="290849"/>
            <a:chOff x="228600" y="6376732"/>
            <a:chExt cx="11740074" cy="290849"/>
          </a:xfrm>
        </p:grpSpPr>
        <p:sp>
          <p:nvSpPr>
            <p:cNvPr id="9" name="Rectangle 8">
              <a:extLst>
                <a:ext uri="{FF2B5EF4-FFF2-40B4-BE49-F238E27FC236}">
                  <a16:creationId xmlns:a16="http://schemas.microsoft.com/office/drawing/2014/main" id="{039ABBB3-27BF-FB50-C2C4-476E927E164A}"/>
                </a:ext>
              </a:extLst>
            </p:cNvPr>
            <p:cNvSpPr/>
            <p:nvPr userDrawn="1"/>
          </p:nvSpPr>
          <p:spPr>
            <a:xfrm>
              <a:off x="228600" y="6412293"/>
              <a:ext cx="11740074" cy="2244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B33DEBF-40A9-04A7-42F3-A4DCA2A628AF}"/>
                </a:ext>
              </a:extLst>
            </p:cNvPr>
            <p:cNvSpPr txBox="1"/>
            <p:nvPr userDrawn="1"/>
          </p:nvSpPr>
          <p:spPr>
            <a:xfrm>
              <a:off x="2732637" y="6376732"/>
              <a:ext cx="6732000" cy="2908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ZA" sz="1290" b="1" i="0" u="none" strike="noStrike" cap="none" dirty="0">
                  <a:solidFill>
                    <a:schemeClr val="bg1"/>
                  </a:solidFill>
                  <a:latin typeface="Arial"/>
                  <a:cs typeface="Arial"/>
                  <a:sym typeface="Arial"/>
                </a:rPr>
                <a:t>ICTP JOINT SUMMER SCHOOL </a:t>
              </a:r>
              <a:r>
                <a:rPr lang="en-ZA" sz="1290" b="0" i="0" u="none" strike="noStrike" cap="none" dirty="0">
                  <a:solidFill>
                    <a:schemeClr val="bg1"/>
                  </a:solidFill>
                  <a:latin typeface="Arial"/>
                  <a:cs typeface="Arial"/>
                  <a:sym typeface="Arial"/>
                </a:rPr>
                <a:t>FOR</a:t>
              </a:r>
              <a:r>
                <a:rPr lang="en-ZA" sz="1290" b="1" i="0" u="none" strike="noStrike" cap="none" dirty="0">
                  <a:solidFill>
                    <a:schemeClr val="bg1"/>
                  </a:solidFill>
                  <a:latin typeface="Arial"/>
                  <a:cs typeface="Arial"/>
                  <a:sym typeface="Arial"/>
                </a:rPr>
                <a:t> SUSTAINABLE DEVELOPMENT</a:t>
              </a:r>
              <a:r>
                <a:rPr lang="en-US" sz="1290" b="1" i="0" u="none" strike="noStrike" cap="none" dirty="0">
                  <a:solidFill>
                    <a:schemeClr val="bg1"/>
                  </a:solidFill>
                  <a:latin typeface="Arial"/>
                  <a:cs typeface="Arial"/>
                  <a:sym typeface="Arial"/>
                </a:rPr>
                <a:t> </a:t>
              </a:r>
              <a:r>
                <a:rPr lang="en-US" sz="1290" b="0" dirty="0">
                  <a:solidFill>
                    <a:schemeClr val="bg1"/>
                  </a:solidFill>
                </a:rPr>
                <a:t>|</a:t>
              </a:r>
              <a:r>
                <a:rPr lang="en-US" sz="1290" b="1" dirty="0">
                  <a:solidFill>
                    <a:schemeClr val="bg1"/>
                  </a:solidFill>
                </a:rPr>
                <a:t> 2023</a:t>
              </a:r>
            </a:p>
          </p:txBody>
        </p:sp>
        <p:cxnSp>
          <p:nvCxnSpPr>
            <p:cNvPr id="11" name="Straight Connector 10">
              <a:extLst>
                <a:ext uri="{FF2B5EF4-FFF2-40B4-BE49-F238E27FC236}">
                  <a16:creationId xmlns:a16="http://schemas.microsoft.com/office/drawing/2014/main" id="{F11EC924-3C14-149E-AC39-39725663A2DC}"/>
                </a:ext>
              </a:extLst>
            </p:cNvPr>
            <p:cNvCxnSpPr>
              <a:cxnSpLocks/>
            </p:cNvCxnSpPr>
            <p:nvPr userDrawn="1"/>
          </p:nvCxnSpPr>
          <p:spPr>
            <a:xfrm>
              <a:off x="349623" y="6524540"/>
              <a:ext cx="27712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724BBB6-F884-203F-C68F-BD2B4A70FA28}"/>
                </a:ext>
              </a:extLst>
            </p:cNvPr>
            <p:cNvCxnSpPr>
              <a:cxnSpLocks/>
            </p:cNvCxnSpPr>
            <p:nvPr userDrawn="1"/>
          </p:nvCxnSpPr>
          <p:spPr>
            <a:xfrm>
              <a:off x="9074426" y="6524540"/>
              <a:ext cx="276386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Helvetica Neue"/>
              <a:buNone/>
              <a:defRPr sz="40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6"/>
          <p:cNvSpPr txBox="1">
            <a:spLocks noGrp="1"/>
          </p:cNvSpPr>
          <p:nvPr>
            <p:ph type="sldNum" idx="12"/>
          </p:nvPr>
        </p:nvSpPr>
        <p:spPr>
          <a:xfrm>
            <a:off x="11539331" y="365125"/>
            <a:ext cx="430694"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rgbClr val="7F7F7F"/>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elvetica" pitchFamily="2" charset="0"/>
          <a:ea typeface="Helvetica"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enockpalapandu@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hyperlink" Target="mailto:joanthaundi@gmail.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
          <p:cNvSpPr txBox="1"/>
          <p:nvPr/>
        </p:nvSpPr>
        <p:spPr>
          <a:xfrm>
            <a:off x="3349485" y="2965319"/>
            <a:ext cx="8837342" cy="176573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1200"/>
              </a:spcAft>
              <a:buClr>
                <a:srgbClr val="000000"/>
              </a:buClr>
              <a:buSzPts val="2400"/>
              <a:buFont typeface="Arial"/>
              <a:buNone/>
            </a:pPr>
            <a:r>
              <a:rPr lang="sv-SE" sz="2400" b="1" dirty="0">
                <a:solidFill>
                  <a:srgbClr val="0C0C0C"/>
                </a:solidFill>
                <a:latin typeface="Helvetica Neue"/>
                <a:ea typeface="Helvetica Neue"/>
                <a:cs typeface="Helvetica Neue"/>
                <a:sym typeface="Helvetica Neue"/>
              </a:rPr>
              <a:t>Enock Z. Palapandu</a:t>
            </a:r>
          </a:p>
          <a:p>
            <a:pPr marL="0" marR="0" lvl="0" indent="0" algn="ctr" rtl="0">
              <a:lnSpc>
                <a:spcPct val="100000"/>
              </a:lnSpc>
              <a:spcBef>
                <a:spcPts val="0"/>
              </a:spcBef>
              <a:spcAft>
                <a:spcPts val="1200"/>
              </a:spcAft>
              <a:buClr>
                <a:srgbClr val="000000"/>
              </a:buClr>
              <a:buSzPts val="2400"/>
              <a:buFont typeface="Arial"/>
              <a:buNone/>
            </a:pPr>
            <a:r>
              <a:rPr lang="sv-SE" sz="2400" b="1" i="0" u="none" strike="noStrike" cap="none" dirty="0">
                <a:solidFill>
                  <a:srgbClr val="0C0C0C"/>
                </a:solidFill>
                <a:latin typeface="Helvetica Neue"/>
                <a:ea typeface="Helvetica Neue"/>
                <a:cs typeface="Helvetica Neue"/>
                <a:sym typeface="Helvetica Neue"/>
                <a:hlinkClick r:id="rId3"/>
              </a:rPr>
              <a:t>enockpalapandu@gmail.com</a:t>
            </a:r>
            <a:endParaRPr lang="sv-SE" sz="2400" b="1" i="0" u="none" strike="noStrike" cap="none" dirty="0">
              <a:solidFill>
                <a:srgbClr val="0C0C0C"/>
              </a:solidFill>
              <a:latin typeface="Helvetica Neue"/>
              <a:ea typeface="Helvetica Neue"/>
              <a:cs typeface="Helvetica Neue"/>
              <a:sym typeface="Helvetica Neue"/>
            </a:endParaRPr>
          </a:p>
          <a:p>
            <a:pPr marL="0" marR="0" lvl="0" indent="0" algn="ctr" rtl="0">
              <a:lnSpc>
                <a:spcPct val="100000"/>
              </a:lnSpc>
              <a:spcBef>
                <a:spcPts val="0"/>
              </a:spcBef>
              <a:spcAft>
                <a:spcPts val="1200"/>
              </a:spcAft>
              <a:buClr>
                <a:srgbClr val="000000"/>
              </a:buClr>
              <a:buSzPts val="2400"/>
              <a:buFont typeface="Arial"/>
              <a:buNone/>
            </a:pPr>
            <a:r>
              <a:rPr lang="sv-SE" sz="2400" b="1" dirty="0">
                <a:solidFill>
                  <a:srgbClr val="0C0C0C"/>
                </a:solidFill>
                <a:latin typeface="Helvetica Neue"/>
                <a:sym typeface="Helvetica Neue"/>
              </a:rPr>
              <a:t>Joan J. Thaundi</a:t>
            </a:r>
          </a:p>
          <a:p>
            <a:pPr marL="0" marR="0" lvl="0" indent="0" algn="ctr" rtl="0">
              <a:lnSpc>
                <a:spcPct val="100000"/>
              </a:lnSpc>
              <a:spcBef>
                <a:spcPts val="0"/>
              </a:spcBef>
              <a:spcAft>
                <a:spcPts val="1200"/>
              </a:spcAft>
              <a:buClr>
                <a:srgbClr val="000000"/>
              </a:buClr>
              <a:buSzPts val="2400"/>
              <a:buFont typeface="Arial"/>
              <a:buNone/>
            </a:pPr>
            <a:r>
              <a:rPr lang="sv-SE" sz="2400" b="1" dirty="0">
                <a:solidFill>
                  <a:srgbClr val="0C0C0C"/>
                </a:solidFill>
                <a:latin typeface="Helvetica Neue"/>
                <a:sym typeface="Helvetica Neue"/>
                <a:hlinkClick r:id="rId4"/>
              </a:rPr>
              <a:t>joanthaundi@gmail.com</a:t>
            </a:r>
            <a:r>
              <a:rPr lang="sv-SE" sz="2400" b="1" dirty="0">
                <a:solidFill>
                  <a:srgbClr val="0C0C0C"/>
                </a:solidFill>
                <a:latin typeface="Helvetica Neue"/>
                <a:sym typeface="Helvetica Neue"/>
              </a:rPr>
              <a:t> </a:t>
            </a:r>
            <a:endParaRPr dirty="0"/>
          </a:p>
          <a:p>
            <a:pPr lvl="0" algn="ctr">
              <a:buSzPts val="2400"/>
            </a:pPr>
            <a:r>
              <a:rPr lang="en-ZA" sz="2400" b="1" dirty="0"/>
              <a:t>Geospatial Clean cooking Modelling using </a:t>
            </a:r>
            <a:r>
              <a:rPr lang="en-ZA" sz="2400" b="1" dirty="0" err="1"/>
              <a:t>OnStove</a:t>
            </a:r>
            <a:endParaRPr lang="en-ZA" sz="2400" b="1" dirty="0"/>
          </a:p>
          <a:p>
            <a:pPr lvl="0" algn="ctr">
              <a:buSzPts val="2400"/>
            </a:pPr>
            <a:r>
              <a:rPr lang="en-ZA" sz="2400" b="1" dirty="0"/>
              <a:t> </a:t>
            </a:r>
          </a:p>
          <a:p>
            <a:pPr lvl="0" algn="ctr">
              <a:buSzPts val="2400"/>
            </a:pPr>
            <a:endParaRPr lang="en-ZA" sz="2400" b="0" i="0" u="none" strike="noStrike" cap="none" dirty="0">
              <a:solidFill>
                <a:srgbClr val="0C0C0C"/>
              </a:solidFill>
              <a:latin typeface="Helvetica Neue"/>
              <a:ea typeface="Helvetica Neue"/>
              <a:cs typeface="Helvetica Neue"/>
              <a:sym typeface="Helvetica Neue"/>
            </a:endParaRPr>
          </a:p>
          <a:p>
            <a:pPr lvl="0" algn="ctr">
              <a:buSzPts val="2400"/>
            </a:pPr>
            <a:r>
              <a:rPr lang="sv-SE" sz="2000" b="0" i="0" u="none" strike="noStrike" cap="none" dirty="0">
                <a:solidFill>
                  <a:srgbClr val="0C0C0C"/>
                </a:solidFill>
                <a:latin typeface="Helvetica Neue"/>
                <a:ea typeface="Helvetica Neue"/>
                <a:cs typeface="Helvetica Neue"/>
                <a:sym typeface="Helvetica Neue"/>
              </a:rPr>
              <a:t>2023</a:t>
            </a:r>
          </a:p>
        </p:txBody>
      </p:sp>
      <p:sp>
        <p:nvSpPr>
          <p:cNvPr id="101" name="Google Shape;101;p1"/>
          <p:cNvSpPr txBox="1">
            <a:spLocks noGrp="1"/>
          </p:cNvSpPr>
          <p:nvPr>
            <p:ph type="ctrTitle"/>
          </p:nvPr>
        </p:nvSpPr>
        <p:spPr>
          <a:xfrm>
            <a:off x="3349487" y="952551"/>
            <a:ext cx="8842513" cy="1266008"/>
          </a:xfrm>
          <a:noFill/>
          <a:ln>
            <a:noFill/>
          </a:ln>
        </p:spPr>
        <p:txBody>
          <a:bodyPr spcFirstLastPara="1" wrap="square" lIns="91425" tIns="45700" rIns="91425" bIns="45700" anchor="b" anchorCtr="0">
            <a:noAutofit/>
          </a:bodyPr>
          <a:lstStyle/>
          <a:p>
            <a:pPr lvl="0"/>
            <a:r>
              <a:rPr lang="sv-SE" sz="3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COST BENEFIT ANALYSIS OF </a:t>
            </a:r>
            <a:r>
              <a:rPr lang="en-US" sz="3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CLEAN COOKING TRANSITION PATHWAYS IN MALAWI</a:t>
            </a:r>
            <a:endParaRPr lang="sv-SE" sz="3200" dirty="0"/>
          </a:p>
        </p:txBody>
      </p:sp>
      <p:pic>
        <p:nvPicPr>
          <p:cNvPr id="1026" name="Picture 2" descr="Malawi flag on a white Royalty Free Vector Image">
            <a:extLst>
              <a:ext uri="{FF2B5EF4-FFF2-40B4-BE49-F238E27FC236}">
                <a16:creationId xmlns:a16="http://schemas.microsoft.com/office/drawing/2014/main" id="{72D8BA46-172E-BC14-2B32-D9644A6EFC5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440" t="11704" r="10812" b="10814"/>
          <a:stretch/>
        </p:blipFill>
        <p:spPr bwMode="auto">
          <a:xfrm>
            <a:off x="3653327" y="0"/>
            <a:ext cx="1325074" cy="12660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8835" y="294279"/>
            <a:ext cx="1629085" cy="3872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7ECFB5-D43E-4D02-938B-65B7C40BE2D6}"/>
              </a:ext>
            </a:extLst>
          </p:cNvPr>
          <p:cNvSpPr>
            <a:spLocks noGrp="1"/>
          </p:cNvSpPr>
          <p:nvPr>
            <p:ph type="body" idx="1"/>
          </p:nvPr>
        </p:nvSpPr>
        <p:spPr>
          <a:xfrm>
            <a:off x="838199" y="233680"/>
            <a:ext cx="10398760" cy="5354003"/>
          </a:xfrm>
        </p:spPr>
        <p:txBody>
          <a:bodyPr/>
          <a:lstStyle/>
          <a:p>
            <a:pPr marL="76200" indent="0" algn="ctr">
              <a:buNone/>
            </a:pPr>
            <a:r>
              <a:rPr lang="en-US" sz="3600" b="1" dirty="0"/>
              <a:t>GRAZIE MILLE</a:t>
            </a:r>
          </a:p>
          <a:p>
            <a:pPr algn="ctr"/>
            <a:endParaRPr lang="en-US" dirty="0"/>
          </a:p>
          <a:p>
            <a:pPr marL="76200" indent="0" algn="ctr">
              <a:buNone/>
            </a:pPr>
            <a:endParaRPr lang="en-US" dirty="0"/>
          </a:p>
          <a:p>
            <a:pPr marL="76200" indent="0" algn="ctr">
              <a:buNone/>
            </a:pPr>
            <a:endParaRPr lang="en-US" dirty="0"/>
          </a:p>
          <a:p>
            <a:pPr marL="76200" indent="0" algn="ctr">
              <a:buNone/>
            </a:pPr>
            <a:endParaRPr lang="en-US" dirty="0"/>
          </a:p>
          <a:p>
            <a:pPr marL="76200" indent="0" algn="ctr">
              <a:buNone/>
            </a:pPr>
            <a:endParaRPr lang="en-US" dirty="0"/>
          </a:p>
          <a:p>
            <a:pPr marL="76200" indent="0" algn="ctr">
              <a:buNone/>
            </a:pPr>
            <a:endParaRPr lang="en-US" dirty="0"/>
          </a:p>
          <a:p>
            <a:pPr marL="76200" indent="0" algn="ctr">
              <a:buNone/>
            </a:pPr>
            <a:r>
              <a:rPr lang="en-US" sz="3200" b="1" dirty="0"/>
              <a:t>ZIKOMO KWAMBIRI</a:t>
            </a:r>
          </a:p>
          <a:p>
            <a:pPr marL="76200" indent="0" algn="ctr">
              <a:buNone/>
            </a:pPr>
            <a:endParaRPr lang="en-US" dirty="0"/>
          </a:p>
          <a:p>
            <a:pPr marL="76200" indent="0" algn="ctr">
              <a:buNone/>
            </a:pPr>
            <a:endParaRPr lang="en-US" dirty="0"/>
          </a:p>
        </p:txBody>
      </p:sp>
      <p:pic>
        <p:nvPicPr>
          <p:cNvPr id="1029" name="Picture 5" descr="Thank You Clapping Hands Celebration Appreciation Stock Illustration -  Download Image Now - Thank You - Phrase, Icon, Gratitude - iStock">
            <a:extLst>
              <a:ext uri="{FF2B5EF4-FFF2-40B4-BE49-F238E27FC236}">
                <a16:creationId xmlns:a16="http://schemas.microsoft.com/office/drawing/2014/main" id="{BD14E56F-17A9-479C-AE2B-5F7C8245EE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2951"/>
          <a:stretch/>
        </p:blipFill>
        <p:spPr bwMode="auto">
          <a:xfrm>
            <a:off x="5216208" y="1514157"/>
            <a:ext cx="1855152" cy="202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500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838200" y="365126"/>
            <a:ext cx="10515600" cy="825722"/>
          </a:xfrm>
          <a:noFill/>
          <a:ln>
            <a:noFill/>
          </a:ln>
        </p:spPr>
        <p:txBody>
          <a:bodyPr spcFirstLastPara="1" wrap="square" lIns="91425" tIns="45700" rIns="91425" bIns="45700" anchor="ctr" anchorCtr="0">
            <a:noAutofit/>
          </a:bodyPr>
          <a:lstStyle/>
          <a:p>
            <a:pPr lvl="0"/>
            <a:r>
              <a:rPr lang="sv-SE" dirty="0"/>
              <a:t>Context and Challenges</a:t>
            </a:r>
          </a:p>
        </p:txBody>
      </p:sp>
      <p:sp>
        <p:nvSpPr>
          <p:cNvPr id="118" name="Google Shape;118;p5"/>
          <p:cNvSpPr txBox="1">
            <a:spLocks noGrp="1"/>
          </p:cNvSpPr>
          <p:nvPr>
            <p:ph type="body" idx="1"/>
          </p:nvPr>
        </p:nvSpPr>
        <p:spPr>
          <a:xfrm>
            <a:off x="142241" y="1327355"/>
            <a:ext cx="6366714" cy="4941364"/>
          </a:xfrm>
          <a:noFill/>
          <a:ln>
            <a:noFill/>
          </a:ln>
        </p:spPr>
        <p:txBody>
          <a:bodyPr spcFirstLastPara="1" wrap="square" lIns="91425" tIns="45700" rIns="91425" bIns="45700" anchor="t" anchorCtr="0">
            <a:noAutofit/>
          </a:bodyPr>
          <a:lstStyle/>
          <a:p>
            <a:pPr marL="742950" marR="0" lvl="1" indent="-285750" algn="just">
              <a:lnSpc>
                <a:spcPct val="150000"/>
              </a:lnSpc>
              <a:spcBef>
                <a:spcPts val="0"/>
              </a:spcBef>
              <a:spcAft>
                <a:spcPts val="0"/>
              </a:spcAft>
              <a:buFont typeface="Arial" panose="020B0604020202020204" pitchFamily="34" charset="0"/>
              <a:buChar char="•"/>
              <a:tabLst>
                <a:tab pos="914400" algn="l"/>
              </a:tabLs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Malawi`s population is 20.2 million. </a:t>
            </a:r>
          </a:p>
          <a:p>
            <a:pPr marL="742950" marR="0" lvl="1" indent="-285750" algn="just">
              <a:lnSpc>
                <a:spcPct val="150000"/>
              </a:lnSpc>
              <a:spcBef>
                <a:spcPts val="0"/>
              </a:spcBef>
              <a:spcAft>
                <a:spcPts val="0"/>
              </a:spcAft>
              <a:buFont typeface="Arial" panose="020B0604020202020204" pitchFamily="34" charset="0"/>
              <a:buChar char="•"/>
              <a:tabLst>
                <a:tab pos="914400" algn="l"/>
              </a:tabLst>
            </a:pPr>
            <a:r>
              <a:rPr lang="en-US"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GDP</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as of 2022 of 13.16 USD Billion.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50000"/>
              </a:lnSpc>
              <a:spcBef>
                <a:spcPts val="0"/>
              </a:spcBef>
              <a:spcAft>
                <a:spcPts val="0"/>
              </a:spcAft>
              <a:buFont typeface="Arial" panose="020B0604020202020204" pitchFamily="34" charset="0"/>
              <a:buChar char="•"/>
              <a:tabLst>
                <a:tab pos="914400" algn="l"/>
                <a:tab pos="914400" algn="l"/>
              </a:tabLst>
            </a:pPr>
            <a:r>
              <a:rPr lang="en-US" sz="18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bout 18% of the population have access to electricity of which 11.4% is grid and 6.6% off-grid</a:t>
            </a:r>
          </a:p>
          <a:p>
            <a:pPr marL="742950" marR="0" lvl="1" indent="-285750" algn="just">
              <a:lnSpc>
                <a:spcPct val="150000"/>
              </a:lnSpc>
              <a:spcBef>
                <a:spcPts val="0"/>
              </a:spcBef>
              <a:spcAft>
                <a:spcPts val="0"/>
              </a:spcAft>
              <a:buFont typeface="Arial" panose="020B0604020202020204" pitchFamily="34" charset="0"/>
              <a:buChar char="•"/>
              <a:tabLst>
                <a:tab pos="914400" algn="l"/>
                <a:tab pos="914400" algn="l"/>
              </a:tabLs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Malawi gets 85% of its total energy and 98% of its household energy from traditional biomass </a:t>
            </a:r>
          </a:p>
          <a:p>
            <a:pPr marL="742950" marR="0" lvl="1" indent="-285750" algn="just">
              <a:lnSpc>
                <a:spcPct val="150000"/>
              </a:lnSpc>
              <a:spcBef>
                <a:spcPts val="0"/>
              </a:spcBef>
              <a:spcAft>
                <a:spcPts val="0"/>
              </a:spcAft>
              <a:buFont typeface="Arial" panose="020B0604020202020204" pitchFamily="34" charset="0"/>
              <a:buChar char="•"/>
              <a:tabLst>
                <a:tab pos="914400" algn="l"/>
                <a:tab pos="914400" algn="l"/>
              </a:tabLs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 of  the population live on less than $2.15 a day </a:t>
            </a:r>
          </a:p>
          <a:p>
            <a:pPr marL="742950" marR="0" lvl="1" indent="-285750">
              <a:lnSpc>
                <a:spcPct val="150000"/>
              </a:lnSpc>
              <a:spcBef>
                <a:spcPts val="0"/>
              </a:spcBef>
              <a:spcAft>
                <a:spcPts val="0"/>
              </a:spcAft>
              <a:buFont typeface="Arial" panose="020B0604020202020204" pitchFamily="34" charset="0"/>
              <a:buChar char="•"/>
              <a:tabLst>
                <a:tab pos="914400" algn="l"/>
              </a:tabLs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study aimed to find the least cost pathway for transitioning to clean cooking in Malawi while responding to the issues of the availability, affordability, reliability, and sustainability of clean cooking technologies and resources.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sv-SE" sz="2000" dirty="0"/>
          </a:p>
        </p:txBody>
      </p:sp>
      <p:graphicFrame>
        <p:nvGraphicFramePr>
          <p:cNvPr id="16" name="Chart 15">
            <a:extLst>
              <a:ext uri="{FF2B5EF4-FFF2-40B4-BE49-F238E27FC236}">
                <a16:creationId xmlns:a16="http://schemas.microsoft.com/office/drawing/2014/main" id="{11A00870-DECD-BAD5-2D62-B61CB4B7B131}"/>
              </a:ext>
            </a:extLst>
          </p:cNvPr>
          <p:cNvGraphicFramePr>
            <a:graphicFrameLocks/>
          </p:cNvGraphicFramePr>
          <p:nvPr>
            <p:extLst>
              <p:ext uri="{D42A27DB-BD31-4B8C-83A1-F6EECF244321}">
                <p14:modId xmlns:p14="http://schemas.microsoft.com/office/powerpoint/2010/main" val="3267110545"/>
              </p:ext>
            </p:extLst>
          </p:nvPr>
        </p:nvGraphicFramePr>
        <p:xfrm>
          <a:off x="6908307" y="685381"/>
          <a:ext cx="5080000" cy="29623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848AE498-ACB0-1D53-7635-A5BCFA31A357}"/>
              </a:ext>
            </a:extLst>
          </p:cNvPr>
          <p:cNvGraphicFramePr>
            <a:graphicFrameLocks/>
          </p:cNvGraphicFramePr>
          <p:nvPr>
            <p:extLst>
              <p:ext uri="{D42A27DB-BD31-4B8C-83A1-F6EECF244321}">
                <p14:modId xmlns:p14="http://schemas.microsoft.com/office/powerpoint/2010/main" val="787765890"/>
              </p:ext>
            </p:extLst>
          </p:nvPr>
        </p:nvGraphicFramePr>
        <p:xfrm>
          <a:off x="6908307" y="3729783"/>
          <a:ext cx="5080000" cy="262191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7CBD-26F2-4444-B5E8-B230A6CF883B}"/>
              </a:ext>
            </a:extLst>
          </p:cNvPr>
          <p:cNvSpPr>
            <a:spLocks noGrp="1"/>
          </p:cNvSpPr>
          <p:nvPr>
            <p:ph type="title"/>
          </p:nvPr>
        </p:nvSpPr>
        <p:spPr/>
        <p:txBody>
          <a:bodyPr/>
          <a:lstStyle/>
          <a:p>
            <a:r>
              <a:rPr lang="en-US" dirty="0"/>
              <a:t>ONSTOVE</a:t>
            </a:r>
          </a:p>
        </p:txBody>
      </p:sp>
      <p:sp>
        <p:nvSpPr>
          <p:cNvPr id="3" name="Text Placeholder 2">
            <a:extLst>
              <a:ext uri="{FF2B5EF4-FFF2-40B4-BE49-F238E27FC236}">
                <a16:creationId xmlns:a16="http://schemas.microsoft.com/office/drawing/2014/main" id="{113FF185-A912-48BB-8D75-0AB6C7F6434E}"/>
              </a:ext>
            </a:extLst>
          </p:cNvPr>
          <p:cNvSpPr>
            <a:spLocks noGrp="1"/>
          </p:cNvSpPr>
          <p:nvPr>
            <p:ph type="body" idx="1"/>
          </p:nvPr>
        </p:nvSpPr>
        <p:spPr/>
        <p:txBody>
          <a:bodyPr/>
          <a:lstStyle/>
          <a:p>
            <a:r>
              <a:rPr lang="en-US" dirty="0" err="1"/>
              <a:t>OnStove</a:t>
            </a:r>
            <a:r>
              <a:rPr lang="en-US" dirty="0"/>
              <a:t> model is a geospatial cost-benefit  analysis tool on clean cooking access</a:t>
            </a:r>
          </a:p>
          <a:p>
            <a:r>
              <a:rPr lang="en-US" dirty="0"/>
              <a:t>Produces scenarios depicting the true cost of clean cooking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4630" y="2452087"/>
            <a:ext cx="3267904" cy="776896"/>
          </a:xfrm>
          <a:prstGeom prst="rect">
            <a:avLst/>
          </a:prstGeom>
        </p:spPr>
      </p:pic>
      <p:pic>
        <p:nvPicPr>
          <p:cNvPr id="6" name="Picture 5"/>
          <p:cNvPicPr>
            <a:picLocks noChangeAspect="1"/>
          </p:cNvPicPr>
          <p:nvPr/>
        </p:nvPicPr>
        <p:blipFill>
          <a:blip r:embed="rId3"/>
          <a:stretch>
            <a:fillRect/>
          </a:stretch>
        </p:blipFill>
        <p:spPr>
          <a:xfrm>
            <a:off x="5350722" y="4341270"/>
            <a:ext cx="2088232" cy="1543475"/>
          </a:xfrm>
          <a:prstGeom prst="rect">
            <a:avLst/>
          </a:prstGeom>
        </p:spPr>
      </p:pic>
      <p:sp>
        <p:nvSpPr>
          <p:cNvPr id="7" name="TextBox 6"/>
          <p:cNvSpPr txBox="1"/>
          <p:nvPr/>
        </p:nvSpPr>
        <p:spPr>
          <a:xfrm>
            <a:off x="3509665" y="4313682"/>
            <a:ext cx="1316194" cy="307777"/>
          </a:xfrm>
          <a:prstGeom prst="rect">
            <a:avLst/>
          </a:prstGeom>
          <a:solidFill>
            <a:schemeClr val="accent6">
              <a:lumMod val="20000"/>
              <a:lumOff val="80000"/>
            </a:schemeClr>
          </a:solidFill>
          <a:ln cap="rnd">
            <a:noFill/>
            <a:round/>
          </a:ln>
          <a:effectLst/>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lgn="l"/>
            <a:r>
              <a:rPr lang="sv-SE" sz="2000" dirty="0" err="1">
                <a:solidFill>
                  <a:srgbClr val="008000"/>
                </a:solidFill>
              </a:rPr>
              <a:t>Time</a:t>
            </a:r>
            <a:r>
              <a:rPr lang="sv-SE" sz="2000" dirty="0">
                <a:solidFill>
                  <a:srgbClr val="008000"/>
                </a:solidFill>
              </a:rPr>
              <a:t> </a:t>
            </a:r>
            <a:r>
              <a:rPr lang="sv-SE" sz="2000" dirty="0" err="1">
                <a:solidFill>
                  <a:srgbClr val="008000"/>
                </a:solidFill>
              </a:rPr>
              <a:t>saved</a:t>
            </a:r>
            <a:endParaRPr lang="sv-SE" sz="2000" dirty="0">
              <a:solidFill>
                <a:srgbClr val="008000"/>
              </a:solidFill>
            </a:endParaRPr>
          </a:p>
        </p:txBody>
      </p:sp>
      <p:sp>
        <p:nvSpPr>
          <p:cNvPr id="8" name="TextBox 7"/>
          <p:cNvSpPr txBox="1"/>
          <p:nvPr/>
        </p:nvSpPr>
        <p:spPr>
          <a:xfrm>
            <a:off x="2291073" y="4751236"/>
            <a:ext cx="1695977" cy="307777"/>
          </a:xfrm>
          <a:prstGeom prst="rect">
            <a:avLst/>
          </a:prstGeom>
          <a:solidFill>
            <a:schemeClr val="accent6">
              <a:lumMod val="20000"/>
              <a:lumOff val="80000"/>
            </a:schemeClr>
          </a:solidFill>
        </p:spPr>
        <p:txBody>
          <a:bodyPr wrap="none" lIns="0" tIns="0" rIns="0" bIns="0" rtlCol="0">
            <a:spAutoFit/>
          </a:bodyPr>
          <a:lstStyle/>
          <a:p>
            <a:pPr algn="l"/>
            <a:r>
              <a:rPr lang="sv-SE" sz="2000" dirty="0">
                <a:solidFill>
                  <a:srgbClr val="008000"/>
                </a:solidFill>
              </a:rPr>
              <a:t>Health </a:t>
            </a:r>
            <a:r>
              <a:rPr lang="sv-SE" sz="2000" dirty="0" err="1">
                <a:solidFill>
                  <a:srgbClr val="008000"/>
                </a:solidFill>
              </a:rPr>
              <a:t>impacts</a:t>
            </a:r>
            <a:endParaRPr lang="sv-SE" sz="2000" dirty="0">
              <a:solidFill>
                <a:srgbClr val="008000"/>
              </a:solidFill>
            </a:endParaRPr>
          </a:p>
        </p:txBody>
      </p:sp>
      <p:sp>
        <p:nvSpPr>
          <p:cNvPr id="10" name="TextBox 9"/>
          <p:cNvSpPr txBox="1"/>
          <p:nvPr/>
        </p:nvSpPr>
        <p:spPr>
          <a:xfrm>
            <a:off x="2823077" y="5178358"/>
            <a:ext cx="1795363" cy="307777"/>
          </a:xfrm>
          <a:prstGeom prst="rect">
            <a:avLst/>
          </a:prstGeom>
          <a:solidFill>
            <a:schemeClr val="accent6">
              <a:lumMod val="20000"/>
              <a:lumOff val="80000"/>
            </a:schemeClr>
          </a:solidFill>
        </p:spPr>
        <p:txBody>
          <a:bodyPr wrap="none" lIns="0" tIns="0" rIns="0" bIns="0" rtlCol="0">
            <a:spAutoFit/>
          </a:bodyPr>
          <a:lstStyle/>
          <a:p>
            <a:pPr algn="l"/>
            <a:r>
              <a:rPr lang="sv-SE" sz="2000" dirty="0">
                <a:solidFill>
                  <a:srgbClr val="008000"/>
                </a:solidFill>
              </a:rPr>
              <a:t>GHG emissions</a:t>
            </a:r>
          </a:p>
        </p:txBody>
      </p:sp>
      <p:sp>
        <p:nvSpPr>
          <p:cNvPr id="11" name="TextBox 10"/>
          <p:cNvSpPr txBox="1"/>
          <p:nvPr/>
        </p:nvSpPr>
        <p:spPr>
          <a:xfrm>
            <a:off x="8314704" y="4450135"/>
            <a:ext cx="1380186" cy="307777"/>
          </a:xfrm>
          <a:prstGeom prst="rect">
            <a:avLst/>
          </a:prstGeom>
          <a:solidFill>
            <a:srgbClr val="FFCCCC"/>
          </a:solidFill>
        </p:spPr>
        <p:txBody>
          <a:bodyPr wrap="none" lIns="0" tIns="0" rIns="0" bIns="0" rtlCol="0">
            <a:spAutoFit/>
          </a:bodyPr>
          <a:lstStyle/>
          <a:p>
            <a:pPr algn="l"/>
            <a:r>
              <a:rPr lang="sv-SE" sz="2000" dirty="0">
                <a:solidFill>
                  <a:srgbClr val="800000"/>
                </a:solidFill>
              </a:rPr>
              <a:t>Investments</a:t>
            </a:r>
          </a:p>
        </p:txBody>
      </p:sp>
      <p:sp>
        <p:nvSpPr>
          <p:cNvPr id="12" name="TextBox 11"/>
          <p:cNvSpPr txBox="1"/>
          <p:nvPr/>
        </p:nvSpPr>
        <p:spPr>
          <a:xfrm>
            <a:off x="7654646" y="5002393"/>
            <a:ext cx="1168590" cy="307777"/>
          </a:xfrm>
          <a:prstGeom prst="rect">
            <a:avLst/>
          </a:prstGeom>
          <a:solidFill>
            <a:srgbClr val="FFCCCC"/>
          </a:solidFill>
        </p:spPr>
        <p:txBody>
          <a:bodyPr wrap="none" lIns="0" tIns="0" rIns="0" bIns="0" rtlCol="0">
            <a:spAutoFit/>
          </a:bodyPr>
          <a:lstStyle/>
          <a:p>
            <a:pPr algn="l"/>
            <a:r>
              <a:rPr lang="en-US" sz="2000" dirty="0">
                <a:solidFill>
                  <a:srgbClr val="800000"/>
                </a:solidFill>
              </a:rPr>
              <a:t>Fuel costs</a:t>
            </a:r>
          </a:p>
        </p:txBody>
      </p:sp>
      <p:sp>
        <p:nvSpPr>
          <p:cNvPr id="13" name="TextBox 12"/>
          <p:cNvSpPr txBox="1"/>
          <p:nvPr/>
        </p:nvSpPr>
        <p:spPr>
          <a:xfrm>
            <a:off x="9104183" y="4909889"/>
            <a:ext cx="1468351" cy="307777"/>
          </a:xfrm>
          <a:prstGeom prst="rect">
            <a:avLst/>
          </a:prstGeom>
          <a:solidFill>
            <a:srgbClr val="FFCCCC"/>
          </a:solidFill>
        </p:spPr>
        <p:txBody>
          <a:bodyPr wrap="none" lIns="0" tIns="0" rIns="0" bIns="0" rtlCol="0">
            <a:spAutoFit/>
          </a:bodyPr>
          <a:lstStyle/>
          <a:p>
            <a:pPr algn="l"/>
            <a:r>
              <a:rPr lang="en-US" sz="2000" dirty="0">
                <a:solidFill>
                  <a:srgbClr val="800000"/>
                </a:solidFill>
              </a:rPr>
              <a:t>Maintenance</a:t>
            </a:r>
          </a:p>
        </p:txBody>
      </p:sp>
    </p:spTree>
    <p:extLst>
      <p:ext uri="{BB962C8B-B14F-4D97-AF65-F5344CB8AC3E}">
        <p14:creationId xmlns:p14="http://schemas.microsoft.com/office/powerpoint/2010/main" val="341035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sv-SE" dirty="0"/>
              <a:t>Scenarios</a:t>
            </a:r>
          </a:p>
        </p:txBody>
      </p:sp>
      <p:sp>
        <p:nvSpPr>
          <p:cNvPr id="143" name="Google Shape;143;p9"/>
          <p:cNvSpPr txBox="1">
            <a:spLocks noGrp="1"/>
          </p:cNvSpPr>
          <p:nvPr>
            <p:ph type="body" idx="1"/>
          </p:nvPr>
        </p:nvSpPr>
        <p:spPr>
          <a:xfrm>
            <a:off x="838200" y="1610179"/>
            <a:ext cx="10515600" cy="4754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sv-SE" sz="2000" dirty="0">
                <a:solidFill>
                  <a:schemeClr val="tx1"/>
                </a:solidFill>
                <a:latin typeface="Helvetica" pitchFamily="2" charset="0"/>
              </a:rPr>
              <a:t>Using the OnStove the following scenarios were tested</a:t>
            </a:r>
          </a:p>
          <a:p>
            <a:pPr marL="228600" lvl="0" indent="-50800" algn="l" rtl="0">
              <a:lnSpc>
                <a:spcPct val="90000"/>
              </a:lnSpc>
              <a:spcBef>
                <a:spcPts val="1000"/>
              </a:spcBef>
              <a:spcAft>
                <a:spcPts val="0"/>
              </a:spcAft>
              <a:buClr>
                <a:schemeClr val="dk1"/>
              </a:buClr>
              <a:buSzPts val="2800"/>
              <a:buNone/>
            </a:pPr>
            <a:endParaRPr lang="sv-SE" sz="2000" dirty="0">
              <a:latin typeface="Helvetica" pitchFamily="2" charset="0"/>
            </a:endParaRPr>
          </a:p>
          <a:p>
            <a:pPr marL="0" lvl="0" indent="0" algn="l" rtl="0">
              <a:lnSpc>
                <a:spcPct val="90000"/>
              </a:lnSpc>
              <a:spcBef>
                <a:spcPts val="1000"/>
              </a:spcBef>
              <a:spcAft>
                <a:spcPts val="0"/>
              </a:spcAft>
              <a:buClr>
                <a:schemeClr val="dk1"/>
              </a:buClr>
              <a:buSzPts val="2800"/>
              <a:buNone/>
            </a:pPr>
            <a:endParaRPr lang="sv-SE" sz="2000" dirty="0">
              <a:latin typeface="Helvetica" pitchFamily="2" charset="0"/>
            </a:endParaRPr>
          </a:p>
          <a:p>
            <a:pPr marL="0" lvl="0" indent="0" algn="l" rtl="0">
              <a:lnSpc>
                <a:spcPct val="90000"/>
              </a:lnSpc>
              <a:spcBef>
                <a:spcPts val="1000"/>
              </a:spcBef>
              <a:spcAft>
                <a:spcPts val="0"/>
              </a:spcAft>
              <a:buClr>
                <a:schemeClr val="dk1"/>
              </a:buClr>
              <a:buSzPts val="2800"/>
              <a:buNone/>
            </a:pPr>
            <a:endParaRPr lang="sv-SE" sz="2000" dirty="0">
              <a:latin typeface="Helvetica" pitchFamily="2" charset="0"/>
            </a:endParaRPr>
          </a:p>
        </p:txBody>
      </p:sp>
      <p:graphicFrame>
        <p:nvGraphicFramePr>
          <p:cNvPr id="144" name="Google Shape;144;p9"/>
          <p:cNvGraphicFramePr/>
          <p:nvPr>
            <p:extLst>
              <p:ext uri="{D42A27DB-BD31-4B8C-83A1-F6EECF244321}">
                <p14:modId xmlns:p14="http://schemas.microsoft.com/office/powerpoint/2010/main" val="2406524706"/>
              </p:ext>
            </p:extLst>
          </p:nvPr>
        </p:nvGraphicFramePr>
        <p:xfrm>
          <a:off x="979062" y="2394662"/>
          <a:ext cx="10247738" cy="3681672"/>
        </p:xfrm>
        <a:graphic>
          <a:graphicData uri="http://schemas.openxmlformats.org/drawingml/2006/table">
            <a:tbl>
              <a:tblPr firstRow="1" bandRow="1">
                <a:noFill/>
                <a:tableStyleId>{B8DA472E-C0B5-4FAA-A71B-45BBE6C39A2A}</a:tableStyleId>
              </a:tblPr>
              <a:tblGrid>
                <a:gridCol w="1285594">
                  <a:extLst>
                    <a:ext uri="{9D8B030D-6E8A-4147-A177-3AD203B41FA5}">
                      <a16:colId xmlns:a16="http://schemas.microsoft.com/office/drawing/2014/main" val="20000"/>
                    </a:ext>
                  </a:extLst>
                </a:gridCol>
                <a:gridCol w="4298704">
                  <a:extLst>
                    <a:ext uri="{9D8B030D-6E8A-4147-A177-3AD203B41FA5}">
                      <a16:colId xmlns:a16="http://schemas.microsoft.com/office/drawing/2014/main" val="793984083"/>
                    </a:ext>
                  </a:extLst>
                </a:gridCol>
                <a:gridCol w="4663440">
                  <a:extLst>
                    <a:ext uri="{9D8B030D-6E8A-4147-A177-3AD203B41FA5}">
                      <a16:colId xmlns:a16="http://schemas.microsoft.com/office/drawing/2014/main" val="20001"/>
                    </a:ext>
                  </a:extLst>
                </a:gridCol>
              </a:tblGrid>
              <a:tr h="688986">
                <a:tc>
                  <a:txBody>
                    <a:bodyPr/>
                    <a:lstStyle/>
                    <a:p>
                      <a:pPr marL="0" marR="0" lvl="0" indent="0" algn="l" rtl="0">
                        <a:lnSpc>
                          <a:spcPct val="100000"/>
                        </a:lnSpc>
                        <a:spcBef>
                          <a:spcPts val="0"/>
                        </a:spcBef>
                        <a:spcAft>
                          <a:spcPts val="0"/>
                        </a:spcAft>
                        <a:buNone/>
                      </a:pPr>
                      <a:r>
                        <a:rPr lang="sv-SE" sz="2000" u="none" strike="noStrike" cap="none" dirty="0"/>
                        <a:t>Scenario</a:t>
                      </a:r>
                      <a:endParaRPr sz="2000" u="none" strike="noStrike" cap="none" dirty="0"/>
                    </a:p>
                  </a:txBody>
                  <a:tcPr marL="91450" marR="91450" marT="45725" marB="45725">
                    <a:solidFill>
                      <a:srgbClr val="D98B9B"/>
                    </a:solidFill>
                  </a:tcPr>
                </a:tc>
                <a:tc>
                  <a:txBody>
                    <a:bodyPr/>
                    <a:lstStyle/>
                    <a:p>
                      <a:pPr marL="0" marR="0" lvl="0" indent="0" algn="l" rtl="0">
                        <a:lnSpc>
                          <a:spcPct val="100000"/>
                        </a:lnSpc>
                        <a:spcBef>
                          <a:spcPts val="0"/>
                        </a:spcBef>
                        <a:spcAft>
                          <a:spcPts val="0"/>
                        </a:spcAft>
                        <a:buNone/>
                      </a:pPr>
                      <a:r>
                        <a:rPr lang="en-GB" sz="2000" u="none" strike="noStrike" cap="none" dirty="0"/>
                        <a:t>Scenario Description</a:t>
                      </a:r>
                      <a:endParaRPr sz="2000" u="none" strike="noStrike" cap="none" dirty="0"/>
                    </a:p>
                  </a:txBody>
                  <a:tcPr marL="91450" marR="91450" marT="45725" marB="45725">
                    <a:solidFill>
                      <a:srgbClr val="D98B9B"/>
                    </a:solidFill>
                  </a:tcPr>
                </a:tc>
                <a:tc>
                  <a:txBody>
                    <a:bodyPr/>
                    <a:lstStyle/>
                    <a:p>
                      <a:pPr marL="0" marR="0" lvl="0" indent="0" algn="l" rtl="0">
                        <a:lnSpc>
                          <a:spcPct val="100000"/>
                        </a:lnSpc>
                        <a:spcBef>
                          <a:spcPts val="0"/>
                        </a:spcBef>
                        <a:spcAft>
                          <a:spcPts val="0"/>
                        </a:spcAft>
                        <a:buNone/>
                      </a:pPr>
                      <a:r>
                        <a:rPr lang="en-US" sz="2000" b="1" i="0" u="none" strike="noStrike" cap="none" dirty="0">
                          <a:solidFill>
                            <a:schemeClr val="lt1"/>
                          </a:solidFill>
                          <a:effectLst/>
                          <a:latin typeface="Arial"/>
                          <a:ea typeface="Arial"/>
                          <a:cs typeface="Arial"/>
                          <a:sym typeface="Arial"/>
                        </a:rPr>
                        <a:t>Key Assumptions</a:t>
                      </a:r>
                      <a:endParaRPr sz="2000" u="none" strike="noStrike" cap="none" dirty="0"/>
                    </a:p>
                  </a:txBody>
                  <a:tcPr marL="91450" marR="91450" marT="45725" marB="45725">
                    <a:solidFill>
                      <a:srgbClr val="D98B9B"/>
                    </a:solidFill>
                  </a:tcPr>
                </a:tc>
                <a:extLst>
                  <a:ext uri="{0D108BD9-81ED-4DB2-BD59-A6C34878D82A}">
                    <a16:rowId xmlns:a16="http://schemas.microsoft.com/office/drawing/2014/main" val="10000"/>
                  </a:ext>
                </a:extLst>
              </a:tr>
              <a:tr h="1652211">
                <a:tc>
                  <a:txBody>
                    <a:bodyPr/>
                    <a:lstStyle/>
                    <a:p>
                      <a:pPr marL="0" marR="0" lvl="0" indent="0" algn="l" rtl="0">
                        <a:lnSpc>
                          <a:spcPct val="100000"/>
                        </a:lnSpc>
                        <a:spcBef>
                          <a:spcPts val="0"/>
                        </a:spcBef>
                        <a:spcAft>
                          <a:spcPts val="0"/>
                        </a:spcAft>
                        <a:buNone/>
                      </a:pPr>
                      <a:r>
                        <a:rPr lang="sv-SE" sz="2000" u="none" strike="noStrike" cap="none" dirty="0"/>
                        <a:t>Social Scenario</a:t>
                      </a:r>
                      <a:endParaRPr sz="2000" u="none" strike="noStrike" cap="none"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Arial"/>
                          <a:ea typeface="Arial"/>
                          <a:cs typeface="Arial"/>
                          <a:sym typeface="Arial"/>
                        </a:rPr>
                        <a:t>The social scenario considers all factors including costs, environmental impacts, health, time, and the Weight of spillovers when calculating the net-benefit</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u="none" strike="noStrike" cap="none" dirty="0"/>
                        <a:t>This assumes that factors of costs, environment, health effects, time, and weight of spillover affect the net benefits of a clean cooking option. </a:t>
                      </a:r>
                    </a:p>
                  </a:txBody>
                  <a:tcPr marL="91450" marR="91450" marT="45725" marB="45725"/>
                </a:tc>
                <a:extLst>
                  <a:ext uri="{0D108BD9-81ED-4DB2-BD59-A6C34878D82A}">
                    <a16:rowId xmlns:a16="http://schemas.microsoft.com/office/drawing/2014/main" val="10001"/>
                  </a:ext>
                </a:extLst>
              </a:tr>
              <a:tr h="13404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u="none" strike="noStrike" cap="none" dirty="0"/>
                        <a:t>Private  Scenario </a:t>
                      </a:r>
                    </a:p>
                    <a:p>
                      <a:pPr marL="0" marR="0" lvl="0" indent="0" algn="l" rtl="0">
                        <a:lnSpc>
                          <a:spcPct val="100000"/>
                        </a:lnSpc>
                        <a:spcBef>
                          <a:spcPts val="0"/>
                        </a:spcBef>
                        <a:spcAft>
                          <a:spcPts val="0"/>
                        </a:spcAft>
                        <a:buNone/>
                      </a:pPr>
                      <a:endParaRPr sz="20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2000" b="0" i="0" u="none" strike="noStrike" cap="none" dirty="0">
                          <a:solidFill>
                            <a:schemeClr val="dk1"/>
                          </a:solidFill>
                          <a:effectLst/>
                          <a:latin typeface="Arial"/>
                          <a:cs typeface="Arial"/>
                          <a:sym typeface="Arial"/>
                        </a:rPr>
                        <a:t>Private Scenario focuses on the direct benefits of the stoves without considering other effects on the environment. </a:t>
                      </a:r>
                      <a:endParaRPr sz="20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dirty="0"/>
                        <a:t>Assumes that is not concerned with environmental impact and</a:t>
                      </a:r>
                    </a:p>
                    <a:p>
                      <a:pPr marL="0" marR="0" lvl="0" indent="0" algn="l" rtl="0">
                        <a:lnSpc>
                          <a:spcPct val="100000"/>
                        </a:lnSpc>
                        <a:spcBef>
                          <a:spcPts val="0"/>
                        </a:spcBef>
                        <a:spcAft>
                          <a:spcPts val="0"/>
                        </a:spcAft>
                        <a:buNone/>
                      </a:pPr>
                      <a:r>
                        <a:rPr lang="en-US" sz="2000" u="none" strike="noStrike" cap="none" dirty="0"/>
                        <a:t>Not concerned with the weight of spillovers</a:t>
                      </a:r>
                      <a:endParaRPr sz="2000" u="none" strike="noStrike" cap="none" dirty="0"/>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EDAC00-AC88-415E-97B3-49B63DEA8EF5}"/>
              </a:ext>
            </a:extLst>
          </p:cNvPr>
          <p:cNvPicPr>
            <a:picLocks noChangeAspect="1"/>
          </p:cNvPicPr>
          <p:nvPr/>
        </p:nvPicPr>
        <p:blipFill>
          <a:blip r:embed="rId2"/>
          <a:stretch>
            <a:fillRect/>
          </a:stretch>
        </p:blipFill>
        <p:spPr>
          <a:xfrm>
            <a:off x="440285" y="1359144"/>
            <a:ext cx="4300623" cy="4998720"/>
          </a:xfrm>
          <a:prstGeom prst="rect">
            <a:avLst/>
          </a:prstGeom>
        </p:spPr>
      </p:pic>
      <p:sp>
        <p:nvSpPr>
          <p:cNvPr id="2" name="Title 1">
            <a:extLst>
              <a:ext uri="{FF2B5EF4-FFF2-40B4-BE49-F238E27FC236}">
                <a16:creationId xmlns:a16="http://schemas.microsoft.com/office/drawing/2014/main" id="{51A7FC84-C536-54D2-887B-E7489623882B}"/>
              </a:ext>
            </a:extLst>
          </p:cNvPr>
          <p:cNvSpPr>
            <a:spLocks noGrp="1"/>
          </p:cNvSpPr>
          <p:nvPr>
            <p:ph type="title"/>
          </p:nvPr>
        </p:nvSpPr>
        <p:spPr>
          <a:xfrm>
            <a:off x="838200" y="365125"/>
            <a:ext cx="10515600" cy="925195"/>
          </a:xfrm>
        </p:spPr>
        <p:txBody>
          <a:bodyPr>
            <a:normAutofit fontScale="90000"/>
          </a:bodyPr>
          <a:lstStyle/>
          <a:p>
            <a:pPr algn="ctr"/>
            <a:r>
              <a:rPr lang="en-US" dirty="0"/>
              <a:t>RESULTS: NET-BENEFITS</a:t>
            </a:r>
            <a:br>
              <a:rPr lang="en-US" dirty="0"/>
            </a:br>
            <a:r>
              <a:rPr lang="en-US" dirty="0">
                <a:solidFill>
                  <a:schemeClr val="tx1">
                    <a:lumMod val="50000"/>
                    <a:lumOff val="50000"/>
                  </a:schemeClr>
                </a:solidFill>
              </a:rPr>
              <a:t>Social Scenario           Private Scenario</a:t>
            </a:r>
          </a:p>
        </p:txBody>
      </p:sp>
      <p:sp>
        <p:nvSpPr>
          <p:cNvPr id="9" name="Picture Placeholder 3">
            <a:extLst>
              <a:ext uri="{FF2B5EF4-FFF2-40B4-BE49-F238E27FC236}">
                <a16:creationId xmlns:a16="http://schemas.microsoft.com/office/drawing/2014/main" id="{1F09D531-91E7-4C49-3FC5-856541D77065}"/>
              </a:ext>
            </a:extLst>
          </p:cNvPr>
          <p:cNvSpPr txBox="1">
            <a:spLocks/>
          </p:cNvSpPr>
          <p:nvPr/>
        </p:nvSpPr>
        <p:spPr>
          <a:xfrm>
            <a:off x="5801360" y="1690688"/>
            <a:ext cx="53340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76200" marR="0" lvl="0" indent="0" algn="l" defTabSz="914400" rtl="0" eaLnBrk="1" fontAlgn="auto" latinLnBrk="0" hangingPunct="1">
              <a:lnSpc>
                <a:spcPct val="90000"/>
              </a:lnSpc>
              <a:spcBef>
                <a:spcPts val="1000"/>
              </a:spcBef>
              <a:spcAft>
                <a:spcPts val="0"/>
              </a:spcAft>
              <a:buClr>
                <a:schemeClr val="dk1"/>
              </a:buClr>
              <a:buSzPts val="2400"/>
              <a:buFontTx/>
              <a:buNone/>
              <a:tabLst/>
              <a:defRPr sz="2000" b="0" i="1" u="none" strike="noStrike" cap="none">
                <a:solidFill>
                  <a:schemeClr val="bg1">
                    <a:lumMod val="50000"/>
                  </a:schemeClr>
                </a:solidFill>
                <a:latin typeface="Helvetica Neue"/>
                <a:ea typeface="Helvetica Neue"/>
                <a:cs typeface="Helvetica Neue"/>
                <a:sym typeface="Helvetica Neue"/>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lang="en-US" dirty="0"/>
          </a:p>
        </p:txBody>
      </p:sp>
      <p:pic>
        <p:nvPicPr>
          <p:cNvPr id="10" name="Picture 9">
            <a:extLst>
              <a:ext uri="{FF2B5EF4-FFF2-40B4-BE49-F238E27FC236}">
                <a16:creationId xmlns:a16="http://schemas.microsoft.com/office/drawing/2014/main" id="{BFDB4A6B-EE38-49DC-A5ED-8E50F2A88A7D}"/>
              </a:ext>
            </a:extLst>
          </p:cNvPr>
          <p:cNvPicPr>
            <a:picLocks noChangeAspect="1"/>
          </p:cNvPicPr>
          <p:nvPr/>
        </p:nvPicPr>
        <p:blipFill>
          <a:blip r:embed="rId3"/>
          <a:stretch>
            <a:fillRect/>
          </a:stretch>
        </p:blipFill>
        <p:spPr>
          <a:xfrm>
            <a:off x="2535193" y="4190432"/>
            <a:ext cx="2948593" cy="1920418"/>
          </a:xfrm>
          <a:prstGeom prst="rect">
            <a:avLst/>
          </a:prstGeom>
        </p:spPr>
      </p:pic>
      <p:pic>
        <p:nvPicPr>
          <p:cNvPr id="11" name="Picture 10">
            <a:extLst>
              <a:ext uri="{FF2B5EF4-FFF2-40B4-BE49-F238E27FC236}">
                <a16:creationId xmlns:a16="http://schemas.microsoft.com/office/drawing/2014/main" id="{BA89D26E-46DC-4C5E-ABE0-2B3DA04B12C0}"/>
              </a:ext>
            </a:extLst>
          </p:cNvPr>
          <p:cNvPicPr>
            <a:picLocks noChangeAspect="1"/>
          </p:cNvPicPr>
          <p:nvPr/>
        </p:nvPicPr>
        <p:blipFill>
          <a:blip r:embed="rId4"/>
          <a:stretch>
            <a:fillRect/>
          </a:stretch>
        </p:blipFill>
        <p:spPr>
          <a:xfrm>
            <a:off x="7959607" y="4148552"/>
            <a:ext cx="3414790" cy="2148247"/>
          </a:xfrm>
          <a:prstGeom prst="rect">
            <a:avLst/>
          </a:prstGeom>
        </p:spPr>
      </p:pic>
      <p:pic>
        <p:nvPicPr>
          <p:cNvPr id="12" name="Picture 11">
            <a:extLst>
              <a:ext uri="{FF2B5EF4-FFF2-40B4-BE49-F238E27FC236}">
                <a16:creationId xmlns:a16="http://schemas.microsoft.com/office/drawing/2014/main" id="{7271A308-D6FF-4EDA-8FA1-7DD3F1229456}"/>
              </a:ext>
            </a:extLst>
          </p:cNvPr>
          <p:cNvPicPr>
            <a:picLocks noChangeAspect="1"/>
          </p:cNvPicPr>
          <p:nvPr/>
        </p:nvPicPr>
        <p:blipFill>
          <a:blip r:embed="rId5"/>
          <a:stretch>
            <a:fillRect/>
          </a:stretch>
        </p:blipFill>
        <p:spPr>
          <a:xfrm>
            <a:off x="6100155" y="1388668"/>
            <a:ext cx="3886713" cy="4517623"/>
          </a:xfrm>
          <a:prstGeom prst="rect">
            <a:avLst/>
          </a:prstGeom>
        </p:spPr>
      </p:pic>
    </p:spTree>
    <p:extLst>
      <p:ext uri="{BB962C8B-B14F-4D97-AF65-F5344CB8AC3E}">
        <p14:creationId xmlns:p14="http://schemas.microsoft.com/office/powerpoint/2010/main" val="412364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5E82E-3E78-4DBF-88AA-6FF4E48D83DD}"/>
              </a:ext>
            </a:extLst>
          </p:cNvPr>
          <p:cNvSpPr>
            <a:spLocks noGrp="1"/>
          </p:cNvSpPr>
          <p:nvPr>
            <p:ph type="title"/>
          </p:nvPr>
        </p:nvSpPr>
        <p:spPr>
          <a:xfrm>
            <a:off x="457200" y="365125"/>
            <a:ext cx="10896600" cy="1325563"/>
          </a:xfrm>
        </p:spPr>
        <p:txBody>
          <a:bodyPr/>
          <a:lstStyle/>
          <a:p>
            <a:pPr algn="ctr"/>
            <a:r>
              <a:rPr lang="en-US" dirty="0"/>
              <a:t>RESULTS: Relative Wealth Index</a:t>
            </a:r>
            <a:br>
              <a:rPr lang="en-US" dirty="0"/>
            </a:br>
            <a:r>
              <a:rPr lang="en-US" dirty="0">
                <a:solidFill>
                  <a:schemeClr val="tx1">
                    <a:lumMod val="50000"/>
                    <a:lumOff val="50000"/>
                  </a:schemeClr>
                </a:solidFill>
              </a:rPr>
              <a:t>Social Scenario           Private Scenario</a:t>
            </a:r>
            <a:endParaRPr lang="en-US" dirty="0"/>
          </a:p>
        </p:txBody>
      </p:sp>
      <p:pic>
        <p:nvPicPr>
          <p:cNvPr id="8" name="Picture 7">
            <a:extLst>
              <a:ext uri="{FF2B5EF4-FFF2-40B4-BE49-F238E27FC236}">
                <a16:creationId xmlns:a16="http://schemas.microsoft.com/office/drawing/2014/main" id="{5EEBCEE0-8FF2-402B-B223-D977E639C91D}"/>
              </a:ext>
            </a:extLst>
          </p:cNvPr>
          <p:cNvPicPr>
            <a:picLocks noChangeAspect="1"/>
          </p:cNvPicPr>
          <p:nvPr/>
        </p:nvPicPr>
        <p:blipFill>
          <a:blip r:embed="rId2"/>
          <a:stretch>
            <a:fillRect/>
          </a:stretch>
        </p:blipFill>
        <p:spPr>
          <a:xfrm>
            <a:off x="101598" y="1495712"/>
            <a:ext cx="5831844" cy="4516816"/>
          </a:xfrm>
          <a:prstGeom prst="rect">
            <a:avLst/>
          </a:prstGeom>
        </p:spPr>
      </p:pic>
      <p:pic>
        <p:nvPicPr>
          <p:cNvPr id="5" name="Picture 4">
            <a:extLst>
              <a:ext uri="{FF2B5EF4-FFF2-40B4-BE49-F238E27FC236}">
                <a16:creationId xmlns:a16="http://schemas.microsoft.com/office/drawing/2014/main" id="{B70FCF4C-5C28-44DF-97C5-2E26E684369B}"/>
              </a:ext>
            </a:extLst>
          </p:cNvPr>
          <p:cNvPicPr>
            <a:picLocks noChangeAspect="1"/>
          </p:cNvPicPr>
          <p:nvPr/>
        </p:nvPicPr>
        <p:blipFill>
          <a:blip r:embed="rId3"/>
          <a:stretch>
            <a:fillRect/>
          </a:stretch>
        </p:blipFill>
        <p:spPr>
          <a:xfrm>
            <a:off x="6547487" y="1495712"/>
            <a:ext cx="5349873" cy="4311650"/>
          </a:xfrm>
          <a:prstGeom prst="rect">
            <a:avLst/>
          </a:prstGeom>
        </p:spPr>
      </p:pic>
    </p:spTree>
    <p:extLst>
      <p:ext uri="{BB962C8B-B14F-4D97-AF65-F5344CB8AC3E}">
        <p14:creationId xmlns:p14="http://schemas.microsoft.com/office/powerpoint/2010/main" val="2145745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7FC84-C536-54D2-887B-E7489623882B}"/>
              </a:ext>
            </a:extLst>
          </p:cNvPr>
          <p:cNvSpPr>
            <a:spLocks noGrp="1"/>
          </p:cNvSpPr>
          <p:nvPr>
            <p:ph type="title"/>
          </p:nvPr>
        </p:nvSpPr>
        <p:spPr/>
        <p:txBody>
          <a:bodyPr>
            <a:normAutofit/>
          </a:bodyPr>
          <a:lstStyle/>
          <a:p>
            <a:pPr algn="ctr"/>
            <a:r>
              <a:rPr lang="en-US" sz="2800" dirty="0"/>
              <a:t>RESULTS: INVESTMENT REQUIRED</a:t>
            </a:r>
            <a:br>
              <a:rPr lang="en-US" sz="2800" dirty="0"/>
            </a:br>
            <a:r>
              <a:rPr lang="en-US" sz="2800" dirty="0">
                <a:solidFill>
                  <a:schemeClr val="tx1">
                    <a:lumMod val="50000"/>
                    <a:lumOff val="50000"/>
                  </a:schemeClr>
                </a:solidFill>
              </a:rPr>
              <a:t>Social Scenario                                   Private Scenario</a:t>
            </a:r>
          </a:p>
        </p:txBody>
      </p:sp>
      <p:pic>
        <p:nvPicPr>
          <p:cNvPr id="6" name="Picture 5">
            <a:extLst>
              <a:ext uri="{FF2B5EF4-FFF2-40B4-BE49-F238E27FC236}">
                <a16:creationId xmlns:a16="http://schemas.microsoft.com/office/drawing/2014/main" id="{684F95D3-3ED6-4143-91C4-D0688896FB95}"/>
              </a:ext>
            </a:extLst>
          </p:cNvPr>
          <p:cNvPicPr>
            <a:picLocks noChangeAspect="1"/>
          </p:cNvPicPr>
          <p:nvPr/>
        </p:nvPicPr>
        <p:blipFill>
          <a:blip r:embed="rId2"/>
          <a:stretch>
            <a:fillRect/>
          </a:stretch>
        </p:blipFill>
        <p:spPr>
          <a:xfrm>
            <a:off x="168132" y="1690688"/>
            <a:ext cx="5330242" cy="4550826"/>
          </a:xfrm>
          <a:prstGeom prst="rect">
            <a:avLst/>
          </a:prstGeom>
        </p:spPr>
      </p:pic>
      <p:pic>
        <p:nvPicPr>
          <p:cNvPr id="8" name="Picture 7">
            <a:extLst>
              <a:ext uri="{FF2B5EF4-FFF2-40B4-BE49-F238E27FC236}">
                <a16:creationId xmlns:a16="http://schemas.microsoft.com/office/drawing/2014/main" id="{79BC40C2-DE62-411B-9D9D-FC5EB6FE91FE}"/>
              </a:ext>
            </a:extLst>
          </p:cNvPr>
          <p:cNvPicPr>
            <a:picLocks noChangeAspect="1"/>
          </p:cNvPicPr>
          <p:nvPr/>
        </p:nvPicPr>
        <p:blipFill>
          <a:blip r:embed="rId3"/>
          <a:stretch>
            <a:fillRect/>
          </a:stretch>
        </p:blipFill>
        <p:spPr>
          <a:xfrm>
            <a:off x="5379174" y="1829654"/>
            <a:ext cx="6683528" cy="4382011"/>
          </a:xfrm>
          <a:prstGeom prst="rect">
            <a:avLst/>
          </a:prstGeom>
        </p:spPr>
      </p:pic>
    </p:spTree>
    <p:extLst>
      <p:ext uri="{BB962C8B-B14F-4D97-AF65-F5344CB8AC3E}">
        <p14:creationId xmlns:p14="http://schemas.microsoft.com/office/powerpoint/2010/main" val="1338886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1010D-DA32-441C-4154-72FDB1788786}"/>
              </a:ext>
            </a:extLst>
          </p:cNvPr>
          <p:cNvSpPr>
            <a:spLocks noGrp="1"/>
          </p:cNvSpPr>
          <p:nvPr>
            <p:ph type="title"/>
          </p:nvPr>
        </p:nvSpPr>
        <p:spPr>
          <a:xfrm>
            <a:off x="838200" y="304165"/>
            <a:ext cx="10515600" cy="762635"/>
          </a:xfrm>
        </p:spPr>
        <p:txBody>
          <a:bodyPr/>
          <a:lstStyle/>
          <a:p>
            <a:r>
              <a:rPr lang="en-US" dirty="0"/>
              <a:t>Conclusion</a:t>
            </a:r>
          </a:p>
        </p:txBody>
      </p:sp>
      <p:sp>
        <p:nvSpPr>
          <p:cNvPr id="4" name="Text Placeholder 3">
            <a:extLst>
              <a:ext uri="{FF2B5EF4-FFF2-40B4-BE49-F238E27FC236}">
                <a16:creationId xmlns:a16="http://schemas.microsoft.com/office/drawing/2014/main" id="{ACC1E1DA-216D-25C8-BC0B-818E657E84BE}"/>
              </a:ext>
            </a:extLst>
          </p:cNvPr>
          <p:cNvSpPr>
            <a:spLocks noGrp="1"/>
          </p:cNvSpPr>
          <p:nvPr>
            <p:ph type="body" idx="2"/>
          </p:nvPr>
        </p:nvSpPr>
        <p:spPr>
          <a:xfrm>
            <a:off x="975360" y="1229360"/>
            <a:ext cx="10378440" cy="4947603"/>
          </a:xfrm>
        </p:spPr>
        <p:txBody>
          <a:bodyPr>
            <a:normAutofit lnSpcReduction="10000"/>
          </a:bodyPr>
          <a:lstStyle/>
          <a:p>
            <a:r>
              <a:rPr lang="en-US" dirty="0"/>
              <a:t>Provide subsidies for clean cooking initiatives i.e. ICS, LPG, and Biogas (appliances and fuels)</a:t>
            </a:r>
          </a:p>
          <a:p>
            <a:r>
              <a:rPr lang="en-US" dirty="0"/>
              <a:t>Removing barriers to financial access to clean cooking equipment distribution companies through result-based financing and grants</a:t>
            </a:r>
          </a:p>
          <a:p>
            <a:r>
              <a:rPr lang="en-US" dirty="0"/>
              <a:t>Develop geospatial data collection plans for distributors and users to help in impact tracking and planning </a:t>
            </a:r>
          </a:p>
          <a:p>
            <a:r>
              <a:rPr lang="en-US" dirty="0"/>
              <a:t>Develop strategic reserves for LPG</a:t>
            </a:r>
          </a:p>
          <a:p>
            <a:r>
              <a:rPr lang="en-US" dirty="0"/>
              <a:t>Capacity building for planners, distributors, and users on clean cooking technologies </a:t>
            </a:r>
          </a:p>
          <a:p>
            <a:r>
              <a:rPr lang="en-US" dirty="0"/>
              <a:t>Identify and promote energy-efficient e-cooking technologies for the off-grid market</a:t>
            </a:r>
          </a:p>
          <a:p>
            <a:r>
              <a:rPr lang="en-US" dirty="0"/>
              <a:t>Increase electricity access rate through mini-grid development, electricity generation, and grid expansion. </a:t>
            </a:r>
          </a:p>
        </p:txBody>
      </p:sp>
    </p:spTree>
    <p:extLst>
      <p:ext uri="{BB962C8B-B14F-4D97-AF65-F5344CB8AC3E}">
        <p14:creationId xmlns:p14="http://schemas.microsoft.com/office/powerpoint/2010/main" val="281330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2CC9-ABA9-BE68-F89F-CC481DD4F244}"/>
              </a:ext>
            </a:extLst>
          </p:cNvPr>
          <p:cNvSpPr>
            <a:spLocks noGrp="1"/>
          </p:cNvSpPr>
          <p:nvPr>
            <p:ph type="title"/>
          </p:nvPr>
        </p:nvSpPr>
        <p:spPr/>
        <p:txBody>
          <a:bodyPr/>
          <a:lstStyle/>
          <a:p>
            <a:r>
              <a:rPr lang="sv-SE" dirty="0"/>
              <a:t>Proposed Future work</a:t>
            </a:r>
            <a:endParaRPr lang="en-US" dirty="0"/>
          </a:p>
        </p:txBody>
      </p:sp>
      <p:sp>
        <p:nvSpPr>
          <p:cNvPr id="3" name="Text Placeholder 2">
            <a:extLst>
              <a:ext uri="{FF2B5EF4-FFF2-40B4-BE49-F238E27FC236}">
                <a16:creationId xmlns:a16="http://schemas.microsoft.com/office/drawing/2014/main" id="{78811761-AF04-2316-B362-109313B5EEDB}"/>
              </a:ext>
            </a:extLst>
          </p:cNvPr>
          <p:cNvSpPr>
            <a:spLocks noGrp="1"/>
          </p:cNvSpPr>
          <p:nvPr>
            <p:ph type="body" idx="1"/>
          </p:nvPr>
        </p:nvSpPr>
        <p:spPr>
          <a:xfrm>
            <a:off x="838200" y="1825625"/>
            <a:ext cx="10429568" cy="4351338"/>
          </a:xfrm>
        </p:spPr>
        <p:txBody>
          <a:bodyPr>
            <a:normAutofit/>
          </a:bodyPr>
          <a:lstStyle/>
          <a:p>
            <a:pPr lvl="0">
              <a:tabLst>
                <a:tab pos="457200" algn="l"/>
              </a:tabLst>
            </a:pPr>
            <a:r>
              <a:rPr lang="en-US" sz="3200" dirty="0"/>
              <a:t>Run scenarios with other feedstocks for biogas which include human wastes, food wastes, and agricultural residues </a:t>
            </a:r>
          </a:p>
          <a:p>
            <a:pPr lvl="0">
              <a:tabLst>
                <a:tab pos="457200" algn="l"/>
              </a:tabLst>
            </a:pPr>
            <a:r>
              <a:rPr lang="en-US" sz="3200" dirty="0"/>
              <a:t>Run Scenarios that include different levels of possible subsidies to see the impact of transitioning to cleaner cooking technologies. </a:t>
            </a:r>
          </a:p>
          <a:p>
            <a:pPr marL="342900" marR="0" lvl="0" indent="-342900">
              <a:lnSpc>
                <a:spcPct val="107000"/>
              </a:lnSpc>
              <a:spcBef>
                <a:spcPts val="0"/>
              </a:spcBef>
              <a:spcAft>
                <a:spcPts val="0"/>
              </a:spcAft>
              <a:buFont typeface="Arial" panose="020B0604020202020204" pitchFamily="34" charset="0"/>
              <a:buChar char="•"/>
              <a:tabLst>
                <a:tab pos="457200" algn="l"/>
              </a:tabLs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3235055732"/>
      </p:ext>
    </p:extLst>
  </p:cSld>
  <p:clrMapOvr>
    <a:masterClrMapping/>
  </p:clrMapOvr>
</p:sld>
</file>

<file path=ppt/theme/theme1.xml><?xml version="1.0" encoding="utf-8"?>
<a:theme xmlns:a="http://schemas.openxmlformats.org/drawingml/2006/main" name="Office Theme">
  <a:themeElements>
    <a:clrScheme name="Summer Schools 1">
      <a:dk1>
        <a:srgbClr val="000000"/>
      </a:dk1>
      <a:lt1>
        <a:srgbClr val="FFFFFF"/>
      </a:lt1>
      <a:dk2>
        <a:srgbClr val="44546A"/>
      </a:dk2>
      <a:lt2>
        <a:srgbClr val="E7E6E6"/>
      </a:lt2>
      <a:accent1>
        <a:srgbClr val="154575"/>
      </a:accent1>
      <a:accent2>
        <a:srgbClr val="E2645B"/>
      </a:accent2>
      <a:accent3>
        <a:srgbClr val="A5A5A5"/>
      </a:accent3>
      <a:accent4>
        <a:srgbClr val="FFC000"/>
      </a:accent4>
      <a:accent5>
        <a:srgbClr val="00AAAD"/>
      </a:accent5>
      <a:accent6>
        <a:srgbClr val="19A07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6" ma:contentTypeDescription="Create a new document." ma:contentTypeScope="" ma:versionID="5c5271b6eea6cf06d8bd49b1980e8fd8">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164612495bc351ca287521813184f0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5F7E04-0F8F-4ECA-9525-3F0638DC6B8F}">
  <ds:schemaRefs>
    <ds:schemaRef ds:uri="http://schemas.microsoft.com/sharepoint/v3/contenttype/forms"/>
  </ds:schemaRefs>
</ds:datastoreItem>
</file>

<file path=customXml/itemProps2.xml><?xml version="1.0" encoding="utf-8"?>
<ds:datastoreItem xmlns:ds="http://schemas.openxmlformats.org/officeDocument/2006/customXml" ds:itemID="{AB1DDE83-2ED0-4567-A669-A16A212F164D}">
  <ds:schemaRefs>
    <ds:schemaRef ds:uri="http://schemas.openxmlformats.org/package/2006/metadata/core-properties"/>
    <ds:schemaRef ds:uri="http://purl.org/dc/dcmitype/"/>
    <ds:schemaRef ds:uri="0b696a8a-ab1a-459b-a09e-44df7cbe9330"/>
    <ds:schemaRef ds:uri="http://schemas.microsoft.com/office/2006/metadata/properties"/>
    <ds:schemaRef ds:uri="http://schemas.microsoft.com/office/2006/documentManagement/types"/>
    <ds:schemaRef ds:uri="http://purl.org/dc/terms/"/>
    <ds:schemaRef ds:uri="http://schemas.microsoft.com/office/infopath/2007/PartnerControls"/>
    <ds:schemaRef ds:uri="35b8b66e-5759-43c1-a138-f967a8bf5a20"/>
    <ds:schemaRef ds:uri="http://www.w3.org/XML/1998/namespace"/>
    <ds:schemaRef ds:uri="http://purl.org/dc/elements/1.1/"/>
  </ds:schemaRefs>
</ds:datastoreItem>
</file>

<file path=customXml/itemProps3.xml><?xml version="1.0" encoding="utf-8"?>
<ds:datastoreItem xmlns:ds="http://schemas.openxmlformats.org/officeDocument/2006/customXml" ds:itemID="{5B3523B1-9978-4107-AD1A-A6A8D2C284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1906</TotalTime>
  <Words>503</Words>
  <Application>Microsoft Office PowerPoint</Application>
  <PresentationFormat>Widescreen</PresentationFormat>
  <Paragraphs>72</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Helvetica</vt:lpstr>
      <vt:lpstr>Helvetica Neue</vt:lpstr>
      <vt:lpstr>Open Sans</vt:lpstr>
      <vt:lpstr>Times New Roman</vt:lpstr>
      <vt:lpstr>Office Theme</vt:lpstr>
      <vt:lpstr>COST BENEFIT ANALYSIS OF CLEAN COOKING TRANSITION PATHWAYS IN MALAWI</vt:lpstr>
      <vt:lpstr>Context and Challenges</vt:lpstr>
      <vt:lpstr>ONSTOVE</vt:lpstr>
      <vt:lpstr>Scenarios</vt:lpstr>
      <vt:lpstr>RESULTS: NET-BENEFITS Social Scenario           Private Scenario</vt:lpstr>
      <vt:lpstr>RESULTS: Relative Wealth Index Social Scenario           Private Scenario</vt:lpstr>
      <vt:lpstr>RESULTS: INVESTMENT REQUIRED Social Scenario                                   Private Scenario</vt:lpstr>
      <vt:lpstr>Conclusion</vt:lpstr>
      <vt:lpstr>Proposed Future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Title]</dc:title>
  <dc:creator>Eunice Ramos</dc:creator>
  <cp:lastModifiedBy>JOAN THAUNDI</cp:lastModifiedBy>
  <cp:revision>67</cp:revision>
  <dcterms:created xsi:type="dcterms:W3CDTF">2019-06-09T10:25:43Z</dcterms:created>
  <dcterms:modified xsi:type="dcterms:W3CDTF">2023-07-12T11:09:44Z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