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5a9c9f2b0_0_76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105a9c9f2b0_0_76:notes"/>
          <p:cNvSpPr/>
          <p:nvPr>
            <p:ph idx="2" type="sldImg"/>
          </p:nvPr>
        </p:nvSpPr>
        <p:spPr>
          <a:xfrm>
            <a:off x="196381" y="694895"/>
            <a:ext cx="646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7d1341997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7d1341997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1"/>
                </a:solidFill>
              </a:rPr>
              <a:t>مثال 1:</a:t>
            </a:r>
            <a:r>
              <a:rPr lang="en-GB" sz="2600">
                <a:solidFill>
                  <a:schemeClr val="dk1"/>
                </a:solidFill>
              </a:rPr>
              <a:t> يؤدي التنميط الظاهري الرقمي، أو استخدام أنظمة الكمبيوتر لتوصيف الصحة الجسدية أو العقلية لشخص ما لمشكلات خصوصية مهمة ويمكن أن يكون عرضة لسوء الاستخدام.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7d1341997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7d1341997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5a9c9f2b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5a9c9f2b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7d1341997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7d1341997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5a9c9f2b0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5a9c9f2b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5a9c9f2b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5a9c9f2b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7d1341997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7d1341997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300">
                <a:solidFill>
                  <a:srgbClr val="595959"/>
                </a:solidFill>
              </a:rPr>
              <a:t>تشمل الموارد التعليمية المفتوحة دورات كاملة ومواد الدورة والوحدات والكتب المدرسية ومقاطع الفيديو والاختبارات والبرامج وأي أدوات أو مواد أو تقنيات أخرى مستخدمة لدعم الوصول إلى المعرفة.</a:t>
            </a:r>
            <a:endParaRPr sz="13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7d1341997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7d1341997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7d1341997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7d1341997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7d1341997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7d1341997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5a9c9f2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5a9c9f2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Paul-Michel Foucault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7d1341997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7d1341997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7d1341997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7d1341997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7d1341997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7d1341997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7d1341997_0_0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07d1341997_0_0:notes"/>
          <p:cNvSpPr/>
          <p:nvPr>
            <p:ph idx="2" type="sldImg"/>
          </p:nvPr>
        </p:nvSpPr>
        <p:spPr>
          <a:xfrm>
            <a:off x="196381" y="694895"/>
            <a:ext cx="646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7d1341997_0_83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07d1341997_0_83:notes"/>
          <p:cNvSpPr/>
          <p:nvPr>
            <p:ph idx="2" type="sldImg"/>
          </p:nvPr>
        </p:nvSpPr>
        <p:spPr>
          <a:xfrm>
            <a:off x="196381" y="694895"/>
            <a:ext cx="646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7d1341997_0_109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07d1341997_0_109:notes"/>
          <p:cNvSpPr/>
          <p:nvPr>
            <p:ph idx="2" type="sldImg"/>
          </p:nvPr>
        </p:nvSpPr>
        <p:spPr>
          <a:xfrm>
            <a:off x="196381" y="694895"/>
            <a:ext cx="646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7d1341997_0_116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07d1341997_0_116:notes"/>
          <p:cNvSpPr/>
          <p:nvPr>
            <p:ph idx="2" type="sldImg"/>
          </p:nvPr>
        </p:nvSpPr>
        <p:spPr>
          <a:xfrm>
            <a:off x="196381" y="694895"/>
            <a:ext cx="646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7d1341997_0_124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07d1341997_0_124:notes"/>
          <p:cNvSpPr/>
          <p:nvPr>
            <p:ph idx="2" type="sldImg"/>
          </p:nvPr>
        </p:nvSpPr>
        <p:spPr>
          <a:xfrm>
            <a:off x="196381" y="694895"/>
            <a:ext cx="646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7d1341997_0_132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07d1341997_0_132:notes"/>
          <p:cNvSpPr/>
          <p:nvPr>
            <p:ph idx="2" type="sldImg"/>
          </p:nvPr>
        </p:nvSpPr>
        <p:spPr>
          <a:xfrm>
            <a:off x="196381" y="694895"/>
            <a:ext cx="646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7d1341997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7d1341997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7d1341997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7d1341997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7d1341997_0_156:notes"/>
          <p:cNvSpPr/>
          <p:nvPr>
            <p:ph idx="2" type="sldImg"/>
          </p:nvPr>
        </p:nvSpPr>
        <p:spPr>
          <a:xfrm>
            <a:off x="381382" y="685659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g107d1341997_0_156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0050" lIns="80100" spcFirstLastPara="1" rIns="80100" wrap="square" tIns="40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107d1341997_0_156:notes"/>
          <p:cNvSpPr txBox="1"/>
          <p:nvPr/>
        </p:nvSpPr>
        <p:spPr>
          <a:xfrm>
            <a:off x="3884734" y="8685423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050" lIns="80100" spcFirstLastPara="1" rIns="80100" wrap="square" tIns="40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7d1341997_0_165:notes"/>
          <p:cNvSpPr/>
          <p:nvPr>
            <p:ph idx="2" type="sldImg"/>
          </p:nvPr>
        </p:nvSpPr>
        <p:spPr>
          <a:xfrm>
            <a:off x="381382" y="685659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g107d1341997_0_165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0050" lIns="80100" spcFirstLastPara="1" rIns="80100" wrap="square" tIns="40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07d1341997_0_165:notes"/>
          <p:cNvSpPr txBox="1"/>
          <p:nvPr/>
        </p:nvSpPr>
        <p:spPr>
          <a:xfrm>
            <a:off x="3884734" y="8685423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050" lIns="80100" spcFirstLastPara="1" rIns="80100" wrap="square" tIns="40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7d1341997_0_353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07d1341997_0_353:notes"/>
          <p:cNvSpPr/>
          <p:nvPr>
            <p:ph idx="2" type="sldImg"/>
          </p:nvPr>
        </p:nvSpPr>
        <p:spPr>
          <a:xfrm>
            <a:off x="196381" y="694895"/>
            <a:ext cx="6465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7d1341997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7d1341997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7d1341997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7d1341997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7d1341997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7d1341997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7d1341997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7d1341997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7d1341997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7d1341997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7d1341997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7d1341997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7958" y="273352"/>
            <a:ext cx="78858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627958" y="1368965"/>
            <a:ext cx="78858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627958" y="273352"/>
            <a:ext cx="78858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627958" y="1368965"/>
            <a:ext cx="78858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AND_BODY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627958" y="273352"/>
            <a:ext cx="78858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627958" y="1368965"/>
            <a:ext cx="78858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idx="1" type="subTitle"/>
          </p:nvPr>
        </p:nvSpPr>
        <p:spPr>
          <a:xfrm>
            <a:off x="627958" y="273352"/>
            <a:ext cx="7885800" cy="46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Relationship Id="rId5" Type="http://schemas.openxmlformats.org/officeDocument/2006/relationships/hyperlink" Target="https://unsplash.com/@heytowner?utm_source=unsplash&amp;utm_medium=referral&amp;utm_content=creditCopyText" TargetMode="External"/><Relationship Id="rId6" Type="http://schemas.openxmlformats.org/officeDocument/2006/relationships/hyperlink" Target="https://unsplash.com/@heytowner?utm_source=unsplash&amp;utm_medium=referral&amp;utm_content=creditCopyText" TargetMode="External"/><Relationship Id="rId7" Type="http://schemas.openxmlformats.org/officeDocument/2006/relationships/hyperlink" Target="https://unsplash.com/s/photos/road?utm_source=unsplash&amp;utm_medium=referral&amp;utm_content=creditCopyText" TargetMode="External"/><Relationship Id="rId8" Type="http://schemas.openxmlformats.org/officeDocument/2006/relationships/hyperlink" Target="https://unsplash.com/s/photos/road?utm_source=unsplash&amp;utm_medium=referral&amp;utm_content=creditCopyTex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unesdoc.unesco.org/ark:/48223/pf0000379949.locale=en" TargetMode="External"/><Relationship Id="rId4" Type="http://schemas.openxmlformats.org/officeDocument/2006/relationships/hyperlink" Target="https://creativecommons.org/licenses/by/3.0/igo/" TargetMode="External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hyperlink" Target="https://sciencenode.org/feature/open-hardware-creating-more-open-world.php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hyperlink" Target="https://citsci.co.za/%D9%85%D8%B5%D8%AF%D8%B1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hyperlink" Target="https://commons.wikimedia.org/wiki/File:Creative_commons_license_spectrum.svg" TargetMode="External"/><Relationship Id="rId5" Type="http://schemas.openxmlformats.org/officeDocument/2006/relationships/hyperlink" Target="https://creativecommons.org/licenses/by-nc/3.0/deed.ar#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/>
        </p:nvSpPr>
        <p:spPr>
          <a:xfrm>
            <a:off x="-405350" y="2165550"/>
            <a:ext cx="5214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د. رانيه محمد حسن بليله، جامعة الخرطوم</a:t>
            </a:r>
            <a:endParaRPr b="0" i="0" sz="1900" u="none" cap="none" strike="noStrike">
              <a:solidFill>
                <a:srgbClr val="9928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EIFL </a:t>
            </a:r>
            <a:r>
              <a:rPr b="1" lang="en-GB" sz="1900">
                <a:solidFill>
                  <a:srgbClr val="FFFFFF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منسق الوصول الحر </a:t>
            </a:r>
            <a:endParaRPr b="1" sz="1900">
              <a:solidFill>
                <a:srgbClr val="FFFFFF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عضو مجلس إدارة SPARC Africa</a:t>
            </a:r>
            <a:endParaRPr b="1" sz="1900">
              <a:solidFill>
                <a:srgbClr val="FFFFFF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900">
                <a:solidFill>
                  <a:srgbClr val="FFFFFF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سفيرة الجمعية الملكية البريطانية لأمراض المناطق الحارة</a:t>
            </a:r>
            <a:endParaRPr b="1" sz="1900">
              <a:solidFill>
                <a:srgbClr val="FFFFFF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 RSTMH</a:t>
            </a:r>
            <a:endParaRPr b="1" sz="1900">
              <a:solidFill>
                <a:srgbClr val="FFFFFF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</p:txBody>
      </p:sp>
      <p:sp>
        <p:nvSpPr>
          <p:cNvPr id="66" name="Google Shape;66;p17"/>
          <p:cNvSpPr txBox="1"/>
          <p:nvPr/>
        </p:nvSpPr>
        <p:spPr>
          <a:xfrm>
            <a:off x="152408" y="105154"/>
            <a:ext cx="88182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6"/>
                </a:solidFill>
              </a:rPr>
              <a:t>حلقة عمل المصادر التعليمية المفتوحة</a:t>
            </a:r>
            <a:endParaRPr b="1" i="0" sz="4300" u="none" cap="none" strike="noStrike">
              <a:solidFill>
                <a:schemeClr val="accent6"/>
              </a:solidFill>
            </a:endParaRPr>
          </a:p>
        </p:txBody>
      </p:sp>
      <p:sp>
        <p:nvSpPr>
          <p:cNvPr id="67" name="Google Shape;67;p17"/>
          <p:cNvSpPr txBox="1"/>
          <p:nvPr/>
        </p:nvSpPr>
        <p:spPr>
          <a:xfrm>
            <a:off x="-405350" y="1458400"/>
            <a:ext cx="46236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مفهوم</a:t>
            </a:r>
            <a:r>
              <a:rPr b="1" lang="en-GB" sz="4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الانفتاح</a:t>
            </a:r>
            <a:endParaRPr sz="4600">
              <a:solidFill>
                <a:srgbClr val="99284C"/>
              </a:solidFill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-896300" y="4633900"/>
            <a:ext cx="560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</a:rPr>
              <a:t> برج الاتصالات- 21-22 ديسمبر 2021م</a:t>
            </a:r>
            <a:endParaRPr sz="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250" y="-67714"/>
            <a:ext cx="9262625" cy="436203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 txBox="1"/>
          <p:nvPr>
            <p:ph type="title"/>
          </p:nvPr>
        </p:nvSpPr>
        <p:spPr>
          <a:xfrm>
            <a:off x="27900" y="0"/>
            <a:ext cx="9144000" cy="748500"/>
          </a:xfrm>
          <a:prstGeom prst="rect">
            <a:avLst/>
          </a:prstGeom>
          <a:solidFill>
            <a:srgbClr val="FF333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b="1" lang="en-GB" sz="4200">
                <a:solidFill>
                  <a:schemeClr val="lt1"/>
                </a:solidFill>
              </a:rPr>
              <a:t>   </a:t>
            </a:r>
            <a:r>
              <a:rPr b="1" lang="en-GB" sz="4200">
                <a:solidFill>
                  <a:schemeClr val="lt1"/>
                </a:solidFill>
              </a:rPr>
              <a:t>تشكل بعض التقنيات الرائدة تهديدات خطيرة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-31100" y="4141925"/>
            <a:ext cx="9144000" cy="98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</a:rPr>
              <a:t>يثير استخدام البيانات الضخمة والذكاء الاصطناعي للتنبؤ بالنشاط الإجرامي العديد من الاستفهامات المتعلقة بالتحيز الثقافي والعرقي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2" name="Google Shape;122;p26"/>
          <p:cNvSpPr txBox="1"/>
          <p:nvPr/>
        </p:nvSpPr>
        <p:spPr>
          <a:xfrm rot="5400000">
            <a:off x="-2442050" y="2316600"/>
            <a:ext cx="509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</a:rPr>
              <a:t>https://www.smithsonianmag.com/innovation/artificial-intelligence-is-now-used-predict-crime-is-it-biased-180968337/</a:t>
            </a: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9750" y="-5052475"/>
            <a:ext cx="9723475" cy="146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7"/>
          <p:cNvSpPr txBox="1"/>
          <p:nvPr/>
        </p:nvSpPr>
        <p:spPr>
          <a:xfrm>
            <a:off x="632850" y="1644975"/>
            <a:ext cx="8030700" cy="28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lt1"/>
                </a:solidFill>
              </a:rPr>
              <a:t>يجب أن نت</a:t>
            </a:r>
            <a:r>
              <a:rPr b="1" lang="en-GB" sz="3100">
                <a:solidFill>
                  <a:schemeClr val="dk1"/>
                </a:solidFill>
              </a:rPr>
              <a:t>خذ خطوات استباقية</a:t>
            </a:r>
            <a:r>
              <a:rPr b="1" lang="en-GB" sz="3100">
                <a:solidFill>
                  <a:schemeClr val="lt1"/>
                </a:solidFill>
              </a:rPr>
              <a:t> لضمان </a:t>
            </a:r>
            <a:r>
              <a:rPr b="1" lang="en-GB" sz="3100">
                <a:solidFill>
                  <a:schemeClr val="dk1"/>
                </a:solidFill>
              </a:rPr>
              <a:t>ألا يؤدي اعتماد أي</a:t>
            </a:r>
            <a:r>
              <a:rPr b="1" lang="en-GB" sz="3100">
                <a:solidFill>
                  <a:schemeClr val="lt1"/>
                </a:solidFill>
              </a:rPr>
              <a:t> تقنية - سوا</a:t>
            </a:r>
            <a:r>
              <a:rPr b="1" lang="en-GB" sz="3100">
                <a:solidFill>
                  <a:schemeClr val="dk1"/>
                </a:solidFill>
              </a:rPr>
              <a:t>ء كانت طباعة ثلاث</a:t>
            </a:r>
            <a:r>
              <a:rPr b="1" lang="en-GB" sz="3100">
                <a:solidFill>
                  <a:schemeClr val="lt1"/>
                </a:solidFill>
              </a:rPr>
              <a:t>ية الأبعاد</a:t>
            </a:r>
            <a:r>
              <a:rPr b="1" lang="en-GB" sz="3100">
                <a:solidFill>
                  <a:schemeClr val="dk1"/>
                </a:solidFill>
              </a:rPr>
              <a:t> أو أقمار صناعية - </a:t>
            </a:r>
            <a:r>
              <a:rPr b="1" lang="en-GB" sz="3100">
                <a:solidFill>
                  <a:schemeClr val="lt1"/>
                </a:solidFill>
              </a:rPr>
              <a:t>إلى إساءة ا</a:t>
            </a:r>
            <a:r>
              <a:rPr b="1" lang="en-GB" sz="3100">
                <a:solidFill>
                  <a:schemeClr val="dk1"/>
                </a:solidFill>
              </a:rPr>
              <a:t>ستخدام السلطة ،</a:t>
            </a:r>
            <a:r>
              <a:rPr b="1" lang="en-GB" sz="3100">
                <a:solidFill>
                  <a:schemeClr val="lt1"/>
                </a:solidFill>
              </a:rPr>
              <a:t> وغرس</a:t>
            </a:r>
            <a:r>
              <a:rPr b="1" lang="en-GB" sz="3100">
                <a:solidFill>
                  <a:schemeClr val="dk1"/>
                </a:solidFill>
              </a:rPr>
              <a:t> العنصرية المنظمة </a:t>
            </a:r>
            <a:r>
              <a:rPr b="1" lang="en-GB" sz="3100">
                <a:solidFill>
                  <a:schemeClr val="lt1"/>
                </a:solidFill>
              </a:rPr>
              <a:t>وتفاقمها (syste</a:t>
            </a:r>
            <a:r>
              <a:rPr b="1" lang="en-GB" sz="3100">
                <a:solidFill>
                  <a:schemeClr val="dk1"/>
                </a:solidFill>
              </a:rPr>
              <a:t>mic</a:t>
            </a: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b="1" lang="en-GB" sz="3100">
                <a:solidFill>
                  <a:schemeClr val="dk1"/>
                </a:solidFill>
              </a:rPr>
              <a:t>raci</a:t>
            </a:r>
            <a:r>
              <a:rPr b="1" lang="en-GB" sz="3100">
                <a:solidFill>
                  <a:schemeClr val="lt1"/>
                </a:solidFill>
              </a:rPr>
              <a:t>sm)،</a:t>
            </a:r>
            <a:r>
              <a:rPr b="1" lang="en-GB" sz="3100">
                <a:solidFill>
                  <a:schemeClr val="dk1"/>
                </a:solidFill>
              </a:rPr>
              <a:t> وتوسيع التفاوتات في</a:t>
            </a:r>
            <a:r>
              <a:rPr b="1" lang="en-GB" sz="3100">
                <a:solidFill>
                  <a:schemeClr val="lt1"/>
                </a:solidFill>
              </a:rPr>
              <a:t> الثروة</a:t>
            </a:r>
            <a:r>
              <a:rPr b="1" lang="en-GB" sz="3100">
                <a:solidFill>
                  <a:schemeClr val="dk1"/>
                </a:solidFill>
              </a:rPr>
              <a:t> ، وسلب</a:t>
            </a:r>
            <a:r>
              <a:rPr b="1" lang="en-GB" sz="3100">
                <a:solidFill>
                  <a:schemeClr val="lt1"/>
                </a:solidFill>
              </a:rPr>
              <a:t> س</a:t>
            </a:r>
            <a:r>
              <a:rPr b="1" lang="en-GB" sz="3100">
                <a:solidFill>
                  <a:schemeClr val="dk1"/>
                </a:solidFill>
              </a:rPr>
              <a:t>بل ع</a:t>
            </a:r>
            <a:r>
              <a:rPr b="1" lang="en-GB" sz="3100">
                <a:solidFill>
                  <a:schemeClr val="lt1"/>
                </a:solidFill>
              </a:rPr>
              <a:t>يش</a:t>
            </a:r>
            <a:r>
              <a:rPr b="1" lang="en-GB" sz="3100">
                <a:solidFill>
                  <a:schemeClr val="dk1"/>
                </a:solidFill>
              </a:rPr>
              <a:t> الضعفاء.</a:t>
            </a:r>
            <a:endParaRPr b="1"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75" y="0"/>
            <a:ext cx="725450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2838725" y="46863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</a:rPr>
              <a:t>Photo by</a:t>
            </a:r>
            <a:r>
              <a:rPr lang="en-GB" sz="11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11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JOHN TOWNER</a:t>
            </a:r>
            <a:r>
              <a:rPr lang="en-GB" sz="1100">
                <a:solidFill>
                  <a:schemeClr val="lt1"/>
                </a:solidFill>
              </a:rPr>
              <a:t> on</a:t>
            </a:r>
            <a:r>
              <a:rPr lang="en-GB" sz="1100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1100" u="sng">
                <a:solidFill>
                  <a:schemeClr val="l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127200" y="3186725"/>
            <a:ext cx="888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lt1"/>
                </a:solidFill>
              </a:rPr>
              <a:t>"عندما تقرر ان تبدأ الرحلة، سيظهر الطريق"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136" name="Google Shape;136;p28"/>
          <p:cNvSpPr txBox="1"/>
          <p:nvPr/>
        </p:nvSpPr>
        <p:spPr>
          <a:xfrm>
            <a:off x="1739400" y="4010550"/>
            <a:ext cx="56652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965">
                <a:solidFill>
                  <a:schemeClr val="lt1"/>
                </a:solidFill>
              </a:rPr>
              <a:t>جلال الدين الرومي (1207 - 1273م)</a:t>
            </a:r>
            <a:endParaRPr sz="2965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/>
        </p:nvSpPr>
        <p:spPr>
          <a:xfrm>
            <a:off x="143400" y="1026025"/>
            <a:ext cx="86151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نشأ منذ عدة عقود ك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حركة ترمي ل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تغيير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 الممارسات العلمیة 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تغييرا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 جذرياً يسمح 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بالتكيف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 مع 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التغيرات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والتحديات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 والفرص والمخاطر المرتبطة بالعصر الرقمي و زیادة الأثر المجتمعي للعلم</a:t>
            </a:r>
            <a:endParaRPr sz="2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064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مبادرة بودابست للانتفاع/ المعابر المفتوح/ة (2002)- إعلان بیثیسدا بشأن إتاحة الانتفاع الحر بالمطبوعات (2003) وإعلان 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برلين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 بشأن الانتفاع الحر بالمعارف في میداني العلوم الطبیعیة 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والإنسانية</a:t>
            </a: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 لعام 2003 (تصريحات الBBB)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42" name="Google Shape;142;p29"/>
          <p:cNvSpPr txBox="1"/>
          <p:nvPr>
            <p:ph idx="4294967295" type="title"/>
          </p:nvPr>
        </p:nvSpPr>
        <p:spPr>
          <a:xfrm>
            <a:off x="143400" y="0"/>
            <a:ext cx="8857200" cy="777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b="1" lang="en-GB" sz="4100">
                <a:solidFill>
                  <a:schemeClr val="lt1"/>
                </a:solidFill>
                <a:highlight>
                  <a:schemeClr val="accent1"/>
                </a:highlight>
              </a:rPr>
              <a:t>Open Science</a:t>
            </a:r>
            <a:r>
              <a:rPr b="1" lang="en-GB" sz="4100">
                <a:solidFill>
                  <a:schemeClr val="lt1"/>
                </a:solidFill>
                <a:highlight>
                  <a:schemeClr val="accent1"/>
                </a:highlight>
              </a:rPr>
              <a:t>    العلم المفتوح  </a:t>
            </a:r>
            <a:endParaRPr b="1" sz="410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idx="1" type="body"/>
          </p:nvPr>
        </p:nvSpPr>
        <p:spPr>
          <a:xfrm rot="5400000">
            <a:off x="-2068950" y="2344350"/>
            <a:ext cx="4993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50">
                <a:solidFill>
                  <a:srgbClr val="464646"/>
                </a:solidFill>
                <a:highlight>
                  <a:srgbClr val="FFFFFF"/>
                </a:highlight>
              </a:rPr>
              <a:t>Graphic on page 11. </a:t>
            </a:r>
            <a:r>
              <a:rPr lang="en-GB" sz="1450">
                <a:solidFill>
                  <a:srgbClr val="049CCF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UNESCO Recommendation on Open Science</a:t>
            </a:r>
            <a:r>
              <a:rPr lang="en-GB" sz="1450">
                <a:solidFill>
                  <a:srgbClr val="464646"/>
                </a:solidFill>
                <a:highlight>
                  <a:srgbClr val="FFFFFF"/>
                </a:highlight>
              </a:rPr>
              <a:t>. </a:t>
            </a:r>
            <a:r>
              <a:rPr lang="en-GB" sz="1450">
                <a:solidFill>
                  <a:srgbClr val="049CC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IGO 3.0</a:t>
            </a:r>
            <a:r>
              <a:rPr lang="en-GB" sz="1400"/>
              <a:t>: المصدر . تم ترجمته للغة العربية بواسطة رانيه محمد حسن بليله, 2021</a:t>
            </a:r>
            <a:endParaRPr sz="1400"/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1550" y="0"/>
            <a:ext cx="47638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>
            <p:ph idx="4294967295" type="title"/>
          </p:nvPr>
        </p:nvSpPr>
        <p:spPr>
          <a:xfrm>
            <a:off x="6075450" y="0"/>
            <a:ext cx="30687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00">
                <a:solidFill>
                  <a:srgbClr val="0075D1"/>
                </a:solidFill>
                <a:highlight>
                  <a:srgbClr val="FFFFFF"/>
                </a:highlight>
              </a:rPr>
              <a:t>    العلم المفتوح</a:t>
            </a:r>
            <a:endParaRPr b="1" sz="3000">
              <a:solidFill>
                <a:srgbClr val="0075D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3000">
                <a:solidFill>
                  <a:srgbClr val="0075D1"/>
                </a:solidFill>
                <a:highlight>
                  <a:schemeClr val="lt1"/>
                </a:highlight>
              </a:rPr>
              <a:t>Open Science</a:t>
            </a:r>
            <a:endParaRPr b="1" sz="3000">
              <a:solidFill>
                <a:srgbClr val="0075D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idx="1" type="body"/>
          </p:nvPr>
        </p:nvSpPr>
        <p:spPr>
          <a:xfrm>
            <a:off x="311700" y="666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050">
                <a:solidFill>
                  <a:srgbClr val="F7F7F7"/>
                </a:solidFill>
              </a:rPr>
              <a:t> "يؤدي تعميم الانتفاع بالمعلومات والمعارف دوراً رئيسياً في بناء السلام وتحقيق التنمية الاجتماعية والاقتصادية المستدامة، وإقامة الحوار بين الثقافات."</a:t>
            </a:r>
            <a:endParaRPr b="1" sz="4800">
              <a:solidFill>
                <a:srgbClr val="F7F7F7"/>
              </a:solidFill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2843400" y="4158950"/>
            <a:ext cx="39783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800"/>
              </a:spcBef>
              <a:spcAft>
                <a:spcPts val="1500"/>
              </a:spcAft>
              <a:buNone/>
            </a:pPr>
            <a:r>
              <a:rPr lang="en-GB" sz="2950">
                <a:solidFill>
                  <a:srgbClr val="F7F7F7"/>
                </a:solidFill>
              </a:rPr>
              <a:t>(</a:t>
            </a:r>
            <a:r>
              <a:rPr lang="en-GB" sz="2950">
                <a:solidFill>
                  <a:srgbClr val="F7F7F7"/>
                </a:solidFill>
              </a:rPr>
              <a:t>الحلول المفتوحة، اليونسكو)</a:t>
            </a:r>
            <a:endParaRPr sz="2950">
              <a:solidFill>
                <a:srgbClr val="F7F7F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>
            <p:ph type="title"/>
          </p:nvPr>
        </p:nvSpPr>
        <p:spPr>
          <a:xfrm>
            <a:off x="357125" y="4291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820">
                <a:solidFill>
                  <a:schemeClr val="lt1"/>
                </a:solidFill>
              </a:rPr>
              <a:t>المصادر التعليمية المفتوحة Open Educational Resources</a:t>
            </a:r>
            <a:endParaRPr b="1" sz="28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type="title"/>
          </p:nvPr>
        </p:nvSpPr>
        <p:spPr>
          <a:xfrm>
            <a:off x="248000" y="701475"/>
            <a:ext cx="8520600" cy="98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500">
                <a:solidFill>
                  <a:schemeClr val="lt1"/>
                </a:solidFill>
              </a:rPr>
              <a:t>المعابر المفتوحة </a:t>
            </a:r>
            <a:endParaRPr b="1" sz="5500">
              <a:solidFill>
                <a:schemeClr val="lt1"/>
              </a:solidFill>
            </a:endParaRPr>
          </a:p>
        </p:txBody>
      </p:sp>
      <p:sp>
        <p:nvSpPr>
          <p:cNvPr id="166" name="Google Shape;166;p33"/>
          <p:cNvSpPr txBox="1"/>
          <p:nvPr/>
        </p:nvSpPr>
        <p:spPr>
          <a:xfrm>
            <a:off x="3349025" y="4566675"/>
            <a:ext cx="5795100" cy="64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1"/>
                </a:solidFill>
              </a:rPr>
              <a:t>انطباع الفنان </a:t>
            </a:r>
            <a:r>
              <a:rPr b="1" lang="en-GB" sz="1500">
                <a:solidFill>
                  <a:schemeClr val="lt1"/>
                </a:solidFill>
              </a:rPr>
              <a:t>سبنسر فيليبس </a:t>
            </a:r>
            <a:r>
              <a:rPr b="1" lang="en-GB" sz="1500">
                <a:solidFill>
                  <a:schemeClr val="lt1"/>
                </a:solidFill>
              </a:rPr>
              <a:t>عن   مشاركة بيانات المعابر المفتوحة و اسهامها في فهم فيروس الكرونا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184300" y="14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720">
                <a:solidFill>
                  <a:schemeClr val="lt1"/>
                </a:solidFill>
              </a:rPr>
              <a:t>Repositories المستودعات الرقمية المفتوحة </a:t>
            </a:r>
            <a:endParaRPr b="1" sz="3720">
              <a:solidFill>
                <a:schemeClr val="lt1"/>
              </a:solidFill>
            </a:endParaRPr>
          </a:p>
        </p:txBody>
      </p:sp>
      <p:sp>
        <p:nvSpPr>
          <p:cNvPr id="172" name="Google Shape;172;p34"/>
          <p:cNvSpPr txBox="1"/>
          <p:nvPr/>
        </p:nvSpPr>
        <p:spPr>
          <a:xfrm>
            <a:off x="152400" y="4613150"/>
            <a:ext cx="886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</a:rPr>
              <a:t>https://www.xcubelabs.com/blog/new-innovations-in-artificial-intelligence-and-machine-learning-we-can-expect-in-2021-beyond/</a:t>
            </a:r>
            <a:r>
              <a:rPr lang="en-GB" sz="1100">
                <a:solidFill>
                  <a:schemeClr val="lt1"/>
                </a:solidFill>
              </a:rPr>
              <a:t>: مصدر الصورة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311700" y="199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420">
                <a:solidFill>
                  <a:schemeClr val="lt1"/>
                </a:solidFill>
              </a:rPr>
              <a:t>Open Hardware </a:t>
            </a:r>
            <a:r>
              <a:rPr b="1" lang="en-GB" sz="3420">
                <a:solidFill>
                  <a:schemeClr val="lt1"/>
                </a:solidFill>
              </a:rPr>
              <a:t>الأجهزة</a:t>
            </a:r>
            <a:r>
              <a:rPr b="1" lang="en-GB" sz="3420">
                <a:solidFill>
                  <a:schemeClr val="lt1"/>
                </a:solidFill>
              </a:rPr>
              <a:t> المفتوحة </a:t>
            </a:r>
            <a:endParaRPr b="1" sz="3420">
              <a:solidFill>
                <a:schemeClr val="lt1"/>
              </a:solidFill>
            </a:endParaRPr>
          </a:p>
        </p:txBody>
      </p:sp>
      <p:sp>
        <p:nvSpPr>
          <p:cNvPr id="178" name="Google Shape;178;p35"/>
          <p:cNvSpPr txBox="1"/>
          <p:nvPr/>
        </p:nvSpPr>
        <p:spPr>
          <a:xfrm>
            <a:off x="536825" y="4649850"/>
            <a:ext cx="863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https://sciencenode.org/feature/open-hardware-creating-more-open-world.php</a:t>
            </a:r>
            <a:r>
              <a:rPr lang="en-GB">
                <a:solidFill>
                  <a:schemeClr val="lt1"/>
                </a:solidFill>
              </a:rPr>
              <a:t>: مصدر الصورة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848450"/>
            <a:ext cx="9144000" cy="114327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237150" y="1681100"/>
            <a:ext cx="8520600" cy="7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-GB" sz="2965">
                <a:solidFill>
                  <a:schemeClr val="lt1"/>
                </a:solidFill>
              </a:rPr>
              <a:t>بول-ميشيل فوكو‏ (1926- 1984)</a:t>
            </a:r>
            <a:endParaRPr sz="2965">
              <a:solidFill>
                <a:schemeClr val="lt1"/>
              </a:solidFill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769650" y="249500"/>
            <a:ext cx="75309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100">
                <a:solidFill>
                  <a:schemeClr val="accent6"/>
                </a:solidFill>
              </a:rPr>
              <a:t>"</a:t>
            </a:r>
            <a:r>
              <a:rPr b="1" lang="en-GB" sz="8100">
                <a:solidFill>
                  <a:schemeClr val="accent6"/>
                </a:solidFill>
              </a:rPr>
              <a:t>المعرفة</a:t>
            </a:r>
            <a:r>
              <a:rPr lang="en-GB" sz="4750">
                <a:solidFill>
                  <a:schemeClr val="accent6"/>
                </a:solidFill>
              </a:rPr>
              <a:t> </a:t>
            </a:r>
            <a:r>
              <a:rPr b="1" lang="en-GB" sz="8100">
                <a:solidFill>
                  <a:schemeClr val="accent6"/>
                </a:solidFill>
              </a:rPr>
              <a:t>هي</a:t>
            </a:r>
            <a:r>
              <a:rPr lang="en-GB" sz="4750">
                <a:solidFill>
                  <a:schemeClr val="accent6"/>
                </a:solidFill>
              </a:rPr>
              <a:t> </a:t>
            </a:r>
            <a:r>
              <a:rPr b="1" lang="en-GB" sz="8100">
                <a:solidFill>
                  <a:schemeClr val="accent6"/>
                </a:solidFill>
              </a:rPr>
              <a:t>القوة</a:t>
            </a:r>
            <a:r>
              <a:rPr b="1" lang="en-GB" sz="8100">
                <a:solidFill>
                  <a:schemeClr val="accent6"/>
                </a:solidFill>
              </a:rPr>
              <a:t>"</a:t>
            </a:r>
            <a:endParaRPr b="1" sz="81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111738" y="1639325"/>
            <a:ext cx="85206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4320">
                <a:solidFill>
                  <a:schemeClr val="lt1"/>
                </a:solidFill>
              </a:rPr>
              <a:t>Citizen Science </a:t>
            </a:r>
            <a:r>
              <a:rPr b="1" lang="en-GB" sz="4720">
                <a:solidFill>
                  <a:schemeClr val="lt1"/>
                </a:solidFill>
              </a:rPr>
              <a:t>علم المواطن</a:t>
            </a:r>
            <a:endParaRPr b="1" sz="4720">
              <a:solidFill>
                <a:schemeClr val="lt1"/>
              </a:solidFill>
            </a:endParaRPr>
          </a:p>
        </p:txBody>
      </p:sp>
      <p:sp>
        <p:nvSpPr>
          <p:cNvPr id="184" name="Google Shape;184;p36"/>
          <p:cNvSpPr txBox="1"/>
          <p:nvPr/>
        </p:nvSpPr>
        <p:spPr>
          <a:xfrm>
            <a:off x="5000200" y="4618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F7F7F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https://citsci.co.za/</a:t>
            </a:r>
            <a:r>
              <a:rPr lang="en-GB">
                <a:solidFill>
                  <a:srgbClr val="F7F7F7"/>
                </a:solidFill>
              </a:rPr>
              <a:t>: </a:t>
            </a:r>
            <a:r>
              <a:rPr lang="en-GB">
                <a:solidFill>
                  <a:srgbClr val="F7F7F7"/>
                </a:solidFill>
              </a:rPr>
              <a:t>مصدر الصورة</a:t>
            </a:r>
            <a:r>
              <a:rPr lang="en-GB">
                <a:solidFill>
                  <a:srgbClr val="F7F7F7"/>
                </a:solidFill>
              </a:rPr>
              <a:t> </a:t>
            </a:r>
            <a:endParaRPr>
              <a:solidFill>
                <a:srgbClr val="F7F7F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>
            <p:ph type="title"/>
          </p:nvPr>
        </p:nvSpPr>
        <p:spPr>
          <a:xfrm>
            <a:off x="143600" y="176200"/>
            <a:ext cx="8688600" cy="1194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720">
                <a:solidFill>
                  <a:schemeClr val="lt1"/>
                </a:solidFill>
              </a:rPr>
              <a:t>رخص المشاع </a:t>
            </a:r>
            <a:r>
              <a:rPr b="1" lang="en-GB" sz="3720">
                <a:solidFill>
                  <a:schemeClr val="lt1"/>
                </a:solidFill>
              </a:rPr>
              <a:t>الإبداعي</a:t>
            </a:r>
            <a:endParaRPr b="1" sz="372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720">
                <a:solidFill>
                  <a:schemeClr val="lt1"/>
                </a:solidFill>
              </a:rPr>
              <a:t>Creative Commons</a:t>
            </a:r>
            <a:endParaRPr b="1" sz="3720">
              <a:solidFill>
                <a:schemeClr val="lt1"/>
              </a:solidFill>
            </a:endParaRPr>
          </a:p>
        </p:txBody>
      </p:sp>
      <p:sp>
        <p:nvSpPr>
          <p:cNvPr id="190" name="Google Shape;190;p37"/>
          <p:cNvSpPr txBox="1"/>
          <p:nvPr>
            <p:ph idx="1" type="body"/>
          </p:nvPr>
        </p:nvSpPr>
        <p:spPr>
          <a:xfrm>
            <a:off x="227600" y="4345373"/>
            <a:ext cx="8520600" cy="70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b="1" lang="en-GB" sz="2900">
                <a:solidFill>
                  <a:schemeClr val="lt1"/>
                </a:solidFill>
              </a:rPr>
              <a:t>https://creativecommons.org/choose/?lang=ar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191" name="Google Shape;191;p37"/>
          <p:cNvPicPr preferRelativeResize="0"/>
          <p:nvPr/>
        </p:nvPicPr>
        <p:blipFill rotWithShape="1">
          <a:blip r:embed="rId3">
            <a:alphaModFix/>
          </a:blip>
          <a:srcRect b="26918" l="5752" r="17448" t="13261"/>
          <a:stretch/>
        </p:blipFill>
        <p:spPr>
          <a:xfrm>
            <a:off x="876075" y="1529725"/>
            <a:ext cx="7022551" cy="265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3085308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8"/>
          <p:cNvSpPr txBox="1"/>
          <p:nvPr/>
        </p:nvSpPr>
        <p:spPr>
          <a:xfrm>
            <a:off x="0" y="4866600"/>
            <a:ext cx="331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686868"/>
                </a:solidFill>
                <a:highlight>
                  <a:srgbClr val="FFFFFF"/>
                </a:highlight>
              </a:rPr>
              <a:t>Creative Commons License Spectrum” by </a:t>
            </a:r>
            <a:r>
              <a:rPr i="1" lang="en-GB" sz="900">
                <a:solidFill>
                  <a:srgbClr val="049CC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Shaddim</a:t>
            </a:r>
            <a:r>
              <a:rPr i="1" lang="en-GB" sz="900">
                <a:solidFill>
                  <a:srgbClr val="686868"/>
                </a:solidFill>
                <a:highlight>
                  <a:srgbClr val="FFFFFF"/>
                </a:highlight>
              </a:rPr>
              <a:t> (CC BY)</a:t>
            </a:r>
            <a:endParaRPr sz="1700"/>
          </a:p>
        </p:txBody>
      </p:sp>
      <p:sp>
        <p:nvSpPr>
          <p:cNvPr id="198" name="Google Shape;198;p38"/>
          <p:cNvSpPr txBox="1"/>
          <p:nvPr/>
        </p:nvSpPr>
        <p:spPr>
          <a:xfrm>
            <a:off x="3318600" y="1926800"/>
            <a:ext cx="5750700" cy="61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1600" rtl="0" algn="ctr">
              <a:lnSpc>
                <a:spcPct val="115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b="1" lang="en-GB" sz="1300">
                <a:solidFill>
                  <a:schemeClr val="accent6"/>
                </a:solidFill>
                <a:highlight>
                  <a:srgbClr val="6AA84F"/>
                </a:highlight>
              </a:rPr>
              <a:t>Attribution-NonCommercial- </a:t>
            </a:r>
            <a:r>
              <a:rPr b="1" lang="en-GB" sz="1300">
                <a:solidFill>
                  <a:schemeClr val="accent6"/>
                </a:solidFill>
                <a:highlight>
                  <a:srgbClr val="6AA84F"/>
                </a:highlight>
              </a:rPr>
              <a:t>CC BY</a:t>
            </a:r>
            <a:r>
              <a:rPr lang="en-GB" sz="1300">
                <a:solidFill>
                  <a:schemeClr val="accent6"/>
                </a:solidFill>
                <a:highlight>
                  <a:srgbClr val="6AA84F"/>
                </a:highlight>
              </a:rPr>
              <a:t>-</a:t>
            </a:r>
            <a:r>
              <a:rPr b="1" lang="en-GB" sz="1300">
                <a:solidFill>
                  <a:schemeClr val="accent6"/>
                </a:solidFill>
                <a:highlight>
                  <a:srgbClr val="6AA84F"/>
                </a:highlight>
              </a:rPr>
              <a:t>NC</a:t>
            </a:r>
            <a:r>
              <a:rPr lang="en-GB" sz="1300">
                <a:solidFill>
                  <a:schemeClr val="accent6"/>
                </a:solidFill>
                <a:highlight>
                  <a:srgbClr val="6AA84F"/>
                </a:highlight>
              </a:rPr>
              <a:t> </a:t>
            </a:r>
            <a:r>
              <a:rPr b="1" lang="en-GB" sz="1300">
                <a:solidFill>
                  <a:schemeClr val="accent6"/>
                </a:solidFill>
                <a:highlight>
                  <a:srgbClr val="6AA84F"/>
                </a:highlight>
              </a:rPr>
              <a:t>3.0 - نَسب المُصنَّف - الترخيص بالمثل- لا يمكنك استخدام هذا العمل </a:t>
            </a:r>
            <a:r>
              <a:rPr b="1" lang="en-GB" sz="1300">
                <a:solidFill>
                  <a:schemeClr val="accent6"/>
                </a:solidFill>
                <a:highlight>
                  <a:srgbClr val="6AA84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لأغراض تجارية</a:t>
            </a:r>
            <a:endParaRPr sz="1300">
              <a:solidFill>
                <a:schemeClr val="accent6"/>
              </a:solidFill>
              <a:highlight>
                <a:srgbClr val="6AA84F"/>
              </a:highlight>
            </a:endParaRPr>
          </a:p>
        </p:txBody>
      </p:sp>
      <p:sp>
        <p:nvSpPr>
          <p:cNvPr id="199" name="Google Shape;199;p38"/>
          <p:cNvSpPr txBox="1"/>
          <p:nvPr/>
        </p:nvSpPr>
        <p:spPr>
          <a:xfrm>
            <a:off x="3346350" y="838550"/>
            <a:ext cx="5686200" cy="48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50">
                <a:solidFill>
                  <a:schemeClr val="lt1"/>
                </a:solidFill>
                <a:highlight>
                  <a:srgbClr val="00B050"/>
                </a:highlight>
              </a:rPr>
              <a:t>Attribution - CC BY 4.0 -نَسب المُصنَّف</a:t>
            </a:r>
            <a:endParaRPr b="1" sz="1950">
              <a:solidFill>
                <a:schemeClr val="lt1"/>
              </a:solidFill>
              <a:highlight>
                <a:srgbClr val="00B050"/>
              </a:highlight>
            </a:endParaRPr>
          </a:p>
        </p:txBody>
      </p:sp>
      <p:sp>
        <p:nvSpPr>
          <p:cNvPr id="200" name="Google Shape;200;p38"/>
          <p:cNvSpPr txBox="1"/>
          <p:nvPr/>
        </p:nvSpPr>
        <p:spPr>
          <a:xfrm>
            <a:off x="3346350" y="1420775"/>
            <a:ext cx="5686200" cy="415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1"/>
                </a:solidFill>
                <a:highlight>
                  <a:srgbClr val="00B050"/>
                </a:highlight>
              </a:rPr>
              <a:t>Attribution-ShareAlike- CC BY-S</a:t>
            </a:r>
            <a:r>
              <a:rPr b="1" lang="en-GB" sz="1500">
                <a:solidFill>
                  <a:schemeClr val="lt1"/>
                </a:solidFill>
                <a:highlight>
                  <a:srgbClr val="00B050"/>
                </a:highlight>
              </a:rPr>
              <a:t>A- نَسب المُصنَّف - الترخيص بالمثل </a:t>
            </a:r>
            <a:endParaRPr sz="1500">
              <a:solidFill>
                <a:schemeClr val="lt1"/>
              </a:solidFill>
              <a:highlight>
                <a:srgbClr val="00B050"/>
              </a:highlight>
            </a:endParaRPr>
          </a:p>
        </p:txBody>
      </p:sp>
      <p:sp>
        <p:nvSpPr>
          <p:cNvPr id="201" name="Google Shape;201;p38"/>
          <p:cNvSpPr txBox="1"/>
          <p:nvPr/>
        </p:nvSpPr>
        <p:spPr>
          <a:xfrm>
            <a:off x="3325600" y="3247275"/>
            <a:ext cx="5750700" cy="41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1600" rtl="0" algn="ctr">
              <a:lnSpc>
                <a:spcPct val="115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b="1" lang="en-GB" sz="1500">
                <a:solidFill>
                  <a:srgbClr val="464646"/>
                </a:solidFill>
                <a:highlight>
                  <a:srgbClr val="FFFF00"/>
                </a:highlight>
              </a:rPr>
              <a:t>Attribution-NoDerivs- </a:t>
            </a:r>
            <a:r>
              <a:rPr b="1" lang="en-GB" sz="1500">
                <a:solidFill>
                  <a:srgbClr val="464646"/>
                </a:solidFill>
                <a:highlight>
                  <a:srgbClr val="FFFF00"/>
                </a:highlight>
              </a:rPr>
              <a:t>CC BY-ND نسب المصنف - منع الاشتقاق   </a:t>
            </a:r>
            <a:endParaRPr b="1" sz="1500">
              <a:solidFill>
                <a:srgbClr val="464646"/>
              </a:solidFill>
              <a:highlight>
                <a:srgbClr val="FFFF00"/>
              </a:highlight>
            </a:endParaRPr>
          </a:p>
        </p:txBody>
      </p:sp>
      <p:sp>
        <p:nvSpPr>
          <p:cNvPr id="202" name="Google Shape;202;p38"/>
          <p:cNvSpPr txBox="1"/>
          <p:nvPr/>
        </p:nvSpPr>
        <p:spPr>
          <a:xfrm>
            <a:off x="3318600" y="2571750"/>
            <a:ext cx="5750700" cy="61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1600" rtl="0" algn="ctr">
              <a:lnSpc>
                <a:spcPct val="115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b="1" lang="en-GB" sz="1300">
                <a:solidFill>
                  <a:schemeClr val="accent6"/>
                </a:solidFill>
                <a:highlight>
                  <a:srgbClr val="6AA84F"/>
                </a:highlight>
              </a:rPr>
              <a:t>Attribution-NonCommercial-ShareAlike-</a:t>
            </a:r>
            <a:r>
              <a:rPr b="1" lang="en-GB" sz="1300">
                <a:solidFill>
                  <a:schemeClr val="accent6"/>
                </a:solidFill>
                <a:highlight>
                  <a:srgbClr val="6AA84F"/>
                </a:highlight>
              </a:rPr>
              <a:t>CC BY-NC-SA- نَسب المُصنَّف - غير تجاري - الترخيص بالمثل</a:t>
            </a:r>
            <a:endParaRPr b="1" sz="1300">
              <a:solidFill>
                <a:schemeClr val="accent6"/>
              </a:solidFill>
              <a:highlight>
                <a:srgbClr val="6AA84F"/>
              </a:highlight>
            </a:endParaRPr>
          </a:p>
        </p:txBody>
      </p:sp>
      <p:sp>
        <p:nvSpPr>
          <p:cNvPr id="203" name="Google Shape;203;p38"/>
          <p:cNvSpPr txBox="1"/>
          <p:nvPr/>
        </p:nvSpPr>
        <p:spPr>
          <a:xfrm>
            <a:off x="3313800" y="3760400"/>
            <a:ext cx="5686200" cy="41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464646"/>
                </a:solidFill>
                <a:highlight>
                  <a:srgbClr val="FFFF00"/>
                </a:highlight>
              </a:rPr>
              <a:t>CC BY-NC-ND- </a:t>
            </a:r>
            <a:r>
              <a:rPr b="1" lang="en-GB" sz="1500">
                <a:solidFill>
                  <a:srgbClr val="464646"/>
                </a:solidFill>
                <a:highlight>
                  <a:srgbClr val="FFFF00"/>
                </a:highlight>
              </a:rPr>
              <a:t>نَسب المُصنَّف - غير تجاري - منع الاشتقاق</a:t>
            </a:r>
            <a:endParaRPr sz="1500">
              <a:highlight>
                <a:srgbClr val="FFFF00"/>
              </a:highlight>
            </a:endParaRPr>
          </a:p>
        </p:txBody>
      </p:sp>
      <p:sp>
        <p:nvSpPr>
          <p:cNvPr id="204" name="Google Shape;204;p38"/>
          <p:cNvSpPr txBox="1"/>
          <p:nvPr/>
        </p:nvSpPr>
        <p:spPr>
          <a:xfrm>
            <a:off x="3346350" y="317900"/>
            <a:ext cx="5686200" cy="423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50">
                <a:solidFill>
                  <a:schemeClr val="lt1"/>
                </a:solidFill>
                <a:highlight>
                  <a:srgbClr val="00B050"/>
                </a:highlight>
              </a:rPr>
              <a:t>Public Domain- </a:t>
            </a:r>
            <a:r>
              <a:rPr b="1" lang="en-GB" sz="1550">
                <a:solidFill>
                  <a:schemeClr val="lt1"/>
                </a:solidFill>
                <a:highlight>
                  <a:srgbClr val="00B050"/>
                </a:highlight>
              </a:rPr>
              <a:t>CC0 -  الاكثر انفتاحاً -لا توجد حقوق محفوظة</a:t>
            </a:r>
            <a:endParaRPr sz="1550">
              <a:solidFill>
                <a:srgbClr val="464646"/>
              </a:solidFill>
              <a:highlight>
                <a:srgbClr val="FFFFFF"/>
              </a:highlight>
            </a:endParaRPr>
          </a:p>
        </p:txBody>
      </p:sp>
      <p:sp>
        <p:nvSpPr>
          <p:cNvPr id="205" name="Google Shape;205;p38"/>
          <p:cNvSpPr txBox="1"/>
          <p:nvPr/>
        </p:nvSpPr>
        <p:spPr>
          <a:xfrm>
            <a:off x="3318600" y="4275200"/>
            <a:ext cx="5605200" cy="52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lt1"/>
                </a:solidFill>
                <a:highlight>
                  <a:srgbClr val="FF0000"/>
                </a:highlight>
              </a:rPr>
              <a:t>الاقل انفتاحاً- جميع الحقوق محفوظة</a:t>
            </a:r>
            <a:endParaRPr sz="2200">
              <a:solidFill>
                <a:schemeClr val="lt1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5561" y="-124184"/>
            <a:ext cx="9392266" cy="53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9"/>
          <p:cNvSpPr txBox="1"/>
          <p:nvPr/>
        </p:nvSpPr>
        <p:spPr>
          <a:xfrm>
            <a:off x="562974" y="187843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780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FFFFFF"/>
                </a:solidFill>
              </a:rPr>
              <a:t>الوضع الحالي في السودان</a:t>
            </a:r>
            <a:endParaRPr b="1" i="1" sz="5000" strike="noStrike">
              <a:solidFill>
                <a:srgbClr val="9928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9"/>
          <p:cNvSpPr txBox="1"/>
          <p:nvPr/>
        </p:nvSpPr>
        <p:spPr>
          <a:xfrm>
            <a:off x="4976313" y="5039132"/>
            <a:ext cx="3750000" cy="1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1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transition to open research in Africa: views </a:t>
            </a:r>
            <a:r>
              <a:rPr b="0" lang="en-GB" sz="11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b="0" lang="en-GB" sz="11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GB" sz="11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Sudan</a:t>
            </a:r>
            <a:endParaRPr b="0" sz="11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150" y="241425"/>
            <a:ext cx="4768375" cy="487244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/>
          <p:nvPr/>
        </p:nvSpPr>
        <p:spPr>
          <a:xfrm>
            <a:off x="179425" y="1913850"/>
            <a:ext cx="1578000" cy="2541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9" name="Google Shape;219;p40"/>
          <p:cNvCxnSpPr/>
          <p:nvPr/>
        </p:nvCxnSpPr>
        <p:spPr>
          <a:xfrm flipH="1" rot="-5400000">
            <a:off x="3068650" y="295263"/>
            <a:ext cx="635100" cy="435000"/>
          </a:xfrm>
          <a:prstGeom prst="bentConnector3">
            <a:avLst>
              <a:gd fmla="val 50000" name="adj1"/>
            </a:avLst>
          </a:prstGeom>
          <a:noFill/>
          <a:ln cap="flat" cmpd="sng" w="76300">
            <a:solidFill>
              <a:srgbClr val="4A7EB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0" name="Google Shape;220;p40"/>
          <p:cNvSpPr/>
          <p:nvPr/>
        </p:nvSpPr>
        <p:spPr>
          <a:xfrm rot="-5400000">
            <a:off x="4605191" y="90431"/>
            <a:ext cx="572915" cy="361823"/>
          </a:xfrm>
          <a:custGeom>
            <a:rect b="b" l="l" r="r" t="t"/>
            <a:pathLst>
              <a:path extrusionOk="0" h="1058" w="2218">
                <a:moveTo>
                  <a:pt x="0" y="264"/>
                </a:moveTo>
                <a:lnTo>
                  <a:pt x="1662" y="264"/>
                </a:lnTo>
                <a:lnTo>
                  <a:pt x="1662" y="0"/>
                </a:lnTo>
                <a:lnTo>
                  <a:pt x="2217" y="528"/>
                </a:lnTo>
                <a:lnTo>
                  <a:pt x="1662" y="1057"/>
                </a:lnTo>
                <a:lnTo>
                  <a:pt x="1662" y="792"/>
                </a:lnTo>
                <a:lnTo>
                  <a:pt x="0" y="792"/>
                </a:lnTo>
                <a:lnTo>
                  <a:pt x="0" y="264"/>
                </a:lnTo>
              </a:path>
            </a:pathLst>
          </a:custGeom>
          <a:solidFill>
            <a:srgbClr val="00B050"/>
          </a:solidFill>
          <a:ln cap="flat" cmpd="sng" w="255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221" name="Google Shape;221;p40"/>
          <p:cNvCxnSpPr/>
          <p:nvPr/>
        </p:nvCxnSpPr>
        <p:spPr>
          <a:xfrm flipH="1" rot="-5400000">
            <a:off x="7124300" y="1114600"/>
            <a:ext cx="639300" cy="297300"/>
          </a:xfrm>
          <a:prstGeom prst="bentConnector3">
            <a:avLst>
              <a:gd fmla="val 50000" name="adj1"/>
            </a:avLst>
          </a:prstGeom>
          <a:noFill/>
          <a:ln cap="flat" cmpd="sng" w="76300">
            <a:solidFill>
              <a:srgbClr val="4A7EB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2" name="Google Shape;222;p40"/>
          <p:cNvSpPr/>
          <p:nvPr/>
        </p:nvSpPr>
        <p:spPr>
          <a:xfrm>
            <a:off x="289575" y="3085863"/>
            <a:ext cx="11061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متأخر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0"/>
          <p:cNvSpPr/>
          <p:nvPr/>
        </p:nvSpPr>
        <p:spPr>
          <a:xfrm>
            <a:off x="502375" y="2202750"/>
            <a:ext cx="7851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متقدم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40"/>
          <p:cNvCxnSpPr/>
          <p:nvPr/>
        </p:nvCxnSpPr>
        <p:spPr>
          <a:xfrm flipH="1" rot="-5400000">
            <a:off x="379598" y="3084017"/>
            <a:ext cx="383400" cy="217800"/>
          </a:xfrm>
          <a:prstGeom prst="bentConnector3">
            <a:avLst>
              <a:gd fmla="val 50000" name="adj1"/>
            </a:avLst>
          </a:prstGeom>
          <a:noFill/>
          <a:ln cap="flat" cmpd="sng" w="76300">
            <a:solidFill>
              <a:srgbClr val="4A7EB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5" name="Google Shape;225;p40"/>
          <p:cNvSpPr/>
          <p:nvPr/>
        </p:nvSpPr>
        <p:spPr>
          <a:xfrm>
            <a:off x="-1312125" y="3689482"/>
            <a:ext cx="3069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لم يبدأ بعد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0"/>
          <p:cNvSpPr/>
          <p:nvPr/>
        </p:nvSpPr>
        <p:spPr>
          <a:xfrm>
            <a:off x="6366331" y="241437"/>
            <a:ext cx="479345" cy="542667"/>
          </a:xfrm>
          <a:custGeom>
            <a:rect b="b" l="l" r="r" t="t"/>
            <a:pathLst>
              <a:path extrusionOk="0" h="2101" w="1401">
                <a:moveTo>
                  <a:pt x="350" y="0"/>
                </a:moveTo>
                <a:lnTo>
                  <a:pt x="350" y="1575"/>
                </a:lnTo>
                <a:lnTo>
                  <a:pt x="0" y="1575"/>
                </a:lnTo>
                <a:lnTo>
                  <a:pt x="700" y="2100"/>
                </a:lnTo>
                <a:lnTo>
                  <a:pt x="1400" y="1575"/>
                </a:lnTo>
                <a:lnTo>
                  <a:pt x="1050" y="1575"/>
                </a:lnTo>
                <a:lnTo>
                  <a:pt x="1050" y="0"/>
                </a:lnTo>
                <a:lnTo>
                  <a:pt x="350" y="0"/>
                </a:lnTo>
              </a:path>
            </a:pathLst>
          </a:custGeom>
          <a:solidFill>
            <a:srgbClr val="FF3333"/>
          </a:solidFill>
          <a:ln cap="flat" cmpd="sng" w="25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40"/>
          <p:cNvSpPr/>
          <p:nvPr/>
        </p:nvSpPr>
        <p:spPr>
          <a:xfrm>
            <a:off x="1936931" y="2056350"/>
            <a:ext cx="479345" cy="542667"/>
          </a:xfrm>
          <a:custGeom>
            <a:rect b="b" l="l" r="r" t="t"/>
            <a:pathLst>
              <a:path extrusionOk="0" h="2101" w="1401">
                <a:moveTo>
                  <a:pt x="350" y="0"/>
                </a:moveTo>
                <a:lnTo>
                  <a:pt x="350" y="1575"/>
                </a:lnTo>
                <a:lnTo>
                  <a:pt x="0" y="1575"/>
                </a:lnTo>
                <a:lnTo>
                  <a:pt x="700" y="2100"/>
                </a:lnTo>
                <a:lnTo>
                  <a:pt x="1400" y="1575"/>
                </a:lnTo>
                <a:lnTo>
                  <a:pt x="1050" y="1575"/>
                </a:lnTo>
                <a:lnTo>
                  <a:pt x="1050" y="0"/>
                </a:lnTo>
                <a:lnTo>
                  <a:pt x="350" y="0"/>
                </a:lnTo>
              </a:path>
            </a:pathLst>
          </a:custGeom>
          <a:solidFill>
            <a:srgbClr val="FF3333"/>
          </a:solidFill>
          <a:ln cap="flat" cmpd="sng" w="25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40"/>
          <p:cNvSpPr/>
          <p:nvPr/>
        </p:nvSpPr>
        <p:spPr>
          <a:xfrm>
            <a:off x="4402900" y="4463301"/>
            <a:ext cx="361826" cy="325198"/>
          </a:xfrm>
          <a:custGeom>
            <a:rect b="b" l="l" r="r" t="t"/>
            <a:pathLst>
              <a:path extrusionOk="0" h="2101" w="1401">
                <a:moveTo>
                  <a:pt x="350" y="0"/>
                </a:moveTo>
                <a:lnTo>
                  <a:pt x="350" y="1575"/>
                </a:lnTo>
                <a:lnTo>
                  <a:pt x="0" y="1575"/>
                </a:lnTo>
                <a:lnTo>
                  <a:pt x="700" y="2100"/>
                </a:lnTo>
                <a:lnTo>
                  <a:pt x="1400" y="1575"/>
                </a:lnTo>
                <a:lnTo>
                  <a:pt x="1050" y="1575"/>
                </a:lnTo>
                <a:lnTo>
                  <a:pt x="1050" y="0"/>
                </a:lnTo>
                <a:lnTo>
                  <a:pt x="350" y="0"/>
                </a:lnTo>
              </a:path>
            </a:pathLst>
          </a:custGeom>
          <a:solidFill>
            <a:srgbClr val="FF3333"/>
          </a:solidFill>
          <a:ln cap="flat" cmpd="sng" w="25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40"/>
          <p:cNvSpPr/>
          <p:nvPr/>
        </p:nvSpPr>
        <p:spPr>
          <a:xfrm>
            <a:off x="6366331" y="3996825"/>
            <a:ext cx="479345" cy="542667"/>
          </a:xfrm>
          <a:custGeom>
            <a:rect b="b" l="l" r="r" t="t"/>
            <a:pathLst>
              <a:path extrusionOk="0" h="2101" w="1401">
                <a:moveTo>
                  <a:pt x="350" y="0"/>
                </a:moveTo>
                <a:lnTo>
                  <a:pt x="350" y="1575"/>
                </a:lnTo>
                <a:lnTo>
                  <a:pt x="0" y="1575"/>
                </a:lnTo>
                <a:lnTo>
                  <a:pt x="700" y="2100"/>
                </a:lnTo>
                <a:lnTo>
                  <a:pt x="1400" y="1575"/>
                </a:lnTo>
                <a:lnTo>
                  <a:pt x="1050" y="1575"/>
                </a:lnTo>
                <a:lnTo>
                  <a:pt x="1050" y="0"/>
                </a:lnTo>
                <a:lnTo>
                  <a:pt x="350" y="0"/>
                </a:lnTo>
              </a:path>
            </a:pathLst>
          </a:custGeom>
          <a:solidFill>
            <a:srgbClr val="FF3333"/>
          </a:solidFill>
          <a:ln cap="flat" cmpd="sng" w="25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40"/>
          <p:cNvSpPr/>
          <p:nvPr/>
        </p:nvSpPr>
        <p:spPr>
          <a:xfrm>
            <a:off x="6975631" y="2115087"/>
            <a:ext cx="479345" cy="542667"/>
          </a:xfrm>
          <a:custGeom>
            <a:rect b="b" l="l" r="r" t="t"/>
            <a:pathLst>
              <a:path extrusionOk="0" h="2101" w="1401">
                <a:moveTo>
                  <a:pt x="350" y="0"/>
                </a:moveTo>
                <a:lnTo>
                  <a:pt x="350" y="1575"/>
                </a:lnTo>
                <a:lnTo>
                  <a:pt x="0" y="1575"/>
                </a:lnTo>
                <a:lnTo>
                  <a:pt x="700" y="2100"/>
                </a:lnTo>
                <a:lnTo>
                  <a:pt x="1400" y="1575"/>
                </a:lnTo>
                <a:lnTo>
                  <a:pt x="1050" y="1575"/>
                </a:lnTo>
                <a:lnTo>
                  <a:pt x="1050" y="0"/>
                </a:lnTo>
                <a:lnTo>
                  <a:pt x="350" y="0"/>
                </a:lnTo>
              </a:path>
            </a:pathLst>
          </a:custGeom>
          <a:solidFill>
            <a:srgbClr val="FF3333"/>
          </a:solidFill>
          <a:ln cap="flat" cmpd="sng" w="25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40"/>
          <p:cNvSpPr/>
          <p:nvPr/>
        </p:nvSpPr>
        <p:spPr>
          <a:xfrm>
            <a:off x="7295306" y="3189925"/>
            <a:ext cx="479345" cy="542667"/>
          </a:xfrm>
          <a:custGeom>
            <a:rect b="b" l="l" r="r" t="t"/>
            <a:pathLst>
              <a:path extrusionOk="0" h="2101" w="1401">
                <a:moveTo>
                  <a:pt x="350" y="0"/>
                </a:moveTo>
                <a:lnTo>
                  <a:pt x="350" y="1575"/>
                </a:lnTo>
                <a:lnTo>
                  <a:pt x="0" y="1575"/>
                </a:lnTo>
                <a:lnTo>
                  <a:pt x="700" y="2100"/>
                </a:lnTo>
                <a:lnTo>
                  <a:pt x="1400" y="1575"/>
                </a:lnTo>
                <a:lnTo>
                  <a:pt x="1050" y="1575"/>
                </a:lnTo>
                <a:lnTo>
                  <a:pt x="1050" y="0"/>
                </a:lnTo>
                <a:lnTo>
                  <a:pt x="350" y="0"/>
                </a:lnTo>
              </a:path>
            </a:pathLst>
          </a:custGeom>
          <a:solidFill>
            <a:srgbClr val="FF3333"/>
          </a:solidFill>
          <a:ln cap="flat" cmpd="sng" w="25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232" name="Google Shape;232;p40"/>
          <p:cNvCxnSpPr/>
          <p:nvPr/>
        </p:nvCxnSpPr>
        <p:spPr>
          <a:xfrm flipH="1" rot="-5400000">
            <a:off x="2004950" y="930363"/>
            <a:ext cx="635100" cy="435000"/>
          </a:xfrm>
          <a:prstGeom prst="bentConnector3">
            <a:avLst>
              <a:gd fmla="val 50000" name="adj1"/>
            </a:avLst>
          </a:prstGeom>
          <a:noFill/>
          <a:ln cap="flat" cmpd="sng" w="76300">
            <a:solidFill>
              <a:srgbClr val="4A7EB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3" name="Google Shape;233;p40"/>
          <p:cNvSpPr/>
          <p:nvPr/>
        </p:nvSpPr>
        <p:spPr>
          <a:xfrm>
            <a:off x="1936931" y="3189925"/>
            <a:ext cx="479345" cy="542667"/>
          </a:xfrm>
          <a:custGeom>
            <a:rect b="b" l="l" r="r" t="t"/>
            <a:pathLst>
              <a:path extrusionOk="0" h="2101" w="1401">
                <a:moveTo>
                  <a:pt x="350" y="0"/>
                </a:moveTo>
                <a:lnTo>
                  <a:pt x="350" y="1575"/>
                </a:lnTo>
                <a:lnTo>
                  <a:pt x="0" y="1575"/>
                </a:lnTo>
                <a:lnTo>
                  <a:pt x="700" y="2100"/>
                </a:lnTo>
                <a:lnTo>
                  <a:pt x="1400" y="1575"/>
                </a:lnTo>
                <a:lnTo>
                  <a:pt x="1050" y="1575"/>
                </a:lnTo>
                <a:lnTo>
                  <a:pt x="1050" y="0"/>
                </a:lnTo>
                <a:lnTo>
                  <a:pt x="350" y="0"/>
                </a:lnTo>
              </a:path>
            </a:pathLst>
          </a:custGeom>
          <a:solidFill>
            <a:srgbClr val="FF3333"/>
          </a:solidFill>
          <a:ln cap="flat" cmpd="sng" w="25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40"/>
          <p:cNvSpPr/>
          <p:nvPr/>
        </p:nvSpPr>
        <p:spPr>
          <a:xfrm>
            <a:off x="2680506" y="3996825"/>
            <a:ext cx="479345" cy="542667"/>
          </a:xfrm>
          <a:custGeom>
            <a:rect b="b" l="l" r="r" t="t"/>
            <a:pathLst>
              <a:path extrusionOk="0" h="2101" w="1401">
                <a:moveTo>
                  <a:pt x="350" y="0"/>
                </a:moveTo>
                <a:lnTo>
                  <a:pt x="350" y="1575"/>
                </a:lnTo>
                <a:lnTo>
                  <a:pt x="0" y="1575"/>
                </a:lnTo>
                <a:lnTo>
                  <a:pt x="700" y="2100"/>
                </a:lnTo>
                <a:lnTo>
                  <a:pt x="1400" y="1575"/>
                </a:lnTo>
                <a:lnTo>
                  <a:pt x="1050" y="1575"/>
                </a:lnTo>
                <a:lnTo>
                  <a:pt x="1050" y="0"/>
                </a:lnTo>
                <a:lnTo>
                  <a:pt x="350" y="0"/>
                </a:lnTo>
              </a:path>
            </a:pathLst>
          </a:custGeom>
          <a:solidFill>
            <a:srgbClr val="FF3333"/>
          </a:solidFill>
          <a:ln cap="flat" cmpd="sng" w="25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40"/>
          <p:cNvSpPr/>
          <p:nvPr/>
        </p:nvSpPr>
        <p:spPr>
          <a:xfrm rot="-5400000">
            <a:off x="284841" y="2162906"/>
            <a:ext cx="572915" cy="361823"/>
          </a:xfrm>
          <a:custGeom>
            <a:rect b="b" l="l" r="r" t="t"/>
            <a:pathLst>
              <a:path extrusionOk="0" h="1058" w="2218">
                <a:moveTo>
                  <a:pt x="0" y="264"/>
                </a:moveTo>
                <a:lnTo>
                  <a:pt x="1662" y="264"/>
                </a:lnTo>
                <a:lnTo>
                  <a:pt x="1662" y="0"/>
                </a:lnTo>
                <a:lnTo>
                  <a:pt x="2217" y="528"/>
                </a:lnTo>
                <a:lnTo>
                  <a:pt x="1662" y="1057"/>
                </a:lnTo>
                <a:lnTo>
                  <a:pt x="1662" y="792"/>
                </a:lnTo>
                <a:lnTo>
                  <a:pt x="0" y="792"/>
                </a:lnTo>
                <a:lnTo>
                  <a:pt x="0" y="264"/>
                </a:lnTo>
              </a:path>
            </a:pathLst>
          </a:custGeom>
          <a:solidFill>
            <a:srgbClr val="00B050"/>
          </a:solidFill>
          <a:ln cap="flat" cmpd="sng" w="255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40"/>
          <p:cNvSpPr/>
          <p:nvPr/>
        </p:nvSpPr>
        <p:spPr>
          <a:xfrm>
            <a:off x="331619" y="3633825"/>
            <a:ext cx="479345" cy="542667"/>
          </a:xfrm>
          <a:custGeom>
            <a:rect b="b" l="l" r="r" t="t"/>
            <a:pathLst>
              <a:path extrusionOk="0" h="2101" w="1401">
                <a:moveTo>
                  <a:pt x="350" y="0"/>
                </a:moveTo>
                <a:lnTo>
                  <a:pt x="350" y="1575"/>
                </a:lnTo>
                <a:lnTo>
                  <a:pt x="0" y="1575"/>
                </a:lnTo>
                <a:lnTo>
                  <a:pt x="700" y="2100"/>
                </a:lnTo>
                <a:lnTo>
                  <a:pt x="1400" y="1575"/>
                </a:lnTo>
                <a:lnTo>
                  <a:pt x="1050" y="1575"/>
                </a:lnTo>
                <a:lnTo>
                  <a:pt x="1050" y="0"/>
                </a:lnTo>
                <a:lnTo>
                  <a:pt x="350" y="0"/>
                </a:lnTo>
              </a:path>
            </a:pathLst>
          </a:custGeom>
          <a:solidFill>
            <a:srgbClr val="FF3333"/>
          </a:solidFill>
          <a:ln cap="flat" cmpd="sng" w="25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40"/>
          <p:cNvSpPr txBox="1"/>
          <p:nvPr/>
        </p:nvSpPr>
        <p:spPr>
          <a:xfrm>
            <a:off x="1725650" y="4701338"/>
            <a:ext cx="734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A7EBB"/>
                </a:solidFill>
              </a:rPr>
              <a:t>الوضع في السودان - </a:t>
            </a:r>
            <a:r>
              <a:rPr b="1" lang="en-GB" sz="2000">
                <a:solidFill>
                  <a:srgbClr val="4A7EBB"/>
                </a:solidFill>
              </a:rPr>
              <a:t>ملخص نتائج استبيانين (2019 و 2021م)</a:t>
            </a:r>
            <a:endParaRPr b="1" sz="2000">
              <a:solidFill>
                <a:srgbClr val="4A7EB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/>
        </p:nvSpPr>
        <p:spPr>
          <a:xfrm>
            <a:off x="462904" y="2859493"/>
            <a:ext cx="9225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لماذا؟</a:t>
            </a:r>
            <a:endParaRPr b="1" i="1" sz="8400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50" y="0"/>
            <a:ext cx="57265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2"/>
          <p:cNvSpPr txBox="1"/>
          <p:nvPr/>
        </p:nvSpPr>
        <p:spPr>
          <a:xfrm>
            <a:off x="4748200" y="277675"/>
            <a:ext cx="45501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4572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latin typeface="Calibri"/>
                <a:ea typeface="Calibri"/>
                <a:cs typeface="Calibri"/>
                <a:sym typeface="Calibri"/>
              </a:rPr>
              <a:t>طريقة التفكير</a:t>
            </a:r>
            <a:endParaRPr b="1" sz="37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/>
        </p:nvSpPr>
        <p:spPr>
          <a:xfrm>
            <a:off x="456845" y="205749"/>
            <a:ext cx="8228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7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/>
          <p:nvPr/>
        </p:nvSpPr>
        <p:spPr>
          <a:xfrm>
            <a:off x="2568450" y="1061075"/>
            <a:ext cx="482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lt1"/>
                </a:solidFill>
              </a:rPr>
              <a:t>ال</a:t>
            </a:r>
            <a:r>
              <a:rPr lang="en-GB" sz="5400">
                <a:solidFill>
                  <a:schemeClr val="lt1"/>
                </a:solidFill>
              </a:rPr>
              <a:t>التزام المؤسسي</a:t>
            </a:r>
            <a:endParaRPr sz="5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/>
          <p:nvPr/>
        </p:nvSpPr>
        <p:spPr>
          <a:xfrm>
            <a:off x="0" y="2484450"/>
            <a:ext cx="7345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solidFill>
                  <a:schemeClr val="lt1"/>
                </a:solidFill>
              </a:rPr>
              <a:t>الحل؟</a:t>
            </a:r>
            <a:endParaRPr b="1" sz="6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/>
          <p:nvPr/>
        </p:nvSpPr>
        <p:spPr>
          <a:xfrm>
            <a:off x="456845" y="205749"/>
            <a:ext cx="8228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latin typeface="Calibri"/>
                <a:ea typeface="Calibri"/>
                <a:cs typeface="Calibri"/>
                <a:sym typeface="Calibri"/>
              </a:rPr>
              <a:t>المضي قدمًا ، خطوة…. </a:t>
            </a:r>
            <a:r>
              <a:rPr b="1" lang="en-GB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خطوة </a:t>
            </a:r>
            <a:r>
              <a:rPr b="1" lang="en-GB" sz="4900">
                <a:latin typeface="Calibri"/>
                <a:ea typeface="Calibri"/>
                <a:cs typeface="Calibri"/>
                <a:sym typeface="Calibri"/>
              </a:rPr>
              <a:t>!</a:t>
            </a:r>
            <a:endParaRPr b="0" sz="49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288550" y="1199950"/>
            <a:ext cx="8712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-425450" lvl="0" marL="457200" marR="0" rtl="1" algn="r"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●"/>
            </a:pP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يجب أن تكون مخرجات البحوث متاحة للجمهور.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marR="0" rtl="1" algn="r"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●"/>
            </a:pP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قيادة التغيير الثقافي بين الباحثين و بين السلطة والمجتمع ككل.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marR="0" rtl="1" algn="r"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●"/>
            </a:pP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إتاحة</a:t>
            </a: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 الوصول الرقمي للجميع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marR="0" rtl="1" algn="r"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●"/>
            </a:pP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تبني الأدوات والتقنيات الحديثة (الثورة الصناعية الرابعة)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10" y="1"/>
            <a:ext cx="8719374" cy="490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7"/>
          <p:cNvSpPr txBox="1"/>
          <p:nvPr/>
        </p:nvSpPr>
        <p:spPr>
          <a:xfrm>
            <a:off x="613320" y="2226261"/>
            <a:ext cx="8228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الشمول والإنصاف والعدالة والمشاركة</a:t>
            </a:r>
            <a:endParaRPr b="0" sz="4600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024" y="-60010"/>
            <a:ext cx="9275688" cy="520789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8"/>
          <p:cNvSpPr txBox="1"/>
          <p:nvPr/>
        </p:nvSpPr>
        <p:spPr>
          <a:xfrm>
            <a:off x="2007428" y="1709250"/>
            <a:ext cx="4787400" cy="172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FFFFFF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شكراً</a:t>
            </a:r>
            <a:endParaRPr sz="7000">
              <a:solidFill>
                <a:srgbClr val="FFFFFF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>
              <a:solidFill>
                <a:srgbClr val="FFFFFF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284" name="Google Shape;284;p48"/>
          <p:cNvSpPr txBox="1"/>
          <p:nvPr/>
        </p:nvSpPr>
        <p:spPr>
          <a:xfrm>
            <a:off x="2819926" y="2531000"/>
            <a:ext cx="3008100" cy="56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@raniabaleela1</a:t>
            </a:r>
            <a:endParaRPr b="0" sz="29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9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48"/>
          <p:cNvPicPr preferRelativeResize="0"/>
          <p:nvPr/>
        </p:nvPicPr>
        <p:blipFill rotWithShape="1">
          <a:blip r:embed="rId4">
            <a:alphaModFix/>
          </a:blip>
          <a:srcRect b="7427" l="25180" r="24296" t="533"/>
          <a:stretch/>
        </p:blipFill>
        <p:spPr>
          <a:xfrm>
            <a:off x="2750214" y="2693595"/>
            <a:ext cx="309570" cy="24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0" y="298975"/>
            <a:ext cx="9252300" cy="718800"/>
          </a:xfrm>
          <a:prstGeom prst="rect">
            <a:avLst/>
          </a:prstGeom>
          <a:solidFill>
            <a:srgbClr val="FF9900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</a:pPr>
            <a:r>
              <a:rPr b="1" lang="en-GB" sz="4420">
                <a:solidFill>
                  <a:schemeClr val="lt1"/>
                </a:solidFill>
              </a:rPr>
              <a:t>الثورة الصناعية</a:t>
            </a:r>
            <a:r>
              <a:rPr lang="en-GB" sz="3100">
                <a:solidFill>
                  <a:schemeClr val="lt1"/>
                </a:solidFill>
              </a:rPr>
              <a:t> </a:t>
            </a:r>
            <a:r>
              <a:rPr b="1" lang="en-GB" sz="4420">
                <a:solidFill>
                  <a:schemeClr val="lt1"/>
                </a:solidFill>
              </a:rPr>
              <a:t>الرابعة - الثورة الرقمية</a:t>
            </a:r>
            <a:endParaRPr b="1" sz="4420">
              <a:solidFill>
                <a:schemeClr val="lt1"/>
              </a:solidFill>
            </a:endParaRPr>
          </a:p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0" lvl="0" marL="0" rtl="1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700"/>
              <a:t>تطمس الخطوط الفاصلة بين المجالات المادية والرقمية والبيولوجية = تمثل مزيجًا من الأنظمة الفيزيائية السيبرانية وإنترنت الأشياء وإنترنت الأنظمة.</a:t>
            </a:r>
            <a:endParaRPr sz="3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" y="-165975"/>
            <a:ext cx="6917225" cy="54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/>
          <p:cNvSpPr txBox="1"/>
          <p:nvPr>
            <p:ph type="title"/>
          </p:nvPr>
        </p:nvSpPr>
        <p:spPr>
          <a:xfrm>
            <a:off x="5645575" y="241150"/>
            <a:ext cx="3186300" cy="709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20">
                <a:solidFill>
                  <a:schemeClr val="lt1"/>
                </a:solidFill>
              </a:rPr>
              <a:t>الثورة الصناعية الرابعة</a:t>
            </a:r>
            <a:endParaRPr sz="100">
              <a:solidFill>
                <a:schemeClr val="lt1"/>
              </a:solidFill>
            </a:endParaRPr>
          </a:p>
        </p:txBody>
      </p:sp>
      <p:sp>
        <p:nvSpPr>
          <p:cNvPr id="92" name="Google Shape;92;p21"/>
          <p:cNvSpPr txBox="1"/>
          <p:nvPr/>
        </p:nvSpPr>
        <p:spPr>
          <a:xfrm>
            <a:off x="125475" y="47586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A4B63"/>
                </a:solidFill>
                <a:highlight>
                  <a:srgbClr val="F7F7F7"/>
                </a:highlight>
              </a:rPr>
              <a:t>World Economic Forum: المصدر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-17425" y="4485000"/>
            <a:ext cx="2741700" cy="582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AutoNum type="arabicPeriod"/>
            </a:pPr>
            <a:r>
              <a:rPr b="1" lang="en-GB" sz="19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الحوكمة الذكية للتكنولوجيا</a:t>
            </a:r>
            <a:endParaRPr b="1" sz="19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447425" y="273350"/>
            <a:ext cx="8609700" cy="993900"/>
          </a:xfrm>
          <a:prstGeom prst="rect">
            <a:avLst/>
          </a:prstGeom>
          <a:solidFill>
            <a:srgbClr val="99CCFF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lt1"/>
                </a:solidFill>
              </a:rPr>
              <a:t>2. القدرة على توفير الأمن والوكالة على البيانات الشخصية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627958" y="1368965"/>
            <a:ext cx="78858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762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GB" sz="3900">
                <a:solidFill>
                  <a:schemeClr val="dk1"/>
                </a:solidFill>
              </a:rPr>
              <a:t> البيانات  هي مصدر الابتكار والحوكمة في الثورة الصناعية الرابعة.</a:t>
            </a:r>
            <a:endParaRPr sz="3900">
              <a:solidFill>
                <a:schemeClr val="dk1"/>
              </a:solidFill>
            </a:endParaRPr>
          </a:p>
          <a:p>
            <a:pPr indent="-4762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GB" sz="3900">
                <a:solidFill>
                  <a:schemeClr val="dk1"/>
                </a:solidFill>
              </a:rPr>
              <a:t>يمكن أن يصبح </a:t>
            </a:r>
            <a:r>
              <a:rPr lang="en-GB" sz="3900">
                <a:solidFill>
                  <a:schemeClr val="dk1"/>
                </a:solidFill>
              </a:rPr>
              <a:t>الأمان والوكالة على البيانات الشخصية عاملًا مميزًا تنافسيًا بين الشركات والمؤسسات.</a:t>
            </a:r>
            <a:endParaRPr sz="3900">
              <a:solidFill>
                <a:schemeClr val="dk1"/>
              </a:solidFill>
            </a:endParaRPr>
          </a:p>
          <a:p>
            <a:pPr indent="0" lvl="0" marL="45720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627958" y="-31448"/>
            <a:ext cx="7885800" cy="993900"/>
          </a:xfrm>
          <a:prstGeom prst="rect">
            <a:avLst/>
          </a:prstGeom>
          <a:solidFill>
            <a:srgbClr val="99CCFF"/>
          </a:solidFill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45720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lt1"/>
                </a:solidFill>
              </a:rPr>
              <a:t>3. الابتكار التكنولوجي</a:t>
            </a:r>
            <a:endParaRPr b="1" sz="4500"/>
          </a:p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111975" y="1119375"/>
            <a:ext cx="8740200" cy="37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GB" sz="3000">
                <a:solidFill>
                  <a:schemeClr val="dk1"/>
                </a:solidFill>
              </a:rPr>
              <a:t>يتم دمج العالمين الفيزيائي والبيولوجي جزئيًا </a:t>
            </a:r>
            <a:r>
              <a:rPr lang="en-GB" sz="3000">
                <a:solidFill>
                  <a:schemeClr val="dk1"/>
                </a:solidFill>
              </a:rPr>
              <a:t>عبر ابتكار مواد</a:t>
            </a:r>
            <a:r>
              <a:rPr lang="en-GB" sz="3000">
                <a:solidFill>
                  <a:schemeClr val="dk1"/>
                </a:solidFill>
              </a:rPr>
              <a:t> جديدة مصممة لمحاكاة العالم البيولوجي مما يعد خطوة رئيسية نحو اقتصاد أكثر استدامة </a:t>
            </a:r>
            <a:endParaRPr sz="3000">
              <a:solidFill>
                <a:schemeClr val="dk1"/>
              </a:solidFill>
            </a:endParaRPr>
          </a:p>
          <a:p>
            <a:pPr indent="0" lvl="0" marL="45720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GB" sz="3000">
                <a:solidFill>
                  <a:schemeClr val="dk1"/>
                </a:solidFill>
              </a:rPr>
              <a:t>يتداخل العالمان البيولوجي والرقمي بشكل أكثر إثارة للجدل في عالم الهندسة الوراثية وأجهزة استشعار تستخدم لمراقبة الصحة والسلوك ، وفهم نشاط الدماغ والتأثير عليه.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/>
        </p:nvSpPr>
        <p:spPr>
          <a:xfrm>
            <a:off x="1547000" y="4743300"/>
            <a:ext cx="733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الترجمة للغة العربية بواسطة رانيه محمد حسن بليله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