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1" r:id="rId1"/>
    <p:sldMasterId id="2147483673" r:id="rId2"/>
    <p:sldMasterId id="2147483675" r:id="rId3"/>
    <p:sldMasterId id="2147483678" r:id="rId4"/>
  </p:sldMasterIdLst>
  <p:notesMasterIdLst>
    <p:notesMasterId r:id="rId22"/>
  </p:notesMasterIdLst>
  <p:sldIdLst>
    <p:sldId id="411" r:id="rId5"/>
    <p:sldId id="272" r:id="rId6"/>
    <p:sldId id="409" r:id="rId7"/>
    <p:sldId id="415" r:id="rId8"/>
    <p:sldId id="414" r:id="rId9"/>
    <p:sldId id="416" r:id="rId10"/>
    <p:sldId id="417" r:id="rId11"/>
    <p:sldId id="419" r:id="rId12"/>
    <p:sldId id="408" r:id="rId13"/>
    <p:sldId id="422" r:id="rId14"/>
    <p:sldId id="427" r:id="rId15"/>
    <p:sldId id="426" r:id="rId16"/>
    <p:sldId id="428" r:id="rId17"/>
    <p:sldId id="420" r:id="rId18"/>
    <p:sldId id="423" r:id="rId19"/>
    <p:sldId id="424" r:id="rId20"/>
    <p:sldId id="425" r:id="rId21"/>
  </p:sldIdLst>
  <p:sldSz cx="12192000" cy="6858000"/>
  <p:notesSz cx="6811963" cy="9942513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0063"/>
    <a:srgbClr val="548E9C"/>
    <a:srgbClr val="F8CBAD"/>
    <a:srgbClr val="CCFF66"/>
    <a:srgbClr val="996633"/>
    <a:srgbClr val="CC0000"/>
    <a:srgbClr val="43727D"/>
    <a:srgbClr val="FADDCA"/>
    <a:srgbClr val="E2F0D9"/>
    <a:srgbClr val="A8C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580" autoAdjust="0"/>
  </p:normalViewPr>
  <p:slideViewPr>
    <p:cSldViewPr snapToGrid="0">
      <p:cViewPr varScale="1">
        <p:scale>
          <a:sx n="79" d="100"/>
          <a:sy n="79" d="100"/>
        </p:scale>
        <p:origin x="175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D6801-5E03-404F-A631-3799C86854EC}" type="datetimeFigureOut">
              <a:rPr lang="fr-CH" smtClean="0"/>
              <a:t>08.10.2024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9408D-AC37-458C-8AD0-3C2007A1677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365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9408D-AC37-458C-8AD0-3C2007A1677B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8007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9408D-AC37-458C-8AD0-3C2007A1677B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8001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9408D-AC37-458C-8AD0-3C2007A1677B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126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9408D-AC37-458C-8AD0-3C2007A1677B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1232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9408D-AC37-458C-8AD0-3C2007A1677B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7727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9408D-AC37-458C-8AD0-3C2007A1677B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95406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9408D-AC37-458C-8AD0-3C2007A1677B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9273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unige.ch/dis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sa/4.0/deed.fr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reativecommons.org/licenses/by-sa/4.0/deed.fr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s://www.unige.ch/biblio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reativecommons.org/licenses/by-sa/4.0/deed.fr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creativecommons.org/licenses/by-sa/4.0/deed.fr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unige.ch/biblio/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(DI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EC01E41-E4F1-7D06-D069-1B1347FC81DB}"/>
              </a:ext>
            </a:extLst>
          </p:cNvPr>
          <p:cNvSpPr/>
          <p:nvPr userDrawn="1"/>
        </p:nvSpPr>
        <p:spPr>
          <a:xfrm>
            <a:off x="0" y="0"/>
            <a:ext cx="12192000" cy="4905376"/>
          </a:xfrm>
          <a:prstGeom prst="rect">
            <a:avLst/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B859EB4-66D3-06AE-9E98-5139D4856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14" y="2040464"/>
            <a:ext cx="100584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16995E2E-93C0-4ADD-FD56-B8C3F8195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914" y="5620977"/>
            <a:ext cx="9144000" cy="279307"/>
          </a:xfrm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pic>
        <p:nvPicPr>
          <p:cNvPr id="15" name="Image 14" descr="Logo Université de Genève - Division de l'information scientifique">
            <a:extLst>
              <a:ext uri="{FF2B5EF4-FFF2-40B4-BE49-F238E27FC236}">
                <a16:creationId xmlns:a16="http://schemas.microsoft.com/office/drawing/2014/main" id="{EC1C6016-172F-A1FA-CD86-DA64D509AB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6" y="319087"/>
            <a:ext cx="2714499" cy="129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4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115660-AF0D-25F8-FF32-FE023968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F006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7A4638-1D93-8765-5C27-6216A7D9E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6740"/>
            <a:ext cx="3318164" cy="47270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FD5354-214D-AE85-8773-0F022637C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6918" y="1986741"/>
            <a:ext cx="3318164" cy="47270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6" name="Larme 5">
            <a:extLst>
              <a:ext uri="{FF2B5EF4-FFF2-40B4-BE49-F238E27FC236}">
                <a16:creationId xmlns:a16="http://schemas.microsoft.com/office/drawing/2014/main" id="{596915B8-FB35-7128-FB11-83E32087CD8C}"/>
              </a:ext>
            </a:extLst>
          </p:cNvPr>
          <p:cNvSpPr/>
          <p:nvPr userDrawn="1"/>
        </p:nvSpPr>
        <p:spPr>
          <a:xfrm rot="13500000">
            <a:off x="289865" y="841821"/>
            <a:ext cx="372167" cy="372167"/>
          </a:xfrm>
          <a:prstGeom prst="teardrop">
            <a:avLst>
              <a:gd name="adj" fmla="val 200000"/>
            </a:avLst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95F3A7DE-6C3B-E6E3-FCAD-D026254F0B4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35636" y="1986741"/>
            <a:ext cx="3318164" cy="47270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8EB53C3A-944F-CA20-9113-DDFE4D7EB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3769" y="87036"/>
            <a:ext cx="50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CF0063"/>
                </a:solidFill>
              </a:defRPr>
            </a:lvl1pPr>
          </a:lstStyle>
          <a:p>
            <a:pPr algn="l"/>
            <a:fld id="{EA382D5B-34F5-4E3E-A4AE-74CC685E3C28}" type="slidenum">
              <a:rPr lang="fr-CH" smtClean="0"/>
              <a:pPr algn="l"/>
              <a:t>‹N°›</a:t>
            </a:fld>
            <a:endParaRPr lang="fr-CH" dirty="0"/>
          </a:p>
        </p:txBody>
      </p:sp>
      <p:sp>
        <p:nvSpPr>
          <p:cNvPr id="9" name="Larme 8">
            <a:extLst>
              <a:ext uri="{FF2B5EF4-FFF2-40B4-BE49-F238E27FC236}">
                <a16:creationId xmlns:a16="http://schemas.microsoft.com/office/drawing/2014/main" id="{1E13357B-B95E-E2CE-AAC3-C613913DEB0C}"/>
              </a:ext>
            </a:extLst>
          </p:cNvPr>
          <p:cNvSpPr/>
          <p:nvPr userDrawn="1"/>
        </p:nvSpPr>
        <p:spPr>
          <a:xfrm rot="8100000">
            <a:off x="11362692" y="-682028"/>
            <a:ext cx="563972" cy="565440"/>
          </a:xfrm>
          <a:prstGeom prst="teardrop">
            <a:avLst>
              <a:gd name="adj" fmla="val 200000"/>
            </a:avLst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0056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 avec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021A66-1E07-24D3-3065-00F81713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CF006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8A283C-8C4C-7E8C-8016-D97678188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765042"/>
            <a:ext cx="3316575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A284C5-4EF9-1596-262F-0BD0B4C32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36578"/>
            <a:ext cx="3316575" cy="385629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0DF293F-E8E9-AA35-64DD-602D54C06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29545" y="1765042"/>
            <a:ext cx="3332909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36400C6-B5ED-76CD-2829-122251126A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29545" y="2636579"/>
            <a:ext cx="3332909" cy="38562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Larme 6">
            <a:extLst>
              <a:ext uri="{FF2B5EF4-FFF2-40B4-BE49-F238E27FC236}">
                <a16:creationId xmlns:a16="http://schemas.microsoft.com/office/drawing/2014/main" id="{FE475662-AFE1-9412-5D54-C7B4301ABEB2}"/>
              </a:ext>
            </a:extLst>
          </p:cNvPr>
          <p:cNvSpPr/>
          <p:nvPr userDrawn="1"/>
        </p:nvSpPr>
        <p:spPr>
          <a:xfrm rot="13500000">
            <a:off x="289865" y="841821"/>
            <a:ext cx="372167" cy="372167"/>
          </a:xfrm>
          <a:prstGeom prst="teardrop">
            <a:avLst>
              <a:gd name="adj" fmla="val 200000"/>
            </a:avLst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3245E6A7-B752-8DEB-CEC4-5E56BCA1C9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19302" y="1765042"/>
            <a:ext cx="3332909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A4254316-2A1B-BAF9-9D71-9D115AC641A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19302" y="2636579"/>
            <a:ext cx="3332909" cy="38562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37AECEE6-0C4B-AD81-9F35-F5CF176AE2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83769" y="87036"/>
            <a:ext cx="50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CF0063"/>
                </a:solidFill>
              </a:defRPr>
            </a:lvl1pPr>
          </a:lstStyle>
          <a:p>
            <a:pPr algn="l"/>
            <a:fld id="{EA382D5B-34F5-4E3E-A4AE-74CC685E3C28}" type="slidenum">
              <a:rPr lang="fr-CH" smtClean="0"/>
              <a:pPr algn="l"/>
              <a:t>‹N°›</a:t>
            </a:fld>
            <a:endParaRPr lang="fr-CH" dirty="0"/>
          </a:p>
        </p:txBody>
      </p:sp>
      <p:sp>
        <p:nvSpPr>
          <p:cNvPr id="15" name="Larme 14">
            <a:extLst>
              <a:ext uri="{FF2B5EF4-FFF2-40B4-BE49-F238E27FC236}">
                <a16:creationId xmlns:a16="http://schemas.microsoft.com/office/drawing/2014/main" id="{28C3DB97-82F8-3B5A-4744-AC6A16F6F127}"/>
              </a:ext>
            </a:extLst>
          </p:cNvPr>
          <p:cNvSpPr/>
          <p:nvPr userDrawn="1"/>
        </p:nvSpPr>
        <p:spPr>
          <a:xfrm rot="8100000">
            <a:off x="11362692" y="-682028"/>
            <a:ext cx="563972" cy="565440"/>
          </a:xfrm>
          <a:prstGeom prst="teardrop">
            <a:avLst>
              <a:gd name="adj" fmla="val 200000"/>
            </a:avLst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350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grand contenu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6537E0-C88A-22C7-8018-059D579E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269"/>
            <a:ext cx="3010593" cy="2177935"/>
          </a:xfrm>
        </p:spPr>
        <p:txBody>
          <a:bodyPr anchor="t"/>
          <a:lstStyle>
            <a:lvl1pPr>
              <a:defRPr>
                <a:solidFill>
                  <a:srgbClr val="CF006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Larme 2">
            <a:extLst>
              <a:ext uri="{FF2B5EF4-FFF2-40B4-BE49-F238E27FC236}">
                <a16:creationId xmlns:a16="http://schemas.microsoft.com/office/drawing/2014/main" id="{ACCC1528-3AE1-F983-C685-1134FFC78ED7}"/>
              </a:ext>
            </a:extLst>
          </p:cNvPr>
          <p:cNvSpPr/>
          <p:nvPr userDrawn="1"/>
        </p:nvSpPr>
        <p:spPr>
          <a:xfrm rot="13500000">
            <a:off x="289865" y="841821"/>
            <a:ext cx="372167" cy="372167"/>
          </a:xfrm>
          <a:prstGeom prst="teardrop">
            <a:avLst>
              <a:gd name="adj" fmla="val 200000"/>
            </a:avLst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B281F56C-40D7-CDB2-454F-29BFF6AA9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3769" y="87036"/>
            <a:ext cx="50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CF0063"/>
                </a:solidFill>
              </a:defRPr>
            </a:lvl1pPr>
          </a:lstStyle>
          <a:p>
            <a:pPr algn="l"/>
            <a:fld id="{EA382D5B-34F5-4E3E-A4AE-74CC685E3C28}" type="slidenum">
              <a:rPr lang="fr-CH" smtClean="0"/>
              <a:pPr algn="l"/>
              <a:t>‹N°›</a:t>
            </a:fld>
            <a:endParaRPr lang="fr-CH" dirty="0"/>
          </a:p>
        </p:txBody>
      </p:sp>
      <p:sp>
        <p:nvSpPr>
          <p:cNvPr id="5" name="Larme 4">
            <a:extLst>
              <a:ext uri="{FF2B5EF4-FFF2-40B4-BE49-F238E27FC236}">
                <a16:creationId xmlns:a16="http://schemas.microsoft.com/office/drawing/2014/main" id="{4F3FCE4E-EF5D-6FF8-8A9F-4FBA53D72449}"/>
              </a:ext>
            </a:extLst>
          </p:cNvPr>
          <p:cNvSpPr/>
          <p:nvPr userDrawn="1"/>
        </p:nvSpPr>
        <p:spPr>
          <a:xfrm rot="8100000">
            <a:off x="11362692" y="-682028"/>
            <a:ext cx="563972" cy="565440"/>
          </a:xfrm>
          <a:prstGeom prst="teardrop">
            <a:avLst>
              <a:gd name="adj" fmla="val 200000"/>
            </a:avLst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0D5498DD-AC2F-2C5A-B169-5B5195CF2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5662" y="698269"/>
            <a:ext cx="7628108" cy="58438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19735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grand contenu à droite (sans mar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6537E0-C88A-22C7-8018-059D579E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269"/>
            <a:ext cx="3010593" cy="2177935"/>
          </a:xfrm>
        </p:spPr>
        <p:txBody>
          <a:bodyPr anchor="t"/>
          <a:lstStyle>
            <a:lvl1pPr>
              <a:defRPr>
                <a:solidFill>
                  <a:srgbClr val="CF006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Larme 2">
            <a:extLst>
              <a:ext uri="{FF2B5EF4-FFF2-40B4-BE49-F238E27FC236}">
                <a16:creationId xmlns:a16="http://schemas.microsoft.com/office/drawing/2014/main" id="{ACCC1528-3AE1-F983-C685-1134FFC78ED7}"/>
              </a:ext>
            </a:extLst>
          </p:cNvPr>
          <p:cNvSpPr/>
          <p:nvPr userDrawn="1"/>
        </p:nvSpPr>
        <p:spPr>
          <a:xfrm rot="13500000">
            <a:off x="289865" y="841821"/>
            <a:ext cx="372167" cy="372167"/>
          </a:xfrm>
          <a:prstGeom prst="teardrop">
            <a:avLst>
              <a:gd name="adj" fmla="val 200000"/>
            </a:avLst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A40ADC68-17F5-77C7-12AE-AB03EEA6C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5662" y="0"/>
            <a:ext cx="8136338" cy="6857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59112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 grand contenu à gauche (sans mar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B281F56C-40D7-CDB2-454F-29BFF6AA9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3769" y="87036"/>
            <a:ext cx="50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CF0063"/>
                </a:solidFill>
              </a:defRPr>
            </a:lvl1pPr>
          </a:lstStyle>
          <a:p>
            <a:pPr algn="l"/>
            <a:fld id="{EA382D5B-34F5-4E3E-A4AE-74CC685E3C28}" type="slidenum">
              <a:rPr lang="fr-CH" smtClean="0"/>
              <a:pPr algn="l"/>
              <a:t>‹N°›</a:t>
            </a:fld>
            <a:endParaRPr lang="fr-CH" dirty="0"/>
          </a:p>
        </p:txBody>
      </p:sp>
      <p:sp>
        <p:nvSpPr>
          <p:cNvPr id="5" name="Larme 4">
            <a:extLst>
              <a:ext uri="{FF2B5EF4-FFF2-40B4-BE49-F238E27FC236}">
                <a16:creationId xmlns:a16="http://schemas.microsoft.com/office/drawing/2014/main" id="{4F3FCE4E-EF5D-6FF8-8A9F-4FBA53D72449}"/>
              </a:ext>
            </a:extLst>
          </p:cNvPr>
          <p:cNvSpPr/>
          <p:nvPr userDrawn="1"/>
        </p:nvSpPr>
        <p:spPr>
          <a:xfrm rot="8100000">
            <a:off x="11362692" y="-682028"/>
            <a:ext cx="563972" cy="565440"/>
          </a:xfrm>
          <a:prstGeom prst="teardrop">
            <a:avLst>
              <a:gd name="adj" fmla="val 200000"/>
            </a:avLst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A40ADC68-17F5-77C7-12AE-AB03EEA6C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0"/>
            <a:ext cx="8136338" cy="6857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838C5D4-5C5B-3C59-534C-0C3C135263F4}"/>
              </a:ext>
            </a:extLst>
          </p:cNvPr>
          <p:cNvSpPr txBox="1">
            <a:spLocks/>
          </p:cNvSpPr>
          <p:nvPr userDrawn="1"/>
        </p:nvSpPr>
        <p:spPr>
          <a:xfrm>
            <a:off x="8407903" y="698269"/>
            <a:ext cx="3010593" cy="2177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F006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41430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021A66-1E07-24D3-3065-00F81713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CF0063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7" name="Larme 6">
            <a:extLst>
              <a:ext uri="{FF2B5EF4-FFF2-40B4-BE49-F238E27FC236}">
                <a16:creationId xmlns:a16="http://schemas.microsoft.com/office/drawing/2014/main" id="{FE475662-AFE1-9412-5D54-C7B4301ABEB2}"/>
              </a:ext>
            </a:extLst>
          </p:cNvPr>
          <p:cNvSpPr/>
          <p:nvPr userDrawn="1"/>
        </p:nvSpPr>
        <p:spPr>
          <a:xfrm rot="13500000">
            <a:off x="289865" y="841821"/>
            <a:ext cx="372167" cy="372167"/>
          </a:xfrm>
          <a:prstGeom prst="teardrop">
            <a:avLst>
              <a:gd name="adj" fmla="val 200000"/>
            </a:avLst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37AECEE6-0C4B-AD81-9F35-F5CF176AE2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83769" y="87036"/>
            <a:ext cx="50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CF0063"/>
                </a:solidFill>
              </a:defRPr>
            </a:lvl1pPr>
          </a:lstStyle>
          <a:p>
            <a:pPr algn="l"/>
            <a:fld id="{EA382D5B-34F5-4E3E-A4AE-74CC685E3C28}" type="slidenum">
              <a:rPr lang="fr-CH" smtClean="0"/>
              <a:pPr algn="l"/>
              <a:t>‹N°›</a:t>
            </a:fld>
            <a:endParaRPr lang="fr-CH" dirty="0"/>
          </a:p>
        </p:txBody>
      </p:sp>
      <p:sp>
        <p:nvSpPr>
          <p:cNvPr id="15" name="Larme 14">
            <a:extLst>
              <a:ext uri="{FF2B5EF4-FFF2-40B4-BE49-F238E27FC236}">
                <a16:creationId xmlns:a16="http://schemas.microsoft.com/office/drawing/2014/main" id="{28C3DB97-82F8-3B5A-4744-AC6A16F6F127}"/>
              </a:ext>
            </a:extLst>
          </p:cNvPr>
          <p:cNvSpPr/>
          <p:nvPr userDrawn="1"/>
        </p:nvSpPr>
        <p:spPr>
          <a:xfrm rot="8100000">
            <a:off x="11362692" y="-682028"/>
            <a:ext cx="563972" cy="565440"/>
          </a:xfrm>
          <a:prstGeom prst="teardrop">
            <a:avLst>
              <a:gd name="adj" fmla="val 200000"/>
            </a:avLst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7787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(avec numéro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8844B2E-2584-2449-3FF3-F8813A0F62B2}"/>
              </a:ext>
            </a:extLst>
          </p:cNvPr>
          <p:cNvSpPr txBox="1">
            <a:spLocks/>
          </p:cNvSpPr>
          <p:nvPr userDrawn="1"/>
        </p:nvSpPr>
        <p:spPr>
          <a:xfrm>
            <a:off x="11260800" y="144000"/>
            <a:ext cx="7315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/>
              <a:t>| </a:t>
            </a:r>
            <a:fld id="{EA382D5B-34F5-4E3E-A4AE-74CC685E3C28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9B3769C5-61C8-88C3-D0FD-23545A865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3769" y="87036"/>
            <a:ext cx="50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CF0063"/>
                </a:solidFill>
              </a:defRPr>
            </a:lvl1pPr>
          </a:lstStyle>
          <a:p>
            <a:pPr algn="l"/>
            <a:fld id="{EA382D5B-34F5-4E3E-A4AE-74CC685E3C28}" type="slidenum">
              <a:rPr lang="fr-CH" smtClean="0"/>
              <a:pPr algn="l"/>
              <a:t>‹N°›</a:t>
            </a:fld>
            <a:endParaRPr lang="fr-CH" dirty="0"/>
          </a:p>
        </p:txBody>
      </p:sp>
      <p:sp>
        <p:nvSpPr>
          <p:cNvPr id="3" name="Larme 2">
            <a:extLst>
              <a:ext uri="{FF2B5EF4-FFF2-40B4-BE49-F238E27FC236}">
                <a16:creationId xmlns:a16="http://schemas.microsoft.com/office/drawing/2014/main" id="{48AAE1A9-2CB2-3F94-F8D1-C574B98655B0}"/>
              </a:ext>
            </a:extLst>
          </p:cNvPr>
          <p:cNvSpPr/>
          <p:nvPr userDrawn="1"/>
        </p:nvSpPr>
        <p:spPr>
          <a:xfrm rot="8100000">
            <a:off x="11362692" y="-682028"/>
            <a:ext cx="563972" cy="565440"/>
          </a:xfrm>
          <a:prstGeom prst="teardrop">
            <a:avLst>
              <a:gd name="adj" fmla="val 200000"/>
            </a:avLst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3040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(sans numéro de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833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et contact (DI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EC01E41-E4F1-7D06-D069-1B1347FC81DB}"/>
              </a:ext>
            </a:extLst>
          </p:cNvPr>
          <p:cNvSpPr/>
          <p:nvPr userDrawn="1"/>
        </p:nvSpPr>
        <p:spPr>
          <a:xfrm>
            <a:off x="0" y="2282968"/>
            <a:ext cx="12192000" cy="4575031"/>
          </a:xfrm>
          <a:prstGeom prst="rect">
            <a:avLst/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5" name="Image 14" descr="Logo Université de Genève - Division de l'information scientifique">
            <a:hlinkClick r:id="rId2"/>
            <a:extLst>
              <a:ext uri="{FF2B5EF4-FFF2-40B4-BE49-F238E27FC236}">
                <a16:creationId xmlns:a16="http://schemas.microsoft.com/office/drawing/2014/main" id="{EC1C6016-172F-A1FA-CD86-DA64D509AB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6" y="2563526"/>
            <a:ext cx="3992707" cy="1904567"/>
          </a:xfrm>
          <a:prstGeom prst="rect">
            <a:avLst/>
          </a:prstGeom>
        </p:spPr>
      </p:pic>
      <p:pic>
        <p:nvPicPr>
          <p:cNvPr id="6" name="Image 5" descr="http://i.creativecommons.org/l/by-sa/3.0/88x31.png">
            <a:hlinkClick r:id="rId4"/>
            <a:extLst>
              <a:ext uri="{FF2B5EF4-FFF2-40B4-BE49-F238E27FC236}">
                <a16:creationId xmlns:a16="http://schemas.microsoft.com/office/drawing/2014/main" id="{8CFB889F-FF99-AF5D-5E3D-2F38F8FE6B7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9" y="6402445"/>
            <a:ext cx="972190" cy="3424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 de texte 1">
            <a:extLst>
              <a:ext uri="{FF2B5EF4-FFF2-40B4-BE49-F238E27FC236}">
                <a16:creationId xmlns:a16="http://schemas.microsoft.com/office/drawing/2014/main" id="{C87BF547-660A-042A-D26E-5B0F6E6A01FB}"/>
              </a:ext>
            </a:extLst>
          </p:cNvPr>
          <p:cNvSpPr txBox="1"/>
          <p:nvPr userDrawn="1"/>
        </p:nvSpPr>
        <p:spPr>
          <a:xfrm>
            <a:off x="1291328" y="6401916"/>
            <a:ext cx="3540445" cy="34353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</a:rPr>
              <a:t>Ce document</a:t>
            </a:r>
            <a:r>
              <a:rPr kumimoji="0" lang="fr-CH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Times New Roman"/>
                <a:cs typeface="Arial" panose="020B0604020202020204" pitchFamily="34" charset="0"/>
              </a:rPr>
              <a:t> es</a:t>
            </a:r>
            <a:r>
              <a:rPr kumimoji="0" lang="fr-CH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</a:rPr>
              <a:t>t sous licence Creative Commons</a:t>
            </a:r>
            <a:r>
              <a:rPr kumimoji="0" lang="fr-CH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Times New Roman"/>
                <a:cs typeface="Arial" panose="020B0604020202020204" pitchFamily="34" charset="0"/>
              </a:rPr>
              <a:t> Attri</a:t>
            </a:r>
            <a:r>
              <a:rPr kumimoji="0" lang="fr-CH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</a:rPr>
              <a:t>bution - Partage dans les mêmes c</a:t>
            </a:r>
            <a:r>
              <a:rPr kumimoji="0" lang="fr-CH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Times New Roman"/>
                <a:cs typeface="Arial" panose="020B0604020202020204" pitchFamily="34" charset="0"/>
              </a:rPr>
              <a:t>onditions 4.0 International (CC BY-SA 4.0) </a:t>
            </a:r>
            <a:endParaRPr kumimoji="0" lang="fr-CH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03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et contact (Bibliothèq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EC01E41-E4F1-7D06-D069-1B1347FC81DB}"/>
              </a:ext>
            </a:extLst>
          </p:cNvPr>
          <p:cNvSpPr/>
          <p:nvPr userDrawn="1"/>
        </p:nvSpPr>
        <p:spPr>
          <a:xfrm>
            <a:off x="0" y="2282968"/>
            <a:ext cx="12192000" cy="4575031"/>
          </a:xfrm>
          <a:prstGeom prst="rect">
            <a:avLst/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Image 5" descr="http://i.creativecommons.org/l/by-sa/3.0/88x31.png">
            <a:hlinkClick r:id="rId2"/>
            <a:extLst>
              <a:ext uri="{FF2B5EF4-FFF2-40B4-BE49-F238E27FC236}">
                <a16:creationId xmlns:a16="http://schemas.microsoft.com/office/drawing/2014/main" id="{8CFB889F-FF99-AF5D-5E3D-2F38F8FE6B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9" y="6402445"/>
            <a:ext cx="972190" cy="3424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 de texte 1">
            <a:extLst>
              <a:ext uri="{FF2B5EF4-FFF2-40B4-BE49-F238E27FC236}">
                <a16:creationId xmlns:a16="http://schemas.microsoft.com/office/drawing/2014/main" id="{C87BF547-660A-042A-D26E-5B0F6E6A01FB}"/>
              </a:ext>
            </a:extLst>
          </p:cNvPr>
          <p:cNvSpPr txBox="1"/>
          <p:nvPr userDrawn="1"/>
        </p:nvSpPr>
        <p:spPr>
          <a:xfrm>
            <a:off x="1291328" y="6401916"/>
            <a:ext cx="3540445" cy="34353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</a:rPr>
              <a:t>Ce document</a:t>
            </a:r>
            <a:r>
              <a:rPr kumimoji="0" lang="fr-CH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Times New Roman"/>
                <a:cs typeface="Arial" panose="020B0604020202020204" pitchFamily="34" charset="0"/>
              </a:rPr>
              <a:t> es</a:t>
            </a:r>
            <a:r>
              <a:rPr kumimoji="0" lang="fr-CH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</a:rPr>
              <a:t>t sous licence Creative Commons</a:t>
            </a:r>
            <a:r>
              <a:rPr kumimoji="0" lang="fr-CH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Times New Roman"/>
                <a:cs typeface="Arial" panose="020B0604020202020204" pitchFamily="34" charset="0"/>
              </a:rPr>
              <a:t> Attri</a:t>
            </a:r>
            <a:r>
              <a:rPr kumimoji="0" lang="fr-CH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/>
                <a:cs typeface="Arial" panose="020B0604020202020204" pitchFamily="34" charset="0"/>
              </a:rPr>
              <a:t>bution - Partage dans les mêmes c</a:t>
            </a:r>
            <a:r>
              <a:rPr kumimoji="0" lang="fr-CH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Times New Roman"/>
                <a:cs typeface="Arial" panose="020B0604020202020204" pitchFamily="34" charset="0"/>
              </a:rPr>
              <a:t>onditions 4.0 International (CC BY-SA 4.0) </a:t>
            </a:r>
            <a:endParaRPr kumimoji="0" lang="fr-CH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Calibri"/>
              <a:cs typeface="Arial" panose="020B0604020202020204" pitchFamily="34" charset="0"/>
            </a:endParaRPr>
          </a:p>
        </p:txBody>
      </p:sp>
      <p:pic>
        <p:nvPicPr>
          <p:cNvPr id="2" name="Image 1" descr="Logo Université de Genève - Bibliothèque">
            <a:hlinkClick r:id="rId4"/>
            <a:extLst>
              <a:ext uri="{FF2B5EF4-FFF2-40B4-BE49-F238E27FC236}">
                <a16:creationId xmlns:a16="http://schemas.microsoft.com/office/drawing/2014/main" id="{7515B4A6-24F2-FB93-179A-839764BE55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9" y="2534006"/>
            <a:ext cx="3834869" cy="193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5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(Bibliothèq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C20521-4684-40E5-7356-BCF0E0077A50}"/>
              </a:ext>
            </a:extLst>
          </p:cNvPr>
          <p:cNvSpPr/>
          <p:nvPr userDrawn="1"/>
        </p:nvSpPr>
        <p:spPr>
          <a:xfrm>
            <a:off x="0" y="0"/>
            <a:ext cx="12192000" cy="4905376"/>
          </a:xfrm>
          <a:prstGeom prst="rect">
            <a:avLst/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447609-832F-5796-9DB2-73C5A3485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914" y="2040464"/>
            <a:ext cx="100584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F7B15D-A6DE-4947-43DF-872F7E072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914" y="5620977"/>
            <a:ext cx="9144000" cy="279307"/>
          </a:xfrm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pic>
        <p:nvPicPr>
          <p:cNvPr id="4" name="Image 3" descr="Logo Université de Genève - Bibliothèque">
            <a:extLst>
              <a:ext uri="{FF2B5EF4-FFF2-40B4-BE49-F238E27FC236}">
                <a16:creationId xmlns:a16="http://schemas.microsoft.com/office/drawing/2014/main" id="{0ECE8A6A-B43E-3CB5-D63A-FF0E5686B3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7" y="222626"/>
            <a:ext cx="2570034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96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B867CC-CE88-CBF4-3DB3-10B0EFA34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07322D2-D08A-3216-9F3A-11E3C0A37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7F2B2C-7446-1C39-BE36-5A8895CA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8B4E-74CA-466B-8265-0632752A90D3}" type="datetimeFigureOut">
              <a:rPr lang="fr-CH" smtClean="0"/>
              <a:t>08.10.2024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1DD33E-39BD-F49B-B806-8CE0CB4C4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E8CF9C-59AF-BDAD-5888-08952566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FD0A-239B-4C23-9C09-8D228518735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3180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0849703-7E53-403E-9436-76518EF05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A125-A400-4C51-ADEF-30E85FED7946}" type="datetimeFigureOut">
              <a:rPr lang="fr-CH" smtClean="0"/>
              <a:t>08.10.2024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3FB835-D72D-4400-9ADF-DCAF29A6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386145-520D-4715-AE0D-FC2B904E0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68A8-5D67-4DC8-93E1-2876A8307F7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0565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et contact (Bibliothèq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EC01E41-E4F1-7D06-D069-1B1347FC81DB}"/>
              </a:ext>
            </a:extLst>
          </p:cNvPr>
          <p:cNvSpPr/>
          <p:nvPr userDrawn="1"/>
        </p:nvSpPr>
        <p:spPr>
          <a:xfrm>
            <a:off x="0" y="2282968"/>
            <a:ext cx="12192000" cy="4575031"/>
          </a:xfrm>
          <a:prstGeom prst="rect">
            <a:avLst/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Image 5" descr="http://i.creativecommons.org/l/by-sa/3.0/88x31.png">
            <a:hlinkClick r:id="rId2"/>
            <a:extLst>
              <a:ext uri="{FF2B5EF4-FFF2-40B4-BE49-F238E27FC236}">
                <a16:creationId xmlns:a16="http://schemas.microsoft.com/office/drawing/2014/main" id="{8CFB889F-FF99-AF5D-5E3D-2F38F8FE6B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9" y="6402445"/>
            <a:ext cx="972190" cy="34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Logo Université de Genève - Bibliothèque">
            <a:hlinkClick r:id="rId4"/>
            <a:extLst>
              <a:ext uri="{FF2B5EF4-FFF2-40B4-BE49-F238E27FC236}">
                <a16:creationId xmlns:a16="http://schemas.microsoft.com/office/drawing/2014/main" id="{7515B4A6-24F2-FB93-179A-839764BE55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9" y="2534006"/>
            <a:ext cx="3834869" cy="1933823"/>
          </a:xfrm>
          <a:prstGeom prst="rect">
            <a:avLst/>
          </a:prstGeom>
        </p:spPr>
      </p:pic>
      <p:sp>
        <p:nvSpPr>
          <p:cNvPr id="3" name="Zone de texte 1">
            <a:extLst>
              <a:ext uri="{FF2B5EF4-FFF2-40B4-BE49-F238E27FC236}">
                <a16:creationId xmlns:a16="http://schemas.microsoft.com/office/drawing/2014/main" id="{AA6FB3AA-0B67-DE33-C658-C80EB49332C9}"/>
              </a:ext>
            </a:extLst>
          </p:cNvPr>
          <p:cNvSpPr txBox="1"/>
          <p:nvPr userDrawn="1"/>
        </p:nvSpPr>
        <p:spPr>
          <a:xfrm>
            <a:off x="1216717" y="6437919"/>
            <a:ext cx="7154939" cy="27152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0"/>
              </a:spcAft>
            </a:pPr>
            <a:r>
              <a:rPr lang="fr-CH" sz="900" dirty="0">
                <a:solidFill>
                  <a:schemeClr val="bg1"/>
                </a:solidFill>
                <a:effectLst/>
                <a:latin typeface="Arial"/>
                <a:ea typeface="MS Mincho"/>
                <a:cs typeface="Arial"/>
              </a:rPr>
              <a:t>Floriane Muller et Dimitri Donzé, Bibliothèque de l’UNIGE, 2024</a:t>
            </a:r>
            <a:endParaRPr lang="fr-CH" sz="1400" dirty="0">
              <a:solidFill>
                <a:schemeClr val="bg1"/>
              </a:solidFill>
              <a:effectLst/>
              <a:latin typeface="Arial"/>
              <a:ea typeface="Calibri"/>
              <a:cs typeface="Times New Roman"/>
            </a:endParaRPr>
          </a:p>
          <a:p>
            <a:pPr algn="l">
              <a:spcAft>
                <a:spcPts val="0"/>
              </a:spcAft>
            </a:pPr>
            <a:r>
              <a:rPr lang="fr-CH" sz="900" dirty="0">
                <a:solidFill>
                  <a:schemeClr val="bg1"/>
                </a:solidFill>
                <a:effectLst/>
                <a:latin typeface="Arial Narrow"/>
                <a:ea typeface="Calibri"/>
                <a:cs typeface="Arial"/>
              </a:rPr>
              <a:t>Ce document</a:t>
            </a:r>
            <a:r>
              <a:rPr lang="fr-CH" sz="900" dirty="0">
                <a:solidFill>
                  <a:schemeClr val="bg1"/>
                </a:solidFill>
                <a:effectLst/>
                <a:latin typeface="Arial Narrow"/>
                <a:ea typeface="Times New Roman"/>
                <a:cs typeface="Arial"/>
              </a:rPr>
              <a:t> es</a:t>
            </a:r>
            <a:r>
              <a:rPr lang="fr-CH" sz="900" dirty="0">
                <a:solidFill>
                  <a:schemeClr val="bg1"/>
                </a:solidFill>
                <a:effectLst/>
                <a:latin typeface="Arial Narrow"/>
                <a:ea typeface="Calibri"/>
                <a:cs typeface="Arial"/>
              </a:rPr>
              <a:t>t sous licence </a:t>
            </a:r>
            <a:r>
              <a:rPr lang="fr-CH" sz="900" dirty="0" err="1">
                <a:solidFill>
                  <a:schemeClr val="bg1"/>
                </a:solidFill>
                <a:effectLst/>
                <a:latin typeface="Arial Narrow"/>
                <a:ea typeface="Calibri"/>
                <a:cs typeface="Arial"/>
              </a:rPr>
              <a:t>Creative</a:t>
            </a:r>
            <a:r>
              <a:rPr lang="fr-CH" sz="900" dirty="0">
                <a:solidFill>
                  <a:schemeClr val="bg1"/>
                </a:solidFill>
                <a:effectLst/>
                <a:latin typeface="Arial Narrow"/>
                <a:ea typeface="Calibri"/>
                <a:cs typeface="Arial"/>
              </a:rPr>
              <a:t> Commons</a:t>
            </a:r>
            <a:r>
              <a:rPr lang="fr-CH" sz="900" dirty="0">
                <a:solidFill>
                  <a:schemeClr val="bg1"/>
                </a:solidFill>
                <a:effectLst/>
                <a:latin typeface="Arial Narrow"/>
                <a:ea typeface="Times New Roman"/>
                <a:cs typeface="Arial"/>
              </a:rPr>
              <a:t> Attri</a:t>
            </a:r>
            <a:r>
              <a:rPr lang="fr-CH" sz="900" dirty="0">
                <a:solidFill>
                  <a:schemeClr val="bg1"/>
                </a:solidFill>
                <a:effectLst/>
                <a:latin typeface="Arial Narrow"/>
                <a:ea typeface="Calibri"/>
                <a:cs typeface="Arial"/>
              </a:rPr>
              <a:t>bution - Partage dans les mêmes c</a:t>
            </a:r>
            <a:r>
              <a:rPr lang="fr-CH" sz="900" dirty="0">
                <a:solidFill>
                  <a:schemeClr val="bg1"/>
                </a:solidFill>
                <a:effectLst/>
                <a:latin typeface="Arial Narrow"/>
                <a:ea typeface="Times New Roman"/>
                <a:cs typeface="Arial"/>
              </a:rPr>
              <a:t>onditions 4.0 International : </a:t>
            </a:r>
            <a:r>
              <a:rPr lang="fr-CH" sz="900" u="none" strike="noStrike" dirty="0">
                <a:solidFill>
                  <a:schemeClr val="bg1"/>
                </a:solidFill>
                <a:effectLst/>
                <a:latin typeface="Arial Narrow"/>
                <a:ea typeface="Calibri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http://creativecommons.org/licenses/by-sa/4.0/deed.fr</a:t>
            </a:r>
            <a:r>
              <a:rPr lang="fr-CH" sz="900" dirty="0">
                <a:solidFill>
                  <a:schemeClr val="bg1"/>
                </a:solidFill>
                <a:effectLst/>
                <a:latin typeface="Arial Narrow"/>
                <a:ea typeface="Times New Roman"/>
                <a:cs typeface="Arial"/>
              </a:rPr>
              <a:t>.</a:t>
            </a:r>
            <a:endParaRPr lang="fr-CH" sz="900" dirty="0">
              <a:solidFill>
                <a:schemeClr val="bg1"/>
              </a:solidFill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8052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EF864-BB79-0099-BF77-C43872F0B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F0063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316F69-4AFC-933D-4252-F8C94C7DB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742"/>
            <a:ext cx="7333211" cy="47270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Larme 3">
            <a:extLst>
              <a:ext uri="{FF2B5EF4-FFF2-40B4-BE49-F238E27FC236}">
                <a16:creationId xmlns:a16="http://schemas.microsoft.com/office/drawing/2014/main" id="{98F92BCE-75A7-4791-8C0F-6CDB82B103CE}"/>
              </a:ext>
            </a:extLst>
          </p:cNvPr>
          <p:cNvSpPr/>
          <p:nvPr userDrawn="1"/>
        </p:nvSpPr>
        <p:spPr>
          <a:xfrm rot="13500000">
            <a:off x="289865" y="841821"/>
            <a:ext cx="372167" cy="372167"/>
          </a:xfrm>
          <a:prstGeom prst="teardrop">
            <a:avLst>
              <a:gd name="adj" fmla="val 200000"/>
            </a:avLst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B17B966-AB40-9D1D-F8B2-3F98631EA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3769" y="87036"/>
            <a:ext cx="50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CF0063"/>
                </a:solidFill>
              </a:defRPr>
            </a:lvl1pPr>
          </a:lstStyle>
          <a:p>
            <a:pPr algn="l"/>
            <a:fld id="{EA382D5B-34F5-4E3E-A4AE-74CC685E3C28}" type="slidenum">
              <a:rPr lang="fr-CH" smtClean="0"/>
              <a:pPr algn="l"/>
              <a:t>‹N°›</a:t>
            </a:fld>
            <a:endParaRPr lang="fr-CH" dirty="0"/>
          </a:p>
        </p:txBody>
      </p:sp>
      <p:sp>
        <p:nvSpPr>
          <p:cNvPr id="7" name="Larme 6">
            <a:extLst>
              <a:ext uri="{FF2B5EF4-FFF2-40B4-BE49-F238E27FC236}">
                <a16:creationId xmlns:a16="http://schemas.microsoft.com/office/drawing/2014/main" id="{A118AFC7-368C-49A8-2031-E71CB29B1E33}"/>
              </a:ext>
            </a:extLst>
          </p:cNvPr>
          <p:cNvSpPr/>
          <p:nvPr userDrawn="1"/>
        </p:nvSpPr>
        <p:spPr>
          <a:xfrm rot="8100000">
            <a:off x="11362692" y="-682028"/>
            <a:ext cx="563972" cy="565440"/>
          </a:xfrm>
          <a:prstGeom prst="teardrop">
            <a:avLst>
              <a:gd name="adj" fmla="val 200000"/>
            </a:avLst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250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4CC971-7E8F-61E9-F768-2F3F3F8ED935}"/>
              </a:ext>
            </a:extLst>
          </p:cNvPr>
          <p:cNvSpPr/>
          <p:nvPr userDrawn="1"/>
        </p:nvSpPr>
        <p:spPr>
          <a:xfrm>
            <a:off x="0" y="4470400"/>
            <a:ext cx="12192000" cy="2387600"/>
          </a:xfrm>
          <a:prstGeom prst="rect">
            <a:avLst/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CE9BBCE-98B1-AC06-BA98-D046F4E7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55466"/>
            <a:ext cx="10515600" cy="2198687"/>
          </a:xfrm>
        </p:spPr>
        <p:txBody>
          <a:bodyPr anchor="b"/>
          <a:lstStyle>
            <a:lvl1pPr>
              <a:defRPr sz="6000">
                <a:solidFill>
                  <a:srgbClr val="CF006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B364F2-B375-3021-22E9-59250306F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4951"/>
            <a:ext cx="10515600" cy="5119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313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EF864-BB79-0099-BF77-C43872F0B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F006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316F69-4AFC-933D-4252-F8C94C7DB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742"/>
            <a:ext cx="7333211" cy="47270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4" name="Larme 3">
            <a:extLst>
              <a:ext uri="{FF2B5EF4-FFF2-40B4-BE49-F238E27FC236}">
                <a16:creationId xmlns:a16="http://schemas.microsoft.com/office/drawing/2014/main" id="{98F92BCE-75A7-4791-8C0F-6CDB82B103CE}"/>
              </a:ext>
            </a:extLst>
          </p:cNvPr>
          <p:cNvSpPr/>
          <p:nvPr userDrawn="1"/>
        </p:nvSpPr>
        <p:spPr>
          <a:xfrm rot="13500000">
            <a:off x="289865" y="841821"/>
            <a:ext cx="372167" cy="372167"/>
          </a:xfrm>
          <a:prstGeom prst="teardrop">
            <a:avLst>
              <a:gd name="adj" fmla="val 200000"/>
            </a:avLst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B17B966-AB40-9D1D-F8B2-3F98631EA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3769" y="87036"/>
            <a:ext cx="50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CF0063"/>
                </a:solidFill>
              </a:defRPr>
            </a:lvl1pPr>
          </a:lstStyle>
          <a:p>
            <a:pPr algn="l"/>
            <a:fld id="{EA382D5B-34F5-4E3E-A4AE-74CC685E3C28}" type="slidenum">
              <a:rPr lang="fr-CH" smtClean="0"/>
              <a:pPr algn="l"/>
              <a:t>‹N°›</a:t>
            </a:fld>
            <a:endParaRPr lang="fr-CH" dirty="0"/>
          </a:p>
        </p:txBody>
      </p:sp>
      <p:sp>
        <p:nvSpPr>
          <p:cNvPr id="7" name="Larme 6">
            <a:extLst>
              <a:ext uri="{FF2B5EF4-FFF2-40B4-BE49-F238E27FC236}">
                <a16:creationId xmlns:a16="http://schemas.microsoft.com/office/drawing/2014/main" id="{A118AFC7-368C-49A8-2031-E71CB29B1E33}"/>
              </a:ext>
            </a:extLst>
          </p:cNvPr>
          <p:cNvSpPr/>
          <p:nvPr userDrawn="1"/>
        </p:nvSpPr>
        <p:spPr>
          <a:xfrm rot="8100000">
            <a:off x="11362692" y="-682028"/>
            <a:ext cx="563972" cy="565440"/>
          </a:xfrm>
          <a:prstGeom prst="teardrop">
            <a:avLst>
              <a:gd name="adj" fmla="val 200000"/>
            </a:avLst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250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 grand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EF864-BB79-0099-BF77-C43872F0B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F006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316F69-4AFC-933D-4252-F8C94C7DB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742"/>
            <a:ext cx="10515600" cy="47270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4" name="Larme 3">
            <a:extLst>
              <a:ext uri="{FF2B5EF4-FFF2-40B4-BE49-F238E27FC236}">
                <a16:creationId xmlns:a16="http://schemas.microsoft.com/office/drawing/2014/main" id="{98F92BCE-75A7-4791-8C0F-6CDB82B103CE}"/>
              </a:ext>
            </a:extLst>
          </p:cNvPr>
          <p:cNvSpPr/>
          <p:nvPr userDrawn="1"/>
        </p:nvSpPr>
        <p:spPr>
          <a:xfrm rot="13500000">
            <a:off x="289865" y="841821"/>
            <a:ext cx="372167" cy="372167"/>
          </a:xfrm>
          <a:prstGeom prst="teardrop">
            <a:avLst>
              <a:gd name="adj" fmla="val 200000"/>
            </a:avLst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B17B966-AB40-9D1D-F8B2-3F98631EA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3769" y="87036"/>
            <a:ext cx="50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CF0063"/>
                </a:solidFill>
              </a:defRPr>
            </a:lvl1pPr>
          </a:lstStyle>
          <a:p>
            <a:pPr algn="l"/>
            <a:fld id="{EA382D5B-34F5-4E3E-A4AE-74CC685E3C28}" type="slidenum">
              <a:rPr lang="fr-CH" smtClean="0"/>
              <a:pPr algn="l"/>
              <a:t>‹N°›</a:t>
            </a:fld>
            <a:endParaRPr lang="fr-CH" dirty="0"/>
          </a:p>
        </p:txBody>
      </p:sp>
      <p:sp>
        <p:nvSpPr>
          <p:cNvPr id="7" name="Larme 6">
            <a:extLst>
              <a:ext uri="{FF2B5EF4-FFF2-40B4-BE49-F238E27FC236}">
                <a16:creationId xmlns:a16="http://schemas.microsoft.com/office/drawing/2014/main" id="{A118AFC7-368C-49A8-2031-E71CB29B1E33}"/>
              </a:ext>
            </a:extLst>
          </p:cNvPr>
          <p:cNvSpPr/>
          <p:nvPr userDrawn="1"/>
        </p:nvSpPr>
        <p:spPr>
          <a:xfrm rot="8100000">
            <a:off x="11362692" y="-682028"/>
            <a:ext cx="563972" cy="565440"/>
          </a:xfrm>
          <a:prstGeom prst="teardrop">
            <a:avLst>
              <a:gd name="adj" fmla="val 200000"/>
            </a:avLst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298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115660-AF0D-25F8-FF32-FE023968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F006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7A4638-1D93-8765-5C27-6216A7D9E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6740"/>
            <a:ext cx="4069080" cy="47270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FD5354-214D-AE85-8773-0F022637C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0182" y="1986741"/>
            <a:ext cx="4069080" cy="47270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6" name="Larme 5">
            <a:extLst>
              <a:ext uri="{FF2B5EF4-FFF2-40B4-BE49-F238E27FC236}">
                <a16:creationId xmlns:a16="http://schemas.microsoft.com/office/drawing/2014/main" id="{596915B8-FB35-7128-FB11-83E32087CD8C}"/>
              </a:ext>
            </a:extLst>
          </p:cNvPr>
          <p:cNvSpPr/>
          <p:nvPr userDrawn="1"/>
        </p:nvSpPr>
        <p:spPr>
          <a:xfrm rot="13500000">
            <a:off x="289865" y="841821"/>
            <a:ext cx="372167" cy="372167"/>
          </a:xfrm>
          <a:prstGeom prst="teardrop">
            <a:avLst>
              <a:gd name="adj" fmla="val 200000"/>
            </a:avLst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64B8E84-88F6-1C2B-4FDF-2E771F945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3769" y="87036"/>
            <a:ext cx="50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CF0063"/>
                </a:solidFill>
              </a:defRPr>
            </a:lvl1pPr>
          </a:lstStyle>
          <a:p>
            <a:pPr algn="l"/>
            <a:fld id="{EA382D5B-34F5-4E3E-A4AE-74CC685E3C28}" type="slidenum">
              <a:rPr lang="fr-CH" smtClean="0"/>
              <a:pPr algn="l"/>
              <a:t>‹N°›</a:t>
            </a:fld>
            <a:endParaRPr lang="fr-CH" dirty="0"/>
          </a:p>
        </p:txBody>
      </p:sp>
      <p:sp>
        <p:nvSpPr>
          <p:cNvPr id="10" name="Larme 9">
            <a:extLst>
              <a:ext uri="{FF2B5EF4-FFF2-40B4-BE49-F238E27FC236}">
                <a16:creationId xmlns:a16="http://schemas.microsoft.com/office/drawing/2014/main" id="{BA2224BC-A2BD-505F-A389-5334E6562E62}"/>
              </a:ext>
            </a:extLst>
          </p:cNvPr>
          <p:cNvSpPr/>
          <p:nvPr userDrawn="1"/>
        </p:nvSpPr>
        <p:spPr>
          <a:xfrm rot="8100000">
            <a:off x="11362692" y="-682028"/>
            <a:ext cx="563972" cy="565440"/>
          </a:xfrm>
          <a:prstGeom prst="teardrop">
            <a:avLst>
              <a:gd name="adj" fmla="val 200000"/>
            </a:avLst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2995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nd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115660-AF0D-25F8-FF32-FE023968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F006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7A4638-1D93-8765-5C27-6216A7D9E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6740"/>
            <a:ext cx="5149370" cy="47270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FD5354-214D-AE85-8773-0F022637C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433" y="1986741"/>
            <a:ext cx="5149370" cy="47270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6" name="Larme 5">
            <a:extLst>
              <a:ext uri="{FF2B5EF4-FFF2-40B4-BE49-F238E27FC236}">
                <a16:creationId xmlns:a16="http://schemas.microsoft.com/office/drawing/2014/main" id="{596915B8-FB35-7128-FB11-83E32087CD8C}"/>
              </a:ext>
            </a:extLst>
          </p:cNvPr>
          <p:cNvSpPr/>
          <p:nvPr userDrawn="1"/>
        </p:nvSpPr>
        <p:spPr>
          <a:xfrm rot="13500000">
            <a:off x="289865" y="841821"/>
            <a:ext cx="372167" cy="372167"/>
          </a:xfrm>
          <a:prstGeom prst="teardrop">
            <a:avLst>
              <a:gd name="adj" fmla="val 200000"/>
            </a:avLst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64B8E84-88F6-1C2B-4FDF-2E771F945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3769" y="87036"/>
            <a:ext cx="50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CF0063"/>
                </a:solidFill>
              </a:defRPr>
            </a:lvl1pPr>
          </a:lstStyle>
          <a:p>
            <a:pPr algn="l"/>
            <a:fld id="{EA382D5B-34F5-4E3E-A4AE-74CC685E3C28}" type="slidenum">
              <a:rPr lang="fr-CH" smtClean="0"/>
              <a:pPr algn="l"/>
              <a:t>‹N°›</a:t>
            </a:fld>
            <a:endParaRPr lang="fr-CH" dirty="0"/>
          </a:p>
        </p:txBody>
      </p:sp>
      <p:sp>
        <p:nvSpPr>
          <p:cNvPr id="10" name="Larme 9">
            <a:extLst>
              <a:ext uri="{FF2B5EF4-FFF2-40B4-BE49-F238E27FC236}">
                <a16:creationId xmlns:a16="http://schemas.microsoft.com/office/drawing/2014/main" id="{BA2224BC-A2BD-505F-A389-5334E6562E62}"/>
              </a:ext>
            </a:extLst>
          </p:cNvPr>
          <p:cNvSpPr/>
          <p:nvPr userDrawn="1"/>
        </p:nvSpPr>
        <p:spPr>
          <a:xfrm rot="8100000">
            <a:off x="11362692" y="-682028"/>
            <a:ext cx="563972" cy="565440"/>
          </a:xfrm>
          <a:prstGeom prst="teardrop">
            <a:avLst>
              <a:gd name="adj" fmla="val 200000"/>
            </a:avLst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792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021A66-1E07-24D3-3065-00F81713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CF006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8A283C-8C4C-7E8C-8016-D97678188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765042"/>
            <a:ext cx="4067492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A284C5-4EF9-1596-262F-0BD0B4C32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36578"/>
            <a:ext cx="4067492" cy="385629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0DF293F-E8E9-AA35-64DD-602D54C06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50182" y="1765042"/>
            <a:ext cx="4087524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36400C6-B5ED-76CD-2829-122251126A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50182" y="2636579"/>
            <a:ext cx="4087524" cy="38562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Larme 6">
            <a:extLst>
              <a:ext uri="{FF2B5EF4-FFF2-40B4-BE49-F238E27FC236}">
                <a16:creationId xmlns:a16="http://schemas.microsoft.com/office/drawing/2014/main" id="{FE475662-AFE1-9412-5D54-C7B4301ABEB2}"/>
              </a:ext>
            </a:extLst>
          </p:cNvPr>
          <p:cNvSpPr/>
          <p:nvPr userDrawn="1"/>
        </p:nvSpPr>
        <p:spPr>
          <a:xfrm rot="13500000">
            <a:off x="289865" y="841821"/>
            <a:ext cx="372167" cy="372167"/>
          </a:xfrm>
          <a:prstGeom prst="teardrop">
            <a:avLst>
              <a:gd name="adj" fmla="val 200000"/>
            </a:avLst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186BCC7-A045-5670-1F60-C0B270BD31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83769" y="87036"/>
            <a:ext cx="50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CF0063"/>
                </a:solidFill>
              </a:defRPr>
            </a:lvl1pPr>
          </a:lstStyle>
          <a:p>
            <a:pPr algn="l"/>
            <a:fld id="{EA382D5B-34F5-4E3E-A4AE-74CC685E3C28}" type="slidenum">
              <a:rPr lang="fr-CH" smtClean="0"/>
              <a:pPr algn="l"/>
              <a:t>‹N°›</a:t>
            </a:fld>
            <a:endParaRPr lang="fr-CH" dirty="0"/>
          </a:p>
        </p:txBody>
      </p:sp>
      <p:sp>
        <p:nvSpPr>
          <p:cNvPr id="11" name="Larme 10">
            <a:extLst>
              <a:ext uri="{FF2B5EF4-FFF2-40B4-BE49-F238E27FC236}">
                <a16:creationId xmlns:a16="http://schemas.microsoft.com/office/drawing/2014/main" id="{544D144E-6CFF-3060-E8FF-F39ADD5171FA}"/>
              </a:ext>
            </a:extLst>
          </p:cNvPr>
          <p:cNvSpPr/>
          <p:nvPr userDrawn="1"/>
        </p:nvSpPr>
        <p:spPr>
          <a:xfrm rot="8100000">
            <a:off x="11362692" y="-682028"/>
            <a:ext cx="563972" cy="565440"/>
          </a:xfrm>
          <a:prstGeom prst="teardrop">
            <a:avLst>
              <a:gd name="adj" fmla="val 200000"/>
            </a:avLst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9443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nds contenus avec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021A66-1E07-24D3-3065-00F81713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CF006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8A283C-8C4C-7E8C-8016-D97678188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765042"/>
            <a:ext cx="5147780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A284C5-4EF9-1596-262F-0BD0B4C32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36578"/>
            <a:ext cx="5147780" cy="385629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0DF293F-E8E9-AA35-64DD-602D54C06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4433" y="1765042"/>
            <a:ext cx="5147778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36400C6-B5ED-76CD-2829-122251126A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4433" y="2636579"/>
            <a:ext cx="5147778" cy="38562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Larme 6">
            <a:extLst>
              <a:ext uri="{FF2B5EF4-FFF2-40B4-BE49-F238E27FC236}">
                <a16:creationId xmlns:a16="http://schemas.microsoft.com/office/drawing/2014/main" id="{FE475662-AFE1-9412-5D54-C7B4301ABEB2}"/>
              </a:ext>
            </a:extLst>
          </p:cNvPr>
          <p:cNvSpPr/>
          <p:nvPr userDrawn="1"/>
        </p:nvSpPr>
        <p:spPr>
          <a:xfrm rot="13500000">
            <a:off x="289865" y="841821"/>
            <a:ext cx="372167" cy="372167"/>
          </a:xfrm>
          <a:prstGeom prst="teardrop">
            <a:avLst>
              <a:gd name="adj" fmla="val 200000"/>
            </a:avLst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186BCC7-A045-5670-1F60-C0B270BD31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83769" y="87036"/>
            <a:ext cx="50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CF0063"/>
                </a:solidFill>
              </a:defRPr>
            </a:lvl1pPr>
          </a:lstStyle>
          <a:p>
            <a:pPr algn="l"/>
            <a:fld id="{EA382D5B-34F5-4E3E-A4AE-74CC685E3C28}" type="slidenum">
              <a:rPr lang="fr-CH" smtClean="0"/>
              <a:pPr algn="l"/>
              <a:t>‹N°›</a:t>
            </a:fld>
            <a:endParaRPr lang="fr-CH" dirty="0"/>
          </a:p>
        </p:txBody>
      </p:sp>
      <p:sp>
        <p:nvSpPr>
          <p:cNvPr id="11" name="Larme 10">
            <a:extLst>
              <a:ext uri="{FF2B5EF4-FFF2-40B4-BE49-F238E27FC236}">
                <a16:creationId xmlns:a16="http://schemas.microsoft.com/office/drawing/2014/main" id="{544D144E-6CFF-3060-E8FF-F39ADD5171FA}"/>
              </a:ext>
            </a:extLst>
          </p:cNvPr>
          <p:cNvSpPr/>
          <p:nvPr userDrawn="1"/>
        </p:nvSpPr>
        <p:spPr>
          <a:xfrm rot="8100000">
            <a:off x="11362692" y="-682028"/>
            <a:ext cx="563972" cy="565440"/>
          </a:xfrm>
          <a:prstGeom prst="teardrop">
            <a:avLst>
              <a:gd name="adj" fmla="val 200000"/>
            </a:avLst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7190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2C3FC78-7EB6-B148-90E6-8EE3EE30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08A384-0E79-4229-C47D-D49B4EA1F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86742"/>
            <a:ext cx="10515600" cy="4727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489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0" r:id="rId2"/>
    <p:sldLayoutId id="2147483651" r:id="rId3"/>
    <p:sldLayoutId id="2147483650" r:id="rId4"/>
    <p:sldLayoutId id="2147483665" r:id="rId5"/>
    <p:sldLayoutId id="2147483652" r:id="rId6"/>
    <p:sldLayoutId id="2147483666" r:id="rId7"/>
    <p:sldLayoutId id="2147483653" r:id="rId8"/>
    <p:sldLayoutId id="2147483667" r:id="rId9"/>
    <p:sldLayoutId id="2147483663" r:id="rId10"/>
    <p:sldLayoutId id="2147483664" r:id="rId11"/>
    <p:sldLayoutId id="2147483654" r:id="rId12"/>
    <p:sldLayoutId id="2147483668" r:id="rId13"/>
    <p:sldLayoutId id="2147483669" r:id="rId14"/>
    <p:sldLayoutId id="2147483670" r:id="rId15"/>
    <p:sldLayoutId id="2147483674" r:id="rId16"/>
    <p:sldLayoutId id="2147483659" r:id="rId17"/>
    <p:sldLayoutId id="2147483661" r:id="rId18"/>
    <p:sldLayoutId id="214748366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F006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F0063"/>
        </a:buClr>
        <a:buFont typeface="Wingdings" panose="05000000000000000000" pitchFamily="2" charset="2"/>
        <a:buChar char="§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F0063"/>
        </a:buClr>
        <a:buFont typeface="Wingdings" panose="05000000000000000000" pitchFamily="2" charset="2"/>
        <a:buChar char="§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F0063"/>
        </a:buClr>
        <a:buFont typeface="Wingdings" panose="05000000000000000000" pitchFamily="2" charset="2"/>
        <a:buChar char="§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F0063"/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F0063"/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5CCDBD-D4A6-41B8-C5B1-F47ED97B2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BB8A62-2450-4135-8A0F-CA46EF08E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467CE3-0B20-F54A-EA31-8E46B1BDB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8B4E-74CA-466B-8265-0632752A90D3}" type="datetimeFigureOut">
              <a:rPr lang="fr-CH" smtClean="0"/>
              <a:t>08.10.2024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0B7940-0EA3-A198-2C5A-D5372B88D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B9DC80-DA4D-4579-CDF4-1DECCD1C7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AFD0A-239B-4C23-9C09-8D228518735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840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CC64A1F-B7DA-40DF-BD28-035376BB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8CE678-2DDF-49B4-95F3-3D5AD6D6D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6073C1-7243-42CF-A636-44A907C66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8A125-A400-4C51-ADEF-30E85FED7946}" type="datetimeFigureOut">
              <a:rPr lang="fr-CH" smtClean="0"/>
              <a:t>08.10.2024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8C1759-D23D-41FF-939B-23C34D49D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155110-ACFD-46E9-8FA7-60B8BBBA1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568A8-5D67-4DC8-93E1-2876A8307F7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805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2C3FC78-7EB6-B148-90E6-8EE3EE30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08A384-0E79-4229-C47D-D49B4EA1F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86742"/>
            <a:ext cx="10515600" cy="4727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489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F006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F0063"/>
        </a:buClr>
        <a:buFont typeface="Wingdings" panose="05000000000000000000" pitchFamily="2" charset="2"/>
        <a:buChar char="§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F0063"/>
        </a:buClr>
        <a:buFont typeface="Wingdings" panose="05000000000000000000" pitchFamily="2" charset="2"/>
        <a:buChar char="§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F0063"/>
        </a:buClr>
        <a:buFont typeface="Wingdings" panose="05000000000000000000" pitchFamily="2" charset="2"/>
        <a:buChar char="§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F0063"/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F0063"/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oi.org/10.5281/zenodo.13902272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4.0/deed.fr" TargetMode="External"/><Relationship Id="rId3" Type="http://schemas.openxmlformats.org/officeDocument/2006/relationships/image" Target="../media/image36.sv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v2.sherpa.ac.uk/romeo/search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4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46.png"/><Relationship Id="rId7" Type="http://schemas.openxmlformats.org/officeDocument/2006/relationships/image" Target="../media/image29.png"/><Relationship Id="rId2" Type="http://schemas.openxmlformats.org/officeDocument/2006/relationships/hyperlink" Target="https://www.unige.ch/biblio/fr/openaccess/publier/accords-avec-editeurs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loriane.muller@unige.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0.jpeg"/><Relationship Id="rId5" Type="http://schemas.openxmlformats.org/officeDocument/2006/relationships/hyperlink" Target="mailto:archive-ouverte@unige.ch" TargetMode="External"/><Relationship Id="rId4" Type="http://schemas.openxmlformats.org/officeDocument/2006/relationships/hyperlink" Target="mailto:dimitri.donze@unige.ch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image" Target="../media/image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24" Type="http://schemas.openxmlformats.org/officeDocument/2006/relationships/image" Target="../media/image34.sv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svg"/><Relationship Id="rId19" Type="http://schemas.openxmlformats.org/officeDocument/2006/relationships/image" Target="../media/image29.png"/><Relationship Id="rId4" Type="http://schemas.openxmlformats.org/officeDocument/2006/relationships/hyperlink" Target="http://creativecommons.org/licenses/by-sa/4.0/deed.fr" TargetMode="External"/><Relationship Id="rId9" Type="http://schemas.openxmlformats.org/officeDocument/2006/relationships/image" Target="../media/image19.png"/><Relationship Id="rId14" Type="http://schemas.openxmlformats.org/officeDocument/2006/relationships/image" Target="../media/image24.svg"/><Relationship Id="rId22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D37A27-4DB0-4617-0285-7AB222465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8428" y="2040464"/>
            <a:ext cx="7354885" cy="2691792"/>
          </a:xfrm>
        </p:spPr>
        <p:txBody>
          <a:bodyPr>
            <a:normAutofit fontScale="90000"/>
          </a:bodyPr>
          <a:lstStyle/>
          <a:p>
            <a:r>
              <a:rPr lang="fr-FR" i="1" dirty="0"/>
              <a:t>Faites-en plus avec l'Archive ouverte </a:t>
            </a:r>
            <a:br>
              <a:rPr lang="fr-FR" i="1" dirty="0"/>
            </a:br>
            <a:br>
              <a:rPr lang="fr-FR" sz="2700" i="1" dirty="0"/>
            </a:br>
            <a:r>
              <a:rPr lang="fr-FR" sz="5300" dirty="0"/>
              <a:t>Améliorez votre niveau d'Open Access avec votre tableau de bord individuel</a:t>
            </a:r>
            <a:endParaRPr lang="fr-CH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3F13FA-3328-F606-2DFE-CBB460550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914" y="5087626"/>
            <a:ext cx="9144000" cy="1346010"/>
          </a:xfrm>
        </p:spPr>
        <p:txBody>
          <a:bodyPr/>
          <a:lstStyle/>
          <a:p>
            <a:r>
              <a:rPr lang="fr-CH" dirty="0"/>
              <a:t>Dimitri Donzé, Floriane Muller</a:t>
            </a:r>
          </a:p>
          <a:p>
            <a:r>
              <a:rPr lang="fr-CH" dirty="0"/>
              <a:t>7 octobre 2024</a:t>
            </a:r>
          </a:p>
          <a:p>
            <a:r>
              <a:rPr lang="fr-CH" dirty="0"/>
              <a:t>DOI: </a:t>
            </a:r>
            <a:r>
              <a:rPr lang="fr-CH" dirty="0">
                <a:hlinkClick r:id="rId2"/>
              </a:rPr>
              <a:t>10.5281/zenodo.13902272</a:t>
            </a:r>
            <a:endParaRPr lang="fr-CH" dirty="0"/>
          </a:p>
        </p:txBody>
      </p:sp>
      <p:pic>
        <p:nvPicPr>
          <p:cNvPr id="5" name="Image 4" descr="Une image contenant Police, symbole, logo, cercle&#10;&#10;Description générée automatiquement">
            <a:extLst>
              <a:ext uri="{FF2B5EF4-FFF2-40B4-BE49-F238E27FC236}">
                <a16:creationId xmlns:a16="http://schemas.microsoft.com/office/drawing/2014/main" id="{BBA284E8-22F3-5708-2E68-99AEBEBD4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517" y="984317"/>
            <a:ext cx="1933279" cy="19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64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BB1E1C-8F88-47EC-9D27-23B5DE8B76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39" name="Connecteur droit 138">
            <a:extLst>
              <a:ext uri="{FF2B5EF4-FFF2-40B4-BE49-F238E27FC236}">
                <a16:creationId xmlns:a16="http://schemas.microsoft.com/office/drawing/2014/main" id="{BEF998EB-F746-4F19-B797-93CEFDCBAE89}"/>
              </a:ext>
            </a:extLst>
          </p:cNvPr>
          <p:cNvCxnSpPr>
            <a:cxnSpLocks/>
          </p:cNvCxnSpPr>
          <p:nvPr/>
        </p:nvCxnSpPr>
        <p:spPr>
          <a:xfrm flipV="1">
            <a:off x="6903443" y="1594068"/>
            <a:ext cx="339692" cy="1060328"/>
          </a:xfrm>
          <a:prstGeom prst="line">
            <a:avLst/>
          </a:prstGeom>
          <a:ln w="203200" cap="rnd">
            <a:solidFill>
              <a:srgbClr val="FFC000"/>
            </a:solidFill>
            <a:head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3B188257-D3B3-4DAB-8302-E40326C39A8A}"/>
              </a:ext>
            </a:extLst>
          </p:cNvPr>
          <p:cNvGrpSpPr/>
          <p:nvPr/>
        </p:nvGrpSpPr>
        <p:grpSpPr>
          <a:xfrm>
            <a:off x="8250947" y="1575495"/>
            <a:ext cx="1614203" cy="2160000"/>
            <a:chOff x="8250947" y="1270695"/>
            <a:chExt cx="1614203" cy="2160000"/>
          </a:xfrm>
        </p:grpSpPr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824053E3-7642-4E53-AF4F-930FAD2393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0947" y="1271473"/>
              <a:ext cx="900000" cy="5299"/>
            </a:xfrm>
            <a:prstGeom prst="line">
              <a:avLst/>
            </a:prstGeom>
            <a:ln w="203200" cap="rnd">
              <a:solidFill>
                <a:srgbClr val="1ABC48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4F70BDC0-4065-4349-A3A8-B2806379E36A}"/>
                </a:ext>
              </a:extLst>
            </p:cNvPr>
            <p:cNvCxnSpPr>
              <a:cxnSpLocks/>
            </p:cNvCxnSpPr>
            <p:nvPr/>
          </p:nvCxnSpPr>
          <p:spPr>
            <a:xfrm>
              <a:off x="9145150" y="1270695"/>
              <a:ext cx="720000" cy="2160000"/>
            </a:xfrm>
            <a:prstGeom prst="line">
              <a:avLst/>
            </a:prstGeom>
            <a:ln w="203200" cap="rnd">
              <a:solidFill>
                <a:srgbClr val="1ABC48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Rectangle : coins arrondis 71">
              <a:extLst>
                <a:ext uri="{FF2B5EF4-FFF2-40B4-BE49-F238E27FC236}">
                  <a16:creationId xmlns:a16="http://schemas.microsoft.com/office/drawing/2014/main" id="{8FE2938B-A3AB-4466-BFE7-71FFB8B8EDB9}"/>
                </a:ext>
              </a:extLst>
            </p:cNvPr>
            <p:cNvSpPr/>
            <p:nvPr/>
          </p:nvSpPr>
          <p:spPr>
            <a:xfrm>
              <a:off x="9135061" y="1693216"/>
              <a:ext cx="432000" cy="360000"/>
            </a:xfrm>
            <a:prstGeom prst="roundRect">
              <a:avLst/>
            </a:prstGeom>
            <a:solidFill>
              <a:srgbClr val="1ABC4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fr-CH" sz="2000" b="1" dirty="0"/>
                <a:t>V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22A96BE7-8426-4333-B83E-FD563FD6FCE9}"/>
                </a:ext>
              </a:extLst>
            </p:cNvPr>
            <p:cNvSpPr txBox="1"/>
            <p:nvPr/>
          </p:nvSpPr>
          <p:spPr>
            <a:xfrm rot="4338478" flipH="1">
              <a:off x="9328028" y="2406246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600" b="1" dirty="0">
                  <a:solidFill>
                    <a:schemeClr val="bg1"/>
                  </a:solidFill>
                </a:rPr>
                <a:t>&gt;&gt;&gt;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575DA33D-24EA-D5C8-9213-4E2C9D0757F0}"/>
              </a:ext>
            </a:extLst>
          </p:cNvPr>
          <p:cNvGrpSpPr/>
          <p:nvPr/>
        </p:nvGrpSpPr>
        <p:grpSpPr>
          <a:xfrm>
            <a:off x="7758218" y="3574278"/>
            <a:ext cx="2709525" cy="2311750"/>
            <a:chOff x="7758218" y="3574278"/>
            <a:chExt cx="2709525" cy="2311750"/>
          </a:xfrm>
        </p:grpSpPr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C3E8D5BB-6138-4470-A09D-9AC865105C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58218" y="3741850"/>
              <a:ext cx="720000" cy="2144178"/>
            </a:xfrm>
            <a:prstGeom prst="line">
              <a:avLst/>
            </a:prstGeom>
            <a:ln w="203200" cap="rnd">
              <a:solidFill>
                <a:srgbClr val="1ABC48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2F188892-5E8A-4861-8022-08FA0CC984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7743" y="3734654"/>
              <a:ext cx="1980000" cy="0"/>
            </a:xfrm>
            <a:prstGeom prst="line">
              <a:avLst/>
            </a:prstGeom>
            <a:ln w="203200" cap="rnd">
              <a:solidFill>
                <a:srgbClr val="1ABC48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Rectangle : coins arrondis 69">
              <a:extLst>
                <a:ext uri="{FF2B5EF4-FFF2-40B4-BE49-F238E27FC236}">
                  <a16:creationId xmlns:a16="http://schemas.microsoft.com/office/drawing/2014/main" id="{8ED117C8-D5C8-4C36-A09C-2E52E5672BA5}"/>
                </a:ext>
              </a:extLst>
            </p:cNvPr>
            <p:cNvSpPr/>
            <p:nvPr/>
          </p:nvSpPr>
          <p:spPr>
            <a:xfrm>
              <a:off x="8064890" y="4156289"/>
              <a:ext cx="432000" cy="360000"/>
            </a:xfrm>
            <a:prstGeom prst="roundRect">
              <a:avLst/>
            </a:prstGeom>
            <a:solidFill>
              <a:srgbClr val="1ABC4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fr-CH" sz="2000" b="1" dirty="0"/>
                <a:t>V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80C3057D-D086-44A6-B02F-1A257A9906FF}"/>
                </a:ext>
              </a:extLst>
            </p:cNvPr>
            <p:cNvSpPr txBox="1"/>
            <p:nvPr/>
          </p:nvSpPr>
          <p:spPr>
            <a:xfrm>
              <a:off x="8175306" y="4804492"/>
              <a:ext cx="649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b="1" dirty="0"/>
                <a:t>Sherpa</a:t>
              </a:r>
              <a:br>
                <a:rPr lang="fr-CH" sz="1200" b="1" dirty="0"/>
              </a:br>
              <a:r>
                <a:rPr lang="fr-CH" sz="1200" b="1" dirty="0"/>
                <a:t>Romeo</a:t>
              </a:r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6C4CC7BE-4018-47C5-AB43-351C946FA602}"/>
                </a:ext>
              </a:extLst>
            </p:cNvPr>
            <p:cNvSpPr/>
            <p:nvPr/>
          </p:nvSpPr>
          <p:spPr>
            <a:xfrm>
              <a:off x="7975621" y="4954102"/>
              <a:ext cx="144000" cy="14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DCBF4C52-E0D4-4E40-8E3A-F857658341C2}"/>
                </a:ext>
              </a:extLst>
            </p:cNvPr>
            <p:cNvSpPr txBox="1"/>
            <p:nvPr/>
          </p:nvSpPr>
          <p:spPr>
            <a:xfrm>
              <a:off x="8428741" y="4404871"/>
              <a:ext cx="8171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i="1" dirty="0"/>
                <a:t>Voie verte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B4DDF3C9-7A43-465B-8542-19F77777D1D8}"/>
                </a:ext>
              </a:extLst>
            </p:cNvPr>
            <p:cNvSpPr txBox="1"/>
            <p:nvPr/>
          </p:nvSpPr>
          <p:spPr>
            <a:xfrm>
              <a:off x="8718502" y="3574278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600" b="1" dirty="0">
                  <a:solidFill>
                    <a:schemeClr val="bg1"/>
                  </a:solidFill>
                </a:rPr>
                <a:t>&gt;&gt;&gt;</a:t>
              </a:r>
            </a:p>
          </p:txBody>
        </p:sp>
      </p:grp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848664C-76CB-431F-A814-903CD5874439}"/>
              </a:ext>
            </a:extLst>
          </p:cNvPr>
          <p:cNvCxnSpPr>
            <a:cxnSpLocks/>
          </p:cNvCxnSpPr>
          <p:nvPr/>
        </p:nvCxnSpPr>
        <p:spPr>
          <a:xfrm flipV="1">
            <a:off x="405442" y="3733800"/>
            <a:ext cx="1440000" cy="0"/>
          </a:xfrm>
          <a:prstGeom prst="line">
            <a:avLst/>
          </a:prstGeom>
          <a:ln w="203200" cap="rnd">
            <a:head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ZoneTexte 77">
            <a:extLst>
              <a:ext uri="{FF2B5EF4-FFF2-40B4-BE49-F238E27FC236}">
                <a16:creationId xmlns:a16="http://schemas.microsoft.com/office/drawing/2014/main" id="{2D0FC312-B95B-482F-AE72-E8AB1AD21ADA}"/>
              </a:ext>
            </a:extLst>
          </p:cNvPr>
          <p:cNvSpPr txBox="1"/>
          <p:nvPr/>
        </p:nvSpPr>
        <p:spPr>
          <a:xfrm>
            <a:off x="1023262" y="357029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600" b="1" dirty="0">
                <a:solidFill>
                  <a:schemeClr val="bg1"/>
                </a:solidFill>
              </a:rPr>
              <a:t>&gt;&gt;&gt;</a:t>
            </a: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DDDE5583-3BE0-4956-8AB7-E38DF52DA902}"/>
              </a:ext>
            </a:extLst>
          </p:cNvPr>
          <p:cNvSpPr/>
          <p:nvPr/>
        </p:nvSpPr>
        <p:spPr>
          <a:xfrm>
            <a:off x="524521" y="3501250"/>
            <a:ext cx="468000" cy="46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DE0DB58F-3BA0-4A26-B1D2-30D62C73A438}"/>
              </a:ext>
            </a:extLst>
          </p:cNvPr>
          <p:cNvSpPr/>
          <p:nvPr/>
        </p:nvSpPr>
        <p:spPr>
          <a:xfrm>
            <a:off x="599285" y="3576016"/>
            <a:ext cx="324000" cy="324000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D8D0F0BE-9080-464B-87A5-5B47A95743E0}"/>
              </a:ext>
            </a:extLst>
          </p:cNvPr>
          <p:cNvSpPr txBox="1"/>
          <p:nvPr/>
        </p:nvSpPr>
        <p:spPr>
          <a:xfrm>
            <a:off x="282584" y="3175870"/>
            <a:ext cx="972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b="1" dirty="0">
                <a:solidFill>
                  <a:srgbClr val="FF0000"/>
                </a:solidFill>
              </a:rPr>
              <a:t>Vous êtes ici</a:t>
            </a:r>
          </a:p>
        </p:txBody>
      </p: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42953E4F-0654-4F7C-ACDD-8DC553D195AA}"/>
              </a:ext>
            </a:extLst>
          </p:cNvPr>
          <p:cNvGrpSpPr/>
          <p:nvPr/>
        </p:nvGrpSpPr>
        <p:grpSpPr>
          <a:xfrm>
            <a:off x="632064" y="3731171"/>
            <a:ext cx="8387635" cy="2913279"/>
            <a:chOff x="632064" y="3426371"/>
            <a:chExt cx="8387635" cy="2913279"/>
          </a:xfrm>
        </p:grpSpPr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B42D4545-A07B-423B-AC98-5D67B797ECC4}"/>
                </a:ext>
              </a:extLst>
            </p:cNvPr>
            <p:cNvCxnSpPr>
              <a:cxnSpLocks/>
            </p:cNvCxnSpPr>
            <p:nvPr/>
          </p:nvCxnSpPr>
          <p:spPr>
            <a:xfrm>
              <a:off x="2490947" y="5598060"/>
              <a:ext cx="5292000" cy="0"/>
            </a:xfrm>
            <a:prstGeom prst="line">
              <a:avLst/>
            </a:prstGeom>
            <a:ln w="203200" cap="rnd">
              <a:solidFill>
                <a:schemeClr val="bg1">
                  <a:lumMod val="65000"/>
                </a:schemeClr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35E6ADF0-5A79-44FE-AC5D-22D0D9A2ACB8}"/>
                </a:ext>
              </a:extLst>
            </p:cNvPr>
            <p:cNvCxnSpPr>
              <a:cxnSpLocks/>
            </p:cNvCxnSpPr>
            <p:nvPr/>
          </p:nvCxnSpPr>
          <p:spPr>
            <a:xfrm>
              <a:off x="1755222" y="3426371"/>
              <a:ext cx="720000" cy="2160000"/>
            </a:xfrm>
            <a:prstGeom prst="line">
              <a:avLst/>
            </a:prstGeom>
            <a:ln w="203200" cap="rnd">
              <a:solidFill>
                <a:schemeClr val="bg1">
                  <a:lumMod val="65000"/>
                </a:schemeClr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4603DCED-0F4B-4897-8E05-68E4A67171B7}"/>
                </a:ext>
              </a:extLst>
            </p:cNvPr>
            <p:cNvSpPr/>
            <p:nvPr/>
          </p:nvSpPr>
          <p:spPr>
            <a:xfrm>
              <a:off x="7591753" y="5413503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fr-CH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 : coins arrondis 67">
              <a:extLst>
                <a:ext uri="{FF2B5EF4-FFF2-40B4-BE49-F238E27FC236}">
                  <a16:creationId xmlns:a16="http://schemas.microsoft.com/office/drawing/2014/main" id="{7C40D527-62DB-4817-B504-2D8476240C4C}"/>
                </a:ext>
              </a:extLst>
            </p:cNvPr>
            <p:cNvSpPr/>
            <p:nvPr/>
          </p:nvSpPr>
          <p:spPr>
            <a:xfrm>
              <a:off x="1908019" y="4308610"/>
              <a:ext cx="432000" cy="360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fr-CH" sz="2000" b="1" dirty="0"/>
                <a:t>P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2CB46FEC-C94D-4EF8-9D3B-F6F671BE9563}"/>
                </a:ext>
              </a:extLst>
            </p:cNvPr>
            <p:cNvSpPr txBox="1"/>
            <p:nvPr/>
          </p:nvSpPr>
          <p:spPr>
            <a:xfrm>
              <a:off x="632064" y="4821405"/>
              <a:ext cx="1059009" cy="6463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CH" sz="1200" b="1" dirty="0">
                  <a:cs typeface="Calibri" panose="020F0502020204030204" pitchFamily="34" charset="0"/>
                </a:rPr>
                <a:t>Article dans</a:t>
              </a:r>
              <a:br>
                <a:rPr lang="fr-CH" sz="1200" b="1" dirty="0">
                  <a:cs typeface="Calibri" panose="020F0502020204030204" pitchFamily="34" charset="0"/>
                </a:rPr>
              </a:br>
              <a:r>
                <a:rPr lang="fr-CH" sz="1200" b="1" dirty="0">
                  <a:cs typeface="Calibri" panose="020F0502020204030204" pitchFamily="34" charset="0"/>
                </a:rPr>
                <a:t>une revue sur</a:t>
              </a:r>
            </a:p>
            <a:p>
              <a:pPr algn="ctr"/>
              <a:r>
                <a:rPr lang="fr-CH" sz="1200" b="1" dirty="0">
                  <a:cs typeface="Calibri" panose="020F0502020204030204" pitchFamily="34" charset="0"/>
                </a:rPr>
                <a:t>abonnement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EADAF459-94AF-4607-8B81-B7C587A939E5}"/>
                </a:ext>
              </a:extLst>
            </p:cNvPr>
            <p:cNvSpPr txBox="1"/>
            <p:nvPr/>
          </p:nvSpPr>
          <p:spPr>
            <a:xfrm>
              <a:off x="7501078" y="5877985"/>
              <a:ext cx="1518621" cy="46166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H" sz="1200" b="1" dirty="0">
                  <a:solidFill>
                    <a:schemeClr val="bg1"/>
                  </a:solidFill>
                </a:rPr>
                <a:t>Accès payant</a:t>
              </a:r>
              <a:br>
                <a:rPr lang="fr-CH" sz="1200" b="1" dirty="0">
                  <a:solidFill>
                    <a:schemeClr val="bg1"/>
                  </a:solidFill>
                </a:rPr>
              </a:br>
              <a:r>
                <a:rPr lang="fr-CH" sz="1200" dirty="0"/>
                <a:t>sur le site de l’éditeur</a:t>
              </a: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43CA97A8-6202-42B1-8A93-E0893C714CF8}"/>
                </a:ext>
              </a:extLst>
            </p:cNvPr>
            <p:cNvSpPr txBox="1"/>
            <p:nvPr/>
          </p:nvSpPr>
          <p:spPr>
            <a:xfrm>
              <a:off x="6613437" y="5433713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600" b="1" dirty="0">
                  <a:solidFill>
                    <a:schemeClr val="bg1"/>
                  </a:solidFill>
                </a:rPr>
                <a:t>&gt;&gt;&gt;</a:t>
              </a:r>
            </a:p>
          </p:txBody>
        </p:sp>
        <p:grpSp>
          <p:nvGrpSpPr>
            <p:cNvPr id="109" name="Groupe 108">
              <a:extLst>
                <a:ext uri="{FF2B5EF4-FFF2-40B4-BE49-F238E27FC236}">
                  <a16:creationId xmlns:a16="http://schemas.microsoft.com/office/drawing/2014/main" id="{A36B839F-1247-4676-98E0-D0DFDE4A2255}"/>
                </a:ext>
              </a:extLst>
            </p:cNvPr>
            <p:cNvGrpSpPr/>
            <p:nvPr/>
          </p:nvGrpSpPr>
          <p:grpSpPr>
            <a:xfrm>
              <a:off x="2572395" y="5128257"/>
              <a:ext cx="949940" cy="645415"/>
              <a:chOff x="2428178" y="803150"/>
              <a:chExt cx="949940" cy="645415"/>
            </a:xfrm>
          </p:grpSpPr>
          <p:sp>
            <p:nvSpPr>
              <p:cNvPr id="110" name="ZoneTexte 109">
                <a:extLst>
                  <a:ext uri="{FF2B5EF4-FFF2-40B4-BE49-F238E27FC236}">
                    <a16:creationId xmlns:a16="http://schemas.microsoft.com/office/drawing/2014/main" id="{7B950622-B1CA-46BE-8BD1-BD9EC8AA8BE7}"/>
                  </a:ext>
                </a:extLst>
              </p:cNvPr>
              <p:cNvSpPr txBox="1"/>
              <p:nvPr/>
            </p:nvSpPr>
            <p:spPr>
              <a:xfrm>
                <a:off x="2428178" y="803150"/>
                <a:ext cx="94994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200" b="1" dirty="0"/>
                  <a:t>Peer-</a:t>
                </a:r>
                <a:r>
                  <a:rPr lang="fr-CH" sz="1200" b="1" dirty="0" err="1"/>
                  <a:t>review</a:t>
                </a:r>
                <a:endParaRPr lang="fr-CH" sz="1200" b="1" dirty="0"/>
              </a:p>
            </p:txBody>
          </p:sp>
          <p:sp>
            <p:nvSpPr>
              <p:cNvPr id="111" name="Rectangle : coins arrondis 110">
                <a:extLst>
                  <a:ext uri="{FF2B5EF4-FFF2-40B4-BE49-F238E27FC236}">
                    <a16:creationId xmlns:a16="http://schemas.microsoft.com/office/drawing/2014/main" id="{0287CB78-BB74-486D-8632-37D186F0042A}"/>
                  </a:ext>
                </a:extLst>
              </p:cNvPr>
              <p:cNvSpPr/>
              <p:nvPr/>
            </p:nvSpPr>
            <p:spPr>
              <a:xfrm>
                <a:off x="2615147" y="1088565"/>
                <a:ext cx="576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pic>
            <p:nvPicPr>
              <p:cNvPr id="115" name="Graphique 114" descr="Loupe">
                <a:extLst>
                  <a:ext uri="{FF2B5EF4-FFF2-40B4-BE49-F238E27FC236}">
                    <a16:creationId xmlns:a16="http://schemas.microsoft.com/office/drawing/2014/main" id="{381D523C-B6C0-4E26-843F-0B3F8D7AD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5400000">
                <a:off x="2759147" y="1130990"/>
                <a:ext cx="288000" cy="288000"/>
              </a:xfrm>
              <a:prstGeom prst="rect">
                <a:avLst/>
              </a:prstGeom>
            </p:spPr>
          </p:pic>
        </p:grp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77ADCAC5-F971-48E8-9E8C-837D6480F498}"/>
              </a:ext>
            </a:extLst>
          </p:cNvPr>
          <p:cNvGrpSpPr/>
          <p:nvPr/>
        </p:nvGrpSpPr>
        <p:grpSpPr>
          <a:xfrm>
            <a:off x="3061151" y="1574366"/>
            <a:ext cx="5184778" cy="4372445"/>
            <a:chOff x="3061151" y="1269566"/>
            <a:chExt cx="5184778" cy="4372445"/>
          </a:xfrm>
        </p:grpSpPr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A80C71D2-9EA3-4550-80E3-D149FC2B2B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7649" y="3434767"/>
              <a:ext cx="707251" cy="2103652"/>
            </a:xfrm>
            <a:prstGeom prst="line">
              <a:avLst/>
            </a:prstGeom>
            <a:ln w="203200" cap="rnd">
              <a:solidFill>
                <a:srgbClr val="00B0F0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163ED7F4-5268-49BB-A71C-4C0C1B7D970D}"/>
                </a:ext>
              </a:extLst>
            </p:cNvPr>
            <p:cNvCxnSpPr>
              <a:cxnSpLocks/>
            </p:cNvCxnSpPr>
            <p:nvPr/>
          </p:nvCxnSpPr>
          <p:spPr>
            <a:xfrm>
              <a:off x="4557335" y="3434767"/>
              <a:ext cx="2941221" cy="0"/>
            </a:xfrm>
            <a:prstGeom prst="line">
              <a:avLst/>
            </a:prstGeom>
            <a:ln w="203200" cap="rnd">
              <a:solidFill>
                <a:srgbClr val="00B0F0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C8FA9F44-1942-4000-BFBB-E2934CD34F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5225" y="1269566"/>
              <a:ext cx="730704" cy="2160000"/>
            </a:xfrm>
            <a:prstGeom prst="line">
              <a:avLst/>
            </a:prstGeom>
            <a:ln w="203200" cap="rnd">
              <a:solidFill>
                <a:srgbClr val="00B0F0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Rectangle : coins arrondis 99">
              <a:extLst>
                <a:ext uri="{FF2B5EF4-FFF2-40B4-BE49-F238E27FC236}">
                  <a16:creationId xmlns:a16="http://schemas.microsoft.com/office/drawing/2014/main" id="{AFD56750-74A5-4C34-B3E2-3B87906CA1A6}"/>
                </a:ext>
              </a:extLst>
            </p:cNvPr>
            <p:cNvSpPr/>
            <p:nvPr/>
          </p:nvSpPr>
          <p:spPr>
            <a:xfrm>
              <a:off x="3983437" y="4316492"/>
              <a:ext cx="432000" cy="360000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fr-CH" sz="2000" b="1" dirty="0"/>
                <a:t>H</a:t>
              </a: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72F262B1-18F2-4065-B0F1-BB1C1DB9840A}"/>
                </a:ext>
              </a:extLst>
            </p:cNvPr>
            <p:cNvSpPr txBox="1"/>
            <p:nvPr/>
          </p:nvSpPr>
          <p:spPr>
            <a:xfrm>
              <a:off x="3061151" y="4173308"/>
              <a:ext cx="9512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i="1" dirty="0"/>
                <a:t>Voie hybride</a:t>
              </a:r>
            </a:p>
          </p:txBody>
        </p: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8DA2A94C-21AC-4FF4-8388-F78360FF99D5}"/>
                </a:ext>
              </a:extLst>
            </p:cNvPr>
            <p:cNvGrpSpPr/>
            <p:nvPr/>
          </p:nvGrpSpPr>
          <p:grpSpPr>
            <a:xfrm>
              <a:off x="5337878" y="2956646"/>
              <a:ext cx="1935860" cy="648604"/>
              <a:chOff x="5415512" y="2956646"/>
              <a:chExt cx="1935860" cy="648604"/>
            </a:xfrm>
          </p:grpSpPr>
          <p:sp>
            <p:nvSpPr>
              <p:cNvPr id="106" name="ZoneTexte 105">
                <a:extLst>
                  <a:ext uri="{FF2B5EF4-FFF2-40B4-BE49-F238E27FC236}">
                    <a16:creationId xmlns:a16="http://schemas.microsoft.com/office/drawing/2014/main" id="{29E416C1-7504-4DEC-9A23-D509B07A2965}"/>
                  </a:ext>
                </a:extLst>
              </p:cNvPr>
              <p:cNvSpPr txBox="1"/>
              <p:nvPr/>
            </p:nvSpPr>
            <p:spPr>
              <a:xfrm>
                <a:off x="5415512" y="2956646"/>
                <a:ext cx="19358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200" b="1" dirty="0"/>
                  <a:t>Article </a:t>
                </a:r>
                <a:r>
                  <a:rPr lang="fr-CH" sz="1200" b="1" dirty="0" err="1"/>
                  <a:t>Processing</a:t>
                </a:r>
                <a:r>
                  <a:rPr lang="fr-CH" sz="1200" b="1" dirty="0"/>
                  <a:t> Charges</a:t>
                </a:r>
              </a:p>
            </p:txBody>
          </p:sp>
          <p:sp>
            <p:nvSpPr>
              <p:cNvPr id="107" name="Rectangle : coins arrondis 106">
                <a:extLst>
                  <a:ext uri="{FF2B5EF4-FFF2-40B4-BE49-F238E27FC236}">
                    <a16:creationId xmlns:a16="http://schemas.microsoft.com/office/drawing/2014/main" id="{18F0168B-E440-4725-8575-2CC2A6D60771}"/>
                  </a:ext>
                </a:extLst>
              </p:cNvPr>
              <p:cNvSpPr/>
              <p:nvPr/>
            </p:nvSpPr>
            <p:spPr>
              <a:xfrm>
                <a:off x="6093917" y="3245250"/>
                <a:ext cx="576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1200" b="1" dirty="0">
                    <a:solidFill>
                      <a:schemeClr val="tx1"/>
                    </a:solidFill>
                  </a:rPr>
                  <a:t>APC $$</a:t>
                </a:r>
                <a:endParaRPr lang="fr-CH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F7120521-D737-4186-ACC3-9C39641C4822}"/>
                </a:ext>
              </a:extLst>
            </p:cNvPr>
            <p:cNvSpPr txBox="1"/>
            <p:nvPr/>
          </p:nvSpPr>
          <p:spPr>
            <a:xfrm rot="17261522">
              <a:off x="7714112" y="1958585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600" b="1" dirty="0">
                  <a:solidFill>
                    <a:schemeClr val="bg1"/>
                  </a:solidFill>
                </a:rPr>
                <a:t>&gt;&gt;&gt;</a:t>
              </a:r>
            </a:p>
          </p:txBody>
        </p: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1ED12819-D34B-434A-8E17-CF0798560234}"/>
                </a:ext>
              </a:extLst>
            </p:cNvPr>
            <p:cNvCxnSpPr>
              <a:cxnSpLocks/>
            </p:cNvCxnSpPr>
            <p:nvPr/>
          </p:nvCxnSpPr>
          <p:spPr>
            <a:xfrm>
              <a:off x="3535639" y="5598060"/>
              <a:ext cx="641978" cy="0"/>
            </a:xfrm>
            <a:prstGeom prst="line">
              <a:avLst/>
            </a:prstGeom>
            <a:ln w="203200" cap="rnd">
              <a:solidFill>
                <a:schemeClr val="bg1">
                  <a:lumMod val="65000"/>
                </a:schemeClr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7" name="Groupe 116">
              <a:extLst>
                <a:ext uri="{FF2B5EF4-FFF2-40B4-BE49-F238E27FC236}">
                  <a16:creationId xmlns:a16="http://schemas.microsoft.com/office/drawing/2014/main" id="{2770AFFA-8253-4D14-8E83-3A8BB3EE5D1A}"/>
                </a:ext>
              </a:extLst>
            </p:cNvPr>
            <p:cNvGrpSpPr/>
            <p:nvPr/>
          </p:nvGrpSpPr>
          <p:grpSpPr>
            <a:xfrm flipV="1">
              <a:off x="3565812" y="5389684"/>
              <a:ext cx="468000" cy="252327"/>
              <a:chOff x="3248032" y="436576"/>
              <a:chExt cx="468000" cy="252327"/>
            </a:xfrm>
            <a:solidFill>
              <a:schemeClr val="bg1"/>
            </a:solidFill>
          </p:grpSpPr>
          <p:sp>
            <p:nvSpPr>
              <p:cNvPr id="118" name="Flèche : droite 117">
                <a:extLst>
                  <a:ext uri="{FF2B5EF4-FFF2-40B4-BE49-F238E27FC236}">
                    <a16:creationId xmlns:a16="http://schemas.microsoft.com/office/drawing/2014/main" id="{2FBC719A-4266-4051-9112-A32B58A90256}"/>
                  </a:ext>
                </a:extLst>
              </p:cNvPr>
              <p:cNvSpPr/>
              <p:nvPr/>
            </p:nvSpPr>
            <p:spPr>
              <a:xfrm flipV="1">
                <a:off x="3248032" y="436576"/>
                <a:ext cx="468000" cy="107999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20" name="Flèche : droite 119">
                <a:extLst>
                  <a:ext uri="{FF2B5EF4-FFF2-40B4-BE49-F238E27FC236}">
                    <a16:creationId xmlns:a16="http://schemas.microsoft.com/office/drawing/2014/main" id="{D3E09B2C-DEB0-489F-998F-2CB983081F32}"/>
                  </a:ext>
                </a:extLst>
              </p:cNvPr>
              <p:cNvSpPr/>
              <p:nvPr/>
            </p:nvSpPr>
            <p:spPr>
              <a:xfrm rot="4302253" flipV="1">
                <a:off x="3441810" y="526905"/>
                <a:ext cx="216000" cy="107996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02D0599F-893B-4D1E-8A7B-C5AEB3BDF246}"/>
              </a:ext>
            </a:extLst>
          </p:cNvPr>
          <p:cNvGrpSpPr/>
          <p:nvPr/>
        </p:nvGrpSpPr>
        <p:grpSpPr>
          <a:xfrm>
            <a:off x="654731" y="785326"/>
            <a:ext cx="8957009" cy="2956524"/>
            <a:chOff x="654731" y="480526"/>
            <a:chExt cx="8957009" cy="2956524"/>
          </a:xfrm>
        </p:grpSpPr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44DCC250-FB55-4077-9C57-272E2406FFDE}"/>
                </a:ext>
              </a:extLst>
            </p:cNvPr>
            <p:cNvSpPr txBox="1"/>
            <p:nvPr/>
          </p:nvSpPr>
          <p:spPr>
            <a:xfrm>
              <a:off x="654731" y="1393344"/>
              <a:ext cx="1049133" cy="6463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CH" sz="1200" b="1" dirty="0">
                  <a:cs typeface="Calibri" panose="020F0502020204030204" pitchFamily="34" charset="0"/>
                </a:rPr>
                <a:t>Article dans</a:t>
              </a:r>
              <a:br>
                <a:rPr lang="fr-CH" sz="1200" b="1" dirty="0">
                  <a:cs typeface="Calibri" panose="020F0502020204030204" pitchFamily="34" charset="0"/>
                </a:rPr>
              </a:br>
              <a:r>
                <a:rPr lang="fr-CH" sz="1200" b="1" dirty="0">
                  <a:cs typeface="Calibri" panose="020F0502020204030204" pitchFamily="34" charset="0"/>
                </a:rPr>
                <a:t>une revue en</a:t>
              </a:r>
            </a:p>
            <a:p>
              <a:pPr algn="ctr"/>
              <a:r>
                <a:rPr lang="fr-CH" sz="1200" b="1" dirty="0">
                  <a:cs typeface="Calibri" panose="020F0502020204030204" pitchFamily="34" charset="0"/>
                </a:rPr>
                <a:t>Open Access</a:t>
              </a: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297B74D4-4432-4515-A3F0-518C377C914A}"/>
                </a:ext>
              </a:extLst>
            </p:cNvPr>
            <p:cNvSpPr txBox="1"/>
            <p:nvPr/>
          </p:nvSpPr>
          <p:spPr>
            <a:xfrm>
              <a:off x="8051185" y="480526"/>
              <a:ext cx="1560555" cy="492443"/>
            </a:xfrm>
            <a:prstGeom prst="rect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H" sz="1400" b="1" dirty="0">
                  <a:solidFill>
                    <a:schemeClr val="bg1"/>
                  </a:solidFill>
                </a:rPr>
                <a:t>Open Access</a:t>
              </a:r>
              <a:br>
                <a:rPr lang="fr-CH" sz="1200" b="1" dirty="0">
                  <a:solidFill>
                    <a:schemeClr val="bg1"/>
                  </a:solidFill>
                </a:rPr>
              </a:br>
              <a:r>
                <a:rPr lang="fr-CH" sz="1200" b="1" dirty="0"/>
                <a:t>sur le site de l’éditeur</a:t>
              </a:r>
            </a:p>
          </p:txBody>
        </p: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43530A87-3D8F-429B-816E-A5487C1E54B8}"/>
                </a:ext>
              </a:extLst>
            </p:cNvPr>
            <p:cNvCxnSpPr>
              <a:cxnSpLocks/>
            </p:cNvCxnSpPr>
            <p:nvPr/>
          </p:nvCxnSpPr>
          <p:spPr>
            <a:xfrm>
              <a:off x="2490945" y="1271474"/>
              <a:ext cx="5753129" cy="0"/>
            </a:xfrm>
            <a:prstGeom prst="line">
              <a:avLst/>
            </a:prstGeom>
            <a:ln w="203200" cap="rnd">
              <a:solidFill>
                <a:srgbClr val="FFC000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5E346886-F544-40B5-92E2-AA4319E58A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5733" y="1276772"/>
              <a:ext cx="720000" cy="2160278"/>
            </a:xfrm>
            <a:prstGeom prst="line">
              <a:avLst/>
            </a:prstGeom>
            <a:ln w="203200" cap="rnd">
              <a:solidFill>
                <a:srgbClr val="FFC000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Rectangle : coins arrondis 68">
              <a:extLst>
                <a:ext uri="{FF2B5EF4-FFF2-40B4-BE49-F238E27FC236}">
                  <a16:creationId xmlns:a16="http://schemas.microsoft.com/office/drawing/2014/main" id="{568C3078-E9AA-4DC6-A87E-C8134FADDED1}"/>
                </a:ext>
              </a:extLst>
            </p:cNvPr>
            <p:cNvSpPr/>
            <p:nvPr/>
          </p:nvSpPr>
          <p:spPr>
            <a:xfrm>
              <a:off x="2024561" y="1813431"/>
              <a:ext cx="432000" cy="3600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fr-CH" sz="2000" b="1" dirty="0"/>
                <a:t>D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BF19B51E-F850-45D1-8340-DE1EDC14ED88}"/>
                </a:ext>
              </a:extLst>
            </p:cNvPr>
            <p:cNvSpPr txBox="1"/>
            <p:nvPr/>
          </p:nvSpPr>
          <p:spPr>
            <a:xfrm>
              <a:off x="2105023" y="2584415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b="1" dirty="0"/>
                <a:t>DOAJ</a:t>
              </a:r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54CC1207-9FCC-481F-B66C-F13B78DCFBAF}"/>
                </a:ext>
              </a:extLst>
            </p:cNvPr>
            <p:cNvSpPr/>
            <p:nvPr/>
          </p:nvSpPr>
          <p:spPr>
            <a:xfrm>
              <a:off x="1939057" y="2631663"/>
              <a:ext cx="144000" cy="14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96EB9F29-1F37-4C9B-AEBD-C0D98952D459}"/>
                </a:ext>
              </a:extLst>
            </p:cNvPr>
            <p:cNvSpPr txBox="1"/>
            <p:nvPr/>
          </p:nvSpPr>
          <p:spPr>
            <a:xfrm>
              <a:off x="2411368" y="2049719"/>
              <a:ext cx="851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i="1" dirty="0"/>
                <a:t>Voie dorée</a:t>
              </a:r>
            </a:p>
          </p:txBody>
        </p: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E7D3D1C7-210A-4A4F-ADA8-38BAC06C3DD3}"/>
                </a:ext>
              </a:extLst>
            </p:cNvPr>
            <p:cNvGrpSpPr/>
            <p:nvPr/>
          </p:nvGrpSpPr>
          <p:grpSpPr>
            <a:xfrm>
              <a:off x="4773256" y="803150"/>
              <a:ext cx="1935860" cy="648604"/>
              <a:chOff x="4773256" y="803150"/>
              <a:chExt cx="1935860" cy="648604"/>
            </a:xfrm>
          </p:grpSpPr>
          <p:sp>
            <p:nvSpPr>
              <p:cNvPr id="90" name="ZoneTexte 89">
                <a:extLst>
                  <a:ext uri="{FF2B5EF4-FFF2-40B4-BE49-F238E27FC236}">
                    <a16:creationId xmlns:a16="http://schemas.microsoft.com/office/drawing/2014/main" id="{9850CC9B-01E0-4371-ADBE-9E4474A10A8B}"/>
                  </a:ext>
                </a:extLst>
              </p:cNvPr>
              <p:cNvSpPr txBox="1"/>
              <p:nvPr/>
            </p:nvSpPr>
            <p:spPr>
              <a:xfrm>
                <a:off x="4773256" y="803150"/>
                <a:ext cx="19358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200" b="1" dirty="0"/>
                  <a:t>Article </a:t>
                </a:r>
                <a:r>
                  <a:rPr lang="fr-CH" sz="1200" b="1" dirty="0" err="1"/>
                  <a:t>Processing</a:t>
                </a:r>
                <a:r>
                  <a:rPr lang="fr-CH" sz="1200" b="1" dirty="0"/>
                  <a:t> Charges</a:t>
                </a:r>
              </a:p>
            </p:txBody>
          </p:sp>
          <p:sp>
            <p:nvSpPr>
              <p:cNvPr id="91" name="Rectangle : coins arrondis 90">
                <a:extLst>
                  <a:ext uri="{FF2B5EF4-FFF2-40B4-BE49-F238E27FC236}">
                    <a16:creationId xmlns:a16="http://schemas.microsoft.com/office/drawing/2014/main" id="{0CE357E0-AE15-4932-9086-7BAB0667F653}"/>
                  </a:ext>
                </a:extLst>
              </p:cNvPr>
              <p:cNvSpPr/>
              <p:nvPr/>
            </p:nvSpPr>
            <p:spPr>
              <a:xfrm>
                <a:off x="5451661" y="1091754"/>
                <a:ext cx="576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fr-CH" sz="1200" b="1" dirty="0">
                    <a:solidFill>
                      <a:schemeClr val="tx1"/>
                    </a:solidFill>
                  </a:rPr>
                  <a:t>APC $$</a:t>
                </a:r>
                <a:endParaRPr lang="fr-CH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AB40BF82-C7DE-4484-BA00-61828AF5E8BC}"/>
                </a:ext>
              </a:extLst>
            </p:cNvPr>
            <p:cNvSpPr/>
            <p:nvPr/>
          </p:nvSpPr>
          <p:spPr>
            <a:xfrm>
              <a:off x="8077646" y="1089901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E449D974-E717-425C-B2C3-1551512FA37A}"/>
                </a:ext>
              </a:extLst>
            </p:cNvPr>
            <p:cNvGrpSpPr/>
            <p:nvPr/>
          </p:nvGrpSpPr>
          <p:grpSpPr>
            <a:xfrm>
              <a:off x="2706247" y="803150"/>
              <a:ext cx="949939" cy="645415"/>
              <a:chOff x="2481968" y="803150"/>
              <a:chExt cx="949939" cy="645415"/>
            </a:xfrm>
          </p:grpSpPr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AD5CC155-A823-421C-8FC9-BEDD7BCEDCA4}"/>
                  </a:ext>
                </a:extLst>
              </p:cNvPr>
              <p:cNvSpPr txBox="1"/>
              <p:nvPr/>
            </p:nvSpPr>
            <p:spPr>
              <a:xfrm>
                <a:off x="2481968" y="803150"/>
                <a:ext cx="9499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H" sz="1200" b="1" dirty="0"/>
                  <a:t>Peer-</a:t>
                </a:r>
                <a:r>
                  <a:rPr lang="fr-CH" sz="1200" b="1" dirty="0" err="1"/>
                  <a:t>review</a:t>
                </a:r>
                <a:endParaRPr lang="fr-CH" sz="1200" b="1" dirty="0"/>
              </a:p>
            </p:txBody>
          </p:sp>
          <p:sp>
            <p:nvSpPr>
              <p:cNvPr id="83" name="Rectangle : coins arrondis 82">
                <a:extLst>
                  <a:ext uri="{FF2B5EF4-FFF2-40B4-BE49-F238E27FC236}">
                    <a16:creationId xmlns:a16="http://schemas.microsoft.com/office/drawing/2014/main" id="{46EE93EE-307B-40C5-BD1C-EB766631C1C2}"/>
                  </a:ext>
                </a:extLst>
              </p:cNvPr>
              <p:cNvSpPr/>
              <p:nvPr/>
            </p:nvSpPr>
            <p:spPr>
              <a:xfrm>
                <a:off x="2668937" y="1088565"/>
                <a:ext cx="576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pic>
            <p:nvPicPr>
              <p:cNvPr id="17" name="Graphique 16" descr="Loupe">
                <a:extLst>
                  <a:ext uri="{FF2B5EF4-FFF2-40B4-BE49-F238E27FC236}">
                    <a16:creationId xmlns:a16="http://schemas.microsoft.com/office/drawing/2014/main" id="{B6FDEE16-5E19-439C-B130-3FA54F30CF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5400000">
                <a:off x="2812937" y="1130990"/>
                <a:ext cx="288000" cy="288000"/>
              </a:xfrm>
              <a:prstGeom prst="rect">
                <a:avLst/>
              </a:prstGeom>
            </p:spPr>
          </p:pic>
        </p:grp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1FE012C3-6FAC-4790-B91F-2E87E118B2DA}"/>
                </a:ext>
              </a:extLst>
            </p:cNvPr>
            <p:cNvSpPr txBox="1"/>
            <p:nvPr/>
          </p:nvSpPr>
          <p:spPr>
            <a:xfrm>
              <a:off x="7112209" y="1097798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600" b="1" dirty="0">
                  <a:solidFill>
                    <a:schemeClr val="bg1"/>
                  </a:solidFill>
                </a:rPr>
                <a:t>&gt;&gt;&gt;</a:t>
              </a:r>
            </a:p>
          </p:txBody>
        </p:sp>
      </p:grpSp>
      <p:sp>
        <p:nvSpPr>
          <p:cNvPr id="4" name="Ellipse 3">
            <a:extLst>
              <a:ext uri="{FF2B5EF4-FFF2-40B4-BE49-F238E27FC236}">
                <a16:creationId xmlns:a16="http://schemas.microsoft.com/office/drawing/2014/main" id="{4594B194-F5D0-42DD-8D72-350A10DC2E8D}"/>
              </a:ext>
            </a:extLst>
          </p:cNvPr>
          <p:cNvSpPr/>
          <p:nvPr/>
        </p:nvSpPr>
        <p:spPr>
          <a:xfrm>
            <a:off x="1602817" y="3561632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D1F9288A-562F-4F1F-8E89-2EF03A831904}"/>
              </a:ext>
            </a:extLst>
          </p:cNvPr>
          <p:cNvGrpSpPr/>
          <p:nvPr/>
        </p:nvGrpSpPr>
        <p:grpSpPr>
          <a:xfrm>
            <a:off x="3930523" y="1528796"/>
            <a:ext cx="2972920" cy="1127473"/>
            <a:chOff x="3930523" y="1528796"/>
            <a:chExt cx="2972920" cy="1127473"/>
          </a:xfrm>
        </p:grpSpPr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690C03C3-FFED-4C20-8346-2521999F24E0}"/>
                </a:ext>
              </a:extLst>
            </p:cNvPr>
            <p:cNvCxnSpPr>
              <a:cxnSpLocks/>
            </p:cNvCxnSpPr>
            <p:nvPr/>
          </p:nvCxnSpPr>
          <p:spPr>
            <a:xfrm>
              <a:off x="4203443" y="1576269"/>
              <a:ext cx="360000" cy="1080000"/>
            </a:xfrm>
            <a:prstGeom prst="line">
              <a:avLst/>
            </a:prstGeom>
            <a:ln w="203200" cap="rnd">
              <a:solidFill>
                <a:srgbClr val="FFC000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Connecteur droit 137">
              <a:extLst>
                <a:ext uri="{FF2B5EF4-FFF2-40B4-BE49-F238E27FC236}">
                  <a16:creationId xmlns:a16="http://schemas.microsoft.com/office/drawing/2014/main" id="{AE82FAA7-6F2C-4779-A417-FC117F4EF838}"/>
                </a:ext>
              </a:extLst>
            </p:cNvPr>
            <p:cNvCxnSpPr>
              <a:cxnSpLocks/>
            </p:cNvCxnSpPr>
            <p:nvPr/>
          </p:nvCxnSpPr>
          <p:spPr>
            <a:xfrm>
              <a:off x="4563443" y="2654396"/>
              <a:ext cx="2340000" cy="0"/>
            </a:xfrm>
            <a:prstGeom prst="line">
              <a:avLst/>
            </a:prstGeom>
            <a:ln w="203200" cap="rnd">
              <a:solidFill>
                <a:srgbClr val="FFC000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Rectangle : coins arrondis 139">
              <a:extLst>
                <a:ext uri="{FF2B5EF4-FFF2-40B4-BE49-F238E27FC236}">
                  <a16:creationId xmlns:a16="http://schemas.microsoft.com/office/drawing/2014/main" id="{02D922B4-0DE0-46FA-A214-C76604C19D28}"/>
                </a:ext>
              </a:extLst>
            </p:cNvPr>
            <p:cNvSpPr/>
            <p:nvPr/>
          </p:nvSpPr>
          <p:spPr>
            <a:xfrm>
              <a:off x="4186827" y="1994708"/>
              <a:ext cx="432000" cy="3600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fr-CH" sz="2000" b="1" dirty="0"/>
                <a:t>D1</a:t>
              </a:r>
            </a:p>
          </p:txBody>
        </p:sp>
        <p:sp>
          <p:nvSpPr>
            <p:cNvPr id="141" name="ZoneTexte 140">
              <a:extLst>
                <a:ext uri="{FF2B5EF4-FFF2-40B4-BE49-F238E27FC236}">
                  <a16:creationId xmlns:a16="http://schemas.microsoft.com/office/drawing/2014/main" id="{2B624D0C-D1DA-48DB-87BE-7B7614C6D70F}"/>
                </a:ext>
              </a:extLst>
            </p:cNvPr>
            <p:cNvSpPr txBox="1"/>
            <p:nvPr/>
          </p:nvSpPr>
          <p:spPr>
            <a:xfrm>
              <a:off x="4614551" y="2219672"/>
              <a:ext cx="1569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200" i="1" dirty="0"/>
                <a:t>Voie diamant / platine</a:t>
              </a:r>
            </a:p>
          </p:txBody>
        </p:sp>
        <p:grpSp>
          <p:nvGrpSpPr>
            <p:cNvPr id="142" name="Groupe 141">
              <a:extLst>
                <a:ext uri="{FF2B5EF4-FFF2-40B4-BE49-F238E27FC236}">
                  <a16:creationId xmlns:a16="http://schemas.microsoft.com/office/drawing/2014/main" id="{D91AB5C2-045C-4ECD-BB97-DC3306195023}"/>
                </a:ext>
              </a:extLst>
            </p:cNvPr>
            <p:cNvGrpSpPr/>
            <p:nvPr/>
          </p:nvGrpSpPr>
          <p:grpSpPr>
            <a:xfrm>
              <a:off x="3930523" y="1528796"/>
              <a:ext cx="468000" cy="252327"/>
              <a:chOff x="3248032" y="436576"/>
              <a:chExt cx="468000" cy="252327"/>
            </a:xfrm>
            <a:solidFill>
              <a:schemeClr val="bg1"/>
            </a:solidFill>
          </p:grpSpPr>
          <p:sp>
            <p:nvSpPr>
              <p:cNvPr id="143" name="Flèche : droite 142">
                <a:extLst>
                  <a:ext uri="{FF2B5EF4-FFF2-40B4-BE49-F238E27FC236}">
                    <a16:creationId xmlns:a16="http://schemas.microsoft.com/office/drawing/2014/main" id="{2280A1D5-2BA9-496A-8BD8-413592548D5B}"/>
                  </a:ext>
                </a:extLst>
              </p:cNvPr>
              <p:cNvSpPr/>
              <p:nvPr/>
            </p:nvSpPr>
            <p:spPr>
              <a:xfrm flipV="1">
                <a:off x="3248032" y="436576"/>
                <a:ext cx="468000" cy="107999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44" name="Flèche : droite 143">
                <a:extLst>
                  <a:ext uri="{FF2B5EF4-FFF2-40B4-BE49-F238E27FC236}">
                    <a16:creationId xmlns:a16="http://schemas.microsoft.com/office/drawing/2014/main" id="{E48EE380-CAA2-456D-BCFC-1683DD30FA33}"/>
                  </a:ext>
                </a:extLst>
              </p:cNvPr>
              <p:cNvSpPr/>
              <p:nvPr/>
            </p:nvSpPr>
            <p:spPr>
              <a:xfrm rot="4302253" flipV="1">
                <a:off x="3441810" y="526905"/>
                <a:ext cx="216000" cy="107996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4099097F-DB81-4C7B-975D-531DC075C091}"/>
              </a:ext>
            </a:extLst>
          </p:cNvPr>
          <p:cNvGrpSpPr/>
          <p:nvPr/>
        </p:nvGrpSpPr>
        <p:grpSpPr>
          <a:xfrm>
            <a:off x="4715199" y="2978944"/>
            <a:ext cx="3055448" cy="1845016"/>
            <a:chOff x="4715199" y="2674144"/>
            <a:chExt cx="3055448" cy="1845016"/>
          </a:xfrm>
        </p:grpSpPr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32C69D37-DB8A-4426-AED1-3E8E67A85057}"/>
                </a:ext>
              </a:extLst>
            </p:cNvPr>
            <p:cNvCxnSpPr>
              <a:cxnSpLocks/>
            </p:cNvCxnSpPr>
            <p:nvPr/>
          </p:nvCxnSpPr>
          <p:spPr>
            <a:xfrm>
              <a:off x="4983951" y="3434767"/>
              <a:ext cx="360000" cy="1080000"/>
            </a:xfrm>
            <a:prstGeom prst="line">
              <a:avLst/>
            </a:prstGeom>
            <a:ln w="203200" cap="rnd">
              <a:solidFill>
                <a:srgbClr val="00B0F0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Rectangle : coins arrondis 150">
              <a:extLst>
                <a:ext uri="{FF2B5EF4-FFF2-40B4-BE49-F238E27FC236}">
                  <a16:creationId xmlns:a16="http://schemas.microsoft.com/office/drawing/2014/main" id="{86778B05-27F2-4751-A865-BC8BA13EDDAF}"/>
                </a:ext>
              </a:extLst>
            </p:cNvPr>
            <p:cNvSpPr/>
            <p:nvPr/>
          </p:nvSpPr>
          <p:spPr>
            <a:xfrm>
              <a:off x="4964817" y="3828197"/>
              <a:ext cx="432000" cy="360000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/>
              <a:r>
                <a:rPr lang="fr-CH" sz="2000" b="1" dirty="0"/>
                <a:t>H1</a:t>
              </a:r>
            </a:p>
          </p:txBody>
        </p:sp>
        <p:grpSp>
          <p:nvGrpSpPr>
            <p:cNvPr id="153" name="Groupe 152">
              <a:extLst>
                <a:ext uri="{FF2B5EF4-FFF2-40B4-BE49-F238E27FC236}">
                  <a16:creationId xmlns:a16="http://schemas.microsoft.com/office/drawing/2014/main" id="{C2A5B7E5-22E9-4FDE-BF9D-22D606095E8B}"/>
                </a:ext>
              </a:extLst>
            </p:cNvPr>
            <p:cNvGrpSpPr/>
            <p:nvPr/>
          </p:nvGrpSpPr>
          <p:grpSpPr>
            <a:xfrm>
              <a:off x="4715199" y="3374418"/>
              <a:ext cx="468000" cy="252327"/>
              <a:chOff x="3225172" y="436576"/>
              <a:chExt cx="468000" cy="252327"/>
            </a:xfrm>
            <a:solidFill>
              <a:schemeClr val="bg1"/>
            </a:solidFill>
          </p:grpSpPr>
          <p:sp>
            <p:nvSpPr>
              <p:cNvPr id="155" name="Flèche : droite 154">
                <a:extLst>
                  <a:ext uri="{FF2B5EF4-FFF2-40B4-BE49-F238E27FC236}">
                    <a16:creationId xmlns:a16="http://schemas.microsoft.com/office/drawing/2014/main" id="{74FC71B9-1CE6-442C-B280-7651066FC908}"/>
                  </a:ext>
                </a:extLst>
              </p:cNvPr>
              <p:cNvSpPr/>
              <p:nvPr/>
            </p:nvSpPr>
            <p:spPr>
              <a:xfrm flipV="1">
                <a:off x="3225172" y="436576"/>
                <a:ext cx="468000" cy="107999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56" name="Flèche : droite 155">
                <a:extLst>
                  <a:ext uri="{FF2B5EF4-FFF2-40B4-BE49-F238E27FC236}">
                    <a16:creationId xmlns:a16="http://schemas.microsoft.com/office/drawing/2014/main" id="{48E4B2A7-B11C-4398-B50A-C49DBA735D34}"/>
                  </a:ext>
                </a:extLst>
              </p:cNvPr>
              <p:cNvSpPr/>
              <p:nvPr/>
            </p:nvSpPr>
            <p:spPr>
              <a:xfrm rot="4302253" flipV="1">
                <a:off x="3418950" y="526905"/>
                <a:ext cx="216000" cy="107996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1804838F-8B42-44AC-829C-A5817A449D49}"/>
                </a:ext>
              </a:extLst>
            </p:cNvPr>
            <p:cNvCxnSpPr>
              <a:cxnSpLocks/>
            </p:cNvCxnSpPr>
            <p:nvPr/>
          </p:nvCxnSpPr>
          <p:spPr>
            <a:xfrm>
              <a:off x="5351752" y="4519158"/>
              <a:ext cx="1800000" cy="0"/>
            </a:xfrm>
            <a:prstGeom prst="line">
              <a:avLst/>
            </a:prstGeom>
            <a:ln w="203200" cap="rnd">
              <a:solidFill>
                <a:srgbClr val="00B0F0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CA6C7D5C-C446-48FB-9076-FC54D10406EE}"/>
                </a:ext>
              </a:extLst>
            </p:cNvPr>
            <p:cNvGrpSpPr/>
            <p:nvPr/>
          </p:nvGrpSpPr>
          <p:grpSpPr>
            <a:xfrm>
              <a:off x="5587876" y="3992560"/>
              <a:ext cx="1400323" cy="461665"/>
              <a:chOff x="5063112" y="4581470"/>
              <a:chExt cx="1400323" cy="461665"/>
            </a:xfrm>
          </p:grpSpPr>
          <p:sp>
            <p:nvSpPr>
              <p:cNvPr id="147" name="ZoneTexte 146">
                <a:extLst>
                  <a:ext uri="{FF2B5EF4-FFF2-40B4-BE49-F238E27FC236}">
                    <a16:creationId xmlns:a16="http://schemas.microsoft.com/office/drawing/2014/main" id="{1910FC66-6913-46FF-96C4-11F7DB0E35F6}"/>
                  </a:ext>
                </a:extLst>
              </p:cNvPr>
              <p:cNvSpPr txBox="1"/>
              <p:nvPr/>
            </p:nvSpPr>
            <p:spPr>
              <a:xfrm>
                <a:off x="5288433" y="4581470"/>
                <a:ext cx="11750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200" i="1" dirty="0"/>
                  <a:t>Accords R&amp;P</a:t>
                </a:r>
              </a:p>
              <a:p>
                <a:r>
                  <a:rPr lang="fr-CH" sz="1200" i="1" dirty="0"/>
                  <a:t>Accords </a:t>
                </a:r>
                <a:r>
                  <a:rPr lang="fr-CH" sz="1200" i="1" dirty="0" err="1"/>
                  <a:t>Publish</a:t>
                </a:r>
                <a:endParaRPr lang="fr-CH" sz="1200" i="1" dirty="0"/>
              </a:p>
            </p:txBody>
          </p:sp>
          <p:pic>
            <p:nvPicPr>
              <p:cNvPr id="43" name="Image 42">
                <a:extLst>
                  <a:ext uri="{FF2B5EF4-FFF2-40B4-BE49-F238E27FC236}">
                    <a16:creationId xmlns:a16="http://schemas.microsoft.com/office/drawing/2014/main" id="{31ADCDC8-CA46-4456-AC40-C5F7C55727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3112" y="4654353"/>
                <a:ext cx="267037" cy="332498"/>
              </a:xfrm>
              <a:prstGeom prst="rect">
                <a:avLst/>
              </a:prstGeom>
            </p:spPr>
          </p:pic>
        </p:grpSp>
        <p:cxnSp>
          <p:nvCxnSpPr>
            <p:cNvPr id="157" name="Connecteur droit 156">
              <a:extLst>
                <a:ext uri="{FF2B5EF4-FFF2-40B4-BE49-F238E27FC236}">
                  <a16:creationId xmlns:a16="http://schemas.microsoft.com/office/drawing/2014/main" id="{51E2DCC7-A5EE-4F9D-815A-2ADBD3284C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5188" y="2674144"/>
              <a:ext cx="615459" cy="1845016"/>
            </a:xfrm>
            <a:prstGeom prst="line">
              <a:avLst/>
            </a:prstGeom>
            <a:ln w="203200" cap="rnd">
              <a:solidFill>
                <a:srgbClr val="00B0F0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96" name="Image 95">
            <a:extLst>
              <a:ext uri="{FF2B5EF4-FFF2-40B4-BE49-F238E27FC236}">
                <a16:creationId xmlns:a16="http://schemas.microsoft.com/office/drawing/2014/main" id="{37F604A1-A21E-4F38-A649-0D10398F7D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3" t="40898" r="12925" b="44495"/>
          <a:stretch/>
        </p:blipFill>
        <p:spPr>
          <a:xfrm>
            <a:off x="7619137" y="659458"/>
            <a:ext cx="432048" cy="7200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EBEF9CF3-E50A-2C55-C141-E1375390B6D0}"/>
              </a:ext>
            </a:extLst>
          </p:cNvPr>
          <p:cNvGrpSpPr/>
          <p:nvPr/>
        </p:nvGrpSpPr>
        <p:grpSpPr>
          <a:xfrm>
            <a:off x="9227217" y="3561632"/>
            <a:ext cx="1692540" cy="1042945"/>
            <a:chOff x="9227217" y="3561632"/>
            <a:chExt cx="1692540" cy="1042945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DAB7CA30-D571-459C-B757-73F820E47D09}"/>
                </a:ext>
              </a:extLst>
            </p:cNvPr>
            <p:cNvSpPr/>
            <p:nvPr/>
          </p:nvSpPr>
          <p:spPr>
            <a:xfrm>
              <a:off x="9693833" y="3561632"/>
              <a:ext cx="360000" cy="36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7E970630-FC6F-4DC2-B655-E20CD981D101}"/>
                </a:ext>
              </a:extLst>
            </p:cNvPr>
            <p:cNvSpPr txBox="1"/>
            <p:nvPr/>
          </p:nvSpPr>
          <p:spPr>
            <a:xfrm>
              <a:off x="9656654" y="4010386"/>
              <a:ext cx="1263103" cy="492443"/>
            </a:xfrm>
            <a:prstGeom prst="rect">
              <a:avLst/>
            </a:prstGeom>
            <a:solidFill>
              <a:srgbClr val="1ABC4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CH" sz="1400" b="1" dirty="0">
                  <a:solidFill>
                    <a:schemeClr val="bg1"/>
                  </a:solidFill>
                </a:rPr>
                <a:t>Open Access</a:t>
              </a:r>
              <a:r>
                <a:rPr lang="fr-CH" sz="1200" b="1" dirty="0">
                  <a:solidFill>
                    <a:schemeClr val="bg1"/>
                  </a:solidFill>
                </a:rPr>
                <a:t> </a:t>
              </a:r>
              <a:br>
                <a:rPr lang="fr-CH" sz="1200" b="1" dirty="0">
                  <a:solidFill>
                    <a:schemeClr val="bg1"/>
                  </a:solidFill>
                </a:rPr>
              </a:br>
              <a:r>
                <a:rPr lang="fr-CH" sz="1200" b="1" dirty="0"/>
                <a:t>dans une archive</a:t>
              </a:r>
            </a:p>
          </p:txBody>
        </p:sp>
        <p:pic>
          <p:nvPicPr>
            <p:cNvPr id="97" name="Image 96">
              <a:extLst>
                <a:ext uri="{FF2B5EF4-FFF2-40B4-BE49-F238E27FC236}">
                  <a16:creationId xmlns:a16="http://schemas.microsoft.com/office/drawing/2014/main" id="{3DD25999-97D9-484E-B5B9-55B4E9D916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93" t="40898" r="12925" b="44495"/>
            <a:stretch/>
          </p:blipFill>
          <p:spPr>
            <a:xfrm>
              <a:off x="9227217" y="3884496"/>
              <a:ext cx="432048" cy="7200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9" name="Image 98">
            <a:extLst>
              <a:ext uri="{FF2B5EF4-FFF2-40B4-BE49-F238E27FC236}">
                <a16:creationId xmlns:a16="http://schemas.microsoft.com/office/drawing/2014/main" id="{60DE38F7-5B13-47D8-8E6F-F3606FDA09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3" t="81270" r="38236" b="6833"/>
          <a:stretch/>
        </p:blipFill>
        <p:spPr>
          <a:xfrm>
            <a:off x="7083166" y="6124119"/>
            <a:ext cx="412956" cy="58648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B9C0DDC-306D-449D-8A88-6A1FBE1F3F5B}"/>
              </a:ext>
            </a:extLst>
          </p:cNvPr>
          <p:cNvSpPr txBox="1"/>
          <p:nvPr/>
        </p:nvSpPr>
        <p:spPr>
          <a:xfrm>
            <a:off x="2251623" y="108094"/>
            <a:ext cx="70718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2400" dirty="0"/>
              <a:t>Publication scientifique : les chemins vers l’Open Access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0F07FC09-77C6-4C22-99DA-F230CF1E3F25}"/>
              </a:ext>
            </a:extLst>
          </p:cNvPr>
          <p:cNvSpPr txBox="1"/>
          <p:nvPr/>
        </p:nvSpPr>
        <p:spPr>
          <a:xfrm>
            <a:off x="9495657" y="2212056"/>
            <a:ext cx="817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i="1" dirty="0"/>
              <a:t>Voie verte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4FD92C5-E64A-AD22-4FB9-751D7473EB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237" y="6462237"/>
            <a:ext cx="822220" cy="287675"/>
          </a:xfrm>
          <a:prstGeom prst="rect">
            <a:avLst/>
          </a:prstGeom>
        </p:spPr>
      </p:pic>
      <p:sp>
        <p:nvSpPr>
          <p:cNvPr id="19" name="Zone de texte 1">
            <a:extLst>
              <a:ext uri="{FF2B5EF4-FFF2-40B4-BE49-F238E27FC236}">
                <a16:creationId xmlns:a16="http://schemas.microsoft.com/office/drawing/2014/main" id="{36541433-58F3-9DA7-6407-98026B11E28D}"/>
              </a:ext>
            </a:extLst>
          </p:cNvPr>
          <p:cNvSpPr txBox="1"/>
          <p:nvPr/>
        </p:nvSpPr>
        <p:spPr>
          <a:xfrm>
            <a:off x="1148441" y="6424905"/>
            <a:ext cx="5440952" cy="36405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CH" sz="800" dirty="0">
                <a:solidFill>
                  <a:schemeClr val="bg1">
                    <a:lumMod val="50000"/>
                  </a:schemeClr>
                </a:solidFill>
                <a:ea typeface="MS Mincho"/>
                <a:cs typeface="Arial"/>
              </a:rPr>
              <a:t>Bibliothèque de l’UNIGE, 2022</a:t>
            </a:r>
            <a:endParaRPr lang="fr-CH" sz="1200" dirty="0">
              <a:solidFill>
                <a:schemeClr val="bg1">
                  <a:lumMod val="50000"/>
                </a:schemeClr>
              </a:solidFill>
              <a:ea typeface="MS Mincho"/>
              <a:cs typeface="Times New Roman"/>
            </a:endParaRPr>
          </a:p>
          <a:p>
            <a:r>
              <a:rPr lang="fr-CH" sz="800" dirty="0">
                <a:solidFill>
                  <a:schemeClr val="bg1">
                    <a:lumMod val="50000"/>
                  </a:schemeClr>
                </a:solidFill>
                <a:ea typeface="Calibri"/>
                <a:cs typeface="Arial"/>
              </a:rPr>
              <a:t>Ce document</a:t>
            </a:r>
            <a:r>
              <a:rPr lang="fr-CH" sz="800" dirty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 es</a:t>
            </a:r>
            <a:r>
              <a:rPr lang="fr-CH" sz="800" dirty="0">
                <a:solidFill>
                  <a:schemeClr val="bg1">
                    <a:lumMod val="50000"/>
                  </a:schemeClr>
                </a:solidFill>
                <a:ea typeface="Calibri"/>
                <a:cs typeface="Arial"/>
              </a:rPr>
              <a:t>t sous licence Creative Commons</a:t>
            </a:r>
            <a:r>
              <a:rPr lang="fr-CH" sz="800" dirty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 Attri</a:t>
            </a:r>
            <a:r>
              <a:rPr lang="fr-CH" sz="800" dirty="0">
                <a:solidFill>
                  <a:schemeClr val="bg1">
                    <a:lumMod val="50000"/>
                  </a:schemeClr>
                </a:solidFill>
                <a:ea typeface="Calibri"/>
                <a:cs typeface="Arial"/>
              </a:rPr>
              <a:t>bution - Partage dans les mêmes c</a:t>
            </a:r>
            <a:r>
              <a:rPr lang="fr-CH" sz="800" dirty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  <a:t>onditions 4.0 International</a:t>
            </a:r>
            <a:br>
              <a:rPr lang="fr-CH" sz="800" dirty="0">
                <a:solidFill>
                  <a:schemeClr val="bg1">
                    <a:lumMod val="50000"/>
                  </a:schemeClr>
                </a:solidFill>
                <a:ea typeface="Times New Roman"/>
                <a:cs typeface="Arial"/>
              </a:rPr>
            </a:br>
            <a:r>
              <a:rPr lang="fr-CH" sz="800" dirty="0">
                <a:solidFill>
                  <a:schemeClr val="bg1">
                    <a:lumMod val="50000"/>
                  </a:schemeClr>
                </a:solidFill>
                <a:ea typeface="Calibri"/>
                <a:cs typeface="Times New Roman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http://creativecommons.org/licenses/by-sa/4.0/deed.fr</a:t>
            </a:r>
            <a:endParaRPr lang="fr-CH" sz="800" dirty="0">
              <a:solidFill>
                <a:schemeClr val="bg1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6E620723-95DB-2237-EE00-F9141D3FAAEB}"/>
              </a:ext>
            </a:extLst>
          </p:cNvPr>
          <p:cNvSpPr/>
          <p:nvPr/>
        </p:nvSpPr>
        <p:spPr>
          <a:xfrm>
            <a:off x="7058639" y="3378151"/>
            <a:ext cx="4254858" cy="3419362"/>
          </a:xfrm>
          <a:prstGeom prst="roundRect">
            <a:avLst/>
          </a:prstGeom>
          <a:noFill/>
          <a:ln w="28575">
            <a:solidFill>
              <a:srgbClr val="CF00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58C925B-E943-04EE-161F-B69D0FE214F5}"/>
              </a:ext>
            </a:extLst>
          </p:cNvPr>
          <p:cNvSpPr txBox="1"/>
          <p:nvPr/>
        </p:nvSpPr>
        <p:spPr>
          <a:xfrm>
            <a:off x="9674767" y="5523954"/>
            <a:ext cx="1831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CF0063"/>
                </a:solidFill>
              </a:rPr>
              <a:t>Autorisé</a:t>
            </a:r>
            <a:r>
              <a:rPr lang="en-GB" b="1" dirty="0">
                <a:solidFill>
                  <a:srgbClr val="CF0063"/>
                </a:solidFill>
              </a:rPr>
              <a:t>, </a:t>
            </a:r>
            <a:r>
              <a:rPr lang="en-GB" b="1" dirty="0" err="1">
                <a:solidFill>
                  <a:srgbClr val="CF0063"/>
                </a:solidFill>
              </a:rPr>
              <a:t>en</a:t>
            </a:r>
            <a:r>
              <a:rPr lang="en-GB" b="1" dirty="0">
                <a:solidFill>
                  <a:srgbClr val="CF0063"/>
                </a:solidFill>
              </a:rPr>
              <a:t> </a:t>
            </a:r>
            <a:r>
              <a:rPr lang="en-GB" b="1" dirty="0" err="1">
                <a:solidFill>
                  <a:srgbClr val="CF0063"/>
                </a:solidFill>
              </a:rPr>
              <a:t>jouant</a:t>
            </a:r>
            <a:r>
              <a:rPr lang="en-GB" b="1" dirty="0">
                <a:solidFill>
                  <a:srgbClr val="CF0063"/>
                </a:solidFill>
              </a:rPr>
              <a:t> sur les </a:t>
            </a:r>
            <a:r>
              <a:rPr lang="en-GB" b="1" dirty="0" err="1">
                <a:solidFill>
                  <a:srgbClr val="CF0063"/>
                </a:solidFill>
              </a:rPr>
              <a:t>délai</a:t>
            </a:r>
            <a:r>
              <a:rPr lang="en-GB" b="1" dirty="0">
                <a:solidFill>
                  <a:srgbClr val="CF0063"/>
                </a:solidFill>
              </a:rPr>
              <a:t> et version de </a:t>
            </a:r>
            <a:r>
              <a:rPr lang="en-GB" b="1" dirty="0" err="1">
                <a:solidFill>
                  <a:srgbClr val="CF0063"/>
                </a:solidFill>
              </a:rPr>
              <a:t>fichier</a:t>
            </a:r>
            <a:r>
              <a:rPr lang="en-GB" b="1" dirty="0">
                <a:solidFill>
                  <a:srgbClr val="CF0063"/>
                </a:solidFill>
              </a:rPr>
              <a:t> ! 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036B0FF4-7226-8A8C-7E13-F3B99248BB4C}"/>
              </a:ext>
            </a:extLst>
          </p:cNvPr>
          <p:cNvCxnSpPr>
            <a:cxnSpLocks/>
          </p:cNvCxnSpPr>
          <p:nvPr/>
        </p:nvCxnSpPr>
        <p:spPr>
          <a:xfrm flipH="1" flipV="1">
            <a:off x="8857143" y="5035324"/>
            <a:ext cx="717106" cy="466854"/>
          </a:xfrm>
          <a:prstGeom prst="straightConnector1">
            <a:avLst/>
          </a:prstGeom>
          <a:ln w="12700">
            <a:solidFill>
              <a:srgbClr val="CF0063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86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1C56BF68-F9F3-719F-514D-34B83CC0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Passer en Open Access des publications existantes dans l’Archive (2)</a:t>
            </a:r>
            <a:endParaRPr lang="en-GB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116CD8ED-6608-5418-E22F-155DE68C1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Il n’est pas trop tard </a:t>
            </a:r>
            <a:r>
              <a:rPr lang="fr-FR" dirty="0"/>
              <a:t>pour mettre en Open Access une publication</a:t>
            </a:r>
          </a:p>
          <a:p>
            <a:r>
              <a:rPr lang="fr-FR" dirty="0"/>
              <a:t>Le plus tôt, le mieux, mais on peut le faire bien après sa publication initiale dans une revue/chez un éditeur !</a:t>
            </a:r>
          </a:p>
          <a:p>
            <a:r>
              <a:rPr lang="fr-FR" dirty="0"/>
              <a:t>C’est gratuit, mais il y a quelques règles</a:t>
            </a:r>
          </a:p>
          <a:p>
            <a:pPr lvl="1"/>
            <a:r>
              <a:rPr lang="fr-FR" dirty="0"/>
              <a:t>Respecter le contrat de publication/ la politique de l’éditeur</a:t>
            </a:r>
          </a:p>
          <a:p>
            <a:pPr lvl="2"/>
            <a:r>
              <a:rPr lang="fr-FR" dirty="0"/>
              <a:t>Éventuel délai d’embargo</a:t>
            </a:r>
          </a:p>
          <a:p>
            <a:pPr lvl="2"/>
            <a:r>
              <a:rPr lang="fr-FR" dirty="0"/>
              <a:t>Version</a:t>
            </a:r>
          </a:p>
          <a:p>
            <a:pPr lvl="2"/>
            <a:r>
              <a:rPr lang="fr-CH" sz="1800" dirty="0"/>
              <a:t>Vous ne savez pas ? N’avez pas le contrat ? Voir: </a:t>
            </a:r>
            <a:r>
              <a:rPr lang="fr-CH" sz="1800" dirty="0">
                <a:hlinkClick r:id="rId2"/>
              </a:rPr>
              <a:t>Sherpa Romeo</a:t>
            </a:r>
            <a:endParaRPr lang="fr-CH" sz="1800" dirty="0"/>
          </a:p>
          <a:p>
            <a:r>
              <a:rPr lang="fr-CH" dirty="0"/>
              <a:t>Il est possible d’ajouter un fichier supplémentaire à n’importe quel moment, pour mettre la publication en Open Access. -&gt; Bouton «Mettre à jour»</a:t>
            </a:r>
          </a:p>
          <a:p>
            <a:pPr lvl="2"/>
            <a:endParaRPr lang="fr-FR" dirty="0"/>
          </a:p>
        </p:txBody>
      </p:sp>
      <p:pic>
        <p:nvPicPr>
          <p:cNvPr id="13" name="Graphic 19" descr="Contrat contour">
            <a:extLst>
              <a:ext uri="{FF2B5EF4-FFF2-40B4-BE49-F238E27FC236}">
                <a16:creationId xmlns:a16="http://schemas.microsoft.com/office/drawing/2014/main" id="{9D1DDCE5-F2E0-DDEA-4D95-9276F4111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0406" y="4537574"/>
            <a:ext cx="2001712" cy="1955301"/>
          </a:xfrm>
          <a:prstGeom prst="rect">
            <a:avLst/>
          </a:prstGeom>
        </p:spPr>
      </p:pic>
      <p:pic>
        <p:nvPicPr>
          <p:cNvPr id="14" name="Graphic 33" descr="Signature contour">
            <a:extLst>
              <a:ext uri="{FF2B5EF4-FFF2-40B4-BE49-F238E27FC236}">
                <a16:creationId xmlns:a16="http://schemas.microsoft.com/office/drawing/2014/main" id="{DF47FFBF-587D-8CB0-0300-B066AA651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1112" y="4453978"/>
            <a:ext cx="1535013" cy="185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6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31E3F6DD-E7D3-77D5-4D57-DE576EC2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Un exemple dans Sherpa Romeo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A706C1D-82AC-D8C4-05CA-5BBD4B56A8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72751" y="524256"/>
            <a:ext cx="7333991" cy="623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3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0A3F044-2CC7-A393-A705-5B2724B60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316" y="725978"/>
            <a:ext cx="8731989" cy="495247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4AE0D8-3BB8-CF53-70FD-E9B949CA3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 </a:t>
            </a:r>
            <a:r>
              <a:rPr lang="en-GB" dirty="0" err="1"/>
              <a:t>aussi</a:t>
            </a:r>
            <a:r>
              <a:rPr lang="en-GB" dirty="0"/>
              <a:t> dans </a:t>
            </a:r>
            <a:r>
              <a:rPr lang="en-GB" dirty="0" err="1"/>
              <a:t>l’Archive</a:t>
            </a:r>
            <a:endParaRPr lang="en-GB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70F8432-517E-6C7B-6ABA-7571D8375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EA382D5B-34F5-4E3E-A4AE-74CC685E3C28}" type="slidenum">
              <a:rPr lang="fr-CH" smtClean="0"/>
              <a:pPr algn="l"/>
              <a:t>13</a:t>
            </a:fld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BF834B-117F-EE5F-500C-7616EF7C2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150021"/>
            <a:ext cx="3010593" cy="5843847"/>
          </a:xfrm>
        </p:spPr>
        <p:txBody>
          <a:bodyPr/>
          <a:lstStyle/>
          <a:p>
            <a:r>
              <a:rPr lang="fr-FR"/>
              <a:t>Les informations de Sherpa Romeo sont visibles dans l’Archive ouverte</a:t>
            </a:r>
          </a:p>
          <a:p>
            <a:pPr lvl="1"/>
            <a:r>
              <a:rPr lang="fr-FR" dirty="0"/>
              <a:t>lors du dépôt </a:t>
            </a:r>
          </a:p>
          <a:p>
            <a:pPr lvl="1"/>
            <a:r>
              <a:rPr lang="fr-FR" dirty="0"/>
              <a:t>ou en cliquant sur le bouton “mettre à jour” en bas d’une  publication dans l’interface publique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183A7F-5D8F-AC68-9C0B-8BDAB5FAF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65" y="6029497"/>
            <a:ext cx="6033176" cy="76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43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10775E-7391-DBC7-4C86-34A98737A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Open Access pour vos prochaines publications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06CE9E-DC18-21CD-4558-4A9C2E3EB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Quelques recommandations:</a:t>
            </a:r>
          </a:p>
          <a:p>
            <a:r>
              <a:rPr lang="fr-CH" dirty="0"/>
              <a:t>Vérifiez si un </a:t>
            </a:r>
            <a:r>
              <a:rPr lang="fr-CH" dirty="0">
                <a:hlinkClick r:id="rId2"/>
              </a:rPr>
              <a:t>accord Read &amp; </a:t>
            </a:r>
            <a:r>
              <a:rPr lang="fr-CH" dirty="0" err="1">
                <a:hlinkClick r:id="rId2"/>
              </a:rPr>
              <a:t>Publish</a:t>
            </a:r>
            <a:r>
              <a:rPr lang="fr-CH" dirty="0">
                <a:hlinkClick r:id="rId2"/>
              </a:rPr>
              <a:t> </a:t>
            </a:r>
            <a:r>
              <a:rPr lang="fr-CH" dirty="0"/>
              <a:t>de l’UNIGE vous permet de choisir l’Open Access sans coût pour vous.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b="1" dirty="0"/>
              <a:t>Conservez toujours votre manuscrit tel qu’il a été accepté par la revue. </a:t>
            </a:r>
            <a:r>
              <a:rPr lang="fr-CH" dirty="0"/>
              <a:t>Peut-être qu’il sera nécessaire pour mettre le contenu en Open Access.</a:t>
            </a:r>
          </a:p>
          <a:p>
            <a:pPr lvl="1">
              <a:spcBef>
                <a:spcPts val="1200"/>
              </a:spcBef>
            </a:pPr>
            <a:r>
              <a:rPr lang="fr-CH" dirty="0"/>
              <a:t>NB. Il n’est pas nécessaire d’attendre la fin d’un éventuel embargo pour le déposer, l’embargo peut-être configuré dans l’Archive.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9BA502-526D-A76B-0643-AA123BE46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EA382D5B-34F5-4E3E-A4AE-74CC685E3C28}" type="slidenum">
              <a:rPr lang="fr-CH" smtClean="0"/>
              <a:pPr algn="l"/>
              <a:t>14</a:t>
            </a:fld>
            <a:endParaRPr lang="fr-CH" dirty="0"/>
          </a:p>
        </p:txBody>
      </p:sp>
      <p:pic>
        <p:nvPicPr>
          <p:cNvPr id="8" name="Graphique 7" descr="Faire défiler contour">
            <a:extLst>
              <a:ext uri="{FF2B5EF4-FFF2-40B4-BE49-F238E27FC236}">
                <a16:creationId xmlns:a16="http://schemas.microsoft.com/office/drawing/2014/main" id="{2AF1D828-0CEE-E636-536C-856BC89D2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09537" y="3640014"/>
            <a:ext cx="1863969" cy="1863969"/>
          </a:xfrm>
          <a:prstGeom prst="rect">
            <a:avLst/>
          </a:prstGeom>
        </p:spPr>
      </p:pic>
      <p:pic>
        <p:nvPicPr>
          <p:cNvPr id="9" name="Graphic 19" descr="Contrat contour">
            <a:extLst>
              <a:ext uri="{FF2B5EF4-FFF2-40B4-BE49-F238E27FC236}">
                <a16:creationId xmlns:a16="http://schemas.microsoft.com/office/drawing/2014/main" id="{02632D2C-456E-64EB-4DED-4DB568F2B5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87576" y="1657402"/>
            <a:ext cx="1597626" cy="1560584"/>
          </a:xfrm>
          <a:prstGeom prst="rect">
            <a:avLst/>
          </a:prstGeom>
        </p:spPr>
      </p:pic>
      <p:pic>
        <p:nvPicPr>
          <p:cNvPr id="11" name="Graphic 33" descr="Signature contour">
            <a:extLst>
              <a:ext uri="{FF2B5EF4-FFF2-40B4-BE49-F238E27FC236}">
                <a16:creationId xmlns:a16="http://schemas.microsoft.com/office/drawing/2014/main" id="{3A5FF3FB-1F60-C990-D7AD-50035E8EB4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91052" y="3978462"/>
            <a:ext cx="881750" cy="106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0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C0FF137-1E8D-B328-C8E8-7B8F9209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H" dirty="0"/>
              <a:t>Questions / réponses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4FE912E-823F-1DC0-DF8A-FD3600F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EA382D5B-34F5-4E3E-A4AE-74CC685E3C28}" type="slidenum">
              <a:rPr lang="fr-CH" smtClean="0"/>
              <a:pPr algn="l"/>
              <a:t>15</a:t>
            </a:fld>
            <a:endParaRPr lang="fr-CH" dirty="0"/>
          </a:p>
        </p:txBody>
      </p:sp>
      <p:pic>
        <p:nvPicPr>
          <p:cNvPr id="7" name="Graphique 6" descr="Questions">
            <a:extLst>
              <a:ext uri="{FF2B5EF4-FFF2-40B4-BE49-F238E27FC236}">
                <a16:creationId xmlns:a16="http://schemas.microsoft.com/office/drawing/2014/main" id="{EA7CF693-1B7E-DC3F-8D8B-1DEC539D3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69419" y="1531241"/>
            <a:ext cx="4653161" cy="465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12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C0FF137-1E8D-B328-C8E8-7B8F9209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H" dirty="0"/>
              <a:t>Merci pour votre attention !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4FE912E-823F-1DC0-DF8A-FD3600F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EA382D5B-34F5-4E3E-A4AE-74CC685E3C28}" type="slidenum">
              <a:rPr lang="fr-CH" smtClean="0"/>
              <a:pPr algn="l"/>
              <a:t>16</a:t>
            </a:fld>
            <a:endParaRPr lang="fr-CH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70967FA-6070-3B1E-8B49-1CA1103E1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68" y="1629694"/>
            <a:ext cx="7333211" cy="46369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CH" dirty="0">
              <a:hlinkClick r:id="rId3"/>
            </a:endParaRPr>
          </a:p>
          <a:p>
            <a:pPr marL="0" indent="0" algn="ctr">
              <a:buNone/>
            </a:pPr>
            <a:r>
              <a:rPr lang="fr-CH" sz="2400" dirty="0"/>
              <a:t>Des questions ? Des cas particuliers ?</a:t>
            </a:r>
          </a:p>
          <a:p>
            <a:pPr marL="0" indent="0" algn="ctr">
              <a:buNone/>
            </a:pPr>
            <a:r>
              <a:rPr lang="fr-CH" sz="2400" dirty="0"/>
              <a:t>Contactez-nous</a:t>
            </a:r>
          </a:p>
          <a:p>
            <a:pPr marL="0" indent="0" algn="ctr">
              <a:buNone/>
            </a:pPr>
            <a:endParaRPr lang="fr-CH" dirty="0">
              <a:hlinkClick r:id="rId3"/>
            </a:endParaRPr>
          </a:p>
          <a:p>
            <a:pPr marL="0" indent="0" algn="ctr">
              <a:buNone/>
            </a:pPr>
            <a:endParaRPr lang="fr-CH" dirty="0">
              <a:hlinkClick r:id="rId3"/>
            </a:endParaRPr>
          </a:p>
          <a:p>
            <a:pPr marL="0" indent="0" algn="ctr">
              <a:buNone/>
            </a:pPr>
            <a:r>
              <a:rPr lang="fr-CH" dirty="0">
                <a:hlinkClick r:id="rId3"/>
              </a:rPr>
              <a:t>floriane.muller@unige.ch</a:t>
            </a:r>
            <a:r>
              <a:rPr lang="fr-CH" dirty="0"/>
              <a:t> </a:t>
            </a:r>
          </a:p>
          <a:p>
            <a:pPr marL="0" indent="0" algn="ctr">
              <a:buNone/>
            </a:pPr>
            <a:r>
              <a:rPr lang="fr-CH" dirty="0">
                <a:hlinkClick r:id="rId4"/>
              </a:rPr>
              <a:t>dimitri.donze@unige.ch</a:t>
            </a:r>
            <a:r>
              <a:rPr lang="fr-CH" dirty="0"/>
              <a:t> </a:t>
            </a:r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r>
              <a:rPr lang="fr-FR" dirty="0">
                <a:hlinkClick r:id="rId5"/>
              </a:rPr>
              <a:t>archive-ouverte@unige.ch</a:t>
            </a:r>
            <a:r>
              <a:rPr lang="fr-FR" dirty="0"/>
              <a:t> </a:t>
            </a:r>
          </a:p>
          <a:p>
            <a:pPr marL="0" indent="0" algn="ctr">
              <a:buNone/>
            </a:pPr>
            <a:r>
              <a:rPr lang="fr-FR" dirty="0"/>
              <a:t>(022 37) 99 202 (heures de bureau) </a:t>
            </a:r>
            <a:endParaRPr lang="fr-CH" dirty="0">
              <a:hlinkClick r:id="rId3"/>
            </a:endParaRPr>
          </a:p>
        </p:txBody>
      </p:sp>
      <p:pic>
        <p:nvPicPr>
          <p:cNvPr id="5" name="Image 4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B0335487-9D6A-C8F8-BC35-4EE3C18CA7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7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57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31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C0FF137-1E8D-B328-C8E8-7B8F9209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H" dirty="0"/>
              <a:t>Programme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3C029F0-502B-2A62-307E-564C4AB25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742"/>
            <a:ext cx="7333211" cy="47270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/>
              <a:t>Le tableau de bord individuel</a:t>
            </a:r>
          </a:p>
          <a:p>
            <a:pPr lvl="1"/>
            <a:r>
              <a:rPr lang="fr-CH" dirty="0"/>
              <a:t>Où le trouver</a:t>
            </a:r>
          </a:p>
          <a:p>
            <a:pPr lvl="1"/>
            <a:r>
              <a:rPr lang="fr-CH" dirty="0"/>
              <a:t>Ses différentes parties et son fonctionnement</a:t>
            </a:r>
          </a:p>
          <a:p>
            <a:r>
              <a:rPr lang="fr-CH" dirty="0"/>
              <a:t>Améliorer votre niveau d’Open Access</a:t>
            </a:r>
          </a:p>
          <a:p>
            <a:pPr lvl="1"/>
            <a:r>
              <a:rPr lang="fr-CH" dirty="0"/>
              <a:t>Open Access selon la politique de l’UNIGE</a:t>
            </a:r>
          </a:p>
          <a:p>
            <a:pPr lvl="1"/>
            <a:r>
              <a:rPr lang="fr-CH" dirty="0"/>
              <a:t>Passer en Open Access des publications existantes dans l’Archive</a:t>
            </a:r>
          </a:p>
          <a:p>
            <a:pPr lvl="1"/>
            <a:r>
              <a:rPr lang="fr-CH" dirty="0"/>
              <a:t>Open Access pour vos prochaines publications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4FE912E-823F-1DC0-DF8A-FD3600F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EA382D5B-34F5-4E3E-A4AE-74CC685E3C28}" type="slidenum">
              <a:rPr lang="fr-CH" smtClean="0"/>
              <a:pPr algn="l"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6228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1AF869-3A83-5F56-D9E9-D1C9E3A4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tableau de bord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4A04100-0603-30B4-C1F1-56E7DC9F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4951"/>
            <a:ext cx="10515600" cy="899945"/>
          </a:xfrm>
        </p:spPr>
        <p:txBody>
          <a:bodyPr>
            <a:normAutofit/>
          </a:bodyPr>
          <a:lstStyle/>
          <a:p>
            <a:r>
              <a:rPr lang="fr-CH" dirty="0"/>
              <a:t>Où le trouver</a:t>
            </a:r>
          </a:p>
          <a:p>
            <a:r>
              <a:rPr lang="fr-CH" dirty="0"/>
              <a:t>Ses différentes parties et son fonctionnement</a:t>
            </a:r>
          </a:p>
        </p:txBody>
      </p:sp>
    </p:spTree>
    <p:extLst>
      <p:ext uri="{BB962C8B-B14F-4D97-AF65-F5344CB8AC3E}">
        <p14:creationId xmlns:p14="http://schemas.microsoft.com/office/powerpoint/2010/main" val="205641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14EEE561-0696-9757-6A6D-4ADDDE94F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08" y="3064391"/>
            <a:ext cx="5724525" cy="2619375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AEAE6500-F51E-3AD4-A478-79A2B570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Accéder</a:t>
            </a:r>
            <a:r>
              <a:rPr lang="en-GB" dirty="0"/>
              <a:t> au tableau de bord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1F8986A-8AB8-CC1B-BF42-A017FE424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986740"/>
            <a:ext cx="5552853" cy="4727053"/>
          </a:xfrm>
        </p:spPr>
        <p:txBody>
          <a:bodyPr/>
          <a:lstStyle/>
          <a:p>
            <a:r>
              <a:rPr lang="en-GB" dirty="0"/>
              <a:t>En </a:t>
            </a:r>
            <a:r>
              <a:rPr lang="en-GB" dirty="0" err="1"/>
              <a:t>cliquant</a:t>
            </a:r>
            <a:r>
              <a:rPr lang="en-GB" dirty="0"/>
              <a:t> sur </a:t>
            </a:r>
            <a:r>
              <a:rPr lang="en-GB" dirty="0" err="1"/>
              <a:t>n’importe</a:t>
            </a:r>
            <a:r>
              <a:rPr lang="en-GB" dirty="0"/>
              <a:t> </a:t>
            </a:r>
            <a:r>
              <a:rPr lang="en-GB" dirty="0" err="1"/>
              <a:t>quel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nom </a:t>
            </a:r>
            <a:r>
              <a:rPr lang="en-GB" dirty="0" err="1"/>
              <a:t>d’auteur</a:t>
            </a:r>
            <a:r>
              <a:rPr lang="en-GB" dirty="0"/>
              <a:t>-e </a:t>
            </a:r>
            <a:r>
              <a:rPr lang="en-GB" dirty="0" err="1"/>
              <a:t>en</a:t>
            </a:r>
            <a:r>
              <a:rPr lang="en-GB" dirty="0"/>
              <a:t> rose, dans </a:t>
            </a:r>
            <a:r>
              <a:rPr lang="en-GB" dirty="0" err="1"/>
              <a:t>l’Archive</a:t>
            </a:r>
            <a:r>
              <a:rPr lang="en-GB" dirty="0"/>
              <a:t> ouverte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C7B1A0D5-CE91-8D92-3C5C-97349A03E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1756" y="1986740"/>
            <a:ext cx="5149370" cy="4727052"/>
          </a:xfrm>
        </p:spPr>
        <p:txBody>
          <a:bodyPr/>
          <a:lstStyle/>
          <a:p>
            <a:r>
              <a:rPr lang="en-GB" dirty="0" err="1"/>
              <a:t>Depuis</a:t>
            </a:r>
            <a:r>
              <a:rPr lang="en-GB" dirty="0"/>
              <a:t> son propre </a:t>
            </a:r>
            <a:r>
              <a:rPr lang="en-GB" dirty="0" err="1"/>
              <a:t>profil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B7A7A65-66EF-F97E-DA2C-949399986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922" y="2573978"/>
            <a:ext cx="1757506" cy="274366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AD412A6-D58E-04F7-58B2-511DA71B39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74" t="2427"/>
          <a:stretch/>
        </p:blipFill>
        <p:spPr>
          <a:xfrm>
            <a:off x="8557425" y="3726354"/>
            <a:ext cx="2950464" cy="253364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10D6BFB-828A-1C9C-E346-A380D9F6B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22" y="3040577"/>
            <a:ext cx="5924550" cy="25717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061655-45AD-771A-4AF3-EE41F7CF7D65}"/>
              </a:ext>
            </a:extLst>
          </p:cNvPr>
          <p:cNvSpPr/>
          <p:nvPr/>
        </p:nvSpPr>
        <p:spPr>
          <a:xfrm>
            <a:off x="3530329" y="4993298"/>
            <a:ext cx="1946031" cy="2344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C9F71C-B710-C088-7520-A181ABAD9A6E}"/>
              </a:ext>
            </a:extLst>
          </p:cNvPr>
          <p:cNvSpPr/>
          <p:nvPr/>
        </p:nvSpPr>
        <p:spPr>
          <a:xfrm>
            <a:off x="8557425" y="5671589"/>
            <a:ext cx="1722031" cy="2332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F6669946-251A-7D64-186C-FA2A90882D0B}"/>
              </a:ext>
            </a:extLst>
          </p:cNvPr>
          <p:cNvSpPr/>
          <p:nvPr/>
        </p:nvSpPr>
        <p:spPr>
          <a:xfrm rot="19315100">
            <a:off x="2837639" y="5236965"/>
            <a:ext cx="668215" cy="2960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E23B9D4D-9BA8-3A75-4F37-74D3901E845B}"/>
              </a:ext>
            </a:extLst>
          </p:cNvPr>
          <p:cNvSpPr/>
          <p:nvPr/>
        </p:nvSpPr>
        <p:spPr>
          <a:xfrm>
            <a:off x="7718857" y="5640208"/>
            <a:ext cx="668215" cy="2960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9556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26734B-D427-5504-5087-ACDD2257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 tableau de bord individuel</a:t>
            </a:r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44593F-65F7-15B5-6478-03C5F9FA3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EA382D5B-34F5-4E3E-A4AE-74CC685E3C28}" type="slidenum">
              <a:rPr lang="fr-CH" smtClean="0"/>
              <a:pPr algn="l"/>
              <a:t>5</a:t>
            </a:fld>
            <a:endParaRPr lang="fr-CH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55A96578-83FF-4786-4B40-151FBB8C6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DE0FA09-D3CF-2725-32C5-7EBF07526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51" y="1690688"/>
            <a:ext cx="9316508" cy="50231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E90DA2-B29C-454B-398B-4C5537C52544}"/>
              </a:ext>
            </a:extLst>
          </p:cNvPr>
          <p:cNvSpPr/>
          <p:nvPr/>
        </p:nvSpPr>
        <p:spPr>
          <a:xfrm>
            <a:off x="731520" y="2084832"/>
            <a:ext cx="5693664" cy="1706880"/>
          </a:xfrm>
          <a:prstGeom prst="rect">
            <a:avLst/>
          </a:prstGeom>
          <a:noFill/>
          <a:ln>
            <a:solidFill>
              <a:srgbClr val="CF00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A5F86D-E51A-C062-8093-C08FCE89D934}"/>
              </a:ext>
            </a:extLst>
          </p:cNvPr>
          <p:cNvSpPr/>
          <p:nvPr/>
        </p:nvSpPr>
        <p:spPr>
          <a:xfrm>
            <a:off x="731520" y="3889802"/>
            <a:ext cx="8313558" cy="1706880"/>
          </a:xfrm>
          <a:prstGeom prst="rect">
            <a:avLst/>
          </a:prstGeom>
          <a:noFill/>
          <a:ln>
            <a:solidFill>
              <a:srgbClr val="CF00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5A9D38-4777-2848-F3F6-9AD44179177C}"/>
              </a:ext>
            </a:extLst>
          </p:cNvPr>
          <p:cNvSpPr/>
          <p:nvPr/>
        </p:nvSpPr>
        <p:spPr>
          <a:xfrm>
            <a:off x="731520" y="5694772"/>
            <a:ext cx="8313559" cy="798102"/>
          </a:xfrm>
          <a:prstGeom prst="rect">
            <a:avLst/>
          </a:prstGeom>
          <a:noFill/>
          <a:ln>
            <a:solidFill>
              <a:srgbClr val="CF00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9F6278-A4FC-7716-0A49-987B34FD2DE9}"/>
              </a:ext>
            </a:extLst>
          </p:cNvPr>
          <p:cNvSpPr/>
          <p:nvPr/>
        </p:nvSpPr>
        <p:spPr>
          <a:xfrm>
            <a:off x="6531863" y="2084832"/>
            <a:ext cx="2513215" cy="1706880"/>
          </a:xfrm>
          <a:prstGeom prst="rect">
            <a:avLst/>
          </a:prstGeom>
          <a:noFill/>
          <a:ln>
            <a:solidFill>
              <a:srgbClr val="CF00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B017D95-36E4-C8E5-CAE1-4F1AC60DFAEC}"/>
              </a:ext>
            </a:extLst>
          </p:cNvPr>
          <p:cNvSpPr txBox="1"/>
          <p:nvPr/>
        </p:nvSpPr>
        <p:spPr>
          <a:xfrm>
            <a:off x="624840" y="3209027"/>
            <a:ext cx="563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C00000"/>
                </a:solidFill>
              </a:rPr>
              <a:t>1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DD80C0E-5B80-09AD-65B7-A3F8F530E550}"/>
              </a:ext>
            </a:extLst>
          </p:cNvPr>
          <p:cNvSpPr txBox="1"/>
          <p:nvPr/>
        </p:nvSpPr>
        <p:spPr>
          <a:xfrm>
            <a:off x="615834" y="5001987"/>
            <a:ext cx="563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C00000"/>
                </a:solidFill>
              </a:rPr>
              <a:t>3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F6E5E3B-6DF1-C223-32C6-747FE55FA1CC}"/>
              </a:ext>
            </a:extLst>
          </p:cNvPr>
          <p:cNvSpPr txBox="1"/>
          <p:nvPr/>
        </p:nvSpPr>
        <p:spPr>
          <a:xfrm>
            <a:off x="635784" y="5899587"/>
            <a:ext cx="563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C00000"/>
                </a:solidFill>
              </a:rPr>
              <a:t>4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35101E5-8CDF-9787-450F-4DE6DFAF7FB4}"/>
              </a:ext>
            </a:extLst>
          </p:cNvPr>
          <p:cNvSpPr txBox="1"/>
          <p:nvPr/>
        </p:nvSpPr>
        <p:spPr>
          <a:xfrm>
            <a:off x="6469413" y="3209026"/>
            <a:ext cx="563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C00000"/>
                </a:solidFill>
              </a:rPr>
              <a:t>2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0A50E70-777C-67BC-2EDE-A269505B4DB8}"/>
              </a:ext>
            </a:extLst>
          </p:cNvPr>
          <p:cNvSpPr txBox="1"/>
          <p:nvPr/>
        </p:nvSpPr>
        <p:spPr>
          <a:xfrm>
            <a:off x="9817595" y="1690688"/>
            <a:ext cx="221590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CH" dirty="0"/>
              <a:t>Informations éditables dans votre profil</a:t>
            </a:r>
          </a:p>
          <a:p>
            <a:pPr marL="342900" indent="-342900">
              <a:buAutoNum type="arabicPeriod"/>
            </a:pPr>
            <a:endParaRPr lang="fr-CH" dirty="0"/>
          </a:p>
          <a:p>
            <a:pPr marL="342900" indent="-342900">
              <a:buAutoNum type="arabicPeriod"/>
            </a:pPr>
            <a:r>
              <a:rPr lang="fr-CH" dirty="0"/>
              <a:t>Statistiques de consultations + Liens directs </a:t>
            </a:r>
          </a:p>
          <a:p>
            <a:pPr marL="342900" indent="-342900">
              <a:buAutoNum type="arabicPeriod"/>
            </a:pPr>
            <a:endParaRPr lang="fr-CH" dirty="0"/>
          </a:p>
          <a:p>
            <a:pPr marL="342900" indent="-342900">
              <a:buAutoNum type="arabicPeriod"/>
            </a:pPr>
            <a:r>
              <a:rPr lang="fr-CH" dirty="0"/>
              <a:t>Statistiques d’accès et d’Open Access</a:t>
            </a:r>
          </a:p>
          <a:p>
            <a:pPr marL="342900" indent="-342900">
              <a:buAutoNum type="arabicPeriod"/>
            </a:pPr>
            <a:endParaRPr lang="fr-CH" dirty="0"/>
          </a:p>
          <a:p>
            <a:pPr marL="342900" indent="-342900">
              <a:buAutoNum type="arabicPeriod"/>
            </a:pPr>
            <a:r>
              <a:rPr lang="fr-CH" dirty="0"/>
              <a:t>Liste de publications, avec fonction de tri</a:t>
            </a:r>
            <a:br>
              <a:rPr lang="fr-CH" dirty="0"/>
            </a:br>
            <a:r>
              <a:rPr lang="fr-CH" dirty="0"/>
              <a:t>(sans les travaux supervisés)</a:t>
            </a:r>
          </a:p>
        </p:txBody>
      </p:sp>
    </p:spTree>
    <p:extLst>
      <p:ext uri="{BB962C8B-B14F-4D97-AF65-F5344CB8AC3E}">
        <p14:creationId xmlns:p14="http://schemas.microsoft.com/office/powerpoint/2010/main" val="3284202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A1AF869-3A83-5F56-D9E9-D1C9E3A4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Améliorer votre niveau d’Open Access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4A04100-0603-30B4-C1F1-56E7DC9F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4951"/>
            <a:ext cx="10515600" cy="1192553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1. Open Access selon la politique de l’UNIGE</a:t>
            </a:r>
          </a:p>
          <a:p>
            <a:r>
              <a:rPr lang="fr-FR" dirty="0"/>
              <a:t>2. Passer en Open Access des publications existantes dans l’Archive</a:t>
            </a:r>
          </a:p>
          <a:p>
            <a:r>
              <a:rPr lang="fr-FR" dirty="0"/>
              <a:t>3. Open Access pour vos prochaines publications</a:t>
            </a:r>
          </a:p>
        </p:txBody>
      </p:sp>
    </p:spTree>
    <p:extLst>
      <p:ext uri="{BB962C8B-B14F-4D97-AF65-F5344CB8AC3E}">
        <p14:creationId xmlns:p14="http://schemas.microsoft.com/office/powerpoint/2010/main" val="365650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38EA795-AF1D-3B59-6B57-D53A48260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Access </a:t>
            </a:r>
            <a:r>
              <a:rPr lang="en-GB" dirty="0" err="1"/>
              <a:t>selon</a:t>
            </a:r>
            <a:r>
              <a:rPr lang="en-GB" dirty="0"/>
              <a:t> la politique UNIGE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14271D1-9A92-D27A-35F8-538FD6957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Pour être considérée comme « Open Access » dans l’Archive ouverte, une publication doit permettre l’accès libre à une version finale du texte. La mise en forme peut être celle de l’éditeur (« version publiée ») ou celle des </a:t>
            </a:r>
            <a:r>
              <a:rPr lang="fr-FR" dirty="0" err="1"/>
              <a:t>auteur-es</a:t>
            </a:r>
            <a:r>
              <a:rPr lang="fr-FR" dirty="0"/>
              <a:t> (« version acceptée »).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Ainsi, un « </a:t>
            </a:r>
            <a:r>
              <a:rPr lang="fr-FR" dirty="0" err="1"/>
              <a:t>preprint</a:t>
            </a:r>
            <a:r>
              <a:rPr lang="fr-FR" dirty="0"/>
              <a:t> », ou une « version soumise » n’est pas considérée comme en Open Access, car le texte peut avoir évolué considérablement durant le processus de </a:t>
            </a:r>
            <a:r>
              <a:rPr lang="fr-FR" dirty="0" err="1"/>
              <a:t>peer</a:t>
            </a:r>
            <a:r>
              <a:rPr lang="fr-FR" dirty="0"/>
              <a:t> </a:t>
            </a:r>
            <a:r>
              <a:rPr lang="fr-FR" dirty="0" err="1"/>
              <a:t>review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34F75F6-95BA-447A-C91D-768727256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779" y="1854212"/>
            <a:ext cx="2268665" cy="71642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02780BC-B4D0-AD88-4B58-B58858FEB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779" y="3363644"/>
            <a:ext cx="1859834" cy="63931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B76A9D1-2D28-E923-42FA-C6092829E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779" y="4253876"/>
            <a:ext cx="3051724" cy="147375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1936EBD-546C-88EB-997C-1D0BCA6AAB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1485" y="6073775"/>
            <a:ext cx="942975" cy="4476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B8B0497-80F6-553C-BF39-BBFA921B07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4535" y="6073775"/>
            <a:ext cx="1905000" cy="419100"/>
          </a:xfrm>
          <a:prstGeom prst="rect">
            <a:avLst/>
          </a:prstGeom>
        </p:spPr>
      </p:pic>
      <p:sp>
        <p:nvSpPr>
          <p:cNvPr id="20" name="Croix 19">
            <a:extLst>
              <a:ext uri="{FF2B5EF4-FFF2-40B4-BE49-F238E27FC236}">
                <a16:creationId xmlns:a16="http://schemas.microsoft.com/office/drawing/2014/main" id="{FFE1C6A7-003F-FFA5-8E3E-DEA52C082F3F}"/>
              </a:ext>
            </a:extLst>
          </p:cNvPr>
          <p:cNvSpPr/>
          <p:nvPr/>
        </p:nvSpPr>
        <p:spPr>
          <a:xfrm rot="2596886">
            <a:off x="8758709" y="5825955"/>
            <a:ext cx="914400" cy="914400"/>
          </a:xfrm>
          <a:prstGeom prst="plus">
            <a:avLst>
              <a:gd name="adj" fmla="val 42333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roix 21">
            <a:extLst>
              <a:ext uri="{FF2B5EF4-FFF2-40B4-BE49-F238E27FC236}">
                <a16:creationId xmlns:a16="http://schemas.microsoft.com/office/drawing/2014/main" id="{D429AF61-BC66-6CF9-60D0-F2F79149843C}"/>
              </a:ext>
            </a:extLst>
          </p:cNvPr>
          <p:cNvSpPr/>
          <p:nvPr/>
        </p:nvSpPr>
        <p:spPr>
          <a:xfrm rot="2596886">
            <a:off x="10576602" y="5825954"/>
            <a:ext cx="914400" cy="914400"/>
          </a:xfrm>
          <a:prstGeom prst="plus">
            <a:avLst>
              <a:gd name="adj" fmla="val 42333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04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7225CB0-0AF5-274F-D4E8-8D92648B1271}"/>
              </a:ext>
            </a:extLst>
          </p:cNvPr>
          <p:cNvSpPr/>
          <p:nvPr/>
        </p:nvSpPr>
        <p:spPr>
          <a:xfrm>
            <a:off x="110633" y="4043215"/>
            <a:ext cx="12017860" cy="2451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65" dirty="0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FD729B13-848B-481F-B87C-08C67C63459C}"/>
              </a:ext>
            </a:extLst>
          </p:cNvPr>
          <p:cNvSpPr/>
          <p:nvPr/>
        </p:nvSpPr>
        <p:spPr>
          <a:xfrm>
            <a:off x="102773" y="33047"/>
            <a:ext cx="12017860" cy="405044"/>
          </a:xfrm>
          <a:prstGeom prst="rect">
            <a:avLst/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/>
              <a:t>Etapes du processus de publication d’un article avec les différentes versions du document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8A9A5F8-43C6-D7CC-2D1D-F7690E839008}"/>
              </a:ext>
            </a:extLst>
          </p:cNvPr>
          <p:cNvSpPr/>
          <p:nvPr/>
        </p:nvSpPr>
        <p:spPr>
          <a:xfrm>
            <a:off x="105882" y="1158029"/>
            <a:ext cx="12017860" cy="1497183"/>
          </a:xfrm>
          <a:prstGeom prst="rect">
            <a:avLst/>
          </a:prstGeom>
          <a:solidFill>
            <a:srgbClr val="F5C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65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C3AFA43-5DFF-2D8B-BC40-2B3CD29BFE8F}"/>
              </a:ext>
            </a:extLst>
          </p:cNvPr>
          <p:cNvSpPr/>
          <p:nvPr/>
        </p:nvSpPr>
        <p:spPr>
          <a:xfrm>
            <a:off x="115883" y="2651834"/>
            <a:ext cx="12017860" cy="1411862"/>
          </a:xfrm>
          <a:prstGeom prst="rect">
            <a:avLst/>
          </a:prstGeom>
          <a:solidFill>
            <a:srgbClr val="E9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65" dirty="0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029D131D-E5D1-6FC2-7B66-933833D11C10}"/>
              </a:ext>
            </a:extLst>
          </p:cNvPr>
          <p:cNvCxnSpPr>
            <a:cxnSpLocks/>
          </p:cNvCxnSpPr>
          <p:nvPr/>
        </p:nvCxnSpPr>
        <p:spPr>
          <a:xfrm flipH="1">
            <a:off x="4769190" y="1153109"/>
            <a:ext cx="0" cy="525600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8D395D4C-2B11-8C2A-42DF-76B70F33DBBB}"/>
              </a:ext>
            </a:extLst>
          </p:cNvPr>
          <p:cNvCxnSpPr>
            <a:cxnSpLocks/>
          </p:cNvCxnSpPr>
          <p:nvPr/>
        </p:nvCxnSpPr>
        <p:spPr>
          <a:xfrm flipH="1">
            <a:off x="8466681" y="1153109"/>
            <a:ext cx="0" cy="525600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Image 80" descr="http://i.creativecommons.org/l/by-sa/3.0/88x31.png">
            <a:extLst>
              <a:ext uri="{FF2B5EF4-FFF2-40B4-BE49-F238E27FC236}">
                <a16:creationId xmlns:a16="http://schemas.microsoft.com/office/drawing/2014/main" id="{ABEA959C-ED22-928D-90CC-EA8E77CB6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8" y="6537756"/>
            <a:ext cx="699191" cy="246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4C40DE-FC67-0936-AB48-5D9C7A66459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665"/>
          </a:p>
        </p:txBody>
      </p:sp>
      <p:sp>
        <p:nvSpPr>
          <p:cNvPr id="82" name="Zone de texte 1">
            <a:extLst>
              <a:ext uri="{FF2B5EF4-FFF2-40B4-BE49-F238E27FC236}">
                <a16:creationId xmlns:a16="http://schemas.microsoft.com/office/drawing/2014/main" id="{F126C9E9-2334-EE91-D7B6-CFFB38930DFB}"/>
              </a:ext>
            </a:extLst>
          </p:cNvPr>
          <p:cNvSpPr txBox="1"/>
          <p:nvPr/>
        </p:nvSpPr>
        <p:spPr>
          <a:xfrm>
            <a:off x="969852" y="6523459"/>
            <a:ext cx="10567421" cy="26147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295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CH" sz="700" dirty="0">
                <a:solidFill>
                  <a:srgbClr val="000000"/>
                </a:solidFill>
                <a:latin typeface="+mj-lt"/>
                <a:ea typeface="MS Mincho"/>
                <a:cs typeface="Arial"/>
              </a:rPr>
              <a:t>Open Access Team, Bibliothèque de l’UNIGE, 2023. </a:t>
            </a:r>
            <a:r>
              <a:rPr lang="fr-CH" sz="700" dirty="0">
                <a:latin typeface="+mj-lt"/>
                <a:ea typeface="Calibri"/>
                <a:cs typeface="Arial"/>
              </a:rPr>
              <a:t>Ce document</a:t>
            </a:r>
            <a:r>
              <a:rPr lang="fr-CH" sz="700" dirty="0">
                <a:latin typeface="+mj-lt"/>
                <a:ea typeface="Times New Roman"/>
                <a:cs typeface="Arial"/>
              </a:rPr>
              <a:t> es</a:t>
            </a:r>
            <a:r>
              <a:rPr lang="fr-CH" sz="700" dirty="0">
                <a:latin typeface="+mj-lt"/>
                <a:ea typeface="Calibri"/>
                <a:cs typeface="Arial"/>
              </a:rPr>
              <a:t>t sous licence </a:t>
            </a:r>
            <a:br>
              <a:rPr lang="fr-CH" sz="700" dirty="0">
                <a:latin typeface="+mj-lt"/>
                <a:ea typeface="Calibri"/>
                <a:cs typeface="Arial"/>
              </a:rPr>
            </a:br>
            <a:r>
              <a:rPr lang="fr-CH" sz="700" dirty="0">
                <a:latin typeface="+mj-lt"/>
                <a:ea typeface="Calibri"/>
                <a:cs typeface="Arial"/>
              </a:rPr>
              <a:t>Creative Commons</a:t>
            </a:r>
            <a:r>
              <a:rPr lang="fr-CH" sz="700" dirty="0">
                <a:latin typeface="+mj-lt"/>
                <a:ea typeface="Times New Roman"/>
                <a:cs typeface="Arial"/>
              </a:rPr>
              <a:t> Attri</a:t>
            </a:r>
            <a:r>
              <a:rPr lang="fr-CH" sz="700" dirty="0">
                <a:latin typeface="+mj-lt"/>
                <a:ea typeface="Calibri"/>
                <a:cs typeface="Arial"/>
              </a:rPr>
              <a:t>bution - Partage dans les mêmes c</a:t>
            </a:r>
            <a:r>
              <a:rPr lang="fr-CH" sz="700" dirty="0">
                <a:latin typeface="+mj-lt"/>
                <a:ea typeface="Times New Roman"/>
                <a:cs typeface="Arial"/>
              </a:rPr>
              <a:t>onditions 4.0 International : </a:t>
            </a:r>
            <a:r>
              <a:rPr lang="fr-CH" sz="700" dirty="0">
                <a:solidFill>
                  <a:srgbClr val="0000FF"/>
                </a:solidFill>
                <a:latin typeface="+mj-lt"/>
                <a:ea typeface="Calibri"/>
                <a:cs typeface="Times New Roman"/>
                <a:hlinkClick r:id="rId4"/>
              </a:rPr>
              <a:t>http://creativecommons.org/licenses/by-sa/4.0/deed.fr</a:t>
            </a:r>
            <a:r>
              <a:rPr lang="fr-CH" sz="700" dirty="0">
                <a:latin typeface="+mj-lt"/>
                <a:ea typeface="Times New Roman"/>
                <a:cs typeface="Arial"/>
              </a:rPr>
              <a:t>.</a:t>
            </a:r>
            <a:endParaRPr lang="fr-CH" sz="700" dirty="0">
              <a:latin typeface="+mj-lt"/>
              <a:ea typeface="Calibri"/>
              <a:cs typeface="Times New Roman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1002B19-8D32-013A-C5E1-BFC67B3FEDFF}"/>
              </a:ext>
            </a:extLst>
          </p:cNvPr>
          <p:cNvCxnSpPr>
            <a:cxnSpLocks/>
          </p:cNvCxnSpPr>
          <p:nvPr/>
        </p:nvCxnSpPr>
        <p:spPr>
          <a:xfrm>
            <a:off x="9630937" y="2484926"/>
            <a:ext cx="0" cy="19080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7DC1A130-BBC9-F619-D0A7-432685E73372}"/>
              </a:ext>
            </a:extLst>
          </p:cNvPr>
          <p:cNvSpPr txBox="1"/>
          <p:nvPr/>
        </p:nvSpPr>
        <p:spPr>
          <a:xfrm>
            <a:off x="84228" y="1173930"/>
            <a:ext cx="116200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CH" sz="2000" b="1" dirty="0">
                <a:solidFill>
                  <a:schemeClr val="bg1">
                    <a:lumMod val="50000"/>
                  </a:schemeClr>
                </a:solidFill>
              </a:rPr>
              <a:t>Auteur/</a:t>
            </a:r>
            <a:br>
              <a:rPr lang="fr-CH" sz="2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CH" sz="2000" b="1" dirty="0">
                <a:solidFill>
                  <a:schemeClr val="bg1">
                    <a:lumMod val="50000"/>
                  </a:schemeClr>
                </a:solidFill>
              </a:rPr>
              <a:t>Autrice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EB95B20C-EA51-D4D1-B5B8-639C97D523FE}"/>
              </a:ext>
            </a:extLst>
          </p:cNvPr>
          <p:cNvSpPr txBox="1"/>
          <p:nvPr/>
        </p:nvSpPr>
        <p:spPr>
          <a:xfrm>
            <a:off x="68258" y="2676330"/>
            <a:ext cx="124162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CH" sz="2000" b="1" dirty="0">
                <a:solidFill>
                  <a:schemeClr val="bg1">
                    <a:lumMod val="50000"/>
                  </a:schemeClr>
                </a:solidFill>
              </a:rPr>
              <a:t>Maison</a:t>
            </a:r>
            <a:br>
              <a:rPr lang="fr-CH" sz="2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CH" sz="2000" b="1" dirty="0">
                <a:solidFill>
                  <a:schemeClr val="bg1">
                    <a:lumMod val="50000"/>
                  </a:schemeClr>
                </a:solidFill>
              </a:rPr>
              <a:t>d’édition</a:t>
            </a:r>
          </a:p>
        </p:txBody>
      </p: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7E14B81D-75EC-3F06-33FC-E4C6C1BF5810}"/>
              </a:ext>
            </a:extLst>
          </p:cNvPr>
          <p:cNvCxnSpPr>
            <a:cxnSpLocks/>
          </p:cNvCxnSpPr>
          <p:nvPr/>
        </p:nvCxnSpPr>
        <p:spPr>
          <a:xfrm>
            <a:off x="2782883" y="2490834"/>
            <a:ext cx="0" cy="19080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4294D5F5-DE11-8143-C6C3-C59E979542DB}"/>
              </a:ext>
            </a:extLst>
          </p:cNvPr>
          <p:cNvCxnSpPr>
            <a:cxnSpLocks/>
          </p:cNvCxnSpPr>
          <p:nvPr/>
        </p:nvCxnSpPr>
        <p:spPr>
          <a:xfrm>
            <a:off x="6227660" y="3967963"/>
            <a:ext cx="0" cy="4320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413CDC25-7E53-C037-0933-5C95105B7506}"/>
              </a:ext>
            </a:extLst>
          </p:cNvPr>
          <p:cNvCxnSpPr>
            <a:cxnSpLocks/>
          </p:cNvCxnSpPr>
          <p:nvPr/>
        </p:nvCxnSpPr>
        <p:spPr>
          <a:xfrm>
            <a:off x="11070395" y="3961084"/>
            <a:ext cx="0" cy="4320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62414392-EEA7-B8FC-66B8-7413C62BACFB}"/>
              </a:ext>
            </a:extLst>
          </p:cNvPr>
          <p:cNvCxnSpPr>
            <a:cxnSpLocks/>
          </p:cNvCxnSpPr>
          <p:nvPr/>
        </p:nvCxnSpPr>
        <p:spPr>
          <a:xfrm>
            <a:off x="1432849" y="1041667"/>
            <a:ext cx="0" cy="40123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7EA89830-86EE-43A5-814E-94EA931DE067}"/>
              </a:ext>
            </a:extLst>
          </p:cNvPr>
          <p:cNvCxnSpPr>
            <a:cxnSpLocks/>
          </p:cNvCxnSpPr>
          <p:nvPr/>
        </p:nvCxnSpPr>
        <p:spPr>
          <a:xfrm>
            <a:off x="2784837" y="1041667"/>
            <a:ext cx="0" cy="40123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ZoneTexte 123">
            <a:extLst>
              <a:ext uri="{FF2B5EF4-FFF2-40B4-BE49-F238E27FC236}">
                <a16:creationId xmlns:a16="http://schemas.microsoft.com/office/drawing/2014/main" id="{BAC5C5FC-D53D-91BC-E20A-CE641AEFE617}"/>
              </a:ext>
            </a:extLst>
          </p:cNvPr>
          <p:cNvSpPr txBox="1"/>
          <p:nvPr/>
        </p:nvSpPr>
        <p:spPr>
          <a:xfrm rot="20628864">
            <a:off x="905737" y="651879"/>
            <a:ext cx="978601" cy="32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80" b="1" dirty="0"/>
              <a:t>Rédaction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7A15854A-83AF-A927-23F8-B3F3460E5320}"/>
              </a:ext>
            </a:extLst>
          </p:cNvPr>
          <p:cNvSpPr txBox="1"/>
          <p:nvPr/>
        </p:nvSpPr>
        <p:spPr>
          <a:xfrm rot="20628864">
            <a:off x="2199380" y="651879"/>
            <a:ext cx="1055097" cy="32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80" dirty="0"/>
              <a:t>Soumission</a:t>
            </a:r>
          </a:p>
        </p:txBody>
      </p: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04CED12B-177E-6EB8-83CA-A3247F9DAD03}"/>
              </a:ext>
            </a:extLst>
          </p:cNvPr>
          <p:cNvCxnSpPr>
            <a:cxnSpLocks/>
          </p:cNvCxnSpPr>
          <p:nvPr/>
        </p:nvCxnSpPr>
        <p:spPr>
          <a:xfrm>
            <a:off x="3634474" y="1041667"/>
            <a:ext cx="0" cy="188357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2E62A2A5-B6ED-E458-BF2C-E1993EF31D5D}"/>
              </a:ext>
            </a:extLst>
          </p:cNvPr>
          <p:cNvCxnSpPr>
            <a:cxnSpLocks/>
          </p:cNvCxnSpPr>
          <p:nvPr/>
        </p:nvCxnSpPr>
        <p:spPr>
          <a:xfrm>
            <a:off x="4776098" y="1041667"/>
            <a:ext cx="0" cy="108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BB36E833-F392-4254-42A5-79F6F7BF6144}"/>
              </a:ext>
            </a:extLst>
          </p:cNvPr>
          <p:cNvCxnSpPr>
            <a:cxnSpLocks/>
          </p:cNvCxnSpPr>
          <p:nvPr/>
        </p:nvCxnSpPr>
        <p:spPr>
          <a:xfrm>
            <a:off x="6227660" y="1041667"/>
            <a:ext cx="0" cy="188357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281049E9-8CE4-9636-7336-705BEAB26756}"/>
              </a:ext>
            </a:extLst>
          </p:cNvPr>
          <p:cNvCxnSpPr>
            <a:cxnSpLocks/>
          </p:cNvCxnSpPr>
          <p:nvPr/>
        </p:nvCxnSpPr>
        <p:spPr>
          <a:xfrm>
            <a:off x="7294200" y="1041667"/>
            <a:ext cx="0" cy="111139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A3DA93C9-05AC-93A7-C0F4-85E319B2E182}"/>
              </a:ext>
            </a:extLst>
          </p:cNvPr>
          <p:cNvCxnSpPr>
            <a:cxnSpLocks/>
          </p:cNvCxnSpPr>
          <p:nvPr/>
        </p:nvCxnSpPr>
        <p:spPr>
          <a:xfrm>
            <a:off x="8467737" y="1041667"/>
            <a:ext cx="0" cy="108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65299F45-8D32-F30B-ED48-5215E534BA4D}"/>
              </a:ext>
            </a:extLst>
          </p:cNvPr>
          <p:cNvCxnSpPr>
            <a:cxnSpLocks/>
          </p:cNvCxnSpPr>
          <p:nvPr/>
        </p:nvCxnSpPr>
        <p:spPr>
          <a:xfrm>
            <a:off x="11049716" y="1041667"/>
            <a:ext cx="0" cy="191033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ZoneTexte 144">
            <a:extLst>
              <a:ext uri="{FF2B5EF4-FFF2-40B4-BE49-F238E27FC236}">
                <a16:creationId xmlns:a16="http://schemas.microsoft.com/office/drawing/2014/main" id="{19CB058E-153B-B2F3-48CE-26D177984063}"/>
              </a:ext>
            </a:extLst>
          </p:cNvPr>
          <p:cNvSpPr txBox="1"/>
          <p:nvPr/>
        </p:nvSpPr>
        <p:spPr>
          <a:xfrm rot="20628864">
            <a:off x="3070373" y="672334"/>
            <a:ext cx="1060675" cy="279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</a:lvl1pPr>
          </a:lstStyle>
          <a:p>
            <a:pPr algn="ctr"/>
            <a:r>
              <a:rPr lang="fr-CH" sz="1480" dirty="0"/>
              <a:t>Tri éditorial</a:t>
            </a: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8A66F196-D5F4-7338-F499-9B526CF3E1E4}"/>
              </a:ext>
            </a:extLst>
          </p:cNvPr>
          <p:cNvSpPr txBox="1"/>
          <p:nvPr/>
        </p:nvSpPr>
        <p:spPr>
          <a:xfrm rot="20628864">
            <a:off x="4171258" y="538002"/>
            <a:ext cx="1106329" cy="547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80" dirty="0" err="1"/>
              <a:t>Peer-review</a:t>
            </a:r>
            <a:br>
              <a:rPr lang="fr-CH" sz="1480" dirty="0"/>
            </a:br>
            <a:r>
              <a:rPr lang="fr-CH" sz="1480" dirty="0"/>
              <a:t>et révision</a:t>
            </a: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id="{173621B1-30F2-F16C-4FA9-38E07FA395B0}"/>
              </a:ext>
            </a:extLst>
          </p:cNvPr>
          <p:cNvSpPr txBox="1"/>
          <p:nvPr/>
        </p:nvSpPr>
        <p:spPr>
          <a:xfrm rot="20628864">
            <a:off x="5637172" y="651879"/>
            <a:ext cx="1106329" cy="32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80" dirty="0"/>
              <a:t>Acceptation</a:t>
            </a:r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54792137-329E-106D-5717-DC6E7D17ED91}"/>
              </a:ext>
            </a:extLst>
          </p:cNvPr>
          <p:cNvSpPr txBox="1"/>
          <p:nvPr/>
        </p:nvSpPr>
        <p:spPr>
          <a:xfrm rot="20628864">
            <a:off x="6426255" y="628844"/>
            <a:ext cx="1592937" cy="4614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CH" sz="1480" dirty="0"/>
              <a:t>Copyright Transfer</a:t>
            </a:r>
          </a:p>
          <a:p>
            <a:pPr algn="ctr">
              <a:lnSpc>
                <a:spcPct val="80000"/>
              </a:lnSpc>
            </a:pPr>
            <a:r>
              <a:rPr lang="fr-CH" sz="1480" dirty="0"/>
              <a:t>Agreement</a:t>
            </a:r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7D0D73E1-2B7F-756D-42E2-033FA6117DA3}"/>
              </a:ext>
            </a:extLst>
          </p:cNvPr>
          <p:cNvSpPr txBox="1"/>
          <p:nvPr/>
        </p:nvSpPr>
        <p:spPr>
          <a:xfrm rot="20628864">
            <a:off x="8076189" y="672333"/>
            <a:ext cx="699871" cy="279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600"/>
            </a:lvl1pPr>
          </a:lstStyle>
          <a:p>
            <a:pPr algn="ctr"/>
            <a:r>
              <a:rPr lang="fr-CH" sz="1480" dirty="0"/>
              <a:t>Layout</a:t>
            </a: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DD5E19BB-F6B3-61E7-A013-0C32FC2D3FE6}"/>
              </a:ext>
            </a:extLst>
          </p:cNvPr>
          <p:cNvSpPr txBox="1"/>
          <p:nvPr/>
        </p:nvSpPr>
        <p:spPr>
          <a:xfrm rot="20628864">
            <a:off x="10481973" y="651879"/>
            <a:ext cx="1071512" cy="32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480" b="1" dirty="0"/>
              <a:t>Publication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D58EE61-FA3F-E0CE-A8AF-D0031D337B12}"/>
              </a:ext>
            </a:extLst>
          </p:cNvPr>
          <p:cNvSpPr txBox="1"/>
          <p:nvPr/>
        </p:nvSpPr>
        <p:spPr>
          <a:xfrm rot="20628864">
            <a:off x="8946787" y="581219"/>
            <a:ext cx="1198213" cy="4614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</a:lvl1pPr>
          </a:lstStyle>
          <a:p>
            <a:pPr algn="ctr"/>
            <a:r>
              <a:rPr lang="fr-CH" sz="1480" dirty="0"/>
              <a:t>Validation </a:t>
            </a:r>
          </a:p>
          <a:p>
            <a:pPr algn="ctr"/>
            <a:r>
              <a:rPr lang="fr-CH" sz="1480" dirty="0"/>
              <a:t>des épreuves</a:t>
            </a:r>
          </a:p>
        </p:txBody>
      </p: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55B86A7D-40C1-9B15-6E66-40755F084200}"/>
              </a:ext>
            </a:extLst>
          </p:cNvPr>
          <p:cNvCxnSpPr>
            <a:cxnSpLocks/>
          </p:cNvCxnSpPr>
          <p:nvPr/>
        </p:nvCxnSpPr>
        <p:spPr>
          <a:xfrm flipH="1">
            <a:off x="1433685" y="2484926"/>
            <a:ext cx="0" cy="190800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phique 41">
            <a:extLst>
              <a:ext uri="{FF2B5EF4-FFF2-40B4-BE49-F238E27FC236}">
                <a16:creationId xmlns:a16="http://schemas.microsoft.com/office/drawing/2014/main" id="{7E0BFF6E-255A-AFE9-192E-FF4A35C42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6735" y="4103554"/>
            <a:ext cx="1761850" cy="1761850"/>
          </a:xfrm>
          <a:prstGeom prst="rect">
            <a:avLst/>
          </a:prstGeom>
        </p:spPr>
      </p:pic>
      <p:pic>
        <p:nvPicPr>
          <p:cNvPr id="48" name="Graphique 47">
            <a:extLst>
              <a:ext uri="{FF2B5EF4-FFF2-40B4-BE49-F238E27FC236}">
                <a16:creationId xmlns:a16="http://schemas.microsoft.com/office/drawing/2014/main" id="{80D8B50E-2D28-7F16-B3CD-EA2C06D3A7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77815" y="4103554"/>
            <a:ext cx="1761850" cy="1761850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9CD41B68-92F7-D0CC-D292-B2B625CDAFEF}"/>
              </a:ext>
            </a:extLst>
          </p:cNvPr>
          <p:cNvSpPr txBox="1"/>
          <p:nvPr/>
        </p:nvSpPr>
        <p:spPr>
          <a:xfrm>
            <a:off x="1375159" y="5568148"/>
            <a:ext cx="2820580" cy="946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850" b="1" dirty="0"/>
              <a:t>Version soumise</a:t>
            </a:r>
          </a:p>
          <a:p>
            <a:pPr algn="ctr"/>
            <a:r>
              <a:rPr lang="fr-CH" sz="1850" i="1" dirty="0" err="1"/>
              <a:t>Submitted</a:t>
            </a:r>
            <a:r>
              <a:rPr lang="fr-CH" sz="1850" i="1" dirty="0"/>
              <a:t> version</a:t>
            </a:r>
          </a:p>
          <a:p>
            <a:pPr algn="ctr"/>
            <a:r>
              <a:rPr lang="fr-CH" sz="1850" i="1" dirty="0"/>
              <a:t>Author Original </a:t>
            </a:r>
            <a:r>
              <a:rPr lang="fr-CH" sz="1850" i="1" dirty="0" err="1"/>
              <a:t>Manuscript</a:t>
            </a:r>
            <a:endParaRPr lang="fr-CH" sz="1850" i="1" dirty="0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CCDB3D99-D326-6F6F-9ADE-F05620CF57FF}"/>
              </a:ext>
            </a:extLst>
          </p:cNvPr>
          <p:cNvSpPr txBox="1"/>
          <p:nvPr/>
        </p:nvSpPr>
        <p:spPr>
          <a:xfrm>
            <a:off x="4971799" y="5564261"/>
            <a:ext cx="2935227" cy="946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850" b="1" dirty="0"/>
              <a:t>Version acceptée</a:t>
            </a:r>
          </a:p>
          <a:p>
            <a:pPr algn="ctr"/>
            <a:r>
              <a:rPr lang="fr-CH" sz="1850" i="1" dirty="0"/>
              <a:t>Accepted version</a:t>
            </a:r>
          </a:p>
          <a:p>
            <a:pPr algn="ctr"/>
            <a:r>
              <a:rPr lang="fr-CH" sz="1850" i="1" dirty="0"/>
              <a:t>Author Accepted </a:t>
            </a:r>
            <a:r>
              <a:rPr lang="fr-CH" sz="1850" i="1" dirty="0" err="1"/>
              <a:t>Manuscript</a:t>
            </a:r>
            <a:endParaRPr lang="fr-CH" sz="1850" i="1" dirty="0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A45F3D3D-7134-1893-6133-64F7F66FFDD5}"/>
              </a:ext>
            </a:extLst>
          </p:cNvPr>
          <p:cNvSpPr txBox="1"/>
          <p:nvPr/>
        </p:nvSpPr>
        <p:spPr>
          <a:xfrm>
            <a:off x="10204824" y="5564261"/>
            <a:ext cx="1854995" cy="946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850" b="1" dirty="0"/>
              <a:t>Version publiée</a:t>
            </a:r>
          </a:p>
          <a:p>
            <a:pPr algn="ctr"/>
            <a:r>
              <a:rPr lang="fr-CH" sz="1850" i="1" dirty="0"/>
              <a:t>Published version</a:t>
            </a:r>
          </a:p>
          <a:p>
            <a:pPr algn="ctr"/>
            <a:r>
              <a:rPr lang="fr-CH" sz="1850" i="1" dirty="0"/>
              <a:t>Version of Record</a:t>
            </a:r>
          </a:p>
        </p:txBody>
      </p:sp>
      <p:grpSp>
        <p:nvGrpSpPr>
          <p:cNvPr id="196" name="Groupe 195">
            <a:extLst>
              <a:ext uri="{FF2B5EF4-FFF2-40B4-BE49-F238E27FC236}">
                <a16:creationId xmlns:a16="http://schemas.microsoft.com/office/drawing/2014/main" id="{997AA7E7-F5B4-4203-F53B-ED9D71CC093A}"/>
              </a:ext>
            </a:extLst>
          </p:cNvPr>
          <p:cNvGrpSpPr/>
          <p:nvPr/>
        </p:nvGrpSpPr>
        <p:grpSpPr>
          <a:xfrm>
            <a:off x="9252165" y="4615457"/>
            <a:ext cx="767307" cy="767307"/>
            <a:chOff x="8703018" y="5086393"/>
            <a:chExt cx="767307" cy="767307"/>
          </a:xfrm>
        </p:grpSpPr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FFCD296F-4A2F-6DCA-2158-73E86D97721C}"/>
                </a:ext>
              </a:extLst>
            </p:cNvPr>
            <p:cNvSpPr/>
            <p:nvPr/>
          </p:nvSpPr>
          <p:spPr>
            <a:xfrm>
              <a:off x="8703018" y="5086393"/>
              <a:ext cx="767307" cy="767307"/>
            </a:xfrm>
            <a:custGeom>
              <a:avLst/>
              <a:gdLst>
                <a:gd name="connsiteX0" fmla="*/ 829651 w 829651"/>
                <a:gd name="connsiteY0" fmla="*/ 414826 h 829651"/>
                <a:gd name="connsiteX1" fmla="*/ 414826 w 829651"/>
                <a:gd name="connsiteY1" fmla="*/ 829651 h 829651"/>
                <a:gd name="connsiteX2" fmla="*/ 0 w 829651"/>
                <a:gd name="connsiteY2" fmla="*/ 414826 h 829651"/>
                <a:gd name="connsiteX3" fmla="*/ 414826 w 829651"/>
                <a:gd name="connsiteY3" fmla="*/ 0 h 829651"/>
                <a:gd name="connsiteX4" fmla="*/ 829651 w 829651"/>
                <a:gd name="connsiteY4" fmla="*/ 414826 h 82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651" h="829651">
                  <a:moveTo>
                    <a:pt x="829651" y="414826"/>
                  </a:moveTo>
                  <a:cubicBezTo>
                    <a:pt x="829651" y="643928"/>
                    <a:pt x="643928" y="829651"/>
                    <a:pt x="414826" y="829651"/>
                  </a:cubicBezTo>
                  <a:cubicBezTo>
                    <a:pt x="185724" y="829651"/>
                    <a:pt x="0" y="643928"/>
                    <a:pt x="0" y="414826"/>
                  </a:cubicBezTo>
                  <a:cubicBezTo>
                    <a:pt x="0" y="185724"/>
                    <a:pt x="185724" y="0"/>
                    <a:pt x="414826" y="0"/>
                  </a:cubicBezTo>
                  <a:cubicBezTo>
                    <a:pt x="643928" y="0"/>
                    <a:pt x="829651" y="185724"/>
                    <a:pt x="829651" y="414826"/>
                  </a:cubicBezTo>
                  <a:close/>
                </a:path>
              </a:pathLst>
            </a:custGeom>
            <a:solidFill>
              <a:schemeClr val="lt1"/>
            </a:solidFill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84569" tIns="42284" rIns="84569" bIns="422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H" sz="1665"/>
            </a:p>
          </p:txBody>
        </p:sp>
        <p:grpSp>
          <p:nvGrpSpPr>
            <p:cNvPr id="73" name="Graphique 6">
              <a:extLst>
                <a:ext uri="{FF2B5EF4-FFF2-40B4-BE49-F238E27FC236}">
                  <a16:creationId xmlns:a16="http://schemas.microsoft.com/office/drawing/2014/main" id="{D1C41E97-CB1D-0EB7-636F-62B2B9995593}"/>
                </a:ext>
              </a:extLst>
            </p:cNvPr>
            <p:cNvGrpSpPr/>
            <p:nvPr/>
          </p:nvGrpSpPr>
          <p:grpSpPr>
            <a:xfrm>
              <a:off x="8908682" y="5249291"/>
              <a:ext cx="355980" cy="441516"/>
              <a:chOff x="9427258" y="2033769"/>
              <a:chExt cx="384903" cy="477389"/>
            </a:xfrm>
            <a:solidFill>
              <a:schemeClr val="lt1"/>
            </a:solidFill>
          </p:grpSpPr>
          <p:grpSp>
            <p:nvGrpSpPr>
              <p:cNvPr id="117" name="Graphique 6">
                <a:extLst>
                  <a:ext uri="{FF2B5EF4-FFF2-40B4-BE49-F238E27FC236}">
                    <a16:creationId xmlns:a16="http://schemas.microsoft.com/office/drawing/2014/main" id="{3C4C622A-DCE4-2A12-3DE4-1632F92B7728}"/>
                  </a:ext>
                </a:extLst>
              </p:cNvPr>
              <p:cNvGrpSpPr/>
              <p:nvPr/>
            </p:nvGrpSpPr>
            <p:grpSpPr>
              <a:xfrm>
                <a:off x="9427258" y="2033769"/>
                <a:ext cx="384903" cy="477389"/>
                <a:chOff x="9427258" y="2033769"/>
                <a:chExt cx="384903" cy="477389"/>
              </a:xfrm>
              <a:solidFill>
                <a:schemeClr val="lt1"/>
              </a:solidFill>
            </p:grpSpPr>
            <p:sp>
              <p:nvSpPr>
                <p:cNvPr id="132" name="Forme libre : forme 131">
                  <a:extLst>
                    <a:ext uri="{FF2B5EF4-FFF2-40B4-BE49-F238E27FC236}">
                      <a16:creationId xmlns:a16="http://schemas.microsoft.com/office/drawing/2014/main" id="{34E0EB24-000E-422E-4E2C-5B5D63553DE3}"/>
                    </a:ext>
                  </a:extLst>
                </p:cNvPr>
                <p:cNvSpPr/>
                <p:nvPr/>
              </p:nvSpPr>
              <p:spPr>
                <a:xfrm>
                  <a:off x="9427258" y="2033769"/>
                  <a:ext cx="384223" cy="477389"/>
                </a:xfrm>
                <a:custGeom>
                  <a:avLst/>
                  <a:gdLst>
                    <a:gd name="connsiteX0" fmla="*/ 283578 w 384223"/>
                    <a:gd name="connsiteY0" fmla="*/ 477390 h 477389"/>
                    <a:gd name="connsiteX1" fmla="*/ 13601 w 384223"/>
                    <a:gd name="connsiteY1" fmla="*/ 477390 h 477389"/>
                    <a:gd name="connsiteX2" fmla="*/ 0 w 384223"/>
                    <a:gd name="connsiteY2" fmla="*/ 463789 h 477389"/>
                    <a:gd name="connsiteX3" fmla="*/ 0 w 384223"/>
                    <a:gd name="connsiteY3" fmla="*/ 13601 h 477389"/>
                    <a:gd name="connsiteX4" fmla="*/ 13601 w 384223"/>
                    <a:gd name="connsiteY4" fmla="*/ 0 h 477389"/>
                    <a:gd name="connsiteX5" fmla="*/ 370623 w 384223"/>
                    <a:gd name="connsiteY5" fmla="*/ 0 h 477389"/>
                    <a:gd name="connsiteX6" fmla="*/ 384224 w 384223"/>
                    <a:gd name="connsiteY6" fmla="*/ 13601 h 477389"/>
                    <a:gd name="connsiteX7" fmla="*/ 384224 w 384223"/>
                    <a:gd name="connsiteY7" fmla="*/ 372663 h 477389"/>
                    <a:gd name="connsiteX8" fmla="*/ 380144 w 384223"/>
                    <a:gd name="connsiteY8" fmla="*/ 382184 h 477389"/>
                    <a:gd name="connsiteX9" fmla="*/ 293098 w 384223"/>
                    <a:gd name="connsiteY9" fmla="*/ 473989 h 477389"/>
                    <a:gd name="connsiteX10" fmla="*/ 283578 w 384223"/>
                    <a:gd name="connsiteY10" fmla="*/ 477390 h 477389"/>
                    <a:gd name="connsiteX11" fmla="*/ 27202 w 384223"/>
                    <a:gd name="connsiteY11" fmla="*/ 450188 h 477389"/>
                    <a:gd name="connsiteX12" fmla="*/ 277457 w 384223"/>
                    <a:gd name="connsiteY12" fmla="*/ 450188 h 477389"/>
                    <a:gd name="connsiteX13" fmla="*/ 357022 w 384223"/>
                    <a:gd name="connsiteY13" fmla="*/ 367223 h 477389"/>
                    <a:gd name="connsiteX14" fmla="*/ 357022 w 384223"/>
                    <a:gd name="connsiteY14" fmla="*/ 27202 h 477389"/>
                    <a:gd name="connsiteX15" fmla="*/ 27202 w 384223"/>
                    <a:gd name="connsiteY15" fmla="*/ 27202 h 477389"/>
                    <a:gd name="connsiteX16" fmla="*/ 27202 w 384223"/>
                    <a:gd name="connsiteY16" fmla="*/ 450188 h 47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84223" h="477389">
                      <a:moveTo>
                        <a:pt x="283578" y="477390"/>
                      </a:moveTo>
                      <a:lnTo>
                        <a:pt x="13601" y="477390"/>
                      </a:lnTo>
                      <a:cubicBezTo>
                        <a:pt x="6120" y="477390"/>
                        <a:pt x="0" y="471269"/>
                        <a:pt x="0" y="463789"/>
                      </a:cubicBezTo>
                      <a:lnTo>
                        <a:pt x="0" y="13601"/>
                      </a:lnTo>
                      <a:cubicBezTo>
                        <a:pt x="0" y="6120"/>
                        <a:pt x="6120" y="0"/>
                        <a:pt x="13601" y="0"/>
                      </a:cubicBezTo>
                      <a:lnTo>
                        <a:pt x="370623" y="0"/>
                      </a:lnTo>
                      <a:cubicBezTo>
                        <a:pt x="378103" y="0"/>
                        <a:pt x="384224" y="6120"/>
                        <a:pt x="384224" y="13601"/>
                      </a:cubicBezTo>
                      <a:lnTo>
                        <a:pt x="384224" y="372663"/>
                      </a:lnTo>
                      <a:cubicBezTo>
                        <a:pt x="384224" y="376063"/>
                        <a:pt x="382864" y="379463"/>
                        <a:pt x="380144" y="382184"/>
                      </a:cubicBezTo>
                      <a:lnTo>
                        <a:pt x="293098" y="473989"/>
                      </a:lnTo>
                      <a:cubicBezTo>
                        <a:pt x="291058" y="476029"/>
                        <a:pt x="287658" y="477390"/>
                        <a:pt x="283578" y="477390"/>
                      </a:cubicBezTo>
                      <a:close/>
                      <a:moveTo>
                        <a:pt x="27202" y="450188"/>
                      </a:moveTo>
                      <a:lnTo>
                        <a:pt x="277457" y="450188"/>
                      </a:lnTo>
                      <a:lnTo>
                        <a:pt x="357022" y="367223"/>
                      </a:lnTo>
                      <a:lnTo>
                        <a:pt x="357022" y="27202"/>
                      </a:lnTo>
                      <a:lnTo>
                        <a:pt x="27202" y="27202"/>
                      </a:lnTo>
                      <a:lnTo>
                        <a:pt x="27202" y="450188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2700" cap="flat">
                  <a:solidFill>
                    <a:schemeClr val="accent3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84569" tIns="42284" rIns="84569" bIns="4228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CH" sz="1665"/>
                </a:p>
              </p:txBody>
            </p:sp>
            <p:sp>
              <p:nvSpPr>
                <p:cNvPr id="135" name="Forme libre : forme 134">
                  <a:extLst>
                    <a:ext uri="{FF2B5EF4-FFF2-40B4-BE49-F238E27FC236}">
                      <a16:creationId xmlns:a16="http://schemas.microsoft.com/office/drawing/2014/main" id="{CAA24E19-F10F-CE9B-A52D-F947B4144902}"/>
                    </a:ext>
                  </a:extLst>
                </p:cNvPr>
                <p:cNvSpPr/>
                <p:nvPr/>
              </p:nvSpPr>
              <p:spPr>
                <a:xfrm>
                  <a:off x="9693834" y="2386030"/>
                  <a:ext cx="118327" cy="125127"/>
                </a:xfrm>
                <a:custGeom>
                  <a:avLst/>
                  <a:gdLst>
                    <a:gd name="connsiteX0" fmla="*/ 13601 w 118327"/>
                    <a:gd name="connsiteY0" fmla="*/ 125128 h 125127"/>
                    <a:gd name="connsiteX1" fmla="*/ 0 w 118327"/>
                    <a:gd name="connsiteY1" fmla="*/ 111527 h 125127"/>
                    <a:gd name="connsiteX2" fmla="*/ 0 w 118327"/>
                    <a:gd name="connsiteY2" fmla="*/ 13601 h 125127"/>
                    <a:gd name="connsiteX3" fmla="*/ 13601 w 118327"/>
                    <a:gd name="connsiteY3" fmla="*/ 0 h 125127"/>
                    <a:gd name="connsiteX4" fmla="*/ 104726 w 118327"/>
                    <a:gd name="connsiteY4" fmla="*/ 0 h 125127"/>
                    <a:gd name="connsiteX5" fmla="*/ 118327 w 118327"/>
                    <a:gd name="connsiteY5" fmla="*/ 13601 h 125127"/>
                    <a:gd name="connsiteX6" fmla="*/ 104726 w 118327"/>
                    <a:gd name="connsiteY6" fmla="*/ 27202 h 125127"/>
                    <a:gd name="connsiteX7" fmla="*/ 27202 w 118327"/>
                    <a:gd name="connsiteY7" fmla="*/ 27202 h 125127"/>
                    <a:gd name="connsiteX8" fmla="*/ 27202 w 118327"/>
                    <a:gd name="connsiteY8" fmla="*/ 111527 h 125127"/>
                    <a:gd name="connsiteX9" fmla="*/ 13601 w 118327"/>
                    <a:gd name="connsiteY9" fmla="*/ 125128 h 125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327" h="125127">
                      <a:moveTo>
                        <a:pt x="13601" y="125128"/>
                      </a:moveTo>
                      <a:cubicBezTo>
                        <a:pt x="6120" y="125128"/>
                        <a:pt x="0" y="119007"/>
                        <a:pt x="0" y="111527"/>
                      </a:cubicBezTo>
                      <a:lnTo>
                        <a:pt x="0" y="13601"/>
                      </a:lnTo>
                      <a:cubicBezTo>
                        <a:pt x="0" y="6120"/>
                        <a:pt x="6120" y="0"/>
                        <a:pt x="13601" y="0"/>
                      </a:cubicBezTo>
                      <a:lnTo>
                        <a:pt x="104726" y="0"/>
                      </a:lnTo>
                      <a:cubicBezTo>
                        <a:pt x="112207" y="0"/>
                        <a:pt x="118327" y="6120"/>
                        <a:pt x="118327" y="13601"/>
                      </a:cubicBezTo>
                      <a:cubicBezTo>
                        <a:pt x="118327" y="21081"/>
                        <a:pt x="112207" y="27202"/>
                        <a:pt x="104726" y="27202"/>
                      </a:cubicBezTo>
                      <a:lnTo>
                        <a:pt x="27202" y="27202"/>
                      </a:lnTo>
                      <a:lnTo>
                        <a:pt x="27202" y="111527"/>
                      </a:lnTo>
                      <a:cubicBezTo>
                        <a:pt x="27202" y="119007"/>
                        <a:pt x="21081" y="125128"/>
                        <a:pt x="13601" y="12512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2700" cap="flat">
                  <a:solidFill>
                    <a:schemeClr val="accent3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84569" tIns="42284" rIns="84569" bIns="4228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CH" sz="1665"/>
                </a:p>
              </p:txBody>
            </p:sp>
          </p:grpSp>
          <p:sp>
            <p:nvSpPr>
              <p:cNvPr id="118" name="Forme libre : forme 117">
                <a:extLst>
                  <a:ext uri="{FF2B5EF4-FFF2-40B4-BE49-F238E27FC236}">
                    <a16:creationId xmlns:a16="http://schemas.microsoft.com/office/drawing/2014/main" id="{C00940BC-3996-272E-85C4-4750ED7C8A4A}"/>
                  </a:ext>
                </a:extLst>
              </p:cNvPr>
              <p:cNvSpPr/>
              <p:nvPr/>
            </p:nvSpPr>
            <p:spPr>
              <a:xfrm>
                <a:off x="9491862" y="2111294"/>
                <a:ext cx="114978" cy="137368"/>
              </a:xfrm>
              <a:custGeom>
                <a:avLst/>
                <a:gdLst>
                  <a:gd name="connsiteX0" fmla="*/ 102006 w 114978"/>
                  <a:gd name="connsiteY0" fmla="*/ 137368 h 137368"/>
                  <a:gd name="connsiteX1" fmla="*/ 13601 w 114978"/>
                  <a:gd name="connsiteY1" fmla="*/ 137368 h 137368"/>
                  <a:gd name="connsiteX2" fmla="*/ 0 w 114978"/>
                  <a:gd name="connsiteY2" fmla="*/ 123768 h 137368"/>
                  <a:gd name="connsiteX3" fmla="*/ 0 w 114978"/>
                  <a:gd name="connsiteY3" fmla="*/ 13601 h 137368"/>
                  <a:gd name="connsiteX4" fmla="*/ 13601 w 114978"/>
                  <a:gd name="connsiteY4" fmla="*/ 0 h 137368"/>
                  <a:gd name="connsiteX5" fmla="*/ 101326 w 114978"/>
                  <a:gd name="connsiteY5" fmla="*/ 0 h 137368"/>
                  <a:gd name="connsiteX6" fmla="*/ 114927 w 114978"/>
                  <a:gd name="connsiteY6" fmla="*/ 13601 h 137368"/>
                  <a:gd name="connsiteX7" fmla="*/ 114927 w 114978"/>
                  <a:gd name="connsiteY7" fmla="*/ 123768 h 137368"/>
                  <a:gd name="connsiteX8" fmla="*/ 102006 w 114978"/>
                  <a:gd name="connsiteY8" fmla="*/ 137368 h 137368"/>
                  <a:gd name="connsiteX9" fmla="*/ 27202 w 114978"/>
                  <a:gd name="connsiteY9" fmla="*/ 110167 h 137368"/>
                  <a:gd name="connsiteX10" fmla="*/ 87725 w 114978"/>
                  <a:gd name="connsiteY10" fmla="*/ 110167 h 137368"/>
                  <a:gd name="connsiteX11" fmla="*/ 87725 w 114978"/>
                  <a:gd name="connsiteY11" fmla="*/ 27202 h 137368"/>
                  <a:gd name="connsiteX12" fmla="*/ 27202 w 114978"/>
                  <a:gd name="connsiteY12" fmla="*/ 27202 h 137368"/>
                  <a:gd name="connsiteX13" fmla="*/ 27202 w 114978"/>
                  <a:gd name="connsiteY13" fmla="*/ 110167 h 137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978" h="137368">
                    <a:moveTo>
                      <a:pt x="102006" y="137368"/>
                    </a:moveTo>
                    <a:lnTo>
                      <a:pt x="13601" y="137368"/>
                    </a:lnTo>
                    <a:cubicBezTo>
                      <a:pt x="6120" y="137368"/>
                      <a:pt x="0" y="131248"/>
                      <a:pt x="0" y="123768"/>
                    </a:cubicBezTo>
                    <a:lnTo>
                      <a:pt x="0" y="13601"/>
                    </a:lnTo>
                    <a:cubicBezTo>
                      <a:pt x="0" y="6120"/>
                      <a:pt x="6120" y="0"/>
                      <a:pt x="13601" y="0"/>
                    </a:cubicBezTo>
                    <a:lnTo>
                      <a:pt x="101326" y="0"/>
                    </a:lnTo>
                    <a:cubicBezTo>
                      <a:pt x="108807" y="0"/>
                      <a:pt x="114927" y="6120"/>
                      <a:pt x="114927" y="13601"/>
                    </a:cubicBezTo>
                    <a:lnTo>
                      <a:pt x="114927" y="123768"/>
                    </a:lnTo>
                    <a:cubicBezTo>
                      <a:pt x="115607" y="131248"/>
                      <a:pt x="109487" y="137368"/>
                      <a:pt x="102006" y="137368"/>
                    </a:cubicBezTo>
                    <a:close/>
                    <a:moveTo>
                      <a:pt x="27202" y="110167"/>
                    </a:moveTo>
                    <a:lnTo>
                      <a:pt x="87725" y="110167"/>
                    </a:lnTo>
                    <a:lnTo>
                      <a:pt x="87725" y="27202"/>
                    </a:lnTo>
                    <a:lnTo>
                      <a:pt x="27202" y="27202"/>
                    </a:lnTo>
                    <a:lnTo>
                      <a:pt x="27202" y="110167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84569" tIns="42284" rIns="84569" bIns="4228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CH" sz="1665"/>
              </a:p>
            </p:txBody>
          </p:sp>
          <p:sp>
            <p:nvSpPr>
              <p:cNvPr id="119" name="Forme libre : forme 118">
                <a:extLst>
                  <a:ext uri="{FF2B5EF4-FFF2-40B4-BE49-F238E27FC236}">
                    <a16:creationId xmlns:a16="http://schemas.microsoft.com/office/drawing/2014/main" id="{76C777C4-7CFA-1067-3C0C-A5D922E894B6}"/>
                  </a:ext>
                </a:extLst>
              </p:cNvPr>
              <p:cNvSpPr/>
              <p:nvPr/>
            </p:nvSpPr>
            <p:spPr>
              <a:xfrm>
                <a:off x="9623110" y="2111294"/>
                <a:ext cx="125127" cy="27201"/>
              </a:xfrm>
              <a:custGeom>
                <a:avLst/>
                <a:gdLst>
                  <a:gd name="connsiteX0" fmla="*/ 111527 w 125127"/>
                  <a:gd name="connsiteY0" fmla="*/ 27202 h 27201"/>
                  <a:gd name="connsiteX1" fmla="*/ 13601 w 125127"/>
                  <a:gd name="connsiteY1" fmla="*/ 27202 h 27201"/>
                  <a:gd name="connsiteX2" fmla="*/ 0 w 125127"/>
                  <a:gd name="connsiteY2" fmla="*/ 13601 h 27201"/>
                  <a:gd name="connsiteX3" fmla="*/ 13601 w 125127"/>
                  <a:gd name="connsiteY3" fmla="*/ 0 h 27201"/>
                  <a:gd name="connsiteX4" fmla="*/ 111527 w 125127"/>
                  <a:gd name="connsiteY4" fmla="*/ 0 h 27201"/>
                  <a:gd name="connsiteX5" fmla="*/ 125128 w 125127"/>
                  <a:gd name="connsiteY5" fmla="*/ 13601 h 27201"/>
                  <a:gd name="connsiteX6" fmla="*/ 111527 w 125127"/>
                  <a:gd name="connsiteY6" fmla="*/ 27202 h 2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127" h="27201">
                    <a:moveTo>
                      <a:pt x="111527" y="27202"/>
                    </a:moveTo>
                    <a:lnTo>
                      <a:pt x="13601" y="27202"/>
                    </a:lnTo>
                    <a:cubicBezTo>
                      <a:pt x="6120" y="27202"/>
                      <a:pt x="0" y="21081"/>
                      <a:pt x="0" y="13601"/>
                    </a:cubicBezTo>
                    <a:cubicBezTo>
                      <a:pt x="0" y="6120"/>
                      <a:pt x="6120" y="0"/>
                      <a:pt x="13601" y="0"/>
                    </a:cubicBezTo>
                    <a:lnTo>
                      <a:pt x="111527" y="0"/>
                    </a:lnTo>
                    <a:cubicBezTo>
                      <a:pt x="119007" y="0"/>
                      <a:pt x="125128" y="6120"/>
                      <a:pt x="125128" y="13601"/>
                    </a:cubicBezTo>
                    <a:cubicBezTo>
                      <a:pt x="125128" y="21081"/>
                      <a:pt x="119007" y="27202"/>
                      <a:pt x="111527" y="27202"/>
                    </a:cubicBezTo>
                    <a:close/>
                  </a:path>
                </a:pathLst>
              </a:custGeom>
              <a:solidFill>
                <a:schemeClr val="lt1"/>
              </a:solidFill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84569" tIns="42284" rIns="84569" bIns="4228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CH" sz="1665"/>
              </a:p>
            </p:txBody>
          </p:sp>
          <p:sp>
            <p:nvSpPr>
              <p:cNvPr id="121" name="Forme libre : forme 120">
                <a:extLst>
                  <a:ext uri="{FF2B5EF4-FFF2-40B4-BE49-F238E27FC236}">
                    <a16:creationId xmlns:a16="http://schemas.microsoft.com/office/drawing/2014/main" id="{1AAC8806-966F-E378-AF74-50CF6A4CB5AB}"/>
                  </a:ext>
                </a:extLst>
              </p:cNvPr>
              <p:cNvSpPr/>
              <p:nvPr/>
            </p:nvSpPr>
            <p:spPr>
              <a:xfrm>
                <a:off x="9623110" y="2166377"/>
                <a:ext cx="76164" cy="27201"/>
              </a:xfrm>
              <a:custGeom>
                <a:avLst/>
                <a:gdLst>
                  <a:gd name="connsiteX0" fmla="*/ 62564 w 76164"/>
                  <a:gd name="connsiteY0" fmla="*/ 27202 h 27201"/>
                  <a:gd name="connsiteX1" fmla="*/ 13601 w 76164"/>
                  <a:gd name="connsiteY1" fmla="*/ 27202 h 27201"/>
                  <a:gd name="connsiteX2" fmla="*/ 0 w 76164"/>
                  <a:gd name="connsiteY2" fmla="*/ 13601 h 27201"/>
                  <a:gd name="connsiteX3" fmla="*/ 13601 w 76164"/>
                  <a:gd name="connsiteY3" fmla="*/ 0 h 27201"/>
                  <a:gd name="connsiteX4" fmla="*/ 62564 w 76164"/>
                  <a:gd name="connsiteY4" fmla="*/ 0 h 27201"/>
                  <a:gd name="connsiteX5" fmla="*/ 76165 w 76164"/>
                  <a:gd name="connsiteY5" fmla="*/ 13601 h 27201"/>
                  <a:gd name="connsiteX6" fmla="*/ 62564 w 76164"/>
                  <a:gd name="connsiteY6" fmla="*/ 27202 h 2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164" h="27201">
                    <a:moveTo>
                      <a:pt x="62564" y="27202"/>
                    </a:moveTo>
                    <a:lnTo>
                      <a:pt x="13601" y="27202"/>
                    </a:lnTo>
                    <a:cubicBezTo>
                      <a:pt x="6120" y="27202"/>
                      <a:pt x="0" y="21081"/>
                      <a:pt x="0" y="13601"/>
                    </a:cubicBezTo>
                    <a:cubicBezTo>
                      <a:pt x="0" y="6120"/>
                      <a:pt x="6120" y="0"/>
                      <a:pt x="13601" y="0"/>
                    </a:cubicBezTo>
                    <a:lnTo>
                      <a:pt x="62564" y="0"/>
                    </a:lnTo>
                    <a:cubicBezTo>
                      <a:pt x="70044" y="0"/>
                      <a:pt x="76165" y="6120"/>
                      <a:pt x="76165" y="13601"/>
                    </a:cubicBezTo>
                    <a:cubicBezTo>
                      <a:pt x="76165" y="21081"/>
                      <a:pt x="70044" y="27202"/>
                      <a:pt x="62564" y="27202"/>
                    </a:cubicBezTo>
                    <a:close/>
                  </a:path>
                </a:pathLst>
              </a:custGeom>
              <a:solidFill>
                <a:schemeClr val="lt1"/>
              </a:solidFill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84569" tIns="42284" rIns="84569" bIns="4228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CH" sz="1665"/>
              </a:p>
            </p:txBody>
          </p:sp>
          <p:sp>
            <p:nvSpPr>
              <p:cNvPr id="123" name="Forme libre : forme 122">
                <a:extLst>
                  <a:ext uri="{FF2B5EF4-FFF2-40B4-BE49-F238E27FC236}">
                    <a16:creationId xmlns:a16="http://schemas.microsoft.com/office/drawing/2014/main" id="{5D979E89-525B-717A-95BF-B7AA1E679C3D}"/>
                  </a:ext>
                </a:extLst>
              </p:cNvPr>
              <p:cNvSpPr/>
              <p:nvPr/>
            </p:nvSpPr>
            <p:spPr>
              <a:xfrm>
                <a:off x="9623110" y="2221460"/>
                <a:ext cx="125127" cy="27201"/>
              </a:xfrm>
              <a:custGeom>
                <a:avLst/>
                <a:gdLst>
                  <a:gd name="connsiteX0" fmla="*/ 111527 w 125127"/>
                  <a:gd name="connsiteY0" fmla="*/ 27202 h 27201"/>
                  <a:gd name="connsiteX1" fmla="*/ 13601 w 125127"/>
                  <a:gd name="connsiteY1" fmla="*/ 27202 h 27201"/>
                  <a:gd name="connsiteX2" fmla="*/ 0 w 125127"/>
                  <a:gd name="connsiteY2" fmla="*/ 13601 h 27201"/>
                  <a:gd name="connsiteX3" fmla="*/ 13601 w 125127"/>
                  <a:gd name="connsiteY3" fmla="*/ 0 h 27201"/>
                  <a:gd name="connsiteX4" fmla="*/ 111527 w 125127"/>
                  <a:gd name="connsiteY4" fmla="*/ 0 h 27201"/>
                  <a:gd name="connsiteX5" fmla="*/ 125128 w 125127"/>
                  <a:gd name="connsiteY5" fmla="*/ 13601 h 27201"/>
                  <a:gd name="connsiteX6" fmla="*/ 111527 w 125127"/>
                  <a:gd name="connsiteY6" fmla="*/ 27202 h 2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127" h="27201">
                    <a:moveTo>
                      <a:pt x="111527" y="27202"/>
                    </a:moveTo>
                    <a:lnTo>
                      <a:pt x="13601" y="27202"/>
                    </a:lnTo>
                    <a:cubicBezTo>
                      <a:pt x="6120" y="27202"/>
                      <a:pt x="0" y="21081"/>
                      <a:pt x="0" y="13601"/>
                    </a:cubicBezTo>
                    <a:cubicBezTo>
                      <a:pt x="0" y="6120"/>
                      <a:pt x="6120" y="0"/>
                      <a:pt x="13601" y="0"/>
                    </a:cubicBezTo>
                    <a:lnTo>
                      <a:pt x="111527" y="0"/>
                    </a:lnTo>
                    <a:cubicBezTo>
                      <a:pt x="119007" y="0"/>
                      <a:pt x="125128" y="6120"/>
                      <a:pt x="125128" y="13601"/>
                    </a:cubicBezTo>
                    <a:cubicBezTo>
                      <a:pt x="125128" y="21081"/>
                      <a:pt x="119007" y="27202"/>
                      <a:pt x="111527" y="27202"/>
                    </a:cubicBezTo>
                    <a:close/>
                  </a:path>
                </a:pathLst>
              </a:custGeom>
              <a:solidFill>
                <a:schemeClr val="lt1"/>
              </a:solidFill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84569" tIns="42284" rIns="84569" bIns="4228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CH" sz="1665"/>
              </a:p>
            </p:txBody>
          </p:sp>
          <p:sp>
            <p:nvSpPr>
              <p:cNvPr id="125" name="Forme libre : forme 124">
                <a:extLst>
                  <a:ext uri="{FF2B5EF4-FFF2-40B4-BE49-F238E27FC236}">
                    <a16:creationId xmlns:a16="http://schemas.microsoft.com/office/drawing/2014/main" id="{B326D93F-2361-170E-E760-8C3275D6C241}"/>
                  </a:ext>
                </a:extLst>
              </p:cNvPr>
              <p:cNvSpPr/>
              <p:nvPr/>
            </p:nvSpPr>
            <p:spPr>
              <a:xfrm>
                <a:off x="9491862" y="2276544"/>
                <a:ext cx="256375" cy="27201"/>
              </a:xfrm>
              <a:custGeom>
                <a:avLst/>
                <a:gdLst>
                  <a:gd name="connsiteX0" fmla="*/ 242775 w 256375"/>
                  <a:gd name="connsiteY0" fmla="*/ 27202 h 27201"/>
                  <a:gd name="connsiteX1" fmla="*/ 13601 w 256375"/>
                  <a:gd name="connsiteY1" fmla="*/ 27202 h 27201"/>
                  <a:gd name="connsiteX2" fmla="*/ 0 w 256375"/>
                  <a:gd name="connsiteY2" fmla="*/ 13601 h 27201"/>
                  <a:gd name="connsiteX3" fmla="*/ 13601 w 256375"/>
                  <a:gd name="connsiteY3" fmla="*/ 0 h 27201"/>
                  <a:gd name="connsiteX4" fmla="*/ 242775 w 256375"/>
                  <a:gd name="connsiteY4" fmla="*/ 0 h 27201"/>
                  <a:gd name="connsiteX5" fmla="*/ 256376 w 256375"/>
                  <a:gd name="connsiteY5" fmla="*/ 13601 h 27201"/>
                  <a:gd name="connsiteX6" fmla="*/ 242775 w 256375"/>
                  <a:gd name="connsiteY6" fmla="*/ 27202 h 2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375" h="27201">
                    <a:moveTo>
                      <a:pt x="242775" y="27202"/>
                    </a:moveTo>
                    <a:lnTo>
                      <a:pt x="13601" y="27202"/>
                    </a:lnTo>
                    <a:cubicBezTo>
                      <a:pt x="6120" y="27202"/>
                      <a:pt x="0" y="21081"/>
                      <a:pt x="0" y="13601"/>
                    </a:cubicBezTo>
                    <a:cubicBezTo>
                      <a:pt x="0" y="6120"/>
                      <a:pt x="6120" y="0"/>
                      <a:pt x="13601" y="0"/>
                    </a:cubicBezTo>
                    <a:lnTo>
                      <a:pt x="242775" y="0"/>
                    </a:lnTo>
                    <a:cubicBezTo>
                      <a:pt x="250255" y="0"/>
                      <a:pt x="256376" y="6120"/>
                      <a:pt x="256376" y="13601"/>
                    </a:cubicBezTo>
                    <a:cubicBezTo>
                      <a:pt x="256376" y="21081"/>
                      <a:pt x="250255" y="27202"/>
                      <a:pt x="242775" y="27202"/>
                    </a:cubicBezTo>
                    <a:close/>
                  </a:path>
                </a:pathLst>
              </a:custGeom>
              <a:solidFill>
                <a:schemeClr val="lt1"/>
              </a:solidFill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84569" tIns="42284" rIns="84569" bIns="4228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CH" sz="1665"/>
              </a:p>
            </p:txBody>
          </p:sp>
          <p:sp>
            <p:nvSpPr>
              <p:cNvPr id="127" name="Forme libre : forme 126">
                <a:extLst>
                  <a:ext uri="{FF2B5EF4-FFF2-40B4-BE49-F238E27FC236}">
                    <a16:creationId xmlns:a16="http://schemas.microsoft.com/office/drawing/2014/main" id="{1963397F-F294-2AA7-F4DE-50AEC52781F3}"/>
                  </a:ext>
                </a:extLst>
              </p:cNvPr>
              <p:cNvSpPr/>
              <p:nvPr/>
            </p:nvSpPr>
            <p:spPr>
              <a:xfrm>
                <a:off x="9491862" y="2331627"/>
                <a:ext cx="256375" cy="27201"/>
              </a:xfrm>
              <a:custGeom>
                <a:avLst/>
                <a:gdLst>
                  <a:gd name="connsiteX0" fmla="*/ 242775 w 256375"/>
                  <a:gd name="connsiteY0" fmla="*/ 27202 h 27201"/>
                  <a:gd name="connsiteX1" fmla="*/ 13601 w 256375"/>
                  <a:gd name="connsiteY1" fmla="*/ 27202 h 27201"/>
                  <a:gd name="connsiteX2" fmla="*/ 0 w 256375"/>
                  <a:gd name="connsiteY2" fmla="*/ 13601 h 27201"/>
                  <a:gd name="connsiteX3" fmla="*/ 13601 w 256375"/>
                  <a:gd name="connsiteY3" fmla="*/ 0 h 27201"/>
                  <a:gd name="connsiteX4" fmla="*/ 242775 w 256375"/>
                  <a:gd name="connsiteY4" fmla="*/ 0 h 27201"/>
                  <a:gd name="connsiteX5" fmla="*/ 256376 w 256375"/>
                  <a:gd name="connsiteY5" fmla="*/ 13601 h 27201"/>
                  <a:gd name="connsiteX6" fmla="*/ 242775 w 256375"/>
                  <a:gd name="connsiteY6" fmla="*/ 27202 h 2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375" h="27201">
                    <a:moveTo>
                      <a:pt x="242775" y="27202"/>
                    </a:moveTo>
                    <a:lnTo>
                      <a:pt x="13601" y="27202"/>
                    </a:lnTo>
                    <a:cubicBezTo>
                      <a:pt x="6120" y="27202"/>
                      <a:pt x="0" y="21081"/>
                      <a:pt x="0" y="13601"/>
                    </a:cubicBezTo>
                    <a:cubicBezTo>
                      <a:pt x="0" y="6120"/>
                      <a:pt x="6120" y="0"/>
                      <a:pt x="13601" y="0"/>
                    </a:cubicBezTo>
                    <a:lnTo>
                      <a:pt x="242775" y="0"/>
                    </a:lnTo>
                    <a:cubicBezTo>
                      <a:pt x="250255" y="0"/>
                      <a:pt x="256376" y="6120"/>
                      <a:pt x="256376" y="13601"/>
                    </a:cubicBezTo>
                    <a:cubicBezTo>
                      <a:pt x="256376" y="21081"/>
                      <a:pt x="250255" y="27202"/>
                      <a:pt x="242775" y="27202"/>
                    </a:cubicBezTo>
                    <a:close/>
                  </a:path>
                </a:pathLst>
              </a:custGeom>
              <a:solidFill>
                <a:schemeClr val="lt1"/>
              </a:solidFill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84569" tIns="42284" rIns="84569" bIns="4228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CH" sz="1665"/>
              </a:p>
            </p:txBody>
          </p:sp>
          <p:sp>
            <p:nvSpPr>
              <p:cNvPr id="129" name="Forme libre : forme 128">
                <a:extLst>
                  <a:ext uri="{FF2B5EF4-FFF2-40B4-BE49-F238E27FC236}">
                    <a16:creationId xmlns:a16="http://schemas.microsoft.com/office/drawing/2014/main" id="{AC1C27AF-6DCF-621B-40C7-D5DAAEC339F2}"/>
                  </a:ext>
                </a:extLst>
              </p:cNvPr>
              <p:cNvSpPr/>
              <p:nvPr/>
            </p:nvSpPr>
            <p:spPr>
              <a:xfrm>
                <a:off x="9491862" y="2386711"/>
                <a:ext cx="167290" cy="27201"/>
              </a:xfrm>
              <a:custGeom>
                <a:avLst/>
                <a:gdLst>
                  <a:gd name="connsiteX0" fmla="*/ 153690 w 167290"/>
                  <a:gd name="connsiteY0" fmla="*/ 27202 h 27201"/>
                  <a:gd name="connsiteX1" fmla="*/ 13601 w 167290"/>
                  <a:gd name="connsiteY1" fmla="*/ 27202 h 27201"/>
                  <a:gd name="connsiteX2" fmla="*/ 0 w 167290"/>
                  <a:gd name="connsiteY2" fmla="*/ 13601 h 27201"/>
                  <a:gd name="connsiteX3" fmla="*/ 13601 w 167290"/>
                  <a:gd name="connsiteY3" fmla="*/ 0 h 27201"/>
                  <a:gd name="connsiteX4" fmla="*/ 153690 w 167290"/>
                  <a:gd name="connsiteY4" fmla="*/ 0 h 27201"/>
                  <a:gd name="connsiteX5" fmla="*/ 167290 w 167290"/>
                  <a:gd name="connsiteY5" fmla="*/ 13601 h 27201"/>
                  <a:gd name="connsiteX6" fmla="*/ 153690 w 167290"/>
                  <a:gd name="connsiteY6" fmla="*/ 27202 h 2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290" h="27201">
                    <a:moveTo>
                      <a:pt x="153690" y="27202"/>
                    </a:moveTo>
                    <a:lnTo>
                      <a:pt x="13601" y="27202"/>
                    </a:lnTo>
                    <a:cubicBezTo>
                      <a:pt x="6120" y="27202"/>
                      <a:pt x="0" y="21081"/>
                      <a:pt x="0" y="13601"/>
                    </a:cubicBezTo>
                    <a:cubicBezTo>
                      <a:pt x="0" y="6120"/>
                      <a:pt x="6120" y="0"/>
                      <a:pt x="13601" y="0"/>
                    </a:cubicBezTo>
                    <a:lnTo>
                      <a:pt x="153690" y="0"/>
                    </a:lnTo>
                    <a:cubicBezTo>
                      <a:pt x="161170" y="0"/>
                      <a:pt x="167290" y="6120"/>
                      <a:pt x="167290" y="13601"/>
                    </a:cubicBezTo>
                    <a:cubicBezTo>
                      <a:pt x="167290" y="21081"/>
                      <a:pt x="161170" y="27202"/>
                      <a:pt x="153690" y="27202"/>
                    </a:cubicBezTo>
                    <a:close/>
                  </a:path>
                </a:pathLst>
              </a:custGeom>
              <a:solidFill>
                <a:schemeClr val="lt1"/>
              </a:solidFill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84569" tIns="42284" rIns="84569" bIns="4228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CH" sz="1665"/>
              </a:p>
            </p:txBody>
          </p:sp>
        </p:grpSp>
      </p:grpSp>
      <p:sp>
        <p:nvSpPr>
          <p:cNvPr id="75" name="ZoneTexte 74">
            <a:extLst>
              <a:ext uri="{FF2B5EF4-FFF2-40B4-BE49-F238E27FC236}">
                <a16:creationId xmlns:a16="http://schemas.microsoft.com/office/drawing/2014/main" id="{E8F42CDF-A5FB-13EA-9C83-9CB74FFB9A79}"/>
              </a:ext>
            </a:extLst>
          </p:cNvPr>
          <p:cNvSpPr txBox="1"/>
          <p:nvPr/>
        </p:nvSpPr>
        <p:spPr>
          <a:xfrm>
            <a:off x="9243429" y="5341223"/>
            <a:ext cx="812851" cy="49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95" b="1" dirty="0"/>
              <a:t>Epreuves</a:t>
            </a:r>
          </a:p>
          <a:p>
            <a:pPr algn="ctr"/>
            <a:r>
              <a:rPr lang="fr-CH" sz="1295" i="1" dirty="0"/>
              <a:t>Proof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0476C426-E967-E543-74AE-E269FE172FD4}"/>
              </a:ext>
            </a:extLst>
          </p:cNvPr>
          <p:cNvSpPr txBox="1"/>
          <p:nvPr/>
        </p:nvSpPr>
        <p:spPr>
          <a:xfrm>
            <a:off x="1051595" y="5341585"/>
            <a:ext cx="748730" cy="49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95" b="1" dirty="0"/>
              <a:t>Preprint</a:t>
            </a:r>
            <a:br>
              <a:rPr lang="fr-CH" sz="1295" b="1" dirty="0"/>
            </a:br>
            <a:r>
              <a:rPr lang="fr-CH" sz="1295" i="1" dirty="0"/>
              <a:t>Draft</a:t>
            </a:r>
          </a:p>
        </p:txBody>
      </p: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FD94587A-F3B3-3086-745B-4352E4B86B7B}"/>
              </a:ext>
            </a:extLst>
          </p:cNvPr>
          <p:cNvGrpSpPr/>
          <p:nvPr/>
        </p:nvGrpSpPr>
        <p:grpSpPr>
          <a:xfrm>
            <a:off x="1028271" y="4615818"/>
            <a:ext cx="767307" cy="767307"/>
            <a:chOff x="1226580" y="4408293"/>
            <a:chExt cx="767307" cy="767307"/>
          </a:xfrm>
        </p:grpSpPr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C197797F-D7ED-00B4-B8FF-11345E37CF34}"/>
                </a:ext>
              </a:extLst>
            </p:cNvPr>
            <p:cNvSpPr/>
            <p:nvPr/>
          </p:nvSpPr>
          <p:spPr>
            <a:xfrm>
              <a:off x="1226580" y="4408293"/>
              <a:ext cx="767307" cy="767307"/>
            </a:xfrm>
            <a:custGeom>
              <a:avLst/>
              <a:gdLst>
                <a:gd name="connsiteX0" fmla="*/ 829651 w 829651"/>
                <a:gd name="connsiteY0" fmla="*/ 414826 h 829651"/>
                <a:gd name="connsiteX1" fmla="*/ 414826 w 829651"/>
                <a:gd name="connsiteY1" fmla="*/ 829651 h 829651"/>
                <a:gd name="connsiteX2" fmla="*/ 0 w 829651"/>
                <a:gd name="connsiteY2" fmla="*/ 414826 h 829651"/>
                <a:gd name="connsiteX3" fmla="*/ 414826 w 829651"/>
                <a:gd name="connsiteY3" fmla="*/ 0 h 829651"/>
                <a:gd name="connsiteX4" fmla="*/ 829651 w 829651"/>
                <a:gd name="connsiteY4" fmla="*/ 414826 h 82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651" h="829651">
                  <a:moveTo>
                    <a:pt x="829651" y="414826"/>
                  </a:moveTo>
                  <a:cubicBezTo>
                    <a:pt x="829651" y="643928"/>
                    <a:pt x="643928" y="829651"/>
                    <a:pt x="414826" y="829651"/>
                  </a:cubicBezTo>
                  <a:cubicBezTo>
                    <a:pt x="185724" y="829651"/>
                    <a:pt x="0" y="643928"/>
                    <a:pt x="0" y="414826"/>
                  </a:cubicBezTo>
                  <a:cubicBezTo>
                    <a:pt x="0" y="185724"/>
                    <a:pt x="185724" y="0"/>
                    <a:pt x="414826" y="0"/>
                  </a:cubicBezTo>
                  <a:cubicBezTo>
                    <a:pt x="643928" y="0"/>
                    <a:pt x="829651" y="185724"/>
                    <a:pt x="829651" y="414826"/>
                  </a:cubicBezTo>
                  <a:close/>
                </a:path>
              </a:pathLst>
            </a:custGeom>
            <a:solidFill>
              <a:schemeClr val="lt1"/>
            </a:solidFill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84569" tIns="42284" rIns="84569" bIns="422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H" sz="1665"/>
            </a:p>
          </p:txBody>
        </p:sp>
        <p:grpSp>
          <p:nvGrpSpPr>
            <p:cNvPr id="78" name="Graphique 89">
              <a:extLst>
                <a:ext uri="{FF2B5EF4-FFF2-40B4-BE49-F238E27FC236}">
                  <a16:creationId xmlns:a16="http://schemas.microsoft.com/office/drawing/2014/main" id="{2611FFA9-0866-4F71-BD3D-7EAE32E3EFB4}"/>
                </a:ext>
              </a:extLst>
            </p:cNvPr>
            <p:cNvGrpSpPr/>
            <p:nvPr/>
          </p:nvGrpSpPr>
          <p:grpSpPr>
            <a:xfrm>
              <a:off x="1432244" y="4571188"/>
              <a:ext cx="355980" cy="441516"/>
              <a:chOff x="1508685" y="1933256"/>
              <a:chExt cx="384903" cy="477389"/>
            </a:xfrm>
            <a:solidFill>
              <a:schemeClr val="lt1"/>
            </a:solidFill>
          </p:grpSpPr>
          <p:grpSp>
            <p:nvGrpSpPr>
              <p:cNvPr id="109" name="Graphique 89">
                <a:extLst>
                  <a:ext uri="{FF2B5EF4-FFF2-40B4-BE49-F238E27FC236}">
                    <a16:creationId xmlns:a16="http://schemas.microsoft.com/office/drawing/2014/main" id="{AF8E0FDA-2FD9-4D9B-BC10-8FB0B1039DD4}"/>
                  </a:ext>
                </a:extLst>
              </p:cNvPr>
              <p:cNvGrpSpPr/>
              <p:nvPr/>
            </p:nvGrpSpPr>
            <p:grpSpPr>
              <a:xfrm>
                <a:off x="1508685" y="1933256"/>
                <a:ext cx="384903" cy="477389"/>
                <a:chOff x="1508685" y="1933256"/>
                <a:chExt cx="384903" cy="477389"/>
              </a:xfrm>
              <a:solidFill>
                <a:schemeClr val="lt1"/>
              </a:solidFill>
            </p:grpSpPr>
            <p:sp>
              <p:nvSpPr>
                <p:cNvPr id="115" name="Forme libre : forme 114">
                  <a:extLst>
                    <a:ext uri="{FF2B5EF4-FFF2-40B4-BE49-F238E27FC236}">
                      <a16:creationId xmlns:a16="http://schemas.microsoft.com/office/drawing/2014/main" id="{B5E95615-C9A3-07A0-1DF7-C7ADF4E30157}"/>
                    </a:ext>
                  </a:extLst>
                </p:cNvPr>
                <p:cNvSpPr/>
                <p:nvPr/>
              </p:nvSpPr>
              <p:spPr>
                <a:xfrm>
                  <a:off x="1508685" y="1933256"/>
                  <a:ext cx="384223" cy="477389"/>
                </a:xfrm>
                <a:custGeom>
                  <a:avLst/>
                  <a:gdLst>
                    <a:gd name="connsiteX0" fmla="*/ 283578 w 384223"/>
                    <a:gd name="connsiteY0" fmla="*/ 477390 h 477389"/>
                    <a:gd name="connsiteX1" fmla="*/ 13601 w 384223"/>
                    <a:gd name="connsiteY1" fmla="*/ 477390 h 477389"/>
                    <a:gd name="connsiteX2" fmla="*/ 0 w 384223"/>
                    <a:gd name="connsiteY2" fmla="*/ 463789 h 477389"/>
                    <a:gd name="connsiteX3" fmla="*/ 0 w 384223"/>
                    <a:gd name="connsiteY3" fmla="*/ 13601 h 477389"/>
                    <a:gd name="connsiteX4" fmla="*/ 13601 w 384223"/>
                    <a:gd name="connsiteY4" fmla="*/ 0 h 477389"/>
                    <a:gd name="connsiteX5" fmla="*/ 370623 w 384223"/>
                    <a:gd name="connsiteY5" fmla="*/ 0 h 477389"/>
                    <a:gd name="connsiteX6" fmla="*/ 384224 w 384223"/>
                    <a:gd name="connsiteY6" fmla="*/ 13601 h 477389"/>
                    <a:gd name="connsiteX7" fmla="*/ 384224 w 384223"/>
                    <a:gd name="connsiteY7" fmla="*/ 372663 h 477389"/>
                    <a:gd name="connsiteX8" fmla="*/ 380144 w 384223"/>
                    <a:gd name="connsiteY8" fmla="*/ 382184 h 477389"/>
                    <a:gd name="connsiteX9" fmla="*/ 293098 w 384223"/>
                    <a:gd name="connsiteY9" fmla="*/ 473989 h 477389"/>
                    <a:gd name="connsiteX10" fmla="*/ 283578 w 384223"/>
                    <a:gd name="connsiteY10" fmla="*/ 477390 h 477389"/>
                    <a:gd name="connsiteX11" fmla="*/ 27202 w 384223"/>
                    <a:gd name="connsiteY11" fmla="*/ 450188 h 477389"/>
                    <a:gd name="connsiteX12" fmla="*/ 277457 w 384223"/>
                    <a:gd name="connsiteY12" fmla="*/ 450188 h 477389"/>
                    <a:gd name="connsiteX13" fmla="*/ 357022 w 384223"/>
                    <a:gd name="connsiteY13" fmla="*/ 367223 h 477389"/>
                    <a:gd name="connsiteX14" fmla="*/ 357022 w 384223"/>
                    <a:gd name="connsiteY14" fmla="*/ 27202 h 477389"/>
                    <a:gd name="connsiteX15" fmla="*/ 27202 w 384223"/>
                    <a:gd name="connsiteY15" fmla="*/ 27202 h 477389"/>
                    <a:gd name="connsiteX16" fmla="*/ 27202 w 384223"/>
                    <a:gd name="connsiteY16" fmla="*/ 450188 h 47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84223" h="477389">
                      <a:moveTo>
                        <a:pt x="283578" y="477390"/>
                      </a:moveTo>
                      <a:lnTo>
                        <a:pt x="13601" y="477390"/>
                      </a:lnTo>
                      <a:cubicBezTo>
                        <a:pt x="6120" y="477390"/>
                        <a:pt x="0" y="471269"/>
                        <a:pt x="0" y="463789"/>
                      </a:cubicBezTo>
                      <a:lnTo>
                        <a:pt x="0" y="13601"/>
                      </a:lnTo>
                      <a:cubicBezTo>
                        <a:pt x="0" y="6120"/>
                        <a:pt x="6120" y="0"/>
                        <a:pt x="13601" y="0"/>
                      </a:cubicBezTo>
                      <a:lnTo>
                        <a:pt x="370623" y="0"/>
                      </a:lnTo>
                      <a:cubicBezTo>
                        <a:pt x="378103" y="0"/>
                        <a:pt x="384224" y="6120"/>
                        <a:pt x="384224" y="13601"/>
                      </a:cubicBezTo>
                      <a:lnTo>
                        <a:pt x="384224" y="372663"/>
                      </a:lnTo>
                      <a:cubicBezTo>
                        <a:pt x="384224" y="376063"/>
                        <a:pt x="382864" y="379463"/>
                        <a:pt x="380144" y="382184"/>
                      </a:cubicBezTo>
                      <a:lnTo>
                        <a:pt x="293098" y="473989"/>
                      </a:lnTo>
                      <a:cubicBezTo>
                        <a:pt x="291058" y="476029"/>
                        <a:pt x="287658" y="477390"/>
                        <a:pt x="283578" y="477390"/>
                      </a:cubicBezTo>
                      <a:close/>
                      <a:moveTo>
                        <a:pt x="27202" y="450188"/>
                      </a:moveTo>
                      <a:lnTo>
                        <a:pt x="277457" y="450188"/>
                      </a:lnTo>
                      <a:lnTo>
                        <a:pt x="357022" y="367223"/>
                      </a:lnTo>
                      <a:lnTo>
                        <a:pt x="357022" y="27202"/>
                      </a:lnTo>
                      <a:lnTo>
                        <a:pt x="27202" y="27202"/>
                      </a:lnTo>
                      <a:lnTo>
                        <a:pt x="27202" y="450188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12700" cap="flat">
                  <a:solidFill>
                    <a:schemeClr val="accent3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84569" tIns="42284" rIns="84569" bIns="4228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CH" sz="1665"/>
                </a:p>
              </p:txBody>
            </p:sp>
            <p:sp>
              <p:nvSpPr>
                <p:cNvPr id="116" name="Forme libre : forme 115">
                  <a:extLst>
                    <a:ext uri="{FF2B5EF4-FFF2-40B4-BE49-F238E27FC236}">
                      <a16:creationId xmlns:a16="http://schemas.microsoft.com/office/drawing/2014/main" id="{5A95E478-9FA1-5D10-B6BA-18251528FA79}"/>
                    </a:ext>
                  </a:extLst>
                </p:cNvPr>
                <p:cNvSpPr/>
                <p:nvPr/>
              </p:nvSpPr>
              <p:spPr>
                <a:xfrm>
                  <a:off x="1775261" y="2285517"/>
                  <a:ext cx="118327" cy="125127"/>
                </a:xfrm>
                <a:custGeom>
                  <a:avLst/>
                  <a:gdLst>
                    <a:gd name="connsiteX0" fmla="*/ 13601 w 118327"/>
                    <a:gd name="connsiteY0" fmla="*/ 125128 h 125127"/>
                    <a:gd name="connsiteX1" fmla="*/ 0 w 118327"/>
                    <a:gd name="connsiteY1" fmla="*/ 111527 h 125127"/>
                    <a:gd name="connsiteX2" fmla="*/ 0 w 118327"/>
                    <a:gd name="connsiteY2" fmla="*/ 13601 h 125127"/>
                    <a:gd name="connsiteX3" fmla="*/ 13601 w 118327"/>
                    <a:gd name="connsiteY3" fmla="*/ 0 h 125127"/>
                    <a:gd name="connsiteX4" fmla="*/ 104726 w 118327"/>
                    <a:gd name="connsiteY4" fmla="*/ 0 h 125127"/>
                    <a:gd name="connsiteX5" fmla="*/ 118327 w 118327"/>
                    <a:gd name="connsiteY5" fmla="*/ 13601 h 125127"/>
                    <a:gd name="connsiteX6" fmla="*/ 104726 w 118327"/>
                    <a:gd name="connsiteY6" fmla="*/ 27202 h 125127"/>
                    <a:gd name="connsiteX7" fmla="*/ 27202 w 118327"/>
                    <a:gd name="connsiteY7" fmla="*/ 27202 h 125127"/>
                    <a:gd name="connsiteX8" fmla="*/ 27202 w 118327"/>
                    <a:gd name="connsiteY8" fmla="*/ 111527 h 125127"/>
                    <a:gd name="connsiteX9" fmla="*/ 13601 w 118327"/>
                    <a:gd name="connsiteY9" fmla="*/ 125128 h 125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327" h="125127">
                      <a:moveTo>
                        <a:pt x="13601" y="125128"/>
                      </a:moveTo>
                      <a:cubicBezTo>
                        <a:pt x="6120" y="125128"/>
                        <a:pt x="0" y="119007"/>
                        <a:pt x="0" y="111527"/>
                      </a:cubicBezTo>
                      <a:lnTo>
                        <a:pt x="0" y="13601"/>
                      </a:lnTo>
                      <a:cubicBezTo>
                        <a:pt x="0" y="6120"/>
                        <a:pt x="6120" y="0"/>
                        <a:pt x="13601" y="0"/>
                      </a:cubicBezTo>
                      <a:lnTo>
                        <a:pt x="104726" y="0"/>
                      </a:lnTo>
                      <a:cubicBezTo>
                        <a:pt x="112207" y="0"/>
                        <a:pt x="118327" y="6120"/>
                        <a:pt x="118327" y="13601"/>
                      </a:cubicBezTo>
                      <a:cubicBezTo>
                        <a:pt x="118327" y="21081"/>
                        <a:pt x="112207" y="27202"/>
                        <a:pt x="104726" y="27202"/>
                      </a:cubicBezTo>
                      <a:lnTo>
                        <a:pt x="27202" y="27202"/>
                      </a:lnTo>
                      <a:lnTo>
                        <a:pt x="27202" y="111527"/>
                      </a:lnTo>
                      <a:cubicBezTo>
                        <a:pt x="27202" y="119007"/>
                        <a:pt x="21081" y="125128"/>
                        <a:pt x="13601" y="12512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2700" cap="flat">
                  <a:solidFill>
                    <a:schemeClr val="accent3"/>
                  </a:solidFill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84569" tIns="42284" rIns="84569" bIns="4228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CH" sz="1665"/>
                </a:p>
              </p:txBody>
            </p:sp>
          </p:grpSp>
          <p:sp>
            <p:nvSpPr>
              <p:cNvPr id="111" name="Forme libre : forme 110">
                <a:extLst>
                  <a:ext uri="{FF2B5EF4-FFF2-40B4-BE49-F238E27FC236}">
                    <a16:creationId xmlns:a16="http://schemas.microsoft.com/office/drawing/2014/main" id="{B9B6FA86-4188-C038-F08D-F935DE53EC0E}"/>
                  </a:ext>
                </a:extLst>
              </p:cNvPr>
              <p:cNvSpPr/>
              <p:nvPr/>
            </p:nvSpPr>
            <p:spPr>
              <a:xfrm>
                <a:off x="1635198" y="2010781"/>
                <a:ext cx="125127" cy="27201"/>
              </a:xfrm>
              <a:custGeom>
                <a:avLst/>
                <a:gdLst>
                  <a:gd name="connsiteX0" fmla="*/ 111527 w 125127"/>
                  <a:gd name="connsiteY0" fmla="*/ 27202 h 27201"/>
                  <a:gd name="connsiteX1" fmla="*/ 13601 w 125127"/>
                  <a:gd name="connsiteY1" fmla="*/ 27202 h 27201"/>
                  <a:gd name="connsiteX2" fmla="*/ 0 w 125127"/>
                  <a:gd name="connsiteY2" fmla="*/ 13601 h 27201"/>
                  <a:gd name="connsiteX3" fmla="*/ 13601 w 125127"/>
                  <a:gd name="connsiteY3" fmla="*/ 0 h 27201"/>
                  <a:gd name="connsiteX4" fmla="*/ 111527 w 125127"/>
                  <a:gd name="connsiteY4" fmla="*/ 0 h 27201"/>
                  <a:gd name="connsiteX5" fmla="*/ 125128 w 125127"/>
                  <a:gd name="connsiteY5" fmla="*/ 13601 h 27201"/>
                  <a:gd name="connsiteX6" fmla="*/ 111527 w 125127"/>
                  <a:gd name="connsiteY6" fmla="*/ 27202 h 2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127" h="27201">
                    <a:moveTo>
                      <a:pt x="111527" y="27202"/>
                    </a:moveTo>
                    <a:lnTo>
                      <a:pt x="13601" y="27202"/>
                    </a:lnTo>
                    <a:cubicBezTo>
                      <a:pt x="6120" y="27202"/>
                      <a:pt x="0" y="21081"/>
                      <a:pt x="0" y="13601"/>
                    </a:cubicBezTo>
                    <a:cubicBezTo>
                      <a:pt x="0" y="6120"/>
                      <a:pt x="6120" y="0"/>
                      <a:pt x="13601" y="0"/>
                    </a:cubicBezTo>
                    <a:lnTo>
                      <a:pt x="111527" y="0"/>
                    </a:lnTo>
                    <a:cubicBezTo>
                      <a:pt x="119007" y="0"/>
                      <a:pt x="125128" y="6120"/>
                      <a:pt x="125128" y="13601"/>
                    </a:cubicBezTo>
                    <a:cubicBezTo>
                      <a:pt x="125128" y="21081"/>
                      <a:pt x="119007" y="27202"/>
                      <a:pt x="111527" y="27202"/>
                    </a:cubicBezTo>
                    <a:close/>
                  </a:path>
                </a:pathLst>
              </a:custGeom>
              <a:solidFill>
                <a:schemeClr val="lt1"/>
              </a:solidFill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84569" tIns="42284" rIns="84569" bIns="4228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CH" sz="1665"/>
              </a:p>
            </p:txBody>
          </p:sp>
          <p:sp>
            <p:nvSpPr>
              <p:cNvPr id="112" name="Forme libre : forme 111">
                <a:extLst>
                  <a:ext uri="{FF2B5EF4-FFF2-40B4-BE49-F238E27FC236}">
                    <a16:creationId xmlns:a16="http://schemas.microsoft.com/office/drawing/2014/main" id="{AFB2713F-4AE8-5857-DFBD-F407F53BDF28}"/>
                  </a:ext>
                </a:extLst>
              </p:cNvPr>
              <p:cNvSpPr/>
              <p:nvPr/>
            </p:nvSpPr>
            <p:spPr>
              <a:xfrm>
                <a:off x="1573289" y="2176031"/>
                <a:ext cx="256375" cy="27201"/>
              </a:xfrm>
              <a:custGeom>
                <a:avLst/>
                <a:gdLst>
                  <a:gd name="connsiteX0" fmla="*/ 242775 w 256375"/>
                  <a:gd name="connsiteY0" fmla="*/ 27202 h 27201"/>
                  <a:gd name="connsiteX1" fmla="*/ 13601 w 256375"/>
                  <a:gd name="connsiteY1" fmla="*/ 27202 h 27201"/>
                  <a:gd name="connsiteX2" fmla="*/ 0 w 256375"/>
                  <a:gd name="connsiteY2" fmla="*/ 13601 h 27201"/>
                  <a:gd name="connsiteX3" fmla="*/ 13601 w 256375"/>
                  <a:gd name="connsiteY3" fmla="*/ 0 h 27201"/>
                  <a:gd name="connsiteX4" fmla="*/ 242775 w 256375"/>
                  <a:gd name="connsiteY4" fmla="*/ 0 h 27201"/>
                  <a:gd name="connsiteX5" fmla="*/ 256376 w 256375"/>
                  <a:gd name="connsiteY5" fmla="*/ 13601 h 27201"/>
                  <a:gd name="connsiteX6" fmla="*/ 242775 w 256375"/>
                  <a:gd name="connsiteY6" fmla="*/ 27202 h 2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375" h="27201">
                    <a:moveTo>
                      <a:pt x="242775" y="27202"/>
                    </a:moveTo>
                    <a:lnTo>
                      <a:pt x="13601" y="27202"/>
                    </a:lnTo>
                    <a:cubicBezTo>
                      <a:pt x="6120" y="27202"/>
                      <a:pt x="0" y="21081"/>
                      <a:pt x="0" y="13601"/>
                    </a:cubicBezTo>
                    <a:cubicBezTo>
                      <a:pt x="0" y="6120"/>
                      <a:pt x="6120" y="0"/>
                      <a:pt x="13601" y="0"/>
                    </a:cubicBezTo>
                    <a:lnTo>
                      <a:pt x="242775" y="0"/>
                    </a:lnTo>
                    <a:cubicBezTo>
                      <a:pt x="250255" y="0"/>
                      <a:pt x="256376" y="6120"/>
                      <a:pt x="256376" y="13601"/>
                    </a:cubicBezTo>
                    <a:cubicBezTo>
                      <a:pt x="256376" y="21081"/>
                      <a:pt x="250255" y="27202"/>
                      <a:pt x="242775" y="27202"/>
                    </a:cubicBezTo>
                    <a:close/>
                  </a:path>
                </a:pathLst>
              </a:custGeom>
              <a:solidFill>
                <a:schemeClr val="lt1"/>
              </a:solidFill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84569" tIns="42284" rIns="84569" bIns="4228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CH" sz="1665" dirty="0"/>
              </a:p>
            </p:txBody>
          </p:sp>
          <p:sp>
            <p:nvSpPr>
              <p:cNvPr id="114" name="Forme libre : forme 113">
                <a:extLst>
                  <a:ext uri="{FF2B5EF4-FFF2-40B4-BE49-F238E27FC236}">
                    <a16:creationId xmlns:a16="http://schemas.microsoft.com/office/drawing/2014/main" id="{C16D4296-A65D-247A-CE97-72796FF8D913}"/>
                  </a:ext>
                </a:extLst>
              </p:cNvPr>
              <p:cNvSpPr/>
              <p:nvPr/>
            </p:nvSpPr>
            <p:spPr>
              <a:xfrm>
                <a:off x="1573289" y="2286198"/>
                <a:ext cx="167290" cy="27201"/>
              </a:xfrm>
              <a:custGeom>
                <a:avLst/>
                <a:gdLst>
                  <a:gd name="connsiteX0" fmla="*/ 153690 w 167290"/>
                  <a:gd name="connsiteY0" fmla="*/ 27202 h 27201"/>
                  <a:gd name="connsiteX1" fmla="*/ 13601 w 167290"/>
                  <a:gd name="connsiteY1" fmla="*/ 27202 h 27201"/>
                  <a:gd name="connsiteX2" fmla="*/ 0 w 167290"/>
                  <a:gd name="connsiteY2" fmla="*/ 13601 h 27201"/>
                  <a:gd name="connsiteX3" fmla="*/ 13601 w 167290"/>
                  <a:gd name="connsiteY3" fmla="*/ 0 h 27201"/>
                  <a:gd name="connsiteX4" fmla="*/ 153690 w 167290"/>
                  <a:gd name="connsiteY4" fmla="*/ 0 h 27201"/>
                  <a:gd name="connsiteX5" fmla="*/ 167290 w 167290"/>
                  <a:gd name="connsiteY5" fmla="*/ 13601 h 27201"/>
                  <a:gd name="connsiteX6" fmla="*/ 153690 w 167290"/>
                  <a:gd name="connsiteY6" fmla="*/ 27202 h 27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290" h="27201">
                    <a:moveTo>
                      <a:pt x="153690" y="27202"/>
                    </a:moveTo>
                    <a:lnTo>
                      <a:pt x="13601" y="27202"/>
                    </a:lnTo>
                    <a:cubicBezTo>
                      <a:pt x="6120" y="27202"/>
                      <a:pt x="0" y="21081"/>
                      <a:pt x="0" y="13601"/>
                    </a:cubicBezTo>
                    <a:cubicBezTo>
                      <a:pt x="0" y="6120"/>
                      <a:pt x="6120" y="0"/>
                      <a:pt x="13601" y="0"/>
                    </a:cubicBezTo>
                    <a:lnTo>
                      <a:pt x="153690" y="0"/>
                    </a:lnTo>
                    <a:cubicBezTo>
                      <a:pt x="161170" y="0"/>
                      <a:pt x="167290" y="6120"/>
                      <a:pt x="167290" y="13601"/>
                    </a:cubicBezTo>
                    <a:cubicBezTo>
                      <a:pt x="167290" y="21081"/>
                      <a:pt x="161170" y="27202"/>
                      <a:pt x="153690" y="27202"/>
                    </a:cubicBezTo>
                    <a:close/>
                  </a:path>
                </a:pathLst>
              </a:custGeom>
              <a:solidFill>
                <a:schemeClr val="lt1"/>
              </a:solidFill>
              <a:ln w="12700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84569" tIns="42284" rIns="84569" bIns="4228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CH" sz="1665"/>
              </a:p>
            </p:txBody>
          </p:sp>
        </p:grp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D73419C5-912D-4778-C574-4849F2DF956A}"/>
                </a:ext>
              </a:extLst>
            </p:cNvPr>
            <p:cNvSpPr/>
            <p:nvPr/>
          </p:nvSpPr>
          <p:spPr>
            <a:xfrm>
              <a:off x="1482662" y="4847533"/>
              <a:ext cx="237110" cy="25157"/>
            </a:xfrm>
            <a:custGeom>
              <a:avLst/>
              <a:gdLst>
                <a:gd name="connsiteX0" fmla="*/ 242775 w 256375"/>
                <a:gd name="connsiteY0" fmla="*/ 27202 h 27201"/>
                <a:gd name="connsiteX1" fmla="*/ 13601 w 256375"/>
                <a:gd name="connsiteY1" fmla="*/ 27202 h 27201"/>
                <a:gd name="connsiteX2" fmla="*/ 0 w 256375"/>
                <a:gd name="connsiteY2" fmla="*/ 13601 h 27201"/>
                <a:gd name="connsiteX3" fmla="*/ 13601 w 256375"/>
                <a:gd name="connsiteY3" fmla="*/ 0 h 27201"/>
                <a:gd name="connsiteX4" fmla="*/ 242775 w 256375"/>
                <a:gd name="connsiteY4" fmla="*/ 0 h 27201"/>
                <a:gd name="connsiteX5" fmla="*/ 256376 w 256375"/>
                <a:gd name="connsiteY5" fmla="*/ 13601 h 27201"/>
                <a:gd name="connsiteX6" fmla="*/ 242775 w 256375"/>
                <a:gd name="connsiteY6" fmla="*/ 27202 h 2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375" h="27201">
                  <a:moveTo>
                    <a:pt x="242775" y="27202"/>
                  </a:moveTo>
                  <a:lnTo>
                    <a:pt x="13601" y="27202"/>
                  </a:lnTo>
                  <a:cubicBezTo>
                    <a:pt x="6120" y="27202"/>
                    <a:pt x="0" y="21081"/>
                    <a:pt x="0" y="13601"/>
                  </a:cubicBezTo>
                  <a:cubicBezTo>
                    <a:pt x="0" y="6120"/>
                    <a:pt x="6120" y="0"/>
                    <a:pt x="13601" y="0"/>
                  </a:cubicBezTo>
                  <a:lnTo>
                    <a:pt x="242775" y="0"/>
                  </a:lnTo>
                  <a:cubicBezTo>
                    <a:pt x="250255" y="0"/>
                    <a:pt x="256376" y="6120"/>
                    <a:pt x="256376" y="13601"/>
                  </a:cubicBezTo>
                  <a:cubicBezTo>
                    <a:pt x="256376" y="21081"/>
                    <a:pt x="250255" y="27202"/>
                    <a:pt x="242775" y="27202"/>
                  </a:cubicBezTo>
                  <a:close/>
                </a:path>
              </a:pathLst>
            </a:custGeom>
            <a:solidFill>
              <a:schemeClr val="lt1"/>
            </a:solidFill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84569" tIns="42284" rIns="84569" bIns="422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H" sz="1665" dirty="0"/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52D454AA-00E2-A09B-11BB-A17036BAC752}"/>
                </a:ext>
              </a:extLst>
            </p:cNvPr>
            <p:cNvSpPr/>
            <p:nvPr/>
          </p:nvSpPr>
          <p:spPr>
            <a:xfrm>
              <a:off x="1482781" y="4744146"/>
              <a:ext cx="237110" cy="25157"/>
            </a:xfrm>
            <a:custGeom>
              <a:avLst/>
              <a:gdLst>
                <a:gd name="connsiteX0" fmla="*/ 242775 w 256375"/>
                <a:gd name="connsiteY0" fmla="*/ 27202 h 27201"/>
                <a:gd name="connsiteX1" fmla="*/ 13601 w 256375"/>
                <a:gd name="connsiteY1" fmla="*/ 27202 h 27201"/>
                <a:gd name="connsiteX2" fmla="*/ 0 w 256375"/>
                <a:gd name="connsiteY2" fmla="*/ 13601 h 27201"/>
                <a:gd name="connsiteX3" fmla="*/ 13601 w 256375"/>
                <a:gd name="connsiteY3" fmla="*/ 0 h 27201"/>
                <a:gd name="connsiteX4" fmla="*/ 242775 w 256375"/>
                <a:gd name="connsiteY4" fmla="*/ 0 h 27201"/>
                <a:gd name="connsiteX5" fmla="*/ 256376 w 256375"/>
                <a:gd name="connsiteY5" fmla="*/ 13601 h 27201"/>
                <a:gd name="connsiteX6" fmla="*/ 242775 w 256375"/>
                <a:gd name="connsiteY6" fmla="*/ 27202 h 2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375" h="27201">
                  <a:moveTo>
                    <a:pt x="242775" y="27202"/>
                  </a:moveTo>
                  <a:lnTo>
                    <a:pt x="13601" y="27202"/>
                  </a:lnTo>
                  <a:cubicBezTo>
                    <a:pt x="6120" y="27202"/>
                    <a:pt x="0" y="21081"/>
                    <a:pt x="0" y="13601"/>
                  </a:cubicBezTo>
                  <a:cubicBezTo>
                    <a:pt x="0" y="6120"/>
                    <a:pt x="6120" y="0"/>
                    <a:pt x="13601" y="0"/>
                  </a:cubicBezTo>
                  <a:lnTo>
                    <a:pt x="242775" y="0"/>
                  </a:lnTo>
                  <a:cubicBezTo>
                    <a:pt x="250255" y="0"/>
                    <a:pt x="256376" y="6120"/>
                    <a:pt x="256376" y="13601"/>
                  </a:cubicBezTo>
                  <a:cubicBezTo>
                    <a:pt x="256376" y="21081"/>
                    <a:pt x="250255" y="27202"/>
                    <a:pt x="242775" y="27202"/>
                  </a:cubicBezTo>
                  <a:close/>
                </a:path>
              </a:pathLst>
            </a:custGeom>
            <a:solidFill>
              <a:schemeClr val="lt1"/>
            </a:solidFill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84569" tIns="42284" rIns="84569" bIns="4228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H" sz="1665" dirty="0"/>
            </a:p>
          </p:txBody>
        </p:sp>
      </p:grpSp>
      <p:pic>
        <p:nvPicPr>
          <p:cNvPr id="43" name="Graphique 42">
            <a:extLst>
              <a:ext uri="{FF2B5EF4-FFF2-40B4-BE49-F238E27FC236}">
                <a16:creationId xmlns:a16="http://schemas.microsoft.com/office/drawing/2014/main" id="{943227ED-3854-CFBB-BC6D-B5D4D1B3BB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01675" y="4103554"/>
            <a:ext cx="1761850" cy="1761850"/>
          </a:xfrm>
          <a:prstGeom prst="rect">
            <a:avLst/>
          </a:prstGeom>
        </p:spPr>
      </p:pic>
      <p:sp>
        <p:nvSpPr>
          <p:cNvPr id="236" name="ZoneTexte 235">
            <a:extLst>
              <a:ext uri="{FF2B5EF4-FFF2-40B4-BE49-F238E27FC236}">
                <a16:creationId xmlns:a16="http://schemas.microsoft.com/office/drawing/2014/main" id="{DD5ED8CA-EA80-5C4B-6576-98D1B034DC9E}"/>
              </a:ext>
            </a:extLst>
          </p:cNvPr>
          <p:cNvSpPr txBox="1"/>
          <p:nvPr/>
        </p:nvSpPr>
        <p:spPr>
          <a:xfrm>
            <a:off x="3991110" y="3646978"/>
            <a:ext cx="50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ym typeface="Wingdings" panose="05000000000000000000" pitchFamily="2" charset="2"/>
              </a:rPr>
              <a:t></a:t>
            </a:r>
            <a:endParaRPr lang="fr-CH" dirty="0"/>
          </a:p>
        </p:txBody>
      </p: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C0427A41-1D13-0AA4-A50E-502B21DB3515}"/>
              </a:ext>
            </a:extLst>
          </p:cNvPr>
          <p:cNvCxnSpPr>
            <a:cxnSpLocks/>
          </p:cNvCxnSpPr>
          <p:nvPr/>
        </p:nvCxnSpPr>
        <p:spPr>
          <a:xfrm>
            <a:off x="3977415" y="3829459"/>
            <a:ext cx="102005" cy="13950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F4505F8D-3656-75E9-348E-EE6D5E4EEC00}"/>
              </a:ext>
            </a:extLst>
          </p:cNvPr>
          <p:cNvSpPr txBox="1"/>
          <p:nvPr/>
        </p:nvSpPr>
        <p:spPr>
          <a:xfrm>
            <a:off x="5498276" y="3651436"/>
            <a:ext cx="50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ym typeface="Wingdings" panose="05000000000000000000" pitchFamily="2" charset="2"/>
              </a:rPr>
              <a:t>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4C09DC-C984-6CC0-E3B3-D25DDC799BC9}"/>
              </a:ext>
            </a:extLst>
          </p:cNvPr>
          <p:cNvSpPr txBox="1"/>
          <p:nvPr/>
        </p:nvSpPr>
        <p:spPr>
          <a:xfrm>
            <a:off x="8003867" y="4581970"/>
            <a:ext cx="936000" cy="8610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72000" rIns="72000" rtlCol="0">
            <a:spAutoFit/>
          </a:bodyPr>
          <a:lstStyle>
            <a:defPPr>
              <a:defRPr lang="fr-FR"/>
            </a:defPPr>
            <a:lvl1pPr>
              <a:defRPr sz="1665" b="1"/>
            </a:lvl1pPr>
          </a:lstStyle>
          <a:p>
            <a:pPr algn="ctr"/>
            <a:r>
              <a:rPr lang="fr-CH" dirty="0"/>
              <a:t>Mise en</a:t>
            </a:r>
            <a:br>
              <a:rPr lang="fr-CH" dirty="0"/>
            </a:br>
            <a:r>
              <a:rPr lang="fr-CH" dirty="0"/>
              <a:t>page de</a:t>
            </a:r>
            <a:br>
              <a:rPr lang="fr-CH" dirty="0"/>
            </a:br>
            <a:r>
              <a:rPr lang="fr-CH" dirty="0"/>
              <a:t>l’éditeur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6C0DB86-094A-8B94-C8AD-7549BBC06E50}"/>
              </a:ext>
            </a:extLst>
          </p:cNvPr>
          <p:cNvSpPr txBox="1"/>
          <p:nvPr/>
        </p:nvSpPr>
        <p:spPr>
          <a:xfrm>
            <a:off x="4314482" y="4581970"/>
            <a:ext cx="936000" cy="8610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72000" rIns="72000" rtlCol="0">
            <a:spAutoFit/>
          </a:bodyPr>
          <a:lstStyle>
            <a:defPPr>
              <a:defRPr lang="fr-FR"/>
            </a:defPPr>
            <a:lvl1pPr>
              <a:defRPr sz="1665" b="1">
                <a:solidFill>
                  <a:srgbClr val="008300"/>
                </a:solidFill>
              </a:defRPr>
            </a:lvl1pPr>
          </a:lstStyle>
          <a:p>
            <a:pPr algn="ctr"/>
            <a:r>
              <a:rPr lang="fr-CH" dirty="0">
                <a:solidFill>
                  <a:schemeClr val="tx1"/>
                </a:solidFill>
              </a:rPr>
              <a:t>Relecture</a:t>
            </a:r>
            <a:br>
              <a:rPr lang="fr-CH" dirty="0">
                <a:solidFill>
                  <a:schemeClr val="tx1"/>
                </a:solidFill>
              </a:rPr>
            </a:br>
            <a:r>
              <a:rPr lang="fr-CH" dirty="0">
                <a:solidFill>
                  <a:schemeClr val="tx1"/>
                </a:solidFill>
              </a:rPr>
              <a:t>par les</a:t>
            </a:r>
            <a:br>
              <a:rPr lang="fr-CH" dirty="0">
                <a:solidFill>
                  <a:schemeClr val="tx1"/>
                </a:solidFill>
              </a:rPr>
            </a:br>
            <a:r>
              <a:rPr lang="fr-CH" dirty="0">
                <a:solidFill>
                  <a:schemeClr val="tx1"/>
                </a:solidFill>
              </a:rPr>
              <a:t>pairs</a:t>
            </a:r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CBFBB30C-26A8-7FFC-F1BF-6917F3AE3907}"/>
              </a:ext>
            </a:extLst>
          </p:cNvPr>
          <p:cNvSpPr/>
          <p:nvPr/>
        </p:nvSpPr>
        <p:spPr>
          <a:xfrm>
            <a:off x="1424539" y="1905802"/>
            <a:ext cx="9644514" cy="1588169"/>
          </a:xfrm>
          <a:custGeom>
            <a:avLst/>
            <a:gdLst>
              <a:gd name="connsiteX0" fmla="*/ 0 w 9644514"/>
              <a:gd name="connsiteY0" fmla="*/ 0 h 1588169"/>
              <a:gd name="connsiteX1" fmla="*/ 1337912 w 9644514"/>
              <a:gd name="connsiteY1" fmla="*/ 9625 h 1588169"/>
              <a:gd name="connsiteX2" fmla="*/ 2223436 w 9644514"/>
              <a:gd name="connsiteY2" fmla="*/ 1540042 h 1588169"/>
              <a:gd name="connsiteX3" fmla="*/ 3339966 w 9644514"/>
              <a:gd name="connsiteY3" fmla="*/ 731520 h 1588169"/>
              <a:gd name="connsiteX4" fmla="*/ 4812632 w 9644514"/>
              <a:gd name="connsiteY4" fmla="*/ 1588169 h 1588169"/>
              <a:gd name="connsiteX5" fmla="*/ 5871410 w 9644514"/>
              <a:gd name="connsiteY5" fmla="*/ 721895 h 1588169"/>
              <a:gd name="connsiteX6" fmla="*/ 7045693 w 9644514"/>
              <a:gd name="connsiteY6" fmla="*/ 1559293 h 1588169"/>
              <a:gd name="connsiteX7" fmla="*/ 8191099 w 9644514"/>
              <a:gd name="connsiteY7" fmla="*/ 750771 h 1588169"/>
              <a:gd name="connsiteX8" fmla="*/ 9644514 w 9644514"/>
              <a:gd name="connsiteY8" fmla="*/ 1520792 h 158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4514" h="1588169">
                <a:moveTo>
                  <a:pt x="0" y="0"/>
                </a:moveTo>
                <a:lnTo>
                  <a:pt x="1337912" y="9625"/>
                </a:lnTo>
                <a:lnTo>
                  <a:pt x="2223436" y="1540042"/>
                </a:lnTo>
                <a:lnTo>
                  <a:pt x="3339966" y="731520"/>
                </a:lnTo>
                <a:lnTo>
                  <a:pt x="4812632" y="1588169"/>
                </a:lnTo>
                <a:lnTo>
                  <a:pt x="5871410" y="721895"/>
                </a:lnTo>
                <a:lnTo>
                  <a:pt x="7045693" y="1559293"/>
                </a:lnTo>
                <a:lnTo>
                  <a:pt x="8191099" y="750771"/>
                </a:lnTo>
                <a:lnTo>
                  <a:pt x="9644514" y="1520792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8A7E6BB9-8DBA-05B9-127F-9D202811D664}"/>
              </a:ext>
            </a:extLst>
          </p:cNvPr>
          <p:cNvGrpSpPr/>
          <p:nvPr/>
        </p:nvGrpSpPr>
        <p:grpSpPr>
          <a:xfrm>
            <a:off x="952634" y="1457810"/>
            <a:ext cx="998844" cy="998844"/>
            <a:chOff x="1129923" y="1457810"/>
            <a:chExt cx="998844" cy="998844"/>
          </a:xfrm>
        </p:grpSpPr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457883B2-32FC-B4CA-3F78-80C81BFAF40E}"/>
                </a:ext>
              </a:extLst>
            </p:cNvPr>
            <p:cNvSpPr/>
            <p:nvPr/>
          </p:nvSpPr>
          <p:spPr>
            <a:xfrm>
              <a:off x="1129923" y="1457810"/>
              <a:ext cx="998844" cy="9988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665" dirty="0"/>
            </a:p>
          </p:txBody>
        </p:sp>
        <p:pic>
          <p:nvPicPr>
            <p:cNvPr id="178" name="Graphique 177" descr="Papier contour">
              <a:extLst>
                <a:ext uri="{FF2B5EF4-FFF2-40B4-BE49-F238E27FC236}">
                  <a16:creationId xmlns:a16="http://schemas.microsoft.com/office/drawing/2014/main" id="{2F2E1384-88E4-F97F-521D-F58163FBD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V="1">
              <a:off x="1222948" y="1521453"/>
              <a:ext cx="845688" cy="845688"/>
            </a:xfrm>
            <a:prstGeom prst="rect">
              <a:avLst/>
            </a:prstGeom>
          </p:spPr>
        </p:pic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94DAA1C6-7718-C794-1D8D-1067FECE2A0C}"/>
                </a:ext>
              </a:extLst>
            </p:cNvPr>
            <p:cNvSpPr/>
            <p:nvPr/>
          </p:nvSpPr>
          <p:spPr>
            <a:xfrm>
              <a:off x="1456909" y="1689944"/>
              <a:ext cx="212238" cy="13061"/>
            </a:xfrm>
            <a:custGeom>
              <a:avLst/>
              <a:gdLst>
                <a:gd name="connsiteX0" fmla="*/ 0 w 229482"/>
                <a:gd name="connsiteY0" fmla="*/ 0 h 14122"/>
                <a:gd name="connsiteX1" fmla="*/ 17652 w 229482"/>
                <a:gd name="connsiteY1" fmla="*/ 10592 h 14122"/>
                <a:gd name="connsiteX2" fmla="*/ 28244 w 229482"/>
                <a:gd name="connsiteY2" fmla="*/ 3531 h 14122"/>
                <a:gd name="connsiteX3" fmla="*/ 45896 w 229482"/>
                <a:gd name="connsiteY3" fmla="*/ 14122 h 14122"/>
                <a:gd name="connsiteX4" fmla="*/ 84732 w 229482"/>
                <a:gd name="connsiteY4" fmla="*/ 10592 h 14122"/>
                <a:gd name="connsiteX5" fmla="*/ 112976 w 229482"/>
                <a:gd name="connsiteY5" fmla="*/ 7061 h 14122"/>
                <a:gd name="connsiteX6" fmla="*/ 148281 w 229482"/>
                <a:gd name="connsiteY6" fmla="*/ 3531 h 14122"/>
                <a:gd name="connsiteX7" fmla="*/ 169464 w 229482"/>
                <a:gd name="connsiteY7" fmla="*/ 3531 h 14122"/>
                <a:gd name="connsiteX8" fmla="*/ 190647 w 229482"/>
                <a:gd name="connsiteY8" fmla="*/ 10592 h 14122"/>
                <a:gd name="connsiteX9" fmla="*/ 225952 w 229482"/>
                <a:gd name="connsiteY9" fmla="*/ 10592 h 14122"/>
                <a:gd name="connsiteX10" fmla="*/ 229482 w 229482"/>
                <a:gd name="connsiteY10" fmla="*/ 14122 h 1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482" h="14122">
                  <a:moveTo>
                    <a:pt x="0" y="0"/>
                  </a:moveTo>
                  <a:cubicBezTo>
                    <a:pt x="5884" y="3531"/>
                    <a:pt x="10843" y="9741"/>
                    <a:pt x="17652" y="10592"/>
                  </a:cubicBezTo>
                  <a:cubicBezTo>
                    <a:pt x="21862" y="11118"/>
                    <a:pt x="24033" y="3005"/>
                    <a:pt x="28244" y="3531"/>
                  </a:cubicBezTo>
                  <a:cubicBezTo>
                    <a:pt x="35053" y="4382"/>
                    <a:pt x="40012" y="10592"/>
                    <a:pt x="45896" y="14122"/>
                  </a:cubicBezTo>
                  <a:cubicBezTo>
                    <a:pt x="109941" y="-4176"/>
                    <a:pt x="42666" y="10592"/>
                    <a:pt x="84732" y="10592"/>
                  </a:cubicBezTo>
                  <a:cubicBezTo>
                    <a:pt x="94220" y="10592"/>
                    <a:pt x="103546" y="8109"/>
                    <a:pt x="112976" y="7061"/>
                  </a:cubicBezTo>
                  <a:cubicBezTo>
                    <a:pt x="124731" y="5755"/>
                    <a:pt x="136513" y="4708"/>
                    <a:pt x="148281" y="3531"/>
                  </a:cubicBezTo>
                  <a:cubicBezTo>
                    <a:pt x="190648" y="17652"/>
                    <a:pt x="127094" y="-1177"/>
                    <a:pt x="169464" y="3531"/>
                  </a:cubicBezTo>
                  <a:cubicBezTo>
                    <a:pt x="176861" y="4353"/>
                    <a:pt x="183586" y="8238"/>
                    <a:pt x="190647" y="10592"/>
                  </a:cubicBezTo>
                  <a:cubicBezTo>
                    <a:pt x="207803" y="6302"/>
                    <a:pt x="205752" y="4821"/>
                    <a:pt x="225952" y="10592"/>
                  </a:cubicBezTo>
                  <a:cubicBezTo>
                    <a:pt x="227552" y="11049"/>
                    <a:pt x="228305" y="12945"/>
                    <a:pt x="229482" y="14122"/>
                  </a:cubicBezTo>
                </a:path>
              </a:pathLst>
            </a:custGeom>
            <a:noFill/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665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6716BFED-7009-1B7D-FFE3-648CAE866AFE}"/>
                </a:ext>
              </a:extLst>
            </p:cNvPr>
            <p:cNvSpPr/>
            <p:nvPr/>
          </p:nvSpPr>
          <p:spPr>
            <a:xfrm>
              <a:off x="1456909" y="1748403"/>
              <a:ext cx="212238" cy="13061"/>
            </a:xfrm>
            <a:custGeom>
              <a:avLst/>
              <a:gdLst>
                <a:gd name="connsiteX0" fmla="*/ 0 w 229482"/>
                <a:gd name="connsiteY0" fmla="*/ 0 h 14122"/>
                <a:gd name="connsiteX1" fmla="*/ 17652 w 229482"/>
                <a:gd name="connsiteY1" fmla="*/ 10592 h 14122"/>
                <a:gd name="connsiteX2" fmla="*/ 28244 w 229482"/>
                <a:gd name="connsiteY2" fmla="*/ 3531 h 14122"/>
                <a:gd name="connsiteX3" fmla="*/ 45896 w 229482"/>
                <a:gd name="connsiteY3" fmla="*/ 14122 h 14122"/>
                <a:gd name="connsiteX4" fmla="*/ 84732 w 229482"/>
                <a:gd name="connsiteY4" fmla="*/ 10592 h 14122"/>
                <a:gd name="connsiteX5" fmla="*/ 112976 w 229482"/>
                <a:gd name="connsiteY5" fmla="*/ 7061 h 14122"/>
                <a:gd name="connsiteX6" fmla="*/ 148281 w 229482"/>
                <a:gd name="connsiteY6" fmla="*/ 3531 h 14122"/>
                <a:gd name="connsiteX7" fmla="*/ 169464 w 229482"/>
                <a:gd name="connsiteY7" fmla="*/ 3531 h 14122"/>
                <a:gd name="connsiteX8" fmla="*/ 190647 w 229482"/>
                <a:gd name="connsiteY8" fmla="*/ 10592 h 14122"/>
                <a:gd name="connsiteX9" fmla="*/ 225952 w 229482"/>
                <a:gd name="connsiteY9" fmla="*/ 10592 h 14122"/>
                <a:gd name="connsiteX10" fmla="*/ 229482 w 229482"/>
                <a:gd name="connsiteY10" fmla="*/ 14122 h 1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482" h="14122">
                  <a:moveTo>
                    <a:pt x="0" y="0"/>
                  </a:moveTo>
                  <a:cubicBezTo>
                    <a:pt x="5884" y="3531"/>
                    <a:pt x="10843" y="9741"/>
                    <a:pt x="17652" y="10592"/>
                  </a:cubicBezTo>
                  <a:cubicBezTo>
                    <a:pt x="21862" y="11118"/>
                    <a:pt x="24033" y="3005"/>
                    <a:pt x="28244" y="3531"/>
                  </a:cubicBezTo>
                  <a:cubicBezTo>
                    <a:pt x="35053" y="4382"/>
                    <a:pt x="40012" y="10592"/>
                    <a:pt x="45896" y="14122"/>
                  </a:cubicBezTo>
                  <a:cubicBezTo>
                    <a:pt x="109941" y="-4176"/>
                    <a:pt x="42666" y="10592"/>
                    <a:pt x="84732" y="10592"/>
                  </a:cubicBezTo>
                  <a:cubicBezTo>
                    <a:pt x="94220" y="10592"/>
                    <a:pt x="103546" y="8109"/>
                    <a:pt x="112976" y="7061"/>
                  </a:cubicBezTo>
                  <a:cubicBezTo>
                    <a:pt x="124731" y="5755"/>
                    <a:pt x="136513" y="4708"/>
                    <a:pt x="148281" y="3531"/>
                  </a:cubicBezTo>
                  <a:cubicBezTo>
                    <a:pt x="190648" y="17652"/>
                    <a:pt x="127094" y="-1177"/>
                    <a:pt x="169464" y="3531"/>
                  </a:cubicBezTo>
                  <a:cubicBezTo>
                    <a:pt x="176861" y="4353"/>
                    <a:pt x="183586" y="8238"/>
                    <a:pt x="190647" y="10592"/>
                  </a:cubicBezTo>
                  <a:cubicBezTo>
                    <a:pt x="207803" y="6302"/>
                    <a:pt x="205752" y="4821"/>
                    <a:pt x="225952" y="10592"/>
                  </a:cubicBezTo>
                  <a:cubicBezTo>
                    <a:pt x="227552" y="11049"/>
                    <a:pt x="228305" y="12945"/>
                    <a:pt x="229482" y="14122"/>
                  </a:cubicBezTo>
                </a:path>
              </a:pathLst>
            </a:custGeom>
            <a:noFill/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665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CB9D2A9-00F8-12B2-6B30-180442C30C41}"/>
                </a:ext>
              </a:extLst>
            </p:cNvPr>
            <p:cNvSpPr/>
            <p:nvPr/>
          </p:nvSpPr>
          <p:spPr>
            <a:xfrm>
              <a:off x="1456909" y="1813277"/>
              <a:ext cx="366243" cy="13061"/>
            </a:xfrm>
            <a:custGeom>
              <a:avLst/>
              <a:gdLst>
                <a:gd name="connsiteX0" fmla="*/ 0 w 229482"/>
                <a:gd name="connsiteY0" fmla="*/ 0 h 14122"/>
                <a:gd name="connsiteX1" fmla="*/ 17652 w 229482"/>
                <a:gd name="connsiteY1" fmla="*/ 10592 h 14122"/>
                <a:gd name="connsiteX2" fmla="*/ 28244 w 229482"/>
                <a:gd name="connsiteY2" fmla="*/ 3531 h 14122"/>
                <a:gd name="connsiteX3" fmla="*/ 45896 w 229482"/>
                <a:gd name="connsiteY3" fmla="*/ 14122 h 14122"/>
                <a:gd name="connsiteX4" fmla="*/ 84732 w 229482"/>
                <a:gd name="connsiteY4" fmla="*/ 10592 h 14122"/>
                <a:gd name="connsiteX5" fmla="*/ 112976 w 229482"/>
                <a:gd name="connsiteY5" fmla="*/ 7061 h 14122"/>
                <a:gd name="connsiteX6" fmla="*/ 148281 w 229482"/>
                <a:gd name="connsiteY6" fmla="*/ 3531 h 14122"/>
                <a:gd name="connsiteX7" fmla="*/ 169464 w 229482"/>
                <a:gd name="connsiteY7" fmla="*/ 3531 h 14122"/>
                <a:gd name="connsiteX8" fmla="*/ 190647 w 229482"/>
                <a:gd name="connsiteY8" fmla="*/ 10592 h 14122"/>
                <a:gd name="connsiteX9" fmla="*/ 225952 w 229482"/>
                <a:gd name="connsiteY9" fmla="*/ 10592 h 14122"/>
                <a:gd name="connsiteX10" fmla="*/ 229482 w 229482"/>
                <a:gd name="connsiteY10" fmla="*/ 14122 h 1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482" h="14122">
                  <a:moveTo>
                    <a:pt x="0" y="0"/>
                  </a:moveTo>
                  <a:cubicBezTo>
                    <a:pt x="5884" y="3531"/>
                    <a:pt x="10843" y="9741"/>
                    <a:pt x="17652" y="10592"/>
                  </a:cubicBezTo>
                  <a:cubicBezTo>
                    <a:pt x="21862" y="11118"/>
                    <a:pt x="24033" y="3005"/>
                    <a:pt x="28244" y="3531"/>
                  </a:cubicBezTo>
                  <a:cubicBezTo>
                    <a:pt x="35053" y="4382"/>
                    <a:pt x="40012" y="10592"/>
                    <a:pt x="45896" y="14122"/>
                  </a:cubicBezTo>
                  <a:cubicBezTo>
                    <a:pt x="109941" y="-4176"/>
                    <a:pt x="42666" y="10592"/>
                    <a:pt x="84732" y="10592"/>
                  </a:cubicBezTo>
                  <a:cubicBezTo>
                    <a:pt x="94220" y="10592"/>
                    <a:pt x="103546" y="8109"/>
                    <a:pt x="112976" y="7061"/>
                  </a:cubicBezTo>
                  <a:cubicBezTo>
                    <a:pt x="124731" y="5755"/>
                    <a:pt x="136513" y="4708"/>
                    <a:pt x="148281" y="3531"/>
                  </a:cubicBezTo>
                  <a:cubicBezTo>
                    <a:pt x="190648" y="17652"/>
                    <a:pt x="127094" y="-1177"/>
                    <a:pt x="169464" y="3531"/>
                  </a:cubicBezTo>
                  <a:cubicBezTo>
                    <a:pt x="176861" y="4353"/>
                    <a:pt x="183586" y="8238"/>
                    <a:pt x="190647" y="10592"/>
                  </a:cubicBezTo>
                  <a:cubicBezTo>
                    <a:pt x="207803" y="6302"/>
                    <a:pt x="205752" y="4821"/>
                    <a:pt x="225952" y="10592"/>
                  </a:cubicBezTo>
                  <a:cubicBezTo>
                    <a:pt x="227552" y="11049"/>
                    <a:pt x="228305" y="12945"/>
                    <a:pt x="229482" y="14122"/>
                  </a:cubicBezTo>
                </a:path>
              </a:pathLst>
            </a:custGeom>
            <a:noFill/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665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539E48BF-B058-8EDD-68B8-9E36F901A7F6}"/>
                </a:ext>
              </a:extLst>
            </p:cNvPr>
            <p:cNvSpPr/>
            <p:nvPr/>
          </p:nvSpPr>
          <p:spPr>
            <a:xfrm>
              <a:off x="1451933" y="1889994"/>
              <a:ext cx="332948" cy="13061"/>
            </a:xfrm>
            <a:custGeom>
              <a:avLst/>
              <a:gdLst>
                <a:gd name="connsiteX0" fmla="*/ 0 w 229482"/>
                <a:gd name="connsiteY0" fmla="*/ 0 h 14122"/>
                <a:gd name="connsiteX1" fmla="*/ 17652 w 229482"/>
                <a:gd name="connsiteY1" fmla="*/ 10592 h 14122"/>
                <a:gd name="connsiteX2" fmla="*/ 28244 w 229482"/>
                <a:gd name="connsiteY2" fmla="*/ 3531 h 14122"/>
                <a:gd name="connsiteX3" fmla="*/ 45896 w 229482"/>
                <a:gd name="connsiteY3" fmla="*/ 14122 h 14122"/>
                <a:gd name="connsiteX4" fmla="*/ 84732 w 229482"/>
                <a:gd name="connsiteY4" fmla="*/ 10592 h 14122"/>
                <a:gd name="connsiteX5" fmla="*/ 112976 w 229482"/>
                <a:gd name="connsiteY5" fmla="*/ 7061 h 14122"/>
                <a:gd name="connsiteX6" fmla="*/ 148281 w 229482"/>
                <a:gd name="connsiteY6" fmla="*/ 3531 h 14122"/>
                <a:gd name="connsiteX7" fmla="*/ 169464 w 229482"/>
                <a:gd name="connsiteY7" fmla="*/ 3531 h 14122"/>
                <a:gd name="connsiteX8" fmla="*/ 190647 w 229482"/>
                <a:gd name="connsiteY8" fmla="*/ 10592 h 14122"/>
                <a:gd name="connsiteX9" fmla="*/ 225952 w 229482"/>
                <a:gd name="connsiteY9" fmla="*/ 10592 h 14122"/>
                <a:gd name="connsiteX10" fmla="*/ 229482 w 229482"/>
                <a:gd name="connsiteY10" fmla="*/ 14122 h 1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482" h="14122">
                  <a:moveTo>
                    <a:pt x="0" y="0"/>
                  </a:moveTo>
                  <a:cubicBezTo>
                    <a:pt x="5884" y="3531"/>
                    <a:pt x="10843" y="9741"/>
                    <a:pt x="17652" y="10592"/>
                  </a:cubicBezTo>
                  <a:cubicBezTo>
                    <a:pt x="21862" y="11118"/>
                    <a:pt x="24033" y="3005"/>
                    <a:pt x="28244" y="3531"/>
                  </a:cubicBezTo>
                  <a:cubicBezTo>
                    <a:pt x="35053" y="4382"/>
                    <a:pt x="40012" y="10592"/>
                    <a:pt x="45896" y="14122"/>
                  </a:cubicBezTo>
                  <a:cubicBezTo>
                    <a:pt x="109941" y="-4176"/>
                    <a:pt x="42666" y="10592"/>
                    <a:pt x="84732" y="10592"/>
                  </a:cubicBezTo>
                  <a:cubicBezTo>
                    <a:pt x="94220" y="10592"/>
                    <a:pt x="103546" y="8109"/>
                    <a:pt x="112976" y="7061"/>
                  </a:cubicBezTo>
                  <a:cubicBezTo>
                    <a:pt x="124731" y="5755"/>
                    <a:pt x="136513" y="4708"/>
                    <a:pt x="148281" y="3531"/>
                  </a:cubicBezTo>
                  <a:cubicBezTo>
                    <a:pt x="190648" y="17652"/>
                    <a:pt x="127094" y="-1177"/>
                    <a:pt x="169464" y="3531"/>
                  </a:cubicBezTo>
                  <a:cubicBezTo>
                    <a:pt x="176861" y="4353"/>
                    <a:pt x="183586" y="8238"/>
                    <a:pt x="190647" y="10592"/>
                  </a:cubicBezTo>
                  <a:cubicBezTo>
                    <a:pt x="207803" y="6302"/>
                    <a:pt x="205752" y="4821"/>
                    <a:pt x="225952" y="10592"/>
                  </a:cubicBezTo>
                  <a:cubicBezTo>
                    <a:pt x="227552" y="11049"/>
                    <a:pt x="228305" y="12945"/>
                    <a:pt x="229482" y="14122"/>
                  </a:cubicBezTo>
                </a:path>
              </a:pathLst>
            </a:custGeom>
            <a:noFill/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665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4E231DBA-A8D6-5F48-1685-6B8A4CA53BA1}"/>
                </a:ext>
              </a:extLst>
            </p:cNvPr>
            <p:cNvSpPr/>
            <p:nvPr/>
          </p:nvSpPr>
          <p:spPr>
            <a:xfrm>
              <a:off x="1451934" y="1952598"/>
              <a:ext cx="266358" cy="13061"/>
            </a:xfrm>
            <a:custGeom>
              <a:avLst/>
              <a:gdLst>
                <a:gd name="connsiteX0" fmla="*/ 0 w 229482"/>
                <a:gd name="connsiteY0" fmla="*/ 0 h 14122"/>
                <a:gd name="connsiteX1" fmla="*/ 17652 w 229482"/>
                <a:gd name="connsiteY1" fmla="*/ 10592 h 14122"/>
                <a:gd name="connsiteX2" fmla="*/ 28244 w 229482"/>
                <a:gd name="connsiteY2" fmla="*/ 3531 h 14122"/>
                <a:gd name="connsiteX3" fmla="*/ 45896 w 229482"/>
                <a:gd name="connsiteY3" fmla="*/ 14122 h 14122"/>
                <a:gd name="connsiteX4" fmla="*/ 84732 w 229482"/>
                <a:gd name="connsiteY4" fmla="*/ 10592 h 14122"/>
                <a:gd name="connsiteX5" fmla="*/ 112976 w 229482"/>
                <a:gd name="connsiteY5" fmla="*/ 7061 h 14122"/>
                <a:gd name="connsiteX6" fmla="*/ 148281 w 229482"/>
                <a:gd name="connsiteY6" fmla="*/ 3531 h 14122"/>
                <a:gd name="connsiteX7" fmla="*/ 169464 w 229482"/>
                <a:gd name="connsiteY7" fmla="*/ 3531 h 14122"/>
                <a:gd name="connsiteX8" fmla="*/ 190647 w 229482"/>
                <a:gd name="connsiteY8" fmla="*/ 10592 h 14122"/>
                <a:gd name="connsiteX9" fmla="*/ 225952 w 229482"/>
                <a:gd name="connsiteY9" fmla="*/ 10592 h 14122"/>
                <a:gd name="connsiteX10" fmla="*/ 229482 w 229482"/>
                <a:gd name="connsiteY10" fmla="*/ 14122 h 1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482" h="14122">
                  <a:moveTo>
                    <a:pt x="0" y="0"/>
                  </a:moveTo>
                  <a:cubicBezTo>
                    <a:pt x="5884" y="3531"/>
                    <a:pt x="10843" y="9741"/>
                    <a:pt x="17652" y="10592"/>
                  </a:cubicBezTo>
                  <a:cubicBezTo>
                    <a:pt x="21862" y="11118"/>
                    <a:pt x="24033" y="3005"/>
                    <a:pt x="28244" y="3531"/>
                  </a:cubicBezTo>
                  <a:cubicBezTo>
                    <a:pt x="35053" y="4382"/>
                    <a:pt x="40012" y="10592"/>
                    <a:pt x="45896" y="14122"/>
                  </a:cubicBezTo>
                  <a:cubicBezTo>
                    <a:pt x="109941" y="-4176"/>
                    <a:pt x="42666" y="10592"/>
                    <a:pt x="84732" y="10592"/>
                  </a:cubicBezTo>
                  <a:cubicBezTo>
                    <a:pt x="94220" y="10592"/>
                    <a:pt x="103546" y="8109"/>
                    <a:pt x="112976" y="7061"/>
                  </a:cubicBezTo>
                  <a:cubicBezTo>
                    <a:pt x="124731" y="5755"/>
                    <a:pt x="136513" y="4708"/>
                    <a:pt x="148281" y="3531"/>
                  </a:cubicBezTo>
                  <a:cubicBezTo>
                    <a:pt x="190648" y="17652"/>
                    <a:pt x="127094" y="-1177"/>
                    <a:pt x="169464" y="3531"/>
                  </a:cubicBezTo>
                  <a:cubicBezTo>
                    <a:pt x="176861" y="4353"/>
                    <a:pt x="183586" y="8238"/>
                    <a:pt x="190647" y="10592"/>
                  </a:cubicBezTo>
                  <a:cubicBezTo>
                    <a:pt x="207803" y="6302"/>
                    <a:pt x="205752" y="4821"/>
                    <a:pt x="225952" y="10592"/>
                  </a:cubicBezTo>
                  <a:cubicBezTo>
                    <a:pt x="227552" y="11049"/>
                    <a:pt x="228305" y="12945"/>
                    <a:pt x="229482" y="14122"/>
                  </a:cubicBezTo>
                </a:path>
              </a:pathLst>
            </a:custGeom>
            <a:noFill/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665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F90EBE1F-771D-4E3D-5EEB-94916146FF2D}"/>
                </a:ext>
              </a:extLst>
            </p:cNvPr>
            <p:cNvSpPr/>
            <p:nvPr/>
          </p:nvSpPr>
          <p:spPr>
            <a:xfrm>
              <a:off x="1455901" y="2008671"/>
              <a:ext cx="199769" cy="13061"/>
            </a:xfrm>
            <a:custGeom>
              <a:avLst/>
              <a:gdLst>
                <a:gd name="connsiteX0" fmla="*/ 0 w 229482"/>
                <a:gd name="connsiteY0" fmla="*/ 0 h 14122"/>
                <a:gd name="connsiteX1" fmla="*/ 17652 w 229482"/>
                <a:gd name="connsiteY1" fmla="*/ 10592 h 14122"/>
                <a:gd name="connsiteX2" fmla="*/ 28244 w 229482"/>
                <a:gd name="connsiteY2" fmla="*/ 3531 h 14122"/>
                <a:gd name="connsiteX3" fmla="*/ 45896 w 229482"/>
                <a:gd name="connsiteY3" fmla="*/ 14122 h 14122"/>
                <a:gd name="connsiteX4" fmla="*/ 84732 w 229482"/>
                <a:gd name="connsiteY4" fmla="*/ 10592 h 14122"/>
                <a:gd name="connsiteX5" fmla="*/ 112976 w 229482"/>
                <a:gd name="connsiteY5" fmla="*/ 7061 h 14122"/>
                <a:gd name="connsiteX6" fmla="*/ 148281 w 229482"/>
                <a:gd name="connsiteY6" fmla="*/ 3531 h 14122"/>
                <a:gd name="connsiteX7" fmla="*/ 169464 w 229482"/>
                <a:gd name="connsiteY7" fmla="*/ 3531 h 14122"/>
                <a:gd name="connsiteX8" fmla="*/ 190647 w 229482"/>
                <a:gd name="connsiteY8" fmla="*/ 10592 h 14122"/>
                <a:gd name="connsiteX9" fmla="*/ 225952 w 229482"/>
                <a:gd name="connsiteY9" fmla="*/ 10592 h 14122"/>
                <a:gd name="connsiteX10" fmla="*/ 229482 w 229482"/>
                <a:gd name="connsiteY10" fmla="*/ 14122 h 1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482" h="14122">
                  <a:moveTo>
                    <a:pt x="0" y="0"/>
                  </a:moveTo>
                  <a:cubicBezTo>
                    <a:pt x="5884" y="3531"/>
                    <a:pt x="10843" y="9741"/>
                    <a:pt x="17652" y="10592"/>
                  </a:cubicBezTo>
                  <a:cubicBezTo>
                    <a:pt x="21862" y="11118"/>
                    <a:pt x="24033" y="3005"/>
                    <a:pt x="28244" y="3531"/>
                  </a:cubicBezTo>
                  <a:cubicBezTo>
                    <a:pt x="35053" y="4382"/>
                    <a:pt x="40012" y="10592"/>
                    <a:pt x="45896" y="14122"/>
                  </a:cubicBezTo>
                  <a:cubicBezTo>
                    <a:pt x="109941" y="-4176"/>
                    <a:pt x="42666" y="10592"/>
                    <a:pt x="84732" y="10592"/>
                  </a:cubicBezTo>
                  <a:cubicBezTo>
                    <a:pt x="94220" y="10592"/>
                    <a:pt x="103546" y="8109"/>
                    <a:pt x="112976" y="7061"/>
                  </a:cubicBezTo>
                  <a:cubicBezTo>
                    <a:pt x="124731" y="5755"/>
                    <a:pt x="136513" y="4708"/>
                    <a:pt x="148281" y="3531"/>
                  </a:cubicBezTo>
                  <a:cubicBezTo>
                    <a:pt x="190648" y="17652"/>
                    <a:pt x="127094" y="-1177"/>
                    <a:pt x="169464" y="3531"/>
                  </a:cubicBezTo>
                  <a:cubicBezTo>
                    <a:pt x="176861" y="4353"/>
                    <a:pt x="183586" y="8238"/>
                    <a:pt x="190647" y="10592"/>
                  </a:cubicBezTo>
                  <a:cubicBezTo>
                    <a:pt x="207803" y="6302"/>
                    <a:pt x="205752" y="4821"/>
                    <a:pt x="225952" y="10592"/>
                  </a:cubicBezTo>
                  <a:cubicBezTo>
                    <a:pt x="227552" y="11049"/>
                    <a:pt x="228305" y="12945"/>
                    <a:pt x="229482" y="14122"/>
                  </a:cubicBezTo>
                </a:path>
              </a:pathLst>
            </a:custGeom>
            <a:noFill/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665"/>
            </a:p>
          </p:txBody>
        </p: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90701FDE-FE66-66B1-BBBB-B688AD0DF272}"/>
              </a:ext>
            </a:extLst>
          </p:cNvPr>
          <p:cNvGrpSpPr/>
          <p:nvPr/>
        </p:nvGrpSpPr>
        <p:grpSpPr>
          <a:xfrm>
            <a:off x="2294748" y="1457810"/>
            <a:ext cx="998844" cy="998844"/>
            <a:chOff x="2294748" y="1457810"/>
            <a:chExt cx="998844" cy="998844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C7E234DB-4297-96ED-8B7E-9A209D2A141C}"/>
                </a:ext>
              </a:extLst>
            </p:cNvPr>
            <p:cNvSpPr/>
            <p:nvPr/>
          </p:nvSpPr>
          <p:spPr>
            <a:xfrm>
              <a:off x="2294748" y="1457810"/>
              <a:ext cx="998844" cy="9988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665"/>
            </a:p>
          </p:txBody>
        </p:sp>
        <p:pic>
          <p:nvPicPr>
            <p:cNvPr id="11" name="Graphique 10" descr="Télécharger contour">
              <a:extLst>
                <a:ext uri="{FF2B5EF4-FFF2-40B4-BE49-F238E27FC236}">
                  <a16:creationId xmlns:a16="http://schemas.microsoft.com/office/drawing/2014/main" id="{401D148B-CD0C-DCB8-5514-05E9A012C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6200000">
              <a:off x="2317007" y="1519984"/>
              <a:ext cx="845688" cy="845688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5EEE1BD-DA4B-CE73-319F-8F11A6891C57}"/>
              </a:ext>
            </a:extLst>
          </p:cNvPr>
          <p:cNvGrpSpPr/>
          <p:nvPr/>
        </p:nvGrpSpPr>
        <p:grpSpPr>
          <a:xfrm>
            <a:off x="3142842" y="2953498"/>
            <a:ext cx="998844" cy="998844"/>
            <a:chOff x="3142842" y="2953498"/>
            <a:chExt cx="998844" cy="998844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429150B2-56D0-2D8C-7F88-5DA586ADBC96}"/>
                </a:ext>
              </a:extLst>
            </p:cNvPr>
            <p:cNvSpPr/>
            <p:nvPr/>
          </p:nvSpPr>
          <p:spPr>
            <a:xfrm>
              <a:off x="3142842" y="2953498"/>
              <a:ext cx="998844" cy="9988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665"/>
            </a:p>
          </p:txBody>
        </p:sp>
        <p:pic>
          <p:nvPicPr>
            <p:cNvPr id="13" name="Graphique 12" descr="Case cochée contour">
              <a:extLst>
                <a:ext uri="{FF2B5EF4-FFF2-40B4-BE49-F238E27FC236}">
                  <a16:creationId xmlns:a16="http://schemas.microsoft.com/office/drawing/2014/main" id="{E9BF3E42-FEF5-B1BC-5535-6B4F65B3B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220963" y="3051746"/>
              <a:ext cx="845688" cy="845688"/>
            </a:xfrm>
            <a:prstGeom prst="rect">
              <a:avLst/>
            </a:prstGeom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907366EC-F1FF-323B-431F-EF40D7F97095}"/>
              </a:ext>
            </a:extLst>
          </p:cNvPr>
          <p:cNvGrpSpPr/>
          <p:nvPr/>
        </p:nvGrpSpPr>
        <p:grpSpPr>
          <a:xfrm>
            <a:off x="5728238" y="2953498"/>
            <a:ext cx="998844" cy="1019925"/>
            <a:chOff x="5728238" y="2953498"/>
            <a:chExt cx="998844" cy="1019925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F934880E-1E00-CC51-0A63-402C0A96461E}"/>
                </a:ext>
              </a:extLst>
            </p:cNvPr>
            <p:cNvSpPr/>
            <p:nvPr/>
          </p:nvSpPr>
          <p:spPr>
            <a:xfrm>
              <a:off x="5728238" y="2953498"/>
              <a:ext cx="998844" cy="9988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665"/>
            </a:p>
          </p:txBody>
        </p:sp>
        <p:pic>
          <p:nvPicPr>
            <p:cNvPr id="46" name="Graphique 45" descr="Case cochée contour">
              <a:extLst>
                <a:ext uri="{FF2B5EF4-FFF2-40B4-BE49-F238E27FC236}">
                  <a16:creationId xmlns:a16="http://schemas.microsoft.com/office/drawing/2014/main" id="{502C13BC-2EF9-E59F-7880-B28502196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795883" y="3051746"/>
              <a:ext cx="845688" cy="845688"/>
            </a:xfrm>
            <a:prstGeom prst="rect">
              <a:avLst/>
            </a:prstGeom>
          </p:spPr>
        </p:pic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48FA6BAE-3246-7369-6F25-C137241400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83162" y="3833917"/>
              <a:ext cx="102005" cy="1395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DB26B778-BD22-841C-F550-0055740BE2EB}"/>
              </a:ext>
            </a:extLst>
          </p:cNvPr>
          <p:cNvGrpSpPr/>
          <p:nvPr/>
        </p:nvGrpSpPr>
        <p:grpSpPr>
          <a:xfrm>
            <a:off x="6801243" y="2156026"/>
            <a:ext cx="999782" cy="1000575"/>
            <a:chOff x="6801243" y="2156026"/>
            <a:chExt cx="999782" cy="1000575"/>
          </a:xfrm>
        </p:grpSpPr>
        <p:sp>
          <p:nvSpPr>
            <p:cNvPr id="57" name="Corde 56">
              <a:extLst>
                <a:ext uri="{FF2B5EF4-FFF2-40B4-BE49-F238E27FC236}">
                  <a16:creationId xmlns:a16="http://schemas.microsoft.com/office/drawing/2014/main" id="{9A5F9DF2-52E8-CCE3-C25D-BCC67BB1457B}"/>
                </a:ext>
              </a:extLst>
            </p:cNvPr>
            <p:cNvSpPr/>
            <p:nvPr/>
          </p:nvSpPr>
          <p:spPr>
            <a:xfrm>
              <a:off x="6802181" y="2157757"/>
              <a:ext cx="998844" cy="998844"/>
            </a:xfrm>
            <a:prstGeom prst="chord">
              <a:avLst>
                <a:gd name="adj1" fmla="val 21587401"/>
                <a:gd name="adj2" fmla="val 1136110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665"/>
            </a:p>
          </p:txBody>
        </p:sp>
        <p:sp>
          <p:nvSpPr>
            <p:cNvPr id="71" name="Arc partiel 70">
              <a:extLst>
                <a:ext uri="{FF2B5EF4-FFF2-40B4-BE49-F238E27FC236}">
                  <a16:creationId xmlns:a16="http://schemas.microsoft.com/office/drawing/2014/main" id="{6F2633C5-5F0B-CCA9-6412-09515EF8BFA0}"/>
                </a:ext>
              </a:extLst>
            </p:cNvPr>
            <p:cNvSpPr/>
            <p:nvPr/>
          </p:nvSpPr>
          <p:spPr>
            <a:xfrm rot="5400000">
              <a:off x="6801243" y="2156026"/>
              <a:ext cx="998844" cy="998844"/>
            </a:xfrm>
            <a:prstGeom prst="pie">
              <a:avLst>
                <a:gd name="adj1" fmla="val 5393047"/>
                <a:gd name="adj2" fmla="val 16470021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665" dirty="0">
                <a:solidFill>
                  <a:schemeClr val="tx1"/>
                </a:solidFill>
              </a:endParaRPr>
            </a:p>
          </p:txBody>
        </p:sp>
        <p:pic>
          <p:nvPicPr>
            <p:cNvPr id="200" name="Graphique 199" descr="Contrat contour">
              <a:extLst>
                <a:ext uri="{FF2B5EF4-FFF2-40B4-BE49-F238E27FC236}">
                  <a16:creationId xmlns:a16="http://schemas.microsoft.com/office/drawing/2014/main" id="{576FFB5B-7404-FBF0-B95D-A93D88EF4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881542" y="2227514"/>
              <a:ext cx="845688" cy="845688"/>
            </a:xfrm>
            <a:prstGeom prst="rect">
              <a:avLst/>
            </a:prstGeom>
          </p:spPr>
        </p:pic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B8E9174A-92A0-D2BB-3F4D-E967F6C51BD2}"/>
                </a:ext>
              </a:extLst>
            </p:cNvPr>
            <p:cNvSpPr/>
            <p:nvPr/>
          </p:nvSpPr>
          <p:spPr>
            <a:xfrm>
              <a:off x="7284324" y="2770133"/>
              <a:ext cx="223908" cy="11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665"/>
            </a:p>
          </p:txBody>
        </p:sp>
        <p:pic>
          <p:nvPicPr>
            <p:cNvPr id="179" name="Graphique 178" descr="Signature contour">
              <a:extLst>
                <a:ext uri="{FF2B5EF4-FFF2-40B4-BE49-F238E27FC236}">
                  <a16:creationId xmlns:a16="http://schemas.microsoft.com/office/drawing/2014/main" id="{FEE6F8FB-9A41-E20D-93A4-5D73C0FCD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162121" y="2684991"/>
              <a:ext cx="335112" cy="335112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E7ADA7B5-EA00-7FE8-020F-A91BEA241BBF}"/>
              </a:ext>
            </a:extLst>
          </p:cNvPr>
          <p:cNvGrpSpPr/>
          <p:nvPr/>
        </p:nvGrpSpPr>
        <p:grpSpPr>
          <a:xfrm>
            <a:off x="7964761" y="2953498"/>
            <a:ext cx="998844" cy="998844"/>
            <a:chOff x="7964761" y="2953498"/>
            <a:chExt cx="998844" cy="998844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FAFC1315-9BDE-23C9-8B7C-49173CE3DD37}"/>
                </a:ext>
              </a:extLst>
            </p:cNvPr>
            <p:cNvSpPr/>
            <p:nvPr/>
          </p:nvSpPr>
          <p:spPr>
            <a:xfrm>
              <a:off x="7964761" y="2953498"/>
              <a:ext cx="998844" cy="9988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665"/>
            </a:p>
          </p:txBody>
        </p:sp>
        <p:pic>
          <p:nvPicPr>
            <p:cNvPr id="47" name="Graphique 46" descr="Document contour">
              <a:extLst>
                <a:ext uri="{FF2B5EF4-FFF2-40B4-BE49-F238E27FC236}">
                  <a16:creationId xmlns:a16="http://schemas.microsoft.com/office/drawing/2014/main" id="{969C75F1-8B45-6431-AC0F-D66A8F960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 flipV="1">
              <a:off x="8042652" y="3046064"/>
              <a:ext cx="845688" cy="845688"/>
            </a:xfrm>
            <a:prstGeom prst="rect">
              <a:avLst/>
            </a:prstGeom>
          </p:spPr>
        </p:pic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A84B7E3D-87B0-A5D6-2DCD-3B27323180EB}"/>
              </a:ext>
            </a:extLst>
          </p:cNvPr>
          <p:cNvGrpSpPr/>
          <p:nvPr/>
        </p:nvGrpSpPr>
        <p:grpSpPr>
          <a:xfrm>
            <a:off x="10561524" y="2953498"/>
            <a:ext cx="998844" cy="998844"/>
            <a:chOff x="10561524" y="2953498"/>
            <a:chExt cx="998844" cy="998844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E214D42F-D5C3-4C8A-244F-04A9C14D71DC}"/>
                </a:ext>
              </a:extLst>
            </p:cNvPr>
            <p:cNvSpPr/>
            <p:nvPr/>
          </p:nvSpPr>
          <p:spPr>
            <a:xfrm>
              <a:off x="10561524" y="2953498"/>
              <a:ext cx="998844" cy="9988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665"/>
            </a:p>
          </p:txBody>
        </p:sp>
        <p:pic>
          <p:nvPicPr>
            <p:cNvPr id="58" name="Graphique 57" descr="Télécharger contour">
              <a:extLst>
                <a:ext uri="{FF2B5EF4-FFF2-40B4-BE49-F238E27FC236}">
                  <a16:creationId xmlns:a16="http://schemas.microsoft.com/office/drawing/2014/main" id="{73C7B3F7-8794-9DA8-1050-98B7357F7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0800000">
              <a:off x="10643758" y="3047504"/>
              <a:ext cx="845688" cy="845688"/>
            </a:xfrm>
            <a:prstGeom prst="rect">
              <a:avLst/>
            </a:prstGeom>
          </p:spPr>
        </p:pic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1B1FB230-7745-BE72-2BA6-DD5A00EA804E}"/>
              </a:ext>
            </a:extLst>
          </p:cNvPr>
          <p:cNvSpPr txBox="1"/>
          <p:nvPr/>
        </p:nvSpPr>
        <p:spPr>
          <a:xfrm>
            <a:off x="63172" y="4109983"/>
            <a:ext cx="133370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CH" sz="2000" b="1" dirty="0">
                <a:solidFill>
                  <a:schemeClr val="bg1">
                    <a:lumMod val="50000"/>
                  </a:schemeClr>
                </a:solidFill>
              </a:rPr>
              <a:t>Version</a:t>
            </a:r>
          </a:p>
        </p:txBody>
      </p: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3CA3534B-42BB-CDB3-7BE7-20EFC42BED47}"/>
              </a:ext>
            </a:extLst>
          </p:cNvPr>
          <p:cNvGrpSpPr/>
          <p:nvPr/>
        </p:nvGrpSpPr>
        <p:grpSpPr>
          <a:xfrm>
            <a:off x="4095194" y="1981126"/>
            <a:ext cx="1332000" cy="1332000"/>
            <a:chOff x="1540091" y="4230466"/>
            <a:chExt cx="1332000" cy="1332000"/>
          </a:xfrm>
        </p:grpSpPr>
        <p:grpSp>
          <p:nvGrpSpPr>
            <p:cNvPr id="96" name="Groupe 95">
              <a:extLst>
                <a:ext uri="{FF2B5EF4-FFF2-40B4-BE49-F238E27FC236}">
                  <a16:creationId xmlns:a16="http://schemas.microsoft.com/office/drawing/2014/main" id="{2441B6CC-9A2D-E296-F541-A2A617D66E75}"/>
                </a:ext>
              </a:extLst>
            </p:cNvPr>
            <p:cNvGrpSpPr/>
            <p:nvPr/>
          </p:nvGrpSpPr>
          <p:grpSpPr>
            <a:xfrm>
              <a:off x="1733342" y="4380778"/>
              <a:ext cx="998844" cy="998844"/>
              <a:chOff x="3927902" y="2564170"/>
              <a:chExt cx="998844" cy="998844"/>
            </a:xfrm>
          </p:grpSpPr>
          <p:sp>
            <p:nvSpPr>
              <p:cNvPr id="98" name="Ellipse 97">
                <a:extLst>
                  <a:ext uri="{FF2B5EF4-FFF2-40B4-BE49-F238E27FC236}">
                    <a16:creationId xmlns:a16="http://schemas.microsoft.com/office/drawing/2014/main" id="{1D40FBF3-C560-C169-7FBB-FFB692DAEA0E}"/>
                  </a:ext>
                </a:extLst>
              </p:cNvPr>
              <p:cNvSpPr/>
              <p:nvPr/>
            </p:nvSpPr>
            <p:spPr>
              <a:xfrm>
                <a:off x="3927902" y="2564170"/>
                <a:ext cx="998844" cy="99884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sz="1665"/>
              </a:p>
            </p:txBody>
          </p:sp>
          <p:grpSp>
            <p:nvGrpSpPr>
              <p:cNvPr id="99" name="Groupe 98">
                <a:extLst>
                  <a:ext uri="{FF2B5EF4-FFF2-40B4-BE49-F238E27FC236}">
                    <a16:creationId xmlns:a16="http://schemas.microsoft.com/office/drawing/2014/main" id="{EBC8BAB8-ABC8-6FFE-9924-54F6D58DAA74}"/>
                  </a:ext>
                </a:extLst>
              </p:cNvPr>
              <p:cNvGrpSpPr/>
              <p:nvPr/>
            </p:nvGrpSpPr>
            <p:grpSpPr>
              <a:xfrm>
                <a:off x="4139324" y="2775592"/>
                <a:ext cx="576000" cy="576000"/>
                <a:chOff x="4915759" y="2748820"/>
                <a:chExt cx="914400" cy="914400"/>
              </a:xfrm>
            </p:grpSpPr>
            <p:pic>
              <p:nvPicPr>
                <p:cNvPr id="100" name="Graphique 99" descr="Papier contour">
                  <a:extLst>
                    <a:ext uri="{FF2B5EF4-FFF2-40B4-BE49-F238E27FC236}">
                      <a16:creationId xmlns:a16="http://schemas.microsoft.com/office/drawing/2014/main" id="{09C1E678-8985-B368-D93B-1FE8359BB2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4915759" y="2748820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01" name="Forme libre : forme 100">
                  <a:extLst>
                    <a:ext uri="{FF2B5EF4-FFF2-40B4-BE49-F238E27FC236}">
                      <a16:creationId xmlns:a16="http://schemas.microsoft.com/office/drawing/2014/main" id="{B59599F7-7321-CA87-7ED2-F127E527CAA6}"/>
                    </a:ext>
                  </a:extLst>
                </p:cNvPr>
                <p:cNvSpPr/>
                <p:nvPr/>
              </p:nvSpPr>
              <p:spPr>
                <a:xfrm>
                  <a:off x="5168721" y="2931001"/>
                  <a:ext cx="229482" cy="14122"/>
                </a:xfrm>
                <a:custGeom>
                  <a:avLst/>
                  <a:gdLst>
                    <a:gd name="connsiteX0" fmla="*/ 0 w 229482"/>
                    <a:gd name="connsiteY0" fmla="*/ 0 h 14122"/>
                    <a:gd name="connsiteX1" fmla="*/ 17652 w 229482"/>
                    <a:gd name="connsiteY1" fmla="*/ 10592 h 14122"/>
                    <a:gd name="connsiteX2" fmla="*/ 28244 w 229482"/>
                    <a:gd name="connsiteY2" fmla="*/ 3531 h 14122"/>
                    <a:gd name="connsiteX3" fmla="*/ 45896 w 229482"/>
                    <a:gd name="connsiteY3" fmla="*/ 14122 h 14122"/>
                    <a:gd name="connsiteX4" fmla="*/ 84732 w 229482"/>
                    <a:gd name="connsiteY4" fmla="*/ 10592 h 14122"/>
                    <a:gd name="connsiteX5" fmla="*/ 112976 w 229482"/>
                    <a:gd name="connsiteY5" fmla="*/ 7061 h 14122"/>
                    <a:gd name="connsiteX6" fmla="*/ 148281 w 229482"/>
                    <a:gd name="connsiteY6" fmla="*/ 3531 h 14122"/>
                    <a:gd name="connsiteX7" fmla="*/ 169464 w 229482"/>
                    <a:gd name="connsiteY7" fmla="*/ 3531 h 14122"/>
                    <a:gd name="connsiteX8" fmla="*/ 190647 w 229482"/>
                    <a:gd name="connsiteY8" fmla="*/ 10592 h 14122"/>
                    <a:gd name="connsiteX9" fmla="*/ 225952 w 229482"/>
                    <a:gd name="connsiteY9" fmla="*/ 10592 h 14122"/>
                    <a:gd name="connsiteX10" fmla="*/ 229482 w 229482"/>
                    <a:gd name="connsiteY10" fmla="*/ 14122 h 14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9482" h="14122">
                      <a:moveTo>
                        <a:pt x="0" y="0"/>
                      </a:moveTo>
                      <a:cubicBezTo>
                        <a:pt x="5884" y="3531"/>
                        <a:pt x="10843" y="9741"/>
                        <a:pt x="17652" y="10592"/>
                      </a:cubicBezTo>
                      <a:cubicBezTo>
                        <a:pt x="21862" y="11118"/>
                        <a:pt x="24033" y="3005"/>
                        <a:pt x="28244" y="3531"/>
                      </a:cubicBezTo>
                      <a:cubicBezTo>
                        <a:pt x="35053" y="4382"/>
                        <a:pt x="40012" y="10592"/>
                        <a:pt x="45896" y="14122"/>
                      </a:cubicBezTo>
                      <a:cubicBezTo>
                        <a:pt x="109941" y="-4176"/>
                        <a:pt x="42666" y="10592"/>
                        <a:pt x="84732" y="10592"/>
                      </a:cubicBezTo>
                      <a:cubicBezTo>
                        <a:pt x="94220" y="10592"/>
                        <a:pt x="103546" y="8109"/>
                        <a:pt x="112976" y="7061"/>
                      </a:cubicBezTo>
                      <a:cubicBezTo>
                        <a:pt x="124731" y="5755"/>
                        <a:pt x="136513" y="4708"/>
                        <a:pt x="148281" y="3531"/>
                      </a:cubicBezTo>
                      <a:cubicBezTo>
                        <a:pt x="190648" y="17652"/>
                        <a:pt x="127094" y="-1177"/>
                        <a:pt x="169464" y="3531"/>
                      </a:cubicBezTo>
                      <a:cubicBezTo>
                        <a:pt x="176861" y="4353"/>
                        <a:pt x="183586" y="8238"/>
                        <a:pt x="190647" y="10592"/>
                      </a:cubicBezTo>
                      <a:cubicBezTo>
                        <a:pt x="207803" y="6302"/>
                        <a:pt x="205752" y="4821"/>
                        <a:pt x="225952" y="10592"/>
                      </a:cubicBezTo>
                      <a:cubicBezTo>
                        <a:pt x="227552" y="11049"/>
                        <a:pt x="228305" y="12945"/>
                        <a:pt x="229482" y="14122"/>
                      </a:cubicBezTo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 sz="1665"/>
                </a:p>
              </p:txBody>
            </p:sp>
            <p:sp>
              <p:nvSpPr>
                <p:cNvPr id="102" name="Forme libre : forme 101">
                  <a:extLst>
                    <a:ext uri="{FF2B5EF4-FFF2-40B4-BE49-F238E27FC236}">
                      <a16:creationId xmlns:a16="http://schemas.microsoft.com/office/drawing/2014/main" id="{E0A43C24-DC2A-C728-C29B-47EF1843D159}"/>
                    </a:ext>
                  </a:extLst>
                </p:cNvPr>
                <p:cNvSpPr/>
                <p:nvPr/>
              </p:nvSpPr>
              <p:spPr>
                <a:xfrm>
                  <a:off x="5168721" y="2994210"/>
                  <a:ext cx="229482" cy="14122"/>
                </a:xfrm>
                <a:custGeom>
                  <a:avLst/>
                  <a:gdLst>
                    <a:gd name="connsiteX0" fmla="*/ 0 w 229482"/>
                    <a:gd name="connsiteY0" fmla="*/ 0 h 14122"/>
                    <a:gd name="connsiteX1" fmla="*/ 17652 w 229482"/>
                    <a:gd name="connsiteY1" fmla="*/ 10592 h 14122"/>
                    <a:gd name="connsiteX2" fmla="*/ 28244 w 229482"/>
                    <a:gd name="connsiteY2" fmla="*/ 3531 h 14122"/>
                    <a:gd name="connsiteX3" fmla="*/ 45896 w 229482"/>
                    <a:gd name="connsiteY3" fmla="*/ 14122 h 14122"/>
                    <a:gd name="connsiteX4" fmla="*/ 84732 w 229482"/>
                    <a:gd name="connsiteY4" fmla="*/ 10592 h 14122"/>
                    <a:gd name="connsiteX5" fmla="*/ 112976 w 229482"/>
                    <a:gd name="connsiteY5" fmla="*/ 7061 h 14122"/>
                    <a:gd name="connsiteX6" fmla="*/ 148281 w 229482"/>
                    <a:gd name="connsiteY6" fmla="*/ 3531 h 14122"/>
                    <a:gd name="connsiteX7" fmla="*/ 169464 w 229482"/>
                    <a:gd name="connsiteY7" fmla="*/ 3531 h 14122"/>
                    <a:gd name="connsiteX8" fmla="*/ 190647 w 229482"/>
                    <a:gd name="connsiteY8" fmla="*/ 10592 h 14122"/>
                    <a:gd name="connsiteX9" fmla="*/ 225952 w 229482"/>
                    <a:gd name="connsiteY9" fmla="*/ 10592 h 14122"/>
                    <a:gd name="connsiteX10" fmla="*/ 229482 w 229482"/>
                    <a:gd name="connsiteY10" fmla="*/ 14122 h 14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9482" h="14122">
                      <a:moveTo>
                        <a:pt x="0" y="0"/>
                      </a:moveTo>
                      <a:cubicBezTo>
                        <a:pt x="5884" y="3531"/>
                        <a:pt x="10843" y="9741"/>
                        <a:pt x="17652" y="10592"/>
                      </a:cubicBezTo>
                      <a:cubicBezTo>
                        <a:pt x="21862" y="11118"/>
                        <a:pt x="24033" y="3005"/>
                        <a:pt x="28244" y="3531"/>
                      </a:cubicBezTo>
                      <a:cubicBezTo>
                        <a:pt x="35053" y="4382"/>
                        <a:pt x="40012" y="10592"/>
                        <a:pt x="45896" y="14122"/>
                      </a:cubicBezTo>
                      <a:cubicBezTo>
                        <a:pt x="109941" y="-4176"/>
                        <a:pt x="42666" y="10592"/>
                        <a:pt x="84732" y="10592"/>
                      </a:cubicBezTo>
                      <a:cubicBezTo>
                        <a:pt x="94220" y="10592"/>
                        <a:pt x="103546" y="8109"/>
                        <a:pt x="112976" y="7061"/>
                      </a:cubicBezTo>
                      <a:cubicBezTo>
                        <a:pt x="124731" y="5755"/>
                        <a:pt x="136513" y="4708"/>
                        <a:pt x="148281" y="3531"/>
                      </a:cubicBezTo>
                      <a:cubicBezTo>
                        <a:pt x="190648" y="17652"/>
                        <a:pt x="127094" y="-1177"/>
                        <a:pt x="169464" y="3531"/>
                      </a:cubicBezTo>
                      <a:cubicBezTo>
                        <a:pt x="176861" y="4353"/>
                        <a:pt x="183586" y="8238"/>
                        <a:pt x="190647" y="10592"/>
                      </a:cubicBezTo>
                      <a:cubicBezTo>
                        <a:pt x="207803" y="6302"/>
                        <a:pt x="205752" y="4821"/>
                        <a:pt x="225952" y="10592"/>
                      </a:cubicBezTo>
                      <a:cubicBezTo>
                        <a:pt x="227552" y="11049"/>
                        <a:pt x="228305" y="12945"/>
                        <a:pt x="229482" y="14122"/>
                      </a:cubicBezTo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 sz="1665"/>
                </a:p>
              </p:txBody>
            </p:sp>
            <p:sp>
              <p:nvSpPr>
                <p:cNvPr id="103" name="Forme libre : forme 102">
                  <a:extLst>
                    <a:ext uri="{FF2B5EF4-FFF2-40B4-BE49-F238E27FC236}">
                      <a16:creationId xmlns:a16="http://schemas.microsoft.com/office/drawing/2014/main" id="{94181A79-4EC0-4DD1-90BC-71051AE83E20}"/>
                    </a:ext>
                  </a:extLst>
                </p:cNvPr>
                <p:cNvSpPr/>
                <p:nvPr/>
              </p:nvSpPr>
              <p:spPr>
                <a:xfrm>
                  <a:off x="5168721" y="3064355"/>
                  <a:ext cx="396000" cy="14122"/>
                </a:xfrm>
                <a:custGeom>
                  <a:avLst/>
                  <a:gdLst>
                    <a:gd name="connsiteX0" fmla="*/ 0 w 229482"/>
                    <a:gd name="connsiteY0" fmla="*/ 0 h 14122"/>
                    <a:gd name="connsiteX1" fmla="*/ 17652 w 229482"/>
                    <a:gd name="connsiteY1" fmla="*/ 10592 h 14122"/>
                    <a:gd name="connsiteX2" fmla="*/ 28244 w 229482"/>
                    <a:gd name="connsiteY2" fmla="*/ 3531 h 14122"/>
                    <a:gd name="connsiteX3" fmla="*/ 45896 w 229482"/>
                    <a:gd name="connsiteY3" fmla="*/ 14122 h 14122"/>
                    <a:gd name="connsiteX4" fmla="*/ 84732 w 229482"/>
                    <a:gd name="connsiteY4" fmla="*/ 10592 h 14122"/>
                    <a:gd name="connsiteX5" fmla="*/ 112976 w 229482"/>
                    <a:gd name="connsiteY5" fmla="*/ 7061 h 14122"/>
                    <a:gd name="connsiteX6" fmla="*/ 148281 w 229482"/>
                    <a:gd name="connsiteY6" fmla="*/ 3531 h 14122"/>
                    <a:gd name="connsiteX7" fmla="*/ 169464 w 229482"/>
                    <a:gd name="connsiteY7" fmla="*/ 3531 h 14122"/>
                    <a:gd name="connsiteX8" fmla="*/ 190647 w 229482"/>
                    <a:gd name="connsiteY8" fmla="*/ 10592 h 14122"/>
                    <a:gd name="connsiteX9" fmla="*/ 225952 w 229482"/>
                    <a:gd name="connsiteY9" fmla="*/ 10592 h 14122"/>
                    <a:gd name="connsiteX10" fmla="*/ 229482 w 229482"/>
                    <a:gd name="connsiteY10" fmla="*/ 14122 h 14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9482" h="14122">
                      <a:moveTo>
                        <a:pt x="0" y="0"/>
                      </a:moveTo>
                      <a:cubicBezTo>
                        <a:pt x="5884" y="3531"/>
                        <a:pt x="10843" y="9741"/>
                        <a:pt x="17652" y="10592"/>
                      </a:cubicBezTo>
                      <a:cubicBezTo>
                        <a:pt x="21862" y="11118"/>
                        <a:pt x="24033" y="3005"/>
                        <a:pt x="28244" y="3531"/>
                      </a:cubicBezTo>
                      <a:cubicBezTo>
                        <a:pt x="35053" y="4382"/>
                        <a:pt x="40012" y="10592"/>
                        <a:pt x="45896" y="14122"/>
                      </a:cubicBezTo>
                      <a:cubicBezTo>
                        <a:pt x="109941" y="-4176"/>
                        <a:pt x="42666" y="10592"/>
                        <a:pt x="84732" y="10592"/>
                      </a:cubicBezTo>
                      <a:cubicBezTo>
                        <a:pt x="94220" y="10592"/>
                        <a:pt x="103546" y="8109"/>
                        <a:pt x="112976" y="7061"/>
                      </a:cubicBezTo>
                      <a:cubicBezTo>
                        <a:pt x="124731" y="5755"/>
                        <a:pt x="136513" y="4708"/>
                        <a:pt x="148281" y="3531"/>
                      </a:cubicBezTo>
                      <a:cubicBezTo>
                        <a:pt x="190648" y="17652"/>
                        <a:pt x="127094" y="-1177"/>
                        <a:pt x="169464" y="3531"/>
                      </a:cubicBezTo>
                      <a:cubicBezTo>
                        <a:pt x="176861" y="4353"/>
                        <a:pt x="183586" y="8238"/>
                        <a:pt x="190647" y="10592"/>
                      </a:cubicBezTo>
                      <a:cubicBezTo>
                        <a:pt x="207803" y="6302"/>
                        <a:pt x="205752" y="4821"/>
                        <a:pt x="225952" y="10592"/>
                      </a:cubicBezTo>
                      <a:cubicBezTo>
                        <a:pt x="227552" y="11049"/>
                        <a:pt x="228305" y="12945"/>
                        <a:pt x="229482" y="14122"/>
                      </a:cubicBezTo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 sz="1665"/>
                </a:p>
              </p:txBody>
            </p:sp>
            <p:sp>
              <p:nvSpPr>
                <p:cNvPr id="104" name="Forme libre : forme 103">
                  <a:extLst>
                    <a:ext uri="{FF2B5EF4-FFF2-40B4-BE49-F238E27FC236}">
                      <a16:creationId xmlns:a16="http://schemas.microsoft.com/office/drawing/2014/main" id="{1EEAF486-5761-8D9D-EA54-C9B27BCCA5C5}"/>
                    </a:ext>
                  </a:extLst>
                </p:cNvPr>
                <p:cNvSpPr/>
                <p:nvPr/>
              </p:nvSpPr>
              <p:spPr>
                <a:xfrm>
                  <a:off x="5163341" y="3147305"/>
                  <a:ext cx="360000" cy="14122"/>
                </a:xfrm>
                <a:custGeom>
                  <a:avLst/>
                  <a:gdLst>
                    <a:gd name="connsiteX0" fmla="*/ 0 w 229482"/>
                    <a:gd name="connsiteY0" fmla="*/ 0 h 14122"/>
                    <a:gd name="connsiteX1" fmla="*/ 17652 w 229482"/>
                    <a:gd name="connsiteY1" fmla="*/ 10592 h 14122"/>
                    <a:gd name="connsiteX2" fmla="*/ 28244 w 229482"/>
                    <a:gd name="connsiteY2" fmla="*/ 3531 h 14122"/>
                    <a:gd name="connsiteX3" fmla="*/ 45896 w 229482"/>
                    <a:gd name="connsiteY3" fmla="*/ 14122 h 14122"/>
                    <a:gd name="connsiteX4" fmla="*/ 84732 w 229482"/>
                    <a:gd name="connsiteY4" fmla="*/ 10592 h 14122"/>
                    <a:gd name="connsiteX5" fmla="*/ 112976 w 229482"/>
                    <a:gd name="connsiteY5" fmla="*/ 7061 h 14122"/>
                    <a:gd name="connsiteX6" fmla="*/ 148281 w 229482"/>
                    <a:gd name="connsiteY6" fmla="*/ 3531 h 14122"/>
                    <a:gd name="connsiteX7" fmla="*/ 169464 w 229482"/>
                    <a:gd name="connsiteY7" fmla="*/ 3531 h 14122"/>
                    <a:gd name="connsiteX8" fmla="*/ 190647 w 229482"/>
                    <a:gd name="connsiteY8" fmla="*/ 10592 h 14122"/>
                    <a:gd name="connsiteX9" fmla="*/ 225952 w 229482"/>
                    <a:gd name="connsiteY9" fmla="*/ 10592 h 14122"/>
                    <a:gd name="connsiteX10" fmla="*/ 229482 w 229482"/>
                    <a:gd name="connsiteY10" fmla="*/ 14122 h 14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9482" h="14122">
                      <a:moveTo>
                        <a:pt x="0" y="0"/>
                      </a:moveTo>
                      <a:cubicBezTo>
                        <a:pt x="5884" y="3531"/>
                        <a:pt x="10843" y="9741"/>
                        <a:pt x="17652" y="10592"/>
                      </a:cubicBezTo>
                      <a:cubicBezTo>
                        <a:pt x="21862" y="11118"/>
                        <a:pt x="24033" y="3005"/>
                        <a:pt x="28244" y="3531"/>
                      </a:cubicBezTo>
                      <a:cubicBezTo>
                        <a:pt x="35053" y="4382"/>
                        <a:pt x="40012" y="10592"/>
                        <a:pt x="45896" y="14122"/>
                      </a:cubicBezTo>
                      <a:cubicBezTo>
                        <a:pt x="109941" y="-4176"/>
                        <a:pt x="42666" y="10592"/>
                        <a:pt x="84732" y="10592"/>
                      </a:cubicBezTo>
                      <a:cubicBezTo>
                        <a:pt x="94220" y="10592"/>
                        <a:pt x="103546" y="8109"/>
                        <a:pt x="112976" y="7061"/>
                      </a:cubicBezTo>
                      <a:cubicBezTo>
                        <a:pt x="124731" y="5755"/>
                        <a:pt x="136513" y="4708"/>
                        <a:pt x="148281" y="3531"/>
                      </a:cubicBezTo>
                      <a:cubicBezTo>
                        <a:pt x="190648" y="17652"/>
                        <a:pt x="127094" y="-1177"/>
                        <a:pt x="169464" y="3531"/>
                      </a:cubicBezTo>
                      <a:cubicBezTo>
                        <a:pt x="176861" y="4353"/>
                        <a:pt x="183586" y="8238"/>
                        <a:pt x="190647" y="10592"/>
                      </a:cubicBezTo>
                      <a:cubicBezTo>
                        <a:pt x="207803" y="6302"/>
                        <a:pt x="205752" y="4821"/>
                        <a:pt x="225952" y="10592"/>
                      </a:cubicBezTo>
                      <a:cubicBezTo>
                        <a:pt x="227552" y="11049"/>
                        <a:pt x="228305" y="12945"/>
                        <a:pt x="229482" y="14122"/>
                      </a:cubicBezTo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 sz="1665"/>
                </a:p>
              </p:txBody>
            </p:sp>
            <p:sp>
              <p:nvSpPr>
                <p:cNvPr id="105" name="Forme libre : forme 104">
                  <a:extLst>
                    <a:ext uri="{FF2B5EF4-FFF2-40B4-BE49-F238E27FC236}">
                      <a16:creationId xmlns:a16="http://schemas.microsoft.com/office/drawing/2014/main" id="{2AB4C668-F57C-B339-3AD7-039882A925D6}"/>
                    </a:ext>
                  </a:extLst>
                </p:cNvPr>
                <p:cNvSpPr/>
                <p:nvPr/>
              </p:nvSpPr>
              <p:spPr>
                <a:xfrm>
                  <a:off x="5163349" y="3214995"/>
                  <a:ext cx="288000" cy="14122"/>
                </a:xfrm>
                <a:custGeom>
                  <a:avLst/>
                  <a:gdLst>
                    <a:gd name="connsiteX0" fmla="*/ 0 w 229482"/>
                    <a:gd name="connsiteY0" fmla="*/ 0 h 14122"/>
                    <a:gd name="connsiteX1" fmla="*/ 17652 w 229482"/>
                    <a:gd name="connsiteY1" fmla="*/ 10592 h 14122"/>
                    <a:gd name="connsiteX2" fmla="*/ 28244 w 229482"/>
                    <a:gd name="connsiteY2" fmla="*/ 3531 h 14122"/>
                    <a:gd name="connsiteX3" fmla="*/ 45896 w 229482"/>
                    <a:gd name="connsiteY3" fmla="*/ 14122 h 14122"/>
                    <a:gd name="connsiteX4" fmla="*/ 84732 w 229482"/>
                    <a:gd name="connsiteY4" fmla="*/ 10592 h 14122"/>
                    <a:gd name="connsiteX5" fmla="*/ 112976 w 229482"/>
                    <a:gd name="connsiteY5" fmla="*/ 7061 h 14122"/>
                    <a:gd name="connsiteX6" fmla="*/ 148281 w 229482"/>
                    <a:gd name="connsiteY6" fmla="*/ 3531 h 14122"/>
                    <a:gd name="connsiteX7" fmla="*/ 169464 w 229482"/>
                    <a:gd name="connsiteY7" fmla="*/ 3531 h 14122"/>
                    <a:gd name="connsiteX8" fmla="*/ 190647 w 229482"/>
                    <a:gd name="connsiteY8" fmla="*/ 10592 h 14122"/>
                    <a:gd name="connsiteX9" fmla="*/ 225952 w 229482"/>
                    <a:gd name="connsiteY9" fmla="*/ 10592 h 14122"/>
                    <a:gd name="connsiteX10" fmla="*/ 229482 w 229482"/>
                    <a:gd name="connsiteY10" fmla="*/ 14122 h 14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9482" h="14122">
                      <a:moveTo>
                        <a:pt x="0" y="0"/>
                      </a:moveTo>
                      <a:cubicBezTo>
                        <a:pt x="5884" y="3531"/>
                        <a:pt x="10843" y="9741"/>
                        <a:pt x="17652" y="10592"/>
                      </a:cubicBezTo>
                      <a:cubicBezTo>
                        <a:pt x="21862" y="11118"/>
                        <a:pt x="24033" y="3005"/>
                        <a:pt x="28244" y="3531"/>
                      </a:cubicBezTo>
                      <a:cubicBezTo>
                        <a:pt x="35053" y="4382"/>
                        <a:pt x="40012" y="10592"/>
                        <a:pt x="45896" y="14122"/>
                      </a:cubicBezTo>
                      <a:cubicBezTo>
                        <a:pt x="109941" y="-4176"/>
                        <a:pt x="42666" y="10592"/>
                        <a:pt x="84732" y="10592"/>
                      </a:cubicBezTo>
                      <a:cubicBezTo>
                        <a:pt x="94220" y="10592"/>
                        <a:pt x="103546" y="8109"/>
                        <a:pt x="112976" y="7061"/>
                      </a:cubicBezTo>
                      <a:cubicBezTo>
                        <a:pt x="124731" y="5755"/>
                        <a:pt x="136513" y="4708"/>
                        <a:pt x="148281" y="3531"/>
                      </a:cubicBezTo>
                      <a:cubicBezTo>
                        <a:pt x="190648" y="17652"/>
                        <a:pt x="127094" y="-1177"/>
                        <a:pt x="169464" y="3531"/>
                      </a:cubicBezTo>
                      <a:cubicBezTo>
                        <a:pt x="176861" y="4353"/>
                        <a:pt x="183586" y="8238"/>
                        <a:pt x="190647" y="10592"/>
                      </a:cubicBezTo>
                      <a:cubicBezTo>
                        <a:pt x="207803" y="6302"/>
                        <a:pt x="205752" y="4821"/>
                        <a:pt x="225952" y="10592"/>
                      </a:cubicBezTo>
                      <a:cubicBezTo>
                        <a:pt x="227552" y="11049"/>
                        <a:pt x="228305" y="12945"/>
                        <a:pt x="229482" y="14122"/>
                      </a:cubicBezTo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 sz="1665"/>
                </a:p>
              </p:txBody>
            </p:sp>
            <p:sp>
              <p:nvSpPr>
                <p:cNvPr id="106" name="Forme libre : forme 105">
                  <a:extLst>
                    <a:ext uri="{FF2B5EF4-FFF2-40B4-BE49-F238E27FC236}">
                      <a16:creationId xmlns:a16="http://schemas.microsoft.com/office/drawing/2014/main" id="{F5111D5B-B85F-6A4A-5071-88DCC76512D5}"/>
                    </a:ext>
                  </a:extLst>
                </p:cNvPr>
                <p:cNvSpPr/>
                <p:nvPr/>
              </p:nvSpPr>
              <p:spPr>
                <a:xfrm>
                  <a:off x="5167631" y="3275624"/>
                  <a:ext cx="216000" cy="14122"/>
                </a:xfrm>
                <a:custGeom>
                  <a:avLst/>
                  <a:gdLst>
                    <a:gd name="connsiteX0" fmla="*/ 0 w 229482"/>
                    <a:gd name="connsiteY0" fmla="*/ 0 h 14122"/>
                    <a:gd name="connsiteX1" fmla="*/ 17652 w 229482"/>
                    <a:gd name="connsiteY1" fmla="*/ 10592 h 14122"/>
                    <a:gd name="connsiteX2" fmla="*/ 28244 w 229482"/>
                    <a:gd name="connsiteY2" fmla="*/ 3531 h 14122"/>
                    <a:gd name="connsiteX3" fmla="*/ 45896 w 229482"/>
                    <a:gd name="connsiteY3" fmla="*/ 14122 h 14122"/>
                    <a:gd name="connsiteX4" fmla="*/ 84732 w 229482"/>
                    <a:gd name="connsiteY4" fmla="*/ 10592 h 14122"/>
                    <a:gd name="connsiteX5" fmla="*/ 112976 w 229482"/>
                    <a:gd name="connsiteY5" fmla="*/ 7061 h 14122"/>
                    <a:gd name="connsiteX6" fmla="*/ 148281 w 229482"/>
                    <a:gd name="connsiteY6" fmla="*/ 3531 h 14122"/>
                    <a:gd name="connsiteX7" fmla="*/ 169464 w 229482"/>
                    <a:gd name="connsiteY7" fmla="*/ 3531 h 14122"/>
                    <a:gd name="connsiteX8" fmla="*/ 190647 w 229482"/>
                    <a:gd name="connsiteY8" fmla="*/ 10592 h 14122"/>
                    <a:gd name="connsiteX9" fmla="*/ 225952 w 229482"/>
                    <a:gd name="connsiteY9" fmla="*/ 10592 h 14122"/>
                    <a:gd name="connsiteX10" fmla="*/ 229482 w 229482"/>
                    <a:gd name="connsiteY10" fmla="*/ 14122 h 14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9482" h="14122">
                      <a:moveTo>
                        <a:pt x="0" y="0"/>
                      </a:moveTo>
                      <a:cubicBezTo>
                        <a:pt x="5884" y="3531"/>
                        <a:pt x="10843" y="9741"/>
                        <a:pt x="17652" y="10592"/>
                      </a:cubicBezTo>
                      <a:cubicBezTo>
                        <a:pt x="21862" y="11118"/>
                        <a:pt x="24033" y="3005"/>
                        <a:pt x="28244" y="3531"/>
                      </a:cubicBezTo>
                      <a:cubicBezTo>
                        <a:pt x="35053" y="4382"/>
                        <a:pt x="40012" y="10592"/>
                        <a:pt x="45896" y="14122"/>
                      </a:cubicBezTo>
                      <a:cubicBezTo>
                        <a:pt x="109941" y="-4176"/>
                        <a:pt x="42666" y="10592"/>
                        <a:pt x="84732" y="10592"/>
                      </a:cubicBezTo>
                      <a:cubicBezTo>
                        <a:pt x="94220" y="10592"/>
                        <a:pt x="103546" y="8109"/>
                        <a:pt x="112976" y="7061"/>
                      </a:cubicBezTo>
                      <a:cubicBezTo>
                        <a:pt x="124731" y="5755"/>
                        <a:pt x="136513" y="4708"/>
                        <a:pt x="148281" y="3531"/>
                      </a:cubicBezTo>
                      <a:cubicBezTo>
                        <a:pt x="190648" y="17652"/>
                        <a:pt x="127094" y="-1177"/>
                        <a:pt x="169464" y="3531"/>
                      </a:cubicBezTo>
                      <a:cubicBezTo>
                        <a:pt x="176861" y="4353"/>
                        <a:pt x="183586" y="8238"/>
                        <a:pt x="190647" y="10592"/>
                      </a:cubicBezTo>
                      <a:cubicBezTo>
                        <a:pt x="207803" y="6302"/>
                        <a:pt x="205752" y="4821"/>
                        <a:pt x="225952" y="10592"/>
                      </a:cubicBezTo>
                      <a:cubicBezTo>
                        <a:pt x="227552" y="11049"/>
                        <a:pt x="228305" y="12945"/>
                        <a:pt x="229482" y="14122"/>
                      </a:cubicBezTo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 sz="1665"/>
                </a:p>
              </p:txBody>
            </p:sp>
            <p:sp>
              <p:nvSpPr>
                <p:cNvPr id="107" name="Forme libre : forme 106">
                  <a:extLst>
                    <a:ext uri="{FF2B5EF4-FFF2-40B4-BE49-F238E27FC236}">
                      <a16:creationId xmlns:a16="http://schemas.microsoft.com/office/drawing/2014/main" id="{43B0D900-B65C-6194-EFBE-A738BCF9C48C}"/>
                    </a:ext>
                  </a:extLst>
                </p:cNvPr>
                <p:cNvSpPr/>
                <p:nvPr/>
              </p:nvSpPr>
              <p:spPr>
                <a:xfrm>
                  <a:off x="5168783" y="3329099"/>
                  <a:ext cx="360000" cy="14122"/>
                </a:xfrm>
                <a:custGeom>
                  <a:avLst/>
                  <a:gdLst>
                    <a:gd name="connsiteX0" fmla="*/ 0 w 229482"/>
                    <a:gd name="connsiteY0" fmla="*/ 0 h 14122"/>
                    <a:gd name="connsiteX1" fmla="*/ 17652 w 229482"/>
                    <a:gd name="connsiteY1" fmla="*/ 10592 h 14122"/>
                    <a:gd name="connsiteX2" fmla="*/ 28244 w 229482"/>
                    <a:gd name="connsiteY2" fmla="*/ 3531 h 14122"/>
                    <a:gd name="connsiteX3" fmla="*/ 45896 w 229482"/>
                    <a:gd name="connsiteY3" fmla="*/ 14122 h 14122"/>
                    <a:gd name="connsiteX4" fmla="*/ 84732 w 229482"/>
                    <a:gd name="connsiteY4" fmla="*/ 10592 h 14122"/>
                    <a:gd name="connsiteX5" fmla="*/ 112976 w 229482"/>
                    <a:gd name="connsiteY5" fmla="*/ 7061 h 14122"/>
                    <a:gd name="connsiteX6" fmla="*/ 148281 w 229482"/>
                    <a:gd name="connsiteY6" fmla="*/ 3531 h 14122"/>
                    <a:gd name="connsiteX7" fmla="*/ 169464 w 229482"/>
                    <a:gd name="connsiteY7" fmla="*/ 3531 h 14122"/>
                    <a:gd name="connsiteX8" fmla="*/ 190647 w 229482"/>
                    <a:gd name="connsiteY8" fmla="*/ 10592 h 14122"/>
                    <a:gd name="connsiteX9" fmla="*/ 225952 w 229482"/>
                    <a:gd name="connsiteY9" fmla="*/ 10592 h 14122"/>
                    <a:gd name="connsiteX10" fmla="*/ 229482 w 229482"/>
                    <a:gd name="connsiteY10" fmla="*/ 14122 h 14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9482" h="14122">
                      <a:moveTo>
                        <a:pt x="0" y="0"/>
                      </a:moveTo>
                      <a:cubicBezTo>
                        <a:pt x="5884" y="3531"/>
                        <a:pt x="10843" y="9741"/>
                        <a:pt x="17652" y="10592"/>
                      </a:cubicBezTo>
                      <a:cubicBezTo>
                        <a:pt x="21862" y="11118"/>
                        <a:pt x="24033" y="3005"/>
                        <a:pt x="28244" y="3531"/>
                      </a:cubicBezTo>
                      <a:cubicBezTo>
                        <a:pt x="35053" y="4382"/>
                        <a:pt x="40012" y="10592"/>
                        <a:pt x="45896" y="14122"/>
                      </a:cubicBezTo>
                      <a:cubicBezTo>
                        <a:pt x="109941" y="-4176"/>
                        <a:pt x="42666" y="10592"/>
                        <a:pt x="84732" y="10592"/>
                      </a:cubicBezTo>
                      <a:cubicBezTo>
                        <a:pt x="94220" y="10592"/>
                        <a:pt x="103546" y="8109"/>
                        <a:pt x="112976" y="7061"/>
                      </a:cubicBezTo>
                      <a:cubicBezTo>
                        <a:pt x="124731" y="5755"/>
                        <a:pt x="136513" y="4708"/>
                        <a:pt x="148281" y="3531"/>
                      </a:cubicBezTo>
                      <a:cubicBezTo>
                        <a:pt x="190648" y="17652"/>
                        <a:pt x="127094" y="-1177"/>
                        <a:pt x="169464" y="3531"/>
                      </a:cubicBezTo>
                      <a:cubicBezTo>
                        <a:pt x="176861" y="4353"/>
                        <a:pt x="183586" y="8238"/>
                        <a:pt x="190647" y="10592"/>
                      </a:cubicBezTo>
                      <a:cubicBezTo>
                        <a:pt x="207803" y="6302"/>
                        <a:pt x="205752" y="4821"/>
                        <a:pt x="225952" y="10592"/>
                      </a:cubicBezTo>
                      <a:cubicBezTo>
                        <a:pt x="227552" y="11049"/>
                        <a:pt x="228305" y="12945"/>
                        <a:pt x="229482" y="14122"/>
                      </a:cubicBezTo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 sz="1665"/>
                </a:p>
              </p:txBody>
            </p:sp>
            <p:sp>
              <p:nvSpPr>
                <p:cNvPr id="110" name="Forme libre : forme 109">
                  <a:extLst>
                    <a:ext uri="{FF2B5EF4-FFF2-40B4-BE49-F238E27FC236}">
                      <a16:creationId xmlns:a16="http://schemas.microsoft.com/office/drawing/2014/main" id="{3CF3041B-7D4A-4620-2511-8F6E08F69B0D}"/>
                    </a:ext>
                  </a:extLst>
                </p:cNvPr>
                <p:cNvSpPr/>
                <p:nvPr/>
              </p:nvSpPr>
              <p:spPr>
                <a:xfrm>
                  <a:off x="5168783" y="3396789"/>
                  <a:ext cx="288000" cy="14122"/>
                </a:xfrm>
                <a:custGeom>
                  <a:avLst/>
                  <a:gdLst>
                    <a:gd name="connsiteX0" fmla="*/ 0 w 229482"/>
                    <a:gd name="connsiteY0" fmla="*/ 0 h 14122"/>
                    <a:gd name="connsiteX1" fmla="*/ 17652 w 229482"/>
                    <a:gd name="connsiteY1" fmla="*/ 10592 h 14122"/>
                    <a:gd name="connsiteX2" fmla="*/ 28244 w 229482"/>
                    <a:gd name="connsiteY2" fmla="*/ 3531 h 14122"/>
                    <a:gd name="connsiteX3" fmla="*/ 45896 w 229482"/>
                    <a:gd name="connsiteY3" fmla="*/ 14122 h 14122"/>
                    <a:gd name="connsiteX4" fmla="*/ 84732 w 229482"/>
                    <a:gd name="connsiteY4" fmla="*/ 10592 h 14122"/>
                    <a:gd name="connsiteX5" fmla="*/ 112976 w 229482"/>
                    <a:gd name="connsiteY5" fmla="*/ 7061 h 14122"/>
                    <a:gd name="connsiteX6" fmla="*/ 148281 w 229482"/>
                    <a:gd name="connsiteY6" fmla="*/ 3531 h 14122"/>
                    <a:gd name="connsiteX7" fmla="*/ 169464 w 229482"/>
                    <a:gd name="connsiteY7" fmla="*/ 3531 h 14122"/>
                    <a:gd name="connsiteX8" fmla="*/ 190647 w 229482"/>
                    <a:gd name="connsiteY8" fmla="*/ 10592 h 14122"/>
                    <a:gd name="connsiteX9" fmla="*/ 225952 w 229482"/>
                    <a:gd name="connsiteY9" fmla="*/ 10592 h 14122"/>
                    <a:gd name="connsiteX10" fmla="*/ 229482 w 229482"/>
                    <a:gd name="connsiteY10" fmla="*/ 14122 h 14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9482" h="14122">
                      <a:moveTo>
                        <a:pt x="0" y="0"/>
                      </a:moveTo>
                      <a:cubicBezTo>
                        <a:pt x="5884" y="3531"/>
                        <a:pt x="10843" y="9741"/>
                        <a:pt x="17652" y="10592"/>
                      </a:cubicBezTo>
                      <a:cubicBezTo>
                        <a:pt x="21862" y="11118"/>
                        <a:pt x="24033" y="3005"/>
                        <a:pt x="28244" y="3531"/>
                      </a:cubicBezTo>
                      <a:cubicBezTo>
                        <a:pt x="35053" y="4382"/>
                        <a:pt x="40012" y="10592"/>
                        <a:pt x="45896" y="14122"/>
                      </a:cubicBezTo>
                      <a:cubicBezTo>
                        <a:pt x="109941" y="-4176"/>
                        <a:pt x="42666" y="10592"/>
                        <a:pt x="84732" y="10592"/>
                      </a:cubicBezTo>
                      <a:cubicBezTo>
                        <a:pt x="94220" y="10592"/>
                        <a:pt x="103546" y="8109"/>
                        <a:pt x="112976" y="7061"/>
                      </a:cubicBezTo>
                      <a:cubicBezTo>
                        <a:pt x="124731" y="5755"/>
                        <a:pt x="136513" y="4708"/>
                        <a:pt x="148281" y="3531"/>
                      </a:cubicBezTo>
                      <a:cubicBezTo>
                        <a:pt x="190648" y="17652"/>
                        <a:pt x="127094" y="-1177"/>
                        <a:pt x="169464" y="3531"/>
                      </a:cubicBezTo>
                      <a:cubicBezTo>
                        <a:pt x="176861" y="4353"/>
                        <a:pt x="183586" y="8238"/>
                        <a:pt x="190647" y="10592"/>
                      </a:cubicBezTo>
                      <a:cubicBezTo>
                        <a:pt x="207803" y="6302"/>
                        <a:pt x="205752" y="4821"/>
                        <a:pt x="225952" y="10592"/>
                      </a:cubicBezTo>
                      <a:cubicBezTo>
                        <a:pt x="227552" y="11049"/>
                        <a:pt x="228305" y="12945"/>
                        <a:pt x="229482" y="14122"/>
                      </a:cubicBezTo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 sz="1665"/>
                </a:p>
              </p:txBody>
            </p:sp>
            <p:sp>
              <p:nvSpPr>
                <p:cNvPr id="113" name="Forme libre : forme 112">
                  <a:extLst>
                    <a:ext uri="{FF2B5EF4-FFF2-40B4-BE49-F238E27FC236}">
                      <a16:creationId xmlns:a16="http://schemas.microsoft.com/office/drawing/2014/main" id="{661CCAA6-E54F-037D-1174-CF8B26EAD5F5}"/>
                    </a:ext>
                  </a:extLst>
                </p:cNvPr>
                <p:cNvSpPr/>
                <p:nvPr/>
              </p:nvSpPr>
              <p:spPr>
                <a:xfrm>
                  <a:off x="5173073" y="3457418"/>
                  <a:ext cx="216000" cy="14122"/>
                </a:xfrm>
                <a:custGeom>
                  <a:avLst/>
                  <a:gdLst>
                    <a:gd name="connsiteX0" fmla="*/ 0 w 229482"/>
                    <a:gd name="connsiteY0" fmla="*/ 0 h 14122"/>
                    <a:gd name="connsiteX1" fmla="*/ 17652 w 229482"/>
                    <a:gd name="connsiteY1" fmla="*/ 10592 h 14122"/>
                    <a:gd name="connsiteX2" fmla="*/ 28244 w 229482"/>
                    <a:gd name="connsiteY2" fmla="*/ 3531 h 14122"/>
                    <a:gd name="connsiteX3" fmla="*/ 45896 w 229482"/>
                    <a:gd name="connsiteY3" fmla="*/ 14122 h 14122"/>
                    <a:gd name="connsiteX4" fmla="*/ 84732 w 229482"/>
                    <a:gd name="connsiteY4" fmla="*/ 10592 h 14122"/>
                    <a:gd name="connsiteX5" fmla="*/ 112976 w 229482"/>
                    <a:gd name="connsiteY5" fmla="*/ 7061 h 14122"/>
                    <a:gd name="connsiteX6" fmla="*/ 148281 w 229482"/>
                    <a:gd name="connsiteY6" fmla="*/ 3531 h 14122"/>
                    <a:gd name="connsiteX7" fmla="*/ 169464 w 229482"/>
                    <a:gd name="connsiteY7" fmla="*/ 3531 h 14122"/>
                    <a:gd name="connsiteX8" fmla="*/ 190647 w 229482"/>
                    <a:gd name="connsiteY8" fmla="*/ 10592 h 14122"/>
                    <a:gd name="connsiteX9" fmla="*/ 225952 w 229482"/>
                    <a:gd name="connsiteY9" fmla="*/ 10592 h 14122"/>
                    <a:gd name="connsiteX10" fmla="*/ 229482 w 229482"/>
                    <a:gd name="connsiteY10" fmla="*/ 14122 h 14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9482" h="14122">
                      <a:moveTo>
                        <a:pt x="0" y="0"/>
                      </a:moveTo>
                      <a:cubicBezTo>
                        <a:pt x="5884" y="3531"/>
                        <a:pt x="10843" y="9741"/>
                        <a:pt x="17652" y="10592"/>
                      </a:cubicBezTo>
                      <a:cubicBezTo>
                        <a:pt x="21862" y="11118"/>
                        <a:pt x="24033" y="3005"/>
                        <a:pt x="28244" y="3531"/>
                      </a:cubicBezTo>
                      <a:cubicBezTo>
                        <a:pt x="35053" y="4382"/>
                        <a:pt x="40012" y="10592"/>
                        <a:pt x="45896" y="14122"/>
                      </a:cubicBezTo>
                      <a:cubicBezTo>
                        <a:pt x="109941" y="-4176"/>
                        <a:pt x="42666" y="10592"/>
                        <a:pt x="84732" y="10592"/>
                      </a:cubicBezTo>
                      <a:cubicBezTo>
                        <a:pt x="94220" y="10592"/>
                        <a:pt x="103546" y="8109"/>
                        <a:pt x="112976" y="7061"/>
                      </a:cubicBezTo>
                      <a:cubicBezTo>
                        <a:pt x="124731" y="5755"/>
                        <a:pt x="136513" y="4708"/>
                        <a:pt x="148281" y="3531"/>
                      </a:cubicBezTo>
                      <a:cubicBezTo>
                        <a:pt x="190648" y="17652"/>
                        <a:pt x="127094" y="-1177"/>
                        <a:pt x="169464" y="3531"/>
                      </a:cubicBezTo>
                      <a:cubicBezTo>
                        <a:pt x="176861" y="4353"/>
                        <a:pt x="183586" y="8238"/>
                        <a:pt x="190647" y="10592"/>
                      </a:cubicBezTo>
                      <a:cubicBezTo>
                        <a:pt x="207803" y="6302"/>
                        <a:pt x="205752" y="4821"/>
                        <a:pt x="225952" y="10592"/>
                      </a:cubicBezTo>
                      <a:cubicBezTo>
                        <a:pt x="227552" y="11049"/>
                        <a:pt x="228305" y="12945"/>
                        <a:pt x="229482" y="14122"/>
                      </a:cubicBezTo>
                    </a:path>
                  </a:pathLst>
                </a:custGeom>
                <a:noFill/>
                <a:ln w="63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 sz="1665"/>
                </a:p>
              </p:txBody>
            </p:sp>
            <p:cxnSp>
              <p:nvCxnSpPr>
                <p:cNvPr id="131" name="Connecteur droit 130">
                  <a:extLst>
                    <a:ext uri="{FF2B5EF4-FFF2-40B4-BE49-F238E27FC236}">
                      <a16:creationId xmlns:a16="http://schemas.microsoft.com/office/drawing/2014/main" id="{1D391E6C-DE56-C5E8-AC37-4DB367FF01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48281" y="3154366"/>
                  <a:ext cx="271643" cy="7061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Connecteur droit 136">
                  <a:extLst>
                    <a:ext uri="{FF2B5EF4-FFF2-40B4-BE49-F238E27FC236}">
                      <a16:creationId xmlns:a16="http://schemas.microsoft.com/office/drawing/2014/main" id="{1427F567-4EEF-2116-DA1F-C15619B8AD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37129" y="3280256"/>
                  <a:ext cx="125359" cy="58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97" name="Graphique 96" descr="Flèche en cercle contour">
              <a:extLst>
                <a:ext uri="{FF2B5EF4-FFF2-40B4-BE49-F238E27FC236}">
                  <a16:creationId xmlns:a16="http://schemas.microsoft.com/office/drawing/2014/main" id="{8A16AEAA-E494-6690-5321-73299576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540091" y="4230466"/>
              <a:ext cx="1332000" cy="1332000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573D77A-6C27-E96F-94A4-E1DDCAE64563}"/>
              </a:ext>
            </a:extLst>
          </p:cNvPr>
          <p:cNvGrpSpPr/>
          <p:nvPr/>
        </p:nvGrpSpPr>
        <p:grpSpPr>
          <a:xfrm>
            <a:off x="8952617" y="1033483"/>
            <a:ext cx="1332000" cy="2298893"/>
            <a:chOff x="8952617" y="348060"/>
            <a:chExt cx="1332000" cy="2298893"/>
          </a:xfrm>
        </p:grpSpPr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F7EB646D-B1B3-4346-EBBA-73918CE4E69D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 flipH="1">
              <a:off x="9606798" y="348060"/>
              <a:ext cx="3405" cy="108960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09C3BC5E-B82F-EFD8-639D-ABBE422EF819}"/>
                </a:ext>
              </a:extLst>
            </p:cNvPr>
            <p:cNvGrpSpPr/>
            <p:nvPr/>
          </p:nvGrpSpPr>
          <p:grpSpPr>
            <a:xfrm>
              <a:off x="9139317" y="1467884"/>
              <a:ext cx="998844" cy="998844"/>
              <a:chOff x="9139317" y="1467884"/>
              <a:chExt cx="998844" cy="998844"/>
            </a:xfrm>
          </p:grpSpPr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7205AC23-4128-C9AC-A5A3-7448857E0CD6}"/>
                  </a:ext>
                </a:extLst>
              </p:cNvPr>
              <p:cNvSpPr/>
              <p:nvPr/>
            </p:nvSpPr>
            <p:spPr>
              <a:xfrm>
                <a:off x="9139317" y="1467884"/>
                <a:ext cx="998844" cy="9988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sz="1665"/>
              </a:p>
            </p:txBody>
          </p:sp>
          <p:pic>
            <p:nvPicPr>
              <p:cNvPr id="24" name="Graphique 23" descr="Case cochée contour">
                <a:extLst>
                  <a:ext uri="{FF2B5EF4-FFF2-40B4-BE49-F238E27FC236}">
                    <a16:creationId xmlns:a16="http://schemas.microsoft.com/office/drawing/2014/main" id="{6B0BE9D2-0132-0C2B-D09E-AC465DFCFB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286686" y="1603079"/>
                <a:ext cx="684505" cy="684505"/>
              </a:xfrm>
              <a:prstGeom prst="rect">
                <a:avLst/>
              </a:prstGeom>
            </p:spPr>
          </p:pic>
        </p:grpSp>
        <p:pic>
          <p:nvPicPr>
            <p:cNvPr id="16" name="Graphique 15" descr="Flèche en cercle contour">
              <a:extLst>
                <a:ext uri="{FF2B5EF4-FFF2-40B4-BE49-F238E27FC236}">
                  <a16:creationId xmlns:a16="http://schemas.microsoft.com/office/drawing/2014/main" id="{4E4CFBA1-39FD-FFB0-6E80-3D9BE0E98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952617" y="1314953"/>
              <a:ext cx="1332000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761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1C56BF68-F9F3-719F-514D-34B83CC0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Passer en Open Access des publications existantes dans l’Archive (1)</a:t>
            </a:r>
            <a:endParaRPr lang="en-GB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116CD8ED-6608-5418-E22F-155DE68C1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Il n’est pas trop tard </a:t>
            </a:r>
            <a:r>
              <a:rPr lang="fr-FR" dirty="0"/>
              <a:t>pour mettre en Open Access une publication</a:t>
            </a:r>
          </a:p>
          <a:p>
            <a:r>
              <a:rPr lang="fr-FR" dirty="0"/>
              <a:t>Le plus tôt, le mieux, mais on peut le faire bien après sa publication initiale dans une revue/chez un éditeur !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39104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_presentation_DIS-Biblio-16-9.potx" id="{08FC031D-3AA2-43DF-A4B1-2781823B24FE}" vid="{24256435-DBF3-4F5C-9669-93D76D76D4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Personnalisé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CF006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_presentation_DIS-Biblio-16-9.potx" id="{08FC031D-3AA2-43DF-A4B1-2781823B24FE}" vid="{24256435-DBF3-4F5C-9669-93D76D76D40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Model_presentation_DIS-Biblio-16-9</Template>
  <TotalTime>139</TotalTime>
  <Words>874</Words>
  <Application>Microsoft Office PowerPoint</Application>
  <PresentationFormat>Grand écran</PresentationFormat>
  <Paragraphs>159</Paragraphs>
  <Slides>17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17</vt:i4>
      </vt:variant>
    </vt:vector>
  </HeadingPairs>
  <TitlesOfParts>
    <vt:vector size="28" baseType="lpstr">
      <vt:lpstr>Times New Roman</vt:lpstr>
      <vt:lpstr>Arial Narrow</vt:lpstr>
      <vt:lpstr>Wingdings</vt:lpstr>
      <vt:lpstr>Calibri Light</vt:lpstr>
      <vt:lpstr>Arial</vt:lpstr>
      <vt:lpstr>MS Mincho</vt:lpstr>
      <vt:lpstr>Calibri</vt:lpstr>
      <vt:lpstr>Thème Office</vt:lpstr>
      <vt:lpstr>Thème Office</vt:lpstr>
      <vt:lpstr>Thème Office</vt:lpstr>
      <vt:lpstr>Thème Office</vt:lpstr>
      <vt:lpstr>Faites-en plus avec l'Archive ouverte   Améliorez votre niveau d'Open Access avec votre tableau de bord individuel</vt:lpstr>
      <vt:lpstr>Programme</vt:lpstr>
      <vt:lpstr>Le tableau de bord</vt:lpstr>
      <vt:lpstr>Accéder au tableau de bord</vt:lpstr>
      <vt:lpstr>Le tableau de bord individuel</vt:lpstr>
      <vt:lpstr>Améliorer votre niveau d’Open Access</vt:lpstr>
      <vt:lpstr>Open Access selon la politique UNIGE</vt:lpstr>
      <vt:lpstr>Présentation PowerPoint</vt:lpstr>
      <vt:lpstr>Passer en Open Access des publications existantes dans l’Archive (1)</vt:lpstr>
      <vt:lpstr>Présentation PowerPoint</vt:lpstr>
      <vt:lpstr>Passer en Open Access des publications existantes dans l’Archive (2)</vt:lpstr>
      <vt:lpstr>Un exemple dans Sherpa Romeo</vt:lpstr>
      <vt:lpstr>Et aussi dans l’Archive</vt:lpstr>
      <vt:lpstr>Open Access pour vos prochaines publications</vt:lpstr>
      <vt:lpstr>Questions / réponses</vt:lpstr>
      <vt:lpstr>Merci pour votre attention !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Floriane.Muller@unige.ch</dc:creator>
  <cp:lastModifiedBy>Floriane Sophie Muller</cp:lastModifiedBy>
  <cp:revision>10</cp:revision>
  <cp:lastPrinted>2023-04-21T09:03:30Z</cp:lastPrinted>
  <dcterms:created xsi:type="dcterms:W3CDTF">2024-09-16T10:25:23Z</dcterms:created>
  <dcterms:modified xsi:type="dcterms:W3CDTF">2024-10-08T07:53:03Z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0x01010081A99D52C2D5BF4EAAE9F88E180E804E</vt:lpwstr>
  </property>
</Properties>
</file>