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Montserrat Medium"/>
      <p:regular r:id="rId24"/>
      <p:bold r:id="rId25"/>
      <p:italic r:id="rId26"/>
      <p:boldItalic r:id="rId27"/>
    </p:embeddedFont>
    <p:embeddedFont>
      <p:font typeface="Montserrat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Nicolas VIGNER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Medium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MontserratLight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Light-boldItalic.fntdata"/><Relationship Id="rId30" Type="http://schemas.openxmlformats.org/officeDocument/2006/relationships/font" Target="fonts/Montserrat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0-28T15:17:17.087">
    <p:pos x="6000" y="0"/>
    <p:text>sorry you got cut by technical issues, it was a great presentation!
(btw, most people are back waiting for you)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46727ad2b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46727ad2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46727ad2b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46727ad2b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46727ad2b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46727ad2b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45ed8fe2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45ed8fe2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45ed8fe2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45ed8fe2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45ed8fe2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45ed8fe2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45ed8fe2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945ed8fe2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e71f636e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e71f636e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45ed8fe2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45ed8fe2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e71f636e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e71f636e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e71f636e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e71f636e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45ed8fe2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45ed8fe2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46727ad2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46727ad2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45ed8fe2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45ed8fe2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45ed8fe2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45ed8fe2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45ed8fe2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45ed8fe2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kidataCon 2021 them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kidataCon 2021 - sub-section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ikidataCon 2021 - 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E015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mmons.wikimedia.org/wiki/File:Wikidata_graph_context_around_the_item_Q87748614_for_WikiProject_COVID-19_as_of_2023-10-28.pn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ommons.wikimedia.org/wiki/File:Screenshot_of_the_landing_page_for_the_Wikiproject_aspect_in_Scholia_as_of_2023-10-28.png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ommons.wikimedia.org/wiki/File:Screenshot_Scholia_panel_on_property_value_counts_for_on_focus_list_of_Wikimedia_project_(P5008)_as_of_2023-10-28.png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commons.wikimedia.org/wiki/File:Screenshot_Scholia_panel_on_property_value_counts_for_maintained_by_WikiProject_(P6104)_as_of_2023-10-28.png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scholia.toolforge.org/P6104" TargetMode="External"/><Relationship Id="rId8" Type="http://schemas.openxmlformats.org/officeDocument/2006/relationships/hyperlink" Target="https://scholia.toolforge.org/P5008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ommons.wikimedia.org/wiki/File:Screenshot_of_WikiProject_Women_in_Red_-_Missing_articles_by_occupation_-_Microbiologists_as_of_2023-10-28.png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hyperlink" Target="https://mastodon.social/@EvoMRI" TargetMode="External"/><Relationship Id="rId5" Type="http://schemas.openxmlformats.org/officeDocument/2006/relationships/hyperlink" Target="https://doi.org/10.5281/zenodo.1004989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s://commons.m.wikimedia.org/wiki/Category:SVG_logos_of_WikiProjects" TargetMode="External"/><Relationship Id="rId11" Type="http://schemas.openxmlformats.org/officeDocument/2006/relationships/hyperlink" Target="https://de.wikipedia.org/wiki/Wikipedia:Redaktionen" TargetMode="External"/><Relationship Id="rId10" Type="http://schemas.openxmlformats.org/officeDocument/2006/relationships/hyperlink" Target="https://en.wikivoyage.org/wiki/Wikivoyage:Expeditions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commons.wikimedia.org/wiki/File:WikiProject_COVID-19_Urdu_Logo.svg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ur.wikipedia.org/wiki/%D9%88%DB%8C%DA%A9%DB%8C%D9%BE%DB%8C%DA%88%DB%8C%D8%A7:%D9%88%DB%8C%DA%A9%DB%8C_%D9%85%D9%86%D8%B5%D9%88%D8%A8%DB%81_%D8%A8%D8%B1%D8%A7%D8%A6%DB%92_%DA%A9%D9%88%D9%88%DA%88-19" TargetMode="External"/><Relationship Id="rId8" Type="http://schemas.openxmlformats.org/officeDocument/2006/relationships/hyperlink" Target="https://commons.wikimedia.org/wiki/File:Screenshot_of_the_Wikivoyage_Expeditions_page_on_the_English_Wikivoyage_as_of_2023-10-28.p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mmons.wikimedia.org/wiki/File:WikiProject_COVID-19_in_Wikidata_-_Graphical_Abstract.pdf" TargetMode="External"/><Relationship Id="rId4" Type="http://schemas.openxmlformats.org/officeDocument/2006/relationships/image" Target="../media/image18.jpg"/><Relationship Id="rId10" Type="http://schemas.openxmlformats.org/officeDocument/2006/relationships/image" Target="../media/image8.png"/><Relationship Id="rId9" Type="http://schemas.openxmlformats.org/officeDocument/2006/relationships/hyperlink" Target="https://commons.wikimedia.org/wiki/File:WikiProject_every_politician.svg" TargetMode="External"/><Relationship Id="rId5" Type="http://schemas.openxmlformats.org/officeDocument/2006/relationships/hyperlink" Target="https://commons.wikimedia.org/wiki/File:WikiProject_Brazilian_Laws.svg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commons.wikimedia.org/wiki/File:Wikidata-music-logo-en.svg" TargetMode="External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mmons.wikimedia.org/wiki/File:Screenshot_of_the_Wikipedia_sitelinks_on_the_Wikidata_item_Q14944040_for_WikiProject_Taiwan_as_of_2023-10-28.png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www.wikidata.org/wiki/Q14944040" TargetMode="External"/><Relationship Id="rId6" Type="http://schemas.openxmlformats.org/officeDocument/2006/relationships/hyperlink" Target="https://commons.wikimedia.org/wiki/File:Screenshot_of_non-Wikipedia_sitelinks_on_the_Wikidata_item_Q23875215_for_WikiProject_Women_in_Red_as_of_2023-10-28.png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www.wikidata.org/wiki/Q238752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395150"/>
            <a:ext cx="8520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Structured data and collaborative curation: WikiProjects and Wikidata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57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結構化資料與共同策畫：維基專題與維基數據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28600" y="4238275"/>
            <a:ext cx="870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Daniel Mietchen - WikidataCon 2023 Taiwan &amp; online - 2023-10-28</a:t>
            </a:r>
            <a:endParaRPr sz="16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Structured data about WikiProjects - statements</a:t>
            </a:r>
            <a:endParaRPr/>
          </a:p>
        </p:txBody>
      </p:sp>
      <p:pic>
        <p:nvPicPr>
          <p:cNvPr id="119" name="Google Shape;119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725" y="1227275"/>
            <a:ext cx="3917387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Structured data about WikiProjects - Scholia</a:t>
            </a:r>
            <a:endParaRPr/>
          </a:p>
        </p:txBody>
      </p:sp>
      <p:pic>
        <p:nvPicPr>
          <p:cNvPr descr="https://upload.wikimedia.org/wikipedia/commons/thumb/4/4d/Screenshot_of_the_landing_page_for_the_Wikiproject_aspect_in_Scholia_as_of_2023-10-28.png/987px-Screenshot_of_the_landing_page_for_the_Wikiproject_aspect_in_Scholia_as_of_2023-10-28.png" id="125" name="Google Shape;125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800" y="1170125"/>
            <a:ext cx="491066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Structured data about WikiProjects - Scholia</a:t>
            </a:r>
            <a:endParaRPr/>
          </a:p>
        </p:txBody>
      </p:sp>
      <p:pic>
        <p:nvPicPr>
          <p:cNvPr descr="https://upload.wikimedia.org/wikipedia/commons/thumb/4/4b/Screenshot_Scholia_panel_on_property_value_counts_for_on_focus_list_of_Wikimedia_project_%28P5008%29_as_of_2023-10-28.png/553px-Screenshot_Scholia_panel_on_property_value_counts_for_on_focus_list_of_Wikimedia_project_%28P5008%29_as_of_2023-10-28.png" id="131" name="Google Shape;131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7725"/>
            <a:ext cx="440208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thumb/9/95/Screenshot_Scholia_panel_on_property_value_counts_for_maintained_by_WikiProject_%28P6104%29_as_of_2023-10-28.png/570px-Screenshot_Scholia_panel_on_property_value_counts_for_maintained_by_WikiProject_%28P6104%29_as_of_2023-10-28.png" id="132" name="Google Shape;132;p2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6882" y="1017725"/>
            <a:ext cx="4284719" cy="360818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5461575" y="4832175"/>
            <a:ext cx="369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7"/>
              </a:rPr>
              <a:t>maintained by WikiProject (P6104)</a:t>
            </a:r>
            <a:r>
              <a:rPr lang="en-GB"/>
              <a:t> 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611100" y="4825425"/>
            <a:ext cx="38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8"/>
              </a:rPr>
              <a:t>on focus list of Wikimedia project (P5008)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 of how WikiProjects use Wikidata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WikiProjects using Wikidata</a:t>
            </a:r>
            <a:endParaRPr/>
          </a:p>
        </p:txBody>
      </p:sp>
      <p:pic>
        <p:nvPicPr>
          <p:cNvPr id="145" name="Google Shape;145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70125"/>
            <a:ext cx="4437126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Observations about how structured data about WikiProjects can assist collaborative curation both within and beyond WikiProjects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Observations about structured data &amp; WikiProjects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en-GB"/>
              <a:t>Consistency within WikiProjects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Listeria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Integraality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en-GB"/>
              <a:t>Consistency across WikiProjects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 Light"/>
              <a:buChar char="○"/>
            </a:pPr>
            <a:r>
              <a:rPr lang="en-GB"/>
              <a:t>maintained by WikiProject vs. on focus list of WikiProject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granularity of “instance of” values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Decision-making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ctrTitle"/>
          </p:nvPr>
        </p:nvSpPr>
        <p:spPr>
          <a:xfrm>
            <a:off x="311700" y="252150"/>
            <a:ext cx="8520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your attention!</a:t>
            </a:r>
            <a:endParaRPr/>
          </a:p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379775" y="2504075"/>
            <a:ext cx="6706800" cy="14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User:Daniel Mietchen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u="sng">
                <a:solidFill>
                  <a:schemeClr val="hlink"/>
                </a:solidFill>
                <a:hlinkClick r:id="rId4"/>
              </a:rPr>
              <a:t>https://mastodon.social/@EvoMRI</a:t>
            </a:r>
            <a:r>
              <a:rPr lang="en-GB" sz="2300"/>
              <a:t> </a:t>
            </a:r>
            <a:endParaRPr sz="2300"/>
          </a:p>
        </p:txBody>
      </p:sp>
      <p:sp>
        <p:nvSpPr>
          <p:cNvPr id="163" name="Google Shape;163;p29"/>
          <p:cNvSpPr txBox="1"/>
          <p:nvPr/>
        </p:nvSpPr>
        <p:spPr>
          <a:xfrm>
            <a:off x="379775" y="4120825"/>
            <a:ext cx="66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These slides are available under CC BY-SA via </a:t>
            </a:r>
            <a:r>
              <a:rPr lang="en-GB" sz="1200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10.5281/zenodo.10049896</a:t>
            </a:r>
            <a:r>
              <a:rPr lang="en-GB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.  </a:t>
            </a:r>
            <a:endParaRPr sz="10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Structure of the talk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en-GB"/>
              <a:t>Overview of WikiProjects and similar mechanisms across Wikimedia wikis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Overview of WikiProjects active on Wikidata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Overview of structured data that Wikidata has about WikiProjects across Wikimedia wikis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en-GB"/>
              <a:t>Overview of how WikiProjects use Wikidata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Montserrat Light"/>
              <a:buChar char="●"/>
            </a:pPr>
            <a:r>
              <a:rPr lang="en-GB"/>
              <a:t>Observations about how structured data about WikiProjects can assist collaborative curation both within and beyond WikiProjects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-GB"/>
              <a:t>Discussion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 of WikiProjects and similar mechanisms across Wikimedia wikis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WikiProjects across Wikimedia</a:t>
            </a:r>
            <a:endParaRPr/>
          </a:p>
        </p:txBody>
      </p:sp>
      <p:pic>
        <p:nvPicPr>
          <p:cNvPr descr="https://upload.wikimedia.org/wikipedia/commons/b/b9/Screenshot_of_the_Wikimedia_Commons_category_SVG_logos_of_WikiProjects_as_of_2023-10-28.png"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17725"/>
            <a:ext cx="379220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-98250" y="4760450"/>
            <a:ext cx="42171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from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Category:SVG logos of WikiProjects</a:t>
            </a:r>
            <a:endParaRPr/>
          </a:p>
        </p:txBody>
      </p:sp>
      <p:pic>
        <p:nvPicPr>
          <p:cNvPr id="75" name="Google Shape;75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6427" y="280200"/>
            <a:ext cx="1527900" cy="166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876800" y="1186750"/>
            <a:ext cx="2118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Logo for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WikiProject COVID-19 at Urdu Wikipedia</a:t>
            </a:r>
            <a:endParaRPr/>
          </a:p>
        </p:txBody>
      </p:sp>
      <p:pic>
        <p:nvPicPr>
          <p:cNvPr descr="https://upload.wikimedia.org/wikipedia/commons/3/30/Screenshot_of_the_Wikivoyage_Expeditions_page_on_the_English_Wikivoyage_as_of_2023-10-28.png" id="77" name="Google Shape;77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9550" y="2195475"/>
            <a:ext cx="4122024" cy="18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702350" y="4227050"/>
            <a:ext cx="42171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WikiProjects may have various names, e.g. </a:t>
            </a:r>
            <a:r>
              <a:rPr lang="en-GB" u="sng">
                <a:solidFill>
                  <a:schemeClr val="hlink"/>
                </a:solidFill>
                <a:hlinkClick r:id="rId10"/>
              </a:rPr>
              <a:t>Expeditions</a:t>
            </a:r>
            <a:r>
              <a:rPr lang="en-GB"/>
              <a:t> on many language versions of Wikivoyage, or </a:t>
            </a:r>
            <a:r>
              <a:rPr lang="en-GB" u="sng">
                <a:solidFill>
                  <a:schemeClr val="hlink"/>
                </a:solidFill>
                <a:hlinkClick r:id="rId11"/>
              </a:rPr>
              <a:t>Redaktionen</a:t>
            </a:r>
            <a:r>
              <a:rPr lang="en-GB"/>
              <a:t> on the German Wikipedia.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 of WikiProjects active on Wikidata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WikiProjects active on Wikidata</a:t>
            </a:r>
            <a:endParaRPr/>
          </a:p>
        </p:txBody>
      </p:sp>
      <p:pic>
        <p:nvPicPr>
          <p:cNvPr descr="https://upload.wikimedia.org/wikipedia/commons/thumb/9/9c/WikiProject_COVID-19_in_Wikidata_-_Graphical_Abstract.pdf/page1-2243px-WikiProject_COVID-19_in_Wikidata_-_Graphical_Abstract.pdf.jpg" id="89" name="Google Shape;89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0477" y="89800"/>
            <a:ext cx="2770000" cy="49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" y="3736825"/>
            <a:ext cx="6212803" cy="135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017725"/>
            <a:ext cx="2668987" cy="24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3387" y="1017725"/>
            <a:ext cx="2447173" cy="241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3424200" cy="14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WikiProjects active on Wikidata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744" y="1500"/>
            <a:ext cx="48053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 of structured data that Wikidata has about WikiProjects across Wikimedia wikis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r>
              <a:rPr lang="en-GB"/>
              <a:t>tructured data about WikiProjects - sitelinks</a:t>
            </a:r>
            <a:endParaRPr/>
          </a:p>
        </p:txBody>
      </p:sp>
      <p:pic>
        <p:nvPicPr>
          <p:cNvPr descr="https://upload.wikimedia.org/wikipedia/commons/7/75/Screenshot_of_the_Wikipedia_sitelinks_on_the_Wikidata_item_Q14944040_for_WikiProject_Taiwan_as_of_2023-10-28.png" id="109" name="Google Shape;109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737" y="1170125"/>
            <a:ext cx="603572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848850" y="4498775"/>
            <a:ext cx="1881000" cy="38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from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Q14944040</a:t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4768775" y="1046000"/>
            <a:ext cx="4193700" cy="318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commons/7/71/Screenshot_of_non-Wikipedia_sitelinks_on_the_Wikidata_item_Q23875215_for_WikiProject_Women_in_Red_as_of_2023-10-28.png" id="112" name="Google Shape;112;p2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7875" y="1133125"/>
            <a:ext cx="3959899" cy="28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6830050" y="3812975"/>
            <a:ext cx="1881000" cy="6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from </a:t>
            </a:r>
            <a:r>
              <a:rPr lang="en-GB" u="sng">
                <a:solidFill>
                  <a:schemeClr val="hlink"/>
                </a:solidFill>
                <a:hlinkClick r:id="rId8"/>
              </a:rPr>
              <a:t>Q23875215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