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384" r:id="rId3"/>
    <p:sldId id="838" r:id="rId4"/>
    <p:sldId id="843" r:id="rId5"/>
    <p:sldId id="808" r:id="rId6"/>
    <p:sldId id="844" r:id="rId7"/>
    <p:sldId id="842" r:id="rId8"/>
    <p:sldId id="845" r:id="rId9"/>
    <p:sldId id="841" r:id="rId10"/>
    <p:sldId id="385" r:id="rId11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Rieger" initials="JR" lastIdx="5" clrIdx="0">
    <p:extLst>
      <p:ext uri="{19B8F6BF-5375-455C-9EA6-DF929625EA0E}">
        <p15:presenceInfo xmlns:p15="http://schemas.microsoft.com/office/powerpoint/2012/main" userId="Johannes Rieger" providerId="None"/>
      </p:ext>
    </p:extLst>
  </p:cmAuthor>
  <p:cmAuthor id="2" name="Bernhard König" initials="BK" lastIdx="9" clrIdx="1">
    <p:extLst>
      <p:ext uri="{19B8F6BF-5375-455C-9EA6-DF929625EA0E}">
        <p15:presenceInfo xmlns:p15="http://schemas.microsoft.com/office/powerpoint/2012/main" userId="S-1-5-21-844258714-2508474418-658008654-1209" providerId="AD"/>
      </p:ext>
    </p:extLst>
  </p:cmAuthor>
  <p:cmAuthor id="3" name="Gerold Huemer" initials="GH" lastIdx="1" clrIdx="2">
    <p:extLst>
      <p:ext uri="{19B8F6BF-5375-455C-9EA6-DF929625EA0E}">
        <p15:presenceInfo xmlns:p15="http://schemas.microsoft.com/office/powerpoint/2012/main" userId="S-1-5-21-844258714-2508474418-658008654-1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FC2"/>
    <a:srgbClr val="1484B7"/>
    <a:srgbClr val="367EB0"/>
    <a:srgbClr val="00B0F0"/>
    <a:srgbClr val="367DB2"/>
    <a:srgbClr val="007DBD"/>
    <a:srgbClr val="0681B7"/>
    <a:srgbClr val="05A6DA"/>
    <a:srgbClr val="076794"/>
    <a:srgbClr val="078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449" autoAdjust="0"/>
  </p:normalViewPr>
  <p:slideViewPr>
    <p:cSldViewPr snapToGrid="0">
      <p:cViewPr varScale="1">
        <p:scale>
          <a:sx n="110" d="100"/>
          <a:sy n="110" d="100"/>
        </p:scale>
        <p:origin x="34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4D605-8A9B-40E5-A993-A80946419C60}" type="datetimeFigureOut">
              <a:rPr lang="de-AT" smtClean="0"/>
              <a:t>14.02.2023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0906-A042-4967-8CD6-6700951206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5043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6D076-4B69-4CEC-8158-EEDAE528664D}" type="datetimeFigureOut">
              <a:rPr lang="de-AT" smtClean="0"/>
              <a:t>14.02.2023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8CB45-1458-4831-8821-784445EE8C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278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8CB45-1458-4831-8821-784445EE8CAF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75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8CB45-1458-4831-8821-784445EE8CA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484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8CB45-1458-4831-8821-784445EE8CAF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45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8CB45-1458-4831-8821-784445EE8CAF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575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8CB45-1458-4831-8821-784445EE8CAF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224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D8CB45-1458-4831-8821-784445EE8CAF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509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image" Target="../media/image7.tiff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2.jpeg"/><Relationship Id="rId9" Type="http://schemas.openxmlformats.org/officeDocument/2006/relationships/image" Target="../media/image1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5B3BCA8-E57B-487A-BA15-842B3181C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44" y="0"/>
            <a:ext cx="12199244" cy="6858000"/>
          </a:xfrm>
          <a:prstGeom prst="rect">
            <a:avLst/>
          </a:prstGeom>
        </p:spPr>
      </p:pic>
      <p:sp>
        <p:nvSpPr>
          <p:cNvPr id="40" name="Titel 1"/>
          <p:cNvSpPr>
            <a:spLocks noGrp="1"/>
          </p:cNvSpPr>
          <p:nvPr>
            <p:ph type="ctrTitle"/>
          </p:nvPr>
        </p:nvSpPr>
        <p:spPr>
          <a:xfrm>
            <a:off x="467342" y="496829"/>
            <a:ext cx="9992484" cy="610884"/>
          </a:xfrm>
          <a:prstGeom prst="rect">
            <a:avLst/>
          </a:prstGeom>
        </p:spPr>
        <p:txBody>
          <a:bodyPr lIns="95762" tIns="47881" rIns="95762" bIns="47881">
            <a:noAutofit/>
          </a:bodyPr>
          <a:lstStyle>
            <a:lvl1pPr algn="l">
              <a:defRPr lang="de-AT" sz="3200" b="1" dirty="0" smtClean="0">
                <a:solidFill>
                  <a:schemeClr val="bg1"/>
                </a:solidFill>
                <a:effectLst/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41" name="Untertitel 2"/>
          <p:cNvSpPr>
            <a:spLocks noGrp="1"/>
          </p:cNvSpPr>
          <p:nvPr>
            <p:ph type="subTitle" idx="1"/>
          </p:nvPr>
        </p:nvSpPr>
        <p:spPr>
          <a:xfrm>
            <a:off x="467342" y="1116889"/>
            <a:ext cx="9260073" cy="398765"/>
          </a:xfrm>
          <a:prstGeom prst="rect">
            <a:avLst/>
          </a:prstGeom>
        </p:spPr>
        <p:txBody>
          <a:bodyPr lIns="95762" tIns="47881" rIns="95762" bIns="47881">
            <a:noAutofit/>
          </a:bodyPr>
          <a:lstStyle>
            <a:lvl1pPr marL="0" indent="0" algn="l">
              <a:buNone/>
              <a:defRPr lang="de-AT" sz="24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89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7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5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1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pic>
        <p:nvPicPr>
          <p:cNvPr id="52" name="Grafik 5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88" y="200657"/>
            <a:ext cx="2185276" cy="7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88" y="215895"/>
            <a:ext cx="2185200" cy="7214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B9297D-7043-47EE-8B65-92AB033F0E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91" y="4662060"/>
            <a:ext cx="794589" cy="365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98B0860-B657-4944-9C5F-E16C3FFD800C}"/>
              </a:ext>
            </a:extLst>
          </p:cNvPr>
          <p:cNvSpPr txBox="1"/>
          <p:nvPr userDrawn="1"/>
        </p:nvSpPr>
        <p:spPr>
          <a:xfrm>
            <a:off x="11006094" y="4423480"/>
            <a:ext cx="10190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Coordinated</a:t>
            </a:r>
            <a:r>
              <a:rPr lang="de-AT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endParaRPr lang="de-A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C0FB14F-3EEB-445C-B569-0E45579B0383}"/>
              </a:ext>
            </a:extLst>
          </p:cNvPr>
          <p:cNvSpPr txBox="1"/>
          <p:nvPr userDrawn="1"/>
        </p:nvSpPr>
        <p:spPr>
          <a:xfrm>
            <a:off x="10576603" y="5471282"/>
            <a:ext cx="14485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Financially</a:t>
            </a:r>
            <a:r>
              <a:rPr lang="de-AT" sz="800" b="1" dirty="0">
                <a:latin typeface="Arial" panose="020B0604020202020204" pitchFamily="34" charset="0"/>
                <a:cs typeface="Arial" panose="020B0604020202020204" pitchFamily="34" charset="0"/>
              </a:rPr>
              <a:t> supported </a:t>
            </a:r>
            <a:r>
              <a:rPr lang="de-AT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endParaRPr lang="de-A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89389C6-F2EC-4246-A2E2-21514C11DC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289" y="6124229"/>
            <a:ext cx="675876" cy="386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0BF878A-F1B3-4F0D-A96A-18BD8ED551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210" y="6125877"/>
            <a:ext cx="394110" cy="385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F12239F-E847-4E31-BCF5-8C02BA37AE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21" y="5070976"/>
            <a:ext cx="794589" cy="340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5616A2-0EEB-4C7B-9903-2ADDD4565C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07" y="5065069"/>
            <a:ext cx="622807" cy="340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A112185-7D63-4BB3-9F3F-C00206B7823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528" y="5685936"/>
            <a:ext cx="810646" cy="3867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C26582E-EC76-4482-9B45-E1C2090F04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12" y="5071142"/>
            <a:ext cx="741771" cy="334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355FCDF-CBF4-4440-AEE6-4B0DDEC9A6A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04" y="5686726"/>
            <a:ext cx="928916" cy="3852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3C53E3D-210D-4433-8B14-F3E3FAEA62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963" y="6023366"/>
            <a:ext cx="594675" cy="594675"/>
          </a:xfrm>
          <a:prstGeom prst="rect">
            <a:avLst/>
          </a:prstGeom>
          <a:effectLst>
            <a:outerShdw blurRad="50800" dist="508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73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976" y="1577428"/>
            <a:ext cx="5293373" cy="4431485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6048104" y="1577428"/>
            <a:ext cx="5442858" cy="4431485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02E4E349-988B-41D8-9402-318B151B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44000"/>
            <a:ext cx="8801745" cy="662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25E2EFC-C51D-4BB2-9F7C-0F668E093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000" y="612000"/>
            <a:ext cx="8793997" cy="364210"/>
          </a:xfrm>
        </p:spPr>
        <p:txBody>
          <a:bodyPr>
            <a:noAutofit/>
          </a:bodyPr>
          <a:lstStyle>
            <a:lvl1pPr marL="0" indent="0">
              <a:buNone/>
              <a:defRPr lang="de-DE" sz="2400" b="0" i="0" kern="1200" dirty="0">
                <a:solidFill>
                  <a:srgbClr val="148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04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809494" cy="662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9" name="Inhaltsplatzhalter 2"/>
          <p:cNvSpPr>
            <a:spLocks noGrp="1"/>
          </p:cNvSpPr>
          <p:nvPr>
            <p:ph idx="10"/>
          </p:nvPr>
        </p:nvSpPr>
        <p:spPr>
          <a:xfrm>
            <a:off x="597977" y="1577428"/>
            <a:ext cx="10884274" cy="4351338"/>
          </a:xfrm>
        </p:spPr>
        <p:txBody>
          <a:bodyPr>
            <a:normAutofit/>
          </a:bodyPr>
          <a:lstStyle>
            <a:lvl1pPr marL="457200" indent="-457200">
              <a:buClrTx/>
              <a:buFont typeface="+mj-lt"/>
              <a:buAutoNum type="arabicParenBoth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134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976" y="1577428"/>
            <a:ext cx="10897338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809494" cy="662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2000" y="612000"/>
            <a:ext cx="8793997" cy="364210"/>
          </a:xfrm>
        </p:spPr>
        <p:txBody>
          <a:bodyPr>
            <a:noAutofit/>
          </a:bodyPr>
          <a:lstStyle>
            <a:lvl1pPr marL="0" indent="0">
              <a:buNone/>
              <a:defRPr lang="de-DE" sz="2400" b="0" i="0" kern="1200" dirty="0">
                <a:solidFill>
                  <a:srgbClr val="148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67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4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976" y="1577428"/>
            <a:ext cx="10897338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842756" y="144000"/>
            <a:ext cx="8218738" cy="662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842756" y="612000"/>
            <a:ext cx="8203241" cy="364210"/>
          </a:xfrm>
        </p:spPr>
        <p:txBody>
          <a:bodyPr>
            <a:noAutofit/>
          </a:bodyPr>
          <a:lstStyle>
            <a:lvl1pPr marL="0" indent="0">
              <a:buNone/>
              <a:defRPr lang="de-DE" sz="2400" b="0" i="0" kern="1200" dirty="0">
                <a:solidFill>
                  <a:srgbClr val="148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779FE4D3-651D-41E0-ADD1-23A46A793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" y="144000"/>
            <a:ext cx="781092" cy="7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8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C77A726-341D-4149-847D-F07341A3AA25}"/>
              </a:ext>
            </a:extLst>
          </p:cNvPr>
          <p:cNvGrpSpPr/>
          <p:nvPr userDrawn="1"/>
        </p:nvGrpSpPr>
        <p:grpSpPr>
          <a:xfrm>
            <a:off x="549933" y="2290265"/>
            <a:ext cx="11642067" cy="1530145"/>
            <a:chOff x="549933" y="1555169"/>
            <a:chExt cx="11642067" cy="649947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B8798F3-DE87-4B54-BE56-91AC1EB55763}"/>
                </a:ext>
              </a:extLst>
            </p:cNvPr>
            <p:cNvSpPr/>
            <p:nvPr/>
          </p:nvSpPr>
          <p:spPr>
            <a:xfrm>
              <a:off x="1129797" y="1555169"/>
              <a:ext cx="11062203" cy="649947"/>
            </a:xfrm>
            <a:prstGeom prst="rect">
              <a:avLst/>
            </a:prstGeom>
            <a:solidFill>
              <a:srgbClr val="1484B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" name="Flussdiagramm: Verzögerung 4">
              <a:extLst>
                <a:ext uri="{FF2B5EF4-FFF2-40B4-BE49-F238E27FC236}">
                  <a16:creationId xmlns:a16="http://schemas.microsoft.com/office/drawing/2014/main" id="{1CFDC36B-FE13-43BF-B2F7-1052D14FDB27}"/>
                </a:ext>
              </a:extLst>
            </p:cNvPr>
            <p:cNvSpPr/>
            <p:nvPr/>
          </p:nvSpPr>
          <p:spPr>
            <a:xfrm rot="10800000">
              <a:off x="549933" y="1555169"/>
              <a:ext cx="579864" cy="649947"/>
            </a:xfrm>
            <a:prstGeom prst="flowChartDelay">
              <a:avLst/>
            </a:prstGeom>
            <a:solidFill>
              <a:srgbClr val="1484B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69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mit Unter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C77A726-341D-4149-847D-F07341A3AA25}"/>
              </a:ext>
            </a:extLst>
          </p:cNvPr>
          <p:cNvGrpSpPr/>
          <p:nvPr userDrawn="1"/>
        </p:nvGrpSpPr>
        <p:grpSpPr>
          <a:xfrm>
            <a:off x="549933" y="2290265"/>
            <a:ext cx="11642067" cy="1530145"/>
            <a:chOff x="549933" y="1555169"/>
            <a:chExt cx="11642067" cy="649947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B8798F3-DE87-4B54-BE56-91AC1EB55763}"/>
                </a:ext>
              </a:extLst>
            </p:cNvPr>
            <p:cNvSpPr/>
            <p:nvPr/>
          </p:nvSpPr>
          <p:spPr>
            <a:xfrm>
              <a:off x="1129797" y="1555169"/>
              <a:ext cx="11062203" cy="649947"/>
            </a:xfrm>
            <a:prstGeom prst="rect">
              <a:avLst/>
            </a:prstGeom>
            <a:solidFill>
              <a:srgbClr val="1484B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" name="Flussdiagramm: Verzögerung 4">
              <a:extLst>
                <a:ext uri="{FF2B5EF4-FFF2-40B4-BE49-F238E27FC236}">
                  <a16:creationId xmlns:a16="http://schemas.microsoft.com/office/drawing/2014/main" id="{1CFDC36B-FE13-43BF-B2F7-1052D14FDB27}"/>
                </a:ext>
              </a:extLst>
            </p:cNvPr>
            <p:cNvSpPr/>
            <p:nvPr/>
          </p:nvSpPr>
          <p:spPr>
            <a:xfrm rot="10800000">
              <a:off x="549933" y="1555169"/>
              <a:ext cx="579864" cy="649947"/>
            </a:xfrm>
            <a:prstGeom prst="flowChartDelay">
              <a:avLst/>
            </a:prstGeom>
            <a:solidFill>
              <a:srgbClr val="1484B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749300" rtl="0" eaLnBrk="0" fontAlgn="base" hangingPunct="0">
              <a:spcBef>
                <a:spcPct val="0"/>
              </a:spcBef>
              <a:spcAft>
                <a:spcPct val="0"/>
              </a:spcAft>
              <a:defRPr lang="de-AT" sz="2600" b="1" kern="1200" dirty="0">
                <a:solidFill>
                  <a:srgbClr val="1484B7"/>
                </a:solidFill>
                <a:effectLst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231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801745" cy="662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97976" y="1577428"/>
            <a:ext cx="10897338" cy="46404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/>
          </p:nvPr>
        </p:nvSpPr>
        <p:spPr>
          <a:xfrm>
            <a:off x="252000" y="612000"/>
            <a:ext cx="8793997" cy="364210"/>
          </a:xfrm>
        </p:spPr>
        <p:txBody>
          <a:bodyPr>
            <a:noAutofit/>
          </a:bodyPr>
          <a:lstStyle>
            <a:lvl1pPr marL="0" indent="0">
              <a:buNone/>
              <a:defRPr lang="de-DE" sz="2400" b="0" i="0" kern="1200" dirty="0">
                <a:solidFill>
                  <a:srgbClr val="148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240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84914" y="1590491"/>
            <a:ext cx="6207772" cy="4351338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10"/>
          </p:nvPr>
        </p:nvSpPr>
        <p:spPr>
          <a:xfrm>
            <a:off x="7001691" y="1590491"/>
            <a:ext cx="4506686" cy="4351338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373C6154-4EB1-486D-804F-FEC758FB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44000"/>
            <a:ext cx="8801745" cy="662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6C8D6DF-DD68-4E2D-8C8F-81A2D3B04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000" y="612000"/>
            <a:ext cx="8793997" cy="364210"/>
          </a:xfrm>
        </p:spPr>
        <p:txBody>
          <a:bodyPr>
            <a:noAutofit/>
          </a:bodyPr>
          <a:lstStyle>
            <a:lvl1pPr marL="0" indent="0">
              <a:buNone/>
              <a:defRPr lang="de-DE" sz="2400" b="0" i="0" kern="1200" dirty="0">
                <a:solidFill>
                  <a:srgbClr val="148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363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und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976" y="1577429"/>
            <a:ext cx="10897338" cy="1557658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597976" y="3284308"/>
            <a:ext cx="10897338" cy="2868297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90109192-654D-45BB-9321-93D9014B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44000"/>
            <a:ext cx="8801745" cy="662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24CD912-7C6A-4223-9A1A-31FF7E3C5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000" y="612000"/>
            <a:ext cx="8793997" cy="364210"/>
          </a:xfrm>
        </p:spPr>
        <p:txBody>
          <a:bodyPr>
            <a:noAutofit/>
          </a:bodyPr>
          <a:lstStyle>
            <a:lvl1pPr marL="0" indent="0">
              <a:buNone/>
              <a:defRPr lang="de-DE" sz="2400" b="0" i="0" kern="1200" dirty="0">
                <a:solidFill>
                  <a:srgbClr val="148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328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976" y="1577428"/>
            <a:ext cx="109544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7" name="Picture 3" descr="C:\Users\Manfred\Pictures\K1-MET\Logos\PP\Leiste_PP_unten.pn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" y="5756276"/>
            <a:ext cx="1218809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4AF6412-2642-4465-A249-7D4D2DC35F58}"/>
              </a:ext>
            </a:extLst>
          </p:cNvPr>
          <p:cNvSpPr/>
          <p:nvPr userDrawn="1"/>
        </p:nvSpPr>
        <p:spPr>
          <a:xfrm>
            <a:off x="0" y="5694898"/>
            <a:ext cx="5037874" cy="1163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88" y="211642"/>
            <a:ext cx="2185200" cy="721463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8721971" y="6554631"/>
            <a:ext cx="3466123" cy="28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31" dirty="0"/>
              <a:t>K1-MET GmbH  </a:t>
            </a:r>
            <a:r>
              <a:rPr lang="de-DE" sz="1231" baseline="0" dirty="0"/>
              <a:t>   </a:t>
            </a:r>
            <a:r>
              <a:rPr lang="de-DE" sz="1231" dirty="0"/>
              <a:t>ǀ    11.11.2021   ǀ      </a:t>
            </a:r>
            <a:fld id="{9DC1E638-3F78-4E0D-883A-B278700C48C0}" type="slidenum">
              <a:rPr lang="de-DE" sz="1231" smtClean="0"/>
              <a:pPr/>
              <a:t>‹Nr.›</a:t>
            </a:fld>
            <a:r>
              <a:rPr lang="de-DE" sz="1231" dirty="0"/>
              <a:t>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5CCE735-126E-4F98-A240-5443921CDF4E}"/>
              </a:ext>
            </a:extLst>
          </p:cNvPr>
          <p:cNvSpPr/>
          <p:nvPr userDrawn="1"/>
        </p:nvSpPr>
        <p:spPr>
          <a:xfrm>
            <a:off x="204721" y="1059909"/>
            <a:ext cx="11737187" cy="67724"/>
          </a:xfrm>
          <a:prstGeom prst="rect">
            <a:avLst/>
          </a:prstGeom>
          <a:gradFill>
            <a:gsLst>
              <a:gs pos="54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 descr="Ein Bild, das Text, Container, ClipArt enthält.&#10;&#10;Automatisch generierte Beschreibung">
            <a:extLst>
              <a:ext uri="{FF2B5EF4-FFF2-40B4-BE49-F238E27FC236}">
                <a16:creationId xmlns:a16="http://schemas.microsoft.com/office/drawing/2014/main" id="{0DFD6136-31C8-4676-932C-DEFADD13694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83" y="6119451"/>
            <a:ext cx="2052985" cy="68767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8BDA95-8609-4E59-8CCB-8D60785B0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8" b="31307"/>
          <a:stretch/>
        </p:blipFill>
        <p:spPr>
          <a:xfrm>
            <a:off x="3786789" y="6170327"/>
            <a:ext cx="2648857" cy="687674"/>
          </a:xfrm>
          <a:prstGeom prst="rect">
            <a:avLst/>
          </a:prstGeom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83705034-80E8-19CE-9C64-5D2BF4A2E01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" y="6119451"/>
            <a:ext cx="1432949" cy="7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2" r:id="rId4"/>
    <p:sldLayoutId id="2147483651" r:id="rId5"/>
    <p:sldLayoutId id="2147483661" r:id="rId6"/>
    <p:sldLayoutId id="2147483652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1484B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484B7"/>
        </a:buClr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484B7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342" y="496829"/>
            <a:ext cx="9377698" cy="2044352"/>
          </a:xfrm>
        </p:spPr>
        <p:txBody>
          <a:bodyPr/>
          <a:lstStyle/>
          <a:p>
            <a:r>
              <a:rPr lang="en-US" dirty="0"/>
              <a:t>RH plant camera data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342" y="1116889"/>
            <a:ext cx="9260073" cy="5432767"/>
          </a:xfrm>
        </p:spPr>
        <p:txBody>
          <a:bodyPr>
            <a:noAutofit/>
          </a:bodyPr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Maria Thumfart, Johann Wachlmayr, Christine Gruber </a:t>
            </a:r>
            <a:br>
              <a:rPr lang="de-AT" dirty="0"/>
            </a:br>
            <a:r>
              <a:rPr lang="de-AT" dirty="0"/>
              <a:t>(K1-MET GmbH) </a:t>
            </a:r>
          </a:p>
          <a:p>
            <a:r>
              <a:rPr lang="de-AT" dirty="0"/>
              <a:t>Roman Rössler (voestalpine)</a:t>
            </a:r>
          </a:p>
          <a:p>
            <a:r>
              <a:rPr lang="de-AT" dirty="0"/>
              <a:t>Linz, 31.01.2023</a:t>
            </a:r>
          </a:p>
        </p:txBody>
      </p:sp>
    </p:spTree>
    <p:extLst>
      <p:ext uri="{BB962C8B-B14F-4D97-AF65-F5344CB8AC3E}">
        <p14:creationId xmlns:p14="http://schemas.microsoft.com/office/powerpoint/2010/main" val="582916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C6B1CAC-C071-4477-BD4B-11D3363E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7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8F6291-7BB9-4EC4-8A2E-3A49F3A5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4650DC6-2F7E-4301-A215-FDA80CEDB5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7977" y="2345634"/>
            <a:ext cx="10884274" cy="3583131"/>
          </a:xfrm>
        </p:spPr>
        <p:txBody>
          <a:bodyPr/>
          <a:lstStyle/>
          <a:p>
            <a:r>
              <a:rPr lang="en-GB" sz="2000" dirty="0"/>
              <a:t>Motivation</a:t>
            </a:r>
          </a:p>
          <a:p>
            <a:r>
              <a:rPr lang="en-GB" sz="2000" dirty="0"/>
              <a:t>Setup</a:t>
            </a:r>
          </a:p>
          <a:p>
            <a:r>
              <a:rPr lang="en-GB" sz="2000" dirty="0"/>
              <a:t>How to interpret the images</a:t>
            </a:r>
          </a:p>
          <a:p>
            <a:r>
              <a:rPr lang="en-GB" sz="2000" dirty="0"/>
              <a:t>Data set structure</a:t>
            </a:r>
          </a:p>
          <a:p>
            <a:r>
              <a:rPr lang="en-GB" sz="2000" dirty="0"/>
              <a:t>What the data can be used for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203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1DCE0-5599-4273-9F17-1B1E072C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C6DF0-EB6E-48D6-AC79-A116353DC2D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01003" y="4097792"/>
            <a:ext cx="8561476" cy="2214197"/>
          </a:xfrm>
        </p:spPr>
        <p:txBody>
          <a:bodyPr>
            <a:normAutofit/>
          </a:bodyPr>
          <a:lstStyle/>
          <a:p>
            <a:r>
              <a:rPr lang="en-GB" dirty="0"/>
              <a:t>RH plant is used to</a:t>
            </a:r>
          </a:p>
          <a:p>
            <a:pPr lvl="1"/>
            <a:r>
              <a:rPr lang="en-GB" dirty="0"/>
              <a:t>reduce content of dissolved gases</a:t>
            </a:r>
          </a:p>
          <a:p>
            <a:pPr lvl="1"/>
            <a:r>
              <a:rPr lang="en-GB" dirty="0"/>
              <a:t>do microalloying</a:t>
            </a:r>
          </a:p>
          <a:p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reduced steel production leads to larger range of different elements in the pig iron          </a:t>
            </a:r>
            <a:r>
              <a:rPr lang="en-GB" dirty="0">
                <a:sym typeface="Wingdings" panose="05000000000000000000" pitchFamily="2" charset="2"/>
              </a:rPr>
              <a:t> RH will be bottle neck process</a:t>
            </a:r>
          </a:p>
          <a:p>
            <a:r>
              <a:rPr lang="en-GB" dirty="0">
                <a:sym typeface="Wingdings" panose="05000000000000000000" pitchFamily="2" charset="2"/>
              </a:rPr>
              <a:t>Improved process monitoring by image evaluation to detect abnormalities 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435B38-38FF-4B8B-AA4D-A8252E6DE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2479" y="1396028"/>
            <a:ext cx="2416291" cy="4923195"/>
          </a:xfrm>
          <a:prstGeom prst="rect">
            <a:avLst/>
          </a:prstGeom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EFF51FB-9A33-4F08-89D3-A1079F42D965}"/>
              </a:ext>
            </a:extLst>
          </p:cNvPr>
          <p:cNvGrpSpPr/>
          <p:nvPr/>
        </p:nvGrpSpPr>
        <p:grpSpPr>
          <a:xfrm>
            <a:off x="230370" y="1161967"/>
            <a:ext cx="2782776" cy="1566480"/>
            <a:chOff x="2834237" y="1161967"/>
            <a:chExt cx="2782776" cy="1566480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37513341-D4DE-4A55-9D82-7DCBD18511FE}"/>
                </a:ext>
              </a:extLst>
            </p:cNvPr>
            <p:cNvSpPr/>
            <p:nvPr/>
          </p:nvSpPr>
          <p:spPr>
            <a:xfrm>
              <a:off x="2928828" y="1161967"/>
              <a:ext cx="2417524" cy="1449447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D790BAF4-4586-49EA-B0F8-4590A5C19577}"/>
                </a:ext>
              </a:extLst>
            </p:cNvPr>
            <p:cNvGrpSpPr/>
            <p:nvPr/>
          </p:nvGrpSpPr>
          <p:grpSpPr>
            <a:xfrm>
              <a:off x="2834237" y="1198401"/>
              <a:ext cx="1439863" cy="1530046"/>
              <a:chOff x="2834237" y="1198401"/>
              <a:chExt cx="1439863" cy="1530046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AD8BA8E1-7A66-45F7-AA94-9A64CCAB4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7251" y="1198401"/>
                <a:ext cx="569891" cy="1080000"/>
              </a:xfrm>
              <a:prstGeom prst="rect">
                <a:avLst/>
              </a:prstGeom>
            </p:spPr>
          </p:pic>
          <p:sp>
            <p:nvSpPr>
              <p:cNvPr id="10" name="Inhaltsplatzhalter 2">
                <a:extLst>
                  <a:ext uri="{FF2B5EF4-FFF2-40B4-BE49-F238E27FC236}">
                    <a16:creationId xmlns:a16="http://schemas.microsoft.com/office/drawing/2014/main" id="{0BA6E546-B2F3-4CA2-8BA2-81C0FADF9D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4237" y="2296647"/>
                <a:ext cx="1439863" cy="431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484B7"/>
                  </a:buClr>
                  <a:buFont typeface="Arial" panose="020B0604020202020204" pitchFamily="34" charset="0"/>
                  <a:buChar char="•"/>
                  <a:defRPr sz="20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484B7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400" b="0" dirty="0"/>
                  <a:t>Blast furnace</a:t>
                </a:r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D1A68C48-D863-41B4-B156-01420B2603BC}"/>
                </a:ext>
              </a:extLst>
            </p:cNvPr>
            <p:cNvGrpSpPr/>
            <p:nvPr/>
          </p:nvGrpSpPr>
          <p:grpSpPr>
            <a:xfrm>
              <a:off x="4177013" y="1306401"/>
              <a:ext cx="1440000" cy="1422046"/>
              <a:chOff x="4177013" y="1306401"/>
              <a:chExt cx="1440000" cy="1422046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D8E6CFC8-8FC9-418D-954B-FC437043E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4625" y="1306401"/>
                <a:ext cx="711976" cy="1008000"/>
              </a:xfrm>
              <a:prstGeom prst="rect">
                <a:avLst/>
              </a:prstGeom>
            </p:spPr>
          </p:pic>
          <p:sp>
            <p:nvSpPr>
              <p:cNvPr id="11" name="Inhaltsplatzhalter 2">
                <a:extLst>
                  <a:ext uri="{FF2B5EF4-FFF2-40B4-BE49-F238E27FC236}">
                    <a16:creationId xmlns:a16="http://schemas.microsoft.com/office/drawing/2014/main" id="{24ADDF08-B324-4067-9DD4-EE1B81DE32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7013" y="2296006"/>
                <a:ext cx="1440000" cy="432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Tx/>
                  <a:buFont typeface="+mj-lt"/>
                  <a:buAutoNum type="arabicParenBoth"/>
                  <a:defRPr sz="18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484B7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+mj-lt"/>
                  <a:buNone/>
                </a:pPr>
                <a:r>
                  <a:rPr lang="en-GB" sz="1400" b="0" dirty="0"/>
                  <a:t>BOF</a:t>
                </a:r>
              </a:p>
            </p:txBody>
          </p:sp>
        </p:grp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D2144902-A59F-42D8-88F0-47F564E13346}"/>
              </a:ext>
            </a:extLst>
          </p:cNvPr>
          <p:cNvGrpSpPr/>
          <p:nvPr/>
        </p:nvGrpSpPr>
        <p:grpSpPr>
          <a:xfrm>
            <a:off x="3758202" y="1147412"/>
            <a:ext cx="3147963" cy="2928004"/>
            <a:chOff x="6689264" y="1177022"/>
            <a:chExt cx="3147963" cy="2928004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CB4E3F4-0699-4FA2-8FDE-B55321E93901}"/>
                </a:ext>
              </a:extLst>
            </p:cNvPr>
            <p:cNvGrpSpPr/>
            <p:nvPr/>
          </p:nvGrpSpPr>
          <p:grpSpPr>
            <a:xfrm>
              <a:off x="8003233" y="1228918"/>
              <a:ext cx="1833994" cy="2258831"/>
              <a:chOff x="8003233" y="1228918"/>
              <a:chExt cx="1833994" cy="2258831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F2ED1015-F054-4440-90B5-22D4147C7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86191" y="1228918"/>
                <a:ext cx="711976" cy="1813590"/>
              </a:xfrm>
              <a:prstGeom prst="rect">
                <a:avLst/>
              </a:prstGeom>
            </p:spPr>
          </p:pic>
          <p:sp>
            <p:nvSpPr>
              <p:cNvPr id="13" name="Inhaltsplatzhalter 2">
                <a:extLst>
                  <a:ext uri="{FF2B5EF4-FFF2-40B4-BE49-F238E27FC236}">
                    <a16:creationId xmlns:a16="http://schemas.microsoft.com/office/drawing/2014/main" id="{08521E42-BF74-4A95-B9AC-BB19805C20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3233" y="3055308"/>
                <a:ext cx="1833994" cy="432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Tx/>
                  <a:buFont typeface="+mj-lt"/>
                  <a:buAutoNum type="arabicParenBoth"/>
                  <a:defRPr sz="18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484B7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+mj-lt"/>
                  <a:buNone/>
                </a:pPr>
                <a:r>
                  <a:rPr lang="en-GB" sz="1400" b="0" dirty="0" err="1"/>
                  <a:t>Ruhrstahl</a:t>
                </a:r>
                <a:r>
                  <a:rPr lang="en-GB" sz="1400" b="0" dirty="0"/>
                  <a:t> </a:t>
                </a:r>
                <a:r>
                  <a:rPr lang="en-GB" sz="1400" b="0" dirty="0" err="1"/>
                  <a:t>Hereaeus</a:t>
                </a:r>
                <a:r>
                  <a:rPr lang="en-GB" sz="1400" b="0" dirty="0"/>
                  <a:t> degassing</a:t>
                </a:r>
              </a:p>
            </p:txBody>
          </p: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3EE11FF9-092C-464A-A535-E5F84746E864}"/>
                </a:ext>
              </a:extLst>
            </p:cNvPr>
            <p:cNvGrpSpPr/>
            <p:nvPr/>
          </p:nvGrpSpPr>
          <p:grpSpPr>
            <a:xfrm>
              <a:off x="6755639" y="2647848"/>
              <a:ext cx="1440000" cy="1379414"/>
              <a:chOff x="8259383" y="3623320"/>
              <a:chExt cx="1440000" cy="1379414"/>
            </a:xfrm>
          </p:grpSpPr>
          <p:sp>
            <p:nvSpPr>
              <p:cNvPr id="16" name="Inhaltsplatzhalter 2">
                <a:extLst>
                  <a:ext uri="{FF2B5EF4-FFF2-40B4-BE49-F238E27FC236}">
                    <a16:creationId xmlns:a16="http://schemas.microsoft.com/office/drawing/2014/main" id="{B0DC60FD-433B-4323-9C06-A06333CD8B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9383" y="4570293"/>
                <a:ext cx="1440000" cy="432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Tx/>
                  <a:buFont typeface="+mj-lt"/>
                  <a:buAutoNum type="arabicParenBoth"/>
                  <a:defRPr sz="18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484B7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+mj-lt"/>
                  <a:buNone/>
                </a:pPr>
                <a:r>
                  <a:rPr lang="en-GB" sz="1400" b="0" dirty="0"/>
                  <a:t>Vacuum degassing</a:t>
                </a:r>
              </a:p>
            </p:txBody>
          </p:sp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1626B01F-E5AC-419A-B63E-3A12055A6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08369" y="3623320"/>
                <a:ext cx="908834" cy="936000"/>
              </a:xfrm>
              <a:prstGeom prst="rect">
                <a:avLst/>
              </a:prstGeom>
            </p:spPr>
          </p:pic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30C27B8A-F1BF-4BE3-925C-91B07033D47A}"/>
                </a:ext>
              </a:extLst>
            </p:cNvPr>
            <p:cNvGrpSpPr/>
            <p:nvPr/>
          </p:nvGrpSpPr>
          <p:grpSpPr>
            <a:xfrm>
              <a:off x="6689264" y="1205338"/>
              <a:ext cx="1440000" cy="1451414"/>
              <a:chOff x="6506630" y="2230974"/>
              <a:chExt cx="1440000" cy="1451414"/>
            </a:xfrm>
          </p:grpSpPr>
          <p:sp>
            <p:nvSpPr>
              <p:cNvPr id="25" name="Inhaltsplatzhalter 2">
                <a:extLst>
                  <a:ext uri="{FF2B5EF4-FFF2-40B4-BE49-F238E27FC236}">
                    <a16:creationId xmlns:a16="http://schemas.microsoft.com/office/drawing/2014/main" id="{4642FE86-5F74-4B74-A0F2-0A68A87451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6630" y="3249947"/>
                <a:ext cx="1440000" cy="432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Tx/>
                  <a:buFont typeface="+mj-lt"/>
                  <a:buAutoNum type="arabicParenBoth"/>
                  <a:defRPr sz="18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484B7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+mj-lt"/>
                  <a:buNone/>
                </a:pPr>
                <a:r>
                  <a:rPr lang="en-GB" sz="1400" b="0" dirty="0"/>
                  <a:t>Ladle furnace</a:t>
                </a:r>
              </a:p>
            </p:txBody>
          </p:sp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55F90BFD-7611-4C5B-A145-0E19B29B8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8838" y="2230974"/>
                <a:ext cx="925129" cy="1044000"/>
              </a:xfrm>
              <a:prstGeom prst="rect">
                <a:avLst/>
              </a:prstGeom>
            </p:spPr>
          </p:pic>
        </p:grp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FB0466C9-FEC3-4227-98B6-78202B265E77}"/>
                </a:ext>
              </a:extLst>
            </p:cNvPr>
            <p:cNvSpPr/>
            <p:nvPr/>
          </p:nvSpPr>
          <p:spPr>
            <a:xfrm>
              <a:off x="6704697" y="1177022"/>
              <a:ext cx="3132530" cy="2928004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B2F36EF-607E-49AB-A1E2-FF5BCFDDFF59}"/>
              </a:ext>
            </a:extLst>
          </p:cNvPr>
          <p:cNvGrpSpPr/>
          <p:nvPr/>
        </p:nvGrpSpPr>
        <p:grpSpPr>
          <a:xfrm>
            <a:off x="7741178" y="1795926"/>
            <a:ext cx="1440000" cy="1706035"/>
            <a:chOff x="10345045" y="1640280"/>
            <a:chExt cx="1440000" cy="1706035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379ABB4F-AE66-44B5-A72C-4EEFBA76A26E}"/>
                </a:ext>
              </a:extLst>
            </p:cNvPr>
            <p:cNvGrpSpPr/>
            <p:nvPr/>
          </p:nvGrpSpPr>
          <p:grpSpPr>
            <a:xfrm>
              <a:off x="10345045" y="1862745"/>
              <a:ext cx="1440000" cy="1408783"/>
              <a:chOff x="10149106" y="1792401"/>
              <a:chExt cx="1440000" cy="1408783"/>
            </a:xfrm>
          </p:grpSpPr>
          <p:sp>
            <p:nvSpPr>
              <p:cNvPr id="18" name="Inhaltsplatzhalter 2">
                <a:extLst>
                  <a:ext uri="{FF2B5EF4-FFF2-40B4-BE49-F238E27FC236}">
                    <a16:creationId xmlns:a16="http://schemas.microsoft.com/office/drawing/2014/main" id="{FA5481DB-3936-4DE9-87E4-9F96A3853B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49106" y="2768743"/>
                <a:ext cx="1440000" cy="432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Tx/>
                  <a:buFont typeface="+mj-lt"/>
                  <a:buAutoNum type="arabicParenBoth"/>
                  <a:defRPr sz="18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484B7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+mj-lt"/>
                  <a:buNone/>
                </a:pPr>
                <a:r>
                  <a:rPr lang="en-GB" sz="1400" b="0" dirty="0"/>
                  <a:t>Continuous casting</a:t>
                </a:r>
              </a:p>
            </p:txBody>
          </p:sp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82349934-3F6A-413B-B8A7-89CD760A68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07744" y="1792401"/>
                <a:ext cx="524435" cy="972000"/>
              </a:xfrm>
              <a:prstGeom prst="rect">
                <a:avLst/>
              </a:prstGeom>
            </p:spPr>
          </p:pic>
        </p:grp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D0EF0290-3C2E-4E69-B504-E75A21129F76}"/>
                </a:ext>
              </a:extLst>
            </p:cNvPr>
            <p:cNvSpPr/>
            <p:nvPr/>
          </p:nvSpPr>
          <p:spPr>
            <a:xfrm>
              <a:off x="10509958" y="1640280"/>
              <a:ext cx="1142757" cy="1706035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950CF4B-A13D-463B-B18C-2EC2114AB450}"/>
              </a:ext>
            </a:extLst>
          </p:cNvPr>
          <p:cNvGrpSpPr/>
          <p:nvPr/>
        </p:nvGrpSpPr>
        <p:grpSpPr>
          <a:xfrm>
            <a:off x="1040475" y="2673021"/>
            <a:ext cx="1440000" cy="1356186"/>
            <a:chOff x="3644342" y="2752974"/>
            <a:chExt cx="1440000" cy="1356186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6C086546-AF41-4C34-85AB-4C27B687E22C}"/>
                </a:ext>
              </a:extLst>
            </p:cNvPr>
            <p:cNvGrpSpPr/>
            <p:nvPr/>
          </p:nvGrpSpPr>
          <p:grpSpPr>
            <a:xfrm>
              <a:off x="3644342" y="2867114"/>
              <a:ext cx="1440000" cy="1242046"/>
              <a:chOff x="2867436" y="2637000"/>
              <a:chExt cx="1440000" cy="1242046"/>
            </a:xfrm>
          </p:grpSpPr>
          <p:sp>
            <p:nvSpPr>
              <p:cNvPr id="14" name="Inhaltsplatzhalter 2">
                <a:extLst>
                  <a:ext uri="{FF2B5EF4-FFF2-40B4-BE49-F238E27FC236}">
                    <a16:creationId xmlns:a16="http://schemas.microsoft.com/office/drawing/2014/main" id="{2DE5E80F-9D75-4BA6-9C8C-ED41D077FC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67436" y="3446605"/>
                <a:ext cx="1440000" cy="432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Tx/>
                  <a:buFont typeface="+mj-lt"/>
                  <a:buAutoNum type="arabicParenBoth"/>
                  <a:defRPr sz="1800" b="1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484B7"/>
                  </a:buClr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+mj-lt"/>
                  <a:buNone/>
                </a:pPr>
                <a:r>
                  <a:rPr lang="en-GB" sz="1400" b="0" dirty="0"/>
                  <a:t>EAF</a:t>
                </a:r>
              </a:p>
            </p:txBody>
          </p:sp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B6A12F5F-1094-4367-BBF2-97BB49702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59502" y="2637000"/>
                <a:ext cx="965765" cy="792000"/>
              </a:xfrm>
              <a:prstGeom prst="rect">
                <a:avLst/>
              </a:prstGeom>
            </p:spPr>
          </p:pic>
        </p:grpSp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E4F639DB-562B-4B5D-A627-0148E7667B0D}"/>
                </a:ext>
              </a:extLst>
            </p:cNvPr>
            <p:cNvSpPr/>
            <p:nvPr/>
          </p:nvSpPr>
          <p:spPr>
            <a:xfrm>
              <a:off x="3656290" y="2752974"/>
              <a:ext cx="1406819" cy="1251562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6C86EE57-ECCF-4E3D-BACA-7035FEBD4DD6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742485" y="1886691"/>
            <a:ext cx="999926" cy="13170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B603B82D-B7FC-408F-A58D-34F5E32B75B3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2459242" y="3147730"/>
            <a:ext cx="1283169" cy="15107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85F0F91-1C68-4171-A36E-D8CAC60BF2BE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6906165" y="2611414"/>
            <a:ext cx="999926" cy="3753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2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7C2B9-300A-21E1-86F6-BCD840CC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38F15-51D9-8594-9508-569D960636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7977" y="1577428"/>
            <a:ext cx="8964034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Geometry</a:t>
            </a:r>
          </a:p>
          <a:p>
            <a:pPr lvl="1"/>
            <a:r>
              <a:rPr lang="en-GB" dirty="0"/>
              <a:t>Inner diameter of new vacuum chamber: 1.5m</a:t>
            </a:r>
          </a:p>
          <a:p>
            <a:pPr lvl="1"/>
            <a:r>
              <a:rPr lang="en-GB" dirty="0"/>
              <a:t>Snorkel diameter: 0.4m</a:t>
            </a:r>
          </a:p>
          <a:p>
            <a:pPr lvl="1"/>
            <a:r>
              <a:rPr lang="en-GB" dirty="0"/>
              <a:t>Distance from camera to melt surface 9m</a:t>
            </a:r>
          </a:p>
          <a:p>
            <a:r>
              <a:rPr lang="en-GB" dirty="0"/>
              <a:t>Image data</a:t>
            </a:r>
          </a:p>
          <a:p>
            <a:pPr lvl="1"/>
            <a:r>
              <a:rPr lang="en-GB" dirty="0"/>
              <a:t>Frame rate 1 fps</a:t>
            </a:r>
          </a:p>
          <a:p>
            <a:pPr lvl="1"/>
            <a:r>
              <a:rPr lang="en-GB" dirty="0"/>
              <a:t>1280 x 720 </a:t>
            </a:r>
            <a:r>
              <a:rPr lang="en-GB" dirty="0" err="1"/>
              <a:t>pix</a:t>
            </a:r>
            <a:endParaRPr lang="en-GB" dirty="0"/>
          </a:p>
          <a:p>
            <a:pPr lvl="1"/>
            <a:r>
              <a:rPr lang="en-GB" dirty="0"/>
              <a:t>Jpg colour images</a:t>
            </a:r>
          </a:p>
          <a:p>
            <a:pPr lvl="1"/>
            <a:r>
              <a:rPr lang="en-GB" dirty="0"/>
              <a:t>24 bit</a:t>
            </a:r>
          </a:p>
          <a:p>
            <a:r>
              <a:rPr lang="en-GB" dirty="0"/>
              <a:t>How it works</a:t>
            </a:r>
          </a:p>
          <a:p>
            <a:pPr lvl="1"/>
            <a:r>
              <a:rPr lang="en-GB" dirty="0"/>
              <a:t>Absolute pressure in the chamber = 5mbar </a:t>
            </a:r>
            <a:r>
              <a:rPr lang="en-GB" dirty="0">
                <a:sym typeface="Wingdings" panose="05000000000000000000" pitchFamily="2" charset="2"/>
              </a:rPr>
              <a:t> liquid steel sucked into the chamber from ladle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Argon injected in the left snorkel  circulation of steel induced between ladle and vacuum chamber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F31878-351B-C9EA-76D3-295C0952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2479" y="1396028"/>
            <a:ext cx="2416291" cy="492319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9E12639-5F3B-FB2B-26CE-BE98947431C3}"/>
              </a:ext>
            </a:extLst>
          </p:cNvPr>
          <p:cNvSpPr txBox="1"/>
          <p:nvPr/>
        </p:nvSpPr>
        <p:spPr>
          <a:xfrm>
            <a:off x="10659291" y="1296968"/>
            <a:ext cx="114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camera </a:t>
            </a:r>
          </a:p>
        </p:txBody>
      </p:sp>
    </p:spTree>
    <p:extLst>
      <p:ext uri="{BB962C8B-B14F-4D97-AF65-F5344CB8AC3E}">
        <p14:creationId xmlns:p14="http://schemas.microsoft.com/office/powerpoint/2010/main" val="13551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F7BE568E-C504-4D5C-81DC-763A559653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8" r="-62733" b="18588"/>
          <a:stretch/>
        </p:blipFill>
        <p:spPr>
          <a:xfrm>
            <a:off x="1" y="1274782"/>
            <a:ext cx="4896464" cy="55832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C5ECD05-C1F9-4DAE-9C42-7FB724A48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513" y="1166949"/>
            <a:ext cx="7986801" cy="4761817"/>
          </a:xfrm>
        </p:spPr>
        <p:txBody>
          <a:bodyPr/>
          <a:lstStyle/>
          <a:p>
            <a:r>
              <a:rPr lang="en-GB" dirty="0"/>
              <a:t>only source of light: thermal radiation</a:t>
            </a:r>
          </a:p>
          <a:p>
            <a:pPr lvl="1"/>
            <a:r>
              <a:rPr lang="en-GB" dirty="0"/>
              <a:t>melt</a:t>
            </a:r>
          </a:p>
          <a:p>
            <a:pPr lvl="1"/>
            <a:r>
              <a:rPr lang="en-GB" dirty="0"/>
              <a:t>refractory walls</a:t>
            </a:r>
          </a:p>
          <a:p>
            <a:r>
              <a:rPr lang="en-GB" dirty="0"/>
              <a:t>brightness reduction due to temperature reduction</a:t>
            </a:r>
          </a:p>
          <a:p>
            <a:r>
              <a:rPr lang="en-GB" dirty="0"/>
              <a:t>specular reflection at the clean steel-</a:t>
            </a:r>
            <a:r>
              <a:rPr lang="en-GB" dirty="0" err="1"/>
              <a:t>offgas</a:t>
            </a:r>
            <a:r>
              <a:rPr lang="en-GB" dirty="0"/>
              <a:t>-interface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bright rim of dark objects</a:t>
            </a:r>
          </a:p>
          <a:p>
            <a:r>
              <a:rPr lang="en-GB" dirty="0">
                <a:sym typeface="Wingdings" panose="05000000000000000000" pitchFamily="2" charset="2"/>
              </a:rPr>
              <a:t>main parameters for appearance of features: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temperature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curvature of the surface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altitude in the vacuum chamber</a:t>
            </a:r>
            <a:endParaRPr lang="en-GB" dirty="0"/>
          </a:p>
          <a:p>
            <a:r>
              <a:rPr lang="en-GB" dirty="0"/>
              <a:t>other possible explanation: temperature gradient within the objects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C7806F-C550-4043-9252-86FCE904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see?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E50524-834D-4582-8745-BD7CBCCC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84F7738-4B47-45F3-A925-4E852E7D0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77" y="5455268"/>
            <a:ext cx="2101104" cy="14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6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CBF03D0-0CC8-8D0C-E3EE-90563F44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48" y="1459448"/>
            <a:ext cx="3901440" cy="219456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FC7E182-AA67-3828-0E30-B7803420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images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B18618-2054-63FD-8DC6-5361C982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B4C024-D933-40F9-BA83-7E745175D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2479" y="1396028"/>
            <a:ext cx="2416291" cy="4923195"/>
          </a:xfrm>
          <a:prstGeom prst="rect">
            <a:avLst/>
          </a:prstGeom>
        </p:spPr>
      </p:pic>
      <p:pic>
        <p:nvPicPr>
          <p:cNvPr id="9" name="Grafik 8" descr="Ein Bild, das Sport enthält.&#10;&#10;Automatisch generierte Beschreibung">
            <a:extLst>
              <a:ext uri="{FF2B5EF4-FFF2-40B4-BE49-F238E27FC236}">
                <a16:creationId xmlns:a16="http://schemas.microsoft.com/office/drawing/2014/main" id="{4F8E4268-01B3-0170-4EF5-447B03427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" y="1444210"/>
            <a:ext cx="3901440" cy="219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9741816-C139-0344-5376-8ED88A8C2BB6}"/>
              </a:ext>
            </a:extLst>
          </p:cNvPr>
          <p:cNvSpPr txBox="1"/>
          <p:nvPr/>
        </p:nvSpPr>
        <p:spPr>
          <a:xfrm>
            <a:off x="461554" y="1090116"/>
            <a:ext cx="3901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Empty chamber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5B1982-73F5-A1E5-899B-AF1D5013E391}"/>
              </a:ext>
            </a:extLst>
          </p:cNvPr>
          <p:cNvSpPr txBox="1"/>
          <p:nvPr/>
        </p:nvSpPr>
        <p:spPr>
          <a:xfrm>
            <a:off x="4888548" y="1089398"/>
            <a:ext cx="3901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Coarse foam during degassing</a:t>
            </a:r>
          </a:p>
        </p:txBody>
      </p:sp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5E51BB49-407B-750D-1095-8782408A9E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2899" y="3963173"/>
            <a:ext cx="3901440" cy="219456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FF59B06-A56E-20CA-3E2F-D687864B1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05" y="3947935"/>
            <a:ext cx="3901440" cy="219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FCB9268-0544-D412-F32D-31A08D110EE3}"/>
              </a:ext>
            </a:extLst>
          </p:cNvPr>
          <p:cNvSpPr txBox="1"/>
          <p:nvPr/>
        </p:nvSpPr>
        <p:spPr>
          <a:xfrm>
            <a:off x="465905" y="3593841"/>
            <a:ext cx="3901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Droplets during decarbonization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00DF6EC-2037-99D8-622E-CAD4B87EFBDD}"/>
              </a:ext>
            </a:extLst>
          </p:cNvPr>
          <p:cNvSpPr txBox="1"/>
          <p:nvPr/>
        </p:nvSpPr>
        <p:spPr>
          <a:xfrm>
            <a:off x="4892899" y="3593123"/>
            <a:ext cx="3901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Big structures during decarbonization</a:t>
            </a:r>
          </a:p>
        </p:txBody>
      </p:sp>
    </p:spTree>
    <p:extLst>
      <p:ext uri="{BB962C8B-B14F-4D97-AF65-F5344CB8AC3E}">
        <p14:creationId xmlns:p14="http://schemas.microsoft.com/office/powerpoint/2010/main" val="182036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C00CA17-68D4-4F1C-B119-875DD663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set structure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CE53325-4A06-8BE3-B3DB-D52156C41CF3}"/>
              </a:ext>
            </a:extLst>
          </p:cNvPr>
          <p:cNvSpPr txBox="1">
            <a:spLocks/>
          </p:cNvSpPr>
          <p:nvPr/>
        </p:nvSpPr>
        <p:spPr>
          <a:xfrm>
            <a:off x="9565514" y="1635814"/>
            <a:ext cx="2626486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84B7"/>
              </a:buClr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84B7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Data structure</a:t>
            </a:r>
          </a:p>
          <a:p>
            <a:pPr lvl="1"/>
            <a:r>
              <a:rPr lang="en-GB" dirty="0"/>
              <a:t>Decarb</a:t>
            </a:r>
          </a:p>
          <a:p>
            <a:pPr lvl="2"/>
            <a:r>
              <a:rPr lang="en-GB" dirty="0"/>
              <a:t>Decarb077</a:t>
            </a:r>
          </a:p>
          <a:p>
            <a:pPr lvl="3"/>
            <a:r>
              <a:rPr lang="en-GB" dirty="0"/>
              <a:t>Empty</a:t>
            </a:r>
          </a:p>
          <a:p>
            <a:pPr lvl="3"/>
            <a:r>
              <a:rPr lang="en-GB" dirty="0" err="1"/>
              <a:t>Treatm</a:t>
            </a:r>
            <a:endParaRPr lang="en-GB" dirty="0"/>
          </a:p>
          <a:p>
            <a:pPr lvl="2"/>
            <a:r>
              <a:rPr lang="en-GB" dirty="0"/>
              <a:t>Decarb078</a:t>
            </a:r>
          </a:p>
          <a:p>
            <a:pPr lvl="2"/>
            <a:r>
              <a:rPr lang="en-GB" dirty="0"/>
              <a:t>…</a:t>
            </a:r>
          </a:p>
          <a:p>
            <a:pPr lvl="2"/>
            <a:r>
              <a:rPr lang="en-GB" dirty="0"/>
              <a:t>Decarb090</a:t>
            </a:r>
          </a:p>
          <a:p>
            <a:pPr lvl="1"/>
            <a:r>
              <a:rPr lang="en-GB" dirty="0"/>
              <a:t>Degas</a:t>
            </a:r>
          </a:p>
          <a:p>
            <a:pPr lvl="2"/>
            <a:r>
              <a:rPr lang="en-GB" dirty="0"/>
              <a:t>Degas001</a:t>
            </a:r>
          </a:p>
          <a:p>
            <a:pPr lvl="3"/>
            <a:r>
              <a:rPr lang="en-GB" dirty="0"/>
              <a:t>Empty</a:t>
            </a:r>
          </a:p>
          <a:p>
            <a:pPr lvl="3"/>
            <a:r>
              <a:rPr lang="en-GB" dirty="0" err="1"/>
              <a:t>Treatm</a:t>
            </a:r>
            <a:endParaRPr lang="en-GB" dirty="0"/>
          </a:p>
          <a:p>
            <a:pPr lvl="2"/>
            <a:r>
              <a:rPr lang="en-GB" dirty="0"/>
              <a:t>Deags002</a:t>
            </a:r>
          </a:p>
          <a:p>
            <a:pPr lvl="2"/>
            <a:r>
              <a:rPr lang="en-GB" dirty="0"/>
              <a:t>…</a:t>
            </a:r>
          </a:p>
          <a:p>
            <a:pPr lvl="2"/>
            <a:r>
              <a:rPr lang="en-GB" dirty="0"/>
              <a:t>Degas076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4DBDB29-9B34-0B84-47D3-9A808A60AF5F}"/>
              </a:ext>
            </a:extLst>
          </p:cNvPr>
          <p:cNvSpPr txBox="1">
            <a:spLocks/>
          </p:cNvSpPr>
          <p:nvPr/>
        </p:nvSpPr>
        <p:spPr>
          <a:xfrm>
            <a:off x="580446" y="1333582"/>
            <a:ext cx="88094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+mj-lt"/>
              <a:buAutoNum type="arabicParenBoth"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84B7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main treatment types in an RH plant are decarbonization and degassing. The first folder contains only images from decarbonisations. The second folder only images from </a:t>
            </a:r>
            <a:r>
              <a:rPr lang="en-GB" dirty="0" err="1"/>
              <a:t>degasings</a:t>
            </a:r>
            <a:r>
              <a:rPr lang="en-GB" dirty="0"/>
              <a:t>.</a:t>
            </a:r>
          </a:p>
          <a:p>
            <a:r>
              <a:rPr lang="en-GB" dirty="0"/>
              <a:t>Each folder named “empty” contains images from 6.5 min to 4.5 min before the treatment starts.</a:t>
            </a:r>
            <a:br>
              <a:rPr lang="en-GB" dirty="0"/>
            </a:br>
            <a:r>
              <a:rPr lang="en-GB" dirty="0"/>
              <a:t>Naming convention emptyXXXX.jpg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Each folder named “</a:t>
            </a:r>
            <a:r>
              <a:rPr lang="en-GB" dirty="0" err="1"/>
              <a:t>treatm</a:t>
            </a:r>
            <a:r>
              <a:rPr lang="en-GB" dirty="0"/>
              <a:t>” contains images during the treatment labelled as OK by the process data evaluation tool.</a:t>
            </a:r>
            <a:br>
              <a:rPr lang="en-GB" dirty="0"/>
            </a:br>
            <a:r>
              <a:rPr lang="en-GB" dirty="0"/>
              <a:t>Naming convention treatmXXXXXX.jpg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B491E00-836F-2DEE-412E-23DDD38C0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18"/>
          <a:stretch/>
        </p:blipFill>
        <p:spPr>
          <a:xfrm>
            <a:off x="711071" y="3026856"/>
            <a:ext cx="7788488" cy="98121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3255AA0-2F2B-5816-4C82-36F6C21E73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310"/>
          <a:stretch/>
        </p:blipFill>
        <p:spPr>
          <a:xfrm>
            <a:off x="844828" y="4985046"/>
            <a:ext cx="7654731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6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13C09D-DFDC-C95E-0027-D346809D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image processing performed within the Inevitable project consists of the following steps:</a:t>
            </a:r>
          </a:p>
          <a:p>
            <a:pPr lvl="1"/>
            <a:r>
              <a:rPr lang="en-GB" dirty="0"/>
              <a:t>Detection of the snorkels in the images of the empty chamber 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ROI is chosen as a circle based on their position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Within the ROI four different texture parameters are calculated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Based on the time average of all images of one melt the cleanness of the camera lens is evaluated.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Images with good lens cleanness are used to detect abnormal states during treatments.</a:t>
            </a:r>
          </a:p>
          <a:p>
            <a:r>
              <a:rPr lang="en-GB" dirty="0"/>
              <a:t>The evaluation of the data set showed that the range of observed texture parameters differs between decarbonizations and </a:t>
            </a:r>
            <a:r>
              <a:rPr lang="en-GB"/>
              <a:t>degassing treatments</a:t>
            </a: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4DC76A-FB04-7468-1686-73861E48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the data can be used for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D05D04-37F6-886D-87DF-27196D01F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2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6601A1D-6E81-4DCD-B6FE-36E67F6A0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GB" dirty="0"/>
              <a:t>K1-MET</a:t>
            </a:r>
            <a:br>
              <a:rPr lang="en-GB" dirty="0"/>
            </a:b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authors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gratefully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acknowledge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funding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support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K1-MET GmbH,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metallurgical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competence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center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The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research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competence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center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K1-MET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supported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COMET (Competence Center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Excellent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Technologies),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Austrian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competence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centers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COMET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funded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Federal Ministry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Transport, Innovation and Technology,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Federal Ministry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Science, Research and Economy,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province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Upper Austria, </a:t>
            </a:r>
            <a:r>
              <a:rPr lang="de-DE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Tyrol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and Styria, </a:t>
            </a:r>
            <a:r>
              <a:rPr lang="de-DE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Styrian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Business Promotion Agency.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SPIRE INEVITABLE</a:t>
            </a:r>
            <a:br>
              <a:rPr lang="en-GB" dirty="0"/>
            </a:b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INEVITABLE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project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has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received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funding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from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European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Union’s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Horizon 2020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research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innovation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programme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grant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agreement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</a:t>
            </a:r>
            <a:r>
              <a:rPr lang="de-DE" sz="18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869815.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9BDDC3-38C3-4157-87A8-43D93371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91428E-8543-41BD-81F9-C860ABBD7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9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0799B3F2-7797-4366-9B0B-3950A79296A3}" vid="{6E07E8A1-2C53-42F2-9267-03FCC26258B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2021-02-11_Meeting_BFI</Template>
  <TotalTime>0</TotalTime>
  <Words>573</Words>
  <Application>Microsoft Office PowerPoint</Application>
  <PresentationFormat>Breitbild</PresentationFormat>
  <Paragraphs>100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</vt:lpstr>
      <vt:lpstr>RH plant camera data</vt:lpstr>
      <vt:lpstr>Outline</vt:lpstr>
      <vt:lpstr>Motivation</vt:lpstr>
      <vt:lpstr>Setup</vt:lpstr>
      <vt:lpstr>What do we see?</vt:lpstr>
      <vt:lpstr>Example images</vt:lpstr>
      <vt:lpstr>Data set structure</vt:lpstr>
      <vt:lpstr>What the data can be used for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INEVITABLE Abstimmungstreffen</dc:title>
  <dc:creator>Christine Gruber</dc:creator>
  <cp:lastModifiedBy>Maria Thumfart</cp:lastModifiedBy>
  <cp:revision>128</cp:revision>
  <dcterms:created xsi:type="dcterms:W3CDTF">2021-02-04T08:52:32Z</dcterms:created>
  <dcterms:modified xsi:type="dcterms:W3CDTF">2023-02-14T06:12:37Z</dcterms:modified>
</cp:coreProperties>
</file>