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77" r:id="rId2"/>
    <p:sldId id="699" r:id="rId3"/>
    <p:sldId id="700" r:id="rId4"/>
    <p:sldId id="716" r:id="rId5"/>
    <p:sldId id="718" r:id="rId6"/>
    <p:sldId id="724" r:id="rId7"/>
    <p:sldId id="722" r:id="rId8"/>
    <p:sldId id="708" r:id="rId9"/>
    <p:sldId id="705" r:id="rId10"/>
    <p:sldId id="720" r:id="rId11"/>
    <p:sldId id="713" r:id="rId12"/>
    <p:sldId id="710" r:id="rId13"/>
    <p:sldId id="712" r:id="rId14"/>
    <p:sldId id="723" r:id="rId15"/>
    <p:sldId id="715" r:id="rId16"/>
    <p:sldId id="707" r:id="rId17"/>
    <p:sldId id="703" r:id="rId18"/>
    <p:sldId id="714" r:id="rId19"/>
    <p:sldId id="704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venant 1" id="{5DF8C0E9-25D3-4C18-9844-F46D48065D36}">
          <p14:sldIdLst>
            <p14:sldId id="677"/>
            <p14:sldId id="699"/>
            <p14:sldId id="700"/>
            <p14:sldId id="716"/>
            <p14:sldId id="718"/>
            <p14:sldId id="724"/>
            <p14:sldId id="722"/>
            <p14:sldId id="708"/>
            <p14:sldId id="705"/>
          </p14:sldIdLst>
        </p14:section>
        <p14:section name="Intervenant 2" id="{D5252440-45A2-482F-BB92-4F07235DF452}">
          <p14:sldIdLst>
            <p14:sldId id="720"/>
            <p14:sldId id="713"/>
            <p14:sldId id="710"/>
            <p14:sldId id="712"/>
            <p14:sldId id="723"/>
            <p14:sldId id="715"/>
            <p14:sldId id="707"/>
            <p14:sldId id="703"/>
            <p14:sldId id="714"/>
            <p14:sldId id="7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4" orient="horz" pos="2908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9548B6-A849-64B5-99A8-E2862C84EECF}" name="Floriane Sophie Muller" initials="FSM" userId="S::floriane.muller@unige.ch::6b4d021e-e778-4371-88a5-9f255b274acf" providerId="AD"/>
  <p188:author id="{E53CF6BA-063C-1641-5BC3-F55314074CBD}" name="Jean-Blaise Claivaz" initials="JBC" userId="S::jean-blaise.claivaz@unige.ch::4b147952-bf9f-4749-8931-b96435b79c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 Donzé" initials="DD" lastIdx="37" clrIdx="0"/>
  <p:cmAuthor id="2" name="Audrey Bellier" initials="AB" lastIdx="13" clrIdx="1"/>
  <p:cmAuthor id="3" name="Floriane Sophie Muller" initials="FSM" lastIdx="59" clrIdx="2"/>
  <p:cmAuthor id="4" name="Laure Mellifluo" initials="LM" lastIdx="7" clrIdx="3"/>
  <p:cmAuthor id="5" name="Claire Wuillemin" initials="CW" lastIdx="7" clrIdx="4">
    <p:extLst>
      <p:ext uri="{19B8F6BF-5375-455C-9EA6-DF929625EA0E}">
        <p15:presenceInfo xmlns:p15="http://schemas.microsoft.com/office/powerpoint/2012/main" userId="S-1-5-21-2549886845-264585227-397852783-54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0063"/>
    <a:srgbClr val="000000"/>
    <a:srgbClr val="CC3399"/>
    <a:srgbClr val="DAF6DF"/>
    <a:srgbClr val="F2F2F2"/>
    <a:srgbClr val="DAE7F6"/>
    <a:srgbClr val="F59834"/>
    <a:srgbClr val="007E64"/>
    <a:srgbClr val="96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82751" autoAdjust="0"/>
  </p:normalViewPr>
  <p:slideViewPr>
    <p:cSldViewPr snapToGrid="0">
      <p:cViewPr varScale="1">
        <p:scale>
          <a:sx n="94" d="100"/>
          <a:sy n="94" d="100"/>
        </p:scale>
        <p:origin x="1878" y="90"/>
      </p:cViewPr>
      <p:guideLst>
        <p:guide orient="horz" pos="799"/>
        <p:guide pos="272"/>
        <p:guide orient="horz" pos="2908"/>
        <p:guide orient="horz"/>
        <p:guide pos="34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48"/>
    </p:cViewPr>
  </p:sorterViewPr>
  <p:notesViewPr>
    <p:cSldViewPr snapToGrid="0">
      <p:cViewPr varScale="1">
        <p:scale>
          <a:sx n="86" d="100"/>
          <a:sy n="86" d="100"/>
        </p:scale>
        <p:origin x="3798" y="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6" y="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57" y="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/>
          <a:lstStyle>
            <a:lvl1pPr algn="r">
              <a:defRPr sz="1300"/>
            </a:lvl1pPr>
          </a:lstStyle>
          <a:p>
            <a:fld id="{CD7E8075-618A-450D-8907-D0A6A9747C26}" type="datetimeFigureOut">
              <a:rPr lang="fr-CH" smtClean="0"/>
              <a:t>22.08.2023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6" y="942858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57" y="942858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 anchor="b"/>
          <a:lstStyle>
            <a:lvl1pPr algn="r">
              <a:defRPr sz="1300"/>
            </a:lvl1pPr>
          </a:lstStyle>
          <a:p>
            <a:fld id="{195FB71D-A883-4F60-8F5A-96BC9A28CC0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40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6" y="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7" y="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/>
          <a:lstStyle>
            <a:lvl1pPr algn="r">
              <a:defRPr sz="1300"/>
            </a:lvl1pPr>
          </a:lstStyle>
          <a:p>
            <a:fld id="{13749716-20C0-482E-B645-ED343EF9349D}" type="datetimeFigureOut">
              <a:rPr lang="fr-CH" smtClean="0"/>
              <a:t>22.08.2023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2" tIns="45830" rIns="91662" bIns="4583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662" tIns="45830" rIns="91662" bIns="4583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6" y="942858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7" y="9428586"/>
            <a:ext cx="2945659" cy="496333"/>
          </a:xfrm>
          <a:prstGeom prst="rect">
            <a:avLst/>
          </a:prstGeom>
        </p:spPr>
        <p:txBody>
          <a:bodyPr vert="horz" lIns="91662" tIns="45830" rIns="91662" bIns="45830" rtlCol="0" anchor="b"/>
          <a:lstStyle>
            <a:lvl1pPr algn="r">
              <a:defRPr sz="1300"/>
            </a:lvl1pPr>
          </a:lstStyle>
          <a:p>
            <a:fld id="{2CE319D8-CB67-4A63-BCD2-D4C292142D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04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7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693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402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448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447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786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616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630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49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77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819C-EBB3-4469-BB77-01940541BAE7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199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963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19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500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59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1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294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s://storyset.com/work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7645BD5-8ABD-4AA3-9180-7F323F8A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68" b="17411"/>
          <a:stretch/>
        </p:blipFill>
        <p:spPr>
          <a:xfrm>
            <a:off x="0" y="0"/>
            <a:ext cx="7177807" cy="379169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D335749-3D0D-4AEC-826D-548959804E14}"/>
              </a:ext>
            </a:extLst>
          </p:cNvPr>
          <p:cNvGrpSpPr/>
          <p:nvPr userDrawn="1"/>
        </p:nvGrpSpPr>
        <p:grpSpPr>
          <a:xfrm>
            <a:off x="5148064" y="908720"/>
            <a:ext cx="4221169" cy="4406213"/>
            <a:chOff x="5148064" y="908720"/>
            <a:chExt cx="4221169" cy="440621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E971676-2728-4AAF-9CF1-FE4A35130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6" t="13250" r="19576" b="14963"/>
            <a:stretch/>
          </p:blipFill>
          <p:spPr>
            <a:xfrm>
              <a:off x="5148064" y="908720"/>
              <a:ext cx="3816424" cy="440621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07A28E0-E28F-4721-B066-92D6F6105A26}"/>
                </a:ext>
              </a:extLst>
            </p:cNvPr>
            <p:cNvSpPr txBox="1"/>
            <p:nvPr/>
          </p:nvSpPr>
          <p:spPr>
            <a:xfrm rot="5400000">
              <a:off x="7831805" y="3777504"/>
              <a:ext cx="338554" cy="27363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1000" dirty="0">
                  <a:latin typeface="TheSansOsF Plain" panose="020B0502050302020203" pitchFamily="34" charset="0"/>
                </a:rPr>
                <a:t>Illustration by </a:t>
              </a:r>
              <a:r>
                <a:rPr lang="en-GB" sz="1000" dirty="0" err="1">
                  <a:latin typeface="TheSansOsF Plain" panose="020B0502050302020203" pitchFamily="34" charset="0"/>
                  <a:hlinkClick r:id="rId4"/>
                </a:rPr>
                <a:t>Freepik</a:t>
              </a:r>
              <a:r>
                <a:rPr lang="en-GB" sz="1000" dirty="0">
                  <a:latin typeface="TheSansOsF Plain" panose="020B0502050302020203" pitchFamily="34" charset="0"/>
                  <a:hlinkClick r:id="rId4"/>
                </a:rPr>
                <a:t> </a:t>
              </a:r>
              <a:r>
                <a:rPr lang="en-GB" sz="1000" dirty="0" err="1">
                  <a:latin typeface="TheSansOsF Plain" panose="020B0502050302020203" pitchFamily="34" charset="0"/>
                  <a:hlinkClick r:id="rId4"/>
                </a:rPr>
                <a:t>Storyset</a:t>
              </a:r>
              <a:endParaRPr lang="en-GB" sz="1000" dirty="0">
                <a:latin typeface="TheSansOsF Plain" panose="020B0502050302020203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992" y="734839"/>
            <a:ext cx="7772400" cy="1470025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fr-CH" sz="3700" b="1" kern="1200" cap="small" baseline="0" dirty="0">
                <a:solidFill>
                  <a:srgbClr val="CF0063"/>
                </a:solidFill>
                <a:latin typeface="TheSansOsF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049" y="2239090"/>
            <a:ext cx="4602983" cy="1117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pic>
        <p:nvPicPr>
          <p:cNvPr id="5" name="Image 4" descr="templat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48280" y="6021288"/>
            <a:ext cx="600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Bibliothèque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6C8F6AD9-F6EF-44F3-A636-0AF96454285D}"/>
              </a:ext>
            </a:extLst>
          </p:cNvPr>
          <p:cNvSpPr txBox="1">
            <a:spLocks/>
          </p:cNvSpPr>
          <p:nvPr userDrawn="1"/>
        </p:nvSpPr>
        <p:spPr>
          <a:xfrm>
            <a:off x="3779912" y="3614200"/>
            <a:ext cx="3078510" cy="8949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4000" dirty="0">
                <a:latin typeface="TheSansOsF Black" panose="020B0902050302020203" pitchFamily="34" charset="0"/>
              </a:rPr>
              <a:t>En 15 minutes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31021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rde 5"/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</p:txBody>
      </p:sp>
      <p:cxnSp>
        <p:nvCxnSpPr>
          <p:cNvPr id="8" name="Connecteur droit 7"/>
          <p:cNvCxnSpPr>
            <a:stCxn id="6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000" y="1124744"/>
            <a:ext cx="8262560" cy="52565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rde 12">
            <a:extLst>
              <a:ext uri="{FF2B5EF4-FFF2-40B4-BE49-F238E27FC236}">
                <a16:creationId xmlns:a16="http://schemas.microsoft.com/office/drawing/2014/main" id="{D6FE30ED-43AD-4282-AE1B-D82055EB8CD2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2D1FFD1-0D9B-4CE2-A5BF-084D37D39F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D6CFD7-8CDD-4358-9C22-B265063EEC37}"/>
              </a:ext>
            </a:extLst>
          </p:cNvPr>
          <p:cNvCxnSpPr>
            <a:stCxn id="13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rde 14">
            <a:extLst>
              <a:ext uri="{FF2B5EF4-FFF2-40B4-BE49-F238E27FC236}">
                <a16:creationId xmlns:a16="http://schemas.microsoft.com/office/drawing/2014/main" id="{3D95EC82-926D-40C7-B98E-D9C7123FCCD4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E717559-FA7A-4532-BC20-82916B70FA6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C0AEB93-2EBA-4AC1-AE30-0FFE3AB13828}"/>
              </a:ext>
            </a:extLst>
          </p:cNvPr>
          <p:cNvCxnSpPr>
            <a:stCxn id="15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rde 16">
            <a:extLst>
              <a:ext uri="{FF2B5EF4-FFF2-40B4-BE49-F238E27FC236}">
                <a16:creationId xmlns:a16="http://schemas.microsoft.com/office/drawing/2014/main" id="{5675A1D4-4DE2-433E-9BF5-C34ED838B1DD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C137378-BEC9-44CD-A939-A9F3E4FE1C3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85D9C8-ACC8-47FC-871C-0269E01F0C41}"/>
              </a:ext>
            </a:extLst>
          </p:cNvPr>
          <p:cNvCxnSpPr>
            <a:stCxn id="17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rde 8">
            <a:extLst>
              <a:ext uri="{FF2B5EF4-FFF2-40B4-BE49-F238E27FC236}">
                <a16:creationId xmlns:a16="http://schemas.microsoft.com/office/drawing/2014/main" id="{D3409BED-4322-4FCC-8C56-1D1A5A2C7392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2F16946-1988-4A24-9D67-0F38E92EBEC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E5A5F9C-D3B9-48F7-8BAB-791E0C6D216D}"/>
              </a:ext>
            </a:extLst>
          </p:cNvPr>
          <p:cNvCxnSpPr>
            <a:stCxn id="9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849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827186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mailto:archive-ouverte@unige.ch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eativecommons.org/licenses/by-sa/4.0/deed.fr" TargetMode="External"/><Relationship Id="rId5" Type="http://schemas.openxmlformats.org/officeDocument/2006/relationships/image" Target="../media/image44.png"/><Relationship Id="rId4" Type="http://schemas.openxmlformats.org/officeDocument/2006/relationships/hyperlink" Target="mailto:archive-ouverte-theses@unige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-ouverte.unige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archive-ouverte.unige.c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eduid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9398" y="4630482"/>
            <a:ext cx="566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CF0063"/>
                </a:solidFill>
                <a:latin typeface="TheSansOsF Plain" panose="020B0502050302020203" pitchFamily="34" charset="0"/>
              </a:rPr>
              <a:t>Floriane Muller, Dimitri Donzé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0298" y="4984425"/>
            <a:ext cx="35093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dirty="0">
                <a:latin typeface="TheSansOsF Plain" panose="020B0502050302020203" pitchFamily="34" charset="0"/>
              </a:rPr>
              <a:t>22 août 2023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5D8719C-3DF5-4A50-9525-D86DC7F5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98" y="908720"/>
            <a:ext cx="5036096" cy="1830065"/>
          </a:xfrm>
        </p:spPr>
        <p:txBody>
          <a:bodyPr/>
          <a:lstStyle/>
          <a:p>
            <a:r>
              <a:rPr lang="fr-CH" dirty="0"/>
              <a:t>Déposer dans</a:t>
            </a:r>
            <a:br>
              <a:rPr lang="fr-CH" dirty="0"/>
            </a:br>
            <a:r>
              <a:rPr lang="fr-CH" dirty="0"/>
              <a:t>l’Archive ouverte UNIGE</a:t>
            </a:r>
            <a:br>
              <a:rPr lang="fr-CH" dirty="0"/>
            </a:br>
            <a:r>
              <a:rPr lang="fr-CH" dirty="0">
                <a:solidFill>
                  <a:schemeClr val="tx1"/>
                </a:solidFill>
              </a:rPr>
              <a:t>Trucs et Astuces</a:t>
            </a:r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BBC9F-9567-4DA4-99E5-00A0EB0BB267}"/>
              </a:ext>
            </a:extLst>
          </p:cNvPr>
          <p:cNvSpPr/>
          <p:nvPr/>
        </p:nvSpPr>
        <p:spPr>
          <a:xfrm>
            <a:off x="3743864" y="3700732"/>
            <a:ext cx="3001993" cy="7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EB320A-FDA8-4A4B-64DA-4C79321A56A1}"/>
              </a:ext>
            </a:extLst>
          </p:cNvPr>
          <p:cNvSpPr txBox="1"/>
          <p:nvPr/>
        </p:nvSpPr>
        <p:spPr>
          <a:xfrm>
            <a:off x="330298" y="5292539"/>
            <a:ext cx="350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dirty="0">
                <a:latin typeface="TheSansOsF Plain" panose="020B0502050302020203" pitchFamily="34" charset="0"/>
              </a:rPr>
              <a:t>DOI : </a:t>
            </a:r>
            <a:r>
              <a:rPr lang="fr-CH" sz="1800" dirty="0">
                <a:latin typeface="TheSansOsF Plain" panose="020B0502050302020203" pitchFamily="34" charset="0"/>
                <a:hlinkClick r:id="rId3"/>
              </a:rPr>
              <a:t>10.5281/zenodo.8271862</a:t>
            </a:r>
            <a:endParaRPr lang="fr-CH" sz="1700" dirty="0">
              <a:latin typeface="TheSansOsF Plain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7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670447-0E3D-40A9-889C-E1DE9BE11FA3}"/>
              </a:ext>
            </a:extLst>
          </p:cNvPr>
          <p:cNvSpPr/>
          <p:nvPr/>
        </p:nvSpPr>
        <p:spPr>
          <a:xfrm>
            <a:off x="431800" y="1233489"/>
            <a:ext cx="8244656" cy="504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0D2F49-B394-4351-933F-8CF623D6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ea typeface="Times New Roman" panose="02020603050405020304" pitchFamily="18" charset="0"/>
              </a:rPr>
              <a:t>Fichier avec indication : </a:t>
            </a:r>
            <a:r>
              <a:rPr lang="fr-CH" sz="2400" u="sng" dirty="0">
                <a:ea typeface="Times New Roman" panose="02020603050405020304" pitchFamily="18" charset="0"/>
              </a:rPr>
              <a:t>Téléchargement impossible</a:t>
            </a:r>
            <a:r>
              <a:rPr lang="fr-CH" sz="2400" dirty="0">
                <a:ea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536575" indent="-536575">
              <a:buNone/>
            </a:pPr>
            <a:r>
              <a:rPr lang="fr-CH" sz="2400" dirty="0">
                <a:ea typeface="Times New Roman" panose="02020603050405020304" pitchFamily="18" charset="0"/>
              </a:rPr>
              <a:t>	</a:t>
            </a:r>
            <a:r>
              <a:rPr lang="fr-CH" sz="2000" dirty="0">
                <a:ea typeface="Times New Roman" panose="02020603050405020304" pitchFamily="18" charset="0"/>
              </a:rPr>
              <a:t>Cela signifie que le fichier n'a pas pu être</a:t>
            </a:r>
            <a:br>
              <a:rPr lang="fr-CH" sz="2000" dirty="0">
                <a:ea typeface="Times New Roman" panose="02020603050405020304" pitchFamily="18" charset="0"/>
              </a:rPr>
            </a:br>
            <a:r>
              <a:rPr lang="fr-CH" sz="2000" dirty="0">
                <a:ea typeface="Times New Roman" panose="02020603050405020304" pitchFamily="18" charset="0"/>
              </a:rPr>
              <a:t>récupéré sur le site de l'éditeur.</a:t>
            </a:r>
          </a:p>
          <a:p>
            <a:pPr marL="536575" indent="-536575">
              <a:buNone/>
            </a:pPr>
            <a:endParaRPr lang="fr-CH" sz="2000" dirty="0"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9AE1087-E135-4583-8967-0CE6BA15EC32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0C8C110-953D-4829-A8D4-9FD4C895F61D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123AC834-4F83-4C7A-A0C8-F3BFDD19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B2258EB-AA18-4E5B-A1CA-55A092C0F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746"/>
          <a:stretch/>
        </p:blipFill>
        <p:spPr>
          <a:xfrm>
            <a:off x="526770" y="1880209"/>
            <a:ext cx="8109020" cy="14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3B5B1E-33AF-45BA-B711-6EED7CA4A5F0}"/>
              </a:ext>
            </a:extLst>
          </p:cNvPr>
          <p:cNvSpPr txBox="1"/>
          <p:nvPr/>
        </p:nvSpPr>
        <p:spPr>
          <a:xfrm>
            <a:off x="1661887" y="4233618"/>
            <a:ext cx="52329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>
                <a:ea typeface="Times New Roman" panose="02020603050405020304" pitchFamily="18" charset="0"/>
              </a:rPr>
              <a:t>Dans l’Historique, retrouvez l’URL du fichier. </a:t>
            </a:r>
            <a:endParaRPr lang="fr-CH" sz="200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F19BDEF-402E-48F1-9EF0-DDD6709A79D7}"/>
              </a:ext>
            </a:extLst>
          </p:cNvPr>
          <p:cNvSpPr/>
          <p:nvPr/>
        </p:nvSpPr>
        <p:spPr>
          <a:xfrm rot="5400000">
            <a:off x="7982196" y="2216160"/>
            <a:ext cx="1037881" cy="4592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1151BD-27E9-829F-D588-D9C8EF1DA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088" y="3250164"/>
            <a:ext cx="1106859" cy="1287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B6D4F4-1F7A-568E-71D3-D684B7EAA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71" y="5373785"/>
            <a:ext cx="8109020" cy="1191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08994D-E2E3-9C32-34B1-5D3FCDAD207E}"/>
              </a:ext>
            </a:extLst>
          </p:cNvPr>
          <p:cNvSpPr txBox="1"/>
          <p:nvPr/>
        </p:nvSpPr>
        <p:spPr>
          <a:xfrm>
            <a:off x="338830" y="4601817"/>
            <a:ext cx="8262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buNone/>
            </a:pPr>
            <a:endParaRPr lang="fr-CH" sz="2000">
              <a:ea typeface="Times New Roman" panose="02020603050405020304" pitchFamily="18" charset="0"/>
            </a:endParaRPr>
          </a:p>
          <a:p>
            <a:pPr marL="936625" lvl="1" indent="-400050" algn="ctr">
              <a:buNone/>
            </a:pPr>
            <a:r>
              <a:rPr lang="fr-CH" sz="2000">
                <a:ea typeface="Times New Roman" panose="02020603050405020304" pitchFamily="18" charset="0"/>
              </a:rPr>
              <a:t>Il se peut que le fichier soit récupéré depuis plusieurs sources.</a:t>
            </a:r>
            <a:endParaRPr lang="fr-CH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25C3BC-4E6E-4D18-8208-A78BE5D42915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CC1063E-B82E-4BE7-A417-C438F8A1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4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/>
              <a:t>Vous hésitez sur le niveau de diffusion à choisir pour les </a:t>
            </a:r>
            <a:br>
              <a:rPr lang="fr-CH" sz="2400" dirty="0"/>
            </a:br>
            <a:r>
              <a:rPr lang="fr-CH" sz="2400" dirty="0"/>
              <a:t>fichiers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2A678E-0FA8-4053-BD2D-820E55DB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DBCDA2-DB3B-4294-9FE6-E9C52E686FB2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E2A897E-7600-45D6-9976-341CC6C37035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08E3BFAE-2094-48BD-837C-5A7EB36F6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34C1A27-6B30-B4F7-A79F-1CE7CB615D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095" b="1777"/>
          <a:stretch/>
        </p:blipFill>
        <p:spPr>
          <a:xfrm>
            <a:off x="4640827" y="2084131"/>
            <a:ext cx="4401575" cy="46939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67C400C-8C6A-439F-95C7-068883E2FA77}"/>
              </a:ext>
            </a:extLst>
          </p:cNvPr>
          <p:cNvSpPr/>
          <p:nvPr/>
        </p:nvSpPr>
        <p:spPr>
          <a:xfrm>
            <a:off x="407592" y="4473575"/>
            <a:ext cx="4292426" cy="1838848"/>
          </a:xfrm>
          <a:prstGeom prst="rightArrow">
            <a:avLst>
              <a:gd name="adj1" fmla="val 68885"/>
              <a:gd name="adj2" fmla="val 253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400" dirty="0"/>
              <a:t>Pour les articles, affichage de la politique de l’éditeur sous la liste de fichiers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7DB850A-50FD-47EB-8CB3-EA5517C099D8}"/>
              </a:ext>
            </a:extLst>
          </p:cNvPr>
          <p:cNvSpPr/>
          <p:nvPr/>
        </p:nvSpPr>
        <p:spPr>
          <a:xfrm>
            <a:off x="407591" y="2346695"/>
            <a:ext cx="4292426" cy="1838848"/>
          </a:xfrm>
          <a:prstGeom prst="rightArrow">
            <a:avLst>
              <a:gd name="adj1" fmla="val 68885"/>
              <a:gd name="adj2" fmla="val 253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400" dirty="0"/>
              <a:t>Plusieurs fichiers possibles + réordonnancement (</a:t>
            </a:r>
            <a:r>
              <a:rPr lang="fr-CH" sz="2400" dirty="0" err="1"/>
              <a:t>drag&amp;drop</a:t>
            </a:r>
            <a:r>
              <a:rPr lang="fr-CH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76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6EBBE1-EF6B-483C-A1A8-A68EF85B7F60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0FF3E4A-4A5F-4095-B2F5-0FA9E608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91440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CH" sz="2400" dirty="0">
                <a:ea typeface="Times New Roman" panose="02020603050405020304" pitchFamily="18" charset="0"/>
              </a:rPr>
              <a:t>Impossible de trouver une personne qui travaille pourtant à l’UNIGE.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6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CF8785F-9913-4F90-9C1E-41C243FC3C7B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1D2BAF0-F0AA-4F5A-AFAA-F1C0E44CEE50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AAFF830E-0D3E-4F8F-B14C-4E7BA22C5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8E3B224-17C1-43B7-9BC2-95C874A0AC83}"/>
              </a:ext>
            </a:extLst>
          </p:cNvPr>
          <p:cNvSpPr txBox="1"/>
          <p:nvPr/>
        </p:nvSpPr>
        <p:spPr>
          <a:xfrm>
            <a:off x="431800" y="4067298"/>
            <a:ext cx="828040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H" dirty="0">
                <a:ea typeface="Times New Roman" panose="02020603050405020304" pitchFamily="18" charset="0"/>
              </a:rPr>
              <a:t>Au minimum 2 lettres dans le nom et le prénom (</a:t>
            </a:r>
            <a:r>
              <a:rPr lang="fr-CH" dirty="0" err="1">
                <a:ea typeface="Times New Roman" panose="02020603050405020304" pitchFamily="18" charset="0"/>
              </a:rPr>
              <a:t>év</a:t>
            </a:r>
            <a:r>
              <a:rPr lang="fr-CH" dirty="0">
                <a:ea typeface="Times New Roman" panose="02020603050405020304" pitchFamily="18" charset="0"/>
              </a:rPr>
              <a:t>. 1 lettre suivie d’un point)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H" dirty="0">
                <a:ea typeface="Calibri" panose="020F0502020204030204" pitchFamily="34" charset="0"/>
              </a:rPr>
              <a:t>S’il y a plusieurs prénoms, ne gardez que le premier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H" dirty="0">
                <a:ea typeface="Times New Roman" panose="02020603050405020304" pitchFamily="18" charset="0"/>
              </a:rPr>
              <a:t>Essayez de supprimer les caractères spéciaux (trait d'union, apostrophe…) </a:t>
            </a:r>
            <a:endParaRPr lang="fr-CH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H" dirty="0">
                <a:ea typeface="Times New Roman" panose="02020603050405020304" pitchFamily="18" charset="0"/>
              </a:rPr>
              <a:t>Les personnes HUG ne sont pas nécessairement référencées. C’est normal.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77771E-F7DC-4F38-8B59-FED778E6D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506" y="2354958"/>
            <a:ext cx="5241548" cy="1451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D1BB4D-5560-4148-A48D-D07B5DE2A253}"/>
              </a:ext>
            </a:extLst>
          </p:cNvPr>
          <p:cNvSpPr txBox="1"/>
          <p:nvPr/>
        </p:nvSpPr>
        <p:spPr>
          <a:xfrm>
            <a:off x="526771" y="5596935"/>
            <a:ext cx="81090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400" dirty="0">
                <a:ea typeface="Times New Roman" panose="02020603050405020304" pitchFamily="18" charset="0"/>
              </a:rPr>
              <a:t>Reconnaître </a:t>
            </a:r>
            <a:r>
              <a:rPr lang="fr-CH" sz="2400" dirty="0" err="1">
                <a:ea typeface="Times New Roman" panose="02020603050405020304" pitchFamily="18" charset="0"/>
              </a:rPr>
              <a:t>un-e</a:t>
            </a:r>
            <a:r>
              <a:rPr lang="fr-CH" sz="2400" dirty="0">
                <a:ea typeface="Times New Roman" panose="02020603050405020304" pitchFamily="18" charset="0"/>
              </a:rPr>
              <a:t> auteur-e UNIGE = lui permettre de voir les dépôts en cours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1493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EB2958E-CA7B-4E55-B121-94B5D01F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124744"/>
            <a:ext cx="8262560" cy="139885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Utilisez les commentaires pour échanger avec votre validateur/</a:t>
            </a:r>
            <a:r>
              <a:rPr lang="fr-CH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trice</a:t>
            </a:r>
            <a:r>
              <a:rPr lang="fr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au sujet d’un dépôt en attente de validation.</a:t>
            </a:r>
            <a:endParaRPr lang="fr-CH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7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B78B947-5D75-4F03-BCF6-2DBBFB5EDBF3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4FF7CF3-1F06-4B83-A865-7FE83AB4B5BC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B44F81A1-95B5-48F6-ACAC-C13E4948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1DC4926-794E-4C4D-BA83-0D4C87D0E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50" y="2921155"/>
            <a:ext cx="6315956" cy="100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3DFDCB-BA4C-4C45-BFA5-849CED74C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9" y="4328504"/>
            <a:ext cx="8204343" cy="166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41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D52715F-6257-4C53-BB1A-5E472870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124744"/>
            <a:ext cx="8262560" cy="140744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Modifier/Corriger vos publications </a:t>
            </a:r>
            <a:r>
              <a:rPr lang="fr-CH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déjà validées </a:t>
            </a:r>
            <a:r>
              <a:rPr lang="fr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depuis l’interface publique, ou demander la correction d’une publication qui n’est pas à vous.</a:t>
            </a:r>
            <a:endParaRPr lang="fr-CH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BF0BDA3-DB09-4E43-868D-8A0980885D7D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3B3C9E39-E968-41F5-92A5-67CBE7E4D086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5285160F-AFEE-4EDC-99AE-4043D9AE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2F5D6A9-D6F3-0C7A-6ECF-20FAC846D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67" y="3149395"/>
            <a:ext cx="7859222" cy="1467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7C13051-F625-ABA8-6799-4F7A8E0D1AB2}"/>
              </a:ext>
            </a:extLst>
          </p:cNvPr>
          <p:cNvSpPr txBox="1"/>
          <p:nvPr/>
        </p:nvSpPr>
        <p:spPr>
          <a:xfrm>
            <a:off x="5331134" y="5383370"/>
            <a:ext cx="3181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Pour vos publications</a:t>
            </a:r>
            <a:b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</a:br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uniquement</a:t>
            </a:r>
            <a:endParaRPr lang="fr-CH" sz="22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A4E31C-ADD4-5698-C540-BCCC40565854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868237" y="4270549"/>
            <a:ext cx="1053526" cy="1112821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C0C75B9-1CBC-CDEF-F19B-5C5AA84B4408}"/>
              </a:ext>
            </a:extLst>
          </p:cNvPr>
          <p:cNvSpPr txBox="1"/>
          <p:nvPr/>
        </p:nvSpPr>
        <p:spPr>
          <a:xfrm>
            <a:off x="2418428" y="4830475"/>
            <a:ext cx="3181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Pour n’importe quelle publication</a:t>
            </a:r>
            <a:endParaRPr lang="fr-CH" sz="22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72B7641-223F-3F12-F22F-5D5F2B9D8FB8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4009057" y="4270549"/>
            <a:ext cx="0" cy="559926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82BDEEC-04FD-4E19-CE97-26D0C583F9F3}"/>
              </a:ext>
            </a:extLst>
          </p:cNvPr>
          <p:cNvSpPr txBox="1"/>
          <p:nvPr/>
        </p:nvSpPr>
        <p:spPr>
          <a:xfrm>
            <a:off x="333162" y="5761446"/>
            <a:ext cx="47513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Lorsque des contributeurs/</a:t>
            </a:r>
            <a:r>
              <a:rPr lang="fr-CH" sz="22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trices</a:t>
            </a:r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figurent toujours dans l’annuaire</a:t>
            </a:r>
            <a:endParaRPr lang="fr-CH" sz="22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88C467-FC2A-5841-24BB-8E4C57E40E07}"/>
              </a:ext>
            </a:extLst>
          </p:cNvPr>
          <p:cNvCxnSpPr>
            <a:cxnSpLocks/>
          </p:cNvCxnSpPr>
          <p:nvPr/>
        </p:nvCxnSpPr>
        <p:spPr>
          <a:xfrm flipV="1">
            <a:off x="1848430" y="4259043"/>
            <a:ext cx="0" cy="1501063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CF59606-1149-4FC6-B981-0629108AB75B}"/>
              </a:ext>
            </a:extLst>
          </p:cNvPr>
          <p:cNvSpPr/>
          <p:nvPr/>
        </p:nvSpPr>
        <p:spPr>
          <a:xfrm>
            <a:off x="450000" y="1196752"/>
            <a:ext cx="8226456" cy="52754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FE716F9-B2AE-41D7-AB77-8A50CABD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85" y="1196752"/>
            <a:ext cx="826256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CH" sz="2400" dirty="0"/>
              <a:t>Importer des publications via une liste de DOI ou de PMID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8DA016-7219-4192-820D-9D7B6814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9 – Dépôt en lot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4C97EF-6414-467D-B0C5-74595B58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 t="15154" b="4432"/>
          <a:stretch/>
        </p:blipFill>
        <p:spPr>
          <a:xfrm>
            <a:off x="467544" y="2048073"/>
            <a:ext cx="4295207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4E6D9C-A740-4239-B00A-0EA1C9E65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0" t="15079" r="6425" b="30574"/>
          <a:stretch/>
        </p:blipFill>
        <p:spPr>
          <a:xfrm>
            <a:off x="1084114" y="2810038"/>
            <a:ext cx="3919934" cy="78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C0406D-EBB7-4C12-A524-4096B1EF30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869"/>
          <a:stretch/>
        </p:blipFill>
        <p:spPr>
          <a:xfrm>
            <a:off x="467544" y="3890158"/>
            <a:ext cx="2787776" cy="203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429994-E8F7-4BE6-8DD7-241E5C153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654" y="3615515"/>
            <a:ext cx="2002802" cy="244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60B5B1-34C7-4338-AABA-38D09F7E6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1963601"/>
            <a:ext cx="3078011" cy="409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5EEF61-0977-4042-8696-3768A06CCFA3}"/>
              </a:ext>
            </a:extLst>
          </p:cNvPr>
          <p:cNvSpPr txBox="1"/>
          <p:nvPr/>
        </p:nvSpPr>
        <p:spPr>
          <a:xfrm>
            <a:off x="431800" y="6359789"/>
            <a:ext cx="83886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Vous voulez transformer une liste de publications en liste d’ID, contactez-nous</a:t>
            </a:r>
            <a:endParaRPr lang="fr-CH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46D0B00-AE1E-4A22-A7F9-DA727C60130B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68E8BEA-3002-4B34-87AC-123F59569A82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6" name="Graphique 15" descr="Ampoule">
              <a:extLst>
                <a:ext uri="{FF2B5EF4-FFF2-40B4-BE49-F238E27FC236}">
                  <a16:creationId xmlns:a16="http://schemas.microsoft.com/office/drawing/2014/main" id="{E05F8541-7251-48BC-8E55-81EB6E00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E80B77D-4FC5-3049-8529-71B9E420606A}"/>
              </a:ext>
            </a:extLst>
          </p:cNvPr>
          <p:cNvCxnSpPr/>
          <p:nvPr/>
        </p:nvCxnSpPr>
        <p:spPr>
          <a:xfrm>
            <a:off x="3722255" y="2641600"/>
            <a:ext cx="0" cy="3417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E3C35A4-5AD5-4B8F-BEA5-530C116318B1}"/>
              </a:ext>
            </a:extLst>
          </p:cNvPr>
          <p:cNvCxnSpPr>
            <a:cxnSpLocks/>
          </p:cNvCxnSpPr>
          <p:nvPr/>
        </p:nvCxnSpPr>
        <p:spPr>
          <a:xfrm>
            <a:off x="2563091" y="3453879"/>
            <a:ext cx="0" cy="436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D32B438-621B-A227-7B0E-B6CB31DA36F6}"/>
              </a:ext>
            </a:extLst>
          </p:cNvPr>
          <p:cNvCxnSpPr>
            <a:cxnSpLocks/>
          </p:cNvCxnSpPr>
          <p:nvPr/>
        </p:nvCxnSpPr>
        <p:spPr>
          <a:xfrm>
            <a:off x="2715491" y="4180171"/>
            <a:ext cx="539829" cy="179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5A2CFAA-A0BB-0EB8-46C1-1DA0ECAD406A}"/>
              </a:ext>
            </a:extLst>
          </p:cNvPr>
          <p:cNvCxnSpPr>
            <a:cxnSpLocks/>
          </p:cNvCxnSpPr>
          <p:nvPr/>
        </p:nvCxnSpPr>
        <p:spPr>
          <a:xfrm flipV="1">
            <a:off x="5045113" y="5472204"/>
            <a:ext cx="462991" cy="364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E0ED67-3418-4946-8AC6-E21CE9E6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9"/>
            <a:ext cx="8262560" cy="53730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En sélectionnant plusieurs dépôts, on peut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10 – Edition en lot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948F7B8-B4E1-4198-B11B-91F2E391177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25B6901-EE09-4C62-8292-BADED6ED29B7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319A98F9-EFB8-439C-BF86-865C9825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BB1B7C9-9E23-419C-8768-098080D234A2}"/>
              </a:ext>
            </a:extLst>
          </p:cNvPr>
          <p:cNvSpPr txBox="1">
            <a:spLocks/>
          </p:cNvSpPr>
          <p:nvPr/>
        </p:nvSpPr>
        <p:spPr>
          <a:xfrm>
            <a:off x="451680" y="5333294"/>
            <a:ext cx="8262560" cy="12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Si l’envoi en validation ne marche pas, c'est qu'il y a un problème sur un dépôt (par ex.: date manquante, fichier manquant…)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Ouvrir le dépôt et corriger l’erreur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DC383A-8DF6-44B7-A06F-1862C9B157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483"/>
          <a:stretch/>
        </p:blipFill>
        <p:spPr>
          <a:xfrm>
            <a:off x="602622" y="1886766"/>
            <a:ext cx="6830378" cy="180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2F4210-931D-4269-B245-0DCBB9B1A3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488"/>
          <a:stretch/>
        </p:blipFill>
        <p:spPr>
          <a:xfrm>
            <a:off x="6648657" y="4492427"/>
            <a:ext cx="1952732" cy="57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4045DC9-2CBA-F388-AE71-0CFFB8F819D2}"/>
              </a:ext>
            </a:extLst>
          </p:cNvPr>
          <p:cNvSpPr txBox="1"/>
          <p:nvPr/>
        </p:nvSpPr>
        <p:spPr>
          <a:xfrm>
            <a:off x="5899345" y="45754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ou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AD56335-E399-A166-0E13-DFF0AC250F2C}"/>
              </a:ext>
            </a:extLst>
          </p:cNvPr>
          <p:cNvSpPr/>
          <p:nvPr/>
        </p:nvSpPr>
        <p:spPr>
          <a:xfrm>
            <a:off x="602622" y="2175619"/>
            <a:ext cx="570396" cy="1091260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AC99F9-91E9-14CA-B92B-B4A9734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44" y="3915439"/>
            <a:ext cx="7547894" cy="5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74C460-A394-4717-D647-1F46E5651C5E}"/>
              </a:ext>
            </a:extLst>
          </p:cNvPr>
          <p:cNvSpPr/>
          <p:nvPr/>
        </p:nvSpPr>
        <p:spPr>
          <a:xfrm>
            <a:off x="371131" y="5300120"/>
            <a:ext cx="4638042" cy="3981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EE3C8-BC8A-05BE-592A-E7246212434C}"/>
              </a:ext>
            </a:extLst>
          </p:cNvPr>
          <p:cNvSpPr/>
          <p:nvPr/>
        </p:nvSpPr>
        <p:spPr>
          <a:xfrm>
            <a:off x="371131" y="3210637"/>
            <a:ext cx="4638042" cy="797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1998A-31BC-AAA1-4285-3510FE5C15C2}"/>
              </a:ext>
            </a:extLst>
          </p:cNvPr>
          <p:cNvSpPr/>
          <p:nvPr/>
        </p:nvSpPr>
        <p:spPr>
          <a:xfrm>
            <a:off x="371131" y="1229709"/>
            <a:ext cx="4638042" cy="3981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FBD2D7-0141-4F9B-9EA9-380337AB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 anchor="ctr">
            <a:normAutofit/>
          </a:bodyPr>
          <a:lstStyle/>
          <a:p>
            <a:r>
              <a:rPr lang="fr-CH" dirty="0"/>
              <a:t>3 bonus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40D9EF-674E-4463-81B3-4AD7CA78E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6" t="18310" r="20774"/>
          <a:stretch/>
        </p:blipFill>
        <p:spPr>
          <a:xfrm>
            <a:off x="5677555" y="3264564"/>
            <a:ext cx="1970244" cy="19291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C1BD7A-924E-5F7A-F635-39D2EC1C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510" y="5502143"/>
            <a:ext cx="4768579" cy="1153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0A7879-19A5-9ECA-D836-058F320A65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13"/>
          <a:stretch/>
        </p:blipFill>
        <p:spPr>
          <a:xfrm>
            <a:off x="5381852" y="1119890"/>
            <a:ext cx="3676171" cy="1899361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06170-503B-4AAE-89FA-F70F5D760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893" y="1229710"/>
            <a:ext cx="5071729" cy="522364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H" sz="2400" dirty="0">
                <a:solidFill>
                  <a:srgbClr val="CF0063"/>
                </a:solidFill>
              </a:rPr>
              <a:t>Multilinguisme</a:t>
            </a:r>
          </a:p>
          <a:p>
            <a:pPr>
              <a:lnSpc>
                <a:spcPct val="90000"/>
              </a:lnSpc>
            </a:pPr>
            <a:r>
              <a:rPr lang="fr-CH" sz="2000" dirty="0"/>
              <a:t>Titre, résumé et mots-clés </a:t>
            </a:r>
            <a:br>
              <a:rPr lang="fr-CH" sz="2000" dirty="0"/>
            </a:br>
            <a:r>
              <a:rPr lang="fr-CH" sz="2000" dirty="0"/>
              <a:t>peuvent être multilingues</a:t>
            </a:r>
          </a:p>
          <a:p>
            <a:pPr>
              <a:lnSpc>
                <a:spcPct val="90000"/>
              </a:lnSpc>
            </a:pPr>
            <a:endParaRPr lang="fr-CH" sz="2000" dirty="0"/>
          </a:p>
          <a:p>
            <a:pPr>
              <a:lnSpc>
                <a:spcPct val="90000"/>
              </a:lnSpc>
            </a:pPr>
            <a:endParaRPr lang="fr-CH" sz="2000" dirty="0"/>
          </a:p>
          <a:p>
            <a:pPr>
              <a:lnSpc>
                <a:spcPct val="90000"/>
              </a:lnSpc>
            </a:pPr>
            <a:endParaRPr lang="fr-CH" sz="2000" dirty="0"/>
          </a:p>
          <a:p>
            <a:pPr marL="0" indent="0">
              <a:lnSpc>
                <a:spcPct val="90000"/>
              </a:lnSpc>
              <a:buNone/>
            </a:pPr>
            <a:r>
              <a:rPr lang="fr-CH" sz="2400" dirty="0"/>
              <a:t>Résumé graphique ou vignette représentative de la publication</a:t>
            </a:r>
          </a:p>
          <a:p>
            <a:pPr>
              <a:lnSpc>
                <a:spcPct val="90000"/>
              </a:lnSpc>
            </a:pPr>
            <a:r>
              <a:rPr lang="fr-CH" sz="2000" dirty="0"/>
              <a:t>Couverture du livre</a:t>
            </a:r>
          </a:p>
          <a:p>
            <a:pPr>
              <a:lnSpc>
                <a:spcPct val="90000"/>
              </a:lnSpc>
            </a:pPr>
            <a:r>
              <a:rPr lang="fr-CH" sz="2000" dirty="0">
                <a:solidFill>
                  <a:srgbClr val="CF0063"/>
                </a:solidFill>
              </a:rPr>
              <a:t>Illustration</a:t>
            </a:r>
            <a:endParaRPr lang="fr-CH" sz="2000" dirty="0"/>
          </a:p>
          <a:p>
            <a:pPr marL="0" indent="0">
              <a:lnSpc>
                <a:spcPct val="90000"/>
              </a:lnSpc>
              <a:buNone/>
            </a:pPr>
            <a:endParaRPr lang="fr-CH" sz="2000" dirty="0"/>
          </a:p>
          <a:p>
            <a:pPr>
              <a:lnSpc>
                <a:spcPct val="90000"/>
              </a:lnSpc>
            </a:pPr>
            <a:endParaRPr lang="fr-CH" sz="2000" dirty="0"/>
          </a:p>
          <a:p>
            <a:pPr marL="0" indent="0">
              <a:lnSpc>
                <a:spcPct val="90000"/>
              </a:lnSpc>
              <a:buNone/>
            </a:pPr>
            <a:r>
              <a:rPr lang="fr-CH" sz="2400" dirty="0"/>
              <a:t>Mention du </a:t>
            </a:r>
            <a:r>
              <a:rPr lang="fr-CH" sz="2400" dirty="0">
                <a:solidFill>
                  <a:srgbClr val="CF0063"/>
                </a:solidFill>
              </a:rPr>
              <a:t>financement</a:t>
            </a:r>
          </a:p>
          <a:p>
            <a:pPr>
              <a:lnSpc>
                <a:spcPct val="90000"/>
              </a:lnSpc>
            </a:pPr>
            <a:r>
              <a:rPr lang="fr-CH" sz="2000" dirty="0"/>
              <a:t>Source : </a:t>
            </a:r>
            <a:r>
              <a:rPr lang="fr-CH" sz="2000" dirty="0" err="1"/>
              <a:t>OpenAIRE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762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humaine en bois">
            <a:extLst>
              <a:ext uri="{FF2B5EF4-FFF2-40B4-BE49-F238E27FC236}">
                <a16:creationId xmlns:a16="http://schemas.microsoft.com/office/drawing/2014/main" id="{B05357E4-B080-4152-B0BC-4A6191FF8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688"/>
          <a:stretch/>
        </p:blipFill>
        <p:spPr>
          <a:xfrm>
            <a:off x="450000" y="1124744"/>
            <a:ext cx="8262560" cy="5256584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C02D73-1CDB-4797-8AEA-6CAE4E54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 anchor="ctr">
            <a:normAutofit/>
          </a:bodyPr>
          <a:lstStyle/>
          <a:p>
            <a:r>
              <a:rPr lang="fr-CH" dirty="0"/>
              <a:t>Vos questions ?</a:t>
            </a:r>
          </a:p>
        </p:txBody>
      </p:sp>
    </p:spTree>
    <p:extLst>
      <p:ext uri="{BB962C8B-B14F-4D97-AF65-F5344CB8AC3E}">
        <p14:creationId xmlns:p14="http://schemas.microsoft.com/office/powerpoint/2010/main" val="307322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303D2A7C-C30C-4373-8A8F-58DE08C5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795698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>
                <a:hlinkClick r:id="rId3"/>
              </a:rPr>
              <a:t>archive-ouverte@unige.ch</a:t>
            </a:r>
            <a:r>
              <a:rPr lang="fr-CH" sz="2000" dirty="0"/>
              <a:t> </a:t>
            </a:r>
          </a:p>
          <a:p>
            <a:pPr marL="0" indent="0">
              <a:buNone/>
            </a:pPr>
            <a:r>
              <a:rPr lang="fr-CH" sz="2000" dirty="0"/>
              <a:t>ou</a:t>
            </a:r>
            <a:br>
              <a:rPr lang="fr-CH" sz="2000" dirty="0"/>
            </a:br>
            <a:r>
              <a:rPr lang="fr-CH" sz="2000" dirty="0">
                <a:hlinkClick r:id="rId4"/>
              </a:rPr>
              <a:t>archive-ouverte-theses@unige.ch</a:t>
            </a:r>
            <a:endParaRPr lang="fr-CH" sz="2000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CB9F4890-1F05-4E15-BE25-3C1C7847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/>
              <a:t>Merci pour votre attention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9D446D-D518-4318-8A95-AD431A811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786" y="980727"/>
            <a:ext cx="3964685" cy="5035973"/>
          </a:xfrm>
          <a:prstGeom prst="rect">
            <a:avLst/>
          </a:prstGeom>
        </p:spPr>
      </p:pic>
      <p:sp>
        <p:nvSpPr>
          <p:cNvPr id="15" name="Zone de texte 1">
            <a:extLst>
              <a:ext uri="{FF2B5EF4-FFF2-40B4-BE49-F238E27FC236}">
                <a16:creationId xmlns:a16="http://schemas.microsoft.com/office/drawing/2014/main" id="{139C96B1-9BF5-4040-BADF-2875C5B8CBA0}"/>
              </a:ext>
            </a:extLst>
          </p:cNvPr>
          <p:cNvSpPr txBox="1"/>
          <p:nvPr/>
        </p:nvSpPr>
        <p:spPr>
          <a:xfrm>
            <a:off x="1970107" y="6093296"/>
            <a:ext cx="5770245" cy="576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fr-CH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Jean-Blaise Claivaz, Dimitri Donzé et Floriane Muller, Bibliothèque de l’UNIGE, 2023</a:t>
            </a:r>
            <a:endParaRPr lang="fr-CH" sz="1000" dirty="0">
              <a:effectLst/>
              <a:latin typeface="Arial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Ce document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 es</a:t>
            </a: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t sous licence Creative Commons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 Attri</a:t>
            </a: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bution - Partage dans les mêmes c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onditions 4.0 International : </a:t>
            </a:r>
            <a:br>
              <a:rPr lang="fr-CH" sz="1000" dirty="0">
                <a:effectLst/>
                <a:latin typeface="Arial Narrow"/>
                <a:ea typeface="Times New Roman"/>
                <a:cs typeface="Arial"/>
              </a:rPr>
            </a:br>
            <a:r>
              <a:rPr lang="fr-CH" sz="1000" u="none" strike="noStrike" dirty="0">
                <a:solidFill>
                  <a:srgbClr val="0000FF"/>
                </a:solidFill>
                <a:effectLst/>
                <a:latin typeface="Arial Narrow"/>
                <a:ea typeface="Calibri"/>
                <a:cs typeface="Times New Roman"/>
                <a:hlinkClick r:id="rId6"/>
              </a:rPr>
              <a:t>http://creativecommons.org/licenses/by-sa/4.0/deed.fr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.</a:t>
            </a:r>
            <a:endParaRPr lang="fr-CH" sz="1000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46D62B-3B03-4304-A1D3-655F76915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8" y="6093296"/>
            <a:ext cx="1227411" cy="4294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43631-D240-4B61-A0E7-90F46F983F2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 bwMode="auto">
          <a:xfrm>
            <a:off x="1763688" y="3573016"/>
            <a:ext cx="1305749" cy="149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2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1E9FCEC-B7F1-40BE-B7F9-AA7A695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547446"/>
            <a:ext cx="8262560" cy="4833882"/>
          </a:xfrm>
        </p:spPr>
        <p:txBody>
          <a:bodyPr>
            <a:normAutofit/>
          </a:bodyPr>
          <a:lstStyle/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/>
              <a:t>Tour de table : votre utilisation de l’Archive ?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>
                <a:hlinkClick r:id="rId3"/>
              </a:rPr>
              <a:t>L’</a:t>
            </a:r>
            <a:r>
              <a:rPr lang="fr-CH" sz="2800" dirty="0">
                <a:solidFill>
                  <a:srgbClr val="CF0063"/>
                </a:solidFill>
                <a:hlinkClick r:id="rId3"/>
              </a:rPr>
              <a:t>Archive ouverte UNIGE</a:t>
            </a:r>
            <a:r>
              <a:rPr lang="fr-CH" sz="2800" dirty="0"/>
              <a:t> en bref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b="1" dirty="0"/>
              <a:t>10 astuces </a:t>
            </a:r>
            <a:r>
              <a:rPr lang="fr-CH" sz="2800" dirty="0"/>
              <a:t>pour gagner du temps lors du dépôt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b="1" dirty="0"/>
              <a:t>3 fonctionnalités </a:t>
            </a:r>
            <a:r>
              <a:rPr lang="fr-CH" sz="2800" dirty="0"/>
              <a:t>pour mettre encore plus en valeur vos publications déposées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/>
              <a:t>Questions - Réponses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CE7C9-27A2-43CA-B065-C6E2309A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676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3F762-F46E-4F17-9400-6894A49E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340768"/>
            <a:ext cx="826256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H" sz="2800" dirty="0"/>
              <a:t>Archives à long terme du savoir scientifique écrit</a:t>
            </a:r>
          </a:p>
          <a:p>
            <a:pPr>
              <a:spcBef>
                <a:spcPts val="1800"/>
              </a:spcBef>
            </a:pPr>
            <a:r>
              <a:rPr lang="fr-CH" sz="2800" dirty="0"/>
              <a:t>Mécanisme de diffusion de la connaissance grâce à la </a:t>
            </a:r>
            <a:r>
              <a:rPr lang="fr-CH" sz="2800" b="1" dirty="0">
                <a:solidFill>
                  <a:srgbClr val="00B050"/>
                </a:solidFill>
              </a:rPr>
              <a:t>Green Road</a:t>
            </a:r>
            <a:r>
              <a:rPr lang="fr-CH" sz="2800" dirty="0"/>
              <a:t> de l’Open Access </a:t>
            </a:r>
          </a:p>
          <a:p>
            <a:pPr>
              <a:spcBef>
                <a:spcPts val="1800"/>
              </a:spcBef>
            </a:pPr>
            <a:r>
              <a:rPr lang="fr-CH" sz="2800" dirty="0"/>
              <a:t>Dépôt des publications des collaborateurs/</a:t>
            </a:r>
            <a:r>
              <a:rPr lang="fr-CH" sz="2800" dirty="0" err="1"/>
              <a:t>trices</a:t>
            </a:r>
            <a:br>
              <a:rPr lang="fr-CH" sz="2800" dirty="0"/>
            </a:br>
            <a:endParaRPr lang="fr-CH" sz="28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A53B7B-8FFD-43DD-8756-CD5BE4E0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Archive ouverte UNIGE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1A527D-A647-A7A6-DF22-40922559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81" y="3953353"/>
            <a:ext cx="4140560" cy="256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123489" lon="19558217" rev="2054538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90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965B7-935F-476B-8885-0BAA8865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Publication en Open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68099-45A6-32B2-343E-B429C11397D6}"/>
              </a:ext>
            </a:extLst>
          </p:cNvPr>
          <p:cNvSpPr/>
          <p:nvPr/>
        </p:nvSpPr>
        <p:spPr>
          <a:xfrm>
            <a:off x="196646" y="1472624"/>
            <a:ext cx="8731044" cy="48396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1EC3B8E-E7C4-79F7-7395-A0DFAACE8C3B}"/>
              </a:ext>
            </a:extLst>
          </p:cNvPr>
          <p:cNvGrpSpPr/>
          <p:nvPr/>
        </p:nvGrpSpPr>
        <p:grpSpPr>
          <a:xfrm>
            <a:off x="6430257" y="2186788"/>
            <a:ext cx="1210652" cy="1620000"/>
            <a:chOff x="8250947" y="1270695"/>
            <a:chExt cx="1614203" cy="2160000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95B4F1B-AFAF-50B8-4CB8-2CCFA6BDC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0947" y="1271473"/>
              <a:ext cx="900000" cy="5299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5A4F13F-6247-F40C-A279-1AC82D64706D}"/>
                </a:ext>
              </a:extLst>
            </p:cNvPr>
            <p:cNvCxnSpPr>
              <a:cxnSpLocks/>
            </p:cNvCxnSpPr>
            <p:nvPr/>
          </p:nvCxnSpPr>
          <p:spPr>
            <a:xfrm>
              <a:off x="9145150" y="1270695"/>
              <a:ext cx="720000" cy="216000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A0B31F1-D087-DD36-38CB-F86C5CD46D98}"/>
                </a:ext>
              </a:extLst>
            </p:cNvPr>
            <p:cNvSpPr/>
            <p:nvPr/>
          </p:nvSpPr>
          <p:spPr>
            <a:xfrm>
              <a:off x="9135061" y="1693216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V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ABEBF60-60E3-319D-5B69-D36888E8E4AF}"/>
                </a:ext>
              </a:extLst>
            </p:cNvPr>
            <p:cNvSpPr txBox="1"/>
            <p:nvPr/>
          </p:nvSpPr>
          <p:spPr>
            <a:xfrm rot="4338478" flipH="1">
              <a:off x="9274809" y="2390856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42A7C88-90B3-2CD9-560C-A8CF6081218D}"/>
              </a:ext>
            </a:extLst>
          </p:cNvPr>
          <p:cNvGrpSpPr/>
          <p:nvPr/>
        </p:nvGrpSpPr>
        <p:grpSpPr>
          <a:xfrm>
            <a:off x="6060710" y="3676391"/>
            <a:ext cx="2454878" cy="1743297"/>
            <a:chOff x="7768266" y="3256832"/>
            <a:chExt cx="3273171" cy="2324396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4798945-07CA-DB8E-FC46-5D3FC1B5B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66" y="3437050"/>
              <a:ext cx="720000" cy="2144178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7D1B415B-8625-7D13-57DE-8FE2789A6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7791" y="3429854"/>
              <a:ext cx="1980000" cy="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FB79C5A1-03AF-CDE0-DF81-E62E78466CEA}"/>
                </a:ext>
              </a:extLst>
            </p:cNvPr>
            <p:cNvSpPr/>
            <p:nvPr/>
          </p:nvSpPr>
          <p:spPr>
            <a:xfrm>
              <a:off x="9703881" y="3256832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F859DF2C-809D-3AE2-562C-3E733851CF7F}"/>
                </a:ext>
              </a:extLst>
            </p:cNvPr>
            <p:cNvSpPr/>
            <p:nvPr/>
          </p:nvSpPr>
          <p:spPr>
            <a:xfrm>
              <a:off x="8074938" y="3851489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V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F65C610-D2BD-CEB3-4DE1-0BDC63CFCCF4}"/>
                </a:ext>
              </a:extLst>
            </p:cNvPr>
            <p:cNvSpPr txBox="1"/>
            <p:nvPr/>
          </p:nvSpPr>
          <p:spPr>
            <a:xfrm>
              <a:off x="8152129" y="4499692"/>
              <a:ext cx="716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Sherpa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Romeo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C8BBA04-062C-486F-633E-651C3004EA34}"/>
                </a:ext>
              </a:extLst>
            </p:cNvPr>
            <p:cNvSpPr/>
            <p:nvPr/>
          </p:nvSpPr>
          <p:spPr>
            <a:xfrm>
              <a:off x="7985669" y="4649302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2959C7D-9B06-0C3D-DAB8-58024E28EEF8}"/>
                </a:ext>
              </a:extLst>
            </p:cNvPr>
            <p:cNvSpPr txBox="1"/>
            <p:nvPr/>
          </p:nvSpPr>
          <p:spPr>
            <a:xfrm>
              <a:off x="9666702" y="3705587"/>
              <a:ext cx="1374735" cy="523220"/>
            </a:xfrm>
            <a:prstGeom prst="rect">
              <a:avLst/>
            </a:prstGeom>
            <a:solidFill>
              <a:srgbClr val="1ABC4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05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Open Access</a:t>
              </a:r>
              <a: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 </a:t>
              </a:r>
              <a:b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dans une archive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9CC6599-47D8-78C5-E78B-677B9889947A}"/>
                </a:ext>
              </a:extLst>
            </p:cNvPr>
            <p:cNvSpPr txBox="1"/>
            <p:nvPr/>
          </p:nvSpPr>
          <p:spPr>
            <a:xfrm>
              <a:off x="8401513" y="4100071"/>
              <a:ext cx="8916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verte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68BAF8B-612D-E4A6-73FE-DF06B5901494}"/>
                </a:ext>
              </a:extLst>
            </p:cNvPr>
            <p:cNvSpPr txBox="1"/>
            <p:nvPr/>
          </p:nvSpPr>
          <p:spPr>
            <a:xfrm>
              <a:off x="8675330" y="3269479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C890B4F-D9ED-91FE-106D-F4608A85D348}"/>
              </a:ext>
            </a:extLst>
          </p:cNvPr>
          <p:cNvCxnSpPr>
            <a:cxnSpLocks/>
          </p:cNvCxnSpPr>
          <p:nvPr/>
        </p:nvCxnSpPr>
        <p:spPr>
          <a:xfrm flipV="1">
            <a:off x="546128" y="3805517"/>
            <a:ext cx="1080000" cy="0"/>
          </a:xfrm>
          <a:prstGeom prst="line">
            <a:avLst/>
          </a:prstGeom>
          <a:ln w="203200" cap="rnd"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79EA0A94-5D3A-39FA-E1C4-0AED7646544A}"/>
              </a:ext>
            </a:extLst>
          </p:cNvPr>
          <p:cNvSpPr txBox="1"/>
          <p:nvPr/>
        </p:nvSpPr>
        <p:spPr>
          <a:xfrm>
            <a:off x="969577" y="368288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TheSansOsF Bold" panose="020B0702050302020203" pitchFamily="34" charset="0"/>
              </a:rPr>
              <a:t>&gt;&gt;&gt;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7D6F736-743A-E5B2-DB45-AE561D75BD3F}"/>
              </a:ext>
            </a:extLst>
          </p:cNvPr>
          <p:cNvSpPr/>
          <p:nvPr/>
        </p:nvSpPr>
        <p:spPr>
          <a:xfrm>
            <a:off x="635437" y="3631105"/>
            <a:ext cx="351000" cy="35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613300E-09C8-828F-3DB7-D3737466B1E1}"/>
              </a:ext>
            </a:extLst>
          </p:cNvPr>
          <p:cNvSpPr/>
          <p:nvPr/>
        </p:nvSpPr>
        <p:spPr>
          <a:xfrm>
            <a:off x="691510" y="3687179"/>
            <a:ext cx="243000" cy="243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BFABEF8-C880-1DCA-1EB7-3560EBBC1544}"/>
              </a:ext>
            </a:extLst>
          </p:cNvPr>
          <p:cNvSpPr txBox="1"/>
          <p:nvPr/>
        </p:nvSpPr>
        <p:spPr>
          <a:xfrm>
            <a:off x="415529" y="3387070"/>
            <a:ext cx="8066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FF0000"/>
                </a:solidFill>
                <a:latin typeface="TheSansOsF Bold" panose="020B0702050302020203" pitchFamily="34" charset="0"/>
              </a:rPr>
              <a:t>Vous êtes ici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4E124D9-58FA-9733-4970-0583FD4EA1B4}"/>
              </a:ext>
            </a:extLst>
          </p:cNvPr>
          <p:cNvGrpSpPr/>
          <p:nvPr/>
        </p:nvGrpSpPr>
        <p:grpSpPr>
          <a:xfrm>
            <a:off x="680251" y="3803545"/>
            <a:ext cx="6852614" cy="2208043"/>
            <a:chOff x="584273" y="3426371"/>
            <a:chExt cx="9136814" cy="2944057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E60D41A-5370-FC4F-E2FE-A93201554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7" y="5598060"/>
              <a:ext cx="5292000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C2648A2-D4AF-FF6D-F291-BAEC2CF2055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222" y="3426371"/>
              <a:ext cx="720000" cy="216000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950EB6B-5238-28E9-960A-575178984E9F}"/>
                </a:ext>
              </a:extLst>
            </p:cNvPr>
            <p:cNvSpPr/>
            <p:nvPr/>
          </p:nvSpPr>
          <p:spPr>
            <a:xfrm>
              <a:off x="7591753" y="541350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CH" sz="1350" dirty="0">
                <a:solidFill>
                  <a:schemeClr val="tx1"/>
                </a:solidFill>
                <a:latin typeface="TheSansOsF Bold" panose="020B0702050302020203" pitchFamily="34" charset="0"/>
              </a:endParaRP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A9727A65-2913-E819-BE3C-54F2A5E609DF}"/>
                </a:ext>
              </a:extLst>
            </p:cNvPr>
            <p:cNvSpPr/>
            <p:nvPr/>
          </p:nvSpPr>
          <p:spPr>
            <a:xfrm>
              <a:off x="1908019" y="4308610"/>
              <a:ext cx="432000" cy="36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A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32A898F-03C2-A8C1-8086-037E208FC804}"/>
                </a:ext>
              </a:extLst>
            </p:cNvPr>
            <p:cNvSpPr txBox="1"/>
            <p:nvPr/>
          </p:nvSpPr>
          <p:spPr>
            <a:xfrm>
              <a:off x="584273" y="4821405"/>
              <a:ext cx="1154591" cy="677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Article dans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une revue sur</a:t>
              </a:r>
            </a:p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abonnement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5A48891-F3C9-34AF-40B9-ACAD45A79C97}"/>
                </a:ext>
              </a:extLst>
            </p:cNvPr>
            <p:cNvSpPr txBox="1"/>
            <p:nvPr/>
          </p:nvSpPr>
          <p:spPr>
            <a:xfrm>
              <a:off x="8038576" y="5877985"/>
              <a:ext cx="1682511" cy="4924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9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Accès payant</a:t>
              </a:r>
              <a:br>
                <a:rPr lang="fr-CH" sz="9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sur le site de l’éditeur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DDAD2B4-01B0-9710-A2A1-6E501C6E8DC8}"/>
                </a:ext>
              </a:extLst>
            </p:cNvPr>
            <p:cNvSpPr txBox="1"/>
            <p:nvPr/>
          </p:nvSpPr>
          <p:spPr>
            <a:xfrm>
              <a:off x="6560217" y="5433713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5A26C5F4-A369-7D77-E462-A8FF7B970865}"/>
                </a:ext>
              </a:extLst>
            </p:cNvPr>
            <p:cNvGrpSpPr/>
            <p:nvPr/>
          </p:nvGrpSpPr>
          <p:grpSpPr>
            <a:xfrm>
              <a:off x="2523502" y="5128257"/>
              <a:ext cx="1047724" cy="645415"/>
              <a:chOff x="2379285" y="803150"/>
              <a:chExt cx="1047724" cy="645415"/>
            </a:xfrm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B9C4C20-E7BB-19D9-BFF0-9664CFF338C5}"/>
                  </a:ext>
                </a:extLst>
              </p:cNvPr>
              <p:cNvSpPr txBox="1"/>
              <p:nvPr/>
            </p:nvSpPr>
            <p:spPr>
              <a:xfrm>
                <a:off x="2379285" y="803150"/>
                <a:ext cx="1047724" cy="307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Peer-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review</a:t>
                </a:r>
                <a:endParaRPr lang="fr-CH" sz="900" dirty="0">
                  <a:latin typeface="TheSansOsF Bold" panose="020B0702050302020203" pitchFamily="34" charset="0"/>
                </a:endParaRPr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B2F4E7C2-486C-6ED2-BC26-A52A89672627}"/>
                  </a:ext>
                </a:extLst>
              </p:cNvPr>
              <p:cNvSpPr/>
              <p:nvPr/>
            </p:nvSpPr>
            <p:spPr>
              <a:xfrm>
                <a:off x="261514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pic>
            <p:nvPicPr>
              <p:cNvPr id="60" name="Graphique 59" descr="Loupe">
                <a:extLst>
                  <a:ext uri="{FF2B5EF4-FFF2-40B4-BE49-F238E27FC236}">
                    <a16:creationId xmlns:a16="http://schemas.microsoft.com/office/drawing/2014/main" id="{0FAAACCE-6DCE-DA50-28DD-5CEF06B02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5400000">
                <a:off x="2759147" y="1130990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50AF407-8390-59DA-9384-0E72BFDA1F1D}"/>
              </a:ext>
            </a:extLst>
          </p:cNvPr>
          <p:cNvGrpSpPr/>
          <p:nvPr/>
        </p:nvGrpSpPr>
        <p:grpSpPr>
          <a:xfrm>
            <a:off x="2497714" y="2185942"/>
            <a:ext cx="3928779" cy="3279334"/>
            <a:chOff x="3007557" y="1269566"/>
            <a:chExt cx="5238372" cy="4372445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D11BB07-3BE2-3BA4-2103-AD1919E61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7649" y="3434767"/>
              <a:ext cx="707251" cy="2103652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4AE1F6B-3F15-FF11-1383-B5BA1659ECD7}"/>
                </a:ext>
              </a:extLst>
            </p:cNvPr>
            <p:cNvCxnSpPr>
              <a:cxnSpLocks/>
            </p:cNvCxnSpPr>
            <p:nvPr/>
          </p:nvCxnSpPr>
          <p:spPr>
            <a:xfrm>
              <a:off x="4557335" y="3434767"/>
              <a:ext cx="2941221" cy="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B98B0262-E96F-35DE-0091-000D268D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5225" y="1269566"/>
              <a:ext cx="730704" cy="216000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19A1893D-FE1C-5054-95AB-4A8541DFFAA5}"/>
                </a:ext>
              </a:extLst>
            </p:cNvPr>
            <p:cNvSpPr/>
            <p:nvPr/>
          </p:nvSpPr>
          <p:spPr>
            <a:xfrm>
              <a:off x="3983437" y="4316492"/>
              <a:ext cx="432000" cy="360000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H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6D9362B-CBF7-4D2D-E97D-23F8A3AF9C6B}"/>
                </a:ext>
              </a:extLst>
            </p:cNvPr>
            <p:cNvSpPr txBox="1"/>
            <p:nvPr/>
          </p:nvSpPr>
          <p:spPr>
            <a:xfrm>
              <a:off x="3007557" y="4173308"/>
              <a:ext cx="10584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hybride</a:t>
              </a:r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728415FC-8DEC-6C8A-DFDE-7E27C170B12F}"/>
                </a:ext>
              </a:extLst>
            </p:cNvPr>
            <p:cNvGrpSpPr/>
            <p:nvPr/>
          </p:nvGrpSpPr>
          <p:grpSpPr>
            <a:xfrm>
              <a:off x="5337878" y="2760011"/>
              <a:ext cx="1935860" cy="845239"/>
              <a:chOff x="5415512" y="2760011"/>
              <a:chExt cx="1935860" cy="845239"/>
            </a:xfrm>
          </p:grpSpPr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B4ABFF36-5BA0-4CC9-9206-473A845234FC}"/>
                  </a:ext>
                </a:extLst>
              </p:cNvPr>
              <p:cNvSpPr txBox="1"/>
              <p:nvPr/>
            </p:nvSpPr>
            <p:spPr>
              <a:xfrm>
                <a:off x="5415512" y="2760011"/>
                <a:ext cx="193586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Article 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Processing</a:t>
                </a:r>
                <a:r>
                  <a:rPr lang="fr-CH" sz="900" dirty="0">
                    <a:latin typeface="TheSansOsF Bold" panose="020B0702050302020203" pitchFamily="34" charset="0"/>
                  </a:rPr>
                  <a:t> Charges</a:t>
                </a:r>
              </a:p>
            </p:txBody>
          </p:sp>
          <p:sp>
            <p:nvSpPr>
              <p:cNvPr id="74" name="Rectangle : coins arrondis 73">
                <a:extLst>
                  <a:ext uri="{FF2B5EF4-FFF2-40B4-BE49-F238E27FC236}">
                    <a16:creationId xmlns:a16="http://schemas.microsoft.com/office/drawing/2014/main" id="{1CD7F670-3842-3CFC-3EF5-8CD4F76024B5}"/>
                  </a:ext>
                </a:extLst>
              </p:cNvPr>
              <p:cNvSpPr/>
              <p:nvPr/>
            </p:nvSpPr>
            <p:spPr>
              <a:xfrm>
                <a:off x="6093917" y="3245250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  <a:latin typeface="TheSansOsF Bold" panose="020B0702050302020203" pitchFamily="34" charset="0"/>
                  </a:rPr>
                  <a:t>APC $$</a:t>
                </a:r>
                <a:endParaRPr lang="fr-CH" sz="1350" dirty="0">
                  <a:solidFill>
                    <a:schemeClr val="tx1"/>
                  </a:solidFill>
                  <a:latin typeface="TheSansOsF Bold" panose="020B0702050302020203" pitchFamily="34" charset="0"/>
                </a:endParaRPr>
              </a:p>
            </p:txBody>
          </p:sp>
        </p:grp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8EB74E8A-2837-D37A-4226-63BEF5B4A1DE}"/>
                </a:ext>
              </a:extLst>
            </p:cNvPr>
            <p:cNvSpPr txBox="1"/>
            <p:nvPr/>
          </p:nvSpPr>
          <p:spPr>
            <a:xfrm rot="17261522">
              <a:off x="7660892" y="1943195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A0634E34-ED28-A338-EB9B-E396011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39" y="5598060"/>
              <a:ext cx="641978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7148D260-BBC9-F346-1439-A2D4EC957E2F}"/>
                </a:ext>
              </a:extLst>
            </p:cNvPr>
            <p:cNvGrpSpPr/>
            <p:nvPr/>
          </p:nvGrpSpPr>
          <p:grpSpPr>
            <a:xfrm flipV="1">
              <a:off x="3565812" y="5389684"/>
              <a:ext cx="468000" cy="252327"/>
              <a:chOff x="3248032" y="436576"/>
              <a:chExt cx="468000" cy="252327"/>
            </a:xfrm>
            <a:solidFill>
              <a:schemeClr val="bg1"/>
            </a:solidFill>
          </p:grpSpPr>
          <p:sp>
            <p:nvSpPr>
              <p:cNvPr id="71" name="Flèche : droite 70">
                <a:extLst>
                  <a:ext uri="{FF2B5EF4-FFF2-40B4-BE49-F238E27FC236}">
                    <a16:creationId xmlns:a16="http://schemas.microsoft.com/office/drawing/2014/main" id="{017A2986-ED10-2916-D0A9-22B8B58170E8}"/>
                  </a:ext>
                </a:extLst>
              </p:cNvPr>
              <p:cNvSpPr/>
              <p:nvPr/>
            </p:nvSpPr>
            <p:spPr>
              <a:xfrm flipV="1">
                <a:off x="3248032" y="436576"/>
                <a:ext cx="468000" cy="10799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sp>
            <p:nvSpPr>
              <p:cNvPr id="72" name="Flèche : droite 71">
                <a:extLst>
                  <a:ext uri="{FF2B5EF4-FFF2-40B4-BE49-F238E27FC236}">
                    <a16:creationId xmlns:a16="http://schemas.microsoft.com/office/drawing/2014/main" id="{0D520A76-2F40-D1C9-2CAA-017CD641DE81}"/>
                  </a:ext>
                </a:extLst>
              </p:cNvPr>
              <p:cNvSpPr/>
              <p:nvPr/>
            </p:nvSpPr>
            <p:spPr>
              <a:xfrm rot="4302253" flipV="1">
                <a:off x="3441810" y="526905"/>
                <a:ext cx="216000" cy="10799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</p:grp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1CD62C7-7AA1-7CAC-A06A-1E87139D285A}"/>
              </a:ext>
            </a:extLst>
          </p:cNvPr>
          <p:cNvGrpSpPr/>
          <p:nvPr/>
        </p:nvGrpSpPr>
        <p:grpSpPr>
          <a:xfrm>
            <a:off x="708776" y="1594162"/>
            <a:ext cx="7148179" cy="2217393"/>
            <a:chOff x="622307" y="480526"/>
            <a:chExt cx="9530902" cy="2956524"/>
          </a:xfrm>
        </p:grpSpPr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36979325-B94C-4D07-DDEE-63BECB562704}"/>
                </a:ext>
              </a:extLst>
            </p:cNvPr>
            <p:cNvSpPr txBox="1"/>
            <p:nvPr/>
          </p:nvSpPr>
          <p:spPr>
            <a:xfrm>
              <a:off x="622307" y="1393345"/>
              <a:ext cx="1113981" cy="6771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Article dans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une revue en</a:t>
              </a:r>
            </a:p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Open Access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2EDC4CA4-1E97-9022-0314-3884450D87B3}"/>
                </a:ext>
              </a:extLst>
            </p:cNvPr>
            <p:cNvSpPr txBox="1"/>
            <p:nvPr/>
          </p:nvSpPr>
          <p:spPr>
            <a:xfrm>
              <a:off x="8470697" y="480526"/>
              <a:ext cx="1682512" cy="523220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05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Open Access</a:t>
              </a:r>
              <a:b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sur le site de l’éditeur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F86916F4-E2B1-D16B-D80C-CE352AB094DD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5" y="1271474"/>
              <a:ext cx="5753129" cy="0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AE518CC7-C4D6-C04E-5E91-8E9B64CFB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5733" y="1276772"/>
              <a:ext cx="720000" cy="2160278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DE0E0C5D-8E60-E5F2-5216-84A1250F63DA}"/>
                </a:ext>
              </a:extLst>
            </p:cNvPr>
            <p:cNvSpPr/>
            <p:nvPr/>
          </p:nvSpPr>
          <p:spPr>
            <a:xfrm>
              <a:off x="2024561" y="1813431"/>
              <a:ext cx="432000" cy="3600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D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63D156FF-6CBF-5D45-02DB-E8FC6EC0131A}"/>
                </a:ext>
              </a:extLst>
            </p:cNvPr>
            <p:cNvSpPr txBox="1"/>
            <p:nvPr/>
          </p:nvSpPr>
          <p:spPr>
            <a:xfrm>
              <a:off x="2105023" y="2584415"/>
              <a:ext cx="6052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>
                  <a:latin typeface="TheSansOsF Bold" panose="020B0702050302020203" pitchFamily="34" charset="0"/>
                </a:rPr>
                <a:t>DOAJ</a:t>
              </a: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0ECA230-B55C-5AB1-D5C8-04FB06C2FCF0}"/>
                </a:ext>
              </a:extLst>
            </p:cNvPr>
            <p:cNvSpPr/>
            <p:nvPr/>
          </p:nvSpPr>
          <p:spPr>
            <a:xfrm>
              <a:off x="1939057" y="2631663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588CBBBE-AF9A-C8FF-4953-5C1F2CA5043A}"/>
                </a:ext>
              </a:extLst>
            </p:cNvPr>
            <p:cNvSpPr txBox="1"/>
            <p:nvPr/>
          </p:nvSpPr>
          <p:spPr>
            <a:xfrm>
              <a:off x="2371134" y="2049719"/>
              <a:ext cx="93230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dorée</a:t>
              </a:r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B360AC68-035A-CDD5-2F04-266A52B91A14}"/>
                </a:ext>
              </a:extLst>
            </p:cNvPr>
            <p:cNvGrpSpPr/>
            <p:nvPr/>
          </p:nvGrpSpPr>
          <p:grpSpPr>
            <a:xfrm>
              <a:off x="4773256" y="606507"/>
              <a:ext cx="1935860" cy="845247"/>
              <a:chOff x="4773256" y="606507"/>
              <a:chExt cx="1935860" cy="845247"/>
            </a:xfrm>
          </p:grpSpPr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E2599DBA-C726-3AC2-C41A-A889115DBBF8}"/>
                  </a:ext>
                </a:extLst>
              </p:cNvPr>
              <p:cNvSpPr txBox="1"/>
              <p:nvPr/>
            </p:nvSpPr>
            <p:spPr>
              <a:xfrm>
                <a:off x="4773256" y="606507"/>
                <a:ext cx="19358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Article 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Processing</a:t>
                </a:r>
                <a:r>
                  <a:rPr lang="fr-CH" sz="900" dirty="0">
                    <a:latin typeface="TheSansOsF Bold" panose="020B0702050302020203" pitchFamily="34" charset="0"/>
                  </a:rPr>
                  <a:t> Charges</a:t>
                </a:r>
              </a:p>
            </p:txBody>
          </p:sp>
          <p:sp>
            <p:nvSpPr>
              <p:cNvPr id="92" name="Rectangle : coins arrondis 91">
                <a:extLst>
                  <a:ext uri="{FF2B5EF4-FFF2-40B4-BE49-F238E27FC236}">
                    <a16:creationId xmlns:a16="http://schemas.microsoft.com/office/drawing/2014/main" id="{483863BC-1C7E-93F0-A193-EDFA8903C664}"/>
                  </a:ext>
                </a:extLst>
              </p:cNvPr>
              <p:cNvSpPr/>
              <p:nvPr/>
            </p:nvSpPr>
            <p:spPr>
              <a:xfrm>
                <a:off x="5451661" y="1091754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  <a:latin typeface="TheSansOsF Bold" panose="020B0702050302020203" pitchFamily="34" charset="0"/>
                  </a:rPr>
                  <a:t>APC $$</a:t>
                </a:r>
                <a:endParaRPr lang="fr-CH" sz="1350" dirty="0">
                  <a:solidFill>
                    <a:schemeClr val="tx1"/>
                  </a:solidFill>
                  <a:latin typeface="TheSansOsF Bold" panose="020B0702050302020203" pitchFamily="34" charset="0"/>
                </a:endParaRPr>
              </a:p>
            </p:txBody>
          </p:sp>
        </p:grp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A98D17B7-3A29-1EED-3637-93229B28CAB0}"/>
                </a:ext>
              </a:extLst>
            </p:cNvPr>
            <p:cNvSpPr/>
            <p:nvPr/>
          </p:nvSpPr>
          <p:spPr>
            <a:xfrm>
              <a:off x="8077646" y="108990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C54E539C-941F-F9C2-31BD-07E2D690441D}"/>
                </a:ext>
              </a:extLst>
            </p:cNvPr>
            <p:cNvGrpSpPr/>
            <p:nvPr/>
          </p:nvGrpSpPr>
          <p:grpSpPr>
            <a:xfrm>
              <a:off x="2657354" y="803150"/>
              <a:ext cx="1047724" cy="645415"/>
              <a:chOff x="2433075" y="803150"/>
              <a:chExt cx="1047724" cy="645415"/>
            </a:xfrm>
          </p:grpSpPr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7DEE00AD-B36C-C7D8-D80D-A06C0366EA1E}"/>
                  </a:ext>
                </a:extLst>
              </p:cNvPr>
              <p:cNvSpPr txBox="1"/>
              <p:nvPr/>
            </p:nvSpPr>
            <p:spPr>
              <a:xfrm>
                <a:off x="2433075" y="803150"/>
                <a:ext cx="1047724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Peer-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review</a:t>
                </a:r>
                <a:endParaRPr lang="fr-CH" sz="900" dirty="0">
                  <a:latin typeface="TheSansOsF Bold" panose="020B0702050302020203" pitchFamily="34" charset="0"/>
                </a:endParaRPr>
              </a:p>
            </p:txBody>
          </p:sp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694A3B95-9EAA-F60C-5C62-A355A205EE9F}"/>
                  </a:ext>
                </a:extLst>
              </p:cNvPr>
              <p:cNvSpPr/>
              <p:nvPr/>
            </p:nvSpPr>
            <p:spPr>
              <a:xfrm>
                <a:off x="266893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pic>
            <p:nvPicPr>
              <p:cNvPr id="90" name="Graphique 89" descr="Loupe">
                <a:extLst>
                  <a:ext uri="{FF2B5EF4-FFF2-40B4-BE49-F238E27FC236}">
                    <a16:creationId xmlns:a16="http://schemas.microsoft.com/office/drawing/2014/main" id="{87566B9D-33E1-9C24-A255-D17486A70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5400000">
                <a:off x="2812937" y="1130990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E7964B3-6A2E-297B-87DD-9498B80EF804}"/>
                </a:ext>
              </a:extLst>
            </p:cNvPr>
            <p:cNvSpPr txBox="1"/>
            <p:nvPr/>
          </p:nvSpPr>
          <p:spPr>
            <a:xfrm>
              <a:off x="7058989" y="1097798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sp>
        <p:nvSpPr>
          <p:cNvPr id="93" name="Ellipse 92">
            <a:extLst>
              <a:ext uri="{FF2B5EF4-FFF2-40B4-BE49-F238E27FC236}">
                <a16:creationId xmlns:a16="http://schemas.microsoft.com/office/drawing/2014/main" id="{2E742D8C-FA93-2A3D-7D5D-25308A6EEBB3}"/>
              </a:ext>
            </a:extLst>
          </p:cNvPr>
          <p:cNvSpPr/>
          <p:nvPr/>
        </p:nvSpPr>
        <p:spPr>
          <a:xfrm>
            <a:off x="1444159" y="3676391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D0609713-FEA5-79C5-8C35-1D1EF3B0A8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3" t="40898" r="12925" b="44495"/>
          <a:stretch/>
        </p:blipFill>
        <p:spPr>
          <a:xfrm>
            <a:off x="6261198" y="1499761"/>
            <a:ext cx="324036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1C4C5CBE-D38F-B61C-CEEB-A4885B678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3" t="40898" r="12925" b="44495"/>
          <a:stretch/>
        </p:blipFill>
        <p:spPr>
          <a:xfrm>
            <a:off x="7162459" y="3918539"/>
            <a:ext cx="324036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3B154C37-A55B-C2C4-3A30-50AFCD2246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t="81270" r="38236" b="6833"/>
          <a:stretch/>
        </p:blipFill>
        <p:spPr>
          <a:xfrm>
            <a:off x="5928046" y="5598256"/>
            <a:ext cx="309717" cy="439862"/>
          </a:xfrm>
          <a:prstGeom prst="rect">
            <a:avLst/>
          </a:prstGeom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id="{9C0D88E8-2142-51A3-1C74-3A4CA7ADC23B}"/>
              </a:ext>
            </a:extLst>
          </p:cNvPr>
          <p:cNvSpPr txBox="1"/>
          <p:nvPr/>
        </p:nvSpPr>
        <p:spPr>
          <a:xfrm>
            <a:off x="7335832" y="2664209"/>
            <a:ext cx="6687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i="1" dirty="0">
                <a:latin typeface="TheSansOsF Light" panose="020B0302050302020203" pitchFamily="34" charset="0"/>
              </a:rPr>
              <a:t>Voie verte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F700B9-C9C9-94A0-09A2-B2B6B4A85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682" y="4556361"/>
            <a:ext cx="1141721" cy="70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123489" lon="19558217" rev="2054538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67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1A7C85-08BD-2A28-686A-3BA590E0ECBD}"/>
              </a:ext>
            </a:extLst>
          </p:cNvPr>
          <p:cNvSpPr/>
          <p:nvPr/>
        </p:nvSpPr>
        <p:spPr>
          <a:xfrm>
            <a:off x="605621" y="1663697"/>
            <a:ext cx="8070835" cy="1331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3EC097-00A6-4A02-827A-C649D944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Accéder à l’Archive ouverte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E573F9-B40E-4D15-8075-CFA983A65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2" b="10750"/>
          <a:stretch/>
        </p:blipFill>
        <p:spPr>
          <a:xfrm>
            <a:off x="658761" y="1769693"/>
            <a:ext cx="8017696" cy="4406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48784F-CDA4-4BE4-9917-C454E902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9" t="10467" r="46778" b="46653"/>
          <a:stretch/>
        </p:blipFill>
        <p:spPr>
          <a:xfrm>
            <a:off x="7365412" y="2263363"/>
            <a:ext cx="1172967" cy="104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0AB3FA-766A-473B-A4F5-973D32E0F3B3}"/>
              </a:ext>
            </a:extLst>
          </p:cNvPr>
          <p:cNvSpPr/>
          <p:nvPr/>
        </p:nvSpPr>
        <p:spPr>
          <a:xfrm>
            <a:off x="431800" y="1185468"/>
            <a:ext cx="7580656" cy="42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chemeClr val="tx1"/>
                </a:solidFill>
              </a:rPr>
              <a:t>Depuis le bandeau des pages web UNIGE, rubrique « </a:t>
            </a:r>
            <a:r>
              <a:rPr lang="fr-CH" b="1" dirty="0">
                <a:solidFill>
                  <a:schemeClr val="tx1"/>
                </a:solidFill>
              </a:rPr>
              <a:t>Services </a:t>
            </a:r>
            <a:r>
              <a:rPr lang="fr-CH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46FB2-DAD8-D70D-0372-2073E9BFB4BB}"/>
              </a:ext>
            </a:extLst>
          </p:cNvPr>
          <p:cNvSpPr/>
          <p:nvPr/>
        </p:nvSpPr>
        <p:spPr>
          <a:xfrm>
            <a:off x="450001" y="3048153"/>
            <a:ext cx="6334258" cy="52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fr-CH" dirty="0">
                <a:solidFill>
                  <a:schemeClr val="tx1"/>
                </a:solidFill>
              </a:rPr>
              <a:t>Directement sur </a:t>
            </a:r>
            <a:r>
              <a:rPr lang="fr-CH" dirty="0">
                <a:hlinkClick r:id="rId4"/>
              </a:rPr>
              <a:t>https://archive-ouverte.unige.ch/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920730-605C-F96A-5169-28169AC7E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35" y="3644261"/>
            <a:ext cx="4645891" cy="2878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E7ECAC3-BF04-5FA0-A05D-0CFA9BFC2BB5}"/>
              </a:ext>
            </a:extLst>
          </p:cNvPr>
          <p:cNvSpPr/>
          <p:nvPr/>
        </p:nvSpPr>
        <p:spPr>
          <a:xfrm>
            <a:off x="4165600" y="4747491"/>
            <a:ext cx="914400" cy="446812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81B14AD-608A-B7B0-DBBE-8058BCF514DB}"/>
              </a:ext>
            </a:extLst>
          </p:cNvPr>
          <p:cNvSpPr/>
          <p:nvPr/>
        </p:nvSpPr>
        <p:spPr>
          <a:xfrm>
            <a:off x="7322880" y="1727161"/>
            <a:ext cx="789762" cy="4936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22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4A93B74B-0E2B-D713-634B-1138BC323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673"/>
          <a:stretch/>
        </p:blipFill>
        <p:spPr>
          <a:xfrm>
            <a:off x="547473" y="1729032"/>
            <a:ext cx="7920000" cy="50109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5FFC5EC-CA31-617D-8568-84E88C3A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86" y="2382695"/>
            <a:ext cx="6145027" cy="339463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DC54AC6-851B-4870-A036-4EDCD8B7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L’interface de dépôt en bref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B3CB755-0876-6E41-1465-5C8B399A7ABD}"/>
              </a:ext>
            </a:extLst>
          </p:cNvPr>
          <p:cNvCxnSpPr>
            <a:cxnSpLocks/>
          </p:cNvCxnSpPr>
          <p:nvPr/>
        </p:nvCxnSpPr>
        <p:spPr>
          <a:xfrm flipV="1">
            <a:off x="7464056" y="1729032"/>
            <a:ext cx="485728" cy="748304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que 17" descr="Utilisateur avec un remplissage uni">
            <a:extLst>
              <a:ext uri="{FF2B5EF4-FFF2-40B4-BE49-F238E27FC236}">
                <a16:creationId xmlns:a16="http://schemas.microsoft.com/office/drawing/2014/main" id="{E49FF8C6-34D8-9F72-F28A-B76BB7E99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5867" y="1127816"/>
            <a:ext cx="457200" cy="4572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FB2C914-4BD5-2962-F5CE-193529455320}"/>
              </a:ext>
            </a:extLst>
          </p:cNvPr>
          <p:cNvSpPr txBox="1"/>
          <p:nvPr/>
        </p:nvSpPr>
        <p:spPr>
          <a:xfrm>
            <a:off x="5243801" y="1080673"/>
            <a:ext cx="2542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Profil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personnalisable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7FC34E-D9B2-A158-A11D-9ACBC24C3418}"/>
              </a:ext>
            </a:extLst>
          </p:cNvPr>
          <p:cNvSpPr txBox="1"/>
          <p:nvPr/>
        </p:nvSpPr>
        <p:spPr>
          <a:xfrm>
            <a:off x="718941" y="1123351"/>
            <a:ext cx="4161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Démarrer un nouveau dépôt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B51C41-A28F-1934-F41F-A549E4B53FE4}"/>
              </a:ext>
            </a:extLst>
          </p:cNvPr>
          <p:cNvSpPr txBox="1"/>
          <p:nvPr/>
        </p:nvSpPr>
        <p:spPr>
          <a:xfrm>
            <a:off x="97560" y="2851900"/>
            <a:ext cx="3181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Onglets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9E23562-ABB7-03CC-CEBC-F5D779A403A5}"/>
              </a:ext>
            </a:extLst>
          </p:cNvPr>
          <p:cNvSpPr txBox="1"/>
          <p:nvPr/>
        </p:nvSpPr>
        <p:spPr>
          <a:xfrm>
            <a:off x="-35268" y="3763399"/>
            <a:ext cx="127201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Liste des dépôts </a:t>
            </a:r>
            <a:r>
              <a:rPr lang="fr-CH" sz="1600" dirty="0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Cliquer sur la ligne pour ouvrir le détail</a:t>
            </a:r>
            <a:endParaRPr lang="fr-CH" sz="2400" dirty="0">
              <a:solidFill>
                <a:srgbClr val="000000"/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85A7E96-BADD-45E5-0E8D-5434AE719D63}"/>
              </a:ext>
            </a:extLst>
          </p:cNvPr>
          <p:cNvCxnSpPr>
            <a:cxnSpLocks/>
          </p:cNvCxnSpPr>
          <p:nvPr/>
        </p:nvCxnSpPr>
        <p:spPr>
          <a:xfrm flipV="1">
            <a:off x="3074459" y="1550076"/>
            <a:ext cx="0" cy="1228517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762E250-DB1B-980A-EBC3-4D89B6C1D7A6}"/>
              </a:ext>
            </a:extLst>
          </p:cNvPr>
          <p:cNvCxnSpPr>
            <a:cxnSpLocks/>
          </p:cNvCxnSpPr>
          <p:nvPr/>
        </p:nvCxnSpPr>
        <p:spPr>
          <a:xfrm flipH="1" flipV="1">
            <a:off x="1241673" y="3125695"/>
            <a:ext cx="1188000" cy="32728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D8B3DE6-79FE-81A1-0082-F35D7A377A27}"/>
              </a:ext>
            </a:extLst>
          </p:cNvPr>
          <p:cNvSpPr txBox="1"/>
          <p:nvPr/>
        </p:nvSpPr>
        <p:spPr>
          <a:xfrm>
            <a:off x="7923592" y="2664030"/>
            <a:ext cx="109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2 vues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68D4F8C-DDD7-FAC0-B65D-CD3B72D7284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644810" y="2884042"/>
            <a:ext cx="278782" cy="10821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79310D1-0BB7-50F5-846D-26E8CBAB778F}"/>
              </a:ext>
            </a:extLst>
          </p:cNvPr>
          <p:cNvSpPr/>
          <p:nvPr/>
        </p:nvSpPr>
        <p:spPr>
          <a:xfrm>
            <a:off x="5865183" y="2778593"/>
            <a:ext cx="1758063" cy="190580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63F3351-C7E4-28A5-9C8F-2705FE2DFE87}"/>
              </a:ext>
            </a:extLst>
          </p:cNvPr>
          <p:cNvSpPr/>
          <p:nvPr/>
        </p:nvSpPr>
        <p:spPr>
          <a:xfrm>
            <a:off x="2441766" y="2979805"/>
            <a:ext cx="4150420" cy="333760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41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E5188C-677C-492E-9B15-94C751A89A25}"/>
              </a:ext>
            </a:extLst>
          </p:cNvPr>
          <p:cNvSpPr/>
          <p:nvPr/>
        </p:nvSpPr>
        <p:spPr>
          <a:xfrm>
            <a:off x="431440" y="1135730"/>
            <a:ext cx="8244656" cy="913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88FB4CF-C632-4971-8028-E6AC4EA9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20" y="1135730"/>
            <a:ext cx="8262560" cy="5050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Pour pouvoir déposer un document, il faut un login 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Switch </a:t>
            </a:r>
            <a:r>
              <a:rPr lang="fr-CH" sz="24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edu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-ID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et être rattaché soit à l’UNIGE, soit aux HUG.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88A0742-3400-46FC-8DE6-4E31D5CE897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A7940B8-EA7D-4162-8BDF-32840C19B9AD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2AD61904-304E-4839-9DAC-F0EA93B7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DF8CE96-6E29-4BDF-978C-FBE91EB0AD7C}"/>
              </a:ext>
            </a:extLst>
          </p:cNvPr>
          <p:cNvSpPr/>
          <p:nvPr/>
        </p:nvSpPr>
        <p:spPr>
          <a:xfrm>
            <a:off x="431440" y="5820594"/>
            <a:ext cx="8446278" cy="8160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200" dirty="0">
                <a:cs typeface="Calibri" panose="020F0502020204030204" pitchFamily="34" charset="0"/>
              </a:rPr>
              <a:t>A la connexion, le </a:t>
            </a:r>
            <a:r>
              <a:rPr lang="fr-CH" sz="2200" u="sng" dirty="0">
                <a:cs typeface="Calibri" panose="020F0502020204030204" pitchFamily="34" charset="0"/>
              </a:rPr>
              <a:t>rattachement UNIGE est à privilégier</a:t>
            </a:r>
            <a:r>
              <a:rPr lang="fr-CH" sz="2200" dirty="0">
                <a:cs typeface="Calibri" panose="020F0502020204030204" pitchFamily="34" charset="0"/>
              </a:rPr>
              <a:t> : il vous permet de voir les publications déposées par vos </a:t>
            </a:r>
            <a:r>
              <a:rPr lang="fr-CH" sz="2200" b="1" dirty="0" err="1">
                <a:cs typeface="Calibri" panose="020F0502020204030204" pitchFamily="34" charset="0"/>
              </a:rPr>
              <a:t>co-auteur-es</a:t>
            </a:r>
            <a:endParaRPr lang="fr-CH" sz="2200" b="1" dirty="0"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35D4DB-CBF5-34A4-1BD8-30BEE2330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53" y="3401409"/>
            <a:ext cx="3980157" cy="215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23FECC6-D5DD-6AFE-1BB4-9194C9CCD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591" y="4315250"/>
            <a:ext cx="3066585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5C6365-D1F9-A110-2790-48C263851A7D}"/>
              </a:ext>
            </a:extLst>
          </p:cNvPr>
          <p:cNvSpPr/>
          <p:nvPr/>
        </p:nvSpPr>
        <p:spPr>
          <a:xfrm>
            <a:off x="1793358" y="2219231"/>
            <a:ext cx="5947143" cy="9809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400" dirty="0">
                <a:cs typeface="Calibri" panose="020F0502020204030204" pitchFamily="34" charset="0"/>
              </a:rPr>
              <a:t>Ajouter une «identité organisationnelle» sur </a:t>
            </a:r>
            <a:r>
              <a:rPr lang="fr-CH" sz="2400" dirty="0">
                <a:cs typeface="Calibri" panose="020F0502020204030204" pitchFamily="34" charset="0"/>
                <a:hlinkClick r:id="rId7"/>
              </a:rPr>
              <a:t>https://eduid.ch/</a:t>
            </a:r>
            <a:r>
              <a:rPr lang="fr-CH" sz="2400" dirty="0">
                <a:cs typeface="Calibri" panose="020F0502020204030204" pitchFamily="34" charset="0"/>
              </a:rPr>
              <a:t> </a:t>
            </a:r>
            <a:endParaRPr lang="fr-CH" sz="2400" b="1" dirty="0">
              <a:cs typeface="Calibri" panose="020F0502020204030204" pitchFamily="34" charset="0"/>
            </a:endParaRP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565D0CBA-905D-8EC2-0126-9E3D120A71A6}"/>
              </a:ext>
            </a:extLst>
          </p:cNvPr>
          <p:cNvSpPr/>
          <p:nvPr/>
        </p:nvSpPr>
        <p:spPr>
          <a:xfrm rot="10800000">
            <a:off x="578059" y="4681502"/>
            <a:ext cx="446567" cy="233916"/>
          </a:xfrm>
          <a:prstGeom prst="leftArrow">
            <a:avLst/>
          </a:prstGeom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54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13FBB5-D6EC-40B9-8C89-2915B89DA0F8}"/>
              </a:ext>
            </a:extLst>
          </p:cNvPr>
          <p:cNvSpPr/>
          <p:nvPr/>
        </p:nvSpPr>
        <p:spPr>
          <a:xfrm>
            <a:off x="431800" y="1233488"/>
            <a:ext cx="8244656" cy="92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FA715-785A-45B5-9F56-C8C70A12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45996"/>
            <a:ext cx="8262560" cy="51353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Renseignez </a:t>
            </a:r>
            <a:r>
              <a:rPr lang="fr-CH" sz="2400" u="sng" dirty="0">
                <a:ea typeface="Times New Roman" panose="02020603050405020304" pitchFamily="18" charset="0"/>
                <a:cs typeface="Calibri" panose="020F0502020204030204" pitchFamily="34" charset="0"/>
              </a:rPr>
              <a:t>précisément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dans votre profil personnel vos 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structures d’affiliation 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et vos 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groupes de recherche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CH" sz="2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2438" lvl="1" indent="0">
              <a:lnSpc>
                <a:spcPct val="120000"/>
              </a:lnSpc>
              <a:buNone/>
            </a:pPr>
            <a:endParaRPr lang="fr-CH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294CC-CA10-42EF-92F8-9E0DD8149661}"/>
              </a:ext>
            </a:extLst>
          </p:cNvPr>
          <p:cNvSpPr/>
          <p:nvPr/>
        </p:nvSpPr>
        <p:spPr>
          <a:xfrm>
            <a:off x="450000" y="4733777"/>
            <a:ext cx="8262560" cy="84040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200" dirty="0">
                <a:ea typeface="Times New Roman" panose="02020603050405020304" pitchFamily="18" charset="0"/>
                <a:cs typeface="Calibri" panose="020F0502020204030204" pitchFamily="34" charset="0"/>
              </a:rPr>
              <a:t>Si vous déposez pour un tiers demandez-lui de se connecter au moins une fois (login UNIGE) pour renseigner son profil</a:t>
            </a:r>
            <a:endParaRPr lang="fr-CH" sz="2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A85270-9BCD-45DF-AE92-07E9264D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0341A40-3D66-4EE9-B6C7-43E68DF6B66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90A52CA-56D5-410D-9E31-FDD4DA5E16FC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FC7A5B5C-5FD2-4474-A6AA-EB5BB4DE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BA87F87-9016-484F-AD6E-8F89FCC27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5" y="3523024"/>
            <a:ext cx="5636622" cy="51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5864C6-FC97-E5A3-D5CE-000FE69A4EC5}"/>
              </a:ext>
            </a:extLst>
          </p:cNvPr>
          <p:cNvSpPr/>
          <p:nvPr/>
        </p:nvSpPr>
        <p:spPr>
          <a:xfrm>
            <a:off x="442909" y="5732453"/>
            <a:ext cx="8262560" cy="764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200" dirty="0">
                <a:ea typeface="Times New Roman" panose="02020603050405020304" pitchFamily="18" charset="0"/>
                <a:cs typeface="Calibri" panose="020F0502020204030204" pitchFamily="34" charset="0"/>
              </a:rPr>
              <a:t>Ajoutez votre identifiant ORCID et (dés)abonnez-vous aux diverses notifications par email</a:t>
            </a:r>
            <a:endParaRPr lang="fr-CH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862C2D-F7E1-36E9-4C76-C6B9D1E864AB}"/>
              </a:ext>
            </a:extLst>
          </p:cNvPr>
          <p:cNvSpPr txBox="1"/>
          <p:nvPr/>
        </p:nvSpPr>
        <p:spPr>
          <a:xfrm>
            <a:off x="782321" y="2669210"/>
            <a:ext cx="549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200" dirty="0">
                <a:ea typeface="Calibri" panose="020F0502020204030204" pitchFamily="34" charset="0"/>
                <a:cs typeface="Calibri" panose="020F0502020204030204" pitchFamily="34" charset="0"/>
              </a:rPr>
              <a:t>Insertion automatique de ces informations</a:t>
            </a:r>
            <a:br>
              <a:rPr lang="fr-CH" sz="2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2200" dirty="0">
                <a:ea typeface="Calibri" panose="020F0502020204030204" pitchFamily="34" charset="0"/>
                <a:cs typeface="Calibri" panose="020F0502020204030204" pitchFamily="34" charset="0"/>
              </a:rPr>
              <a:t>dans les dépôts subséquents via le bouton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CE51DC-8D72-51AD-FB48-3491C5F9B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126" y="2218230"/>
            <a:ext cx="1495661" cy="23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42501E-4CC0-4B00-A8AA-E4D9CE193CAA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850D896-CF99-44BB-808B-AFF4A8A63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2178798"/>
            <a:ext cx="7730678" cy="3413238"/>
          </a:xfrm>
          <a:prstGeom prst="rect">
            <a:avLst/>
          </a:prstGeo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46DC54B-7509-4ADB-B040-DE38448C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47839"/>
          </a:xfrm>
        </p:spPr>
        <p:txBody>
          <a:bodyPr/>
          <a:lstStyle/>
          <a:p>
            <a:pPr marL="0" indent="0">
              <a:buNone/>
            </a:pPr>
            <a:r>
              <a:rPr lang="fr-CH" sz="2400" dirty="0"/>
              <a:t>Déposez à l'aide d'un </a:t>
            </a:r>
            <a:r>
              <a:rPr lang="fr-CH" sz="2400" b="1" dirty="0"/>
              <a:t>identifiant</a:t>
            </a:r>
            <a:r>
              <a:rPr lang="fr-CH" sz="2400" dirty="0"/>
              <a:t>. Selon les sources, le PDF de la publication est lui aussi récupéré.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Astuce n°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44308-D1EE-4445-BAA3-3F4481166B5D}"/>
              </a:ext>
            </a:extLst>
          </p:cNvPr>
          <p:cNvSpPr/>
          <p:nvPr/>
        </p:nvSpPr>
        <p:spPr>
          <a:xfrm>
            <a:off x="501776" y="5898379"/>
            <a:ext cx="8151389" cy="572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400" dirty="0">
                <a:cs typeface="Calibri" panose="020F0502020204030204" pitchFamily="34" charset="0"/>
              </a:rPr>
              <a:t>Préférez le </a:t>
            </a:r>
            <a:r>
              <a:rPr lang="fr-CH" sz="2400" b="1" dirty="0">
                <a:cs typeface="Calibri" panose="020F0502020204030204" pitchFamily="34" charset="0"/>
              </a:rPr>
              <a:t>PMID</a:t>
            </a:r>
            <a:r>
              <a:rPr lang="fr-CH" sz="2400" dirty="0">
                <a:cs typeface="Calibri" panose="020F0502020204030204" pitchFamily="34" charset="0"/>
              </a:rPr>
              <a:t> au DOI si vous avez les deux</a:t>
            </a:r>
            <a:endParaRPr lang="fr-CH" sz="2400" b="1" dirty="0"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94778-43D4-4F80-818E-4E65C84D2320}"/>
              </a:ext>
            </a:extLst>
          </p:cNvPr>
          <p:cNvSpPr/>
          <p:nvPr/>
        </p:nvSpPr>
        <p:spPr>
          <a:xfrm>
            <a:off x="582160" y="2120202"/>
            <a:ext cx="7436422" cy="1748413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CE3496-29DF-4B48-9C0E-EB541B52EA27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19B2D4D-0B48-497A-B3CF-9BC8EF28A268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2" name="Graphique 11" descr="Ampoule">
              <a:extLst>
                <a:ext uri="{FF2B5EF4-FFF2-40B4-BE49-F238E27FC236}">
                  <a16:creationId xmlns:a16="http://schemas.microsoft.com/office/drawing/2014/main" id="{4C793224-42E9-48E2-8450-E3B20B1F3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5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modele_pour_formations">
  <a:themeElements>
    <a:clrScheme name="UNI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0063"/>
      </a:accent1>
      <a:accent2>
        <a:srgbClr val="0067C5"/>
      </a:accent2>
      <a:accent3>
        <a:srgbClr val="007E64"/>
      </a:accent3>
      <a:accent4>
        <a:srgbClr val="F1AB00"/>
      </a:accent4>
      <a:accent5>
        <a:srgbClr val="FFFFFF"/>
      </a:accent5>
      <a:accent6>
        <a:srgbClr val="000000"/>
      </a:accent6>
      <a:hlink>
        <a:srgbClr val="CF0063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</TotalTime>
  <Words>826</Words>
  <Application>Microsoft Office PowerPoint</Application>
  <PresentationFormat>Affichage à l'écran (4:3)</PresentationFormat>
  <Paragraphs>139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TheSansOsF Black</vt:lpstr>
      <vt:lpstr>TheSansOsF Bold</vt:lpstr>
      <vt:lpstr>TheSansOsF Light</vt:lpstr>
      <vt:lpstr>TheSansOsF Plain</vt:lpstr>
      <vt:lpstr>Wingdings</vt:lpstr>
      <vt:lpstr>modele_pour_formations</vt:lpstr>
      <vt:lpstr>Déposer dans l’Archive ouverte UNIGE Trucs et Astuces</vt:lpstr>
      <vt:lpstr>Programme</vt:lpstr>
      <vt:lpstr>Archive ouverte UNIGE</vt:lpstr>
      <vt:lpstr>Publication en Open Access</vt:lpstr>
      <vt:lpstr>Accéder à l’Archive ouverte</vt:lpstr>
      <vt:lpstr>L’interface de dépôt en bref</vt:lpstr>
      <vt:lpstr>Astuce n° 1</vt:lpstr>
      <vt:lpstr>Astuce n° 2</vt:lpstr>
      <vt:lpstr>Astuce n° 3</vt:lpstr>
      <vt:lpstr>Astuce n° 4</vt:lpstr>
      <vt:lpstr>Astuce n° 5</vt:lpstr>
      <vt:lpstr>Astuce n° 6</vt:lpstr>
      <vt:lpstr>Astuce n° 7</vt:lpstr>
      <vt:lpstr>Astuce n° 8</vt:lpstr>
      <vt:lpstr>Astuce n° 9 – Dépôt en lot</vt:lpstr>
      <vt:lpstr>Astuce n° 10 – Edition en lot</vt:lpstr>
      <vt:lpstr>3 bonus</vt:lpstr>
      <vt:lpstr>Vos questions ?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Déposer dans l'Archive ouverte, trucs et astuces</dc:title>
  <dc:creator>Jean-Blaise Claivaz;Floriane.Muller@unige.ch</dc:creator>
  <cp:lastModifiedBy>Floriane Sophie Muller</cp:lastModifiedBy>
  <cp:revision>387</cp:revision>
  <cp:lastPrinted>2022-11-04T06:58:33Z</cp:lastPrinted>
  <dcterms:created xsi:type="dcterms:W3CDTF">2020-12-04T14:47:05Z</dcterms:created>
  <dcterms:modified xsi:type="dcterms:W3CDTF">2023-08-22T07:00:22Z</dcterms:modified>
</cp:coreProperties>
</file>