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Raleway"/>
      <p:regular r:id="rId32"/>
      <p:bold r:id="rId33"/>
      <p:italic r:id="rId34"/>
      <p:boldItalic r:id="rId35"/>
    </p:embeddedFont>
    <p:embeddedFont>
      <p:font typeface="Lato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aleway-bold.fntdata"/><Relationship Id="rId10" Type="http://schemas.openxmlformats.org/officeDocument/2006/relationships/slide" Target="slides/slide5.xml"/><Relationship Id="rId32" Type="http://schemas.openxmlformats.org/officeDocument/2006/relationships/font" Target="fonts/Raleway-regular.fntdata"/><Relationship Id="rId13" Type="http://schemas.openxmlformats.org/officeDocument/2006/relationships/slide" Target="slides/slide8.xml"/><Relationship Id="rId35" Type="http://schemas.openxmlformats.org/officeDocument/2006/relationships/font" Target="fonts/Raleway-boldItalic.fntdata"/><Relationship Id="rId12" Type="http://schemas.openxmlformats.org/officeDocument/2006/relationships/slide" Target="slides/slide7.xml"/><Relationship Id="rId34" Type="http://schemas.openxmlformats.org/officeDocument/2006/relationships/font" Target="fonts/Raleway-italic.fntdata"/><Relationship Id="rId15" Type="http://schemas.openxmlformats.org/officeDocument/2006/relationships/slide" Target="slides/slide10.xml"/><Relationship Id="rId37" Type="http://schemas.openxmlformats.org/officeDocument/2006/relationships/font" Target="fonts/Lato-bold.fntdata"/><Relationship Id="rId14" Type="http://schemas.openxmlformats.org/officeDocument/2006/relationships/slide" Target="slides/slide9.xml"/><Relationship Id="rId36" Type="http://schemas.openxmlformats.org/officeDocument/2006/relationships/font" Target="fonts/Lato-regular.fntdata"/><Relationship Id="rId17" Type="http://schemas.openxmlformats.org/officeDocument/2006/relationships/slide" Target="slides/slide12.xml"/><Relationship Id="rId39" Type="http://schemas.openxmlformats.org/officeDocument/2006/relationships/font" Target="fonts/Lato-boldItalic.fntdata"/><Relationship Id="rId16" Type="http://schemas.openxmlformats.org/officeDocument/2006/relationships/slide" Target="slides/slide11.xml"/><Relationship Id="rId38" Type="http://schemas.openxmlformats.org/officeDocument/2006/relationships/font" Target="fonts/Lato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e8b5d32750_1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e8b5d32750_1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e8b5d32750_1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e8b5d32750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e8b5d32750_1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e8b5d32750_1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8b5d32750_1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e8b5d32750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8b5d32750_1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8b5d32750_1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e8b5d32750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e8b5d32750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e8b5d32750_1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e8b5d32750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e8b5d32750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e8b5d32750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e8b5d32750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e8b5d32750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e8b5d32750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e8b5d32750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e8b5d3275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e8b5d3275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e8b5d32750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e8b5d32750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e8b5d32750_1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e8b5d32750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e8b5d32750_1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e8b5d32750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e8b5d32750_1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e8b5d32750_1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fa8ffb8bac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fa8ffb8bac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e8b27d514c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e8b27d514c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e8b5d32750_1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e8b5d32750_1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fa8ffb8bac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fa8ffb8bac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fa8ffb8bac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fa8ffb8bac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fc46c5a30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fc46c5a3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fa8ffb8bac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fa8ffb8bac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8b5d32750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8b5d32750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e8b5d32750_1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e8b5d32750_1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e8b5d32750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e8b5d32750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scholia.toolforge.org/author/Q20895785" TargetMode="External"/><Relationship Id="rId4" Type="http://schemas.openxmlformats.org/officeDocument/2006/relationships/hyperlink" Target="https://summit2021.hotosm.org/program/" TargetMode="External"/><Relationship Id="rId9" Type="http://schemas.openxmlformats.org/officeDocument/2006/relationships/image" Target="../media/image9.png"/><Relationship Id="rId5" Type="http://schemas.openxmlformats.org/officeDocument/2006/relationships/hyperlink" Target="https://doi.org/10.5281/zenodo.5701481" TargetMode="External"/><Relationship Id="rId6" Type="http://schemas.openxmlformats.org/officeDocument/2006/relationships/hyperlink" Target="https://commons.wikimedia.org/wiki/File:Wikimedia_logo_family_2021_with_SARS-CoV-2_virus.png" TargetMode="External"/><Relationship Id="rId7" Type="http://schemas.openxmlformats.org/officeDocument/2006/relationships/image" Target="../media/image17.png"/><Relationship Id="rId8" Type="http://schemas.openxmlformats.org/officeDocument/2006/relationships/hyperlink" Target="https://commons.wikimedia.org/wiki/File:Wikimedians_for_Disaster_Response_-_logo.svg" TargetMode="External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meta.m.wikimedia.org/wiki/Connected_Open_Heritage/Galleries/Dharahara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meta.m.wikimedia.org/wiki/Community_Tech/Watchlist_Expiry" TargetMode="External"/><Relationship Id="rId5" Type="http://schemas.openxmlformats.org/officeDocument/2006/relationships/hyperlink" Target="https://commons.wikimedia.org/wiki/File:Wikimedia_logo_family_2021_with_SARS-CoV-2_virus.png" TargetMode="External"/><Relationship Id="rId6" Type="http://schemas.openxmlformats.org/officeDocument/2006/relationships/image" Target="../media/image17.png"/><Relationship Id="rId7" Type="http://schemas.openxmlformats.org/officeDocument/2006/relationships/hyperlink" Target="https://commons.wikimedia.org/wiki/File:Stopcovid19.svg" TargetMode="External"/><Relationship Id="rId8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commons.wikimedia.org/wiki/File:Wikimedia_logo_family_2021_with_SARS-CoV-2_virus.png" TargetMode="External"/><Relationship Id="rId4" Type="http://schemas.openxmlformats.org/officeDocument/2006/relationships/image" Target="../media/image17.png"/><Relationship Id="rId9" Type="http://schemas.openxmlformats.org/officeDocument/2006/relationships/hyperlink" Target="https://pl.m.wikiquote.org/wiki/Katastrofa" TargetMode="External"/><Relationship Id="rId5" Type="http://schemas.openxmlformats.org/officeDocument/2006/relationships/hyperlink" Target="https://en.m.wikiquote.org/wiki/Disease_X" TargetMode="External"/><Relationship Id="rId6" Type="http://schemas.openxmlformats.org/officeDocument/2006/relationships/image" Target="../media/image5.png"/><Relationship Id="rId7" Type="http://schemas.openxmlformats.org/officeDocument/2006/relationships/hyperlink" Target="https://en.m.wikiquote.org/wiki/Storm" TargetMode="External"/><Relationship Id="rId8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species.m.wikimedia.org/wiki/Novalena_orizaba" TargetMode="External"/><Relationship Id="rId4" Type="http://schemas.openxmlformats.org/officeDocument/2006/relationships/image" Target="../media/image12.png"/><Relationship Id="rId5" Type="http://schemas.openxmlformats.org/officeDocument/2006/relationships/hyperlink" Target="https://commons.wikimedia.org/wiki/File:Wikimedia_logo_family_2021_with_SARS-CoV-2_virus.png" TargetMode="External"/><Relationship Id="rId6" Type="http://schemas.openxmlformats.org/officeDocument/2006/relationships/image" Target="../media/image17.png"/><Relationship Id="rId7" Type="http://schemas.openxmlformats.org/officeDocument/2006/relationships/hyperlink" Target="https://species.m.wikimedia.org/wiki/Severe_acute_respiratory_syndrome-related_coronavirus_2" TargetMode="External"/><Relationship Id="rId8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commons.wikimedia.org/wiki/File:Wikimedia_logo_family_2021_with_SARS-CoV-2_virus.png" TargetMode="External"/><Relationship Id="rId4" Type="http://schemas.openxmlformats.org/officeDocument/2006/relationships/image" Target="../media/image17.png"/><Relationship Id="rId5" Type="http://schemas.openxmlformats.org/officeDocument/2006/relationships/hyperlink" Target="https://m.mediawiki.org/wiki/Wikimedia_Hackathon_2020" TargetMode="External"/><Relationship Id="rId6" Type="http://schemas.openxmlformats.org/officeDocument/2006/relationships/image" Target="../media/image18.png"/><Relationship Id="rId7" Type="http://schemas.openxmlformats.org/officeDocument/2006/relationships/hyperlink" Target="https://m.mediawiki.org/wiki/Wikimedia_Hackathon_2020/Remote_Hackathon" TargetMode="External"/><Relationship Id="rId8" Type="http://schemas.openxmlformats.org/officeDocument/2006/relationships/image" Target="../media/image5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commons.wikimedia.org/wiki/File:Wikimedia_logo_family_2021_with_SARS-CoV-2_virus.png" TargetMode="External"/><Relationship Id="rId4" Type="http://schemas.openxmlformats.org/officeDocument/2006/relationships/image" Target="../media/image17.png"/><Relationship Id="rId5" Type="http://schemas.openxmlformats.org/officeDocument/2006/relationships/hyperlink" Target="https://incubator.m.wikimedia.org/wiki/Wn/lad/Terremoto_de_7.2_iso_temvlar_a_Ayti" TargetMode="External"/><Relationship Id="rId6" Type="http://schemas.openxmlformats.org/officeDocument/2006/relationships/image" Target="../media/image25.png"/><Relationship Id="rId7" Type="http://schemas.openxmlformats.org/officeDocument/2006/relationships/hyperlink" Target="https://incubator.wikimedia.org/wiki/Wt/ig/aj%E1%BB%8D_ifufe" TargetMode="External"/><Relationship Id="rId8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2.png"/><Relationship Id="rId10" Type="http://schemas.openxmlformats.org/officeDocument/2006/relationships/hyperlink" Target="https://commons.wikimedia.org/wiki/File:COVID-19_on_Wikidata.svg" TargetMode="External"/><Relationship Id="rId13" Type="http://schemas.openxmlformats.org/officeDocument/2006/relationships/image" Target="../media/image17.png"/><Relationship Id="rId12" Type="http://schemas.openxmlformats.org/officeDocument/2006/relationships/hyperlink" Target="https://commons.wikimedia.org/wiki/File:Wikimedia_logo_family_2021_with_SARS-CoV-2_virus.pn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reasonator.toolforge.org/?q=Q107622482&amp;lang=en" TargetMode="External"/><Relationship Id="rId4" Type="http://schemas.openxmlformats.org/officeDocument/2006/relationships/image" Target="../media/image34.png"/><Relationship Id="rId9" Type="http://schemas.openxmlformats.org/officeDocument/2006/relationships/hyperlink" Target="https://commons.wikimedia.org/wiki/File:COVID-19_on_Wikidata.svg" TargetMode="External"/><Relationship Id="rId15" Type="http://schemas.openxmlformats.org/officeDocument/2006/relationships/image" Target="../media/image37.png"/><Relationship Id="rId14" Type="http://schemas.openxmlformats.org/officeDocument/2006/relationships/hyperlink" Target="https://reasonator.toolforge.org/?q=Q40178187&amp;lang=es" TargetMode="External"/><Relationship Id="rId17" Type="http://schemas.openxmlformats.org/officeDocument/2006/relationships/image" Target="../media/image21.png"/><Relationship Id="rId16" Type="http://schemas.openxmlformats.org/officeDocument/2006/relationships/hyperlink" Target="https://commons.wikimedia.org/wiki/File:Wikiproject_COVID-19_-_logo.svg" TargetMode="External"/><Relationship Id="rId5" Type="http://schemas.openxmlformats.org/officeDocument/2006/relationships/hyperlink" Target="https://scholia.toolforge.org/topic/Q84263196" TargetMode="External"/><Relationship Id="rId6" Type="http://schemas.openxmlformats.org/officeDocument/2006/relationships/image" Target="../media/image31.png"/><Relationship Id="rId7" Type="http://schemas.openxmlformats.org/officeDocument/2006/relationships/hyperlink" Target="https://commons.wikimedia.org/wiki/File:Screenshot_of_Scholia_topic_profile_for_SARS-CoV-2_(Q82069695)_as_of_2020-05-22.png" TargetMode="External"/><Relationship Id="rId8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commons.wikimedia.org/wiki/File:Wikimedia_logo_family_2021_with_SARS-CoV-2_virus.png" TargetMode="External"/><Relationship Id="rId4" Type="http://schemas.openxmlformats.org/officeDocument/2006/relationships/image" Target="../media/image17.png"/><Relationship Id="rId9" Type="http://schemas.openxmlformats.org/officeDocument/2006/relationships/hyperlink" Target="https://de.m.wikivoyage.org/wiki/Tscheljabinsk" TargetMode="External"/><Relationship Id="rId5" Type="http://schemas.openxmlformats.org/officeDocument/2006/relationships/hyperlink" Target="https://tr.m.wikivoyage.org/wiki/COVID-19_pandemisi" TargetMode="External"/><Relationship Id="rId6" Type="http://schemas.openxmlformats.org/officeDocument/2006/relationships/image" Target="../media/image46.png"/><Relationship Id="rId7" Type="http://schemas.openxmlformats.org/officeDocument/2006/relationships/hyperlink" Target="https://zh.wikivoyage.org/wiki/%E6%B5%B7%E5%95%B8" TargetMode="External"/><Relationship Id="rId8" Type="http://schemas.openxmlformats.org/officeDocument/2006/relationships/image" Target="../media/image4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commons.wikimedia.org/wiki/File:Wikimedia_logo_family_2021_with_SARS-CoV-2_virus.png" TargetMode="External"/><Relationship Id="rId4" Type="http://schemas.openxmlformats.org/officeDocument/2006/relationships/image" Target="../media/image17.png"/><Relationship Id="rId5" Type="http://schemas.openxmlformats.org/officeDocument/2006/relationships/hyperlink" Target="https://ar.wikiversity.org/wiki/%D9%85%D8%B1%D8%B6_%D9%81%D9%8A%D8%B1%D9%88%D8%B3_%D9%83%D9%88%D8%B1%D9%88%D9%86%D8%A7_2019" TargetMode="External"/><Relationship Id="rId6" Type="http://schemas.openxmlformats.org/officeDocument/2006/relationships/image" Target="../media/image49.png"/><Relationship Id="rId7" Type="http://schemas.openxmlformats.org/officeDocument/2006/relationships/hyperlink" Target="https://de.m.wikiversity.org/wiki/Katastrophenmanagement" TargetMode="External"/><Relationship Id="rId8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commons.wikimedia.org/wiki/File:Wikimedia_logo_family_2021_with_SARS-CoV-2_virus.png" TargetMode="External"/><Relationship Id="rId4" Type="http://schemas.openxmlformats.org/officeDocument/2006/relationships/image" Target="../media/image17.png"/><Relationship Id="rId9" Type="http://schemas.openxmlformats.org/officeDocument/2006/relationships/hyperlink" Target="https://br.m.wiktionary.org/wiki/pe%C3%B1se" TargetMode="External"/><Relationship Id="rId5" Type="http://schemas.openxmlformats.org/officeDocument/2006/relationships/hyperlink" Target="https://nl.m.wiktionary.org/wiki/kernongeval" TargetMode="External"/><Relationship Id="rId6" Type="http://schemas.openxmlformats.org/officeDocument/2006/relationships/image" Target="../media/image29.png"/><Relationship Id="rId7" Type="http://schemas.openxmlformats.org/officeDocument/2006/relationships/hyperlink" Target="https://es.m.wiktionary.org/wiki/maremoto" TargetMode="External"/><Relationship Id="rId8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commons.wikimedia.org/wiki/File:Wikimedia_logo_family_2021_with_SARS-CoV-2_virus.png" TargetMode="External"/><Relationship Id="rId4" Type="http://schemas.openxmlformats.org/officeDocument/2006/relationships/image" Target="../media/image17.png"/><Relationship Id="rId9" Type="http://schemas.openxmlformats.org/officeDocument/2006/relationships/hyperlink" Target="https://cs.m.wikinews.org/wiki/N%C3%A1rodn%C3%AD_muzeum_v_Riu_sho%C5%99elo" TargetMode="External"/><Relationship Id="rId5" Type="http://schemas.openxmlformats.org/officeDocument/2006/relationships/hyperlink" Target="https://nl.m.wikinews.org/wiki/Veel_doden_door_tornado%27s_in_VS" TargetMode="External"/><Relationship Id="rId6" Type="http://schemas.openxmlformats.org/officeDocument/2006/relationships/image" Target="../media/image28.png"/><Relationship Id="rId7" Type="http://schemas.openxmlformats.org/officeDocument/2006/relationships/hyperlink" Target="https://en.m.wikinews.org/w/index.php?title=Tokyo_Electric_Power_Company_releases_first_figures_on_the_extent_of_Fukushima_leakage&amp;mobileaction=toggle_view_mobile" TargetMode="External"/><Relationship Id="rId8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hyperlink" Target="https://en.m.wikisource.org/wiki/Popular_Science_Monthly/Volume_70/May_1907/The_Jamaica_Earthquake" TargetMode="External"/><Relationship Id="rId10" Type="http://schemas.openxmlformats.org/officeDocument/2006/relationships/image" Target="../media/image32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commons.wikimedia.org/wiki/File:Wikimedia_logo_family_2021_with_SARS-CoV-2_virus.png" TargetMode="External"/><Relationship Id="rId4" Type="http://schemas.openxmlformats.org/officeDocument/2006/relationships/image" Target="../media/image17.png"/><Relationship Id="rId9" Type="http://schemas.openxmlformats.org/officeDocument/2006/relationships/hyperlink" Target="https://en.m.wikisource.org/wiki/Executive_Order_on_Economic_Relief_Related_to_the_COVID-19_Pandemic" TargetMode="External"/><Relationship Id="rId5" Type="http://schemas.openxmlformats.org/officeDocument/2006/relationships/hyperlink" Target="https://en.wikisource.org/wiki/Page:National_Strategy_for_the_COVID-19_Response_and_Pandemic_Preparedness.pdf/4" TargetMode="External"/><Relationship Id="rId6" Type="http://schemas.openxmlformats.org/officeDocument/2006/relationships/image" Target="../media/image27.png"/><Relationship Id="rId7" Type="http://schemas.openxmlformats.org/officeDocument/2006/relationships/hyperlink" Target="https://de.m.wikisource.org/wiki/Das_Erdbeben_auf_Guadeloupe" TargetMode="External"/><Relationship Id="rId8" Type="http://schemas.openxmlformats.org/officeDocument/2006/relationships/image" Target="../media/image48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hyperlink" Target="https://commons.wikimedia.org/wiki/File:%E5%A4%A7%E6%B4%A5%E6%B3%A2%E8%A8%98%E5%BF%B5%E7%A2%91.JPG" TargetMode="External"/><Relationship Id="rId10" Type="http://schemas.openxmlformats.org/officeDocument/2006/relationships/image" Target="../media/image38.jpg"/><Relationship Id="rId13" Type="http://schemas.openxmlformats.org/officeDocument/2006/relationships/hyperlink" Target="https://commons.wikimedia.org/wiki/File:MUTCD-CA_SR46.svg" TargetMode="External"/><Relationship Id="rId12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commons.wikimedia.org/wiki/File:Museum_of_earthquake_science_tokyo_kita_2015.jpg" TargetMode="External"/><Relationship Id="rId4" Type="http://schemas.openxmlformats.org/officeDocument/2006/relationships/image" Target="../media/image33.jpg"/><Relationship Id="rId9" Type="http://schemas.openxmlformats.org/officeDocument/2006/relationships/hyperlink" Target="https://meta.wikimedia.org/wiki/File:Lissabon-2.jpg" TargetMode="External"/><Relationship Id="rId15" Type="http://schemas.openxmlformats.org/officeDocument/2006/relationships/hyperlink" Target="https://sw.wikipedia.org/wiki/Picha:Stop_the_Spread_of_Germs_updated_(Swahili).pdf" TargetMode="External"/><Relationship Id="rId14" Type="http://schemas.openxmlformats.org/officeDocument/2006/relationships/image" Target="../media/image44.png"/><Relationship Id="rId16" Type="http://schemas.openxmlformats.org/officeDocument/2006/relationships/image" Target="../media/image50.jpg"/><Relationship Id="rId5" Type="http://schemas.openxmlformats.org/officeDocument/2006/relationships/hyperlink" Target="https://commons.wikimedia.org/wiki/Category:COVID-19_guideline_cartoons_by_Anika_Nawar_Eeha_and_Abdullah_Al_Mamun_in_Bengali" TargetMode="External"/><Relationship Id="rId6" Type="http://schemas.openxmlformats.org/officeDocument/2006/relationships/image" Target="../media/image47.png"/><Relationship Id="rId7" Type="http://schemas.openxmlformats.org/officeDocument/2006/relationships/hyperlink" Target="https://commons.wikimedia.org/wiki/File:Wikimedia_logo_family_2021_with_SARS-CoV-2_virus.png" TargetMode="External"/><Relationship Id="rId8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56.png"/><Relationship Id="rId10" Type="http://schemas.openxmlformats.org/officeDocument/2006/relationships/hyperlink" Target="https://commons.wikimedia.org/wiki/File:Wiki_Project_Med_Foundation_logo.svg" TargetMode="External"/><Relationship Id="rId13" Type="http://schemas.openxmlformats.org/officeDocument/2006/relationships/image" Target="../media/image51.png"/><Relationship Id="rId12" Type="http://schemas.openxmlformats.org/officeDocument/2006/relationships/hyperlink" Target="https://ar.m.wikipedia.org/wiki/%D8%AA%D8%AE%D8%B7%D9%8A%D8%B7_%D8%A7%D9%84%D8%A3%D8%B2%D9%85%D8%A7%D8%AA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bn.m.wikipedia.org/wiki/%E0%A6%9F%E0%A6%B0%E0%A7%8D%E0%A6%A8%E0%A7%87%E0%A6%A1%E0%A7%8B" TargetMode="External"/><Relationship Id="rId4" Type="http://schemas.openxmlformats.org/officeDocument/2006/relationships/image" Target="../media/image54.png"/><Relationship Id="rId9" Type="http://schemas.openxmlformats.org/officeDocument/2006/relationships/image" Target="../media/image45.png"/><Relationship Id="rId5" Type="http://schemas.openxmlformats.org/officeDocument/2006/relationships/hyperlink" Target="https://commons.wikimedia.org/wiki/File:Wikimedia_logo_family_2021_with_SARS-CoV-2_virus.png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52.png"/><Relationship Id="rId8" Type="http://schemas.openxmlformats.org/officeDocument/2006/relationships/hyperlink" Target="https://en.m.wikipedia.org/wiki/Wikipedia:WikiProject_Medicine/Translation_task_force/Ebola_translation_task_force" TargetMode="External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hyperlink" Target="https://commons.wikimedia.org/wiki/File:Trump_holding_altered_Dorian_forecast_map.png" TargetMode="External"/><Relationship Id="rId10" Type="http://schemas.openxmlformats.org/officeDocument/2006/relationships/image" Target="../media/image53.jpg"/><Relationship Id="rId13" Type="http://schemas.openxmlformats.org/officeDocument/2006/relationships/hyperlink" Target="https://commons.wikimedia.org/wiki/File:Sketch_of_the_evolution_of_humanitarian_mapping_in_OSM_in_regard_to_major_disaster_activations,_the_socio-technical_development_of_the_community_and_global_political_frameworks_-_41598_2021_82404_Fig1.png" TargetMode="External"/><Relationship Id="rId1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commons.wikimedia.org/wiki/File:Map_of_humanitarian_support_to_the_Great_Eastern_Japan_Earthquake.svg" TargetMode="External"/><Relationship Id="rId4" Type="http://schemas.openxmlformats.org/officeDocument/2006/relationships/image" Target="../media/image64.png"/><Relationship Id="rId9" Type="http://schemas.openxmlformats.org/officeDocument/2006/relationships/hyperlink" Target="https://upload.wikimedia.org/wikipedia/commons/thumb/5/5c/IIAB2018Edition.jpg/1280px-IIAB2018Edition.jpg" TargetMode="External"/><Relationship Id="rId15" Type="http://schemas.openxmlformats.org/officeDocument/2006/relationships/hyperlink" Target="https://commons.wikimedia.org/wiki/File:Samoa5_(10718914923).jpg" TargetMode="External"/><Relationship Id="rId14" Type="http://schemas.openxmlformats.org/officeDocument/2006/relationships/image" Target="../media/image59.png"/><Relationship Id="rId17" Type="http://schemas.openxmlformats.org/officeDocument/2006/relationships/hyperlink" Target="https://commons.wikimedia.org/wiki/File:WikiCite_wordmark.svg" TargetMode="External"/><Relationship Id="rId16" Type="http://schemas.openxmlformats.org/officeDocument/2006/relationships/image" Target="../media/image55.jpg"/><Relationship Id="rId5" Type="http://schemas.openxmlformats.org/officeDocument/2006/relationships/hyperlink" Target="https://commons.wikimedia.org/wiki/File:Wikimedia_logo_family_complete-2021.svg" TargetMode="External"/><Relationship Id="rId6" Type="http://schemas.openxmlformats.org/officeDocument/2006/relationships/image" Target="../media/image57.png"/><Relationship Id="rId18" Type="http://schemas.openxmlformats.org/officeDocument/2006/relationships/image" Target="../media/image61.png"/><Relationship Id="rId7" Type="http://schemas.openxmlformats.org/officeDocument/2006/relationships/hyperlink" Target="https://phabricator.wikimedia.org/project/view/4648/" TargetMode="External"/><Relationship Id="rId8" Type="http://schemas.openxmlformats.org/officeDocument/2006/relationships/image" Target="../media/image62.png"/></Relationships>
</file>

<file path=ppt/slides/_rels/slide24.xml.rels><?xml version="1.0" encoding="UTF-8" standalone="yes"?><Relationships xmlns="http://schemas.openxmlformats.org/package/2006/relationships"><Relationship Id="rId10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iki.openstreetmap.org/w/index.php?title=Wikipedia_Link_Improvement_Project&amp;mobileaction=toggle_view_mobile" TargetMode="External"/><Relationship Id="rId4" Type="http://schemas.openxmlformats.org/officeDocument/2006/relationships/image" Target="../media/image60.png"/><Relationship Id="rId9" Type="http://schemas.openxmlformats.org/officeDocument/2006/relationships/hyperlink" Target="https://commons.m.wikimedia.org/wiki/Category:OpenStreetMap" TargetMode="External"/><Relationship Id="rId5" Type="http://schemas.openxmlformats.org/officeDocument/2006/relationships/image" Target="../media/image72.png"/><Relationship Id="rId6" Type="http://schemas.openxmlformats.org/officeDocument/2006/relationships/hyperlink" Target="https://w.wiki/sxa" TargetMode="External"/><Relationship Id="rId7" Type="http://schemas.openxmlformats.org/officeDocument/2006/relationships/hyperlink" Target="https://commons.wikimedia.org/wiki/File:Sophox_logo.svg" TargetMode="External"/><Relationship Id="rId8" Type="http://schemas.openxmlformats.org/officeDocument/2006/relationships/image" Target="../media/image66.png"/></Relationships>
</file>

<file path=ppt/slides/_rels/slide25.xml.rels><?xml version="1.0" encoding="UTF-8" standalone="yes"?><Relationships xmlns="http://schemas.openxmlformats.org/package/2006/relationships"><Relationship Id="rId20" Type="http://schemas.openxmlformats.org/officeDocument/2006/relationships/image" Target="../media/image65.png"/><Relationship Id="rId22" Type="http://schemas.openxmlformats.org/officeDocument/2006/relationships/image" Target="../media/image69.png"/><Relationship Id="rId21" Type="http://schemas.openxmlformats.org/officeDocument/2006/relationships/hyperlink" Target="https://commons.wikimedia.org/wiki/File:Wikimedians_for_Disaster_Response_-_logo.svg" TargetMode="External"/><Relationship Id="rId24" Type="http://schemas.openxmlformats.org/officeDocument/2006/relationships/image" Target="../media/image71.png"/><Relationship Id="rId23" Type="http://schemas.openxmlformats.org/officeDocument/2006/relationships/hyperlink" Target="https://commons.wikimedia.org/wiki/File:Wikimedians_for_Sustainable_Development-3-rotated.sv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meta.wikimedia.org/wiki/Wikimedians_for_Disaster_Response" TargetMode="External"/><Relationship Id="rId4" Type="http://schemas.openxmlformats.org/officeDocument/2006/relationships/hyperlink" Target="https://meta.wikimedia.org/wiki/Wikimedians_for_Sustainable_Development" TargetMode="External"/><Relationship Id="rId9" Type="http://schemas.openxmlformats.org/officeDocument/2006/relationships/hyperlink" Target="https://www.wikidata.org/wiki/Wikidata:WikiProject_COVID-19" TargetMode="External"/><Relationship Id="rId26" Type="http://schemas.openxmlformats.org/officeDocument/2006/relationships/image" Target="../media/image56.png"/><Relationship Id="rId25" Type="http://schemas.openxmlformats.org/officeDocument/2006/relationships/hyperlink" Target="https://commons.wikimedia.org/wiki/File:Wiki_Project_Med_Foundation_logo.svg" TargetMode="External"/><Relationship Id="rId5" Type="http://schemas.openxmlformats.org/officeDocument/2006/relationships/hyperlink" Target="https://en.wikipedia.org/wiki/Wikipedia:WikiProject_Medicine" TargetMode="External"/><Relationship Id="rId6" Type="http://schemas.openxmlformats.org/officeDocument/2006/relationships/hyperlink" Target="https://en.wikipedia.org/wiki/Wikipedia:WikiProject_Disaster_management" TargetMode="External"/><Relationship Id="rId7" Type="http://schemas.openxmlformats.org/officeDocument/2006/relationships/hyperlink" Target="https://en.wikipedia.org/wiki/User:Netha_Hussain" TargetMode="External"/><Relationship Id="rId8" Type="http://schemas.openxmlformats.org/officeDocument/2006/relationships/hyperlink" Target="https://doi.org/10.5281/zenodo.5201623" TargetMode="External"/><Relationship Id="rId11" Type="http://schemas.openxmlformats.org/officeDocument/2006/relationships/hyperlink" Target="https://doi.org/10.1101/2021.03.01.433379" TargetMode="External"/><Relationship Id="rId10" Type="http://schemas.openxmlformats.org/officeDocument/2006/relationships/hyperlink" Target="https://doi.org/10.3233/SW-210444" TargetMode="External"/><Relationship Id="rId13" Type="http://schemas.openxmlformats.org/officeDocument/2006/relationships/hyperlink" Target="https://commons.wikimedia.org/wiki/File:Wikiproject_COVID-19_-_logo.svg" TargetMode="External"/><Relationship Id="rId12" Type="http://schemas.openxmlformats.org/officeDocument/2006/relationships/hyperlink" Target="https://doi.org/10.5281/zenodo.4909923" TargetMode="External"/><Relationship Id="rId15" Type="http://schemas.openxmlformats.org/officeDocument/2006/relationships/hyperlink" Target="https://commons.wikimedia.org/wiki/File:SARS-CoV-2_(Wikimedia_colors).svg" TargetMode="External"/><Relationship Id="rId14" Type="http://schemas.openxmlformats.org/officeDocument/2006/relationships/image" Target="../media/image21.png"/><Relationship Id="rId17" Type="http://schemas.openxmlformats.org/officeDocument/2006/relationships/hyperlink" Target="https://commons.wikimedia.org/wiki/File:WikiProject_COVID-19_Urdu_Logo.svg" TargetMode="External"/><Relationship Id="rId16" Type="http://schemas.openxmlformats.org/officeDocument/2006/relationships/image" Target="../media/image67.png"/><Relationship Id="rId19" Type="http://schemas.openxmlformats.org/officeDocument/2006/relationships/hyperlink" Target="https://commons.wikimedia.org/wiki/File:Logo_Wikipedia_Ti%E1%BA%BFng_Vi%E1%BB%87t_ch%E1%BB%91ng_d%E1%BB%8Bch_COVID-19.png" TargetMode="External"/><Relationship Id="rId18" Type="http://schemas.openxmlformats.org/officeDocument/2006/relationships/image" Target="../media/image6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doi.org/10.5281/zenodo.5701481" TargetMode="External"/><Relationship Id="rId4" Type="http://schemas.openxmlformats.org/officeDocument/2006/relationships/hyperlink" Target="https://www.wikidata.org/wiki/User:Daniel_Mietchen" TargetMode="External"/><Relationship Id="rId5" Type="http://schemas.openxmlformats.org/officeDocument/2006/relationships/hyperlink" Target="https://twitter.com/EvoMRI" TargetMode="Externa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hyperlink" Target="https://incubator.wikimedia.org/" TargetMode="External"/><Relationship Id="rId10" Type="http://schemas.openxmlformats.org/officeDocument/2006/relationships/hyperlink" Target="https://www.mediawiki.org/" TargetMode="External"/><Relationship Id="rId13" Type="http://schemas.openxmlformats.org/officeDocument/2006/relationships/hyperlink" Target="https://www.wikivoyage.org/" TargetMode="External"/><Relationship Id="rId12" Type="http://schemas.openxmlformats.org/officeDocument/2006/relationships/hyperlink" Target="https://wikidata.org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hyperlink" Target="https://www.wikipedia.org/" TargetMode="External"/><Relationship Id="rId9" Type="http://schemas.openxmlformats.org/officeDocument/2006/relationships/hyperlink" Target="https://species.wikimedia.org/" TargetMode="External"/><Relationship Id="rId15" Type="http://schemas.openxmlformats.org/officeDocument/2006/relationships/hyperlink" Target="https://www.wiktionary.org/" TargetMode="External"/><Relationship Id="rId14" Type="http://schemas.openxmlformats.org/officeDocument/2006/relationships/hyperlink" Target="https://www.wikiversity.org/" TargetMode="External"/><Relationship Id="rId17" Type="http://schemas.openxmlformats.org/officeDocument/2006/relationships/hyperlink" Target="https://www.wikisource.org/" TargetMode="External"/><Relationship Id="rId16" Type="http://schemas.openxmlformats.org/officeDocument/2006/relationships/hyperlink" Target="https://www.wikinews.org/" TargetMode="External"/><Relationship Id="rId5" Type="http://schemas.openxmlformats.org/officeDocument/2006/relationships/hyperlink" Target="https://wikimania.wikimedia.org/" TargetMode="External"/><Relationship Id="rId19" Type="http://schemas.openxmlformats.org/officeDocument/2006/relationships/hyperlink" Target="https://meta.wikimedia.org/wiki/Special:SiteMatrix" TargetMode="External"/><Relationship Id="rId6" Type="http://schemas.openxmlformats.org/officeDocument/2006/relationships/hyperlink" Target="https://www.wikibooks.org/" TargetMode="External"/><Relationship Id="rId18" Type="http://schemas.openxmlformats.org/officeDocument/2006/relationships/hyperlink" Target="https://commons.wikimedia.org/" TargetMode="External"/><Relationship Id="rId7" Type="http://schemas.openxmlformats.org/officeDocument/2006/relationships/hyperlink" Target="https://meta.wikimedia.org/" TargetMode="External"/><Relationship Id="rId8" Type="http://schemas.openxmlformats.org/officeDocument/2006/relationships/hyperlink" Target="https://www.wikiquote.org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hyperlink" Target="https://commons.wikimedia.org/wiki/File:Wikimedians_for_Disaster_Response_-_logo.svg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meta.wikimedia.org/wiki/Wikimedians_for_Disaster_Response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hyperlink" Target="https://w.wiki/ho3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histropedia.com/timeline/hpwksw29tp1/Wars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commons.wikimedia.org/wiki/File:Wikimedia_logo_family_2021_with_SARS-CoV-2_virus.png" TargetMode="External"/><Relationship Id="rId4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commons.wikimedia.org/wiki/File:Wikimedia_logo_family_2021_with_SARS-CoV-2_virus.png" TargetMode="External"/><Relationship Id="rId4" Type="http://schemas.openxmlformats.org/officeDocument/2006/relationships/image" Target="../media/image17.png"/><Relationship Id="rId9" Type="http://schemas.openxmlformats.org/officeDocument/2006/relationships/hyperlink" Target="https://wikimania2018.wikimedia.org/wiki/Disasters_meetup" TargetMode="External"/><Relationship Id="rId5" Type="http://schemas.openxmlformats.org/officeDocument/2006/relationships/hyperlink" Target="https://wikimania.m.wikimedia.org/w/index.php?title=2020:Wikimania/th&amp;uselang=th&amp;mobileaction=toggle_view_mobile" TargetMode="External"/><Relationship Id="rId6" Type="http://schemas.openxmlformats.org/officeDocument/2006/relationships/image" Target="../media/image1.png"/><Relationship Id="rId7" Type="http://schemas.openxmlformats.org/officeDocument/2006/relationships/hyperlink" Target="https://wikimania.m.wikimedia.org/w/index.php?title=2020:Wikimania/ru&amp;mobileaction=toggle_view_mobile&amp;uselang=ru" TargetMode="External"/><Relationship Id="rId8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commons.wikimedia.org/wiki/File:Wikimedia_logo_family_2021_with_SARS-CoV-2_virus.png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5" Type="http://schemas.openxmlformats.org/officeDocument/2006/relationships/hyperlink" Target="https://ru.m.wikibooks.org/wiki/%D0%A3%D1%87%D0%B5%D0%B1%D0%BD%D0%B8%D0%BA_%D0%B7%D0%B0%D0%B1%D0%BE%D0%BB%D0%B5%D0%B2%D1%88%D0%B5%D0%B3%D0%BE_COVID-19" TargetMode="External"/><Relationship Id="rId6" Type="http://schemas.openxmlformats.org/officeDocument/2006/relationships/image" Target="../media/image19.png"/><Relationship Id="rId7" Type="http://schemas.openxmlformats.org/officeDocument/2006/relationships/image" Target="../media/image3.png"/><Relationship Id="rId8" Type="http://schemas.openxmlformats.org/officeDocument/2006/relationships/hyperlink" Target="https://en.m.wikibooks.org/wiki/High_School_Earth_Science/Staying_Safe_in_Earthquak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5061300" cy="28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Humanitarian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Wikimedia</a:t>
            </a:r>
            <a:endParaRPr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958225" y="4392100"/>
            <a:ext cx="7688100" cy="7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Daniel Mietchen</a:t>
            </a:r>
            <a:r>
              <a:rPr lang="en-GB"/>
              <a:t> -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HOT Summit 2021</a:t>
            </a:r>
            <a:r>
              <a:rPr lang="en-GB"/>
              <a:t> - </a:t>
            </a:r>
            <a:r>
              <a:rPr lang="en-GB"/>
              <a:t>22 November 2021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DOI: </a:t>
            </a:r>
            <a:r>
              <a:rPr lang="en-GB" u="sng">
                <a:solidFill>
                  <a:schemeClr val="hlink"/>
                </a:solidFill>
                <a:hlinkClick r:id="rId5"/>
              </a:rPr>
              <a:t>10.5281/zenodo.5701481</a:t>
            </a:r>
            <a:endParaRPr/>
          </a:p>
        </p:txBody>
      </p:sp>
      <p:pic>
        <p:nvPicPr>
          <p:cNvPr descr="https://upload.wikimedia.org/wikipedia/commons/thumb/6/64/Wikimedia_logo_family_2021_with_SARS-CoV-2_virus.png/1024px-Wikimedia_logo_family_2021_with_SARS-CoV-2_virus.png" id="88" name="Google Shape;88;p1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70200" y="666525"/>
            <a:ext cx="3794800" cy="379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8/89/Wikimedians_for_Disaster_Response_-_logo.svg/842px-Wikimedians_for_Disaster_Response_-_logo.svg.png" id="89" name="Google Shape;89;p13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1249" y="2899325"/>
            <a:ext cx="1625050" cy="197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0651" y="448800"/>
            <a:ext cx="5228101" cy="399545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Meta</a:t>
            </a:r>
            <a:endParaRPr/>
          </a:p>
        </p:txBody>
      </p:sp>
      <p:pic>
        <p:nvPicPr>
          <p:cNvPr descr="https://upload.wikimedia.org/wikipedia/commons/thumb/6/64/Wikimedia_logo_family_2021_with_SARS-CoV-2_virus.png/1024px-Wikimedia_logo_family_2021_with_SARS-CoV-2_virus.png" id="159" name="Google Shape;159;p22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3/38/Stopcovid19.svg/637px-Stopcovid19.svg.png" id="160" name="Google Shape;160;p22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90859" y="122550"/>
            <a:ext cx="1648542" cy="124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2400" y="1853850"/>
            <a:ext cx="3059775" cy="324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Wikiquote</a:t>
            </a:r>
            <a:endParaRPr/>
          </a:p>
        </p:txBody>
      </p:sp>
      <p:pic>
        <p:nvPicPr>
          <p:cNvPr descr="https://upload.wikimedia.org/wikipedia/commons/thumb/6/64/Wikimedia_logo_family_2021_with_SARS-CoV-2_virus.png/1024px-Wikimedia_logo_family_2021_with_SARS-CoV-2_virus.png" id="167" name="Google Shape;167;p2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9200" y="2692050"/>
            <a:ext cx="3758449" cy="262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67222" y="163875"/>
            <a:ext cx="3291776" cy="216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7200" y="2006250"/>
            <a:ext cx="2868255" cy="298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975" y="2445625"/>
            <a:ext cx="5178826" cy="225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Wikispecies</a:t>
            </a:r>
            <a:endParaRPr/>
          </a:p>
        </p:txBody>
      </p:sp>
      <p:pic>
        <p:nvPicPr>
          <p:cNvPr descr="https://upload.wikimedia.org/wikipedia/commons/thumb/6/64/Wikimedia_logo_family_2021_with_SARS-CoV-2_virus.png/1024px-Wikimedia_logo_family_2021_with_SARS-CoV-2_virus.png" id="177" name="Google Shape;177;p2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92900" y="199800"/>
            <a:ext cx="5610450" cy="387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MediaWiki</a:t>
            </a:r>
            <a:endParaRPr/>
          </a:p>
        </p:txBody>
      </p:sp>
      <p:pic>
        <p:nvPicPr>
          <p:cNvPr descr="https://upload.wikimedia.org/wikipedia/commons/thumb/6/64/Wikimedia_logo_family_2021_with_SARS-CoV-2_virus.png/1024px-Wikimedia_logo_family_2021_with_SARS-CoV-2_virus.png" id="184" name="Google Shape;184;p2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5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600" y="1843675"/>
            <a:ext cx="4334848" cy="322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5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75775" y="866385"/>
            <a:ext cx="4334851" cy="3972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thumb/6/64/Wikimedia_logo_family_2021_with_SARS-CoV-2_virus.png/1024px-Wikimedia_logo_family_2021_with_SARS-CoV-2_virus.png" id="191" name="Google Shape;191;p2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6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53899" y="235125"/>
            <a:ext cx="3735925" cy="317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6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38475" y="1800425"/>
            <a:ext cx="5397524" cy="335747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6"/>
          <p:cNvSpPr txBox="1"/>
          <p:nvPr>
            <p:ph type="title"/>
          </p:nvPr>
        </p:nvSpPr>
        <p:spPr>
          <a:xfrm>
            <a:off x="958050" y="16234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Incubator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5897" y="72800"/>
            <a:ext cx="3545206" cy="27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Wikidata</a:t>
            </a:r>
            <a:endParaRPr/>
          </a:p>
        </p:txBody>
      </p:sp>
      <p:pic>
        <p:nvPicPr>
          <p:cNvPr id="201" name="Google Shape;201;p27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0675" y="2463450"/>
            <a:ext cx="2280268" cy="25999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2/2d/Screenshot_of_Scholia_topic_profile_for_SARS-CoV-2_%28Q82069695%29_as_of_2020-05-22.png/71px-Screenshot_of_Scholia_topic_profile_for_SARS-CoV-2_%28Q82069695%29_as_of_2020-05-22.png" id="202" name="Google Shape;202;p27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58200" y="0"/>
            <a:ext cx="6096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" name="Google Shape;203;p27"/>
          <p:cNvGrpSpPr/>
          <p:nvPr/>
        </p:nvGrpSpPr>
        <p:grpSpPr>
          <a:xfrm>
            <a:off x="6081295" y="79992"/>
            <a:ext cx="2327248" cy="2116134"/>
            <a:chOff x="3566825" y="2158650"/>
            <a:chExt cx="2802900" cy="2704325"/>
          </a:xfrm>
        </p:grpSpPr>
        <p:sp>
          <p:nvSpPr>
            <p:cNvPr id="204" name="Google Shape;204;p27">
              <a:hlinkClick r:id="rId9"/>
            </p:cNvPr>
            <p:cNvSpPr/>
            <p:nvPr/>
          </p:nvSpPr>
          <p:spPr>
            <a:xfrm>
              <a:off x="3566825" y="2228375"/>
              <a:ext cx="2802900" cy="2634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https://upload.wikimedia.org/wikipedia/commons/thumb/a/a8/COVID-19_on_Wikidata.svg/1005px-COVID-19_on_Wikidata.svg.png" id="205" name="Google Shape;205;p27">
              <a:hlinkClick r:id="rId10"/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729467" y="2158650"/>
              <a:ext cx="2627658" cy="26784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https://upload.wikimedia.org/wikipedia/commons/thumb/6/64/Wikimedia_logo_family_2021_with_SARS-CoV-2_virus.png/1024px-Wikimedia_logo_family_2021_with_SARS-CoV-2_virus.png" id="206" name="Google Shape;206;p27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7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0" y="1978750"/>
            <a:ext cx="4197124" cy="2834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8/80/Wikiproject_COVID-19_-_logo.svg/570px-Wikiproject_COVID-19_-_logo.svg.png" id="208" name="Google Shape;208;p27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608800" y="3214900"/>
            <a:ext cx="1345800" cy="14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Wikivoyage</a:t>
            </a:r>
            <a:endParaRPr/>
          </a:p>
        </p:txBody>
      </p:sp>
      <p:pic>
        <p:nvPicPr>
          <p:cNvPr descr="https://upload.wikimedia.org/wikipedia/commons/thumb/6/64/Wikimedia_logo_family_2021_with_SARS-CoV-2_virus.png/1024px-Wikimedia_logo_family_2021_with_SARS-CoV-2_virus.png" id="214" name="Google Shape;214;p2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2549" y="0"/>
            <a:ext cx="3899851" cy="454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8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1895950"/>
            <a:ext cx="4248299" cy="324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8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21679" y="2207350"/>
            <a:ext cx="3244950" cy="293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Wikiversity</a:t>
            </a:r>
            <a:endParaRPr/>
          </a:p>
        </p:txBody>
      </p:sp>
      <p:pic>
        <p:nvPicPr>
          <p:cNvPr descr="https://upload.wikimedia.org/wikipedia/commons/thumb/6/64/Wikimedia_logo_family_2021_with_SARS-CoV-2_virus.png/1024px-Wikimedia_logo_family_2021_with_SARS-CoV-2_virus.png" id="223" name="Google Shape;223;p2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9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1200" y="1779900"/>
            <a:ext cx="3665650" cy="32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9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19246" y="598367"/>
            <a:ext cx="4983500" cy="4392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0"/>
          <p:cNvSpPr txBox="1"/>
          <p:nvPr>
            <p:ph type="title"/>
          </p:nvPr>
        </p:nvSpPr>
        <p:spPr>
          <a:xfrm>
            <a:off x="1347875" y="505913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Wiktionary</a:t>
            </a:r>
            <a:endParaRPr/>
          </a:p>
        </p:txBody>
      </p:sp>
      <p:pic>
        <p:nvPicPr>
          <p:cNvPr descr="https://upload.wikimedia.org/wikipedia/commons/thumb/6/64/Wikimedia_logo_family_2021_with_SARS-CoV-2_virus.png/1024px-Wikimedia_logo_family_2021_with_SARS-CoV-2_virus.png" id="231" name="Google Shape;231;p3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750" y="1341425"/>
            <a:ext cx="4928024" cy="361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0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88000" y="29800"/>
            <a:ext cx="2773150" cy="290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0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13550" y="1803113"/>
            <a:ext cx="2878050" cy="2950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1"/>
          <p:cNvSpPr txBox="1"/>
          <p:nvPr>
            <p:ph type="title"/>
          </p:nvPr>
        </p:nvSpPr>
        <p:spPr>
          <a:xfrm>
            <a:off x="1720050" y="4804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Wikinews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ttps://upload.wikimedia.org/wikipedia/commons/thumb/6/64/Wikimedia_logo_family_2021_with_SARS-CoV-2_virus.png/1024px-Wikimedia_logo_family_2021_with_SARS-CoV-2_virus.png" id="240" name="Google Shape;240;p3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1919" y="-46956"/>
            <a:ext cx="3791074" cy="250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1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1392600"/>
            <a:ext cx="4449024" cy="361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1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99390" y="2634325"/>
            <a:ext cx="3961238" cy="250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type="title"/>
          </p:nvPr>
        </p:nvSpPr>
        <p:spPr>
          <a:xfrm>
            <a:off x="348450" y="4804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Structure of the talk</a:t>
            </a:r>
            <a:endParaRPr/>
          </a:p>
        </p:txBody>
      </p:sp>
      <p:sp>
        <p:nvSpPr>
          <p:cNvPr id="95" name="Google Shape;95;p14"/>
          <p:cNvSpPr txBox="1"/>
          <p:nvPr/>
        </p:nvSpPr>
        <p:spPr>
          <a:xfrm>
            <a:off x="231250" y="1658175"/>
            <a:ext cx="8710200" cy="26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i="1" lang="en-GB" sz="2300">
                <a:latin typeface="Lato"/>
                <a:ea typeface="Lato"/>
                <a:cs typeface="Lato"/>
                <a:sym typeface="Lato"/>
              </a:rPr>
              <a:t>Part 1: Overview of Wikimedia projects</a:t>
            </a:r>
            <a:endParaRPr i="1"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i="1" lang="en-GB" sz="2300">
                <a:latin typeface="Lato"/>
                <a:ea typeface="Lato"/>
                <a:cs typeface="Lato"/>
                <a:sym typeface="Lato"/>
              </a:rPr>
              <a:t>Part 2: Coverage of disaster-related matters</a:t>
            </a:r>
            <a:endParaRPr i="1"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i="1" lang="en-GB" sz="2300">
                <a:latin typeface="Lato"/>
                <a:ea typeface="Lato"/>
                <a:cs typeface="Lato"/>
                <a:sym typeface="Lato"/>
              </a:rPr>
              <a:t>Part 3: Disaster-themed tour around the World</a:t>
            </a:r>
            <a:endParaRPr i="1"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i="1" lang="en-GB" sz="2300">
                <a:latin typeface="Lato"/>
                <a:ea typeface="Lato"/>
                <a:cs typeface="Lato"/>
                <a:sym typeface="Lato"/>
              </a:rPr>
              <a:t>Part 4: Disaster-themed tour through the ages</a:t>
            </a:r>
            <a:endParaRPr i="1"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b="1" lang="en-GB" sz="2300">
                <a:latin typeface="Lato"/>
                <a:ea typeface="Lato"/>
                <a:cs typeface="Lato"/>
                <a:sym typeface="Lato"/>
              </a:rPr>
              <a:t>Part 5: Disaster-themed tour around Wikimedia projects</a:t>
            </a:r>
            <a:endParaRPr b="1"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i="1" lang="en-GB" sz="2300">
                <a:latin typeface="Lato"/>
                <a:ea typeface="Lato"/>
                <a:cs typeface="Lato"/>
                <a:sym typeface="Lato"/>
              </a:rPr>
              <a:t>Part 6: Interactions between Wikimedia and OSM</a:t>
            </a:r>
            <a:endParaRPr i="1"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b="1" lang="en-GB" sz="2300">
                <a:latin typeface="Lato"/>
                <a:ea typeface="Lato"/>
                <a:cs typeface="Lato"/>
                <a:sym typeface="Lato"/>
              </a:rPr>
              <a:t>Part 7: Discussion</a:t>
            </a:r>
            <a:endParaRPr b="1" sz="23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Wikisource</a:t>
            </a:r>
            <a:endParaRPr/>
          </a:p>
        </p:txBody>
      </p:sp>
      <p:pic>
        <p:nvPicPr>
          <p:cNvPr descr="https://upload.wikimedia.org/wikipedia/commons/thumb/6/64/Wikimedia_logo_family_2021_with_SARS-CoV-2_virus.png/1024px-Wikimedia_logo_family_2021_with_SARS-CoV-2_virus.png" id="249" name="Google Shape;249;p3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2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006250"/>
            <a:ext cx="2835212" cy="298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2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52200" y="-30618"/>
            <a:ext cx="3921074" cy="3947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2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15838" y="2234850"/>
            <a:ext cx="3921085" cy="298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2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34150" y="3657600"/>
            <a:ext cx="5276626" cy="164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thumb/d/da/Museum_of_earthquake_science_tokyo_kita_2015.jpg/1024px-Museum_of_earthquake_science_tokyo_kita_2015.jpg" id="258" name="Google Shape;258;p3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6700" y="175175"/>
            <a:ext cx="3060475" cy="228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3"/>
          <p:cNvSpPr txBox="1"/>
          <p:nvPr>
            <p:ph type="title"/>
          </p:nvPr>
        </p:nvSpPr>
        <p:spPr>
          <a:xfrm>
            <a:off x="1198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Wikimedia Commons</a:t>
            </a:r>
            <a:endParaRPr/>
          </a:p>
        </p:txBody>
      </p:sp>
      <p:pic>
        <p:nvPicPr>
          <p:cNvPr id="260" name="Google Shape;260;p3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006250"/>
            <a:ext cx="2089395" cy="2984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6/64/Wikimedia_logo_family_2021_with_SARS-CoV-2_virus.png/1024px-Wikimedia_logo_family_2021_with_SARS-CoV-2_virus.png" id="261" name="Google Shape;261;p3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2/28/Lissabon-2.jpg" id="262" name="Google Shape;262;p3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41800" y="2178300"/>
            <a:ext cx="3448275" cy="2812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9/90/%E5%A4%A7%E6%B4%A5%E6%B3%A2%E8%A8%98%E5%BF%B5%E7%A2%91.JPG/1024px-%E5%A4%A7%E6%B4%A5%E6%B3%A2%E8%A8%98%E5%BF%B5%E7%A2%91.JPG" id="263" name="Google Shape;263;p3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42475" y="2843051"/>
            <a:ext cx="3149124" cy="20994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e/e1/MUTCD-CA_SR46.svg/614px-MUTCD-CA_SR46.svg.png" id="264" name="Google Shape;264;p33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334400" y="61350"/>
            <a:ext cx="1587975" cy="1984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5/54/Stop_the_Spread_of_Germs_updated_%28Swahili%29.pdf/page1-464px-Stop_the_Spread_of_Germs_updated_%28Swahili%29.pdf.jpg" id="265" name="Google Shape;265;p33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978575" y="17625"/>
            <a:ext cx="2204200" cy="267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852" y="304800"/>
            <a:ext cx="4301526" cy="2452626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4"/>
          <p:cNvSpPr txBox="1"/>
          <p:nvPr>
            <p:ph type="title"/>
          </p:nvPr>
        </p:nvSpPr>
        <p:spPr>
          <a:xfrm>
            <a:off x="1262850" y="4804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Wikipedia</a:t>
            </a:r>
            <a:endParaRPr/>
          </a:p>
        </p:txBody>
      </p:sp>
      <p:pic>
        <p:nvPicPr>
          <p:cNvPr descr="https://upload.wikimedia.org/wikipedia/commons/thumb/6/64/Wikimedia_logo_family_2021_with_SARS-CoV-2_virus.png/1024px-Wikimedia_logo_family_2021_with_SARS-CoV-2_virus.png" id="272" name="Google Shape;272;p3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4200" y="-76200"/>
            <a:ext cx="1242225" cy="12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4226" y="2491051"/>
            <a:ext cx="4229626" cy="288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4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96062" y="0"/>
            <a:ext cx="4438062" cy="23425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5/58/Wiki_Project_Med_Foundation_logo.svg/953px-Wiki_Project_Med_Foundation_logo.svg.png" id="275" name="Google Shape;275;p34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20000" y="197563"/>
            <a:ext cx="788275" cy="84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4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739975" y="2227325"/>
            <a:ext cx="4229624" cy="291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thumb/9/9e/Map_of_humanitarian_support_to_the_Great_Eastern_Japan_Earthquake.svg/1024px-Map_of_humanitarian_support_to_the_Great_Eastern_Japan_Earthquake.svg.png" id="281" name="Google Shape;281;p3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70532"/>
            <a:ext cx="5140399" cy="26398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2/2d/Wikimedia_logo_family_complete-2021.svg/768px-Wikimedia_logo_family_complete-2021.svg.png" id="282" name="Google Shape;282;p35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-56825"/>
            <a:ext cx="1298350" cy="129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5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21250" y="0"/>
            <a:ext cx="1542943" cy="1433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5/5c/IIAB2018Edition.jpg/1280px-IIAB2018Edition.jpg" id="284" name="Google Shape;284;p35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21876" y="-6625"/>
            <a:ext cx="1855401" cy="1424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0/00/Trump_holding_altered_Dorian_forecast_map.png/1024px-Trump_holding_altered_Dorian_forecast_map.png" id="285" name="Google Shape;285;p35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30225" y="-6625"/>
            <a:ext cx="3466176" cy="194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5"/>
          <p:cNvSpPr txBox="1"/>
          <p:nvPr>
            <p:ph type="title"/>
          </p:nvPr>
        </p:nvSpPr>
        <p:spPr>
          <a:xfrm>
            <a:off x="424650" y="14710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Other Wikimedia contexts</a:t>
            </a:r>
            <a:endParaRPr/>
          </a:p>
        </p:txBody>
      </p:sp>
      <p:pic>
        <p:nvPicPr>
          <p:cNvPr descr="https://upload.wikimedia.org/wikipedia/commons/thumb/2/27/Sketch_of_the_evolution_of_humanitarian_mapping_in_OSM_in_regard_to_major_disaster_activations%2C_the_socio-technical_development_of_the_community_and_global_political_frameworks_-_41598_2021_82404_Fig1.png/1024px-thumbnail.png" id="287" name="Google Shape;287;p35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241400" y="2207350"/>
            <a:ext cx="3931175" cy="2936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c/c8/Samoa5_%2810718914923%29.jpg/640px-Samoa5_%2810718914923%29.jpg" id="288" name="Google Shape;288;p35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356557" y="-16150"/>
            <a:ext cx="2148643" cy="1433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c/c2/WikiCite_wordmark.svg/640px-WikiCite_wordmark.svg.png" id="289" name="Google Shape;289;p35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889106" y="1852050"/>
            <a:ext cx="2206894" cy="74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6"/>
          <p:cNvSpPr txBox="1"/>
          <p:nvPr>
            <p:ph type="title"/>
          </p:nvPr>
        </p:nvSpPr>
        <p:spPr>
          <a:xfrm>
            <a:off x="95500" y="23250"/>
            <a:ext cx="8415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6: </a:t>
            </a:r>
            <a:r>
              <a:rPr lang="en-GB"/>
              <a:t>Interactions between Wikimedia and OSM</a:t>
            </a:r>
            <a:endParaRPr/>
          </a:p>
        </p:txBody>
      </p:sp>
      <p:pic>
        <p:nvPicPr>
          <p:cNvPr id="295" name="Google Shape;295;p3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809075"/>
            <a:ext cx="5754925" cy="218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9400" y="482250"/>
            <a:ext cx="6324601" cy="2847312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6"/>
          <p:cNvSpPr txBox="1"/>
          <p:nvPr/>
        </p:nvSpPr>
        <p:spPr>
          <a:xfrm>
            <a:off x="3142000" y="2556900"/>
            <a:ext cx="55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HOT OSM Tasks known to Wikidata: </a:t>
            </a: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https://w.wiki/sxa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8" name="Google Shape;298;p36"/>
          <p:cNvSpPr txBox="1"/>
          <p:nvPr/>
        </p:nvSpPr>
        <p:spPr>
          <a:xfrm>
            <a:off x="141925" y="784850"/>
            <a:ext cx="40362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See also the </a:t>
            </a:r>
            <a:r>
              <a:rPr i="1" lang="en-GB">
                <a:latin typeface="Lato"/>
                <a:ea typeface="Lato"/>
                <a:cs typeface="Lato"/>
                <a:sym typeface="Lato"/>
              </a:rPr>
              <a:t>HOT OSM 2021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session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latin typeface="Lato"/>
                <a:ea typeface="Lato"/>
                <a:cs typeface="Lato"/>
                <a:sym typeface="Lato"/>
              </a:rPr>
              <a:t>OSM Taiwan - Handling of Taiwan River Data: Collaboration of Taiwan Government, OpenStreetMap and Wikidata </a:t>
            </a:r>
            <a:endParaRPr i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latin typeface="Lato"/>
                <a:ea typeface="Lato"/>
                <a:cs typeface="Lato"/>
                <a:sym typeface="Lato"/>
              </a:rPr>
              <a:t>by Dennis Raylin Chen, scheduled 12h earlier</a:t>
            </a:r>
            <a:endParaRPr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https://upload.wikimedia.org/wikipedia/commons/thumb/0/05/Sophox_logo.svg/640px-Sophox_logo.svg.png" id="299" name="Google Shape;299;p36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69850" y="3033300"/>
            <a:ext cx="1013800" cy="65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6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07326" y="3190075"/>
            <a:ext cx="3347721" cy="275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7"/>
          <p:cNvSpPr txBox="1"/>
          <p:nvPr>
            <p:ph type="title"/>
          </p:nvPr>
        </p:nvSpPr>
        <p:spPr>
          <a:xfrm>
            <a:off x="796700" y="5790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Attributions</a:t>
            </a:r>
            <a:endParaRPr/>
          </a:p>
        </p:txBody>
      </p:sp>
      <p:sp>
        <p:nvSpPr>
          <p:cNvPr id="306" name="Google Shape;306;p37"/>
          <p:cNvSpPr txBox="1"/>
          <p:nvPr>
            <p:ph idx="1" type="body"/>
          </p:nvPr>
        </p:nvSpPr>
        <p:spPr>
          <a:xfrm>
            <a:off x="345850" y="1441200"/>
            <a:ext cx="8609700" cy="318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Screenshots link to their respective source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Other i</a:t>
            </a:r>
            <a:r>
              <a:rPr lang="en-GB"/>
              <a:t>mages link to their copy on Wikimedia Commons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Thanks to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u="sng">
                <a:solidFill>
                  <a:schemeClr val="hlink"/>
                </a:solidFill>
                <a:hlinkClick r:id="rId3"/>
              </a:rPr>
              <a:t>Wikimedians for Disaster Response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u="sng">
                <a:solidFill>
                  <a:schemeClr val="hlink"/>
                </a:solidFill>
                <a:hlinkClick r:id="rId4"/>
              </a:rPr>
              <a:t>Wikimedians for Sustainable Development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u="sng">
                <a:solidFill>
                  <a:schemeClr val="hlink"/>
                </a:solidFill>
                <a:hlinkClick r:id="rId5"/>
              </a:rPr>
              <a:t>WikiProject Medicine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u="sng">
                <a:solidFill>
                  <a:schemeClr val="hlink"/>
                </a:solidFill>
                <a:hlinkClick r:id="rId6"/>
              </a:rPr>
              <a:t>WikiProject Disaster management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u="sng">
                <a:solidFill>
                  <a:schemeClr val="hlink"/>
                </a:solidFill>
                <a:hlinkClick r:id="rId7"/>
              </a:rPr>
              <a:t>Netha Hussain</a:t>
            </a:r>
            <a:r>
              <a:rPr lang="en-GB"/>
              <a:t> (see joint </a:t>
            </a:r>
            <a:r>
              <a:rPr lang="en-GB"/>
              <a:t>Wikimania presentation on Wikimedia &amp; COVID at </a:t>
            </a:r>
            <a:r>
              <a:rPr lang="en-GB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https://doi.org/10.5281/zenodo.5201623</a:t>
            </a:r>
            <a:r>
              <a:rPr lang="en-GB"/>
              <a:t> </a:t>
            </a:r>
            <a:r>
              <a:rPr lang="en-GB"/>
              <a:t>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u="sng">
                <a:solidFill>
                  <a:schemeClr val="hlink"/>
                </a:solidFill>
                <a:hlinkClick r:id="rId9"/>
              </a:rPr>
              <a:t>WikiProject COVID 19</a:t>
            </a:r>
            <a:endParaRPr/>
          </a:p>
        </p:txBody>
      </p:sp>
      <p:sp>
        <p:nvSpPr>
          <p:cNvPr id="307" name="Google Shape;307;p37"/>
          <p:cNvSpPr txBox="1"/>
          <p:nvPr/>
        </p:nvSpPr>
        <p:spPr>
          <a:xfrm>
            <a:off x="408250" y="3518675"/>
            <a:ext cx="7653300" cy="15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Further reading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Turki et al. (2021). Representing COVID-19 information in collaborative knowledge graphs: the case of Wikidata. Semantic Web Journal (DOI: </a:t>
            </a:r>
            <a:r>
              <a:rPr lang="en-GB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0"/>
              </a:rPr>
              <a:t>10.3233/SW-210444</a:t>
            </a:r>
            <a:r>
              <a:rPr lang="en-GB" sz="1200">
                <a:latin typeface="Lato"/>
                <a:ea typeface="Lato"/>
                <a:cs typeface="Lato"/>
                <a:sym typeface="Lato"/>
              </a:rPr>
              <a:t>). 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Citation needed? Wikipedia and the COVID-19 pandemic. Omer Benjakob, Rona Aviram, Jonathan Sobel. bioRxiv 2021.03.01.433379; </a:t>
            </a:r>
            <a:r>
              <a:rPr lang="en-GB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1"/>
              </a:rPr>
              <a:t>https://doi.org/10.1101/2021.03.01.433379</a:t>
            </a:r>
            <a:r>
              <a:rPr lang="en-GB" sz="1200">
                <a:latin typeface="Lato"/>
                <a:ea typeface="Lato"/>
                <a:cs typeface="Lato"/>
                <a:sym typeface="Lato"/>
              </a:rPr>
              <a:t>  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○"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My review: </a:t>
            </a:r>
            <a:r>
              <a:rPr lang="en-GB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2"/>
              </a:rPr>
              <a:t>https://doi.org/10.5281/zenodo.4909923</a:t>
            </a:r>
            <a:r>
              <a:rPr lang="en-GB" sz="1200">
                <a:latin typeface="Lato"/>
                <a:ea typeface="Lato"/>
                <a:cs typeface="Lato"/>
                <a:sym typeface="Lato"/>
              </a:rPr>
              <a:t> 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https://upload.wikimedia.org/wikipedia/commons/thumb/8/80/Wikiproject_COVID-19_-_logo.svg/570px-Wikiproject_COVID-19_-_logo.svg.png" id="308" name="Google Shape;308;p37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243730" y="3194525"/>
            <a:ext cx="776050" cy="8169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4/4d/SARS-CoV-2_%28Wikimedia_colors%29.svg/768px-SARS-CoV-2_%28Wikimedia_colors%29.svg.png" id="309" name="Google Shape;309;p37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025226" y="3231349"/>
            <a:ext cx="817299" cy="817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c/WikiProject_COVID-19_Urdu_Logo.svg/703px-WikiProject_COVID-19_Urdu_Logo.svg.png" id="310" name="Google Shape;310;p37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737218" y="3194526"/>
            <a:ext cx="817313" cy="891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0/0b/Logo_Wikipedia_Ti%E1%BA%BFng_Vi%E1%BB%87t_ch%E1%BB%91ng_d%E1%BB%8Bch_COVID-19.png/669px-Logo_Wikipedia_Ti%E1%BA%BFng_Vi%E1%BB%87t_ch%E1%BB%91ng_d%E1%BB%8Bch_COVID-19.png" id="311" name="Google Shape;311;p37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490474" y="3188890"/>
            <a:ext cx="776050" cy="891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8/89/Wikimedians_for_Disaster_Response_-_logo.svg/842px-Wikimedians_for_Disaster_Response_-_logo.svg.png" id="312" name="Google Shape;312;p37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839100" y="565925"/>
            <a:ext cx="1459520" cy="1777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4/47/Wikimedians_for_Sustainable_Development-3-rotated.svg/388px-Wikimedians_for_Sustainable_Development-3-rotated.svg.png" id="313" name="Google Shape;313;p37">
            <a:hlinkClick r:id="rId23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363475" y="579050"/>
            <a:ext cx="1417026" cy="1753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5/58/Wiki_Project_Med_Foundation_logo.svg/953px-Wiki_Project_Med_Foundation_logo.svg.png" id="314" name="Google Shape;314;p37">
            <a:hlinkClick r:id="rId25"/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7824400" y="583881"/>
            <a:ext cx="1137301" cy="122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 for your attention!</a:t>
            </a:r>
            <a:endParaRPr/>
          </a:p>
        </p:txBody>
      </p:sp>
      <p:sp>
        <p:nvSpPr>
          <p:cNvPr id="320" name="Google Shape;320;p38"/>
          <p:cNvSpPr txBox="1"/>
          <p:nvPr>
            <p:ph idx="1" type="body"/>
          </p:nvPr>
        </p:nvSpPr>
        <p:spPr>
          <a:xfrm>
            <a:off x="729450" y="2078875"/>
            <a:ext cx="7688700" cy="4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600"/>
              <a:t>You can find the slides at </a:t>
            </a:r>
            <a:r>
              <a:rPr lang="en-GB" sz="1600" u="sng">
                <a:solidFill>
                  <a:schemeClr val="hlink"/>
                </a:solidFill>
                <a:hlinkClick r:id="rId3"/>
              </a:rPr>
              <a:t>https://doi.org/10.5281/zenodo.5701481</a:t>
            </a:r>
            <a:r>
              <a:rPr lang="en-GB" sz="1600"/>
              <a:t> .</a:t>
            </a:r>
            <a:endParaRPr sz="1600"/>
          </a:p>
        </p:txBody>
      </p:sp>
      <p:sp>
        <p:nvSpPr>
          <p:cNvPr id="321" name="Google Shape;321;p38"/>
          <p:cNvSpPr txBox="1"/>
          <p:nvPr>
            <p:ph type="title"/>
          </p:nvPr>
        </p:nvSpPr>
        <p:spPr>
          <a:xfrm>
            <a:off x="781300" y="2766450"/>
            <a:ext cx="7774800" cy="16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/>
              <a:t>Part 7: Discussion</a:t>
            </a:r>
            <a:endParaRPr sz="5500"/>
          </a:p>
        </p:txBody>
      </p:sp>
      <p:sp>
        <p:nvSpPr>
          <p:cNvPr id="322" name="Google Shape;322;p38"/>
          <p:cNvSpPr txBox="1"/>
          <p:nvPr/>
        </p:nvSpPr>
        <p:spPr>
          <a:xfrm>
            <a:off x="932200" y="4113400"/>
            <a:ext cx="565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Contact: </a:t>
            </a: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User:Daniel Mietchen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/ </a:t>
            </a: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@EvoMRI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type="title"/>
          </p:nvPr>
        </p:nvSpPr>
        <p:spPr>
          <a:xfrm>
            <a:off x="348450" y="4804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1: Overview of Wikimedia projects</a:t>
            </a:r>
            <a:endParaRPr/>
          </a:p>
        </p:txBody>
      </p:sp>
      <p:pic>
        <p:nvPicPr>
          <p:cNvPr descr="https://upload.wikimedia.org/wikipedia/commons/thumb/2/2d/Wikimedia_logo_family_complete-2021.svg/1024px-Wikimedia_logo_family_complete-2021.svg.png"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72850"/>
            <a:ext cx="2984850" cy="298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3249775" y="1048575"/>
            <a:ext cx="56088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Clockwise, roughly sorted by information channel: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Wikipedia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325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languages) ⇒ encyclopedia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Wikimania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annual gathering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Wikibooks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120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⇒ books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Meta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things concerning &gt; 1 wiki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Wikiquote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89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⇒ quotes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9"/>
              </a:rPr>
              <a:t>Wikispecies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species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0"/>
              </a:rPr>
              <a:t>MediaWiki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software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1"/>
              </a:rPr>
              <a:t>Incubator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projects-to-be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2"/>
              </a:rPr>
              <a:t>Wikidata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database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Wikivoyage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24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⇒ travel guide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Wikiversity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17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⇒ learning environment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Wiktionary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183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⇒ dictionary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Wikinews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34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⇒ news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Wikisource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74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⇒ text archive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8"/>
              </a:rPr>
              <a:t>Wikimedia Commons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media repository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512425" y="4570650"/>
            <a:ext cx="834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About 1000 wikis in total: </a:t>
            </a: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9"/>
              </a:rPr>
              <a:t>https://meta.wikimedia.org/wiki/Special:SiteMatrix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6598825" y="2119800"/>
            <a:ext cx="2484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Center: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Wikimedia Foundation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	&amp;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affiliates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	&amp; 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community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/>
          <p:nvPr>
            <p:ph type="title"/>
          </p:nvPr>
        </p:nvSpPr>
        <p:spPr>
          <a:xfrm>
            <a:off x="1567650" y="4804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2: Coverage of disaster-related matters</a:t>
            </a:r>
            <a:endParaRPr/>
          </a:p>
        </p:txBody>
      </p:sp>
      <p:pic>
        <p:nvPicPr>
          <p:cNvPr descr="https://upload.wikimedia.org/wikipedia/commons/thumb/2/2d/Wikimedia_logo_family_complete-2021.svg/1024px-Wikimedia_logo_family_complete-2021.svg.png" id="110" name="Google Shape;11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/>
          <p:nvPr/>
        </p:nvSpPr>
        <p:spPr>
          <a:xfrm>
            <a:off x="231250" y="1277175"/>
            <a:ext cx="89127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Wikipedia ⇒ articles about disasters, their types, effects, mitigation, management &amp; preparedness etc.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Wikimania ⇒ community exchanges around disaster-related topics, OSM presence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Wikibooks ⇒ disaster-related books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Meta ⇒ disaster-related discussions and coordination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Wikiquote ⇒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disaster-related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quotes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Wikispecies ⇒ species, including pathogens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MediaWiki ⇒ software to run all these wikis and many others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Incubator ⇒ projects-to-be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Wikidata ⇒ database of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disaster-related information, including geodata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Wikivoyage ⇒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disaster-related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travel information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Wikiversity ⇒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disaster-related coursework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Wiktionary ⇒ translations of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disaster-related words and phrases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Wikinews ⇒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disaster-related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news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Wikisource ⇒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disaster-related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texts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Wikimedia Commons ⇒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disaster-related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media files, including maps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Wikimedia community: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disaster-related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edit-a-thons, mapathons etc.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https://upload.wikimedia.org/wikipedia/commons/thumb/8/89/Wikimedians_for_Disaster_Response_-_logo.svg/842px-Wikimedians_for_Disaster_Response_-_logo.svg.png" id="112" name="Google Shape;112;p1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1904" y="1721250"/>
            <a:ext cx="2622725" cy="31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 txBox="1"/>
          <p:nvPr/>
        </p:nvSpPr>
        <p:spPr>
          <a:xfrm>
            <a:off x="702450" y="4779100"/>
            <a:ext cx="629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https://meta.wikimedia.org/wiki/Wikimedians_for_Disaster_Response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725" y="0"/>
            <a:ext cx="9143999" cy="520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/>
        </p:nvSpPr>
        <p:spPr>
          <a:xfrm>
            <a:off x="2143300" y="4735300"/>
            <a:ext cx="403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Disasters known to Wikidata: </a:t>
            </a: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https://w.wiki/ho3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0" name="Google Shape;120;p17"/>
          <p:cNvSpPr txBox="1"/>
          <p:nvPr>
            <p:ph type="title"/>
          </p:nvPr>
        </p:nvSpPr>
        <p:spPr>
          <a:xfrm>
            <a:off x="95500" y="175650"/>
            <a:ext cx="8415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3: Disaster-themed tour around the World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/>
        </p:nvSpPr>
        <p:spPr>
          <a:xfrm>
            <a:off x="1609900" y="4735300"/>
            <a:ext cx="611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Timeline of wars: </a:t>
            </a: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http://histropedia.com/timeline/hpwksw29tp1/Wars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6" name="Google Shape;126;p18"/>
          <p:cNvSpPr txBox="1"/>
          <p:nvPr>
            <p:ph type="title"/>
          </p:nvPr>
        </p:nvSpPr>
        <p:spPr>
          <a:xfrm>
            <a:off x="95500" y="23250"/>
            <a:ext cx="8415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4: </a:t>
            </a:r>
            <a:r>
              <a:rPr lang="en-GB"/>
              <a:t>Disaster-themed tour through the ages</a:t>
            </a:r>
            <a:endParaRPr/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63250"/>
            <a:ext cx="8839200" cy="3439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/>
          <p:nvPr>
            <p:ph type="title"/>
          </p:nvPr>
        </p:nvSpPr>
        <p:spPr>
          <a:xfrm>
            <a:off x="729450" y="1318650"/>
            <a:ext cx="45825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5: Disaster-themed tour around Wikimedia projects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ttps://upload.wikimedia.org/wikipedia/commons/thumb/6/64/Wikimedia_logo_family_2021_with_SARS-CoV-2_virus.png/1024px-Wikimedia_logo_family_2021_with_SARS-CoV-2_virus.png" id="133" name="Google Shape;133;p1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1975" y="935875"/>
            <a:ext cx="4043525" cy="40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 txBox="1"/>
          <p:nvPr>
            <p:ph idx="1" type="body"/>
          </p:nvPr>
        </p:nvSpPr>
        <p:spPr>
          <a:xfrm>
            <a:off x="729450" y="2612275"/>
            <a:ext cx="7688700" cy="101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Use the image as a guide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We are starting at the top and going clockwise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Wikimania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ttps://upload.wikimedia.org/wikipedia/commons/thumb/6/64/Wikimedia_logo_family_2021_with_SARS-CoV-2_virus.png/1024px-Wikimedia_logo_family_2021_with_SARS-CoV-2_virus.png" id="140" name="Google Shape;140;p2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00" y="2006250"/>
            <a:ext cx="4122030" cy="298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28923" y="331825"/>
            <a:ext cx="3210300" cy="280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69016" y="1396943"/>
            <a:ext cx="3641859" cy="3649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Wikibooks</a:t>
            </a:r>
            <a:endParaRPr/>
          </a:p>
        </p:txBody>
      </p:sp>
      <p:pic>
        <p:nvPicPr>
          <p:cNvPr descr="https://upload.wikimedia.org/wikipedia/commons/thumb/6/64/Wikimedia_logo_family_2021_with_SARS-CoV-2_virus.png/1024px-Wikimedia_logo_family_2021_with_SARS-CoV-2_virus.png" id="149" name="Google Shape;149;p2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9250" y="2219600"/>
            <a:ext cx="5391450" cy="28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59050" y="-22625"/>
            <a:ext cx="6184949" cy="29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20600" y="2681526"/>
            <a:ext cx="3523401" cy="230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