
<file path=[Content_Types].xml><?xml version="1.0" encoding="utf-8"?>
<Types xmlns="http://schemas.openxmlformats.org/package/2006/content-types">
  <Default Extension="emf" ContentType="image/x-emf"/>
  <Default Extension="jpeg" ContentType="image/jpeg"/>
  <Default Extension="jpg" ContentType="image/jpe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3.xml" ContentType="application/vnd.openxmlformats-officedocument.theme+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aveSubsetFonts="1" autoCompressPictures="0">
  <p:sldMasterIdLst>
    <p:sldMasterId id="2147483711" r:id="rId1"/>
    <p:sldMasterId id="2147483713" r:id="rId2"/>
    <p:sldMasterId id="2147483716" r:id="rId3"/>
    <p:sldMasterId id="2147483720" r:id="rId4"/>
  </p:sldMasterIdLst>
  <p:notesMasterIdLst>
    <p:notesMasterId r:id="rId27"/>
  </p:notesMasterIdLst>
  <p:sldIdLst>
    <p:sldId id="261" r:id="rId5"/>
    <p:sldId id="396" r:id="rId6"/>
    <p:sldId id="399" r:id="rId7"/>
    <p:sldId id="395" r:id="rId8"/>
    <p:sldId id="474" r:id="rId9"/>
    <p:sldId id="604" r:id="rId10"/>
    <p:sldId id="621" r:id="rId11"/>
    <p:sldId id="605" r:id="rId12"/>
    <p:sldId id="622" r:id="rId13"/>
    <p:sldId id="623" r:id="rId14"/>
    <p:sldId id="624" r:id="rId15"/>
    <p:sldId id="625" r:id="rId16"/>
    <p:sldId id="626" r:id="rId17"/>
    <p:sldId id="627" r:id="rId18"/>
    <p:sldId id="615" r:id="rId19"/>
    <p:sldId id="629" r:id="rId20"/>
    <p:sldId id="630" r:id="rId21"/>
    <p:sldId id="628" r:id="rId22"/>
    <p:sldId id="619" r:id="rId23"/>
    <p:sldId id="631" r:id="rId24"/>
    <p:sldId id="610" r:id="rId25"/>
    <p:sldId id="609"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Title" id="{ED417ABD-04CB-F04E-99F3-3F0047893000}">
          <p14:sldIdLst>
            <p14:sldId id="261"/>
          </p14:sldIdLst>
        </p14:section>
        <p14:section name="Personal Intro" id="{DC34E786-1C2B-0144-9D8F-90FDB68DC31E}">
          <p14:sldIdLst>
            <p14:sldId id="396"/>
            <p14:sldId id="399"/>
            <p14:sldId id="395"/>
            <p14:sldId id="474"/>
          </p14:sldIdLst>
        </p14:section>
        <p14:section name="Development Wearables" id="{EE300BF8-E8AE-D248-9FF3-5A2C438B1DD9}">
          <p14:sldIdLst>
            <p14:sldId id="604"/>
            <p14:sldId id="621"/>
            <p14:sldId id="605"/>
            <p14:sldId id="622"/>
            <p14:sldId id="623"/>
            <p14:sldId id="624"/>
            <p14:sldId id="625"/>
            <p14:sldId id="626"/>
          </p14:sldIdLst>
        </p14:section>
        <p14:section name="Clinical Applications" id="{046985B0-26B9-944B-BFFA-AD7925DD5C4C}">
          <p14:sldIdLst>
            <p14:sldId id="627"/>
            <p14:sldId id="615"/>
            <p14:sldId id="629"/>
            <p14:sldId id="630"/>
          </p14:sldIdLst>
        </p14:section>
        <p14:section name="Next Steps" id="{63BFF81B-D33E-9E43-8B97-55A341422865}">
          <p14:sldIdLst>
            <p14:sldId id="628"/>
            <p14:sldId id="619"/>
          </p14:sldIdLst>
        </p14:section>
        <p14:section name="End-matter" id="{EE2FD201-1DD6-E34D-9626-44C9FE856291}">
          <p14:sldIdLst>
            <p14:sldId id="631"/>
            <p14:sldId id="610"/>
            <p14:sldId id="609"/>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8F8F4"/>
    <a:srgbClr val="32609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825"/>
    <p:restoredTop sz="90060"/>
  </p:normalViewPr>
  <p:slideViewPr>
    <p:cSldViewPr snapToGrid="0" snapToObjects="1">
      <p:cViewPr varScale="1">
        <p:scale>
          <a:sx n="127" d="100"/>
          <a:sy n="127" d="100"/>
        </p:scale>
        <p:origin x="248" y="1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5CAF3D5-90D6-8541-9C51-627483F2C7B9}" type="doc">
      <dgm:prSet loTypeId="urn:microsoft.com/office/officeart/2005/8/layout/hChevron3" loCatId="" qsTypeId="urn:microsoft.com/office/officeart/2005/8/quickstyle/simple1" qsCatId="simple" csTypeId="urn:microsoft.com/office/officeart/2005/8/colors/accent1_2" csCatId="accent1" phldr="1"/>
      <dgm:spPr/>
    </dgm:pt>
    <dgm:pt modelId="{F3446BD1-88F4-CB4C-9D91-A2D8A1551D5E}">
      <dgm:prSet phldrT="[Text]"/>
      <dgm:spPr/>
      <dgm:t>
        <a:bodyPr/>
        <a:lstStyle/>
        <a:p>
          <a:r>
            <a:rPr lang="en-GB" dirty="0"/>
            <a:t>Hardware</a:t>
          </a:r>
        </a:p>
      </dgm:t>
    </dgm:pt>
    <dgm:pt modelId="{13F1B85A-226D-2045-9C65-BF7683C49034}" type="parTrans" cxnId="{BA72B7A3-D5DC-ED4C-A56C-4FE0F41EC367}">
      <dgm:prSet/>
      <dgm:spPr/>
      <dgm:t>
        <a:bodyPr/>
        <a:lstStyle/>
        <a:p>
          <a:endParaRPr lang="en-GB"/>
        </a:p>
      </dgm:t>
    </dgm:pt>
    <dgm:pt modelId="{77A18C0A-817C-A24E-939E-F6A4EACC2DA0}" type="sibTrans" cxnId="{BA72B7A3-D5DC-ED4C-A56C-4FE0F41EC367}">
      <dgm:prSet/>
      <dgm:spPr/>
      <dgm:t>
        <a:bodyPr/>
        <a:lstStyle/>
        <a:p>
          <a:endParaRPr lang="en-GB"/>
        </a:p>
      </dgm:t>
    </dgm:pt>
    <dgm:pt modelId="{EF4CDED3-7657-A04E-A20A-108B5A4E89D2}">
      <dgm:prSet phldrT="[Text]"/>
      <dgm:spPr/>
      <dgm:t>
        <a:bodyPr/>
        <a:lstStyle/>
        <a:p>
          <a:r>
            <a:rPr lang="en-GB" dirty="0"/>
            <a:t>Signal Processing</a:t>
          </a:r>
        </a:p>
      </dgm:t>
    </dgm:pt>
    <dgm:pt modelId="{7804338B-8185-8644-979C-90D29BB8DC64}" type="parTrans" cxnId="{5705A0E3-4D25-1E49-84D3-99D8A4034361}">
      <dgm:prSet/>
      <dgm:spPr/>
      <dgm:t>
        <a:bodyPr/>
        <a:lstStyle/>
        <a:p>
          <a:endParaRPr lang="en-GB"/>
        </a:p>
      </dgm:t>
    </dgm:pt>
    <dgm:pt modelId="{3A4B73C7-7D08-B44B-934A-708D7B0B57FE}" type="sibTrans" cxnId="{5705A0E3-4D25-1E49-84D3-99D8A4034361}">
      <dgm:prSet/>
      <dgm:spPr/>
      <dgm:t>
        <a:bodyPr/>
        <a:lstStyle/>
        <a:p>
          <a:endParaRPr lang="en-GB"/>
        </a:p>
      </dgm:t>
    </dgm:pt>
    <dgm:pt modelId="{A18BBCCC-6D28-B649-AF04-CA77E7C3FAB1}">
      <dgm:prSet phldrT="[Text]"/>
      <dgm:spPr/>
      <dgm:t>
        <a:bodyPr/>
        <a:lstStyle/>
        <a:p>
          <a:r>
            <a:rPr lang="en-GB" dirty="0"/>
            <a:t>Analysis</a:t>
          </a:r>
        </a:p>
      </dgm:t>
    </dgm:pt>
    <dgm:pt modelId="{F8999C0C-A96C-B443-BFE9-257DDE24CDC4}" type="parTrans" cxnId="{6641255D-FB55-4A41-A3C8-595F17C039F9}">
      <dgm:prSet/>
      <dgm:spPr/>
      <dgm:t>
        <a:bodyPr/>
        <a:lstStyle/>
        <a:p>
          <a:endParaRPr lang="en-GB"/>
        </a:p>
      </dgm:t>
    </dgm:pt>
    <dgm:pt modelId="{B0E456C3-B39A-C442-A920-2DA03FD23F7A}" type="sibTrans" cxnId="{6641255D-FB55-4A41-A3C8-595F17C039F9}">
      <dgm:prSet/>
      <dgm:spPr/>
      <dgm:t>
        <a:bodyPr/>
        <a:lstStyle/>
        <a:p>
          <a:endParaRPr lang="en-GB"/>
        </a:p>
      </dgm:t>
    </dgm:pt>
    <dgm:pt modelId="{96E4DD32-E38F-8443-8A5A-D3A8372FE948}">
      <dgm:prSet/>
      <dgm:spPr/>
      <dgm:t>
        <a:bodyPr/>
        <a:lstStyle/>
        <a:p>
          <a:r>
            <a:rPr lang="en-GB" dirty="0"/>
            <a:t>User Acceptance</a:t>
          </a:r>
        </a:p>
      </dgm:t>
    </dgm:pt>
    <dgm:pt modelId="{A1B1FF86-FA33-B047-A7A9-C243C29A8E16}" type="parTrans" cxnId="{EA465890-BFBF-5A4E-8002-666A1DFDBA72}">
      <dgm:prSet/>
      <dgm:spPr/>
      <dgm:t>
        <a:bodyPr/>
        <a:lstStyle/>
        <a:p>
          <a:endParaRPr lang="en-GB"/>
        </a:p>
      </dgm:t>
    </dgm:pt>
    <dgm:pt modelId="{5500350F-168A-E048-BBC1-A00D2F7B6886}" type="sibTrans" cxnId="{EA465890-BFBF-5A4E-8002-666A1DFDBA72}">
      <dgm:prSet/>
      <dgm:spPr/>
      <dgm:t>
        <a:bodyPr/>
        <a:lstStyle/>
        <a:p>
          <a:endParaRPr lang="en-GB"/>
        </a:p>
      </dgm:t>
    </dgm:pt>
    <dgm:pt modelId="{711E2AD8-9770-7A40-AED1-93DAE4637458}">
      <dgm:prSet/>
      <dgm:spPr/>
      <dgm:t>
        <a:bodyPr/>
        <a:lstStyle/>
        <a:p>
          <a:r>
            <a:rPr lang="en-GB" dirty="0"/>
            <a:t>Clinical Application</a:t>
          </a:r>
        </a:p>
      </dgm:t>
    </dgm:pt>
    <dgm:pt modelId="{C6F1F26A-4709-844E-AA2D-83675DB2AB18}" type="parTrans" cxnId="{27B83770-3C8E-744E-B033-26F1AC08EB09}">
      <dgm:prSet/>
      <dgm:spPr/>
      <dgm:t>
        <a:bodyPr/>
        <a:lstStyle/>
        <a:p>
          <a:endParaRPr lang="en-GB"/>
        </a:p>
      </dgm:t>
    </dgm:pt>
    <dgm:pt modelId="{50024F66-57AB-5F40-BB5C-F78AA9628DDD}" type="sibTrans" cxnId="{27B83770-3C8E-744E-B033-26F1AC08EB09}">
      <dgm:prSet/>
      <dgm:spPr/>
      <dgm:t>
        <a:bodyPr/>
        <a:lstStyle/>
        <a:p>
          <a:endParaRPr lang="en-GB"/>
        </a:p>
      </dgm:t>
    </dgm:pt>
    <dgm:pt modelId="{74421070-7E42-5148-B0C6-D2F3A0B77F57}" type="pres">
      <dgm:prSet presAssocID="{95CAF3D5-90D6-8541-9C51-627483F2C7B9}" presName="Name0" presStyleCnt="0">
        <dgm:presLayoutVars>
          <dgm:dir/>
          <dgm:resizeHandles val="exact"/>
        </dgm:presLayoutVars>
      </dgm:prSet>
      <dgm:spPr/>
    </dgm:pt>
    <dgm:pt modelId="{DFBBBFFC-0891-E447-A47F-8E0134A0F455}" type="pres">
      <dgm:prSet presAssocID="{F3446BD1-88F4-CB4C-9D91-A2D8A1551D5E}" presName="parTxOnly" presStyleLbl="node1" presStyleIdx="0" presStyleCnt="5">
        <dgm:presLayoutVars>
          <dgm:bulletEnabled val="1"/>
        </dgm:presLayoutVars>
      </dgm:prSet>
      <dgm:spPr/>
    </dgm:pt>
    <dgm:pt modelId="{1A8B087F-2376-184D-8FD5-FCC0737CE1FF}" type="pres">
      <dgm:prSet presAssocID="{77A18C0A-817C-A24E-939E-F6A4EACC2DA0}" presName="parSpace" presStyleCnt="0"/>
      <dgm:spPr/>
    </dgm:pt>
    <dgm:pt modelId="{0F6476C9-2FCD-1B41-ABF9-767D8243A227}" type="pres">
      <dgm:prSet presAssocID="{EF4CDED3-7657-A04E-A20A-108B5A4E89D2}" presName="parTxOnly" presStyleLbl="node1" presStyleIdx="1" presStyleCnt="5">
        <dgm:presLayoutVars>
          <dgm:bulletEnabled val="1"/>
        </dgm:presLayoutVars>
      </dgm:prSet>
      <dgm:spPr/>
    </dgm:pt>
    <dgm:pt modelId="{FB3C1A00-F0DA-F24E-A91D-EE402B188164}" type="pres">
      <dgm:prSet presAssocID="{3A4B73C7-7D08-B44B-934A-708D7B0B57FE}" presName="parSpace" presStyleCnt="0"/>
      <dgm:spPr/>
    </dgm:pt>
    <dgm:pt modelId="{723CC8D5-5FBC-CB45-9A27-EA796A7BFE4A}" type="pres">
      <dgm:prSet presAssocID="{A18BBCCC-6D28-B649-AF04-CA77E7C3FAB1}" presName="parTxOnly" presStyleLbl="node1" presStyleIdx="2" presStyleCnt="5">
        <dgm:presLayoutVars>
          <dgm:bulletEnabled val="1"/>
        </dgm:presLayoutVars>
      </dgm:prSet>
      <dgm:spPr/>
    </dgm:pt>
    <dgm:pt modelId="{F1A184CA-EF6E-3D4D-AF28-EF71973EA09A}" type="pres">
      <dgm:prSet presAssocID="{B0E456C3-B39A-C442-A920-2DA03FD23F7A}" presName="parSpace" presStyleCnt="0"/>
      <dgm:spPr/>
    </dgm:pt>
    <dgm:pt modelId="{89A05CB0-CBDA-694A-84AF-DDA8FA4F2E63}" type="pres">
      <dgm:prSet presAssocID="{96E4DD32-E38F-8443-8A5A-D3A8372FE948}" presName="parTxOnly" presStyleLbl="node1" presStyleIdx="3" presStyleCnt="5">
        <dgm:presLayoutVars>
          <dgm:bulletEnabled val="1"/>
        </dgm:presLayoutVars>
      </dgm:prSet>
      <dgm:spPr/>
    </dgm:pt>
    <dgm:pt modelId="{FCB23FCC-E090-7141-900F-EBE8A8608A08}" type="pres">
      <dgm:prSet presAssocID="{5500350F-168A-E048-BBC1-A00D2F7B6886}" presName="parSpace" presStyleCnt="0"/>
      <dgm:spPr/>
    </dgm:pt>
    <dgm:pt modelId="{A6167C27-71D9-F44A-8EDA-617C92A2D72C}" type="pres">
      <dgm:prSet presAssocID="{711E2AD8-9770-7A40-AED1-93DAE4637458}" presName="parTxOnly" presStyleLbl="node1" presStyleIdx="4" presStyleCnt="5">
        <dgm:presLayoutVars>
          <dgm:bulletEnabled val="1"/>
        </dgm:presLayoutVars>
      </dgm:prSet>
      <dgm:spPr/>
    </dgm:pt>
  </dgm:ptLst>
  <dgm:cxnLst>
    <dgm:cxn modelId="{6641255D-FB55-4A41-A3C8-595F17C039F9}" srcId="{95CAF3D5-90D6-8541-9C51-627483F2C7B9}" destId="{A18BBCCC-6D28-B649-AF04-CA77E7C3FAB1}" srcOrd="2" destOrd="0" parTransId="{F8999C0C-A96C-B443-BFE9-257DDE24CDC4}" sibTransId="{B0E456C3-B39A-C442-A920-2DA03FD23F7A}"/>
    <dgm:cxn modelId="{AA873470-A323-1448-9B24-CEE44743CA19}" type="presOf" srcId="{96E4DD32-E38F-8443-8A5A-D3A8372FE948}" destId="{89A05CB0-CBDA-694A-84AF-DDA8FA4F2E63}" srcOrd="0" destOrd="0" presId="urn:microsoft.com/office/officeart/2005/8/layout/hChevron3"/>
    <dgm:cxn modelId="{27B83770-3C8E-744E-B033-26F1AC08EB09}" srcId="{95CAF3D5-90D6-8541-9C51-627483F2C7B9}" destId="{711E2AD8-9770-7A40-AED1-93DAE4637458}" srcOrd="4" destOrd="0" parTransId="{C6F1F26A-4709-844E-AA2D-83675DB2AB18}" sibTransId="{50024F66-57AB-5F40-BB5C-F78AA9628DDD}"/>
    <dgm:cxn modelId="{A1D70184-636A-094A-9F7A-6E129396C010}" type="presOf" srcId="{A18BBCCC-6D28-B649-AF04-CA77E7C3FAB1}" destId="{723CC8D5-5FBC-CB45-9A27-EA796A7BFE4A}" srcOrd="0" destOrd="0" presId="urn:microsoft.com/office/officeart/2005/8/layout/hChevron3"/>
    <dgm:cxn modelId="{EA465890-BFBF-5A4E-8002-666A1DFDBA72}" srcId="{95CAF3D5-90D6-8541-9C51-627483F2C7B9}" destId="{96E4DD32-E38F-8443-8A5A-D3A8372FE948}" srcOrd="3" destOrd="0" parTransId="{A1B1FF86-FA33-B047-A7A9-C243C29A8E16}" sibTransId="{5500350F-168A-E048-BBC1-A00D2F7B6886}"/>
    <dgm:cxn modelId="{F4AB7D90-84FA-4544-BD26-075B6ECF54CE}" type="presOf" srcId="{95CAF3D5-90D6-8541-9C51-627483F2C7B9}" destId="{74421070-7E42-5148-B0C6-D2F3A0B77F57}" srcOrd="0" destOrd="0" presId="urn:microsoft.com/office/officeart/2005/8/layout/hChevron3"/>
    <dgm:cxn modelId="{1C55C999-14AD-154B-A256-28CF51778B87}" type="presOf" srcId="{711E2AD8-9770-7A40-AED1-93DAE4637458}" destId="{A6167C27-71D9-F44A-8EDA-617C92A2D72C}" srcOrd="0" destOrd="0" presId="urn:microsoft.com/office/officeart/2005/8/layout/hChevron3"/>
    <dgm:cxn modelId="{1C1FB0A2-A83B-5044-9DD9-8EBBF83B6F42}" type="presOf" srcId="{EF4CDED3-7657-A04E-A20A-108B5A4E89D2}" destId="{0F6476C9-2FCD-1B41-ABF9-767D8243A227}" srcOrd="0" destOrd="0" presId="urn:microsoft.com/office/officeart/2005/8/layout/hChevron3"/>
    <dgm:cxn modelId="{BA72B7A3-D5DC-ED4C-A56C-4FE0F41EC367}" srcId="{95CAF3D5-90D6-8541-9C51-627483F2C7B9}" destId="{F3446BD1-88F4-CB4C-9D91-A2D8A1551D5E}" srcOrd="0" destOrd="0" parTransId="{13F1B85A-226D-2045-9C65-BF7683C49034}" sibTransId="{77A18C0A-817C-A24E-939E-F6A4EACC2DA0}"/>
    <dgm:cxn modelId="{20AEBBDB-2ED8-6642-9F81-D810165DF3F2}" type="presOf" srcId="{F3446BD1-88F4-CB4C-9D91-A2D8A1551D5E}" destId="{DFBBBFFC-0891-E447-A47F-8E0134A0F455}" srcOrd="0" destOrd="0" presId="urn:microsoft.com/office/officeart/2005/8/layout/hChevron3"/>
    <dgm:cxn modelId="{5705A0E3-4D25-1E49-84D3-99D8A4034361}" srcId="{95CAF3D5-90D6-8541-9C51-627483F2C7B9}" destId="{EF4CDED3-7657-A04E-A20A-108B5A4E89D2}" srcOrd="1" destOrd="0" parTransId="{7804338B-8185-8644-979C-90D29BB8DC64}" sibTransId="{3A4B73C7-7D08-B44B-934A-708D7B0B57FE}"/>
    <dgm:cxn modelId="{DE5B2179-17D7-D14F-8F9F-393811961A89}" type="presParOf" srcId="{74421070-7E42-5148-B0C6-D2F3A0B77F57}" destId="{DFBBBFFC-0891-E447-A47F-8E0134A0F455}" srcOrd="0" destOrd="0" presId="urn:microsoft.com/office/officeart/2005/8/layout/hChevron3"/>
    <dgm:cxn modelId="{16222EC4-1D0E-4848-B0DE-2921B01D3832}" type="presParOf" srcId="{74421070-7E42-5148-B0C6-D2F3A0B77F57}" destId="{1A8B087F-2376-184D-8FD5-FCC0737CE1FF}" srcOrd="1" destOrd="0" presId="urn:microsoft.com/office/officeart/2005/8/layout/hChevron3"/>
    <dgm:cxn modelId="{9E450E70-60DB-704C-BF36-8E56F5629F22}" type="presParOf" srcId="{74421070-7E42-5148-B0C6-D2F3A0B77F57}" destId="{0F6476C9-2FCD-1B41-ABF9-767D8243A227}" srcOrd="2" destOrd="0" presId="urn:microsoft.com/office/officeart/2005/8/layout/hChevron3"/>
    <dgm:cxn modelId="{0AFDE575-5C05-6A40-B565-E4AA56F60F1E}" type="presParOf" srcId="{74421070-7E42-5148-B0C6-D2F3A0B77F57}" destId="{FB3C1A00-F0DA-F24E-A91D-EE402B188164}" srcOrd="3" destOrd="0" presId="urn:microsoft.com/office/officeart/2005/8/layout/hChevron3"/>
    <dgm:cxn modelId="{E0E4BF9D-4177-9E45-BED0-8FD722BE1300}" type="presParOf" srcId="{74421070-7E42-5148-B0C6-D2F3A0B77F57}" destId="{723CC8D5-5FBC-CB45-9A27-EA796A7BFE4A}" srcOrd="4" destOrd="0" presId="urn:microsoft.com/office/officeart/2005/8/layout/hChevron3"/>
    <dgm:cxn modelId="{7A9080F9-687C-8440-9ED8-A64AE88EFE39}" type="presParOf" srcId="{74421070-7E42-5148-B0C6-D2F3A0B77F57}" destId="{F1A184CA-EF6E-3D4D-AF28-EF71973EA09A}" srcOrd="5" destOrd="0" presId="urn:microsoft.com/office/officeart/2005/8/layout/hChevron3"/>
    <dgm:cxn modelId="{0C86FF3F-B441-804E-9426-43B89FB5E7D1}" type="presParOf" srcId="{74421070-7E42-5148-B0C6-D2F3A0B77F57}" destId="{89A05CB0-CBDA-694A-84AF-DDA8FA4F2E63}" srcOrd="6" destOrd="0" presId="urn:microsoft.com/office/officeart/2005/8/layout/hChevron3"/>
    <dgm:cxn modelId="{3F1A63BD-55FC-EF4F-844D-C9D804467FA9}" type="presParOf" srcId="{74421070-7E42-5148-B0C6-D2F3A0B77F57}" destId="{FCB23FCC-E090-7141-900F-EBE8A8608A08}" srcOrd="7" destOrd="0" presId="urn:microsoft.com/office/officeart/2005/8/layout/hChevron3"/>
    <dgm:cxn modelId="{66C94EAE-8C54-814C-AC4A-F1A9155BEBED}" type="presParOf" srcId="{74421070-7E42-5148-B0C6-D2F3A0B77F57}" destId="{A6167C27-71D9-F44A-8EDA-617C92A2D72C}" srcOrd="8" destOrd="0" presId="urn:microsoft.com/office/officeart/2005/8/layout/hChevro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FBBBFFC-0891-E447-A47F-8E0134A0F455}">
      <dsp:nvSpPr>
        <dsp:cNvPr id="0" name=""/>
        <dsp:cNvSpPr/>
      </dsp:nvSpPr>
      <dsp:spPr>
        <a:xfrm>
          <a:off x="1465" y="213489"/>
          <a:ext cx="2858066" cy="1143226"/>
        </a:xfrm>
        <a:prstGeom prst="homePlat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8684" tIns="69342" rIns="34671" bIns="69342" numCol="1" spcCol="1270" anchor="ctr" anchorCtr="0">
          <a:noAutofit/>
        </a:bodyPr>
        <a:lstStyle/>
        <a:p>
          <a:pPr marL="0" lvl="0" indent="0" algn="ctr" defTabSz="1155700">
            <a:lnSpc>
              <a:spcPct val="90000"/>
            </a:lnSpc>
            <a:spcBef>
              <a:spcPct val="0"/>
            </a:spcBef>
            <a:spcAft>
              <a:spcPct val="35000"/>
            </a:spcAft>
            <a:buNone/>
          </a:pPr>
          <a:r>
            <a:rPr lang="en-GB" sz="2600" kern="1200" dirty="0"/>
            <a:t>Hardware</a:t>
          </a:r>
        </a:p>
      </dsp:txBody>
      <dsp:txXfrm>
        <a:off x="1465" y="213489"/>
        <a:ext cx="2572260" cy="1143226"/>
      </dsp:txXfrm>
    </dsp:sp>
    <dsp:sp modelId="{0F6476C9-2FCD-1B41-ABF9-767D8243A227}">
      <dsp:nvSpPr>
        <dsp:cNvPr id="0" name=""/>
        <dsp:cNvSpPr/>
      </dsp:nvSpPr>
      <dsp:spPr>
        <a:xfrm>
          <a:off x="2287919" y="213489"/>
          <a:ext cx="2858066" cy="1143226"/>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4013" tIns="69342" rIns="34671" bIns="69342" numCol="1" spcCol="1270" anchor="ctr" anchorCtr="0">
          <a:noAutofit/>
        </a:bodyPr>
        <a:lstStyle/>
        <a:p>
          <a:pPr marL="0" lvl="0" indent="0" algn="ctr" defTabSz="1155700">
            <a:lnSpc>
              <a:spcPct val="90000"/>
            </a:lnSpc>
            <a:spcBef>
              <a:spcPct val="0"/>
            </a:spcBef>
            <a:spcAft>
              <a:spcPct val="35000"/>
            </a:spcAft>
            <a:buNone/>
          </a:pPr>
          <a:r>
            <a:rPr lang="en-GB" sz="2600" kern="1200" dirty="0"/>
            <a:t>Signal Processing</a:t>
          </a:r>
        </a:p>
      </dsp:txBody>
      <dsp:txXfrm>
        <a:off x="2859532" y="213489"/>
        <a:ext cx="1714840" cy="1143226"/>
      </dsp:txXfrm>
    </dsp:sp>
    <dsp:sp modelId="{723CC8D5-5FBC-CB45-9A27-EA796A7BFE4A}">
      <dsp:nvSpPr>
        <dsp:cNvPr id="0" name=""/>
        <dsp:cNvSpPr/>
      </dsp:nvSpPr>
      <dsp:spPr>
        <a:xfrm>
          <a:off x="4574372" y="213489"/>
          <a:ext cx="2858066" cy="1143226"/>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4013" tIns="69342" rIns="34671" bIns="69342" numCol="1" spcCol="1270" anchor="ctr" anchorCtr="0">
          <a:noAutofit/>
        </a:bodyPr>
        <a:lstStyle/>
        <a:p>
          <a:pPr marL="0" lvl="0" indent="0" algn="ctr" defTabSz="1155700">
            <a:lnSpc>
              <a:spcPct val="90000"/>
            </a:lnSpc>
            <a:spcBef>
              <a:spcPct val="0"/>
            </a:spcBef>
            <a:spcAft>
              <a:spcPct val="35000"/>
            </a:spcAft>
            <a:buNone/>
          </a:pPr>
          <a:r>
            <a:rPr lang="en-GB" sz="2600" kern="1200" dirty="0"/>
            <a:t>Analysis</a:t>
          </a:r>
        </a:p>
      </dsp:txBody>
      <dsp:txXfrm>
        <a:off x="5145985" y="213489"/>
        <a:ext cx="1714840" cy="1143226"/>
      </dsp:txXfrm>
    </dsp:sp>
    <dsp:sp modelId="{89A05CB0-CBDA-694A-84AF-DDA8FA4F2E63}">
      <dsp:nvSpPr>
        <dsp:cNvPr id="0" name=""/>
        <dsp:cNvSpPr/>
      </dsp:nvSpPr>
      <dsp:spPr>
        <a:xfrm>
          <a:off x="6860826" y="213489"/>
          <a:ext cx="2858066" cy="1143226"/>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4013" tIns="69342" rIns="34671" bIns="69342" numCol="1" spcCol="1270" anchor="ctr" anchorCtr="0">
          <a:noAutofit/>
        </a:bodyPr>
        <a:lstStyle/>
        <a:p>
          <a:pPr marL="0" lvl="0" indent="0" algn="ctr" defTabSz="1155700">
            <a:lnSpc>
              <a:spcPct val="90000"/>
            </a:lnSpc>
            <a:spcBef>
              <a:spcPct val="0"/>
            </a:spcBef>
            <a:spcAft>
              <a:spcPct val="35000"/>
            </a:spcAft>
            <a:buNone/>
          </a:pPr>
          <a:r>
            <a:rPr lang="en-GB" sz="2600" kern="1200" dirty="0"/>
            <a:t>User Acceptance</a:t>
          </a:r>
        </a:p>
      </dsp:txBody>
      <dsp:txXfrm>
        <a:off x="7432439" y="213489"/>
        <a:ext cx="1714840" cy="1143226"/>
      </dsp:txXfrm>
    </dsp:sp>
    <dsp:sp modelId="{A6167C27-71D9-F44A-8EDA-617C92A2D72C}">
      <dsp:nvSpPr>
        <dsp:cNvPr id="0" name=""/>
        <dsp:cNvSpPr/>
      </dsp:nvSpPr>
      <dsp:spPr>
        <a:xfrm>
          <a:off x="9147279" y="213489"/>
          <a:ext cx="2858066" cy="1143226"/>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4013" tIns="69342" rIns="34671" bIns="69342" numCol="1" spcCol="1270" anchor="ctr" anchorCtr="0">
          <a:noAutofit/>
        </a:bodyPr>
        <a:lstStyle/>
        <a:p>
          <a:pPr marL="0" lvl="0" indent="0" algn="ctr" defTabSz="1155700">
            <a:lnSpc>
              <a:spcPct val="90000"/>
            </a:lnSpc>
            <a:spcBef>
              <a:spcPct val="0"/>
            </a:spcBef>
            <a:spcAft>
              <a:spcPct val="35000"/>
            </a:spcAft>
            <a:buNone/>
          </a:pPr>
          <a:r>
            <a:rPr lang="en-GB" sz="2600" kern="1200" dirty="0"/>
            <a:t>Clinical Application</a:t>
          </a:r>
        </a:p>
      </dsp:txBody>
      <dsp:txXfrm>
        <a:off x="9718892" y="213489"/>
        <a:ext cx="1714840" cy="1143226"/>
      </dsp:txXfrm>
    </dsp:sp>
  </dsp:spTree>
</dsp:drawing>
</file>

<file path=ppt/diagrams/layout1.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1"/>
            <a:ext cx="2971800" cy="458788"/>
          </a:xfrm>
          <a:prstGeom prst="rect">
            <a:avLst/>
          </a:prstGeom>
        </p:spPr>
        <p:txBody>
          <a:bodyPr vert="horz" lIns="91440" tIns="45720" rIns="91440" bIns="45720" rtlCol="0"/>
          <a:lstStyle>
            <a:lvl1pPr algn="r">
              <a:defRPr sz="1200"/>
            </a:lvl1pPr>
          </a:lstStyle>
          <a:p>
            <a:fld id="{6408363E-2E8B-7C46-B920-6C369193D416}" type="datetimeFigureOut">
              <a:rPr lang="en-US" smtClean="0"/>
              <a:t>3/17/21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49"/>
            <a:ext cx="5486400" cy="3600451"/>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3DF7AD6-4FC0-A543-A4D6-93C7CFFD4D31}" type="slidenum">
              <a:rPr lang="en-US" smtClean="0"/>
              <a:t>‹#›</a:t>
            </a:fld>
            <a:endParaRPr lang="en-US"/>
          </a:p>
        </p:txBody>
      </p:sp>
    </p:spTree>
    <p:extLst>
      <p:ext uri="{BB962C8B-B14F-4D97-AF65-F5344CB8AC3E}">
        <p14:creationId xmlns:p14="http://schemas.microsoft.com/office/powerpoint/2010/main" val="17160858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s3.amazonaws.com/media.mediapost.com/uploads/CiscoForecast.pdf"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Hello, and thank you for the invitation to present on </a:t>
            </a:r>
            <a:r>
              <a:rPr lang="en-US" dirty="0" err="1"/>
              <a:t>realising</a:t>
            </a:r>
            <a:r>
              <a:rPr lang="en-US" dirty="0"/>
              <a:t> the potential of wearables for health monitoring.</a:t>
            </a:r>
          </a:p>
          <a:p>
            <a:endParaRPr lang="en-US" dirty="0"/>
          </a:p>
          <a:p>
            <a:r>
              <a:rPr lang="en-US" i="1" dirty="0"/>
              <a:t>… </a:t>
            </a:r>
            <a:r>
              <a:rPr lang="en-GB" sz="1200" i="1" kern="1200" dirty="0">
                <a:solidFill>
                  <a:schemeClr val="tx1"/>
                </a:solidFill>
                <a:effectLst/>
                <a:latin typeface="+mn-lt"/>
                <a:ea typeface="+mn-ea"/>
                <a:cs typeface="+mn-cs"/>
              </a:rPr>
              <a:t>Cardiovascular disease [click] accounts for over a quarter of deaths in the UK.</a:t>
            </a:r>
            <a:r>
              <a:rPr lang="en-GB" i="1" dirty="0">
                <a:effectLst/>
              </a:rPr>
              <a:t> …</a:t>
            </a:r>
            <a:endParaRPr lang="en-US" i="1" dirty="0"/>
          </a:p>
        </p:txBody>
      </p:sp>
      <p:sp>
        <p:nvSpPr>
          <p:cNvPr id="4" name="Slide Number Placeholder 3"/>
          <p:cNvSpPr>
            <a:spLocks noGrp="1"/>
          </p:cNvSpPr>
          <p:nvPr>
            <p:ph type="sldNum" sz="quarter" idx="5"/>
          </p:nvPr>
        </p:nvSpPr>
        <p:spPr/>
        <p:txBody>
          <a:bodyPr/>
          <a:lstStyle/>
          <a:p>
            <a:fld id="{F3DF7AD6-4FC0-A543-A4D6-93C7CFFD4D31}" type="slidenum">
              <a:rPr lang="en-US" smtClean="0"/>
              <a:t>0</a:t>
            </a:fld>
            <a:endParaRPr lang="en-US"/>
          </a:p>
        </p:txBody>
      </p:sp>
    </p:spTree>
    <p:extLst>
      <p:ext uri="{BB962C8B-B14F-4D97-AF65-F5344CB8AC3E}">
        <p14:creationId xmlns:p14="http://schemas.microsoft.com/office/powerpoint/2010/main" val="24116620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Google Shape;279;g35ed75ccf_0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0" name="Google Shape;280;g35ed75ccf_0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i="1" kern="1200" dirty="0">
                <a:solidFill>
                  <a:schemeClr val="tx1"/>
                </a:solidFill>
                <a:effectLst/>
                <a:latin typeface="+mn-lt"/>
                <a:ea typeface="+mn-ea"/>
                <a:cs typeface="+mn-cs"/>
              </a:rPr>
              <a:t>… This table [click] summarises the functionality of a few selected consumer wearables.</a:t>
            </a:r>
            <a:r>
              <a:rPr lang="en-GB" i="1" dirty="0">
                <a:effectLst/>
              </a:rPr>
              <a:t> …</a:t>
            </a:r>
            <a:endParaRPr lang="en-GB" i="1" dirty="0"/>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Most of these wearables use the PPG for heart rate monitoring, but fewer assess [click] the heart rhythm. Recently, many wearables have incorporated [click] oxygen saturation monitoring. Other PPG-derived parameters [click] such as respiratory rate and blood pressure are not yet commonly provided. Simultaneous PPG and </a:t>
            </a:r>
            <a:r>
              <a:rPr lang="en-GB" sz="1200" kern="1200" dirty="0" err="1">
                <a:solidFill>
                  <a:schemeClr val="tx1"/>
                </a:solidFill>
                <a:effectLst/>
                <a:latin typeface="+mn-lt"/>
                <a:ea typeface="+mn-ea"/>
                <a:cs typeface="+mn-cs"/>
              </a:rPr>
              <a:t>accelerometry</a:t>
            </a:r>
            <a:r>
              <a:rPr lang="en-GB" sz="1200" kern="1200" dirty="0">
                <a:solidFill>
                  <a:schemeClr val="tx1"/>
                </a:solidFill>
                <a:effectLst/>
                <a:latin typeface="+mn-lt"/>
                <a:ea typeface="+mn-ea"/>
                <a:cs typeface="+mn-cs"/>
              </a:rPr>
              <a:t> signals can be used together to assess [click] sleep patterns and parameters related to exercise and fitness. All wearables considered provide a [click] step count from the </a:t>
            </a:r>
            <a:r>
              <a:rPr lang="en-GB" sz="1200" kern="1200" dirty="0" err="1">
                <a:solidFill>
                  <a:schemeClr val="tx1"/>
                </a:solidFill>
                <a:effectLst/>
                <a:latin typeface="+mn-lt"/>
                <a:ea typeface="+mn-ea"/>
                <a:cs typeface="+mn-cs"/>
              </a:rPr>
              <a:t>accelerometry</a:t>
            </a:r>
            <a:r>
              <a:rPr lang="en-GB" sz="1200" kern="1200" dirty="0">
                <a:solidFill>
                  <a:schemeClr val="tx1"/>
                </a:solidFill>
                <a:effectLst/>
                <a:latin typeface="+mn-lt"/>
                <a:ea typeface="+mn-ea"/>
                <a:cs typeface="+mn-cs"/>
              </a:rPr>
              <a:t> signal. Some wearables have additional sensors such as an ECG sensor, barometer to measure elevation (which can be used to identify stair climbing) and thermometer providing temperature.</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This demonstrates the wide functionality of consumer wearables. Since consumer wearables are becoming more widely used, there is potentially opportunity to use their data for clinical decision making.</a:t>
            </a:r>
            <a:r>
              <a:rPr lang="en-GB" dirty="0">
                <a:effectLst/>
              </a:rPr>
              <a:t> </a:t>
            </a:r>
          </a:p>
          <a:p>
            <a:endParaRPr lang="en-GB"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i="1" kern="1200" dirty="0">
                <a:solidFill>
                  <a:schemeClr val="tx1"/>
                </a:solidFill>
                <a:effectLst/>
                <a:latin typeface="+mn-lt"/>
                <a:ea typeface="+mn-ea"/>
                <a:cs typeface="+mn-cs"/>
              </a:rPr>
              <a:t>… So [click] how could consumer wearables be used to inform clinical decisions? …</a:t>
            </a:r>
          </a:p>
          <a:p>
            <a:endParaRPr lang="en-GB" dirty="0"/>
          </a:p>
        </p:txBody>
      </p:sp>
    </p:spTree>
    <p:extLst>
      <p:ext uri="{BB962C8B-B14F-4D97-AF65-F5344CB8AC3E}">
        <p14:creationId xmlns:p14="http://schemas.microsoft.com/office/powerpoint/2010/main" val="4669314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Google Shape;279;g35ed75ccf_0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0" name="Google Shape;280;g35ed75ccf_0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i="1" kern="1200" dirty="0">
                <a:solidFill>
                  <a:schemeClr val="tx1"/>
                </a:solidFill>
                <a:effectLst/>
                <a:latin typeface="+mn-lt"/>
                <a:ea typeface="+mn-ea"/>
                <a:cs typeface="+mn-cs"/>
              </a:rPr>
              <a:t>… This table [click] summarises the functionality of a few selected consumer wearables.</a:t>
            </a:r>
            <a:r>
              <a:rPr lang="en-GB" i="1" dirty="0">
                <a:effectLst/>
              </a:rPr>
              <a:t> …</a:t>
            </a:r>
            <a:endParaRPr lang="en-GB" i="1" dirty="0"/>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Most of these wearables use the PPG for heart rate monitoring, but fewer assess [click] the heart rhythm. Recently, many wearables have incorporated [click] oxygen saturation monitoring. Other PPG-derived parameters [click] such as respiratory rate and blood pressure are not yet commonly provided. Simultaneous PPG and </a:t>
            </a:r>
            <a:r>
              <a:rPr lang="en-GB" sz="1200" kern="1200" dirty="0" err="1">
                <a:solidFill>
                  <a:schemeClr val="tx1"/>
                </a:solidFill>
                <a:effectLst/>
                <a:latin typeface="+mn-lt"/>
                <a:ea typeface="+mn-ea"/>
                <a:cs typeface="+mn-cs"/>
              </a:rPr>
              <a:t>accelerometry</a:t>
            </a:r>
            <a:r>
              <a:rPr lang="en-GB" sz="1200" kern="1200" dirty="0">
                <a:solidFill>
                  <a:schemeClr val="tx1"/>
                </a:solidFill>
                <a:effectLst/>
                <a:latin typeface="+mn-lt"/>
                <a:ea typeface="+mn-ea"/>
                <a:cs typeface="+mn-cs"/>
              </a:rPr>
              <a:t> signals can be used together to assess [click] sleep patterns and parameters related to exercise and fitness. All wearables considered provide a [click] step count from the </a:t>
            </a:r>
            <a:r>
              <a:rPr lang="en-GB" sz="1200" kern="1200" dirty="0" err="1">
                <a:solidFill>
                  <a:schemeClr val="tx1"/>
                </a:solidFill>
                <a:effectLst/>
                <a:latin typeface="+mn-lt"/>
                <a:ea typeface="+mn-ea"/>
                <a:cs typeface="+mn-cs"/>
              </a:rPr>
              <a:t>accelerometry</a:t>
            </a:r>
            <a:r>
              <a:rPr lang="en-GB" sz="1200" kern="1200" dirty="0">
                <a:solidFill>
                  <a:schemeClr val="tx1"/>
                </a:solidFill>
                <a:effectLst/>
                <a:latin typeface="+mn-lt"/>
                <a:ea typeface="+mn-ea"/>
                <a:cs typeface="+mn-cs"/>
              </a:rPr>
              <a:t> signal. Some wearables have additional sensors such as an ECG sensor, barometer to measure elevation (which can be used to identify stair climbing) and thermometer providing temperature.</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This demonstrates the wide functionality of consumer wearables. Since consumer wearables are becoming more widely used, there is potentially opportunity to use their data for clinical decision making.</a:t>
            </a:r>
            <a:r>
              <a:rPr lang="en-GB" dirty="0">
                <a:effectLst/>
              </a:rPr>
              <a:t> </a:t>
            </a:r>
          </a:p>
          <a:p>
            <a:endParaRPr lang="en-GB"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i="1" kern="1200" dirty="0">
                <a:solidFill>
                  <a:schemeClr val="tx1"/>
                </a:solidFill>
                <a:effectLst/>
                <a:latin typeface="+mn-lt"/>
                <a:ea typeface="+mn-ea"/>
                <a:cs typeface="+mn-cs"/>
              </a:rPr>
              <a:t>… So [click] how could consumer wearables be used to inform clinical decisions? …</a:t>
            </a:r>
          </a:p>
          <a:p>
            <a:endParaRPr lang="en-GB" dirty="0"/>
          </a:p>
        </p:txBody>
      </p:sp>
    </p:spTree>
    <p:extLst>
      <p:ext uri="{BB962C8B-B14F-4D97-AF65-F5344CB8AC3E}">
        <p14:creationId xmlns:p14="http://schemas.microsoft.com/office/powerpoint/2010/main" val="12507665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Google Shape;279;g35ed75ccf_0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0" name="Google Shape;280;g35ed75ccf_0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i="1" kern="1200" dirty="0">
                <a:solidFill>
                  <a:schemeClr val="tx1"/>
                </a:solidFill>
                <a:effectLst/>
                <a:latin typeface="+mn-lt"/>
                <a:ea typeface="+mn-ea"/>
                <a:cs typeface="+mn-cs"/>
              </a:rPr>
              <a:t>… This table [click] summarises the functionality of a few selected consumer wearables.</a:t>
            </a:r>
            <a:r>
              <a:rPr lang="en-GB" i="1" dirty="0">
                <a:effectLst/>
              </a:rPr>
              <a:t> …</a:t>
            </a:r>
            <a:endParaRPr lang="en-GB" i="1" dirty="0"/>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Most of these wearables use the PPG for heart rate monitoring, but fewer assess [click] the heart rhythm. Recently, many wearables have incorporated [click] oxygen saturation monitoring. Other PPG-derived parameters [click] such as respiratory rate and blood pressure are not yet commonly provided. Simultaneous PPG and </a:t>
            </a:r>
            <a:r>
              <a:rPr lang="en-GB" sz="1200" kern="1200" dirty="0" err="1">
                <a:solidFill>
                  <a:schemeClr val="tx1"/>
                </a:solidFill>
                <a:effectLst/>
                <a:latin typeface="+mn-lt"/>
                <a:ea typeface="+mn-ea"/>
                <a:cs typeface="+mn-cs"/>
              </a:rPr>
              <a:t>accelerometry</a:t>
            </a:r>
            <a:r>
              <a:rPr lang="en-GB" sz="1200" kern="1200" dirty="0">
                <a:solidFill>
                  <a:schemeClr val="tx1"/>
                </a:solidFill>
                <a:effectLst/>
                <a:latin typeface="+mn-lt"/>
                <a:ea typeface="+mn-ea"/>
                <a:cs typeface="+mn-cs"/>
              </a:rPr>
              <a:t> signals can be used together to assess [click] sleep patterns and parameters related to exercise and fitness. All wearables considered provide a [click] step count from the </a:t>
            </a:r>
            <a:r>
              <a:rPr lang="en-GB" sz="1200" kern="1200" dirty="0" err="1">
                <a:solidFill>
                  <a:schemeClr val="tx1"/>
                </a:solidFill>
                <a:effectLst/>
                <a:latin typeface="+mn-lt"/>
                <a:ea typeface="+mn-ea"/>
                <a:cs typeface="+mn-cs"/>
              </a:rPr>
              <a:t>accelerometry</a:t>
            </a:r>
            <a:r>
              <a:rPr lang="en-GB" sz="1200" kern="1200" dirty="0">
                <a:solidFill>
                  <a:schemeClr val="tx1"/>
                </a:solidFill>
                <a:effectLst/>
                <a:latin typeface="+mn-lt"/>
                <a:ea typeface="+mn-ea"/>
                <a:cs typeface="+mn-cs"/>
              </a:rPr>
              <a:t> signal. Some wearables have additional sensors such as an ECG sensor, barometer to measure elevation (which can be used to identify stair climbing) and thermometer providing temperature.</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This demonstrates the wide functionality of consumer wearables. Since consumer wearables are becoming more widely used, there is potentially opportunity to use their data for clinical decision making.</a:t>
            </a:r>
            <a:r>
              <a:rPr lang="en-GB" dirty="0">
                <a:effectLst/>
              </a:rPr>
              <a:t> </a:t>
            </a:r>
          </a:p>
          <a:p>
            <a:endParaRPr lang="en-GB"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i="1" kern="1200" dirty="0">
                <a:solidFill>
                  <a:schemeClr val="tx1"/>
                </a:solidFill>
                <a:effectLst/>
                <a:latin typeface="+mn-lt"/>
                <a:ea typeface="+mn-ea"/>
                <a:cs typeface="+mn-cs"/>
              </a:rPr>
              <a:t>… So [click] how could consumer wearables be used to inform clinical decisions? …</a:t>
            </a:r>
          </a:p>
          <a:p>
            <a:endParaRPr lang="en-GB" dirty="0"/>
          </a:p>
        </p:txBody>
      </p:sp>
    </p:spTree>
    <p:extLst>
      <p:ext uri="{BB962C8B-B14F-4D97-AF65-F5344CB8AC3E}">
        <p14:creationId xmlns:p14="http://schemas.microsoft.com/office/powerpoint/2010/main" val="25795238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Google Shape;279;g35ed75ccf_0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0" name="Google Shape;280;g35ed75ccf_0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i="1" kern="1200" dirty="0">
                <a:solidFill>
                  <a:schemeClr val="tx1"/>
                </a:solidFill>
                <a:effectLst/>
                <a:latin typeface="+mn-lt"/>
                <a:ea typeface="+mn-ea"/>
                <a:cs typeface="+mn-cs"/>
              </a:rPr>
              <a:t>… This table [click] summarises the functionality of a few selected consumer wearables.</a:t>
            </a:r>
            <a:r>
              <a:rPr lang="en-GB" i="1" dirty="0">
                <a:effectLst/>
              </a:rPr>
              <a:t> …</a:t>
            </a:r>
            <a:endParaRPr lang="en-GB" i="1" dirty="0"/>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Most of these wearables use the PPG for heart rate monitoring, but fewer assess [click] the heart rhythm. Recently, many wearables have incorporated [click] oxygen saturation monitoring. Other PPG-derived parameters [click] such as respiratory rate and blood pressure are not yet commonly provided. Simultaneous PPG and </a:t>
            </a:r>
            <a:r>
              <a:rPr lang="en-GB" sz="1200" kern="1200" dirty="0" err="1">
                <a:solidFill>
                  <a:schemeClr val="tx1"/>
                </a:solidFill>
                <a:effectLst/>
                <a:latin typeface="+mn-lt"/>
                <a:ea typeface="+mn-ea"/>
                <a:cs typeface="+mn-cs"/>
              </a:rPr>
              <a:t>accelerometry</a:t>
            </a:r>
            <a:r>
              <a:rPr lang="en-GB" sz="1200" kern="1200" dirty="0">
                <a:solidFill>
                  <a:schemeClr val="tx1"/>
                </a:solidFill>
                <a:effectLst/>
                <a:latin typeface="+mn-lt"/>
                <a:ea typeface="+mn-ea"/>
                <a:cs typeface="+mn-cs"/>
              </a:rPr>
              <a:t> signals can be used together to assess [click] sleep patterns and parameters related to exercise and fitness. All wearables considered provide a [click] step count from the </a:t>
            </a:r>
            <a:r>
              <a:rPr lang="en-GB" sz="1200" kern="1200" dirty="0" err="1">
                <a:solidFill>
                  <a:schemeClr val="tx1"/>
                </a:solidFill>
                <a:effectLst/>
                <a:latin typeface="+mn-lt"/>
                <a:ea typeface="+mn-ea"/>
                <a:cs typeface="+mn-cs"/>
              </a:rPr>
              <a:t>accelerometry</a:t>
            </a:r>
            <a:r>
              <a:rPr lang="en-GB" sz="1200" kern="1200" dirty="0">
                <a:solidFill>
                  <a:schemeClr val="tx1"/>
                </a:solidFill>
                <a:effectLst/>
                <a:latin typeface="+mn-lt"/>
                <a:ea typeface="+mn-ea"/>
                <a:cs typeface="+mn-cs"/>
              </a:rPr>
              <a:t> signal. Some wearables have additional sensors such as an ECG sensor, barometer to measure elevation (which can be used to identify stair climbing) and thermometer providing temperature.</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This demonstrates the wide functionality of consumer wearables. Since consumer wearables are becoming more widely used, there is potentially opportunity to use their data for clinical decision making.</a:t>
            </a:r>
            <a:r>
              <a:rPr lang="en-GB" dirty="0">
                <a:effectLst/>
              </a:rPr>
              <a:t> </a:t>
            </a:r>
          </a:p>
          <a:p>
            <a:endParaRPr lang="en-GB"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i="1" kern="1200" dirty="0">
                <a:solidFill>
                  <a:schemeClr val="tx1"/>
                </a:solidFill>
                <a:effectLst/>
                <a:latin typeface="+mn-lt"/>
                <a:ea typeface="+mn-ea"/>
                <a:cs typeface="+mn-cs"/>
              </a:rPr>
              <a:t>… So [click] how could consumer wearables be used to inform clinical decisions? …</a:t>
            </a:r>
          </a:p>
          <a:p>
            <a:endParaRPr lang="en-GB" dirty="0"/>
          </a:p>
        </p:txBody>
      </p:sp>
    </p:spTree>
    <p:extLst>
      <p:ext uri="{BB962C8B-B14F-4D97-AF65-F5344CB8AC3E}">
        <p14:creationId xmlns:p14="http://schemas.microsoft.com/office/powerpoint/2010/main" val="8948780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Google Shape;279;g35ed75ccf_0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0" name="Google Shape;280;g35ed75ccf_0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GB" sz="1200" kern="1200" dirty="0">
                <a:solidFill>
                  <a:schemeClr val="tx1"/>
                </a:solidFill>
                <a:effectLst/>
                <a:latin typeface="+mn-lt"/>
                <a:ea typeface="+mn-ea"/>
                <a:cs typeface="+mn-cs"/>
              </a:rPr>
              <a:t>... So how could consumer wearables be used [click] to inform clinical decisions? ...</a:t>
            </a:r>
          </a:p>
          <a:p>
            <a:endParaRPr lang="en-GB" sz="120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i="0" kern="1200" dirty="0">
                <a:solidFill>
                  <a:schemeClr val="tx1"/>
                </a:solidFill>
                <a:effectLst/>
                <a:latin typeface="+mn-lt"/>
                <a:ea typeface="+mn-ea"/>
                <a:cs typeface="+mn-cs"/>
              </a:rPr>
              <a:t>Atrial fibrillation [click] is the most common abnormal heart rhythm, and is associated with a fivefold increase in stroke risk. </a:t>
            </a:r>
            <a:r>
              <a:rPr lang="en-GB" sz="1200" kern="1200" dirty="0">
                <a:solidFill>
                  <a:schemeClr val="tx1"/>
                </a:solidFill>
                <a:effectLst/>
                <a:latin typeface="+mn-lt"/>
                <a:ea typeface="+mn-ea"/>
                <a:cs typeface="+mn-cs"/>
              </a:rPr>
              <a:t>Fortunately, if it is recognised it can be treated with medication. However, AF is often not recognised as it can occur only intermittently and without symptoms. Consequently, detecting AF is an ideal clinical application of wearables: wearables could provide added monitoring to detect an otherwise underdiagnosed disease which can be treated to hopefully improve health outcomes.</a:t>
            </a:r>
          </a:p>
          <a:p>
            <a:endParaRPr lang="en-GB" sz="1200" i="0" kern="1200" dirty="0">
              <a:solidFill>
                <a:schemeClr val="tx1"/>
              </a:solidFill>
              <a:effectLst/>
              <a:latin typeface="+mn-lt"/>
              <a:ea typeface="+mn-ea"/>
              <a:cs typeface="+mn-cs"/>
            </a:endParaRPr>
          </a:p>
          <a:p>
            <a:r>
              <a:rPr lang="en-GB" sz="1200" i="1" kern="1200" dirty="0">
                <a:solidFill>
                  <a:schemeClr val="tx1"/>
                </a:solidFill>
                <a:effectLst/>
                <a:latin typeface="+mn-lt"/>
                <a:ea typeface="+mn-ea"/>
                <a:cs typeface="+mn-cs"/>
              </a:rPr>
              <a:t>… AF [click] can be identified from the PPG signal by assessing the regularity of beat-to-beat intervals. …</a:t>
            </a:r>
          </a:p>
        </p:txBody>
      </p:sp>
    </p:spTree>
    <p:extLst>
      <p:ext uri="{BB962C8B-B14F-4D97-AF65-F5344CB8AC3E}">
        <p14:creationId xmlns:p14="http://schemas.microsoft.com/office/powerpoint/2010/main" val="39267998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Google Shape;279;g35ed75ccf_0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0" name="Google Shape;280;g35ed75ccf_0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i="1" kern="1200" dirty="0">
                <a:solidFill>
                  <a:schemeClr val="tx1"/>
                </a:solidFill>
                <a:effectLst/>
                <a:latin typeface="+mn-lt"/>
                <a:ea typeface="+mn-ea"/>
                <a:cs typeface="+mn-cs"/>
              </a:rPr>
              <a:t>… AF [click] can be identified from the PPG signal by assessing the regularity of beat-to-beat intervals.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In [click] a normal rhythm, [click] the beat-to-beat intervals are fairly consistent. In contrast, [click] in atrial fibrillation the beat-to-beat intervals are irregular [click]. Potentially, a consumer wearable could be used to identify possible AF episodes in this manner. Indeed, the potential utility of an Apple Watch to identify AF was recently assessed in the Apple Heart Study in over 400,000 individuals. Key results included a reassuringly low alert rate </a:t>
            </a:r>
            <a:r>
              <a:rPr lang="en-GB" sz="1200" i="1" kern="1200" dirty="0">
                <a:solidFill>
                  <a:schemeClr val="tx1"/>
                </a:solidFill>
                <a:effectLst/>
                <a:latin typeface="+mn-lt"/>
                <a:ea typeface="+mn-ea"/>
                <a:cs typeface="+mn-cs"/>
              </a:rPr>
              <a:t>[click]</a:t>
            </a:r>
            <a:r>
              <a:rPr lang="en-GB" sz="1200" kern="1200" dirty="0">
                <a:solidFill>
                  <a:schemeClr val="tx1"/>
                </a:solidFill>
                <a:effectLst/>
                <a:latin typeface="+mn-lt"/>
                <a:ea typeface="+mn-ea"/>
                <a:cs typeface="+mn-cs"/>
              </a:rPr>
              <a:t>, a high positive predictive value of alerts </a:t>
            </a:r>
            <a:r>
              <a:rPr lang="en-GB" sz="1200" i="1" kern="1200" dirty="0">
                <a:solidFill>
                  <a:schemeClr val="tx1"/>
                </a:solidFill>
                <a:effectLst/>
                <a:latin typeface="+mn-lt"/>
                <a:ea typeface="+mn-ea"/>
                <a:cs typeface="+mn-cs"/>
              </a:rPr>
              <a:t>[click]</a:t>
            </a:r>
            <a:r>
              <a:rPr lang="en-GB" sz="1200" kern="1200" dirty="0">
                <a:solidFill>
                  <a:schemeClr val="tx1"/>
                </a:solidFill>
                <a:effectLst/>
                <a:latin typeface="+mn-lt"/>
                <a:ea typeface="+mn-ea"/>
                <a:cs typeface="+mn-cs"/>
              </a:rPr>
              <a:t>, and a much longer monitoring time </a:t>
            </a:r>
            <a:r>
              <a:rPr lang="en-GB" sz="1200" i="1" kern="1200" dirty="0">
                <a:solidFill>
                  <a:schemeClr val="tx1"/>
                </a:solidFill>
                <a:effectLst/>
                <a:latin typeface="+mn-lt"/>
                <a:ea typeface="+mn-ea"/>
                <a:cs typeface="+mn-cs"/>
              </a:rPr>
              <a:t>[click]</a:t>
            </a:r>
            <a:r>
              <a:rPr lang="en-GB" sz="1200" kern="1200" dirty="0">
                <a:solidFill>
                  <a:schemeClr val="tx1"/>
                </a:solidFill>
                <a:effectLst/>
                <a:latin typeface="+mn-lt"/>
                <a:ea typeface="+mn-ea"/>
                <a:cs typeface="+mn-cs"/>
              </a:rPr>
              <a:t> than could be achieved at scale in clinical practice. In this study, possible AF episodes prompted further monitoring using the gold standard of an ECG-based wearable in order to confirm a diagnosis.</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The recent addition of ECG sensors to wrist-worn wearables means that potentially they could be used to not only identify possible AF, but also to prompt the user to take an ECG measurement which could be clinically reviewed to confirm a diagnosis.</a:t>
            </a:r>
          </a:p>
          <a:p>
            <a:endParaRPr lang="en-GB" sz="1200" kern="1200" dirty="0">
              <a:solidFill>
                <a:schemeClr val="tx1"/>
              </a:solidFill>
              <a:effectLst/>
              <a:latin typeface="+mn-lt"/>
              <a:ea typeface="+mn-ea"/>
              <a:cs typeface="+mn-cs"/>
            </a:endParaRPr>
          </a:p>
          <a:p>
            <a:r>
              <a:rPr lang="en-GB" sz="1200" i="1" kern="1200" dirty="0">
                <a:solidFill>
                  <a:schemeClr val="tx1"/>
                </a:solidFill>
                <a:effectLst/>
                <a:latin typeface="+mn-lt"/>
                <a:ea typeface="+mn-ea"/>
                <a:cs typeface="+mn-cs"/>
              </a:rPr>
              <a:t>… Infectious diseases [click] such as influenza, and now COVID-19, have a profound impact on morbidity and mortality.</a:t>
            </a:r>
            <a:r>
              <a:rPr lang="en-GB" i="1" dirty="0">
                <a:effectLst/>
              </a:rPr>
              <a:t> …</a:t>
            </a:r>
            <a:endParaRPr lang="en-GB" sz="1200" i="1" kern="1200" dirty="0">
              <a:solidFill>
                <a:schemeClr val="tx1"/>
              </a:solidFill>
              <a:effectLst/>
              <a:latin typeface="+mn-lt"/>
              <a:ea typeface="+mn-ea"/>
              <a:cs typeface="+mn-cs"/>
            </a:endParaRPr>
          </a:p>
        </p:txBody>
      </p:sp>
    </p:spTree>
    <p:extLst>
      <p:ext uri="{BB962C8B-B14F-4D97-AF65-F5344CB8AC3E}">
        <p14:creationId xmlns:p14="http://schemas.microsoft.com/office/powerpoint/2010/main" val="38913508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Google Shape;279;g35ed75ccf_0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0" name="Google Shape;280;g35ed75ccf_0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i="1" kern="1200" dirty="0">
                <a:solidFill>
                  <a:schemeClr val="tx1"/>
                </a:solidFill>
                <a:effectLst/>
                <a:latin typeface="+mn-lt"/>
                <a:ea typeface="+mn-ea"/>
                <a:cs typeface="+mn-cs"/>
              </a:rPr>
              <a:t>… Infectious diseases [click] such as influenza, and now COVID-19, have a profound impact on morbidity and mortality.</a:t>
            </a:r>
            <a:r>
              <a:rPr lang="en-GB" i="1" dirty="0">
                <a:effectLst/>
              </a:rPr>
              <a:t> …</a:t>
            </a:r>
            <a:endParaRPr lang="en-GB" sz="1200" i="1" kern="1200" dirty="0">
              <a:solidFill>
                <a:schemeClr val="tx1"/>
              </a:solidFill>
              <a:effectLst/>
              <a:latin typeface="+mn-lt"/>
              <a:ea typeface="+mn-ea"/>
              <a:cs typeface="+mn-cs"/>
            </a:endParaRP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Information on the spread of infectious diseases can be used to direct healthcare resources, plan public health interventions, and potentially even provide early warning to individuals that they may be infected.</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Recently, [click] the potential benefits of using Fitbit data to track influenza-like illness were assessed, using at least 60 days of data from almost 50,000 people in the US. An elevated resting heart rate, and increased sleep duration were used as markers of disease. The study found that the inclusion of Fitbit data improved the performance of disease prediction models, which could help ensure timely responses to reduce further transmission.</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The potential benefits of wearables for identifying COVID-19 have also been assessed [click]. The inclusion of data from consumer wearables in COVID-19 detection models was found to improve performance beyond that of using symptom app data alone. In addition, data from smartwatches has been found to aid pre-symptomatic detection of COVID-19. Several parameters were used in these studies: </a:t>
            </a:r>
            <a:r>
              <a:rPr lang="en-GB" sz="1200" i="1" kern="1200" dirty="0">
                <a:solidFill>
                  <a:schemeClr val="tx1"/>
                </a:solidFill>
                <a:effectLst/>
                <a:latin typeface="+mn-lt"/>
                <a:ea typeface="+mn-ea"/>
                <a:cs typeface="+mn-cs"/>
              </a:rPr>
              <a:t>resting heart rate, sleep duration, step count, and the heart rate-to-steps ratio</a:t>
            </a:r>
            <a:r>
              <a:rPr lang="en-GB" sz="1200" kern="1200" dirty="0">
                <a:solidFill>
                  <a:schemeClr val="tx1"/>
                </a:solidFill>
                <a:effectLst/>
                <a:latin typeface="+mn-lt"/>
                <a:ea typeface="+mn-ea"/>
                <a:cs typeface="+mn-cs"/>
              </a:rPr>
              <a:t>. In the future, early warning systems could integrate wearable data, self-reported symptoms, and electronic health record data, providing both population-level and individual-level surveillance.</a:t>
            </a:r>
          </a:p>
          <a:p>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i="1" kern="1200" dirty="0">
                <a:solidFill>
                  <a:schemeClr val="tx1"/>
                </a:solidFill>
                <a:effectLst/>
                <a:latin typeface="+mn-lt"/>
                <a:ea typeface="+mn-ea"/>
                <a:cs typeface="+mn-cs"/>
              </a:rPr>
              <a:t>… I’ve described a couple of exciting applications of wearables for health monitoring. [click] …</a:t>
            </a:r>
          </a:p>
          <a:p>
            <a:endParaRPr dirty="0"/>
          </a:p>
        </p:txBody>
      </p:sp>
    </p:spTree>
    <p:extLst>
      <p:ext uri="{BB962C8B-B14F-4D97-AF65-F5344CB8AC3E}">
        <p14:creationId xmlns:p14="http://schemas.microsoft.com/office/powerpoint/2010/main" val="6172566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Google Shape;279;g35ed75ccf_0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0" name="Google Shape;280;g35ed75ccf_0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i="1" kern="1200" dirty="0">
                <a:solidFill>
                  <a:schemeClr val="tx1"/>
                </a:solidFill>
                <a:effectLst/>
                <a:latin typeface="+mn-lt"/>
                <a:ea typeface="+mn-ea"/>
                <a:cs typeface="+mn-cs"/>
              </a:rPr>
              <a:t>… I’ve described a couple of exciting applications of wearables for health monitoring. [click]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Time would fail me if I were to describe all of the potential applications, so here is a list of applications to look out for in the future, and references to a couple of publications under review which describe them in further depth.</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 </a:t>
            </a:r>
            <a:r>
              <a:rPr lang="en-GB" sz="1200" i="1" kern="1200" dirty="0">
                <a:solidFill>
                  <a:schemeClr val="tx1"/>
                </a:solidFill>
                <a:effectLst/>
                <a:latin typeface="+mn-lt"/>
                <a:ea typeface="+mn-ea"/>
                <a:cs typeface="+mn-cs"/>
              </a:rPr>
              <a:t>So [click] what needs to be done to realise the potential of wearables for health monitoring? …</a:t>
            </a:r>
          </a:p>
        </p:txBody>
      </p:sp>
    </p:spTree>
    <p:extLst>
      <p:ext uri="{BB962C8B-B14F-4D97-AF65-F5344CB8AC3E}">
        <p14:creationId xmlns:p14="http://schemas.microsoft.com/office/powerpoint/2010/main" val="374978928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Google Shape;279;g35ed75ccf_0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0" name="Google Shape;280;g35ed75ccf_0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 </a:t>
            </a:r>
            <a:r>
              <a:rPr lang="en-GB" sz="1200" i="1" kern="1200" dirty="0">
                <a:solidFill>
                  <a:schemeClr val="tx1"/>
                </a:solidFill>
                <a:effectLst/>
                <a:latin typeface="+mn-lt"/>
                <a:ea typeface="+mn-ea"/>
                <a:cs typeface="+mn-cs"/>
              </a:rPr>
              <a:t>So [click] what needs to be done to realise the potential of wearables for health monitoring?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i="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i="1" kern="1200" dirty="0">
                <a:solidFill>
                  <a:schemeClr val="tx1"/>
                </a:solidFill>
                <a:effectLst/>
                <a:latin typeface="+mn-lt"/>
                <a:ea typeface="+mn-ea"/>
                <a:cs typeface="+mn-cs"/>
              </a:rPr>
              <a:t>In my view, there are a series of next steps.</a:t>
            </a:r>
          </a:p>
          <a:p>
            <a:endParaRPr lang="en-GB" sz="1200" kern="1200" dirty="0">
              <a:solidFill>
                <a:schemeClr val="tx1"/>
              </a:solidFill>
              <a:effectLst/>
              <a:latin typeface="+mn-lt"/>
              <a:ea typeface="+mn-ea"/>
              <a:cs typeface="+mn-cs"/>
            </a:endParaRPr>
          </a:p>
          <a:p>
            <a:r>
              <a:rPr lang="en-GB" sz="1200" i="1" kern="1200" dirty="0">
                <a:solidFill>
                  <a:schemeClr val="tx1"/>
                </a:solidFill>
                <a:effectLst/>
                <a:latin typeface="+mn-lt"/>
                <a:ea typeface="+mn-ea"/>
                <a:cs typeface="+mn-cs"/>
              </a:rPr>
              <a:t>… Firstly, [click] wearable devices will continue to be optimised to provide [click] the best possible signals for analysis.</a:t>
            </a:r>
            <a:r>
              <a:rPr lang="en-GB" i="1" dirty="0">
                <a:effectLst/>
              </a:rPr>
              <a:t> …</a:t>
            </a:r>
            <a:endParaRPr lang="en-GB" sz="1200" i="1" kern="1200" dirty="0">
              <a:solidFill>
                <a:schemeClr val="tx1"/>
              </a:solidFill>
              <a:effectLst/>
              <a:latin typeface="+mn-lt"/>
              <a:ea typeface="+mn-ea"/>
              <a:cs typeface="+mn-cs"/>
            </a:endParaRPr>
          </a:p>
        </p:txBody>
      </p:sp>
    </p:spTree>
    <p:extLst>
      <p:ext uri="{BB962C8B-B14F-4D97-AF65-F5344CB8AC3E}">
        <p14:creationId xmlns:p14="http://schemas.microsoft.com/office/powerpoint/2010/main" val="20126553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Google Shape;279;g35ed75ccf_0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0" name="Google Shape;280;g35ed75ccf_0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i="1" kern="1200" dirty="0">
                <a:solidFill>
                  <a:schemeClr val="tx1"/>
                </a:solidFill>
                <a:effectLst/>
                <a:latin typeface="+mn-lt"/>
                <a:ea typeface="+mn-ea"/>
                <a:cs typeface="+mn-cs"/>
              </a:rPr>
              <a:t>… Firstly, [click] wearable devices will continue to be optimised to provide [click] the best possible signals for analysis.</a:t>
            </a:r>
            <a:r>
              <a:rPr lang="en-GB" i="1" dirty="0">
                <a:effectLst/>
              </a:rPr>
              <a:t> …</a:t>
            </a:r>
            <a:endParaRPr lang="en-GB" sz="1200" i="1" kern="1200" dirty="0">
              <a:solidFill>
                <a:schemeClr val="tx1"/>
              </a:solidFill>
              <a:effectLst/>
              <a:latin typeface="+mn-lt"/>
              <a:ea typeface="+mn-ea"/>
              <a:cs typeface="+mn-cs"/>
            </a:endParaRP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Recent innovations include: using different wavelength LEDs during different activities (as PPG signals acquired at different wavelengths have different strengths and weaknesses); and using multiple LEDs in a single sensor to acquire multiple PPG signals with which to improve the signal-to-noise ratio of a final composite PPG signal.</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Secondly, signal processing algorithms must be robust to provide [click] accurate and precise parameters. Training datasets are invaluable for developing algorithms, and should contain wearable signals alongside reliable reference parameters, measured in the target population, and the target setting.</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Thirdly, analytical techniques must provide [click] clinically useful information. For instance, in the Apple Heart Study notifications of an irregular pulse were only raised if at least 5 out of 6 consecutive measurements exhibited an irregular pulse, thereby reducing the false alert rate.</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Fourthly, wearables need to be [click] tailored towards the target users, particularly as those who may benefit most from wearable monitoring are not necessarily those who currently use wearables most. We need to understand what motivates people to use wearables, and ensure they are designed accordingly.</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Finally, and most importantly, [click] specific clinical applications should be identified in which wearables could contribute to improved patient outcomes. Usually, such applications involve either identifying an under-recognised disease, or providing monitoring in a setting where it would otherwise be impractical.</a:t>
            </a:r>
          </a:p>
          <a:p>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i="1" kern="1200" dirty="0">
                <a:solidFill>
                  <a:schemeClr val="tx1"/>
                </a:solidFill>
                <a:effectLst/>
                <a:latin typeface="+mn-lt"/>
                <a:ea typeface="+mn-ea"/>
                <a:cs typeface="+mn-cs"/>
              </a:rPr>
              <a:t>… </a:t>
            </a:r>
            <a:r>
              <a:rPr lang="en-US" i="1" dirty="0"/>
              <a:t>Here are [click] some helpful resources accompanying this presentation. …</a:t>
            </a:r>
            <a:endParaRPr lang="en-GB" sz="1200" i="1" kern="1200" dirty="0">
              <a:solidFill>
                <a:schemeClr val="tx1"/>
              </a:solidFill>
              <a:effectLst/>
              <a:latin typeface="+mn-lt"/>
              <a:ea typeface="+mn-ea"/>
              <a:cs typeface="+mn-cs"/>
            </a:endParaRPr>
          </a:p>
          <a:p>
            <a:endParaRPr dirty="0"/>
          </a:p>
        </p:txBody>
      </p:sp>
    </p:spTree>
    <p:extLst>
      <p:ext uri="{BB962C8B-B14F-4D97-AF65-F5344CB8AC3E}">
        <p14:creationId xmlns:p14="http://schemas.microsoft.com/office/powerpoint/2010/main" val="23637577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 </a:t>
            </a:r>
            <a:r>
              <a:rPr lang="en-GB" sz="1200" i="1" kern="1200" dirty="0">
                <a:solidFill>
                  <a:schemeClr val="tx1"/>
                </a:solidFill>
                <a:effectLst/>
                <a:latin typeface="+mn-lt"/>
                <a:ea typeface="+mn-ea"/>
                <a:cs typeface="+mn-cs"/>
              </a:rPr>
              <a:t>Cardiovascular disease [click] accounts for over a quarter of deaths in the UK.</a:t>
            </a:r>
            <a:r>
              <a:rPr lang="en-GB" i="1" dirty="0">
                <a:effectLst/>
              </a:rPr>
              <a:t> …</a:t>
            </a:r>
            <a:endParaRPr lang="en-US" i="1" dirty="0"/>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During this talk cardiovascular disease will [click] cause 3 hospital admissions, [click] 5 deaths, and cost [click] the NHS £250,000.</a:t>
            </a:r>
          </a:p>
          <a:p>
            <a:endParaRPr lang="en-GB" sz="1200" kern="1200" dirty="0">
              <a:solidFill>
                <a:schemeClr val="tx1"/>
              </a:solidFill>
              <a:effectLst/>
              <a:latin typeface="+mn-lt"/>
              <a:ea typeface="+mn-ea"/>
              <a:cs typeface="+mn-cs"/>
            </a:endParaRPr>
          </a:p>
          <a:p>
            <a:r>
              <a:rPr lang="en-GB" sz="1200" i="1" kern="1200" dirty="0">
                <a:solidFill>
                  <a:schemeClr val="tx1"/>
                </a:solidFill>
                <a:effectLst/>
                <a:latin typeface="+mn-lt"/>
                <a:ea typeface="+mn-ea"/>
                <a:cs typeface="+mn-cs"/>
              </a:rPr>
              <a:t>… The growing use of wearables [click] provides opportunity to assess CV health in daily life, …</a:t>
            </a:r>
          </a:p>
        </p:txBody>
      </p:sp>
      <p:sp>
        <p:nvSpPr>
          <p:cNvPr id="4" name="Slide Number Placeholder 3"/>
          <p:cNvSpPr>
            <a:spLocks noGrp="1"/>
          </p:cNvSpPr>
          <p:nvPr>
            <p:ph type="sldNum" sz="quarter" idx="10"/>
          </p:nvPr>
        </p:nvSpPr>
        <p:spPr/>
        <p:txBody>
          <a:bodyPr/>
          <a:lstStyle/>
          <a:p>
            <a:fld id="{A75D666D-9342-7844-8FF7-82CB5988B7DA}" type="slidenum">
              <a:rPr lang="en-US" smtClean="0"/>
              <a:t>1</a:t>
            </a:fld>
            <a:endParaRPr lang="en-US"/>
          </a:p>
        </p:txBody>
      </p:sp>
    </p:spTree>
    <p:extLst>
      <p:ext uri="{BB962C8B-B14F-4D97-AF65-F5344CB8AC3E}">
        <p14:creationId xmlns:p14="http://schemas.microsoft.com/office/powerpoint/2010/main" val="155045221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i="1" kern="1200" dirty="0">
                <a:solidFill>
                  <a:schemeClr val="tx1"/>
                </a:solidFill>
                <a:effectLst/>
                <a:latin typeface="+mn-lt"/>
                <a:ea typeface="+mn-ea"/>
                <a:cs typeface="+mn-cs"/>
              </a:rPr>
              <a:t>… </a:t>
            </a:r>
            <a:r>
              <a:rPr lang="en-US" i="1" dirty="0"/>
              <a:t>Here are [click] some helpful resources accompanying this presentation. …</a:t>
            </a:r>
            <a:endParaRPr lang="en-GB" sz="1200" i="1" kern="1200" dirty="0">
              <a:solidFill>
                <a:schemeClr val="tx1"/>
              </a:solidFill>
              <a:effectLst/>
              <a:latin typeface="+mn-lt"/>
              <a:ea typeface="+mn-ea"/>
              <a:cs typeface="+mn-cs"/>
            </a:endParaRPr>
          </a:p>
          <a:p>
            <a:endParaRPr lang="en-US" dirty="0"/>
          </a:p>
          <a:p>
            <a:r>
              <a:rPr lang="en-US" dirty="0"/>
              <a:t>At this website you’ll find datasets which I’ve used in research into wearables, signal processing algorithms, presentations (including this one in due course), and publications.</a:t>
            </a:r>
          </a:p>
          <a:p>
            <a:endParaRPr lang="en-US" dirty="0"/>
          </a:p>
          <a:p>
            <a:r>
              <a:rPr lang="en-US" sz="1200" i="1" dirty="0"/>
              <a:t>... I’d like to thank </a:t>
            </a:r>
            <a:r>
              <a:rPr lang="en-US" i="1" dirty="0"/>
              <a:t>you for listening, and </a:t>
            </a:r>
            <a:r>
              <a:rPr lang="en-US" sz="1200" i="1" dirty="0"/>
              <a:t>[click] thank my colleagues …</a:t>
            </a:r>
            <a:endParaRPr lang="en-US" i="1" dirty="0"/>
          </a:p>
        </p:txBody>
      </p:sp>
      <p:sp>
        <p:nvSpPr>
          <p:cNvPr id="4" name="Slide Number Placeholder 3"/>
          <p:cNvSpPr>
            <a:spLocks noGrp="1"/>
          </p:cNvSpPr>
          <p:nvPr>
            <p:ph type="sldNum" sz="quarter" idx="5"/>
          </p:nvPr>
        </p:nvSpPr>
        <p:spPr/>
        <p:txBody>
          <a:bodyPr/>
          <a:lstStyle/>
          <a:p>
            <a:fld id="{A75D666D-9342-7844-8FF7-82CB5988B7DA}" type="slidenum">
              <a:rPr lang="en-US" smtClean="0"/>
              <a:t>19</a:t>
            </a:fld>
            <a:endParaRPr lang="en-US"/>
          </a:p>
        </p:txBody>
      </p:sp>
    </p:spTree>
    <p:extLst>
      <p:ext uri="{BB962C8B-B14F-4D97-AF65-F5344CB8AC3E}">
        <p14:creationId xmlns:p14="http://schemas.microsoft.com/office/powerpoint/2010/main" val="251597073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dirty="0"/>
              <a:t>... I’d like to thank </a:t>
            </a:r>
            <a:r>
              <a:rPr lang="en-US" i="1" dirty="0"/>
              <a:t>you for listening, and </a:t>
            </a:r>
            <a:r>
              <a:rPr lang="en-US" sz="1200" i="1" dirty="0"/>
              <a:t>[click] thank my colleagues …</a:t>
            </a:r>
            <a:endParaRPr lang="en-US" i="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for their valuable input and guidance as we’ve been developing our understanding of wearables, and my funder, the British Heart Foundation, without whom this work would not have been possible.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[click] I’m always pleased to hear from others – do feel free to get in touch.</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 To conclude, [click] </a:t>
            </a:r>
            <a:r>
              <a:rPr lang="en-US" sz="1200" i="1" dirty="0"/>
              <a:t>Consumer wearables now have a wide functionality [click] …</a:t>
            </a:r>
          </a:p>
          <a:p>
            <a:endParaRPr lang="en-US" dirty="0"/>
          </a:p>
        </p:txBody>
      </p:sp>
      <p:sp>
        <p:nvSpPr>
          <p:cNvPr id="4" name="Slide Number Placeholder 3"/>
          <p:cNvSpPr>
            <a:spLocks noGrp="1"/>
          </p:cNvSpPr>
          <p:nvPr>
            <p:ph type="sldNum" sz="quarter" idx="5"/>
          </p:nvPr>
        </p:nvSpPr>
        <p:spPr/>
        <p:txBody>
          <a:bodyPr/>
          <a:lstStyle/>
          <a:p>
            <a:fld id="{A75D666D-9342-7844-8FF7-82CB5988B7DA}" type="slidenum">
              <a:rPr lang="en-US" smtClean="0"/>
              <a:t>20</a:t>
            </a:fld>
            <a:endParaRPr lang="en-US"/>
          </a:p>
        </p:txBody>
      </p:sp>
    </p:spTree>
    <p:extLst>
      <p:ext uri="{BB962C8B-B14F-4D97-AF65-F5344CB8AC3E}">
        <p14:creationId xmlns:p14="http://schemas.microsoft.com/office/powerpoint/2010/main" val="35209826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 To conclude, [click] </a:t>
            </a:r>
            <a:r>
              <a:rPr lang="en-US" sz="1200" i="1" dirty="0"/>
              <a:t>Consumer wearables now have a wide functionality [click]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Clinical applications are emerging, including detecting atrial fibrillation [click]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r>
              <a:rPr lang="en-US" sz="1200" dirty="0"/>
              <a:t>And, when used clinically, wearables should be like a harness. [click] They should be highly reliable, and for specified purposes.</a:t>
            </a:r>
          </a:p>
          <a:p>
            <a:endParaRPr lang="en-US" sz="1200" dirty="0"/>
          </a:p>
          <a:p>
            <a:r>
              <a:rPr lang="en-US" sz="1200" dirty="0"/>
              <a:t>Thank you.</a:t>
            </a:r>
          </a:p>
        </p:txBody>
      </p:sp>
      <p:sp>
        <p:nvSpPr>
          <p:cNvPr id="4" name="Slide Number Placeholder 3"/>
          <p:cNvSpPr>
            <a:spLocks noGrp="1"/>
          </p:cNvSpPr>
          <p:nvPr>
            <p:ph type="sldNum" sz="quarter" idx="5"/>
          </p:nvPr>
        </p:nvSpPr>
        <p:spPr/>
        <p:txBody>
          <a:bodyPr/>
          <a:lstStyle/>
          <a:p>
            <a:fld id="{A75D666D-9342-7844-8FF7-82CB5988B7DA}" type="slidenum">
              <a:rPr lang="en-US" smtClean="0"/>
              <a:t>21</a:t>
            </a:fld>
            <a:endParaRPr lang="en-US"/>
          </a:p>
        </p:txBody>
      </p:sp>
    </p:spTree>
    <p:extLst>
      <p:ext uri="{BB962C8B-B14F-4D97-AF65-F5344CB8AC3E}">
        <p14:creationId xmlns:p14="http://schemas.microsoft.com/office/powerpoint/2010/main" val="39583109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900" i="1" kern="1200" dirty="0">
                <a:solidFill>
                  <a:schemeClr val="tx1"/>
                </a:solidFill>
                <a:effectLst/>
                <a:latin typeface="+mn-lt"/>
                <a:ea typeface="+mn-ea"/>
                <a:cs typeface="+mn-cs"/>
              </a:rPr>
              <a:t>… The growing use of wearables [click] provides opportunity to assess CV health in daily life, …</a:t>
            </a:r>
          </a:p>
          <a:p>
            <a:pPr marL="0" marR="0" lvl="0" indent="0" algn="l" defTabSz="685800" rtl="0" eaLnBrk="1" fontAlgn="auto" latinLnBrk="0" hangingPunct="1">
              <a:lnSpc>
                <a:spcPct val="100000"/>
              </a:lnSpc>
              <a:spcBef>
                <a:spcPts val="0"/>
              </a:spcBef>
              <a:spcAft>
                <a:spcPts val="0"/>
              </a:spcAft>
              <a:buClrTx/>
              <a:buSzTx/>
              <a:buFontTx/>
              <a:buNone/>
              <a:tabLst/>
              <a:defRPr/>
            </a:pPr>
            <a:endParaRPr lang="en-GB" sz="900" kern="1200" dirty="0">
              <a:solidFill>
                <a:schemeClr val="tx1"/>
              </a:solidFill>
              <a:effectLst/>
              <a:latin typeface="+mn-lt"/>
              <a:ea typeface="+mn-ea"/>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r>
              <a:rPr lang="en-GB" sz="900" kern="1200" dirty="0">
                <a:solidFill>
                  <a:schemeClr val="tx1"/>
                </a:solidFill>
                <a:effectLst/>
                <a:latin typeface="+mn-lt"/>
                <a:ea typeface="+mn-ea"/>
                <a:cs typeface="+mn-cs"/>
              </a:rPr>
              <a:t>and potentially reduce the burden of CV disease. Indeed, it’s expected that in two years there will be over 1 billion wearables globally [ref].</a:t>
            </a:r>
          </a:p>
          <a:p>
            <a:r>
              <a:rPr lang="en-GB" sz="1200" kern="1200" dirty="0">
                <a:solidFill>
                  <a:schemeClr val="tx1"/>
                </a:solidFill>
                <a:effectLst/>
                <a:latin typeface="+mn-lt"/>
                <a:ea typeface="+mn-ea"/>
                <a:cs typeface="+mn-cs"/>
              </a:rPr>
              <a:t>Most wrist-worn wearables which monitor heart rate do so by measuring the arterial pulse wave [click], which contains a wealth of information on the heart and blood vessels.</a:t>
            </a:r>
          </a:p>
          <a:p>
            <a:r>
              <a:rPr lang="en-GB" sz="1200" kern="1200" dirty="0">
                <a:solidFill>
                  <a:schemeClr val="tx1"/>
                </a:solidFill>
                <a:effectLst/>
                <a:latin typeface="+mn-lt"/>
                <a:ea typeface="+mn-ea"/>
                <a:cs typeface="+mn-cs"/>
              </a:rPr>
              <a:t>Potentially this signal could be used not only for heart rate monitoring, but also to provide additional information including the heart rhythm and other vital signs such as blood pressure and respiratory rate.</a:t>
            </a:r>
          </a:p>
          <a:p>
            <a:endParaRPr lang="en-GB" sz="1200" kern="1200" dirty="0">
              <a:solidFill>
                <a:schemeClr val="tx1"/>
              </a:solidFill>
              <a:effectLst/>
              <a:latin typeface="+mn-lt"/>
              <a:ea typeface="+mn-ea"/>
              <a:cs typeface="+mn-cs"/>
            </a:endParaRPr>
          </a:p>
          <a:p>
            <a:r>
              <a:rPr lang="en-GB" sz="1200" i="1" kern="1200" dirty="0">
                <a:solidFill>
                  <a:schemeClr val="tx1"/>
                </a:solidFill>
                <a:effectLst/>
                <a:latin typeface="+mn-lt"/>
                <a:ea typeface="+mn-ea"/>
                <a:cs typeface="+mn-cs"/>
              </a:rPr>
              <a:t>… To introduce myself [click], my name’s Peter Charlton, I’m a Biomedical Engineer based at the University of Cambridge and here at City. …</a:t>
            </a:r>
          </a:p>
          <a:p>
            <a:pPr marL="0" marR="0" lvl="0" indent="0" algn="l" defTabSz="685800" rtl="0" eaLnBrk="1" fontAlgn="auto" latinLnBrk="0" hangingPunct="1">
              <a:lnSpc>
                <a:spcPct val="100000"/>
              </a:lnSpc>
              <a:spcBef>
                <a:spcPts val="0"/>
              </a:spcBef>
              <a:spcAft>
                <a:spcPts val="0"/>
              </a:spcAft>
              <a:buClrTx/>
              <a:buSzTx/>
              <a:buFontTx/>
              <a:buNone/>
              <a:tabLst/>
              <a:defRPr/>
            </a:pPr>
            <a:endParaRPr lang="en-GB" sz="900" kern="1200" dirty="0">
              <a:solidFill>
                <a:schemeClr val="tx1"/>
              </a:solidFill>
              <a:effectLst/>
              <a:latin typeface="+mn-lt"/>
              <a:ea typeface="+mn-ea"/>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r>
              <a:rPr lang="en-GB" sz="900" kern="1200" dirty="0">
                <a:solidFill>
                  <a:schemeClr val="tx1"/>
                </a:solidFill>
                <a:effectLst/>
                <a:latin typeface="+mn-lt"/>
                <a:ea typeface="+mn-ea"/>
                <a:cs typeface="+mn-cs"/>
              </a:rPr>
              <a:t>---</a:t>
            </a:r>
          </a:p>
          <a:p>
            <a:r>
              <a:rPr lang="en-GB" sz="900" kern="1200" dirty="0">
                <a:solidFill>
                  <a:schemeClr val="tx1"/>
                </a:solidFill>
                <a:effectLst/>
                <a:latin typeface="+mn-lt"/>
                <a:ea typeface="+mn-ea"/>
                <a:cs typeface="+mn-cs"/>
              </a:rPr>
              <a:t>[ref] Cisco visual networking index (VNI) global mobile data trac forecast update, 2017-2022 white paper: </a:t>
            </a:r>
            <a:r>
              <a:rPr lang="en-GB" dirty="0">
                <a:hlinkClick r:id="rId3"/>
              </a:rPr>
              <a:t>https://s3.amazonaws.com/media.mediapost.com/uploads/CiscoForecast.pdf</a:t>
            </a:r>
            <a:endParaRPr lang="en-GB" sz="900" kern="1200" dirty="0">
              <a:solidFill>
                <a:schemeClr val="tx1"/>
              </a:solidFill>
              <a:effectLst/>
              <a:latin typeface="+mn-lt"/>
              <a:ea typeface="+mn-ea"/>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endParaRPr lang="en-GB" sz="9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75D666D-9342-7844-8FF7-82CB5988B7DA}" type="slidenum">
              <a:rPr lang="en-US" smtClean="0"/>
              <a:t>2</a:t>
            </a:fld>
            <a:endParaRPr lang="en-US"/>
          </a:p>
        </p:txBody>
      </p:sp>
    </p:spTree>
    <p:extLst>
      <p:ext uri="{BB962C8B-B14F-4D97-AF65-F5344CB8AC3E}">
        <p14:creationId xmlns:p14="http://schemas.microsoft.com/office/powerpoint/2010/main" val="26097588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i="1" kern="1200" dirty="0">
                <a:solidFill>
                  <a:schemeClr val="tx1"/>
                </a:solidFill>
                <a:effectLst/>
                <a:latin typeface="+mn-lt"/>
                <a:ea typeface="+mn-ea"/>
                <a:cs typeface="+mn-cs"/>
              </a:rPr>
              <a:t>… To introduce myself [click], my name’s Peter Charlton, I’m a Biomedical Engineer based at the University of Cambridge and here at City.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I work alongside clinical colleagues, such as at St Thomas’ Hospital shown here, to develop signal processing techniques for wearables which could be used for clinical decision making.</a:t>
            </a:r>
          </a:p>
          <a:p>
            <a:endParaRPr lang="en-GB" sz="1200" kern="1200" dirty="0">
              <a:solidFill>
                <a:schemeClr val="tx1"/>
              </a:solidFill>
              <a:effectLst/>
              <a:latin typeface="+mn-lt"/>
              <a:ea typeface="+mn-ea"/>
              <a:cs typeface="+mn-cs"/>
            </a:endParaRPr>
          </a:p>
          <a:p>
            <a:r>
              <a:rPr lang="en-GB" sz="1200" i="1" kern="1200" dirty="0">
                <a:solidFill>
                  <a:schemeClr val="tx1"/>
                </a:solidFill>
                <a:effectLst/>
                <a:latin typeface="+mn-lt"/>
                <a:ea typeface="+mn-ea"/>
                <a:cs typeface="+mn-cs"/>
              </a:rPr>
              <a:t>… In this talk [click] I’ll provide an introduction to using consumer wearables for health monitoring. …</a:t>
            </a:r>
          </a:p>
        </p:txBody>
      </p:sp>
      <p:sp>
        <p:nvSpPr>
          <p:cNvPr id="4" name="Slide Number Placeholder 3"/>
          <p:cNvSpPr>
            <a:spLocks noGrp="1"/>
          </p:cNvSpPr>
          <p:nvPr>
            <p:ph type="sldNum" sz="quarter" idx="10"/>
          </p:nvPr>
        </p:nvSpPr>
        <p:spPr/>
        <p:txBody>
          <a:bodyPr/>
          <a:lstStyle/>
          <a:p>
            <a:fld id="{A75D666D-9342-7844-8FF7-82CB5988B7DA}" type="slidenum">
              <a:rPr lang="en-US" smtClean="0"/>
              <a:t>3</a:t>
            </a:fld>
            <a:endParaRPr lang="en-US"/>
          </a:p>
        </p:txBody>
      </p:sp>
    </p:spTree>
    <p:extLst>
      <p:ext uri="{BB962C8B-B14F-4D97-AF65-F5344CB8AC3E}">
        <p14:creationId xmlns:p14="http://schemas.microsoft.com/office/powerpoint/2010/main" val="3696216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Google Shape;279;g35ed75ccf_0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0" name="Google Shape;280;g35ed75ccf_0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i="1" kern="1200" dirty="0">
                <a:solidFill>
                  <a:schemeClr val="tx1"/>
                </a:solidFill>
                <a:effectLst/>
                <a:latin typeface="+mn-lt"/>
                <a:ea typeface="+mn-ea"/>
                <a:cs typeface="+mn-cs"/>
              </a:rPr>
              <a:t>… In this talk [click] I’ll provide an introduction to using consumer wearables for health monitoring.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I’ll provide an overview of the [click] development of wearables, then highlight [click] potential clinical applications of wearables, demonstrating how they could be used to improve health outcomes. Finally, [click] I’ll highlight next steps to ensure wearables can be used to inform clinical decisions both safely and robustly.</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So, [click] the development of wearables.</a:t>
            </a:r>
          </a:p>
          <a:p>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i="1" kern="1200" dirty="0">
                <a:solidFill>
                  <a:schemeClr val="tx1"/>
                </a:solidFill>
                <a:effectLst/>
                <a:latin typeface="+mn-lt"/>
                <a:ea typeface="+mn-ea"/>
                <a:cs typeface="+mn-cs"/>
              </a:rPr>
              <a:t>… The development of wearables [click] has taken place in two arenas: [Click] clinical and consumer settings. …</a:t>
            </a:r>
          </a:p>
          <a:p>
            <a:endParaRPr lang="en-GB" sz="120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24002521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Google Shape;279;g35ed75ccf_0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0" name="Google Shape;280;g35ed75ccf_0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i="1" kern="1200" dirty="0">
                <a:solidFill>
                  <a:schemeClr val="tx1"/>
                </a:solidFill>
                <a:effectLst/>
                <a:latin typeface="+mn-lt"/>
                <a:ea typeface="+mn-ea"/>
                <a:cs typeface="+mn-cs"/>
              </a:rPr>
              <a:t>… The development of wearables [click] has taken place in two arenas: [Click] clinical and consumer settings.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Clinical wearables have been primarily focused on ECG monitoring to diagnose heart problems. Holter monitors </a:t>
            </a:r>
            <a:r>
              <a:rPr lang="en-GB" sz="1200" i="1" kern="1200" dirty="0">
                <a:solidFill>
                  <a:schemeClr val="tx1"/>
                </a:solidFill>
                <a:effectLst/>
                <a:latin typeface="+mn-lt"/>
                <a:ea typeface="+mn-ea"/>
                <a:cs typeface="+mn-cs"/>
              </a:rPr>
              <a:t>[Click]</a:t>
            </a:r>
            <a:r>
              <a:rPr lang="en-GB" sz="1200" kern="1200" dirty="0">
                <a:solidFill>
                  <a:schemeClr val="tx1"/>
                </a:solidFill>
                <a:effectLst/>
                <a:latin typeface="+mn-lt"/>
                <a:ea typeface="+mn-ea"/>
                <a:cs typeface="+mn-cs"/>
              </a:rPr>
              <a:t> entered production in the early 1960s, allowing ECG data to be recorded for retrospective review. By the late 1960s data from wearables were transmitted from the Apollo missions back to Earth for near real-time review </a:t>
            </a:r>
            <a:r>
              <a:rPr lang="en-GB" sz="1200" i="1" kern="1200" dirty="0">
                <a:solidFill>
                  <a:schemeClr val="tx1"/>
                </a:solidFill>
                <a:effectLst/>
                <a:latin typeface="+mn-lt"/>
                <a:ea typeface="+mn-ea"/>
                <a:cs typeface="+mn-cs"/>
              </a:rPr>
              <a:t>[Click]</a:t>
            </a:r>
            <a:r>
              <a:rPr lang="en-GB" sz="1200" kern="1200" dirty="0">
                <a:solidFill>
                  <a:schemeClr val="tx1"/>
                </a:solidFill>
                <a:effectLst/>
                <a:latin typeface="+mn-lt"/>
                <a:ea typeface="+mn-ea"/>
                <a:cs typeface="+mn-cs"/>
              </a:rPr>
              <a:t>. This approach began being used on hospital wards in the 1980s for real-time ECG monitoring </a:t>
            </a:r>
            <a:r>
              <a:rPr lang="en-GB" sz="1200" i="1" kern="1200" dirty="0">
                <a:solidFill>
                  <a:schemeClr val="tx1"/>
                </a:solidFill>
                <a:effectLst/>
                <a:latin typeface="+mn-lt"/>
                <a:ea typeface="+mn-ea"/>
                <a:cs typeface="+mn-cs"/>
              </a:rPr>
              <a:t>[Click]</a:t>
            </a:r>
            <a:r>
              <a:rPr lang="en-GB" sz="1200" kern="1200" dirty="0">
                <a:solidFill>
                  <a:schemeClr val="tx1"/>
                </a:solidFill>
                <a:effectLst/>
                <a:latin typeface="+mn-lt"/>
                <a:ea typeface="+mn-ea"/>
                <a:cs typeface="+mn-cs"/>
              </a:rPr>
              <a:t>. Since then, some clinical wearables which monitor oxygen saturation [click] have entered use.</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In contrast, consumer wearables have been primarily focused on activity tracking and heart rate monitoring. Also in the 1960s, pedometers for counting steps became available </a:t>
            </a:r>
            <a:r>
              <a:rPr lang="en-GB" sz="1200" i="1" kern="1200" dirty="0">
                <a:solidFill>
                  <a:schemeClr val="tx1"/>
                </a:solidFill>
                <a:effectLst/>
                <a:latin typeface="+mn-lt"/>
                <a:ea typeface="+mn-ea"/>
                <a:cs typeface="+mn-cs"/>
              </a:rPr>
              <a:t>[Click]</a:t>
            </a:r>
            <a:r>
              <a:rPr lang="en-GB" sz="1200" kern="1200" dirty="0">
                <a:solidFill>
                  <a:schemeClr val="tx1"/>
                </a:solidFill>
                <a:effectLst/>
                <a:latin typeface="+mn-lt"/>
                <a:ea typeface="+mn-ea"/>
                <a:cs typeface="+mn-cs"/>
              </a:rPr>
              <a:t>. Heart rate monitors became available in the late 1970s </a:t>
            </a:r>
            <a:r>
              <a:rPr lang="en-GB" sz="1200" i="1" kern="1200" dirty="0">
                <a:solidFill>
                  <a:schemeClr val="tx1"/>
                </a:solidFill>
                <a:effectLst/>
                <a:latin typeface="+mn-lt"/>
                <a:ea typeface="+mn-ea"/>
                <a:cs typeface="+mn-cs"/>
              </a:rPr>
              <a:t>[Click]</a:t>
            </a:r>
            <a:r>
              <a:rPr lang="en-GB" sz="1200" kern="1200" dirty="0">
                <a:solidFill>
                  <a:schemeClr val="tx1"/>
                </a:solidFill>
                <a:effectLst/>
                <a:latin typeface="+mn-lt"/>
                <a:ea typeface="+mn-ea"/>
                <a:cs typeface="+mn-cs"/>
              </a:rPr>
              <a:t>, in the form of a chest-belt. These are designed for ECG-based monitoring during exercise. In the early 2010s, wrist-worn devices became available which could monitor heart rate at the wrist without the need for a chest-belt </a:t>
            </a:r>
            <a:r>
              <a:rPr lang="en-GB" sz="1200" i="1" kern="1200" dirty="0">
                <a:solidFill>
                  <a:schemeClr val="tx1"/>
                </a:solidFill>
                <a:effectLst/>
                <a:latin typeface="+mn-lt"/>
                <a:ea typeface="+mn-ea"/>
                <a:cs typeface="+mn-cs"/>
              </a:rPr>
              <a:t>[Click]</a:t>
            </a:r>
            <a:r>
              <a:rPr lang="en-GB" sz="1200" kern="1200" dirty="0">
                <a:solidFill>
                  <a:schemeClr val="tx1"/>
                </a:solidFill>
                <a:effectLst/>
                <a:latin typeface="+mn-lt"/>
                <a:ea typeface="+mn-ea"/>
                <a:cs typeface="+mn-cs"/>
              </a:rPr>
              <a:t>.</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Looking back, the same sensing technologies have been used in both settings for different purposes. There are three key sensing technologies used here.</a:t>
            </a:r>
          </a:p>
          <a:p>
            <a:endParaRPr lang="en-GB" sz="1200" kern="1200" dirty="0">
              <a:solidFill>
                <a:schemeClr val="tx1"/>
              </a:solidFill>
              <a:effectLst/>
              <a:latin typeface="+mn-lt"/>
              <a:ea typeface="+mn-ea"/>
              <a:cs typeface="+mn-cs"/>
            </a:endParaRPr>
          </a:p>
          <a:p>
            <a:r>
              <a:rPr lang="en-GB" sz="1200" i="1" kern="1200" dirty="0">
                <a:solidFill>
                  <a:schemeClr val="tx1"/>
                </a:solidFill>
                <a:effectLst/>
                <a:latin typeface="+mn-lt"/>
                <a:ea typeface="+mn-ea"/>
                <a:cs typeface="+mn-cs"/>
              </a:rPr>
              <a:t>… Firstly, [click] electrocardiogram monitoring (or ECG for short).</a:t>
            </a:r>
            <a:r>
              <a:rPr lang="en-GB" i="1" dirty="0">
                <a:effectLst/>
              </a:rPr>
              <a:t> …</a:t>
            </a:r>
            <a:endParaRPr lang="en-GB" sz="1200" i="1" kern="1200" dirty="0">
              <a:solidFill>
                <a:schemeClr val="tx1"/>
              </a:solidFill>
              <a:effectLst/>
              <a:latin typeface="+mn-lt"/>
              <a:ea typeface="+mn-ea"/>
              <a:cs typeface="+mn-cs"/>
            </a:endParaRPr>
          </a:p>
        </p:txBody>
      </p:sp>
    </p:spTree>
    <p:extLst>
      <p:ext uri="{BB962C8B-B14F-4D97-AF65-F5344CB8AC3E}">
        <p14:creationId xmlns:p14="http://schemas.microsoft.com/office/powerpoint/2010/main" val="18073172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i="1" kern="1200" dirty="0">
                <a:solidFill>
                  <a:schemeClr val="tx1"/>
                </a:solidFill>
                <a:effectLst/>
                <a:latin typeface="+mn-lt"/>
                <a:ea typeface="+mn-ea"/>
                <a:cs typeface="+mn-cs"/>
              </a:rPr>
              <a:t>… Firstly, [click] electrocardiogram monitoring (or ECG for short).</a:t>
            </a:r>
            <a:r>
              <a:rPr lang="en-GB" i="1" dirty="0">
                <a:effectLst/>
              </a:rPr>
              <a:t> …</a:t>
            </a:r>
            <a:endParaRPr lang="en-GB" sz="1200" i="1" kern="1200" dirty="0">
              <a:solidFill>
                <a:schemeClr val="tx1"/>
              </a:solidFill>
              <a:effectLst/>
              <a:latin typeface="+mn-lt"/>
              <a:ea typeface="+mn-ea"/>
              <a:cs typeface="+mn-cs"/>
            </a:endParaRP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﻿The ECG is a measure of the electrical current generated by the heart each heartbeat [click]. It is acquired by measuring the voltage difference between two points on the body surface over time [click]. Traditionally, it has been measured on the chest, close to the heart. Recently, chest-patch devices have been developed which measure the ECG between two electrodes in close proximity. In addition, wrist-worn devices [click] have been developed which can measure the ECG between opposite arms. The ECG can be used to diagnose a range of heart conditions.</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Secondly, photoplethysmography [click] (or PPG for short). The PPG is a measure of changes in blood volume over time in a bed of tissue. It is usually acquired by illuminating the skin with an LED, and measuring the intensity of light either transmitted through or reflected from the skin. The PPG is widely measured by pulse oximeters at the finger, but many wearables [click] now measure it at the wrist. The PPG is used in wearables primarily for heart rate monitoring [click], but can also be used to assess oxygen saturation and several other parameters.</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Thirdly, accelerometers [click] are used to detect and quantify movements. Accelerometers measure acceleration and are widely incorporated into wearables as they are cheap and consumer little power. </a:t>
            </a:r>
            <a:r>
              <a:rPr lang="en-GB" sz="1200" kern="1200" dirty="0" err="1">
                <a:solidFill>
                  <a:schemeClr val="tx1"/>
                </a:solidFill>
                <a:effectLst/>
                <a:latin typeface="+mn-lt"/>
                <a:ea typeface="+mn-ea"/>
                <a:cs typeface="+mn-cs"/>
              </a:rPr>
              <a:t>Accelerometry</a:t>
            </a:r>
            <a:r>
              <a:rPr lang="en-GB" sz="1200" kern="1200" dirty="0">
                <a:solidFill>
                  <a:schemeClr val="tx1"/>
                </a:solidFill>
                <a:effectLst/>
                <a:latin typeface="+mn-lt"/>
                <a:ea typeface="+mn-ea"/>
                <a:cs typeface="+mn-cs"/>
              </a:rPr>
              <a:t> can be used to count steps [click], identify falls, and as a reference motion signal with which to either identify or remove the effects of motion from other signals.</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The functionality of wearables is mainly determined by their sensor technologies, and the algorithms used to derive parameters from the sensor signals.</a:t>
            </a:r>
          </a:p>
          <a:p>
            <a:endParaRPr lang="en-US" dirty="0"/>
          </a:p>
          <a:p>
            <a:r>
              <a:rPr lang="en-GB" sz="1200" i="1" kern="1200" dirty="0">
                <a:solidFill>
                  <a:schemeClr val="tx1"/>
                </a:solidFill>
                <a:effectLst/>
                <a:latin typeface="+mn-lt"/>
                <a:ea typeface="+mn-ea"/>
                <a:cs typeface="+mn-cs"/>
              </a:rPr>
              <a:t>… This table [click] summarises the functionality of a few selected consumer wearables.</a:t>
            </a:r>
            <a:r>
              <a:rPr lang="en-GB" i="1" dirty="0">
                <a:effectLst/>
              </a:rPr>
              <a:t> …</a:t>
            </a:r>
            <a:endParaRPr lang="en-US" i="1" dirty="0"/>
          </a:p>
        </p:txBody>
      </p:sp>
      <p:sp>
        <p:nvSpPr>
          <p:cNvPr id="4" name="Slide Number Placeholder 3"/>
          <p:cNvSpPr>
            <a:spLocks noGrp="1"/>
          </p:cNvSpPr>
          <p:nvPr>
            <p:ph type="sldNum" sz="quarter" idx="5"/>
          </p:nvPr>
        </p:nvSpPr>
        <p:spPr/>
        <p:txBody>
          <a:bodyPr/>
          <a:lstStyle/>
          <a:p>
            <a:fld id="{F3DF7AD6-4FC0-A543-A4D6-93C7CFFD4D31}" type="slidenum">
              <a:rPr lang="en-US" smtClean="0"/>
              <a:t>6</a:t>
            </a:fld>
            <a:endParaRPr lang="en-US"/>
          </a:p>
        </p:txBody>
      </p:sp>
    </p:spTree>
    <p:extLst>
      <p:ext uri="{BB962C8B-B14F-4D97-AF65-F5344CB8AC3E}">
        <p14:creationId xmlns:p14="http://schemas.microsoft.com/office/powerpoint/2010/main" val="29235588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Google Shape;279;g35ed75ccf_0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0" name="Google Shape;280;g35ed75ccf_0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i="1" kern="1200" dirty="0">
                <a:solidFill>
                  <a:schemeClr val="tx1"/>
                </a:solidFill>
                <a:effectLst/>
                <a:latin typeface="+mn-lt"/>
                <a:ea typeface="+mn-ea"/>
                <a:cs typeface="+mn-cs"/>
              </a:rPr>
              <a:t>… This table [click] summarises the functionality of a few selected consumer wearables.</a:t>
            </a:r>
            <a:r>
              <a:rPr lang="en-GB" i="1" dirty="0">
                <a:effectLst/>
              </a:rPr>
              <a:t> …</a:t>
            </a:r>
            <a:endParaRPr lang="en-US" i="1" dirty="0"/>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Most of these wearables use the PPG for heart rate monitoring, but fewer identify [click] an irregular pulse. Recently, many wearables have incorporated [click] oxygen saturation monitoring. Other PPG-derived parameters [click] such as respiratory rate and blood pressure are not yet commonly provided. Simultaneous PPG and </a:t>
            </a:r>
            <a:r>
              <a:rPr lang="en-GB" sz="1200" kern="1200" dirty="0" err="1">
                <a:solidFill>
                  <a:schemeClr val="tx1"/>
                </a:solidFill>
                <a:effectLst/>
                <a:latin typeface="+mn-lt"/>
                <a:ea typeface="+mn-ea"/>
                <a:cs typeface="+mn-cs"/>
              </a:rPr>
              <a:t>accelerometry</a:t>
            </a:r>
            <a:r>
              <a:rPr lang="en-GB" sz="1200" kern="1200" dirty="0">
                <a:solidFill>
                  <a:schemeClr val="tx1"/>
                </a:solidFill>
                <a:effectLst/>
                <a:latin typeface="+mn-lt"/>
                <a:ea typeface="+mn-ea"/>
                <a:cs typeface="+mn-cs"/>
              </a:rPr>
              <a:t> signals can be used together to assess [click] sleep patterns and parameters related to exercise and fitness. All wearables considered provide a [click] step count from the </a:t>
            </a:r>
            <a:r>
              <a:rPr lang="en-GB" sz="1200" kern="1200" dirty="0" err="1">
                <a:solidFill>
                  <a:schemeClr val="tx1"/>
                </a:solidFill>
                <a:effectLst/>
                <a:latin typeface="+mn-lt"/>
                <a:ea typeface="+mn-ea"/>
                <a:cs typeface="+mn-cs"/>
              </a:rPr>
              <a:t>accelerometry</a:t>
            </a:r>
            <a:r>
              <a:rPr lang="en-GB" sz="1200" kern="1200" dirty="0">
                <a:solidFill>
                  <a:schemeClr val="tx1"/>
                </a:solidFill>
                <a:effectLst/>
                <a:latin typeface="+mn-lt"/>
                <a:ea typeface="+mn-ea"/>
                <a:cs typeface="+mn-cs"/>
              </a:rPr>
              <a:t> signal. Some wearables have additional sensors such as an ECG sensor, barometer to measure elevation (which can be used to identify stair climbing) and thermometer providing temperature.</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This demonstrates the wide functionality of consumer wearables. Since consumer wearables are becoming more widely used, there is potentially opportunity to use their data for clinical decision making.</a:t>
            </a:r>
            <a:r>
              <a:rPr lang="en-GB" dirty="0">
                <a:effectLst/>
              </a:rPr>
              <a:t> </a:t>
            </a:r>
          </a:p>
          <a:p>
            <a:endParaRPr lang="en-GB"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i="1" kern="1200" dirty="0">
                <a:solidFill>
                  <a:schemeClr val="tx1"/>
                </a:solidFill>
                <a:effectLst/>
                <a:latin typeface="+mn-lt"/>
                <a:ea typeface="+mn-ea"/>
                <a:cs typeface="+mn-cs"/>
              </a:rPr>
              <a:t>… So [click] how could consumer wearables be used to inform clinical decisions? …</a:t>
            </a:r>
          </a:p>
          <a:p>
            <a:endParaRPr dirty="0"/>
          </a:p>
        </p:txBody>
      </p:sp>
    </p:spTree>
    <p:extLst>
      <p:ext uri="{BB962C8B-B14F-4D97-AF65-F5344CB8AC3E}">
        <p14:creationId xmlns:p14="http://schemas.microsoft.com/office/powerpoint/2010/main" val="25137862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Google Shape;279;g35ed75ccf_0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0" name="Google Shape;280;g35ed75ccf_0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i="1" kern="1200" dirty="0">
                <a:solidFill>
                  <a:schemeClr val="tx1"/>
                </a:solidFill>
                <a:effectLst/>
                <a:latin typeface="+mn-lt"/>
                <a:ea typeface="+mn-ea"/>
                <a:cs typeface="+mn-cs"/>
              </a:rPr>
              <a:t>… This table [click] summarises the functionality of a few selected consumer wearables.</a:t>
            </a:r>
            <a:r>
              <a:rPr lang="en-GB" i="1" dirty="0">
                <a:effectLst/>
              </a:rPr>
              <a:t> …</a:t>
            </a:r>
            <a:endParaRPr lang="en-GB" i="1" dirty="0"/>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Most of these wearables use the PPG for heart rate monitoring, but fewer assess [click] the heart rhythm. Recently, many wearables have incorporated [click] oxygen saturation monitoring. Other PPG-derived parameters [click] such as respiratory rate and blood pressure are not yet commonly provided. Simultaneous PPG and </a:t>
            </a:r>
            <a:r>
              <a:rPr lang="en-GB" sz="1200" kern="1200" dirty="0" err="1">
                <a:solidFill>
                  <a:schemeClr val="tx1"/>
                </a:solidFill>
                <a:effectLst/>
                <a:latin typeface="+mn-lt"/>
                <a:ea typeface="+mn-ea"/>
                <a:cs typeface="+mn-cs"/>
              </a:rPr>
              <a:t>accelerometry</a:t>
            </a:r>
            <a:r>
              <a:rPr lang="en-GB" sz="1200" kern="1200" dirty="0">
                <a:solidFill>
                  <a:schemeClr val="tx1"/>
                </a:solidFill>
                <a:effectLst/>
                <a:latin typeface="+mn-lt"/>
                <a:ea typeface="+mn-ea"/>
                <a:cs typeface="+mn-cs"/>
              </a:rPr>
              <a:t> signals can be used together to assess [click] sleep patterns and parameters related to exercise and fitness. All wearables considered provide a [click] step count from the </a:t>
            </a:r>
            <a:r>
              <a:rPr lang="en-GB" sz="1200" kern="1200" dirty="0" err="1">
                <a:solidFill>
                  <a:schemeClr val="tx1"/>
                </a:solidFill>
                <a:effectLst/>
                <a:latin typeface="+mn-lt"/>
                <a:ea typeface="+mn-ea"/>
                <a:cs typeface="+mn-cs"/>
              </a:rPr>
              <a:t>accelerometry</a:t>
            </a:r>
            <a:r>
              <a:rPr lang="en-GB" sz="1200" kern="1200" dirty="0">
                <a:solidFill>
                  <a:schemeClr val="tx1"/>
                </a:solidFill>
                <a:effectLst/>
                <a:latin typeface="+mn-lt"/>
                <a:ea typeface="+mn-ea"/>
                <a:cs typeface="+mn-cs"/>
              </a:rPr>
              <a:t> signal. Some wearables have additional sensors such as an ECG sensor, barometer to measure elevation (which can be used to identify stair climbing) and thermometer providing temperature.</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This demonstrates the wide functionality of consumer wearables. Since consumer wearables are becoming more widely used, there is potentially opportunity to use their data for clinical decision making.</a:t>
            </a:r>
            <a:r>
              <a:rPr lang="en-GB" dirty="0">
                <a:effectLst/>
              </a:rPr>
              <a:t> </a:t>
            </a:r>
          </a:p>
          <a:p>
            <a:endParaRPr lang="en-GB"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i="1" kern="1200" dirty="0">
                <a:solidFill>
                  <a:schemeClr val="tx1"/>
                </a:solidFill>
                <a:effectLst/>
                <a:latin typeface="+mn-lt"/>
                <a:ea typeface="+mn-ea"/>
                <a:cs typeface="+mn-cs"/>
              </a:rPr>
              <a:t>… So [click] how could consumer wearables be used to inform clinical decisions? …</a:t>
            </a:r>
          </a:p>
          <a:p>
            <a:endParaRPr lang="en-GB" dirty="0"/>
          </a:p>
        </p:txBody>
      </p:sp>
    </p:spTree>
    <p:extLst>
      <p:ext uri="{BB962C8B-B14F-4D97-AF65-F5344CB8AC3E}">
        <p14:creationId xmlns:p14="http://schemas.microsoft.com/office/powerpoint/2010/main" val="15352965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lvl1pPr>
              <a:defRPr b="1">
                <a:solidFill>
                  <a:schemeClr val="bg1"/>
                </a:solidFill>
              </a:defRPr>
            </a:lvl1pPr>
          </a:lstStyle>
          <a:p>
            <a:r>
              <a:rPr lang="en-US" dirty="0"/>
              <a:t>Click to edit Master title style</a:t>
            </a:r>
            <a:endParaRPr lang="en-GB" dirty="0"/>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lvl1pPr>
              <a:defRPr/>
            </a:lvl1pPr>
          </a:lstStyle>
          <a:p>
            <a:pPr>
              <a:defRPr/>
            </a:pPr>
            <a:fld id="{2CA67A2D-923F-4541-BEE8-B697F37B98D6}" type="datetime5">
              <a:rPr lang="en-GB" smtClean="0"/>
              <a:t>17-Mar-21</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fld id="{76D2A604-C499-7246-B278-41D6A5D9F1B1}" type="slidenum">
              <a:rPr lang="en-GB" altLang="en-US"/>
              <a:pPr/>
              <a:t>‹#›</a:t>
            </a:fld>
            <a:endParaRPr lang="en-GB" altLang="en-US"/>
          </a:p>
        </p:txBody>
      </p:sp>
    </p:spTree>
    <p:extLst>
      <p:ext uri="{BB962C8B-B14F-4D97-AF65-F5344CB8AC3E}">
        <p14:creationId xmlns:p14="http://schemas.microsoft.com/office/powerpoint/2010/main" val="25717990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3667A9-CC9D-3642-ABE8-2BF86A28E75D}"/>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FFE0955B-B7BB-7E44-90C7-3B96D6F608C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C5AA784C-04D8-7C4B-8E67-1058B87257BC}"/>
              </a:ext>
            </a:extLst>
          </p:cNvPr>
          <p:cNvSpPr>
            <a:spLocks noGrp="1"/>
          </p:cNvSpPr>
          <p:nvPr>
            <p:ph type="dt" sz="half" idx="10"/>
          </p:nvPr>
        </p:nvSpPr>
        <p:spPr/>
        <p:txBody>
          <a:bodyPr/>
          <a:lstStyle/>
          <a:p>
            <a:fld id="{3DC62555-E728-274C-A8E3-0102EEED6C1C}" type="datetimeFigureOut">
              <a:rPr lang="en-US" smtClean="0"/>
              <a:t>3/17/21</a:t>
            </a:fld>
            <a:endParaRPr lang="en-US"/>
          </a:p>
        </p:txBody>
      </p:sp>
      <p:sp>
        <p:nvSpPr>
          <p:cNvPr id="5" name="Footer Placeholder 4">
            <a:extLst>
              <a:ext uri="{FF2B5EF4-FFF2-40B4-BE49-F238E27FC236}">
                <a16:creationId xmlns:a16="http://schemas.microsoft.com/office/drawing/2014/main" id="{C920E5DA-63D2-9B4E-8961-431A06B219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C8F0C1B-876D-0647-B29D-5806C96DBC02}"/>
              </a:ext>
            </a:extLst>
          </p:cNvPr>
          <p:cNvSpPr>
            <a:spLocks noGrp="1"/>
          </p:cNvSpPr>
          <p:nvPr>
            <p:ph type="sldNum" sz="quarter" idx="12"/>
          </p:nvPr>
        </p:nvSpPr>
        <p:spPr/>
        <p:txBody>
          <a:bodyPr/>
          <a:lstStyle/>
          <a:p>
            <a:fld id="{6AF4B0C6-53D0-A14D-8E09-98776118C32E}" type="slidenum">
              <a:rPr lang="en-US" smtClean="0"/>
              <a:t>‹#›</a:t>
            </a:fld>
            <a:endParaRPr lang="en-US"/>
          </a:p>
        </p:txBody>
      </p:sp>
    </p:spTree>
    <p:extLst>
      <p:ext uri="{BB962C8B-B14F-4D97-AF65-F5344CB8AC3E}">
        <p14:creationId xmlns:p14="http://schemas.microsoft.com/office/powerpoint/2010/main" val="28395842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60FB40-4609-0E4D-BC5F-D92FBEF2A957}"/>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AF9EC69E-A22C-3241-B565-CCC9BCD4BB5C}"/>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C191E788-9462-7D42-B3C1-D170EF642785}"/>
              </a:ext>
            </a:extLst>
          </p:cNvPr>
          <p:cNvSpPr>
            <a:spLocks noGrp="1"/>
          </p:cNvSpPr>
          <p:nvPr>
            <p:ph type="dt" sz="half" idx="10"/>
          </p:nvPr>
        </p:nvSpPr>
        <p:spPr/>
        <p:txBody>
          <a:bodyPr/>
          <a:lstStyle/>
          <a:p>
            <a:fld id="{3DC62555-E728-274C-A8E3-0102EEED6C1C}" type="datetimeFigureOut">
              <a:rPr lang="en-US" smtClean="0"/>
              <a:t>3/17/21</a:t>
            </a:fld>
            <a:endParaRPr lang="en-US"/>
          </a:p>
        </p:txBody>
      </p:sp>
      <p:sp>
        <p:nvSpPr>
          <p:cNvPr id="5" name="Footer Placeholder 4">
            <a:extLst>
              <a:ext uri="{FF2B5EF4-FFF2-40B4-BE49-F238E27FC236}">
                <a16:creationId xmlns:a16="http://schemas.microsoft.com/office/drawing/2014/main" id="{8F764187-1FB5-2045-9E4D-87247201257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3D56479-65F2-D44C-8802-0885EB5C309F}"/>
              </a:ext>
            </a:extLst>
          </p:cNvPr>
          <p:cNvSpPr>
            <a:spLocks noGrp="1"/>
          </p:cNvSpPr>
          <p:nvPr>
            <p:ph type="sldNum" sz="quarter" idx="12"/>
          </p:nvPr>
        </p:nvSpPr>
        <p:spPr/>
        <p:txBody>
          <a:bodyPr/>
          <a:lstStyle/>
          <a:p>
            <a:fld id="{6AF4B0C6-53D0-A14D-8E09-98776118C32E}" type="slidenum">
              <a:rPr lang="en-US" smtClean="0"/>
              <a:t>‹#›</a:t>
            </a:fld>
            <a:endParaRPr lang="en-US"/>
          </a:p>
        </p:txBody>
      </p:sp>
    </p:spTree>
    <p:extLst>
      <p:ext uri="{BB962C8B-B14F-4D97-AF65-F5344CB8AC3E}">
        <p14:creationId xmlns:p14="http://schemas.microsoft.com/office/powerpoint/2010/main" val="208082726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5BD2A1-F730-1F44-97F8-1BB445368F4E}"/>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45BDC1AB-3B75-794B-81A6-F4E412F5E38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BC1CEF7A-338F-B543-BE49-7262C061FAE2}"/>
              </a:ext>
            </a:extLst>
          </p:cNvPr>
          <p:cNvSpPr>
            <a:spLocks noGrp="1"/>
          </p:cNvSpPr>
          <p:nvPr>
            <p:ph type="dt" sz="half" idx="10"/>
          </p:nvPr>
        </p:nvSpPr>
        <p:spPr/>
        <p:txBody>
          <a:bodyPr/>
          <a:lstStyle/>
          <a:p>
            <a:fld id="{3DC62555-E728-274C-A8E3-0102EEED6C1C}" type="datetimeFigureOut">
              <a:rPr lang="en-US" smtClean="0"/>
              <a:t>3/17/21</a:t>
            </a:fld>
            <a:endParaRPr lang="en-US"/>
          </a:p>
        </p:txBody>
      </p:sp>
      <p:sp>
        <p:nvSpPr>
          <p:cNvPr id="5" name="Footer Placeholder 4">
            <a:extLst>
              <a:ext uri="{FF2B5EF4-FFF2-40B4-BE49-F238E27FC236}">
                <a16:creationId xmlns:a16="http://schemas.microsoft.com/office/drawing/2014/main" id="{A5B351A2-C9CB-CF41-91A4-FEC87BB420C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1B6D8AD-1F5E-A649-8B7F-D5058A075570}"/>
              </a:ext>
            </a:extLst>
          </p:cNvPr>
          <p:cNvSpPr>
            <a:spLocks noGrp="1"/>
          </p:cNvSpPr>
          <p:nvPr>
            <p:ph type="sldNum" sz="quarter" idx="12"/>
          </p:nvPr>
        </p:nvSpPr>
        <p:spPr/>
        <p:txBody>
          <a:bodyPr/>
          <a:lstStyle/>
          <a:p>
            <a:fld id="{6AF4B0C6-53D0-A14D-8E09-98776118C32E}" type="slidenum">
              <a:rPr lang="en-US" smtClean="0"/>
              <a:t>‹#›</a:t>
            </a:fld>
            <a:endParaRPr lang="en-US"/>
          </a:p>
        </p:txBody>
      </p:sp>
    </p:spTree>
    <p:extLst>
      <p:ext uri="{BB962C8B-B14F-4D97-AF65-F5344CB8AC3E}">
        <p14:creationId xmlns:p14="http://schemas.microsoft.com/office/powerpoint/2010/main" val="277860826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8A7CB7-69A2-B049-813E-27C89DBD91A4}"/>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EC99FB55-20E2-614F-A20D-6631EFB5F899}"/>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78BAE94B-00EF-374B-ACFC-5F46D298DF6A}"/>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E8FECCD7-5368-8A42-AEF8-1018C02A4150}"/>
              </a:ext>
            </a:extLst>
          </p:cNvPr>
          <p:cNvSpPr>
            <a:spLocks noGrp="1"/>
          </p:cNvSpPr>
          <p:nvPr>
            <p:ph type="dt" sz="half" idx="10"/>
          </p:nvPr>
        </p:nvSpPr>
        <p:spPr/>
        <p:txBody>
          <a:bodyPr/>
          <a:lstStyle/>
          <a:p>
            <a:fld id="{3DC62555-E728-274C-A8E3-0102EEED6C1C}" type="datetimeFigureOut">
              <a:rPr lang="en-US" smtClean="0"/>
              <a:t>3/17/21</a:t>
            </a:fld>
            <a:endParaRPr lang="en-US"/>
          </a:p>
        </p:txBody>
      </p:sp>
      <p:sp>
        <p:nvSpPr>
          <p:cNvPr id="6" name="Footer Placeholder 5">
            <a:extLst>
              <a:ext uri="{FF2B5EF4-FFF2-40B4-BE49-F238E27FC236}">
                <a16:creationId xmlns:a16="http://schemas.microsoft.com/office/drawing/2014/main" id="{23AA7FF4-CDD4-CD40-A8FC-0EFC4B6FCC8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3FDD5B2-335A-644A-9558-0F2BD1B2F042}"/>
              </a:ext>
            </a:extLst>
          </p:cNvPr>
          <p:cNvSpPr>
            <a:spLocks noGrp="1"/>
          </p:cNvSpPr>
          <p:nvPr>
            <p:ph type="sldNum" sz="quarter" idx="12"/>
          </p:nvPr>
        </p:nvSpPr>
        <p:spPr/>
        <p:txBody>
          <a:bodyPr/>
          <a:lstStyle/>
          <a:p>
            <a:fld id="{6AF4B0C6-53D0-A14D-8E09-98776118C32E}" type="slidenum">
              <a:rPr lang="en-US" smtClean="0"/>
              <a:t>‹#›</a:t>
            </a:fld>
            <a:endParaRPr lang="en-US"/>
          </a:p>
        </p:txBody>
      </p:sp>
    </p:spTree>
    <p:extLst>
      <p:ext uri="{BB962C8B-B14F-4D97-AF65-F5344CB8AC3E}">
        <p14:creationId xmlns:p14="http://schemas.microsoft.com/office/powerpoint/2010/main" val="393501586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740BE6-C098-004B-9883-D40014D0E9AA}"/>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D7DE5363-F742-8A4B-AE6B-936A6E13A9B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9DDF0AE3-E0FB-0240-8039-61C7E39D72DE}"/>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F04C3F0D-FB40-2E42-B12C-7B597D88935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DCBCF280-C84D-D141-959D-D64157370DC6}"/>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F8998260-FE7A-FB4C-9975-420764B063DC}"/>
              </a:ext>
            </a:extLst>
          </p:cNvPr>
          <p:cNvSpPr>
            <a:spLocks noGrp="1"/>
          </p:cNvSpPr>
          <p:nvPr>
            <p:ph type="dt" sz="half" idx="10"/>
          </p:nvPr>
        </p:nvSpPr>
        <p:spPr/>
        <p:txBody>
          <a:bodyPr/>
          <a:lstStyle/>
          <a:p>
            <a:fld id="{3DC62555-E728-274C-A8E3-0102EEED6C1C}" type="datetimeFigureOut">
              <a:rPr lang="en-US" smtClean="0"/>
              <a:t>3/17/21</a:t>
            </a:fld>
            <a:endParaRPr lang="en-US"/>
          </a:p>
        </p:txBody>
      </p:sp>
      <p:sp>
        <p:nvSpPr>
          <p:cNvPr id="8" name="Footer Placeholder 7">
            <a:extLst>
              <a:ext uri="{FF2B5EF4-FFF2-40B4-BE49-F238E27FC236}">
                <a16:creationId xmlns:a16="http://schemas.microsoft.com/office/drawing/2014/main" id="{DB175B91-AC33-2541-8FEA-7A6F8ACC43C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6B92EE0-AC28-1F42-82E5-1C8F9572D634}"/>
              </a:ext>
            </a:extLst>
          </p:cNvPr>
          <p:cNvSpPr>
            <a:spLocks noGrp="1"/>
          </p:cNvSpPr>
          <p:nvPr>
            <p:ph type="sldNum" sz="quarter" idx="12"/>
          </p:nvPr>
        </p:nvSpPr>
        <p:spPr/>
        <p:txBody>
          <a:bodyPr/>
          <a:lstStyle/>
          <a:p>
            <a:fld id="{6AF4B0C6-53D0-A14D-8E09-98776118C32E}" type="slidenum">
              <a:rPr lang="en-US" smtClean="0"/>
              <a:t>‹#›</a:t>
            </a:fld>
            <a:endParaRPr lang="en-US"/>
          </a:p>
        </p:txBody>
      </p:sp>
    </p:spTree>
    <p:extLst>
      <p:ext uri="{BB962C8B-B14F-4D97-AF65-F5344CB8AC3E}">
        <p14:creationId xmlns:p14="http://schemas.microsoft.com/office/powerpoint/2010/main" val="100926095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29ED64-BB1C-2A4D-BFB3-8844A9F3CA94}"/>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EA0E1F74-5A83-AA4E-8FF9-8C770A67754D}"/>
              </a:ext>
            </a:extLst>
          </p:cNvPr>
          <p:cNvSpPr>
            <a:spLocks noGrp="1"/>
          </p:cNvSpPr>
          <p:nvPr>
            <p:ph type="dt" sz="half" idx="10"/>
          </p:nvPr>
        </p:nvSpPr>
        <p:spPr/>
        <p:txBody>
          <a:bodyPr/>
          <a:lstStyle/>
          <a:p>
            <a:fld id="{3DC62555-E728-274C-A8E3-0102EEED6C1C}" type="datetimeFigureOut">
              <a:rPr lang="en-US" smtClean="0"/>
              <a:t>3/17/21</a:t>
            </a:fld>
            <a:endParaRPr lang="en-US"/>
          </a:p>
        </p:txBody>
      </p:sp>
      <p:sp>
        <p:nvSpPr>
          <p:cNvPr id="4" name="Footer Placeholder 3">
            <a:extLst>
              <a:ext uri="{FF2B5EF4-FFF2-40B4-BE49-F238E27FC236}">
                <a16:creationId xmlns:a16="http://schemas.microsoft.com/office/drawing/2014/main" id="{6BA31A9A-BF4A-E241-9C88-8C9BFD153F2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7A6B247-B992-8C4C-BFBA-242950E40BDB}"/>
              </a:ext>
            </a:extLst>
          </p:cNvPr>
          <p:cNvSpPr>
            <a:spLocks noGrp="1"/>
          </p:cNvSpPr>
          <p:nvPr>
            <p:ph type="sldNum" sz="quarter" idx="12"/>
          </p:nvPr>
        </p:nvSpPr>
        <p:spPr/>
        <p:txBody>
          <a:bodyPr/>
          <a:lstStyle/>
          <a:p>
            <a:fld id="{6AF4B0C6-53D0-A14D-8E09-98776118C32E}" type="slidenum">
              <a:rPr lang="en-US" smtClean="0"/>
              <a:t>‹#›</a:t>
            </a:fld>
            <a:endParaRPr lang="en-US"/>
          </a:p>
        </p:txBody>
      </p:sp>
    </p:spTree>
    <p:extLst>
      <p:ext uri="{BB962C8B-B14F-4D97-AF65-F5344CB8AC3E}">
        <p14:creationId xmlns:p14="http://schemas.microsoft.com/office/powerpoint/2010/main" val="237143736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B35F6B-E147-E04B-B320-28BDE26C7C03}"/>
              </a:ext>
            </a:extLst>
          </p:cNvPr>
          <p:cNvSpPr>
            <a:spLocks noGrp="1"/>
          </p:cNvSpPr>
          <p:nvPr>
            <p:ph type="dt" sz="half" idx="10"/>
          </p:nvPr>
        </p:nvSpPr>
        <p:spPr/>
        <p:txBody>
          <a:bodyPr/>
          <a:lstStyle/>
          <a:p>
            <a:fld id="{3DC62555-E728-274C-A8E3-0102EEED6C1C}" type="datetimeFigureOut">
              <a:rPr lang="en-US" smtClean="0"/>
              <a:t>3/17/21</a:t>
            </a:fld>
            <a:endParaRPr lang="en-US"/>
          </a:p>
        </p:txBody>
      </p:sp>
      <p:sp>
        <p:nvSpPr>
          <p:cNvPr id="3" name="Footer Placeholder 2">
            <a:extLst>
              <a:ext uri="{FF2B5EF4-FFF2-40B4-BE49-F238E27FC236}">
                <a16:creationId xmlns:a16="http://schemas.microsoft.com/office/drawing/2014/main" id="{A798D64D-C2ED-A64C-83DD-B16B4FFA67F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032F5AE-FE8B-E640-B7BC-210F3E70221A}"/>
              </a:ext>
            </a:extLst>
          </p:cNvPr>
          <p:cNvSpPr>
            <a:spLocks noGrp="1"/>
          </p:cNvSpPr>
          <p:nvPr>
            <p:ph type="sldNum" sz="quarter" idx="12"/>
          </p:nvPr>
        </p:nvSpPr>
        <p:spPr/>
        <p:txBody>
          <a:bodyPr/>
          <a:lstStyle/>
          <a:p>
            <a:fld id="{6AF4B0C6-53D0-A14D-8E09-98776118C32E}" type="slidenum">
              <a:rPr lang="en-US" smtClean="0"/>
              <a:t>‹#›</a:t>
            </a:fld>
            <a:endParaRPr lang="en-US"/>
          </a:p>
        </p:txBody>
      </p:sp>
    </p:spTree>
    <p:extLst>
      <p:ext uri="{BB962C8B-B14F-4D97-AF65-F5344CB8AC3E}">
        <p14:creationId xmlns:p14="http://schemas.microsoft.com/office/powerpoint/2010/main" val="190515081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C68D9D-0590-2844-AD9E-079677BA6FCB}"/>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D6DB6CDE-4619-3E4B-82C4-111AE1C15AA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6ECE608B-6C72-794D-A12C-99577372C6C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AF1373B3-4AAA-A548-8D25-04A818E2E28D}"/>
              </a:ext>
            </a:extLst>
          </p:cNvPr>
          <p:cNvSpPr>
            <a:spLocks noGrp="1"/>
          </p:cNvSpPr>
          <p:nvPr>
            <p:ph type="dt" sz="half" idx="10"/>
          </p:nvPr>
        </p:nvSpPr>
        <p:spPr/>
        <p:txBody>
          <a:bodyPr/>
          <a:lstStyle/>
          <a:p>
            <a:fld id="{3DC62555-E728-274C-A8E3-0102EEED6C1C}" type="datetimeFigureOut">
              <a:rPr lang="en-US" smtClean="0"/>
              <a:t>3/17/21</a:t>
            </a:fld>
            <a:endParaRPr lang="en-US"/>
          </a:p>
        </p:txBody>
      </p:sp>
      <p:sp>
        <p:nvSpPr>
          <p:cNvPr id="6" name="Footer Placeholder 5">
            <a:extLst>
              <a:ext uri="{FF2B5EF4-FFF2-40B4-BE49-F238E27FC236}">
                <a16:creationId xmlns:a16="http://schemas.microsoft.com/office/drawing/2014/main" id="{BC3BF419-8ED2-8A4C-808B-F0DCF798456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0495AEC-9F56-6147-9CBF-7990E842C799}"/>
              </a:ext>
            </a:extLst>
          </p:cNvPr>
          <p:cNvSpPr>
            <a:spLocks noGrp="1"/>
          </p:cNvSpPr>
          <p:nvPr>
            <p:ph type="sldNum" sz="quarter" idx="12"/>
          </p:nvPr>
        </p:nvSpPr>
        <p:spPr/>
        <p:txBody>
          <a:bodyPr/>
          <a:lstStyle/>
          <a:p>
            <a:fld id="{6AF4B0C6-53D0-A14D-8E09-98776118C32E}" type="slidenum">
              <a:rPr lang="en-US" smtClean="0"/>
              <a:t>‹#›</a:t>
            </a:fld>
            <a:endParaRPr lang="en-US"/>
          </a:p>
        </p:txBody>
      </p:sp>
    </p:spTree>
    <p:extLst>
      <p:ext uri="{BB962C8B-B14F-4D97-AF65-F5344CB8AC3E}">
        <p14:creationId xmlns:p14="http://schemas.microsoft.com/office/powerpoint/2010/main" val="426448082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EBA609-CF03-9E47-9CC3-E58640BDB245}"/>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793E148B-7256-5043-9A97-30602879BA3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2B7CA0F-A7F2-5744-8E1B-39B6A372775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7D9FB41B-8B61-8442-87AD-0515E955EDA6}"/>
              </a:ext>
            </a:extLst>
          </p:cNvPr>
          <p:cNvSpPr>
            <a:spLocks noGrp="1"/>
          </p:cNvSpPr>
          <p:nvPr>
            <p:ph type="dt" sz="half" idx="10"/>
          </p:nvPr>
        </p:nvSpPr>
        <p:spPr/>
        <p:txBody>
          <a:bodyPr/>
          <a:lstStyle/>
          <a:p>
            <a:fld id="{3DC62555-E728-274C-A8E3-0102EEED6C1C}" type="datetimeFigureOut">
              <a:rPr lang="en-US" smtClean="0"/>
              <a:t>3/17/21</a:t>
            </a:fld>
            <a:endParaRPr lang="en-US"/>
          </a:p>
        </p:txBody>
      </p:sp>
      <p:sp>
        <p:nvSpPr>
          <p:cNvPr id="6" name="Footer Placeholder 5">
            <a:extLst>
              <a:ext uri="{FF2B5EF4-FFF2-40B4-BE49-F238E27FC236}">
                <a16:creationId xmlns:a16="http://schemas.microsoft.com/office/drawing/2014/main" id="{9152EED5-C3DC-8D49-8DF9-B8C7DCCAB7E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326760C-5505-2A4C-B1EA-BFA28A734242}"/>
              </a:ext>
            </a:extLst>
          </p:cNvPr>
          <p:cNvSpPr>
            <a:spLocks noGrp="1"/>
          </p:cNvSpPr>
          <p:nvPr>
            <p:ph type="sldNum" sz="quarter" idx="12"/>
          </p:nvPr>
        </p:nvSpPr>
        <p:spPr/>
        <p:txBody>
          <a:bodyPr/>
          <a:lstStyle/>
          <a:p>
            <a:fld id="{6AF4B0C6-53D0-A14D-8E09-98776118C32E}" type="slidenum">
              <a:rPr lang="en-US" smtClean="0"/>
              <a:t>‹#›</a:t>
            </a:fld>
            <a:endParaRPr lang="en-US"/>
          </a:p>
        </p:txBody>
      </p:sp>
    </p:spTree>
    <p:extLst>
      <p:ext uri="{BB962C8B-B14F-4D97-AF65-F5344CB8AC3E}">
        <p14:creationId xmlns:p14="http://schemas.microsoft.com/office/powerpoint/2010/main" val="261744272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AA692A-465A-424B-BBF4-6A4DF58C57AD}"/>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B21FF6E4-9037-374F-96A1-E5912F93B3C4}"/>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1198BE39-F033-414D-B8F4-53F980542A08}"/>
              </a:ext>
            </a:extLst>
          </p:cNvPr>
          <p:cNvSpPr>
            <a:spLocks noGrp="1"/>
          </p:cNvSpPr>
          <p:nvPr>
            <p:ph type="dt" sz="half" idx="10"/>
          </p:nvPr>
        </p:nvSpPr>
        <p:spPr/>
        <p:txBody>
          <a:bodyPr/>
          <a:lstStyle/>
          <a:p>
            <a:fld id="{3DC62555-E728-274C-A8E3-0102EEED6C1C}" type="datetimeFigureOut">
              <a:rPr lang="en-US" smtClean="0"/>
              <a:t>3/17/21</a:t>
            </a:fld>
            <a:endParaRPr lang="en-US"/>
          </a:p>
        </p:txBody>
      </p:sp>
      <p:sp>
        <p:nvSpPr>
          <p:cNvPr id="5" name="Footer Placeholder 4">
            <a:extLst>
              <a:ext uri="{FF2B5EF4-FFF2-40B4-BE49-F238E27FC236}">
                <a16:creationId xmlns:a16="http://schemas.microsoft.com/office/drawing/2014/main" id="{5524CE35-CDAF-9940-8825-55E885A6E63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9E9422D-206C-AB44-AF0C-D9D3B4B38FCE}"/>
              </a:ext>
            </a:extLst>
          </p:cNvPr>
          <p:cNvSpPr>
            <a:spLocks noGrp="1"/>
          </p:cNvSpPr>
          <p:nvPr>
            <p:ph type="sldNum" sz="quarter" idx="12"/>
          </p:nvPr>
        </p:nvSpPr>
        <p:spPr/>
        <p:txBody>
          <a:bodyPr/>
          <a:lstStyle/>
          <a:p>
            <a:fld id="{6AF4B0C6-53D0-A14D-8E09-98776118C32E}" type="slidenum">
              <a:rPr lang="en-US" smtClean="0"/>
              <a:t>‹#›</a:t>
            </a:fld>
            <a:endParaRPr lang="en-US"/>
          </a:p>
        </p:txBody>
      </p:sp>
    </p:spTree>
    <p:extLst>
      <p:ext uri="{BB962C8B-B14F-4D97-AF65-F5344CB8AC3E}">
        <p14:creationId xmlns:p14="http://schemas.microsoft.com/office/powerpoint/2010/main" val="1671213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14399" y="3388937"/>
            <a:ext cx="5363400" cy="2249863"/>
          </a:xfrm>
        </p:spPr>
        <p:txBody>
          <a:bodyPr/>
          <a:lstStyle>
            <a:lvl1pPr algn="l">
              <a:defRPr b="1">
                <a:solidFill>
                  <a:schemeClr val="tx1"/>
                </a:solidFill>
              </a:defRPr>
            </a:lvl1pPr>
          </a:lstStyle>
          <a:p>
            <a:r>
              <a:rPr lang="en-US" dirty="0"/>
              <a:t>edit Master title style</a:t>
            </a:r>
            <a:endParaRPr lang="en-GB" dirty="0"/>
          </a:p>
        </p:txBody>
      </p:sp>
      <p:sp>
        <p:nvSpPr>
          <p:cNvPr id="3" name="Subtitle 2"/>
          <p:cNvSpPr>
            <a:spLocks noGrp="1"/>
          </p:cNvSpPr>
          <p:nvPr>
            <p:ph type="subTitle" idx="1" hasCustomPrompt="1"/>
          </p:nvPr>
        </p:nvSpPr>
        <p:spPr>
          <a:xfrm>
            <a:off x="6815543" y="3388937"/>
            <a:ext cx="4462058" cy="2249863"/>
          </a:xfrm>
        </p:spPr>
        <p:txBody>
          <a:bodyPr/>
          <a:lstStyle>
            <a:lvl1pPr marL="0" indent="0" algn="l">
              <a:buNone/>
              <a:defRPr>
                <a:solidFill>
                  <a:schemeClr val="tx1">
                    <a:tint val="75000"/>
                  </a:schemeClr>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a:t>Peter H. Charlton</a:t>
            </a:r>
          </a:p>
          <a:p>
            <a:endParaRPr lang="en-US" dirty="0"/>
          </a:p>
          <a:p>
            <a:r>
              <a:rPr lang="en-US" dirty="0"/>
              <a:t>University of Cambridge</a:t>
            </a:r>
          </a:p>
          <a:p>
            <a:r>
              <a:rPr lang="en-US" dirty="0"/>
              <a:t>City, University of London</a:t>
            </a:r>
            <a:endParaRPr lang="en-GB" dirty="0"/>
          </a:p>
        </p:txBody>
      </p:sp>
      <p:sp>
        <p:nvSpPr>
          <p:cNvPr id="4" name="Date Placeholder 3"/>
          <p:cNvSpPr>
            <a:spLocks noGrp="1"/>
          </p:cNvSpPr>
          <p:nvPr>
            <p:ph type="dt" sz="half" idx="10"/>
          </p:nvPr>
        </p:nvSpPr>
        <p:spPr/>
        <p:txBody>
          <a:bodyPr/>
          <a:lstStyle>
            <a:lvl1pPr>
              <a:defRPr/>
            </a:lvl1pPr>
          </a:lstStyle>
          <a:p>
            <a:pPr>
              <a:defRPr/>
            </a:pPr>
            <a:r>
              <a:rPr lang="en-GB" dirty="0"/>
              <a:t>Peter Charlton</a:t>
            </a:r>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fld id="{76D2A604-C499-7246-B278-41D6A5D9F1B1}" type="slidenum">
              <a:rPr lang="en-GB" altLang="en-US"/>
              <a:pPr/>
              <a:t>‹#›</a:t>
            </a:fld>
            <a:endParaRPr lang="en-GB" altLang="en-US"/>
          </a:p>
        </p:txBody>
      </p:sp>
      <p:sp>
        <p:nvSpPr>
          <p:cNvPr id="7" name="Rectangle 6">
            <a:extLst>
              <a:ext uri="{FF2B5EF4-FFF2-40B4-BE49-F238E27FC236}">
                <a16:creationId xmlns:a16="http://schemas.microsoft.com/office/drawing/2014/main" id="{4822327C-2345-A947-B16F-7F16C25058AC}"/>
              </a:ext>
            </a:extLst>
          </p:cNvPr>
          <p:cNvSpPr/>
          <p:nvPr userDrawn="1"/>
        </p:nvSpPr>
        <p:spPr>
          <a:xfrm rot="5400000" flipV="1">
            <a:off x="5421739" y="4491009"/>
            <a:ext cx="2249863" cy="45719"/>
          </a:xfrm>
          <a:prstGeom prst="rect">
            <a:avLst/>
          </a:prstGeom>
          <a:solidFill>
            <a:srgbClr val="32609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sz="1800" dirty="0"/>
          </a:p>
        </p:txBody>
      </p:sp>
    </p:spTree>
    <p:extLst>
      <p:ext uri="{BB962C8B-B14F-4D97-AF65-F5344CB8AC3E}">
        <p14:creationId xmlns:p14="http://schemas.microsoft.com/office/powerpoint/2010/main" val="281568028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2A45E9A-99EB-3A47-BEA6-91ABDD8D8EB7}"/>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D6617C7B-06B6-024C-9DB2-61AEB429E448}"/>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B681C3FF-B09B-3E45-9FD8-BC73399F3A43}"/>
              </a:ext>
            </a:extLst>
          </p:cNvPr>
          <p:cNvSpPr>
            <a:spLocks noGrp="1"/>
          </p:cNvSpPr>
          <p:nvPr>
            <p:ph type="dt" sz="half" idx="10"/>
          </p:nvPr>
        </p:nvSpPr>
        <p:spPr/>
        <p:txBody>
          <a:bodyPr/>
          <a:lstStyle/>
          <a:p>
            <a:fld id="{3DC62555-E728-274C-A8E3-0102EEED6C1C}" type="datetimeFigureOut">
              <a:rPr lang="en-US" smtClean="0"/>
              <a:t>3/17/21</a:t>
            </a:fld>
            <a:endParaRPr lang="en-US"/>
          </a:p>
        </p:txBody>
      </p:sp>
      <p:sp>
        <p:nvSpPr>
          <p:cNvPr id="5" name="Footer Placeholder 4">
            <a:extLst>
              <a:ext uri="{FF2B5EF4-FFF2-40B4-BE49-F238E27FC236}">
                <a16:creationId xmlns:a16="http://schemas.microsoft.com/office/drawing/2014/main" id="{D29039B6-6930-DD47-83B1-7A4ABE878B3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452912B-C723-4E42-9F20-47E07CA3588C}"/>
              </a:ext>
            </a:extLst>
          </p:cNvPr>
          <p:cNvSpPr>
            <a:spLocks noGrp="1"/>
          </p:cNvSpPr>
          <p:nvPr>
            <p:ph type="sldNum" sz="quarter" idx="12"/>
          </p:nvPr>
        </p:nvSpPr>
        <p:spPr/>
        <p:txBody>
          <a:bodyPr/>
          <a:lstStyle/>
          <a:p>
            <a:fld id="{6AF4B0C6-53D0-A14D-8E09-98776118C32E}" type="slidenum">
              <a:rPr lang="en-US" smtClean="0"/>
              <a:t>‹#›</a:t>
            </a:fld>
            <a:endParaRPr lang="en-US"/>
          </a:p>
        </p:txBody>
      </p:sp>
    </p:spTree>
    <p:extLst>
      <p:ext uri="{BB962C8B-B14F-4D97-AF65-F5344CB8AC3E}">
        <p14:creationId xmlns:p14="http://schemas.microsoft.com/office/powerpoint/2010/main" val="38401846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CF28884-6BC2-7549-906C-76DB43E45149}" type="datetimeFigureOut">
              <a:rPr lang="en-US" smtClean="0"/>
              <a:t>3/17/21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89EE1FF-0021-264C-A4EC-C169E98D2A37}" type="slidenum">
              <a:rPr lang="en-US" smtClean="0"/>
              <a:t>‹#›</a:t>
            </a:fld>
            <a:endParaRPr lang="en-US"/>
          </a:p>
        </p:txBody>
      </p:sp>
    </p:spTree>
    <p:extLst>
      <p:ext uri="{BB962C8B-B14F-4D97-AF65-F5344CB8AC3E}">
        <p14:creationId xmlns:p14="http://schemas.microsoft.com/office/powerpoint/2010/main" val="7402353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CF28884-6BC2-7549-906C-76DB43E45149}" type="datetimeFigureOut">
              <a:rPr lang="en-US" smtClean="0"/>
              <a:t>3/17/21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89EE1FF-0021-264C-A4EC-C169E98D2A37}" type="slidenum">
              <a:rPr lang="en-US" smtClean="0"/>
              <a:t>‹#›</a:t>
            </a:fld>
            <a:endParaRPr lang="en-US"/>
          </a:p>
        </p:txBody>
      </p:sp>
    </p:spTree>
    <p:extLst>
      <p:ext uri="{BB962C8B-B14F-4D97-AF65-F5344CB8AC3E}">
        <p14:creationId xmlns:p14="http://schemas.microsoft.com/office/powerpoint/2010/main" val="14266020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CF28884-6BC2-7549-906C-76DB43E45149}" type="datetimeFigureOut">
              <a:rPr lang="en-US" smtClean="0"/>
              <a:t>3/17/21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89EE1FF-0021-264C-A4EC-C169E98D2A37}" type="slidenum">
              <a:rPr lang="en-US" smtClean="0"/>
              <a:t>‹#›</a:t>
            </a:fld>
            <a:endParaRPr lang="en-US"/>
          </a:p>
        </p:txBody>
      </p:sp>
    </p:spTree>
    <p:extLst>
      <p:ext uri="{BB962C8B-B14F-4D97-AF65-F5344CB8AC3E}">
        <p14:creationId xmlns:p14="http://schemas.microsoft.com/office/powerpoint/2010/main" val="11582666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14399" y="3388937"/>
            <a:ext cx="5363400" cy="2249863"/>
          </a:xfrm>
        </p:spPr>
        <p:txBody>
          <a:bodyPr/>
          <a:lstStyle>
            <a:lvl1pPr algn="l">
              <a:defRPr b="1">
                <a:solidFill>
                  <a:schemeClr val="tx1"/>
                </a:solidFill>
              </a:defRPr>
            </a:lvl1pPr>
          </a:lstStyle>
          <a:p>
            <a:r>
              <a:rPr lang="en-US" dirty="0"/>
              <a:t>edit Master title style</a:t>
            </a:r>
            <a:endParaRPr lang="en-GB" dirty="0"/>
          </a:p>
        </p:txBody>
      </p:sp>
      <p:sp>
        <p:nvSpPr>
          <p:cNvPr id="3" name="Subtitle 2"/>
          <p:cNvSpPr>
            <a:spLocks noGrp="1"/>
          </p:cNvSpPr>
          <p:nvPr>
            <p:ph type="subTitle" idx="1" hasCustomPrompt="1"/>
          </p:nvPr>
        </p:nvSpPr>
        <p:spPr>
          <a:xfrm>
            <a:off x="6815543" y="3388937"/>
            <a:ext cx="4462058" cy="2249863"/>
          </a:xfrm>
        </p:spPr>
        <p:txBody>
          <a:bodyPr/>
          <a:lstStyle>
            <a:lvl1pPr marL="0" indent="0" algn="l">
              <a:buNone/>
              <a:defRPr>
                <a:solidFill>
                  <a:schemeClr val="tx1">
                    <a:tint val="75000"/>
                  </a:schemeClr>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a:t>Peter H. Charlton</a:t>
            </a:r>
          </a:p>
          <a:p>
            <a:endParaRPr lang="en-US" dirty="0"/>
          </a:p>
          <a:p>
            <a:r>
              <a:rPr lang="en-US" dirty="0"/>
              <a:t>University of Cambridge</a:t>
            </a:r>
          </a:p>
          <a:p>
            <a:r>
              <a:rPr lang="en-US" dirty="0"/>
              <a:t>City, University of London</a:t>
            </a:r>
            <a:endParaRPr lang="en-GB" dirty="0"/>
          </a:p>
        </p:txBody>
      </p:sp>
      <p:sp>
        <p:nvSpPr>
          <p:cNvPr id="4" name="Date Placeholder 3"/>
          <p:cNvSpPr>
            <a:spLocks noGrp="1"/>
          </p:cNvSpPr>
          <p:nvPr>
            <p:ph type="dt" sz="half" idx="10"/>
          </p:nvPr>
        </p:nvSpPr>
        <p:spPr/>
        <p:txBody>
          <a:bodyPr/>
          <a:lstStyle>
            <a:lvl1pPr>
              <a:defRPr/>
            </a:lvl1pPr>
          </a:lstStyle>
          <a:p>
            <a:pPr>
              <a:defRPr/>
            </a:pPr>
            <a:r>
              <a:rPr lang="en-GB" dirty="0"/>
              <a:t>Peter Charlton</a:t>
            </a:r>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fld id="{76D2A604-C499-7246-B278-41D6A5D9F1B1}" type="slidenum">
              <a:rPr lang="en-GB" altLang="en-US"/>
              <a:pPr/>
              <a:t>‹#›</a:t>
            </a:fld>
            <a:endParaRPr lang="en-GB" altLang="en-US"/>
          </a:p>
        </p:txBody>
      </p:sp>
      <p:sp>
        <p:nvSpPr>
          <p:cNvPr id="7" name="Rectangle 6">
            <a:extLst>
              <a:ext uri="{FF2B5EF4-FFF2-40B4-BE49-F238E27FC236}">
                <a16:creationId xmlns:a16="http://schemas.microsoft.com/office/drawing/2014/main" id="{4822327C-2345-A947-B16F-7F16C25058AC}"/>
              </a:ext>
            </a:extLst>
          </p:cNvPr>
          <p:cNvSpPr/>
          <p:nvPr userDrawn="1"/>
        </p:nvSpPr>
        <p:spPr>
          <a:xfrm rot="5400000" flipV="1">
            <a:off x="5421739" y="4491009"/>
            <a:ext cx="2249863" cy="45719"/>
          </a:xfrm>
          <a:prstGeom prst="rect">
            <a:avLst/>
          </a:prstGeom>
          <a:solidFill>
            <a:srgbClr val="32609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sz="1800" dirty="0"/>
          </a:p>
        </p:txBody>
      </p:sp>
    </p:spTree>
    <p:extLst>
      <p:ext uri="{BB962C8B-B14F-4D97-AF65-F5344CB8AC3E}">
        <p14:creationId xmlns:p14="http://schemas.microsoft.com/office/powerpoint/2010/main" val="7185223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465BF6-5A67-2243-969E-7C0BEA332C77}"/>
              </a:ext>
            </a:extLst>
          </p:cNvPr>
          <p:cNvSpPr>
            <a:spLocks noGrp="1"/>
          </p:cNvSpPr>
          <p:nvPr>
            <p:ph type="title"/>
          </p:nvPr>
        </p:nvSpPr>
        <p:spPr>
          <a:xfrm>
            <a:off x="609600" y="0"/>
            <a:ext cx="10972800" cy="1143000"/>
          </a:xfrm>
        </p:spPr>
        <p:txBody>
          <a:bodyPr/>
          <a:lstStyle>
            <a:lvl1pPr algn="l">
              <a:defRPr/>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13F1DE71-4F5B-BA4D-ACEC-CE007F7EDB38}"/>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6F388A5D-65ED-CF4F-BC22-AAD6A3D94A7D}"/>
              </a:ext>
            </a:extLst>
          </p:cNvPr>
          <p:cNvSpPr>
            <a:spLocks noGrp="1"/>
          </p:cNvSpPr>
          <p:nvPr>
            <p:ph type="dt" sz="half" idx="10"/>
          </p:nvPr>
        </p:nvSpPr>
        <p:spPr/>
        <p:txBody>
          <a:bodyPr/>
          <a:lstStyle/>
          <a:p>
            <a:pPr>
              <a:defRPr/>
            </a:pPr>
            <a:r>
              <a:rPr lang="en-GB" dirty="0"/>
              <a:t>Peter Charlton</a:t>
            </a:r>
          </a:p>
        </p:txBody>
      </p:sp>
      <p:sp>
        <p:nvSpPr>
          <p:cNvPr id="5" name="Footer Placeholder 4">
            <a:extLst>
              <a:ext uri="{FF2B5EF4-FFF2-40B4-BE49-F238E27FC236}">
                <a16:creationId xmlns:a16="http://schemas.microsoft.com/office/drawing/2014/main" id="{3C75C29D-BFAF-594C-9CF7-3E9D0992597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933BBCB-D2FA-8945-B079-B34E5A41F3E1}"/>
              </a:ext>
            </a:extLst>
          </p:cNvPr>
          <p:cNvSpPr>
            <a:spLocks noGrp="1"/>
          </p:cNvSpPr>
          <p:nvPr>
            <p:ph type="sldNum" sz="quarter" idx="12"/>
          </p:nvPr>
        </p:nvSpPr>
        <p:spPr/>
        <p:txBody>
          <a:bodyPr/>
          <a:lstStyle>
            <a:lvl1pPr>
              <a:defRPr b="1"/>
            </a:lvl1pPr>
          </a:lstStyle>
          <a:p>
            <a:fld id="{1543C46E-5073-DD47-BBEA-5ADA7465C9CB}" type="slidenum">
              <a:rPr lang="en-US" smtClean="0"/>
              <a:pPr/>
              <a:t>‹#›</a:t>
            </a:fld>
            <a:endParaRPr lang="en-US" b="1" dirty="0"/>
          </a:p>
        </p:txBody>
      </p:sp>
    </p:spTree>
    <p:extLst>
      <p:ext uri="{BB962C8B-B14F-4D97-AF65-F5344CB8AC3E}">
        <p14:creationId xmlns:p14="http://schemas.microsoft.com/office/powerpoint/2010/main" val="42159570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6F388A5D-65ED-CF4F-BC22-AAD6A3D94A7D}"/>
              </a:ext>
            </a:extLst>
          </p:cNvPr>
          <p:cNvSpPr>
            <a:spLocks noGrp="1"/>
          </p:cNvSpPr>
          <p:nvPr>
            <p:ph type="dt" sz="half" idx="10"/>
          </p:nvPr>
        </p:nvSpPr>
        <p:spPr/>
        <p:txBody>
          <a:bodyPr/>
          <a:lstStyle/>
          <a:p>
            <a:pPr>
              <a:defRPr/>
            </a:pPr>
            <a:r>
              <a:rPr lang="en-GB" dirty="0"/>
              <a:t>Peter Charlton</a:t>
            </a:r>
          </a:p>
        </p:txBody>
      </p:sp>
      <p:sp>
        <p:nvSpPr>
          <p:cNvPr id="5" name="Footer Placeholder 4">
            <a:extLst>
              <a:ext uri="{FF2B5EF4-FFF2-40B4-BE49-F238E27FC236}">
                <a16:creationId xmlns:a16="http://schemas.microsoft.com/office/drawing/2014/main" id="{3C75C29D-BFAF-594C-9CF7-3E9D0992597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933BBCB-D2FA-8945-B079-B34E5A41F3E1}"/>
              </a:ext>
            </a:extLst>
          </p:cNvPr>
          <p:cNvSpPr>
            <a:spLocks noGrp="1"/>
          </p:cNvSpPr>
          <p:nvPr>
            <p:ph type="sldNum" sz="quarter" idx="12"/>
          </p:nvPr>
        </p:nvSpPr>
        <p:spPr/>
        <p:txBody>
          <a:bodyPr/>
          <a:lstStyle>
            <a:lvl1pPr>
              <a:defRPr b="1"/>
            </a:lvl1pPr>
          </a:lstStyle>
          <a:p>
            <a:fld id="{1543C46E-5073-DD47-BBEA-5ADA7465C9CB}" type="slidenum">
              <a:rPr lang="en-US" smtClean="0"/>
              <a:pPr/>
              <a:t>‹#›</a:t>
            </a:fld>
            <a:endParaRPr lang="en-US" b="1" dirty="0"/>
          </a:p>
        </p:txBody>
      </p:sp>
    </p:spTree>
    <p:extLst>
      <p:ext uri="{BB962C8B-B14F-4D97-AF65-F5344CB8AC3E}">
        <p14:creationId xmlns:p14="http://schemas.microsoft.com/office/powerpoint/2010/main" val="22760294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CF28884-6BC2-7549-906C-76DB43E45149}" type="datetimeFigureOut">
              <a:rPr lang="en-US" smtClean="0"/>
              <a:t>3/17/21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89EE1FF-0021-264C-A4EC-C169E98D2A37}" type="slidenum">
              <a:rPr lang="en-US" smtClean="0"/>
              <a:t>‹#›</a:t>
            </a:fld>
            <a:endParaRPr lang="en-US"/>
          </a:p>
        </p:txBody>
      </p:sp>
    </p:spTree>
    <p:extLst>
      <p:ext uri="{BB962C8B-B14F-4D97-AF65-F5344CB8AC3E}">
        <p14:creationId xmlns:p14="http://schemas.microsoft.com/office/powerpoint/2010/main" val="2432482843"/>
      </p:ext>
    </p:extLst>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slideLayout" Target="../slideLayouts/slideLayout3.xml"/><Relationship Id="rId1" Type="http://schemas.openxmlformats.org/officeDocument/2006/relationships/slideLayout" Target="../slideLayouts/slideLayout2.xml"/><Relationship Id="rId5" Type="http://schemas.openxmlformats.org/officeDocument/2006/relationships/theme" Target="../theme/theme2.xml"/><Relationship Id="rId4" Type="http://schemas.openxmlformats.org/officeDocument/2006/relationships/slideLayout" Target="../slideLayouts/slideLayout5.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slideLayout" Target="../slideLayouts/slideLayout7.xml"/><Relationship Id="rId1" Type="http://schemas.openxmlformats.org/officeDocument/2006/relationships/slideLayout" Target="../slideLayouts/slideLayout6.xml"/><Relationship Id="rId5" Type="http://schemas.openxmlformats.org/officeDocument/2006/relationships/theme" Target="../theme/theme3.xml"/><Relationship Id="rId4" Type="http://schemas.openxmlformats.org/officeDocument/2006/relationships/slideLayout" Target="../slideLayouts/slideLayout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1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theme" Target="../theme/theme4.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8" name="Rectangle 7"/>
          <p:cNvSpPr/>
          <p:nvPr userDrawn="1"/>
        </p:nvSpPr>
        <p:spPr>
          <a:xfrm>
            <a:off x="-10582" y="1916114"/>
            <a:ext cx="12251268" cy="1917700"/>
          </a:xfrm>
          <a:prstGeom prst="rect">
            <a:avLst/>
          </a:prstGeom>
          <a:gradFill flip="none" rotWithShape="1">
            <a:gsLst>
              <a:gs pos="0">
                <a:srgbClr val="326092"/>
              </a:gs>
              <a:gs pos="100000">
                <a:srgbClr val="3B814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sz="1800"/>
          </a:p>
        </p:txBody>
      </p:sp>
      <p:sp>
        <p:nvSpPr>
          <p:cNvPr id="2051" name="Title Placeholder 1"/>
          <p:cNvSpPr>
            <a:spLocks noGrp="1"/>
          </p:cNvSpPr>
          <p:nvPr>
            <p:ph type="title"/>
          </p:nvPr>
        </p:nvSpPr>
        <p:spPr bwMode="auto">
          <a:xfrm>
            <a:off x="609600" y="274639"/>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GB" altLang="en-US"/>
          </a:p>
        </p:txBody>
      </p:sp>
      <p:sp>
        <p:nvSpPr>
          <p:cNvPr id="2052"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GB" altLang="en-US"/>
          </a:p>
        </p:txBody>
      </p:sp>
      <p:sp>
        <p:nvSpPr>
          <p:cNvPr id="4" name="Date Placeholder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ea typeface="+mn-ea"/>
                <a:cs typeface="+mn-cs"/>
              </a:defRPr>
            </a:lvl1pPr>
          </a:lstStyle>
          <a:p>
            <a:pPr>
              <a:defRPr/>
            </a:pPr>
            <a:fld id="{91681489-EA83-EE4A-90D9-953F70141F42}" type="datetime5">
              <a:rPr lang="en-GB" smtClean="0"/>
              <a:t>17-Mar-21</a:t>
            </a:fld>
            <a:endParaRPr lang="en-GB"/>
          </a:p>
        </p:txBody>
      </p:sp>
      <p:sp>
        <p:nvSpPr>
          <p:cNvPr id="5" name="Footer Placeholder 4"/>
          <p:cNvSpPr>
            <a:spLocks noGrp="1"/>
          </p:cNvSpPr>
          <p:nvPr>
            <p:ph type="ftr" sz="quarter" idx="3"/>
          </p:nvPr>
        </p:nvSpPr>
        <p:spPr>
          <a:xfrm>
            <a:off x="4165600" y="6356352"/>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en-GB"/>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fld id="{06C6F103-5FD3-EE40-AC38-3A282FC1E4F3}" type="slidenum">
              <a:rPr lang="en-GB" altLang="en-US"/>
              <a:pPr/>
              <a:t>‹#›</a:t>
            </a:fld>
            <a:endParaRPr lang="en-GB" altLang="en-US"/>
          </a:p>
        </p:txBody>
      </p:sp>
    </p:spTree>
    <p:extLst>
      <p:ext uri="{BB962C8B-B14F-4D97-AF65-F5344CB8AC3E}">
        <p14:creationId xmlns:p14="http://schemas.microsoft.com/office/powerpoint/2010/main" val="143943159"/>
      </p:ext>
    </p:extLst>
  </p:cSld>
  <p:clrMap bg1="lt1" tx1="dk1" bg2="lt2" tx2="dk2" accent1="accent1" accent2="accent2" accent3="accent3" accent4="accent4" accent5="accent5" accent6="accent6" hlink="hlink" folHlink="folHlink"/>
  <p:sldLayoutIdLst>
    <p:sldLayoutId id="2147483712" r:id="rId1"/>
  </p:sldLayoutIdLst>
  <p:hf hdr="0" ftr="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189" algn="ctr" rtl="0" fontAlgn="base">
        <a:spcBef>
          <a:spcPct val="0"/>
        </a:spcBef>
        <a:spcAft>
          <a:spcPct val="0"/>
        </a:spcAft>
        <a:defRPr sz="4400">
          <a:solidFill>
            <a:schemeClr val="tx1"/>
          </a:solidFill>
          <a:latin typeface="Calibri" pitchFamily="34" charset="0"/>
        </a:defRPr>
      </a:lvl6pPr>
      <a:lvl7pPr marL="914377" algn="ctr" rtl="0" fontAlgn="base">
        <a:spcBef>
          <a:spcPct val="0"/>
        </a:spcBef>
        <a:spcAft>
          <a:spcPct val="0"/>
        </a:spcAft>
        <a:defRPr sz="4400">
          <a:solidFill>
            <a:schemeClr val="tx1"/>
          </a:solidFill>
          <a:latin typeface="Calibri" pitchFamily="34" charset="0"/>
        </a:defRPr>
      </a:lvl7pPr>
      <a:lvl8pPr marL="1371566" algn="ctr" rtl="0" fontAlgn="base">
        <a:spcBef>
          <a:spcPct val="0"/>
        </a:spcBef>
        <a:spcAft>
          <a:spcPct val="0"/>
        </a:spcAft>
        <a:defRPr sz="4400">
          <a:solidFill>
            <a:schemeClr val="tx1"/>
          </a:solidFill>
          <a:latin typeface="Calibri" pitchFamily="34" charset="0"/>
        </a:defRPr>
      </a:lvl8pPr>
      <a:lvl9pPr marL="1828754" algn="ctr" rtl="0" fontAlgn="base">
        <a:spcBef>
          <a:spcPct val="0"/>
        </a:spcBef>
        <a:spcAft>
          <a:spcPct val="0"/>
        </a:spcAft>
        <a:defRPr sz="4400">
          <a:solidFill>
            <a:schemeClr val="tx1"/>
          </a:solidFill>
          <a:latin typeface="Calibri" pitchFamily="34" charset="0"/>
        </a:defRPr>
      </a:lvl9pPr>
    </p:titleStyle>
    <p:bodyStyle>
      <a:lvl1pPr marL="342891" indent="-342891"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32" indent="-285744"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2971" indent="-228594"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160" indent="-228594"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349" indent="-228594"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537"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8" name="Rectangle 7"/>
          <p:cNvSpPr/>
          <p:nvPr userDrawn="1"/>
        </p:nvSpPr>
        <p:spPr>
          <a:xfrm>
            <a:off x="0" y="6308726"/>
            <a:ext cx="12251268" cy="549274"/>
          </a:xfrm>
          <a:prstGeom prst="rect">
            <a:avLst/>
          </a:prstGeom>
          <a:gradFill flip="none" rotWithShape="1">
            <a:gsLst>
              <a:gs pos="0">
                <a:srgbClr val="326092"/>
              </a:gs>
              <a:gs pos="100000">
                <a:srgbClr val="3B814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sz="1800" dirty="0"/>
          </a:p>
        </p:txBody>
      </p:sp>
      <p:sp>
        <p:nvSpPr>
          <p:cNvPr id="2051" name="Title Placeholder 1"/>
          <p:cNvSpPr>
            <a:spLocks noGrp="1"/>
          </p:cNvSpPr>
          <p:nvPr>
            <p:ph type="title"/>
          </p:nvPr>
        </p:nvSpPr>
        <p:spPr bwMode="auto">
          <a:xfrm>
            <a:off x="609600" y="274639"/>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GB" altLang="en-US"/>
          </a:p>
        </p:txBody>
      </p:sp>
      <p:sp>
        <p:nvSpPr>
          <p:cNvPr id="2052"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GB" altLang="en-US"/>
          </a:p>
        </p:txBody>
      </p:sp>
      <p:sp>
        <p:nvSpPr>
          <p:cNvPr id="4" name="Date Placeholder 3"/>
          <p:cNvSpPr>
            <a:spLocks noGrp="1"/>
          </p:cNvSpPr>
          <p:nvPr>
            <p:ph type="dt" sz="half" idx="2"/>
          </p:nvPr>
        </p:nvSpPr>
        <p:spPr>
          <a:xfrm>
            <a:off x="609600" y="6405339"/>
            <a:ext cx="2844800" cy="365125"/>
          </a:xfrm>
          <a:prstGeom prst="rect">
            <a:avLst/>
          </a:prstGeom>
        </p:spPr>
        <p:txBody>
          <a:bodyPr vert="horz" lIns="91440" tIns="45720" rIns="91440" bIns="45720" rtlCol="0" anchor="ctr"/>
          <a:lstStyle>
            <a:lvl1pPr algn="l" fontAlgn="auto">
              <a:spcBef>
                <a:spcPts val="0"/>
              </a:spcBef>
              <a:spcAft>
                <a:spcPts val="0"/>
              </a:spcAft>
              <a:defRPr sz="1200" b="1">
                <a:solidFill>
                  <a:schemeClr val="bg1"/>
                </a:solidFill>
                <a:latin typeface="+mn-lt"/>
                <a:ea typeface="+mn-ea"/>
                <a:cs typeface="+mn-cs"/>
              </a:defRPr>
            </a:lvl1pPr>
          </a:lstStyle>
          <a:p>
            <a:pPr>
              <a:defRPr/>
            </a:pPr>
            <a:r>
              <a:rPr lang="en-GB" dirty="0"/>
              <a:t>Peter Charlton</a:t>
            </a:r>
          </a:p>
        </p:txBody>
      </p:sp>
      <p:sp>
        <p:nvSpPr>
          <p:cNvPr id="5" name="Footer Placeholder 4"/>
          <p:cNvSpPr>
            <a:spLocks noGrp="1"/>
          </p:cNvSpPr>
          <p:nvPr>
            <p:ph type="ftr" sz="quarter" idx="3"/>
          </p:nvPr>
        </p:nvSpPr>
        <p:spPr>
          <a:xfrm>
            <a:off x="4165600" y="6405339"/>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bg1"/>
                </a:solidFill>
                <a:latin typeface="+mn-lt"/>
                <a:ea typeface="+mn-ea"/>
                <a:cs typeface="+mn-cs"/>
              </a:defRPr>
            </a:lvl1pPr>
          </a:lstStyle>
          <a:p>
            <a:pPr>
              <a:defRPr/>
            </a:pPr>
            <a:endParaRPr lang="en-GB" dirty="0">
              <a:solidFill>
                <a:schemeClr val="bg1"/>
              </a:solidFill>
            </a:endParaRPr>
          </a:p>
        </p:txBody>
      </p:sp>
      <p:sp>
        <p:nvSpPr>
          <p:cNvPr id="6" name="Slide Number Placeholder 5"/>
          <p:cNvSpPr>
            <a:spLocks noGrp="1"/>
          </p:cNvSpPr>
          <p:nvPr>
            <p:ph type="sldNum" sz="quarter" idx="4"/>
          </p:nvPr>
        </p:nvSpPr>
        <p:spPr>
          <a:xfrm>
            <a:off x="8737600" y="6405339"/>
            <a:ext cx="28448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chemeClr val="bg1"/>
                </a:solidFill>
              </a:defRPr>
            </a:lvl1pPr>
          </a:lstStyle>
          <a:p>
            <a:fld id="{06C6F103-5FD3-EE40-AC38-3A282FC1E4F3}" type="slidenum">
              <a:rPr lang="en-GB" altLang="en-US" smtClean="0"/>
              <a:pPr/>
              <a:t>‹#›</a:t>
            </a:fld>
            <a:endParaRPr lang="en-GB" altLang="en-US"/>
          </a:p>
        </p:txBody>
      </p:sp>
    </p:spTree>
    <p:extLst>
      <p:ext uri="{BB962C8B-B14F-4D97-AF65-F5344CB8AC3E}">
        <p14:creationId xmlns:p14="http://schemas.microsoft.com/office/powerpoint/2010/main" val="62134937"/>
      </p:ext>
    </p:extLst>
  </p:cSld>
  <p:clrMap bg1="lt1" tx1="dk1" bg2="lt2" tx2="dk2" accent1="accent1" accent2="accent2" accent3="accent3" accent4="accent4" accent5="accent5" accent6="accent6" hlink="hlink" folHlink="folHlink"/>
  <p:sldLayoutIdLst>
    <p:sldLayoutId id="2147483714" r:id="rId1"/>
    <p:sldLayoutId id="2147483732" r:id="rId2"/>
    <p:sldLayoutId id="2147483733" r:id="rId3"/>
    <p:sldLayoutId id="2147483734" r:id="rId4"/>
  </p:sldLayoutIdLst>
  <p:hf hdr="0" ftr="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189" algn="ctr" rtl="0" fontAlgn="base">
        <a:spcBef>
          <a:spcPct val="0"/>
        </a:spcBef>
        <a:spcAft>
          <a:spcPct val="0"/>
        </a:spcAft>
        <a:defRPr sz="4400">
          <a:solidFill>
            <a:schemeClr val="tx1"/>
          </a:solidFill>
          <a:latin typeface="Calibri" pitchFamily="34" charset="0"/>
        </a:defRPr>
      </a:lvl6pPr>
      <a:lvl7pPr marL="914377" algn="ctr" rtl="0" fontAlgn="base">
        <a:spcBef>
          <a:spcPct val="0"/>
        </a:spcBef>
        <a:spcAft>
          <a:spcPct val="0"/>
        </a:spcAft>
        <a:defRPr sz="4400">
          <a:solidFill>
            <a:schemeClr val="tx1"/>
          </a:solidFill>
          <a:latin typeface="Calibri" pitchFamily="34" charset="0"/>
        </a:defRPr>
      </a:lvl7pPr>
      <a:lvl8pPr marL="1371566" algn="ctr" rtl="0" fontAlgn="base">
        <a:spcBef>
          <a:spcPct val="0"/>
        </a:spcBef>
        <a:spcAft>
          <a:spcPct val="0"/>
        </a:spcAft>
        <a:defRPr sz="4400">
          <a:solidFill>
            <a:schemeClr val="tx1"/>
          </a:solidFill>
          <a:latin typeface="Calibri" pitchFamily="34" charset="0"/>
        </a:defRPr>
      </a:lvl8pPr>
      <a:lvl9pPr marL="1828754" algn="ctr" rtl="0" fontAlgn="base">
        <a:spcBef>
          <a:spcPct val="0"/>
        </a:spcBef>
        <a:spcAft>
          <a:spcPct val="0"/>
        </a:spcAft>
        <a:defRPr sz="4400">
          <a:solidFill>
            <a:schemeClr val="tx1"/>
          </a:solidFill>
          <a:latin typeface="Calibri" pitchFamily="34" charset="0"/>
        </a:defRPr>
      </a:lvl9pPr>
    </p:titleStyle>
    <p:bodyStyle>
      <a:lvl1pPr marL="342891" indent="-342891"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32" indent="-285744"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2971" indent="-228594"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160" indent="-228594"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349" indent="-228594"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537"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8" name="Rectangle 7"/>
          <p:cNvSpPr/>
          <p:nvPr userDrawn="1"/>
        </p:nvSpPr>
        <p:spPr>
          <a:xfrm>
            <a:off x="0" y="6492874"/>
            <a:ext cx="12251268" cy="365125"/>
          </a:xfrm>
          <a:prstGeom prst="rect">
            <a:avLst/>
          </a:prstGeom>
          <a:gradFill flip="none" rotWithShape="1">
            <a:gsLst>
              <a:gs pos="0">
                <a:srgbClr val="326092"/>
              </a:gs>
              <a:gs pos="100000">
                <a:srgbClr val="3B814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sz="1800" dirty="0"/>
          </a:p>
        </p:txBody>
      </p:sp>
      <p:sp>
        <p:nvSpPr>
          <p:cNvPr id="2051" name="Title Placeholder 1"/>
          <p:cNvSpPr>
            <a:spLocks noGrp="1"/>
          </p:cNvSpPr>
          <p:nvPr>
            <p:ph type="title"/>
          </p:nvPr>
        </p:nvSpPr>
        <p:spPr bwMode="auto">
          <a:xfrm>
            <a:off x="609600" y="274639"/>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GB" altLang="en-US"/>
          </a:p>
        </p:txBody>
      </p:sp>
      <p:sp>
        <p:nvSpPr>
          <p:cNvPr id="2052"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GB" altLang="en-US"/>
          </a:p>
        </p:txBody>
      </p:sp>
      <p:sp>
        <p:nvSpPr>
          <p:cNvPr id="4" name="Date Placeholder 3"/>
          <p:cNvSpPr>
            <a:spLocks noGrp="1"/>
          </p:cNvSpPr>
          <p:nvPr>
            <p:ph type="dt" sz="half" idx="2"/>
          </p:nvPr>
        </p:nvSpPr>
        <p:spPr>
          <a:xfrm>
            <a:off x="609600" y="6492875"/>
            <a:ext cx="2844800" cy="365125"/>
          </a:xfrm>
          <a:prstGeom prst="rect">
            <a:avLst/>
          </a:prstGeom>
        </p:spPr>
        <p:txBody>
          <a:bodyPr vert="horz" lIns="91440" tIns="45720" rIns="91440" bIns="45720" rtlCol="0" anchor="ctr"/>
          <a:lstStyle>
            <a:lvl1pPr algn="l" fontAlgn="auto">
              <a:spcBef>
                <a:spcPts val="0"/>
              </a:spcBef>
              <a:spcAft>
                <a:spcPts val="0"/>
              </a:spcAft>
              <a:defRPr sz="1200" b="1">
                <a:solidFill>
                  <a:schemeClr val="bg1"/>
                </a:solidFill>
                <a:latin typeface="+mn-lt"/>
                <a:ea typeface="+mn-ea"/>
                <a:cs typeface="+mn-cs"/>
              </a:defRPr>
            </a:lvl1pPr>
          </a:lstStyle>
          <a:p>
            <a:pPr>
              <a:defRPr/>
            </a:pPr>
            <a:r>
              <a:rPr lang="en-GB" dirty="0"/>
              <a:t>Peter Charlton</a:t>
            </a:r>
          </a:p>
        </p:txBody>
      </p:sp>
      <p:sp>
        <p:nvSpPr>
          <p:cNvPr id="5" name="Footer Placeholder 4"/>
          <p:cNvSpPr>
            <a:spLocks noGrp="1"/>
          </p:cNvSpPr>
          <p:nvPr>
            <p:ph type="ftr" sz="quarter" idx="3"/>
          </p:nvPr>
        </p:nvSpPr>
        <p:spPr>
          <a:xfrm>
            <a:off x="4165600" y="6492875"/>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bg1"/>
                </a:solidFill>
                <a:latin typeface="+mn-lt"/>
                <a:ea typeface="+mn-ea"/>
                <a:cs typeface="+mn-cs"/>
              </a:defRPr>
            </a:lvl1pPr>
          </a:lstStyle>
          <a:p>
            <a:pPr>
              <a:defRPr/>
            </a:pPr>
            <a:endParaRPr lang="en-GB" dirty="0">
              <a:solidFill>
                <a:schemeClr val="bg1"/>
              </a:solidFill>
            </a:endParaRPr>
          </a:p>
        </p:txBody>
      </p:sp>
      <p:sp>
        <p:nvSpPr>
          <p:cNvPr id="6" name="Slide Number Placeholder 5"/>
          <p:cNvSpPr>
            <a:spLocks noGrp="1"/>
          </p:cNvSpPr>
          <p:nvPr>
            <p:ph type="sldNum" sz="quarter" idx="4"/>
          </p:nvPr>
        </p:nvSpPr>
        <p:spPr>
          <a:xfrm>
            <a:off x="8737600" y="6492875"/>
            <a:ext cx="28448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chemeClr val="bg1"/>
                </a:solidFill>
              </a:defRPr>
            </a:lvl1pPr>
          </a:lstStyle>
          <a:p>
            <a:fld id="{06C6F103-5FD3-EE40-AC38-3A282FC1E4F3}" type="slidenum">
              <a:rPr lang="en-GB" altLang="en-US" smtClean="0"/>
              <a:pPr/>
              <a:t>‹#›</a:t>
            </a:fld>
            <a:endParaRPr lang="en-GB" altLang="en-US"/>
          </a:p>
        </p:txBody>
      </p:sp>
    </p:spTree>
    <p:extLst>
      <p:ext uri="{BB962C8B-B14F-4D97-AF65-F5344CB8AC3E}">
        <p14:creationId xmlns:p14="http://schemas.microsoft.com/office/powerpoint/2010/main" val="1336404968"/>
      </p:ext>
    </p:extLst>
  </p:cSld>
  <p:clrMap bg1="lt1" tx1="dk1" bg2="lt2" tx2="dk2" accent1="accent1" accent2="accent2" accent3="accent3" accent4="accent4" accent5="accent5" accent6="accent6" hlink="hlink" folHlink="folHlink"/>
  <p:sldLayoutIdLst>
    <p:sldLayoutId id="2147483717" r:id="rId1"/>
    <p:sldLayoutId id="2147483718" r:id="rId2"/>
    <p:sldLayoutId id="2147483735" r:id="rId3"/>
    <p:sldLayoutId id="2147483736" r:id="rId4"/>
  </p:sldLayoutIdLst>
  <p:hf hdr="0" ftr="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189" algn="ctr" rtl="0" fontAlgn="base">
        <a:spcBef>
          <a:spcPct val="0"/>
        </a:spcBef>
        <a:spcAft>
          <a:spcPct val="0"/>
        </a:spcAft>
        <a:defRPr sz="4400">
          <a:solidFill>
            <a:schemeClr val="tx1"/>
          </a:solidFill>
          <a:latin typeface="Calibri" pitchFamily="34" charset="0"/>
        </a:defRPr>
      </a:lvl6pPr>
      <a:lvl7pPr marL="914377" algn="ctr" rtl="0" fontAlgn="base">
        <a:spcBef>
          <a:spcPct val="0"/>
        </a:spcBef>
        <a:spcAft>
          <a:spcPct val="0"/>
        </a:spcAft>
        <a:defRPr sz="4400">
          <a:solidFill>
            <a:schemeClr val="tx1"/>
          </a:solidFill>
          <a:latin typeface="Calibri" pitchFamily="34" charset="0"/>
        </a:defRPr>
      </a:lvl7pPr>
      <a:lvl8pPr marL="1371566" algn="ctr" rtl="0" fontAlgn="base">
        <a:spcBef>
          <a:spcPct val="0"/>
        </a:spcBef>
        <a:spcAft>
          <a:spcPct val="0"/>
        </a:spcAft>
        <a:defRPr sz="4400">
          <a:solidFill>
            <a:schemeClr val="tx1"/>
          </a:solidFill>
          <a:latin typeface="Calibri" pitchFamily="34" charset="0"/>
        </a:defRPr>
      </a:lvl8pPr>
      <a:lvl9pPr marL="1828754" algn="ctr" rtl="0" fontAlgn="base">
        <a:spcBef>
          <a:spcPct val="0"/>
        </a:spcBef>
        <a:spcAft>
          <a:spcPct val="0"/>
        </a:spcAft>
        <a:defRPr sz="4400">
          <a:solidFill>
            <a:schemeClr val="tx1"/>
          </a:solidFill>
          <a:latin typeface="Calibri" pitchFamily="34" charset="0"/>
        </a:defRPr>
      </a:lvl9pPr>
    </p:titleStyle>
    <p:bodyStyle>
      <a:lvl1pPr marL="342891" indent="-342891"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32" indent="-285744"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2971" indent="-228594"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160" indent="-228594"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349" indent="-228594"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537"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56E8E70-B595-4549-A6C0-B9E2039CEE9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3CF99BD2-1676-824F-AB4D-88278EF3B9F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C8137EAC-9B18-BA41-8183-7930B4E5295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DC62555-E728-274C-A8E3-0102EEED6C1C}" type="datetimeFigureOut">
              <a:rPr lang="en-US" smtClean="0"/>
              <a:t>3/17/21</a:t>
            </a:fld>
            <a:endParaRPr lang="en-US"/>
          </a:p>
        </p:txBody>
      </p:sp>
      <p:sp>
        <p:nvSpPr>
          <p:cNvPr id="5" name="Footer Placeholder 4">
            <a:extLst>
              <a:ext uri="{FF2B5EF4-FFF2-40B4-BE49-F238E27FC236}">
                <a16:creationId xmlns:a16="http://schemas.microsoft.com/office/drawing/2014/main" id="{D3135BC7-5749-2A4C-9719-1BF652B6E19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AA2D159-F53D-D54E-85B5-24DA6BCE674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AF4B0C6-53D0-A14D-8E09-98776118C32E}" type="slidenum">
              <a:rPr lang="en-US" smtClean="0"/>
              <a:t>‹#›</a:t>
            </a:fld>
            <a:endParaRPr lang="en-US"/>
          </a:p>
        </p:txBody>
      </p:sp>
    </p:spTree>
    <p:extLst>
      <p:ext uri="{BB962C8B-B14F-4D97-AF65-F5344CB8AC3E}">
        <p14:creationId xmlns:p14="http://schemas.microsoft.com/office/powerpoint/2010/main" val="3256282152"/>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hyperlink" Target="https://creativecommons.org/licenses/by-sa/4.0/" TargetMode="External"/><Relationship Id="rId4" Type="http://schemas.openxmlformats.org/officeDocument/2006/relationships/hyperlink" Target="https://doi.org/10.5281/zenodo.4616718" TargetMode="Externa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hyperlink" Target="https://doi.org/10.5281/zenodo.798234" TargetMode="External"/><Relationship Id="rId2" Type="http://schemas.openxmlformats.org/officeDocument/2006/relationships/notesSlide" Target="../notesSlides/notesSlide13.xml"/><Relationship Id="rId1" Type="http://schemas.openxmlformats.org/officeDocument/2006/relationships/slideLayout" Target="../slideLayouts/slideLayout8.xml"/><Relationship Id="rId4" Type="http://schemas.openxmlformats.org/officeDocument/2006/relationships/hyperlink" Target="https://creativecommons.org/licenses/by/4.0/legalcode"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notesSlide" Target="../notesSlides/notesSlide14.xml"/><Relationship Id="rId1" Type="http://schemas.openxmlformats.org/officeDocument/2006/relationships/slideLayout" Target="../slideLayouts/slideLayout8.xml"/><Relationship Id="rId4" Type="http://schemas.openxmlformats.org/officeDocument/2006/relationships/image" Target="../media/image8.jpeg"/></Relationships>
</file>

<file path=ppt/slides/_rels/slide15.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hyperlink" Target="https://doi.org/10.1056/NEJMoa1901183" TargetMode="External"/><Relationship Id="rId5" Type="http://schemas.openxmlformats.org/officeDocument/2006/relationships/image" Target="../media/image22.jpeg"/><Relationship Id="rId4" Type="http://schemas.openxmlformats.org/officeDocument/2006/relationships/image" Target="../media/image21.emf"/></Relationships>
</file>

<file path=ppt/slides/_rels/slide16.xml.rels><?xml version="1.0" encoding="UTF-8" standalone="yes"?>
<Relationships xmlns="http://schemas.openxmlformats.org/package/2006/relationships"><Relationship Id="rId3" Type="http://schemas.openxmlformats.org/officeDocument/2006/relationships/image" Target="../media/image3.tiff"/><Relationship Id="rId7" Type="http://schemas.openxmlformats.org/officeDocument/2006/relationships/hyperlink" Target="https://doi.org/10.1038/s41591-020-1123-x" TargetMode="External"/><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hyperlink" Target="https://doi.org/10.1038/s41551-020-00640-6" TargetMode="External"/><Relationship Id="rId5" Type="http://schemas.openxmlformats.org/officeDocument/2006/relationships/image" Target="../media/image23.jpeg"/><Relationship Id="rId4" Type="http://schemas.openxmlformats.org/officeDocument/2006/relationships/hyperlink" Target="https://doi.org/10.1016/S2589-7500(19)30222-5" TargetMode="Externa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notesSlide" Target="../notesSlides/notesSlide18.xml"/><Relationship Id="rId1" Type="http://schemas.openxmlformats.org/officeDocument/2006/relationships/slideLayout" Target="../slideLayouts/slideLayout8.xml"/><Relationship Id="rId5" Type="http://schemas.openxmlformats.org/officeDocument/2006/relationships/image" Target="../media/image8.jpeg"/><Relationship Id="rId4" Type="http://schemas.openxmlformats.org/officeDocument/2006/relationships/image" Target="../media/image7.tiff"/></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7" Type="http://schemas.openxmlformats.org/officeDocument/2006/relationships/hyperlink" Target="https://www.bhf.org.uk/what-we-do/our-research/heart-statistics" TargetMode="External"/><Relationship Id="rId2" Type="http://schemas.openxmlformats.org/officeDocument/2006/relationships/slideLayout" Target="../slideLayouts/slideLayout8.xml"/><Relationship Id="rId1" Type="http://schemas.openxmlformats.org/officeDocument/2006/relationships/tags" Target="../tags/tag1.xml"/><Relationship Id="rId6" Type="http://schemas.openxmlformats.org/officeDocument/2006/relationships/hyperlink" Target="https://creativecommons.org/licenses/by-sa/2.0/" TargetMode="External"/><Relationship Id="rId5" Type="http://schemas.openxmlformats.org/officeDocument/2006/relationships/hyperlink" Target="https://www.flickr.com/photos/germantenorio/18459649560/" TargetMode="External"/><Relationship Id="rId4" Type="http://schemas.openxmlformats.org/officeDocument/2006/relationships/image" Target="../media/image2.jpg"/></Relationships>
</file>

<file path=ppt/slides/_rels/slide20.xml.rels><?xml version="1.0" encoding="UTF-8" standalone="yes"?>
<Relationships xmlns="http://schemas.openxmlformats.org/package/2006/relationships"><Relationship Id="rId3" Type="http://schemas.openxmlformats.org/officeDocument/2006/relationships/hyperlink" Target="http://peterhcharlton.github.io/" TargetMode="External"/><Relationship Id="rId2" Type="http://schemas.openxmlformats.org/officeDocument/2006/relationships/notesSlide" Target="../notesSlides/notesSlide20.xml"/><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3" Type="http://schemas.openxmlformats.org/officeDocument/2006/relationships/image" Target="../media/image24.tiff"/><Relationship Id="rId2" Type="http://schemas.openxmlformats.org/officeDocument/2006/relationships/notesSlide" Target="../notesSlides/notesSlide22.xml"/><Relationship Id="rId1" Type="http://schemas.openxmlformats.org/officeDocument/2006/relationships/slideLayout" Target="../slideLayouts/slideLayout9.xml"/><Relationship Id="rId5" Type="http://schemas.openxmlformats.org/officeDocument/2006/relationships/hyperlink" Target="https://creativecommons.org/licenses/by-sa/2.0/fr/deed.en" TargetMode="External"/><Relationship Id="rId4" Type="http://schemas.openxmlformats.org/officeDocument/2006/relationships/hyperlink" Target="https://commons.wikimedia.org/wiki/File:Abseilen_jumelle.jpg" TargetMode="Externa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7" Type="http://schemas.openxmlformats.org/officeDocument/2006/relationships/image" Target="../media/image4.emf"/><Relationship Id="rId2" Type="http://schemas.openxmlformats.org/officeDocument/2006/relationships/slideLayout" Target="../slideLayouts/slideLayout8.xml"/><Relationship Id="rId1" Type="http://schemas.openxmlformats.org/officeDocument/2006/relationships/tags" Target="../tags/tag2.xml"/><Relationship Id="rId6" Type="http://schemas.openxmlformats.org/officeDocument/2006/relationships/hyperlink" Target="https://creativecommons.org/licenses/by-sa/4.0/" TargetMode="External"/><Relationship Id="rId5" Type="http://schemas.openxmlformats.org/officeDocument/2006/relationships/hyperlink" Target="https://commons.wikimedia.org/wiki/File:Fitbit_versa.jpg" TargetMode="External"/><Relationship Id="rId4" Type="http://schemas.openxmlformats.org/officeDocument/2006/relationships/image" Target="../media/image3.tiff"/></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8" Type="http://schemas.openxmlformats.org/officeDocument/2006/relationships/hyperlink" Target="https://creativecommons.org/licenses/by/2.0/" TargetMode="External"/><Relationship Id="rId3" Type="http://schemas.openxmlformats.org/officeDocument/2006/relationships/image" Target="../media/image6.tiff"/><Relationship Id="rId7" Type="http://schemas.openxmlformats.org/officeDocument/2006/relationships/hyperlink" Target="https://www.flickr.com/photos/brother-uk/31501281284/in/photostream/" TargetMode="External"/><Relationship Id="rId2" Type="http://schemas.openxmlformats.org/officeDocument/2006/relationships/notesSlide" Target="../notesSlides/notesSlide5.xml"/><Relationship Id="rId1" Type="http://schemas.openxmlformats.org/officeDocument/2006/relationships/slideLayout" Target="../slideLayouts/slideLayout8.xml"/><Relationship Id="rId6" Type="http://schemas.openxmlformats.org/officeDocument/2006/relationships/image" Target="../media/image7.tiff"/><Relationship Id="rId11" Type="http://schemas.openxmlformats.org/officeDocument/2006/relationships/hyperlink" Target="https://creativecommons.org/publicdomain/zero/1.0/" TargetMode="External"/><Relationship Id="rId5" Type="http://schemas.openxmlformats.org/officeDocument/2006/relationships/hyperlink" Target="https://creativecommons.org/licenses/by-sa/4.0/" TargetMode="External"/><Relationship Id="rId10" Type="http://schemas.openxmlformats.org/officeDocument/2006/relationships/hyperlink" Target="https://commons.wikimedia.org/wiki/File:Apple_Watch_user_(Unsplash).jpg" TargetMode="External"/><Relationship Id="rId4" Type="http://schemas.openxmlformats.org/officeDocument/2006/relationships/hyperlink" Target="https://commons.wikimedia.org/wiki/File:Atrial_Fibrillation.png" TargetMode="External"/><Relationship Id="rId9" Type="http://schemas.openxmlformats.org/officeDocument/2006/relationships/image" Target="../media/image8.jpeg"/></Relationships>
</file>

<file path=ppt/slides/_rels/slide6.xml.rels><?xml version="1.0" encoding="UTF-8" standalone="yes"?>
<Relationships xmlns="http://schemas.openxmlformats.org/package/2006/relationships"><Relationship Id="rId8" Type="http://schemas.openxmlformats.org/officeDocument/2006/relationships/hyperlink" Target="https://history.nasa.gov/SP-368/s6ch3.htm" TargetMode="External"/><Relationship Id="rId13" Type="http://schemas.openxmlformats.org/officeDocument/2006/relationships/image" Target="../media/image13.tiff"/><Relationship Id="rId18" Type="http://schemas.openxmlformats.org/officeDocument/2006/relationships/hyperlink" Target="https://creativecommons.org/licenses/by-sa/3.0/deed.en" TargetMode="External"/><Relationship Id="rId3" Type="http://schemas.openxmlformats.org/officeDocument/2006/relationships/image" Target="../media/image9.jpeg"/><Relationship Id="rId7" Type="http://schemas.openxmlformats.org/officeDocument/2006/relationships/image" Target="../media/image11.jpeg"/><Relationship Id="rId12" Type="http://schemas.openxmlformats.org/officeDocument/2006/relationships/hyperlink" Target="https://creativecommons.org/publicdomain/zero/1.0/deed.en" TargetMode="External"/><Relationship Id="rId17" Type="http://schemas.openxmlformats.org/officeDocument/2006/relationships/hyperlink" Target="https://commons.wikimedia.org/wiki/File:Polar_H10.jpg" TargetMode="External"/><Relationship Id="rId2" Type="http://schemas.openxmlformats.org/officeDocument/2006/relationships/notesSlide" Target="../notesSlides/notesSlide6.xml"/><Relationship Id="rId16" Type="http://schemas.openxmlformats.org/officeDocument/2006/relationships/image" Target="../media/image14.jpeg"/><Relationship Id="rId20" Type="http://schemas.openxmlformats.org/officeDocument/2006/relationships/hyperlink" Target="https://www.flickr.com/photos/121483302@N02/15489204048" TargetMode="External"/><Relationship Id="rId1" Type="http://schemas.openxmlformats.org/officeDocument/2006/relationships/slideLayout" Target="../slideLayouts/slideLayout16.xml"/><Relationship Id="rId6" Type="http://schemas.openxmlformats.org/officeDocument/2006/relationships/image" Target="../media/image10.jpeg"/><Relationship Id="rId11" Type="http://schemas.openxmlformats.org/officeDocument/2006/relationships/hyperlink" Target="https://www.hippopx.com/en/hospital-bed-doctor-surgery-healthcare-and-medicine-indoors-hospital-ward-90160" TargetMode="External"/><Relationship Id="rId5" Type="http://schemas.openxmlformats.org/officeDocument/2006/relationships/hyperlink" Target="https://creativecommons.org/licenses/by-sa/4.0/deed.en" TargetMode="External"/><Relationship Id="rId15" Type="http://schemas.openxmlformats.org/officeDocument/2006/relationships/hyperlink" Target="https://creativecommons.org/licenses/by-sa/2.0/" TargetMode="External"/><Relationship Id="rId10" Type="http://schemas.openxmlformats.org/officeDocument/2006/relationships/image" Target="../media/image12.jpeg"/><Relationship Id="rId19" Type="http://schemas.openxmlformats.org/officeDocument/2006/relationships/image" Target="../media/image15.tiff"/><Relationship Id="rId4" Type="http://schemas.openxmlformats.org/officeDocument/2006/relationships/hyperlink" Target="https://commons.wikimedia.org/wiki/File:Holter_Monitor.png" TargetMode="External"/><Relationship Id="rId9" Type="http://schemas.openxmlformats.org/officeDocument/2006/relationships/hyperlink" Target="https://ntrs.nasa.gov/citations/19760005580" TargetMode="External"/><Relationship Id="rId14" Type="http://schemas.openxmlformats.org/officeDocument/2006/relationships/hyperlink" Target="https://www.flickr.com/photos/tellumo/354630079" TargetMode="External"/></Relationships>
</file>

<file path=ppt/slides/_rels/slide7.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16.tiff"/><Relationship Id="rId7" Type="http://schemas.openxmlformats.org/officeDocument/2006/relationships/image" Target="../media/image20.emf"/><Relationship Id="rId2" Type="http://schemas.openxmlformats.org/officeDocument/2006/relationships/notesSlide" Target="../notesSlides/notesSlide7.xml"/><Relationship Id="rId1" Type="http://schemas.openxmlformats.org/officeDocument/2006/relationships/slideLayout" Target="../slideLayouts/slideLayout8.xml"/><Relationship Id="rId6" Type="http://schemas.openxmlformats.org/officeDocument/2006/relationships/image" Target="../media/image19.emf"/><Relationship Id="rId5" Type="http://schemas.openxmlformats.org/officeDocument/2006/relationships/image" Target="../media/image18.emf"/><Relationship Id="rId10" Type="http://schemas.openxmlformats.org/officeDocument/2006/relationships/hyperlink" Target="https://creativecommons.org/licenses/by/4.0/legalcode" TargetMode="External"/><Relationship Id="rId4" Type="http://schemas.openxmlformats.org/officeDocument/2006/relationships/image" Target="../media/image17.tiff"/><Relationship Id="rId9" Type="http://schemas.openxmlformats.org/officeDocument/2006/relationships/hyperlink" Target="https://doi.org/10.5281/zenodo.798234" TargetMode="Externa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47A7AC-87A2-9A42-A628-AA78C42A0B41}"/>
              </a:ext>
            </a:extLst>
          </p:cNvPr>
          <p:cNvSpPr>
            <a:spLocks noGrp="1"/>
          </p:cNvSpPr>
          <p:nvPr>
            <p:ph type="ctrTitle"/>
          </p:nvPr>
        </p:nvSpPr>
        <p:spPr>
          <a:xfrm>
            <a:off x="536713" y="3388937"/>
            <a:ext cx="5741086" cy="2249863"/>
          </a:xfrm>
        </p:spPr>
        <p:txBody>
          <a:bodyPr/>
          <a:lstStyle/>
          <a:p>
            <a:r>
              <a:rPr lang="en-GB" dirty="0"/>
              <a:t>Realising the potential of wearables for health monitoring</a:t>
            </a:r>
            <a:endParaRPr lang="en-US" dirty="0"/>
          </a:p>
        </p:txBody>
      </p:sp>
      <p:sp>
        <p:nvSpPr>
          <p:cNvPr id="3" name="Subtitle 2">
            <a:extLst>
              <a:ext uri="{FF2B5EF4-FFF2-40B4-BE49-F238E27FC236}">
                <a16:creationId xmlns:a16="http://schemas.microsoft.com/office/drawing/2014/main" id="{BE6E19F5-2156-2A4B-9A12-49EB5D2E4AA8}"/>
              </a:ext>
            </a:extLst>
          </p:cNvPr>
          <p:cNvSpPr>
            <a:spLocks noGrp="1"/>
          </p:cNvSpPr>
          <p:nvPr>
            <p:ph type="subTitle" idx="1"/>
          </p:nvPr>
        </p:nvSpPr>
        <p:spPr/>
        <p:txBody>
          <a:bodyPr/>
          <a:lstStyle/>
          <a:p>
            <a:r>
              <a:rPr lang="en-US" dirty="0"/>
              <a:t>Dr Peter H. Charlton</a:t>
            </a:r>
          </a:p>
          <a:p>
            <a:endParaRPr lang="en-US" dirty="0"/>
          </a:p>
          <a:p>
            <a:r>
              <a:rPr lang="en-US" sz="2800" dirty="0"/>
              <a:t>University of Cambridge</a:t>
            </a:r>
          </a:p>
          <a:p>
            <a:r>
              <a:rPr lang="en-US" sz="2800" dirty="0"/>
              <a:t>City, University of London</a:t>
            </a:r>
          </a:p>
        </p:txBody>
      </p:sp>
      <p:pic>
        <p:nvPicPr>
          <p:cNvPr id="7" name="Picture 6">
            <a:extLst>
              <a:ext uri="{FF2B5EF4-FFF2-40B4-BE49-F238E27FC236}">
                <a16:creationId xmlns:a16="http://schemas.microsoft.com/office/drawing/2014/main" id="{96242997-BDAF-7F40-BC5A-6C79C0A3E1C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555671" y="327736"/>
            <a:ext cx="4030250" cy="2815554"/>
          </a:xfrm>
          <a:prstGeom prst="rect">
            <a:avLst/>
          </a:prstGeom>
          <a:effectLst>
            <a:softEdge rad="165100"/>
          </a:effectLst>
        </p:spPr>
      </p:pic>
      <p:sp>
        <p:nvSpPr>
          <p:cNvPr id="5" name="TextBox 4">
            <a:extLst>
              <a:ext uri="{FF2B5EF4-FFF2-40B4-BE49-F238E27FC236}">
                <a16:creationId xmlns:a16="http://schemas.microsoft.com/office/drawing/2014/main" id="{83F31552-EE9D-BF49-9537-E0F3AAB07F50}"/>
              </a:ext>
            </a:extLst>
          </p:cNvPr>
          <p:cNvSpPr txBox="1"/>
          <p:nvPr/>
        </p:nvSpPr>
        <p:spPr>
          <a:xfrm>
            <a:off x="3407256" y="6385790"/>
            <a:ext cx="5552417" cy="369332"/>
          </a:xfrm>
          <a:prstGeom prst="rect">
            <a:avLst/>
          </a:prstGeom>
          <a:noFill/>
        </p:spPr>
        <p:txBody>
          <a:bodyPr wrap="none" rtlCol="0">
            <a:spAutoFit/>
          </a:bodyPr>
          <a:lstStyle/>
          <a:p>
            <a:r>
              <a:rPr lang="en-GB" dirty="0">
                <a:solidFill>
                  <a:schemeClr val="bg1"/>
                </a:solidFill>
                <a:hlinkClick r:id="rId4">
                  <a:extLst>
                    <a:ext uri="{A12FA001-AC4F-418D-AE19-62706E023703}">
                      <ahyp:hlinkClr xmlns:ahyp="http://schemas.microsoft.com/office/drawing/2018/hyperlinkcolor" val="tx"/>
                    </a:ext>
                  </a:extLst>
                </a:hlinkClick>
              </a:rPr>
              <a:t>https://doi.org/10.5281/zenodo.4616718</a:t>
            </a:r>
            <a:r>
              <a:rPr lang="en-GB" dirty="0">
                <a:solidFill>
                  <a:schemeClr val="bg1"/>
                </a:solidFill>
              </a:rPr>
              <a:t>   (</a:t>
            </a:r>
            <a:r>
              <a:rPr lang="en-US" dirty="0">
                <a:solidFill>
                  <a:schemeClr val="bg1"/>
                </a:solidFill>
                <a:hlinkClick r:id="rId5">
                  <a:extLst>
                    <a:ext uri="{A12FA001-AC4F-418D-AE19-62706E023703}">
                      <ahyp:hlinkClr xmlns:ahyp="http://schemas.microsoft.com/office/drawing/2018/hyperlinkcolor" val="tx"/>
                    </a:ext>
                  </a:extLst>
                </a:hlinkClick>
              </a:rPr>
              <a:t>CC BY-SA 4.0</a:t>
            </a:r>
            <a:r>
              <a:rPr lang="en-US" dirty="0">
                <a:solidFill>
                  <a:schemeClr val="bg1"/>
                </a:solidFill>
              </a:rPr>
              <a:t>)</a:t>
            </a:r>
          </a:p>
        </p:txBody>
      </p:sp>
    </p:spTree>
    <p:extLst>
      <p:ext uri="{BB962C8B-B14F-4D97-AF65-F5344CB8AC3E}">
        <p14:creationId xmlns:p14="http://schemas.microsoft.com/office/powerpoint/2010/main" val="28737876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sp>
        <p:nvSpPr>
          <p:cNvPr id="26" name="Date Placeholder 3">
            <a:extLst>
              <a:ext uri="{FF2B5EF4-FFF2-40B4-BE49-F238E27FC236}">
                <a16:creationId xmlns:a16="http://schemas.microsoft.com/office/drawing/2014/main" id="{4D4B4502-D9E4-3C42-B70B-CCD2C6751AB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white"/>
                </a:solidFill>
                <a:effectLst/>
                <a:uLnTx/>
                <a:uFillTx/>
                <a:latin typeface="Calibri"/>
                <a:ea typeface="+mn-ea"/>
                <a:cs typeface="+mn-cs"/>
              </a:rPr>
              <a:t>Peter Charlton</a:t>
            </a:r>
            <a:endParaRPr kumimoji="0" lang="en-US" sz="1200" b="1" i="0" u="none" strike="noStrike" kern="1200" cap="none" spc="0" normalizeH="0" baseline="0" noProof="0" dirty="0">
              <a:ln>
                <a:noFill/>
              </a:ln>
              <a:solidFill>
                <a:prstClr val="white"/>
              </a:solidFill>
              <a:effectLst/>
              <a:uLnTx/>
              <a:uFillTx/>
              <a:latin typeface="Calibri"/>
              <a:ea typeface="+mn-ea"/>
              <a:cs typeface="+mn-cs"/>
            </a:endParaRPr>
          </a:p>
        </p:txBody>
      </p:sp>
      <p:sp>
        <p:nvSpPr>
          <p:cNvPr id="27" name="Slide Number Placeholder 4">
            <a:extLst>
              <a:ext uri="{FF2B5EF4-FFF2-40B4-BE49-F238E27FC236}">
                <a16:creationId xmlns:a16="http://schemas.microsoft.com/office/drawing/2014/main" id="{C2A42711-34FD-4249-AFCA-6F95EA0A040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43C46E-5073-DD47-BBEA-5ADA7465C9CB}" type="slidenum">
              <a:rPr kumimoji="0" lang="en-US" sz="1200" b="1" i="0" u="none" strike="noStrike" kern="1200" cap="none" spc="0" normalizeH="0" baseline="0" noProof="0" smtClean="0">
                <a:ln>
                  <a:noFill/>
                </a:ln>
                <a:solidFill>
                  <a:prstClr val="white"/>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1" i="0" u="none" strike="noStrike" kern="1200" cap="none" spc="0" normalizeH="0" baseline="0" noProof="0" dirty="0">
              <a:ln>
                <a:noFill/>
              </a:ln>
              <a:solidFill>
                <a:prstClr val="white"/>
              </a:solidFill>
              <a:effectLst/>
              <a:uLnTx/>
              <a:uFillTx/>
              <a:latin typeface="Calibri"/>
              <a:ea typeface="+mn-ea"/>
              <a:cs typeface="+mn-cs"/>
            </a:endParaRPr>
          </a:p>
        </p:txBody>
      </p:sp>
      <p:graphicFrame>
        <p:nvGraphicFramePr>
          <p:cNvPr id="3" name="Table 2">
            <a:extLst>
              <a:ext uri="{FF2B5EF4-FFF2-40B4-BE49-F238E27FC236}">
                <a16:creationId xmlns:a16="http://schemas.microsoft.com/office/drawing/2014/main" id="{66EF233D-A7FB-924C-9A4F-BB36B9F6E178}"/>
              </a:ext>
            </a:extLst>
          </p:cNvPr>
          <p:cNvGraphicFramePr>
            <a:graphicFrameLocks noGrp="1"/>
          </p:cNvGraphicFramePr>
          <p:nvPr>
            <p:extLst>
              <p:ext uri="{D42A27DB-BD31-4B8C-83A1-F6EECF244321}">
                <p14:modId xmlns:p14="http://schemas.microsoft.com/office/powerpoint/2010/main" val="159884978"/>
              </p:ext>
            </p:extLst>
          </p:nvPr>
        </p:nvGraphicFramePr>
        <p:xfrm>
          <a:off x="150763" y="1637752"/>
          <a:ext cx="11890473" cy="3285640"/>
        </p:xfrm>
        <a:graphic>
          <a:graphicData uri="http://schemas.openxmlformats.org/drawingml/2006/table">
            <a:tbl>
              <a:tblPr/>
              <a:tblGrid>
                <a:gridCol w="1858042">
                  <a:extLst>
                    <a:ext uri="{9D8B030D-6E8A-4147-A177-3AD203B41FA5}">
                      <a16:colId xmlns:a16="http://schemas.microsoft.com/office/drawing/2014/main" val="1851898036"/>
                    </a:ext>
                  </a:extLst>
                </a:gridCol>
                <a:gridCol w="933355">
                  <a:extLst>
                    <a:ext uri="{9D8B030D-6E8A-4147-A177-3AD203B41FA5}">
                      <a16:colId xmlns:a16="http://schemas.microsoft.com/office/drawing/2014/main" val="1497100692"/>
                    </a:ext>
                  </a:extLst>
                </a:gridCol>
                <a:gridCol w="511638">
                  <a:extLst>
                    <a:ext uri="{9D8B030D-6E8A-4147-A177-3AD203B41FA5}">
                      <a16:colId xmlns:a16="http://schemas.microsoft.com/office/drawing/2014/main" val="3197480069"/>
                    </a:ext>
                  </a:extLst>
                </a:gridCol>
                <a:gridCol w="790974">
                  <a:extLst>
                    <a:ext uri="{9D8B030D-6E8A-4147-A177-3AD203B41FA5}">
                      <a16:colId xmlns:a16="http://schemas.microsoft.com/office/drawing/2014/main" val="544549368"/>
                    </a:ext>
                  </a:extLst>
                </a:gridCol>
                <a:gridCol w="866274">
                  <a:extLst>
                    <a:ext uri="{9D8B030D-6E8A-4147-A177-3AD203B41FA5}">
                      <a16:colId xmlns:a16="http://schemas.microsoft.com/office/drawing/2014/main" val="4253985628"/>
                    </a:ext>
                  </a:extLst>
                </a:gridCol>
                <a:gridCol w="946484">
                  <a:extLst>
                    <a:ext uri="{9D8B030D-6E8A-4147-A177-3AD203B41FA5}">
                      <a16:colId xmlns:a16="http://schemas.microsoft.com/office/drawing/2014/main" val="3315520528"/>
                    </a:ext>
                  </a:extLst>
                </a:gridCol>
                <a:gridCol w="770021">
                  <a:extLst>
                    <a:ext uri="{9D8B030D-6E8A-4147-A177-3AD203B41FA5}">
                      <a16:colId xmlns:a16="http://schemas.microsoft.com/office/drawing/2014/main" val="2997019237"/>
                    </a:ext>
                  </a:extLst>
                </a:gridCol>
                <a:gridCol w="609600">
                  <a:extLst>
                    <a:ext uri="{9D8B030D-6E8A-4147-A177-3AD203B41FA5}">
                      <a16:colId xmlns:a16="http://schemas.microsoft.com/office/drawing/2014/main" val="1203918374"/>
                    </a:ext>
                  </a:extLst>
                </a:gridCol>
                <a:gridCol w="737937">
                  <a:extLst>
                    <a:ext uri="{9D8B030D-6E8A-4147-A177-3AD203B41FA5}">
                      <a16:colId xmlns:a16="http://schemas.microsoft.com/office/drawing/2014/main" val="1851785318"/>
                    </a:ext>
                  </a:extLst>
                </a:gridCol>
                <a:gridCol w="786063">
                  <a:extLst>
                    <a:ext uri="{9D8B030D-6E8A-4147-A177-3AD203B41FA5}">
                      <a16:colId xmlns:a16="http://schemas.microsoft.com/office/drawing/2014/main" val="4194562341"/>
                    </a:ext>
                  </a:extLst>
                </a:gridCol>
                <a:gridCol w="497305">
                  <a:extLst>
                    <a:ext uri="{9D8B030D-6E8A-4147-A177-3AD203B41FA5}">
                      <a16:colId xmlns:a16="http://schemas.microsoft.com/office/drawing/2014/main" val="712136034"/>
                    </a:ext>
                  </a:extLst>
                </a:gridCol>
                <a:gridCol w="609600">
                  <a:extLst>
                    <a:ext uri="{9D8B030D-6E8A-4147-A177-3AD203B41FA5}">
                      <a16:colId xmlns:a16="http://schemas.microsoft.com/office/drawing/2014/main" val="3761151919"/>
                    </a:ext>
                  </a:extLst>
                </a:gridCol>
                <a:gridCol w="818148">
                  <a:extLst>
                    <a:ext uri="{9D8B030D-6E8A-4147-A177-3AD203B41FA5}">
                      <a16:colId xmlns:a16="http://schemas.microsoft.com/office/drawing/2014/main" val="3684868451"/>
                    </a:ext>
                  </a:extLst>
                </a:gridCol>
                <a:gridCol w="1155032">
                  <a:extLst>
                    <a:ext uri="{9D8B030D-6E8A-4147-A177-3AD203B41FA5}">
                      <a16:colId xmlns:a16="http://schemas.microsoft.com/office/drawing/2014/main" val="1762738825"/>
                    </a:ext>
                  </a:extLst>
                </a:gridCol>
              </a:tblGrid>
              <a:tr h="187466">
                <a:tc>
                  <a:txBody>
                    <a:bodyPr/>
                    <a:lstStyle/>
                    <a:p>
                      <a:pPr algn="l"/>
                      <a:endParaRPr lang="en-GB" sz="1400" b="1" dirty="0">
                        <a:solidFill>
                          <a:srgbClr val="32373F"/>
                        </a:solidFill>
                        <a:effectLst/>
                        <a:latin typeface="Calibri" panose="020F0502020204030204" pitchFamily="34" charset="0"/>
                        <a:cs typeface="Calibri" panose="020F0502020204030204" pitchFamily="34" charset="0"/>
                      </a:endParaRP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7F7F7"/>
                    </a:solidFill>
                  </a:tcPr>
                </a:tc>
                <a:tc>
                  <a:txBody>
                    <a:bodyPr/>
                    <a:lstStyle/>
                    <a:p>
                      <a:pPr algn="l"/>
                      <a:endParaRPr lang="en-GB" sz="1400" b="1" dirty="0">
                        <a:solidFill>
                          <a:srgbClr val="32373F"/>
                        </a:solidFill>
                        <a:effectLst/>
                        <a:latin typeface="Calibri" panose="020F0502020204030204" pitchFamily="34" charset="0"/>
                        <a:cs typeface="Calibri" panose="020F0502020204030204" pitchFamily="34" charset="0"/>
                      </a:endParaRP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7F7F7"/>
                    </a:solidFill>
                  </a:tcPr>
                </a:tc>
                <a:tc gridSpan="5">
                  <a:txBody>
                    <a:bodyPr/>
                    <a:lstStyle/>
                    <a:p>
                      <a:pPr algn="ctr"/>
                      <a:r>
                        <a:rPr lang="en-GB" sz="1400" b="1" dirty="0">
                          <a:solidFill>
                            <a:srgbClr val="32373F"/>
                          </a:solidFill>
                          <a:effectLst/>
                          <a:latin typeface="Calibri" panose="020F0502020204030204" pitchFamily="34" charset="0"/>
                          <a:cs typeface="Calibri" panose="020F0502020204030204" pitchFamily="34" charset="0"/>
                        </a:rPr>
                        <a:t>Using PPG</a:t>
                      </a: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7F7F7"/>
                    </a:solidFill>
                  </a:tcPr>
                </a:tc>
                <a:tc hMerge="1">
                  <a:txBody>
                    <a:bodyPr/>
                    <a:lstStyle/>
                    <a:p>
                      <a:pPr algn="ctr"/>
                      <a:endParaRPr lang="en-GB" sz="1400" b="1" dirty="0">
                        <a:solidFill>
                          <a:srgbClr val="32373F"/>
                        </a:solidFill>
                        <a:effectLst/>
                        <a:latin typeface="Calibri" panose="020F0502020204030204" pitchFamily="34" charset="0"/>
                        <a:cs typeface="Calibri" panose="020F0502020204030204" pitchFamily="34" charset="0"/>
                      </a:endParaRP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7F7F7"/>
                    </a:solidFill>
                  </a:tcPr>
                </a:tc>
                <a:tc hMerge="1">
                  <a:txBody>
                    <a:bodyPr/>
                    <a:lstStyle/>
                    <a:p>
                      <a:pPr algn="ctr"/>
                      <a:endParaRPr lang="en-GB" sz="1400" b="1" dirty="0">
                        <a:solidFill>
                          <a:srgbClr val="32373F"/>
                        </a:solidFill>
                        <a:effectLst/>
                        <a:latin typeface="Calibri" panose="020F0502020204030204" pitchFamily="34" charset="0"/>
                        <a:cs typeface="Calibri" panose="020F0502020204030204" pitchFamily="34" charset="0"/>
                      </a:endParaRP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7F7F7"/>
                    </a:solidFill>
                  </a:tcPr>
                </a:tc>
                <a:tc hMerge="1">
                  <a:txBody>
                    <a:bodyPr/>
                    <a:lstStyle/>
                    <a:p>
                      <a:pPr algn="ctr"/>
                      <a:endParaRPr lang="en-GB" sz="1400" b="1" dirty="0">
                        <a:solidFill>
                          <a:srgbClr val="32373F"/>
                        </a:solidFill>
                        <a:effectLst/>
                        <a:latin typeface="Calibri" panose="020F0502020204030204" pitchFamily="34" charset="0"/>
                        <a:cs typeface="Calibri" panose="020F0502020204030204" pitchFamily="34" charset="0"/>
                      </a:endParaRP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7F7F7"/>
                    </a:solidFill>
                  </a:tcPr>
                </a:tc>
                <a:tc hMerge="1">
                  <a:txBody>
                    <a:bodyPr/>
                    <a:lstStyle/>
                    <a:p>
                      <a:pPr algn="ctr"/>
                      <a:endParaRPr lang="en-GB" sz="1400" b="1" dirty="0">
                        <a:solidFill>
                          <a:srgbClr val="32373F"/>
                        </a:solidFill>
                        <a:effectLst/>
                        <a:latin typeface="Calibri" panose="020F0502020204030204" pitchFamily="34" charset="0"/>
                        <a:cs typeface="Calibri" panose="020F0502020204030204" pitchFamily="34" charset="0"/>
                      </a:endParaRP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7F7F7"/>
                    </a:solidFill>
                  </a:tcPr>
                </a:tc>
                <a:tc gridSpan="3">
                  <a:txBody>
                    <a:bodyPr/>
                    <a:lstStyle/>
                    <a:p>
                      <a:pPr algn="ctr"/>
                      <a:r>
                        <a:rPr lang="en-GB" sz="1400" b="1" dirty="0">
                          <a:solidFill>
                            <a:srgbClr val="32373F"/>
                          </a:solidFill>
                          <a:effectLst/>
                          <a:latin typeface="Calibri" panose="020F0502020204030204" pitchFamily="34" charset="0"/>
                          <a:cs typeface="Calibri" panose="020F0502020204030204" pitchFamily="34" charset="0"/>
                        </a:rPr>
                        <a:t>Using PPG and Accel.</a:t>
                      </a: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7F7F7"/>
                    </a:solidFill>
                  </a:tcPr>
                </a:tc>
                <a:tc hMerge="1">
                  <a:txBody>
                    <a:bodyPr/>
                    <a:lstStyle/>
                    <a:p>
                      <a:pPr algn="ctr"/>
                      <a:endParaRPr lang="en-GB" sz="1400" b="1" dirty="0">
                        <a:solidFill>
                          <a:srgbClr val="32373F"/>
                        </a:solidFill>
                        <a:effectLst/>
                        <a:latin typeface="Calibri" panose="020F0502020204030204" pitchFamily="34" charset="0"/>
                        <a:cs typeface="Calibri" panose="020F0502020204030204" pitchFamily="34" charset="0"/>
                      </a:endParaRP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7F7F7"/>
                    </a:solidFill>
                  </a:tcPr>
                </a:tc>
                <a:tc hMerge="1">
                  <a:txBody>
                    <a:bodyPr/>
                    <a:lstStyle/>
                    <a:p>
                      <a:pPr algn="ctr"/>
                      <a:endParaRPr lang="en-GB" sz="1400" b="1" dirty="0">
                        <a:solidFill>
                          <a:srgbClr val="32373F"/>
                        </a:solidFill>
                        <a:effectLst/>
                        <a:latin typeface="Calibri" panose="020F0502020204030204" pitchFamily="34" charset="0"/>
                        <a:cs typeface="Calibri" panose="020F0502020204030204" pitchFamily="34" charset="0"/>
                      </a:endParaRP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7F7F7"/>
                    </a:solidFill>
                  </a:tcPr>
                </a:tc>
                <a:tc gridSpan="4">
                  <a:txBody>
                    <a:bodyPr/>
                    <a:lstStyle/>
                    <a:p>
                      <a:pPr algn="ctr"/>
                      <a:r>
                        <a:rPr lang="en-GB" sz="1400" b="1" dirty="0">
                          <a:solidFill>
                            <a:srgbClr val="32373F"/>
                          </a:solidFill>
                          <a:effectLst/>
                          <a:latin typeface="Calibri" panose="020F0502020204030204" pitchFamily="34" charset="0"/>
                          <a:cs typeface="Calibri" panose="020F0502020204030204" pitchFamily="34" charset="0"/>
                        </a:rPr>
                        <a:t>Using other sensors</a:t>
                      </a: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7F7F7"/>
                    </a:solidFill>
                  </a:tcPr>
                </a:tc>
                <a:tc hMerge="1">
                  <a:txBody>
                    <a:bodyPr/>
                    <a:lstStyle/>
                    <a:p>
                      <a:pPr algn="ctr"/>
                      <a:endParaRPr lang="en-GB" sz="1400" b="1" dirty="0">
                        <a:solidFill>
                          <a:srgbClr val="32373F"/>
                        </a:solidFill>
                        <a:effectLst/>
                        <a:latin typeface="Calibri" panose="020F0502020204030204" pitchFamily="34" charset="0"/>
                        <a:cs typeface="Calibri" panose="020F0502020204030204" pitchFamily="34" charset="0"/>
                      </a:endParaRP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7F7F7"/>
                    </a:solidFill>
                  </a:tcPr>
                </a:tc>
                <a:tc hMerge="1">
                  <a:txBody>
                    <a:bodyPr/>
                    <a:lstStyle/>
                    <a:p>
                      <a:pPr algn="ctr"/>
                      <a:endParaRPr lang="en-GB" sz="1400" b="1" dirty="0">
                        <a:solidFill>
                          <a:srgbClr val="32373F"/>
                        </a:solidFill>
                        <a:effectLst/>
                        <a:latin typeface="Calibri" panose="020F0502020204030204" pitchFamily="34" charset="0"/>
                        <a:cs typeface="Calibri" panose="020F0502020204030204" pitchFamily="34" charset="0"/>
                      </a:endParaRP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7F7F7"/>
                    </a:solidFill>
                  </a:tcPr>
                </a:tc>
                <a:tc hMerge="1">
                  <a:txBody>
                    <a:bodyPr/>
                    <a:lstStyle/>
                    <a:p>
                      <a:pPr algn="ctr"/>
                      <a:endParaRPr lang="en-GB" sz="1400" b="1" dirty="0">
                        <a:solidFill>
                          <a:srgbClr val="32373F"/>
                        </a:solidFill>
                        <a:effectLst/>
                        <a:latin typeface="Calibri" panose="020F0502020204030204" pitchFamily="34" charset="0"/>
                        <a:cs typeface="Calibri" panose="020F0502020204030204" pitchFamily="34" charset="0"/>
                      </a:endParaRP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7F7F7"/>
                    </a:solidFill>
                  </a:tcPr>
                </a:tc>
                <a:extLst>
                  <a:ext uri="{0D108BD9-81ED-4DB2-BD59-A6C34878D82A}">
                    <a16:rowId xmlns:a16="http://schemas.microsoft.com/office/drawing/2014/main" val="3852299362"/>
                  </a:ext>
                </a:extLst>
              </a:tr>
              <a:tr h="187466">
                <a:tc>
                  <a:txBody>
                    <a:bodyPr/>
                    <a:lstStyle/>
                    <a:p>
                      <a:pPr algn="l"/>
                      <a:r>
                        <a:rPr lang="en-GB" sz="1400" b="1" dirty="0">
                          <a:solidFill>
                            <a:srgbClr val="32373F"/>
                          </a:solidFill>
                          <a:effectLst/>
                          <a:latin typeface="Calibri" panose="020F0502020204030204" pitchFamily="34" charset="0"/>
                          <a:cs typeface="Calibri" panose="020F0502020204030204" pitchFamily="34" charset="0"/>
                        </a:rPr>
                        <a:t>Wearable</a:t>
                      </a: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7F7F7"/>
                    </a:solidFill>
                  </a:tcPr>
                </a:tc>
                <a:tc>
                  <a:txBody>
                    <a:bodyPr/>
                    <a:lstStyle/>
                    <a:p>
                      <a:pPr algn="l"/>
                      <a:r>
                        <a:rPr lang="en-GB" sz="1400" b="1" dirty="0">
                          <a:solidFill>
                            <a:srgbClr val="32373F"/>
                          </a:solidFill>
                          <a:effectLst/>
                          <a:latin typeface="Calibri" panose="020F0502020204030204" pitchFamily="34" charset="0"/>
                          <a:cs typeface="Calibri" panose="020F0502020204030204" pitchFamily="34" charset="0"/>
                        </a:rPr>
                        <a:t>Form factor</a:t>
                      </a: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7F7F7"/>
                    </a:solidFill>
                  </a:tcPr>
                </a:tc>
                <a:tc>
                  <a:txBody>
                    <a:bodyPr/>
                    <a:lstStyle/>
                    <a:p>
                      <a:pPr algn="ctr"/>
                      <a:r>
                        <a:rPr lang="en-GB" sz="1400" b="1" dirty="0">
                          <a:solidFill>
                            <a:srgbClr val="32373F"/>
                          </a:solidFill>
                          <a:effectLst/>
                          <a:latin typeface="Calibri" panose="020F0502020204030204" pitchFamily="34" charset="0"/>
                          <a:cs typeface="Calibri" panose="020F0502020204030204" pitchFamily="34" charset="0"/>
                        </a:rPr>
                        <a:t>Heart rate</a:t>
                      </a: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7F7F7"/>
                    </a:solidFill>
                  </a:tcPr>
                </a:tc>
                <a:tc>
                  <a:txBody>
                    <a:bodyPr/>
                    <a:lstStyle/>
                    <a:p>
                      <a:pPr algn="ctr"/>
                      <a:r>
                        <a:rPr lang="en-GB" sz="1400" b="1" dirty="0">
                          <a:solidFill>
                            <a:srgbClr val="32373F"/>
                          </a:solidFill>
                          <a:effectLst/>
                          <a:latin typeface="Calibri" panose="020F0502020204030204" pitchFamily="34" charset="0"/>
                          <a:cs typeface="Calibri" panose="020F0502020204030204" pitchFamily="34" charset="0"/>
                        </a:rPr>
                        <a:t>Irregular pulse</a:t>
                      </a: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7F7F7"/>
                    </a:solidFill>
                  </a:tcPr>
                </a:tc>
                <a:tc>
                  <a:txBody>
                    <a:bodyPr/>
                    <a:lstStyle/>
                    <a:p>
                      <a:pPr algn="ctr"/>
                      <a:r>
                        <a:rPr lang="en-GB" sz="1400" b="1" dirty="0">
                          <a:solidFill>
                            <a:srgbClr val="32373F"/>
                          </a:solidFill>
                          <a:effectLst/>
                          <a:latin typeface="Calibri" panose="020F0502020204030204" pitchFamily="34" charset="0"/>
                          <a:cs typeface="Calibri" panose="020F0502020204030204" pitchFamily="34" charset="0"/>
                        </a:rPr>
                        <a:t>Oxygen saturation</a:t>
                      </a: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7F7F7"/>
                    </a:solidFill>
                  </a:tcPr>
                </a:tc>
                <a:tc>
                  <a:txBody>
                    <a:bodyPr/>
                    <a:lstStyle/>
                    <a:p>
                      <a:pPr algn="ctr"/>
                      <a:r>
                        <a:rPr lang="en-GB" sz="1400" b="1" dirty="0">
                          <a:solidFill>
                            <a:srgbClr val="32373F"/>
                          </a:solidFill>
                          <a:effectLst/>
                          <a:latin typeface="Calibri" panose="020F0502020204030204" pitchFamily="34" charset="0"/>
                          <a:cs typeface="Calibri" panose="020F0502020204030204" pitchFamily="34" charset="0"/>
                        </a:rPr>
                        <a:t>Respiratory rate</a:t>
                      </a: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7F7F7"/>
                    </a:solidFill>
                  </a:tcPr>
                </a:tc>
                <a:tc>
                  <a:txBody>
                    <a:bodyPr/>
                    <a:lstStyle/>
                    <a:p>
                      <a:pPr algn="ctr"/>
                      <a:r>
                        <a:rPr lang="en-GB" sz="1400" b="1" dirty="0">
                          <a:solidFill>
                            <a:srgbClr val="32373F"/>
                          </a:solidFill>
                          <a:effectLst/>
                          <a:latin typeface="Calibri" panose="020F0502020204030204" pitchFamily="34" charset="0"/>
                          <a:cs typeface="Calibri" panose="020F0502020204030204" pitchFamily="34" charset="0"/>
                        </a:rPr>
                        <a:t>Blood pressure</a:t>
                      </a: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7F7F7"/>
                    </a:solidFill>
                  </a:tcPr>
                </a:tc>
                <a:tc>
                  <a:txBody>
                    <a:bodyPr/>
                    <a:lstStyle/>
                    <a:p>
                      <a:pPr algn="ctr"/>
                      <a:r>
                        <a:rPr lang="en-GB" sz="1400" b="1" dirty="0">
                          <a:solidFill>
                            <a:srgbClr val="32373F"/>
                          </a:solidFill>
                          <a:effectLst/>
                          <a:latin typeface="Calibri" panose="020F0502020204030204" pitchFamily="34" charset="0"/>
                          <a:cs typeface="Calibri" panose="020F0502020204030204" pitchFamily="34" charset="0"/>
                        </a:rPr>
                        <a:t>Sleep</a:t>
                      </a: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7F7F7"/>
                    </a:solidFill>
                  </a:tcPr>
                </a:tc>
                <a:tc>
                  <a:txBody>
                    <a:bodyPr/>
                    <a:lstStyle/>
                    <a:p>
                      <a:pPr algn="ctr"/>
                      <a:r>
                        <a:rPr lang="en-GB" sz="1400" b="1" dirty="0">
                          <a:solidFill>
                            <a:srgbClr val="32373F"/>
                          </a:solidFill>
                          <a:effectLst/>
                          <a:latin typeface="Calibri" panose="020F0502020204030204" pitchFamily="34" charset="0"/>
                          <a:cs typeface="Calibri" panose="020F0502020204030204" pitchFamily="34" charset="0"/>
                        </a:rPr>
                        <a:t>Calories</a:t>
                      </a: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7F7F7"/>
                    </a:solidFill>
                  </a:tcPr>
                </a:tc>
                <a:tc>
                  <a:txBody>
                    <a:bodyPr/>
                    <a:lstStyle/>
                    <a:p>
                      <a:pPr algn="ctr"/>
                      <a:r>
                        <a:rPr lang="en-GB" sz="1400" b="1" dirty="0">
                          <a:solidFill>
                            <a:srgbClr val="32373F"/>
                          </a:solidFill>
                          <a:effectLst/>
                          <a:latin typeface="Calibri" panose="020F0502020204030204" pitchFamily="34" charset="0"/>
                          <a:cs typeface="Calibri" panose="020F0502020204030204" pitchFamily="34" charset="0"/>
                        </a:rPr>
                        <a:t>VO2 max</a:t>
                      </a: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7F7F7"/>
                    </a:solidFill>
                  </a:tcPr>
                </a:tc>
                <a:tc>
                  <a:txBody>
                    <a:bodyPr/>
                    <a:lstStyle/>
                    <a:p>
                      <a:pPr algn="ctr"/>
                      <a:r>
                        <a:rPr lang="en-GB" sz="1400" b="1" dirty="0">
                          <a:solidFill>
                            <a:srgbClr val="32373F"/>
                          </a:solidFill>
                          <a:effectLst/>
                          <a:latin typeface="Calibri" panose="020F0502020204030204" pitchFamily="34" charset="0"/>
                          <a:cs typeface="Calibri" panose="020F0502020204030204" pitchFamily="34" charset="0"/>
                        </a:rPr>
                        <a:t>ECG</a:t>
                      </a: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7F7F7"/>
                    </a:solidFill>
                  </a:tcPr>
                </a:tc>
                <a:tc>
                  <a:txBody>
                    <a:bodyPr/>
                    <a:lstStyle/>
                    <a:p>
                      <a:pPr algn="ctr"/>
                      <a:r>
                        <a:rPr lang="en-GB" sz="1400" b="1" dirty="0">
                          <a:solidFill>
                            <a:srgbClr val="32373F"/>
                          </a:solidFill>
                          <a:effectLst/>
                          <a:latin typeface="Calibri" panose="020F0502020204030204" pitchFamily="34" charset="0"/>
                          <a:cs typeface="Calibri" panose="020F0502020204030204" pitchFamily="34" charset="0"/>
                        </a:rPr>
                        <a:t>Steps</a:t>
                      </a: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7F7F7"/>
                    </a:solidFill>
                  </a:tcPr>
                </a:tc>
                <a:tc>
                  <a:txBody>
                    <a:bodyPr/>
                    <a:lstStyle/>
                    <a:p>
                      <a:pPr algn="ctr"/>
                      <a:r>
                        <a:rPr lang="en-GB" sz="1400" b="1" dirty="0">
                          <a:solidFill>
                            <a:srgbClr val="32373F"/>
                          </a:solidFill>
                          <a:effectLst/>
                          <a:latin typeface="Calibri" panose="020F0502020204030204" pitchFamily="34" charset="0"/>
                          <a:cs typeface="Calibri" panose="020F0502020204030204" pitchFamily="34" charset="0"/>
                        </a:rPr>
                        <a:t>Elevation</a:t>
                      </a: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7F7F7"/>
                    </a:solidFill>
                  </a:tcPr>
                </a:tc>
                <a:tc>
                  <a:txBody>
                    <a:bodyPr/>
                    <a:lstStyle/>
                    <a:p>
                      <a:pPr algn="ctr"/>
                      <a:r>
                        <a:rPr lang="en-GB" sz="1400" b="1" dirty="0">
                          <a:solidFill>
                            <a:srgbClr val="32373F"/>
                          </a:solidFill>
                          <a:effectLst/>
                          <a:latin typeface="Calibri" panose="020F0502020204030204" pitchFamily="34" charset="0"/>
                          <a:cs typeface="Calibri" panose="020F0502020204030204" pitchFamily="34" charset="0"/>
                        </a:rPr>
                        <a:t>Temperature</a:t>
                      </a: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7F7F7"/>
                    </a:solidFill>
                  </a:tcPr>
                </a:tc>
                <a:extLst>
                  <a:ext uri="{0D108BD9-81ED-4DB2-BD59-A6C34878D82A}">
                    <a16:rowId xmlns:a16="http://schemas.microsoft.com/office/drawing/2014/main" val="452516973"/>
                  </a:ext>
                </a:extLst>
              </a:tr>
              <a:tr h="432000">
                <a:tc>
                  <a:txBody>
                    <a:bodyPr/>
                    <a:lstStyle/>
                    <a:p>
                      <a:pPr algn="l"/>
                      <a:r>
                        <a:rPr lang="en-GB" sz="1400" b="1" dirty="0">
                          <a:solidFill>
                            <a:srgbClr val="32373F"/>
                          </a:solidFill>
                          <a:effectLst/>
                          <a:latin typeface="Calibri" panose="020F0502020204030204" pitchFamily="34" charset="0"/>
                          <a:cs typeface="Calibri" panose="020F0502020204030204" pitchFamily="34" charset="0"/>
                        </a:rPr>
                        <a:t>Apple Watch Series 6</a:t>
                      </a: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FFFFF"/>
                    </a:solidFill>
                  </a:tcPr>
                </a:tc>
                <a:tc>
                  <a:txBody>
                    <a:bodyPr/>
                    <a:lstStyle/>
                    <a:p>
                      <a:pPr algn="l"/>
                      <a:r>
                        <a:rPr lang="en-GB" sz="1400">
                          <a:solidFill>
                            <a:srgbClr val="32373F"/>
                          </a:solidFill>
                          <a:effectLst/>
                          <a:latin typeface="Calibri" panose="020F0502020204030204" pitchFamily="34" charset="0"/>
                          <a:cs typeface="Calibri" panose="020F0502020204030204" pitchFamily="34" charset="0"/>
                        </a:rPr>
                        <a:t>wrist watch</a:t>
                      </a: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FFFFF"/>
                    </a:solidFill>
                  </a:tcPr>
                </a:tc>
                <a:tc>
                  <a:txBody>
                    <a:bodyPr/>
                    <a:lstStyle/>
                    <a:p>
                      <a:pPr algn="ctr"/>
                      <a:r>
                        <a:rPr lang="en-GB" sz="1400" dirty="0">
                          <a:solidFill>
                            <a:srgbClr val="32373F"/>
                          </a:solidFill>
                          <a:effectLst/>
                          <a:latin typeface="Calibri" panose="020F0502020204030204" pitchFamily="34" charset="0"/>
                          <a:cs typeface="Calibri" panose="020F0502020204030204" pitchFamily="34" charset="0"/>
                        </a:rPr>
                        <a:t>✓</a:t>
                      </a: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FFFFF"/>
                    </a:solidFill>
                  </a:tcPr>
                </a:tc>
                <a:tc>
                  <a:txBody>
                    <a:bodyPr/>
                    <a:lstStyle/>
                    <a:p>
                      <a:pPr algn="ctr"/>
                      <a:r>
                        <a:rPr lang="en-GB" sz="1400" dirty="0">
                          <a:solidFill>
                            <a:srgbClr val="32373F"/>
                          </a:solidFill>
                          <a:effectLst/>
                          <a:latin typeface="Calibri" panose="020F0502020204030204" pitchFamily="34" charset="0"/>
                          <a:cs typeface="Calibri" panose="020F0502020204030204" pitchFamily="34" charset="0"/>
                        </a:rPr>
                        <a:t>✓</a:t>
                      </a: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FFFFF"/>
                    </a:solidFill>
                  </a:tcPr>
                </a:tc>
                <a:tc>
                  <a:txBody>
                    <a:bodyPr/>
                    <a:lstStyle/>
                    <a:p>
                      <a:pPr algn="ctr"/>
                      <a:r>
                        <a:rPr lang="en-GB" sz="1400" dirty="0">
                          <a:solidFill>
                            <a:srgbClr val="32373F"/>
                          </a:solidFill>
                          <a:effectLst/>
                          <a:latin typeface="Calibri" panose="020F0502020204030204" pitchFamily="34" charset="0"/>
                          <a:cs typeface="Calibri" panose="020F0502020204030204" pitchFamily="34" charset="0"/>
                        </a:rPr>
                        <a:t>✓</a:t>
                      </a: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FFFFF"/>
                    </a:solidFill>
                  </a:tcPr>
                </a:tc>
                <a:tc>
                  <a:txBody>
                    <a:bodyPr/>
                    <a:lstStyle/>
                    <a:p>
                      <a:pPr algn="ctr"/>
                      <a:endParaRPr lang="en-GB" sz="1400" dirty="0">
                        <a:solidFill>
                          <a:srgbClr val="32373F"/>
                        </a:solidFill>
                        <a:effectLst/>
                        <a:latin typeface="Calibri" panose="020F0502020204030204" pitchFamily="34" charset="0"/>
                        <a:cs typeface="Calibri" panose="020F0502020204030204" pitchFamily="34" charset="0"/>
                      </a:endParaRP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FFFFF"/>
                    </a:solidFill>
                  </a:tcPr>
                </a:tc>
                <a:tc>
                  <a:txBody>
                    <a:bodyPr/>
                    <a:lstStyle/>
                    <a:p>
                      <a:pPr algn="ctr"/>
                      <a:endParaRPr lang="en-GB" sz="1400" dirty="0">
                        <a:solidFill>
                          <a:srgbClr val="32373F"/>
                        </a:solidFill>
                        <a:effectLst/>
                        <a:latin typeface="Calibri" panose="020F0502020204030204" pitchFamily="34" charset="0"/>
                        <a:cs typeface="Calibri" panose="020F0502020204030204" pitchFamily="34" charset="0"/>
                      </a:endParaRP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FFFFF"/>
                    </a:solidFill>
                  </a:tcPr>
                </a:tc>
                <a:tc>
                  <a:txBody>
                    <a:bodyPr/>
                    <a:lstStyle/>
                    <a:p>
                      <a:pPr algn="ctr"/>
                      <a:endParaRPr lang="en-GB" sz="1400" dirty="0">
                        <a:solidFill>
                          <a:srgbClr val="32373F"/>
                        </a:solidFill>
                        <a:effectLst/>
                        <a:latin typeface="Calibri" panose="020F0502020204030204" pitchFamily="34" charset="0"/>
                        <a:cs typeface="Calibri" panose="020F0502020204030204" pitchFamily="34" charset="0"/>
                      </a:endParaRP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FFFFF"/>
                    </a:solidFill>
                  </a:tcPr>
                </a:tc>
                <a:tc>
                  <a:txBody>
                    <a:bodyPr/>
                    <a:lstStyle/>
                    <a:p>
                      <a:pPr algn="ctr"/>
                      <a:endParaRPr lang="en-GB" sz="1400" dirty="0">
                        <a:solidFill>
                          <a:srgbClr val="32373F"/>
                        </a:solidFill>
                        <a:effectLst/>
                        <a:latin typeface="Calibri" panose="020F0502020204030204" pitchFamily="34" charset="0"/>
                        <a:cs typeface="Calibri" panose="020F0502020204030204" pitchFamily="34" charset="0"/>
                      </a:endParaRP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FFFFF"/>
                    </a:solidFill>
                  </a:tcPr>
                </a:tc>
                <a:tc>
                  <a:txBody>
                    <a:bodyPr/>
                    <a:lstStyle/>
                    <a:p>
                      <a:pPr algn="ctr"/>
                      <a:endParaRPr lang="en-GB" sz="1400" dirty="0">
                        <a:solidFill>
                          <a:srgbClr val="32373F"/>
                        </a:solidFill>
                        <a:effectLst/>
                        <a:latin typeface="Calibri" panose="020F0502020204030204" pitchFamily="34" charset="0"/>
                        <a:cs typeface="Calibri" panose="020F0502020204030204" pitchFamily="34" charset="0"/>
                      </a:endParaRP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FFFFF"/>
                    </a:solidFill>
                  </a:tcPr>
                </a:tc>
                <a:tc>
                  <a:txBody>
                    <a:bodyPr/>
                    <a:lstStyle/>
                    <a:p>
                      <a:pPr algn="ctr"/>
                      <a:endParaRPr lang="en-GB" sz="1400" dirty="0">
                        <a:solidFill>
                          <a:srgbClr val="32373F"/>
                        </a:solidFill>
                        <a:effectLst/>
                        <a:latin typeface="Calibri" panose="020F0502020204030204" pitchFamily="34" charset="0"/>
                        <a:cs typeface="Calibri" panose="020F0502020204030204" pitchFamily="34" charset="0"/>
                      </a:endParaRP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FFFFF"/>
                    </a:solidFill>
                  </a:tcPr>
                </a:tc>
                <a:tc>
                  <a:txBody>
                    <a:bodyPr/>
                    <a:lstStyle/>
                    <a:p>
                      <a:pPr algn="ctr"/>
                      <a:endParaRPr lang="en-GB" sz="1400" dirty="0">
                        <a:solidFill>
                          <a:srgbClr val="32373F"/>
                        </a:solidFill>
                        <a:effectLst/>
                        <a:latin typeface="Calibri" panose="020F0502020204030204" pitchFamily="34" charset="0"/>
                        <a:cs typeface="Calibri" panose="020F0502020204030204" pitchFamily="34" charset="0"/>
                      </a:endParaRP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FFFFF"/>
                    </a:solidFill>
                  </a:tcPr>
                </a:tc>
                <a:tc>
                  <a:txBody>
                    <a:bodyPr/>
                    <a:lstStyle/>
                    <a:p>
                      <a:pPr algn="ctr"/>
                      <a:endParaRPr lang="en-GB" sz="1400" dirty="0">
                        <a:solidFill>
                          <a:srgbClr val="32373F"/>
                        </a:solidFill>
                        <a:effectLst/>
                        <a:latin typeface="Calibri" panose="020F0502020204030204" pitchFamily="34" charset="0"/>
                        <a:cs typeface="Calibri" panose="020F0502020204030204" pitchFamily="34" charset="0"/>
                      </a:endParaRP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FFFFF"/>
                    </a:solidFill>
                  </a:tcPr>
                </a:tc>
                <a:tc>
                  <a:txBody>
                    <a:bodyPr/>
                    <a:lstStyle/>
                    <a:p>
                      <a:pPr algn="ctr"/>
                      <a:endParaRPr lang="en-GB" sz="1400" dirty="0">
                        <a:solidFill>
                          <a:srgbClr val="32373F"/>
                        </a:solidFill>
                        <a:effectLst/>
                        <a:latin typeface="Calibri" panose="020F0502020204030204" pitchFamily="34" charset="0"/>
                        <a:cs typeface="Calibri" panose="020F0502020204030204" pitchFamily="34" charset="0"/>
                      </a:endParaRP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FFFFF"/>
                    </a:solidFill>
                  </a:tcPr>
                </a:tc>
                <a:extLst>
                  <a:ext uri="{0D108BD9-81ED-4DB2-BD59-A6C34878D82A}">
                    <a16:rowId xmlns:a16="http://schemas.microsoft.com/office/drawing/2014/main" val="2021918237"/>
                  </a:ext>
                </a:extLst>
              </a:tr>
              <a:tr h="432000">
                <a:tc>
                  <a:txBody>
                    <a:bodyPr/>
                    <a:lstStyle/>
                    <a:p>
                      <a:pPr algn="l"/>
                      <a:r>
                        <a:rPr lang="en-GB" sz="1400" b="1" dirty="0" err="1">
                          <a:solidFill>
                            <a:srgbClr val="32373F"/>
                          </a:solidFill>
                          <a:effectLst/>
                          <a:latin typeface="Calibri" panose="020F0502020204030204" pitchFamily="34" charset="0"/>
                          <a:cs typeface="Calibri" panose="020F0502020204030204" pitchFamily="34" charset="0"/>
                        </a:rPr>
                        <a:t>Withings</a:t>
                      </a:r>
                      <a:r>
                        <a:rPr lang="en-GB" sz="1400" b="1" dirty="0">
                          <a:solidFill>
                            <a:srgbClr val="32373F"/>
                          </a:solidFill>
                          <a:effectLst/>
                          <a:latin typeface="Calibri" panose="020F0502020204030204" pitchFamily="34" charset="0"/>
                          <a:cs typeface="Calibri" panose="020F0502020204030204" pitchFamily="34" charset="0"/>
                        </a:rPr>
                        <a:t> </a:t>
                      </a:r>
                      <a:r>
                        <a:rPr lang="en-GB" sz="1400" b="1" dirty="0" err="1">
                          <a:solidFill>
                            <a:srgbClr val="32373F"/>
                          </a:solidFill>
                          <a:effectLst/>
                          <a:latin typeface="Calibri" panose="020F0502020204030204" pitchFamily="34" charset="0"/>
                          <a:cs typeface="Calibri" panose="020F0502020204030204" pitchFamily="34" charset="0"/>
                        </a:rPr>
                        <a:t>Scanwatch</a:t>
                      </a:r>
                      <a:endParaRPr lang="en-GB" sz="1400" b="1" dirty="0">
                        <a:solidFill>
                          <a:srgbClr val="32373F"/>
                        </a:solidFill>
                        <a:effectLst/>
                        <a:latin typeface="Calibri" panose="020F0502020204030204" pitchFamily="34" charset="0"/>
                        <a:cs typeface="Calibri" panose="020F0502020204030204" pitchFamily="34" charset="0"/>
                      </a:endParaRP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7F7F7"/>
                    </a:solidFill>
                  </a:tcPr>
                </a:tc>
                <a:tc>
                  <a:txBody>
                    <a:bodyPr/>
                    <a:lstStyle/>
                    <a:p>
                      <a:pPr algn="l"/>
                      <a:r>
                        <a:rPr lang="en-GB" sz="1400">
                          <a:solidFill>
                            <a:srgbClr val="32373F"/>
                          </a:solidFill>
                          <a:effectLst/>
                          <a:latin typeface="Calibri" panose="020F0502020204030204" pitchFamily="34" charset="0"/>
                          <a:cs typeface="Calibri" panose="020F0502020204030204" pitchFamily="34" charset="0"/>
                        </a:rPr>
                        <a:t>wrist watch</a:t>
                      </a: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7F7F7"/>
                    </a:solidFill>
                  </a:tcPr>
                </a:tc>
                <a:tc>
                  <a:txBody>
                    <a:bodyPr/>
                    <a:lstStyle/>
                    <a:p>
                      <a:pPr algn="ctr"/>
                      <a:r>
                        <a:rPr lang="en-GB" sz="1400" dirty="0">
                          <a:solidFill>
                            <a:srgbClr val="32373F"/>
                          </a:solidFill>
                          <a:effectLst/>
                          <a:latin typeface="Calibri" panose="020F0502020204030204" pitchFamily="34" charset="0"/>
                          <a:cs typeface="Calibri" panose="020F0502020204030204" pitchFamily="34" charset="0"/>
                        </a:rPr>
                        <a:t>✓</a:t>
                      </a: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7F7F7"/>
                    </a:solidFill>
                  </a:tcPr>
                </a:tc>
                <a:tc>
                  <a:txBody>
                    <a:bodyPr/>
                    <a:lstStyle/>
                    <a:p>
                      <a:pPr algn="ctr"/>
                      <a:r>
                        <a:rPr lang="en-GB" sz="1400" dirty="0">
                          <a:solidFill>
                            <a:srgbClr val="32373F"/>
                          </a:solidFill>
                          <a:effectLst/>
                          <a:latin typeface="Calibri" panose="020F0502020204030204" pitchFamily="34" charset="0"/>
                          <a:cs typeface="Calibri" panose="020F0502020204030204" pitchFamily="34" charset="0"/>
                        </a:rPr>
                        <a:t>✓</a:t>
                      </a: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7F7F7"/>
                    </a:solidFill>
                  </a:tcPr>
                </a:tc>
                <a:tc>
                  <a:txBody>
                    <a:bodyPr/>
                    <a:lstStyle/>
                    <a:p>
                      <a:pPr algn="ctr"/>
                      <a:r>
                        <a:rPr lang="en-GB" sz="1400" dirty="0">
                          <a:solidFill>
                            <a:srgbClr val="32373F"/>
                          </a:solidFill>
                          <a:effectLst/>
                          <a:latin typeface="Calibri" panose="020F0502020204030204" pitchFamily="34" charset="0"/>
                          <a:cs typeface="Calibri" panose="020F0502020204030204" pitchFamily="34" charset="0"/>
                        </a:rPr>
                        <a:t>✓</a:t>
                      </a: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7F7F7"/>
                    </a:solidFill>
                  </a:tcPr>
                </a:tc>
                <a:tc>
                  <a:txBody>
                    <a:bodyPr/>
                    <a:lstStyle/>
                    <a:p>
                      <a:pPr algn="ctr"/>
                      <a:endParaRPr lang="en-GB" sz="1400" dirty="0">
                        <a:solidFill>
                          <a:srgbClr val="32373F"/>
                        </a:solidFill>
                        <a:effectLst/>
                        <a:latin typeface="Calibri" panose="020F0502020204030204" pitchFamily="34" charset="0"/>
                        <a:cs typeface="Calibri" panose="020F0502020204030204" pitchFamily="34" charset="0"/>
                      </a:endParaRP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7F7F7"/>
                    </a:solidFill>
                  </a:tcPr>
                </a:tc>
                <a:tc>
                  <a:txBody>
                    <a:bodyPr/>
                    <a:lstStyle/>
                    <a:p>
                      <a:pPr algn="ctr"/>
                      <a:endParaRPr lang="en-GB" sz="1400" dirty="0">
                        <a:solidFill>
                          <a:srgbClr val="32373F"/>
                        </a:solidFill>
                        <a:effectLst/>
                        <a:latin typeface="Calibri" panose="020F0502020204030204" pitchFamily="34" charset="0"/>
                        <a:cs typeface="Calibri" panose="020F0502020204030204" pitchFamily="34" charset="0"/>
                      </a:endParaRP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7F7F7"/>
                    </a:solidFill>
                  </a:tcPr>
                </a:tc>
                <a:tc>
                  <a:txBody>
                    <a:bodyPr/>
                    <a:lstStyle/>
                    <a:p>
                      <a:pPr algn="ctr"/>
                      <a:endParaRPr lang="en-GB" sz="1400" dirty="0">
                        <a:solidFill>
                          <a:srgbClr val="32373F"/>
                        </a:solidFill>
                        <a:effectLst/>
                        <a:latin typeface="Calibri" panose="020F0502020204030204" pitchFamily="34" charset="0"/>
                        <a:cs typeface="Calibri" panose="020F0502020204030204" pitchFamily="34" charset="0"/>
                      </a:endParaRP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7F7F7"/>
                    </a:solidFill>
                  </a:tcPr>
                </a:tc>
                <a:tc>
                  <a:txBody>
                    <a:bodyPr/>
                    <a:lstStyle/>
                    <a:p>
                      <a:pPr algn="ctr"/>
                      <a:endParaRPr lang="en-GB" sz="1400" dirty="0">
                        <a:solidFill>
                          <a:srgbClr val="32373F"/>
                        </a:solidFill>
                        <a:effectLst/>
                        <a:latin typeface="Calibri" panose="020F0502020204030204" pitchFamily="34" charset="0"/>
                        <a:cs typeface="Calibri" panose="020F0502020204030204" pitchFamily="34" charset="0"/>
                      </a:endParaRP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7F7F7"/>
                    </a:solidFill>
                  </a:tcPr>
                </a:tc>
                <a:tc>
                  <a:txBody>
                    <a:bodyPr/>
                    <a:lstStyle/>
                    <a:p>
                      <a:pPr algn="ctr"/>
                      <a:endParaRPr lang="en-GB" sz="1400" dirty="0">
                        <a:solidFill>
                          <a:srgbClr val="32373F"/>
                        </a:solidFill>
                        <a:effectLst/>
                        <a:latin typeface="Calibri" panose="020F0502020204030204" pitchFamily="34" charset="0"/>
                        <a:cs typeface="Calibri" panose="020F0502020204030204" pitchFamily="34" charset="0"/>
                      </a:endParaRP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7F7F7"/>
                    </a:solidFill>
                  </a:tcPr>
                </a:tc>
                <a:tc>
                  <a:txBody>
                    <a:bodyPr/>
                    <a:lstStyle/>
                    <a:p>
                      <a:pPr algn="ctr"/>
                      <a:endParaRPr lang="en-GB" sz="1400" dirty="0">
                        <a:solidFill>
                          <a:srgbClr val="32373F"/>
                        </a:solidFill>
                        <a:effectLst/>
                        <a:latin typeface="Calibri" panose="020F0502020204030204" pitchFamily="34" charset="0"/>
                        <a:cs typeface="Calibri" panose="020F0502020204030204" pitchFamily="34" charset="0"/>
                      </a:endParaRP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7F7F7"/>
                    </a:solidFill>
                  </a:tcPr>
                </a:tc>
                <a:tc>
                  <a:txBody>
                    <a:bodyPr/>
                    <a:lstStyle/>
                    <a:p>
                      <a:pPr algn="ctr"/>
                      <a:endParaRPr lang="en-GB" sz="1400" dirty="0">
                        <a:solidFill>
                          <a:srgbClr val="32373F"/>
                        </a:solidFill>
                        <a:effectLst/>
                        <a:latin typeface="Calibri" panose="020F0502020204030204" pitchFamily="34" charset="0"/>
                        <a:cs typeface="Calibri" panose="020F0502020204030204" pitchFamily="34" charset="0"/>
                      </a:endParaRP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7F7F7"/>
                    </a:solidFill>
                  </a:tcPr>
                </a:tc>
                <a:tc>
                  <a:txBody>
                    <a:bodyPr/>
                    <a:lstStyle/>
                    <a:p>
                      <a:pPr algn="ctr"/>
                      <a:endParaRPr lang="en-GB" sz="1400" dirty="0">
                        <a:solidFill>
                          <a:srgbClr val="32373F"/>
                        </a:solidFill>
                        <a:effectLst/>
                        <a:latin typeface="Calibri" panose="020F0502020204030204" pitchFamily="34" charset="0"/>
                        <a:cs typeface="Calibri" panose="020F0502020204030204" pitchFamily="34" charset="0"/>
                      </a:endParaRP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7F7F7"/>
                    </a:solidFill>
                  </a:tcPr>
                </a:tc>
                <a:tc>
                  <a:txBody>
                    <a:bodyPr/>
                    <a:lstStyle/>
                    <a:p>
                      <a:pPr algn="ctr"/>
                      <a:endParaRPr lang="en-GB" sz="1400" dirty="0">
                        <a:solidFill>
                          <a:srgbClr val="32373F"/>
                        </a:solidFill>
                        <a:effectLst/>
                        <a:latin typeface="Calibri" panose="020F0502020204030204" pitchFamily="34" charset="0"/>
                        <a:cs typeface="Calibri" panose="020F0502020204030204" pitchFamily="34" charset="0"/>
                      </a:endParaRP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7F7F7"/>
                    </a:solidFill>
                  </a:tcPr>
                </a:tc>
                <a:extLst>
                  <a:ext uri="{0D108BD9-81ED-4DB2-BD59-A6C34878D82A}">
                    <a16:rowId xmlns:a16="http://schemas.microsoft.com/office/drawing/2014/main" val="221572100"/>
                  </a:ext>
                </a:extLst>
              </a:tr>
              <a:tr h="432000">
                <a:tc>
                  <a:txBody>
                    <a:bodyPr/>
                    <a:lstStyle/>
                    <a:p>
                      <a:pPr algn="l"/>
                      <a:r>
                        <a:rPr lang="en-GB" sz="1400" b="1" dirty="0">
                          <a:solidFill>
                            <a:srgbClr val="32373F"/>
                          </a:solidFill>
                          <a:effectLst/>
                          <a:latin typeface="Calibri" panose="020F0502020204030204" pitchFamily="34" charset="0"/>
                          <a:cs typeface="Calibri" panose="020F0502020204030204" pitchFamily="34" charset="0"/>
                        </a:rPr>
                        <a:t>Samsung Galaxy Watch3</a:t>
                      </a: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FFFFF"/>
                    </a:solidFill>
                  </a:tcPr>
                </a:tc>
                <a:tc>
                  <a:txBody>
                    <a:bodyPr/>
                    <a:lstStyle/>
                    <a:p>
                      <a:pPr algn="l"/>
                      <a:r>
                        <a:rPr lang="en-GB" sz="1400">
                          <a:solidFill>
                            <a:srgbClr val="32373F"/>
                          </a:solidFill>
                          <a:effectLst/>
                          <a:latin typeface="Calibri" panose="020F0502020204030204" pitchFamily="34" charset="0"/>
                          <a:cs typeface="Calibri" panose="020F0502020204030204" pitchFamily="34" charset="0"/>
                        </a:rPr>
                        <a:t>wrist watch</a:t>
                      </a: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FFFFF"/>
                    </a:solidFill>
                  </a:tcPr>
                </a:tc>
                <a:tc>
                  <a:txBody>
                    <a:bodyPr/>
                    <a:lstStyle/>
                    <a:p>
                      <a:pPr algn="ctr"/>
                      <a:r>
                        <a:rPr lang="en-GB" sz="1400" dirty="0">
                          <a:solidFill>
                            <a:srgbClr val="32373F"/>
                          </a:solidFill>
                          <a:effectLst/>
                          <a:latin typeface="Calibri" panose="020F0502020204030204" pitchFamily="34" charset="0"/>
                          <a:cs typeface="Calibri" panose="020F0502020204030204" pitchFamily="34" charset="0"/>
                        </a:rPr>
                        <a:t>✓</a:t>
                      </a: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FFFFF"/>
                    </a:solidFill>
                  </a:tcPr>
                </a:tc>
                <a:tc>
                  <a:txBody>
                    <a:bodyPr/>
                    <a:lstStyle/>
                    <a:p>
                      <a:pPr algn="ctr"/>
                      <a:r>
                        <a:rPr lang="en-GB" sz="1400" dirty="0">
                          <a:solidFill>
                            <a:srgbClr val="32373F"/>
                          </a:solidFill>
                          <a:effectLst/>
                          <a:latin typeface="Calibri" panose="020F0502020204030204" pitchFamily="34" charset="0"/>
                          <a:cs typeface="Calibri" panose="020F0502020204030204" pitchFamily="34" charset="0"/>
                        </a:rPr>
                        <a:t>☓</a:t>
                      </a: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FFFFF"/>
                    </a:solidFill>
                  </a:tcPr>
                </a:tc>
                <a:tc>
                  <a:txBody>
                    <a:bodyPr/>
                    <a:lstStyle/>
                    <a:p>
                      <a:pPr algn="ctr"/>
                      <a:r>
                        <a:rPr lang="en-GB" sz="1400" dirty="0">
                          <a:solidFill>
                            <a:srgbClr val="32373F"/>
                          </a:solidFill>
                          <a:effectLst/>
                          <a:latin typeface="Calibri" panose="020F0502020204030204" pitchFamily="34" charset="0"/>
                          <a:cs typeface="Calibri" panose="020F0502020204030204" pitchFamily="34" charset="0"/>
                        </a:rPr>
                        <a:t>✓</a:t>
                      </a: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FFFFF"/>
                    </a:solidFill>
                  </a:tcPr>
                </a:tc>
                <a:tc>
                  <a:txBody>
                    <a:bodyPr/>
                    <a:lstStyle/>
                    <a:p>
                      <a:pPr algn="ctr"/>
                      <a:endParaRPr lang="en-GB" sz="1400" dirty="0">
                        <a:solidFill>
                          <a:srgbClr val="32373F"/>
                        </a:solidFill>
                        <a:effectLst/>
                        <a:latin typeface="Calibri" panose="020F0502020204030204" pitchFamily="34" charset="0"/>
                        <a:cs typeface="Calibri" panose="020F0502020204030204" pitchFamily="34" charset="0"/>
                      </a:endParaRP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FFFFF"/>
                    </a:solidFill>
                  </a:tcPr>
                </a:tc>
                <a:tc>
                  <a:txBody>
                    <a:bodyPr/>
                    <a:lstStyle/>
                    <a:p>
                      <a:pPr algn="ctr"/>
                      <a:endParaRPr lang="en-GB" sz="1400" dirty="0">
                        <a:solidFill>
                          <a:srgbClr val="32373F"/>
                        </a:solidFill>
                        <a:effectLst/>
                        <a:latin typeface="Calibri" panose="020F0502020204030204" pitchFamily="34" charset="0"/>
                        <a:cs typeface="Calibri" panose="020F0502020204030204" pitchFamily="34" charset="0"/>
                      </a:endParaRP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FFFFF"/>
                    </a:solidFill>
                  </a:tcPr>
                </a:tc>
                <a:tc>
                  <a:txBody>
                    <a:bodyPr/>
                    <a:lstStyle/>
                    <a:p>
                      <a:pPr algn="ctr"/>
                      <a:endParaRPr lang="en-GB" sz="1400" dirty="0">
                        <a:solidFill>
                          <a:srgbClr val="32373F"/>
                        </a:solidFill>
                        <a:effectLst/>
                        <a:latin typeface="Calibri" panose="020F0502020204030204" pitchFamily="34" charset="0"/>
                        <a:cs typeface="Calibri" panose="020F0502020204030204" pitchFamily="34" charset="0"/>
                      </a:endParaRP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FFFFF"/>
                    </a:solidFill>
                  </a:tcPr>
                </a:tc>
                <a:tc>
                  <a:txBody>
                    <a:bodyPr/>
                    <a:lstStyle/>
                    <a:p>
                      <a:pPr algn="ctr"/>
                      <a:endParaRPr lang="en-GB" sz="1400" dirty="0">
                        <a:solidFill>
                          <a:srgbClr val="32373F"/>
                        </a:solidFill>
                        <a:effectLst/>
                        <a:latin typeface="Calibri" panose="020F0502020204030204" pitchFamily="34" charset="0"/>
                        <a:cs typeface="Calibri" panose="020F0502020204030204" pitchFamily="34" charset="0"/>
                      </a:endParaRP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FFFFF"/>
                    </a:solidFill>
                  </a:tcPr>
                </a:tc>
                <a:tc>
                  <a:txBody>
                    <a:bodyPr/>
                    <a:lstStyle/>
                    <a:p>
                      <a:pPr algn="ctr"/>
                      <a:endParaRPr lang="en-GB" sz="1400">
                        <a:solidFill>
                          <a:srgbClr val="32373F"/>
                        </a:solidFill>
                        <a:effectLst/>
                        <a:latin typeface="Calibri" panose="020F0502020204030204" pitchFamily="34" charset="0"/>
                        <a:cs typeface="Calibri" panose="020F0502020204030204" pitchFamily="34" charset="0"/>
                      </a:endParaRP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FFFFF"/>
                    </a:solidFill>
                  </a:tcPr>
                </a:tc>
                <a:tc>
                  <a:txBody>
                    <a:bodyPr/>
                    <a:lstStyle/>
                    <a:p>
                      <a:pPr algn="ctr"/>
                      <a:endParaRPr lang="en-GB" sz="1400" dirty="0">
                        <a:solidFill>
                          <a:srgbClr val="32373F"/>
                        </a:solidFill>
                        <a:effectLst/>
                        <a:latin typeface="Calibri" panose="020F0502020204030204" pitchFamily="34" charset="0"/>
                        <a:cs typeface="Calibri" panose="020F0502020204030204" pitchFamily="34" charset="0"/>
                      </a:endParaRP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FFFFF"/>
                    </a:solidFill>
                  </a:tcPr>
                </a:tc>
                <a:tc>
                  <a:txBody>
                    <a:bodyPr/>
                    <a:lstStyle/>
                    <a:p>
                      <a:pPr algn="ctr"/>
                      <a:endParaRPr lang="en-GB" sz="1400" dirty="0">
                        <a:solidFill>
                          <a:srgbClr val="32373F"/>
                        </a:solidFill>
                        <a:effectLst/>
                        <a:latin typeface="Calibri" panose="020F0502020204030204" pitchFamily="34" charset="0"/>
                        <a:cs typeface="Calibri" panose="020F0502020204030204" pitchFamily="34" charset="0"/>
                      </a:endParaRP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FFFFF"/>
                    </a:solidFill>
                  </a:tcPr>
                </a:tc>
                <a:tc>
                  <a:txBody>
                    <a:bodyPr/>
                    <a:lstStyle/>
                    <a:p>
                      <a:pPr algn="ctr"/>
                      <a:endParaRPr lang="en-GB" sz="1400" dirty="0">
                        <a:solidFill>
                          <a:srgbClr val="32373F"/>
                        </a:solidFill>
                        <a:effectLst/>
                        <a:latin typeface="Calibri" panose="020F0502020204030204" pitchFamily="34" charset="0"/>
                        <a:cs typeface="Calibri" panose="020F0502020204030204" pitchFamily="34" charset="0"/>
                      </a:endParaRP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FFFFF"/>
                    </a:solidFill>
                  </a:tcPr>
                </a:tc>
                <a:tc>
                  <a:txBody>
                    <a:bodyPr/>
                    <a:lstStyle/>
                    <a:p>
                      <a:pPr algn="ctr"/>
                      <a:endParaRPr lang="en-GB" sz="1400" dirty="0">
                        <a:solidFill>
                          <a:srgbClr val="32373F"/>
                        </a:solidFill>
                        <a:effectLst/>
                        <a:latin typeface="Calibri" panose="020F0502020204030204" pitchFamily="34" charset="0"/>
                        <a:cs typeface="Calibri" panose="020F0502020204030204" pitchFamily="34" charset="0"/>
                      </a:endParaRP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FFFFF"/>
                    </a:solidFill>
                  </a:tcPr>
                </a:tc>
                <a:extLst>
                  <a:ext uri="{0D108BD9-81ED-4DB2-BD59-A6C34878D82A}">
                    <a16:rowId xmlns:a16="http://schemas.microsoft.com/office/drawing/2014/main" val="1410675868"/>
                  </a:ext>
                </a:extLst>
              </a:tr>
              <a:tr h="432000">
                <a:tc>
                  <a:txBody>
                    <a:bodyPr/>
                    <a:lstStyle/>
                    <a:p>
                      <a:pPr algn="l"/>
                      <a:r>
                        <a:rPr lang="en-GB" sz="1400" b="1" dirty="0">
                          <a:solidFill>
                            <a:srgbClr val="32373F"/>
                          </a:solidFill>
                          <a:effectLst/>
                          <a:latin typeface="Calibri" panose="020F0502020204030204" pitchFamily="34" charset="0"/>
                          <a:cs typeface="Calibri" panose="020F0502020204030204" pitchFamily="34" charset="0"/>
                        </a:rPr>
                        <a:t>Fitbit Sense</a:t>
                      </a: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7F7F7"/>
                    </a:solidFill>
                  </a:tcPr>
                </a:tc>
                <a:tc>
                  <a:txBody>
                    <a:bodyPr/>
                    <a:lstStyle/>
                    <a:p>
                      <a:pPr algn="l"/>
                      <a:r>
                        <a:rPr lang="en-GB" sz="1400">
                          <a:solidFill>
                            <a:srgbClr val="32373F"/>
                          </a:solidFill>
                          <a:effectLst/>
                          <a:latin typeface="Calibri" panose="020F0502020204030204" pitchFamily="34" charset="0"/>
                          <a:cs typeface="Calibri" panose="020F0502020204030204" pitchFamily="34" charset="0"/>
                        </a:rPr>
                        <a:t>wrist watch</a:t>
                      </a: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7F7F7"/>
                    </a:solidFill>
                  </a:tcPr>
                </a:tc>
                <a:tc>
                  <a:txBody>
                    <a:bodyPr/>
                    <a:lstStyle/>
                    <a:p>
                      <a:pPr algn="ctr"/>
                      <a:r>
                        <a:rPr lang="en-GB" sz="1400" dirty="0">
                          <a:solidFill>
                            <a:srgbClr val="32373F"/>
                          </a:solidFill>
                          <a:effectLst/>
                          <a:latin typeface="Calibri" panose="020F0502020204030204" pitchFamily="34" charset="0"/>
                          <a:cs typeface="Calibri" panose="020F0502020204030204" pitchFamily="34" charset="0"/>
                        </a:rPr>
                        <a:t>✓</a:t>
                      </a: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7F7F7"/>
                    </a:solidFill>
                  </a:tcPr>
                </a:tc>
                <a:tc>
                  <a:txBody>
                    <a:bodyPr/>
                    <a:lstStyle/>
                    <a:p>
                      <a:pPr algn="ctr"/>
                      <a:r>
                        <a:rPr lang="en-GB" sz="1400" dirty="0">
                          <a:solidFill>
                            <a:srgbClr val="32373F"/>
                          </a:solidFill>
                          <a:effectLst/>
                          <a:latin typeface="Calibri" panose="020F0502020204030204" pitchFamily="34" charset="0"/>
                          <a:cs typeface="Calibri" panose="020F0502020204030204" pitchFamily="34" charset="0"/>
                        </a:rPr>
                        <a:t>☓</a:t>
                      </a: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7F7F7"/>
                    </a:solidFill>
                  </a:tcPr>
                </a:tc>
                <a:tc>
                  <a:txBody>
                    <a:bodyPr/>
                    <a:lstStyle/>
                    <a:p>
                      <a:pPr algn="ctr"/>
                      <a:r>
                        <a:rPr lang="en-GB" sz="1400" dirty="0">
                          <a:solidFill>
                            <a:srgbClr val="32373F"/>
                          </a:solidFill>
                          <a:effectLst/>
                          <a:latin typeface="Calibri" panose="020F0502020204030204" pitchFamily="34" charset="0"/>
                          <a:cs typeface="Calibri" panose="020F0502020204030204" pitchFamily="34" charset="0"/>
                        </a:rPr>
                        <a:t>✓</a:t>
                      </a: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7F7F7"/>
                    </a:solidFill>
                  </a:tcPr>
                </a:tc>
                <a:tc>
                  <a:txBody>
                    <a:bodyPr/>
                    <a:lstStyle/>
                    <a:p>
                      <a:pPr algn="ctr"/>
                      <a:endParaRPr lang="en-GB" sz="1400" dirty="0">
                        <a:solidFill>
                          <a:srgbClr val="32373F"/>
                        </a:solidFill>
                        <a:effectLst/>
                        <a:latin typeface="Calibri" panose="020F0502020204030204" pitchFamily="34" charset="0"/>
                        <a:cs typeface="Calibri" panose="020F0502020204030204" pitchFamily="34" charset="0"/>
                      </a:endParaRP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7F7F7"/>
                    </a:solidFill>
                  </a:tcPr>
                </a:tc>
                <a:tc>
                  <a:txBody>
                    <a:bodyPr/>
                    <a:lstStyle/>
                    <a:p>
                      <a:pPr algn="ctr"/>
                      <a:endParaRPr lang="en-GB" sz="1400" dirty="0">
                        <a:solidFill>
                          <a:srgbClr val="32373F"/>
                        </a:solidFill>
                        <a:effectLst/>
                        <a:latin typeface="Calibri" panose="020F0502020204030204" pitchFamily="34" charset="0"/>
                        <a:cs typeface="Calibri" panose="020F0502020204030204" pitchFamily="34" charset="0"/>
                      </a:endParaRP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7F7F7"/>
                    </a:solidFill>
                  </a:tcPr>
                </a:tc>
                <a:tc>
                  <a:txBody>
                    <a:bodyPr/>
                    <a:lstStyle/>
                    <a:p>
                      <a:pPr algn="ctr"/>
                      <a:endParaRPr lang="en-GB" sz="1400" dirty="0">
                        <a:solidFill>
                          <a:srgbClr val="32373F"/>
                        </a:solidFill>
                        <a:effectLst/>
                        <a:latin typeface="Calibri" panose="020F0502020204030204" pitchFamily="34" charset="0"/>
                        <a:cs typeface="Calibri" panose="020F0502020204030204" pitchFamily="34" charset="0"/>
                      </a:endParaRP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7F7F7"/>
                    </a:solidFill>
                  </a:tcPr>
                </a:tc>
                <a:tc>
                  <a:txBody>
                    <a:bodyPr/>
                    <a:lstStyle/>
                    <a:p>
                      <a:pPr algn="ctr"/>
                      <a:endParaRPr lang="en-GB" sz="1400" dirty="0">
                        <a:solidFill>
                          <a:srgbClr val="32373F"/>
                        </a:solidFill>
                        <a:effectLst/>
                        <a:latin typeface="Calibri" panose="020F0502020204030204" pitchFamily="34" charset="0"/>
                        <a:cs typeface="Calibri" panose="020F0502020204030204" pitchFamily="34" charset="0"/>
                      </a:endParaRP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7F7F7"/>
                    </a:solidFill>
                  </a:tcPr>
                </a:tc>
                <a:tc>
                  <a:txBody>
                    <a:bodyPr/>
                    <a:lstStyle/>
                    <a:p>
                      <a:pPr algn="ctr"/>
                      <a:endParaRPr lang="en-GB" sz="1400" dirty="0">
                        <a:solidFill>
                          <a:srgbClr val="32373F"/>
                        </a:solidFill>
                        <a:effectLst/>
                        <a:latin typeface="Calibri" panose="020F0502020204030204" pitchFamily="34" charset="0"/>
                        <a:cs typeface="Calibri" panose="020F0502020204030204" pitchFamily="34" charset="0"/>
                      </a:endParaRP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7F7F7"/>
                    </a:solidFill>
                  </a:tcPr>
                </a:tc>
                <a:tc>
                  <a:txBody>
                    <a:bodyPr/>
                    <a:lstStyle/>
                    <a:p>
                      <a:pPr algn="ctr"/>
                      <a:endParaRPr lang="en-GB" sz="1400" dirty="0">
                        <a:solidFill>
                          <a:srgbClr val="32373F"/>
                        </a:solidFill>
                        <a:effectLst/>
                        <a:latin typeface="Calibri" panose="020F0502020204030204" pitchFamily="34" charset="0"/>
                        <a:cs typeface="Calibri" panose="020F0502020204030204" pitchFamily="34" charset="0"/>
                      </a:endParaRP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7F7F7"/>
                    </a:solidFill>
                  </a:tcPr>
                </a:tc>
                <a:tc>
                  <a:txBody>
                    <a:bodyPr/>
                    <a:lstStyle/>
                    <a:p>
                      <a:pPr algn="ctr"/>
                      <a:endParaRPr lang="en-GB" sz="1400" dirty="0">
                        <a:solidFill>
                          <a:srgbClr val="32373F"/>
                        </a:solidFill>
                        <a:effectLst/>
                        <a:latin typeface="Calibri" panose="020F0502020204030204" pitchFamily="34" charset="0"/>
                        <a:cs typeface="Calibri" panose="020F0502020204030204" pitchFamily="34" charset="0"/>
                      </a:endParaRP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7F7F7"/>
                    </a:solidFill>
                  </a:tcPr>
                </a:tc>
                <a:tc>
                  <a:txBody>
                    <a:bodyPr/>
                    <a:lstStyle/>
                    <a:p>
                      <a:pPr algn="ctr"/>
                      <a:endParaRPr lang="en-GB" sz="1400" dirty="0">
                        <a:solidFill>
                          <a:srgbClr val="32373F"/>
                        </a:solidFill>
                        <a:effectLst/>
                        <a:latin typeface="Calibri" panose="020F0502020204030204" pitchFamily="34" charset="0"/>
                        <a:cs typeface="Calibri" panose="020F0502020204030204" pitchFamily="34" charset="0"/>
                      </a:endParaRP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7F7F7"/>
                    </a:solidFill>
                  </a:tcPr>
                </a:tc>
                <a:tc>
                  <a:txBody>
                    <a:bodyPr/>
                    <a:lstStyle/>
                    <a:p>
                      <a:pPr algn="ctr"/>
                      <a:endParaRPr lang="en-GB" sz="1400" dirty="0">
                        <a:solidFill>
                          <a:srgbClr val="32373F"/>
                        </a:solidFill>
                        <a:effectLst/>
                        <a:latin typeface="Calibri" panose="020F0502020204030204" pitchFamily="34" charset="0"/>
                        <a:cs typeface="Calibri" panose="020F0502020204030204" pitchFamily="34" charset="0"/>
                      </a:endParaRP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7F7F7"/>
                    </a:solidFill>
                  </a:tcPr>
                </a:tc>
                <a:extLst>
                  <a:ext uri="{0D108BD9-81ED-4DB2-BD59-A6C34878D82A}">
                    <a16:rowId xmlns:a16="http://schemas.microsoft.com/office/drawing/2014/main" val="2478959723"/>
                  </a:ext>
                </a:extLst>
              </a:tr>
              <a:tr h="432000">
                <a:tc>
                  <a:txBody>
                    <a:bodyPr/>
                    <a:lstStyle/>
                    <a:p>
                      <a:pPr algn="l"/>
                      <a:r>
                        <a:rPr lang="en-GB" sz="1400" b="1" dirty="0" err="1">
                          <a:solidFill>
                            <a:srgbClr val="32373F"/>
                          </a:solidFill>
                          <a:effectLst/>
                          <a:latin typeface="Calibri" panose="020F0502020204030204" pitchFamily="34" charset="0"/>
                          <a:cs typeface="Calibri" panose="020F0502020204030204" pitchFamily="34" charset="0"/>
                        </a:rPr>
                        <a:t>Biostrap</a:t>
                      </a:r>
                      <a:r>
                        <a:rPr lang="en-GB" sz="1400" b="1" dirty="0">
                          <a:solidFill>
                            <a:srgbClr val="32373F"/>
                          </a:solidFill>
                          <a:effectLst/>
                          <a:latin typeface="Calibri" panose="020F0502020204030204" pitchFamily="34" charset="0"/>
                          <a:cs typeface="Calibri" panose="020F0502020204030204" pitchFamily="34" charset="0"/>
                        </a:rPr>
                        <a:t> Evo</a:t>
                      </a: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7F7F7"/>
                    </a:solidFill>
                  </a:tcPr>
                </a:tc>
                <a:tc>
                  <a:txBody>
                    <a:bodyPr/>
                    <a:lstStyle/>
                    <a:p>
                      <a:pPr algn="l"/>
                      <a:r>
                        <a:rPr lang="en-GB" sz="1400">
                          <a:solidFill>
                            <a:srgbClr val="32373F"/>
                          </a:solidFill>
                          <a:effectLst/>
                          <a:latin typeface="Calibri" panose="020F0502020204030204" pitchFamily="34" charset="0"/>
                          <a:cs typeface="Calibri" panose="020F0502020204030204" pitchFamily="34" charset="0"/>
                        </a:rPr>
                        <a:t>wrist band</a:t>
                      </a: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7F7F7"/>
                    </a:solidFill>
                  </a:tcPr>
                </a:tc>
                <a:tc>
                  <a:txBody>
                    <a:bodyPr/>
                    <a:lstStyle/>
                    <a:p>
                      <a:pPr algn="ctr"/>
                      <a:r>
                        <a:rPr lang="en-GB" sz="1400" dirty="0">
                          <a:solidFill>
                            <a:srgbClr val="32373F"/>
                          </a:solidFill>
                          <a:effectLst/>
                          <a:latin typeface="Calibri" panose="020F0502020204030204" pitchFamily="34" charset="0"/>
                          <a:cs typeface="Calibri" panose="020F0502020204030204" pitchFamily="34" charset="0"/>
                        </a:rPr>
                        <a:t>✓</a:t>
                      </a: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7F7F7"/>
                    </a:solidFill>
                  </a:tcPr>
                </a:tc>
                <a:tc>
                  <a:txBody>
                    <a:bodyPr/>
                    <a:lstStyle/>
                    <a:p>
                      <a:pPr algn="ctr"/>
                      <a:r>
                        <a:rPr lang="en-GB" sz="1400" dirty="0">
                          <a:solidFill>
                            <a:srgbClr val="32373F"/>
                          </a:solidFill>
                          <a:effectLst/>
                          <a:latin typeface="Calibri" panose="020F0502020204030204" pitchFamily="34" charset="0"/>
                          <a:cs typeface="Calibri" panose="020F0502020204030204" pitchFamily="34" charset="0"/>
                        </a:rPr>
                        <a:t>☓</a:t>
                      </a: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7F7F7"/>
                    </a:solidFill>
                  </a:tcPr>
                </a:tc>
                <a:tc>
                  <a:txBody>
                    <a:bodyPr/>
                    <a:lstStyle/>
                    <a:p>
                      <a:pPr algn="ctr"/>
                      <a:r>
                        <a:rPr lang="en-GB" sz="1400" dirty="0">
                          <a:solidFill>
                            <a:srgbClr val="32373F"/>
                          </a:solidFill>
                          <a:effectLst/>
                          <a:latin typeface="Calibri" panose="020F0502020204030204" pitchFamily="34" charset="0"/>
                          <a:cs typeface="Calibri" panose="020F0502020204030204" pitchFamily="34" charset="0"/>
                        </a:rPr>
                        <a:t>✓</a:t>
                      </a: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7F7F7"/>
                    </a:solidFill>
                  </a:tcPr>
                </a:tc>
                <a:tc>
                  <a:txBody>
                    <a:bodyPr/>
                    <a:lstStyle/>
                    <a:p>
                      <a:pPr algn="ctr"/>
                      <a:endParaRPr lang="en-GB" sz="1400" dirty="0">
                        <a:solidFill>
                          <a:srgbClr val="32373F"/>
                        </a:solidFill>
                        <a:effectLst/>
                        <a:latin typeface="Calibri" panose="020F0502020204030204" pitchFamily="34" charset="0"/>
                        <a:cs typeface="Calibri" panose="020F0502020204030204" pitchFamily="34" charset="0"/>
                      </a:endParaRP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7F7F7"/>
                    </a:solidFill>
                  </a:tcPr>
                </a:tc>
                <a:tc>
                  <a:txBody>
                    <a:bodyPr/>
                    <a:lstStyle/>
                    <a:p>
                      <a:pPr algn="ctr"/>
                      <a:endParaRPr lang="en-GB" sz="1400" dirty="0">
                        <a:solidFill>
                          <a:srgbClr val="32373F"/>
                        </a:solidFill>
                        <a:effectLst/>
                        <a:latin typeface="Calibri" panose="020F0502020204030204" pitchFamily="34" charset="0"/>
                        <a:cs typeface="Calibri" panose="020F0502020204030204" pitchFamily="34" charset="0"/>
                      </a:endParaRP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7F7F7"/>
                    </a:solidFill>
                  </a:tcPr>
                </a:tc>
                <a:tc>
                  <a:txBody>
                    <a:bodyPr/>
                    <a:lstStyle/>
                    <a:p>
                      <a:pPr algn="ctr"/>
                      <a:endParaRPr lang="en-GB" sz="1400" dirty="0">
                        <a:solidFill>
                          <a:srgbClr val="32373F"/>
                        </a:solidFill>
                        <a:effectLst/>
                        <a:latin typeface="Calibri" panose="020F0502020204030204" pitchFamily="34" charset="0"/>
                        <a:cs typeface="Calibri" panose="020F0502020204030204" pitchFamily="34" charset="0"/>
                      </a:endParaRP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7F7F7"/>
                    </a:solidFill>
                  </a:tcPr>
                </a:tc>
                <a:tc>
                  <a:txBody>
                    <a:bodyPr/>
                    <a:lstStyle/>
                    <a:p>
                      <a:pPr algn="ctr"/>
                      <a:endParaRPr lang="en-GB" sz="1400" dirty="0">
                        <a:solidFill>
                          <a:srgbClr val="32373F"/>
                        </a:solidFill>
                        <a:effectLst/>
                        <a:latin typeface="Calibri" panose="020F0502020204030204" pitchFamily="34" charset="0"/>
                        <a:cs typeface="Calibri" panose="020F0502020204030204" pitchFamily="34" charset="0"/>
                      </a:endParaRP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7F7F7"/>
                    </a:solidFill>
                  </a:tcPr>
                </a:tc>
                <a:tc>
                  <a:txBody>
                    <a:bodyPr/>
                    <a:lstStyle/>
                    <a:p>
                      <a:pPr algn="ctr"/>
                      <a:endParaRPr lang="en-GB" sz="1400" dirty="0">
                        <a:solidFill>
                          <a:srgbClr val="32373F"/>
                        </a:solidFill>
                        <a:effectLst/>
                        <a:latin typeface="Calibri" panose="020F0502020204030204" pitchFamily="34" charset="0"/>
                        <a:cs typeface="Calibri" panose="020F0502020204030204" pitchFamily="34" charset="0"/>
                      </a:endParaRP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7F7F7"/>
                    </a:solidFill>
                  </a:tcPr>
                </a:tc>
                <a:tc>
                  <a:txBody>
                    <a:bodyPr/>
                    <a:lstStyle/>
                    <a:p>
                      <a:pPr algn="ctr"/>
                      <a:endParaRPr lang="en-GB" sz="1400" dirty="0">
                        <a:solidFill>
                          <a:srgbClr val="32373F"/>
                        </a:solidFill>
                        <a:effectLst/>
                        <a:latin typeface="Calibri" panose="020F0502020204030204" pitchFamily="34" charset="0"/>
                        <a:cs typeface="Calibri" panose="020F0502020204030204" pitchFamily="34" charset="0"/>
                      </a:endParaRP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7F7F7"/>
                    </a:solidFill>
                  </a:tcPr>
                </a:tc>
                <a:tc>
                  <a:txBody>
                    <a:bodyPr/>
                    <a:lstStyle/>
                    <a:p>
                      <a:pPr algn="ctr"/>
                      <a:endParaRPr lang="en-GB" sz="1400" dirty="0">
                        <a:solidFill>
                          <a:srgbClr val="32373F"/>
                        </a:solidFill>
                        <a:effectLst/>
                        <a:latin typeface="Calibri" panose="020F0502020204030204" pitchFamily="34" charset="0"/>
                        <a:cs typeface="Calibri" panose="020F0502020204030204" pitchFamily="34" charset="0"/>
                      </a:endParaRP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7F7F7"/>
                    </a:solidFill>
                  </a:tcPr>
                </a:tc>
                <a:tc>
                  <a:txBody>
                    <a:bodyPr/>
                    <a:lstStyle/>
                    <a:p>
                      <a:pPr algn="ctr"/>
                      <a:endParaRPr lang="en-GB" sz="1400" dirty="0">
                        <a:solidFill>
                          <a:srgbClr val="32373F"/>
                        </a:solidFill>
                        <a:effectLst/>
                        <a:latin typeface="Calibri" panose="020F0502020204030204" pitchFamily="34" charset="0"/>
                        <a:cs typeface="Calibri" panose="020F0502020204030204" pitchFamily="34" charset="0"/>
                      </a:endParaRP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7F7F7"/>
                    </a:solidFill>
                  </a:tcPr>
                </a:tc>
                <a:tc>
                  <a:txBody>
                    <a:bodyPr/>
                    <a:lstStyle/>
                    <a:p>
                      <a:pPr algn="ctr"/>
                      <a:endParaRPr lang="en-GB" sz="1400" dirty="0">
                        <a:solidFill>
                          <a:srgbClr val="32373F"/>
                        </a:solidFill>
                        <a:effectLst/>
                        <a:latin typeface="Calibri" panose="020F0502020204030204" pitchFamily="34" charset="0"/>
                        <a:cs typeface="Calibri" panose="020F0502020204030204" pitchFamily="34" charset="0"/>
                      </a:endParaRP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7F7F7"/>
                    </a:solidFill>
                  </a:tcPr>
                </a:tc>
                <a:extLst>
                  <a:ext uri="{0D108BD9-81ED-4DB2-BD59-A6C34878D82A}">
                    <a16:rowId xmlns:a16="http://schemas.microsoft.com/office/drawing/2014/main" val="1676911796"/>
                  </a:ext>
                </a:extLst>
              </a:tr>
              <a:tr h="432000">
                <a:tc>
                  <a:txBody>
                    <a:bodyPr/>
                    <a:lstStyle/>
                    <a:p>
                      <a:pPr algn="l"/>
                      <a:r>
                        <a:rPr lang="en-GB" sz="1400" b="1" dirty="0" err="1">
                          <a:solidFill>
                            <a:srgbClr val="32373F"/>
                          </a:solidFill>
                          <a:effectLst/>
                          <a:latin typeface="Calibri" panose="020F0502020204030204" pitchFamily="34" charset="0"/>
                          <a:cs typeface="Calibri" panose="020F0502020204030204" pitchFamily="34" charset="0"/>
                        </a:rPr>
                        <a:t>Oura</a:t>
                      </a:r>
                      <a:r>
                        <a:rPr lang="en-GB" sz="1400" b="1" dirty="0">
                          <a:solidFill>
                            <a:srgbClr val="32373F"/>
                          </a:solidFill>
                          <a:effectLst/>
                          <a:latin typeface="Calibri" panose="020F0502020204030204" pitchFamily="34" charset="0"/>
                          <a:cs typeface="Calibri" panose="020F0502020204030204" pitchFamily="34" charset="0"/>
                        </a:rPr>
                        <a:t> Ring</a:t>
                      </a: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FFFFF"/>
                    </a:solidFill>
                  </a:tcPr>
                </a:tc>
                <a:tc>
                  <a:txBody>
                    <a:bodyPr/>
                    <a:lstStyle/>
                    <a:p>
                      <a:pPr algn="l"/>
                      <a:r>
                        <a:rPr lang="en-GB" sz="1400">
                          <a:solidFill>
                            <a:srgbClr val="32373F"/>
                          </a:solidFill>
                          <a:effectLst/>
                          <a:latin typeface="Calibri" panose="020F0502020204030204" pitchFamily="34" charset="0"/>
                          <a:cs typeface="Calibri" panose="020F0502020204030204" pitchFamily="34" charset="0"/>
                        </a:rPr>
                        <a:t>finger ring</a:t>
                      </a: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FFFFF"/>
                    </a:solidFill>
                  </a:tcPr>
                </a:tc>
                <a:tc>
                  <a:txBody>
                    <a:bodyPr/>
                    <a:lstStyle/>
                    <a:p>
                      <a:pPr algn="ctr"/>
                      <a:r>
                        <a:rPr lang="en-GB" sz="1400" dirty="0">
                          <a:solidFill>
                            <a:srgbClr val="32373F"/>
                          </a:solidFill>
                          <a:effectLst/>
                          <a:latin typeface="Calibri" panose="020F0502020204030204" pitchFamily="34" charset="0"/>
                          <a:cs typeface="Calibri" panose="020F0502020204030204" pitchFamily="34" charset="0"/>
                        </a:rPr>
                        <a:t>✓</a:t>
                      </a: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FFFFF"/>
                    </a:solidFill>
                  </a:tcPr>
                </a:tc>
                <a:tc>
                  <a:txBody>
                    <a:bodyPr/>
                    <a:lstStyle/>
                    <a:p>
                      <a:pPr algn="ctr"/>
                      <a:r>
                        <a:rPr lang="en-GB" sz="1400" dirty="0">
                          <a:solidFill>
                            <a:srgbClr val="32373F"/>
                          </a:solidFill>
                          <a:effectLst/>
                          <a:latin typeface="Calibri" panose="020F0502020204030204" pitchFamily="34" charset="0"/>
                          <a:cs typeface="Calibri" panose="020F0502020204030204" pitchFamily="34" charset="0"/>
                        </a:rPr>
                        <a:t>☓</a:t>
                      </a: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FFFFF"/>
                    </a:solidFill>
                  </a:tcPr>
                </a:tc>
                <a:tc>
                  <a:txBody>
                    <a:bodyPr/>
                    <a:lstStyle/>
                    <a:p>
                      <a:pPr algn="ctr"/>
                      <a:r>
                        <a:rPr lang="en-GB" sz="1400" dirty="0">
                          <a:solidFill>
                            <a:srgbClr val="32373F"/>
                          </a:solidFill>
                          <a:effectLst/>
                          <a:latin typeface="Calibri" panose="020F0502020204030204" pitchFamily="34" charset="0"/>
                          <a:cs typeface="Calibri" panose="020F0502020204030204" pitchFamily="34" charset="0"/>
                        </a:rPr>
                        <a:t>☓</a:t>
                      </a: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FFFFF"/>
                    </a:solidFill>
                  </a:tcPr>
                </a:tc>
                <a:tc>
                  <a:txBody>
                    <a:bodyPr/>
                    <a:lstStyle/>
                    <a:p>
                      <a:pPr algn="ctr"/>
                      <a:endParaRPr lang="en-GB" sz="1400" dirty="0">
                        <a:solidFill>
                          <a:srgbClr val="32373F"/>
                        </a:solidFill>
                        <a:effectLst/>
                        <a:latin typeface="Calibri" panose="020F0502020204030204" pitchFamily="34" charset="0"/>
                        <a:cs typeface="Calibri" panose="020F0502020204030204" pitchFamily="34" charset="0"/>
                      </a:endParaRP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FFFFF"/>
                    </a:solidFill>
                  </a:tcPr>
                </a:tc>
                <a:tc>
                  <a:txBody>
                    <a:bodyPr/>
                    <a:lstStyle/>
                    <a:p>
                      <a:pPr algn="ctr"/>
                      <a:endParaRPr lang="en-GB" sz="1400" dirty="0">
                        <a:solidFill>
                          <a:srgbClr val="32373F"/>
                        </a:solidFill>
                        <a:effectLst/>
                        <a:latin typeface="Calibri" panose="020F0502020204030204" pitchFamily="34" charset="0"/>
                        <a:cs typeface="Calibri" panose="020F0502020204030204" pitchFamily="34" charset="0"/>
                      </a:endParaRP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FFFFF"/>
                    </a:solidFill>
                  </a:tcPr>
                </a:tc>
                <a:tc>
                  <a:txBody>
                    <a:bodyPr/>
                    <a:lstStyle/>
                    <a:p>
                      <a:pPr algn="ctr"/>
                      <a:endParaRPr lang="en-GB" sz="1400" dirty="0">
                        <a:solidFill>
                          <a:srgbClr val="32373F"/>
                        </a:solidFill>
                        <a:effectLst/>
                        <a:latin typeface="Calibri" panose="020F0502020204030204" pitchFamily="34" charset="0"/>
                        <a:cs typeface="Calibri" panose="020F0502020204030204" pitchFamily="34" charset="0"/>
                      </a:endParaRP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FFFFF"/>
                    </a:solidFill>
                  </a:tcPr>
                </a:tc>
                <a:tc>
                  <a:txBody>
                    <a:bodyPr/>
                    <a:lstStyle/>
                    <a:p>
                      <a:pPr algn="ctr"/>
                      <a:endParaRPr lang="en-GB" sz="1400" dirty="0">
                        <a:solidFill>
                          <a:srgbClr val="32373F"/>
                        </a:solidFill>
                        <a:effectLst/>
                        <a:latin typeface="Calibri" panose="020F0502020204030204" pitchFamily="34" charset="0"/>
                        <a:cs typeface="Calibri" panose="020F0502020204030204" pitchFamily="34" charset="0"/>
                      </a:endParaRP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FFFFF"/>
                    </a:solidFill>
                  </a:tcPr>
                </a:tc>
                <a:tc>
                  <a:txBody>
                    <a:bodyPr/>
                    <a:lstStyle/>
                    <a:p>
                      <a:pPr algn="ctr"/>
                      <a:endParaRPr lang="en-GB" sz="1400" dirty="0">
                        <a:solidFill>
                          <a:srgbClr val="32373F"/>
                        </a:solidFill>
                        <a:effectLst/>
                        <a:latin typeface="Calibri" panose="020F0502020204030204" pitchFamily="34" charset="0"/>
                        <a:cs typeface="Calibri" panose="020F0502020204030204" pitchFamily="34" charset="0"/>
                      </a:endParaRP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FFFFF"/>
                    </a:solidFill>
                  </a:tcPr>
                </a:tc>
                <a:tc>
                  <a:txBody>
                    <a:bodyPr/>
                    <a:lstStyle/>
                    <a:p>
                      <a:pPr algn="ctr"/>
                      <a:endParaRPr lang="en-GB" sz="1400" dirty="0">
                        <a:solidFill>
                          <a:srgbClr val="32373F"/>
                        </a:solidFill>
                        <a:effectLst/>
                        <a:latin typeface="Calibri" panose="020F0502020204030204" pitchFamily="34" charset="0"/>
                        <a:cs typeface="Calibri" panose="020F0502020204030204" pitchFamily="34" charset="0"/>
                      </a:endParaRP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FFFFF"/>
                    </a:solidFill>
                  </a:tcPr>
                </a:tc>
                <a:tc>
                  <a:txBody>
                    <a:bodyPr/>
                    <a:lstStyle/>
                    <a:p>
                      <a:pPr algn="ctr"/>
                      <a:endParaRPr lang="en-GB" sz="1400" dirty="0">
                        <a:solidFill>
                          <a:srgbClr val="32373F"/>
                        </a:solidFill>
                        <a:effectLst/>
                        <a:latin typeface="Calibri" panose="020F0502020204030204" pitchFamily="34" charset="0"/>
                        <a:cs typeface="Calibri" panose="020F0502020204030204" pitchFamily="34" charset="0"/>
                      </a:endParaRP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FFFFF"/>
                    </a:solidFill>
                  </a:tcPr>
                </a:tc>
                <a:tc>
                  <a:txBody>
                    <a:bodyPr/>
                    <a:lstStyle/>
                    <a:p>
                      <a:pPr algn="ctr"/>
                      <a:endParaRPr lang="en-GB" sz="1400" dirty="0">
                        <a:solidFill>
                          <a:srgbClr val="32373F"/>
                        </a:solidFill>
                        <a:effectLst/>
                        <a:latin typeface="Calibri" panose="020F0502020204030204" pitchFamily="34" charset="0"/>
                        <a:cs typeface="Calibri" panose="020F0502020204030204" pitchFamily="34" charset="0"/>
                      </a:endParaRP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FFFFF"/>
                    </a:solidFill>
                  </a:tcPr>
                </a:tc>
                <a:tc>
                  <a:txBody>
                    <a:bodyPr/>
                    <a:lstStyle/>
                    <a:p>
                      <a:pPr algn="ctr"/>
                      <a:endParaRPr lang="en-GB" sz="1400" dirty="0">
                        <a:solidFill>
                          <a:srgbClr val="32373F"/>
                        </a:solidFill>
                        <a:effectLst/>
                        <a:latin typeface="Calibri" panose="020F0502020204030204" pitchFamily="34" charset="0"/>
                        <a:cs typeface="Calibri" panose="020F0502020204030204" pitchFamily="34" charset="0"/>
                      </a:endParaRP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FFFFF"/>
                    </a:solidFill>
                  </a:tcPr>
                </a:tc>
                <a:extLst>
                  <a:ext uri="{0D108BD9-81ED-4DB2-BD59-A6C34878D82A}">
                    <a16:rowId xmlns:a16="http://schemas.microsoft.com/office/drawing/2014/main" val="272143165"/>
                  </a:ext>
                </a:extLst>
              </a:tr>
            </a:tbl>
          </a:graphicData>
        </a:graphic>
      </p:graphicFrame>
      <p:sp>
        <p:nvSpPr>
          <p:cNvPr id="5" name="Title 1">
            <a:extLst>
              <a:ext uri="{FF2B5EF4-FFF2-40B4-BE49-F238E27FC236}">
                <a16:creationId xmlns:a16="http://schemas.microsoft.com/office/drawing/2014/main" id="{D345918A-BEA2-1E4A-950A-CF269F1D8BC3}"/>
              </a:ext>
            </a:extLst>
          </p:cNvPr>
          <p:cNvSpPr txBox="1">
            <a:spLocks/>
          </p:cNvSpPr>
          <p:nvPr/>
        </p:nvSpPr>
        <p:spPr>
          <a:xfrm>
            <a:off x="72893" y="39756"/>
            <a:ext cx="9369287" cy="894522"/>
          </a:xfrm>
          <a:prstGeom prst="rect">
            <a:avLst/>
          </a:prstGeom>
          <a:noFill/>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189" algn="ctr" rtl="0" fontAlgn="base">
              <a:spcBef>
                <a:spcPct val="0"/>
              </a:spcBef>
              <a:spcAft>
                <a:spcPct val="0"/>
              </a:spcAft>
              <a:defRPr sz="4400">
                <a:solidFill>
                  <a:schemeClr val="tx1"/>
                </a:solidFill>
                <a:latin typeface="Calibri" pitchFamily="34" charset="0"/>
              </a:defRPr>
            </a:lvl6pPr>
            <a:lvl7pPr marL="914377" algn="ctr" rtl="0" fontAlgn="base">
              <a:spcBef>
                <a:spcPct val="0"/>
              </a:spcBef>
              <a:spcAft>
                <a:spcPct val="0"/>
              </a:spcAft>
              <a:defRPr sz="4400">
                <a:solidFill>
                  <a:schemeClr val="tx1"/>
                </a:solidFill>
                <a:latin typeface="Calibri" pitchFamily="34" charset="0"/>
              </a:defRPr>
            </a:lvl7pPr>
            <a:lvl8pPr marL="1371566" algn="ctr" rtl="0" fontAlgn="base">
              <a:spcBef>
                <a:spcPct val="0"/>
              </a:spcBef>
              <a:spcAft>
                <a:spcPct val="0"/>
              </a:spcAft>
              <a:defRPr sz="4400">
                <a:solidFill>
                  <a:schemeClr val="tx1"/>
                </a:solidFill>
                <a:latin typeface="Calibri" pitchFamily="34" charset="0"/>
              </a:defRPr>
            </a:lvl8pPr>
            <a:lvl9pPr marL="1828754" algn="ctr" rtl="0" fontAlgn="base">
              <a:spcBef>
                <a:spcPct val="0"/>
              </a:spcBef>
              <a:spcAft>
                <a:spcPct val="0"/>
              </a:spcAft>
              <a:defRPr sz="4400">
                <a:solidFill>
                  <a:schemeClr val="tx1"/>
                </a:solidFill>
                <a:latin typeface="Calibri"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a:ea typeface="+mj-ea"/>
                <a:cs typeface="+mj-cs"/>
              </a:rPr>
              <a:t>Functionality</a:t>
            </a:r>
          </a:p>
        </p:txBody>
      </p:sp>
    </p:spTree>
    <p:extLst>
      <p:ext uri="{BB962C8B-B14F-4D97-AF65-F5344CB8AC3E}">
        <p14:creationId xmlns:p14="http://schemas.microsoft.com/office/powerpoint/2010/main" val="35294737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sp>
        <p:nvSpPr>
          <p:cNvPr id="26" name="Date Placeholder 3">
            <a:extLst>
              <a:ext uri="{FF2B5EF4-FFF2-40B4-BE49-F238E27FC236}">
                <a16:creationId xmlns:a16="http://schemas.microsoft.com/office/drawing/2014/main" id="{4D4B4502-D9E4-3C42-B70B-CCD2C6751AB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white"/>
                </a:solidFill>
                <a:effectLst/>
                <a:uLnTx/>
                <a:uFillTx/>
                <a:latin typeface="Calibri"/>
                <a:ea typeface="+mn-ea"/>
                <a:cs typeface="+mn-cs"/>
              </a:rPr>
              <a:t>Peter Charlton</a:t>
            </a:r>
            <a:endParaRPr kumimoji="0" lang="en-US" sz="1200" b="1" i="0" u="none" strike="noStrike" kern="1200" cap="none" spc="0" normalizeH="0" baseline="0" noProof="0" dirty="0">
              <a:ln>
                <a:noFill/>
              </a:ln>
              <a:solidFill>
                <a:prstClr val="white"/>
              </a:solidFill>
              <a:effectLst/>
              <a:uLnTx/>
              <a:uFillTx/>
              <a:latin typeface="Calibri"/>
              <a:ea typeface="+mn-ea"/>
              <a:cs typeface="+mn-cs"/>
            </a:endParaRPr>
          </a:p>
        </p:txBody>
      </p:sp>
      <p:sp>
        <p:nvSpPr>
          <p:cNvPr id="27" name="Slide Number Placeholder 4">
            <a:extLst>
              <a:ext uri="{FF2B5EF4-FFF2-40B4-BE49-F238E27FC236}">
                <a16:creationId xmlns:a16="http://schemas.microsoft.com/office/drawing/2014/main" id="{C2A42711-34FD-4249-AFCA-6F95EA0A040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43C46E-5073-DD47-BBEA-5ADA7465C9CB}" type="slidenum">
              <a:rPr kumimoji="0" lang="en-US" sz="1200" b="1" i="0" u="none" strike="noStrike" kern="1200" cap="none" spc="0" normalizeH="0" baseline="0" noProof="0" smtClean="0">
                <a:ln>
                  <a:noFill/>
                </a:ln>
                <a:solidFill>
                  <a:prstClr val="white"/>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1" i="0" u="none" strike="noStrike" kern="1200" cap="none" spc="0" normalizeH="0" baseline="0" noProof="0" dirty="0">
              <a:ln>
                <a:noFill/>
              </a:ln>
              <a:solidFill>
                <a:prstClr val="white"/>
              </a:solidFill>
              <a:effectLst/>
              <a:uLnTx/>
              <a:uFillTx/>
              <a:latin typeface="Calibri"/>
              <a:ea typeface="+mn-ea"/>
              <a:cs typeface="+mn-cs"/>
            </a:endParaRPr>
          </a:p>
        </p:txBody>
      </p:sp>
      <p:graphicFrame>
        <p:nvGraphicFramePr>
          <p:cNvPr id="3" name="Table 2">
            <a:extLst>
              <a:ext uri="{FF2B5EF4-FFF2-40B4-BE49-F238E27FC236}">
                <a16:creationId xmlns:a16="http://schemas.microsoft.com/office/drawing/2014/main" id="{66EF233D-A7FB-924C-9A4F-BB36B9F6E178}"/>
              </a:ext>
            </a:extLst>
          </p:cNvPr>
          <p:cNvGraphicFramePr>
            <a:graphicFrameLocks noGrp="1"/>
          </p:cNvGraphicFramePr>
          <p:nvPr>
            <p:extLst>
              <p:ext uri="{D42A27DB-BD31-4B8C-83A1-F6EECF244321}">
                <p14:modId xmlns:p14="http://schemas.microsoft.com/office/powerpoint/2010/main" val="3926419390"/>
              </p:ext>
            </p:extLst>
          </p:nvPr>
        </p:nvGraphicFramePr>
        <p:xfrm>
          <a:off x="150763" y="1637752"/>
          <a:ext cx="11890473" cy="3285640"/>
        </p:xfrm>
        <a:graphic>
          <a:graphicData uri="http://schemas.openxmlformats.org/drawingml/2006/table">
            <a:tbl>
              <a:tblPr/>
              <a:tblGrid>
                <a:gridCol w="1858042">
                  <a:extLst>
                    <a:ext uri="{9D8B030D-6E8A-4147-A177-3AD203B41FA5}">
                      <a16:colId xmlns:a16="http://schemas.microsoft.com/office/drawing/2014/main" val="1851898036"/>
                    </a:ext>
                  </a:extLst>
                </a:gridCol>
                <a:gridCol w="933355">
                  <a:extLst>
                    <a:ext uri="{9D8B030D-6E8A-4147-A177-3AD203B41FA5}">
                      <a16:colId xmlns:a16="http://schemas.microsoft.com/office/drawing/2014/main" val="1497100692"/>
                    </a:ext>
                  </a:extLst>
                </a:gridCol>
                <a:gridCol w="511638">
                  <a:extLst>
                    <a:ext uri="{9D8B030D-6E8A-4147-A177-3AD203B41FA5}">
                      <a16:colId xmlns:a16="http://schemas.microsoft.com/office/drawing/2014/main" val="3197480069"/>
                    </a:ext>
                  </a:extLst>
                </a:gridCol>
                <a:gridCol w="790974">
                  <a:extLst>
                    <a:ext uri="{9D8B030D-6E8A-4147-A177-3AD203B41FA5}">
                      <a16:colId xmlns:a16="http://schemas.microsoft.com/office/drawing/2014/main" val="544549368"/>
                    </a:ext>
                  </a:extLst>
                </a:gridCol>
                <a:gridCol w="866274">
                  <a:extLst>
                    <a:ext uri="{9D8B030D-6E8A-4147-A177-3AD203B41FA5}">
                      <a16:colId xmlns:a16="http://schemas.microsoft.com/office/drawing/2014/main" val="4253985628"/>
                    </a:ext>
                  </a:extLst>
                </a:gridCol>
                <a:gridCol w="946484">
                  <a:extLst>
                    <a:ext uri="{9D8B030D-6E8A-4147-A177-3AD203B41FA5}">
                      <a16:colId xmlns:a16="http://schemas.microsoft.com/office/drawing/2014/main" val="3315520528"/>
                    </a:ext>
                  </a:extLst>
                </a:gridCol>
                <a:gridCol w="770021">
                  <a:extLst>
                    <a:ext uri="{9D8B030D-6E8A-4147-A177-3AD203B41FA5}">
                      <a16:colId xmlns:a16="http://schemas.microsoft.com/office/drawing/2014/main" val="2997019237"/>
                    </a:ext>
                  </a:extLst>
                </a:gridCol>
                <a:gridCol w="609600">
                  <a:extLst>
                    <a:ext uri="{9D8B030D-6E8A-4147-A177-3AD203B41FA5}">
                      <a16:colId xmlns:a16="http://schemas.microsoft.com/office/drawing/2014/main" val="1203918374"/>
                    </a:ext>
                  </a:extLst>
                </a:gridCol>
                <a:gridCol w="737937">
                  <a:extLst>
                    <a:ext uri="{9D8B030D-6E8A-4147-A177-3AD203B41FA5}">
                      <a16:colId xmlns:a16="http://schemas.microsoft.com/office/drawing/2014/main" val="1851785318"/>
                    </a:ext>
                  </a:extLst>
                </a:gridCol>
                <a:gridCol w="786063">
                  <a:extLst>
                    <a:ext uri="{9D8B030D-6E8A-4147-A177-3AD203B41FA5}">
                      <a16:colId xmlns:a16="http://schemas.microsoft.com/office/drawing/2014/main" val="4194562341"/>
                    </a:ext>
                  </a:extLst>
                </a:gridCol>
                <a:gridCol w="497305">
                  <a:extLst>
                    <a:ext uri="{9D8B030D-6E8A-4147-A177-3AD203B41FA5}">
                      <a16:colId xmlns:a16="http://schemas.microsoft.com/office/drawing/2014/main" val="712136034"/>
                    </a:ext>
                  </a:extLst>
                </a:gridCol>
                <a:gridCol w="609600">
                  <a:extLst>
                    <a:ext uri="{9D8B030D-6E8A-4147-A177-3AD203B41FA5}">
                      <a16:colId xmlns:a16="http://schemas.microsoft.com/office/drawing/2014/main" val="3761151919"/>
                    </a:ext>
                  </a:extLst>
                </a:gridCol>
                <a:gridCol w="818148">
                  <a:extLst>
                    <a:ext uri="{9D8B030D-6E8A-4147-A177-3AD203B41FA5}">
                      <a16:colId xmlns:a16="http://schemas.microsoft.com/office/drawing/2014/main" val="3684868451"/>
                    </a:ext>
                  </a:extLst>
                </a:gridCol>
                <a:gridCol w="1155032">
                  <a:extLst>
                    <a:ext uri="{9D8B030D-6E8A-4147-A177-3AD203B41FA5}">
                      <a16:colId xmlns:a16="http://schemas.microsoft.com/office/drawing/2014/main" val="1762738825"/>
                    </a:ext>
                  </a:extLst>
                </a:gridCol>
              </a:tblGrid>
              <a:tr h="187466">
                <a:tc>
                  <a:txBody>
                    <a:bodyPr/>
                    <a:lstStyle/>
                    <a:p>
                      <a:pPr algn="l"/>
                      <a:endParaRPr lang="en-GB" sz="1400" b="1" dirty="0">
                        <a:solidFill>
                          <a:srgbClr val="32373F"/>
                        </a:solidFill>
                        <a:effectLst/>
                        <a:latin typeface="Calibri" panose="020F0502020204030204" pitchFamily="34" charset="0"/>
                        <a:cs typeface="Calibri" panose="020F0502020204030204" pitchFamily="34" charset="0"/>
                      </a:endParaRP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7F7F7"/>
                    </a:solidFill>
                  </a:tcPr>
                </a:tc>
                <a:tc>
                  <a:txBody>
                    <a:bodyPr/>
                    <a:lstStyle/>
                    <a:p>
                      <a:pPr algn="l"/>
                      <a:endParaRPr lang="en-GB" sz="1400" b="1" dirty="0">
                        <a:solidFill>
                          <a:srgbClr val="32373F"/>
                        </a:solidFill>
                        <a:effectLst/>
                        <a:latin typeface="Calibri" panose="020F0502020204030204" pitchFamily="34" charset="0"/>
                        <a:cs typeface="Calibri" panose="020F0502020204030204" pitchFamily="34" charset="0"/>
                      </a:endParaRP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7F7F7"/>
                    </a:solidFill>
                  </a:tcPr>
                </a:tc>
                <a:tc gridSpan="5">
                  <a:txBody>
                    <a:bodyPr/>
                    <a:lstStyle/>
                    <a:p>
                      <a:pPr algn="ctr"/>
                      <a:r>
                        <a:rPr lang="en-GB" sz="1400" b="1" dirty="0">
                          <a:solidFill>
                            <a:srgbClr val="32373F"/>
                          </a:solidFill>
                          <a:effectLst/>
                          <a:latin typeface="Calibri" panose="020F0502020204030204" pitchFamily="34" charset="0"/>
                          <a:cs typeface="Calibri" panose="020F0502020204030204" pitchFamily="34" charset="0"/>
                        </a:rPr>
                        <a:t>Using PPG</a:t>
                      </a: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7F7F7"/>
                    </a:solidFill>
                  </a:tcPr>
                </a:tc>
                <a:tc hMerge="1">
                  <a:txBody>
                    <a:bodyPr/>
                    <a:lstStyle/>
                    <a:p>
                      <a:pPr algn="ctr"/>
                      <a:endParaRPr lang="en-GB" sz="1400" b="1" dirty="0">
                        <a:solidFill>
                          <a:srgbClr val="32373F"/>
                        </a:solidFill>
                        <a:effectLst/>
                        <a:latin typeface="Calibri" panose="020F0502020204030204" pitchFamily="34" charset="0"/>
                        <a:cs typeface="Calibri" panose="020F0502020204030204" pitchFamily="34" charset="0"/>
                      </a:endParaRP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7F7F7"/>
                    </a:solidFill>
                  </a:tcPr>
                </a:tc>
                <a:tc hMerge="1">
                  <a:txBody>
                    <a:bodyPr/>
                    <a:lstStyle/>
                    <a:p>
                      <a:pPr algn="ctr"/>
                      <a:endParaRPr lang="en-GB" sz="1400" b="1" dirty="0">
                        <a:solidFill>
                          <a:srgbClr val="32373F"/>
                        </a:solidFill>
                        <a:effectLst/>
                        <a:latin typeface="Calibri" panose="020F0502020204030204" pitchFamily="34" charset="0"/>
                        <a:cs typeface="Calibri" panose="020F0502020204030204" pitchFamily="34" charset="0"/>
                      </a:endParaRP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7F7F7"/>
                    </a:solidFill>
                  </a:tcPr>
                </a:tc>
                <a:tc hMerge="1">
                  <a:txBody>
                    <a:bodyPr/>
                    <a:lstStyle/>
                    <a:p>
                      <a:pPr algn="ctr"/>
                      <a:endParaRPr lang="en-GB" sz="1400" b="1" dirty="0">
                        <a:solidFill>
                          <a:srgbClr val="32373F"/>
                        </a:solidFill>
                        <a:effectLst/>
                        <a:latin typeface="Calibri" panose="020F0502020204030204" pitchFamily="34" charset="0"/>
                        <a:cs typeface="Calibri" panose="020F0502020204030204" pitchFamily="34" charset="0"/>
                      </a:endParaRP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7F7F7"/>
                    </a:solidFill>
                  </a:tcPr>
                </a:tc>
                <a:tc hMerge="1">
                  <a:txBody>
                    <a:bodyPr/>
                    <a:lstStyle/>
                    <a:p>
                      <a:pPr algn="ctr"/>
                      <a:endParaRPr lang="en-GB" sz="1400" b="1" dirty="0">
                        <a:solidFill>
                          <a:srgbClr val="32373F"/>
                        </a:solidFill>
                        <a:effectLst/>
                        <a:latin typeface="Calibri" panose="020F0502020204030204" pitchFamily="34" charset="0"/>
                        <a:cs typeface="Calibri" panose="020F0502020204030204" pitchFamily="34" charset="0"/>
                      </a:endParaRP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7F7F7"/>
                    </a:solidFill>
                  </a:tcPr>
                </a:tc>
                <a:tc gridSpan="3">
                  <a:txBody>
                    <a:bodyPr/>
                    <a:lstStyle/>
                    <a:p>
                      <a:pPr algn="ctr"/>
                      <a:r>
                        <a:rPr lang="en-GB" sz="1400" b="1" dirty="0">
                          <a:solidFill>
                            <a:srgbClr val="32373F"/>
                          </a:solidFill>
                          <a:effectLst/>
                          <a:latin typeface="Calibri" panose="020F0502020204030204" pitchFamily="34" charset="0"/>
                          <a:cs typeface="Calibri" panose="020F0502020204030204" pitchFamily="34" charset="0"/>
                        </a:rPr>
                        <a:t>Using PPG and Accel.</a:t>
                      </a: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7F7F7"/>
                    </a:solidFill>
                  </a:tcPr>
                </a:tc>
                <a:tc hMerge="1">
                  <a:txBody>
                    <a:bodyPr/>
                    <a:lstStyle/>
                    <a:p>
                      <a:pPr algn="ctr"/>
                      <a:endParaRPr lang="en-GB" sz="1400" b="1" dirty="0">
                        <a:solidFill>
                          <a:srgbClr val="32373F"/>
                        </a:solidFill>
                        <a:effectLst/>
                        <a:latin typeface="Calibri" panose="020F0502020204030204" pitchFamily="34" charset="0"/>
                        <a:cs typeface="Calibri" panose="020F0502020204030204" pitchFamily="34" charset="0"/>
                      </a:endParaRP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7F7F7"/>
                    </a:solidFill>
                  </a:tcPr>
                </a:tc>
                <a:tc hMerge="1">
                  <a:txBody>
                    <a:bodyPr/>
                    <a:lstStyle/>
                    <a:p>
                      <a:pPr algn="ctr"/>
                      <a:endParaRPr lang="en-GB" sz="1400" b="1" dirty="0">
                        <a:solidFill>
                          <a:srgbClr val="32373F"/>
                        </a:solidFill>
                        <a:effectLst/>
                        <a:latin typeface="Calibri" panose="020F0502020204030204" pitchFamily="34" charset="0"/>
                        <a:cs typeface="Calibri" panose="020F0502020204030204" pitchFamily="34" charset="0"/>
                      </a:endParaRP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7F7F7"/>
                    </a:solidFill>
                  </a:tcPr>
                </a:tc>
                <a:tc gridSpan="4">
                  <a:txBody>
                    <a:bodyPr/>
                    <a:lstStyle/>
                    <a:p>
                      <a:pPr algn="ctr"/>
                      <a:r>
                        <a:rPr lang="en-GB" sz="1400" b="1" dirty="0">
                          <a:solidFill>
                            <a:srgbClr val="32373F"/>
                          </a:solidFill>
                          <a:effectLst/>
                          <a:latin typeface="Calibri" panose="020F0502020204030204" pitchFamily="34" charset="0"/>
                          <a:cs typeface="Calibri" panose="020F0502020204030204" pitchFamily="34" charset="0"/>
                        </a:rPr>
                        <a:t>Using other sensors</a:t>
                      </a: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7F7F7"/>
                    </a:solidFill>
                  </a:tcPr>
                </a:tc>
                <a:tc hMerge="1">
                  <a:txBody>
                    <a:bodyPr/>
                    <a:lstStyle/>
                    <a:p>
                      <a:pPr algn="ctr"/>
                      <a:endParaRPr lang="en-GB" sz="1400" b="1" dirty="0">
                        <a:solidFill>
                          <a:srgbClr val="32373F"/>
                        </a:solidFill>
                        <a:effectLst/>
                        <a:latin typeface="Calibri" panose="020F0502020204030204" pitchFamily="34" charset="0"/>
                        <a:cs typeface="Calibri" panose="020F0502020204030204" pitchFamily="34" charset="0"/>
                      </a:endParaRP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7F7F7"/>
                    </a:solidFill>
                  </a:tcPr>
                </a:tc>
                <a:tc hMerge="1">
                  <a:txBody>
                    <a:bodyPr/>
                    <a:lstStyle/>
                    <a:p>
                      <a:pPr algn="ctr"/>
                      <a:endParaRPr lang="en-GB" sz="1400" b="1" dirty="0">
                        <a:solidFill>
                          <a:srgbClr val="32373F"/>
                        </a:solidFill>
                        <a:effectLst/>
                        <a:latin typeface="Calibri" panose="020F0502020204030204" pitchFamily="34" charset="0"/>
                        <a:cs typeface="Calibri" panose="020F0502020204030204" pitchFamily="34" charset="0"/>
                      </a:endParaRP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7F7F7"/>
                    </a:solidFill>
                  </a:tcPr>
                </a:tc>
                <a:tc hMerge="1">
                  <a:txBody>
                    <a:bodyPr/>
                    <a:lstStyle/>
                    <a:p>
                      <a:pPr algn="ctr"/>
                      <a:endParaRPr lang="en-GB" sz="1400" b="1" dirty="0">
                        <a:solidFill>
                          <a:srgbClr val="32373F"/>
                        </a:solidFill>
                        <a:effectLst/>
                        <a:latin typeface="Calibri" panose="020F0502020204030204" pitchFamily="34" charset="0"/>
                        <a:cs typeface="Calibri" panose="020F0502020204030204" pitchFamily="34" charset="0"/>
                      </a:endParaRP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7F7F7"/>
                    </a:solidFill>
                  </a:tcPr>
                </a:tc>
                <a:extLst>
                  <a:ext uri="{0D108BD9-81ED-4DB2-BD59-A6C34878D82A}">
                    <a16:rowId xmlns:a16="http://schemas.microsoft.com/office/drawing/2014/main" val="3852299362"/>
                  </a:ext>
                </a:extLst>
              </a:tr>
              <a:tr h="187466">
                <a:tc>
                  <a:txBody>
                    <a:bodyPr/>
                    <a:lstStyle/>
                    <a:p>
                      <a:pPr algn="l"/>
                      <a:r>
                        <a:rPr lang="en-GB" sz="1400" b="1" dirty="0">
                          <a:solidFill>
                            <a:srgbClr val="32373F"/>
                          </a:solidFill>
                          <a:effectLst/>
                          <a:latin typeface="Calibri" panose="020F0502020204030204" pitchFamily="34" charset="0"/>
                          <a:cs typeface="Calibri" panose="020F0502020204030204" pitchFamily="34" charset="0"/>
                        </a:rPr>
                        <a:t>Wearable</a:t>
                      </a: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7F7F7"/>
                    </a:solidFill>
                  </a:tcPr>
                </a:tc>
                <a:tc>
                  <a:txBody>
                    <a:bodyPr/>
                    <a:lstStyle/>
                    <a:p>
                      <a:pPr algn="l"/>
                      <a:r>
                        <a:rPr lang="en-GB" sz="1400" b="1" dirty="0">
                          <a:solidFill>
                            <a:srgbClr val="32373F"/>
                          </a:solidFill>
                          <a:effectLst/>
                          <a:latin typeface="Calibri" panose="020F0502020204030204" pitchFamily="34" charset="0"/>
                          <a:cs typeface="Calibri" panose="020F0502020204030204" pitchFamily="34" charset="0"/>
                        </a:rPr>
                        <a:t>Form factor</a:t>
                      </a: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7F7F7"/>
                    </a:solidFill>
                  </a:tcPr>
                </a:tc>
                <a:tc>
                  <a:txBody>
                    <a:bodyPr/>
                    <a:lstStyle/>
                    <a:p>
                      <a:pPr algn="ctr"/>
                      <a:r>
                        <a:rPr lang="en-GB" sz="1400" b="1" dirty="0">
                          <a:solidFill>
                            <a:srgbClr val="32373F"/>
                          </a:solidFill>
                          <a:effectLst/>
                          <a:latin typeface="Calibri" panose="020F0502020204030204" pitchFamily="34" charset="0"/>
                          <a:cs typeface="Calibri" panose="020F0502020204030204" pitchFamily="34" charset="0"/>
                        </a:rPr>
                        <a:t>Heart rate</a:t>
                      </a: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7F7F7"/>
                    </a:solidFill>
                  </a:tcPr>
                </a:tc>
                <a:tc>
                  <a:txBody>
                    <a:bodyPr/>
                    <a:lstStyle/>
                    <a:p>
                      <a:pPr algn="ctr"/>
                      <a:r>
                        <a:rPr lang="en-GB" sz="1400" b="1" dirty="0">
                          <a:solidFill>
                            <a:srgbClr val="32373F"/>
                          </a:solidFill>
                          <a:effectLst/>
                          <a:latin typeface="Calibri" panose="020F0502020204030204" pitchFamily="34" charset="0"/>
                          <a:cs typeface="Calibri" panose="020F0502020204030204" pitchFamily="34" charset="0"/>
                        </a:rPr>
                        <a:t>Irregular pulse</a:t>
                      </a: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7F7F7"/>
                    </a:solidFill>
                  </a:tcPr>
                </a:tc>
                <a:tc>
                  <a:txBody>
                    <a:bodyPr/>
                    <a:lstStyle/>
                    <a:p>
                      <a:pPr algn="ctr"/>
                      <a:r>
                        <a:rPr lang="en-GB" sz="1400" b="1" dirty="0">
                          <a:solidFill>
                            <a:srgbClr val="32373F"/>
                          </a:solidFill>
                          <a:effectLst/>
                          <a:latin typeface="Calibri" panose="020F0502020204030204" pitchFamily="34" charset="0"/>
                          <a:cs typeface="Calibri" panose="020F0502020204030204" pitchFamily="34" charset="0"/>
                        </a:rPr>
                        <a:t>Oxygen saturation</a:t>
                      </a: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7F7F7"/>
                    </a:solidFill>
                  </a:tcPr>
                </a:tc>
                <a:tc>
                  <a:txBody>
                    <a:bodyPr/>
                    <a:lstStyle/>
                    <a:p>
                      <a:pPr algn="ctr"/>
                      <a:r>
                        <a:rPr lang="en-GB" sz="1400" b="1" dirty="0">
                          <a:solidFill>
                            <a:srgbClr val="32373F"/>
                          </a:solidFill>
                          <a:effectLst/>
                          <a:latin typeface="Calibri" panose="020F0502020204030204" pitchFamily="34" charset="0"/>
                          <a:cs typeface="Calibri" panose="020F0502020204030204" pitchFamily="34" charset="0"/>
                        </a:rPr>
                        <a:t>Respiratory rate</a:t>
                      </a: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7F7F7"/>
                    </a:solidFill>
                  </a:tcPr>
                </a:tc>
                <a:tc>
                  <a:txBody>
                    <a:bodyPr/>
                    <a:lstStyle/>
                    <a:p>
                      <a:pPr algn="ctr"/>
                      <a:r>
                        <a:rPr lang="en-GB" sz="1400" b="1" dirty="0">
                          <a:solidFill>
                            <a:srgbClr val="32373F"/>
                          </a:solidFill>
                          <a:effectLst/>
                          <a:latin typeface="Calibri" panose="020F0502020204030204" pitchFamily="34" charset="0"/>
                          <a:cs typeface="Calibri" panose="020F0502020204030204" pitchFamily="34" charset="0"/>
                        </a:rPr>
                        <a:t>Blood pressure</a:t>
                      </a: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7F7F7"/>
                    </a:solidFill>
                  </a:tcPr>
                </a:tc>
                <a:tc>
                  <a:txBody>
                    <a:bodyPr/>
                    <a:lstStyle/>
                    <a:p>
                      <a:pPr algn="ctr"/>
                      <a:r>
                        <a:rPr lang="en-GB" sz="1400" b="1" dirty="0">
                          <a:solidFill>
                            <a:srgbClr val="32373F"/>
                          </a:solidFill>
                          <a:effectLst/>
                          <a:latin typeface="Calibri" panose="020F0502020204030204" pitchFamily="34" charset="0"/>
                          <a:cs typeface="Calibri" panose="020F0502020204030204" pitchFamily="34" charset="0"/>
                        </a:rPr>
                        <a:t>Sleep</a:t>
                      </a: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7F7F7"/>
                    </a:solidFill>
                  </a:tcPr>
                </a:tc>
                <a:tc>
                  <a:txBody>
                    <a:bodyPr/>
                    <a:lstStyle/>
                    <a:p>
                      <a:pPr algn="ctr"/>
                      <a:r>
                        <a:rPr lang="en-GB" sz="1400" b="1" dirty="0">
                          <a:solidFill>
                            <a:srgbClr val="32373F"/>
                          </a:solidFill>
                          <a:effectLst/>
                          <a:latin typeface="Calibri" panose="020F0502020204030204" pitchFamily="34" charset="0"/>
                          <a:cs typeface="Calibri" panose="020F0502020204030204" pitchFamily="34" charset="0"/>
                        </a:rPr>
                        <a:t>Calories</a:t>
                      </a: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7F7F7"/>
                    </a:solidFill>
                  </a:tcPr>
                </a:tc>
                <a:tc>
                  <a:txBody>
                    <a:bodyPr/>
                    <a:lstStyle/>
                    <a:p>
                      <a:pPr algn="ctr"/>
                      <a:r>
                        <a:rPr lang="en-GB" sz="1400" b="1" dirty="0">
                          <a:solidFill>
                            <a:srgbClr val="32373F"/>
                          </a:solidFill>
                          <a:effectLst/>
                          <a:latin typeface="Calibri" panose="020F0502020204030204" pitchFamily="34" charset="0"/>
                          <a:cs typeface="Calibri" panose="020F0502020204030204" pitchFamily="34" charset="0"/>
                        </a:rPr>
                        <a:t>VO2 max</a:t>
                      </a: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7F7F7"/>
                    </a:solidFill>
                  </a:tcPr>
                </a:tc>
                <a:tc>
                  <a:txBody>
                    <a:bodyPr/>
                    <a:lstStyle/>
                    <a:p>
                      <a:pPr algn="ctr"/>
                      <a:r>
                        <a:rPr lang="en-GB" sz="1400" b="1" dirty="0">
                          <a:solidFill>
                            <a:srgbClr val="32373F"/>
                          </a:solidFill>
                          <a:effectLst/>
                          <a:latin typeface="Calibri" panose="020F0502020204030204" pitchFamily="34" charset="0"/>
                          <a:cs typeface="Calibri" panose="020F0502020204030204" pitchFamily="34" charset="0"/>
                        </a:rPr>
                        <a:t>ECG</a:t>
                      </a: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7F7F7"/>
                    </a:solidFill>
                  </a:tcPr>
                </a:tc>
                <a:tc>
                  <a:txBody>
                    <a:bodyPr/>
                    <a:lstStyle/>
                    <a:p>
                      <a:pPr algn="ctr"/>
                      <a:r>
                        <a:rPr lang="en-GB" sz="1400" b="1" dirty="0">
                          <a:solidFill>
                            <a:srgbClr val="32373F"/>
                          </a:solidFill>
                          <a:effectLst/>
                          <a:latin typeface="Calibri" panose="020F0502020204030204" pitchFamily="34" charset="0"/>
                          <a:cs typeface="Calibri" panose="020F0502020204030204" pitchFamily="34" charset="0"/>
                        </a:rPr>
                        <a:t>Steps</a:t>
                      </a: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7F7F7"/>
                    </a:solidFill>
                  </a:tcPr>
                </a:tc>
                <a:tc>
                  <a:txBody>
                    <a:bodyPr/>
                    <a:lstStyle/>
                    <a:p>
                      <a:pPr algn="ctr"/>
                      <a:r>
                        <a:rPr lang="en-GB" sz="1400" b="1" dirty="0">
                          <a:solidFill>
                            <a:srgbClr val="32373F"/>
                          </a:solidFill>
                          <a:effectLst/>
                          <a:latin typeface="Calibri" panose="020F0502020204030204" pitchFamily="34" charset="0"/>
                          <a:cs typeface="Calibri" panose="020F0502020204030204" pitchFamily="34" charset="0"/>
                        </a:rPr>
                        <a:t>Elevation</a:t>
                      </a: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7F7F7"/>
                    </a:solidFill>
                  </a:tcPr>
                </a:tc>
                <a:tc>
                  <a:txBody>
                    <a:bodyPr/>
                    <a:lstStyle/>
                    <a:p>
                      <a:pPr algn="ctr"/>
                      <a:r>
                        <a:rPr lang="en-GB" sz="1400" b="1" dirty="0">
                          <a:solidFill>
                            <a:srgbClr val="32373F"/>
                          </a:solidFill>
                          <a:effectLst/>
                          <a:latin typeface="Calibri" panose="020F0502020204030204" pitchFamily="34" charset="0"/>
                          <a:cs typeface="Calibri" panose="020F0502020204030204" pitchFamily="34" charset="0"/>
                        </a:rPr>
                        <a:t>Temperature</a:t>
                      </a: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7F7F7"/>
                    </a:solidFill>
                  </a:tcPr>
                </a:tc>
                <a:extLst>
                  <a:ext uri="{0D108BD9-81ED-4DB2-BD59-A6C34878D82A}">
                    <a16:rowId xmlns:a16="http://schemas.microsoft.com/office/drawing/2014/main" val="452516973"/>
                  </a:ext>
                </a:extLst>
              </a:tr>
              <a:tr h="432000">
                <a:tc>
                  <a:txBody>
                    <a:bodyPr/>
                    <a:lstStyle/>
                    <a:p>
                      <a:pPr algn="l"/>
                      <a:r>
                        <a:rPr lang="en-GB" sz="1400" b="1" dirty="0">
                          <a:solidFill>
                            <a:srgbClr val="32373F"/>
                          </a:solidFill>
                          <a:effectLst/>
                          <a:latin typeface="Calibri" panose="020F0502020204030204" pitchFamily="34" charset="0"/>
                          <a:cs typeface="Calibri" panose="020F0502020204030204" pitchFamily="34" charset="0"/>
                        </a:rPr>
                        <a:t>Apple Watch Series 6</a:t>
                      </a: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FFFFF"/>
                    </a:solidFill>
                  </a:tcPr>
                </a:tc>
                <a:tc>
                  <a:txBody>
                    <a:bodyPr/>
                    <a:lstStyle/>
                    <a:p>
                      <a:pPr algn="l"/>
                      <a:r>
                        <a:rPr lang="en-GB" sz="1400">
                          <a:solidFill>
                            <a:srgbClr val="32373F"/>
                          </a:solidFill>
                          <a:effectLst/>
                          <a:latin typeface="Calibri" panose="020F0502020204030204" pitchFamily="34" charset="0"/>
                          <a:cs typeface="Calibri" panose="020F0502020204030204" pitchFamily="34" charset="0"/>
                        </a:rPr>
                        <a:t>wrist watch</a:t>
                      </a: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FFFFF"/>
                    </a:solidFill>
                  </a:tcPr>
                </a:tc>
                <a:tc>
                  <a:txBody>
                    <a:bodyPr/>
                    <a:lstStyle/>
                    <a:p>
                      <a:pPr algn="ctr"/>
                      <a:r>
                        <a:rPr lang="en-GB" sz="1400" dirty="0">
                          <a:solidFill>
                            <a:srgbClr val="32373F"/>
                          </a:solidFill>
                          <a:effectLst/>
                          <a:latin typeface="Calibri" panose="020F0502020204030204" pitchFamily="34" charset="0"/>
                          <a:cs typeface="Calibri" panose="020F0502020204030204" pitchFamily="34" charset="0"/>
                        </a:rPr>
                        <a:t>✓</a:t>
                      </a: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FFFFF"/>
                    </a:solidFill>
                  </a:tcPr>
                </a:tc>
                <a:tc>
                  <a:txBody>
                    <a:bodyPr/>
                    <a:lstStyle/>
                    <a:p>
                      <a:pPr algn="ctr"/>
                      <a:r>
                        <a:rPr lang="en-GB" sz="1400" dirty="0">
                          <a:solidFill>
                            <a:srgbClr val="32373F"/>
                          </a:solidFill>
                          <a:effectLst/>
                          <a:latin typeface="Calibri" panose="020F0502020204030204" pitchFamily="34" charset="0"/>
                          <a:cs typeface="Calibri" panose="020F0502020204030204" pitchFamily="34" charset="0"/>
                        </a:rPr>
                        <a:t>✓</a:t>
                      </a: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FFFFF"/>
                    </a:solidFill>
                  </a:tcPr>
                </a:tc>
                <a:tc>
                  <a:txBody>
                    <a:bodyPr/>
                    <a:lstStyle/>
                    <a:p>
                      <a:pPr algn="ctr"/>
                      <a:r>
                        <a:rPr lang="en-GB" sz="1400" dirty="0">
                          <a:solidFill>
                            <a:srgbClr val="32373F"/>
                          </a:solidFill>
                          <a:effectLst/>
                          <a:latin typeface="Calibri" panose="020F0502020204030204" pitchFamily="34" charset="0"/>
                          <a:cs typeface="Calibri" panose="020F0502020204030204" pitchFamily="34" charset="0"/>
                        </a:rPr>
                        <a:t>✓</a:t>
                      </a: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FFFFF"/>
                    </a:solidFill>
                  </a:tcPr>
                </a:tc>
                <a:tc>
                  <a:txBody>
                    <a:bodyPr/>
                    <a:lstStyle/>
                    <a:p>
                      <a:pPr algn="ctr"/>
                      <a:r>
                        <a:rPr lang="en-GB" sz="1400" dirty="0">
                          <a:solidFill>
                            <a:srgbClr val="32373F"/>
                          </a:solidFill>
                          <a:effectLst/>
                          <a:latin typeface="Calibri" panose="020F0502020204030204" pitchFamily="34" charset="0"/>
                          <a:cs typeface="Calibri" panose="020F0502020204030204" pitchFamily="34" charset="0"/>
                        </a:rPr>
                        <a:t>☓</a:t>
                      </a: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FFFFF"/>
                    </a:solidFill>
                  </a:tcPr>
                </a:tc>
                <a:tc>
                  <a:txBody>
                    <a:bodyPr/>
                    <a:lstStyle/>
                    <a:p>
                      <a:pPr algn="ctr"/>
                      <a:r>
                        <a:rPr lang="en-GB" sz="1400" dirty="0">
                          <a:solidFill>
                            <a:srgbClr val="32373F"/>
                          </a:solidFill>
                          <a:effectLst/>
                          <a:latin typeface="Calibri" panose="020F0502020204030204" pitchFamily="34" charset="0"/>
                          <a:cs typeface="Calibri" panose="020F0502020204030204" pitchFamily="34" charset="0"/>
                        </a:rPr>
                        <a:t>☓</a:t>
                      </a: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FFFFF"/>
                    </a:solidFill>
                  </a:tcPr>
                </a:tc>
                <a:tc>
                  <a:txBody>
                    <a:bodyPr/>
                    <a:lstStyle/>
                    <a:p>
                      <a:pPr algn="ctr"/>
                      <a:endParaRPr lang="en-GB" sz="1400" dirty="0">
                        <a:solidFill>
                          <a:srgbClr val="32373F"/>
                        </a:solidFill>
                        <a:effectLst/>
                        <a:latin typeface="Calibri" panose="020F0502020204030204" pitchFamily="34" charset="0"/>
                        <a:cs typeface="Calibri" panose="020F0502020204030204" pitchFamily="34" charset="0"/>
                      </a:endParaRP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FFFFF"/>
                    </a:solidFill>
                  </a:tcPr>
                </a:tc>
                <a:tc>
                  <a:txBody>
                    <a:bodyPr/>
                    <a:lstStyle/>
                    <a:p>
                      <a:pPr algn="ctr"/>
                      <a:endParaRPr lang="en-GB" sz="1400" dirty="0">
                        <a:solidFill>
                          <a:srgbClr val="32373F"/>
                        </a:solidFill>
                        <a:effectLst/>
                        <a:latin typeface="Calibri" panose="020F0502020204030204" pitchFamily="34" charset="0"/>
                        <a:cs typeface="Calibri" panose="020F0502020204030204" pitchFamily="34" charset="0"/>
                      </a:endParaRP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FFFFF"/>
                    </a:solidFill>
                  </a:tcPr>
                </a:tc>
                <a:tc>
                  <a:txBody>
                    <a:bodyPr/>
                    <a:lstStyle/>
                    <a:p>
                      <a:pPr algn="ctr"/>
                      <a:endParaRPr lang="en-GB" sz="1400" dirty="0">
                        <a:solidFill>
                          <a:srgbClr val="32373F"/>
                        </a:solidFill>
                        <a:effectLst/>
                        <a:latin typeface="Calibri" panose="020F0502020204030204" pitchFamily="34" charset="0"/>
                        <a:cs typeface="Calibri" panose="020F0502020204030204" pitchFamily="34" charset="0"/>
                      </a:endParaRP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FFFFF"/>
                    </a:solidFill>
                  </a:tcPr>
                </a:tc>
                <a:tc>
                  <a:txBody>
                    <a:bodyPr/>
                    <a:lstStyle/>
                    <a:p>
                      <a:pPr algn="ctr"/>
                      <a:endParaRPr lang="en-GB" sz="1400" dirty="0">
                        <a:solidFill>
                          <a:srgbClr val="32373F"/>
                        </a:solidFill>
                        <a:effectLst/>
                        <a:latin typeface="Calibri" panose="020F0502020204030204" pitchFamily="34" charset="0"/>
                        <a:cs typeface="Calibri" panose="020F0502020204030204" pitchFamily="34" charset="0"/>
                      </a:endParaRP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FFFFF"/>
                    </a:solidFill>
                  </a:tcPr>
                </a:tc>
                <a:tc>
                  <a:txBody>
                    <a:bodyPr/>
                    <a:lstStyle/>
                    <a:p>
                      <a:pPr algn="ctr"/>
                      <a:endParaRPr lang="en-GB" sz="1400" dirty="0">
                        <a:solidFill>
                          <a:srgbClr val="32373F"/>
                        </a:solidFill>
                        <a:effectLst/>
                        <a:latin typeface="Calibri" panose="020F0502020204030204" pitchFamily="34" charset="0"/>
                        <a:cs typeface="Calibri" panose="020F0502020204030204" pitchFamily="34" charset="0"/>
                      </a:endParaRP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FFFFF"/>
                    </a:solidFill>
                  </a:tcPr>
                </a:tc>
                <a:tc>
                  <a:txBody>
                    <a:bodyPr/>
                    <a:lstStyle/>
                    <a:p>
                      <a:pPr algn="ctr"/>
                      <a:endParaRPr lang="en-GB" sz="1400" dirty="0">
                        <a:solidFill>
                          <a:srgbClr val="32373F"/>
                        </a:solidFill>
                        <a:effectLst/>
                        <a:latin typeface="Calibri" panose="020F0502020204030204" pitchFamily="34" charset="0"/>
                        <a:cs typeface="Calibri" panose="020F0502020204030204" pitchFamily="34" charset="0"/>
                      </a:endParaRP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FFFFF"/>
                    </a:solidFill>
                  </a:tcPr>
                </a:tc>
                <a:tc>
                  <a:txBody>
                    <a:bodyPr/>
                    <a:lstStyle/>
                    <a:p>
                      <a:pPr algn="ctr"/>
                      <a:endParaRPr lang="en-GB" sz="1400" dirty="0">
                        <a:solidFill>
                          <a:srgbClr val="32373F"/>
                        </a:solidFill>
                        <a:effectLst/>
                        <a:latin typeface="Calibri" panose="020F0502020204030204" pitchFamily="34" charset="0"/>
                        <a:cs typeface="Calibri" panose="020F0502020204030204" pitchFamily="34" charset="0"/>
                      </a:endParaRP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FFFFF"/>
                    </a:solidFill>
                  </a:tcPr>
                </a:tc>
                <a:extLst>
                  <a:ext uri="{0D108BD9-81ED-4DB2-BD59-A6C34878D82A}">
                    <a16:rowId xmlns:a16="http://schemas.microsoft.com/office/drawing/2014/main" val="2021918237"/>
                  </a:ext>
                </a:extLst>
              </a:tr>
              <a:tr h="432000">
                <a:tc>
                  <a:txBody>
                    <a:bodyPr/>
                    <a:lstStyle/>
                    <a:p>
                      <a:pPr algn="l"/>
                      <a:r>
                        <a:rPr lang="en-GB" sz="1400" b="1" dirty="0" err="1">
                          <a:solidFill>
                            <a:srgbClr val="32373F"/>
                          </a:solidFill>
                          <a:effectLst/>
                          <a:latin typeface="Calibri" panose="020F0502020204030204" pitchFamily="34" charset="0"/>
                          <a:cs typeface="Calibri" panose="020F0502020204030204" pitchFamily="34" charset="0"/>
                        </a:rPr>
                        <a:t>Withings</a:t>
                      </a:r>
                      <a:r>
                        <a:rPr lang="en-GB" sz="1400" b="1" dirty="0">
                          <a:solidFill>
                            <a:srgbClr val="32373F"/>
                          </a:solidFill>
                          <a:effectLst/>
                          <a:latin typeface="Calibri" panose="020F0502020204030204" pitchFamily="34" charset="0"/>
                          <a:cs typeface="Calibri" panose="020F0502020204030204" pitchFamily="34" charset="0"/>
                        </a:rPr>
                        <a:t> </a:t>
                      </a:r>
                      <a:r>
                        <a:rPr lang="en-GB" sz="1400" b="1" dirty="0" err="1">
                          <a:solidFill>
                            <a:srgbClr val="32373F"/>
                          </a:solidFill>
                          <a:effectLst/>
                          <a:latin typeface="Calibri" panose="020F0502020204030204" pitchFamily="34" charset="0"/>
                          <a:cs typeface="Calibri" panose="020F0502020204030204" pitchFamily="34" charset="0"/>
                        </a:rPr>
                        <a:t>Scanwatch</a:t>
                      </a:r>
                      <a:endParaRPr lang="en-GB" sz="1400" b="1" dirty="0">
                        <a:solidFill>
                          <a:srgbClr val="32373F"/>
                        </a:solidFill>
                        <a:effectLst/>
                        <a:latin typeface="Calibri" panose="020F0502020204030204" pitchFamily="34" charset="0"/>
                        <a:cs typeface="Calibri" panose="020F0502020204030204" pitchFamily="34" charset="0"/>
                      </a:endParaRP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7F7F7"/>
                    </a:solidFill>
                  </a:tcPr>
                </a:tc>
                <a:tc>
                  <a:txBody>
                    <a:bodyPr/>
                    <a:lstStyle/>
                    <a:p>
                      <a:pPr algn="l"/>
                      <a:r>
                        <a:rPr lang="en-GB" sz="1400">
                          <a:solidFill>
                            <a:srgbClr val="32373F"/>
                          </a:solidFill>
                          <a:effectLst/>
                          <a:latin typeface="Calibri" panose="020F0502020204030204" pitchFamily="34" charset="0"/>
                          <a:cs typeface="Calibri" panose="020F0502020204030204" pitchFamily="34" charset="0"/>
                        </a:rPr>
                        <a:t>wrist watch</a:t>
                      </a: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7F7F7"/>
                    </a:solidFill>
                  </a:tcPr>
                </a:tc>
                <a:tc>
                  <a:txBody>
                    <a:bodyPr/>
                    <a:lstStyle/>
                    <a:p>
                      <a:pPr algn="ctr"/>
                      <a:r>
                        <a:rPr lang="en-GB" sz="1400" dirty="0">
                          <a:solidFill>
                            <a:srgbClr val="32373F"/>
                          </a:solidFill>
                          <a:effectLst/>
                          <a:latin typeface="Calibri" panose="020F0502020204030204" pitchFamily="34" charset="0"/>
                          <a:cs typeface="Calibri" panose="020F0502020204030204" pitchFamily="34" charset="0"/>
                        </a:rPr>
                        <a:t>✓</a:t>
                      </a: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7F7F7"/>
                    </a:solidFill>
                  </a:tcPr>
                </a:tc>
                <a:tc>
                  <a:txBody>
                    <a:bodyPr/>
                    <a:lstStyle/>
                    <a:p>
                      <a:pPr algn="ctr"/>
                      <a:r>
                        <a:rPr lang="en-GB" sz="1400" dirty="0">
                          <a:solidFill>
                            <a:srgbClr val="32373F"/>
                          </a:solidFill>
                          <a:effectLst/>
                          <a:latin typeface="Calibri" panose="020F0502020204030204" pitchFamily="34" charset="0"/>
                          <a:cs typeface="Calibri" panose="020F0502020204030204" pitchFamily="34" charset="0"/>
                        </a:rPr>
                        <a:t>✓</a:t>
                      </a: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7F7F7"/>
                    </a:solidFill>
                  </a:tcPr>
                </a:tc>
                <a:tc>
                  <a:txBody>
                    <a:bodyPr/>
                    <a:lstStyle/>
                    <a:p>
                      <a:pPr algn="ctr"/>
                      <a:r>
                        <a:rPr lang="en-GB" sz="1400" dirty="0">
                          <a:solidFill>
                            <a:srgbClr val="32373F"/>
                          </a:solidFill>
                          <a:effectLst/>
                          <a:latin typeface="Calibri" panose="020F0502020204030204" pitchFamily="34" charset="0"/>
                          <a:cs typeface="Calibri" panose="020F0502020204030204" pitchFamily="34" charset="0"/>
                        </a:rPr>
                        <a:t>✓</a:t>
                      </a: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7F7F7"/>
                    </a:solidFill>
                  </a:tcPr>
                </a:tc>
                <a:tc>
                  <a:txBody>
                    <a:bodyPr/>
                    <a:lstStyle/>
                    <a:p>
                      <a:pPr algn="ctr"/>
                      <a:r>
                        <a:rPr lang="en-GB" sz="1400" dirty="0">
                          <a:solidFill>
                            <a:srgbClr val="32373F"/>
                          </a:solidFill>
                          <a:effectLst/>
                          <a:latin typeface="Calibri" panose="020F0502020204030204" pitchFamily="34" charset="0"/>
                          <a:cs typeface="Calibri" panose="020F0502020204030204" pitchFamily="34" charset="0"/>
                        </a:rPr>
                        <a:t>✓</a:t>
                      </a: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7F7F7"/>
                    </a:solidFill>
                  </a:tcPr>
                </a:tc>
                <a:tc>
                  <a:txBody>
                    <a:bodyPr/>
                    <a:lstStyle/>
                    <a:p>
                      <a:pPr algn="ctr"/>
                      <a:r>
                        <a:rPr lang="en-GB" sz="1400" dirty="0">
                          <a:solidFill>
                            <a:srgbClr val="32373F"/>
                          </a:solidFill>
                          <a:effectLst/>
                          <a:latin typeface="Calibri" panose="020F0502020204030204" pitchFamily="34" charset="0"/>
                          <a:cs typeface="Calibri" panose="020F0502020204030204" pitchFamily="34" charset="0"/>
                        </a:rPr>
                        <a:t>☓</a:t>
                      </a: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7F7F7"/>
                    </a:solidFill>
                  </a:tcPr>
                </a:tc>
                <a:tc>
                  <a:txBody>
                    <a:bodyPr/>
                    <a:lstStyle/>
                    <a:p>
                      <a:pPr algn="ctr"/>
                      <a:endParaRPr lang="en-GB" sz="1400" dirty="0">
                        <a:solidFill>
                          <a:srgbClr val="32373F"/>
                        </a:solidFill>
                        <a:effectLst/>
                        <a:latin typeface="Calibri" panose="020F0502020204030204" pitchFamily="34" charset="0"/>
                        <a:cs typeface="Calibri" panose="020F0502020204030204" pitchFamily="34" charset="0"/>
                      </a:endParaRP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7F7F7"/>
                    </a:solidFill>
                  </a:tcPr>
                </a:tc>
                <a:tc>
                  <a:txBody>
                    <a:bodyPr/>
                    <a:lstStyle/>
                    <a:p>
                      <a:pPr algn="ctr"/>
                      <a:endParaRPr lang="en-GB" sz="1400" dirty="0">
                        <a:solidFill>
                          <a:srgbClr val="32373F"/>
                        </a:solidFill>
                        <a:effectLst/>
                        <a:latin typeface="Calibri" panose="020F0502020204030204" pitchFamily="34" charset="0"/>
                        <a:cs typeface="Calibri" panose="020F0502020204030204" pitchFamily="34" charset="0"/>
                      </a:endParaRP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7F7F7"/>
                    </a:solidFill>
                  </a:tcPr>
                </a:tc>
                <a:tc>
                  <a:txBody>
                    <a:bodyPr/>
                    <a:lstStyle/>
                    <a:p>
                      <a:pPr algn="ctr"/>
                      <a:endParaRPr lang="en-GB" sz="1400" dirty="0">
                        <a:solidFill>
                          <a:srgbClr val="32373F"/>
                        </a:solidFill>
                        <a:effectLst/>
                        <a:latin typeface="Calibri" panose="020F0502020204030204" pitchFamily="34" charset="0"/>
                        <a:cs typeface="Calibri" panose="020F0502020204030204" pitchFamily="34" charset="0"/>
                      </a:endParaRP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7F7F7"/>
                    </a:solidFill>
                  </a:tcPr>
                </a:tc>
                <a:tc>
                  <a:txBody>
                    <a:bodyPr/>
                    <a:lstStyle/>
                    <a:p>
                      <a:pPr algn="ctr"/>
                      <a:endParaRPr lang="en-GB" sz="1400" dirty="0">
                        <a:solidFill>
                          <a:srgbClr val="32373F"/>
                        </a:solidFill>
                        <a:effectLst/>
                        <a:latin typeface="Calibri" panose="020F0502020204030204" pitchFamily="34" charset="0"/>
                        <a:cs typeface="Calibri" panose="020F0502020204030204" pitchFamily="34" charset="0"/>
                      </a:endParaRP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7F7F7"/>
                    </a:solidFill>
                  </a:tcPr>
                </a:tc>
                <a:tc>
                  <a:txBody>
                    <a:bodyPr/>
                    <a:lstStyle/>
                    <a:p>
                      <a:pPr algn="ctr"/>
                      <a:endParaRPr lang="en-GB" sz="1400" dirty="0">
                        <a:solidFill>
                          <a:srgbClr val="32373F"/>
                        </a:solidFill>
                        <a:effectLst/>
                        <a:latin typeface="Calibri" panose="020F0502020204030204" pitchFamily="34" charset="0"/>
                        <a:cs typeface="Calibri" panose="020F0502020204030204" pitchFamily="34" charset="0"/>
                      </a:endParaRP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7F7F7"/>
                    </a:solidFill>
                  </a:tcPr>
                </a:tc>
                <a:tc>
                  <a:txBody>
                    <a:bodyPr/>
                    <a:lstStyle/>
                    <a:p>
                      <a:pPr algn="ctr"/>
                      <a:endParaRPr lang="en-GB" sz="1400" dirty="0">
                        <a:solidFill>
                          <a:srgbClr val="32373F"/>
                        </a:solidFill>
                        <a:effectLst/>
                        <a:latin typeface="Calibri" panose="020F0502020204030204" pitchFamily="34" charset="0"/>
                        <a:cs typeface="Calibri" panose="020F0502020204030204" pitchFamily="34" charset="0"/>
                      </a:endParaRP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7F7F7"/>
                    </a:solidFill>
                  </a:tcPr>
                </a:tc>
                <a:tc>
                  <a:txBody>
                    <a:bodyPr/>
                    <a:lstStyle/>
                    <a:p>
                      <a:pPr algn="ctr"/>
                      <a:endParaRPr lang="en-GB" sz="1400" dirty="0">
                        <a:solidFill>
                          <a:srgbClr val="32373F"/>
                        </a:solidFill>
                        <a:effectLst/>
                        <a:latin typeface="Calibri" panose="020F0502020204030204" pitchFamily="34" charset="0"/>
                        <a:cs typeface="Calibri" panose="020F0502020204030204" pitchFamily="34" charset="0"/>
                      </a:endParaRP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7F7F7"/>
                    </a:solidFill>
                  </a:tcPr>
                </a:tc>
                <a:extLst>
                  <a:ext uri="{0D108BD9-81ED-4DB2-BD59-A6C34878D82A}">
                    <a16:rowId xmlns:a16="http://schemas.microsoft.com/office/drawing/2014/main" val="221572100"/>
                  </a:ext>
                </a:extLst>
              </a:tr>
              <a:tr h="432000">
                <a:tc>
                  <a:txBody>
                    <a:bodyPr/>
                    <a:lstStyle/>
                    <a:p>
                      <a:pPr algn="l"/>
                      <a:r>
                        <a:rPr lang="en-GB" sz="1400" b="1" dirty="0">
                          <a:solidFill>
                            <a:srgbClr val="32373F"/>
                          </a:solidFill>
                          <a:effectLst/>
                          <a:latin typeface="Calibri" panose="020F0502020204030204" pitchFamily="34" charset="0"/>
                          <a:cs typeface="Calibri" panose="020F0502020204030204" pitchFamily="34" charset="0"/>
                        </a:rPr>
                        <a:t>Samsung Galaxy Watch3</a:t>
                      </a: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FFFFF"/>
                    </a:solidFill>
                  </a:tcPr>
                </a:tc>
                <a:tc>
                  <a:txBody>
                    <a:bodyPr/>
                    <a:lstStyle/>
                    <a:p>
                      <a:pPr algn="l"/>
                      <a:r>
                        <a:rPr lang="en-GB" sz="1400">
                          <a:solidFill>
                            <a:srgbClr val="32373F"/>
                          </a:solidFill>
                          <a:effectLst/>
                          <a:latin typeface="Calibri" panose="020F0502020204030204" pitchFamily="34" charset="0"/>
                          <a:cs typeface="Calibri" panose="020F0502020204030204" pitchFamily="34" charset="0"/>
                        </a:rPr>
                        <a:t>wrist watch</a:t>
                      </a: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FFFFF"/>
                    </a:solidFill>
                  </a:tcPr>
                </a:tc>
                <a:tc>
                  <a:txBody>
                    <a:bodyPr/>
                    <a:lstStyle/>
                    <a:p>
                      <a:pPr algn="ctr"/>
                      <a:r>
                        <a:rPr lang="en-GB" sz="1400" dirty="0">
                          <a:solidFill>
                            <a:srgbClr val="32373F"/>
                          </a:solidFill>
                          <a:effectLst/>
                          <a:latin typeface="Calibri" panose="020F0502020204030204" pitchFamily="34" charset="0"/>
                          <a:cs typeface="Calibri" panose="020F0502020204030204" pitchFamily="34" charset="0"/>
                        </a:rPr>
                        <a:t>✓</a:t>
                      </a: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FFFFF"/>
                    </a:solidFill>
                  </a:tcPr>
                </a:tc>
                <a:tc>
                  <a:txBody>
                    <a:bodyPr/>
                    <a:lstStyle/>
                    <a:p>
                      <a:pPr algn="ctr"/>
                      <a:r>
                        <a:rPr lang="en-GB" sz="1400" dirty="0">
                          <a:solidFill>
                            <a:srgbClr val="32373F"/>
                          </a:solidFill>
                          <a:effectLst/>
                          <a:latin typeface="Calibri" panose="020F0502020204030204" pitchFamily="34" charset="0"/>
                          <a:cs typeface="Calibri" panose="020F0502020204030204" pitchFamily="34" charset="0"/>
                        </a:rPr>
                        <a:t>☓</a:t>
                      </a: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FFFFF"/>
                    </a:solidFill>
                  </a:tcPr>
                </a:tc>
                <a:tc>
                  <a:txBody>
                    <a:bodyPr/>
                    <a:lstStyle/>
                    <a:p>
                      <a:pPr algn="ctr"/>
                      <a:r>
                        <a:rPr lang="en-GB" sz="1400" dirty="0">
                          <a:solidFill>
                            <a:srgbClr val="32373F"/>
                          </a:solidFill>
                          <a:effectLst/>
                          <a:latin typeface="Calibri" panose="020F0502020204030204" pitchFamily="34" charset="0"/>
                          <a:cs typeface="Calibri" panose="020F0502020204030204" pitchFamily="34" charset="0"/>
                        </a:rPr>
                        <a:t>✓</a:t>
                      </a: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FFFFF"/>
                    </a:solidFill>
                  </a:tcPr>
                </a:tc>
                <a:tc>
                  <a:txBody>
                    <a:bodyPr/>
                    <a:lstStyle/>
                    <a:p>
                      <a:pPr algn="ctr"/>
                      <a:r>
                        <a:rPr lang="en-GB" sz="1400" dirty="0">
                          <a:solidFill>
                            <a:srgbClr val="32373F"/>
                          </a:solidFill>
                          <a:effectLst/>
                          <a:latin typeface="Calibri" panose="020F0502020204030204" pitchFamily="34" charset="0"/>
                          <a:cs typeface="Calibri" panose="020F0502020204030204" pitchFamily="34" charset="0"/>
                        </a:rPr>
                        <a:t>☓</a:t>
                      </a: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FFFFF"/>
                    </a:solidFill>
                  </a:tcPr>
                </a:tc>
                <a:tc>
                  <a:txBody>
                    <a:bodyPr/>
                    <a:lstStyle/>
                    <a:p>
                      <a:pPr algn="ctr"/>
                      <a:r>
                        <a:rPr lang="en-GB" sz="1400" dirty="0">
                          <a:solidFill>
                            <a:srgbClr val="32373F"/>
                          </a:solidFill>
                          <a:effectLst/>
                          <a:latin typeface="Calibri" panose="020F0502020204030204" pitchFamily="34" charset="0"/>
                          <a:cs typeface="Calibri" panose="020F0502020204030204" pitchFamily="34" charset="0"/>
                        </a:rPr>
                        <a:t>✓</a:t>
                      </a: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FFFFF"/>
                    </a:solidFill>
                  </a:tcPr>
                </a:tc>
                <a:tc>
                  <a:txBody>
                    <a:bodyPr/>
                    <a:lstStyle/>
                    <a:p>
                      <a:pPr algn="ctr"/>
                      <a:endParaRPr lang="en-GB" sz="1400" dirty="0">
                        <a:solidFill>
                          <a:srgbClr val="32373F"/>
                        </a:solidFill>
                        <a:effectLst/>
                        <a:latin typeface="Calibri" panose="020F0502020204030204" pitchFamily="34" charset="0"/>
                        <a:cs typeface="Calibri" panose="020F0502020204030204" pitchFamily="34" charset="0"/>
                      </a:endParaRP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FFFFF"/>
                    </a:solidFill>
                  </a:tcPr>
                </a:tc>
                <a:tc>
                  <a:txBody>
                    <a:bodyPr/>
                    <a:lstStyle/>
                    <a:p>
                      <a:pPr algn="ctr"/>
                      <a:endParaRPr lang="en-GB" sz="1400" dirty="0">
                        <a:solidFill>
                          <a:srgbClr val="32373F"/>
                        </a:solidFill>
                        <a:effectLst/>
                        <a:latin typeface="Calibri" panose="020F0502020204030204" pitchFamily="34" charset="0"/>
                        <a:cs typeface="Calibri" panose="020F0502020204030204" pitchFamily="34" charset="0"/>
                      </a:endParaRP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FFFFF"/>
                    </a:solidFill>
                  </a:tcPr>
                </a:tc>
                <a:tc>
                  <a:txBody>
                    <a:bodyPr/>
                    <a:lstStyle/>
                    <a:p>
                      <a:pPr algn="ctr"/>
                      <a:endParaRPr lang="en-GB" sz="1400">
                        <a:solidFill>
                          <a:srgbClr val="32373F"/>
                        </a:solidFill>
                        <a:effectLst/>
                        <a:latin typeface="Calibri" panose="020F0502020204030204" pitchFamily="34" charset="0"/>
                        <a:cs typeface="Calibri" panose="020F0502020204030204" pitchFamily="34" charset="0"/>
                      </a:endParaRP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FFFFF"/>
                    </a:solidFill>
                  </a:tcPr>
                </a:tc>
                <a:tc>
                  <a:txBody>
                    <a:bodyPr/>
                    <a:lstStyle/>
                    <a:p>
                      <a:pPr algn="ctr"/>
                      <a:endParaRPr lang="en-GB" sz="1400" dirty="0">
                        <a:solidFill>
                          <a:srgbClr val="32373F"/>
                        </a:solidFill>
                        <a:effectLst/>
                        <a:latin typeface="Calibri" panose="020F0502020204030204" pitchFamily="34" charset="0"/>
                        <a:cs typeface="Calibri" panose="020F0502020204030204" pitchFamily="34" charset="0"/>
                      </a:endParaRP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FFFFF"/>
                    </a:solidFill>
                  </a:tcPr>
                </a:tc>
                <a:tc>
                  <a:txBody>
                    <a:bodyPr/>
                    <a:lstStyle/>
                    <a:p>
                      <a:pPr algn="ctr"/>
                      <a:endParaRPr lang="en-GB" sz="1400" dirty="0">
                        <a:solidFill>
                          <a:srgbClr val="32373F"/>
                        </a:solidFill>
                        <a:effectLst/>
                        <a:latin typeface="Calibri" panose="020F0502020204030204" pitchFamily="34" charset="0"/>
                        <a:cs typeface="Calibri" panose="020F0502020204030204" pitchFamily="34" charset="0"/>
                      </a:endParaRP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FFFFF"/>
                    </a:solidFill>
                  </a:tcPr>
                </a:tc>
                <a:tc>
                  <a:txBody>
                    <a:bodyPr/>
                    <a:lstStyle/>
                    <a:p>
                      <a:pPr algn="ctr"/>
                      <a:endParaRPr lang="en-GB" sz="1400" dirty="0">
                        <a:solidFill>
                          <a:srgbClr val="32373F"/>
                        </a:solidFill>
                        <a:effectLst/>
                        <a:latin typeface="Calibri" panose="020F0502020204030204" pitchFamily="34" charset="0"/>
                        <a:cs typeface="Calibri" panose="020F0502020204030204" pitchFamily="34" charset="0"/>
                      </a:endParaRP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FFFFF"/>
                    </a:solidFill>
                  </a:tcPr>
                </a:tc>
                <a:tc>
                  <a:txBody>
                    <a:bodyPr/>
                    <a:lstStyle/>
                    <a:p>
                      <a:pPr algn="ctr"/>
                      <a:endParaRPr lang="en-GB" sz="1400" dirty="0">
                        <a:solidFill>
                          <a:srgbClr val="32373F"/>
                        </a:solidFill>
                        <a:effectLst/>
                        <a:latin typeface="Calibri" panose="020F0502020204030204" pitchFamily="34" charset="0"/>
                        <a:cs typeface="Calibri" panose="020F0502020204030204" pitchFamily="34" charset="0"/>
                      </a:endParaRP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FFFFF"/>
                    </a:solidFill>
                  </a:tcPr>
                </a:tc>
                <a:extLst>
                  <a:ext uri="{0D108BD9-81ED-4DB2-BD59-A6C34878D82A}">
                    <a16:rowId xmlns:a16="http://schemas.microsoft.com/office/drawing/2014/main" val="1410675868"/>
                  </a:ext>
                </a:extLst>
              </a:tr>
              <a:tr h="432000">
                <a:tc>
                  <a:txBody>
                    <a:bodyPr/>
                    <a:lstStyle/>
                    <a:p>
                      <a:pPr algn="l"/>
                      <a:r>
                        <a:rPr lang="en-GB" sz="1400" b="1" dirty="0">
                          <a:solidFill>
                            <a:srgbClr val="32373F"/>
                          </a:solidFill>
                          <a:effectLst/>
                          <a:latin typeface="Calibri" panose="020F0502020204030204" pitchFamily="34" charset="0"/>
                          <a:cs typeface="Calibri" panose="020F0502020204030204" pitchFamily="34" charset="0"/>
                        </a:rPr>
                        <a:t>Fitbit Sense</a:t>
                      </a: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7F7F7"/>
                    </a:solidFill>
                  </a:tcPr>
                </a:tc>
                <a:tc>
                  <a:txBody>
                    <a:bodyPr/>
                    <a:lstStyle/>
                    <a:p>
                      <a:pPr algn="l"/>
                      <a:r>
                        <a:rPr lang="en-GB" sz="1400">
                          <a:solidFill>
                            <a:srgbClr val="32373F"/>
                          </a:solidFill>
                          <a:effectLst/>
                          <a:latin typeface="Calibri" panose="020F0502020204030204" pitchFamily="34" charset="0"/>
                          <a:cs typeface="Calibri" panose="020F0502020204030204" pitchFamily="34" charset="0"/>
                        </a:rPr>
                        <a:t>wrist watch</a:t>
                      </a: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7F7F7"/>
                    </a:solidFill>
                  </a:tcPr>
                </a:tc>
                <a:tc>
                  <a:txBody>
                    <a:bodyPr/>
                    <a:lstStyle/>
                    <a:p>
                      <a:pPr algn="ctr"/>
                      <a:r>
                        <a:rPr lang="en-GB" sz="1400" dirty="0">
                          <a:solidFill>
                            <a:srgbClr val="32373F"/>
                          </a:solidFill>
                          <a:effectLst/>
                          <a:latin typeface="Calibri" panose="020F0502020204030204" pitchFamily="34" charset="0"/>
                          <a:cs typeface="Calibri" panose="020F0502020204030204" pitchFamily="34" charset="0"/>
                        </a:rPr>
                        <a:t>✓</a:t>
                      </a: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7F7F7"/>
                    </a:solidFill>
                  </a:tcPr>
                </a:tc>
                <a:tc>
                  <a:txBody>
                    <a:bodyPr/>
                    <a:lstStyle/>
                    <a:p>
                      <a:pPr algn="ctr"/>
                      <a:r>
                        <a:rPr lang="en-GB" sz="1400" dirty="0">
                          <a:solidFill>
                            <a:srgbClr val="32373F"/>
                          </a:solidFill>
                          <a:effectLst/>
                          <a:latin typeface="Calibri" panose="020F0502020204030204" pitchFamily="34" charset="0"/>
                          <a:cs typeface="Calibri" panose="020F0502020204030204" pitchFamily="34" charset="0"/>
                        </a:rPr>
                        <a:t>☓</a:t>
                      </a: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7F7F7"/>
                    </a:solidFill>
                  </a:tcPr>
                </a:tc>
                <a:tc>
                  <a:txBody>
                    <a:bodyPr/>
                    <a:lstStyle/>
                    <a:p>
                      <a:pPr algn="ctr"/>
                      <a:r>
                        <a:rPr lang="en-GB" sz="1400" dirty="0">
                          <a:solidFill>
                            <a:srgbClr val="32373F"/>
                          </a:solidFill>
                          <a:effectLst/>
                          <a:latin typeface="Calibri" panose="020F0502020204030204" pitchFamily="34" charset="0"/>
                          <a:cs typeface="Calibri" panose="020F0502020204030204" pitchFamily="34" charset="0"/>
                        </a:rPr>
                        <a:t>✓</a:t>
                      </a: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7F7F7"/>
                    </a:solidFill>
                  </a:tcPr>
                </a:tc>
                <a:tc>
                  <a:txBody>
                    <a:bodyPr/>
                    <a:lstStyle/>
                    <a:p>
                      <a:pPr algn="ctr"/>
                      <a:r>
                        <a:rPr lang="en-GB" sz="1400" dirty="0">
                          <a:solidFill>
                            <a:srgbClr val="32373F"/>
                          </a:solidFill>
                          <a:effectLst/>
                          <a:latin typeface="Calibri" panose="020F0502020204030204" pitchFamily="34" charset="0"/>
                          <a:cs typeface="Calibri" panose="020F0502020204030204" pitchFamily="34" charset="0"/>
                        </a:rPr>
                        <a:t>✓</a:t>
                      </a: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7F7F7"/>
                    </a:solidFill>
                  </a:tcPr>
                </a:tc>
                <a:tc>
                  <a:txBody>
                    <a:bodyPr/>
                    <a:lstStyle/>
                    <a:p>
                      <a:pPr algn="ctr"/>
                      <a:r>
                        <a:rPr lang="en-GB" sz="1400" dirty="0">
                          <a:solidFill>
                            <a:srgbClr val="32373F"/>
                          </a:solidFill>
                          <a:effectLst/>
                          <a:latin typeface="Calibri" panose="020F0502020204030204" pitchFamily="34" charset="0"/>
                          <a:cs typeface="Calibri" panose="020F0502020204030204" pitchFamily="34" charset="0"/>
                        </a:rPr>
                        <a:t>☓</a:t>
                      </a: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7F7F7"/>
                    </a:solidFill>
                  </a:tcPr>
                </a:tc>
                <a:tc>
                  <a:txBody>
                    <a:bodyPr/>
                    <a:lstStyle/>
                    <a:p>
                      <a:pPr algn="ctr"/>
                      <a:endParaRPr lang="en-GB" sz="1400" dirty="0">
                        <a:solidFill>
                          <a:srgbClr val="32373F"/>
                        </a:solidFill>
                        <a:effectLst/>
                        <a:latin typeface="Calibri" panose="020F0502020204030204" pitchFamily="34" charset="0"/>
                        <a:cs typeface="Calibri" panose="020F0502020204030204" pitchFamily="34" charset="0"/>
                      </a:endParaRP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7F7F7"/>
                    </a:solidFill>
                  </a:tcPr>
                </a:tc>
                <a:tc>
                  <a:txBody>
                    <a:bodyPr/>
                    <a:lstStyle/>
                    <a:p>
                      <a:pPr algn="ctr"/>
                      <a:endParaRPr lang="en-GB" sz="1400" dirty="0">
                        <a:solidFill>
                          <a:srgbClr val="32373F"/>
                        </a:solidFill>
                        <a:effectLst/>
                        <a:latin typeface="Calibri" panose="020F0502020204030204" pitchFamily="34" charset="0"/>
                        <a:cs typeface="Calibri" panose="020F0502020204030204" pitchFamily="34" charset="0"/>
                      </a:endParaRP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7F7F7"/>
                    </a:solidFill>
                  </a:tcPr>
                </a:tc>
                <a:tc>
                  <a:txBody>
                    <a:bodyPr/>
                    <a:lstStyle/>
                    <a:p>
                      <a:pPr algn="ctr"/>
                      <a:endParaRPr lang="en-GB" sz="1400" dirty="0">
                        <a:solidFill>
                          <a:srgbClr val="32373F"/>
                        </a:solidFill>
                        <a:effectLst/>
                        <a:latin typeface="Calibri" panose="020F0502020204030204" pitchFamily="34" charset="0"/>
                        <a:cs typeface="Calibri" panose="020F0502020204030204" pitchFamily="34" charset="0"/>
                      </a:endParaRP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7F7F7"/>
                    </a:solidFill>
                  </a:tcPr>
                </a:tc>
                <a:tc>
                  <a:txBody>
                    <a:bodyPr/>
                    <a:lstStyle/>
                    <a:p>
                      <a:pPr algn="ctr"/>
                      <a:endParaRPr lang="en-GB" sz="1400" dirty="0">
                        <a:solidFill>
                          <a:srgbClr val="32373F"/>
                        </a:solidFill>
                        <a:effectLst/>
                        <a:latin typeface="Calibri" panose="020F0502020204030204" pitchFamily="34" charset="0"/>
                        <a:cs typeface="Calibri" panose="020F0502020204030204" pitchFamily="34" charset="0"/>
                      </a:endParaRP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7F7F7"/>
                    </a:solidFill>
                  </a:tcPr>
                </a:tc>
                <a:tc>
                  <a:txBody>
                    <a:bodyPr/>
                    <a:lstStyle/>
                    <a:p>
                      <a:pPr algn="ctr"/>
                      <a:endParaRPr lang="en-GB" sz="1400" dirty="0">
                        <a:solidFill>
                          <a:srgbClr val="32373F"/>
                        </a:solidFill>
                        <a:effectLst/>
                        <a:latin typeface="Calibri" panose="020F0502020204030204" pitchFamily="34" charset="0"/>
                        <a:cs typeface="Calibri" panose="020F0502020204030204" pitchFamily="34" charset="0"/>
                      </a:endParaRP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7F7F7"/>
                    </a:solidFill>
                  </a:tcPr>
                </a:tc>
                <a:tc>
                  <a:txBody>
                    <a:bodyPr/>
                    <a:lstStyle/>
                    <a:p>
                      <a:pPr algn="ctr"/>
                      <a:endParaRPr lang="en-GB" sz="1400" dirty="0">
                        <a:solidFill>
                          <a:srgbClr val="32373F"/>
                        </a:solidFill>
                        <a:effectLst/>
                        <a:latin typeface="Calibri" panose="020F0502020204030204" pitchFamily="34" charset="0"/>
                        <a:cs typeface="Calibri" panose="020F0502020204030204" pitchFamily="34" charset="0"/>
                      </a:endParaRP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7F7F7"/>
                    </a:solidFill>
                  </a:tcPr>
                </a:tc>
                <a:tc>
                  <a:txBody>
                    <a:bodyPr/>
                    <a:lstStyle/>
                    <a:p>
                      <a:pPr algn="ctr"/>
                      <a:endParaRPr lang="en-GB" sz="1400" dirty="0">
                        <a:solidFill>
                          <a:srgbClr val="32373F"/>
                        </a:solidFill>
                        <a:effectLst/>
                        <a:latin typeface="Calibri" panose="020F0502020204030204" pitchFamily="34" charset="0"/>
                        <a:cs typeface="Calibri" panose="020F0502020204030204" pitchFamily="34" charset="0"/>
                      </a:endParaRP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7F7F7"/>
                    </a:solidFill>
                  </a:tcPr>
                </a:tc>
                <a:extLst>
                  <a:ext uri="{0D108BD9-81ED-4DB2-BD59-A6C34878D82A}">
                    <a16:rowId xmlns:a16="http://schemas.microsoft.com/office/drawing/2014/main" val="2478959723"/>
                  </a:ext>
                </a:extLst>
              </a:tr>
              <a:tr h="432000">
                <a:tc>
                  <a:txBody>
                    <a:bodyPr/>
                    <a:lstStyle/>
                    <a:p>
                      <a:pPr algn="l"/>
                      <a:r>
                        <a:rPr lang="en-GB" sz="1400" b="1" dirty="0" err="1">
                          <a:solidFill>
                            <a:srgbClr val="32373F"/>
                          </a:solidFill>
                          <a:effectLst/>
                          <a:latin typeface="Calibri" panose="020F0502020204030204" pitchFamily="34" charset="0"/>
                          <a:cs typeface="Calibri" panose="020F0502020204030204" pitchFamily="34" charset="0"/>
                        </a:rPr>
                        <a:t>Biostrap</a:t>
                      </a:r>
                      <a:r>
                        <a:rPr lang="en-GB" sz="1400" b="1" dirty="0">
                          <a:solidFill>
                            <a:srgbClr val="32373F"/>
                          </a:solidFill>
                          <a:effectLst/>
                          <a:latin typeface="Calibri" panose="020F0502020204030204" pitchFamily="34" charset="0"/>
                          <a:cs typeface="Calibri" panose="020F0502020204030204" pitchFamily="34" charset="0"/>
                        </a:rPr>
                        <a:t> Evo</a:t>
                      </a: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7F7F7"/>
                    </a:solidFill>
                  </a:tcPr>
                </a:tc>
                <a:tc>
                  <a:txBody>
                    <a:bodyPr/>
                    <a:lstStyle/>
                    <a:p>
                      <a:pPr algn="l"/>
                      <a:r>
                        <a:rPr lang="en-GB" sz="1400">
                          <a:solidFill>
                            <a:srgbClr val="32373F"/>
                          </a:solidFill>
                          <a:effectLst/>
                          <a:latin typeface="Calibri" panose="020F0502020204030204" pitchFamily="34" charset="0"/>
                          <a:cs typeface="Calibri" panose="020F0502020204030204" pitchFamily="34" charset="0"/>
                        </a:rPr>
                        <a:t>wrist band</a:t>
                      </a: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7F7F7"/>
                    </a:solidFill>
                  </a:tcPr>
                </a:tc>
                <a:tc>
                  <a:txBody>
                    <a:bodyPr/>
                    <a:lstStyle/>
                    <a:p>
                      <a:pPr algn="ctr"/>
                      <a:r>
                        <a:rPr lang="en-GB" sz="1400" dirty="0">
                          <a:solidFill>
                            <a:srgbClr val="32373F"/>
                          </a:solidFill>
                          <a:effectLst/>
                          <a:latin typeface="Calibri" panose="020F0502020204030204" pitchFamily="34" charset="0"/>
                          <a:cs typeface="Calibri" panose="020F0502020204030204" pitchFamily="34" charset="0"/>
                        </a:rPr>
                        <a:t>✓</a:t>
                      </a: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7F7F7"/>
                    </a:solidFill>
                  </a:tcPr>
                </a:tc>
                <a:tc>
                  <a:txBody>
                    <a:bodyPr/>
                    <a:lstStyle/>
                    <a:p>
                      <a:pPr algn="ctr"/>
                      <a:r>
                        <a:rPr lang="en-GB" sz="1400" dirty="0">
                          <a:solidFill>
                            <a:srgbClr val="32373F"/>
                          </a:solidFill>
                          <a:effectLst/>
                          <a:latin typeface="Calibri" panose="020F0502020204030204" pitchFamily="34" charset="0"/>
                          <a:cs typeface="Calibri" panose="020F0502020204030204" pitchFamily="34" charset="0"/>
                        </a:rPr>
                        <a:t>☓</a:t>
                      </a: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7F7F7"/>
                    </a:solidFill>
                  </a:tcPr>
                </a:tc>
                <a:tc>
                  <a:txBody>
                    <a:bodyPr/>
                    <a:lstStyle/>
                    <a:p>
                      <a:pPr algn="ctr"/>
                      <a:r>
                        <a:rPr lang="en-GB" sz="1400" dirty="0">
                          <a:solidFill>
                            <a:srgbClr val="32373F"/>
                          </a:solidFill>
                          <a:effectLst/>
                          <a:latin typeface="Calibri" panose="020F0502020204030204" pitchFamily="34" charset="0"/>
                          <a:cs typeface="Calibri" panose="020F0502020204030204" pitchFamily="34" charset="0"/>
                        </a:rPr>
                        <a:t>✓</a:t>
                      </a: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7F7F7"/>
                    </a:solidFill>
                  </a:tcPr>
                </a:tc>
                <a:tc>
                  <a:txBody>
                    <a:bodyPr/>
                    <a:lstStyle/>
                    <a:p>
                      <a:pPr algn="ctr"/>
                      <a:r>
                        <a:rPr lang="en-GB" sz="1400" dirty="0">
                          <a:solidFill>
                            <a:srgbClr val="32373F"/>
                          </a:solidFill>
                          <a:effectLst/>
                          <a:latin typeface="Calibri" panose="020F0502020204030204" pitchFamily="34" charset="0"/>
                          <a:cs typeface="Calibri" panose="020F0502020204030204" pitchFamily="34" charset="0"/>
                        </a:rPr>
                        <a:t>✓</a:t>
                      </a: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7F7F7"/>
                    </a:solidFill>
                  </a:tcPr>
                </a:tc>
                <a:tc>
                  <a:txBody>
                    <a:bodyPr/>
                    <a:lstStyle/>
                    <a:p>
                      <a:pPr algn="ctr"/>
                      <a:r>
                        <a:rPr lang="en-GB" sz="1400" dirty="0">
                          <a:solidFill>
                            <a:srgbClr val="32373F"/>
                          </a:solidFill>
                          <a:effectLst/>
                          <a:latin typeface="Calibri" panose="020F0502020204030204" pitchFamily="34" charset="0"/>
                          <a:cs typeface="Calibri" panose="020F0502020204030204" pitchFamily="34" charset="0"/>
                        </a:rPr>
                        <a:t>☓</a:t>
                      </a: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7F7F7"/>
                    </a:solidFill>
                  </a:tcPr>
                </a:tc>
                <a:tc>
                  <a:txBody>
                    <a:bodyPr/>
                    <a:lstStyle/>
                    <a:p>
                      <a:pPr algn="ctr"/>
                      <a:endParaRPr lang="en-GB" sz="1400" dirty="0">
                        <a:solidFill>
                          <a:srgbClr val="32373F"/>
                        </a:solidFill>
                        <a:effectLst/>
                        <a:latin typeface="Calibri" panose="020F0502020204030204" pitchFamily="34" charset="0"/>
                        <a:cs typeface="Calibri" panose="020F0502020204030204" pitchFamily="34" charset="0"/>
                      </a:endParaRP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7F7F7"/>
                    </a:solidFill>
                  </a:tcPr>
                </a:tc>
                <a:tc>
                  <a:txBody>
                    <a:bodyPr/>
                    <a:lstStyle/>
                    <a:p>
                      <a:pPr algn="ctr"/>
                      <a:endParaRPr lang="en-GB" sz="1400" dirty="0">
                        <a:solidFill>
                          <a:srgbClr val="32373F"/>
                        </a:solidFill>
                        <a:effectLst/>
                        <a:latin typeface="Calibri" panose="020F0502020204030204" pitchFamily="34" charset="0"/>
                        <a:cs typeface="Calibri" panose="020F0502020204030204" pitchFamily="34" charset="0"/>
                      </a:endParaRP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7F7F7"/>
                    </a:solidFill>
                  </a:tcPr>
                </a:tc>
                <a:tc>
                  <a:txBody>
                    <a:bodyPr/>
                    <a:lstStyle/>
                    <a:p>
                      <a:pPr algn="ctr"/>
                      <a:endParaRPr lang="en-GB" sz="1400" dirty="0">
                        <a:solidFill>
                          <a:srgbClr val="32373F"/>
                        </a:solidFill>
                        <a:effectLst/>
                        <a:latin typeface="Calibri" panose="020F0502020204030204" pitchFamily="34" charset="0"/>
                        <a:cs typeface="Calibri" panose="020F0502020204030204" pitchFamily="34" charset="0"/>
                      </a:endParaRP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7F7F7"/>
                    </a:solidFill>
                  </a:tcPr>
                </a:tc>
                <a:tc>
                  <a:txBody>
                    <a:bodyPr/>
                    <a:lstStyle/>
                    <a:p>
                      <a:pPr algn="ctr"/>
                      <a:endParaRPr lang="en-GB" sz="1400" dirty="0">
                        <a:solidFill>
                          <a:srgbClr val="32373F"/>
                        </a:solidFill>
                        <a:effectLst/>
                        <a:latin typeface="Calibri" panose="020F0502020204030204" pitchFamily="34" charset="0"/>
                        <a:cs typeface="Calibri" panose="020F0502020204030204" pitchFamily="34" charset="0"/>
                      </a:endParaRP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7F7F7"/>
                    </a:solidFill>
                  </a:tcPr>
                </a:tc>
                <a:tc>
                  <a:txBody>
                    <a:bodyPr/>
                    <a:lstStyle/>
                    <a:p>
                      <a:pPr algn="ctr"/>
                      <a:endParaRPr lang="en-GB" sz="1400" dirty="0">
                        <a:solidFill>
                          <a:srgbClr val="32373F"/>
                        </a:solidFill>
                        <a:effectLst/>
                        <a:latin typeface="Calibri" panose="020F0502020204030204" pitchFamily="34" charset="0"/>
                        <a:cs typeface="Calibri" panose="020F0502020204030204" pitchFamily="34" charset="0"/>
                      </a:endParaRP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7F7F7"/>
                    </a:solidFill>
                  </a:tcPr>
                </a:tc>
                <a:tc>
                  <a:txBody>
                    <a:bodyPr/>
                    <a:lstStyle/>
                    <a:p>
                      <a:pPr algn="ctr"/>
                      <a:endParaRPr lang="en-GB" sz="1400" dirty="0">
                        <a:solidFill>
                          <a:srgbClr val="32373F"/>
                        </a:solidFill>
                        <a:effectLst/>
                        <a:latin typeface="Calibri" panose="020F0502020204030204" pitchFamily="34" charset="0"/>
                        <a:cs typeface="Calibri" panose="020F0502020204030204" pitchFamily="34" charset="0"/>
                      </a:endParaRP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7F7F7"/>
                    </a:solidFill>
                  </a:tcPr>
                </a:tc>
                <a:tc>
                  <a:txBody>
                    <a:bodyPr/>
                    <a:lstStyle/>
                    <a:p>
                      <a:pPr algn="ctr"/>
                      <a:endParaRPr lang="en-GB" sz="1400" dirty="0">
                        <a:solidFill>
                          <a:srgbClr val="32373F"/>
                        </a:solidFill>
                        <a:effectLst/>
                        <a:latin typeface="Calibri" panose="020F0502020204030204" pitchFamily="34" charset="0"/>
                        <a:cs typeface="Calibri" panose="020F0502020204030204" pitchFamily="34" charset="0"/>
                      </a:endParaRP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7F7F7"/>
                    </a:solidFill>
                  </a:tcPr>
                </a:tc>
                <a:extLst>
                  <a:ext uri="{0D108BD9-81ED-4DB2-BD59-A6C34878D82A}">
                    <a16:rowId xmlns:a16="http://schemas.microsoft.com/office/drawing/2014/main" val="1676911796"/>
                  </a:ext>
                </a:extLst>
              </a:tr>
              <a:tr h="432000">
                <a:tc>
                  <a:txBody>
                    <a:bodyPr/>
                    <a:lstStyle/>
                    <a:p>
                      <a:pPr algn="l"/>
                      <a:r>
                        <a:rPr lang="en-GB" sz="1400" b="1" dirty="0" err="1">
                          <a:solidFill>
                            <a:srgbClr val="32373F"/>
                          </a:solidFill>
                          <a:effectLst/>
                          <a:latin typeface="Calibri" panose="020F0502020204030204" pitchFamily="34" charset="0"/>
                          <a:cs typeface="Calibri" panose="020F0502020204030204" pitchFamily="34" charset="0"/>
                        </a:rPr>
                        <a:t>Oura</a:t>
                      </a:r>
                      <a:r>
                        <a:rPr lang="en-GB" sz="1400" b="1" dirty="0">
                          <a:solidFill>
                            <a:srgbClr val="32373F"/>
                          </a:solidFill>
                          <a:effectLst/>
                          <a:latin typeface="Calibri" panose="020F0502020204030204" pitchFamily="34" charset="0"/>
                          <a:cs typeface="Calibri" panose="020F0502020204030204" pitchFamily="34" charset="0"/>
                        </a:rPr>
                        <a:t> Ring</a:t>
                      </a: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FFFFF"/>
                    </a:solidFill>
                  </a:tcPr>
                </a:tc>
                <a:tc>
                  <a:txBody>
                    <a:bodyPr/>
                    <a:lstStyle/>
                    <a:p>
                      <a:pPr algn="l"/>
                      <a:r>
                        <a:rPr lang="en-GB" sz="1400">
                          <a:solidFill>
                            <a:srgbClr val="32373F"/>
                          </a:solidFill>
                          <a:effectLst/>
                          <a:latin typeface="Calibri" panose="020F0502020204030204" pitchFamily="34" charset="0"/>
                          <a:cs typeface="Calibri" panose="020F0502020204030204" pitchFamily="34" charset="0"/>
                        </a:rPr>
                        <a:t>finger ring</a:t>
                      </a: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FFFFF"/>
                    </a:solidFill>
                  </a:tcPr>
                </a:tc>
                <a:tc>
                  <a:txBody>
                    <a:bodyPr/>
                    <a:lstStyle/>
                    <a:p>
                      <a:pPr algn="ctr"/>
                      <a:r>
                        <a:rPr lang="en-GB" sz="1400" dirty="0">
                          <a:solidFill>
                            <a:srgbClr val="32373F"/>
                          </a:solidFill>
                          <a:effectLst/>
                          <a:latin typeface="Calibri" panose="020F0502020204030204" pitchFamily="34" charset="0"/>
                          <a:cs typeface="Calibri" panose="020F0502020204030204" pitchFamily="34" charset="0"/>
                        </a:rPr>
                        <a:t>✓</a:t>
                      </a: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FFFFF"/>
                    </a:solidFill>
                  </a:tcPr>
                </a:tc>
                <a:tc>
                  <a:txBody>
                    <a:bodyPr/>
                    <a:lstStyle/>
                    <a:p>
                      <a:pPr algn="ctr"/>
                      <a:r>
                        <a:rPr lang="en-GB" sz="1400" dirty="0">
                          <a:solidFill>
                            <a:srgbClr val="32373F"/>
                          </a:solidFill>
                          <a:effectLst/>
                          <a:latin typeface="Calibri" panose="020F0502020204030204" pitchFamily="34" charset="0"/>
                          <a:cs typeface="Calibri" panose="020F0502020204030204" pitchFamily="34" charset="0"/>
                        </a:rPr>
                        <a:t>☓</a:t>
                      </a: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FFFFF"/>
                    </a:solidFill>
                  </a:tcPr>
                </a:tc>
                <a:tc>
                  <a:txBody>
                    <a:bodyPr/>
                    <a:lstStyle/>
                    <a:p>
                      <a:pPr algn="ctr"/>
                      <a:r>
                        <a:rPr lang="en-GB" sz="1400" dirty="0">
                          <a:solidFill>
                            <a:srgbClr val="32373F"/>
                          </a:solidFill>
                          <a:effectLst/>
                          <a:latin typeface="Calibri" panose="020F0502020204030204" pitchFamily="34" charset="0"/>
                          <a:cs typeface="Calibri" panose="020F0502020204030204" pitchFamily="34" charset="0"/>
                        </a:rPr>
                        <a:t>☓</a:t>
                      </a: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FFFFF"/>
                    </a:solidFill>
                  </a:tcPr>
                </a:tc>
                <a:tc>
                  <a:txBody>
                    <a:bodyPr/>
                    <a:lstStyle/>
                    <a:p>
                      <a:pPr algn="ctr"/>
                      <a:r>
                        <a:rPr lang="en-GB" sz="1400" dirty="0">
                          <a:solidFill>
                            <a:srgbClr val="32373F"/>
                          </a:solidFill>
                          <a:effectLst/>
                          <a:latin typeface="Calibri" panose="020F0502020204030204" pitchFamily="34" charset="0"/>
                          <a:cs typeface="Calibri" panose="020F0502020204030204" pitchFamily="34" charset="0"/>
                        </a:rPr>
                        <a:t>✓</a:t>
                      </a: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FFFFF"/>
                    </a:solidFill>
                  </a:tcPr>
                </a:tc>
                <a:tc>
                  <a:txBody>
                    <a:bodyPr/>
                    <a:lstStyle/>
                    <a:p>
                      <a:pPr algn="ctr"/>
                      <a:r>
                        <a:rPr lang="en-GB" sz="1400" dirty="0">
                          <a:solidFill>
                            <a:srgbClr val="32373F"/>
                          </a:solidFill>
                          <a:effectLst/>
                          <a:latin typeface="Calibri" panose="020F0502020204030204" pitchFamily="34" charset="0"/>
                          <a:cs typeface="Calibri" panose="020F0502020204030204" pitchFamily="34" charset="0"/>
                        </a:rPr>
                        <a:t>☓</a:t>
                      </a: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FFFFF"/>
                    </a:solidFill>
                  </a:tcPr>
                </a:tc>
                <a:tc>
                  <a:txBody>
                    <a:bodyPr/>
                    <a:lstStyle/>
                    <a:p>
                      <a:pPr algn="ctr"/>
                      <a:endParaRPr lang="en-GB" sz="1400" dirty="0">
                        <a:solidFill>
                          <a:srgbClr val="32373F"/>
                        </a:solidFill>
                        <a:effectLst/>
                        <a:latin typeface="Calibri" panose="020F0502020204030204" pitchFamily="34" charset="0"/>
                        <a:cs typeface="Calibri" panose="020F0502020204030204" pitchFamily="34" charset="0"/>
                      </a:endParaRP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FFFFF"/>
                    </a:solidFill>
                  </a:tcPr>
                </a:tc>
                <a:tc>
                  <a:txBody>
                    <a:bodyPr/>
                    <a:lstStyle/>
                    <a:p>
                      <a:pPr algn="ctr"/>
                      <a:endParaRPr lang="en-GB" sz="1400" dirty="0">
                        <a:solidFill>
                          <a:srgbClr val="32373F"/>
                        </a:solidFill>
                        <a:effectLst/>
                        <a:latin typeface="Calibri" panose="020F0502020204030204" pitchFamily="34" charset="0"/>
                        <a:cs typeface="Calibri" panose="020F0502020204030204" pitchFamily="34" charset="0"/>
                      </a:endParaRP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FFFFF"/>
                    </a:solidFill>
                  </a:tcPr>
                </a:tc>
                <a:tc>
                  <a:txBody>
                    <a:bodyPr/>
                    <a:lstStyle/>
                    <a:p>
                      <a:pPr algn="ctr"/>
                      <a:endParaRPr lang="en-GB" sz="1400" dirty="0">
                        <a:solidFill>
                          <a:srgbClr val="32373F"/>
                        </a:solidFill>
                        <a:effectLst/>
                        <a:latin typeface="Calibri" panose="020F0502020204030204" pitchFamily="34" charset="0"/>
                        <a:cs typeface="Calibri" panose="020F0502020204030204" pitchFamily="34" charset="0"/>
                      </a:endParaRP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FFFFF"/>
                    </a:solidFill>
                  </a:tcPr>
                </a:tc>
                <a:tc>
                  <a:txBody>
                    <a:bodyPr/>
                    <a:lstStyle/>
                    <a:p>
                      <a:pPr algn="ctr"/>
                      <a:endParaRPr lang="en-GB" sz="1400" dirty="0">
                        <a:solidFill>
                          <a:srgbClr val="32373F"/>
                        </a:solidFill>
                        <a:effectLst/>
                        <a:latin typeface="Calibri" panose="020F0502020204030204" pitchFamily="34" charset="0"/>
                        <a:cs typeface="Calibri" panose="020F0502020204030204" pitchFamily="34" charset="0"/>
                      </a:endParaRP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FFFFF"/>
                    </a:solidFill>
                  </a:tcPr>
                </a:tc>
                <a:tc>
                  <a:txBody>
                    <a:bodyPr/>
                    <a:lstStyle/>
                    <a:p>
                      <a:pPr algn="ctr"/>
                      <a:endParaRPr lang="en-GB" sz="1400" dirty="0">
                        <a:solidFill>
                          <a:srgbClr val="32373F"/>
                        </a:solidFill>
                        <a:effectLst/>
                        <a:latin typeface="Calibri" panose="020F0502020204030204" pitchFamily="34" charset="0"/>
                        <a:cs typeface="Calibri" panose="020F0502020204030204" pitchFamily="34" charset="0"/>
                      </a:endParaRP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FFFFF"/>
                    </a:solidFill>
                  </a:tcPr>
                </a:tc>
                <a:tc>
                  <a:txBody>
                    <a:bodyPr/>
                    <a:lstStyle/>
                    <a:p>
                      <a:pPr algn="ctr"/>
                      <a:endParaRPr lang="en-GB" sz="1400" dirty="0">
                        <a:solidFill>
                          <a:srgbClr val="32373F"/>
                        </a:solidFill>
                        <a:effectLst/>
                        <a:latin typeface="Calibri" panose="020F0502020204030204" pitchFamily="34" charset="0"/>
                        <a:cs typeface="Calibri" panose="020F0502020204030204" pitchFamily="34" charset="0"/>
                      </a:endParaRP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FFFFF"/>
                    </a:solidFill>
                  </a:tcPr>
                </a:tc>
                <a:tc>
                  <a:txBody>
                    <a:bodyPr/>
                    <a:lstStyle/>
                    <a:p>
                      <a:pPr algn="ctr"/>
                      <a:endParaRPr lang="en-GB" sz="1400" dirty="0">
                        <a:solidFill>
                          <a:srgbClr val="32373F"/>
                        </a:solidFill>
                        <a:effectLst/>
                        <a:latin typeface="Calibri" panose="020F0502020204030204" pitchFamily="34" charset="0"/>
                        <a:cs typeface="Calibri" panose="020F0502020204030204" pitchFamily="34" charset="0"/>
                      </a:endParaRP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FFFFF"/>
                    </a:solidFill>
                  </a:tcPr>
                </a:tc>
                <a:extLst>
                  <a:ext uri="{0D108BD9-81ED-4DB2-BD59-A6C34878D82A}">
                    <a16:rowId xmlns:a16="http://schemas.microsoft.com/office/drawing/2014/main" val="272143165"/>
                  </a:ext>
                </a:extLst>
              </a:tr>
            </a:tbl>
          </a:graphicData>
        </a:graphic>
      </p:graphicFrame>
      <p:sp>
        <p:nvSpPr>
          <p:cNvPr id="5" name="Title 1">
            <a:extLst>
              <a:ext uri="{FF2B5EF4-FFF2-40B4-BE49-F238E27FC236}">
                <a16:creationId xmlns:a16="http://schemas.microsoft.com/office/drawing/2014/main" id="{073A7816-B791-F44B-87F3-009E82E6C1FB}"/>
              </a:ext>
            </a:extLst>
          </p:cNvPr>
          <p:cNvSpPr txBox="1">
            <a:spLocks/>
          </p:cNvSpPr>
          <p:nvPr/>
        </p:nvSpPr>
        <p:spPr>
          <a:xfrm>
            <a:off x="72893" y="39756"/>
            <a:ext cx="9369287" cy="894522"/>
          </a:xfrm>
          <a:prstGeom prst="rect">
            <a:avLst/>
          </a:prstGeom>
          <a:noFill/>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189" algn="ctr" rtl="0" fontAlgn="base">
              <a:spcBef>
                <a:spcPct val="0"/>
              </a:spcBef>
              <a:spcAft>
                <a:spcPct val="0"/>
              </a:spcAft>
              <a:defRPr sz="4400">
                <a:solidFill>
                  <a:schemeClr val="tx1"/>
                </a:solidFill>
                <a:latin typeface="Calibri" pitchFamily="34" charset="0"/>
              </a:defRPr>
            </a:lvl6pPr>
            <a:lvl7pPr marL="914377" algn="ctr" rtl="0" fontAlgn="base">
              <a:spcBef>
                <a:spcPct val="0"/>
              </a:spcBef>
              <a:spcAft>
                <a:spcPct val="0"/>
              </a:spcAft>
              <a:defRPr sz="4400">
                <a:solidFill>
                  <a:schemeClr val="tx1"/>
                </a:solidFill>
                <a:latin typeface="Calibri" pitchFamily="34" charset="0"/>
              </a:defRPr>
            </a:lvl7pPr>
            <a:lvl8pPr marL="1371566" algn="ctr" rtl="0" fontAlgn="base">
              <a:spcBef>
                <a:spcPct val="0"/>
              </a:spcBef>
              <a:spcAft>
                <a:spcPct val="0"/>
              </a:spcAft>
              <a:defRPr sz="4400">
                <a:solidFill>
                  <a:schemeClr val="tx1"/>
                </a:solidFill>
                <a:latin typeface="Calibri" pitchFamily="34" charset="0"/>
              </a:defRPr>
            </a:lvl8pPr>
            <a:lvl9pPr marL="1828754" algn="ctr" rtl="0" fontAlgn="base">
              <a:spcBef>
                <a:spcPct val="0"/>
              </a:spcBef>
              <a:spcAft>
                <a:spcPct val="0"/>
              </a:spcAft>
              <a:defRPr sz="4400">
                <a:solidFill>
                  <a:schemeClr val="tx1"/>
                </a:solidFill>
                <a:latin typeface="Calibri"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a:ea typeface="+mj-ea"/>
                <a:cs typeface="+mj-cs"/>
              </a:rPr>
              <a:t>Functionality</a:t>
            </a:r>
          </a:p>
        </p:txBody>
      </p:sp>
    </p:spTree>
    <p:extLst>
      <p:ext uri="{BB962C8B-B14F-4D97-AF65-F5344CB8AC3E}">
        <p14:creationId xmlns:p14="http://schemas.microsoft.com/office/powerpoint/2010/main" val="26709074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sp>
        <p:nvSpPr>
          <p:cNvPr id="26" name="Date Placeholder 3">
            <a:extLst>
              <a:ext uri="{FF2B5EF4-FFF2-40B4-BE49-F238E27FC236}">
                <a16:creationId xmlns:a16="http://schemas.microsoft.com/office/drawing/2014/main" id="{4D4B4502-D9E4-3C42-B70B-CCD2C6751AB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white"/>
                </a:solidFill>
                <a:effectLst/>
                <a:uLnTx/>
                <a:uFillTx/>
                <a:latin typeface="Calibri"/>
                <a:ea typeface="+mn-ea"/>
                <a:cs typeface="+mn-cs"/>
              </a:rPr>
              <a:t>Peter Charlton</a:t>
            </a:r>
            <a:endParaRPr kumimoji="0" lang="en-US" sz="1200" b="1" i="0" u="none" strike="noStrike" kern="1200" cap="none" spc="0" normalizeH="0" baseline="0" noProof="0" dirty="0">
              <a:ln>
                <a:noFill/>
              </a:ln>
              <a:solidFill>
                <a:prstClr val="white"/>
              </a:solidFill>
              <a:effectLst/>
              <a:uLnTx/>
              <a:uFillTx/>
              <a:latin typeface="Calibri"/>
              <a:ea typeface="+mn-ea"/>
              <a:cs typeface="+mn-cs"/>
            </a:endParaRPr>
          </a:p>
        </p:txBody>
      </p:sp>
      <p:sp>
        <p:nvSpPr>
          <p:cNvPr id="27" name="Slide Number Placeholder 4">
            <a:extLst>
              <a:ext uri="{FF2B5EF4-FFF2-40B4-BE49-F238E27FC236}">
                <a16:creationId xmlns:a16="http://schemas.microsoft.com/office/drawing/2014/main" id="{C2A42711-34FD-4249-AFCA-6F95EA0A040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43C46E-5073-DD47-BBEA-5ADA7465C9CB}" type="slidenum">
              <a:rPr kumimoji="0" lang="en-US" sz="1200" b="1" i="0" u="none" strike="noStrike" kern="1200" cap="none" spc="0" normalizeH="0" baseline="0" noProof="0" smtClean="0">
                <a:ln>
                  <a:noFill/>
                </a:ln>
                <a:solidFill>
                  <a:prstClr val="white"/>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1" i="0" u="none" strike="noStrike" kern="1200" cap="none" spc="0" normalizeH="0" baseline="0" noProof="0" dirty="0">
              <a:ln>
                <a:noFill/>
              </a:ln>
              <a:solidFill>
                <a:prstClr val="white"/>
              </a:solidFill>
              <a:effectLst/>
              <a:uLnTx/>
              <a:uFillTx/>
              <a:latin typeface="Calibri"/>
              <a:ea typeface="+mn-ea"/>
              <a:cs typeface="+mn-cs"/>
            </a:endParaRPr>
          </a:p>
        </p:txBody>
      </p:sp>
      <p:graphicFrame>
        <p:nvGraphicFramePr>
          <p:cNvPr id="3" name="Table 2">
            <a:extLst>
              <a:ext uri="{FF2B5EF4-FFF2-40B4-BE49-F238E27FC236}">
                <a16:creationId xmlns:a16="http://schemas.microsoft.com/office/drawing/2014/main" id="{66EF233D-A7FB-924C-9A4F-BB36B9F6E178}"/>
              </a:ext>
            </a:extLst>
          </p:cNvPr>
          <p:cNvGraphicFramePr>
            <a:graphicFrameLocks noGrp="1"/>
          </p:cNvGraphicFramePr>
          <p:nvPr>
            <p:extLst>
              <p:ext uri="{D42A27DB-BD31-4B8C-83A1-F6EECF244321}">
                <p14:modId xmlns:p14="http://schemas.microsoft.com/office/powerpoint/2010/main" val="2838861345"/>
              </p:ext>
            </p:extLst>
          </p:nvPr>
        </p:nvGraphicFramePr>
        <p:xfrm>
          <a:off x="150763" y="1637752"/>
          <a:ext cx="11890473" cy="3285640"/>
        </p:xfrm>
        <a:graphic>
          <a:graphicData uri="http://schemas.openxmlformats.org/drawingml/2006/table">
            <a:tbl>
              <a:tblPr/>
              <a:tblGrid>
                <a:gridCol w="1858042">
                  <a:extLst>
                    <a:ext uri="{9D8B030D-6E8A-4147-A177-3AD203B41FA5}">
                      <a16:colId xmlns:a16="http://schemas.microsoft.com/office/drawing/2014/main" val="1851898036"/>
                    </a:ext>
                  </a:extLst>
                </a:gridCol>
                <a:gridCol w="933355">
                  <a:extLst>
                    <a:ext uri="{9D8B030D-6E8A-4147-A177-3AD203B41FA5}">
                      <a16:colId xmlns:a16="http://schemas.microsoft.com/office/drawing/2014/main" val="1497100692"/>
                    </a:ext>
                  </a:extLst>
                </a:gridCol>
                <a:gridCol w="511638">
                  <a:extLst>
                    <a:ext uri="{9D8B030D-6E8A-4147-A177-3AD203B41FA5}">
                      <a16:colId xmlns:a16="http://schemas.microsoft.com/office/drawing/2014/main" val="3197480069"/>
                    </a:ext>
                  </a:extLst>
                </a:gridCol>
                <a:gridCol w="790974">
                  <a:extLst>
                    <a:ext uri="{9D8B030D-6E8A-4147-A177-3AD203B41FA5}">
                      <a16:colId xmlns:a16="http://schemas.microsoft.com/office/drawing/2014/main" val="544549368"/>
                    </a:ext>
                  </a:extLst>
                </a:gridCol>
                <a:gridCol w="866274">
                  <a:extLst>
                    <a:ext uri="{9D8B030D-6E8A-4147-A177-3AD203B41FA5}">
                      <a16:colId xmlns:a16="http://schemas.microsoft.com/office/drawing/2014/main" val="4253985628"/>
                    </a:ext>
                  </a:extLst>
                </a:gridCol>
                <a:gridCol w="946484">
                  <a:extLst>
                    <a:ext uri="{9D8B030D-6E8A-4147-A177-3AD203B41FA5}">
                      <a16:colId xmlns:a16="http://schemas.microsoft.com/office/drawing/2014/main" val="3315520528"/>
                    </a:ext>
                  </a:extLst>
                </a:gridCol>
                <a:gridCol w="770021">
                  <a:extLst>
                    <a:ext uri="{9D8B030D-6E8A-4147-A177-3AD203B41FA5}">
                      <a16:colId xmlns:a16="http://schemas.microsoft.com/office/drawing/2014/main" val="2997019237"/>
                    </a:ext>
                  </a:extLst>
                </a:gridCol>
                <a:gridCol w="609600">
                  <a:extLst>
                    <a:ext uri="{9D8B030D-6E8A-4147-A177-3AD203B41FA5}">
                      <a16:colId xmlns:a16="http://schemas.microsoft.com/office/drawing/2014/main" val="1203918374"/>
                    </a:ext>
                  </a:extLst>
                </a:gridCol>
                <a:gridCol w="737937">
                  <a:extLst>
                    <a:ext uri="{9D8B030D-6E8A-4147-A177-3AD203B41FA5}">
                      <a16:colId xmlns:a16="http://schemas.microsoft.com/office/drawing/2014/main" val="1851785318"/>
                    </a:ext>
                  </a:extLst>
                </a:gridCol>
                <a:gridCol w="786063">
                  <a:extLst>
                    <a:ext uri="{9D8B030D-6E8A-4147-A177-3AD203B41FA5}">
                      <a16:colId xmlns:a16="http://schemas.microsoft.com/office/drawing/2014/main" val="4194562341"/>
                    </a:ext>
                  </a:extLst>
                </a:gridCol>
                <a:gridCol w="497305">
                  <a:extLst>
                    <a:ext uri="{9D8B030D-6E8A-4147-A177-3AD203B41FA5}">
                      <a16:colId xmlns:a16="http://schemas.microsoft.com/office/drawing/2014/main" val="712136034"/>
                    </a:ext>
                  </a:extLst>
                </a:gridCol>
                <a:gridCol w="609600">
                  <a:extLst>
                    <a:ext uri="{9D8B030D-6E8A-4147-A177-3AD203B41FA5}">
                      <a16:colId xmlns:a16="http://schemas.microsoft.com/office/drawing/2014/main" val="3761151919"/>
                    </a:ext>
                  </a:extLst>
                </a:gridCol>
                <a:gridCol w="818148">
                  <a:extLst>
                    <a:ext uri="{9D8B030D-6E8A-4147-A177-3AD203B41FA5}">
                      <a16:colId xmlns:a16="http://schemas.microsoft.com/office/drawing/2014/main" val="3684868451"/>
                    </a:ext>
                  </a:extLst>
                </a:gridCol>
                <a:gridCol w="1155032">
                  <a:extLst>
                    <a:ext uri="{9D8B030D-6E8A-4147-A177-3AD203B41FA5}">
                      <a16:colId xmlns:a16="http://schemas.microsoft.com/office/drawing/2014/main" val="1762738825"/>
                    </a:ext>
                  </a:extLst>
                </a:gridCol>
              </a:tblGrid>
              <a:tr h="187466">
                <a:tc>
                  <a:txBody>
                    <a:bodyPr/>
                    <a:lstStyle/>
                    <a:p>
                      <a:pPr algn="l"/>
                      <a:endParaRPr lang="en-GB" sz="1400" b="1" dirty="0">
                        <a:solidFill>
                          <a:srgbClr val="32373F"/>
                        </a:solidFill>
                        <a:effectLst/>
                        <a:latin typeface="Calibri" panose="020F0502020204030204" pitchFamily="34" charset="0"/>
                        <a:cs typeface="Calibri" panose="020F0502020204030204" pitchFamily="34" charset="0"/>
                      </a:endParaRP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7F7F7"/>
                    </a:solidFill>
                  </a:tcPr>
                </a:tc>
                <a:tc>
                  <a:txBody>
                    <a:bodyPr/>
                    <a:lstStyle/>
                    <a:p>
                      <a:pPr algn="l"/>
                      <a:endParaRPr lang="en-GB" sz="1400" b="1" dirty="0">
                        <a:solidFill>
                          <a:srgbClr val="32373F"/>
                        </a:solidFill>
                        <a:effectLst/>
                        <a:latin typeface="Calibri" panose="020F0502020204030204" pitchFamily="34" charset="0"/>
                        <a:cs typeface="Calibri" panose="020F0502020204030204" pitchFamily="34" charset="0"/>
                      </a:endParaRP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7F7F7"/>
                    </a:solidFill>
                  </a:tcPr>
                </a:tc>
                <a:tc gridSpan="5">
                  <a:txBody>
                    <a:bodyPr/>
                    <a:lstStyle/>
                    <a:p>
                      <a:pPr algn="ctr"/>
                      <a:r>
                        <a:rPr lang="en-GB" sz="1400" b="1" dirty="0">
                          <a:solidFill>
                            <a:srgbClr val="32373F"/>
                          </a:solidFill>
                          <a:effectLst/>
                          <a:latin typeface="Calibri" panose="020F0502020204030204" pitchFamily="34" charset="0"/>
                          <a:cs typeface="Calibri" panose="020F0502020204030204" pitchFamily="34" charset="0"/>
                        </a:rPr>
                        <a:t>Using PPG</a:t>
                      </a: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7F7F7"/>
                    </a:solidFill>
                  </a:tcPr>
                </a:tc>
                <a:tc hMerge="1">
                  <a:txBody>
                    <a:bodyPr/>
                    <a:lstStyle/>
                    <a:p>
                      <a:pPr algn="ctr"/>
                      <a:endParaRPr lang="en-GB" sz="1400" b="1" dirty="0">
                        <a:solidFill>
                          <a:srgbClr val="32373F"/>
                        </a:solidFill>
                        <a:effectLst/>
                        <a:latin typeface="Calibri" panose="020F0502020204030204" pitchFamily="34" charset="0"/>
                        <a:cs typeface="Calibri" panose="020F0502020204030204" pitchFamily="34" charset="0"/>
                      </a:endParaRP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7F7F7"/>
                    </a:solidFill>
                  </a:tcPr>
                </a:tc>
                <a:tc hMerge="1">
                  <a:txBody>
                    <a:bodyPr/>
                    <a:lstStyle/>
                    <a:p>
                      <a:pPr algn="ctr"/>
                      <a:endParaRPr lang="en-GB" sz="1400" b="1" dirty="0">
                        <a:solidFill>
                          <a:srgbClr val="32373F"/>
                        </a:solidFill>
                        <a:effectLst/>
                        <a:latin typeface="Calibri" panose="020F0502020204030204" pitchFamily="34" charset="0"/>
                        <a:cs typeface="Calibri" panose="020F0502020204030204" pitchFamily="34" charset="0"/>
                      </a:endParaRP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7F7F7"/>
                    </a:solidFill>
                  </a:tcPr>
                </a:tc>
                <a:tc hMerge="1">
                  <a:txBody>
                    <a:bodyPr/>
                    <a:lstStyle/>
                    <a:p>
                      <a:pPr algn="ctr"/>
                      <a:endParaRPr lang="en-GB" sz="1400" b="1" dirty="0">
                        <a:solidFill>
                          <a:srgbClr val="32373F"/>
                        </a:solidFill>
                        <a:effectLst/>
                        <a:latin typeface="Calibri" panose="020F0502020204030204" pitchFamily="34" charset="0"/>
                        <a:cs typeface="Calibri" panose="020F0502020204030204" pitchFamily="34" charset="0"/>
                      </a:endParaRP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7F7F7"/>
                    </a:solidFill>
                  </a:tcPr>
                </a:tc>
                <a:tc hMerge="1">
                  <a:txBody>
                    <a:bodyPr/>
                    <a:lstStyle/>
                    <a:p>
                      <a:pPr algn="ctr"/>
                      <a:endParaRPr lang="en-GB" sz="1400" b="1" dirty="0">
                        <a:solidFill>
                          <a:srgbClr val="32373F"/>
                        </a:solidFill>
                        <a:effectLst/>
                        <a:latin typeface="Calibri" panose="020F0502020204030204" pitchFamily="34" charset="0"/>
                        <a:cs typeface="Calibri" panose="020F0502020204030204" pitchFamily="34" charset="0"/>
                      </a:endParaRP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7F7F7"/>
                    </a:solidFill>
                  </a:tcPr>
                </a:tc>
                <a:tc gridSpan="3">
                  <a:txBody>
                    <a:bodyPr/>
                    <a:lstStyle/>
                    <a:p>
                      <a:pPr algn="ctr"/>
                      <a:r>
                        <a:rPr lang="en-GB" sz="1400" b="1" dirty="0">
                          <a:solidFill>
                            <a:srgbClr val="32373F"/>
                          </a:solidFill>
                          <a:effectLst/>
                          <a:latin typeface="Calibri" panose="020F0502020204030204" pitchFamily="34" charset="0"/>
                          <a:cs typeface="Calibri" panose="020F0502020204030204" pitchFamily="34" charset="0"/>
                        </a:rPr>
                        <a:t>Using PPG and Accel.</a:t>
                      </a: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7F7F7"/>
                    </a:solidFill>
                  </a:tcPr>
                </a:tc>
                <a:tc hMerge="1">
                  <a:txBody>
                    <a:bodyPr/>
                    <a:lstStyle/>
                    <a:p>
                      <a:pPr algn="ctr"/>
                      <a:endParaRPr lang="en-GB" sz="1400" b="1" dirty="0">
                        <a:solidFill>
                          <a:srgbClr val="32373F"/>
                        </a:solidFill>
                        <a:effectLst/>
                        <a:latin typeface="Calibri" panose="020F0502020204030204" pitchFamily="34" charset="0"/>
                        <a:cs typeface="Calibri" panose="020F0502020204030204" pitchFamily="34" charset="0"/>
                      </a:endParaRP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7F7F7"/>
                    </a:solidFill>
                  </a:tcPr>
                </a:tc>
                <a:tc hMerge="1">
                  <a:txBody>
                    <a:bodyPr/>
                    <a:lstStyle/>
                    <a:p>
                      <a:pPr algn="ctr"/>
                      <a:endParaRPr lang="en-GB" sz="1400" b="1" dirty="0">
                        <a:solidFill>
                          <a:srgbClr val="32373F"/>
                        </a:solidFill>
                        <a:effectLst/>
                        <a:latin typeface="Calibri" panose="020F0502020204030204" pitchFamily="34" charset="0"/>
                        <a:cs typeface="Calibri" panose="020F0502020204030204" pitchFamily="34" charset="0"/>
                      </a:endParaRP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7F7F7"/>
                    </a:solidFill>
                  </a:tcPr>
                </a:tc>
                <a:tc gridSpan="4">
                  <a:txBody>
                    <a:bodyPr/>
                    <a:lstStyle/>
                    <a:p>
                      <a:pPr algn="ctr"/>
                      <a:r>
                        <a:rPr lang="en-GB" sz="1400" b="1" dirty="0">
                          <a:solidFill>
                            <a:srgbClr val="32373F"/>
                          </a:solidFill>
                          <a:effectLst/>
                          <a:latin typeface="Calibri" panose="020F0502020204030204" pitchFamily="34" charset="0"/>
                          <a:cs typeface="Calibri" panose="020F0502020204030204" pitchFamily="34" charset="0"/>
                        </a:rPr>
                        <a:t>Using other sensors</a:t>
                      </a: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7F7F7"/>
                    </a:solidFill>
                  </a:tcPr>
                </a:tc>
                <a:tc hMerge="1">
                  <a:txBody>
                    <a:bodyPr/>
                    <a:lstStyle/>
                    <a:p>
                      <a:pPr algn="ctr"/>
                      <a:endParaRPr lang="en-GB" sz="1400" b="1" dirty="0">
                        <a:solidFill>
                          <a:srgbClr val="32373F"/>
                        </a:solidFill>
                        <a:effectLst/>
                        <a:latin typeface="Calibri" panose="020F0502020204030204" pitchFamily="34" charset="0"/>
                        <a:cs typeface="Calibri" panose="020F0502020204030204" pitchFamily="34" charset="0"/>
                      </a:endParaRP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7F7F7"/>
                    </a:solidFill>
                  </a:tcPr>
                </a:tc>
                <a:tc hMerge="1">
                  <a:txBody>
                    <a:bodyPr/>
                    <a:lstStyle/>
                    <a:p>
                      <a:pPr algn="ctr"/>
                      <a:endParaRPr lang="en-GB" sz="1400" b="1" dirty="0">
                        <a:solidFill>
                          <a:srgbClr val="32373F"/>
                        </a:solidFill>
                        <a:effectLst/>
                        <a:latin typeface="Calibri" panose="020F0502020204030204" pitchFamily="34" charset="0"/>
                        <a:cs typeface="Calibri" panose="020F0502020204030204" pitchFamily="34" charset="0"/>
                      </a:endParaRP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7F7F7"/>
                    </a:solidFill>
                  </a:tcPr>
                </a:tc>
                <a:tc hMerge="1">
                  <a:txBody>
                    <a:bodyPr/>
                    <a:lstStyle/>
                    <a:p>
                      <a:pPr algn="ctr"/>
                      <a:endParaRPr lang="en-GB" sz="1400" b="1" dirty="0">
                        <a:solidFill>
                          <a:srgbClr val="32373F"/>
                        </a:solidFill>
                        <a:effectLst/>
                        <a:latin typeface="Calibri" panose="020F0502020204030204" pitchFamily="34" charset="0"/>
                        <a:cs typeface="Calibri" panose="020F0502020204030204" pitchFamily="34" charset="0"/>
                      </a:endParaRP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7F7F7"/>
                    </a:solidFill>
                  </a:tcPr>
                </a:tc>
                <a:extLst>
                  <a:ext uri="{0D108BD9-81ED-4DB2-BD59-A6C34878D82A}">
                    <a16:rowId xmlns:a16="http://schemas.microsoft.com/office/drawing/2014/main" val="3852299362"/>
                  </a:ext>
                </a:extLst>
              </a:tr>
              <a:tr h="187466">
                <a:tc>
                  <a:txBody>
                    <a:bodyPr/>
                    <a:lstStyle/>
                    <a:p>
                      <a:pPr algn="l"/>
                      <a:r>
                        <a:rPr lang="en-GB" sz="1400" b="1" dirty="0">
                          <a:solidFill>
                            <a:srgbClr val="32373F"/>
                          </a:solidFill>
                          <a:effectLst/>
                          <a:latin typeface="Calibri" panose="020F0502020204030204" pitchFamily="34" charset="0"/>
                          <a:cs typeface="Calibri" panose="020F0502020204030204" pitchFamily="34" charset="0"/>
                        </a:rPr>
                        <a:t>Wearable</a:t>
                      </a: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7F7F7"/>
                    </a:solidFill>
                  </a:tcPr>
                </a:tc>
                <a:tc>
                  <a:txBody>
                    <a:bodyPr/>
                    <a:lstStyle/>
                    <a:p>
                      <a:pPr algn="l"/>
                      <a:r>
                        <a:rPr lang="en-GB" sz="1400" b="1" dirty="0">
                          <a:solidFill>
                            <a:srgbClr val="32373F"/>
                          </a:solidFill>
                          <a:effectLst/>
                          <a:latin typeface="Calibri" panose="020F0502020204030204" pitchFamily="34" charset="0"/>
                          <a:cs typeface="Calibri" panose="020F0502020204030204" pitchFamily="34" charset="0"/>
                        </a:rPr>
                        <a:t>Form factor</a:t>
                      </a: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7F7F7"/>
                    </a:solidFill>
                  </a:tcPr>
                </a:tc>
                <a:tc>
                  <a:txBody>
                    <a:bodyPr/>
                    <a:lstStyle/>
                    <a:p>
                      <a:pPr algn="ctr"/>
                      <a:r>
                        <a:rPr lang="en-GB" sz="1400" b="1" dirty="0">
                          <a:solidFill>
                            <a:srgbClr val="32373F"/>
                          </a:solidFill>
                          <a:effectLst/>
                          <a:latin typeface="Calibri" panose="020F0502020204030204" pitchFamily="34" charset="0"/>
                          <a:cs typeface="Calibri" panose="020F0502020204030204" pitchFamily="34" charset="0"/>
                        </a:rPr>
                        <a:t>Heart rate</a:t>
                      </a: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7F7F7"/>
                    </a:solidFill>
                  </a:tcPr>
                </a:tc>
                <a:tc>
                  <a:txBody>
                    <a:bodyPr/>
                    <a:lstStyle/>
                    <a:p>
                      <a:pPr algn="ctr"/>
                      <a:r>
                        <a:rPr lang="en-GB" sz="1400" b="1" dirty="0">
                          <a:solidFill>
                            <a:srgbClr val="32373F"/>
                          </a:solidFill>
                          <a:effectLst/>
                          <a:latin typeface="Calibri" panose="020F0502020204030204" pitchFamily="34" charset="0"/>
                          <a:cs typeface="Calibri" panose="020F0502020204030204" pitchFamily="34" charset="0"/>
                        </a:rPr>
                        <a:t>Irregular pulse</a:t>
                      </a: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7F7F7"/>
                    </a:solidFill>
                  </a:tcPr>
                </a:tc>
                <a:tc>
                  <a:txBody>
                    <a:bodyPr/>
                    <a:lstStyle/>
                    <a:p>
                      <a:pPr algn="ctr"/>
                      <a:r>
                        <a:rPr lang="en-GB" sz="1400" b="1" dirty="0">
                          <a:solidFill>
                            <a:srgbClr val="32373F"/>
                          </a:solidFill>
                          <a:effectLst/>
                          <a:latin typeface="Calibri" panose="020F0502020204030204" pitchFamily="34" charset="0"/>
                          <a:cs typeface="Calibri" panose="020F0502020204030204" pitchFamily="34" charset="0"/>
                        </a:rPr>
                        <a:t>Oxygen saturation</a:t>
                      </a: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7F7F7"/>
                    </a:solidFill>
                  </a:tcPr>
                </a:tc>
                <a:tc>
                  <a:txBody>
                    <a:bodyPr/>
                    <a:lstStyle/>
                    <a:p>
                      <a:pPr algn="ctr"/>
                      <a:r>
                        <a:rPr lang="en-GB" sz="1400" b="1" dirty="0">
                          <a:solidFill>
                            <a:srgbClr val="32373F"/>
                          </a:solidFill>
                          <a:effectLst/>
                          <a:latin typeface="Calibri" panose="020F0502020204030204" pitchFamily="34" charset="0"/>
                          <a:cs typeface="Calibri" panose="020F0502020204030204" pitchFamily="34" charset="0"/>
                        </a:rPr>
                        <a:t>Respiratory rate</a:t>
                      </a: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7F7F7"/>
                    </a:solidFill>
                  </a:tcPr>
                </a:tc>
                <a:tc>
                  <a:txBody>
                    <a:bodyPr/>
                    <a:lstStyle/>
                    <a:p>
                      <a:pPr algn="ctr"/>
                      <a:r>
                        <a:rPr lang="en-GB" sz="1400" b="1" dirty="0">
                          <a:solidFill>
                            <a:srgbClr val="32373F"/>
                          </a:solidFill>
                          <a:effectLst/>
                          <a:latin typeface="Calibri" panose="020F0502020204030204" pitchFamily="34" charset="0"/>
                          <a:cs typeface="Calibri" panose="020F0502020204030204" pitchFamily="34" charset="0"/>
                        </a:rPr>
                        <a:t>Blood pressure</a:t>
                      </a: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7F7F7"/>
                    </a:solidFill>
                  </a:tcPr>
                </a:tc>
                <a:tc>
                  <a:txBody>
                    <a:bodyPr/>
                    <a:lstStyle/>
                    <a:p>
                      <a:pPr algn="ctr"/>
                      <a:r>
                        <a:rPr lang="en-GB" sz="1400" b="1" dirty="0">
                          <a:solidFill>
                            <a:srgbClr val="32373F"/>
                          </a:solidFill>
                          <a:effectLst/>
                          <a:latin typeface="Calibri" panose="020F0502020204030204" pitchFamily="34" charset="0"/>
                          <a:cs typeface="Calibri" panose="020F0502020204030204" pitchFamily="34" charset="0"/>
                        </a:rPr>
                        <a:t>Sleep</a:t>
                      </a: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7F7F7"/>
                    </a:solidFill>
                  </a:tcPr>
                </a:tc>
                <a:tc>
                  <a:txBody>
                    <a:bodyPr/>
                    <a:lstStyle/>
                    <a:p>
                      <a:pPr algn="ctr"/>
                      <a:r>
                        <a:rPr lang="en-GB" sz="1400" b="1" dirty="0">
                          <a:solidFill>
                            <a:srgbClr val="32373F"/>
                          </a:solidFill>
                          <a:effectLst/>
                          <a:latin typeface="Calibri" panose="020F0502020204030204" pitchFamily="34" charset="0"/>
                          <a:cs typeface="Calibri" panose="020F0502020204030204" pitchFamily="34" charset="0"/>
                        </a:rPr>
                        <a:t>Calories</a:t>
                      </a: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7F7F7"/>
                    </a:solidFill>
                  </a:tcPr>
                </a:tc>
                <a:tc>
                  <a:txBody>
                    <a:bodyPr/>
                    <a:lstStyle/>
                    <a:p>
                      <a:pPr algn="ctr"/>
                      <a:r>
                        <a:rPr lang="en-GB" sz="1400" b="1" dirty="0">
                          <a:solidFill>
                            <a:srgbClr val="32373F"/>
                          </a:solidFill>
                          <a:effectLst/>
                          <a:latin typeface="Calibri" panose="020F0502020204030204" pitchFamily="34" charset="0"/>
                          <a:cs typeface="Calibri" panose="020F0502020204030204" pitchFamily="34" charset="0"/>
                        </a:rPr>
                        <a:t>VO2 max</a:t>
                      </a: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7F7F7"/>
                    </a:solidFill>
                  </a:tcPr>
                </a:tc>
                <a:tc>
                  <a:txBody>
                    <a:bodyPr/>
                    <a:lstStyle/>
                    <a:p>
                      <a:pPr algn="ctr"/>
                      <a:r>
                        <a:rPr lang="en-GB" sz="1400" b="1" dirty="0">
                          <a:solidFill>
                            <a:srgbClr val="32373F"/>
                          </a:solidFill>
                          <a:effectLst/>
                          <a:latin typeface="Calibri" panose="020F0502020204030204" pitchFamily="34" charset="0"/>
                          <a:cs typeface="Calibri" panose="020F0502020204030204" pitchFamily="34" charset="0"/>
                        </a:rPr>
                        <a:t>ECG</a:t>
                      </a: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7F7F7"/>
                    </a:solidFill>
                  </a:tcPr>
                </a:tc>
                <a:tc>
                  <a:txBody>
                    <a:bodyPr/>
                    <a:lstStyle/>
                    <a:p>
                      <a:pPr algn="ctr"/>
                      <a:r>
                        <a:rPr lang="en-GB" sz="1400" b="1" dirty="0">
                          <a:solidFill>
                            <a:srgbClr val="32373F"/>
                          </a:solidFill>
                          <a:effectLst/>
                          <a:latin typeface="Calibri" panose="020F0502020204030204" pitchFamily="34" charset="0"/>
                          <a:cs typeface="Calibri" panose="020F0502020204030204" pitchFamily="34" charset="0"/>
                        </a:rPr>
                        <a:t>Steps</a:t>
                      </a: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7F7F7"/>
                    </a:solidFill>
                  </a:tcPr>
                </a:tc>
                <a:tc>
                  <a:txBody>
                    <a:bodyPr/>
                    <a:lstStyle/>
                    <a:p>
                      <a:pPr algn="ctr"/>
                      <a:r>
                        <a:rPr lang="en-GB" sz="1400" b="1" dirty="0">
                          <a:solidFill>
                            <a:srgbClr val="32373F"/>
                          </a:solidFill>
                          <a:effectLst/>
                          <a:latin typeface="Calibri" panose="020F0502020204030204" pitchFamily="34" charset="0"/>
                          <a:cs typeface="Calibri" panose="020F0502020204030204" pitchFamily="34" charset="0"/>
                        </a:rPr>
                        <a:t>Elevation</a:t>
                      </a: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7F7F7"/>
                    </a:solidFill>
                  </a:tcPr>
                </a:tc>
                <a:tc>
                  <a:txBody>
                    <a:bodyPr/>
                    <a:lstStyle/>
                    <a:p>
                      <a:pPr algn="ctr"/>
                      <a:r>
                        <a:rPr lang="en-GB" sz="1400" b="1" dirty="0">
                          <a:solidFill>
                            <a:srgbClr val="32373F"/>
                          </a:solidFill>
                          <a:effectLst/>
                          <a:latin typeface="Calibri" panose="020F0502020204030204" pitchFamily="34" charset="0"/>
                          <a:cs typeface="Calibri" panose="020F0502020204030204" pitchFamily="34" charset="0"/>
                        </a:rPr>
                        <a:t>Temperature</a:t>
                      </a: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7F7F7"/>
                    </a:solidFill>
                  </a:tcPr>
                </a:tc>
                <a:extLst>
                  <a:ext uri="{0D108BD9-81ED-4DB2-BD59-A6C34878D82A}">
                    <a16:rowId xmlns:a16="http://schemas.microsoft.com/office/drawing/2014/main" val="452516973"/>
                  </a:ext>
                </a:extLst>
              </a:tr>
              <a:tr h="432000">
                <a:tc>
                  <a:txBody>
                    <a:bodyPr/>
                    <a:lstStyle/>
                    <a:p>
                      <a:pPr algn="l"/>
                      <a:r>
                        <a:rPr lang="en-GB" sz="1400" b="1" dirty="0">
                          <a:solidFill>
                            <a:srgbClr val="32373F"/>
                          </a:solidFill>
                          <a:effectLst/>
                          <a:latin typeface="Calibri" panose="020F0502020204030204" pitchFamily="34" charset="0"/>
                          <a:cs typeface="Calibri" panose="020F0502020204030204" pitchFamily="34" charset="0"/>
                        </a:rPr>
                        <a:t>Apple Watch Series 6</a:t>
                      </a: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FFFFF"/>
                    </a:solidFill>
                  </a:tcPr>
                </a:tc>
                <a:tc>
                  <a:txBody>
                    <a:bodyPr/>
                    <a:lstStyle/>
                    <a:p>
                      <a:pPr algn="l"/>
                      <a:r>
                        <a:rPr lang="en-GB" sz="1400">
                          <a:solidFill>
                            <a:srgbClr val="32373F"/>
                          </a:solidFill>
                          <a:effectLst/>
                          <a:latin typeface="Calibri" panose="020F0502020204030204" pitchFamily="34" charset="0"/>
                          <a:cs typeface="Calibri" panose="020F0502020204030204" pitchFamily="34" charset="0"/>
                        </a:rPr>
                        <a:t>wrist watch</a:t>
                      </a: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FFFFF"/>
                    </a:solidFill>
                  </a:tcPr>
                </a:tc>
                <a:tc>
                  <a:txBody>
                    <a:bodyPr/>
                    <a:lstStyle/>
                    <a:p>
                      <a:pPr algn="ctr"/>
                      <a:r>
                        <a:rPr lang="en-GB" sz="1400" dirty="0">
                          <a:solidFill>
                            <a:srgbClr val="32373F"/>
                          </a:solidFill>
                          <a:effectLst/>
                          <a:latin typeface="Calibri" panose="020F0502020204030204" pitchFamily="34" charset="0"/>
                          <a:cs typeface="Calibri" panose="020F0502020204030204" pitchFamily="34" charset="0"/>
                        </a:rPr>
                        <a:t>✓</a:t>
                      </a: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FFFFF"/>
                    </a:solidFill>
                  </a:tcPr>
                </a:tc>
                <a:tc>
                  <a:txBody>
                    <a:bodyPr/>
                    <a:lstStyle/>
                    <a:p>
                      <a:pPr algn="ctr"/>
                      <a:r>
                        <a:rPr lang="en-GB" sz="1400" dirty="0">
                          <a:solidFill>
                            <a:srgbClr val="32373F"/>
                          </a:solidFill>
                          <a:effectLst/>
                          <a:latin typeface="Calibri" panose="020F0502020204030204" pitchFamily="34" charset="0"/>
                          <a:cs typeface="Calibri" panose="020F0502020204030204" pitchFamily="34" charset="0"/>
                        </a:rPr>
                        <a:t>✓</a:t>
                      </a: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FFFFF"/>
                    </a:solidFill>
                  </a:tcPr>
                </a:tc>
                <a:tc>
                  <a:txBody>
                    <a:bodyPr/>
                    <a:lstStyle/>
                    <a:p>
                      <a:pPr algn="ctr"/>
                      <a:r>
                        <a:rPr lang="en-GB" sz="1400" dirty="0">
                          <a:solidFill>
                            <a:srgbClr val="32373F"/>
                          </a:solidFill>
                          <a:effectLst/>
                          <a:latin typeface="Calibri" panose="020F0502020204030204" pitchFamily="34" charset="0"/>
                          <a:cs typeface="Calibri" panose="020F0502020204030204" pitchFamily="34" charset="0"/>
                        </a:rPr>
                        <a:t>✓</a:t>
                      </a: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FFFFF"/>
                    </a:solidFill>
                  </a:tcPr>
                </a:tc>
                <a:tc>
                  <a:txBody>
                    <a:bodyPr/>
                    <a:lstStyle/>
                    <a:p>
                      <a:pPr algn="ctr"/>
                      <a:r>
                        <a:rPr lang="en-GB" sz="1400" dirty="0">
                          <a:solidFill>
                            <a:srgbClr val="32373F"/>
                          </a:solidFill>
                          <a:effectLst/>
                          <a:latin typeface="Calibri" panose="020F0502020204030204" pitchFamily="34" charset="0"/>
                          <a:cs typeface="Calibri" panose="020F0502020204030204" pitchFamily="34" charset="0"/>
                        </a:rPr>
                        <a:t>☓</a:t>
                      </a: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FFFFF"/>
                    </a:solidFill>
                  </a:tcPr>
                </a:tc>
                <a:tc>
                  <a:txBody>
                    <a:bodyPr/>
                    <a:lstStyle/>
                    <a:p>
                      <a:pPr algn="ctr"/>
                      <a:r>
                        <a:rPr lang="en-GB" sz="1400" dirty="0">
                          <a:solidFill>
                            <a:srgbClr val="32373F"/>
                          </a:solidFill>
                          <a:effectLst/>
                          <a:latin typeface="Calibri" panose="020F0502020204030204" pitchFamily="34" charset="0"/>
                          <a:cs typeface="Calibri" panose="020F0502020204030204" pitchFamily="34" charset="0"/>
                        </a:rPr>
                        <a:t>☓</a:t>
                      </a: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FFFFF"/>
                    </a:solidFill>
                  </a:tcPr>
                </a:tc>
                <a:tc>
                  <a:txBody>
                    <a:bodyPr/>
                    <a:lstStyle/>
                    <a:p>
                      <a:pPr algn="ctr"/>
                      <a:r>
                        <a:rPr lang="en-GB" sz="1400" dirty="0">
                          <a:solidFill>
                            <a:srgbClr val="32373F"/>
                          </a:solidFill>
                          <a:effectLst/>
                          <a:latin typeface="Calibri" panose="020F0502020204030204" pitchFamily="34" charset="0"/>
                          <a:cs typeface="Calibri" panose="020F0502020204030204" pitchFamily="34" charset="0"/>
                        </a:rPr>
                        <a:t>✓</a:t>
                      </a: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FFFFF"/>
                    </a:solidFill>
                  </a:tcPr>
                </a:tc>
                <a:tc>
                  <a:txBody>
                    <a:bodyPr/>
                    <a:lstStyle/>
                    <a:p>
                      <a:pPr algn="ctr"/>
                      <a:r>
                        <a:rPr lang="en-GB" sz="1400" dirty="0">
                          <a:solidFill>
                            <a:srgbClr val="32373F"/>
                          </a:solidFill>
                          <a:effectLst/>
                          <a:latin typeface="Calibri" panose="020F0502020204030204" pitchFamily="34" charset="0"/>
                          <a:cs typeface="Calibri" panose="020F0502020204030204" pitchFamily="34" charset="0"/>
                        </a:rPr>
                        <a:t>✓</a:t>
                      </a: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FFFFF"/>
                    </a:solidFill>
                  </a:tcPr>
                </a:tc>
                <a:tc>
                  <a:txBody>
                    <a:bodyPr/>
                    <a:lstStyle/>
                    <a:p>
                      <a:pPr algn="ctr"/>
                      <a:r>
                        <a:rPr lang="en-GB" sz="1400" dirty="0">
                          <a:solidFill>
                            <a:srgbClr val="32373F"/>
                          </a:solidFill>
                          <a:effectLst/>
                          <a:latin typeface="Calibri" panose="020F0502020204030204" pitchFamily="34" charset="0"/>
                          <a:cs typeface="Calibri" panose="020F0502020204030204" pitchFamily="34" charset="0"/>
                        </a:rPr>
                        <a:t>✓</a:t>
                      </a: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FFFFF"/>
                    </a:solidFill>
                  </a:tcPr>
                </a:tc>
                <a:tc>
                  <a:txBody>
                    <a:bodyPr/>
                    <a:lstStyle/>
                    <a:p>
                      <a:pPr algn="ctr"/>
                      <a:endParaRPr lang="en-GB" sz="1400" dirty="0">
                        <a:solidFill>
                          <a:srgbClr val="32373F"/>
                        </a:solidFill>
                        <a:effectLst/>
                        <a:latin typeface="Calibri" panose="020F0502020204030204" pitchFamily="34" charset="0"/>
                        <a:cs typeface="Calibri" panose="020F0502020204030204" pitchFamily="34" charset="0"/>
                      </a:endParaRP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FFFFF"/>
                    </a:solidFill>
                  </a:tcPr>
                </a:tc>
                <a:tc>
                  <a:txBody>
                    <a:bodyPr/>
                    <a:lstStyle/>
                    <a:p>
                      <a:pPr algn="ctr"/>
                      <a:endParaRPr lang="en-GB" sz="1400" dirty="0">
                        <a:solidFill>
                          <a:srgbClr val="32373F"/>
                        </a:solidFill>
                        <a:effectLst/>
                        <a:latin typeface="Calibri" panose="020F0502020204030204" pitchFamily="34" charset="0"/>
                        <a:cs typeface="Calibri" panose="020F0502020204030204" pitchFamily="34" charset="0"/>
                      </a:endParaRP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FFFFF"/>
                    </a:solidFill>
                  </a:tcPr>
                </a:tc>
                <a:tc>
                  <a:txBody>
                    <a:bodyPr/>
                    <a:lstStyle/>
                    <a:p>
                      <a:pPr algn="ctr"/>
                      <a:endParaRPr lang="en-GB" sz="1400" dirty="0">
                        <a:solidFill>
                          <a:srgbClr val="32373F"/>
                        </a:solidFill>
                        <a:effectLst/>
                        <a:latin typeface="Calibri" panose="020F0502020204030204" pitchFamily="34" charset="0"/>
                        <a:cs typeface="Calibri" panose="020F0502020204030204" pitchFamily="34" charset="0"/>
                      </a:endParaRP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FFFFF"/>
                    </a:solidFill>
                  </a:tcPr>
                </a:tc>
                <a:tc>
                  <a:txBody>
                    <a:bodyPr/>
                    <a:lstStyle/>
                    <a:p>
                      <a:pPr algn="ctr"/>
                      <a:endParaRPr lang="en-GB" sz="1400" dirty="0">
                        <a:solidFill>
                          <a:srgbClr val="32373F"/>
                        </a:solidFill>
                        <a:effectLst/>
                        <a:latin typeface="Calibri" panose="020F0502020204030204" pitchFamily="34" charset="0"/>
                        <a:cs typeface="Calibri" panose="020F0502020204030204" pitchFamily="34" charset="0"/>
                      </a:endParaRP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FFFFF"/>
                    </a:solidFill>
                  </a:tcPr>
                </a:tc>
                <a:extLst>
                  <a:ext uri="{0D108BD9-81ED-4DB2-BD59-A6C34878D82A}">
                    <a16:rowId xmlns:a16="http://schemas.microsoft.com/office/drawing/2014/main" val="2021918237"/>
                  </a:ext>
                </a:extLst>
              </a:tr>
              <a:tr h="432000">
                <a:tc>
                  <a:txBody>
                    <a:bodyPr/>
                    <a:lstStyle/>
                    <a:p>
                      <a:pPr algn="l"/>
                      <a:r>
                        <a:rPr lang="en-GB" sz="1400" b="1" dirty="0" err="1">
                          <a:solidFill>
                            <a:srgbClr val="32373F"/>
                          </a:solidFill>
                          <a:effectLst/>
                          <a:latin typeface="Calibri" panose="020F0502020204030204" pitchFamily="34" charset="0"/>
                          <a:cs typeface="Calibri" panose="020F0502020204030204" pitchFamily="34" charset="0"/>
                        </a:rPr>
                        <a:t>Withings</a:t>
                      </a:r>
                      <a:r>
                        <a:rPr lang="en-GB" sz="1400" b="1" dirty="0">
                          <a:solidFill>
                            <a:srgbClr val="32373F"/>
                          </a:solidFill>
                          <a:effectLst/>
                          <a:latin typeface="Calibri" panose="020F0502020204030204" pitchFamily="34" charset="0"/>
                          <a:cs typeface="Calibri" panose="020F0502020204030204" pitchFamily="34" charset="0"/>
                        </a:rPr>
                        <a:t> </a:t>
                      </a:r>
                      <a:r>
                        <a:rPr lang="en-GB" sz="1400" b="1" dirty="0" err="1">
                          <a:solidFill>
                            <a:srgbClr val="32373F"/>
                          </a:solidFill>
                          <a:effectLst/>
                          <a:latin typeface="Calibri" panose="020F0502020204030204" pitchFamily="34" charset="0"/>
                          <a:cs typeface="Calibri" panose="020F0502020204030204" pitchFamily="34" charset="0"/>
                        </a:rPr>
                        <a:t>Scanwatch</a:t>
                      </a:r>
                      <a:endParaRPr lang="en-GB" sz="1400" b="1" dirty="0">
                        <a:solidFill>
                          <a:srgbClr val="32373F"/>
                        </a:solidFill>
                        <a:effectLst/>
                        <a:latin typeface="Calibri" panose="020F0502020204030204" pitchFamily="34" charset="0"/>
                        <a:cs typeface="Calibri" panose="020F0502020204030204" pitchFamily="34" charset="0"/>
                      </a:endParaRP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7F7F7"/>
                    </a:solidFill>
                  </a:tcPr>
                </a:tc>
                <a:tc>
                  <a:txBody>
                    <a:bodyPr/>
                    <a:lstStyle/>
                    <a:p>
                      <a:pPr algn="l"/>
                      <a:r>
                        <a:rPr lang="en-GB" sz="1400">
                          <a:solidFill>
                            <a:srgbClr val="32373F"/>
                          </a:solidFill>
                          <a:effectLst/>
                          <a:latin typeface="Calibri" panose="020F0502020204030204" pitchFamily="34" charset="0"/>
                          <a:cs typeface="Calibri" panose="020F0502020204030204" pitchFamily="34" charset="0"/>
                        </a:rPr>
                        <a:t>wrist watch</a:t>
                      </a: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7F7F7"/>
                    </a:solidFill>
                  </a:tcPr>
                </a:tc>
                <a:tc>
                  <a:txBody>
                    <a:bodyPr/>
                    <a:lstStyle/>
                    <a:p>
                      <a:pPr algn="ctr"/>
                      <a:r>
                        <a:rPr lang="en-GB" sz="1400" dirty="0">
                          <a:solidFill>
                            <a:srgbClr val="32373F"/>
                          </a:solidFill>
                          <a:effectLst/>
                          <a:latin typeface="Calibri" panose="020F0502020204030204" pitchFamily="34" charset="0"/>
                          <a:cs typeface="Calibri" panose="020F0502020204030204" pitchFamily="34" charset="0"/>
                        </a:rPr>
                        <a:t>✓</a:t>
                      </a: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7F7F7"/>
                    </a:solidFill>
                  </a:tcPr>
                </a:tc>
                <a:tc>
                  <a:txBody>
                    <a:bodyPr/>
                    <a:lstStyle/>
                    <a:p>
                      <a:pPr algn="ctr"/>
                      <a:r>
                        <a:rPr lang="en-GB" sz="1400" dirty="0">
                          <a:solidFill>
                            <a:srgbClr val="32373F"/>
                          </a:solidFill>
                          <a:effectLst/>
                          <a:latin typeface="Calibri" panose="020F0502020204030204" pitchFamily="34" charset="0"/>
                          <a:cs typeface="Calibri" panose="020F0502020204030204" pitchFamily="34" charset="0"/>
                        </a:rPr>
                        <a:t>✓</a:t>
                      </a: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7F7F7"/>
                    </a:solidFill>
                  </a:tcPr>
                </a:tc>
                <a:tc>
                  <a:txBody>
                    <a:bodyPr/>
                    <a:lstStyle/>
                    <a:p>
                      <a:pPr algn="ctr"/>
                      <a:r>
                        <a:rPr lang="en-GB" sz="1400" dirty="0">
                          <a:solidFill>
                            <a:srgbClr val="32373F"/>
                          </a:solidFill>
                          <a:effectLst/>
                          <a:latin typeface="Calibri" panose="020F0502020204030204" pitchFamily="34" charset="0"/>
                          <a:cs typeface="Calibri" panose="020F0502020204030204" pitchFamily="34" charset="0"/>
                        </a:rPr>
                        <a:t>✓</a:t>
                      </a: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7F7F7"/>
                    </a:solidFill>
                  </a:tcPr>
                </a:tc>
                <a:tc>
                  <a:txBody>
                    <a:bodyPr/>
                    <a:lstStyle/>
                    <a:p>
                      <a:pPr algn="ctr"/>
                      <a:r>
                        <a:rPr lang="en-GB" sz="1400" dirty="0">
                          <a:solidFill>
                            <a:srgbClr val="32373F"/>
                          </a:solidFill>
                          <a:effectLst/>
                          <a:latin typeface="Calibri" panose="020F0502020204030204" pitchFamily="34" charset="0"/>
                          <a:cs typeface="Calibri" panose="020F0502020204030204" pitchFamily="34" charset="0"/>
                        </a:rPr>
                        <a:t>✓</a:t>
                      </a: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7F7F7"/>
                    </a:solidFill>
                  </a:tcPr>
                </a:tc>
                <a:tc>
                  <a:txBody>
                    <a:bodyPr/>
                    <a:lstStyle/>
                    <a:p>
                      <a:pPr algn="ctr"/>
                      <a:r>
                        <a:rPr lang="en-GB" sz="1400" dirty="0">
                          <a:solidFill>
                            <a:srgbClr val="32373F"/>
                          </a:solidFill>
                          <a:effectLst/>
                          <a:latin typeface="Calibri" panose="020F0502020204030204" pitchFamily="34" charset="0"/>
                          <a:cs typeface="Calibri" panose="020F0502020204030204" pitchFamily="34" charset="0"/>
                        </a:rPr>
                        <a:t>☓</a:t>
                      </a: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7F7F7"/>
                    </a:solidFill>
                  </a:tcPr>
                </a:tc>
                <a:tc>
                  <a:txBody>
                    <a:bodyPr/>
                    <a:lstStyle/>
                    <a:p>
                      <a:pPr algn="ctr"/>
                      <a:r>
                        <a:rPr lang="en-GB" sz="1400" dirty="0">
                          <a:solidFill>
                            <a:srgbClr val="32373F"/>
                          </a:solidFill>
                          <a:effectLst/>
                          <a:latin typeface="Calibri" panose="020F0502020204030204" pitchFamily="34" charset="0"/>
                          <a:cs typeface="Calibri" panose="020F0502020204030204" pitchFamily="34" charset="0"/>
                        </a:rPr>
                        <a:t>✓</a:t>
                      </a: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7F7F7"/>
                    </a:solidFill>
                  </a:tcPr>
                </a:tc>
                <a:tc>
                  <a:txBody>
                    <a:bodyPr/>
                    <a:lstStyle/>
                    <a:p>
                      <a:pPr algn="ctr"/>
                      <a:r>
                        <a:rPr lang="en-GB" sz="1400" dirty="0">
                          <a:solidFill>
                            <a:srgbClr val="32373F"/>
                          </a:solidFill>
                          <a:effectLst/>
                          <a:latin typeface="Calibri" panose="020F0502020204030204" pitchFamily="34" charset="0"/>
                          <a:cs typeface="Calibri" panose="020F0502020204030204" pitchFamily="34" charset="0"/>
                        </a:rPr>
                        <a:t>✓</a:t>
                      </a: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7F7F7"/>
                    </a:solidFill>
                  </a:tcPr>
                </a:tc>
                <a:tc>
                  <a:txBody>
                    <a:bodyPr/>
                    <a:lstStyle/>
                    <a:p>
                      <a:pPr algn="ctr"/>
                      <a:r>
                        <a:rPr lang="en-GB" sz="1400" dirty="0">
                          <a:solidFill>
                            <a:srgbClr val="32373F"/>
                          </a:solidFill>
                          <a:effectLst/>
                          <a:latin typeface="Calibri" panose="020F0502020204030204" pitchFamily="34" charset="0"/>
                          <a:cs typeface="Calibri" panose="020F0502020204030204" pitchFamily="34" charset="0"/>
                        </a:rPr>
                        <a:t>✓</a:t>
                      </a: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7F7F7"/>
                    </a:solidFill>
                  </a:tcPr>
                </a:tc>
                <a:tc>
                  <a:txBody>
                    <a:bodyPr/>
                    <a:lstStyle/>
                    <a:p>
                      <a:pPr algn="ctr"/>
                      <a:endParaRPr lang="en-GB" sz="1400" dirty="0">
                        <a:solidFill>
                          <a:srgbClr val="32373F"/>
                        </a:solidFill>
                        <a:effectLst/>
                        <a:latin typeface="Calibri" panose="020F0502020204030204" pitchFamily="34" charset="0"/>
                        <a:cs typeface="Calibri" panose="020F0502020204030204" pitchFamily="34" charset="0"/>
                      </a:endParaRP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7F7F7"/>
                    </a:solidFill>
                  </a:tcPr>
                </a:tc>
                <a:tc>
                  <a:txBody>
                    <a:bodyPr/>
                    <a:lstStyle/>
                    <a:p>
                      <a:pPr algn="ctr"/>
                      <a:endParaRPr lang="en-GB" sz="1400" dirty="0">
                        <a:solidFill>
                          <a:srgbClr val="32373F"/>
                        </a:solidFill>
                        <a:effectLst/>
                        <a:latin typeface="Calibri" panose="020F0502020204030204" pitchFamily="34" charset="0"/>
                        <a:cs typeface="Calibri" panose="020F0502020204030204" pitchFamily="34" charset="0"/>
                      </a:endParaRP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7F7F7"/>
                    </a:solidFill>
                  </a:tcPr>
                </a:tc>
                <a:tc>
                  <a:txBody>
                    <a:bodyPr/>
                    <a:lstStyle/>
                    <a:p>
                      <a:pPr algn="ctr"/>
                      <a:endParaRPr lang="en-GB" sz="1400" dirty="0">
                        <a:solidFill>
                          <a:srgbClr val="32373F"/>
                        </a:solidFill>
                        <a:effectLst/>
                        <a:latin typeface="Calibri" panose="020F0502020204030204" pitchFamily="34" charset="0"/>
                        <a:cs typeface="Calibri" panose="020F0502020204030204" pitchFamily="34" charset="0"/>
                      </a:endParaRP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7F7F7"/>
                    </a:solidFill>
                  </a:tcPr>
                </a:tc>
                <a:tc>
                  <a:txBody>
                    <a:bodyPr/>
                    <a:lstStyle/>
                    <a:p>
                      <a:pPr algn="ctr"/>
                      <a:endParaRPr lang="en-GB" sz="1400" dirty="0">
                        <a:solidFill>
                          <a:srgbClr val="32373F"/>
                        </a:solidFill>
                        <a:effectLst/>
                        <a:latin typeface="Calibri" panose="020F0502020204030204" pitchFamily="34" charset="0"/>
                        <a:cs typeface="Calibri" panose="020F0502020204030204" pitchFamily="34" charset="0"/>
                      </a:endParaRP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7F7F7"/>
                    </a:solidFill>
                  </a:tcPr>
                </a:tc>
                <a:extLst>
                  <a:ext uri="{0D108BD9-81ED-4DB2-BD59-A6C34878D82A}">
                    <a16:rowId xmlns:a16="http://schemas.microsoft.com/office/drawing/2014/main" val="221572100"/>
                  </a:ext>
                </a:extLst>
              </a:tr>
              <a:tr h="432000">
                <a:tc>
                  <a:txBody>
                    <a:bodyPr/>
                    <a:lstStyle/>
                    <a:p>
                      <a:pPr algn="l"/>
                      <a:r>
                        <a:rPr lang="en-GB" sz="1400" b="1" dirty="0">
                          <a:solidFill>
                            <a:srgbClr val="32373F"/>
                          </a:solidFill>
                          <a:effectLst/>
                          <a:latin typeface="Calibri" panose="020F0502020204030204" pitchFamily="34" charset="0"/>
                          <a:cs typeface="Calibri" panose="020F0502020204030204" pitchFamily="34" charset="0"/>
                        </a:rPr>
                        <a:t>Samsung Galaxy Watch3</a:t>
                      </a: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FFFFF"/>
                    </a:solidFill>
                  </a:tcPr>
                </a:tc>
                <a:tc>
                  <a:txBody>
                    <a:bodyPr/>
                    <a:lstStyle/>
                    <a:p>
                      <a:pPr algn="l"/>
                      <a:r>
                        <a:rPr lang="en-GB" sz="1400">
                          <a:solidFill>
                            <a:srgbClr val="32373F"/>
                          </a:solidFill>
                          <a:effectLst/>
                          <a:latin typeface="Calibri" panose="020F0502020204030204" pitchFamily="34" charset="0"/>
                          <a:cs typeface="Calibri" panose="020F0502020204030204" pitchFamily="34" charset="0"/>
                        </a:rPr>
                        <a:t>wrist watch</a:t>
                      </a: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FFFFF"/>
                    </a:solidFill>
                  </a:tcPr>
                </a:tc>
                <a:tc>
                  <a:txBody>
                    <a:bodyPr/>
                    <a:lstStyle/>
                    <a:p>
                      <a:pPr algn="ctr"/>
                      <a:r>
                        <a:rPr lang="en-GB" sz="1400" dirty="0">
                          <a:solidFill>
                            <a:srgbClr val="32373F"/>
                          </a:solidFill>
                          <a:effectLst/>
                          <a:latin typeface="Calibri" panose="020F0502020204030204" pitchFamily="34" charset="0"/>
                          <a:cs typeface="Calibri" panose="020F0502020204030204" pitchFamily="34" charset="0"/>
                        </a:rPr>
                        <a:t>✓</a:t>
                      </a: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FFFFF"/>
                    </a:solidFill>
                  </a:tcPr>
                </a:tc>
                <a:tc>
                  <a:txBody>
                    <a:bodyPr/>
                    <a:lstStyle/>
                    <a:p>
                      <a:pPr algn="ctr"/>
                      <a:r>
                        <a:rPr lang="en-GB" sz="1400" dirty="0">
                          <a:solidFill>
                            <a:srgbClr val="32373F"/>
                          </a:solidFill>
                          <a:effectLst/>
                          <a:latin typeface="Calibri" panose="020F0502020204030204" pitchFamily="34" charset="0"/>
                          <a:cs typeface="Calibri" panose="020F0502020204030204" pitchFamily="34" charset="0"/>
                        </a:rPr>
                        <a:t>☓</a:t>
                      </a: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FFFFF"/>
                    </a:solidFill>
                  </a:tcPr>
                </a:tc>
                <a:tc>
                  <a:txBody>
                    <a:bodyPr/>
                    <a:lstStyle/>
                    <a:p>
                      <a:pPr algn="ctr"/>
                      <a:r>
                        <a:rPr lang="en-GB" sz="1400" dirty="0">
                          <a:solidFill>
                            <a:srgbClr val="32373F"/>
                          </a:solidFill>
                          <a:effectLst/>
                          <a:latin typeface="Calibri" panose="020F0502020204030204" pitchFamily="34" charset="0"/>
                          <a:cs typeface="Calibri" panose="020F0502020204030204" pitchFamily="34" charset="0"/>
                        </a:rPr>
                        <a:t>✓</a:t>
                      </a: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FFFFF"/>
                    </a:solidFill>
                  </a:tcPr>
                </a:tc>
                <a:tc>
                  <a:txBody>
                    <a:bodyPr/>
                    <a:lstStyle/>
                    <a:p>
                      <a:pPr algn="ctr"/>
                      <a:r>
                        <a:rPr lang="en-GB" sz="1400" dirty="0">
                          <a:solidFill>
                            <a:srgbClr val="32373F"/>
                          </a:solidFill>
                          <a:effectLst/>
                          <a:latin typeface="Calibri" panose="020F0502020204030204" pitchFamily="34" charset="0"/>
                          <a:cs typeface="Calibri" panose="020F0502020204030204" pitchFamily="34" charset="0"/>
                        </a:rPr>
                        <a:t>☓</a:t>
                      </a: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FFFFF"/>
                    </a:solidFill>
                  </a:tcPr>
                </a:tc>
                <a:tc>
                  <a:txBody>
                    <a:bodyPr/>
                    <a:lstStyle/>
                    <a:p>
                      <a:pPr algn="ctr"/>
                      <a:r>
                        <a:rPr lang="en-GB" sz="1400" dirty="0">
                          <a:solidFill>
                            <a:srgbClr val="32373F"/>
                          </a:solidFill>
                          <a:effectLst/>
                          <a:latin typeface="Calibri" panose="020F0502020204030204" pitchFamily="34" charset="0"/>
                          <a:cs typeface="Calibri" panose="020F0502020204030204" pitchFamily="34" charset="0"/>
                        </a:rPr>
                        <a:t>✓</a:t>
                      </a: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FFFFF"/>
                    </a:solidFill>
                  </a:tcPr>
                </a:tc>
                <a:tc>
                  <a:txBody>
                    <a:bodyPr/>
                    <a:lstStyle/>
                    <a:p>
                      <a:pPr algn="ctr"/>
                      <a:r>
                        <a:rPr lang="en-GB" sz="1400" dirty="0">
                          <a:solidFill>
                            <a:srgbClr val="32373F"/>
                          </a:solidFill>
                          <a:effectLst/>
                          <a:latin typeface="Calibri" panose="020F0502020204030204" pitchFamily="34" charset="0"/>
                          <a:cs typeface="Calibri" panose="020F0502020204030204" pitchFamily="34" charset="0"/>
                        </a:rPr>
                        <a:t>✓</a:t>
                      </a: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FFFFF"/>
                    </a:solidFill>
                  </a:tcPr>
                </a:tc>
                <a:tc>
                  <a:txBody>
                    <a:bodyPr/>
                    <a:lstStyle/>
                    <a:p>
                      <a:pPr algn="ctr"/>
                      <a:r>
                        <a:rPr lang="en-GB" sz="1400" dirty="0">
                          <a:solidFill>
                            <a:srgbClr val="32373F"/>
                          </a:solidFill>
                          <a:effectLst/>
                          <a:latin typeface="Calibri" panose="020F0502020204030204" pitchFamily="34" charset="0"/>
                          <a:cs typeface="Calibri" panose="020F0502020204030204" pitchFamily="34" charset="0"/>
                        </a:rPr>
                        <a:t>✓</a:t>
                      </a: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FFFFF"/>
                    </a:solidFill>
                  </a:tcPr>
                </a:tc>
                <a:tc>
                  <a:txBody>
                    <a:bodyPr/>
                    <a:lstStyle/>
                    <a:p>
                      <a:pPr algn="ctr"/>
                      <a:r>
                        <a:rPr lang="en-GB" sz="1400">
                          <a:solidFill>
                            <a:srgbClr val="32373F"/>
                          </a:solidFill>
                          <a:effectLst/>
                          <a:latin typeface="Calibri" panose="020F0502020204030204" pitchFamily="34" charset="0"/>
                          <a:cs typeface="Calibri" panose="020F0502020204030204" pitchFamily="34" charset="0"/>
                        </a:rPr>
                        <a:t>?</a:t>
                      </a: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FFFFF"/>
                    </a:solidFill>
                  </a:tcPr>
                </a:tc>
                <a:tc>
                  <a:txBody>
                    <a:bodyPr/>
                    <a:lstStyle/>
                    <a:p>
                      <a:pPr algn="ctr"/>
                      <a:endParaRPr lang="en-GB" sz="1400" dirty="0">
                        <a:solidFill>
                          <a:srgbClr val="32373F"/>
                        </a:solidFill>
                        <a:effectLst/>
                        <a:latin typeface="Calibri" panose="020F0502020204030204" pitchFamily="34" charset="0"/>
                        <a:cs typeface="Calibri" panose="020F0502020204030204" pitchFamily="34" charset="0"/>
                      </a:endParaRP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FFFFF"/>
                    </a:solidFill>
                  </a:tcPr>
                </a:tc>
                <a:tc>
                  <a:txBody>
                    <a:bodyPr/>
                    <a:lstStyle/>
                    <a:p>
                      <a:pPr algn="ctr"/>
                      <a:endParaRPr lang="en-GB" sz="1400" dirty="0">
                        <a:solidFill>
                          <a:srgbClr val="32373F"/>
                        </a:solidFill>
                        <a:effectLst/>
                        <a:latin typeface="Calibri" panose="020F0502020204030204" pitchFamily="34" charset="0"/>
                        <a:cs typeface="Calibri" panose="020F0502020204030204" pitchFamily="34" charset="0"/>
                      </a:endParaRP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FFFFF"/>
                    </a:solidFill>
                  </a:tcPr>
                </a:tc>
                <a:tc>
                  <a:txBody>
                    <a:bodyPr/>
                    <a:lstStyle/>
                    <a:p>
                      <a:pPr algn="ctr"/>
                      <a:endParaRPr lang="en-GB" sz="1400" dirty="0">
                        <a:solidFill>
                          <a:srgbClr val="32373F"/>
                        </a:solidFill>
                        <a:effectLst/>
                        <a:latin typeface="Calibri" panose="020F0502020204030204" pitchFamily="34" charset="0"/>
                        <a:cs typeface="Calibri" panose="020F0502020204030204" pitchFamily="34" charset="0"/>
                      </a:endParaRP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FFFFF"/>
                    </a:solidFill>
                  </a:tcPr>
                </a:tc>
                <a:tc>
                  <a:txBody>
                    <a:bodyPr/>
                    <a:lstStyle/>
                    <a:p>
                      <a:pPr algn="ctr"/>
                      <a:endParaRPr lang="en-GB" sz="1400" dirty="0">
                        <a:solidFill>
                          <a:srgbClr val="32373F"/>
                        </a:solidFill>
                        <a:effectLst/>
                        <a:latin typeface="Calibri" panose="020F0502020204030204" pitchFamily="34" charset="0"/>
                        <a:cs typeface="Calibri" panose="020F0502020204030204" pitchFamily="34" charset="0"/>
                      </a:endParaRP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FFFFF"/>
                    </a:solidFill>
                  </a:tcPr>
                </a:tc>
                <a:extLst>
                  <a:ext uri="{0D108BD9-81ED-4DB2-BD59-A6C34878D82A}">
                    <a16:rowId xmlns:a16="http://schemas.microsoft.com/office/drawing/2014/main" val="1410675868"/>
                  </a:ext>
                </a:extLst>
              </a:tr>
              <a:tr h="432000">
                <a:tc>
                  <a:txBody>
                    <a:bodyPr/>
                    <a:lstStyle/>
                    <a:p>
                      <a:pPr algn="l"/>
                      <a:r>
                        <a:rPr lang="en-GB" sz="1400" b="1" dirty="0">
                          <a:solidFill>
                            <a:srgbClr val="32373F"/>
                          </a:solidFill>
                          <a:effectLst/>
                          <a:latin typeface="Calibri" panose="020F0502020204030204" pitchFamily="34" charset="0"/>
                          <a:cs typeface="Calibri" panose="020F0502020204030204" pitchFamily="34" charset="0"/>
                        </a:rPr>
                        <a:t>Fitbit Sense</a:t>
                      </a: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7F7F7"/>
                    </a:solidFill>
                  </a:tcPr>
                </a:tc>
                <a:tc>
                  <a:txBody>
                    <a:bodyPr/>
                    <a:lstStyle/>
                    <a:p>
                      <a:pPr algn="l"/>
                      <a:r>
                        <a:rPr lang="en-GB" sz="1400">
                          <a:solidFill>
                            <a:srgbClr val="32373F"/>
                          </a:solidFill>
                          <a:effectLst/>
                          <a:latin typeface="Calibri" panose="020F0502020204030204" pitchFamily="34" charset="0"/>
                          <a:cs typeface="Calibri" panose="020F0502020204030204" pitchFamily="34" charset="0"/>
                        </a:rPr>
                        <a:t>wrist watch</a:t>
                      </a: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7F7F7"/>
                    </a:solidFill>
                  </a:tcPr>
                </a:tc>
                <a:tc>
                  <a:txBody>
                    <a:bodyPr/>
                    <a:lstStyle/>
                    <a:p>
                      <a:pPr algn="ctr"/>
                      <a:r>
                        <a:rPr lang="en-GB" sz="1400" dirty="0">
                          <a:solidFill>
                            <a:srgbClr val="32373F"/>
                          </a:solidFill>
                          <a:effectLst/>
                          <a:latin typeface="Calibri" panose="020F0502020204030204" pitchFamily="34" charset="0"/>
                          <a:cs typeface="Calibri" panose="020F0502020204030204" pitchFamily="34" charset="0"/>
                        </a:rPr>
                        <a:t>✓</a:t>
                      </a: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7F7F7"/>
                    </a:solidFill>
                  </a:tcPr>
                </a:tc>
                <a:tc>
                  <a:txBody>
                    <a:bodyPr/>
                    <a:lstStyle/>
                    <a:p>
                      <a:pPr algn="ctr"/>
                      <a:r>
                        <a:rPr lang="en-GB" sz="1400" dirty="0">
                          <a:solidFill>
                            <a:srgbClr val="32373F"/>
                          </a:solidFill>
                          <a:effectLst/>
                          <a:latin typeface="Calibri" panose="020F0502020204030204" pitchFamily="34" charset="0"/>
                          <a:cs typeface="Calibri" panose="020F0502020204030204" pitchFamily="34" charset="0"/>
                        </a:rPr>
                        <a:t>☓</a:t>
                      </a: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7F7F7"/>
                    </a:solidFill>
                  </a:tcPr>
                </a:tc>
                <a:tc>
                  <a:txBody>
                    <a:bodyPr/>
                    <a:lstStyle/>
                    <a:p>
                      <a:pPr algn="ctr"/>
                      <a:r>
                        <a:rPr lang="en-GB" sz="1400" dirty="0">
                          <a:solidFill>
                            <a:srgbClr val="32373F"/>
                          </a:solidFill>
                          <a:effectLst/>
                          <a:latin typeface="Calibri" panose="020F0502020204030204" pitchFamily="34" charset="0"/>
                          <a:cs typeface="Calibri" panose="020F0502020204030204" pitchFamily="34" charset="0"/>
                        </a:rPr>
                        <a:t>✓</a:t>
                      </a: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7F7F7"/>
                    </a:solidFill>
                  </a:tcPr>
                </a:tc>
                <a:tc>
                  <a:txBody>
                    <a:bodyPr/>
                    <a:lstStyle/>
                    <a:p>
                      <a:pPr algn="ctr"/>
                      <a:r>
                        <a:rPr lang="en-GB" sz="1400" dirty="0">
                          <a:solidFill>
                            <a:srgbClr val="32373F"/>
                          </a:solidFill>
                          <a:effectLst/>
                          <a:latin typeface="Calibri" panose="020F0502020204030204" pitchFamily="34" charset="0"/>
                          <a:cs typeface="Calibri" panose="020F0502020204030204" pitchFamily="34" charset="0"/>
                        </a:rPr>
                        <a:t>✓</a:t>
                      </a: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7F7F7"/>
                    </a:solidFill>
                  </a:tcPr>
                </a:tc>
                <a:tc>
                  <a:txBody>
                    <a:bodyPr/>
                    <a:lstStyle/>
                    <a:p>
                      <a:pPr algn="ctr"/>
                      <a:r>
                        <a:rPr lang="en-GB" sz="1400" dirty="0">
                          <a:solidFill>
                            <a:srgbClr val="32373F"/>
                          </a:solidFill>
                          <a:effectLst/>
                          <a:latin typeface="Calibri" panose="020F0502020204030204" pitchFamily="34" charset="0"/>
                          <a:cs typeface="Calibri" panose="020F0502020204030204" pitchFamily="34" charset="0"/>
                        </a:rPr>
                        <a:t>☓</a:t>
                      </a: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7F7F7"/>
                    </a:solidFill>
                  </a:tcPr>
                </a:tc>
                <a:tc>
                  <a:txBody>
                    <a:bodyPr/>
                    <a:lstStyle/>
                    <a:p>
                      <a:pPr algn="ctr"/>
                      <a:r>
                        <a:rPr lang="en-GB" sz="1400" dirty="0">
                          <a:solidFill>
                            <a:srgbClr val="32373F"/>
                          </a:solidFill>
                          <a:effectLst/>
                          <a:latin typeface="Calibri" panose="020F0502020204030204" pitchFamily="34" charset="0"/>
                          <a:cs typeface="Calibri" panose="020F0502020204030204" pitchFamily="34" charset="0"/>
                        </a:rPr>
                        <a:t>✓</a:t>
                      </a: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7F7F7"/>
                    </a:solidFill>
                  </a:tcPr>
                </a:tc>
                <a:tc>
                  <a:txBody>
                    <a:bodyPr/>
                    <a:lstStyle/>
                    <a:p>
                      <a:pPr algn="ctr"/>
                      <a:r>
                        <a:rPr lang="en-GB" sz="1400" dirty="0">
                          <a:solidFill>
                            <a:srgbClr val="32373F"/>
                          </a:solidFill>
                          <a:effectLst/>
                          <a:latin typeface="Calibri" panose="020F0502020204030204" pitchFamily="34" charset="0"/>
                          <a:cs typeface="Calibri" panose="020F0502020204030204" pitchFamily="34" charset="0"/>
                        </a:rPr>
                        <a:t>✓</a:t>
                      </a: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7F7F7"/>
                    </a:solidFill>
                  </a:tcPr>
                </a:tc>
                <a:tc>
                  <a:txBody>
                    <a:bodyPr/>
                    <a:lstStyle/>
                    <a:p>
                      <a:pPr algn="ctr"/>
                      <a:r>
                        <a:rPr lang="en-GB" sz="1400" dirty="0">
                          <a:solidFill>
                            <a:srgbClr val="32373F"/>
                          </a:solidFill>
                          <a:effectLst/>
                          <a:latin typeface="Calibri" panose="020F0502020204030204" pitchFamily="34" charset="0"/>
                          <a:cs typeface="Calibri" panose="020F0502020204030204" pitchFamily="34" charset="0"/>
                        </a:rPr>
                        <a:t>✓</a:t>
                      </a: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7F7F7"/>
                    </a:solidFill>
                  </a:tcPr>
                </a:tc>
                <a:tc>
                  <a:txBody>
                    <a:bodyPr/>
                    <a:lstStyle/>
                    <a:p>
                      <a:pPr algn="ctr"/>
                      <a:endParaRPr lang="en-GB" sz="1400" dirty="0">
                        <a:solidFill>
                          <a:srgbClr val="32373F"/>
                        </a:solidFill>
                        <a:effectLst/>
                        <a:latin typeface="Calibri" panose="020F0502020204030204" pitchFamily="34" charset="0"/>
                        <a:cs typeface="Calibri" panose="020F0502020204030204" pitchFamily="34" charset="0"/>
                      </a:endParaRP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7F7F7"/>
                    </a:solidFill>
                  </a:tcPr>
                </a:tc>
                <a:tc>
                  <a:txBody>
                    <a:bodyPr/>
                    <a:lstStyle/>
                    <a:p>
                      <a:pPr algn="ctr"/>
                      <a:endParaRPr lang="en-GB" sz="1400" dirty="0">
                        <a:solidFill>
                          <a:srgbClr val="32373F"/>
                        </a:solidFill>
                        <a:effectLst/>
                        <a:latin typeface="Calibri" panose="020F0502020204030204" pitchFamily="34" charset="0"/>
                        <a:cs typeface="Calibri" panose="020F0502020204030204" pitchFamily="34" charset="0"/>
                      </a:endParaRP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7F7F7"/>
                    </a:solidFill>
                  </a:tcPr>
                </a:tc>
                <a:tc>
                  <a:txBody>
                    <a:bodyPr/>
                    <a:lstStyle/>
                    <a:p>
                      <a:pPr algn="ctr"/>
                      <a:endParaRPr lang="en-GB" sz="1400" dirty="0">
                        <a:solidFill>
                          <a:srgbClr val="32373F"/>
                        </a:solidFill>
                        <a:effectLst/>
                        <a:latin typeface="Calibri" panose="020F0502020204030204" pitchFamily="34" charset="0"/>
                        <a:cs typeface="Calibri" panose="020F0502020204030204" pitchFamily="34" charset="0"/>
                      </a:endParaRP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7F7F7"/>
                    </a:solidFill>
                  </a:tcPr>
                </a:tc>
                <a:tc>
                  <a:txBody>
                    <a:bodyPr/>
                    <a:lstStyle/>
                    <a:p>
                      <a:pPr algn="ctr"/>
                      <a:endParaRPr lang="en-GB" sz="1400" dirty="0">
                        <a:solidFill>
                          <a:srgbClr val="32373F"/>
                        </a:solidFill>
                        <a:effectLst/>
                        <a:latin typeface="Calibri" panose="020F0502020204030204" pitchFamily="34" charset="0"/>
                        <a:cs typeface="Calibri" panose="020F0502020204030204" pitchFamily="34" charset="0"/>
                      </a:endParaRP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7F7F7"/>
                    </a:solidFill>
                  </a:tcPr>
                </a:tc>
                <a:extLst>
                  <a:ext uri="{0D108BD9-81ED-4DB2-BD59-A6C34878D82A}">
                    <a16:rowId xmlns:a16="http://schemas.microsoft.com/office/drawing/2014/main" val="2478959723"/>
                  </a:ext>
                </a:extLst>
              </a:tr>
              <a:tr h="432000">
                <a:tc>
                  <a:txBody>
                    <a:bodyPr/>
                    <a:lstStyle/>
                    <a:p>
                      <a:pPr algn="l"/>
                      <a:r>
                        <a:rPr lang="en-GB" sz="1400" b="1" dirty="0" err="1">
                          <a:solidFill>
                            <a:srgbClr val="32373F"/>
                          </a:solidFill>
                          <a:effectLst/>
                          <a:latin typeface="Calibri" panose="020F0502020204030204" pitchFamily="34" charset="0"/>
                          <a:cs typeface="Calibri" panose="020F0502020204030204" pitchFamily="34" charset="0"/>
                        </a:rPr>
                        <a:t>Biostrap</a:t>
                      </a:r>
                      <a:r>
                        <a:rPr lang="en-GB" sz="1400" b="1" dirty="0">
                          <a:solidFill>
                            <a:srgbClr val="32373F"/>
                          </a:solidFill>
                          <a:effectLst/>
                          <a:latin typeface="Calibri" panose="020F0502020204030204" pitchFamily="34" charset="0"/>
                          <a:cs typeface="Calibri" panose="020F0502020204030204" pitchFamily="34" charset="0"/>
                        </a:rPr>
                        <a:t> Evo</a:t>
                      </a: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7F7F7"/>
                    </a:solidFill>
                  </a:tcPr>
                </a:tc>
                <a:tc>
                  <a:txBody>
                    <a:bodyPr/>
                    <a:lstStyle/>
                    <a:p>
                      <a:pPr algn="l"/>
                      <a:r>
                        <a:rPr lang="en-GB" sz="1400">
                          <a:solidFill>
                            <a:srgbClr val="32373F"/>
                          </a:solidFill>
                          <a:effectLst/>
                          <a:latin typeface="Calibri" panose="020F0502020204030204" pitchFamily="34" charset="0"/>
                          <a:cs typeface="Calibri" panose="020F0502020204030204" pitchFamily="34" charset="0"/>
                        </a:rPr>
                        <a:t>wrist band</a:t>
                      </a: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7F7F7"/>
                    </a:solidFill>
                  </a:tcPr>
                </a:tc>
                <a:tc>
                  <a:txBody>
                    <a:bodyPr/>
                    <a:lstStyle/>
                    <a:p>
                      <a:pPr algn="ctr"/>
                      <a:r>
                        <a:rPr lang="en-GB" sz="1400" dirty="0">
                          <a:solidFill>
                            <a:srgbClr val="32373F"/>
                          </a:solidFill>
                          <a:effectLst/>
                          <a:latin typeface="Calibri" panose="020F0502020204030204" pitchFamily="34" charset="0"/>
                          <a:cs typeface="Calibri" panose="020F0502020204030204" pitchFamily="34" charset="0"/>
                        </a:rPr>
                        <a:t>✓</a:t>
                      </a: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7F7F7"/>
                    </a:solidFill>
                  </a:tcPr>
                </a:tc>
                <a:tc>
                  <a:txBody>
                    <a:bodyPr/>
                    <a:lstStyle/>
                    <a:p>
                      <a:pPr algn="ctr"/>
                      <a:r>
                        <a:rPr lang="en-GB" sz="1400" dirty="0">
                          <a:solidFill>
                            <a:srgbClr val="32373F"/>
                          </a:solidFill>
                          <a:effectLst/>
                          <a:latin typeface="Calibri" panose="020F0502020204030204" pitchFamily="34" charset="0"/>
                          <a:cs typeface="Calibri" panose="020F0502020204030204" pitchFamily="34" charset="0"/>
                        </a:rPr>
                        <a:t>☓</a:t>
                      </a: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7F7F7"/>
                    </a:solidFill>
                  </a:tcPr>
                </a:tc>
                <a:tc>
                  <a:txBody>
                    <a:bodyPr/>
                    <a:lstStyle/>
                    <a:p>
                      <a:pPr algn="ctr"/>
                      <a:r>
                        <a:rPr lang="en-GB" sz="1400" dirty="0">
                          <a:solidFill>
                            <a:srgbClr val="32373F"/>
                          </a:solidFill>
                          <a:effectLst/>
                          <a:latin typeface="Calibri" panose="020F0502020204030204" pitchFamily="34" charset="0"/>
                          <a:cs typeface="Calibri" panose="020F0502020204030204" pitchFamily="34" charset="0"/>
                        </a:rPr>
                        <a:t>✓</a:t>
                      </a: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7F7F7"/>
                    </a:solidFill>
                  </a:tcPr>
                </a:tc>
                <a:tc>
                  <a:txBody>
                    <a:bodyPr/>
                    <a:lstStyle/>
                    <a:p>
                      <a:pPr algn="ctr"/>
                      <a:r>
                        <a:rPr lang="en-GB" sz="1400" dirty="0">
                          <a:solidFill>
                            <a:srgbClr val="32373F"/>
                          </a:solidFill>
                          <a:effectLst/>
                          <a:latin typeface="Calibri" panose="020F0502020204030204" pitchFamily="34" charset="0"/>
                          <a:cs typeface="Calibri" panose="020F0502020204030204" pitchFamily="34" charset="0"/>
                        </a:rPr>
                        <a:t>✓</a:t>
                      </a: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7F7F7"/>
                    </a:solidFill>
                  </a:tcPr>
                </a:tc>
                <a:tc>
                  <a:txBody>
                    <a:bodyPr/>
                    <a:lstStyle/>
                    <a:p>
                      <a:pPr algn="ctr"/>
                      <a:r>
                        <a:rPr lang="en-GB" sz="1400" dirty="0">
                          <a:solidFill>
                            <a:srgbClr val="32373F"/>
                          </a:solidFill>
                          <a:effectLst/>
                          <a:latin typeface="Calibri" panose="020F0502020204030204" pitchFamily="34" charset="0"/>
                          <a:cs typeface="Calibri" panose="020F0502020204030204" pitchFamily="34" charset="0"/>
                        </a:rPr>
                        <a:t>☓</a:t>
                      </a: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7F7F7"/>
                    </a:solidFill>
                  </a:tcPr>
                </a:tc>
                <a:tc>
                  <a:txBody>
                    <a:bodyPr/>
                    <a:lstStyle/>
                    <a:p>
                      <a:pPr algn="ctr"/>
                      <a:r>
                        <a:rPr lang="en-GB" sz="1400" dirty="0">
                          <a:solidFill>
                            <a:srgbClr val="32373F"/>
                          </a:solidFill>
                          <a:effectLst/>
                          <a:latin typeface="Calibri" panose="020F0502020204030204" pitchFamily="34" charset="0"/>
                          <a:cs typeface="Calibri" panose="020F0502020204030204" pitchFamily="34" charset="0"/>
                        </a:rPr>
                        <a:t>✓</a:t>
                      </a: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7F7F7"/>
                    </a:solidFill>
                  </a:tcPr>
                </a:tc>
                <a:tc>
                  <a:txBody>
                    <a:bodyPr/>
                    <a:lstStyle/>
                    <a:p>
                      <a:pPr algn="ctr"/>
                      <a:r>
                        <a:rPr lang="en-GB" sz="1400" dirty="0">
                          <a:solidFill>
                            <a:srgbClr val="32373F"/>
                          </a:solidFill>
                          <a:effectLst/>
                          <a:latin typeface="Calibri" panose="020F0502020204030204" pitchFamily="34" charset="0"/>
                          <a:cs typeface="Calibri" panose="020F0502020204030204" pitchFamily="34" charset="0"/>
                        </a:rPr>
                        <a:t>✓</a:t>
                      </a: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7F7F7"/>
                    </a:solidFill>
                  </a:tcPr>
                </a:tc>
                <a:tc>
                  <a:txBody>
                    <a:bodyPr/>
                    <a:lstStyle/>
                    <a:p>
                      <a:pPr algn="ctr"/>
                      <a:r>
                        <a:rPr lang="en-GB" sz="1400" dirty="0">
                          <a:solidFill>
                            <a:srgbClr val="32373F"/>
                          </a:solidFill>
                          <a:effectLst/>
                          <a:latin typeface="Calibri" panose="020F0502020204030204" pitchFamily="34" charset="0"/>
                          <a:cs typeface="Calibri" panose="020F0502020204030204" pitchFamily="34" charset="0"/>
                        </a:rPr>
                        <a:t>☓</a:t>
                      </a: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7F7F7"/>
                    </a:solidFill>
                  </a:tcPr>
                </a:tc>
                <a:tc>
                  <a:txBody>
                    <a:bodyPr/>
                    <a:lstStyle/>
                    <a:p>
                      <a:pPr algn="ctr"/>
                      <a:endParaRPr lang="en-GB" sz="1400" dirty="0">
                        <a:solidFill>
                          <a:srgbClr val="32373F"/>
                        </a:solidFill>
                        <a:effectLst/>
                        <a:latin typeface="Calibri" panose="020F0502020204030204" pitchFamily="34" charset="0"/>
                        <a:cs typeface="Calibri" panose="020F0502020204030204" pitchFamily="34" charset="0"/>
                      </a:endParaRP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7F7F7"/>
                    </a:solidFill>
                  </a:tcPr>
                </a:tc>
                <a:tc>
                  <a:txBody>
                    <a:bodyPr/>
                    <a:lstStyle/>
                    <a:p>
                      <a:pPr algn="ctr"/>
                      <a:endParaRPr lang="en-GB" sz="1400" dirty="0">
                        <a:solidFill>
                          <a:srgbClr val="32373F"/>
                        </a:solidFill>
                        <a:effectLst/>
                        <a:latin typeface="Calibri" panose="020F0502020204030204" pitchFamily="34" charset="0"/>
                        <a:cs typeface="Calibri" panose="020F0502020204030204" pitchFamily="34" charset="0"/>
                      </a:endParaRP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7F7F7"/>
                    </a:solidFill>
                  </a:tcPr>
                </a:tc>
                <a:tc>
                  <a:txBody>
                    <a:bodyPr/>
                    <a:lstStyle/>
                    <a:p>
                      <a:pPr algn="ctr"/>
                      <a:endParaRPr lang="en-GB" sz="1400" dirty="0">
                        <a:solidFill>
                          <a:srgbClr val="32373F"/>
                        </a:solidFill>
                        <a:effectLst/>
                        <a:latin typeface="Calibri" panose="020F0502020204030204" pitchFamily="34" charset="0"/>
                        <a:cs typeface="Calibri" panose="020F0502020204030204" pitchFamily="34" charset="0"/>
                      </a:endParaRP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7F7F7"/>
                    </a:solidFill>
                  </a:tcPr>
                </a:tc>
                <a:tc>
                  <a:txBody>
                    <a:bodyPr/>
                    <a:lstStyle/>
                    <a:p>
                      <a:pPr algn="ctr"/>
                      <a:endParaRPr lang="en-GB" sz="1400" dirty="0">
                        <a:solidFill>
                          <a:srgbClr val="32373F"/>
                        </a:solidFill>
                        <a:effectLst/>
                        <a:latin typeface="Calibri" panose="020F0502020204030204" pitchFamily="34" charset="0"/>
                        <a:cs typeface="Calibri" panose="020F0502020204030204" pitchFamily="34" charset="0"/>
                      </a:endParaRP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7F7F7"/>
                    </a:solidFill>
                  </a:tcPr>
                </a:tc>
                <a:extLst>
                  <a:ext uri="{0D108BD9-81ED-4DB2-BD59-A6C34878D82A}">
                    <a16:rowId xmlns:a16="http://schemas.microsoft.com/office/drawing/2014/main" val="1676911796"/>
                  </a:ext>
                </a:extLst>
              </a:tr>
              <a:tr h="432000">
                <a:tc>
                  <a:txBody>
                    <a:bodyPr/>
                    <a:lstStyle/>
                    <a:p>
                      <a:pPr algn="l"/>
                      <a:r>
                        <a:rPr lang="en-GB" sz="1400" b="1" dirty="0" err="1">
                          <a:solidFill>
                            <a:srgbClr val="32373F"/>
                          </a:solidFill>
                          <a:effectLst/>
                          <a:latin typeface="Calibri" panose="020F0502020204030204" pitchFamily="34" charset="0"/>
                          <a:cs typeface="Calibri" panose="020F0502020204030204" pitchFamily="34" charset="0"/>
                        </a:rPr>
                        <a:t>Oura</a:t>
                      </a:r>
                      <a:r>
                        <a:rPr lang="en-GB" sz="1400" b="1" dirty="0">
                          <a:solidFill>
                            <a:srgbClr val="32373F"/>
                          </a:solidFill>
                          <a:effectLst/>
                          <a:latin typeface="Calibri" panose="020F0502020204030204" pitchFamily="34" charset="0"/>
                          <a:cs typeface="Calibri" panose="020F0502020204030204" pitchFamily="34" charset="0"/>
                        </a:rPr>
                        <a:t> Ring</a:t>
                      </a: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FFFFF"/>
                    </a:solidFill>
                  </a:tcPr>
                </a:tc>
                <a:tc>
                  <a:txBody>
                    <a:bodyPr/>
                    <a:lstStyle/>
                    <a:p>
                      <a:pPr algn="l"/>
                      <a:r>
                        <a:rPr lang="en-GB" sz="1400">
                          <a:solidFill>
                            <a:srgbClr val="32373F"/>
                          </a:solidFill>
                          <a:effectLst/>
                          <a:latin typeface="Calibri" panose="020F0502020204030204" pitchFamily="34" charset="0"/>
                          <a:cs typeface="Calibri" panose="020F0502020204030204" pitchFamily="34" charset="0"/>
                        </a:rPr>
                        <a:t>finger ring</a:t>
                      </a: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FFFFF"/>
                    </a:solidFill>
                  </a:tcPr>
                </a:tc>
                <a:tc>
                  <a:txBody>
                    <a:bodyPr/>
                    <a:lstStyle/>
                    <a:p>
                      <a:pPr algn="ctr"/>
                      <a:r>
                        <a:rPr lang="en-GB" sz="1400" dirty="0">
                          <a:solidFill>
                            <a:srgbClr val="32373F"/>
                          </a:solidFill>
                          <a:effectLst/>
                          <a:latin typeface="Calibri" panose="020F0502020204030204" pitchFamily="34" charset="0"/>
                          <a:cs typeface="Calibri" panose="020F0502020204030204" pitchFamily="34" charset="0"/>
                        </a:rPr>
                        <a:t>✓</a:t>
                      </a: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FFFFF"/>
                    </a:solidFill>
                  </a:tcPr>
                </a:tc>
                <a:tc>
                  <a:txBody>
                    <a:bodyPr/>
                    <a:lstStyle/>
                    <a:p>
                      <a:pPr algn="ctr"/>
                      <a:r>
                        <a:rPr lang="en-GB" sz="1400" dirty="0">
                          <a:solidFill>
                            <a:srgbClr val="32373F"/>
                          </a:solidFill>
                          <a:effectLst/>
                          <a:latin typeface="Calibri" panose="020F0502020204030204" pitchFamily="34" charset="0"/>
                          <a:cs typeface="Calibri" panose="020F0502020204030204" pitchFamily="34" charset="0"/>
                        </a:rPr>
                        <a:t>☓</a:t>
                      </a: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FFFFF"/>
                    </a:solidFill>
                  </a:tcPr>
                </a:tc>
                <a:tc>
                  <a:txBody>
                    <a:bodyPr/>
                    <a:lstStyle/>
                    <a:p>
                      <a:pPr algn="ctr"/>
                      <a:r>
                        <a:rPr lang="en-GB" sz="1400" dirty="0">
                          <a:solidFill>
                            <a:srgbClr val="32373F"/>
                          </a:solidFill>
                          <a:effectLst/>
                          <a:latin typeface="Calibri" panose="020F0502020204030204" pitchFamily="34" charset="0"/>
                          <a:cs typeface="Calibri" panose="020F0502020204030204" pitchFamily="34" charset="0"/>
                        </a:rPr>
                        <a:t>☓</a:t>
                      </a: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FFFFF"/>
                    </a:solidFill>
                  </a:tcPr>
                </a:tc>
                <a:tc>
                  <a:txBody>
                    <a:bodyPr/>
                    <a:lstStyle/>
                    <a:p>
                      <a:pPr algn="ctr"/>
                      <a:r>
                        <a:rPr lang="en-GB" sz="1400" dirty="0">
                          <a:solidFill>
                            <a:srgbClr val="32373F"/>
                          </a:solidFill>
                          <a:effectLst/>
                          <a:latin typeface="Calibri" panose="020F0502020204030204" pitchFamily="34" charset="0"/>
                          <a:cs typeface="Calibri" panose="020F0502020204030204" pitchFamily="34" charset="0"/>
                        </a:rPr>
                        <a:t>✓</a:t>
                      </a: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FFFFF"/>
                    </a:solidFill>
                  </a:tcPr>
                </a:tc>
                <a:tc>
                  <a:txBody>
                    <a:bodyPr/>
                    <a:lstStyle/>
                    <a:p>
                      <a:pPr algn="ctr"/>
                      <a:r>
                        <a:rPr lang="en-GB" sz="1400" dirty="0">
                          <a:solidFill>
                            <a:srgbClr val="32373F"/>
                          </a:solidFill>
                          <a:effectLst/>
                          <a:latin typeface="Calibri" panose="020F0502020204030204" pitchFamily="34" charset="0"/>
                          <a:cs typeface="Calibri" panose="020F0502020204030204" pitchFamily="34" charset="0"/>
                        </a:rPr>
                        <a:t>☓</a:t>
                      </a: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FFFFF"/>
                    </a:solidFill>
                  </a:tcPr>
                </a:tc>
                <a:tc>
                  <a:txBody>
                    <a:bodyPr/>
                    <a:lstStyle/>
                    <a:p>
                      <a:pPr algn="ctr"/>
                      <a:r>
                        <a:rPr lang="en-GB" sz="1400" dirty="0">
                          <a:solidFill>
                            <a:srgbClr val="32373F"/>
                          </a:solidFill>
                          <a:effectLst/>
                          <a:latin typeface="Calibri" panose="020F0502020204030204" pitchFamily="34" charset="0"/>
                          <a:cs typeface="Calibri" panose="020F0502020204030204" pitchFamily="34" charset="0"/>
                        </a:rPr>
                        <a:t>✓</a:t>
                      </a: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FFFFF"/>
                    </a:solidFill>
                  </a:tcPr>
                </a:tc>
                <a:tc>
                  <a:txBody>
                    <a:bodyPr/>
                    <a:lstStyle/>
                    <a:p>
                      <a:pPr algn="ctr"/>
                      <a:r>
                        <a:rPr lang="en-GB" sz="1400" dirty="0">
                          <a:solidFill>
                            <a:srgbClr val="32373F"/>
                          </a:solidFill>
                          <a:effectLst/>
                          <a:latin typeface="Calibri" panose="020F0502020204030204" pitchFamily="34" charset="0"/>
                          <a:cs typeface="Calibri" panose="020F0502020204030204" pitchFamily="34" charset="0"/>
                        </a:rPr>
                        <a:t>✓</a:t>
                      </a: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FFFFF"/>
                    </a:solidFill>
                  </a:tcPr>
                </a:tc>
                <a:tc>
                  <a:txBody>
                    <a:bodyPr/>
                    <a:lstStyle/>
                    <a:p>
                      <a:pPr algn="ctr"/>
                      <a:r>
                        <a:rPr lang="en-GB" sz="1400" dirty="0">
                          <a:solidFill>
                            <a:srgbClr val="32373F"/>
                          </a:solidFill>
                          <a:effectLst/>
                          <a:latin typeface="Calibri" panose="020F0502020204030204" pitchFamily="34" charset="0"/>
                          <a:cs typeface="Calibri" panose="020F0502020204030204" pitchFamily="34" charset="0"/>
                        </a:rPr>
                        <a:t>☓</a:t>
                      </a: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FFFFF"/>
                    </a:solidFill>
                  </a:tcPr>
                </a:tc>
                <a:tc>
                  <a:txBody>
                    <a:bodyPr/>
                    <a:lstStyle/>
                    <a:p>
                      <a:pPr algn="ctr"/>
                      <a:endParaRPr lang="en-GB" sz="1400" dirty="0">
                        <a:solidFill>
                          <a:srgbClr val="32373F"/>
                        </a:solidFill>
                        <a:effectLst/>
                        <a:latin typeface="Calibri" panose="020F0502020204030204" pitchFamily="34" charset="0"/>
                        <a:cs typeface="Calibri" panose="020F0502020204030204" pitchFamily="34" charset="0"/>
                      </a:endParaRP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FFFFF"/>
                    </a:solidFill>
                  </a:tcPr>
                </a:tc>
                <a:tc>
                  <a:txBody>
                    <a:bodyPr/>
                    <a:lstStyle/>
                    <a:p>
                      <a:pPr algn="ctr"/>
                      <a:endParaRPr lang="en-GB" sz="1400" dirty="0">
                        <a:solidFill>
                          <a:srgbClr val="32373F"/>
                        </a:solidFill>
                        <a:effectLst/>
                        <a:latin typeface="Calibri" panose="020F0502020204030204" pitchFamily="34" charset="0"/>
                        <a:cs typeface="Calibri" panose="020F0502020204030204" pitchFamily="34" charset="0"/>
                      </a:endParaRP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FFFFF"/>
                    </a:solidFill>
                  </a:tcPr>
                </a:tc>
                <a:tc>
                  <a:txBody>
                    <a:bodyPr/>
                    <a:lstStyle/>
                    <a:p>
                      <a:pPr algn="ctr"/>
                      <a:endParaRPr lang="en-GB" sz="1400" dirty="0">
                        <a:solidFill>
                          <a:srgbClr val="32373F"/>
                        </a:solidFill>
                        <a:effectLst/>
                        <a:latin typeface="Calibri" panose="020F0502020204030204" pitchFamily="34" charset="0"/>
                        <a:cs typeface="Calibri" panose="020F0502020204030204" pitchFamily="34" charset="0"/>
                      </a:endParaRP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FFFFF"/>
                    </a:solidFill>
                  </a:tcPr>
                </a:tc>
                <a:tc>
                  <a:txBody>
                    <a:bodyPr/>
                    <a:lstStyle/>
                    <a:p>
                      <a:pPr algn="ctr"/>
                      <a:endParaRPr lang="en-GB" sz="1400" dirty="0">
                        <a:solidFill>
                          <a:srgbClr val="32373F"/>
                        </a:solidFill>
                        <a:effectLst/>
                        <a:latin typeface="Calibri" panose="020F0502020204030204" pitchFamily="34" charset="0"/>
                        <a:cs typeface="Calibri" panose="020F0502020204030204" pitchFamily="34" charset="0"/>
                      </a:endParaRP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FFFFF"/>
                    </a:solidFill>
                  </a:tcPr>
                </a:tc>
                <a:extLst>
                  <a:ext uri="{0D108BD9-81ED-4DB2-BD59-A6C34878D82A}">
                    <a16:rowId xmlns:a16="http://schemas.microsoft.com/office/drawing/2014/main" val="272143165"/>
                  </a:ext>
                </a:extLst>
              </a:tr>
            </a:tbl>
          </a:graphicData>
        </a:graphic>
      </p:graphicFrame>
      <p:sp>
        <p:nvSpPr>
          <p:cNvPr id="5" name="Title 1">
            <a:extLst>
              <a:ext uri="{FF2B5EF4-FFF2-40B4-BE49-F238E27FC236}">
                <a16:creationId xmlns:a16="http://schemas.microsoft.com/office/drawing/2014/main" id="{17354E35-9167-9C4D-90BA-518EA4C5C57F}"/>
              </a:ext>
            </a:extLst>
          </p:cNvPr>
          <p:cNvSpPr txBox="1">
            <a:spLocks/>
          </p:cNvSpPr>
          <p:nvPr/>
        </p:nvSpPr>
        <p:spPr>
          <a:xfrm>
            <a:off x="72893" y="39756"/>
            <a:ext cx="9369287" cy="894522"/>
          </a:xfrm>
          <a:prstGeom prst="rect">
            <a:avLst/>
          </a:prstGeom>
          <a:noFill/>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189" algn="ctr" rtl="0" fontAlgn="base">
              <a:spcBef>
                <a:spcPct val="0"/>
              </a:spcBef>
              <a:spcAft>
                <a:spcPct val="0"/>
              </a:spcAft>
              <a:defRPr sz="4400">
                <a:solidFill>
                  <a:schemeClr val="tx1"/>
                </a:solidFill>
                <a:latin typeface="Calibri" pitchFamily="34" charset="0"/>
              </a:defRPr>
            </a:lvl6pPr>
            <a:lvl7pPr marL="914377" algn="ctr" rtl="0" fontAlgn="base">
              <a:spcBef>
                <a:spcPct val="0"/>
              </a:spcBef>
              <a:spcAft>
                <a:spcPct val="0"/>
              </a:spcAft>
              <a:defRPr sz="4400">
                <a:solidFill>
                  <a:schemeClr val="tx1"/>
                </a:solidFill>
                <a:latin typeface="Calibri" pitchFamily="34" charset="0"/>
              </a:defRPr>
            </a:lvl7pPr>
            <a:lvl8pPr marL="1371566" algn="ctr" rtl="0" fontAlgn="base">
              <a:spcBef>
                <a:spcPct val="0"/>
              </a:spcBef>
              <a:spcAft>
                <a:spcPct val="0"/>
              </a:spcAft>
              <a:defRPr sz="4400">
                <a:solidFill>
                  <a:schemeClr val="tx1"/>
                </a:solidFill>
                <a:latin typeface="Calibri" pitchFamily="34" charset="0"/>
              </a:defRPr>
            </a:lvl8pPr>
            <a:lvl9pPr marL="1828754" algn="ctr" rtl="0" fontAlgn="base">
              <a:spcBef>
                <a:spcPct val="0"/>
              </a:spcBef>
              <a:spcAft>
                <a:spcPct val="0"/>
              </a:spcAft>
              <a:defRPr sz="4400">
                <a:solidFill>
                  <a:schemeClr val="tx1"/>
                </a:solidFill>
                <a:latin typeface="Calibri"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a:ea typeface="+mj-ea"/>
                <a:cs typeface="+mj-cs"/>
              </a:rPr>
              <a:t>Functionality</a:t>
            </a:r>
          </a:p>
        </p:txBody>
      </p:sp>
    </p:spTree>
    <p:extLst>
      <p:ext uri="{BB962C8B-B14F-4D97-AF65-F5344CB8AC3E}">
        <p14:creationId xmlns:p14="http://schemas.microsoft.com/office/powerpoint/2010/main" val="7993251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sp>
        <p:nvSpPr>
          <p:cNvPr id="26" name="Date Placeholder 3">
            <a:extLst>
              <a:ext uri="{FF2B5EF4-FFF2-40B4-BE49-F238E27FC236}">
                <a16:creationId xmlns:a16="http://schemas.microsoft.com/office/drawing/2014/main" id="{4D4B4502-D9E4-3C42-B70B-CCD2C6751AB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white"/>
                </a:solidFill>
                <a:effectLst/>
                <a:uLnTx/>
                <a:uFillTx/>
                <a:latin typeface="Calibri"/>
                <a:ea typeface="+mn-ea"/>
                <a:cs typeface="+mn-cs"/>
              </a:rPr>
              <a:t>Peter Charlton</a:t>
            </a:r>
            <a:endParaRPr kumimoji="0" lang="en-US" sz="1200" b="1" i="0" u="none" strike="noStrike" kern="1200" cap="none" spc="0" normalizeH="0" baseline="0" noProof="0" dirty="0">
              <a:ln>
                <a:noFill/>
              </a:ln>
              <a:solidFill>
                <a:prstClr val="white"/>
              </a:solidFill>
              <a:effectLst/>
              <a:uLnTx/>
              <a:uFillTx/>
              <a:latin typeface="Calibri"/>
              <a:ea typeface="+mn-ea"/>
              <a:cs typeface="+mn-cs"/>
            </a:endParaRPr>
          </a:p>
        </p:txBody>
      </p:sp>
      <p:sp>
        <p:nvSpPr>
          <p:cNvPr id="27" name="Slide Number Placeholder 4">
            <a:extLst>
              <a:ext uri="{FF2B5EF4-FFF2-40B4-BE49-F238E27FC236}">
                <a16:creationId xmlns:a16="http://schemas.microsoft.com/office/drawing/2014/main" id="{C2A42711-34FD-4249-AFCA-6F95EA0A040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43C46E-5073-DD47-BBEA-5ADA7465C9CB}" type="slidenum">
              <a:rPr kumimoji="0" lang="en-US" sz="1200" b="1" i="0" u="none" strike="noStrike" kern="1200" cap="none" spc="0" normalizeH="0" baseline="0" noProof="0" smtClean="0">
                <a:ln>
                  <a:noFill/>
                </a:ln>
                <a:solidFill>
                  <a:prstClr val="white"/>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1" i="0" u="none" strike="noStrike" kern="1200" cap="none" spc="0" normalizeH="0" baseline="0" noProof="0" dirty="0">
              <a:ln>
                <a:noFill/>
              </a:ln>
              <a:solidFill>
                <a:prstClr val="white"/>
              </a:solidFill>
              <a:effectLst/>
              <a:uLnTx/>
              <a:uFillTx/>
              <a:latin typeface="Calibri"/>
              <a:ea typeface="+mn-ea"/>
              <a:cs typeface="+mn-cs"/>
            </a:endParaRPr>
          </a:p>
        </p:txBody>
      </p:sp>
      <p:graphicFrame>
        <p:nvGraphicFramePr>
          <p:cNvPr id="3" name="Table 2">
            <a:extLst>
              <a:ext uri="{FF2B5EF4-FFF2-40B4-BE49-F238E27FC236}">
                <a16:creationId xmlns:a16="http://schemas.microsoft.com/office/drawing/2014/main" id="{66EF233D-A7FB-924C-9A4F-BB36B9F6E178}"/>
              </a:ext>
            </a:extLst>
          </p:cNvPr>
          <p:cNvGraphicFramePr>
            <a:graphicFrameLocks noGrp="1"/>
          </p:cNvGraphicFramePr>
          <p:nvPr/>
        </p:nvGraphicFramePr>
        <p:xfrm>
          <a:off x="150763" y="1637752"/>
          <a:ext cx="11890473" cy="3285640"/>
        </p:xfrm>
        <a:graphic>
          <a:graphicData uri="http://schemas.openxmlformats.org/drawingml/2006/table">
            <a:tbl>
              <a:tblPr/>
              <a:tblGrid>
                <a:gridCol w="1858042">
                  <a:extLst>
                    <a:ext uri="{9D8B030D-6E8A-4147-A177-3AD203B41FA5}">
                      <a16:colId xmlns:a16="http://schemas.microsoft.com/office/drawing/2014/main" val="1851898036"/>
                    </a:ext>
                  </a:extLst>
                </a:gridCol>
                <a:gridCol w="933355">
                  <a:extLst>
                    <a:ext uri="{9D8B030D-6E8A-4147-A177-3AD203B41FA5}">
                      <a16:colId xmlns:a16="http://schemas.microsoft.com/office/drawing/2014/main" val="1497100692"/>
                    </a:ext>
                  </a:extLst>
                </a:gridCol>
                <a:gridCol w="511638">
                  <a:extLst>
                    <a:ext uri="{9D8B030D-6E8A-4147-A177-3AD203B41FA5}">
                      <a16:colId xmlns:a16="http://schemas.microsoft.com/office/drawing/2014/main" val="3197480069"/>
                    </a:ext>
                  </a:extLst>
                </a:gridCol>
                <a:gridCol w="790974">
                  <a:extLst>
                    <a:ext uri="{9D8B030D-6E8A-4147-A177-3AD203B41FA5}">
                      <a16:colId xmlns:a16="http://schemas.microsoft.com/office/drawing/2014/main" val="544549368"/>
                    </a:ext>
                  </a:extLst>
                </a:gridCol>
                <a:gridCol w="866274">
                  <a:extLst>
                    <a:ext uri="{9D8B030D-6E8A-4147-A177-3AD203B41FA5}">
                      <a16:colId xmlns:a16="http://schemas.microsoft.com/office/drawing/2014/main" val="4253985628"/>
                    </a:ext>
                  </a:extLst>
                </a:gridCol>
                <a:gridCol w="946484">
                  <a:extLst>
                    <a:ext uri="{9D8B030D-6E8A-4147-A177-3AD203B41FA5}">
                      <a16:colId xmlns:a16="http://schemas.microsoft.com/office/drawing/2014/main" val="3315520528"/>
                    </a:ext>
                  </a:extLst>
                </a:gridCol>
                <a:gridCol w="770021">
                  <a:extLst>
                    <a:ext uri="{9D8B030D-6E8A-4147-A177-3AD203B41FA5}">
                      <a16:colId xmlns:a16="http://schemas.microsoft.com/office/drawing/2014/main" val="2997019237"/>
                    </a:ext>
                  </a:extLst>
                </a:gridCol>
                <a:gridCol w="609600">
                  <a:extLst>
                    <a:ext uri="{9D8B030D-6E8A-4147-A177-3AD203B41FA5}">
                      <a16:colId xmlns:a16="http://schemas.microsoft.com/office/drawing/2014/main" val="1203918374"/>
                    </a:ext>
                  </a:extLst>
                </a:gridCol>
                <a:gridCol w="737937">
                  <a:extLst>
                    <a:ext uri="{9D8B030D-6E8A-4147-A177-3AD203B41FA5}">
                      <a16:colId xmlns:a16="http://schemas.microsoft.com/office/drawing/2014/main" val="1851785318"/>
                    </a:ext>
                  </a:extLst>
                </a:gridCol>
                <a:gridCol w="786063">
                  <a:extLst>
                    <a:ext uri="{9D8B030D-6E8A-4147-A177-3AD203B41FA5}">
                      <a16:colId xmlns:a16="http://schemas.microsoft.com/office/drawing/2014/main" val="4194562341"/>
                    </a:ext>
                  </a:extLst>
                </a:gridCol>
                <a:gridCol w="497305">
                  <a:extLst>
                    <a:ext uri="{9D8B030D-6E8A-4147-A177-3AD203B41FA5}">
                      <a16:colId xmlns:a16="http://schemas.microsoft.com/office/drawing/2014/main" val="712136034"/>
                    </a:ext>
                  </a:extLst>
                </a:gridCol>
                <a:gridCol w="609600">
                  <a:extLst>
                    <a:ext uri="{9D8B030D-6E8A-4147-A177-3AD203B41FA5}">
                      <a16:colId xmlns:a16="http://schemas.microsoft.com/office/drawing/2014/main" val="3761151919"/>
                    </a:ext>
                  </a:extLst>
                </a:gridCol>
                <a:gridCol w="818148">
                  <a:extLst>
                    <a:ext uri="{9D8B030D-6E8A-4147-A177-3AD203B41FA5}">
                      <a16:colId xmlns:a16="http://schemas.microsoft.com/office/drawing/2014/main" val="3684868451"/>
                    </a:ext>
                  </a:extLst>
                </a:gridCol>
                <a:gridCol w="1155032">
                  <a:extLst>
                    <a:ext uri="{9D8B030D-6E8A-4147-A177-3AD203B41FA5}">
                      <a16:colId xmlns:a16="http://schemas.microsoft.com/office/drawing/2014/main" val="1762738825"/>
                    </a:ext>
                  </a:extLst>
                </a:gridCol>
              </a:tblGrid>
              <a:tr h="187466">
                <a:tc>
                  <a:txBody>
                    <a:bodyPr/>
                    <a:lstStyle/>
                    <a:p>
                      <a:pPr algn="l"/>
                      <a:endParaRPr lang="en-GB" sz="1400" b="1" dirty="0">
                        <a:solidFill>
                          <a:srgbClr val="32373F"/>
                        </a:solidFill>
                        <a:effectLst/>
                        <a:latin typeface="Calibri" panose="020F0502020204030204" pitchFamily="34" charset="0"/>
                        <a:cs typeface="Calibri" panose="020F0502020204030204" pitchFamily="34" charset="0"/>
                      </a:endParaRP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7F7F7"/>
                    </a:solidFill>
                  </a:tcPr>
                </a:tc>
                <a:tc>
                  <a:txBody>
                    <a:bodyPr/>
                    <a:lstStyle/>
                    <a:p>
                      <a:pPr algn="l"/>
                      <a:endParaRPr lang="en-GB" sz="1400" b="1" dirty="0">
                        <a:solidFill>
                          <a:srgbClr val="32373F"/>
                        </a:solidFill>
                        <a:effectLst/>
                        <a:latin typeface="Calibri" panose="020F0502020204030204" pitchFamily="34" charset="0"/>
                        <a:cs typeface="Calibri" panose="020F0502020204030204" pitchFamily="34" charset="0"/>
                      </a:endParaRP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7F7F7"/>
                    </a:solidFill>
                  </a:tcPr>
                </a:tc>
                <a:tc gridSpan="5">
                  <a:txBody>
                    <a:bodyPr/>
                    <a:lstStyle/>
                    <a:p>
                      <a:pPr algn="ctr"/>
                      <a:r>
                        <a:rPr lang="en-GB" sz="1400" b="1" dirty="0">
                          <a:solidFill>
                            <a:srgbClr val="32373F"/>
                          </a:solidFill>
                          <a:effectLst/>
                          <a:latin typeface="Calibri" panose="020F0502020204030204" pitchFamily="34" charset="0"/>
                          <a:cs typeface="Calibri" panose="020F0502020204030204" pitchFamily="34" charset="0"/>
                        </a:rPr>
                        <a:t>Using PPG</a:t>
                      </a: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7F7F7"/>
                    </a:solidFill>
                  </a:tcPr>
                </a:tc>
                <a:tc hMerge="1">
                  <a:txBody>
                    <a:bodyPr/>
                    <a:lstStyle/>
                    <a:p>
                      <a:pPr algn="ctr"/>
                      <a:endParaRPr lang="en-GB" sz="1400" b="1" dirty="0">
                        <a:solidFill>
                          <a:srgbClr val="32373F"/>
                        </a:solidFill>
                        <a:effectLst/>
                        <a:latin typeface="Calibri" panose="020F0502020204030204" pitchFamily="34" charset="0"/>
                        <a:cs typeface="Calibri" panose="020F0502020204030204" pitchFamily="34" charset="0"/>
                      </a:endParaRP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7F7F7"/>
                    </a:solidFill>
                  </a:tcPr>
                </a:tc>
                <a:tc hMerge="1">
                  <a:txBody>
                    <a:bodyPr/>
                    <a:lstStyle/>
                    <a:p>
                      <a:pPr algn="ctr"/>
                      <a:endParaRPr lang="en-GB" sz="1400" b="1" dirty="0">
                        <a:solidFill>
                          <a:srgbClr val="32373F"/>
                        </a:solidFill>
                        <a:effectLst/>
                        <a:latin typeface="Calibri" panose="020F0502020204030204" pitchFamily="34" charset="0"/>
                        <a:cs typeface="Calibri" panose="020F0502020204030204" pitchFamily="34" charset="0"/>
                      </a:endParaRP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7F7F7"/>
                    </a:solidFill>
                  </a:tcPr>
                </a:tc>
                <a:tc hMerge="1">
                  <a:txBody>
                    <a:bodyPr/>
                    <a:lstStyle/>
                    <a:p>
                      <a:pPr algn="ctr"/>
                      <a:endParaRPr lang="en-GB" sz="1400" b="1" dirty="0">
                        <a:solidFill>
                          <a:srgbClr val="32373F"/>
                        </a:solidFill>
                        <a:effectLst/>
                        <a:latin typeface="Calibri" panose="020F0502020204030204" pitchFamily="34" charset="0"/>
                        <a:cs typeface="Calibri" panose="020F0502020204030204" pitchFamily="34" charset="0"/>
                      </a:endParaRP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7F7F7"/>
                    </a:solidFill>
                  </a:tcPr>
                </a:tc>
                <a:tc hMerge="1">
                  <a:txBody>
                    <a:bodyPr/>
                    <a:lstStyle/>
                    <a:p>
                      <a:pPr algn="ctr"/>
                      <a:endParaRPr lang="en-GB" sz="1400" b="1" dirty="0">
                        <a:solidFill>
                          <a:srgbClr val="32373F"/>
                        </a:solidFill>
                        <a:effectLst/>
                        <a:latin typeface="Calibri" panose="020F0502020204030204" pitchFamily="34" charset="0"/>
                        <a:cs typeface="Calibri" panose="020F0502020204030204" pitchFamily="34" charset="0"/>
                      </a:endParaRP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7F7F7"/>
                    </a:solidFill>
                  </a:tcPr>
                </a:tc>
                <a:tc gridSpan="3">
                  <a:txBody>
                    <a:bodyPr/>
                    <a:lstStyle/>
                    <a:p>
                      <a:pPr algn="ctr"/>
                      <a:r>
                        <a:rPr lang="en-GB" sz="1400" b="1" dirty="0">
                          <a:solidFill>
                            <a:srgbClr val="32373F"/>
                          </a:solidFill>
                          <a:effectLst/>
                          <a:latin typeface="Calibri" panose="020F0502020204030204" pitchFamily="34" charset="0"/>
                          <a:cs typeface="Calibri" panose="020F0502020204030204" pitchFamily="34" charset="0"/>
                        </a:rPr>
                        <a:t>Using PPG and Accel.</a:t>
                      </a: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7F7F7"/>
                    </a:solidFill>
                  </a:tcPr>
                </a:tc>
                <a:tc hMerge="1">
                  <a:txBody>
                    <a:bodyPr/>
                    <a:lstStyle/>
                    <a:p>
                      <a:pPr algn="ctr"/>
                      <a:endParaRPr lang="en-GB" sz="1400" b="1" dirty="0">
                        <a:solidFill>
                          <a:srgbClr val="32373F"/>
                        </a:solidFill>
                        <a:effectLst/>
                        <a:latin typeface="Calibri" panose="020F0502020204030204" pitchFamily="34" charset="0"/>
                        <a:cs typeface="Calibri" panose="020F0502020204030204" pitchFamily="34" charset="0"/>
                      </a:endParaRP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7F7F7"/>
                    </a:solidFill>
                  </a:tcPr>
                </a:tc>
                <a:tc hMerge="1">
                  <a:txBody>
                    <a:bodyPr/>
                    <a:lstStyle/>
                    <a:p>
                      <a:pPr algn="ctr"/>
                      <a:endParaRPr lang="en-GB" sz="1400" b="1" dirty="0">
                        <a:solidFill>
                          <a:srgbClr val="32373F"/>
                        </a:solidFill>
                        <a:effectLst/>
                        <a:latin typeface="Calibri" panose="020F0502020204030204" pitchFamily="34" charset="0"/>
                        <a:cs typeface="Calibri" panose="020F0502020204030204" pitchFamily="34" charset="0"/>
                      </a:endParaRP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7F7F7"/>
                    </a:solidFill>
                  </a:tcPr>
                </a:tc>
                <a:tc gridSpan="4">
                  <a:txBody>
                    <a:bodyPr/>
                    <a:lstStyle/>
                    <a:p>
                      <a:pPr algn="ctr"/>
                      <a:r>
                        <a:rPr lang="en-GB" sz="1400" b="1" dirty="0">
                          <a:solidFill>
                            <a:srgbClr val="32373F"/>
                          </a:solidFill>
                          <a:effectLst/>
                          <a:latin typeface="Calibri" panose="020F0502020204030204" pitchFamily="34" charset="0"/>
                          <a:cs typeface="Calibri" panose="020F0502020204030204" pitchFamily="34" charset="0"/>
                        </a:rPr>
                        <a:t>Using other sensors</a:t>
                      </a: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7F7F7"/>
                    </a:solidFill>
                  </a:tcPr>
                </a:tc>
                <a:tc hMerge="1">
                  <a:txBody>
                    <a:bodyPr/>
                    <a:lstStyle/>
                    <a:p>
                      <a:pPr algn="ctr"/>
                      <a:endParaRPr lang="en-GB" sz="1400" b="1" dirty="0">
                        <a:solidFill>
                          <a:srgbClr val="32373F"/>
                        </a:solidFill>
                        <a:effectLst/>
                        <a:latin typeface="Calibri" panose="020F0502020204030204" pitchFamily="34" charset="0"/>
                        <a:cs typeface="Calibri" panose="020F0502020204030204" pitchFamily="34" charset="0"/>
                      </a:endParaRP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7F7F7"/>
                    </a:solidFill>
                  </a:tcPr>
                </a:tc>
                <a:tc hMerge="1">
                  <a:txBody>
                    <a:bodyPr/>
                    <a:lstStyle/>
                    <a:p>
                      <a:pPr algn="ctr"/>
                      <a:endParaRPr lang="en-GB" sz="1400" b="1" dirty="0">
                        <a:solidFill>
                          <a:srgbClr val="32373F"/>
                        </a:solidFill>
                        <a:effectLst/>
                        <a:latin typeface="Calibri" panose="020F0502020204030204" pitchFamily="34" charset="0"/>
                        <a:cs typeface="Calibri" panose="020F0502020204030204" pitchFamily="34" charset="0"/>
                      </a:endParaRP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7F7F7"/>
                    </a:solidFill>
                  </a:tcPr>
                </a:tc>
                <a:tc hMerge="1">
                  <a:txBody>
                    <a:bodyPr/>
                    <a:lstStyle/>
                    <a:p>
                      <a:pPr algn="ctr"/>
                      <a:endParaRPr lang="en-GB" sz="1400" b="1" dirty="0">
                        <a:solidFill>
                          <a:srgbClr val="32373F"/>
                        </a:solidFill>
                        <a:effectLst/>
                        <a:latin typeface="Calibri" panose="020F0502020204030204" pitchFamily="34" charset="0"/>
                        <a:cs typeface="Calibri" panose="020F0502020204030204" pitchFamily="34" charset="0"/>
                      </a:endParaRP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7F7F7"/>
                    </a:solidFill>
                  </a:tcPr>
                </a:tc>
                <a:extLst>
                  <a:ext uri="{0D108BD9-81ED-4DB2-BD59-A6C34878D82A}">
                    <a16:rowId xmlns:a16="http://schemas.microsoft.com/office/drawing/2014/main" val="3852299362"/>
                  </a:ext>
                </a:extLst>
              </a:tr>
              <a:tr h="187466">
                <a:tc>
                  <a:txBody>
                    <a:bodyPr/>
                    <a:lstStyle/>
                    <a:p>
                      <a:pPr algn="l"/>
                      <a:r>
                        <a:rPr lang="en-GB" sz="1400" b="1" dirty="0">
                          <a:solidFill>
                            <a:srgbClr val="32373F"/>
                          </a:solidFill>
                          <a:effectLst/>
                          <a:latin typeface="Calibri" panose="020F0502020204030204" pitchFamily="34" charset="0"/>
                          <a:cs typeface="Calibri" panose="020F0502020204030204" pitchFamily="34" charset="0"/>
                        </a:rPr>
                        <a:t>Wearable</a:t>
                      </a: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7F7F7"/>
                    </a:solidFill>
                  </a:tcPr>
                </a:tc>
                <a:tc>
                  <a:txBody>
                    <a:bodyPr/>
                    <a:lstStyle/>
                    <a:p>
                      <a:pPr algn="l"/>
                      <a:r>
                        <a:rPr lang="en-GB" sz="1400" b="1" dirty="0">
                          <a:solidFill>
                            <a:srgbClr val="32373F"/>
                          </a:solidFill>
                          <a:effectLst/>
                          <a:latin typeface="Calibri" panose="020F0502020204030204" pitchFamily="34" charset="0"/>
                          <a:cs typeface="Calibri" panose="020F0502020204030204" pitchFamily="34" charset="0"/>
                        </a:rPr>
                        <a:t>Form factor</a:t>
                      </a: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7F7F7"/>
                    </a:solidFill>
                  </a:tcPr>
                </a:tc>
                <a:tc>
                  <a:txBody>
                    <a:bodyPr/>
                    <a:lstStyle/>
                    <a:p>
                      <a:pPr algn="ctr"/>
                      <a:r>
                        <a:rPr lang="en-GB" sz="1400" b="1" dirty="0">
                          <a:solidFill>
                            <a:srgbClr val="32373F"/>
                          </a:solidFill>
                          <a:effectLst/>
                          <a:latin typeface="Calibri" panose="020F0502020204030204" pitchFamily="34" charset="0"/>
                          <a:cs typeface="Calibri" panose="020F0502020204030204" pitchFamily="34" charset="0"/>
                        </a:rPr>
                        <a:t>Heart rate</a:t>
                      </a: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7F7F7"/>
                    </a:solidFill>
                  </a:tcPr>
                </a:tc>
                <a:tc>
                  <a:txBody>
                    <a:bodyPr/>
                    <a:lstStyle/>
                    <a:p>
                      <a:pPr algn="ctr"/>
                      <a:r>
                        <a:rPr lang="en-GB" sz="1400" b="1" dirty="0">
                          <a:solidFill>
                            <a:srgbClr val="32373F"/>
                          </a:solidFill>
                          <a:effectLst/>
                          <a:latin typeface="Calibri" panose="020F0502020204030204" pitchFamily="34" charset="0"/>
                          <a:cs typeface="Calibri" panose="020F0502020204030204" pitchFamily="34" charset="0"/>
                        </a:rPr>
                        <a:t>Irregular pulse</a:t>
                      </a: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7F7F7"/>
                    </a:solidFill>
                  </a:tcPr>
                </a:tc>
                <a:tc>
                  <a:txBody>
                    <a:bodyPr/>
                    <a:lstStyle/>
                    <a:p>
                      <a:pPr algn="ctr"/>
                      <a:r>
                        <a:rPr lang="en-GB" sz="1400" b="1" dirty="0">
                          <a:solidFill>
                            <a:srgbClr val="32373F"/>
                          </a:solidFill>
                          <a:effectLst/>
                          <a:latin typeface="Calibri" panose="020F0502020204030204" pitchFamily="34" charset="0"/>
                          <a:cs typeface="Calibri" panose="020F0502020204030204" pitchFamily="34" charset="0"/>
                        </a:rPr>
                        <a:t>Oxygen saturation</a:t>
                      </a: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7F7F7"/>
                    </a:solidFill>
                  </a:tcPr>
                </a:tc>
                <a:tc>
                  <a:txBody>
                    <a:bodyPr/>
                    <a:lstStyle/>
                    <a:p>
                      <a:pPr algn="ctr"/>
                      <a:r>
                        <a:rPr lang="en-GB" sz="1400" b="1" dirty="0">
                          <a:solidFill>
                            <a:srgbClr val="32373F"/>
                          </a:solidFill>
                          <a:effectLst/>
                          <a:latin typeface="Calibri" panose="020F0502020204030204" pitchFamily="34" charset="0"/>
                          <a:cs typeface="Calibri" panose="020F0502020204030204" pitchFamily="34" charset="0"/>
                        </a:rPr>
                        <a:t>Respiratory rate</a:t>
                      </a: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7F7F7"/>
                    </a:solidFill>
                  </a:tcPr>
                </a:tc>
                <a:tc>
                  <a:txBody>
                    <a:bodyPr/>
                    <a:lstStyle/>
                    <a:p>
                      <a:pPr algn="ctr"/>
                      <a:r>
                        <a:rPr lang="en-GB" sz="1400" b="1" dirty="0">
                          <a:solidFill>
                            <a:srgbClr val="32373F"/>
                          </a:solidFill>
                          <a:effectLst/>
                          <a:latin typeface="Calibri" panose="020F0502020204030204" pitchFamily="34" charset="0"/>
                          <a:cs typeface="Calibri" panose="020F0502020204030204" pitchFamily="34" charset="0"/>
                        </a:rPr>
                        <a:t>Blood pressure</a:t>
                      </a: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7F7F7"/>
                    </a:solidFill>
                  </a:tcPr>
                </a:tc>
                <a:tc>
                  <a:txBody>
                    <a:bodyPr/>
                    <a:lstStyle/>
                    <a:p>
                      <a:pPr algn="ctr"/>
                      <a:r>
                        <a:rPr lang="en-GB" sz="1400" b="1" dirty="0">
                          <a:solidFill>
                            <a:srgbClr val="32373F"/>
                          </a:solidFill>
                          <a:effectLst/>
                          <a:latin typeface="Calibri" panose="020F0502020204030204" pitchFamily="34" charset="0"/>
                          <a:cs typeface="Calibri" panose="020F0502020204030204" pitchFamily="34" charset="0"/>
                        </a:rPr>
                        <a:t>Sleep</a:t>
                      </a: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7F7F7"/>
                    </a:solidFill>
                  </a:tcPr>
                </a:tc>
                <a:tc>
                  <a:txBody>
                    <a:bodyPr/>
                    <a:lstStyle/>
                    <a:p>
                      <a:pPr algn="ctr"/>
                      <a:r>
                        <a:rPr lang="en-GB" sz="1400" b="1" dirty="0">
                          <a:solidFill>
                            <a:srgbClr val="32373F"/>
                          </a:solidFill>
                          <a:effectLst/>
                          <a:latin typeface="Calibri" panose="020F0502020204030204" pitchFamily="34" charset="0"/>
                          <a:cs typeface="Calibri" panose="020F0502020204030204" pitchFamily="34" charset="0"/>
                        </a:rPr>
                        <a:t>Calories</a:t>
                      </a: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7F7F7"/>
                    </a:solidFill>
                  </a:tcPr>
                </a:tc>
                <a:tc>
                  <a:txBody>
                    <a:bodyPr/>
                    <a:lstStyle/>
                    <a:p>
                      <a:pPr algn="ctr"/>
                      <a:r>
                        <a:rPr lang="en-GB" sz="1400" b="1" dirty="0">
                          <a:solidFill>
                            <a:srgbClr val="32373F"/>
                          </a:solidFill>
                          <a:effectLst/>
                          <a:latin typeface="Calibri" panose="020F0502020204030204" pitchFamily="34" charset="0"/>
                          <a:cs typeface="Calibri" panose="020F0502020204030204" pitchFamily="34" charset="0"/>
                        </a:rPr>
                        <a:t>VO2 max</a:t>
                      </a: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7F7F7"/>
                    </a:solidFill>
                  </a:tcPr>
                </a:tc>
                <a:tc>
                  <a:txBody>
                    <a:bodyPr/>
                    <a:lstStyle/>
                    <a:p>
                      <a:pPr algn="ctr"/>
                      <a:r>
                        <a:rPr lang="en-GB" sz="1400" b="1" dirty="0">
                          <a:solidFill>
                            <a:srgbClr val="32373F"/>
                          </a:solidFill>
                          <a:effectLst/>
                          <a:latin typeface="Calibri" panose="020F0502020204030204" pitchFamily="34" charset="0"/>
                          <a:cs typeface="Calibri" panose="020F0502020204030204" pitchFamily="34" charset="0"/>
                        </a:rPr>
                        <a:t>ECG</a:t>
                      </a: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7F7F7"/>
                    </a:solidFill>
                  </a:tcPr>
                </a:tc>
                <a:tc>
                  <a:txBody>
                    <a:bodyPr/>
                    <a:lstStyle/>
                    <a:p>
                      <a:pPr algn="ctr"/>
                      <a:r>
                        <a:rPr lang="en-GB" sz="1400" b="1" dirty="0">
                          <a:solidFill>
                            <a:srgbClr val="32373F"/>
                          </a:solidFill>
                          <a:effectLst/>
                          <a:latin typeface="Calibri" panose="020F0502020204030204" pitchFamily="34" charset="0"/>
                          <a:cs typeface="Calibri" panose="020F0502020204030204" pitchFamily="34" charset="0"/>
                        </a:rPr>
                        <a:t>Steps</a:t>
                      </a: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7F7F7"/>
                    </a:solidFill>
                  </a:tcPr>
                </a:tc>
                <a:tc>
                  <a:txBody>
                    <a:bodyPr/>
                    <a:lstStyle/>
                    <a:p>
                      <a:pPr algn="ctr"/>
                      <a:r>
                        <a:rPr lang="en-GB" sz="1400" b="1" dirty="0">
                          <a:solidFill>
                            <a:srgbClr val="32373F"/>
                          </a:solidFill>
                          <a:effectLst/>
                          <a:latin typeface="Calibri" panose="020F0502020204030204" pitchFamily="34" charset="0"/>
                          <a:cs typeface="Calibri" panose="020F0502020204030204" pitchFamily="34" charset="0"/>
                        </a:rPr>
                        <a:t>Elevation</a:t>
                      </a: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7F7F7"/>
                    </a:solidFill>
                  </a:tcPr>
                </a:tc>
                <a:tc>
                  <a:txBody>
                    <a:bodyPr/>
                    <a:lstStyle/>
                    <a:p>
                      <a:pPr algn="ctr"/>
                      <a:r>
                        <a:rPr lang="en-GB" sz="1400" b="1" dirty="0">
                          <a:solidFill>
                            <a:srgbClr val="32373F"/>
                          </a:solidFill>
                          <a:effectLst/>
                          <a:latin typeface="Calibri" panose="020F0502020204030204" pitchFamily="34" charset="0"/>
                          <a:cs typeface="Calibri" panose="020F0502020204030204" pitchFamily="34" charset="0"/>
                        </a:rPr>
                        <a:t>Temperature</a:t>
                      </a: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7F7F7"/>
                    </a:solidFill>
                  </a:tcPr>
                </a:tc>
                <a:extLst>
                  <a:ext uri="{0D108BD9-81ED-4DB2-BD59-A6C34878D82A}">
                    <a16:rowId xmlns:a16="http://schemas.microsoft.com/office/drawing/2014/main" val="452516973"/>
                  </a:ext>
                </a:extLst>
              </a:tr>
              <a:tr h="432000">
                <a:tc>
                  <a:txBody>
                    <a:bodyPr/>
                    <a:lstStyle/>
                    <a:p>
                      <a:pPr algn="l"/>
                      <a:r>
                        <a:rPr lang="en-GB" sz="1400" b="1" dirty="0">
                          <a:solidFill>
                            <a:srgbClr val="32373F"/>
                          </a:solidFill>
                          <a:effectLst/>
                          <a:latin typeface="Calibri" panose="020F0502020204030204" pitchFamily="34" charset="0"/>
                          <a:cs typeface="Calibri" panose="020F0502020204030204" pitchFamily="34" charset="0"/>
                        </a:rPr>
                        <a:t>Apple Watch Series 6</a:t>
                      </a: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FFFFF"/>
                    </a:solidFill>
                  </a:tcPr>
                </a:tc>
                <a:tc>
                  <a:txBody>
                    <a:bodyPr/>
                    <a:lstStyle/>
                    <a:p>
                      <a:pPr algn="l"/>
                      <a:r>
                        <a:rPr lang="en-GB" sz="1400">
                          <a:solidFill>
                            <a:srgbClr val="32373F"/>
                          </a:solidFill>
                          <a:effectLst/>
                          <a:latin typeface="Calibri" panose="020F0502020204030204" pitchFamily="34" charset="0"/>
                          <a:cs typeface="Calibri" panose="020F0502020204030204" pitchFamily="34" charset="0"/>
                        </a:rPr>
                        <a:t>wrist watch</a:t>
                      </a: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FFFFF"/>
                    </a:solidFill>
                  </a:tcPr>
                </a:tc>
                <a:tc>
                  <a:txBody>
                    <a:bodyPr/>
                    <a:lstStyle/>
                    <a:p>
                      <a:pPr algn="ctr"/>
                      <a:r>
                        <a:rPr lang="en-GB" sz="1400" dirty="0">
                          <a:solidFill>
                            <a:srgbClr val="32373F"/>
                          </a:solidFill>
                          <a:effectLst/>
                          <a:latin typeface="Calibri" panose="020F0502020204030204" pitchFamily="34" charset="0"/>
                          <a:cs typeface="Calibri" panose="020F0502020204030204" pitchFamily="34" charset="0"/>
                        </a:rPr>
                        <a:t>✓</a:t>
                      </a: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FFFFF"/>
                    </a:solidFill>
                  </a:tcPr>
                </a:tc>
                <a:tc>
                  <a:txBody>
                    <a:bodyPr/>
                    <a:lstStyle/>
                    <a:p>
                      <a:pPr algn="ctr"/>
                      <a:r>
                        <a:rPr lang="en-GB" sz="1400" dirty="0">
                          <a:solidFill>
                            <a:srgbClr val="32373F"/>
                          </a:solidFill>
                          <a:effectLst/>
                          <a:latin typeface="Calibri" panose="020F0502020204030204" pitchFamily="34" charset="0"/>
                          <a:cs typeface="Calibri" panose="020F0502020204030204" pitchFamily="34" charset="0"/>
                        </a:rPr>
                        <a:t>✓</a:t>
                      </a: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FFFFF"/>
                    </a:solidFill>
                  </a:tcPr>
                </a:tc>
                <a:tc>
                  <a:txBody>
                    <a:bodyPr/>
                    <a:lstStyle/>
                    <a:p>
                      <a:pPr algn="ctr"/>
                      <a:r>
                        <a:rPr lang="en-GB" sz="1400" dirty="0">
                          <a:solidFill>
                            <a:srgbClr val="32373F"/>
                          </a:solidFill>
                          <a:effectLst/>
                          <a:latin typeface="Calibri" panose="020F0502020204030204" pitchFamily="34" charset="0"/>
                          <a:cs typeface="Calibri" panose="020F0502020204030204" pitchFamily="34" charset="0"/>
                        </a:rPr>
                        <a:t>✓</a:t>
                      </a: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FFFFF"/>
                    </a:solidFill>
                  </a:tcPr>
                </a:tc>
                <a:tc>
                  <a:txBody>
                    <a:bodyPr/>
                    <a:lstStyle/>
                    <a:p>
                      <a:pPr algn="ctr"/>
                      <a:r>
                        <a:rPr lang="en-GB" sz="1400" dirty="0">
                          <a:solidFill>
                            <a:srgbClr val="32373F"/>
                          </a:solidFill>
                          <a:effectLst/>
                          <a:latin typeface="Calibri" panose="020F0502020204030204" pitchFamily="34" charset="0"/>
                          <a:cs typeface="Calibri" panose="020F0502020204030204" pitchFamily="34" charset="0"/>
                        </a:rPr>
                        <a:t>☓</a:t>
                      </a: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FFFFF"/>
                    </a:solidFill>
                  </a:tcPr>
                </a:tc>
                <a:tc>
                  <a:txBody>
                    <a:bodyPr/>
                    <a:lstStyle/>
                    <a:p>
                      <a:pPr algn="ctr"/>
                      <a:r>
                        <a:rPr lang="en-GB" sz="1400" dirty="0">
                          <a:solidFill>
                            <a:srgbClr val="32373F"/>
                          </a:solidFill>
                          <a:effectLst/>
                          <a:latin typeface="Calibri" panose="020F0502020204030204" pitchFamily="34" charset="0"/>
                          <a:cs typeface="Calibri" panose="020F0502020204030204" pitchFamily="34" charset="0"/>
                        </a:rPr>
                        <a:t>☓</a:t>
                      </a: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FFFFF"/>
                    </a:solidFill>
                  </a:tcPr>
                </a:tc>
                <a:tc>
                  <a:txBody>
                    <a:bodyPr/>
                    <a:lstStyle/>
                    <a:p>
                      <a:pPr algn="ctr"/>
                      <a:r>
                        <a:rPr lang="en-GB" sz="1400" dirty="0">
                          <a:solidFill>
                            <a:srgbClr val="32373F"/>
                          </a:solidFill>
                          <a:effectLst/>
                          <a:latin typeface="Calibri" panose="020F0502020204030204" pitchFamily="34" charset="0"/>
                          <a:cs typeface="Calibri" panose="020F0502020204030204" pitchFamily="34" charset="0"/>
                        </a:rPr>
                        <a:t>✓</a:t>
                      </a: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FFFFF"/>
                    </a:solidFill>
                  </a:tcPr>
                </a:tc>
                <a:tc>
                  <a:txBody>
                    <a:bodyPr/>
                    <a:lstStyle/>
                    <a:p>
                      <a:pPr algn="ctr"/>
                      <a:r>
                        <a:rPr lang="en-GB" sz="1400" dirty="0">
                          <a:solidFill>
                            <a:srgbClr val="32373F"/>
                          </a:solidFill>
                          <a:effectLst/>
                          <a:latin typeface="Calibri" panose="020F0502020204030204" pitchFamily="34" charset="0"/>
                          <a:cs typeface="Calibri" panose="020F0502020204030204" pitchFamily="34" charset="0"/>
                        </a:rPr>
                        <a:t>✓</a:t>
                      </a: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FFFFF"/>
                    </a:solidFill>
                  </a:tcPr>
                </a:tc>
                <a:tc>
                  <a:txBody>
                    <a:bodyPr/>
                    <a:lstStyle/>
                    <a:p>
                      <a:pPr algn="ctr"/>
                      <a:r>
                        <a:rPr lang="en-GB" sz="1400" dirty="0">
                          <a:solidFill>
                            <a:srgbClr val="32373F"/>
                          </a:solidFill>
                          <a:effectLst/>
                          <a:latin typeface="Calibri" panose="020F0502020204030204" pitchFamily="34" charset="0"/>
                          <a:cs typeface="Calibri" panose="020F0502020204030204" pitchFamily="34" charset="0"/>
                        </a:rPr>
                        <a:t>✓</a:t>
                      </a: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FFFFF"/>
                    </a:solidFill>
                  </a:tcPr>
                </a:tc>
                <a:tc>
                  <a:txBody>
                    <a:bodyPr/>
                    <a:lstStyle/>
                    <a:p>
                      <a:pPr algn="ctr"/>
                      <a:r>
                        <a:rPr lang="en-GB" sz="1400" dirty="0">
                          <a:solidFill>
                            <a:srgbClr val="32373F"/>
                          </a:solidFill>
                          <a:effectLst/>
                          <a:latin typeface="Calibri" panose="020F0502020204030204" pitchFamily="34" charset="0"/>
                          <a:cs typeface="Calibri" panose="020F0502020204030204" pitchFamily="34" charset="0"/>
                        </a:rPr>
                        <a:t>✓</a:t>
                      </a: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FFFFF"/>
                    </a:solidFill>
                  </a:tcPr>
                </a:tc>
                <a:tc>
                  <a:txBody>
                    <a:bodyPr/>
                    <a:lstStyle/>
                    <a:p>
                      <a:pPr algn="ctr"/>
                      <a:r>
                        <a:rPr lang="en-GB" sz="1400" dirty="0">
                          <a:solidFill>
                            <a:srgbClr val="32373F"/>
                          </a:solidFill>
                          <a:effectLst/>
                          <a:latin typeface="Calibri" panose="020F0502020204030204" pitchFamily="34" charset="0"/>
                          <a:cs typeface="Calibri" panose="020F0502020204030204" pitchFamily="34" charset="0"/>
                        </a:rPr>
                        <a:t>✓</a:t>
                      </a: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FFFFF"/>
                    </a:solidFill>
                  </a:tcPr>
                </a:tc>
                <a:tc>
                  <a:txBody>
                    <a:bodyPr/>
                    <a:lstStyle/>
                    <a:p>
                      <a:pPr algn="ctr"/>
                      <a:r>
                        <a:rPr lang="en-GB" sz="1400" dirty="0">
                          <a:solidFill>
                            <a:srgbClr val="32373F"/>
                          </a:solidFill>
                          <a:effectLst/>
                          <a:latin typeface="Calibri" panose="020F0502020204030204" pitchFamily="34" charset="0"/>
                          <a:cs typeface="Calibri" panose="020F0502020204030204" pitchFamily="34" charset="0"/>
                        </a:rPr>
                        <a:t>✓</a:t>
                      </a: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FFFFF"/>
                    </a:solidFill>
                  </a:tcPr>
                </a:tc>
                <a:tc>
                  <a:txBody>
                    <a:bodyPr/>
                    <a:lstStyle/>
                    <a:p>
                      <a:pPr algn="ctr"/>
                      <a:r>
                        <a:rPr lang="en-GB" sz="1400" dirty="0">
                          <a:solidFill>
                            <a:srgbClr val="32373F"/>
                          </a:solidFill>
                          <a:effectLst/>
                          <a:latin typeface="Calibri" panose="020F0502020204030204" pitchFamily="34" charset="0"/>
                          <a:cs typeface="Calibri" panose="020F0502020204030204" pitchFamily="34" charset="0"/>
                        </a:rPr>
                        <a:t>☓</a:t>
                      </a: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FFFFF"/>
                    </a:solidFill>
                  </a:tcPr>
                </a:tc>
                <a:extLst>
                  <a:ext uri="{0D108BD9-81ED-4DB2-BD59-A6C34878D82A}">
                    <a16:rowId xmlns:a16="http://schemas.microsoft.com/office/drawing/2014/main" val="2021918237"/>
                  </a:ext>
                </a:extLst>
              </a:tr>
              <a:tr h="432000">
                <a:tc>
                  <a:txBody>
                    <a:bodyPr/>
                    <a:lstStyle/>
                    <a:p>
                      <a:pPr algn="l"/>
                      <a:r>
                        <a:rPr lang="en-GB" sz="1400" b="1" dirty="0" err="1">
                          <a:solidFill>
                            <a:srgbClr val="32373F"/>
                          </a:solidFill>
                          <a:effectLst/>
                          <a:latin typeface="Calibri" panose="020F0502020204030204" pitchFamily="34" charset="0"/>
                          <a:cs typeface="Calibri" panose="020F0502020204030204" pitchFamily="34" charset="0"/>
                        </a:rPr>
                        <a:t>Withings</a:t>
                      </a:r>
                      <a:r>
                        <a:rPr lang="en-GB" sz="1400" b="1" dirty="0">
                          <a:solidFill>
                            <a:srgbClr val="32373F"/>
                          </a:solidFill>
                          <a:effectLst/>
                          <a:latin typeface="Calibri" panose="020F0502020204030204" pitchFamily="34" charset="0"/>
                          <a:cs typeface="Calibri" panose="020F0502020204030204" pitchFamily="34" charset="0"/>
                        </a:rPr>
                        <a:t> </a:t>
                      </a:r>
                      <a:r>
                        <a:rPr lang="en-GB" sz="1400" b="1" dirty="0" err="1">
                          <a:solidFill>
                            <a:srgbClr val="32373F"/>
                          </a:solidFill>
                          <a:effectLst/>
                          <a:latin typeface="Calibri" panose="020F0502020204030204" pitchFamily="34" charset="0"/>
                          <a:cs typeface="Calibri" panose="020F0502020204030204" pitchFamily="34" charset="0"/>
                        </a:rPr>
                        <a:t>Scanwatch</a:t>
                      </a:r>
                      <a:endParaRPr lang="en-GB" sz="1400" b="1" dirty="0">
                        <a:solidFill>
                          <a:srgbClr val="32373F"/>
                        </a:solidFill>
                        <a:effectLst/>
                        <a:latin typeface="Calibri" panose="020F0502020204030204" pitchFamily="34" charset="0"/>
                        <a:cs typeface="Calibri" panose="020F0502020204030204" pitchFamily="34" charset="0"/>
                      </a:endParaRP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7F7F7"/>
                    </a:solidFill>
                  </a:tcPr>
                </a:tc>
                <a:tc>
                  <a:txBody>
                    <a:bodyPr/>
                    <a:lstStyle/>
                    <a:p>
                      <a:pPr algn="l"/>
                      <a:r>
                        <a:rPr lang="en-GB" sz="1400">
                          <a:solidFill>
                            <a:srgbClr val="32373F"/>
                          </a:solidFill>
                          <a:effectLst/>
                          <a:latin typeface="Calibri" panose="020F0502020204030204" pitchFamily="34" charset="0"/>
                          <a:cs typeface="Calibri" panose="020F0502020204030204" pitchFamily="34" charset="0"/>
                        </a:rPr>
                        <a:t>wrist watch</a:t>
                      </a: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7F7F7"/>
                    </a:solidFill>
                  </a:tcPr>
                </a:tc>
                <a:tc>
                  <a:txBody>
                    <a:bodyPr/>
                    <a:lstStyle/>
                    <a:p>
                      <a:pPr algn="ctr"/>
                      <a:r>
                        <a:rPr lang="en-GB" sz="1400" dirty="0">
                          <a:solidFill>
                            <a:srgbClr val="32373F"/>
                          </a:solidFill>
                          <a:effectLst/>
                          <a:latin typeface="Calibri" panose="020F0502020204030204" pitchFamily="34" charset="0"/>
                          <a:cs typeface="Calibri" panose="020F0502020204030204" pitchFamily="34" charset="0"/>
                        </a:rPr>
                        <a:t>✓</a:t>
                      </a: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7F7F7"/>
                    </a:solidFill>
                  </a:tcPr>
                </a:tc>
                <a:tc>
                  <a:txBody>
                    <a:bodyPr/>
                    <a:lstStyle/>
                    <a:p>
                      <a:pPr algn="ctr"/>
                      <a:r>
                        <a:rPr lang="en-GB" sz="1400" dirty="0">
                          <a:solidFill>
                            <a:srgbClr val="32373F"/>
                          </a:solidFill>
                          <a:effectLst/>
                          <a:latin typeface="Calibri" panose="020F0502020204030204" pitchFamily="34" charset="0"/>
                          <a:cs typeface="Calibri" panose="020F0502020204030204" pitchFamily="34" charset="0"/>
                        </a:rPr>
                        <a:t>✓</a:t>
                      </a: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7F7F7"/>
                    </a:solidFill>
                  </a:tcPr>
                </a:tc>
                <a:tc>
                  <a:txBody>
                    <a:bodyPr/>
                    <a:lstStyle/>
                    <a:p>
                      <a:pPr algn="ctr"/>
                      <a:r>
                        <a:rPr lang="en-GB" sz="1400" dirty="0">
                          <a:solidFill>
                            <a:srgbClr val="32373F"/>
                          </a:solidFill>
                          <a:effectLst/>
                          <a:latin typeface="Calibri" panose="020F0502020204030204" pitchFamily="34" charset="0"/>
                          <a:cs typeface="Calibri" panose="020F0502020204030204" pitchFamily="34" charset="0"/>
                        </a:rPr>
                        <a:t>✓</a:t>
                      </a: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7F7F7"/>
                    </a:solidFill>
                  </a:tcPr>
                </a:tc>
                <a:tc>
                  <a:txBody>
                    <a:bodyPr/>
                    <a:lstStyle/>
                    <a:p>
                      <a:pPr algn="ctr"/>
                      <a:r>
                        <a:rPr lang="en-GB" sz="1400" dirty="0">
                          <a:solidFill>
                            <a:srgbClr val="32373F"/>
                          </a:solidFill>
                          <a:effectLst/>
                          <a:latin typeface="Calibri" panose="020F0502020204030204" pitchFamily="34" charset="0"/>
                          <a:cs typeface="Calibri" panose="020F0502020204030204" pitchFamily="34" charset="0"/>
                        </a:rPr>
                        <a:t>✓</a:t>
                      </a: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7F7F7"/>
                    </a:solidFill>
                  </a:tcPr>
                </a:tc>
                <a:tc>
                  <a:txBody>
                    <a:bodyPr/>
                    <a:lstStyle/>
                    <a:p>
                      <a:pPr algn="ctr"/>
                      <a:r>
                        <a:rPr lang="en-GB" sz="1400" dirty="0">
                          <a:solidFill>
                            <a:srgbClr val="32373F"/>
                          </a:solidFill>
                          <a:effectLst/>
                          <a:latin typeface="Calibri" panose="020F0502020204030204" pitchFamily="34" charset="0"/>
                          <a:cs typeface="Calibri" panose="020F0502020204030204" pitchFamily="34" charset="0"/>
                        </a:rPr>
                        <a:t>☓</a:t>
                      </a: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7F7F7"/>
                    </a:solidFill>
                  </a:tcPr>
                </a:tc>
                <a:tc>
                  <a:txBody>
                    <a:bodyPr/>
                    <a:lstStyle/>
                    <a:p>
                      <a:pPr algn="ctr"/>
                      <a:r>
                        <a:rPr lang="en-GB" sz="1400" dirty="0">
                          <a:solidFill>
                            <a:srgbClr val="32373F"/>
                          </a:solidFill>
                          <a:effectLst/>
                          <a:latin typeface="Calibri" panose="020F0502020204030204" pitchFamily="34" charset="0"/>
                          <a:cs typeface="Calibri" panose="020F0502020204030204" pitchFamily="34" charset="0"/>
                        </a:rPr>
                        <a:t>✓</a:t>
                      </a: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7F7F7"/>
                    </a:solidFill>
                  </a:tcPr>
                </a:tc>
                <a:tc>
                  <a:txBody>
                    <a:bodyPr/>
                    <a:lstStyle/>
                    <a:p>
                      <a:pPr algn="ctr"/>
                      <a:r>
                        <a:rPr lang="en-GB" sz="1400" dirty="0">
                          <a:solidFill>
                            <a:srgbClr val="32373F"/>
                          </a:solidFill>
                          <a:effectLst/>
                          <a:latin typeface="Calibri" panose="020F0502020204030204" pitchFamily="34" charset="0"/>
                          <a:cs typeface="Calibri" panose="020F0502020204030204" pitchFamily="34" charset="0"/>
                        </a:rPr>
                        <a:t>✓</a:t>
                      </a: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7F7F7"/>
                    </a:solidFill>
                  </a:tcPr>
                </a:tc>
                <a:tc>
                  <a:txBody>
                    <a:bodyPr/>
                    <a:lstStyle/>
                    <a:p>
                      <a:pPr algn="ctr"/>
                      <a:r>
                        <a:rPr lang="en-GB" sz="1400" dirty="0">
                          <a:solidFill>
                            <a:srgbClr val="32373F"/>
                          </a:solidFill>
                          <a:effectLst/>
                          <a:latin typeface="Calibri" panose="020F0502020204030204" pitchFamily="34" charset="0"/>
                          <a:cs typeface="Calibri" panose="020F0502020204030204" pitchFamily="34" charset="0"/>
                        </a:rPr>
                        <a:t>✓</a:t>
                      </a: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7F7F7"/>
                    </a:solidFill>
                  </a:tcPr>
                </a:tc>
                <a:tc>
                  <a:txBody>
                    <a:bodyPr/>
                    <a:lstStyle/>
                    <a:p>
                      <a:pPr algn="ctr"/>
                      <a:r>
                        <a:rPr lang="en-GB" sz="1400" dirty="0">
                          <a:solidFill>
                            <a:srgbClr val="32373F"/>
                          </a:solidFill>
                          <a:effectLst/>
                          <a:latin typeface="Calibri" panose="020F0502020204030204" pitchFamily="34" charset="0"/>
                          <a:cs typeface="Calibri" panose="020F0502020204030204" pitchFamily="34" charset="0"/>
                        </a:rPr>
                        <a:t>✓</a:t>
                      </a: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7F7F7"/>
                    </a:solidFill>
                  </a:tcPr>
                </a:tc>
                <a:tc>
                  <a:txBody>
                    <a:bodyPr/>
                    <a:lstStyle/>
                    <a:p>
                      <a:pPr algn="ctr"/>
                      <a:r>
                        <a:rPr lang="en-GB" sz="1400" dirty="0">
                          <a:solidFill>
                            <a:srgbClr val="32373F"/>
                          </a:solidFill>
                          <a:effectLst/>
                          <a:latin typeface="Calibri" panose="020F0502020204030204" pitchFamily="34" charset="0"/>
                          <a:cs typeface="Calibri" panose="020F0502020204030204" pitchFamily="34" charset="0"/>
                        </a:rPr>
                        <a:t>✓</a:t>
                      </a: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7F7F7"/>
                    </a:solidFill>
                  </a:tcPr>
                </a:tc>
                <a:tc>
                  <a:txBody>
                    <a:bodyPr/>
                    <a:lstStyle/>
                    <a:p>
                      <a:pPr algn="ctr"/>
                      <a:r>
                        <a:rPr lang="en-GB" sz="1400" dirty="0">
                          <a:solidFill>
                            <a:srgbClr val="32373F"/>
                          </a:solidFill>
                          <a:effectLst/>
                          <a:latin typeface="Calibri" panose="020F0502020204030204" pitchFamily="34" charset="0"/>
                          <a:cs typeface="Calibri" panose="020F0502020204030204" pitchFamily="34" charset="0"/>
                        </a:rPr>
                        <a:t>✓</a:t>
                      </a: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7F7F7"/>
                    </a:solidFill>
                  </a:tcPr>
                </a:tc>
                <a:tc>
                  <a:txBody>
                    <a:bodyPr/>
                    <a:lstStyle/>
                    <a:p>
                      <a:pPr algn="ctr"/>
                      <a:r>
                        <a:rPr lang="en-GB" sz="1400" dirty="0">
                          <a:solidFill>
                            <a:srgbClr val="32373F"/>
                          </a:solidFill>
                          <a:effectLst/>
                          <a:latin typeface="Calibri" panose="020F0502020204030204" pitchFamily="34" charset="0"/>
                          <a:cs typeface="Calibri" panose="020F0502020204030204" pitchFamily="34" charset="0"/>
                        </a:rPr>
                        <a:t>☓</a:t>
                      </a: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7F7F7"/>
                    </a:solidFill>
                  </a:tcPr>
                </a:tc>
                <a:extLst>
                  <a:ext uri="{0D108BD9-81ED-4DB2-BD59-A6C34878D82A}">
                    <a16:rowId xmlns:a16="http://schemas.microsoft.com/office/drawing/2014/main" val="221572100"/>
                  </a:ext>
                </a:extLst>
              </a:tr>
              <a:tr h="432000">
                <a:tc>
                  <a:txBody>
                    <a:bodyPr/>
                    <a:lstStyle/>
                    <a:p>
                      <a:pPr algn="l"/>
                      <a:r>
                        <a:rPr lang="en-GB" sz="1400" b="1" dirty="0">
                          <a:solidFill>
                            <a:srgbClr val="32373F"/>
                          </a:solidFill>
                          <a:effectLst/>
                          <a:latin typeface="Calibri" panose="020F0502020204030204" pitchFamily="34" charset="0"/>
                          <a:cs typeface="Calibri" panose="020F0502020204030204" pitchFamily="34" charset="0"/>
                        </a:rPr>
                        <a:t>Samsung Galaxy Watch3</a:t>
                      </a: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FFFFF"/>
                    </a:solidFill>
                  </a:tcPr>
                </a:tc>
                <a:tc>
                  <a:txBody>
                    <a:bodyPr/>
                    <a:lstStyle/>
                    <a:p>
                      <a:pPr algn="l"/>
                      <a:r>
                        <a:rPr lang="en-GB" sz="1400">
                          <a:solidFill>
                            <a:srgbClr val="32373F"/>
                          </a:solidFill>
                          <a:effectLst/>
                          <a:latin typeface="Calibri" panose="020F0502020204030204" pitchFamily="34" charset="0"/>
                          <a:cs typeface="Calibri" panose="020F0502020204030204" pitchFamily="34" charset="0"/>
                        </a:rPr>
                        <a:t>wrist watch</a:t>
                      </a: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FFFFF"/>
                    </a:solidFill>
                  </a:tcPr>
                </a:tc>
                <a:tc>
                  <a:txBody>
                    <a:bodyPr/>
                    <a:lstStyle/>
                    <a:p>
                      <a:pPr algn="ctr"/>
                      <a:r>
                        <a:rPr lang="en-GB" sz="1400" dirty="0">
                          <a:solidFill>
                            <a:srgbClr val="32373F"/>
                          </a:solidFill>
                          <a:effectLst/>
                          <a:latin typeface="Calibri" panose="020F0502020204030204" pitchFamily="34" charset="0"/>
                          <a:cs typeface="Calibri" panose="020F0502020204030204" pitchFamily="34" charset="0"/>
                        </a:rPr>
                        <a:t>✓</a:t>
                      </a: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FFFFF"/>
                    </a:solidFill>
                  </a:tcPr>
                </a:tc>
                <a:tc>
                  <a:txBody>
                    <a:bodyPr/>
                    <a:lstStyle/>
                    <a:p>
                      <a:pPr algn="ctr"/>
                      <a:r>
                        <a:rPr lang="en-GB" sz="1400" dirty="0">
                          <a:solidFill>
                            <a:srgbClr val="32373F"/>
                          </a:solidFill>
                          <a:effectLst/>
                          <a:latin typeface="Calibri" panose="020F0502020204030204" pitchFamily="34" charset="0"/>
                          <a:cs typeface="Calibri" panose="020F0502020204030204" pitchFamily="34" charset="0"/>
                        </a:rPr>
                        <a:t>☓</a:t>
                      </a: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FFFFF"/>
                    </a:solidFill>
                  </a:tcPr>
                </a:tc>
                <a:tc>
                  <a:txBody>
                    <a:bodyPr/>
                    <a:lstStyle/>
                    <a:p>
                      <a:pPr algn="ctr"/>
                      <a:r>
                        <a:rPr lang="en-GB" sz="1400" dirty="0">
                          <a:solidFill>
                            <a:srgbClr val="32373F"/>
                          </a:solidFill>
                          <a:effectLst/>
                          <a:latin typeface="Calibri" panose="020F0502020204030204" pitchFamily="34" charset="0"/>
                          <a:cs typeface="Calibri" panose="020F0502020204030204" pitchFamily="34" charset="0"/>
                        </a:rPr>
                        <a:t>✓</a:t>
                      </a: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FFFFF"/>
                    </a:solidFill>
                  </a:tcPr>
                </a:tc>
                <a:tc>
                  <a:txBody>
                    <a:bodyPr/>
                    <a:lstStyle/>
                    <a:p>
                      <a:pPr algn="ctr"/>
                      <a:r>
                        <a:rPr lang="en-GB" sz="1400" dirty="0">
                          <a:solidFill>
                            <a:srgbClr val="32373F"/>
                          </a:solidFill>
                          <a:effectLst/>
                          <a:latin typeface="Calibri" panose="020F0502020204030204" pitchFamily="34" charset="0"/>
                          <a:cs typeface="Calibri" panose="020F0502020204030204" pitchFamily="34" charset="0"/>
                        </a:rPr>
                        <a:t>☓</a:t>
                      </a: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FFFFF"/>
                    </a:solidFill>
                  </a:tcPr>
                </a:tc>
                <a:tc>
                  <a:txBody>
                    <a:bodyPr/>
                    <a:lstStyle/>
                    <a:p>
                      <a:pPr algn="ctr"/>
                      <a:r>
                        <a:rPr lang="en-GB" sz="1400" dirty="0">
                          <a:solidFill>
                            <a:srgbClr val="32373F"/>
                          </a:solidFill>
                          <a:effectLst/>
                          <a:latin typeface="Calibri" panose="020F0502020204030204" pitchFamily="34" charset="0"/>
                          <a:cs typeface="Calibri" panose="020F0502020204030204" pitchFamily="34" charset="0"/>
                        </a:rPr>
                        <a:t>✓</a:t>
                      </a: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FFFFF"/>
                    </a:solidFill>
                  </a:tcPr>
                </a:tc>
                <a:tc>
                  <a:txBody>
                    <a:bodyPr/>
                    <a:lstStyle/>
                    <a:p>
                      <a:pPr algn="ctr"/>
                      <a:r>
                        <a:rPr lang="en-GB" sz="1400" dirty="0">
                          <a:solidFill>
                            <a:srgbClr val="32373F"/>
                          </a:solidFill>
                          <a:effectLst/>
                          <a:latin typeface="Calibri" panose="020F0502020204030204" pitchFamily="34" charset="0"/>
                          <a:cs typeface="Calibri" panose="020F0502020204030204" pitchFamily="34" charset="0"/>
                        </a:rPr>
                        <a:t>✓</a:t>
                      </a: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FFFFF"/>
                    </a:solidFill>
                  </a:tcPr>
                </a:tc>
                <a:tc>
                  <a:txBody>
                    <a:bodyPr/>
                    <a:lstStyle/>
                    <a:p>
                      <a:pPr algn="ctr"/>
                      <a:r>
                        <a:rPr lang="en-GB" sz="1400" dirty="0">
                          <a:solidFill>
                            <a:srgbClr val="32373F"/>
                          </a:solidFill>
                          <a:effectLst/>
                          <a:latin typeface="Calibri" panose="020F0502020204030204" pitchFamily="34" charset="0"/>
                          <a:cs typeface="Calibri" panose="020F0502020204030204" pitchFamily="34" charset="0"/>
                        </a:rPr>
                        <a:t>✓</a:t>
                      </a: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FFFFF"/>
                    </a:solidFill>
                  </a:tcPr>
                </a:tc>
                <a:tc>
                  <a:txBody>
                    <a:bodyPr/>
                    <a:lstStyle/>
                    <a:p>
                      <a:pPr algn="ctr"/>
                      <a:r>
                        <a:rPr lang="en-GB" sz="1400">
                          <a:solidFill>
                            <a:srgbClr val="32373F"/>
                          </a:solidFill>
                          <a:effectLst/>
                          <a:latin typeface="Calibri" panose="020F0502020204030204" pitchFamily="34" charset="0"/>
                          <a:cs typeface="Calibri" panose="020F0502020204030204" pitchFamily="34" charset="0"/>
                        </a:rPr>
                        <a:t>?</a:t>
                      </a: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FFFFF"/>
                    </a:solidFill>
                  </a:tcPr>
                </a:tc>
                <a:tc>
                  <a:txBody>
                    <a:bodyPr/>
                    <a:lstStyle/>
                    <a:p>
                      <a:pPr algn="ctr"/>
                      <a:r>
                        <a:rPr lang="en-GB" sz="1400" dirty="0">
                          <a:solidFill>
                            <a:srgbClr val="32373F"/>
                          </a:solidFill>
                          <a:effectLst/>
                          <a:latin typeface="Calibri" panose="020F0502020204030204" pitchFamily="34" charset="0"/>
                          <a:cs typeface="Calibri" panose="020F0502020204030204" pitchFamily="34" charset="0"/>
                        </a:rPr>
                        <a:t>✓</a:t>
                      </a: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FFFFF"/>
                    </a:solidFill>
                  </a:tcPr>
                </a:tc>
                <a:tc>
                  <a:txBody>
                    <a:bodyPr/>
                    <a:lstStyle/>
                    <a:p>
                      <a:pPr algn="ctr"/>
                      <a:r>
                        <a:rPr lang="en-GB" sz="1400" dirty="0">
                          <a:solidFill>
                            <a:srgbClr val="32373F"/>
                          </a:solidFill>
                          <a:effectLst/>
                          <a:latin typeface="Calibri" panose="020F0502020204030204" pitchFamily="34" charset="0"/>
                          <a:cs typeface="Calibri" panose="020F0502020204030204" pitchFamily="34" charset="0"/>
                        </a:rPr>
                        <a:t>✓</a:t>
                      </a: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FFFFF"/>
                    </a:solidFill>
                  </a:tcPr>
                </a:tc>
                <a:tc>
                  <a:txBody>
                    <a:bodyPr/>
                    <a:lstStyle/>
                    <a:p>
                      <a:pPr algn="ctr"/>
                      <a:r>
                        <a:rPr lang="en-GB" sz="1400" dirty="0">
                          <a:solidFill>
                            <a:srgbClr val="32373F"/>
                          </a:solidFill>
                          <a:effectLst/>
                          <a:latin typeface="Calibri" panose="020F0502020204030204" pitchFamily="34" charset="0"/>
                          <a:cs typeface="Calibri" panose="020F0502020204030204" pitchFamily="34" charset="0"/>
                        </a:rPr>
                        <a:t>☓</a:t>
                      </a: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FFFFF"/>
                    </a:solidFill>
                  </a:tcPr>
                </a:tc>
                <a:tc>
                  <a:txBody>
                    <a:bodyPr/>
                    <a:lstStyle/>
                    <a:p>
                      <a:pPr algn="ctr"/>
                      <a:r>
                        <a:rPr lang="en-GB" sz="1400" dirty="0">
                          <a:solidFill>
                            <a:srgbClr val="32373F"/>
                          </a:solidFill>
                          <a:effectLst/>
                          <a:latin typeface="Calibri" panose="020F0502020204030204" pitchFamily="34" charset="0"/>
                          <a:cs typeface="Calibri" panose="020F0502020204030204" pitchFamily="34" charset="0"/>
                        </a:rPr>
                        <a:t>☓</a:t>
                      </a: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FFFFF"/>
                    </a:solidFill>
                  </a:tcPr>
                </a:tc>
                <a:extLst>
                  <a:ext uri="{0D108BD9-81ED-4DB2-BD59-A6C34878D82A}">
                    <a16:rowId xmlns:a16="http://schemas.microsoft.com/office/drawing/2014/main" val="1410675868"/>
                  </a:ext>
                </a:extLst>
              </a:tr>
              <a:tr h="432000">
                <a:tc>
                  <a:txBody>
                    <a:bodyPr/>
                    <a:lstStyle/>
                    <a:p>
                      <a:pPr algn="l"/>
                      <a:r>
                        <a:rPr lang="en-GB" sz="1400" b="1" dirty="0">
                          <a:solidFill>
                            <a:srgbClr val="32373F"/>
                          </a:solidFill>
                          <a:effectLst/>
                          <a:latin typeface="Calibri" panose="020F0502020204030204" pitchFamily="34" charset="0"/>
                          <a:cs typeface="Calibri" panose="020F0502020204030204" pitchFamily="34" charset="0"/>
                        </a:rPr>
                        <a:t>Fitbit Sense</a:t>
                      </a: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7F7F7"/>
                    </a:solidFill>
                  </a:tcPr>
                </a:tc>
                <a:tc>
                  <a:txBody>
                    <a:bodyPr/>
                    <a:lstStyle/>
                    <a:p>
                      <a:pPr algn="l"/>
                      <a:r>
                        <a:rPr lang="en-GB" sz="1400">
                          <a:solidFill>
                            <a:srgbClr val="32373F"/>
                          </a:solidFill>
                          <a:effectLst/>
                          <a:latin typeface="Calibri" panose="020F0502020204030204" pitchFamily="34" charset="0"/>
                          <a:cs typeface="Calibri" panose="020F0502020204030204" pitchFamily="34" charset="0"/>
                        </a:rPr>
                        <a:t>wrist watch</a:t>
                      </a: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7F7F7"/>
                    </a:solidFill>
                  </a:tcPr>
                </a:tc>
                <a:tc>
                  <a:txBody>
                    <a:bodyPr/>
                    <a:lstStyle/>
                    <a:p>
                      <a:pPr algn="ctr"/>
                      <a:r>
                        <a:rPr lang="en-GB" sz="1400" dirty="0">
                          <a:solidFill>
                            <a:srgbClr val="32373F"/>
                          </a:solidFill>
                          <a:effectLst/>
                          <a:latin typeface="Calibri" panose="020F0502020204030204" pitchFamily="34" charset="0"/>
                          <a:cs typeface="Calibri" panose="020F0502020204030204" pitchFamily="34" charset="0"/>
                        </a:rPr>
                        <a:t>✓</a:t>
                      </a: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7F7F7"/>
                    </a:solidFill>
                  </a:tcPr>
                </a:tc>
                <a:tc>
                  <a:txBody>
                    <a:bodyPr/>
                    <a:lstStyle/>
                    <a:p>
                      <a:pPr algn="ctr"/>
                      <a:r>
                        <a:rPr lang="en-GB" sz="1400" dirty="0">
                          <a:solidFill>
                            <a:srgbClr val="32373F"/>
                          </a:solidFill>
                          <a:effectLst/>
                          <a:latin typeface="Calibri" panose="020F0502020204030204" pitchFamily="34" charset="0"/>
                          <a:cs typeface="Calibri" panose="020F0502020204030204" pitchFamily="34" charset="0"/>
                        </a:rPr>
                        <a:t>☓</a:t>
                      </a: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7F7F7"/>
                    </a:solidFill>
                  </a:tcPr>
                </a:tc>
                <a:tc>
                  <a:txBody>
                    <a:bodyPr/>
                    <a:lstStyle/>
                    <a:p>
                      <a:pPr algn="ctr"/>
                      <a:r>
                        <a:rPr lang="en-GB" sz="1400" dirty="0">
                          <a:solidFill>
                            <a:srgbClr val="32373F"/>
                          </a:solidFill>
                          <a:effectLst/>
                          <a:latin typeface="Calibri" panose="020F0502020204030204" pitchFamily="34" charset="0"/>
                          <a:cs typeface="Calibri" panose="020F0502020204030204" pitchFamily="34" charset="0"/>
                        </a:rPr>
                        <a:t>✓</a:t>
                      </a: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7F7F7"/>
                    </a:solidFill>
                  </a:tcPr>
                </a:tc>
                <a:tc>
                  <a:txBody>
                    <a:bodyPr/>
                    <a:lstStyle/>
                    <a:p>
                      <a:pPr algn="ctr"/>
                      <a:r>
                        <a:rPr lang="en-GB" sz="1400" dirty="0">
                          <a:solidFill>
                            <a:srgbClr val="32373F"/>
                          </a:solidFill>
                          <a:effectLst/>
                          <a:latin typeface="Calibri" panose="020F0502020204030204" pitchFamily="34" charset="0"/>
                          <a:cs typeface="Calibri" panose="020F0502020204030204" pitchFamily="34" charset="0"/>
                        </a:rPr>
                        <a:t>✓</a:t>
                      </a: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7F7F7"/>
                    </a:solidFill>
                  </a:tcPr>
                </a:tc>
                <a:tc>
                  <a:txBody>
                    <a:bodyPr/>
                    <a:lstStyle/>
                    <a:p>
                      <a:pPr algn="ctr"/>
                      <a:r>
                        <a:rPr lang="en-GB" sz="1400" dirty="0">
                          <a:solidFill>
                            <a:srgbClr val="32373F"/>
                          </a:solidFill>
                          <a:effectLst/>
                          <a:latin typeface="Calibri" panose="020F0502020204030204" pitchFamily="34" charset="0"/>
                          <a:cs typeface="Calibri" panose="020F0502020204030204" pitchFamily="34" charset="0"/>
                        </a:rPr>
                        <a:t>☓</a:t>
                      </a: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7F7F7"/>
                    </a:solidFill>
                  </a:tcPr>
                </a:tc>
                <a:tc>
                  <a:txBody>
                    <a:bodyPr/>
                    <a:lstStyle/>
                    <a:p>
                      <a:pPr algn="ctr"/>
                      <a:r>
                        <a:rPr lang="en-GB" sz="1400" dirty="0">
                          <a:solidFill>
                            <a:srgbClr val="32373F"/>
                          </a:solidFill>
                          <a:effectLst/>
                          <a:latin typeface="Calibri" panose="020F0502020204030204" pitchFamily="34" charset="0"/>
                          <a:cs typeface="Calibri" panose="020F0502020204030204" pitchFamily="34" charset="0"/>
                        </a:rPr>
                        <a:t>✓</a:t>
                      </a: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7F7F7"/>
                    </a:solidFill>
                  </a:tcPr>
                </a:tc>
                <a:tc>
                  <a:txBody>
                    <a:bodyPr/>
                    <a:lstStyle/>
                    <a:p>
                      <a:pPr algn="ctr"/>
                      <a:r>
                        <a:rPr lang="en-GB" sz="1400" dirty="0">
                          <a:solidFill>
                            <a:srgbClr val="32373F"/>
                          </a:solidFill>
                          <a:effectLst/>
                          <a:latin typeface="Calibri" panose="020F0502020204030204" pitchFamily="34" charset="0"/>
                          <a:cs typeface="Calibri" panose="020F0502020204030204" pitchFamily="34" charset="0"/>
                        </a:rPr>
                        <a:t>✓</a:t>
                      </a: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7F7F7"/>
                    </a:solidFill>
                  </a:tcPr>
                </a:tc>
                <a:tc>
                  <a:txBody>
                    <a:bodyPr/>
                    <a:lstStyle/>
                    <a:p>
                      <a:pPr algn="ctr"/>
                      <a:r>
                        <a:rPr lang="en-GB" sz="1400" dirty="0">
                          <a:solidFill>
                            <a:srgbClr val="32373F"/>
                          </a:solidFill>
                          <a:effectLst/>
                          <a:latin typeface="Calibri" panose="020F0502020204030204" pitchFamily="34" charset="0"/>
                          <a:cs typeface="Calibri" panose="020F0502020204030204" pitchFamily="34" charset="0"/>
                        </a:rPr>
                        <a:t>✓</a:t>
                      </a: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7F7F7"/>
                    </a:solidFill>
                  </a:tcPr>
                </a:tc>
                <a:tc>
                  <a:txBody>
                    <a:bodyPr/>
                    <a:lstStyle/>
                    <a:p>
                      <a:pPr algn="ctr"/>
                      <a:r>
                        <a:rPr lang="en-GB" sz="1400" dirty="0">
                          <a:solidFill>
                            <a:srgbClr val="32373F"/>
                          </a:solidFill>
                          <a:effectLst/>
                          <a:latin typeface="Calibri" panose="020F0502020204030204" pitchFamily="34" charset="0"/>
                          <a:cs typeface="Calibri" panose="020F0502020204030204" pitchFamily="34" charset="0"/>
                        </a:rPr>
                        <a:t>✓</a:t>
                      </a: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7F7F7"/>
                    </a:solidFill>
                  </a:tcPr>
                </a:tc>
                <a:tc>
                  <a:txBody>
                    <a:bodyPr/>
                    <a:lstStyle/>
                    <a:p>
                      <a:pPr algn="ctr"/>
                      <a:r>
                        <a:rPr lang="en-GB" sz="1400" dirty="0">
                          <a:solidFill>
                            <a:srgbClr val="32373F"/>
                          </a:solidFill>
                          <a:effectLst/>
                          <a:latin typeface="Calibri" panose="020F0502020204030204" pitchFamily="34" charset="0"/>
                          <a:cs typeface="Calibri" panose="020F0502020204030204" pitchFamily="34" charset="0"/>
                        </a:rPr>
                        <a:t>✓</a:t>
                      </a: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7F7F7"/>
                    </a:solidFill>
                  </a:tcPr>
                </a:tc>
                <a:tc>
                  <a:txBody>
                    <a:bodyPr/>
                    <a:lstStyle/>
                    <a:p>
                      <a:pPr algn="ctr"/>
                      <a:r>
                        <a:rPr lang="en-GB" sz="1400" dirty="0">
                          <a:solidFill>
                            <a:srgbClr val="32373F"/>
                          </a:solidFill>
                          <a:effectLst/>
                          <a:latin typeface="Calibri" panose="020F0502020204030204" pitchFamily="34" charset="0"/>
                          <a:cs typeface="Calibri" panose="020F0502020204030204" pitchFamily="34" charset="0"/>
                        </a:rPr>
                        <a:t>✓</a:t>
                      </a: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7F7F7"/>
                    </a:solidFill>
                  </a:tcPr>
                </a:tc>
                <a:tc>
                  <a:txBody>
                    <a:bodyPr/>
                    <a:lstStyle/>
                    <a:p>
                      <a:pPr algn="ctr"/>
                      <a:r>
                        <a:rPr lang="en-GB" sz="1400" dirty="0">
                          <a:solidFill>
                            <a:srgbClr val="32373F"/>
                          </a:solidFill>
                          <a:effectLst/>
                          <a:latin typeface="Calibri" panose="020F0502020204030204" pitchFamily="34" charset="0"/>
                          <a:cs typeface="Calibri" panose="020F0502020204030204" pitchFamily="34" charset="0"/>
                        </a:rPr>
                        <a:t>✓</a:t>
                      </a: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7F7F7"/>
                    </a:solidFill>
                  </a:tcPr>
                </a:tc>
                <a:extLst>
                  <a:ext uri="{0D108BD9-81ED-4DB2-BD59-A6C34878D82A}">
                    <a16:rowId xmlns:a16="http://schemas.microsoft.com/office/drawing/2014/main" val="2478959723"/>
                  </a:ext>
                </a:extLst>
              </a:tr>
              <a:tr h="432000">
                <a:tc>
                  <a:txBody>
                    <a:bodyPr/>
                    <a:lstStyle/>
                    <a:p>
                      <a:pPr algn="l"/>
                      <a:r>
                        <a:rPr lang="en-GB" sz="1400" b="1" dirty="0" err="1">
                          <a:solidFill>
                            <a:srgbClr val="32373F"/>
                          </a:solidFill>
                          <a:effectLst/>
                          <a:latin typeface="Calibri" panose="020F0502020204030204" pitchFamily="34" charset="0"/>
                          <a:cs typeface="Calibri" panose="020F0502020204030204" pitchFamily="34" charset="0"/>
                        </a:rPr>
                        <a:t>Biostrap</a:t>
                      </a:r>
                      <a:r>
                        <a:rPr lang="en-GB" sz="1400" b="1" dirty="0">
                          <a:solidFill>
                            <a:srgbClr val="32373F"/>
                          </a:solidFill>
                          <a:effectLst/>
                          <a:latin typeface="Calibri" panose="020F0502020204030204" pitchFamily="34" charset="0"/>
                          <a:cs typeface="Calibri" panose="020F0502020204030204" pitchFamily="34" charset="0"/>
                        </a:rPr>
                        <a:t> Evo</a:t>
                      </a: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7F7F7"/>
                    </a:solidFill>
                  </a:tcPr>
                </a:tc>
                <a:tc>
                  <a:txBody>
                    <a:bodyPr/>
                    <a:lstStyle/>
                    <a:p>
                      <a:pPr algn="l"/>
                      <a:r>
                        <a:rPr lang="en-GB" sz="1400">
                          <a:solidFill>
                            <a:srgbClr val="32373F"/>
                          </a:solidFill>
                          <a:effectLst/>
                          <a:latin typeface="Calibri" panose="020F0502020204030204" pitchFamily="34" charset="0"/>
                          <a:cs typeface="Calibri" panose="020F0502020204030204" pitchFamily="34" charset="0"/>
                        </a:rPr>
                        <a:t>wrist band</a:t>
                      </a: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7F7F7"/>
                    </a:solidFill>
                  </a:tcPr>
                </a:tc>
                <a:tc>
                  <a:txBody>
                    <a:bodyPr/>
                    <a:lstStyle/>
                    <a:p>
                      <a:pPr algn="ctr"/>
                      <a:r>
                        <a:rPr lang="en-GB" sz="1400" dirty="0">
                          <a:solidFill>
                            <a:srgbClr val="32373F"/>
                          </a:solidFill>
                          <a:effectLst/>
                          <a:latin typeface="Calibri" panose="020F0502020204030204" pitchFamily="34" charset="0"/>
                          <a:cs typeface="Calibri" panose="020F0502020204030204" pitchFamily="34" charset="0"/>
                        </a:rPr>
                        <a:t>✓</a:t>
                      </a: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7F7F7"/>
                    </a:solidFill>
                  </a:tcPr>
                </a:tc>
                <a:tc>
                  <a:txBody>
                    <a:bodyPr/>
                    <a:lstStyle/>
                    <a:p>
                      <a:pPr algn="ctr"/>
                      <a:r>
                        <a:rPr lang="en-GB" sz="1400" dirty="0">
                          <a:solidFill>
                            <a:srgbClr val="32373F"/>
                          </a:solidFill>
                          <a:effectLst/>
                          <a:latin typeface="Calibri" panose="020F0502020204030204" pitchFamily="34" charset="0"/>
                          <a:cs typeface="Calibri" panose="020F0502020204030204" pitchFamily="34" charset="0"/>
                        </a:rPr>
                        <a:t>☓</a:t>
                      </a: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7F7F7"/>
                    </a:solidFill>
                  </a:tcPr>
                </a:tc>
                <a:tc>
                  <a:txBody>
                    <a:bodyPr/>
                    <a:lstStyle/>
                    <a:p>
                      <a:pPr algn="ctr"/>
                      <a:r>
                        <a:rPr lang="en-GB" sz="1400" dirty="0">
                          <a:solidFill>
                            <a:srgbClr val="32373F"/>
                          </a:solidFill>
                          <a:effectLst/>
                          <a:latin typeface="Calibri" panose="020F0502020204030204" pitchFamily="34" charset="0"/>
                          <a:cs typeface="Calibri" panose="020F0502020204030204" pitchFamily="34" charset="0"/>
                        </a:rPr>
                        <a:t>✓</a:t>
                      </a: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7F7F7"/>
                    </a:solidFill>
                  </a:tcPr>
                </a:tc>
                <a:tc>
                  <a:txBody>
                    <a:bodyPr/>
                    <a:lstStyle/>
                    <a:p>
                      <a:pPr algn="ctr"/>
                      <a:r>
                        <a:rPr lang="en-GB" sz="1400" dirty="0">
                          <a:solidFill>
                            <a:srgbClr val="32373F"/>
                          </a:solidFill>
                          <a:effectLst/>
                          <a:latin typeface="Calibri" panose="020F0502020204030204" pitchFamily="34" charset="0"/>
                          <a:cs typeface="Calibri" panose="020F0502020204030204" pitchFamily="34" charset="0"/>
                        </a:rPr>
                        <a:t>✓</a:t>
                      </a: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7F7F7"/>
                    </a:solidFill>
                  </a:tcPr>
                </a:tc>
                <a:tc>
                  <a:txBody>
                    <a:bodyPr/>
                    <a:lstStyle/>
                    <a:p>
                      <a:pPr algn="ctr"/>
                      <a:r>
                        <a:rPr lang="en-GB" sz="1400" dirty="0">
                          <a:solidFill>
                            <a:srgbClr val="32373F"/>
                          </a:solidFill>
                          <a:effectLst/>
                          <a:latin typeface="Calibri" panose="020F0502020204030204" pitchFamily="34" charset="0"/>
                          <a:cs typeface="Calibri" panose="020F0502020204030204" pitchFamily="34" charset="0"/>
                        </a:rPr>
                        <a:t>☓</a:t>
                      </a: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7F7F7"/>
                    </a:solidFill>
                  </a:tcPr>
                </a:tc>
                <a:tc>
                  <a:txBody>
                    <a:bodyPr/>
                    <a:lstStyle/>
                    <a:p>
                      <a:pPr algn="ctr"/>
                      <a:r>
                        <a:rPr lang="en-GB" sz="1400" dirty="0">
                          <a:solidFill>
                            <a:srgbClr val="32373F"/>
                          </a:solidFill>
                          <a:effectLst/>
                          <a:latin typeface="Calibri" panose="020F0502020204030204" pitchFamily="34" charset="0"/>
                          <a:cs typeface="Calibri" panose="020F0502020204030204" pitchFamily="34" charset="0"/>
                        </a:rPr>
                        <a:t>✓</a:t>
                      </a: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7F7F7"/>
                    </a:solidFill>
                  </a:tcPr>
                </a:tc>
                <a:tc>
                  <a:txBody>
                    <a:bodyPr/>
                    <a:lstStyle/>
                    <a:p>
                      <a:pPr algn="ctr"/>
                      <a:r>
                        <a:rPr lang="en-GB" sz="1400" dirty="0">
                          <a:solidFill>
                            <a:srgbClr val="32373F"/>
                          </a:solidFill>
                          <a:effectLst/>
                          <a:latin typeface="Calibri" panose="020F0502020204030204" pitchFamily="34" charset="0"/>
                          <a:cs typeface="Calibri" panose="020F0502020204030204" pitchFamily="34" charset="0"/>
                        </a:rPr>
                        <a:t>✓</a:t>
                      </a: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7F7F7"/>
                    </a:solidFill>
                  </a:tcPr>
                </a:tc>
                <a:tc>
                  <a:txBody>
                    <a:bodyPr/>
                    <a:lstStyle/>
                    <a:p>
                      <a:pPr algn="ctr"/>
                      <a:r>
                        <a:rPr lang="en-GB" sz="1400" dirty="0">
                          <a:solidFill>
                            <a:srgbClr val="32373F"/>
                          </a:solidFill>
                          <a:effectLst/>
                          <a:latin typeface="Calibri" panose="020F0502020204030204" pitchFamily="34" charset="0"/>
                          <a:cs typeface="Calibri" panose="020F0502020204030204" pitchFamily="34" charset="0"/>
                        </a:rPr>
                        <a:t>☓</a:t>
                      </a: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7F7F7"/>
                    </a:solidFill>
                  </a:tcPr>
                </a:tc>
                <a:tc>
                  <a:txBody>
                    <a:bodyPr/>
                    <a:lstStyle/>
                    <a:p>
                      <a:pPr algn="ctr"/>
                      <a:r>
                        <a:rPr lang="en-GB" sz="1400" dirty="0">
                          <a:solidFill>
                            <a:srgbClr val="32373F"/>
                          </a:solidFill>
                          <a:effectLst/>
                          <a:latin typeface="Calibri" panose="020F0502020204030204" pitchFamily="34" charset="0"/>
                          <a:cs typeface="Calibri" panose="020F0502020204030204" pitchFamily="34" charset="0"/>
                        </a:rPr>
                        <a:t>☓</a:t>
                      </a: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7F7F7"/>
                    </a:solidFill>
                  </a:tcPr>
                </a:tc>
                <a:tc>
                  <a:txBody>
                    <a:bodyPr/>
                    <a:lstStyle/>
                    <a:p>
                      <a:pPr algn="ctr"/>
                      <a:r>
                        <a:rPr lang="en-GB" sz="1400" dirty="0">
                          <a:solidFill>
                            <a:srgbClr val="32373F"/>
                          </a:solidFill>
                          <a:effectLst/>
                          <a:latin typeface="Calibri" panose="020F0502020204030204" pitchFamily="34" charset="0"/>
                          <a:cs typeface="Calibri" panose="020F0502020204030204" pitchFamily="34" charset="0"/>
                        </a:rPr>
                        <a:t>✓</a:t>
                      </a: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7F7F7"/>
                    </a:solidFill>
                  </a:tcPr>
                </a:tc>
                <a:tc>
                  <a:txBody>
                    <a:bodyPr/>
                    <a:lstStyle/>
                    <a:p>
                      <a:pPr algn="ctr"/>
                      <a:r>
                        <a:rPr lang="en-GB" sz="1400" dirty="0">
                          <a:solidFill>
                            <a:srgbClr val="32373F"/>
                          </a:solidFill>
                          <a:effectLst/>
                          <a:latin typeface="Calibri" panose="020F0502020204030204" pitchFamily="34" charset="0"/>
                          <a:cs typeface="Calibri" panose="020F0502020204030204" pitchFamily="34" charset="0"/>
                        </a:rPr>
                        <a:t>☓</a:t>
                      </a: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7F7F7"/>
                    </a:solidFill>
                  </a:tcPr>
                </a:tc>
                <a:tc>
                  <a:txBody>
                    <a:bodyPr/>
                    <a:lstStyle/>
                    <a:p>
                      <a:pPr algn="ctr"/>
                      <a:r>
                        <a:rPr lang="en-GB" sz="1400" dirty="0">
                          <a:solidFill>
                            <a:srgbClr val="32373F"/>
                          </a:solidFill>
                          <a:effectLst/>
                          <a:latin typeface="Calibri" panose="020F0502020204030204" pitchFamily="34" charset="0"/>
                          <a:cs typeface="Calibri" panose="020F0502020204030204" pitchFamily="34" charset="0"/>
                        </a:rPr>
                        <a:t>☓</a:t>
                      </a: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7F7F7"/>
                    </a:solidFill>
                  </a:tcPr>
                </a:tc>
                <a:extLst>
                  <a:ext uri="{0D108BD9-81ED-4DB2-BD59-A6C34878D82A}">
                    <a16:rowId xmlns:a16="http://schemas.microsoft.com/office/drawing/2014/main" val="1676911796"/>
                  </a:ext>
                </a:extLst>
              </a:tr>
              <a:tr h="432000">
                <a:tc>
                  <a:txBody>
                    <a:bodyPr/>
                    <a:lstStyle/>
                    <a:p>
                      <a:pPr algn="l"/>
                      <a:r>
                        <a:rPr lang="en-GB" sz="1400" b="1" dirty="0" err="1">
                          <a:solidFill>
                            <a:srgbClr val="32373F"/>
                          </a:solidFill>
                          <a:effectLst/>
                          <a:latin typeface="Calibri" panose="020F0502020204030204" pitchFamily="34" charset="0"/>
                          <a:cs typeface="Calibri" panose="020F0502020204030204" pitchFamily="34" charset="0"/>
                        </a:rPr>
                        <a:t>Oura</a:t>
                      </a:r>
                      <a:r>
                        <a:rPr lang="en-GB" sz="1400" b="1" dirty="0">
                          <a:solidFill>
                            <a:srgbClr val="32373F"/>
                          </a:solidFill>
                          <a:effectLst/>
                          <a:latin typeface="Calibri" panose="020F0502020204030204" pitchFamily="34" charset="0"/>
                          <a:cs typeface="Calibri" panose="020F0502020204030204" pitchFamily="34" charset="0"/>
                        </a:rPr>
                        <a:t> Ring</a:t>
                      </a: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FFFFF"/>
                    </a:solidFill>
                  </a:tcPr>
                </a:tc>
                <a:tc>
                  <a:txBody>
                    <a:bodyPr/>
                    <a:lstStyle/>
                    <a:p>
                      <a:pPr algn="l"/>
                      <a:r>
                        <a:rPr lang="en-GB" sz="1400">
                          <a:solidFill>
                            <a:srgbClr val="32373F"/>
                          </a:solidFill>
                          <a:effectLst/>
                          <a:latin typeface="Calibri" panose="020F0502020204030204" pitchFamily="34" charset="0"/>
                          <a:cs typeface="Calibri" panose="020F0502020204030204" pitchFamily="34" charset="0"/>
                        </a:rPr>
                        <a:t>finger ring</a:t>
                      </a: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FFFFF"/>
                    </a:solidFill>
                  </a:tcPr>
                </a:tc>
                <a:tc>
                  <a:txBody>
                    <a:bodyPr/>
                    <a:lstStyle/>
                    <a:p>
                      <a:pPr algn="ctr"/>
                      <a:r>
                        <a:rPr lang="en-GB" sz="1400" dirty="0">
                          <a:solidFill>
                            <a:srgbClr val="32373F"/>
                          </a:solidFill>
                          <a:effectLst/>
                          <a:latin typeface="Calibri" panose="020F0502020204030204" pitchFamily="34" charset="0"/>
                          <a:cs typeface="Calibri" panose="020F0502020204030204" pitchFamily="34" charset="0"/>
                        </a:rPr>
                        <a:t>✓</a:t>
                      </a: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FFFFF"/>
                    </a:solidFill>
                  </a:tcPr>
                </a:tc>
                <a:tc>
                  <a:txBody>
                    <a:bodyPr/>
                    <a:lstStyle/>
                    <a:p>
                      <a:pPr algn="ctr"/>
                      <a:r>
                        <a:rPr lang="en-GB" sz="1400" dirty="0">
                          <a:solidFill>
                            <a:srgbClr val="32373F"/>
                          </a:solidFill>
                          <a:effectLst/>
                          <a:latin typeface="Calibri" panose="020F0502020204030204" pitchFamily="34" charset="0"/>
                          <a:cs typeface="Calibri" panose="020F0502020204030204" pitchFamily="34" charset="0"/>
                        </a:rPr>
                        <a:t>☓</a:t>
                      </a: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FFFFF"/>
                    </a:solidFill>
                  </a:tcPr>
                </a:tc>
                <a:tc>
                  <a:txBody>
                    <a:bodyPr/>
                    <a:lstStyle/>
                    <a:p>
                      <a:pPr algn="ctr"/>
                      <a:r>
                        <a:rPr lang="en-GB" sz="1400" dirty="0">
                          <a:solidFill>
                            <a:srgbClr val="32373F"/>
                          </a:solidFill>
                          <a:effectLst/>
                          <a:latin typeface="Calibri" panose="020F0502020204030204" pitchFamily="34" charset="0"/>
                          <a:cs typeface="Calibri" panose="020F0502020204030204" pitchFamily="34" charset="0"/>
                        </a:rPr>
                        <a:t>☓</a:t>
                      </a: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FFFFF"/>
                    </a:solidFill>
                  </a:tcPr>
                </a:tc>
                <a:tc>
                  <a:txBody>
                    <a:bodyPr/>
                    <a:lstStyle/>
                    <a:p>
                      <a:pPr algn="ctr"/>
                      <a:r>
                        <a:rPr lang="en-GB" sz="1400" dirty="0">
                          <a:solidFill>
                            <a:srgbClr val="32373F"/>
                          </a:solidFill>
                          <a:effectLst/>
                          <a:latin typeface="Calibri" panose="020F0502020204030204" pitchFamily="34" charset="0"/>
                          <a:cs typeface="Calibri" panose="020F0502020204030204" pitchFamily="34" charset="0"/>
                        </a:rPr>
                        <a:t>✓</a:t>
                      </a: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FFFFF"/>
                    </a:solidFill>
                  </a:tcPr>
                </a:tc>
                <a:tc>
                  <a:txBody>
                    <a:bodyPr/>
                    <a:lstStyle/>
                    <a:p>
                      <a:pPr algn="ctr"/>
                      <a:r>
                        <a:rPr lang="en-GB" sz="1400" dirty="0">
                          <a:solidFill>
                            <a:srgbClr val="32373F"/>
                          </a:solidFill>
                          <a:effectLst/>
                          <a:latin typeface="Calibri" panose="020F0502020204030204" pitchFamily="34" charset="0"/>
                          <a:cs typeface="Calibri" panose="020F0502020204030204" pitchFamily="34" charset="0"/>
                        </a:rPr>
                        <a:t>☓</a:t>
                      </a: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FFFFF"/>
                    </a:solidFill>
                  </a:tcPr>
                </a:tc>
                <a:tc>
                  <a:txBody>
                    <a:bodyPr/>
                    <a:lstStyle/>
                    <a:p>
                      <a:pPr algn="ctr"/>
                      <a:r>
                        <a:rPr lang="en-GB" sz="1400" dirty="0">
                          <a:solidFill>
                            <a:srgbClr val="32373F"/>
                          </a:solidFill>
                          <a:effectLst/>
                          <a:latin typeface="Calibri" panose="020F0502020204030204" pitchFamily="34" charset="0"/>
                          <a:cs typeface="Calibri" panose="020F0502020204030204" pitchFamily="34" charset="0"/>
                        </a:rPr>
                        <a:t>✓</a:t>
                      </a: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FFFFF"/>
                    </a:solidFill>
                  </a:tcPr>
                </a:tc>
                <a:tc>
                  <a:txBody>
                    <a:bodyPr/>
                    <a:lstStyle/>
                    <a:p>
                      <a:pPr algn="ctr"/>
                      <a:r>
                        <a:rPr lang="en-GB" sz="1400" dirty="0">
                          <a:solidFill>
                            <a:srgbClr val="32373F"/>
                          </a:solidFill>
                          <a:effectLst/>
                          <a:latin typeface="Calibri" panose="020F0502020204030204" pitchFamily="34" charset="0"/>
                          <a:cs typeface="Calibri" panose="020F0502020204030204" pitchFamily="34" charset="0"/>
                        </a:rPr>
                        <a:t>✓</a:t>
                      </a: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FFFFF"/>
                    </a:solidFill>
                  </a:tcPr>
                </a:tc>
                <a:tc>
                  <a:txBody>
                    <a:bodyPr/>
                    <a:lstStyle/>
                    <a:p>
                      <a:pPr algn="ctr"/>
                      <a:r>
                        <a:rPr lang="en-GB" sz="1400" dirty="0">
                          <a:solidFill>
                            <a:srgbClr val="32373F"/>
                          </a:solidFill>
                          <a:effectLst/>
                          <a:latin typeface="Calibri" panose="020F0502020204030204" pitchFamily="34" charset="0"/>
                          <a:cs typeface="Calibri" panose="020F0502020204030204" pitchFamily="34" charset="0"/>
                        </a:rPr>
                        <a:t>☓</a:t>
                      </a: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FFFFF"/>
                    </a:solidFill>
                  </a:tcPr>
                </a:tc>
                <a:tc>
                  <a:txBody>
                    <a:bodyPr/>
                    <a:lstStyle/>
                    <a:p>
                      <a:pPr algn="ctr"/>
                      <a:r>
                        <a:rPr lang="en-GB" sz="1400" dirty="0">
                          <a:solidFill>
                            <a:srgbClr val="32373F"/>
                          </a:solidFill>
                          <a:effectLst/>
                          <a:latin typeface="Calibri" panose="020F0502020204030204" pitchFamily="34" charset="0"/>
                          <a:cs typeface="Calibri" panose="020F0502020204030204" pitchFamily="34" charset="0"/>
                        </a:rPr>
                        <a:t>☓</a:t>
                      </a: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FFFFF"/>
                    </a:solidFill>
                  </a:tcPr>
                </a:tc>
                <a:tc>
                  <a:txBody>
                    <a:bodyPr/>
                    <a:lstStyle/>
                    <a:p>
                      <a:pPr algn="ctr"/>
                      <a:r>
                        <a:rPr lang="en-GB" sz="1400" dirty="0">
                          <a:solidFill>
                            <a:srgbClr val="32373F"/>
                          </a:solidFill>
                          <a:effectLst/>
                          <a:latin typeface="Calibri" panose="020F0502020204030204" pitchFamily="34" charset="0"/>
                          <a:cs typeface="Calibri" panose="020F0502020204030204" pitchFamily="34" charset="0"/>
                        </a:rPr>
                        <a:t>✓</a:t>
                      </a: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FFFFF"/>
                    </a:solidFill>
                  </a:tcPr>
                </a:tc>
                <a:tc>
                  <a:txBody>
                    <a:bodyPr/>
                    <a:lstStyle/>
                    <a:p>
                      <a:pPr algn="ctr"/>
                      <a:r>
                        <a:rPr lang="en-GB" sz="1400" dirty="0">
                          <a:solidFill>
                            <a:srgbClr val="32373F"/>
                          </a:solidFill>
                          <a:effectLst/>
                          <a:latin typeface="Calibri" panose="020F0502020204030204" pitchFamily="34" charset="0"/>
                          <a:cs typeface="Calibri" panose="020F0502020204030204" pitchFamily="34" charset="0"/>
                        </a:rPr>
                        <a:t>☓</a:t>
                      </a: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FFFFF"/>
                    </a:solidFill>
                  </a:tcPr>
                </a:tc>
                <a:tc>
                  <a:txBody>
                    <a:bodyPr/>
                    <a:lstStyle/>
                    <a:p>
                      <a:pPr algn="ctr"/>
                      <a:r>
                        <a:rPr lang="en-GB" sz="1400" dirty="0">
                          <a:solidFill>
                            <a:srgbClr val="32373F"/>
                          </a:solidFill>
                          <a:effectLst/>
                          <a:latin typeface="Calibri" panose="020F0502020204030204" pitchFamily="34" charset="0"/>
                          <a:cs typeface="Calibri" panose="020F0502020204030204" pitchFamily="34" charset="0"/>
                        </a:rPr>
                        <a:t>✓</a:t>
                      </a: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FFFFF"/>
                    </a:solidFill>
                  </a:tcPr>
                </a:tc>
                <a:extLst>
                  <a:ext uri="{0D108BD9-81ED-4DB2-BD59-A6C34878D82A}">
                    <a16:rowId xmlns:a16="http://schemas.microsoft.com/office/drawing/2014/main" val="272143165"/>
                  </a:ext>
                </a:extLst>
              </a:tr>
            </a:tbl>
          </a:graphicData>
        </a:graphic>
      </p:graphicFrame>
      <p:sp>
        <p:nvSpPr>
          <p:cNvPr id="5" name="TextBox 4">
            <a:extLst>
              <a:ext uri="{FF2B5EF4-FFF2-40B4-BE49-F238E27FC236}">
                <a16:creationId xmlns:a16="http://schemas.microsoft.com/office/drawing/2014/main" id="{65D7756D-5E18-DF4F-83C7-671B9737EB51}"/>
              </a:ext>
            </a:extLst>
          </p:cNvPr>
          <p:cNvSpPr txBox="1"/>
          <p:nvPr/>
        </p:nvSpPr>
        <p:spPr>
          <a:xfrm>
            <a:off x="3459819" y="6165659"/>
            <a:ext cx="6326433" cy="276999"/>
          </a:xfrm>
          <a:prstGeom prst="rect">
            <a:avLst/>
          </a:prstGeom>
          <a:noFill/>
          <a:effectLst>
            <a:softEdge rad="50800"/>
          </a:effectLst>
        </p:spPr>
        <p:txBody>
          <a:bodyPr wrap="square" rtlCol="0">
            <a:spAutoFit/>
          </a:bodyPr>
          <a:lstStyle/>
          <a:p>
            <a:r>
              <a:rPr lang="en-US" sz="1200" dirty="0"/>
              <a:t>Peter H Charlton, </a:t>
            </a:r>
            <a:r>
              <a:rPr lang="en-US" sz="1200" dirty="0">
                <a:hlinkClick r:id="rId3"/>
              </a:rPr>
              <a:t>https://doi.org/10.5281/zenodo.798234</a:t>
            </a:r>
            <a:r>
              <a:rPr lang="en-US" sz="1200" dirty="0"/>
              <a:t>  (</a:t>
            </a:r>
            <a:r>
              <a:rPr lang="en-US" sz="1200" dirty="0">
                <a:hlinkClick r:id="rId4"/>
              </a:rPr>
              <a:t>CC BY 4.0</a:t>
            </a:r>
            <a:r>
              <a:rPr lang="en-US" sz="1200" dirty="0"/>
              <a:t>)</a:t>
            </a:r>
          </a:p>
        </p:txBody>
      </p:sp>
      <p:sp>
        <p:nvSpPr>
          <p:cNvPr id="6" name="Title 1">
            <a:extLst>
              <a:ext uri="{FF2B5EF4-FFF2-40B4-BE49-F238E27FC236}">
                <a16:creationId xmlns:a16="http://schemas.microsoft.com/office/drawing/2014/main" id="{3D1C40DB-2D33-F847-A419-6FBFC1C3C975}"/>
              </a:ext>
            </a:extLst>
          </p:cNvPr>
          <p:cNvSpPr txBox="1">
            <a:spLocks/>
          </p:cNvSpPr>
          <p:nvPr/>
        </p:nvSpPr>
        <p:spPr>
          <a:xfrm>
            <a:off x="72893" y="39756"/>
            <a:ext cx="9369287" cy="894522"/>
          </a:xfrm>
          <a:prstGeom prst="rect">
            <a:avLst/>
          </a:prstGeom>
          <a:noFill/>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189" algn="ctr" rtl="0" fontAlgn="base">
              <a:spcBef>
                <a:spcPct val="0"/>
              </a:spcBef>
              <a:spcAft>
                <a:spcPct val="0"/>
              </a:spcAft>
              <a:defRPr sz="4400">
                <a:solidFill>
                  <a:schemeClr val="tx1"/>
                </a:solidFill>
                <a:latin typeface="Calibri" pitchFamily="34" charset="0"/>
              </a:defRPr>
            </a:lvl6pPr>
            <a:lvl7pPr marL="914377" algn="ctr" rtl="0" fontAlgn="base">
              <a:spcBef>
                <a:spcPct val="0"/>
              </a:spcBef>
              <a:spcAft>
                <a:spcPct val="0"/>
              </a:spcAft>
              <a:defRPr sz="4400">
                <a:solidFill>
                  <a:schemeClr val="tx1"/>
                </a:solidFill>
                <a:latin typeface="Calibri" pitchFamily="34" charset="0"/>
              </a:defRPr>
            </a:lvl7pPr>
            <a:lvl8pPr marL="1371566" algn="ctr" rtl="0" fontAlgn="base">
              <a:spcBef>
                <a:spcPct val="0"/>
              </a:spcBef>
              <a:spcAft>
                <a:spcPct val="0"/>
              </a:spcAft>
              <a:defRPr sz="4400">
                <a:solidFill>
                  <a:schemeClr val="tx1"/>
                </a:solidFill>
                <a:latin typeface="Calibri" pitchFamily="34" charset="0"/>
              </a:defRPr>
            </a:lvl8pPr>
            <a:lvl9pPr marL="1828754" algn="ctr" rtl="0" fontAlgn="base">
              <a:spcBef>
                <a:spcPct val="0"/>
              </a:spcBef>
              <a:spcAft>
                <a:spcPct val="0"/>
              </a:spcAft>
              <a:defRPr sz="4400">
                <a:solidFill>
                  <a:schemeClr val="tx1"/>
                </a:solidFill>
                <a:latin typeface="Calibri"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a:ea typeface="+mj-ea"/>
                <a:cs typeface="+mj-cs"/>
              </a:rPr>
              <a:t>Functionality</a:t>
            </a:r>
          </a:p>
        </p:txBody>
      </p:sp>
    </p:spTree>
    <p:extLst>
      <p:ext uri="{BB962C8B-B14F-4D97-AF65-F5344CB8AC3E}">
        <p14:creationId xmlns:p14="http://schemas.microsoft.com/office/powerpoint/2010/main" val="25925612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6DB17A72-36BA-5842-B168-74419DA73897}"/>
              </a:ext>
            </a:extLst>
          </p:cNvPr>
          <p:cNvCxnSpPr>
            <a:cxnSpLocks/>
          </p:cNvCxnSpPr>
          <p:nvPr/>
        </p:nvCxnSpPr>
        <p:spPr>
          <a:xfrm flipH="1" flipV="1">
            <a:off x="2002514" y="4422298"/>
            <a:ext cx="5672" cy="657957"/>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9353B2C3-2C47-BB42-A92B-C3BF80609289}"/>
              </a:ext>
            </a:extLst>
          </p:cNvPr>
          <p:cNvCxnSpPr/>
          <p:nvPr/>
        </p:nvCxnSpPr>
        <p:spPr>
          <a:xfrm>
            <a:off x="0" y="5095184"/>
            <a:ext cx="12192000" cy="0"/>
          </a:xfrm>
          <a:prstGeom prst="line">
            <a:avLst/>
          </a:prstGeom>
          <a:ln>
            <a:prstDash val="lgDash"/>
          </a:ln>
        </p:spPr>
        <p:style>
          <a:lnRef idx="1">
            <a:schemeClr val="accent1"/>
          </a:lnRef>
          <a:fillRef idx="0">
            <a:schemeClr val="accent1"/>
          </a:fillRef>
          <a:effectRef idx="0">
            <a:schemeClr val="accent1"/>
          </a:effectRef>
          <a:fontRef idx="minor">
            <a:schemeClr val="tx1"/>
          </a:fontRef>
        </p:style>
      </p:cxnSp>
      <p:sp>
        <p:nvSpPr>
          <p:cNvPr id="28" name="Diamond 27">
            <a:extLst>
              <a:ext uri="{FF2B5EF4-FFF2-40B4-BE49-F238E27FC236}">
                <a16:creationId xmlns:a16="http://schemas.microsoft.com/office/drawing/2014/main" id="{D30C9249-999E-7645-8CAF-ACEA1A92F354}"/>
              </a:ext>
            </a:extLst>
          </p:cNvPr>
          <p:cNvSpPr>
            <a:spLocks noChangeAspect="1"/>
          </p:cNvSpPr>
          <p:nvPr/>
        </p:nvSpPr>
        <p:spPr>
          <a:xfrm>
            <a:off x="1721468" y="4812417"/>
            <a:ext cx="567764" cy="565537"/>
          </a:xfrm>
          <a:prstGeom prst="diamo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6" name="Diamond 5">
            <a:extLst>
              <a:ext uri="{FF2B5EF4-FFF2-40B4-BE49-F238E27FC236}">
                <a16:creationId xmlns:a16="http://schemas.microsoft.com/office/drawing/2014/main" id="{AF36997A-C17A-B44A-A5A3-033C551824B6}"/>
              </a:ext>
            </a:extLst>
          </p:cNvPr>
          <p:cNvSpPr>
            <a:spLocks noChangeAspect="1"/>
          </p:cNvSpPr>
          <p:nvPr/>
        </p:nvSpPr>
        <p:spPr>
          <a:xfrm>
            <a:off x="1825350" y="4915891"/>
            <a:ext cx="360000" cy="358588"/>
          </a:xfrm>
          <a:prstGeom prst="diamond">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43" name="TextBox 42">
            <a:extLst>
              <a:ext uri="{FF2B5EF4-FFF2-40B4-BE49-F238E27FC236}">
                <a16:creationId xmlns:a16="http://schemas.microsoft.com/office/drawing/2014/main" id="{05F7BDB4-2D3B-534F-B777-8FEE2C40A366}"/>
              </a:ext>
            </a:extLst>
          </p:cNvPr>
          <p:cNvSpPr txBox="1"/>
          <p:nvPr/>
        </p:nvSpPr>
        <p:spPr>
          <a:xfrm>
            <a:off x="708581" y="1087573"/>
            <a:ext cx="2553772" cy="954107"/>
          </a:xfrm>
          <a:prstGeom prst="rect">
            <a:avLst/>
          </a:prstGeom>
          <a:noFill/>
        </p:spPr>
        <p:txBody>
          <a:bodyPr wrap="square" rtlCol="0">
            <a:spAutoFit/>
          </a:bodyPr>
          <a:lstStyle/>
          <a:p>
            <a:pPr algn="ctr"/>
            <a:r>
              <a:rPr lang="en-US" sz="2800" dirty="0"/>
              <a:t>Development of Wearables</a:t>
            </a:r>
          </a:p>
        </p:txBody>
      </p:sp>
      <p:cxnSp>
        <p:nvCxnSpPr>
          <p:cNvPr id="50" name="Straight Connector 49">
            <a:extLst>
              <a:ext uri="{FF2B5EF4-FFF2-40B4-BE49-F238E27FC236}">
                <a16:creationId xmlns:a16="http://schemas.microsoft.com/office/drawing/2014/main" id="{0A4A55F6-0816-3942-9C4A-99595E60AA0F}"/>
              </a:ext>
            </a:extLst>
          </p:cNvPr>
          <p:cNvCxnSpPr>
            <a:cxnSpLocks/>
          </p:cNvCxnSpPr>
          <p:nvPr/>
        </p:nvCxnSpPr>
        <p:spPr>
          <a:xfrm flipV="1">
            <a:off x="6130517" y="4421622"/>
            <a:ext cx="0" cy="658632"/>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55" name="Diamond 54">
            <a:extLst>
              <a:ext uri="{FF2B5EF4-FFF2-40B4-BE49-F238E27FC236}">
                <a16:creationId xmlns:a16="http://schemas.microsoft.com/office/drawing/2014/main" id="{70D1A1A7-3D56-C848-A11F-4C0F4BC6F239}"/>
              </a:ext>
            </a:extLst>
          </p:cNvPr>
          <p:cNvSpPr>
            <a:spLocks noChangeAspect="1"/>
          </p:cNvSpPr>
          <p:nvPr/>
        </p:nvSpPr>
        <p:spPr>
          <a:xfrm>
            <a:off x="5846635" y="4812417"/>
            <a:ext cx="567764" cy="565537"/>
          </a:xfrm>
          <a:prstGeom prst="diamo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56" name="Diamond 55">
            <a:extLst>
              <a:ext uri="{FF2B5EF4-FFF2-40B4-BE49-F238E27FC236}">
                <a16:creationId xmlns:a16="http://schemas.microsoft.com/office/drawing/2014/main" id="{0341DE2A-ED93-D142-8BF9-48143A593FAA}"/>
              </a:ext>
            </a:extLst>
          </p:cNvPr>
          <p:cNvSpPr>
            <a:spLocks noChangeAspect="1"/>
          </p:cNvSpPr>
          <p:nvPr/>
        </p:nvSpPr>
        <p:spPr>
          <a:xfrm>
            <a:off x="5950517" y="4915891"/>
            <a:ext cx="360000" cy="358588"/>
          </a:xfrm>
          <a:prstGeom prst="diamond">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pic>
        <p:nvPicPr>
          <p:cNvPr id="4" name="Picture 3">
            <a:extLst>
              <a:ext uri="{FF2B5EF4-FFF2-40B4-BE49-F238E27FC236}">
                <a16:creationId xmlns:a16="http://schemas.microsoft.com/office/drawing/2014/main" id="{D9CA3D03-3F00-6243-8BC5-00B87B06851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1405"/>
          <a:stretch/>
        </p:blipFill>
        <p:spPr>
          <a:xfrm>
            <a:off x="4484781" y="2011242"/>
            <a:ext cx="3350394" cy="2123404"/>
          </a:xfrm>
          <a:prstGeom prst="rect">
            <a:avLst/>
          </a:prstGeom>
        </p:spPr>
      </p:pic>
      <p:sp>
        <p:nvSpPr>
          <p:cNvPr id="45" name="TextBox 44">
            <a:extLst>
              <a:ext uri="{FF2B5EF4-FFF2-40B4-BE49-F238E27FC236}">
                <a16:creationId xmlns:a16="http://schemas.microsoft.com/office/drawing/2014/main" id="{14E54EC4-72DE-DA45-ACC6-866B4E5108A4}"/>
              </a:ext>
            </a:extLst>
          </p:cNvPr>
          <p:cNvSpPr txBox="1"/>
          <p:nvPr/>
        </p:nvSpPr>
        <p:spPr>
          <a:xfrm>
            <a:off x="4256431" y="1087573"/>
            <a:ext cx="3876917" cy="523220"/>
          </a:xfrm>
          <a:prstGeom prst="rect">
            <a:avLst/>
          </a:prstGeom>
          <a:noFill/>
        </p:spPr>
        <p:txBody>
          <a:bodyPr wrap="square" rtlCol="0">
            <a:spAutoFit/>
          </a:bodyPr>
          <a:lstStyle/>
          <a:p>
            <a:pPr algn="ctr"/>
            <a:r>
              <a:rPr lang="en-US" sz="2800" dirty="0"/>
              <a:t>Clinical Applications</a:t>
            </a:r>
          </a:p>
        </p:txBody>
      </p:sp>
      <p:sp>
        <p:nvSpPr>
          <p:cNvPr id="59" name="Rectangle 58">
            <a:extLst>
              <a:ext uri="{FF2B5EF4-FFF2-40B4-BE49-F238E27FC236}">
                <a16:creationId xmlns:a16="http://schemas.microsoft.com/office/drawing/2014/main" id="{52B5D267-FC79-A444-8092-D0C9665B0AF9}"/>
              </a:ext>
            </a:extLst>
          </p:cNvPr>
          <p:cNvSpPr/>
          <p:nvPr/>
        </p:nvSpPr>
        <p:spPr>
          <a:xfrm>
            <a:off x="5390409" y="3626853"/>
            <a:ext cx="2364339" cy="7057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6" name="Date Placeholder 3">
            <a:extLst>
              <a:ext uri="{FF2B5EF4-FFF2-40B4-BE49-F238E27FC236}">
                <a16:creationId xmlns:a16="http://schemas.microsoft.com/office/drawing/2014/main" id="{4D4B4502-D9E4-3C42-B70B-CCD2C6751AB6}"/>
              </a:ext>
            </a:extLst>
          </p:cNvPr>
          <p:cNvSpPr>
            <a:spLocks noGrp="1"/>
          </p:cNvSpPr>
          <p:nvPr>
            <p:ph type="dt" sz="half" idx="10"/>
          </p:nvPr>
        </p:nvSpPr>
        <p:spPr/>
        <p:txBody>
          <a:bodyPr/>
          <a:lstStyle/>
          <a:p>
            <a:r>
              <a:rPr lang="en-GB" dirty="0"/>
              <a:t>Peter Charlton</a:t>
            </a:r>
            <a:endParaRPr lang="en-US" dirty="0"/>
          </a:p>
        </p:txBody>
      </p:sp>
      <p:sp>
        <p:nvSpPr>
          <p:cNvPr id="27" name="Slide Number Placeholder 4">
            <a:extLst>
              <a:ext uri="{FF2B5EF4-FFF2-40B4-BE49-F238E27FC236}">
                <a16:creationId xmlns:a16="http://schemas.microsoft.com/office/drawing/2014/main" id="{C2A42711-34FD-4249-AFCA-6F95EA0A0406}"/>
              </a:ext>
            </a:extLst>
          </p:cNvPr>
          <p:cNvSpPr>
            <a:spLocks noGrp="1"/>
          </p:cNvSpPr>
          <p:nvPr>
            <p:ph type="sldNum" sz="quarter" idx="12"/>
          </p:nvPr>
        </p:nvSpPr>
        <p:spPr/>
        <p:txBody>
          <a:bodyPr/>
          <a:lstStyle/>
          <a:p>
            <a:fld id="{1543C46E-5073-DD47-BBEA-5ADA7465C9CB}" type="slidenum">
              <a:rPr lang="en-US" b="1" smtClean="0"/>
              <a:t>13</a:t>
            </a:fld>
            <a:endParaRPr lang="en-US" b="1" dirty="0"/>
          </a:p>
        </p:txBody>
      </p:sp>
      <p:pic>
        <p:nvPicPr>
          <p:cNvPr id="30" name="Picture 2">
            <a:extLst>
              <a:ext uri="{FF2B5EF4-FFF2-40B4-BE49-F238E27FC236}">
                <a16:creationId xmlns:a16="http://schemas.microsoft.com/office/drawing/2014/main" id="{910DE8FB-26E1-A94B-B431-2E71B4ADAFBC}"/>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725628" y="2159716"/>
            <a:ext cx="2553772" cy="217410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338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animBg="1"/>
      <p:bldP spid="56" grpId="0" animBg="1"/>
      <p:bldP spid="45" grpId="0"/>
      <p:bldP spid="5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sp>
        <p:nvSpPr>
          <p:cNvPr id="26" name="Date Placeholder 3">
            <a:extLst>
              <a:ext uri="{FF2B5EF4-FFF2-40B4-BE49-F238E27FC236}">
                <a16:creationId xmlns:a16="http://schemas.microsoft.com/office/drawing/2014/main" id="{4D4B4502-D9E4-3C42-B70B-CCD2C6751AB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white"/>
                </a:solidFill>
                <a:effectLst/>
                <a:uLnTx/>
                <a:uFillTx/>
                <a:latin typeface="Calibri"/>
                <a:ea typeface="+mn-ea"/>
                <a:cs typeface="+mn-cs"/>
              </a:rPr>
              <a:t>Peter Charlton</a:t>
            </a:r>
            <a:endParaRPr kumimoji="0" lang="en-US" sz="1200" b="1" i="0" u="none" strike="noStrike" kern="1200" cap="none" spc="0" normalizeH="0" baseline="0" noProof="0" dirty="0">
              <a:ln>
                <a:noFill/>
              </a:ln>
              <a:solidFill>
                <a:prstClr val="white"/>
              </a:solidFill>
              <a:effectLst/>
              <a:uLnTx/>
              <a:uFillTx/>
              <a:latin typeface="Calibri"/>
              <a:ea typeface="+mn-ea"/>
              <a:cs typeface="+mn-cs"/>
            </a:endParaRPr>
          </a:p>
        </p:txBody>
      </p:sp>
      <p:sp>
        <p:nvSpPr>
          <p:cNvPr id="27" name="Slide Number Placeholder 4">
            <a:extLst>
              <a:ext uri="{FF2B5EF4-FFF2-40B4-BE49-F238E27FC236}">
                <a16:creationId xmlns:a16="http://schemas.microsoft.com/office/drawing/2014/main" id="{C2A42711-34FD-4249-AFCA-6F95EA0A040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43C46E-5073-DD47-BBEA-5ADA7465C9CB}" type="slidenum">
              <a:rPr kumimoji="0" lang="en-US" sz="1200" b="1" i="0" u="none" strike="noStrike" kern="1200" cap="none" spc="0" normalizeH="0" baseline="0" noProof="0" smtClean="0">
                <a:ln>
                  <a:noFill/>
                </a:ln>
                <a:solidFill>
                  <a:prstClr val="white"/>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1" i="0" u="none" strike="noStrike" kern="1200" cap="none" spc="0" normalizeH="0" baseline="0" noProof="0" dirty="0">
              <a:ln>
                <a:noFill/>
              </a:ln>
              <a:solidFill>
                <a:prstClr val="white"/>
              </a:solidFill>
              <a:effectLst/>
              <a:uLnTx/>
              <a:uFillTx/>
              <a:latin typeface="Calibri"/>
              <a:ea typeface="+mn-ea"/>
              <a:cs typeface="+mn-cs"/>
            </a:endParaRPr>
          </a:p>
        </p:txBody>
      </p:sp>
      <p:sp>
        <p:nvSpPr>
          <p:cNvPr id="23" name="Title 1">
            <a:extLst>
              <a:ext uri="{FF2B5EF4-FFF2-40B4-BE49-F238E27FC236}">
                <a16:creationId xmlns:a16="http://schemas.microsoft.com/office/drawing/2014/main" id="{7D98162C-EECA-E349-A2B8-F3BCC8CFBC2C}"/>
              </a:ext>
            </a:extLst>
          </p:cNvPr>
          <p:cNvSpPr txBox="1">
            <a:spLocks/>
          </p:cNvSpPr>
          <p:nvPr/>
        </p:nvSpPr>
        <p:spPr>
          <a:xfrm>
            <a:off x="72893" y="39756"/>
            <a:ext cx="9369287" cy="894522"/>
          </a:xfrm>
          <a:prstGeom prst="rect">
            <a:avLst/>
          </a:prstGeom>
          <a:noFill/>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189" algn="ctr" rtl="0" fontAlgn="base">
              <a:spcBef>
                <a:spcPct val="0"/>
              </a:spcBef>
              <a:spcAft>
                <a:spcPct val="0"/>
              </a:spcAft>
              <a:defRPr sz="4400">
                <a:solidFill>
                  <a:schemeClr val="tx1"/>
                </a:solidFill>
                <a:latin typeface="Calibri" pitchFamily="34" charset="0"/>
              </a:defRPr>
            </a:lvl6pPr>
            <a:lvl7pPr marL="914377" algn="ctr" rtl="0" fontAlgn="base">
              <a:spcBef>
                <a:spcPct val="0"/>
              </a:spcBef>
              <a:spcAft>
                <a:spcPct val="0"/>
              </a:spcAft>
              <a:defRPr sz="4400">
                <a:solidFill>
                  <a:schemeClr val="tx1"/>
                </a:solidFill>
                <a:latin typeface="Calibri" pitchFamily="34" charset="0"/>
              </a:defRPr>
            </a:lvl7pPr>
            <a:lvl8pPr marL="1371566" algn="ctr" rtl="0" fontAlgn="base">
              <a:spcBef>
                <a:spcPct val="0"/>
              </a:spcBef>
              <a:spcAft>
                <a:spcPct val="0"/>
              </a:spcAft>
              <a:defRPr sz="4400">
                <a:solidFill>
                  <a:schemeClr val="tx1"/>
                </a:solidFill>
                <a:latin typeface="Calibri" pitchFamily="34" charset="0"/>
              </a:defRPr>
            </a:lvl8pPr>
            <a:lvl9pPr marL="1828754" algn="ctr" rtl="0" fontAlgn="base">
              <a:spcBef>
                <a:spcPct val="0"/>
              </a:spcBef>
              <a:spcAft>
                <a:spcPct val="0"/>
              </a:spcAft>
              <a:defRPr sz="4400">
                <a:solidFill>
                  <a:schemeClr val="tx1"/>
                </a:solidFill>
                <a:latin typeface="Calibri"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a:ea typeface="+mj-ea"/>
                <a:cs typeface="+mj-cs"/>
              </a:rPr>
              <a:t>Identifying Atrial Fibrillation</a:t>
            </a:r>
          </a:p>
        </p:txBody>
      </p:sp>
      <p:pic>
        <p:nvPicPr>
          <p:cNvPr id="15" name="Picture 14">
            <a:extLst>
              <a:ext uri="{FF2B5EF4-FFF2-40B4-BE49-F238E27FC236}">
                <a16:creationId xmlns:a16="http://schemas.microsoft.com/office/drawing/2014/main" id="{8B1358AE-0DF4-114F-A3B2-36579E86CB71}"/>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489011" y="3016990"/>
            <a:ext cx="4074459" cy="1437436"/>
          </a:xfrm>
          <a:prstGeom prst="rect">
            <a:avLst/>
          </a:prstGeom>
        </p:spPr>
      </p:pic>
      <p:sp>
        <p:nvSpPr>
          <p:cNvPr id="16" name="Rectangle 15">
            <a:extLst>
              <a:ext uri="{FF2B5EF4-FFF2-40B4-BE49-F238E27FC236}">
                <a16:creationId xmlns:a16="http://schemas.microsoft.com/office/drawing/2014/main" id="{F110402F-8464-A54E-8DE5-DBB1075408DC}"/>
              </a:ext>
            </a:extLst>
          </p:cNvPr>
          <p:cNvSpPr/>
          <p:nvPr/>
        </p:nvSpPr>
        <p:spPr>
          <a:xfrm>
            <a:off x="946485" y="3013750"/>
            <a:ext cx="3912820" cy="9953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7" name="Picture 16">
            <a:extLst>
              <a:ext uri="{FF2B5EF4-FFF2-40B4-BE49-F238E27FC236}">
                <a16:creationId xmlns:a16="http://schemas.microsoft.com/office/drawing/2014/main" id="{E20DE8D1-FBAE-824A-8369-F2C100DC6EDA}"/>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506941" y="4729242"/>
            <a:ext cx="4074458" cy="1437436"/>
          </a:xfrm>
          <a:prstGeom prst="rect">
            <a:avLst/>
          </a:prstGeom>
        </p:spPr>
      </p:pic>
      <p:sp>
        <p:nvSpPr>
          <p:cNvPr id="18" name="Rectangle 17">
            <a:extLst>
              <a:ext uri="{FF2B5EF4-FFF2-40B4-BE49-F238E27FC236}">
                <a16:creationId xmlns:a16="http://schemas.microsoft.com/office/drawing/2014/main" id="{B35F8108-DC88-2841-B3C3-9C2D5D0F1592}"/>
              </a:ext>
            </a:extLst>
          </p:cNvPr>
          <p:cNvSpPr/>
          <p:nvPr/>
        </p:nvSpPr>
        <p:spPr>
          <a:xfrm>
            <a:off x="776157" y="4790094"/>
            <a:ext cx="3912820" cy="9953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TextBox 20">
            <a:extLst>
              <a:ext uri="{FF2B5EF4-FFF2-40B4-BE49-F238E27FC236}">
                <a16:creationId xmlns:a16="http://schemas.microsoft.com/office/drawing/2014/main" id="{8C5040E6-8F02-A74D-9BCE-4DA5224C8B8C}"/>
              </a:ext>
            </a:extLst>
          </p:cNvPr>
          <p:cNvSpPr txBox="1"/>
          <p:nvPr/>
        </p:nvSpPr>
        <p:spPr>
          <a:xfrm>
            <a:off x="1197508" y="2877156"/>
            <a:ext cx="3366820" cy="276999"/>
          </a:xfrm>
          <a:prstGeom prst="rect">
            <a:avLst/>
          </a:prstGeom>
          <a:noFill/>
        </p:spPr>
        <p:txBody>
          <a:bodyPr wrap="none" rtlCol="0">
            <a:spAutoFit/>
          </a:bodyPr>
          <a:lstStyle/>
          <a:p>
            <a:pPr algn="r"/>
            <a:r>
              <a:rPr lang="en-US" sz="1200" dirty="0"/>
              <a:t>Normal sinus rhythm		(heart rate = 80 bpm)</a:t>
            </a:r>
          </a:p>
        </p:txBody>
      </p:sp>
      <p:sp>
        <p:nvSpPr>
          <p:cNvPr id="24" name="TextBox 23">
            <a:extLst>
              <a:ext uri="{FF2B5EF4-FFF2-40B4-BE49-F238E27FC236}">
                <a16:creationId xmlns:a16="http://schemas.microsoft.com/office/drawing/2014/main" id="{E5EF9C77-2F0D-C545-8992-40355C0F0DDA}"/>
              </a:ext>
            </a:extLst>
          </p:cNvPr>
          <p:cNvSpPr txBox="1"/>
          <p:nvPr/>
        </p:nvSpPr>
        <p:spPr>
          <a:xfrm>
            <a:off x="1659173" y="4570917"/>
            <a:ext cx="2983702" cy="276999"/>
          </a:xfrm>
          <a:prstGeom prst="rect">
            <a:avLst/>
          </a:prstGeom>
          <a:noFill/>
        </p:spPr>
        <p:txBody>
          <a:bodyPr wrap="none" rtlCol="0">
            <a:spAutoFit/>
          </a:bodyPr>
          <a:lstStyle/>
          <a:p>
            <a:pPr algn="r"/>
            <a:r>
              <a:rPr lang="en-US" sz="1200" dirty="0"/>
              <a:t>Atrial fibrillation	(heart rate = 140 bpm)</a:t>
            </a:r>
          </a:p>
        </p:txBody>
      </p:sp>
      <p:cxnSp>
        <p:nvCxnSpPr>
          <p:cNvPr id="29" name="Straight Arrow Connector 28">
            <a:extLst>
              <a:ext uri="{FF2B5EF4-FFF2-40B4-BE49-F238E27FC236}">
                <a16:creationId xmlns:a16="http://schemas.microsoft.com/office/drawing/2014/main" id="{CD16F7C0-809C-1442-92E2-B2F51080A625}"/>
              </a:ext>
            </a:extLst>
          </p:cNvPr>
          <p:cNvCxnSpPr>
            <a:cxnSpLocks/>
          </p:cNvCxnSpPr>
          <p:nvPr/>
        </p:nvCxnSpPr>
        <p:spPr>
          <a:xfrm>
            <a:off x="1060785" y="5387182"/>
            <a:ext cx="456111" cy="0"/>
          </a:xfrm>
          <a:prstGeom prst="straightConnector1">
            <a:avLst/>
          </a:prstGeom>
          <a:ln>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C68086EC-51F2-764B-B9DB-E5C55A24650A}"/>
              </a:ext>
            </a:extLst>
          </p:cNvPr>
          <p:cNvCxnSpPr>
            <a:cxnSpLocks/>
          </p:cNvCxnSpPr>
          <p:nvPr/>
        </p:nvCxnSpPr>
        <p:spPr>
          <a:xfrm>
            <a:off x="1516896" y="5387182"/>
            <a:ext cx="310805" cy="0"/>
          </a:xfrm>
          <a:prstGeom prst="straightConnector1">
            <a:avLst/>
          </a:prstGeom>
          <a:ln>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81D69E79-83B7-4D47-A819-A4DB37AF522F}"/>
              </a:ext>
            </a:extLst>
          </p:cNvPr>
          <p:cNvCxnSpPr>
            <a:cxnSpLocks/>
          </p:cNvCxnSpPr>
          <p:nvPr/>
        </p:nvCxnSpPr>
        <p:spPr>
          <a:xfrm>
            <a:off x="1827701" y="5387182"/>
            <a:ext cx="287594" cy="0"/>
          </a:xfrm>
          <a:prstGeom prst="straightConnector1">
            <a:avLst/>
          </a:prstGeom>
          <a:ln>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pic>
        <p:nvPicPr>
          <p:cNvPr id="36" name="Picture 2">
            <a:extLst>
              <a:ext uri="{FF2B5EF4-FFF2-40B4-BE49-F238E27FC236}">
                <a16:creationId xmlns:a16="http://schemas.microsoft.com/office/drawing/2014/main" id="{F33B316D-B96F-1743-95CC-A429A0C2206F}"/>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647060" y="899566"/>
            <a:ext cx="3739566" cy="1861099"/>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sp>
        <p:nvSpPr>
          <p:cNvPr id="37" name="Oval 36">
            <a:extLst>
              <a:ext uri="{FF2B5EF4-FFF2-40B4-BE49-F238E27FC236}">
                <a16:creationId xmlns:a16="http://schemas.microsoft.com/office/drawing/2014/main" id="{23D12E6C-6FBA-B642-BF13-AC6BF95C3912}"/>
              </a:ext>
            </a:extLst>
          </p:cNvPr>
          <p:cNvSpPr>
            <a:spLocks noChangeAspect="1"/>
          </p:cNvSpPr>
          <p:nvPr/>
        </p:nvSpPr>
        <p:spPr>
          <a:xfrm>
            <a:off x="6139953" y="3110526"/>
            <a:ext cx="1278000" cy="1278000"/>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rPr>
              <a:t>84%</a:t>
            </a:r>
          </a:p>
        </p:txBody>
      </p:sp>
      <p:sp>
        <p:nvSpPr>
          <p:cNvPr id="38" name="TextBox 37">
            <a:extLst>
              <a:ext uri="{FF2B5EF4-FFF2-40B4-BE49-F238E27FC236}">
                <a16:creationId xmlns:a16="http://schemas.microsoft.com/office/drawing/2014/main" id="{3F813E76-4F02-2F46-A668-0D18A2EBC98F}"/>
              </a:ext>
            </a:extLst>
          </p:cNvPr>
          <p:cNvSpPr txBox="1"/>
          <p:nvPr/>
        </p:nvSpPr>
        <p:spPr>
          <a:xfrm>
            <a:off x="7061604" y="2278919"/>
            <a:ext cx="1278000" cy="400110"/>
          </a:xfrm>
          <a:prstGeom prst="rect">
            <a:avLst/>
          </a:prstGeom>
          <a:solidFill>
            <a:schemeClr val="tx1">
              <a:alpha val="61000"/>
            </a:schemeClr>
          </a:solidFill>
          <a:effectLst>
            <a:softEdge rad="50800"/>
          </a:effectLst>
        </p:spPr>
        <p:txBody>
          <a:bodyPr wrap="square" rtlCol="0">
            <a:spAutoFit/>
          </a:bodyPr>
          <a:lstStyle/>
          <a:p>
            <a:r>
              <a:rPr lang="en-US" sz="2000" b="1" dirty="0">
                <a:solidFill>
                  <a:schemeClr val="bg1"/>
                </a:solidFill>
              </a:rPr>
              <a:t>alert rate</a:t>
            </a:r>
          </a:p>
        </p:txBody>
      </p:sp>
      <p:sp>
        <p:nvSpPr>
          <p:cNvPr id="39" name="TextBox 38">
            <a:extLst>
              <a:ext uri="{FF2B5EF4-FFF2-40B4-BE49-F238E27FC236}">
                <a16:creationId xmlns:a16="http://schemas.microsoft.com/office/drawing/2014/main" id="{59A54FBA-3D59-074E-996F-842A3592063F}"/>
              </a:ext>
            </a:extLst>
          </p:cNvPr>
          <p:cNvSpPr txBox="1"/>
          <p:nvPr/>
        </p:nvSpPr>
        <p:spPr>
          <a:xfrm>
            <a:off x="7475000" y="3241697"/>
            <a:ext cx="1308546" cy="1015663"/>
          </a:xfrm>
          <a:prstGeom prst="rect">
            <a:avLst/>
          </a:prstGeom>
          <a:solidFill>
            <a:schemeClr val="tx1">
              <a:alpha val="61000"/>
            </a:schemeClr>
          </a:solidFill>
          <a:effectLst>
            <a:softEdge rad="50800"/>
          </a:effectLst>
        </p:spPr>
        <p:txBody>
          <a:bodyPr wrap="square" rtlCol="0">
            <a:spAutoFit/>
          </a:bodyPr>
          <a:lstStyle/>
          <a:p>
            <a:r>
              <a:rPr lang="en-US" sz="2000" b="1" dirty="0">
                <a:solidFill>
                  <a:schemeClr val="bg1"/>
                </a:solidFill>
              </a:rPr>
              <a:t>positive predictive value</a:t>
            </a:r>
          </a:p>
        </p:txBody>
      </p:sp>
      <p:sp>
        <p:nvSpPr>
          <p:cNvPr id="40" name="Oval 39">
            <a:extLst>
              <a:ext uri="{FF2B5EF4-FFF2-40B4-BE49-F238E27FC236}">
                <a16:creationId xmlns:a16="http://schemas.microsoft.com/office/drawing/2014/main" id="{C13F8E98-D6FD-6749-A2F2-245E243DB384}"/>
              </a:ext>
            </a:extLst>
          </p:cNvPr>
          <p:cNvSpPr>
            <a:spLocks noChangeAspect="1"/>
          </p:cNvSpPr>
          <p:nvPr/>
        </p:nvSpPr>
        <p:spPr>
          <a:xfrm>
            <a:off x="6007887" y="2005750"/>
            <a:ext cx="1008000" cy="1008000"/>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rPr>
              <a:t>0.5%</a:t>
            </a:r>
          </a:p>
        </p:txBody>
      </p:sp>
      <p:sp>
        <p:nvSpPr>
          <p:cNvPr id="41" name="Oval 40">
            <a:extLst>
              <a:ext uri="{FF2B5EF4-FFF2-40B4-BE49-F238E27FC236}">
                <a16:creationId xmlns:a16="http://schemas.microsoft.com/office/drawing/2014/main" id="{AECFE25B-9E07-6945-9A56-A7B2EFD38749}"/>
              </a:ext>
            </a:extLst>
          </p:cNvPr>
          <p:cNvSpPr>
            <a:spLocks noChangeAspect="1"/>
          </p:cNvSpPr>
          <p:nvPr/>
        </p:nvSpPr>
        <p:spPr>
          <a:xfrm>
            <a:off x="6589685" y="4479204"/>
            <a:ext cx="1558793" cy="1558793"/>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rPr>
              <a:t>117 days</a:t>
            </a:r>
          </a:p>
        </p:txBody>
      </p:sp>
      <p:sp>
        <p:nvSpPr>
          <p:cNvPr id="42" name="TextBox 41">
            <a:extLst>
              <a:ext uri="{FF2B5EF4-FFF2-40B4-BE49-F238E27FC236}">
                <a16:creationId xmlns:a16="http://schemas.microsoft.com/office/drawing/2014/main" id="{E51798C8-F630-4948-9598-49D1A84F7B07}"/>
              </a:ext>
            </a:extLst>
          </p:cNvPr>
          <p:cNvSpPr txBox="1"/>
          <p:nvPr/>
        </p:nvSpPr>
        <p:spPr>
          <a:xfrm>
            <a:off x="8208637" y="4750769"/>
            <a:ext cx="1620557" cy="1015663"/>
          </a:xfrm>
          <a:prstGeom prst="rect">
            <a:avLst/>
          </a:prstGeom>
          <a:solidFill>
            <a:schemeClr val="tx1">
              <a:alpha val="61000"/>
            </a:schemeClr>
          </a:solidFill>
          <a:effectLst>
            <a:softEdge rad="50800"/>
          </a:effectLst>
        </p:spPr>
        <p:txBody>
          <a:bodyPr wrap="square" rtlCol="0">
            <a:spAutoFit/>
          </a:bodyPr>
          <a:lstStyle/>
          <a:p>
            <a:r>
              <a:rPr lang="en-US" sz="2000" b="1" dirty="0">
                <a:solidFill>
                  <a:schemeClr val="bg1"/>
                </a:solidFill>
              </a:rPr>
              <a:t>monitoring per individual</a:t>
            </a:r>
          </a:p>
        </p:txBody>
      </p:sp>
      <p:sp>
        <p:nvSpPr>
          <p:cNvPr id="4" name="TextBox 3">
            <a:extLst>
              <a:ext uri="{FF2B5EF4-FFF2-40B4-BE49-F238E27FC236}">
                <a16:creationId xmlns:a16="http://schemas.microsoft.com/office/drawing/2014/main" id="{8E8D1E40-6C33-3B48-938A-A149CBC5B4BD}"/>
              </a:ext>
            </a:extLst>
          </p:cNvPr>
          <p:cNvSpPr txBox="1"/>
          <p:nvPr/>
        </p:nvSpPr>
        <p:spPr>
          <a:xfrm>
            <a:off x="4499822" y="936711"/>
            <a:ext cx="7797431" cy="923330"/>
          </a:xfrm>
          <a:prstGeom prst="rect">
            <a:avLst/>
          </a:prstGeom>
          <a:noFill/>
        </p:spPr>
        <p:txBody>
          <a:bodyPr wrap="square" rtlCol="0">
            <a:spAutoFit/>
          </a:bodyPr>
          <a:lstStyle/>
          <a:p>
            <a:r>
              <a:rPr lang="en-GB" dirty="0"/>
              <a:t>Perez M.V. </a:t>
            </a:r>
            <a:r>
              <a:rPr lang="en-GB" i="1" dirty="0"/>
              <a:t>et al.</a:t>
            </a:r>
            <a:r>
              <a:rPr lang="en-GB" dirty="0"/>
              <a:t> Large-scale assessment of a smartwatch to identify atrial fibrillation. </a:t>
            </a:r>
            <a:r>
              <a:rPr lang="en-GB" i="1" dirty="0"/>
              <a:t>N. Engl. J. Med.</a:t>
            </a:r>
            <a:r>
              <a:rPr lang="en-GB" dirty="0"/>
              <a:t> </a:t>
            </a:r>
            <a:r>
              <a:rPr lang="en-GB" b="1" dirty="0"/>
              <a:t>2019</a:t>
            </a:r>
            <a:r>
              <a:rPr lang="en-GB" dirty="0"/>
              <a:t>, </a:t>
            </a:r>
            <a:r>
              <a:rPr lang="en-GB" i="1" dirty="0"/>
              <a:t>381</a:t>
            </a:r>
            <a:r>
              <a:rPr lang="en-GB" dirty="0"/>
              <a:t>, 1909–1917, doi:</a:t>
            </a:r>
            <a:r>
              <a:rPr lang="en-GB" dirty="0">
                <a:hlinkClick r:id="rId6"/>
              </a:rPr>
              <a:t>10.1056/NEJMoa1901183</a:t>
            </a:r>
            <a:endParaRPr lang="en-GB" dirty="0"/>
          </a:p>
          <a:p>
            <a:endParaRPr lang="en-US" dirty="0"/>
          </a:p>
        </p:txBody>
      </p:sp>
      <p:sp>
        <p:nvSpPr>
          <p:cNvPr id="2" name="TextBox 1">
            <a:extLst>
              <a:ext uri="{FF2B5EF4-FFF2-40B4-BE49-F238E27FC236}">
                <a16:creationId xmlns:a16="http://schemas.microsoft.com/office/drawing/2014/main" id="{2C6DC8E1-E56D-6F42-9535-F3AF4AF5AF64}"/>
              </a:ext>
            </a:extLst>
          </p:cNvPr>
          <p:cNvSpPr txBox="1"/>
          <p:nvPr/>
        </p:nvSpPr>
        <p:spPr>
          <a:xfrm>
            <a:off x="30176" y="6102072"/>
            <a:ext cx="3070008" cy="369332"/>
          </a:xfrm>
          <a:prstGeom prst="rect">
            <a:avLst/>
          </a:prstGeom>
          <a:noFill/>
        </p:spPr>
        <p:txBody>
          <a:bodyPr wrap="none" rtlCol="0">
            <a:spAutoFit/>
          </a:bodyPr>
          <a:lstStyle/>
          <a:p>
            <a:r>
              <a:rPr lang="en-US" dirty="0">
                <a:solidFill>
                  <a:srgbClr val="FF0000"/>
                </a:solidFill>
              </a:rPr>
              <a:t>Irregular beat-to-beat intervals</a:t>
            </a:r>
          </a:p>
        </p:txBody>
      </p:sp>
    </p:spTree>
    <p:extLst>
      <p:ext uri="{BB962C8B-B14F-4D97-AF65-F5344CB8AC3E}">
        <p14:creationId xmlns:p14="http://schemas.microsoft.com/office/powerpoint/2010/main" val="28740097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0" presetClass="path" presetSubtype="0" fill="hold" grpId="0" nodeType="clickEffect">
                                  <p:stCondLst>
                                    <p:cond delay="0"/>
                                  </p:stCondLst>
                                  <p:childTnLst>
                                    <p:animMotion origin="layout" path="M -8.33333E-7 4.44444E-6 L 0.41458 4.44444E-6 " pathEditMode="relative" rAng="0" ptsTypes="AA">
                                      <p:cBhvr>
                                        <p:cTn id="12" dur="4700" fill="hold"/>
                                        <p:tgtEl>
                                          <p:spTgt spid="16"/>
                                        </p:tgtEl>
                                        <p:attrNameLst>
                                          <p:attrName>ppt_x</p:attrName>
                                          <p:attrName>ppt_y</p:attrName>
                                        </p:attrNameLst>
                                      </p:cBhvr>
                                      <p:rCtr x="20729" y="0"/>
                                    </p:animMotion>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par>
                                <p:cTn id="19" presetID="0" presetClass="path" presetSubtype="0" fill="hold" grpId="0" nodeType="withEffect">
                                  <p:stCondLst>
                                    <p:cond delay="0"/>
                                  </p:stCondLst>
                                  <p:childTnLst>
                                    <p:animMotion origin="layout" path="M 1.45833E-6 -3.33333E-6 L 0.42799 -0.00926 " pathEditMode="relative" rAng="0" ptsTypes="AA">
                                      <p:cBhvr>
                                        <p:cTn id="20" dur="4700" fill="hold"/>
                                        <p:tgtEl>
                                          <p:spTgt spid="18"/>
                                        </p:tgtEl>
                                        <p:attrNameLst>
                                          <p:attrName>ppt_x</p:attrName>
                                          <p:attrName>ppt_y</p:attrName>
                                        </p:attrNameLst>
                                      </p:cBhvr>
                                      <p:rCtr x="21393" y="-463"/>
                                    </p:animMotion>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9"/>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0"/>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0"/>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8"/>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37"/>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1"/>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8" grpId="0" animBg="1"/>
      <p:bldP spid="21" grpId="0"/>
      <p:bldP spid="24" grpId="0"/>
      <p:bldP spid="37" grpId="0" animBg="1"/>
      <p:bldP spid="38" grpId="0" animBg="1"/>
      <p:bldP spid="39" grpId="0" animBg="1"/>
      <p:bldP spid="40" grpId="0" animBg="1"/>
      <p:bldP spid="41" grpId="0" animBg="1"/>
      <p:bldP spid="42" grpId="0" animBg="1"/>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sp>
        <p:nvSpPr>
          <p:cNvPr id="26" name="Date Placeholder 3">
            <a:extLst>
              <a:ext uri="{FF2B5EF4-FFF2-40B4-BE49-F238E27FC236}">
                <a16:creationId xmlns:a16="http://schemas.microsoft.com/office/drawing/2014/main" id="{4D4B4502-D9E4-3C42-B70B-CCD2C6751AB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white"/>
                </a:solidFill>
                <a:effectLst/>
                <a:uLnTx/>
                <a:uFillTx/>
                <a:latin typeface="Calibri"/>
                <a:ea typeface="+mn-ea"/>
                <a:cs typeface="+mn-cs"/>
              </a:rPr>
              <a:t>Peter Charlton</a:t>
            </a:r>
            <a:endParaRPr kumimoji="0" lang="en-US" sz="1200" b="1" i="0" u="none" strike="noStrike" kern="1200" cap="none" spc="0" normalizeH="0" baseline="0" noProof="0" dirty="0">
              <a:ln>
                <a:noFill/>
              </a:ln>
              <a:solidFill>
                <a:prstClr val="white"/>
              </a:solidFill>
              <a:effectLst/>
              <a:uLnTx/>
              <a:uFillTx/>
              <a:latin typeface="Calibri"/>
              <a:ea typeface="+mn-ea"/>
              <a:cs typeface="+mn-cs"/>
            </a:endParaRPr>
          </a:p>
        </p:txBody>
      </p:sp>
      <p:sp>
        <p:nvSpPr>
          <p:cNvPr id="27" name="Slide Number Placeholder 4">
            <a:extLst>
              <a:ext uri="{FF2B5EF4-FFF2-40B4-BE49-F238E27FC236}">
                <a16:creationId xmlns:a16="http://schemas.microsoft.com/office/drawing/2014/main" id="{C2A42711-34FD-4249-AFCA-6F95EA0A040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43C46E-5073-DD47-BBEA-5ADA7465C9CB}" type="slidenum">
              <a:rPr kumimoji="0" lang="en-US" sz="1200" b="1" i="0" u="none" strike="noStrike" kern="1200" cap="none" spc="0" normalizeH="0" baseline="0" noProof="0" smtClean="0">
                <a:ln>
                  <a:noFill/>
                </a:ln>
                <a:solidFill>
                  <a:prstClr val="white"/>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1" i="0" u="none" strike="noStrike" kern="1200" cap="none" spc="0" normalizeH="0" baseline="0" noProof="0" dirty="0">
              <a:ln>
                <a:noFill/>
              </a:ln>
              <a:solidFill>
                <a:prstClr val="white"/>
              </a:solidFill>
              <a:effectLst/>
              <a:uLnTx/>
              <a:uFillTx/>
              <a:latin typeface="Calibri"/>
              <a:ea typeface="+mn-ea"/>
              <a:cs typeface="+mn-cs"/>
            </a:endParaRPr>
          </a:p>
        </p:txBody>
      </p:sp>
      <p:sp>
        <p:nvSpPr>
          <p:cNvPr id="23" name="Title 1">
            <a:extLst>
              <a:ext uri="{FF2B5EF4-FFF2-40B4-BE49-F238E27FC236}">
                <a16:creationId xmlns:a16="http://schemas.microsoft.com/office/drawing/2014/main" id="{7D98162C-EECA-E349-A2B8-F3BCC8CFBC2C}"/>
              </a:ext>
            </a:extLst>
          </p:cNvPr>
          <p:cNvSpPr txBox="1">
            <a:spLocks/>
          </p:cNvSpPr>
          <p:nvPr/>
        </p:nvSpPr>
        <p:spPr>
          <a:xfrm>
            <a:off x="72893" y="39756"/>
            <a:ext cx="9369287" cy="894522"/>
          </a:xfrm>
          <a:prstGeom prst="rect">
            <a:avLst/>
          </a:prstGeom>
          <a:noFill/>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189" algn="ctr" rtl="0" fontAlgn="base">
              <a:spcBef>
                <a:spcPct val="0"/>
              </a:spcBef>
              <a:spcAft>
                <a:spcPct val="0"/>
              </a:spcAft>
              <a:defRPr sz="4400">
                <a:solidFill>
                  <a:schemeClr val="tx1"/>
                </a:solidFill>
                <a:latin typeface="Calibri" pitchFamily="34" charset="0"/>
              </a:defRPr>
            </a:lvl6pPr>
            <a:lvl7pPr marL="914377" algn="ctr" rtl="0" fontAlgn="base">
              <a:spcBef>
                <a:spcPct val="0"/>
              </a:spcBef>
              <a:spcAft>
                <a:spcPct val="0"/>
              </a:spcAft>
              <a:defRPr sz="4400">
                <a:solidFill>
                  <a:schemeClr val="tx1"/>
                </a:solidFill>
                <a:latin typeface="Calibri" pitchFamily="34" charset="0"/>
              </a:defRPr>
            </a:lvl7pPr>
            <a:lvl8pPr marL="1371566" algn="ctr" rtl="0" fontAlgn="base">
              <a:spcBef>
                <a:spcPct val="0"/>
              </a:spcBef>
              <a:spcAft>
                <a:spcPct val="0"/>
              </a:spcAft>
              <a:defRPr sz="4400">
                <a:solidFill>
                  <a:schemeClr val="tx1"/>
                </a:solidFill>
                <a:latin typeface="Calibri" pitchFamily="34" charset="0"/>
              </a:defRPr>
            </a:lvl8pPr>
            <a:lvl9pPr marL="1828754" algn="ctr" rtl="0" fontAlgn="base">
              <a:spcBef>
                <a:spcPct val="0"/>
              </a:spcBef>
              <a:spcAft>
                <a:spcPct val="0"/>
              </a:spcAft>
              <a:defRPr sz="4400">
                <a:solidFill>
                  <a:schemeClr val="tx1"/>
                </a:solidFill>
                <a:latin typeface="Calibri"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a:ea typeface="+mj-ea"/>
                <a:cs typeface="+mj-cs"/>
              </a:rPr>
              <a:t>Infectious Disease</a:t>
            </a:r>
          </a:p>
        </p:txBody>
      </p:sp>
      <p:pic>
        <p:nvPicPr>
          <p:cNvPr id="22" name="Picture 21">
            <a:extLst>
              <a:ext uri="{FF2B5EF4-FFF2-40B4-BE49-F238E27FC236}">
                <a16:creationId xmlns:a16="http://schemas.microsoft.com/office/drawing/2014/main" id="{23943319-3A83-3249-8642-B026FE30F1DA}"/>
              </a:ext>
            </a:extLst>
          </p:cNvPr>
          <p:cNvPicPr>
            <a:picLocks noChangeAspect="1"/>
          </p:cNvPicPr>
          <p:nvPr/>
        </p:nvPicPr>
        <p:blipFill>
          <a:blip r:embed="rId3"/>
          <a:stretch>
            <a:fillRect/>
          </a:stretch>
        </p:blipFill>
        <p:spPr>
          <a:xfrm>
            <a:off x="753983" y="1039686"/>
            <a:ext cx="4251158" cy="2059155"/>
          </a:xfrm>
          <a:prstGeom prst="rect">
            <a:avLst/>
          </a:prstGeom>
          <a:effectLst>
            <a:softEdge rad="63500"/>
          </a:effectLst>
        </p:spPr>
      </p:pic>
      <p:sp>
        <p:nvSpPr>
          <p:cNvPr id="25" name="Oval 24">
            <a:extLst>
              <a:ext uri="{FF2B5EF4-FFF2-40B4-BE49-F238E27FC236}">
                <a16:creationId xmlns:a16="http://schemas.microsoft.com/office/drawing/2014/main" id="{AE030484-848B-EF48-8E8E-F3CBAF0E2B74}"/>
              </a:ext>
            </a:extLst>
          </p:cNvPr>
          <p:cNvSpPr>
            <a:spLocks noChangeAspect="1"/>
          </p:cNvSpPr>
          <p:nvPr/>
        </p:nvSpPr>
        <p:spPr>
          <a:xfrm>
            <a:off x="766399" y="3588182"/>
            <a:ext cx="2065030" cy="1200330"/>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rPr>
              <a:t>Resting heart rate</a:t>
            </a:r>
          </a:p>
        </p:txBody>
      </p:sp>
      <p:sp>
        <p:nvSpPr>
          <p:cNvPr id="28" name="Oval 27">
            <a:extLst>
              <a:ext uri="{FF2B5EF4-FFF2-40B4-BE49-F238E27FC236}">
                <a16:creationId xmlns:a16="http://schemas.microsoft.com/office/drawing/2014/main" id="{F1D6B92C-D7AE-1349-948B-7FE68C746D0F}"/>
              </a:ext>
            </a:extLst>
          </p:cNvPr>
          <p:cNvSpPr>
            <a:spLocks noChangeAspect="1"/>
          </p:cNvSpPr>
          <p:nvPr/>
        </p:nvSpPr>
        <p:spPr>
          <a:xfrm>
            <a:off x="2940111" y="3588182"/>
            <a:ext cx="2065030" cy="1200330"/>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rPr>
              <a:t>Sleep duration</a:t>
            </a:r>
          </a:p>
        </p:txBody>
      </p:sp>
      <p:sp>
        <p:nvSpPr>
          <p:cNvPr id="2" name="TextBox 1">
            <a:extLst>
              <a:ext uri="{FF2B5EF4-FFF2-40B4-BE49-F238E27FC236}">
                <a16:creationId xmlns:a16="http://schemas.microsoft.com/office/drawing/2014/main" id="{35AEF6E2-161A-274F-B31F-FC2202BF3ECD}"/>
              </a:ext>
            </a:extLst>
          </p:cNvPr>
          <p:cNvSpPr txBox="1"/>
          <p:nvPr/>
        </p:nvSpPr>
        <p:spPr>
          <a:xfrm>
            <a:off x="193941" y="5200560"/>
            <a:ext cx="5269130" cy="954107"/>
          </a:xfrm>
          <a:prstGeom prst="rect">
            <a:avLst/>
          </a:prstGeom>
          <a:noFill/>
        </p:spPr>
        <p:txBody>
          <a:bodyPr wrap="square" rtlCol="0">
            <a:spAutoFit/>
          </a:bodyPr>
          <a:lstStyle/>
          <a:p>
            <a:r>
              <a:rPr lang="en-GB" sz="1400" dirty="0" err="1"/>
              <a:t>Radin</a:t>
            </a:r>
            <a:r>
              <a:rPr lang="en-GB" sz="1400" dirty="0"/>
              <a:t>, J.M. </a:t>
            </a:r>
            <a:r>
              <a:rPr lang="en-GB" sz="1400" i="1" dirty="0"/>
              <a:t>et al</a:t>
            </a:r>
            <a:r>
              <a:rPr lang="en-GB" sz="1400" dirty="0"/>
              <a:t>. Harnessing wearable device data to improve state-level real-time surveillance of influenza-like illness in the USA: a population-based study. </a:t>
            </a:r>
            <a:r>
              <a:rPr lang="en-GB" sz="1400" i="1" dirty="0"/>
              <a:t>Lancet Digit. Heal.</a:t>
            </a:r>
            <a:r>
              <a:rPr lang="en-GB" sz="1400" dirty="0"/>
              <a:t> </a:t>
            </a:r>
            <a:r>
              <a:rPr lang="en-GB" sz="1400" b="1" dirty="0"/>
              <a:t>2020</a:t>
            </a:r>
            <a:r>
              <a:rPr lang="en-GB" sz="1400" dirty="0"/>
              <a:t>, </a:t>
            </a:r>
            <a:r>
              <a:rPr lang="en-GB" sz="1400" i="1" dirty="0"/>
              <a:t>2</a:t>
            </a:r>
            <a:r>
              <a:rPr lang="en-GB" sz="1400" dirty="0"/>
              <a:t>, e85–e93, doi:</a:t>
            </a:r>
            <a:r>
              <a:rPr lang="en-GB" sz="1400" dirty="0">
                <a:hlinkClick r:id="rId4"/>
              </a:rPr>
              <a:t>10.1016/S2589-7500(19)30222-5</a:t>
            </a:r>
            <a:endParaRPr lang="en-GB" sz="1400" dirty="0"/>
          </a:p>
        </p:txBody>
      </p:sp>
      <p:pic>
        <p:nvPicPr>
          <p:cNvPr id="32" name="Picture 2">
            <a:extLst>
              <a:ext uri="{FF2B5EF4-FFF2-40B4-BE49-F238E27FC236}">
                <a16:creationId xmlns:a16="http://schemas.microsoft.com/office/drawing/2014/main" id="{D9874173-7F3E-3F40-AE57-F8FE3D3E939C}"/>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7408207" y="370164"/>
            <a:ext cx="4128999" cy="2054911"/>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sp>
        <p:nvSpPr>
          <p:cNvPr id="33" name="Oval 32">
            <a:extLst>
              <a:ext uri="{FF2B5EF4-FFF2-40B4-BE49-F238E27FC236}">
                <a16:creationId xmlns:a16="http://schemas.microsoft.com/office/drawing/2014/main" id="{E8AE8F5C-2D6B-F546-8097-79E4E499D1F3}"/>
              </a:ext>
            </a:extLst>
          </p:cNvPr>
          <p:cNvSpPr>
            <a:spLocks noChangeAspect="1"/>
          </p:cNvSpPr>
          <p:nvPr/>
        </p:nvSpPr>
        <p:spPr>
          <a:xfrm>
            <a:off x="7298464" y="2534726"/>
            <a:ext cx="2065030" cy="1200330"/>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rPr>
              <a:t>Resting heart rate</a:t>
            </a:r>
          </a:p>
        </p:txBody>
      </p:sp>
      <p:sp>
        <p:nvSpPr>
          <p:cNvPr id="34" name="Oval 33">
            <a:extLst>
              <a:ext uri="{FF2B5EF4-FFF2-40B4-BE49-F238E27FC236}">
                <a16:creationId xmlns:a16="http://schemas.microsoft.com/office/drawing/2014/main" id="{F1607DFE-8AFD-B446-9281-3EB32D0DD84F}"/>
              </a:ext>
            </a:extLst>
          </p:cNvPr>
          <p:cNvSpPr>
            <a:spLocks noChangeAspect="1"/>
          </p:cNvSpPr>
          <p:nvPr/>
        </p:nvSpPr>
        <p:spPr>
          <a:xfrm>
            <a:off x="9472176" y="2534726"/>
            <a:ext cx="2065030" cy="1200330"/>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rPr>
              <a:t>Sleep duration</a:t>
            </a:r>
          </a:p>
        </p:txBody>
      </p:sp>
      <p:sp>
        <p:nvSpPr>
          <p:cNvPr id="35" name="Oval 34">
            <a:extLst>
              <a:ext uri="{FF2B5EF4-FFF2-40B4-BE49-F238E27FC236}">
                <a16:creationId xmlns:a16="http://schemas.microsoft.com/office/drawing/2014/main" id="{7C3D6097-7A83-5C48-9771-40E63B9870AD}"/>
              </a:ext>
            </a:extLst>
          </p:cNvPr>
          <p:cNvSpPr>
            <a:spLocks noChangeAspect="1"/>
          </p:cNvSpPr>
          <p:nvPr/>
        </p:nvSpPr>
        <p:spPr>
          <a:xfrm>
            <a:off x="7298464" y="3865074"/>
            <a:ext cx="2065030" cy="1200330"/>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rPr>
              <a:t>Step count</a:t>
            </a:r>
          </a:p>
        </p:txBody>
      </p:sp>
      <p:sp>
        <p:nvSpPr>
          <p:cNvPr id="43" name="Oval 42">
            <a:extLst>
              <a:ext uri="{FF2B5EF4-FFF2-40B4-BE49-F238E27FC236}">
                <a16:creationId xmlns:a16="http://schemas.microsoft.com/office/drawing/2014/main" id="{9E66620F-6342-D541-8CC2-E75912C36B81}"/>
              </a:ext>
            </a:extLst>
          </p:cNvPr>
          <p:cNvSpPr>
            <a:spLocks noChangeAspect="1"/>
          </p:cNvSpPr>
          <p:nvPr/>
        </p:nvSpPr>
        <p:spPr>
          <a:xfrm>
            <a:off x="9472176" y="3865074"/>
            <a:ext cx="2110224" cy="1200330"/>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rPr>
              <a:t>Heart rate to steps ratio</a:t>
            </a:r>
          </a:p>
        </p:txBody>
      </p:sp>
      <p:sp>
        <p:nvSpPr>
          <p:cNvPr id="3" name="TextBox 2">
            <a:extLst>
              <a:ext uri="{FF2B5EF4-FFF2-40B4-BE49-F238E27FC236}">
                <a16:creationId xmlns:a16="http://schemas.microsoft.com/office/drawing/2014/main" id="{14EA62C1-F695-3345-8E33-33794562FAB4}"/>
              </a:ext>
            </a:extLst>
          </p:cNvPr>
          <p:cNvSpPr txBox="1"/>
          <p:nvPr/>
        </p:nvSpPr>
        <p:spPr>
          <a:xfrm>
            <a:off x="6272463" y="5182894"/>
            <a:ext cx="5919537" cy="1169551"/>
          </a:xfrm>
          <a:prstGeom prst="rect">
            <a:avLst/>
          </a:prstGeom>
          <a:noFill/>
        </p:spPr>
        <p:txBody>
          <a:bodyPr wrap="square" rtlCol="0">
            <a:spAutoFit/>
          </a:bodyPr>
          <a:lstStyle/>
          <a:p>
            <a:r>
              <a:rPr lang="en-GB" sz="1400" dirty="0"/>
              <a:t>Mishra, T. </a:t>
            </a:r>
            <a:r>
              <a:rPr lang="en-GB" sz="1400" i="1" dirty="0"/>
              <a:t>et al.</a:t>
            </a:r>
            <a:r>
              <a:rPr lang="en-GB" sz="1400" dirty="0"/>
              <a:t> Pre-symptomatic detection of COVID-19 from smartwatch data. </a:t>
            </a:r>
            <a:r>
              <a:rPr lang="en-GB" sz="1400" i="1" dirty="0"/>
              <a:t>Nat. Biomed. Eng.</a:t>
            </a:r>
            <a:r>
              <a:rPr lang="en-GB" sz="1400" dirty="0"/>
              <a:t> </a:t>
            </a:r>
            <a:r>
              <a:rPr lang="en-GB" sz="1400" b="1" dirty="0"/>
              <a:t>2020</a:t>
            </a:r>
            <a:r>
              <a:rPr lang="en-GB" sz="1400" dirty="0"/>
              <a:t>, </a:t>
            </a:r>
            <a:r>
              <a:rPr lang="en-GB" sz="1400" i="1" dirty="0"/>
              <a:t>4</a:t>
            </a:r>
            <a:r>
              <a:rPr lang="en-GB" sz="1400" dirty="0"/>
              <a:t>, 1208–1220, doi:</a:t>
            </a:r>
            <a:r>
              <a:rPr lang="en-GB" sz="1400" dirty="0">
                <a:hlinkClick r:id="rId6"/>
              </a:rPr>
              <a:t>10.1038/s41551-020-00640-6</a:t>
            </a:r>
            <a:endParaRPr lang="en-GB" sz="1400" dirty="0"/>
          </a:p>
          <a:p>
            <a:endParaRPr lang="en-GB" sz="1400" dirty="0"/>
          </a:p>
          <a:p>
            <a:r>
              <a:rPr lang="en-GB" sz="1400" dirty="0" err="1"/>
              <a:t>Quer</a:t>
            </a:r>
            <a:r>
              <a:rPr lang="en-GB" sz="1400" dirty="0"/>
              <a:t>, G. </a:t>
            </a:r>
            <a:r>
              <a:rPr lang="en-GB" sz="1400" i="1" dirty="0"/>
              <a:t>et al</a:t>
            </a:r>
            <a:r>
              <a:rPr lang="en-GB" sz="1400" dirty="0"/>
              <a:t>. Wearable sensor data and self-reported symptoms for COVID-19 detection. </a:t>
            </a:r>
            <a:r>
              <a:rPr lang="en-GB" sz="1400" i="1" dirty="0"/>
              <a:t>Nat. Med.</a:t>
            </a:r>
            <a:r>
              <a:rPr lang="en-GB" sz="1400" dirty="0"/>
              <a:t> </a:t>
            </a:r>
            <a:r>
              <a:rPr lang="en-GB" sz="1400" b="1" dirty="0"/>
              <a:t>2020</a:t>
            </a:r>
            <a:r>
              <a:rPr lang="en-GB" sz="1400" dirty="0"/>
              <a:t>, </a:t>
            </a:r>
            <a:r>
              <a:rPr lang="en-GB" sz="1400" i="1" dirty="0"/>
              <a:t>27</a:t>
            </a:r>
            <a:r>
              <a:rPr lang="en-GB" sz="1400" dirty="0"/>
              <a:t>, doi:</a:t>
            </a:r>
            <a:r>
              <a:rPr lang="en-GB" sz="1400" dirty="0">
                <a:hlinkClick r:id="rId7"/>
              </a:rPr>
              <a:t>10.1038/s41591-020-1123-x</a:t>
            </a:r>
            <a:endParaRPr lang="en-US" sz="1400" dirty="0"/>
          </a:p>
        </p:txBody>
      </p:sp>
    </p:spTree>
    <p:extLst>
      <p:ext uri="{BB962C8B-B14F-4D97-AF65-F5344CB8AC3E}">
        <p14:creationId xmlns:p14="http://schemas.microsoft.com/office/powerpoint/2010/main" val="1808091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8" grpId="0" animBg="1"/>
      <p:bldP spid="2" grpId="0"/>
      <p:bldP spid="33" grpId="0" animBg="1"/>
      <p:bldP spid="34" grpId="0" animBg="1"/>
      <p:bldP spid="35" grpId="0" animBg="1"/>
      <p:bldP spid="43" grpId="0" animBg="1"/>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sp>
        <p:nvSpPr>
          <p:cNvPr id="26" name="Date Placeholder 3">
            <a:extLst>
              <a:ext uri="{FF2B5EF4-FFF2-40B4-BE49-F238E27FC236}">
                <a16:creationId xmlns:a16="http://schemas.microsoft.com/office/drawing/2014/main" id="{4D4B4502-D9E4-3C42-B70B-CCD2C6751AB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white"/>
                </a:solidFill>
                <a:effectLst/>
                <a:uLnTx/>
                <a:uFillTx/>
                <a:latin typeface="Calibri"/>
                <a:ea typeface="+mn-ea"/>
                <a:cs typeface="+mn-cs"/>
              </a:rPr>
              <a:t>Peter Charlton</a:t>
            </a:r>
            <a:endParaRPr kumimoji="0" lang="en-US" sz="1200" b="1" i="0" u="none" strike="noStrike" kern="1200" cap="none" spc="0" normalizeH="0" baseline="0" noProof="0" dirty="0">
              <a:ln>
                <a:noFill/>
              </a:ln>
              <a:solidFill>
                <a:prstClr val="white"/>
              </a:solidFill>
              <a:effectLst/>
              <a:uLnTx/>
              <a:uFillTx/>
              <a:latin typeface="Calibri"/>
              <a:ea typeface="+mn-ea"/>
              <a:cs typeface="+mn-cs"/>
            </a:endParaRPr>
          </a:p>
        </p:txBody>
      </p:sp>
      <p:sp>
        <p:nvSpPr>
          <p:cNvPr id="27" name="Slide Number Placeholder 4">
            <a:extLst>
              <a:ext uri="{FF2B5EF4-FFF2-40B4-BE49-F238E27FC236}">
                <a16:creationId xmlns:a16="http://schemas.microsoft.com/office/drawing/2014/main" id="{C2A42711-34FD-4249-AFCA-6F95EA0A040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43C46E-5073-DD47-BBEA-5ADA7465C9CB}" type="slidenum">
              <a:rPr kumimoji="0" lang="en-US" sz="1200" b="1" i="0" u="none" strike="noStrike" kern="1200" cap="none" spc="0" normalizeH="0" baseline="0" noProof="0" smtClean="0">
                <a:ln>
                  <a:noFill/>
                </a:ln>
                <a:solidFill>
                  <a:prstClr val="white"/>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1" i="0" u="none" strike="noStrike" kern="1200" cap="none" spc="0" normalizeH="0" baseline="0" noProof="0" dirty="0">
              <a:ln>
                <a:noFill/>
              </a:ln>
              <a:solidFill>
                <a:prstClr val="white"/>
              </a:solidFill>
              <a:effectLst/>
              <a:uLnTx/>
              <a:uFillTx/>
              <a:latin typeface="Calibri"/>
              <a:ea typeface="+mn-ea"/>
              <a:cs typeface="+mn-cs"/>
            </a:endParaRPr>
          </a:p>
        </p:txBody>
      </p:sp>
      <p:sp>
        <p:nvSpPr>
          <p:cNvPr id="23" name="Title 1">
            <a:extLst>
              <a:ext uri="{FF2B5EF4-FFF2-40B4-BE49-F238E27FC236}">
                <a16:creationId xmlns:a16="http://schemas.microsoft.com/office/drawing/2014/main" id="{7D98162C-EECA-E349-A2B8-F3BCC8CFBC2C}"/>
              </a:ext>
            </a:extLst>
          </p:cNvPr>
          <p:cNvSpPr txBox="1">
            <a:spLocks/>
          </p:cNvSpPr>
          <p:nvPr/>
        </p:nvSpPr>
        <p:spPr>
          <a:xfrm>
            <a:off x="72893" y="39756"/>
            <a:ext cx="9369287" cy="894522"/>
          </a:xfrm>
          <a:prstGeom prst="rect">
            <a:avLst/>
          </a:prstGeom>
          <a:noFill/>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189" algn="ctr" rtl="0" fontAlgn="base">
              <a:spcBef>
                <a:spcPct val="0"/>
              </a:spcBef>
              <a:spcAft>
                <a:spcPct val="0"/>
              </a:spcAft>
              <a:defRPr sz="4400">
                <a:solidFill>
                  <a:schemeClr val="tx1"/>
                </a:solidFill>
                <a:latin typeface="Calibri" pitchFamily="34" charset="0"/>
              </a:defRPr>
            </a:lvl6pPr>
            <a:lvl7pPr marL="914377" algn="ctr" rtl="0" fontAlgn="base">
              <a:spcBef>
                <a:spcPct val="0"/>
              </a:spcBef>
              <a:spcAft>
                <a:spcPct val="0"/>
              </a:spcAft>
              <a:defRPr sz="4400">
                <a:solidFill>
                  <a:schemeClr val="tx1"/>
                </a:solidFill>
                <a:latin typeface="Calibri" pitchFamily="34" charset="0"/>
              </a:defRPr>
            </a:lvl7pPr>
            <a:lvl8pPr marL="1371566" algn="ctr" rtl="0" fontAlgn="base">
              <a:spcBef>
                <a:spcPct val="0"/>
              </a:spcBef>
              <a:spcAft>
                <a:spcPct val="0"/>
              </a:spcAft>
              <a:defRPr sz="4400">
                <a:solidFill>
                  <a:schemeClr val="tx1"/>
                </a:solidFill>
                <a:latin typeface="Calibri" pitchFamily="34" charset="0"/>
              </a:defRPr>
            </a:lvl8pPr>
            <a:lvl9pPr marL="1828754" algn="ctr" rtl="0" fontAlgn="base">
              <a:spcBef>
                <a:spcPct val="0"/>
              </a:spcBef>
              <a:spcAft>
                <a:spcPct val="0"/>
              </a:spcAft>
              <a:defRPr sz="4400">
                <a:solidFill>
                  <a:schemeClr val="tx1"/>
                </a:solidFill>
                <a:latin typeface="Calibri"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a:ea typeface="+mj-ea"/>
                <a:cs typeface="+mj-cs"/>
              </a:rPr>
              <a:t>Additional Potential Applications</a:t>
            </a:r>
          </a:p>
        </p:txBody>
      </p:sp>
      <p:sp>
        <p:nvSpPr>
          <p:cNvPr id="4" name="TextBox 3">
            <a:extLst>
              <a:ext uri="{FF2B5EF4-FFF2-40B4-BE49-F238E27FC236}">
                <a16:creationId xmlns:a16="http://schemas.microsoft.com/office/drawing/2014/main" id="{76EC85EC-B31A-7E46-8843-DF073B0E18BB}"/>
              </a:ext>
            </a:extLst>
          </p:cNvPr>
          <p:cNvSpPr txBox="1"/>
          <p:nvPr/>
        </p:nvSpPr>
        <p:spPr>
          <a:xfrm>
            <a:off x="1331495" y="934278"/>
            <a:ext cx="9144000" cy="3918116"/>
          </a:xfrm>
          <a:prstGeom prst="rect">
            <a:avLst/>
          </a:prstGeom>
          <a:noFill/>
        </p:spPr>
        <p:txBody>
          <a:bodyPr wrap="square" numCol="2" rtlCol="0">
            <a:noAutofit/>
          </a:bodyPr>
          <a:lstStyle/>
          <a:p>
            <a:pPr marL="285750" indent="-285750">
              <a:lnSpc>
                <a:spcPct val="150000"/>
              </a:lnSpc>
              <a:buFont typeface="Arial" panose="020B0604020202020204" pitchFamily="34" charset="0"/>
              <a:buChar char="•"/>
            </a:pPr>
            <a:r>
              <a:rPr lang="en-US" sz="2000" dirty="0"/>
              <a:t>Identifying obstructive sleep apnea</a:t>
            </a:r>
          </a:p>
          <a:p>
            <a:pPr marL="285750" indent="-285750">
              <a:lnSpc>
                <a:spcPct val="150000"/>
              </a:lnSpc>
              <a:buFont typeface="Arial" panose="020B0604020202020204" pitchFamily="34" charset="0"/>
              <a:buChar char="•"/>
            </a:pPr>
            <a:r>
              <a:rPr lang="en-US" sz="2000" dirty="0"/>
              <a:t>Assessing stress levels</a:t>
            </a:r>
          </a:p>
          <a:p>
            <a:pPr marL="285750" indent="-285750">
              <a:lnSpc>
                <a:spcPct val="150000"/>
              </a:lnSpc>
              <a:buFont typeface="Arial" panose="020B0604020202020204" pitchFamily="34" charset="0"/>
              <a:buChar char="•"/>
            </a:pPr>
            <a:r>
              <a:rPr lang="en-US" sz="2000" dirty="0"/>
              <a:t>Assessing vascular age</a:t>
            </a:r>
          </a:p>
          <a:p>
            <a:pPr marL="285750" indent="-285750">
              <a:lnSpc>
                <a:spcPct val="150000"/>
              </a:lnSpc>
              <a:buFont typeface="Arial" panose="020B0604020202020204" pitchFamily="34" charset="0"/>
              <a:buChar char="•"/>
            </a:pPr>
            <a:r>
              <a:rPr lang="en-US" sz="2000" dirty="0"/>
              <a:t>Identifying clinical deteriorations</a:t>
            </a:r>
          </a:p>
          <a:p>
            <a:pPr marL="285750" indent="-285750">
              <a:lnSpc>
                <a:spcPct val="150000"/>
              </a:lnSpc>
              <a:buFont typeface="Arial" panose="020B0604020202020204" pitchFamily="34" charset="0"/>
              <a:buChar char="•"/>
            </a:pPr>
            <a:r>
              <a:rPr lang="en-US" sz="2000" dirty="0"/>
              <a:t>Cardiovascular risk prediction</a:t>
            </a:r>
          </a:p>
          <a:p>
            <a:pPr marL="285750" indent="-285750">
              <a:lnSpc>
                <a:spcPct val="150000"/>
              </a:lnSpc>
              <a:buFont typeface="Arial" panose="020B0604020202020204" pitchFamily="34" charset="0"/>
              <a:buChar char="•"/>
            </a:pPr>
            <a:r>
              <a:rPr lang="en-US" sz="2000" dirty="0"/>
              <a:t>Assessing response to exercise</a:t>
            </a:r>
          </a:p>
          <a:p>
            <a:pPr marL="285750" indent="-285750">
              <a:lnSpc>
                <a:spcPct val="150000"/>
              </a:lnSpc>
              <a:buFont typeface="Arial" panose="020B0604020202020204" pitchFamily="34" charset="0"/>
              <a:buChar char="•"/>
            </a:pPr>
            <a:r>
              <a:rPr lang="en-US" sz="2000" dirty="0"/>
              <a:t>Identifying sepsis</a:t>
            </a:r>
          </a:p>
          <a:p>
            <a:pPr marL="285750" indent="-285750">
              <a:lnSpc>
                <a:spcPct val="150000"/>
              </a:lnSpc>
              <a:buFont typeface="Arial" panose="020B0604020202020204" pitchFamily="34" charset="0"/>
              <a:buChar char="•"/>
            </a:pPr>
            <a:r>
              <a:rPr lang="en-US" sz="2000" dirty="0"/>
              <a:t>Identifying heart failure</a:t>
            </a:r>
          </a:p>
          <a:p>
            <a:pPr marL="285750" indent="-285750">
              <a:lnSpc>
                <a:spcPct val="150000"/>
              </a:lnSpc>
              <a:buFont typeface="Arial" panose="020B0604020202020204" pitchFamily="34" charset="0"/>
              <a:buChar char="•"/>
            </a:pPr>
            <a:r>
              <a:rPr lang="en-US" sz="2000" dirty="0"/>
              <a:t>Identifying pre-eclampsia</a:t>
            </a:r>
          </a:p>
          <a:p>
            <a:pPr marL="285750" indent="-285750">
              <a:lnSpc>
                <a:spcPct val="150000"/>
              </a:lnSpc>
              <a:buFont typeface="Arial" panose="020B0604020202020204" pitchFamily="34" charset="0"/>
              <a:buChar char="•"/>
            </a:pPr>
            <a:r>
              <a:rPr lang="en-US" sz="2000" dirty="0"/>
              <a:t>Menstrual cycle monitoring</a:t>
            </a:r>
          </a:p>
          <a:p>
            <a:pPr marL="285750" indent="-285750">
              <a:lnSpc>
                <a:spcPct val="150000"/>
              </a:lnSpc>
              <a:buFont typeface="Arial" panose="020B0604020202020204" pitchFamily="34" charset="0"/>
              <a:buChar char="•"/>
            </a:pPr>
            <a:r>
              <a:rPr lang="en-US" sz="2000" dirty="0"/>
              <a:t>Identifying orthostatic hypotension</a:t>
            </a:r>
          </a:p>
          <a:p>
            <a:pPr marL="285750" indent="-285750">
              <a:lnSpc>
                <a:spcPct val="150000"/>
              </a:lnSpc>
              <a:buFont typeface="Arial" panose="020B0604020202020204" pitchFamily="34" charset="0"/>
              <a:buChar char="•"/>
            </a:pPr>
            <a:r>
              <a:rPr lang="en-US" sz="2000" dirty="0"/>
              <a:t>Seizure detection in epilepsy</a:t>
            </a:r>
          </a:p>
          <a:p>
            <a:pPr marL="285750" indent="-285750">
              <a:lnSpc>
                <a:spcPct val="150000"/>
              </a:lnSpc>
              <a:buFont typeface="Arial" panose="020B0604020202020204" pitchFamily="34" charset="0"/>
              <a:buChar char="•"/>
            </a:pPr>
            <a:r>
              <a:rPr lang="en-US" sz="2000" dirty="0"/>
              <a:t>Chronic kidney disease monitoring</a:t>
            </a:r>
          </a:p>
          <a:p>
            <a:pPr marL="285750" indent="-285750">
              <a:lnSpc>
                <a:spcPct val="150000"/>
              </a:lnSpc>
              <a:buFont typeface="Arial" panose="020B0604020202020204" pitchFamily="34" charset="0"/>
              <a:buChar char="•"/>
            </a:pPr>
            <a:r>
              <a:rPr lang="en-US" sz="2000" dirty="0"/>
              <a:t>Biometric authentication</a:t>
            </a:r>
          </a:p>
          <a:p>
            <a:pPr marL="285750" indent="-285750">
              <a:lnSpc>
                <a:spcPct val="150000"/>
              </a:lnSpc>
              <a:buFont typeface="Arial" panose="020B0604020202020204" pitchFamily="34" charset="0"/>
              <a:buChar char="•"/>
            </a:pPr>
            <a:r>
              <a:rPr lang="en-US" sz="2000" dirty="0"/>
              <a:t>Health insurance</a:t>
            </a:r>
          </a:p>
        </p:txBody>
      </p:sp>
      <p:sp>
        <p:nvSpPr>
          <p:cNvPr id="5" name="TextBox 4">
            <a:extLst>
              <a:ext uri="{FF2B5EF4-FFF2-40B4-BE49-F238E27FC236}">
                <a16:creationId xmlns:a16="http://schemas.microsoft.com/office/drawing/2014/main" id="{0F3AE682-B94A-794B-BB5B-E8B2E1DB0330}"/>
              </a:ext>
            </a:extLst>
          </p:cNvPr>
          <p:cNvSpPr txBox="1"/>
          <p:nvPr/>
        </p:nvSpPr>
        <p:spPr>
          <a:xfrm>
            <a:off x="84327" y="5185058"/>
            <a:ext cx="12107673" cy="1477328"/>
          </a:xfrm>
          <a:prstGeom prst="rect">
            <a:avLst/>
          </a:prstGeom>
          <a:noFill/>
        </p:spPr>
        <p:txBody>
          <a:bodyPr wrap="none" rtlCol="0">
            <a:spAutoFit/>
          </a:bodyPr>
          <a:lstStyle/>
          <a:p>
            <a:r>
              <a:rPr lang="en-US" dirty="0"/>
              <a:t>See:</a:t>
            </a:r>
          </a:p>
          <a:p>
            <a:pPr marL="342900" indent="-342900">
              <a:buAutoNum type="arabicPeriod"/>
            </a:pPr>
            <a:r>
              <a:rPr lang="en-GB" dirty="0"/>
              <a:t>Charlton, P.H. </a:t>
            </a:r>
            <a:r>
              <a:rPr lang="en-GB" i="1" dirty="0"/>
              <a:t>et al.</a:t>
            </a:r>
            <a:r>
              <a:rPr lang="en-GB" dirty="0"/>
              <a:t> Wearable photoplethysmography for cardiovascular monitoring. </a:t>
            </a:r>
            <a:r>
              <a:rPr lang="en-GB" i="1" dirty="0"/>
              <a:t>[under review]</a:t>
            </a:r>
            <a:endParaRPr lang="en-GB" dirty="0"/>
          </a:p>
          <a:p>
            <a:pPr marL="342900" indent="-342900">
              <a:buFontTx/>
              <a:buAutoNum type="arabicPeriod"/>
            </a:pPr>
            <a:r>
              <a:rPr lang="en-GB" dirty="0"/>
              <a:t>Charlton, P.H. and </a:t>
            </a:r>
            <a:r>
              <a:rPr lang="en-GB" dirty="0" err="1"/>
              <a:t>Marozas</a:t>
            </a:r>
            <a:r>
              <a:rPr lang="en-GB" dirty="0"/>
              <a:t>, V. Wearable photoplethysmography devices. </a:t>
            </a:r>
            <a:r>
              <a:rPr lang="en-GB" i="1" dirty="0"/>
              <a:t>[under review] </a:t>
            </a:r>
            <a:r>
              <a:rPr lang="en-GB" dirty="0"/>
              <a:t>In </a:t>
            </a:r>
            <a:r>
              <a:rPr lang="en-GB" i="1" dirty="0"/>
              <a:t>Photoplethysmography</a:t>
            </a:r>
            <a:r>
              <a:rPr lang="en-GB" dirty="0"/>
              <a:t>; Elsevier</a:t>
            </a:r>
          </a:p>
          <a:p>
            <a:pPr marL="342900" indent="-342900">
              <a:buAutoNum type="arabicPeriod"/>
            </a:pPr>
            <a:endParaRPr lang="en-GB" dirty="0"/>
          </a:p>
          <a:p>
            <a:endParaRPr lang="en-US" dirty="0"/>
          </a:p>
        </p:txBody>
      </p:sp>
    </p:spTree>
    <p:extLst>
      <p:ext uri="{BB962C8B-B14F-4D97-AF65-F5344CB8AC3E}">
        <p14:creationId xmlns:p14="http://schemas.microsoft.com/office/powerpoint/2010/main" val="21137863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6DB17A72-36BA-5842-B168-74419DA73897}"/>
              </a:ext>
            </a:extLst>
          </p:cNvPr>
          <p:cNvCxnSpPr>
            <a:cxnSpLocks/>
          </p:cNvCxnSpPr>
          <p:nvPr/>
        </p:nvCxnSpPr>
        <p:spPr>
          <a:xfrm flipH="1" flipV="1">
            <a:off x="2002514" y="4422298"/>
            <a:ext cx="5672" cy="657957"/>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9353B2C3-2C47-BB42-A92B-C3BF80609289}"/>
              </a:ext>
            </a:extLst>
          </p:cNvPr>
          <p:cNvCxnSpPr/>
          <p:nvPr/>
        </p:nvCxnSpPr>
        <p:spPr>
          <a:xfrm>
            <a:off x="0" y="5095184"/>
            <a:ext cx="12192000" cy="0"/>
          </a:xfrm>
          <a:prstGeom prst="line">
            <a:avLst/>
          </a:prstGeom>
          <a:ln>
            <a:prstDash val="lgDash"/>
          </a:ln>
        </p:spPr>
        <p:style>
          <a:lnRef idx="1">
            <a:schemeClr val="accent1"/>
          </a:lnRef>
          <a:fillRef idx="0">
            <a:schemeClr val="accent1"/>
          </a:fillRef>
          <a:effectRef idx="0">
            <a:schemeClr val="accent1"/>
          </a:effectRef>
          <a:fontRef idx="minor">
            <a:schemeClr val="tx1"/>
          </a:fontRef>
        </p:style>
      </p:cxnSp>
      <p:sp>
        <p:nvSpPr>
          <p:cNvPr id="28" name="Diamond 27">
            <a:extLst>
              <a:ext uri="{FF2B5EF4-FFF2-40B4-BE49-F238E27FC236}">
                <a16:creationId xmlns:a16="http://schemas.microsoft.com/office/drawing/2014/main" id="{D30C9249-999E-7645-8CAF-ACEA1A92F354}"/>
              </a:ext>
            </a:extLst>
          </p:cNvPr>
          <p:cNvSpPr>
            <a:spLocks noChangeAspect="1"/>
          </p:cNvSpPr>
          <p:nvPr/>
        </p:nvSpPr>
        <p:spPr>
          <a:xfrm>
            <a:off x="1721468" y="4812417"/>
            <a:ext cx="567764" cy="565537"/>
          </a:xfrm>
          <a:prstGeom prst="diamo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6" name="Diamond 5">
            <a:extLst>
              <a:ext uri="{FF2B5EF4-FFF2-40B4-BE49-F238E27FC236}">
                <a16:creationId xmlns:a16="http://schemas.microsoft.com/office/drawing/2014/main" id="{AF36997A-C17A-B44A-A5A3-033C551824B6}"/>
              </a:ext>
            </a:extLst>
          </p:cNvPr>
          <p:cNvSpPr>
            <a:spLocks noChangeAspect="1"/>
          </p:cNvSpPr>
          <p:nvPr/>
        </p:nvSpPr>
        <p:spPr>
          <a:xfrm>
            <a:off x="1825350" y="4915891"/>
            <a:ext cx="360000" cy="358588"/>
          </a:xfrm>
          <a:prstGeom prst="diamond">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cxnSp>
        <p:nvCxnSpPr>
          <p:cNvPr id="34" name="Straight Connector 33">
            <a:extLst>
              <a:ext uri="{FF2B5EF4-FFF2-40B4-BE49-F238E27FC236}">
                <a16:creationId xmlns:a16="http://schemas.microsoft.com/office/drawing/2014/main" id="{C1FA2C36-1B49-6D43-A0F2-6B5D4F78C9FB}"/>
              </a:ext>
            </a:extLst>
          </p:cNvPr>
          <p:cNvCxnSpPr>
            <a:cxnSpLocks/>
          </p:cNvCxnSpPr>
          <p:nvPr/>
        </p:nvCxnSpPr>
        <p:spPr>
          <a:xfrm flipV="1">
            <a:off x="10147769" y="4422297"/>
            <a:ext cx="0" cy="703891"/>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35" name="Diamond 34">
            <a:extLst>
              <a:ext uri="{FF2B5EF4-FFF2-40B4-BE49-F238E27FC236}">
                <a16:creationId xmlns:a16="http://schemas.microsoft.com/office/drawing/2014/main" id="{357E4A28-1925-7742-8B4D-688BF64BAEEC}"/>
              </a:ext>
            </a:extLst>
          </p:cNvPr>
          <p:cNvSpPr>
            <a:spLocks noChangeAspect="1"/>
          </p:cNvSpPr>
          <p:nvPr/>
        </p:nvSpPr>
        <p:spPr>
          <a:xfrm>
            <a:off x="9863887" y="4812417"/>
            <a:ext cx="567764" cy="565537"/>
          </a:xfrm>
          <a:prstGeom prst="diamo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36" name="Diamond 35">
            <a:extLst>
              <a:ext uri="{FF2B5EF4-FFF2-40B4-BE49-F238E27FC236}">
                <a16:creationId xmlns:a16="http://schemas.microsoft.com/office/drawing/2014/main" id="{CA7C2552-8563-8543-AF96-D087A17AEDB2}"/>
              </a:ext>
            </a:extLst>
          </p:cNvPr>
          <p:cNvSpPr>
            <a:spLocks noChangeAspect="1"/>
          </p:cNvSpPr>
          <p:nvPr/>
        </p:nvSpPr>
        <p:spPr>
          <a:xfrm>
            <a:off x="9967769" y="4915891"/>
            <a:ext cx="360000" cy="358588"/>
          </a:xfrm>
          <a:prstGeom prst="diamond">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43" name="TextBox 42">
            <a:extLst>
              <a:ext uri="{FF2B5EF4-FFF2-40B4-BE49-F238E27FC236}">
                <a16:creationId xmlns:a16="http://schemas.microsoft.com/office/drawing/2014/main" id="{05F7BDB4-2D3B-534F-B777-8FEE2C40A366}"/>
              </a:ext>
            </a:extLst>
          </p:cNvPr>
          <p:cNvSpPr txBox="1"/>
          <p:nvPr/>
        </p:nvSpPr>
        <p:spPr>
          <a:xfrm>
            <a:off x="708581" y="1087573"/>
            <a:ext cx="2553772" cy="954107"/>
          </a:xfrm>
          <a:prstGeom prst="rect">
            <a:avLst/>
          </a:prstGeom>
          <a:noFill/>
        </p:spPr>
        <p:txBody>
          <a:bodyPr wrap="square" rtlCol="0">
            <a:spAutoFit/>
          </a:bodyPr>
          <a:lstStyle/>
          <a:p>
            <a:pPr algn="ctr"/>
            <a:r>
              <a:rPr lang="en-US" sz="2800" dirty="0"/>
              <a:t>Development of Wearables</a:t>
            </a:r>
          </a:p>
        </p:txBody>
      </p:sp>
      <p:cxnSp>
        <p:nvCxnSpPr>
          <p:cNvPr id="50" name="Straight Connector 49">
            <a:extLst>
              <a:ext uri="{FF2B5EF4-FFF2-40B4-BE49-F238E27FC236}">
                <a16:creationId xmlns:a16="http://schemas.microsoft.com/office/drawing/2014/main" id="{0A4A55F6-0816-3942-9C4A-99595E60AA0F}"/>
              </a:ext>
            </a:extLst>
          </p:cNvPr>
          <p:cNvCxnSpPr>
            <a:cxnSpLocks/>
          </p:cNvCxnSpPr>
          <p:nvPr/>
        </p:nvCxnSpPr>
        <p:spPr>
          <a:xfrm flipV="1">
            <a:off x="6130517" y="4421622"/>
            <a:ext cx="0" cy="658632"/>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55" name="Diamond 54">
            <a:extLst>
              <a:ext uri="{FF2B5EF4-FFF2-40B4-BE49-F238E27FC236}">
                <a16:creationId xmlns:a16="http://schemas.microsoft.com/office/drawing/2014/main" id="{70D1A1A7-3D56-C848-A11F-4C0F4BC6F239}"/>
              </a:ext>
            </a:extLst>
          </p:cNvPr>
          <p:cNvSpPr>
            <a:spLocks noChangeAspect="1"/>
          </p:cNvSpPr>
          <p:nvPr/>
        </p:nvSpPr>
        <p:spPr>
          <a:xfrm>
            <a:off x="5846635" y="4812417"/>
            <a:ext cx="567764" cy="565537"/>
          </a:xfrm>
          <a:prstGeom prst="diamo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56" name="Diamond 55">
            <a:extLst>
              <a:ext uri="{FF2B5EF4-FFF2-40B4-BE49-F238E27FC236}">
                <a16:creationId xmlns:a16="http://schemas.microsoft.com/office/drawing/2014/main" id="{0341DE2A-ED93-D142-8BF9-48143A593FAA}"/>
              </a:ext>
            </a:extLst>
          </p:cNvPr>
          <p:cNvSpPr>
            <a:spLocks noChangeAspect="1"/>
          </p:cNvSpPr>
          <p:nvPr/>
        </p:nvSpPr>
        <p:spPr>
          <a:xfrm>
            <a:off x="5950517" y="4915891"/>
            <a:ext cx="360000" cy="358588"/>
          </a:xfrm>
          <a:prstGeom prst="diamond">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pic>
        <p:nvPicPr>
          <p:cNvPr id="4" name="Picture 3">
            <a:extLst>
              <a:ext uri="{FF2B5EF4-FFF2-40B4-BE49-F238E27FC236}">
                <a16:creationId xmlns:a16="http://schemas.microsoft.com/office/drawing/2014/main" id="{D9CA3D03-3F00-6243-8BC5-00B87B06851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1405"/>
          <a:stretch/>
        </p:blipFill>
        <p:spPr>
          <a:xfrm>
            <a:off x="4484781" y="2011242"/>
            <a:ext cx="3350394" cy="2123404"/>
          </a:xfrm>
          <a:prstGeom prst="rect">
            <a:avLst/>
          </a:prstGeom>
        </p:spPr>
      </p:pic>
      <p:sp>
        <p:nvSpPr>
          <p:cNvPr id="45" name="TextBox 44">
            <a:extLst>
              <a:ext uri="{FF2B5EF4-FFF2-40B4-BE49-F238E27FC236}">
                <a16:creationId xmlns:a16="http://schemas.microsoft.com/office/drawing/2014/main" id="{14E54EC4-72DE-DA45-ACC6-866B4E5108A4}"/>
              </a:ext>
            </a:extLst>
          </p:cNvPr>
          <p:cNvSpPr txBox="1"/>
          <p:nvPr/>
        </p:nvSpPr>
        <p:spPr>
          <a:xfrm>
            <a:off x="4256431" y="1087573"/>
            <a:ext cx="3876917" cy="523220"/>
          </a:xfrm>
          <a:prstGeom prst="rect">
            <a:avLst/>
          </a:prstGeom>
          <a:noFill/>
        </p:spPr>
        <p:txBody>
          <a:bodyPr wrap="square" rtlCol="0">
            <a:spAutoFit/>
          </a:bodyPr>
          <a:lstStyle/>
          <a:p>
            <a:pPr algn="ctr"/>
            <a:r>
              <a:rPr lang="en-US" sz="2800" dirty="0"/>
              <a:t>Clinical Applications</a:t>
            </a:r>
          </a:p>
        </p:txBody>
      </p:sp>
      <p:sp>
        <p:nvSpPr>
          <p:cNvPr id="59" name="Rectangle 58">
            <a:extLst>
              <a:ext uri="{FF2B5EF4-FFF2-40B4-BE49-F238E27FC236}">
                <a16:creationId xmlns:a16="http://schemas.microsoft.com/office/drawing/2014/main" id="{52B5D267-FC79-A444-8092-D0C9665B0AF9}"/>
              </a:ext>
            </a:extLst>
          </p:cNvPr>
          <p:cNvSpPr/>
          <p:nvPr/>
        </p:nvSpPr>
        <p:spPr>
          <a:xfrm>
            <a:off x="5390409" y="3626853"/>
            <a:ext cx="2364339" cy="7057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6" name="Date Placeholder 3">
            <a:extLst>
              <a:ext uri="{FF2B5EF4-FFF2-40B4-BE49-F238E27FC236}">
                <a16:creationId xmlns:a16="http://schemas.microsoft.com/office/drawing/2014/main" id="{4D4B4502-D9E4-3C42-B70B-CCD2C6751AB6}"/>
              </a:ext>
            </a:extLst>
          </p:cNvPr>
          <p:cNvSpPr>
            <a:spLocks noGrp="1"/>
          </p:cNvSpPr>
          <p:nvPr>
            <p:ph type="dt" sz="half" idx="10"/>
          </p:nvPr>
        </p:nvSpPr>
        <p:spPr/>
        <p:txBody>
          <a:bodyPr/>
          <a:lstStyle/>
          <a:p>
            <a:r>
              <a:rPr lang="en-GB" dirty="0"/>
              <a:t>Peter Charlton</a:t>
            </a:r>
            <a:endParaRPr lang="en-US" dirty="0"/>
          </a:p>
        </p:txBody>
      </p:sp>
      <p:sp>
        <p:nvSpPr>
          <p:cNvPr id="27" name="Slide Number Placeholder 4">
            <a:extLst>
              <a:ext uri="{FF2B5EF4-FFF2-40B4-BE49-F238E27FC236}">
                <a16:creationId xmlns:a16="http://schemas.microsoft.com/office/drawing/2014/main" id="{C2A42711-34FD-4249-AFCA-6F95EA0A0406}"/>
              </a:ext>
            </a:extLst>
          </p:cNvPr>
          <p:cNvSpPr>
            <a:spLocks noGrp="1"/>
          </p:cNvSpPr>
          <p:nvPr>
            <p:ph type="sldNum" sz="quarter" idx="12"/>
          </p:nvPr>
        </p:nvSpPr>
        <p:spPr/>
        <p:txBody>
          <a:bodyPr/>
          <a:lstStyle/>
          <a:p>
            <a:fld id="{1543C46E-5073-DD47-BBEA-5ADA7465C9CB}" type="slidenum">
              <a:rPr lang="en-US" b="1" smtClean="0"/>
              <a:t>17</a:t>
            </a:fld>
            <a:endParaRPr lang="en-US" b="1" dirty="0"/>
          </a:p>
        </p:txBody>
      </p:sp>
      <p:pic>
        <p:nvPicPr>
          <p:cNvPr id="23" name="Picture 22">
            <a:extLst>
              <a:ext uri="{FF2B5EF4-FFF2-40B4-BE49-F238E27FC236}">
                <a16:creationId xmlns:a16="http://schemas.microsoft.com/office/drawing/2014/main" id="{477FEA08-BF46-284A-A4DF-4CABB4F6FA3C}"/>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9471575" y="2030330"/>
            <a:ext cx="1416239" cy="1955610"/>
          </a:xfrm>
          <a:prstGeom prst="rect">
            <a:avLst/>
          </a:prstGeom>
        </p:spPr>
      </p:pic>
      <p:sp>
        <p:nvSpPr>
          <p:cNvPr id="29" name="TextBox 28">
            <a:extLst>
              <a:ext uri="{FF2B5EF4-FFF2-40B4-BE49-F238E27FC236}">
                <a16:creationId xmlns:a16="http://schemas.microsoft.com/office/drawing/2014/main" id="{D50798FD-B88B-6A41-9404-E103E826413A}"/>
              </a:ext>
            </a:extLst>
          </p:cNvPr>
          <p:cNvSpPr txBox="1"/>
          <p:nvPr/>
        </p:nvSpPr>
        <p:spPr>
          <a:xfrm>
            <a:off x="8221541" y="1076557"/>
            <a:ext cx="3876917" cy="523220"/>
          </a:xfrm>
          <a:prstGeom prst="rect">
            <a:avLst/>
          </a:prstGeom>
          <a:noFill/>
        </p:spPr>
        <p:txBody>
          <a:bodyPr wrap="square" rtlCol="0">
            <a:spAutoFit/>
          </a:bodyPr>
          <a:lstStyle/>
          <a:p>
            <a:pPr algn="ctr"/>
            <a:r>
              <a:rPr lang="en-US" sz="2800" dirty="0"/>
              <a:t>Next Steps</a:t>
            </a:r>
          </a:p>
        </p:txBody>
      </p:sp>
      <p:pic>
        <p:nvPicPr>
          <p:cNvPr id="30" name="Picture 2">
            <a:extLst>
              <a:ext uri="{FF2B5EF4-FFF2-40B4-BE49-F238E27FC236}">
                <a16:creationId xmlns:a16="http://schemas.microsoft.com/office/drawing/2014/main" id="{910DE8FB-26E1-A94B-B431-2E71B4ADAFBC}"/>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725628" y="2159716"/>
            <a:ext cx="2553772" cy="217410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3356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sp>
        <p:nvSpPr>
          <p:cNvPr id="26" name="Date Placeholder 3">
            <a:extLst>
              <a:ext uri="{FF2B5EF4-FFF2-40B4-BE49-F238E27FC236}">
                <a16:creationId xmlns:a16="http://schemas.microsoft.com/office/drawing/2014/main" id="{4D4B4502-D9E4-3C42-B70B-CCD2C6751AB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white"/>
                </a:solidFill>
                <a:effectLst/>
                <a:uLnTx/>
                <a:uFillTx/>
                <a:latin typeface="Calibri"/>
                <a:ea typeface="+mn-ea"/>
                <a:cs typeface="+mn-cs"/>
              </a:rPr>
              <a:t>Peter Charlton</a:t>
            </a:r>
            <a:endParaRPr kumimoji="0" lang="en-US" sz="1200" b="1" i="0" u="none" strike="noStrike" kern="1200" cap="none" spc="0" normalizeH="0" baseline="0" noProof="0" dirty="0">
              <a:ln>
                <a:noFill/>
              </a:ln>
              <a:solidFill>
                <a:prstClr val="white"/>
              </a:solidFill>
              <a:effectLst/>
              <a:uLnTx/>
              <a:uFillTx/>
              <a:latin typeface="Calibri"/>
              <a:ea typeface="+mn-ea"/>
              <a:cs typeface="+mn-cs"/>
            </a:endParaRPr>
          </a:p>
        </p:txBody>
      </p:sp>
      <p:sp>
        <p:nvSpPr>
          <p:cNvPr id="27" name="Slide Number Placeholder 4">
            <a:extLst>
              <a:ext uri="{FF2B5EF4-FFF2-40B4-BE49-F238E27FC236}">
                <a16:creationId xmlns:a16="http://schemas.microsoft.com/office/drawing/2014/main" id="{C2A42711-34FD-4249-AFCA-6F95EA0A040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43C46E-5073-DD47-BBEA-5ADA7465C9CB}" type="slidenum">
              <a:rPr kumimoji="0" lang="en-US" sz="1200" b="1" i="0" u="none" strike="noStrike" kern="1200" cap="none" spc="0" normalizeH="0" baseline="0" noProof="0" smtClean="0">
                <a:ln>
                  <a:noFill/>
                </a:ln>
                <a:solidFill>
                  <a:prstClr val="white"/>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1" i="0" u="none" strike="noStrike" kern="1200" cap="none" spc="0" normalizeH="0" baseline="0" noProof="0" dirty="0">
              <a:ln>
                <a:noFill/>
              </a:ln>
              <a:solidFill>
                <a:prstClr val="white"/>
              </a:solidFill>
              <a:effectLst/>
              <a:uLnTx/>
              <a:uFillTx/>
              <a:latin typeface="Calibri"/>
              <a:ea typeface="+mn-ea"/>
              <a:cs typeface="+mn-cs"/>
            </a:endParaRPr>
          </a:p>
        </p:txBody>
      </p:sp>
      <p:sp>
        <p:nvSpPr>
          <p:cNvPr id="23" name="Title 1">
            <a:extLst>
              <a:ext uri="{FF2B5EF4-FFF2-40B4-BE49-F238E27FC236}">
                <a16:creationId xmlns:a16="http://schemas.microsoft.com/office/drawing/2014/main" id="{7D98162C-EECA-E349-A2B8-F3BCC8CFBC2C}"/>
              </a:ext>
            </a:extLst>
          </p:cNvPr>
          <p:cNvSpPr txBox="1">
            <a:spLocks/>
          </p:cNvSpPr>
          <p:nvPr/>
        </p:nvSpPr>
        <p:spPr>
          <a:xfrm>
            <a:off x="72893" y="39756"/>
            <a:ext cx="9369287" cy="894522"/>
          </a:xfrm>
          <a:prstGeom prst="rect">
            <a:avLst/>
          </a:prstGeom>
          <a:noFill/>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189" algn="ctr" rtl="0" fontAlgn="base">
              <a:spcBef>
                <a:spcPct val="0"/>
              </a:spcBef>
              <a:spcAft>
                <a:spcPct val="0"/>
              </a:spcAft>
              <a:defRPr sz="4400">
                <a:solidFill>
                  <a:schemeClr val="tx1"/>
                </a:solidFill>
                <a:latin typeface="Calibri" pitchFamily="34" charset="0"/>
              </a:defRPr>
            </a:lvl6pPr>
            <a:lvl7pPr marL="914377" algn="ctr" rtl="0" fontAlgn="base">
              <a:spcBef>
                <a:spcPct val="0"/>
              </a:spcBef>
              <a:spcAft>
                <a:spcPct val="0"/>
              </a:spcAft>
              <a:defRPr sz="4400">
                <a:solidFill>
                  <a:schemeClr val="tx1"/>
                </a:solidFill>
                <a:latin typeface="Calibri" pitchFamily="34" charset="0"/>
              </a:defRPr>
            </a:lvl7pPr>
            <a:lvl8pPr marL="1371566" algn="ctr" rtl="0" fontAlgn="base">
              <a:spcBef>
                <a:spcPct val="0"/>
              </a:spcBef>
              <a:spcAft>
                <a:spcPct val="0"/>
              </a:spcAft>
              <a:defRPr sz="4400">
                <a:solidFill>
                  <a:schemeClr val="tx1"/>
                </a:solidFill>
                <a:latin typeface="Calibri" pitchFamily="34" charset="0"/>
              </a:defRPr>
            </a:lvl8pPr>
            <a:lvl9pPr marL="1828754" algn="ctr" rtl="0" fontAlgn="base">
              <a:spcBef>
                <a:spcPct val="0"/>
              </a:spcBef>
              <a:spcAft>
                <a:spcPct val="0"/>
              </a:spcAft>
              <a:defRPr sz="4400">
                <a:solidFill>
                  <a:schemeClr val="tx1"/>
                </a:solidFill>
                <a:latin typeface="Calibri"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a:ea typeface="+mj-ea"/>
                <a:cs typeface="+mj-cs"/>
              </a:rPr>
              <a:t>Next Steps</a:t>
            </a:r>
          </a:p>
        </p:txBody>
      </p:sp>
      <p:graphicFrame>
        <p:nvGraphicFramePr>
          <p:cNvPr id="4" name="Content Placeholder 3">
            <a:extLst>
              <a:ext uri="{FF2B5EF4-FFF2-40B4-BE49-F238E27FC236}">
                <a16:creationId xmlns:a16="http://schemas.microsoft.com/office/drawing/2014/main" id="{C6C80392-7731-584D-B55C-E5C89B778EAB}"/>
              </a:ext>
            </a:extLst>
          </p:cNvPr>
          <p:cNvGraphicFramePr>
            <a:graphicFrameLocks noGrp="1"/>
          </p:cNvGraphicFramePr>
          <p:nvPr>
            <p:ph idx="1"/>
            <p:extLst>
              <p:ext uri="{D42A27DB-BD31-4B8C-83A1-F6EECF244321}">
                <p14:modId xmlns:p14="http://schemas.microsoft.com/office/powerpoint/2010/main" val="2633571186"/>
              </p:ext>
            </p:extLst>
          </p:nvPr>
        </p:nvGraphicFramePr>
        <p:xfrm>
          <a:off x="72893" y="1844840"/>
          <a:ext cx="12006812" cy="157020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a:extLst>
              <a:ext uri="{FF2B5EF4-FFF2-40B4-BE49-F238E27FC236}">
                <a16:creationId xmlns:a16="http://schemas.microsoft.com/office/drawing/2014/main" id="{FB12748D-76E3-B14A-9AD1-3F822082299C}"/>
              </a:ext>
            </a:extLst>
          </p:cNvPr>
          <p:cNvSpPr txBox="1"/>
          <p:nvPr/>
        </p:nvSpPr>
        <p:spPr>
          <a:xfrm>
            <a:off x="283410" y="3376802"/>
            <a:ext cx="1748590" cy="646331"/>
          </a:xfrm>
          <a:prstGeom prst="rect">
            <a:avLst/>
          </a:prstGeom>
          <a:noFill/>
        </p:spPr>
        <p:txBody>
          <a:bodyPr wrap="square" rtlCol="0">
            <a:spAutoFit/>
          </a:bodyPr>
          <a:lstStyle/>
          <a:p>
            <a:r>
              <a:rPr lang="en-US" dirty="0"/>
              <a:t>Provide best possible signals</a:t>
            </a:r>
          </a:p>
        </p:txBody>
      </p:sp>
      <p:sp>
        <p:nvSpPr>
          <p:cNvPr id="9" name="TextBox 8">
            <a:extLst>
              <a:ext uri="{FF2B5EF4-FFF2-40B4-BE49-F238E27FC236}">
                <a16:creationId xmlns:a16="http://schemas.microsoft.com/office/drawing/2014/main" id="{BB48CD59-3651-ED4F-8944-98CB6193D61C}"/>
              </a:ext>
            </a:extLst>
          </p:cNvPr>
          <p:cNvSpPr txBox="1"/>
          <p:nvPr/>
        </p:nvSpPr>
        <p:spPr>
          <a:xfrm>
            <a:off x="2580105" y="3415045"/>
            <a:ext cx="1748590" cy="646331"/>
          </a:xfrm>
          <a:prstGeom prst="rect">
            <a:avLst/>
          </a:prstGeom>
          <a:noFill/>
        </p:spPr>
        <p:txBody>
          <a:bodyPr wrap="square" rtlCol="0">
            <a:spAutoFit/>
          </a:bodyPr>
          <a:lstStyle/>
          <a:p>
            <a:r>
              <a:rPr lang="en-US" dirty="0"/>
              <a:t>Provide accurate parameters</a:t>
            </a:r>
          </a:p>
        </p:txBody>
      </p:sp>
      <p:sp>
        <p:nvSpPr>
          <p:cNvPr id="10" name="TextBox 9">
            <a:extLst>
              <a:ext uri="{FF2B5EF4-FFF2-40B4-BE49-F238E27FC236}">
                <a16:creationId xmlns:a16="http://schemas.microsoft.com/office/drawing/2014/main" id="{10A7D699-2FFF-C24D-989C-290B4252AE45}"/>
              </a:ext>
            </a:extLst>
          </p:cNvPr>
          <p:cNvSpPr txBox="1"/>
          <p:nvPr/>
        </p:nvSpPr>
        <p:spPr>
          <a:xfrm>
            <a:off x="4957010" y="3415045"/>
            <a:ext cx="1905000" cy="646331"/>
          </a:xfrm>
          <a:prstGeom prst="rect">
            <a:avLst/>
          </a:prstGeom>
          <a:noFill/>
        </p:spPr>
        <p:txBody>
          <a:bodyPr wrap="square" rtlCol="0">
            <a:spAutoFit/>
          </a:bodyPr>
          <a:lstStyle/>
          <a:p>
            <a:r>
              <a:rPr lang="en-US" dirty="0"/>
              <a:t>Provide clinically useful information</a:t>
            </a:r>
          </a:p>
        </p:txBody>
      </p:sp>
      <p:sp>
        <p:nvSpPr>
          <p:cNvPr id="11" name="TextBox 10">
            <a:extLst>
              <a:ext uri="{FF2B5EF4-FFF2-40B4-BE49-F238E27FC236}">
                <a16:creationId xmlns:a16="http://schemas.microsoft.com/office/drawing/2014/main" id="{3265CD7D-B2EA-C04C-9D53-1FFF76C73A4A}"/>
              </a:ext>
            </a:extLst>
          </p:cNvPr>
          <p:cNvSpPr txBox="1"/>
          <p:nvPr/>
        </p:nvSpPr>
        <p:spPr>
          <a:xfrm>
            <a:off x="7307178" y="3418067"/>
            <a:ext cx="1905000" cy="646331"/>
          </a:xfrm>
          <a:prstGeom prst="rect">
            <a:avLst/>
          </a:prstGeom>
          <a:noFill/>
        </p:spPr>
        <p:txBody>
          <a:bodyPr wrap="square" rtlCol="0">
            <a:spAutoFit/>
          </a:bodyPr>
          <a:lstStyle/>
          <a:p>
            <a:r>
              <a:rPr lang="en-US" dirty="0"/>
              <a:t>Tailor wearables to intended users</a:t>
            </a:r>
          </a:p>
        </p:txBody>
      </p:sp>
      <p:sp>
        <p:nvSpPr>
          <p:cNvPr id="12" name="TextBox 11">
            <a:extLst>
              <a:ext uri="{FF2B5EF4-FFF2-40B4-BE49-F238E27FC236}">
                <a16:creationId xmlns:a16="http://schemas.microsoft.com/office/drawing/2014/main" id="{40C8449E-00A4-864B-B27D-9DB42ED47CDA}"/>
              </a:ext>
            </a:extLst>
          </p:cNvPr>
          <p:cNvSpPr txBox="1"/>
          <p:nvPr/>
        </p:nvSpPr>
        <p:spPr>
          <a:xfrm>
            <a:off x="9677399" y="3415045"/>
            <a:ext cx="2192421" cy="646331"/>
          </a:xfrm>
          <a:prstGeom prst="rect">
            <a:avLst/>
          </a:prstGeom>
          <a:noFill/>
        </p:spPr>
        <p:txBody>
          <a:bodyPr wrap="square" rtlCol="0">
            <a:spAutoFit/>
          </a:bodyPr>
          <a:lstStyle/>
          <a:p>
            <a:r>
              <a:rPr lang="en-US" dirty="0"/>
              <a:t>Specific applications to improve outcomes</a:t>
            </a:r>
          </a:p>
        </p:txBody>
      </p:sp>
    </p:spTree>
    <p:extLst>
      <p:ext uri="{BB962C8B-B14F-4D97-AF65-F5344CB8AC3E}">
        <p14:creationId xmlns:p14="http://schemas.microsoft.com/office/powerpoint/2010/main" val="2855302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P spid="10" grpId="0"/>
      <p:bldP spid="11" grpId="0"/>
      <p:bldP spid="1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41D86BC-68B8-564D-9EB0-9DA57DFCB3EF}"/>
              </a:ext>
            </a:extLst>
          </p:cNvPr>
          <p:cNvPicPr>
            <a:picLocks noChangeAspect="1"/>
          </p:cNvPicPr>
          <p:nvPr/>
        </p:nvPicPr>
        <p:blipFill>
          <a:blip r:embed="rId4"/>
          <a:stretch>
            <a:fillRect/>
          </a:stretch>
        </p:blipFill>
        <p:spPr>
          <a:xfrm>
            <a:off x="4607860" y="323547"/>
            <a:ext cx="9363979" cy="5274645"/>
          </a:xfrm>
          <a:prstGeom prst="rect">
            <a:avLst/>
          </a:prstGeom>
        </p:spPr>
      </p:pic>
      <p:sp>
        <p:nvSpPr>
          <p:cNvPr id="6" name="Oval 5">
            <a:extLst>
              <a:ext uri="{FF2B5EF4-FFF2-40B4-BE49-F238E27FC236}">
                <a16:creationId xmlns:a16="http://schemas.microsoft.com/office/drawing/2014/main" id="{9335487B-5C0D-8946-8315-A810AFC25368}"/>
              </a:ext>
            </a:extLst>
          </p:cNvPr>
          <p:cNvSpPr>
            <a:spLocks noChangeAspect="1"/>
          </p:cNvSpPr>
          <p:nvPr/>
        </p:nvSpPr>
        <p:spPr>
          <a:xfrm>
            <a:off x="660633" y="2842731"/>
            <a:ext cx="1097315" cy="1097315"/>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dirty="0">
                <a:solidFill>
                  <a:schemeClr val="tx1"/>
                </a:solidFill>
              </a:rPr>
              <a:t>5</a:t>
            </a:r>
          </a:p>
        </p:txBody>
      </p:sp>
      <p:sp>
        <p:nvSpPr>
          <p:cNvPr id="9" name="TextBox 8">
            <a:extLst>
              <a:ext uri="{FF2B5EF4-FFF2-40B4-BE49-F238E27FC236}">
                <a16:creationId xmlns:a16="http://schemas.microsoft.com/office/drawing/2014/main" id="{244792BC-95A3-954B-8B17-F0ADCB9E9ACD}"/>
              </a:ext>
            </a:extLst>
          </p:cNvPr>
          <p:cNvSpPr txBox="1"/>
          <p:nvPr/>
        </p:nvSpPr>
        <p:spPr>
          <a:xfrm>
            <a:off x="1616787" y="1638725"/>
            <a:ext cx="1643224" cy="830997"/>
          </a:xfrm>
          <a:prstGeom prst="rect">
            <a:avLst/>
          </a:prstGeom>
          <a:solidFill>
            <a:schemeClr val="tx1">
              <a:alpha val="61000"/>
            </a:schemeClr>
          </a:solidFill>
          <a:effectLst>
            <a:softEdge rad="50800"/>
          </a:effectLst>
        </p:spPr>
        <p:txBody>
          <a:bodyPr wrap="square" rtlCol="0">
            <a:spAutoFit/>
          </a:bodyPr>
          <a:lstStyle/>
          <a:p>
            <a:r>
              <a:rPr lang="en-US" sz="2400" b="1" dirty="0">
                <a:solidFill>
                  <a:schemeClr val="bg1"/>
                </a:solidFill>
              </a:rPr>
              <a:t>hospital </a:t>
            </a:r>
          </a:p>
          <a:p>
            <a:r>
              <a:rPr lang="en-US" sz="2400" b="1" dirty="0">
                <a:solidFill>
                  <a:schemeClr val="bg1"/>
                </a:solidFill>
              </a:rPr>
              <a:t>admissions</a:t>
            </a:r>
          </a:p>
        </p:txBody>
      </p:sp>
      <p:sp>
        <p:nvSpPr>
          <p:cNvPr id="10" name="TextBox 9">
            <a:extLst>
              <a:ext uri="{FF2B5EF4-FFF2-40B4-BE49-F238E27FC236}">
                <a16:creationId xmlns:a16="http://schemas.microsoft.com/office/drawing/2014/main" id="{779D9848-BE82-3D42-A18E-97988640870A}"/>
              </a:ext>
            </a:extLst>
          </p:cNvPr>
          <p:cNvSpPr txBox="1"/>
          <p:nvPr/>
        </p:nvSpPr>
        <p:spPr>
          <a:xfrm>
            <a:off x="1943918" y="3127498"/>
            <a:ext cx="1129727" cy="461665"/>
          </a:xfrm>
          <a:prstGeom prst="rect">
            <a:avLst/>
          </a:prstGeom>
          <a:solidFill>
            <a:schemeClr val="tx1">
              <a:alpha val="61000"/>
            </a:schemeClr>
          </a:solidFill>
          <a:effectLst>
            <a:softEdge rad="50800"/>
          </a:effectLst>
        </p:spPr>
        <p:txBody>
          <a:bodyPr wrap="square" rtlCol="0">
            <a:spAutoFit/>
          </a:bodyPr>
          <a:lstStyle/>
          <a:p>
            <a:r>
              <a:rPr lang="en-US" sz="2400" b="1" dirty="0">
                <a:solidFill>
                  <a:schemeClr val="bg1"/>
                </a:solidFill>
              </a:rPr>
              <a:t>deaths</a:t>
            </a:r>
          </a:p>
        </p:txBody>
      </p:sp>
      <p:sp>
        <p:nvSpPr>
          <p:cNvPr id="11" name="Oval 10">
            <a:extLst>
              <a:ext uri="{FF2B5EF4-FFF2-40B4-BE49-F238E27FC236}">
                <a16:creationId xmlns:a16="http://schemas.microsoft.com/office/drawing/2014/main" id="{1696462A-301D-F045-8196-57519C10FBF1}"/>
              </a:ext>
            </a:extLst>
          </p:cNvPr>
          <p:cNvSpPr>
            <a:spLocks noChangeAspect="1"/>
          </p:cNvSpPr>
          <p:nvPr/>
        </p:nvSpPr>
        <p:spPr>
          <a:xfrm>
            <a:off x="528566" y="1721008"/>
            <a:ext cx="849660" cy="779491"/>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dirty="0">
                <a:solidFill>
                  <a:schemeClr val="tx1"/>
                </a:solidFill>
              </a:rPr>
              <a:t>3</a:t>
            </a:r>
          </a:p>
        </p:txBody>
      </p:sp>
      <p:sp>
        <p:nvSpPr>
          <p:cNvPr id="12" name="Oval 11">
            <a:extLst>
              <a:ext uri="{FF2B5EF4-FFF2-40B4-BE49-F238E27FC236}">
                <a16:creationId xmlns:a16="http://schemas.microsoft.com/office/drawing/2014/main" id="{13AE0501-9236-2E45-A5AD-223D78DE6613}"/>
              </a:ext>
            </a:extLst>
          </p:cNvPr>
          <p:cNvSpPr>
            <a:spLocks noChangeAspect="1"/>
          </p:cNvSpPr>
          <p:nvPr/>
        </p:nvSpPr>
        <p:spPr>
          <a:xfrm>
            <a:off x="1110361" y="4194458"/>
            <a:ext cx="1558793" cy="1558793"/>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dirty="0">
                <a:solidFill>
                  <a:schemeClr val="tx1"/>
                </a:solidFill>
              </a:rPr>
              <a:t>£250k</a:t>
            </a:r>
          </a:p>
        </p:txBody>
      </p:sp>
      <p:sp>
        <p:nvSpPr>
          <p:cNvPr id="13" name="TextBox 12">
            <a:extLst>
              <a:ext uri="{FF2B5EF4-FFF2-40B4-BE49-F238E27FC236}">
                <a16:creationId xmlns:a16="http://schemas.microsoft.com/office/drawing/2014/main" id="{6AA140C8-F891-7E41-A335-9F4F664A1AA5}"/>
              </a:ext>
            </a:extLst>
          </p:cNvPr>
          <p:cNvSpPr txBox="1"/>
          <p:nvPr/>
        </p:nvSpPr>
        <p:spPr>
          <a:xfrm>
            <a:off x="2850084" y="4542967"/>
            <a:ext cx="1620557" cy="830997"/>
          </a:xfrm>
          <a:prstGeom prst="rect">
            <a:avLst/>
          </a:prstGeom>
          <a:solidFill>
            <a:schemeClr val="tx1">
              <a:alpha val="61000"/>
            </a:schemeClr>
          </a:solidFill>
          <a:effectLst>
            <a:softEdge rad="50800"/>
          </a:effectLst>
        </p:spPr>
        <p:txBody>
          <a:bodyPr wrap="square" rtlCol="0">
            <a:spAutoFit/>
          </a:bodyPr>
          <a:lstStyle/>
          <a:p>
            <a:r>
              <a:rPr lang="en-US" sz="2400" b="1" dirty="0">
                <a:solidFill>
                  <a:schemeClr val="bg1"/>
                </a:solidFill>
              </a:rPr>
              <a:t>healthcare</a:t>
            </a:r>
          </a:p>
          <a:p>
            <a:r>
              <a:rPr lang="en-US" sz="2400" b="1" dirty="0">
                <a:solidFill>
                  <a:schemeClr val="bg1"/>
                </a:solidFill>
              </a:rPr>
              <a:t>costs</a:t>
            </a:r>
          </a:p>
        </p:txBody>
      </p:sp>
      <p:sp>
        <p:nvSpPr>
          <p:cNvPr id="14" name="TextBox 13">
            <a:extLst>
              <a:ext uri="{FF2B5EF4-FFF2-40B4-BE49-F238E27FC236}">
                <a16:creationId xmlns:a16="http://schemas.microsoft.com/office/drawing/2014/main" id="{09638E0C-2A5E-0041-AC2E-C9CDC956C9B4}"/>
              </a:ext>
            </a:extLst>
          </p:cNvPr>
          <p:cNvSpPr txBox="1"/>
          <p:nvPr/>
        </p:nvSpPr>
        <p:spPr>
          <a:xfrm>
            <a:off x="496603" y="193185"/>
            <a:ext cx="1941796" cy="830997"/>
          </a:xfrm>
          <a:prstGeom prst="rect">
            <a:avLst/>
          </a:prstGeom>
          <a:solidFill>
            <a:schemeClr val="tx1">
              <a:alpha val="61000"/>
            </a:schemeClr>
          </a:solidFill>
          <a:effectLst>
            <a:softEdge rad="50800"/>
          </a:effectLst>
        </p:spPr>
        <p:txBody>
          <a:bodyPr wrap="square" rtlCol="0">
            <a:spAutoFit/>
          </a:bodyPr>
          <a:lstStyle/>
          <a:p>
            <a:r>
              <a:rPr lang="en-US" sz="2400" b="1" dirty="0">
                <a:solidFill>
                  <a:schemeClr val="bg1"/>
                </a:solidFill>
              </a:rPr>
              <a:t>Every 15 mins in UK:</a:t>
            </a:r>
          </a:p>
        </p:txBody>
      </p:sp>
      <p:sp>
        <p:nvSpPr>
          <p:cNvPr id="15" name="TextBox 14">
            <a:extLst>
              <a:ext uri="{FF2B5EF4-FFF2-40B4-BE49-F238E27FC236}">
                <a16:creationId xmlns:a16="http://schemas.microsoft.com/office/drawing/2014/main" id="{BE9C11A2-EC16-DC47-AA52-189AFDAD5335}"/>
              </a:ext>
            </a:extLst>
          </p:cNvPr>
          <p:cNvSpPr txBox="1"/>
          <p:nvPr/>
        </p:nvSpPr>
        <p:spPr>
          <a:xfrm>
            <a:off x="6520069" y="5981620"/>
            <a:ext cx="5671932" cy="502573"/>
          </a:xfrm>
          <a:prstGeom prst="rect">
            <a:avLst/>
          </a:prstGeom>
          <a:noFill/>
          <a:effectLst>
            <a:softEdge rad="50800"/>
          </a:effectLst>
        </p:spPr>
        <p:txBody>
          <a:bodyPr wrap="square" rtlCol="0">
            <a:spAutoFit/>
          </a:bodyPr>
          <a:lstStyle/>
          <a:p>
            <a:pPr algn="r"/>
            <a:r>
              <a:rPr lang="en-US" sz="1333" dirty="0"/>
              <a:t>German Tenorio, </a:t>
            </a:r>
            <a:r>
              <a:rPr lang="en-US" sz="1333" dirty="0">
                <a:hlinkClick r:id="rId5"/>
              </a:rPr>
              <a:t>https://www.flickr.com/photos/germantenorio/18459649560/</a:t>
            </a:r>
            <a:r>
              <a:rPr lang="en-US" sz="1333" dirty="0"/>
              <a:t> (</a:t>
            </a:r>
            <a:r>
              <a:rPr lang="en-US" sz="1333" dirty="0">
                <a:hlinkClick r:id="rId6"/>
              </a:rPr>
              <a:t>CC BY SA 2.0</a:t>
            </a:r>
            <a:r>
              <a:rPr lang="en-US" sz="1333" dirty="0"/>
              <a:t>)</a:t>
            </a:r>
          </a:p>
        </p:txBody>
      </p:sp>
      <p:sp>
        <p:nvSpPr>
          <p:cNvPr id="16" name="TextBox 15">
            <a:extLst>
              <a:ext uri="{FF2B5EF4-FFF2-40B4-BE49-F238E27FC236}">
                <a16:creationId xmlns:a16="http://schemas.microsoft.com/office/drawing/2014/main" id="{E1C35686-3470-2644-8BF8-C4664040D0D0}"/>
              </a:ext>
            </a:extLst>
          </p:cNvPr>
          <p:cNvSpPr txBox="1"/>
          <p:nvPr/>
        </p:nvSpPr>
        <p:spPr>
          <a:xfrm>
            <a:off x="1" y="5967373"/>
            <a:ext cx="5231575" cy="502573"/>
          </a:xfrm>
          <a:prstGeom prst="rect">
            <a:avLst/>
          </a:prstGeom>
          <a:noFill/>
          <a:effectLst>
            <a:softEdge rad="50800"/>
          </a:effectLst>
        </p:spPr>
        <p:txBody>
          <a:bodyPr wrap="square" rtlCol="0">
            <a:spAutoFit/>
          </a:bodyPr>
          <a:lstStyle/>
          <a:p>
            <a:r>
              <a:rPr lang="en-US" sz="1333" i="1" dirty="0"/>
              <a:t>BHF Statistics Factsheet – UK</a:t>
            </a:r>
            <a:r>
              <a:rPr lang="en-US" sz="1333" dirty="0"/>
              <a:t>, 2020:</a:t>
            </a:r>
          </a:p>
          <a:p>
            <a:r>
              <a:rPr lang="en-GB" sz="1333" dirty="0">
                <a:hlinkClick r:id="rId7"/>
              </a:rPr>
              <a:t>https://www.bhf.org.uk/what-we-do/our-research/heart-statistics</a:t>
            </a:r>
            <a:endParaRPr lang="en-US" sz="1333" i="1" dirty="0"/>
          </a:p>
        </p:txBody>
      </p:sp>
      <p:sp>
        <p:nvSpPr>
          <p:cNvPr id="17" name="Date Placeholder 3">
            <a:extLst>
              <a:ext uri="{FF2B5EF4-FFF2-40B4-BE49-F238E27FC236}">
                <a16:creationId xmlns:a16="http://schemas.microsoft.com/office/drawing/2014/main" id="{58D62837-556C-D142-BCF8-6896C2933266}"/>
              </a:ext>
            </a:extLst>
          </p:cNvPr>
          <p:cNvSpPr>
            <a:spLocks noGrp="1"/>
          </p:cNvSpPr>
          <p:nvPr>
            <p:ph type="dt" sz="half" idx="10"/>
          </p:nvPr>
        </p:nvSpPr>
        <p:spPr/>
        <p:txBody>
          <a:bodyPr/>
          <a:lstStyle/>
          <a:p>
            <a:r>
              <a:rPr lang="en-GB" dirty="0"/>
              <a:t>Peter Charlton</a:t>
            </a:r>
            <a:endParaRPr lang="en-US" dirty="0"/>
          </a:p>
        </p:txBody>
      </p:sp>
      <p:sp>
        <p:nvSpPr>
          <p:cNvPr id="18" name="Slide Number Placeholder 4">
            <a:extLst>
              <a:ext uri="{FF2B5EF4-FFF2-40B4-BE49-F238E27FC236}">
                <a16:creationId xmlns:a16="http://schemas.microsoft.com/office/drawing/2014/main" id="{FB08EC47-8166-1E46-A764-5DDF318B9592}"/>
              </a:ext>
            </a:extLst>
          </p:cNvPr>
          <p:cNvSpPr>
            <a:spLocks noGrp="1"/>
          </p:cNvSpPr>
          <p:nvPr>
            <p:ph type="sldNum" sz="quarter" idx="12"/>
          </p:nvPr>
        </p:nvSpPr>
        <p:spPr/>
        <p:txBody>
          <a:bodyPr/>
          <a:lstStyle/>
          <a:p>
            <a:fld id="{1543C46E-5073-DD47-BBEA-5ADA7465C9CB}" type="slidenum">
              <a:rPr lang="en-US" b="1" smtClean="0"/>
              <a:t>1</a:t>
            </a:fld>
            <a:endParaRPr lang="en-US" b="1" dirty="0"/>
          </a:p>
        </p:txBody>
      </p:sp>
    </p:spTree>
    <p:custDataLst>
      <p:tags r:id="rId1"/>
    </p:custDataLst>
    <p:extLst>
      <p:ext uri="{BB962C8B-B14F-4D97-AF65-F5344CB8AC3E}">
        <p14:creationId xmlns:p14="http://schemas.microsoft.com/office/powerpoint/2010/main" val="3646211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P spid="10" grpId="0" animBg="1"/>
      <p:bldP spid="11" grpId="0" animBg="1"/>
      <p:bldP spid="12" grpId="0" animBg="1"/>
      <p:bldP spid="13" grpId="0" animBg="1"/>
      <p:bldP spid="15" grpId="0"/>
      <p:bldP spid="1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DDFA1-6B8F-004B-A03F-517F0FB93F8C}"/>
              </a:ext>
            </a:extLst>
          </p:cNvPr>
          <p:cNvSpPr txBox="1">
            <a:spLocks/>
          </p:cNvSpPr>
          <p:nvPr/>
        </p:nvSpPr>
        <p:spPr>
          <a:xfrm>
            <a:off x="1811867" y="341337"/>
            <a:ext cx="8568267" cy="1143000"/>
          </a:xfrm>
          <a:prstGeom prst="rect">
            <a:avLst/>
          </a:prstGeom>
        </p:spPr>
        <p:txBody>
          <a:bodyPr vert="horz" lIns="121920" tIns="60960" rIns="121920" bIns="6096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GB" altLang="en-US" sz="3200" b="1" dirty="0"/>
              <a:t>Resources</a:t>
            </a:r>
          </a:p>
        </p:txBody>
      </p:sp>
      <p:sp>
        <p:nvSpPr>
          <p:cNvPr id="3" name="TextBox 2">
            <a:extLst>
              <a:ext uri="{FF2B5EF4-FFF2-40B4-BE49-F238E27FC236}">
                <a16:creationId xmlns:a16="http://schemas.microsoft.com/office/drawing/2014/main" id="{5EE0345D-8CB8-3B43-8165-0F8D06432C2C}"/>
              </a:ext>
            </a:extLst>
          </p:cNvPr>
          <p:cNvSpPr txBox="1"/>
          <p:nvPr/>
        </p:nvSpPr>
        <p:spPr>
          <a:xfrm>
            <a:off x="1425526" y="1631853"/>
            <a:ext cx="9340948" cy="4011547"/>
          </a:xfrm>
          <a:prstGeom prst="rect">
            <a:avLst/>
          </a:prstGeom>
          <a:noFill/>
        </p:spPr>
        <p:txBody>
          <a:bodyPr wrap="square" rtlCol="0">
            <a:spAutoFit/>
          </a:bodyPr>
          <a:lstStyle/>
          <a:p>
            <a:pPr>
              <a:lnSpc>
                <a:spcPct val="120000"/>
              </a:lnSpc>
              <a:spcAft>
                <a:spcPts val="1067"/>
              </a:spcAft>
            </a:pPr>
            <a:endParaRPr lang="en-GB" sz="2400" dirty="0">
              <a:hlinkClick r:id="rId3"/>
            </a:endParaRPr>
          </a:p>
          <a:p>
            <a:pPr algn="ctr">
              <a:lnSpc>
                <a:spcPct val="120000"/>
              </a:lnSpc>
              <a:spcAft>
                <a:spcPts val="1067"/>
              </a:spcAft>
            </a:pPr>
            <a:r>
              <a:rPr lang="en-GB" sz="2400" dirty="0">
                <a:hlinkClick r:id="rId3"/>
              </a:rPr>
              <a:t>http://peterhcharlton.github.io/</a:t>
            </a:r>
            <a:endParaRPr lang="en-GB" sz="2400" dirty="0"/>
          </a:p>
          <a:p>
            <a:pPr>
              <a:lnSpc>
                <a:spcPct val="120000"/>
              </a:lnSpc>
              <a:spcAft>
                <a:spcPts val="1067"/>
              </a:spcAft>
            </a:pPr>
            <a:r>
              <a:rPr lang="en-GB" sz="2400" dirty="0"/>
              <a:t>Contains:</a:t>
            </a:r>
            <a:endParaRPr lang="en-US" sz="2400" dirty="0"/>
          </a:p>
          <a:p>
            <a:pPr marL="380990" indent="-380990">
              <a:lnSpc>
                <a:spcPct val="120000"/>
              </a:lnSpc>
              <a:spcAft>
                <a:spcPts val="1067"/>
              </a:spcAft>
              <a:buFont typeface="Arial" panose="020B0604020202020204" pitchFamily="34" charset="0"/>
              <a:buChar char="•"/>
            </a:pPr>
            <a:r>
              <a:rPr lang="en-US" sz="2400" dirty="0"/>
              <a:t>Datasets</a:t>
            </a:r>
          </a:p>
          <a:p>
            <a:pPr marL="380990" indent="-380990">
              <a:lnSpc>
                <a:spcPct val="120000"/>
              </a:lnSpc>
              <a:spcAft>
                <a:spcPts val="1067"/>
              </a:spcAft>
              <a:buFont typeface="Arial" panose="020B0604020202020204" pitchFamily="34" charset="0"/>
              <a:buChar char="•"/>
            </a:pPr>
            <a:r>
              <a:rPr lang="en-US" sz="2400" dirty="0"/>
              <a:t>Signal processing algorithms</a:t>
            </a:r>
          </a:p>
          <a:p>
            <a:pPr marL="380990" indent="-380990">
              <a:lnSpc>
                <a:spcPct val="120000"/>
              </a:lnSpc>
              <a:spcAft>
                <a:spcPts val="1067"/>
              </a:spcAft>
              <a:buFont typeface="Arial" panose="020B0604020202020204" pitchFamily="34" charset="0"/>
              <a:buChar char="•"/>
            </a:pPr>
            <a:r>
              <a:rPr lang="en-US" sz="2400" dirty="0"/>
              <a:t>Presentations (including this one)</a:t>
            </a:r>
          </a:p>
          <a:p>
            <a:pPr marL="380990" indent="-380990">
              <a:lnSpc>
                <a:spcPct val="120000"/>
              </a:lnSpc>
              <a:spcAft>
                <a:spcPts val="1067"/>
              </a:spcAft>
              <a:buFont typeface="Arial" panose="020B0604020202020204" pitchFamily="34" charset="0"/>
              <a:buChar char="•"/>
            </a:pPr>
            <a:r>
              <a:rPr lang="en-US" sz="2400" dirty="0"/>
              <a:t>Publications</a:t>
            </a:r>
          </a:p>
        </p:txBody>
      </p:sp>
    </p:spTree>
    <p:extLst>
      <p:ext uri="{BB962C8B-B14F-4D97-AF65-F5344CB8AC3E}">
        <p14:creationId xmlns:p14="http://schemas.microsoft.com/office/powerpoint/2010/main" val="324150213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5D44DEB-9770-E24A-83A5-546A50F03026}"/>
              </a:ext>
            </a:extLst>
          </p:cNvPr>
          <p:cNvSpPr txBox="1">
            <a:spLocks/>
          </p:cNvSpPr>
          <p:nvPr/>
        </p:nvSpPr>
        <p:spPr bwMode="auto">
          <a:xfrm>
            <a:off x="1077883" y="3967560"/>
            <a:ext cx="3575251" cy="839573"/>
          </a:xfrm>
          <a:prstGeom prst="rect">
            <a:avLst/>
          </a:prstGeom>
          <a:noFill/>
          <a:ln w="12700">
            <a:no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txBody>
          <a:bodyPr vert="horz" wrap="square" lIns="121920" tIns="60960" rIns="121920" bIns="60960" numCol="1" anchor="t" anchorCtr="0" compatLnSpc="1">
            <a:prstTxWarp prst="textNoShape">
              <a:avLst/>
            </a:prstTxWarp>
          </a:bodyPr>
          <a:lstStyle>
            <a:lvl1pPr marL="257175" indent="-257175" algn="l" rtl="0" eaLnBrk="0" fontAlgn="base" hangingPunct="0">
              <a:lnSpc>
                <a:spcPct val="110000"/>
              </a:lnSpc>
              <a:spcBef>
                <a:spcPts val="900"/>
              </a:spcBef>
              <a:spcAft>
                <a:spcPct val="0"/>
              </a:spcAft>
              <a:buFont typeface="Arial" charset="0"/>
              <a:buChar char="•"/>
              <a:defRPr sz="1800" kern="1200">
                <a:solidFill>
                  <a:schemeClr val="tx1"/>
                </a:solidFill>
                <a:latin typeface="+mn-lt"/>
                <a:ea typeface="+mn-ea"/>
                <a:cs typeface="+mn-cs"/>
              </a:defRPr>
            </a:lvl1pPr>
            <a:lvl2pPr marL="557213" indent="-214313" algn="l" rtl="0" eaLnBrk="0" fontAlgn="base" hangingPunct="0">
              <a:lnSpc>
                <a:spcPct val="110000"/>
              </a:lnSpc>
              <a:spcBef>
                <a:spcPts val="450"/>
              </a:spcBef>
              <a:spcAft>
                <a:spcPct val="0"/>
              </a:spcAft>
              <a:buFont typeface="Arial" charset="0"/>
              <a:buChar char="–"/>
              <a:defRPr sz="1500" kern="1200">
                <a:solidFill>
                  <a:schemeClr val="tx1"/>
                </a:solidFill>
                <a:latin typeface="+mn-lt"/>
                <a:ea typeface="+mn-ea"/>
                <a:cs typeface="+mn-cs"/>
              </a:defRPr>
            </a:lvl2pPr>
            <a:lvl3pPr marL="857250" indent="-171450" algn="l" rtl="0" eaLnBrk="0" fontAlgn="base" hangingPunct="0">
              <a:lnSpc>
                <a:spcPct val="110000"/>
              </a:lnSpc>
              <a:spcBef>
                <a:spcPts val="450"/>
              </a:spcBef>
              <a:spcAft>
                <a:spcPct val="0"/>
              </a:spcAft>
              <a:buFont typeface="Arial" charset="0"/>
              <a:buChar char="•"/>
              <a:defRPr sz="1350" kern="1200">
                <a:solidFill>
                  <a:schemeClr val="tx1"/>
                </a:solidFill>
                <a:latin typeface="+mn-lt"/>
                <a:ea typeface="+mn-ea"/>
                <a:cs typeface="+mn-cs"/>
              </a:defRPr>
            </a:lvl3pPr>
            <a:lvl4pPr marL="1200150" indent="-171450" algn="l" rtl="0" eaLnBrk="0" fontAlgn="base" hangingPunct="0">
              <a:lnSpc>
                <a:spcPct val="110000"/>
              </a:lnSpc>
              <a:spcBef>
                <a:spcPts val="450"/>
              </a:spcBef>
              <a:spcAft>
                <a:spcPct val="0"/>
              </a:spcAft>
              <a:buFont typeface="Arial" charset="0"/>
              <a:buChar char="–"/>
              <a:defRPr sz="1200" kern="1200">
                <a:solidFill>
                  <a:schemeClr val="tx1"/>
                </a:solidFill>
                <a:latin typeface="+mn-lt"/>
                <a:ea typeface="+mn-ea"/>
                <a:cs typeface="+mn-cs"/>
              </a:defRPr>
            </a:lvl4pPr>
            <a:lvl5pPr marL="1543050" indent="-171450" algn="l" rtl="0" eaLnBrk="0" fontAlgn="base" hangingPunct="0">
              <a:lnSpc>
                <a:spcPct val="110000"/>
              </a:lnSpc>
              <a:spcBef>
                <a:spcPts val="450"/>
              </a:spcBef>
              <a:spcAft>
                <a:spcPct val="0"/>
              </a:spcAft>
              <a:buFont typeface="Arial" charset="0"/>
              <a:buChar char="»"/>
              <a:defRPr sz="12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pPr marL="0" indent="0" defTabSz="1219170">
              <a:lnSpc>
                <a:spcPct val="120000"/>
              </a:lnSpc>
              <a:spcBef>
                <a:spcPts val="0"/>
              </a:spcBef>
              <a:buNone/>
            </a:pPr>
            <a:endParaRPr lang="en-GB" sz="2133" dirty="0"/>
          </a:p>
        </p:txBody>
      </p:sp>
      <p:sp>
        <p:nvSpPr>
          <p:cNvPr id="10" name="TextBox 9">
            <a:extLst>
              <a:ext uri="{FF2B5EF4-FFF2-40B4-BE49-F238E27FC236}">
                <a16:creationId xmlns:a16="http://schemas.microsoft.com/office/drawing/2014/main" id="{3E4049FD-87C8-5C45-A890-A1C1A3BE1FB4}"/>
              </a:ext>
            </a:extLst>
          </p:cNvPr>
          <p:cNvSpPr txBox="1"/>
          <p:nvPr/>
        </p:nvSpPr>
        <p:spPr>
          <a:xfrm>
            <a:off x="2018409" y="1926758"/>
            <a:ext cx="2914709" cy="3217227"/>
          </a:xfrm>
          <a:prstGeom prst="rect">
            <a:avLst/>
          </a:prstGeom>
          <a:noFill/>
        </p:spPr>
        <p:txBody>
          <a:bodyPr wrap="none" rtlCol="0">
            <a:spAutoFit/>
          </a:bodyPr>
          <a:lstStyle/>
          <a:p>
            <a:pPr>
              <a:lnSpc>
                <a:spcPct val="120000"/>
              </a:lnSpc>
            </a:pPr>
            <a:r>
              <a:rPr lang="en-US" sz="2133" dirty="0"/>
              <a:t>Panicos Kyriacou</a:t>
            </a:r>
          </a:p>
          <a:p>
            <a:pPr>
              <a:lnSpc>
                <a:spcPct val="120000"/>
              </a:lnSpc>
            </a:pPr>
            <a:r>
              <a:rPr lang="en-US" sz="2133" dirty="0"/>
              <a:t>Jonathan Mant</a:t>
            </a:r>
          </a:p>
          <a:p>
            <a:pPr>
              <a:lnSpc>
                <a:spcPct val="120000"/>
              </a:lnSpc>
            </a:pPr>
            <a:r>
              <a:rPr lang="en-US" sz="2133" dirty="0" err="1"/>
              <a:t>Vaidotas</a:t>
            </a:r>
            <a:r>
              <a:rPr lang="en-US" sz="2133" dirty="0"/>
              <a:t> </a:t>
            </a:r>
            <a:r>
              <a:rPr lang="en-US" sz="2133" dirty="0" err="1"/>
              <a:t>Marozas</a:t>
            </a:r>
            <a:endParaRPr lang="en-US" sz="2133" dirty="0"/>
          </a:p>
          <a:p>
            <a:pPr>
              <a:lnSpc>
                <a:spcPct val="120000"/>
              </a:lnSpc>
            </a:pPr>
            <a:r>
              <a:rPr lang="en-US" sz="2133" dirty="0"/>
              <a:t>Jordi Alastruey</a:t>
            </a:r>
          </a:p>
          <a:p>
            <a:pPr>
              <a:lnSpc>
                <a:spcPct val="120000"/>
              </a:lnSpc>
            </a:pPr>
            <a:r>
              <a:rPr lang="en-US" sz="2133" dirty="0"/>
              <a:t>Phil Chowienczyk</a:t>
            </a:r>
          </a:p>
          <a:p>
            <a:pPr>
              <a:lnSpc>
                <a:spcPct val="120000"/>
              </a:lnSpc>
            </a:pPr>
            <a:endParaRPr lang="en-US" sz="2133" dirty="0"/>
          </a:p>
          <a:p>
            <a:pPr>
              <a:lnSpc>
                <a:spcPct val="120000"/>
              </a:lnSpc>
            </a:pPr>
            <a:r>
              <a:rPr lang="en-GB" sz="2133" dirty="0"/>
              <a:t>British Heart Foundation</a:t>
            </a:r>
          </a:p>
          <a:p>
            <a:pPr>
              <a:lnSpc>
                <a:spcPct val="120000"/>
              </a:lnSpc>
            </a:pPr>
            <a:endParaRPr lang="en-GB" sz="2133" dirty="0"/>
          </a:p>
        </p:txBody>
      </p:sp>
      <p:sp>
        <p:nvSpPr>
          <p:cNvPr id="11" name="TextBox 10">
            <a:extLst>
              <a:ext uri="{FF2B5EF4-FFF2-40B4-BE49-F238E27FC236}">
                <a16:creationId xmlns:a16="http://schemas.microsoft.com/office/drawing/2014/main" id="{91E810FA-FF33-2542-B157-E93EF01E43B7}"/>
              </a:ext>
            </a:extLst>
          </p:cNvPr>
          <p:cNvSpPr txBox="1"/>
          <p:nvPr/>
        </p:nvSpPr>
        <p:spPr>
          <a:xfrm>
            <a:off x="400595" y="766355"/>
            <a:ext cx="2014847" cy="420564"/>
          </a:xfrm>
          <a:prstGeom prst="rect">
            <a:avLst/>
          </a:prstGeom>
          <a:noFill/>
        </p:spPr>
        <p:txBody>
          <a:bodyPr wrap="none" rtlCol="0">
            <a:spAutoFit/>
          </a:bodyPr>
          <a:lstStyle/>
          <a:p>
            <a:r>
              <a:rPr lang="en-US" sz="2133" dirty="0"/>
              <a:t>With thanks to…</a:t>
            </a:r>
          </a:p>
        </p:txBody>
      </p:sp>
      <p:sp>
        <p:nvSpPr>
          <p:cNvPr id="5" name="TextBox 4">
            <a:extLst>
              <a:ext uri="{FF2B5EF4-FFF2-40B4-BE49-F238E27FC236}">
                <a16:creationId xmlns:a16="http://schemas.microsoft.com/office/drawing/2014/main" id="{EB3A95CD-1B59-A444-B600-8D56BFAD2BB9}"/>
              </a:ext>
            </a:extLst>
          </p:cNvPr>
          <p:cNvSpPr txBox="1"/>
          <p:nvPr/>
        </p:nvSpPr>
        <p:spPr>
          <a:xfrm>
            <a:off x="6779310" y="5542311"/>
            <a:ext cx="4748319" cy="1200329"/>
          </a:xfrm>
          <a:prstGeom prst="rect">
            <a:avLst/>
          </a:prstGeom>
          <a:solidFill>
            <a:schemeClr val="bg1"/>
          </a:solidFill>
          <a:effectLst>
            <a:glow rad="203200">
              <a:schemeClr val="bg1"/>
            </a:glow>
          </a:effectLst>
        </p:spPr>
        <p:txBody>
          <a:bodyPr wrap="square" rtlCol="0">
            <a:spAutoFit/>
          </a:bodyPr>
          <a:lstStyle/>
          <a:p>
            <a:pPr algn="ctr" defTabSz="914377">
              <a:defRPr/>
            </a:pPr>
            <a:r>
              <a:rPr lang="en-US" sz="2400" b="1" dirty="0">
                <a:solidFill>
                  <a:prstClr val="black"/>
                </a:solidFill>
                <a:latin typeface="Calibri" panose="020F0502020204030204"/>
              </a:rPr>
              <a:t>Peter Charlton</a:t>
            </a:r>
          </a:p>
          <a:p>
            <a:pPr algn="ctr" defTabSz="914377">
              <a:defRPr/>
            </a:pPr>
            <a:r>
              <a:rPr lang="en-US" sz="2400" b="1" dirty="0">
                <a:solidFill>
                  <a:prstClr val="black"/>
                </a:solidFill>
                <a:latin typeface="Calibri" panose="020F0502020204030204"/>
              </a:rPr>
              <a:t>pc657@medschl.cam.ac.uk</a:t>
            </a:r>
          </a:p>
          <a:p>
            <a:pPr algn="ctr" defTabSz="914377">
              <a:defRPr/>
            </a:pPr>
            <a:r>
              <a:rPr lang="en-US" sz="2400" b="1" dirty="0">
                <a:solidFill>
                  <a:prstClr val="black"/>
                </a:solidFill>
                <a:latin typeface="Calibri" panose="020F0502020204030204"/>
              </a:rPr>
              <a:t>http://</a:t>
            </a:r>
            <a:r>
              <a:rPr lang="en-US" sz="2400" b="1" dirty="0" err="1">
                <a:solidFill>
                  <a:prstClr val="black"/>
                </a:solidFill>
                <a:latin typeface="Calibri" panose="020F0502020204030204"/>
              </a:rPr>
              <a:t>peterhcharlton.github.io</a:t>
            </a:r>
            <a:endParaRPr lang="en-US" sz="2400" b="1" dirty="0">
              <a:solidFill>
                <a:prstClr val="black"/>
              </a:solidFill>
              <a:latin typeface="Calibri" panose="020F0502020204030204"/>
            </a:endParaRPr>
          </a:p>
        </p:txBody>
      </p:sp>
    </p:spTree>
    <p:extLst>
      <p:ext uri="{BB962C8B-B14F-4D97-AF65-F5344CB8AC3E}">
        <p14:creationId xmlns:p14="http://schemas.microsoft.com/office/powerpoint/2010/main" val="2365238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C8C54C1-4C0D-1746-B0F7-C7E6299AB9B4}"/>
              </a:ext>
            </a:extLst>
          </p:cNvPr>
          <p:cNvPicPr>
            <a:picLocks noChangeAspect="1"/>
          </p:cNvPicPr>
          <p:nvPr/>
        </p:nvPicPr>
        <p:blipFill>
          <a:blip r:embed="rId3"/>
          <a:stretch>
            <a:fillRect/>
          </a:stretch>
        </p:blipFill>
        <p:spPr>
          <a:xfrm>
            <a:off x="0" y="-941223"/>
            <a:ext cx="12192000" cy="9131808"/>
          </a:xfrm>
          <a:prstGeom prst="rect">
            <a:avLst/>
          </a:prstGeom>
        </p:spPr>
      </p:pic>
      <p:sp>
        <p:nvSpPr>
          <p:cNvPr id="4" name="Rectangle 3">
            <a:extLst>
              <a:ext uri="{FF2B5EF4-FFF2-40B4-BE49-F238E27FC236}">
                <a16:creationId xmlns:a16="http://schemas.microsoft.com/office/drawing/2014/main" id="{E1BDF03E-538B-604B-ADBC-71122B1497B6}"/>
              </a:ext>
            </a:extLst>
          </p:cNvPr>
          <p:cNvSpPr/>
          <p:nvPr/>
        </p:nvSpPr>
        <p:spPr>
          <a:xfrm>
            <a:off x="0" y="-941223"/>
            <a:ext cx="12192000" cy="9131808"/>
          </a:xfrm>
          <a:prstGeom prst="rect">
            <a:avLst/>
          </a:prstGeom>
          <a:solidFill>
            <a:schemeClr val="bg1">
              <a:lumMod val="7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 name="TextBox 2">
            <a:extLst>
              <a:ext uri="{FF2B5EF4-FFF2-40B4-BE49-F238E27FC236}">
                <a16:creationId xmlns:a16="http://schemas.microsoft.com/office/drawing/2014/main" id="{EA6E9817-B82B-C845-B1DB-D55CF861F1D0}"/>
              </a:ext>
            </a:extLst>
          </p:cNvPr>
          <p:cNvSpPr txBox="1"/>
          <p:nvPr/>
        </p:nvSpPr>
        <p:spPr>
          <a:xfrm>
            <a:off x="6779311" y="515470"/>
            <a:ext cx="4748319" cy="830997"/>
          </a:xfrm>
          <a:prstGeom prst="rect">
            <a:avLst/>
          </a:prstGeom>
          <a:solidFill>
            <a:schemeClr val="bg1"/>
          </a:solidFill>
          <a:effectLst>
            <a:glow rad="203200">
              <a:schemeClr val="bg1"/>
            </a:glow>
          </a:effectLst>
        </p:spPr>
        <p:txBody>
          <a:bodyPr wrap="square" rtlCol="0">
            <a:spAutoFit/>
          </a:bodyPr>
          <a:lstStyle/>
          <a:p>
            <a:r>
              <a:rPr lang="en-US" sz="2400" dirty="0"/>
              <a:t>Consumer wearables now have a wide functionality</a:t>
            </a:r>
          </a:p>
        </p:txBody>
      </p:sp>
      <p:sp>
        <p:nvSpPr>
          <p:cNvPr id="5" name="TextBox 4">
            <a:extLst>
              <a:ext uri="{FF2B5EF4-FFF2-40B4-BE49-F238E27FC236}">
                <a16:creationId xmlns:a16="http://schemas.microsoft.com/office/drawing/2014/main" id="{2CE14166-53EA-D945-A68A-35BBF1C29890}"/>
              </a:ext>
            </a:extLst>
          </p:cNvPr>
          <p:cNvSpPr txBox="1"/>
          <p:nvPr/>
        </p:nvSpPr>
        <p:spPr>
          <a:xfrm>
            <a:off x="6779310" y="1972162"/>
            <a:ext cx="4748319" cy="830997"/>
          </a:xfrm>
          <a:prstGeom prst="rect">
            <a:avLst/>
          </a:prstGeom>
          <a:solidFill>
            <a:schemeClr val="bg1"/>
          </a:solidFill>
          <a:effectLst>
            <a:glow rad="203200">
              <a:schemeClr val="bg1"/>
            </a:glow>
          </a:effectLst>
        </p:spPr>
        <p:txBody>
          <a:bodyPr wrap="square" rtlCol="0">
            <a:spAutoFit/>
          </a:bodyPr>
          <a:lstStyle/>
          <a:p>
            <a:r>
              <a:rPr lang="en-US" sz="2400" dirty="0"/>
              <a:t>Clinical applications are emerging, including detecting atrial fibrillation</a:t>
            </a:r>
          </a:p>
        </p:txBody>
      </p:sp>
      <p:sp>
        <p:nvSpPr>
          <p:cNvPr id="6" name="TextBox 5">
            <a:extLst>
              <a:ext uri="{FF2B5EF4-FFF2-40B4-BE49-F238E27FC236}">
                <a16:creationId xmlns:a16="http://schemas.microsoft.com/office/drawing/2014/main" id="{0652A66A-D68A-C940-885E-45389A5C0695}"/>
              </a:ext>
            </a:extLst>
          </p:cNvPr>
          <p:cNvSpPr txBox="1"/>
          <p:nvPr/>
        </p:nvSpPr>
        <p:spPr>
          <a:xfrm>
            <a:off x="6779310" y="3428853"/>
            <a:ext cx="4748319" cy="1569660"/>
          </a:xfrm>
          <a:prstGeom prst="rect">
            <a:avLst/>
          </a:prstGeom>
          <a:solidFill>
            <a:schemeClr val="bg1"/>
          </a:solidFill>
          <a:effectLst>
            <a:glow rad="203200">
              <a:schemeClr val="bg1"/>
            </a:glow>
          </a:effectLst>
        </p:spPr>
        <p:txBody>
          <a:bodyPr wrap="square" rtlCol="0">
            <a:spAutoFit/>
          </a:bodyPr>
          <a:lstStyle/>
          <a:p>
            <a:r>
              <a:rPr lang="en-US" sz="2400" dirty="0"/>
              <a:t>When used clinically, wearables should be like a harness:</a:t>
            </a:r>
          </a:p>
          <a:p>
            <a:pPr marL="380990" indent="-380990">
              <a:buFontTx/>
              <a:buChar char="-"/>
            </a:pPr>
            <a:r>
              <a:rPr lang="en-US" sz="2400" dirty="0"/>
              <a:t>highly reliable</a:t>
            </a:r>
          </a:p>
          <a:p>
            <a:pPr marL="380990" indent="-380990">
              <a:buFontTx/>
              <a:buChar char="-"/>
            </a:pPr>
            <a:r>
              <a:rPr lang="en-US" sz="2400" dirty="0"/>
              <a:t>for specified purposes</a:t>
            </a:r>
          </a:p>
        </p:txBody>
      </p:sp>
      <p:sp>
        <p:nvSpPr>
          <p:cNvPr id="7" name="TextBox 6">
            <a:extLst>
              <a:ext uri="{FF2B5EF4-FFF2-40B4-BE49-F238E27FC236}">
                <a16:creationId xmlns:a16="http://schemas.microsoft.com/office/drawing/2014/main" id="{B948FA52-EB47-DF48-926A-F4D1E344130D}"/>
              </a:ext>
            </a:extLst>
          </p:cNvPr>
          <p:cNvSpPr txBox="1"/>
          <p:nvPr/>
        </p:nvSpPr>
        <p:spPr>
          <a:xfrm>
            <a:off x="939267" y="5973073"/>
            <a:ext cx="7280365" cy="502573"/>
          </a:xfrm>
          <a:prstGeom prst="rect">
            <a:avLst/>
          </a:prstGeom>
          <a:noFill/>
          <a:effectLst>
            <a:softEdge rad="50800"/>
          </a:effectLst>
        </p:spPr>
        <p:txBody>
          <a:bodyPr wrap="square" rtlCol="0">
            <a:spAutoFit/>
          </a:bodyPr>
          <a:lstStyle/>
          <a:p>
            <a:r>
              <a:rPr lang="en-US" sz="1333" dirty="0"/>
              <a:t>Bertrand </a:t>
            </a:r>
            <a:r>
              <a:rPr lang="en-US" sz="1333" dirty="0" err="1"/>
              <a:t>Semelet</a:t>
            </a:r>
            <a:r>
              <a:rPr lang="en-US" sz="1333" dirty="0"/>
              <a:t>,</a:t>
            </a:r>
          </a:p>
          <a:p>
            <a:r>
              <a:rPr lang="en-GB" sz="1333" dirty="0">
                <a:hlinkClick r:id="rId4"/>
              </a:rPr>
              <a:t>https://commons.wikimedia.org/wiki/File:Abseilen_jumelle.jpg</a:t>
            </a:r>
            <a:r>
              <a:rPr lang="en-GB" sz="1333" dirty="0"/>
              <a:t> </a:t>
            </a:r>
            <a:r>
              <a:rPr lang="en-US" sz="1333" dirty="0"/>
              <a:t>(</a:t>
            </a:r>
            <a:r>
              <a:rPr lang="en-US" sz="1333" dirty="0">
                <a:hlinkClick r:id="rId5"/>
              </a:rPr>
              <a:t>CC BY-SA 2.0 FR</a:t>
            </a:r>
            <a:r>
              <a:rPr lang="en-US" sz="1333" dirty="0"/>
              <a:t>)</a:t>
            </a:r>
          </a:p>
        </p:txBody>
      </p:sp>
      <p:sp>
        <p:nvSpPr>
          <p:cNvPr id="8" name="TextBox 7">
            <a:extLst>
              <a:ext uri="{FF2B5EF4-FFF2-40B4-BE49-F238E27FC236}">
                <a16:creationId xmlns:a16="http://schemas.microsoft.com/office/drawing/2014/main" id="{9E05491E-49C2-0040-8F03-E1248BA03FE6}"/>
              </a:ext>
            </a:extLst>
          </p:cNvPr>
          <p:cNvSpPr txBox="1"/>
          <p:nvPr/>
        </p:nvSpPr>
        <p:spPr>
          <a:xfrm>
            <a:off x="6779310" y="5542311"/>
            <a:ext cx="4748319" cy="1200329"/>
          </a:xfrm>
          <a:prstGeom prst="rect">
            <a:avLst/>
          </a:prstGeom>
          <a:solidFill>
            <a:schemeClr val="bg1"/>
          </a:solidFill>
          <a:effectLst>
            <a:glow rad="203200">
              <a:schemeClr val="bg1"/>
            </a:glow>
          </a:effectLst>
        </p:spPr>
        <p:txBody>
          <a:bodyPr wrap="square" rtlCol="0">
            <a:spAutoFit/>
          </a:bodyPr>
          <a:lstStyle/>
          <a:p>
            <a:pPr algn="ctr" defTabSz="914377">
              <a:defRPr/>
            </a:pPr>
            <a:r>
              <a:rPr lang="en-US" sz="2400" b="1" dirty="0">
                <a:solidFill>
                  <a:prstClr val="black"/>
                </a:solidFill>
                <a:latin typeface="Calibri" panose="020F0502020204030204"/>
              </a:rPr>
              <a:t>Peter Charlton</a:t>
            </a:r>
          </a:p>
          <a:p>
            <a:pPr algn="ctr" defTabSz="914377">
              <a:defRPr/>
            </a:pPr>
            <a:r>
              <a:rPr lang="en-US" sz="2400" b="1" dirty="0">
                <a:solidFill>
                  <a:prstClr val="black"/>
                </a:solidFill>
                <a:latin typeface="Calibri" panose="020F0502020204030204"/>
              </a:rPr>
              <a:t>pc657@medschl.cam.ac.uk</a:t>
            </a:r>
          </a:p>
          <a:p>
            <a:pPr algn="ctr" defTabSz="914377">
              <a:defRPr/>
            </a:pPr>
            <a:r>
              <a:rPr lang="en-US" sz="2400" b="1" dirty="0">
                <a:solidFill>
                  <a:prstClr val="black"/>
                </a:solidFill>
                <a:latin typeface="Calibri" panose="020F0502020204030204"/>
              </a:rPr>
              <a:t>http://</a:t>
            </a:r>
            <a:r>
              <a:rPr lang="en-US" sz="2400" b="1" dirty="0" err="1">
                <a:solidFill>
                  <a:prstClr val="black"/>
                </a:solidFill>
                <a:latin typeface="Calibri" panose="020F0502020204030204"/>
              </a:rPr>
              <a:t>peterhcharlton.github.io</a:t>
            </a:r>
            <a:endParaRPr lang="en-US" sz="2400" b="1" dirty="0">
              <a:solidFill>
                <a:prstClr val="black"/>
              </a:solidFill>
              <a:latin typeface="Calibri" panose="020F0502020204030204"/>
            </a:endParaRPr>
          </a:p>
        </p:txBody>
      </p:sp>
    </p:spTree>
    <p:extLst>
      <p:ext uri="{BB962C8B-B14F-4D97-AF65-F5344CB8AC3E}">
        <p14:creationId xmlns:p14="http://schemas.microsoft.com/office/powerpoint/2010/main" val="1149386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xit"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hidden"/>
                                      </p:to>
                                    </p:set>
                                  </p:childTnLst>
                                </p:cTn>
                              </p:par>
                              <p:par>
                                <p:cTn id="17" presetID="1"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 grpId="0" animBg="1"/>
      <p:bldP spid="5" grpId="0" animBg="1"/>
      <p:bldP spid="6" grpId="0" animBg="1"/>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A2C487D8-E0EA-4B49-BCA5-BC58E47DCACC}"/>
              </a:ext>
            </a:extLst>
          </p:cNvPr>
          <p:cNvSpPr txBox="1"/>
          <p:nvPr/>
        </p:nvSpPr>
        <p:spPr>
          <a:xfrm>
            <a:off x="7784693" y="2029027"/>
            <a:ext cx="2685672" cy="461665"/>
          </a:xfrm>
          <a:prstGeom prst="rect">
            <a:avLst/>
          </a:prstGeom>
          <a:noFill/>
        </p:spPr>
        <p:txBody>
          <a:bodyPr wrap="none" rtlCol="0">
            <a:spAutoFit/>
          </a:bodyPr>
          <a:lstStyle/>
          <a:p>
            <a:r>
              <a:rPr lang="en-US" sz="2400" b="1" dirty="0"/>
              <a:t>Arterial Pulse Wave</a:t>
            </a:r>
          </a:p>
        </p:txBody>
      </p:sp>
      <p:pic>
        <p:nvPicPr>
          <p:cNvPr id="4" name="Picture 3">
            <a:extLst>
              <a:ext uri="{FF2B5EF4-FFF2-40B4-BE49-F238E27FC236}">
                <a16:creationId xmlns:a16="http://schemas.microsoft.com/office/drawing/2014/main" id="{8CDE3175-8E5F-7C4C-83F2-2629D965F2F4}"/>
              </a:ext>
            </a:extLst>
          </p:cNvPr>
          <p:cNvPicPr>
            <a:picLocks noChangeAspect="1"/>
          </p:cNvPicPr>
          <p:nvPr/>
        </p:nvPicPr>
        <p:blipFill>
          <a:blip r:embed="rId4"/>
          <a:stretch>
            <a:fillRect/>
          </a:stretch>
        </p:blipFill>
        <p:spPr>
          <a:xfrm>
            <a:off x="121421" y="2021323"/>
            <a:ext cx="5418667" cy="2624667"/>
          </a:xfrm>
          <a:prstGeom prst="rect">
            <a:avLst/>
          </a:prstGeom>
          <a:effectLst>
            <a:softEdge rad="63500"/>
          </a:effectLst>
        </p:spPr>
      </p:pic>
      <p:sp>
        <p:nvSpPr>
          <p:cNvPr id="27" name="TextBox 26">
            <a:extLst>
              <a:ext uri="{FF2B5EF4-FFF2-40B4-BE49-F238E27FC236}">
                <a16:creationId xmlns:a16="http://schemas.microsoft.com/office/drawing/2014/main" id="{33C0BB5D-E1B0-7747-A604-63DC46517C0F}"/>
              </a:ext>
            </a:extLst>
          </p:cNvPr>
          <p:cNvSpPr txBox="1"/>
          <p:nvPr/>
        </p:nvSpPr>
        <p:spPr>
          <a:xfrm>
            <a:off x="-5211" y="6000670"/>
            <a:ext cx="5671932" cy="502573"/>
          </a:xfrm>
          <a:prstGeom prst="rect">
            <a:avLst/>
          </a:prstGeom>
          <a:noFill/>
          <a:effectLst>
            <a:softEdge rad="50800"/>
          </a:effectLst>
        </p:spPr>
        <p:txBody>
          <a:bodyPr wrap="square" rtlCol="0">
            <a:spAutoFit/>
          </a:bodyPr>
          <a:lstStyle/>
          <a:p>
            <a:r>
              <a:rPr lang="en-US" sz="1333" dirty="0" err="1"/>
              <a:t>Ellywa</a:t>
            </a:r>
            <a:r>
              <a:rPr lang="en-US" sz="1333" dirty="0"/>
              <a:t>,</a:t>
            </a:r>
          </a:p>
          <a:p>
            <a:r>
              <a:rPr lang="en-GB" sz="1333" dirty="0">
                <a:hlinkClick r:id="rId5"/>
              </a:rPr>
              <a:t>https://commons.wikimedia.org/wiki/File:Fitbit_versa.jpg</a:t>
            </a:r>
            <a:r>
              <a:rPr lang="en-US" sz="1333" dirty="0"/>
              <a:t> (</a:t>
            </a:r>
            <a:r>
              <a:rPr lang="en-US" sz="1333" dirty="0">
                <a:hlinkClick r:id="rId6"/>
              </a:rPr>
              <a:t>CC BY SA 4.0</a:t>
            </a:r>
            <a:r>
              <a:rPr lang="en-US" sz="1333" dirty="0"/>
              <a:t>)</a:t>
            </a:r>
          </a:p>
        </p:txBody>
      </p:sp>
      <p:sp>
        <p:nvSpPr>
          <p:cNvPr id="16" name="Slide Number Placeholder 4">
            <a:extLst>
              <a:ext uri="{FF2B5EF4-FFF2-40B4-BE49-F238E27FC236}">
                <a16:creationId xmlns:a16="http://schemas.microsoft.com/office/drawing/2014/main" id="{41710D3D-328B-3A4D-98C3-E8D406679FBC}"/>
              </a:ext>
            </a:extLst>
          </p:cNvPr>
          <p:cNvSpPr>
            <a:spLocks noGrp="1"/>
          </p:cNvSpPr>
          <p:nvPr>
            <p:ph type="sldNum" sz="quarter" idx="12"/>
          </p:nvPr>
        </p:nvSpPr>
        <p:spPr>
          <a:xfrm>
            <a:off x="8737600" y="6492875"/>
            <a:ext cx="2844800" cy="365125"/>
          </a:xfrm>
        </p:spPr>
        <p:txBody>
          <a:bodyPr/>
          <a:lstStyle/>
          <a:p>
            <a:fld id="{1543C46E-5073-DD47-BBEA-5ADA7465C9CB}" type="slidenum">
              <a:rPr lang="en-US" b="1" smtClean="0"/>
              <a:t>2</a:t>
            </a:fld>
            <a:endParaRPr lang="en-US" b="1" dirty="0"/>
          </a:p>
        </p:txBody>
      </p:sp>
      <p:sp>
        <p:nvSpPr>
          <p:cNvPr id="17" name="Date Placeholder 3">
            <a:extLst>
              <a:ext uri="{FF2B5EF4-FFF2-40B4-BE49-F238E27FC236}">
                <a16:creationId xmlns:a16="http://schemas.microsoft.com/office/drawing/2014/main" id="{D72637AB-5574-9945-A2D1-7EB0681DEF7C}"/>
              </a:ext>
            </a:extLst>
          </p:cNvPr>
          <p:cNvSpPr>
            <a:spLocks noGrp="1"/>
          </p:cNvSpPr>
          <p:nvPr>
            <p:ph type="dt" sz="half" idx="10"/>
          </p:nvPr>
        </p:nvSpPr>
        <p:spPr>
          <a:xfrm>
            <a:off x="609600" y="6492875"/>
            <a:ext cx="2844800" cy="365125"/>
          </a:xfrm>
        </p:spPr>
        <p:txBody>
          <a:bodyPr/>
          <a:lstStyle/>
          <a:p>
            <a:r>
              <a:rPr lang="en-GB" dirty="0"/>
              <a:t>Peter Charlton</a:t>
            </a:r>
            <a:endParaRPr lang="en-US" dirty="0"/>
          </a:p>
        </p:txBody>
      </p:sp>
      <p:pic>
        <p:nvPicPr>
          <p:cNvPr id="28" name="Picture 27">
            <a:extLst>
              <a:ext uri="{FF2B5EF4-FFF2-40B4-BE49-F238E27FC236}">
                <a16:creationId xmlns:a16="http://schemas.microsoft.com/office/drawing/2014/main" id="{F4151E31-F46E-7549-965F-8B9DC453785D}"/>
              </a:ext>
            </a:extLst>
          </p:cNvPr>
          <p:cNvPicPr>
            <a:picLocks noChangeAspect="1"/>
          </p:cNvPicPr>
          <p:nvPr/>
        </p:nvPicPr>
        <p:blipFill>
          <a:blip r:embed="rId7"/>
          <a:srcRect/>
          <a:stretch/>
        </p:blipFill>
        <p:spPr>
          <a:xfrm>
            <a:off x="6411223" y="2709246"/>
            <a:ext cx="5432612" cy="1916581"/>
          </a:xfrm>
          <a:prstGeom prst="rect">
            <a:avLst/>
          </a:prstGeom>
        </p:spPr>
      </p:pic>
    </p:spTree>
    <p:custDataLst>
      <p:tags r:id="rId1"/>
    </p:custDataLst>
    <p:extLst>
      <p:ext uri="{BB962C8B-B14F-4D97-AF65-F5344CB8AC3E}">
        <p14:creationId xmlns:p14="http://schemas.microsoft.com/office/powerpoint/2010/main" val="1163267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1"/>
      <p:bldP spid="2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E7B26D3-F162-F742-A19F-BDCC085C9D99}"/>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17155597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6DB17A72-36BA-5842-B168-74419DA73897}"/>
              </a:ext>
            </a:extLst>
          </p:cNvPr>
          <p:cNvCxnSpPr>
            <a:cxnSpLocks/>
          </p:cNvCxnSpPr>
          <p:nvPr/>
        </p:nvCxnSpPr>
        <p:spPr>
          <a:xfrm flipH="1" flipV="1">
            <a:off x="2002514" y="4422298"/>
            <a:ext cx="5672" cy="657957"/>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9353B2C3-2C47-BB42-A92B-C3BF80609289}"/>
              </a:ext>
            </a:extLst>
          </p:cNvPr>
          <p:cNvCxnSpPr/>
          <p:nvPr/>
        </p:nvCxnSpPr>
        <p:spPr>
          <a:xfrm>
            <a:off x="0" y="5095184"/>
            <a:ext cx="12192000" cy="0"/>
          </a:xfrm>
          <a:prstGeom prst="line">
            <a:avLst/>
          </a:prstGeom>
          <a:ln>
            <a:prstDash val="lgDash"/>
          </a:ln>
        </p:spPr>
        <p:style>
          <a:lnRef idx="1">
            <a:schemeClr val="accent1"/>
          </a:lnRef>
          <a:fillRef idx="0">
            <a:schemeClr val="accent1"/>
          </a:fillRef>
          <a:effectRef idx="0">
            <a:schemeClr val="accent1"/>
          </a:effectRef>
          <a:fontRef idx="minor">
            <a:schemeClr val="tx1"/>
          </a:fontRef>
        </p:style>
      </p:cxnSp>
      <p:sp>
        <p:nvSpPr>
          <p:cNvPr id="28" name="Diamond 27">
            <a:extLst>
              <a:ext uri="{FF2B5EF4-FFF2-40B4-BE49-F238E27FC236}">
                <a16:creationId xmlns:a16="http://schemas.microsoft.com/office/drawing/2014/main" id="{D30C9249-999E-7645-8CAF-ACEA1A92F354}"/>
              </a:ext>
            </a:extLst>
          </p:cNvPr>
          <p:cNvSpPr>
            <a:spLocks noChangeAspect="1"/>
          </p:cNvSpPr>
          <p:nvPr/>
        </p:nvSpPr>
        <p:spPr>
          <a:xfrm>
            <a:off x="1721468" y="4812417"/>
            <a:ext cx="567764" cy="565537"/>
          </a:xfrm>
          <a:prstGeom prst="diamo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6" name="Diamond 5">
            <a:extLst>
              <a:ext uri="{FF2B5EF4-FFF2-40B4-BE49-F238E27FC236}">
                <a16:creationId xmlns:a16="http://schemas.microsoft.com/office/drawing/2014/main" id="{AF36997A-C17A-B44A-A5A3-033C551824B6}"/>
              </a:ext>
            </a:extLst>
          </p:cNvPr>
          <p:cNvSpPr>
            <a:spLocks noChangeAspect="1"/>
          </p:cNvSpPr>
          <p:nvPr/>
        </p:nvSpPr>
        <p:spPr>
          <a:xfrm>
            <a:off x="1825350" y="4915891"/>
            <a:ext cx="360000" cy="358588"/>
          </a:xfrm>
          <a:prstGeom prst="diamond">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cxnSp>
        <p:nvCxnSpPr>
          <p:cNvPr id="34" name="Straight Connector 33">
            <a:extLst>
              <a:ext uri="{FF2B5EF4-FFF2-40B4-BE49-F238E27FC236}">
                <a16:creationId xmlns:a16="http://schemas.microsoft.com/office/drawing/2014/main" id="{C1FA2C36-1B49-6D43-A0F2-6B5D4F78C9FB}"/>
              </a:ext>
            </a:extLst>
          </p:cNvPr>
          <p:cNvCxnSpPr>
            <a:cxnSpLocks/>
          </p:cNvCxnSpPr>
          <p:nvPr/>
        </p:nvCxnSpPr>
        <p:spPr>
          <a:xfrm flipV="1">
            <a:off x="10147769" y="4422297"/>
            <a:ext cx="0" cy="703891"/>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35" name="Diamond 34">
            <a:extLst>
              <a:ext uri="{FF2B5EF4-FFF2-40B4-BE49-F238E27FC236}">
                <a16:creationId xmlns:a16="http://schemas.microsoft.com/office/drawing/2014/main" id="{357E4A28-1925-7742-8B4D-688BF64BAEEC}"/>
              </a:ext>
            </a:extLst>
          </p:cNvPr>
          <p:cNvSpPr>
            <a:spLocks noChangeAspect="1"/>
          </p:cNvSpPr>
          <p:nvPr/>
        </p:nvSpPr>
        <p:spPr>
          <a:xfrm>
            <a:off x="9863887" y="4812417"/>
            <a:ext cx="567764" cy="565537"/>
          </a:xfrm>
          <a:prstGeom prst="diamo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36" name="Diamond 35">
            <a:extLst>
              <a:ext uri="{FF2B5EF4-FFF2-40B4-BE49-F238E27FC236}">
                <a16:creationId xmlns:a16="http://schemas.microsoft.com/office/drawing/2014/main" id="{CA7C2552-8563-8543-AF96-D087A17AEDB2}"/>
              </a:ext>
            </a:extLst>
          </p:cNvPr>
          <p:cNvSpPr>
            <a:spLocks noChangeAspect="1"/>
          </p:cNvSpPr>
          <p:nvPr/>
        </p:nvSpPr>
        <p:spPr>
          <a:xfrm>
            <a:off x="9967769" y="4915891"/>
            <a:ext cx="360000" cy="358588"/>
          </a:xfrm>
          <a:prstGeom prst="diamond">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43" name="TextBox 42">
            <a:extLst>
              <a:ext uri="{FF2B5EF4-FFF2-40B4-BE49-F238E27FC236}">
                <a16:creationId xmlns:a16="http://schemas.microsoft.com/office/drawing/2014/main" id="{05F7BDB4-2D3B-534F-B777-8FEE2C40A366}"/>
              </a:ext>
            </a:extLst>
          </p:cNvPr>
          <p:cNvSpPr txBox="1"/>
          <p:nvPr/>
        </p:nvSpPr>
        <p:spPr>
          <a:xfrm>
            <a:off x="708581" y="1087573"/>
            <a:ext cx="2553772" cy="954107"/>
          </a:xfrm>
          <a:prstGeom prst="rect">
            <a:avLst/>
          </a:prstGeom>
          <a:noFill/>
        </p:spPr>
        <p:txBody>
          <a:bodyPr wrap="square" rtlCol="0">
            <a:spAutoFit/>
          </a:bodyPr>
          <a:lstStyle/>
          <a:p>
            <a:pPr algn="ctr"/>
            <a:r>
              <a:rPr lang="en-US" sz="2800" dirty="0"/>
              <a:t>Development of Wearables</a:t>
            </a:r>
          </a:p>
        </p:txBody>
      </p:sp>
      <p:cxnSp>
        <p:nvCxnSpPr>
          <p:cNvPr id="50" name="Straight Connector 49">
            <a:extLst>
              <a:ext uri="{FF2B5EF4-FFF2-40B4-BE49-F238E27FC236}">
                <a16:creationId xmlns:a16="http://schemas.microsoft.com/office/drawing/2014/main" id="{0A4A55F6-0816-3942-9C4A-99595E60AA0F}"/>
              </a:ext>
            </a:extLst>
          </p:cNvPr>
          <p:cNvCxnSpPr>
            <a:cxnSpLocks/>
          </p:cNvCxnSpPr>
          <p:nvPr/>
        </p:nvCxnSpPr>
        <p:spPr>
          <a:xfrm flipV="1">
            <a:off x="6130517" y="4421622"/>
            <a:ext cx="0" cy="658632"/>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55" name="Diamond 54">
            <a:extLst>
              <a:ext uri="{FF2B5EF4-FFF2-40B4-BE49-F238E27FC236}">
                <a16:creationId xmlns:a16="http://schemas.microsoft.com/office/drawing/2014/main" id="{70D1A1A7-3D56-C848-A11F-4C0F4BC6F239}"/>
              </a:ext>
            </a:extLst>
          </p:cNvPr>
          <p:cNvSpPr>
            <a:spLocks noChangeAspect="1"/>
          </p:cNvSpPr>
          <p:nvPr/>
        </p:nvSpPr>
        <p:spPr>
          <a:xfrm>
            <a:off x="5846635" y="4812417"/>
            <a:ext cx="567764" cy="565537"/>
          </a:xfrm>
          <a:prstGeom prst="diamo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56" name="Diamond 55">
            <a:extLst>
              <a:ext uri="{FF2B5EF4-FFF2-40B4-BE49-F238E27FC236}">
                <a16:creationId xmlns:a16="http://schemas.microsoft.com/office/drawing/2014/main" id="{0341DE2A-ED93-D142-8BF9-48143A593FAA}"/>
              </a:ext>
            </a:extLst>
          </p:cNvPr>
          <p:cNvSpPr>
            <a:spLocks noChangeAspect="1"/>
          </p:cNvSpPr>
          <p:nvPr/>
        </p:nvSpPr>
        <p:spPr>
          <a:xfrm>
            <a:off x="5950517" y="4915891"/>
            <a:ext cx="360000" cy="358588"/>
          </a:xfrm>
          <a:prstGeom prst="diamond">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pic>
        <p:nvPicPr>
          <p:cNvPr id="4" name="Picture 3">
            <a:extLst>
              <a:ext uri="{FF2B5EF4-FFF2-40B4-BE49-F238E27FC236}">
                <a16:creationId xmlns:a16="http://schemas.microsoft.com/office/drawing/2014/main" id="{D9CA3D03-3F00-6243-8BC5-00B87B06851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1405"/>
          <a:stretch/>
        </p:blipFill>
        <p:spPr>
          <a:xfrm>
            <a:off x="4484781" y="2011242"/>
            <a:ext cx="3350394" cy="2123404"/>
          </a:xfrm>
          <a:prstGeom prst="rect">
            <a:avLst/>
          </a:prstGeom>
        </p:spPr>
      </p:pic>
      <p:sp>
        <p:nvSpPr>
          <p:cNvPr id="45" name="TextBox 44">
            <a:extLst>
              <a:ext uri="{FF2B5EF4-FFF2-40B4-BE49-F238E27FC236}">
                <a16:creationId xmlns:a16="http://schemas.microsoft.com/office/drawing/2014/main" id="{14E54EC4-72DE-DA45-ACC6-866B4E5108A4}"/>
              </a:ext>
            </a:extLst>
          </p:cNvPr>
          <p:cNvSpPr txBox="1"/>
          <p:nvPr/>
        </p:nvSpPr>
        <p:spPr>
          <a:xfrm>
            <a:off x="4256431" y="1087573"/>
            <a:ext cx="3876917" cy="523220"/>
          </a:xfrm>
          <a:prstGeom prst="rect">
            <a:avLst/>
          </a:prstGeom>
          <a:noFill/>
        </p:spPr>
        <p:txBody>
          <a:bodyPr wrap="square" rtlCol="0">
            <a:spAutoFit/>
          </a:bodyPr>
          <a:lstStyle/>
          <a:p>
            <a:pPr algn="ctr"/>
            <a:r>
              <a:rPr lang="en-US" sz="2800" dirty="0"/>
              <a:t>Clinical Applications</a:t>
            </a:r>
          </a:p>
        </p:txBody>
      </p:sp>
      <p:sp>
        <p:nvSpPr>
          <p:cNvPr id="59" name="Rectangle 58">
            <a:extLst>
              <a:ext uri="{FF2B5EF4-FFF2-40B4-BE49-F238E27FC236}">
                <a16:creationId xmlns:a16="http://schemas.microsoft.com/office/drawing/2014/main" id="{52B5D267-FC79-A444-8092-D0C9665B0AF9}"/>
              </a:ext>
            </a:extLst>
          </p:cNvPr>
          <p:cNvSpPr/>
          <p:nvPr/>
        </p:nvSpPr>
        <p:spPr>
          <a:xfrm>
            <a:off x="5390409" y="3626853"/>
            <a:ext cx="2364339" cy="7057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0" name="TextBox 59">
            <a:extLst>
              <a:ext uri="{FF2B5EF4-FFF2-40B4-BE49-F238E27FC236}">
                <a16:creationId xmlns:a16="http://schemas.microsoft.com/office/drawing/2014/main" id="{434D4147-6752-C747-88BF-EC1C40CEAE6A}"/>
              </a:ext>
            </a:extLst>
          </p:cNvPr>
          <p:cNvSpPr txBox="1"/>
          <p:nvPr/>
        </p:nvSpPr>
        <p:spPr>
          <a:xfrm>
            <a:off x="3260034" y="5591231"/>
            <a:ext cx="5671932" cy="461665"/>
          </a:xfrm>
          <a:prstGeom prst="rect">
            <a:avLst/>
          </a:prstGeom>
          <a:noFill/>
          <a:effectLst>
            <a:softEdge rad="50800"/>
          </a:effectLst>
        </p:spPr>
        <p:txBody>
          <a:bodyPr wrap="square" rtlCol="0">
            <a:spAutoFit/>
          </a:bodyPr>
          <a:lstStyle/>
          <a:p>
            <a:pPr algn="ctr"/>
            <a:r>
              <a:rPr lang="en-US" sz="1200" dirty="0" err="1"/>
              <a:t>BruceBlaus</a:t>
            </a:r>
            <a:r>
              <a:rPr lang="en-US" sz="1200" dirty="0"/>
              <a:t>,</a:t>
            </a:r>
          </a:p>
          <a:p>
            <a:pPr algn="ctr"/>
            <a:r>
              <a:rPr lang="en-GB" sz="1200" dirty="0">
                <a:hlinkClick r:id="rId4"/>
              </a:rPr>
              <a:t>https://commons.wikimedia.org/wiki/File:Atrial_Fibrillation.png</a:t>
            </a:r>
            <a:r>
              <a:rPr lang="en-US" sz="1200" dirty="0"/>
              <a:t> (</a:t>
            </a:r>
            <a:r>
              <a:rPr lang="en-US" sz="1200" dirty="0">
                <a:hlinkClick r:id="rId5"/>
              </a:rPr>
              <a:t>CC BY SA 4.0</a:t>
            </a:r>
            <a:r>
              <a:rPr lang="en-US" sz="1200" dirty="0"/>
              <a:t>)</a:t>
            </a:r>
          </a:p>
        </p:txBody>
      </p:sp>
      <p:sp>
        <p:nvSpPr>
          <p:cNvPr id="26" name="Date Placeholder 3">
            <a:extLst>
              <a:ext uri="{FF2B5EF4-FFF2-40B4-BE49-F238E27FC236}">
                <a16:creationId xmlns:a16="http://schemas.microsoft.com/office/drawing/2014/main" id="{4D4B4502-D9E4-3C42-B70B-CCD2C6751AB6}"/>
              </a:ext>
            </a:extLst>
          </p:cNvPr>
          <p:cNvSpPr>
            <a:spLocks noGrp="1"/>
          </p:cNvSpPr>
          <p:nvPr>
            <p:ph type="dt" sz="half" idx="10"/>
          </p:nvPr>
        </p:nvSpPr>
        <p:spPr/>
        <p:txBody>
          <a:bodyPr/>
          <a:lstStyle/>
          <a:p>
            <a:r>
              <a:rPr lang="en-GB" dirty="0"/>
              <a:t>Peter Charlton</a:t>
            </a:r>
            <a:endParaRPr lang="en-US" dirty="0"/>
          </a:p>
        </p:txBody>
      </p:sp>
      <p:sp>
        <p:nvSpPr>
          <p:cNvPr id="27" name="Slide Number Placeholder 4">
            <a:extLst>
              <a:ext uri="{FF2B5EF4-FFF2-40B4-BE49-F238E27FC236}">
                <a16:creationId xmlns:a16="http://schemas.microsoft.com/office/drawing/2014/main" id="{C2A42711-34FD-4249-AFCA-6F95EA0A0406}"/>
              </a:ext>
            </a:extLst>
          </p:cNvPr>
          <p:cNvSpPr>
            <a:spLocks noGrp="1"/>
          </p:cNvSpPr>
          <p:nvPr>
            <p:ph type="sldNum" sz="quarter" idx="12"/>
          </p:nvPr>
        </p:nvSpPr>
        <p:spPr/>
        <p:txBody>
          <a:bodyPr/>
          <a:lstStyle/>
          <a:p>
            <a:fld id="{1543C46E-5073-DD47-BBEA-5ADA7465C9CB}" type="slidenum">
              <a:rPr lang="en-US" b="1" smtClean="0"/>
              <a:t>4</a:t>
            </a:fld>
            <a:endParaRPr lang="en-US" b="1" dirty="0"/>
          </a:p>
        </p:txBody>
      </p:sp>
      <p:pic>
        <p:nvPicPr>
          <p:cNvPr id="23" name="Picture 22">
            <a:extLst>
              <a:ext uri="{FF2B5EF4-FFF2-40B4-BE49-F238E27FC236}">
                <a16:creationId xmlns:a16="http://schemas.microsoft.com/office/drawing/2014/main" id="{477FEA08-BF46-284A-A4DF-4CABB4F6FA3C}"/>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9471575" y="2030330"/>
            <a:ext cx="1416239" cy="1955610"/>
          </a:xfrm>
          <a:prstGeom prst="rect">
            <a:avLst/>
          </a:prstGeom>
        </p:spPr>
      </p:pic>
      <p:sp>
        <p:nvSpPr>
          <p:cNvPr id="24" name="TextBox 23">
            <a:extLst>
              <a:ext uri="{FF2B5EF4-FFF2-40B4-BE49-F238E27FC236}">
                <a16:creationId xmlns:a16="http://schemas.microsoft.com/office/drawing/2014/main" id="{13B99FA1-8366-AF46-AE24-B24DFD298F8D}"/>
              </a:ext>
            </a:extLst>
          </p:cNvPr>
          <p:cNvSpPr txBox="1"/>
          <p:nvPr/>
        </p:nvSpPr>
        <p:spPr>
          <a:xfrm>
            <a:off x="6520069" y="6004990"/>
            <a:ext cx="5671932" cy="461665"/>
          </a:xfrm>
          <a:prstGeom prst="rect">
            <a:avLst/>
          </a:prstGeom>
          <a:noFill/>
          <a:effectLst>
            <a:softEdge rad="50800"/>
          </a:effectLst>
        </p:spPr>
        <p:txBody>
          <a:bodyPr wrap="square" rtlCol="0">
            <a:spAutoFit/>
          </a:bodyPr>
          <a:lstStyle/>
          <a:p>
            <a:pPr algn="r"/>
            <a:r>
              <a:rPr lang="en-US" sz="1200" dirty="0"/>
              <a:t>Brother UK,</a:t>
            </a:r>
          </a:p>
          <a:p>
            <a:pPr algn="r"/>
            <a:r>
              <a:rPr lang="en-GB" sz="1200" dirty="0">
                <a:hlinkClick r:id="rId7"/>
              </a:rPr>
              <a:t>https://www.flickr.com/photos/brother-uk/31501281284/in/photostream/</a:t>
            </a:r>
            <a:r>
              <a:rPr lang="en-GB" sz="1200" dirty="0"/>
              <a:t> (</a:t>
            </a:r>
            <a:r>
              <a:rPr lang="en-GB" sz="1200" dirty="0">
                <a:hlinkClick r:id="rId8"/>
              </a:rPr>
              <a:t>CC BY 2.0</a:t>
            </a:r>
            <a:r>
              <a:rPr lang="en-GB" sz="1200" dirty="0"/>
              <a:t>)</a:t>
            </a:r>
            <a:endParaRPr lang="en-US" sz="1200" dirty="0"/>
          </a:p>
        </p:txBody>
      </p:sp>
      <p:sp>
        <p:nvSpPr>
          <p:cNvPr id="29" name="TextBox 28">
            <a:extLst>
              <a:ext uri="{FF2B5EF4-FFF2-40B4-BE49-F238E27FC236}">
                <a16:creationId xmlns:a16="http://schemas.microsoft.com/office/drawing/2014/main" id="{D50798FD-B88B-6A41-9404-E103E826413A}"/>
              </a:ext>
            </a:extLst>
          </p:cNvPr>
          <p:cNvSpPr txBox="1"/>
          <p:nvPr/>
        </p:nvSpPr>
        <p:spPr>
          <a:xfrm>
            <a:off x="8221541" y="1076557"/>
            <a:ext cx="3876917" cy="523220"/>
          </a:xfrm>
          <a:prstGeom prst="rect">
            <a:avLst/>
          </a:prstGeom>
          <a:noFill/>
        </p:spPr>
        <p:txBody>
          <a:bodyPr wrap="square" rtlCol="0">
            <a:spAutoFit/>
          </a:bodyPr>
          <a:lstStyle/>
          <a:p>
            <a:pPr algn="ctr"/>
            <a:r>
              <a:rPr lang="en-US" sz="2800" dirty="0"/>
              <a:t>Next Steps</a:t>
            </a:r>
          </a:p>
        </p:txBody>
      </p:sp>
      <p:pic>
        <p:nvPicPr>
          <p:cNvPr id="30" name="Picture 2">
            <a:extLst>
              <a:ext uri="{FF2B5EF4-FFF2-40B4-BE49-F238E27FC236}">
                <a16:creationId xmlns:a16="http://schemas.microsoft.com/office/drawing/2014/main" id="{910DE8FB-26E1-A94B-B431-2E71B4ADAFBC}"/>
              </a:ext>
            </a:extLst>
          </p:cNvPr>
          <p:cNvPicPr>
            <a:picLocks noChangeAspect="1" noChangeArrowheads="1"/>
          </p:cNvPicPr>
          <p:nvPr/>
        </p:nvPicPr>
        <p:blipFill rotWithShape="1">
          <a:blip r:embed="rId9" cstate="screen">
            <a:extLst>
              <a:ext uri="{28A0092B-C50C-407E-A947-70E740481C1C}">
                <a14:useLocalDpi xmlns:a14="http://schemas.microsoft.com/office/drawing/2010/main"/>
              </a:ext>
            </a:extLst>
          </a:blip>
          <a:srcRect/>
          <a:stretch/>
        </p:blipFill>
        <p:spPr bwMode="auto">
          <a:xfrm>
            <a:off x="725628" y="2159716"/>
            <a:ext cx="2553772" cy="217410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31" name="TextBox 30">
            <a:extLst>
              <a:ext uri="{FF2B5EF4-FFF2-40B4-BE49-F238E27FC236}">
                <a16:creationId xmlns:a16="http://schemas.microsoft.com/office/drawing/2014/main" id="{33B37142-0471-3245-A777-504BA9B1F95F}"/>
              </a:ext>
            </a:extLst>
          </p:cNvPr>
          <p:cNvSpPr txBox="1"/>
          <p:nvPr/>
        </p:nvSpPr>
        <p:spPr>
          <a:xfrm>
            <a:off x="-1" y="6035679"/>
            <a:ext cx="5671932" cy="461665"/>
          </a:xfrm>
          <a:prstGeom prst="rect">
            <a:avLst/>
          </a:prstGeom>
          <a:noFill/>
          <a:effectLst>
            <a:softEdge rad="50800"/>
          </a:effectLst>
        </p:spPr>
        <p:txBody>
          <a:bodyPr wrap="square" rtlCol="0">
            <a:spAutoFit/>
          </a:bodyPr>
          <a:lstStyle/>
          <a:p>
            <a:r>
              <a:rPr lang="en-US" sz="1200" dirty="0"/>
              <a:t>Luke </a:t>
            </a:r>
            <a:r>
              <a:rPr lang="en-US" sz="1200" dirty="0" err="1"/>
              <a:t>Chesser</a:t>
            </a:r>
            <a:r>
              <a:rPr lang="en-US" sz="1200" dirty="0"/>
              <a:t>,</a:t>
            </a:r>
          </a:p>
          <a:p>
            <a:r>
              <a:rPr lang="en-US" sz="1200" dirty="0">
                <a:hlinkClick r:id="rId10"/>
              </a:rPr>
              <a:t>https://commons.wikimedia.org/wiki/File:Apple_Watch_user_(Unsplash).jpg</a:t>
            </a:r>
            <a:r>
              <a:rPr lang="en-US" sz="1200" dirty="0"/>
              <a:t> (</a:t>
            </a:r>
            <a:r>
              <a:rPr lang="en-US" sz="1200" dirty="0">
                <a:hlinkClick r:id="rId11"/>
              </a:rPr>
              <a:t>CC0 1.0</a:t>
            </a:r>
            <a:r>
              <a:rPr lang="en-US" sz="1200" dirty="0"/>
              <a:t>)</a:t>
            </a:r>
          </a:p>
        </p:txBody>
      </p:sp>
    </p:spTree>
    <p:extLst>
      <p:ext uri="{BB962C8B-B14F-4D97-AF65-F5344CB8AC3E}">
        <p14:creationId xmlns:p14="http://schemas.microsoft.com/office/powerpoint/2010/main" val="3147552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6"/>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59"/>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60"/>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4"/>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4"/>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5"/>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6"/>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23"/>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nodeType="clickEffect">
                                  <p:stCondLst>
                                    <p:cond delay="0"/>
                                  </p:stCondLst>
                                  <p:childTnLst>
                                    <p:set>
                                      <p:cBhvr>
                                        <p:cTn id="50" dur="1" fill="hold">
                                          <p:stCondLst>
                                            <p:cond delay="0"/>
                                          </p:stCondLst>
                                        </p:cTn>
                                        <p:tgtEl>
                                          <p:spTgt spid="34"/>
                                        </p:tgtEl>
                                        <p:attrNameLst>
                                          <p:attrName>style.visibility</p:attrName>
                                        </p:attrNameLst>
                                      </p:cBhvr>
                                      <p:to>
                                        <p:strVal val="hidden"/>
                                      </p:to>
                                    </p:set>
                                  </p:childTnLst>
                                </p:cTn>
                              </p:par>
                              <p:par>
                                <p:cTn id="51" presetID="1" presetClass="exit" presetSubtype="0" fill="hold" grpId="1" nodeType="withEffect">
                                  <p:stCondLst>
                                    <p:cond delay="0"/>
                                  </p:stCondLst>
                                  <p:childTnLst>
                                    <p:set>
                                      <p:cBhvr>
                                        <p:cTn id="52" dur="1" fill="hold">
                                          <p:stCondLst>
                                            <p:cond delay="0"/>
                                          </p:stCondLst>
                                        </p:cTn>
                                        <p:tgtEl>
                                          <p:spTgt spid="35"/>
                                        </p:tgtEl>
                                        <p:attrNameLst>
                                          <p:attrName>style.visibility</p:attrName>
                                        </p:attrNameLst>
                                      </p:cBhvr>
                                      <p:to>
                                        <p:strVal val="hidden"/>
                                      </p:to>
                                    </p:set>
                                  </p:childTnLst>
                                </p:cTn>
                              </p:par>
                              <p:par>
                                <p:cTn id="53" presetID="1" presetClass="exit" presetSubtype="0" fill="hold" grpId="1" nodeType="withEffect">
                                  <p:stCondLst>
                                    <p:cond delay="0"/>
                                  </p:stCondLst>
                                  <p:childTnLst>
                                    <p:set>
                                      <p:cBhvr>
                                        <p:cTn id="54" dur="1" fill="hold">
                                          <p:stCondLst>
                                            <p:cond delay="0"/>
                                          </p:stCondLst>
                                        </p:cTn>
                                        <p:tgtEl>
                                          <p:spTgt spid="36"/>
                                        </p:tgtEl>
                                        <p:attrNameLst>
                                          <p:attrName>style.visibility</p:attrName>
                                        </p:attrNameLst>
                                      </p:cBhvr>
                                      <p:to>
                                        <p:strVal val="hidden"/>
                                      </p:to>
                                    </p:set>
                                  </p:childTnLst>
                                </p:cTn>
                              </p:par>
                              <p:par>
                                <p:cTn id="55" presetID="1" presetClass="exit" presetSubtype="0" fill="hold" nodeType="withEffect">
                                  <p:stCondLst>
                                    <p:cond delay="0"/>
                                  </p:stCondLst>
                                  <p:childTnLst>
                                    <p:set>
                                      <p:cBhvr>
                                        <p:cTn id="56" dur="1" fill="hold">
                                          <p:stCondLst>
                                            <p:cond delay="0"/>
                                          </p:stCondLst>
                                        </p:cTn>
                                        <p:tgtEl>
                                          <p:spTgt spid="50"/>
                                        </p:tgtEl>
                                        <p:attrNameLst>
                                          <p:attrName>style.visibility</p:attrName>
                                        </p:attrNameLst>
                                      </p:cBhvr>
                                      <p:to>
                                        <p:strVal val="hidden"/>
                                      </p:to>
                                    </p:set>
                                  </p:childTnLst>
                                </p:cTn>
                              </p:par>
                              <p:par>
                                <p:cTn id="57" presetID="1" presetClass="exit" presetSubtype="0" fill="hold" grpId="1" nodeType="withEffect">
                                  <p:stCondLst>
                                    <p:cond delay="0"/>
                                  </p:stCondLst>
                                  <p:childTnLst>
                                    <p:set>
                                      <p:cBhvr>
                                        <p:cTn id="58" dur="1" fill="hold">
                                          <p:stCondLst>
                                            <p:cond delay="0"/>
                                          </p:stCondLst>
                                        </p:cTn>
                                        <p:tgtEl>
                                          <p:spTgt spid="55"/>
                                        </p:tgtEl>
                                        <p:attrNameLst>
                                          <p:attrName>style.visibility</p:attrName>
                                        </p:attrNameLst>
                                      </p:cBhvr>
                                      <p:to>
                                        <p:strVal val="hidden"/>
                                      </p:to>
                                    </p:set>
                                  </p:childTnLst>
                                </p:cTn>
                              </p:par>
                              <p:par>
                                <p:cTn id="59" presetID="1" presetClass="exit" presetSubtype="0" fill="hold" grpId="1" nodeType="withEffect">
                                  <p:stCondLst>
                                    <p:cond delay="0"/>
                                  </p:stCondLst>
                                  <p:childTnLst>
                                    <p:set>
                                      <p:cBhvr>
                                        <p:cTn id="60" dur="1" fill="hold">
                                          <p:stCondLst>
                                            <p:cond delay="0"/>
                                          </p:stCondLst>
                                        </p:cTn>
                                        <p:tgtEl>
                                          <p:spTgt spid="56"/>
                                        </p:tgtEl>
                                        <p:attrNameLst>
                                          <p:attrName>style.visibility</p:attrName>
                                        </p:attrNameLst>
                                      </p:cBhvr>
                                      <p:to>
                                        <p:strVal val="hidden"/>
                                      </p:to>
                                    </p:set>
                                  </p:childTnLst>
                                </p:cTn>
                              </p:par>
                              <p:par>
                                <p:cTn id="61" presetID="1" presetClass="exit" presetSubtype="0" fill="hold" nodeType="withEffect">
                                  <p:stCondLst>
                                    <p:cond delay="0"/>
                                  </p:stCondLst>
                                  <p:childTnLst>
                                    <p:set>
                                      <p:cBhvr>
                                        <p:cTn id="62" dur="1" fill="hold">
                                          <p:stCondLst>
                                            <p:cond delay="0"/>
                                          </p:stCondLst>
                                        </p:cTn>
                                        <p:tgtEl>
                                          <p:spTgt spid="4"/>
                                        </p:tgtEl>
                                        <p:attrNameLst>
                                          <p:attrName>style.visibility</p:attrName>
                                        </p:attrNameLst>
                                      </p:cBhvr>
                                      <p:to>
                                        <p:strVal val="hidden"/>
                                      </p:to>
                                    </p:set>
                                  </p:childTnLst>
                                </p:cTn>
                              </p:par>
                              <p:par>
                                <p:cTn id="63" presetID="1" presetClass="exit" presetSubtype="0" fill="hold" grpId="1" nodeType="withEffect">
                                  <p:stCondLst>
                                    <p:cond delay="0"/>
                                  </p:stCondLst>
                                  <p:childTnLst>
                                    <p:set>
                                      <p:cBhvr>
                                        <p:cTn id="64" dur="1" fill="hold">
                                          <p:stCondLst>
                                            <p:cond delay="0"/>
                                          </p:stCondLst>
                                        </p:cTn>
                                        <p:tgtEl>
                                          <p:spTgt spid="45"/>
                                        </p:tgtEl>
                                        <p:attrNameLst>
                                          <p:attrName>style.visibility</p:attrName>
                                        </p:attrNameLst>
                                      </p:cBhvr>
                                      <p:to>
                                        <p:strVal val="hidden"/>
                                      </p:to>
                                    </p:set>
                                  </p:childTnLst>
                                </p:cTn>
                              </p:par>
                              <p:par>
                                <p:cTn id="65" presetID="1" presetClass="exit" presetSubtype="0" fill="hold" grpId="1" nodeType="withEffect">
                                  <p:stCondLst>
                                    <p:cond delay="0"/>
                                  </p:stCondLst>
                                  <p:childTnLst>
                                    <p:set>
                                      <p:cBhvr>
                                        <p:cTn id="66" dur="1" fill="hold">
                                          <p:stCondLst>
                                            <p:cond delay="0"/>
                                          </p:stCondLst>
                                        </p:cTn>
                                        <p:tgtEl>
                                          <p:spTgt spid="59"/>
                                        </p:tgtEl>
                                        <p:attrNameLst>
                                          <p:attrName>style.visibility</p:attrName>
                                        </p:attrNameLst>
                                      </p:cBhvr>
                                      <p:to>
                                        <p:strVal val="hidden"/>
                                      </p:to>
                                    </p:set>
                                  </p:childTnLst>
                                </p:cTn>
                              </p:par>
                              <p:par>
                                <p:cTn id="67" presetID="1" presetClass="exit" presetSubtype="0" fill="hold" nodeType="withEffect">
                                  <p:stCondLst>
                                    <p:cond delay="0"/>
                                  </p:stCondLst>
                                  <p:childTnLst>
                                    <p:set>
                                      <p:cBhvr>
                                        <p:cTn id="68" dur="1" fill="hold">
                                          <p:stCondLst>
                                            <p:cond delay="0"/>
                                          </p:stCondLst>
                                        </p:cTn>
                                        <p:tgtEl>
                                          <p:spTgt spid="23"/>
                                        </p:tgtEl>
                                        <p:attrNameLst>
                                          <p:attrName>style.visibility</p:attrName>
                                        </p:attrNameLst>
                                      </p:cBhvr>
                                      <p:to>
                                        <p:strVal val="hidden"/>
                                      </p:to>
                                    </p:set>
                                  </p:childTnLst>
                                </p:cTn>
                              </p:par>
                              <p:par>
                                <p:cTn id="69" presetID="1" presetClass="exit" presetSubtype="0" fill="hold" grpId="1" nodeType="withEffect">
                                  <p:stCondLst>
                                    <p:cond delay="0"/>
                                  </p:stCondLst>
                                  <p:childTnLst>
                                    <p:set>
                                      <p:cBhvr>
                                        <p:cTn id="70" dur="1" fill="hold">
                                          <p:stCondLst>
                                            <p:cond delay="0"/>
                                          </p:stCondLst>
                                        </p:cTn>
                                        <p:tgtEl>
                                          <p:spTgt spid="29"/>
                                        </p:tgtEl>
                                        <p:attrNameLst>
                                          <p:attrName>style.visibility</p:attrName>
                                        </p:attrNameLst>
                                      </p:cBhvr>
                                      <p:to>
                                        <p:strVal val="hidden"/>
                                      </p:to>
                                    </p:set>
                                  </p:childTnLst>
                                </p:cTn>
                              </p:par>
                              <p:par>
                                <p:cTn id="71" presetID="1" presetClass="exit" presetSubtype="0" fill="hold" grpId="1" nodeType="withEffect">
                                  <p:stCondLst>
                                    <p:cond delay="0"/>
                                  </p:stCondLst>
                                  <p:childTnLst>
                                    <p:set>
                                      <p:cBhvr>
                                        <p:cTn id="72" dur="1" fill="hold">
                                          <p:stCondLst>
                                            <p:cond delay="0"/>
                                          </p:stCondLst>
                                        </p:cTn>
                                        <p:tgtEl>
                                          <p:spTgt spid="60"/>
                                        </p:tgtEl>
                                        <p:attrNameLst>
                                          <p:attrName>style.visibility</p:attrName>
                                        </p:attrNameLst>
                                      </p:cBhvr>
                                      <p:to>
                                        <p:strVal val="hidden"/>
                                      </p:to>
                                    </p:set>
                                  </p:childTnLst>
                                </p:cTn>
                              </p:par>
                              <p:par>
                                <p:cTn id="73" presetID="1" presetClass="exit" presetSubtype="0" fill="hold" grpId="1" nodeType="withEffect">
                                  <p:stCondLst>
                                    <p:cond delay="0"/>
                                  </p:stCondLst>
                                  <p:childTnLst>
                                    <p:set>
                                      <p:cBhvr>
                                        <p:cTn id="74" dur="1" fill="hold">
                                          <p:stCondLst>
                                            <p:cond delay="0"/>
                                          </p:stCondLst>
                                        </p:cTn>
                                        <p:tgtEl>
                                          <p:spTgt spid="31"/>
                                        </p:tgtEl>
                                        <p:attrNameLst>
                                          <p:attrName>style.visibility</p:attrName>
                                        </p:attrNameLst>
                                      </p:cBhvr>
                                      <p:to>
                                        <p:strVal val="hidden"/>
                                      </p:to>
                                    </p:set>
                                  </p:childTnLst>
                                </p:cTn>
                              </p:par>
                              <p:par>
                                <p:cTn id="75" presetID="1" presetClass="exit" presetSubtype="0" fill="hold" grpId="1" nodeType="withEffect">
                                  <p:stCondLst>
                                    <p:cond delay="0"/>
                                  </p:stCondLst>
                                  <p:childTnLst>
                                    <p:set>
                                      <p:cBhvr>
                                        <p:cTn id="76" dur="1" fill="hold">
                                          <p:stCondLst>
                                            <p:cond delay="0"/>
                                          </p:stCondLst>
                                        </p:cTn>
                                        <p:tgtEl>
                                          <p:spTgt spid="2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6" grpId="0" animBg="1"/>
      <p:bldP spid="35" grpId="0" animBg="1"/>
      <p:bldP spid="35" grpId="1" animBg="1"/>
      <p:bldP spid="36" grpId="0" animBg="1"/>
      <p:bldP spid="36" grpId="1" animBg="1"/>
      <p:bldP spid="43" grpId="0"/>
      <p:bldP spid="55" grpId="0" animBg="1"/>
      <p:bldP spid="55" grpId="1" animBg="1"/>
      <p:bldP spid="56" grpId="0" animBg="1"/>
      <p:bldP spid="56" grpId="1" animBg="1"/>
      <p:bldP spid="45" grpId="0"/>
      <p:bldP spid="45" grpId="1"/>
      <p:bldP spid="59" grpId="0" animBg="1"/>
      <p:bldP spid="59" grpId="1" animBg="1"/>
      <p:bldP spid="60" grpId="0"/>
      <p:bldP spid="60" grpId="1"/>
      <p:bldP spid="24" grpId="0"/>
      <p:bldP spid="24" grpId="1"/>
      <p:bldP spid="29" grpId="0"/>
      <p:bldP spid="29" grpId="1"/>
      <p:bldP spid="31" grpId="0"/>
      <p:bldP spid="31"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sp>
        <p:nvSpPr>
          <p:cNvPr id="26" name="Date Placeholder 3">
            <a:extLst>
              <a:ext uri="{FF2B5EF4-FFF2-40B4-BE49-F238E27FC236}">
                <a16:creationId xmlns:a16="http://schemas.microsoft.com/office/drawing/2014/main" id="{4D4B4502-D9E4-3C42-B70B-CCD2C6751AB6}"/>
              </a:ext>
            </a:extLst>
          </p:cNvPr>
          <p:cNvSpPr>
            <a:spLocks noGrp="1"/>
          </p:cNvSpPr>
          <p:nvPr>
            <p:ph type="dt" sz="half" idx="10"/>
          </p:nvPr>
        </p:nvSpPr>
        <p:spPr>
          <a:xfrm>
            <a:off x="838200" y="6501824"/>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white"/>
                </a:solidFill>
                <a:effectLst/>
                <a:uLnTx/>
                <a:uFillTx/>
                <a:latin typeface="Calibri"/>
                <a:ea typeface="+mn-ea"/>
                <a:cs typeface="+mn-cs"/>
              </a:rPr>
              <a:t>Peter Charlton</a:t>
            </a:r>
            <a:endParaRPr kumimoji="0" lang="en-US" sz="1200" b="1" i="0" u="none" strike="noStrike" kern="1200" cap="none" spc="0" normalizeH="0" baseline="0" noProof="0" dirty="0">
              <a:ln>
                <a:noFill/>
              </a:ln>
              <a:solidFill>
                <a:prstClr val="white"/>
              </a:solidFill>
              <a:effectLst/>
              <a:uLnTx/>
              <a:uFillTx/>
              <a:latin typeface="Calibri"/>
              <a:ea typeface="+mn-ea"/>
              <a:cs typeface="+mn-cs"/>
            </a:endParaRPr>
          </a:p>
        </p:txBody>
      </p:sp>
      <p:sp>
        <p:nvSpPr>
          <p:cNvPr id="27" name="Slide Number Placeholder 4">
            <a:extLst>
              <a:ext uri="{FF2B5EF4-FFF2-40B4-BE49-F238E27FC236}">
                <a16:creationId xmlns:a16="http://schemas.microsoft.com/office/drawing/2014/main" id="{C2A42711-34FD-4249-AFCA-6F95EA0A0406}"/>
              </a:ext>
            </a:extLst>
          </p:cNvPr>
          <p:cNvSpPr>
            <a:spLocks noGrp="1"/>
          </p:cNvSpPr>
          <p:nvPr>
            <p:ph type="sldNum" sz="quarter" idx="12"/>
          </p:nvPr>
        </p:nvSpPr>
        <p:spPr>
          <a:xfrm>
            <a:off x="8610600" y="6501824"/>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43C46E-5073-DD47-BBEA-5ADA7465C9CB}" type="slidenum">
              <a:rPr kumimoji="0" lang="en-US" sz="1200" b="1" i="0" u="none" strike="noStrike" kern="1200" cap="none" spc="0" normalizeH="0" baseline="0" noProof="0" smtClean="0">
                <a:ln>
                  <a:noFill/>
                </a:ln>
                <a:solidFill>
                  <a:prstClr val="white"/>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1" i="0" u="none" strike="noStrike" kern="1200" cap="none" spc="0" normalizeH="0" baseline="0" noProof="0" dirty="0">
              <a:ln>
                <a:noFill/>
              </a:ln>
              <a:solidFill>
                <a:prstClr val="white"/>
              </a:solidFill>
              <a:effectLst/>
              <a:uLnTx/>
              <a:uFillTx/>
              <a:latin typeface="Calibri"/>
              <a:ea typeface="+mn-ea"/>
              <a:cs typeface="+mn-cs"/>
            </a:endParaRPr>
          </a:p>
        </p:txBody>
      </p:sp>
      <p:sp>
        <p:nvSpPr>
          <p:cNvPr id="23" name="Title 1">
            <a:extLst>
              <a:ext uri="{FF2B5EF4-FFF2-40B4-BE49-F238E27FC236}">
                <a16:creationId xmlns:a16="http://schemas.microsoft.com/office/drawing/2014/main" id="{7D98162C-EECA-E349-A2B8-F3BCC8CFBC2C}"/>
              </a:ext>
            </a:extLst>
          </p:cNvPr>
          <p:cNvSpPr txBox="1">
            <a:spLocks/>
          </p:cNvSpPr>
          <p:nvPr/>
        </p:nvSpPr>
        <p:spPr>
          <a:xfrm>
            <a:off x="0" y="0"/>
            <a:ext cx="2451652" cy="894522"/>
          </a:xfrm>
          <a:prstGeom prst="rect">
            <a:avLst/>
          </a:prstGeom>
          <a:noFill/>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189" algn="ctr" rtl="0" fontAlgn="base">
              <a:spcBef>
                <a:spcPct val="0"/>
              </a:spcBef>
              <a:spcAft>
                <a:spcPct val="0"/>
              </a:spcAft>
              <a:defRPr sz="4400">
                <a:solidFill>
                  <a:schemeClr val="tx1"/>
                </a:solidFill>
                <a:latin typeface="Calibri" pitchFamily="34" charset="0"/>
              </a:defRPr>
            </a:lvl6pPr>
            <a:lvl7pPr marL="914377" algn="ctr" rtl="0" fontAlgn="base">
              <a:spcBef>
                <a:spcPct val="0"/>
              </a:spcBef>
              <a:spcAft>
                <a:spcPct val="0"/>
              </a:spcAft>
              <a:defRPr sz="4400">
                <a:solidFill>
                  <a:schemeClr val="tx1"/>
                </a:solidFill>
                <a:latin typeface="Calibri" pitchFamily="34" charset="0"/>
              </a:defRPr>
            </a:lvl7pPr>
            <a:lvl8pPr marL="1371566" algn="ctr" rtl="0" fontAlgn="base">
              <a:spcBef>
                <a:spcPct val="0"/>
              </a:spcBef>
              <a:spcAft>
                <a:spcPct val="0"/>
              </a:spcAft>
              <a:defRPr sz="4400">
                <a:solidFill>
                  <a:schemeClr val="tx1"/>
                </a:solidFill>
                <a:latin typeface="Calibri" pitchFamily="34" charset="0"/>
              </a:defRPr>
            </a:lvl8pPr>
            <a:lvl9pPr marL="1828754" algn="ctr" rtl="0" fontAlgn="base">
              <a:spcBef>
                <a:spcPct val="0"/>
              </a:spcBef>
              <a:spcAft>
                <a:spcPct val="0"/>
              </a:spcAft>
              <a:defRPr sz="4400">
                <a:solidFill>
                  <a:schemeClr val="tx1"/>
                </a:solidFill>
                <a:latin typeface="Calibri" pitchFamily="34" charset="0"/>
              </a:defRPr>
            </a:lvl9pPr>
          </a:lstStyle>
          <a:p>
            <a:pPr algn="l"/>
            <a:r>
              <a:rPr lang="en-US" dirty="0"/>
              <a:t>Clinical</a:t>
            </a:r>
          </a:p>
        </p:txBody>
      </p:sp>
      <p:sp>
        <p:nvSpPr>
          <p:cNvPr id="13" name="Title 1">
            <a:extLst>
              <a:ext uri="{FF2B5EF4-FFF2-40B4-BE49-F238E27FC236}">
                <a16:creationId xmlns:a16="http://schemas.microsoft.com/office/drawing/2014/main" id="{0EBCAAD0-0F08-8046-9823-48E9325BD5FE}"/>
              </a:ext>
            </a:extLst>
          </p:cNvPr>
          <p:cNvSpPr txBox="1">
            <a:spLocks/>
          </p:cNvSpPr>
          <p:nvPr/>
        </p:nvSpPr>
        <p:spPr>
          <a:xfrm>
            <a:off x="0" y="5963478"/>
            <a:ext cx="2862469" cy="894522"/>
          </a:xfrm>
          <a:prstGeom prst="rect">
            <a:avLst/>
          </a:prstGeom>
          <a:noFill/>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189" algn="ctr" rtl="0" fontAlgn="base">
              <a:spcBef>
                <a:spcPct val="0"/>
              </a:spcBef>
              <a:spcAft>
                <a:spcPct val="0"/>
              </a:spcAft>
              <a:defRPr sz="4400">
                <a:solidFill>
                  <a:schemeClr val="tx1"/>
                </a:solidFill>
                <a:latin typeface="Calibri" pitchFamily="34" charset="0"/>
              </a:defRPr>
            </a:lvl6pPr>
            <a:lvl7pPr marL="914377" algn="ctr" rtl="0" fontAlgn="base">
              <a:spcBef>
                <a:spcPct val="0"/>
              </a:spcBef>
              <a:spcAft>
                <a:spcPct val="0"/>
              </a:spcAft>
              <a:defRPr sz="4400">
                <a:solidFill>
                  <a:schemeClr val="tx1"/>
                </a:solidFill>
                <a:latin typeface="Calibri" pitchFamily="34" charset="0"/>
              </a:defRPr>
            </a:lvl7pPr>
            <a:lvl8pPr marL="1371566" algn="ctr" rtl="0" fontAlgn="base">
              <a:spcBef>
                <a:spcPct val="0"/>
              </a:spcBef>
              <a:spcAft>
                <a:spcPct val="0"/>
              </a:spcAft>
              <a:defRPr sz="4400">
                <a:solidFill>
                  <a:schemeClr val="tx1"/>
                </a:solidFill>
                <a:latin typeface="Calibri" pitchFamily="34" charset="0"/>
              </a:defRPr>
            </a:lvl8pPr>
            <a:lvl9pPr marL="1828754" algn="ctr" rtl="0" fontAlgn="base">
              <a:spcBef>
                <a:spcPct val="0"/>
              </a:spcBef>
              <a:spcAft>
                <a:spcPct val="0"/>
              </a:spcAft>
              <a:defRPr sz="4400">
                <a:solidFill>
                  <a:schemeClr val="tx1"/>
                </a:solidFill>
                <a:latin typeface="Calibri" pitchFamily="34" charset="0"/>
              </a:defRPr>
            </a:lvl9pPr>
          </a:lstStyle>
          <a:p>
            <a:pPr algn="l"/>
            <a:r>
              <a:rPr lang="en-US" dirty="0"/>
              <a:t>Consumer</a:t>
            </a:r>
          </a:p>
        </p:txBody>
      </p:sp>
      <p:sp>
        <p:nvSpPr>
          <p:cNvPr id="14" name="Rectangle 13">
            <a:extLst>
              <a:ext uri="{FF2B5EF4-FFF2-40B4-BE49-F238E27FC236}">
                <a16:creationId xmlns:a16="http://schemas.microsoft.com/office/drawing/2014/main" id="{60A92127-F757-6546-980F-D13338CE318A}"/>
              </a:ext>
            </a:extLst>
          </p:cNvPr>
          <p:cNvSpPr/>
          <p:nvPr/>
        </p:nvSpPr>
        <p:spPr>
          <a:xfrm>
            <a:off x="0" y="3273525"/>
            <a:ext cx="12251268" cy="365125"/>
          </a:xfrm>
          <a:prstGeom prst="rect">
            <a:avLst/>
          </a:prstGeom>
          <a:gradFill flip="none" rotWithShape="1">
            <a:gsLst>
              <a:gs pos="0">
                <a:srgbClr val="326092"/>
              </a:gs>
              <a:gs pos="100000">
                <a:srgbClr val="3B814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sz="1800" dirty="0"/>
          </a:p>
        </p:txBody>
      </p:sp>
      <p:cxnSp>
        <p:nvCxnSpPr>
          <p:cNvPr id="4" name="Straight Connector 3">
            <a:extLst>
              <a:ext uri="{FF2B5EF4-FFF2-40B4-BE49-F238E27FC236}">
                <a16:creationId xmlns:a16="http://schemas.microsoft.com/office/drawing/2014/main" id="{FD07D7F1-449D-754F-AA80-3E8746BBE1A2}"/>
              </a:ext>
            </a:extLst>
          </p:cNvPr>
          <p:cNvCxnSpPr>
            <a:cxnSpLocks/>
          </p:cNvCxnSpPr>
          <p:nvPr/>
        </p:nvCxnSpPr>
        <p:spPr>
          <a:xfrm>
            <a:off x="2315539" y="3058795"/>
            <a:ext cx="0" cy="377525"/>
          </a:xfrm>
          <a:prstGeom prst="line">
            <a:avLst/>
          </a:prstGeom>
          <a:ln w="38100">
            <a:solidFill>
              <a:srgbClr val="C00000"/>
            </a:solidFill>
            <a:tailEnd type="none" w="lg" len="lg"/>
          </a:ln>
        </p:spPr>
        <p:style>
          <a:lnRef idx="1">
            <a:schemeClr val="accent1"/>
          </a:lnRef>
          <a:fillRef idx="0">
            <a:schemeClr val="accent1"/>
          </a:fillRef>
          <a:effectRef idx="0">
            <a:schemeClr val="accent1"/>
          </a:effectRef>
          <a:fontRef idx="minor">
            <a:schemeClr val="tx1"/>
          </a:fontRef>
        </p:style>
      </p:cxnSp>
      <p:sp>
        <p:nvSpPr>
          <p:cNvPr id="8" name="Oval 7">
            <a:extLst>
              <a:ext uri="{FF2B5EF4-FFF2-40B4-BE49-F238E27FC236}">
                <a16:creationId xmlns:a16="http://schemas.microsoft.com/office/drawing/2014/main" id="{6DC67B69-8F6A-5A41-A635-1DD3DBAD3AA4}"/>
              </a:ext>
            </a:extLst>
          </p:cNvPr>
          <p:cNvSpPr>
            <a:spLocks noChangeAspect="1"/>
          </p:cNvSpPr>
          <p:nvPr/>
        </p:nvSpPr>
        <p:spPr>
          <a:xfrm>
            <a:off x="2099738" y="3240087"/>
            <a:ext cx="431603" cy="43200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F52D570D-B598-1C41-903C-D73646515C2A}"/>
              </a:ext>
            </a:extLst>
          </p:cNvPr>
          <p:cNvSpPr txBox="1"/>
          <p:nvPr/>
        </p:nvSpPr>
        <p:spPr>
          <a:xfrm>
            <a:off x="1258884" y="2651001"/>
            <a:ext cx="2155847" cy="369332"/>
          </a:xfrm>
          <a:prstGeom prst="rect">
            <a:avLst/>
          </a:prstGeom>
          <a:noFill/>
        </p:spPr>
        <p:txBody>
          <a:bodyPr wrap="none" rtlCol="0">
            <a:spAutoFit/>
          </a:bodyPr>
          <a:lstStyle/>
          <a:p>
            <a:pPr algn="ctr"/>
            <a:r>
              <a:rPr lang="en-US" dirty="0"/>
              <a:t>Holter Monitor, 1963</a:t>
            </a:r>
          </a:p>
        </p:txBody>
      </p:sp>
      <p:pic>
        <p:nvPicPr>
          <p:cNvPr id="1026" name="Picture 2">
            <a:extLst>
              <a:ext uri="{FF2B5EF4-FFF2-40B4-BE49-F238E27FC236}">
                <a16:creationId xmlns:a16="http://schemas.microsoft.com/office/drawing/2014/main" id="{13830856-E730-9E4C-AF25-C5F9143B7636}"/>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1775935" y="380999"/>
            <a:ext cx="1185342" cy="2214000"/>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a:extLst>
              <a:ext uri="{FF2B5EF4-FFF2-40B4-BE49-F238E27FC236}">
                <a16:creationId xmlns:a16="http://schemas.microsoft.com/office/drawing/2014/main" id="{335A33AF-F390-5949-B7A5-F3D79CA2BA8B}"/>
              </a:ext>
            </a:extLst>
          </p:cNvPr>
          <p:cNvSpPr txBox="1"/>
          <p:nvPr/>
        </p:nvSpPr>
        <p:spPr>
          <a:xfrm>
            <a:off x="1640584" y="-14411"/>
            <a:ext cx="6906412" cy="276999"/>
          </a:xfrm>
          <a:prstGeom prst="rect">
            <a:avLst/>
          </a:prstGeom>
          <a:noFill/>
          <a:effectLst>
            <a:softEdge rad="50800"/>
          </a:effectLst>
        </p:spPr>
        <p:txBody>
          <a:bodyPr wrap="square" rtlCol="0">
            <a:spAutoFit/>
          </a:bodyPr>
          <a:lstStyle/>
          <a:p>
            <a:r>
              <a:rPr lang="en-US" sz="1200" dirty="0" err="1"/>
              <a:t>BruceBlaus</a:t>
            </a:r>
            <a:r>
              <a:rPr lang="en-US" sz="1200" dirty="0"/>
              <a:t>, </a:t>
            </a:r>
            <a:r>
              <a:rPr lang="en-US" sz="1200" dirty="0">
                <a:hlinkClick r:id="rId4"/>
              </a:rPr>
              <a:t>https://commons.wikimedia.org/wiki/File:Holter_Monitor.png</a:t>
            </a:r>
            <a:r>
              <a:rPr lang="en-US" sz="1200" dirty="0"/>
              <a:t> (</a:t>
            </a:r>
            <a:r>
              <a:rPr lang="en-US" sz="1200" dirty="0">
                <a:hlinkClick r:id="rId5"/>
              </a:rPr>
              <a:t>CC BY-SA 4.0</a:t>
            </a:r>
            <a:r>
              <a:rPr lang="en-US" sz="1200" dirty="0"/>
              <a:t>)</a:t>
            </a:r>
          </a:p>
        </p:txBody>
      </p:sp>
      <p:cxnSp>
        <p:nvCxnSpPr>
          <p:cNvPr id="25" name="Straight Connector 24">
            <a:extLst>
              <a:ext uri="{FF2B5EF4-FFF2-40B4-BE49-F238E27FC236}">
                <a16:creationId xmlns:a16="http://schemas.microsoft.com/office/drawing/2014/main" id="{EDE29937-154E-6A42-8D5E-E4D58D01F041}"/>
              </a:ext>
            </a:extLst>
          </p:cNvPr>
          <p:cNvCxnSpPr>
            <a:cxnSpLocks/>
          </p:cNvCxnSpPr>
          <p:nvPr/>
        </p:nvCxnSpPr>
        <p:spPr>
          <a:xfrm>
            <a:off x="5879536" y="3062340"/>
            <a:ext cx="0" cy="377525"/>
          </a:xfrm>
          <a:prstGeom prst="line">
            <a:avLst/>
          </a:prstGeom>
          <a:ln w="38100">
            <a:solidFill>
              <a:srgbClr val="C00000"/>
            </a:solidFill>
            <a:tailEnd type="none" w="lg" len="lg"/>
          </a:ln>
        </p:spPr>
        <p:style>
          <a:lnRef idx="1">
            <a:schemeClr val="accent1"/>
          </a:lnRef>
          <a:fillRef idx="0">
            <a:schemeClr val="accent1"/>
          </a:fillRef>
          <a:effectRef idx="0">
            <a:schemeClr val="accent1"/>
          </a:effectRef>
          <a:fontRef idx="minor">
            <a:schemeClr val="tx1"/>
          </a:fontRef>
        </p:style>
      </p:cxnSp>
      <p:sp>
        <p:nvSpPr>
          <p:cNvPr id="28" name="Oval 27">
            <a:extLst>
              <a:ext uri="{FF2B5EF4-FFF2-40B4-BE49-F238E27FC236}">
                <a16:creationId xmlns:a16="http://schemas.microsoft.com/office/drawing/2014/main" id="{A0D3E3F1-C09D-C444-A963-0D2DD42FBB9E}"/>
              </a:ext>
            </a:extLst>
          </p:cNvPr>
          <p:cNvSpPr>
            <a:spLocks noChangeAspect="1"/>
          </p:cNvSpPr>
          <p:nvPr/>
        </p:nvSpPr>
        <p:spPr>
          <a:xfrm>
            <a:off x="5663735" y="3243632"/>
            <a:ext cx="431603" cy="43200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C8A2F6A8-38B6-0C4A-B8DB-652304C2E43C}"/>
              </a:ext>
            </a:extLst>
          </p:cNvPr>
          <p:cNvSpPr txBox="1"/>
          <p:nvPr/>
        </p:nvSpPr>
        <p:spPr>
          <a:xfrm>
            <a:off x="4630263" y="2654546"/>
            <a:ext cx="2541081" cy="369332"/>
          </a:xfrm>
          <a:prstGeom prst="rect">
            <a:avLst/>
          </a:prstGeom>
          <a:noFill/>
        </p:spPr>
        <p:txBody>
          <a:bodyPr wrap="none" rtlCol="0">
            <a:spAutoFit/>
          </a:bodyPr>
          <a:lstStyle/>
          <a:p>
            <a:pPr algn="ctr"/>
            <a:r>
              <a:rPr lang="en-US" dirty="0"/>
              <a:t>Apollo Missions, 1968-72</a:t>
            </a:r>
          </a:p>
        </p:txBody>
      </p:sp>
      <p:pic>
        <p:nvPicPr>
          <p:cNvPr id="1028" name="Picture 4" descr="Figure 5. Biobelt being worn with electrodes in place.">
            <a:extLst>
              <a:ext uri="{FF2B5EF4-FFF2-40B4-BE49-F238E27FC236}">
                <a16:creationId xmlns:a16="http://schemas.microsoft.com/office/drawing/2014/main" id="{C12202F9-468F-1546-885A-5CAF5C62F8DD}"/>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4172476" y="408689"/>
            <a:ext cx="1644685" cy="22140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Figure 7. Typical ECG signal received during Apollo 11 mission.">
            <a:extLst>
              <a:ext uri="{FF2B5EF4-FFF2-40B4-BE49-F238E27FC236}">
                <a16:creationId xmlns:a16="http://schemas.microsoft.com/office/drawing/2014/main" id="{BE6EE9DB-BB26-1D4C-BA38-B7810B02E428}"/>
              </a:ext>
            </a:extLst>
          </p:cNvPr>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a:stretch/>
        </p:blipFill>
        <p:spPr bwMode="auto">
          <a:xfrm>
            <a:off x="5923971" y="408690"/>
            <a:ext cx="1389981" cy="2214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33" name="TextBox 32">
            <a:extLst>
              <a:ext uri="{FF2B5EF4-FFF2-40B4-BE49-F238E27FC236}">
                <a16:creationId xmlns:a16="http://schemas.microsoft.com/office/drawing/2014/main" id="{F931DE46-4042-164F-99F2-FBDF15EE5BD8}"/>
              </a:ext>
            </a:extLst>
          </p:cNvPr>
          <p:cNvSpPr txBox="1"/>
          <p:nvPr/>
        </p:nvSpPr>
        <p:spPr>
          <a:xfrm>
            <a:off x="7553616" y="-12140"/>
            <a:ext cx="5671932" cy="276999"/>
          </a:xfrm>
          <a:prstGeom prst="rect">
            <a:avLst/>
          </a:prstGeom>
          <a:noFill/>
          <a:effectLst>
            <a:softEdge rad="50800"/>
          </a:effectLst>
        </p:spPr>
        <p:txBody>
          <a:bodyPr wrap="square" rtlCol="0">
            <a:spAutoFit/>
          </a:bodyPr>
          <a:lstStyle/>
          <a:p>
            <a:r>
              <a:rPr lang="en-US" sz="1200" dirty="0"/>
              <a:t>NASA, </a:t>
            </a:r>
            <a:r>
              <a:rPr lang="en-US" sz="1200" dirty="0">
                <a:hlinkClick r:id="rId8"/>
              </a:rPr>
              <a:t>https://history.nasa.gov/SP-368/s6ch3.htm</a:t>
            </a:r>
            <a:r>
              <a:rPr lang="en-US" sz="1200" dirty="0"/>
              <a:t> (</a:t>
            </a:r>
            <a:r>
              <a:rPr lang="en-US" sz="1200" dirty="0">
                <a:hlinkClick r:id="rId9"/>
              </a:rPr>
              <a:t>Public Use Permitted</a:t>
            </a:r>
            <a:r>
              <a:rPr lang="en-US" sz="1200" dirty="0"/>
              <a:t>)</a:t>
            </a:r>
          </a:p>
        </p:txBody>
      </p:sp>
      <p:pic>
        <p:nvPicPr>
          <p:cNvPr id="1034" name="Picture 10" descr="hospital, bed, doctor, surgery, healthcare And Medicine, indoors, hospital Ward">
            <a:extLst>
              <a:ext uri="{FF2B5EF4-FFF2-40B4-BE49-F238E27FC236}">
                <a16:creationId xmlns:a16="http://schemas.microsoft.com/office/drawing/2014/main" id="{D21DCFBA-5C9F-B648-9D39-F4F745D17278}"/>
              </a:ext>
            </a:extLst>
          </p:cNvPr>
          <p:cNvPicPr>
            <a:picLocks noChangeAspect="1" noChangeArrowheads="1"/>
          </p:cNvPicPr>
          <p:nvPr/>
        </p:nvPicPr>
        <p:blipFill rotWithShape="1">
          <a:blip r:embed="rId10" cstate="screen">
            <a:extLst>
              <a:ext uri="{28A0092B-C50C-407E-A947-70E740481C1C}">
                <a14:useLocalDpi xmlns:a14="http://schemas.microsoft.com/office/drawing/2010/main"/>
              </a:ext>
            </a:extLst>
          </a:blip>
          <a:srcRect/>
          <a:stretch/>
        </p:blipFill>
        <p:spPr bwMode="auto">
          <a:xfrm>
            <a:off x="8395920" y="408689"/>
            <a:ext cx="3186480" cy="2214000"/>
          </a:xfrm>
          <a:prstGeom prst="rect">
            <a:avLst/>
          </a:prstGeom>
          <a:noFill/>
          <a:extLst>
            <a:ext uri="{909E8E84-426E-40DD-AFC4-6F175D3DCCD1}">
              <a14:hiddenFill xmlns:a14="http://schemas.microsoft.com/office/drawing/2010/main">
                <a:solidFill>
                  <a:srgbClr val="FFFFFF"/>
                </a:solidFill>
              </a14:hiddenFill>
            </a:ext>
          </a:extLst>
        </p:spPr>
      </p:pic>
      <p:cxnSp>
        <p:nvCxnSpPr>
          <p:cNvPr id="35" name="Straight Connector 34">
            <a:extLst>
              <a:ext uri="{FF2B5EF4-FFF2-40B4-BE49-F238E27FC236}">
                <a16:creationId xmlns:a16="http://schemas.microsoft.com/office/drawing/2014/main" id="{038347DB-CE97-B549-927B-37C7E968F8D2}"/>
              </a:ext>
            </a:extLst>
          </p:cNvPr>
          <p:cNvCxnSpPr>
            <a:cxnSpLocks/>
          </p:cNvCxnSpPr>
          <p:nvPr/>
        </p:nvCxnSpPr>
        <p:spPr>
          <a:xfrm>
            <a:off x="8935946" y="3073281"/>
            <a:ext cx="0" cy="377525"/>
          </a:xfrm>
          <a:prstGeom prst="line">
            <a:avLst/>
          </a:prstGeom>
          <a:ln w="38100">
            <a:solidFill>
              <a:srgbClr val="C00000"/>
            </a:solidFill>
            <a:tailEnd type="none" w="lg" len="lg"/>
          </a:ln>
        </p:spPr>
        <p:style>
          <a:lnRef idx="1">
            <a:schemeClr val="accent1"/>
          </a:lnRef>
          <a:fillRef idx="0">
            <a:schemeClr val="accent1"/>
          </a:fillRef>
          <a:effectRef idx="0">
            <a:schemeClr val="accent1"/>
          </a:effectRef>
          <a:fontRef idx="minor">
            <a:schemeClr val="tx1"/>
          </a:fontRef>
        </p:style>
      </p:cxnSp>
      <p:sp>
        <p:nvSpPr>
          <p:cNvPr id="36" name="Oval 35">
            <a:extLst>
              <a:ext uri="{FF2B5EF4-FFF2-40B4-BE49-F238E27FC236}">
                <a16:creationId xmlns:a16="http://schemas.microsoft.com/office/drawing/2014/main" id="{6C237D24-3519-0342-8E2C-305A711CD14D}"/>
              </a:ext>
            </a:extLst>
          </p:cNvPr>
          <p:cNvSpPr>
            <a:spLocks noChangeAspect="1"/>
          </p:cNvSpPr>
          <p:nvPr/>
        </p:nvSpPr>
        <p:spPr>
          <a:xfrm>
            <a:off x="8720145" y="3254573"/>
            <a:ext cx="431603" cy="43200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740E22DC-8358-AB4B-B7FC-A3892860A491}"/>
              </a:ext>
            </a:extLst>
          </p:cNvPr>
          <p:cNvSpPr txBox="1"/>
          <p:nvPr/>
        </p:nvSpPr>
        <p:spPr>
          <a:xfrm>
            <a:off x="7772729" y="2665487"/>
            <a:ext cx="2202719" cy="369332"/>
          </a:xfrm>
          <a:prstGeom prst="rect">
            <a:avLst/>
          </a:prstGeom>
          <a:noFill/>
        </p:spPr>
        <p:txBody>
          <a:bodyPr wrap="none" rtlCol="0">
            <a:spAutoFit/>
          </a:bodyPr>
          <a:lstStyle/>
          <a:p>
            <a:pPr algn="ctr"/>
            <a:r>
              <a:rPr lang="en-US" dirty="0"/>
              <a:t>ECG Telemetry, 1980s</a:t>
            </a:r>
          </a:p>
        </p:txBody>
      </p:sp>
      <p:cxnSp>
        <p:nvCxnSpPr>
          <p:cNvPr id="38" name="Straight Connector 37">
            <a:extLst>
              <a:ext uri="{FF2B5EF4-FFF2-40B4-BE49-F238E27FC236}">
                <a16:creationId xmlns:a16="http://schemas.microsoft.com/office/drawing/2014/main" id="{DC662FCF-AC93-5944-9CCB-B646035690F6}"/>
              </a:ext>
            </a:extLst>
          </p:cNvPr>
          <p:cNvCxnSpPr>
            <a:cxnSpLocks/>
          </p:cNvCxnSpPr>
          <p:nvPr/>
        </p:nvCxnSpPr>
        <p:spPr>
          <a:xfrm>
            <a:off x="10940694" y="3058795"/>
            <a:ext cx="0" cy="377525"/>
          </a:xfrm>
          <a:prstGeom prst="line">
            <a:avLst/>
          </a:prstGeom>
          <a:ln w="38100">
            <a:solidFill>
              <a:srgbClr val="C00000"/>
            </a:solidFill>
            <a:tailEnd type="none" w="lg" len="lg"/>
          </a:ln>
        </p:spPr>
        <p:style>
          <a:lnRef idx="1">
            <a:schemeClr val="accent1"/>
          </a:lnRef>
          <a:fillRef idx="0">
            <a:schemeClr val="accent1"/>
          </a:fillRef>
          <a:effectRef idx="0">
            <a:schemeClr val="accent1"/>
          </a:effectRef>
          <a:fontRef idx="minor">
            <a:schemeClr val="tx1"/>
          </a:fontRef>
        </p:style>
      </p:cxnSp>
      <p:sp>
        <p:nvSpPr>
          <p:cNvPr id="39" name="Oval 38">
            <a:extLst>
              <a:ext uri="{FF2B5EF4-FFF2-40B4-BE49-F238E27FC236}">
                <a16:creationId xmlns:a16="http://schemas.microsoft.com/office/drawing/2014/main" id="{92CDE54D-FD01-A141-8BB2-38F1247FF119}"/>
              </a:ext>
            </a:extLst>
          </p:cNvPr>
          <p:cNvSpPr>
            <a:spLocks noChangeAspect="1"/>
          </p:cNvSpPr>
          <p:nvPr/>
        </p:nvSpPr>
        <p:spPr>
          <a:xfrm>
            <a:off x="10724893" y="3240087"/>
            <a:ext cx="431603" cy="43200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Box 39">
            <a:extLst>
              <a:ext uri="{FF2B5EF4-FFF2-40B4-BE49-F238E27FC236}">
                <a16:creationId xmlns:a16="http://schemas.microsoft.com/office/drawing/2014/main" id="{766DC8D4-C550-4147-BE6A-F0D51D771F76}"/>
              </a:ext>
            </a:extLst>
          </p:cNvPr>
          <p:cNvSpPr txBox="1"/>
          <p:nvPr/>
        </p:nvSpPr>
        <p:spPr>
          <a:xfrm>
            <a:off x="10052096" y="2651001"/>
            <a:ext cx="1819730" cy="369332"/>
          </a:xfrm>
          <a:prstGeom prst="rect">
            <a:avLst/>
          </a:prstGeom>
          <a:noFill/>
        </p:spPr>
        <p:txBody>
          <a:bodyPr wrap="none" rtlCol="0">
            <a:spAutoFit/>
          </a:bodyPr>
          <a:lstStyle/>
          <a:p>
            <a:pPr algn="ctr"/>
            <a:r>
              <a:rPr lang="en-US" dirty="0"/>
              <a:t>with SpO2, 2010s</a:t>
            </a:r>
          </a:p>
        </p:txBody>
      </p:sp>
      <p:sp>
        <p:nvSpPr>
          <p:cNvPr id="41" name="TextBox 40">
            <a:extLst>
              <a:ext uri="{FF2B5EF4-FFF2-40B4-BE49-F238E27FC236}">
                <a16:creationId xmlns:a16="http://schemas.microsoft.com/office/drawing/2014/main" id="{31C4F636-D4B7-F349-9BD0-C1A5BEE1862A}"/>
              </a:ext>
            </a:extLst>
          </p:cNvPr>
          <p:cNvSpPr txBox="1"/>
          <p:nvPr/>
        </p:nvSpPr>
        <p:spPr>
          <a:xfrm>
            <a:off x="2625115" y="174629"/>
            <a:ext cx="8993796" cy="276999"/>
          </a:xfrm>
          <a:prstGeom prst="rect">
            <a:avLst/>
          </a:prstGeom>
          <a:noFill/>
          <a:effectLst>
            <a:softEdge rad="50800"/>
          </a:effectLst>
        </p:spPr>
        <p:txBody>
          <a:bodyPr wrap="square" rtlCol="0">
            <a:spAutoFit/>
          </a:bodyPr>
          <a:lstStyle/>
          <a:p>
            <a:r>
              <a:rPr lang="en-US" sz="1200" dirty="0" err="1"/>
              <a:t>hippopx</a:t>
            </a:r>
            <a:r>
              <a:rPr lang="en-US" sz="1200" dirty="0"/>
              <a:t>, </a:t>
            </a:r>
            <a:r>
              <a:rPr lang="en-US" sz="1200" dirty="0">
                <a:hlinkClick r:id="rId11"/>
              </a:rPr>
              <a:t>https://www.hippopx.com/en/hospital-bed-doctor-surgery-healthcare-and-medicine-indoors-hospital-ward-90160</a:t>
            </a:r>
            <a:r>
              <a:rPr lang="en-US" sz="1200" dirty="0"/>
              <a:t>  (</a:t>
            </a:r>
            <a:r>
              <a:rPr lang="en-US" sz="1200" dirty="0">
                <a:hlinkClick r:id="rId12"/>
              </a:rPr>
              <a:t>CC0</a:t>
            </a:r>
            <a:r>
              <a:rPr lang="en-US" sz="1200" dirty="0"/>
              <a:t>)</a:t>
            </a:r>
          </a:p>
        </p:txBody>
      </p:sp>
      <p:pic>
        <p:nvPicPr>
          <p:cNvPr id="17" name="Picture 16">
            <a:extLst>
              <a:ext uri="{FF2B5EF4-FFF2-40B4-BE49-F238E27FC236}">
                <a16:creationId xmlns:a16="http://schemas.microsoft.com/office/drawing/2014/main" id="{8B1FD1A7-6050-BC4D-A64F-70719353FFBB}"/>
              </a:ext>
            </a:extLst>
          </p:cNvPr>
          <p:cNvPicPr>
            <a:picLocks noChangeAspect="1"/>
          </p:cNvPicPr>
          <p:nvPr/>
        </p:nvPicPr>
        <p:blipFill rotWithShape="1">
          <a:blip r:embed="rId13" cstate="screen">
            <a:extLst>
              <a:ext uri="{28A0092B-C50C-407E-A947-70E740481C1C}">
                <a14:useLocalDpi xmlns:a14="http://schemas.microsoft.com/office/drawing/2010/main"/>
              </a:ext>
            </a:extLst>
          </a:blip>
          <a:srcRect/>
          <a:stretch/>
        </p:blipFill>
        <p:spPr>
          <a:xfrm>
            <a:off x="3105248" y="4190110"/>
            <a:ext cx="1709459" cy="2214000"/>
          </a:xfrm>
          <a:prstGeom prst="rect">
            <a:avLst/>
          </a:prstGeom>
        </p:spPr>
      </p:pic>
      <p:cxnSp>
        <p:nvCxnSpPr>
          <p:cNvPr id="42" name="Straight Connector 41">
            <a:extLst>
              <a:ext uri="{FF2B5EF4-FFF2-40B4-BE49-F238E27FC236}">
                <a16:creationId xmlns:a16="http://schemas.microsoft.com/office/drawing/2014/main" id="{3C3C3AB9-6EC0-C142-9C85-472D9B64785A}"/>
              </a:ext>
            </a:extLst>
          </p:cNvPr>
          <p:cNvCxnSpPr>
            <a:cxnSpLocks/>
          </p:cNvCxnSpPr>
          <p:nvPr/>
        </p:nvCxnSpPr>
        <p:spPr>
          <a:xfrm>
            <a:off x="3943450" y="3439797"/>
            <a:ext cx="0" cy="377525"/>
          </a:xfrm>
          <a:prstGeom prst="line">
            <a:avLst/>
          </a:prstGeom>
          <a:ln w="38100">
            <a:solidFill>
              <a:srgbClr val="C00000"/>
            </a:solidFill>
            <a:tailEnd type="none" w="lg" len="lg"/>
          </a:ln>
        </p:spPr>
        <p:style>
          <a:lnRef idx="1">
            <a:schemeClr val="accent1"/>
          </a:lnRef>
          <a:fillRef idx="0">
            <a:schemeClr val="accent1"/>
          </a:fillRef>
          <a:effectRef idx="0">
            <a:schemeClr val="accent1"/>
          </a:effectRef>
          <a:fontRef idx="minor">
            <a:schemeClr val="tx1"/>
          </a:fontRef>
        </p:style>
      </p:cxnSp>
      <p:sp>
        <p:nvSpPr>
          <p:cNvPr id="43" name="Oval 42">
            <a:extLst>
              <a:ext uri="{FF2B5EF4-FFF2-40B4-BE49-F238E27FC236}">
                <a16:creationId xmlns:a16="http://schemas.microsoft.com/office/drawing/2014/main" id="{4E51932F-E2AA-274B-978B-A3916599BD98}"/>
              </a:ext>
            </a:extLst>
          </p:cNvPr>
          <p:cNvSpPr>
            <a:spLocks noChangeAspect="1"/>
          </p:cNvSpPr>
          <p:nvPr/>
        </p:nvSpPr>
        <p:spPr>
          <a:xfrm>
            <a:off x="3727649" y="3247014"/>
            <a:ext cx="431603" cy="43200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extBox 43">
            <a:extLst>
              <a:ext uri="{FF2B5EF4-FFF2-40B4-BE49-F238E27FC236}">
                <a16:creationId xmlns:a16="http://schemas.microsoft.com/office/drawing/2014/main" id="{2A14B77E-50EA-3B47-8F6F-77373E19E2AD}"/>
              </a:ext>
            </a:extLst>
          </p:cNvPr>
          <p:cNvSpPr txBox="1"/>
          <p:nvPr/>
        </p:nvSpPr>
        <p:spPr>
          <a:xfrm>
            <a:off x="2582673" y="3800929"/>
            <a:ext cx="2764090" cy="369332"/>
          </a:xfrm>
          <a:prstGeom prst="rect">
            <a:avLst/>
          </a:prstGeom>
          <a:noFill/>
        </p:spPr>
        <p:txBody>
          <a:bodyPr wrap="none" rtlCol="0">
            <a:spAutoFit/>
          </a:bodyPr>
          <a:lstStyle/>
          <a:p>
            <a:pPr algn="ctr"/>
            <a:r>
              <a:rPr lang="en-US" dirty="0"/>
              <a:t>Electronic Pedometer, 1965</a:t>
            </a:r>
          </a:p>
        </p:txBody>
      </p:sp>
      <p:sp>
        <p:nvSpPr>
          <p:cNvPr id="45" name="TextBox 44">
            <a:extLst>
              <a:ext uri="{FF2B5EF4-FFF2-40B4-BE49-F238E27FC236}">
                <a16:creationId xmlns:a16="http://schemas.microsoft.com/office/drawing/2014/main" id="{AD7CD8F0-D798-8A45-97F2-C5C5B661DE6A}"/>
              </a:ext>
            </a:extLst>
          </p:cNvPr>
          <p:cNvSpPr txBox="1"/>
          <p:nvPr/>
        </p:nvSpPr>
        <p:spPr>
          <a:xfrm>
            <a:off x="-8197" y="6589196"/>
            <a:ext cx="5671932" cy="276999"/>
          </a:xfrm>
          <a:prstGeom prst="rect">
            <a:avLst/>
          </a:prstGeom>
          <a:noFill/>
          <a:effectLst>
            <a:softEdge rad="50800"/>
          </a:effectLst>
        </p:spPr>
        <p:txBody>
          <a:bodyPr wrap="square" rtlCol="0">
            <a:spAutoFit/>
          </a:bodyPr>
          <a:lstStyle/>
          <a:p>
            <a:r>
              <a:rPr lang="en-US" sz="1200" dirty="0"/>
              <a:t>Adam </a:t>
            </a:r>
            <a:r>
              <a:rPr lang="en-US" sz="1200" dirty="0" err="1"/>
              <a:t>Engelhart</a:t>
            </a:r>
            <a:r>
              <a:rPr lang="en-US" sz="1200" dirty="0"/>
              <a:t>, </a:t>
            </a:r>
            <a:r>
              <a:rPr lang="en-US" sz="1200" dirty="0">
                <a:hlinkClick r:id="rId14"/>
              </a:rPr>
              <a:t>https://www.flickr.com/photos/tellumo/354630079</a:t>
            </a:r>
            <a:r>
              <a:rPr lang="en-US" sz="1200" dirty="0"/>
              <a:t> (</a:t>
            </a:r>
            <a:r>
              <a:rPr lang="en-US" sz="1200" dirty="0">
                <a:hlinkClick r:id="rId15"/>
              </a:rPr>
              <a:t>CC BY-SA 2.0</a:t>
            </a:r>
            <a:r>
              <a:rPr lang="en-US" sz="1200" dirty="0"/>
              <a:t>)</a:t>
            </a:r>
          </a:p>
        </p:txBody>
      </p:sp>
      <p:pic>
        <p:nvPicPr>
          <p:cNvPr id="1036" name="Picture 12">
            <a:extLst>
              <a:ext uri="{FF2B5EF4-FFF2-40B4-BE49-F238E27FC236}">
                <a16:creationId xmlns:a16="http://schemas.microsoft.com/office/drawing/2014/main" id="{0D1B67AD-02C4-3D44-9E14-2C65C0C44669}"/>
              </a:ext>
            </a:extLst>
          </p:cNvPr>
          <p:cNvPicPr>
            <a:picLocks noChangeAspect="1" noChangeArrowheads="1"/>
          </p:cNvPicPr>
          <p:nvPr/>
        </p:nvPicPr>
        <p:blipFill>
          <a:blip r:embed="rId16" cstate="screen">
            <a:extLst>
              <a:ext uri="{28A0092B-C50C-407E-A947-70E740481C1C}">
                <a14:useLocalDpi xmlns:a14="http://schemas.microsoft.com/office/drawing/2010/main"/>
              </a:ext>
            </a:extLst>
          </a:blip>
          <a:srcRect/>
          <a:stretch>
            <a:fillRect/>
          </a:stretch>
        </p:blipFill>
        <p:spPr bwMode="auto">
          <a:xfrm>
            <a:off x="6201830" y="4187995"/>
            <a:ext cx="2347250" cy="2214000"/>
          </a:xfrm>
          <a:prstGeom prst="rect">
            <a:avLst/>
          </a:prstGeom>
          <a:noFill/>
          <a:extLst>
            <a:ext uri="{909E8E84-426E-40DD-AFC4-6F175D3DCCD1}">
              <a14:hiddenFill xmlns:a14="http://schemas.microsoft.com/office/drawing/2010/main">
                <a:solidFill>
                  <a:srgbClr val="FFFFFF"/>
                </a:solidFill>
              </a14:hiddenFill>
            </a:ext>
          </a:extLst>
        </p:spPr>
      </p:pic>
      <p:cxnSp>
        <p:nvCxnSpPr>
          <p:cNvPr id="47" name="Straight Connector 46">
            <a:extLst>
              <a:ext uri="{FF2B5EF4-FFF2-40B4-BE49-F238E27FC236}">
                <a16:creationId xmlns:a16="http://schemas.microsoft.com/office/drawing/2014/main" id="{41FD5989-C374-9E4C-AD44-CB8F628FCC40}"/>
              </a:ext>
            </a:extLst>
          </p:cNvPr>
          <p:cNvCxnSpPr>
            <a:cxnSpLocks/>
          </p:cNvCxnSpPr>
          <p:nvPr/>
        </p:nvCxnSpPr>
        <p:spPr>
          <a:xfrm>
            <a:off x="7337814" y="3425945"/>
            <a:ext cx="0" cy="377525"/>
          </a:xfrm>
          <a:prstGeom prst="line">
            <a:avLst/>
          </a:prstGeom>
          <a:ln w="38100">
            <a:solidFill>
              <a:srgbClr val="C00000"/>
            </a:solidFill>
            <a:tailEnd type="none" w="lg" len="lg"/>
          </a:ln>
        </p:spPr>
        <p:style>
          <a:lnRef idx="1">
            <a:schemeClr val="accent1"/>
          </a:lnRef>
          <a:fillRef idx="0">
            <a:schemeClr val="accent1"/>
          </a:fillRef>
          <a:effectRef idx="0">
            <a:schemeClr val="accent1"/>
          </a:effectRef>
          <a:fontRef idx="minor">
            <a:schemeClr val="tx1"/>
          </a:fontRef>
        </p:style>
      </p:cxnSp>
      <p:sp>
        <p:nvSpPr>
          <p:cNvPr id="48" name="Oval 47">
            <a:extLst>
              <a:ext uri="{FF2B5EF4-FFF2-40B4-BE49-F238E27FC236}">
                <a16:creationId xmlns:a16="http://schemas.microsoft.com/office/drawing/2014/main" id="{C66FB508-DE7B-AE4B-A2B3-55184C9FA150}"/>
              </a:ext>
            </a:extLst>
          </p:cNvPr>
          <p:cNvSpPr>
            <a:spLocks noChangeAspect="1"/>
          </p:cNvSpPr>
          <p:nvPr/>
        </p:nvSpPr>
        <p:spPr>
          <a:xfrm>
            <a:off x="7122013" y="3233162"/>
            <a:ext cx="431603" cy="43200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TextBox 48">
            <a:extLst>
              <a:ext uri="{FF2B5EF4-FFF2-40B4-BE49-F238E27FC236}">
                <a16:creationId xmlns:a16="http://schemas.microsoft.com/office/drawing/2014/main" id="{3AD4F0CF-117A-8741-8200-65B0E41AB9F5}"/>
              </a:ext>
            </a:extLst>
          </p:cNvPr>
          <p:cNvSpPr txBox="1"/>
          <p:nvPr/>
        </p:nvSpPr>
        <p:spPr>
          <a:xfrm>
            <a:off x="6228421" y="3787077"/>
            <a:ext cx="2261325" cy="369332"/>
          </a:xfrm>
          <a:prstGeom prst="rect">
            <a:avLst/>
          </a:prstGeom>
          <a:noFill/>
        </p:spPr>
        <p:txBody>
          <a:bodyPr wrap="none" rtlCol="0">
            <a:spAutoFit/>
          </a:bodyPr>
          <a:lstStyle/>
          <a:p>
            <a:pPr algn="ctr"/>
            <a:r>
              <a:rPr lang="en-US" dirty="0"/>
              <a:t>ECG Chest Strap, 1978</a:t>
            </a:r>
          </a:p>
        </p:txBody>
      </p:sp>
      <p:sp>
        <p:nvSpPr>
          <p:cNvPr id="50" name="TextBox 49">
            <a:extLst>
              <a:ext uri="{FF2B5EF4-FFF2-40B4-BE49-F238E27FC236}">
                <a16:creationId xmlns:a16="http://schemas.microsoft.com/office/drawing/2014/main" id="{97EB3A1B-C41D-3340-88F6-2CE7413908A3}"/>
              </a:ext>
            </a:extLst>
          </p:cNvPr>
          <p:cNvSpPr txBox="1"/>
          <p:nvPr/>
        </p:nvSpPr>
        <p:spPr>
          <a:xfrm>
            <a:off x="4728452" y="6336826"/>
            <a:ext cx="5671932" cy="276999"/>
          </a:xfrm>
          <a:prstGeom prst="rect">
            <a:avLst/>
          </a:prstGeom>
          <a:noFill/>
          <a:effectLst>
            <a:softEdge rad="50800"/>
          </a:effectLst>
        </p:spPr>
        <p:txBody>
          <a:bodyPr wrap="square" rtlCol="0">
            <a:spAutoFit/>
          </a:bodyPr>
          <a:lstStyle/>
          <a:p>
            <a:r>
              <a:rPr lang="en-US" sz="1200" dirty="0" err="1"/>
              <a:t>Tiia</a:t>
            </a:r>
            <a:r>
              <a:rPr lang="en-US" sz="1200" dirty="0"/>
              <a:t> Monto, </a:t>
            </a:r>
            <a:r>
              <a:rPr lang="en-US" sz="1200" dirty="0">
                <a:hlinkClick r:id="rId17"/>
              </a:rPr>
              <a:t>https://commons.wikimedia.org/wiki/File:Polar_H10.jpg</a:t>
            </a:r>
            <a:r>
              <a:rPr lang="en-US" sz="1200" dirty="0"/>
              <a:t> (</a:t>
            </a:r>
            <a:r>
              <a:rPr lang="en-US" sz="1200" dirty="0">
                <a:hlinkClick r:id="rId18"/>
              </a:rPr>
              <a:t>CC BY-SA 3.0</a:t>
            </a:r>
            <a:r>
              <a:rPr lang="en-US" sz="1200" dirty="0"/>
              <a:t>)</a:t>
            </a:r>
          </a:p>
        </p:txBody>
      </p:sp>
      <p:pic>
        <p:nvPicPr>
          <p:cNvPr id="18" name="Picture 17">
            <a:extLst>
              <a:ext uri="{FF2B5EF4-FFF2-40B4-BE49-F238E27FC236}">
                <a16:creationId xmlns:a16="http://schemas.microsoft.com/office/drawing/2014/main" id="{70615111-1C37-D547-8D56-F78F7B75EDEB}"/>
              </a:ext>
            </a:extLst>
          </p:cNvPr>
          <p:cNvPicPr>
            <a:picLocks noChangeAspect="1"/>
          </p:cNvPicPr>
          <p:nvPr/>
        </p:nvPicPr>
        <p:blipFill>
          <a:blip r:embed="rId19" cstate="screen">
            <a:extLst>
              <a:ext uri="{28A0092B-C50C-407E-A947-70E740481C1C}">
                <a14:useLocalDpi xmlns:a14="http://schemas.microsoft.com/office/drawing/2010/main"/>
              </a:ext>
            </a:extLst>
          </a:blip>
          <a:stretch>
            <a:fillRect/>
          </a:stretch>
        </p:blipFill>
        <p:spPr>
          <a:xfrm>
            <a:off x="9391273" y="4019030"/>
            <a:ext cx="2740735" cy="2214000"/>
          </a:xfrm>
          <a:prstGeom prst="rect">
            <a:avLst/>
          </a:prstGeom>
        </p:spPr>
      </p:pic>
      <p:cxnSp>
        <p:nvCxnSpPr>
          <p:cNvPr id="52" name="Straight Connector 51">
            <a:extLst>
              <a:ext uri="{FF2B5EF4-FFF2-40B4-BE49-F238E27FC236}">
                <a16:creationId xmlns:a16="http://schemas.microsoft.com/office/drawing/2014/main" id="{2BFF97C9-D784-E546-ABF0-B1C63EEDBEE6}"/>
              </a:ext>
            </a:extLst>
          </p:cNvPr>
          <p:cNvCxnSpPr>
            <a:cxnSpLocks/>
          </p:cNvCxnSpPr>
          <p:nvPr/>
        </p:nvCxnSpPr>
        <p:spPr>
          <a:xfrm>
            <a:off x="11538585" y="3433993"/>
            <a:ext cx="0" cy="377525"/>
          </a:xfrm>
          <a:prstGeom prst="line">
            <a:avLst/>
          </a:prstGeom>
          <a:ln w="38100">
            <a:solidFill>
              <a:srgbClr val="C00000"/>
            </a:solidFill>
            <a:tailEnd type="none" w="lg" len="lg"/>
          </a:ln>
        </p:spPr>
        <p:style>
          <a:lnRef idx="1">
            <a:schemeClr val="accent1"/>
          </a:lnRef>
          <a:fillRef idx="0">
            <a:schemeClr val="accent1"/>
          </a:fillRef>
          <a:effectRef idx="0">
            <a:schemeClr val="accent1"/>
          </a:effectRef>
          <a:fontRef idx="minor">
            <a:schemeClr val="tx1"/>
          </a:fontRef>
        </p:style>
      </p:cxnSp>
      <p:sp>
        <p:nvSpPr>
          <p:cNvPr id="53" name="Oval 52">
            <a:extLst>
              <a:ext uri="{FF2B5EF4-FFF2-40B4-BE49-F238E27FC236}">
                <a16:creationId xmlns:a16="http://schemas.microsoft.com/office/drawing/2014/main" id="{EAF8985E-F684-4145-BB46-A350F3BB6FB8}"/>
              </a:ext>
            </a:extLst>
          </p:cNvPr>
          <p:cNvSpPr>
            <a:spLocks noChangeAspect="1"/>
          </p:cNvSpPr>
          <p:nvPr/>
        </p:nvSpPr>
        <p:spPr>
          <a:xfrm>
            <a:off x="11322784" y="3241210"/>
            <a:ext cx="431603" cy="43200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TextBox 53">
            <a:extLst>
              <a:ext uri="{FF2B5EF4-FFF2-40B4-BE49-F238E27FC236}">
                <a16:creationId xmlns:a16="http://schemas.microsoft.com/office/drawing/2014/main" id="{28098314-2C74-9E4D-A050-C6E0DF1ED55D}"/>
              </a:ext>
            </a:extLst>
          </p:cNvPr>
          <p:cNvSpPr txBox="1"/>
          <p:nvPr/>
        </p:nvSpPr>
        <p:spPr>
          <a:xfrm>
            <a:off x="9002604" y="3795125"/>
            <a:ext cx="3285708" cy="369332"/>
          </a:xfrm>
          <a:prstGeom prst="rect">
            <a:avLst/>
          </a:prstGeom>
          <a:noFill/>
        </p:spPr>
        <p:txBody>
          <a:bodyPr wrap="none" rtlCol="0">
            <a:spAutoFit/>
          </a:bodyPr>
          <a:lstStyle/>
          <a:p>
            <a:pPr algn="ctr"/>
            <a:r>
              <a:rPr lang="en-US" dirty="0"/>
              <a:t>Optical Heart Rate Monitor, 2013</a:t>
            </a:r>
          </a:p>
        </p:txBody>
      </p:sp>
      <p:sp>
        <p:nvSpPr>
          <p:cNvPr id="55" name="TextBox 54">
            <a:extLst>
              <a:ext uri="{FF2B5EF4-FFF2-40B4-BE49-F238E27FC236}">
                <a16:creationId xmlns:a16="http://schemas.microsoft.com/office/drawing/2014/main" id="{290C5F8B-597E-BF4D-8A10-D8BF06053E0E}"/>
              </a:ext>
            </a:extLst>
          </p:cNvPr>
          <p:cNvSpPr txBox="1"/>
          <p:nvPr/>
        </p:nvSpPr>
        <p:spPr>
          <a:xfrm>
            <a:off x="5961879" y="6578039"/>
            <a:ext cx="6326433" cy="276999"/>
          </a:xfrm>
          <a:prstGeom prst="rect">
            <a:avLst/>
          </a:prstGeom>
          <a:noFill/>
          <a:effectLst>
            <a:softEdge rad="50800"/>
          </a:effectLst>
        </p:spPr>
        <p:txBody>
          <a:bodyPr wrap="square" rtlCol="0">
            <a:spAutoFit/>
          </a:bodyPr>
          <a:lstStyle/>
          <a:p>
            <a:r>
              <a:rPr lang="en-US" sz="1200" dirty="0"/>
              <a:t>Global Panorama, </a:t>
            </a:r>
            <a:r>
              <a:rPr lang="en-US" sz="1200" dirty="0">
                <a:hlinkClick r:id="rId20"/>
              </a:rPr>
              <a:t>https://www.flickr.com/photos/121483302@N02/15489204048</a:t>
            </a:r>
            <a:r>
              <a:rPr lang="en-US" sz="1200" dirty="0"/>
              <a:t> (</a:t>
            </a:r>
            <a:r>
              <a:rPr lang="en-US" sz="1200" dirty="0">
                <a:hlinkClick r:id="rId15"/>
              </a:rPr>
              <a:t>CC BY-SA 2.0</a:t>
            </a:r>
            <a:r>
              <a:rPr lang="en-US" sz="1200" dirty="0"/>
              <a:t>)</a:t>
            </a:r>
          </a:p>
        </p:txBody>
      </p:sp>
    </p:spTree>
    <p:extLst>
      <p:ext uri="{BB962C8B-B14F-4D97-AF65-F5344CB8AC3E}">
        <p14:creationId xmlns:p14="http://schemas.microsoft.com/office/powerpoint/2010/main" val="947854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02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1" nodeType="clickEffect">
                                  <p:stCondLst>
                                    <p:cond delay="0"/>
                                  </p:stCondLst>
                                  <p:childTnLst>
                                    <p:set>
                                      <p:cBhvr>
                                        <p:cTn id="24" dur="1" fill="hold">
                                          <p:stCondLst>
                                            <p:cond delay="0"/>
                                          </p:stCondLst>
                                        </p:cTn>
                                        <p:tgtEl>
                                          <p:spTgt spid="24"/>
                                        </p:tgtEl>
                                        <p:attrNameLst>
                                          <p:attrName>style.visibility</p:attrName>
                                        </p:attrNameLst>
                                      </p:cBhvr>
                                      <p:to>
                                        <p:strVal val="hidden"/>
                                      </p:to>
                                    </p:set>
                                  </p:childTnLst>
                                </p:cTn>
                              </p:par>
                              <p:par>
                                <p:cTn id="25" presetID="1" presetClass="entr" presetSubtype="0" fill="hold" grpId="0" nodeType="withEffect">
                                  <p:stCondLst>
                                    <p:cond delay="0"/>
                                  </p:stCondLst>
                                  <p:childTnLst>
                                    <p:set>
                                      <p:cBhvr>
                                        <p:cTn id="26" dur="1" fill="hold">
                                          <p:stCondLst>
                                            <p:cond delay="0"/>
                                          </p:stCondLst>
                                        </p:cTn>
                                        <p:tgtEl>
                                          <p:spTgt spid="33"/>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028"/>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030"/>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8"/>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5"/>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2"/>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xit" presetSubtype="0" fill="hold" grpId="1" nodeType="clickEffect">
                                  <p:stCondLst>
                                    <p:cond delay="0"/>
                                  </p:stCondLst>
                                  <p:childTnLst>
                                    <p:set>
                                      <p:cBhvr>
                                        <p:cTn id="40" dur="1" fill="hold">
                                          <p:stCondLst>
                                            <p:cond delay="0"/>
                                          </p:stCondLst>
                                        </p:cTn>
                                        <p:tgtEl>
                                          <p:spTgt spid="33"/>
                                        </p:tgtEl>
                                        <p:attrNameLst>
                                          <p:attrName>style.visibility</p:attrName>
                                        </p:attrNameLst>
                                      </p:cBhvr>
                                      <p:to>
                                        <p:strVal val="hidden"/>
                                      </p:to>
                                    </p:set>
                                  </p:childTnLst>
                                </p:cTn>
                              </p:par>
                              <p:par>
                                <p:cTn id="41" presetID="1" presetClass="entr" presetSubtype="0" fill="hold" nodeType="withEffect">
                                  <p:stCondLst>
                                    <p:cond delay="0"/>
                                  </p:stCondLst>
                                  <p:childTnLst>
                                    <p:set>
                                      <p:cBhvr>
                                        <p:cTn id="42" dur="1" fill="hold">
                                          <p:stCondLst>
                                            <p:cond delay="0"/>
                                          </p:stCondLst>
                                        </p:cTn>
                                        <p:tgtEl>
                                          <p:spTgt spid="35"/>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6"/>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37"/>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1034"/>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41"/>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38"/>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39"/>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40"/>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1" nodeType="clickEffect">
                                  <p:stCondLst>
                                    <p:cond delay="0"/>
                                  </p:stCondLst>
                                  <p:childTnLst>
                                    <p:set>
                                      <p:cBhvr>
                                        <p:cTn id="62" dur="1" fill="hold">
                                          <p:stCondLst>
                                            <p:cond delay="0"/>
                                          </p:stCondLst>
                                        </p:cTn>
                                        <p:tgtEl>
                                          <p:spTgt spid="41"/>
                                        </p:tgtEl>
                                        <p:attrNameLst>
                                          <p:attrName>style.visibility</p:attrName>
                                        </p:attrNameLst>
                                      </p:cBhvr>
                                      <p:to>
                                        <p:strVal val="hidden"/>
                                      </p:to>
                                    </p:set>
                                  </p:childTnLst>
                                </p:cTn>
                              </p:par>
                              <p:par>
                                <p:cTn id="63" presetID="1" presetClass="entr" presetSubtype="0" fill="hold" nodeType="withEffect">
                                  <p:stCondLst>
                                    <p:cond delay="0"/>
                                  </p:stCondLst>
                                  <p:childTnLst>
                                    <p:set>
                                      <p:cBhvr>
                                        <p:cTn id="64" dur="1" fill="hold">
                                          <p:stCondLst>
                                            <p:cond delay="0"/>
                                          </p:stCondLst>
                                        </p:cTn>
                                        <p:tgtEl>
                                          <p:spTgt spid="42"/>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43"/>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44"/>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17"/>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45"/>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nodeType="clickEffect">
                                  <p:stCondLst>
                                    <p:cond delay="0"/>
                                  </p:stCondLst>
                                  <p:childTnLst>
                                    <p:set>
                                      <p:cBhvr>
                                        <p:cTn id="76" dur="1" fill="hold">
                                          <p:stCondLst>
                                            <p:cond delay="0"/>
                                          </p:stCondLst>
                                        </p:cTn>
                                        <p:tgtEl>
                                          <p:spTgt spid="1036"/>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49"/>
                                        </p:tgtEl>
                                        <p:attrNameLst>
                                          <p:attrName>style.visibility</p:attrName>
                                        </p:attrNameLst>
                                      </p:cBhvr>
                                      <p:to>
                                        <p:strVal val="visible"/>
                                      </p:to>
                                    </p:set>
                                  </p:childTnLst>
                                </p:cTn>
                              </p:par>
                              <p:par>
                                <p:cTn id="79" presetID="1" presetClass="entr" presetSubtype="0" fill="hold" nodeType="withEffect">
                                  <p:stCondLst>
                                    <p:cond delay="0"/>
                                  </p:stCondLst>
                                  <p:childTnLst>
                                    <p:set>
                                      <p:cBhvr>
                                        <p:cTn id="80" dur="1" fill="hold">
                                          <p:stCondLst>
                                            <p:cond delay="0"/>
                                          </p:stCondLst>
                                        </p:cTn>
                                        <p:tgtEl>
                                          <p:spTgt spid="47"/>
                                        </p:tgtEl>
                                        <p:attrNameLst>
                                          <p:attrName>style.visibility</p:attrName>
                                        </p:attrNameLst>
                                      </p:cBhvr>
                                      <p:to>
                                        <p:strVal val="visible"/>
                                      </p:to>
                                    </p:set>
                                  </p:childTnLst>
                                </p:cTn>
                              </p:par>
                              <p:par>
                                <p:cTn id="81" presetID="1" presetClass="exit" presetSubtype="0" fill="hold" grpId="1" nodeType="withEffect">
                                  <p:stCondLst>
                                    <p:cond delay="0"/>
                                  </p:stCondLst>
                                  <p:childTnLst>
                                    <p:set>
                                      <p:cBhvr>
                                        <p:cTn id="82" dur="1" fill="hold">
                                          <p:stCondLst>
                                            <p:cond delay="0"/>
                                          </p:stCondLst>
                                        </p:cTn>
                                        <p:tgtEl>
                                          <p:spTgt spid="45"/>
                                        </p:tgtEl>
                                        <p:attrNameLst>
                                          <p:attrName>style.visibility</p:attrName>
                                        </p:attrNameLst>
                                      </p:cBhvr>
                                      <p:to>
                                        <p:strVal val="hidden"/>
                                      </p:to>
                                    </p:set>
                                  </p:childTnLst>
                                </p:cTn>
                              </p:par>
                              <p:par>
                                <p:cTn id="83" presetID="1" presetClass="entr" presetSubtype="0" fill="hold" grpId="0" nodeType="withEffect">
                                  <p:stCondLst>
                                    <p:cond delay="0"/>
                                  </p:stCondLst>
                                  <p:childTnLst>
                                    <p:set>
                                      <p:cBhvr>
                                        <p:cTn id="84" dur="1" fill="hold">
                                          <p:stCondLst>
                                            <p:cond delay="0"/>
                                          </p:stCondLst>
                                        </p:cTn>
                                        <p:tgtEl>
                                          <p:spTgt spid="50"/>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48"/>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nodeType="clickEffect">
                                  <p:stCondLst>
                                    <p:cond delay="0"/>
                                  </p:stCondLst>
                                  <p:childTnLst>
                                    <p:set>
                                      <p:cBhvr>
                                        <p:cTn id="90" dur="1" fill="hold">
                                          <p:stCondLst>
                                            <p:cond delay="0"/>
                                          </p:stCondLst>
                                        </p:cTn>
                                        <p:tgtEl>
                                          <p:spTgt spid="52"/>
                                        </p:tgtEl>
                                        <p:attrNameLst>
                                          <p:attrName>style.visibility</p:attrName>
                                        </p:attrNameLst>
                                      </p:cBhvr>
                                      <p:to>
                                        <p:strVal val="visible"/>
                                      </p:to>
                                    </p:set>
                                  </p:childTnLst>
                                </p:cTn>
                              </p:par>
                              <p:par>
                                <p:cTn id="91" presetID="1" presetClass="entr" presetSubtype="0" fill="hold" grpId="0" nodeType="withEffect">
                                  <p:stCondLst>
                                    <p:cond delay="0"/>
                                  </p:stCondLst>
                                  <p:childTnLst>
                                    <p:set>
                                      <p:cBhvr>
                                        <p:cTn id="92" dur="1" fill="hold">
                                          <p:stCondLst>
                                            <p:cond delay="0"/>
                                          </p:stCondLst>
                                        </p:cTn>
                                        <p:tgtEl>
                                          <p:spTgt spid="53"/>
                                        </p:tgtEl>
                                        <p:attrNameLst>
                                          <p:attrName>style.visibility</p:attrName>
                                        </p:attrNameLst>
                                      </p:cBhvr>
                                      <p:to>
                                        <p:strVal val="visible"/>
                                      </p:to>
                                    </p:set>
                                  </p:childTnLst>
                                </p:cTn>
                              </p:par>
                              <p:par>
                                <p:cTn id="93" presetID="1" presetClass="entr" presetSubtype="0" fill="hold" grpId="0" nodeType="withEffect">
                                  <p:stCondLst>
                                    <p:cond delay="0"/>
                                  </p:stCondLst>
                                  <p:childTnLst>
                                    <p:set>
                                      <p:cBhvr>
                                        <p:cTn id="94" dur="1" fill="hold">
                                          <p:stCondLst>
                                            <p:cond delay="0"/>
                                          </p:stCondLst>
                                        </p:cTn>
                                        <p:tgtEl>
                                          <p:spTgt spid="54"/>
                                        </p:tgtEl>
                                        <p:attrNameLst>
                                          <p:attrName>style.visibility</p:attrName>
                                        </p:attrNameLst>
                                      </p:cBhvr>
                                      <p:to>
                                        <p:strVal val="visible"/>
                                      </p:to>
                                    </p:set>
                                  </p:childTnLst>
                                </p:cTn>
                              </p:par>
                              <p:par>
                                <p:cTn id="95" presetID="1" presetClass="entr" presetSubtype="0" fill="hold" nodeType="withEffect">
                                  <p:stCondLst>
                                    <p:cond delay="0"/>
                                  </p:stCondLst>
                                  <p:childTnLst>
                                    <p:set>
                                      <p:cBhvr>
                                        <p:cTn id="96" dur="1" fill="hold">
                                          <p:stCondLst>
                                            <p:cond delay="0"/>
                                          </p:stCondLst>
                                        </p:cTn>
                                        <p:tgtEl>
                                          <p:spTgt spid="18"/>
                                        </p:tgtEl>
                                        <p:attrNameLst>
                                          <p:attrName>style.visibility</p:attrName>
                                        </p:attrNameLst>
                                      </p:cBhvr>
                                      <p:to>
                                        <p:strVal val="visible"/>
                                      </p:to>
                                    </p:set>
                                  </p:childTnLst>
                                </p:cTn>
                              </p:par>
                              <p:par>
                                <p:cTn id="97" presetID="1" presetClass="entr" presetSubtype="0" fill="hold" grpId="0" nodeType="withEffect">
                                  <p:stCondLst>
                                    <p:cond delay="0"/>
                                  </p:stCondLst>
                                  <p:childTnLst>
                                    <p:set>
                                      <p:cBhvr>
                                        <p:cTn id="98" dur="1" fill="hold">
                                          <p:stCondLst>
                                            <p:cond delay="0"/>
                                          </p:stCondLst>
                                        </p:cTn>
                                        <p:tgtEl>
                                          <p:spTgt spid="55"/>
                                        </p:tgtEl>
                                        <p:attrNameLst>
                                          <p:attrName>style.visibility</p:attrName>
                                        </p:attrNameLst>
                                      </p:cBhvr>
                                      <p:to>
                                        <p:strVal val="visible"/>
                                      </p:to>
                                    </p:set>
                                  </p:childTnLst>
                                </p:cTn>
                              </p:par>
                              <p:par>
                                <p:cTn id="99" presetID="1" presetClass="exit" presetSubtype="0" fill="hold" grpId="1" nodeType="withEffect">
                                  <p:stCondLst>
                                    <p:cond delay="0"/>
                                  </p:stCondLst>
                                  <p:childTnLst>
                                    <p:set>
                                      <p:cBhvr>
                                        <p:cTn id="100" dur="1" fill="hold">
                                          <p:stCondLst>
                                            <p:cond delay="0"/>
                                          </p:stCondLst>
                                        </p:cTn>
                                        <p:tgtEl>
                                          <p:spTgt spid="5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13" grpId="0"/>
      <p:bldP spid="8" grpId="0" animBg="1"/>
      <p:bldP spid="15" grpId="0"/>
      <p:bldP spid="24" grpId="0"/>
      <p:bldP spid="24" grpId="1"/>
      <p:bldP spid="28" grpId="0" animBg="1"/>
      <p:bldP spid="32" grpId="0"/>
      <p:bldP spid="33" grpId="0"/>
      <p:bldP spid="33" grpId="1"/>
      <p:bldP spid="36" grpId="0" animBg="1"/>
      <p:bldP spid="37" grpId="0"/>
      <p:bldP spid="39" grpId="0" animBg="1"/>
      <p:bldP spid="40" grpId="0"/>
      <p:bldP spid="41" grpId="0"/>
      <p:bldP spid="41" grpId="1"/>
      <p:bldP spid="43" grpId="0" animBg="1"/>
      <p:bldP spid="44" grpId="0"/>
      <p:bldP spid="45" grpId="0"/>
      <p:bldP spid="45" grpId="1"/>
      <p:bldP spid="48" grpId="0" animBg="1"/>
      <p:bldP spid="49" grpId="0"/>
      <p:bldP spid="50" grpId="0"/>
      <p:bldP spid="50" grpId="1"/>
      <p:bldP spid="53" grpId="0" animBg="1"/>
      <p:bldP spid="54" grpId="0"/>
      <p:bldP spid="5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02BA3D3-787E-EB46-B03B-C7CBB08D4560}"/>
              </a:ext>
            </a:extLst>
          </p:cNvPr>
          <p:cNvSpPr>
            <a:spLocks noGrp="1"/>
          </p:cNvSpPr>
          <p:nvPr>
            <p:ph type="dt" sz="half" idx="10"/>
          </p:nvPr>
        </p:nvSpPr>
        <p:spPr/>
        <p:txBody>
          <a:bodyPr/>
          <a:lstStyle/>
          <a:p>
            <a:r>
              <a:rPr lang="en-US" dirty="0"/>
              <a:t>Peter Charlton</a:t>
            </a:r>
          </a:p>
        </p:txBody>
      </p:sp>
      <p:sp>
        <p:nvSpPr>
          <p:cNvPr id="3" name="Slide Number Placeholder 2">
            <a:extLst>
              <a:ext uri="{FF2B5EF4-FFF2-40B4-BE49-F238E27FC236}">
                <a16:creationId xmlns:a16="http://schemas.microsoft.com/office/drawing/2014/main" id="{C522D921-82F2-374D-BBDD-F405D7FC824F}"/>
              </a:ext>
            </a:extLst>
          </p:cNvPr>
          <p:cNvSpPr>
            <a:spLocks noGrp="1"/>
          </p:cNvSpPr>
          <p:nvPr>
            <p:ph type="sldNum" sz="quarter" idx="12"/>
          </p:nvPr>
        </p:nvSpPr>
        <p:spPr/>
        <p:txBody>
          <a:bodyPr/>
          <a:lstStyle/>
          <a:p>
            <a:fld id="{E89EE1FF-0021-264C-A4EC-C169E98D2A37}" type="slidenum">
              <a:rPr lang="en-US" smtClean="0"/>
              <a:t>6</a:t>
            </a:fld>
            <a:endParaRPr lang="en-US"/>
          </a:p>
        </p:txBody>
      </p:sp>
      <p:pic>
        <p:nvPicPr>
          <p:cNvPr id="4" name="Picture 3">
            <a:extLst>
              <a:ext uri="{FF2B5EF4-FFF2-40B4-BE49-F238E27FC236}">
                <a16:creationId xmlns:a16="http://schemas.microsoft.com/office/drawing/2014/main" id="{EE0D9FBA-BD5B-5546-BA17-0D90B8A152F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6456" y="526221"/>
            <a:ext cx="3240000" cy="2403039"/>
          </a:xfrm>
          <a:prstGeom prst="rect">
            <a:avLst/>
          </a:prstGeom>
        </p:spPr>
      </p:pic>
      <p:pic>
        <p:nvPicPr>
          <p:cNvPr id="5" name="Picture 4">
            <a:extLst>
              <a:ext uri="{FF2B5EF4-FFF2-40B4-BE49-F238E27FC236}">
                <a16:creationId xmlns:a16="http://schemas.microsoft.com/office/drawing/2014/main" id="{5FC6E628-4914-C74D-9DF3-AEB2907D81D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6456" y="3216726"/>
            <a:ext cx="3240000" cy="2474572"/>
          </a:xfrm>
          <a:prstGeom prst="rect">
            <a:avLst/>
          </a:prstGeom>
        </p:spPr>
      </p:pic>
      <p:pic>
        <p:nvPicPr>
          <p:cNvPr id="6" name="Picture 5">
            <a:extLst>
              <a:ext uri="{FF2B5EF4-FFF2-40B4-BE49-F238E27FC236}">
                <a16:creationId xmlns:a16="http://schemas.microsoft.com/office/drawing/2014/main" id="{3B4BDD5A-2728-534B-A0E8-3498F383C3B4}"/>
              </a:ext>
            </a:extLst>
          </p:cNvPr>
          <p:cNvPicPr>
            <a:picLocks noChangeAspect="1"/>
          </p:cNvPicPr>
          <p:nvPr/>
        </p:nvPicPr>
        <p:blipFill>
          <a:blip r:embed="rId5"/>
          <a:stretch>
            <a:fillRect/>
          </a:stretch>
        </p:blipFill>
        <p:spPr>
          <a:xfrm>
            <a:off x="4354154" y="526218"/>
            <a:ext cx="5040000" cy="1408460"/>
          </a:xfrm>
          <a:prstGeom prst="rect">
            <a:avLst/>
          </a:prstGeom>
        </p:spPr>
      </p:pic>
      <p:pic>
        <p:nvPicPr>
          <p:cNvPr id="7" name="Picture 6">
            <a:extLst>
              <a:ext uri="{FF2B5EF4-FFF2-40B4-BE49-F238E27FC236}">
                <a16:creationId xmlns:a16="http://schemas.microsoft.com/office/drawing/2014/main" id="{B4571BAC-0EC6-9241-BF76-A8DB4D7427DB}"/>
              </a:ext>
            </a:extLst>
          </p:cNvPr>
          <p:cNvPicPr>
            <a:picLocks noChangeAspect="1"/>
          </p:cNvPicPr>
          <p:nvPr/>
        </p:nvPicPr>
        <p:blipFill>
          <a:blip r:embed="rId6"/>
          <a:stretch>
            <a:fillRect/>
          </a:stretch>
        </p:blipFill>
        <p:spPr>
          <a:xfrm>
            <a:off x="4354154" y="2376592"/>
            <a:ext cx="5040000" cy="1410590"/>
          </a:xfrm>
          <a:prstGeom prst="rect">
            <a:avLst/>
          </a:prstGeom>
        </p:spPr>
      </p:pic>
      <p:pic>
        <p:nvPicPr>
          <p:cNvPr id="8" name="Picture 7">
            <a:extLst>
              <a:ext uri="{FF2B5EF4-FFF2-40B4-BE49-F238E27FC236}">
                <a16:creationId xmlns:a16="http://schemas.microsoft.com/office/drawing/2014/main" id="{5692F79C-D6DD-3344-B0F6-4E86603F5E9A}"/>
              </a:ext>
            </a:extLst>
          </p:cNvPr>
          <p:cNvPicPr>
            <a:picLocks noChangeAspect="1"/>
          </p:cNvPicPr>
          <p:nvPr/>
        </p:nvPicPr>
        <p:blipFill>
          <a:blip r:embed="rId7"/>
          <a:stretch>
            <a:fillRect/>
          </a:stretch>
        </p:blipFill>
        <p:spPr>
          <a:xfrm>
            <a:off x="4354154" y="4257063"/>
            <a:ext cx="5040000" cy="1408459"/>
          </a:xfrm>
          <a:prstGeom prst="rect">
            <a:avLst/>
          </a:prstGeom>
        </p:spPr>
      </p:pic>
      <p:cxnSp>
        <p:nvCxnSpPr>
          <p:cNvPr id="9" name="Straight Arrow Connector 8">
            <a:extLst>
              <a:ext uri="{FF2B5EF4-FFF2-40B4-BE49-F238E27FC236}">
                <a16:creationId xmlns:a16="http://schemas.microsoft.com/office/drawing/2014/main" id="{06E6E8AD-A29C-2C4B-9D4F-F16C55C6B91E}"/>
              </a:ext>
            </a:extLst>
          </p:cNvPr>
          <p:cNvCxnSpPr>
            <a:cxnSpLocks/>
          </p:cNvCxnSpPr>
          <p:nvPr/>
        </p:nvCxnSpPr>
        <p:spPr>
          <a:xfrm flipV="1">
            <a:off x="3451253" y="1156426"/>
            <a:ext cx="710130" cy="468000"/>
          </a:xfrm>
          <a:prstGeom prst="straightConnector1">
            <a:avLst/>
          </a:prstGeom>
          <a:ln w="1905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10" name="Doughnut 9">
            <a:extLst>
              <a:ext uri="{FF2B5EF4-FFF2-40B4-BE49-F238E27FC236}">
                <a16:creationId xmlns:a16="http://schemas.microsoft.com/office/drawing/2014/main" id="{7795BDFE-6430-BA42-9120-857663787FCB}"/>
              </a:ext>
            </a:extLst>
          </p:cNvPr>
          <p:cNvSpPr>
            <a:spLocks noChangeAspect="1"/>
          </p:cNvSpPr>
          <p:nvPr/>
        </p:nvSpPr>
        <p:spPr>
          <a:xfrm>
            <a:off x="4760556" y="1156427"/>
            <a:ext cx="216000" cy="216000"/>
          </a:xfrm>
          <a:prstGeom prst="donut">
            <a:avLst>
              <a:gd name="adj" fmla="val 10048"/>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Doughnut 10">
            <a:extLst>
              <a:ext uri="{FF2B5EF4-FFF2-40B4-BE49-F238E27FC236}">
                <a16:creationId xmlns:a16="http://schemas.microsoft.com/office/drawing/2014/main" id="{DA6CB725-A6DE-5742-847A-F973B0E921CD}"/>
              </a:ext>
            </a:extLst>
          </p:cNvPr>
          <p:cNvSpPr>
            <a:spLocks noChangeAspect="1"/>
          </p:cNvSpPr>
          <p:nvPr/>
        </p:nvSpPr>
        <p:spPr>
          <a:xfrm>
            <a:off x="5369210" y="1156427"/>
            <a:ext cx="216000" cy="216000"/>
          </a:xfrm>
          <a:prstGeom prst="donut">
            <a:avLst>
              <a:gd name="adj" fmla="val 10048"/>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Doughnut 11">
            <a:extLst>
              <a:ext uri="{FF2B5EF4-FFF2-40B4-BE49-F238E27FC236}">
                <a16:creationId xmlns:a16="http://schemas.microsoft.com/office/drawing/2014/main" id="{B1FB9744-F96C-DF48-AEE4-F703CCD15608}"/>
              </a:ext>
            </a:extLst>
          </p:cNvPr>
          <p:cNvSpPr>
            <a:spLocks noChangeAspect="1"/>
          </p:cNvSpPr>
          <p:nvPr/>
        </p:nvSpPr>
        <p:spPr>
          <a:xfrm>
            <a:off x="5964612" y="1235939"/>
            <a:ext cx="216000" cy="216000"/>
          </a:xfrm>
          <a:prstGeom prst="donut">
            <a:avLst>
              <a:gd name="adj" fmla="val 10048"/>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Doughnut 12">
            <a:extLst>
              <a:ext uri="{FF2B5EF4-FFF2-40B4-BE49-F238E27FC236}">
                <a16:creationId xmlns:a16="http://schemas.microsoft.com/office/drawing/2014/main" id="{01B613C0-8478-854D-8E55-6EE56F496C67}"/>
              </a:ext>
            </a:extLst>
          </p:cNvPr>
          <p:cNvSpPr>
            <a:spLocks noChangeAspect="1"/>
          </p:cNvSpPr>
          <p:nvPr/>
        </p:nvSpPr>
        <p:spPr>
          <a:xfrm>
            <a:off x="6573266" y="1222687"/>
            <a:ext cx="216000" cy="216000"/>
          </a:xfrm>
          <a:prstGeom prst="donut">
            <a:avLst>
              <a:gd name="adj" fmla="val 10048"/>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Doughnut 13">
            <a:extLst>
              <a:ext uri="{FF2B5EF4-FFF2-40B4-BE49-F238E27FC236}">
                <a16:creationId xmlns:a16="http://schemas.microsoft.com/office/drawing/2014/main" id="{F394D1E6-108B-4143-A50E-C5142810DFD1}"/>
              </a:ext>
            </a:extLst>
          </p:cNvPr>
          <p:cNvSpPr>
            <a:spLocks noChangeAspect="1"/>
          </p:cNvSpPr>
          <p:nvPr/>
        </p:nvSpPr>
        <p:spPr>
          <a:xfrm>
            <a:off x="7181920" y="1222687"/>
            <a:ext cx="216000" cy="216000"/>
          </a:xfrm>
          <a:prstGeom prst="donut">
            <a:avLst>
              <a:gd name="adj" fmla="val 10048"/>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 name="Doughnut 14">
            <a:extLst>
              <a:ext uri="{FF2B5EF4-FFF2-40B4-BE49-F238E27FC236}">
                <a16:creationId xmlns:a16="http://schemas.microsoft.com/office/drawing/2014/main" id="{B2BDBC4D-FE93-A54B-B95D-1A54BC619FE5}"/>
              </a:ext>
            </a:extLst>
          </p:cNvPr>
          <p:cNvSpPr>
            <a:spLocks noChangeAspect="1"/>
          </p:cNvSpPr>
          <p:nvPr/>
        </p:nvSpPr>
        <p:spPr>
          <a:xfrm>
            <a:off x="7790574" y="1249191"/>
            <a:ext cx="216000" cy="216000"/>
          </a:xfrm>
          <a:prstGeom prst="donut">
            <a:avLst>
              <a:gd name="adj" fmla="val 10048"/>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Doughnut 15">
            <a:extLst>
              <a:ext uri="{FF2B5EF4-FFF2-40B4-BE49-F238E27FC236}">
                <a16:creationId xmlns:a16="http://schemas.microsoft.com/office/drawing/2014/main" id="{0721EED0-24A7-F343-A386-2CAC52600509}"/>
              </a:ext>
            </a:extLst>
          </p:cNvPr>
          <p:cNvSpPr>
            <a:spLocks noChangeAspect="1"/>
          </p:cNvSpPr>
          <p:nvPr/>
        </p:nvSpPr>
        <p:spPr>
          <a:xfrm>
            <a:off x="8412480" y="1235939"/>
            <a:ext cx="216000" cy="216000"/>
          </a:xfrm>
          <a:prstGeom prst="donut">
            <a:avLst>
              <a:gd name="adj" fmla="val 10048"/>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 name="Doughnut 16">
            <a:extLst>
              <a:ext uri="{FF2B5EF4-FFF2-40B4-BE49-F238E27FC236}">
                <a16:creationId xmlns:a16="http://schemas.microsoft.com/office/drawing/2014/main" id="{4DF818DD-2F93-CC41-BA73-AF6076C910AB}"/>
              </a:ext>
            </a:extLst>
          </p:cNvPr>
          <p:cNvSpPr>
            <a:spLocks noChangeAspect="1"/>
          </p:cNvSpPr>
          <p:nvPr/>
        </p:nvSpPr>
        <p:spPr>
          <a:xfrm>
            <a:off x="9021136" y="1235939"/>
            <a:ext cx="216000" cy="216000"/>
          </a:xfrm>
          <a:prstGeom prst="donut">
            <a:avLst>
              <a:gd name="adj" fmla="val 10048"/>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8" name="Doughnut 17">
            <a:extLst>
              <a:ext uri="{FF2B5EF4-FFF2-40B4-BE49-F238E27FC236}">
                <a16:creationId xmlns:a16="http://schemas.microsoft.com/office/drawing/2014/main" id="{6AE13496-56CF-6547-98BD-F25F0FE71E8F}"/>
              </a:ext>
            </a:extLst>
          </p:cNvPr>
          <p:cNvSpPr>
            <a:spLocks noChangeAspect="1"/>
          </p:cNvSpPr>
          <p:nvPr/>
        </p:nvSpPr>
        <p:spPr>
          <a:xfrm>
            <a:off x="4747309" y="3111118"/>
            <a:ext cx="216000" cy="216000"/>
          </a:xfrm>
          <a:prstGeom prst="donut">
            <a:avLst>
              <a:gd name="adj" fmla="val 10048"/>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9" name="Doughnut 18">
            <a:extLst>
              <a:ext uri="{FF2B5EF4-FFF2-40B4-BE49-F238E27FC236}">
                <a16:creationId xmlns:a16="http://schemas.microsoft.com/office/drawing/2014/main" id="{6CE6EBE6-D3E8-BF45-BDA9-98613E70216B}"/>
              </a:ext>
            </a:extLst>
          </p:cNvPr>
          <p:cNvSpPr>
            <a:spLocks noChangeAspect="1"/>
          </p:cNvSpPr>
          <p:nvPr/>
        </p:nvSpPr>
        <p:spPr>
          <a:xfrm>
            <a:off x="5049269" y="2793068"/>
            <a:ext cx="216000" cy="216000"/>
          </a:xfrm>
          <a:prstGeom prst="donut">
            <a:avLst>
              <a:gd name="adj" fmla="val 10048"/>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Doughnut 19">
            <a:extLst>
              <a:ext uri="{FF2B5EF4-FFF2-40B4-BE49-F238E27FC236}">
                <a16:creationId xmlns:a16="http://schemas.microsoft.com/office/drawing/2014/main" id="{6D81275F-3FE3-814F-A127-139D1A3B06AA}"/>
              </a:ext>
            </a:extLst>
          </p:cNvPr>
          <p:cNvSpPr>
            <a:spLocks noChangeAspect="1"/>
          </p:cNvSpPr>
          <p:nvPr/>
        </p:nvSpPr>
        <p:spPr>
          <a:xfrm>
            <a:off x="5377733" y="3097866"/>
            <a:ext cx="216000" cy="216000"/>
          </a:xfrm>
          <a:prstGeom prst="donut">
            <a:avLst>
              <a:gd name="adj" fmla="val 10048"/>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1" name="Doughnut 20">
            <a:extLst>
              <a:ext uri="{FF2B5EF4-FFF2-40B4-BE49-F238E27FC236}">
                <a16:creationId xmlns:a16="http://schemas.microsoft.com/office/drawing/2014/main" id="{00FEFAB5-FBAB-E847-9C81-378E415DB441}"/>
              </a:ext>
            </a:extLst>
          </p:cNvPr>
          <p:cNvSpPr>
            <a:spLocks noChangeAspect="1"/>
          </p:cNvSpPr>
          <p:nvPr/>
        </p:nvSpPr>
        <p:spPr>
          <a:xfrm>
            <a:off x="5653189" y="2793068"/>
            <a:ext cx="216000" cy="216000"/>
          </a:xfrm>
          <a:prstGeom prst="donut">
            <a:avLst>
              <a:gd name="adj" fmla="val 10048"/>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2" name="Doughnut 21">
            <a:extLst>
              <a:ext uri="{FF2B5EF4-FFF2-40B4-BE49-F238E27FC236}">
                <a16:creationId xmlns:a16="http://schemas.microsoft.com/office/drawing/2014/main" id="{CD4F48F9-59ED-4D4E-8DDF-26A9D2BD2C26}"/>
              </a:ext>
            </a:extLst>
          </p:cNvPr>
          <p:cNvSpPr>
            <a:spLocks noChangeAspect="1"/>
          </p:cNvSpPr>
          <p:nvPr/>
        </p:nvSpPr>
        <p:spPr>
          <a:xfrm>
            <a:off x="5955149" y="3111118"/>
            <a:ext cx="216000" cy="216000"/>
          </a:xfrm>
          <a:prstGeom prst="donut">
            <a:avLst>
              <a:gd name="adj" fmla="val 10048"/>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3" name="Doughnut 22">
            <a:extLst>
              <a:ext uri="{FF2B5EF4-FFF2-40B4-BE49-F238E27FC236}">
                <a16:creationId xmlns:a16="http://schemas.microsoft.com/office/drawing/2014/main" id="{BC547243-6977-2647-88C5-A38D2855E336}"/>
              </a:ext>
            </a:extLst>
          </p:cNvPr>
          <p:cNvSpPr>
            <a:spLocks noChangeAspect="1"/>
          </p:cNvSpPr>
          <p:nvPr/>
        </p:nvSpPr>
        <p:spPr>
          <a:xfrm>
            <a:off x="6257109" y="2793068"/>
            <a:ext cx="216000" cy="216000"/>
          </a:xfrm>
          <a:prstGeom prst="donut">
            <a:avLst>
              <a:gd name="adj" fmla="val 10048"/>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4" name="Doughnut 23">
            <a:extLst>
              <a:ext uri="{FF2B5EF4-FFF2-40B4-BE49-F238E27FC236}">
                <a16:creationId xmlns:a16="http://schemas.microsoft.com/office/drawing/2014/main" id="{727C2A89-114B-2F4E-BD16-E4A458A7F8B8}"/>
              </a:ext>
            </a:extLst>
          </p:cNvPr>
          <p:cNvSpPr>
            <a:spLocks noChangeAspect="1"/>
          </p:cNvSpPr>
          <p:nvPr/>
        </p:nvSpPr>
        <p:spPr>
          <a:xfrm>
            <a:off x="6545817" y="3044858"/>
            <a:ext cx="216000" cy="216000"/>
          </a:xfrm>
          <a:prstGeom prst="donut">
            <a:avLst>
              <a:gd name="adj" fmla="val 10048"/>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5" name="Doughnut 24">
            <a:extLst>
              <a:ext uri="{FF2B5EF4-FFF2-40B4-BE49-F238E27FC236}">
                <a16:creationId xmlns:a16="http://schemas.microsoft.com/office/drawing/2014/main" id="{B129D168-F5B3-3447-9863-9C0BA34BE867}"/>
              </a:ext>
            </a:extLst>
          </p:cNvPr>
          <p:cNvSpPr>
            <a:spLocks noChangeAspect="1"/>
          </p:cNvSpPr>
          <p:nvPr/>
        </p:nvSpPr>
        <p:spPr>
          <a:xfrm>
            <a:off x="6861029" y="2793068"/>
            <a:ext cx="216000" cy="216000"/>
          </a:xfrm>
          <a:prstGeom prst="donut">
            <a:avLst>
              <a:gd name="adj" fmla="val 10048"/>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Doughnut 25">
            <a:extLst>
              <a:ext uri="{FF2B5EF4-FFF2-40B4-BE49-F238E27FC236}">
                <a16:creationId xmlns:a16="http://schemas.microsoft.com/office/drawing/2014/main" id="{DEEDC1A0-81A8-A749-B392-EA5C968D269D}"/>
              </a:ext>
            </a:extLst>
          </p:cNvPr>
          <p:cNvSpPr>
            <a:spLocks noChangeAspect="1"/>
          </p:cNvSpPr>
          <p:nvPr/>
        </p:nvSpPr>
        <p:spPr>
          <a:xfrm>
            <a:off x="7162989" y="3044858"/>
            <a:ext cx="216000" cy="216000"/>
          </a:xfrm>
          <a:prstGeom prst="donut">
            <a:avLst>
              <a:gd name="adj" fmla="val 10048"/>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7" name="Doughnut 26">
            <a:extLst>
              <a:ext uri="{FF2B5EF4-FFF2-40B4-BE49-F238E27FC236}">
                <a16:creationId xmlns:a16="http://schemas.microsoft.com/office/drawing/2014/main" id="{4B085AC3-ECAF-D341-81BA-2D5B5B95E734}"/>
              </a:ext>
            </a:extLst>
          </p:cNvPr>
          <p:cNvSpPr>
            <a:spLocks noChangeAspect="1"/>
          </p:cNvSpPr>
          <p:nvPr/>
        </p:nvSpPr>
        <p:spPr>
          <a:xfrm>
            <a:off x="7491453" y="2793068"/>
            <a:ext cx="216000" cy="216000"/>
          </a:xfrm>
          <a:prstGeom prst="donut">
            <a:avLst>
              <a:gd name="adj" fmla="val 10048"/>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8" name="Doughnut 27">
            <a:extLst>
              <a:ext uri="{FF2B5EF4-FFF2-40B4-BE49-F238E27FC236}">
                <a16:creationId xmlns:a16="http://schemas.microsoft.com/office/drawing/2014/main" id="{57BAD835-B80B-A244-B94F-79FF94C772EF}"/>
              </a:ext>
            </a:extLst>
          </p:cNvPr>
          <p:cNvSpPr>
            <a:spLocks noChangeAspect="1"/>
          </p:cNvSpPr>
          <p:nvPr/>
        </p:nvSpPr>
        <p:spPr>
          <a:xfrm>
            <a:off x="7753657" y="3044858"/>
            <a:ext cx="216000" cy="216000"/>
          </a:xfrm>
          <a:prstGeom prst="donut">
            <a:avLst>
              <a:gd name="adj" fmla="val 10048"/>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9" name="Doughnut 28">
            <a:extLst>
              <a:ext uri="{FF2B5EF4-FFF2-40B4-BE49-F238E27FC236}">
                <a16:creationId xmlns:a16="http://schemas.microsoft.com/office/drawing/2014/main" id="{8290B93B-D286-C34E-A15D-2AACEFFCA11B}"/>
              </a:ext>
            </a:extLst>
          </p:cNvPr>
          <p:cNvSpPr>
            <a:spLocks noChangeAspect="1"/>
          </p:cNvSpPr>
          <p:nvPr/>
        </p:nvSpPr>
        <p:spPr>
          <a:xfrm>
            <a:off x="8095373" y="2793068"/>
            <a:ext cx="216000" cy="216000"/>
          </a:xfrm>
          <a:prstGeom prst="donut">
            <a:avLst>
              <a:gd name="adj" fmla="val 10048"/>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0" name="Doughnut 29">
            <a:extLst>
              <a:ext uri="{FF2B5EF4-FFF2-40B4-BE49-F238E27FC236}">
                <a16:creationId xmlns:a16="http://schemas.microsoft.com/office/drawing/2014/main" id="{5BC8C494-CCAF-2E47-9D2A-23DE53311D0D}"/>
              </a:ext>
            </a:extLst>
          </p:cNvPr>
          <p:cNvSpPr>
            <a:spLocks noChangeAspect="1"/>
          </p:cNvSpPr>
          <p:nvPr/>
        </p:nvSpPr>
        <p:spPr>
          <a:xfrm>
            <a:off x="8384081" y="3031606"/>
            <a:ext cx="216000" cy="216000"/>
          </a:xfrm>
          <a:prstGeom prst="donut">
            <a:avLst>
              <a:gd name="adj" fmla="val 10048"/>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1" name="Doughnut 30">
            <a:extLst>
              <a:ext uri="{FF2B5EF4-FFF2-40B4-BE49-F238E27FC236}">
                <a16:creationId xmlns:a16="http://schemas.microsoft.com/office/drawing/2014/main" id="{812B007A-A0EF-3D42-BDC2-A53E75F9C47E}"/>
              </a:ext>
            </a:extLst>
          </p:cNvPr>
          <p:cNvSpPr>
            <a:spLocks noChangeAspect="1"/>
          </p:cNvSpPr>
          <p:nvPr/>
        </p:nvSpPr>
        <p:spPr>
          <a:xfrm>
            <a:off x="8699293" y="2793068"/>
            <a:ext cx="216000" cy="216000"/>
          </a:xfrm>
          <a:prstGeom prst="donut">
            <a:avLst>
              <a:gd name="adj" fmla="val 10048"/>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2" name="Doughnut 31">
            <a:extLst>
              <a:ext uri="{FF2B5EF4-FFF2-40B4-BE49-F238E27FC236}">
                <a16:creationId xmlns:a16="http://schemas.microsoft.com/office/drawing/2014/main" id="{55CE9548-FF9E-7D4D-9804-688ADC589BF0}"/>
              </a:ext>
            </a:extLst>
          </p:cNvPr>
          <p:cNvSpPr>
            <a:spLocks noChangeAspect="1"/>
          </p:cNvSpPr>
          <p:nvPr/>
        </p:nvSpPr>
        <p:spPr>
          <a:xfrm>
            <a:off x="8961503" y="3044858"/>
            <a:ext cx="216000" cy="216000"/>
          </a:xfrm>
          <a:prstGeom prst="donut">
            <a:avLst>
              <a:gd name="adj" fmla="val 10048"/>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3" name="Doughnut 32">
            <a:extLst>
              <a:ext uri="{FF2B5EF4-FFF2-40B4-BE49-F238E27FC236}">
                <a16:creationId xmlns:a16="http://schemas.microsoft.com/office/drawing/2014/main" id="{B1868701-F5C7-DC4D-A322-88BECA735A7A}"/>
              </a:ext>
            </a:extLst>
          </p:cNvPr>
          <p:cNvSpPr>
            <a:spLocks noChangeAspect="1"/>
          </p:cNvSpPr>
          <p:nvPr/>
        </p:nvSpPr>
        <p:spPr>
          <a:xfrm>
            <a:off x="4750300" y="4226196"/>
            <a:ext cx="216000" cy="216000"/>
          </a:xfrm>
          <a:prstGeom prst="donut">
            <a:avLst>
              <a:gd name="adj" fmla="val 10048"/>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4" name="Doughnut 33">
            <a:extLst>
              <a:ext uri="{FF2B5EF4-FFF2-40B4-BE49-F238E27FC236}">
                <a16:creationId xmlns:a16="http://schemas.microsoft.com/office/drawing/2014/main" id="{9B38D1C6-41C2-CC48-B665-A03A27941825}"/>
              </a:ext>
            </a:extLst>
          </p:cNvPr>
          <p:cNvSpPr>
            <a:spLocks noChangeAspect="1"/>
          </p:cNvSpPr>
          <p:nvPr/>
        </p:nvSpPr>
        <p:spPr>
          <a:xfrm>
            <a:off x="5358954" y="4279204"/>
            <a:ext cx="216000" cy="216000"/>
          </a:xfrm>
          <a:prstGeom prst="donut">
            <a:avLst>
              <a:gd name="adj" fmla="val 10048"/>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5" name="Doughnut 34">
            <a:extLst>
              <a:ext uri="{FF2B5EF4-FFF2-40B4-BE49-F238E27FC236}">
                <a16:creationId xmlns:a16="http://schemas.microsoft.com/office/drawing/2014/main" id="{D76DB168-494A-A343-A22D-059A3F9FE70B}"/>
              </a:ext>
            </a:extLst>
          </p:cNvPr>
          <p:cNvSpPr>
            <a:spLocks noChangeAspect="1"/>
          </p:cNvSpPr>
          <p:nvPr/>
        </p:nvSpPr>
        <p:spPr>
          <a:xfrm>
            <a:off x="5954356" y="4305708"/>
            <a:ext cx="216000" cy="216000"/>
          </a:xfrm>
          <a:prstGeom prst="donut">
            <a:avLst>
              <a:gd name="adj" fmla="val 10048"/>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6" name="Doughnut 35">
            <a:extLst>
              <a:ext uri="{FF2B5EF4-FFF2-40B4-BE49-F238E27FC236}">
                <a16:creationId xmlns:a16="http://schemas.microsoft.com/office/drawing/2014/main" id="{F655DA48-30D4-8947-A8B8-D3E4F1AAFA6B}"/>
              </a:ext>
            </a:extLst>
          </p:cNvPr>
          <p:cNvSpPr>
            <a:spLocks noChangeAspect="1"/>
          </p:cNvSpPr>
          <p:nvPr/>
        </p:nvSpPr>
        <p:spPr>
          <a:xfrm>
            <a:off x="6549758" y="4239448"/>
            <a:ext cx="216000" cy="216000"/>
          </a:xfrm>
          <a:prstGeom prst="donut">
            <a:avLst>
              <a:gd name="adj" fmla="val 10048"/>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7" name="Doughnut 36">
            <a:extLst>
              <a:ext uri="{FF2B5EF4-FFF2-40B4-BE49-F238E27FC236}">
                <a16:creationId xmlns:a16="http://schemas.microsoft.com/office/drawing/2014/main" id="{1F76586F-D759-8240-AB17-A5EB4510B9A7}"/>
              </a:ext>
            </a:extLst>
          </p:cNvPr>
          <p:cNvSpPr>
            <a:spLocks noChangeAspect="1"/>
          </p:cNvSpPr>
          <p:nvPr/>
        </p:nvSpPr>
        <p:spPr>
          <a:xfrm>
            <a:off x="7118656" y="4265952"/>
            <a:ext cx="216000" cy="216000"/>
          </a:xfrm>
          <a:prstGeom prst="donut">
            <a:avLst>
              <a:gd name="adj" fmla="val 10048"/>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8" name="Doughnut 37">
            <a:extLst>
              <a:ext uri="{FF2B5EF4-FFF2-40B4-BE49-F238E27FC236}">
                <a16:creationId xmlns:a16="http://schemas.microsoft.com/office/drawing/2014/main" id="{A0E28483-A797-434D-B79B-508D96197ED1}"/>
              </a:ext>
            </a:extLst>
          </p:cNvPr>
          <p:cNvSpPr>
            <a:spLocks noChangeAspect="1"/>
          </p:cNvSpPr>
          <p:nvPr/>
        </p:nvSpPr>
        <p:spPr>
          <a:xfrm>
            <a:off x="7700806" y="4345464"/>
            <a:ext cx="216000" cy="216000"/>
          </a:xfrm>
          <a:prstGeom prst="donut">
            <a:avLst>
              <a:gd name="adj" fmla="val 10048"/>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9" name="Doughnut 38">
            <a:extLst>
              <a:ext uri="{FF2B5EF4-FFF2-40B4-BE49-F238E27FC236}">
                <a16:creationId xmlns:a16="http://schemas.microsoft.com/office/drawing/2014/main" id="{D4B1E7F6-A293-084D-A352-D17AFF3EEDAB}"/>
              </a:ext>
            </a:extLst>
          </p:cNvPr>
          <p:cNvSpPr>
            <a:spLocks noChangeAspect="1"/>
          </p:cNvSpPr>
          <p:nvPr/>
        </p:nvSpPr>
        <p:spPr>
          <a:xfrm>
            <a:off x="8282956" y="4345464"/>
            <a:ext cx="216000" cy="216000"/>
          </a:xfrm>
          <a:prstGeom prst="donut">
            <a:avLst>
              <a:gd name="adj" fmla="val 10048"/>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0" name="Doughnut 39">
            <a:extLst>
              <a:ext uri="{FF2B5EF4-FFF2-40B4-BE49-F238E27FC236}">
                <a16:creationId xmlns:a16="http://schemas.microsoft.com/office/drawing/2014/main" id="{761C5103-1CAE-A144-B3C2-C84A0EE27708}"/>
              </a:ext>
            </a:extLst>
          </p:cNvPr>
          <p:cNvSpPr>
            <a:spLocks noChangeAspect="1"/>
          </p:cNvSpPr>
          <p:nvPr/>
        </p:nvSpPr>
        <p:spPr>
          <a:xfrm>
            <a:off x="8865108" y="4318960"/>
            <a:ext cx="216000" cy="216000"/>
          </a:xfrm>
          <a:prstGeom prst="donut">
            <a:avLst>
              <a:gd name="adj" fmla="val 10048"/>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1" name="Rectangle 40">
            <a:extLst>
              <a:ext uri="{FF2B5EF4-FFF2-40B4-BE49-F238E27FC236}">
                <a16:creationId xmlns:a16="http://schemas.microsoft.com/office/drawing/2014/main" id="{719B160D-A031-E342-9BC0-F33607D38626}"/>
              </a:ext>
            </a:extLst>
          </p:cNvPr>
          <p:cNvSpPr/>
          <p:nvPr/>
        </p:nvSpPr>
        <p:spPr>
          <a:xfrm>
            <a:off x="5954358" y="1751413"/>
            <a:ext cx="2100473" cy="5433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D37606D1-7DC1-0C45-8D41-E01502E72003}"/>
              </a:ext>
            </a:extLst>
          </p:cNvPr>
          <p:cNvSpPr/>
          <p:nvPr/>
        </p:nvSpPr>
        <p:spPr>
          <a:xfrm>
            <a:off x="5869186" y="3585649"/>
            <a:ext cx="2100473" cy="5433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TextBox 42">
            <a:extLst>
              <a:ext uri="{FF2B5EF4-FFF2-40B4-BE49-F238E27FC236}">
                <a16:creationId xmlns:a16="http://schemas.microsoft.com/office/drawing/2014/main" id="{10537564-498F-A846-B82E-3711DC0D7DC2}"/>
              </a:ext>
            </a:extLst>
          </p:cNvPr>
          <p:cNvSpPr txBox="1"/>
          <p:nvPr/>
        </p:nvSpPr>
        <p:spPr>
          <a:xfrm>
            <a:off x="86455" y="137434"/>
            <a:ext cx="8612838" cy="400110"/>
          </a:xfrm>
          <a:prstGeom prst="rect">
            <a:avLst/>
          </a:prstGeom>
          <a:noFill/>
        </p:spPr>
        <p:txBody>
          <a:bodyPr wrap="square" rtlCol="0">
            <a:spAutoFit/>
          </a:bodyPr>
          <a:lstStyle/>
          <a:p>
            <a:r>
              <a:rPr lang="en-US" sz="1600" dirty="0"/>
              <a:t>A </a:t>
            </a:r>
            <a:r>
              <a:rPr lang="en-US" sz="2000" b="1" dirty="0"/>
              <a:t>Fitness tracker</a:t>
            </a:r>
            <a:r>
              <a:rPr lang="en-US" sz="1600" dirty="0"/>
              <a:t> which acquires photoplethysmography (PPG) and accelerometry (Accel.) signals</a:t>
            </a:r>
          </a:p>
        </p:txBody>
      </p:sp>
      <p:sp>
        <p:nvSpPr>
          <p:cNvPr id="44" name="TextBox 43">
            <a:extLst>
              <a:ext uri="{FF2B5EF4-FFF2-40B4-BE49-F238E27FC236}">
                <a16:creationId xmlns:a16="http://schemas.microsoft.com/office/drawing/2014/main" id="{6E74AC0F-9B45-F94E-A3A2-B576AB1148B3}"/>
              </a:ext>
            </a:extLst>
          </p:cNvPr>
          <p:cNvSpPr txBox="1"/>
          <p:nvPr/>
        </p:nvSpPr>
        <p:spPr>
          <a:xfrm>
            <a:off x="105061" y="5693779"/>
            <a:ext cx="8612838" cy="400110"/>
          </a:xfrm>
          <a:prstGeom prst="rect">
            <a:avLst/>
          </a:prstGeom>
          <a:noFill/>
        </p:spPr>
        <p:txBody>
          <a:bodyPr wrap="square" rtlCol="0">
            <a:spAutoFit/>
          </a:bodyPr>
          <a:lstStyle/>
          <a:p>
            <a:r>
              <a:rPr lang="en-US" sz="1600" dirty="0"/>
              <a:t>A </a:t>
            </a:r>
            <a:r>
              <a:rPr lang="en-US" sz="2000" b="1" dirty="0"/>
              <a:t>Smartwatch</a:t>
            </a:r>
            <a:r>
              <a:rPr lang="en-US" sz="1600" dirty="0"/>
              <a:t> which acquires electrocardiography (ECG) and accelerometry (Accel.) signals</a:t>
            </a:r>
          </a:p>
        </p:txBody>
      </p:sp>
      <p:cxnSp>
        <p:nvCxnSpPr>
          <p:cNvPr id="45" name="Straight Arrow Connector 44">
            <a:extLst>
              <a:ext uri="{FF2B5EF4-FFF2-40B4-BE49-F238E27FC236}">
                <a16:creationId xmlns:a16="http://schemas.microsoft.com/office/drawing/2014/main" id="{6AA2ECB7-90D1-D542-9FFE-133C6995F9B4}"/>
              </a:ext>
            </a:extLst>
          </p:cNvPr>
          <p:cNvCxnSpPr>
            <a:cxnSpLocks/>
          </p:cNvCxnSpPr>
          <p:nvPr/>
        </p:nvCxnSpPr>
        <p:spPr>
          <a:xfrm>
            <a:off x="3451253" y="2020163"/>
            <a:ext cx="710130" cy="468000"/>
          </a:xfrm>
          <a:prstGeom prst="straightConnector1">
            <a:avLst/>
          </a:prstGeom>
          <a:ln w="1905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F82A5C41-429D-C24E-B5F5-C3396FFBA4DD}"/>
              </a:ext>
            </a:extLst>
          </p:cNvPr>
          <p:cNvCxnSpPr>
            <a:cxnSpLocks/>
          </p:cNvCxnSpPr>
          <p:nvPr/>
        </p:nvCxnSpPr>
        <p:spPr>
          <a:xfrm flipV="1">
            <a:off x="3451253" y="3190183"/>
            <a:ext cx="710130" cy="468000"/>
          </a:xfrm>
          <a:prstGeom prst="straightConnector1">
            <a:avLst/>
          </a:prstGeom>
          <a:ln w="1905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96BA7F12-A127-FD40-A906-339CC9967682}"/>
              </a:ext>
            </a:extLst>
          </p:cNvPr>
          <p:cNvCxnSpPr>
            <a:cxnSpLocks/>
          </p:cNvCxnSpPr>
          <p:nvPr/>
        </p:nvCxnSpPr>
        <p:spPr>
          <a:xfrm>
            <a:off x="3451253" y="4053920"/>
            <a:ext cx="710130" cy="468000"/>
          </a:xfrm>
          <a:prstGeom prst="straightConnector1">
            <a:avLst/>
          </a:prstGeom>
          <a:ln w="1905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48" name="Doughnut 47">
            <a:extLst>
              <a:ext uri="{FF2B5EF4-FFF2-40B4-BE49-F238E27FC236}">
                <a16:creationId xmlns:a16="http://schemas.microsoft.com/office/drawing/2014/main" id="{2A0E1821-5EF9-654C-9E1F-8497CEA33DAB}"/>
              </a:ext>
            </a:extLst>
          </p:cNvPr>
          <p:cNvSpPr>
            <a:spLocks noChangeAspect="1"/>
          </p:cNvSpPr>
          <p:nvPr/>
        </p:nvSpPr>
        <p:spPr>
          <a:xfrm>
            <a:off x="9499680" y="503951"/>
            <a:ext cx="216000" cy="216000"/>
          </a:xfrm>
          <a:prstGeom prst="donut">
            <a:avLst>
              <a:gd name="adj" fmla="val 10048"/>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9" name="TextBox 48">
            <a:extLst>
              <a:ext uri="{FF2B5EF4-FFF2-40B4-BE49-F238E27FC236}">
                <a16:creationId xmlns:a16="http://schemas.microsoft.com/office/drawing/2014/main" id="{E2861EEF-C213-B04E-A321-976C1584D55E}"/>
              </a:ext>
            </a:extLst>
          </p:cNvPr>
          <p:cNvSpPr txBox="1"/>
          <p:nvPr/>
        </p:nvSpPr>
        <p:spPr>
          <a:xfrm>
            <a:off x="9463891" y="454233"/>
            <a:ext cx="3091135" cy="1077218"/>
          </a:xfrm>
          <a:prstGeom prst="rect">
            <a:avLst/>
          </a:prstGeom>
          <a:noFill/>
        </p:spPr>
        <p:txBody>
          <a:bodyPr wrap="square" rtlCol="0">
            <a:spAutoFit/>
          </a:bodyPr>
          <a:lstStyle/>
          <a:p>
            <a:r>
              <a:rPr lang="en-US" sz="1600" b="1" dirty="0">
                <a:solidFill>
                  <a:srgbClr val="FF0000"/>
                </a:solidFill>
              </a:rPr>
              <a:t>     Pulse waves</a:t>
            </a:r>
            <a:r>
              <a:rPr lang="en-US" sz="1600" dirty="0"/>
              <a:t> used to:</a:t>
            </a:r>
          </a:p>
          <a:p>
            <a:r>
              <a:rPr lang="en-US" sz="1600" dirty="0"/>
              <a:t>- estimate heart rate</a:t>
            </a:r>
          </a:p>
          <a:p>
            <a:r>
              <a:rPr lang="en-US" sz="1600" dirty="0"/>
              <a:t>- identify an irregular pulse</a:t>
            </a:r>
          </a:p>
          <a:p>
            <a:r>
              <a:rPr lang="en-US" sz="1600" dirty="0"/>
              <a:t>- assess pulse rate variability</a:t>
            </a:r>
          </a:p>
        </p:txBody>
      </p:sp>
      <p:sp>
        <p:nvSpPr>
          <p:cNvPr id="50" name="Doughnut 49">
            <a:extLst>
              <a:ext uri="{FF2B5EF4-FFF2-40B4-BE49-F238E27FC236}">
                <a16:creationId xmlns:a16="http://schemas.microsoft.com/office/drawing/2014/main" id="{CB17B6A9-CF96-E143-A96E-EAD27292A9F5}"/>
              </a:ext>
            </a:extLst>
          </p:cNvPr>
          <p:cNvSpPr>
            <a:spLocks noChangeAspect="1"/>
          </p:cNvSpPr>
          <p:nvPr/>
        </p:nvSpPr>
        <p:spPr>
          <a:xfrm>
            <a:off x="9535471" y="2705409"/>
            <a:ext cx="216000" cy="216000"/>
          </a:xfrm>
          <a:prstGeom prst="donut">
            <a:avLst>
              <a:gd name="adj" fmla="val 10048"/>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1" name="TextBox 50">
            <a:extLst>
              <a:ext uri="{FF2B5EF4-FFF2-40B4-BE49-F238E27FC236}">
                <a16:creationId xmlns:a16="http://schemas.microsoft.com/office/drawing/2014/main" id="{B0C8C807-38F4-1141-997F-E74D66ACFA4C}"/>
              </a:ext>
            </a:extLst>
          </p:cNvPr>
          <p:cNvSpPr txBox="1"/>
          <p:nvPr/>
        </p:nvSpPr>
        <p:spPr>
          <a:xfrm>
            <a:off x="9499682" y="2655693"/>
            <a:ext cx="3091135" cy="584775"/>
          </a:xfrm>
          <a:prstGeom prst="rect">
            <a:avLst/>
          </a:prstGeom>
          <a:noFill/>
        </p:spPr>
        <p:txBody>
          <a:bodyPr wrap="square" rtlCol="0">
            <a:spAutoFit/>
          </a:bodyPr>
          <a:lstStyle/>
          <a:p>
            <a:r>
              <a:rPr lang="en-US" sz="1600" b="1" dirty="0">
                <a:solidFill>
                  <a:srgbClr val="FF0000"/>
                </a:solidFill>
              </a:rPr>
              <a:t>     Steps</a:t>
            </a:r>
            <a:r>
              <a:rPr lang="en-US" sz="1600" dirty="0"/>
              <a:t> used to:</a:t>
            </a:r>
          </a:p>
          <a:p>
            <a:r>
              <a:rPr lang="en-US" sz="1600" dirty="0"/>
              <a:t>- estimate step count</a:t>
            </a:r>
          </a:p>
        </p:txBody>
      </p:sp>
      <p:pic>
        <p:nvPicPr>
          <p:cNvPr id="54" name="Picture 2">
            <a:extLst>
              <a:ext uri="{FF2B5EF4-FFF2-40B4-BE49-F238E27FC236}">
                <a16:creationId xmlns:a16="http://schemas.microsoft.com/office/drawing/2014/main" id="{59B2BC7E-BFF0-AD48-B525-FA4D84A5E452}"/>
              </a:ext>
            </a:extLst>
          </p:cNvPr>
          <p:cNvPicPr>
            <a:picLocks noChangeAspect="1" noChangeArrowheads="1"/>
          </p:cNvPicPr>
          <p:nvPr/>
        </p:nvPicPr>
        <p:blipFill rotWithShape="1">
          <a:blip r:embed="rId8" cstate="screen">
            <a:extLst>
              <a:ext uri="{28A0092B-C50C-407E-A947-70E740481C1C}">
                <a14:useLocalDpi xmlns:a14="http://schemas.microsoft.com/office/drawing/2010/main"/>
              </a:ext>
            </a:extLst>
          </a:blip>
          <a:srcRect/>
          <a:stretch/>
        </p:blipFill>
        <p:spPr bwMode="auto">
          <a:xfrm>
            <a:off x="9739262" y="3658183"/>
            <a:ext cx="1185342" cy="2214000"/>
          </a:xfrm>
          <a:prstGeom prst="rect">
            <a:avLst/>
          </a:prstGeom>
          <a:noFill/>
          <a:extLst>
            <a:ext uri="{909E8E84-426E-40DD-AFC4-6F175D3DCCD1}">
              <a14:hiddenFill xmlns:a14="http://schemas.microsoft.com/office/drawing/2010/main">
                <a:solidFill>
                  <a:srgbClr val="FFFFFF"/>
                </a:solidFill>
              </a14:hiddenFill>
            </a:ext>
          </a:extLst>
        </p:spPr>
      </p:pic>
      <p:sp>
        <p:nvSpPr>
          <p:cNvPr id="52" name="Doughnut 51">
            <a:extLst>
              <a:ext uri="{FF2B5EF4-FFF2-40B4-BE49-F238E27FC236}">
                <a16:creationId xmlns:a16="http://schemas.microsoft.com/office/drawing/2014/main" id="{48D403AD-213B-4A4B-B655-863C3E20F2C8}"/>
              </a:ext>
            </a:extLst>
          </p:cNvPr>
          <p:cNvSpPr>
            <a:spLocks noChangeAspect="1"/>
          </p:cNvSpPr>
          <p:nvPr/>
        </p:nvSpPr>
        <p:spPr>
          <a:xfrm>
            <a:off x="9478895" y="4275914"/>
            <a:ext cx="216000" cy="216000"/>
          </a:xfrm>
          <a:prstGeom prst="donut">
            <a:avLst>
              <a:gd name="adj" fmla="val 10048"/>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3" name="TextBox 52">
            <a:extLst>
              <a:ext uri="{FF2B5EF4-FFF2-40B4-BE49-F238E27FC236}">
                <a16:creationId xmlns:a16="http://schemas.microsoft.com/office/drawing/2014/main" id="{702A5AF5-F2E8-8F41-9669-D4515F81E212}"/>
              </a:ext>
            </a:extLst>
          </p:cNvPr>
          <p:cNvSpPr txBox="1"/>
          <p:nvPr/>
        </p:nvSpPr>
        <p:spPr>
          <a:xfrm>
            <a:off x="9443105" y="4226197"/>
            <a:ext cx="3126926" cy="1077218"/>
          </a:xfrm>
          <a:prstGeom prst="rect">
            <a:avLst/>
          </a:prstGeom>
          <a:noFill/>
        </p:spPr>
        <p:txBody>
          <a:bodyPr wrap="square" rtlCol="0">
            <a:spAutoFit/>
          </a:bodyPr>
          <a:lstStyle/>
          <a:p>
            <a:r>
              <a:rPr lang="en-US" sz="1600" b="1" dirty="0">
                <a:solidFill>
                  <a:srgbClr val="FF0000"/>
                </a:solidFill>
              </a:rPr>
              <a:t>     Heart beats</a:t>
            </a:r>
            <a:r>
              <a:rPr lang="en-US" sz="1600" dirty="0"/>
              <a:t>. Signal used to:</a:t>
            </a:r>
          </a:p>
          <a:p>
            <a:r>
              <a:rPr lang="en-US" sz="1600" dirty="0"/>
              <a:t>- estimate heart rate</a:t>
            </a:r>
          </a:p>
          <a:p>
            <a:r>
              <a:rPr lang="en-US" sz="1600" dirty="0"/>
              <a:t>- (potentially) diagnose</a:t>
            </a:r>
          </a:p>
          <a:p>
            <a:r>
              <a:rPr lang="en-US" sz="1600" dirty="0"/>
              <a:t>           arrhythmias</a:t>
            </a:r>
          </a:p>
        </p:txBody>
      </p:sp>
      <p:sp>
        <p:nvSpPr>
          <p:cNvPr id="55" name="TextBox 54">
            <a:extLst>
              <a:ext uri="{FF2B5EF4-FFF2-40B4-BE49-F238E27FC236}">
                <a16:creationId xmlns:a16="http://schemas.microsoft.com/office/drawing/2014/main" id="{D92C6C4B-037C-934D-B6B8-2873431429BB}"/>
              </a:ext>
            </a:extLst>
          </p:cNvPr>
          <p:cNvSpPr txBox="1"/>
          <p:nvPr/>
        </p:nvSpPr>
        <p:spPr>
          <a:xfrm>
            <a:off x="3459819" y="6165659"/>
            <a:ext cx="6326433" cy="276999"/>
          </a:xfrm>
          <a:prstGeom prst="rect">
            <a:avLst/>
          </a:prstGeom>
          <a:noFill/>
          <a:effectLst>
            <a:softEdge rad="50800"/>
          </a:effectLst>
        </p:spPr>
        <p:txBody>
          <a:bodyPr wrap="square" rtlCol="0">
            <a:spAutoFit/>
          </a:bodyPr>
          <a:lstStyle/>
          <a:p>
            <a:r>
              <a:rPr lang="en-US" sz="1200" dirty="0"/>
              <a:t>Peter H Charlton, </a:t>
            </a:r>
            <a:r>
              <a:rPr lang="en-US" sz="1200" dirty="0">
                <a:hlinkClick r:id="rId9"/>
              </a:rPr>
              <a:t>https://doi.org/10.5281/zenodo.798234</a:t>
            </a:r>
            <a:r>
              <a:rPr lang="en-US" sz="1200" dirty="0"/>
              <a:t>  (</a:t>
            </a:r>
            <a:r>
              <a:rPr lang="en-US" sz="1200" dirty="0">
                <a:hlinkClick r:id="rId10"/>
              </a:rPr>
              <a:t>CC BY 4.0</a:t>
            </a:r>
            <a:r>
              <a:rPr lang="en-US" sz="1200" dirty="0"/>
              <a:t>)</a:t>
            </a:r>
          </a:p>
        </p:txBody>
      </p:sp>
    </p:spTree>
    <p:extLst>
      <p:ext uri="{BB962C8B-B14F-4D97-AF65-F5344CB8AC3E}">
        <p14:creationId xmlns:p14="http://schemas.microsoft.com/office/powerpoint/2010/main" val="1430394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nodeType="clickEffect">
                                  <p:stCondLst>
                                    <p:cond delay="0"/>
                                  </p:stCondLst>
                                  <p:childTnLst>
                                    <p:set>
                                      <p:cBhvr>
                                        <p:cTn id="28" dur="1" fill="hold">
                                          <p:stCondLst>
                                            <p:cond delay="0"/>
                                          </p:stCondLst>
                                        </p:cTn>
                                        <p:tgtEl>
                                          <p:spTgt spid="54"/>
                                        </p:tgtEl>
                                        <p:attrNameLst>
                                          <p:attrName>style.visibility</p:attrName>
                                        </p:attrNameLst>
                                      </p:cBhvr>
                                      <p:to>
                                        <p:strVal val="hidden"/>
                                      </p:to>
                                    </p:set>
                                  </p:childTnLst>
                                </p:cTn>
                              </p:par>
                              <p:par>
                                <p:cTn id="29" presetID="1" presetClass="entr" presetSubtype="0" fill="hold" grpId="0" nodeType="withEffect">
                                  <p:stCondLst>
                                    <p:cond delay="0"/>
                                  </p:stCondLst>
                                  <p:childTnLst>
                                    <p:set>
                                      <p:cBhvr>
                                        <p:cTn id="30" dur="1" fill="hold">
                                          <p:stCondLst>
                                            <p:cond delay="0"/>
                                          </p:stCondLst>
                                        </p:cTn>
                                        <p:tgtEl>
                                          <p:spTgt spid="52"/>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53"/>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5"/>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47"/>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4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4"/>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9"/>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43"/>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0"/>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11"/>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12"/>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13"/>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14"/>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15"/>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16"/>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17"/>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48"/>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49"/>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nodeType="clickEffect">
                                  <p:stCondLst>
                                    <p:cond delay="0"/>
                                  </p:stCondLst>
                                  <p:childTnLst>
                                    <p:set>
                                      <p:cBhvr>
                                        <p:cTn id="76" dur="1" fill="hold">
                                          <p:stCondLst>
                                            <p:cond delay="0"/>
                                          </p:stCondLst>
                                        </p:cTn>
                                        <p:tgtEl>
                                          <p:spTgt spid="7"/>
                                        </p:tgtEl>
                                        <p:attrNameLst>
                                          <p:attrName>style.visibility</p:attrName>
                                        </p:attrNameLst>
                                      </p:cBhvr>
                                      <p:to>
                                        <p:strVal val="visible"/>
                                      </p:to>
                                    </p:set>
                                  </p:childTnLst>
                                </p:cTn>
                              </p:par>
                              <p:par>
                                <p:cTn id="77" presetID="1" presetClass="entr" presetSubtype="0" fill="hold" nodeType="withEffect">
                                  <p:stCondLst>
                                    <p:cond delay="0"/>
                                  </p:stCondLst>
                                  <p:childTnLst>
                                    <p:set>
                                      <p:cBhvr>
                                        <p:cTn id="78" dur="1" fill="hold">
                                          <p:stCondLst>
                                            <p:cond delay="0"/>
                                          </p:stCondLst>
                                        </p:cTn>
                                        <p:tgtEl>
                                          <p:spTgt spid="45"/>
                                        </p:tgtEl>
                                        <p:attrNameLst>
                                          <p:attrName>style.visibility</p:attrName>
                                        </p:attrNameLst>
                                      </p:cBhvr>
                                      <p:to>
                                        <p:strVal val="visible"/>
                                      </p:to>
                                    </p:set>
                                  </p:childTnLst>
                                </p:cTn>
                              </p:par>
                              <p:par>
                                <p:cTn id="79" presetID="1" presetClass="entr" presetSubtype="0" fill="hold" nodeType="withEffect">
                                  <p:stCondLst>
                                    <p:cond delay="0"/>
                                  </p:stCondLst>
                                  <p:childTnLst>
                                    <p:set>
                                      <p:cBhvr>
                                        <p:cTn id="80" dur="1" fill="hold">
                                          <p:stCondLst>
                                            <p:cond delay="0"/>
                                          </p:stCondLst>
                                        </p:cTn>
                                        <p:tgtEl>
                                          <p:spTgt spid="46"/>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grpId="0" nodeType="clickEffect">
                                  <p:stCondLst>
                                    <p:cond delay="0"/>
                                  </p:stCondLst>
                                  <p:childTnLst>
                                    <p:set>
                                      <p:cBhvr>
                                        <p:cTn id="84" dur="1" fill="hold">
                                          <p:stCondLst>
                                            <p:cond delay="0"/>
                                          </p:stCondLst>
                                        </p:cTn>
                                        <p:tgtEl>
                                          <p:spTgt spid="18"/>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19"/>
                                        </p:tgtEl>
                                        <p:attrNameLst>
                                          <p:attrName>style.visibility</p:attrName>
                                        </p:attrNameLst>
                                      </p:cBhvr>
                                      <p:to>
                                        <p:strVal val="visible"/>
                                      </p:to>
                                    </p:set>
                                  </p:childTnLst>
                                </p:cTn>
                              </p:par>
                              <p:par>
                                <p:cTn id="87" presetID="1" presetClass="entr" presetSubtype="0" fill="hold" grpId="0" nodeType="withEffect">
                                  <p:stCondLst>
                                    <p:cond delay="0"/>
                                  </p:stCondLst>
                                  <p:childTnLst>
                                    <p:set>
                                      <p:cBhvr>
                                        <p:cTn id="88" dur="1" fill="hold">
                                          <p:stCondLst>
                                            <p:cond delay="0"/>
                                          </p:stCondLst>
                                        </p:cTn>
                                        <p:tgtEl>
                                          <p:spTgt spid="20"/>
                                        </p:tgtEl>
                                        <p:attrNameLst>
                                          <p:attrName>style.visibility</p:attrName>
                                        </p:attrNameLst>
                                      </p:cBhvr>
                                      <p:to>
                                        <p:strVal val="visible"/>
                                      </p:to>
                                    </p:set>
                                  </p:childTnLst>
                                </p:cTn>
                              </p:par>
                              <p:par>
                                <p:cTn id="89" presetID="1" presetClass="entr" presetSubtype="0" fill="hold" grpId="0" nodeType="withEffect">
                                  <p:stCondLst>
                                    <p:cond delay="0"/>
                                  </p:stCondLst>
                                  <p:childTnLst>
                                    <p:set>
                                      <p:cBhvr>
                                        <p:cTn id="90" dur="1" fill="hold">
                                          <p:stCondLst>
                                            <p:cond delay="0"/>
                                          </p:stCondLst>
                                        </p:cTn>
                                        <p:tgtEl>
                                          <p:spTgt spid="21"/>
                                        </p:tgtEl>
                                        <p:attrNameLst>
                                          <p:attrName>style.visibility</p:attrName>
                                        </p:attrNameLst>
                                      </p:cBhvr>
                                      <p:to>
                                        <p:strVal val="visible"/>
                                      </p:to>
                                    </p:set>
                                  </p:childTnLst>
                                </p:cTn>
                              </p:par>
                              <p:par>
                                <p:cTn id="91" presetID="1" presetClass="entr" presetSubtype="0" fill="hold" grpId="0" nodeType="withEffect">
                                  <p:stCondLst>
                                    <p:cond delay="0"/>
                                  </p:stCondLst>
                                  <p:childTnLst>
                                    <p:set>
                                      <p:cBhvr>
                                        <p:cTn id="92" dur="1" fill="hold">
                                          <p:stCondLst>
                                            <p:cond delay="0"/>
                                          </p:stCondLst>
                                        </p:cTn>
                                        <p:tgtEl>
                                          <p:spTgt spid="22"/>
                                        </p:tgtEl>
                                        <p:attrNameLst>
                                          <p:attrName>style.visibility</p:attrName>
                                        </p:attrNameLst>
                                      </p:cBhvr>
                                      <p:to>
                                        <p:strVal val="visible"/>
                                      </p:to>
                                    </p:set>
                                  </p:childTnLst>
                                </p:cTn>
                              </p:par>
                              <p:par>
                                <p:cTn id="93" presetID="1" presetClass="entr" presetSubtype="0" fill="hold" grpId="0" nodeType="withEffect">
                                  <p:stCondLst>
                                    <p:cond delay="0"/>
                                  </p:stCondLst>
                                  <p:childTnLst>
                                    <p:set>
                                      <p:cBhvr>
                                        <p:cTn id="94" dur="1" fill="hold">
                                          <p:stCondLst>
                                            <p:cond delay="0"/>
                                          </p:stCondLst>
                                        </p:cTn>
                                        <p:tgtEl>
                                          <p:spTgt spid="23"/>
                                        </p:tgtEl>
                                        <p:attrNameLst>
                                          <p:attrName>style.visibility</p:attrName>
                                        </p:attrNameLst>
                                      </p:cBhvr>
                                      <p:to>
                                        <p:strVal val="visible"/>
                                      </p:to>
                                    </p:set>
                                  </p:childTnLst>
                                </p:cTn>
                              </p:par>
                              <p:par>
                                <p:cTn id="95" presetID="1" presetClass="entr" presetSubtype="0" fill="hold" grpId="0" nodeType="withEffect">
                                  <p:stCondLst>
                                    <p:cond delay="0"/>
                                  </p:stCondLst>
                                  <p:childTnLst>
                                    <p:set>
                                      <p:cBhvr>
                                        <p:cTn id="96" dur="1" fill="hold">
                                          <p:stCondLst>
                                            <p:cond delay="0"/>
                                          </p:stCondLst>
                                        </p:cTn>
                                        <p:tgtEl>
                                          <p:spTgt spid="24"/>
                                        </p:tgtEl>
                                        <p:attrNameLst>
                                          <p:attrName>style.visibility</p:attrName>
                                        </p:attrNameLst>
                                      </p:cBhvr>
                                      <p:to>
                                        <p:strVal val="visible"/>
                                      </p:to>
                                    </p:set>
                                  </p:childTnLst>
                                </p:cTn>
                              </p:par>
                              <p:par>
                                <p:cTn id="97" presetID="1" presetClass="entr" presetSubtype="0" fill="hold" grpId="0" nodeType="withEffect">
                                  <p:stCondLst>
                                    <p:cond delay="0"/>
                                  </p:stCondLst>
                                  <p:childTnLst>
                                    <p:set>
                                      <p:cBhvr>
                                        <p:cTn id="98" dur="1" fill="hold">
                                          <p:stCondLst>
                                            <p:cond delay="0"/>
                                          </p:stCondLst>
                                        </p:cTn>
                                        <p:tgtEl>
                                          <p:spTgt spid="25"/>
                                        </p:tgtEl>
                                        <p:attrNameLst>
                                          <p:attrName>style.visibility</p:attrName>
                                        </p:attrNameLst>
                                      </p:cBhvr>
                                      <p:to>
                                        <p:strVal val="visible"/>
                                      </p:to>
                                    </p:set>
                                  </p:childTnLst>
                                </p:cTn>
                              </p:par>
                              <p:par>
                                <p:cTn id="99" presetID="1" presetClass="entr" presetSubtype="0" fill="hold" grpId="0" nodeType="withEffect">
                                  <p:stCondLst>
                                    <p:cond delay="0"/>
                                  </p:stCondLst>
                                  <p:childTnLst>
                                    <p:set>
                                      <p:cBhvr>
                                        <p:cTn id="100" dur="1" fill="hold">
                                          <p:stCondLst>
                                            <p:cond delay="0"/>
                                          </p:stCondLst>
                                        </p:cTn>
                                        <p:tgtEl>
                                          <p:spTgt spid="26"/>
                                        </p:tgtEl>
                                        <p:attrNameLst>
                                          <p:attrName>style.visibility</p:attrName>
                                        </p:attrNameLst>
                                      </p:cBhvr>
                                      <p:to>
                                        <p:strVal val="visible"/>
                                      </p:to>
                                    </p:set>
                                  </p:childTnLst>
                                </p:cTn>
                              </p:par>
                              <p:par>
                                <p:cTn id="101" presetID="1" presetClass="entr" presetSubtype="0" fill="hold" grpId="0" nodeType="withEffect">
                                  <p:stCondLst>
                                    <p:cond delay="0"/>
                                  </p:stCondLst>
                                  <p:childTnLst>
                                    <p:set>
                                      <p:cBhvr>
                                        <p:cTn id="102" dur="1" fill="hold">
                                          <p:stCondLst>
                                            <p:cond delay="0"/>
                                          </p:stCondLst>
                                        </p:cTn>
                                        <p:tgtEl>
                                          <p:spTgt spid="27"/>
                                        </p:tgtEl>
                                        <p:attrNameLst>
                                          <p:attrName>style.visibility</p:attrName>
                                        </p:attrNameLst>
                                      </p:cBhvr>
                                      <p:to>
                                        <p:strVal val="visible"/>
                                      </p:to>
                                    </p:set>
                                  </p:childTnLst>
                                </p:cTn>
                              </p:par>
                              <p:par>
                                <p:cTn id="103" presetID="1" presetClass="entr" presetSubtype="0" fill="hold" grpId="0" nodeType="withEffect">
                                  <p:stCondLst>
                                    <p:cond delay="0"/>
                                  </p:stCondLst>
                                  <p:childTnLst>
                                    <p:set>
                                      <p:cBhvr>
                                        <p:cTn id="104" dur="1" fill="hold">
                                          <p:stCondLst>
                                            <p:cond delay="0"/>
                                          </p:stCondLst>
                                        </p:cTn>
                                        <p:tgtEl>
                                          <p:spTgt spid="28"/>
                                        </p:tgtEl>
                                        <p:attrNameLst>
                                          <p:attrName>style.visibility</p:attrName>
                                        </p:attrNameLst>
                                      </p:cBhvr>
                                      <p:to>
                                        <p:strVal val="visible"/>
                                      </p:to>
                                    </p:set>
                                  </p:childTnLst>
                                </p:cTn>
                              </p:par>
                              <p:par>
                                <p:cTn id="105" presetID="1" presetClass="entr" presetSubtype="0" fill="hold" grpId="0" nodeType="withEffect">
                                  <p:stCondLst>
                                    <p:cond delay="0"/>
                                  </p:stCondLst>
                                  <p:childTnLst>
                                    <p:set>
                                      <p:cBhvr>
                                        <p:cTn id="106" dur="1" fill="hold">
                                          <p:stCondLst>
                                            <p:cond delay="0"/>
                                          </p:stCondLst>
                                        </p:cTn>
                                        <p:tgtEl>
                                          <p:spTgt spid="29"/>
                                        </p:tgtEl>
                                        <p:attrNameLst>
                                          <p:attrName>style.visibility</p:attrName>
                                        </p:attrNameLst>
                                      </p:cBhvr>
                                      <p:to>
                                        <p:strVal val="visible"/>
                                      </p:to>
                                    </p:set>
                                  </p:childTnLst>
                                </p:cTn>
                              </p:par>
                              <p:par>
                                <p:cTn id="107" presetID="1" presetClass="entr" presetSubtype="0" fill="hold" grpId="0" nodeType="withEffect">
                                  <p:stCondLst>
                                    <p:cond delay="0"/>
                                  </p:stCondLst>
                                  <p:childTnLst>
                                    <p:set>
                                      <p:cBhvr>
                                        <p:cTn id="108" dur="1" fill="hold">
                                          <p:stCondLst>
                                            <p:cond delay="0"/>
                                          </p:stCondLst>
                                        </p:cTn>
                                        <p:tgtEl>
                                          <p:spTgt spid="30"/>
                                        </p:tgtEl>
                                        <p:attrNameLst>
                                          <p:attrName>style.visibility</p:attrName>
                                        </p:attrNameLst>
                                      </p:cBhvr>
                                      <p:to>
                                        <p:strVal val="visible"/>
                                      </p:to>
                                    </p:set>
                                  </p:childTnLst>
                                </p:cTn>
                              </p:par>
                              <p:par>
                                <p:cTn id="109" presetID="1" presetClass="entr" presetSubtype="0" fill="hold" grpId="0" nodeType="withEffect">
                                  <p:stCondLst>
                                    <p:cond delay="0"/>
                                  </p:stCondLst>
                                  <p:childTnLst>
                                    <p:set>
                                      <p:cBhvr>
                                        <p:cTn id="110" dur="1" fill="hold">
                                          <p:stCondLst>
                                            <p:cond delay="0"/>
                                          </p:stCondLst>
                                        </p:cTn>
                                        <p:tgtEl>
                                          <p:spTgt spid="31"/>
                                        </p:tgtEl>
                                        <p:attrNameLst>
                                          <p:attrName>style.visibility</p:attrName>
                                        </p:attrNameLst>
                                      </p:cBhvr>
                                      <p:to>
                                        <p:strVal val="visible"/>
                                      </p:to>
                                    </p:set>
                                  </p:childTnLst>
                                </p:cTn>
                              </p:par>
                              <p:par>
                                <p:cTn id="111" presetID="1" presetClass="entr" presetSubtype="0" fill="hold" grpId="0" nodeType="withEffect">
                                  <p:stCondLst>
                                    <p:cond delay="0"/>
                                  </p:stCondLst>
                                  <p:childTnLst>
                                    <p:set>
                                      <p:cBhvr>
                                        <p:cTn id="112" dur="1" fill="hold">
                                          <p:stCondLst>
                                            <p:cond delay="0"/>
                                          </p:stCondLst>
                                        </p:cTn>
                                        <p:tgtEl>
                                          <p:spTgt spid="32"/>
                                        </p:tgtEl>
                                        <p:attrNameLst>
                                          <p:attrName>style.visibility</p:attrName>
                                        </p:attrNameLst>
                                      </p:cBhvr>
                                      <p:to>
                                        <p:strVal val="visible"/>
                                      </p:to>
                                    </p:set>
                                  </p:childTnLst>
                                </p:cTn>
                              </p:par>
                              <p:par>
                                <p:cTn id="113" presetID="1" presetClass="entr" presetSubtype="0" fill="hold" grpId="0" nodeType="withEffect">
                                  <p:stCondLst>
                                    <p:cond delay="0"/>
                                  </p:stCondLst>
                                  <p:childTnLst>
                                    <p:set>
                                      <p:cBhvr>
                                        <p:cTn id="114" dur="1" fill="hold">
                                          <p:stCondLst>
                                            <p:cond delay="0"/>
                                          </p:stCondLst>
                                        </p:cTn>
                                        <p:tgtEl>
                                          <p:spTgt spid="50"/>
                                        </p:tgtEl>
                                        <p:attrNameLst>
                                          <p:attrName>style.visibility</p:attrName>
                                        </p:attrNameLst>
                                      </p:cBhvr>
                                      <p:to>
                                        <p:strVal val="visible"/>
                                      </p:to>
                                    </p:set>
                                  </p:childTnLst>
                                </p:cTn>
                              </p:par>
                              <p:par>
                                <p:cTn id="115" presetID="1" presetClass="entr" presetSubtype="0" fill="hold" grpId="0" nodeType="withEffect">
                                  <p:stCondLst>
                                    <p:cond delay="0"/>
                                  </p:stCondLst>
                                  <p:childTnLst>
                                    <p:set>
                                      <p:cBhvr>
                                        <p:cTn id="116" dur="1" fill="hold">
                                          <p:stCondLst>
                                            <p:cond delay="0"/>
                                          </p:stCondLst>
                                        </p:cTn>
                                        <p:tgtEl>
                                          <p:spTgt spid="51"/>
                                        </p:tgtEl>
                                        <p:attrNameLst>
                                          <p:attrName>style.visibility</p:attrName>
                                        </p:attrNameLst>
                                      </p:cBhvr>
                                      <p:to>
                                        <p:strVal val="visible"/>
                                      </p:to>
                                    </p:set>
                                  </p:childTnLst>
                                </p:cTn>
                              </p:par>
                              <p:par>
                                <p:cTn id="117" presetID="1" presetClass="entr" presetSubtype="0" fill="hold" grpId="0" nodeType="withEffect">
                                  <p:stCondLst>
                                    <p:cond delay="0"/>
                                  </p:stCondLst>
                                  <p:childTnLst>
                                    <p:set>
                                      <p:cBhvr>
                                        <p:cTn id="118" dur="1" fill="hold">
                                          <p:stCondLst>
                                            <p:cond delay="0"/>
                                          </p:stCondLst>
                                        </p:cTn>
                                        <p:tgtEl>
                                          <p:spTgt spid="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3" grpId="0"/>
      <p:bldP spid="44" grpId="0"/>
      <p:bldP spid="48" grpId="0" animBg="1"/>
      <p:bldP spid="49" grpId="0"/>
      <p:bldP spid="50" grpId="0" animBg="1"/>
      <p:bldP spid="51" grpId="0"/>
      <p:bldP spid="52" grpId="0" animBg="1"/>
      <p:bldP spid="53" grpId="0"/>
      <p:bldP spid="5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sp>
        <p:nvSpPr>
          <p:cNvPr id="26" name="Date Placeholder 3">
            <a:extLst>
              <a:ext uri="{FF2B5EF4-FFF2-40B4-BE49-F238E27FC236}">
                <a16:creationId xmlns:a16="http://schemas.microsoft.com/office/drawing/2014/main" id="{4D4B4502-D9E4-3C42-B70B-CCD2C6751AB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white"/>
                </a:solidFill>
                <a:effectLst/>
                <a:uLnTx/>
                <a:uFillTx/>
                <a:latin typeface="Calibri"/>
                <a:ea typeface="+mn-ea"/>
                <a:cs typeface="+mn-cs"/>
              </a:rPr>
              <a:t>Peter Charlton</a:t>
            </a:r>
            <a:endParaRPr kumimoji="0" lang="en-US" sz="1200" b="1" i="0" u="none" strike="noStrike" kern="1200" cap="none" spc="0" normalizeH="0" baseline="0" noProof="0" dirty="0">
              <a:ln>
                <a:noFill/>
              </a:ln>
              <a:solidFill>
                <a:prstClr val="white"/>
              </a:solidFill>
              <a:effectLst/>
              <a:uLnTx/>
              <a:uFillTx/>
              <a:latin typeface="Calibri"/>
              <a:ea typeface="+mn-ea"/>
              <a:cs typeface="+mn-cs"/>
            </a:endParaRPr>
          </a:p>
        </p:txBody>
      </p:sp>
      <p:sp>
        <p:nvSpPr>
          <p:cNvPr id="27" name="Slide Number Placeholder 4">
            <a:extLst>
              <a:ext uri="{FF2B5EF4-FFF2-40B4-BE49-F238E27FC236}">
                <a16:creationId xmlns:a16="http://schemas.microsoft.com/office/drawing/2014/main" id="{C2A42711-34FD-4249-AFCA-6F95EA0A040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43C46E-5073-DD47-BBEA-5ADA7465C9CB}" type="slidenum">
              <a:rPr kumimoji="0" lang="en-US" sz="1200" b="1" i="0" u="none" strike="noStrike" kern="1200" cap="none" spc="0" normalizeH="0" baseline="0" noProof="0" smtClean="0">
                <a:ln>
                  <a:noFill/>
                </a:ln>
                <a:solidFill>
                  <a:prstClr val="white"/>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1" i="0" u="none" strike="noStrike" kern="1200" cap="none" spc="0" normalizeH="0" baseline="0" noProof="0" dirty="0">
              <a:ln>
                <a:noFill/>
              </a:ln>
              <a:solidFill>
                <a:prstClr val="white"/>
              </a:solidFill>
              <a:effectLst/>
              <a:uLnTx/>
              <a:uFillTx/>
              <a:latin typeface="Calibri"/>
              <a:ea typeface="+mn-ea"/>
              <a:cs typeface="+mn-cs"/>
            </a:endParaRPr>
          </a:p>
        </p:txBody>
      </p:sp>
      <p:graphicFrame>
        <p:nvGraphicFramePr>
          <p:cNvPr id="3" name="Table 2">
            <a:extLst>
              <a:ext uri="{FF2B5EF4-FFF2-40B4-BE49-F238E27FC236}">
                <a16:creationId xmlns:a16="http://schemas.microsoft.com/office/drawing/2014/main" id="{66EF233D-A7FB-924C-9A4F-BB36B9F6E178}"/>
              </a:ext>
            </a:extLst>
          </p:cNvPr>
          <p:cNvGraphicFramePr>
            <a:graphicFrameLocks noGrp="1"/>
          </p:cNvGraphicFramePr>
          <p:nvPr>
            <p:extLst>
              <p:ext uri="{D42A27DB-BD31-4B8C-83A1-F6EECF244321}">
                <p14:modId xmlns:p14="http://schemas.microsoft.com/office/powerpoint/2010/main" val="3743541956"/>
              </p:ext>
            </p:extLst>
          </p:nvPr>
        </p:nvGraphicFramePr>
        <p:xfrm>
          <a:off x="150763" y="1637752"/>
          <a:ext cx="11890473" cy="3285640"/>
        </p:xfrm>
        <a:graphic>
          <a:graphicData uri="http://schemas.openxmlformats.org/drawingml/2006/table">
            <a:tbl>
              <a:tblPr/>
              <a:tblGrid>
                <a:gridCol w="1858042">
                  <a:extLst>
                    <a:ext uri="{9D8B030D-6E8A-4147-A177-3AD203B41FA5}">
                      <a16:colId xmlns:a16="http://schemas.microsoft.com/office/drawing/2014/main" val="1851898036"/>
                    </a:ext>
                  </a:extLst>
                </a:gridCol>
                <a:gridCol w="933355">
                  <a:extLst>
                    <a:ext uri="{9D8B030D-6E8A-4147-A177-3AD203B41FA5}">
                      <a16:colId xmlns:a16="http://schemas.microsoft.com/office/drawing/2014/main" val="1497100692"/>
                    </a:ext>
                  </a:extLst>
                </a:gridCol>
                <a:gridCol w="511638">
                  <a:extLst>
                    <a:ext uri="{9D8B030D-6E8A-4147-A177-3AD203B41FA5}">
                      <a16:colId xmlns:a16="http://schemas.microsoft.com/office/drawing/2014/main" val="3197480069"/>
                    </a:ext>
                  </a:extLst>
                </a:gridCol>
                <a:gridCol w="790974">
                  <a:extLst>
                    <a:ext uri="{9D8B030D-6E8A-4147-A177-3AD203B41FA5}">
                      <a16:colId xmlns:a16="http://schemas.microsoft.com/office/drawing/2014/main" val="544549368"/>
                    </a:ext>
                  </a:extLst>
                </a:gridCol>
                <a:gridCol w="866274">
                  <a:extLst>
                    <a:ext uri="{9D8B030D-6E8A-4147-A177-3AD203B41FA5}">
                      <a16:colId xmlns:a16="http://schemas.microsoft.com/office/drawing/2014/main" val="4253985628"/>
                    </a:ext>
                  </a:extLst>
                </a:gridCol>
                <a:gridCol w="946484">
                  <a:extLst>
                    <a:ext uri="{9D8B030D-6E8A-4147-A177-3AD203B41FA5}">
                      <a16:colId xmlns:a16="http://schemas.microsoft.com/office/drawing/2014/main" val="3315520528"/>
                    </a:ext>
                  </a:extLst>
                </a:gridCol>
                <a:gridCol w="770021">
                  <a:extLst>
                    <a:ext uri="{9D8B030D-6E8A-4147-A177-3AD203B41FA5}">
                      <a16:colId xmlns:a16="http://schemas.microsoft.com/office/drawing/2014/main" val="2997019237"/>
                    </a:ext>
                  </a:extLst>
                </a:gridCol>
                <a:gridCol w="609600">
                  <a:extLst>
                    <a:ext uri="{9D8B030D-6E8A-4147-A177-3AD203B41FA5}">
                      <a16:colId xmlns:a16="http://schemas.microsoft.com/office/drawing/2014/main" val="1203918374"/>
                    </a:ext>
                  </a:extLst>
                </a:gridCol>
                <a:gridCol w="737937">
                  <a:extLst>
                    <a:ext uri="{9D8B030D-6E8A-4147-A177-3AD203B41FA5}">
                      <a16:colId xmlns:a16="http://schemas.microsoft.com/office/drawing/2014/main" val="1851785318"/>
                    </a:ext>
                  </a:extLst>
                </a:gridCol>
                <a:gridCol w="786063">
                  <a:extLst>
                    <a:ext uri="{9D8B030D-6E8A-4147-A177-3AD203B41FA5}">
                      <a16:colId xmlns:a16="http://schemas.microsoft.com/office/drawing/2014/main" val="4194562341"/>
                    </a:ext>
                  </a:extLst>
                </a:gridCol>
                <a:gridCol w="497305">
                  <a:extLst>
                    <a:ext uri="{9D8B030D-6E8A-4147-A177-3AD203B41FA5}">
                      <a16:colId xmlns:a16="http://schemas.microsoft.com/office/drawing/2014/main" val="712136034"/>
                    </a:ext>
                  </a:extLst>
                </a:gridCol>
                <a:gridCol w="609600">
                  <a:extLst>
                    <a:ext uri="{9D8B030D-6E8A-4147-A177-3AD203B41FA5}">
                      <a16:colId xmlns:a16="http://schemas.microsoft.com/office/drawing/2014/main" val="3761151919"/>
                    </a:ext>
                  </a:extLst>
                </a:gridCol>
                <a:gridCol w="818148">
                  <a:extLst>
                    <a:ext uri="{9D8B030D-6E8A-4147-A177-3AD203B41FA5}">
                      <a16:colId xmlns:a16="http://schemas.microsoft.com/office/drawing/2014/main" val="3684868451"/>
                    </a:ext>
                  </a:extLst>
                </a:gridCol>
                <a:gridCol w="1155032">
                  <a:extLst>
                    <a:ext uri="{9D8B030D-6E8A-4147-A177-3AD203B41FA5}">
                      <a16:colId xmlns:a16="http://schemas.microsoft.com/office/drawing/2014/main" val="1762738825"/>
                    </a:ext>
                  </a:extLst>
                </a:gridCol>
              </a:tblGrid>
              <a:tr h="187466">
                <a:tc>
                  <a:txBody>
                    <a:bodyPr/>
                    <a:lstStyle/>
                    <a:p>
                      <a:pPr algn="l"/>
                      <a:endParaRPr lang="en-GB" sz="1400" b="1" dirty="0">
                        <a:solidFill>
                          <a:srgbClr val="32373F"/>
                        </a:solidFill>
                        <a:effectLst/>
                        <a:latin typeface="Calibri" panose="020F0502020204030204" pitchFamily="34" charset="0"/>
                        <a:cs typeface="Calibri" panose="020F0502020204030204" pitchFamily="34" charset="0"/>
                      </a:endParaRP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7F7F7"/>
                    </a:solidFill>
                  </a:tcPr>
                </a:tc>
                <a:tc>
                  <a:txBody>
                    <a:bodyPr/>
                    <a:lstStyle/>
                    <a:p>
                      <a:pPr algn="l"/>
                      <a:endParaRPr lang="en-GB" sz="1400" b="1" dirty="0">
                        <a:solidFill>
                          <a:srgbClr val="32373F"/>
                        </a:solidFill>
                        <a:effectLst/>
                        <a:latin typeface="Calibri" panose="020F0502020204030204" pitchFamily="34" charset="0"/>
                        <a:cs typeface="Calibri" panose="020F0502020204030204" pitchFamily="34" charset="0"/>
                      </a:endParaRP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7F7F7"/>
                    </a:solidFill>
                  </a:tcPr>
                </a:tc>
                <a:tc gridSpan="5">
                  <a:txBody>
                    <a:bodyPr/>
                    <a:lstStyle/>
                    <a:p>
                      <a:pPr algn="ctr"/>
                      <a:r>
                        <a:rPr lang="en-GB" sz="1400" b="1" dirty="0">
                          <a:solidFill>
                            <a:srgbClr val="32373F"/>
                          </a:solidFill>
                          <a:effectLst/>
                          <a:latin typeface="Calibri" panose="020F0502020204030204" pitchFamily="34" charset="0"/>
                          <a:cs typeface="Calibri" panose="020F0502020204030204" pitchFamily="34" charset="0"/>
                        </a:rPr>
                        <a:t>Using PPG</a:t>
                      </a: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7F7F7"/>
                    </a:solidFill>
                  </a:tcPr>
                </a:tc>
                <a:tc hMerge="1">
                  <a:txBody>
                    <a:bodyPr/>
                    <a:lstStyle/>
                    <a:p>
                      <a:pPr algn="ctr"/>
                      <a:endParaRPr lang="en-GB" sz="1400" b="1" dirty="0">
                        <a:solidFill>
                          <a:srgbClr val="32373F"/>
                        </a:solidFill>
                        <a:effectLst/>
                        <a:latin typeface="Calibri" panose="020F0502020204030204" pitchFamily="34" charset="0"/>
                        <a:cs typeface="Calibri" panose="020F0502020204030204" pitchFamily="34" charset="0"/>
                      </a:endParaRP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7F7F7"/>
                    </a:solidFill>
                  </a:tcPr>
                </a:tc>
                <a:tc hMerge="1">
                  <a:txBody>
                    <a:bodyPr/>
                    <a:lstStyle/>
                    <a:p>
                      <a:pPr algn="ctr"/>
                      <a:endParaRPr lang="en-GB" sz="1400" b="1" dirty="0">
                        <a:solidFill>
                          <a:srgbClr val="32373F"/>
                        </a:solidFill>
                        <a:effectLst/>
                        <a:latin typeface="Calibri" panose="020F0502020204030204" pitchFamily="34" charset="0"/>
                        <a:cs typeface="Calibri" panose="020F0502020204030204" pitchFamily="34" charset="0"/>
                      </a:endParaRP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7F7F7"/>
                    </a:solidFill>
                  </a:tcPr>
                </a:tc>
                <a:tc hMerge="1">
                  <a:txBody>
                    <a:bodyPr/>
                    <a:lstStyle/>
                    <a:p>
                      <a:pPr algn="ctr"/>
                      <a:endParaRPr lang="en-GB" sz="1400" b="1" dirty="0">
                        <a:solidFill>
                          <a:srgbClr val="32373F"/>
                        </a:solidFill>
                        <a:effectLst/>
                        <a:latin typeface="Calibri" panose="020F0502020204030204" pitchFamily="34" charset="0"/>
                        <a:cs typeface="Calibri" panose="020F0502020204030204" pitchFamily="34" charset="0"/>
                      </a:endParaRP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7F7F7"/>
                    </a:solidFill>
                  </a:tcPr>
                </a:tc>
                <a:tc hMerge="1">
                  <a:txBody>
                    <a:bodyPr/>
                    <a:lstStyle/>
                    <a:p>
                      <a:pPr algn="ctr"/>
                      <a:endParaRPr lang="en-GB" sz="1400" b="1" dirty="0">
                        <a:solidFill>
                          <a:srgbClr val="32373F"/>
                        </a:solidFill>
                        <a:effectLst/>
                        <a:latin typeface="Calibri" panose="020F0502020204030204" pitchFamily="34" charset="0"/>
                        <a:cs typeface="Calibri" panose="020F0502020204030204" pitchFamily="34" charset="0"/>
                      </a:endParaRP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7F7F7"/>
                    </a:solidFill>
                  </a:tcPr>
                </a:tc>
                <a:tc gridSpan="3">
                  <a:txBody>
                    <a:bodyPr/>
                    <a:lstStyle/>
                    <a:p>
                      <a:pPr algn="ctr"/>
                      <a:r>
                        <a:rPr lang="en-GB" sz="1400" b="1" dirty="0">
                          <a:solidFill>
                            <a:srgbClr val="32373F"/>
                          </a:solidFill>
                          <a:effectLst/>
                          <a:latin typeface="Calibri" panose="020F0502020204030204" pitchFamily="34" charset="0"/>
                          <a:cs typeface="Calibri" panose="020F0502020204030204" pitchFamily="34" charset="0"/>
                        </a:rPr>
                        <a:t>Using PPG and Accel.</a:t>
                      </a: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7F7F7"/>
                    </a:solidFill>
                  </a:tcPr>
                </a:tc>
                <a:tc hMerge="1">
                  <a:txBody>
                    <a:bodyPr/>
                    <a:lstStyle/>
                    <a:p>
                      <a:pPr algn="ctr"/>
                      <a:endParaRPr lang="en-GB" sz="1400" b="1" dirty="0">
                        <a:solidFill>
                          <a:srgbClr val="32373F"/>
                        </a:solidFill>
                        <a:effectLst/>
                        <a:latin typeface="Calibri" panose="020F0502020204030204" pitchFamily="34" charset="0"/>
                        <a:cs typeface="Calibri" panose="020F0502020204030204" pitchFamily="34" charset="0"/>
                      </a:endParaRP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7F7F7"/>
                    </a:solidFill>
                  </a:tcPr>
                </a:tc>
                <a:tc hMerge="1">
                  <a:txBody>
                    <a:bodyPr/>
                    <a:lstStyle/>
                    <a:p>
                      <a:pPr algn="ctr"/>
                      <a:endParaRPr lang="en-GB" sz="1400" b="1" dirty="0">
                        <a:solidFill>
                          <a:srgbClr val="32373F"/>
                        </a:solidFill>
                        <a:effectLst/>
                        <a:latin typeface="Calibri" panose="020F0502020204030204" pitchFamily="34" charset="0"/>
                        <a:cs typeface="Calibri" panose="020F0502020204030204" pitchFamily="34" charset="0"/>
                      </a:endParaRP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7F7F7"/>
                    </a:solidFill>
                  </a:tcPr>
                </a:tc>
                <a:tc gridSpan="4">
                  <a:txBody>
                    <a:bodyPr/>
                    <a:lstStyle/>
                    <a:p>
                      <a:pPr algn="ctr"/>
                      <a:r>
                        <a:rPr lang="en-GB" sz="1400" b="1" dirty="0">
                          <a:solidFill>
                            <a:srgbClr val="32373F"/>
                          </a:solidFill>
                          <a:effectLst/>
                          <a:latin typeface="Calibri" panose="020F0502020204030204" pitchFamily="34" charset="0"/>
                          <a:cs typeface="Calibri" panose="020F0502020204030204" pitchFamily="34" charset="0"/>
                        </a:rPr>
                        <a:t>Using other sensors</a:t>
                      </a: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7F7F7"/>
                    </a:solidFill>
                  </a:tcPr>
                </a:tc>
                <a:tc hMerge="1">
                  <a:txBody>
                    <a:bodyPr/>
                    <a:lstStyle/>
                    <a:p>
                      <a:pPr algn="ctr"/>
                      <a:endParaRPr lang="en-GB" sz="1400" b="1" dirty="0">
                        <a:solidFill>
                          <a:srgbClr val="32373F"/>
                        </a:solidFill>
                        <a:effectLst/>
                        <a:latin typeface="Calibri" panose="020F0502020204030204" pitchFamily="34" charset="0"/>
                        <a:cs typeface="Calibri" panose="020F0502020204030204" pitchFamily="34" charset="0"/>
                      </a:endParaRP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7F7F7"/>
                    </a:solidFill>
                  </a:tcPr>
                </a:tc>
                <a:tc hMerge="1">
                  <a:txBody>
                    <a:bodyPr/>
                    <a:lstStyle/>
                    <a:p>
                      <a:pPr algn="ctr"/>
                      <a:endParaRPr lang="en-GB" sz="1400" b="1" dirty="0">
                        <a:solidFill>
                          <a:srgbClr val="32373F"/>
                        </a:solidFill>
                        <a:effectLst/>
                        <a:latin typeface="Calibri" panose="020F0502020204030204" pitchFamily="34" charset="0"/>
                        <a:cs typeface="Calibri" panose="020F0502020204030204" pitchFamily="34" charset="0"/>
                      </a:endParaRP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7F7F7"/>
                    </a:solidFill>
                  </a:tcPr>
                </a:tc>
                <a:tc hMerge="1">
                  <a:txBody>
                    <a:bodyPr/>
                    <a:lstStyle/>
                    <a:p>
                      <a:pPr algn="ctr"/>
                      <a:endParaRPr lang="en-GB" sz="1400" b="1" dirty="0">
                        <a:solidFill>
                          <a:srgbClr val="32373F"/>
                        </a:solidFill>
                        <a:effectLst/>
                        <a:latin typeface="Calibri" panose="020F0502020204030204" pitchFamily="34" charset="0"/>
                        <a:cs typeface="Calibri" panose="020F0502020204030204" pitchFamily="34" charset="0"/>
                      </a:endParaRP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7F7F7"/>
                    </a:solidFill>
                  </a:tcPr>
                </a:tc>
                <a:extLst>
                  <a:ext uri="{0D108BD9-81ED-4DB2-BD59-A6C34878D82A}">
                    <a16:rowId xmlns:a16="http://schemas.microsoft.com/office/drawing/2014/main" val="3852299362"/>
                  </a:ext>
                </a:extLst>
              </a:tr>
              <a:tr h="187466">
                <a:tc>
                  <a:txBody>
                    <a:bodyPr/>
                    <a:lstStyle/>
                    <a:p>
                      <a:pPr algn="l"/>
                      <a:r>
                        <a:rPr lang="en-GB" sz="1400" b="1" dirty="0">
                          <a:solidFill>
                            <a:srgbClr val="32373F"/>
                          </a:solidFill>
                          <a:effectLst/>
                          <a:latin typeface="Calibri" panose="020F0502020204030204" pitchFamily="34" charset="0"/>
                          <a:cs typeface="Calibri" panose="020F0502020204030204" pitchFamily="34" charset="0"/>
                        </a:rPr>
                        <a:t>Wearable</a:t>
                      </a: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7F7F7"/>
                    </a:solidFill>
                  </a:tcPr>
                </a:tc>
                <a:tc>
                  <a:txBody>
                    <a:bodyPr/>
                    <a:lstStyle/>
                    <a:p>
                      <a:pPr algn="l"/>
                      <a:r>
                        <a:rPr lang="en-GB" sz="1400" b="1" dirty="0">
                          <a:solidFill>
                            <a:srgbClr val="32373F"/>
                          </a:solidFill>
                          <a:effectLst/>
                          <a:latin typeface="Calibri" panose="020F0502020204030204" pitchFamily="34" charset="0"/>
                          <a:cs typeface="Calibri" panose="020F0502020204030204" pitchFamily="34" charset="0"/>
                        </a:rPr>
                        <a:t>Form factor</a:t>
                      </a: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7F7F7"/>
                    </a:solidFill>
                  </a:tcPr>
                </a:tc>
                <a:tc>
                  <a:txBody>
                    <a:bodyPr/>
                    <a:lstStyle/>
                    <a:p>
                      <a:pPr algn="ctr"/>
                      <a:r>
                        <a:rPr lang="en-GB" sz="1400" b="1" dirty="0">
                          <a:solidFill>
                            <a:srgbClr val="32373F"/>
                          </a:solidFill>
                          <a:effectLst/>
                          <a:latin typeface="Calibri" panose="020F0502020204030204" pitchFamily="34" charset="0"/>
                          <a:cs typeface="Calibri" panose="020F0502020204030204" pitchFamily="34" charset="0"/>
                        </a:rPr>
                        <a:t>Heart rate</a:t>
                      </a: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7F7F7"/>
                    </a:solidFill>
                  </a:tcPr>
                </a:tc>
                <a:tc>
                  <a:txBody>
                    <a:bodyPr/>
                    <a:lstStyle/>
                    <a:p>
                      <a:pPr algn="ctr"/>
                      <a:r>
                        <a:rPr lang="en-GB" sz="1400" b="1" dirty="0">
                          <a:solidFill>
                            <a:srgbClr val="32373F"/>
                          </a:solidFill>
                          <a:effectLst/>
                          <a:latin typeface="Calibri" panose="020F0502020204030204" pitchFamily="34" charset="0"/>
                          <a:cs typeface="Calibri" panose="020F0502020204030204" pitchFamily="34" charset="0"/>
                        </a:rPr>
                        <a:t>Irregular pulse</a:t>
                      </a: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7F7F7"/>
                    </a:solidFill>
                  </a:tcPr>
                </a:tc>
                <a:tc>
                  <a:txBody>
                    <a:bodyPr/>
                    <a:lstStyle/>
                    <a:p>
                      <a:pPr algn="ctr"/>
                      <a:r>
                        <a:rPr lang="en-GB" sz="1400" b="1" dirty="0">
                          <a:solidFill>
                            <a:srgbClr val="32373F"/>
                          </a:solidFill>
                          <a:effectLst/>
                          <a:latin typeface="Calibri" panose="020F0502020204030204" pitchFamily="34" charset="0"/>
                          <a:cs typeface="Calibri" panose="020F0502020204030204" pitchFamily="34" charset="0"/>
                        </a:rPr>
                        <a:t>Oxygen saturation</a:t>
                      </a: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7F7F7"/>
                    </a:solidFill>
                  </a:tcPr>
                </a:tc>
                <a:tc>
                  <a:txBody>
                    <a:bodyPr/>
                    <a:lstStyle/>
                    <a:p>
                      <a:pPr algn="ctr"/>
                      <a:r>
                        <a:rPr lang="en-GB" sz="1400" b="1" dirty="0">
                          <a:solidFill>
                            <a:srgbClr val="32373F"/>
                          </a:solidFill>
                          <a:effectLst/>
                          <a:latin typeface="Calibri" panose="020F0502020204030204" pitchFamily="34" charset="0"/>
                          <a:cs typeface="Calibri" panose="020F0502020204030204" pitchFamily="34" charset="0"/>
                        </a:rPr>
                        <a:t>Respiratory rate</a:t>
                      </a: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7F7F7"/>
                    </a:solidFill>
                  </a:tcPr>
                </a:tc>
                <a:tc>
                  <a:txBody>
                    <a:bodyPr/>
                    <a:lstStyle/>
                    <a:p>
                      <a:pPr algn="ctr"/>
                      <a:r>
                        <a:rPr lang="en-GB" sz="1400" b="1" dirty="0">
                          <a:solidFill>
                            <a:srgbClr val="32373F"/>
                          </a:solidFill>
                          <a:effectLst/>
                          <a:latin typeface="Calibri" panose="020F0502020204030204" pitchFamily="34" charset="0"/>
                          <a:cs typeface="Calibri" panose="020F0502020204030204" pitchFamily="34" charset="0"/>
                        </a:rPr>
                        <a:t>Blood pressure</a:t>
                      </a: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7F7F7"/>
                    </a:solidFill>
                  </a:tcPr>
                </a:tc>
                <a:tc>
                  <a:txBody>
                    <a:bodyPr/>
                    <a:lstStyle/>
                    <a:p>
                      <a:pPr algn="ctr"/>
                      <a:r>
                        <a:rPr lang="en-GB" sz="1400" b="1" dirty="0">
                          <a:solidFill>
                            <a:srgbClr val="32373F"/>
                          </a:solidFill>
                          <a:effectLst/>
                          <a:latin typeface="Calibri" panose="020F0502020204030204" pitchFamily="34" charset="0"/>
                          <a:cs typeface="Calibri" panose="020F0502020204030204" pitchFamily="34" charset="0"/>
                        </a:rPr>
                        <a:t>Sleep</a:t>
                      </a: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7F7F7"/>
                    </a:solidFill>
                  </a:tcPr>
                </a:tc>
                <a:tc>
                  <a:txBody>
                    <a:bodyPr/>
                    <a:lstStyle/>
                    <a:p>
                      <a:pPr algn="ctr"/>
                      <a:r>
                        <a:rPr lang="en-GB" sz="1400" b="1" dirty="0">
                          <a:solidFill>
                            <a:srgbClr val="32373F"/>
                          </a:solidFill>
                          <a:effectLst/>
                          <a:latin typeface="Calibri" panose="020F0502020204030204" pitchFamily="34" charset="0"/>
                          <a:cs typeface="Calibri" panose="020F0502020204030204" pitchFamily="34" charset="0"/>
                        </a:rPr>
                        <a:t>Calories</a:t>
                      </a: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7F7F7"/>
                    </a:solidFill>
                  </a:tcPr>
                </a:tc>
                <a:tc>
                  <a:txBody>
                    <a:bodyPr/>
                    <a:lstStyle/>
                    <a:p>
                      <a:pPr algn="ctr"/>
                      <a:r>
                        <a:rPr lang="en-GB" sz="1400" b="1" dirty="0">
                          <a:solidFill>
                            <a:srgbClr val="32373F"/>
                          </a:solidFill>
                          <a:effectLst/>
                          <a:latin typeface="Calibri" panose="020F0502020204030204" pitchFamily="34" charset="0"/>
                          <a:cs typeface="Calibri" panose="020F0502020204030204" pitchFamily="34" charset="0"/>
                        </a:rPr>
                        <a:t>VO2 max</a:t>
                      </a: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7F7F7"/>
                    </a:solidFill>
                  </a:tcPr>
                </a:tc>
                <a:tc>
                  <a:txBody>
                    <a:bodyPr/>
                    <a:lstStyle/>
                    <a:p>
                      <a:pPr algn="ctr"/>
                      <a:r>
                        <a:rPr lang="en-GB" sz="1400" b="1" dirty="0">
                          <a:solidFill>
                            <a:srgbClr val="32373F"/>
                          </a:solidFill>
                          <a:effectLst/>
                          <a:latin typeface="Calibri" panose="020F0502020204030204" pitchFamily="34" charset="0"/>
                          <a:cs typeface="Calibri" panose="020F0502020204030204" pitchFamily="34" charset="0"/>
                        </a:rPr>
                        <a:t>ECG</a:t>
                      </a: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7F7F7"/>
                    </a:solidFill>
                  </a:tcPr>
                </a:tc>
                <a:tc>
                  <a:txBody>
                    <a:bodyPr/>
                    <a:lstStyle/>
                    <a:p>
                      <a:pPr algn="ctr"/>
                      <a:r>
                        <a:rPr lang="en-GB" sz="1400" b="1" dirty="0">
                          <a:solidFill>
                            <a:srgbClr val="32373F"/>
                          </a:solidFill>
                          <a:effectLst/>
                          <a:latin typeface="Calibri" panose="020F0502020204030204" pitchFamily="34" charset="0"/>
                          <a:cs typeface="Calibri" panose="020F0502020204030204" pitchFamily="34" charset="0"/>
                        </a:rPr>
                        <a:t>Steps</a:t>
                      </a: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7F7F7"/>
                    </a:solidFill>
                  </a:tcPr>
                </a:tc>
                <a:tc>
                  <a:txBody>
                    <a:bodyPr/>
                    <a:lstStyle/>
                    <a:p>
                      <a:pPr algn="ctr"/>
                      <a:r>
                        <a:rPr lang="en-GB" sz="1400" b="1" dirty="0">
                          <a:solidFill>
                            <a:srgbClr val="32373F"/>
                          </a:solidFill>
                          <a:effectLst/>
                          <a:latin typeface="Calibri" panose="020F0502020204030204" pitchFamily="34" charset="0"/>
                          <a:cs typeface="Calibri" panose="020F0502020204030204" pitchFamily="34" charset="0"/>
                        </a:rPr>
                        <a:t>Elevation</a:t>
                      </a: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7F7F7"/>
                    </a:solidFill>
                  </a:tcPr>
                </a:tc>
                <a:tc>
                  <a:txBody>
                    <a:bodyPr/>
                    <a:lstStyle/>
                    <a:p>
                      <a:pPr algn="ctr"/>
                      <a:r>
                        <a:rPr lang="en-GB" sz="1400" b="1" dirty="0">
                          <a:solidFill>
                            <a:srgbClr val="32373F"/>
                          </a:solidFill>
                          <a:effectLst/>
                          <a:latin typeface="Calibri" panose="020F0502020204030204" pitchFamily="34" charset="0"/>
                          <a:cs typeface="Calibri" panose="020F0502020204030204" pitchFamily="34" charset="0"/>
                        </a:rPr>
                        <a:t>Temperature</a:t>
                      </a: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7F7F7"/>
                    </a:solidFill>
                  </a:tcPr>
                </a:tc>
                <a:extLst>
                  <a:ext uri="{0D108BD9-81ED-4DB2-BD59-A6C34878D82A}">
                    <a16:rowId xmlns:a16="http://schemas.microsoft.com/office/drawing/2014/main" val="452516973"/>
                  </a:ext>
                </a:extLst>
              </a:tr>
              <a:tr h="432000">
                <a:tc>
                  <a:txBody>
                    <a:bodyPr/>
                    <a:lstStyle/>
                    <a:p>
                      <a:pPr algn="l"/>
                      <a:r>
                        <a:rPr lang="en-GB" sz="1400" b="1" dirty="0">
                          <a:solidFill>
                            <a:srgbClr val="32373F"/>
                          </a:solidFill>
                          <a:effectLst/>
                          <a:latin typeface="Calibri" panose="020F0502020204030204" pitchFamily="34" charset="0"/>
                          <a:cs typeface="Calibri" panose="020F0502020204030204" pitchFamily="34" charset="0"/>
                        </a:rPr>
                        <a:t>Apple Watch Series 6</a:t>
                      </a: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FFFFF"/>
                    </a:solidFill>
                  </a:tcPr>
                </a:tc>
                <a:tc>
                  <a:txBody>
                    <a:bodyPr/>
                    <a:lstStyle/>
                    <a:p>
                      <a:pPr algn="l"/>
                      <a:r>
                        <a:rPr lang="en-GB" sz="1400">
                          <a:solidFill>
                            <a:srgbClr val="32373F"/>
                          </a:solidFill>
                          <a:effectLst/>
                          <a:latin typeface="Calibri" panose="020F0502020204030204" pitchFamily="34" charset="0"/>
                          <a:cs typeface="Calibri" panose="020F0502020204030204" pitchFamily="34" charset="0"/>
                        </a:rPr>
                        <a:t>wrist watch</a:t>
                      </a: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FFFFF"/>
                    </a:solidFill>
                  </a:tcPr>
                </a:tc>
                <a:tc>
                  <a:txBody>
                    <a:bodyPr/>
                    <a:lstStyle/>
                    <a:p>
                      <a:pPr algn="ctr"/>
                      <a:r>
                        <a:rPr lang="en-GB" sz="1400" dirty="0">
                          <a:solidFill>
                            <a:srgbClr val="32373F"/>
                          </a:solidFill>
                          <a:effectLst/>
                          <a:latin typeface="Calibri" panose="020F0502020204030204" pitchFamily="34" charset="0"/>
                          <a:cs typeface="Calibri" panose="020F0502020204030204" pitchFamily="34" charset="0"/>
                        </a:rPr>
                        <a:t>✓</a:t>
                      </a: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FFFFF"/>
                    </a:solidFill>
                  </a:tcPr>
                </a:tc>
                <a:tc>
                  <a:txBody>
                    <a:bodyPr/>
                    <a:lstStyle/>
                    <a:p>
                      <a:pPr algn="ctr"/>
                      <a:endParaRPr lang="en-GB" sz="1400" dirty="0">
                        <a:solidFill>
                          <a:srgbClr val="32373F"/>
                        </a:solidFill>
                        <a:effectLst/>
                        <a:latin typeface="Calibri" panose="020F0502020204030204" pitchFamily="34" charset="0"/>
                        <a:cs typeface="Calibri" panose="020F0502020204030204" pitchFamily="34" charset="0"/>
                      </a:endParaRP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FFFFF"/>
                    </a:solidFill>
                  </a:tcPr>
                </a:tc>
                <a:tc>
                  <a:txBody>
                    <a:bodyPr/>
                    <a:lstStyle/>
                    <a:p>
                      <a:pPr algn="ctr"/>
                      <a:endParaRPr lang="en-GB" sz="1400" dirty="0">
                        <a:solidFill>
                          <a:srgbClr val="32373F"/>
                        </a:solidFill>
                        <a:effectLst/>
                        <a:latin typeface="Calibri" panose="020F0502020204030204" pitchFamily="34" charset="0"/>
                        <a:cs typeface="Calibri" panose="020F0502020204030204" pitchFamily="34" charset="0"/>
                      </a:endParaRP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FFFFF"/>
                    </a:solidFill>
                  </a:tcPr>
                </a:tc>
                <a:tc>
                  <a:txBody>
                    <a:bodyPr/>
                    <a:lstStyle/>
                    <a:p>
                      <a:pPr algn="ctr"/>
                      <a:endParaRPr lang="en-GB" sz="1400" dirty="0">
                        <a:solidFill>
                          <a:srgbClr val="32373F"/>
                        </a:solidFill>
                        <a:effectLst/>
                        <a:latin typeface="Calibri" panose="020F0502020204030204" pitchFamily="34" charset="0"/>
                        <a:cs typeface="Calibri" panose="020F0502020204030204" pitchFamily="34" charset="0"/>
                      </a:endParaRP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FFFFF"/>
                    </a:solidFill>
                  </a:tcPr>
                </a:tc>
                <a:tc>
                  <a:txBody>
                    <a:bodyPr/>
                    <a:lstStyle/>
                    <a:p>
                      <a:pPr algn="ctr"/>
                      <a:endParaRPr lang="en-GB" sz="1400" dirty="0">
                        <a:solidFill>
                          <a:srgbClr val="32373F"/>
                        </a:solidFill>
                        <a:effectLst/>
                        <a:latin typeface="Calibri" panose="020F0502020204030204" pitchFamily="34" charset="0"/>
                        <a:cs typeface="Calibri" panose="020F0502020204030204" pitchFamily="34" charset="0"/>
                      </a:endParaRP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FFFFF"/>
                    </a:solidFill>
                  </a:tcPr>
                </a:tc>
                <a:tc>
                  <a:txBody>
                    <a:bodyPr/>
                    <a:lstStyle/>
                    <a:p>
                      <a:pPr algn="ctr"/>
                      <a:endParaRPr lang="en-GB" sz="1400" dirty="0">
                        <a:solidFill>
                          <a:srgbClr val="32373F"/>
                        </a:solidFill>
                        <a:effectLst/>
                        <a:latin typeface="Calibri" panose="020F0502020204030204" pitchFamily="34" charset="0"/>
                        <a:cs typeface="Calibri" panose="020F0502020204030204" pitchFamily="34" charset="0"/>
                      </a:endParaRP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FFFFF"/>
                    </a:solidFill>
                  </a:tcPr>
                </a:tc>
                <a:tc>
                  <a:txBody>
                    <a:bodyPr/>
                    <a:lstStyle/>
                    <a:p>
                      <a:pPr algn="ctr"/>
                      <a:endParaRPr lang="en-GB" sz="1400" dirty="0">
                        <a:solidFill>
                          <a:srgbClr val="32373F"/>
                        </a:solidFill>
                        <a:effectLst/>
                        <a:latin typeface="Calibri" panose="020F0502020204030204" pitchFamily="34" charset="0"/>
                        <a:cs typeface="Calibri" panose="020F0502020204030204" pitchFamily="34" charset="0"/>
                      </a:endParaRP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FFFFF"/>
                    </a:solidFill>
                  </a:tcPr>
                </a:tc>
                <a:tc>
                  <a:txBody>
                    <a:bodyPr/>
                    <a:lstStyle/>
                    <a:p>
                      <a:pPr algn="ctr"/>
                      <a:endParaRPr lang="en-GB" sz="1400" dirty="0">
                        <a:solidFill>
                          <a:srgbClr val="32373F"/>
                        </a:solidFill>
                        <a:effectLst/>
                        <a:latin typeface="Calibri" panose="020F0502020204030204" pitchFamily="34" charset="0"/>
                        <a:cs typeface="Calibri" panose="020F0502020204030204" pitchFamily="34" charset="0"/>
                      </a:endParaRP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FFFFF"/>
                    </a:solidFill>
                  </a:tcPr>
                </a:tc>
                <a:tc>
                  <a:txBody>
                    <a:bodyPr/>
                    <a:lstStyle/>
                    <a:p>
                      <a:pPr algn="ctr"/>
                      <a:endParaRPr lang="en-GB" sz="1400" dirty="0">
                        <a:solidFill>
                          <a:srgbClr val="32373F"/>
                        </a:solidFill>
                        <a:effectLst/>
                        <a:latin typeface="Calibri" panose="020F0502020204030204" pitchFamily="34" charset="0"/>
                        <a:cs typeface="Calibri" panose="020F0502020204030204" pitchFamily="34" charset="0"/>
                      </a:endParaRP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FFFFF"/>
                    </a:solidFill>
                  </a:tcPr>
                </a:tc>
                <a:tc>
                  <a:txBody>
                    <a:bodyPr/>
                    <a:lstStyle/>
                    <a:p>
                      <a:pPr algn="ctr"/>
                      <a:endParaRPr lang="en-GB" sz="1400" dirty="0">
                        <a:solidFill>
                          <a:srgbClr val="32373F"/>
                        </a:solidFill>
                        <a:effectLst/>
                        <a:latin typeface="Calibri" panose="020F0502020204030204" pitchFamily="34" charset="0"/>
                        <a:cs typeface="Calibri" panose="020F0502020204030204" pitchFamily="34" charset="0"/>
                      </a:endParaRP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FFFFF"/>
                    </a:solidFill>
                  </a:tcPr>
                </a:tc>
                <a:tc>
                  <a:txBody>
                    <a:bodyPr/>
                    <a:lstStyle/>
                    <a:p>
                      <a:pPr algn="ctr"/>
                      <a:endParaRPr lang="en-GB" sz="1400" dirty="0">
                        <a:solidFill>
                          <a:srgbClr val="32373F"/>
                        </a:solidFill>
                        <a:effectLst/>
                        <a:latin typeface="Calibri" panose="020F0502020204030204" pitchFamily="34" charset="0"/>
                        <a:cs typeface="Calibri" panose="020F0502020204030204" pitchFamily="34" charset="0"/>
                      </a:endParaRP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FFFFF"/>
                    </a:solidFill>
                  </a:tcPr>
                </a:tc>
                <a:tc>
                  <a:txBody>
                    <a:bodyPr/>
                    <a:lstStyle/>
                    <a:p>
                      <a:pPr algn="ctr"/>
                      <a:endParaRPr lang="en-GB" sz="1400" dirty="0">
                        <a:solidFill>
                          <a:srgbClr val="32373F"/>
                        </a:solidFill>
                        <a:effectLst/>
                        <a:latin typeface="Calibri" panose="020F0502020204030204" pitchFamily="34" charset="0"/>
                        <a:cs typeface="Calibri" panose="020F0502020204030204" pitchFamily="34" charset="0"/>
                      </a:endParaRP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FFFFF"/>
                    </a:solidFill>
                  </a:tcPr>
                </a:tc>
                <a:extLst>
                  <a:ext uri="{0D108BD9-81ED-4DB2-BD59-A6C34878D82A}">
                    <a16:rowId xmlns:a16="http://schemas.microsoft.com/office/drawing/2014/main" val="2021918237"/>
                  </a:ext>
                </a:extLst>
              </a:tr>
              <a:tr h="432000">
                <a:tc>
                  <a:txBody>
                    <a:bodyPr/>
                    <a:lstStyle/>
                    <a:p>
                      <a:pPr algn="l"/>
                      <a:r>
                        <a:rPr lang="en-GB" sz="1400" b="1" dirty="0" err="1">
                          <a:solidFill>
                            <a:srgbClr val="32373F"/>
                          </a:solidFill>
                          <a:effectLst/>
                          <a:latin typeface="Calibri" panose="020F0502020204030204" pitchFamily="34" charset="0"/>
                          <a:cs typeface="Calibri" panose="020F0502020204030204" pitchFamily="34" charset="0"/>
                        </a:rPr>
                        <a:t>Withings</a:t>
                      </a:r>
                      <a:r>
                        <a:rPr lang="en-GB" sz="1400" b="1" dirty="0">
                          <a:solidFill>
                            <a:srgbClr val="32373F"/>
                          </a:solidFill>
                          <a:effectLst/>
                          <a:latin typeface="Calibri" panose="020F0502020204030204" pitchFamily="34" charset="0"/>
                          <a:cs typeface="Calibri" panose="020F0502020204030204" pitchFamily="34" charset="0"/>
                        </a:rPr>
                        <a:t> </a:t>
                      </a:r>
                      <a:r>
                        <a:rPr lang="en-GB" sz="1400" b="1" dirty="0" err="1">
                          <a:solidFill>
                            <a:srgbClr val="32373F"/>
                          </a:solidFill>
                          <a:effectLst/>
                          <a:latin typeface="Calibri" panose="020F0502020204030204" pitchFamily="34" charset="0"/>
                          <a:cs typeface="Calibri" panose="020F0502020204030204" pitchFamily="34" charset="0"/>
                        </a:rPr>
                        <a:t>Scanwatch</a:t>
                      </a:r>
                      <a:endParaRPr lang="en-GB" sz="1400" b="1" dirty="0">
                        <a:solidFill>
                          <a:srgbClr val="32373F"/>
                        </a:solidFill>
                        <a:effectLst/>
                        <a:latin typeface="Calibri" panose="020F0502020204030204" pitchFamily="34" charset="0"/>
                        <a:cs typeface="Calibri" panose="020F0502020204030204" pitchFamily="34" charset="0"/>
                      </a:endParaRP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7F7F7"/>
                    </a:solidFill>
                  </a:tcPr>
                </a:tc>
                <a:tc>
                  <a:txBody>
                    <a:bodyPr/>
                    <a:lstStyle/>
                    <a:p>
                      <a:pPr algn="l"/>
                      <a:r>
                        <a:rPr lang="en-GB" sz="1400">
                          <a:solidFill>
                            <a:srgbClr val="32373F"/>
                          </a:solidFill>
                          <a:effectLst/>
                          <a:latin typeface="Calibri" panose="020F0502020204030204" pitchFamily="34" charset="0"/>
                          <a:cs typeface="Calibri" panose="020F0502020204030204" pitchFamily="34" charset="0"/>
                        </a:rPr>
                        <a:t>wrist watch</a:t>
                      </a: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7F7F7"/>
                    </a:solidFill>
                  </a:tcPr>
                </a:tc>
                <a:tc>
                  <a:txBody>
                    <a:bodyPr/>
                    <a:lstStyle/>
                    <a:p>
                      <a:pPr algn="ctr"/>
                      <a:r>
                        <a:rPr lang="en-GB" sz="1400" dirty="0">
                          <a:solidFill>
                            <a:srgbClr val="32373F"/>
                          </a:solidFill>
                          <a:effectLst/>
                          <a:latin typeface="Calibri" panose="020F0502020204030204" pitchFamily="34" charset="0"/>
                          <a:cs typeface="Calibri" panose="020F0502020204030204" pitchFamily="34" charset="0"/>
                        </a:rPr>
                        <a:t>✓</a:t>
                      </a: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7F7F7"/>
                    </a:solidFill>
                  </a:tcPr>
                </a:tc>
                <a:tc>
                  <a:txBody>
                    <a:bodyPr/>
                    <a:lstStyle/>
                    <a:p>
                      <a:pPr algn="ctr"/>
                      <a:endParaRPr lang="en-GB" sz="1400" dirty="0">
                        <a:solidFill>
                          <a:srgbClr val="32373F"/>
                        </a:solidFill>
                        <a:effectLst/>
                        <a:latin typeface="Calibri" panose="020F0502020204030204" pitchFamily="34" charset="0"/>
                        <a:cs typeface="Calibri" panose="020F0502020204030204" pitchFamily="34" charset="0"/>
                      </a:endParaRP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7F7F7"/>
                    </a:solidFill>
                  </a:tcPr>
                </a:tc>
                <a:tc>
                  <a:txBody>
                    <a:bodyPr/>
                    <a:lstStyle/>
                    <a:p>
                      <a:pPr algn="ctr"/>
                      <a:endParaRPr lang="en-GB" sz="1400" dirty="0">
                        <a:solidFill>
                          <a:srgbClr val="32373F"/>
                        </a:solidFill>
                        <a:effectLst/>
                        <a:latin typeface="Calibri" panose="020F0502020204030204" pitchFamily="34" charset="0"/>
                        <a:cs typeface="Calibri" panose="020F0502020204030204" pitchFamily="34" charset="0"/>
                      </a:endParaRP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7F7F7"/>
                    </a:solidFill>
                  </a:tcPr>
                </a:tc>
                <a:tc>
                  <a:txBody>
                    <a:bodyPr/>
                    <a:lstStyle/>
                    <a:p>
                      <a:pPr algn="ctr"/>
                      <a:endParaRPr lang="en-GB" sz="1400" dirty="0">
                        <a:solidFill>
                          <a:srgbClr val="32373F"/>
                        </a:solidFill>
                        <a:effectLst/>
                        <a:latin typeface="Calibri" panose="020F0502020204030204" pitchFamily="34" charset="0"/>
                        <a:cs typeface="Calibri" panose="020F0502020204030204" pitchFamily="34" charset="0"/>
                      </a:endParaRP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7F7F7"/>
                    </a:solidFill>
                  </a:tcPr>
                </a:tc>
                <a:tc>
                  <a:txBody>
                    <a:bodyPr/>
                    <a:lstStyle/>
                    <a:p>
                      <a:pPr algn="ctr"/>
                      <a:endParaRPr lang="en-GB" sz="1400" dirty="0">
                        <a:solidFill>
                          <a:srgbClr val="32373F"/>
                        </a:solidFill>
                        <a:effectLst/>
                        <a:latin typeface="Calibri" panose="020F0502020204030204" pitchFamily="34" charset="0"/>
                        <a:cs typeface="Calibri" panose="020F0502020204030204" pitchFamily="34" charset="0"/>
                      </a:endParaRP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7F7F7"/>
                    </a:solidFill>
                  </a:tcPr>
                </a:tc>
                <a:tc>
                  <a:txBody>
                    <a:bodyPr/>
                    <a:lstStyle/>
                    <a:p>
                      <a:pPr algn="ctr"/>
                      <a:endParaRPr lang="en-GB" sz="1400" dirty="0">
                        <a:solidFill>
                          <a:srgbClr val="32373F"/>
                        </a:solidFill>
                        <a:effectLst/>
                        <a:latin typeface="Calibri" panose="020F0502020204030204" pitchFamily="34" charset="0"/>
                        <a:cs typeface="Calibri" panose="020F0502020204030204" pitchFamily="34" charset="0"/>
                      </a:endParaRP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7F7F7"/>
                    </a:solidFill>
                  </a:tcPr>
                </a:tc>
                <a:tc>
                  <a:txBody>
                    <a:bodyPr/>
                    <a:lstStyle/>
                    <a:p>
                      <a:pPr algn="ctr"/>
                      <a:endParaRPr lang="en-GB" sz="1400" dirty="0">
                        <a:solidFill>
                          <a:srgbClr val="32373F"/>
                        </a:solidFill>
                        <a:effectLst/>
                        <a:latin typeface="Calibri" panose="020F0502020204030204" pitchFamily="34" charset="0"/>
                        <a:cs typeface="Calibri" panose="020F0502020204030204" pitchFamily="34" charset="0"/>
                      </a:endParaRP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7F7F7"/>
                    </a:solidFill>
                  </a:tcPr>
                </a:tc>
                <a:tc>
                  <a:txBody>
                    <a:bodyPr/>
                    <a:lstStyle/>
                    <a:p>
                      <a:pPr algn="ctr"/>
                      <a:endParaRPr lang="en-GB" sz="1400" dirty="0">
                        <a:solidFill>
                          <a:srgbClr val="32373F"/>
                        </a:solidFill>
                        <a:effectLst/>
                        <a:latin typeface="Calibri" panose="020F0502020204030204" pitchFamily="34" charset="0"/>
                        <a:cs typeface="Calibri" panose="020F0502020204030204" pitchFamily="34" charset="0"/>
                      </a:endParaRP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7F7F7"/>
                    </a:solidFill>
                  </a:tcPr>
                </a:tc>
                <a:tc>
                  <a:txBody>
                    <a:bodyPr/>
                    <a:lstStyle/>
                    <a:p>
                      <a:pPr algn="ctr"/>
                      <a:endParaRPr lang="en-GB" sz="1400" dirty="0">
                        <a:solidFill>
                          <a:srgbClr val="32373F"/>
                        </a:solidFill>
                        <a:effectLst/>
                        <a:latin typeface="Calibri" panose="020F0502020204030204" pitchFamily="34" charset="0"/>
                        <a:cs typeface="Calibri" panose="020F0502020204030204" pitchFamily="34" charset="0"/>
                      </a:endParaRP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7F7F7"/>
                    </a:solidFill>
                  </a:tcPr>
                </a:tc>
                <a:tc>
                  <a:txBody>
                    <a:bodyPr/>
                    <a:lstStyle/>
                    <a:p>
                      <a:pPr algn="ctr"/>
                      <a:endParaRPr lang="en-GB" sz="1400" dirty="0">
                        <a:solidFill>
                          <a:srgbClr val="32373F"/>
                        </a:solidFill>
                        <a:effectLst/>
                        <a:latin typeface="Calibri" panose="020F0502020204030204" pitchFamily="34" charset="0"/>
                        <a:cs typeface="Calibri" panose="020F0502020204030204" pitchFamily="34" charset="0"/>
                      </a:endParaRP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7F7F7"/>
                    </a:solidFill>
                  </a:tcPr>
                </a:tc>
                <a:tc>
                  <a:txBody>
                    <a:bodyPr/>
                    <a:lstStyle/>
                    <a:p>
                      <a:pPr algn="ctr"/>
                      <a:endParaRPr lang="en-GB" sz="1400" dirty="0">
                        <a:solidFill>
                          <a:srgbClr val="32373F"/>
                        </a:solidFill>
                        <a:effectLst/>
                        <a:latin typeface="Calibri" panose="020F0502020204030204" pitchFamily="34" charset="0"/>
                        <a:cs typeface="Calibri" panose="020F0502020204030204" pitchFamily="34" charset="0"/>
                      </a:endParaRP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7F7F7"/>
                    </a:solidFill>
                  </a:tcPr>
                </a:tc>
                <a:tc>
                  <a:txBody>
                    <a:bodyPr/>
                    <a:lstStyle/>
                    <a:p>
                      <a:pPr algn="ctr"/>
                      <a:endParaRPr lang="en-GB" sz="1400" dirty="0">
                        <a:solidFill>
                          <a:srgbClr val="32373F"/>
                        </a:solidFill>
                        <a:effectLst/>
                        <a:latin typeface="Calibri" panose="020F0502020204030204" pitchFamily="34" charset="0"/>
                        <a:cs typeface="Calibri" panose="020F0502020204030204" pitchFamily="34" charset="0"/>
                      </a:endParaRP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7F7F7"/>
                    </a:solidFill>
                  </a:tcPr>
                </a:tc>
                <a:extLst>
                  <a:ext uri="{0D108BD9-81ED-4DB2-BD59-A6C34878D82A}">
                    <a16:rowId xmlns:a16="http://schemas.microsoft.com/office/drawing/2014/main" val="221572100"/>
                  </a:ext>
                </a:extLst>
              </a:tr>
              <a:tr h="432000">
                <a:tc>
                  <a:txBody>
                    <a:bodyPr/>
                    <a:lstStyle/>
                    <a:p>
                      <a:pPr algn="l"/>
                      <a:r>
                        <a:rPr lang="en-GB" sz="1400" b="1" dirty="0">
                          <a:solidFill>
                            <a:srgbClr val="32373F"/>
                          </a:solidFill>
                          <a:effectLst/>
                          <a:latin typeface="Calibri" panose="020F0502020204030204" pitchFamily="34" charset="0"/>
                          <a:cs typeface="Calibri" panose="020F0502020204030204" pitchFamily="34" charset="0"/>
                        </a:rPr>
                        <a:t>Samsung Galaxy Watch3</a:t>
                      </a: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FFFFF"/>
                    </a:solidFill>
                  </a:tcPr>
                </a:tc>
                <a:tc>
                  <a:txBody>
                    <a:bodyPr/>
                    <a:lstStyle/>
                    <a:p>
                      <a:pPr algn="l"/>
                      <a:r>
                        <a:rPr lang="en-GB" sz="1400">
                          <a:solidFill>
                            <a:srgbClr val="32373F"/>
                          </a:solidFill>
                          <a:effectLst/>
                          <a:latin typeface="Calibri" panose="020F0502020204030204" pitchFamily="34" charset="0"/>
                          <a:cs typeface="Calibri" panose="020F0502020204030204" pitchFamily="34" charset="0"/>
                        </a:rPr>
                        <a:t>wrist watch</a:t>
                      </a: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FFFFF"/>
                    </a:solidFill>
                  </a:tcPr>
                </a:tc>
                <a:tc>
                  <a:txBody>
                    <a:bodyPr/>
                    <a:lstStyle/>
                    <a:p>
                      <a:pPr algn="ctr"/>
                      <a:r>
                        <a:rPr lang="en-GB" sz="1400" dirty="0">
                          <a:solidFill>
                            <a:srgbClr val="32373F"/>
                          </a:solidFill>
                          <a:effectLst/>
                          <a:latin typeface="Calibri" panose="020F0502020204030204" pitchFamily="34" charset="0"/>
                          <a:cs typeface="Calibri" panose="020F0502020204030204" pitchFamily="34" charset="0"/>
                        </a:rPr>
                        <a:t>✓</a:t>
                      </a: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FFFFF"/>
                    </a:solidFill>
                  </a:tcPr>
                </a:tc>
                <a:tc>
                  <a:txBody>
                    <a:bodyPr/>
                    <a:lstStyle/>
                    <a:p>
                      <a:pPr algn="ctr"/>
                      <a:endParaRPr lang="en-GB" sz="1400" dirty="0">
                        <a:solidFill>
                          <a:srgbClr val="32373F"/>
                        </a:solidFill>
                        <a:effectLst/>
                        <a:latin typeface="Calibri" panose="020F0502020204030204" pitchFamily="34" charset="0"/>
                        <a:cs typeface="Calibri" panose="020F0502020204030204" pitchFamily="34" charset="0"/>
                      </a:endParaRP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FFFFF"/>
                    </a:solidFill>
                  </a:tcPr>
                </a:tc>
                <a:tc>
                  <a:txBody>
                    <a:bodyPr/>
                    <a:lstStyle/>
                    <a:p>
                      <a:pPr algn="ctr"/>
                      <a:endParaRPr lang="en-GB" sz="1400" dirty="0">
                        <a:solidFill>
                          <a:srgbClr val="32373F"/>
                        </a:solidFill>
                        <a:effectLst/>
                        <a:latin typeface="Calibri" panose="020F0502020204030204" pitchFamily="34" charset="0"/>
                        <a:cs typeface="Calibri" panose="020F0502020204030204" pitchFamily="34" charset="0"/>
                      </a:endParaRP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FFFFF"/>
                    </a:solidFill>
                  </a:tcPr>
                </a:tc>
                <a:tc>
                  <a:txBody>
                    <a:bodyPr/>
                    <a:lstStyle/>
                    <a:p>
                      <a:pPr algn="ctr"/>
                      <a:endParaRPr lang="en-GB" sz="1400" dirty="0">
                        <a:solidFill>
                          <a:srgbClr val="32373F"/>
                        </a:solidFill>
                        <a:effectLst/>
                        <a:latin typeface="Calibri" panose="020F0502020204030204" pitchFamily="34" charset="0"/>
                        <a:cs typeface="Calibri" panose="020F0502020204030204" pitchFamily="34" charset="0"/>
                      </a:endParaRP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FFFFF"/>
                    </a:solidFill>
                  </a:tcPr>
                </a:tc>
                <a:tc>
                  <a:txBody>
                    <a:bodyPr/>
                    <a:lstStyle/>
                    <a:p>
                      <a:pPr algn="ctr"/>
                      <a:endParaRPr lang="en-GB" sz="1400" dirty="0">
                        <a:solidFill>
                          <a:srgbClr val="32373F"/>
                        </a:solidFill>
                        <a:effectLst/>
                        <a:latin typeface="Calibri" panose="020F0502020204030204" pitchFamily="34" charset="0"/>
                        <a:cs typeface="Calibri" panose="020F0502020204030204" pitchFamily="34" charset="0"/>
                      </a:endParaRP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FFFFF"/>
                    </a:solidFill>
                  </a:tcPr>
                </a:tc>
                <a:tc>
                  <a:txBody>
                    <a:bodyPr/>
                    <a:lstStyle/>
                    <a:p>
                      <a:pPr algn="ctr"/>
                      <a:endParaRPr lang="en-GB" sz="1400" dirty="0">
                        <a:solidFill>
                          <a:srgbClr val="32373F"/>
                        </a:solidFill>
                        <a:effectLst/>
                        <a:latin typeface="Calibri" panose="020F0502020204030204" pitchFamily="34" charset="0"/>
                        <a:cs typeface="Calibri" panose="020F0502020204030204" pitchFamily="34" charset="0"/>
                      </a:endParaRP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FFFFF"/>
                    </a:solidFill>
                  </a:tcPr>
                </a:tc>
                <a:tc>
                  <a:txBody>
                    <a:bodyPr/>
                    <a:lstStyle/>
                    <a:p>
                      <a:pPr algn="ctr"/>
                      <a:endParaRPr lang="en-GB" sz="1400" dirty="0">
                        <a:solidFill>
                          <a:srgbClr val="32373F"/>
                        </a:solidFill>
                        <a:effectLst/>
                        <a:latin typeface="Calibri" panose="020F0502020204030204" pitchFamily="34" charset="0"/>
                        <a:cs typeface="Calibri" panose="020F0502020204030204" pitchFamily="34" charset="0"/>
                      </a:endParaRP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FFFFF"/>
                    </a:solidFill>
                  </a:tcPr>
                </a:tc>
                <a:tc>
                  <a:txBody>
                    <a:bodyPr/>
                    <a:lstStyle/>
                    <a:p>
                      <a:pPr algn="ctr"/>
                      <a:endParaRPr lang="en-GB" sz="1400">
                        <a:solidFill>
                          <a:srgbClr val="32373F"/>
                        </a:solidFill>
                        <a:effectLst/>
                        <a:latin typeface="Calibri" panose="020F0502020204030204" pitchFamily="34" charset="0"/>
                        <a:cs typeface="Calibri" panose="020F0502020204030204" pitchFamily="34" charset="0"/>
                      </a:endParaRP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FFFFF"/>
                    </a:solidFill>
                  </a:tcPr>
                </a:tc>
                <a:tc>
                  <a:txBody>
                    <a:bodyPr/>
                    <a:lstStyle/>
                    <a:p>
                      <a:pPr algn="ctr"/>
                      <a:endParaRPr lang="en-GB" sz="1400" dirty="0">
                        <a:solidFill>
                          <a:srgbClr val="32373F"/>
                        </a:solidFill>
                        <a:effectLst/>
                        <a:latin typeface="Calibri" panose="020F0502020204030204" pitchFamily="34" charset="0"/>
                        <a:cs typeface="Calibri" panose="020F0502020204030204" pitchFamily="34" charset="0"/>
                      </a:endParaRP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FFFFF"/>
                    </a:solidFill>
                  </a:tcPr>
                </a:tc>
                <a:tc>
                  <a:txBody>
                    <a:bodyPr/>
                    <a:lstStyle/>
                    <a:p>
                      <a:pPr algn="ctr"/>
                      <a:endParaRPr lang="en-GB" sz="1400" dirty="0">
                        <a:solidFill>
                          <a:srgbClr val="32373F"/>
                        </a:solidFill>
                        <a:effectLst/>
                        <a:latin typeface="Calibri" panose="020F0502020204030204" pitchFamily="34" charset="0"/>
                        <a:cs typeface="Calibri" panose="020F0502020204030204" pitchFamily="34" charset="0"/>
                      </a:endParaRP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FFFFF"/>
                    </a:solidFill>
                  </a:tcPr>
                </a:tc>
                <a:tc>
                  <a:txBody>
                    <a:bodyPr/>
                    <a:lstStyle/>
                    <a:p>
                      <a:pPr algn="ctr"/>
                      <a:endParaRPr lang="en-GB" sz="1400" dirty="0">
                        <a:solidFill>
                          <a:srgbClr val="32373F"/>
                        </a:solidFill>
                        <a:effectLst/>
                        <a:latin typeface="Calibri" panose="020F0502020204030204" pitchFamily="34" charset="0"/>
                        <a:cs typeface="Calibri" panose="020F0502020204030204" pitchFamily="34" charset="0"/>
                      </a:endParaRP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FFFFF"/>
                    </a:solidFill>
                  </a:tcPr>
                </a:tc>
                <a:tc>
                  <a:txBody>
                    <a:bodyPr/>
                    <a:lstStyle/>
                    <a:p>
                      <a:pPr algn="ctr"/>
                      <a:endParaRPr lang="en-GB" sz="1400" dirty="0">
                        <a:solidFill>
                          <a:srgbClr val="32373F"/>
                        </a:solidFill>
                        <a:effectLst/>
                        <a:latin typeface="Calibri" panose="020F0502020204030204" pitchFamily="34" charset="0"/>
                        <a:cs typeface="Calibri" panose="020F0502020204030204" pitchFamily="34" charset="0"/>
                      </a:endParaRP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FFFFF"/>
                    </a:solidFill>
                  </a:tcPr>
                </a:tc>
                <a:extLst>
                  <a:ext uri="{0D108BD9-81ED-4DB2-BD59-A6C34878D82A}">
                    <a16:rowId xmlns:a16="http://schemas.microsoft.com/office/drawing/2014/main" val="1410675868"/>
                  </a:ext>
                </a:extLst>
              </a:tr>
              <a:tr h="432000">
                <a:tc>
                  <a:txBody>
                    <a:bodyPr/>
                    <a:lstStyle/>
                    <a:p>
                      <a:pPr algn="l"/>
                      <a:r>
                        <a:rPr lang="en-GB" sz="1400" b="1" dirty="0">
                          <a:solidFill>
                            <a:srgbClr val="32373F"/>
                          </a:solidFill>
                          <a:effectLst/>
                          <a:latin typeface="Calibri" panose="020F0502020204030204" pitchFamily="34" charset="0"/>
                          <a:cs typeface="Calibri" panose="020F0502020204030204" pitchFamily="34" charset="0"/>
                        </a:rPr>
                        <a:t>Fitbit Sense</a:t>
                      </a: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7F7F7"/>
                    </a:solidFill>
                  </a:tcPr>
                </a:tc>
                <a:tc>
                  <a:txBody>
                    <a:bodyPr/>
                    <a:lstStyle/>
                    <a:p>
                      <a:pPr algn="l"/>
                      <a:r>
                        <a:rPr lang="en-GB" sz="1400">
                          <a:solidFill>
                            <a:srgbClr val="32373F"/>
                          </a:solidFill>
                          <a:effectLst/>
                          <a:latin typeface="Calibri" panose="020F0502020204030204" pitchFamily="34" charset="0"/>
                          <a:cs typeface="Calibri" panose="020F0502020204030204" pitchFamily="34" charset="0"/>
                        </a:rPr>
                        <a:t>wrist watch</a:t>
                      </a: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7F7F7"/>
                    </a:solidFill>
                  </a:tcPr>
                </a:tc>
                <a:tc>
                  <a:txBody>
                    <a:bodyPr/>
                    <a:lstStyle/>
                    <a:p>
                      <a:pPr algn="ctr"/>
                      <a:r>
                        <a:rPr lang="en-GB" sz="1400" dirty="0">
                          <a:solidFill>
                            <a:srgbClr val="32373F"/>
                          </a:solidFill>
                          <a:effectLst/>
                          <a:latin typeface="Calibri" panose="020F0502020204030204" pitchFamily="34" charset="0"/>
                          <a:cs typeface="Calibri" panose="020F0502020204030204" pitchFamily="34" charset="0"/>
                        </a:rPr>
                        <a:t>✓</a:t>
                      </a: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7F7F7"/>
                    </a:solidFill>
                  </a:tcPr>
                </a:tc>
                <a:tc>
                  <a:txBody>
                    <a:bodyPr/>
                    <a:lstStyle/>
                    <a:p>
                      <a:pPr algn="ctr"/>
                      <a:endParaRPr lang="en-GB" sz="1400" dirty="0">
                        <a:solidFill>
                          <a:srgbClr val="32373F"/>
                        </a:solidFill>
                        <a:effectLst/>
                        <a:latin typeface="Calibri" panose="020F0502020204030204" pitchFamily="34" charset="0"/>
                        <a:cs typeface="Calibri" panose="020F0502020204030204" pitchFamily="34" charset="0"/>
                      </a:endParaRP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7F7F7"/>
                    </a:solidFill>
                  </a:tcPr>
                </a:tc>
                <a:tc>
                  <a:txBody>
                    <a:bodyPr/>
                    <a:lstStyle/>
                    <a:p>
                      <a:pPr algn="ctr"/>
                      <a:endParaRPr lang="en-GB" sz="1400" dirty="0">
                        <a:solidFill>
                          <a:srgbClr val="32373F"/>
                        </a:solidFill>
                        <a:effectLst/>
                        <a:latin typeface="Calibri" panose="020F0502020204030204" pitchFamily="34" charset="0"/>
                        <a:cs typeface="Calibri" panose="020F0502020204030204" pitchFamily="34" charset="0"/>
                      </a:endParaRP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7F7F7"/>
                    </a:solidFill>
                  </a:tcPr>
                </a:tc>
                <a:tc>
                  <a:txBody>
                    <a:bodyPr/>
                    <a:lstStyle/>
                    <a:p>
                      <a:pPr algn="ctr"/>
                      <a:endParaRPr lang="en-GB" sz="1400" dirty="0">
                        <a:solidFill>
                          <a:srgbClr val="32373F"/>
                        </a:solidFill>
                        <a:effectLst/>
                        <a:latin typeface="Calibri" panose="020F0502020204030204" pitchFamily="34" charset="0"/>
                        <a:cs typeface="Calibri" panose="020F0502020204030204" pitchFamily="34" charset="0"/>
                      </a:endParaRP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7F7F7"/>
                    </a:solidFill>
                  </a:tcPr>
                </a:tc>
                <a:tc>
                  <a:txBody>
                    <a:bodyPr/>
                    <a:lstStyle/>
                    <a:p>
                      <a:pPr algn="ctr"/>
                      <a:endParaRPr lang="en-GB" sz="1400" dirty="0">
                        <a:solidFill>
                          <a:srgbClr val="32373F"/>
                        </a:solidFill>
                        <a:effectLst/>
                        <a:latin typeface="Calibri" panose="020F0502020204030204" pitchFamily="34" charset="0"/>
                        <a:cs typeface="Calibri" panose="020F0502020204030204" pitchFamily="34" charset="0"/>
                      </a:endParaRP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7F7F7"/>
                    </a:solidFill>
                  </a:tcPr>
                </a:tc>
                <a:tc>
                  <a:txBody>
                    <a:bodyPr/>
                    <a:lstStyle/>
                    <a:p>
                      <a:pPr algn="ctr"/>
                      <a:endParaRPr lang="en-GB" sz="1400" dirty="0">
                        <a:solidFill>
                          <a:srgbClr val="32373F"/>
                        </a:solidFill>
                        <a:effectLst/>
                        <a:latin typeface="Calibri" panose="020F0502020204030204" pitchFamily="34" charset="0"/>
                        <a:cs typeface="Calibri" panose="020F0502020204030204" pitchFamily="34" charset="0"/>
                      </a:endParaRP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7F7F7"/>
                    </a:solidFill>
                  </a:tcPr>
                </a:tc>
                <a:tc>
                  <a:txBody>
                    <a:bodyPr/>
                    <a:lstStyle/>
                    <a:p>
                      <a:pPr algn="ctr"/>
                      <a:endParaRPr lang="en-GB" sz="1400" dirty="0">
                        <a:solidFill>
                          <a:srgbClr val="32373F"/>
                        </a:solidFill>
                        <a:effectLst/>
                        <a:latin typeface="Calibri" panose="020F0502020204030204" pitchFamily="34" charset="0"/>
                        <a:cs typeface="Calibri" panose="020F0502020204030204" pitchFamily="34" charset="0"/>
                      </a:endParaRP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7F7F7"/>
                    </a:solidFill>
                  </a:tcPr>
                </a:tc>
                <a:tc>
                  <a:txBody>
                    <a:bodyPr/>
                    <a:lstStyle/>
                    <a:p>
                      <a:pPr algn="ctr"/>
                      <a:endParaRPr lang="en-GB" sz="1400" dirty="0">
                        <a:solidFill>
                          <a:srgbClr val="32373F"/>
                        </a:solidFill>
                        <a:effectLst/>
                        <a:latin typeface="Calibri" panose="020F0502020204030204" pitchFamily="34" charset="0"/>
                        <a:cs typeface="Calibri" panose="020F0502020204030204" pitchFamily="34" charset="0"/>
                      </a:endParaRP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7F7F7"/>
                    </a:solidFill>
                  </a:tcPr>
                </a:tc>
                <a:tc>
                  <a:txBody>
                    <a:bodyPr/>
                    <a:lstStyle/>
                    <a:p>
                      <a:pPr algn="ctr"/>
                      <a:endParaRPr lang="en-GB" sz="1400" dirty="0">
                        <a:solidFill>
                          <a:srgbClr val="32373F"/>
                        </a:solidFill>
                        <a:effectLst/>
                        <a:latin typeface="Calibri" panose="020F0502020204030204" pitchFamily="34" charset="0"/>
                        <a:cs typeface="Calibri" panose="020F0502020204030204" pitchFamily="34" charset="0"/>
                      </a:endParaRP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7F7F7"/>
                    </a:solidFill>
                  </a:tcPr>
                </a:tc>
                <a:tc>
                  <a:txBody>
                    <a:bodyPr/>
                    <a:lstStyle/>
                    <a:p>
                      <a:pPr algn="ctr"/>
                      <a:endParaRPr lang="en-GB" sz="1400" dirty="0">
                        <a:solidFill>
                          <a:srgbClr val="32373F"/>
                        </a:solidFill>
                        <a:effectLst/>
                        <a:latin typeface="Calibri" panose="020F0502020204030204" pitchFamily="34" charset="0"/>
                        <a:cs typeface="Calibri" panose="020F0502020204030204" pitchFamily="34" charset="0"/>
                      </a:endParaRP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7F7F7"/>
                    </a:solidFill>
                  </a:tcPr>
                </a:tc>
                <a:tc>
                  <a:txBody>
                    <a:bodyPr/>
                    <a:lstStyle/>
                    <a:p>
                      <a:pPr algn="ctr"/>
                      <a:endParaRPr lang="en-GB" sz="1400" dirty="0">
                        <a:solidFill>
                          <a:srgbClr val="32373F"/>
                        </a:solidFill>
                        <a:effectLst/>
                        <a:latin typeface="Calibri" panose="020F0502020204030204" pitchFamily="34" charset="0"/>
                        <a:cs typeface="Calibri" panose="020F0502020204030204" pitchFamily="34" charset="0"/>
                      </a:endParaRP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7F7F7"/>
                    </a:solidFill>
                  </a:tcPr>
                </a:tc>
                <a:tc>
                  <a:txBody>
                    <a:bodyPr/>
                    <a:lstStyle/>
                    <a:p>
                      <a:pPr algn="ctr"/>
                      <a:endParaRPr lang="en-GB" sz="1400" dirty="0">
                        <a:solidFill>
                          <a:srgbClr val="32373F"/>
                        </a:solidFill>
                        <a:effectLst/>
                        <a:latin typeface="Calibri" panose="020F0502020204030204" pitchFamily="34" charset="0"/>
                        <a:cs typeface="Calibri" panose="020F0502020204030204" pitchFamily="34" charset="0"/>
                      </a:endParaRP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7F7F7"/>
                    </a:solidFill>
                  </a:tcPr>
                </a:tc>
                <a:extLst>
                  <a:ext uri="{0D108BD9-81ED-4DB2-BD59-A6C34878D82A}">
                    <a16:rowId xmlns:a16="http://schemas.microsoft.com/office/drawing/2014/main" val="2478959723"/>
                  </a:ext>
                </a:extLst>
              </a:tr>
              <a:tr h="432000">
                <a:tc>
                  <a:txBody>
                    <a:bodyPr/>
                    <a:lstStyle/>
                    <a:p>
                      <a:pPr algn="l"/>
                      <a:r>
                        <a:rPr lang="en-GB" sz="1400" b="1" dirty="0" err="1">
                          <a:solidFill>
                            <a:srgbClr val="32373F"/>
                          </a:solidFill>
                          <a:effectLst/>
                          <a:latin typeface="Calibri" panose="020F0502020204030204" pitchFamily="34" charset="0"/>
                          <a:cs typeface="Calibri" panose="020F0502020204030204" pitchFamily="34" charset="0"/>
                        </a:rPr>
                        <a:t>Biostrap</a:t>
                      </a:r>
                      <a:r>
                        <a:rPr lang="en-GB" sz="1400" b="1" dirty="0">
                          <a:solidFill>
                            <a:srgbClr val="32373F"/>
                          </a:solidFill>
                          <a:effectLst/>
                          <a:latin typeface="Calibri" panose="020F0502020204030204" pitchFamily="34" charset="0"/>
                          <a:cs typeface="Calibri" panose="020F0502020204030204" pitchFamily="34" charset="0"/>
                        </a:rPr>
                        <a:t> Evo</a:t>
                      </a: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7F7F7"/>
                    </a:solidFill>
                  </a:tcPr>
                </a:tc>
                <a:tc>
                  <a:txBody>
                    <a:bodyPr/>
                    <a:lstStyle/>
                    <a:p>
                      <a:pPr algn="l"/>
                      <a:r>
                        <a:rPr lang="en-GB" sz="1400">
                          <a:solidFill>
                            <a:srgbClr val="32373F"/>
                          </a:solidFill>
                          <a:effectLst/>
                          <a:latin typeface="Calibri" panose="020F0502020204030204" pitchFamily="34" charset="0"/>
                          <a:cs typeface="Calibri" panose="020F0502020204030204" pitchFamily="34" charset="0"/>
                        </a:rPr>
                        <a:t>wrist band</a:t>
                      </a: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7F7F7"/>
                    </a:solidFill>
                  </a:tcPr>
                </a:tc>
                <a:tc>
                  <a:txBody>
                    <a:bodyPr/>
                    <a:lstStyle/>
                    <a:p>
                      <a:pPr algn="ctr"/>
                      <a:r>
                        <a:rPr lang="en-GB" sz="1400" dirty="0">
                          <a:solidFill>
                            <a:srgbClr val="32373F"/>
                          </a:solidFill>
                          <a:effectLst/>
                          <a:latin typeface="Calibri" panose="020F0502020204030204" pitchFamily="34" charset="0"/>
                          <a:cs typeface="Calibri" panose="020F0502020204030204" pitchFamily="34" charset="0"/>
                        </a:rPr>
                        <a:t>✓</a:t>
                      </a: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7F7F7"/>
                    </a:solidFill>
                  </a:tcPr>
                </a:tc>
                <a:tc>
                  <a:txBody>
                    <a:bodyPr/>
                    <a:lstStyle/>
                    <a:p>
                      <a:pPr algn="ctr"/>
                      <a:endParaRPr lang="en-GB" sz="1400" dirty="0">
                        <a:solidFill>
                          <a:srgbClr val="32373F"/>
                        </a:solidFill>
                        <a:effectLst/>
                        <a:latin typeface="Calibri" panose="020F0502020204030204" pitchFamily="34" charset="0"/>
                        <a:cs typeface="Calibri" panose="020F0502020204030204" pitchFamily="34" charset="0"/>
                      </a:endParaRP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7F7F7"/>
                    </a:solidFill>
                  </a:tcPr>
                </a:tc>
                <a:tc>
                  <a:txBody>
                    <a:bodyPr/>
                    <a:lstStyle/>
                    <a:p>
                      <a:pPr algn="ctr"/>
                      <a:endParaRPr lang="en-GB" sz="1400" dirty="0">
                        <a:solidFill>
                          <a:srgbClr val="32373F"/>
                        </a:solidFill>
                        <a:effectLst/>
                        <a:latin typeface="Calibri" panose="020F0502020204030204" pitchFamily="34" charset="0"/>
                        <a:cs typeface="Calibri" panose="020F0502020204030204" pitchFamily="34" charset="0"/>
                      </a:endParaRP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7F7F7"/>
                    </a:solidFill>
                  </a:tcPr>
                </a:tc>
                <a:tc>
                  <a:txBody>
                    <a:bodyPr/>
                    <a:lstStyle/>
                    <a:p>
                      <a:pPr algn="ctr"/>
                      <a:endParaRPr lang="en-GB" sz="1400" dirty="0">
                        <a:solidFill>
                          <a:srgbClr val="32373F"/>
                        </a:solidFill>
                        <a:effectLst/>
                        <a:latin typeface="Calibri" panose="020F0502020204030204" pitchFamily="34" charset="0"/>
                        <a:cs typeface="Calibri" panose="020F0502020204030204" pitchFamily="34" charset="0"/>
                      </a:endParaRP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7F7F7"/>
                    </a:solidFill>
                  </a:tcPr>
                </a:tc>
                <a:tc>
                  <a:txBody>
                    <a:bodyPr/>
                    <a:lstStyle/>
                    <a:p>
                      <a:pPr algn="ctr"/>
                      <a:endParaRPr lang="en-GB" sz="1400" dirty="0">
                        <a:solidFill>
                          <a:srgbClr val="32373F"/>
                        </a:solidFill>
                        <a:effectLst/>
                        <a:latin typeface="Calibri" panose="020F0502020204030204" pitchFamily="34" charset="0"/>
                        <a:cs typeface="Calibri" panose="020F0502020204030204" pitchFamily="34" charset="0"/>
                      </a:endParaRP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7F7F7"/>
                    </a:solidFill>
                  </a:tcPr>
                </a:tc>
                <a:tc>
                  <a:txBody>
                    <a:bodyPr/>
                    <a:lstStyle/>
                    <a:p>
                      <a:pPr algn="ctr"/>
                      <a:endParaRPr lang="en-GB" sz="1400" dirty="0">
                        <a:solidFill>
                          <a:srgbClr val="32373F"/>
                        </a:solidFill>
                        <a:effectLst/>
                        <a:latin typeface="Calibri" panose="020F0502020204030204" pitchFamily="34" charset="0"/>
                        <a:cs typeface="Calibri" panose="020F0502020204030204" pitchFamily="34" charset="0"/>
                      </a:endParaRP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7F7F7"/>
                    </a:solidFill>
                  </a:tcPr>
                </a:tc>
                <a:tc>
                  <a:txBody>
                    <a:bodyPr/>
                    <a:lstStyle/>
                    <a:p>
                      <a:pPr algn="ctr"/>
                      <a:endParaRPr lang="en-GB" sz="1400" dirty="0">
                        <a:solidFill>
                          <a:srgbClr val="32373F"/>
                        </a:solidFill>
                        <a:effectLst/>
                        <a:latin typeface="Calibri" panose="020F0502020204030204" pitchFamily="34" charset="0"/>
                        <a:cs typeface="Calibri" panose="020F0502020204030204" pitchFamily="34" charset="0"/>
                      </a:endParaRP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7F7F7"/>
                    </a:solidFill>
                  </a:tcPr>
                </a:tc>
                <a:tc>
                  <a:txBody>
                    <a:bodyPr/>
                    <a:lstStyle/>
                    <a:p>
                      <a:pPr algn="ctr"/>
                      <a:endParaRPr lang="en-GB" sz="1400" dirty="0">
                        <a:solidFill>
                          <a:srgbClr val="32373F"/>
                        </a:solidFill>
                        <a:effectLst/>
                        <a:latin typeface="Calibri" panose="020F0502020204030204" pitchFamily="34" charset="0"/>
                        <a:cs typeface="Calibri" panose="020F0502020204030204" pitchFamily="34" charset="0"/>
                      </a:endParaRP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7F7F7"/>
                    </a:solidFill>
                  </a:tcPr>
                </a:tc>
                <a:tc>
                  <a:txBody>
                    <a:bodyPr/>
                    <a:lstStyle/>
                    <a:p>
                      <a:pPr algn="ctr"/>
                      <a:endParaRPr lang="en-GB" sz="1400" dirty="0">
                        <a:solidFill>
                          <a:srgbClr val="32373F"/>
                        </a:solidFill>
                        <a:effectLst/>
                        <a:latin typeface="Calibri" panose="020F0502020204030204" pitchFamily="34" charset="0"/>
                        <a:cs typeface="Calibri" panose="020F0502020204030204" pitchFamily="34" charset="0"/>
                      </a:endParaRP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7F7F7"/>
                    </a:solidFill>
                  </a:tcPr>
                </a:tc>
                <a:tc>
                  <a:txBody>
                    <a:bodyPr/>
                    <a:lstStyle/>
                    <a:p>
                      <a:pPr algn="ctr"/>
                      <a:endParaRPr lang="en-GB" sz="1400" dirty="0">
                        <a:solidFill>
                          <a:srgbClr val="32373F"/>
                        </a:solidFill>
                        <a:effectLst/>
                        <a:latin typeface="Calibri" panose="020F0502020204030204" pitchFamily="34" charset="0"/>
                        <a:cs typeface="Calibri" panose="020F0502020204030204" pitchFamily="34" charset="0"/>
                      </a:endParaRP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7F7F7"/>
                    </a:solidFill>
                  </a:tcPr>
                </a:tc>
                <a:tc>
                  <a:txBody>
                    <a:bodyPr/>
                    <a:lstStyle/>
                    <a:p>
                      <a:pPr algn="ctr"/>
                      <a:endParaRPr lang="en-GB" sz="1400" dirty="0">
                        <a:solidFill>
                          <a:srgbClr val="32373F"/>
                        </a:solidFill>
                        <a:effectLst/>
                        <a:latin typeface="Calibri" panose="020F0502020204030204" pitchFamily="34" charset="0"/>
                        <a:cs typeface="Calibri" panose="020F0502020204030204" pitchFamily="34" charset="0"/>
                      </a:endParaRP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7F7F7"/>
                    </a:solidFill>
                  </a:tcPr>
                </a:tc>
                <a:tc>
                  <a:txBody>
                    <a:bodyPr/>
                    <a:lstStyle/>
                    <a:p>
                      <a:pPr algn="ctr"/>
                      <a:endParaRPr lang="en-GB" sz="1400" dirty="0">
                        <a:solidFill>
                          <a:srgbClr val="32373F"/>
                        </a:solidFill>
                        <a:effectLst/>
                        <a:latin typeface="Calibri" panose="020F0502020204030204" pitchFamily="34" charset="0"/>
                        <a:cs typeface="Calibri" panose="020F0502020204030204" pitchFamily="34" charset="0"/>
                      </a:endParaRP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7F7F7"/>
                    </a:solidFill>
                  </a:tcPr>
                </a:tc>
                <a:extLst>
                  <a:ext uri="{0D108BD9-81ED-4DB2-BD59-A6C34878D82A}">
                    <a16:rowId xmlns:a16="http://schemas.microsoft.com/office/drawing/2014/main" val="1676911796"/>
                  </a:ext>
                </a:extLst>
              </a:tr>
              <a:tr h="432000">
                <a:tc>
                  <a:txBody>
                    <a:bodyPr/>
                    <a:lstStyle/>
                    <a:p>
                      <a:pPr algn="l"/>
                      <a:r>
                        <a:rPr lang="en-GB" sz="1400" b="1" dirty="0" err="1">
                          <a:solidFill>
                            <a:srgbClr val="32373F"/>
                          </a:solidFill>
                          <a:effectLst/>
                          <a:latin typeface="Calibri" panose="020F0502020204030204" pitchFamily="34" charset="0"/>
                          <a:cs typeface="Calibri" panose="020F0502020204030204" pitchFamily="34" charset="0"/>
                        </a:rPr>
                        <a:t>Oura</a:t>
                      </a:r>
                      <a:r>
                        <a:rPr lang="en-GB" sz="1400" b="1" dirty="0">
                          <a:solidFill>
                            <a:srgbClr val="32373F"/>
                          </a:solidFill>
                          <a:effectLst/>
                          <a:latin typeface="Calibri" panose="020F0502020204030204" pitchFamily="34" charset="0"/>
                          <a:cs typeface="Calibri" panose="020F0502020204030204" pitchFamily="34" charset="0"/>
                        </a:rPr>
                        <a:t> Ring</a:t>
                      </a: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FFFFF"/>
                    </a:solidFill>
                  </a:tcPr>
                </a:tc>
                <a:tc>
                  <a:txBody>
                    <a:bodyPr/>
                    <a:lstStyle/>
                    <a:p>
                      <a:pPr algn="l"/>
                      <a:r>
                        <a:rPr lang="en-GB" sz="1400">
                          <a:solidFill>
                            <a:srgbClr val="32373F"/>
                          </a:solidFill>
                          <a:effectLst/>
                          <a:latin typeface="Calibri" panose="020F0502020204030204" pitchFamily="34" charset="0"/>
                          <a:cs typeface="Calibri" panose="020F0502020204030204" pitchFamily="34" charset="0"/>
                        </a:rPr>
                        <a:t>finger ring</a:t>
                      </a: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FFFFF"/>
                    </a:solidFill>
                  </a:tcPr>
                </a:tc>
                <a:tc>
                  <a:txBody>
                    <a:bodyPr/>
                    <a:lstStyle/>
                    <a:p>
                      <a:pPr algn="ctr"/>
                      <a:r>
                        <a:rPr lang="en-GB" sz="1400" dirty="0">
                          <a:solidFill>
                            <a:srgbClr val="32373F"/>
                          </a:solidFill>
                          <a:effectLst/>
                          <a:latin typeface="Calibri" panose="020F0502020204030204" pitchFamily="34" charset="0"/>
                          <a:cs typeface="Calibri" panose="020F0502020204030204" pitchFamily="34" charset="0"/>
                        </a:rPr>
                        <a:t>✓</a:t>
                      </a: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FFFFF"/>
                    </a:solidFill>
                  </a:tcPr>
                </a:tc>
                <a:tc>
                  <a:txBody>
                    <a:bodyPr/>
                    <a:lstStyle/>
                    <a:p>
                      <a:pPr algn="ctr"/>
                      <a:endParaRPr lang="en-GB" sz="1400" dirty="0">
                        <a:solidFill>
                          <a:srgbClr val="32373F"/>
                        </a:solidFill>
                        <a:effectLst/>
                        <a:latin typeface="Calibri" panose="020F0502020204030204" pitchFamily="34" charset="0"/>
                        <a:cs typeface="Calibri" panose="020F0502020204030204" pitchFamily="34" charset="0"/>
                      </a:endParaRP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FFFFF"/>
                    </a:solidFill>
                  </a:tcPr>
                </a:tc>
                <a:tc>
                  <a:txBody>
                    <a:bodyPr/>
                    <a:lstStyle/>
                    <a:p>
                      <a:pPr algn="ctr"/>
                      <a:endParaRPr lang="en-GB" sz="1400" dirty="0">
                        <a:solidFill>
                          <a:srgbClr val="32373F"/>
                        </a:solidFill>
                        <a:effectLst/>
                        <a:latin typeface="Calibri" panose="020F0502020204030204" pitchFamily="34" charset="0"/>
                        <a:cs typeface="Calibri" panose="020F0502020204030204" pitchFamily="34" charset="0"/>
                      </a:endParaRP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FFFFF"/>
                    </a:solidFill>
                  </a:tcPr>
                </a:tc>
                <a:tc>
                  <a:txBody>
                    <a:bodyPr/>
                    <a:lstStyle/>
                    <a:p>
                      <a:pPr algn="ctr"/>
                      <a:endParaRPr lang="en-GB" sz="1400" dirty="0">
                        <a:solidFill>
                          <a:srgbClr val="32373F"/>
                        </a:solidFill>
                        <a:effectLst/>
                        <a:latin typeface="Calibri" panose="020F0502020204030204" pitchFamily="34" charset="0"/>
                        <a:cs typeface="Calibri" panose="020F0502020204030204" pitchFamily="34" charset="0"/>
                      </a:endParaRP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FFFFF"/>
                    </a:solidFill>
                  </a:tcPr>
                </a:tc>
                <a:tc>
                  <a:txBody>
                    <a:bodyPr/>
                    <a:lstStyle/>
                    <a:p>
                      <a:pPr algn="ctr"/>
                      <a:endParaRPr lang="en-GB" sz="1400" dirty="0">
                        <a:solidFill>
                          <a:srgbClr val="32373F"/>
                        </a:solidFill>
                        <a:effectLst/>
                        <a:latin typeface="Calibri" panose="020F0502020204030204" pitchFamily="34" charset="0"/>
                        <a:cs typeface="Calibri" panose="020F0502020204030204" pitchFamily="34" charset="0"/>
                      </a:endParaRP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FFFFF"/>
                    </a:solidFill>
                  </a:tcPr>
                </a:tc>
                <a:tc>
                  <a:txBody>
                    <a:bodyPr/>
                    <a:lstStyle/>
                    <a:p>
                      <a:pPr algn="ctr"/>
                      <a:endParaRPr lang="en-GB" sz="1400" dirty="0">
                        <a:solidFill>
                          <a:srgbClr val="32373F"/>
                        </a:solidFill>
                        <a:effectLst/>
                        <a:latin typeface="Calibri" panose="020F0502020204030204" pitchFamily="34" charset="0"/>
                        <a:cs typeface="Calibri" panose="020F0502020204030204" pitchFamily="34" charset="0"/>
                      </a:endParaRP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FFFFF"/>
                    </a:solidFill>
                  </a:tcPr>
                </a:tc>
                <a:tc>
                  <a:txBody>
                    <a:bodyPr/>
                    <a:lstStyle/>
                    <a:p>
                      <a:pPr algn="ctr"/>
                      <a:endParaRPr lang="en-GB" sz="1400" dirty="0">
                        <a:solidFill>
                          <a:srgbClr val="32373F"/>
                        </a:solidFill>
                        <a:effectLst/>
                        <a:latin typeface="Calibri" panose="020F0502020204030204" pitchFamily="34" charset="0"/>
                        <a:cs typeface="Calibri" panose="020F0502020204030204" pitchFamily="34" charset="0"/>
                      </a:endParaRP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FFFFF"/>
                    </a:solidFill>
                  </a:tcPr>
                </a:tc>
                <a:tc>
                  <a:txBody>
                    <a:bodyPr/>
                    <a:lstStyle/>
                    <a:p>
                      <a:pPr algn="ctr"/>
                      <a:endParaRPr lang="en-GB" sz="1400" dirty="0">
                        <a:solidFill>
                          <a:srgbClr val="32373F"/>
                        </a:solidFill>
                        <a:effectLst/>
                        <a:latin typeface="Calibri" panose="020F0502020204030204" pitchFamily="34" charset="0"/>
                        <a:cs typeface="Calibri" panose="020F0502020204030204" pitchFamily="34" charset="0"/>
                      </a:endParaRP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FFFFF"/>
                    </a:solidFill>
                  </a:tcPr>
                </a:tc>
                <a:tc>
                  <a:txBody>
                    <a:bodyPr/>
                    <a:lstStyle/>
                    <a:p>
                      <a:pPr algn="ctr"/>
                      <a:endParaRPr lang="en-GB" sz="1400" dirty="0">
                        <a:solidFill>
                          <a:srgbClr val="32373F"/>
                        </a:solidFill>
                        <a:effectLst/>
                        <a:latin typeface="Calibri" panose="020F0502020204030204" pitchFamily="34" charset="0"/>
                        <a:cs typeface="Calibri" panose="020F0502020204030204" pitchFamily="34" charset="0"/>
                      </a:endParaRP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FFFFF"/>
                    </a:solidFill>
                  </a:tcPr>
                </a:tc>
                <a:tc>
                  <a:txBody>
                    <a:bodyPr/>
                    <a:lstStyle/>
                    <a:p>
                      <a:pPr algn="ctr"/>
                      <a:endParaRPr lang="en-GB" sz="1400" dirty="0">
                        <a:solidFill>
                          <a:srgbClr val="32373F"/>
                        </a:solidFill>
                        <a:effectLst/>
                        <a:latin typeface="Calibri" panose="020F0502020204030204" pitchFamily="34" charset="0"/>
                        <a:cs typeface="Calibri" panose="020F0502020204030204" pitchFamily="34" charset="0"/>
                      </a:endParaRP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FFFFF"/>
                    </a:solidFill>
                  </a:tcPr>
                </a:tc>
                <a:tc>
                  <a:txBody>
                    <a:bodyPr/>
                    <a:lstStyle/>
                    <a:p>
                      <a:pPr algn="ctr"/>
                      <a:endParaRPr lang="en-GB" sz="1400" dirty="0">
                        <a:solidFill>
                          <a:srgbClr val="32373F"/>
                        </a:solidFill>
                        <a:effectLst/>
                        <a:latin typeface="Calibri" panose="020F0502020204030204" pitchFamily="34" charset="0"/>
                        <a:cs typeface="Calibri" panose="020F0502020204030204" pitchFamily="34" charset="0"/>
                      </a:endParaRP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FFFFF"/>
                    </a:solidFill>
                  </a:tcPr>
                </a:tc>
                <a:tc>
                  <a:txBody>
                    <a:bodyPr/>
                    <a:lstStyle/>
                    <a:p>
                      <a:pPr algn="ctr"/>
                      <a:endParaRPr lang="en-GB" sz="1400" dirty="0">
                        <a:solidFill>
                          <a:srgbClr val="32373F"/>
                        </a:solidFill>
                        <a:effectLst/>
                        <a:latin typeface="Calibri" panose="020F0502020204030204" pitchFamily="34" charset="0"/>
                        <a:cs typeface="Calibri" panose="020F0502020204030204" pitchFamily="34" charset="0"/>
                      </a:endParaRP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FFFFF"/>
                    </a:solidFill>
                  </a:tcPr>
                </a:tc>
                <a:extLst>
                  <a:ext uri="{0D108BD9-81ED-4DB2-BD59-A6C34878D82A}">
                    <a16:rowId xmlns:a16="http://schemas.microsoft.com/office/drawing/2014/main" val="272143165"/>
                  </a:ext>
                </a:extLst>
              </a:tr>
            </a:tbl>
          </a:graphicData>
        </a:graphic>
      </p:graphicFrame>
      <p:sp>
        <p:nvSpPr>
          <p:cNvPr id="18" name="Title 1">
            <a:extLst>
              <a:ext uri="{FF2B5EF4-FFF2-40B4-BE49-F238E27FC236}">
                <a16:creationId xmlns:a16="http://schemas.microsoft.com/office/drawing/2014/main" id="{986F1F67-470B-174D-8C74-FEEC4FF6D49E}"/>
              </a:ext>
            </a:extLst>
          </p:cNvPr>
          <p:cNvSpPr txBox="1">
            <a:spLocks/>
          </p:cNvSpPr>
          <p:nvPr/>
        </p:nvSpPr>
        <p:spPr>
          <a:xfrm>
            <a:off x="72893" y="39756"/>
            <a:ext cx="9369287" cy="894522"/>
          </a:xfrm>
          <a:prstGeom prst="rect">
            <a:avLst/>
          </a:prstGeom>
          <a:noFill/>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189" algn="ctr" rtl="0" fontAlgn="base">
              <a:spcBef>
                <a:spcPct val="0"/>
              </a:spcBef>
              <a:spcAft>
                <a:spcPct val="0"/>
              </a:spcAft>
              <a:defRPr sz="4400">
                <a:solidFill>
                  <a:schemeClr val="tx1"/>
                </a:solidFill>
                <a:latin typeface="Calibri" pitchFamily="34" charset="0"/>
              </a:defRPr>
            </a:lvl6pPr>
            <a:lvl7pPr marL="914377" algn="ctr" rtl="0" fontAlgn="base">
              <a:spcBef>
                <a:spcPct val="0"/>
              </a:spcBef>
              <a:spcAft>
                <a:spcPct val="0"/>
              </a:spcAft>
              <a:defRPr sz="4400">
                <a:solidFill>
                  <a:schemeClr val="tx1"/>
                </a:solidFill>
                <a:latin typeface="Calibri" pitchFamily="34" charset="0"/>
              </a:defRPr>
            </a:lvl7pPr>
            <a:lvl8pPr marL="1371566" algn="ctr" rtl="0" fontAlgn="base">
              <a:spcBef>
                <a:spcPct val="0"/>
              </a:spcBef>
              <a:spcAft>
                <a:spcPct val="0"/>
              </a:spcAft>
              <a:defRPr sz="4400">
                <a:solidFill>
                  <a:schemeClr val="tx1"/>
                </a:solidFill>
                <a:latin typeface="Calibri" pitchFamily="34" charset="0"/>
              </a:defRPr>
            </a:lvl8pPr>
            <a:lvl9pPr marL="1828754" algn="ctr" rtl="0" fontAlgn="base">
              <a:spcBef>
                <a:spcPct val="0"/>
              </a:spcBef>
              <a:spcAft>
                <a:spcPct val="0"/>
              </a:spcAft>
              <a:defRPr sz="4400">
                <a:solidFill>
                  <a:schemeClr val="tx1"/>
                </a:solidFill>
                <a:latin typeface="Calibri"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a:ea typeface="+mj-ea"/>
                <a:cs typeface="+mj-cs"/>
              </a:rPr>
              <a:t>Functionality</a:t>
            </a:r>
          </a:p>
        </p:txBody>
      </p:sp>
    </p:spTree>
    <p:extLst>
      <p:ext uri="{BB962C8B-B14F-4D97-AF65-F5344CB8AC3E}">
        <p14:creationId xmlns:p14="http://schemas.microsoft.com/office/powerpoint/2010/main" val="11191276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sp>
        <p:nvSpPr>
          <p:cNvPr id="26" name="Date Placeholder 3">
            <a:extLst>
              <a:ext uri="{FF2B5EF4-FFF2-40B4-BE49-F238E27FC236}">
                <a16:creationId xmlns:a16="http://schemas.microsoft.com/office/drawing/2014/main" id="{4D4B4502-D9E4-3C42-B70B-CCD2C6751AB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white"/>
                </a:solidFill>
                <a:effectLst/>
                <a:uLnTx/>
                <a:uFillTx/>
                <a:latin typeface="Calibri"/>
                <a:ea typeface="+mn-ea"/>
                <a:cs typeface="+mn-cs"/>
              </a:rPr>
              <a:t>Peter Charlton</a:t>
            </a:r>
            <a:endParaRPr kumimoji="0" lang="en-US" sz="1200" b="1" i="0" u="none" strike="noStrike" kern="1200" cap="none" spc="0" normalizeH="0" baseline="0" noProof="0" dirty="0">
              <a:ln>
                <a:noFill/>
              </a:ln>
              <a:solidFill>
                <a:prstClr val="white"/>
              </a:solidFill>
              <a:effectLst/>
              <a:uLnTx/>
              <a:uFillTx/>
              <a:latin typeface="Calibri"/>
              <a:ea typeface="+mn-ea"/>
              <a:cs typeface="+mn-cs"/>
            </a:endParaRPr>
          </a:p>
        </p:txBody>
      </p:sp>
      <p:sp>
        <p:nvSpPr>
          <p:cNvPr id="27" name="Slide Number Placeholder 4">
            <a:extLst>
              <a:ext uri="{FF2B5EF4-FFF2-40B4-BE49-F238E27FC236}">
                <a16:creationId xmlns:a16="http://schemas.microsoft.com/office/drawing/2014/main" id="{C2A42711-34FD-4249-AFCA-6F95EA0A040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43C46E-5073-DD47-BBEA-5ADA7465C9CB}" type="slidenum">
              <a:rPr kumimoji="0" lang="en-US" sz="1200" b="1" i="0" u="none" strike="noStrike" kern="1200" cap="none" spc="0" normalizeH="0" baseline="0" noProof="0" smtClean="0">
                <a:ln>
                  <a:noFill/>
                </a:ln>
                <a:solidFill>
                  <a:prstClr val="white"/>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1" i="0" u="none" strike="noStrike" kern="1200" cap="none" spc="0" normalizeH="0" baseline="0" noProof="0" dirty="0">
              <a:ln>
                <a:noFill/>
              </a:ln>
              <a:solidFill>
                <a:prstClr val="white"/>
              </a:solidFill>
              <a:effectLst/>
              <a:uLnTx/>
              <a:uFillTx/>
              <a:latin typeface="Calibri"/>
              <a:ea typeface="+mn-ea"/>
              <a:cs typeface="+mn-cs"/>
            </a:endParaRPr>
          </a:p>
        </p:txBody>
      </p:sp>
      <p:graphicFrame>
        <p:nvGraphicFramePr>
          <p:cNvPr id="3" name="Table 2">
            <a:extLst>
              <a:ext uri="{FF2B5EF4-FFF2-40B4-BE49-F238E27FC236}">
                <a16:creationId xmlns:a16="http://schemas.microsoft.com/office/drawing/2014/main" id="{66EF233D-A7FB-924C-9A4F-BB36B9F6E178}"/>
              </a:ext>
            </a:extLst>
          </p:cNvPr>
          <p:cNvGraphicFramePr>
            <a:graphicFrameLocks noGrp="1"/>
          </p:cNvGraphicFramePr>
          <p:nvPr>
            <p:extLst>
              <p:ext uri="{D42A27DB-BD31-4B8C-83A1-F6EECF244321}">
                <p14:modId xmlns:p14="http://schemas.microsoft.com/office/powerpoint/2010/main" val="1501368794"/>
              </p:ext>
            </p:extLst>
          </p:nvPr>
        </p:nvGraphicFramePr>
        <p:xfrm>
          <a:off x="150763" y="1637752"/>
          <a:ext cx="11890473" cy="3285640"/>
        </p:xfrm>
        <a:graphic>
          <a:graphicData uri="http://schemas.openxmlformats.org/drawingml/2006/table">
            <a:tbl>
              <a:tblPr/>
              <a:tblGrid>
                <a:gridCol w="1858042">
                  <a:extLst>
                    <a:ext uri="{9D8B030D-6E8A-4147-A177-3AD203B41FA5}">
                      <a16:colId xmlns:a16="http://schemas.microsoft.com/office/drawing/2014/main" val="1851898036"/>
                    </a:ext>
                  </a:extLst>
                </a:gridCol>
                <a:gridCol w="933355">
                  <a:extLst>
                    <a:ext uri="{9D8B030D-6E8A-4147-A177-3AD203B41FA5}">
                      <a16:colId xmlns:a16="http://schemas.microsoft.com/office/drawing/2014/main" val="1497100692"/>
                    </a:ext>
                  </a:extLst>
                </a:gridCol>
                <a:gridCol w="511638">
                  <a:extLst>
                    <a:ext uri="{9D8B030D-6E8A-4147-A177-3AD203B41FA5}">
                      <a16:colId xmlns:a16="http://schemas.microsoft.com/office/drawing/2014/main" val="3197480069"/>
                    </a:ext>
                  </a:extLst>
                </a:gridCol>
                <a:gridCol w="790974">
                  <a:extLst>
                    <a:ext uri="{9D8B030D-6E8A-4147-A177-3AD203B41FA5}">
                      <a16:colId xmlns:a16="http://schemas.microsoft.com/office/drawing/2014/main" val="544549368"/>
                    </a:ext>
                  </a:extLst>
                </a:gridCol>
                <a:gridCol w="866274">
                  <a:extLst>
                    <a:ext uri="{9D8B030D-6E8A-4147-A177-3AD203B41FA5}">
                      <a16:colId xmlns:a16="http://schemas.microsoft.com/office/drawing/2014/main" val="4253985628"/>
                    </a:ext>
                  </a:extLst>
                </a:gridCol>
                <a:gridCol w="946484">
                  <a:extLst>
                    <a:ext uri="{9D8B030D-6E8A-4147-A177-3AD203B41FA5}">
                      <a16:colId xmlns:a16="http://schemas.microsoft.com/office/drawing/2014/main" val="3315520528"/>
                    </a:ext>
                  </a:extLst>
                </a:gridCol>
                <a:gridCol w="770021">
                  <a:extLst>
                    <a:ext uri="{9D8B030D-6E8A-4147-A177-3AD203B41FA5}">
                      <a16:colId xmlns:a16="http://schemas.microsoft.com/office/drawing/2014/main" val="2997019237"/>
                    </a:ext>
                  </a:extLst>
                </a:gridCol>
                <a:gridCol w="609600">
                  <a:extLst>
                    <a:ext uri="{9D8B030D-6E8A-4147-A177-3AD203B41FA5}">
                      <a16:colId xmlns:a16="http://schemas.microsoft.com/office/drawing/2014/main" val="1203918374"/>
                    </a:ext>
                  </a:extLst>
                </a:gridCol>
                <a:gridCol w="737937">
                  <a:extLst>
                    <a:ext uri="{9D8B030D-6E8A-4147-A177-3AD203B41FA5}">
                      <a16:colId xmlns:a16="http://schemas.microsoft.com/office/drawing/2014/main" val="1851785318"/>
                    </a:ext>
                  </a:extLst>
                </a:gridCol>
                <a:gridCol w="786063">
                  <a:extLst>
                    <a:ext uri="{9D8B030D-6E8A-4147-A177-3AD203B41FA5}">
                      <a16:colId xmlns:a16="http://schemas.microsoft.com/office/drawing/2014/main" val="4194562341"/>
                    </a:ext>
                  </a:extLst>
                </a:gridCol>
                <a:gridCol w="497305">
                  <a:extLst>
                    <a:ext uri="{9D8B030D-6E8A-4147-A177-3AD203B41FA5}">
                      <a16:colId xmlns:a16="http://schemas.microsoft.com/office/drawing/2014/main" val="712136034"/>
                    </a:ext>
                  </a:extLst>
                </a:gridCol>
                <a:gridCol w="609600">
                  <a:extLst>
                    <a:ext uri="{9D8B030D-6E8A-4147-A177-3AD203B41FA5}">
                      <a16:colId xmlns:a16="http://schemas.microsoft.com/office/drawing/2014/main" val="3761151919"/>
                    </a:ext>
                  </a:extLst>
                </a:gridCol>
                <a:gridCol w="818148">
                  <a:extLst>
                    <a:ext uri="{9D8B030D-6E8A-4147-A177-3AD203B41FA5}">
                      <a16:colId xmlns:a16="http://schemas.microsoft.com/office/drawing/2014/main" val="3684868451"/>
                    </a:ext>
                  </a:extLst>
                </a:gridCol>
                <a:gridCol w="1155032">
                  <a:extLst>
                    <a:ext uri="{9D8B030D-6E8A-4147-A177-3AD203B41FA5}">
                      <a16:colId xmlns:a16="http://schemas.microsoft.com/office/drawing/2014/main" val="1762738825"/>
                    </a:ext>
                  </a:extLst>
                </a:gridCol>
              </a:tblGrid>
              <a:tr h="187466">
                <a:tc>
                  <a:txBody>
                    <a:bodyPr/>
                    <a:lstStyle/>
                    <a:p>
                      <a:pPr algn="l"/>
                      <a:endParaRPr lang="en-GB" sz="1400" b="1" dirty="0">
                        <a:solidFill>
                          <a:srgbClr val="32373F"/>
                        </a:solidFill>
                        <a:effectLst/>
                        <a:latin typeface="Calibri" panose="020F0502020204030204" pitchFamily="34" charset="0"/>
                        <a:cs typeface="Calibri" panose="020F0502020204030204" pitchFamily="34" charset="0"/>
                      </a:endParaRP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7F7F7"/>
                    </a:solidFill>
                  </a:tcPr>
                </a:tc>
                <a:tc>
                  <a:txBody>
                    <a:bodyPr/>
                    <a:lstStyle/>
                    <a:p>
                      <a:pPr algn="l"/>
                      <a:endParaRPr lang="en-GB" sz="1400" b="1" dirty="0">
                        <a:solidFill>
                          <a:srgbClr val="32373F"/>
                        </a:solidFill>
                        <a:effectLst/>
                        <a:latin typeface="Calibri" panose="020F0502020204030204" pitchFamily="34" charset="0"/>
                        <a:cs typeface="Calibri" panose="020F0502020204030204" pitchFamily="34" charset="0"/>
                      </a:endParaRP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7F7F7"/>
                    </a:solidFill>
                  </a:tcPr>
                </a:tc>
                <a:tc gridSpan="5">
                  <a:txBody>
                    <a:bodyPr/>
                    <a:lstStyle/>
                    <a:p>
                      <a:pPr algn="ctr"/>
                      <a:r>
                        <a:rPr lang="en-GB" sz="1400" b="1" dirty="0">
                          <a:solidFill>
                            <a:srgbClr val="32373F"/>
                          </a:solidFill>
                          <a:effectLst/>
                          <a:latin typeface="Calibri" panose="020F0502020204030204" pitchFamily="34" charset="0"/>
                          <a:cs typeface="Calibri" panose="020F0502020204030204" pitchFamily="34" charset="0"/>
                        </a:rPr>
                        <a:t>Using PPG</a:t>
                      </a: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7F7F7"/>
                    </a:solidFill>
                  </a:tcPr>
                </a:tc>
                <a:tc hMerge="1">
                  <a:txBody>
                    <a:bodyPr/>
                    <a:lstStyle/>
                    <a:p>
                      <a:pPr algn="ctr"/>
                      <a:endParaRPr lang="en-GB" sz="1400" b="1" dirty="0">
                        <a:solidFill>
                          <a:srgbClr val="32373F"/>
                        </a:solidFill>
                        <a:effectLst/>
                        <a:latin typeface="Calibri" panose="020F0502020204030204" pitchFamily="34" charset="0"/>
                        <a:cs typeface="Calibri" panose="020F0502020204030204" pitchFamily="34" charset="0"/>
                      </a:endParaRP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7F7F7"/>
                    </a:solidFill>
                  </a:tcPr>
                </a:tc>
                <a:tc hMerge="1">
                  <a:txBody>
                    <a:bodyPr/>
                    <a:lstStyle/>
                    <a:p>
                      <a:pPr algn="ctr"/>
                      <a:endParaRPr lang="en-GB" sz="1400" b="1" dirty="0">
                        <a:solidFill>
                          <a:srgbClr val="32373F"/>
                        </a:solidFill>
                        <a:effectLst/>
                        <a:latin typeface="Calibri" panose="020F0502020204030204" pitchFamily="34" charset="0"/>
                        <a:cs typeface="Calibri" panose="020F0502020204030204" pitchFamily="34" charset="0"/>
                      </a:endParaRP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7F7F7"/>
                    </a:solidFill>
                  </a:tcPr>
                </a:tc>
                <a:tc hMerge="1">
                  <a:txBody>
                    <a:bodyPr/>
                    <a:lstStyle/>
                    <a:p>
                      <a:pPr algn="ctr"/>
                      <a:endParaRPr lang="en-GB" sz="1400" b="1" dirty="0">
                        <a:solidFill>
                          <a:srgbClr val="32373F"/>
                        </a:solidFill>
                        <a:effectLst/>
                        <a:latin typeface="Calibri" panose="020F0502020204030204" pitchFamily="34" charset="0"/>
                        <a:cs typeface="Calibri" panose="020F0502020204030204" pitchFamily="34" charset="0"/>
                      </a:endParaRP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7F7F7"/>
                    </a:solidFill>
                  </a:tcPr>
                </a:tc>
                <a:tc hMerge="1">
                  <a:txBody>
                    <a:bodyPr/>
                    <a:lstStyle/>
                    <a:p>
                      <a:pPr algn="ctr"/>
                      <a:endParaRPr lang="en-GB" sz="1400" b="1" dirty="0">
                        <a:solidFill>
                          <a:srgbClr val="32373F"/>
                        </a:solidFill>
                        <a:effectLst/>
                        <a:latin typeface="Calibri" panose="020F0502020204030204" pitchFamily="34" charset="0"/>
                        <a:cs typeface="Calibri" panose="020F0502020204030204" pitchFamily="34" charset="0"/>
                      </a:endParaRP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7F7F7"/>
                    </a:solidFill>
                  </a:tcPr>
                </a:tc>
                <a:tc gridSpan="3">
                  <a:txBody>
                    <a:bodyPr/>
                    <a:lstStyle/>
                    <a:p>
                      <a:pPr algn="ctr"/>
                      <a:r>
                        <a:rPr lang="en-GB" sz="1400" b="1" dirty="0">
                          <a:solidFill>
                            <a:srgbClr val="32373F"/>
                          </a:solidFill>
                          <a:effectLst/>
                          <a:latin typeface="Calibri" panose="020F0502020204030204" pitchFamily="34" charset="0"/>
                          <a:cs typeface="Calibri" panose="020F0502020204030204" pitchFamily="34" charset="0"/>
                        </a:rPr>
                        <a:t>Using PPG and Accel.</a:t>
                      </a: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7F7F7"/>
                    </a:solidFill>
                  </a:tcPr>
                </a:tc>
                <a:tc hMerge="1">
                  <a:txBody>
                    <a:bodyPr/>
                    <a:lstStyle/>
                    <a:p>
                      <a:pPr algn="ctr"/>
                      <a:endParaRPr lang="en-GB" sz="1400" b="1" dirty="0">
                        <a:solidFill>
                          <a:srgbClr val="32373F"/>
                        </a:solidFill>
                        <a:effectLst/>
                        <a:latin typeface="Calibri" panose="020F0502020204030204" pitchFamily="34" charset="0"/>
                        <a:cs typeface="Calibri" panose="020F0502020204030204" pitchFamily="34" charset="0"/>
                      </a:endParaRP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7F7F7"/>
                    </a:solidFill>
                  </a:tcPr>
                </a:tc>
                <a:tc hMerge="1">
                  <a:txBody>
                    <a:bodyPr/>
                    <a:lstStyle/>
                    <a:p>
                      <a:pPr algn="ctr"/>
                      <a:endParaRPr lang="en-GB" sz="1400" b="1" dirty="0">
                        <a:solidFill>
                          <a:srgbClr val="32373F"/>
                        </a:solidFill>
                        <a:effectLst/>
                        <a:latin typeface="Calibri" panose="020F0502020204030204" pitchFamily="34" charset="0"/>
                        <a:cs typeface="Calibri" panose="020F0502020204030204" pitchFamily="34" charset="0"/>
                      </a:endParaRP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7F7F7"/>
                    </a:solidFill>
                  </a:tcPr>
                </a:tc>
                <a:tc gridSpan="4">
                  <a:txBody>
                    <a:bodyPr/>
                    <a:lstStyle/>
                    <a:p>
                      <a:pPr algn="ctr"/>
                      <a:r>
                        <a:rPr lang="en-GB" sz="1400" b="1" dirty="0">
                          <a:solidFill>
                            <a:srgbClr val="32373F"/>
                          </a:solidFill>
                          <a:effectLst/>
                          <a:latin typeface="Calibri" panose="020F0502020204030204" pitchFamily="34" charset="0"/>
                          <a:cs typeface="Calibri" panose="020F0502020204030204" pitchFamily="34" charset="0"/>
                        </a:rPr>
                        <a:t>Using other sensors</a:t>
                      </a: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7F7F7"/>
                    </a:solidFill>
                  </a:tcPr>
                </a:tc>
                <a:tc hMerge="1">
                  <a:txBody>
                    <a:bodyPr/>
                    <a:lstStyle/>
                    <a:p>
                      <a:pPr algn="ctr"/>
                      <a:endParaRPr lang="en-GB" sz="1400" b="1" dirty="0">
                        <a:solidFill>
                          <a:srgbClr val="32373F"/>
                        </a:solidFill>
                        <a:effectLst/>
                        <a:latin typeface="Calibri" panose="020F0502020204030204" pitchFamily="34" charset="0"/>
                        <a:cs typeface="Calibri" panose="020F0502020204030204" pitchFamily="34" charset="0"/>
                      </a:endParaRP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7F7F7"/>
                    </a:solidFill>
                  </a:tcPr>
                </a:tc>
                <a:tc hMerge="1">
                  <a:txBody>
                    <a:bodyPr/>
                    <a:lstStyle/>
                    <a:p>
                      <a:pPr algn="ctr"/>
                      <a:endParaRPr lang="en-GB" sz="1400" b="1" dirty="0">
                        <a:solidFill>
                          <a:srgbClr val="32373F"/>
                        </a:solidFill>
                        <a:effectLst/>
                        <a:latin typeface="Calibri" panose="020F0502020204030204" pitchFamily="34" charset="0"/>
                        <a:cs typeface="Calibri" panose="020F0502020204030204" pitchFamily="34" charset="0"/>
                      </a:endParaRP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7F7F7"/>
                    </a:solidFill>
                  </a:tcPr>
                </a:tc>
                <a:tc hMerge="1">
                  <a:txBody>
                    <a:bodyPr/>
                    <a:lstStyle/>
                    <a:p>
                      <a:pPr algn="ctr"/>
                      <a:endParaRPr lang="en-GB" sz="1400" b="1" dirty="0">
                        <a:solidFill>
                          <a:srgbClr val="32373F"/>
                        </a:solidFill>
                        <a:effectLst/>
                        <a:latin typeface="Calibri" panose="020F0502020204030204" pitchFamily="34" charset="0"/>
                        <a:cs typeface="Calibri" panose="020F0502020204030204" pitchFamily="34" charset="0"/>
                      </a:endParaRP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7F7F7"/>
                    </a:solidFill>
                  </a:tcPr>
                </a:tc>
                <a:extLst>
                  <a:ext uri="{0D108BD9-81ED-4DB2-BD59-A6C34878D82A}">
                    <a16:rowId xmlns:a16="http://schemas.microsoft.com/office/drawing/2014/main" val="3852299362"/>
                  </a:ext>
                </a:extLst>
              </a:tr>
              <a:tr h="187466">
                <a:tc>
                  <a:txBody>
                    <a:bodyPr/>
                    <a:lstStyle/>
                    <a:p>
                      <a:pPr algn="l"/>
                      <a:r>
                        <a:rPr lang="en-GB" sz="1400" b="1" dirty="0">
                          <a:solidFill>
                            <a:srgbClr val="32373F"/>
                          </a:solidFill>
                          <a:effectLst/>
                          <a:latin typeface="Calibri" panose="020F0502020204030204" pitchFamily="34" charset="0"/>
                          <a:cs typeface="Calibri" panose="020F0502020204030204" pitchFamily="34" charset="0"/>
                        </a:rPr>
                        <a:t>Wearable</a:t>
                      </a: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7F7F7"/>
                    </a:solidFill>
                  </a:tcPr>
                </a:tc>
                <a:tc>
                  <a:txBody>
                    <a:bodyPr/>
                    <a:lstStyle/>
                    <a:p>
                      <a:pPr algn="l"/>
                      <a:r>
                        <a:rPr lang="en-GB" sz="1400" b="1" dirty="0">
                          <a:solidFill>
                            <a:srgbClr val="32373F"/>
                          </a:solidFill>
                          <a:effectLst/>
                          <a:latin typeface="Calibri" panose="020F0502020204030204" pitchFamily="34" charset="0"/>
                          <a:cs typeface="Calibri" panose="020F0502020204030204" pitchFamily="34" charset="0"/>
                        </a:rPr>
                        <a:t>Form factor</a:t>
                      </a: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7F7F7"/>
                    </a:solidFill>
                  </a:tcPr>
                </a:tc>
                <a:tc>
                  <a:txBody>
                    <a:bodyPr/>
                    <a:lstStyle/>
                    <a:p>
                      <a:pPr algn="ctr"/>
                      <a:r>
                        <a:rPr lang="en-GB" sz="1400" b="1" dirty="0">
                          <a:solidFill>
                            <a:srgbClr val="32373F"/>
                          </a:solidFill>
                          <a:effectLst/>
                          <a:latin typeface="Calibri" panose="020F0502020204030204" pitchFamily="34" charset="0"/>
                          <a:cs typeface="Calibri" panose="020F0502020204030204" pitchFamily="34" charset="0"/>
                        </a:rPr>
                        <a:t>Heart rate</a:t>
                      </a: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7F7F7"/>
                    </a:solidFill>
                  </a:tcPr>
                </a:tc>
                <a:tc>
                  <a:txBody>
                    <a:bodyPr/>
                    <a:lstStyle/>
                    <a:p>
                      <a:pPr algn="ctr"/>
                      <a:r>
                        <a:rPr lang="en-GB" sz="1400" b="1" dirty="0">
                          <a:solidFill>
                            <a:srgbClr val="32373F"/>
                          </a:solidFill>
                          <a:effectLst/>
                          <a:latin typeface="Calibri" panose="020F0502020204030204" pitchFamily="34" charset="0"/>
                          <a:cs typeface="Calibri" panose="020F0502020204030204" pitchFamily="34" charset="0"/>
                        </a:rPr>
                        <a:t>Irregular pulse</a:t>
                      </a: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7F7F7"/>
                    </a:solidFill>
                  </a:tcPr>
                </a:tc>
                <a:tc>
                  <a:txBody>
                    <a:bodyPr/>
                    <a:lstStyle/>
                    <a:p>
                      <a:pPr algn="ctr"/>
                      <a:r>
                        <a:rPr lang="en-GB" sz="1400" b="1" dirty="0">
                          <a:solidFill>
                            <a:srgbClr val="32373F"/>
                          </a:solidFill>
                          <a:effectLst/>
                          <a:latin typeface="Calibri" panose="020F0502020204030204" pitchFamily="34" charset="0"/>
                          <a:cs typeface="Calibri" panose="020F0502020204030204" pitchFamily="34" charset="0"/>
                        </a:rPr>
                        <a:t>Oxygen saturation</a:t>
                      </a: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7F7F7"/>
                    </a:solidFill>
                  </a:tcPr>
                </a:tc>
                <a:tc>
                  <a:txBody>
                    <a:bodyPr/>
                    <a:lstStyle/>
                    <a:p>
                      <a:pPr algn="ctr"/>
                      <a:r>
                        <a:rPr lang="en-GB" sz="1400" b="1" dirty="0">
                          <a:solidFill>
                            <a:srgbClr val="32373F"/>
                          </a:solidFill>
                          <a:effectLst/>
                          <a:latin typeface="Calibri" panose="020F0502020204030204" pitchFamily="34" charset="0"/>
                          <a:cs typeface="Calibri" panose="020F0502020204030204" pitchFamily="34" charset="0"/>
                        </a:rPr>
                        <a:t>Respiratory rate</a:t>
                      </a: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7F7F7"/>
                    </a:solidFill>
                  </a:tcPr>
                </a:tc>
                <a:tc>
                  <a:txBody>
                    <a:bodyPr/>
                    <a:lstStyle/>
                    <a:p>
                      <a:pPr algn="ctr"/>
                      <a:r>
                        <a:rPr lang="en-GB" sz="1400" b="1" dirty="0">
                          <a:solidFill>
                            <a:srgbClr val="32373F"/>
                          </a:solidFill>
                          <a:effectLst/>
                          <a:latin typeface="Calibri" panose="020F0502020204030204" pitchFamily="34" charset="0"/>
                          <a:cs typeface="Calibri" panose="020F0502020204030204" pitchFamily="34" charset="0"/>
                        </a:rPr>
                        <a:t>Blood pressure</a:t>
                      </a: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7F7F7"/>
                    </a:solidFill>
                  </a:tcPr>
                </a:tc>
                <a:tc>
                  <a:txBody>
                    <a:bodyPr/>
                    <a:lstStyle/>
                    <a:p>
                      <a:pPr algn="ctr"/>
                      <a:r>
                        <a:rPr lang="en-GB" sz="1400" b="1" dirty="0">
                          <a:solidFill>
                            <a:srgbClr val="32373F"/>
                          </a:solidFill>
                          <a:effectLst/>
                          <a:latin typeface="Calibri" panose="020F0502020204030204" pitchFamily="34" charset="0"/>
                          <a:cs typeface="Calibri" panose="020F0502020204030204" pitchFamily="34" charset="0"/>
                        </a:rPr>
                        <a:t>Sleep</a:t>
                      </a: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7F7F7"/>
                    </a:solidFill>
                  </a:tcPr>
                </a:tc>
                <a:tc>
                  <a:txBody>
                    <a:bodyPr/>
                    <a:lstStyle/>
                    <a:p>
                      <a:pPr algn="ctr"/>
                      <a:r>
                        <a:rPr lang="en-GB" sz="1400" b="1" dirty="0">
                          <a:solidFill>
                            <a:srgbClr val="32373F"/>
                          </a:solidFill>
                          <a:effectLst/>
                          <a:latin typeface="Calibri" panose="020F0502020204030204" pitchFamily="34" charset="0"/>
                          <a:cs typeface="Calibri" panose="020F0502020204030204" pitchFamily="34" charset="0"/>
                        </a:rPr>
                        <a:t>Calories</a:t>
                      </a: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7F7F7"/>
                    </a:solidFill>
                  </a:tcPr>
                </a:tc>
                <a:tc>
                  <a:txBody>
                    <a:bodyPr/>
                    <a:lstStyle/>
                    <a:p>
                      <a:pPr algn="ctr"/>
                      <a:r>
                        <a:rPr lang="en-GB" sz="1400" b="1" dirty="0">
                          <a:solidFill>
                            <a:srgbClr val="32373F"/>
                          </a:solidFill>
                          <a:effectLst/>
                          <a:latin typeface="Calibri" panose="020F0502020204030204" pitchFamily="34" charset="0"/>
                          <a:cs typeface="Calibri" panose="020F0502020204030204" pitchFamily="34" charset="0"/>
                        </a:rPr>
                        <a:t>VO2 max</a:t>
                      </a: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7F7F7"/>
                    </a:solidFill>
                  </a:tcPr>
                </a:tc>
                <a:tc>
                  <a:txBody>
                    <a:bodyPr/>
                    <a:lstStyle/>
                    <a:p>
                      <a:pPr algn="ctr"/>
                      <a:r>
                        <a:rPr lang="en-GB" sz="1400" b="1" dirty="0">
                          <a:solidFill>
                            <a:srgbClr val="32373F"/>
                          </a:solidFill>
                          <a:effectLst/>
                          <a:latin typeface="Calibri" panose="020F0502020204030204" pitchFamily="34" charset="0"/>
                          <a:cs typeface="Calibri" panose="020F0502020204030204" pitchFamily="34" charset="0"/>
                        </a:rPr>
                        <a:t>ECG</a:t>
                      </a: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7F7F7"/>
                    </a:solidFill>
                  </a:tcPr>
                </a:tc>
                <a:tc>
                  <a:txBody>
                    <a:bodyPr/>
                    <a:lstStyle/>
                    <a:p>
                      <a:pPr algn="ctr"/>
                      <a:r>
                        <a:rPr lang="en-GB" sz="1400" b="1" dirty="0">
                          <a:solidFill>
                            <a:srgbClr val="32373F"/>
                          </a:solidFill>
                          <a:effectLst/>
                          <a:latin typeface="Calibri" panose="020F0502020204030204" pitchFamily="34" charset="0"/>
                          <a:cs typeface="Calibri" panose="020F0502020204030204" pitchFamily="34" charset="0"/>
                        </a:rPr>
                        <a:t>Steps</a:t>
                      </a: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7F7F7"/>
                    </a:solidFill>
                  </a:tcPr>
                </a:tc>
                <a:tc>
                  <a:txBody>
                    <a:bodyPr/>
                    <a:lstStyle/>
                    <a:p>
                      <a:pPr algn="ctr"/>
                      <a:r>
                        <a:rPr lang="en-GB" sz="1400" b="1" dirty="0">
                          <a:solidFill>
                            <a:srgbClr val="32373F"/>
                          </a:solidFill>
                          <a:effectLst/>
                          <a:latin typeface="Calibri" panose="020F0502020204030204" pitchFamily="34" charset="0"/>
                          <a:cs typeface="Calibri" panose="020F0502020204030204" pitchFamily="34" charset="0"/>
                        </a:rPr>
                        <a:t>Elevation</a:t>
                      </a: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7F7F7"/>
                    </a:solidFill>
                  </a:tcPr>
                </a:tc>
                <a:tc>
                  <a:txBody>
                    <a:bodyPr/>
                    <a:lstStyle/>
                    <a:p>
                      <a:pPr algn="ctr"/>
                      <a:r>
                        <a:rPr lang="en-GB" sz="1400" b="1" dirty="0">
                          <a:solidFill>
                            <a:srgbClr val="32373F"/>
                          </a:solidFill>
                          <a:effectLst/>
                          <a:latin typeface="Calibri" panose="020F0502020204030204" pitchFamily="34" charset="0"/>
                          <a:cs typeface="Calibri" panose="020F0502020204030204" pitchFamily="34" charset="0"/>
                        </a:rPr>
                        <a:t>Temperature</a:t>
                      </a: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7F7F7"/>
                    </a:solidFill>
                  </a:tcPr>
                </a:tc>
                <a:extLst>
                  <a:ext uri="{0D108BD9-81ED-4DB2-BD59-A6C34878D82A}">
                    <a16:rowId xmlns:a16="http://schemas.microsoft.com/office/drawing/2014/main" val="452516973"/>
                  </a:ext>
                </a:extLst>
              </a:tr>
              <a:tr h="432000">
                <a:tc>
                  <a:txBody>
                    <a:bodyPr/>
                    <a:lstStyle/>
                    <a:p>
                      <a:pPr algn="l"/>
                      <a:r>
                        <a:rPr lang="en-GB" sz="1400" b="1" dirty="0">
                          <a:solidFill>
                            <a:srgbClr val="32373F"/>
                          </a:solidFill>
                          <a:effectLst/>
                          <a:latin typeface="Calibri" panose="020F0502020204030204" pitchFamily="34" charset="0"/>
                          <a:cs typeface="Calibri" panose="020F0502020204030204" pitchFamily="34" charset="0"/>
                        </a:rPr>
                        <a:t>Apple Watch Series 6</a:t>
                      </a: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FFFFF"/>
                    </a:solidFill>
                  </a:tcPr>
                </a:tc>
                <a:tc>
                  <a:txBody>
                    <a:bodyPr/>
                    <a:lstStyle/>
                    <a:p>
                      <a:pPr algn="l"/>
                      <a:r>
                        <a:rPr lang="en-GB" sz="1400">
                          <a:solidFill>
                            <a:srgbClr val="32373F"/>
                          </a:solidFill>
                          <a:effectLst/>
                          <a:latin typeface="Calibri" panose="020F0502020204030204" pitchFamily="34" charset="0"/>
                          <a:cs typeface="Calibri" panose="020F0502020204030204" pitchFamily="34" charset="0"/>
                        </a:rPr>
                        <a:t>wrist watch</a:t>
                      </a: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FFFFF"/>
                    </a:solidFill>
                  </a:tcPr>
                </a:tc>
                <a:tc>
                  <a:txBody>
                    <a:bodyPr/>
                    <a:lstStyle/>
                    <a:p>
                      <a:pPr algn="ctr"/>
                      <a:r>
                        <a:rPr lang="en-GB" sz="1400" dirty="0">
                          <a:solidFill>
                            <a:srgbClr val="32373F"/>
                          </a:solidFill>
                          <a:effectLst/>
                          <a:latin typeface="Calibri" panose="020F0502020204030204" pitchFamily="34" charset="0"/>
                          <a:cs typeface="Calibri" panose="020F0502020204030204" pitchFamily="34" charset="0"/>
                        </a:rPr>
                        <a:t>✓</a:t>
                      </a: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FFFFF"/>
                    </a:solidFill>
                  </a:tcPr>
                </a:tc>
                <a:tc>
                  <a:txBody>
                    <a:bodyPr/>
                    <a:lstStyle/>
                    <a:p>
                      <a:pPr algn="ctr"/>
                      <a:r>
                        <a:rPr lang="en-GB" sz="1400" dirty="0">
                          <a:solidFill>
                            <a:srgbClr val="32373F"/>
                          </a:solidFill>
                          <a:effectLst/>
                          <a:latin typeface="Calibri" panose="020F0502020204030204" pitchFamily="34" charset="0"/>
                          <a:cs typeface="Calibri" panose="020F0502020204030204" pitchFamily="34" charset="0"/>
                        </a:rPr>
                        <a:t>✓</a:t>
                      </a: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FFFFF"/>
                    </a:solidFill>
                  </a:tcPr>
                </a:tc>
                <a:tc>
                  <a:txBody>
                    <a:bodyPr/>
                    <a:lstStyle/>
                    <a:p>
                      <a:pPr algn="ctr"/>
                      <a:endParaRPr lang="en-GB" sz="1400" dirty="0">
                        <a:solidFill>
                          <a:srgbClr val="32373F"/>
                        </a:solidFill>
                        <a:effectLst/>
                        <a:latin typeface="Calibri" panose="020F0502020204030204" pitchFamily="34" charset="0"/>
                        <a:cs typeface="Calibri" panose="020F0502020204030204" pitchFamily="34" charset="0"/>
                      </a:endParaRP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FFFFF"/>
                    </a:solidFill>
                  </a:tcPr>
                </a:tc>
                <a:tc>
                  <a:txBody>
                    <a:bodyPr/>
                    <a:lstStyle/>
                    <a:p>
                      <a:pPr algn="ctr"/>
                      <a:endParaRPr lang="en-GB" sz="1400" dirty="0">
                        <a:solidFill>
                          <a:srgbClr val="32373F"/>
                        </a:solidFill>
                        <a:effectLst/>
                        <a:latin typeface="Calibri" panose="020F0502020204030204" pitchFamily="34" charset="0"/>
                        <a:cs typeface="Calibri" panose="020F0502020204030204" pitchFamily="34" charset="0"/>
                      </a:endParaRP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FFFFF"/>
                    </a:solidFill>
                  </a:tcPr>
                </a:tc>
                <a:tc>
                  <a:txBody>
                    <a:bodyPr/>
                    <a:lstStyle/>
                    <a:p>
                      <a:pPr algn="ctr"/>
                      <a:endParaRPr lang="en-GB" sz="1400" dirty="0">
                        <a:solidFill>
                          <a:srgbClr val="32373F"/>
                        </a:solidFill>
                        <a:effectLst/>
                        <a:latin typeface="Calibri" panose="020F0502020204030204" pitchFamily="34" charset="0"/>
                        <a:cs typeface="Calibri" panose="020F0502020204030204" pitchFamily="34" charset="0"/>
                      </a:endParaRP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FFFFF"/>
                    </a:solidFill>
                  </a:tcPr>
                </a:tc>
                <a:tc>
                  <a:txBody>
                    <a:bodyPr/>
                    <a:lstStyle/>
                    <a:p>
                      <a:pPr algn="ctr"/>
                      <a:endParaRPr lang="en-GB" sz="1400" dirty="0">
                        <a:solidFill>
                          <a:srgbClr val="32373F"/>
                        </a:solidFill>
                        <a:effectLst/>
                        <a:latin typeface="Calibri" panose="020F0502020204030204" pitchFamily="34" charset="0"/>
                        <a:cs typeface="Calibri" panose="020F0502020204030204" pitchFamily="34" charset="0"/>
                      </a:endParaRP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FFFFF"/>
                    </a:solidFill>
                  </a:tcPr>
                </a:tc>
                <a:tc>
                  <a:txBody>
                    <a:bodyPr/>
                    <a:lstStyle/>
                    <a:p>
                      <a:pPr algn="ctr"/>
                      <a:endParaRPr lang="en-GB" sz="1400" dirty="0">
                        <a:solidFill>
                          <a:srgbClr val="32373F"/>
                        </a:solidFill>
                        <a:effectLst/>
                        <a:latin typeface="Calibri" panose="020F0502020204030204" pitchFamily="34" charset="0"/>
                        <a:cs typeface="Calibri" panose="020F0502020204030204" pitchFamily="34" charset="0"/>
                      </a:endParaRP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FFFFF"/>
                    </a:solidFill>
                  </a:tcPr>
                </a:tc>
                <a:tc>
                  <a:txBody>
                    <a:bodyPr/>
                    <a:lstStyle/>
                    <a:p>
                      <a:pPr algn="ctr"/>
                      <a:endParaRPr lang="en-GB" sz="1400" dirty="0">
                        <a:solidFill>
                          <a:srgbClr val="32373F"/>
                        </a:solidFill>
                        <a:effectLst/>
                        <a:latin typeface="Calibri" panose="020F0502020204030204" pitchFamily="34" charset="0"/>
                        <a:cs typeface="Calibri" panose="020F0502020204030204" pitchFamily="34" charset="0"/>
                      </a:endParaRP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FFFFF"/>
                    </a:solidFill>
                  </a:tcPr>
                </a:tc>
                <a:tc>
                  <a:txBody>
                    <a:bodyPr/>
                    <a:lstStyle/>
                    <a:p>
                      <a:pPr algn="ctr"/>
                      <a:endParaRPr lang="en-GB" sz="1400" dirty="0">
                        <a:solidFill>
                          <a:srgbClr val="32373F"/>
                        </a:solidFill>
                        <a:effectLst/>
                        <a:latin typeface="Calibri" panose="020F0502020204030204" pitchFamily="34" charset="0"/>
                        <a:cs typeface="Calibri" panose="020F0502020204030204" pitchFamily="34" charset="0"/>
                      </a:endParaRP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FFFFF"/>
                    </a:solidFill>
                  </a:tcPr>
                </a:tc>
                <a:tc>
                  <a:txBody>
                    <a:bodyPr/>
                    <a:lstStyle/>
                    <a:p>
                      <a:pPr algn="ctr"/>
                      <a:endParaRPr lang="en-GB" sz="1400" dirty="0">
                        <a:solidFill>
                          <a:srgbClr val="32373F"/>
                        </a:solidFill>
                        <a:effectLst/>
                        <a:latin typeface="Calibri" panose="020F0502020204030204" pitchFamily="34" charset="0"/>
                        <a:cs typeface="Calibri" panose="020F0502020204030204" pitchFamily="34" charset="0"/>
                      </a:endParaRP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FFFFF"/>
                    </a:solidFill>
                  </a:tcPr>
                </a:tc>
                <a:tc>
                  <a:txBody>
                    <a:bodyPr/>
                    <a:lstStyle/>
                    <a:p>
                      <a:pPr algn="ctr"/>
                      <a:endParaRPr lang="en-GB" sz="1400" dirty="0">
                        <a:solidFill>
                          <a:srgbClr val="32373F"/>
                        </a:solidFill>
                        <a:effectLst/>
                        <a:latin typeface="Calibri" panose="020F0502020204030204" pitchFamily="34" charset="0"/>
                        <a:cs typeface="Calibri" panose="020F0502020204030204" pitchFamily="34" charset="0"/>
                      </a:endParaRP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FFFFF"/>
                    </a:solidFill>
                  </a:tcPr>
                </a:tc>
                <a:tc>
                  <a:txBody>
                    <a:bodyPr/>
                    <a:lstStyle/>
                    <a:p>
                      <a:pPr algn="ctr"/>
                      <a:endParaRPr lang="en-GB" sz="1400" dirty="0">
                        <a:solidFill>
                          <a:srgbClr val="32373F"/>
                        </a:solidFill>
                        <a:effectLst/>
                        <a:latin typeface="Calibri" panose="020F0502020204030204" pitchFamily="34" charset="0"/>
                        <a:cs typeface="Calibri" panose="020F0502020204030204" pitchFamily="34" charset="0"/>
                      </a:endParaRP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FFFFF"/>
                    </a:solidFill>
                  </a:tcPr>
                </a:tc>
                <a:extLst>
                  <a:ext uri="{0D108BD9-81ED-4DB2-BD59-A6C34878D82A}">
                    <a16:rowId xmlns:a16="http://schemas.microsoft.com/office/drawing/2014/main" val="2021918237"/>
                  </a:ext>
                </a:extLst>
              </a:tr>
              <a:tr h="432000">
                <a:tc>
                  <a:txBody>
                    <a:bodyPr/>
                    <a:lstStyle/>
                    <a:p>
                      <a:pPr algn="l"/>
                      <a:r>
                        <a:rPr lang="en-GB" sz="1400" b="1" dirty="0" err="1">
                          <a:solidFill>
                            <a:srgbClr val="32373F"/>
                          </a:solidFill>
                          <a:effectLst/>
                          <a:latin typeface="Calibri" panose="020F0502020204030204" pitchFamily="34" charset="0"/>
                          <a:cs typeface="Calibri" panose="020F0502020204030204" pitchFamily="34" charset="0"/>
                        </a:rPr>
                        <a:t>Withings</a:t>
                      </a:r>
                      <a:r>
                        <a:rPr lang="en-GB" sz="1400" b="1" dirty="0">
                          <a:solidFill>
                            <a:srgbClr val="32373F"/>
                          </a:solidFill>
                          <a:effectLst/>
                          <a:latin typeface="Calibri" panose="020F0502020204030204" pitchFamily="34" charset="0"/>
                          <a:cs typeface="Calibri" panose="020F0502020204030204" pitchFamily="34" charset="0"/>
                        </a:rPr>
                        <a:t> </a:t>
                      </a:r>
                      <a:r>
                        <a:rPr lang="en-GB" sz="1400" b="1" dirty="0" err="1">
                          <a:solidFill>
                            <a:srgbClr val="32373F"/>
                          </a:solidFill>
                          <a:effectLst/>
                          <a:latin typeface="Calibri" panose="020F0502020204030204" pitchFamily="34" charset="0"/>
                          <a:cs typeface="Calibri" panose="020F0502020204030204" pitchFamily="34" charset="0"/>
                        </a:rPr>
                        <a:t>Scanwatch</a:t>
                      </a:r>
                      <a:endParaRPr lang="en-GB" sz="1400" b="1" dirty="0">
                        <a:solidFill>
                          <a:srgbClr val="32373F"/>
                        </a:solidFill>
                        <a:effectLst/>
                        <a:latin typeface="Calibri" panose="020F0502020204030204" pitchFamily="34" charset="0"/>
                        <a:cs typeface="Calibri" panose="020F0502020204030204" pitchFamily="34" charset="0"/>
                      </a:endParaRP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7F7F7"/>
                    </a:solidFill>
                  </a:tcPr>
                </a:tc>
                <a:tc>
                  <a:txBody>
                    <a:bodyPr/>
                    <a:lstStyle/>
                    <a:p>
                      <a:pPr algn="l"/>
                      <a:r>
                        <a:rPr lang="en-GB" sz="1400">
                          <a:solidFill>
                            <a:srgbClr val="32373F"/>
                          </a:solidFill>
                          <a:effectLst/>
                          <a:latin typeface="Calibri" panose="020F0502020204030204" pitchFamily="34" charset="0"/>
                          <a:cs typeface="Calibri" panose="020F0502020204030204" pitchFamily="34" charset="0"/>
                        </a:rPr>
                        <a:t>wrist watch</a:t>
                      </a: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7F7F7"/>
                    </a:solidFill>
                  </a:tcPr>
                </a:tc>
                <a:tc>
                  <a:txBody>
                    <a:bodyPr/>
                    <a:lstStyle/>
                    <a:p>
                      <a:pPr algn="ctr"/>
                      <a:r>
                        <a:rPr lang="en-GB" sz="1400" dirty="0">
                          <a:solidFill>
                            <a:srgbClr val="32373F"/>
                          </a:solidFill>
                          <a:effectLst/>
                          <a:latin typeface="Calibri" panose="020F0502020204030204" pitchFamily="34" charset="0"/>
                          <a:cs typeface="Calibri" panose="020F0502020204030204" pitchFamily="34" charset="0"/>
                        </a:rPr>
                        <a:t>✓</a:t>
                      </a: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7F7F7"/>
                    </a:solidFill>
                  </a:tcPr>
                </a:tc>
                <a:tc>
                  <a:txBody>
                    <a:bodyPr/>
                    <a:lstStyle/>
                    <a:p>
                      <a:pPr algn="ctr"/>
                      <a:r>
                        <a:rPr lang="en-GB" sz="1400" dirty="0">
                          <a:solidFill>
                            <a:srgbClr val="32373F"/>
                          </a:solidFill>
                          <a:effectLst/>
                          <a:latin typeface="Calibri" panose="020F0502020204030204" pitchFamily="34" charset="0"/>
                          <a:cs typeface="Calibri" panose="020F0502020204030204" pitchFamily="34" charset="0"/>
                        </a:rPr>
                        <a:t>✓</a:t>
                      </a: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7F7F7"/>
                    </a:solidFill>
                  </a:tcPr>
                </a:tc>
                <a:tc>
                  <a:txBody>
                    <a:bodyPr/>
                    <a:lstStyle/>
                    <a:p>
                      <a:pPr algn="ctr"/>
                      <a:endParaRPr lang="en-GB" sz="1400" dirty="0">
                        <a:solidFill>
                          <a:srgbClr val="32373F"/>
                        </a:solidFill>
                        <a:effectLst/>
                        <a:latin typeface="Calibri" panose="020F0502020204030204" pitchFamily="34" charset="0"/>
                        <a:cs typeface="Calibri" panose="020F0502020204030204" pitchFamily="34" charset="0"/>
                      </a:endParaRP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7F7F7"/>
                    </a:solidFill>
                  </a:tcPr>
                </a:tc>
                <a:tc>
                  <a:txBody>
                    <a:bodyPr/>
                    <a:lstStyle/>
                    <a:p>
                      <a:pPr algn="ctr"/>
                      <a:endParaRPr lang="en-GB" sz="1400" dirty="0">
                        <a:solidFill>
                          <a:srgbClr val="32373F"/>
                        </a:solidFill>
                        <a:effectLst/>
                        <a:latin typeface="Calibri" panose="020F0502020204030204" pitchFamily="34" charset="0"/>
                        <a:cs typeface="Calibri" panose="020F0502020204030204" pitchFamily="34" charset="0"/>
                      </a:endParaRP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7F7F7"/>
                    </a:solidFill>
                  </a:tcPr>
                </a:tc>
                <a:tc>
                  <a:txBody>
                    <a:bodyPr/>
                    <a:lstStyle/>
                    <a:p>
                      <a:pPr algn="ctr"/>
                      <a:endParaRPr lang="en-GB" sz="1400" dirty="0">
                        <a:solidFill>
                          <a:srgbClr val="32373F"/>
                        </a:solidFill>
                        <a:effectLst/>
                        <a:latin typeface="Calibri" panose="020F0502020204030204" pitchFamily="34" charset="0"/>
                        <a:cs typeface="Calibri" panose="020F0502020204030204" pitchFamily="34" charset="0"/>
                      </a:endParaRP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7F7F7"/>
                    </a:solidFill>
                  </a:tcPr>
                </a:tc>
                <a:tc>
                  <a:txBody>
                    <a:bodyPr/>
                    <a:lstStyle/>
                    <a:p>
                      <a:pPr algn="ctr"/>
                      <a:endParaRPr lang="en-GB" sz="1400" dirty="0">
                        <a:solidFill>
                          <a:srgbClr val="32373F"/>
                        </a:solidFill>
                        <a:effectLst/>
                        <a:latin typeface="Calibri" panose="020F0502020204030204" pitchFamily="34" charset="0"/>
                        <a:cs typeface="Calibri" panose="020F0502020204030204" pitchFamily="34" charset="0"/>
                      </a:endParaRP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7F7F7"/>
                    </a:solidFill>
                  </a:tcPr>
                </a:tc>
                <a:tc>
                  <a:txBody>
                    <a:bodyPr/>
                    <a:lstStyle/>
                    <a:p>
                      <a:pPr algn="ctr"/>
                      <a:endParaRPr lang="en-GB" sz="1400" dirty="0">
                        <a:solidFill>
                          <a:srgbClr val="32373F"/>
                        </a:solidFill>
                        <a:effectLst/>
                        <a:latin typeface="Calibri" panose="020F0502020204030204" pitchFamily="34" charset="0"/>
                        <a:cs typeface="Calibri" panose="020F0502020204030204" pitchFamily="34" charset="0"/>
                      </a:endParaRP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7F7F7"/>
                    </a:solidFill>
                  </a:tcPr>
                </a:tc>
                <a:tc>
                  <a:txBody>
                    <a:bodyPr/>
                    <a:lstStyle/>
                    <a:p>
                      <a:pPr algn="ctr"/>
                      <a:endParaRPr lang="en-GB" sz="1400" dirty="0">
                        <a:solidFill>
                          <a:srgbClr val="32373F"/>
                        </a:solidFill>
                        <a:effectLst/>
                        <a:latin typeface="Calibri" panose="020F0502020204030204" pitchFamily="34" charset="0"/>
                        <a:cs typeface="Calibri" panose="020F0502020204030204" pitchFamily="34" charset="0"/>
                      </a:endParaRP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7F7F7"/>
                    </a:solidFill>
                  </a:tcPr>
                </a:tc>
                <a:tc>
                  <a:txBody>
                    <a:bodyPr/>
                    <a:lstStyle/>
                    <a:p>
                      <a:pPr algn="ctr"/>
                      <a:endParaRPr lang="en-GB" sz="1400" dirty="0">
                        <a:solidFill>
                          <a:srgbClr val="32373F"/>
                        </a:solidFill>
                        <a:effectLst/>
                        <a:latin typeface="Calibri" panose="020F0502020204030204" pitchFamily="34" charset="0"/>
                        <a:cs typeface="Calibri" panose="020F0502020204030204" pitchFamily="34" charset="0"/>
                      </a:endParaRP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7F7F7"/>
                    </a:solidFill>
                  </a:tcPr>
                </a:tc>
                <a:tc>
                  <a:txBody>
                    <a:bodyPr/>
                    <a:lstStyle/>
                    <a:p>
                      <a:pPr algn="ctr"/>
                      <a:endParaRPr lang="en-GB" sz="1400" dirty="0">
                        <a:solidFill>
                          <a:srgbClr val="32373F"/>
                        </a:solidFill>
                        <a:effectLst/>
                        <a:latin typeface="Calibri" panose="020F0502020204030204" pitchFamily="34" charset="0"/>
                        <a:cs typeface="Calibri" panose="020F0502020204030204" pitchFamily="34" charset="0"/>
                      </a:endParaRP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7F7F7"/>
                    </a:solidFill>
                  </a:tcPr>
                </a:tc>
                <a:tc>
                  <a:txBody>
                    <a:bodyPr/>
                    <a:lstStyle/>
                    <a:p>
                      <a:pPr algn="ctr"/>
                      <a:endParaRPr lang="en-GB" sz="1400" dirty="0">
                        <a:solidFill>
                          <a:srgbClr val="32373F"/>
                        </a:solidFill>
                        <a:effectLst/>
                        <a:latin typeface="Calibri" panose="020F0502020204030204" pitchFamily="34" charset="0"/>
                        <a:cs typeface="Calibri" panose="020F0502020204030204" pitchFamily="34" charset="0"/>
                      </a:endParaRP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7F7F7"/>
                    </a:solidFill>
                  </a:tcPr>
                </a:tc>
                <a:tc>
                  <a:txBody>
                    <a:bodyPr/>
                    <a:lstStyle/>
                    <a:p>
                      <a:pPr algn="ctr"/>
                      <a:endParaRPr lang="en-GB" sz="1400" dirty="0">
                        <a:solidFill>
                          <a:srgbClr val="32373F"/>
                        </a:solidFill>
                        <a:effectLst/>
                        <a:latin typeface="Calibri" panose="020F0502020204030204" pitchFamily="34" charset="0"/>
                        <a:cs typeface="Calibri" panose="020F0502020204030204" pitchFamily="34" charset="0"/>
                      </a:endParaRP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7F7F7"/>
                    </a:solidFill>
                  </a:tcPr>
                </a:tc>
                <a:extLst>
                  <a:ext uri="{0D108BD9-81ED-4DB2-BD59-A6C34878D82A}">
                    <a16:rowId xmlns:a16="http://schemas.microsoft.com/office/drawing/2014/main" val="221572100"/>
                  </a:ext>
                </a:extLst>
              </a:tr>
              <a:tr h="432000">
                <a:tc>
                  <a:txBody>
                    <a:bodyPr/>
                    <a:lstStyle/>
                    <a:p>
                      <a:pPr algn="l"/>
                      <a:r>
                        <a:rPr lang="en-GB" sz="1400" b="1" dirty="0">
                          <a:solidFill>
                            <a:srgbClr val="32373F"/>
                          </a:solidFill>
                          <a:effectLst/>
                          <a:latin typeface="Calibri" panose="020F0502020204030204" pitchFamily="34" charset="0"/>
                          <a:cs typeface="Calibri" panose="020F0502020204030204" pitchFamily="34" charset="0"/>
                        </a:rPr>
                        <a:t>Samsung Galaxy Watch3</a:t>
                      </a: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FFFFF"/>
                    </a:solidFill>
                  </a:tcPr>
                </a:tc>
                <a:tc>
                  <a:txBody>
                    <a:bodyPr/>
                    <a:lstStyle/>
                    <a:p>
                      <a:pPr algn="l"/>
                      <a:r>
                        <a:rPr lang="en-GB" sz="1400">
                          <a:solidFill>
                            <a:srgbClr val="32373F"/>
                          </a:solidFill>
                          <a:effectLst/>
                          <a:latin typeface="Calibri" panose="020F0502020204030204" pitchFamily="34" charset="0"/>
                          <a:cs typeface="Calibri" panose="020F0502020204030204" pitchFamily="34" charset="0"/>
                        </a:rPr>
                        <a:t>wrist watch</a:t>
                      </a: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FFFFF"/>
                    </a:solidFill>
                  </a:tcPr>
                </a:tc>
                <a:tc>
                  <a:txBody>
                    <a:bodyPr/>
                    <a:lstStyle/>
                    <a:p>
                      <a:pPr algn="ctr"/>
                      <a:r>
                        <a:rPr lang="en-GB" sz="1400" dirty="0">
                          <a:solidFill>
                            <a:srgbClr val="32373F"/>
                          </a:solidFill>
                          <a:effectLst/>
                          <a:latin typeface="Calibri" panose="020F0502020204030204" pitchFamily="34" charset="0"/>
                          <a:cs typeface="Calibri" panose="020F0502020204030204" pitchFamily="34" charset="0"/>
                        </a:rPr>
                        <a:t>✓</a:t>
                      </a: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FFFFF"/>
                    </a:solidFill>
                  </a:tcPr>
                </a:tc>
                <a:tc>
                  <a:txBody>
                    <a:bodyPr/>
                    <a:lstStyle/>
                    <a:p>
                      <a:pPr algn="ctr"/>
                      <a:r>
                        <a:rPr lang="en-GB" sz="1400" dirty="0">
                          <a:solidFill>
                            <a:srgbClr val="32373F"/>
                          </a:solidFill>
                          <a:effectLst/>
                          <a:latin typeface="Calibri" panose="020F0502020204030204" pitchFamily="34" charset="0"/>
                          <a:cs typeface="Calibri" panose="020F0502020204030204" pitchFamily="34" charset="0"/>
                        </a:rPr>
                        <a:t>☓</a:t>
                      </a: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FFFFF"/>
                    </a:solidFill>
                  </a:tcPr>
                </a:tc>
                <a:tc>
                  <a:txBody>
                    <a:bodyPr/>
                    <a:lstStyle/>
                    <a:p>
                      <a:pPr algn="ctr"/>
                      <a:endParaRPr lang="en-GB" sz="1400" dirty="0">
                        <a:solidFill>
                          <a:srgbClr val="32373F"/>
                        </a:solidFill>
                        <a:effectLst/>
                        <a:latin typeface="Calibri" panose="020F0502020204030204" pitchFamily="34" charset="0"/>
                        <a:cs typeface="Calibri" panose="020F0502020204030204" pitchFamily="34" charset="0"/>
                      </a:endParaRP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FFFFF"/>
                    </a:solidFill>
                  </a:tcPr>
                </a:tc>
                <a:tc>
                  <a:txBody>
                    <a:bodyPr/>
                    <a:lstStyle/>
                    <a:p>
                      <a:pPr algn="ctr"/>
                      <a:endParaRPr lang="en-GB" sz="1400" dirty="0">
                        <a:solidFill>
                          <a:srgbClr val="32373F"/>
                        </a:solidFill>
                        <a:effectLst/>
                        <a:latin typeface="Calibri" panose="020F0502020204030204" pitchFamily="34" charset="0"/>
                        <a:cs typeface="Calibri" panose="020F0502020204030204" pitchFamily="34" charset="0"/>
                      </a:endParaRP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FFFFF"/>
                    </a:solidFill>
                  </a:tcPr>
                </a:tc>
                <a:tc>
                  <a:txBody>
                    <a:bodyPr/>
                    <a:lstStyle/>
                    <a:p>
                      <a:pPr algn="ctr"/>
                      <a:endParaRPr lang="en-GB" sz="1400" dirty="0">
                        <a:solidFill>
                          <a:srgbClr val="32373F"/>
                        </a:solidFill>
                        <a:effectLst/>
                        <a:latin typeface="Calibri" panose="020F0502020204030204" pitchFamily="34" charset="0"/>
                        <a:cs typeface="Calibri" panose="020F0502020204030204" pitchFamily="34" charset="0"/>
                      </a:endParaRP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FFFFF"/>
                    </a:solidFill>
                  </a:tcPr>
                </a:tc>
                <a:tc>
                  <a:txBody>
                    <a:bodyPr/>
                    <a:lstStyle/>
                    <a:p>
                      <a:pPr algn="ctr"/>
                      <a:endParaRPr lang="en-GB" sz="1400" dirty="0">
                        <a:solidFill>
                          <a:srgbClr val="32373F"/>
                        </a:solidFill>
                        <a:effectLst/>
                        <a:latin typeface="Calibri" panose="020F0502020204030204" pitchFamily="34" charset="0"/>
                        <a:cs typeface="Calibri" panose="020F0502020204030204" pitchFamily="34" charset="0"/>
                      </a:endParaRP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FFFFF"/>
                    </a:solidFill>
                  </a:tcPr>
                </a:tc>
                <a:tc>
                  <a:txBody>
                    <a:bodyPr/>
                    <a:lstStyle/>
                    <a:p>
                      <a:pPr algn="ctr"/>
                      <a:endParaRPr lang="en-GB" sz="1400" dirty="0">
                        <a:solidFill>
                          <a:srgbClr val="32373F"/>
                        </a:solidFill>
                        <a:effectLst/>
                        <a:latin typeface="Calibri" panose="020F0502020204030204" pitchFamily="34" charset="0"/>
                        <a:cs typeface="Calibri" panose="020F0502020204030204" pitchFamily="34" charset="0"/>
                      </a:endParaRP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FFFFF"/>
                    </a:solidFill>
                  </a:tcPr>
                </a:tc>
                <a:tc>
                  <a:txBody>
                    <a:bodyPr/>
                    <a:lstStyle/>
                    <a:p>
                      <a:pPr algn="ctr"/>
                      <a:endParaRPr lang="en-GB" sz="1400">
                        <a:solidFill>
                          <a:srgbClr val="32373F"/>
                        </a:solidFill>
                        <a:effectLst/>
                        <a:latin typeface="Calibri" panose="020F0502020204030204" pitchFamily="34" charset="0"/>
                        <a:cs typeface="Calibri" panose="020F0502020204030204" pitchFamily="34" charset="0"/>
                      </a:endParaRP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FFFFF"/>
                    </a:solidFill>
                  </a:tcPr>
                </a:tc>
                <a:tc>
                  <a:txBody>
                    <a:bodyPr/>
                    <a:lstStyle/>
                    <a:p>
                      <a:pPr algn="ctr"/>
                      <a:endParaRPr lang="en-GB" sz="1400" dirty="0">
                        <a:solidFill>
                          <a:srgbClr val="32373F"/>
                        </a:solidFill>
                        <a:effectLst/>
                        <a:latin typeface="Calibri" panose="020F0502020204030204" pitchFamily="34" charset="0"/>
                        <a:cs typeface="Calibri" panose="020F0502020204030204" pitchFamily="34" charset="0"/>
                      </a:endParaRP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FFFFF"/>
                    </a:solidFill>
                  </a:tcPr>
                </a:tc>
                <a:tc>
                  <a:txBody>
                    <a:bodyPr/>
                    <a:lstStyle/>
                    <a:p>
                      <a:pPr algn="ctr"/>
                      <a:endParaRPr lang="en-GB" sz="1400" dirty="0">
                        <a:solidFill>
                          <a:srgbClr val="32373F"/>
                        </a:solidFill>
                        <a:effectLst/>
                        <a:latin typeface="Calibri" panose="020F0502020204030204" pitchFamily="34" charset="0"/>
                        <a:cs typeface="Calibri" panose="020F0502020204030204" pitchFamily="34" charset="0"/>
                      </a:endParaRP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FFFFF"/>
                    </a:solidFill>
                  </a:tcPr>
                </a:tc>
                <a:tc>
                  <a:txBody>
                    <a:bodyPr/>
                    <a:lstStyle/>
                    <a:p>
                      <a:pPr algn="ctr"/>
                      <a:endParaRPr lang="en-GB" sz="1400" dirty="0">
                        <a:solidFill>
                          <a:srgbClr val="32373F"/>
                        </a:solidFill>
                        <a:effectLst/>
                        <a:latin typeface="Calibri" panose="020F0502020204030204" pitchFamily="34" charset="0"/>
                        <a:cs typeface="Calibri" panose="020F0502020204030204" pitchFamily="34" charset="0"/>
                      </a:endParaRP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FFFFF"/>
                    </a:solidFill>
                  </a:tcPr>
                </a:tc>
                <a:tc>
                  <a:txBody>
                    <a:bodyPr/>
                    <a:lstStyle/>
                    <a:p>
                      <a:pPr algn="ctr"/>
                      <a:endParaRPr lang="en-GB" sz="1400" dirty="0">
                        <a:solidFill>
                          <a:srgbClr val="32373F"/>
                        </a:solidFill>
                        <a:effectLst/>
                        <a:latin typeface="Calibri" panose="020F0502020204030204" pitchFamily="34" charset="0"/>
                        <a:cs typeface="Calibri" panose="020F0502020204030204" pitchFamily="34" charset="0"/>
                      </a:endParaRP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FFFFF"/>
                    </a:solidFill>
                  </a:tcPr>
                </a:tc>
                <a:extLst>
                  <a:ext uri="{0D108BD9-81ED-4DB2-BD59-A6C34878D82A}">
                    <a16:rowId xmlns:a16="http://schemas.microsoft.com/office/drawing/2014/main" val="1410675868"/>
                  </a:ext>
                </a:extLst>
              </a:tr>
              <a:tr h="432000">
                <a:tc>
                  <a:txBody>
                    <a:bodyPr/>
                    <a:lstStyle/>
                    <a:p>
                      <a:pPr algn="l"/>
                      <a:r>
                        <a:rPr lang="en-GB" sz="1400" b="1" dirty="0">
                          <a:solidFill>
                            <a:srgbClr val="32373F"/>
                          </a:solidFill>
                          <a:effectLst/>
                          <a:latin typeface="Calibri" panose="020F0502020204030204" pitchFamily="34" charset="0"/>
                          <a:cs typeface="Calibri" panose="020F0502020204030204" pitchFamily="34" charset="0"/>
                        </a:rPr>
                        <a:t>Fitbit Sense</a:t>
                      </a: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7F7F7"/>
                    </a:solidFill>
                  </a:tcPr>
                </a:tc>
                <a:tc>
                  <a:txBody>
                    <a:bodyPr/>
                    <a:lstStyle/>
                    <a:p>
                      <a:pPr algn="l"/>
                      <a:r>
                        <a:rPr lang="en-GB" sz="1400">
                          <a:solidFill>
                            <a:srgbClr val="32373F"/>
                          </a:solidFill>
                          <a:effectLst/>
                          <a:latin typeface="Calibri" panose="020F0502020204030204" pitchFamily="34" charset="0"/>
                          <a:cs typeface="Calibri" panose="020F0502020204030204" pitchFamily="34" charset="0"/>
                        </a:rPr>
                        <a:t>wrist watch</a:t>
                      </a: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7F7F7"/>
                    </a:solidFill>
                  </a:tcPr>
                </a:tc>
                <a:tc>
                  <a:txBody>
                    <a:bodyPr/>
                    <a:lstStyle/>
                    <a:p>
                      <a:pPr algn="ctr"/>
                      <a:r>
                        <a:rPr lang="en-GB" sz="1400" dirty="0">
                          <a:solidFill>
                            <a:srgbClr val="32373F"/>
                          </a:solidFill>
                          <a:effectLst/>
                          <a:latin typeface="Calibri" panose="020F0502020204030204" pitchFamily="34" charset="0"/>
                          <a:cs typeface="Calibri" panose="020F0502020204030204" pitchFamily="34" charset="0"/>
                        </a:rPr>
                        <a:t>✓</a:t>
                      </a: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7F7F7"/>
                    </a:solidFill>
                  </a:tcPr>
                </a:tc>
                <a:tc>
                  <a:txBody>
                    <a:bodyPr/>
                    <a:lstStyle/>
                    <a:p>
                      <a:pPr algn="ctr"/>
                      <a:r>
                        <a:rPr lang="en-GB" sz="1400" dirty="0">
                          <a:solidFill>
                            <a:srgbClr val="32373F"/>
                          </a:solidFill>
                          <a:effectLst/>
                          <a:latin typeface="Calibri" panose="020F0502020204030204" pitchFamily="34" charset="0"/>
                          <a:cs typeface="Calibri" panose="020F0502020204030204" pitchFamily="34" charset="0"/>
                        </a:rPr>
                        <a:t>☓</a:t>
                      </a: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7F7F7"/>
                    </a:solidFill>
                  </a:tcPr>
                </a:tc>
                <a:tc>
                  <a:txBody>
                    <a:bodyPr/>
                    <a:lstStyle/>
                    <a:p>
                      <a:pPr algn="ctr"/>
                      <a:endParaRPr lang="en-GB" sz="1400" dirty="0">
                        <a:solidFill>
                          <a:srgbClr val="32373F"/>
                        </a:solidFill>
                        <a:effectLst/>
                        <a:latin typeface="Calibri" panose="020F0502020204030204" pitchFamily="34" charset="0"/>
                        <a:cs typeface="Calibri" panose="020F0502020204030204" pitchFamily="34" charset="0"/>
                      </a:endParaRP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7F7F7"/>
                    </a:solidFill>
                  </a:tcPr>
                </a:tc>
                <a:tc>
                  <a:txBody>
                    <a:bodyPr/>
                    <a:lstStyle/>
                    <a:p>
                      <a:pPr algn="ctr"/>
                      <a:endParaRPr lang="en-GB" sz="1400" dirty="0">
                        <a:solidFill>
                          <a:srgbClr val="32373F"/>
                        </a:solidFill>
                        <a:effectLst/>
                        <a:latin typeface="Calibri" panose="020F0502020204030204" pitchFamily="34" charset="0"/>
                        <a:cs typeface="Calibri" panose="020F0502020204030204" pitchFamily="34" charset="0"/>
                      </a:endParaRP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7F7F7"/>
                    </a:solidFill>
                  </a:tcPr>
                </a:tc>
                <a:tc>
                  <a:txBody>
                    <a:bodyPr/>
                    <a:lstStyle/>
                    <a:p>
                      <a:pPr algn="ctr"/>
                      <a:endParaRPr lang="en-GB" sz="1400" dirty="0">
                        <a:solidFill>
                          <a:srgbClr val="32373F"/>
                        </a:solidFill>
                        <a:effectLst/>
                        <a:latin typeface="Calibri" panose="020F0502020204030204" pitchFamily="34" charset="0"/>
                        <a:cs typeface="Calibri" panose="020F0502020204030204" pitchFamily="34" charset="0"/>
                      </a:endParaRP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7F7F7"/>
                    </a:solidFill>
                  </a:tcPr>
                </a:tc>
                <a:tc>
                  <a:txBody>
                    <a:bodyPr/>
                    <a:lstStyle/>
                    <a:p>
                      <a:pPr algn="ctr"/>
                      <a:endParaRPr lang="en-GB" sz="1400" dirty="0">
                        <a:solidFill>
                          <a:srgbClr val="32373F"/>
                        </a:solidFill>
                        <a:effectLst/>
                        <a:latin typeface="Calibri" panose="020F0502020204030204" pitchFamily="34" charset="0"/>
                        <a:cs typeface="Calibri" panose="020F0502020204030204" pitchFamily="34" charset="0"/>
                      </a:endParaRP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7F7F7"/>
                    </a:solidFill>
                  </a:tcPr>
                </a:tc>
                <a:tc>
                  <a:txBody>
                    <a:bodyPr/>
                    <a:lstStyle/>
                    <a:p>
                      <a:pPr algn="ctr"/>
                      <a:endParaRPr lang="en-GB" sz="1400" dirty="0">
                        <a:solidFill>
                          <a:srgbClr val="32373F"/>
                        </a:solidFill>
                        <a:effectLst/>
                        <a:latin typeface="Calibri" panose="020F0502020204030204" pitchFamily="34" charset="0"/>
                        <a:cs typeface="Calibri" panose="020F0502020204030204" pitchFamily="34" charset="0"/>
                      </a:endParaRP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7F7F7"/>
                    </a:solidFill>
                  </a:tcPr>
                </a:tc>
                <a:tc>
                  <a:txBody>
                    <a:bodyPr/>
                    <a:lstStyle/>
                    <a:p>
                      <a:pPr algn="ctr"/>
                      <a:endParaRPr lang="en-GB" sz="1400" dirty="0">
                        <a:solidFill>
                          <a:srgbClr val="32373F"/>
                        </a:solidFill>
                        <a:effectLst/>
                        <a:latin typeface="Calibri" panose="020F0502020204030204" pitchFamily="34" charset="0"/>
                        <a:cs typeface="Calibri" panose="020F0502020204030204" pitchFamily="34" charset="0"/>
                      </a:endParaRP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7F7F7"/>
                    </a:solidFill>
                  </a:tcPr>
                </a:tc>
                <a:tc>
                  <a:txBody>
                    <a:bodyPr/>
                    <a:lstStyle/>
                    <a:p>
                      <a:pPr algn="ctr"/>
                      <a:endParaRPr lang="en-GB" sz="1400" dirty="0">
                        <a:solidFill>
                          <a:srgbClr val="32373F"/>
                        </a:solidFill>
                        <a:effectLst/>
                        <a:latin typeface="Calibri" panose="020F0502020204030204" pitchFamily="34" charset="0"/>
                        <a:cs typeface="Calibri" panose="020F0502020204030204" pitchFamily="34" charset="0"/>
                      </a:endParaRP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7F7F7"/>
                    </a:solidFill>
                  </a:tcPr>
                </a:tc>
                <a:tc>
                  <a:txBody>
                    <a:bodyPr/>
                    <a:lstStyle/>
                    <a:p>
                      <a:pPr algn="ctr"/>
                      <a:endParaRPr lang="en-GB" sz="1400" dirty="0">
                        <a:solidFill>
                          <a:srgbClr val="32373F"/>
                        </a:solidFill>
                        <a:effectLst/>
                        <a:latin typeface="Calibri" panose="020F0502020204030204" pitchFamily="34" charset="0"/>
                        <a:cs typeface="Calibri" panose="020F0502020204030204" pitchFamily="34" charset="0"/>
                      </a:endParaRP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7F7F7"/>
                    </a:solidFill>
                  </a:tcPr>
                </a:tc>
                <a:tc>
                  <a:txBody>
                    <a:bodyPr/>
                    <a:lstStyle/>
                    <a:p>
                      <a:pPr algn="ctr"/>
                      <a:endParaRPr lang="en-GB" sz="1400" dirty="0">
                        <a:solidFill>
                          <a:srgbClr val="32373F"/>
                        </a:solidFill>
                        <a:effectLst/>
                        <a:latin typeface="Calibri" panose="020F0502020204030204" pitchFamily="34" charset="0"/>
                        <a:cs typeface="Calibri" panose="020F0502020204030204" pitchFamily="34" charset="0"/>
                      </a:endParaRP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7F7F7"/>
                    </a:solidFill>
                  </a:tcPr>
                </a:tc>
                <a:tc>
                  <a:txBody>
                    <a:bodyPr/>
                    <a:lstStyle/>
                    <a:p>
                      <a:pPr algn="ctr"/>
                      <a:endParaRPr lang="en-GB" sz="1400" dirty="0">
                        <a:solidFill>
                          <a:srgbClr val="32373F"/>
                        </a:solidFill>
                        <a:effectLst/>
                        <a:latin typeface="Calibri" panose="020F0502020204030204" pitchFamily="34" charset="0"/>
                        <a:cs typeface="Calibri" panose="020F0502020204030204" pitchFamily="34" charset="0"/>
                      </a:endParaRP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7F7F7"/>
                    </a:solidFill>
                  </a:tcPr>
                </a:tc>
                <a:extLst>
                  <a:ext uri="{0D108BD9-81ED-4DB2-BD59-A6C34878D82A}">
                    <a16:rowId xmlns:a16="http://schemas.microsoft.com/office/drawing/2014/main" val="2478959723"/>
                  </a:ext>
                </a:extLst>
              </a:tr>
              <a:tr h="432000">
                <a:tc>
                  <a:txBody>
                    <a:bodyPr/>
                    <a:lstStyle/>
                    <a:p>
                      <a:pPr algn="l"/>
                      <a:r>
                        <a:rPr lang="en-GB" sz="1400" b="1" dirty="0" err="1">
                          <a:solidFill>
                            <a:srgbClr val="32373F"/>
                          </a:solidFill>
                          <a:effectLst/>
                          <a:latin typeface="Calibri" panose="020F0502020204030204" pitchFamily="34" charset="0"/>
                          <a:cs typeface="Calibri" panose="020F0502020204030204" pitchFamily="34" charset="0"/>
                        </a:rPr>
                        <a:t>Biostrap</a:t>
                      </a:r>
                      <a:r>
                        <a:rPr lang="en-GB" sz="1400" b="1" dirty="0">
                          <a:solidFill>
                            <a:srgbClr val="32373F"/>
                          </a:solidFill>
                          <a:effectLst/>
                          <a:latin typeface="Calibri" panose="020F0502020204030204" pitchFamily="34" charset="0"/>
                          <a:cs typeface="Calibri" panose="020F0502020204030204" pitchFamily="34" charset="0"/>
                        </a:rPr>
                        <a:t> Evo</a:t>
                      </a: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7F7F7"/>
                    </a:solidFill>
                  </a:tcPr>
                </a:tc>
                <a:tc>
                  <a:txBody>
                    <a:bodyPr/>
                    <a:lstStyle/>
                    <a:p>
                      <a:pPr algn="l"/>
                      <a:r>
                        <a:rPr lang="en-GB" sz="1400">
                          <a:solidFill>
                            <a:srgbClr val="32373F"/>
                          </a:solidFill>
                          <a:effectLst/>
                          <a:latin typeface="Calibri" panose="020F0502020204030204" pitchFamily="34" charset="0"/>
                          <a:cs typeface="Calibri" panose="020F0502020204030204" pitchFamily="34" charset="0"/>
                        </a:rPr>
                        <a:t>wrist band</a:t>
                      </a: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7F7F7"/>
                    </a:solidFill>
                  </a:tcPr>
                </a:tc>
                <a:tc>
                  <a:txBody>
                    <a:bodyPr/>
                    <a:lstStyle/>
                    <a:p>
                      <a:pPr algn="ctr"/>
                      <a:r>
                        <a:rPr lang="en-GB" sz="1400" dirty="0">
                          <a:solidFill>
                            <a:srgbClr val="32373F"/>
                          </a:solidFill>
                          <a:effectLst/>
                          <a:latin typeface="Calibri" panose="020F0502020204030204" pitchFamily="34" charset="0"/>
                          <a:cs typeface="Calibri" panose="020F0502020204030204" pitchFamily="34" charset="0"/>
                        </a:rPr>
                        <a:t>✓</a:t>
                      </a: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7F7F7"/>
                    </a:solidFill>
                  </a:tcPr>
                </a:tc>
                <a:tc>
                  <a:txBody>
                    <a:bodyPr/>
                    <a:lstStyle/>
                    <a:p>
                      <a:pPr algn="ctr"/>
                      <a:r>
                        <a:rPr lang="en-GB" sz="1400" dirty="0">
                          <a:solidFill>
                            <a:srgbClr val="32373F"/>
                          </a:solidFill>
                          <a:effectLst/>
                          <a:latin typeface="Calibri" panose="020F0502020204030204" pitchFamily="34" charset="0"/>
                          <a:cs typeface="Calibri" panose="020F0502020204030204" pitchFamily="34" charset="0"/>
                        </a:rPr>
                        <a:t>☓</a:t>
                      </a: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7F7F7"/>
                    </a:solidFill>
                  </a:tcPr>
                </a:tc>
                <a:tc>
                  <a:txBody>
                    <a:bodyPr/>
                    <a:lstStyle/>
                    <a:p>
                      <a:pPr algn="ctr"/>
                      <a:endParaRPr lang="en-GB" sz="1400" dirty="0">
                        <a:solidFill>
                          <a:srgbClr val="32373F"/>
                        </a:solidFill>
                        <a:effectLst/>
                        <a:latin typeface="Calibri" panose="020F0502020204030204" pitchFamily="34" charset="0"/>
                        <a:cs typeface="Calibri" panose="020F0502020204030204" pitchFamily="34" charset="0"/>
                      </a:endParaRP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7F7F7"/>
                    </a:solidFill>
                  </a:tcPr>
                </a:tc>
                <a:tc>
                  <a:txBody>
                    <a:bodyPr/>
                    <a:lstStyle/>
                    <a:p>
                      <a:pPr algn="ctr"/>
                      <a:endParaRPr lang="en-GB" sz="1400" dirty="0">
                        <a:solidFill>
                          <a:srgbClr val="32373F"/>
                        </a:solidFill>
                        <a:effectLst/>
                        <a:latin typeface="Calibri" panose="020F0502020204030204" pitchFamily="34" charset="0"/>
                        <a:cs typeface="Calibri" panose="020F0502020204030204" pitchFamily="34" charset="0"/>
                      </a:endParaRP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7F7F7"/>
                    </a:solidFill>
                  </a:tcPr>
                </a:tc>
                <a:tc>
                  <a:txBody>
                    <a:bodyPr/>
                    <a:lstStyle/>
                    <a:p>
                      <a:pPr algn="ctr"/>
                      <a:endParaRPr lang="en-GB" sz="1400" dirty="0">
                        <a:solidFill>
                          <a:srgbClr val="32373F"/>
                        </a:solidFill>
                        <a:effectLst/>
                        <a:latin typeface="Calibri" panose="020F0502020204030204" pitchFamily="34" charset="0"/>
                        <a:cs typeface="Calibri" panose="020F0502020204030204" pitchFamily="34" charset="0"/>
                      </a:endParaRP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7F7F7"/>
                    </a:solidFill>
                  </a:tcPr>
                </a:tc>
                <a:tc>
                  <a:txBody>
                    <a:bodyPr/>
                    <a:lstStyle/>
                    <a:p>
                      <a:pPr algn="ctr"/>
                      <a:endParaRPr lang="en-GB" sz="1400" dirty="0">
                        <a:solidFill>
                          <a:srgbClr val="32373F"/>
                        </a:solidFill>
                        <a:effectLst/>
                        <a:latin typeface="Calibri" panose="020F0502020204030204" pitchFamily="34" charset="0"/>
                        <a:cs typeface="Calibri" panose="020F0502020204030204" pitchFamily="34" charset="0"/>
                      </a:endParaRP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7F7F7"/>
                    </a:solidFill>
                  </a:tcPr>
                </a:tc>
                <a:tc>
                  <a:txBody>
                    <a:bodyPr/>
                    <a:lstStyle/>
                    <a:p>
                      <a:pPr algn="ctr"/>
                      <a:endParaRPr lang="en-GB" sz="1400" dirty="0">
                        <a:solidFill>
                          <a:srgbClr val="32373F"/>
                        </a:solidFill>
                        <a:effectLst/>
                        <a:latin typeface="Calibri" panose="020F0502020204030204" pitchFamily="34" charset="0"/>
                        <a:cs typeface="Calibri" panose="020F0502020204030204" pitchFamily="34" charset="0"/>
                      </a:endParaRP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7F7F7"/>
                    </a:solidFill>
                  </a:tcPr>
                </a:tc>
                <a:tc>
                  <a:txBody>
                    <a:bodyPr/>
                    <a:lstStyle/>
                    <a:p>
                      <a:pPr algn="ctr"/>
                      <a:endParaRPr lang="en-GB" sz="1400" dirty="0">
                        <a:solidFill>
                          <a:srgbClr val="32373F"/>
                        </a:solidFill>
                        <a:effectLst/>
                        <a:latin typeface="Calibri" panose="020F0502020204030204" pitchFamily="34" charset="0"/>
                        <a:cs typeface="Calibri" panose="020F0502020204030204" pitchFamily="34" charset="0"/>
                      </a:endParaRP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7F7F7"/>
                    </a:solidFill>
                  </a:tcPr>
                </a:tc>
                <a:tc>
                  <a:txBody>
                    <a:bodyPr/>
                    <a:lstStyle/>
                    <a:p>
                      <a:pPr algn="ctr"/>
                      <a:endParaRPr lang="en-GB" sz="1400" dirty="0">
                        <a:solidFill>
                          <a:srgbClr val="32373F"/>
                        </a:solidFill>
                        <a:effectLst/>
                        <a:latin typeface="Calibri" panose="020F0502020204030204" pitchFamily="34" charset="0"/>
                        <a:cs typeface="Calibri" panose="020F0502020204030204" pitchFamily="34" charset="0"/>
                      </a:endParaRP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7F7F7"/>
                    </a:solidFill>
                  </a:tcPr>
                </a:tc>
                <a:tc>
                  <a:txBody>
                    <a:bodyPr/>
                    <a:lstStyle/>
                    <a:p>
                      <a:pPr algn="ctr"/>
                      <a:endParaRPr lang="en-GB" sz="1400" dirty="0">
                        <a:solidFill>
                          <a:srgbClr val="32373F"/>
                        </a:solidFill>
                        <a:effectLst/>
                        <a:latin typeface="Calibri" panose="020F0502020204030204" pitchFamily="34" charset="0"/>
                        <a:cs typeface="Calibri" panose="020F0502020204030204" pitchFamily="34" charset="0"/>
                      </a:endParaRP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7F7F7"/>
                    </a:solidFill>
                  </a:tcPr>
                </a:tc>
                <a:tc>
                  <a:txBody>
                    <a:bodyPr/>
                    <a:lstStyle/>
                    <a:p>
                      <a:pPr algn="ctr"/>
                      <a:endParaRPr lang="en-GB" sz="1400" dirty="0">
                        <a:solidFill>
                          <a:srgbClr val="32373F"/>
                        </a:solidFill>
                        <a:effectLst/>
                        <a:latin typeface="Calibri" panose="020F0502020204030204" pitchFamily="34" charset="0"/>
                        <a:cs typeface="Calibri" panose="020F0502020204030204" pitchFamily="34" charset="0"/>
                      </a:endParaRP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7F7F7"/>
                    </a:solidFill>
                  </a:tcPr>
                </a:tc>
                <a:tc>
                  <a:txBody>
                    <a:bodyPr/>
                    <a:lstStyle/>
                    <a:p>
                      <a:pPr algn="ctr"/>
                      <a:endParaRPr lang="en-GB" sz="1400" dirty="0">
                        <a:solidFill>
                          <a:srgbClr val="32373F"/>
                        </a:solidFill>
                        <a:effectLst/>
                        <a:latin typeface="Calibri" panose="020F0502020204030204" pitchFamily="34" charset="0"/>
                        <a:cs typeface="Calibri" panose="020F0502020204030204" pitchFamily="34" charset="0"/>
                      </a:endParaRP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7F7F7"/>
                    </a:solidFill>
                  </a:tcPr>
                </a:tc>
                <a:extLst>
                  <a:ext uri="{0D108BD9-81ED-4DB2-BD59-A6C34878D82A}">
                    <a16:rowId xmlns:a16="http://schemas.microsoft.com/office/drawing/2014/main" val="1676911796"/>
                  </a:ext>
                </a:extLst>
              </a:tr>
              <a:tr h="432000">
                <a:tc>
                  <a:txBody>
                    <a:bodyPr/>
                    <a:lstStyle/>
                    <a:p>
                      <a:pPr algn="l"/>
                      <a:r>
                        <a:rPr lang="en-GB" sz="1400" b="1" dirty="0" err="1">
                          <a:solidFill>
                            <a:srgbClr val="32373F"/>
                          </a:solidFill>
                          <a:effectLst/>
                          <a:latin typeface="Calibri" panose="020F0502020204030204" pitchFamily="34" charset="0"/>
                          <a:cs typeface="Calibri" panose="020F0502020204030204" pitchFamily="34" charset="0"/>
                        </a:rPr>
                        <a:t>Oura</a:t>
                      </a:r>
                      <a:r>
                        <a:rPr lang="en-GB" sz="1400" b="1" dirty="0">
                          <a:solidFill>
                            <a:srgbClr val="32373F"/>
                          </a:solidFill>
                          <a:effectLst/>
                          <a:latin typeface="Calibri" panose="020F0502020204030204" pitchFamily="34" charset="0"/>
                          <a:cs typeface="Calibri" panose="020F0502020204030204" pitchFamily="34" charset="0"/>
                        </a:rPr>
                        <a:t> Ring</a:t>
                      </a: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FFFFF"/>
                    </a:solidFill>
                  </a:tcPr>
                </a:tc>
                <a:tc>
                  <a:txBody>
                    <a:bodyPr/>
                    <a:lstStyle/>
                    <a:p>
                      <a:pPr algn="l"/>
                      <a:r>
                        <a:rPr lang="en-GB" sz="1400">
                          <a:solidFill>
                            <a:srgbClr val="32373F"/>
                          </a:solidFill>
                          <a:effectLst/>
                          <a:latin typeface="Calibri" panose="020F0502020204030204" pitchFamily="34" charset="0"/>
                          <a:cs typeface="Calibri" panose="020F0502020204030204" pitchFamily="34" charset="0"/>
                        </a:rPr>
                        <a:t>finger ring</a:t>
                      </a: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FFFFF"/>
                    </a:solidFill>
                  </a:tcPr>
                </a:tc>
                <a:tc>
                  <a:txBody>
                    <a:bodyPr/>
                    <a:lstStyle/>
                    <a:p>
                      <a:pPr algn="ctr"/>
                      <a:r>
                        <a:rPr lang="en-GB" sz="1400" dirty="0">
                          <a:solidFill>
                            <a:srgbClr val="32373F"/>
                          </a:solidFill>
                          <a:effectLst/>
                          <a:latin typeface="Calibri" panose="020F0502020204030204" pitchFamily="34" charset="0"/>
                          <a:cs typeface="Calibri" panose="020F0502020204030204" pitchFamily="34" charset="0"/>
                        </a:rPr>
                        <a:t>✓</a:t>
                      </a: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FFFFF"/>
                    </a:solidFill>
                  </a:tcPr>
                </a:tc>
                <a:tc>
                  <a:txBody>
                    <a:bodyPr/>
                    <a:lstStyle/>
                    <a:p>
                      <a:pPr algn="ctr"/>
                      <a:r>
                        <a:rPr lang="en-GB" sz="1400" dirty="0">
                          <a:solidFill>
                            <a:srgbClr val="32373F"/>
                          </a:solidFill>
                          <a:effectLst/>
                          <a:latin typeface="Calibri" panose="020F0502020204030204" pitchFamily="34" charset="0"/>
                          <a:cs typeface="Calibri" panose="020F0502020204030204" pitchFamily="34" charset="0"/>
                        </a:rPr>
                        <a:t>☓</a:t>
                      </a: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FFFFF"/>
                    </a:solidFill>
                  </a:tcPr>
                </a:tc>
                <a:tc>
                  <a:txBody>
                    <a:bodyPr/>
                    <a:lstStyle/>
                    <a:p>
                      <a:pPr algn="ctr"/>
                      <a:endParaRPr lang="en-GB" sz="1400" dirty="0">
                        <a:solidFill>
                          <a:srgbClr val="32373F"/>
                        </a:solidFill>
                        <a:effectLst/>
                        <a:latin typeface="Calibri" panose="020F0502020204030204" pitchFamily="34" charset="0"/>
                        <a:cs typeface="Calibri" panose="020F0502020204030204" pitchFamily="34" charset="0"/>
                      </a:endParaRP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FFFFF"/>
                    </a:solidFill>
                  </a:tcPr>
                </a:tc>
                <a:tc>
                  <a:txBody>
                    <a:bodyPr/>
                    <a:lstStyle/>
                    <a:p>
                      <a:pPr algn="ctr"/>
                      <a:endParaRPr lang="en-GB" sz="1400" dirty="0">
                        <a:solidFill>
                          <a:srgbClr val="32373F"/>
                        </a:solidFill>
                        <a:effectLst/>
                        <a:latin typeface="Calibri" panose="020F0502020204030204" pitchFamily="34" charset="0"/>
                        <a:cs typeface="Calibri" panose="020F0502020204030204" pitchFamily="34" charset="0"/>
                      </a:endParaRP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FFFFF"/>
                    </a:solidFill>
                  </a:tcPr>
                </a:tc>
                <a:tc>
                  <a:txBody>
                    <a:bodyPr/>
                    <a:lstStyle/>
                    <a:p>
                      <a:pPr algn="ctr"/>
                      <a:endParaRPr lang="en-GB" sz="1400" dirty="0">
                        <a:solidFill>
                          <a:srgbClr val="32373F"/>
                        </a:solidFill>
                        <a:effectLst/>
                        <a:latin typeface="Calibri" panose="020F0502020204030204" pitchFamily="34" charset="0"/>
                        <a:cs typeface="Calibri" panose="020F0502020204030204" pitchFamily="34" charset="0"/>
                      </a:endParaRP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FFFFF"/>
                    </a:solidFill>
                  </a:tcPr>
                </a:tc>
                <a:tc>
                  <a:txBody>
                    <a:bodyPr/>
                    <a:lstStyle/>
                    <a:p>
                      <a:pPr algn="ctr"/>
                      <a:endParaRPr lang="en-GB" sz="1400" dirty="0">
                        <a:solidFill>
                          <a:srgbClr val="32373F"/>
                        </a:solidFill>
                        <a:effectLst/>
                        <a:latin typeface="Calibri" panose="020F0502020204030204" pitchFamily="34" charset="0"/>
                        <a:cs typeface="Calibri" panose="020F0502020204030204" pitchFamily="34" charset="0"/>
                      </a:endParaRP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FFFFF"/>
                    </a:solidFill>
                  </a:tcPr>
                </a:tc>
                <a:tc>
                  <a:txBody>
                    <a:bodyPr/>
                    <a:lstStyle/>
                    <a:p>
                      <a:pPr algn="ctr"/>
                      <a:endParaRPr lang="en-GB" sz="1400" dirty="0">
                        <a:solidFill>
                          <a:srgbClr val="32373F"/>
                        </a:solidFill>
                        <a:effectLst/>
                        <a:latin typeface="Calibri" panose="020F0502020204030204" pitchFamily="34" charset="0"/>
                        <a:cs typeface="Calibri" panose="020F0502020204030204" pitchFamily="34" charset="0"/>
                      </a:endParaRP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FFFFF"/>
                    </a:solidFill>
                  </a:tcPr>
                </a:tc>
                <a:tc>
                  <a:txBody>
                    <a:bodyPr/>
                    <a:lstStyle/>
                    <a:p>
                      <a:pPr algn="ctr"/>
                      <a:endParaRPr lang="en-GB" sz="1400" dirty="0">
                        <a:solidFill>
                          <a:srgbClr val="32373F"/>
                        </a:solidFill>
                        <a:effectLst/>
                        <a:latin typeface="Calibri" panose="020F0502020204030204" pitchFamily="34" charset="0"/>
                        <a:cs typeface="Calibri" panose="020F0502020204030204" pitchFamily="34" charset="0"/>
                      </a:endParaRP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FFFFF"/>
                    </a:solidFill>
                  </a:tcPr>
                </a:tc>
                <a:tc>
                  <a:txBody>
                    <a:bodyPr/>
                    <a:lstStyle/>
                    <a:p>
                      <a:pPr algn="ctr"/>
                      <a:endParaRPr lang="en-GB" sz="1400" dirty="0">
                        <a:solidFill>
                          <a:srgbClr val="32373F"/>
                        </a:solidFill>
                        <a:effectLst/>
                        <a:latin typeface="Calibri" panose="020F0502020204030204" pitchFamily="34" charset="0"/>
                        <a:cs typeface="Calibri" panose="020F0502020204030204" pitchFamily="34" charset="0"/>
                      </a:endParaRP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FFFFF"/>
                    </a:solidFill>
                  </a:tcPr>
                </a:tc>
                <a:tc>
                  <a:txBody>
                    <a:bodyPr/>
                    <a:lstStyle/>
                    <a:p>
                      <a:pPr algn="ctr"/>
                      <a:endParaRPr lang="en-GB" sz="1400" dirty="0">
                        <a:solidFill>
                          <a:srgbClr val="32373F"/>
                        </a:solidFill>
                        <a:effectLst/>
                        <a:latin typeface="Calibri" panose="020F0502020204030204" pitchFamily="34" charset="0"/>
                        <a:cs typeface="Calibri" panose="020F0502020204030204" pitchFamily="34" charset="0"/>
                      </a:endParaRP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FFFFF"/>
                    </a:solidFill>
                  </a:tcPr>
                </a:tc>
                <a:tc>
                  <a:txBody>
                    <a:bodyPr/>
                    <a:lstStyle/>
                    <a:p>
                      <a:pPr algn="ctr"/>
                      <a:endParaRPr lang="en-GB" sz="1400" dirty="0">
                        <a:solidFill>
                          <a:srgbClr val="32373F"/>
                        </a:solidFill>
                        <a:effectLst/>
                        <a:latin typeface="Calibri" panose="020F0502020204030204" pitchFamily="34" charset="0"/>
                        <a:cs typeface="Calibri" panose="020F0502020204030204" pitchFamily="34" charset="0"/>
                      </a:endParaRP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FFFFF"/>
                    </a:solidFill>
                  </a:tcPr>
                </a:tc>
                <a:tc>
                  <a:txBody>
                    <a:bodyPr/>
                    <a:lstStyle/>
                    <a:p>
                      <a:pPr algn="ctr"/>
                      <a:endParaRPr lang="en-GB" sz="1400" dirty="0">
                        <a:solidFill>
                          <a:srgbClr val="32373F"/>
                        </a:solidFill>
                        <a:effectLst/>
                        <a:latin typeface="Calibri" panose="020F0502020204030204" pitchFamily="34" charset="0"/>
                        <a:cs typeface="Calibri" panose="020F0502020204030204" pitchFamily="34" charset="0"/>
                      </a:endParaRPr>
                    </a:p>
                  </a:txBody>
                  <a:tcPr marL="26781" marR="26781" marT="13390" marB="13390" anchor="ctr">
                    <a:lnL w="9525" cap="flat" cmpd="sng" algn="ctr">
                      <a:solidFill>
                        <a:srgbClr val="DCDCDC"/>
                      </a:solidFill>
                      <a:prstDash val="solid"/>
                      <a:round/>
                      <a:headEnd type="none" w="med" len="med"/>
                      <a:tailEnd type="none" w="med" len="med"/>
                    </a:lnL>
                    <a:lnR w="9525" cap="flat" cmpd="sng" algn="ctr">
                      <a:solidFill>
                        <a:srgbClr val="DCDCDC"/>
                      </a:solidFill>
                      <a:prstDash val="solid"/>
                      <a:round/>
                      <a:headEnd type="none" w="med" len="med"/>
                      <a:tailEnd type="none" w="med" len="med"/>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solidFill>
                      <a:srgbClr val="FFFFFF"/>
                    </a:solidFill>
                  </a:tcPr>
                </a:tc>
                <a:extLst>
                  <a:ext uri="{0D108BD9-81ED-4DB2-BD59-A6C34878D82A}">
                    <a16:rowId xmlns:a16="http://schemas.microsoft.com/office/drawing/2014/main" val="272143165"/>
                  </a:ext>
                </a:extLst>
              </a:tr>
            </a:tbl>
          </a:graphicData>
        </a:graphic>
      </p:graphicFrame>
      <p:sp>
        <p:nvSpPr>
          <p:cNvPr id="5" name="Title 1">
            <a:extLst>
              <a:ext uri="{FF2B5EF4-FFF2-40B4-BE49-F238E27FC236}">
                <a16:creationId xmlns:a16="http://schemas.microsoft.com/office/drawing/2014/main" id="{6769D56E-4F62-0543-BFF4-B72033170E2E}"/>
              </a:ext>
            </a:extLst>
          </p:cNvPr>
          <p:cNvSpPr txBox="1">
            <a:spLocks/>
          </p:cNvSpPr>
          <p:nvPr/>
        </p:nvSpPr>
        <p:spPr>
          <a:xfrm>
            <a:off x="72893" y="39756"/>
            <a:ext cx="9369287" cy="894522"/>
          </a:xfrm>
          <a:prstGeom prst="rect">
            <a:avLst/>
          </a:prstGeom>
          <a:noFill/>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189" algn="ctr" rtl="0" fontAlgn="base">
              <a:spcBef>
                <a:spcPct val="0"/>
              </a:spcBef>
              <a:spcAft>
                <a:spcPct val="0"/>
              </a:spcAft>
              <a:defRPr sz="4400">
                <a:solidFill>
                  <a:schemeClr val="tx1"/>
                </a:solidFill>
                <a:latin typeface="Calibri" pitchFamily="34" charset="0"/>
              </a:defRPr>
            </a:lvl6pPr>
            <a:lvl7pPr marL="914377" algn="ctr" rtl="0" fontAlgn="base">
              <a:spcBef>
                <a:spcPct val="0"/>
              </a:spcBef>
              <a:spcAft>
                <a:spcPct val="0"/>
              </a:spcAft>
              <a:defRPr sz="4400">
                <a:solidFill>
                  <a:schemeClr val="tx1"/>
                </a:solidFill>
                <a:latin typeface="Calibri" pitchFamily="34" charset="0"/>
              </a:defRPr>
            </a:lvl7pPr>
            <a:lvl8pPr marL="1371566" algn="ctr" rtl="0" fontAlgn="base">
              <a:spcBef>
                <a:spcPct val="0"/>
              </a:spcBef>
              <a:spcAft>
                <a:spcPct val="0"/>
              </a:spcAft>
              <a:defRPr sz="4400">
                <a:solidFill>
                  <a:schemeClr val="tx1"/>
                </a:solidFill>
                <a:latin typeface="Calibri" pitchFamily="34" charset="0"/>
              </a:defRPr>
            </a:lvl8pPr>
            <a:lvl9pPr marL="1828754" algn="ctr" rtl="0" fontAlgn="base">
              <a:spcBef>
                <a:spcPct val="0"/>
              </a:spcBef>
              <a:spcAft>
                <a:spcPct val="0"/>
              </a:spcAft>
              <a:defRPr sz="4400">
                <a:solidFill>
                  <a:schemeClr val="tx1"/>
                </a:solidFill>
                <a:latin typeface="Calibri"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a:ea typeface="+mj-ea"/>
                <a:cs typeface="+mj-cs"/>
              </a:rPr>
              <a:t>Functionality</a:t>
            </a:r>
          </a:p>
        </p:txBody>
      </p:sp>
    </p:spTree>
    <p:extLst>
      <p:ext uri="{BB962C8B-B14F-4D97-AF65-F5344CB8AC3E}">
        <p14:creationId xmlns:p14="http://schemas.microsoft.com/office/powerpoint/2010/main" val="59532644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0.9|1.1|0.6"/>
</p:tagLst>
</file>

<file path=ppt/tags/tag2.xml><?xml version="1.0" encoding="utf-8"?>
<p:tagLst xmlns:a="http://schemas.openxmlformats.org/drawingml/2006/main" xmlns:r="http://schemas.openxmlformats.org/officeDocument/2006/relationships" xmlns:p="http://schemas.openxmlformats.org/presentationml/2006/main">
  <p:tag name="TIMING" val="|2.8"/>
</p:tagLst>
</file>

<file path=ppt/theme/theme1.xml><?xml version="1.0" encoding="utf-8"?>
<a:theme xmlns:a="http://schemas.openxmlformats.org/drawingml/2006/main" name="Titl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Titl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Titl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7211</TotalTime>
  <Words>5035</Words>
  <Application>Microsoft Macintosh PowerPoint</Application>
  <PresentationFormat>Widescreen</PresentationFormat>
  <Paragraphs>708</Paragraphs>
  <Slides>22</Slides>
  <Notes>22</Notes>
  <HiddenSlides>0</HiddenSlides>
  <MMClips>0</MMClips>
  <ScaleCrop>false</ScaleCrop>
  <HeadingPairs>
    <vt:vector size="6" baseType="variant">
      <vt:variant>
        <vt:lpstr>Fonts Used</vt:lpstr>
      </vt:variant>
      <vt:variant>
        <vt:i4>3</vt:i4>
      </vt:variant>
      <vt:variant>
        <vt:lpstr>Theme</vt:lpstr>
      </vt:variant>
      <vt:variant>
        <vt:i4>4</vt:i4>
      </vt:variant>
      <vt:variant>
        <vt:lpstr>Slide Titles</vt:lpstr>
      </vt:variant>
      <vt:variant>
        <vt:i4>22</vt:i4>
      </vt:variant>
    </vt:vector>
  </HeadingPairs>
  <TitlesOfParts>
    <vt:vector size="29" baseType="lpstr">
      <vt:lpstr>Arial</vt:lpstr>
      <vt:lpstr>Calibri</vt:lpstr>
      <vt:lpstr>Calibri Light</vt:lpstr>
      <vt:lpstr>Title</vt:lpstr>
      <vt:lpstr>1_Title</vt:lpstr>
      <vt:lpstr>2_Title</vt:lpstr>
      <vt:lpstr>Custom Design</vt:lpstr>
      <vt:lpstr>Realising the potential of wearables for health monitoring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Generating synthetic wearable sensor data</dc:title>
  <dc:creator>Charlton, Peter</dc:creator>
  <cp:lastModifiedBy>Charlton, Peter</cp:lastModifiedBy>
  <cp:revision>140</cp:revision>
  <cp:lastPrinted>2021-03-18T10:35:02Z</cp:lastPrinted>
  <dcterms:created xsi:type="dcterms:W3CDTF">2020-12-07T13:26:21Z</dcterms:created>
  <dcterms:modified xsi:type="dcterms:W3CDTF">2021-03-18T10:59:22Z</dcterms:modified>
</cp:coreProperties>
</file>