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 Id="rId4" Type="http://purl.oclc.org/ooxml/officeDocument/relationships/customProperties" Target="docProps/custom.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48" r:id="rId1"/>
  </p:sldMasterIdLst>
  <p:notesMasterIdLst>
    <p:notesMasterId r:id="rId132"/>
  </p:notesMasterIdLst>
  <p:sldIdLst>
    <p:sldId id="399" r:id="rId2"/>
    <p:sldId id="392" r:id="rId3"/>
    <p:sldId id="405" r:id="rId4"/>
    <p:sldId id="449" r:id="rId5"/>
    <p:sldId id="368" r:id="rId6"/>
    <p:sldId id="369" r:id="rId7"/>
    <p:sldId id="417" r:id="rId8"/>
    <p:sldId id="260" r:id="rId9"/>
    <p:sldId id="433" r:id="rId10"/>
    <p:sldId id="406" r:id="rId11"/>
    <p:sldId id="407" r:id="rId12"/>
    <p:sldId id="434" r:id="rId13"/>
    <p:sldId id="269" r:id="rId14"/>
    <p:sldId id="300" r:id="rId15"/>
    <p:sldId id="452" r:id="rId16"/>
    <p:sldId id="302" r:id="rId17"/>
    <p:sldId id="311" r:id="rId18"/>
    <p:sldId id="306" r:id="rId19"/>
    <p:sldId id="301" r:id="rId20"/>
    <p:sldId id="303" r:id="rId21"/>
    <p:sldId id="304" r:id="rId22"/>
    <p:sldId id="309" r:id="rId23"/>
    <p:sldId id="299" r:id="rId24"/>
    <p:sldId id="468" r:id="rId25"/>
    <p:sldId id="274" r:id="rId26"/>
    <p:sldId id="313" r:id="rId27"/>
    <p:sldId id="331" r:id="rId28"/>
    <p:sldId id="425" r:id="rId29"/>
    <p:sldId id="426" r:id="rId30"/>
    <p:sldId id="416" r:id="rId31"/>
    <p:sldId id="332" r:id="rId32"/>
    <p:sldId id="333" r:id="rId33"/>
    <p:sldId id="305" r:id="rId34"/>
    <p:sldId id="467" r:id="rId35"/>
    <p:sldId id="362" r:id="rId36"/>
    <p:sldId id="314" r:id="rId37"/>
    <p:sldId id="346" r:id="rId38"/>
    <p:sldId id="466" r:id="rId39"/>
    <p:sldId id="408" r:id="rId40"/>
    <p:sldId id="400" r:id="rId41"/>
    <p:sldId id="423" r:id="rId42"/>
    <p:sldId id="402" r:id="rId43"/>
    <p:sldId id="428" r:id="rId44"/>
    <p:sldId id="430" r:id="rId45"/>
    <p:sldId id="429" r:id="rId46"/>
    <p:sldId id="431" r:id="rId47"/>
    <p:sldId id="460" r:id="rId48"/>
    <p:sldId id="457" r:id="rId49"/>
    <p:sldId id="458" r:id="rId50"/>
    <p:sldId id="388" r:id="rId51"/>
    <p:sldId id="459" r:id="rId52"/>
    <p:sldId id="271" r:id="rId53"/>
    <p:sldId id="307" r:id="rId54"/>
    <p:sldId id="461" r:id="rId55"/>
    <p:sldId id="296" r:id="rId56"/>
    <p:sldId id="295" r:id="rId57"/>
    <p:sldId id="297" r:id="rId58"/>
    <p:sldId id="327" r:id="rId59"/>
    <p:sldId id="320" r:id="rId60"/>
    <p:sldId id="322" r:id="rId61"/>
    <p:sldId id="298" r:id="rId62"/>
    <p:sldId id="324" r:id="rId63"/>
    <p:sldId id="323" r:id="rId64"/>
    <p:sldId id="338" r:id="rId65"/>
    <p:sldId id="469" r:id="rId66"/>
    <p:sldId id="470" r:id="rId67"/>
    <p:sldId id="475" r:id="rId68"/>
    <p:sldId id="476" r:id="rId69"/>
    <p:sldId id="385" r:id="rId70"/>
    <p:sldId id="472" r:id="rId71"/>
    <p:sldId id="473" r:id="rId72"/>
    <p:sldId id="471" r:id="rId73"/>
    <p:sldId id="474" r:id="rId74"/>
    <p:sldId id="419" r:id="rId75"/>
    <p:sldId id="414" r:id="rId76"/>
    <p:sldId id="409" r:id="rId77"/>
    <p:sldId id="451" r:id="rId78"/>
    <p:sldId id="424" r:id="rId79"/>
    <p:sldId id="450" r:id="rId80"/>
    <p:sldId id="422" r:id="rId81"/>
    <p:sldId id="412" r:id="rId82"/>
    <p:sldId id="413" r:id="rId83"/>
    <p:sldId id="432" r:id="rId84"/>
    <p:sldId id="410" r:id="rId85"/>
    <p:sldId id="411" r:id="rId86"/>
    <p:sldId id="465" r:id="rId87"/>
    <p:sldId id="464" r:id="rId88"/>
    <p:sldId id="340" r:id="rId89"/>
    <p:sldId id="437" r:id="rId90"/>
    <p:sldId id="316" r:id="rId91"/>
    <p:sldId id="317" r:id="rId92"/>
    <p:sldId id="318" r:id="rId93"/>
    <p:sldId id="445" r:id="rId94"/>
    <p:sldId id="446" r:id="rId95"/>
    <p:sldId id="447" r:id="rId96"/>
    <p:sldId id="448" r:id="rId97"/>
    <p:sldId id="293" r:id="rId98"/>
    <p:sldId id="292" r:id="rId99"/>
    <p:sldId id="339" r:id="rId100"/>
    <p:sldId id="329" r:id="rId101"/>
    <p:sldId id="328" r:id="rId102"/>
    <p:sldId id="330" r:id="rId103"/>
    <p:sldId id="378" r:id="rId104"/>
    <p:sldId id="337" r:id="rId105"/>
    <p:sldId id="453" r:id="rId106"/>
    <p:sldId id="354" r:id="rId107"/>
    <p:sldId id="438" r:id="rId108"/>
    <p:sldId id="442" r:id="rId109"/>
    <p:sldId id="439" r:id="rId110"/>
    <p:sldId id="444" r:id="rId111"/>
    <p:sldId id="418" r:id="rId112"/>
    <p:sldId id="343" r:id="rId113"/>
    <p:sldId id="396" r:id="rId114"/>
    <p:sldId id="397" r:id="rId115"/>
    <p:sldId id="395" r:id="rId116"/>
    <p:sldId id="456" r:id="rId117"/>
    <p:sldId id="455" r:id="rId118"/>
    <p:sldId id="454" r:id="rId119"/>
    <p:sldId id="443" r:id="rId120"/>
    <p:sldId id="390" r:id="rId121"/>
    <p:sldId id="394" r:id="rId122"/>
    <p:sldId id="393" r:id="rId123"/>
    <p:sldId id="398" r:id="rId124"/>
    <p:sldId id="356" r:id="rId125"/>
    <p:sldId id="352" r:id="rId126"/>
    <p:sldId id="353" r:id="rId127"/>
    <p:sldId id="335" r:id="rId128"/>
    <p:sldId id="336" r:id="rId129"/>
    <p:sldId id="415" r:id="rId130"/>
    <p:sldId id="325" r:id="rId131"/>
  </p:sldIdLst>
  <p:sldSz cx="12192000" cy="6858000"/>
  <p:notesSz cx="6858000" cy="9144000"/>
  <p:embeddedFontLst>
    <p:embeddedFont>
      <p:font typeface="Calibri" panose="020F0502020204030204" pitchFamily="34" charset="0"/>
      <p:regular r:id="rId133"/>
      <p:bold r:id="rId134"/>
      <p:italic r:id="rId135"/>
      <p:boldItalic r:id="rId136"/>
    </p:embeddedFont>
    <p:embeddedFont>
      <p:font typeface="Metropolis" panose="00000500000000000000" pitchFamily="2" charset="0"/>
      <p:regular r:id="rId137"/>
      <p:bold r:id="rId138"/>
      <p:italic r:id="rId139"/>
      <p:boldItalic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F"/>
    <a:srgbClr val="000000"/>
    <a:srgbClr val="1C1C1C"/>
    <a:srgbClr val="E69F00"/>
    <a:srgbClr val="CC79A7"/>
    <a:srgbClr val="009E73"/>
    <a:srgbClr val="058461"/>
    <a:srgbClr val="0072B2"/>
    <a:srgbClr val="FA9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p:normalViewPr>
    <p:restoredLeft sz="14.757%" autoAdjust="0"/>
    <p:restoredTop sz="86.6%" autoAdjust="0"/>
  </p:normalViewPr>
  <p:slideViewPr>
    <p:cSldViewPr snapToGrid="0">
      <p:cViewPr varScale="1">
        <p:scale>
          <a:sx n="83" d="100"/>
          <a:sy n="83" d="100"/>
        </p:scale>
        <p:origin x="126" y="35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purl.oclc.org/ooxml/officeDocument/relationships/slide" Target="slides/slide116.xml"/><Relationship Id="rId21" Type="http://purl.oclc.org/ooxml/officeDocument/relationships/slide" Target="slides/slide20.xml"/><Relationship Id="rId42" Type="http://purl.oclc.org/ooxml/officeDocument/relationships/slide" Target="slides/slide41.xml"/><Relationship Id="rId63" Type="http://purl.oclc.org/ooxml/officeDocument/relationships/slide" Target="slides/slide62.xml"/><Relationship Id="rId84" Type="http://purl.oclc.org/ooxml/officeDocument/relationships/slide" Target="slides/slide83.xml"/><Relationship Id="rId138" Type="http://purl.oclc.org/ooxml/officeDocument/relationships/font" Target="fonts/font6.fntdata"/><Relationship Id="rId107" Type="http://purl.oclc.org/ooxml/officeDocument/relationships/slide" Target="slides/slide106.xml"/><Relationship Id="rId11" Type="http://purl.oclc.org/ooxml/officeDocument/relationships/slide" Target="slides/slide10.xml"/><Relationship Id="rId32" Type="http://purl.oclc.org/ooxml/officeDocument/relationships/slide" Target="slides/slide31.xml"/><Relationship Id="rId37" Type="http://purl.oclc.org/ooxml/officeDocument/relationships/slide" Target="slides/slide36.xml"/><Relationship Id="rId53" Type="http://purl.oclc.org/ooxml/officeDocument/relationships/slide" Target="slides/slide52.xml"/><Relationship Id="rId58" Type="http://purl.oclc.org/ooxml/officeDocument/relationships/slide" Target="slides/slide57.xml"/><Relationship Id="rId74" Type="http://purl.oclc.org/ooxml/officeDocument/relationships/slide" Target="slides/slide73.xml"/><Relationship Id="rId79" Type="http://purl.oclc.org/ooxml/officeDocument/relationships/slide" Target="slides/slide78.xml"/><Relationship Id="rId102" Type="http://purl.oclc.org/ooxml/officeDocument/relationships/slide" Target="slides/slide101.xml"/><Relationship Id="rId123" Type="http://purl.oclc.org/ooxml/officeDocument/relationships/slide" Target="slides/slide122.xml"/><Relationship Id="rId128" Type="http://purl.oclc.org/ooxml/officeDocument/relationships/slide" Target="slides/slide127.xml"/><Relationship Id="rId144" Type="http://purl.oclc.org/ooxml/officeDocument/relationships/tableStyles" Target="tableStyles.xml"/><Relationship Id="rId5" Type="http://purl.oclc.org/ooxml/officeDocument/relationships/slide" Target="slides/slide4.xml"/><Relationship Id="rId90" Type="http://purl.oclc.org/ooxml/officeDocument/relationships/slide" Target="slides/slide89.xml"/><Relationship Id="rId95" Type="http://purl.oclc.org/ooxml/officeDocument/relationships/slide" Target="slides/slide94.xml"/><Relationship Id="rId22" Type="http://purl.oclc.org/ooxml/officeDocument/relationships/slide" Target="slides/slide21.xml"/><Relationship Id="rId27" Type="http://purl.oclc.org/ooxml/officeDocument/relationships/slide" Target="slides/slide26.xml"/><Relationship Id="rId43" Type="http://purl.oclc.org/ooxml/officeDocument/relationships/slide" Target="slides/slide42.xml"/><Relationship Id="rId48" Type="http://purl.oclc.org/ooxml/officeDocument/relationships/slide" Target="slides/slide47.xml"/><Relationship Id="rId64" Type="http://purl.oclc.org/ooxml/officeDocument/relationships/slide" Target="slides/slide63.xml"/><Relationship Id="rId69" Type="http://purl.oclc.org/ooxml/officeDocument/relationships/slide" Target="slides/slide68.xml"/><Relationship Id="rId113" Type="http://purl.oclc.org/ooxml/officeDocument/relationships/slide" Target="slides/slide112.xml"/><Relationship Id="rId118" Type="http://purl.oclc.org/ooxml/officeDocument/relationships/slide" Target="slides/slide117.xml"/><Relationship Id="rId134" Type="http://purl.oclc.org/ooxml/officeDocument/relationships/font" Target="fonts/font2.fntdata"/><Relationship Id="rId139" Type="http://purl.oclc.org/ooxml/officeDocument/relationships/font" Target="fonts/font7.fntdata"/><Relationship Id="rId80" Type="http://purl.oclc.org/ooxml/officeDocument/relationships/slide" Target="slides/slide79.xml"/><Relationship Id="rId85" Type="http://purl.oclc.org/ooxml/officeDocument/relationships/slide" Target="slides/slide84.xml"/><Relationship Id="rId12" Type="http://purl.oclc.org/ooxml/officeDocument/relationships/slide" Target="slides/slide11.xml"/><Relationship Id="rId17" Type="http://purl.oclc.org/ooxml/officeDocument/relationships/slide" Target="slides/slide16.xml"/><Relationship Id="rId33" Type="http://purl.oclc.org/ooxml/officeDocument/relationships/slide" Target="slides/slide32.xml"/><Relationship Id="rId38" Type="http://purl.oclc.org/ooxml/officeDocument/relationships/slide" Target="slides/slide37.xml"/><Relationship Id="rId59" Type="http://purl.oclc.org/ooxml/officeDocument/relationships/slide" Target="slides/slide58.xml"/><Relationship Id="rId103" Type="http://purl.oclc.org/ooxml/officeDocument/relationships/slide" Target="slides/slide102.xml"/><Relationship Id="rId108" Type="http://purl.oclc.org/ooxml/officeDocument/relationships/slide" Target="slides/slide107.xml"/><Relationship Id="rId124" Type="http://purl.oclc.org/ooxml/officeDocument/relationships/slide" Target="slides/slide123.xml"/><Relationship Id="rId129" Type="http://purl.oclc.org/ooxml/officeDocument/relationships/slide" Target="slides/slide128.xml"/><Relationship Id="rId54" Type="http://purl.oclc.org/ooxml/officeDocument/relationships/slide" Target="slides/slide53.xml"/><Relationship Id="rId70" Type="http://purl.oclc.org/ooxml/officeDocument/relationships/slide" Target="slides/slide69.xml"/><Relationship Id="rId75" Type="http://purl.oclc.org/ooxml/officeDocument/relationships/slide" Target="slides/slide74.xml"/><Relationship Id="rId91" Type="http://purl.oclc.org/ooxml/officeDocument/relationships/slide" Target="slides/slide90.xml"/><Relationship Id="rId96" Type="http://purl.oclc.org/ooxml/officeDocument/relationships/slide" Target="slides/slide95.xml"/><Relationship Id="rId140" Type="http://purl.oclc.org/ooxml/officeDocument/relationships/font" Target="fonts/font8.fntdata"/><Relationship Id="rId1" Type="http://purl.oclc.org/ooxml/officeDocument/relationships/slideMaster" Target="slideMasters/slideMaster1.xml"/><Relationship Id="rId6" Type="http://purl.oclc.org/ooxml/officeDocument/relationships/slide" Target="slides/slide5.xml"/><Relationship Id="rId23" Type="http://purl.oclc.org/ooxml/officeDocument/relationships/slide" Target="slides/slide22.xml"/><Relationship Id="rId28" Type="http://purl.oclc.org/ooxml/officeDocument/relationships/slide" Target="slides/slide27.xml"/><Relationship Id="rId49" Type="http://purl.oclc.org/ooxml/officeDocument/relationships/slide" Target="slides/slide48.xml"/><Relationship Id="rId114" Type="http://purl.oclc.org/ooxml/officeDocument/relationships/slide" Target="slides/slide113.xml"/><Relationship Id="rId119" Type="http://purl.oclc.org/ooxml/officeDocument/relationships/slide" Target="slides/slide118.xml"/><Relationship Id="rId44" Type="http://purl.oclc.org/ooxml/officeDocument/relationships/slide" Target="slides/slide43.xml"/><Relationship Id="rId60" Type="http://purl.oclc.org/ooxml/officeDocument/relationships/slide" Target="slides/slide59.xml"/><Relationship Id="rId65" Type="http://purl.oclc.org/ooxml/officeDocument/relationships/slide" Target="slides/slide64.xml"/><Relationship Id="rId81" Type="http://purl.oclc.org/ooxml/officeDocument/relationships/slide" Target="slides/slide80.xml"/><Relationship Id="rId86" Type="http://purl.oclc.org/ooxml/officeDocument/relationships/slide" Target="slides/slide85.xml"/><Relationship Id="rId130" Type="http://purl.oclc.org/ooxml/officeDocument/relationships/slide" Target="slides/slide129.xml"/><Relationship Id="rId135" Type="http://purl.oclc.org/ooxml/officeDocument/relationships/font" Target="fonts/font3.fntdata"/><Relationship Id="rId13" Type="http://purl.oclc.org/ooxml/officeDocument/relationships/slide" Target="slides/slide12.xml"/><Relationship Id="rId18" Type="http://purl.oclc.org/ooxml/officeDocument/relationships/slide" Target="slides/slide17.xml"/><Relationship Id="rId39" Type="http://purl.oclc.org/ooxml/officeDocument/relationships/slide" Target="slides/slide38.xml"/><Relationship Id="rId109" Type="http://purl.oclc.org/ooxml/officeDocument/relationships/slide" Target="slides/slide108.xml"/><Relationship Id="rId34" Type="http://purl.oclc.org/ooxml/officeDocument/relationships/slide" Target="slides/slide33.xml"/><Relationship Id="rId50" Type="http://purl.oclc.org/ooxml/officeDocument/relationships/slide" Target="slides/slide49.xml"/><Relationship Id="rId55" Type="http://purl.oclc.org/ooxml/officeDocument/relationships/slide" Target="slides/slide54.xml"/><Relationship Id="rId76" Type="http://purl.oclc.org/ooxml/officeDocument/relationships/slide" Target="slides/slide75.xml"/><Relationship Id="rId97" Type="http://purl.oclc.org/ooxml/officeDocument/relationships/slide" Target="slides/slide96.xml"/><Relationship Id="rId104" Type="http://purl.oclc.org/ooxml/officeDocument/relationships/slide" Target="slides/slide103.xml"/><Relationship Id="rId120" Type="http://purl.oclc.org/ooxml/officeDocument/relationships/slide" Target="slides/slide119.xml"/><Relationship Id="rId125" Type="http://purl.oclc.org/ooxml/officeDocument/relationships/slide" Target="slides/slide124.xml"/><Relationship Id="rId141" Type="http://purl.oclc.org/ooxml/officeDocument/relationships/presProps" Target="presProps.xml"/><Relationship Id="rId7" Type="http://purl.oclc.org/ooxml/officeDocument/relationships/slide" Target="slides/slide6.xml"/><Relationship Id="rId71" Type="http://purl.oclc.org/ooxml/officeDocument/relationships/slide" Target="slides/slide70.xml"/><Relationship Id="rId92" Type="http://purl.oclc.org/ooxml/officeDocument/relationships/slide" Target="slides/slide91.xml"/><Relationship Id="rId2" Type="http://purl.oclc.org/ooxml/officeDocument/relationships/slide" Target="slides/slide1.xml"/><Relationship Id="rId29" Type="http://purl.oclc.org/ooxml/officeDocument/relationships/slide" Target="slides/slide28.xml"/><Relationship Id="rId24" Type="http://purl.oclc.org/ooxml/officeDocument/relationships/slide" Target="slides/slide23.xml"/><Relationship Id="rId40" Type="http://purl.oclc.org/ooxml/officeDocument/relationships/slide" Target="slides/slide39.xml"/><Relationship Id="rId45" Type="http://purl.oclc.org/ooxml/officeDocument/relationships/slide" Target="slides/slide44.xml"/><Relationship Id="rId66" Type="http://purl.oclc.org/ooxml/officeDocument/relationships/slide" Target="slides/slide65.xml"/><Relationship Id="rId87" Type="http://purl.oclc.org/ooxml/officeDocument/relationships/slide" Target="slides/slide86.xml"/><Relationship Id="rId110" Type="http://purl.oclc.org/ooxml/officeDocument/relationships/slide" Target="slides/slide109.xml"/><Relationship Id="rId115" Type="http://purl.oclc.org/ooxml/officeDocument/relationships/slide" Target="slides/slide114.xml"/><Relationship Id="rId131" Type="http://purl.oclc.org/ooxml/officeDocument/relationships/slide" Target="slides/slide130.xml"/><Relationship Id="rId136" Type="http://purl.oclc.org/ooxml/officeDocument/relationships/font" Target="fonts/font4.fntdata"/><Relationship Id="rId61" Type="http://purl.oclc.org/ooxml/officeDocument/relationships/slide" Target="slides/slide60.xml"/><Relationship Id="rId82" Type="http://purl.oclc.org/ooxml/officeDocument/relationships/slide" Target="slides/slide81.xml"/><Relationship Id="rId19" Type="http://purl.oclc.org/ooxml/officeDocument/relationships/slide" Target="slides/slide18.xml"/><Relationship Id="rId14" Type="http://purl.oclc.org/ooxml/officeDocument/relationships/slide" Target="slides/slide13.xml"/><Relationship Id="rId30" Type="http://purl.oclc.org/ooxml/officeDocument/relationships/slide" Target="slides/slide29.xml"/><Relationship Id="rId35" Type="http://purl.oclc.org/ooxml/officeDocument/relationships/slide" Target="slides/slide34.xml"/><Relationship Id="rId56" Type="http://purl.oclc.org/ooxml/officeDocument/relationships/slide" Target="slides/slide55.xml"/><Relationship Id="rId77" Type="http://purl.oclc.org/ooxml/officeDocument/relationships/slide" Target="slides/slide76.xml"/><Relationship Id="rId100" Type="http://purl.oclc.org/ooxml/officeDocument/relationships/slide" Target="slides/slide99.xml"/><Relationship Id="rId105" Type="http://purl.oclc.org/ooxml/officeDocument/relationships/slide" Target="slides/slide104.xml"/><Relationship Id="rId126" Type="http://purl.oclc.org/ooxml/officeDocument/relationships/slide" Target="slides/slide125.xml"/><Relationship Id="rId8" Type="http://purl.oclc.org/ooxml/officeDocument/relationships/slide" Target="slides/slide7.xml"/><Relationship Id="rId51" Type="http://purl.oclc.org/ooxml/officeDocument/relationships/slide" Target="slides/slide50.xml"/><Relationship Id="rId72" Type="http://purl.oclc.org/ooxml/officeDocument/relationships/slide" Target="slides/slide71.xml"/><Relationship Id="rId93" Type="http://purl.oclc.org/ooxml/officeDocument/relationships/slide" Target="slides/slide92.xml"/><Relationship Id="rId98" Type="http://purl.oclc.org/ooxml/officeDocument/relationships/slide" Target="slides/slide97.xml"/><Relationship Id="rId121" Type="http://purl.oclc.org/ooxml/officeDocument/relationships/slide" Target="slides/slide120.xml"/><Relationship Id="rId142" Type="http://purl.oclc.org/ooxml/officeDocument/relationships/viewProps" Target="viewProps.xml"/><Relationship Id="rId3" Type="http://purl.oclc.org/ooxml/officeDocument/relationships/slide" Target="slides/slide2.xml"/><Relationship Id="rId25" Type="http://purl.oclc.org/ooxml/officeDocument/relationships/slide" Target="slides/slide24.xml"/><Relationship Id="rId46" Type="http://purl.oclc.org/ooxml/officeDocument/relationships/slide" Target="slides/slide45.xml"/><Relationship Id="rId67" Type="http://purl.oclc.org/ooxml/officeDocument/relationships/slide" Target="slides/slide66.xml"/><Relationship Id="rId116" Type="http://purl.oclc.org/ooxml/officeDocument/relationships/slide" Target="slides/slide115.xml"/><Relationship Id="rId137" Type="http://purl.oclc.org/ooxml/officeDocument/relationships/font" Target="fonts/font5.fntdata"/><Relationship Id="rId20" Type="http://purl.oclc.org/ooxml/officeDocument/relationships/slide" Target="slides/slide19.xml"/><Relationship Id="rId41" Type="http://purl.oclc.org/ooxml/officeDocument/relationships/slide" Target="slides/slide40.xml"/><Relationship Id="rId62" Type="http://purl.oclc.org/ooxml/officeDocument/relationships/slide" Target="slides/slide61.xml"/><Relationship Id="rId83" Type="http://purl.oclc.org/ooxml/officeDocument/relationships/slide" Target="slides/slide82.xml"/><Relationship Id="rId88" Type="http://purl.oclc.org/ooxml/officeDocument/relationships/slide" Target="slides/slide87.xml"/><Relationship Id="rId111" Type="http://purl.oclc.org/ooxml/officeDocument/relationships/slide" Target="slides/slide110.xml"/><Relationship Id="rId132" Type="http://purl.oclc.org/ooxml/officeDocument/relationships/notesMaster" Target="notesMasters/notesMaster1.xml"/><Relationship Id="rId15" Type="http://purl.oclc.org/ooxml/officeDocument/relationships/slide" Target="slides/slide14.xml"/><Relationship Id="rId36" Type="http://purl.oclc.org/ooxml/officeDocument/relationships/slide" Target="slides/slide35.xml"/><Relationship Id="rId57" Type="http://purl.oclc.org/ooxml/officeDocument/relationships/slide" Target="slides/slide56.xml"/><Relationship Id="rId106" Type="http://purl.oclc.org/ooxml/officeDocument/relationships/slide" Target="slides/slide105.xml"/><Relationship Id="rId127" Type="http://purl.oclc.org/ooxml/officeDocument/relationships/slide" Target="slides/slide126.xml"/><Relationship Id="rId10" Type="http://purl.oclc.org/ooxml/officeDocument/relationships/slide" Target="slides/slide9.xml"/><Relationship Id="rId31" Type="http://purl.oclc.org/ooxml/officeDocument/relationships/slide" Target="slides/slide30.xml"/><Relationship Id="rId52" Type="http://purl.oclc.org/ooxml/officeDocument/relationships/slide" Target="slides/slide51.xml"/><Relationship Id="rId73" Type="http://purl.oclc.org/ooxml/officeDocument/relationships/slide" Target="slides/slide72.xml"/><Relationship Id="rId78" Type="http://purl.oclc.org/ooxml/officeDocument/relationships/slide" Target="slides/slide77.xml"/><Relationship Id="rId94" Type="http://purl.oclc.org/ooxml/officeDocument/relationships/slide" Target="slides/slide93.xml"/><Relationship Id="rId99" Type="http://purl.oclc.org/ooxml/officeDocument/relationships/slide" Target="slides/slide98.xml"/><Relationship Id="rId101" Type="http://purl.oclc.org/ooxml/officeDocument/relationships/slide" Target="slides/slide100.xml"/><Relationship Id="rId122" Type="http://purl.oclc.org/ooxml/officeDocument/relationships/slide" Target="slides/slide121.xml"/><Relationship Id="rId143" Type="http://purl.oclc.org/ooxml/officeDocument/relationships/theme" Target="theme/theme1.xml"/><Relationship Id="rId4" Type="http://purl.oclc.org/ooxml/officeDocument/relationships/slide" Target="slides/slide3.xml"/><Relationship Id="rId9" Type="http://purl.oclc.org/ooxml/officeDocument/relationships/slide" Target="slides/slide8.xml"/><Relationship Id="rId26" Type="http://purl.oclc.org/ooxml/officeDocument/relationships/slide" Target="slides/slide25.xml"/><Relationship Id="rId47" Type="http://purl.oclc.org/ooxml/officeDocument/relationships/slide" Target="slides/slide46.xml"/><Relationship Id="rId68" Type="http://purl.oclc.org/ooxml/officeDocument/relationships/slide" Target="slides/slide67.xml"/><Relationship Id="rId89" Type="http://purl.oclc.org/ooxml/officeDocument/relationships/slide" Target="slides/slide88.xml"/><Relationship Id="rId112" Type="http://purl.oclc.org/ooxml/officeDocument/relationships/slide" Target="slides/slide111.xml"/><Relationship Id="rId133" Type="http://purl.oclc.org/ooxml/officeDocument/relationships/font" Target="fonts/font1.fntdata"/><Relationship Id="rId16" Type="http://purl.oclc.org/ooxml/officeDocument/relationships/slide" Target="slides/slide15.xml"/></Relationships>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C350-6411-4B8A-B391-85E4CC1BF142}" type="datetimeFigureOut">
              <a:rPr lang="en-GB" smtClean="0"/>
              <a:t>2021-03-04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B0193-8304-4A40-B7DF-5493BC3F9484}" type="slidenum">
              <a:rPr lang="en-GB" smtClean="0"/>
              <a:t>‹#›</a:t>
            </a:fld>
            <a:endParaRPr lang="en-GB"/>
          </a:p>
        </p:txBody>
      </p:sp>
    </p:spTree>
    <p:extLst>
      <p:ext uri="{BB962C8B-B14F-4D97-AF65-F5344CB8AC3E}">
        <p14:creationId xmlns:p14="http://schemas.microsoft.com/office/powerpoint/2010/main" val="193267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6.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27.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33.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37.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41.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42.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47.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52.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53.xml"/><Relationship Id="rId1" Type="http://purl.oclc.org/ooxml/officeDocument/relationships/notesMaster" Target="../notesMasters/notesMaster1.xml"/></Relationships>
</file>

<file path=ppt/notesSlides/_rels/notesSlide29.xml.rels><?xml version="1.0" encoding="UTF-8" standalone="yes"?>
<Relationships xmlns="http://schemas.openxmlformats.org/package/2006/relationships"><Relationship Id="rId2" Type="http://purl.oclc.org/ooxml/officeDocument/relationships/slide" Target="../slides/slide55.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30.xml.rels><?xml version="1.0" encoding="UTF-8" standalone="yes"?>
<Relationships xmlns="http://schemas.openxmlformats.org/package/2006/relationships"><Relationship Id="rId2" Type="http://purl.oclc.org/ooxml/officeDocument/relationships/slide" Target="../slides/slide57.xml"/><Relationship Id="rId1" Type="http://purl.oclc.org/ooxml/officeDocument/relationships/notesMaster" Target="../notesMasters/notesMaster1.xml"/></Relationships>
</file>

<file path=ppt/notesSlides/_rels/notesSlide31.xml.rels><?xml version="1.0" encoding="UTF-8" standalone="yes"?>
<Relationships xmlns="http://schemas.openxmlformats.org/package/2006/relationships"><Relationship Id="rId2" Type="http://purl.oclc.org/ooxml/officeDocument/relationships/slide" Target="../slides/slide58.xml"/><Relationship Id="rId1" Type="http://purl.oclc.org/ooxml/officeDocument/relationships/notesMaster" Target="../notesMasters/notesMaster1.xml"/></Relationships>
</file>

<file path=ppt/notesSlides/_rels/notesSlide32.xml.rels><?xml version="1.0" encoding="UTF-8" standalone="yes"?>
<Relationships xmlns="http://schemas.openxmlformats.org/package/2006/relationships"><Relationship Id="rId2" Type="http://purl.oclc.org/ooxml/officeDocument/relationships/slide" Target="../slides/slide59.xml"/><Relationship Id="rId1" Type="http://purl.oclc.org/ooxml/officeDocument/relationships/notesMaster" Target="../notesMasters/notesMaster1.xml"/></Relationships>
</file>

<file path=ppt/notesSlides/_rels/notesSlide33.xml.rels><?xml version="1.0" encoding="UTF-8" standalone="yes"?>
<Relationships xmlns="http://schemas.openxmlformats.org/package/2006/relationships"><Relationship Id="rId2" Type="http://purl.oclc.org/ooxml/officeDocument/relationships/slide" Target="../slides/slide60.xml"/><Relationship Id="rId1" Type="http://purl.oclc.org/ooxml/officeDocument/relationships/notesMaster" Target="../notesMasters/notesMaster1.xml"/></Relationships>
</file>

<file path=ppt/notesSlides/_rels/notesSlide34.xml.rels><?xml version="1.0" encoding="UTF-8" standalone="yes"?>
<Relationships xmlns="http://schemas.openxmlformats.org/package/2006/relationships"><Relationship Id="rId2" Type="http://purl.oclc.org/ooxml/officeDocument/relationships/slide" Target="../slides/slide63.xml"/><Relationship Id="rId1" Type="http://purl.oclc.org/ooxml/officeDocument/relationships/notesMaster" Target="../notesMasters/notesMaster1.xml"/></Relationships>
</file>

<file path=ppt/notesSlides/_rels/notesSlide35.xml.rels><?xml version="1.0" encoding="UTF-8" standalone="yes"?>
<Relationships xmlns="http://schemas.openxmlformats.org/package/2006/relationships"><Relationship Id="rId2" Type="http://purl.oclc.org/ooxml/officeDocument/relationships/slide" Target="../slides/slide64.xml"/><Relationship Id="rId1" Type="http://purl.oclc.org/ooxml/officeDocument/relationships/notesMaster" Target="../notesMasters/notesMaster1.xml"/></Relationships>
</file>

<file path=ppt/notesSlides/_rels/notesSlide36.xml.rels><?xml version="1.0" encoding="UTF-8" standalone="yes"?>
<Relationships xmlns="http://schemas.openxmlformats.org/package/2006/relationships"><Relationship Id="rId2" Type="http://purl.oclc.org/ooxml/officeDocument/relationships/slide" Target="../slides/slide70.xml"/><Relationship Id="rId1" Type="http://purl.oclc.org/ooxml/officeDocument/relationships/notesMaster" Target="../notesMasters/notesMaster1.xml"/></Relationships>
</file>

<file path=ppt/notesSlides/_rels/notesSlide37.xml.rels><?xml version="1.0" encoding="UTF-8" standalone="yes"?>
<Relationships xmlns="http://schemas.openxmlformats.org/package/2006/relationships"><Relationship Id="rId2" Type="http://purl.oclc.org/ooxml/officeDocument/relationships/slide" Target="../slides/slide73.xml"/><Relationship Id="rId1" Type="http://purl.oclc.org/ooxml/officeDocument/relationships/notesMaster" Target="../notesMasters/notesMaster1.xml"/></Relationships>
</file>

<file path=ppt/notesSlides/_rels/notesSlide38.xml.rels><?xml version="1.0" encoding="UTF-8" standalone="yes"?>
<Relationships xmlns="http://schemas.openxmlformats.org/package/2006/relationships"><Relationship Id="rId2" Type="http://purl.oclc.org/ooxml/officeDocument/relationships/slide" Target="../slides/slide76.xml"/><Relationship Id="rId1" Type="http://purl.oclc.org/ooxml/officeDocument/relationships/notesMaster" Target="../notesMasters/notesMaster1.xml"/></Relationships>
</file>

<file path=ppt/notesSlides/_rels/notesSlide39.xml.rels><?xml version="1.0" encoding="UTF-8" standalone="yes"?>
<Relationships xmlns="http://schemas.openxmlformats.org/package/2006/relationships"><Relationship Id="rId2" Type="http://purl.oclc.org/ooxml/officeDocument/relationships/slide" Target="../slides/slide77.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40.xml.rels><?xml version="1.0" encoding="UTF-8" standalone="yes"?>
<Relationships xmlns="http://schemas.openxmlformats.org/package/2006/relationships"><Relationship Id="rId2" Type="http://purl.oclc.org/ooxml/officeDocument/relationships/slide" Target="../slides/slide78.xml"/><Relationship Id="rId1" Type="http://purl.oclc.org/ooxml/officeDocument/relationships/notesMaster" Target="../notesMasters/notesMaster1.xml"/></Relationships>
</file>

<file path=ppt/notesSlides/_rels/notesSlide41.xml.rels><?xml version="1.0" encoding="UTF-8" standalone="yes"?>
<Relationships xmlns="http://schemas.openxmlformats.org/package/2006/relationships"><Relationship Id="rId2" Type="http://purl.oclc.org/ooxml/officeDocument/relationships/slide" Target="../slides/slide79.xml"/><Relationship Id="rId1" Type="http://purl.oclc.org/ooxml/officeDocument/relationships/notesMaster" Target="../notesMasters/notesMaster1.xml"/></Relationships>
</file>

<file path=ppt/notesSlides/_rels/notesSlide42.xml.rels><?xml version="1.0" encoding="UTF-8" standalone="yes"?>
<Relationships xmlns="http://schemas.openxmlformats.org/package/2006/relationships"><Relationship Id="rId2" Type="http://purl.oclc.org/ooxml/officeDocument/relationships/slide" Target="../slides/slide87.xml"/><Relationship Id="rId1" Type="http://purl.oclc.org/ooxml/officeDocument/relationships/notesMaster" Target="../notesMasters/notesMaster1.xml"/></Relationships>
</file>

<file path=ppt/notesSlides/_rels/notesSlide43.xml.rels><?xml version="1.0" encoding="UTF-8" standalone="yes"?>
<Relationships xmlns="http://schemas.openxmlformats.org/package/2006/relationships"><Relationship Id="rId2" Type="http://purl.oclc.org/ooxml/officeDocument/relationships/slide" Target="../slides/slide88.xml"/><Relationship Id="rId1" Type="http://purl.oclc.org/ooxml/officeDocument/relationships/notesMaster" Target="../notesMasters/notesMaster1.xml"/></Relationships>
</file>

<file path=ppt/notesSlides/_rels/notesSlide44.xml.rels><?xml version="1.0" encoding="UTF-8" standalone="yes"?>
<Relationships xmlns="http://schemas.openxmlformats.org/package/2006/relationships"><Relationship Id="rId2" Type="http://purl.oclc.org/ooxml/officeDocument/relationships/slide" Target="../slides/slide90.xml"/><Relationship Id="rId1" Type="http://purl.oclc.org/ooxml/officeDocument/relationships/notesMaster" Target="../notesMasters/notesMaster1.xml"/></Relationships>
</file>

<file path=ppt/notesSlides/_rels/notesSlide45.xml.rels><?xml version="1.0" encoding="UTF-8" standalone="yes"?>
<Relationships xmlns="http://schemas.openxmlformats.org/package/2006/relationships"><Relationship Id="rId2" Type="http://purl.oclc.org/ooxml/officeDocument/relationships/slide" Target="../slides/slide91.xml"/><Relationship Id="rId1" Type="http://purl.oclc.org/ooxml/officeDocument/relationships/notesMaster" Target="../notesMasters/notesMaster1.xml"/></Relationships>
</file>

<file path=ppt/notesSlides/_rels/notesSlide46.xml.rels><?xml version="1.0" encoding="UTF-8" standalone="yes"?>
<Relationships xmlns="http://schemas.openxmlformats.org/package/2006/relationships"><Relationship Id="rId2" Type="http://purl.oclc.org/ooxml/officeDocument/relationships/slide" Target="../slides/slide97.xml"/><Relationship Id="rId1" Type="http://purl.oclc.org/ooxml/officeDocument/relationships/notesMaster" Target="../notesMasters/notesMaster1.xml"/></Relationships>
</file>

<file path=ppt/notesSlides/_rels/notesSlide47.xml.rels><?xml version="1.0" encoding="UTF-8" standalone="yes"?>
<Relationships xmlns="http://schemas.openxmlformats.org/package/2006/relationships"><Relationship Id="rId2" Type="http://purl.oclc.org/ooxml/officeDocument/relationships/slide" Target="../slides/slide98.xml"/><Relationship Id="rId1" Type="http://purl.oclc.org/ooxml/officeDocument/relationships/notesMaster" Target="../notesMasters/notesMaster1.xml"/></Relationships>
</file>

<file path=ppt/notesSlides/_rels/notesSlide48.xml.rels><?xml version="1.0" encoding="UTF-8" standalone="yes"?>
<Relationships xmlns="http://schemas.openxmlformats.org/package/2006/relationships"><Relationship Id="rId2" Type="http://purl.oclc.org/ooxml/officeDocument/relationships/slide" Target="../slides/slide99.xml"/><Relationship Id="rId1" Type="http://purl.oclc.org/ooxml/officeDocument/relationships/notesMaster" Target="../notesMasters/notesMaster1.xml"/></Relationships>
</file>

<file path=ppt/notesSlides/_rels/notesSlide49.xml.rels><?xml version="1.0" encoding="UTF-8" standalone="yes"?>
<Relationships xmlns="http://schemas.openxmlformats.org/package/2006/relationships"><Relationship Id="rId2" Type="http://purl.oclc.org/ooxml/officeDocument/relationships/slide" Target="../slides/slide100.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50.xml.rels><?xml version="1.0" encoding="UTF-8" standalone="yes"?>
<Relationships xmlns="http://schemas.openxmlformats.org/package/2006/relationships"><Relationship Id="rId2" Type="http://purl.oclc.org/ooxml/officeDocument/relationships/slide" Target="../slides/slide101.xml"/><Relationship Id="rId1" Type="http://purl.oclc.org/ooxml/officeDocument/relationships/notesMaster" Target="../notesMasters/notesMaster1.xml"/></Relationships>
</file>

<file path=ppt/notesSlides/_rels/notesSlide51.xml.rels><?xml version="1.0" encoding="UTF-8" standalone="yes"?>
<Relationships xmlns="http://schemas.openxmlformats.org/package/2006/relationships"><Relationship Id="rId2" Type="http://purl.oclc.org/ooxml/officeDocument/relationships/slide" Target="../slides/slide102.xml"/><Relationship Id="rId1" Type="http://purl.oclc.org/ooxml/officeDocument/relationships/notesMaster" Target="../notesMasters/notesMaster1.xml"/></Relationships>
</file>

<file path=ppt/notesSlides/_rels/notesSlide52.xml.rels><?xml version="1.0" encoding="UTF-8" standalone="yes"?>
<Relationships xmlns="http://schemas.openxmlformats.org/package/2006/relationships"><Relationship Id="rId2" Type="http://purl.oclc.org/ooxml/officeDocument/relationships/slide" Target="../slides/slide104.xml"/><Relationship Id="rId1" Type="http://purl.oclc.org/ooxml/officeDocument/relationships/notesMaster" Target="../notesMasters/notesMaster1.xml"/></Relationships>
</file>

<file path=ppt/notesSlides/_rels/notesSlide53.xml.rels><?xml version="1.0" encoding="UTF-8" standalone="yes"?>
<Relationships xmlns="http://schemas.openxmlformats.org/package/2006/relationships"><Relationship Id="rId2" Type="http://purl.oclc.org/ooxml/officeDocument/relationships/slide" Target="../slides/slide106.xml"/><Relationship Id="rId1" Type="http://purl.oclc.org/ooxml/officeDocument/relationships/notesMaster" Target="../notesMasters/notesMaster1.xml"/></Relationships>
</file>

<file path=ppt/notesSlides/_rels/notesSlide54.xml.rels><?xml version="1.0" encoding="UTF-8" standalone="yes"?>
<Relationships xmlns="http://schemas.openxmlformats.org/package/2006/relationships"><Relationship Id="rId2" Type="http://purl.oclc.org/ooxml/officeDocument/relationships/slide" Target="../slides/slide112.xml"/><Relationship Id="rId1" Type="http://purl.oclc.org/ooxml/officeDocument/relationships/notesMaster" Target="../notesMasters/notesMaster1.xml"/></Relationships>
</file>

<file path=ppt/notesSlides/_rels/notesSlide55.xml.rels><?xml version="1.0" encoding="UTF-8" standalone="yes"?>
<Relationships xmlns="http://schemas.openxmlformats.org/package/2006/relationships"><Relationship Id="rId2" Type="http://purl.oclc.org/ooxml/officeDocument/relationships/slide" Target="../slides/slide113.xml"/><Relationship Id="rId1" Type="http://purl.oclc.org/ooxml/officeDocument/relationships/notesMaster" Target="../notesMasters/notesMaster1.xml"/></Relationships>
</file>

<file path=ppt/notesSlides/_rels/notesSlide56.xml.rels><?xml version="1.0" encoding="UTF-8" standalone="yes"?>
<Relationships xmlns="http://schemas.openxmlformats.org/package/2006/relationships"><Relationship Id="rId2" Type="http://purl.oclc.org/ooxml/officeDocument/relationships/slide" Target="../slides/slide114.xml"/><Relationship Id="rId1" Type="http://purl.oclc.org/ooxml/officeDocument/relationships/notesMaster" Target="../notesMasters/notesMaster1.xml"/></Relationships>
</file>

<file path=ppt/notesSlides/_rels/notesSlide57.xml.rels><?xml version="1.0" encoding="UTF-8" standalone="yes"?>
<Relationships xmlns="http://schemas.openxmlformats.org/package/2006/relationships"><Relationship Id="rId2" Type="http://purl.oclc.org/ooxml/officeDocument/relationships/slide" Target="../slides/slide124.xml"/><Relationship Id="rId1" Type="http://purl.oclc.org/ooxml/officeDocument/relationships/notesMaster" Target="../notesMasters/notesMaster1.xml"/></Relationships>
</file>

<file path=ppt/notesSlides/_rels/notesSlide58.xml.rels><?xml version="1.0" encoding="UTF-8" standalone="yes"?>
<Relationships xmlns="http://schemas.openxmlformats.org/package/2006/relationships"><Relationship Id="rId2" Type="http://purl.oclc.org/ooxml/officeDocument/relationships/slide" Target="../slides/slide125.xml"/><Relationship Id="rId1" Type="http://purl.oclc.org/ooxml/officeDocument/relationships/notesMaster" Target="../notesMasters/notesMaster1.xml"/></Relationships>
</file>

<file path=ppt/notesSlides/_rels/notesSlide59.xml.rels><?xml version="1.0" encoding="UTF-8" standalone="yes"?>
<Relationships xmlns="http://schemas.openxmlformats.org/package/2006/relationships"><Relationship Id="rId2" Type="http://purl.oclc.org/ooxml/officeDocument/relationships/slide" Target="../slides/slide126.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60.xml.rels><?xml version="1.0" encoding="UTF-8" standalone="yes"?>
<Relationships xmlns="http://schemas.openxmlformats.org/package/2006/relationships"><Relationship Id="rId2" Type="http://purl.oclc.org/ooxml/officeDocument/relationships/slide" Target="../slides/slide127.xml"/><Relationship Id="rId1" Type="http://purl.oclc.org/ooxml/officeDocument/relationships/notesMaster" Target="../notesMasters/notesMaster1.xml"/></Relationships>
</file>

<file path=ppt/notesSlides/_rels/notesSlide61.xml.rels><?xml version="1.0" encoding="UTF-8" standalone="yes"?>
<Relationships xmlns="http://schemas.openxmlformats.org/package/2006/relationships"><Relationship Id="rId2" Type="http://purl.oclc.org/ooxml/officeDocument/relationships/slide" Target="../slides/slide128.xml"/><Relationship Id="rId1" Type="http://purl.oclc.org/ooxml/officeDocument/relationships/notesMaster" Target="../notesMasters/notesMaster1.xml"/></Relationships>
</file>

<file path=ppt/notesSlides/_rels/notesSlide62.xml.rels><?xml version="1.0" encoding="UTF-8" standalone="yes"?>
<Relationships xmlns="http://schemas.openxmlformats.org/package/2006/relationships"><Relationship Id="rId2" Type="http://purl.oclc.org/ooxml/officeDocument/relationships/slide" Target="../slides/slide129.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very much for having me today.</a:t>
            </a:r>
          </a:p>
        </p:txBody>
      </p:sp>
      <p:sp>
        <p:nvSpPr>
          <p:cNvPr id="4" name="Slide Number Placeholder 3"/>
          <p:cNvSpPr>
            <a:spLocks noGrp="1"/>
          </p:cNvSpPr>
          <p:nvPr>
            <p:ph type="sldNum" sz="quarter" idx="10"/>
          </p:nvPr>
        </p:nvSpPr>
        <p:spPr/>
        <p:txBody>
          <a:bodyPr/>
          <a:lstStyle/>
          <a:p>
            <a:fld id="{147B0193-8304-4A40-B7DF-5493BC3F9484}" type="slidenum">
              <a:rPr lang="en-GB" smtClean="0"/>
              <a:t>1</a:t>
            </a:fld>
            <a:endParaRPr lang="en-GB"/>
          </a:p>
        </p:txBody>
      </p:sp>
    </p:spTree>
    <p:extLst>
      <p:ext uri="{BB962C8B-B14F-4D97-AF65-F5344CB8AC3E}">
        <p14:creationId xmlns:p14="http://schemas.microsoft.com/office/powerpoint/2010/main" val="2096105555"/>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a:t>
            </a:r>
            <a:r>
              <a:rPr lang="en-US" baseline="0%" dirty="0"/>
              <a:t> </a:t>
            </a:r>
            <a:r>
              <a:rPr lang="en-US" dirty="0"/>
              <a:t>2015, we’ve worked with over 70 local citizen scientists</a:t>
            </a:r>
            <a:r>
              <a:rPr lang="en-US" baseline="0%" dirty="0"/>
              <a:t> to set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18</a:t>
            </a:fld>
            <a:endParaRPr lang="en-GB"/>
          </a:p>
        </p:txBody>
      </p:sp>
    </p:spTree>
    <p:extLst>
      <p:ext uri="{BB962C8B-B14F-4D97-AF65-F5344CB8AC3E}">
        <p14:creationId xmlns:p14="http://schemas.microsoft.com/office/powerpoint/2010/main" val="1211364710"/>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…motion-sensing camera</a:t>
            </a:r>
            <a:r>
              <a:rPr lang="en-US" baseline="0%" dirty="0"/>
              <a:t> traps that take photos of animals as they pass by.</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19</a:t>
            </a:fld>
            <a:endParaRPr lang="en-GB"/>
          </a:p>
        </p:txBody>
      </p:sp>
    </p:spTree>
    <p:extLst>
      <p:ext uri="{BB962C8B-B14F-4D97-AF65-F5344CB8AC3E}">
        <p14:creationId xmlns:p14="http://schemas.microsoft.com/office/powerpoint/2010/main" val="3761846118"/>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started</a:t>
            </a:r>
            <a:r>
              <a:rPr lang="en-US" baseline="0%" dirty="0"/>
              <a:t> with engagement meetings where we showed them how these camera traps work,…</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20</a:t>
            </a:fld>
            <a:endParaRPr lang="en-GB"/>
          </a:p>
        </p:txBody>
      </p:sp>
    </p:spTree>
    <p:extLst>
      <p:ext uri="{BB962C8B-B14F-4D97-AF65-F5344CB8AC3E}">
        <p14:creationId xmlns:p14="http://schemas.microsoft.com/office/powerpoint/2010/main" val="535580168"/>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 and how to set them up outside, and…</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21</a:t>
            </a:fld>
            <a:endParaRPr lang="en-GB"/>
          </a:p>
        </p:txBody>
      </p:sp>
    </p:spTree>
    <p:extLst>
      <p:ext uri="{BB962C8B-B14F-4D97-AF65-F5344CB8AC3E}">
        <p14:creationId xmlns:p14="http://schemas.microsoft.com/office/powerpoint/2010/main" val="3900960297"/>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carefully</a:t>
            </a:r>
            <a:r>
              <a:rPr lang="en-US" baseline="0%" dirty="0"/>
              <a:t> record metadata that go with the photos. Since the project started, our citizen scientists have deployed camera traps at…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22</a:t>
            </a:fld>
            <a:endParaRPr lang="en-GB"/>
          </a:p>
        </p:txBody>
      </p:sp>
    </p:spTree>
    <p:extLst>
      <p:ext uri="{BB962C8B-B14F-4D97-AF65-F5344CB8AC3E}">
        <p14:creationId xmlns:p14="http://schemas.microsoft.com/office/powerpoint/2010/main" val="283435613"/>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500 sites across</a:t>
            </a:r>
            <a:r>
              <a:rPr lang="en-US" baseline="0%" dirty="0"/>
              <a:t> England, plus a few that in other places. </a:t>
            </a:r>
            <a:r>
              <a:rPr lang="en-US" dirty="0"/>
              <a:t>And their deployments added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23</a:t>
            </a:fld>
            <a:endParaRPr lang="en-GB"/>
          </a:p>
        </p:txBody>
      </p:sp>
    </p:spTree>
    <p:extLst>
      <p:ext uri="{BB962C8B-B14F-4D97-AF65-F5344CB8AC3E}">
        <p14:creationId xmlns:p14="http://schemas.microsoft.com/office/powerpoint/2010/main" val="94610307"/>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more than 21 thousand camera</a:t>
            </a:r>
            <a:r>
              <a:rPr lang="en-US" baseline="0%" dirty="0"/>
              <a:t> trap days. This is equivalent to…</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24</a:t>
            </a:fld>
            <a:endParaRPr lang="en-GB"/>
          </a:p>
        </p:txBody>
      </p:sp>
    </p:spTree>
    <p:extLst>
      <p:ext uri="{BB962C8B-B14F-4D97-AF65-F5344CB8AC3E}">
        <p14:creationId xmlns:p14="http://schemas.microsoft.com/office/powerpoint/2010/main" val="259072675"/>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more than 65000 camera</a:t>
            </a:r>
            <a:r>
              <a:rPr lang="en-US" baseline="0%" dirty="0"/>
              <a:t> trap days. This is equivalent to…</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25</a:t>
            </a:fld>
            <a:endParaRPr lang="en-GB"/>
          </a:p>
        </p:txBody>
      </p:sp>
    </p:spTree>
    <p:extLst>
      <p:ext uri="{BB962C8B-B14F-4D97-AF65-F5344CB8AC3E}">
        <p14:creationId xmlns:p14="http://schemas.microsoft.com/office/powerpoint/2010/main" val="3600147333"/>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than 180 years worth of observations.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26</a:t>
            </a:fld>
            <a:endParaRPr lang="en-GB"/>
          </a:p>
        </p:txBody>
      </p:sp>
    </p:spTree>
    <p:extLst>
      <p:ext uri="{BB962C8B-B14F-4D97-AF65-F5344CB8AC3E}">
        <p14:creationId xmlns:p14="http://schemas.microsoft.com/office/powerpoint/2010/main" val="1355396933"/>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they get the wildlife images taken by their</a:t>
            </a:r>
            <a:r>
              <a:rPr lang="en-GB" baseline="0%" dirty="0"/>
              <a:t> camera traps…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27</a:t>
            </a:fld>
            <a:endParaRPr lang="en-GB"/>
          </a:p>
        </p:txBody>
      </p:sp>
    </p:spTree>
    <p:extLst>
      <p:ext uri="{BB962C8B-B14F-4D97-AF65-F5344CB8AC3E}">
        <p14:creationId xmlns:p14="http://schemas.microsoft.com/office/powerpoint/2010/main" val="1152935549"/>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…Tatsuya Amano et al. (2016)’s recent paper. Among other things, they talked about how the gaps in global biodiversity data can be filled…</a:t>
            </a:r>
          </a:p>
        </p:txBody>
      </p:sp>
      <p:sp>
        <p:nvSpPr>
          <p:cNvPr id="4" name="Slide Number Placeholder 3"/>
          <p:cNvSpPr>
            <a:spLocks noGrp="1"/>
          </p:cNvSpPr>
          <p:nvPr>
            <p:ph type="sldNum" sz="quarter" idx="10"/>
          </p:nvPr>
        </p:nvSpPr>
        <p:spPr/>
        <p:txBody>
          <a:bodyPr/>
          <a:lstStyle/>
          <a:p>
            <a:fld id="{147B0193-8304-4A40-B7DF-5493BC3F9484}" type="slidenum">
              <a:rPr lang="en-GB" smtClean="0"/>
              <a:t>3</a:t>
            </a:fld>
            <a:endParaRPr lang="en-GB"/>
          </a:p>
        </p:txBody>
      </p:sp>
    </p:spTree>
    <p:extLst>
      <p:ext uri="{BB962C8B-B14F-4D97-AF65-F5344CB8AC3E}">
        <p14:creationId xmlns:p14="http://schemas.microsoft.com/office/powerpoint/2010/main" val="2736021771"/>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t>
            </a:r>
            <a:r>
              <a:rPr lang="en-US" baseline="0%" dirty="0"/>
              <a:t>upload the photos to MammalWeb.org where anyone with Internet access can log in and classify the animals that show up. We now have…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33</a:t>
            </a:fld>
            <a:endParaRPr lang="en-GB"/>
          </a:p>
        </p:txBody>
      </p:sp>
    </p:spTree>
    <p:extLst>
      <p:ext uri="{BB962C8B-B14F-4D97-AF65-F5344CB8AC3E}">
        <p14:creationId xmlns:p14="http://schemas.microsoft.com/office/powerpoint/2010/main" val="1156530524"/>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34</a:t>
            </a:fld>
            <a:endParaRPr lang="en-GB"/>
          </a:p>
        </p:txBody>
      </p:sp>
    </p:spTree>
    <p:extLst>
      <p:ext uri="{BB962C8B-B14F-4D97-AF65-F5344CB8AC3E}">
        <p14:creationId xmlns:p14="http://schemas.microsoft.com/office/powerpoint/2010/main" val="4174713634"/>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data can help fill some of the gaps in our understanding of</a:t>
            </a:r>
            <a:r>
              <a:rPr lang="en-US" baseline="0%" dirty="0"/>
              <a:t> wild mammals in Britain. This could be diversity and distribution, or…</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36</a:t>
            </a:fld>
            <a:endParaRPr lang="en-GB"/>
          </a:p>
        </p:txBody>
      </p:sp>
    </p:spTree>
    <p:extLst>
      <p:ext uri="{BB962C8B-B14F-4D97-AF65-F5344CB8AC3E}">
        <p14:creationId xmlns:p14="http://schemas.microsoft.com/office/powerpoint/2010/main" val="4049221034"/>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…temporal aspects such</a:t>
            </a:r>
            <a:r>
              <a:rPr lang="en-GB" baseline="0%" dirty="0"/>
              <a:t> as the diurnal or seasonal patterns in these animals.</a:t>
            </a:r>
          </a:p>
          <a:p>
            <a:r>
              <a:rPr lang="en-GB" baseline="0%" dirty="0"/>
              <a:t>Image attributions:</a:t>
            </a:r>
          </a:p>
          <a:p>
            <a:r>
              <a:rPr lang="en-GB" baseline="0%" dirty="0"/>
              <a:t>moon modified from “Cloud Covered Moon” by </a:t>
            </a:r>
            <a:r>
              <a:rPr lang="en-GB" baseline="0%" dirty="0" err="1"/>
              <a:t>uroesch</a:t>
            </a:r>
            <a:r>
              <a:rPr lang="en-GB" baseline="0%" dirty="0"/>
              <a:t> from </a:t>
            </a:r>
            <a:r>
              <a:rPr lang="en-GB" baseline="0%" dirty="0" err="1"/>
              <a:t>openclipart</a:t>
            </a:r>
            <a:r>
              <a:rPr lang="en-GB" baseline="0%" dirty="0"/>
              <a:t>, CC0: https://openclipart.org/detail/178944/cloud-covered-moon</a:t>
            </a:r>
          </a:p>
          <a:p>
            <a:r>
              <a:rPr lang="en-GB" baseline="0%" dirty="0"/>
              <a:t>“Weather Symbols: Sun” by </a:t>
            </a:r>
            <a:r>
              <a:rPr lang="en-GB" baseline="0%" dirty="0" err="1"/>
              <a:t>nicubunu</a:t>
            </a:r>
            <a:r>
              <a:rPr lang="en-GB" baseline="0%" dirty="0"/>
              <a:t> from </a:t>
            </a:r>
            <a:r>
              <a:rPr lang="en-GB" baseline="0%" dirty="0" err="1"/>
              <a:t>openclipart</a:t>
            </a:r>
            <a:r>
              <a:rPr lang="en-GB" baseline="0%" dirty="0"/>
              <a:t>, CC0: https://openclipart.org/detail/22012/weather-symbols-sun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37</a:t>
            </a:fld>
            <a:endParaRPr lang="en-GB"/>
          </a:p>
        </p:txBody>
      </p:sp>
    </p:spTree>
    <p:extLst>
      <p:ext uri="{BB962C8B-B14F-4D97-AF65-F5344CB8AC3E}">
        <p14:creationId xmlns:p14="http://schemas.microsoft.com/office/powerpoint/2010/main" val="3737543113"/>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41</a:t>
            </a:fld>
            <a:endParaRPr lang="en-GB"/>
          </a:p>
        </p:txBody>
      </p:sp>
    </p:spTree>
    <p:extLst>
      <p:ext uri="{BB962C8B-B14F-4D97-AF65-F5344CB8AC3E}">
        <p14:creationId xmlns:p14="http://schemas.microsoft.com/office/powerpoint/2010/main" val="46684806"/>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42</a:t>
            </a:fld>
            <a:endParaRPr lang="en-GB"/>
          </a:p>
        </p:txBody>
      </p:sp>
    </p:spTree>
    <p:extLst>
      <p:ext uri="{BB962C8B-B14F-4D97-AF65-F5344CB8AC3E}">
        <p14:creationId xmlns:p14="http://schemas.microsoft.com/office/powerpoint/2010/main" val="1376326015"/>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47</a:t>
            </a:fld>
            <a:endParaRPr lang="en-GB"/>
          </a:p>
        </p:txBody>
      </p:sp>
    </p:spTree>
    <p:extLst>
      <p:ext uri="{BB962C8B-B14F-4D97-AF65-F5344CB8AC3E}">
        <p14:creationId xmlns:p14="http://schemas.microsoft.com/office/powerpoint/2010/main" val="3472813518"/>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i="0" baseline="0%" dirty="0"/>
              <a:t>But for this talk I would like to focus on the citizen scientists. One important example is…</a:t>
            </a:r>
            <a:endParaRPr lang="en-GB" dirty="0"/>
          </a:p>
          <a:p>
            <a:r>
              <a:rPr lang="en-GB" dirty="0"/>
              <a:t> </a:t>
            </a:r>
          </a:p>
        </p:txBody>
      </p:sp>
      <p:sp>
        <p:nvSpPr>
          <p:cNvPr id="4" name="Slide Number Placeholder 3"/>
          <p:cNvSpPr>
            <a:spLocks noGrp="1"/>
          </p:cNvSpPr>
          <p:nvPr>
            <p:ph type="sldNum" sz="quarter" idx="10"/>
          </p:nvPr>
        </p:nvSpPr>
        <p:spPr/>
        <p:txBody>
          <a:bodyPr/>
          <a:lstStyle/>
          <a:p>
            <a:fld id="{147B0193-8304-4A40-B7DF-5493BC3F9484}" type="slidenum">
              <a:rPr lang="en-GB" smtClean="0"/>
              <a:t>52</a:t>
            </a:fld>
            <a:endParaRPr lang="en-GB"/>
          </a:p>
        </p:txBody>
      </p:sp>
    </p:spTree>
    <p:extLst>
      <p:ext uri="{BB962C8B-B14F-4D97-AF65-F5344CB8AC3E}">
        <p14:creationId xmlns:p14="http://schemas.microsoft.com/office/powerpoint/2010/main" val="2272979362"/>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aseline="0%" dirty="0"/>
              <a:t>work we did with support from the British Ecological Society. It’s a partnership with Belmont Community School in Durham, where…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53</a:t>
            </a:fld>
            <a:endParaRPr lang="en-GB"/>
          </a:p>
        </p:txBody>
      </p:sp>
    </p:spTree>
    <p:extLst>
      <p:ext uri="{BB962C8B-B14F-4D97-AF65-F5344CB8AC3E}">
        <p14:creationId xmlns:p14="http://schemas.microsoft.com/office/powerpoint/2010/main" val="2786926265"/>
      </p:ext>
    </p:extLst>
  </p:cSld>
  <p:clrMapOvr>
    <a:masterClrMapping/>
  </p:clrMapOvr>
</p:notes>
</file>

<file path=ppt/notesSlides/notesSlide2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few years I worked with a group of about 10 secondary school students. They were guided to design</a:t>
            </a:r>
            <a:r>
              <a:rPr lang="en-GB" baseline="0%" dirty="0"/>
              <a:t> their own outreach activities around ecology and camera-trapping.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55</a:t>
            </a:fld>
            <a:endParaRPr lang="en-GB"/>
          </a:p>
        </p:txBody>
      </p:sp>
    </p:spTree>
    <p:extLst>
      <p:ext uri="{BB962C8B-B14F-4D97-AF65-F5344CB8AC3E}">
        <p14:creationId xmlns:p14="http://schemas.microsoft.com/office/powerpoint/2010/main" val="3627422986"/>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it is important to remember that citizen science covers</a:t>
            </a:r>
            <a:r>
              <a:rPr lang="en-US" baseline="0%" dirty="0"/>
              <a:t> many scientific fields, with astronomy being a huge one. Citizen scientists have even independently discovered planets orbiting stars far from our solar system.</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a:t>
            </a:fld>
            <a:endParaRPr lang="en-GB"/>
          </a:p>
        </p:txBody>
      </p:sp>
    </p:spTree>
    <p:extLst>
      <p:ext uri="{BB962C8B-B14F-4D97-AF65-F5344CB8AC3E}">
        <p14:creationId xmlns:p14="http://schemas.microsoft.com/office/powerpoint/2010/main" val="2105516904"/>
      </p:ext>
    </p:extLst>
  </p:cSld>
  <p:clrMapOvr>
    <a:masterClrMapping/>
  </p:clrMapOvr>
</p:notes>
</file>

<file path=ppt/notesSlides/notesSlide3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took their activities to several events over the</a:t>
            </a:r>
            <a:r>
              <a:rPr lang="en-US" baseline="0%" dirty="0"/>
              <a:t> years, and the most recent one is the…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57</a:t>
            </a:fld>
            <a:endParaRPr lang="en-GB"/>
          </a:p>
        </p:txBody>
      </p:sp>
    </p:spTree>
    <p:extLst>
      <p:ext uri="{BB962C8B-B14F-4D97-AF65-F5344CB8AC3E}">
        <p14:creationId xmlns:p14="http://schemas.microsoft.com/office/powerpoint/2010/main" val="1846362112"/>
      </p:ext>
    </p:extLst>
  </p:cSld>
  <p:clrMapOvr>
    <a:masterClrMapping/>
  </p:clrMapOvr>
</p:notes>
</file>

<file path=ppt/notesSlides/notesSlide3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…Celebrate Science</a:t>
            </a:r>
            <a:r>
              <a:rPr lang="en-US" baseline="0%" dirty="0"/>
              <a:t> festival this October in Durham. The festival was attended by thousands of people…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58</a:t>
            </a:fld>
            <a:endParaRPr lang="en-GB"/>
          </a:p>
        </p:txBody>
      </p:sp>
    </p:spTree>
    <p:extLst>
      <p:ext uri="{BB962C8B-B14F-4D97-AF65-F5344CB8AC3E}">
        <p14:creationId xmlns:p14="http://schemas.microsoft.com/office/powerpoint/2010/main" val="1582246978"/>
      </p:ext>
    </p:extLst>
  </p:cSld>
  <p:clrMapOvr>
    <a:masterClrMapping/>
  </p:clrMapOvr>
</p:notes>
</file>

<file path=ppt/notesSlides/notesSlide3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students explained to the visitors how camera traps work,</a:t>
            </a:r>
            <a:r>
              <a:rPr lang="en-US" baseline="0%" dirty="0"/>
              <a:t> what </a:t>
            </a:r>
            <a:r>
              <a:rPr lang="en-US" baseline="0%" dirty="0" err="1"/>
              <a:t>MammalWeb</a:t>
            </a:r>
            <a:r>
              <a:rPr lang="en-US" baseline="0%" dirty="0"/>
              <a:t> is about, why it’s important to monitor wildlife…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59</a:t>
            </a:fld>
            <a:endParaRPr lang="en-GB"/>
          </a:p>
        </p:txBody>
      </p:sp>
    </p:spTree>
    <p:extLst>
      <p:ext uri="{BB962C8B-B14F-4D97-AF65-F5344CB8AC3E}">
        <p14:creationId xmlns:p14="http://schemas.microsoft.com/office/powerpoint/2010/main" val="757110323"/>
      </p:ext>
    </p:extLst>
  </p:cSld>
  <p:clrMapOvr>
    <a:masterClrMapping/>
  </p:clrMapOvr>
</p:notes>
</file>

<file path=ppt/notesSlides/notesSlide3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why ecology is important in general.</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60</a:t>
            </a:fld>
            <a:endParaRPr lang="en-GB"/>
          </a:p>
        </p:txBody>
      </p:sp>
    </p:spTree>
    <p:extLst>
      <p:ext uri="{BB962C8B-B14F-4D97-AF65-F5344CB8AC3E}">
        <p14:creationId xmlns:p14="http://schemas.microsoft.com/office/powerpoint/2010/main" val="1263076465"/>
      </p:ext>
    </p:extLst>
  </p:cSld>
  <p:clrMapOvr>
    <a:masterClrMapping/>
  </p:clrMapOvr>
</p:notes>
</file>

<file path=ppt/notesSlides/notesSlide3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very impressed</a:t>
            </a:r>
            <a:r>
              <a:rPr lang="en-US" baseline="0%" dirty="0"/>
              <a:t> by what the student’s were able to achieve, and the visitors agreed. They were excited to see “young people who are so </a:t>
            </a:r>
            <a:r>
              <a:rPr lang="en-US" baseline="0%" dirty="0" err="1"/>
              <a:t>knowledgable</a:t>
            </a:r>
            <a:r>
              <a:rPr lang="en-US" baseline="0%" dirty="0"/>
              <a:t> and enthusiastic about science.” </a:t>
            </a:r>
            <a:r>
              <a:rPr lang="en-US" dirty="0"/>
              <a:t>And even though the MammalWeb table was only at the event for half a day out of three days, “people referred to MammalWeb as their </a:t>
            </a:r>
            <a:r>
              <a:rPr lang="en-US" dirty="0" err="1"/>
              <a:t>favourite</a:t>
            </a:r>
            <a:r>
              <a:rPr lang="en-US" dirty="0"/>
              <a:t> activity.” On</a:t>
            </a:r>
            <a:r>
              <a:rPr lang="en-US" baseline="0%" dirty="0"/>
              <a:t> top of all of this…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63</a:t>
            </a:fld>
            <a:endParaRPr lang="en-GB"/>
          </a:p>
        </p:txBody>
      </p:sp>
    </p:spTree>
    <p:extLst>
      <p:ext uri="{BB962C8B-B14F-4D97-AF65-F5344CB8AC3E}">
        <p14:creationId xmlns:p14="http://schemas.microsoft.com/office/powerpoint/2010/main" val="1539404638"/>
      </p:ext>
    </p:extLst>
  </p:cSld>
  <p:clrMapOvr>
    <a:masterClrMapping/>
  </p:clrMapOvr>
</p:notes>
</file>

<file path=ppt/notesSlides/notesSlide3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se students helped to make a short online video where they described what they did over the past few years, how they feel and what they learned from the experience. We’re blown away by what these students achieved, and we are close to publishing an academic paper about it.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64</a:t>
            </a:fld>
            <a:endParaRPr lang="en-GB"/>
          </a:p>
        </p:txBody>
      </p:sp>
    </p:spTree>
    <p:extLst>
      <p:ext uri="{BB962C8B-B14F-4D97-AF65-F5344CB8AC3E}">
        <p14:creationId xmlns:p14="http://schemas.microsoft.com/office/powerpoint/2010/main" val="3382253729"/>
      </p:ext>
    </p:extLst>
  </p:cSld>
  <p:clrMapOvr>
    <a:masterClrMapping/>
  </p:clrMapOvr>
</p:notes>
</file>

<file path=ppt/notesSlides/notesSlide3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70</a:t>
            </a:fld>
            <a:endParaRPr lang="en-GB"/>
          </a:p>
        </p:txBody>
      </p:sp>
    </p:spTree>
    <p:extLst>
      <p:ext uri="{BB962C8B-B14F-4D97-AF65-F5344CB8AC3E}">
        <p14:creationId xmlns:p14="http://schemas.microsoft.com/office/powerpoint/2010/main" val="1616434433"/>
      </p:ext>
    </p:extLst>
  </p:cSld>
  <p:clrMapOvr>
    <a:masterClrMapping/>
  </p:clrMapOvr>
</p:notes>
</file>

<file path=ppt/notesSlides/notesSlide3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73</a:t>
            </a:fld>
            <a:endParaRPr lang="en-GB"/>
          </a:p>
        </p:txBody>
      </p:sp>
    </p:spTree>
    <p:extLst>
      <p:ext uri="{BB962C8B-B14F-4D97-AF65-F5344CB8AC3E}">
        <p14:creationId xmlns:p14="http://schemas.microsoft.com/office/powerpoint/2010/main" val="1623954735"/>
      </p:ext>
    </p:extLst>
  </p:cSld>
  <p:clrMapOvr>
    <a:masterClrMapping/>
  </p:clrMapOvr>
</p:notes>
</file>

<file path=ppt/notesSlides/notesSlide3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76</a:t>
            </a:fld>
            <a:endParaRPr lang="en-GB"/>
          </a:p>
        </p:txBody>
      </p:sp>
    </p:spTree>
    <p:extLst>
      <p:ext uri="{BB962C8B-B14F-4D97-AF65-F5344CB8AC3E}">
        <p14:creationId xmlns:p14="http://schemas.microsoft.com/office/powerpoint/2010/main" val="1220556359"/>
      </p:ext>
    </p:extLst>
  </p:cSld>
  <p:clrMapOvr>
    <a:masterClrMapping/>
  </p:clrMapOvr>
</p:notes>
</file>

<file path=ppt/notesSlides/notesSlide3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77</a:t>
            </a:fld>
            <a:endParaRPr lang="en-GB"/>
          </a:p>
        </p:txBody>
      </p:sp>
    </p:spTree>
    <p:extLst>
      <p:ext uri="{BB962C8B-B14F-4D97-AF65-F5344CB8AC3E}">
        <p14:creationId xmlns:p14="http://schemas.microsoft.com/office/powerpoint/2010/main" val="1942701679"/>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don’t have a telescope, you can still participate by joining projects such as Galaxy</a:t>
            </a:r>
            <a:r>
              <a:rPr lang="en-US" baseline="0%" dirty="0"/>
              <a:t> Zoo, which is a classic example of successful crowdsourcing.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a:t>
            </a:fld>
            <a:endParaRPr lang="en-GB"/>
          </a:p>
        </p:txBody>
      </p:sp>
    </p:spTree>
    <p:extLst>
      <p:ext uri="{BB962C8B-B14F-4D97-AF65-F5344CB8AC3E}">
        <p14:creationId xmlns:p14="http://schemas.microsoft.com/office/powerpoint/2010/main" val="4098260270"/>
      </p:ext>
    </p:extLst>
  </p:cSld>
  <p:clrMapOvr>
    <a:masterClrMapping/>
  </p:clrMapOvr>
</p:notes>
</file>

<file path=ppt/notesSlides/notesSlide4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78</a:t>
            </a:fld>
            <a:endParaRPr lang="en-GB"/>
          </a:p>
        </p:txBody>
      </p:sp>
    </p:spTree>
    <p:extLst>
      <p:ext uri="{BB962C8B-B14F-4D97-AF65-F5344CB8AC3E}">
        <p14:creationId xmlns:p14="http://schemas.microsoft.com/office/powerpoint/2010/main" val="3131076913"/>
      </p:ext>
    </p:extLst>
  </p:cSld>
  <p:clrMapOvr>
    <a:masterClrMapping/>
  </p:clrMapOvr>
</p:notes>
</file>

<file path=ppt/notesSlides/notesSlide4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79</a:t>
            </a:fld>
            <a:endParaRPr lang="en-GB"/>
          </a:p>
        </p:txBody>
      </p:sp>
    </p:spTree>
    <p:extLst>
      <p:ext uri="{BB962C8B-B14F-4D97-AF65-F5344CB8AC3E}">
        <p14:creationId xmlns:p14="http://schemas.microsoft.com/office/powerpoint/2010/main" val="814747877"/>
      </p:ext>
    </p:extLst>
  </p:cSld>
  <p:clrMapOvr>
    <a:masterClrMapping/>
  </p:clrMapOvr>
</p:notes>
</file>

<file path=ppt/notesSlides/notesSlide4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our partnership with Mammal Net, the UK is no longer the only European country represented on </a:t>
            </a:r>
            <a:r>
              <a:rPr lang="en-GB" dirty="0" err="1"/>
              <a:t>MammalWeb</a:t>
            </a:r>
            <a:r>
              <a:rPr lang="en-GB" dirty="0"/>
              <a:t>.</a:t>
            </a:r>
          </a:p>
        </p:txBody>
      </p:sp>
      <p:sp>
        <p:nvSpPr>
          <p:cNvPr id="4" name="Slide Number Placeholder 3"/>
          <p:cNvSpPr>
            <a:spLocks noGrp="1"/>
          </p:cNvSpPr>
          <p:nvPr>
            <p:ph type="sldNum" sz="quarter" idx="10"/>
          </p:nvPr>
        </p:nvSpPr>
        <p:spPr/>
        <p:txBody>
          <a:bodyPr/>
          <a:lstStyle/>
          <a:p>
            <a:fld id="{147B0193-8304-4A40-B7DF-5493BC3F9484}" type="slidenum">
              <a:rPr lang="en-GB" smtClean="0"/>
              <a:t>87</a:t>
            </a:fld>
            <a:endParaRPr lang="en-GB"/>
          </a:p>
        </p:txBody>
      </p:sp>
    </p:spTree>
    <p:extLst>
      <p:ext uri="{BB962C8B-B14F-4D97-AF65-F5344CB8AC3E}">
        <p14:creationId xmlns:p14="http://schemas.microsoft.com/office/powerpoint/2010/main" val="1457721475"/>
      </p:ext>
    </p:extLst>
  </p:cSld>
  <p:clrMapOvr>
    <a:masterClrMapping/>
  </p:clrMapOvr>
</p:notes>
</file>

<file path=ppt/notesSlides/notesSlide4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school, </a:t>
            </a:r>
            <a:r>
              <a:rPr lang="en-US" dirty="0" err="1"/>
              <a:t>MammalWeb</a:t>
            </a:r>
            <a:r>
              <a:rPr lang="en-US" dirty="0"/>
              <a:t> citizen</a:t>
            </a:r>
            <a:r>
              <a:rPr lang="en-US" baseline="0%" dirty="0"/>
              <a:t> scientists have also been busy. For example…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88</a:t>
            </a:fld>
            <a:endParaRPr lang="en-GB"/>
          </a:p>
        </p:txBody>
      </p:sp>
    </p:spTree>
    <p:extLst>
      <p:ext uri="{BB962C8B-B14F-4D97-AF65-F5344CB8AC3E}">
        <p14:creationId xmlns:p14="http://schemas.microsoft.com/office/powerpoint/2010/main" val="3596985234"/>
      </p:ext>
    </p:extLst>
  </p:cSld>
  <p:clrMapOvr>
    <a:masterClrMapping/>
  </p:clrMapOvr>
</p:notes>
</file>

<file path=ppt/notesSlides/notesSlide4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they got photos of a raccoon roaming their neighborhood in Sunderland. Raccoons are a non-native species in the UK, but because of the metadata that was carefully recorded by them, the government was able to use the data to track down and apprehend the raccoon, and it’s now undergoing rehab in a local zoo.</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90</a:t>
            </a:fld>
            <a:endParaRPr lang="en-GB"/>
          </a:p>
        </p:txBody>
      </p:sp>
    </p:spTree>
    <p:extLst>
      <p:ext uri="{BB962C8B-B14F-4D97-AF65-F5344CB8AC3E}">
        <p14:creationId xmlns:p14="http://schemas.microsoft.com/office/powerpoint/2010/main" val="133325202"/>
      </p:ext>
    </p:extLst>
  </p:cSld>
  <p:clrMapOvr>
    <a:masterClrMapping/>
  </p:clrMapOvr>
</p:notes>
</file>

<file path=ppt/notesSlides/notesSlide4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91</a:t>
            </a:fld>
            <a:endParaRPr lang="en-GB"/>
          </a:p>
        </p:txBody>
      </p:sp>
    </p:spTree>
    <p:extLst>
      <p:ext uri="{BB962C8B-B14F-4D97-AF65-F5344CB8AC3E}">
        <p14:creationId xmlns:p14="http://schemas.microsoft.com/office/powerpoint/2010/main" val="2801334333"/>
      </p:ext>
    </p:extLst>
  </p:cSld>
  <p:clrMapOvr>
    <a:masterClrMapping/>
  </p:clrMapOvr>
</p:notes>
</file>

<file path=ppt/notesSlides/notesSlide4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also the work by Anne Kelly, who worked with local landowners to run her own camera trap otter surveys. These landowners were often surprised by the wildlife, including otters, that they didn’t even know existed on their land. And now Anne travels around to different local wildlife groups to give talks on how to run camera trapping surveys.</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97</a:t>
            </a:fld>
            <a:endParaRPr lang="en-GB"/>
          </a:p>
        </p:txBody>
      </p:sp>
    </p:spTree>
    <p:extLst>
      <p:ext uri="{BB962C8B-B14F-4D97-AF65-F5344CB8AC3E}">
        <p14:creationId xmlns:p14="http://schemas.microsoft.com/office/powerpoint/2010/main" val="2600894808"/>
      </p:ext>
    </p:extLst>
  </p:cSld>
  <p:clrMapOvr>
    <a:masterClrMapping/>
  </p:clrMapOvr>
</p:notes>
</file>

<file path=ppt/notesSlides/notesSlide4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98</a:t>
            </a:fld>
            <a:endParaRPr lang="en-GB"/>
          </a:p>
        </p:txBody>
      </p:sp>
    </p:spTree>
    <p:extLst>
      <p:ext uri="{BB962C8B-B14F-4D97-AF65-F5344CB8AC3E}">
        <p14:creationId xmlns:p14="http://schemas.microsoft.com/office/powerpoint/2010/main" val="2193777262"/>
      </p:ext>
    </p:extLst>
  </p:cSld>
  <p:clrMapOvr>
    <a:masterClrMapping/>
  </p:clrMapOvr>
</p:notes>
</file>

<file path=ppt/notesSlides/notesSlide4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citizen scientist, Roland </a:t>
            </a:r>
            <a:r>
              <a:rPr lang="en-GB" baseline="0%" dirty="0" err="1"/>
              <a:t>Ascroft</a:t>
            </a:r>
            <a:r>
              <a:rPr lang="en-GB" baseline="0%" dirty="0"/>
              <a:t>, became so interested in camera-trapping that 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99</a:t>
            </a:fld>
            <a:endParaRPr lang="en-GB"/>
          </a:p>
        </p:txBody>
      </p:sp>
    </p:spTree>
    <p:extLst>
      <p:ext uri="{BB962C8B-B14F-4D97-AF65-F5344CB8AC3E}">
        <p14:creationId xmlns:p14="http://schemas.microsoft.com/office/powerpoint/2010/main" val="1497293488"/>
      </p:ext>
    </p:extLst>
  </p:cSld>
  <p:clrMapOvr>
    <a:masterClrMapping/>
  </p:clrMapOvr>
</p:notes>
</file>

<file path=ppt/notesSlides/notesSlide4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…wrote this own software for managing</a:t>
            </a:r>
            <a:r>
              <a:rPr lang="en-GB" baseline="0%" dirty="0"/>
              <a:t> camera trap data. He’s run his own camera trap surveys…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100</a:t>
            </a:fld>
            <a:endParaRPr lang="en-GB"/>
          </a:p>
        </p:txBody>
      </p:sp>
    </p:spTree>
    <p:extLst>
      <p:ext uri="{BB962C8B-B14F-4D97-AF65-F5344CB8AC3E}">
        <p14:creationId xmlns:p14="http://schemas.microsoft.com/office/powerpoint/2010/main" val="3787292574"/>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…can be </a:t>
            </a:r>
            <a:r>
              <a:rPr lang="en-GB" dirty="0"/>
              <a:t>summed up in this figure </a:t>
            </a:r>
            <a:r>
              <a:rPr lang="en-GB" baseline="0%" dirty="0"/>
              <a:t>from Simon Croft’s this year. In their paper they talked about these data “deserts”, or gaps in survey effort for wild </a:t>
            </a:r>
            <a:r>
              <a:rPr lang="en-GB" b="1" baseline="0%" dirty="0"/>
              <a:t>mammals</a:t>
            </a:r>
            <a:r>
              <a:rPr lang="en-GB" baseline="0%" dirty="0"/>
              <a:t> in the UK. Another motivation was that we…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a:t>
            </a:fld>
            <a:endParaRPr lang="en-GB"/>
          </a:p>
        </p:txBody>
      </p:sp>
    </p:spTree>
    <p:extLst>
      <p:ext uri="{BB962C8B-B14F-4D97-AF65-F5344CB8AC3E}">
        <p14:creationId xmlns:p14="http://schemas.microsoft.com/office/powerpoint/2010/main" val="3967161861"/>
      </p:ext>
    </p:extLst>
  </p:cSld>
  <p:clrMapOvr>
    <a:masterClrMapping/>
  </p:clrMapOvr>
</p:notes>
</file>

<file path=ppt/notesSlides/notesSlide5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ones in </a:t>
            </a:r>
            <a:r>
              <a:rPr lang="en-US" baseline="0%" dirty="0"/>
              <a:t>Galloway, Scotland. There he got photos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101</a:t>
            </a:fld>
            <a:endParaRPr lang="en-GB"/>
          </a:p>
        </p:txBody>
      </p:sp>
    </p:spTree>
    <p:extLst>
      <p:ext uri="{BB962C8B-B14F-4D97-AF65-F5344CB8AC3E}">
        <p14:creationId xmlns:p14="http://schemas.microsoft.com/office/powerpoint/2010/main" val="3602048389"/>
      </p:ext>
    </p:extLst>
  </p:cSld>
  <p:clrMapOvr>
    <a:masterClrMapping/>
  </p:clrMapOvr>
</p:notes>
</file>

<file path=ppt/notesSlides/notesSlide5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squirrels,</a:t>
            </a:r>
            <a:r>
              <a:rPr lang="en-GB" baseline="0%" dirty="0"/>
              <a:t> which are native to the region. However, Roland also got photos of grey squirrels, which are an invasive species in the UK. And now his data is feeding into a better understanding of the grey squirrel invasion.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102</a:t>
            </a:fld>
            <a:endParaRPr lang="en-GB"/>
          </a:p>
        </p:txBody>
      </p:sp>
    </p:spTree>
    <p:extLst>
      <p:ext uri="{BB962C8B-B14F-4D97-AF65-F5344CB8AC3E}">
        <p14:creationId xmlns:p14="http://schemas.microsoft.com/office/powerpoint/2010/main" val="3242290431"/>
      </p:ext>
    </p:extLst>
  </p:cSld>
  <p:clrMapOvr>
    <a:masterClrMapping/>
  </p:clrMapOvr>
</p:notes>
</file>

<file path=ppt/notesSlides/notesSlide5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Closer to home, Roland</a:t>
            </a:r>
            <a:r>
              <a:rPr lang="en-GB" baseline="0%" dirty="0"/>
              <a:t> discovered a population of deer that no one knew about. And this information became important for the planning of a Local Nature Reserve (LNR).</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104</a:t>
            </a:fld>
            <a:endParaRPr lang="en-GB"/>
          </a:p>
        </p:txBody>
      </p:sp>
    </p:spTree>
    <p:extLst>
      <p:ext uri="{BB962C8B-B14F-4D97-AF65-F5344CB8AC3E}">
        <p14:creationId xmlns:p14="http://schemas.microsoft.com/office/powerpoint/2010/main" val="655662824"/>
      </p:ext>
    </p:extLst>
  </p:cSld>
  <p:clrMapOvr>
    <a:masterClrMapping/>
  </p:clrMapOvr>
</p:notes>
</file>

<file path=ppt/notesSlides/notesSlide5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a:t>
            </a:r>
            <a:r>
              <a:rPr lang="en-GB" baseline="0%" dirty="0"/>
              <a:t> are just a few examples of citizen-initiated science that came out of </a:t>
            </a:r>
            <a:r>
              <a:rPr lang="en-GB" baseline="0%" dirty="0" err="1"/>
              <a:t>MammalWeb</a:t>
            </a:r>
            <a:r>
              <a:rPr lang="en-GB" baseline="0%" dirty="0"/>
              <a:t>. I believe this is part of a wider trend in citizen science such as the…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106</a:t>
            </a:fld>
            <a:endParaRPr lang="en-GB"/>
          </a:p>
        </p:txBody>
      </p:sp>
    </p:spTree>
    <p:extLst>
      <p:ext uri="{BB962C8B-B14F-4D97-AF65-F5344CB8AC3E}">
        <p14:creationId xmlns:p14="http://schemas.microsoft.com/office/powerpoint/2010/main" val="2413575916"/>
      </p:ext>
    </p:extLst>
  </p:cSld>
  <p:clrMapOvr>
    <a:masterClrMapping/>
  </p:clrMapOvr>
</p:notes>
</file>

<file path=ppt/notesSlides/notesSlide5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Lab, which</a:t>
            </a:r>
            <a:r>
              <a:rPr lang="en-GB" baseline="0%" dirty="0"/>
              <a:t> started as a group of concerned citizens who ran their own aerial photography surveys to map the spread of the 2010 Deepwater Horizon oil spill. So I think that, yes…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112</a:t>
            </a:fld>
            <a:endParaRPr lang="en-GB"/>
          </a:p>
        </p:txBody>
      </p:sp>
    </p:spTree>
    <p:extLst>
      <p:ext uri="{BB962C8B-B14F-4D97-AF65-F5344CB8AC3E}">
        <p14:creationId xmlns:p14="http://schemas.microsoft.com/office/powerpoint/2010/main" val="3374113175"/>
      </p:ext>
    </p:extLst>
  </p:cSld>
  <p:clrMapOvr>
    <a:masterClrMapping/>
  </p:clrMapOvr>
</p:notes>
</file>

<file path=ppt/notesSlides/notesSlide5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113</a:t>
            </a:fld>
            <a:endParaRPr lang="en-GB"/>
          </a:p>
        </p:txBody>
      </p:sp>
    </p:spTree>
    <p:extLst>
      <p:ext uri="{BB962C8B-B14F-4D97-AF65-F5344CB8AC3E}">
        <p14:creationId xmlns:p14="http://schemas.microsoft.com/office/powerpoint/2010/main" val="2882157544"/>
      </p:ext>
    </p:extLst>
  </p:cSld>
  <p:clrMapOvr>
    <a:masterClrMapping/>
  </p:clrMapOvr>
</p:notes>
</file>

<file path=ppt/notesSlides/notesSlide5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114</a:t>
            </a:fld>
            <a:endParaRPr lang="en-GB"/>
          </a:p>
        </p:txBody>
      </p:sp>
    </p:spTree>
    <p:extLst>
      <p:ext uri="{BB962C8B-B14F-4D97-AF65-F5344CB8AC3E}">
        <p14:creationId xmlns:p14="http://schemas.microsoft.com/office/powerpoint/2010/main" val="793165920"/>
      </p:ext>
    </p:extLst>
  </p:cSld>
  <p:clrMapOvr>
    <a:masterClrMapping/>
  </p:clrMapOvr>
</p:notes>
</file>

<file path=ppt/notesSlides/notesSlide5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centralised project could fill gaps in our knowledge by crowdsourcing data collection. But these examples tell us that it is also very important to consider the potential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124</a:t>
            </a:fld>
            <a:endParaRPr lang="en-GB"/>
          </a:p>
        </p:txBody>
      </p:sp>
    </p:spTree>
    <p:extLst>
      <p:ext uri="{BB962C8B-B14F-4D97-AF65-F5344CB8AC3E}">
        <p14:creationId xmlns:p14="http://schemas.microsoft.com/office/powerpoint/2010/main" val="167826381"/>
      </p:ext>
    </p:extLst>
  </p:cSld>
  <p:clrMapOvr>
    <a:masterClrMapping/>
  </p:clrMapOvr>
</p:notes>
</file>

<file path=ppt/notesSlides/notesSlide5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a:t>
            </a:r>
            <a:r>
              <a:rPr lang="en-US" dirty="0" err="1"/>
              <a:t>decentralised</a:t>
            </a:r>
            <a:r>
              <a:rPr lang="en-US" dirty="0"/>
              <a:t>, or even…</a:t>
            </a:r>
          </a:p>
        </p:txBody>
      </p:sp>
      <p:sp>
        <p:nvSpPr>
          <p:cNvPr id="4" name="Slide Number Placeholder 3"/>
          <p:cNvSpPr>
            <a:spLocks noGrp="1"/>
          </p:cNvSpPr>
          <p:nvPr>
            <p:ph type="sldNum" sz="quarter" idx="10"/>
          </p:nvPr>
        </p:nvSpPr>
        <p:spPr/>
        <p:txBody>
          <a:bodyPr/>
          <a:lstStyle/>
          <a:p>
            <a:fld id="{147B0193-8304-4A40-B7DF-5493BC3F9484}" type="slidenum">
              <a:rPr lang="en-GB" smtClean="0"/>
              <a:t>125</a:t>
            </a:fld>
            <a:endParaRPr lang="en-GB"/>
          </a:p>
        </p:txBody>
      </p:sp>
    </p:spTree>
    <p:extLst>
      <p:ext uri="{BB962C8B-B14F-4D97-AF65-F5344CB8AC3E}">
        <p14:creationId xmlns:p14="http://schemas.microsoft.com/office/powerpoint/2010/main" val="3280721296"/>
      </p:ext>
    </p:extLst>
  </p:cSld>
  <p:clrMapOvr>
    <a:masterClrMapping/>
  </p:clrMapOvr>
</p:notes>
</file>

<file path=ppt/notesSlides/notesSlide5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distributed topology,</a:t>
            </a:r>
            <a:r>
              <a:rPr lang="en-GB" baseline="0%" dirty="0"/>
              <a:t> where citizens not only take on engagement and outreach, but they also come up with their own questions and initiate their own research. This topology comes with challenges, but it reminds me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126</a:t>
            </a:fld>
            <a:endParaRPr lang="en-GB"/>
          </a:p>
        </p:txBody>
      </p:sp>
    </p:spTree>
    <p:extLst>
      <p:ext uri="{BB962C8B-B14F-4D97-AF65-F5344CB8AC3E}">
        <p14:creationId xmlns:p14="http://schemas.microsoft.com/office/powerpoint/2010/main" val="1895852584"/>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the annual</a:t>
            </a:r>
            <a:r>
              <a:rPr lang="en-US" baseline="0%" dirty="0"/>
              <a:t> breeding bird surveys in Europe and North America. These are done by thousands of citizen scientists collect important data on birds. But…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13</a:t>
            </a:fld>
            <a:endParaRPr lang="en-GB"/>
          </a:p>
        </p:txBody>
      </p:sp>
    </p:spTree>
    <p:extLst>
      <p:ext uri="{BB962C8B-B14F-4D97-AF65-F5344CB8AC3E}">
        <p14:creationId xmlns:p14="http://schemas.microsoft.com/office/powerpoint/2010/main" val="2026840439"/>
      </p:ext>
    </p:extLst>
  </p:cSld>
  <p:clrMapOvr>
    <a:masterClrMapping/>
  </p:clrMapOvr>
</p:notes>
</file>

<file path=ppt/notesSlides/notesSlide6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aseline="0%" dirty="0"/>
              <a:t>Alan Irwin’s work which partly dealt with how rather than a</a:t>
            </a:r>
            <a:r>
              <a:rPr lang="en-GB" dirty="0"/>
              <a:t> top-down approach where citizens</a:t>
            </a:r>
            <a:r>
              <a:rPr lang="en-GB" baseline="0%" dirty="0"/>
              <a:t> passively collect data for scientists, </a:t>
            </a:r>
            <a:r>
              <a:rPr lang="en-GB" dirty="0"/>
              <a:t>citizen science is also about how…</a:t>
            </a:r>
          </a:p>
        </p:txBody>
      </p:sp>
      <p:sp>
        <p:nvSpPr>
          <p:cNvPr id="4" name="Slide Number Placeholder 3"/>
          <p:cNvSpPr>
            <a:spLocks noGrp="1"/>
          </p:cNvSpPr>
          <p:nvPr>
            <p:ph type="sldNum" sz="quarter" idx="10"/>
          </p:nvPr>
        </p:nvSpPr>
        <p:spPr/>
        <p:txBody>
          <a:bodyPr/>
          <a:lstStyle/>
          <a:p>
            <a:fld id="{147B0193-8304-4A40-B7DF-5493BC3F9484}" type="slidenum">
              <a:rPr lang="en-GB" smtClean="0"/>
              <a:t>127</a:t>
            </a:fld>
            <a:endParaRPr lang="en-GB"/>
          </a:p>
        </p:txBody>
      </p:sp>
    </p:spTree>
    <p:extLst>
      <p:ext uri="{BB962C8B-B14F-4D97-AF65-F5344CB8AC3E}">
        <p14:creationId xmlns:p14="http://schemas.microsoft.com/office/powerpoint/2010/main" val="2513121512"/>
      </p:ext>
    </p:extLst>
  </p:cSld>
  <p:clrMapOvr>
    <a:masterClrMapping/>
  </p:clrMapOvr>
</p:notes>
</file>

<file path=ppt/notesSlides/notesSlide6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can contribute to citizenship. Whether that’s citizens mapping an</a:t>
            </a:r>
            <a:r>
              <a:rPr lang="en-GB" baseline="0%" dirty="0"/>
              <a:t> oil spill, or citizens running camera-trapping surveys to help plan a local nature reserve, or citizens tracking down non-native species, this is about how participating in science can help global citizens feel “I can do something” and taking this civic empowerment into the wider democratic process. I think this is an aspect of citizen science that’s very important especially now. I am very grateful…</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128</a:t>
            </a:fld>
            <a:endParaRPr lang="en-GB"/>
          </a:p>
        </p:txBody>
      </p:sp>
    </p:spTree>
    <p:extLst>
      <p:ext uri="{BB962C8B-B14F-4D97-AF65-F5344CB8AC3E}">
        <p14:creationId xmlns:p14="http://schemas.microsoft.com/office/powerpoint/2010/main" val="3324503979"/>
      </p:ext>
    </p:extLst>
  </p:cSld>
  <p:clrMapOvr>
    <a:masterClrMapping/>
  </p:clrMapOvr>
</p:notes>
</file>

<file path=ppt/notesSlides/notesSlide6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aseline="0%" dirty="0"/>
              <a:t>to everyone who has helped with this project, </a:t>
            </a:r>
            <a:r>
              <a:rPr lang="en-GB" dirty="0"/>
              <a:t>including all the citizen scientists, and generous</a:t>
            </a:r>
            <a:r>
              <a:rPr lang="en-GB" baseline="0%" dirty="0"/>
              <a:t> support from</a:t>
            </a:r>
            <a:r>
              <a:rPr lang="en-GB" dirty="0"/>
              <a:t> the British Ecological</a:t>
            </a:r>
            <a:r>
              <a:rPr lang="en-GB" baseline="0%" dirty="0"/>
              <a:t> Society. I am especially grateful to my supervisor Philip Stephens for his patience and guidance. There is still a lot that our project needs to do, and I hope to get your criticisms so I can learn from you. Thank you very much.</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129</a:t>
            </a:fld>
            <a:endParaRPr lang="en-GB"/>
          </a:p>
        </p:txBody>
      </p:sp>
    </p:spTree>
    <p:extLst>
      <p:ext uri="{BB962C8B-B14F-4D97-AF65-F5344CB8AC3E}">
        <p14:creationId xmlns:p14="http://schemas.microsoft.com/office/powerpoint/2010/main" val="120416137"/>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…bird surveys usually happen during the day in the breeding season, while</a:t>
            </a:r>
            <a:r>
              <a:rPr lang="en-GB" baseline="0%" dirty="0"/>
              <a:t> mammals are nocturnal and much more elusive. So these are the reasons why we started…</a:t>
            </a:r>
          </a:p>
          <a:p>
            <a:r>
              <a:rPr lang="en-GB" baseline="0%" dirty="0"/>
              <a:t>Image attributions:</a:t>
            </a:r>
          </a:p>
          <a:p>
            <a:r>
              <a:rPr lang="en-GB" baseline="0%" dirty="0"/>
              <a:t>moon modified from “Cloud Covered Moon” by </a:t>
            </a:r>
            <a:r>
              <a:rPr lang="en-GB" baseline="0%" dirty="0" err="1"/>
              <a:t>uroesch</a:t>
            </a:r>
            <a:r>
              <a:rPr lang="en-GB" baseline="0%" dirty="0"/>
              <a:t> from </a:t>
            </a:r>
            <a:r>
              <a:rPr lang="en-GB" baseline="0%" dirty="0" err="1"/>
              <a:t>openclipart</a:t>
            </a:r>
            <a:r>
              <a:rPr lang="en-GB" baseline="0%" dirty="0"/>
              <a:t>, CC0: https://openclipart.org/detail/178944/cloud-covered-moon</a:t>
            </a:r>
          </a:p>
          <a:p>
            <a:r>
              <a:rPr lang="en-GB" baseline="0%" dirty="0"/>
              <a:t>“Weather Symbols: Sun” by </a:t>
            </a:r>
            <a:r>
              <a:rPr lang="en-GB" baseline="0%" dirty="0" err="1"/>
              <a:t>nicubunu</a:t>
            </a:r>
            <a:r>
              <a:rPr lang="en-GB" baseline="0%" dirty="0"/>
              <a:t> from </a:t>
            </a:r>
            <a:r>
              <a:rPr lang="en-GB" baseline="0%" dirty="0" err="1"/>
              <a:t>openclipart</a:t>
            </a:r>
            <a:r>
              <a:rPr lang="en-GB" baseline="0%" dirty="0"/>
              <a:t>, CC0: https://openclipart.org/detail/22012/weather-symbols-sun</a:t>
            </a:r>
          </a:p>
          <a:p>
            <a:r>
              <a:rPr lang="en-US" baseline="0%" dirty="0"/>
              <a:t>Red Bird by Scout PD from </a:t>
            </a:r>
            <a:r>
              <a:rPr lang="en-US" baseline="0%" dirty="0" err="1"/>
              <a:t>openclipart</a:t>
            </a:r>
            <a:r>
              <a:rPr lang="en-US" baseline="0%" dirty="0"/>
              <a:t>, CC0: https://openclipart.org/detail/191743/red-bird</a:t>
            </a:r>
          </a:p>
          <a:p>
            <a:r>
              <a:rPr lang="en-US" baseline="0%" dirty="0"/>
              <a:t>yellow and green birds modified from </a:t>
            </a:r>
            <a:r>
              <a:rPr lang="en-US" baseline="0%" dirty="0" err="1"/>
              <a:t>passarinhos</a:t>
            </a:r>
            <a:r>
              <a:rPr lang="en-US" baseline="0%" dirty="0"/>
              <a:t> birds by </a:t>
            </a:r>
            <a:r>
              <a:rPr lang="en-US" baseline="0%" dirty="0" err="1"/>
              <a:t>glauciarezende</a:t>
            </a:r>
            <a:r>
              <a:rPr lang="en-US" baseline="0%" dirty="0"/>
              <a:t> from </a:t>
            </a:r>
            <a:r>
              <a:rPr lang="en-US" baseline="0%" dirty="0" err="1"/>
              <a:t>openclipart</a:t>
            </a:r>
            <a:r>
              <a:rPr lang="en-US" baseline="0%" dirty="0"/>
              <a:t>, CC0: https://openclipart.org/detail/60025/passarinhos-birds</a:t>
            </a:r>
          </a:p>
          <a:p>
            <a:r>
              <a:rPr lang="en-US" baseline="0%" dirty="0"/>
              <a:t>fox modified from </a:t>
            </a:r>
            <a:r>
              <a:rPr lang="en-US" baseline="0%" dirty="0" err="1"/>
              <a:t>algotruneman</a:t>
            </a:r>
            <a:r>
              <a:rPr lang="en-US" baseline="0%" dirty="0"/>
              <a:t> from </a:t>
            </a:r>
            <a:r>
              <a:rPr lang="en-US" baseline="0%" dirty="0" err="1"/>
              <a:t>openclipart</a:t>
            </a:r>
            <a:r>
              <a:rPr lang="en-US" baseline="0%" dirty="0"/>
              <a:t>, CC0: https://openclipart.org/detail/261349/fox</a:t>
            </a:r>
          </a:p>
          <a:p>
            <a:r>
              <a:rPr lang="en-GB" baseline="0%" dirty="0"/>
              <a:t>badger modified from </a:t>
            </a:r>
            <a:r>
              <a:rPr lang="en-GB" baseline="0%" dirty="0" err="1"/>
              <a:t>frankes</a:t>
            </a:r>
            <a:r>
              <a:rPr lang="en-GB" baseline="0%" dirty="0"/>
              <a:t> from </a:t>
            </a:r>
            <a:r>
              <a:rPr lang="en-GB" baseline="0%" dirty="0" err="1"/>
              <a:t>openclipart</a:t>
            </a:r>
            <a:r>
              <a:rPr lang="en-GB" baseline="0%" dirty="0"/>
              <a:t>, CC0: https://openclipart.org/detail/167329/badger</a:t>
            </a:r>
          </a:p>
          <a:p>
            <a:r>
              <a:rPr lang="en-GB" baseline="0%" dirty="0"/>
              <a:t>Deer modified from “Deer Warning </a:t>
            </a:r>
            <a:r>
              <a:rPr lang="en-GB" baseline="0%" dirty="0" err="1"/>
              <a:t>Roadsign</a:t>
            </a:r>
            <a:r>
              <a:rPr lang="en-GB" baseline="0%" dirty="0"/>
              <a:t>” by </a:t>
            </a:r>
            <a:r>
              <a:rPr lang="en-GB" baseline="0%" dirty="0" err="1"/>
              <a:t>ryanlerch</a:t>
            </a:r>
            <a:r>
              <a:rPr lang="en-GB" baseline="0%" dirty="0"/>
              <a:t> from </a:t>
            </a:r>
            <a:r>
              <a:rPr lang="en-GB" baseline="0%" dirty="0" err="1"/>
              <a:t>openclipart</a:t>
            </a:r>
            <a:r>
              <a:rPr lang="en-GB" baseline="0%" dirty="0"/>
              <a:t>, CC0: https://openclipart.org/detail/1135/warning-deer-roadsign</a:t>
            </a:r>
          </a:p>
        </p:txBody>
      </p:sp>
      <p:sp>
        <p:nvSpPr>
          <p:cNvPr id="4" name="Slide Number Placeholder 3"/>
          <p:cNvSpPr>
            <a:spLocks noGrp="1"/>
          </p:cNvSpPr>
          <p:nvPr>
            <p:ph type="sldNum" sz="quarter" idx="10"/>
          </p:nvPr>
        </p:nvSpPr>
        <p:spPr/>
        <p:txBody>
          <a:bodyPr/>
          <a:lstStyle/>
          <a:p>
            <a:fld id="{147B0193-8304-4A40-B7DF-5493BC3F9484}" type="slidenum">
              <a:rPr lang="en-GB" smtClean="0"/>
              <a:t>14</a:t>
            </a:fld>
            <a:endParaRPr lang="en-GB"/>
          </a:p>
        </p:txBody>
      </p:sp>
    </p:spTree>
    <p:extLst>
      <p:ext uri="{BB962C8B-B14F-4D97-AF65-F5344CB8AC3E}">
        <p14:creationId xmlns:p14="http://schemas.microsoft.com/office/powerpoint/2010/main" val="3743569538"/>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dirty="0" err="1"/>
              <a:t>MammalWeb</a:t>
            </a:r>
            <a:r>
              <a:rPr lang="en-GB" baseline="0%" dirty="0"/>
              <a:t> project, which is a collaboration between us and the Durham Wildlife Trust…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16</a:t>
            </a:fld>
            <a:endParaRPr lang="en-GB"/>
          </a:p>
        </p:txBody>
      </p:sp>
    </p:spTree>
    <p:extLst>
      <p:ext uri="{BB962C8B-B14F-4D97-AF65-F5344CB8AC3E}">
        <p14:creationId xmlns:p14="http://schemas.microsoft.com/office/powerpoint/2010/main" val="1616484777"/>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in north east England.</a:t>
            </a:r>
          </a:p>
        </p:txBody>
      </p:sp>
      <p:sp>
        <p:nvSpPr>
          <p:cNvPr id="4" name="Slide Number Placeholder 3"/>
          <p:cNvSpPr>
            <a:spLocks noGrp="1"/>
          </p:cNvSpPr>
          <p:nvPr>
            <p:ph type="sldNum" sz="quarter" idx="10"/>
          </p:nvPr>
        </p:nvSpPr>
        <p:spPr/>
        <p:txBody>
          <a:bodyPr/>
          <a:lstStyle/>
          <a:p>
            <a:fld id="{147B0193-8304-4A40-B7DF-5493BC3F9484}" type="slidenum">
              <a:rPr lang="en-GB" smtClean="0"/>
              <a:t>17</a:t>
            </a:fld>
            <a:endParaRPr lang="en-GB"/>
          </a:p>
        </p:txBody>
      </p:sp>
    </p:spTree>
    <p:extLst>
      <p:ext uri="{BB962C8B-B14F-4D97-AF65-F5344CB8AC3E}">
        <p14:creationId xmlns:p14="http://schemas.microsoft.com/office/powerpoint/2010/main" val="1561778025"/>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47799107"/>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4161293"/>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a:t>Edit Master text styles</a:t>
            </a:r>
          </a:p>
        </p:txBody>
      </p:sp>
    </p:spTree>
    <p:extLst>
      <p:ext uri="{BB962C8B-B14F-4D97-AF65-F5344CB8AC3E}">
        <p14:creationId xmlns:p14="http://schemas.microsoft.com/office/powerpoint/2010/main" val="3177220884"/>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18282029"/>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preserve="1" userDrawn="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96D88724-8359-4627-B99F-438FB29DFE8C}" type="datetimeFigureOut">
              <a:rPr lang="en-GB" smtClean="0"/>
              <a:t>2021-03-04</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8CD1A38E-886F-4228-9441-76481B8D4185}" type="slidenum">
              <a:rPr lang="en-GB" smtClean="0"/>
              <a:t>‹#›</a:t>
            </a:fld>
            <a:endParaRPr lang="en-GB"/>
          </a:p>
        </p:txBody>
      </p:sp>
    </p:spTree>
    <p:extLst>
      <p:ext uri="{BB962C8B-B14F-4D97-AF65-F5344CB8AC3E}">
        <p14:creationId xmlns:p14="http://schemas.microsoft.com/office/powerpoint/2010/main" val="1248660873"/>
      </p:ext>
    </p:extLst>
  </p:cSld>
  <p:clrMapOvr>
    <a:masterClrMapping/>
  </p:clrMapOvr>
</p:sldLayout>
</file>

<file path=ppt/slideMasters/_rels/slideMaster1.xml.rels><?xml version="1.0" encoding="UTF-8" standalone="yes"?>
<Relationships xmlns="http://schemas.openxmlformats.org/package/2006/relationships"><Relationship Id="rId3" Type="http://purl.oclc.org/ooxml/officeDocument/relationships/slideLayout" Target="../slideLayouts/slideLayout3.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theme" Target="../theme/theme1.xml"/><Relationship Id="rId5" Type="http://purl.oclc.org/ooxml/officeDocument/relationships/slideLayout" Target="../slideLayouts/slideLayout5.xml"/><Relationship Id="rId4" Type="http://purl.oclc.org/ooxml/officeDocument/relationships/slideLayout" Target="../slideLayouts/slideLayout4.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96D88724-8359-4627-B99F-438FB29DFE8C}" type="datetimeFigureOut">
              <a:rPr lang="en-GB" smtClean="0"/>
              <a:t>2021-03-04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8CD1A38E-886F-4228-9441-76481B8D4185}" type="slidenum">
              <a:rPr lang="en-GB" smtClean="0"/>
              <a:t>‹#›</a:t>
            </a:fld>
            <a:endParaRPr lang="en-GB"/>
          </a:p>
        </p:txBody>
      </p:sp>
    </p:spTree>
    <p:extLst>
      <p:ext uri="{BB962C8B-B14F-4D97-AF65-F5344CB8AC3E}">
        <p14:creationId xmlns:p14="http://schemas.microsoft.com/office/powerpoint/2010/main" val="3262915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hyperlink" Target="https://thenounproject.com/icon/1125741/" TargetMode="External"/><Relationship Id="rId2" Type="http://purl.oclc.org/ooxml/officeDocument/relationships/notesSlide" Target="../notesSlides/notesSlide1.xml"/><Relationship Id="rId1" Type="http://purl.oclc.org/ooxml/officeDocument/relationships/slideLayout" Target="../slideLayouts/slideLayout1.xml"/><Relationship Id="rId4" Type="http://purl.oclc.org/ooxml/officeDocument/relationships/hyperlink" Target="https://creativecommons.org/licenses/by/3.0/" TargetMode="External"/></Relationships>
</file>

<file path=ppt/slides/_rels/slide10.xml.rels><?xml version="1.0" encoding="UTF-8" standalone="yes"?>
<Relationships xmlns="http://schemas.openxmlformats.org/package/2006/relationships"><Relationship Id="rId3" Type="http://purl.oclc.org/ooxml/officeDocument/relationships/hyperlink" Target="https://flic.kr/p/cRQSss" TargetMode="External"/><Relationship Id="rId2" Type="http://purl.oclc.org/ooxml/officeDocument/relationships/image" Target="../media/image12.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00.xml.rels><?xml version="1.0" encoding="UTF-8" standalone="yes"?>
<Relationships xmlns="http://schemas.openxmlformats.org/package/2006/relationships"><Relationship Id="rId3" Type="http://purl.oclc.org/ooxml/officeDocument/relationships/image" Target="../media/image106.png"/><Relationship Id="rId2" Type="http://purl.oclc.org/ooxml/officeDocument/relationships/notesSlide" Target="../notesSlides/notesSlide49.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01.xml.rels><?xml version="1.0" encoding="UTF-8" standalone="yes"?>
<Relationships xmlns="http://schemas.openxmlformats.org/package/2006/relationships"><Relationship Id="rId8" Type="http://purl.oclc.org/ooxml/officeDocument/relationships/hyperlink" Target="https://thenounproject.com/search/?q=pin&amp;i=1286000" TargetMode="External"/><Relationship Id="rId3" Type="http://purl.oclc.org/ooxml/officeDocument/relationships/image" Target="../media/image107.png"/><Relationship Id="rId7" Type="http://purl.oclc.org/ooxml/officeDocument/relationships/hyperlink" Target="https://www.openstreetmap.org/copyright" TargetMode="External"/><Relationship Id="rId2" Type="http://purl.oclc.org/ooxml/officeDocument/relationships/notesSlide" Target="../notesSlides/notesSlide50.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10" Type="http://purl.oclc.org/ooxml/officeDocument/relationships/image" Target="../media/image33.jpg"/><Relationship Id="rId4" Type="http://purl.oclc.org/ooxml/officeDocument/relationships/hyperlink" Target="https://stamen.com/" TargetMode="External"/><Relationship Id="rId9" Type="http://purl.oclc.org/ooxml/officeDocument/relationships/hyperlink" Target="https://creativecommons.org/licenses/by/3.0/" TargetMode="External"/></Relationships>
</file>

<file path=ppt/slides/_rels/slide102.xml.rels><?xml version="1.0" encoding="UTF-8" standalone="yes"?>
<Relationships xmlns="http://schemas.openxmlformats.org/package/2006/relationships"><Relationship Id="rId3" Type="http://purl.oclc.org/ooxml/officeDocument/relationships/image" Target="../media/image108.JPG"/><Relationship Id="rId2" Type="http://purl.oclc.org/ooxml/officeDocument/relationships/notesSlide" Target="../notesSlides/notesSlide51.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2bjgS8D" TargetMode="External"/></Relationships>
</file>

<file path=ppt/slides/_rels/slide103.xml.rels><?xml version="1.0" encoding="UTF-8" standalone="yes"?>
<Relationships xmlns="http://schemas.openxmlformats.org/package/2006/relationships"><Relationship Id="rId3" Type="http://purl.oclc.org/ooxml/officeDocument/relationships/hyperlink" Target="https://flic.kr/p/cRQSss" TargetMode="External"/><Relationship Id="rId2" Type="http://purl.oclc.org/ooxml/officeDocument/relationships/image" Target="../media/image12.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04.xml.rels><?xml version="1.0" encoding="UTF-8" standalone="yes"?>
<Relationships xmlns="http://schemas.openxmlformats.org/package/2006/relationships"><Relationship Id="rId3" Type="http://purl.oclc.org/ooxml/officeDocument/relationships/image" Target="../media/image109.JPG"/><Relationship Id="rId2" Type="http://purl.oclc.org/ooxml/officeDocument/relationships/notesSlide" Target="../notesSlides/notesSlide52.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NWP6TK" TargetMode="External"/></Relationships>
</file>

<file path=ppt/slides/_rels/slide105.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106.xml.rels><?xml version="1.0" encoding="UTF-8" standalone="yes"?>
<Relationships xmlns="http://schemas.openxmlformats.org/package/2006/relationships"><Relationship Id="rId3" Type="http://purl.oclc.org/ooxml/officeDocument/relationships/hyperlink" Target="https://www.mammalweb.org/" TargetMode="External"/><Relationship Id="rId2" Type="http://purl.oclc.org/ooxml/officeDocument/relationships/notesSlide" Target="../notesSlides/notesSlide53.xml"/><Relationship Id="rId1" Type="http://purl.oclc.org/ooxml/officeDocument/relationships/slideLayout" Target="../slideLayouts/slideLayout5.xml"/><Relationship Id="rId4" Type="http://purl.oclc.org/ooxml/officeDocument/relationships/image" Target="../media/image24.png"/></Relationships>
</file>

<file path=ppt/slides/_rels/slide107.xml.rels><?xml version="1.0" encoding="UTF-8" standalone="yes"?>
<Relationships xmlns="http://schemas.openxmlformats.org/package/2006/relationships"><Relationship Id="rId3" Type="http://purl.oclc.org/ooxml/officeDocument/relationships/image" Target="../media/image110.emf"/><Relationship Id="rId2" Type="http://purl.oclc.org/ooxml/officeDocument/relationships/hyperlink" Target="https://diybio.org/" TargetMode="External"/><Relationship Id="rId1" Type="http://purl.oclc.org/ooxml/officeDocument/relationships/slideLayout" Target="../slideLayouts/slideLayout5.xml"/><Relationship Id="rId4" Type="http://purl.oclc.org/ooxml/officeDocument/relationships/hyperlink" Target="http://creativecommons.org/licenses/by-sa/3.0/" TargetMode="External"/></Relationships>
</file>

<file path=ppt/slides/_rels/slide108.xml.rels><?xml version="1.0" encoding="UTF-8" standalone="yes"?>
<Relationships xmlns="http://schemas.openxmlformats.org/package/2006/relationships"><Relationship Id="rId3" Type="http://purl.oclc.org/ooxml/officeDocument/relationships/image" Target="../media/image111.png"/><Relationship Id="rId2" Type="http://purl.oclc.org/ooxml/officeDocument/relationships/hyperlink" Target="https://sphere.diybio.org/" TargetMode="External"/><Relationship Id="rId1" Type="http://purl.oclc.org/ooxml/officeDocument/relationships/slideLayout" Target="../slideLayouts/slideLayout5.xml"/><Relationship Id="rId4" Type="http://purl.oclc.org/ooxml/officeDocument/relationships/hyperlink" Target="https://creativecommons.org/publicdomain/zero/1.0/" TargetMode="External"/></Relationships>
</file>

<file path=ppt/slides/_rels/slide109.xml.rels><?xml version="1.0" encoding="UTF-8" standalone="yes"?>
<Relationships xmlns="http://schemas.openxmlformats.org/package/2006/relationships"><Relationship Id="rId3" Type="http://purl.oclc.org/ooxml/officeDocument/relationships/hyperlink" Target="https://flic.kr/p/bqExLt" TargetMode="External"/><Relationship Id="rId2" Type="http://purl.oclc.org/ooxml/officeDocument/relationships/image" Target="../media/image112.jpg"/><Relationship Id="rId1" Type="http://purl.oclc.org/ooxml/officeDocument/relationships/slideLayout" Target="../slideLayouts/slideLayout5.xml"/><Relationship Id="rId4" Type="http://purl.oclc.org/ooxml/officeDocument/relationships/hyperlink" Target="https://creativecommons.org/licenses/by-sa/2.0/" TargetMode="External"/></Relationships>
</file>

<file path=ppt/slides/_rels/slide11.xml.rels><?xml version="1.0" encoding="UTF-8" standalone="yes"?>
<Relationships xmlns="http://schemas.openxmlformats.org/package/2006/relationships"><Relationship Id="rId3" Type="http://purl.oclc.org/ooxml/officeDocument/relationships/hyperlink" Target="https://flic.kr/p/x7j6as" TargetMode="External"/><Relationship Id="rId2" Type="http://purl.oclc.org/ooxml/officeDocument/relationships/image" Target="../media/image13.jpg"/><Relationship Id="rId1" Type="http://purl.oclc.org/ooxml/officeDocument/relationships/slideLayout" Target="../slideLayouts/slideLayout5.xml"/><Relationship Id="rId4" Type="http://purl.oclc.org/ooxml/officeDocument/relationships/hyperlink" Target="https://creativecommons.org/licenses/by-sa/2.0/" TargetMode="External"/></Relationships>
</file>

<file path=ppt/slides/_rels/slide110.xml.rels><?xml version="1.0" encoding="UTF-8" standalone="yes"?>
<Relationships xmlns="http://schemas.openxmlformats.org/package/2006/relationships"><Relationship Id="rId3" Type="http://purl.oclc.org/ooxml/officeDocument/relationships/image" Target="../media/image113.jpg"/><Relationship Id="rId2" Type="http://purl.oclc.org/ooxml/officeDocument/relationships/hyperlink" Target="https://openpcr.org/" TargetMode="External"/><Relationship Id="rId1" Type="http://purl.oclc.org/ooxml/officeDocument/relationships/slideLayout" Target="../slideLayouts/slideLayout5.xml"/></Relationships>
</file>

<file path=ppt/slides/_rels/slide111.xml.rels><?xml version="1.0" encoding="UTF-8" standalone="yes"?>
<Relationships xmlns="http://schemas.openxmlformats.org/package/2006/relationships"><Relationship Id="rId3" Type="http://purl.oclc.org/ooxml/officeDocument/relationships/hyperlink" Target="https://flic.kr/p/8bkzov" TargetMode="External"/><Relationship Id="rId2" Type="http://purl.oclc.org/ooxml/officeDocument/relationships/image" Target="../media/image114.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12.xml.rels><?xml version="1.0" encoding="UTF-8" standalone="yes"?>
<Relationships xmlns="http://schemas.openxmlformats.org/package/2006/relationships"><Relationship Id="rId8" Type="http://purl.oclc.org/ooxml/officeDocument/relationships/hyperlink" Target="https://creativecommons.org/licenses/by/2.0/" TargetMode="External"/><Relationship Id="rId3" Type="http://purl.oclc.org/ooxml/officeDocument/relationships/image" Target="../media/image115.jpg"/><Relationship Id="rId7" Type="http://purl.oclc.org/ooxml/officeDocument/relationships/hyperlink" Target="https://flic.kr/p/anJMSK" TargetMode="External"/><Relationship Id="rId2" Type="http://purl.oclc.org/ooxml/officeDocument/relationships/notesSlide" Target="../notesSlides/notesSlide54.xml"/><Relationship Id="rId1" Type="http://purl.oclc.org/ooxml/officeDocument/relationships/slideLayout" Target="../slideLayouts/slideLayout5.xml"/><Relationship Id="rId6" Type="http://purl.oclc.org/ooxml/officeDocument/relationships/hyperlink" Target="https://creativecommons.org/licenses/by-sa/3.0/" TargetMode="External"/><Relationship Id="rId5" Type="http://purl.oclc.org/ooxml/officeDocument/relationships/hyperlink" Target="https://publiclab.org/wiki/kits-artwork" TargetMode="External"/><Relationship Id="rId4" Type="http://purl.oclc.org/ooxml/officeDocument/relationships/hyperlink" Target="https://publiclab.org/" TargetMode="External"/></Relationships>
</file>

<file path=ppt/slides/_rels/slide113.xml.rels><?xml version="1.0" encoding="UTF-8" standalone="yes"?>
<Relationships xmlns="http://schemas.openxmlformats.org/package/2006/relationships"><Relationship Id="rId3" Type="http://purl.oclc.org/ooxml/officeDocument/relationships/image" Target="../media/image116.jpg"/><Relationship Id="rId2" Type="http://purl.oclc.org/ooxml/officeDocument/relationships/notesSlide" Target="../notesSlides/notesSlide55.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dnt8qZ" TargetMode="External"/></Relationships>
</file>

<file path=ppt/slides/_rels/slide114.xml.rels><?xml version="1.0" encoding="UTF-8" standalone="yes"?>
<Relationships xmlns="http://schemas.openxmlformats.org/package/2006/relationships"><Relationship Id="rId3" Type="http://purl.oclc.org/ooxml/officeDocument/relationships/image" Target="../media/image117.jpg"/><Relationship Id="rId2" Type="http://purl.oclc.org/ooxml/officeDocument/relationships/notesSlide" Target="../notesSlides/notesSlide56.xml"/><Relationship Id="rId1" Type="http://purl.oclc.org/ooxml/officeDocument/relationships/slideLayout" Target="../slideLayouts/slideLayout5.xml"/><Relationship Id="rId5" Type="http://purl.oclc.org/ooxml/officeDocument/relationships/hyperlink" Target="https://creativecommons.org/licenses/by/2.0/" TargetMode="External"/><Relationship Id="rId4" Type="http://purl.oclc.org/ooxml/officeDocument/relationships/hyperlink" Target="https://flic.kr/p/nU5Jef" TargetMode="External"/></Relationships>
</file>

<file path=ppt/slides/_rels/slide115.xml.rels><?xml version="1.0" encoding="UTF-8" standalone="yes"?>
<Relationships xmlns="http://schemas.openxmlformats.org/package/2006/relationships"><Relationship Id="rId3" Type="http://purl.oclc.org/ooxml/officeDocument/relationships/hyperlink" Target="https://flic.kr/p/89k3WH" TargetMode="External"/><Relationship Id="rId2" Type="http://purl.oclc.org/ooxml/officeDocument/relationships/image" Target="../media/image118.pn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16.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19.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17.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20.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18.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21.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19.xml.rels><?xml version="1.0" encoding="UTF-8" standalone="yes"?>
<Relationships xmlns="http://schemas.openxmlformats.org/package/2006/relationships"><Relationship Id="rId3" Type="http://purl.oclc.org/ooxml/officeDocument/relationships/hyperlink" Target="https://flic.kr/p/9zVuYN" TargetMode="External"/><Relationship Id="rId2" Type="http://purl.oclc.org/ooxml/officeDocument/relationships/image" Target="../media/image122.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2.xml.rels><?xml version="1.0" encoding="UTF-8" standalone="yes"?>
<Relationships xmlns="http://schemas.openxmlformats.org/package/2006/relationships"><Relationship Id="rId3" Type="http://purl.oclc.org/ooxml/officeDocument/relationships/hyperlink" Target="https://flic.kr/p/eMrKJ4" TargetMode="External"/><Relationship Id="rId2" Type="http://purl.oclc.org/ooxml/officeDocument/relationships/image" Target="../media/image14.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20.xml.rels><?xml version="1.0" encoding="UTF-8" standalone="yes"?>
<Relationships xmlns="http://schemas.openxmlformats.org/package/2006/relationships"><Relationship Id="rId3" Type="http://purl.oclc.org/ooxml/officeDocument/relationships/image" Target="../media/image123.png"/><Relationship Id="rId2" Type="http://purl.oclc.org/ooxml/officeDocument/relationships/hyperlink" Target="https://safecast.org/" TargetMode="External"/><Relationship Id="rId1" Type="http://purl.oclc.org/ooxml/officeDocument/relationships/slideLayout" Target="../slideLayouts/slideLayout5.xml"/><Relationship Id="rId4" Type="http://purl.oclc.org/ooxml/officeDocument/relationships/hyperlink" Target="https://blog.safecast.org/about/" TargetMode="External"/></Relationships>
</file>

<file path=ppt/slides/_rels/slide121.xml.rels><?xml version="1.0" encoding="UTF-8" standalone="yes"?>
<Relationships xmlns="http://schemas.openxmlformats.org/package/2006/relationships"><Relationship Id="rId3" Type="http://purl.oclc.org/ooxml/officeDocument/relationships/hyperlink" Target="https://flic.kr/p/avVdsE" TargetMode="External"/><Relationship Id="rId2" Type="http://purl.oclc.org/ooxml/officeDocument/relationships/image" Target="../media/image124.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22.xml.rels><?xml version="1.0" encoding="UTF-8" standalone="yes"?>
<Relationships xmlns="http://schemas.openxmlformats.org/package/2006/relationships"><Relationship Id="rId3" Type="http://purl.oclc.org/ooxml/officeDocument/relationships/hyperlink" Target="http://safecast.org/tilemap/?y=37.56&amp;x=140.753&amp;z=10&amp;l=0&amp;m=0" TargetMode="External"/><Relationship Id="rId2" Type="http://purl.oclc.org/ooxml/officeDocument/relationships/image" Target="../media/image125.jpg"/><Relationship Id="rId1" Type="http://purl.oclc.org/ooxml/officeDocument/relationships/slideLayout" Target="../slideLayouts/slideLayout5.xml"/></Relationships>
</file>

<file path=ppt/slides/_rels/slide123.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124.xml.rels><?xml version="1.0" encoding="UTF-8" standalone="yes"?>
<Relationships xmlns="http://schemas.openxmlformats.org/package/2006/relationships"><Relationship Id="rId3" Type="http://purl.oclc.org/ooxml/officeDocument/relationships/notesSlide" Target="../notesSlides/notesSlide57.xml"/><Relationship Id="rId2" Type="http://purl.oclc.org/ooxml/officeDocument/relationships/slideLayout" Target="../slideLayouts/slideLayout5.xml"/><Relationship Id="rId1" Type="http://purl.oclc.org/ooxml/officeDocument/relationships/tags" Target="../tags/tag6.xml"/><Relationship Id="rId4" Type="http://purl.oclc.org/ooxml/officeDocument/relationships/hyperlink" Target="https://doi.org/10.1109/TCOM.1964.1088883" TargetMode="External"/></Relationships>
</file>

<file path=ppt/slides/_rels/slide125.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58.xml"/><Relationship Id="rId1" Type="http://purl.oclc.org/ooxml/officeDocument/relationships/slideLayout" Target="../slideLayouts/slideLayout5.xml"/></Relationships>
</file>

<file path=ppt/slides/_rels/slide126.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59.xml"/><Relationship Id="rId1" Type="http://purl.oclc.org/ooxml/officeDocument/relationships/slideLayout" Target="../slideLayouts/slideLayout5.xml"/></Relationships>
</file>

<file path=ppt/slides/_rels/slide127.xml.rels><?xml version="1.0" encoding="UTF-8" standalone="yes"?>
<Relationships xmlns="http://schemas.openxmlformats.org/package/2006/relationships"><Relationship Id="rId2" Type="http://purl.oclc.org/ooxml/officeDocument/relationships/notesSlide" Target="../notesSlides/notesSlide60.xml"/><Relationship Id="rId1" Type="http://purl.oclc.org/ooxml/officeDocument/relationships/slideLayout" Target="../slideLayouts/slideLayout5.xml"/></Relationships>
</file>

<file path=ppt/slides/_rels/slide128.xml.rels><?xml version="1.0" encoding="UTF-8" standalone="yes"?>
<Relationships xmlns="http://schemas.openxmlformats.org/package/2006/relationships"><Relationship Id="rId2" Type="http://purl.oclc.org/ooxml/officeDocument/relationships/notesSlide" Target="../notesSlides/notesSlide61.xml"/><Relationship Id="rId1" Type="http://purl.oclc.org/ooxml/officeDocument/relationships/slideLayout" Target="../slideLayouts/slideLayout5.xml"/></Relationships>
</file>

<file path=ppt/slides/_rels/slide129.xml.rels><?xml version="1.0" encoding="UTF-8" standalone="yes"?>
<Relationships xmlns="http://schemas.openxmlformats.org/package/2006/relationships"><Relationship Id="rId3" Type="http://purl.oclc.org/ooxml/officeDocument/relationships/image" Target="../media/image126.png"/><Relationship Id="rId2" Type="http://purl.oclc.org/ooxml/officeDocument/relationships/notesSlide" Target="../notesSlides/notesSlide62.xml"/><Relationship Id="rId1" Type="http://purl.oclc.org/ooxml/officeDocument/relationships/slideLayout" Target="../slideLayouts/slideLayout5.xml"/><Relationship Id="rId6" Type="http://purl.oclc.org/ooxml/officeDocument/relationships/image" Target="../media/image53.png"/><Relationship Id="rId5" Type="http://purl.oclc.org/ooxml/officeDocument/relationships/image" Target="../media/image128.png"/><Relationship Id="rId4" Type="http://purl.oclc.org/ooxml/officeDocument/relationships/image" Target="../media/image127.png"/></Relationships>
</file>

<file path=ppt/slides/_rels/slide13.xml.rels><?xml version="1.0" encoding="UTF-8" standalone="yes"?>
<Relationships xmlns="http://schemas.openxmlformats.org/package/2006/relationships"><Relationship Id="rId3" Type="http://purl.oclc.org/ooxml/officeDocument/relationships/image" Target="../media/image15.jpeg"/><Relationship Id="rId2" Type="http://purl.oclc.org/ooxml/officeDocument/relationships/notesSlide" Target="../notesSlides/notesSlide6.xml"/><Relationship Id="rId1" Type="http://purl.oclc.org/ooxml/officeDocument/relationships/slideLayout" Target="../slideLayouts/slideLayout5.xml"/><Relationship Id="rId5" Type="http://purl.oclc.org/ooxml/officeDocument/relationships/hyperlink" Target="https://creativecommons.org/publicdomain/mark/1.0/" TargetMode="External"/><Relationship Id="rId4" Type="http://purl.oclc.org/ooxml/officeDocument/relationships/hyperlink" Target="https://flic.kr/p/e4FUan" TargetMode="External"/></Relationships>
</file>

<file path=ppt/slides/_rels/slide130.xml.rels><?xml version="1.0" encoding="UTF-8" standalone="yes"?>
<Relationships xmlns="http://schemas.openxmlformats.org/package/2006/relationships"><Relationship Id="rId8" Type="http://purl.oclc.org/ooxml/officeDocument/relationships/image" Target="../media/image129.png"/><Relationship Id="rId3" Type="http://purl.oclc.org/ooxml/officeDocument/relationships/hyperlink" Target="https://thenounproject.com/icon/1125741/" TargetMode="External"/><Relationship Id="rId7" Type="http://purl.oclc.org/ooxml/officeDocument/relationships/hyperlink" Target="https://doi.org/10.5281/zenodo.4581083" TargetMode="External"/><Relationship Id="rId2" Type="http://purl.oclc.org/ooxml/officeDocument/relationships/hyperlink" Target="https://thenounproject.com/search/?q=internet&amp;i=1213108" TargetMode="External"/><Relationship Id="rId1" Type="http://purl.oclc.org/ooxml/officeDocument/relationships/slideLayout" Target="../slideLayouts/slideLayout5.xml"/><Relationship Id="rId6" Type="http://purl.oclc.org/ooxml/officeDocument/relationships/hyperlink" Target="https://creativecommons.org/licenses/by-sa/4.0/" TargetMode="External"/><Relationship Id="rId5" Type="http://purl.oclc.org/ooxml/officeDocument/relationships/hyperlink" Target="https://creativecommons.org/licenses/by/3.0/" TargetMode="External"/><Relationship Id="rId4" Type="http://purl.oclc.org/ooxml/officeDocument/relationships/hyperlink" Target="https://thenounproject.com/icon/1002247/" TargetMode="External"/></Relationships>
</file>

<file path=ppt/slides/_rels/slide14.xml.rels><?xml version="1.0" encoding="UTF-8" standalone="yes"?>
<Relationships xmlns="http://schemas.openxmlformats.org/package/2006/relationships"><Relationship Id="rId8" Type="http://purl.oclc.org/ooxml/officeDocument/relationships/image" Target="../media/image20.png"/><Relationship Id="rId3" Type="http://purl.oclc.org/ooxml/officeDocument/relationships/notesSlide" Target="../notesSlides/notesSlide7.xml"/><Relationship Id="rId7" Type="http://purl.oclc.org/ooxml/officeDocument/relationships/image" Target="../media/image19.png"/><Relationship Id="rId2" Type="http://purl.oclc.org/ooxml/officeDocument/relationships/slideLayout" Target="../slideLayouts/slideLayout5.xml"/><Relationship Id="rId1" Type="http://purl.oclc.org/ooxml/officeDocument/relationships/tags" Target="../tags/tag2.xml"/><Relationship Id="rId6" Type="http://purl.oclc.org/ooxml/officeDocument/relationships/image" Target="../media/image18.png"/><Relationship Id="rId11" Type="http://purl.oclc.org/ooxml/officeDocument/relationships/image" Target="../media/image23.png"/><Relationship Id="rId5" Type="http://purl.oclc.org/ooxml/officeDocument/relationships/image" Target="../media/image17.png"/><Relationship Id="rId10" Type="http://purl.oclc.org/ooxml/officeDocument/relationships/image" Target="../media/image22.png"/><Relationship Id="rId4" Type="http://purl.oclc.org/ooxml/officeDocument/relationships/image" Target="../media/image16.png"/><Relationship Id="rId9" Type="http://purl.oclc.org/ooxml/officeDocument/relationships/image" Target="../media/image21.png"/></Relationships>
</file>

<file path=ppt/slides/_rels/slide15.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16.xml.rels><?xml version="1.0" encoding="UTF-8" standalone="yes"?>
<Relationships xmlns="http://schemas.openxmlformats.org/package/2006/relationships"><Relationship Id="rId3" Type="http://purl.oclc.org/ooxml/officeDocument/relationships/notesSlide" Target="../notesSlides/notesSlide8.xml"/><Relationship Id="rId7" Type="http://purl.oclc.org/ooxml/officeDocument/relationships/image" Target="../media/image25.png"/><Relationship Id="rId2" Type="http://purl.oclc.org/ooxml/officeDocument/relationships/slideLayout" Target="../slideLayouts/slideLayout5.xml"/><Relationship Id="rId1" Type="http://purl.oclc.org/ooxml/officeDocument/relationships/tags" Target="../tags/tag3.xml"/><Relationship Id="rId6" Type="http://purl.oclc.org/ooxml/officeDocument/relationships/hyperlink" Target="https://durhamwt.com/" TargetMode="External"/><Relationship Id="rId5" Type="http://purl.oclc.org/ooxml/officeDocument/relationships/image" Target="../media/image24.png"/><Relationship Id="rId4" Type="http://purl.oclc.org/ooxml/officeDocument/relationships/hyperlink" Target="https://www.mammalweb.org/" TargetMode="External"/></Relationships>
</file>

<file path=ppt/slides/_rels/slide17.xml.rels><?xml version="1.0" encoding="UTF-8" standalone="yes"?>
<Relationships xmlns="http://schemas.openxmlformats.org/package/2006/relationships"><Relationship Id="rId8" Type="http://purl.oclc.org/ooxml/officeDocument/relationships/hyperlink" Target="https://www.openstreetmap.org/copyright" TargetMode="External"/><Relationship Id="rId3" Type="http://purl.oclc.org/ooxml/officeDocument/relationships/image" Target="../media/image26.jpg"/><Relationship Id="rId7" Type="http://purl.oclc.org/ooxml/officeDocument/relationships/hyperlink" Target="https://openstreetmap.org/" TargetMode="External"/><Relationship Id="rId2" Type="http://purl.oclc.org/ooxml/officeDocument/relationships/notesSlide" Target="../notesSlides/notesSlide9.xml"/><Relationship Id="rId1" Type="http://purl.oclc.org/ooxml/officeDocument/relationships/slideLayout" Target="../slideLayouts/slideLayout5.xml"/><Relationship Id="rId6" Type="http://purl.oclc.org/ooxml/officeDocument/relationships/hyperlink" Target="https://creativecommons.org/licenses/by/3.0" TargetMode="External"/><Relationship Id="rId5" Type="http://purl.oclc.org/ooxml/officeDocument/relationships/hyperlink" Target="https://stamen.com/" TargetMode="External"/><Relationship Id="rId4" Type="http://purl.oclc.org/ooxml/officeDocument/relationships/hyperlink" Target="http://maps.stamen.com/m2i/image/20171201/toner-background_-1GJbwkXD60" TargetMode="External"/></Relationships>
</file>

<file path=ppt/slides/_rels/slide18.xml.rels><?xml version="1.0" encoding="UTF-8" standalone="yes"?>
<Relationships xmlns="http://schemas.openxmlformats.org/package/2006/relationships"><Relationship Id="rId3" Type="http://purl.oclc.org/ooxml/officeDocument/relationships/image" Target="../media/image27.png"/><Relationship Id="rId2" Type="http://purl.oclc.org/ooxml/officeDocument/relationships/notesSlide" Target="../notesSlides/notesSlide10.xml"/><Relationship Id="rId1" Type="http://purl.oclc.org/ooxml/officeDocument/relationships/slideLayout" Target="../slideLayouts/slideLayout5.xml"/></Relationships>
</file>

<file path=ppt/slides/_rels/slide19.xml.rels><?xml version="1.0" encoding="UTF-8" standalone="yes"?>
<Relationships xmlns="http://schemas.openxmlformats.org/package/2006/relationships"><Relationship Id="rId3" Type="http://purl.oclc.org/ooxml/officeDocument/relationships/image" Target="../media/image28.png"/><Relationship Id="rId2" Type="http://purl.oclc.org/ooxml/officeDocument/relationships/notesSlide" Target="../notesSlides/notesSlide11.xml"/><Relationship Id="rId1" Type="http://purl.oclc.org/ooxml/officeDocument/relationships/slideLayout" Target="../slideLayouts/slideLayout5.xml"/></Relationships>
</file>

<file path=ppt/slides/_rels/slide2.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20.xml.rels><?xml version="1.0" encoding="UTF-8" standalone="yes"?>
<Relationships xmlns="http://schemas.openxmlformats.org/package/2006/relationships"><Relationship Id="rId3" Type="http://purl.oclc.org/ooxml/officeDocument/relationships/image" Target="../media/image29.jpg"/><Relationship Id="rId2" Type="http://purl.oclc.org/ooxml/officeDocument/relationships/notesSlide" Target="../notesSlides/notesSlide12.xml"/><Relationship Id="rId1" Type="http://purl.oclc.org/ooxml/officeDocument/relationships/slideLayout" Target="../slideLayouts/slideLayout5.xml"/></Relationships>
</file>

<file path=ppt/slides/_rels/slide21.xml.rels><?xml version="1.0" encoding="UTF-8" standalone="yes"?>
<Relationships xmlns="http://schemas.openxmlformats.org/package/2006/relationships"><Relationship Id="rId3" Type="http://purl.oclc.org/ooxml/officeDocument/relationships/image" Target="../media/image30.jpg"/><Relationship Id="rId2" Type="http://purl.oclc.org/ooxml/officeDocument/relationships/notesSlide" Target="../notesSlides/notesSlide13.xml"/><Relationship Id="rId1" Type="http://purl.oclc.org/ooxml/officeDocument/relationships/slideLayout" Target="../slideLayouts/slideLayout5.xml"/></Relationships>
</file>

<file path=ppt/slides/_rels/slide22.xml.rels><?xml version="1.0" encoding="UTF-8" standalone="yes"?>
<Relationships xmlns="http://schemas.openxmlformats.org/package/2006/relationships"><Relationship Id="rId3" Type="http://purl.oclc.org/ooxml/officeDocument/relationships/image" Target="../media/image31.png"/><Relationship Id="rId2" Type="http://purl.oclc.org/ooxml/officeDocument/relationships/notesSlide" Target="../notesSlides/notesSlide14.xml"/><Relationship Id="rId1" Type="http://purl.oclc.org/ooxml/officeDocument/relationships/slideLayout" Target="../slideLayouts/slideLayout5.xml"/></Relationships>
</file>

<file path=ppt/slides/_rels/slide23.xml.rels><?xml version="1.0" encoding="UTF-8" standalone="yes"?>
<Relationships xmlns="http://schemas.openxmlformats.org/package/2006/relationships"><Relationship Id="rId8" Type="http://purl.oclc.org/ooxml/officeDocument/relationships/image" Target="../media/image33.jpg"/><Relationship Id="rId3" Type="http://purl.oclc.org/ooxml/officeDocument/relationships/image" Target="../media/image32.jpg"/><Relationship Id="rId7" Type="http://purl.oclc.org/ooxml/officeDocument/relationships/hyperlink" Target="https://www.openstreetmap.org/copyright" TargetMode="External"/><Relationship Id="rId2" Type="http://purl.oclc.org/ooxml/officeDocument/relationships/notesSlide" Target="../notesSlides/notesSlide15.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4" Type="http://purl.oclc.org/ooxml/officeDocument/relationships/hyperlink" Target="https://stamen.com/" TargetMode="External"/></Relationships>
</file>

<file path=ppt/slides/_rels/slide24.xml.rels><?xml version="1.0" encoding="UTF-8" standalone="yes"?>
<Relationships xmlns="http://schemas.openxmlformats.org/package/2006/relationships"><Relationship Id="rId2" Type="http://purl.oclc.org/ooxml/officeDocument/relationships/notesSlide" Target="../notesSlides/notesSlide16.xml"/><Relationship Id="rId1" Type="http://purl.oclc.org/ooxml/officeDocument/relationships/slideLayout" Target="../slideLayouts/slideLayout3.xml"/></Relationships>
</file>

<file path=ppt/slides/_rels/slide25.xml.rels><?xml version="1.0" encoding="UTF-8" standalone="yes"?>
<Relationships xmlns="http://schemas.openxmlformats.org/package/2006/relationships"><Relationship Id="rId2" Type="http://purl.oclc.org/ooxml/officeDocument/relationships/notesSlide" Target="../notesSlides/notesSlide17.xml"/><Relationship Id="rId1" Type="http://purl.oclc.org/ooxml/officeDocument/relationships/slideLayout" Target="../slideLayouts/slideLayout3.xml"/></Relationships>
</file>

<file path=ppt/slides/_rels/slide26.xml.rels><?xml version="1.0" encoding="UTF-8" standalone="yes"?>
<Relationships xmlns="http://schemas.openxmlformats.org/package/2006/relationships"><Relationship Id="rId2" Type="http://purl.oclc.org/ooxml/officeDocument/relationships/notesSlide" Target="../notesSlides/notesSlide18.xml"/><Relationship Id="rId1" Type="http://purl.oclc.org/ooxml/officeDocument/relationships/slideLayout" Target="../slideLayouts/slideLayout3.xml"/></Relationships>
</file>

<file path=ppt/slides/_rels/slide27.xml.rels><?xml version="1.0" encoding="UTF-8" standalone="yes"?>
<Relationships xmlns="http://schemas.openxmlformats.org/package/2006/relationships"><Relationship Id="rId3" Type="http://purl.oclc.org/ooxml/officeDocument/relationships/image" Target="../media/image34.JPG"/><Relationship Id="rId2" Type="http://purl.oclc.org/ooxml/officeDocument/relationships/notesSlide" Target="../notesSlides/notesSlide19.xml"/><Relationship Id="rId1" Type="http://purl.oclc.org/ooxml/officeDocument/relationships/slideLayout" Target="../slideLayouts/slideLayout5.xml"/></Relationships>
</file>

<file path=ppt/slides/_rels/slide28.xml.rels><?xml version="1.0" encoding="UTF-8" standalone="yes"?>
<Relationships xmlns="http://schemas.openxmlformats.org/package/2006/relationships"><Relationship Id="rId3" Type="http://purl.oclc.org/ooxml/officeDocument/relationships/hyperlink" Target="https://creativecommons.org/licenses/by-sa/4.0/" TargetMode="External"/><Relationship Id="rId2" Type="http://purl.oclc.org/ooxml/officeDocument/relationships/image" Target="../media/image35.JPG"/><Relationship Id="rId1" Type="http://purl.oclc.org/ooxml/officeDocument/relationships/slideLayout" Target="../slideLayouts/slideLayout5.xml"/></Relationships>
</file>

<file path=ppt/slides/_rels/slide29.xml.rels><?xml version="1.0" encoding="UTF-8" standalone="yes"?>
<Relationships xmlns="http://schemas.openxmlformats.org/package/2006/relationships"><Relationship Id="rId3" Type="http://purl.oclc.org/ooxml/officeDocument/relationships/hyperlink" Target="https://creativecommons.org/licenses/by-sa/4.0/" TargetMode="External"/><Relationship Id="rId2" Type="http://purl.oclc.org/ooxml/officeDocument/relationships/image" Target="../media/image36.JPG"/><Relationship Id="rId1" Type="http://purl.oclc.org/ooxml/officeDocument/relationships/slideLayout" Target="../slideLayouts/slideLayout5.xml"/></Relationships>
</file>

<file path=ppt/slides/_rels/slide3.xml.rels><?xml version="1.0" encoding="UTF-8" standalone="yes"?>
<Relationships xmlns="http://schemas.openxmlformats.org/package/2006/relationships"><Relationship Id="rId3" Type="http://purl.oclc.org/ooxml/officeDocument/relationships/notesSlide" Target="../notesSlides/notesSlide2.xml"/><Relationship Id="rId7" Type="http://purl.oclc.org/ooxml/officeDocument/relationships/hyperlink" Target="https://doi.org/10.1093/biosci/biw022" TargetMode="External"/><Relationship Id="rId2" Type="http://purl.oclc.org/ooxml/officeDocument/relationships/slideLayout" Target="../slideLayouts/slideLayout5.xml"/><Relationship Id="rId1" Type="http://purl.oclc.org/ooxml/officeDocument/relationships/tags" Target="../tags/tag1.xml"/><Relationship Id="rId6" Type="http://purl.oclc.org/ooxml/officeDocument/relationships/hyperlink" Target="https://dscovr.gsfc.nasa.gov/" TargetMode="External"/><Relationship Id="rId5" Type="http://purl.oclc.org/ooxml/officeDocument/relationships/hyperlink" Target="https://dscovr.gsfc.nasa.gov/?date=2015-10-12" TargetMode="External"/><Relationship Id="rId4" Type="http://purl.oclc.org/ooxml/officeDocument/relationships/image" Target="../media/image1.jpg"/></Relationships>
</file>

<file path=ppt/slides/_rels/slide30.xml.rels><?xml version="1.0" encoding="UTF-8" standalone="yes"?>
<Relationships xmlns="http://schemas.openxmlformats.org/package/2006/relationships"><Relationship Id="rId2" Type="http://purl.oclc.org/ooxml/officeDocument/relationships/image" Target="../media/image37.jpg"/><Relationship Id="rId1" Type="http://purl.oclc.org/ooxml/officeDocument/relationships/slideLayout" Target="../slideLayouts/slideLayout5.xml"/></Relationships>
</file>

<file path=ppt/slides/_rels/slide31.xml.rels><?xml version="1.0" encoding="UTF-8" standalone="yes"?>
<Relationships xmlns="http://schemas.openxmlformats.org/package/2006/relationships"><Relationship Id="rId2" Type="http://purl.oclc.org/ooxml/officeDocument/relationships/image" Target="../media/image38.jpg"/><Relationship Id="rId1" Type="http://purl.oclc.org/ooxml/officeDocument/relationships/slideLayout" Target="../slideLayouts/slideLayout5.xml"/></Relationships>
</file>

<file path=ppt/slides/_rels/slide32.xml.rels><?xml version="1.0" encoding="UTF-8" standalone="yes"?>
<Relationships xmlns="http://schemas.openxmlformats.org/package/2006/relationships"><Relationship Id="rId2" Type="http://purl.oclc.org/ooxml/officeDocument/relationships/image" Target="../media/image39.jpg"/><Relationship Id="rId1" Type="http://purl.oclc.org/ooxml/officeDocument/relationships/slideLayout" Target="../slideLayouts/slideLayout5.xml"/></Relationships>
</file>

<file path=ppt/slides/_rels/slide33.xml.rels><?xml version="1.0" encoding="UTF-8" standalone="yes"?>
<Relationships xmlns="http://schemas.openxmlformats.org/package/2006/relationships"><Relationship Id="rId3" Type="http://purl.oclc.org/ooxml/officeDocument/relationships/image" Target="../media/image40.jpeg"/><Relationship Id="rId7" Type="http://purl.oclc.org/ooxml/officeDocument/relationships/image" Target="../media/image42.png"/><Relationship Id="rId2" Type="http://purl.oclc.org/ooxml/officeDocument/relationships/notesSlide" Target="../notesSlides/notesSlide20.xml"/><Relationship Id="rId1" Type="http://purl.oclc.org/ooxml/officeDocument/relationships/slideLayout" Target="../slideLayouts/slideLayout5.xml"/><Relationship Id="rId6" Type="http://purl.oclc.org/ooxml/officeDocument/relationships/hyperlink" Target="https://creativecommons.org/publicdomain/zero/1.0/" TargetMode="External"/><Relationship Id="rId5" Type="http://purl.oclc.org/ooxml/officeDocument/relationships/hyperlink" Target="https://openclipart.org/detail/29785/ipad" TargetMode="External"/><Relationship Id="rId4" Type="http://purl.oclc.org/ooxml/officeDocument/relationships/image" Target="../media/image41.png"/></Relationships>
</file>

<file path=ppt/slides/_rels/slide34.xml.rels><?xml version="1.0" encoding="UTF-8" standalone="yes"?>
<Relationships xmlns="http://schemas.openxmlformats.org/package/2006/relationships"><Relationship Id="rId3" Type="http://purl.oclc.org/ooxml/officeDocument/relationships/image" Target="../media/image43.jpg"/><Relationship Id="rId2" Type="http://purl.oclc.org/ooxml/officeDocument/relationships/notesSlide" Target="../notesSlides/notesSlide21.xml"/><Relationship Id="rId1" Type="http://purl.oclc.org/ooxml/officeDocument/relationships/slideLayout" Target="../slideLayouts/slideLayout5.xml"/></Relationships>
</file>

<file path=ppt/slides/_rels/slide35.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36.xml.rels><?xml version="1.0" encoding="UTF-8" standalone="yes"?>
<Relationships xmlns="http://schemas.openxmlformats.org/package/2006/relationships"><Relationship Id="rId3" Type="http://purl.oclc.org/ooxml/officeDocument/relationships/image" Target="../media/image9.png"/><Relationship Id="rId2" Type="http://purl.oclc.org/ooxml/officeDocument/relationships/notesSlide" Target="../notesSlides/notesSlide22.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37.xml.rels><?xml version="1.0" encoding="UTF-8" standalone="yes"?>
<Relationships xmlns="http://schemas.openxmlformats.org/package/2006/relationships"><Relationship Id="rId2" Type="http://purl.oclc.org/ooxml/officeDocument/relationships/notesSlide" Target="../notesSlides/notesSlide23.xml"/><Relationship Id="rId1" Type="http://purl.oclc.org/ooxml/officeDocument/relationships/slideLayout" Target="../slideLayouts/slideLayout5.xml"/></Relationships>
</file>

<file path=ppt/slides/_rels/slide38.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2.mp4"/><Relationship Id="rId1" Type="http://schemas.microsoft.com/office/2007/relationships/media" Target="../media/media2.mp4"/><Relationship Id="rId4" Type="http://purl.oclc.org/ooxml/officeDocument/relationships/image" Target="../media/image44.png"/></Relationships>
</file>

<file path=ppt/slides/_rels/slide39.xml.rels><?xml version="1.0" encoding="UTF-8" standalone="yes"?>
<Relationships xmlns="http://schemas.openxmlformats.org/package/2006/relationships"><Relationship Id="rId3" Type="http://purl.oclc.org/ooxml/officeDocument/relationships/image" Target="../media/image46.jpg"/><Relationship Id="rId2" Type="http://purl.oclc.org/ooxml/officeDocument/relationships/image" Target="../media/image45.jpg"/><Relationship Id="rId1" Type="http://purl.oclc.org/ooxml/officeDocument/relationships/slideLayout" Target="../slideLayouts/slideLayout5.xml"/><Relationship Id="rId4" Type="http://purl.oclc.org/ooxml/officeDocument/relationships/image" Target="../media/image47.jpg"/></Relationships>
</file>

<file path=ppt/slides/_rels/slide4.xml.rels><?xml version="1.0" encoding="UTF-8" standalone="yes"?>
<Relationships xmlns="http://schemas.openxmlformats.org/package/2006/relationships"><Relationship Id="rId3" Type="http://purl.oclc.org/ooxml/officeDocument/relationships/slideLayout" Target="../slideLayouts/slideLayout5.xml"/><Relationship Id="rId7" Type="http://purl.oclc.org/ooxml/officeDocument/relationships/hyperlink" Target="https://creativecommons.org/licenses/by/2.0/" TargetMode="External"/><Relationship Id="rId2" Type="http://purl.oclc.org/ooxml/officeDocument/relationships/video" Target="../media/media1.mp4"/><Relationship Id="rId1" Type="http://schemas.microsoft.com/office/2007/relationships/media" Target="../media/media1.mp4"/><Relationship Id="rId6" Type="http://purl.oclc.org/ooxml/officeDocument/relationships/hyperlink" Target="https://flic.kr/p/eiwgeo" TargetMode="External"/><Relationship Id="rId5" Type="http://purl.oclc.org/ooxml/officeDocument/relationships/image" Target="../media/image2.png"/><Relationship Id="rId4" Type="http://purl.oclc.org/ooxml/officeDocument/relationships/notesSlide" Target="../notesSlides/notesSlide3.xml"/></Relationships>
</file>

<file path=ppt/slides/_rels/slide40.xml.rels><?xml version="1.0" encoding="UTF-8" standalone="yes"?>
<Relationships xmlns="http://schemas.openxmlformats.org/package/2006/relationships"><Relationship Id="rId2" Type="http://purl.oclc.org/ooxml/officeDocument/relationships/image" Target="../media/image48.JPG"/><Relationship Id="rId1" Type="http://purl.oclc.org/ooxml/officeDocument/relationships/slideLayout" Target="../slideLayouts/slideLayout5.xml"/></Relationships>
</file>

<file path=ppt/slides/_rels/slide41.xml.rels><?xml version="1.0" encoding="UTF-8" standalone="yes"?>
<Relationships xmlns="http://schemas.openxmlformats.org/package/2006/relationships"><Relationship Id="rId2" Type="http://purl.oclc.org/ooxml/officeDocument/relationships/notesSlide" Target="../notesSlides/notesSlide24.xml"/><Relationship Id="rId1" Type="http://purl.oclc.org/ooxml/officeDocument/relationships/slideLayout" Target="../slideLayouts/slideLayout5.xml"/></Relationships>
</file>

<file path=ppt/slides/_rels/slide42.xml.rels><?xml version="1.0" encoding="UTF-8" standalone="yes"?>
<Relationships xmlns="http://schemas.openxmlformats.org/package/2006/relationships"><Relationship Id="rId3" Type="http://purl.oclc.org/ooxml/officeDocument/relationships/hyperlink" Target="https://doi.org/10.1002/rse2.84" TargetMode="External"/><Relationship Id="rId2" Type="http://purl.oclc.org/ooxml/officeDocument/relationships/notesSlide" Target="../notesSlides/notesSlide25.xml"/><Relationship Id="rId1" Type="http://purl.oclc.org/ooxml/officeDocument/relationships/slideLayout" Target="../slideLayouts/slideLayout5.xml"/></Relationships>
</file>

<file path=ppt/slides/_rels/slide43.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4.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5.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6.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7.xml.rels><?xml version="1.0" encoding="UTF-8" standalone="yes"?>
<Relationships xmlns="http://schemas.openxmlformats.org/package/2006/relationships"><Relationship Id="rId3" Type="http://purl.oclc.org/ooxml/officeDocument/relationships/hyperlink" Target="https://doi.org/10.1002/rse2.84" TargetMode="External"/><Relationship Id="rId2" Type="http://purl.oclc.org/ooxml/officeDocument/relationships/notesSlide" Target="../notesSlides/notesSlide26.xml"/><Relationship Id="rId1" Type="http://purl.oclc.org/ooxml/officeDocument/relationships/slideLayout" Target="../slideLayouts/slideLayout5.xml"/></Relationships>
</file>

<file path=ppt/slides/_rels/slide48.xml.rels><?xml version="1.0" encoding="UTF-8" standalone="yes"?>
<Relationships xmlns="http://schemas.openxmlformats.org/package/2006/relationships"><Relationship Id="rId3" Type="http://purl.oclc.org/ooxml/officeDocument/relationships/image" Target="../media/image49.png"/><Relationship Id="rId2" Type="http://purl.oclc.org/ooxml/officeDocument/relationships/hyperlink" Target="http://ericnortheast.org.uk/" TargetMode="External"/><Relationship Id="rId1" Type="http://purl.oclc.org/ooxml/officeDocument/relationships/slideLayout" Target="../slideLayouts/slideLayout5.xml"/></Relationships>
</file>

<file path=ppt/slides/_rels/slide49.xml.rels><?xml version="1.0" encoding="UTF-8" standalone="yes"?>
<Relationships xmlns="http://schemas.openxmlformats.org/package/2006/relationships"><Relationship Id="rId3" Type="http://purl.oclc.org/ooxml/officeDocument/relationships/image" Target="../media/image50.png"/><Relationship Id="rId2" Type="http://purl.oclc.org/ooxml/officeDocument/relationships/hyperlink" Target="https://nbn.org.uk/" TargetMode="External"/><Relationship Id="rId1" Type="http://purl.oclc.org/ooxml/officeDocument/relationships/slideLayout" Target="../slideLayouts/slideLayout5.xml"/></Relationships>
</file>

<file path=ppt/slides/_rels/slide5.xml.rels><?xml version="1.0" encoding="UTF-8" standalone="yes"?>
<Relationships xmlns="http://schemas.openxmlformats.org/package/2006/relationships"><Relationship Id="rId3" Type="http://purl.oclc.org/ooxml/officeDocument/relationships/image" Target="../media/image3.jpg"/><Relationship Id="rId2" Type="http://purl.oclc.org/ooxml/officeDocument/relationships/notesSlide" Target="../notesSlides/notesSlide4.xml"/><Relationship Id="rId1" Type="http://purl.oclc.org/ooxml/officeDocument/relationships/slideLayout" Target="../slideLayouts/slideLayout5.xml"/><Relationship Id="rId4" Type="http://purl.oclc.org/ooxml/officeDocument/relationships/hyperlink" Target="https://www.galaxyzoo.org/" TargetMode="External"/></Relationships>
</file>

<file path=ppt/slides/_rels/slide50.xml.rels><?xml version="1.0" encoding="UTF-8" standalone="yes"?>
<Relationships xmlns="http://schemas.openxmlformats.org/package/2006/relationships"><Relationship Id="rId3" Type="http://purl.oclc.org/ooxml/officeDocument/relationships/image" Target="../media/image51.png"/><Relationship Id="rId2" Type="http://purl.oclc.org/ooxml/officeDocument/relationships/hyperlink" Target="https://www.gbif.org/" TargetMode="External"/><Relationship Id="rId1" Type="http://purl.oclc.org/ooxml/officeDocument/relationships/slideLayout" Target="../slideLayouts/slideLayout5.xml"/></Relationships>
</file>

<file path=ppt/slides/_rels/slide51.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52.xml.rels><?xml version="1.0" encoding="UTF-8" standalone="yes"?>
<Relationships xmlns="http://schemas.openxmlformats.org/package/2006/relationships"><Relationship Id="rId2" Type="http://purl.oclc.org/ooxml/officeDocument/relationships/notesSlide" Target="../notesSlides/notesSlide27.xml"/><Relationship Id="rId1" Type="http://purl.oclc.org/ooxml/officeDocument/relationships/slideLayout" Target="../slideLayouts/slideLayout3.xml"/></Relationships>
</file>

<file path=ppt/slides/_rels/slide53.xml.rels><?xml version="1.0" encoding="UTF-8" standalone="yes"?>
<Relationships xmlns="http://schemas.openxmlformats.org/package/2006/relationships"><Relationship Id="rId3" Type="http://purl.oclc.org/ooxml/officeDocument/relationships/notesSlide" Target="../notesSlides/notesSlide28.xml"/><Relationship Id="rId2" Type="http://purl.oclc.org/ooxml/officeDocument/relationships/slideLayout" Target="../slideLayouts/slideLayout5.xml"/><Relationship Id="rId1" Type="http://purl.oclc.org/ooxml/officeDocument/relationships/tags" Target="../tags/tag4.xml"/><Relationship Id="rId5" Type="http://purl.oclc.org/ooxml/officeDocument/relationships/image" Target="../media/image53.png"/><Relationship Id="rId4" Type="http://purl.oclc.org/ooxml/officeDocument/relationships/image" Target="../media/image52.png"/></Relationships>
</file>

<file path=ppt/slides/_rels/slide54.xml.rels><?xml version="1.0" encoding="UTF-8" standalone="yes"?>
<Relationships xmlns="http://schemas.openxmlformats.org/package/2006/relationships"><Relationship Id="rId2" Type="http://purl.oclc.org/ooxml/officeDocument/relationships/image" Target="../media/image54.jpg"/><Relationship Id="rId1" Type="http://purl.oclc.org/ooxml/officeDocument/relationships/slideLayout" Target="../slideLayouts/slideLayout5.xml"/></Relationships>
</file>

<file path=ppt/slides/_rels/slide55.xml.rels><?xml version="1.0" encoding="UTF-8" standalone="yes"?>
<Relationships xmlns="http://schemas.openxmlformats.org/package/2006/relationships"><Relationship Id="rId3" Type="http://purl.oclc.org/ooxml/officeDocument/relationships/image" Target="../media/image55.jpg"/><Relationship Id="rId2" Type="http://purl.oclc.org/ooxml/officeDocument/relationships/notesSlide" Target="../notesSlides/notesSlide29.xml"/><Relationship Id="rId1" Type="http://purl.oclc.org/ooxml/officeDocument/relationships/slideLayout" Target="../slideLayouts/slideLayout5.xml"/></Relationships>
</file>

<file path=ppt/slides/_rels/slide56.xml.rels><?xml version="1.0" encoding="UTF-8" standalone="yes"?>
<Relationships xmlns="http://schemas.openxmlformats.org/package/2006/relationships"><Relationship Id="rId2" Type="http://purl.oclc.org/ooxml/officeDocument/relationships/image" Target="../media/image56.jpg"/><Relationship Id="rId1" Type="http://purl.oclc.org/ooxml/officeDocument/relationships/slideLayout" Target="../slideLayouts/slideLayout5.xml"/></Relationships>
</file>

<file path=ppt/slides/_rels/slide57.xml.rels><?xml version="1.0" encoding="UTF-8" standalone="yes"?>
<Relationships xmlns="http://schemas.openxmlformats.org/package/2006/relationships"><Relationship Id="rId3" Type="http://purl.oclc.org/ooxml/officeDocument/relationships/image" Target="../media/image57.jpg"/><Relationship Id="rId2" Type="http://purl.oclc.org/ooxml/officeDocument/relationships/notesSlide" Target="../notesSlides/notesSlide30.xml"/><Relationship Id="rId1" Type="http://purl.oclc.org/ooxml/officeDocument/relationships/slideLayout" Target="../slideLayouts/slideLayout5.xml"/></Relationships>
</file>

<file path=ppt/slides/_rels/slide58.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3.mp4"/><Relationship Id="rId1" Type="http://schemas.microsoft.com/office/2007/relationships/media" Target="../media/media3.mp4"/><Relationship Id="rId5" Type="http://purl.oclc.org/ooxml/officeDocument/relationships/image" Target="../media/image58.png"/><Relationship Id="rId4" Type="http://purl.oclc.org/ooxml/officeDocument/relationships/notesSlide" Target="../notesSlides/notesSlide31.xml"/></Relationships>
</file>

<file path=ppt/slides/_rels/slide59.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4.mp4"/><Relationship Id="rId1" Type="http://schemas.microsoft.com/office/2007/relationships/media" Target="../media/media4.mp4"/><Relationship Id="rId5" Type="http://purl.oclc.org/ooxml/officeDocument/relationships/image" Target="../media/image59.png"/><Relationship Id="rId4" Type="http://purl.oclc.org/ooxml/officeDocument/relationships/notesSlide" Target="../notesSlides/notesSlide32.xml"/></Relationships>
</file>

<file path=ppt/slides/_rels/slide6.xml.rels><?xml version="1.0" encoding="UTF-8" standalone="yes"?>
<Relationships xmlns="http://schemas.openxmlformats.org/package/2006/relationships"><Relationship Id="rId8" Type="http://purl.oclc.org/ooxml/officeDocument/relationships/hyperlink" Target="https://www.rspb.org.uk/get-involved/activities/birdwatch/" TargetMode="External"/><Relationship Id="rId3" Type="http://purl.oclc.org/ooxml/officeDocument/relationships/image" Target="../media/image4.png"/><Relationship Id="rId7" Type="http://purl.oclc.org/ooxml/officeDocument/relationships/image" Target="../media/image6.png"/><Relationship Id="rId2" Type="http://purl.oclc.org/ooxml/officeDocument/relationships/hyperlink" Target="https://www.earthwormwatch.org/" TargetMode="External"/><Relationship Id="rId1" Type="http://purl.oclc.org/ooxml/officeDocument/relationships/slideLayout" Target="../slideLayouts/slideLayout5.xml"/><Relationship Id="rId6" Type="http://purl.oclc.org/ooxml/officeDocument/relationships/hyperlink" Target="https://www.bigbutterflycount.org/" TargetMode="External"/><Relationship Id="rId5" Type="http://purl.oclc.org/ooxml/officeDocument/relationships/image" Target="../media/image5.png"/><Relationship Id="rId4" Type="http://purl.oclc.org/ooxml/officeDocument/relationships/hyperlink" Target="https://old-homepages.abdn.ac.uk/wpn003/beewatch/" TargetMode="External"/><Relationship Id="rId9" Type="http://purl.oclc.org/ooxml/officeDocument/relationships/image" Target="../media/image7.png"/></Relationships>
</file>

<file path=ppt/slides/_rels/slide60.xml.rels><?xml version="1.0" encoding="UTF-8" standalone="yes"?>
<Relationships xmlns="http://schemas.openxmlformats.org/package/2006/relationships"><Relationship Id="rId3" Type="http://purl.oclc.org/ooxml/officeDocument/relationships/image" Target="../media/image60.jpeg"/><Relationship Id="rId2" Type="http://purl.oclc.org/ooxml/officeDocument/relationships/notesSlide" Target="../notesSlides/notesSlide33.xml"/><Relationship Id="rId1" Type="http://purl.oclc.org/ooxml/officeDocument/relationships/slideLayout" Target="../slideLayouts/slideLayout5.xml"/></Relationships>
</file>

<file path=ppt/slides/_rels/slide61.xml.rels><?xml version="1.0" encoding="UTF-8" standalone="yes"?>
<Relationships xmlns="http://schemas.openxmlformats.org/package/2006/relationships"><Relationship Id="rId2" Type="http://purl.oclc.org/ooxml/officeDocument/relationships/image" Target="../media/image61.jpg"/><Relationship Id="rId1" Type="http://purl.oclc.org/ooxml/officeDocument/relationships/slideLayout" Target="../slideLayouts/slideLayout5.xml"/></Relationships>
</file>

<file path=ppt/slides/_rels/slide62.xml.rels><?xml version="1.0" encoding="UTF-8" standalone="yes"?>
<Relationships xmlns="http://schemas.openxmlformats.org/package/2006/relationships"><Relationship Id="rId2" Type="http://purl.oclc.org/ooxml/officeDocument/relationships/image" Target="../media/image62.jpeg"/><Relationship Id="rId1" Type="http://purl.oclc.org/ooxml/officeDocument/relationships/slideLayout" Target="../slideLayouts/slideLayout5.xml"/></Relationships>
</file>

<file path=ppt/slides/_rels/slide63.xml.rels><?xml version="1.0" encoding="UTF-8" standalone="yes"?>
<Relationships xmlns="http://schemas.openxmlformats.org/package/2006/relationships"><Relationship Id="rId3" Type="http://purl.oclc.org/ooxml/officeDocument/relationships/notesSlide" Target="../notesSlides/notesSlide34.xml"/><Relationship Id="rId2" Type="http://purl.oclc.org/ooxml/officeDocument/relationships/slideLayout" Target="../slideLayouts/slideLayout5.xml"/><Relationship Id="rId1" Type="http://purl.oclc.org/ooxml/officeDocument/relationships/tags" Target="../tags/tag5.xml"/><Relationship Id="rId4" Type="http://purl.oclc.org/ooxml/officeDocument/relationships/image" Target="../media/image63.jpeg"/></Relationships>
</file>

<file path=ppt/slides/_rels/slide64.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5.mp4"/><Relationship Id="rId1" Type="http://schemas.microsoft.com/office/2007/relationships/media" Target="../media/media5.mp4"/><Relationship Id="rId5" Type="http://purl.oclc.org/ooxml/officeDocument/relationships/image" Target="../media/image64.png"/><Relationship Id="rId4" Type="http://purl.oclc.org/ooxml/officeDocument/relationships/notesSlide" Target="../notesSlides/notesSlide35.xml"/></Relationships>
</file>

<file path=ppt/slides/_rels/slide65.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66.xml.rels><?xml version="1.0" encoding="UTF-8" standalone="yes"?>
<Relationships xmlns="http://schemas.openxmlformats.org/package/2006/relationships"><Relationship Id="rId3" Type="http://purl.oclc.org/ooxml/officeDocument/relationships/image" Target="../media/image66.png"/><Relationship Id="rId2" Type="http://purl.oclc.org/ooxml/officeDocument/relationships/image" Target="../media/image65.jpg"/><Relationship Id="rId1" Type="http://purl.oclc.org/ooxml/officeDocument/relationships/slideLayout" Target="../slideLayouts/slideLayout5.xml"/><Relationship Id="rId6" Type="http://purl.oclc.org/ooxml/officeDocument/relationships/image" Target="../media/image67.png"/><Relationship Id="rId5" Type="http://purl.oclc.org/ooxml/officeDocument/relationships/hyperlink" Target="https://creativecommons.org/licenses/by-sa/3.0/deed.en" TargetMode="External"/><Relationship Id="rId4" Type="http://purl.oclc.org/ooxml/officeDocument/relationships/hyperlink" Target="https://commons.wikimedia.org/wiki/File:The_Hancock_Museum_Newcastle_September_2009.jpg" TargetMode="External"/></Relationships>
</file>

<file path=ppt/slides/_rels/slide67.xml.rels><?xml version="1.0" encoding="UTF-8" standalone="yes"?>
<Relationships xmlns="http://schemas.openxmlformats.org/package/2006/relationships"><Relationship Id="rId2" Type="http://purl.oclc.org/ooxml/officeDocument/relationships/image" Target="../media/image68.jpg"/><Relationship Id="rId1" Type="http://purl.oclc.org/ooxml/officeDocument/relationships/slideLayout" Target="../slideLayouts/slideLayout5.xml"/></Relationships>
</file>

<file path=ppt/slides/_rels/slide68.xml.rels><?xml version="1.0" encoding="UTF-8" standalone="yes"?>
<Relationships xmlns="http://schemas.openxmlformats.org/package/2006/relationships"><Relationship Id="rId3" Type="http://purl.oclc.org/ooxml/officeDocument/relationships/image" Target="../media/image70.jpg"/><Relationship Id="rId2" Type="http://purl.oclc.org/ooxml/officeDocument/relationships/image" Target="../media/image69.jpg"/><Relationship Id="rId1" Type="http://purl.oclc.org/ooxml/officeDocument/relationships/slideLayout" Target="../slideLayouts/slideLayout5.xml"/><Relationship Id="rId4" Type="http://purl.oclc.org/ooxml/officeDocument/relationships/hyperlink" Target="https://doi.org/10.1177/0013916510385082" TargetMode="External"/></Relationships>
</file>

<file path=ppt/slides/_rels/slide69.xml.rels><?xml version="1.0" encoding="UTF-8" standalone="yes"?>
<Relationships xmlns="http://schemas.openxmlformats.org/package/2006/relationships"><Relationship Id="rId3" Type="http://purl.oclc.org/ooxml/officeDocument/relationships/hyperlink" Target="https://commons.wikimedia.org/wiki/File:The_Hancock_Museum_Newcastle_September_2009.jpg" TargetMode="External"/><Relationship Id="rId2" Type="http://purl.oclc.org/ooxml/officeDocument/relationships/image" Target="../media/image65.jpg"/><Relationship Id="rId1" Type="http://purl.oclc.org/ooxml/officeDocument/relationships/slideLayout" Target="../slideLayouts/slideLayout5.xml"/><Relationship Id="rId5" Type="http://purl.oclc.org/ooxml/officeDocument/relationships/image" Target="../media/image66.png"/><Relationship Id="rId4" Type="http://purl.oclc.org/ooxml/officeDocument/relationships/hyperlink" Target="https://creativecommons.org/licenses/by-sa/3.0/deed.en" TargetMode="External"/></Relationships>
</file>

<file path=ppt/slides/_rels/slide7.xml.rels><?xml version="1.0" encoding="UTF-8" standalone="yes"?>
<Relationships xmlns="http://schemas.openxmlformats.org/package/2006/relationships"><Relationship Id="rId2" Type="http://purl.oclc.org/ooxml/officeDocument/relationships/image" Target="../media/image8.jpg"/><Relationship Id="rId1" Type="http://purl.oclc.org/ooxml/officeDocument/relationships/slideLayout" Target="../slideLayouts/slideLayout5.xml"/></Relationships>
</file>

<file path=ppt/slides/_rels/slide70.xml.rels><?xml version="1.0" encoding="UTF-8" standalone="yes"?>
<Relationships xmlns="http://schemas.openxmlformats.org/package/2006/relationships"><Relationship Id="rId3" Type="http://purl.oclc.org/ooxml/officeDocument/relationships/image" Target="../media/image71.jpg"/><Relationship Id="rId2" Type="http://purl.oclc.org/ooxml/officeDocument/relationships/notesSlide" Target="../notesSlides/notesSlide36.xml"/><Relationship Id="rId1" Type="http://purl.oclc.org/ooxml/officeDocument/relationships/slideLayout" Target="../slideLayouts/slideLayout5.xml"/><Relationship Id="rId4" Type="http://purl.oclc.org/ooxml/officeDocument/relationships/image" Target="../media/image72.png"/></Relationships>
</file>

<file path=ppt/slides/_rels/slide71.xml.rels><?xml version="1.0" encoding="UTF-8" standalone="yes"?>
<Relationships xmlns="http://schemas.openxmlformats.org/package/2006/relationships"><Relationship Id="rId2" Type="http://purl.oclc.org/ooxml/officeDocument/relationships/image" Target="../media/image73.jpg"/><Relationship Id="rId1" Type="http://purl.oclc.org/ooxml/officeDocument/relationships/slideLayout" Target="../slideLayouts/slideLayout5.xml"/></Relationships>
</file>

<file path=ppt/slides/_rels/slide72.xml.rels><?xml version="1.0" encoding="UTF-8" standalone="yes"?>
<Relationships xmlns="http://schemas.openxmlformats.org/package/2006/relationships"><Relationship Id="rId3" Type="http://purl.oclc.org/ooxml/officeDocument/relationships/image" Target="../media/image75.jpg"/><Relationship Id="rId2" Type="http://purl.oclc.org/ooxml/officeDocument/relationships/image" Target="../media/image74.jpg"/><Relationship Id="rId1" Type="http://purl.oclc.org/ooxml/officeDocument/relationships/slideLayout" Target="../slideLayouts/slideLayout5.xml"/></Relationships>
</file>

<file path=ppt/slides/_rels/slide73.xml.rels><?xml version="1.0" encoding="UTF-8" standalone="yes"?>
<Relationships xmlns="http://schemas.openxmlformats.org/package/2006/relationships"><Relationship Id="rId3" Type="http://purl.oclc.org/ooxml/officeDocument/relationships/image" Target="../media/image75.jpg"/><Relationship Id="rId2" Type="http://purl.oclc.org/ooxml/officeDocument/relationships/notesSlide" Target="../notesSlides/notesSlide37.xml"/><Relationship Id="rId1" Type="http://purl.oclc.org/ooxml/officeDocument/relationships/slideLayout" Target="../slideLayouts/slideLayout5.xml"/></Relationships>
</file>

<file path=ppt/slides/_rels/slide74.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75.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76.xml.rels><?xml version="1.0" encoding="UTF-8" standalone="yes"?>
<Relationships xmlns="http://schemas.openxmlformats.org/package/2006/relationships"><Relationship Id="rId3" Type="http://purl.oclc.org/ooxml/officeDocument/relationships/image" Target="../media/image76.png"/><Relationship Id="rId2" Type="http://purl.oclc.org/ooxml/officeDocument/relationships/notesSlide" Target="../notesSlides/notesSlide38.xml"/><Relationship Id="rId1" Type="http://purl.oclc.org/ooxml/officeDocument/relationships/slideLayout" Target="../slideLayouts/slideLayout5.xml"/><Relationship Id="rId4" Type="http://purl.oclc.org/ooxml/officeDocument/relationships/image" Target="../media/image77.jpg"/></Relationships>
</file>

<file path=ppt/slides/_rels/slide77.xml.rels><?xml version="1.0" encoding="UTF-8" standalone="yes"?>
<Relationships xmlns="http://schemas.openxmlformats.org/package/2006/relationships"><Relationship Id="rId2" Type="http://purl.oclc.org/ooxml/officeDocument/relationships/notesSlide" Target="../notesSlides/notesSlide39.xml"/><Relationship Id="rId1" Type="http://purl.oclc.org/ooxml/officeDocument/relationships/slideLayout" Target="../slideLayouts/slideLayout5.xml"/></Relationships>
</file>

<file path=ppt/slides/_rels/slide78.xml.rels><?xml version="1.0" encoding="UTF-8" standalone="yes"?>
<Relationships xmlns="http://schemas.openxmlformats.org/package/2006/relationships"><Relationship Id="rId3" Type="http://purl.oclc.org/ooxml/officeDocument/relationships/image" Target="../media/image78.JPG"/><Relationship Id="rId2" Type="http://purl.oclc.org/ooxml/officeDocument/relationships/notesSlide" Target="../notesSlides/notesSlide40.xml"/><Relationship Id="rId1" Type="http://purl.oclc.org/ooxml/officeDocument/relationships/slideLayout" Target="../slideLayouts/slideLayout5.xml"/></Relationships>
</file>

<file path=ppt/slides/_rels/slide79.xml.rels><?xml version="1.0" encoding="UTF-8" standalone="yes"?>
<Relationships xmlns="http://schemas.openxmlformats.org/package/2006/relationships"><Relationship Id="rId3" Type="http://purl.oclc.org/ooxml/officeDocument/relationships/image" Target="../media/image79.png"/><Relationship Id="rId2" Type="http://purl.oclc.org/ooxml/officeDocument/relationships/notesSlide" Target="../notesSlides/notesSlide41.xml"/><Relationship Id="rId1" Type="http://purl.oclc.org/ooxml/officeDocument/relationships/slideLayout" Target="../slideLayouts/slideLayout5.xml"/></Relationships>
</file>

<file path=ppt/slides/_rels/slide8.xml.rels><?xml version="1.0" encoding="UTF-8" standalone="yes"?>
<Relationships xmlns="http://schemas.openxmlformats.org/package/2006/relationships"><Relationship Id="rId3" Type="http://purl.oclc.org/ooxml/officeDocument/relationships/image" Target="../media/image9.png"/><Relationship Id="rId2" Type="http://purl.oclc.org/ooxml/officeDocument/relationships/notesSlide" Target="../notesSlides/notesSlide5.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80.xml.rels><?xml version="1.0" encoding="UTF-8" standalone="yes"?>
<Relationships xmlns="http://schemas.openxmlformats.org/package/2006/relationships"><Relationship Id="rId3" Type="http://purl.oclc.org/ooxml/officeDocument/relationships/hyperlink" Target="https://doi.org/10.1073/pnas.1719367115" TargetMode="External"/><Relationship Id="rId2" Type="http://purl.oclc.org/ooxml/officeDocument/relationships/image" Target="../media/image80.jpg"/><Relationship Id="rId1" Type="http://purl.oclc.org/ooxml/officeDocument/relationships/slideLayout" Target="../slideLayouts/slideLayout5.xml"/><Relationship Id="rId4" Type="http://purl.oclc.org/ooxml/officeDocument/relationships/hyperlink" Target="https://creativecommons.org/licenses/by-nc-nd/4.0/" TargetMode="External"/></Relationships>
</file>

<file path=ppt/slides/_rels/slide81.xml.rels><?xml version="1.0" encoding="UTF-8" standalone="yes"?>
<Relationships xmlns="http://schemas.openxmlformats.org/package/2006/relationships"><Relationship Id="rId2" Type="http://purl.oclc.org/ooxml/officeDocument/relationships/image" Target="../media/image81.jpg"/><Relationship Id="rId1" Type="http://purl.oclc.org/ooxml/officeDocument/relationships/slideLayout" Target="../slideLayouts/slideLayout5.xml"/></Relationships>
</file>

<file path=ppt/slides/_rels/slide82.xml.rels><?xml version="1.0" encoding="UTF-8" standalone="yes"?>
<Relationships xmlns="http://schemas.openxmlformats.org/package/2006/relationships"><Relationship Id="rId2" Type="http://purl.oclc.org/ooxml/officeDocument/relationships/image" Target="../media/image82.jpg"/><Relationship Id="rId1" Type="http://purl.oclc.org/ooxml/officeDocument/relationships/slideLayout" Target="../slideLayouts/slideLayout5.xml"/></Relationships>
</file>

<file path=ppt/slides/_rels/slide83.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6.mp4"/><Relationship Id="rId1" Type="http://schemas.microsoft.com/office/2007/relationships/media" Target="../media/media6.mp4"/><Relationship Id="rId4" Type="http://purl.oclc.org/ooxml/officeDocument/relationships/image" Target="../media/image83.png"/></Relationships>
</file>

<file path=ppt/slides/_rels/slide84.xml.rels><?xml version="1.0" encoding="UTF-8" standalone="yes"?>
<Relationships xmlns="http://schemas.openxmlformats.org/package/2006/relationships"><Relationship Id="rId3" Type="http://purl.oclc.org/ooxml/officeDocument/relationships/hyperlink" Target="https://commons.wikimedia.org/wiki/File:Pine_Marten_(5922622659).jpg" TargetMode="External"/><Relationship Id="rId2" Type="http://purl.oclc.org/ooxml/officeDocument/relationships/image" Target="../media/image84.jpg"/><Relationship Id="rId1" Type="http://purl.oclc.org/ooxml/officeDocument/relationships/slideLayout" Target="../slideLayouts/slideLayout5.xml"/><Relationship Id="rId5" Type="http://purl.oclc.org/ooxml/officeDocument/relationships/image" Target="../media/image85.png"/><Relationship Id="rId4" Type="http://purl.oclc.org/ooxml/officeDocument/relationships/hyperlink" Target="https://creativecommons.org/licenses/by-sa/2.0/" TargetMode="External"/></Relationships>
</file>

<file path=ppt/slides/_rels/slide85.xml.rels><?xml version="1.0" encoding="UTF-8" standalone="yes"?>
<Relationships xmlns="http://schemas.openxmlformats.org/package/2006/relationships"><Relationship Id="rId3" Type="http://purl.oclc.org/ooxml/officeDocument/relationships/hyperlink" Target="https://commons.wikimedia.org/wiki/File:Scottish_Wildcat_(18164611680).jpg" TargetMode="External"/><Relationship Id="rId2" Type="http://purl.oclc.org/ooxml/officeDocument/relationships/image" Target="../media/image86.jpg"/><Relationship Id="rId1" Type="http://purl.oclc.org/ooxml/officeDocument/relationships/slideLayout" Target="../slideLayouts/slideLayout5.xml"/><Relationship Id="rId5" Type="http://purl.oclc.org/ooxml/officeDocument/relationships/image" Target="../media/image87.png"/><Relationship Id="rId4" Type="http://purl.oclc.org/ooxml/officeDocument/relationships/hyperlink" Target="https://creativecommons.org/licenses/by-sa/2.0/" TargetMode="External"/></Relationships>
</file>

<file path=ppt/slides/_rels/slide86.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7.mp4"/><Relationship Id="rId1" Type="http://schemas.microsoft.com/office/2007/relationships/media" Target="../media/media7.mp4"/><Relationship Id="rId4" Type="http://purl.oclc.org/ooxml/officeDocument/relationships/image" Target="../media/image88.png"/></Relationships>
</file>

<file path=ppt/slides/_rels/slide87.xml.rels><?xml version="1.0" encoding="UTF-8" standalone="yes"?>
<Relationships xmlns="http://schemas.openxmlformats.org/package/2006/relationships"><Relationship Id="rId8" Type="http://purl.oclc.org/ooxml/officeDocument/relationships/hyperlink" Target="https://www.openstreetmap.org/copyright" TargetMode="External"/><Relationship Id="rId13" Type="http://purl.oclc.org/ooxml/officeDocument/relationships/image" Target="../media/image94.png"/><Relationship Id="rId3" Type="http://purl.oclc.org/ooxml/officeDocument/relationships/image" Target="../media/image89.jpg"/><Relationship Id="rId7" Type="http://purl.oclc.org/ooxml/officeDocument/relationships/hyperlink" Target="https://openstreetmap.org/" TargetMode="External"/><Relationship Id="rId12" Type="http://purl.oclc.org/ooxml/officeDocument/relationships/image" Target="../media/image93.png"/><Relationship Id="rId2" Type="http://purl.oclc.org/ooxml/officeDocument/relationships/notesSlide" Target="../notesSlides/notesSlide42.xml"/><Relationship Id="rId1" Type="http://purl.oclc.org/ooxml/officeDocument/relationships/slideLayout" Target="../slideLayouts/slideLayout5.xml"/><Relationship Id="rId6" Type="http://purl.oclc.org/ooxml/officeDocument/relationships/hyperlink" Target="https://creativecommons.org/licenses/by/3.0" TargetMode="External"/><Relationship Id="rId11" Type="http://purl.oclc.org/ooxml/officeDocument/relationships/image" Target="../media/image92.png"/><Relationship Id="rId5" Type="http://purl.oclc.org/ooxml/officeDocument/relationships/hyperlink" Target="http://maps.stamen.com/" TargetMode="External"/><Relationship Id="rId10" Type="http://purl.oclc.org/ooxml/officeDocument/relationships/image" Target="../media/image91.png"/><Relationship Id="rId4" Type="http://purl.oclc.org/ooxml/officeDocument/relationships/hyperlink" Target="http://maps.stamen.com/m2i/image/20210228/toner-background_kzXVpPLlSwg" TargetMode="External"/><Relationship Id="rId9" Type="http://purl.oclc.org/ooxml/officeDocument/relationships/image" Target="../media/image90.png"/></Relationships>
</file>

<file path=ppt/slides/_rels/slide88.xml.rels><?xml version="1.0" encoding="UTF-8" standalone="yes"?>
<Relationships xmlns="http://schemas.openxmlformats.org/package/2006/relationships"><Relationship Id="rId2" Type="http://purl.oclc.org/ooxml/officeDocument/relationships/notesSlide" Target="../notesSlides/notesSlide43.xml"/><Relationship Id="rId1" Type="http://purl.oclc.org/ooxml/officeDocument/relationships/slideLayout" Target="../slideLayouts/slideLayout5.xml"/></Relationships>
</file>

<file path=ppt/slides/_rels/slide89.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9.xml.rels><?xml version="1.0" encoding="UTF-8" standalone="yes"?>
<Relationships xmlns="http://schemas.openxmlformats.org/package/2006/relationships"><Relationship Id="rId3" Type="http://purl.oclc.org/ooxml/officeDocument/relationships/image" Target="../media/image11.png"/><Relationship Id="rId2" Type="http://purl.oclc.org/ooxml/officeDocument/relationships/image" Target="../media/image10.png"/><Relationship Id="rId1" Type="http://purl.oclc.org/ooxml/officeDocument/relationships/slideLayout" Target="../slideLayouts/slideLayout5.xml"/><Relationship Id="rId6" Type="http://purl.oclc.org/ooxml/officeDocument/relationships/hyperlink" Target="https://www.fullerlab.org/" TargetMode="External"/><Relationship Id="rId5" Type="http://purl.oclc.org/ooxml/officeDocument/relationships/hyperlink" Target="http://kevingaston.com/" TargetMode="External"/><Relationship Id="rId4" Type="http://purl.oclc.org/ooxml/officeDocument/relationships/hyperlink" Target="https://doi.org/10.1016/j.tree.2007.11.001" TargetMode="External"/></Relationships>
</file>

<file path=ppt/slides/_rels/slide90.xml.rels><?xml version="1.0" encoding="UTF-8" standalone="yes"?>
<Relationships xmlns="http://schemas.openxmlformats.org/package/2006/relationships"><Relationship Id="rId3" Type="http://purl.oclc.org/ooxml/officeDocument/relationships/image" Target="../media/image95.jpeg"/><Relationship Id="rId2" Type="http://purl.oclc.org/ooxml/officeDocument/relationships/notesSlide" Target="../notesSlides/notesSlide44.xml"/><Relationship Id="rId1" Type="http://purl.oclc.org/ooxml/officeDocument/relationships/slideLayout" Target="../slideLayouts/slideLayout5.xml"/></Relationships>
</file>

<file path=ppt/slides/_rels/slide91.xml.rels><?xml version="1.0" encoding="UTF-8" standalone="yes"?>
<Relationships xmlns="http://schemas.openxmlformats.org/package/2006/relationships"><Relationship Id="rId3" Type="http://purl.oclc.org/ooxml/officeDocument/relationships/image" Target="../media/image96.jpeg"/><Relationship Id="rId2" Type="http://purl.oclc.org/ooxml/officeDocument/relationships/notesSlide" Target="../notesSlides/notesSlide45.xml"/><Relationship Id="rId1" Type="http://purl.oclc.org/ooxml/officeDocument/relationships/slideLayout" Target="../slideLayouts/slideLayout5.xml"/></Relationships>
</file>

<file path=ppt/slides/_rels/slide92.xml.rels><?xml version="1.0" encoding="UTF-8" standalone="yes"?>
<Relationships xmlns="http://schemas.openxmlformats.org/package/2006/relationships"><Relationship Id="rId2" Type="http://purl.oclc.org/ooxml/officeDocument/relationships/image" Target="../media/image97.jpeg"/><Relationship Id="rId1" Type="http://purl.oclc.org/ooxml/officeDocument/relationships/slideLayout" Target="../slideLayouts/slideLayout5.xml"/></Relationships>
</file>

<file path=ppt/slides/_rels/slide93.xml.rels><?xml version="1.0" encoding="UTF-8" standalone="yes"?>
<Relationships xmlns="http://schemas.openxmlformats.org/package/2006/relationships"><Relationship Id="rId2" Type="http://purl.oclc.org/ooxml/officeDocument/relationships/image" Target="../media/image98.jpg"/><Relationship Id="rId1" Type="http://purl.oclc.org/ooxml/officeDocument/relationships/slideLayout" Target="../slideLayouts/slideLayout5.xml"/></Relationships>
</file>

<file path=ppt/slides/_rels/slide94.xml.rels><?xml version="1.0" encoding="UTF-8" standalone="yes"?>
<Relationships xmlns="http://schemas.openxmlformats.org/package/2006/relationships"><Relationship Id="rId2" Type="http://purl.oclc.org/ooxml/officeDocument/relationships/image" Target="../media/image99.jpg"/><Relationship Id="rId1" Type="http://purl.oclc.org/ooxml/officeDocument/relationships/slideLayout" Target="../slideLayouts/slideLayout5.xml"/></Relationships>
</file>

<file path=ppt/slides/_rels/slide95.xml.rels><?xml version="1.0" encoding="UTF-8" standalone="yes"?>
<Relationships xmlns="http://schemas.openxmlformats.org/package/2006/relationships"><Relationship Id="rId2" Type="http://purl.oclc.org/ooxml/officeDocument/relationships/image" Target="../media/image100.jpg"/><Relationship Id="rId1" Type="http://purl.oclc.org/ooxml/officeDocument/relationships/slideLayout" Target="../slideLayouts/slideLayout5.xml"/></Relationships>
</file>

<file path=ppt/slides/_rels/slide96.xml.rels><?xml version="1.0" encoding="UTF-8" standalone="yes"?>
<Relationships xmlns="http://schemas.openxmlformats.org/package/2006/relationships"><Relationship Id="rId3" Type="http://purl.oclc.org/ooxml/officeDocument/relationships/image" Target="../media/image102.png"/><Relationship Id="rId2" Type="http://purl.oclc.org/ooxml/officeDocument/relationships/image" Target="../media/image101.jpg"/><Relationship Id="rId1" Type="http://purl.oclc.org/ooxml/officeDocument/relationships/slideLayout" Target="../slideLayouts/slideLayout5.xml"/><Relationship Id="rId5" Type="http://purl.oclc.org/ooxml/officeDocument/relationships/hyperlink" Target="https://creativecommons.org/licenses/by/2.0/deed.en" TargetMode="External"/><Relationship Id="rId4" Type="http://purl.oclc.org/ooxml/officeDocument/relationships/hyperlink" Target="https://commons.wikimedia.org/wiki/File:Coati_eating_(5752285310).jpg" TargetMode="External"/></Relationships>
</file>

<file path=ppt/slides/_rels/slide97.xml.rels><?xml version="1.0" encoding="UTF-8" standalone="yes"?>
<Relationships xmlns="http://schemas.openxmlformats.org/package/2006/relationships"><Relationship Id="rId3" Type="http://purl.oclc.org/ooxml/officeDocument/relationships/image" Target="../media/image103.jpg"/><Relationship Id="rId2" Type="http://purl.oclc.org/ooxml/officeDocument/relationships/notesSlide" Target="../notesSlides/notesSlide46.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ZHoMfP" TargetMode="External"/></Relationships>
</file>

<file path=ppt/slides/_rels/slide98.xml.rels><?xml version="1.0" encoding="UTF-8" standalone="yes"?>
<Relationships xmlns="http://schemas.openxmlformats.org/package/2006/relationships"><Relationship Id="rId3" Type="http://purl.oclc.org/ooxml/officeDocument/relationships/image" Target="../media/image104.jpg"/><Relationship Id="rId2" Type="http://purl.oclc.org/ooxml/officeDocument/relationships/notesSlide" Target="../notesSlides/notesSlide47.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224KfGa" TargetMode="External"/></Relationships>
</file>

<file path=ppt/slides/_rels/slide99.xml.rels><?xml version="1.0" encoding="UTF-8" standalone="yes"?>
<Relationships xmlns="http://schemas.openxmlformats.org/package/2006/relationships"><Relationship Id="rId3" Type="http://purl.oclc.org/ooxml/officeDocument/relationships/image" Target="../media/image105.JPG"/><Relationship Id="rId2" Type="http://purl.oclc.org/ooxml/officeDocument/relationships/notesSlide" Target="../notesSlides/notesSlide48.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689" y="291937"/>
            <a:ext cx="11326894" cy="2349663"/>
          </a:xfrm>
        </p:spPr>
        <p:txBody>
          <a:bodyPr anchor="t">
            <a:normAutofit/>
          </a:bodyPr>
          <a:lstStyle/>
          <a:p>
            <a:pPr algn="l"/>
            <a:r>
              <a:rPr lang="en-GB" sz="4800" dirty="0">
                <a:solidFill>
                  <a:schemeClr val="accent4"/>
                </a:solidFill>
              </a:rPr>
              <a:t>Wildlife monitoring and civic engagement through the </a:t>
            </a:r>
            <a:r>
              <a:rPr lang="en-GB" sz="4800" b="1" dirty="0" err="1">
                <a:solidFill>
                  <a:schemeClr val="accent4"/>
                </a:solidFill>
              </a:rPr>
              <a:t>MammalWeb</a:t>
            </a:r>
            <a:r>
              <a:rPr lang="en-GB" sz="4800" dirty="0">
                <a:solidFill>
                  <a:schemeClr val="accent4"/>
                </a:solidFill>
              </a:rPr>
              <a:t> citizen science project</a:t>
            </a:r>
          </a:p>
        </p:txBody>
      </p:sp>
      <p:sp>
        <p:nvSpPr>
          <p:cNvPr id="3" name="Subtitle 2"/>
          <p:cNvSpPr>
            <a:spLocks noGrp="1"/>
          </p:cNvSpPr>
          <p:nvPr>
            <p:ph type="subTitle" idx="1"/>
          </p:nvPr>
        </p:nvSpPr>
        <p:spPr>
          <a:xfrm>
            <a:off x="301689" y="3064083"/>
            <a:ext cx="4861438" cy="1740159"/>
          </a:xfrm>
        </p:spPr>
        <p:txBody>
          <a:bodyPr>
            <a:normAutofit/>
          </a:bodyPr>
          <a:lstStyle/>
          <a:p>
            <a:pPr algn="l"/>
            <a:r>
              <a:rPr lang="en-US" dirty="0"/>
              <a:t>Pen-Yuan Hsing</a:t>
            </a:r>
            <a:br>
              <a:rPr lang="en-GB" dirty="0"/>
            </a:br>
            <a:r>
              <a:rPr lang="en-GB" dirty="0"/>
              <a:t>Co-founder, </a:t>
            </a:r>
            <a:r>
              <a:rPr lang="en-GB" dirty="0" err="1"/>
              <a:t>MammalWeb</a:t>
            </a:r>
            <a:endParaRPr lang="en-GB" dirty="0"/>
          </a:p>
          <a:p>
            <a:pPr algn="l"/>
            <a:endParaRPr lang="en-GB" dirty="0"/>
          </a:p>
          <a:p>
            <a:pPr algn="l"/>
            <a:r>
              <a:rPr lang="en-GB" dirty="0"/>
              <a:t>4 March 2021</a:t>
            </a:r>
            <a:endParaRPr lang="en-US" dirty="0"/>
          </a:p>
        </p:txBody>
      </p:sp>
      <p:grpSp>
        <p:nvGrpSpPr>
          <p:cNvPr id="9" name="Group 8"/>
          <p:cNvGrpSpPr/>
          <p:nvPr/>
        </p:nvGrpSpPr>
        <p:grpSpPr>
          <a:xfrm>
            <a:off x="5391535" y="3064083"/>
            <a:ext cx="6237049" cy="3046988"/>
            <a:chOff x="5271775" y="4806597"/>
            <a:chExt cx="5680652" cy="3046988"/>
          </a:xfrm>
        </p:grpSpPr>
        <p:sp>
          <p:nvSpPr>
            <p:cNvPr id="7" name="Freeform 5"/>
            <p:cNvSpPr>
              <a:spLocks noEditPoints="1"/>
            </p:cNvSpPr>
            <p:nvPr/>
          </p:nvSpPr>
          <p:spPr bwMode="auto">
            <a:xfrm>
              <a:off x="5271775" y="5876843"/>
              <a:ext cx="1044862" cy="906495"/>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TextBox 7"/>
            <p:cNvSpPr txBox="1"/>
            <p:nvPr/>
          </p:nvSpPr>
          <p:spPr>
            <a:xfrm>
              <a:off x="6363478" y="4806597"/>
              <a:ext cx="4588949" cy="3046988"/>
            </a:xfrm>
            <a:prstGeom prst="rect">
              <a:avLst/>
            </a:prstGeom>
            <a:noFill/>
          </p:spPr>
          <p:txBody>
            <a:bodyPr wrap="square" rtlCol="0">
              <a:spAutoFit/>
            </a:bodyPr>
            <a:lstStyle/>
            <a:p>
              <a:r>
                <a:rPr lang="en-US" sz="4800" dirty="0"/>
                <a:t>@MammalWeb</a:t>
              </a:r>
            </a:p>
            <a:p>
              <a:r>
                <a:rPr lang="en-US" sz="4800" dirty="0"/>
                <a:t>@RoyalSocBio</a:t>
              </a:r>
            </a:p>
            <a:p>
              <a:r>
                <a:rPr lang="en-GB" sz="4800" dirty="0"/>
                <a:t>#CitizenScience</a:t>
              </a:r>
            </a:p>
            <a:p>
              <a:r>
                <a:rPr lang="en-GB" sz="4800" dirty="0"/>
                <a:t>#cameratrapping</a:t>
              </a:r>
            </a:p>
          </p:txBody>
        </p:sp>
      </p:grpSp>
      <p:sp>
        <p:nvSpPr>
          <p:cNvPr id="10" name="TextBox 9"/>
          <p:cNvSpPr txBox="1"/>
          <p:nvPr/>
        </p:nvSpPr>
        <p:spPr>
          <a:xfrm rot="16200000">
            <a:off x="9724326" y="4396908"/>
            <a:ext cx="4645186" cy="276999"/>
          </a:xfrm>
          <a:prstGeom prst="rect">
            <a:avLst/>
          </a:prstGeom>
          <a:noFill/>
        </p:spPr>
        <p:txBody>
          <a:bodyPr wrap="square" rtlCol="0">
            <a:spAutoFit/>
          </a:bodyPr>
          <a:lstStyle/>
          <a:p>
            <a:r>
              <a:rPr lang="en-US" sz="1200" dirty="0">
                <a:hlinkClick r:id="rId3"/>
              </a:rPr>
              <a:t>bird</a:t>
            </a:r>
            <a:r>
              <a:rPr lang="en-US" sz="1200" dirty="0"/>
              <a:t> by </a:t>
            </a:r>
            <a:r>
              <a:rPr lang="en-US" sz="1200" dirty="0" err="1"/>
              <a:t>Symbolon</a:t>
            </a:r>
            <a:r>
              <a:rPr lang="en-US" sz="1200" dirty="0"/>
              <a:t> from the Noun Project </a:t>
            </a:r>
            <a:r>
              <a:rPr lang="en-US" sz="1200" dirty="0">
                <a:hlinkClick r:id="rId4"/>
              </a:rPr>
              <a:t>CC BY 3.0</a:t>
            </a:r>
            <a:endParaRPr lang="en-GB" sz="1200" dirty="0"/>
          </a:p>
        </p:txBody>
      </p:sp>
    </p:spTree>
    <p:extLst>
      <p:ext uri="{BB962C8B-B14F-4D97-AF65-F5344CB8AC3E}">
        <p14:creationId xmlns:p14="http://schemas.microsoft.com/office/powerpoint/2010/main" val="586527924"/>
      </p:ext>
    </p:extLst>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07589" y="6581001"/>
            <a:ext cx="4884411" cy="276999"/>
          </a:xfrm>
          <a:prstGeom prst="rect">
            <a:avLst/>
          </a:prstGeom>
          <a:solidFill>
            <a:schemeClr val="bg1">
              <a:lumMod val="90%"/>
              <a:lumOff val="10%"/>
            </a:schemeClr>
          </a:solidFill>
        </p:spPr>
        <p:txBody>
          <a:bodyPr wrap="square" rtlCol="0">
            <a:spAutoFit/>
          </a:bodyPr>
          <a:lstStyle/>
          <a:p>
            <a:r>
              <a:rPr lang="en-US" sz="1200" dirty="0">
                <a:hlinkClick r:id="rId3"/>
              </a:rPr>
              <a:t>The Best of the Bunch</a:t>
            </a:r>
            <a:r>
              <a:rPr lang="en-US" sz="1200" dirty="0"/>
              <a:t> by Peter Trimming from Flickr, </a:t>
            </a:r>
            <a:r>
              <a:rPr lang="en-US" sz="1200" dirty="0">
                <a:hlinkClick r:id="rId4"/>
              </a:rPr>
              <a:t>CC BY 2.0</a:t>
            </a:r>
            <a:endParaRPr lang="en-GB" sz="1200" dirty="0"/>
          </a:p>
        </p:txBody>
      </p:sp>
    </p:spTree>
    <p:extLst>
      <p:ext uri="{BB962C8B-B14F-4D97-AF65-F5344CB8AC3E}">
        <p14:creationId xmlns:p14="http://schemas.microsoft.com/office/powerpoint/2010/main" val="1910287346"/>
      </p:ext>
    </p:extLst>
  </p:cSld>
  <p:clrMapOvr>
    <a:masterClrMapping/>
  </p:clrMapOvr>
</p:sld>
</file>

<file path=ppt/slides/slide10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427" y="310432"/>
            <a:ext cx="8551147" cy="5955782"/>
          </a:xfrm>
          <a:prstGeom prst="rect">
            <a:avLst/>
          </a:prstGeom>
        </p:spPr>
      </p:pic>
      <p:sp>
        <p:nvSpPr>
          <p:cNvPr id="5" name="TextBox 4"/>
          <p:cNvSpPr txBox="1"/>
          <p:nvPr/>
        </p:nvSpPr>
        <p:spPr>
          <a:xfrm rot="16200000">
            <a:off x="10304445" y="4970444"/>
            <a:ext cx="3498112" cy="276999"/>
          </a:xfrm>
          <a:prstGeom prst="rect">
            <a:avLst/>
          </a:prstGeom>
          <a:noFill/>
        </p:spPr>
        <p:txBody>
          <a:bodyPr wrap="square" rtlCol="0">
            <a:spAutoFit/>
          </a:bodyPr>
          <a:lstStyle/>
          <a:p>
            <a:r>
              <a:rPr lang="en-US" sz="1200" dirty="0"/>
              <a:t>screenshot by Roland </a:t>
            </a:r>
            <a:r>
              <a:rPr lang="en-US" sz="1200" dirty="0" err="1"/>
              <a:t>Ascroft</a:t>
            </a:r>
            <a:r>
              <a:rPr lang="en-US" sz="1200" dirty="0"/>
              <a:t>, </a:t>
            </a:r>
            <a:r>
              <a:rPr lang="en-US" sz="1200" dirty="0">
                <a:hlinkClick r:id="rId4"/>
              </a:rPr>
              <a:t>CC BY-SA 4.0</a:t>
            </a:r>
            <a:endParaRPr lang="en-GB" sz="1200" dirty="0"/>
          </a:p>
        </p:txBody>
      </p:sp>
    </p:spTree>
    <p:extLst>
      <p:ext uri="{BB962C8B-B14F-4D97-AF65-F5344CB8AC3E}">
        <p14:creationId xmlns:p14="http://schemas.microsoft.com/office/powerpoint/2010/main" val="232133288"/>
      </p:ext>
    </p:extLst>
  </p:cSld>
  <p:clrMapOvr>
    <a:masterClrMapping/>
  </p:clrMapOvr>
</p:sld>
</file>

<file path=ppt/slides/slide10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0" y="6211669"/>
            <a:ext cx="4240404" cy="646331"/>
          </a:xfrm>
          <a:prstGeom prst="rect">
            <a:avLst/>
          </a:prstGeom>
          <a:solidFill>
            <a:schemeClr val="bg1">
              <a:alpha val="60%"/>
            </a:schemeClr>
          </a:solidFill>
        </p:spPr>
        <p:txBody>
          <a:bodyPr wrap="square" rtlCol="0">
            <a:spAutoFit/>
          </a:bodyPr>
          <a:lstStyle/>
          <a:p>
            <a:r>
              <a:rPr lang="en-US" sz="1200" dirty="0"/>
              <a:t>map by </a:t>
            </a:r>
            <a:r>
              <a:rPr lang="en-US" sz="1200" dirty="0">
                <a:hlinkClick r:id="rId4"/>
              </a:rPr>
              <a:t>Stamen Design</a:t>
            </a:r>
            <a:r>
              <a:rPr lang="en-US" sz="1200" dirty="0"/>
              <a:t>, </a:t>
            </a:r>
            <a:r>
              <a:rPr lang="en-US" sz="1200" dirty="0">
                <a:hlinkClick r:id="rId5"/>
              </a:rPr>
              <a:t>CC BY 3.0</a:t>
            </a:r>
            <a:br>
              <a:rPr lang="en-US" sz="1200" dirty="0"/>
            </a:br>
            <a:r>
              <a:rPr lang="en-US" sz="1200" dirty="0"/>
              <a:t>data by </a:t>
            </a:r>
            <a:r>
              <a:rPr lang="en-US" sz="1200" dirty="0">
                <a:hlinkClick r:id="rId6"/>
              </a:rPr>
              <a:t>OpenStreetMap</a:t>
            </a:r>
            <a:r>
              <a:rPr lang="en-US" sz="1200" dirty="0"/>
              <a:t>, </a:t>
            </a:r>
            <a:r>
              <a:rPr lang="en-US" sz="1200" dirty="0" err="1">
                <a:hlinkClick r:id="rId7"/>
              </a:rPr>
              <a:t>ODbL</a:t>
            </a:r>
            <a:endParaRPr lang="en-US" sz="1200" dirty="0"/>
          </a:p>
          <a:p>
            <a:r>
              <a:rPr lang="en-US" sz="1200" dirty="0">
                <a:hlinkClick r:id="rId8"/>
              </a:rPr>
              <a:t>Pin</a:t>
            </a:r>
            <a:r>
              <a:rPr lang="en-US" sz="1200" dirty="0"/>
              <a:t> by </a:t>
            </a:r>
            <a:r>
              <a:rPr lang="en-US" sz="1200" dirty="0" err="1"/>
              <a:t>Saeful</a:t>
            </a:r>
            <a:r>
              <a:rPr lang="en-US" sz="1200" dirty="0"/>
              <a:t> Muslim from the Noun Project, </a:t>
            </a:r>
            <a:r>
              <a:rPr lang="en-US" sz="1200" dirty="0">
                <a:hlinkClick r:id="rId9"/>
              </a:rPr>
              <a:t>CC BY 3.0</a:t>
            </a:r>
            <a:endParaRPr lang="en-GB" sz="1200" dirty="0"/>
          </a:p>
        </p:txBody>
      </p:sp>
      <p:sp>
        <p:nvSpPr>
          <p:cNvPr id="11" name="AutoShape 3"/>
          <p:cNvSpPr>
            <a:spLocks noChangeAspect="1" noChangeArrowheads="1" noTextEdit="1"/>
          </p:cNvSpPr>
          <p:nvPr/>
        </p:nvSpPr>
        <p:spPr bwMode="auto">
          <a:xfrm>
            <a:off x="2770188" y="2322513"/>
            <a:ext cx="60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5"/>
          <p:cNvSpPr>
            <a:spLocks noEditPoints="1"/>
          </p:cNvSpPr>
          <p:nvPr/>
        </p:nvSpPr>
        <p:spPr bwMode="auto">
          <a:xfrm>
            <a:off x="2461846" y="3471556"/>
            <a:ext cx="919530" cy="1218078"/>
          </a:xfrm>
          <a:custGeom>
            <a:avLst/>
            <a:gdLst>
              <a:gd name="T0" fmla="*/ 465 w 1155"/>
              <a:gd name="T1" fmla="*/ 201 h 1529"/>
              <a:gd name="T2" fmla="*/ 306 w 1155"/>
              <a:gd name="T3" fmla="*/ 298 h 1529"/>
              <a:gd name="T4" fmla="*/ 209 w 1155"/>
              <a:gd name="T5" fmla="*/ 455 h 1529"/>
              <a:gd name="T6" fmla="*/ 194 w 1155"/>
              <a:gd name="T7" fmla="*/ 605 h 1529"/>
              <a:gd name="T8" fmla="*/ 277 w 1155"/>
              <a:gd name="T9" fmla="*/ 810 h 1529"/>
              <a:gd name="T10" fmla="*/ 394 w 1155"/>
              <a:gd name="T11" fmla="*/ 909 h 1529"/>
              <a:gd name="T12" fmla="*/ 574 w 1155"/>
              <a:gd name="T13" fmla="*/ 952 h 1529"/>
              <a:gd name="T14" fmla="*/ 756 w 1155"/>
              <a:gd name="T15" fmla="*/ 910 h 1529"/>
              <a:gd name="T16" fmla="*/ 875 w 1155"/>
              <a:gd name="T17" fmla="*/ 813 h 1529"/>
              <a:gd name="T18" fmla="*/ 961 w 1155"/>
              <a:gd name="T19" fmla="*/ 608 h 1529"/>
              <a:gd name="T20" fmla="*/ 946 w 1155"/>
              <a:gd name="T21" fmla="*/ 457 h 1529"/>
              <a:gd name="T22" fmla="*/ 851 w 1155"/>
              <a:gd name="T23" fmla="*/ 298 h 1529"/>
              <a:gd name="T24" fmla="*/ 691 w 1155"/>
              <a:gd name="T25" fmla="*/ 201 h 1529"/>
              <a:gd name="T26" fmla="*/ 930 w 1155"/>
              <a:gd name="T27" fmla="*/ 115 h 1529"/>
              <a:gd name="T28" fmla="*/ 1078 w 1155"/>
              <a:gd name="T29" fmla="*/ 282 h 1529"/>
              <a:gd name="T30" fmla="*/ 1149 w 1155"/>
              <a:gd name="T31" fmla="*/ 499 h 1529"/>
              <a:gd name="T32" fmla="*/ 1127 w 1155"/>
              <a:gd name="T33" fmla="*/ 745 h 1529"/>
              <a:gd name="T34" fmla="*/ 982 w 1155"/>
              <a:gd name="T35" fmla="*/ 1063 h 1529"/>
              <a:gd name="T36" fmla="*/ 755 w 1155"/>
              <a:gd name="T37" fmla="*/ 1381 h 1529"/>
              <a:gd name="T38" fmla="*/ 598 w 1155"/>
              <a:gd name="T39" fmla="*/ 1527 h 1529"/>
              <a:gd name="T40" fmla="*/ 514 w 1155"/>
              <a:gd name="T41" fmla="*/ 1503 h 1529"/>
              <a:gd name="T42" fmla="*/ 306 w 1155"/>
              <a:gd name="T43" fmla="*/ 1261 h 1529"/>
              <a:gd name="T44" fmla="*/ 107 w 1155"/>
              <a:gd name="T45" fmla="*/ 946 h 1529"/>
              <a:gd name="T46" fmla="*/ 25 w 1155"/>
              <a:gd name="T47" fmla="*/ 741 h 1529"/>
              <a:gd name="T48" fmla="*/ 0 w 1155"/>
              <a:gd name="T49" fmla="*/ 552 h 1529"/>
              <a:gd name="T50" fmla="*/ 58 w 1155"/>
              <a:gd name="T51" fmla="*/ 312 h 1529"/>
              <a:gd name="T52" fmla="*/ 171 w 1155"/>
              <a:gd name="T53" fmla="*/ 159 h 1529"/>
              <a:gd name="T54" fmla="*/ 341 w 1155"/>
              <a:gd name="T55" fmla="*/ 42 h 1529"/>
              <a:gd name="T56" fmla="*/ 394 w 1155"/>
              <a:gd name="T57" fmla="*/ 22 h 1529"/>
              <a:gd name="T58" fmla="*/ 616 w 1155"/>
              <a:gd name="T59" fmla="*/ 0 h 1529"/>
              <a:gd name="T60" fmla="*/ 803 w 1155"/>
              <a:gd name="T61" fmla="*/ 38 h 1529"/>
              <a:gd name="T62" fmla="*/ 769 w 1155"/>
              <a:gd name="T63" fmla="*/ 569 h 1529"/>
              <a:gd name="T64" fmla="*/ 748 w 1155"/>
              <a:gd name="T65" fmla="*/ 660 h 1529"/>
              <a:gd name="T66" fmla="*/ 697 w 1155"/>
              <a:gd name="T67" fmla="*/ 718 h 1529"/>
              <a:gd name="T68" fmla="*/ 596 w 1155"/>
              <a:gd name="T69" fmla="*/ 760 h 1529"/>
              <a:gd name="T70" fmla="*/ 520 w 1155"/>
              <a:gd name="T71" fmla="*/ 753 h 1529"/>
              <a:gd name="T72" fmla="*/ 441 w 1155"/>
              <a:gd name="T73" fmla="*/ 704 h 1529"/>
              <a:gd name="T74" fmla="*/ 393 w 1155"/>
              <a:gd name="T75" fmla="*/ 624 h 1529"/>
              <a:gd name="T76" fmla="*/ 385 w 1155"/>
              <a:gd name="T77" fmla="*/ 549 h 1529"/>
              <a:gd name="T78" fmla="*/ 429 w 1155"/>
              <a:gd name="T79" fmla="*/ 448 h 1529"/>
              <a:gd name="T80" fmla="*/ 487 w 1155"/>
              <a:gd name="T81" fmla="*/ 399 h 1529"/>
              <a:gd name="T82" fmla="*/ 578 w 1155"/>
              <a:gd name="T83" fmla="*/ 377 h 1529"/>
              <a:gd name="T84" fmla="*/ 668 w 1155"/>
              <a:gd name="T85" fmla="*/ 399 h 1529"/>
              <a:gd name="T86" fmla="*/ 726 w 1155"/>
              <a:gd name="T87" fmla="*/ 448 h 1529"/>
              <a:gd name="T88" fmla="*/ 769 w 1155"/>
              <a:gd name="T89" fmla="*/ 551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1529">
                <a:moveTo>
                  <a:pt x="578" y="185"/>
                </a:moveTo>
                <a:lnTo>
                  <a:pt x="539" y="187"/>
                </a:lnTo>
                <a:lnTo>
                  <a:pt x="465" y="201"/>
                </a:lnTo>
                <a:lnTo>
                  <a:pt x="397" y="229"/>
                </a:lnTo>
                <a:lnTo>
                  <a:pt x="335" y="270"/>
                </a:lnTo>
                <a:lnTo>
                  <a:pt x="306" y="298"/>
                </a:lnTo>
                <a:lnTo>
                  <a:pt x="278" y="325"/>
                </a:lnTo>
                <a:lnTo>
                  <a:pt x="236" y="387"/>
                </a:lnTo>
                <a:lnTo>
                  <a:pt x="209" y="455"/>
                </a:lnTo>
                <a:lnTo>
                  <a:pt x="194" y="527"/>
                </a:lnTo>
                <a:lnTo>
                  <a:pt x="193" y="566"/>
                </a:lnTo>
                <a:lnTo>
                  <a:pt x="194" y="605"/>
                </a:lnTo>
                <a:lnTo>
                  <a:pt x="207" y="679"/>
                </a:lnTo>
                <a:lnTo>
                  <a:pt x="235" y="747"/>
                </a:lnTo>
                <a:lnTo>
                  <a:pt x="277" y="810"/>
                </a:lnTo>
                <a:lnTo>
                  <a:pt x="303" y="839"/>
                </a:lnTo>
                <a:lnTo>
                  <a:pt x="332" y="865"/>
                </a:lnTo>
                <a:lnTo>
                  <a:pt x="394" y="909"/>
                </a:lnTo>
                <a:lnTo>
                  <a:pt x="462" y="936"/>
                </a:lnTo>
                <a:lnTo>
                  <a:pt x="535" y="950"/>
                </a:lnTo>
                <a:lnTo>
                  <a:pt x="574" y="952"/>
                </a:lnTo>
                <a:lnTo>
                  <a:pt x="614" y="952"/>
                </a:lnTo>
                <a:lnTo>
                  <a:pt x="688" y="937"/>
                </a:lnTo>
                <a:lnTo>
                  <a:pt x="756" y="910"/>
                </a:lnTo>
                <a:lnTo>
                  <a:pt x="820" y="868"/>
                </a:lnTo>
                <a:lnTo>
                  <a:pt x="849" y="841"/>
                </a:lnTo>
                <a:lnTo>
                  <a:pt x="875" y="813"/>
                </a:lnTo>
                <a:lnTo>
                  <a:pt x="917" y="750"/>
                </a:lnTo>
                <a:lnTo>
                  <a:pt x="946" y="682"/>
                </a:lnTo>
                <a:lnTo>
                  <a:pt x="961" y="608"/>
                </a:lnTo>
                <a:lnTo>
                  <a:pt x="962" y="569"/>
                </a:lnTo>
                <a:lnTo>
                  <a:pt x="961" y="530"/>
                </a:lnTo>
                <a:lnTo>
                  <a:pt x="946" y="457"/>
                </a:lnTo>
                <a:lnTo>
                  <a:pt x="919" y="389"/>
                </a:lnTo>
                <a:lnTo>
                  <a:pt x="877" y="327"/>
                </a:lnTo>
                <a:lnTo>
                  <a:pt x="851" y="298"/>
                </a:lnTo>
                <a:lnTo>
                  <a:pt x="822" y="272"/>
                </a:lnTo>
                <a:lnTo>
                  <a:pt x="759" y="229"/>
                </a:lnTo>
                <a:lnTo>
                  <a:pt x="691" y="201"/>
                </a:lnTo>
                <a:lnTo>
                  <a:pt x="617" y="187"/>
                </a:lnTo>
                <a:lnTo>
                  <a:pt x="578" y="185"/>
                </a:lnTo>
                <a:close/>
                <a:moveTo>
                  <a:pt x="930" y="115"/>
                </a:moveTo>
                <a:lnTo>
                  <a:pt x="974" y="151"/>
                </a:lnTo>
                <a:lnTo>
                  <a:pt x="1048" y="234"/>
                </a:lnTo>
                <a:lnTo>
                  <a:pt x="1078" y="282"/>
                </a:lnTo>
                <a:lnTo>
                  <a:pt x="1106" y="333"/>
                </a:lnTo>
                <a:lnTo>
                  <a:pt x="1140" y="441"/>
                </a:lnTo>
                <a:lnTo>
                  <a:pt x="1149" y="499"/>
                </a:lnTo>
                <a:lnTo>
                  <a:pt x="1155" y="559"/>
                </a:lnTo>
                <a:lnTo>
                  <a:pt x="1143" y="683"/>
                </a:lnTo>
                <a:lnTo>
                  <a:pt x="1127" y="745"/>
                </a:lnTo>
                <a:lnTo>
                  <a:pt x="1103" y="822"/>
                </a:lnTo>
                <a:lnTo>
                  <a:pt x="1030" y="981"/>
                </a:lnTo>
                <a:lnTo>
                  <a:pt x="982" y="1063"/>
                </a:lnTo>
                <a:lnTo>
                  <a:pt x="949" y="1116"/>
                </a:lnTo>
                <a:lnTo>
                  <a:pt x="875" y="1223"/>
                </a:lnTo>
                <a:lnTo>
                  <a:pt x="755" y="1381"/>
                </a:lnTo>
                <a:lnTo>
                  <a:pt x="664" y="1482"/>
                </a:lnTo>
                <a:lnTo>
                  <a:pt x="640" y="1503"/>
                </a:lnTo>
                <a:lnTo>
                  <a:pt x="598" y="1527"/>
                </a:lnTo>
                <a:lnTo>
                  <a:pt x="577" y="1529"/>
                </a:lnTo>
                <a:lnTo>
                  <a:pt x="556" y="1527"/>
                </a:lnTo>
                <a:lnTo>
                  <a:pt x="514" y="1503"/>
                </a:lnTo>
                <a:lnTo>
                  <a:pt x="491" y="1482"/>
                </a:lnTo>
                <a:lnTo>
                  <a:pt x="425" y="1407"/>
                </a:lnTo>
                <a:lnTo>
                  <a:pt x="306" y="1261"/>
                </a:lnTo>
                <a:lnTo>
                  <a:pt x="255" y="1190"/>
                </a:lnTo>
                <a:lnTo>
                  <a:pt x="200" y="1109"/>
                </a:lnTo>
                <a:lnTo>
                  <a:pt x="107" y="946"/>
                </a:lnTo>
                <a:lnTo>
                  <a:pt x="70" y="864"/>
                </a:lnTo>
                <a:lnTo>
                  <a:pt x="52" y="822"/>
                </a:lnTo>
                <a:lnTo>
                  <a:pt x="25" y="741"/>
                </a:lnTo>
                <a:lnTo>
                  <a:pt x="9" y="665"/>
                </a:lnTo>
                <a:lnTo>
                  <a:pt x="0" y="590"/>
                </a:lnTo>
                <a:lnTo>
                  <a:pt x="0" y="552"/>
                </a:lnTo>
                <a:lnTo>
                  <a:pt x="3" y="501"/>
                </a:lnTo>
                <a:lnTo>
                  <a:pt x="22" y="403"/>
                </a:lnTo>
                <a:lnTo>
                  <a:pt x="58" y="312"/>
                </a:lnTo>
                <a:lnTo>
                  <a:pt x="113" y="226"/>
                </a:lnTo>
                <a:lnTo>
                  <a:pt x="146" y="185"/>
                </a:lnTo>
                <a:lnTo>
                  <a:pt x="171" y="159"/>
                </a:lnTo>
                <a:lnTo>
                  <a:pt x="225" y="113"/>
                </a:lnTo>
                <a:lnTo>
                  <a:pt x="281" y="74"/>
                </a:lnTo>
                <a:lnTo>
                  <a:pt x="341" y="42"/>
                </a:lnTo>
                <a:lnTo>
                  <a:pt x="372" y="31"/>
                </a:lnTo>
                <a:lnTo>
                  <a:pt x="383" y="26"/>
                </a:lnTo>
                <a:lnTo>
                  <a:pt x="394" y="22"/>
                </a:lnTo>
                <a:lnTo>
                  <a:pt x="438" y="12"/>
                </a:lnTo>
                <a:lnTo>
                  <a:pt x="526" y="0"/>
                </a:lnTo>
                <a:lnTo>
                  <a:pt x="616" y="0"/>
                </a:lnTo>
                <a:lnTo>
                  <a:pt x="710" y="12"/>
                </a:lnTo>
                <a:lnTo>
                  <a:pt x="758" y="22"/>
                </a:lnTo>
                <a:lnTo>
                  <a:pt x="803" y="38"/>
                </a:lnTo>
                <a:lnTo>
                  <a:pt x="890" y="86"/>
                </a:lnTo>
                <a:lnTo>
                  <a:pt x="930" y="115"/>
                </a:lnTo>
                <a:close/>
                <a:moveTo>
                  <a:pt x="769" y="569"/>
                </a:moveTo>
                <a:lnTo>
                  <a:pt x="769" y="590"/>
                </a:lnTo>
                <a:lnTo>
                  <a:pt x="762" y="626"/>
                </a:lnTo>
                <a:lnTo>
                  <a:pt x="748" y="660"/>
                </a:lnTo>
                <a:lnTo>
                  <a:pt x="726" y="691"/>
                </a:lnTo>
                <a:lnTo>
                  <a:pt x="711" y="705"/>
                </a:lnTo>
                <a:lnTo>
                  <a:pt x="697" y="718"/>
                </a:lnTo>
                <a:lnTo>
                  <a:pt x="667" y="740"/>
                </a:lnTo>
                <a:lnTo>
                  <a:pt x="632" y="753"/>
                </a:lnTo>
                <a:lnTo>
                  <a:pt x="596" y="760"/>
                </a:lnTo>
                <a:lnTo>
                  <a:pt x="575" y="760"/>
                </a:lnTo>
                <a:lnTo>
                  <a:pt x="556" y="760"/>
                </a:lnTo>
                <a:lnTo>
                  <a:pt x="520" y="753"/>
                </a:lnTo>
                <a:lnTo>
                  <a:pt x="487" y="738"/>
                </a:lnTo>
                <a:lnTo>
                  <a:pt x="455" y="718"/>
                </a:lnTo>
                <a:lnTo>
                  <a:pt x="441" y="704"/>
                </a:lnTo>
                <a:lnTo>
                  <a:pt x="427" y="689"/>
                </a:lnTo>
                <a:lnTo>
                  <a:pt x="407" y="659"/>
                </a:lnTo>
                <a:lnTo>
                  <a:pt x="393" y="624"/>
                </a:lnTo>
                <a:lnTo>
                  <a:pt x="385" y="588"/>
                </a:lnTo>
                <a:lnTo>
                  <a:pt x="385" y="569"/>
                </a:lnTo>
                <a:lnTo>
                  <a:pt x="385" y="549"/>
                </a:lnTo>
                <a:lnTo>
                  <a:pt x="393" y="513"/>
                </a:lnTo>
                <a:lnTo>
                  <a:pt x="407" y="480"/>
                </a:lnTo>
                <a:lnTo>
                  <a:pt x="429" y="448"/>
                </a:lnTo>
                <a:lnTo>
                  <a:pt x="442" y="434"/>
                </a:lnTo>
                <a:lnTo>
                  <a:pt x="456" y="421"/>
                </a:lnTo>
                <a:lnTo>
                  <a:pt x="487" y="399"/>
                </a:lnTo>
                <a:lnTo>
                  <a:pt x="522" y="384"/>
                </a:lnTo>
                <a:lnTo>
                  <a:pt x="558" y="379"/>
                </a:lnTo>
                <a:lnTo>
                  <a:pt x="578" y="377"/>
                </a:lnTo>
                <a:lnTo>
                  <a:pt x="597" y="379"/>
                </a:lnTo>
                <a:lnTo>
                  <a:pt x="633" y="384"/>
                </a:lnTo>
                <a:lnTo>
                  <a:pt x="668" y="399"/>
                </a:lnTo>
                <a:lnTo>
                  <a:pt x="698" y="421"/>
                </a:lnTo>
                <a:lnTo>
                  <a:pt x="713" y="434"/>
                </a:lnTo>
                <a:lnTo>
                  <a:pt x="726" y="448"/>
                </a:lnTo>
                <a:lnTo>
                  <a:pt x="748" y="480"/>
                </a:lnTo>
                <a:lnTo>
                  <a:pt x="762" y="513"/>
                </a:lnTo>
                <a:lnTo>
                  <a:pt x="769" y="551"/>
                </a:lnTo>
                <a:lnTo>
                  <a:pt x="769" y="569"/>
                </a:lnTo>
                <a:close/>
              </a:path>
            </a:pathLst>
          </a:custGeom>
          <a:solidFill>
            <a:schemeClr val="accent4"/>
          </a:solidFill>
          <a:ln w="28575">
            <a:solidFill>
              <a:schemeClr val="accent2"/>
            </a:solidFill>
          </a:ln>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p:nvSpPr>
        <p:spPr bwMode="auto">
          <a:xfrm>
            <a:off x="2529350" y="4669538"/>
            <a:ext cx="784522" cy="191772"/>
          </a:xfrm>
          <a:custGeom>
            <a:avLst/>
            <a:gdLst>
              <a:gd name="T0" fmla="*/ 405 w 810"/>
              <a:gd name="T1" fmla="*/ 199 h 199"/>
              <a:gd name="T2" fmla="*/ 329 w 810"/>
              <a:gd name="T3" fmla="*/ 198 h 199"/>
              <a:gd name="T4" fmla="*/ 195 w 810"/>
              <a:gd name="T5" fmla="*/ 188 h 199"/>
              <a:gd name="T6" fmla="*/ 138 w 810"/>
              <a:gd name="T7" fmla="*/ 179 h 199"/>
              <a:gd name="T8" fmla="*/ 84 w 810"/>
              <a:gd name="T9" fmla="*/ 169 h 199"/>
              <a:gd name="T10" fmla="*/ 24 w 810"/>
              <a:gd name="T11" fmla="*/ 142 h 199"/>
              <a:gd name="T12" fmla="*/ 2 w 810"/>
              <a:gd name="T13" fmla="*/ 114 h 199"/>
              <a:gd name="T14" fmla="*/ 0 w 810"/>
              <a:gd name="T15" fmla="*/ 95 h 199"/>
              <a:gd name="T16" fmla="*/ 2 w 810"/>
              <a:gd name="T17" fmla="*/ 77 h 199"/>
              <a:gd name="T18" fmla="*/ 24 w 810"/>
              <a:gd name="T19" fmla="*/ 49 h 199"/>
              <a:gd name="T20" fmla="*/ 84 w 810"/>
              <a:gd name="T21" fmla="*/ 23 h 199"/>
              <a:gd name="T22" fmla="*/ 138 w 810"/>
              <a:gd name="T23" fmla="*/ 13 h 199"/>
              <a:gd name="T24" fmla="*/ 180 w 810"/>
              <a:gd name="T25" fmla="*/ 6 h 199"/>
              <a:gd name="T26" fmla="*/ 228 w 810"/>
              <a:gd name="T27" fmla="*/ 0 h 199"/>
              <a:gd name="T28" fmla="*/ 244 w 810"/>
              <a:gd name="T29" fmla="*/ 0 h 199"/>
              <a:gd name="T30" fmla="*/ 264 w 810"/>
              <a:gd name="T31" fmla="*/ 18 h 199"/>
              <a:gd name="T32" fmla="*/ 269 w 810"/>
              <a:gd name="T33" fmla="*/ 32 h 199"/>
              <a:gd name="T34" fmla="*/ 267 w 810"/>
              <a:gd name="T35" fmla="*/ 46 h 199"/>
              <a:gd name="T36" fmla="*/ 250 w 810"/>
              <a:gd name="T37" fmla="*/ 68 h 199"/>
              <a:gd name="T38" fmla="*/ 235 w 810"/>
              <a:gd name="T39" fmla="*/ 72 h 199"/>
              <a:gd name="T40" fmla="*/ 192 w 810"/>
              <a:gd name="T41" fmla="*/ 77 h 199"/>
              <a:gd name="T42" fmla="*/ 151 w 810"/>
              <a:gd name="T43" fmla="*/ 84 h 199"/>
              <a:gd name="T44" fmla="*/ 119 w 810"/>
              <a:gd name="T45" fmla="*/ 90 h 199"/>
              <a:gd name="T46" fmla="*/ 98 w 810"/>
              <a:gd name="T47" fmla="*/ 95 h 199"/>
              <a:gd name="T48" fmla="*/ 118 w 810"/>
              <a:gd name="T49" fmla="*/ 101 h 199"/>
              <a:gd name="T50" fmla="*/ 151 w 810"/>
              <a:gd name="T51" fmla="*/ 107 h 199"/>
              <a:gd name="T52" fmla="*/ 205 w 810"/>
              <a:gd name="T53" fmla="*/ 117 h 199"/>
              <a:gd name="T54" fmla="*/ 332 w 810"/>
              <a:gd name="T55" fmla="*/ 126 h 199"/>
              <a:gd name="T56" fmla="*/ 405 w 810"/>
              <a:gd name="T57" fmla="*/ 127 h 199"/>
              <a:gd name="T58" fmla="*/ 477 w 810"/>
              <a:gd name="T59" fmla="*/ 126 h 199"/>
              <a:gd name="T60" fmla="*/ 605 w 810"/>
              <a:gd name="T61" fmla="*/ 117 h 199"/>
              <a:gd name="T62" fmla="*/ 660 w 810"/>
              <a:gd name="T63" fmla="*/ 107 h 199"/>
              <a:gd name="T64" fmla="*/ 692 w 810"/>
              <a:gd name="T65" fmla="*/ 101 h 199"/>
              <a:gd name="T66" fmla="*/ 712 w 810"/>
              <a:gd name="T67" fmla="*/ 95 h 199"/>
              <a:gd name="T68" fmla="*/ 692 w 810"/>
              <a:gd name="T69" fmla="*/ 90 h 199"/>
              <a:gd name="T70" fmla="*/ 660 w 810"/>
              <a:gd name="T71" fmla="*/ 84 h 199"/>
              <a:gd name="T72" fmla="*/ 619 w 810"/>
              <a:gd name="T73" fmla="*/ 77 h 199"/>
              <a:gd name="T74" fmla="*/ 574 w 810"/>
              <a:gd name="T75" fmla="*/ 72 h 199"/>
              <a:gd name="T76" fmla="*/ 560 w 810"/>
              <a:gd name="T77" fmla="*/ 68 h 199"/>
              <a:gd name="T78" fmla="*/ 542 w 810"/>
              <a:gd name="T79" fmla="*/ 46 h 199"/>
              <a:gd name="T80" fmla="*/ 541 w 810"/>
              <a:gd name="T81" fmla="*/ 32 h 199"/>
              <a:gd name="T82" fmla="*/ 544 w 810"/>
              <a:gd name="T83" fmla="*/ 18 h 199"/>
              <a:gd name="T84" fmla="*/ 566 w 810"/>
              <a:gd name="T85" fmla="*/ 0 h 199"/>
              <a:gd name="T86" fmla="*/ 580 w 810"/>
              <a:gd name="T87" fmla="*/ 0 h 199"/>
              <a:gd name="T88" fmla="*/ 629 w 810"/>
              <a:gd name="T89" fmla="*/ 5 h 199"/>
              <a:gd name="T90" fmla="*/ 673 w 810"/>
              <a:gd name="T91" fmla="*/ 13 h 199"/>
              <a:gd name="T92" fmla="*/ 725 w 810"/>
              <a:gd name="T93" fmla="*/ 23 h 199"/>
              <a:gd name="T94" fmla="*/ 786 w 810"/>
              <a:gd name="T95" fmla="*/ 49 h 199"/>
              <a:gd name="T96" fmla="*/ 808 w 810"/>
              <a:gd name="T97" fmla="*/ 77 h 199"/>
              <a:gd name="T98" fmla="*/ 810 w 810"/>
              <a:gd name="T99" fmla="*/ 95 h 199"/>
              <a:gd name="T100" fmla="*/ 808 w 810"/>
              <a:gd name="T101" fmla="*/ 114 h 199"/>
              <a:gd name="T102" fmla="*/ 786 w 810"/>
              <a:gd name="T103" fmla="*/ 142 h 199"/>
              <a:gd name="T104" fmla="*/ 748 w 810"/>
              <a:gd name="T105" fmla="*/ 160 h 199"/>
              <a:gd name="T106" fmla="*/ 699 w 810"/>
              <a:gd name="T107" fmla="*/ 173 h 199"/>
              <a:gd name="T108" fmla="*/ 673 w 810"/>
              <a:gd name="T109" fmla="*/ 179 h 199"/>
              <a:gd name="T110" fmla="*/ 615 w 810"/>
              <a:gd name="T111" fmla="*/ 188 h 199"/>
              <a:gd name="T112" fmla="*/ 482 w 810"/>
              <a:gd name="T113" fmla="*/ 198 h 199"/>
              <a:gd name="T114" fmla="*/ 405 w 810"/>
              <a:gd name="T11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199">
                <a:moveTo>
                  <a:pt x="405" y="199"/>
                </a:moveTo>
                <a:lnTo>
                  <a:pt x="329" y="198"/>
                </a:lnTo>
                <a:lnTo>
                  <a:pt x="195" y="188"/>
                </a:lnTo>
                <a:lnTo>
                  <a:pt x="138" y="179"/>
                </a:lnTo>
                <a:lnTo>
                  <a:pt x="84" y="169"/>
                </a:lnTo>
                <a:lnTo>
                  <a:pt x="24" y="142"/>
                </a:lnTo>
                <a:lnTo>
                  <a:pt x="2" y="114"/>
                </a:lnTo>
                <a:lnTo>
                  <a:pt x="0" y="95"/>
                </a:lnTo>
                <a:lnTo>
                  <a:pt x="2" y="77"/>
                </a:lnTo>
                <a:lnTo>
                  <a:pt x="24" y="49"/>
                </a:lnTo>
                <a:lnTo>
                  <a:pt x="84" y="23"/>
                </a:lnTo>
                <a:lnTo>
                  <a:pt x="138" y="13"/>
                </a:lnTo>
                <a:lnTo>
                  <a:pt x="180" y="6"/>
                </a:lnTo>
                <a:lnTo>
                  <a:pt x="228" y="0"/>
                </a:lnTo>
                <a:lnTo>
                  <a:pt x="244" y="0"/>
                </a:lnTo>
                <a:lnTo>
                  <a:pt x="264" y="18"/>
                </a:lnTo>
                <a:lnTo>
                  <a:pt x="269" y="32"/>
                </a:lnTo>
                <a:lnTo>
                  <a:pt x="267" y="46"/>
                </a:lnTo>
                <a:lnTo>
                  <a:pt x="250" y="68"/>
                </a:lnTo>
                <a:lnTo>
                  <a:pt x="235" y="72"/>
                </a:lnTo>
                <a:lnTo>
                  <a:pt x="192" y="77"/>
                </a:lnTo>
                <a:lnTo>
                  <a:pt x="151" y="84"/>
                </a:lnTo>
                <a:lnTo>
                  <a:pt x="119" y="90"/>
                </a:lnTo>
                <a:lnTo>
                  <a:pt x="98" y="95"/>
                </a:lnTo>
                <a:lnTo>
                  <a:pt x="118" y="101"/>
                </a:lnTo>
                <a:lnTo>
                  <a:pt x="151" y="107"/>
                </a:lnTo>
                <a:lnTo>
                  <a:pt x="205" y="117"/>
                </a:lnTo>
                <a:lnTo>
                  <a:pt x="332" y="126"/>
                </a:lnTo>
                <a:lnTo>
                  <a:pt x="405" y="127"/>
                </a:lnTo>
                <a:lnTo>
                  <a:pt x="477" y="126"/>
                </a:lnTo>
                <a:lnTo>
                  <a:pt x="605" y="117"/>
                </a:lnTo>
                <a:lnTo>
                  <a:pt x="660" y="107"/>
                </a:lnTo>
                <a:lnTo>
                  <a:pt x="692" y="101"/>
                </a:lnTo>
                <a:lnTo>
                  <a:pt x="712" y="95"/>
                </a:lnTo>
                <a:lnTo>
                  <a:pt x="692" y="90"/>
                </a:lnTo>
                <a:lnTo>
                  <a:pt x="660" y="84"/>
                </a:lnTo>
                <a:lnTo>
                  <a:pt x="619" y="77"/>
                </a:lnTo>
                <a:lnTo>
                  <a:pt x="574" y="72"/>
                </a:lnTo>
                <a:lnTo>
                  <a:pt x="560" y="68"/>
                </a:lnTo>
                <a:lnTo>
                  <a:pt x="542" y="46"/>
                </a:lnTo>
                <a:lnTo>
                  <a:pt x="541" y="32"/>
                </a:lnTo>
                <a:lnTo>
                  <a:pt x="544" y="18"/>
                </a:lnTo>
                <a:lnTo>
                  <a:pt x="566" y="0"/>
                </a:lnTo>
                <a:lnTo>
                  <a:pt x="580" y="0"/>
                </a:lnTo>
                <a:lnTo>
                  <a:pt x="629" y="5"/>
                </a:lnTo>
                <a:lnTo>
                  <a:pt x="673" y="13"/>
                </a:lnTo>
                <a:lnTo>
                  <a:pt x="725" y="23"/>
                </a:lnTo>
                <a:lnTo>
                  <a:pt x="786" y="49"/>
                </a:lnTo>
                <a:lnTo>
                  <a:pt x="808" y="77"/>
                </a:lnTo>
                <a:lnTo>
                  <a:pt x="810" y="95"/>
                </a:lnTo>
                <a:lnTo>
                  <a:pt x="808" y="114"/>
                </a:lnTo>
                <a:lnTo>
                  <a:pt x="786" y="142"/>
                </a:lnTo>
                <a:lnTo>
                  <a:pt x="748" y="160"/>
                </a:lnTo>
                <a:lnTo>
                  <a:pt x="699" y="173"/>
                </a:lnTo>
                <a:lnTo>
                  <a:pt x="673" y="179"/>
                </a:lnTo>
                <a:lnTo>
                  <a:pt x="615" y="188"/>
                </a:lnTo>
                <a:lnTo>
                  <a:pt x="482" y="198"/>
                </a:lnTo>
                <a:lnTo>
                  <a:pt x="405" y="199"/>
                </a:lnTo>
                <a:close/>
              </a:path>
            </a:pathLst>
          </a:custGeom>
          <a:solidFill>
            <a:schemeClr val="accent4"/>
          </a:solidFill>
          <a:ln w="19050">
            <a:solidFill>
              <a:schemeClr val="accent2"/>
            </a:solidFill>
          </a:ln>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p:nvPr/>
        </p:nvGrpSpPr>
        <p:grpSpPr>
          <a:xfrm>
            <a:off x="10008159" y="462224"/>
            <a:ext cx="2551222" cy="2522138"/>
            <a:chOff x="10008159" y="462224"/>
            <a:chExt cx="2551222" cy="2522138"/>
          </a:xfrm>
        </p:grpSpPr>
        <p:sp>
          <p:nvSpPr>
            <p:cNvPr id="16" name="Rounded Rectangle 15"/>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8" name="Rectangle 17"/>
            <p:cNvSpPr/>
            <p:nvPr/>
          </p:nvSpPr>
          <p:spPr>
            <a:xfrm>
              <a:off x="11053188" y="1510302"/>
              <a:ext cx="751820" cy="31849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a:off x="11611382" y="895432"/>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899139" y="2274837"/>
            <a:ext cx="5828044" cy="830998"/>
            <a:chOff x="1899139" y="2274837"/>
            <a:chExt cx="5828044" cy="830998"/>
          </a:xfrm>
        </p:grpSpPr>
        <p:sp>
          <p:nvSpPr>
            <p:cNvPr id="21" name="Rounded Rectangle 20"/>
            <p:cNvSpPr/>
            <p:nvPr/>
          </p:nvSpPr>
          <p:spPr>
            <a:xfrm>
              <a:off x="1899139" y="2319307"/>
              <a:ext cx="5637125" cy="786528"/>
            </a:xfrm>
            <a:prstGeom prst="roundRect">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899139" y="2274837"/>
              <a:ext cx="5828044" cy="830997"/>
            </a:xfrm>
            <a:prstGeom prst="rect">
              <a:avLst/>
            </a:prstGeom>
            <a:noFill/>
          </p:spPr>
          <p:txBody>
            <a:bodyPr wrap="square" rtlCol="0">
              <a:spAutoFit/>
            </a:bodyPr>
            <a:lstStyle/>
            <a:p>
              <a:r>
                <a:rPr lang="en-US" sz="4800" b="1" dirty="0">
                  <a:solidFill>
                    <a:schemeClr val="accent4"/>
                  </a:solidFill>
                </a:rPr>
                <a:t>Galloway</a:t>
              </a:r>
              <a:r>
                <a:rPr lang="en-US" sz="4800" dirty="0">
                  <a:solidFill>
                    <a:schemeClr val="accent4"/>
                  </a:solidFill>
                </a:rPr>
                <a:t> </a:t>
              </a:r>
              <a:r>
                <a:rPr lang="en-US" sz="3600" dirty="0">
                  <a:solidFill>
                    <a:schemeClr val="accent4"/>
                  </a:solidFill>
                </a:rPr>
                <a:t>SCOTLAND</a:t>
              </a:r>
              <a:endParaRPr lang="en-GB" sz="3600" dirty="0">
                <a:solidFill>
                  <a:schemeClr val="accent4"/>
                </a:solidFill>
              </a:endParaRPr>
            </a:p>
          </p:txBody>
        </p:sp>
      </p:grpSp>
    </p:spTree>
    <p:extLst>
      <p:ext uri="{BB962C8B-B14F-4D97-AF65-F5344CB8AC3E}">
        <p14:creationId xmlns:p14="http://schemas.microsoft.com/office/powerpoint/2010/main" val="1965358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
                                          <p:val>
                                            <p:strVal val="#ppt_x"/>
                                          </p:val>
                                        </p:tav>
                                      </p:tavLst>
                                    </p:anim>
                                    <p:anim calcmode="lin" valueType="num">
                                      <p:cBhvr>
                                        <p:cTn id="9" dur="750" fill="hold"/>
                                        <p:tgtEl>
                                          <p:spTgt spid="12"/>
                                        </p:tgtEl>
                                        <p:attrNameLst>
                                          <p:attrName>ppt_y</p:attrName>
                                        </p:attrNameLst>
                                      </p:cBhvr>
                                      <p:tavLst>
                                        <p:tav tm="0%">
                                          <p:val>
                                            <p:strVal val="#ppt_y-.1"/>
                                          </p:val>
                                        </p:tav>
                                        <p:tav tm="1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anim calcmode="lin" valueType="num">
                                      <p:cBhvr>
                                        <p:cTn id="16" dur="750" fill="hold"/>
                                        <p:tgtEl>
                                          <p:spTgt spid="22"/>
                                        </p:tgtEl>
                                        <p:attrNameLst>
                                          <p:attrName>ppt_x</p:attrName>
                                        </p:attrNameLst>
                                      </p:cBhvr>
                                      <p:tavLst>
                                        <p:tav tm="0%">
                                          <p:val>
                                            <p:strVal val="#ppt_x"/>
                                          </p:val>
                                        </p:tav>
                                        <p:tav tm="100%">
                                          <p:val>
                                            <p:strVal val="#ppt_x"/>
                                          </p:val>
                                        </p:tav>
                                      </p:tavLst>
                                    </p:anim>
                                    <p:anim calcmode="lin" valueType="num">
                                      <p:cBhvr>
                                        <p:cTn id="17" dur="750" fill="hold"/>
                                        <p:tgtEl>
                                          <p:spTgt spid="2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0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61174"/>
          </a:xfrm>
          <a:prstGeom prst="rect">
            <a:avLst/>
          </a:prstGeom>
        </p:spPr>
      </p:pic>
      <p:sp>
        <p:nvSpPr>
          <p:cNvPr id="6" name="TextBox 5"/>
          <p:cNvSpPr txBox="1"/>
          <p:nvPr/>
        </p:nvSpPr>
        <p:spPr>
          <a:xfrm>
            <a:off x="660714" y="6581001"/>
            <a:ext cx="3685999" cy="276999"/>
          </a:xfrm>
          <a:prstGeom prst="rect">
            <a:avLst/>
          </a:prstGeom>
          <a:noFill/>
        </p:spPr>
        <p:txBody>
          <a:bodyPr wrap="square" rtlCol="0">
            <a:spAutoFit/>
          </a:bodyPr>
          <a:lstStyle/>
          <a:p>
            <a:r>
              <a:rPr lang="en-US" sz="1200" dirty="0">
                <a:solidFill>
                  <a:schemeClr val="bg1"/>
                </a:solidFill>
                <a:hlinkClick r:id="rId4"/>
              </a:rPr>
              <a:t>squirrel photo</a:t>
            </a:r>
            <a:r>
              <a:rPr lang="en-US" sz="1200" dirty="0">
                <a:solidFill>
                  <a:schemeClr val="bg1"/>
                </a:solidFill>
              </a:rPr>
              <a:t>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1601786916"/>
      </p:ext>
    </p:extLst>
  </p:cSld>
  <p:clrMapOvr>
    <a:masterClrMapping/>
  </p:clrMapOvr>
</p:sld>
</file>

<file path=ppt/slides/slide10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07589" y="6581001"/>
            <a:ext cx="4884411" cy="276999"/>
          </a:xfrm>
          <a:prstGeom prst="rect">
            <a:avLst/>
          </a:prstGeom>
          <a:solidFill>
            <a:schemeClr val="bg1">
              <a:lumMod val="90%"/>
              <a:lumOff val="10%"/>
            </a:schemeClr>
          </a:solidFill>
        </p:spPr>
        <p:txBody>
          <a:bodyPr wrap="square" rtlCol="0">
            <a:spAutoFit/>
          </a:bodyPr>
          <a:lstStyle/>
          <a:p>
            <a:r>
              <a:rPr lang="en-US" sz="1200" dirty="0">
                <a:hlinkClick r:id="rId3"/>
              </a:rPr>
              <a:t>The Best of the Bunch</a:t>
            </a:r>
            <a:r>
              <a:rPr lang="en-US" sz="1200" dirty="0"/>
              <a:t> by Peter Trimming from Flickr, </a:t>
            </a:r>
            <a:r>
              <a:rPr lang="en-US" sz="1200" dirty="0">
                <a:hlinkClick r:id="rId4"/>
              </a:rPr>
              <a:t>CC BY 2.0</a:t>
            </a:r>
            <a:endParaRPr lang="en-GB" sz="1200" dirty="0"/>
          </a:p>
        </p:txBody>
      </p:sp>
    </p:spTree>
    <p:extLst>
      <p:ext uri="{BB962C8B-B14F-4D97-AF65-F5344CB8AC3E}">
        <p14:creationId xmlns:p14="http://schemas.microsoft.com/office/powerpoint/2010/main" val="2999955026"/>
      </p:ext>
    </p:extLst>
  </p:cSld>
  <p:clrMapOvr>
    <a:masterClrMapping/>
  </p:clrMapOvr>
</p:sld>
</file>

<file path=ppt/slides/slide10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281967" y="6541245"/>
            <a:ext cx="3802937" cy="276999"/>
          </a:xfrm>
          <a:prstGeom prst="rect">
            <a:avLst/>
          </a:prstGeom>
          <a:noFill/>
        </p:spPr>
        <p:txBody>
          <a:bodyPr wrap="square" rtlCol="0">
            <a:spAutoFit/>
          </a:bodyPr>
          <a:lstStyle/>
          <a:p>
            <a:r>
              <a:rPr lang="en-US" sz="1200" dirty="0">
                <a:solidFill>
                  <a:schemeClr val="bg1"/>
                </a:solidFill>
                <a:hlinkClick r:id="rId4"/>
              </a:rPr>
              <a:t>roe deer photo</a:t>
            </a:r>
            <a:r>
              <a:rPr lang="en-US" sz="1200" dirty="0">
                <a:solidFill>
                  <a:schemeClr val="bg1"/>
                </a:solidFill>
              </a:rPr>
              <a:t>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716975423"/>
      </p:ext>
    </p:extLst>
  </p:cSld>
  <p:clrMapOvr>
    <a:masterClrMapping/>
  </p:clrMapOvr>
</p:sld>
</file>

<file path=ppt/slides/slide10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10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spTree>
    <p:extLst>
      <p:ext uri="{BB962C8B-B14F-4D97-AF65-F5344CB8AC3E}">
        <p14:creationId xmlns:p14="http://schemas.microsoft.com/office/powerpoint/2010/main" val="2089463616"/>
      </p:ext>
    </p:extLst>
  </p:cSld>
  <p:clrMapOvr>
    <a:masterClrMapping/>
  </p:clrMapOvr>
</p:sld>
</file>

<file path=ppt/slides/slide10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01463" y="895928"/>
            <a:ext cx="7342901" cy="4520822"/>
          </a:xfrm>
          <a:prstGeom prst="rect">
            <a:avLst/>
          </a:prstGeom>
        </p:spPr>
      </p:pic>
      <p:sp>
        <p:nvSpPr>
          <p:cNvPr id="3" name="TextBox 2"/>
          <p:cNvSpPr txBox="1"/>
          <p:nvPr/>
        </p:nvSpPr>
        <p:spPr>
          <a:xfrm>
            <a:off x="0" y="6596390"/>
            <a:ext cx="1939636" cy="261610"/>
          </a:xfrm>
          <a:prstGeom prst="rect">
            <a:avLst/>
          </a:prstGeom>
          <a:noFill/>
        </p:spPr>
        <p:txBody>
          <a:bodyPr wrap="square" rtlCol="0">
            <a:spAutoFit/>
          </a:bodyPr>
          <a:lstStyle/>
          <a:p>
            <a:r>
              <a:rPr lang="en-US" sz="1100" dirty="0">
                <a:hlinkClick r:id="rId2"/>
              </a:rPr>
              <a:t>DIYbio</a:t>
            </a:r>
            <a:r>
              <a:rPr lang="en-US" sz="1100" dirty="0"/>
              <a:t> logo </a:t>
            </a:r>
            <a:r>
              <a:rPr lang="en-US" sz="1100" dirty="0">
                <a:hlinkClick r:id="rId4"/>
              </a:rPr>
              <a:t>CC BY-SA 3.0</a:t>
            </a:r>
            <a:endParaRPr lang="en-GB" sz="1100" dirty="0"/>
          </a:p>
        </p:txBody>
      </p:sp>
    </p:spTree>
    <p:extLst>
      <p:ext uri="{BB962C8B-B14F-4D97-AF65-F5344CB8AC3E}">
        <p14:creationId xmlns:p14="http://schemas.microsoft.com/office/powerpoint/2010/main" val="151298220"/>
      </p:ext>
    </p:extLst>
  </p:cSld>
  <p:clrMapOvr>
    <a:masterClrMapping/>
  </p:clrMapOvr>
</p:sld>
</file>

<file path=ppt/slides/slide10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963" y="2410017"/>
            <a:ext cx="8719128" cy="1326034"/>
          </a:xfrm>
          <a:prstGeom prst="rect">
            <a:avLst/>
          </a:prstGeom>
        </p:spPr>
      </p:pic>
      <p:sp>
        <p:nvSpPr>
          <p:cNvPr id="4" name="TextBox 3"/>
          <p:cNvSpPr txBox="1"/>
          <p:nvPr/>
        </p:nvSpPr>
        <p:spPr>
          <a:xfrm>
            <a:off x="0" y="6596390"/>
            <a:ext cx="1939636" cy="261610"/>
          </a:xfrm>
          <a:prstGeom prst="rect">
            <a:avLst/>
          </a:prstGeom>
          <a:noFill/>
        </p:spPr>
        <p:txBody>
          <a:bodyPr wrap="square" rtlCol="0">
            <a:spAutoFit/>
          </a:bodyPr>
          <a:lstStyle/>
          <a:p>
            <a:r>
              <a:rPr lang="en-US" sz="1100" dirty="0" err="1">
                <a:hlinkClick r:id="rId2"/>
              </a:rPr>
              <a:t>DIYbiosphere</a:t>
            </a:r>
            <a:r>
              <a:rPr lang="en-US" sz="1100" dirty="0"/>
              <a:t> logo </a:t>
            </a:r>
            <a:r>
              <a:rPr lang="en-US" sz="1100" dirty="0">
                <a:hlinkClick r:id="rId4"/>
              </a:rPr>
              <a:t>CC0</a:t>
            </a:r>
            <a:endParaRPr lang="en-GB" sz="1100" dirty="0"/>
          </a:p>
        </p:txBody>
      </p:sp>
    </p:spTree>
    <p:extLst>
      <p:ext uri="{BB962C8B-B14F-4D97-AF65-F5344CB8AC3E}">
        <p14:creationId xmlns:p14="http://schemas.microsoft.com/office/powerpoint/2010/main" val="3532311767"/>
      </p:ext>
    </p:extLst>
  </p:cSld>
  <p:clrMapOvr>
    <a:masterClrMapping/>
  </p:clrMapOvr>
</p:sld>
</file>

<file path=ppt/slides/slide10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308436" y="6611779"/>
            <a:ext cx="5883564" cy="246221"/>
          </a:xfrm>
          <a:prstGeom prst="rect">
            <a:avLst/>
          </a:prstGeom>
          <a:solidFill>
            <a:srgbClr val="1C1C1C">
              <a:alpha val="74.902%"/>
            </a:srgbClr>
          </a:solidFill>
        </p:spPr>
        <p:txBody>
          <a:bodyPr wrap="square" rtlCol="0">
            <a:spAutoFit/>
          </a:bodyPr>
          <a:lstStyle/>
          <a:p>
            <a:r>
              <a:rPr lang="en-US" sz="1000" dirty="0" err="1">
                <a:hlinkClick r:id="rId3"/>
              </a:rPr>
              <a:t>OpenPCR</a:t>
            </a:r>
            <a:r>
              <a:rPr lang="en-US" sz="1000" dirty="0">
                <a:hlinkClick r:id="rId3"/>
              </a:rPr>
              <a:t> and Alex's PCR</a:t>
            </a:r>
            <a:r>
              <a:rPr lang="en-US" sz="1000" dirty="0"/>
              <a:t> by </a:t>
            </a:r>
            <a:r>
              <a:rPr lang="en-US" sz="1000" dirty="0" err="1"/>
              <a:t>MadLab</a:t>
            </a:r>
            <a:r>
              <a:rPr lang="en-US" sz="1000" dirty="0"/>
              <a:t> Manchester Digital Laboratory from Flickr </a:t>
            </a:r>
            <a:r>
              <a:rPr lang="en-US" sz="1000" dirty="0">
                <a:hlinkClick r:id="rId4"/>
              </a:rPr>
              <a:t>CC BY-SA 2.0</a:t>
            </a:r>
            <a:endParaRPr lang="en-GB" sz="1000" dirty="0"/>
          </a:p>
        </p:txBody>
      </p:sp>
    </p:spTree>
    <p:extLst>
      <p:ext uri="{BB962C8B-B14F-4D97-AF65-F5344CB8AC3E}">
        <p14:creationId xmlns:p14="http://schemas.microsoft.com/office/powerpoint/2010/main" val="1605625831"/>
      </p:ext>
    </p:extLst>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581001"/>
            <a:ext cx="5107709" cy="276999"/>
          </a:xfrm>
          <a:prstGeom prst="rect">
            <a:avLst/>
          </a:prstGeom>
          <a:solidFill>
            <a:schemeClr val="bg1">
              <a:lumMod val="90%"/>
              <a:lumOff val="10%"/>
            </a:schemeClr>
          </a:solidFill>
        </p:spPr>
        <p:txBody>
          <a:bodyPr wrap="square" rtlCol="0">
            <a:spAutoFit/>
          </a:bodyPr>
          <a:lstStyle/>
          <a:p>
            <a:r>
              <a:rPr lang="en-US" sz="1200" dirty="0">
                <a:hlinkClick r:id="rId3"/>
              </a:rPr>
              <a:t>CG4A9920</a:t>
            </a:r>
            <a:r>
              <a:rPr lang="en-US" sz="1200" dirty="0"/>
              <a:t> by </a:t>
            </a:r>
            <a:r>
              <a:rPr lang="en-US" sz="1200" dirty="0" err="1"/>
              <a:t>UnknownNet</a:t>
            </a:r>
            <a:r>
              <a:rPr lang="en-US" sz="1200" dirty="0"/>
              <a:t> Photography from Flickr </a:t>
            </a:r>
            <a:r>
              <a:rPr lang="en-US" sz="1200" dirty="0">
                <a:hlinkClick r:id="rId4"/>
              </a:rPr>
              <a:t>CC BY-SA 2.0</a:t>
            </a:r>
            <a:endParaRPr lang="en-GB" sz="1200" dirty="0"/>
          </a:p>
        </p:txBody>
      </p:sp>
    </p:spTree>
    <p:extLst>
      <p:ext uri="{BB962C8B-B14F-4D97-AF65-F5344CB8AC3E}">
        <p14:creationId xmlns:p14="http://schemas.microsoft.com/office/powerpoint/2010/main" val="3627002895"/>
      </p:ext>
    </p:extLst>
  </p:cSld>
  <p:clrMapOvr>
    <a:masterClrMapping/>
  </p:clrMapOvr>
</p:sld>
</file>

<file path=ppt/slides/slide1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474" y="0"/>
            <a:ext cx="7887052" cy="6858000"/>
          </a:xfrm>
          <a:prstGeom prst="rect">
            <a:avLst/>
          </a:prstGeom>
        </p:spPr>
      </p:pic>
      <p:sp>
        <p:nvSpPr>
          <p:cNvPr id="4" name="TextBox 3"/>
          <p:cNvSpPr txBox="1"/>
          <p:nvPr/>
        </p:nvSpPr>
        <p:spPr>
          <a:xfrm>
            <a:off x="0" y="6611779"/>
            <a:ext cx="2013527" cy="246221"/>
          </a:xfrm>
          <a:prstGeom prst="rect">
            <a:avLst/>
          </a:prstGeom>
          <a:noFill/>
        </p:spPr>
        <p:txBody>
          <a:bodyPr wrap="square" rtlCol="0">
            <a:spAutoFit/>
          </a:bodyPr>
          <a:lstStyle/>
          <a:p>
            <a:r>
              <a:rPr lang="en-US" sz="1000" dirty="0" err="1">
                <a:hlinkClick r:id="rId2"/>
              </a:rPr>
              <a:t>OpenPCR</a:t>
            </a:r>
            <a:r>
              <a:rPr lang="en-US" sz="1000" dirty="0"/>
              <a:t> screenshot, fair use</a:t>
            </a:r>
            <a:endParaRPr lang="en-GB" sz="1000" dirty="0"/>
          </a:p>
        </p:txBody>
      </p:sp>
    </p:spTree>
    <p:extLst>
      <p:ext uri="{BB962C8B-B14F-4D97-AF65-F5344CB8AC3E}">
        <p14:creationId xmlns:p14="http://schemas.microsoft.com/office/powerpoint/2010/main" val="2330836249"/>
      </p:ext>
    </p:extLst>
  </p:cSld>
  <p:clrMapOvr>
    <a:masterClrMapping/>
  </p:clrMapOvr>
</p:sld>
</file>

<file path=ppt/slides/slide1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611779"/>
            <a:ext cx="5421745" cy="246221"/>
          </a:xfrm>
          <a:prstGeom prst="rect">
            <a:avLst/>
          </a:prstGeom>
          <a:noFill/>
        </p:spPr>
        <p:txBody>
          <a:bodyPr wrap="square" rtlCol="0">
            <a:spAutoFit/>
          </a:bodyPr>
          <a:lstStyle/>
          <a:p>
            <a:r>
              <a:rPr lang="en-US" sz="1000" dirty="0">
                <a:hlinkClick r:id="rId3"/>
              </a:rPr>
              <a:t>Deepwater Horizon Offshore Drilling Platform on Fire</a:t>
            </a:r>
            <a:r>
              <a:rPr lang="en-US" sz="1000" dirty="0"/>
              <a:t> by </a:t>
            </a:r>
            <a:r>
              <a:rPr lang="en-US" sz="1000" dirty="0" err="1"/>
              <a:t>Ideum</a:t>
            </a:r>
            <a:r>
              <a:rPr lang="en-US" sz="1000" dirty="0"/>
              <a:t> </a:t>
            </a:r>
            <a:r>
              <a:rPr lang="en-GB" sz="1000" dirty="0"/>
              <a:t>from Flickr </a:t>
            </a:r>
            <a:r>
              <a:rPr lang="en-GB" sz="1000" dirty="0">
                <a:hlinkClick r:id="rId4"/>
              </a:rPr>
              <a:t>CC BY 2.0</a:t>
            </a:r>
            <a:endParaRPr lang="en-GB" sz="1000" dirty="0"/>
          </a:p>
        </p:txBody>
      </p:sp>
      <p:sp>
        <p:nvSpPr>
          <p:cNvPr id="4" name="Rounded Rectangle 3">
            <a:extLst>
              <a:ext uri="{FF2B5EF4-FFF2-40B4-BE49-F238E27FC236}">
                <a16:creationId xmlns:a16="http://schemas.microsoft.com/office/drawing/2014/main" id="{D80B0A5B-21F3-4969-B6C0-618F476B9561}"/>
              </a:ext>
            </a:extLst>
          </p:cNvPr>
          <p:cNvSpPr/>
          <p:nvPr/>
        </p:nvSpPr>
        <p:spPr>
          <a:xfrm>
            <a:off x="3377382" y="533364"/>
            <a:ext cx="9034334"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1CF3259-B609-4776-9A5F-B97CED4B6084}"/>
              </a:ext>
            </a:extLst>
          </p:cNvPr>
          <p:cNvSpPr txBox="1"/>
          <p:nvPr/>
        </p:nvSpPr>
        <p:spPr>
          <a:xfrm>
            <a:off x="3377382" y="533364"/>
            <a:ext cx="8542722" cy="923330"/>
          </a:xfrm>
          <a:prstGeom prst="rect">
            <a:avLst/>
          </a:prstGeom>
          <a:noFill/>
        </p:spPr>
        <p:txBody>
          <a:bodyPr wrap="square" rtlCol="0">
            <a:spAutoFit/>
          </a:bodyPr>
          <a:lstStyle/>
          <a:p>
            <a:r>
              <a:rPr lang="en-US" sz="5400" dirty="0">
                <a:solidFill>
                  <a:schemeClr val="accent4"/>
                </a:solidFill>
              </a:rPr>
              <a:t>Deepwater Horizon oil spill</a:t>
            </a:r>
            <a:endParaRPr lang="en-GB" sz="5400" dirty="0">
              <a:solidFill>
                <a:schemeClr val="accent4"/>
              </a:solidFill>
            </a:endParaRPr>
          </a:p>
        </p:txBody>
      </p:sp>
    </p:spTree>
    <p:extLst>
      <p:ext uri="{BB962C8B-B14F-4D97-AF65-F5344CB8AC3E}">
        <p14:creationId xmlns:p14="http://schemas.microsoft.com/office/powerpoint/2010/main" val="1287323389"/>
      </p:ext>
    </p:extLst>
  </p:cSld>
  <p:clrMapOvr>
    <a:masterClrMapping/>
  </p:clrMapOvr>
</p:sld>
</file>

<file path=ppt/slides/slide1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p:nvGrpSpPr>
        <p:grpSpPr bwMode="auto">
          <a:xfrm>
            <a:off x="6941712" y="519488"/>
            <a:ext cx="4848909" cy="4842183"/>
            <a:chOff x="1677" y="0"/>
            <a:chExt cx="4326" cy="4320"/>
          </a:xfrm>
        </p:grpSpPr>
        <p:sp>
          <p:nvSpPr>
            <p:cNvPr id="5" name="AutoShape 3"/>
            <p:cNvSpPr>
              <a:spLocks noChangeAspect="1" noChangeArrowheads="1" noTextEdit="1"/>
            </p:cNvSpPr>
            <p:nvPr/>
          </p:nvSpPr>
          <p:spPr bwMode="auto">
            <a:xfrm>
              <a:off x="1677" y="0"/>
              <a:ext cx="4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Oval 5">
              <a:hlinkClick r:id="rId4"/>
            </p:cNvPr>
            <p:cNvSpPr>
              <a:spLocks noChangeArrowheads="1"/>
            </p:cNvSpPr>
            <p:nvPr/>
          </p:nvSpPr>
          <p:spPr bwMode="auto">
            <a:xfrm>
              <a:off x="1677" y="0"/>
              <a:ext cx="4173" cy="41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noEditPoints="1"/>
            </p:cNvSpPr>
            <p:nvPr/>
          </p:nvSpPr>
          <p:spPr bwMode="auto">
            <a:xfrm>
              <a:off x="1677" y="0"/>
              <a:ext cx="4173" cy="4168"/>
            </a:xfrm>
            <a:custGeom>
              <a:avLst/>
              <a:gdLst>
                <a:gd name="T0" fmla="*/ 569 w 1139"/>
                <a:gd name="T1" fmla="*/ 0 h 1139"/>
                <a:gd name="T2" fmla="*/ 0 w 1139"/>
                <a:gd name="T3" fmla="*/ 569 h 1139"/>
                <a:gd name="T4" fmla="*/ 0 w 1139"/>
                <a:gd name="T5" fmla="*/ 575 h 1139"/>
                <a:gd name="T6" fmla="*/ 0 w 1139"/>
                <a:gd name="T7" fmla="*/ 575 h 1139"/>
                <a:gd name="T8" fmla="*/ 569 w 1139"/>
                <a:gd name="T9" fmla="*/ 1139 h 1139"/>
                <a:gd name="T10" fmla="*/ 1138 w 1139"/>
                <a:gd name="T11" fmla="*/ 575 h 1139"/>
                <a:gd name="T12" fmla="*/ 1139 w 1139"/>
                <a:gd name="T13" fmla="*/ 575 h 1139"/>
                <a:gd name="T14" fmla="*/ 1139 w 1139"/>
                <a:gd name="T15" fmla="*/ 569 h 1139"/>
                <a:gd name="T16" fmla="*/ 569 w 1139"/>
                <a:gd name="T17" fmla="*/ 0 h 1139"/>
                <a:gd name="T18" fmla="*/ 1128 w 1139"/>
                <a:gd name="T19" fmla="*/ 575 h 1139"/>
                <a:gd name="T20" fmla="*/ 964 w 1139"/>
                <a:gd name="T21" fmla="*/ 964 h 1139"/>
                <a:gd name="T22" fmla="*/ 569 w 1139"/>
                <a:gd name="T23" fmla="*/ 1128 h 1139"/>
                <a:gd name="T24" fmla="*/ 174 w 1139"/>
                <a:gd name="T25" fmla="*/ 964 h 1139"/>
                <a:gd name="T26" fmla="*/ 11 w 1139"/>
                <a:gd name="T27" fmla="*/ 575 h 1139"/>
                <a:gd name="T28" fmla="*/ 436 w 1139"/>
                <a:gd name="T29" fmla="*/ 575 h 1139"/>
                <a:gd name="T30" fmla="*/ 434 w 1139"/>
                <a:gd name="T31" fmla="*/ 564 h 1139"/>
                <a:gd name="T32" fmla="*/ 11 w 1139"/>
                <a:gd name="T33" fmla="*/ 564 h 1139"/>
                <a:gd name="T34" fmla="*/ 174 w 1139"/>
                <a:gd name="T35" fmla="*/ 174 h 1139"/>
                <a:gd name="T36" fmla="*/ 569 w 1139"/>
                <a:gd name="T37" fmla="*/ 11 h 1139"/>
                <a:gd name="T38" fmla="*/ 964 w 1139"/>
                <a:gd name="T39" fmla="*/ 174 h 1139"/>
                <a:gd name="T40" fmla="*/ 1128 w 1139"/>
                <a:gd name="T41" fmla="*/ 564 h 1139"/>
                <a:gd name="T42" fmla="*/ 778 w 1139"/>
                <a:gd name="T43" fmla="*/ 564 h 1139"/>
                <a:gd name="T44" fmla="*/ 777 w 1139"/>
                <a:gd name="T45" fmla="*/ 575 h 1139"/>
                <a:gd name="T46" fmla="*/ 1128 w 1139"/>
                <a:gd name="T47" fmla="*/ 575 h 1139"/>
                <a:gd name="T48" fmla="*/ 619 w 1139"/>
                <a:gd name="T49" fmla="*/ 564 h 1139"/>
                <a:gd name="T50" fmla="*/ 620 w 1139"/>
                <a:gd name="T51" fmla="*/ 568 h 1139"/>
                <a:gd name="T52" fmla="*/ 621 w 1139"/>
                <a:gd name="T53" fmla="*/ 575 h 1139"/>
                <a:gd name="T54" fmla="*/ 643 w 1139"/>
                <a:gd name="T55" fmla="*/ 575 h 1139"/>
                <a:gd name="T56" fmla="*/ 641 w 1139"/>
                <a:gd name="T57" fmla="*/ 564 h 1139"/>
                <a:gd name="T58" fmla="*/ 619 w 1139"/>
                <a:gd name="T59" fmla="*/ 56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9" h="1139">
                  <a:moveTo>
                    <a:pt x="569" y="0"/>
                  </a:moveTo>
                  <a:cubicBezTo>
                    <a:pt x="255" y="0"/>
                    <a:pt x="0" y="255"/>
                    <a:pt x="0" y="569"/>
                  </a:cubicBezTo>
                  <a:lnTo>
                    <a:pt x="0" y="575"/>
                  </a:lnTo>
                  <a:lnTo>
                    <a:pt x="0" y="575"/>
                  </a:lnTo>
                  <a:cubicBezTo>
                    <a:pt x="3" y="887"/>
                    <a:pt x="257" y="1139"/>
                    <a:pt x="569" y="1139"/>
                  </a:cubicBezTo>
                  <a:cubicBezTo>
                    <a:pt x="882" y="1139"/>
                    <a:pt x="1136" y="887"/>
                    <a:pt x="1138" y="575"/>
                  </a:cubicBezTo>
                  <a:lnTo>
                    <a:pt x="1139" y="575"/>
                  </a:lnTo>
                  <a:lnTo>
                    <a:pt x="1139" y="569"/>
                  </a:lnTo>
                  <a:cubicBezTo>
                    <a:pt x="1139" y="255"/>
                    <a:pt x="884" y="0"/>
                    <a:pt x="569" y="0"/>
                  </a:cubicBezTo>
                  <a:close/>
                  <a:moveTo>
                    <a:pt x="1128" y="575"/>
                  </a:moveTo>
                  <a:cubicBezTo>
                    <a:pt x="1126" y="727"/>
                    <a:pt x="1064" y="864"/>
                    <a:pt x="964" y="964"/>
                  </a:cubicBezTo>
                  <a:cubicBezTo>
                    <a:pt x="863" y="1065"/>
                    <a:pt x="724" y="1128"/>
                    <a:pt x="569" y="1128"/>
                  </a:cubicBezTo>
                  <a:cubicBezTo>
                    <a:pt x="415" y="1128"/>
                    <a:pt x="275" y="1065"/>
                    <a:pt x="174" y="964"/>
                  </a:cubicBezTo>
                  <a:cubicBezTo>
                    <a:pt x="74" y="864"/>
                    <a:pt x="12" y="727"/>
                    <a:pt x="11" y="575"/>
                  </a:cubicBezTo>
                  <a:lnTo>
                    <a:pt x="436" y="575"/>
                  </a:lnTo>
                  <a:lnTo>
                    <a:pt x="434" y="564"/>
                  </a:lnTo>
                  <a:lnTo>
                    <a:pt x="11" y="564"/>
                  </a:lnTo>
                  <a:cubicBezTo>
                    <a:pt x="12" y="412"/>
                    <a:pt x="74" y="274"/>
                    <a:pt x="174" y="174"/>
                  </a:cubicBezTo>
                  <a:cubicBezTo>
                    <a:pt x="275" y="73"/>
                    <a:pt x="415" y="11"/>
                    <a:pt x="569" y="11"/>
                  </a:cubicBezTo>
                  <a:cubicBezTo>
                    <a:pt x="724" y="11"/>
                    <a:pt x="863" y="73"/>
                    <a:pt x="964" y="174"/>
                  </a:cubicBezTo>
                  <a:cubicBezTo>
                    <a:pt x="1064" y="274"/>
                    <a:pt x="1127" y="412"/>
                    <a:pt x="1128" y="564"/>
                  </a:cubicBezTo>
                  <a:lnTo>
                    <a:pt x="778" y="564"/>
                  </a:lnTo>
                  <a:cubicBezTo>
                    <a:pt x="778" y="568"/>
                    <a:pt x="777" y="571"/>
                    <a:pt x="777" y="575"/>
                  </a:cubicBezTo>
                  <a:lnTo>
                    <a:pt x="1128" y="575"/>
                  </a:lnTo>
                  <a:close/>
                  <a:moveTo>
                    <a:pt x="619" y="564"/>
                  </a:moveTo>
                  <a:cubicBezTo>
                    <a:pt x="619" y="565"/>
                    <a:pt x="619" y="566"/>
                    <a:pt x="620" y="568"/>
                  </a:cubicBezTo>
                  <a:cubicBezTo>
                    <a:pt x="620" y="570"/>
                    <a:pt x="621" y="572"/>
                    <a:pt x="621" y="575"/>
                  </a:cubicBezTo>
                  <a:lnTo>
                    <a:pt x="643" y="575"/>
                  </a:lnTo>
                  <a:cubicBezTo>
                    <a:pt x="642" y="571"/>
                    <a:pt x="642" y="568"/>
                    <a:pt x="641" y="564"/>
                  </a:cubicBezTo>
                  <a:lnTo>
                    <a:pt x="619" y="564"/>
                  </a:lnTo>
                  <a:close/>
                </a:path>
              </a:pathLst>
            </a:custGeom>
            <a:solidFill>
              <a:srgbClr val="07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noEditPoints="1"/>
            </p:cNvSpPr>
            <p:nvPr/>
          </p:nvSpPr>
          <p:spPr bwMode="auto">
            <a:xfrm>
              <a:off x="2249" y="988"/>
              <a:ext cx="366" cy="428"/>
            </a:xfrm>
            <a:custGeom>
              <a:avLst/>
              <a:gdLst>
                <a:gd name="T0" fmla="*/ 93 w 100"/>
                <a:gd name="T1" fmla="*/ 117 h 117"/>
                <a:gd name="T2" fmla="*/ 0 w 100"/>
                <a:gd name="T3" fmla="*/ 48 h 117"/>
                <a:gd name="T4" fmla="*/ 7 w 100"/>
                <a:gd name="T5" fmla="*/ 39 h 117"/>
                <a:gd name="T6" fmla="*/ 18 w 100"/>
                <a:gd name="T7" fmla="*/ 46 h 117"/>
                <a:gd name="T8" fmla="*/ 23 w 100"/>
                <a:gd name="T9" fmla="*/ 14 h 117"/>
                <a:gd name="T10" fmla="*/ 72 w 100"/>
                <a:gd name="T11" fmla="*/ 15 h 117"/>
                <a:gd name="T12" fmla="*/ 86 w 100"/>
                <a:gd name="T13" fmla="*/ 67 h 117"/>
                <a:gd name="T14" fmla="*/ 63 w 100"/>
                <a:gd name="T15" fmla="*/ 80 h 117"/>
                <a:gd name="T16" fmla="*/ 100 w 100"/>
                <a:gd name="T17" fmla="*/ 107 h 117"/>
                <a:gd name="T18" fmla="*/ 93 w 100"/>
                <a:gd name="T19" fmla="*/ 117 h 117"/>
                <a:gd name="T20" fmla="*/ 30 w 100"/>
                <a:gd name="T21" fmla="*/ 56 h 117"/>
                <a:gd name="T22" fmla="*/ 52 w 100"/>
                <a:gd name="T23" fmla="*/ 72 h 117"/>
                <a:gd name="T24" fmla="*/ 76 w 100"/>
                <a:gd name="T25" fmla="*/ 60 h 117"/>
                <a:gd name="T26" fmla="*/ 64 w 100"/>
                <a:gd name="T27" fmla="*/ 25 h 117"/>
                <a:gd name="T28" fmla="*/ 32 w 100"/>
                <a:gd name="T29" fmla="*/ 21 h 117"/>
                <a:gd name="T30" fmla="*/ 30 w 100"/>
                <a:gd name="T31"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17">
                  <a:moveTo>
                    <a:pt x="93" y="117"/>
                  </a:moveTo>
                  <a:lnTo>
                    <a:pt x="0" y="48"/>
                  </a:lnTo>
                  <a:lnTo>
                    <a:pt x="7" y="39"/>
                  </a:lnTo>
                  <a:lnTo>
                    <a:pt x="18" y="46"/>
                  </a:lnTo>
                  <a:cubicBezTo>
                    <a:pt x="15" y="36"/>
                    <a:pt x="15" y="25"/>
                    <a:pt x="23" y="14"/>
                  </a:cubicBezTo>
                  <a:cubicBezTo>
                    <a:pt x="33" y="0"/>
                    <a:pt x="55" y="3"/>
                    <a:pt x="72" y="15"/>
                  </a:cubicBezTo>
                  <a:cubicBezTo>
                    <a:pt x="93" y="31"/>
                    <a:pt x="98" y="50"/>
                    <a:pt x="86" y="67"/>
                  </a:cubicBezTo>
                  <a:cubicBezTo>
                    <a:pt x="82" y="73"/>
                    <a:pt x="73" y="77"/>
                    <a:pt x="63" y="80"/>
                  </a:cubicBezTo>
                  <a:lnTo>
                    <a:pt x="100" y="107"/>
                  </a:lnTo>
                  <a:lnTo>
                    <a:pt x="93" y="117"/>
                  </a:lnTo>
                  <a:close/>
                  <a:moveTo>
                    <a:pt x="30" y="56"/>
                  </a:moveTo>
                  <a:lnTo>
                    <a:pt x="52" y="72"/>
                  </a:lnTo>
                  <a:cubicBezTo>
                    <a:pt x="62" y="71"/>
                    <a:pt x="72" y="66"/>
                    <a:pt x="76" y="60"/>
                  </a:cubicBezTo>
                  <a:cubicBezTo>
                    <a:pt x="84" y="50"/>
                    <a:pt x="80" y="36"/>
                    <a:pt x="64" y="25"/>
                  </a:cubicBezTo>
                  <a:cubicBezTo>
                    <a:pt x="53" y="16"/>
                    <a:pt x="38" y="13"/>
                    <a:pt x="32" y="21"/>
                  </a:cubicBezTo>
                  <a:cubicBezTo>
                    <a:pt x="23" y="33"/>
                    <a:pt x="27" y="48"/>
                    <a:pt x="3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2472" y="728"/>
              <a:ext cx="367" cy="362"/>
            </a:xfrm>
            <a:custGeom>
              <a:avLst/>
              <a:gdLst>
                <a:gd name="T0" fmla="*/ 72 w 100"/>
                <a:gd name="T1" fmla="*/ 45 h 99"/>
                <a:gd name="T2" fmla="*/ 39 w 100"/>
                <a:gd name="T3" fmla="*/ 8 h 99"/>
                <a:gd name="T4" fmla="*/ 48 w 100"/>
                <a:gd name="T5" fmla="*/ 0 h 99"/>
                <a:gd name="T6" fmla="*/ 100 w 100"/>
                <a:gd name="T7" fmla="*/ 58 h 99"/>
                <a:gd name="T8" fmla="*/ 91 w 100"/>
                <a:gd name="T9" fmla="*/ 66 h 99"/>
                <a:gd name="T10" fmla="*/ 82 w 100"/>
                <a:gd name="T11" fmla="*/ 56 h 99"/>
                <a:gd name="T12" fmla="*/ 67 w 100"/>
                <a:gd name="T13" fmla="*/ 90 h 99"/>
                <a:gd name="T14" fmla="*/ 37 w 100"/>
                <a:gd name="T15" fmla="*/ 84 h 99"/>
                <a:gd name="T16" fmla="*/ 0 w 100"/>
                <a:gd name="T17" fmla="*/ 43 h 99"/>
                <a:gd name="T18" fmla="*/ 9 w 100"/>
                <a:gd name="T19" fmla="*/ 35 h 99"/>
                <a:gd name="T20" fmla="*/ 46 w 100"/>
                <a:gd name="T21" fmla="*/ 76 h 99"/>
                <a:gd name="T22" fmla="*/ 59 w 100"/>
                <a:gd name="T23" fmla="*/ 82 h 99"/>
                <a:gd name="T24" fmla="*/ 72 w 100"/>
                <a:gd name="T25"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72" y="45"/>
                  </a:moveTo>
                  <a:lnTo>
                    <a:pt x="39" y="8"/>
                  </a:lnTo>
                  <a:lnTo>
                    <a:pt x="48" y="0"/>
                  </a:lnTo>
                  <a:lnTo>
                    <a:pt x="100" y="58"/>
                  </a:lnTo>
                  <a:lnTo>
                    <a:pt x="91" y="66"/>
                  </a:lnTo>
                  <a:lnTo>
                    <a:pt x="82" y="56"/>
                  </a:lnTo>
                  <a:cubicBezTo>
                    <a:pt x="81" y="68"/>
                    <a:pt x="76" y="82"/>
                    <a:pt x="67" y="90"/>
                  </a:cubicBezTo>
                  <a:cubicBezTo>
                    <a:pt x="57" y="99"/>
                    <a:pt x="47" y="96"/>
                    <a:pt x="37" y="84"/>
                  </a:cubicBezTo>
                  <a:lnTo>
                    <a:pt x="0" y="43"/>
                  </a:lnTo>
                  <a:lnTo>
                    <a:pt x="9" y="35"/>
                  </a:lnTo>
                  <a:lnTo>
                    <a:pt x="46" y="76"/>
                  </a:lnTo>
                  <a:cubicBezTo>
                    <a:pt x="51" y="82"/>
                    <a:pt x="56" y="85"/>
                    <a:pt x="59" y="82"/>
                  </a:cubicBezTo>
                  <a:cubicBezTo>
                    <a:pt x="69" y="72"/>
                    <a:pt x="71" y="56"/>
                    <a:pt x="7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2681" y="509"/>
              <a:ext cx="407" cy="391"/>
            </a:xfrm>
            <a:custGeom>
              <a:avLst/>
              <a:gdLst>
                <a:gd name="T0" fmla="*/ 98 w 111"/>
                <a:gd name="T1" fmla="*/ 37 h 107"/>
                <a:gd name="T2" fmla="*/ 91 w 111"/>
                <a:gd name="T3" fmla="*/ 90 h 107"/>
                <a:gd name="T4" fmla="*/ 65 w 111"/>
                <a:gd name="T5" fmla="*/ 94 h 107"/>
                <a:gd name="T6" fmla="*/ 68 w 111"/>
                <a:gd name="T7" fmla="*/ 101 h 107"/>
                <a:gd name="T8" fmla="*/ 58 w 111"/>
                <a:gd name="T9" fmla="*/ 107 h 107"/>
                <a:gd name="T10" fmla="*/ 0 w 111"/>
                <a:gd name="T11" fmla="*/ 6 h 107"/>
                <a:gd name="T12" fmla="*/ 10 w 111"/>
                <a:gd name="T13" fmla="*/ 0 h 107"/>
                <a:gd name="T14" fmla="*/ 34 w 111"/>
                <a:gd name="T15" fmla="*/ 42 h 107"/>
                <a:gd name="T16" fmla="*/ 51 w 111"/>
                <a:gd name="T17" fmla="*/ 18 h 107"/>
                <a:gd name="T18" fmla="*/ 98 w 111"/>
                <a:gd name="T19" fmla="*/ 37 h 107"/>
                <a:gd name="T20" fmla="*/ 42 w 111"/>
                <a:gd name="T21" fmla="*/ 55 h 107"/>
                <a:gd name="T22" fmla="*/ 58 w 111"/>
                <a:gd name="T23" fmla="*/ 83 h 107"/>
                <a:gd name="T24" fmla="*/ 85 w 111"/>
                <a:gd name="T25" fmla="*/ 80 h 107"/>
                <a:gd name="T26" fmla="*/ 87 w 111"/>
                <a:gd name="T27" fmla="*/ 43 h 107"/>
                <a:gd name="T28" fmla="*/ 57 w 111"/>
                <a:gd name="T29" fmla="*/ 29 h 107"/>
                <a:gd name="T30" fmla="*/ 42 w 111"/>
                <a:gd name="T31"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07">
                  <a:moveTo>
                    <a:pt x="98" y="37"/>
                  </a:moveTo>
                  <a:cubicBezTo>
                    <a:pt x="111" y="60"/>
                    <a:pt x="108" y="80"/>
                    <a:pt x="91" y="90"/>
                  </a:cubicBezTo>
                  <a:cubicBezTo>
                    <a:pt x="84" y="94"/>
                    <a:pt x="75" y="96"/>
                    <a:pt x="65" y="94"/>
                  </a:cubicBezTo>
                  <a:lnTo>
                    <a:pt x="68" y="101"/>
                  </a:lnTo>
                  <a:lnTo>
                    <a:pt x="58" y="107"/>
                  </a:lnTo>
                  <a:lnTo>
                    <a:pt x="0" y="6"/>
                  </a:lnTo>
                  <a:lnTo>
                    <a:pt x="10" y="0"/>
                  </a:lnTo>
                  <a:lnTo>
                    <a:pt x="34" y="42"/>
                  </a:lnTo>
                  <a:cubicBezTo>
                    <a:pt x="36" y="33"/>
                    <a:pt x="40" y="25"/>
                    <a:pt x="51" y="18"/>
                  </a:cubicBezTo>
                  <a:cubicBezTo>
                    <a:pt x="70" y="8"/>
                    <a:pt x="88" y="19"/>
                    <a:pt x="98" y="37"/>
                  </a:cubicBezTo>
                  <a:close/>
                  <a:moveTo>
                    <a:pt x="42" y="55"/>
                  </a:moveTo>
                  <a:lnTo>
                    <a:pt x="58" y="83"/>
                  </a:lnTo>
                  <a:cubicBezTo>
                    <a:pt x="68" y="86"/>
                    <a:pt x="78" y="84"/>
                    <a:pt x="85" y="80"/>
                  </a:cubicBezTo>
                  <a:cubicBezTo>
                    <a:pt x="96" y="74"/>
                    <a:pt x="97" y="60"/>
                    <a:pt x="87" y="43"/>
                  </a:cubicBezTo>
                  <a:cubicBezTo>
                    <a:pt x="80" y="31"/>
                    <a:pt x="68" y="22"/>
                    <a:pt x="57" y="29"/>
                  </a:cubicBezTo>
                  <a:cubicBezTo>
                    <a:pt x="45" y="35"/>
                    <a:pt x="42" y="46"/>
                    <a:pt x="42"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014" y="340"/>
              <a:ext cx="235" cy="406"/>
            </a:xfrm>
            <a:custGeom>
              <a:avLst/>
              <a:gdLst>
                <a:gd name="T0" fmla="*/ 11 w 64"/>
                <a:gd name="T1" fmla="*/ 0 h 111"/>
                <a:gd name="T2" fmla="*/ 46 w 64"/>
                <a:gd name="T3" fmla="*/ 90 h 111"/>
                <a:gd name="T4" fmla="*/ 51 w 64"/>
                <a:gd name="T5" fmla="*/ 98 h 111"/>
                <a:gd name="T6" fmla="*/ 61 w 64"/>
                <a:gd name="T7" fmla="*/ 97 h 111"/>
                <a:gd name="T8" fmla="*/ 64 w 64"/>
                <a:gd name="T9" fmla="*/ 107 h 111"/>
                <a:gd name="T10" fmla="*/ 46 w 64"/>
                <a:gd name="T11" fmla="*/ 109 h 111"/>
                <a:gd name="T12" fmla="*/ 35 w 64"/>
                <a:gd name="T13" fmla="*/ 94 h 111"/>
                <a:gd name="T14" fmla="*/ 0 w 64"/>
                <a:gd name="T15" fmla="*/ 5 h 111"/>
                <a:gd name="T16" fmla="*/ 11 w 64"/>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1">
                  <a:moveTo>
                    <a:pt x="11" y="0"/>
                  </a:moveTo>
                  <a:lnTo>
                    <a:pt x="46" y="90"/>
                  </a:lnTo>
                  <a:cubicBezTo>
                    <a:pt x="47" y="93"/>
                    <a:pt x="49" y="97"/>
                    <a:pt x="51" y="98"/>
                  </a:cubicBezTo>
                  <a:cubicBezTo>
                    <a:pt x="54" y="99"/>
                    <a:pt x="57" y="99"/>
                    <a:pt x="61" y="97"/>
                  </a:cubicBezTo>
                  <a:lnTo>
                    <a:pt x="64" y="107"/>
                  </a:lnTo>
                  <a:cubicBezTo>
                    <a:pt x="60" y="108"/>
                    <a:pt x="52" y="111"/>
                    <a:pt x="46" y="109"/>
                  </a:cubicBezTo>
                  <a:cubicBezTo>
                    <a:pt x="39" y="106"/>
                    <a:pt x="37" y="99"/>
                    <a:pt x="35" y="94"/>
                  </a:cubicBezTo>
                  <a:lnTo>
                    <a:pt x="0" y="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noEditPoints="1"/>
            </p:cNvSpPr>
            <p:nvPr/>
          </p:nvSpPr>
          <p:spPr bwMode="auto">
            <a:xfrm>
              <a:off x="3190" y="311"/>
              <a:ext cx="154" cy="395"/>
            </a:xfrm>
            <a:custGeom>
              <a:avLst/>
              <a:gdLst>
                <a:gd name="T0" fmla="*/ 6 w 42"/>
                <a:gd name="T1" fmla="*/ 1 h 108"/>
                <a:gd name="T2" fmla="*/ 15 w 42"/>
                <a:gd name="T3" fmla="*/ 6 h 108"/>
                <a:gd name="T4" fmla="*/ 10 w 42"/>
                <a:gd name="T5" fmla="*/ 15 h 108"/>
                <a:gd name="T6" fmla="*/ 1 w 42"/>
                <a:gd name="T7" fmla="*/ 10 h 108"/>
                <a:gd name="T8" fmla="*/ 6 w 42"/>
                <a:gd name="T9" fmla="*/ 1 h 108"/>
                <a:gd name="T10" fmla="*/ 21 w 42"/>
                <a:gd name="T11" fmla="*/ 30 h 108"/>
                <a:gd name="T12" fmla="*/ 42 w 42"/>
                <a:gd name="T13" fmla="*/ 105 h 108"/>
                <a:gd name="T14" fmla="*/ 31 w 42"/>
                <a:gd name="T15" fmla="*/ 108 h 108"/>
                <a:gd name="T16" fmla="*/ 9 w 42"/>
                <a:gd name="T17" fmla="*/ 33 h 108"/>
                <a:gd name="T18" fmla="*/ 21 w 42"/>
                <a:gd name="T19"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8">
                  <a:moveTo>
                    <a:pt x="6" y="1"/>
                  </a:moveTo>
                  <a:cubicBezTo>
                    <a:pt x="10" y="0"/>
                    <a:pt x="14" y="2"/>
                    <a:pt x="15" y="6"/>
                  </a:cubicBezTo>
                  <a:cubicBezTo>
                    <a:pt x="16" y="10"/>
                    <a:pt x="14" y="14"/>
                    <a:pt x="10" y="15"/>
                  </a:cubicBezTo>
                  <a:cubicBezTo>
                    <a:pt x="6" y="16"/>
                    <a:pt x="2" y="14"/>
                    <a:pt x="1" y="10"/>
                  </a:cubicBezTo>
                  <a:cubicBezTo>
                    <a:pt x="0" y="6"/>
                    <a:pt x="2" y="2"/>
                    <a:pt x="6" y="1"/>
                  </a:cubicBezTo>
                  <a:close/>
                  <a:moveTo>
                    <a:pt x="21" y="30"/>
                  </a:moveTo>
                  <a:lnTo>
                    <a:pt x="42" y="105"/>
                  </a:lnTo>
                  <a:lnTo>
                    <a:pt x="31" y="108"/>
                  </a:lnTo>
                  <a:lnTo>
                    <a:pt x="9" y="33"/>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370" y="359"/>
              <a:ext cx="245" cy="314"/>
            </a:xfrm>
            <a:custGeom>
              <a:avLst/>
              <a:gdLst>
                <a:gd name="T0" fmla="*/ 57 w 67"/>
                <a:gd name="T1" fmla="*/ 11 h 86"/>
                <a:gd name="T2" fmla="*/ 51 w 67"/>
                <a:gd name="T3" fmla="*/ 19 h 86"/>
                <a:gd name="T4" fmla="*/ 33 w 67"/>
                <a:gd name="T5" fmla="*/ 13 h 86"/>
                <a:gd name="T6" fmla="*/ 17 w 67"/>
                <a:gd name="T7" fmla="*/ 48 h 86"/>
                <a:gd name="T8" fmla="*/ 41 w 67"/>
                <a:gd name="T9" fmla="*/ 73 h 86"/>
                <a:gd name="T10" fmla="*/ 59 w 67"/>
                <a:gd name="T11" fmla="*/ 61 h 86"/>
                <a:gd name="T12" fmla="*/ 67 w 67"/>
                <a:gd name="T13" fmla="*/ 67 h 86"/>
                <a:gd name="T14" fmla="*/ 43 w 67"/>
                <a:gd name="T15" fmla="*/ 83 h 86"/>
                <a:gd name="T16" fmla="*/ 5 w 67"/>
                <a:gd name="T17" fmla="*/ 49 h 86"/>
                <a:gd name="T18" fmla="*/ 32 w 67"/>
                <a:gd name="T19" fmla="*/ 2 h 86"/>
                <a:gd name="T20" fmla="*/ 57 w 67"/>
                <a:gd name="T21"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86">
                  <a:moveTo>
                    <a:pt x="57" y="11"/>
                  </a:moveTo>
                  <a:lnTo>
                    <a:pt x="51" y="19"/>
                  </a:lnTo>
                  <a:cubicBezTo>
                    <a:pt x="51" y="19"/>
                    <a:pt x="45" y="11"/>
                    <a:pt x="33" y="13"/>
                  </a:cubicBezTo>
                  <a:cubicBezTo>
                    <a:pt x="23" y="15"/>
                    <a:pt x="13" y="26"/>
                    <a:pt x="17" y="48"/>
                  </a:cubicBezTo>
                  <a:cubicBezTo>
                    <a:pt x="19" y="63"/>
                    <a:pt x="29" y="75"/>
                    <a:pt x="41" y="73"/>
                  </a:cubicBezTo>
                  <a:cubicBezTo>
                    <a:pt x="47" y="72"/>
                    <a:pt x="52" y="70"/>
                    <a:pt x="59" y="61"/>
                  </a:cubicBezTo>
                  <a:lnTo>
                    <a:pt x="67" y="67"/>
                  </a:lnTo>
                  <a:cubicBezTo>
                    <a:pt x="58" y="80"/>
                    <a:pt x="50" y="82"/>
                    <a:pt x="43" y="83"/>
                  </a:cubicBezTo>
                  <a:cubicBezTo>
                    <a:pt x="23" y="86"/>
                    <a:pt x="8" y="71"/>
                    <a:pt x="5" y="49"/>
                  </a:cubicBezTo>
                  <a:cubicBezTo>
                    <a:pt x="0" y="20"/>
                    <a:pt x="17" y="5"/>
                    <a:pt x="32" y="2"/>
                  </a:cubicBezTo>
                  <a:cubicBezTo>
                    <a:pt x="48" y="0"/>
                    <a:pt x="57" y="11"/>
                    <a:pt x="57"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67" y="216"/>
              <a:ext cx="91" cy="432"/>
            </a:xfrm>
            <a:custGeom>
              <a:avLst/>
              <a:gdLst>
                <a:gd name="T0" fmla="*/ 12 w 25"/>
                <a:gd name="T1" fmla="*/ 0 h 118"/>
                <a:gd name="T2" fmla="*/ 14 w 25"/>
                <a:gd name="T3" fmla="*/ 96 h 118"/>
                <a:gd name="T4" fmla="*/ 16 w 25"/>
                <a:gd name="T5" fmla="*/ 105 h 118"/>
                <a:gd name="T6" fmla="*/ 25 w 25"/>
                <a:gd name="T7" fmla="*/ 108 h 118"/>
                <a:gd name="T8" fmla="*/ 25 w 25"/>
                <a:gd name="T9" fmla="*/ 118 h 118"/>
                <a:gd name="T10" fmla="*/ 7 w 25"/>
                <a:gd name="T11" fmla="*/ 114 h 118"/>
                <a:gd name="T12" fmla="*/ 2 w 25"/>
                <a:gd name="T13" fmla="*/ 96 h 118"/>
                <a:gd name="T14" fmla="*/ 0 w 25"/>
                <a:gd name="T15" fmla="*/ 0 h 118"/>
                <a:gd name="T16" fmla="*/ 12 w 25"/>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8">
                  <a:moveTo>
                    <a:pt x="12" y="0"/>
                  </a:moveTo>
                  <a:lnTo>
                    <a:pt x="14" y="96"/>
                  </a:lnTo>
                  <a:cubicBezTo>
                    <a:pt x="14" y="99"/>
                    <a:pt x="14" y="104"/>
                    <a:pt x="16" y="105"/>
                  </a:cubicBezTo>
                  <a:cubicBezTo>
                    <a:pt x="18" y="107"/>
                    <a:pt x="21" y="108"/>
                    <a:pt x="25" y="108"/>
                  </a:cubicBezTo>
                  <a:lnTo>
                    <a:pt x="25" y="118"/>
                  </a:lnTo>
                  <a:cubicBezTo>
                    <a:pt x="20" y="118"/>
                    <a:pt x="12" y="118"/>
                    <a:pt x="7" y="114"/>
                  </a:cubicBezTo>
                  <a:cubicBezTo>
                    <a:pt x="2" y="109"/>
                    <a:pt x="2" y="102"/>
                    <a:pt x="2" y="96"/>
                  </a:cubicBezTo>
                  <a:lnTo>
                    <a:pt x="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noEditPoints="1"/>
            </p:cNvSpPr>
            <p:nvPr/>
          </p:nvSpPr>
          <p:spPr bwMode="auto">
            <a:xfrm>
              <a:off x="3791" y="359"/>
              <a:ext cx="249" cy="314"/>
            </a:xfrm>
            <a:custGeom>
              <a:avLst/>
              <a:gdLst>
                <a:gd name="T0" fmla="*/ 11 w 68"/>
                <a:gd name="T1" fmla="*/ 10 h 86"/>
                <a:gd name="T2" fmla="*/ 50 w 68"/>
                <a:gd name="T3" fmla="*/ 2 h 86"/>
                <a:gd name="T4" fmla="*/ 66 w 68"/>
                <a:gd name="T5" fmla="*/ 27 h 86"/>
                <a:gd name="T6" fmla="*/ 61 w 68"/>
                <a:gd name="T7" fmla="*/ 69 h 86"/>
                <a:gd name="T8" fmla="*/ 68 w 68"/>
                <a:gd name="T9" fmla="*/ 79 h 86"/>
                <a:gd name="T10" fmla="*/ 59 w 68"/>
                <a:gd name="T11" fmla="*/ 86 h 86"/>
                <a:gd name="T12" fmla="*/ 50 w 68"/>
                <a:gd name="T13" fmla="*/ 72 h 86"/>
                <a:gd name="T14" fmla="*/ 22 w 68"/>
                <a:gd name="T15" fmla="*/ 81 h 86"/>
                <a:gd name="T16" fmla="*/ 2 w 68"/>
                <a:gd name="T17" fmla="*/ 57 h 86"/>
                <a:gd name="T18" fmla="*/ 33 w 68"/>
                <a:gd name="T19" fmla="*/ 35 h 86"/>
                <a:gd name="T20" fmla="*/ 53 w 68"/>
                <a:gd name="T21" fmla="*/ 34 h 86"/>
                <a:gd name="T22" fmla="*/ 55 w 68"/>
                <a:gd name="T23" fmla="*/ 25 h 86"/>
                <a:gd name="T24" fmla="*/ 47 w 68"/>
                <a:gd name="T25" fmla="*/ 13 h 86"/>
                <a:gd name="T26" fmla="*/ 15 w 68"/>
                <a:gd name="T27" fmla="*/ 20 h 86"/>
                <a:gd name="T28" fmla="*/ 11 w 68"/>
                <a:gd name="T29" fmla="*/ 10 h 86"/>
                <a:gd name="T30" fmla="*/ 50 w 68"/>
                <a:gd name="T31" fmla="*/ 61 h 86"/>
                <a:gd name="T32" fmla="*/ 52 w 68"/>
                <a:gd name="T33" fmla="*/ 44 h 86"/>
                <a:gd name="T34" fmla="*/ 34 w 68"/>
                <a:gd name="T35" fmla="*/ 45 h 86"/>
                <a:gd name="T36" fmla="*/ 14 w 68"/>
                <a:gd name="T37" fmla="*/ 59 h 86"/>
                <a:gd name="T38" fmla="*/ 23 w 68"/>
                <a:gd name="T39" fmla="*/ 71 h 86"/>
                <a:gd name="T40" fmla="*/ 50 w 68"/>
                <a:gd name="T41"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6">
                  <a:moveTo>
                    <a:pt x="11" y="10"/>
                  </a:moveTo>
                  <a:cubicBezTo>
                    <a:pt x="17" y="8"/>
                    <a:pt x="34" y="0"/>
                    <a:pt x="50" y="2"/>
                  </a:cubicBezTo>
                  <a:cubicBezTo>
                    <a:pt x="66" y="4"/>
                    <a:pt x="67" y="19"/>
                    <a:pt x="66" y="27"/>
                  </a:cubicBezTo>
                  <a:lnTo>
                    <a:pt x="61" y="69"/>
                  </a:lnTo>
                  <a:cubicBezTo>
                    <a:pt x="61" y="69"/>
                    <a:pt x="60" y="75"/>
                    <a:pt x="68" y="79"/>
                  </a:cubicBezTo>
                  <a:lnTo>
                    <a:pt x="59" y="86"/>
                  </a:lnTo>
                  <a:cubicBezTo>
                    <a:pt x="53" y="82"/>
                    <a:pt x="51" y="77"/>
                    <a:pt x="50" y="72"/>
                  </a:cubicBezTo>
                  <a:cubicBezTo>
                    <a:pt x="42" y="79"/>
                    <a:pt x="32" y="82"/>
                    <a:pt x="22" y="81"/>
                  </a:cubicBezTo>
                  <a:cubicBezTo>
                    <a:pt x="19" y="81"/>
                    <a:pt x="0" y="77"/>
                    <a:pt x="2" y="57"/>
                  </a:cubicBezTo>
                  <a:cubicBezTo>
                    <a:pt x="4" y="47"/>
                    <a:pt x="9" y="36"/>
                    <a:pt x="33" y="35"/>
                  </a:cubicBezTo>
                  <a:cubicBezTo>
                    <a:pt x="44" y="35"/>
                    <a:pt x="50" y="35"/>
                    <a:pt x="53" y="34"/>
                  </a:cubicBezTo>
                  <a:lnTo>
                    <a:pt x="55" y="25"/>
                  </a:lnTo>
                  <a:cubicBezTo>
                    <a:pt x="55" y="22"/>
                    <a:pt x="55" y="14"/>
                    <a:pt x="47" y="13"/>
                  </a:cubicBezTo>
                  <a:cubicBezTo>
                    <a:pt x="35" y="12"/>
                    <a:pt x="15" y="20"/>
                    <a:pt x="15" y="20"/>
                  </a:cubicBezTo>
                  <a:cubicBezTo>
                    <a:pt x="15" y="20"/>
                    <a:pt x="11" y="10"/>
                    <a:pt x="11" y="10"/>
                  </a:cubicBezTo>
                  <a:close/>
                  <a:moveTo>
                    <a:pt x="50" y="61"/>
                  </a:moveTo>
                  <a:lnTo>
                    <a:pt x="52" y="44"/>
                  </a:lnTo>
                  <a:cubicBezTo>
                    <a:pt x="48" y="45"/>
                    <a:pt x="43" y="45"/>
                    <a:pt x="34" y="45"/>
                  </a:cubicBezTo>
                  <a:cubicBezTo>
                    <a:pt x="18" y="46"/>
                    <a:pt x="15" y="52"/>
                    <a:pt x="14" y="59"/>
                  </a:cubicBezTo>
                  <a:cubicBezTo>
                    <a:pt x="13" y="68"/>
                    <a:pt x="20" y="71"/>
                    <a:pt x="23" y="71"/>
                  </a:cubicBezTo>
                  <a:cubicBezTo>
                    <a:pt x="32" y="73"/>
                    <a:pt x="44" y="67"/>
                    <a:pt x="50"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p:nvSpPr>
          <p:spPr bwMode="auto">
            <a:xfrm>
              <a:off x="4081" y="274"/>
              <a:ext cx="311" cy="476"/>
            </a:xfrm>
            <a:custGeom>
              <a:avLst/>
              <a:gdLst>
                <a:gd name="T0" fmla="*/ 78 w 85"/>
                <a:gd name="T1" fmla="*/ 94 h 130"/>
                <a:gd name="T2" fmla="*/ 34 w 85"/>
                <a:gd name="T3" fmla="*/ 124 h 130"/>
                <a:gd name="T4" fmla="*/ 14 w 85"/>
                <a:gd name="T5" fmla="*/ 107 h 130"/>
                <a:gd name="T6" fmla="*/ 11 w 85"/>
                <a:gd name="T7" fmla="*/ 114 h 130"/>
                <a:gd name="T8" fmla="*/ 0 w 85"/>
                <a:gd name="T9" fmla="*/ 111 h 130"/>
                <a:gd name="T10" fmla="*/ 36 w 85"/>
                <a:gd name="T11" fmla="*/ 0 h 130"/>
                <a:gd name="T12" fmla="*/ 48 w 85"/>
                <a:gd name="T13" fmla="*/ 3 h 130"/>
                <a:gd name="T14" fmla="*/ 33 w 85"/>
                <a:gd name="T15" fmla="*/ 49 h 130"/>
                <a:gd name="T16" fmla="*/ 61 w 85"/>
                <a:gd name="T17" fmla="*/ 46 h 130"/>
                <a:gd name="T18" fmla="*/ 78 w 85"/>
                <a:gd name="T19" fmla="*/ 94 h 130"/>
                <a:gd name="T20" fmla="*/ 28 w 85"/>
                <a:gd name="T21" fmla="*/ 63 h 130"/>
                <a:gd name="T22" fmla="*/ 18 w 85"/>
                <a:gd name="T23" fmla="*/ 95 h 130"/>
                <a:gd name="T24" fmla="*/ 38 w 85"/>
                <a:gd name="T25" fmla="*/ 113 h 130"/>
                <a:gd name="T26" fmla="*/ 67 w 85"/>
                <a:gd name="T27" fmla="*/ 90 h 130"/>
                <a:gd name="T28" fmla="*/ 58 w 85"/>
                <a:gd name="T29" fmla="*/ 58 h 130"/>
                <a:gd name="T30" fmla="*/ 28 w 85"/>
                <a:gd name="T31"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30">
                  <a:moveTo>
                    <a:pt x="78" y="94"/>
                  </a:moveTo>
                  <a:cubicBezTo>
                    <a:pt x="70" y="119"/>
                    <a:pt x="53" y="130"/>
                    <a:pt x="34" y="124"/>
                  </a:cubicBezTo>
                  <a:cubicBezTo>
                    <a:pt x="27" y="121"/>
                    <a:pt x="19" y="116"/>
                    <a:pt x="14" y="107"/>
                  </a:cubicBezTo>
                  <a:lnTo>
                    <a:pt x="11" y="114"/>
                  </a:lnTo>
                  <a:lnTo>
                    <a:pt x="0" y="111"/>
                  </a:lnTo>
                  <a:lnTo>
                    <a:pt x="36" y="0"/>
                  </a:lnTo>
                  <a:lnTo>
                    <a:pt x="48" y="3"/>
                  </a:lnTo>
                  <a:lnTo>
                    <a:pt x="33" y="49"/>
                  </a:lnTo>
                  <a:cubicBezTo>
                    <a:pt x="41" y="45"/>
                    <a:pt x="49" y="42"/>
                    <a:pt x="61" y="46"/>
                  </a:cubicBezTo>
                  <a:cubicBezTo>
                    <a:pt x="82" y="53"/>
                    <a:pt x="85" y="74"/>
                    <a:pt x="78" y="94"/>
                  </a:cubicBezTo>
                  <a:close/>
                  <a:moveTo>
                    <a:pt x="28" y="63"/>
                  </a:moveTo>
                  <a:lnTo>
                    <a:pt x="18" y="95"/>
                  </a:lnTo>
                  <a:cubicBezTo>
                    <a:pt x="22" y="103"/>
                    <a:pt x="30" y="111"/>
                    <a:pt x="38" y="113"/>
                  </a:cubicBezTo>
                  <a:cubicBezTo>
                    <a:pt x="50" y="117"/>
                    <a:pt x="61" y="108"/>
                    <a:pt x="67" y="90"/>
                  </a:cubicBezTo>
                  <a:cubicBezTo>
                    <a:pt x="72" y="76"/>
                    <a:pt x="70" y="62"/>
                    <a:pt x="58" y="58"/>
                  </a:cubicBezTo>
                  <a:cubicBezTo>
                    <a:pt x="45" y="53"/>
                    <a:pt x="35" y="58"/>
                    <a:pt x="28"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4359" y="732"/>
              <a:ext cx="70" cy="73"/>
            </a:xfrm>
            <a:custGeom>
              <a:avLst/>
              <a:gdLst>
                <a:gd name="T0" fmla="*/ 13 w 19"/>
                <a:gd name="T1" fmla="*/ 3 h 20"/>
                <a:gd name="T2" fmla="*/ 17 w 19"/>
                <a:gd name="T3" fmla="*/ 14 h 20"/>
                <a:gd name="T4" fmla="*/ 6 w 19"/>
                <a:gd name="T5" fmla="*/ 18 h 20"/>
                <a:gd name="T6" fmla="*/ 2 w 19"/>
                <a:gd name="T7" fmla="*/ 6 h 20"/>
                <a:gd name="T8" fmla="*/ 13 w 19"/>
                <a:gd name="T9" fmla="*/ 3 h 20"/>
              </a:gdLst>
              <a:ahLst/>
              <a:cxnLst>
                <a:cxn ang="0">
                  <a:pos x="T0" y="T1"/>
                </a:cxn>
                <a:cxn ang="0">
                  <a:pos x="T2" y="T3"/>
                </a:cxn>
                <a:cxn ang="0">
                  <a:pos x="T4" y="T5"/>
                </a:cxn>
                <a:cxn ang="0">
                  <a:pos x="T6" y="T7"/>
                </a:cxn>
                <a:cxn ang="0">
                  <a:pos x="T8" y="T9"/>
                </a:cxn>
              </a:cxnLst>
              <a:rect l="0" t="0" r="r" b="b"/>
              <a:pathLst>
                <a:path w="19" h="20">
                  <a:moveTo>
                    <a:pt x="13" y="3"/>
                  </a:moveTo>
                  <a:cubicBezTo>
                    <a:pt x="18" y="5"/>
                    <a:pt x="19" y="9"/>
                    <a:pt x="17" y="14"/>
                  </a:cubicBezTo>
                  <a:cubicBezTo>
                    <a:pt x="15" y="18"/>
                    <a:pt x="10" y="20"/>
                    <a:pt x="6" y="18"/>
                  </a:cubicBezTo>
                  <a:cubicBezTo>
                    <a:pt x="2" y="15"/>
                    <a:pt x="0" y="11"/>
                    <a:pt x="2" y="6"/>
                  </a:cubicBezTo>
                  <a:cubicBezTo>
                    <a:pt x="4" y="2"/>
                    <a:pt x="9" y="0"/>
                    <a:pt x="1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noEditPoints="1"/>
            </p:cNvSpPr>
            <p:nvPr/>
          </p:nvSpPr>
          <p:spPr bwMode="auto">
            <a:xfrm>
              <a:off x="4462" y="611"/>
              <a:ext cx="333" cy="322"/>
            </a:xfrm>
            <a:custGeom>
              <a:avLst/>
              <a:gdLst>
                <a:gd name="T0" fmla="*/ 69 w 91"/>
                <a:gd name="T1" fmla="*/ 10 h 88"/>
                <a:gd name="T2" fmla="*/ 74 w 91"/>
                <a:gd name="T3" fmla="*/ 62 h 88"/>
                <a:gd name="T4" fmla="*/ 23 w 91"/>
                <a:gd name="T5" fmla="*/ 78 h 88"/>
                <a:gd name="T6" fmla="*/ 18 w 91"/>
                <a:gd name="T7" fmla="*/ 25 h 88"/>
                <a:gd name="T8" fmla="*/ 69 w 91"/>
                <a:gd name="T9" fmla="*/ 10 h 88"/>
                <a:gd name="T10" fmla="*/ 63 w 91"/>
                <a:gd name="T11" fmla="*/ 18 h 88"/>
                <a:gd name="T12" fmla="*/ 28 w 91"/>
                <a:gd name="T13" fmla="*/ 31 h 88"/>
                <a:gd name="T14" fmla="*/ 29 w 91"/>
                <a:gd name="T15" fmla="*/ 69 h 88"/>
                <a:gd name="T16" fmla="*/ 64 w 91"/>
                <a:gd name="T17" fmla="*/ 56 h 88"/>
                <a:gd name="T18" fmla="*/ 63 w 91"/>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8">
                  <a:moveTo>
                    <a:pt x="69" y="10"/>
                  </a:moveTo>
                  <a:cubicBezTo>
                    <a:pt x="83" y="19"/>
                    <a:pt x="91" y="38"/>
                    <a:pt x="74" y="62"/>
                  </a:cubicBezTo>
                  <a:cubicBezTo>
                    <a:pt x="58" y="88"/>
                    <a:pt x="37" y="87"/>
                    <a:pt x="23" y="78"/>
                  </a:cubicBezTo>
                  <a:cubicBezTo>
                    <a:pt x="9" y="68"/>
                    <a:pt x="0" y="50"/>
                    <a:pt x="18" y="25"/>
                  </a:cubicBezTo>
                  <a:cubicBezTo>
                    <a:pt x="34" y="0"/>
                    <a:pt x="54" y="0"/>
                    <a:pt x="69" y="10"/>
                  </a:cubicBezTo>
                  <a:close/>
                  <a:moveTo>
                    <a:pt x="63" y="18"/>
                  </a:moveTo>
                  <a:cubicBezTo>
                    <a:pt x="54" y="12"/>
                    <a:pt x="40" y="12"/>
                    <a:pt x="28" y="31"/>
                  </a:cubicBezTo>
                  <a:cubicBezTo>
                    <a:pt x="15" y="50"/>
                    <a:pt x="20" y="63"/>
                    <a:pt x="29" y="69"/>
                  </a:cubicBezTo>
                  <a:cubicBezTo>
                    <a:pt x="38" y="76"/>
                    <a:pt x="52" y="75"/>
                    <a:pt x="64" y="56"/>
                  </a:cubicBezTo>
                  <a:cubicBezTo>
                    <a:pt x="77" y="37"/>
                    <a:pt x="72" y="24"/>
                    <a:pt x="63"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p:nvSpPr>
          <p:spPr bwMode="auto">
            <a:xfrm>
              <a:off x="4696" y="790"/>
              <a:ext cx="319" cy="238"/>
            </a:xfrm>
            <a:custGeom>
              <a:avLst/>
              <a:gdLst>
                <a:gd name="T0" fmla="*/ 62 w 87"/>
                <a:gd name="T1" fmla="*/ 8 h 65"/>
                <a:gd name="T2" fmla="*/ 55 w 87"/>
                <a:gd name="T3" fmla="*/ 16 h 65"/>
                <a:gd name="T4" fmla="*/ 78 w 87"/>
                <a:gd name="T5" fmla="*/ 20 h 65"/>
                <a:gd name="T6" fmla="*/ 86 w 87"/>
                <a:gd name="T7" fmla="*/ 39 h 65"/>
                <a:gd name="T8" fmla="*/ 75 w 87"/>
                <a:gd name="T9" fmla="*/ 39 h 65"/>
                <a:gd name="T10" fmla="*/ 71 w 87"/>
                <a:gd name="T11" fmla="*/ 29 h 65"/>
                <a:gd name="T12" fmla="*/ 42 w 87"/>
                <a:gd name="T13" fmla="*/ 29 h 65"/>
                <a:gd name="T14" fmla="*/ 9 w 87"/>
                <a:gd name="T15" fmla="*/ 65 h 65"/>
                <a:gd name="T16" fmla="*/ 0 w 87"/>
                <a:gd name="T17" fmla="*/ 57 h 65"/>
                <a:gd name="T18" fmla="*/ 54 w 87"/>
                <a:gd name="T19" fmla="*/ 0 h 65"/>
                <a:gd name="T20" fmla="*/ 62 w 87"/>
                <a:gd name="T2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62" y="8"/>
                  </a:moveTo>
                  <a:lnTo>
                    <a:pt x="55" y="16"/>
                  </a:lnTo>
                  <a:cubicBezTo>
                    <a:pt x="65" y="13"/>
                    <a:pt x="72" y="15"/>
                    <a:pt x="78" y="20"/>
                  </a:cubicBezTo>
                  <a:cubicBezTo>
                    <a:pt x="87" y="29"/>
                    <a:pt x="86" y="39"/>
                    <a:pt x="86" y="39"/>
                  </a:cubicBezTo>
                  <a:lnTo>
                    <a:pt x="75" y="39"/>
                  </a:lnTo>
                  <a:cubicBezTo>
                    <a:pt x="75" y="39"/>
                    <a:pt x="75" y="34"/>
                    <a:pt x="71" y="29"/>
                  </a:cubicBezTo>
                  <a:cubicBezTo>
                    <a:pt x="64" y="23"/>
                    <a:pt x="51" y="26"/>
                    <a:pt x="42" y="29"/>
                  </a:cubicBezTo>
                  <a:lnTo>
                    <a:pt x="9" y="65"/>
                  </a:lnTo>
                  <a:lnTo>
                    <a:pt x="0" y="57"/>
                  </a:lnTo>
                  <a:lnTo>
                    <a:pt x="54" y="0"/>
                  </a:lnTo>
                  <a:lnTo>
                    <a:pt x="6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p:nvSpPr>
          <p:spPr bwMode="auto">
            <a:xfrm>
              <a:off x="4758" y="984"/>
              <a:ext cx="495" cy="421"/>
            </a:xfrm>
            <a:custGeom>
              <a:avLst/>
              <a:gdLst>
                <a:gd name="T0" fmla="*/ 57 w 135"/>
                <a:gd name="T1" fmla="*/ 34 h 115"/>
                <a:gd name="T2" fmla="*/ 68 w 135"/>
                <a:gd name="T3" fmla="*/ 10 h 115"/>
                <a:gd name="T4" fmla="*/ 107 w 135"/>
                <a:gd name="T5" fmla="*/ 20 h 115"/>
                <a:gd name="T6" fmla="*/ 112 w 135"/>
                <a:gd name="T7" fmla="*/ 28 h 115"/>
                <a:gd name="T8" fmla="*/ 131 w 135"/>
                <a:gd name="T9" fmla="*/ 41 h 115"/>
                <a:gd name="T10" fmla="*/ 135 w 135"/>
                <a:gd name="T11" fmla="*/ 48 h 115"/>
                <a:gd name="T12" fmla="*/ 126 w 135"/>
                <a:gd name="T13" fmla="*/ 53 h 115"/>
                <a:gd name="T14" fmla="*/ 123 w 135"/>
                <a:gd name="T15" fmla="*/ 47 h 115"/>
                <a:gd name="T16" fmla="*/ 114 w 135"/>
                <a:gd name="T17" fmla="*/ 39 h 115"/>
                <a:gd name="T18" fmla="*/ 105 w 135"/>
                <a:gd name="T19" fmla="*/ 60 h 115"/>
                <a:gd name="T20" fmla="*/ 65 w 135"/>
                <a:gd name="T21" fmla="*/ 51 h 115"/>
                <a:gd name="T22" fmla="*/ 60 w 135"/>
                <a:gd name="T23" fmla="*/ 44 h 115"/>
                <a:gd name="T24" fmla="*/ 46 w 135"/>
                <a:gd name="T25" fmla="*/ 44 h 115"/>
                <a:gd name="T26" fmla="*/ 55 w 135"/>
                <a:gd name="T27" fmla="*/ 58 h 115"/>
                <a:gd name="T28" fmla="*/ 61 w 135"/>
                <a:gd name="T29" fmla="*/ 105 h 115"/>
                <a:gd name="T30" fmla="*/ 11 w 135"/>
                <a:gd name="T31" fmla="*/ 92 h 115"/>
                <a:gd name="T32" fmla="*/ 11 w 135"/>
                <a:gd name="T33" fmla="*/ 49 h 115"/>
                <a:gd name="T34" fmla="*/ 36 w 135"/>
                <a:gd name="T35" fmla="*/ 46 h 115"/>
                <a:gd name="T36" fmla="*/ 39 w 135"/>
                <a:gd name="T37" fmla="*/ 34 h 115"/>
                <a:gd name="T38" fmla="*/ 57 w 135"/>
                <a:gd name="T39" fmla="*/ 34 h 115"/>
                <a:gd name="T40" fmla="*/ 54 w 135"/>
                <a:gd name="T41" fmla="*/ 95 h 115"/>
                <a:gd name="T42" fmla="*/ 47 w 135"/>
                <a:gd name="T43" fmla="*/ 65 h 115"/>
                <a:gd name="T44" fmla="*/ 41 w 135"/>
                <a:gd name="T45" fmla="*/ 56 h 115"/>
                <a:gd name="T46" fmla="*/ 18 w 135"/>
                <a:gd name="T47" fmla="*/ 59 h 115"/>
                <a:gd name="T48" fmla="*/ 20 w 135"/>
                <a:gd name="T49" fmla="*/ 86 h 115"/>
                <a:gd name="T50" fmla="*/ 54 w 135"/>
                <a:gd name="T51" fmla="*/ 95 h 115"/>
                <a:gd name="T52" fmla="*/ 72 w 135"/>
                <a:gd name="T53" fmla="*/ 46 h 115"/>
                <a:gd name="T54" fmla="*/ 98 w 135"/>
                <a:gd name="T55" fmla="*/ 50 h 115"/>
                <a:gd name="T56" fmla="*/ 100 w 135"/>
                <a:gd name="T57" fmla="*/ 25 h 115"/>
                <a:gd name="T58" fmla="*/ 75 w 135"/>
                <a:gd name="T59" fmla="*/ 20 h 115"/>
                <a:gd name="T60" fmla="*/ 72 w 135"/>
                <a:gd name="T61"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15">
                  <a:moveTo>
                    <a:pt x="57" y="34"/>
                  </a:moveTo>
                  <a:cubicBezTo>
                    <a:pt x="56" y="26"/>
                    <a:pt x="58" y="18"/>
                    <a:pt x="68" y="10"/>
                  </a:cubicBezTo>
                  <a:cubicBezTo>
                    <a:pt x="83" y="0"/>
                    <a:pt x="100" y="11"/>
                    <a:pt x="107" y="20"/>
                  </a:cubicBezTo>
                  <a:cubicBezTo>
                    <a:pt x="109" y="22"/>
                    <a:pt x="110" y="25"/>
                    <a:pt x="112" y="28"/>
                  </a:cubicBezTo>
                  <a:cubicBezTo>
                    <a:pt x="119" y="30"/>
                    <a:pt x="127" y="35"/>
                    <a:pt x="131" y="41"/>
                  </a:cubicBezTo>
                  <a:cubicBezTo>
                    <a:pt x="133" y="43"/>
                    <a:pt x="134" y="46"/>
                    <a:pt x="135" y="48"/>
                  </a:cubicBezTo>
                  <a:lnTo>
                    <a:pt x="126" y="53"/>
                  </a:lnTo>
                  <a:cubicBezTo>
                    <a:pt x="125" y="51"/>
                    <a:pt x="124" y="49"/>
                    <a:pt x="123" y="47"/>
                  </a:cubicBezTo>
                  <a:cubicBezTo>
                    <a:pt x="120" y="44"/>
                    <a:pt x="117" y="41"/>
                    <a:pt x="114" y="39"/>
                  </a:cubicBezTo>
                  <a:cubicBezTo>
                    <a:pt x="114" y="46"/>
                    <a:pt x="112" y="54"/>
                    <a:pt x="105" y="60"/>
                  </a:cubicBezTo>
                  <a:cubicBezTo>
                    <a:pt x="87" y="73"/>
                    <a:pt x="72" y="61"/>
                    <a:pt x="65" y="51"/>
                  </a:cubicBezTo>
                  <a:cubicBezTo>
                    <a:pt x="63" y="49"/>
                    <a:pt x="62" y="47"/>
                    <a:pt x="60" y="44"/>
                  </a:cubicBezTo>
                  <a:cubicBezTo>
                    <a:pt x="55" y="42"/>
                    <a:pt x="49" y="42"/>
                    <a:pt x="46" y="44"/>
                  </a:cubicBezTo>
                  <a:cubicBezTo>
                    <a:pt x="46" y="45"/>
                    <a:pt x="54" y="56"/>
                    <a:pt x="55" y="58"/>
                  </a:cubicBezTo>
                  <a:cubicBezTo>
                    <a:pt x="66" y="74"/>
                    <a:pt x="76" y="93"/>
                    <a:pt x="61" y="105"/>
                  </a:cubicBezTo>
                  <a:cubicBezTo>
                    <a:pt x="47" y="115"/>
                    <a:pt x="28" y="114"/>
                    <a:pt x="11" y="92"/>
                  </a:cubicBezTo>
                  <a:cubicBezTo>
                    <a:pt x="1" y="77"/>
                    <a:pt x="0" y="57"/>
                    <a:pt x="11" y="49"/>
                  </a:cubicBezTo>
                  <a:cubicBezTo>
                    <a:pt x="21" y="42"/>
                    <a:pt x="28" y="43"/>
                    <a:pt x="36" y="46"/>
                  </a:cubicBezTo>
                  <a:cubicBezTo>
                    <a:pt x="35" y="41"/>
                    <a:pt x="35" y="37"/>
                    <a:pt x="39" y="34"/>
                  </a:cubicBezTo>
                  <a:cubicBezTo>
                    <a:pt x="43" y="31"/>
                    <a:pt x="50" y="32"/>
                    <a:pt x="57" y="34"/>
                  </a:cubicBezTo>
                  <a:close/>
                  <a:moveTo>
                    <a:pt x="54" y="95"/>
                  </a:moveTo>
                  <a:cubicBezTo>
                    <a:pt x="62" y="89"/>
                    <a:pt x="54" y="75"/>
                    <a:pt x="47" y="65"/>
                  </a:cubicBezTo>
                  <a:cubicBezTo>
                    <a:pt x="45" y="62"/>
                    <a:pt x="43" y="59"/>
                    <a:pt x="41" y="56"/>
                  </a:cubicBezTo>
                  <a:cubicBezTo>
                    <a:pt x="34" y="53"/>
                    <a:pt x="28" y="51"/>
                    <a:pt x="18" y="59"/>
                  </a:cubicBezTo>
                  <a:cubicBezTo>
                    <a:pt x="11" y="64"/>
                    <a:pt x="13" y="77"/>
                    <a:pt x="20" y="86"/>
                  </a:cubicBezTo>
                  <a:cubicBezTo>
                    <a:pt x="31" y="101"/>
                    <a:pt x="45" y="102"/>
                    <a:pt x="54" y="95"/>
                  </a:cubicBezTo>
                  <a:close/>
                  <a:moveTo>
                    <a:pt x="72" y="46"/>
                  </a:moveTo>
                  <a:cubicBezTo>
                    <a:pt x="76" y="51"/>
                    <a:pt x="86" y="59"/>
                    <a:pt x="98" y="50"/>
                  </a:cubicBezTo>
                  <a:cubicBezTo>
                    <a:pt x="107" y="43"/>
                    <a:pt x="104" y="31"/>
                    <a:pt x="100" y="25"/>
                  </a:cubicBezTo>
                  <a:cubicBezTo>
                    <a:pt x="95" y="20"/>
                    <a:pt x="85" y="13"/>
                    <a:pt x="75" y="20"/>
                  </a:cubicBezTo>
                  <a:cubicBezTo>
                    <a:pt x="62" y="29"/>
                    <a:pt x="68" y="40"/>
                    <a:pt x="72"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p:nvSpPr>
          <p:spPr bwMode="auto">
            <a:xfrm>
              <a:off x="3791" y="1032"/>
              <a:ext cx="887" cy="2228"/>
            </a:xfrm>
            <a:custGeom>
              <a:avLst/>
              <a:gdLst>
                <a:gd name="T0" fmla="*/ 24 w 242"/>
                <a:gd name="T1" fmla="*/ 76 h 609"/>
                <a:gd name="T2" fmla="*/ 74 w 242"/>
                <a:gd name="T3" fmla="*/ 344 h 609"/>
                <a:gd name="T4" fmla="*/ 75 w 242"/>
                <a:gd name="T5" fmla="*/ 362 h 609"/>
                <a:gd name="T6" fmla="*/ 68 w 242"/>
                <a:gd name="T7" fmla="*/ 425 h 609"/>
                <a:gd name="T8" fmla="*/ 69 w 242"/>
                <a:gd name="T9" fmla="*/ 437 h 609"/>
                <a:gd name="T10" fmla="*/ 76 w 242"/>
                <a:gd name="T11" fmla="*/ 476 h 609"/>
                <a:gd name="T12" fmla="*/ 69 w 242"/>
                <a:gd name="T13" fmla="*/ 508 h 609"/>
                <a:gd name="T14" fmla="*/ 64 w 242"/>
                <a:gd name="T15" fmla="*/ 540 h 609"/>
                <a:gd name="T16" fmla="*/ 123 w 242"/>
                <a:gd name="T17" fmla="*/ 605 h 609"/>
                <a:gd name="T18" fmla="*/ 160 w 242"/>
                <a:gd name="T19" fmla="*/ 609 h 609"/>
                <a:gd name="T20" fmla="*/ 161 w 242"/>
                <a:gd name="T21" fmla="*/ 609 h 609"/>
                <a:gd name="T22" fmla="*/ 232 w 242"/>
                <a:gd name="T23" fmla="*/ 518 h 609"/>
                <a:gd name="T24" fmla="*/ 232 w 242"/>
                <a:gd name="T25" fmla="*/ 506 h 609"/>
                <a:gd name="T26" fmla="*/ 193 w 242"/>
                <a:gd name="T27" fmla="*/ 359 h 609"/>
                <a:gd name="T28" fmla="*/ 194 w 242"/>
                <a:gd name="T29" fmla="*/ 352 h 609"/>
                <a:gd name="T30" fmla="*/ 229 w 242"/>
                <a:gd name="T31" fmla="*/ 66 h 609"/>
                <a:gd name="T32" fmla="*/ 228 w 242"/>
                <a:gd name="T33" fmla="*/ 65 h 609"/>
                <a:gd name="T34" fmla="*/ 229 w 242"/>
                <a:gd name="T35" fmla="*/ 61 h 609"/>
                <a:gd name="T36" fmla="*/ 214 w 242"/>
                <a:gd name="T37" fmla="*/ 32 h 609"/>
                <a:gd name="T38" fmla="*/ 140 w 242"/>
                <a:gd name="T39" fmla="*/ 7 h 609"/>
                <a:gd name="T40" fmla="*/ 50 w 242"/>
                <a:gd name="T41" fmla="*/ 27 h 609"/>
                <a:gd name="T42" fmla="*/ 23 w 242"/>
                <a:gd name="T43" fmla="*/ 62 h 609"/>
                <a:gd name="T44" fmla="*/ 24 w 242"/>
                <a:gd name="T45" fmla="*/ 76 h 609"/>
                <a:gd name="T46" fmla="*/ 51 w 242"/>
                <a:gd name="T47" fmla="*/ 29 h 609"/>
                <a:gd name="T48" fmla="*/ 51 w 242"/>
                <a:gd name="T49" fmla="*/ 29 h 609"/>
                <a:gd name="T50" fmla="*/ 51 w 242"/>
                <a:gd name="T51" fmla="*/ 29 h 609"/>
                <a:gd name="T52" fmla="*/ 51 w 242"/>
                <a:gd name="T53" fmla="*/ 29 h 609"/>
                <a:gd name="T54" fmla="*/ 212 w 242"/>
                <a:gd name="T55" fmla="*/ 34 h 609"/>
                <a:gd name="T56" fmla="*/ 127 w 242"/>
                <a:gd name="T57" fmla="*/ 102 h 609"/>
                <a:gd name="T58" fmla="*/ 51 w 242"/>
                <a:gd name="T59" fmla="*/ 2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2" h="609">
                  <a:moveTo>
                    <a:pt x="24" y="76"/>
                  </a:moveTo>
                  <a:cubicBezTo>
                    <a:pt x="24" y="77"/>
                    <a:pt x="69" y="298"/>
                    <a:pt x="74" y="344"/>
                  </a:cubicBezTo>
                  <a:cubicBezTo>
                    <a:pt x="74" y="351"/>
                    <a:pt x="74" y="357"/>
                    <a:pt x="75" y="362"/>
                  </a:cubicBezTo>
                  <a:cubicBezTo>
                    <a:pt x="75" y="389"/>
                    <a:pt x="69" y="405"/>
                    <a:pt x="68" y="425"/>
                  </a:cubicBezTo>
                  <a:cubicBezTo>
                    <a:pt x="68" y="429"/>
                    <a:pt x="69" y="433"/>
                    <a:pt x="69" y="437"/>
                  </a:cubicBezTo>
                  <a:cubicBezTo>
                    <a:pt x="72" y="456"/>
                    <a:pt x="76" y="464"/>
                    <a:pt x="76" y="476"/>
                  </a:cubicBezTo>
                  <a:cubicBezTo>
                    <a:pt x="76" y="484"/>
                    <a:pt x="74" y="494"/>
                    <a:pt x="69" y="508"/>
                  </a:cubicBezTo>
                  <a:cubicBezTo>
                    <a:pt x="66" y="519"/>
                    <a:pt x="64" y="529"/>
                    <a:pt x="64" y="540"/>
                  </a:cubicBezTo>
                  <a:cubicBezTo>
                    <a:pt x="64" y="570"/>
                    <a:pt x="81" y="599"/>
                    <a:pt x="123" y="605"/>
                  </a:cubicBezTo>
                  <a:cubicBezTo>
                    <a:pt x="135" y="607"/>
                    <a:pt x="148" y="609"/>
                    <a:pt x="160" y="609"/>
                  </a:cubicBezTo>
                  <a:lnTo>
                    <a:pt x="161" y="609"/>
                  </a:lnTo>
                  <a:cubicBezTo>
                    <a:pt x="199" y="609"/>
                    <a:pt x="229" y="589"/>
                    <a:pt x="232" y="518"/>
                  </a:cubicBezTo>
                  <a:cubicBezTo>
                    <a:pt x="232" y="514"/>
                    <a:pt x="232" y="510"/>
                    <a:pt x="232" y="506"/>
                  </a:cubicBezTo>
                  <a:cubicBezTo>
                    <a:pt x="232" y="425"/>
                    <a:pt x="193" y="405"/>
                    <a:pt x="193" y="359"/>
                  </a:cubicBezTo>
                  <a:cubicBezTo>
                    <a:pt x="193" y="357"/>
                    <a:pt x="193" y="355"/>
                    <a:pt x="194" y="352"/>
                  </a:cubicBezTo>
                  <a:cubicBezTo>
                    <a:pt x="198" y="297"/>
                    <a:pt x="229" y="66"/>
                    <a:pt x="229" y="66"/>
                  </a:cubicBezTo>
                  <a:cubicBezTo>
                    <a:pt x="229" y="66"/>
                    <a:pt x="229" y="66"/>
                    <a:pt x="228" y="65"/>
                  </a:cubicBezTo>
                  <a:cubicBezTo>
                    <a:pt x="229" y="64"/>
                    <a:pt x="229" y="62"/>
                    <a:pt x="229" y="61"/>
                  </a:cubicBezTo>
                  <a:cubicBezTo>
                    <a:pt x="229" y="52"/>
                    <a:pt x="224" y="42"/>
                    <a:pt x="214" y="32"/>
                  </a:cubicBezTo>
                  <a:cubicBezTo>
                    <a:pt x="199" y="14"/>
                    <a:pt x="170" y="7"/>
                    <a:pt x="140" y="7"/>
                  </a:cubicBezTo>
                  <a:cubicBezTo>
                    <a:pt x="109" y="7"/>
                    <a:pt x="76" y="14"/>
                    <a:pt x="50" y="27"/>
                  </a:cubicBezTo>
                  <a:cubicBezTo>
                    <a:pt x="32" y="36"/>
                    <a:pt x="23" y="49"/>
                    <a:pt x="23" y="62"/>
                  </a:cubicBezTo>
                  <a:cubicBezTo>
                    <a:pt x="23" y="62"/>
                    <a:pt x="22" y="67"/>
                    <a:pt x="24" y="76"/>
                  </a:cubicBezTo>
                  <a:close/>
                  <a:moveTo>
                    <a:pt x="51" y="29"/>
                  </a:moveTo>
                  <a:lnTo>
                    <a:pt x="51" y="29"/>
                  </a:lnTo>
                  <a:lnTo>
                    <a:pt x="51" y="29"/>
                  </a:lnTo>
                  <a:lnTo>
                    <a:pt x="51" y="29"/>
                  </a:lnTo>
                  <a:cubicBezTo>
                    <a:pt x="102" y="4"/>
                    <a:pt x="183" y="0"/>
                    <a:pt x="212" y="34"/>
                  </a:cubicBezTo>
                  <a:cubicBezTo>
                    <a:pt x="242" y="68"/>
                    <a:pt x="229" y="89"/>
                    <a:pt x="127" y="102"/>
                  </a:cubicBezTo>
                  <a:cubicBezTo>
                    <a:pt x="25" y="114"/>
                    <a:pt x="0" y="55"/>
                    <a:pt x="51" y="29"/>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noEditPoints="1"/>
            </p:cNvSpPr>
            <p:nvPr/>
          </p:nvSpPr>
          <p:spPr bwMode="auto">
            <a:xfrm>
              <a:off x="2699" y="1054"/>
              <a:ext cx="1308" cy="1811"/>
            </a:xfrm>
            <a:custGeom>
              <a:avLst/>
              <a:gdLst>
                <a:gd name="T0" fmla="*/ 325 w 357"/>
                <a:gd name="T1" fmla="*/ 48 h 495"/>
                <a:gd name="T2" fmla="*/ 325 w 357"/>
                <a:gd name="T3" fmla="*/ 48 h 495"/>
                <a:gd name="T4" fmla="*/ 325 w 357"/>
                <a:gd name="T5" fmla="*/ 48 h 495"/>
                <a:gd name="T6" fmla="*/ 325 w 357"/>
                <a:gd name="T7" fmla="*/ 48 h 495"/>
                <a:gd name="T8" fmla="*/ 0 w 357"/>
                <a:gd name="T9" fmla="*/ 428 h 495"/>
                <a:gd name="T10" fmla="*/ 13 w 357"/>
                <a:gd name="T11" fmla="*/ 473 h 495"/>
                <a:gd name="T12" fmla="*/ 26 w 357"/>
                <a:gd name="T13" fmla="*/ 484 h 495"/>
                <a:gd name="T14" fmla="*/ 96 w 357"/>
                <a:gd name="T15" fmla="*/ 495 h 495"/>
                <a:gd name="T16" fmla="*/ 283 w 357"/>
                <a:gd name="T17" fmla="*/ 445 h 495"/>
                <a:gd name="T18" fmla="*/ 303 w 357"/>
                <a:gd name="T19" fmla="*/ 457 h 495"/>
                <a:gd name="T20" fmla="*/ 304 w 357"/>
                <a:gd name="T21" fmla="*/ 457 h 495"/>
                <a:gd name="T22" fmla="*/ 353 w 357"/>
                <a:gd name="T23" fmla="*/ 438 h 495"/>
                <a:gd name="T24" fmla="*/ 357 w 357"/>
                <a:gd name="T25" fmla="*/ 403 h 495"/>
                <a:gd name="T26" fmla="*/ 341 w 357"/>
                <a:gd name="T27" fmla="*/ 280 h 495"/>
                <a:gd name="T28" fmla="*/ 330 w 357"/>
                <a:gd name="T29" fmla="*/ 170 h 495"/>
                <a:gd name="T30" fmla="*/ 332 w 357"/>
                <a:gd name="T31" fmla="*/ 121 h 495"/>
                <a:gd name="T32" fmla="*/ 322 w 357"/>
                <a:gd name="T33" fmla="*/ 71 h 495"/>
                <a:gd name="T34" fmla="*/ 321 w 357"/>
                <a:gd name="T35" fmla="*/ 57 h 495"/>
                <a:gd name="T36" fmla="*/ 323 w 357"/>
                <a:gd name="T37" fmla="*/ 47 h 495"/>
                <a:gd name="T38" fmla="*/ 253 w 357"/>
                <a:gd name="T39" fmla="*/ 68 h 495"/>
                <a:gd name="T40" fmla="*/ 113 w 357"/>
                <a:gd name="T41" fmla="*/ 25 h 495"/>
                <a:gd name="T42" fmla="*/ 338 w 357"/>
                <a:gd name="T43" fmla="*/ 4 h 495"/>
                <a:gd name="T44" fmla="*/ 339 w 357"/>
                <a:gd name="T45" fmla="*/ 27 h 495"/>
                <a:gd name="T46" fmla="*/ 342 w 357"/>
                <a:gd name="T47" fmla="*/ 25 h 495"/>
                <a:gd name="T48" fmla="*/ 343 w 357"/>
                <a:gd name="T49" fmla="*/ 17 h 495"/>
                <a:gd name="T50" fmla="*/ 340 w 357"/>
                <a:gd name="T51" fmla="*/ 3 h 495"/>
                <a:gd name="T52" fmla="*/ 338 w 357"/>
                <a:gd name="T53" fmla="*/ 1 h 495"/>
                <a:gd name="T54" fmla="*/ 309 w 357"/>
                <a:gd name="T55" fmla="*/ 1 h 495"/>
                <a:gd name="T56" fmla="*/ 112 w 357"/>
                <a:gd name="T57" fmla="*/ 23 h 495"/>
                <a:gd name="T58" fmla="*/ 96 w 357"/>
                <a:gd name="T59" fmla="*/ 41 h 495"/>
                <a:gd name="T60" fmla="*/ 97 w 357"/>
                <a:gd name="T61" fmla="*/ 42 h 495"/>
                <a:gd name="T62" fmla="*/ 96 w 357"/>
                <a:gd name="T63" fmla="*/ 44 h 495"/>
                <a:gd name="T64" fmla="*/ 168 w 357"/>
                <a:gd name="T65" fmla="*/ 328 h 495"/>
                <a:gd name="T66" fmla="*/ 169 w 357"/>
                <a:gd name="T67" fmla="*/ 329 h 495"/>
                <a:gd name="T68" fmla="*/ 169 w 357"/>
                <a:gd name="T69" fmla="*/ 329 h 495"/>
                <a:gd name="T70" fmla="*/ 162 w 357"/>
                <a:gd name="T71" fmla="*/ 335 h 495"/>
                <a:gd name="T72" fmla="*/ 125 w 357"/>
                <a:gd name="T73" fmla="*/ 350 h 495"/>
                <a:gd name="T74" fmla="*/ 4 w 357"/>
                <a:gd name="T75" fmla="*/ 403 h 495"/>
                <a:gd name="T76" fmla="*/ 0 w 357"/>
                <a:gd name="T77" fmla="*/ 42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495">
                  <a:moveTo>
                    <a:pt x="325" y="48"/>
                  </a:moveTo>
                  <a:cubicBezTo>
                    <a:pt x="325" y="48"/>
                    <a:pt x="325" y="48"/>
                    <a:pt x="325" y="48"/>
                  </a:cubicBezTo>
                  <a:lnTo>
                    <a:pt x="325" y="48"/>
                  </a:lnTo>
                  <a:cubicBezTo>
                    <a:pt x="325" y="48"/>
                    <a:pt x="325" y="48"/>
                    <a:pt x="325" y="48"/>
                  </a:cubicBezTo>
                  <a:close/>
                  <a:moveTo>
                    <a:pt x="0" y="428"/>
                  </a:moveTo>
                  <a:cubicBezTo>
                    <a:pt x="0" y="453"/>
                    <a:pt x="11" y="470"/>
                    <a:pt x="13" y="473"/>
                  </a:cubicBezTo>
                  <a:cubicBezTo>
                    <a:pt x="13" y="474"/>
                    <a:pt x="16" y="480"/>
                    <a:pt x="26" y="484"/>
                  </a:cubicBezTo>
                  <a:cubicBezTo>
                    <a:pt x="37" y="490"/>
                    <a:pt x="57" y="495"/>
                    <a:pt x="96" y="495"/>
                  </a:cubicBezTo>
                  <a:cubicBezTo>
                    <a:pt x="169" y="495"/>
                    <a:pt x="270" y="450"/>
                    <a:pt x="283" y="445"/>
                  </a:cubicBezTo>
                  <a:lnTo>
                    <a:pt x="303" y="457"/>
                  </a:lnTo>
                  <a:lnTo>
                    <a:pt x="304" y="457"/>
                  </a:lnTo>
                  <a:cubicBezTo>
                    <a:pt x="304" y="457"/>
                    <a:pt x="347" y="458"/>
                    <a:pt x="353" y="438"/>
                  </a:cubicBezTo>
                  <a:cubicBezTo>
                    <a:pt x="355" y="431"/>
                    <a:pt x="357" y="420"/>
                    <a:pt x="357" y="403"/>
                  </a:cubicBezTo>
                  <a:cubicBezTo>
                    <a:pt x="357" y="379"/>
                    <a:pt x="354" y="341"/>
                    <a:pt x="341" y="280"/>
                  </a:cubicBezTo>
                  <a:cubicBezTo>
                    <a:pt x="332" y="240"/>
                    <a:pt x="330" y="202"/>
                    <a:pt x="330" y="170"/>
                  </a:cubicBezTo>
                  <a:cubicBezTo>
                    <a:pt x="330" y="151"/>
                    <a:pt x="331" y="134"/>
                    <a:pt x="332" y="121"/>
                  </a:cubicBezTo>
                  <a:cubicBezTo>
                    <a:pt x="326" y="91"/>
                    <a:pt x="322" y="71"/>
                    <a:pt x="322" y="71"/>
                  </a:cubicBezTo>
                  <a:cubicBezTo>
                    <a:pt x="320" y="62"/>
                    <a:pt x="321" y="57"/>
                    <a:pt x="321" y="57"/>
                  </a:cubicBezTo>
                  <a:cubicBezTo>
                    <a:pt x="321" y="53"/>
                    <a:pt x="321" y="50"/>
                    <a:pt x="323" y="47"/>
                  </a:cubicBezTo>
                  <a:cubicBezTo>
                    <a:pt x="310" y="56"/>
                    <a:pt x="289" y="64"/>
                    <a:pt x="253" y="68"/>
                  </a:cubicBezTo>
                  <a:cubicBezTo>
                    <a:pt x="143" y="81"/>
                    <a:pt x="66" y="51"/>
                    <a:pt x="113" y="25"/>
                  </a:cubicBezTo>
                  <a:cubicBezTo>
                    <a:pt x="160" y="0"/>
                    <a:pt x="338" y="4"/>
                    <a:pt x="338" y="4"/>
                  </a:cubicBezTo>
                  <a:cubicBezTo>
                    <a:pt x="338" y="4"/>
                    <a:pt x="343" y="15"/>
                    <a:pt x="339" y="27"/>
                  </a:cubicBezTo>
                  <a:cubicBezTo>
                    <a:pt x="340" y="26"/>
                    <a:pt x="341" y="26"/>
                    <a:pt x="342" y="25"/>
                  </a:cubicBezTo>
                  <a:cubicBezTo>
                    <a:pt x="343" y="22"/>
                    <a:pt x="343" y="19"/>
                    <a:pt x="343" y="17"/>
                  </a:cubicBezTo>
                  <a:cubicBezTo>
                    <a:pt x="343" y="9"/>
                    <a:pt x="341" y="3"/>
                    <a:pt x="340" y="3"/>
                  </a:cubicBezTo>
                  <a:cubicBezTo>
                    <a:pt x="340" y="2"/>
                    <a:pt x="339" y="1"/>
                    <a:pt x="338" y="1"/>
                  </a:cubicBezTo>
                  <a:cubicBezTo>
                    <a:pt x="338" y="1"/>
                    <a:pt x="327" y="1"/>
                    <a:pt x="309" y="1"/>
                  </a:cubicBezTo>
                  <a:cubicBezTo>
                    <a:pt x="257" y="1"/>
                    <a:pt x="148" y="3"/>
                    <a:pt x="112" y="23"/>
                  </a:cubicBezTo>
                  <a:cubicBezTo>
                    <a:pt x="102" y="28"/>
                    <a:pt x="96" y="34"/>
                    <a:pt x="96" y="41"/>
                  </a:cubicBezTo>
                  <a:cubicBezTo>
                    <a:pt x="96" y="42"/>
                    <a:pt x="96" y="42"/>
                    <a:pt x="97" y="42"/>
                  </a:cubicBezTo>
                  <a:cubicBezTo>
                    <a:pt x="96" y="43"/>
                    <a:pt x="96" y="43"/>
                    <a:pt x="96" y="44"/>
                  </a:cubicBezTo>
                  <a:lnTo>
                    <a:pt x="168" y="328"/>
                  </a:lnTo>
                  <a:lnTo>
                    <a:pt x="169" y="329"/>
                  </a:lnTo>
                  <a:lnTo>
                    <a:pt x="169" y="329"/>
                  </a:lnTo>
                  <a:cubicBezTo>
                    <a:pt x="169" y="329"/>
                    <a:pt x="168" y="331"/>
                    <a:pt x="162" y="335"/>
                  </a:cubicBezTo>
                  <a:cubicBezTo>
                    <a:pt x="156" y="339"/>
                    <a:pt x="145" y="344"/>
                    <a:pt x="125" y="350"/>
                  </a:cubicBezTo>
                  <a:cubicBezTo>
                    <a:pt x="70" y="367"/>
                    <a:pt x="18" y="362"/>
                    <a:pt x="4" y="403"/>
                  </a:cubicBezTo>
                  <a:cubicBezTo>
                    <a:pt x="1" y="412"/>
                    <a:pt x="0" y="420"/>
                    <a:pt x="0" y="428"/>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p:nvSpPr>
          <p:spPr bwMode="auto">
            <a:xfrm>
              <a:off x="3546" y="3509"/>
              <a:ext cx="535" cy="190"/>
            </a:xfrm>
            <a:custGeom>
              <a:avLst/>
              <a:gdLst>
                <a:gd name="T0" fmla="*/ 6 w 146"/>
                <a:gd name="T1" fmla="*/ 41 h 52"/>
                <a:gd name="T2" fmla="*/ 0 w 146"/>
                <a:gd name="T3" fmla="*/ 33 h 52"/>
                <a:gd name="T4" fmla="*/ 0 w 146"/>
                <a:gd name="T5" fmla="*/ 33 h 52"/>
                <a:gd name="T6" fmla="*/ 15 w 146"/>
                <a:gd name="T7" fmla="*/ 19 h 52"/>
                <a:gd name="T8" fmla="*/ 15 w 146"/>
                <a:gd name="T9" fmla="*/ 19 h 52"/>
                <a:gd name="T10" fmla="*/ 45 w 146"/>
                <a:gd name="T11" fmla="*/ 9 h 52"/>
                <a:gd name="T12" fmla="*/ 45 w 146"/>
                <a:gd name="T13" fmla="*/ 9 h 52"/>
                <a:gd name="T14" fmla="*/ 88 w 146"/>
                <a:gd name="T15" fmla="*/ 0 h 52"/>
                <a:gd name="T16" fmla="*/ 88 w 146"/>
                <a:gd name="T17" fmla="*/ 0 h 52"/>
                <a:gd name="T18" fmla="*/ 88 w 146"/>
                <a:gd name="T19" fmla="*/ 0 h 52"/>
                <a:gd name="T20" fmla="*/ 144 w 146"/>
                <a:gd name="T21" fmla="*/ 28 h 52"/>
                <a:gd name="T22" fmla="*/ 144 w 146"/>
                <a:gd name="T23" fmla="*/ 28 h 52"/>
                <a:gd name="T24" fmla="*/ 146 w 146"/>
                <a:gd name="T25" fmla="*/ 33 h 52"/>
                <a:gd name="T26" fmla="*/ 146 w 146"/>
                <a:gd name="T27" fmla="*/ 33 h 52"/>
                <a:gd name="T28" fmla="*/ 122 w 146"/>
                <a:gd name="T29" fmla="*/ 48 h 52"/>
                <a:gd name="T30" fmla="*/ 122 w 146"/>
                <a:gd name="T31" fmla="*/ 48 h 52"/>
                <a:gd name="T32" fmla="*/ 74 w 146"/>
                <a:gd name="T33" fmla="*/ 52 h 52"/>
                <a:gd name="T34" fmla="*/ 74 w 146"/>
                <a:gd name="T35" fmla="*/ 52 h 52"/>
                <a:gd name="T36" fmla="*/ 6 w 146"/>
                <a:gd name="T37" fmla="*/ 41 h 52"/>
                <a:gd name="T38" fmla="*/ 17 w 146"/>
                <a:gd name="T39" fmla="*/ 24 h 52"/>
                <a:gd name="T40" fmla="*/ 5 w 146"/>
                <a:gd name="T41" fmla="*/ 33 h 52"/>
                <a:gd name="T42" fmla="*/ 5 w 146"/>
                <a:gd name="T43" fmla="*/ 33 h 52"/>
                <a:gd name="T44" fmla="*/ 9 w 146"/>
                <a:gd name="T45" fmla="*/ 36 h 52"/>
                <a:gd name="T46" fmla="*/ 9 w 146"/>
                <a:gd name="T47" fmla="*/ 36 h 52"/>
                <a:gd name="T48" fmla="*/ 74 w 146"/>
                <a:gd name="T49" fmla="*/ 47 h 52"/>
                <a:gd name="T50" fmla="*/ 74 w 146"/>
                <a:gd name="T51" fmla="*/ 47 h 52"/>
                <a:gd name="T52" fmla="*/ 121 w 146"/>
                <a:gd name="T53" fmla="*/ 43 h 52"/>
                <a:gd name="T54" fmla="*/ 121 w 146"/>
                <a:gd name="T55" fmla="*/ 43 h 52"/>
                <a:gd name="T56" fmla="*/ 141 w 146"/>
                <a:gd name="T57" fmla="*/ 33 h 52"/>
                <a:gd name="T58" fmla="*/ 141 w 146"/>
                <a:gd name="T59" fmla="*/ 33 h 52"/>
                <a:gd name="T60" fmla="*/ 140 w 146"/>
                <a:gd name="T61" fmla="*/ 31 h 52"/>
                <a:gd name="T62" fmla="*/ 140 w 146"/>
                <a:gd name="T63" fmla="*/ 31 h 52"/>
                <a:gd name="T64" fmla="*/ 88 w 146"/>
                <a:gd name="T65" fmla="*/ 5 h 52"/>
                <a:gd name="T66" fmla="*/ 88 w 146"/>
                <a:gd name="T67" fmla="*/ 5 h 52"/>
                <a:gd name="T68" fmla="*/ 17 w 146"/>
                <a:gd name="T69" fmla="*/ 24 h 52"/>
                <a:gd name="T70" fmla="*/ 88 w 146"/>
                <a:gd name="T71" fmla="*/ 5 h 52"/>
                <a:gd name="T72" fmla="*/ 88 w 146"/>
                <a:gd name="T73" fmla="*/ 3 h 52"/>
                <a:gd name="T74" fmla="*/ 88 w 146"/>
                <a:gd name="T7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52">
                  <a:moveTo>
                    <a:pt x="6" y="41"/>
                  </a:moveTo>
                  <a:cubicBezTo>
                    <a:pt x="2" y="39"/>
                    <a:pt x="0" y="36"/>
                    <a:pt x="0" y="33"/>
                  </a:cubicBezTo>
                  <a:lnTo>
                    <a:pt x="0" y="33"/>
                  </a:lnTo>
                  <a:cubicBezTo>
                    <a:pt x="1" y="26"/>
                    <a:pt x="7" y="23"/>
                    <a:pt x="15" y="19"/>
                  </a:cubicBezTo>
                  <a:lnTo>
                    <a:pt x="15" y="19"/>
                  </a:lnTo>
                  <a:cubicBezTo>
                    <a:pt x="23" y="15"/>
                    <a:pt x="34" y="12"/>
                    <a:pt x="45" y="9"/>
                  </a:cubicBezTo>
                  <a:lnTo>
                    <a:pt x="45" y="9"/>
                  </a:lnTo>
                  <a:cubicBezTo>
                    <a:pt x="66" y="4"/>
                    <a:pt x="88" y="0"/>
                    <a:pt x="88" y="0"/>
                  </a:cubicBezTo>
                  <a:lnTo>
                    <a:pt x="88" y="0"/>
                  </a:lnTo>
                  <a:lnTo>
                    <a:pt x="88" y="0"/>
                  </a:lnTo>
                  <a:cubicBezTo>
                    <a:pt x="89" y="0"/>
                    <a:pt x="129" y="4"/>
                    <a:pt x="144" y="28"/>
                  </a:cubicBezTo>
                  <a:lnTo>
                    <a:pt x="144" y="28"/>
                  </a:lnTo>
                  <a:cubicBezTo>
                    <a:pt x="145" y="30"/>
                    <a:pt x="146" y="31"/>
                    <a:pt x="146" y="33"/>
                  </a:cubicBezTo>
                  <a:lnTo>
                    <a:pt x="146" y="33"/>
                  </a:lnTo>
                  <a:cubicBezTo>
                    <a:pt x="145" y="42"/>
                    <a:pt x="135" y="45"/>
                    <a:pt x="122" y="48"/>
                  </a:cubicBezTo>
                  <a:lnTo>
                    <a:pt x="122" y="48"/>
                  </a:lnTo>
                  <a:cubicBezTo>
                    <a:pt x="109" y="51"/>
                    <a:pt x="91" y="52"/>
                    <a:pt x="74" y="52"/>
                  </a:cubicBezTo>
                  <a:lnTo>
                    <a:pt x="74" y="52"/>
                  </a:lnTo>
                  <a:cubicBezTo>
                    <a:pt x="46" y="52"/>
                    <a:pt x="18" y="49"/>
                    <a:pt x="6" y="41"/>
                  </a:cubicBezTo>
                  <a:close/>
                  <a:moveTo>
                    <a:pt x="17" y="24"/>
                  </a:moveTo>
                  <a:cubicBezTo>
                    <a:pt x="9" y="27"/>
                    <a:pt x="5" y="31"/>
                    <a:pt x="5" y="33"/>
                  </a:cubicBezTo>
                  <a:lnTo>
                    <a:pt x="5" y="33"/>
                  </a:lnTo>
                  <a:cubicBezTo>
                    <a:pt x="5" y="33"/>
                    <a:pt x="6" y="35"/>
                    <a:pt x="9" y="36"/>
                  </a:cubicBezTo>
                  <a:lnTo>
                    <a:pt x="9" y="36"/>
                  </a:lnTo>
                  <a:cubicBezTo>
                    <a:pt x="19" y="43"/>
                    <a:pt x="46" y="47"/>
                    <a:pt x="74" y="47"/>
                  </a:cubicBezTo>
                  <a:lnTo>
                    <a:pt x="74" y="47"/>
                  </a:lnTo>
                  <a:cubicBezTo>
                    <a:pt x="91" y="47"/>
                    <a:pt x="108" y="46"/>
                    <a:pt x="121" y="43"/>
                  </a:cubicBezTo>
                  <a:lnTo>
                    <a:pt x="121" y="43"/>
                  </a:lnTo>
                  <a:cubicBezTo>
                    <a:pt x="134" y="40"/>
                    <a:pt x="141" y="35"/>
                    <a:pt x="141" y="33"/>
                  </a:cubicBezTo>
                  <a:lnTo>
                    <a:pt x="141" y="33"/>
                  </a:lnTo>
                  <a:cubicBezTo>
                    <a:pt x="141" y="32"/>
                    <a:pt x="140" y="32"/>
                    <a:pt x="140" y="31"/>
                  </a:cubicBezTo>
                  <a:lnTo>
                    <a:pt x="140" y="31"/>
                  </a:lnTo>
                  <a:cubicBezTo>
                    <a:pt x="128" y="11"/>
                    <a:pt x="92" y="6"/>
                    <a:pt x="88" y="5"/>
                  </a:cubicBezTo>
                  <a:lnTo>
                    <a:pt x="88" y="5"/>
                  </a:lnTo>
                  <a:cubicBezTo>
                    <a:pt x="84" y="6"/>
                    <a:pt x="39" y="14"/>
                    <a:pt x="17" y="24"/>
                  </a:cubicBezTo>
                  <a:close/>
                  <a:moveTo>
                    <a:pt x="88" y="5"/>
                  </a:moveTo>
                  <a:lnTo>
                    <a:pt x="88" y="3"/>
                  </a:lnTo>
                  <a:lnTo>
                    <a:pt x="88" y="5"/>
                  </a:lnTo>
                  <a:close/>
                </a:path>
              </a:pathLst>
            </a:custGeom>
            <a:solidFill>
              <a:srgbClr val="0001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p:nvSpPr>
          <p:spPr bwMode="auto">
            <a:xfrm>
              <a:off x="2534" y="2532"/>
              <a:ext cx="2664" cy="955"/>
            </a:xfrm>
            <a:custGeom>
              <a:avLst/>
              <a:gdLst>
                <a:gd name="T0" fmla="*/ 412 w 727"/>
                <a:gd name="T1" fmla="*/ 1 h 261"/>
                <a:gd name="T2" fmla="*/ 402 w 727"/>
                <a:gd name="T3" fmla="*/ 0 h 261"/>
                <a:gd name="T4" fmla="*/ 402 w 727"/>
                <a:gd name="T5" fmla="*/ 5 h 261"/>
                <a:gd name="T6" fmla="*/ 412 w 727"/>
                <a:gd name="T7" fmla="*/ 6 h 261"/>
                <a:gd name="T8" fmla="*/ 412 w 727"/>
                <a:gd name="T9" fmla="*/ 1 h 261"/>
                <a:gd name="T10" fmla="*/ 697 w 727"/>
                <a:gd name="T11" fmla="*/ 101 h 261"/>
                <a:gd name="T12" fmla="*/ 617 w 727"/>
                <a:gd name="T13" fmla="*/ 95 h 261"/>
                <a:gd name="T14" fmla="*/ 581 w 727"/>
                <a:gd name="T15" fmla="*/ 96 h 261"/>
                <a:gd name="T16" fmla="*/ 575 w 727"/>
                <a:gd name="T17" fmla="*/ 96 h 261"/>
                <a:gd name="T18" fmla="*/ 575 w 727"/>
                <a:gd name="T19" fmla="*/ 96 h 261"/>
                <a:gd name="T20" fmla="*/ 575 w 727"/>
                <a:gd name="T21" fmla="*/ 101 h 261"/>
                <a:gd name="T22" fmla="*/ 581 w 727"/>
                <a:gd name="T23" fmla="*/ 101 h 261"/>
                <a:gd name="T24" fmla="*/ 617 w 727"/>
                <a:gd name="T25" fmla="*/ 100 h 261"/>
                <a:gd name="T26" fmla="*/ 696 w 727"/>
                <a:gd name="T27" fmla="*/ 106 h 261"/>
                <a:gd name="T28" fmla="*/ 721 w 727"/>
                <a:gd name="T29" fmla="*/ 121 h 261"/>
                <a:gd name="T30" fmla="*/ 694 w 727"/>
                <a:gd name="T31" fmla="*/ 147 h 261"/>
                <a:gd name="T32" fmla="*/ 437 w 727"/>
                <a:gd name="T33" fmla="*/ 238 h 261"/>
                <a:gd name="T34" fmla="*/ 417 w 727"/>
                <a:gd name="T35" fmla="*/ 239 h 261"/>
                <a:gd name="T36" fmla="*/ 307 w 727"/>
                <a:gd name="T37" fmla="*/ 203 h 261"/>
                <a:gd name="T38" fmla="*/ 259 w 727"/>
                <a:gd name="T39" fmla="*/ 225 h 261"/>
                <a:gd name="T40" fmla="*/ 147 w 727"/>
                <a:gd name="T41" fmla="*/ 256 h 261"/>
                <a:gd name="T42" fmla="*/ 85 w 727"/>
                <a:gd name="T43" fmla="*/ 247 h 261"/>
                <a:gd name="T44" fmla="*/ 59 w 727"/>
                <a:gd name="T45" fmla="*/ 227 h 261"/>
                <a:gd name="T46" fmla="*/ 81 w 727"/>
                <a:gd name="T47" fmla="*/ 205 h 261"/>
                <a:gd name="T48" fmla="*/ 156 w 727"/>
                <a:gd name="T49" fmla="*/ 143 h 261"/>
                <a:gd name="T50" fmla="*/ 118 w 727"/>
                <a:gd name="T51" fmla="*/ 127 h 261"/>
                <a:gd name="T52" fmla="*/ 91 w 727"/>
                <a:gd name="T53" fmla="*/ 129 h 261"/>
                <a:gd name="T54" fmla="*/ 75 w 727"/>
                <a:gd name="T55" fmla="*/ 129 h 261"/>
                <a:gd name="T56" fmla="*/ 24 w 727"/>
                <a:gd name="T57" fmla="*/ 118 h 261"/>
                <a:gd name="T58" fmla="*/ 6 w 727"/>
                <a:gd name="T59" fmla="*/ 93 h 261"/>
                <a:gd name="T60" fmla="*/ 49 w 727"/>
                <a:gd name="T61" fmla="*/ 50 h 261"/>
                <a:gd name="T62" fmla="*/ 48 w 727"/>
                <a:gd name="T63" fmla="*/ 45 h 261"/>
                <a:gd name="T64" fmla="*/ 0 w 727"/>
                <a:gd name="T65" fmla="*/ 93 h 261"/>
                <a:gd name="T66" fmla="*/ 75 w 727"/>
                <a:gd name="T67" fmla="*/ 135 h 261"/>
                <a:gd name="T68" fmla="*/ 92 w 727"/>
                <a:gd name="T69" fmla="*/ 134 h 261"/>
                <a:gd name="T70" fmla="*/ 118 w 727"/>
                <a:gd name="T71" fmla="*/ 132 h 261"/>
                <a:gd name="T72" fmla="*/ 144 w 727"/>
                <a:gd name="T73" fmla="*/ 136 h 261"/>
                <a:gd name="T74" fmla="*/ 151 w 727"/>
                <a:gd name="T75" fmla="*/ 143 h 261"/>
                <a:gd name="T76" fmla="*/ 78 w 727"/>
                <a:gd name="T77" fmla="*/ 201 h 261"/>
                <a:gd name="T78" fmla="*/ 54 w 727"/>
                <a:gd name="T79" fmla="*/ 227 h 261"/>
                <a:gd name="T80" fmla="*/ 147 w 727"/>
                <a:gd name="T81" fmla="*/ 261 h 261"/>
                <a:gd name="T82" fmla="*/ 262 w 727"/>
                <a:gd name="T83" fmla="*/ 229 h 261"/>
                <a:gd name="T84" fmla="*/ 307 w 727"/>
                <a:gd name="T85" fmla="*/ 208 h 261"/>
                <a:gd name="T86" fmla="*/ 417 w 727"/>
                <a:gd name="T87" fmla="*/ 245 h 261"/>
                <a:gd name="T88" fmla="*/ 438 w 727"/>
                <a:gd name="T89" fmla="*/ 243 h 261"/>
                <a:gd name="T90" fmla="*/ 697 w 727"/>
                <a:gd name="T91" fmla="*/ 152 h 261"/>
                <a:gd name="T92" fmla="*/ 727 w 727"/>
                <a:gd name="T93" fmla="*/ 121 h 261"/>
                <a:gd name="T94" fmla="*/ 697 w 727"/>
                <a:gd name="T95" fmla="*/ 10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7" h="261">
                  <a:moveTo>
                    <a:pt x="412" y="1"/>
                  </a:moveTo>
                  <a:cubicBezTo>
                    <a:pt x="409" y="0"/>
                    <a:pt x="406" y="0"/>
                    <a:pt x="402" y="0"/>
                  </a:cubicBezTo>
                  <a:cubicBezTo>
                    <a:pt x="402" y="2"/>
                    <a:pt x="402" y="3"/>
                    <a:pt x="402" y="5"/>
                  </a:cubicBezTo>
                  <a:cubicBezTo>
                    <a:pt x="405" y="5"/>
                    <a:pt x="409" y="6"/>
                    <a:pt x="412" y="6"/>
                  </a:cubicBezTo>
                  <a:cubicBezTo>
                    <a:pt x="412" y="4"/>
                    <a:pt x="412" y="2"/>
                    <a:pt x="412" y="1"/>
                  </a:cubicBezTo>
                  <a:close/>
                  <a:moveTo>
                    <a:pt x="697" y="101"/>
                  </a:moveTo>
                  <a:cubicBezTo>
                    <a:pt x="679" y="97"/>
                    <a:pt x="652" y="95"/>
                    <a:pt x="617" y="95"/>
                  </a:cubicBezTo>
                  <a:cubicBezTo>
                    <a:pt x="606" y="95"/>
                    <a:pt x="594" y="95"/>
                    <a:pt x="581" y="96"/>
                  </a:cubicBezTo>
                  <a:cubicBezTo>
                    <a:pt x="579" y="96"/>
                    <a:pt x="577" y="96"/>
                    <a:pt x="575" y="96"/>
                  </a:cubicBezTo>
                  <a:lnTo>
                    <a:pt x="575" y="96"/>
                  </a:lnTo>
                  <a:cubicBezTo>
                    <a:pt x="575" y="98"/>
                    <a:pt x="575" y="99"/>
                    <a:pt x="575" y="101"/>
                  </a:cubicBezTo>
                  <a:cubicBezTo>
                    <a:pt x="577" y="101"/>
                    <a:pt x="579" y="101"/>
                    <a:pt x="581" y="101"/>
                  </a:cubicBezTo>
                  <a:cubicBezTo>
                    <a:pt x="594" y="101"/>
                    <a:pt x="606" y="100"/>
                    <a:pt x="617" y="100"/>
                  </a:cubicBezTo>
                  <a:cubicBezTo>
                    <a:pt x="652" y="100"/>
                    <a:pt x="678" y="102"/>
                    <a:pt x="696" y="106"/>
                  </a:cubicBezTo>
                  <a:cubicBezTo>
                    <a:pt x="714" y="110"/>
                    <a:pt x="722" y="116"/>
                    <a:pt x="721" y="121"/>
                  </a:cubicBezTo>
                  <a:cubicBezTo>
                    <a:pt x="722" y="126"/>
                    <a:pt x="713" y="136"/>
                    <a:pt x="694" y="147"/>
                  </a:cubicBezTo>
                  <a:cubicBezTo>
                    <a:pt x="631" y="185"/>
                    <a:pt x="540" y="225"/>
                    <a:pt x="437" y="238"/>
                  </a:cubicBezTo>
                  <a:cubicBezTo>
                    <a:pt x="430" y="239"/>
                    <a:pt x="423" y="239"/>
                    <a:pt x="417" y="239"/>
                  </a:cubicBezTo>
                  <a:cubicBezTo>
                    <a:pt x="359" y="239"/>
                    <a:pt x="341" y="204"/>
                    <a:pt x="307" y="203"/>
                  </a:cubicBezTo>
                  <a:cubicBezTo>
                    <a:pt x="294" y="203"/>
                    <a:pt x="279" y="209"/>
                    <a:pt x="259" y="225"/>
                  </a:cubicBezTo>
                  <a:cubicBezTo>
                    <a:pt x="232" y="247"/>
                    <a:pt x="187" y="256"/>
                    <a:pt x="147" y="256"/>
                  </a:cubicBezTo>
                  <a:cubicBezTo>
                    <a:pt x="123" y="256"/>
                    <a:pt x="101" y="252"/>
                    <a:pt x="85" y="247"/>
                  </a:cubicBezTo>
                  <a:cubicBezTo>
                    <a:pt x="68" y="242"/>
                    <a:pt x="59" y="234"/>
                    <a:pt x="59" y="227"/>
                  </a:cubicBezTo>
                  <a:cubicBezTo>
                    <a:pt x="59" y="222"/>
                    <a:pt x="65" y="214"/>
                    <a:pt x="81" y="205"/>
                  </a:cubicBezTo>
                  <a:cubicBezTo>
                    <a:pt x="129" y="179"/>
                    <a:pt x="155" y="159"/>
                    <a:pt x="156" y="143"/>
                  </a:cubicBezTo>
                  <a:cubicBezTo>
                    <a:pt x="156" y="131"/>
                    <a:pt x="142" y="127"/>
                    <a:pt x="118" y="127"/>
                  </a:cubicBezTo>
                  <a:cubicBezTo>
                    <a:pt x="111" y="127"/>
                    <a:pt x="102" y="127"/>
                    <a:pt x="91" y="129"/>
                  </a:cubicBezTo>
                  <a:cubicBezTo>
                    <a:pt x="85" y="129"/>
                    <a:pt x="80" y="129"/>
                    <a:pt x="75" y="129"/>
                  </a:cubicBezTo>
                  <a:cubicBezTo>
                    <a:pt x="54" y="129"/>
                    <a:pt x="36" y="125"/>
                    <a:pt x="24" y="118"/>
                  </a:cubicBezTo>
                  <a:cubicBezTo>
                    <a:pt x="12" y="111"/>
                    <a:pt x="6" y="102"/>
                    <a:pt x="6" y="93"/>
                  </a:cubicBezTo>
                  <a:cubicBezTo>
                    <a:pt x="5" y="80"/>
                    <a:pt x="18" y="63"/>
                    <a:pt x="49" y="50"/>
                  </a:cubicBezTo>
                  <a:cubicBezTo>
                    <a:pt x="49" y="48"/>
                    <a:pt x="48" y="47"/>
                    <a:pt x="48" y="45"/>
                  </a:cubicBezTo>
                  <a:cubicBezTo>
                    <a:pt x="15" y="59"/>
                    <a:pt x="1" y="76"/>
                    <a:pt x="0" y="93"/>
                  </a:cubicBezTo>
                  <a:cubicBezTo>
                    <a:pt x="1" y="117"/>
                    <a:pt x="31" y="135"/>
                    <a:pt x="75" y="135"/>
                  </a:cubicBezTo>
                  <a:cubicBezTo>
                    <a:pt x="80" y="135"/>
                    <a:pt x="86" y="134"/>
                    <a:pt x="92" y="134"/>
                  </a:cubicBezTo>
                  <a:cubicBezTo>
                    <a:pt x="102" y="133"/>
                    <a:pt x="111" y="132"/>
                    <a:pt x="118" y="132"/>
                  </a:cubicBezTo>
                  <a:cubicBezTo>
                    <a:pt x="130" y="132"/>
                    <a:pt x="139" y="134"/>
                    <a:pt x="144" y="136"/>
                  </a:cubicBezTo>
                  <a:cubicBezTo>
                    <a:pt x="149" y="138"/>
                    <a:pt x="151" y="140"/>
                    <a:pt x="151" y="143"/>
                  </a:cubicBezTo>
                  <a:cubicBezTo>
                    <a:pt x="152" y="153"/>
                    <a:pt x="126" y="175"/>
                    <a:pt x="78" y="201"/>
                  </a:cubicBezTo>
                  <a:cubicBezTo>
                    <a:pt x="62" y="209"/>
                    <a:pt x="54" y="218"/>
                    <a:pt x="54" y="227"/>
                  </a:cubicBezTo>
                  <a:cubicBezTo>
                    <a:pt x="55" y="249"/>
                    <a:pt x="98" y="260"/>
                    <a:pt x="147" y="261"/>
                  </a:cubicBezTo>
                  <a:cubicBezTo>
                    <a:pt x="188" y="261"/>
                    <a:pt x="233" y="252"/>
                    <a:pt x="262" y="229"/>
                  </a:cubicBezTo>
                  <a:cubicBezTo>
                    <a:pt x="282" y="213"/>
                    <a:pt x="296" y="208"/>
                    <a:pt x="307" y="208"/>
                  </a:cubicBezTo>
                  <a:cubicBezTo>
                    <a:pt x="336" y="208"/>
                    <a:pt x="356" y="244"/>
                    <a:pt x="417" y="245"/>
                  </a:cubicBezTo>
                  <a:cubicBezTo>
                    <a:pt x="423" y="245"/>
                    <a:pt x="430" y="244"/>
                    <a:pt x="438" y="243"/>
                  </a:cubicBezTo>
                  <a:cubicBezTo>
                    <a:pt x="542" y="230"/>
                    <a:pt x="633" y="190"/>
                    <a:pt x="697" y="152"/>
                  </a:cubicBezTo>
                  <a:cubicBezTo>
                    <a:pt x="716" y="140"/>
                    <a:pt x="726" y="131"/>
                    <a:pt x="727" y="121"/>
                  </a:cubicBezTo>
                  <a:cubicBezTo>
                    <a:pt x="726" y="111"/>
                    <a:pt x="715" y="105"/>
                    <a:pt x="697" y="101"/>
                  </a:cubicBezTo>
                  <a:close/>
                </a:path>
              </a:pathLst>
            </a:custGeom>
            <a:solidFill>
              <a:srgbClr val="0000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noEditPoints="1"/>
            </p:cNvSpPr>
            <p:nvPr/>
          </p:nvSpPr>
          <p:spPr bwMode="auto">
            <a:xfrm>
              <a:off x="1717" y="2104"/>
              <a:ext cx="4089" cy="2023"/>
            </a:xfrm>
            <a:custGeom>
              <a:avLst/>
              <a:gdLst>
                <a:gd name="T0" fmla="*/ 275 w 1116"/>
                <a:gd name="T1" fmla="*/ 174 h 553"/>
                <a:gd name="T2" fmla="*/ 277 w 1116"/>
                <a:gd name="T3" fmla="*/ 178 h 553"/>
                <a:gd name="T4" fmla="*/ 610 w 1116"/>
                <a:gd name="T5" fmla="*/ 0 h 553"/>
                <a:gd name="T6" fmla="*/ 603 w 1116"/>
                <a:gd name="T7" fmla="*/ 165 h 553"/>
                <a:gd name="T8" fmla="*/ 476 w 1116"/>
                <a:gd name="T9" fmla="*/ 186 h 553"/>
                <a:gd name="T10" fmla="*/ 487 w 1116"/>
                <a:gd name="T11" fmla="*/ 182 h 553"/>
                <a:gd name="T12" fmla="*/ 395 w 1116"/>
                <a:gd name="T13" fmla="*/ 0 h 553"/>
                <a:gd name="T14" fmla="*/ 0 w 1116"/>
                <a:gd name="T15" fmla="*/ 21 h 553"/>
                <a:gd name="T16" fmla="*/ 637 w 1116"/>
                <a:gd name="T17" fmla="*/ 32 h 553"/>
                <a:gd name="T18" fmla="*/ 637 w 1116"/>
                <a:gd name="T19" fmla="*/ 32 h 553"/>
                <a:gd name="T20" fmla="*/ 82 w 1116"/>
                <a:gd name="T21" fmla="*/ 0 h 553"/>
                <a:gd name="T22" fmla="*/ 432 w 1116"/>
                <a:gd name="T23" fmla="*/ 24 h 553"/>
                <a:gd name="T24" fmla="*/ 542 w 1116"/>
                <a:gd name="T25" fmla="*/ 394 h 553"/>
                <a:gd name="T26" fmla="*/ 542 w 1116"/>
                <a:gd name="T27" fmla="*/ 394 h 553"/>
                <a:gd name="T28" fmla="*/ 602 w 1116"/>
                <a:gd name="T29" fmla="*/ 387 h 553"/>
                <a:gd name="T30" fmla="*/ 677 w 1116"/>
                <a:gd name="T31" fmla="*/ 358 h 553"/>
                <a:gd name="T32" fmla="*/ 1096 w 1116"/>
                <a:gd name="T33" fmla="*/ 0 h 553"/>
                <a:gd name="T34" fmla="*/ 630 w 1116"/>
                <a:gd name="T35" fmla="*/ 245 h 553"/>
                <a:gd name="T36" fmla="*/ 830 w 1116"/>
                <a:gd name="T37" fmla="*/ 212 h 553"/>
                <a:gd name="T38" fmla="*/ 830 w 1116"/>
                <a:gd name="T39" fmla="*/ 212 h 553"/>
                <a:gd name="T40" fmla="*/ 759 w 1116"/>
                <a:gd name="T41" fmla="*/ 66 h 553"/>
                <a:gd name="T42" fmla="*/ 990 w 1116"/>
                <a:gd name="T43" fmla="*/ 0 h 553"/>
                <a:gd name="T44" fmla="*/ 769 w 1116"/>
                <a:gd name="T45" fmla="*/ 0 h 553"/>
                <a:gd name="T46" fmla="*/ 769 w 1116"/>
                <a:gd name="T47" fmla="*/ 0 h 553"/>
                <a:gd name="T48" fmla="*/ 624 w 1116"/>
                <a:gd name="T49" fmla="*/ 91 h 553"/>
                <a:gd name="T50" fmla="*/ 875 w 1116"/>
                <a:gd name="T51" fmla="*/ 0 h 553"/>
                <a:gd name="T52" fmla="*/ 936 w 1116"/>
                <a:gd name="T53" fmla="*/ 0 h 553"/>
                <a:gd name="T54" fmla="*/ 235 w 1116"/>
                <a:gd name="T55" fmla="*/ 0 h 553"/>
                <a:gd name="T56" fmla="*/ 242 w 1116"/>
                <a:gd name="T57" fmla="*/ 0 h 553"/>
                <a:gd name="T58" fmla="*/ 326 w 1116"/>
                <a:gd name="T59" fmla="*/ 503 h 553"/>
                <a:gd name="T60" fmla="*/ 487 w 1116"/>
                <a:gd name="T61" fmla="*/ 548 h 553"/>
                <a:gd name="T62" fmla="*/ 745 w 1116"/>
                <a:gd name="T63" fmla="*/ 343 h 553"/>
                <a:gd name="T64" fmla="*/ 745 w 1116"/>
                <a:gd name="T65" fmla="*/ 343 h 553"/>
                <a:gd name="T66" fmla="*/ 404 w 1116"/>
                <a:gd name="T67" fmla="*/ 531 h 553"/>
                <a:gd name="T68" fmla="*/ 359 w 1116"/>
                <a:gd name="T69" fmla="*/ 516 h 553"/>
                <a:gd name="T70" fmla="*/ 546 w 1116"/>
                <a:gd name="T71" fmla="*/ 435 h 553"/>
                <a:gd name="T72" fmla="*/ 546 w 1116"/>
                <a:gd name="T73" fmla="*/ 435 h 553"/>
                <a:gd name="T74" fmla="*/ 650 w 1116"/>
                <a:gd name="T75" fmla="*/ 545 h 553"/>
                <a:gd name="T76" fmla="*/ 598 w 1116"/>
                <a:gd name="T77" fmla="*/ 551 h 553"/>
                <a:gd name="T78" fmla="*/ 929 w 1116"/>
                <a:gd name="T79" fmla="*/ 220 h 553"/>
                <a:gd name="T80" fmla="*/ 823 w 1116"/>
                <a:gd name="T81" fmla="*/ 486 h 553"/>
                <a:gd name="T82" fmla="*/ 823 w 1116"/>
                <a:gd name="T83" fmla="*/ 486 h 553"/>
                <a:gd name="T84" fmla="*/ 719 w 1116"/>
                <a:gd name="T85" fmla="*/ 529 h 553"/>
                <a:gd name="T86" fmla="*/ 168 w 1116"/>
                <a:gd name="T87" fmla="*/ 394 h 553"/>
                <a:gd name="T88" fmla="*/ 72 w 1116"/>
                <a:gd name="T89" fmla="*/ 269 h 553"/>
                <a:gd name="T90" fmla="*/ 270 w 1116"/>
                <a:gd name="T91" fmla="*/ 125 h 553"/>
                <a:gd name="T92" fmla="*/ 270 w 1116"/>
                <a:gd name="T93" fmla="*/ 125 h 553"/>
                <a:gd name="T94" fmla="*/ 229 w 1116"/>
                <a:gd name="T95" fmla="*/ 226 h 553"/>
                <a:gd name="T96" fmla="*/ 56 w 1116"/>
                <a:gd name="T97" fmla="*/ 239 h 553"/>
                <a:gd name="T98" fmla="*/ 286 w 1116"/>
                <a:gd name="T99" fmla="*/ 482 h 553"/>
                <a:gd name="T100" fmla="*/ 182 w 1116"/>
                <a:gd name="T101" fmla="*/ 0 h 553"/>
                <a:gd name="T102" fmla="*/ 182 w 1116"/>
                <a:gd name="T103" fmla="*/ 0 h 553"/>
                <a:gd name="T104" fmla="*/ 346 w 1116"/>
                <a:gd name="T105" fmla="*/ 377 h 553"/>
                <a:gd name="T106" fmla="*/ 226 w 1116"/>
                <a:gd name="T107" fmla="*/ 443 h 553"/>
                <a:gd name="T108" fmla="*/ 13 w 1116"/>
                <a:gd name="T109" fmla="*/ 115 h 553"/>
                <a:gd name="T110" fmla="*/ 293 w 1116"/>
                <a:gd name="T111" fmla="*/ 323 h 553"/>
                <a:gd name="T112" fmla="*/ 196 w 1116"/>
                <a:gd name="T113" fmla="*/ 420 h 553"/>
                <a:gd name="T114" fmla="*/ 139 w 1116"/>
                <a:gd name="T115" fmla="*/ 36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6" h="553">
                  <a:moveTo>
                    <a:pt x="560" y="163"/>
                  </a:moveTo>
                  <a:lnTo>
                    <a:pt x="555" y="160"/>
                  </a:lnTo>
                  <a:lnTo>
                    <a:pt x="560" y="163"/>
                  </a:lnTo>
                  <a:close/>
                  <a:moveTo>
                    <a:pt x="275" y="174"/>
                  </a:moveTo>
                  <a:cubicBezTo>
                    <a:pt x="275" y="173"/>
                    <a:pt x="275" y="173"/>
                    <a:pt x="275" y="173"/>
                  </a:cubicBezTo>
                  <a:lnTo>
                    <a:pt x="275" y="173"/>
                  </a:lnTo>
                  <a:cubicBezTo>
                    <a:pt x="275" y="173"/>
                    <a:pt x="275" y="173"/>
                    <a:pt x="275" y="174"/>
                  </a:cubicBezTo>
                  <a:close/>
                  <a:moveTo>
                    <a:pt x="277" y="178"/>
                  </a:moveTo>
                  <a:cubicBezTo>
                    <a:pt x="277" y="178"/>
                    <a:pt x="277" y="178"/>
                    <a:pt x="277" y="178"/>
                  </a:cubicBezTo>
                  <a:cubicBezTo>
                    <a:pt x="277" y="178"/>
                    <a:pt x="277" y="178"/>
                    <a:pt x="277" y="178"/>
                  </a:cubicBezTo>
                  <a:close/>
                  <a:moveTo>
                    <a:pt x="616" y="0"/>
                  </a:moveTo>
                  <a:lnTo>
                    <a:pt x="610" y="0"/>
                  </a:lnTo>
                  <a:cubicBezTo>
                    <a:pt x="611" y="1"/>
                    <a:pt x="611" y="3"/>
                    <a:pt x="611" y="4"/>
                  </a:cubicBezTo>
                  <a:lnTo>
                    <a:pt x="616" y="0"/>
                  </a:lnTo>
                  <a:close/>
                  <a:moveTo>
                    <a:pt x="603" y="165"/>
                  </a:moveTo>
                  <a:lnTo>
                    <a:pt x="603" y="165"/>
                  </a:lnTo>
                  <a:cubicBezTo>
                    <a:pt x="603" y="165"/>
                    <a:pt x="603" y="165"/>
                    <a:pt x="603" y="165"/>
                  </a:cubicBezTo>
                  <a:cubicBezTo>
                    <a:pt x="603" y="165"/>
                    <a:pt x="603" y="165"/>
                    <a:pt x="603" y="165"/>
                  </a:cubicBezTo>
                  <a:close/>
                  <a:moveTo>
                    <a:pt x="476" y="186"/>
                  </a:moveTo>
                  <a:cubicBezTo>
                    <a:pt x="476" y="186"/>
                    <a:pt x="476" y="186"/>
                    <a:pt x="476" y="186"/>
                  </a:cubicBezTo>
                  <a:lnTo>
                    <a:pt x="476" y="186"/>
                  </a:lnTo>
                  <a:cubicBezTo>
                    <a:pt x="476" y="186"/>
                    <a:pt x="476" y="186"/>
                    <a:pt x="476" y="186"/>
                  </a:cubicBezTo>
                  <a:close/>
                  <a:moveTo>
                    <a:pt x="487" y="182"/>
                  </a:moveTo>
                  <a:cubicBezTo>
                    <a:pt x="487" y="182"/>
                    <a:pt x="487" y="182"/>
                    <a:pt x="487" y="182"/>
                  </a:cubicBezTo>
                  <a:cubicBezTo>
                    <a:pt x="487" y="182"/>
                    <a:pt x="487" y="182"/>
                    <a:pt x="487" y="182"/>
                  </a:cubicBezTo>
                  <a:close/>
                  <a:moveTo>
                    <a:pt x="324" y="78"/>
                  </a:moveTo>
                  <a:lnTo>
                    <a:pt x="403" y="0"/>
                  </a:lnTo>
                  <a:lnTo>
                    <a:pt x="395" y="0"/>
                  </a:lnTo>
                  <a:lnTo>
                    <a:pt x="314" y="81"/>
                  </a:lnTo>
                  <a:cubicBezTo>
                    <a:pt x="317" y="80"/>
                    <a:pt x="320" y="79"/>
                    <a:pt x="324" y="78"/>
                  </a:cubicBezTo>
                  <a:close/>
                  <a:moveTo>
                    <a:pt x="21" y="0"/>
                  </a:moveTo>
                  <a:lnTo>
                    <a:pt x="0" y="21"/>
                  </a:lnTo>
                  <a:cubicBezTo>
                    <a:pt x="1" y="23"/>
                    <a:pt x="1" y="25"/>
                    <a:pt x="1" y="28"/>
                  </a:cubicBezTo>
                  <a:lnTo>
                    <a:pt x="29" y="0"/>
                  </a:lnTo>
                  <a:lnTo>
                    <a:pt x="21" y="0"/>
                  </a:lnTo>
                  <a:close/>
                  <a:moveTo>
                    <a:pt x="637" y="32"/>
                  </a:moveTo>
                  <a:cubicBezTo>
                    <a:pt x="637" y="30"/>
                    <a:pt x="637" y="28"/>
                    <a:pt x="636" y="25"/>
                  </a:cubicBezTo>
                  <a:lnTo>
                    <a:pt x="618" y="43"/>
                  </a:lnTo>
                  <a:cubicBezTo>
                    <a:pt x="619" y="45"/>
                    <a:pt x="619" y="48"/>
                    <a:pt x="619" y="50"/>
                  </a:cubicBezTo>
                  <a:lnTo>
                    <a:pt x="637" y="32"/>
                  </a:lnTo>
                  <a:close/>
                  <a:moveTo>
                    <a:pt x="75" y="0"/>
                  </a:moveTo>
                  <a:lnTo>
                    <a:pt x="5" y="70"/>
                  </a:lnTo>
                  <a:cubicBezTo>
                    <a:pt x="5" y="72"/>
                    <a:pt x="5" y="74"/>
                    <a:pt x="6" y="76"/>
                  </a:cubicBezTo>
                  <a:lnTo>
                    <a:pt x="82" y="0"/>
                  </a:lnTo>
                  <a:lnTo>
                    <a:pt x="75" y="0"/>
                  </a:lnTo>
                  <a:close/>
                  <a:moveTo>
                    <a:pt x="393" y="62"/>
                  </a:moveTo>
                  <a:cubicBezTo>
                    <a:pt x="393" y="62"/>
                    <a:pt x="393" y="62"/>
                    <a:pt x="393" y="62"/>
                  </a:cubicBezTo>
                  <a:lnTo>
                    <a:pt x="432" y="24"/>
                  </a:lnTo>
                  <a:lnTo>
                    <a:pt x="430" y="18"/>
                  </a:lnTo>
                  <a:lnTo>
                    <a:pt x="383" y="65"/>
                  </a:lnTo>
                  <a:cubicBezTo>
                    <a:pt x="386" y="64"/>
                    <a:pt x="390" y="63"/>
                    <a:pt x="393" y="62"/>
                  </a:cubicBezTo>
                  <a:close/>
                  <a:moveTo>
                    <a:pt x="542" y="394"/>
                  </a:moveTo>
                  <a:lnTo>
                    <a:pt x="586" y="350"/>
                  </a:lnTo>
                  <a:cubicBezTo>
                    <a:pt x="584" y="349"/>
                    <a:pt x="583" y="348"/>
                    <a:pt x="581" y="347"/>
                  </a:cubicBezTo>
                  <a:lnTo>
                    <a:pt x="532" y="397"/>
                  </a:lnTo>
                  <a:cubicBezTo>
                    <a:pt x="535" y="396"/>
                    <a:pt x="539" y="395"/>
                    <a:pt x="542" y="394"/>
                  </a:cubicBezTo>
                  <a:close/>
                  <a:moveTo>
                    <a:pt x="628" y="361"/>
                  </a:moveTo>
                  <a:cubicBezTo>
                    <a:pt x="626" y="361"/>
                    <a:pt x="624" y="361"/>
                    <a:pt x="621" y="360"/>
                  </a:cubicBezTo>
                  <a:lnTo>
                    <a:pt x="596" y="386"/>
                  </a:lnTo>
                  <a:cubicBezTo>
                    <a:pt x="598" y="386"/>
                    <a:pt x="600" y="386"/>
                    <a:pt x="602" y="387"/>
                  </a:cubicBezTo>
                  <a:lnTo>
                    <a:pt x="628" y="361"/>
                  </a:lnTo>
                  <a:close/>
                  <a:moveTo>
                    <a:pt x="638" y="405"/>
                  </a:moveTo>
                  <a:lnTo>
                    <a:pt x="686" y="356"/>
                  </a:lnTo>
                  <a:cubicBezTo>
                    <a:pt x="683" y="357"/>
                    <a:pt x="680" y="357"/>
                    <a:pt x="677" y="358"/>
                  </a:cubicBezTo>
                  <a:lnTo>
                    <a:pt x="634" y="401"/>
                  </a:lnTo>
                  <a:cubicBezTo>
                    <a:pt x="635" y="403"/>
                    <a:pt x="636" y="404"/>
                    <a:pt x="638" y="405"/>
                  </a:cubicBezTo>
                  <a:close/>
                  <a:moveTo>
                    <a:pt x="883" y="213"/>
                  </a:moveTo>
                  <a:lnTo>
                    <a:pt x="1096" y="0"/>
                  </a:lnTo>
                  <a:lnTo>
                    <a:pt x="1089" y="0"/>
                  </a:lnTo>
                  <a:lnTo>
                    <a:pt x="875" y="213"/>
                  </a:lnTo>
                  <a:cubicBezTo>
                    <a:pt x="878" y="213"/>
                    <a:pt x="880" y="213"/>
                    <a:pt x="883" y="213"/>
                  </a:cubicBezTo>
                  <a:close/>
                  <a:moveTo>
                    <a:pt x="630" y="245"/>
                  </a:moveTo>
                  <a:lnTo>
                    <a:pt x="630" y="245"/>
                  </a:lnTo>
                  <a:cubicBezTo>
                    <a:pt x="630" y="245"/>
                    <a:pt x="630" y="246"/>
                    <a:pt x="630" y="247"/>
                  </a:cubicBezTo>
                  <a:cubicBezTo>
                    <a:pt x="630" y="246"/>
                    <a:pt x="630" y="245"/>
                    <a:pt x="630" y="245"/>
                  </a:cubicBezTo>
                  <a:close/>
                  <a:moveTo>
                    <a:pt x="830" y="212"/>
                  </a:moveTo>
                  <a:lnTo>
                    <a:pt x="1043" y="0"/>
                  </a:lnTo>
                  <a:lnTo>
                    <a:pt x="1035" y="0"/>
                  </a:lnTo>
                  <a:lnTo>
                    <a:pt x="823" y="212"/>
                  </a:lnTo>
                  <a:cubicBezTo>
                    <a:pt x="825" y="212"/>
                    <a:pt x="828" y="212"/>
                    <a:pt x="830" y="212"/>
                  </a:cubicBezTo>
                  <a:close/>
                  <a:moveTo>
                    <a:pt x="829" y="0"/>
                  </a:moveTo>
                  <a:lnTo>
                    <a:pt x="822" y="0"/>
                  </a:lnTo>
                  <a:lnTo>
                    <a:pt x="759" y="62"/>
                  </a:lnTo>
                  <a:cubicBezTo>
                    <a:pt x="759" y="63"/>
                    <a:pt x="759" y="65"/>
                    <a:pt x="759" y="66"/>
                  </a:cubicBezTo>
                  <a:cubicBezTo>
                    <a:pt x="759" y="67"/>
                    <a:pt x="759" y="68"/>
                    <a:pt x="759" y="70"/>
                  </a:cubicBezTo>
                  <a:lnTo>
                    <a:pt x="829" y="0"/>
                  </a:lnTo>
                  <a:close/>
                  <a:moveTo>
                    <a:pt x="797" y="192"/>
                  </a:moveTo>
                  <a:lnTo>
                    <a:pt x="990" y="0"/>
                  </a:lnTo>
                  <a:lnTo>
                    <a:pt x="982" y="0"/>
                  </a:lnTo>
                  <a:lnTo>
                    <a:pt x="796" y="185"/>
                  </a:lnTo>
                  <a:cubicBezTo>
                    <a:pt x="797" y="187"/>
                    <a:pt x="797" y="190"/>
                    <a:pt x="797" y="192"/>
                  </a:cubicBezTo>
                  <a:close/>
                  <a:moveTo>
                    <a:pt x="769" y="0"/>
                  </a:moveTo>
                  <a:lnTo>
                    <a:pt x="766" y="3"/>
                  </a:lnTo>
                  <a:cubicBezTo>
                    <a:pt x="765" y="6"/>
                    <a:pt x="765" y="8"/>
                    <a:pt x="765" y="11"/>
                  </a:cubicBezTo>
                  <a:lnTo>
                    <a:pt x="776" y="0"/>
                  </a:lnTo>
                  <a:lnTo>
                    <a:pt x="769" y="0"/>
                  </a:lnTo>
                  <a:close/>
                  <a:moveTo>
                    <a:pt x="625" y="98"/>
                  </a:moveTo>
                  <a:lnTo>
                    <a:pt x="640" y="82"/>
                  </a:lnTo>
                  <a:cubicBezTo>
                    <a:pt x="640" y="80"/>
                    <a:pt x="640" y="77"/>
                    <a:pt x="640" y="74"/>
                  </a:cubicBezTo>
                  <a:lnTo>
                    <a:pt x="624" y="91"/>
                  </a:lnTo>
                  <a:cubicBezTo>
                    <a:pt x="624" y="93"/>
                    <a:pt x="625" y="95"/>
                    <a:pt x="625" y="98"/>
                  </a:cubicBezTo>
                  <a:close/>
                  <a:moveTo>
                    <a:pt x="771" y="111"/>
                  </a:moveTo>
                  <a:lnTo>
                    <a:pt x="883" y="0"/>
                  </a:lnTo>
                  <a:lnTo>
                    <a:pt x="875" y="0"/>
                  </a:lnTo>
                  <a:lnTo>
                    <a:pt x="769" y="106"/>
                  </a:lnTo>
                  <a:cubicBezTo>
                    <a:pt x="770" y="108"/>
                    <a:pt x="770" y="109"/>
                    <a:pt x="771" y="111"/>
                  </a:cubicBezTo>
                  <a:close/>
                  <a:moveTo>
                    <a:pt x="788" y="148"/>
                  </a:moveTo>
                  <a:lnTo>
                    <a:pt x="936" y="0"/>
                  </a:lnTo>
                  <a:lnTo>
                    <a:pt x="929" y="0"/>
                  </a:lnTo>
                  <a:lnTo>
                    <a:pt x="786" y="143"/>
                  </a:lnTo>
                  <a:cubicBezTo>
                    <a:pt x="786" y="145"/>
                    <a:pt x="787" y="146"/>
                    <a:pt x="788" y="148"/>
                  </a:cubicBezTo>
                  <a:close/>
                  <a:moveTo>
                    <a:pt x="235" y="0"/>
                  </a:moveTo>
                  <a:lnTo>
                    <a:pt x="38" y="197"/>
                  </a:lnTo>
                  <a:cubicBezTo>
                    <a:pt x="38" y="198"/>
                    <a:pt x="39" y="200"/>
                    <a:pt x="40" y="202"/>
                  </a:cubicBezTo>
                  <a:cubicBezTo>
                    <a:pt x="40" y="202"/>
                    <a:pt x="40" y="202"/>
                    <a:pt x="40" y="202"/>
                  </a:cubicBezTo>
                  <a:lnTo>
                    <a:pt x="242" y="0"/>
                  </a:lnTo>
                  <a:lnTo>
                    <a:pt x="235" y="0"/>
                  </a:lnTo>
                  <a:close/>
                  <a:moveTo>
                    <a:pt x="461" y="361"/>
                  </a:moveTo>
                  <a:lnTo>
                    <a:pt x="321" y="500"/>
                  </a:lnTo>
                  <a:cubicBezTo>
                    <a:pt x="323" y="501"/>
                    <a:pt x="325" y="502"/>
                    <a:pt x="326" y="503"/>
                  </a:cubicBezTo>
                  <a:lnTo>
                    <a:pt x="478" y="351"/>
                  </a:lnTo>
                  <a:cubicBezTo>
                    <a:pt x="473" y="355"/>
                    <a:pt x="467" y="358"/>
                    <a:pt x="461" y="361"/>
                  </a:cubicBezTo>
                  <a:close/>
                  <a:moveTo>
                    <a:pt x="600" y="435"/>
                  </a:moveTo>
                  <a:lnTo>
                    <a:pt x="487" y="548"/>
                  </a:lnTo>
                  <a:cubicBezTo>
                    <a:pt x="489" y="549"/>
                    <a:pt x="491" y="549"/>
                    <a:pt x="493" y="549"/>
                  </a:cubicBezTo>
                  <a:lnTo>
                    <a:pt x="608" y="434"/>
                  </a:lnTo>
                  <a:cubicBezTo>
                    <a:pt x="606" y="435"/>
                    <a:pt x="603" y="435"/>
                    <a:pt x="600" y="435"/>
                  </a:cubicBezTo>
                  <a:close/>
                  <a:moveTo>
                    <a:pt x="745" y="343"/>
                  </a:moveTo>
                  <a:lnTo>
                    <a:pt x="536" y="552"/>
                  </a:lnTo>
                  <a:cubicBezTo>
                    <a:pt x="538" y="553"/>
                    <a:pt x="541" y="553"/>
                    <a:pt x="543" y="553"/>
                  </a:cubicBezTo>
                  <a:lnTo>
                    <a:pt x="756" y="340"/>
                  </a:lnTo>
                  <a:cubicBezTo>
                    <a:pt x="752" y="341"/>
                    <a:pt x="749" y="342"/>
                    <a:pt x="745" y="343"/>
                  </a:cubicBezTo>
                  <a:close/>
                  <a:moveTo>
                    <a:pt x="505" y="425"/>
                  </a:moveTo>
                  <a:cubicBezTo>
                    <a:pt x="504" y="425"/>
                    <a:pt x="504" y="424"/>
                    <a:pt x="504" y="424"/>
                  </a:cubicBezTo>
                  <a:lnTo>
                    <a:pt x="399" y="530"/>
                  </a:lnTo>
                  <a:cubicBezTo>
                    <a:pt x="401" y="530"/>
                    <a:pt x="402" y="531"/>
                    <a:pt x="404" y="531"/>
                  </a:cubicBezTo>
                  <a:lnTo>
                    <a:pt x="509" y="427"/>
                  </a:lnTo>
                  <a:cubicBezTo>
                    <a:pt x="507" y="426"/>
                    <a:pt x="506" y="426"/>
                    <a:pt x="505" y="425"/>
                  </a:cubicBezTo>
                  <a:close/>
                  <a:moveTo>
                    <a:pt x="546" y="329"/>
                  </a:moveTo>
                  <a:lnTo>
                    <a:pt x="359" y="516"/>
                  </a:lnTo>
                  <a:cubicBezTo>
                    <a:pt x="361" y="517"/>
                    <a:pt x="362" y="518"/>
                    <a:pt x="364" y="518"/>
                  </a:cubicBezTo>
                  <a:lnTo>
                    <a:pt x="552" y="331"/>
                  </a:lnTo>
                  <a:cubicBezTo>
                    <a:pt x="550" y="330"/>
                    <a:pt x="548" y="329"/>
                    <a:pt x="546" y="329"/>
                  </a:cubicBezTo>
                  <a:close/>
                  <a:moveTo>
                    <a:pt x="546" y="435"/>
                  </a:moveTo>
                  <a:lnTo>
                    <a:pt x="441" y="541"/>
                  </a:lnTo>
                  <a:cubicBezTo>
                    <a:pt x="443" y="541"/>
                    <a:pt x="445" y="542"/>
                    <a:pt x="447" y="542"/>
                  </a:cubicBezTo>
                  <a:lnTo>
                    <a:pt x="553" y="436"/>
                  </a:lnTo>
                  <a:cubicBezTo>
                    <a:pt x="551" y="436"/>
                    <a:pt x="549" y="435"/>
                    <a:pt x="546" y="435"/>
                  </a:cubicBezTo>
                  <a:close/>
                  <a:moveTo>
                    <a:pt x="659" y="544"/>
                  </a:moveTo>
                  <a:lnTo>
                    <a:pt x="1108" y="95"/>
                  </a:lnTo>
                  <a:cubicBezTo>
                    <a:pt x="1108" y="92"/>
                    <a:pt x="1109" y="89"/>
                    <a:pt x="1109" y="86"/>
                  </a:cubicBezTo>
                  <a:lnTo>
                    <a:pt x="650" y="545"/>
                  </a:lnTo>
                  <a:cubicBezTo>
                    <a:pt x="653" y="545"/>
                    <a:pt x="656" y="544"/>
                    <a:pt x="659" y="544"/>
                  </a:cubicBezTo>
                  <a:close/>
                  <a:moveTo>
                    <a:pt x="826" y="316"/>
                  </a:moveTo>
                  <a:lnTo>
                    <a:pt x="590" y="552"/>
                  </a:lnTo>
                  <a:cubicBezTo>
                    <a:pt x="592" y="552"/>
                    <a:pt x="595" y="552"/>
                    <a:pt x="598" y="551"/>
                  </a:cubicBezTo>
                  <a:lnTo>
                    <a:pt x="839" y="310"/>
                  </a:lnTo>
                  <a:cubicBezTo>
                    <a:pt x="835" y="312"/>
                    <a:pt x="831" y="314"/>
                    <a:pt x="826" y="316"/>
                  </a:cubicBezTo>
                  <a:close/>
                  <a:moveTo>
                    <a:pt x="923" y="219"/>
                  </a:moveTo>
                  <a:cubicBezTo>
                    <a:pt x="925" y="219"/>
                    <a:pt x="927" y="220"/>
                    <a:pt x="929" y="220"/>
                  </a:cubicBezTo>
                  <a:lnTo>
                    <a:pt x="1115" y="34"/>
                  </a:lnTo>
                  <a:cubicBezTo>
                    <a:pt x="1116" y="31"/>
                    <a:pt x="1116" y="29"/>
                    <a:pt x="1116" y="26"/>
                  </a:cubicBezTo>
                  <a:lnTo>
                    <a:pt x="923" y="219"/>
                  </a:lnTo>
                  <a:close/>
                  <a:moveTo>
                    <a:pt x="823" y="486"/>
                  </a:moveTo>
                  <a:lnTo>
                    <a:pt x="1050" y="259"/>
                  </a:lnTo>
                  <a:cubicBezTo>
                    <a:pt x="1053" y="254"/>
                    <a:pt x="1056" y="249"/>
                    <a:pt x="1058" y="244"/>
                  </a:cubicBezTo>
                  <a:lnTo>
                    <a:pt x="808" y="494"/>
                  </a:lnTo>
                  <a:cubicBezTo>
                    <a:pt x="813" y="492"/>
                    <a:pt x="818" y="489"/>
                    <a:pt x="823" y="486"/>
                  </a:cubicBezTo>
                  <a:close/>
                  <a:moveTo>
                    <a:pt x="730" y="526"/>
                  </a:moveTo>
                  <a:lnTo>
                    <a:pt x="1090" y="166"/>
                  </a:lnTo>
                  <a:cubicBezTo>
                    <a:pt x="1091" y="163"/>
                    <a:pt x="1092" y="159"/>
                    <a:pt x="1093" y="155"/>
                  </a:cubicBezTo>
                  <a:lnTo>
                    <a:pt x="719" y="529"/>
                  </a:lnTo>
                  <a:cubicBezTo>
                    <a:pt x="723" y="528"/>
                    <a:pt x="726" y="527"/>
                    <a:pt x="730" y="526"/>
                  </a:cubicBezTo>
                  <a:close/>
                  <a:moveTo>
                    <a:pt x="303" y="251"/>
                  </a:moveTo>
                  <a:lnTo>
                    <a:pt x="164" y="390"/>
                  </a:lnTo>
                  <a:cubicBezTo>
                    <a:pt x="166" y="392"/>
                    <a:pt x="167" y="393"/>
                    <a:pt x="168" y="394"/>
                  </a:cubicBezTo>
                  <a:lnTo>
                    <a:pt x="311" y="251"/>
                  </a:lnTo>
                  <a:cubicBezTo>
                    <a:pt x="309" y="251"/>
                    <a:pt x="306" y="251"/>
                    <a:pt x="303" y="251"/>
                  </a:cubicBezTo>
                  <a:close/>
                  <a:moveTo>
                    <a:pt x="342" y="0"/>
                  </a:moveTo>
                  <a:lnTo>
                    <a:pt x="72" y="269"/>
                  </a:lnTo>
                  <a:cubicBezTo>
                    <a:pt x="73" y="271"/>
                    <a:pt x="74" y="272"/>
                    <a:pt x="75" y="274"/>
                  </a:cubicBezTo>
                  <a:lnTo>
                    <a:pt x="349" y="0"/>
                  </a:lnTo>
                  <a:lnTo>
                    <a:pt x="342" y="0"/>
                  </a:lnTo>
                  <a:close/>
                  <a:moveTo>
                    <a:pt x="270" y="125"/>
                  </a:moveTo>
                  <a:lnTo>
                    <a:pt x="92" y="302"/>
                  </a:lnTo>
                  <a:cubicBezTo>
                    <a:pt x="93" y="304"/>
                    <a:pt x="94" y="305"/>
                    <a:pt x="95" y="307"/>
                  </a:cubicBezTo>
                  <a:lnTo>
                    <a:pt x="268" y="134"/>
                  </a:lnTo>
                  <a:cubicBezTo>
                    <a:pt x="269" y="131"/>
                    <a:pt x="269" y="128"/>
                    <a:pt x="270" y="125"/>
                  </a:cubicBezTo>
                  <a:close/>
                  <a:moveTo>
                    <a:pt x="226" y="222"/>
                  </a:moveTo>
                  <a:lnTo>
                    <a:pt x="114" y="334"/>
                  </a:lnTo>
                  <a:cubicBezTo>
                    <a:pt x="116" y="335"/>
                    <a:pt x="117" y="336"/>
                    <a:pt x="118" y="338"/>
                  </a:cubicBezTo>
                  <a:lnTo>
                    <a:pt x="229" y="226"/>
                  </a:lnTo>
                  <a:cubicBezTo>
                    <a:pt x="228" y="225"/>
                    <a:pt x="227" y="223"/>
                    <a:pt x="226" y="222"/>
                  </a:cubicBezTo>
                  <a:close/>
                  <a:moveTo>
                    <a:pt x="288" y="0"/>
                  </a:moveTo>
                  <a:lnTo>
                    <a:pt x="54" y="234"/>
                  </a:lnTo>
                  <a:cubicBezTo>
                    <a:pt x="55" y="236"/>
                    <a:pt x="55" y="237"/>
                    <a:pt x="56" y="239"/>
                  </a:cubicBezTo>
                  <a:lnTo>
                    <a:pt x="296" y="0"/>
                  </a:lnTo>
                  <a:lnTo>
                    <a:pt x="288" y="0"/>
                  </a:lnTo>
                  <a:close/>
                  <a:moveTo>
                    <a:pt x="391" y="377"/>
                  </a:moveTo>
                  <a:lnTo>
                    <a:pt x="286" y="482"/>
                  </a:lnTo>
                  <a:cubicBezTo>
                    <a:pt x="288" y="483"/>
                    <a:pt x="289" y="484"/>
                    <a:pt x="291" y="485"/>
                  </a:cubicBezTo>
                  <a:lnTo>
                    <a:pt x="399" y="376"/>
                  </a:lnTo>
                  <a:cubicBezTo>
                    <a:pt x="397" y="377"/>
                    <a:pt x="394" y="377"/>
                    <a:pt x="391" y="377"/>
                  </a:cubicBezTo>
                  <a:close/>
                  <a:moveTo>
                    <a:pt x="182" y="0"/>
                  </a:moveTo>
                  <a:lnTo>
                    <a:pt x="24" y="157"/>
                  </a:lnTo>
                  <a:cubicBezTo>
                    <a:pt x="25" y="159"/>
                    <a:pt x="25" y="161"/>
                    <a:pt x="26" y="163"/>
                  </a:cubicBezTo>
                  <a:lnTo>
                    <a:pt x="189" y="0"/>
                  </a:lnTo>
                  <a:lnTo>
                    <a:pt x="182" y="0"/>
                  </a:lnTo>
                  <a:close/>
                  <a:moveTo>
                    <a:pt x="339" y="376"/>
                  </a:moveTo>
                  <a:lnTo>
                    <a:pt x="253" y="462"/>
                  </a:lnTo>
                  <a:cubicBezTo>
                    <a:pt x="254" y="463"/>
                    <a:pt x="256" y="464"/>
                    <a:pt x="257" y="465"/>
                  </a:cubicBezTo>
                  <a:lnTo>
                    <a:pt x="346" y="377"/>
                  </a:lnTo>
                  <a:cubicBezTo>
                    <a:pt x="343" y="377"/>
                    <a:pt x="341" y="376"/>
                    <a:pt x="339" y="376"/>
                  </a:cubicBezTo>
                  <a:close/>
                  <a:moveTo>
                    <a:pt x="296" y="365"/>
                  </a:moveTo>
                  <a:lnTo>
                    <a:pt x="221" y="440"/>
                  </a:lnTo>
                  <a:cubicBezTo>
                    <a:pt x="223" y="441"/>
                    <a:pt x="224" y="442"/>
                    <a:pt x="226" y="443"/>
                  </a:cubicBezTo>
                  <a:lnTo>
                    <a:pt x="301" y="368"/>
                  </a:lnTo>
                  <a:cubicBezTo>
                    <a:pt x="300" y="367"/>
                    <a:pt x="298" y="366"/>
                    <a:pt x="296" y="365"/>
                  </a:cubicBezTo>
                  <a:close/>
                  <a:moveTo>
                    <a:pt x="128" y="0"/>
                  </a:moveTo>
                  <a:lnTo>
                    <a:pt x="13" y="115"/>
                  </a:lnTo>
                  <a:cubicBezTo>
                    <a:pt x="13" y="117"/>
                    <a:pt x="14" y="119"/>
                    <a:pt x="14" y="121"/>
                  </a:cubicBezTo>
                  <a:lnTo>
                    <a:pt x="136" y="0"/>
                  </a:lnTo>
                  <a:lnTo>
                    <a:pt x="128" y="0"/>
                  </a:lnTo>
                  <a:close/>
                  <a:moveTo>
                    <a:pt x="293" y="323"/>
                  </a:moveTo>
                  <a:lnTo>
                    <a:pt x="364" y="252"/>
                  </a:lnTo>
                  <a:cubicBezTo>
                    <a:pt x="362" y="251"/>
                    <a:pt x="360" y="251"/>
                    <a:pt x="358" y="250"/>
                  </a:cubicBezTo>
                  <a:lnTo>
                    <a:pt x="192" y="416"/>
                  </a:lnTo>
                  <a:cubicBezTo>
                    <a:pt x="193" y="417"/>
                    <a:pt x="195" y="418"/>
                    <a:pt x="196" y="420"/>
                  </a:cubicBezTo>
                  <a:lnTo>
                    <a:pt x="279" y="337"/>
                  </a:lnTo>
                  <a:cubicBezTo>
                    <a:pt x="281" y="332"/>
                    <a:pt x="286" y="327"/>
                    <a:pt x="293" y="323"/>
                  </a:cubicBezTo>
                  <a:close/>
                  <a:moveTo>
                    <a:pt x="256" y="245"/>
                  </a:moveTo>
                  <a:lnTo>
                    <a:pt x="139" y="363"/>
                  </a:lnTo>
                  <a:cubicBezTo>
                    <a:pt x="140" y="364"/>
                    <a:pt x="141" y="366"/>
                    <a:pt x="142" y="367"/>
                  </a:cubicBezTo>
                  <a:lnTo>
                    <a:pt x="262" y="247"/>
                  </a:lnTo>
                  <a:cubicBezTo>
                    <a:pt x="260" y="246"/>
                    <a:pt x="258" y="246"/>
                    <a:pt x="256" y="245"/>
                  </a:cubicBezTo>
                  <a:close/>
                </a:path>
              </a:pathLst>
            </a:custGeom>
            <a:solidFill>
              <a:srgbClr val="00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TextBox 25"/>
          <p:cNvSpPr txBox="1"/>
          <p:nvPr/>
        </p:nvSpPr>
        <p:spPr>
          <a:xfrm>
            <a:off x="0" y="6457890"/>
            <a:ext cx="3694545" cy="400110"/>
          </a:xfrm>
          <a:prstGeom prst="rect">
            <a:avLst/>
          </a:prstGeom>
          <a:noFill/>
        </p:spPr>
        <p:txBody>
          <a:bodyPr wrap="square" rtlCol="0">
            <a:spAutoFit/>
          </a:bodyPr>
          <a:lstStyle/>
          <a:p>
            <a:r>
              <a:rPr lang="en-GB" sz="1000" dirty="0">
                <a:hlinkClick r:id="rId5"/>
              </a:rPr>
              <a:t>Public Lab logo</a:t>
            </a:r>
            <a:r>
              <a:rPr lang="en-GB" sz="1000" dirty="0"/>
              <a:t> by Public Lab contributors </a:t>
            </a:r>
            <a:r>
              <a:rPr lang="en-GB" sz="1000" dirty="0">
                <a:hlinkClick r:id="rId6"/>
              </a:rPr>
              <a:t>CC BY-SA 3.0</a:t>
            </a:r>
            <a:endParaRPr lang="en-GB" sz="1000" dirty="0"/>
          </a:p>
          <a:p>
            <a:r>
              <a:rPr lang="en-GB" sz="1000" dirty="0">
                <a:hlinkClick r:id="rId7"/>
              </a:rPr>
              <a:t>Oil in Water</a:t>
            </a:r>
            <a:r>
              <a:rPr lang="en-GB" sz="1000" dirty="0"/>
              <a:t> by XPRIZE Foundation from Flickr </a:t>
            </a:r>
            <a:r>
              <a:rPr lang="en-GB" sz="1000" dirty="0">
                <a:hlinkClick r:id="rId8"/>
              </a:rPr>
              <a:t>CC BY 2.0</a:t>
            </a:r>
            <a:endParaRPr lang="en-GB" sz="1000" dirty="0"/>
          </a:p>
        </p:txBody>
      </p:sp>
    </p:spTree>
    <p:extLst>
      <p:ext uri="{BB962C8B-B14F-4D97-AF65-F5344CB8AC3E}">
        <p14:creationId xmlns:p14="http://schemas.microsoft.com/office/powerpoint/2010/main" val="2605899089"/>
      </p:ext>
    </p:extLst>
  </p:cSld>
  <p:clrMapOvr>
    <a:masterClrMapping/>
  </p:clrMapOvr>
</p:sld>
</file>

<file path=ppt/slides/slide1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910"/>
          </a:xfrm>
          <a:prstGeom prst="rect">
            <a:avLst/>
          </a:prstGeom>
        </p:spPr>
      </p:pic>
      <p:sp>
        <p:nvSpPr>
          <p:cNvPr id="3" name="TextBox 2"/>
          <p:cNvSpPr txBox="1"/>
          <p:nvPr/>
        </p:nvSpPr>
        <p:spPr>
          <a:xfrm>
            <a:off x="0" y="6613689"/>
            <a:ext cx="4839855" cy="246221"/>
          </a:xfrm>
          <a:prstGeom prst="rect">
            <a:avLst/>
          </a:prstGeom>
          <a:noFill/>
        </p:spPr>
        <p:txBody>
          <a:bodyPr wrap="square" rtlCol="0">
            <a:spAutoFit/>
          </a:bodyPr>
          <a:lstStyle/>
          <a:p>
            <a:r>
              <a:rPr lang="en-US" sz="1000" dirty="0">
                <a:hlinkClick r:id="rId4"/>
              </a:rPr>
              <a:t>Public Lab Balloon Mapping Kit 1.5</a:t>
            </a:r>
            <a:r>
              <a:rPr lang="en-GB" sz="1000" dirty="0"/>
              <a:t> by Jeff Warren from Flickr </a:t>
            </a:r>
            <a:r>
              <a:rPr lang="en-GB" sz="1000" dirty="0">
                <a:hlinkClick r:id="rId5"/>
              </a:rPr>
              <a:t>CC BY-SA 2.0</a:t>
            </a:r>
            <a:endParaRPr lang="en-GB" sz="1000" dirty="0"/>
          </a:p>
        </p:txBody>
      </p:sp>
    </p:spTree>
    <p:extLst>
      <p:ext uri="{BB962C8B-B14F-4D97-AF65-F5344CB8AC3E}">
        <p14:creationId xmlns:p14="http://schemas.microsoft.com/office/powerpoint/2010/main" val="444207574"/>
      </p:ext>
    </p:extLst>
  </p:cSld>
  <p:clrMapOvr>
    <a:masterClrMapping/>
  </p:clrMapOvr>
</p:sld>
</file>

<file path=ppt/slides/slide1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88097" y="6611779"/>
            <a:ext cx="3903903" cy="246221"/>
          </a:xfrm>
          <a:prstGeom prst="rect">
            <a:avLst/>
          </a:prstGeom>
          <a:solidFill>
            <a:schemeClr val="bg1">
              <a:lumMod val="90%"/>
              <a:lumOff val="10%"/>
            </a:schemeClr>
          </a:solidFill>
        </p:spPr>
        <p:txBody>
          <a:bodyPr wrap="square" rtlCol="0">
            <a:spAutoFit/>
          </a:bodyPr>
          <a:lstStyle/>
          <a:p>
            <a:r>
              <a:rPr lang="en-US" sz="1000" dirty="0">
                <a:hlinkClick r:id="rId4"/>
              </a:rPr>
              <a:t>Mapping balloon launch</a:t>
            </a:r>
            <a:r>
              <a:rPr lang="en-US" sz="1000" dirty="0"/>
              <a:t> by Alan </a:t>
            </a:r>
            <a:r>
              <a:rPr lang="en-US" sz="1000" dirty="0" err="1"/>
              <a:t>Kotok</a:t>
            </a:r>
            <a:r>
              <a:rPr lang="en-US" sz="1000" dirty="0"/>
              <a:t> from Flickr </a:t>
            </a:r>
            <a:r>
              <a:rPr lang="en-US" sz="1000" dirty="0">
                <a:hlinkClick r:id="rId5"/>
              </a:rPr>
              <a:t>CC BY 2.0</a:t>
            </a:r>
            <a:endParaRPr lang="en-GB" sz="1000" dirty="0"/>
          </a:p>
        </p:txBody>
      </p:sp>
    </p:spTree>
    <p:extLst>
      <p:ext uri="{BB962C8B-B14F-4D97-AF65-F5344CB8AC3E}">
        <p14:creationId xmlns:p14="http://schemas.microsoft.com/office/powerpoint/2010/main" val="4033954953"/>
      </p:ext>
    </p:extLst>
  </p:cSld>
  <p:clrMapOvr>
    <a:masterClrMapping/>
  </p:clrMapOvr>
</p:sld>
</file>

<file path=ppt/slides/slide1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1984">
            <a:off x="26918" y="-558568"/>
            <a:ext cx="12239822" cy="8125881"/>
          </a:xfrm>
          <a:prstGeom prst="rect">
            <a:avLst/>
          </a:prstGeom>
        </p:spPr>
      </p:pic>
      <p:sp>
        <p:nvSpPr>
          <p:cNvPr id="3" name="TextBox 2"/>
          <p:cNvSpPr txBox="1"/>
          <p:nvPr/>
        </p:nvSpPr>
        <p:spPr>
          <a:xfrm>
            <a:off x="7042756" y="6611779"/>
            <a:ext cx="5149244" cy="246221"/>
          </a:xfrm>
          <a:prstGeom prst="rect">
            <a:avLst/>
          </a:prstGeom>
          <a:noFill/>
        </p:spPr>
        <p:txBody>
          <a:bodyPr wrap="square" rtlCol="0">
            <a:spAutoFit/>
          </a:bodyPr>
          <a:lstStyle/>
          <a:p>
            <a:r>
              <a:rPr lang="en-GB" sz="1000" dirty="0"/>
              <a:t>modified from </a:t>
            </a:r>
            <a:r>
              <a:rPr lang="en-GB" sz="1000" dirty="0">
                <a:hlinkClick r:id="rId3"/>
              </a:rPr>
              <a:t>May-27-IsleGrandTerre-LA</a:t>
            </a:r>
            <a:r>
              <a:rPr lang="en-GB" sz="1000" dirty="0"/>
              <a:t> by Stewart Long from Flickr </a:t>
            </a:r>
            <a:r>
              <a:rPr lang="en-GB" sz="1000" dirty="0">
                <a:hlinkClick r:id="rId4"/>
              </a:rPr>
              <a:t>CC BY 2.0</a:t>
            </a:r>
            <a:endParaRPr lang="en-GB" sz="1000" dirty="0"/>
          </a:p>
        </p:txBody>
      </p:sp>
    </p:spTree>
    <p:extLst>
      <p:ext uri="{BB962C8B-B14F-4D97-AF65-F5344CB8AC3E}">
        <p14:creationId xmlns:p14="http://schemas.microsoft.com/office/powerpoint/2010/main" val="3893187546"/>
      </p:ext>
    </p:extLst>
  </p:cSld>
  <p:clrMapOvr>
    <a:masterClrMapping/>
  </p:clrMapOvr>
</p:sld>
</file>

<file path=ppt/slides/slide1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65"/>
            <a:ext cx="12265891" cy="6895809"/>
          </a:xfrm>
          <a:prstGeom prst="rect">
            <a:avLst/>
          </a:prstGeom>
        </p:spPr>
      </p:pic>
      <p:sp>
        <p:nvSpPr>
          <p:cNvPr id="3" name="TextBox 2"/>
          <p:cNvSpPr txBox="1"/>
          <p:nvPr/>
        </p:nvSpPr>
        <p:spPr>
          <a:xfrm>
            <a:off x="-2" y="1006763"/>
            <a:ext cx="12265891" cy="923330"/>
          </a:xfrm>
          <a:prstGeom prst="rect">
            <a:avLst/>
          </a:prstGeom>
          <a:solidFill>
            <a:srgbClr val="1C1C1C">
              <a:alpha val="74.902%"/>
            </a:srgbClr>
          </a:solidFill>
        </p:spPr>
        <p:txBody>
          <a:bodyPr wrap="square" rtlCol="0">
            <a:spAutoFit/>
          </a:bodyPr>
          <a:lstStyle/>
          <a:p>
            <a:r>
              <a:rPr lang="en-US" sz="5400" dirty="0">
                <a:solidFill>
                  <a:schemeClr val="accent4"/>
                </a:solidFill>
              </a:rPr>
              <a:t>community microscope kit</a:t>
            </a:r>
            <a:endParaRPr lang="en-GB" sz="5400" dirty="0">
              <a:solidFill>
                <a:schemeClr val="accent4"/>
              </a:solidFill>
            </a:endParaRPr>
          </a:p>
        </p:txBody>
      </p:sp>
      <p:sp>
        <p:nvSpPr>
          <p:cNvPr id="4" name="TextBox 3"/>
          <p:cNvSpPr txBox="1"/>
          <p:nvPr/>
        </p:nvSpPr>
        <p:spPr>
          <a:xfrm rot="16200000">
            <a:off x="10466380" y="5172054"/>
            <a:ext cx="3205019" cy="246221"/>
          </a:xfrm>
          <a:prstGeom prst="rect">
            <a:avLst/>
          </a:prstGeom>
          <a:solidFill>
            <a:srgbClr val="1C1C1C">
              <a:alpha val="74.902%"/>
            </a:srgbClr>
          </a:solidFill>
        </p:spPr>
        <p:txBody>
          <a:bodyPr wrap="square" rtlCol="0">
            <a:spAutoFit/>
          </a:bodyPr>
          <a:lstStyle/>
          <a:p>
            <a:r>
              <a:rPr lang="en-US" sz="1000" dirty="0"/>
              <a:t>modified from </a:t>
            </a:r>
            <a:r>
              <a:rPr lang="en-US" sz="1000" dirty="0">
                <a:hlinkClick r:id="rId3"/>
              </a:rPr>
              <a:t>photo</a:t>
            </a:r>
            <a:r>
              <a:rPr lang="en-US" sz="1000" dirty="0"/>
              <a:t> by Public Lab </a:t>
            </a:r>
            <a:r>
              <a:rPr lang="en-US" sz="1000" dirty="0">
                <a:hlinkClick r:id="rId4"/>
              </a:rPr>
              <a:t>CC BY-SA 4.0</a:t>
            </a:r>
            <a:endParaRPr lang="en-GB" sz="1000" dirty="0"/>
          </a:p>
        </p:txBody>
      </p:sp>
    </p:spTree>
    <p:extLst>
      <p:ext uri="{BB962C8B-B14F-4D97-AF65-F5344CB8AC3E}">
        <p14:creationId xmlns:p14="http://schemas.microsoft.com/office/powerpoint/2010/main" val="2944879505"/>
      </p:ext>
    </p:extLst>
  </p:cSld>
  <p:clrMapOvr>
    <a:masterClrMapping/>
  </p:clrMapOvr>
</p:sld>
</file>

<file path=ppt/slides/slide1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 y="-1"/>
            <a:ext cx="12190675" cy="6858745"/>
          </a:xfrm>
          <a:prstGeom prst="rect">
            <a:avLst/>
          </a:prstGeom>
        </p:spPr>
      </p:pic>
      <p:sp>
        <p:nvSpPr>
          <p:cNvPr id="3" name="TextBox 2"/>
          <p:cNvSpPr txBox="1"/>
          <p:nvPr/>
        </p:nvSpPr>
        <p:spPr>
          <a:xfrm rot="16200000">
            <a:off x="10466380" y="5172054"/>
            <a:ext cx="3205019" cy="246221"/>
          </a:xfrm>
          <a:prstGeom prst="rect">
            <a:avLst/>
          </a:prstGeom>
          <a:solidFill>
            <a:srgbClr val="1C1C1C">
              <a:alpha val="74.902%"/>
            </a:srgbClr>
          </a:solidFill>
        </p:spPr>
        <p:txBody>
          <a:bodyPr wrap="square" rtlCol="0">
            <a:spAutoFit/>
          </a:bodyPr>
          <a:lstStyle/>
          <a:p>
            <a:r>
              <a:rPr lang="en-US" sz="1000" dirty="0"/>
              <a:t>modified from </a:t>
            </a:r>
            <a:r>
              <a:rPr lang="en-US" sz="1000" dirty="0">
                <a:hlinkClick r:id="rId3"/>
              </a:rPr>
              <a:t>photo</a:t>
            </a:r>
            <a:r>
              <a:rPr lang="en-US" sz="1000" dirty="0"/>
              <a:t> by Public Lab </a:t>
            </a:r>
            <a:r>
              <a:rPr lang="en-US" sz="1000" dirty="0">
                <a:hlinkClick r:id="rId4"/>
              </a:rPr>
              <a:t>CC BY-SA 4.0</a:t>
            </a:r>
            <a:endParaRPr lang="en-GB" sz="1000" dirty="0"/>
          </a:p>
        </p:txBody>
      </p:sp>
    </p:spTree>
    <p:extLst>
      <p:ext uri="{BB962C8B-B14F-4D97-AF65-F5344CB8AC3E}">
        <p14:creationId xmlns:p14="http://schemas.microsoft.com/office/powerpoint/2010/main" val="12153976"/>
      </p:ext>
    </p:extLst>
  </p:cSld>
  <p:clrMapOvr>
    <a:masterClrMapping/>
  </p:clrMapOvr>
</p:sld>
</file>

<file path=ppt/slides/slide1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 y="0"/>
            <a:ext cx="12190675" cy="6858746"/>
          </a:xfrm>
          <a:prstGeom prst="rect">
            <a:avLst/>
          </a:prstGeom>
        </p:spPr>
      </p:pic>
      <p:sp>
        <p:nvSpPr>
          <p:cNvPr id="3" name="TextBox 2"/>
          <p:cNvSpPr txBox="1"/>
          <p:nvPr/>
        </p:nvSpPr>
        <p:spPr>
          <a:xfrm>
            <a:off x="0" y="6611779"/>
            <a:ext cx="3205019" cy="246221"/>
          </a:xfrm>
          <a:prstGeom prst="rect">
            <a:avLst/>
          </a:prstGeom>
          <a:solidFill>
            <a:srgbClr val="1C1C1C">
              <a:alpha val="74.902%"/>
            </a:srgbClr>
          </a:solidFill>
        </p:spPr>
        <p:txBody>
          <a:bodyPr wrap="square" rtlCol="0">
            <a:spAutoFit/>
          </a:bodyPr>
          <a:lstStyle/>
          <a:p>
            <a:r>
              <a:rPr lang="en-US" sz="1000" dirty="0"/>
              <a:t>modified from </a:t>
            </a:r>
            <a:r>
              <a:rPr lang="en-US" sz="1000" dirty="0">
                <a:hlinkClick r:id="rId3"/>
              </a:rPr>
              <a:t>photo</a:t>
            </a:r>
            <a:r>
              <a:rPr lang="en-US" sz="1000" dirty="0"/>
              <a:t> by Public Lab </a:t>
            </a:r>
            <a:r>
              <a:rPr lang="en-US" sz="1000" dirty="0">
                <a:hlinkClick r:id="rId4"/>
              </a:rPr>
              <a:t>CC BY-SA 4.0</a:t>
            </a:r>
            <a:endParaRPr lang="en-GB" sz="1000" dirty="0"/>
          </a:p>
        </p:txBody>
      </p:sp>
    </p:spTree>
    <p:extLst>
      <p:ext uri="{BB962C8B-B14F-4D97-AF65-F5344CB8AC3E}">
        <p14:creationId xmlns:p14="http://schemas.microsoft.com/office/powerpoint/2010/main" val="3215280085"/>
      </p:ext>
    </p:extLst>
  </p:cSld>
  <p:clrMapOvr>
    <a:masterClrMapping/>
  </p:clrMapOvr>
</p:sld>
</file>

<file path=ppt/slides/slide1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 y="-1"/>
            <a:ext cx="12190675" cy="6858745"/>
          </a:xfrm>
          <a:prstGeom prst="rect">
            <a:avLst/>
          </a:prstGeom>
        </p:spPr>
      </p:pic>
      <p:sp>
        <p:nvSpPr>
          <p:cNvPr id="3" name="TextBox 2"/>
          <p:cNvSpPr txBox="1"/>
          <p:nvPr/>
        </p:nvSpPr>
        <p:spPr>
          <a:xfrm>
            <a:off x="1325" y="6612523"/>
            <a:ext cx="4376712" cy="246221"/>
          </a:xfrm>
          <a:prstGeom prst="rect">
            <a:avLst/>
          </a:prstGeom>
          <a:solidFill>
            <a:srgbClr val="1C1C1C">
              <a:alpha val="74.902%"/>
            </a:srgbClr>
          </a:solidFill>
        </p:spPr>
        <p:txBody>
          <a:bodyPr wrap="square" rtlCol="0">
            <a:spAutoFit/>
          </a:bodyPr>
          <a:lstStyle/>
          <a:p>
            <a:r>
              <a:rPr lang="en-GB" sz="1000" dirty="0"/>
              <a:t>modified from </a:t>
            </a:r>
            <a:r>
              <a:rPr lang="en-GB" sz="1000" dirty="0">
                <a:hlinkClick r:id="rId3"/>
              </a:rPr>
              <a:t>after Tsunami</a:t>
            </a:r>
            <a:r>
              <a:rPr lang="en-GB" sz="1000" dirty="0"/>
              <a:t> by Jun </a:t>
            </a:r>
            <a:r>
              <a:rPr lang="en-GB" sz="1000" dirty="0" err="1"/>
              <a:t>Teramoto</a:t>
            </a:r>
            <a:r>
              <a:rPr lang="en-GB" sz="1000" dirty="0"/>
              <a:t> from Flickr </a:t>
            </a:r>
            <a:r>
              <a:rPr lang="en-GB" sz="1000" dirty="0">
                <a:hlinkClick r:id="rId4"/>
              </a:rPr>
              <a:t>CC BY 2.0</a:t>
            </a:r>
            <a:endParaRPr lang="en-GB" sz="1000" dirty="0"/>
          </a:p>
        </p:txBody>
      </p:sp>
    </p:spTree>
    <p:extLst>
      <p:ext uri="{BB962C8B-B14F-4D97-AF65-F5344CB8AC3E}">
        <p14:creationId xmlns:p14="http://schemas.microsoft.com/office/powerpoint/2010/main" val="3270994326"/>
      </p:ext>
    </p:extLst>
  </p:cSld>
  <p:clrMapOvr>
    <a:masterClrMapping/>
  </p:clrMapOvr>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rot="16200000">
            <a:off x="8985622" y="3651622"/>
            <a:ext cx="6135757" cy="276999"/>
          </a:xfrm>
          <a:prstGeom prst="rect">
            <a:avLst/>
          </a:prstGeom>
          <a:noFill/>
        </p:spPr>
        <p:txBody>
          <a:bodyPr wrap="square" rtlCol="0">
            <a:spAutoFit/>
          </a:bodyPr>
          <a:lstStyle/>
          <a:p>
            <a:r>
              <a:rPr lang="en-US" sz="1200" dirty="0">
                <a:solidFill>
                  <a:schemeClr val="bg2"/>
                </a:solidFill>
                <a:hlinkClick r:id="rId3"/>
              </a:rPr>
              <a:t>2013_06_120018 (t1) - TB or not TB</a:t>
            </a:r>
            <a:r>
              <a:rPr lang="en-US" sz="1200" dirty="0">
                <a:solidFill>
                  <a:schemeClr val="bg2"/>
                </a:solidFill>
              </a:rPr>
              <a:t> by Gwydion M Williams from Flickr </a:t>
            </a:r>
            <a:r>
              <a:rPr lang="en-US" sz="1200" dirty="0">
                <a:solidFill>
                  <a:schemeClr val="bg2"/>
                </a:solidFill>
                <a:hlinkClick r:id="rId4"/>
              </a:rPr>
              <a:t>CC BY 2.0</a:t>
            </a:r>
            <a:endParaRPr lang="en-GB" sz="1200" dirty="0">
              <a:solidFill>
                <a:schemeClr val="bg2"/>
              </a:solidFill>
            </a:endParaRPr>
          </a:p>
        </p:txBody>
      </p:sp>
    </p:spTree>
    <p:extLst>
      <p:ext uri="{BB962C8B-B14F-4D97-AF65-F5344CB8AC3E}">
        <p14:creationId xmlns:p14="http://schemas.microsoft.com/office/powerpoint/2010/main" val="4090744589"/>
      </p:ext>
    </p:extLst>
  </p:cSld>
  <p:clrMapOvr>
    <a:masterClrMapping/>
  </p:clrMapOvr>
</p:sld>
</file>

<file path=ppt/slides/slide1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89" y="3030019"/>
            <a:ext cx="6603822" cy="797962"/>
          </a:xfrm>
          <a:prstGeom prst="rect">
            <a:avLst/>
          </a:prstGeom>
        </p:spPr>
      </p:pic>
      <p:sp>
        <p:nvSpPr>
          <p:cNvPr id="5" name="TextBox 4"/>
          <p:cNvSpPr txBox="1"/>
          <p:nvPr/>
        </p:nvSpPr>
        <p:spPr>
          <a:xfrm>
            <a:off x="0" y="6611779"/>
            <a:ext cx="1579417" cy="246221"/>
          </a:xfrm>
          <a:prstGeom prst="rect">
            <a:avLst/>
          </a:prstGeom>
          <a:noFill/>
        </p:spPr>
        <p:txBody>
          <a:bodyPr wrap="square" rtlCol="0">
            <a:spAutoFit/>
          </a:bodyPr>
          <a:lstStyle/>
          <a:p>
            <a:r>
              <a:rPr lang="en-GB" sz="1000" dirty="0" err="1">
                <a:hlinkClick r:id="rId4"/>
              </a:rPr>
              <a:t>Safecast</a:t>
            </a:r>
            <a:r>
              <a:rPr lang="en-GB" sz="1000" dirty="0">
                <a:hlinkClick r:id="rId4"/>
              </a:rPr>
              <a:t> logo</a:t>
            </a:r>
            <a:r>
              <a:rPr lang="en-GB" sz="1000" dirty="0"/>
              <a:t>, fair use</a:t>
            </a:r>
          </a:p>
        </p:txBody>
      </p:sp>
    </p:spTree>
    <p:extLst>
      <p:ext uri="{BB962C8B-B14F-4D97-AF65-F5344CB8AC3E}">
        <p14:creationId xmlns:p14="http://schemas.microsoft.com/office/powerpoint/2010/main" val="2284797388"/>
      </p:ext>
    </p:extLst>
  </p:cSld>
  <p:clrMapOvr>
    <a:masterClrMapping/>
  </p:clrMapOvr>
</p:sld>
</file>

<file path=ppt/slides/slide1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57890"/>
            <a:ext cx="2709333" cy="400110"/>
          </a:xfrm>
          <a:prstGeom prst="rect">
            <a:avLst/>
          </a:prstGeom>
          <a:noFill/>
        </p:spPr>
        <p:txBody>
          <a:bodyPr wrap="square" rtlCol="0">
            <a:spAutoFit/>
          </a:bodyPr>
          <a:lstStyle/>
          <a:p>
            <a:r>
              <a:rPr lang="en-GB" sz="1000" dirty="0">
                <a:hlinkClick r:id="rId3"/>
              </a:rPr>
              <a:t>SAFECAST</a:t>
            </a:r>
            <a:r>
              <a:rPr lang="en-GB" sz="1000" dirty="0"/>
              <a:t> by Yusuke Kawasaki from Flickr </a:t>
            </a:r>
            <a:r>
              <a:rPr lang="en-GB" sz="1000" dirty="0">
                <a:hlinkClick r:id="rId4"/>
              </a:rPr>
              <a:t>CC BY 2.0</a:t>
            </a:r>
            <a:endParaRPr lang="en-GB" sz="1000" dirty="0"/>
          </a:p>
        </p:txBody>
      </p:sp>
    </p:spTree>
    <p:extLst>
      <p:ext uri="{BB962C8B-B14F-4D97-AF65-F5344CB8AC3E}">
        <p14:creationId xmlns:p14="http://schemas.microsoft.com/office/powerpoint/2010/main" val="342286113"/>
      </p:ext>
    </p:extLst>
  </p:cSld>
  <p:clrMapOvr>
    <a:masterClrMapping/>
  </p:clrMapOvr>
</p:sld>
</file>

<file path=ppt/slides/slide1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833685" cy="6858000"/>
          </a:xfrm>
          <a:prstGeom prst="rect">
            <a:avLst/>
          </a:prstGeom>
        </p:spPr>
      </p:pic>
      <p:sp>
        <p:nvSpPr>
          <p:cNvPr id="3" name="TextBox 2"/>
          <p:cNvSpPr txBox="1"/>
          <p:nvPr/>
        </p:nvSpPr>
        <p:spPr>
          <a:xfrm rot="16200000">
            <a:off x="10932048" y="1013731"/>
            <a:ext cx="2273684" cy="246221"/>
          </a:xfrm>
          <a:prstGeom prst="rect">
            <a:avLst/>
          </a:prstGeom>
          <a:solidFill>
            <a:srgbClr val="1C1C1C">
              <a:alpha val="69.804%"/>
            </a:srgbClr>
          </a:solidFill>
        </p:spPr>
        <p:txBody>
          <a:bodyPr wrap="square" rtlCol="0">
            <a:spAutoFit/>
          </a:bodyPr>
          <a:lstStyle/>
          <a:p>
            <a:r>
              <a:rPr lang="en-US" sz="1000" dirty="0" err="1">
                <a:hlinkClick r:id="rId3"/>
              </a:rPr>
              <a:t>Safecast</a:t>
            </a:r>
            <a:r>
              <a:rPr lang="en-US" sz="1000" dirty="0">
                <a:hlinkClick r:id="rId3"/>
              </a:rPr>
              <a:t> map </a:t>
            </a:r>
            <a:r>
              <a:rPr lang="en-US" sz="1000" dirty="0"/>
              <a:t>screenshot, fair use</a:t>
            </a:r>
            <a:endParaRPr lang="en-GB" sz="1000" dirty="0"/>
          </a:p>
        </p:txBody>
      </p:sp>
    </p:spTree>
    <p:extLst>
      <p:ext uri="{BB962C8B-B14F-4D97-AF65-F5344CB8AC3E}">
        <p14:creationId xmlns:p14="http://schemas.microsoft.com/office/powerpoint/2010/main" val="2976732363"/>
      </p:ext>
    </p:extLst>
  </p:cSld>
  <p:clrMapOvr>
    <a:masterClrMapping/>
  </p:clrMapOvr>
</p:sld>
</file>

<file path=ppt/slides/slide1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2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1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3242268"/>
            <a:ext cx="3890385" cy="971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50123" y="2936632"/>
            <a:ext cx="2981009" cy="3056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02522" y="2329542"/>
            <a:ext cx="2828610" cy="9127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79371" y="2340430"/>
            <a:ext cx="1751761" cy="892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2044003" cy="2081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893277" cy="28219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860808" cy="19678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440343" y="572754"/>
            <a:ext cx="141514" cy="26695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437831" y="1274464"/>
            <a:ext cx="2440075" cy="1958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466303" y="2316984"/>
            <a:ext cx="1351502" cy="9286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1" y="1758461"/>
            <a:ext cx="3773993" cy="14997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437830" y="2583264"/>
            <a:ext cx="2892252" cy="6732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061208" y="3258176"/>
            <a:ext cx="1376622" cy="332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299397" y="3256084"/>
            <a:ext cx="3138433" cy="17329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30096" y="3257758"/>
            <a:ext cx="1607734" cy="1558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3258176"/>
            <a:ext cx="1075172" cy="2750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5437830" y="3256084"/>
            <a:ext cx="144027" cy="2218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466303" y="3235362"/>
            <a:ext cx="840712" cy="1591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437830" y="3235362"/>
            <a:ext cx="817267" cy="30582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428621" y="3242268"/>
            <a:ext cx="2600010" cy="18618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428621" y="3253156"/>
            <a:ext cx="3924717" cy="2024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437830" y="3246454"/>
            <a:ext cx="2739014" cy="8649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437830" y="3234730"/>
            <a:ext cx="3604010" cy="142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flipH="1">
            <a:off x="5421922" y="1646253"/>
            <a:ext cx="734368" cy="15960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56252" y="871693"/>
            <a:ext cx="1210828" cy="23475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171525" y="317895"/>
            <a:ext cx="3729317" cy="707886"/>
          </a:xfrm>
          <a:prstGeom prst="rect">
            <a:avLst/>
          </a:prstGeom>
          <a:noFill/>
        </p:spPr>
        <p:txBody>
          <a:bodyPr wrap="square" rtlCol="0">
            <a:spAutoFit/>
          </a:bodyPr>
          <a:lstStyle/>
          <a:p>
            <a:r>
              <a:rPr lang="en-GB" sz="4000" b="1" dirty="0">
                <a:solidFill>
                  <a:schemeClr val="accent4"/>
                </a:solidFill>
              </a:rPr>
              <a:t>centralised</a:t>
            </a:r>
          </a:p>
        </p:txBody>
      </p:sp>
      <p:sp>
        <p:nvSpPr>
          <p:cNvPr id="54" name="TextBox 53"/>
          <p:cNvSpPr txBox="1"/>
          <p:nvPr/>
        </p:nvSpPr>
        <p:spPr>
          <a:xfrm>
            <a:off x="0" y="6519446"/>
            <a:ext cx="6968531" cy="338554"/>
          </a:xfrm>
          <a:prstGeom prst="rect">
            <a:avLst/>
          </a:prstGeom>
          <a:noFill/>
        </p:spPr>
        <p:txBody>
          <a:bodyPr wrap="square" rtlCol="0">
            <a:spAutoFit/>
          </a:bodyPr>
          <a:lstStyle/>
          <a:p>
            <a:r>
              <a:rPr lang="en-US" sz="1600" dirty="0">
                <a:hlinkClick r:id="rId4"/>
              </a:rPr>
              <a:t>Baran (1964)</a:t>
            </a:r>
            <a:r>
              <a:rPr lang="en-US" sz="1600" dirty="0"/>
              <a:t> IEEE Transactions on Communications Systems 12(1): 1-9</a:t>
            </a:r>
            <a:endParaRPr lang="en-GB" sz="1600" dirty="0"/>
          </a:p>
        </p:txBody>
      </p:sp>
    </p:spTree>
    <p:custDataLst>
      <p:tags r:id="rId1"/>
    </p:custDataLst>
    <p:extLst>
      <p:ext uri="{BB962C8B-B14F-4D97-AF65-F5344CB8AC3E}">
        <p14:creationId xmlns:p14="http://schemas.microsoft.com/office/powerpoint/2010/main" val="2469602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25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125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1250"/>
                                        <p:tgtEl>
                                          <p:spTgt spid="42"/>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25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25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250"/>
                                        <p:tgtEl>
                                          <p:spTgt spid="33"/>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250"/>
                                        <p:tgtEl>
                                          <p:spTgt spid="32"/>
                                        </p:tgtEl>
                                      </p:cBhvr>
                                    </p:animEffect>
                                  </p:childTnLst>
                                </p:cTn>
                              </p:par>
                              <p:par>
                                <p:cTn id="26" presetID="22" presetClass="entr" presetSubtype="8"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250"/>
                                        <p:tgtEl>
                                          <p:spTgt spid="73"/>
                                        </p:tgtEl>
                                      </p:cBhvr>
                                    </p:animEffect>
                                  </p:childTnLst>
                                </p:cTn>
                              </p:par>
                              <p:par>
                                <p:cTn id="29" presetID="22" presetClass="entr" presetSubtype="8"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1250"/>
                                        <p:tgtEl>
                                          <p:spTgt spid="76"/>
                                        </p:tgtEl>
                                      </p:cBhvr>
                                    </p:animEffect>
                                  </p:childTnLst>
                                </p:cTn>
                              </p:par>
                              <p:par>
                                <p:cTn id="32" presetID="22" presetClass="entr" presetSubtype="8"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1250"/>
                                        <p:tgtEl>
                                          <p:spTgt spid="79"/>
                                        </p:tgtEl>
                                      </p:cBhvr>
                                    </p:animEffect>
                                  </p:childTnLst>
                                </p:cTn>
                              </p:par>
                              <p:par>
                                <p:cTn id="35" presetID="22" presetClass="entr" presetSubtype="8"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1250"/>
                                        <p:tgtEl>
                                          <p:spTgt spid="82"/>
                                        </p:tgtEl>
                                      </p:cBhvr>
                                    </p:animEffect>
                                  </p:childTnLst>
                                </p:cTn>
                              </p:par>
                              <p:par>
                                <p:cTn id="38" presetID="22" presetClass="entr" presetSubtype="4"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1250"/>
                                        <p:tgtEl>
                                          <p:spTgt spid="85"/>
                                        </p:tgtEl>
                                      </p:cBhvr>
                                    </p:animEffect>
                                  </p:childTnLst>
                                </p:cTn>
                              </p:par>
                              <p:par>
                                <p:cTn id="41" presetID="22" presetClass="entr" presetSubtype="4"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down)">
                                      <p:cBhvr>
                                        <p:cTn id="43" dur="1250"/>
                                        <p:tgtEl>
                                          <p:spTgt spid="91"/>
                                        </p:tgtEl>
                                      </p:cBhvr>
                                    </p:animEffect>
                                  </p:childTnLst>
                                </p:cTn>
                              </p:par>
                              <p:par>
                                <p:cTn id="44" presetID="22" presetClass="entr" presetSubtype="4"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down)">
                                      <p:cBhvr>
                                        <p:cTn id="46" dur="1250"/>
                                        <p:tgtEl>
                                          <p:spTgt spid="88"/>
                                        </p:tgtEl>
                                      </p:cBhvr>
                                    </p:animEffect>
                                  </p:childTnLst>
                                </p:cTn>
                              </p:par>
                              <p:par>
                                <p:cTn id="47" presetID="22" presetClass="entr" presetSubtype="2"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wipe(right)">
                                      <p:cBhvr>
                                        <p:cTn id="49" dur="1250"/>
                                        <p:tgtEl>
                                          <p:spTgt spid="94"/>
                                        </p:tgtEl>
                                      </p:cBhvr>
                                    </p:animEffect>
                                  </p:childTnLst>
                                </p:cTn>
                              </p:par>
                              <p:par>
                                <p:cTn id="50" presetID="22" presetClass="entr" presetSubtype="2" fill="hold"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wipe(right)">
                                      <p:cBhvr>
                                        <p:cTn id="52" dur="1250"/>
                                        <p:tgtEl>
                                          <p:spTgt spid="97"/>
                                        </p:tgtEl>
                                      </p:cBhvr>
                                    </p:animEffect>
                                  </p:childTnLst>
                                </p:cTn>
                              </p:par>
                              <p:par>
                                <p:cTn id="53" presetID="22" presetClass="entr" presetSubtype="2"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right)">
                                      <p:cBhvr>
                                        <p:cTn id="55" dur="1250"/>
                                        <p:tgtEl>
                                          <p:spTgt spid="100"/>
                                        </p:tgtEl>
                                      </p:cBhvr>
                                    </p:animEffect>
                                  </p:childTnLst>
                                </p:cTn>
                              </p:par>
                              <p:par>
                                <p:cTn id="56" presetID="22" presetClass="entr" presetSubtype="2"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right)">
                                      <p:cBhvr>
                                        <p:cTn id="58" dur="1250"/>
                                        <p:tgtEl>
                                          <p:spTgt spid="103"/>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1250"/>
                                        <p:tgtEl>
                                          <p:spTgt spid="70"/>
                                        </p:tgtEl>
                                      </p:cBhvr>
                                    </p:animEffect>
                                  </p:childTnLst>
                                </p:cTn>
                              </p:par>
                              <p:par>
                                <p:cTn id="62" presetID="22" presetClass="entr" presetSubtype="2"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right)">
                                      <p:cBhvr>
                                        <p:cTn id="64" dur="1250"/>
                                        <p:tgtEl>
                                          <p:spTgt spid="67"/>
                                        </p:tgtEl>
                                      </p:cBhvr>
                                    </p:animEffect>
                                  </p:childTnLst>
                                </p:cTn>
                              </p:par>
                              <p:par>
                                <p:cTn id="65" presetID="22" presetClass="entr" presetSubtype="2"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right)">
                                      <p:cBhvr>
                                        <p:cTn id="67" dur="1250"/>
                                        <p:tgtEl>
                                          <p:spTgt spid="64"/>
                                        </p:tgtEl>
                                      </p:cBhvr>
                                    </p:animEffect>
                                  </p:childTnLst>
                                </p:cTn>
                              </p:par>
                              <p:par>
                                <p:cTn id="68" presetID="22" presetClass="entr" presetSubtype="1"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up)">
                                      <p:cBhvr>
                                        <p:cTn id="70" dur="1250"/>
                                        <p:tgtEl>
                                          <p:spTgt spid="61"/>
                                        </p:tgtEl>
                                      </p:cBhvr>
                                    </p:animEffect>
                                  </p:childTnLst>
                                </p:cTn>
                              </p:par>
                              <p:par>
                                <p:cTn id="71" presetID="22" presetClass="entr" presetSubtype="1"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up)">
                                      <p:cBhvr>
                                        <p:cTn id="73" dur="1250"/>
                                        <p:tgtEl>
                                          <p:spTgt spid="58"/>
                                        </p:tgtEl>
                                      </p:cBhvr>
                                    </p:animEffect>
                                  </p:childTnLst>
                                </p:cTn>
                              </p:par>
                              <p:par>
                                <p:cTn id="74" presetID="22" presetClass="entr" presetSubtype="1"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up)">
                                      <p:cBhvr>
                                        <p:cTn id="76" dur="1250"/>
                                        <p:tgtEl>
                                          <p:spTgt spid="55"/>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1250"/>
                                        <p:tgtEl>
                                          <p:spTgt spid="5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1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1274464"/>
            <a:ext cx="2120201" cy="16621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2247481" cy="10550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2" y="2316984"/>
            <a:ext cx="1389183" cy="9411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 idx="4"/>
          </p:cNvCxnSpPr>
          <p:nvPr/>
        </p:nvCxnSpPr>
        <p:spPr>
          <a:xfrm flipV="1">
            <a:off x="2299397" y="3091543"/>
            <a:ext cx="152400" cy="18974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1751760" cy="6581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6" idx="5"/>
          </p:cNvCxnSpPr>
          <p:nvPr/>
        </p:nvCxnSpPr>
        <p:spPr>
          <a:xfrm flipH="1" flipV="1">
            <a:off x="2558376" y="3047397"/>
            <a:ext cx="3023482" cy="24272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581857" y="4111450"/>
            <a:ext cx="2594987" cy="13632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667080" y="871693"/>
            <a:ext cx="150725" cy="14452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0" y="6519446"/>
            <a:ext cx="6968531" cy="338554"/>
          </a:xfrm>
          <a:prstGeom prst="rect">
            <a:avLst/>
          </a:prstGeom>
          <a:noFill/>
        </p:spPr>
        <p:txBody>
          <a:bodyPr wrap="square" rtlCol="0">
            <a:spAutoFit/>
          </a:bodyPr>
          <a:lstStyle/>
          <a:p>
            <a:r>
              <a:rPr lang="en-US" sz="1600" dirty="0">
                <a:hlinkClick r:id="rId3"/>
              </a:rPr>
              <a:t>Baran (1964)</a:t>
            </a:r>
            <a:r>
              <a:rPr lang="en-US" sz="1600" dirty="0"/>
              <a:t> IEEE Transactions on Communications Systems 12(1): 1-9</a:t>
            </a:r>
            <a:endParaRPr lang="en-GB" sz="1600" dirty="0"/>
          </a:p>
        </p:txBody>
      </p:sp>
      <p:sp>
        <p:nvSpPr>
          <p:cNvPr id="2" name="TextBox 1"/>
          <p:cNvSpPr txBox="1"/>
          <p:nvPr/>
        </p:nvSpPr>
        <p:spPr>
          <a:xfrm>
            <a:off x="8171525" y="317895"/>
            <a:ext cx="3729317" cy="707886"/>
          </a:xfrm>
          <a:prstGeom prst="rect">
            <a:avLst/>
          </a:prstGeom>
          <a:noFill/>
        </p:spPr>
        <p:txBody>
          <a:bodyPr wrap="square" rtlCol="0">
            <a:spAutoFit/>
          </a:bodyPr>
          <a:lstStyle/>
          <a:p>
            <a:r>
              <a:rPr lang="en-GB" sz="4000" b="1" dirty="0">
                <a:solidFill>
                  <a:schemeClr val="accent4"/>
                </a:solidFill>
              </a:rPr>
              <a:t>decentralised</a:t>
            </a:r>
          </a:p>
        </p:txBody>
      </p:sp>
    </p:spTree>
    <p:extLst>
      <p:ext uri="{BB962C8B-B14F-4D97-AF65-F5344CB8AC3E}">
        <p14:creationId xmlns:p14="http://schemas.microsoft.com/office/powerpoint/2010/main" val="69213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right)">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1"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par>
                                <p:cTn id="17" presetID="22" presetClass="entr" presetSubtype="2"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right)">
                                      <p:cBhvr>
                                        <p:cTn id="19" dur="500"/>
                                        <p:tgtEl>
                                          <p:spTgt spid="100"/>
                                        </p:tgtEl>
                                      </p:cBhvr>
                                    </p:animEffect>
                                  </p:childTnLst>
                                </p:cTn>
                              </p:par>
                              <p:par>
                                <p:cTn id="20" presetID="22" presetClass="entr" presetSubtype="8"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1"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par>
                                <p:cTn id="29" presetID="22" presetClass="entr" presetSubtype="2"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par>
                                <p:cTn id="35" presetID="22" presetClass="entr" presetSubtype="1"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4"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500"/>
                                        <p:tgtEl>
                                          <p:spTgt spid="39"/>
                                        </p:tgtEl>
                                      </p:cBhvr>
                                    </p:animEffect>
                                  </p:childTnLst>
                                </p:cTn>
                              </p:par>
                              <p:par>
                                <p:cTn id="41" presetID="22" presetClass="entr" presetSubtype="2"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right)">
                                      <p:cBhvr>
                                        <p:cTn id="43" dur="500"/>
                                        <p:tgtEl>
                                          <p:spTgt spid="52"/>
                                        </p:tgtEl>
                                      </p:cBhvr>
                                    </p:animEffect>
                                  </p:childTnLst>
                                </p:cTn>
                              </p:par>
                              <p:par>
                                <p:cTn id="44" presetID="22" presetClass="entr" presetSubtype="1"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up)">
                                      <p:cBhvr>
                                        <p:cTn id="46" dur="500"/>
                                        <p:tgtEl>
                                          <p:spTgt spid="55"/>
                                        </p:tgtEl>
                                      </p:cBhvr>
                                    </p:animEffect>
                                  </p:childTnLst>
                                </p:cTn>
                              </p:par>
                              <p:par>
                                <p:cTn id="47" presetID="22" presetClass="entr" presetSubtype="1"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500"/>
                                        <p:tgtEl>
                                          <p:spTgt spid="58"/>
                                        </p:tgtEl>
                                      </p:cBhvr>
                                    </p:animEffect>
                                  </p:childTnLst>
                                </p:cTn>
                              </p:par>
                              <p:par>
                                <p:cTn id="50" presetID="22" presetClass="entr" presetSubtype="8" fill="hold"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left)">
                                      <p:cBhvr>
                                        <p:cTn id="52" dur="500"/>
                                        <p:tgtEl>
                                          <p:spTgt spid="67"/>
                                        </p:tgtEl>
                                      </p:cBhvr>
                                    </p:animEffect>
                                  </p:childTnLst>
                                </p:cTn>
                              </p:par>
                              <p:par>
                                <p:cTn id="53" presetID="22" presetClass="entr" presetSubtype="1"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up)">
                                      <p:cBhvr>
                                        <p:cTn id="55" dur="500"/>
                                        <p:tgtEl>
                                          <p:spTgt spid="61"/>
                                        </p:tgtEl>
                                      </p:cBhvr>
                                    </p:animEffect>
                                  </p:childTnLst>
                                </p:cTn>
                              </p:par>
                              <p:par>
                                <p:cTn id="56" presetID="22" presetClass="entr" presetSubtype="2"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right)">
                                      <p:cBhvr>
                                        <p:cTn id="58" dur="500"/>
                                        <p:tgtEl>
                                          <p:spTgt spid="78"/>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500"/>
                                        <p:tgtEl>
                                          <p:spTgt spid="70"/>
                                        </p:tgtEl>
                                      </p:cBhvr>
                                    </p:animEffect>
                                  </p:childTnLst>
                                </p:cTn>
                              </p:par>
                              <p:par>
                                <p:cTn id="62" presetID="22" presetClass="entr" presetSubtype="1"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up)">
                                      <p:cBhvr>
                                        <p:cTn id="64" dur="500"/>
                                        <p:tgtEl>
                                          <p:spTgt spid="103"/>
                                        </p:tgtEl>
                                      </p:cBhvr>
                                    </p:animEffect>
                                  </p:childTnLst>
                                </p:cTn>
                              </p:par>
                              <p:par>
                                <p:cTn id="65" presetID="22" presetClass="entr" presetSubtype="4"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wipe(down)">
                                      <p:cBhvr>
                                        <p:cTn id="67" dur="500"/>
                                        <p:tgtEl>
                                          <p:spTgt spid="94"/>
                                        </p:tgtEl>
                                      </p:cBhvr>
                                    </p:animEffect>
                                  </p:childTnLst>
                                </p:cTn>
                              </p:par>
                              <p:par>
                                <p:cTn id="68" presetID="22" presetClass="entr" presetSubtype="4" fill="hold"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wipe(down)">
                                      <p:cBhvr>
                                        <p:cTn id="70" dur="500"/>
                                        <p:tgtEl>
                                          <p:spTgt spid="97"/>
                                        </p:tgtEl>
                                      </p:cBhvr>
                                    </p:animEffect>
                                  </p:childTnLst>
                                </p:cTn>
                              </p:par>
                              <p:par>
                                <p:cTn id="71" presetID="22" presetClass="entr" presetSubtype="4"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down)">
                                      <p:cBhvr>
                                        <p:cTn id="73" dur="500"/>
                                        <p:tgtEl>
                                          <p:spTgt spid="91"/>
                                        </p:tgtEl>
                                      </p:cBhvr>
                                    </p:animEffect>
                                  </p:childTnLst>
                                </p:cTn>
                              </p:par>
                              <p:par>
                                <p:cTn id="74" presetID="22" presetClass="entr" presetSubtype="8"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par>
                                <p:cTn id="77" presetID="22" presetClass="entr" presetSubtype="8"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par>
                                <p:cTn id="80" presetID="22" presetClass="entr" presetSubtype="1" fill="hold"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up)">
                                      <p:cBhvr>
                                        <p:cTn id="8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2340430"/>
            <a:ext cx="1229248"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1585966" cy="3717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3" y="2340430"/>
            <a:ext cx="1389182"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540747" y="3339404"/>
            <a:ext cx="758650" cy="16496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532561" cy="11924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3830097" y="4838280"/>
            <a:ext cx="1751761" cy="6363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307015" y="4111450"/>
            <a:ext cx="1869829" cy="7155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182014" y="903096"/>
            <a:ext cx="495115" cy="743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flipH="1">
            <a:off x="9041840" y="1758461"/>
            <a:ext cx="160775" cy="1476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428622" y="3258176"/>
            <a:ext cx="2748222" cy="853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679371" y="2340430"/>
            <a:ext cx="1749251"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5428622" y="3258176"/>
            <a:ext cx="878393" cy="1568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061208" y="3591030"/>
            <a:ext cx="2245807"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830097" y="3591030"/>
            <a:ext cx="231112"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79371" y="2340430"/>
            <a:ext cx="381838" cy="1250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3528645" y="420357"/>
            <a:ext cx="2053212" cy="1523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377920" y="420357"/>
            <a:ext cx="150725" cy="7033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602522" y="1123739"/>
            <a:ext cx="775399" cy="11932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3377921" y="1137975"/>
            <a:ext cx="301450" cy="12024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5581857" y="572755"/>
            <a:ext cx="1085223" cy="2989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6667081" y="871693"/>
            <a:ext cx="1210825" cy="402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7877906" y="1274464"/>
            <a:ext cx="1324709" cy="4839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5581857" y="572755"/>
            <a:ext cx="556010" cy="10734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330082" y="1758461"/>
            <a:ext cx="872534" cy="8248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8176845" y="2583264"/>
            <a:ext cx="153237" cy="15281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041840" y="3234730"/>
            <a:ext cx="311498" cy="20431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6307015" y="4838280"/>
            <a:ext cx="1721617" cy="2658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028631" y="5104144"/>
            <a:ext cx="1314660" cy="173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830097" y="4816508"/>
            <a:ext cx="24769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6255097" y="5104144"/>
            <a:ext cx="1773534" cy="1189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299397" y="2936632"/>
            <a:ext cx="150726" cy="20306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2299397" y="4838280"/>
            <a:ext cx="1530700" cy="1507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25" idx="2"/>
          </p:cNvCxnSpPr>
          <p:nvPr/>
        </p:nvCxnSpPr>
        <p:spPr>
          <a:xfrm flipH="1" flipV="1">
            <a:off x="2148672" y="4989006"/>
            <a:ext cx="2213986" cy="10199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679371" y="1646253"/>
            <a:ext cx="2458496"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0" y="6519446"/>
            <a:ext cx="6968531" cy="338554"/>
          </a:xfrm>
          <a:prstGeom prst="rect">
            <a:avLst/>
          </a:prstGeom>
          <a:noFill/>
        </p:spPr>
        <p:txBody>
          <a:bodyPr wrap="square" rtlCol="0">
            <a:spAutoFit/>
          </a:bodyPr>
          <a:lstStyle/>
          <a:p>
            <a:r>
              <a:rPr lang="en-US" sz="1600" dirty="0">
                <a:hlinkClick r:id="rId3"/>
              </a:rPr>
              <a:t>Baran (1964)</a:t>
            </a:r>
            <a:r>
              <a:rPr lang="en-US" sz="1600" dirty="0"/>
              <a:t> IEEE Transactions on Communications Systems 12(1): 1-9</a:t>
            </a:r>
            <a:endParaRPr lang="en-GB" sz="1600" dirty="0"/>
          </a:p>
        </p:txBody>
      </p:sp>
      <p:sp>
        <p:nvSpPr>
          <p:cNvPr id="89" name="TextBox 88"/>
          <p:cNvSpPr txBox="1"/>
          <p:nvPr/>
        </p:nvSpPr>
        <p:spPr>
          <a:xfrm>
            <a:off x="8171525" y="317895"/>
            <a:ext cx="3729317" cy="707886"/>
          </a:xfrm>
          <a:prstGeom prst="rect">
            <a:avLst/>
          </a:prstGeom>
          <a:noFill/>
        </p:spPr>
        <p:txBody>
          <a:bodyPr wrap="square" rtlCol="0">
            <a:spAutoFit/>
          </a:bodyPr>
          <a:lstStyle/>
          <a:p>
            <a:r>
              <a:rPr lang="en-GB" sz="4000" b="1" dirty="0">
                <a:solidFill>
                  <a:schemeClr val="accent4"/>
                </a:solidFill>
              </a:rPr>
              <a:t>distributed</a:t>
            </a:r>
          </a:p>
        </p:txBody>
      </p:sp>
      <p:cxnSp>
        <p:nvCxnSpPr>
          <p:cNvPr id="92" name="Straight Connector 91"/>
          <p:cNvCxnSpPr/>
          <p:nvPr/>
        </p:nvCxnSpPr>
        <p:spPr>
          <a:xfrm flipV="1">
            <a:off x="2602522" y="2316984"/>
            <a:ext cx="1076849" cy="125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62659" y="6008914"/>
            <a:ext cx="1892438" cy="284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741932"/>
      </p:ext>
    </p:extLst>
  </p:cSld>
  <p:clrMapOvr>
    <a:masterClrMapping/>
  </p:clrMapOvr>
  <p:transition>
    <p:fade/>
  </p:transition>
</p:sld>
</file>

<file path=ppt/slides/slide1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a:t>citizen</a:t>
            </a:r>
          </a:p>
        </p:txBody>
      </p:sp>
      <p:sp>
        <p:nvSpPr>
          <p:cNvPr id="3" name="TextBox 2"/>
          <p:cNvSpPr txBox="1"/>
          <p:nvPr/>
        </p:nvSpPr>
        <p:spPr>
          <a:xfrm>
            <a:off x="6121121" y="2180493"/>
            <a:ext cx="4220307" cy="1107996"/>
          </a:xfrm>
          <a:prstGeom prst="rect">
            <a:avLst/>
          </a:prstGeom>
          <a:noFill/>
        </p:spPr>
        <p:txBody>
          <a:bodyPr wrap="square" rtlCol="0">
            <a:spAutoFit/>
          </a:bodyPr>
          <a:lstStyle/>
          <a:p>
            <a:r>
              <a:rPr lang="en-GB" sz="6600" dirty="0"/>
              <a:t>science</a:t>
            </a:r>
          </a:p>
        </p:txBody>
      </p:sp>
    </p:spTree>
    <p:extLst>
      <p:ext uri="{BB962C8B-B14F-4D97-AF65-F5344CB8AC3E}">
        <p14:creationId xmlns:p14="http://schemas.microsoft.com/office/powerpoint/2010/main" val="2377791042"/>
      </p:ext>
    </p:extLst>
  </p:cSld>
  <p:clrMapOvr>
    <a:masterClrMapping/>
  </p:clrMapOvr>
  <p:transition>
    <p:fade/>
  </p:transition>
</p:sld>
</file>

<file path=ppt/slides/slide1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a:t>citizen</a:t>
            </a:r>
          </a:p>
        </p:txBody>
      </p:sp>
      <p:sp>
        <p:nvSpPr>
          <p:cNvPr id="4" name="TextBox 3"/>
          <p:cNvSpPr txBox="1"/>
          <p:nvPr/>
        </p:nvSpPr>
        <p:spPr>
          <a:xfrm>
            <a:off x="3225521" y="2180493"/>
            <a:ext cx="4883499" cy="1107996"/>
          </a:xfrm>
          <a:prstGeom prst="rect">
            <a:avLst/>
          </a:prstGeom>
          <a:noFill/>
        </p:spPr>
        <p:txBody>
          <a:bodyPr wrap="square" rtlCol="0">
            <a:spAutoFit/>
          </a:bodyPr>
          <a:lstStyle/>
          <a:p>
            <a:r>
              <a:rPr lang="en-GB" sz="6600" dirty="0"/>
              <a:t>citizenship</a:t>
            </a:r>
            <a:r>
              <a:rPr lang="en-GB" sz="6600" dirty="0">
                <a:solidFill>
                  <a:schemeClr val="accent4"/>
                </a:solidFill>
              </a:rPr>
              <a:t>*</a:t>
            </a:r>
          </a:p>
        </p:txBody>
      </p:sp>
      <p:sp>
        <p:nvSpPr>
          <p:cNvPr id="5" name="TextBox 4"/>
          <p:cNvSpPr txBox="1"/>
          <p:nvPr/>
        </p:nvSpPr>
        <p:spPr>
          <a:xfrm>
            <a:off x="4752871" y="5908430"/>
            <a:ext cx="7204668" cy="646331"/>
          </a:xfrm>
          <a:prstGeom prst="rect">
            <a:avLst/>
          </a:prstGeom>
          <a:noFill/>
        </p:spPr>
        <p:txBody>
          <a:bodyPr wrap="square" rtlCol="0">
            <a:spAutoFit/>
          </a:bodyPr>
          <a:lstStyle/>
          <a:p>
            <a:r>
              <a:rPr lang="en-GB" dirty="0">
                <a:solidFill>
                  <a:schemeClr val="accent4"/>
                </a:solidFill>
              </a:rPr>
              <a:t>*</a:t>
            </a:r>
            <a:r>
              <a:rPr lang="en-US" dirty="0"/>
              <a:t>Irwin (1995) </a:t>
            </a:r>
            <a:r>
              <a:rPr lang="en-US" i="1" dirty="0"/>
              <a:t>Citizen science: A study of people, expertise and sustainable development</a:t>
            </a:r>
            <a:r>
              <a:rPr lang="en-US" dirty="0"/>
              <a:t>. New York, United States: Routledge.</a:t>
            </a:r>
            <a:endParaRPr lang="en-GB" dirty="0"/>
          </a:p>
        </p:txBody>
      </p:sp>
    </p:spTree>
    <p:extLst>
      <p:ext uri="{BB962C8B-B14F-4D97-AF65-F5344CB8AC3E}">
        <p14:creationId xmlns:p14="http://schemas.microsoft.com/office/powerpoint/2010/main" val="3668190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p:cNvSpPr txBox="1"/>
          <p:nvPr/>
        </p:nvSpPr>
        <p:spPr>
          <a:xfrm>
            <a:off x="4523433" y="0"/>
            <a:ext cx="3145134" cy="646331"/>
          </a:xfrm>
          <a:prstGeom prst="rect">
            <a:avLst/>
          </a:prstGeom>
          <a:noFill/>
        </p:spPr>
        <p:txBody>
          <a:bodyPr wrap="square" rtlCol="0" anchor="ctr">
            <a:spAutoFit/>
          </a:bodyPr>
          <a:lstStyle/>
          <a:p>
            <a:pPr algn="ctr"/>
            <a:r>
              <a:rPr lang="en-GB" sz="3600" b="1" dirty="0">
                <a:solidFill>
                  <a:schemeClr val="accent4"/>
                </a:solidFill>
              </a:rPr>
              <a:t>thank you</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7358" y="4561952"/>
            <a:ext cx="4357233" cy="1992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092" y="5172097"/>
            <a:ext cx="972512" cy="137157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0056" y="5496441"/>
            <a:ext cx="1454587" cy="1057570"/>
          </a:xfrm>
          <a:prstGeom prst="rect">
            <a:avLst/>
          </a:prstGeom>
        </p:spPr>
      </p:pic>
      <p:grpSp>
        <p:nvGrpSpPr>
          <p:cNvPr id="17" name="Group 16"/>
          <p:cNvGrpSpPr/>
          <p:nvPr/>
        </p:nvGrpSpPr>
        <p:grpSpPr>
          <a:xfrm>
            <a:off x="1432816" y="663930"/>
            <a:ext cx="9326369" cy="3108544"/>
            <a:chOff x="1432816" y="1295469"/>
            <a:chExt cx="9326369" cy="1566519"/>
          </a:xfrm>
        </p:grpSpPr>
        <p:sp>
          <p:nvSpPr>
            <p:cNvPr id="12" name="TextBox 11"/>
            <p:cNvSpPr txBox="1"/>
            <p:nvPr/>
          </p:nvSpPr>
          <p:spPr>
            <a:xfrm>
              <a:off x="1432816" y="1295469"/>
              <a:ext cx="3541044" cy="1566519"/>
            </a:xfrm>
            <a:prstGeom prst="rect">
              <a:avLst/>
            </a:prstGeom>
            <a:noFill/>
          </p:spPr>
          <p:txBody>
            <a:bodyPr wrap="square" rtlCol="0">
              <a:spAutoFit/>
            </a:bodyPr>
            <a:lstStyle/>
            <a:p>
              <a:r>
                <a:rPr lang="en-GB" sz="2800" dirty="0"/>
                <a:t>Philip Stephens</a:t>
              </a:r>
            </a:p>
            <a:p>
              <a:r>
                <a:rPr lang="en-US" sz="2800" dirty="0"/>
                <a:t>Samantha Mason</a:t>
              </a:r>
              <a:endParaRPr lang="en-GB" sz="2800" dirty="0"/>
            </a:p>
            <a:p>
              <a:r>
                <a:rPr lang="en-GB" sz="2800" dirty="0"/>
                <a:t>Vivien Kent</a:t>
              </a:r>
            </a:p>
            <a:p>
              <a:r>
                <a:rPr lang="en-GB" sz="2800" dirty="0"/>
                <a:t>Steven Bradley</a:t>
              </a:r>
            </a:p>
            <a:p>
              <a:r>
                <a:rPr lang="en-GB" sz="2800" dirty="0"/>
                <a:t>Russell Hill</a:t>
              </a:r>
            </a:p>
            <a:p>
              <a:r>
                <a:rPr lang="en-GB" sz="2800" dirty="0"/>
                <a:t>Mark Whittingham</a:t>
              </a:r>
              <a:endParaRPr lang="en-US" sz="2800" dirty="0"/>
            </a:p>
            <a:p>
              <a:r>
                <a:rPr lang="en-US" sz="2800" dirty="0"/>
                <a:t>Roland </a:t>
              </a:r>
              <a:r>
                <a:rPr lang="en-US" sz="2800" dirty="0" err="1"/>
                <a:t>Ascroft</a:t>
              </a:r>
              <a:endParaRPr lang="en-GB" sz="2800" dirty="0"/>
            </a:p>
          </p:txBody>
        </p:sp>
        <p:sp>
          <p:nvSpPr>
            <p:cNvPr id="13" name="TextBox 12"/>
            <p:cNvSpPr txBox="1"/>
            <p:nvPr/>
          </p:nvSpPr>
          <p:spPr>
            <a:xfrm>
              <a:off x="7694438" y="1295469"/>
              <a:ext cx="3064747" cy="1349377"/>
            </a:xfrm>
            <a:prstGeom prst="rect">
              <a:avLst/>
            </a:prstGeom>
            <a:noFill/>
          </p:spPr>
          <p:txBody>
            <a:bodyPr wrap="square" rtlCol="0">
              <a:spAutoFit/>
            </a:bodyPr>
            <a:lstStyle/>
            <a:p>
              <a:r>
                <a:rPr lang="en-GB" sz="2800" dirty="0"/>
                <a:t>Lorraine Coghill</a:t>
              </a:r>
            </a:p>
            <a:p>
              <a:r>
                <a:rPr lang="en-GB" sz="2800" dirty="0"/>
                <a:t>Sian Green</a:t>
              </a:r>
            </a:p>
            <a:p>
              <a:r>
                <a:rPr lang="en-GB" sz="2800" dirty="0"/>
                <a:t>Julie Ryder</a:t>
              </a:r>
            </a:p>
            <a:p>
              <a:r>
                <a:rPr lang="en-GB" sz="2800" dirty="0"/>
                <a:t>Peter Goodyear</a:t>
              </a:r>
            </a:p>
            <a:p>
              <a:r>
                <a:rPr lang="en-GB" sz="2800" dirty="0"/>
                <a:t>Laura </a:t>
              </a:r>
              <a:r>
                <a:rPr lang="en-GB" sz="2800" dirty="0" err="1"/>
                <a:t>Degnan</a:t>
              </a:r>
              <a:endParaRPr lang="en-GB" sz="2800" dirty="0"/>
            </a:p>
            <a:p>
              <a:r>
                <a:rPr lang="en-GB" sz="2800" dirty="0"/>
                <a:t>Anne Kelly</a:t>
              </a:r>
            </a:p>
          </p:txBody>
        </p:sp>
      </p:grpSp>
      <p:sp>
        <p:nvSpPr>
          <p:cNvPr id="16" name="TextBox 15"/>
          <p:cNvSpPr txBox="1"/>
          <p:nvPr/>
        </p:nvSpPr>
        <p:spPr>
          <a:xfrm>
            <a:off x="3252329" y="3834238"/>
            <a:ext cx="5687342" cy="584775"/>
          </a:xfrm>
          <a:prstGeom prst="rect">
            <a:avLst/>
          </a:prstGeom>
          <a:noFill/>
        </p:spPr>
        <p:txBody>
          <a:bodyPr wrap="square" rtlCol="0" anchor="ctr">
            <a:spAutoFit/>
          </a:bodyPr>
          <a:lstStyle/>
          <a:p>
            <a:pPr algn="ctr"/>
            <a:r>
              <a:rPr lang="en-GB" sz="3200" b="1" dirty="0"/>
              <a:t>and all citizen scientists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043" y="4989134"/>
            <a:ext cx="4089597" cy="1564878"/>
          </a:xfrm>
          <a:prstGeom prst="rect">
            <a:avLst/>
          </a:prstGeom>
        </p:spPr>
      </p:pic>
      <p:sp>
        <p:nvSpPr>
          <p:cNvPr id="14" name="TextBox 13"/>
          <p:cNvSpPr txBox="1"/>
          <p:nvPr/>
        </p:nvSpPr>
        <p:spPr>
          <a:xfrm rot="16200000">
            <a:off x="11208212" y="5874212"/>
            <a:ext cx="1690577" cy="276999"/>
          </a:xfrm>
          <a:prstGeom prst="rect">
            <a:avLst/>
          </a:prstGeom>
          <a:noFill/>
        </p:spPr>
        <p:txBody>
          <a:bodyPr wrap="square" rtlCol="0">
            <a:spAutoFit/>
          </a:bodyPr>
          <a:lstStyle/>
          <a:p>
            <a:r>
              <a:rPr lang="en-US" sz="1200" dirty="0"/>
              <a:t>logos under fair use</a:t>
            </a:r>
            <a:endParaRPr lang="en-GB" sz="1200" dirty="0"/>
          </a:p>
        </p:txBody>
      </p:sp>
    </p:spTree>
    <p:extLst>
      <p:ext uri="{BB962C8B-B14F-4D97-AF65-F5344CB8AC3E}">
        <p14:creationId xmlns:p14="http://schemas.microsoft.com/office/powerpoint/2010/main" val="3690745810"/>
      </p:ext>
    </p:extLst>
  </p:cSld>
  <p:clrMapOvr>
    <a:masterClrMapping/>
  </p:clrMapOvr>
  <mc:AlternateContent xmlns:mc="http://schemas.openxmlformats.org/markup-compatibility/2006" xmlns:p14="http://schemas.microsoft.com/office/powerpoint/2010/main">
    <mc:Choice Requires="p14">
      <p:transition spd="slow" p14:dur="5000">
        <p:push dir="u"/>
      </p:transition>
    </mc:Choice>
    <mc:Fallback xmlns="" xmlns:a="http://schemas.openxmlformats.org/drawingml/2006/main" xmlns:r="http://schemas.openxmlformats.org/officeDocument/2006/relationships" xmlns:p="http://schemas.openxmlformats.org/presentationml/2006/main">
      <p:transition spd="slow">
        <p:push dir="u"/>
      </p:transition>
    </mc:Fallback>
  </mc:AlternateContent>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6581001"/>
            <a:ext cx="6096000" cy="276999"/>
          </a:xfrm>
          <a:prstGeom prst="rect">
            <a:avLst/>
          </a:prstGeom>
          <a:solidFill>
            <a:schemeClr val="bg1">
              <a:lumMod val="90%"/>
              <a:lumOff val="10%"/>
            </a:schemeClr>
          </a:solidFill>
        </p:spPr>
        <p:txBody>
          <a:bodyPr wrap="square" rtlCol="0">
            <a:spAutoFit/>
          </a:bodyPr>
          <a:lstStyle/>
          <a:p>
            <a:r>
              <a:rPr lang="en-US" sz="1200" dirty="0"/>
              <a:t>modified from </a:t>
            </a:r>
            <a:r>
              <a:rPr lang="en-US" sz="1200" dirty="0">
                <a:hlinkClick r:id="rId4"/>
              </a:rPr>
              <a:t>Learning Her Birds</a:t>
            </a:r>
            <a:r>
              <a:rPr lang="en-US" sz="1200" dirty="0"/>
              <a:t> by Don </a:t>
            </a:r>
            <a:r>
              <a:rPr lang="en-US" sz="1200" dirty="0" err="1"/>
              <a:t>Freiday</a:t>
            </a:r>
            <a:r>
              <a:rPr lang="en-US" sz="1200" dirty="0"/>
              <a:t>/USFWS from Flickr, </a:t>
            </a:r>
            <a:r>
              <a:rPr lang="en-US" sz="1200" dirty="0">
                <a:hlinkClick r:id="rId5"/>
              </a:rPr>
              <a:t>public domain</a:t>
            </a:r>
            <a:endParaRPr lang="en-GB" sz="1200" dirty="0"/>
          </a:p>
        </p:txBody>
      </p:sp>
      <p:sp>
        <p:nvSpPr>
          <p:cNvPr id="2" name="TextBox 1"/>
          <p:cNvSpPr txBox="1"/>
          <p:nvPr/>
        </p:nvSpPr>
        <p:spPr>
          <a:xfrm>
            <a:off x="291403" y="160774"/>
            <a:ext cx="10969264" cy="1200329"/>
          </a:xfrm>
          <a:prstGeom prst="rect">
            <a:avLst/>
          </a:prstGeom>
          <a:noFill/>
        </p:spPr>
        <p:txBody>
          <a:bodyPr wrap="square" rtlCol="0">
            <a:spAutoFit/>
          </a:bodyPr>
          <a:lstStyle/>
          <a:p>
            <a:r>
              <a:rPr lang="en-US" sz="7200" dirty="0"/>
              <a:t>breeding bird surveys</a:t>
            </a:r>
            <a:endParaRPr lang="en-GB" sz="7200" dirty="0"/>
          </a:p>
        </p:txBody>
      </p:sp>
    </p:spTree>
    <p:extLst>
      <p:ext uri="{BB962C8B-B14F-4D97-AF65-F5344CB8AC3E}">
        <p14:creationId xmlns:p14="http://schemas.microsoft.com/office/powerpoint/2010/main" val="111109679"/>
      </p:ext>
    </p:extLst>
  </p:cSld>
  <p:clrMapOvr>
    <a:masterClrMapping/>
  </p:clrMapOvr>
</p:sld>
</file>

<file path=ppt/slides/slide1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8" name="TextBox 7"/>
          <p:cNvSpPr txBox="1"/>
          <p:nvPr/>
        </p:nvSpPr>
        <p:spPr>
          <a:xfrm rot="16200000">
            <a:off x="9015736" y="3697124"/>
            <a:ext cx="6075531" cy="246221"/>
          </a:xfrm>
          <a:prstGeom prst="rect">
            <a:avLst/>
          </a:prstGeom>
          <a:noFill/>
        </p:spPr>
        <p:txBody>
          <a:bodyPr wrap="square" rtlCol="0">
            <a:spAutoFit/>
          </a:bodyPr>
          <a:lstStyle/>
          <a:p>
            <a:r>
              <a:rPr lang="en-GB" sz="1000" dirty="0">
                <a:hlinkClick r:id="rId2"/>
              </a:rPr>
              <a:t>internet</a:t>
            </a:r>
            <a:r>
              <a:rPr lang="en-GB" sz="1000" dirty="0"/>
              <a:t> by Adrien, </a:t>
            </a:r>
            <a:r>
              <a:rPr lang="en-US" sz="1000" dirty="0">
                <a:hlinkClick r:id="rId3"/>
              </a:rPr>
              <a:t>bird</a:t>
            </a:r>
            <a:r>
              <a:rPr lang="en-US" sz="1000" dirty="0"/>
              <a:t> by </a:t>
            </a:r>
            <a:r>
              <a:rPr lang="en-US" sz="1000" dirty="0" err="1"/>
              <a:t>Symbolon</a:t>
            </a:r>
            <a:r>
              <a:rPr lang="en-US" sz="1000" dirty="0"/>
              <a:t>, </a:t>
            </a:r>
            <a:r>
              <a:rPr lang="en-US" sz="1000" dirty="0">
                <a:hlinkClick r:id="rId4"/>
              </a:rPr>
              <a:t>email</a:t>
            </a:r>
            <a:r>
              <a:rPr lang="en-US" sz="1000" dirty="0"/>
              <a:t> by </a:t>
            </a:r>
            <a:r>
              <a:rPr lang="en-US" sz="1000" dirty="0" err="1"/>
              <a:t>Gregor</a:t>
            </a:r>
            <a:r>
              <a:rPr lang="en-US" sz="1000" dirty="0"/>
              <a:t> </a:t>
            </a:r>
            <a:r>
              <a:rPr lang="en-US" sz="1000" dirty="0" err="1"/>
              <a:t>Cresnar</a:t>
            </a:r>
            <a:r>
              <a:rPr lang="en-US" sz="1000" dirty="0"/>
              <a:t> from the Noun Project </a:t>
            </a:r>
            <a:r>
              <a:rPr lang="en-US" sz="1000" dirty="0">
                <a:hlinkClick r:id="rId5"/>
              </a:rPr>
              <a:t>CC BY 3.0</a:t>
            </a:r>
            <a:endParaRPr lang="en-GB" sz="1000" dirty="0"/>
          </a:p>
        </p:txBody>
      </p:sp>
      <p:grpSp>
        <p:nvGrpSpPr>
          <p:cNvPr id="14" name="Group 13"/>
          <p:cNvGrpSpPr/>
          <p:nvPr/>
        </p:nvGrpSpPr>
        <p:grpSpPr>
          <a:xfrm>
            <a:off x="519205" y="371789"/>
            <a:ext cx="885024" cy="997368"/>
            <a:chOff x="2964979" y="2150608"/>
            <a:chExt cx="1125538" cy="1268413"/>
          </a:xfrm>
          <a:solidFill>
            <a:schemeClr val="tx1"/>
          </a:solidFill>
        </p:grpSpPr>
        <p:sp>
          <p:nvSpPr>
            <p:cNvPr id="12" name="Freeform 9"/>
            <p:cNvSpPr>
              <a:spLocks noEditPoints="1"/>
            </p:cNvSpPr>
            <p:nvPr/>
          </p:nvSpPr>
          <p:spPr bwMode="auto">
            <a:xfrm>
              <a:off x="2964979" y="2150608"/>
              <a:ext cx="1125538" cy="1127125"/>
            </a:xfrm>
            <a:custGeom>
              <a:avLst/>
              <a:gdLst>
                <a:gd name="T0" fmla="*/ 0 w 1063"/>
                <a:gd name="T1" fmla="*/ 531 h 1063"/>
                <a:gd name="T2" fmla="*/ 489 w 1063"/>
                <a:gd name="T3" fmla="*/ 1010 h 1063"/>
                <a:gd name="T4" fmla="*/ 394 w 1063"/>
                <a:gd name="T5" fmla="*/ 863 h 1063"/>
                <a:gd name="T6" fmla="*/ 470 w 1063"/>
                <a:gd name="T7" fmla="*/ 819 h 1063"/>
                <a:gd name="T8" fmla="*/ 349 w 1063"/>
                <a:gd name="T9" fmla="*/ 739 h 1063"/>
                <a:gd name="T10" fmla="*/ 448 w 1063"/>
                <a:gd name="T11" fmla="*/ 573 h 1063"/>
                <a:gd name="T12" fmla="*/ 326 w 1063"/>
                <a:gd name="T13" fmla="*/ 493 h 1063"/>
                <a:gd name="T14" fmla="*/ 491 w 1063"/>
                <a:gd name="T15" fmla="*/ 326 h 1063"/>
                <a:gd name="T16" fmla="*/ 524 w 1063"/>
                <a:gd name="T17" fmla="*/ 436 h 1063"/>
                <a:gd name="T18" fmla="*/ 570 w 1063"/>
                <a:gd name="T19" fmla="*/ 326 h 1063"/>
                <a:gd name="T20" fmla="*/ 735 w 1063"/>
                <a:gd name="T21" fmla="*/ 493 h 1063"/>
                <a:gd name="T22" fmla="*/ 829 w 1063"/>
                <a:gd name="T23" fmla="*/ 573 h 1063"/>
                <a:gd name="T24" fmla="*/ 956 w 1063"/>
                <a:gd name="T25" fmla="*/ 678 h 1063"/>
                <a:gd name="T26" fmla="*/ 1021 w 1063"/>
                <a:gd name="T27" fmla="*/ 731 h 1063"/>
                <a:gd name="T28" fmla="*/ 531 w 1063"/>
                <a:gd name="T29" fmla="*/ 0 h 1063"/>
                <a:gd name="T30" fmla="*/ 266 w 1063"/>
                <a:gd name="T31" fmla="*/ 325 h 1063"/>
                <a:gd name="T32" fmla="*/ 81 w 1063"/>
                <a:gd name="T33" fmla="*/ 491 h 1063"/>
                <a:gd name="T34" fmla="*/ 129 w 1063"/>
                <a:gd name="T35" fmla="*/ 738 h 1063"/>
                <a:gd name="T36" fmla="*/ 246 w 1063"/>
                <a:gd name="T37" fmla="*/ 571 h 1063"/>
                <a:gd name="T38" fmla="*/ 129 w 1063"/>
                <a:gd name="T39" fmla="*/ 738 h 1063"/>
                <a:gd name="T40" fmla="*/ 181 w 1063"/>
                <a:gd name="T41" fmla="*/ 816 h 1063"/>
                <a:gd name="T42" fmla="*/ 350 w 1063"/>
                <a:gd name="T43" fmla="*/ 945 h 1063"/>
                <a:gd name="T44" fmla="*/ 181 w 1063"/>
                <a:gd name="T45" fmla="*/ 246 h 1063"/>
                <a:gd name="T46" fmla="*/ 289 w 1063"/>
                <a:gd name="T47" fmla="*/ 246 h 1063"/>
                <a:gd name="T48" fmla="*/ 374 w 1063"/>
                <a:gd name="T49" fmla="*/ 246 h 1063"/>
                <a:gd name="T50" fmla="*/ 493 w 1063"/>
                <a:gd name="T51" fmla="*/ 90 h 1063"/>
                <a:gd name="T52" fmla="*/ 491 w 1063"/>
                <a:gd name="T53" fmla="*/ 246 h 1063"/>
                <a:gd name="T54" fmla="*/ 571 w 1063"/>
                <a:gd name="T55" fmla="*/ 90 h 1063"/>
                <a:gd name="T56" fmla="*/ 690 w 1063"/>
                <a:gd name="T57" fmla="*/ 246 h 1063"/>
                <a:gd name="T58" fmla="*/ 713 w 1063"/>
                <a:gd name="T59" fmla="*/ 117 h 1063"/>
                <a:gd name="T60" fmla="*/ 774 w 1063"/>
                <a:gd name="T61" fmla="*/ 246 h 1063"/>
                <a:gd name="T62" fmla="*/ 816 w 1063"/>
                <a:gd name="T63" fmla="*/ 491 h 1063"/>
                <a:gd name="T64" fmla="*/ 932 w 1063"/>
                <a:gd name="T65" fmla="*/ 325 h 1063"/>
                <a:gd name="T66" fmla="*/ 816 w 1063"/>
                <a:gd name="T67" fmla="*/ 491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3" h="1063">
                  <a:moveTo>
                    <a:pt x="531" y="0"/>
                  </a:moveTo>
                  <a:cubicBezTo>
                    <a:pt x="239" y="0"/>
                    <a:pt x="0" y="239"/>
                    <a:pt x="0" y="531"/>
                  </a:cubicBezTo>
                  <a:cubicBezTo>
                    <a:pt x="0" y="815"/>
                    <a:pt x="224" y="1047"/>
                    <a:pt x="504" y="1063"/>
                  </a:cubicBezTo>
                  <a:cubicBezTo>
                    <a:pt x="496" y="1046"/>
                    <a:pt x="490" y="1029"/>
                    <a:pt x="489" y="1010"/>
                  </a:cubicBezTo>
                  <a:lnTo>
                    <a:pt x="485" y="971"/>
                  </a:lnTo>
                  <a:cubicBezTo>
                    <a:pt x="451" y="953"/>
                    <a:pt x="420" y="915"/>
                    <a:pt x="394" y="863"/>
                  </a:cubicBezTo>
                  <a:cubicBezTo>
                    <a:pt x="386" y="849"/>
                    <a:pt x="380" y="834"/>
                    <a:pt x="374" y="819"/>
                  </a:cubicBezTo>
                  <a:lnTo>
                    <a:pt x="470" y="819"/>
                  </a:lnTo>
                  <a:lnTo>
                    <a:pt x="463" y="739"/>
                  </a:lnTo>
                  <a:lnTo>
                    <a:pt x="349" y="739"/>
                  </a:lnTo>
                  <a:cubicBezTo>
                    <a:pt x="336" y="688"/>
                    <a:pt x="329" y="631"/>
                    <a:pt x="326" y="573"/>
                  </a:cubicBezTo>
                  <a:lnTo>
                    <a:pt x="448" y="573"/>
                  </a:lnTo>
                  <a:cubicBezTo>
                    <a:pt x="446" y="544"/>
                    <a:pt x="454" y="516"/>
                    <a:pt x="466" y="493"/>
                  </a:cubicBezTo>
                  <a:lnTo>
                    <a:pt x="326" y="493"/>
                  </a:lnTo>
                  <a:cubicBezTo>
                    <a:pt x="329" y="434"/>
                    <a:pt x="336" y="378"/>
                    <a:pt x="349" y="326"/>
                  </a:cubicBezTo>
                  <a:lnTo>
                    <a:pt x="491" y="326"/>
                  </a:lnTo>
                  <a:lnTo>
                    <a:pt x="491" y="460"/>
                  </a:lnTo>
                  <a:cubicBezTo>
                    <a:pt x="501" y="451"/>
                    <a:pt x="511" y="443"/>
                    <a:pt x="524" y="436"/>
                  </a:cubicBezTo>
                  <a:cubicBezTo>
                    <a:pt x="539" y="429"/>
                    <a:pt x="554" y="424"/>
                    <a:pt x="570" y="421"/>
                  </a:cubicBezTo>
                  <a:lnTo>
                    <a:pt x="570" y="326"/>
                  </a:lnTo>
                  <a:lnTo>
                    <a:pt x="713" y="326"/>
                  </a:lnTo>
                  <a:cubicBezTo>
                    <a:pt x="725" y="378"/>
                    <a:pt x="733" y="434"/>
                    <a:pt x="735" y="493"/>
                  </a:cubicBezTo>
                  <a:lnTo>
                    <a:pt x="732" y="493"/>
                  </a:lnTo>
                  <a:lnTo>
                    <a:pt x="829" y="573"/>
                  </a:lnTo>
                  <a:lnTo>
                    <a:pt x="979" y="573"/>
                  </a:lnTo>
                  <a:cubicBezTo>
                    <a:pt x="975" y="609"/>
                    <a:pt x="967" y="644"/>
                    <a:pt x="956" y="678"/>
                  </a:cubicBezTo>
                  <a:lnTo>
                    <a:pt x="1017" y="728"/>
                  </a:lnTo>
                  <a:lnTo>
                    <a:pt x="1021" y="731"/>
                  </a:lnTo>
                  <a:cubicBezTo>
                    <a:pt x="1046" y="670"/>
                    <a:pt x="1060" y="603"/>
                    <a:pt x="1060" y="533"/>
                  </a:cubicBezTo>
                  <a:cubicBezTo>
                    <a:pt x="1063" y="239"/>
                    <a:pt x="825" y="0"/>
                    <a:pt x="531" y="0"/>
                  </a:cubicBezTo>
                  <a:close/>
                  <a:moveTo>
                    <a:pt x="129" y="325"/>
                  </a:moveTo>
                  <a:lnTo>
                    <a:pt x="266" y="325"/>
                  </a:lnTo>
                  <a:cubicBezTo>
                    <a:pt x="255" y="376"/>
                    <a:pt x="247" y="433"/>
                    <a:pt x="245" y="491"/>
                  </a:cubicBezTo>
                  <a:lnTo>
                    <a:pt x="81" y="491"/>
                  </a:lnTo>
                  <a:cubicBezTo>
                    <a:pt x="86" y="432"/>
                    <a:pt x="104" y="376"/>
                    <a:pt x="129" y="325"/>
                  </a:cubicBezTo>
                  <a:close/>
                  <a:moveTo>
                    <a:pt x="129" y="738"/>
                  </a:moveTo>
                  <a:cubicBezTo>
                    <a:pt x="102" y="686"/>
                    <a:pt x="86" y="631"/>
                    <a:pt x="81" y="571"/>
                  </a:cubicBezTo>
                  <a:lnTo>
                    <a:pt x="246" y="571"/>
                  </a:lnTo>
                  <a:cubicBezTo>
                    <a:pt x="249" y="630"/>
                    <a:pt x="256" y="686"/>
                    <a:pt x="268" y="738"/>
                  </a:cubicBezTo>
                  <a:lnTo>
                    <a:pt x="129" y="738"/>
                  </a:lnTo>
                  <a:close/>
                  <a:moveTo>
                    <a:pt x="350" y="945"/>
                  </a:moveTo>
                  <a:cubicBezTo>
                    <a:pt x="284" y="916"/>
                    <a:pt x="226" y="871"/>
                    <a:pt x="181" y="816"/>
                  </a:cubicBezTo>
                  <a:lnTo>
                    <a:pt x="289" y="816"/>
                  </a:lnTo>
                  <a:cubicBezTo>
                    <a:pt x="305" y="866"/>
                    <a:pt x="326" y="910"/>
                    <a:pt x="350" y="945"/>
                  </a:cubicBezTo>
                  <a:close/>
                  <a:moveTo>
                    <a:pt x="289" y="246"/>
                  </a:moveTo>
                  <a:lnTo>
                    <a:pt x="181" y="246"/>
                  </a:lnTo>
                  <a:cubicBezTo>
                    <a:pt x="226" y="191"/>
                    <a:pt x="284" y="146"/>
                    <a:pt x="350" y="117"/>
                  </a:cubicBezTo>
                  <a:cubicBezTo>
                    <a:pt x="326" y="154"/>
                    <a:pt x="305" y="197"/>
                    <a:pt x="289" y="246"/>
                  </a:cubicBezTo>
                  <a:close/>
                  <a:moveTo>
                    <a:pt x="491" y="246"/>
                  </a:moveTo>
                  <a:lnTo>
                    <a:pt x="374" y="246"/>
                  </a:lnTo>
                  <a:cubicBezTo>
                    <a:pt x="380" y="231"/>
                    <a:pt x="386" y="216"/>
                    <a:pt x="394" y="202"/>
                  </a:cubicBezTo>
                  <a:cubicBezTo>
                    <a:pt x="423" y="146"/>
                    <a:pt x="456" y="107"/>
                    <a:pt x="493" y="90"/>
                  </a:cubicBezTo>
                  <a:lnTo>
                    <a:pt x="493" y="246"/>
                  </a:lnTo>
                  <a:lnTo>
                    <a:pt x="491" y="246"/>
                  </a:lnTo>
                  <a:close/>
                  <a:moveTo>
                    <a:pt x="571" y="246"/>
                  </a:moveTo>
                  <a:lnTo>
                    <a:pt x="571" y="90"/>
                  </a:lnTo>
                  <a:cubicBezTo>
                    <a:pt x="608" y="107"/>
                    <a:pt x="641" y="146"/>
                    <a:pt x="670" y="202"/>
                  </a:cubicBezTo>
                  <a:cubicBezTo>
                    <a:pt x="678" y="216"/>
                    <a:pt x="684" y="231"/>
                    <a:pt x="690" y="246"/>
                  </a:cubicBezTo>
                  <a:lnTo>
                    <a:pt x="571" y="246"/>
                  </a:lnTo>
                  <a:close/>
                  <a:moveTo>
                    <a:pt x="713" y="117"/>
                  </a:moveTo>
                  <a:cubicBezTo>
                    <a:pt x="779" y="146"/>
                    <a:pt x="836" y="191"/>
                    <a:pt x="881" y="246"/>
                  </a:cubicBezTo>
                  <a:lnTo>
                    <a:pt x="774" y="246"/>
                  </a:lnTo>
                  <a:cubicBezTo>
                    <a:pt x="758" y="197"/>
                    <a:pt x="736" y="154"/>
                    <a:pt x="713" y="117"/>
                  </a:cubicBezTo>
                  <a:close/>
                  <a:moveTo>
                    <a:pt x="816" y="491"/>
                  </a:moveTo>
                  <a:cubicBezTo>
                    <a:pt x="814" y="432"/>
                    <a:pt x="807" y="376"/>
                    <a:pt x="795" y="325"/>
                  </a:cubicBezTo>
                  <a:lnTo>
                    <a:pt x="932" y="325"/>
                  </a:lnTo>
                  <a:cubicBezTo>
                    <a:pt x="959" y="376"/>
                    <a:pt x="975" y="431"/>
                    <a:pt x="980" y="491"/>
                  </a:cubicBezTo>
                  <a:lnTo>
                    <a:pt x="816" y="4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p:cNvSpPr>
              <a:spLocks/>
            </p:cNvSpPr>
            <p:nvPr/>
          </p:nvSpPr>
          <p:spPr bwMode="auto">
            <a:xfrm>
              <a:off x="3520604" y="2672896"/>
              <a:ext cx="512763" cy="746125"/>
            </a:xfrm>
            <a:custGeom>
              <a:avLst/>
              <a:gdLst>
                <a:gd name="T0" fmla="*/ 445 w 485"/>
                <a:gd name="T1" fmla="*/ 296 h 704"/>
                <a:gd name="T2" fmla="*/ 111 w 485"/>
                <a:gd name="T3" fmla="*/ 21 h 704"/>
                <a:gd name="T4" fmla="*/ 38 w 485"/>
                <a:gd name="T5" fmla="*/ 13 h 704"/>
                <a:gd name="T6" fmla="*/ 3 w 485"/>
                <a:gd name="T7" fmla="*/ 78 h 704"/>
                <a:gd name="T8" fmla="*/ 44 w 485"/>
                <a:gd name="T9" fmla="*/ 509 h 704"/>
                <a:gd name="T10" fmla="*/ 150 w 485"/>
                <a:gd name="T11" fmla="*/ 557 h 704"/>
                <a:gd name="T12" fmla="*/ 224 w 485"/>
                <a:gd name="T13" fmla="*/ 503 h 704"/>
                <a:gd name="T14" fmla="*/ 308 w 485"/>
                <a:gd name="T15" fmla="*/ 659 h 704"/>
                <a:gd name="T16" fmla="*/ 398 w 485"/>
                <a:gd name="T17" fmla="*/ 687 h 704"/>
                <a:gd name="T18" fmla="*/ 425 w 485"/>
                <a:gd name="T19" fmla="*/ 597 h 704"/>
                <a:gd name="T20" fmla="*/ 341 w 485"/>
                <a:gd name="T21" fmla="*/ 440 h 704"/>
                <a:gd name="T22" fmla="*/ 428 w 485"/>
                <a:gd name="T23" fmla="*/ 409 h 704"/>
                <a:gd name="T24" fmla="*/ 445 w 485"/>
                <a:gd name="T25" fmla="*/ 29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704">
                  <a:moveTo>
                    <a:pt x="445" y="296"/>
                  </a:moveTo>
                  <a:lnTo>
                    <a:pt x="111" y="21"/>
                  </a:lnTo>
                  <a:cubicBezTo>
                    <a:pt x="90" y="3"/>
                    <a:pt x="61" y="0"/>
                    <a:pt x="38" y="13"/>
                  </a:cubicBezTo>
                  <a:cubicBezTo>
                    <a:pt x="14" y="25"/>
                    <a:pt x="0" y="52"/>
                    <a:pt x="3" y="78"/>
                  </a:cubicBezTo>
                  <a:lnTo>
                    <a:pt x="44" y="509"/>
                  </a:lnTo>
                  <a:cubicBezTo>
                    <a:pt x="49" y="560"/>
                    <a:pt x="108" y="588"/>
                    <a:pt x="150" y="557"/>
                  </a:cubicBezTo>
                  <a:lnTo>
                    <a:pt x="224" y="503"/>
                  </a:lnTo>
                  <a:lnTo>
                    <a:pt x="308" y="659"/>
                  </a:lnTo>
                  <a:cubicBezTo>
                    <a:pt x="325" y="692"/>
                    <a:pt x="365" y="704"/>
                    <a:pt x="398" y="687"/>
                  </a:cubicBezTo>
                  <a:cubicBezTo>
                    <a:pt x="430" y="669"/>
                    <a:pt x="443" y="629"/>
                    <a:pt x="425" y="597"/>
                  </a:cubicBezTo>
                  <a:lnTo>
                    <a:pt x="341" y="440"/>
                  </a:lnTo>
                  <a:lnTo>
                    <a:pt x="428" y="409"/>
                  </a:lnTo>
                  <a:cubicBezTo>
                    <a:pt x="474" y="393"/>
                    <a:pt x="485" y="329"/>
                    <a:pt x="445"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8" name="TextBox 17"/>
          <p:cNvSpPr txBox="1"/>
          <p:nvPr/>
        </p:nvSpPr>
        <p:spPr>
          <a:xfrm>
            <a:off x="1404229" y="484497"/>
            <a:ext cx="5375868" cy="646331"/>
          </a:xfrm>
          <a:prstGeom prst="rect">
            <a:avLst/>
          </a:prstGeom>
          <a:noFill/>
        </p:spPr>
        <p:txBody>
          <a:bodyPr wrap="square" rtlCol="0">
            <a:spAutoFit/>
          </a:bodyPr>
          <a:lstStyle/>
          <a:p>
            <a:r>
              <a:rPr lang="en-GB" sz="3600" dirty="0"/>
              <a:t>www.MammalWeb.org</a:t>
            </a:r>
          </a:p>
        </p:txBody>
      </p:sp>
      <p:grpSp>
        <p:nvGrpSpPr>
          <p:cNvPr id="3" name="Group 2"/>
          <p:cNvGrpSpPr/>
          <p:nvPr/>
        </p:nvGrpSpPr>
        <p:grpSpPr>
          <a:xfrm>
            <a:off x="519205" y="1442853"/>
            <a:ext cx="5033558" cy="2308324"/>
            <a:chOff x="519205" y="1358771"/>
            <a:chExt cx="5033558" cy="2308324"/>
          </a:xfrm>
        </p:grpSpPr>
        <p:sp>
          <p:nvSpPr>
            <p:cNvPr id="15" name="Freeform 5"/>
            <p:cNvSpPr>
              <a:spLocks noEditPoints="1"/>
            </p:cNvSpPr>
            <p:nvPr/>
          </p:nvSpPr>
          <p:spPr bwMode="auto">
            <a:xfrm>
              <a:off x="519205" y="2147486"/>
              <a:ext cx="840087" cy="728838"/>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TextBox 20"/>
            <p:cNvSpPr txBox="1"/>
            <p:nvPr/>
          </p:nvSpPr>
          <p:spPr>
            <a:xfrm>
              <a:off x="1400534" y="1358771"/>
              <a:ext cx="4152229" cy="2308324"/>
            </a:xfrm>
            <a:prstGeom prst="rect">
              <a:avLst/>
            </a:prstGeom>
            <a:noFill/>
          </p:spPr>
          <p:txBody>
            <a:bodyPr wrap="square" rtlCol="0">
              <a:spAutoFit/>
            </a:bodyPr>
            <a:lstStyle/>
            <a:p>
              <a:r>
                <a:rPr lang="en-GB" sz="3600" dirty="0"/>
                <a:t>@MammalWeb</a:t>
              </a:r>
            </a:p>
            <a:p>
              <a:r>
                <a:rPr lang="en-GB" sz="3600" dirty="0"/>
                <a:t>@RoyalSocBio</a:t>
              </a:r>
            </a:p>
            <a:p>
              <a:r>
                <a:rPr lang="en-GB" sz="3600" dirty="0"/>
                <a:t>#CitizenScience</a:t>
              </a:r>
            </a:p>
            <a:p>
              <a:r>
                <a:rPr lang="en-GB" sz="3600" dirty="0"/>
                <a:t>#cameratrapping</a:t>
              </a:r>
            </a:p>
          </p:txBody>
        </p:sp>
      </p:grpSp>
      <p:grpSp>
        <p:nvGrpSpPr>
          <p:cNvPr id="32" name="Group 31"/>
          <p:cNvGrpSpPr/>
          <p:nvPr/>
        </p:nvGrpSpPr>
        <p:grpSpPr>
          <a:xfrm>
            <a:off x="7072534" y="3216829"/>
            <a:ext cx="4420749" cy="1564409"/>
            <a:chOff x="735013" y="2698752"/>
            <a:chExt cx="9761539" cy="3454401"/>
          </a:xfrm>
        </p:grpSpPr>
        <p:sp>
          <p:nvSpPr>
            <p:cNvPr id="28" name="Freeform 14">
              <a:hlinkClick r:id="rId6"/>
            </p:cNvPr>
            <p:cNvSpPr>
              <a:spLocks/>
            </p:cNvSpPr>
            <p:nvPr/>
          </p:nvSpPr>
          <p:spPr bwMode="auto">
            <a:xfrm>
              <a:off x="779463" y="2733677"/>
              <a:ext cx="9699625" cy="3348039"/>
            </a:xfrm>
            <a:custGeom>
              <a:avLst/>
              <a:gdLst>
                <a:gd name="T0" fmla="*/ 26 w 1093"/>
                <a:gd name="T1" fmla="*/ 0 h 376"/>
                <a:gd name="T2" fmla="*/ 1065 w 1093"/>
                <a:gd name="T3" fmla="*/ 2 h 376"/>
                <a:gd name="T4" fmla="*/ 1093 w 1093"/>
                <a:gd name="T5" fmla="*/ 31 h 376"/>
                <a:gd name="T6" fmla="*/ 1092 w 1093"/>
                <a:gd name="T7" fmla="*/ 376 h 376"/>
                <a:gd name="T8" fmla="*/ 0 w 1093"/>
                <a:gd name="T9" fmla="*/ 376 h 376"/>
                <a:gd name="T10" fmla="*/ 0 w 1093"/>
                <a:gd name="T11" fmla="*/ 30 h 376"/>
                <a:gd name="T12" fmla="*/ 26 w 1093"/>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1093" h="376">
                  <a:moveTo>
                    <a:pt x="26" y="0"/>
                  </a:moveTo>
                  <a:lnTo>
                    <a:pt x="1065" y="2"/>
                  </a:lnTo>
                  <a:cubicBezTo>
                    <a:pt x="1080" y="2"/>
                    <a:pt x="1093" y="0"/>
                    <a:pt x="1093" y="31"/>
                  </a:cubicBezTo>
                  <a:lnTo>
                    <a:pt x="1092" y="376"/>
                  </a:lnTo>
                  <a:lnTo>
                    <a:pt x="0" y="376"/>
                  </a:lnTo>
                  <a:lnTo>
                    <a:pt x="0" y="30"/>
                  </a:lnTo>
                  <a:cubicBezTo>
                    <a:pt x="0" y="15"/>
                    <a:pt x="1" y="0"/>
                    <a:pt x="26" y="0"/>
                  </a:cubicBezTo>
                  <a:close/>
                </a:path>
              </a:pathLst>
            </a:custGeom>
            <a:solidFill>
              <a:srgbClr val="AAB2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5"/>
            <p:cNvSpPr>
              <a:spLocks noEditPoints="1"/>
            </p:cNvSpPr>
            <p:nvPr/>
          </p:nvSpPr>
          <p:spPr bwMode="auto">
            <a:xfrm>
              <a:off x="1320801" y="3054351"/>
              <a:ext cx="7747000" cy="2378076"/>
            </a:xfrm>
            <a:custGeom>
              <a:avLst/>
              <a:gdLst>
                <a:gd name="T0" fmla="*/ 250 w 873"/>
                <a:gd name="T1" fmla="*/ 141 h 267"/>
                <a:gd name="T2" fmla="*/ 126 w 873"/>
                <a:gd name="T3" fmla="*/ 266 h 267"/>
                <a:gd name="T4" fmla="*/ 0 w 873"/>
                <a:gd name="T5" fmla="*/ 141 h 267"/>
                <a:gd name="T6" fmla="*/ 0 w 873"/>
                <a:gd name="T7" fmla="*/ 141 h 267"/>
                <a:gd name="T8" fmla="*/ 125 w 873"/>
                <a:gd name="T9" fmla="*/ 15 h 267"/>
                <a:gd name="T10" fmla="*/ 250 w 873"/>
                <a:gd name="T11" fmla="*/ 140 h 267"/>
                <a:gd name="T12" fmla="*/ 250 w 873"/>
                <a:gd name="T13" fmla="*/ 141 h 267"/>
                <a:gd name="T14" fmla="*/ 515 w 873"/>
                <a:gd name="T15" fmla="*/ 1 h 267"/>
                <a:gd name="T16" fmla="*/ 613 w 873"/>
                <a:gd name="T17" fmla="*/ 100 h 267"/>
                <a:gd name="T18" fmla="*/ 515 w 873"/>
                <a:gd name="T19" fmla="*/ 199 h 267"/>
                <a:gd name="T20" fmla="*/ 416 w 873"/>
                <a:gd name="T21" fmla="*/ 100 h 267"/>
                <a:gd name="T22" fmla="*/ 515 w 873"/>
                <a:gd name="T23" fmla="*/ 1 h 267"/>
                <a:gd name="T24" fmla="*/ 873 w 873"/>
                <a:gd name="T25" fmla="*/ 98 h 267"/>
                <a:gd name="T26" fmla="*/ 776 w 873"/>
                <a:gd name="T27" fmla="*/ 196 h 267"/>
                <a:gd name="T28" fmla="*/ 679 w 873"/>
                <a:gd name="T29" fmla="*/ 98 h 267"/>
                <a:gd name="T30" fmla="*/ 679 w 873"/>
                <a:gd name="T31" fmla="*/ 98 h 267"/>
                <a:gd name="T32" fmla="*/ 776 w 873"/>
                <a:gd name="T33" fmla="*/ 0 h 267"/>
                <a:gd name="T34" fmla="*/ 873 w 873"/>
                <a:gd name="T35" fmla="*/ 9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 h="267">
                  <a:moveTo>
                    <a:pt x="250" y="141"/>
                  </a:moveTo>
                  <a:cubicBezTo>
                    <a:pt x="250" y="210"/>
                    <a:pt x="195" y="266"/>
                    <a:pt x="126" y="266"/>
                  </a:cubicBezTo>
                  <a:cubicBezTo>
                    <a:pt x="57" y="267"/>
                    <a:pt x="1" y="210"/>
                    <a:pt x="0" y="141"/>
                  </a:cubicBezTo>
                  <a:lnTo>
                    <a:pt x="0" y="141"/>
                  </a:lnTo>
                  <a:cubicBezTo>
                    <a:pt x="0" y="71"/>
                    <a:pt x="56" y="15"/>
                    <a:pt x="125" y="15"/>
                  </a:cubicBezTo>
                  <a:cubicBezTo>
                    <a:pt x="194" y="15"/>
                    <a:pt x="250" y="71"/>
                    <a:pt x="250" y="140"/>
                  </a:cubicBezTo>
                  <a:cubicBezTo>
                    <a:pt x="250" y="141"/>
                    <a:pt x="250" y="141"/>
                    <a:pt x="250" y="141"/>
                  </a:cubicBezTo>
                  <a:close/>
                  <a:moveTo>
                    <a:pt x="515" y="1"/>
                  </a:moveTo>
                  <a:cubicBezTo>
                    <a:pt x="569" y="1"/>
                    <a:pt x="613" y="46"/>
                    <a:pt x="613" y="100"/>
                  </a:cubicBezTo>
                  <a:cubicBezTo>
                    <a:pt x="613" y="155"/>
                    <a:pt x="569" y="199"/>
                    <a:pt x="515" y="199"/>
                  </a:cubicBezTo>
                  <a:cubicBezTo>
                    <a:pt x="460" y="199"/>
                    <a:pt x="416" y="155"/>
                    <a:pt x="416" y="100"/>
                  </a:cubicBezTo>
                  <a:cubicBezTo>
                    <a:pt x="416" y="46"/>
                    <a:pt x="460" y="1"/>
                    <a:pt x="515" y="1"/>
                  </a:cubicBezTo>
                  <a:close/>
                  <a:moveTo>
                    <a:pt x="873" y="98"/>
                  </a:moveTo>
                  <a:cubicBezTo>
                    <a:pt x="873" y="152"/>
                    <a:pt x="829" y="196"/>
                    <a:pt x="776" y="196"/>
                  </a:cubicBezTo>
                  <a:cubicBezTo>
                    <a:pt x="722" y="196"/>
                    <a:pt x="679" y="152"/>
                    <a:pt x="679" y="98"/>
                  </a:cubicBezTo>
                  <a:lnTo>
                    <a:pt x="679" y="98"/>
                  </a:lnTo>
                  <a:cubicBezTo>
                    <a:pt x="679" y="44"/>
                    <a:pt x="722" y="1"/>
                    <a:pt x="776" y="0"/>
                  </a:cubicBezTo>
                  <a:cubicBezTo>
                    <a:pt x="829" y="0"/>
                    <a:pt x="873" y="44"/>
                    <a:pt x="873" y="9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6"/>
            <p:cNvSpPr>
              <a:spLocks noEditPoints="1"/>
            </p:cNvSpPr>
            <p:nvPr/>
          </p:nvSpPr>
          <p:spPr bwMode="auto">
            <a:xfrm>
              <a:off x="735013" y="2698752"/>
              <a:ext cx="9761539" cy="3454401"/>
            </a:xfrm>
            <a:custGeom>
              <a:avLst/>
              <a:gdLst>
                <a:gd name="T0" fmla="*/ 294 w 1100"/>
                <a:gd name="T1" fmla="*/ 282 h 388"/>
                <a:gd name="T2" fmla="*/ 48 w 1100"/>
                <a:gd name="T3" fmla="*/ 181 h 388"/>
                <a:gd name="T4" fmla="*/ 293 w 1100"/>
                <a:gd name="T5" fmla="*/ 78 h 388"/>
                <a:gd name="T6" fmla="*/ 109 w 1100"/>
                <a:gd name="T7" fmla="*/ 264 h 388"/>
                <a:gd name="T8" fmla="*/ 309 w 1100"/>
                <a:gd name="T9" fmla="*/ 181 h 388"/>
                <a:gd name="T10" fmla="*/ 109 w 1100"/>
                <a:gd name="T11" fmla="*/ 97 h 388"/>
                <a:gd name="T12" fmla="*/ 136 w 1100"/>
                <a:gd name="T13" fmla="*/ 180 h 388"/>
                <a:gd name="T14" fmla="*/ 190 w 1100"/>
                <a:gd name="T15" fmla="*/ 203 h 388"/>
                <a:gd name="T16" fmla="*/ 110 w 1100"/>
                <a:gd name="T17" fmla="*/ 181 h 388"/>
                <a:gd name="T18" fmla="*/ 190 w 1100"/>
                <a:gd name="T19" fmla="*/ 157 h 388"/>
                <a:gd name="T20" fmla="*/ 238 w 1100"/>
                <a:gd name="T21" fmla="*/ 155 h 388"/>
                <a:gd name="T22" fmla="*/ 255 w 1100"/>
                <a:gd name="T23" fmla="*/ 194 h 388"/>
                <a:gd name="T24" fmla="*/ 205 w 1100"/>
                <a:gd name="T25" fmla="*/ 213 h 388"/>
                <a:gd name="T26" fmla="*/ 235 w 1100"/>
                <a:gd name="T27" fmla="*/ 136 h 388"/>
                <a:gd name="T28" fmla="*/ 1079 w 1100"/>
                <a:gd name="T29" fmla="*/ 0 h 388"/>
                <a:gd name="T30" fmla="*/ 0 w 1100"/>
                <a:gd name="T31" fmla="*/ 383 h 388"/>
                <a:gd name="T32" fmla="*/ 1100 w 1100"/>
                <a:gd name="T33" fmla="*/ 383 h 388"/>
                <a:gd name="T34" fmla="*/ 21 w 1100"/>
                <a:gd name="T35" fmla="*/ 9 h 388"/>
                <a:gd name="T36" fmla="*/ 1091 w 1100"/>
                <a:gd name="T37" fmla="*/ 272 h 388"/>
                <a:gd name="T38" fmla="*/ 49 w 1100"/>
                <a:gd name="T39" fmla="*/ 272 h 388"/>
                <a:gd name="T40" fmla="*/ 21 w 1100"/>
                <a:gd name="T41" fmla="*/ 9 h 388"/>
                <a:gd name="T42" fmla="*/ 735 w 1100"/>
                <a:gd name="T43" fmla="*/ 138 h 388"/>
                <a:gd name="T44" fmla="*/ 917 w 1100"/>
                <a:gd name="T45" fmla="*/ 213 h 388"/>
                <a:gd name="T46" fmla="*/ 841 w 1100"/>
                <a:gd name="T47" fmla="*/ 31 h 388"/>
                <a:gd name="T48" fmla="*/ 928 w 1100"/>
                <a:gd name="T49" fmla="*/ 138 h 388"/>
                <a:gd name="T50" fmla="*/ 780 w 1100"/>
                <a:gd name="T51" fmla="*/ 200 h 388"/>
                <a:gd name="T52" fmla="*/ 841 w 1100"/>
                <a:gd name="T53" fmla="*/ 51 h 388"/>
                <a:gd name="T54" fmla="*/ 895 w 1100"/>
                <a:gd name="T55" fmla="*/ 140 h 388"/>
                <a:gd name="T56" fmla="*/ 820 w 1100"/>
                <a:gd name="T57" fmla="*/ 155 h 388"/>
                <a:gd name="T58" fmla="*/ 844 w 1100"/>
                <a:gd name="T59" fmla="*/ 104 h 388"/>
                <a:gd name="T60" fmla="*/ 807 w 1100"/>
                <a:gd name="T61" fmla="*/ 144 h 388"/>
                <a:gd name="T62" fmla="*/ 609 w 1100"/>
                <a:gd name="T63" fmla="*/ 112 h 388"/>
                <a:gd name="T64" fmla="*/ 552 w 1100"/>
                <a:gd name="T65" fmla="*/ 112 h 388"/>
                <a:gd name="T66" fmla="*/ 564 w 1100"/>
                <a:gd name="T67" fmla="*/ 207 h 388"/>
                <a:gd name="T68" fmla="*/ 609 w 1100"/>
                <a:gd name="T69" fmla="*/ 155 h 388"/>
                <a:gd name="T70" fmla="*/ 596 w 1100"/>
                <a:gd name="T71" fmla="*/ 84 h 388"/>
                <a:gd name="T72" fmla="*/ 581 w 1100"/>
                <a:gd name="T73" fmla="*/ 69 h 388"/>
                <a:gd name="T74" fmla="*/ 474 w 1100"/>
                <a:gd name="T75" fmla="*/ 138 h 388"/>
                <a:gd name="T76" fmla="*/ 657 w 1100"/>
                <a:gd name="T77" fmla="*/ 213 h 388"/>
                <a:gd name="T78" fmla="*/ 581 w 1100"/>
                <a:gd name="T79" fmla="*/ 31 h 388"/>
                <a:gd name="T80" fmla="*/ 668 w 1100"/>
                <a:gd name="T81" fmla="*/ 138 h 388"/>
                <a:gd name="T82" fmla="*/ 519 w 1100"/>
                <a:gd name="T83" fmla="*/ 200 h 388"/>
                <a:gd name="T84" fmla="*/ 581 w 1100"/>
                <a:gd name="T85" fmla="*/ 5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0" h="388">
                  <a:moveTo>
                    <a:pt x="293" y="78"/>
                  </a:moveTo>
                  <a:cubicBezTo>
                    <a:pt x="321" y="106"/>
                    <a:pt x="335" y="140"/>
                    <a:pt x="335" y="181"/>
                  </a:cubicBezTo>
                  <a:cubicBezTo>
                    <a:pt x="335" y="221"/>
                    <a:pt x="321" y="255"/>
                    <a:pt x="294" y="282"/>
                  </a:cubicBezTo>
                  <a:cubicBezTo>
                    <a:pt x="265" y="311"/>
                    <a:pt x="231" y="325"/>
                    <a:pt x="191" y="325"/>
                  </a:cubicBezTo>
                  <a:cubicBezTo>
                    <a:pt x="152" y="325"/>
                    <a:pt x="119" y="311"/>
                    <a:pt x="91" y="282"/>
                  </a:cubicBezTo>
                  <a:cubicBezTo>
                    <a:pt x="62" y="254"/>
                    <a:pt x="48" y="220"/>
                    <a:pt x="48" y="181"/>
                  </a:cubicBezTo>
                  <a:cubicBezTo>
                    <a:pt x="48" y="141"/>
                    <a:pt x="62" y="107"/>
                    <a:pt x="91" y="78"/>
                  </a:cubicBezTo>
                  <a:cubicBezTo>
                    <a:pt x="118" y="50"/>
                    <a:pt x="152" y="36"/>
                    <a:pt x="191" y="36"/>
                  </a:cubicBezTo>
                  <a:cubicBezTo>
                    <a:pt x="231" y="36"/>
                    <a:pt x="265" y="50"/>
                    <a:pt x="293" y="78"/>
                  </a:cubicBezTo>
                  <a:close/>
                  <a:moveTo>
                    <a:pt x="109" y="97"/>
                  </a:moveTo>
                  <a:cubicBezTo>
                    <a:pt x="86" y="121"/>
                    <a:pt x="74" y="149"/>
                    <a:pt x="74" y="181"/>
                  </a:cubicBezTo>
                  <a:cubicBezTo>
                    <a:pt x="74" y="213"/>
                    <a:pt x="86" y="240"/>
                    <a:pt x="109" y="264"/>
                  </a:cubicBezTo>
                  <a:cubicBezTo>
                    <a:pt x="132" y="287"/>
                    <a:pt x="160" y="299"/>
                    <a:pt x="192" y="299"/>
                  </a:cubicBezTo>
                  <a:cubicBezTo>
                    <a:pt x="224" y="299"/>
                    <a:pt x="252" y="287"/>
                    <a:pt x="275" y="263"/>
                  </a:cubicBezTo>
                  <a:cubicBezTo>
                    <a:pt x="298" y="241"/>
                    <a:pt x="309" y="214"/>
                    <a:pt x="309" y="181"/>
                  </a:cubicBezTo>
                  <a:cubicBezTo>
                    <a:pt x="309" y="148"/>
                    <a:pt x="298" y="120"/>
                    <a:pt x="275" y="97"/>
                  </a:cubicBezTo>
                  <a:cubicBezTo>
                    <a:pt x="252" y="74"/>
                    <a:pt x="224" y="62"/>
                    <a:pt x="192" y="62"/>
                  </a:cubicBezTo>
                  <a:cubicBezTo>
                    <a:pt x="159" y="62"/>
                    <a:pt x="132" y="74"/>
                    <a:pt x="109" y="97"/>
                  </a:cubicBezTo>
                  <a:close/>
                  <a:moveTo>
                    <a:pt x="171" y="167"/>
                  </a:moveTo>
                  <a:cubicBezTo>
                    <a:pt x="167" y="159"/>
                    <a:pt x="162" y="155"/>
                    <a:pt x="155" y="155"/>
                  </a:cubicBezTo>
                  <a:cubicBezTo>
                    <a:pt x="142" y="155"/>
                    <a:pt x="136" y="163"/>
                    <a:pt x="136" y="180"/>
                  </a:cubicBezTo>
                  <a:cubicBezTo>
                    <a:pt x="136" y="198"/>
                    <a:pt x="142" y="206"/>
                    <a:pt x="155" y="206"/>
                  </a:cubicBezTo>
                  <a:cubicBezTo>
                    <a:pt x="163" y="206"/>
                    <a:pt x="169" y="202"/>
                    <a:pt x="173" y="194"/>
                  </a:cubicBezTo>
                  <a:lnTo>
                    <a:pt x="190" y="203"/>
                  </a:lnTo>
                  <a:cubicBezTo>
                    <a:pt x="182" y="218"/>
                    <a:pt x="169" y="225"/>
                    <a:pt x="153" y="225"/>
                  </a:cubicBezTo>
                  <a:cubicBezTo>
                    <a:pt x="140" y="225"/>
                    <a:pt x="129" y="221"/>
                    <a:pt x="122" y="213"/>
                  </a:cubicBezTo>
                  <a:cubicBezTo>
                    <a:pt x="114" y="206"/>
                    <a:pt x="110" y="195"/>
                    <a:pt x="110" y="181"/>
                  </a:cubicBezTo>
                  <a:cubicBezTo>
                    <a:pt x="110" y="167"/>
                    <a:pt x="114" y="156"/>
                    <a:pt x="122" y="148"/>
                  </a:cubicBezTo>
                  <a:cubicBezTo>
                    <a:pt x="130" y="140"/>
                    <a:pt x="140" y="136"/>
                    <a:pt x="152" y="136"/>
                  </a:cubicBezTo>
                  <a:cubicBezTo>
                    <a:pt x="170" y="136"/>
                    <a:pt x="182" y="143"/>
                    <a:pt x="190" y="157"/>
                  </a:cubicBezTo>
                  <a:lnTo>
                    <a:pt x="171" y="167"/>
                  </a:lnTo>
                  <a:close/>
                  <a:moveTo>
                    <a:pt x="253" y="167"/>
                  </a:moveTo>
                  <a:cubicBezTo>
                    <a:pt x="250" y="159"/>
                    <a:pt x="244" y="155"/>
                    <a:pt x="238" y="155"/>
                  </a:cubicBezTo>
                  <a:cubicBezTo>
                    <a:pt x="225" y="155"/>
                    <a:pt x="218" y="163"/>
                    <a:pt x="218" y="180"/>
                  </a:cubicBezTo>
                  <a:cubicBezTo>
                    <a:pt x="218" y="198"/>
                    <a:pt x="225" y="206"/>
                    <a:pt x="238" y="206"/>
                  </a:cubicBezTo>
                  <a:cubicBezTo>
                    <a:pt x="246" y="206"/>
                    <a:pt x="252" y="202"/>
                    <a:pt x="255" y="194"/>
                  </a:cubicBezTo>
                  <a:lnTo>
                    <a:pt x="273" y="203"/>
                  </a:lnTo>
                  <a:cubicBezTo>
                    <a:pt x="265" y="218"/>
                    <a:pt x="252" y="225"/>
                    <a:pt x="236" y="225"/>
                  </a:cubicBezTo>
                  <a:cubicBezTo>
                    <a:pt x="223" y="225"/>
                    <a:pt x="212" y="221"/>
                    <a:pt x="205" y="213"/>
                  </a:cubicBezTo>
                  <a:cubicBezTo>
                    <a:pt x="197" y="206"/>
                    <a:pt x="193" y="195"/>
                    <a:pt x="193" y="181"/>
                  </a:cubicBezTo>
                  <a:cubicBezTo>
                    <a:pt x="193" y="167"/>
                    <a:pt x="197" y="156"/>
                    <a:pt x="205" y="148"/>
                  </a:cubicBezTo>
                  <a:cubicBezTo>
                    <a:pt x="213" y="140"/>
                    <a:pt x="223" y="136"/>
                    <a:pt x="235" y="136"/>
                  </a:cubicBezTo>
                  <a:cubicBezTo>
                    <a:pt x="252" y="136"/>
                    <a:pt x="265" y="143"/>
                    <a:pt x="273" y="157"/>
                  </a:cubicBezTo>
                  <a:lnTo>
                    <a:pt x="253" y="167"/>
                  </a:lnTo>
                  <a:close/>
                  <a:moveTo>
                    <a:pt x="1079" y="0"/>
                  </a:moveTo>
                  <a:lnTo>
                    <a:pt x="21" y="0"/>
                  </a:lnTo>
                  <a:cubicBezTo>
                    <a:pt x="9" y="0"/>
                    <a:pt x="0" y="9"/>
                    <a:pt x="0" y="21"/>
                  </a:cubicBezTo>
                  <a:lnTo>
                    <a:pt x="0" y="383"/>
                  </a:lnTo>
                  <a:cubicBezTo>
                    <a:pt x="0" y="385"/>
                    <a:pt x="2" y="388"/>
                    <a:pt x="5" y="388"/>
                  </a:cubicBezTo>
                  <a:lnTo>
                    <a:pt x="1095" y="388"/>
                  </a:lnTo>
                  <a:cubicBezTo>
                    <a:pt x="1098" y="388"/>
                    <a:pt x="1100" y="385"/>
                    <a:pt x="1100" y="383"/>
                  </a:cubicBezTo>
                  <a:lnTo>
                    <a:pt x="1100" y="21"/>
                  </a:lnTo>
                  <a:cubicBezTo>
                    <a:pt x="1100" y="9"/>
                    <a:pt x="1091" y="0"/>
                    <a:pt x="1079" y="0"/>
                  </a:cubicBezTo>
                  <a:close/>
                  <a:moveTo>
                    <a:pt x="21" y="9"/>
                  </a:moveTo>
                  <a:lnTo>
                    <a:pt x="1079" y="9"/>
                  </a:lnTo>
                  <a:cubicBezTo>
                    <a:pt x="1086" y="9"/>
                    <a:pt x="1091" y="14"/>
                    <a:pt x="1091" y="21"/>
                  </a:cubicBezTo>
                  <a:lnTo>
                    <a:pt x="1091" y="272"/>
                  </a:lnTo>
                  <a:lnTo>
                    <a:pt x="334" y="272"/>
                  </a:lnTo>
                  <a:cubicBezTo>
                    <a:pt x="306" y="323"/>
                    <a:pt x="253" y="357"/>
                    <a:pt x="191" y="357"/>
                  </a:cubicBezTo>
                  <a:cubicBezTo>
                    <a:pt x="130" y="357"/>
                    <a:pt x="77" y="323"/>
                    <a:pt x="49" y="272"/>
                  </a:cubicBezTo>
                  <a:lnTo>
                    <a:pt x="9" y="272"/>
                  </a:lnTo>
                  <a:lnTo>
                    <a:pt x="9" y="21"/>
                  </a:lnTo>
                  <a:cubicBezTo>
                    <a:pt x="9" y="14"/>
                    <a:pt x="14" y="9"/>
                    <a:pt x="21" y="9"/>
                  </a:cubicBezTo>
                  <a:close/>
                  <a:moveTo>
                    <a:pt x="841" y="31"/>
                  </a:moveTo>
                  <a:cubicBezTo>
                    <a:pt x="812" y="31"/>
                    <a:pt x="787" y="42"/>
                    <a:pt x="766" y="62"/>
                  </a:cubicBezTo>
                  <a:cubicBezTo>
                    <a:pt x="745" y="84"/>
                    <a:pt x="735" y="109"/>
                    <a:pt x="735" y="138"/>
                  </a:cubicBezTo>
                  <a:cubicBezTo>
                    <a:pt x="735" y="167"/>
                    <a:pt x="745" y="193"/>
                    <a:pt x="766" y="214"/>
                  </a:cubicBezTo>
                  <a:cubicBezTo>
                    <a:pt x="787" y="235"/>
                    <a:pt x="812" y="245"/>
                    <a:pt x="841" y="245"/>
                  </a:cubicBezTo>
                  <a:cubicBezTo>
                    <a:pt x="870" y="245"/>
                    <a:pt x="896" y="235"/>
                    <a:pt x="917" y="213"/>
                  </a:cubicBezTo>
                  <a:cubicBezTo>
                    <a:pt x="937" y="193"/>
                    <a:pt x="947" y="168"/>
                    <a:pt x="947" y="138"/>
                  </a:cubicBezTo>
                  <a:cubicBezTo>
                    <a:pt x="947" y="108"/>
                    <a:pt x="937" y="83"/>
                    <a:pt x="917" y="62"/>
                  </a:cubicBezTo>
                  <a:cubicBezTo>
                    <a:pt x="896" y="42"/>
                    <a:pt x="871" y="31"/>
                    <a:pt x="841" y="31"/>
                  </a:cubicBezTo>
                  <a:close/>
                  <a:moveTo>
                    <a:pt x="841" y="51"/>
                  </a:moveTo>
                  <a:cubicBezTo>
                    <a:pt x="865" y="51"/>
                    <a:pt x="886" y="59"/>
                    <a:pt x="903" y="76"/>
                  </a:cubicBezTo>
                  <a:cubicBezTo>
                    <a:pt x="920" y="93"/>
                    <a:pt x="928" y="114"/>
                    <a:pt x="928" y="138"/>
                  </a:cubicBezTo>
                  <a:cubicBezTo>
                    <a:pt x="928" y="163"/>
                    <a:pt x="920" y="183"/>
                    <a:pt x="903" y="199"/>
                  </a:cubicBezTo>
                  <a:cubicBezTo>
                    <a:pt x="886" y="217"/>
                    <a:pt x="865" y="226"/>
                    <a:pt x="841" y="226"/>
                  </a:cubicBezTo>
                  <a:cubicBezTo>
                    <a:pt x="817" y="226"/>
                    <a:pt x="797" y="217"/>
                    <a:pt x="780" y="200"/>
                  </a:cubicBezTo>
                  <a:cubicBezTo>
                    <a:pt x="763" y="182"/>
                    <a:pt x="754" y="162"/>
                    <a:pt x="754" y="138"/>
                  </a:cubicBezTo>
                  <a:cubicBezTo>
                    <a:pt x="754" y="115"/>
                    <a:pt x="763" y="94"/>
                    <a:pt x="780" y="76"/>
                  </a:cubicBezTo>
                  <a:cubicBezTo>
                    <a:pt x="797" y="59"/>
                    <a:pt x="817" y="51"/>
                    <a:pt x="841" y="51"/>
                  </a:cubicBezTo>
                  <a:close/>
                  <a:moveTo>
                    <a:pt x="794" y="123"/>
                  </a:moveTo>
                  <a:cubicBezTo>
                    <a:pt x="798" y="96"/>
                    <a:pt x="817" y="82"/>
                    <a:pt x="841" y="82"/>
                  </a:cubicBezTo>
                  <a:cubicBezTo>
                    <a:pt x="874" y="82"/>
                    <a:pt x="895" y="107"/>
                    <a:pt x="895" y="140"/>
                  </a:cubicBezTo>
                  <a:cubicBezTo>
                    <a:pt x="895" y="172"/>
                    <a:pt x="873" y="197"/>
                    <a:pt x="840" y="197"/>
                  </a:cubicBezTo>
                  <a:cubicBezTo>
                    <a:pt x="817" y="197"/>
                    <a:pt x="797" y="183"/>
                    <a:pt x="793" y="155"/>
                  </a:cubicBezTo>
                  <a:lnTo>
                    <a:pt x="820" y="155"/>
                  </a:lnTo>
                  <a:cubicBezTo>
                    <a:pt x="821" y="169"/>
                    <a:pt x="830" y="175"/>
                    <a:pt x="843" y="175"/>
                  </a:cubicBezTo>
                  <a:cubicBezTo>
                    <a:pt x="858" y="175"/>
                    <a:pt x="868" y="160"/>
                    <a:pt x="868" y="139"/>
                  </a:cubicBezTo>
                  <a:cubicBezTo>
                    <a:pt x="868" y="116"/>
                    <a:pt x="860" y="104"/>
                    <a:pt x="844" y="104"/>
                  </a:cubicBezTo>
                  <a:cubicBezTo>
                    <a:pt x="832" y="104"/>
                    <a:pt x="822" y="108"/>
                    <a:pt x="820" y="123"/>
                  </a:cubicBezTo>
                  <a:lnTo>
                    <a:pt x="828" y="123"/>
                  </a:lnTo>
                  <a:lnTo>
                    <a:pt x="807" y="144"/>
                  </a:lnTo>
                  <a:lnTo>
                    <a:pt x="785" y="123"/>
                  </a:lnTo>
                  <a:lnTo>
                    <a:pt x="794" y="123"/>
                  </a:lnTo>
                  <a:close/>
                  <a:moveTo>
                    <a:pt x="609" y="112"/>
                  </a:moveTo>
                  <a:cubicBezTo>
                    <a:pt x="609" y="108"/>
                    <a:pt x="606" y="105"/>
                    <a:pt x="602" y="105"/>
                  </a:cubicBezTo>
                  <a:lnTo>
                    <a:pt x="559" y="105"/>
                  </a:lnTo>
                  <a:cubicBezTo>
                    <a:pt x="555" y="105"/>
                    <a:pt x="552" y="108"/>
                    <a:pt x="552" y="112"/>
                  </a:cubicBezTo>
                  <a:lnTo>
                    <a:pt x="552" y="155"/>
                  </a:lnTo>
                  <a:lnTo>
                    <a:pt x="564" y="155"/>
                  </a:lnTo>
                  <a:lnTo>
                    <a:pt x="564" y="207"/>
                  </a:lnTo>
                  <a:lnTo>
                    <a:pt x="597" y="207"/>
                  </a:lnTo>
                  <a:lnTo>
                    <a:pt x="597" y="155"/>
                  </a:lnTo>
                  <a:lnTo>
                    <a:pt x="609" y="155"/>
                  </a:lnTo>
                  <a:lnTo>
                    <a:pt x="609" y="112"/>
                  </a:lnTo>
                  <a:close/>
                  <a:moveTo>
                    <a:pt x="581" y="69"/>
                  </a:moveTo>
                  <a:cubicBezTo>
                    <a:pt x="589" y="69"/>
                    <a:pt x="596" y="76"/>
                    <a:pt x="596" y="84"/>
                  </a:cubicBezTo>
                  <a:cubicBezTo>
                    <a:pt x="596" y="92"/>
                    <a:pt x="589" y="99"/>
                    <a:pt x="581" y="99"/>
                  </a:cubicBezTo>
                  <a:cubicBezTo>
                    <a:pt x="572" y="99"/>
                    <a:pt x="566" y="92"/>
                    <a:pt x="566" y="84"/>
                  </a:cubicBezTo>
                  <a:cubicBezTo>
                    <a:pt x="566" y="76"/>
                    <a:pt x="572" y="69"/>
                    <a:pt x="581" y="69"/>
                  </a:cubicBezTo>
                  <a:close/>
                  <a:moveTo>
                    <a:pt x="581" y="31"/>
                  </a:moveTo>
                  <a:cubicBezTo>
                    <a:pt x="551" y="31"/>
                    <a:pt x="526" y="42"/>
                    <a:pt x="506" y="62"/>
                  </a:cubicBezTo>
                  <a:cubicBezTo>
                    <a:pt x="485" y="84"/>
                    <a:pt x="474" y="109"/>
                    <a:pt x="474" y="138"/>
                  </a:cubicBezTo>
                  <a:cubicBezTo>
                    <a:pt x="474" y="167"/>
                    <a:pt x="485" y="193"/>
                    <a:pt x="506" y="214"/>
                  </a:cubicBezTo>
                  <a:cubicBezTo>
                    <a:pt x="527" y="235"/>
                    <a:pt x="552" y="245"/>
                    <a:pt x="581" y="245"/>
                  </a:cubicBezTo>
                  <a:cubicBezTo>
                    <a:pt x="610" y="245"/>
                    <a:pt x="635" y="235"/>
                    <a:pt x="657" y="213"/>
                  </a:cubicBezTo>
                  <a:cubicBezTo>
                    <a:pt x="677" y="193"/>
                    <a:pt x="687" y="168"/>
                    <a:pt x="687" y="138"/>
                  </a:cubicBezTo>
                  <a:cubicBezTo>
                    <a:pt x="687" y="108"/>
                    <a:pt x="677" y="83"/>
                    <a:pt x="656" y="62"/>
                  </a:cubicBezTo>
                  <a:cubicBezTo>
                    <a:pt x="636" y="42"/>
                    <a:pt x="610" y="31"/>
                    <a:pt x="581" y="31"/>
                  </a:cubicBezTo>
                  <a:close/>
                  <a:moveTo>
                    <a:pt x="581" y="50"/>
                  </a:moveTo>
                  <a:cubicBezTo>
                    <a:pt x="605" y="50"/>
                    <a:pt x="625" y="59"/>
                    <a:pt x="642" y="76"/>
                  </a:cubicBezTo>
                  <a:cubicBezTo>
                    <a:pt x="659" y="93"/>
                    <a:pt x="668" y="114"/>
                    <a:pt x="668" y="138"/>
                  </a:cubicBezTo>
                  <a:cubicBezTo>
                    <a:pt x="668" y="163"/>
                    <a:pt x="660" y="183"/>
                    <a:pt x="643" y="199"/>
                  </a:cubicBezTo>
                  <a:cubicBezTo>
                    <a:pt x="625" y="217"/>
                    <a:pt x="605" y="226"/>
                    <a:pt x="581" y="226"/>
                  </a:cubicBezTo>
                  <a:cubicBezTo>
                    <a:pt x="557" y="226"/>
                    <a:pt x="537" y="217"/>
                    <a:pt x="519" y="200"/>
                  </a:cubicBezTo>
                  <a:cubicBezTo>
                    <a:pt x="502" y="182"/>
                    <a:pt x="494" y="162"/>
                    <a:pt x="494" y="138"/>
                  </a:cubicBezTo>
                  <a:cubicBezTo>
                    <a:pt x="494" y="115"/>
                    <a:pt x="502" y="94"/>
                    <a:pt x="520" y="76"/>
                  </a:cubicBezTo>
                  <a:cubicBezTo>
                    <a:pt x="536" y="59"/>
                    <a:pt x="557" y="50"/>
                    <a:pt x="581"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7"/>
            <p:cNvSpPr>
              <a:spLocks noEditPoints="1"/>
            </p:cNvSpPr>
            <p:nvPr/>
          </p:nvSpPr>
          <p:spPr bwMode="auto">
            <a:xfrm>
              <a:off x="5359401" y="5378449"/>
              <a:ext cx="3265488" cy="569914"/>
            </a:xfrm>
            <a:custGeom>
              <a:avLst/>
              <a:gdLst>
                <a:gd name="T0" fmla="*/ 368 w 368"/>
                <a:gd name="T1" fmla="*/ 62 h 64"/>
                <a:gd name="T2" fmla="*/ 349 w 368"/>
                <a:gd name="T3" fmla="*/ 49 h 64"/>
                <a:gd name="T4" fmla="*/ 322 w 368"/>
                <a:gd name="T5" fmla="*/ 62 h 64"/>
                <a:gd name="T6" fmla="*/ 331 w 368"/>
                <a:gd name="T7" fmla="*/ 1 h 64"/>
                <a:gd name="T8" fmla="*/ 346 w 368"/>
                <a:gd name="T9" fmla="*/ 39 h 64"/>
                <a:gd name="T10" fmla="*/ 338 w 368"/>
                <a:gd name="T11" fmla="*/ 16 h 64"/>
                <a:gd name="T12" fmla="*/ 346 w 368"/>
                <a:gd name="T13" fmla="*/ 39 h 64"/>
                <a:gd name="T14" fmla="*/ 273 w 368"/>
                <a:gd name="T15" fmla="*/ 51 h 64"/>
                <a:gd name="T16" fmla="*/ 282 w 368"/>
                <a:gd name="T17" fmla="*/ 53 h 64"/>
                <a:gd name="T18" fmla="*/ 290 w 368"/>
                <a:gd name="T19" fmla="*/ 52 h 64"/>
                <a:gd name="T20" fmla="*/ 294 w 368"/>
                <a:gd name="T21" fmla="*/ 46 h 64"/>
                <a:gd name="T22" fmla="*/ 288 w 368"/>
                <a:gd name="T23" fmla="*/ 39 h 64"/>
                <a:gd name="T24" fmla="*/ 276 w 368"/>
                <a:gd name="T25" fmla="*/ 35 h 64"/>
                <a:gd name="T26" fmla="*/ 263 w 368"/>
                <a:gd name="T27" fmla="*/ 30 h 64"/>
                <a:gd name="T28" fmla="*/ 258 w 368"/>
                <a:gd name="T29" fmla="*/ 18 h 64"/>
                <a:gd name="T30" fmla="*/ 265 w 368"/>
                <a:gd name="T31" fmla="*/ 4 h 64"/>
                <a:gd name="T32" fmla="*/ 280 w 368"/>
                <a:gd name="T33" fmla="*/ 0 h 64"/>
                <a:gd name="T34" fmla="*/ 297 w 368"/>
                <a:gd name="T35" fmla="*/ 4 h 64"/>
                <a:gd name="T36" fmla="*/ 305 w 368"/>
                <a:gd name="T37" fmla="*/ 19 h 64"/>
                <a:gd name="T38" fmla="*/ 291 w 368"/>
                <a:gd name="T39" fmla="*/ 15 h 64"/>
                <a:gd name="T40" fmla="*/ 284 w 368"/>
                <a:gd name="T41" fmla="*/ 11 h 64"/>
                <a:gd name="T42" fmla="*/ 277 w 368"/>
                <a:gd name="T43" fmla="*/ 10 h 64"/>
                <a:gd name="T44" fmla="*/ 272 w 368"/>
                <a:gd name="T45" fmla="*/ 14 h 64"/>
                <a:gd name="T46" fmla="*/ 271 w 368"/>
                <a:gd name="T47" fmla="*/ 20 h 64"/>
                <a:gd name="T48" fmla="*/ 280 w 368"/>
                <a:gd name="T49" fmla="*/ 24 h 64"/>
                <a:gd name="T50" fmla="*/ 294 w 368"/>
                <a:gd name="T51" fmla="*/ 28 h 64"/>
                <a:gd name="T52" fmla="*/ 305 w 368"/>
                <a:gd name="T53" fmla="*/ 36 h 64"/>
                <a:gd name="T54" fmla="*/ 305 w 368"/>
                <a:gd name="T55" fmla="*/ 52 h 64"/>
                <a:gd name="T56" fmla="*/ 292 w 368"/>
                <a:gd name="T57" fmla="*/ 62 h 64"/>
                <a:gd name="T58" fmla="*/ 272 w 368"/>
                <a:gd name="T59" fmla="*/ 62 h 64"/>
                <a:gd name="T60" fmla="*/ 258 w 368"/>
                <a:gd name="T61" fmla="*/ 52 h 64"/>
                <a:gd name="T62" fmla="*/ 269 w 368"/>
                <a:gd name="T63" fmla="*/ 42 h 64"/>
                <a:gd name="T64" fmla="*/ 54 w 368"/>
                <a:gd name="T65" fmla="*/ 1 h 64"/>
                <a:gd name="T66" fmla="*/ 83 w 368"/>
                <a:gd name="T67" fmla="*/ 25 h 64"/>
                <a:gd name="T68" fmla="*/ 112 w 368"/>
                <a:gd name="T69" fmla="*/ 1 h 64"/>
                <a:gd name="T70" fmla="*/ 89 w 368"/>
                <a:gd name="T71" fmla="*/ 62 h 64"/>
                <a:gd name="T72" fmla="*/ 76 w 368"/>
                <a:gd name="T73" fmla="*/ 38 h 64"/>
                <a:gd name="T74" fmla="*/ 29 w 368"/>
                <a:gd name="T75" fmla="*/ 1 h 64"/>
                <a:gd name="T76" fmla="*/ 43 w 368"/>
                <a:gd name="T77" fmla="*/ 4 h 64"/>
                <a:gd name="T78" fmla="*/ 48 w 368"/>
                <a:gd name="T79" fmla="*/ 16 h 64"/>
                <a:gd name="T80" fmla="*/ 40 w 368"/>
                <a:gd name="T81" fmla="*/ 29 h 64"/>
                <a:gd name="T82" fmla="*/ 51 w 368"/>
                <a:gd name="T83" fmla="*/ 45 h 64"/>
                <a:gd name="T84" fmla="*/ 45 w 368"/>
                <a:gd name="T85" fmla="*/ 58 h 64"/>
                <a:gd name="T86" fmla="*/ 30 w 368"/>
                <a:gd name="T87" fmla="*/ 62 h 64"/>
                <a:gd name="T88" fmla="*/ 0 w 368"/>
                <a:gd name="T89" fmla="*/ 1 h 64"/>
                <a:gd name="T90" fmla="*/ 27 w 368"/>
                <a:gd name="T91" fmla="*/ 26 h 64"/>
                <a:gd name="T92" fmla="*/ 35 w 368"/>
                <a:gd name="T93" fmla="*/ 19 h 64"/>
                <a:gd name="T94" fmla="*/ 33 w 368"/>
                <a:gd name="T95" fmla="*/ 13 h 64"/>
                <a:gd name="T96" fmla="*/ 26 w 368"/>
                <a:gd name="T97" fmla="*/ 12 h 64"/>
                <a:gd name="T98" fmla="*/ 14 w 368"/>
                <a:gd name="T99" fmla="*/ 26 h 64"/>
                <a:gd name="T100" fmla="*/ 28 w 368"/>
                <a:gd name="T101" fmla="*/ 52 h 64"/>
                <a:gd name="T102" fmla="*/ 35 w 368"/>
                <a:gd name="T103" fmla="*/ 50 h 64"/>
                <a:gd name="T104" fmla="*/ 38 w 368"/>
                <a:gd name="T105" fmla="*/ 44 h 64"/>
                <a:gd name="T106" fmla="*/ 28 w 368"/>
                <a:gd name="T107" fmla="*/ 35 h 64"/>
                <a:gd name="T108" fmla="*/ 14 w 368"/>
                <a:gd name="T109"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8" h="64">
                  <a:moveTo>
                    <a:pt x="345" y="1"/>
                  </a:moveTo>
                  <a:lnTo>
                    <a:pt x="368" y="62"/>
                  </a:lnTo>
                  <a:lnTo>
                    <a:pt x="354" y="62"/>
                  </a:lnTo>
                  <a:lnTo>
                    <a:pt x="349" y="49"/>
                  </a:lnTo>
                  <a:lnTo>
                    <a:pt x="327" y="49"/>
                  </a:lnTo>
                  <a:lnTo>
                    <a:pt x="322" y="62"/>
                  </a:lnTo>
                  <a:lnTo>
                    <a:pt x="308" y="62"/>
                  </a:lnTo>
                  <a:lnTo>
                    <a:pt x="331" y="1"/>
                  </a:lnTo>
                  <a:lnTo>
                    <a:pt x="345" y="1"/>
                  </a:lnTo>
                  <a:close/>
                  <a:moveTo>
                    <a:pt x="346" y="39"/>
                  </a:moveTo>
                  <a:lnTo>
                    <a:pt x="338" y="16"/>
                  </a:lnTo>
                  <a:lnTo>
                    <a:pt x="338" y="16"/>
                  </a:lnTo>
                  <a:lnTo>
                    <a:pt x="330" y="39"/>
                  </a:lnTo>
                  <a:lnTo>
                    <a:pt x="346" y="39"/>
                  </a:lnTo>
                  <a:close/>
                  <a:moveTo>
                    <a:pt x="270" y="47"/>
                  </a:moveTo>
                  <a:cubicBezTo>
                    <a:pt x="270" y="49"/>
                    <a:pt x="271" y="50"/>
                    <a:pt x="273" y="51"/>
                  </a:cubicBezTo>
                  <a:cubicBezTo>
                    <a:pt x="274" y="51"/>
                    <a:pt x="275" y="52"/>
                    <a:pt x="277" y="53"/>
                  </a:cubicBezTo>
                  <a:cubicBezTo>
                    <a:pt x="279" y="53"/>
                    <a:pt x="280" y="53"/>
                    <a:pt x="282" y="53"/>
                  </a:cubicBezTo>
                  <a:cubicBezTo>
                    <a:pt x="283" y="53"/>
                    <a:pt x="285" y="53"/>
                    <a:pt x="286" y="53"/>
                  </a:cubicBezTo>
                  <a:cubicBezTo>
                    <a:pt x="287" y="53"/>
                    <a:pt x="288" y="52"/>
                    <a:pt x="290" y="52"/>
                  </a:cubicBezTo>
                  <a:cubicBezTo>
                    <a:pt x="291" y="51"/>
                    <a:pt x="292" y="50"/>
                    <a:pt x="293" y="49"/>
                  </a:cubicBezTo>
                  <a:cubicBezTo>
                    <a:pt x="293" y="48"/>
                    <a:pt x="294" y="47"/>
                    <a:pt x="294" y="46"/>
                  </a:cubicBezTo>
                  <a:cubicBezTo>
                    <a:pt x="294" y="44"/>
                    <a:pt x="293" y="43"/>
                    <a:pt x="292" y="42"/>
                  </a:cubicBezTo>
                  <a:cubicBezTo>
                    <a:pt x="291" y="41"/>
                    <a:pt x="290" y="40"/>
                    <a:pt x="288" y="39"/>
                  </a:cubicBezTo>
                  <a:cubicBezTo>
                    <a:pt x="286" y="38"/>
                    <a:pt x="285" y="38"/>
                    <a:pt x="282" y="37"/>
                  </a:cubicBezTo>
                  <a:cubicBezTo>
                    <a:pt x="280" y="37"/>
                    <a:pt x="278" y="36"/>
                    <a:pt x="276" y="35"/>
                  </a:cubicBezTo>
                  <a:cubicBezTo>
                    <a:pt x="274" y="35"/>
                    <a:pt x="271" y="34"/>
                    <a:pt x="269" y="33"/>
                  </a:cubicBezTo>
                  <a:cubicBezTo>
                    <a:pt x="267" y="33"/>
                    <a:pt x="265" y="31"/>
                    <a:pt x="263" y="30"/>
                  </a:cubicBezTo>
                  <a:cubicBezTo>
                    <a:pt x="262" y="29"/>
                    <a:pt x="260" y="27"/>
                    <a:pt x="259" y="25"/>
                  </a:cubicBezTo>
                  <a:cubicBezTo>
                    <a:pt x="258" y="23"/>
                    <a:pt x="258" y="21"/>
                    <a:pt x="258" y="18"/>
                  </a:cubicBezTo>
                  <a:cubicBezTo>
                    <a:pt x="258" y="15"/>
                    <a:pt x="258" y="12"/>
                    <a:pt x="260" y="10"/>
                  </a:cubicBezTo>
                  <a:cubicBezTo>
                    <a:pt x="261" y="8"/>
                    <a:pt x="263" y="6"/>
                    <a:pt x="265" y="4"/>
                  </a:cubicBezTo>
                  <a:cubicBezTo>
                    <a:pt x="267" y="3"/>
                    <a:pt x="270" y="1"/>
                    <a:pt x="272" y="1"/>
                  </a:cubicBezTo>
                  <a:cubicBezTo>
                    <a:pt x="275" y="0"/>
                    <a:pt x="278" y="0"/>
                    <a:pt x="280" y="0"/>
                  </a:cubicBezTo>
                  <a:cubicBezTo>
                    <a:pt x="284" y="0"/>
                    <a:pt x="287" y="0"/>
                    <a:pt x="290" y="1"/>
                  </a:cubicBezTo>
                  <a:cubicBezTo>
                    <a:pt x="292" y="1"/>
                    <a:pt x="295" y="3"/>
                    <a:pt x="297" y="4"/>
                  </a:cubicBezTo>
                  <a:cubicBezTo>
                    <a:pt x="300" y="6"/>
                    <a:pt x="301" y="8"/>
                    <a:pt x="303" y="10"/>
                  </a:cubicBezTo>
                  <a:cubicBezTo>
                    <a:pt x="304" y="13"/>
                    <a:pt x="305" y="16"/>
                    <a:pt x="305" y="19"/>
                  </a:cubicBezTo>
                  <a:lnTo>
                    <a:pt x="292" y="19"/>
                  </a:lnTo>
                  <a:cubicBezTo>
                    <a:pt x="292" y="18"/>
                    <a:pt x="291" y="16"/>
                    <a:pt x="291" y="15"/>
                  </a:cubicBezTo>
                  <a:cubicBezTo>
                    <a:pt x="290" y="14"/>
                    <a:pt x="289" y="13"/>
                    <a:pt x="288" y="12"/>
                  </a:cubicBezTo>
                  <a:cubicBezTo>
                    <a:pt x="287" y="11"/>
                    <a:pt x="286" y="11"/>
                    <a:pt x="284" y="11"/>
                  </a:cubicBezTo>
                  <a:cubicBezTo>
                    <a:pt x="283" y="10"/>
                    <a:pt x="282" y="10"/>
                    <a:pt x="280" y="10"/>
                  </a:cubicBezTo>
                  <a:cubicBezTo>
                    <a:pt x="279" y="10"/>
                    <a:pt x="278" y="10"/>
                    <a:pt x="277" y="10"/>
                  </a:cubicBezTo>
                  <a:cubicBezTo>
                    <a:pt x="276" y="11"/>
                    <a:pt x="275" y="11"/>
                    <a:pt x="274" y="12"/>
                  </a:cubicBezTo>
                  <a:cubicBezTo>
                    <a:pt x="273" y="12"/>
                    <a:pt x="272" y="13"/>
                    <a:pt x="272" y="14"/>
                  </a:cubicBezTo>
                  <a:cubicBezTo>
                    <a:pt x="271" y="15"/>
                    <a:pt x="271" y="16"/>
                    <a:pt x="271" y="17"/>
                  </a:cubicBezTo>
                  <a:cubicBezTo>
                    <a:pt x="271" y="18"/>
                    <a:pt x="271" y="19"/>
                    <a:pt x="271" y="20"/>
                  </a:cubicBezTo>
                  <a:cubicBezTo>
                    <a:pt x="272" y="21"/>
                    <a:pt x="273" y="21"/>
                    <a:pt x="274" y="22"/>
                  </a:cubicBezTo>
                  <a:cubicBezTo>
                    <a:pt x="275" y="23"/>
                    <a:pt x="277" y="23"/>
                    <a:pt x="280" y="24"/>
                  </a:cubicBezTo>
                  <a:cubicBezTo>
                    <a:pt x="282" y="24"/>
                    <a:pt x="285" y="25"/>
                    <a:pt x="289" y="26"/>
                  </a:cubicBezTo>
                  <a:cubicBezTo>
                    <a:pt x="290" y="26"/>
                    <a:pt x="292" y="27"/>
                    <a:pt x="294" y="28"/>
                  </a:cubicBezTo>
                  <a:cubicBezTo>
                    <a:pt x="296" y="28"/>
                    <a:pt x="298" y="29"/>
                    <a:pt x="300" y="30"/>
                  </a:cubicBezTo>
                  <a:cubicBezTo>
                    <a:pt x="301" y="32"/>
                    <a:pt x="303" y="33"/>
                    <a:pt x="305" y="36"/>
                  </a:cubicBezTo>
                  <a:cubicBezTo>
                    <a:pt x="306" y="38"/>
                    <a:pt x="307" y="41"/>
                    <a:pt x="307" y="44"/>
                  </a:cubicBezTo>
                  <a:cubicBezTo>
                    <a:pt x="307" y="47"/>
                    <a:pt x="306" y="49"/>
                    <a:pt x="305" y="52"/>
                  </a:cubicBezTo>
                  <a:cubicBezTo>
                    <a:pt x="304" y="54"/>
                    <a:pt x="303" y="56"/>
                    <a:pt x="300" y="58"/>
                  </a:cubicBezTo>
                  <a:cubicBezTo>
                    <a:pt x="298" y="60"/>
                    <a:pt x="296" y="61"/>
                    <a:pt x="292" y="62"/>
                  </a:cubicBezTo>
                  <a:cubicBezTo>
                    <a:pt x="289" y="63"/>
                    <a:pt x="286" y="64"/>
                    <a:pt x="282" y="64"/>
                  </a:cubicBezTo>
                  <a:cubicBezTo>
                    <a:pt x="278" y="64"/>
                    <a:pt x="275" y="63"/>
                    <a:pt x="272" y="62"/>
                  </a:cubicBezTo>
                  <a:cubicBezTo>
                    <a:pt x="269" y="62"/>
                    <a:pt x="266" y="60"/>
                    <a:pt x="263" y="58"/>
                  </a:cubicBezTo>
                  <a:cubicBezTo>
                    <a:pt x="261" y="57"/>
                    <a:pt x="259" y="54"/>
                    <a:pt x="258" y="52"/>
                  </a:cubicBezTo>
                  <a:cubicBezTo>
                    <a:pt x="256" y="49"/>
                    <a:pt x="256" y="46"/>
                    <a:pt x="256" y="42"/>
                  </a:cubicBezTo>
                  <a:lnTo>
                    <a:pt x="269" y="42"/>
                  </a:lnTo>
                  <a:cubicBezTo>
                    <a:pt x="269" y="44"/>
                    <a:pt x="269" y="46"/>
                    <a:pt x="270" y="47"/>
                  </a:cubicBezTo>
                  <a:close/>
                  <a:moveTo>
                    <a:pt x="54" y="1"/>
                  </a:moveTo>
                  <a:lnTo>
                    <a:pt x="69" y="1"/>
                  </a:lnTo>
                  <a:lnTo>
                    <a:pt x="83" y="25"/>
                  </a:lnTo>
                  <a:lnTo>
                    <a:pt x="97" y="1"/>
                  </a:lnTo>
                  <a:lnTo>
                    <a:pt x="112" y="1"/>
                  </a:lnTo>
                  <a:lnTo>
                    <a:pt x="89" y="39"/>
                  </a:lnTo>
                  <a:lnTo>
                    <a:pt x="89" y="62"/>
                  </a:lnTo>
                  <a:lnTo>
                    <a:pt x="76" y="62"/>
                  </a:lnTo>
                  <a:lnTo>
                    <a:pt x="76" y="38"/>
                  </a:lnTo>
                  <a:lnTo>
                    <a:pt x="54" y="1"/>
                  </a:lnTo>
                  <a:close/>
                  <a:moveTo>
                    <a:pt x="29" y="1"/>
                  </a:moveTo>
                  <a:cubicBezTo>
                    <a:pt x="32" y="1"/>
                    <a:pt x="35" y="1"/>
                    <a:pt x="37" y="2"/>
                  </a:cubicBezTo>
                  <a:cubicBezTo>
                    <a:pt x="39" y="2"/>
                    <a:pt x="41" y="3"/>
                    <a:pt x="43" y="4"/>
                  </a:cubicBezTo>
                  <a:cubicBezTo>
                    <a:pt x="45" y="6"/>
                    <a:pt x="46" y="7"/>
                    <a:pt x="47" y="9"/>
                  </a:cubicBezTo>
                  <a:cubicBezTo>
                    <a:pt x="48" y="11"/>
                    <a:pt x="48" y="13"/>
                    <a:pt x="48" y="16"/>
                  </a:cubicBezTo>
                  <a:cubicBezTo>
                    <a:pt x="48" y="19"/>
                    <a:pt x="48" y="22"/>
                    <a:pt x="46" y="24"/>
                  </a:cubicBezTo>
                  <a:cubicBezTo>
                    <a:pt x="45" y="26"/>
                    <a:pt x="43" y="28"/>
                    <a:pt x="40" y="29"/>
                  </a:cubicBezTo>
                  <a:cubicBezTo>
                    <a:pt x="44" y="30"/>
                    <a:pt x="47" y="32"/>
                    <a:pt x="49" y="35"/>
                  </a:cubicBezTo>
                  <a:cubicBezTo>
                    <a:pt x="50" y="37"/>
                    <a:pt x="51" y="41"/>
                    <a:pt x="51" y="45"/>
                  </a:cubicBezTo>
                  <a:cubicBezTo>
                    <a:pt x="51" y="48"/>
                    <a:pt x="51" y="50"/>
                    <a:pt x="50" y="53"/>
                  </a:cubicBezTo>
                  <a:cubicBezTo>
                    <a:pt x="48" y="55"/>
                    <a:pt x="47" y="57"/>
                    <a:pt x="45" y="58"/>
                  </a:cubicBezTo>
                  <a:cubicBezTo>
                    <a:pt x="43" y="59"/>
                    <a:pt x="40" y="61"/>
                    <a:pt x="38" y="61"/>
                  </a:cubicBezTo>
                  <a:cubicBezTo>
                    <a:pt x="35" y="62"/>
                    <a:pt x="33" y="62"/>
                    <a:pt x="30" y="62"/>
                  </a:cubicBezTo>
                  <a:lnTo>
                    <a:pt x="0" y="62"/>
                  </a:lnTo>
                  <a:lnTo>
                    <a:pt x="0" y="1"/>
                  </a:lnTo>
                  <a:lnTo>
                    <a:pt x="29" y="1"/>
                  </a:lnTo>
                  <a:close/>
                  <a:moveTo>
                    <a:pt x="27" y="26"/>
                  </a:moveTo>
                  <a:cubicBezTo>
                    <a:pt x="30" y="26"/>
                    <a:pt x="32" y="25"/>
                    <a:pt x="33" y="24"/>
                  </a:cubicBezTo>
                  <a:cubicBezTo>
                    <a:pt x="35" y="23"/>
                    <a:pt x="35" y="21"/>
                    <a:pt x="35" y="19"/>
                  </a:cubicBezTo>
                  <a:cubicBezTo>
                    <a:pt x="35" y="17"/>
                    <a:pt x="35" y="16"/>
                    <a:pt x="35" y="15"/>
                  </a:cubicBezTo>
                  <a:cubicBezTo>
                    <a:pt x="34" y="14"/>
                    <a:pt x="33" y="13"/>
                    <a:pt x="33" y="13"/>
                  </a:cubicBezTo>
                  <a:cubicBezTo>
                    <a:pt x="32" y="12"/>
                    <a:pt x="31" y="12"/>
                    <a:pt x="30" y="12"/>
                  </a:cubicBezTo>
                  <a:cubicBezTo>
                    <a:pt x="29" y="12"/>
                    <a:pt x="27" y="12"/>
                    <a:pt x="26" y="12"/>
                  </a:cubicBezTo>
                  <a:lnTo>
                    <a:pt x="14" y="12"/>
                  </a:lnTo>
                  <a:lnTo>
                    <a:pt x="14" y="26"/>
                  </a:lnTo>
                  <a:lnTo>
                    <a:pt x="27" y="26"/>
                  </a:lnTo>
                  <a:close/>
                  <a:moveTo>
                    <a:pt x="28" y="52"/>
                  </a:moveTo>
                  <a:cubicBezTo>
                    <a:pt x="29" y="52"/>
                    <a:pt x="31" y="52"/>
                    <a:pt x="32" y="51"/>
                  </a:cubicBezTo>
                  <a:cubicBezTo>
                    <a:pt x="33" y="51"/>
                    <a:pt x="34" y="51"/>
                    <a:pt x="35" y="50"/>
                  </a:cubicBezTo>
                  <a:cubicBezTo>
                    <a:pt x="36" y="50"/>
                    <a:pt x="37" y="49"/>
                    <a:pt x="37" y="48"/>
                  </a:cubicBezTo>
                  <a:cubicBezTo>
                    <a:pt x="38" y="47"/>
                    <a:pt x="38" y="45"/>
                    <a:pt x="38" y="44"/>
                  </a:cubicBezTo>
                  <a:cubicBezTo>
                    <a:pt x="38" y="41"/>
                    <a:pt x="37" y="38"/>
                    <a:pt x="35" y="37"/>
                  </a:cubicBezTo>
                  <a:cubicBezTo>
                    <a:pt x="34" y="36"/>
                    <a:pt x="31" y="35"/>
                    <a:pt x="28" y="35"/>
                  </a:cubicBezTo>
                  <a:lnTo>
                    <a:pt x="14" y="35"/>
                  </a:lnTo>
                  <a:lnTo>
                    <a:pt x="14" y="52"/>
                  </a:lnTo>
                  <a:lnTo>
                    <a:pt x="28" y="5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3" name="TextBox 32"/>
          <p:cNvSpPr txBox="1"/>
          <p:nvPr/>
        </p:nvSpPr>
        <p:spPr>
          <a:xfrm>
            <a:off x="1404229" y="3817992"/>
            <a:ext cx="6562161" cy="707886"/>
          </a:xfrm>
          <a:prstGeom prst="rect">
            <a:avLst/>
          </a:prstGeom>
          <a:noFill/>
        </p:spPr>
        <p:txBody>
          <a:bodyPr wrap="square" rtlCol="0">
            <a:spAutoFit/>
          </a:bodyPr>
          <a:lstStyle/>
          <a:p>
            <a:r>
              <a:rPr lang="en-GB" sz="4000" dirty="0"/>
              <a:t>info@mammalweb.org</a:t>
            </a:r>
          </a:p>
        </p:txBody>
      </p:sp>
      <p:sp>
        <p:nvSpPr>
          <p:cNvPr id="2" name="TextBox 1"/>
          <p:cNvSpPr txBox="1"/>
          <p:nvPr/>
        </p:nvSpPr>
        <p:spPr>
          <a:xfrm>
            <a:off x="535762" y="5082636"/>
            <a:ext cx="11250954" cy="1384995"/>
          </a:xfrm>
          <a:prstGeom prst="rect">
            <a:avLst/>
          </a:prstGeom>
          <a:noFill/>
        </p:spPr>
        <p:txBody>
          <a:bodyPr wrap="square" rtlCol="0">
            <a:spAutoFit/>
          </a:bodyPr>
          <a:lstStyle/>
          <a:p>
            <a:r>
              <a:rPr lang="en-GB" sz="2800" dirty="0">
                <a:solidFill>
                  <a:schemeClr val="accent4"/>
                </a:solidFill>
              </a:rPr>
              <a:t>Find </a:t>
            </a:r>
            <a:r>
              <a:rPr lang="en-GB" sz="2800" b="1" dirty="0">
                <a:solidFill>
                  <a:schemeClr val="accent4"/>
                </a:solidFill>
              </a:rPr>
              <a:t>MammalWeb</a:t>
            </a:r>
            <a:r>
              <a:rPr lang="en-GB" sz="2800" dirty="0">
                <a:solidFill>
                  <a:schemeClr val="accent4"/>
                </a:solidFill>
              </a:rPr>
              <a:t> on </a:t>
            </a:r>
            <a:r>
              <a:rPr lang="en-GB" sz="2800" b="1" dirty="0">
                <a:solidFill>
                  <a:schemeClr val="accent4"/>
                </a:solidFill>
              </a:rPr>
              <a:t>Zenodo.org</a:t>
            </a:r>
            <a:r>
              <a:rPr lang="en-GB" sz="2800" dirty="0"/>
              <a:t> to download these slides, shared under the </a:t>
            </a:r>
            <a:r>
              <a:rPr lang="en-GB" sz="2800" dirty="0">
                <a:hlinkClick r:id="rId6"/>
              </a:rPr>
              <a:t>Creative Commons Attribution-</a:t>
            </a:r>
            <a:r>
              <a:rPr lang="en-GB" sz="2800" dirty="0" err="1">
                <a:hlinkClick r:id="rId6"/>
              </a:rPr>
              <a:t>ShareAlike</a:t>
            </a:r>
            <a:r>
              <a:rPr lang="en-GB" sz="2800" dirty="0">
                <a:hlinkClick r:id="rId6"/>
              </a:rPr>
              <a:t> 4.0</a:t>
            </a:r>
            <a:r>
              <a:rPr lang="en-GB" sz="2800" dirty="0"/>
              <a:t> license (unless otherwise noted), DOI: </a:t>
            </a:r>
            <a:r>
              <a:rPr lang="en-GB" sz="2800" dirty="0">
                <a:hlinkClick r:id="rId7"/>
              </a:rPr>
              <a:t>10.5281/zenodo.4581083</a:t>
            </a:r>
            <a:endParaRPr lang="en-GB" sz="2800" dirty="0"/>
          </a:p>
        </p:txBody>
      </p:sp>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610" y="3824873"/>
            <a:ext cx="697639" cy="709267"/>
          </a:xfrm>
          <a:prstGeom prst="rect">
            <a:avLst/>
          </a:prstGeom>
        </p:spPr>
      </p:pic>
    </p:spTree>
    <p:extLst>
      <p:ext uri="{BB962C8B-B14F-4D97-AF65-F5344CB8AC3E}">
        <p14:creationId xmlns:p14="http://schemas.microsoft.com/office/powerpoint/2010/main" val="2166290603"/>
      </p:ext>
    </p:extLst>
  </p:cSld>
  <p:clrMapOvr>
    <a:masterClrMapping/>
  </p:clrMapOvr>
  <mc:AlternateContent xmlns:mc="http://schemas.openxmlformats.org/markup-compatibility/2006" xmlns:p14="http://schemas.microsoft.com/office/powerpoint/2010/main">
    <mc:Choice Requires="p14">
      <p:transition spd="slow" p14:dur="5000">
        <p:push dir="u"/>
      </p:transition>
    </mc:Choice>
    <mc:Fallback xmlns="" xmlns:a="http://schemas.openxmlformats.org/drawingml/2006/main" xmlns:r="http://schemas.openxmlformats.org/officeDocument/2006/relationships" xmlns:p="http://schemas.openxmlformats.org/presentationml/2006/main">
      <p:transition spd="slow">
        <p:push dir="u"/>
      </p:transition>
    </mc:Fallback>
  </mc:AlternateContent>
</p:sld>
</file>

<file path=ppt/slides/slide14.xml><?xml version="1.0" encoding="utf-8"?>
<p:sld xmlns:a="http://purl.oclc.org/ooxml/drawingml/main" xmlns:r="http://purl.oclc.org/ooxml/officeDocument/relationships" xmlns:p="http://purl.oclc.org/ooxml/presentationml/main">
  <p:cSld>
    <p:bg>
      <p:bgPr>
        <a:gradFill flip="none" rotWithShape="1">
          <a:gsLst>
            <a:gs pos="0%">
              <a:srgbClr val="0162A9"/>
            </a:gs>
            <a:gs pos="75%">
              <a:srgbClr val="4A8AD1"/>
            </a:gs>
            <a:gs pos="50%">
              <a:srgbClr val="488BD1"/>
            </a:gs>
            <a:gs pos="25%">
              <a:srgbClr val="3980C7"/>
            </a:gs>
            <a:gs pos="100%">
              <a:srgbClr val="4B8ED5"/>
            </a:gs>
          </a:gsLst>
          <a:lin ang="5400000" scaled="1"/>
          <a:tileRect/>
        </a:gradFill>
        <a:effectLst/>
      </p:bgPr>
    </p:bg>
    <p:spTree>
      <p:nvGrpSpPr>
        <p:cNvPr id="1" name=""/>
        <p:cNvGrpSpPr/>
        <p:nvPr/>
      </p:nvGrpSpPr>
      <p:grpSpPr>
        <a:xfrm>
          <a:off x="0" y="0"/>
          <a:ext cx="0" cy="0"/>
          <a:chOff x="0" y="0"/>
          <a:chExt cx="0" cy="0"/>
        </a:xfrm>
      </p:grpSpPr>
      <p:sp>
        <p:nvSpPr>
          <p:cNvPr id="10" name="Rectangle 9"/>
          <p:cNvSpPr/>
          <p:nvPr/>
        </p:nvSpPr>
        <p:spPr>
          <a:xfrm>
            <a:off x="1" y="1"/>
            <a:ext cx="12191999" cy="6857999"/>
          </a:xfrm>
          <a:prstGeom prst="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9488" y="159488"/>
            <a:ext cx="6477787" cy="2308324"/>
          </a:xfrm>
          <a:prstGeom prst="rect">
            <a:avLst/>
          </a:prstGeom>
          <a:noFill/>
        </p:spPr>
        <p:txBody>
          <a:bodyPr wrap="square" rtlCol="0">
            <a:spAutoFit/>
          </a:bodyPr>
          <a:lstStyle/>
          <a:p>
            <a:r>
              <a:rPr lang="en-US" sz="4800" dirty="0"/>
              <a:t>bird surveys usually during the </a:t>
            </a:r>
            <a:r>
              <a:rPr lang="en-US" sz="4800" b="1" dirty="0">
                <a:solidFill>
                  <a:schemeClr val="accent4"/>
                </a:solidFill>
              </a:rPr>
              <a:t>day</a:t>
            </a:r>
            <a:r>
              <a:rPr lang="en-US" sz="4800" dirty="0"/>
              <a:t> &amp; </a:t>
            </a:r>
            <a:r>
              <a:rPr lang="en-US" sz="4800" b="1" dirty="0">
                <a:solidFill>
                  <a:schemeClr val="accent4"/>
                </a:solidFill>
              </a:rPr>
              <a:t>breeding</a:t>
            </a:r>
            <a:r>
              <a:rPr lang="en-US" sz="4800" dirty="0"/>
              <a:t> season</a:t>
            </a:r>
            <a:endParaRPr lang="en-GB" sz="48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11832" y="-566572"/>
            <a:ext cx="3166178" cy="3007575"/>
          </a:xfrm>
          <a:prstGeom prst="rect">
            <a:avLst/>
          </a:prstGeom>
        </p:spPr>
      </p:pic>
      <p:sp>
        <p:nvSpPr>
          <p:cNvPr id="3" name="Oval 2"/>
          <p:cNvSpPr/>
          <p:nvPr/>
        </p:nvSpPr>
        <p:spPr>
          <a:xfrm>
            <a:off x="-12185904" y="4768702"/>
            <a:ext cx="24377904" cy="4178595"/>
          </a:xfrm>
          <a:prstGeom prst="ellipse">
            <a:avLst/>
          </a:prstGeom>
          <a:gradFill flip="none" rotWithShape="1">
            <a:gsLst>
              <a:gs pos="60%">
                <a:schemeClr val="accent6">
                  <a:lumMod val="60%"/>
                  <a:lumOff val="40%"/>
                </a:schemeClr>
              </a:gs>
              <a:gs pos="45%">
                <a:srgbClr val="17240E"/>
              </a:gs>
            </a:gsLst>
            <a:lin ang="0" scaled="1"/>
            <a:tileRect/>
          </a:gra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0490">
            <a:off x="6734186" y="513094"/>
            <a:ext cx="1939805" cy="1644338"/>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6924" y="3955311"/>
            <a:ext cx="2658298" cy="270493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6544">
            <a:off x="8478569" y="3597062"/>
            <a:ext cx="2689913" cy="1529888"/>
          </a:xfrm>
          <a:prstGeom prst="rect">
            <a:avLst/>
          </a:prstGeom>
        </p:spPr>
      </p:pic>
      <p:sp>
        <p:nvSpPr>
          <p:cNvPr id="9" name="TextBox 8"/>
          <p:cNvSpPr txBox="1"/>
          <p:nvPr/>
        </p:nvSpPr>
        <p:spPr>
          <a:xfrm>
            <a:off x="6007218" y="159488"/>
            <a:ext cx="6477787" cy="1569660"/>
          </a:xfrm>
          <a:prstGeom prst="rect">
            <a:avLst/>
          </a:prstGeom>
          <a:noFill/>
        </p:spPr>
        <p:txBody>
          <a:bodyPr wrap="square" rtlCol="0">
            <a:spAutoFit/>
          </a:bodyPr>
          <a:lstStyle/>
          <a:p>
            <a:r>
              <a:rPr lang="en-US" sz="4800" dirty="0"/>
              <a:t>mammals are often </a:t>
            </a:r>
            <a:r>
              <a:rPr lang="en-US" sz="4800" b="1" dirty="0">
                <a:solidFill>
                  <a:schemeClr val="accent4"/>
                </a:solidFill>
              </a:rPr>
              <a:t>elusive</a:t>
            </a:r>
            <a:r>
              <a:rPr lang="en-US" sz="4800" dirty="0"/>
              <a:t> &amp; </a:t>
            </a:r>
            <a:r>
              <a:rPr lang="en-US" sz="4800" b="1" dirty="0">
                <a:solidFill>
                  <a:schemeClr val="accent4"/>
                </a:solidFill>
              </a:rPr>
              <a:t>nocturnal</a:t>
            </a:r>
            <a:endParaRPr lang="en-GB" sz="48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7967" y="5307778"/>
            <a:ext cx="3508164" cy="144374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37897">
            <a:off x="7207255" y="1779217"/>
            <a:ext cx="3085613" cy="307963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014" y="4111995"/>
            <a:ext cx="3110578" cy="24677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8254" y="406217"/>
            <a:ext cx="1603964" cy="2307265"/>
          </a:xfrm>
          <a:prstGeom prst="rect">
            <a:avLst/>
          </a:prstGeom>
        </p:spPr>
      </p:pic>
    </p:spTree>
    <p:custDataLst>
      <p:tags r:id="rId1"/>
    </p:custDataLst>
    <p:extLst>
      <p:ext uri="{BB962C8B-B14F-4D97-AF65-F5344CB8AC3E}">
        <p14:creationId xmlns:p14="http://schemas.microsoft.com/office/powerpoint/2010/main" val="1025806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 decel="50%" fill="hold" grpId="0" nodeType="clickEffect">
                                  <p:stCondLst>
                                    <p:cond delay="0"/>
                                  </p:stCondLst>
                                  <p:childTnLst>
                                    <p:animMotion origin="layout" path="M -4.16667E-7 0 L 0.99974 0 " pathEditMode="relative" rAng="0" ptsTypes="AA">
                                      <p:cBhvr>
                                        <p:cTn id="6" dur="1250" fill="hold"/>
                                        <p:tgtEl>
                                          <p:spTgt spid="3"/>
                                        </p:tgtEl>
                                        <p:attrNameLst>
                                          <p:attrName>ppt_x</p:attrName>
                                          <p:attrName>ppt_y</p:attrName>
                                        </p:attrNameLst>
                                      </p:cBhvr>
                                      <p:rCtr x="49.986%" y="0%"/>
                                    </p:animMotion>
                                  </p:childTnLst>
                                </p:cTn>
                              </p:par>
                              <p:par>
                                <p:cTn id="7" presetID="2" presetClass="exit" presetSubtype="4" fill="hold" nodeType="withEffect">
                                  <p:stCondLst>
                                    <p:cond delay="0"/>
                                  </p:stCondLst>
                                  <p:childTnLst>
                                    <p:anim calcmode="lin" valueType="num">
                                      <p:cBhvr additive="base">
                                        <p:cTn id="8" dur="1000"/>
                                        <p:tgtEl>
                                          <p:spTgt spid="7"/>
                                        </p:tgtEl>
                                        <p:attrNameLst>
                                          <p:attrName>ppt_x</p:attrName>
                                        </p:attrNameLst>
                                      </p:cBhvr>
                                      <p:tavLst>
                                        <p:tav tm="0%">
                                          <p:val>
                                            <p:strVal val="ppt_x"/>
                                          </p:val>
                                        </p:tav>
                                        <p:tav tm="100%">
                                          <p:val>
                                            <p:strVal val="ppt_x"/>
                                          </p:val>
                                        </p:tav>
                                      </p:tavLst>
                                    </p:anim>
                                    <p:anim calcmode="lin" valueType="num">
                                      <p:cBhvr additive="base">
                                        <p:cTn id="9" dur="1000"/>
                                        <p:tgtEl>
                                          <p:spTgt spid="7"/>
                                        </p:tgtEl>
                                        <p:attrNameLst>
                                          <p:attrName>ppt_y</p:attrName>
                                        </p:attrNameLst>
                                      </p:cBhvr>
                                      <p:tavLst>
                                        <p:tav tm="0%">
                                          <p:val>
                                            <p:strVal val="ppt_y"/>
                                          </p:val>
                                        </p:tav>
                                        <p:tav tm="100%">
                                          <p:val>
                                            <p:strVal val="1+ppt_h/2"/>
                                          </p:val>
                                        </p:tav>
                                      </p:tavLst>
                                    </p:anim>
                                    <p:set>
                                      <p:cBhvr>
                                        <p:cTn id="10" dur="1" fill="hold">
                                          <p:stCondLst>
                                            <p:cond delay="999"/>
                                          </p:stCondLst>
                                        </p:cTn>
                                        <p:tgtEl>
                                          <p:spTgt spid="7"/>
                                        </p:tgtEl>
                                        <p:attrNameLst>
                                          <p:attrName>style.visibility</p:attrName>
                                        </p:attrNameLst>
                                      </p:cBhvr>
                                      <p:to>
                                        <p:strVal val="hidden"/>
                                      </p:to>
                                    </p:set>
                                  </p:childTnLst>
                                </p:cTn>
                              </p:par>
                              <p:par>
                                <p:cTn id="11" presetID="2" presetClass="exit" presetSubtype="2" fill="hold" nodeType="withEffect">
                                  <p:stCondLst>
                                    <p:cond delay="0"/>
                                  </p:stCondLst>
                                  <p:childTnLst>
                                    <p:anim calcmode="lin" valueType="num">
                                      <p:cBhvr additive="base">
                                        <p:cTn id="12" dur="1000"/>
                                        <p:tgtEl>
                                          <p:spTgt spid="4"/>
                                        </p:tgtEl>
                                        <p:attrNameLst>
                                          <p:attrName>ppt_x</p:attrName>
                                        </p:attrNameLst>
                                      </p:cBhvr>
                                      <p:tavLst>
                                        <p:tav tm="0%">
                                          <p:val>
                                            <p:strVal val="ppt_x"/>
                                          </p:val>
                                        </p:tav>
                                        <p:tav tm="100%">
                                          <p:val>
                                            <p:strVal val="1+ppt_w/2"/>
                                          </p:val>
                                        </p:tav>
                                      </p:tavLst>
                                    </p:anim>
                                    <p:anim calcmode="lin" valueType="num">
                                      <p:cBhvr additive="base">
                                        <p:cTn id="13" dur="1000"/>
                                        <p:tgtEl>
                                          <p:spTgt spid="4"/>
                                        </p:tgtEl>
                                        <p:attrNameLst>
                                          <p:attrName>ppt_y</p:attrName>
                                        </p:attrNameLst>
                                      </p:cBhvr>
                                      <p:tavLst>
                                        <p:tav tm="0%">
                                          <p:val>
                                            <p:strVal val="ppt_y"/>
                                          </p:val>
                                        </p:tav>
                                        <p:tav tm="100%">
                                          <p:val>
                                            <p:strVal val="ppt_y"/>
                                          </p:val>
                                        </p:tav>
                                      </p:tavLst>
                                    </p:anim>
                                    <p:set>
                                      <p:cBhvr>
                                        <p:cTn id="14" dur="1" fill="hold">
                                          <p:stCondLst>
                                            <p:cond delay="999"/>
                                          </p:stCondLst>
                                        </p:cTn>
                                        <p:tgtEl>
                                          <p:spTgt spid="4"/>
                                        </p:tgtEl>
                                        <p:attrNameLst>
                                          <p:attrName>style.visibility</p:attrName>
                                        </p:attrNameLst>
                                      </p:cBhvr>
                                      <p:to>
                                        <p:strVal val="hidden"/>
                                      </p:to>
                                    </p:set>
                                  </p:childTnLst>
                                </p:cTn>
                              </p:par>
                              <p:par>
                                <p:cTn id="15" presetID="2" presetClass="exit" presetSubtype="6" fill="hold" nodeType="withEffect">
                                  <p:stCondLst>
                                    <p:cond delay="0"/>
                                  </p:stCondLst>
                                  <p:childTnLst>
                                    <p:anim calcmode="lin" valueType="num">
                                      <p:cBhvr additive="base">
                                        <p:cTn id="16" dur="1000"/>
                                        <p:tgtEl>
                                          <p:spTgt spid="6"/>
                                        </p:tgtEl>
                                        <p:attrNameLst>
                                          <p:attrName>ppt_x</p:attrName>
                                        </p:attrNameLst>
                                      </p:cBhvr>
                                      <p:tavLst>
                                        <p:tav tm="0%">
                                          <p:val>
                                            <p:strVal val="ppt_x"/>
                                          </p:val>
                                        </p:tav>
                                        <p:tav tm="100%">
                                          <p:val>
                                            <p:strVal val="1+ppt_w/2"/>
                                          </p:val>
                                        </p:tav>
                                      </p:tavLst>
                                    </p:anim>
                                    <p:anim calcmode="lin" valueType="num">
                                      <p:cBhvr additive="base">
                                        <p:cTn id="17" dur="1000"/>
                                        <p:tgtEl>
                                          <p:spTgt spid="6"/>
                                        </p:tgtEl>
                                        <p:attrNameLst>
                                          <p:attrName>ppt_y</p:attrName>
                                        </p:attrNameLst>
                                      </p:cBhvr>
                                      <p:tavLst>
                                        <p:tav tm="0%">
                                          <p:val>
                                            <p:strVal val="ppt_y"/>
                                          </p:val>
                                        </p:tav>
                                        <p:tav tm="100%">
                                          <p:val>
                                            <p:strVal val="1+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1000"/>
                                        <p:tgtEl>
                                          <p:spTgt spid="5"/>
                                        </p:tgtEl>
                                        <p:attrNameLst>
                                          <p:attrName>ppt_x</p:attrName>
                                        </p:attrNameLst>
                                      </p:cBhvr>
                                      <p:tavLst>
                                        <p:tav tm="0%">
                                          <p:val>
                                            <p:strVal val="ppt_x"/>
                                          </p:val>
                                        </p:tav>
                                        <p:tav tm="100%">
                                          <p:val>
                                            <p:strVal val="ppt_x"/>
                                          </p:val>
                                        </p:tav>
                                      </p:tavLst>
                                    </p:anim>
                                    <p:anim calcmode="lin" valueType="num">
                                      <p:cBhvr additive="base">
                                        <p:cTn id="21" dur="1000"/>
                                        <p:tgtEl>
                                          <p:spTgt spid="5"/>
                                        </p:tgtEl>
                                        <p:attrNameLst>
                                          <p:attrName>ppt_y</p:attrName>
                                        </p:attrNameLst>
                                      </p:cBhvr>
                                      <p:tavLst>
                                        <p:tav tm="0%">
                                          <p:val>
                                            <p:strVal val="ppt_y"/>
                                          </p:val>
                                        </p:tav>
                                        <p:tav tm="100%">
                                          <p:val>
                                            <p:strVal val="1+ppt_h/2"/>
                                          </p:val>
                                        </p:tav>
                                      </p:tavLst>
                                    </p:anim>
                                    <p:set>
                                      <p:cBhvr>
                                        <p:cTn id="22" dur="1" fill="hold">
                                          <p:stCondLst>
                                            <p:cond delay="999"/>
                                          </p:stCondLst>
                                        </p:cTn>
                                        <p:tgtEl>
                                          <p:spTgt spid="5"/>
                                        </p:tgtEl>
                                        <p:attrNameLst>
                                          <p:attrName>style.visibility</p:attrName>
                                        </p:attrNameLst>
                                      </p:cBhvr>
                                      <p:to>
                                        <p:strVal val="hidden"/>
                                      </p:to>
                                    </p:set>
                                  </p:childTnLst>
                                </p:cTn>
                              </p:par>
                              <p:par>
                                <p:cTn id="23" presetID="42" presetClass="exit" presetSubtype="0" fill="hold" grpId="0"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
                                          <p:val>
                                            <p:strVal val="ppt_x"/>
                                          </p:val>
                                        </p:tav>
                                      </p:tavLst>
                                    </p:anim>
                                    <p:anim calcmode="lin" valueType="num">
                                      <p:cBhvr>
                                        <p:cTn id="26" dur="1000"/>
                                        <p:tgtEl>
                                          <p:spTgt spid="8"/>
                                        </p:tgtEl>
                                        <p:attrNameLst>
                                          <p:attrName>ppt_y</p:attrName>
                                        </p:attrNameLst>
                                      </p:cBhvr>
                                      <p:tavLst>
                                        <p:tav tm="0%">
                                          <p:val>
                                            <p:strVal val="ppt_y"/>
                                          </p:val>
                                        </p:tav>
                                        <p:tav tm="1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250"/>
                                        <p:tgtEl>
                                          <p:spTgt spid="9"/>
                                        </p:tgtEl>
                                      </p:cBhvr>
                                    </p:animEffect>
                                    <p:anim calcmode="lin" valueType="num">
                                      <p:cBhvr>
                                        <p:cTn id="34" dur="1250" fill="hold"/>
                                        <p:tgtEl>
                                          <p:spTgt spid="9"/>
                                        </p:tgtEl>
                                        <p:attrNameLst>
                                          <p:attrName>ppt_x</p:attrName>
                                        </p:attrNameLst>
                                      </p:cBhvr>
                                      <p:tavLst>
                                        <p:tav tm="0%">
                                          <p:val>
                                            <p:strVal val="#ppt_x"/>
                                          </p:val>
                                        </p:tav>
                                        <p:tav tm="100%">
                                          <p:val>
                                            <p:strVal val="#ppt_x"/>
                                          </p:val>
                                        </p:tav>
                                      </p:tavLst>
                                    </p:anim>
                                    <p:anim calcmode="lin" valueType="num">
                                      <p:cBhvr>
                                        <p:cTn id="35" dur="1250" fill="hold"/>
                                        <p:tgtEl>
                                          <p:spTgt spid="9"/>
                                        </p:tgtEl>
                                        <p:attrNameLst>
                                          <p:attrName>ppt_y</p:attrName>
                                        </p:attrNameLst>
                                      </p:cBhvr>
                                      <p:tavLst>
                                        <p:tav tm="0%">
                                          <p:val>
                                            <p:strVal val="#ppt_y-.1"/>
                                          </p:val>
                                        </p:tav>
                                        <p:tav tm="1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ppt_x"/>
                                          </p:val>
                                        </p:tav>
                                        <p:tav tm="100%">
                                          <p:val>
                                            <p:strVal val="#ppt_x"/>
                                          </p:val>
                                        </p:tav>
                                      </p:tavLst>
                                    </p:anim>
                                    <p:anim calcmode="lin" valueType="num">
                                      <p:cBhvr additive="base">
                                        <p:cTn id="39" dur="1000" fill="hold"/>
                                        <p:tgtEl>
                                          <p:spTgt spid="14"/>
                                        </p:tgtEl>
                                        <p:attrNameLst>
                                          <p:attrName>ppt_y</p:attrName>
                                        </p:attrNameLst>
                                      </p:cBhvr>
                                      <p:tavLst>
                                        <p:tav tm="0%">
                                          <p:val>
                                            <p:strVal val="0-#ppt_h/2"/>
                                          </p:val>
                                        </p:tav>
                                        <p:tav tm="100%">
                                          <p:val>
                                            <p:strVal val="#ppt_y"/>
                                          </p:val>
                                        </p:tav>
                                      </p:tavLst>
                                    </p:anim>
                                  </p:childTnLst>
                                </p:cTn>
                              </p:par>
                            </p:childTnLst>
                          </p:cTn>
                        </p:par>
                        <p:par>
                          <p:cTn id="40" fill="hold">
                            <p:stCondLst>
                              <p:cond delay="1250"/>
                            </p:stCondLst>
                            <p:childTnLst>
                              <p:par>
                                <p:cTn id="41" presetID="2" presetClass="entr" presetSubtype="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1+#ppt_w/2"/>
                                          </p:val>
                                        </p:tav>
                                        <p:tav tm="100%">
                                          <p:val>
                                            <p:strVal val="#ppt_x"/>
                                          </p:val>
                                        </p:tav>
                                      </p:tavLst>
                                    </p:anim>
                                    <p:anim calcmode="lin" valueType="num">
                                      <p:cBhvr additive="base">
                                        <p:cTn id="44" dur="1000" fill="hold"/>
                                        <p:tgtEl>
                                          <p:spTgt spid="13"/>
                                        </p:tgtEl>
                                        <p:attrNameLst>
                                          <p:attrName>ppt_y</p:attrName>
                                        </p:attrNameLst>
                                      </p:cBhvr>
                                      <p:tavLst>
                                        <p:tav tm="0%">
                                          <p:val>
                                            <p:strVal val="1+#ppt_h/2"/>
                                          </p:val>
                                        </p:tav>
                                        <p:tav tm="1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750" fill="hold"/>
                                        <p:tgtEl>
                                          <p:spTgt spid="11"/>
                                        </p:tgtEl>
                                        <p:attrNameLst>
                                          <p:attrName>ppt_x</p:attrName>
                                        </p:attrNameLst>
                                      </p:cBhvr>
                                      <p:tavLst>
                                        <p:tav tm="0%">
                                          <p:val>
                                            <p:strVal val="#ppt_x"/>
                                          </p:val>
                                        </p:tav>
                                        <p:tav tm="100%">
                                          <p:val>
                                            <p:strVal val="#ppt_x"/>
                                          </p:val>
                                        </p:tav>
                                      </p:tavLst>
                                    </p:anim>
                                    <p:anim calcmode="lin" valueType="num">
                                      <p:cBhvr additive="base">
                                        <p:cTn id="48" dur="750" fill="hold"/>
                                        <p:tgtEl>
                                          <p:spTgt spid="11"/>
                                        </p:tgtEl>
                                        <p:attrNameLst>
                                          <p:attrName>ppt_y</p:attrName>
                                        </p:attrNameLst>
                                      </p:cBhvr>
                                      <p:tavLst>
                                        <p:tav tm="0%">
                                          <p:val>
                                            <p:strVal val="1+#ppt_h/2"/>
                                          </p:val>
                                        </p:tav>
                                        <p:tav tm="1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750" fill="hold"/>
                                        <p:tgtEl>
                                          <p:spTgt spid="12"/>
                                        </p:tgtEl>
                                        <p:attrNameLst>
                                          <p:attrName>ppt_x</p:attrName>
                                        </p:attrNameLst>
                                      </p:cBhvr>
                                      <p:tavLst>
                                        <p:tav tm="0%">
                                          <p:val>
                                            <p:strVal val="1+#ppt_w/2"/>
                                          </p:val>
                                        </p:tav>
                                        <p:tav tm="100%">
                                          <p:val>
                                            <p:strVal val="#ppt_x"/>
                                          </p:val>
                                        </p:tav>
                                      </p:tavLst>
                                    </p:anim>
                                    <p:anim calcmode="lin" valueType="num">
                                      <p:cBhvr additive="base">
                                        <p:cTn id="52" dur="750" fill="hold"/>
                                        <p:tgtEl>
                                          <p:spTgt spid="12"/>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3" grpId="0" animBg="1"/>
      <p:bldP spid="9" grpId="0"/>
    </p:bldLst>
  </p:timing>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pic>
        <p:nvPicPr>
          <p:cNvPr id="5" name="Picture 4">
            <a:hlinkClick r:id="rId6"/>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01318" y="1379313"/>
            <a:ext cx="2774369" cy="3906764"/>
          </a:xfrm>
          <a:prstGeom prst="rect">
            <a:avLst/>
          </a:prstGeom>
        </p:spPr>
      </p:pic>
      <p:sp>
        <p:nvSpPr>
          <p:cNvPr id="3" name="TextBox 2"/>
          <p:cNvSpPr txBox="1"/>
          <p:nvPr/>
        </p:nvSpPr>
        <p:spPr>
          <a:xfrm rot="16200000">
            <a:off x="10505943" y="5164518"/>
            <a:ext cx="3109965" cy="276999"/>
          </a:xfrm>
          <a:prstGeom prst="rect">
            <a:avLst/>
          </a:prstGeom>
          <a:noFill/>
        </p:spPr>
        <p:txBody>
          <a:bodyPr wrap="square" rtlCol="0">
            <a:spAutoFit/>
          </a:bodyPr>
          <a:lstStyle/>
          <a:p>
            <a:r>
              <a:rPr lang="en-US" sz="1200" dirty="0"/>
              <a:t>logo of </a:t>
            </a:r>
            <a:r>
              <a:rPr lang="en-US" sz="1200" dirty="0">
                <a:hlinkClick r:id="rId6"/>
              </a:rPr>
              <a:t>Durham Wildlife Trust</a:t>
            </a:r>
            <a:r>
              <a:rPr lang="en-US" sz="1200" dirty="0"/>
              <a:t>, fair use</a:t>
            </a:r>
            <a:endParaRPr lang="en-GB" sz="1200" dirty="0"/>
          </a:p>
        </p:txBody>
      </p:sp>
    </p:spTree>
    <p:custDataLst>
      <p:tags r:id="rId1"/>
    </p:custDataLst>
    <p:extLst>
      <p:ext uri="{BB962C8B-B14F-4D97-AF65-F5344CB8AC3E}">
        <p14:creationId xmlns:p14="http://schemas.microsoft.com/office/powerpoint/2010/main" val="41144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p:cNvSpPr/>
          <p:nvPr/>
        </p:nvSpPr>
        <p:spPr>
          <a:xfrm>
            <a:off x="5536642" y="2994409"/>
            <a:ext cx="1085221" cy="472272"/>
          </a:xfrm>
          <a:custGeom>
            <a:avLst/>
            <a:gdLst>
              <a:gd name="connsiteX0" fmla="*/ 1296238 w 1296238"/>
              <a:gd name="connsiteY0" fmla="*/ 0 h 643095"/>
              <a:gd name="connsiteX1" fmla="*/ 834013 w 1296238"/>
              <a:gd name="connsiteY1" fmla="*/ 371789 h 643095"/>
              <a:gd name="connsiteX2" fmla="*/ 0 w 1296238"/>
              <a:gd name="connsiteY2" fmla="*/ 643095 h 643095"/>
            </a:gdLst>
            <a:ahLst/>
            <a:cxnLst>
              <a:cxn ang="0">
                <a:pos x="connsiteX0" y="connsiteY0"/>
              </a:cxn>
              <a:cxn ang="0">
                <a:pos x="connsiteX1" y="connsiteY1"/>
              </a:cxn>
              <a:cxn ang="0">
                <a:pos x="connsiteX2" y="connsiteY2"/>
              </a:cxn>
            </a:cxnLst>
            <a:rect l="l" t="t" r="r" b="b"/>
            <a:pathLst>
              <a:path w="1296238" h="643095">
                <a:moveTo>
                  <a:pt x="1296238" y="0"/>
                </a:moveTo>
                <a:cubicBezTo>
                  <a:pt x="1173145" y="132303"/>
                  <a:pt x="1050053" y="264607"/>
                  <a:pt x="834013" y="371789"/>
                </a:cubicBezTo>
                <a:cubicBezTo>
                  <a:pt x="617973" y="478971"/>
                  <a:pt x="308986" y="561033"/>
                  <a:pt x="0" y="643095"/>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375867" y="2268919"/>
            <a:ext cx="3426489" cy="830997"/>
          </a:xfrm>
          <a:prstGeom prst="rect">
            <a:avLst/>
          </a:prstGeom>
          <a:noFill/>
        </p:spPr>
        <p:txBody>
          <a:bodyPr wrap="square" rtlCol="0">
            <a:spAutoFit/>
          </a:bodyPr>
          <a:lstStyle/>
          <a:p>
            <a:r>
              <a:rPr lang="en-US" sz="4800" b="1" dirty="0">
                <a:solidFill>
                  <a:schemeClr val="accent4"/>
                </a:solidFill>
              </a:rPr>
              <a:t>Durham</a:t>
            </a:r>
            <a:r>
              <a:rPr lang="en-US" sz="4800" dirty="0">
                <a:solidFill>
                  <a:schemeClr val="accent4"/>
                </a:solidFill>
              </a:rPr>
              <a:t> </a:t>
            </a:r>
            <a:r>
              <a:rPr lang="en-US" sz="3600" dirty="0">
                <a:solidFill>
                  <a:schemeClr val="accent4"/>
                </a:solidFill>
              </a:rPr>
              <a:t>UK</a:t>
            </a:r>
            <a:endParaRPr lang="en-GB" sz="3600" dirty="0">
              <a:solidFill>
                <a:schemeClr val="accent4"/>
              </a:solidFill>
            </a:endParaRPr>
          </a:p>
        </p:txBody>
      </p:sp>
      <p:sp>
        <p:nvSpPr>
          <p:cNvPr id="2" name="TextBox 1"/>
          <p:cNvSpPr txBox="1"/>
          <p:nvPr/>
        </p:nvSpPr>
        <p:spPr>
          <a:xfrm>
            <a:off x="0" y="6396335"/>
            <a:ext cx="3074796" cy="461665"/>
          </a:xfrm>
          <a:prstGeom prst="rect">
            <a:avLst/>
          </a:prstGeom>
          <a:noFill/>
        </p:spPr>
        <p:txBody>
          <a:bodyPr wrap="square" rtlCol="0">
            <a:spAutoFit/>
          </a:bodyPr>
          <a:lstStyle/>
          <a:p>
            <a:r>
              <a:rPr lang="en-US" sz="1200" dirty="0">
                <a:hlinkClick r:id="rId4"/>
              </a:rPr>
              <a:t>map</a:t>
            </a:r>
            <a:r>
              <a:rPr lang="en-US" sz="1200" dirty="0"/>
              <a:t> by </a:t>
            </a:r>
            <a:r>
              <a:rPr lang="en-US" sz="1200" dirty="0">
                <a:hlinkClick r:id="rId5"/>
              </a:rPr>
              <a:t>Stamen Design</a:t>
            </a:r>
            <a:r>
              <a:rPr lang="en-US" sz="1200" dirty="0"/>
              <a:t>, </a:t>
            </a:r>
            <a:r>
              <a:rPr lang="en-US" sz="1200" dirty="0">
                <a:hlinkClick r:id="rId6"/>
              </a:rPr>
              <a:t>CC BY 3.0</a:t>
            </a:r>
            <a:br>
              <a:rPr lang="en-US" sz="1200" dirty="0"/>
            </a:br>
            <a:r>
              <a:rPr lang="en-US" sz="1200" dirty="0"/>
              <a:t>data by </a:t>
            </a:r>
            <a:r>
              <a:rPr lang="en-US" sz="1200" dirty="0">
                <a:hlinkClick r:id="rId7"/>
              </a:rPr>
              <a:t>OpenStreetMap</a:t>
            </a:r>
            <a:r>
              <a:rPr lang="en-US" sz="1200" dirty="0"/>
              <a:t>, </a:t>
            </a:r>
            <a:r>
              <a:rPr lang="en-US" sz="1200" dirty="0">
                <a:hlinkClick r:id="rId8"/>
              </a:rPr>
              <a:t>ODbL</a:t>
            </a:r>
            <a:endParaRPr lang="en-GB" sz="1200" dirty="0"/>
          </a:p>
        </p:txBody>
      </p:sp>
    </p:spTree>
    <p:extLst>
      <p:ext uri="{BB962C8B-B14F-4D97-AF65-F5344CB8AC3E}">
        <p14:creationId xmlns:p14="http://schemas.microsoft.com/office/powerpoint/2010/main" val="421933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70821"/>
            <a:ext cx="492137" cy="142519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70821"/>
            <a:ext cx="492137" cy="1425193"/>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70821"/>
            <a:ext cx="492137" cy="1425193"/>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70821"/>
            <a:ext cx="492137" cy="1425193"/>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70821"/>
            <a:ext cx="492137" cy="1425193"/>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70821"/>
            <a:ext cx="492137" cy="1425193"/>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70821"/>
            <a:ext cx="492137" cy="1425193"/>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70821"/>
            <a:ext cx="492137" cy="1425193"/>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70821"/>
            <a:ext cx="492137" cy="1425193"/>
          </a:xfrm>
          <a:prstGeom prst="rect">
            <a:avLst/>
          </a:prstGeom>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70821"/>
            <a:ext cx="492137" cy="1425193"/>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428541"/>
            <a:ext cx="492137" cy="1425193"/>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428541"/>
            <a:ext cx="492137" cy="1425193"/>
          </a:xfrm>
          <a:prstGeom prst="rect">
            <a:avLst/>
          </a:prstGeom>
        </p:spPr>
      </p:pic>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428541"/>
            <a:ext cx="492137" cy="1425193"/>
          </a:xfrm>
          <a:prstGeom prst="rect">
            <a:avLst/>
          </a:prstGeom>
        </p:spPr>
      </p:pic>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428541"/>
            <a:ext cx="492137" cy="1425193"/>
          </a:xfrm>
          <a:prstGeom prst="rect">
            <a:avLst/>
          </a:prstGeom>
        </p:spPr>
      </p:pic>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428541"/>
            <a:ext cx="492137" cy="1425193"/>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428541"/>
            <a:ext cx="492137" cy="1425193"/>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428541"/>
            <a:ext cx="492137" cy="1425193"/>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428541"/>
            <a:ext cx="492137" cy="1425193"/>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428541"/>
            <a:ext cx="492137" cy="1425193"/>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428541"/>
            <a:ext cx="492137" cy="1425193"/>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3027903"/>
            <a:ext cx="492137" cy="1425193"/>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3027903"/>
            <a:ext cx="492137" cy="1425193"/>
          </a:xfrm>
          <a:prstGeom prst="rect">
            <a:avLst/>
          </a:prstGeom>
        </p:spPr>
      </p:pic>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3027903"/>
            <a:ext cx="492137" cy="1425193"/>
          </a:xfrm>
          <a:prstGeom prst="rect">
            <a:avLst/>
          </a:prstGeom>
        </p:spPr>
      </p:pic>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3027903"/>
            <a:ext cx="492137" cy="1425193"/>
          </a:xfrm>
          <a:prstGeom prst="rect">
            <a:avLst/>
          </a:prstGeom>
        </p:spPr>
      </p:pic>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3027903"/>
            <a:ext cx="492137" cy="1425193"/>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3027903"/>
            <a:ext cx="492137" cy="1425193"/>
          </a:xfrm>
          <a:prstGeom prst="rect">
            <a:avLst/>
          </a:prstGeom>
        </p:spPr>
      </p:pic>
      <p:pic>
        <p:nvPicPr>
          <p:cNvPr id="34" name="Picture 3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3027903"/>
            <a:ext cx="492137" cy="1425193"/>
          </a:xfrm>
          <a:prstGeom prst="rect">
            <a:avLst/>
          </a:prstGeom>
        </p:spPr>
      </p:pic>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3027903"/>
            <a:ext cx="492137" cy="1425193"/>
          </a:xfrm>
          <a:prstGeom prst="rect">
            <a:avLst/>
          </a:prstGeom>
        </p:spPr>
      </p:pic>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3027903"/>
            <a:ext cx="492137" cy="1425193"/>
          </a:xfrm>
          <a:prstGeom prst="rect">
            <a:avLst/>
          </a:prstGeom>
        </p:spPr>
      </p:pic>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3027903"/>
            <a:ext cx="492137" cy="1425193"/>
          </a:xfrm>
          <a:prstGeom prst="rect">
            <a:avLst/>
          </a:prstGeom>
        </p:spPr>
      </p:pic>
      <p:sp>
        <p:nvSpPr>
          <p:cNvPr id="40" name="TextBox 39"/>
          <p:cNvSpPr txBox="1"/>
          <p:nvPr/>
        </p:nvSpPr>
        <p:spPr>
          <a:xfrm>
            <a:off x="452175" y="706463"/>
            <a:ext cx="5335675" cy="3477875"/>
          </a:xfrm>
          <a:prstGeom prst="rect">
            <a:avLst/>
          </a:prstGeom>
          <a:noFill/>
        </p:spPr>
        <p:txBody>
          <a:bodyPr wrap="square" rtlCol="0">
            <a:spAutoFit/>
          </a:bodyPr>
          <a:lstStyle/>
          <a:p>
            <a:r>
              <a:rPr lang="en-US" sz="8800" b="1" dirty="0">
                <a:solidFill>
                  <a:schemeClr val="accent4"/>
                </a:solidFill>
              </a:rPr>
              <a:t>200+</a:t>
            </a:r>
            <a:br>
              <a:rPr lang="en-US" sz="4400" dirty="0"/>
            </a:br>
            <a:r>
              <a:rPr lang="en-US" sz="4400" dirty="0"/>
              <a:t>citizen scientists</a:t>
            </a:r>
          </a:p>
          <a:p>
            <a:endParaRPr lang="en-US" sz="4400" dirty="0"/>
          </a:p>
          <a:p>
            <a:r>
              <a:rPr lang="en-US" sz="4400" dirty="0"/>
              <a:t>since May 2015</a:t>
            </a:r>
            <a:endParaRPr lang="en-GB" sz="4400" dirty="0"/>
          </a:p>
        </p:txBody>
      </p:sp>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4627265"/>
            <a:ext cx="492137" cy="1425193"/>
          </a:xfrm>
          <a:prstGeom prst="rect">
            <a:avLst/>
          </a:prstGeom>
        </p:spPr>
      </p:pic>
      <p:pic>
        <p:nvPicPr>
          <p:cNvPr id="42" name="Picture 4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4627265"/>
            <a:ext cx="492137" cy="1425193"/>
          </a:xfrm>
          <a:prstGeom prst="rect">
            <a:avLst/>
          </a:prstGeom>
        </p:spPr>
      </p:pic>
      <p:pic>
        <p:nvPicPr>
          <p:cNvPr id="43" name="Picture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4627265"/>
            <a:ext cx="492137" cy="1425193"/>
          </a:xfrm>
          <a:prstGeom prst="rect">
            <a:avLst/>
          </a:prstGeom>
        </p:spPr>
      </p:pic>
      <p:pic>
        <p:nvPicPr>
          <p:cNvPr id="44" name="Picture 4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4627265"/>
            <a:ext cx="492137" cy="1425193"/>
          </a:xfrm>
          <a:prstGeom prst="rect">
            <a:avLst/>
          </a:prstGeom>
        </p:spPr>
      </p:pic>
      <p:pic>
        <p:nvPicPr>
          <p:cNvPr id="45" name="Picture 4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4627265"/>
            <a:ext cx="492137" cy="1425193"/>
          </a:xfrm>
          <a:prstGeom prst="rect">
            <a:avLst/>
          </a:prstGeom>
        </p:spPr>
      </p:pic>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4627265"/>
            <a:ext cx="492137" cy="1425193"/>
          </a:xfrm>
          <a:prstGeom prst="rect">
            <a:avLst/>
          </a:prstGeom>
        </p:spPr>
      </p:pic>
      <p:pic>
        <p:nvPicPr>
          <p:cNvPr id="47" name="Picture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4627265"/>
            <a:ext cx="492137" cy="1425193"/>
          </a:xfrm>
          <a:prstGeom prst="rect">
            <a:avLst/>
          </a:prstGeom>
        </p:spPr>
      </p:pic>
      <p:pic>
        <p:nvPicPr>
          <p:cNvPr id="48" name="Picture 4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4627265"/>
            <a:ext cx="492137" cy="1425193"/>
          </a:xfrm>
          <a:prstGeom prst="rect">
            <a:avLst/>
          </a:prstGeom>
        </p:spPr>
      </p:pic>
      <p:pic>
        <p:nvPicPr>
          <p:cNvPr id="49" name="Picture 4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4627265"/>
            <a:ext cx="492137" cy="1425193"/>
          </a:xfrm>
          <a:prstGeom prst="rect">
            <a:avLst/>
          </a:prstGeom>
        </p:spPr>
      </p:pic>
      <p:pic>
        <p:nvPicPr>
          <p:cNvPr id="50" name="Picture 4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4627265"/>
            <a:ext cx="492137" cy="1425193"/>
          </a:xfrm>
          <a:prstGeom prst="rect">
            <a:avLst/>
          </a:prstGeom>
        </p:spPr>
      </p:pic>
    </p:spTree>
    <p:extLst>
      <p:ext uri="{BB962C8B-B14F-4D97-AF65-F5344CB8AC3E}">
        <p14:creationId xmlns:p14="http://schemas.microsoft.com/office/powerpoint/2010/main" val="15470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
                            </p:stCondLst>
                            <p:childTnLst>
                              <p:par>
                                <p:cTn id="11" presetID="1" presetClass="entr" presetSubtype="0" fill="hold" nodeType="afterEffect">
                                  <p:stCondLst>
                                    <p:cond delay="3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
                            </p:stCondLst>
                            <p:childTnLst>
                              <p:par>
                                <p:cTn id="14" presetID="1" presetClass="entr" presetSubtype="0" fill="hold" nodeType="afterEffect">
                                  <p:stCondLst>
                                    <p:cond delay="3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90"/>
                            </p:stCondLst>
                            <p:childTnLst>
                              <p:par>
                                <p:cTn id="17" presetID="1" presetClass="entr" presetSubtype="0" fill="hold" nodeType="afterEffect">
                                  <p:stCondLst>
                                    <p:cond delay="3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20"/>
                            </p:stCondLst>
                            <p:childTnLst>
                              <p:par>
                                <p:cTn id="20" presetID="1" presetClass="entr" presetSubtype="0" fill="hold" nodeType="afterEffect">
                                  <p:stCondLst>
                                    <p:cond delay="3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50"/>
                            </p:stCondLst>
                            <p:childTnLst>
                              <p:par>
                                <p:cTn id="23" presetID="1" presetClass="entr" presetSubtype="0" fill="hold" nodeType="afterEffect">
                                  <p:stCondLst>
                                    <p:cond delay="3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80"/>
                            </p:stCondLst>
                            <p:childTnLst>
                              <p:par>
                                <p:cTn id="26" presetID="1" presetClass="entr" presetSubtype="0" fill="hold" nodeType="afterEffect">
                                  <p:stCondLst>
                                    <p:cond delay="3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210"/>
                            </p:stCondLst>
                            <p:childTnLst>
                              <p:par>
                                <p:cTn id="29" presetID="1" presetClass="entr" presetSubtype="0" fill="hold" nodeType="afterEffect">
                                  <p:stCondLst>
                                    <p:cond delay="3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240"/>
                            </p:stCondLst>
                            <p:childTnLst>
                              <p:par>
                                <p:cTn id="32" presetID="1" presetClass="entr" presetSubtype="0" fill="hold" nodeType="afterEffect">
                                  <p:stCondLst>
                                    <p:cond delay="3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270"/>
                            </p:stCondLst>
                            <p:childTnLst>
                              <p:par>
                                <p:cTn id="35" presetID="1" presetClass="entr" presetSubtype="0" fill="hold" nodeType="afterEffect">
                                  <p:stCondLst>
                                    <p:cond delay="3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nodeType="afterEffect">
                                  <p:stCondLst>
                                    <p:cond delay="3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30"/>
                            </p:stCondLst>
                            <p:childTnLst>
                              <p:par>
                                <p:cTn id="41" presetID="1" presetClass="entr" presetSubtype="0" fill="hold" nodeType="afterEffect">
                                  <p:stCondLst>
                                    <p:cond delay="3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360"/>
                            </p:stCondLst>
                            <p:childTnLst>
                              <p:par>
                                <p:cTn id="44" presetID="1" presetClass="entr" presetSubtype="0" fill="hold" nodeType="afterEffect">
                                  <p:stCondLst>
                                    <p:cond delay="3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390"/>
                            </p:stCondLst>
                            <p:childTnLst>
                              <p:par>
                                <p:cTn id="47" presetID="1" presetClass="entr" presetSubtype="0" fill="hold" nodeType="afterEffect">
                                  <p:stCondLst>
                                    <p:cond delay="3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420"/>
                            </p:stCondLst>
                            <p:childTnLst>
                              <p:par>
                                <p:cTn id="50" presetID="1" presetClass="entr" presetSubtype="0" fill="hold" nodeType="afterEffect">
                                  <p:stCondLst>
                                    <p:cond delay="3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450"/>
                            </p:stCondLst>
                            <p:childTnLst>
                              <p:par>
                                <p:cTn id="53" presetID="1" presetClass="entr" presetSubtype="0" fill="hold" nodeType="afterEffect">
                                  <p:stCondLst>
                                    <p:cond delay="3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80"/>
                            </p:stCondLst>
                            <p:childTnLst>
                              <p:par>
                                <p:cTn id="56" presetID="1" presetClass="entr" presetSubtype="0" fill="hold" nodeType="afterEffect">
                                  <p:stCondLst>
                                    <p:cond delay="3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510"/>
                            </p:stCondLst>
                            <p:childTnLst>
                              <p:par>
                                <p:cTn id="59" presetID="1" presetClass="entr" presetSubtype="0" fill="hold" nodeType="afterEffect">
                                  <p:stCondLst>
                                    <p:cond delay="3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40"/>
                            </p:stCondLst>
                            <p:childTnLst>
                              <p:par>
                                <p:cTn id="62" presetID="1" presetClass="entr" presetSubtype="0" fill="hold" nodeType="afterEffect">
                                  <p:stCondLst>
                                    <p:cond delay="3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570"/>
                            </p:stCondLst>
                            <p:childTnLst>
                              <p:par>
                                <p:cTn id="65" presetID="1" presetClass="entr" presetSubtype="0" fill="hold" nodeType="afterEffect">
                                  <p:stCondLst>
                                    <p:cond delay="3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nodeType="afterEffect">
                                  <p:stCondLst>
                                    <p:cond delay="3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630"/>
                            </p:stCondLst>
                            <p:childTnLst>
                              <p:par>
                                <p:cTn id="71" presetID="1" presetClass="entr" presetSubtype="0" fill="hold" nodeType="afterEffect">
                                  <p:stCondLst>
                                    <p:cond delay="30"/>
                                  </p:stCondLst>
                                  <p:childTnLst>
                                    <p:set>
                                      <p:cBhvr>
                                        <p:cTn id="72" dur="1" fill="hold">
                                          <p:stCondLst>
                                            <p:cond delay="0"/>
                                          </p:stCondLst>
                                        </p:cTn>
                                        <p:tgtEl>
                                          <p:spTgt spid="30"/>
                                        </p:tgtEl>
                                        <p:attrNameLst>
                                          <p:attrName>style.visibility</p:attrName>
                                        </p:attrNameLst>
                                      </p:cBhvr>
                                      <p:to>
                                        <p:strVal val="visible"/>
                                      </p:to>
                                    </p:set>
                                  </p:childTnLst>
                                </p:cTn>
                              </p:par>
                            </p:childTnLst>
                          </p:cTn>
                        </p:par>
                        <p:par>
                          <p:cTn id="73" fill="hold">
                            <p:stCondLst>
                              <p:cond delay="660"/>
                            </p:stCondLst>
                            <p:childTnLst>
                              <p:par>
                                <p:cTn id="74" presetID="1" presetClass="entr" presetSubtype="0" fill="hold" nodeType="afterEffect">
                                  <p:stCondLst>
                                    <p:cond delay="30"/>
                                  </p:stCondLst>
                                  <p:childTnLst>
                                    <p:set>
                                      <p:cBhvr>
                                        <p:cTn id="75" dur="1" fill="hold">
                                          <p:stCondLst>
                                            <p:cond delay="0"/>
                                          </p:stCondLst>
                                        </p:cTn>
                                        <p:tgtEl>
                                          <p:spTgt spid="31"/>
                                        </p:tgtEl>
                                        <p:attrNameLst>
                                          <p:attrName>style.visibility</p:attrName>
                                        </p:attrNameLst>
                                      </p:cBhvr>
                                      <p:to>
                                        <p:strVal val="visible"/>
                                      </p:to>
                                    </p:set>
                                  </p:childTnLst>
                                </p:cTn>
                              </p:par>
                            </p:childTnLst>
                          </p:cTn>
                        </p:par>
                        <p:par>
                          <p:cTn id="76" fill="hold">
                            <p:stCondLst>
                              <p:cond delay="690"/>
                            </p:stCondLst>
                            <p:childTnLst>
                              <p:par>
                                <p:cTn id="77" presetID="1" presetClass="entr" presetSubtype="0" fill="hold" nodeType="afterEffect">
                                  <p:stCondLst>
                                    <p:cond delay="30"/>
                                  </p:stCondLst>
                                  <p:childTnLst>
                                    <p:set>
                                      <p:cBhvr>
                                        <p:cTn id="78" dur="1" fill="hold">
                                          <p:stCondLst>
                                            <p:cond delay="0"/>
                                          </p:stCondLst>
                                        </p:cTn>
                                        <p:tgtEl>
                                          <p:spTgt spid="32"/>
                                        </p:tgtEl>
                                        <p:attrNameLst>
                                          <p:attrName>style.visibility</p:attrName>
                                        </p:attrNameLst>
                                      </p:cBhvr>
                                      <p:to>
                                        <p:strVal val="visible"/>
                                      </p:to>
                                    </p:set>
                                  </p:childTnLst>
                                </p:cTn>
                              </p:par>
                            </p:childTnLst>
                          </p:cTn>
                        </p:par>
                        <p:par>
                          <p:cTn id="79" fill="hold">
                            <p:stCondLst>
                              <p:cond delay="720"/>
                            </p:stCondLst>
                            <p:childTnLst>
                              <p:par>
                                <p:cTn id="80" presetID="1" presetClass="entr" presetSubtype="0" fill="hold" nodeType="afterEffect">
                                  <p:stCondLst>
                                    <p:cond delay="30"/>
                                  </p:stCondLst>
                                  <p:childTnLst>
                                    <p:set>
                                      <p:cBhvr>
                                        <p:cTn id="81" dur="1" fill="hold">
                                          <p:stCondLst>
                                            <p:cond delay="0"/>
                                          </p:stCondLst>
                                        </p:cTn>
                                        <p:tgtEl>
                                          <p:spTgt spid="33"/>
                                        </p:tgtEl>
                                        <p:attrNameLst>
                                          <p:attrName>style.visibility</p:attrName>
                                        </p:attrNameLst>
                                      </p:cBhvr>
                                      <p:to>
                                        <p:strVal val="visible"/>
                                      </p:to>
                                    </p:set>
                                  </p:childTnLst>
                                </p:cTn>
                              </p:par>
                            </p:childTnLst>
                          </p:cTn>
                        </p:par>
                        <p:par>
                          <p:cTn id="82" fill="hold">
                            <p:stCondLst>
                              <p:cond delay="750"/>
                            </p:stCondLst>
                            <p:childTnLst>
                              <p:par>
                                <p:cTn id="83" presetID="1" presetClass="entr" presetSubtype="0" fill="hold" nodeType="afterEffect">
                                  <p:stCondLst>
                                    <p:cond delay="3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780"/>
                            </p:stCondLst>
                            <p:childTnLst>
                              <p:par>
                                <p:cTn id="86" presetID="1" presetClass="entr" presetSubtype="0" fill="hold" nodeType="afterEffect">
                                  <p:stCondLst>
                                    <p:cond delay="30"/>
                                  </p:stCondLst>
                                  <p:childTnLst>
                                    <p:set>
                                      <p:cBhvr>
                                        <p:cTn id="87" dur="1" fill="hold">
                                          <p:stCondLst>
                                            <p:cond delay="0"/>
                                          </p:stCondLst>
                                        </p:cTn>
                                        <p:tgtEl>
                                          <p:spTgt spid="35"/>
                                        </p:tgtEl>
                                        <p:attrNameLst>
                                          <p:attrName>style.visibility</p:attrName>
                                        </p:attrNameLst>
                                      </p:cBhvr>
                                      <p:to>
                                        <p:strVal val="visible"/>
                                      </p:to>
                                    </p:set>
                                  </p:childTnLst>
                                </p:cTn>
                              </p:par>
                            </p:childTnLst>
                          </p:cTn>
                        </p:par>
                        <p:par>
                          <p:cTn id="88" fill="hold">
                            <p:stCondLst>
                              <p:cond delay="810"/>
                            </p:stCondLst>
                            <p:childTnLst>
                              <p:par>
                                <p:cTn id="89" presetID="1" presetClass="entr" presetSubtype="0" fill="hold" nodeType="afterEffect">
                                  <p:stCondLst>
                                    <p:cond delay="30"/>
                                  </p:stCondLst>
                                  <p:childTnLst>
                                    <p:set>
                                      <p:cBhvr>
                                        <p:cTn id="90" dur="1" fill="hold">
                                          <p:stCondLst>
                                            <p:cond delay="0"/>
                                          </p:stCondLst>
                                        </p:cTn>
                                        <p:tgtEl>
                                          <p:spTgt spid="36"/>
                                        </p:tgtEl>
                                        <p:attrNameLst>
                                          <p:attrName>style.visibility</p:attrName>
                                        </p:attrNameLst>
                                      </p:cBhvr>
                                      <p:to>
                                        <p:strVal val="visible"/>
                                      </p:to>
                                    </p:set>
                                  </p:childTnLst>
                                </p:cTn>
                              </p:par>
                            </p:childTnLst>
                          </p:cTn>
                        </p:par>
                        <p:par>
                          <p:cTn id="91" fill="hold">
                            <p:stCondLst>
                              <p:cond delay="840"/>
                            </p:stCondLst>
                            <p:childTnLst>
                              <p:par>
                                <p:cTn id="92" presetID="1" presetClass="entr" presetSubtype="0" fill="hold" nodeType="afterEffect">
                                  <p:stCondLst>
                                    <p:cond delay="30"/>
                                  </p:stCondLst>
                                  <p:childTnLst>
                                    <p:set>
                                      <p:cBhvr>
                                        <p:cTn id="93" dur="1" fill="hold">
                                          <p:stCondLst>
                                            <p:cond delay="0"/>
                                          </p:stCondLst>
                                        </p:cTn>
                                        <p:tgtEl>
                                          <p:spTgt spid="37"/>
                                        </p:tgtEl>
                                        <p:attrNameLst>
                                          <p:attrName>style.visibility</p:attrName>
                                        </p:attrNameLst>
                                      </p:cBhvr>
                                      <p:to>
                                        <p:strVal val="visible"/>
                                      </p:to>
                                    </p:set>
                                  </p:childTnLst>
                                </p:cTn>
                              </p:par>
                            </p:childTnLst>
                          </p:cTn>
                        </p:par>
                        <p:par>
                          <p:cTn id="94" fill="hold">
                            <p:stCondLst>
                              <p:cond delay="870"/>
                            </p:stCondLst>
                            <p:childTnLst>
                              <p:par>
                                <p:cTn id="95" presetID="1" presetClass="entr" presetSubtype="0" fill="hold" nodeType="afterEffect">
                                  <p:stCondLst>
                                    <p:cond delay="3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900"/>
                            </p:stCondLst>
                            <p:childTnLst>
                              <p:par>
                                <p:cTn id="98" presetID="1" presetClass="entr" presetSubtype="0" fill="hold" nodeType="afterEffect">
                                  <p:stCondLst>
                                    <p:cond delay="3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930"/>
                            </p:stCondLst>
                            <p:childTnLst>
                              <p:par>
                                <p:cTn id="101" presetID="1" presetClass="entr" presetSubtype="0" fill="hold" nodeType="afterEffect">
                                  <p:stCondLst>
                                    <p:cond delay="30"/>
                                  </p:stCondLst>
                                  <p:childTnLst>
                                    <p:set>
                                      <p:cBhvr>
                                        <p:cTn id="102" dur="1" fill="hold">
                                          <p:stCondLst>
                                            <p:cond delay="0"/>
                                          </p:stCondLst>
                                        </p:cTn>
                                        <p:tgtEl>
                                          <p:spTgt spid="43"/>
                                        </p:tgtEl>
                                        <p:attrNameLst>
                                          <p:attrName>style.visibility</p:attrName>
                                        </p:attrNameLst>
                                      </p:cBhvr>
                                      <p:to>
                                        <p:strVal val="visible"/>
                                      </p:to>
                                    </p:set>
                                  </p:childTnLst>
                                </p:cTn>
                              </p:par>
                            </p:childTnLst>
                          </p:cTn>
                        </p:par>
                        <p:par>
                          <p:cTn id="103" fill="hold">
                            <p:stCondLst>
                              <p:cond delay="960"/>
                            </p:stCondLst>
                            <p:childTnLst>
                              <p:par>
                                <p:cTn id="104" presetID="1" presetClass="entr" presetSubtype="0" fill="hold" nodeType="afterEffect">
                                  <p:stCondLst>
                                    <p:cond delay="30"/>
                                  </p:stCondLst>
                                  <p:childTnLst>
                                    <p:set>
                                      <p:cBhvr>
                                        <p:cTn id="105" dur="1" fill="hold">
                                          <p:stCondLst>
                                            <p:cond delay="0"/>
                                          </p:stCondLst>
                                        </p:cTn>
                                        <p:tgtEl>
                                          <p:spTgt spid="44"/>
                                        </p:tgtEl>
                                        <p:attrNameLst>
                                          <p:attrName>style.visibility</p:attrName>
                                        </p:attrNameLst>
                                      </p:cBhvr>
                                      <p:to>
                                        <p:strVal val="visible"/>
                                      </p:to>
                                    </p:set>
                                  </p:childTnLst>
                                </p:cTn>
                              </p:par>
                            </p:childTnLst>
                          </p:cTn>
                        </p:par>
                        <p:par>
                          <p:cTn id="106" fill="hold">
                            <p:stCondLst>
                              <p:cond delay="990"/>
                            </p:stCondLst>
                            <p:childTnLst>
                              <p:par>
                                <p:cTn id="107" presetID="1" presetClass="entr" presetSubtype="0" fill="hold" nodeType="afterEffect">
                                  <p:stCondLst>
                                    <p:cond delay="3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1020"/>
                            </p:stCondLst>
                            <p:childTnLst>
                              <p:par>
                                <p:cTn id="110" presetID="1" presetClass="entr" presetSubtype="0" fill="hold" nodeType="afterEffect">
                                  <p:stCondLst>
                                    <p:cond delay="30"/>
                                  </p:stCondLst>
                                  <p:childTnLst>
                                    <p:set>
                                      <p:cBhvr>
                                        <p:cTn id="111" dur="1" fill="hold">
                                          <p:stCondLst>
                                            <p:cond delay="0"/>
                                          </p:stCondLst>
                                        </p:cTn>
                                        <p:tgtEl>
                                          <p:spTgt spid="46"/>
                                        </p:tgtEl>
                                        <p:attrNameLst>
                                          <p:attrName>style.visibility</p:attrName>
                                        </p:attrNameLst>
                                      </p:cBhvr>
                                      <p:to>
                                        <p:strVal val="visible"/>
                                      </p:to>
                                    </p:set>
                                  </p:childTnLst>
                                </p:cTn>
                              </p:par>
                            </p:childTnLst>
                          </p:cTn>
                        </p:par>
                        <p:par>
                          <p:cTn id="112" fill="hold">
                            <p:stCondLst>
                              <p:cond delay="1050"/>
                            </p:stCondLst>
                            <p:childTnLst>
                              <p:par>
                                <p:cTn id="113" presetID="1" presetClass="entr" presetSubtype="0" fill="hold" nodeType="afterEffect">
                                  <p:stCondLst>
                                    <p:cond delay="30"/>
                                  </p:stCondLst>
                                  <p:childTnLst>
                                    <p:set>
                                      <p:cBhvr>
                                        <p:cTn id="114" dur="1" fill="hold">
                                          <p:stCondLst>
                                            <p:cond delay="0"/>
                                          </p:stCondLst>
                                        </p:cTn>
                                        <p:tgtEl>
                                          <p:spTgt spid="47"/>
                                        </p:tgtEl>
                                        <p:attrNameLst>
                                          <p:attrName>style.visibility</p:attrName>
                                        </p:attrNameLst>
                                      </p:cBhvr>
                                      <p:to>
                                        <p:strVal val="visible"/>
                                      </p:to>
                                    </p:set>
                                  </p:childTnLst>
                                </p:cTn>
                              </p:par>
                            </p:childTnLst>
                          </p:cTn>
                        </p:par>
                        <p:par>
                          <p:cTn id="115" fill="hold">
                            <p:stCondLst>
                              <p:cond delay="1080"/>
                            </p:stCondLst>
                            <p:childTnLst>
                              <p:par>
                                <p:cTn id="116" presetID="1" presetClass="entr" presetSubtype="0" fill="hold" nodeType="afterEffect">
                                  <p:stCondLst>
                                    <p:cond delay="30"/>
                                  </p:stCondLst>
                                  <p:childTnLst>
                                    <p:set>
                                      <p:cBhvr>
                                        <p:cTn id="117" dur="1" fill="hold">
                                          <p:stCondLst>
                                            <p:cond delay="0"/>
                                          </p:stCondLst>
                                        </p:cTn>
                                        <p:tgtEl>
                                          <p:spTgt spid="48"/>
                                        </p:tgtEl>
                                        <p:attrNameLst>
                                          <p:attrName>style.visibility</p:attrName>
                                        </p:attrNameLst>
                                      </p:cBhvr>
                                      <p:to>
                                        <p:strVal val="visible"/>
                                      </p:to>
                                    </p:set>
                                  </p:childTnLst>
                                </p:cTn>
                              </p:par>
                            </p:childTnLst>
                          </p:cTn>
                        </p:par>
                        <p:par>
                          <p:cTn id="118" fill="hold">
                            <p:stCondLst>
                              <p:cond delay="1110"/>
                            </p:stCondLst>
                            <p:childTnLst>
                              <p:par>
                                <p:cTn id="119" presetID="1" presetClass="entr" presetSubtype="0" fill="hold" nodeType="afterEffect">
                                  <p:stCondLst>
                                    <p:cond delay="3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1140"/>
                            </p:stCondLst>
                            <p:childTnLst>
                              <p:par>
                                <p:cTn id="122" presetID="1" presetClass="entr" presetSubtype="0" fill="hold" nodeType="afterEffect">
                                  <p:stCondLst>
                                    <p:cond delay="3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72589" y="1056396"/>
            <a:ext cx="3573678" cy="4835420"/>
          </a:xfrm>
          <a:prstGeom prst="rect">
            <a:avLst/>
          </a:prstGeom>
        </p:spPr>
      </p:pic>
      <p:sp>
        <p:nvSpPr>
          <p:cNvPr id="3" name="TextBox 2"/>
          <p:cNvSpPr txBox="1"/>
          <p:nvPr/>
        </p:nvSpPr>
        <p:spPr>
          <a:xfrm>
            <a:off x="1286189" y="1477107"/>
            <a:ext cx="5486400" cy="1846659"/>
          </a:xfrm>
          <a:prstGeom prst="rect">
            <a:avLst/>
          </a:prstGeom>
          <a:noFill/>
        </p:spPr>
        <p:txBody>
          <a:bodyPr wrap="square" rtlCol="0">
            <a:spAutoFit/>
          </a:bodyPr>
          <a:lstStyle/>
          <a:p>
            <a:r>
              <a:rPr lang="en-US" sz="5400" dirty="0"/>
              <a:t>motion-sensing</a:t>
            </a:r>
            <a:br>
              <a:rPr lang="en-US" sz="5400" dirty="0"/>
            </a:br>
            <a:r>
              <a:rPr lang="en-US" sz="6000" b="1" dirty="0">
                <a:solidFill>
                  <a:schemeClr val="accent4"/>
                </a:solidFill>
              </a:rPr>
              <a:t>camera traps</a:t>
            </a:r>
            <a:endParaRPr lang="en-GB" sz="6000" b="1" dirty="0">
              <a:solidFill>
                <a:schemeClr val="accent4"/>
              </a:solidFill>
            </a:endParaRPr>
          </a:p>
        </p:txBody>
      </p:sp>
    </p:spTree>
    <p:extLst>
      <p:ext uri="{BB962C8B-B14F-4D97-AF65-F5344CB8AC3E}">
        <p14:creationId xmlns:p14="http://schemas.microsoft.com/office/powerpoint/2010/main" val="38529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8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298412702"/>
      </p:ext>
    </p:extLst>
  </p:cSld>
  <p:clrMapOvr>
    <a:masterClrMapping/>
  </p:clrMapOvr>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717427"/>
      </p:ext>
    </p:extLst>
  </p:cSld>
  <p:clrMapOvr>
    <a:masterClrMapping/>
  </p:clrMapOvr>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926464"/>
      </p:ext>
    </p:extLst>
  </p:cSld>
  <p:clrMapOvr>
    <a:masterClrMapping/>
  </p:clrMapOvr>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 y="-8958"/>
            <a:ext cx="12226247" cy="6883631"/>
          </a:xfrm>
          <a:prstGeom prst="rect">
            <a:avLst/>
          </a:prstGeom>
        </p:spPr>
      </p:pic>
      <p:sp>
        <p:nvSpPr>
          <p:cNvPr id="7" name="Rounded Rectangle 6"/>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84083" y="265332"/>
            <a:ext cx="3985928" cy="1015663"/>
          </a:xfrm>
          <a:prstGeom prst="rect">
            <a:avLst/>
          </a:prstGeom>
          <a:noFill/>
        </p:spPr>
        <p:txBody>
          <a:bodyPr wrap="square" rtlCol="0">
            <a:spAutoFit/>
          </a:bodyPr>
          <a:lstStyle/>
          <a:p>
            <a:r>
              <a:rPr lang="en-US" sz="6000" b="1" dirty="0">
                <a:solidFill>
                  <a:schemeClr val="accent4"/>
                </a:solidFill>
              </a:rPr>
              <a:t>900+</a:t>
            </a:r>
            <a:r>
              <a:rPr lang="en-US" sz="5400" dirty="0">
                <a:solidFill>
                  <a:schemeClr val="tx2"/>
                </a:solidFill>
              </a:rPr>
              <a:t> sites</a:t>
            </a:r>
            <a:endParaRPr lang="en-GB" sz="5400" dirty="0">
              <a:solidFill>
                <a:schemeClr val="tx2"/>
              </a:solidFill>
            </a:endParaRPr>
          </a:p>
        </p:txBody>
      </p:sp>
      <p:sp>
        <p:nvSpPr>
          <p:cNvPr id="9" name="TextBox 8"/>
          <p:cNvSpPr txBox="1"/>
          <p:nvPr/>
        </p:nvSpPr>
        <p:spPr>
          <a:xfrm>
            <a:off x="9445134" y="6413008"/>
            <a:ext cx="2770839" cy="461665"/>
          </a:xfrm>
          <a:prstGeom prst="rect">
            <a:avLst/>
          </a:prstGeom>
          <a:solidFill>
            <a:schemeClr val="bg1">
              <a:alpha val="75%"/>
            </a:schemeClr>
          </a:solidFill>
        </p:spPr>
        <p:txBody>
          <a:bodyPr wrap="square" rtlCol="0">
            <a:spAutoFit/>
          </a:bodyPr>
          <a:lstStyle/>
          <a:p>
            <a:r>
              <a:rPr lang="en-US" sz="1200" dirty="0"/>
              <a:t>map by </a:t>
            </a:r>
            <a:r>
              <a:rPr lang="en-US" sz="1200" dirty="0">
                <a:hlinkClick r:id="rId4"/>
              </a:rPr>
              <a:t>Stamen Design</a:t>
            </a:r>
            <a:r>
              <a:rPr lang="en-US" sz="1200" dirty="0"/>
              <a:t>, </a:t>
            </a:r>
            <a:r>
              <a:rPr lang="en-US" sz="1200" dirty="0">
                <a:hlinkClick r:id="rId5"/>
              </a:rPr>
              <a:t>CC BY 3.0</a:t>
            </a:r>
            <a:br>
              <a:rPr lang="en-US" sz="1200" dirty="0"/>
            </a:br>
            <a:r>
              <a:rPr lang="en-US" sz="1200" dirty="0"/>
              <a:t>data by </a:t>
            </a:r>
            <a:r>
              <a:rPr lang="en-US" sz="1200" dirty="0">
                <a:hlinkClick r:id="rId6"/>
              </a:rPr>
              <a:t>OpenStreetMap</a:t>
            </a:r>
            <a:r>
              <a:rPr lang="en-US" sz="1200" dirty="0"/>
              <a:t>, </a:t>
            </a:r>
            <a:r>
              <a:rPr lang="en-US" sz="1200" dirty="0">
                <a:hlinkClick r:id="rId7"/>
              </a:rPr>
              <a:t>ODbL</a:t>
            </a:r>
            <a:endParaRPr lang="en-GB" sz="1200" dirty="0"/>
          </a:p>
        </p:txBody>
      </p:sp>
      <p:grpSp>
        <p:nvGrpSpPr>
          <p:cNvPr id="14" name="Group 13"/>
          <p:cNvGrpSpPr/>
          <p:nvPr/>
        </p:nvGrpSpPr>
        <p:grpSpPr>
          <a:xfrm>
            <a:off x="10008159" y="462224"/>
            <a:ext cx="2551222" cy="2522138"/>
            <a:chOff x="10008159" y="462224"/>
            <a:chExt cx="2551222" cy="2522138"/>
          </a:xfrm>
        </p:grpSpPr>
        <p:sp>
          <p:nvSpPr>
            <p:cNvPr id="5" name="Rounded Rectangle 4"/>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0" name="Rectangle 9"/>
            <p:cNvSpPr/>
            <p:nvPr/>
          </p:nvSpPr>
          <p:spPr>
            <a:xfrm>
              <a:off x="11373492" y="1571946"/>
              <a:ext cx="431515" cy="21575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a:off x="11650895" y="965771"/>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5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 fill="hold"/>
                                        <p:tgtEl>
                                          <p:spTgt spid="7"/>
                                        </p:tgtEl>
                                        <p:attrNameLst>
                                          <p:attrName>ppt_x</p:attrName>
                                        </p:attrNameLst>
                                      </p:cBhvr>
                                      <p:tavLst>
                                        <p:tav tm="0%">
                                          <p:val>
                                            <p:strVal val="0-#ppt_w/2"/>
                                          </p:val>
                                        </p:tav>
                                        <p:tav tm="100%">
                                          <p:val>
                                            <p:strVal val="#ppt_x"/>
                                          </p:val>
                                        </p:tav>
                                      </p:tavLst>
                                    </p:anim>
                                    <p:anim calcmode="lin" valueType="num">
                                      <p:cBhvr additive="base">
                                        <p:cTn id="8" dur="100" fill="hold"/>
                                        <p:tgtEl>
                                          <p:spTgt spid="7"/>
                                        </p:tgtEl>
                                        <p:attrNameLst>
                                          <p:attrName>ppt_y</p:attrName>
                                        </p:attrNameLst>
                                      </p:cBhvr>
                                      <p:tavLst>
                                        <p:tav tm="0%">
                                          <p:val>
                                            <p:strVal val="#ppt_y"/>
                                          </p:val>
                                        </p:tav>
                                        <p:tav tm="100%">
                                          <p:val>
                                            <p:strVal val="#ppt_y"/>
                                          </p:val>
                                        </p:tav>
                                      </p:tavLst>
                                    </p:anim>
                                  </p:childTnLst>
                                </p:cTn>
                              </p:par>
                            </p:childTnLst>
                          </p:cTn>
                        </p:par>
                        <p:par>
                          <p:cTn id="9" fill="hold">
                            <p:stCondLst>
                              <p:cond delay="1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a:solidFill>
                  <a:schemeClr val="accent4"/>
                </a:solidFill>
              </a:rPr>
              <a:t>200+</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a:t>camera trappers</a:t>
            </a:r>
            <a:endParaRPr lang="en-GB" sz="5400" dirty="0"/>
          </a:p>
        </p:txBody>
      </p:sp>
    </p:spTree>
    <p:extLst>
      <p:ext uri="{BB962C8B-B14F-4D97-AF65-F5344CB8AC3E}">
        <p14:creationId xmlns:p14="http://schemas.microsoft.com/office/powerpoint/2010/main" val="1282367674"/>
      </p:ext>
    </p:extLst>
  </p:cSld>
  <p:clrMapOvr>
    <a:masterClrMapping/>
  </p:clrMapOvr>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a:solidFill>
                  <a:schemeClr val="accent4"/>
                </a:solidFill>
              </a:rPr>
              <a:t>65,000+</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a:t>camera trap days</a:t>
            </a:r>
            <a:endParaRPr lang="en-GB" sz="5400" dirty="0"/>
          </a:p>
        </p:txBody>
      </p:sp>
    </p:spTree>
    <p:extLst>
      <p:ext uri="{BB962C8B-B14F-4D97-AF65-F5344CB8AC3E}">
        <p14:creationId xmlns:p14="http://schemas.microsoft.com/office/powerpoint/2010/main" val="2954400666"/>
      </p:ext>
    </p:extLst>
  </p:cSld>
  <p:clrMapOvr>
    <a:masterClrMapping/>
  </p:clrMapOvr>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a:solidFill>
                  <a:schemeClr val="accent4"/>
                </a:solidFill>
              </a:rPr>
              <a:t>180+</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a:t>years!</a:t>
            </a:r>
            <a:endParaRPr lang="en-GB" sz="5400" dirty="0"/>
          </a:p>
        </p:txBody>
      </p:sp>
    </p:spTree>
    <p:extLst>
      <p:ext uri="{BB962C8B-B14F-4D97-AF65-F5344CB8AC3E}">
        <p14:creationId xmlns:p14="http://schemas.microsoft.com/office/powerpoint/2010/main" val="608903000"/>
      </p:ext>
    </p:extLst>
  </p:cSld>
  <p:clrMapOvr>
    <a:masterClrMapping/>
  </p:clrMapOvr>
  <p:transition>
    <p:fade/>
  </p:transition>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073067"/>
      </p:ext>
    </p:extLst>
  </p:cSld>
  <p:clrMapOvr>
    <a:masterClrMapping/>
  </p:clrMapOvr>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568070" y="6573079"/>
            <a:ext cx="2623930" cy="284922"/>
          </a:xfrm>
          <a:prstGeom prst="rect">
            <a:avLst/>
          </a:prstGeom>
          <a:solidFill>
            <a:schemeClr val="tx1"/>
          </a:solidFill>
        </p:spPr>
        <p:txBody>
          <a:bodyPr wrap="square" rtlCol="0">
            <a:spAutoFit/>
          </a:bodyPr>
          <a:lstStyle/>
          <a:p>
            <a:r>
              <a:rPr lang="en-US" sz="1200" dirty="0">
                <a:solidFill>
                  <a:schemeClr val="bg1"/>
                </a:solidFill>
              </a:rPr>
              <a:t>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3"/>
              </a:rPr>
              <a:t>CC BY-SA 4.0</a:t>
            </a:r>
            <a:endParaRPr lang="en-GB" sz="1200" dirty="0">
              <a:solidFill>
                <a:schemeClr val="bg1"/>
              </a:solidFill>
            </a:endParaRPr>
          </a:p>
        </p:txBody>
      </p:sp>
    </p:spTree>
    <p:extLst>
      <p:ext uri="{BB962C8B-B14F-4D97-AF65-F5344CB8AC3E}">
        <p14:creationId xmlns:p14="http://schemas.microsoft.com/office/powerpoint/2010/main" val="2948063838"/>
      </p:ext>
    </p:extLst>
  </p:cSld>
  <p:clrMapOvr>
    <a:masterClrMapping/>
  </p:clrMapOvr>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
            <a:ext cx="12194766" cy="6856445"/>
          </a:xfrm>
          <a:prstGeom prst="rect">
            <a:avLst/>
          </a:prstGeom>
        </p:spPr>
      </p:pic>
      <p:sp>
        <p:nvSpPr>
          <p:cNvPr id="4" name="TextBox 3"/>
          <p:cNvSpPr txBox="1"/>
          <p:nvPr/>
        </p:nvSpPr>
        <p:spPr>
          <a:xfrm>
            <a:off x="0" y="6280805"/>
            <a:ext cx="2623930" cy="284922"/>
          </a:xfrm>
          <a:prstGeom prst="rect">
            <a:avLst/>
          </a:prstGeom>
          <a:solidFill>
            <a:srgbClr val="1C1C1C">
              <a:alpha val="74.902%"/>
            </a:srgbClr>
          </a:solidFill>
        </p:spPr>
        <p:txBody>
          <a:bodyPr wrap="square" rtlCol="0">
            <a:spAutoFit/>
          </a:bodyPr>
          <a:lstStyle/>
          <a:p>
            <a:r>
              <a:rPr lang="en-US" sz="1200" dirty="0"/>
              <a:t>by Roland </a:t>
            </a:r>
            <a:r>
              <a:rPr lang="en-US" sz="1200" dirty="0" err="1"/>
              <a:t>Ascroft</a:t>
            </a:r>
            <a:r>
              <a:rPr lang="en-US" sz="1200" dirty="0">
                <a:solidFill>
                  <a:schemeClr val="bg1"/>
                </a:solidFill>
              </a:rPr>
              <a:t>, </a:t>
            </a:r>
            <a:r>
              <a:rPr lang="en-US" sz="1200" dirty="0">
                <a:solidFill>
                  <a:schemeClr val="bg1"/>
                </a:solidFill>
                <a:hlinkClick r:id="rId3"/>
              </a:rPr>
              <a:t>CC BY-SA 4.0</a:t>
            </a:r>
            <a:endParaRPr lang="en-GB" sz="1200" dirty="0">
              <a:solidFill>
                <a:schemeClr val="bg1"/>
              </a:solidFill>
            </a:endParaRPr>
          </a:p>
        </p:txBody>
      </p:sp>
    </p:spTree>
    <p:extLst>
      <p:ext uri="{BB962C8B-B14F-4D97-AF65-F5344CB8AC3E}">
        <p14:creationId xmlns:p14="http://schemas.microsoft.com/office/powerpoint/2010/main" val="2938286647"/>
      </p:ext>
    </p:extLst>
  </p:cSld>
  <p:clrMapOvr>
    <a:masterClrMapping/>
  </p:clrMapOvr>
</p:sld>
</file>

<file path=ppt/slides/slide3.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799" y="-563544"/>
            <a:ext cx="9696659" cy="9696659"/>
          </a:xfrm>
          <a:prstGeom prst="rect">
            <a:avLst/>
          </a:prstGeom>
        </p:spPr>
      </p:pic>
      <p:sp>
        <p:nvSpPr>
          <p:cNvPr id="2" name="TextBox 1"/>
          <p:cNvSpPr txBox="1"/>
          <p:nvPr/>
        </p:nvSpPr>
        <p:spPr>
          <a:xfrm>
            <a:off x="0" y="6581001"/>
            <a:ext cx="3871779" cy="276999"/>
          </a:xfrm>
          <a:prstGeom prst="rect">
            <a:avLst/>
          </a:prstGeom>
          <a:solidFill>
            <a:schemeClr val="bg1">
              <a:alpha val="75%"/>
            </a:schemeClr>
          </a:solidFill>
        </p:spPr>
        <p:txBody>
          <a:bodyPr wrap="square" rtlCol="0">
            <a:spAutoFit/>
          </a:bodyPr>
          <a:lstStyle/>
          <a:p>
            <a:r>
              <a:rPr lang="en-US" sz="1200" dirty="0">
                <a:hlinkClick r:id="rId5"/>
              </a:rPr>
              <a:t>image of Earth</a:t>
            </a:r>
            <a:r>
              <a:rPr lang="en-US" sz="1200" dirty="0"/>
              <a:t> by </a:t>
            </a:r>
            <a:r>
              <a:rPr lang="en-US" sz="1200" dirty="0">
                <a:hlinkClick r:id="rId6"/>
              </a:rPr>
              <a:t>NASA DISCOVR</a:t>
            </a:r>
            <a:r>
              <a:rPr lang="en-US" sz="1200" dirty="0"/>
              <a:t>, public domain</a:t>
            </a:r>
            <a:endParaRPr lang="en-GB" sz="1200" dirty="0"/>
          </a:p>
        </p:txBody>
      </p:sp>
      <p:sp>
        <p:nvSpPr>
          <p:cNvPr id="3" name="TextBox 2"/>
          <p:cNvSpPr txBox="1"/>
          <p:nvPr/>
        </p:nvSpPr>
        <p:spPr>
          <a:xfrm>
            <a:off x="6061753" y="654239"/>
            <a:ext cx="5661060" cy="2308324"/>
          </a:xfrm>
          <a:prstGeom prst="rect">
            <a:avLst/>
          </a:prstGeom>
          <a:noFill/>
        </p:spPr>
        <p:txBody>
          <a:bodyPr wrap="square" rtlCol="0">
            <a:spAutoFit/>
          </a:bodyPr>
          <a:lstStyle/>
          <a:p>
            <a:r>
              <a:rPr lang="en-US" sz="4800" dirty="0"/>
              <a:t>citizen science &amp; global biodiversity </a:t>
            </a:r>
            <a:r>
              <a:rPr lang="en-US" sz="4800" dirty="0">
                <a:solidFill>
                  <a:schemeClr val="accent4"/>
                </a:solidFill>
              </a:rPr>
              <a:t>data gaps*</a:t>
            </a:r>
            <a:endParaRPr lang="en-GB" sz="4800" dirty="0">
              <a:solidFill>
                <a:schemeClr val="accent4"/>
              </a:solidFill>
            </a:endParaRPr>
          </a:p>
        </p:txBody>
      </p:sp>
      <p:sp>
        <p:nvSpPr>
          <p:cNvPr id="5" name="TextBox 4"/>
          <p:cNvSpPr txBox="1"/>
          <p:nvPr/>
        </p:nvSpPr>
        <p:spPr>
          <a:xfrm>
            <a:off x="6061753" y="5235647"/>
            <a:ext cx="4510355" cy="646331"/>
          </a:xfrm>
          <a:prstGeom prst="rect">
            <a:avLst/>
          </a:prstGeom>
          <a:noFill/>
        </p:spPr>
        <p:txBody>
          <a:bodyPr wrap="square" rtlCol="0">
            <a:spAutoFit/>
          </a:bodyPr>
          <a:lstStyle/>
          <a:p>
            <a:r>
              <a:rPr lang="en-US" dirty="0">
                <a:solidFill>
                  <a:schemeClr val="accent4"/>
                </a:solidFill>
              </a:rPr>
              <a:t>*</a:t>
            </a:r>
            <a:r>
              <a:rPr lang="en-US" dirty="0">
                <a:hlinkClick r:id="rId7"/>
              </a:rPr>
              <a:t>Amano, Lamming &amp; Sutherland (2016)</a:t>
            </a:r>
            <a:r>
              <a:rPr lang="en-US" dirty="0"/>
              <a:t> Bioscience 66(5): 393–400</a:t>
            </a:r>
            <a:endParaRPr lang="en-GB" dirty="0"/>
          </a:p>
        </p:txBody>
      </p:sp>
    </p:spTree>
    <p:custDataLst>
      <p:tags r:id="rId1"/>
    </p:custDataLst>
    <p:extLst>
      <p:ext uri="{BB962C8B-B14F-4D97-AF65-F5344CB8AC3E}">
        <p14:creationId xmlns:p14="http://schemas.microsoft.com/office/powerpoint/2010/main" val="36495124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6936062"/>
      </p:ext>
    </p:extLst>
  </p:cSld>
  <p:clrMapOvr>
    <a:masterClrMapping/>
  </p:clrMapOvr>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23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578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F2B4C7A7-DD9F-4851-8191-DD0EF8B4D962}"/>
              </a:ext>
            </a:extLst>
          </p:cNvPr>
          <p:cNvGrpSpPr/>
          <p:nvPr/>
        </p:nvGrpSpPr>
        <p:grpSpPr>
          <a:xfrm>
            <a:off x="277906" y="233672"/>
            <a:ext cx="7529663" cy="6115310"/>
            <a:chOff x="277906" y="233672"/>
            <a:chExt cx="7529663" cy="6115310"/>
          </a:xfrm>
        </p:grpSpPr>
        <p:pic>
          <p:nvPicPr>
            <p:cNvPr id="10" name="Picture 9">
              <a:extLst>
                <a:ext uri="{FF2B5EF4-FFF2-40B4-BE49-F238E27FC236}">
                  <a16:creationId xmlns:a16="http://schemas.microsoft.com/office/drawing/2014/main" id="{1C19504B-E764-4403-820C-9214AB7AC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1921" y="-600343"/>
              <a:ext cx="5861633" cy="7529663"/>
            </a:xfrm>
            <a:prstGeom prst="rect">
              <a:avLst/>
            </a:prstGeom>
          </p:spPr>
        </p:pic>
        <p:sp>
          <p:nvSpPr>
            <p:cNvPr id="2" name="TextBox 1"/>
            <p:cNvSpPr txBox="1"/>
            <p:nvPr/>
          </p:nvSpPr>
          <p:spPr>
            <a:xfrm>
              <a:off x="570588" y="6071983"/>
              <a:ext cx="4636029" cy="276999"/>
            </a:xfrm>
            <a:prstGeom prst="rect">
              <a:avLst/>
            </a:prstGeom>
            <a:noFill/>
          </p:spPr>
          <p:txBody>
            <a:bodyPr wrap="square" rtlCol="0">
              <a:spAutoFit/>
            </a:bodyPr>
            <a:lstStyle/>
            <a:p>
              <a:r>
                <a:rPr lang="en-US" sz="1200" dirty="0">
                  <a:hlinkClick r:id="rId5"/>
                </a:rPr>
                <a:t>Generic Tablet</a:t>
              </a:r>
              <a:r>
                <a:rPr lang="en-US" sz="1200" dirty="0"/>
                <a:t> by </a:t>
              </a:r>
              <a:r>
                <a:rPr lang="en-US" sz="1200" dirty="0" err="1"/>
                <a:t>BenBois</a:t>
              </a:r>
              <a:r>
                <a:rPr lang="en-US" sz="1200" dirty="0"/>
                <a:t> from </a:t>
              </a:r>
              <a:r>
                <a:rPr lang="en-US" sz="1200" dirty="0" err="1"/>
                <a:t>openclipart</a:t>
              </a:r>
              <a:r>
                <a:rPr lang="en-US" sz="1200" dirty="0"/>
                <a:t>, </a:t>
              </a:r>
              <a:r>
                <a:rPr lang="en-US" sz="1200" dirty="0">
                  <a:hlinkClick r:id="rId6"/>
                </a:rPr>
                <a:t>CC0</a:t>
              </a:r>
              <a:endParaRPr lang="en-GB" sz="1200" dirty="0"/>
            </a:p>
          </p:txBody>
        </p:sp>
        <p:pic>
          <p:nvPicPr>
            <p:cNvPr id="7" name="Picture 6">
              <a:extLst>
                <a:ext uri="{FF2B5EF4-FFF2-40B4-BE49-F238E27FC236}">
                  <a16:creationId xmlns:a16="http://schemas.microsoft.com/office/drawing/2014/main" id="{5391E586-6F71-4904-A526-B23BD7D3B754}"/>
                </a:ext>
              </a:extLst>
            </p:cNvPr>
            <p:cNvPicPr>
              <a:picLocks noChangeAspect="1"/>
            </p:cNvPicPr>
            <p:nvPr/>
          </p:nvPicPr>
          <p:blipFill rotWithShape="1">
            <a:blip r:embed="rId7">
              <a:extLst>
                <a:ext uri="{28A0092B-C50C-407E-A947-70E740481C1C}">
                  <a14:useLocalDpi xmlns:a14="http://schemas.microsoft.com/office/drawing/2010/main" val="0"/>
                </a:ext>
              </a:extLst>
            </a:blip>
            <a:srcRect b="3.625%"/>
            <a:stretch/>
          </p:blipFill>
          <p:spPr>
            <a:xfrm>
              <a:off x="1015947" y="871254"/>
              <a:ext cx="6053579" cy="4580969"/>
            </a:xfrm>
            <a:prstGeom prst="rect">
              <a:avLst/>
            </a:prstGeom>
          </p:spPr>
        </p:pic>
      </p:grpSp>
    </p:spTree>
    <p:extLst>
      <p:ext uri="{BB962C8B-B14F-4D97-AF65-F5344CB8AC3E}">
        <p14:creationId xmlns:p14="http://schemas.microsoft.com/office/powerpoint/2010/main" val="2328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
                                          <p:val>
                                            <p:strVal val="#ppt_x"/>
                                          </p:val>
                                        </p:tav>
                                      </p:tavLst>
                                    </p:anim>
                                    <p:anim calcmode="lin" valueType="num">
                                      <p:cBhvr>
                                        <p:cTn id="9" dur="750" fill="hold"/>
                                        <p:tgtEl>
                                          <p:spTgt spid="1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F23C4-35E6-4669-800C-27B3408CB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25F33E5A-3C40-4754-B1D3-DE3543A1FADF}"/>
              </a:ext>
            </a:extLst>
          </p:cNvPr>
          <p:cNvGrpSpPr/>
          <p:nvPr/>
        </p:nvGrpSpPr>
        <p:grpSpPr>
          <a:xfrm>
            <a:off x="2777447" y="2113908"/>
            <a:ext cx="6637105" cy="2630184"/>
            <a:chOff x="2777447" y="2113908"/>
            <a:chExt cx="6637105" cy="2630184"/>
          </a:xfrm>
        </p:grpSpPr>
        <p:sp>
          <p:nvSpPr>
            <p:cNvPr id="4" name="Rectangle: Rounded Corners 3">
              <a:extLst>
                <a:ext uri="{FF2B5EF4-FFF2-40B4-BE49-F238E27FC236}">
                  <a16:creationId xmlns:a16="http://schemas.microsoft.com/office/drawing/2014/main" id="{18A3964D-F4B1-4E2F-830D-1E40B8BFA820}"/>
                </a:ext>
              </a:extLst>
            </p:cNvPr>
            <p:cNvSpPr/>
            <p:nvPr/>
          </p:nvSpPr>
          <p:spPr>
            <a:xfrm>
              <a:off x="2777447" y="2113908"/>
              <a:ext cx="6637105" cy="2630184"/>
            </a:xfrm>
            <a:prstGeom prst="roundRect">
              <a:avLst/>
            </a:prstGeom>
            <a:solidFill>
              <a:schemeClr val="bg1">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560165-21B0-4842-B7F2-ACD766BD0AE4}"/>
                </a:ext>
              </a:extLst>
            </p:cNvPr>
            <p:cNvSpPr txBox="1"/>
            <p:nvPr/>
          </p:nvSpPr>
          <p:spPr>
            <a:xfrm>
              <a:off x="2967518" y="2459504"/>
              <a:ext cx="6256961" cy="1938992"/>
            </a:xfrm>
            <a:prstGeom prst="rect">
              <a:avLst/>
            </a:prstGeom>
            <a:noFill/>
          </p:spPr>
          <p:txBody>
            <a:bodyPr wrap="square" rtlCol="0">
              <a:spAutoFit/>
            </a:bodyPr>
            <a:lstStyle/>
            <a:p>
              <a:pPr algn="ctr"/>
              <a:r>
                <a:rPr lang="en-GB" sz="8000" b="1" dirty="0">
                  <a:solidFill>
                    <a:schemeClr val="accent4"/>
                  </a:solidFill>
                </a:rPr>
                <a:t>~1,500,000</a:t>
              </a:r>
            </a:p>
            <a:p>
              <a:pPr algn="ctr"/>
              <a:r>
                <a:rPr lang="en-GB" sz="4000" dirty="0"/>
                <a:t>photos uploaded!</a:t>
              </a:r>
            </a:p>
          </p:txBody>
        </p:sp>
      </p:grpSp>
    </p:spTree>
    <p:extLst>
      <p:ext uri="{BB962C8B-B14F-4D97-AF65-F5344CB8AC3E}">
        <p14:creationId xmlns:p14="http://schemas.microsoft.com/office/powerpoint/2010/main" val="36141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
                                          <p:val>
                                            <p:strVal val="#ppt_x"/>
                                          </p:val>
                                        </p:tav>
                                      </p:tavLst>
                                    </p:anim>
                                    <p:anim calcmode="lin" valueType="num">
                                      <p:cBhvr>
                                        <p:cTn id="9" dur="5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65" name="Freeform 64"/>
          <p:cNvSpPr>
            <a:spLocks/>
          </p:cNvSpPr>
          <p:nvPr/>
        </p:nvSpPr>
        <p:spPr bwMode="auto">
          <a:xfrm>
            <a:off x="1720338" y="452293"/>
            <a:ext cx="9729991" cy="5441950"/>
          </a:xfrm>
          <a:custGeom>
            <a:avLst/>
            <a:gdLst>
              <a:gd name="T0" fmla="*/ 734 w 16415"/>
              <a:gd name="T1" fmla="*/ 10047 h 10285"/>
              <a:gd name="T2" fmla="*/ 1009 w 16415"/>
              <a:gd name="T3" fmla="*/ 10002 h 10285"/>
              <a:gd name="T4" fmla="*/ 1246 w 16415"/>
              <a:gd name="T5" fmla="*/ 9860 h 10285"/>
              <a:gd name="T6" fmla="*/ 1481 w 16415"/>
              <a:gd name="T7" fmla="*/ 9694 h 10285"/>
              <a:gd name="T8" fmla="*/ 1704 w 16415"/>
              <a:gd name="T9" fmla="*/ 9608 h 10285"/>
              <a:gd name="T10" fmla="*/ 1941 w 16415"/>
              <a:gd name="T11" fmla="*/ 9532 h 10285"/>
              <a:gd name="T12" fmla="*/ 2215 w 16415"/>
              <a:gd name="T13" fmla="*/ 9405 h 10285"/>
              <a:gd name="T14" fmla="*/ 2622 w 16415"/>
              <a:gd name="T15" fmla="*/ 9138 h 10285"/>
              <a:gd name="T16" fmla="*/ 2859 w 16415"/>
              <a:gd name="T17" fmla="*/ 8952 h 10285"/>
              <a:gd name="T18" fmla="*/ 3107 w 16415"/>
              <a:gd name="T19" fmla="*/ 8848 h 10285"/>
              <a:gd name="T20" fmla="*/ 3370 w 16415"/>
              <a:gd name="T21" fmla="*/ 8728 h 10285"/>
              <a:gd name="T22" fmla="*/ 3619 w 16415"/>
              <a:gd name="T23" fmla="*/ 8568 h 10285"/>
              <a:gd name="T24" fmla="*/ 3842 w 16415"/>
              <a:gd name="T25" fmla="*/ 8456 h 10285"/>
              <a:gd name="T26" fmla="*/ 4065 w 16415"/>
              <a:gd name="T27" fmla="*/ 8402 h 10285"/>
              <a:gd name="T28" fmla="*/ 4287 w 16415"/>
              <a:gd name="T29" fmla="*/ 8255 h 10285"/>
              <a:gd name="T30" fmla="*/ 4510 w 16415"/>
              <a:gd name="T31" fmla="*/ 8147 h 10285"/>
              <a:gd name="T32" fmla="*/ 4746 w 16415"/>
              <a:gd name="T33" fmla="*/ 7949 h 10285"/>
              <a:gd name="T34" fmla="*/ 4969 w 16415"/>
              <a:gd name="T35" fmla="*/ 7758 h 10285"/>
              <a:gd name="T36" fmla="*/ 5191 w 16415"/>
              <a:gd name="T37" fmla="*/ 7534 h 10285"/>
              <a:gd name="T38" fmla="*/ 5414 w 16415"/>
              <a:gd name="T39" fmla="*/ 7302 h 10285"/>
              <a:gd name="T40" fmla="*/ 5638 w 16415"/>
              <a:gd name="T41" fmla="*/ 7201 h 10285"/>
              <a:gd name="T42" fmla="*/ 5861 w 16415"/>
              <a:gd name="T43" fmla="*/ 7137 h 10285"/>
              <a:gd name="T44" fmla="*/ 6542 w 16415"/>
              <a:gd name="T45" fmla="*/ 6953 h 10285"/>
              <a:gd name="T46" fmla="*/ 6870 w 16415"/>
              <a:gd name="T47" fmla="*/ 6738 h 10285"/>
              <a:gd name="T48" fmla="*/ 7093 w 16415"/>
              <a:gd name="T49" fmla="*/ 6585 h 10285"/>
              <a:gd name="T50" fmla="*/ 7329 w 16415"/>
              <a:gd name="T51" fmla="*/ 6414 h 10285"/>
              <a:gd name="T52" fmla="*/ 7565 w 16415"/>
              <a:gd name="T53" fmla="*/ 6216 h 10285"/>
              <a:gd name="T54" fmla="*/ 7814 w 16415"/>
              <a:gd name="T55" fmla="*/ 6078 h 10285"/>
              <a:gd name="T56" fmla="*/ 8037 w 16415"/>
              <a:gd name="T57" fmla="*/ 5933 h 10285"/>
              <a:gd name="T58" fmla="*/ 8260 w 16415"/>
              <a:gd name="T59" fmla="*/ 5767 h 10285"/>
              <a:gd name="T60" fmla="*/ 8483 w 16415"/>
              <a:gd name="T61" fmla="*/ 5693 h 10285"/>
              <a:gd name="T62" fmla="*/ 8706 w 16415"/>
              <a:gd name="T63" fmla="*/ 5581 h 10285"/>
              <a:gd name="T64" fmla="*/ 8929 w 16415"/>
              <a:gd name="T65" fmla="*/ 5426 h 10285"/>
              <a:gd name="T66" fmla="*/ 9152 w 16415"/>
              <a:gd name="T67" fmla="*/ 5274 h 10285"/>
              <a:gd name="T68" fmla="*/ 9374 w 16415"/>
              <a:gd name="T69" fmla="*/ 5156 h 10285"/>
              <a:gd name="T70" fmla="*/ 9597 w 16415"/>
              <a:gd name="T71" fmla="*/ 4970 h 10285"/>
              <a:gd name="T72" fmla="*/ 9833 w 16415"/>
              <a:gd name="T73" fmla="*/ 4803 h 10285"/>
              <a:gd name="T74" fmla="*/ 10056 w 16415"/>
              <a:gd name="T75" fmla="*/ 4692 h 10285"/>
              <a:gd name="T76" fmla="*/ 10305 w 16415"/>
              <a:gd name="T77" fmla="*/ 4504 h 10285"/>
              <a:gd name="T78" fmla="*/ 10528 w 16415"/>
              <a:gd name="T79" fmla="*/ 4442 h 10285"/>
              <a:gd name="T80" fmla="*/ 10750 w 16415"/>
              <a:gd name="T81" fmla="*/ 4345 h 10285"/>
              <a:gd name="T82" fmla="*/ 10974 w 16415"/>
              <a:gd name="T83" fmla="*/ 4251 h 10285"/>
              <a:gd name="T84" fmla="*/ 11197 w 16415"/>
              <a:gd name="T85" fmla="*/ 4104 h 10285"/>
              <a:gd name="T86" fmla="*/ 11433 w 16415"/>
              <a:gd name="T87" fmla="*/ 4007 h 10285"/>
              <a:gd name="T88" fmla="*/ 11669 w 16415"/>
              <a:gd name="T89" fmla="*/ 3879 h 10285"/>
              <a:gd name="T90" fmla="*/ 11917 w 16415"/>
              <a:gd name="T91" fmla="*/ 3753 h 10285"/>
              <a:gd name="T92" fmla="*/ 12167 w 16415"/>
              <a:gd name="T93" fmla="*/ 3681 h 10285"/>
              <a:gd name="T94" fmla="*/ 12430 w 16415"/>
              <a:gd name="T95" fmla="*/ 3592 h 10285"/>
              <a:gd name="T96" fmla="*/ 12704 w 16415"/>
              <a:gd name="T97" fmla="*/ 3327 h 10285"/>
              <a:gd name="T98" fmla="*/ 12967 w 16415"/>
              <a:gd name="T99" fmla="*/ 3210 h 10285"/>
              <a:gd name="T100" fmla="*/ 13203 w 16415"/>
              <a:gd name="T101" fmla="*/ 3119 h 10285"/>
              <a:gd name="T102" fmla="*/ 13452 w 16415"/>
              <a:gd name="T103" fmla="*/ 3008 h 10285"/>
              <a:gd name="T104" fmla="*/ 13701 w 16415"/>
              <a:gd name="T105" fmla="*/ 2871 h 10285"/>
              <a:gd name="T106" fmla="*/ 13937 w 16415"/>
              <a:gd name="T107" fmla="*/ 2813 h 10285"/>
              <a:gd name="T108" fmla="*/ 14239 w 16415"/>
              <a:gd name="T109" fmla="*/ 2749 h 10285"/>
              <a:gd name="T110" fmla="*/ 14474 w 16415"/>
              <a:gd name="T111" fmla="*/ 2638 h 10285"/>
              <a:gd name="T112" fmla="*/ 14750 w 16415"/>
              <a:gd name="T113" fmla="*/ 1192 h 10285"/>
              <a:gd name="T114" fmla="*/ 14999 w 16415"/>
              <a:gd name="T115" fmla="*/ 1031 h 10285"/>
              <a:gd name="T116" fmla="*/ 15248 w 16415"/>
              <a:gd name="T117" fmla="*/ 895 h 10285"/>
              <a:gd name="T118" fmla="*/ 15524 w 16415"/>
              <a:gd name="T119" fmla="*/ 784 h 10285"/>
              <a:gd name="T120" fmla="*/ 15786 w 16415"/>
              <a:gd name="T121" fmla="*/ 422 h 10285"/>
              <a:gd name="T122" fmla="*/ 16009 w 16415"/>
              <a:gd name="T123" fmla="*/ 314 h 10285"/>
              <a:gd name="T124" fmla="*/ 16270 w 16415"/>
              <a:gd name="T125" fmla="*/ 64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5" h="10285">
                <a:moveTo>
                  <a:pt x="0" y="10285"/>
                </a:moveTo>
                <a:lnTo>
                  <a:pt x="118" y="10283"/>
                </a:lnTo>
                <a:lnTo>
                  <a:pt x="131" y="10095"/>
                </a:lnTo>
                <a:lnTo>
                  <a:pt x="445" y="10095"/>
                </a:lnTo>
                <a:lnTo>
                  <a:pt x="459" y="10087"/>
                </a:lnTo>
                <a:lnTo>
                  <a:pt x="525" y="10087"/>
                </a:lnTo>
                <a:lnTo>
                  <a:pt x="537" y="10083"/>
                </a:lnTo>
                <a:lnTo>
                  <a:pt x="564" y="10083"/>
                </a:lnTo>
                <a:lnTo>
                  <a:pt x="576" y="10080"/>
                </a:lnTo>
                <a:lnTo>
                  <a:pt x="617" y="10080"/>
                </a:lnTo>
                <a:lnTo>
                  <a:pt x="629" y="10054"/>
                </a:lnTo>
                <a:lnTo>
                  <a:pt x="642" y="10054"/>
                </a:lnTo>
                <a:lnTo>
                  <a:pt x="656" y="10053"/>
                </a:lnTo>
                <a:lnTo>
                  <a:pt x="668" y="10053"/>
                </a:lnTo>
                <a:lnTo>
                  <a:pt x="682" y="10050"/>
                </a:lnTo>
                <a:lnTo>
                  <a:pt x="707" y="10050"/>
                </a:lnTo>
                <a:lnTo>
                  <a:pt x="734" y="10047"/>
                </a:lnTo>
                <a:lnTo>
                  <a:pt x="760" y="10047"/>
                </a:lnTo>
                <a:lnTo>
                  <a:pt x="774" y="10047"/>
                </a:lnTo>
                <a:lnTo>
                  <a:pt x="799" y="10047"/>
                </a:lnTo>
                <a:lnTo>
                  <a:pt x="813" y="10045"/>
                </a:lnTo>
                <a:lnTo>
                  <a:pt x="826" y="10044"/>
                </a:lnTo>
                <a:lnTo>
                  <a:pt x="839" y="10042"/>
                </a:lnTo>
                <a:lnTo>
                  <a:pt x="852" y="10037"/>
                </a:lnTo>
                <a:lnTo>
                  <a:pt x="865" y="10037"/>
                </a:lnTo>
                <a:lnTo>
                  <a:pt x="891" y="10027"/>
                </a:lnTo>
                <a:lnTo>
                  <a:pt x="905" y="10026"/>
                </a:lnTo>
                <a:lnTo>
                  <a:pt x="917" y="10025"/>
                </a:lnTo>
                <a:lnTo>
                  <a:pt x="931" y="10022"/>
                </a:lnTo>
                <a:lnTo>
                  <a:pt x="957" y="10022"/>
                </a:lnTo>
                <a:lnTo>
                  <a:pt x="970" y="10009"/>
                </a:lnTo>
                <a:lnTo>
                  <a:pt x="983" y="10004"/>
                </a:lnTo>
                <a:lnTo>
                  <a:pt x="997" y="10003"/>
                </a:lnTo>
                <a:lnTo>
                  <a:pt x="1009" y="10002"/>
                </a:lnTo>
                <a:lnTo>
                  <a:pt x="1022" y="10001"/>
                </a:lnTo>
                <a:lnTo>
                  <a:pt x="1036" y="10000"/>
                </a:lnTo>
                <a:lnTo>
                  <a:pt x="1048" y="10000"/>
                </a:lnTo>
                <a:lnTo>
                  <a:pt x="1062" y="9999"/>
                </a:lnTo>
                <a:lnTo>
                  <a:pt x="1075" y="9987"/>
                </a:lnTo>
                <a:lnTo>
                  <a:pt x="1088" y="9976"/>
                </a:lnTo>
                <a:lnTo>
                  <a:pt x="1101" y="9958"/>
                </a:lnTo>
                <a:lnTo>
                  <a:pt x="1114" y="9938"/>
                </a:lnTo>
                <a:lnTo>
                  <a:pt x="1128" y="9917"/>
                </a:lnTo>
                <a:lnTo>
                  <a:pt x="1154" y="9917"/>
                </a:lnTo>
                <a:lnTo>
                  <a:pt x="1167" y="9916"/>
                </a:lnTo>
                <a:lnTo>
                  <a:pt x="1179" y="9914"/>
                </a:lnTo>
                <a:lnTo>
                  <a:pt x="1193" y="9914"/>
                </a:lnTo>
                <a:lnTo>
                  <a:pt x="1206" y="9914"/>
                </a:lnTo>
                <a:lnTo>
                  <a:pt x="1220" y="9913"/>
                </a:lnTo>
                <a:lnTo>
                  <a:pt x="1232" y="9913"/>
                </a:lnTo>
                <a:lnTo>
                  <a:pt x="1246" y="9860"/>
                </a:lnTo>
                <a:lnTo>
                  <a:pt x="1259" y="9842"/>
                </a:lnTo>
                <a:lnTo>
                  <a:pt x="1271" y="9840"/>
                </a:lnTo>
                <a:lnTo>
                  <a:pt x="1285" y="9833"/>
                </a:lnTo>
                <a:lnTo>
                  <a:pt x="1298" y="9831"/>
                </a:lnTo>
                <a:lnTo>
                  <a:pt x="1311" y="9831"/>
                </a:lnTo>
                <a:lnTo>
                  <a:pt x="1324" y="9831"/>
                </a:lnTo>
                <a:lnTo>
                  <a:pt x="1337" y="9822"/>
                </a:lnTo>
                <a:lnTo>
                  <a:pt x="1350" y="9804"/>
                </a:lnTo>
                <a:lnTo>
                  <a:pt x="1363" y="9801"/>
                </a:lnTo>
                <a:lnTo>
                  <a:pt x="1390" y="9786"/>
                </a:lnTo>
                <a:lnTo>
                  <a:pt x="1402" y="9773"/>
                </a:lnTo>
                <a:lnTo>
                  <a:pt x="1416" y="9773"/>
                </a:lnTo>
                <a:lnTo>
                  <a:pt x="1429" y="9767"/>
                </a:lnTo>
                <a:lnTo>
                  <a:pt x="1442" y="9767"/>
                </a:lnTo>
                <a:lnTo>
                  <a:pt x="1455" y="9705"/>
                </a:lnTo>
                <a:lnTo>
                  <a:pt x="1469" y="9694"/>
                </a:lnTo>
                <a:lnTo>
                  <a:pt x="1481" y="9694"/>
                </a:lnTo>
                <a:lnTo>
                  <a:pt x="1494" y="9686"/>
                </a:lnTo>
                <a:lnTo>
                  <a:pt x="1508" y="9686"/>
                </a:lnTo>
                <a:lnTo>
                  <a:pt x="1521" y="9674"/>
                </a:lnTo>
                <a:lnTo>
                  <a:pt x="1534" y="9667"/>
                </a:lnTo>
                <a:lnTo>
                  <a:pt x="1547" y="9666"/>
                </a:lnTo>
                <a:lnTo>
                  <a:pt x="1560" y="9665"/>
                </a:lnTo>
                <a:lnTo>
                  <a:pt x="1573" y="9659"/>
                </a:lnTo>
                <a:lnTo>
                  <a:pt x="1586" y="9656"/>
                </a:lnTo>
                <a:lnTo>
                  <a:pt x="1600" y="9656"/>
                </a:lnTo>
                <a:lnTo>
                  <a:pt x="1612" y="9653"/>
                </a:lnTo>
                <a:lnTo>
                  <a:pt x="1626" y="9634"/>
                </a:lnTo>
                <a:lnTo>
                  <a:pt x="1639" y="9630"/>
                </a:lnTo>
                <a:lnTo>
                  <a:pt x="1651" y="9630"/>
                </a:lnTo>
                <a:lnTo>
                  <a:pt x="1665" y="9608"/>
                </a:lnTo>
                <a:lnTo>
                  <a:pt x="1678" y="9608"/>
                </a:lnTo>
                <a:lnTo>
                  <a:pt x="1692" y="9608"/>
                </a:lnTo>
                <a:lnTo>
                  <a:pt x="1704" y="9608"/>
                </a:lnTo>
                <a:lnTo>
                  <a:pt x="1717" y="9603"/>
                </a:lnTo>
                <a:lnTo>
                  <a:pt x="1731" y="9594"/>
                </a:lnTo>
                <a:lnTo>
                  <a:pt x="1743" y="9594"/>
                </a:lnTo>
                <a:lnTo>
                  <a:pt x="1757" y="9594"/>
                </a:lnTo>
                <a:lnTo>
                  <a:pt x="1770" y="9594"/>
                </a:lnTo>
                <a:lnTo>
                  <a:pt x="1782" y="9594"/>
                </a:lnTo>
                <a:lnTo>
                  <a:pt x="1796" y="9594"/>
                </a:lnTo>
                <a:lnTo>
                  <a:pt x="1809" y="9592"/>
                </a:lnTo>
                <a:lnTo>
                  <a:pt x="1823" y="9561"/>
                </a:lnTo>
                <a:lnTo>
                  <a:pt x="1835" y="9561"/>
                </a:lnTo>
                <a:lnTo>
                  <a:pt x="1849" y="9561"/>
                </a:lnTo>
                <a:lnTo>
                  <a:pt x="1874" y="9561"/>
                </a:lnTo>
                <a:lnTo>
                  <a:pt x="1888" y="9547"/>
                </a:lnTo>
                <a:lnTo>
                  <a:pt x="1901" y="9541"/>
                </a:lnTo>
                <a:lnTo>
                  <a:pt x="1914" y="9541"/>
                </a:lnTo>
                <a:lnTo>
                  <a:pt x="1927" y="9537"/>
                </a:lnTo>
                <a:lnTo>
                  <a:pt x="1941" y="9532"/>
                </a:lnTo>
                <a:lnTo>
                  <a:pt x="1980" y="9532"/>
                </a:lnTo>
                <a:lnTo>
                  <a:pt x="1993" y="9529"/>
                </a:lnTo>
                <a:lnTo>
                  <a:pt x="2006" y="9488"/>
                </a:lnTo>
                <a:lnTo>
                  <a:pt x="2019" y="9479"/>
                </a:lnTo>
                <a:lnTo>
                  <a:pt x="2032" y="9474"/>
                </a:lnTo>
                <a:lnTo>
                  <a:pt x="2045" y="9474"/>
                </a:lnTo>
                <a:lnTo>
                  <a:pt x="2058" y="9474"/>
                </a:lnTo>
                <a:lnTo>
                  <a:pt x="2072" y="9469"/>
                </a:lnTo>
                <a:lnTo>
                  <a:pt x="2084" y="9445"/>
                </a:lnTo>
                <a:lnTo>
                  <a:pt x="2097" y="9413"/>
                </a:lnTo>
                <a:lnTo>
                  <a:pt x="2111" y="9412"/>
                </a:lnTo>
                <a:lnTo>
                  <a:pt x="2124" y="9409"/>
                </a:lnTo>
                <a:lnTo>
                  <a:pt x="2164" y="9409"/>
                </a:lnTo>
                <a:lnTo>
                  <a:pt x="2176" y="9405"/>
                </a:lnTo>
                <a:lnTo>
                  <a:pt x="2189" y="9405"/>
                </a:lnTo>
                <a:lnTo>
                  <a:pt x="2203" y="9405"/>
                </a:lnTo>
                <a:lnTo>
                  <a:pt x="2215" y="9405"/>
                </a:lnTo>
                <a:lnTo>
                  <a:pt x="2242" y="9403"/>
                </a:lnTo>
                <a:lnTo>
                  <a:pt x="2268" y="9403"/>
                </a:lnTo>
                <a:lnTo>
                  <a:pt x="2307" y="9403"/>
                </a:lnTo>
                <a:lnTo>
                  <a:pt x="2452" y="9360"/>
                </a:lnTo>
                <a:lnTo>
                  <a:pt x="2465" y="9298"/>
                </a:lnTo>
                <a:lnTo>
                  <a:pt x="2477" y="9243"/>
                </a:lnTo>
                <a:lnTo>
                  <a:pt x="2491" y="9221"/>
                </a:lnTo>
                <a:lnTo>
                  <a:pt x="2504" y="9203"/>
                </a:lnTo>
                <a:lnTo>
                  <a:pt x="2517" y="9203"/>
                </a:lnTo>
                <a:lnTo>
                  <a:pt x="2530" y="9202"/>
                </a:lnTo>
                <a:lnTo>
                  <a:pt x="2544" y="9202"/>
                </a:lnTo>
                <a:lnTo>
                  <a:pt x="2556" y="9185"/>
                </a:lnTo>
                <a:lnTo>
                  <a:pt x="2569" y="9158"/>
                </a:lnTo>
                <a:lnTo>
                  <a:pt x="2583" y="9141"/>
                </a:lnTo>
                <a:lnTo>
                  <a:pt x="2596" y="9140"/>
                </a:lnTo>
                <a:lnTo>
                  <a:pt x="2609" y="9139"/>
                </a:lnTo>
                <a:lnTo>
                  <a:pt x="2622" y="9138"/>
                </a:lnTo>
                <a:lnTo>
                  <a:pt x="2635" y="9133"/>
                </a:lnTo>
                <a:lnTo>
                  <a:pt x="2648" y="9128"/>
                </a:lnTo>
                <a:lnTo>
                  <a:pt x="2661" y="9109"/>
                </a:lnTo>
                <a:lnTo>
                  <a:pt x="2675" y="9084"/>
                </a:lnTo>
                <a:lnTo>
                  <a:pt x="2687" y="9071"/>
                </a:lnTo>
                <a:lnTo>
                  <a:pt x="2701" y="9069"/>
                </a:lnTo>
                <a:lnTo>
                  <a:pt x="2714" y="9051"/>
                </a:lnTo>
                <a:lnTo>
                  <a:pt x="2727" y="9037"/>
                </a:lnTo>
                <a:lnTo>
                  <a:pt x="2740" y="9014"/>
                </a:lnTo>
                <a:lnTo>
                  <a:pt x="2753" y="8992"/>
                </a:lnTo>
                <a:lnTo>
                  <a:pt x="2779" y="8992"/>
                </a:lnTo>
                <a:lnTo>
                  <a:pt x="2792" y="8976"/>
                </a:lnTo>
                <a:lnTo>
                  <a:pt x="2806" y="8966"/>
                </a:lnTo>
                <a:lnTo>
                  <a:pt x="2818" y="8962"/>
                </a:lnTo>
                <a:lnTo>
                  <a:pt x="2832" y="8961"/>
                </a:lnTo>
                <a:lnTo>
                  <a:pt x="2845" y="8956"/>
                </a:lnTo>
                <a:lnTo>
                  <a:pt x="2859" y="8952"/>
                </a:lnTo>
                <a:lnTo>
                  <a:pt x="2871" y="8942"/>
                </a:lnTo>
                <a:lnTo>
                  <a:pt x="2884" y="8940"/>
                </a:lnTo>
                <a:lnTo>
                  <a:pt x="2898" y="8937"/>
                </a:lnTo>
                <a:lnTo>
                  <a:pt x="2910" y="8904"/>
                </a:lnTo>
                <a:lnTo>
                  <a:pt x="2924" y="8904"/>
                </a:lnTo>
                <a:lnTo>
                  <a:pt x="2937" y="8903"/>
                </a:lnTo>
                <a:lnTo>
                  <a:pt x="2949" y="8903"/>
                </a:lnTo>
                <a:lnTo>
                  <a:pt x="2976" y="8901"/>
                </a:lnTo>
                <a:lnTo>
                  <a:pt x="2989" y="8901"/>
                </a:lnTo>
                <a:lnTo>
                  <a:pt x="3016" y="8899"/>
                </a:lnTo>
                <a:lnTo>
                  <a:pt x="3029" y="8858"/>
                </a:lnTo>
                <a:lnTo>
                  <a:pt x="3041" y="8858"/>
                </a:lnTo>
                <a:lnTo>
                  <a:pt x="3055" y="8856"/>
                </a:lnTo>
                <a:lnTo>
                  <a:pt x="3068" y="8853"/>
                </a:lnTo>
                <a:lnTo>
                  <a:pt x="3081" y="8853"/>
                </a:lnTo>
                <a:lnTo>
                  <a:pt x="3094" y="8848"/>
                </a:lnTo>
                <a:lnTo>
                  <a:pt x="3107" y="8848"/>
                </a:lnTo>
                <a:lnTo>
                  <a:pt x="3120" y="8826"/>
                </a:lnTo>
                <a:lnTo>
                  <a:pt x="3133" y="8826"/>
                </a:lnTo>
                <a:lnTo>
                  <a:pt x="3147" y="8820"/>
                </a:lnTo>
                <a:lnTo>
                  <a:pt x="3160" y="8815"/>
                </a:lnTo>
                <a:lnTo>
                  <a:pt x="3173" y="8809"/>
                </a:lnTo>
                <a:lnTo>
                  <a:pt x="3186" y="8794"/>
                </a:lnTo>
                <a:lnTo>
                  <a:pt x="3212" y="8794"/>
                </a:lnTo>
                <a:lnTo>
                  <a:pt x="3225" y="8794"/>
                </a:lnTo>
                <a:lnTo>
                  <a:pt x="3239" y="8793"/>
                </a:lnTo>
                <a:lnTo>
                  <a:pt x="3251" y="8792"/>
                </a:lnTo>
                <a:lnTo>
                  <a:pt x="3264" y="8779"/>
                </a:lnTo>
                <a:lnTo>
                  <a:pt x="3278" y="8764"/>
                </a:lnTo>
                <a:lnTo>
                  <a:pt x="3290" y="8741"/>
                </a:lnTo>
                <a:lnTo>
                  <a:pt x="3304" y="8737"/>
                </a:lnTo>
                <a:lnTo>
                  <a:pt x="3317" y="8737"/>
                </a:lnTo>
                <a:lnTo>
                  <a:pt x="3356" y="8737"/>
                </a:lnTo>
                <a:lnTo>
                  <a:pt x="3370" y="8728"/>
                </a:lnTo>
                <a:lnTo>
                  <a:pt x="3382" y="8718"/>
                </a:lnTo>
                <a:lnTo>
                  <a:pt x="3396" y="8717"/>
                </a:lnTo>
                <a:lnTo>
                  <a:pt x="3409" y="8715"/>
                </a:lnTo>
                <a:lnTo>
                  <a:pt x="3421" y="8703"/>
                </a:lnTo>
                <a:lnTo>
                  <a:pt x="3435" y="8702"/>
                </a:lnTo>
                <a:lnTo>
                  <a:pt x="3448" y="8695"/>
                </a:lnTo>
                <a:lnTo>
                  <a:pt x="3462" y="8674"/>
                </a:lnTo>
                <a:lnTo>
                  <a:pt x="3487" y="8645"/>
                </a:lnTo>
                <a:lnTo>
                  <a:pt x="3501" y="8634"/>
                </a:lnTo>
                <a:lnTo>
                  <a:pt x="3513" y="8629"/>
                </a:lnTo>
                <a:lnTo>
                  <a:pt x="3540" y="8626"/>
                </a:lnTo>
                <a:lnTo>
                  <a:pt x="3553" y="8593"/>
                </a:lnTo>
                <a:lnTo>
                  <a:pt x="3566" y="8593"/>
                </a:lnTo>
                <a:lnTo>
                  <a:pt x="3579" y="8585"/>
                </a:lnTo>
                <a:lnTo>
                  <a:pt x="3592" y="8584"/>
                </a:lnTo>
                <a:lnTo>
                  <a:pt x="3605" y="8568"/>
                </a:lnTo>
                <a:lnTo>
                  <a:pt x="3619" y="8568"/>
                </a:lnTo>
                <a:lnTo>
                  <a:pt x="3632" y="8567"/>
                </a:lnTo>
                <a:lnTo>
                  <a:pt x="3644" y="8549"/>
                </a:lnTo>
                <a:lnTo>
                  <a:pt x="3658" y="8546"/>
                </a:lnTo>
                <a:lnTo>
                  <a:pt x="3671" y="8535"/>
                </a:lnTo>
                <a:lnTo>
                  <a:pt x="3684" y="8501"/>
                </a:lnTo>
                <a:lnTo>
                  <a:pt x="3697" y="8496"/>
                </a:lnTo>
                <a:lnTo>
                  <a:pt x="3711" y="8495"/>
                </a:lnTo>
                <a:lnTo>
                  <a:pt x="3723" y="8495"/>
                </a:lnTo>
                <a:lnTo>
                  <a:pt x="3736" y="8483"/>
                </a:lnTo>
                <a:lnTo>
                  <a:pt x="3750" y="8477"/>
                </a:lnTo>
                <a:lnTo>
                  <a:pt x="3763" y="8476"/>
                </a:lnTo>
                <a:lnTo>
                  <a:pt x="3776" y="8476"/>
                </a:lnTo>
                <a:lnTo>
                  <a:pt x="3789" y="8469"/>
                </a:lnTo>
                <a:lnTo>
                  <a:pt x="3802" y="8468"/>
                </a:lnTo>
                <a:lnTo>
                  <a:pt x="3815" y="8467"/>
                </a:lnTo>
                <a:lnTo>
                  <a:pt x="3828" y="8462"/>
                </a:lnTo>
                <a:lnTo>
                  <a:pt x="3842" y="8456"/>
                </a:lnTo>
                <a:lnTo>
                  <a:pt x="3854" y="8449"/>
                </a:lnTo>
                <a:lnTo>
                  <a:pt x="3868" y="8449"/>
                </a:lnTo>
                <a:lnTo>
                  <a:pt x="3881" y="8448"/>
                </a:lnTo>
                <a:lnTo>
                  <a:pt x="3893" y="8446"/>
                </a:lnTo>
                <a:lnTo>
                  <a:pt x="3907" y="8446"/>
                </a:lnTo>
                <a:lnTo>
                  <a:pt x="3920" y="8434"/>
                </a:lnTo>
                <a:lnTo>
                  <a:pt x="3934" y="8431"/>
                </a:lnTo>
                <a:lnTo>
                  <a:pt x="3946" y="8429"/>
                </a:lnTo>
                <a:lnTo>
                  <a:pt x="3959" y="8428"/>
                </a:lnTo>
                <a:lnTo>
                  <a:pt x="3973" y="8427"/>
                </a:lnTo>
                <a:lnTo>
                  <a:pt x="3985" y="8425"/>
                </a:lnTo>
                <a:lnTo>
                  <a:pt x="3999" y="8425"/>
                </a:lnTo>
                <a:lnTo>
                  <a:pt x="4012" y="8414"/>
                </a:lnTo>
                <a:lnTo>
                  <a:pt x="4024" y="8406"/>
                </a:lnTo>
                <a:lnTo>
                  <a:pt x="4038" y="8405"/>
                </a:lnTo>
                <a:lnTo>
                  <a:pt x="4051" y="8405"/>
                </a:lnTo>
                <a:lnTo>
                  <a:pt x="4065" y="8402"/>
                </a:lnTo>
                <a:lnTo>
                  <a:pt x="4077" y="8394"/>
                </a:lnTo>
                <a:lnTo>
                  <a:pt x="4091" y="8394"/>
                </a:lnTo>
                <a:lnTo>
                  <a:pt x="4104" y="8377"/>
                </a:lnTo>
                <a:lnTo>
                  <a:pt x="4116" y="8371"/>
                </a:lnTo>
                <a:lnTo>
                  <a:pt x="4130" y="8368"/>
                </a:lnTo>
                <a:lnTo>
                  <a:pt x="4143" y="8366"/>
                </a:lnTo>
                <a:lnTo>
                  <a:pt x="4156" y="8361"/>
                </a:lnTo>
                <a:lnTo>
                  <a:pt x="4169" y="8361"/>
                </a:lnTo>
                <a:lnTo>
                  <a:pt x="4182" y="8357"/>
                </a:lnTo>
                <a:lnTo>
                  <a:pt x="4195" y="8357"/>
                </a:lnTo>
                <a:lnTo>
                  <a:pt x="4208" y="8350"/>
                </a:lnTo>
                <a:lnTo>
                  <a:pt x="4222" y="8346"/>
                </a:lnTo>
                <a:lnTo>
                  <a:pt x="4235" y="8303"/>
                </a:lnTo>
                <a:lnTo>
                  <a:pt x="4248" y="8303"/>
                </a:lnTo>
                <a:lnTo>
                  <a:pt x="4261" y="8303"/>
                </a:lnTo>
                <a:lnTo>
                  <a:pt x="4274" y="8282"/>
                </a:lnTo>
                <a:lnTo>
                  <a:pt x="4287" y="8255"/>
                </a:lnTo>
                <a:lnTo>
                  <a:pt x="4300" y="8251"/>
                </a:lnTo>
                <a:lnTo>
                  <a:pt x="4314" y="8247"/>
                </a:lnTo>
                <a:lnTo>
                  <a:pt x="4326" y="8247"/>
                </a:lnTo>
                <a:lnTo>
                  <a:pt x="4339" y="8240"/>
                </a:lnTo>
                <a:lnTo>
                  <a:pt x="4353" y="8237"/>
                </a:lnTo>
                <a:lnTo>
                  <a:pt x="4366" y="8229"/>
                </a:lnTo>
                <a:lnTo>
                  <a:pt x="4379" y="8211"/>
                </a:lnTo>
                <a:lnTo>
                  <a:pt x="4392" y="8211"/>
                </a:lnTo>
                <a:lnTo>
                  <a:pt x="4406" y="8182"/>
                </a:lnTo>
                <a:lnTo>
                  <a:pt x="4418" y="8179"/>
                </a:lnTo>
                <a:lnTo>
                  <a:pt x="4431" y="8179"/>
                </a:lnTo>
                <a:lnTo>
                  <a:pt x="4445" y="8172"/>
                </a:lnTo>
                <a:lnTo>
                  <a:pt x="4457" y="8168"/>
                </a:lnTo>
                <a:lnTo>
                  <a:pt x="4471" y="8151"/>
                </a:lnTo>
                <a:lnTo>
                  <a:pt x="4484" y="8151"/>
                </a:lnTo>
                <a:lnTo>
                  <a:pt x="4496" y="8151"/>
                </a:lnTo>
                <a:lnTo>
                  <a:pt x="4510" y="8147"/>
                </a:lnTo>
                <a:lnTo>
                  <a:pt x="4523" y="8147"/>
                </a:lnTo>
                <a:lnTo>
                  <a:pt x="4537" y="8112"/>
                </a:lnTo>
                <a:lnTo>
                  <a:pt x="4549" y="8108"/>
                </a:lnTo>
                <a:lnTo>
                  <a:pt x="4563" y="8096"/>
                </a:lnTo>
                <a:lnTo>
                  <a:pt x="4576" y="8096"/>
                </a:lnTo>
                <a:lnTo>
                  <a:pt x="4588" y="8094"/>
                </a:lnTo>
                <a:lnTo>
                  <a:pt x="4615" y="8089"/>
                </a:lnTo>
                <a:lnTo>
                  <a:pt x="4628" y="8059"/>
                </a:lnTo>
                <a:lnTo>
                  <a:pt x="4641" y="8043"/>
                </a:lnTo>
                <a:lnTo>
                  <a:pt x="4654" y="7996"/>
                </a:lnTo>
                <a:lnTo>
                  <a:pt x="4668" y="7995"/>
                </a:lnTo>
                <a:lnTo>
                  <a:pt x="4680" y="7984"/>
                </a:lnTo>
                <a:lnTo>
                  <a:pt x="4694" y="7982"/>
                </a:lnTo>
                <a:lnTo>
                  <a:pt x="4707" y="7982"/>
                </a:lnTo>
                <a:lnTo>
                  <a:pt x="4719" y="7981"/>
                </a:lnTo>
                <a:lnTo>
                  <a:pt x="4733" y="7971"/>
                </a:lnTo>
                <a:lnTo>
                  <a:pt x="4746" y="7949"/>
                </a:lnTo>
                <a:lnTo>
                  <a:pt x="4759" y="7928"/>
                </a:lnTo>
                <a:lnTo>
                  <a:pt x="4772" y="7926"/>
                </a:lnTo>
                <a:lnTo>
                  <a:pt x="4786" y="7911"/>
                </a:lnTo>
                <a:lnTo>
                  <a:pt x="4799" y="7911"/>
                </a:lnTo>
                <a:lnTo>
                  <a:pt x="4811" y="7905"/>
                </a:lnTo>
                <a:lnTo>
                  <a:pt x="4825" y="7902"/>
                </a:lnTo>
                <a:lnTo>
                  <a:pt x="4838" y="7901"/>
                </a:lnTo>
                <a:lnTo>
                  <a:pt x="4851" y="7886"/>
                </a:lnTo>
                <a:lnTo>
                  <a:pt x="4864" y="7873"/>
                </a:lnTo>
                <a:lnTo>
                  <a:pt x="4878" y="7871"/>
                </a:lnTo>
                <a:lnTo>
                  <a:pt x="4890" y="7826"/>
                </a:lnTo>
                <a:lnTo>
                  <a:pt x="4903" y="7825"/>
                </a:lnTo>
                <a:lnTo>
                  <a:pt x="4917" y="7800"/>
                </a:lnTo>
                <a:lnTo>
                  <a:pt x="4929" y="7796"/>
                </a:lnTo>
                <a:lnTo>
                  <a:pt x="4943" y="7775"/>
                </a:lnTo>
                <a:lnTo>
                  <a:pt x="4956" y="7765"/>
                </a:lnTo>
                <a:lnTo>
                  <a:pt x="4969" y="7758"/>
                </a:lnTo>
                <a:lnTo>
                  <a:pt x="4982" y="7731"/>
                </a:lnTo>
                <a:lnTo>
                  <a:pt x="4995" y="7719"/>
                </a:lnTo>
                <a:lnTo>
                  <a:pt x="5009" y="7715"/>
                </a:lnTo>
                <a:lnTo>
                  <a:pt x="5021" y="7711"/>
                </a:lnTo>
                <a:lnTo>
                  <a:pt x="5034" y="7694"/>
                </a:lnTo>
                <a:lnTo>
                  <a:pt x="5048" y="7690"/>
                </a:lnTo>
                <a:lnTo>
                  <a:pt x="5060" y="7652"/>
                </a:lnTo>
                <a:lnTo>
                  <a:pt x="5074" y="7612"/>
                </a:lnTo>
                <a:lnTo>
                  <a:pt x="5087" y="7593"/>
                </a:lnTo>
                <a:lnTo>
                  <a:pt x="5101" y="7589"/>
                </a:lnTo>
                <a:lnTo>
                  <a:pt x="5113" y="7578"/>
                </a:lnTo>
                <a:lnTo>
                  <a:pt x="5126" y="7563"/>
                </a:lnTo>
                <a:lnTo>
                  <a:pt x="5140" y="7560"/>
                </a:lnTo>
                <a:lnTo>
                  <a:pt x="5152" y="7553"/>
                </a:lnTo>
                <a:lnTo>
                  <a:pt x="5166" y="7552"/>
                </a:lnTo>
                <a:lnTo>
                  <a:pt x="5179" y="7546"/>
                </a:lnTo>
                <a:lnTo>
                  <a:pt x="5191" y="7534"/>
                </a:lnTo>
                <a:lnTo>
                  <a:pt x="5205" y="7518"/>
                </a:lnTo>
                <a:lnTo>
                  <a:pt x="5218" y="7505"/>
                </a:lnTo>
                <a:lnTo>
                  <a:pt x="5231" y="7502"/>
                </a:lnTo>
                <a:lnTo>
                  <a:pt x="5244" y="7489"/>
                </a:lnTo>
                <a:lnTo>
                  <a:pt x="5258" y="7483"/>
                </a:lnTo>
                <a:lnTo>
                  <a:pt x="5271" y="7457"/>
                </a:lnTo>
                <a:lnTo>
                  <a:pt x="5283" y="7444"/>
                </a:lnTo>
                <a:lnTo>
                  <a:pt x="5297" y="7416"/>
                </a:lnTo>
                <a:lnTo>
                  <a:pt x="5310" y="7390"/>
                </a:lnTo>
                <a:lnTo>
                  <a:pt x="5323" y="7384"/>
                </a:lnTo>
                <a:lnTo>
                  <a:pt x="5336" y="7376"/>
                </a:lnTo>
                <a:lnTo>
                  <a:pt x="5349" y="7324"/>
                </a:lnTo>
                <a:lnTo>
                  <a:pt x="5362" y="7324"/>
                </a:lnTo>
                <a:lnTo>
                  <a:pt x="5375" y="7321"/>
                </a:lnTo>
                <a:lnTo>
                  <a:pt x="5389" y="7311"/>
                </a:lnTo>
                <a:lnTo>
                  <a:pt x="5402" y="7304"/>
                </a:lnTo>
                <a:lnTo>
                  <a:pt x="5414" y="7302"/>
                </a:lnTo>
                <a:lnTo>
                  <a:pt x="5428" y="7295"/>
                </a:lnTo>
                <a:lnTo>
                  <a:pt x="5441" y="7294"/>
                </a:lnTo>
                <a:lnTo>
                  <a:pt x="5454" y="7293"/>
                </a:lnTo>
                <a:lnTo>
                  <a:pt x="5467" y="7292"/>
                </a:lnTo>
                <a:lnTo>
                  <a:pt x="5481" y="7264"/>
                </a:lnTo>
                <a:lnTo>
                  <a:pt x="5493" y="7245"/>
                </a:lnTo>
                <a:lnTo>
                  <a:pt x="5506" y="7237"/>
                </a:lnTo>
                <a:lnTo>
                  <a:pt x="5520" y="7230"/>
                </a:lnTo>
                <a:lnTo>
                  <a:pt x="5532" y="7229"/>
                </a:lnTo>
                <a:lnTo>
                  <a:pt x="5546" y="7218"/>
                </a:lnTo>
                <a:lnTo>
                  <a:pt x="5559" y="7214"/>
                </a:lnTo>
                <a:lnTo>
                  <a:pt x="5573" y="7212"/>
                </a:lnTo>
                <a:lnTo>
                  <a:pt x="5585" y="7204"/>
                </a:lnTo>
                <a:lnTo>
                  <a:pt x="5598" y="7204"/>
                </a:lnTo>
                <a:lnTo>
                  <a:pt x="5612" y="7202"/>
                </a:lnTo>
                <a:lnTo>
                  <a:pt x="5624" y="7202"/>
                </a:lnTo>
                <a:lnTo>
                  <a:pt x="5638" y="7201"/>
                </a:lnTo>
                <a:lnTo>
                  <a:pt x="5651" y="7199"/>
                </a:lnTo>
                <a:lnTo>
                  <a:pt x="5663" y="7196"/>
                </a:lnTo>
                <a:lnTo>
                  <a:pt x="5677" y="7186"/>
                </a:lnTo>
                <a:lnTo>
                  <a:pt x="5690" y="7178"/>
                </a:lnTo>
                <a:lnTo>
                  <a:pt x="5704" y="7178"/>
                </a:lnTo>
                <a:lnTo>
                  <a:pt x="5716" y="7177"/>
                </a:lnTo>
                <a:lnTo>
                  <a:pt x="5729" y="7175"/>
                </a:lnTo>
                <a:lnTo>
                  <a:pt x="5743" y="7173"/>
                </a:lnTo>
                <a:lnTo>
                  <a:pt x="5755" y="7171"/>
                </a:lnTo>
                <a:lnTo>
                  <a:pt x="5769" y="7165"/>
                </a:lnTo>
                <a:lnTo>
                  <a:pt x="5782" y="7161"/>
                </a:lnTo>
                <a:lnTo>
                  <a:pt x="5795" y="7160"/>
                </a:lnTo>
                <a:lnTo>
                  <a:pt x="5808" y="7156"/>
                </a:lnTo>
                <a:lnTo>
                  <a:pt x="5821" y="7156"/>
                </a:lnTo>
                <a:lnTo>
                  <a:pt x="5835" y="7154"/>
                </a:lnTo>
                <a:lnTo>
                  <a:pt x="5847" y="7141"/>
                </a:lnTo>
                <a:lnTo>
                  <a:pt x="5861" y="7137"/>
                </a:lnTo>
                <a:lnTo>
                  <a:pt x="5874" y="7136"/>
                </a:lnTo>
                <a:lnTo>
                  <a:pt x="5886" y="7134"/>
                </a:lnTo>
                <a:lnTo>
                  <a:pt x="5965" y="7128"/>
                </a:lnTo>
                <a:lnTo>
                  <a:pt x="6018" y="7126"/>
                </a:lnTo>
                <a:lnTo>
                  <a:pt x="6031" y="7124"/>
                </a:lnTo>
                <a:lnTo>
                  <a:pt x="6044" y="7080"/>
                </a:lnTo>
                <a:lnTo>
                  <a:pt x="6057" y="7060"/>
                </a:lnTo>
                <a:lnTo>
                  <a:pt x="6070" y="7059"/>
                </a:lnTo>
                <a:lnTo>
                  <a:pt x="6084" y="7031"/>
                </a:lnTo>
                <a:lnTo>
                  <a:pt x="6096" y="7022"/>
                </a:lnTo>
                <a:lnTo>
                  <a:pt x="6109" y="7020"/>
                </a:lnTo>
                <a:lnTo>
                  <a:pt x="6123" y="6988"/>
                </a:lnTo>
                <a:lnTo>
                  <a:pt x="6135" y="6965"/>
                </a:lnTo>
                <a:lnTo>
                  <a:pt x="6503" y="6965"/>
                </a:lnTo>
                <a:lnTo>
                  <a:pt x="6516" y="6965"/>
                </a:lnTo>
                <a:lnTo>
                  <a:pt x="6529" y="6965"/>
                </a:lnTo>
                <a:lnTo>
                  <a:pt x="6542" y="6953"/>
                </a:lnTo>
                <a:lnTo>
                  <a:pt x="6648" y="6953"/>
                </a:lnTo>
                <a:lnTo>
                  <a:pt x="6660" y="6936"/>
                </a:lnTo>
                <a:lnTo>
                  <a:pt x="6687" y="6936"/>
                </a:lnTo>
                <a:lnTo>
                  <a:pt x="6699" y="6915"/>
                </a:lnTo>
                <a:lnTo>
                  <a:pt x="6713" y="6915"/>
                </a:lnTo>
                <a:lnTo>
                  <a:pt x="6726" y="6872"/>
                </a:lnTo>
                <a:lnTo>
                  <a:pt x="6738" y="6833"/>
                </a:lnTo>
                <a:lnTo>
                  <a:pt x="6752" y="6776"/>
                </a:lnTo>
                <a:lnTo>
                  <a:pt x="6765" y="6771"/>
                </a:lnTo>
                <a:lnTo>
                  <a:pt x="6779" y="6771"/>
                </a:lnTo>
                <a:lnTo>
                  <a:pt x="6791" y="6770"/>
                </a:lnTo>
                <a:lnTo>
                  <a:pt x="6805" y="6767"/>
                </a:lnTo>
                <a:lnTo>
                  <a:pt x="6818" y="6763"/>
                </a:lnTo>
                <a:lnTo>
                  <a:pt x="6830" y="6761"/>
                </a:lnTo>
                <a:lnTo>
                  <a:pt x="6844" y="6760"/>
                </a:lnTo>
                <a:lnTo>
                  <a:pt x="6857" y="6756"/>
                </a:lnTo>
                <a:lnTo>
                  <a:pt x="6870" y="6738"/>
                </a:lnTo>
                <a:lnTo>
                  <a:pt x="6883" y="6730"/>
                </a:lnTo>
                <a:lnTo>
                  <a:pt x="6896" y="6693"/>
                </a:lnTo>
                <a:lnTo>
                  <a:pt x="6910" y="6649"/>
                </a:lnTo>
                <a:lnTo>
                  <a:pt x="6922" y="6649"/>
                </a:lnTo>
                <a:lnTo>
                  <a:pt x="6936" y="6642"/>
                </a:lnTo>
                <a:lnTo>
                  <a:pt x="6949" y="6641"/>
                </a:lnTo>
                <a:lnTo>
                  <a:pt x="6961" y="6640"/>
                </a:lnTo>
                <a:lnTo>
                  <a:pt x="6975" y="6625"/>
                </a:lnTo>
                <a:lnTo>
                  <a:pt x="6988" y="6623"/>
                </a:lnTo>
                <a:lnTo>
                  <a:pt x="7001" y="6623"/>
                </a:lnTo>
                <a:lnTo>
                  <a:pt x="7014" y="6622"/>
                </a:lnTo>
                <a:lnTo>
                  <a:pt x="7028" y="6615"/>
                </a:lnTo>
                <a:lnTo>
                  <a:pt x="7041" y="6606"/>
                </a:lnTo>
                <a:lnTo>
                  <a:pt x="7053" y="6605"/>
                </a:lnTo>
                <a:lnTo>
                  <a:pt x="7067" y="6604"/>
                </a:lnTo>
                <a:lnTo>
                  <a:pt x="7080" y="6602"/>
                </a:lnTo>
                <a:lnTo>
                  <a:pt x="7093" y="6585"/>
                </a:lnTo>
                <a:lnTo>
                  <a:pt x="7119" y="6584"/>
                </a:lnTo>
                <a:lnTo>
                  <a:pt x="7132" y="6576"/>
                </a:lnTo>
                <a:lnTo>
                  <a:pt x="7145" y="6574"/>
                </a:lnTo>
                <a:lnTo>
                  <a:pt x="7159" y="6561"/>
                </a:lnTo>
                <a:lnTo>
                  <a:pt x="7171" y="6561"/>
                </a:lnTo>
                <a:lnTo>
                  <a:pt x="7185" y="6561"/>
                </a:lnTo>
                <a:lnTo>
                  <a:pt x="7198" y="6557"/>
                </a:lnTo>
                <a:lnTo>
                  <a:pt x="7211" y="6549"/>
                </a:lnTo>
                <a:lnTo>
                  <a:pt x="7224" y="6488"/>
                </a:lnTo>
                <a:lnTo>
                  <a:pt x="7237" y="6472"/>
                </a:lnTo>
                <a:lnTo>
                  <a:pt x="7251" y="6465"/>
                </a:lnTo>
                <a:lnTo>
                  <a:pt x="7263" y="6459"/>
                </a:lnTo>
                <a:lnTo>
                  <a:pt x="7276" y="6443"/>
                </a:lnTo>
                <a:lnTo>
                  <a:pt x="7290" y="6443"/>
                </a:lnTo>
                <a:lnTo>
                  <a:pt x="7302" y="6437"/>
                </a:lnTo>
                <a:lnTo>
                  <a:pt x="7316" y="6436"/>
                </a:lnTo>
                <a:lnTo>
                  <a:pt x="7329" y="6414"/>
                </a:lnTo>
                <a:lnTo>
                  <a:pt x="7343" y="6381"/>
                </a:lnTo>
                <a:lnTo>
                  <a:pt x="7355" y="6340"/>
                </a:lnTo>
                <a:lnTo>
                  <a:pt x="7368" y="6332"/>
                </a:lnTo>
                <a:lnTo>
                  <a:pt x="7382" y="6284"/>
                </a:lnTo>
                <a:lnTo>
                  <a:pt x="7394" y="6283"/>
                </a:lnTo>
                <a:lnTo>
                  <a:pt x="7408" y="6266"/>
                </a:lnTo>
                <a:lnTo>
                  <a:pt x="7421" y="6258"/>
                </a:lnTo>
                <a:lnTo>
                  <a:pt x="7433" y="6258"/>
                </a:lnTo>
                <a:lnTo>
                  <a:pt x="7447" y="6247"/>
                </a:lnTo>
                <a:lnTo>
                  <a:pt x="7474" y="6246"/>
                </a:lnTo>
                <a:lnTo>
                  <a:pt x="7486" y="6245"/>
                </a:lnTo>
                <a:lnTo>
                  <a:pt x="7500" y="6237"/>
                </a:lnTo>
                <a:lnTo>
                  <a:pt x="7513" y="6237"/>
                </a:lnTo>
                <a:lnTo>
                  <a:pt x="7525" y="6237"/>
                </a:lnTo>
                <a:lnTo>
                  <a:pt x="7539" y="6236"/>
                </a:lnTo>
                <a:lnTo>
                  <a:pt x="7552" y="6227"/>
                </a:lnTo>
                <a:lnTo>
                  <a:pt x="7565" y="6216"/>
                </a:lnTo>
                <a:lnTo>
                  <a:pt x="7591" y="6209"/>
                </a:lnTo>
                <a:lnTo>
                  <a:pt x="7604" y="6206"/>
                </a:lnTo>
                <a:lnTo>
                  <a:pt x="7617" y="6206"/>
                </a:lnTo>
                <a:lnTo>
                  <a:pt x="7631" y="6204"/>
                </a:lnTo>
                <a:lnTo>
                  <a:pt x="7644" y="6202"/>
                </a:lnTo>
                <a:lnTo>
                  <a:pt x="7656" y="6144"/>
                </a:lnTo>
                <a:lnTo>
                  <a:pt x="7670" y="6140"/>
                </a:lnTo>
                <a:lnTo>
                  <a:pt x="7683" y="6128"/>
                </a:lnTo>
                <a:lnTo>
                  <a:pt x="7696" y="6124"/>
                </a:lnTo>
                <a:lnTo>
                  <a:pt x="7709" y="6118"/>
                </a:lnTo>
                <a:lnTo>
                  <a:pt x="7723" y="6113"/>
                </a:lnTo>
                <a:lnTo>
                  <a:pt x="7735" y="6106"/>
                </a:lnTo>
                <a:lnTo>
                  <a:pt x="7748" y="6104"/>
                </a:lnTo>
                <a:lnTo>
                  <a:pt x="7774" y="6094"/>
                </a:lnTo>
                <a:lnTo>
                  <a:pt x="7788" y="6094"/>
                </a:lnTo>
                <a:lnTo>
                  <a:pt x="7801" y="6088"/>
                </a:lnTo>
                <a:lnTo>
                  <a:pt x="7814" y="6078"/>
                </a:lnTo>
                <a:lnTo>
                  <a:pt x="7827" y="6073"/>
                </a:lnTo>
                <a:lnTo>
                  <a:pt x="7840" y="6067"/>
                </a:lnTo>
                <a:lnTo>
                  <a:pt x="7854" y="6065"/>
                </a:lnTo>
                <a:lnTo>
                  <a:pt x="7866" y="6063"/>
                </a:lnTo>
                <a:lnTo>
                  <a:pt x="7880" y="6046"/>
                </a:lnTo>
                <a:lnTo>
                  <a:pt x="7893" y="6044"/>
                </a:lnTo>
                <a:lnTo>
                  <a:pt x="7905" y="6038"/>
                </a:lnTo>
                <a:lnTo>
                  <a:pt x="7919" y="6033"/>
                </a:lnTo>
                <a:lnTo>
                  <a:pt x="7932" y="6030"/>
                </a:lnTo>
                <a:lnTo>
                  <a:pt x="7946" y="6025"/>
                </a:lnTo>
                <a:lnTo>
                  <a:pt x="7958" y="6013"/>
                </a:lnTo>
                <a:lnTo>
                  <a:pt x="7971" y="6003"/>
                </a:lnTo>
                <a:lnTo>
                  <a:pt x="7985" y="6002"/>
                </a:lnTo>
                <a:lnTo>
                  <a:pt x="7997" y="5946"/>
                </a:lnTo>
                <a:lnTo>
                  <a:pt x="8011" y="5945"/>
                </a:lnTo>
                <a:lnTo>
                  <a:pt x="8024" y="5939"/>
                </a:lnTo>
                <a:lnTo>
                  <a:pt x="8037" y="5933"/>
                </a:lnTo>
                <a:lnTo>
                  <a:pt x="8050" y="5930"/>
                </a:lnTo>
                <a:lnTo>
                  <a:pt x="8063" y="5927"/>
                </a:lnTo>
                <a:lnTo>
                  <a:pt x="8077" y="5924"/>
                </a:lnTo>
                <a:lnTo>
                  <a:pt x="8089" y="5917"/>
                </a:lnTo>
                <a:lnTo>
                  <a:pt x="8103" y="5885"/>
                </a:lnTo>
                <a:lnTo>
                  <a:pt x="8116" y="5878"/>
                </a:lnTo>
                <a:lnTo>
                  <a:pt x="8128" y="5852"/>
                </a:lnTo>
                <a:lnTo>
                  <a:pt x="8142" y="5843"/>
                </a:lnTo>
                <a:lnTo>
                  <a:pt x="8155" y="5842"/>
                </a:lnTo>
                <a:lnTo>
                  <a:pt x="8168" y="5838"/>
                </a:lnTo>
                <a:lnTo>
                  <a:pt x="8181" y="5838"/>
                </a:lnTo>
                <a:lnTo>
                  <a:pt x="8195" y="5829"/>
                </a:lnTo>
                <a:lnTo>
                  <a:pt x="8207" y="5790"/>
                </a:lnTo>
                <a:lnTo>
                  <a:pt x="8220" y="5782"/>
                </a:lnTo>
                <a:lnTo>
                  <a:pt x="8234" y="5772"/>
                </a:lnTo>
                <a:lnTo>
                  <a:pt x="8247" y="5772"/>
                </a:lnTo>
                <a:lnTo>
                  <a:pt x="8260" y="5767"/>
                </a:lnTo>
                <a:lnTo>
                  <a:pt x="8273" y="5767"/>
                </a:lnTo>
                <a:lnTo>
                  <a:pt x="8286" y="5762"/>
                </a:lnTo>
                <a:lnTo>
                  <a:pt x="8299" y="5762"/>
                </a:lnTo>
                <a:lnTo>
                  <a:pt x="8312" y="5761"/>
                </a:lnTo>
                <a:lnTo>
                  <a:pt x="8326" y="5747"/>
                </a:lnTo>
                <a:lnTo>
                  <a:pt x="8338" y="5743"/>
                </a:lnTo>
                <a:lnTo>
                  <a:pt x="8351" y="5742"/>
                </a:lnTo>
                <a:lnTo>
                  <a:pt x="8365" y="5732"/>
                </a:lnTo>
                <a:lnTo>
                  <a:pt x="8377" y="5731"/>
                </a:lnTo>
                <a:lnTo>
                  <a:pt x="8391" y="5731"/>
                </a:lnTo>
                <a:lnTo>
                  <a:pt x="8404" y="5731"/>
                </a:lnTo>
                <a:lnTo>
                  <a:pt x="8418" y="5706"/>
                </a:lnTo>
                <a:lnTo>
                  <a:pt x="8430" y="5705"/>
                </a:lnTo>
                <a:lnTo>
                  <a:pt x="8443" y="5700"/>
                </a:lnTo>
                <a:lnTo>
                  <a:pt x="8457" y="5699"/>
                </a:lnTo>
                <a:lnTo>
                  <a:pt x="8469" y="5693"/>
                </a:lnTo>
                <a:lnTo>
                  <a:pt x="8483" y="5693"/>
                </a:lnTo>
                <a:lnTo>
                  <a:pt x="8496" y="5693"/>
                </a:lnTo>
                <a:lnTo>
                  <a:pt x="8509" y="5678"/>
                </a:lnTo>
                <a:lnTo>
                  <a:pt x="8522" y="5678"/>
                </a:lnTo>
                <a:lnTo>
                  <a:pt x="8535" y="5677"/>
                </a:lnTo>
                <a:lnTo>
                  <a:pt x="8549" y="5677"/>
                </a:lnTo>
                <a:lnTo>
                  <a:pt x="8561" y="5676"/>
                </a:lnTo>
                <a:lnTo>
                  <a:pt x="8575" y="5674"/>
                </a:lnTo>
                <a:lnTo>
                  <a:pt x="8588" y="5666"/>
                </a:lnTo>
                <a:lnTo>
                  <a:pt x="8600" y="5654"/>
                </a:lnTo>
                <a:lnTo>
                  <a:pt x="8614" y="5654"/>
                </a:lnTo>
                <a:lnTo>
                  <a:pt x="8627" y="5644"/>
                </a:lnTo>
                <a:lnTo>
                  <a:pt x="8640" y="5635"/>
                </a:lnTo>
                <a:lnTo>
                  <a:pt x="8653" y="5635"/>
                </a:lnTo>
                <a:lnTo>
                  <a:pt x="8666" y="5605"/>
                </a:lnTo>
                <a:lnTo>
                  <a:pt x="8680" y="5604"/>
                </a:lnTo>
                <a:lnTo>
                  <a:pt x="8692" y="5581"/>
                </a:lnTo>
                <a:lnTo>
                  <a:pt x="8706" y="5581"/>
                </a:lnTo>
                <a:lnTo>
                  <a:pt x="8719" y="5555"/>
                </a:lnTo>
                <a:lnTo>
                  <a:pt x="8732" y="5553"/>
                </a:lnTo>
                <a:lnTo>
                  <a:pt x="8745" y="5548"/>
                </a:lnTo>
                <a:lnTo>
                  <a:pt x="8758" y="5545"/>
                </a:lnTo>
                <a:lnTo>
                  <a:pt x="8771" y="5544"/>
                </a:lnTo>
                <a:lnTo>
                  <a:pt x="8784" y="5535"/>
                </a:lnTo>
                <a:lnTo>
                  <a:pt x="8798" y="5510"/>
                </a:lnTo>
                <a:lnTo>
                  <a:pt x="8810" y="5508"/>
                </a:lnTo>
                <a:lnTo>
                  <a:pt x="8823" y="5488"/>
                </a:lnTo>
                <a:lnTo>
                  <a:pt x="8837" y="5479"/>
                </a:lnTo>
                <a:lnTo>
                  <a:pt x="8850" y="5475"/>
                </a:lnTo>
                <a:lnTo>
                  <a:pt x="8863" y="5470"/>
                </a:lnTo>
                <a:lnTo>
                  <a:pt x="8876" y="5460"/>
                </a:lnTo>
                <a:lnTo>
                  <a:pt x="8890" y="5460"/>
                </a:lnTo>
                <a:lnTo>
                  <a:pt x="8902" y="5438"/>
                </a:lnTo>
                <a:lnTo>
                  <a:pt x="8915" y="5429"/>
                </a:lnTo>
                <a:lnTo>
                  <a:pt x="8929" y="5426"/>
                </a:lnTo>
                <a:lnTo>
                  <a:pt x="8941" y="5426"/>
                </a:lnTo>
                <a:lnTo>
                  <a:pt x="8955" y="5420"/>
                </a:lnTo>
                <a:lnTo>
                  <a:pt x="8968" y="5399"/>
                </a:lnTo>
                <a:lnTo>
                  <a:pt x="8981" y="5397"/>
                </a:lnTo>
                <a:lnTo>
                  <a:pt x="8994" y="5396"/>
                </a:lnTo>
                <a:lnTo>
                  <a:pt x="9007" y="5396"/>
                </a:lnTo>
                <a:lnTo>
                  <a:pt x="9021" y="5377"/>
                </a:lnTo>
                <a:lnTo>
                  <a:pt x="9033" y="5363"/>
                </a:lnTo>
                <a:lnTo>
                  <a:pt x="9046" y="5351"/>
                </a:lnTo>
                <a:lnTo>
                  <a:pt x="9060" y="5313"/>
                </a:lnTo>
                <a:lnTo>
                  <a:pt x="9072" y="5309"/>
                </a:lnTo>
                <a:lnTo>
                  <a:pt x="9086" y="5306"/>
                </a:lnTo>
                <a:lnTo>
                  <a:pt x="9099" y="5305"/>
                </a:lnTo>
                <a:lnTo>
                  <a:pt x="9113" y="5304"/>
                </a:lnTo>
                <a:lnTo>
                  <a:pt x="9125" y="5290"/>
                </a:lnTo>
                <a:lnTo>
                  <a:pt x="9138" y="5289"/>
                </a:lnTo>
                <a:lnTo>
                  <a:pt x="9152" y="5274"/>
                </a:lnTo>
                <a:lnTo>
                  <a:pt x="9164" y="5274"/>
                </a:lnTo>
                <a:lnTo>
                  <a:pt x="9178" y="5248"/>
                </a:lnTo>
                <a:lnTo>
                  <a:pt x="9191" y="5233"/>
                </a:lnTo>
                <a:lnTo>
                  <a:pt x="9204" y="5233"/>
                </a:lnTo>
                <a:lnTo>
                  <a:pt x="9217" y="5233"/>
                </a:lnTo>
                <a:lnTo>
                  <a:pt x="9230" y="5228"/>
                </a:lnTo>
                <a:lnTo>
                  <a:pt x="9243" y="5225"/>
                </a:lnTo>
                <a:lnTo>
                  <a:pt x="9256" y="5213"/>
                </a:lnTo>
                <a:lnTo>
                  <a:pt x="9270" y="5212"/>
                </a:lnTo>
                <a:lnTo>
                  <a:pt x="9283" y="5186"/>
                </a:lnTo>
                <a:lnTo>
                  <a:pt x="9295" y="5186"/>
                </a:lnTo>
                <a:lnTo>
                  <a:pt x="9309" y="5181"/>
                </a:lnTo>
                <a:lnTo>
                  <a:pt x="9322" y="5180"/>
                </a:lnTo>
                <a:lnTo>
                  <a:pt x="9335" y="5171"/>
                </a:lnTo>
                <a:lnTo>
                  <a:pt x="9348" y="5170"/>
                </a:lnTo>
                <a:lnTo>
                  <a:pt x="9361" y="5158"/>
                </a:lnTo>
                <a:lnTo>
                  <a:pt x="9374" y="5156"/>
                </a:lnTo>
                <a:lnTo>
                  <a:pt x="9387" y="5154"/>
                </a:lnTo>
                <a:lnTo>
                  <a:pt x="9401" y="5128"/>
                </a:lnTo>
                <a:lnTo>
                  <a:pt x="9413" y="5122"/>
                </a:lnTo>
                <a:lnTo>
                  <a:pt x="9427" y="5120"/>
                </a:lnTo>
                <a:lnTo>
                  <a:pt x="9440" y="5119"/>
                </a:lnTo>
                <a:lnTo>
                  <a:pt x="9453" y="5059"/>
                </a:lnTo>
                <a:lnTo>
                  <a:pt x="9466" y="5051"/>
                </a:lnTo>
                <a:lnTo>
                  <a:pt x="9479" y="5050"/>
                </a:lnTo>
                <a:lnTo>
                  <a:pt x="9493" y="5047"/>
                </a:lnTo>
                <a:lnTo>
                  <a:pt x="9505" y="5038"/>
                </a:lnTo>
                <a:lnTo>
                  <a:pt x="9518" y="5003"/>
                </a:lnTo>
                <a:lnTo>
                  <a:pt x="9532" y="5002"/>
                </a:lnTo>
                <a:lnTo>
                  <a:pt x="9544" y="4988"/>
                </a:lnTo>
                <a:lnTo>
                  <a:pt x="9558" y="4988"/>
                </a:lnTo>
                <a:lnTo>
                  <a:pt x="9571" y="4984"/>
                </a:lnTo>
                <a:lnTo>
                  <a:pt x="9585" y="4982"/>
                </a:lnTo>
                <a:lnTo>
                  <a:pt x="9597" y="4970"/>
                </a:lnTo>
                <a:lnTo>
                  <a:pt x="9610" y="4959"/>
                </a:lnTo>
                <a:lnTo>
                  <a:pt x="9624" y="4954"/>
                </a:lnTo>
                <a:lnTo>
                  <a:pt x="9636" y="4945"/>
                </a:lnTo>
                <a:lnTo>
                  <a:pt x="9650" y="4940"/>
                </a:lnTo>
                <a:lnTo>
                  <a:pt x="9663" y="4939"/>
                </a:lnTo>
                <a:lnTo>
                  <a:pt x="9675" y="4934"/>
                </a:lnTo>
                <a:lnTo>
                  <a:pt x="9689" y="4917"/>
                </a:lnTo>
                <a:lnTo>
                  <a:pt x="9702" y="4909"/>
                </a:lnTo>
                <a:lnTo>
                  <a:pt x="9716" y="4896"/>
                </a:lnTo>
                <a:lnTo>
                  <a:pt x="9728" y="4893"/>
                </a:lnTo>
                <a:lnTo>
                  <a:pt x="9755" y="4869"/>
                </a:lnTo>
                <a:lnTo>
                  <a:pt x="9767" y="4863"/>
                </a:lnTo>
                <a:lnTo>
                  <a:pt x="9781" y="4831"/>
                </a:lnTo>
                <a:lnTo>
                  <a:pt x="9794" y="4822"/>
                </a:lnTo>
                <a:lnTo>
                  <a:pt x="9807" y="4811"/>
                </a:lnTo>
                <a:lnTo>
                  <a:pt x="9820" y="4805"/>
                </a:lnTo>
                <a:lnTo>
                  <a:pt x="9833" y="4803"/>
                </a:lnTo>
                <a:lnTo>
                  <a:pt x="9846" y="4802"/>
                </a:lnTo>
                <a:lnTo>
                  <a:pt x="9859" y="4779"/>
                </a:lnTo>
                <a:lnTo>
                  <a:pt x="9873" y="4777"/>
                </a:lnTo>
                <a:lnTo>
                  <a:pt x="9886" y="4770"/>
                </a:lnTo>
                <a:lnTo>
                  <a:pt x="9898" y="4767"/>
                </a:lnTo>
                <a:lnTo>
                  <a:pt x="9912" y="4756"/>
                </a:lnTo>
                <a:lnTo>
                  <a:pt x="9925" y="4752"/>
                </a:lnTo>
                <a:lnTo>
                  <a:pt x="9938" y="4749"/>
                </a:lnTo>
                <a:lnTo>
                  <a:pt x="9951" y="4747"/>
                </a:lnTo>
                <a:lnTo>
                  <a:pt x="9965" y="4738"/>
                </a:lnTo>
                <a:lnTo>
                  <a:pt x="9977" y="4719"/>
                </a:lnTo>
                <a:lnTo>
                  <a:pt x="9990" y="4715"/>
                </a:lnTo>
                <a:lnTo>
                  <a:pt x="10004" y="4711"/>
                </a:lnTo>
                <a:lnTo>
                  <a:pt x="10016" y="4705"/>
                </a:lnTo>
                <a:lnTo>
                  <a:pt x="10030" y="4704"/>
                </a:lnTo>
                <a:lnTo>
                  <a:pt x="10043" y="4696"/>
                </a:lnTo>
                <a:lnTo>
                  <a:pt x="10056" y="4692"/>
                </a:lnTo>
                <a:lnTo>
                  <a:pt x="10069" y="4688"/>
                </a:lnTo>
                <a:lnTo>
                  <a:pt x="10082" y="4659"/>
                </a:lnTo>
                <a:lnTo>
                  <a:pt x="10096" y="4655"/>
                </a:lnTo>
                <a:lnTo>
                  <a:pt x="10108" y="4641"/>
                </a:lnTo>
                <a:lnTo>
                  <a:pt x="10135" y="4641"/>
                </a:lnTo>
                <a:lnTo>
                  <a:pt x="10147" y="4634"/>
                </a:lnTo>
                <a:lnTo>
                  <a:pt x="10161" y="4626"/>
                </a:lnTo>
                <a:lnTo>
                  <a:pt x="10174" y="4615"/>
                </a:lnTo>
                <a:lnTo>
                  <a:pt x="10200" y="4615"/>
                </a:lnTo>
                <a:lnTo>
                  <a:pt x="10213" y="4593"/>
                </a:lnTo>
                <a:lnTo>
                  <a:pt x="10227" y="4591"/>
                </a:lnTo>
                <a:lnTo>
                  <a:pt x="10239" y="4583"/>
                </a:lnTo>
                <a:lnTo>
                  <a:pt x="10253" y="4581"/>
                </a:lnTo>
                <a:lnTo>
                  <a:pt x="10266" y="4525"/>
                </a:lnTo>
                <a:lnTo>
                  <a:pt x="10279" y="4508"/>
                </a:lnTo>
                <a:lnTo>
                  <a:pt x="10292" y="4505"/>
                </a:lnTo>
                <a:lnTo>
                  <a:pt x="10305" y="4504"/>
                </a:lnTo>
                <a:lnTo>
                  <a:pt x="10319" y="4504"/>
                </a:lnTo>
                <a:lnTo>
                  <a:pt x="10331" y="4493"/>
                </a:lnTo>
                <a:lnTo>
                  <a:pt x="10345" y="4493"/>
                </a:lnTo>
                <a:lnTo>
                  <a:pt x="10358" y="4486"/>
                </a:lnTo>
                <a:lnTo>
                  <a:pt x="10370" y="4486"/>
                </a:lnTo>
                <a:lnTo>
                  <a:pt x="10384" y="4484"/>
                </a:lnTo>
                <a:lnTo>
                  <a:pt x="10397" y="4484"/>
                </a:lnTo>
                <a:lnTo>
                  <a:pt x="10410" y="4469"/>
                </a:lnTo>
                <a:lnTo>
                  <a:pt x="10423" y="4468"/>
                </a:lnTo>
                <a:lnTo>
                  <a:pt x="10437" y="4458"/>
                </a:lnTo>
                <a:lnTo>
                  <a:pt x="10449" y="4454"/>
                </a:lnTo>
                <a:lnTo>
                  <a:pt x="10462" y="4449"/>
                </a:lnTo>
                <a:lnTo>
                  <a:pt x="10476" y="4449"/>
                </a:lnTo>
                <a:lnTo>
                  <a:pt x="10489" y="4448"/>
                </a:lnTo>
                <a:lnTo>
                  <a:pt x="10502" y="4448"/>
                </a:lnTo>
                <a:lnTo>
                  <a:pt x="10515" y="4445"/>
                </a:lnTo>
                <a:lnTo>
                  <a:pt x="10528" y="4442"/>
                </a:lnTo>
                <a:lnTo>
                  <a:pt x="10541" y="4439"/>
                </a:lnTo>
                <a:lnTo>
                  <a:pt x="10554" y="4438"/>
                </a:lnTo>
                <a:lnTo>
                  <a:pt x="10568" y="4425"/>
                </a:lnTo>
                <a:lnTo>
                  <a:pt x="10580" y="4424"/>
                </a:lnTo>
                <a:lnTo>
                  <a:pt x="10593" y="4424"/>
                </a:lnTo>
                <a:lnTo>
                  <a:pt x="10607" y="4423"/>
                </a:lnTo>
                <a:lnTo>
                  <a:pt x="10620" y="4422"/>
                </a:lnTo>
                <a:lnTo>
                  <a:pt x="10633" y="4419"/>
                </a:lnTo>
                <a:lnTo>
                  <a:pt x="10646" y="4399"/>
                </a:lnTo>
                <a:lnTo>
                  <a:pt x="10660" y="4367"/>
                </a:lnTo>
                <a:lnTo>
                  <a:pt x="10672" y="4366"/>
                </a:lnTo>
                <a:lnTo>
                  <a:pt x="10685" y="4366"/>
                </a:lnTo>
                <a:lnTo>
                  <a:pt x="10699" y="4365"/>
                </a:lnTo>
                <a:lnTo>
                  <a:pt x="10711" y="4352"/>
                </a:lnTo>
                <a:lnTo>
                  <a:pt x="10725" y="4347"/>
                </a:lnTo>
                <a:lnTo>
                  <a:pt x="10738" y="4346"/>
                </a:lnTo>
                <a:lnTo>
                  <a:pt x="10750" y="4345"/>
                </a:lnTo>
                <a:lnTo>
                  <a:pt x="10764" y="4344"/>
                </a:lnTo>
                <a:lnTo>
                  <a:pt x="10777" y="4344"/>
                </a:lnTo>
                <a:lnTo>
                  <a:pt x="10791" y="4343"/>
                </a:lnTo>
                <a:lnTo>
                  <a:pt x="10803" y="4330"/>
                </a:lnTo>
                <a:lnTo>
                  <a:pt x="10817" y="4329"/>
                </a:lnTo>
                <a:lnTo>
                  <a:pt x="10830" y="4328"/>
                </a:lnTo>
                <a:lnTo>
                  <a:pt x="10842" y="4326"/>
                </a:lnTo>
                <a:lnTo>
                  <a:pt x="10856" y="4325"/>
                </a:lnTo>
                <a:lnTo>
                  <a:pt x="10869" y="4325"/>
                </a:lnTo>
                <a:lnTo>
                  <a:pt x="10882" y="4324"/>
                </a:lnTo>
                <a:lnTo>
                  <a:pt x="10895" y="4312"/>
                </a:lnTo>
                <a:lnTo>
                  <a:pt x="10908" y="4271"/>
                </a:lnTo>
                <a:lnTo>
                  <a:pt x="10922" y="4267"/>
                </a:lnTo>
                <a:lnTo>
                  <a:pt x="10934" y="4252"/>
                </a:lnTo>
                <a:lnTo>
                  <a:pt x="10948" y="4251"/>
                </a:lnTo>
                <a:lnTo>
                  <a:pt x="10961" y="4251"/>
                </a:lnTo>
                <a:lnTo>
                  <a:pt x="10974" y="4251"/>
                </a:lnTo>
                <a:lnTo>
                  <a:pt x="10987" y="4251"/>
                </a:lnTo>
                <a:lnTo>
                  <a:pt x="11000" y="4224"/>
                </a:lnTo>
                <a:lnTo>
                  <a:pt x="11013" y="4224"/>
                </a:lnTo>
                <a:lnTo>
                  <a:pt x="11026" y="4218"/>
                </a:lnTo>
                <a:lnTo>
                  <a:pt x="11040" y="4211"/>
                </a:lnTo>
                <a:lnTo>
                  <a:pt x="11052" y="4211"/>
                </a:lnTo>
                <a:lnTo>
                  <a:pt x="11065" y="4205"/>
                </a:lnTo>
                <a:lnTo>
                  <a:pt x="11079" y="4195"/>
                </a:lnTo>
                <a:lnTo>
                  <a:pt x="11092" y="4195"/>
                </a:lnTo>
                <a:lnTo>
                  <a:pt x="11105" y="4167"/>
                </a:lnTo>
                <a:lnTo>
                  <a:pt x="11118" y="4166"/>
                </a:lnTo>
                <a:lnTo>
                  <a:pt x="11132" y="4148"/>
                </a:lnTo>
                <a:lnTo>
                  <a:pt x="11144" y="4148"/>
                </a:lnTo>
                <a:lnTo>
                  <a:pt x="11157" y="4148"/>
                </a:lnTo>
                <a:lnTo>
                  <a:pt x="11171" y="4147"/>
                </a:lnTo>
                <a:lnTo>
                  <a:pt x="11183" y="4121"/>
                </a:lnTo>
                <a:lnTo>
                  <a:pt x="11197" y="4104"/>
                </a:lnTo>
                <a:lnTo>
                  <a:pt x="11210" y="4103"/>
                </a:lnTo>
                <a:lnTo>
                  <a:pt x="11223" y="4093"/>
                </a:lnTo>
                <a:lnTo>
                  <a:pt x="11236" y="4090"/>
                </a:lnTo>
                <a:lnTo>
                  <a:pt x="11249" y="4090"/>
                </a:lnTo>
                <a:lnTo>
                  <a:pt x="11263" y="4075"/>
                </a:lnTo>
                <a:lnTo>
                  <a:pt x="11275" y="4067"/>
                </a:lnTo>
                <a:lnTo>
                  <a:pt x="11288" y="4047"/>
                </a:lnTo>
                <a:lnTo>
                  <a:pt x="11314" y="4047"/>
                </a:lnTo>
                <a:lnTo>
                  <a:pt x="11328" y="4032"/>
                </a:lnTo>
                <a:lnTo>
                  <a:pt x="11341" y="4031"/>
                </a:lnTo>
                <a:lnTo>
                  <a:pt x="11355" y="4028"/>
                </a:lnTo>
                <a:lnTo>
                  <a:pt x="11367" y="4021"/>
                </a:lnTo>
                <a:lnTo>
                  <a:pt x="11380" y="4021"/>
                </a:lnTo>
                <a:lnTo>
                  <a:pt x="11394" y="4021"/>
                </a:lnTo>
                <a:lnTo>
                  <a:pt x="11406" y="4013"/>
                </a:lnTo>
                <a:lnTo>
                  <a:pt x="11420" y="4013"/>
                </a:lnTo>
                <a:lnTo>
                  <a:pt x="11433" y="4007"/>
                </a:lnTo>
                <a:lnTo>
                  <a:pt x="11445" y="4006"/>
                </a:lnTo>
                <a:lnTo>
                  <a:pt x="11459" y="3991"/>
                </a:lnTo>
                <a:lnTo>
                  <a:pt x="11472" y="3991"/>
                </a:lnTo>
                <a:lnTo>
                  <a:pt x="11485" y="3991"/>
                </a:lnTo>
                <a:lnTo>
                  <a:pt x="11498" y="3983"/>
                </a:lnTo>
                <a:lnTo>
                  <a:pt x="11512" y="3982"/>
                </a:lnTo>
                <a:lnTo>
                  <a:pt x="11525" y="3973"/>
                </a:lnTo>
                <a:lnTo>
                  <a:pt x="11537" y="3947"/>
                </a:lnTo>
                <a:lnTo>
                  <a:pt x="11551" y="3928"/>
                </a:lnTo>
                <a:lnTo>
                  <a:pt x="11564" y="3928"/>
                </a:lnTo>
                <a:lnTo>
                  <a:pt x="11577" y="3928"/>
                </a:lnTo>
                <a:lnTo>
                  <a:pt x="11603" y="3928"/>
                </a:lnTo>
                <a:lnTo>
                  <a:pt x="11616" y="3923"/>
                </a:lnTo>
                <a:lnTo>
                  <a:pt x="11629" y="3899"/>
                </a:lnTo>
                <a:lnTo>
                  <a:pt x="11643" y="3879"/>
                </a:lnTo>
                <a:lnTo>
                  <a:pt x="11655" y="3879"/>
                </a:lnTo>
                <a:lnTo>
                  <a:pt x="11669" y="3879"/>
                </a:lnTo>
                <a:lnTo>
                  <a:pt x="11682" y="3878"/>
                </a:lnTo>
                <a:lnTo>
                  <a:pt x="11695" y="3878"/>
                </a:lnTo>
                <a:lnTo>
                  <a:pt x="11708" y="3875"/>
                </a:lnTo>
                <a:lnTo>
                  <a:pt x="11721" y="3853"/>
                </a:lnTo>
                <a:lnTo>
                  <a:pt x="11735" y="3846"/>
                </a:lnTo>
                <a:lnTo>
                  <a:pt x="11747" y="3826"/>
                </a:lnTo>
                <a:lnTo>
                  <a:pt x="11760" y="3826"/>
                </a:lnTo>
                <a:lnTo>
                  <a:pt x="11774" y="3826"/>
                </a:lnTo>
                <a:lnTo>
                  <a:pt x="11786" y="3820"/>
                </a:lnTo>
                <a:lnTo>
                  <a:pt x="11800" y="3811"/>
                </a:lnTo>
                <a:lnTo>
                  <a:pt x="11827" y="3804"/>
                </a:lnTo>
                <a:lnTo>
                  <a:pt x="11839" y="3803"/>
                </a:lnTo>
                <a:lnTo>
                  <a:pt x="11852" y="3803"/>
                </a:lnTo>
                <a:lnTo>
                  <a:pt x="11866" y="3791"/>
                </a:lnTo>
                <a:lnTo>
                  <a:pt x="11878" y="3768"/>
                </a:lnTo>
                <a:lnTo>
                  <a:pt x="11905" y="3757"/>
                </a:lnTo>
                <a:lnTo>
                  <a:pt x="11917" y="3753"/>
                </a:lnTo>
                <a:lnTo>
                  <a:pt x="11931" y="3745"/>
                </a:lnTo>
                <a:lnTo>
                  <a:pt x="11958" y="3745"/>
                </a:lnTo>
                <a:lnTo>
                  <a:pt x="11970" y="3743"/>
                </a:lnTo>
                <a:lnTo>
                  <a:pt x="11983" y="3736"/>
                </a:lnTo>
                <a:lnTo>
                  <a:pt x="11997" y="3735"/>
                </a:lnTo>
                <a:lnTo>
                  <a:pt x="12009" y="3735"/>
                </a:lnTo>
                <a:lnTo>
                  <a:pt x="12023" y="3714"/>
                </a:lnTo>
                <a:lnTo>
                  <a:pt x="12036" y="3714"/>
                </a:lnTo>
                <a:lnTo>
                  <a:pt x="12049" y="3713"/>
                </a:lnTo>
                <a:lnTo>
                  <a:pt x="12062" y="3713"/>
                </a:lnTo>
                <a:lnTo>
                  <a:pt x="12075" y="3713"/>
                </a:lnTo>
                <a:lnTo>
                  <a:pt x="12088" y="3713"/>
                </a:lnTo>
                <a:lnTo>
                  <a:pt x="12101" y="3698"/>
                </a:lnTo>
                <a:lnTo>
                  <a:pt x="12115" y="3691"/>
                </a:lnTo>
                <a:lnTo>
                  <a:pt x="12140" y="3690"/>
                </a:lnTo>
                <a:lnTo>
                  <a:pt x="12154" y="3683"/>
                </a:lnTo>
                <a:lnTo>
                  <a:pt x="12167" y="3681"/>
                </a:lnTo>
                <a:lnTo>
                  <a:pt x="12180" y="3681"/>
                </a:lnTo>
                <a:lnTo>
                  <a:pt x="12193" y="3658"/>
                </a:lnTo>
                <a:lnTo>
                  <a:pt x="12207" y="3658"/>
                </a:lnTo>
                <a:lnTo>
                  <a:pt x="12246" y="3658"/>
                </a:lnTo>
                <a:lnTo>
                  <a:pt x="12259" y="3657"/>
                </a:lnTo>
                <a:lnTo>
                  <a:pt x="12272" y="3657"/>
                </a:lnTo>
                <a:lnTo>
                  <a:pt x="12285" y="3624"/>
                </a:lnTo>
                <a:lnTo>
                  <a:pt x="12298" y="3624"/>
                </a:lnTo>
                <a:lnTo>
                  <a:pt x="12311" y="3624"/>
                </a:lnTo>
                <a:lnTo>
                  <a:pt x="12324" y="3624"/>
                </a:lnTo>
                <a:lnTo>
                  <a:pt x="12338" y="3624"/>
                </a:lnTo>
                <a:lnTo>
                  <a:pt x="12350" y="3603"/>
                </a:lnTo>
                <a:lnTo>
                  <a:pt x="12364" y="3603"/>
                </a:lnTo>
                <a:lnTo>
                  <a:pt x="12377" y="3597"/>
                </a:lnTo>
                <a:lnTo>
                  <a:pt x="12389" y="3597"/>
                </a:lnTo>
                <a:lnTo>
                  <a:pt x="12416" y="3597"/>
                </a:lnTo>
                <a:lnTo>
                  <a:pt x="12430" y="3592"/>
                </a:lnTo>
                <a:lnTo>
                  <a:pt x="12442" y="3551"/>
                </a:lnTo>
                <a:lnTo>
                  <a:pt x="12455" y="3532"/>
                </a:lnTo>
                <a:lnTo>
                  <a:pt x="12469" y="3468"/>
                </a:lnTo>
                <a:lnTo>
                  <a:pt x="12481" y="3468"/>
                </a:lnTo>
                <a:lnTo>
                  <a:pt x="12495" y="3468"/>
                </a:lnTo>
                <a:lnTo>
                  <a:pt x="12508" y="3468"/>
                </a:lnTo>
                <a:lnTo>
                  <a:pt x="12521" y="3468"/>
                </a:lnTo>
                <a:lnTo>
                  <a:pt x="12534" y="3468"/>
                </a:lnTo>
                <a:lnTo>
                  <a:pt x="12547" y="3428"/>
                </a:lnTo>
                <a:lnTo>
                  <a:pt x="12600" y="3428"/>
                </a:lnTo>
                <a:lnTo>
                  <a:pt x="12626" y="3415"/>
                </a:lnTo>
                <a:lnTo>
                  <a:pt x="12639" y="3415"/>
                </a:lnTo>
                <a:lnTo>
                  <a:pt x="12652" y="3415"/>
                </a:lnTo>
                <a:lnTo>
                  <a:pt x="12665" y="3408"/>
                </a:lnTo>
                <a:lnTo>
                  <a:pt x="12678" y="3355"/>
                </a:lnTo>
                <a:lnTo>
                  <a:pt x="12691" y="3346"/>
                </a:lnTo>
                <a:lnTo>
                  <a:pt x="12704" y="3327"/>
                </a:lnTo>
                <a:lnTo>
                  <a:pt x="12718" y="3327"/>
                </a:lnTo>
                <a:lnTo>
                  <a:pt x="12770" y="3327"/>
                </a:lnTo>
                <a:lnTo>
                  <a:pt x="12783" y="3326"/>
                </a:lnTo>
                <a:lnTo>
                  <a:pt x="12796" y="3325"/>
                </a:lnTo>
                <a:lnTo>
                  <a:pt x="12810" y="3324"/>
                </a:lnTo>
                <a:lnTo>
                  <a:pt x="12822" y="3300"/>
                </a:lnTo>
                <a:lnTo>
                  <a:pt x="12836" y="3299"/>
                </a:lnTo>
                <a:lnTo>
                  <a:pt x="12849" y="3298"/>
                </a:lnTo>
                <a:lnTo>
                  <a:pt x="12862" y="3287"/>
                </a:lnTo>
                <a:lnTo>
                  <a:pt x="12875" y="3284"/>
                </a:lnTo>
                <a:lnTo>
                  <a:pt x="12888" y="3278"/>
                </a:lnTo>
                <a:lnTo>
                  <a:pt x="12902" y="3271"/>
                </a:lnTo>
                <a:lnTo>
                  <a:pt x="12914" y="3269"/>
                </a:lnTo>
                <a:lnTo>
                  <a:pt x="12927" y="3269"/>
                </a:lnTo>
                <a:lnTo>
                  <a:pt x="12941" y="3225"/>
                </a:lnTo>
                <a:lnTo>
                  <a:pt x="12953" y="3221"/>
                </a:lnTo>
                <a:lnTo>
                  <a:pt x="12967" y="3210"/>
                </a:lnTo>
                <a:lnTo>
                  <a:pt x="12980" y="3208"/>
                </a:lnTo>
                <a:lnTo>
                  <a:pt x="12992" y="3206"/>
                </a:lnTo>
                <a:lnTo>
                  <a:pt x="13006" y="3200"/>
                </a:lnTo>
                <a:lnTo>
                  <a:pt x="13019" y="3188"/>
                </a:lnTo>
                <a:lnTo>
                  <a:pt x="13033" y="3187"/>
                </a:lnTo>
                <a:lnTo>
                  <a:pt x="13045" y="3187"/>
                </a:lnTo>
                <a:lnTo>
                  <a:pt x="13059" y="3160"/>
                </a:lnTo>
                <a:lnTo>
                  <a:pt x="13084" y="3156"/>
                </a:lnTo>
                <a:lnTo>
                  <a:pt x="13098" y="3154"/>
                </a:lnTo>
                <a:lnTo>
                  <a:pt x="13111" y="3154"/>
                </a:lnTo>
                <a:lnTo>
                  <a:pt x="13124" y="3131"/>
                </a:lnTo>
                <a:lnTo>
                  <a:pt x="13137" y="3130"/>
                </a:lnTo>
                <a:lnTo>
                  <a:pt x="13150" y="3128"/>
                </a:lnTo>
                <a:lnTo>
                  <a:pt x="13164" y="3125"/>
                </a:lnTo>
                <a:lnTo>
                  <a:pt x="13176" y="3121"/>
                </a:lnTo>
                <a:lnTo>
                  <a:pt x="13190" y="3120"/>
                </a:lnTo>
                <a:lnTo>
                  <a:pt x="13203" y="3119"/>
                </a:lnTo>
                <a:lnTo>
                  <a:pt x="13216" y="3095"/>
                </a:lnTo>
                <a:lnTo>
                  <a:pt x="13229" y="3093"/>
                </a:lnTo>
                <a:lnTo>
                  <a:pt x="13242" y="3092"/>
                </a:lnTo>
                <a:lnTo>
                  <a:pt x="13255" y="3092"/>
                </a:lnTo>
                <a:lnTo>
                  <a:pt x="13268" y="3084"/>
                </a:lnTo>
                <a:lnTo>
                  <a:pt x="13307" y="3084"/>
                </a:lnTo>
                <a:lnTo>
                  <a:pt x="13321" y="3055"/>
                </a:lnTo>
                <a:lnTo>
                  <a:pt x="13334" y="3054"/>
                </a:lnTo>
                <a:lnTo>
                  <a:pt x="13347" y="3047"/>
                </a:lnTo>
                <a:lnTo>
                  <a:pt x="13360" y="3047"/>
                </a:lnTo>
                <a:lnTo>
                  <a:pt x="13373" y="3046"/>
                </a:lnTo>
                <a:lnTo>
                  <a:pt x="13386" y="3028"/>
                </a:lnTo>
                <a:lnTo>
                  <a:pt x="13399" y="3028"/>
                </a:lnTo>
                <a:lnTo>
                  <a:pt x="13413" y="3028"/>
                </a:lnTo>
                <a:lnTo>
                  <a:pt x="13425" y="3019"/>
                </a:lnTo>
                <a:lnTo>
                  <a:pt x="13439" y="3019"/>
                </a:lnTo>
                <a:lnTo>
                  <a:pt x="13452" y="3008"/>
                </a:lnTo>
                <a:lnTo>
                  <a:pt x="13465" y="3008"/>
                </a:lnTo>
                <a:lnTo>
                  <a:pt x="13491" y="3007"/>
                </a:lnTo>
                <a:lnTo>
                  <a:pt x="13505" y="2999"/>
                </a:lnTo>
                <a:lnTo>
                  <a:pt x="13517" y="2997"/>
                </a:lnTo>
                <a:lnTo>
                  <a:pt x="13530" y="2967"/>
                </a:lnTo>
                <a:lnTo>
                  <a:pt x="13544" y="2960"/>
                </a:lnTo>
                <a:lnTo>
                  <a:pt x="13556" y="2958"/>
                </a:lnTo>
                <a:lnTo>
                  <a:pt x="13570" y="2944"/>
                </a:lnTo>
                <a:lnTo>
                  <a:pt x="13583" y="2942"/>
                </a:lnTo>
                <a:lnTo>
                  <a:pt x="13597" y="2941"/>
                </a:lnTo>
                <a:lnTo>
                  <a:pt x="13622" y="2941"/>
                </a:lnTo>
                <a:lnTo>
                  <a:pt x="13636" y="2931"/>
                </a:lnTo>
                <a:lnTo>
                  <a:pt x="13648" y="2929"/>
                </a:lnTo>
                <a:lnTo>
                  <a:pt x="13662" y="2926"/>
                </a:lnTo>
                <a:lnTo>
                  <a:pt x="13675" y="2885"/>
                </a:lnTo>
                <a:lnTo>
                  <a:pt x="13687" y="2885"/>
                </a:lnTo>
                <a:lnTo>
                  <a:pt x="13701" y="2871"/>
                </a:lnTo>
                <a:lnTo>
                  <a:pt x="13714" y="2870"/>
                </a:lnTo>
                <a:lnTo>
                  <a:pt x="13727" y="2851"/>
                </a:lnTo>
                <a:lnTo>
                  <a:pt x="13740" y="2849"/>
                </a:lnTo>
                <a:lnTo>
                  <a:pt x="13754" y="2846"/>
                </a:lnTo>
                <a:lnTo>
                  <a:pt x="13767" y="2846"/>
                </a:lnTo>
                <a:lnTo>
                  <a:pt x="13779" y="2845"/>
                </a:lnTo>
                <a:lnTo>
                  <a:pt x="13793" y="2845"/>
                </a:lnTo>
                <a:lnTo>
                  <a:pt x="13806" y="2835"/>
                </a:lnTo>
                <a:lnTo>
                  <a:pt x="13819" y="2822"/>
                </a:lnTo>
                <a:lnTo>
                  <a:pt x="13832" y="2821"/>
                </a:lnTo>
                <a:lnTo>
                  <a:pt x="13845" y="2821"/>
                </a:lnTo>
                <a:lnTo>
                  <a:pt x="13871" y="2821"/>
                </a:lnTo>
                <a:lnTo>
                  <a:pt x="13885" y="2820"/>
                </a:lnTo>
                <a:lnTo>
                  <a:pt x="13898" y="2820"/>
                </a:lnTo>
                <a:lnTo>
                  <a:pt x="13911" y="2820"/>
                </a:lnTo>
                <a:lnTo>
                  <a:pt x="13924" y="2820"/>
                </a:lnTo>
                <a:lnTo>
                  <a:pt x="13937" y="2813"/>
                </a:lnTo>
                <a:lnTo>
                  <a:pt x="13950" y="2813"/>
                </a:lnTo>
                <a:lnTo>
                  <a:pt x="13989" y="2813"/>
                </a:lnTo>
                <a:lnTo>
                  <a:pt x="14002" y="2796"/>
                </a:lnTo>
                <a:lnTo>
                  <a:pt x="14016" y="2789"/>
                </a:lnTo>
                <a:lnTo>
                  <a:pt x="14068" y="2789"/>
                </a:lnTo>
                <a:lnTo>
                  <a:pt x="14081" y="2786"/>
                </a:lnTo>
                <a:lnTo>
                  <a:pt x="14094" y="2781"/>
                </a:lnTo>
                <a:lnTo>
                  <a:pt x="14108" y="2781"/>
                </a:lnTo>
                <a:lnTo>
                  <a:pt x="14120" y="2763"/>
                </a:lnTo>
                <a:lnTo>
                  <a:pt x="14134" y="2763"/>
                </a:lnTo>
                <a:lnTo>
                  <a:pt x="14147" y="2763"/>
                </a:lnTo>
                <a:lnTo>
                  <a:pt x="14173" y="2763"/>
                </a:lnTo>
                <a:lnTo>
                  <a:pt x="14186" y="2750"/>
                </a:lnTo>
                <a:lnTo>
                  <a:pt x="14200" y="2750"/>
                </a:lnTo>
                <a:lnTo>
                  <a:pt x="14212" y="2749"/>
                </a:lnTo>
                <a:lnTo>
                  <a:pt x="14225" y="2749"/>
                </a:lnTo>
                <a:lnTo>
                  <a:pt x="14239" y="2749"/>
                </a:lnTo>
                <a:lnTo>
                  <a:pt x="14251" y="2744"/>
                </a:lnTo>
                <a:lnTo>
                  <a:pt x="14265" y="2744"/>
                </a:lnTo>
                <a:lnTo>
                  <a:pt x="14278" y="2722"/>
                </a:lnTo>
                <a:lnTo>
                  <a:pt x="14291" y="2698"/>
                </a:lnTo>
                <a:lnTo>
                  <a:pt x="14304" y="2686"/>
                </a:lnTo>
                <a:lnTo>
                  <a:pt x="14317" y="2686"/>
                </a:lnTo>
                <a:lnTo>
                  <a:pt x="14330" y="2677"/>
                </a:lnTo>
                <a:lnTo>
                  <a:pt x="14343" y="2677"/>
                </a:lnTo>
                <a:lnTo>
                  <a:pt x="14357" y="2655"/>
                </a:lnTo>
                <a:lnTo>
                  <a:pt x="14370" y="2646"/>
                </a:lnTo>
                <a:lnTo>
                  <a:pt x="14382" y="2645"/>
                </a:lnTo>
                <a:lnTo>
                  <a:pt x="14396" y="2645"/>
                </a:lnTo>
                <a:lnTo>
                  <a:pt x="14422" y="2645"/>
                </a:lnTo>
                <a:lnTo>
                  <a:pt x="14435" y="2642"/>
                </a:lnTo>
                <a:lnTo>
                  <a:pt x="14449" y="2642"/>
                </a:lnTo>
                <a:lnTo>
                  <a:pt x="14461" y="2642"/>
                </a:lnTo>
                <a:lnTo>
                  <a:pt x="14474" y="2638"/>
                </a:lnTo>
                <a:lnTo>
                  <a:pt x="14488" y="2636"/>
                </a:lnTo>
                <a:lnTo>
                  <a:pt x="14501" y="2356"/>
                </a:lnTo>
                <a:lnTo>
                  <a:pt x="14514" y="1233"/>
                </a:lnTo>
                <a:lnTo>
                  <a:pt x="14527" y="1232"/>
                </a:lnTo>
                <a:lnTo>
                  <a:pt x="14540" y="1216"/>
                </a:lnTo>
                <a:lnTo>
                  <a:pt x="14553" y="1215"/>
                </a:lnTo>
                <a:lnTo>
                  <a:pt x="14566" y="1215"/>
                </a:lnTo>
                <a:lnTo>
                  <a:pt x="14580" y="1214"/>
                </a:lnTo>
                <a:lnTo>
                  <a:pt x="14592" y="1214"/>
                </a:lnTo>
                <a:lnTo>
                  <a:pt x="14606" y="1214"/>
                </a:lnTo>
                <a:lnTo>
                  <a:pt x="14658" y="1214"/>
                </a:lnTo>
                <a:lnTo>
                  <a:pt x="14672" y="1212"/>
                </a:lnTo>
                <a:lnTo>
                  <a:pt x="14684" y="1211"/>
                </a:lnTo>
                <a:lnTo>
                  <a:pt x="14697" y="1209"/>
                </a:lnTo>
                <a:lnTo>
                  <a:pt x="14711" y="1193"/>
                </a:lnTo>
                <a:lnTo>
                  <a:pt x="14737" y="1193"/>
                </a:lnTo>
                <a:lnTo>
                  <a:pt x="14750" y="1192"/>
                </a:lnTo>
                <a:lnTo>
                  <a:pt x="14763" y="1182"/>
                </a:lnTo>
                <a:lnTo>
                  <a:pt x="14776" y="1182"/>
                </a:lnTo>
                <a:lnTo>
                  <a:pt x="14789" y="1178"/>
                </a:lnTo>
                <a:lnTo>
                  <a:pt x="14803" y="1178"/>
                </a:lnTo>
                <a:lnTo>
                  <a:pt x="14815" y="1175"/>
                </a:lnTo>
                <a:lnTo>
                  <a:pt x="14842" y="1175"/>
                </a:lnTo>
                <a:lnTo>
                  <a:pt x="14854" y="1115"/>
                </a:lnTo>
                <a:lnTo>
                  <a:pt x="14868" y="1109"/>
                </a:lnTo>
                <a:lnTo>
                  <a:pt x="14881" y="1108"/>
                </a:lnTo>
                <a:lnTo>
                  <a:pt x="14894" y="1068"/>
                </a:lnTo>
                <a:lnTo>
                  <a:pt x="14920" y="1068"/>
                </a:lnTo>
                <a:lnTo>
                  <a:pt x="14934" y="1063"/>
                </a:lnTo>
                <a:lnTo>
                  <a:pt x="14946" y="1062"/>
                </a:lnTo>
                <a:lnTo>
                  <a:pt x="14960" y="1062"/>
                </a:lnTo>
                <a:lnTo>
                  <a:pt x="14973" y="1062"/>
                </a:lnTo>
                <a:lnTo>
                  <a:pt x="14986" y="1061"/>
                </a:lnTo>
                <a:lnTo>
                  <a:pt x="14999" y="1031"/>
                </a:lnTo>
                <a:lnTo>
                  <a:pt x="15012" y="1031"/>
                </a:lnTo>
                <a:lnTo>
                  <a:pt x="15025" y="1031"/>
                </a:lnTo>
                <a:lnTo>
                  <a:pt x="15038" y="1031"/>
                </a:lnTo>
                <a:lnTo>
                  <a:pt x="15052" y="970"/>
                </a:lnTo>
                <a:lnTo>
                  <a:pt x="15064" y="970"/>
                </a:lnTo>
                <a:lnTo>
                  <a:pt x="15077" y="970"/>
                </a:lnTo>
                <a:lnTo>
                  <a:pt x="15091" y="969"/>
                </a:lnTo>
                <a:lnTo>
                  <a:pt x="15104" y="961"/>
                </a:lnTo>
                <a:lnTo>
                  <a:pt x="15117" y="908"/>
                </a:lnTo>
                <a:lnTo>
                  <a:pt x="15130" y="907"/>
                </a:lnTo>
                <a:lnTo>
                  <a:pt x="15144" y="898"/>
                </a:lnTo>
                <a:lnTo>
                  <a:pt x="15183" y="898"/>
                </a:lnTo>
                <a:lnTo>
                  <a:pt x="15195" y="896"/>
                </a:lnTo>
                <a:lnTo>
                  <a:pt x="15209" y="896"/>
                </a:lnTo>
                <a:lnTo>
                  <a:pt x="15222" y="895"/>
                </a:lnTo>
                <a:lnTo>
                  <a:pt x="15234" y="895"/>
                </a:lnTo>
                <a:lnTo>
                  <a:pt x="15248" y="895"/>
                </a:lnTo>
                <a:lnTo>
                  <a:pt x="15261" y="895"/>
                </a:lnTo>
                <a:lnTo>
                  <a:pt x="15275" y="895"/>
                </a:lnTo>
                <a:lnTo>
                  <a:pt x="15287" y="878"/>
                </a:lnTo>
                <a:lnTo>
                  <a:pt x="15301" y="841"/>
                </a:lnTo>
                <a:lnTo>
                  <a:pt x="15314" y="841"/>
                </a:lnTo>
                <a:lnTo>
                  <a:pt x="15326" y="841"/>
                </a:lnTo>
                <a:lnTo>
                  <a:pt x="15340" y="839"/>
                </a:lnTo>
                <a:lnTo>
                  <a:pt x="15353" y="838"/>
                </a:lnTo>
                <a:lnTo>
                  <a:pt x="15366" y="838"/>
                </a:lnTo>
                <a:lnTo>
                  <a:pt x="15379" y="838"/>
                </a:lnTo>
                <a:lnTo>
                  <a:pt x="15432" y="838"/>
                </a:lnTo>
                <a:lnTo>
                  <a:pt x="15445" y="830"/>
                </a:lnTo>
                <a:lnTo>
                  <a:pt x="15458" y="800"/>
                </a:lnTo>
                <a:lnTo>
                  <a:pt x="15484" y="800"/>
                </a:lnTo>
                <a:lnTo>
                  <a:pt x="15497" y="791"/>
                </a:lnTo>
                <a:lnTo>
                  <a:pt x="15510" y="791"/>
                </a:lnTo>
                <a:lnTo>
                  <a:pt x="15524" y="784"/>
                </a:lnTo>
                <a:lnTo>
                  <a:pt x="15537" y="758"/>
                </a:lnTo>
                <a:lnTo>
                  <a:pt x="15549" y="758"/>
                </a:lnTo>
                <a:lnTo>
                  <a:pt x="15563" y="753"/>
                </a:lnTo>
                <a:lnTo>
                  <a:pt x="15576" y="753"/>
                </a:lnTo>
                <a:lnTo>
                  <a:pt x="15589" y="748"/>
                </a:lnTo>
                <a:lnTo>
                  <a:pt x="15602" y="748"/>
                </a:lnTo>
                <a:lnTo>
                  <a:pt x="15641" y="729"/>
                </a:lnTo>
                <a:lnTo>
                  <a:pt x="15655" y="714"/>
                </a:lnTo>
                <a:lnTo>
                  <a:pt x="15667" y="713"/>
                </a:lnTo>
                <a:lnTo>
                  <a:pt x="15681" y="712"/>
                </a:lnTo>
                <a:lnTo>
                  <a:pt x="15694" y="711"/>
                </a:lnTo>
                <a:lnTo>
                  <a:pt x="15707" y="502"/>
                </a:lnTo>
                <a:lnTo>
                  <a:pt x="15720" y="501"/>
                </a:lnTo>
                <a:lnTo>
                  <a:pt x="15733" y="499"/>
                </a:lnTo>
                <a:lnTo>
                  <a:pt x="15759" y="499"/>
                </a:lnTo>
                <a:lnTo>
                  <a:pt x="15772" y="498"/>
                </a:lnTo>
                <a:lnTo>
                  <a:pt x="15786" y="422"/>
                </a:lnTo>
                <a:lnTo>
                  <a:pt x="15798" y="420"/>
                </a:lnTo>
                <a:lnTo>
                  <a:pt x="15812" y="419"/>
                </a:lnTo>
                <a:lnTo>
                  <a:pt x="15825" y="407"/>
                </a:lnTo>
                <a:lnTo>
                  <a:pt x="15839" y="387"/>
                </a:lnTo>
                <a:lnTo>
                  <a:pt x="15851" y="376"/>
                </a:lnTo>
                <a:lnTo>
                  <a:pt x="15864" y="361"/>
                </a:lnTo>
                <a:lnTo>
                  <a:pt x="15878" y="348"/>
                </a:lnTo>
                <a:lnTo>
                  <a:pt x="15890" y="348"/>
                </a:lnTo>
                <a:lnTo>
                  <a:pt x="15904" y="347"/>
                </a:lnTo>
                <a:lnTo>
                  <a:pt x="15917" y="347"/>
                </a:lnTo>
                <a:lnTo>
                  <a:pt x="15929" y="345"/>
                </a:lnTo>
                <a:lnTo>
                  <a:pt x="15943" y="345"/>
                </a:lnTo>
                <a:lnTo>
                  <a:pt x="15956" y="344"/>
                </a:lnTo>
                <a:lnTo>
                  <a:pt x="15969" y="344"/>
                </a:lnTo>
                <a:lnTo>
                  <a:pt x="15982" y="327"/>
                </a:lnTo>
                <a:lnTo>
                  <a:pt x="15995" y="314"/>
                </a:lnTo>
                <a:lnTo>
                  <a:pt x="16009" y="314"/>
                </a:lnTo>
                <a:lnTo>
                  <a:pt x="16021" y="185"/>
                </a:lnTo>
                <a:lnTo>
                  <a:pt x="16035" y="182"/>
                </a:lnTo>
                <a:lnTo>
                  <a:pt x="16061" y="182"/>
                </a:lnTo>
                <a:lnTo>
                  <a:pt x="16074" y="180"/>
                </a:lnTo>
                <a:lnTo>
                  <a:pt x="16087" y="145"/>
                </a:lnTo>
                <a:lnTo>
                  <a:pt x="16113" y="145"/>
                </a:lnTo>
                <a:lnTo>
                  <a:pt x="16127" y="130"/>
                </a:lnTo>
                <a:lnTo>
                  <a:pt x="16140" y="115"/>
                </a:lnTo>
                <a:lnTo>
                  <a:pt x="16153" y="107"/>
                </a:lnTo>
                <a:lnTo>
                  <a:pt x="16166" y="100"/>
                </a:lnTo>
                <a:lnTo>
                  <a:pt x="16179" y="99"/>
                </a:lnTo>
                <a:lnTo>
                  <a:pt x="16192" y="71"/>
                </a:lnTo>
                <a:lnTo>
                  <a:pt x="16205" y="67"/>
                </a:lnTo>
                <a:lnTo>
                  <a:pt x="16219" y="64"/>
                </a:lnTo>
                <a:lnTo>
                  <a:pt x="16244" y="64"/>
                </a:lnTo>
                <a:lnTo>
                  <a:pt x="16258" y="64"/>
                </a:lnTo>
                <a:lnTo>
                  <a:pt x="16270" y="64"/>
                </a:lnTo>
                <a:lnTo>
                  <a:pt x="16284" y="64"/>
                </a:lnTo>
                <a:lnTo>
                  <a:pt x="16297" y="44"/>
                </a:lnTo>
                <a:lnTo>
                  <a:pt x="16310" y="40"/>
                </a:lnTo>
                <a:lnTo>
                  <a:pt x="16323" y="40"/>
                </a:lnTo>
                <a:lnTo>
                  <a:pt x="16336" y="39"/>
                </a:lnTo>
                <a:lnTo>
                  <a:pt x="16350" y="2"/>
                </a:lnTo>
                <a:lnTo>
                  <a:pt x="16362" y="2"/>
                </a:lnTo>
                <a:lnTo>
                  <a:pt x="16376" y="2"/>
                </a:lnTo>
                <a:lnTo>
                  <a:pt x="16389" y="1"/>
                </a:lnTo>
                <a:lnTo>
                  <a:pt x="16401" y="0"/>
                </a:lnTo>
                <a:lnTo>
                  <a:pt x="16415" y="0"/>
                </a:lnTo>
              </a:path>
            </a:pathLst>
          </a:custGeom>
          <a:noFill/>
          <a:ln w="76200">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Freeform 65"/>
          <p:cNvSpPr>
            <a:spLocks/>
          </p:cNvSpPr>
          <p:nvPr/>
        </p:nvSpPr>
        <p:spPr bwMode="auto">
          <a:xfrm>
            <a:off x="1789697" y="2617643"/>
            <a:ext cx="9660630" cy="3276600"/>
          </a:xfrm>
          <a:custGeom>
            <a:avLst/>
            <a:gdLst>
              <a:gd name="T0" fmla="*/ 524 w 16297"/>
              <a:gd name="T1" fmla="*/ 6091 h 6192"/>
              <a:gd name="T2" fmla="*/ 813 w 16297"/>
              <a:gd name="T3" fmla="*/ 6012 h 6192"/>
              <a:gd name="T4" fmla="*/ 1075 w 16297"/>
              <a:gd name="T5" fmla="*/ 5957 h 6192"/>
              <a:gd name="T6" fmla="*/ 1337 w 16297"/>
              <a:gd name="T7" fmla="*/ 5907 h 6192"/>
              <a:gd name="T8" fmla="*/ 1586 w 16297"/>
              <a:gd name="T9" fmla="*/ 5769 h 6192"/>
              <a:gd name="T10" fmla="*/ 1835 w 16297"/>
              <a:gd name="T11" fmla="*/ 5642 h 6192"/>
              <a:gd name="T12" fmla="*/ 2085 w 16297"/>
              <a:gd name="T13" fmla="*/ 5577 h 6192"/>
              <a:gd name="T14" fmla="*/ 2517 w 16297"/>
              <a:gd name="T15" fmla="*/ 5430 h 6192"/>
              <a:gd name="T16" fmla="*/ 2766 w 16297"/>
              <a:gd name="T17" fmla="*/ 5258 h 6192"/>
              <a:gd name="T18" fmla="*/ 3042 w 16297"/>
              <a:gd name="T19" fmla="*/ 5171 h 6192"/>
              <a:gd name="T20" fmla="*/ 3303 w 16297"/>
              <a:gd name="T21" fmla="*/ 5102 h 6192"/>
              <a:gd name="T22" fmla="*/ 3579 w 16297"/>
              <a:gd name="T23" fmla="*/ 4987 h 6192"/>
              <a:gd name="T24" fmla="*/ 3828 w 16297"/>
              <a:gd name="T25" fmla="*/ 4898 h 6192"/>
              <a:gd name="T26" fmla="*/ 4077 w 16297"/>
              <a:gd name="T27" fmla="*/ 4807 h 6192"/>
              <a:gd name="T28" fmla="*/ 4327 w 16297"/>
              <a:gd name="T29" fmla="*/ 4711 h 6192"/>
              <a:gd name="T30" fmla="*/ 4589 w 16297"/>
              <a:gd name="T31" fmla="*/ 4623 h 6192"/>
              <a:gd name="T32" fmla="*/ 4838 w 16297"/>
              <a:gd name="T33" fmla="*/ 4537 h 6192"/>
              <a:gd name="T34" fmla="*/ 5087 w 16297"/>
              <a:gd name="T35" fmla="*/ 4324 h 6192"/>
              <a:gd name="T36" fmla="*/ 5336 w 16297"/>
              <a:gd name="T37" fmla="*/ 4254 h 6192"/>
              <a:gd name="T38" fmla="*/ 5586 w 16297"/>
              <a:gd name="T39" fmla="*/ 4174 h 6192"/>
              <a:gd name="T40" fmla="*/ 5952 w 16297"/>
              <a:gd name="T41" fmla="*/ 4035 h 6192"/>
              <a:gd name="T42" fmla="*/ 6240 w 16297"/>
              <a:gd name="T43" fmla="*/ 3920 h 6192"/>
              <a:gd name="T44" fmla="*/ 6516 w 16297"/>
              <a:gd name="T45" fmla="*/ 3869 h 6192"/>
              <a:gd name="T46" fmla="*/ 6765 w 16297"/>
              <a:gd name="T47" fmla="*/ 3778 h 6192"/>
              <a:gd name="T48" fmla="*/ 7014 w 16297"/>
              <a:gd name="T49" fmla="*/ 3695 h 6192"/>
              <a:gd name="T50" fmla="*/ 7264 w 16297"/>
              <a:gd name="T51" fmla="*/ 3629 h 6192"/>
              <a:gd name="T52" fmla="*/ 7538 w 16297"/>
              <a:gd name="T53" fmla="*/ 3559 h 6192"/>
              <a:gd name="T54" fmla="*/ 7801 w 16297"/>
              <a:gd name="T55" fmla="*/ 3440 h 6192"/>
              <a:gd name="T56" fmla="*/ 8050 w 16297"/>
              <a:gd name="T57" fmla="*/ 3323 h 6192"/>
              <a:gd name="T58" fmla="*/ 8300 w 16297"/>
              <a:gd name="T59" fmla="*/ 3157 h 6192"/>
              <a:gd name="T60" fmla="*/ 8548 w 16297"/>
              <a:gd name="T61" fmla="*/ 3008 h 6192"/>
              <a:gd name="T62" fmla="*/ 8797 w 16297"/>
              <a:gd name="T63" fmla="*/ 2690 h 6192"/>
              <a:gd name="T64" fmla="*/ 9046 w 16297"/>
              <a:gd name="T65" fmla="*/ 2527 h 6192"/>
              <a:gd name="T66" fmla="*/ 9295 w 16297"/>
              <a:gd name="T67" fmla="*/ 2366 h 6192"/>
              <a:gd name="T68" fmla="*/ 9545 w 16297"/>
              <a:gd name="T69" fmla="*/ 2253 h 6192"/>
              <a:gd name="T70" fmla="*/ 9807 w 16297"/>
              <a:gd name="T71" fmla="*/ 2163 h 6192"/>
              <a:gd name="T72" fmla="*/ 10056 w 16297"/>
              <a:gd name="T73" fmla="*/ 2078 h 6192"/>
              <a:gd name="T74" fmla="*/ 10305 w 16297"/>
              <a:gd name="T75" fmla="*/ 1979 h 6192"/>
              <a:gd name="T76" fmla="*/ 10554 w 16297"/>
              <a:gd name="T77" fmla="*/ 1923 h 6192"/>
              <a:gd name="T78" fmla="*/ 10804 w 16297"/>
              <a:gd name="T79" fmla="*/ 1878 h 6192"/>
              <a:gd name="T80" fmla="*/ 11053 w 16297"/>
              <a:gd name="T81" fmla="*/ 1793 h 6192"/>
              <a:gd name="T82" fmla="*/ 11302 w 16297"/>
              <a:gd name="T83" fmla="*/ 1687 h 6192"/>
              <a:gd name="T84" fmla="*/ 11551 w 16297"/>
              <a:gd name="T85" fmla="*/ 1624 h 6192"/>
              <a:gd name="T86" fmla="*/ 11826 w 16297"/>
              <a:gd name="T87" fmla="*/ 1585 h 6192"/>
              <a:gd name="T88" fmla="*/ 12075 w 16297"/>
              <a:gd name="T89" fmla="*/ 1529 h 6192"/>
              <a:gd name="T90" fmla="*/ 12337 w 16297"/>
              <a:gd name="T91" fmla="*/ 1476 h 6192"/>
              <a:gd name="T92" fmla="*/ 12613 w 16297"/>
              <a:gd name="T93" fmla="*/ 1372 h 6192"/>
              <a:gd name="T94" fmla="*/ 12862 w 16297"/>
              <a:gd name="T95" fmla="*/ 1272 h 6192"/>
              <a:gd name="T96" fmla="*/ 13124 w 16297"/>
              <a:gd name="T97" fmla="*/ 1210 h 6192"/>
              <a:gd name="T98" fmla="*/ 13387 w 16297"/>
              <a:gd name="T99" fmla="*/ 1068 h 6192"/>
              <a:gd name="T100" fmla="*/ 13636 w 16297"/>
              <a:gd name="T101" fmla="*/ 994 h 6192"/>
              <a:gd name="T102" fmla="*/ 13898 w 16297"/>
              <a:gd name="T103" fmla="*/ 863 h 6192"/>
              <a:gd name="T104" fmla="*/ 14160 w 16297"/>
              <a:gd name="T105" fmla="*/ 789 h 6192"/>
              <a:gd name="T106" fmla="*/ 14409 w 16297"/>
              <a:gd name="T107" fmla="*/ 735 h 6192"/>
              <a:gd name="T108" fmla="*/ 14671 w 16297"/>
              <a:gd name="T109" fmla="*/ 679 h 6192"/>
              <a:gd name="T110" fmla="*/ 14920 w 16297"/>
              <a:gd name="T111" fmla="*/ 627 h 6192"/>
              <a:gd name="T112" fmla="*/ 15169 w 16297"/>
              <a:gd name="T113" fmla="*/ 556 h 6192"/>
              <a:gd name="T114" fmla="*/ 15419 w 16297"/>
              <a:gd name="T115" fmla="*/ 264 h 6192"/>
              <a:gd name="T116" fmla="*/ 15707 w 16297"/>
              <a:gd name="T117" fmla="*/ 141 h 6192"/>
              <a:gd name="T118" fmla="*/ 15956 w 16297"/>
              <a:gd name="T119" fmla="*/ 59 h 6192"/>
              <a:gd name="T120" fmla="*/ 16218 w 16297"/>
              <a:gd name="T121" fmla="*/ 14 h 6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97" h="6192">
                <a:moveTo>
                  <a:pt x="0" y="6192"/>
                </a:moveTo>
                <a:lnTo>
                  <a:pt x="13" y="6192"/>
                </a:lnTo>
                <a:lnTo>
                  <a:pt x="223" y="6191"/>
                </a:lnTo>
                <a:lnTo>
                  <a:pt x="275" y="6190"/>
                </a:lnTo>
                <a:lnTo>
                  <a:pt x="315" y="6190"/>
                </a:lnTo>
                <a:lnTo>
                  <a:pt x="327" y="6179"/>
                </a:lnTo>
                <a:lnTo>
                  <a:pt x="341" y="6173"/>
                </a:lnTo>
                <a:lnTo>
                  <a:pt x="354" y="6168"/>
                </a:lnTo>
                <a:lnTo>
                  <a:pt x="380" y="6168"/>
                </a:lnTo>
                <a:lnTo>
                  <a:pt x="407" y="6164"/>
                </a:lnTo>
                <a:lnTo>
                  <a:pt x="419" y="6164"/>
                </a:lnTo>
                <a:lnTo>
                  <a:pt x="432" y="6144"/>
                </a:lnTo>
                <a:lnTo>
                  <a:pt x="446" y="6138"/>
                </a:lnTo>
                <a:lnTo>
                  <a:pt x="458" y="6130"/>
                </a:lnTo>
                <a:lnTo>
                  <a:pt x="472" y="6127"/>
                </a:lnTo>
                <a:lnTo>
                  <a:pt x="485" y="6125"/>
                </a:lnTo>
                <a:lnTo>
                  <a:pt x="499" y="6119"/>
                </a:lnTo>
                <a:lnTo>
                  <a:pt x="511" y="6102"/>
                </a:lnTo>
                <a:lnTo>
                  <a:pt x="524" y="6091"/>
                </a:lnTo>
                <a:lnTo>
                  <a:pt x="538" y="6079"/>
                </a:lnTo>
                <a:lnTo>
                  <a:pt x="550" y="6077"/>
                </a:lnTo>
                <a:lnTo>
                  <a:pt x="564" y="6077"/>
                </a:lnTo>
                <a:lnTo>
                  <a:pt x="589" y="6074"/>
                </a:lnTo>
                <a:lnTo>
                  <a:pt x="616" y="6058"/>
                </a:lnTo>
                <a:lnTo>
                  <a:pt x="629" y="6050"/>
                </a:lnTo>
                <a:lnTo>
                  <a:pt x="642" y="6046"/>
                </a:lnTo>
                <a:lnTo>
                  <a:pt x="656" y="6046"/>
                </a:lnTo>
                <a:lnTo>
                  <a:pt x="669" y="6046"/>
                </a:lnTo>
                <a:lnTo>
                  <a:pt x="681" y="6044"/>
                </a:lnTo>
                <a:lnTo>
                  <a:pt x="695" y="6043"/>
                </a:lnTo>
                <a:lnTo>
                  <a:pt x="708" y="6037"/>
                </a:lnTo>
                <a:lnTo>
                  <a:pt x="721" y="6036"/>
                </a:lnTo>
                <a:lnTo>
                  <a:pt x="734" y="6036"/>
                </a:lnTo>
                <a:lnTo>
                  <a:pt x="747" y="6036"/>
                </a:lnTo>
                <a:lnTo>
                  <a:pt x="773" y="6035"/>
                </a:lnTo>
                <a:lnTo>
                  <a:pt x="787" y="6025"/>
                </a:lnTo>
                <a:lnTo>
                  <a:pt x="799" y="6016"/>
                </a:lnTo>
                <a:lnTo>
                  <a:pt x="813" y="6012"/>
                </a:lnTo>
                <a:lnTo>
                  <a:pt x="826" y="6007"/>
                </a:lnTo>
                <a:lnTo>
                  <a:pt x="839" y="6000"/>
                </a:lnTo>
                <a:lnTo>
                  <a:pt x="852" y="5997"/>
                </a:lnTo>
                <a:lnTo>
                  <a:pt x="865" y="5987"/>
                </a:lnTo>
                <a:lnTo>
                  <a:pt x="879" y="5985"/>
                </a:lnTo>
                <a:lnTo>
                  <a:pt x="891" y="5981"/>
                </a:lnTo>
                <a:lnTo>
                  <a:pt x="904" y="5978"/>
                </a:lnTo>
                <a:lnTo>
                  <a:pt x="918" y="5974"/>
                </a:lnTo>
                <a:lnTo>
                  <a:pt x="930" y="5974"/>
                </a:lnTo>
                <a:lnTo>
                  <a:pt x="944" y="5974"/>
                </a:lnTo>
                <a:lnTo>
                  <a:pt x="957" y="5973"/>
                </a:lnTo>
                <a:lnTo>
                  <a:pt x="970" y="5971"/>
                </a:lnTo>
                <a:lnTo>
                  <a:pt x="983" y="5970"/>
                </a:lnTo>
                <a:lnTo>
                  <a:pt x="996" y="5968"/>
                </a:lnTo>
                <a:lnTo>
                  <a:pt x="1010" y="5967"/>
                </a:lnTo>
                <a:lnTo>
                  <a:pt x="1036" y="5966"/>
                </a:lnTo>
                <a:lnTo>
                  <a:pt x="1049" y="5960"/>
                </a:lnTo>
                <a:lnTo>
                  <a:pt x="1061" y="5960"/>
                </a:lnTo>
                <a:lnTo>
                  <a:pt x="1075" y="5957"/>
                </a:lnTo>
                <a:lnTo>
                  <a:pt x="1088" y="5957"/>
                </a:lnTo>
                <a:lnTo>
                  <a:pt x="1102" y="5950"/>
                </a:lnTo>
                <a:lnTo>
                  <a:pt x="1114" y="5950"/>
                </a:lnTo>
                <a:lnTo>
                  <a:pt x="1128" y="5949"/>
                </a:lnTo>
                <a:lnTo>
                  <a:pt x="1141" y="5945"/>
                </a:lnTo>
                <a:lnTo>
                  <a:pt x="1153" y="5937"/>
                </a:lnTo>
                <a:lnTo>
                  <a:pt x="1167" y="5933"/>
                </a:lnTo>
                <a:lnTo>
                  <a:pt x="1180" y="5930"/>
                </a:lnTo>
                <a:lnTo>
                  <a:pt x="1193" y="5929"/>
                </a:lnTo>
                <a:lnTo>
                  <a:pt x="1206" y="5928"/>
                </a:lnTo>
                <a:lnTo>
                  <a:pt x="1219" y="5928"/>
                </a:lnTo>
                <a:lnTo>
                  <a:pt x="1232" y="5927"/>
                </a:lnTo>
                <a:lnTo>
                  <a:pt x="1245" y="5927"/>
                </a:lnTo>
                <a:lnTo>
                  <a:pt x="1272" y="5923"/>
                </a:lnTo>
                <a:lnTo>
                  <a:pt x="1284" y="5916"/>
                </a:lnTo>
                <a:lnTo>
                  <a:pt x="1298" y="5915"/>
                </a:lnTo>
                <a:lnTo>
                  <a:pt x="1311" y="5915"/>
                </a:lnTo>
                <a:lnTo>
                  <a:pt x="1324" y="5914"/>
                </a:lnTo>
                <a:lnTo>
                  <a:pt x="1337" y="5907"/>
                </a:lnTo>
                <a:lnTo>
                  <a:pt x="1351" y="5896"/>
                </a:lnTo>
                <a:lnTo>
                  <a:pt x="1363" y="5885"/>
                </a:lnTo>
                <a:lnTo>
                  <a:pt x="1376" y="5869"/>
                </a:lnTo>
                <a:lnTo>
                  <a:pt x="1390" y="5855"/>
                </a:lnTo>
                <a:lnTo>
                  <a:pt x="1403" y="5838"/>
                </a:lnTo>
                <a:lnTo>
                  <a:pt x="1416" y="5824"/>
                </a:lnTo>
                <a:lnTo>
                  <a:pt x="1429" y="5817"/>
                </a:lnTo>
                <a:lnTo>
                  <a:pt x="1442" y="5811"/>
                </a:lnTo>
                <a:lnTo>
                  <a:pt x="1455" y="5806"/>
                </a:lnTo>
                <a:lnTo>
                  <a:pt x="1468" y="5803"/>
                </a:lnTo>
                <a:lnTo>
                  <a:pt x="1482" y="5799"/>
                </a:lnTo>
                <a:lnTo>
                  <a:pt x="1494" y="5796"/>
                </a:lnTo>
                <a:lnTo>
                  <a:pt x="1508" y="5791"/>
                </a:lnTo>
                <a:lnTo>
                  <a:pt x="1521" y="5787"/>
                </a:lnTo>
                <a:lnTo>
                  <a:pt x="1533" y="5783"/>
                </a:lnTo>
                <a:lnTo>
                  <a:pt x="1547" y="5783"/>
                </a:lnTo>
                <a:lnTo>
                  <a:pt x="1560" y="5776"/>
                </a:lnTo>
                <a:lnTo>
                  <a:pt x="1574" y="5774"/>
                </a:lnTo>
                <a:lnTo>
                  <a:pt x="1586" y="5769"/>
                </a:lnTo>
                <a:lnTo>
                  <a:pt x="1599" y="5767"/>
                </a:lnTo>
                <a:lnTo>
                  <a:pt x="1613" y="5763"/>
                </a:lnTo>
                <a:lnTo>
                  <a:pt x="1625" y="5762"/>
                </a:lnTo>
                <a:lnTo>
                  <a:pt x="1639" y="5754"/>
                </a:lnTo>
                <a:lnTo>
                  <a:pt x="1652" y="5749"/>
                </a:lnTo>
                <a:lnTo>
                  <a:pt x="1664" y="5743"/>
                </a:lnTo>
                <a:lnTo>
                  <a:pt x="1678" y="5729"/>
                </a:lnTo>
                <a:lnTo>
                  <a:pt x="1691" y="5724"/>
                </a:lnTo>
                <a:lnTo>
                  <a:pt x="1705" y="5714"/>
                </a:lnTo>
                <a:lnTo>
                  <a:pt x="1717" y="5710"/>
                </a:lnTo>
                <a:lnTo>
                  <a:pt x="1731" y="5704"/>
                </a:lnTo>
                <a:lnTo>
                  <a:pt x="1744" y="5700"/>
                </a:lnTo>
                <a:lnTo>
                  <a:pt x="1756" y="5694"/>
                </a:lnTo>
                <a:lnTo>
                  <a:pt x="1770" y="5691"/>
                </a:lnTo>
                <a:lnTo>
                  <a:pt x="1783" y="5676"/>
                </a:lnTo>
                <a:lnTo>
                  <a:pt x="1796" y="5659"/>
                </a:lnTo>
                <a:lnTo>
                  <a:pt x="1809" y="5652"/>
                </a:lnTo>
                <a:lnTo>
                  <a:pt x="1823" y="5645"/>
                </a:lnTo>
                <a:lnTo>
                  <a:pt x="1835" y="5642"/>
                </a:lnTo>
                <a:lnTo>
                  <a:pt x="1848" y="5637"/>
                </a:lnTo>
                <a:lnTo>
                  <a:pt x="1862" y="5637"/>
                </a:lnTo>
                <a:lnTo>
                  <a:pt x="1875" y="5635"/>
                </a:lnTo>
                <a:lnTo>
                  <a:pt x="1888" y="5632"/>
                </a:lnTo>
                <a:lnTo>
                  <a:pt x="1901" y="5628"/>
                </a:lnTo>
                <a:lnTo>
                  <a:pt x="1914" y="5617"/>
                </a:lnTo>
                <a:lnTo>
                  <a:pt x="1927" y="5615"/>
                </a:lnTo>
                <a:lnTo>
                  <a:pt x="1940" y="5611"/>
                </a:lnTo>
                <a:lnTo>
                  <a:pt x="1954" y="5608"/>
                </a:lnTo>
                <a:lnTo>
                  <a:pt x="1966" y="5597"/>
                </a:lnTo>
                <a:lnTo>
                  <a:pt x="1979" y="5594"/>
                </a:lnTo>
                <a:lnTo>
                  <a:pt x="1993" y="5588"/>
                </a:lnTo>
                <a:lnTo>
                  <a:pt x="2006" y="5582"/>
                </a:lnTo>
                <a:lnTo>
                  <a:pt x="2019" y="5581"/>
                </a:lnTo>
                <a:lnTo>
                  <a:pt x="2032" y="5581"/>
                </a:lnTo>
                <a:lnTo>
                  <a:pt x="2046" y="5580"/>
                </a:lnTo>
                <a:lnTo>
                  <a:pt x="2058" y="5579"/>
                </a:lnTo>
                <a:lnTo>
                  <a:pt x="2071" y="5578"/>
                </a:lnTo>
                <a:lnTo>
                  <a:pt x="2085" y="5577"/>
                </a:lnTo>
                <a:lnTo>
                  <a:pt x="2097" y="5577"/>
                </a:lnTo>
                <a:lnTo>
                  <a:pt x="2124" y="5573"/>
                </a:lnTo>
                <a:lnTo>
                  <a:pt x="2150" y="5572"/>
                </a:lnTo>
                <a:lnTo>
                  <a:pt x="2189" y="5571"/>
                </a:lnTo>
                <a:lnTo>
                  <a:pt x="2334" y="5571"/>
                </a:lnTo>
                <a:lnTo>
                  <a:pt x="2347" y="5570"/>
                </a:lnTo>
                <a:lnTo>
                  <a:pt x="2359" y="5559"/>
                </a:lnTo>
                <a:lnTo>
                  <a:pt x="2373" y="5545"/>
                </a:lnTo>
                <a:lnTo>
                  <a:pt x="2386" y="5534"/>
                </a:lnTo>
                <a:lnTo>
                  <a:pt x="2399" y="5524"/>
                </a:lnTo>
                <a:lnTo>
                  <a:pt x="2412" y="5516"/>
                </a:lnTo>
                <a:lnTo>
                  <a:pt x="2426" y="5514"/>
                </a:lnTo>
                <a:lnTo>
                  <a:pt x="2438" y="5503"/>
                </a:lnTo>
                <a:lnTo>
                  <a:pt x="2451" y="5477"/>
                </a:lnTo>
                <a:lnTo>
                  <a:pt x="2465" y="5467"/>
                </a:lnTo>
                <a:lnTo>
                  <a:pt x="2478" y="5458"/>
                </a:lnTo>
                <a:lnTo>
                  <a:pt x="2491" y="5457"/>
                </a:lnTo>
                <a:lnTo>
                  <a:pt x="2504" y="5443"/>
                </a:lnTo>
                <a:lnTo>
                  <a:pt x="2517" y="5430"/>
                </a:lnTo>
                <a:lnTo>
                  <a:pt x="2530" y="5416"/>
                </a:lnTo>
                <a:lnTo>
                  <a:pt x="2543" y="5411"/>
                </a:lnTo>
                <a:lnTo>
                  <a:pt x="2557" y="5402"/>
                </a:lnTo>
                <a:lnTo>
                  <a:pt x="2569" y="5388"/>
                </a:lnTo>
                <a:lnTo>
                  <a:pt x="2583" y="5378"/>
                </a:lnTo>
                <a:lnTo>
                  <a:pt x="2596" y="5371"/>
                </a:lnTo>
                <a:lnTo>
                  <a:pt x="2609" y="5364"/>
                </a:lnTo>
                <a:lnTo>
                  <a:pt x="2622" y="5355"/>
                </a:lnTo>
                <a:lnTo>
                  <a:pt x="2635" y="5344"/>
                </a:lnTo>
                <a:lnTo>
                  <a:pt x="2649" y="5327"/>
                </a:lnTo>
                <a:lnTo>
                  <a:pt x="2661" y="5316"/>
                </a:lnTo>
                <a:lnTo>
                  <a:pt x="2674" y="5302"/>
                </a:lnTo>
                <a:lnTo>
                  <a:pt x="2688" y="5294"/>
                </a:lnTo>
                <a:lnTo>
                  <a:pt x="2700" y="5285"/>
                </a:lnTo>
                <a:lnTo>
                  <a:pt x="2714" y="5281"/>
                </a:lnTo>
                <a:lnTo>
                  <a:pt x="2727" y="5277"/>
                </a:lnTo>
                <a:lnTo>
                  <a:pt x="2741" y="5264"/>
                </a:lnTo>
                <a:lnTo>
                  <a:pt x="2753" y="5259"/>
                </a:lnTo>
                <a:lnTo>
                  <a:pt x="2766" y="5258"/>
                </a:lnTo>
                <a:lnTo>
                  <a:pt x="2780" y="5251"/>
                </a:lnTo>
                <a:lnTo>
                  <a:pt x="2792" y="5242"/>
                </a:lnTo>
                <a:lnTo>
                  <a:pt x="2806" y="5235"/>
                </a:lnTo>
                <a:lnTo>
                  <a:pt x="2819" y="5235"/>
                </a:lnTo>
                <a:lnTo>
                  <a:pt x="2831" y="5233"/>
                </a:lnTo>
                <a:lnTo>
                  <a:pt x="2858" y="5232"/>
                </a:lnTo>
                <a:lnTo>
                  <a:pt x="2871" y="5226"/>
                </a:lnTo>
                <a:lnTo>
                  <a:pt x="2898" y="5224"/>
                </a:lnTo>
                <a:lnTo>
                  <a:pt x="2911" y="5219"/>
                </a:lnTo>
                <a:lnTo>
                  <a:pt x="2923" y="5219"/>
                </a:lnTo>
                <a:lnTo>
                  <a:pt x="2937" y="5217"/>
                </a:lnTo>
                <a:lnTo>
                  <a:pt x="2950" y="5208"/>
                </a:lnTo>
                <a:lnTo>
                  <a:pt x="2963" y="5200"/>
                </a:lnTo>
                <a:lnTo>
                  <a:pt x="2976" y="5191"/>
                </a:lnTo>
                <a:lnTo>
                  <a:pt x="2989" y="5189"/>
                </a:lnTo>
                <a:lnTo>
                  <a:pt x="3002" y="5186"/>
                </a:lnTo>
                <a:lnTo>
                  <a:pt x="3015" y="5184"/>
                </a:lnTo>
                <a:lnTo>
                  <a:pt x="3029" y="5175"/>
                </a:lnTo>
                <a:lnTo>
                  <a:pt x="3042" y="5171"/>
                </a:lnTo>
                <a:lnTo>
                  <a:pt x="3055" y="5169"/>
                </a:lnTo>
                <a:lnTo>
                  <a:pt x="3068" y="5165"/>
                </a:lnTo>
                <a:lnTo>
                  <a:pt x="3094" y="5164"/>
                </a:lnTo>
                <a:lnTo>
                  <a:pt x="3107" y="5163"/>
                </a:lnTo>
                <a:lnTo>
                  <a:pt x="3121" y="5161"/>
                </a:lnTo>
                <a:lnTo>
                  <a:pt x="3133" y="5154"/>
                </a:lnTo>
                <a:lnTo>
                  <a:pt x="3146" y="5138"/>
                </a:lnTo>
                <a:lnTo>
                  <a:pt x="3160" y="5134"/>
                </a:lnTo>
                <a:lnTo>
                  <a:pt x="3172" y="5131"/>
                </a:lnTo>
                <a:lnTo>
                  <a:pt x="3186" y="5125"/>
                </a:lnTo>
                <a:lnTo>
                  <a:pt x="3199" y="5120"/>
                </a:lnTo>
                <a:lnTo>
                  <a:pt x="3212" y="5116"/>
                </a:lnTo>
                <a:lnTo>
                  <a:pt x="3225" y="5115"/>
                </a:lnTo>
                <a:lnTo>
                  <a:pt x="3238" y="5114"/>
                </a:lnTo>
                <a:lnTo>
                  <a:pt x="3252" y="5114"/>
                </a:lnTo>
                <a:lnTo>
                  <a:pt x="3264" y="5110"/>
                </a:lnTo>
                <a:lnTo>
                  <a:pt x="3278" y="5105"/>
                </a:lnTo>
                <a:lnTo>
                  <a:pt x="3291" y="5104"/>
                </a:lnTo>
                <a:lnTo>
                  <a:pt x="3303" y="5102"/>
                </a:lnTo>
                <a:lnTo>
                  <a:pt x="3317" y="5102"/>
                </a:lnTo>
                <a:lnTo>
                  <a:pt x="3330" y="5092"/>
                </a:lnTo>
                <a:lnTo>
                  <a:pt x="3344" y="5090"/>
                </a:lnTo>
                <a:lnTo>
                  <a:pt x="3369" y="5090"/>
                </a:lnTo>
                <a:lnTo>
                  <a:pt x="3383" y="5087"/>
                </a:lnTo>
                <a:lnTo>
                  <a:pt x="3395" y="5085"/>
                </a:lnTo>
                <a:lnTo>
                  <a:pt x="3422" y="5078"/>
                </a:lnTo>
                <a:lnTo>
                  <a:pt x="3435" y="5077"/>
                </a:lnTo>
                <a:lnTo>
                  <a:pt x="3448" y="5075"/>
                </a:lnTo>
                <a:lnTo>
                  <a:pt x="3461" y="5069"/>
                </a:lnTo>
                <a:lnTo>
                  <a:pt x="3474" y="5068"/>
                </a:lnTo>
                <a:lnTo>
                  <a:pt x="3487" y="5067"/>
                </a:lnTo>
                <a:lnTo>
                  <a:pt x="3501" y="5060"/>
                </a:lnTo>
                <a:lnTo>
                  <a:pt x="3514" y="5059"/>
                </a:lnTo>
                <a:lnTo>
                  <a:pt x="3526" y="5053"/>
                </a:lnTo>
                <a:lnTo>
                  <a:pt x="3540" y="5037"/>
                </a:lnTo>
                <a:lnTo>
                  <a:pt x="3553" y="5016"/>
                </a:lnTo>
                <a:lnTo>
                  <a:pt x="3566" y="4997"/>
                </a:lnTo>
                <a:lnTo>
                  <a:pt x="3579" y="4987"/>
                </a:lnTo>
                <a:lnTo>
                  <a:pt x="3593" y="4985"/>
                </a:lnTo>
                <a:lnTo>
                  <a:pt x="3605" y="4985"/>
                </a:lnTo>
                <a:lnTo>
                  <a:pt x="3618" y="4973"/>
                </a:lnTo>
                <a:lnTo>
                  <a:pt x="3632" y="4971"/>
                </a:lnTo>
                <a:lnTo>
                  <a:pt x="3645" y="4956"/>
                </a:lnTo>
                <a:lnTo>
                  <a:pt x="3658" y="4948"/>
                </a:lnTo>
                <a:lnTo>
                  <a:pt x="3671" y="4944"/>
                </a:lnTo>
                <a:lnTo>
                  <a:pt x="3684" y="4937"/>
                </a:lnTo>
                <a:lnTo>
                  <a:pt x="3697" y="4934"/>
                </a:lnTo>
                <a:lnTo>
                  <a:pt x="3710" y="4923"/>
                </a:lnTo>
                <a:lnTo>
                  <a:pt x="3724" y="4921"/>
                </a:lnTo>
                <a:lnTo>
                  <a:pt x="3736" y="4921"/>
                </a:lnTo>
                <a:lnTo>
                  <a:pt x="3750" y="4916"/>
                </a:lnTo>
                <a:lnTo>
                  <a:pt x="3763" y="4912"/>
                </a:lnTo>
                <a:lnTo>
                  <a:pt x="3775" y="4909"/>
                </a:lnTo>
                <a:lnTo>
                  <a:pt x="3789" y="4909"/>
                </a:lnTo>
                <a:lnTo>
                  <a:pt x="3802" y="4905"/>
                </a:lnTo>
                <a:lnTo>
                  <a:pt x="3816" y="4901"/>
                </a:lnTo>
                <a:lnTo>
                  <a:pt x="3828" y="4898"/>
                </a:lnTo>
                <a:lnTo>
                  <a:pt x="3841" y="4896"/>
                </a:lnTo>
                <a:lnTo>
                  <a:pt x="3855" y="4885"/>
                </a:lnTo>
                <a:lnTo>
                  <a:pt x="3867" y="4885"/>
                </a:lnTo>
                <a:lnTo>
                  <a:pt x="3881" y="4885"/>
                </a:lnTo>
                <a:lnTo>
                  <a:pt x="3894" y="4884"/>
                </a:lnTo>
                <a:lnTo>
                  <a:pt x="3906" y="4882"/>
                </a:lnTo>
                <a:lnTo>
                  <a:pt x="3920" y="4881"/>
                </a:lnTo>
                <a:lnTo>
                  <a:pt x="3933" y="4881"/>
                </a:lnTo>
                <a:lnTo>
                  <a:pt x="3947" y="4875"/>
                </a:lnTo>
                <a:lnTo>
                  <a:pt x="3959" y="4875"/>
                </a:lnTo>
                <a:lnTo>
                  <a:pt x="3973" y="4864"/>
                </a:lnTo>
                <a:lnTo>
                  <a:pt x="3986" y="4852"/>
                </a:lnTo>
                <a:lnTo>
                  <a:pt x="3998" y="4846"/>
                </a:lnTo>
                <a:lnTo>
                  <a:pt x="4012" y="4836"/>
                </a:lnTo>
                <a:lnTo>
                  <a:pt x="4025" y="4824"/>
                </a:lnTo>
                <a:lnTo>
                  <a:pt x="4038" y="4823"/>
                </a:lnTo>
                <a:lnTo>
                  <a:pt x="4051" y="4812"/>
                </a:lnTo>
                <a:lnTo>
                  <a:pt x="4064" y="4808"/>
                </a:lnTo>
                <a:lnTo>
                  <a:pt x="4077" y="4807"/>
                </a:lnTo>
                <a:lnTo>
                  <a:pt x="4090" y="4807"/>
                </a:lnTo>
                <a:lnTo>
                  <a:pt x="4104" y="4804"/>
                </a:lnTo>
                <a:lnTo>
                  <a:pt x="4117" y="4803"/>
                </a:lnTo>
                <a:lnTo>
                  <a:pt x="4130" y="4802"/>
                </a:lnTo>
                <a:lnTo>
                  <a:pt x="4143" y="4799"/>
                </a:lnTo>
                <a:lnTo>
                  <a:pt x="4156" y="4792"/>
                </a:lnTo>
                <a:lnTo>
                  <a:pt x="4169" y="4789"/>
                </a:lnTo>
                <a:lnTo>
                  <a:pt x="4182" y="4786"/>
                </a:lnTo>
                <a:lnTo>
                  <a:pt x="4196" y="4775"/>
                </a:lnTo>
                <a:lnTo>
                  <a:pt x="4208" y="4761"/>
                </a:lnTo>
                <a:lnTo>
                  <a:pt x="4221" y="4758"/>
                </a:lnTo>
                <a:lnTo>
                  <a:pt x="4235" y="4752"/>
                </a:lnTo>
                <a:lnTo>
                  <a:pt x="4248" y="4751"/>
                </a:lnTo>
                <a:lnTo>
                  <a:pt x="4261" y="4738"/>
                </a:lnTo>
                <a:lnTo>
                  <a:pt x="4274" y="4728"/>
                </a:lnTo>
                <a:lnTo>
                  <a:pt x="4288" y="4725"/>
                </a:lnTo>
                <a:lnTo>
                  <a:pt x="4300" y="4718"/>
                </a:lnTo>
                <a:lnTo>
                  <a:pt x="4313" y="4718"/>
                </a:lnTo>
                <a:lnTo>
                  <a:pt x="4327" y="4711"/>
                </a:lnTo>
                <a:lnTo>
                  <a:pt x="4339" y="4705"/>
                </a:lnTo>
                <a:lnTo>
                  <a:pt x="4353" y="4698"/>
                </a:lnTo>
                <a:lnTo>
                  <a:pt x="4366" y="4695"/>
                </a:lnTo>
                <a:lnTo>
                  <a:pt x="4378" y="4693"/>
                </a:lnTo>
                <a:lnTo>
                  <a:pt x="4392" y="4692"/>
                </a:lnTo>
                <a:lnTo>
                  <a:pt x="4405" y="4690"/>
                </a:lnTo>
                <a:lnTo>
                  <a:pt x="4419" y="4680"/>
                </a:lnTo>
                <a:lnTo>
                  <a:pt x="4431" y="4674"/>
                </a:lnTo>
                <a:lnTo>
                  <a:pt x="4445" y="4672"/>
                </a:lnTo>
                <a:lnTo>
                  <a:pt x="4458" y="4660"/>
                </a:lnTo>
                <a:lnTo>
                  <a:pt x="4470" y="4657"/>
                </a:lnTo>
                <a:lnTo>
                  <a:pt x="4497" y="4656"/>
                </a:lnTo>
                <a:lnTo>
                  <a:pt x="4510" y="4648"/>
                </a:lnTo>
                <a:lnTo>
                  <a:pt x="4523" y="4640"/>
                </a:lnTo>
                <a:lnTo>
                  <a:pt x="4536" y="4637"/>
                </a:lnTo>
                <a:lnTo>
                  <a:pt x="4550" y="4636"/>
                </a:lnTo>
                <a:lnTo>
                  <a:pt x="4562" y="4634"/>
                </a:lnTo>
                <a:lnTo>
                  <a:pt x="4576" y="4629"/>
                </a:lnTo>
                <a:lnTo>
                  <a:pt x="4589" y="4623"/>
                </a:lnTo>
                <a:lnTo>
                  <a:pt x="4601" y="4622"/>
                </a:lnTo>
                <a:lnTo>
                  <a:pt x="4615" y="4620"/>
                </a:lnTo>
                <a:lnTo>
                  <a:pt x="4628" y="4614"/>
                </a:lnTo>
                <a:lnTo>
                  <a:pt x="4641" y="4609"/>
                </a:lnTo>
                <a:lnTo>
                  <a:pt x="4654" y="4605"/>
                </a:lnTo>
                <a:lnTo>
                  <a:pt x="4668" y="4599"/>
                </a:lnTo>
                <a:lnTo>
                  <a:pt x="4681" y="4595"/>
                </a:lnTo>
                <a:lnTo>
                  <a:pt x="4693" y="4592"/>
                </a:lnTo>
                <a:lnTo>
                  <a:pt x="4707" y="4591"/>
                </a:lnTo>
                <a:lnTo>
                  <a:pt x="4720" y="4588"/>
                </a:lnTo>
                <a:lnTo>
                  <a:pt x="4733" y="4586"/>
                </a:lnTo>
                <a:lnTo>
                  <a:pt x="4746" y="4580"/>
                </a:lnTo>
                <a:lnTo>
                  <a:pt x="4760" y="4576"/>
                </a:lnTo>
                <a:lnTo>
                  <a:pt x="4772" y="4566"/>
                </a:lnTo>
                <a:lnTo>
                  <a:pt x="4785" y="4557"/>
                </a:lnTo>
                <a:lnTo>
                  <a:pt x="4799" y="4551"/>
                </a:lnTo>
                <a:lnTo>
                  <a:pt x="4811" y="4542"/>
                </a:lnTo>
                <a:lnTo>
                  <a:pt x="4825" y="4541"/>
                </a:lnTo>
                <a:lnTo>
                  <a:pt x="4838" y="4537"/>
                </a:lnTo>
                <a:lnTo>
                  <a:pt x="4851" y="4535"/>
                </a:lnTo>
                <a:lnTo>
                  <a:pt x="4864" y="4531"/>
                </a:lnTo>
                <a:lnTo>
                  <a:pt x="4877" y="4498"/>
                </a:lnTo>
                <a:lnTo>
                  <a:pt x="4891" y="4476"/>
                </a:lnTo>
                <a:lnTo>
                  <a:pt x="4903" y="4471"/>
                </a:lnTo>
                <a:lnTo>
                  <a:pt x="4916" y="4468"/>
                </a:lnTo>
                <a:lnTo>
                  <a:pt x="4930" y="4458"/>
                </a:lnTo>
                <a:lnTo>
                  <a:pt x="4942" y="4452"/>
                </a:lnTo>
                <a:lnTo>
                  <a:pt x="4956" y="4426"/>
                </a:lnTo>
                <a:lnTo>
                  <a:pt x="4969" y="4415"/>
                </a:lnTo>
                <a:lnTo>
                  <a:pt x="4983" y="4405"/>
                </a:lnTo>
                <a:lnTo>
                  <a:pt x="4995" y="4396"/>
                </a:lnTo>
                <a:lnTo>
                  <a:pt x="5008" y="4393"/>
                </a:lnTo>
                <a:lnTo>
                  <a:pt x="5022" y="4379"/>
                </a:lnTo>
                <a:lnTo>
                  <a:pt x="5034" y="4376"/>
                </a:lnTo>
                <a:lnTo>
                  <a:pt x="5048" y="4355"/>
                </a:lnTo>
                <a:lnTo>
                  <a:pt x="5061" y="4350"/>
                </a:lnTo>
                <a:lnTo>
                  <a:pt x="5073" y="4338"/>
                </a:lnTo>
                <a:lnTo>
                  <a:pt x="5087" y="4324"/>
                </a:lnTo>
                <a:lnTo>
                  <a:pt x="5100" y="4309"/>
                </a:lnTo>
                <a:lnTo>
                  <a:pt x="5113" y="4301"/>
                </a:lnTo>
                <a:lnTo>
                  <a:pt x="5126" y="4293"/>
                </a:lnTo>
                <a:lnTo>
                  <a:pt x="5140" y="4287"/>
                </a:lnTo>
                <a:lnTo>
                  <a:pt x="5153" y="4282"/>
                </a:lnTo>
                <a:lnTo>
                  <a:pt x="5165" y="4280"/>
                </a:lnTo>
                <a:lnTo>
                  <a:pt x="5179" y="4275"/>
                </a:lnTo>
                <a:lnTo>
                  <a:pt x="5192" y="4272"/>
                </a:lnTo>
                <a:lnTo>
                  <a:pt x="5205" y="4270"/>
                </a:lnTo>
                <a:lnTo>
                  <a:pt x="5218" y="4265"/>
                </a:lnTo>
                <a:lnTo>
                  <a:pt x="5231" y="4261"/>
                </a:lnTo>
                <a:lnTo>
                  <a:pt x="5244" y="4261"/>
                </a:lnTo>
                <a:lnTo>
                  <a:pt x="5257" y="4259"/>
                </a:lnTo>
                <a:lnTo>
                  <a:pt x="5271" y="4258"/>
                </a:lnTo>
                <a:lnTo>
                  <a:pt x="5284" y="4258"/>
                </a:lnTo>
                <a:lnTo>
                  <a:pt x="5296" y="4255"/>
                </a:lnTo>
                <a:lnTo>
                  <a:pt x="5310" y="4255"/>
                </a:lnTo>
                <a:lnTo>
                  <a:pt x="5323" y="4254"/>
                </a:lnTo>
                <a:lnTo>
                  <a:pt x="5336" y="4254"/>
                </a:lnTo>
                <a:lnTo>
                  <a:pt x="5349" y="4252"/>
                </a:lnTo>
                <a:lnTo>
                  <a:pt x="5363" y="4250"/>
                </a:lnTo>
                <a:lnTo>
                  <a:pt x="5375" y="4247"/>
                </a:lnTo>
                <a:lnTo>
                  <a:pt x="5388" y="4246"/>
                </a:lnTo>
                <a:lnTo>
                  <a:pt x="5402" y="4243"/>
                </a:lnTo>
                <a:lnTo>
                  <a:pt x="5414" y="4240"/>
                </a:lnTo>
                <a:lnTo>
                  <a:pt x="5428" y="4236"/>
                </a:lnTo>
                <a:lnTo>
                  <a:pt x="5441" y="4236"/>
                </a:lnTo>
                <a:lnTo>
                  <a:pt x="5455" y="4234"/>
                </a:lnTo>
                <a:lnTo>
                  <a:pt x="5467" y="4228"/>
                </a:lnTo>
                <a:lnTo>
                  <a:pt x="5480" y="4220"/>
                </a:lnTo>
                <a:lnTo>
                  <a:pt x="5494" y="4218"/>
                </a:lnTo>
                <a:lnTo>
                  <a:pt x="5506" y="4216"/>
                </a:lnTo>
                <a:lnTo>
                  <a:pt x="5520" y="4216"/>
                </a:lnTo>
                <a:lnTo>
                  <a:pt x="5533" y="4213"/>
                </a:lnTo>
                <a:lnTo>
                  <a:pt x="5545" y="4212"/>
                </a:lnTo>
                <a:lnTo>
                  <a:pt x="5559" y="4207"/>
                </a:lnTo>
                <a:lnTo>
                  <a:pt x="5572" y="4187"/>
                </a:lnTo>
                <a:lnTo>
                  <a:pt x="5586" y="4174"/>
                </a:lnTo>
                <a:lnTo>
                  <a:pt x="5598" y="4169"/>
                </a:lnTo>
                <a:lnTo>
                  <a:pt x="5611" y="4157"/>
                </a:lnTo>
                <a:lnTo>
                  <a:pt x="5625" y="4154"/>
                </a:lnTo>
                <a:lnTo>
                  <a:pt x="5637" y="4150"/>
                </a:lnTo>
                <a:lnTo>
                  <a:pt x="5651" y="4133"/>
                </a:lnTo>
                <a:lnTo>
                  <a:pt x="5664" y="4127"/>
                </a:lnTo>
                <a:lnTo>
                  <a:pt x="5677" y="4114"/>
                </a:lnTo>
                <a:lnTo>
                  <a:pt x="5690" y="4103"/>
                </a:lnTo>
                <a:lnTo>
                  <a:pt x="5703" y="4093"/>
                </a:lnTo>
                <a:lnTo>
                  <a:pt x="5717" y="4087"/>
                </a:lnTo>
                <a:lnTo>
                  <a:pt x="5729" y="4087"/>
                </a:lnTo>
                <a:lnTo>
                  <a:pt x="5743" y="4076"/>
                </a:lnTo>
                <a:lnTo>
                  <a:pt x="5756" y="4068"/>
                </a:lnTo>
                <a:lnTo>
                  <a:pt x="5768" y="4063"/>
                </a:lnTo>
                <a:lnTo>
                  <a:pt x="5900" y="4063"/>
                </a:lnTo>
                <a:lnTo>
                  <a:pt x="5913" y="4063"/>
                </a:lnTo>
                <a:lnTo>
                  <a:pt x="5926" y="4056"/>
                </a:lnTo>
                <a:lnTo>
                  <a:pt x="5939" y="4043"/>
                </a:lnTo>
                <a:lnTo>
                  <a:pt x="5952" y="4035"/>
                </a:lnTo>
                <a:lnTo>
                  <a:pt x="5966" y="4026"/>
                </a:lnTo>
                <a:lnTo>
                  <a:pt x="5978" y="4022"/>
                </a:lnTo>
                <a:lnTo>
                  <a:pt x="5991" y="4015"/>
                </a:lnTo>
                <a:lnTo>
                  <a:pt x="6005" y="4013"/>
                </a:lnTo>
                <a:lnTo>
                  <a:pt x="6017" y="4010"/>
                </a:lnTo>
                <a:lnTo>
                  <a:pt x="6070" y="4002"/>
                </a:lnTo>
                <a:lnTo>
                  <a:pt x="6083" y="3995"/>
                </a:lnTo>
                <a:lnTo>
                  <a:pt x="6097" y="3994"/>
                </a:lnTo>
                <a:lnTo>
                  <a:pt x="6109" y="3993"/>
                </a:lnTo>
                <a:lnTo>
                  <a:pt x="6123" y="3986"/>
                </a:lnTo>
                <a:lnTo>
                  <a:pt x="6136" y="3984"/>
                </a:lnTo>
                <a:lnTo>
                  <a:pt x="6148" y="3978"/>
                </a:lnTo>
                <a:lnTo>
                  <a:pt x="6162" y="3971"/>
                </a:lnTo>
                <a:lnTo>
                  <a:pt x="6175" y="3965"/>
                </a:lnTo>
                <a:lnTo>
                  <a:pt x="6189" y="3951"/>
                </a:lnTo>
                <a:lnTo>
                  <a:pt x="6201" y="3944"/>
                </a:lnTo>
                <a:lnTo>
                  <a:pt x="6215" y="3936"/>
                </a:lnTo>
                <a:lnTo>
                  <a:pt x="6228" y="3928"/>
                </a:lnTo>
                <a:lnTo>
                  <a:pt x="6240" y="3920"/>
                </a:lnTo>
                <a:lnTo>
                  <a:pt x="6254" y="3919"/>
                </a:lnTo>
                <a:lnTo>
                  <a:pt x="6267" y="3910"/>
                </a:lnTo>
                <a:lnTo>
                  <a:pt x="6280" y="3908"/>
                </a:lnTo>
                <a:lnTo>
                  <a:pt x="6293" y="3904"/>
                </a:lnTo>
                <a:lnTo>
                  <a:pt x="6306" y="3896"/>
                </a:lnTo>
                <a:lnTo>
                  <a:pt x="6320" y="3894"/>
                </a:lnTo>
                <a:lnTo>
                  <a:pt x="6332" y="3892"/>
                </a:lnTo>
                <a:lnTo>
                  <a:pt x="6346" y="3890"/>
                </a:lnTo>
                <a:lnTo>
                  <a:pt x="6359" y="3888"/>
                </a:lnTo>
                <a:lnTo>
                  <a:pt x="6385" y="3884"/>
                </a:lnTo>
                <a:lnTo>
                  <a:pt x="6398" y="3881"/>
                </a:lnTo>
                <a:lnTo>
                  <a:pt x="6411" y="3881"/>
                </a:lnTo>
                <a:lnTo>
                  <a:pt x="6424" y="3878"/>
                </a:lnTo>
                <a:lnTo>
                  <a:pt x="6438" y="3878"/>
                </a:lnTo>
                <a:lnTo>
                  <a:pt x="6450" y="3874"/>
                </a:lnTo>
                <a:lnTo>
                  <a:pt x="6463" y="3872"/>
                </a:lnTo>
                <a:lnTo>
                  <a:pt x="6490" y="3871"/>
                </a:lnTo>
                <a:lnTo>
                  <a:pt x="6503" y="3869"/>
                </a:lnTo>
                <a:lnTo>
                  <a:pt x="6516" y="3869"/>
                </a:lnTo>
                <a:lnTo>
                  <a:pt x="6530" y="3867"/>
                </a:lnTo>
                <a:lnTo>
                  <a:pt x="6542" y="3866"/>
                </a:lnTo>
                <a:lnTo>
                  <a:pt x="6555" y="3865"/>
                </a:lnTo>
                <a:lnTo>
                  <a:pt x="6569" y="3864"/>
                </a:lnTo>
                <a:lnTo>
                  <a:pt x="6581" y="3857"/>
                </a:lnTo>
                <a:lnTo>
                  <a:pt x="6595" y="3856"/>
                </a:lnTo>
                <a:lnTo>
                  <a:pt x="6608" y="3854"/>
                </a:lnTo>
                <a:lnTo>
                  <a:pt x="6620" y="3852"/>
                </a:lnTo>
                <a:lnTo>
                  <a:pt x="6634" y="3830"/>
                </a:lnTo>
                <a:lnTo>
                  <a:pt x="6647" y="3825"/>
                </a:lnTo>
                <a:lnTo>
                  <a:pt x="6661" y="3822"/>
                </a:lnTo>
                <a:lnTo>
                  <a:pt x="6673" y="3815"/>
                </a:lnTo>
                <a:lnTo>
                  <a:pt x="6687" y="3811"/>
                </a:lnTo>
                <a:lnTo>
                  <a:pt x="6700" y="3809"/>
                </a:lnTo>
                <a:lnTo>
                  <a:pt x="6712" y="3805"/>
                </a:lnTo>
                <a:lnTo>
                  <a:pt x="6726" y="3802"/>
                </a:lnTo>
                <a:lnTo>
                  <a:pt x="6739" y="3791"/>
                </a:lnTo>
                <a:lnTo>
                  <a:pt x="6752" y="3786"/>
                </a:lnTo>
                <a:lnTo>
                  <a:pt x="6765" y="3778"/>
                </a:lnTo>
                <a:lnTo>
                  <a:pt x="6778" y="3773"/>
                </a:lnTo>
                <a:lnTo>
                  <a:pt x="6792" y="3767"/>
                </a:lnTo>
                <a:lnTo>
                  <a:pt x="6804" y="3763"/>
                </a:lnTo>
                <a:lnTo>
                  <a:pt x="6818" y="3760"/>
                </a:lnTo>
                <a:lnTo>
                  <a:pt x="6831" y="3750"/>
                </a:lnTo>
                <a:lnTo>
                  <a:pt x="6843" y="3749"/>
                </a:lnTo>
                <a:lnTo>
                  <a:pt x="6857" y="3746"/>
                </a:lnTo>
                <a:lnTo>
                  <a:pt x="6870" y="3736"/>
                </a:lnTo>
                <a:lnTo>
                  <a:pt x="6883" y="3730"/>
                </a:lnTo>
                <a:lnTo>
                  <a:pt x="6896" y="3728"/>
                </a:lnTo>
                <a:lnTo>
                  <a:pt x="6910" y="3724"/>
                </a:lnTo>
                <a:lnTo>
                  <a:pt x="6923" y="3720"/>
                </a:lnTo>
                <a:lnTo>
                  <a:pt x="6935" y="3715"/>
                </a:lnTo>
                <a:lnTo>
                  <a:pt x="6949" y="3709"/>
                </a:lnTo>
                <a:lnTo>
                  <a:pt x="6962" y="3703"/>
                </a:lnTo>
                <a:lnTo>
                  <a:pt x="6975" y="3701"/>
                </a:lnTo>
                <a:lnTo>
                  <a:pt x="6988" y="3698"/>
                </a:lnTo>
                <a:lnTo>
                  <a:pt x="7001" y="3697"/>
                </a:lnTo>
                <a:lnTo>
                  <a:pt x="7014" y="3695"/>
                </a:lnTo>
                <a:lnTo>
                  <a:pt x="7027" y="3692"/>
                </a:lnTo>
                <a:lnTo>
                  <a:pt x="7041" y="3691"/>
                </a:lnTo>
                <a:lnTo>
                  <a:pt x="7053" y="3691"/>
                </a:lnTo>
                <a:lnTo>
                  <a:pt x="7067" y="3691"/>
                </a:lnTo>
                <a:lnTo>
                  <a:pt x="7080" y="3688"/>
                </a:lnTo>
                <a:lnTo>
                  <a:pt x="7093" y="3688"/>
                </a:lnTo>
                <a:lnTo>
                  <a:pt x="7106" y="3687"/>
                </a:lnTo>
                <a:lnTo>
                  <a:pt x="7119" y="3685"/>
                </a:lnTo>
                <a:lnTo>
                  <a:pt x="7133" y="3681"/>
                </a:lnTo>
                <a:lnTo>
                  <a:pt x="7145" y="3670"/>
                </a:lnTo>
                <a:lnTo>
                  <a:pt x="7158" y="3659"/>
                </a:lnTo>
                <a:lnTo>
                  <a:pt x="7172" y="3657"/>
                </a:lnTo>
                <a:lnTo>
                  <a:pt x="7184" y="3655"/>
                </a:lnTo>
                <a:lnTo>
                  <a:pt x="7198" y="3653"/>
                </a:lnTo>
                <a:lnTo>
                  <a:pt x="7211" y="3651"/>
                </a:lnTo>
                <a:lnTo>
                  <a:pt x="7225" y="3645"/>
                </a:lnTo>
                <a:lnTo>
                  <a:pt x="7237" y="3639"/>
                </a:lnTo>
                <a:lnTo>
                  <a:pt x="7250" y="3630"/>
                </a:lnTo>
                <a:lnTo>
                  <a:pt x="7264" y="3629"/>
                </a:lnTo>
                <a:lnTo>
                  <a:pt x="7276" y="3629"/>
                </a:lnTo>
                <a:lnTo>
                  <a:pt x="7290" y="3623"/>
                </a:lnTo>
                <a:lnTo>
                  <a:pt x="7303" y="3621"/>
                </a:lnTo>
                <a:lnTo>
                  <a:pt x="7315" y="3615"/>
                </a:lnTo>
                <a:lnTo>
                  <a:pt x="7329" y="3608"/>
                </a:lnTo>
                <a:lnTo>
                  <a:pt x="7342" y="3606"/>
                </a:lnTo>
                <a:lnTo>
                  <a:pt x="7356" y="3606"/>
                </a:lnTo>
                <a:lnTo>
                  <a:pt x="7368" y="3604"/>
                </a:lnTo>
                <a:lnTo>
                  <a:pt x="7382" y="3603"/>
                </a:lnTo>
                <a:lnTo>
                  <a:pt x="7395" y="3602"/>
                </a:lnTo>
                <a:lnTo>
                  <a:pt x="7407" y="3600"/>
                </a:lnTo>
                <a:lnTo>
                  <a:pt x="7421" y="3598"/>
                </a:lnTo>
                <a:lnTo>
                  <a:pt x="7447" y="3598"/>
                </a:lnTo>
                <a:lnTo>
                  <a:pt x="7473" y="3598"/>
                </a:lnTo>
                <a:lnTo>
                  <a:pt x="7486" y="3581"/>
                </a:lnTo>
                <a:lnTo>
                  <a:pt x="7499" y="3569"/>
                </a:lnTo>
                <a:lnTo>
                  <a:pt x="7513" y="3567"/>
                </a:lnTo>
                <a:lnTo>
                  <a:pt x="7526" y="3563"/>
                </a:lnTo>
                <a:lnTo>
                  <a:pt x="7538" y="3559"/>
                </a:lnTo>
                <a:lnTo>
                  <a:pt x="7552" y="3559"/>
                </a:lnTo>
                <a:lnTo>
                  <a:pt x="7565" y="3549"/>
                </a:lnTo>
                <a:lnTo>
                  <a:pt x="7578" y="3543"/>
                </a:lnTo>
                <a:lnTo>
                  <a:pt x="7591" y="3540"/>
                </a:lnTo>
                <a:lnTo>
                  <a:pt x="7605" y="3533"/>
                </a:lnTo>
                <a:lnTo>
                  <a:pt x="7617" y="3531"/>
                </a:lnTo>
                <a:lnTo>
                  <a:pt x="7630" y="3521"/>
                </a:lnTo>
                <a:lnTo>
                  <a:pt x="7656" y="3503"/>
                </a:lnTo>
                <a:lnTo>
                  <a:pt x="7670" y="3502"/>
                </a:lnTo>
                <a:lnTo>
                  <a:pt x="7683" y="3485"/>
                </a:lnTo>
                <a:lnTo>
                  <a:pt x="7696" y="3479"/>
                </a:lnTo>
                <a:lnTo>
                  <a:pt x="7709" y="3474"/>
                </a:lnTo>
                <a:lnTo>
                  <a:pt x="7722" y="3471"/>
                </a:lnTo>
                <a:lnTo>
                  <a:pt x="7736" y="3462"/>
                </a:lnTo>
                <a:lnTo>
                  <a:pt x="7748" y="3459"/>
                </a:lnTo>
                <a:lnTo>
                  <a:pt x="7762" y="3451"/>
                </a:lnTo>
                <a:lnTo>
                  <a:pt x="7775" y="3445"/>
                </a:lnTo>
                <a:lnTo>
                  <a:pt x="7787" y="3442"/>
                </a:lnTo>
                <a:lnTo>
                  <a:pt x="7801" y="3440"/>
                </a:lnTo>
                <a:lnTo>
                  <a:pt x="7814" y="3436"/>
                </a:lnTo>
                <a:lnTo>
                  <a:pt x="7828" y="3425"/>
                </a:lnTo>
                <a:lnTo>
                  <a:pt x="7840" y="3423"/>
                </a:lnTo>
                <a:lnTo>
                  <a:pt x="7853" y="3419"/>
                </a:lnTo>
                <a:lnTo>
                  <a:pt x="7867" y="3417"/>
                </a:lnTo>
                <a:lnTo>
                  <a:pt x="7879" y="3409"/>
                </a:lnTo>
                <a:lnTo>
                  <a:pt x="7893" y="3408"/>
                </a:lnTo>
                <a:lnTo>
                  <a:pt x="7906" y="3406"/>
                </a:lnTo>
                <a:lnTo>
                  <a:pt x="7919" y="3399"/>
                </a:lnTo>
                <a:lnTo>
                  <a:pt x="7932" y="3390"/>
                </a:lnTo>
                <a:lnTo>
                  <a:pt x="7945" y="3387"/>
                </a:lnTo>
                <a:lnTo>
                  <a:pt x="7959" y="3382"/>
                </a:lnTo>
                <a:lnTo>
                  <a:pt x="7971" y="3375"/>
                </a:lnTo>
                <a:lnTo>
                  <a:pt x="7985" y="3374"/>
                </a:lnTo>
                <a:lnTo>
                  <a:pt x="7998" y="3363"/>
                </a:lnTo>
                <a:lnTo>
                  <a:pt x="8010" y="3334"/>
                </a:lnTo>
                <a:lnTo>
                  <a:pt x="8024" y="3332"/>
                </a:lnTo>
                <a:lnTo>
                  <a:pt x="8037" y="3331"/>
                </a:lnTo>
                <a:lnTo>
                  <a:pt x="8050" y="3323"/>
                </a:lnTo>
                <a:lnTo>
                  <a:pt x="8063" y="3310"/>
                </a:lnTo>
                <a:lnTo>
                  <a:pt x="8077" y="3299"/>
                </a:lnTo>
                <a:lnTo>
                  <a:pt x="8089" y="3294"/>
                </a:lnTo>
                <a:lnTo>
                  <a:pt x="8102" y="3285"/>
                </a:lnTo>
                <a:lnTo>
                  <a:pt x="8116" y="3278"/>
                </a:lnTo>
                <a:lnTo>
                  <a:pt x="8129" y="3265"/>
                </a:lnTo>
                <a:lnTo>
                  <a:pt x="8142" y="3250"/>
                </a:lnTo>
                <a:lnTo>
                  <a:pt x="8155" y="3239"/>
                </a:lnTo>
                <a:lnTo>
                  <a:pt x="8168" y="3233"/>
                </a:lnTo>
                <a:lnTo>
                  <a:pt x="8181" y="3230"/>
                </a:lnTo>
                <a:lnTo>
                  <a:pt x="8194" y="3224"/>
                </a:lnTo>
                <a:lnTo>
                  <a:pt x="8208" y="3213"/>
                </a:lnTo>
                <a:lnTo>
                  <a:pt x="8220" y="3205"/>
                </a:lnTo>
                <a:lnTo>
                  <a:pt x="8233" y="3195"/>
                </a:lnTo>
                <a:lnTo>
                  <a:pt x="8247" y="3188"/>
                </a:lnTo>
                <a:lnTo>
                  <a:pt x="8259" y="3183"/>
                </a:lnTo>
                <a:lnTo>
                  <a:pt x="8273" y="3175"/>
                </a:lnTo>
                <a:lnTo>
                  <a:pt x="8286" y="3165"/>
                </a:lnTo>
                <a:lnTo>
                  <a:pt x="8300" y="3157"/>
                </a:lnTo>
                <a:lnTo>
                  <a:pt x="8312" y="3148"/>
                </a:lnTo>
                <a:lnTo>
                  <a:pt x="8325" y="3135"/>
                </a:lnTo>
                <a:lnTo>
                  <a:pt x="8339" y="3129"/>
                </a:lnTo>
                <a:lnTo>
                  <a:pt x="8351" y="3125"/>
                </a:lnTo>
                <a:lnTo>
                  <a:pt x="8365" y="3120"/>
                </a:lnTo>
                <a:lnTo>
                  <a:pt x="8378" y="3116"/>
                </a:lnTo>
                <a:lnTo>
                  <a:pt x="8391" y="3111"/>
                </a:lnTo>
                <a:lnTo>
                  <a:pt x="8404" y="3106"/>
                </a:lnTo>
                <a:lnTo>
                  <a:pt x="8417" y="3101"/>
                </a:lnTo>
                <a:lnTo>
                  <a:pt x="8431" y="3097"/>
                </a:lnTo>
                <a:lnTo>
                  <a:pt x="8443" y="3094"/>
                </a:lnTo>
                <a:lnTo>
                  <a:pt x="8457" y="3092"/>
                </a:lnTo>
                <a:lnTo>
                  <a:pt x="8470" y="3087"/>
                </a:lnTo>
                <a:lnTo>
                  <a:pt x="8482" y="3068"/>
                </a:lnTo>
                <a:lnTo>
                  <a:pt x="8496" y="3058"/>
                </a:lnTo>
                <a:lnTo>
                  <a:pt x="8509" y="3049"/>
                </a:lnTo>
                <a:lnTo>
                  <a:pt x="8522" y="3039"/>
                </a:lnTo>
                <a:lnTo>
                  <a:pt x="8535" y="3021"/>
                </a:lnTo>
                <a:lnTo>
                  <a:pt x="8548" y="3008"/>
                </a:lnTo>
                <a:lnTo>
                  <a:pt x="8562" y="2995"/>
                </a:lnTo>
                <a:lnTo>
                  <a:pt x="8574" y="2992"/>
                </a:lnTo>
                <a:lnTo>
                  <a:pt x="8588" y="2987"/>
                </a:lnTo>
                <a:lnTo>
                  <a:pt x="8601" y="2982"/>
                </a:lnTo>
                <a:lnTo>
                  <a:pt x="8614" y="2961"/>
                </a:lnTo>
                <a:lnTo>
                  <a:pt x="8627" y="2939"/>
                </a:lnTo>
                <a:lnTo>
                  <a:pt x="8640" y="2920"/>
                </a:lnTo>
                <a:lnTo>
                  <a:pt x="8653" y="2883"/>
                </a:lnTo>
                <a:lnTo>
                  <a:pt x="8666" y="2862"/>
                </a:lnTo>
                <a:lnTo>
                  <a:pt x="8680" y="2827"/>
                </a:lnTo>
                <a:lnTo>
                  <a:pt x="8692" y="2800"/>
                </a:lnTo>
                <a:lnTo>
                  <a:pt x="8705" y="2783"/>
                </a:lnTo>
                <a:lnTo>
                  <a:pt x="8719" y="2771"/>
                </a:lnTo>
                <a:lnTo>
                  <a:pt x="8732" y="2764"/>
                </a:lnTo>
                <a:lnTo>
                  <a:pt x="8745" y="2750"/>
                </a:lnTo>
                <a:lnTo>
                  <a:pt x="8758" y="2725"/>
                </a:lnTo>
                <a:lnTo>
                  <a:pt x="8772" y="2723"/>
                </a:lnTo>
                <a:lnTo>
                  <a:pt x="8784" y="2697"/>
                </a:lnTo>
                <a:lnTo>
                  <a:pt x="8797" y="2690"/>
                </a:lnTo>
                <a:lnTo>
                  <a:pt x="8811" y="2686"/>
                </a:lnTo>
                <a:lnTo>
                  <a:pt x="8823" y="2677"/>
                </a:lnTo>
                <a:lnTo>
                  <a:pt x="8837" y="2673"/>
                </a:lnTo>
                <a:lnTo>
                  <a:pt x="8850" y="2659"/>
                </a:lnTo>
                <a:lnTo>
                  <a:pt x="8863" y="2643"/>
                </a:lnTo>
                <a:lnTo>
                  <a:pt x="8876" y="2629"/>
                </a:lnTo>
                <a:lnTo>
                  <a:pt x="8889" y="2627"/>
                </a:lnTo>
                <a:lnTo>
                  <a:pt x="8903" y="2609"/>
                </a:lnTo>
                <a:lnTo>
                  <a:pt x="8915" y="2600"/>
                </a:lnTo>
                <a:lnTo>
                  <a:pt x="8928" y="2589"/>
                </a:lnTo>
                <a:lnTo>
                  <a:pt x="8942" y="2583"/>
                </a:lnTo>
                <a:lnTo>
                  <a:pt x="8954" y="2574"/>
                </a:lnTo>
                <a:lnTo>
                  <a:pt x="8968" y="2567"/>
                </a:lnTo>
                <a:lnTo>
                  <a:pt x="8981" y="2560"/>
                </a:lnTo>
                <a:lnTo>
                  <a:pt x="8995" y="2555"/>
                </a:lnTo>
                <a:lnTo>
                  <a:pt x="9007" y="2551"/>
                </a:lnTo>
                <a:lnTo>
                  <a:pt x="9020" y="2549"/>
                </a:lnTo>
                <a:lnTo>
                  <a:pt x="9034" y="2532"/>
                </a:lnTo>
                <a:lnTo>
                  <a:pt x="9046" y="2527"/>
                </a:lnTo>
                <a:lnTo>
                  <a:pt x="9060" y="2517"/>
                </a:lnTo>
                <a:lnTo>
                  <a:pt x="9073" y="2515"/>
                </a:lnTo>
                <a:lnTo>
                  <a:pt x="9086" y="2508"/>
                </a:lnTo>
                <a:lnTo>
                  <a:pt x="9099" y="2502"/>
                </a:lnTo>
                <a:lnTo>
                  <a:pt x="9112" y="2500"/>
                </a:lnTo>
                <a:lnTo>
                  <a:pt x="9125" y="2486"/>
                </a:lnTo>
                <a:lnTo>
                  <a:pt x="9138" y="2479"/>
                </a:lnTo>
                <a:lnTo>
                  <a:pt x="9152" y="2463"/>
                </a:lnTo>
                <a:lnTo>
                  <a:pt x="9165" y="2456"/>
                </a:lnTo>
                <a:lnTo>
                  <a:pt x="9177" y="2447"/>
                </a:lnTo>
                <a:lnTo>
                  <a:pt x="9191" y="2440"/>
                </a:lnTo>
                <a:lnTo>
                  <a:pt x="9204" y="2428"/>
                </a:lnTo>
                <a:lnTo>
                  <a:pt x="9217" y="2423"/>
                </a:lnTo>
                <a:lnTo>
                  <a:pt x="9230" y="2418"/>
                </a:lnTo>
                <a:lnTo>
                  <a:pt x="9243" y="2415"/>
                </a:lnTo>
                <a:lnTo>
                  <a:pt x="9256" y="2411"/>
                </a:lnTo>
                <a:lnTo>
                  <a:pt x="9269" y="2408"/>
                </a:lnTo>
                <a:lnTo>
                  <a:pt x="9283" y="2372"/>
                </a:lnTo>
                <a:lnTo>
                  <a:pt x="9295" y="2366"/>
                </a:lnTo>
                <a:lnTo>
                  <a:pt x="9309" y="2360"/>
                </a:lnTo>
                <a:lnTo>
                  <a:pt x="9322" y="2354"/>
                </a:lnTo>
                <a:lnTo>
                  <a:pt x="9335" y="2339"/>
                </a:lnTo>
                <a:lnTo>
                  <a:pt x="9348" y="2333"/>
                </a:lnTo>
                <a:lnTo>
                  <a:pt x="9361" y="2330"/>
                </a:lnTo>
                <a:lnTo>
                  <a:pt x="9375" y="2319"/>
                </a:lnTo>
                <a:lnTo>
                  <a:pt x="9387" y="2311"/>
                </a:lnTo>
                <a:lnTo>
                  <a:pt x="9400" y="2300"/>
                </a:lnTo>
                <a:lnTo>
                  <a:pt x="9414" y="2299"/>
                </a:lnTo>
                <a:lnTo>
                  <a:pt x="9426" y="2283"/>
                </a:lnTo>
                <a:lnTo>
                  <a:pt x="9440" y="2280"/>
                </a:lnTo>
                <a:lnTo>
                  <a:pt x="9453" y="2276"/>
                </a:lnTo>
                <a:lnTo>
                  <a:pt x="9467" y="2274"/>
                </a:lnTo>
                <a:lnTo>
                  <a:pt x="9479" y="2267"/>
                </a:lnTo>
                <a:lnTo>
                  <a:pt x="9492" y="2262"/>
                </a:lnTo>
                <a:lnTo>
                  <a:pt x="9506" y="2261"/>
                </a:lnTo>
                <a:lnTo>
                  <a:pt x="9518" y="2255"/>
                </a:lnTo>
                <a:lnTo>
                  <a:pt x="9532" y="2254"/>
                </a:lnTo>
                <a:lnTo>
                  <a:pt x="9545" y="2253"/>
                </a:lnTo>
                <a:lnTo>
                  <a:pt x="9557" y="2244"/>
                </a:lnTo>
                <a:lnTo>
                  <a:pt x="9571" y="2242"/>
                </a:lnTo>
                <a:lnTo>
                  <a:pt x="9584" y="2241"/>
                </a:lnTo>
                <a:lnTo>
                  <a:pt x="9598" y="2239"/>
                </a:lnTo>
                <a:lnTo>
                  <a:pt x="9610" y="2230"/>
                </a:lnTo>
                <a:lnTo>
                  <a:pt x="9637" y="2227"/>
                </a:lnTo>
                <a:lnTo>
                  <a:pt x="9649" y="2224"/>
                </a:lnTo>
                <a:lnTo>
                  <a:pt x="9663" y="2210"/>
                </a:lnTo>
                <a:lnTo>
                  <a:pt x="9676" y="2205"/>
                </a:lnTo>
                <a:lnTo>
                  <a:pt x="9689" y="2195"/>
                </a:lnTo>
                <a:lnTo>
                  <a:pt x="9702" y="2191"/>
                </a:lnTo>
                <a:lnTo>
                  <a:pt x="9715" y="2191"/>
                </a:lnTo>
                <a:lnTo>
                  <a:pt x="9728" y="2188"/>
                </a:lnTo>
                <a:lnTo>
                  <a:pt x="9741" y="2186"/>
                </a:lnTo>
                <a:lnTo>
                  <a:pt x="9755" y="2182"/>
                </a:lnTo>
                <a:lnTo>
                  <a:pt x="9768" y="2174"/>
                </a:lnTo>
                <a:lnTo>
                  <a:pt x="9780" y="2165"/>
                </a:lnTo>
                <a:lnTo>
                  <a:pt x="9794" y="2165"/>
                </a:lnTo>
                <a:lnTo>
                  <a:pt x="9807" y="2163"/>
                </a:lnTo>
                <a:lnTo>
                  <a:pt x="9820" y="2160"/>
                </a:lnTo>
                <a:lnTo>
                  <a:pt x="9833" y="2157"/>
                </a:lnTo>
                <a:lnTo>
                  <a:pt x="9847" y="2145"/>
                </a:lnTo>
                <a:lnTo>
                  <a:pt x="9859" y="2143"/>
                </a:lnTo>
                <a:lnTo>
                  <a:pt x="9872" y="2141"/>
                </a:lnTo>
                <a:lnTo>
                  <a:pt x="9886" y="2138"/>
                </a:lnTo>
                <a:lnTo>
                  <a:pt x="9898" y="2136"/>
                </a:lnTo>
                <a:lnTo>
                  <a:pt x="9912" y="2124"/>
                </a:lnTo>
                <a:lnTo>
                  <a:pt x="9925" y="2117"/>
                </a:lnTo>
                <a:lnTo>
                  <a:pt x="9938" y="2115"/>
                </a:lnTo>
                <a:lnTo>
                  <a:pt x="9951" y="2112"/>
                </a:lnTo>
                <a:lnTo>
                  <a:pt x="9964" y="2105"/>
                </a:lnTo>
                <a:lnTo>
                  <a:pt x="9978" y="2098"/>
                </a:lnTo>
                <a:lnTo>
                  <a:pt x="9990" y="2097"/>
                </a:lnTo>
                <a:lnTo>
                  <a:pt x="10004" y="2095"/>
                </a:lnTo>
                <a:lnTo>
                  <a:pt x="10017" y="2094"/>
                </a:lnTo>
                <a:lnTo>
                  <a:pt x="10029" y="2082"/>
                </a:lnTo>
                <a:lnTo>
                  <a:pt x="10043" y="2082"/>
                </a:lnTo>
                <a:lnTo>
                  <a:pt x="10056" y="2078"/>
                </a:lnTo>
                <a:lnTo>
                  <a:pt x="10070" y="2068"/>
                </a:lnTo>
                <a:lnTo>
                  <a:pt x="10082" y="2064"/>
                </a:lnTo>
                <a:lnTo>
                  <a:pt x="10095" y="2059"/>
                </a:lnTo>
                <a:lnTo>
                  <a:pt x="10109" y="2045"/>
                </a:lnTo>
                <a:lnTo>
                  <a:pt x="10121" y="2043"/>
                </a:lnTo>
                <a:lnTo>
                  <a:pt x="10135" y="2038"/>
                </a:lnTo>
                <a:lnTo>
                  <a:pt x="10148" y="2025"/>
                </a:lnTo>
                <a:lnTo>
                  <a:pt x="10161" y="2025"/>
                </a:lnTo>
                <a:lnTo>
                  <a:pt x="10174" y="2014"/>
                </a:lnTo>
                <a:lnTo>
                  <a:pt x="10187" y="2013"/>
                </a:lnTo>
                <a:lnTo>
                  <a:pt x="10201" y="2005"/>
                </a:lnTo>
                <a:lnTo>
                  <a:pt x="10213" y="2001"/>
                </a:lnTo>
                <a:lnTo>
                  <a:pt x="10227" y="1996"/>
                </a:lnTo>
                <a:lnTo>
                  <a:pt x="10240" y="1995"/>
                </a:lnTo>
                <a:lnTo>
                  <a:pt x="10252" y="1992"/>
                </a:lnTo>
                <a:lnTo>
                  <a:pt x="10266" y="1991"/>
                </a:lnTo>
                <a:lnTo>
                  <a:pt x="10279" y="1990"/>
                </a:lnTo>
                <a:lnTo>
                  <a:pt x="10292" y="1988"/>
                </a:lnTo>
                <a:lnTo>
                  <a:pt x="10305" y="1979"/>
                </a:lnTo>
                <a:lnTo>
                  <a:pt x="10319" y="1978"/>
                </a:lnTo>
                <a:lnTo>
                  <a:pt x="10331" y="1974"/>
                </a:lnTo>
                <a:lnTo>
                  <a:pt x="10344" y="1971"/>
                </a:lnTo>
                <a:lnTo>
                  <a:pt x="10358" y="1962"/>
                </a:lnTo>
                <a:lnTo>
                  <a:pt x="10371" y="1959"/>
                </a:lnTo>
                <a:lnTo>
                  <a:pt x="10384" y="1958"/>
                </a:lnTo>
                <a:lnTo>
                  <a:pt x="10397" y="1956"/>
                </a:lnTo>
                <a:lnTo>
                  <a:pt x="10410" y="1956"/>
                </a:lnTo>
                <a:lnTo>
                  <a:pt x="10423" y="1954"/>
                </a:lnTo>
                <a:lnTo>
                  <a:pt x="10436" y="1949"/>
                </a:lnTo>
                <a:lnTo>
                  <a:pt x="10450" y="1944"/>
                </a:lnTo>
                <a:lnTo>
                  <a:pt x="10462" y="1942"/>
                </a:lnTo>
                <a:lnTo>
                  <a:pt x="10475" y="1941"/>
                </a:lnTo>
                <a:lnTo>
                  <a:pt x="10489" y="1940"/>
                </a:lnTo>
                <a:lnTo>
                  <a:pt x="10502" y="1939"/>
                </a:lnTo>
                <a:lnTo>
                  <a:pt x="10515" y="1936"/>
                </a:lnTo>
                <a:lnTo>
                  <a:pt x="10528" y="1930"/>
                </a:lnTo>
                <a:lnTo>
                  <a:pt x="10542" y="1924"/>
                </a:lnTo>
                <a:lnTo>
                  <a:pt x="10554" y="1923"/>
                </a:lnTo>
                <a:lnTo>
                  <a:pt x="10567" y="1923"/>
                </a:lnTo>
                <a:lnTo>
                  <a:pt x="10581" y="1919"/>
                </a:lnTo>
                <a:lnTo>
                  <a:pt x="10593" y="1916"/>
                </a:lnTo>
                <a:lnTo>
                  <a:pt x="10607" y="1910"/>
                </a:lnTo>
                <a:lnTo>
                  <a:pt x="10620" y="1905"/>
                </a:lnTo>
                <a:lnTo>
                  <a:pt x="10632" y="1903"/>
                </a:lnTo>
                <a:lnTo>
                  <a:pt x="10646" y="1900"/>
                </a:lnTo>
                <a:lnTo>
                  <a:pt x="10659" y="1897"/>
                </a:lnTo>
                <a:lnTo>
                  <a:pt x="10673" y="1896"/>
                </a:lnTo>
                <a:lnTo>
                  <a:pt x="10685" y="1891"/>
                </a:lnTo>
                <a:lnTo>
                  <a:pt x="10699" y="1888"/>
                </a:lnTo>
                <a:lnTo>
                  <a:pt x="10712" y="1886"/>
                </a:lnTo>
                <a:lnTo>
                  <a:pt x="10724" y="1886"/>
                </a:lnTo>
                <a:lnTo>
                  <a:pt x="10738" y="1886"/>
                </a:lnTo>
                <a:lnTo>
                  <a:pt x="10751" y="1884"/>
                </a:lnTo>
                <a:lnTo>
                  <a:pt x="10764" y="1883"/>
                </a:lnTo>
                <a:lnTo>
                  <a:pt x="10777" y="1882"/>
                </a:lnTo>
                <a:lnTo>
                  <a:pt x="10790" y="1879"/>
                </a:lnTo>
                <a:lnTo>
                  <a:pt x="10804" y="1878"/>
                </a:lnTo>
                <a:lnTo>
                  <a:pt x="10816" y="1875"/>
                </a:lnTo>
                <a:lnTo>
                  <a:pt x="10830" y="1867"/>
                </a:lnTo>
                <a:lnTo>
                  <a:pt x="10843" y="1863"/>
                </a:lnTo>
                <a:lnTo>
                  <a:pt x="10856" y="1861"/>
                </a:lnTo>
                <a:lnTo>
                  <a:pt x="10869" y="1858"/>
                </a:lnTo>
                <a:lnTo>
                  <a:pt x="10882" y="1855"/>
                </a:lnTo>
                <a:lnTo>
                  <a:pt x="10895" y="1848"/>
                </a:lnTo>
                <a:lnTo>
                  <a:pt x="10908" y="1845"/>
                </a:lnTo>
                <a:lnTo>
                  <a:pt x="10922" y="1844"/>
                </a:lnTo>
                <a:lnTo>
                  <a:pt x="10934" y="1842"/>
                </a:lnTo>
                <a:lnTo>
                  <a:pt x="10947" y="1837"/>
                </a:lnTo>
                <a:lnTo>
                  <a:pt x="10961" y="1829"/>
                </a:lnTo>
                <a:lnTo>
                  <a:pt x="10974" y="1819"/>
                </a:lnTo>
                <a:lnTo>
                  <a:pt x="10987" y="1810"/>
                </a:lnTo>
                <a:lnTo>
                  <a:pt x="11000" y="1807"/>
                </a:lnTo>
                <a:lnTo>
                  <a:pt x="11014" y="1802"/>
                </a:lnTo>
                <a:lnTo>
                  <a:pt x="11026" y="1800"/>
                </a:lnTo>
                <a:lnTo>
                  <a:pt x="11039" y="1796"/>
                </a:lnTo>
                <a:lnTo>
                  <a:pt x="11053" y="1793"/>
                </a:lnTo>
                <a:lnTo>
                  <a:pt x="11065" y="1788"/>
                </a:lnTo>
                <a:lnTo>
                  <a:pt x="11079" y="1784"/>
                </a:lnTo>
                <a:lnTo>
                  <a:pt x="11092" y="1783"/>
                </a:lnTo>
                <a:lnTo>
                  <a:pt x="11105" y="1781"/>
                </a:lnTo>
                <a:lnTo>
                  <a:pt x="11118" y="1780"/>
                </a:lnTo>
                <a:lnTo>
                  <a:pt x="11131" y="1765"/>
                </a:lnTo>
                <a:lnTo>
                  <a:pt x="11145" y="1764"/>
                </a:lnTo>
                <a:lnTo>
                  <a:pt x="11157" y="1754"/>
                </a:lnTo>
                <a:lnTo>
                  <a:pt x="11170" y="1748"/>
                </a:lnTo>
                <a:lnTo>
                  <a:pt x="11184" y="1737"/>
                </a:lnTo>
                <a:lnTo>
                  <a:pt x="11196" y="1731"/>
                </a:lnTo>
                <a:lnTo>
                  <a:pt x="11210" y="1726"/>
                </a:lnTo>
                <a:lnTo>
                  <a:pt x="11223" y="1724"/>
                </a:lnTo>
                <a:lnTo>
                  <a:pt x="11237" y="1715"/>
                </a:lnTo>
                <a:lnTo>
                  <a:pt x="11249" y="1712"/>
                </a:lnTo>
                <a:lnTo>
                  <a:pt x="11262" y="1707"/>
                </a:lnTo>
                <a:lnTo>
                  <a:pt x="11276" y="1696"/>
                </a:lnTo>
                <a:lnTo>
                  <a:pt x="11288" y="1688"/>
                </a:lnTo>
                <a:lnTo>
                  <a:pt x="11302" y="1687"/>
                </a:lnTo>
                <a:lnTo>
                  <a:pt x="11315" y="1682"/>
                </a:lnTo>
                <a:lnTo>
                  <a:pt x="11327" y="1676"/>
                </a:lnTo>
                <a:lnTo>
                  <a:pt x="11341" y="1674"/>
                </a:lnTo>
                <a:lnTo>
                  <a:pt x="11354" y="1672"/>
                </a:lnTo>
                <a:lnTo>
                  <a:pt x="11367" y="1670"/>
                </a:lnTo>
                <a:lnTo>
                  <a:pt x="11380" y="1666"/>
                </a:lnTo>
                <a:lnTo>
                  <a:pt x="11394" y="1661"/>
                </a:lnTo>
                <a:lnTo>
                  <a:pt x="11407" y="1654"/>
                </a:lnTo>
                <a:lnTo>
                  <a:pt x="11419" y="1645"/>
                </a:lnTo>
                <a:lnTo>
                  <a:pt x="11433" y="1639"/>
                </a:lnTo>
                <a:lnTo>
                  <a:pt x="11446" y="1634"/>
                </a:lnTo>
                <a:lnTo>
                  <a:pt x="11459" y="1634"/>
                </a:lnTo>
                <a:lnTo>
                  <a:pt x="11472" y="1632"/>
                </a:lnTo>
                <a:lnTo>
                  <a:pt x="11485" y="1632"/>
                </a:lnTo>
                <a:lnTo>
                  <a:pt x="11498" y="1632"/>
                </a:lnTo>
                <a:lnTo>
                  <a:pt x="11511" y="1630"/>
                </a:lnTo>
                <a:lnTo>
                  <a:pt x="11525" y="1627"/>
                </a:lnTo>
                <a:lnTo>
                  <a:pt x="11537" y="1625"/>
                </a:lnTo>
                <a:lnTo>
                  <a:pt x="11551" y="1624"/>
                </a:lnTo>
                <a:lnTo>
                  <a:pt x="11564" y="1621"/>
                </a:lnTo>
                <a:lnTo>
                  <a:pt x="11577" y="1619"/>
                </a:lnTo>
                <a:lnTo>
                  <a:pt x="11590" y="1615"/>
                </a:lnTo>
                <a:lnTo>
                  <a:pt x="11603" y="1610"/>
                </a:lnTo>
                <a:lnTo>
                  <a:pt x="11617" y="1610"/>
                </a:lnTo>
                <a:lnTo>
                  <a:pt x="11629" y="1603"/>
                </a:lnTo>
                <a:lnTo>
                  <a:pt x="11642" y="1602"/>
                </a:lnTo>
                <a:lnTo>
                  <a:pt x="11656" y="1600"/>
                </a:lnTo>
                <a:lnTo>
                  <a:pt x="11668" y="1600"/>
                </a:lnTo>
                <a:lnTo>
                  <a:pt x="11682" y="1599"/>
                </a:lnTo>
                <a:lnTo>
                  <a:pt x="11709" y="1597"/>
                </a:lnTo>
                <a:lnTo>
                  <a:pt x="11721" y="1596"/>
                </a:lnTo>
                <a:lnTo>
                  <a:pt x="11734" y="1596"/>
                </a:lnTo>
                <a:lnTo>
                  <a:pt x="11748" y="1594"/>
                </a:lnTo>
                <a:lnTo>
                  <a:pt x="11760" y="1593"/>
                </a:lnTo>
                <a:lnTo>
                  <a:pt x="11787" y="1588"/>
                </a:lnTo>
                <a:lnTo>
                  <a:pt x="11799" y="1586"/>
                </a:lnTo>
                <a:lnTo>
                  <a:pt x="11813" y="1585"/>
                </a:lnTo>
                <a:lnTo>
                  <a:pt x="11826" y="1585"/>
                </a:lnTo>
                <a:lnTo>
                  <a:pt x="11840" y="1584"/>
                </a:lnTo>
                <a:lnTo>
                  <a:pt x="11852" y="1581"/>
                </a:lnTo>
                <a:lnTo>
                  <a:pt x="11865" y="1580"/>
                </a:lnTo>
                <a:lnTo>
                  <a:pt x="11879" y="1575"/>
                </a:lnTo>
                <a:lnTo>
                  <a:pt x="11891" y="1572"/>
                </a:lnTo>
                <a:lnTo>
                  <a:pt x="11905" y="1562"/>
                </a:lnTo>
                <a:lnTo>
                  <a:pt x="11918" y="1562"/>
                </a:lnTo>
                <a:lnTo>
                  <a:pt x="11931" y="1558"/>
                </a:lnTo>
                <a:lnTo>
                  <a:pt x="11944" y="1556"/>
                </a:lnTo>
                <a:lnTo>
                  <a:pt x="11957" y="1552"/>
                </a:lnTo>
                <a:lnTo>
                  <a:pt x="11970" y="1549"/>
                </a:lnTo>
                <a:lnTo>
                  <a:pt x="11983" y="1546"/>
                </a:lnTo>
                <a:lnTo>
                  <a:pt x="11997" y="1545"/>
                </a:lnTo>
                <a:lnTo>
                  <a:pt x="12010" y="1545"/>
                </a:lnTo>
                <a:lnTo>
                  <a:pt x="12022" y="1544"/>
                </a:lnTo>
                <a:lnTo>
                  <a:pt x="12036" y="1540"/>
                </a:lnTo>
                <a:lnTo>
                  <a:pt x="12049" y="1534"/>
                </a:lnTo>
                <a:lnTo>
                  <a:pt x="12062" y="1532"/>
                </a:lnTo>
                <a:lnTo>
                  <a:pt x="12075" y="1529"/>
                </a:lnTo>
                <a:lnTo>
                  <a:pt x="12089" y="1522"/>
                </a:lnTo>
                <a:lnTo>
                  <a:pt x="12101" y="1518"/>
                </a:lnTo>
                <a:lnTo>
                  <a:pt x="12114" y="1515"/>
                </a:lnTo>
                <a:lnTo>
                  <a:pt x="12128" y="1514"/>
                </a:lnTo>
                <a:lnTo>
                  <a:pt x="12141" y="1514"/>
                </a:lnTo>
                <a:lnTo>
                  <a:pt x="12154" y="1511"/>
                </a:lnTo>
                <a:lnTo>
                  <a:pt x="12167" y="1509"/>
                </a:lnTo>
                <a:lnTo>
                  <a:pt x="12180" y="1506"/>
                </a:lnTo>
                <a:lnTo>
                  <a:pt x="12193" y="1501"/>
                </a:lnTo>
                <a:lnTo>
                  <a:pt x="12206" y="1501"/>
                </a:lnTo>
                <a:lnTo>
                  <a:pt x="12220" y="1497"/>
                </a:lnTo>
                <a:lnTo>
                  <a:pt x="12232" y="1495"/>
                </a:lnTo>
                <a:lnTo>
                  <a:pt x="12246" y="1493"/>
                </a:lnTo>
                <a:lnTo>
                  <a:pt x="12259" y="1491"/>
                </a:lnTo>
                <a:lnTo>
                  <a:pt x="12271" y="1490"/>
                </a:lnTo>
                <a:lnTo>
                  <a:pt x="12298" y="1484"/>
                </a:lnTo>
                <a:lnTo>
                  <a:pt x="12312" y="1482"/>
                </a:lnTo>
                <a:lnTo>
                  <a:pt x="12324" y="1479"/>
                </a:lnTo>
                <a:lnTo>
                  <a:pt x="12337" y="1476"/>
                </a:lnTo>
                <a:lnTo>
                  <a:pt x="12351" y="1471"/>
                </a:lnTo>
                <a:lnTo>
                  <a:pt x="12363" y="1466"/>
                </a:lnTo>
                <a:lnTo>
                  <a:pt x="12377" y="1450"/>
                </a:lnTo>
                <a:lnTo>
                  <a:pt x="12390" y="1449"/>
                </a:lnTo>
                <a:lnTo>
                  <a:pt x="12403" y="1445"/>
                </a:lnTo>
                <a:lnTo>
                  <a:pt x="12416" y="1445"/>
                </a:lnTo>
                <a:lnTo>
                  <a:pt x="12429" y="1442"/>
                </a:lnTo>
                <a:lnTo>
                  <a:pt x="12443" y="1436"/>
                </a:lnTo>
                <a:lnTo>
                  <a:pt x="12469" y="1435"/>
                </a:lnTo>
                <a:lnTo>
                  <a:pt x="12482" y="1433"/>
                </a:lnTo>
                <a:lnTo>
                  <a:pt x="12508" y="1433"/>
                </a:lnTo>
                <a:lnTo>
                  <a:pt x="12521" y="1425"/>
                </a:lnTo>
                <a:lnTo>
                  <a:pt x="12534" y="1425"/>
                </a:lnTo>
                <a:lnTo>
                  <a:pt x="12547" y="1412"/>
                </a:lnTo>
                <a:lnTo>
                  <a:pt x="12560" y="1399"/>
                </a:lnTo>
                <a:lnTo>
                  <a:pt x="12573" y="1398"/>
                </a:lnTo>
                <a:lnTo>
                  <a:pt x="12586" y="1394"/>
                </a:lnTo>
                <a:lnTo>
                  <a:pt x="12600" y="1380"/>
                </a:lnTo>
                <a:lnTo>
                  <a:pt x="12613" y="1372"/>
                </a:lnTo>
                <a:lnTo>
                  <a:pt x="12626" y="1363"/>
                </a:lnTo>
                <a:lnTo>
                  <a:pt x="12639" y="1357"/>
                </a:lnTo>
                <a:lnTo>
                  <a:pt x="12652" y="1356"/>
                </a:lnTo>
                <a:lnTo>
                  <a:pt x="12665" y="1351"/>
                </a:lnTo>
                <a:lnTo>
                  <a:pt x="12678" y="1345"/>
                </a:lnTo>
                <a:lnTo>
                  <a:pt x="12692" y="1320"/>
                </a:lnTo>
                <a:lnTo>
                  <a:pt x="12704" y="1318"/>
                </a:lnTo>
                <a:lnTo>
                  <a:pt x="12718" y="1315"/>
                </a:lnTo>
                <a:lnTo>
                  <a:pt x="12731" y="1314"/>
                </a:lnTo>
                <a:lnTo>
                  <a:pt x="12744" y="1313"/>
                </a:lnTo>
                <a:lnTo>
                  <a:pt x="12757" y="1309"/>
                </a:lnTo>
                <a:lnTo>
                  <a:pt x="12770" y="1308"/>
                </a:lnTo>
                <a:lnTo>
                  <a:pt x="12784" y="1297"/>
                </a:lnTo>
                <a:lnTo>
                  <a:pt x="12796" y="1296"/>
                </a:lnTo>
                <a:lnTo>
                  <a:pt x="12809" y="1295"/>
                </a:lnTo>
                <a:lnTo>
                  <a:pt x="12823" y="1285"/>
                </a:lnTo>
                <a:lnTo>
                  <a:pt x="12835" y="1283"/>
                </a:lnTo>
                <a:lnTo>
                  <a:pt x="12849" y="1280"/>
                </a:lnTo>
                <a:lnTo>
                  <a:pt x="12862" y="1272"/>
                </a:lnTo>
                <a:lnTo>
                  <a:pt x="12874" y="1268"/>
                </a:lnTo>
                <a:lnTo>
                  <a:pt x="12888" y="1265"/>
                </a:lnTo>
                <a:lnTo>
                  <a:pt x="12901" y="1261"/>
                </a:lnTo>
                <a:lnTo>
                  <a:pt x="12915" y="1257"/>
                </a:lnTo>
                <a:lnTo>
                  <a:pt x="12927" y="1255"/>
                </a:lnTo>
                <a:lnTo>
                  <a:pt x="12941" y="1253"/>
                </a:lnTo>
                <a:lnTo>
                  <a:pt x="12966" y="1252"/>
                </a:lnTo>
                <a:lnTo>
                  <a:pt x="12980" y="1251"/>
                </a:lnTo>
                <a:lnTo>
                  <a:pt x="12993" y="1249"/>
                </a:lnTo>
                <a:lnTo>
                  <a:pt x="13006" y="1241"/>
                </a:lnTo>
                <a:lnTo>
                  <a:pt x="13019" y="1240"/>
                </a:lnTo>
                <a:lnTo>
                  <a:pt x="13032" y="1236"/>
                </a:lnTo>
                <a:lnTo>
                  <a:pt x="13046" y="1233"/>
                </a:lnTo>
                <a:lnTo>
                  <a:pt x="13058" y="1231"/>
                </a:lnTo>
                <a:lnTo>
                  <a:pt x="13072" y="1229"/>
                </a:lnTo>
                <a:lnTo>
                  <a:pt x="13085" y="1227"/>
                </a:lnTo>
                <a:lnTo>
                  <a:pt x="13098" y="1217"/>
                </a:lnTo>
                <a:lnTo>
                  <a:pt x="13111" y="1217"/>
                </a:lnTo>
                <a:lnTo>
                  <a:pt x="13124" y="1210"/>
                </a:lnTo>
                <a:lnTo>
                  <a:pt x="13137" y="1210"/>
                </a:lnTo>
                <a:lnTo>
                  <a:pt x="13150" y="1205"/>
                </a:lnTo>
                <a:lnTo>
                  <a:pt x="13164" y="1201"/>
                </a:lnTo>
                <a:lnTo>
                  <a:pt x="13176" y="1201"/>
                </a:lnTo>
                <a:lnTo>
                  <a:pt x="13189" y="1199"/>
                </a:lnTo>
                <a:lnTo>
                  <a:pt x="13203" y="1182"/>
                </a:lnTo>
                <a:lnTo>
                  <a:pt x="13216" y="1162"/>
                </a:lnTo>
                <a:lnTo>
                  <a:pt x="13229" y="1152"/>
                </a:lnTo>
                <a:lnTo>
                  <a:pt x="13242" y="1141"/>
                </a:lnTo>
                <a:lnTo>
                  <a:pt x="13255" y="1129"/>
                </a:lnTo>
                <a:lnTo>
                  <a:pt x="13268" y="1116"/>
                </a:lnTo>
                <a:lnTo>
                  <a:pt x="13281" y="1106"/>
                </a:lnTo>
                <a:lnTo>
                  <a:pt x="13295" y="1102"/>
                </a:lnTo>
                <a:lnTo>
                  <a:pt x="13307" y="1101"/>
                </a:lnTo>
                <a:lnTo>
                  <a:pt x="13321" y="1096"/>
                </a:lnTo>
                <a:lnTo>
                  <a:pt x="13334" y="1089"/>
                </a:lnTo>
                <a:lnTo>
                  <a:pt x="13347" y="1081"/>
                </a:lnTo>
                <a:lnTo>
                  <a:pt x="13373" y="1072"/>
                </a:lnTo>
                <a:lnTo>
                  <a:pt x="13387" y="1068"/>
                </a:lnTo>
                <a:lnTo>
                  <a:pt x="13399" y="1064"/>
                </a:lnTo>
                <a:lnTo>
                  <a:pt x="13412" y="1058"/>
                </a:lnTo>
                <a:lnTo>
                  <a:pt x="13426" y="1052"/>
                </a:lnTo>
                <a:lnTo>
                  <a:pt x="13438" y="1050"/>
                </a:lnTo>
                <a:lnTo>
                  <a:pt x="13452" y="1046"/>
                </a:lnTo>
                <a:lnTo>
                  <a:pt x="13465" y="1045"/>
                </a:lnTo>
                <a:lnTo>
                  <a:pt x="13479" y="1045"/>
                </a:lnTo>
                <a:lnTo>
                  <a:pt x="13491" y="1044"/>
                </a:lnTo>
                <a:lnTo>
                  <a:pt x="13504" y="1043"/>
                </a:lnTo>
                <a:lnTo>
                  <a:pt x="13518" y="1043"/>
                </a:lnTo>
                <a:lnTo>
                  <a:pt x="13530" y="1034"/>
                </a:lnTo>
                <a:lnTo>
                  <a:pt x="13544" y="1034"/>
                </a:lnTo>
                <a:lnTo>
                  <a:pt x="13557" y="1021"/>
                </a:lnTo>
                <a:lnTo>
                  <a:pt x="13569" y="1018"/>
                </a:lnTo>
                <a:lnTo>
                  <a:pt x="13583" y="1017"/>
                </a:lnTo>
                <a:lnTo>
                  <a:pt x="13596" y="1016"/>
                </a:lnTo>
                <a:lnTo>
                  <a:pt x="13609" y="1014"/>
                </a:lnTo>
                <a:lnTo>
                  <a:pt x="13622" y="1006"/>
                </a:lnTo>
                <a:lnTo>
                  <a:pt x="13636" y="994"/>
                </a:lnTo>
                <a:lnTo>
                  <a:pt x="13649" y="984"/>
                </a:lnTo>
                <a:lnTo>
                  <a:pt x="13661" y="983"/>
                </a:lnTo>
                <a:lnTo>
                  <a:pt x="13675" y="983"/>
                </a:lnTo>
                <a:lnTo>
                  <a:pt x="13688" y="966"/>
                </a:lnTo>
                <a:lnTo>
                  <a:pt x="13701" y="953"/>
                </a:lnTo>
                <a:lnTo>
                  <a:pt x="13714" y="940"/>
                </a:lnTo>
                <a:lnTo>
                  <a:pt x="13727" y="926"/>
                </a:lnTo>
                <a:lnTo>
                  <a:pt x="13740" y="926"/>
                </a:lnTo>
                <a:lnTo>
                  <a:pt x="13753" y="925"/>
                </a:lnTo>
                <a:lnTo>
                  <a:pt x="13767" y="923"/>
                </a:lnTo>
                <a:lnTo>
                  <a:pt x="13780" y="921"/>
                </a:lnTo>
                <a:lnTo>
                  <a:pt x="13793" y="912"/>
                </a:lnTo>
                <a:lnTo>
                  <a:pt x="13806" y="910"/>
                </a:lnTo>
                <a:lnTo>
                  <a:pt x="13819" y="894"/>
                </a:lnTo>
                <a:lnTo>
                  <a:pt x="13832" y="889"/>
                </a:lnTo>
                <a:lnTo>
                  <a:pt x="13845" y="888"/>
                </a:lnTo>
                <a:lnTo>
                  <a:pt x="13871" y="888"/>
                </a:lnTo>
                <a:lnTo>
                  <a:pt x="13884" y="874"/>
                </a:lnTo>
                <a:lnTo>
                  <a:pt x="13898" y="863"/>
                </a:lnTo>
                <a:lnTo>
                  <a:pt x="13910" y="860"/>
                </a:lnTo>
                <a:lnTo>
                  <a:pt x="13924" y="855"/>
                </a:lnTo>
                <a:lnTo>
                  <a:pt x="13937" y="849"/>
                </a:lnTo>
                <a:lnTo>
                  <a:pt x="13950" y="849"/>
                </a:lnTo>
                <a:lnTo>
                  <a:pt x="13963" y="848"/>
                </a:lnTo>
                <a:lnTo>
                  <a:pt x="13976" y="837"/>
                </a:lnTo>
                <a:lnTo>
                  <a:pt x="13990" y="834"/>
                </a:lnTo>
                <a:lnTo>
                  <a:pt x="14002" y="831"/>
                </a:lnTo>
                <a:lnTo>
                  <a:pt x="14016" y="823"/>
                </a:lnTo>
                <a:lnTo>
                  <a:pt x="14029" y="819"/>
                </a:lnTo>
                <a:lnTo>
                  <a:pt x="14055" y="812"/>
                </a:lnTo>
                <a:lnTo>
                  <a:pt x="14068" y="807"/>
                </a:lnTo>
                <a:lnTo>
                  <a:pt x="14082" y="803"/>
                </a:lnTo>
                <a:lnTo>
                  <a:pt x="14094" y="803"/>
                </a:lnTo>
                <a:lnTo>
                  <a:pt x="14107" y="799"/>
                </a:lnTo>
                <a:lnTo>
                  <a:pt x="14121" y="795"/>
                </a:lnTo>
                <a:lnTo>
                  <a:pt x="14133" y="792"/>
                </a:lnTo>
                <a:lnTo>
                  <a:pt x="14147" y="792"/>
                </a:lnTo>
                <a:lnTo>
                  <a:pt x="14160" y="789"/>
                </a:lnTo>
                <a:lnTo>
                  <a:pt x="14173" y="787"/>
                </a:lnTo>
                <a:lnTo>
                  <a:pt x="14186" y="783"/>
                </a:lnTo>
                <a:lnTo>
                  <a:pt x="14199" y="781"/>
                </a:lnTo>
                <a:lnTo>
                  <a:pt x="14212" y="776"/>
                </a:lnTo>
                <a:lnTo>
                  <a:pt x="14225" y="775"/>
                </a:lnTo>
                <a:lnTo>
                  <a:pt x="14239" y="768"/>
                </a:lnTo>
                <a:lnTo>
                  <a:pt x="14252" y="766"/>
                </a:lnTo>
                <a:lnTo>
                  <a:pt x="14264" y="763"/>
                </a:lnTo>
                <a:lnTo>
                  <a:pt x="14278" y="760"/>
                </a:lnTo>
                <a:lnTo>
                  <a:pt x="14291" y="758"/>
                </a:lnTo>
                <a:lnTo>
                  <a:pt x="14304" y="757"/>
                </a:lnTo>
                <a:lnTo>
                  <a:pt x="14317" y="756"/>
                </a:lnTo>
                <a:lnTo>
                  <a:pt x="14331" y="753"/>
                </a:lnTo>
                <a:lnTo>
                  <a:pt x="14343" y="751"/>
                </a:lnTo>
                <a:lnTo>
                  <a:pt x="14356" y="750"/>
                </a:lnTo>
                <a:lnTo>
                  <a:pt x="14370" y="743"/>
                </a:lnTo>
                <a:lnTo>
                  <a:pt x="14383" y="737"/>
                </a:lnTo>
                <a:lnTo>
                  <a:pt x="14396" y="736"/>
                </a:lnTo>
                <a:lnTo>
                  <a:pt x="14409" y="735"/>
                </a:lnTo>
                <a:lnTo>
                  <a:pt x="14422" y="731"/>
                </a:lnTo>
                <a:lnTo>
                  <a:pt x="14435" y="727"/>
                </a:lnTo>
                <a:lnTo>
                  <a:pt x="14448" y="726"/>
                </a:lnTo>
                <a:lnTo>
                  <a:pt x="14462" y="719"/>
                </a:lnTo>
                <a:lnTo>
                  <a:pt x="14474" y="719"/>
                </a:lnTo>
                <a:lnTo>
                  <a:pt x="14488" y="717"/>
                </a:lnTo>
                <a:lnTo>
                  <a:pt x="14501" y="717"/>
                </a:lnTo>
                <a:lnTo>
                  <a:pt x="14513" y="716"/>
                </a:lnTo>
                <a:lnTo>
                  <a:pt x="14527" y="712"/>
                </a:lnTo>
                <a:lnTo>
                  <a:pt x="14540" y="709"/>
                </a:lnTo>
                <a:lnTo>
                  <a:pt x="14554" y="706"/>
                </a:lnTo>
                <a:lnTo>
                  <a:pt x="14566" y="706"/>
                </a:lnTo>
                <a:lnTo>
                  <a:pt x="14579" y="702"/>
                </a:lnTo>
                <a:lnTo>
                  <a:pt x="14593" y="694"/>
                </a:lnTo>
                <a:lnTo>
                  <a:pt x="14619" y="690"/>
                </a:lnTo>
                <a:lnTo>
                  <a:pt x="14632" y="688"/>
                </a:lnTo>
                <a:lnTo>
                  <a:pt x="14645" y="685"/>
                </a:lnTo>
                <a:lnTo>
                  <a:pt x="14658" y="684"/>
                </a:lnTo>
                <a:lnTo>
                  <a:pt x="14671" y="679"/>
                </a:lnTo>
                <a:lnTo>
                  <a:pt x="14685" y="679"/>
                </a:lnTo>
                <a:lnTo>
                  <a:pt x="14697" y="675"/>
                </a:lnTo>
                <a:lnTo>
                  <a:pt x="14711" y="674"/>
                </a:lnTo>
                <a:lnTo>
                  <a:pt x="14724" y="674"/>
                </a:lnTo>
                <a:lnTo>
                  <a:pt x="14736" y="666"/>
                </a:lnTo>
                <a:lnTo>
                  <a:pt x="14750" y="665"/>
                </a:lnTo>
                <a:lnTo>
                  <a:pt x="14763" y="657"/>
                </a:lnTo>
                <a:lnTo>
                  <a:pt x="14776" y="655"/>
                </a:lnTo>
                <a:lnTo>
                  <a:pt x="14789" y="649"/>
                </a:lnTo>
                <a:lnTo>
                  <a:pt x="14802" y="648"/>
                </a:lnTo>
                <a:lnTo>
                  <a:pt x="14816" y="645"/>
                </a:lnTo>
                <a:lnTo>
                  <a:pt x="14828" y="642"/>
                </a:lnTo>
                <a:lnTo>
                  <a:pt x="14842" y="641"/>
                </a:lnTo>
                <a:lnTo>
                  <a:pt x="14855" y="638"/>
                </a:lnTo>
                <a:lnTo>
                  <a:pt x="14868" y="637"/>
                </a:lnTo>
                <a:lnTo>
                  <a:pt x="14881" y="632"/>
                </a:lnTo>
                <a:lnTo>
                  <a:pt x="14894" y="631"/>
                </a:lnTo>
                <a:lnTo>
                  <a:pt x="14907" y="628"/>
                </a:lnTo>
                <a:lnTo>
                  <a:pt x="14920" y="627"/>
                </a:lnTo>
                <a:lnTo>
                  <a:pt x="14934" y="621"/>
                </a:lnTo>
                <a:lnTo>
                  <a:pt x="14946" y="620"/>
                </a:lnTo>
                <a:lnTo>
                  <a:pt x="14959" y="619"/>
                </a:lnTo>
                <a:lnTo>
                  <a:pt x="14973" y="614"/>
                </a:lnTo>
                <a:lnTo>
                  <a:pt x="14986" y="608"/>
                </a:lnTo>
                <a:lnTo>
                  <a:pt x="14999" y="604"/>
                </a:lnTo>
                <a:lnTo>
                  <a:pt x="15012" y="599"/>
                </a:lnTo>
                <a:lnTo>
                  <a:pt x="15026" y="597"/>
                </a:lnTo>
                <a:lnTo>
                  <a:pt x="15038" y="586"/>
                </a:lnTo>
                <a:lnTo>
                  <a:pt x="15051" y="585"/>
                </a:lnTo>
                <a:lnTo>
                  <a:pt x="15065" y="579"/>
                </a:lnTo>
                <a:lnTo>
                  <a:pt x="15077" y="579"/>
                </a:lnTo>
                <a:lnTo>
                  <a:pt x="15091" y="578"/>
                </a:lnTo>
                <a:lnTo>
                  <a:pt x="15104" y="577"/>
                </a:lnTo>
                <a:lnTo>
                  <a:pt x="15116" y="568"/>
                </a:lnTo>
                <a:lnTo>
                  <a:pt x="15130" y="567"/>
                </a:lnTo>
                <a:lnTo>
                  <a:pt x="15143" y="557"/>
                </a:lnTo>
                <a:lnTo>
                  <a:pt x="15157" y="556"/>
                </a:lnTo>
                <a:lnTo>
                  <a:pt x="15169" y="556"/>
                </a:lnTo>
                <a:lnTo>
                  <a:pt x="15183" y="458"/>
                </a:lnTo>
                <a:lnTo>
                  <a:pt x="15196" y="385"/>
                </a:lnTo>
                <a:lnTo>
                  <a:pt x="15208" y="318"/>
                </a:lnTo>
                <a:lnTo>
                  <a:pt x="15222" y="299"/>
                </a:lnTo>
                <a:lnTo>
                  <a:pt x="15235" y="298"/>
                </a:lnTo>
                <a:lnTo>
                  <a:pt x="15248" y="298"/>
                </a:lnTo>
                <a:lnTo>
                  <a:pt x="15261" y="297"/>
                </a:lnTo>
                <a:lnTo>
                  <a:pt x="15274" y="294"/>
                </a:lnTo>
                <a:lnTo>
                  <a:pt x="15288" y="294"/>
                </a:lnTo>
                <a:lnTo>
                  <a:pt x="15300" y="294"/>
                </a:lnTo>
                <a:lnTo>
                  <a:pt x="15314" y="294"/>
                </a:lnTo>
                <a:lnTo>
                  <a:pt x="15327" y="290"/>
                </a:lnTo>
                <a:lnTo>
                  <a:pt x="15340" y="285"/>
                </a:lnTo>
                <a:lnTo>
                  <a:pt x="15353" y="279"/>
                </a:lnTo>
                <a:lnTo>
                  <a:pt x="15366" y="278"/>
                </a:lnTo>
                <a:lnTo>
                  <a:pt x="15379" y="278"/>
                </a:lnTo>
                <a:lnTo>
                  <a:pt x="15392" y="275"/>
                </a:lnTo>
                <a:lnTo>
                  <a:pt x="15406" y="272"/>
                </a:lnTo>
                <a:lnTo>
                  <a:pt x="15419" y="264"/>
                </a:lnTo>
                <a:lnTo>
                  <a:pt x="15431" y="258"/>
                </a:lnTo>
                <a:lnTo>
                  <a:pt x="15445" y="255"/>
                </a:lnTo>
                <a:lnTo>
                  <a:pt x="15458" y="255"/>
                </a:lnTo>
                <a:lnTo>
                  <a:pt x="15471" y="252"/>
                </a:lnTo>
                <a:lnTo>
                  <a:pt x="15484" y="252"/>
                </a:lnTo>
                <a:lnTo>
                  <a:pt x="15523" y="245"/>
                </a:lnTo>
                <a:lnTo>
                  <a:pt x="15537" y="237"/>
                </a:lnTo>
                <a:lnTo>
                  <a:pt x="15549" y="237"/>
                </a:lnTo>
                <a:lnTo>
                  <a:pt x="15563" y="235"/>
                </a:lnTo>
                <a:lnTo>
                  <a:pt x="15576" y="234"/>
                </a:lnTo>
                <a:lnTo>
                  <a:pt x="15589" y="220"/>
                </a:lnTo>
                <a:lnTo>
                  <a:pt x="15602" y="217"/>
                </a:lnTo>
                <a:lnTo>
                  <a:pt x="15615" y="209"/>
                </a:lnTo>
                <a:lnTo>
                  <a:pt x="15641" y="201"/>
                </a:lnTo>
                <a:lnTo>
                  <a:pt x="15654" y="196"/>
                </a:lnTo>
                <a:lnTo>
                  <a:pt x="15668" y="191"/>
                </a:lnTo>
                <a:lnTo>
                  <a:pt x="15680" y="150"/>
                </a:lnTo>
                <a:lnTo>
                  <a:pt x="15694" y="142"/>
                </a:lnTo>
                <a:lnTo>
                  <a:pt x="15707" y="141"/>
                </a:lnTo>
                <a:lnTo>
                  <a:pt x="15721" y="127"/>
                </a:lnTo>
                <a:lnTo>
                  <a:pt x="15733" y="122"/>
                </a:lnTo>
                <a:lnTo>
                  <a:pt x="15746" y="120"/>
                </a:lnTo>
                <a:lnTo>
                  <a:pt x="15760" y="120"/>
                </a:lnTo>
                <a:lnTo>
                  <a:pt x="15772" y="120"/>
                </a:lnTo>
                <a:lnTo>
                  <a:pt x="15786" y="117"/>
                </a:lnTo>
                <a:lnTo>
                  <a:pt x="15799" y="114"/>
                </a:lnTo>
                <a:lnTo>
                  <a:pt x="15811" y="113"/>
                </a:lnTo>
                <a:lnTo>
                  <a:pt x="15825" y="90"/>
                </a:lnTo>
                <a:lnTo>
                  <a:pt x="15838" y="90"/>
                </a:lnTo>
                <a:lnTo>
                  <a:pt x="15851" y="86"/>
                </a:lnTo>
                <a:lnTo>
                  <a:pt x="15864" y="71"/>
                </a:lnTo>
                <a:lnTo>
                  <a:pt x="15877" y="69"/>
                </a:lnTo>
                <a:lnTo>
                  <a:pt x="15891" y="68"/>
                </a:lnTo>
                <a:lnTo>
                  <a:pt x="15903" y="67"/>
                </a:lnTo>
                <a:lnTo>
                  <a:pt x="15917" y="66"/>
                </a:lnTo>
                <a:lnTo>
                  <a:pt x="15930" y="64"/>
                </a:lnTo>
                <a:lnTo>
                  <a:pt x="15943" y="63"/>
                </a:lnTo>
                <a:lnTo>
                  <a:pt x="15956" y="59"/>
                </a:lnTo>
                <a:lnTo>
                  <a:pt x="15969" y="57"/>
                </a:lnTo>
                <a:lnTo>
                  <a:pt x="15982" y="57"/>
                </a:lnTo>
                <a:lnTo>
                  <a:pt x="15995" y="52"/>
                </a:lnTo>
                <a:lnTo>
                  <a:pt x="16009" y="50"/>
                </a:lnTo>
                <a:lnTo>
                  <a:pt x="16022" y="48"/>
                </a:lnTo>
                <a:lnTo>
                  <a:pt x="16035" y="42"/>
                </a:lnTo>
                <a:lnTo>
                  <a:pt x="16048" y="40"/>
                </a:lnTo>
                <a:lnTo>
                  <a:pt x="16061" y="40"/>
                </a:lnTo>
                <a:lnTo>
                  <a:pt x="16074" y="39"/>
                </a:lnTo>
                <a:lnTo>
                  <a:pt x="16087" y="32"/>
                </a:lnTo>
                <a:lnTo>
                  <a:pt x="16101" y="32"/>
                </a:lnTo>
                <a:lnTo>
                  <a:pt x="16126" y="31"/>
                </a:lnTo>
                <a:lnTo>
                  <a:pt x="16140" y="28"/>
                </a:lnTo>
                <a:lnTo>
                  <a:pt x="16152" y="22"/>
                </a:lnTo>
                <a:lnTo>
                  <a:pt x="16166" y="21"/>
                </a:lnTo>
                <a:lnTo>
                  <a:pt x="16179" y="19"/>
                </a:lnTo>
                <a:lnTo>
                  <a:pt x="16192" y="18"/>
                </a:lnTo>
                <a:lnTo>
                  <a:pt x="16205" y="17"/>
                </a:lnTo>
                <a:lnTo>
                  <a:pt x="16218" y="14"/>
                </a:lnTo>
                <a:lnTo>
                  <a:pt x="16232" y="13"/>
                </a:lnTo>
                <a:lnTo>
                  <a:pt x="16244" y="7"/>
                </a:lnTo>
                <a:lnTo>
                  <a:pt x="16258" y="4"/>
                </a:lnTo>
                <a:lnTo>
                  <a:pt x="16271" y="4"/>
                </a:lnTo>
                <a:lnTo>
                  <a:pt x="16283" y="1"/>
                </a:lnTo>
                <a:lnTo>
                  <a:pt x="16297" y="0"/>
                </a:lnTo>
              </a:path>
            </a:pathLst>
          </a:custGeom>
          <a:noFill/>
          <a:ln w="76200">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TextBox 173"/>
          <p:cNvSpPr txBox="1"/>
          <p:nvPr/>
        </p:nvSpPr>
        <p:spPr>
          <a:xfrm>
            <a:off x="6178907" y="3551696"/>
            <a:ext cx="5416062" cy="2400657"/>
          </a:xfrm>
          <a:prstGeom prst="rect">
            <a:avLst/>
          </a:prstGeom>
          <a:noFill/>
        </p:spPr>
        <p:txBody>
          <a:bodyPr wrap="square" rtlCol="0">
            <a:spAutoFit/>
          </a:bodyPr>
          <a:lstStyle/>
          <a:p>
            <a:pPr algn="r"/>
            <a:r>
              <a:rPr lang="en-US" sz="5400" b="1" dirty="0"/>
              <a:t>147,590</a:t>
            </a:r>
            <a:br>
              <a:rPr lang="en-US" sz="5400" dirty="0"/>
            </a:br>
            <a:r>
              <a:rPr lang="en-US" sz="4800" dirty="0"/>
              <a:t>photos classified</a:t>
            </a:r>
          </a:p>
          <a:p>
            <a:pPr algn="r"/>
            <a:r>
              <a:rPr lang="en-US" sz="4800" dirty="0"/>
              <a:t>by &gt;</a:t>
            </a:r>
            <a:r>
              <a:rPr lang="en-US" sz="4800" b="1" dirty="0"/>
              <a:t>350</a:t>
            </a:r>
            <a:r>
              <a:rPr lang="en-US" sz="4800" dirty="0"/>
              <a:t> users</a:t>
            </a:r>
            <a:endParaRPr lang="en-GB" sz="4800" dirty="0"/>
          </a:p>
        </p:txBody>
      </p:sp>
      <p:grpSp>
        <p:nvGrpSpPr>
          <p:cNvPr id="199" name="Group 198"/>
          <p:cNvGrpSpPr/>
          <p:nvPr/>
        </p:nvGrpSpPr>
        <p:grpSpPr>
          <a:xfrm>
            <a:off x="26431" y="330056"/>
            <a:ext cx="1414817" cy="5815437"/>
            <a:chOff x="-1071221" y="330056"/>
            <a:chExt cx="1414817" cy="5815437"/>
          </a:xfrm>
        </p:grpSpPr>
        <p:sp>
          <p:nvSpPr>
            <p:cNvPr id="178" name="Line 54"/>
            <p:cNvSpPr>
              <a:spLocks noChangeShapeType="1"/>
            </p:cNvSpPr>
            <p:nvPr/>
          </p:nvSpPr>
          <p:spPr bwMode="auto">
            <a:xfrm>
              <a:off x="114999" y="5903768"/>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Line 56"/>
            <p:cNvSpPr>
              <a:spLocks noChangeShapeType="1"/>
            </p:cNvSpPr>
            <p:nvPr/>
          </p:nvSpPr>
          <p:spPr bwMode="auto">
            <a:xfrm>
              <a:off x="114998" y="3691984"/>
              <a:ext cx="211973"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Line 57"/>
            <p:cNvSpPr>
              <a:spLocks noChangeShapeType="1"/>
            </p:cNvSpPr>
            <p:nvPr/>
          </p:nvSpPr>
          <p:spPr bwMode="auto">
            <a:xfrm>
              <a:off x="114808" y="1442893"/>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1071221" y="5641336"/>
              <a:ext cx="1009837" cy="504157"/>
            </a:xfrm>
            <a:prstGeom prst="rect">
              <a:avLst/>
            </a:prstGeom>
            <a:noFill/>
          </p:spPr>
          <p:txBody>
            <a:bodyPr wrap="square" rtlCol="0" anchor="ctr">
              <a:spAutoFit/>
            </a:bodyPr>
            <a:lstStyle/>
            <a:p>
              <a:pPr algn="r"/>
              <a:r>
                <a:rPr lang="en-US" sz="2400" dirty="0"/>
                <a:t>0</a:t>
              </a:r>
              <a:endParaRPr lang="en-GB" sz="2400" dirty="0"/>
            </a:p>
          </p:txBody>
        </p:sp>
        <p:sp>
          <p:nvSpPr>
            <p:cNvPr id="184" name="TextBox 183"/>
            <p:cNvSpPr txBox="1"/>
            <p:nvPr/>
          </p:nvSpPr>
          <p:spPr>
            <a:xfrm>
              <a:off x="-1071221" y="3449827"/>
              <a:ext cx="1001345" cy="504157"/>
            </a:xfrm>
            <a:prstGeom prst="rect">
              <a:avLst/>
            </a:prstGeom>
            <a:noFill/>
          </p:spPr>
          <p:txBody>
            <a:bodyPr wrap="square" rtlCol="0" anchor="ctr">
              <a:spAutoFit/>
            </a:bodyPr>
            <a:lstStyle/>
            <a:p>
              <a:pPr algn="r"/>
              <a:r>
                <a:rPr lang="en-US" sz="2400" dirty="0"/>
                <a:t>100k</a:t>
              </a:r>
              <a:endParaRPr lang="en-GB" sz="2400" dirty="0"/>
            </a:p>
          </p:txBody>
        </p:sp>
        <p:sp>
          <p:nvSpPr>
            <p:cNvPr id="185" name="TextBox 184"/>
            <p:cNvSpPr txBox="1"/>
            <p:nvPr/>
          </p:nvSpPr>
          <p:spPr>
            <a:xfrm>
              <a:off x="-1062177" y="1219998"/>
              <a:ext cx="1004473" cy="461665"/>
            </a:xfrm>
            <a:prstGeom prst="rect">
              <a:avLst/>
            </a:prstGeom>
            <a:noFill/>
          </p:spPr>
          <p:txBody>
            <a:bodyPr wrap="square" rtlCol="0" anchor="ctr">
              <a:spAutoFit/>
            </a:bodyPr>
            <a:lstStyle/>
            <a:p>
              <a:pPr algn="r"/>
              <a:r>
                <a:rPr lang="en-US" sz="2400" dirty="0"/>
                <a:t>200k</a:t>
              </a:r>
              <a:endParaRPr lang="en-GB" sz="2400" dirty="0"/>
            </a:p>
          </p:txBody>
        </p:sp>
        <p:cxnSp>
          <p:nvCxnSpPr>
            <p:cNvPr id="177" name="Straight Connector 176"/>
            <p:cNvCxnSpPr/>
            <p:nvPr/>
          </p:nvCxnSpPr>
          <p:spPr>
            <a:xfrm>
              <a:off x="343596" y="330056"/>
              <a:ext cx="0" cy="5573712"/>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p:nvGrpSpPr>
        <p:grpSpPr>
          <a:xfrm>
            <a:off x="1293254" y="6110702"/>
            <a:ext cx="10301715" cy="702021"/>
            <a:chOff x="1293254" y="6665594"/>
            <a:chExt cx="10301715" cy="702021"/>
          </a:xfrm>
        </p:grpSpPr>
        <p:sp>
          <p:nvSpPr>
            <p:cNvPr id="203" name="Line 59"/>
            <p:cNvSpPr>
              <a:spLocks noChangeShapeType="1"/>
            </p:cNvSpPr>
            <p:nvPr/>
          </p:nvSpPr>
          <p:spPr bwMode="auto">
            <a:xfrm flipV="1">
              <a:off x="2110356"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60"/>
            <p:cNvSpPr>
              <a:spLocks noChangeShapeType="1"/>
            </p:cNvSpPr>
            <p:nvPr/>
          </p:nvSpPr>
          <p:spPr bwMode="auto">
            <a:xfrm flipV="1">
              <a:off x="3530816"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61"/>
            <p:cNvSpPr>
              <a:spLocks noChangeShapeType="1"/>
            </p:cNvSpPr>
            <p:nvPr/>
          </p:nvSpPr>
          <p:spPr bwMode="auto">
            <a:xfrm flipV="1">
              <a:off x="4944697"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62"/>
            <p:cNvSpPr>
              <a:spLocks noChangeShapeType="1"/>
            </p:cNvSpPr>
            <p:nvPr/>
          </p:nvSpPr>
          <p:spPr bwMode="auto">
            <a:xfrm flipV="1">
              <a:off x="6387943"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63"/>
            <p:cNvSpPr>
              <a:spLocks noChangeShapeType="1"/>
            </p:cNvSpPr>
            <p:nvPr/>
          </p:nvSpPr>
          <p:spPr bwMode="auto">
            <a:xfrm flipV="1">
              <a:off x="7801824"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TextBox 207"/>
            <p:cNvSpPr txBox="1"/>
            <p:nvPr/>
          </p:nvSpPr>
          <p:spPr>
            <a:xfrm>
              <a:off x="1293254" y="6863458"/>
              <a:ext cx="1634204" cy="504157"/>
            </a:xfrm>
            <a:prstGeom prst="rect">
              <a:avLst/>
            </a:prstGeom>
            <a:noFill/>
          </p:spPr>
          <p:txBody>
            <a:bodyPr wrap="square" rtlCol="0" anchor="ctr">
              <a:spAutoFit/>
            </a:bodyPr>
            <a:lstStyle/>
            <a:p>
              <a:pPr algn="ctr"/>
              <a:r>
                <a:rPr lang="en-US" sz="2400" dirty="0"/>
                <a:t>2015-07</a:t>
              </a:r>
              <a:endParaRPr lang="en-GB" sz="2400" dirty="0"/>
            </a:p>
          </p:txBody>
        </p:sp>
        <p:sp>
          <p:nvSpPr>
            <p:cNvPr id="209" name="TextBox 208"/>
            <p:cNvSpPr txBox="1"/>
            <p:nvPr/>
          </p:nvSpPr>
          <p:spPr>
            <a:xfrm>
              <a:off x="2787996" y="6859603"/>
              <a:ext cx="1485640" cy="504157"/>
            </a:xfrm>
            <a:prstGeom prst="rect">
              <a:avLst/>
            </a:prstGeom>
            <a:noFill/>
          </p:spPr>
          <p:txBody>
            <a:bodyPr wrap="square" rtlCol="0" anchor="ctr">
              <a:spAutoFit/>
            </a:bodyPr>
            <a:lstStyle/>
            <a:p>
              <a:pPr algn="ctr"/>
              <a:r>
                <a:rPr lang="en-US" sz="2400" dirty="0"/>
                <a:t>2016-01</a:t>
              </a:r>
              <a:endParaRPr lang="en-GB" sz="2400" dirty="0"/>
            </a:p>
          </p:txBody>
        </p:sp>
        <p:sp>
          <p:nvSpPr>
            <p:cNvPr id="210" name="TextBox 209"/>
            <p:cNvSpPr txBox="1"/>
            <p:nvPr/>
          </p:nvSpPr>
          <p:spPr>
            <a:xfrm>
              <a:off x="4201877" y="6859602"/>
              <a:ext cx="1485640" cy="504157"/>
            </a:xfrm>
            <a:prstGeom prst="rect">
              <a:avLst/>
            </a:prstGeom>
            <a:noFill/>
          </p:spPr>
          <p:txBody>
            <a:bodyPr wrap="square" rtlCol="0" anchor="ctr">
              <a:spAutoFit/>
            </a:bodyPr>
            <a:lstStyle/>
            <a:p>
              <a:pPr algn="ctr"/>
              <a:r>
                <a:rPr lang="en-US" sz="2400" dirty="0"/>
                <a:t>2016-07</a:t>
              </a:r>
              <a:endParaRPr lang="en-GB" sz="2400" dirty="0"/>
            </a:p>
          </p:txBody>
        </p:sp>
        <p:sp>
          <p:nvSpPr>
            <p:cNvPr id="211" name="TextBox 210"/>
            <p:cNvSpPr txBox="1"/>
            <p:nvPr/>
          </p:nvSpPr>
          <p:spPr>
            <a:xfrm>
              <a:off x="5645123" y="6859602"/>
              <a:ext cx="1485640" cy="504157"/>
            </a:xfrm>
            <a:prstGeom prst="rect">
              <a:avLst/>
            </a:prstGeom>
            <a:noFill/>
          </p:spPr>
          <p:txBody>
            <a:bodyPr wrap="square" rtlCol="0" anchor="ctr">
              <a:spAutoFit/>
            </a:bodyPr>
            <a:lstStyle/>
            <a:p>
              <a:pPr algn="ctr"/>
              <a:r>
                <a:rPr lang="en-US" sz="2400" dirty="0"/>
                <a:t>2017-01</a:t>
              </a:r>
              <a:endParaRPr lang="en-GB" sz="2400" dirty="0"/>
            </a:p>
          </p:txBody>
        </p:sp>
        <p:sp>
          <p:nvSpPr>
            <p:cNvPr id="212" name="TextBox 211"/>
            <p:cNvSpPr txBox="1"/>
            <p:nvPr/>
          </p:nvSpPr>
          <p:spPr>
            <a:xfrm>
              <a:off x="7059004" y="6855747"/>
              <a:ext cx="1485640" cy="504157"/>
            </a:xfrm>
            <a:prstGeom prst="rect">
              <a:avLst/>
            </a:prstGeom>
            <a:noFill/>
          </p:spPr>
          <p:txBody>
            <a:bodyPr wrap="square" rtlCol="0" anchor="ctr">
              <a:spAutoFit/>
            </a:bodyPr>
            <a:lstStyle/>
            <a:p>
              <a:pPr algn="ctr"/>
              <a:r>
                <a:rPr lang="en-US" sz="2400" dirty="0"/>
                <a:t>2017-07</a:t>
              </a:r>
              <a:endParaRPr lang="en-GB" sz="2400" dirty="0"/>
            </a:p>
          </p:txBody>
        </p:sp>
        <p:cxnSp>
          <p:nvCxnSpPr>
            <p:cNvPr id="202" name="Straight Connector 201"/>
            <p:cNvCxnSpPr/>
            <p:nvPr/>
          </p:nvCxnSpPr>
          <p:spPr>
            <a:xfrm flipH="1">
              <a:off x="1627835" y="6665594"/>
              <a:ext cx="9967134"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Line 63"/>
            <p:cNvSpPr>
              <a:spLocks noChangeShapeType="1"/>
            </p:cNvSpPr>
            <p:nvPr/>
          </p:nvSpPr>
          <p:spPr bwMode="auto">
            <a:xfrm flipV="1">
              <a:off x="9215705" y="6683340"/>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TextBox 213"/>
            <p:cNvSpPr txBox="1"/>
            <p:nvPr/>
          </p:nvSpPr>
          <p:spPr>
            <a:xfrm>
              <a:off x="8472885" y="6884106"/>
              <a:ext cx="1485640" cy="461665"/>
            </a:xfrm>
            <a:prstGeom prst="rect">
              <a:avLst/>
            </a:prstGeom>
            <a:noFill/>
          </p:spPr>
          <p:txBody>
            <a:bodyPr wrap="square" rtlCol="0" anchor="ctr">
              <a:spAutoFit/>
            </a:bodyPr>
            <a:lstStyle/>
            <a:p>
              <a:pPr algn="ctr"/>
              <a:r>
                <a:rPr lang="en-US" sz="2400" dirty="0"/>
                <a:t>2018-01</a:t>
              </a:r>
              <a:endParaRPr lang="en-GB" sz="2400" dirty="0"/>
            </a:p>
          </p:txBody>
        </p:sp>
        <p:sp>
          <p:nvSpPr>
            <p:cNvPr id="215" name="Line 63"/>
            <p:cNvSpPr>
              <a:spLocks noChangeShapeType="1"/>
            </p:cNvSpPr>
            <p:nvPr/>
          </p:nvSpPr>
          <p:spPr bwMode="auto">
            <a:xfrm flipV="1">
              <a:off x="10629586" y="668565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9886766" y="6886417"/>
              <a:ext cx="1485640" cy="461665"/>
            </a:xfrm>
            <a:prstGeom prst="rect">
              <a:avLst/>
            </a:prstGeom>
            <a:noFill/>
          </p:spPr>
          <p:txBody>
            <a:bodyPr wrap="square" rtlCol="0" anchor="ctr">
              <a:spAutoFit/>
            </a:bodyPr>
            <a:lstStyle/>
            <a:p>
              <a:pPr algn="ctr"/>
              <a:r>
                <a:rPr lang="en-US" sz="2400" dirty="0"/>
                <a:t>2018-07</a:t>
              </a:r>
              <a:endParaRPr lang="en-GB" sz="2400" dirty="0"/>
            </a:p>
          </p:txBody>
        </p:sp>
      </p:grpSp>
      <p:sp>
        <p:nvSpPr>
          <p:cNvPr id="219" name="TextBox 218"/>
          <p:cNvSpPr txBox="1"/>
          <p:nvPr/>
        </p:nvSpPr>
        <p:spPr>
          <a:xfrm>
            <a:off x="4626208" y="119338"/>
            <a:ext cx="5416062" cy="1661993"/>
          </a:xfrm>
          <a:prstGeom prst="rect">
            <a:avLst/>
          </a:prstGeom>
          <a:noFill/>
        </p:spPr>
        <p:txBody>
          <a:bodyPr wrap="square" rtlCol="0">
            <a:spAutoFit/>
          </a:bodyPr>
          <a:lstStyle/>
          <a:p>
            <a:r>
              <a:rPr lang="en-US" sz="5400" b="1" dirty="0">
                <a:solidFill>
                  <a:schemeClr val="accent4"/>
                </a:solidFill>
              </a:rPr>
              <a:t>244,823</a:t>
            </a:r>
            <a:br>
              <a:rPr lang="en-US" sz="4800" dirty="0"/>
            </a:br>
            <a:r>
              <a:rPr lang="en-US" sz="4800" dirty="0">
                <a:solidFill>
                  <a:schemeClr val="accent4"/>
                </a:solidFill>
              </a:rPr>
              <a:t>photos uploaded</a:t>
            </a:r>
            <a:endParaRPr lang="en-GB" sz="4800" dirty="0">
              <a:solidFill>
                <a:schemeClr val="accent4"/>
              </a:solidFill>
            </a:endParaRPr>
          </a:p>
        </p:txBody>
      </p:sp>
    </p:spTree>
    <p:extLst>
      <p:ext uri="{BB962C8B-B14F-4D97-AF65-F5344CB8AC3E}">
        <p14:creationId xmlns:p14="http://schemas.microsoft.com/office/powerpoint/2010/main" val="19234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fill="hold"/>
                                        <p:tgtEl>
                                          <p:spTgt spid="199"/>
                                        </p:tgtEl>
                                        <p:attrNameLst>
                                          <p:attrName>ppt_x</p:attrName>
                                        </p:attrNameLst>
                                      </p:cBhvr>
                                      <p:tavLst>
                                        <p:tav tm="0%">
                                          <p:val>
                                            <p:strVal val="0-#ppt_w/2"/>
                                          </p:val>
                                        </p:tav>
                                        <p:tav tm="100%">
                                          <p:val>
                                            <p:strVal val="#ppt_x"/>
                                          </p:val>
                                        </p:tav>
                                      </p:tavLst>
                                    </p:anim>
                                    <p:anim calcmode="lin" valueType="num">
                                      <p:cBhvr additive="base">
                                        <p:cTn id="8" dur="500" fill="hold"/>
                                        <p:tgtEl>
                                          <p:spTgt spid="199"/>
                                        </p:tgtEl>
                                        <p:attrNameLst>
                                          <p:attrName>ppt_y</p:attrName>
                                        </p:attrNameLst>
                                      </p:cBhvr>
                                      <p:tavLst>
                                        <p:tav tm="0%">
                                          <p:val>
                                            <p:strVal val="#ppt_y"/>
                                          </p:val>
                                        </p:tav>
                                        <p:tav tm="1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fill="hold"/>
                                        <p:tgtEl>
                                          <p:spTgt spid="218"/>
                                        </p:tgtEl>
                                        <p:attrNameLst>
                                          <p:attrName>ppt_x</p:attrName>
                                        </p:attrNameLst>
                                      </p:cBhvr>
                                      <p:tavLst>
                                        <p:tav tm="0%">
                                          <p:val>
                                            <p:strVal val="#ppt_x"/>
                                          </p:val>
                                        </p:tav>
                                        <p:tav tm="100%">
                                          <p:val>
                                            <p:strVal val="#ppt_x"/>
                                          </p:val>
                                        </p:tav>
                                      </p:tavLst>
                                    </p:anim>
                                    <p:anim calcmode="lin" valueType="num">
                                      <p:cBhvr additive="base">
                                        <p:cTn id="12" dur="500" fill="hold"/>
                                        <p:tgtEl>
                                          <p:spTgt spid="218"/>
                                        </p:tgtEl>
                                        <p:attrNameLst>
                                          <p:attrName>ppt_y</p:attrName>
                                        </p:attrNameLst>
                                      </p:cBhvr>
                                      <p:tavLst>
                                        <p:tav tm="0%">
                                          <p:val>
                                            <p:strVal val="1+#ppt_h/2"/>
                                          </p:val>
                                        </p:tav>
                                        <p:tav tm="1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1000"/>
                                        <p:tgtEl>
                                          <p:spTgt spid="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9"/>
                                        </p:tgtEl>
                                        <p:attrNameLst>
                                          <p:attrName>style.visibility</p:attrName>
                                        </p:attrNameLst>
                                      </p:cBhvr>
                                      <p:to>
                                        <p:strVal val="visible"/>
                                      </p:to>
                                    </p:set>
                                    <p:animEffect transition="in" filter="fade">
                                      <p:cBhvr>
                                        <p:cTn id="18" dur="1000"/>
                                        <p:tgtEl>
                                          <p:spTgt spid="2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10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4"/>
                                        </p:tgtEl>
                                        <p:attrNameLst>
                                          <p:attrName>style.visibility</p:attrName>
                                        </p:attrNameLst>
                                      </p:cBhvr>
                                      <p:to>
                                        <p:strVal val="visible"/>
                                      </p:to>
                                    </p:set>
                                    <p:animEffect transition="in" filter="fade">
                                      <p:cBhvr>
                                        <p:cTn id="26"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74" grpId="0"/>
      <p:bldP spid="219" grpId="0"/>
    </p:bldLst>
  </p:timing>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923330"/>
          </a:xfrm>
          <a:prstGeom prst="rect">
            <a:avLst/>
          </a:prstGeom>
          <a:noFill/>
        </p:spPr>
        <p:txBody>
          <a:bodyPr wrap="square" rtlCol="0">
            <a:spAutoFit/>
          </a:bodyPr>
          <a:lstStyle/>
          <a:p>
            <a:r>
              <a:rPr lang="en-US" sz="5400" dirty="0"/>
              <a:t>data </a:t>
            </a:r>
            <a:r>
              <a:rPr lang="en-US" sz="5400" dirty="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a:solidFill>
                  <a:schemeClr val="accent4"/>
                </a:solidFill>
              </a:rPr>
              <a:t>*</a:t>
            </a:r>
            <a:r>
              <a:rPr lang="en-US" dirty="0">
                <a:hlinkClick r:id="rId4"/>
              </a:rPr>
              <a:t>Croft, </a:t>
            </a:r>
            <a:r>
              <a:rPr lang="en-US" dirty="0" err="1">
                <a:hlinkClick r:id="rId4"/>
              </a:rPr>
              <a:t>Chauvenet</a:t>
            </a:r>
            <a:r>
              <a:rPr lang="en-US" dirty="0">
                <a:hlinkClick r:id="rId4"/>
              </a:rPr>
              <a:t> &amp; Smith (2017)</a:t>
            </a:r>
            <a:r>
              <a:rPr lang="en-US" dirty="0"/>
              <a:t> </a:t>
            </a:r>
            <a:r>
              <a:rPr lang="en-US" dirty="0" err="1"/>
              <a:t>PLoS</a:t>
            </a:r>
            <a:r>
              <a:rPr lang="en-US" dirty="0"/>
              <a:t> ONE 12(6): e0176339 </a:t>
            </a:r>
            <a:r>
              <a:rPr lang="en-US" dirty="0">
                <a:hlinkClick r:id="rId5"/>
              </a:rPr>
              <a:t>CC BY 4.0</a:t>
            </a:r>
            <a:endParaRPr lang="en-GB" dirty="0"/>
          </a:p>
        </p:txBody>
      </p:sp>
    </p:spTree>
    <p:extLst>
      <p:ext uri="{BB962C8B-B14F-4D97-AF65-F5344CB8AC3E}">
        <p14:creationId xmlns:p14="http://schemas.microsoft.com/office/powerpoint/2010/main" val="3549482105"/>
      </p:ext>
    </p:extLst>
  </p:cSld>
  <p:clrMapOvr>
    <a:masterClrMapping/>
  </p:clrMapOvr>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1" name="Group 110"/>
          <p:cNvGrpSpPr/>
          <p:nvPr/>
        </p:nvGrpSpPr>
        <p:grpSpPr>
          <a:xfrm>
            <a:off x="4223342" y="371872"/>
            <a:ext cx="5328130" cy="1446550"/>
            <a:chOff x="2160132" y="379073"/>
            <a:chExt cx="5328130" cy="1446550"/>
          </a:xfrm>
        </p:grpSpPr>
        <p:sp>
          <p:nvSpPr>
            <p:cNvPr id="110" name="Rounded Rectangle 109"/>
            <p:cNvSpPr/>
            <p:nvPr/>
          </p:nvSpPr>
          <p:spPr>
            <a:xfrm>
              <a:off x="2160132" y="379073"/>
              <a:ext cx="5328130" cy="1446464"/>
            </a:xfrm>
            <a:prstGeom prst="roundRect">
              <a:avLst>
                <a:gd name="adj" fmla="val 7105"/>
              </a:avLst>
            </a:prstGeom>
            <a:solidFill>
              <a:schemeClr val="tx1">
                <a:alpha val="2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2160132" y="379073"/>
              <a:ext cx="5328130" cy="1446550"/>
            </a:xfrm>
            <a:prstGeom prst="rect">
              <a:avLst/>
            </a:prstGeom>
            <a:noFill/>
          </p:spPr>
          <p:txBody>
            <a:bodyPr wrap="square" rtlCol="0">
              <a:spAutoFit/>
            </a:bodyPr>
            <a:lstStyle/>
            <a:p>
              <a:r>
                <a:rPr lang="en-US" sz="4400" dirty="0"/>
                <a:t>e.g. </a:t>
              </a:r>
              <a:r>
                <a:rPr lang="en-US" sz="4400" b="1" dirty="0">
                  <a:solidFill>
                    <a:schemeClr val="accent4"/>
                  </a:solidFill>
                </a:rPr>
                <a:t>diurnal</a:t>
              </a:r>
              <a:r>
                <a:rPr lang="en-US" sz="4400" dirty="0"/>
                <a:t> red fox observations</a:t>
              </a:r>
              <a:endParaRPr lang="en-GB" sz="4400" dirty="0"/>
            </a:p>
          </p:txBody>
        </p:sp>
      </p:grpSp>
      <p:grpSp>
        <p:nvGrpSpPr>
          <p:cNvPr id="148" name="Group 147"/>
          <p:cNvGrpSpPr/>
          <p:nvPr/>
        </p:nvGrpSpPr>
        <p:grpSpPr>
          <a:xfrm>
            <a:off x="148181" y="17267"/>
            <a:ext cx="1255870" cy="6420110"/>
            <a:chOff x="148181" y="17267"/>
            <a:chExt cx="1255870" cy="6420110"/>
          </a:xfrm>
        </p:grpSpPr>
        <p:sp>
          <p:nvSpPr>
            <p:cNvPr id="93" name="TextBox 92"/>
            <p:cNvSpPr txBox="1"/>
            <p:nvPr/>
          </p:nvSpPr>
          <p:spPr>
            <a:xfrm rot="16200000">
              <a:off x="-2831041" y="2996489"/>
              <a:ext cx="6420110" cy="461665"/>
            </a:xfrm>
            <a:prstGeom prst="rect">
              <a:avLst/>
            </a:prstGeom>
            <a:noFill/>
          </p:spPr>
          <p:txBody>
            <a:bodyPr wrap="square" rtlCol="0" anchor="ctr">
              <a:spAutoFit/>
            </a:bodyPr>
            <a:lstStyle/>
            <a:p>
              <a:pPr algn="ctr"/>
              <a:r>
                <a:rPr lang="en-US" sz="2400" dirty="0"/>
                <a:t># photo sequences/100 camera trap days</a:t>
              </a:r>
              <a:endParaRPr lang="en-GB" sz="2400" dirty="0"/>
            </a:p>
          </p:txBody>
        </p:sp>
        <p:sp>
          <p:nvSpPr>
            <p:cNvPr id="97" name="TextBox 96"/>
            <p:cNvSpPr txBox="1"/>
            <p:nvPr/>
          </p:nvSpPr>
          <p:spPr>
            <a:xfrm>
              <a:off x="433203" y="5078443"/>
              <a:ext cx="697905" cy="473652"/>
            </a:xfrm>
            <a:prstGeom prst="rect">
              <a:avLst/>
            </a:prstGeom>
            <a:noFill/>
          </p:spPr>
          <p:txBody>
            <a:bodyPr wrap="square" rtlCol="0" anchor="ctr">
              <a:spAutoFit/>
            </a:bodyPr>
            <a:lstStyle/>
            <a:p>
              <a:pPr algn="r"/>
              <a:r>
                <a:rPr lang="en-US" sz="2400" dirty="0"/>
                <a:t>0</a:t>
              </a:r>
              <a:endParaRPr lang="en-GB" sz="2400" dirty="0"/>
            </a:p>
          </p:txBody>
        </p:sp>
        <p:sp>
          <p:nvSpPr>
            <p:cNvPr id="98" name="TextBox 97"/>
            <p:cNvSpPr txBox="1"/>
            <p:nvPr/>
          </p:nvSpPr>
          <p:spPr>
            <a:xfrm>
              <a:off x="433203" y="3443886"/>
              <a:ext cx="697905" cy="473652"/>
            </a:xfrm>
            <a:prstGeom prst="rect">
              <a:avLst/>
            </a:prstGeom>
            <a:noFill/>
          </p:spPr>
          <p:txBody>
            <a:bodyPr wrap="square" rtlCol="0" anchor="ctr">
              <a:spAutoFit/>
            </a:bodyPr>
            <a:lstStyle/>
            <a:p>
              <a:pPr algn="r"/>
              <a:r>
                <a:rPr lang="en-US" sz="2400" dirty="0"/>
                <a:t>2</a:t>
              </a:r>
              <a:endParaRPr lang="en-GB" sz="2400" dirty="0"/>
            </a:p>
          </p:txBody>
        </p:sp>
        <p:sp>
          <p:nvSpPr>
            <p:cNvPr id="99" name="TextBox 98"/>
            <p:cNvSpPr txBox="1"/>
            <p:nvPr/>
          </p:nvSpPr>
          <p:spPr>
            <a:xfrm>
              <a:off x="433203" y="1807208"/>
              <a:ext cx="697905" cy="473652"/>
            </a:xfrm>
            <a:prstGeom prst="rect">
              <a:avLst/>
            </a:prstGeom>
            <a:noFill/>
          </p:spPr>
          <p:txBody>
            <a:bodyPr wrap="square" rtlCol="0" anchor="ctr">
              <a:spAutoFit/>
            </a:bodyPr>
            <a:lstStyle/>
            <a:p>
              <a:pPr algn="r"/>
              <a:r>
                <a:rPr lang="en-US" sz="2400" dirty="0"/>
                <a:t>4</a:t>
              </a:r>
              <a:endParaRPr lang="en-GB" sz="2400" dirty="0"/>
            </a:p>
          </p:txBody>
        </p:sp>
        <p:sp>
          <p:nvSpPr>
            <p:cNvPr id="100" name="TextBox 99"/>
            <p:cNvSpPr txBox="1"/>
            <p:nvPr/>
          </p:nvSpPr>
          <p:spPr>
            <a:xfrm>
              <a:off x="433203" y="165711"/>
              <a:ext cx="697905" cy="473652"/>
            </a:xfrm>
            <a:prstGeom prst="rect">
              <a:avLst/>
            </a:prstGeom>
            <a:noFill/>
          </p:spPr>
          <p:txBody>
            <a:bodyPr wrap="square" rtlCol="0" anchor="ctr">
              <a:spAutoFit/>
            </a:bodyPr>
            <a:lstStyle/>
            <a:p>
              <a:pPr algn="r"/>
              <a:r>
                <a:rPr lang="en-US" sz="2400" dirty="0"/>
                <a:t>6</a:t>
              </a:r>
              <a:endParaRPr lang="en-GB" sz="2400" dirty="0"/>
            </a:p>
          </p:txBody>
        </p:sp>
        <p:grpSp>
          <p:nvGrpSpPr>
            <p:cNvPr id="147" name="Group 146"/>
            <p:cNvGrpSpPr/>
            <p:nvPr/>
          </p:nvGrpSpPr>
          <p:grpSpPr>
            <a:xfrm>
              <a:off x="1132536" y="402537"/>
              <a:ext cx="271515" cy="4912732"/>
              <a:chOff x="662934" y="402537"/>
              <a:chExt cx="271515" cy="4912732"/>
            </a:xfrm>
          </p:grpSpPr>
          <p:sp>
            <p:nvSpPr>
              <p:cNvPr id="32" name="Line 32"/>
              <p:cNvSpPr>
                <a:spLocks noChangeShapeType="1"/>
              </p:cNvSpPr>
              <p:nvPr/>
            </p:nvSpPr>
            <p:spPr bwMode="auto">
              <a:xfrm>
                <a:off x="662934" y="5315269"/>
                <a:ext cx="26088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3"/>
              <p:cNvSpPr>
                <a:spLocks noChangeShapeType="1"/>
              </p:cNvSpPr>
              <p:nvPr/>
            </p:nvSpPr>
            <p:spPr bwMode="auto">
              <a:xfrm>
                <a:off x="662935" y="3678931"/>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4"/>
              <p:cNvSpPr>
                <a:spLocks noChangeShapeType="1"/>
              </p:cNvSpPr>
              <p:nvPr/>
            </p:nvSpPr>
            <p:spPr bwMode="auto">
              <a:xfrm>
                <a:off x="662935" y="2037094"/>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35"/>
              <p:cNvSpPr>
                <a:spLocks noChangeShapeType="1"/>
              </p:cNvSpPr>
              <p:nvPr/>
            </p:nvSpPr>
            <p:spPr bwMode="auto">
              <a:xfrm>
                <a:off x="662935" y="402537"/>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3" name="Straight Connector 2"/>
              <p:cNvCxnSpPr/>
              <p:nvPr/>
            </p:nvCxnSpPr>
            <p:spPr>
              <a:xfrm>
                <a:off x="934449" y="402537"/>
                <a:ext cx="0" cy="4902041"/>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1333400" y="5626064"/>
            <a:ext cx="10742894" cy="1186529"/>
            <a:chOff x="1333400" y="5626064"/>
            <a:chExt cx="10742894" cy="1186529"/>
          </a:xfrm>
        </p:grpSpPr>
        <p:sp>
          <p:nvSpPr>
            <p:cNvPr id="96" name="TextBox 95"/>
            <p:cNvSpPr txBox="1"/>
            <p:nvPr/>
          </p:nvSpPr>
          <p:spPr>
            <a:xfrm>
              <a:off x="5417311" y="6351399"/>
              <a:ext cx="2575072" cy="461194"/>
            </a:xfrm>
            <a:prstGeom prst="rect">
              <a:avLst/>
            </a:prstGeom>
            <a:noFill/>
          </p:spPr>
          <p:txBody>
            <a:bodyPr wrap="square" rtlCol="0" anchor="ctr">
              <a:spAutoFit/>
            </a:bodyPr>
            <a:lstStyle/>
            <a:p>
              <a:pPr algn="ctr"/>
              <a:r>
                <a:rPr lang="en-US" sz="2400" dirty="0"/>
                <a:t>hour of day</a:t>
              </a:r>
              <a:endParaRPr lang="en-GB" sz="2400" dirty="0"/>
            </a:p>
          </p:txBody>
        </p:sp>
        <p:sp>
          <p:nvSpPr>
            <p:cNvPr id="38" name="Line 38"/>
            <p:cNvSpPr>
              <a:spLocks noChangeShapeType="1"/>
            </p:cNvSpPr>
            <p:nvPr/>
          </p:nvSpPr>
          <p:spPr bwMode="auto">
            <a:xfrm flipV="1">
              <a:off x="417784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40"/>
            <p:cNvSpPr>
              <a:spLocks noChangeShapeType="1"/>
            </p:cNvSpPr>
            <p:nvPr/>
          </p:nvSpPr>
          <p:spPr bwMode="auto">
            <a:xfrm flipV="1">
              <a:off x="9212213"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TextBox 87"/>
            <p:cNvSpPr txBox="1"/>
            <p:nvPr/>
          </p:nvSpPr>
          <p:spPr>
            <a:xfrm>
              <a:off x="11378389" y="5996950"/>
              <a:ext cx="697905" cy="473652"/>
            </a:xfrm>
            <a:prstGeom prst="rect">
              <a:avLst/>
            </a:prstGeom>
            <a:noFill/>
          </p:spPr>
          <p:txBody>
            <a:bodyPr wrap="square" rtlCol="0" anchor="ctr">
              <a:spAutoFit/>
            </a:bodyPr>
            <a:lstStyle/>
            <a:p>
              <a:pPr algn="ctr"/>
              <a:r>
                <a:rPr lang="en-US" sz="2400" dirty="0"/>
                <a:t>24</a:t>
              </a:r>
              <a:endParaRPr lang="en-GB" sz="2400" dirty="0"/>
            </a:p>
          </p:txBody>
        </p:sp>
        <p:sp>
          <p:nvSpPr>
            <p:cNvPr id="89" name="TextBox 88"/>
            <p:cNvSpPr txBox="1"/>
            <p:nvPr/>
          </p:nvSpPr>
          <p:spPr>
            <a:xfrm>
              <a:off x="8858013" y="5996950"/>
              <a:ext cx="697905" cy="473652"/>
            </a:xfrm>
            <a:prstGeom prst="rect">
              <a:avLst/>
            </a:prstGeom>
            <a:noFill/>
          </p:spPr>
          <p:txBody>
            <a:bodyPr wrap="square" rtlCol="0" anchor="ctr">
              <a:spAutoFit/>
            </a:bodyPr>
            <a:lstStyle/>
            <a:p>
              <a:pPr algn="ctr"/>
              <a:r>
                <a:rPr lang="en-US" sz="2400" dirty="0"/>
                <a:t>18</a:t>
              </a:r>
              <a:endParaRPr lang="en-GB" sz="2400" dirty="0"/>
            </a:p>
          </p:txBody>
        </p:sp>
        <p:sp>
          <p:nvSpPr>
            <p:cNvPr id="90" name="TextBox 89"/>
            <p:cNvSpPr txBox="1"/>
            <p:nvPr/>
          </p:nvSpPr>
          <p:spPr>
            <a:xfrm>
              <a:off x="6364213" y="5996949"/>
              <a:ext cx="697905" cy="473652"/>
            </a:xfrm>
            <a:prstGeom prst="rect">
              <a:avLst/>
            </a:prstGeom>
            <a:noFill/>
          </p:spPr>
          <p:txBody>
            <a:bodyPr wrap="square" rtlCol="0" anchor="ctr">
              <a:spAutoFit/>
            </a:bodyPr>
            <a:lstStyle/>
            <a:p>
              <a:pPr algn="ctr"/>
              <a:r>
                <a:rPr lang="en-US" sz="2400" dirty="0"/>
                <a:t>12</a:t>
              </a:r>
              <a:endParaRPr lang="en-GB" sz="2400" dirty="0"/>
            </a:p>
          </p:txBody>
        </p:sp>
        <p:sp>
          <p:nvSpPr>
            <p:cNvPr id="91" name="TextBox 90"/>
            <p:cNvSpPr txBox="1"/>
            <p:nvPr/>
          </p:nvSpPr>
          <p:spPr>
            <a:xfrm>
              <a:off x="3817299" y="5996949"/>
              <a:ext cx="697905" cy="473652"/>
            </a:xfrm>
            <a:prstGeom prst="rect">
              <a:avLst/>
            </a:prstGeom>
            <a:noFill/>
          </p:spPr>
          <p:txBody>
            <a:bodyPr wrap="square" rtlCol="0" anchor="ctr">
              <a:spAutoFit/>
            </a:bodyPr>
            <a:lstStyle/>
            <a:p>
              <a:pPr algn="ctr"/>
              <a:r>
                <a:rPr lang="en-US" sz="2400" dirty="0"/>
                <a:t>6</a:t>
              </a:r>
              <a:endParaRPr lang="en-GB" sz="2400" dirty="0"/>
            </a:p>
          </p:txBody>
        </p:sp>
        <p:sp>
          <p:nvSpPr>
            <p:cNvPr id="92" name="TextBox 91"/>
            <p:cNvSpPr txBox="1"/>
            <p:nvPr/>
          </p:nvSpPr>
          <p:spPr>
            <a:xfrm>
              <a:off x="1333400" y="5996950"/>
              <a:ext cx="697905" cy="473652"/>
            </a:xfrm>
            <a:prstGeom prst="rect">
              <a:avLst/>
            </a:prstGeom>
            <a:noFill/>
          </p:spPr>
          <p:txBody>
            <a:bodyPr wrap="square" rtlCol="0" anchor="ctr">
              <a:spAutoFit/>
            </a:bodyPr>
            <a:lstStyle/>
            <a:p>
              <a:pPr algn="ctr"/>
              <a:r>
                <a:rPr lang="en-US" sz="2400" dirty="0"/>
                <a:t>0</a:t>
              </a:r>
              <a:endParaRPr lang="en-GB" sz="2400" dirty="0"/>
            </a:p>
          </p:txBody>
        </p:sp>
        <p:cxnSp>
          <p:nvCxnSpPr>
            <p:cNvPr id="53" name="Straight Connector 52"/>
            <p:cNvCxnSpPr/>
            <p:nvPr/>
          </p:nvCxnSpPr>
          <p:spPr>
            <a:xfrm flipH="1">
              <a:off x="1693528" y="5626064"/>
              <a:ext cx="10028703"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Line 38"/>
            <p:cNvSpPr>
              <a:spLocks noChangeShapeType="1"/>
            </p:cNvSpPr>
            <p:nvPr/>
          </p:nvSpPr>
          <p:spPr bwMode="auto">
            <a:xfrm flipV="1">
              <a:off x="168111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8"/>
            <p:cNvSpPr>
              <a:spLocks noChangeShapeType="1"/>
            </p:cNvSpPr>
            <p:nvPr/>
          </p:nvSpPr>
          <p:spPr bwMode="auto">
            <a:xfrm flipV="1">
              <a:off x="6701308"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8"/>
            <p:cNvSpPr>
              <a:spLocks noChangeShapeType="1"/>
            </p:cNvSpPr>
            <p:nvPr/>
          </p:nvSpPr>
          <p:spPr bwMode="auto">
            <a:xfrm flipV="1">
              <a:off x="11722231"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50" name="Group 149"/>
          <p:cNvGrpSpPr/>
          <p:nvPr/>
        </p:nvGrpSpPr>
        <p:grpSpPr>
          <a:xfrm>
            <a:off x="1622190" y="468746"/>
            <a:ext cx="9734513" cy="4835890"/>
            <a:chOff x="1622190" y="468746"/>
            <a:chExt cx="9734513" cy="4835890"/>
          </a:xfrm>
        </p:grpSpPr>
        <p:sp>
          <p:nvSpPr>
            <p:cNvPr id="27" name="Freeform 5"/>
            <p:cNvSpPr>
              <a:spLocks/>
            </p:cNvSpPr>
            <p:nvPr/>
          </p:nvSpPr>
          <p:spPr bwMode="auto">
            <a:xfrm>
              <a:off x="1675962" y="872035"/>
              <a:ext cx="9626970" cy="4432601"/>
            </a:xfrm>
            <a:custGeom>
              <a:avLst/>
              <a:gdLst>
                <a:gd name="T0" fmla="*/ 125 w 5766"/>
                <a:gd name="T1" fmla="*/ 0 h 2654"/>
                <a:gd name="T2" fmla="*/ 376 w 5766"/>
                <a:gd name="T3" fmla="*/ 28 h 2654"/>
                <a:gd name="T4" fmla="*/ 626 w 5766"/>
                <a:gd name="T5" fmla="*/ 144 h 2654"/>
                <a:gd name="T6" fmla="*/ 877 w 5766"/>
                <a:gd name="T7" fmla="*/ 339 h 2654"/>
                <a:gd name="T8" fmla="*/ 1128 w 5766"/>
                <a:gd name="T9" fmla="*/ 599 h 2654"/>
                <a:gd name="T10" fmla="*/ 1379 w 5766"/>
                <a:gd name="T11" fmla="*/ 905 h 2654"/>
                <a:gd name="T12" fmla="*/ 1629 w 5766"/>
                <a:gd name="T13" fmla="*/ 1234 h 2654"/>
                <a:gd name="T14" fmla="*/ 1880 w 5766"/>
                <a:gd name="T15" fmla="*/ 1562 h 2654"/>
                <a:gd name="T16" fmla="*/ 2131 w 5766"/>
                <a:gd name="T17" fmla="*/ 1864 h 2654"/>
                <a:gd name="T18" fmla="*/ 2382 w 5766"/>
                <a:gd name="T19" fmla="*/ 2118 h 2654"/>
                <a:gd name="T20" fmla="*/ 2632 w 5766"/>
                <a:gd name="T21" fmla="*/ 2304 h 2654"/>
                <a:gd name="T22" fmla="*/ 2883 w 5766"/>
                <a:gd name="T23" fmla="*/ 2410 h 2654"/>
                <a:gd name="T24" fmla="*/ 3134 w 5766"/>
                <a:gd name="T25" fmla="*/ 2426 h 2654"/>
                <a:gd name="T26" fmla="*/ 3384 w 5766"/>
                <a:gd name="T27" fmla="*/ 2353 h 2654"/>
                <a:gd name="T28" fmla="*/ 3635 w 5766"/>
                <a:gd name="T29" fmla="*/ 2194 h 2654"/>
                <a:gd name="T30" fmla="*/ 3886 w 5766"/>
                <a:gd name="T31" fmla="*/ 1963 h 2654"/>
                <a:gd name="T32" fmla="*/ 4137 w 5766"/>
                <a:gd name="T33" fmla="*/ 1677 h 2654"/>
                <a:gd name="T34" fmla="*/ 4387 w 5766"/>
                <a:gd name="T35" fmla="*/ 1356 h 2654"/>
                <a:gd name="T36" fmla="*/ 4638 w 5766"/>
                <a:gd name="T37" fmla="*/ 1025 h 2654"/>
                <a:gd name="T38" fmla="*/ 4889 w 5766"/>
                <a:gd name="T39" fmla="*/ 708 h 2654"/>
                <a:gd name="T40" fmla="*/ 5140 w 5766"/>
                <a:gd name="T41" fmla="*/ 429 h 2654"/>
                <a:gd name="T42" fmla="*/ 5390 w 5766"/>
                <a:gd name="T43" fmla="*/ 208 h 2654"/>
                <a:gd name="T44" fmla="*/ 5641 w 5766"/>
                <a:gd name="T45" fmla="*/ 62 h 2654"/>
                <a:gd name="T46" fmla="*/ 5766 w 5766"/>
                <a:gd name="T47" fmla="*/ 233 h 2654"/>
                <a:gd name="T48" fmla="*/ 5516 w 5766"/>
                <a:gd name="T49" fmla="*/ 339 h 2654"/>
                <a:gd name="T50" fmla="*/ 5265 w 5766"/>
                <a:gd name="T51" fmla="*/ 526 h 2654"/>
                <a:gd name="T52" fmla="*/ 5014 w 5766"/>
                <a:gd name="T53" fmla="*/ 781 h 2654"/>
                <a:gd name="T54" fmla="*/ 4763 w 5766"/>
                <a:gd name="T55" fmla="*/ 1085 h 2654"/>
                <a:gd name="T56" fmla="*/ 4513 w 5766"/>
                <a:gd name="T57" fmla="*/ 1414 h 2654"/>
                <a:gd name="T58" fmla="*/ 4262 w 5766"/>
                <a:gd name="T59" fmla="*/ 1744 h 2654"/>
                <a:gd name="T60" fmla="*/ 4011 w 5766"/>
                <a:gd name="T61" fmla="*/ 2052 h 2654"/>
                <a:gd name="T62" fmla="*/ 3761 w 5766"/>
                <a:gd name="T63" fmla="*/ 2313 h 2654"/>
                <a:gd name="T64" fmla="*/ 3510 w 5766"/>
                <a:gd name="T65" fmla="*/ 2509 h 2654"/>
                <a:gd name="T66" fmla="*/ 3259 w 5766"/>
                <a:gd name="T67" fmla="*/ 2626 h 2654"/>
                <a:gd name="T68" fmla="*/ 3008 w 5766"/>
                <a:gd name="T69" fmla="*/ 2654 h 2654"/>
                <a:gd name="T70" fmla="*/ 2758 w 5766"/>
                <a:gd name="T71" fmla="*/ 2593 h 2654"/>
                <a:gd name="T72" fmla="*/ 2507 w 5766"/>
                <a:gd name="T73" fmla="*/ 2446 h 2654"/>
                <a:gd name="T74" fmla="*/ 2256 w 5766"/>
                <a:gd name="T75" fmla="*/ 2224 h 2654"/>
                <a:gd name="T76" fmla="*/ 2005 w 5766"/>
                <a:gd name="T77" fmla="*/ 1944 h 2654"/>
                <a:gd name="T78" fmla="*/ 1755 w 5766"/>
                <a:gd name="T79" fmla="*/ 1626 h 2654"/>
                <a:gd name="T80" fmla="*/ 1504 w 5766"/>
                <a:gd name="T81" fmla="*/ 1293 h 2654"/>
                <a:gd name="T82" fmla="*/ 1253 w 5766"/>
                <a:gd name="T83" fmla="*/ 971 h 2654"/>
                <a:gd name="T84" fmla="*/ 1003 w 5766"/>
                <a:gd name="T85" fmla="*/ 683 h 2654"/>
                <a:gd name="T86" fmla="*/ 752 w 5766"/>
                <a:gd name="T87" fmla="*/ 450 h 2654"/>
                <a:gd name="T88" fmla="*/ 501 w 5766"/>
                <a:gd name="T89" fmla="*/ 291 h 2654"/>
                <a:gd name="T90" fmla="*/ 250 w 5766"/>
                <a:gd name="T91" fmla="*/ 217 h 2654"/>
                <a:gd name="T92" fmla="*/ 0 w 5766"/>
                <a:gd name="T93" fmla="*/ 233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654">
                  <a:moveTo>
                    <a:pt x="0" y="20"/>
                  </a:moveTo>
                  <a:lnTo>
                    <a:pt x="125" y="0"/>
                  </a:lnTo>
                  <a:lnTo>
                    <a:pt x="250" y="3"/>
                  </a:lnTo>
                  <a:lnTo>
                    <a:pt x="376" y="28"/>
                  </a:lnTo>
                  <a:lnTo>
                    <a:pt x="501" y="75"/>
                  </a:lnTo>
                  <a:lnTo>
                    <a:pt x="626" y="144"/>
                  </a:lnTo>
                  <a:lnTo>
                    <a:pt x="752" y="232"/>
                  </a:lnTo>
                  <a:lnTo>
                    <a:pt x="877" y="339"/>
                  </a:lnTo>
                  <a:lnTo>
                    <a:pt x="1003" y="462"/>
                  </a:lnTo>
                  <a:lnTo>
                    <a:pt x="1128" y="599"/>
                  </a:lnTo>
                  <a:lnTo>
                    <a:pt x="1253" y="747"/>
                  </a:lnTo>
                  <a:lnTo>
                    <a:pt x="1379" y="905"/>
                  </a:lnTo>
                  <a:lnTo>
                    <a:pt x="1504" y="1068"/>
                  </a:lnTo>
                  <a:lnTo>
                    <a:pt x="1629" y="1234"/>
                  </a:lnTo>
                  <a:lnTo>
                    <a:pt x="1755" y="1399"/>
                  </a:lnTo>
                  <a:lnTo>
                    <a:pt x="1880" y="1562"/>
                  </a:lnTo>
                  <a:lnTo>
                    <a:pt x="2005" y="1717"/>
                  </a:lnTo>
                  <a:lnTo>
                    <a:pt x="2131" y="1864"/>
                  </a:lnTo>
                  <a:lnTo>
                    <a:pt x="2256" y="1998"/>
                  </a:lnTo>
                  <a:lnTo>
                    <a:pt x="2382" y="2118"/>
                  </a:lnTo>
                  <a:lnTo>
                    <a:pt x="2507" y="2220"/>
                  </a:lnTo>
                  <a:lnTo>
                    <a:pt x="2632" y="2304"/>
                  </a:lnTo>
                  <a:lnTo>
                    <a:pt x="2758" y="2368"/>
                  </a:lnTo>
                  <a:lnTo>
                    <a:pt x="2883" y="2410"/>
                  </a:lnTo>
                  <a:lnTo>
                    <a:pt x="3008" y="2430"/>
                  </a:lnTo>
                  <a:lnTo>
                    <a:pt x="3134" y="2426"/>
                  </a:lnTo>
                  <a:lnTo>
                    <a:pt x="3259" y="2401"/>
                  </a:lnTo>
                  <a:lnTo>
                    <a:pt x="3384" y="2353"/>
                  </a:lnTo>
                  <a:lnTo>
                    <a:pt x="3510" y="2283"/>
                  </a:lnTo>
                  <a:lnTo>
                    <a:pt x="3635" y="2194"/>
                  </a:lnTo>
                  <a:lnTo>
                    <a:pt x="3761" y="2087"/>
                  </a:lnTo>
                  <a:lnTo>
                    <a:pt x="3886" y="1963"/>
                  </a:lnTo>
                  <a:lnTo>
                    <a:pt x="4011" y="1826"/>
                  </a:lnTo>
                  <a:lnTo>
                    <a:pt x="4137" y="1677"/>
                  </a:lnTo>
                  <a:lnTo>
                    <a:pt x="4262" y="1519"/>
                  </a:lnTo>
                  <a:lnTo>
                    <a:pt x="4387" y="1356"/>
                  </a:lnTo>
                  <a:lnTo>
                    <a:pt x="4513" y="1190"/>
                  </a:lnTo>
                  <a:lnTo>
                    <a:pt x="4638" y="1025"/>
                  </a:lnTo>
                  <a:lnTo>
                    <a:pt x="4763" y="864"/>
                  </a:lnTo>
                  <a:lnTo>
                    <a:pt x="4889" y="708"/>
                  </a:lnTo>
                  <a:lnTo>
                    <a:pt x="5014" y="563"/>
                  </a:lnTo>
                  <a:lnTo>
                    <a:pt x="5140" y="429"/>
                  </a:lnTo>
                  <a:lnTo>
                    <a:pt x="5265" y="311"/>
                  </a:lnTo>
                  <a:lnTo>
                    <a:pt x="5390" y="208"/>
                  </a:lnTo>
                  <a:lnTo>
                    <a:pt x="5516" y="125"/>
                  </a:lnTo>
                  <a:lnTo>
                    <a:pt x="5641" y="62"/>
                  </a:lnTo>
                  <a:lnTo>
                    <a:pt x="5766" y="20"/>
                  </a:lnTo>
                  <a:lnTo>
                    <a:pt x="5766" y="233"/>
                  </a:lnTo>
                  <a:lnTo>
                    <a:pt x="5641" y="275"/>
                  </a:lnTo>
                  <a:lnTo>
                    <a:pt x="5516" y="339"/>
                  </a:lnTo>
                  <a:lnTo>
                    <a:pt x="5390" y="423"/>
                  </a:lnTo>
                  <a:lnTo>
                    <a:pt x="5265" y="526"/>
                  </a:lnTo>
                  <a:lnTo>
                    <a:pt x="5140" y="646"/>
                  </a:lnTo>
                  <a:lnTo>
                    <a:pt x="5014" y="781"/>
                  </a:lnTo>
                  <a:lnTo>
                    <a:pt x="4889" y="928"/>
                  </a:lnTo>
                  <a:lnTo>
                    <a:pt x="4763" y="1085"/>
                  </a:lnTo>
                  <a:lnTo>
                    <a:pt x="4638" y="1247"/>
                  </a:lnTo>
                  <a:lnTo>
                    <a:pt x="4513" y="1414"/>
                  </a:lnTo>
                  <a:lnTo>
                    <a:pt x="4387" y="1581"/>
                  </a:lnTo>
                  <a:lnTo>
                    <a:pt x="4262" y="1744"/>
                  </a:lnTo>
                  <a:lnTo>
                    <a:pt x="4137" y="1903"/>
                  </a:lnTo>
                  <a:lnTo>
                    <a:pt x="4011" y="2052"/>
                  </a:lnTo>
                  <a:lnTo>
                    <a:pt x="3886" y="2190"/>
                  </a:lnTo>
                  <a:lnTo>
                    <a:pt x="3761" y="2313"/>
                  </a:lnTo>
                  <a:lnTo>
                    <a:pt x="3635" y="2420"/>
                  </a:lnTo>
                  <a:lnTo>
                    <a:pt x="3510" y="2509"/>
                  </a:lnTo>
                  <a:lnTo>
                    <a:pt x="3384" y="2578"/>
                  </a:lnTo>
                  <a:lnTo>
                    <a:pt x="3259" y="2626"/>
                  </a:lnTo>
                  <a:lnTo>
                    <a:pt x="3134" y="2652"/>
                  </a:lnTo>
                  <a:lnTo>
                    <a:pt x="3008" y="2654"/>
                  </a:lnTo>
                  <a:lnTo>
                    <a:pt x="2883" y="2635"/>
                  </a:lnTo>
                  <a:lnTo>
                    <a:pt x="2758" y="2593"/>
                  </a:lnTo>
                  <a:lnTo>
                    <a:pt x="2632" y="2530"/>
                  </a:lnTo>
                  <a:lnTo>
                    <a:pt x="2507" y="2446"/>
                  </a:lnTo>
                  <a:lnTo>
                    <a:pt x="2382" y="2343"/>
                  </a:lnTo>
                  <a:lnTo>
                    <a:pt x="2256" y="2224"/>
                  </a:lnTo>
                  <a:lnTo>
                    <a:pt x="2131" y="2090"/>
                  </a:lnTo>
                  <a:lnTo>
                    <a:pt x="2005" y="1944"/>
                  </a:lnTo>
                  <a:lnTo>
                    <a:pt x="1880" y="1788"/>
                  </a:lnTo>
                  <a:lnTo>
                    <a:pt x="1755" y="1626"/>
                  </a:lnTo>
                  <a:lnTo>
                    <a:pt x="1629" y="1460"/>
                  </a:lnTo>
                  <a:lnTo>
                    <a:pt x="1504" y="1293"/>
                  </a:lnTo>
                  <a:lnTo>
                    <a:pt x="1379" y="1129"/>
                  </a:lnTo>
                  <a:lnTo>
                    <a:pt x="1253" y="971"/>
                  </a:lnTo>
                  <a:lnTo>
                    <a:pt x="1128" y="821"/>
                  </a:lnTo>
                  <a:lnTo>
                    <a:pt x="1003" y="683"/>
                  </a:lnTo>
                  <a:lnTo>
                    <a:pt x="877" y="558"/>
                  </a:lnTo>
                  <a:lnTo>
                    <a:pt x="752" y="450"/>
                  </a:lnTo>
                  <a:lnTo>
                    <a:pt x="626" y="361"/>
                  </a:lnTo>
                  <a:lnTo>
                    <a:pt x="501" y="291"/>
                  </a:lnTo>
                  <a:lnTo>
                    <a:pt x="376" y="243"/>
                  </a:lnTo>
                  <a:lnTo>
                    <a:pt x="250" y="217"/>
                  </a:lnTo>
                  <a:lnTo>
                    <a:pt x="125" y="213"/>
                  </a:lnTo>
                  <a:lnTo>
                    <a:pt x="0" y="233"/>
                  </a:lnTo>
                </a:path>
              </a:pathLst>
            </a:custGeom>
            <a:solidFill>
              <a:srgbClr val="FFC000">
                <a:alpha val="2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p:nvSpPr>
          <p:spPr bwMode="auto">
            <a:xfrm>
              <a:off x="1675962" y="1051275"/>
              <a:ext cx="9626970" cy="4066952"/>
            </a:xfrm>
            <a:custGeom>
              <a:avLst/>
              <a:gdLst>
                <a:gd name="T0" fmla="*/ 0 w 5766"/>
                <a:gd name="T1" fmla="*/ 19 h 2435"/>
                <a:gd name="T2" fmla="*/ 125 w 5766"/>
                <a:gd name="T3" fmla="*/ 0 h 2435"/>
                <a:gd name="T4" fmla="*/ 250 w 5766"/>
                <a:gd name="T5" fmla="*/ 3 h 2435"/>
                <a:gd name="T6" fmla="*/ 376 w 5766"/>
                <a:gd name="T7" fmla="*/ 28 h 2435"/>
                <a:gd name="T8" fmla="*/ 501 w 5766"/>
                <a:gd name="T9" fmla="*/ 76 h 2435"/>
                <a:gd name="T10" fmla="*/ 626 w 5766"/>
                <a:gd name="T11" fmla="*/ 145 h 2435"/>
                <a:gd name="T12" fmla="*/ 752 w 5766"/>
                <a:gd name="T13" fmla="*/ 234 h 2435"/>
                <a:gd name="T14" fmla="*/ 877 w 5766"/>
                <a:gd name="T15" fmla="*/ 342 h 2435"/>
                <a:gd name="T16" fmla="*/ 1003 w 5766"/>
                <a:gd name="T17" fmla="*/ 465 h 2435"/>
                <a:gd name="T18" fmla="*/ 1128 w 5766"/>
                <a:gd name="T19" fmla="*/ 603 h 2435"/>
                <a:gd name="T20" fmla="*/ 1253 w 5766"/>
                <a:gd name="T21" fmla="*/ 752 h 2435"/>
                <a:gd name="T22" fmla="*/ 1379 w 5766"/>
                <a:gd name="T23" fmla="*/ 910 h 2435"/>
                <a:gd name="T24" fmla="*/ 1504 w 5766"/>
                <a:gd name="T25" fmla="*/ 1073 h 2435"/>
                <a:gd name="T26" fmla="*/ 1629 w 5766"/>
                <a:gd name="T27" fmla="*/ 1240 h 2435"/>
                <a:gd name="T28" fmla="*/ 1755 w 5766"/>
                <a:gd name="T29" fmla="*/ 1405 h 2435"/>
                <a:gd name="T30" fmla="*/ 1880 w 5766"/>
                <a:gd name="T31" fmla="*/ 1568 h 2435"/>
                <a:gd name="T32" fmla="*/ 2005 w 5766"/>
                <a:gd name="T33" fmla="*/ 1723 h 2435"/>
                <a:gd name="T34" fmla="*/ 2131 w 5766"/>
                <a:gd name="T35" fmla="*/ 1870 h 2435"/>
                <a:gd name="T36" fmla="*/ 2256 w 5766"/>
                <a:gd name="T37" fmla="*/ 2004 h 2435"/>
                <a:gd name="T38" fmla="*/ 2382 w 5766"/>
                <a:gd name="T39" fmla="*/ 2123 h 2435"/>
                <a:gd name="T40" fmla="*/ 2507 w 5766"/>
                <a:gd name="T41" fmla="*/ 2226 h 2435"/>
                <a:gd name="T42" fmla="*/ 2632 w 5766"/>
                <a:gd name="T43" fmla="*/ 2310 h 2435"/>
                <a:gd name="T44" fmla="*/ 2758 w 5766"/>
                <a:gd name="T45" fmla="*/ 2373 h 2435"/>
                <a:gd name="T46" fmla="*/ 2883 w 5766"/>
                <a:gd name="T47" fmla="*/ 2415 h 2435"/>
                <a:gd name="T48" fmla="*/ 3008 w 5766"/>
                <a:gd name="T49" fmla="*/ 2435 h 2435"/>
                <a:gd name="T50" fmla="*/ 3134 w 5766"/>
                <a:gd name="T51" fmla="*/ 2432 h 2435"/>
                <a:gd name="T52" fmla="*/ 3259 w 5766"/>
                <a:gd name="T53" fmla="*/ 2406 h 2435"/>
                <a:gd name="T54" fmla="*/ 3384 w 5766"/>
                <a:gd name="T55" fmla="*/ 2359 h 2435"/>
                <a:gd name="T56" fmla="*/ 3510 w 5766"/>
                <a:gd name="T57" fmla="*/ 2289 h 2435"/>
                <a:gd name="T58" fmla="*/ 3635 w 5766"/>
                <a:gd name="T59" fmla="*/ 2200 h 2435"/>
                <a:gd name="T60" fmla="*/ 3761 w 5766"/>
                <a:gd name="T61" fmla="*/ 2093 h 2435"/>
                <a:gd name="T62" fmla="*/ 3886 w 5766"/>
                <a:gd name="T63" fmla="*/ 1969 h 2435"/>
                <a:gd name="T64" fmla="*/ 4011 w 5766"/>
                <a:gd name="T65" fmla="*/ 1832 h 2435"/>
                <a:gd name="T66" fmla="*/ 4137 w 5766"/>
                <a:gd name="T67" fmla="*/ 1683 h 2435"/>
                <a:gd name="T68" fmla="*/ 4262 w 5766"/>
                <a:gd name="T69" fmla="*/ 1525 h 2435"/>
                <a:gd name="T70" fmla="*/ 4387 w 5766"/>
                <a:gd name="T71" fmla="*/ 1361 h 2435"/>
                <a:gd name="T72" fmla="*/ 4513 w 5766"/>
                <a:gd name="T73" fmla="*/ 1195 h 2435"/>
                <a:gd name="T74" fmla="*/ 4638 w 5766"/>
                <a:gd name="T75" fmla="*/ 1029 h 2435"/>
                <a:gd name="T76" fmla="*/ 4763 w 5766"/>
                <a:gd name="T77" fmla="*/ 867 h 2435"/>
                <a:gd name="T78" fmla="*/ 4889 w 5766"/>
                <a:gd name="T79" fmla="*/ 711 h 2435"/>
                <a:gd name="T80" fmla="*/ 5014 w 5766"/>
                <a:gd name="T81" fmla="*/ 565 h 2435"/>
                <a:gd name="T82" fmla="*/ 5140 w 5766"/>
                <a:gd name="T83" fmla="*/ 431 h 2435"/>
                <a:gd name="T84" fmla="*/ 5265 w 5766"/>
                <a:gd name="T85" fmla="*/ 311 h 2435"/>
                <a:gd name="T86" fmla="*/ 5390 w 5766"/>
                <a:gd name="T87" fmla="*/ 209 h 2435"/>
                <a:gd name="T88" fmla="*/ 5516 w 5766"/>
                <a:gd name="T89" fmla="*/ 125 h 2435"/>
                <a:gd name="T90" fmla="*/ 5641 w 5766"/>
                <a:gd name="T91" fmla="*/ 61 h 2435"/>
                <a:gd name="T92" fmla="*/ 5766 w 5766"/>
                <a:gd name="T93" fmla="*/ 19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435">
                  <a:moveTo>
                    <a:pt x="0" y="19"/>
                  </a:moveTo>
                  <a:lnTo>
                    <a:pt x="125" y="0"/>
                  </a:lnTo>
                  <a:lnTo>
                    <a:pt x="250" y="3"/>
                  </a:lnTo>
                  <a:lnTo>
                    <a:pt x="376" y="28"/>
                  </a:lnTo>
                  <a:lnTo>
                    <a:pt x="501" y="76"/>
                  </a:lnTo>
                  <a:lnTo>
                    <a:pt x="626" y="145"/>
                  </a:lnTo>
                  <a:lnTo>
                    <a:pt x="752" y="234"/>
                  </a:lnTo>
                  <a:lnTo>
                    <a:pt x="877" y="342"/>
                  </a:lnTo>
                  <a:lnTo>
                    <a:pt x="1003" y="465"/>
                  </a:lnTo>
                  <a:lnTo>
                    <a:pt x="1128" y="603"/>
                  </a:lnTo>
                  <a:lnTo>
                    <a:pt x="1253" y="752"/>
                  </a:lnTo>
                  <a:lnTo>
                    <a:pt x="1379" y="910"/>
                  </a:lnTo>
                  <a:lnTo>
                    <a:pt x="1504" y="1073"/>
                  </a:lnTo>
                  <a:lnTo>
                    <a:pt x="1629" y="1240"/>
                  </a:lnTo>
                  <a:lnTo>
                    <a:pt x="1755" y="1405"/>
                  </a:lnTo>
                  <a:lnTo>
                    <a:pt x="1880" y="1568"/>
                  </a:lnTo>
                  <a:lnTo>
                    <a:pt x="2005" y="1723"/>
                  </a:lnTo>
                  <a:lnTo>
                    <a:pt x="2131" y="1870"/>
                  </a:lnTo>
                  <a:lnTo>
                    <a:pt x="2256" y="2004"/>
                  </a:lnTo>
                  <a:lnTo>
                    <a:pt x="2382" y="2123"/>
                  </a:lnTo>
                  <a:lnTo>
                    <a:pt x="2507" y="2226"/>
                  </a:lnTo>
                  <a:lnTo>
                    <a:pt x="2632" y="2310"/>
                  </a:lnTo>
                  <a:lnTo>
                    <a:pt x="2758" y="2373"/>
                  </a:lnTo>
                  <a:lnTo>
                    <a:pt x="2883" y="2415"/>
                  </a:lnTo>
                  <a:lnTo>
                    <a:pt x="3008" y="2435"/>
                  </a:lnTo>
                  <a:lnTo>
                    <a:pt x="3134" y="2432"/>
                  </a:lnTo>
                  <a:lnTo>
                    <a:pt x="3259" y="2406"/>
                  </a:lnTo>
                  <a:lnTo>
                    <a:pt x="3384" y="2359"/>
                  </a:lnTo>
                  <a:lnTo>
                    <a:pt x="3510" y="2289"/>
                  </a:lnTo>
                  <a:lnTo>
                    <a:pt x="3635" y="2200"/>
                  </a:lnTo>
                  <a:lnTo>
                    <a:pt x="3761" y="2093"/>
                  </a:lnTo>
                  <a:lnTo>
                    <a:pt x="3886" y="1969"/>
                  </a:lnTo>
                  <a:lnTo>
                    <a:pt x="4011" y="1832"/>
                  </a:lnTo>
                  <a:lnTo>
                    <a:pt x="4137" y="1683"/>
                  </a:lnTo>
                  <a:lnTo>
                    <a:pt x="4262" y="1525"/>
                  </a:lnTo>
                  <a:lnTo>
                    <a:pt x="4387" y="1361"/>
                  </a:lnTo>
                  <a:lnTo>
                    <a:pt x="4513" y="1195"/>
                  </a:lnTo>
                  <a:lnTo>
                    <a:pt x="4638" y="1029"/>
                  </a:lnTo>
                  <a:lnTo>
                    <a:pt x="4763" y="867"/>
                  </a:lnTo>
                  <a:lnTo>
                    <a:pt x="4889" y="711"/>
                  </a:lnTo>
                  <a:lnTo>
                    <a:pt x="5014" y="565"/>
                  </a:lnTo>
                  <a:lnTo>
                    <a:pt x="5140" y="431"/>
                  </a:lnTo>
                  <a:lnTo>
                    <a:pt x="5265" y="311"/>
                  </a:lnTo>
                  <a:lnTo>
                    <a:pt x="5390" y="209"/>
                  </a:lnTo>
                  <a:lnTo>
                    <a:pt x="5516" y="125"/>
                  </a:lnTo>
                  <a:lnTo>
                    <a:pt x="5641" y="61"/>
                  </a:lnTo>
                  <a:lnTo>
                    <a:pt x="5766" y="19"/>
                  </a:lnTo>
                </a:path>
              </a:pathLst>
            </a:custGeom>
            <a:noFill/>
            <a:ln w="8255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Oval 7"/>
            <p:cNvSpPr>
              <a:spLocks noChangeArrowheads="1"/>
            </p:cNvSpPr>
            <p:nvPr/>
          </p:nvSpPr>
          <p:spPr bwMode="auto">
            <a:xfrm>
              <a:off x="1622190" y="155314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Oval 8"/>
            <p:cNvSpPr>
              <a:spLocks noChangeArrowheads="1"/>
            </p:cNvSpPr>
            <p:nvPr/>
          </p:nvSpPr>
          <p:spPr bwMode="auto">
            <a:xfrm>
              <a:off x="2039818" y="1795121"/>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Oval 9"/>
            <p:cNvSpPr>
              <a:spLocks noChangeArrowheads="1"/>
            </p:cNvSpPr>
            <p:nvPr/>
          </p:nvSpPr>
          <p:spPr bwMode="auto">
            <a:xfrm>
              <a:off x="2459239" y="1710878"/>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Oval 10"/>
            <p:cNvSpPr>
              <a:spLocks noChangeArrowheads="1"/>
            </p:cNvSpPr>
            <p:nvPr/>
          </p:nvSpPr>
          <p:spPr bwMode="auto">
            <a:xfrm>
              <a:off x="2876869" y="124664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Oval 11"/>
            <p:cNvSpPr>
              <a:spLocks noChangeArrowheads="1"/>
            </p:cNvSpPr>
            <p:nvPr/>
          </p:nvSpPr>
          <p:spPr bwMode="auto">
            <a:xfrm>
              <a:off x="3296290" y="2329255"/>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Oval 12"/>
            <p:cNvSpPr>
              <a:spLocks noChangeArrowheads="1"/>
            </p:cNvSpPr>
            <p:nvPr/>
          </p:nvSpPr>
          <p:spPr bwMode="auto">
            <a:xfrm>
              <a:off x="3715711" y="1347021"/>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Oval 13"/>
            <p:cNvSpPr>
              <a:spLocks noChangeArrowheads="1"/>
            </p:cNvSpPr>
            <p:nvPr/>
          </p:nvSpPr>
          <p:spPr bwMode="auto">
            <a:xfrm>
              <a:off x="4133339" y="2173316"/>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Oval 14"/>
            <p:cNvSpPr>
              <a:spLocks noChangeArrowheads="1"/>
            </p:cNvSpPr>
            <p:nvPr/>
          </p:nvSpPr>
          <p:spPr bwMode="auto">
            <a:xfrm>
              <a:off x="4550968" y="289386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Oval 15"/>
            <p:cNvSpPr>
              <a:spLocks noChangeArrowheads="1"/>
            </p:cNvSpPr>
            <p:nvPr/>
          </p:nvSpPr>
          <p:spPr bwMode="auto">
            <a:xfrm>
              <a:off x="4970390" y="4130615"/>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Oval 16"/>
            <p:cNvSpPr>
              <a:spLocks noChangeArrowheads="1"/>
            </p:cNvSpPr>
            <p:nvPr/>
          </p:nvSpPr>
          <p:spPr bwMode="auto">
            <a:xfrm>
              <a:off x="5389811" y="479738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Oval 17"/>
            <p:cNvSpPr>
              <a:spLocks noChangeArrowheads="1"/>
            </p:cNvSpPr>
            <p:nvPr/>
          </p:nvSpPr>
          <p:spPr bwMode="auto">
            <a:xfrm>
              <a:off x="5807439" y="50554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Oval 18"/>
            <p:cNvSpPr>
              <a:spLocks noChangeArrowheads="1"/>
            </p:cNvSpPr>
            <p:nvPr/>
          </p:nvSpPr>
          <p:spPr bwMode="auto">
            <a:xfrm>
              <a:off x="6225068" y="4947949"/>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Oval 19"/>
            <p:cNvSpPr>
              <a:spLocks noChangeArrowheads="1"/>
            </p:cNvSpPr>
            <p:nvPr/>
          </p:nvSpPr>
          <p:spPr bwMode="auto">
            <a:xfrm>
              <a:off x="6644489" y="510568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Oval 20"/>
            <p:cNvSpPr>
              <a:spLocks noChangeArrowheads="1"/>
            </p:cNvSpPr>
            <p:nvPr/>
          </p:nvSpPr>
          <p:spPr bwMode="auto">
            <a:xfrm>
              <a:off x="7062118" y="489597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Oval 21"/>
            <p:cNvSpPr>
              <a:spLocks noChangeArrowheads="1"/>
            </p:cNvSpPr>
            <p:nvPr/>
          </p:nvSpPr>
          <p:spPr bwMode="auto">
            <a:xfrm>
              <a:off x="7481539" y="44191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Oval 22"/>
            <p:cNvSpPr>
              <a:spLocks noChangeArrowheads="1"/>
            </p:cNvSpPr>
            <p:nvPr/>
          </p:nvSpPr>
          <p:spPr bwMode="auto">
            <a:xfrm>
              <a:off x="7900960" y="4632486"/>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Oval 23"/>
            <p:cNvSpPr>
              <a:spLocks noChangeArrowheads="1"/>
            </p:cNvSpPr>
            <p:nvPr/>
          </p:nvSpPr>
          <p:spPr bwMode="auto">
            <a:xfrm>
              <a:off x="8318589" y="458050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Oval 24"/>
            <p:cNvSpPr>
              <a:spLocks noChangeArrowheads="1"/>
            </p:cNvSpPr>
            <p:nvPr/>
          </p:nvSpPr>
          <p:spPr bwMode="auto">
            <a:xfrm>
              <a:off x="8736217" y="347639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Oval 25"/>
            <p:cNvSpPr>
              <a:spLocks noChangeArrowheads="1"/>
            </p:cNvSpPr>
            <p:nvPr/>
          </p:nvSpPr>
          <p:spPr bwMode="auto">
            <a:xfrm>
              <a:off x="9155638" y="2953010"/>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Oval 26"/>
            <p:cNvSpPr>
              <a:spLocks noChangeArrowheads="1"/>
            </p:cNvSpPr>
            <p:nvPr/>
          </p:nvSpPr>
          <p:spPr bwMode="auto">
            <a:xfrm>
              <a:off x="9575060" y="285263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Oval 27"/>
            <p:cNvSpPr>
              <a:spLocks noChangeArrowheads="1"/>
            </p:cNvSpPr>
            <p:nvPr/>
          </p:nvSpPr>
          <p:spPr bwMode="auto">
            <a:xfrm>
              <a:off x="9992689" y="78600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Oval 28"/>
            <p:cNvSpPr>
              <a:spLocks noChangeArrowheads="1"/>
            </p:cNvSpPr>
            <p:nvPr/>
          </p:nvSpPr>
          <p:spPr bwMode="auto">
            <a:xfrm>
              <a:off x="10410317" y="122693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Oval 29"/>
            <p:cNvSpPr>
              <a:spLocks noChangeArrowheads="1"/>
            </p:cNvSpPr>
            <p:nvPr/>
          </p:nvSpPr>
          <p:spPr bwMode="auto">
            <a:xfrm>
              <a:off x="10829738" y="1334474"/>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Oval 30"/>
            <p:cNvSpPr>
              <a:spLocks noChangeArrowheads="1"/>
            </p:cNvSpPr>
            <p:nvPr/>
          </p:nvSpPr>
          <p:spPr bwMode="auto">
            <a:xfrm>
              <a:off x="11249159" y="46874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385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500" fill="hold"/>
                                        <p:tgtEl>
                                          <p:spTgt spid="148"/>
                                        </p:tgtEl>
                                        <p:attrNameLst>
                                          <p:attrName>ppt_x</p:attrName>
                                        </p:attrNameLst>
                                      </p:cBhvr>
                                      <p:tavLst>
                                        <p:tav tm="0%">
                                          <p:val>
                                            <p:strVal val="0-#ppt_w/2"/>
                                          </p:val>
                                        </p:tav>
                                        <p:tav tm="100%">
                                          <p:val>
                                            <p:strVal val="#ppt_x"/>
                                          </p:val>
                                        </p:tav>
                                      </p:tavLst>
                                    </p:anim>
                                    <p:anim calcmode="lin" valueType="num">
                                      <p:cBhvr additive="base">
                                        <p:cTn id="11" dur="500" fill="hold"/>
                                        <p:tgtEl>
                                          <p:spTgt spid="148"/>
                                        </p:tgtEl>
                                        <p:attrNameLst>
                                          <p:attrName>ppt_y</p:attrName>
                                        </p:attrNameLst>
                                      </p:cBhvr>
                                      <p:tavLst>
                                        <p:tav tm="0%">
                                          <p:val>
                                            <p:strVal val="#ppt_y"/>
                                          </p:val>
                                        </p:tav>
                                        <p:tav tm="1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500" fill="hold"/>
                                        <p:tgtEl>
                                          <p:spTgt spid="149"/>
                                        </p:tgtEl>
                                        <p:attrNameLst>
                                          <p:attrName>ppt_x</p:attrName>
                                        </p:attrNameLst>
                                      </p:cBhvr>
                                      <p:tavLst>
                                        <p:tav tm="0%">
                                          <p:val>
                                            <p:strVal val="#ppt_x"/>
                                          </p:val>
                                        </p:tav>
                                        <p:tav tm="100%">
                                          <p:val>
                                            <p:strVal val="#ppt_x"/>
                                          </p:val>
                                        </p:tav>
                                      </p:tavLst>
                                    </p:anim>
                                    <p:anim calcmode="lin" valueType="num">
                                      <p:cBhvr additive="base">
                                        <p:cTn id="15" dur="500" fill="hold"/>
                                        <p:tgtEl>
                                          <p:spTgt spid="149"/>
                                        </p:tgtEl>
                                        <p:attrNameLst>
                                          <p:attrName>ppt_y</p:attrName>
                                        </p:attrNameLst>
                                      </p:cBhvr>
                                      <p:tavLst>
                                        <p:tav tm="0%">
                                          <p:val>
                                            <p:strVal val="1+#ppt_h/2"/>
                                          </p:val>
                                        </p:tav>
                                        <p:tav tm="1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wipe(left)">
                                      <p:cBhvr>
                                        <p:cTn id="18" dur="12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ammalWeb Discover page Win 7 MP4 2021-02-28">
            <a:hlinkClick r:id="" action="ppaction://media"/>
            <a:extLst>
              <a:ext uri="{FF2B5EF4-FFF2-40B4-BE49-F238E27FC236}">
                <a16:creationId xmlns:a16="http://schemas.microsoft.com/office/drawing/2014/main" id="{7ABBD9B5-AEF6-499B-8C1E-C057E417D6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B15BE5D3-D280-45B8-B22C-6CE8D573BB01}"/>
              </a:ext>
            </a:extLst>
          </p:cNvPr>
          <p:cNvGrpSpPr/>
          <p:nvPr/>
        </p:nvGrpSpPr>
        <p:grpSpPr>
          <a:xfrm>
            <a:off x="-176981" y="320048"/>
            <a:ext cx="7141626" cy="923330"/>
            <a:chOff x="-157316" y="487197"/>
            <a:chExt cx="7141626" cy="923330"/>
          </a:xfrm>
        </p:grpSpPr>
        <p:sp>
          <p:nvSpPr>
            <p:cNvPr id="3" name="Rounded Rectangle 3">
              <a:extLst>
                <a:ext uri="{FF2B5EF4-FFF2-40B4-BE49-F238E27FC236}">
                  <a16:creationId xmlns:a16="http://schemas.microsoft.com/office/drawing/2014/main" id="{063E02A4-88E3-4DE1-B0B8-AAFDBD569F1B}"/>
                </a:ext>
              </a:extLst>
            </p:cNvPr>
            <p:cNvSpPr/>
            <p:nvPr/>
          </p:nvSpPr>
          <p:spPr>
            <a:xfrm>
              <a:off x="-157316" y="487197"/>
              <a:ext cx="7141626"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BDECF6F-15D9-4027-AA25-C4BAA995DCEF}"/>
                </a:ext>
              </a:extLst>
            </p:cNvPr>
            <p:cNvSpPr txBox="1"/>
            <p:nvPr/>
          </p:nvSpPr>
          <p:spPr>
            <a:xfrm>
              <a:off x="0" y="535785"/>
              <a:ext cx="6872748" cy="830997"/>
            </a:xfrm>
            <a:prstGeom prst="rect">
              <a:avLst/>
            </a:prstGeom>
            <a:noFill/>
          </p:spPr>
          <p:txBody>
            <a:bodyPr wrap="square" rtlCol="0">
              <a:spAutoFit/>
            </a:bodyPr>
            <a:lstStyle/>
            <a:p>
              <a:r>
                <a:rPr lang="en-US" sz="4800" dirty="0">
                  <a:solidFill>
                    <a:schemeClr val="accent4"/>
                  </a:solidFill>
                </a:rPr>
                <a:t>interactive </a:t>
              </a:r>
              <a:r>
                <a:rPr lang="en-US" sz="4800" dirty="0" err="1">
                  <a:solidFill>
                    <a:schemeClr val="accent4"/>
                  </a:solidFill>
                </a:rPr>
                <a:t>visualisations</a:t>
              </a:r>
              <a:endParaRPr lang="en-GB" sz="4800" dirty="0">
                <a:solidFill>
                  <a:schemeClr val="accent4"/>
                </a:solidFill>
              </a:endParaRPr>
            </a:p>
          </p:txBody>
        </p:sp>
      </p:grpSp>
    </p:spTree>
    <p:extLst>
      <p:ext uri="{BB962C8B-B14F-4D97-AF65-F5344CB8AC3E}">
        <p14:creationId xmlns:p14="http://schemas.microsoft.com/office/powerpoint/2010/main" val="5449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918" y="1480007"/>
            <a:ext cx="3689022" cy="27667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344" y="1480007"/>
            <a:ext cx="3689023" cy="27667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71" y="1480008"/>
            <a:ext cx="3689023" cy="2766767"/>
          </a:xfrm>
          <a:prstGeom prst="rect">
            <a:avLst/>
          </a:prstGeom>
        </p:spPr>
      </p:pic>
      <p:sp>
        <p:nvSpPr>
          <p:cNvPr id="7" name="TextBox 6"/>
          <p:cNvSpPr txBox="1"/>
          <p:nvPr/>
        </p:nvSpPr>
        <p:spPr>
          <a:xfrm>
            <a:off x="8138470" y="4246774"/>
            <a:ext cx="3487918" cy="1107996"/>
          </a:xfrm>
          <a:prstGeom prst="rect">
            <a:avLst/>
          </a:prstGeom>
          <a:noFill/>
        </p:spPr>
        <p:txBody>
          <a:bodyPr wrap="square" rtlCol="0">
            <a:spAutoFit/>
          </a:bodyPr>
          <a:lstStyle/>
          <a:p>
            <a:r>
              <a:rPr lang="en-US" sz="6600" b="1" dirty="0">
                <a:solidFill>
                  <a:schemeClr val="accent4"/>
                </a:solidFill>
              </a:rPr>
              <a:t>red fox!</a:t>
            </a:r>
            <a:endParaRPr lang="en-GB" sz="6600" b="1" dirty="0">
              <a:solidFill>
                <a:schemeClr val="accent4"/>
              </a:solidFill>
            </a:endParaRPr>
          </a:p>
        </p:txBody>
      </p:sp>
    </p:spTree>
    <p:extLst>
      <p:ext uri="{BB962C8B-B14F-4D97-AF65-F5344CB8AC3E}">
        <p14:creationId xmlns:p14="http://schemas.microsoft.com/office/powerpoint/2010/main" val="10334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ilky Way Rising, May 11, 2013 by Mike Lewinski (ikewinski) from Flickr CC BY 2.0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24161"/>
            <a:ext cx="12192000" cy="8090544"/>
          </a:xfrm>
          <a:prstGeom prst="rect">
            <a:avLst/>
          </a:prstGeom>
        </p:spPr>
      </p:pic>
      <p:sp>
        <p:nvSpPr>
          <p:cNvPr id="3" name="TextBox 2"/>
          <p:cNvSpPr txBox="1"/>
          <p:nvPr/>
        </p:nvSpPr>
        <p:spPr>
          <a:xfrm>
            <a:off x="6877878" y="6581001"/>
            <a:ext cx="5314122" cy="276999"/>
          </a:xfrm>
          <a:prstGeom prst="rect">
            <a:avLst/>
          </a:prstGeom>
          <a:noFill/>
        </p:spPr>
        <p:txBody>
          <a:bodyPr wrap="square" rtlCol="0">
            <a:spAutoFit/>
          </a:bodyPr>
          <a:lstStyle/>
          <a:p>
            <a:r>
              <a:rPr lang="en-US" sz="1200" dirty="0">
                <a:hlinkClick r:id="rId6"/>
              </a:rPr>
              <a:t>Milky Way Rising, May 11, 2013</a:t>
            </a:r>
            <a:r>
              <a:rPr lang="en-US" sz="1200" dirty="0"/>
              <a:t> by Mike Lewinski from Flickr </a:t>
            </a:r>
            <a:r>
              <a:rPr lang="en-US" sz="1200" dirty="0">
                <a:hlinkClick r:id="rId7"/>
              </a:rPr>
              <a:t>CC BY 2.0</a:t>
            </a:r>
            <a:endParaRPr lang="en-GB" sz="1200" dirty="0"/>
          </a:p>
        </p:txBody>
      </p:sp>
    </p:spTree>
    <p:extLst>
      <p:ext uri="{BB962C8B-B14F-4D97-AF65-F5344CB8AC3E}">
        <p14:creationId xmlns:p14="http://schemas.microsoft.com/office/powerpoint/2010/main" val="8904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3" cy="6858000"/>
          </a:xfrm>
          <a:prstGeom prst="rect">
            <a:avLst/>
          </a:prstGeom>
        </p:spPr>
      </p:pic>
      <p:sp>
        <p:nvSpPr>
          <p:cNvPr id="3" name="Oval 2"/>
          <p:cNvSpPr/>
          <p:nvPr/>
        </p:nvSpPr>
        <p:spPr>
          <a:xfrm>
            <a:off x="384313" y="1987826"/>
            <a:ext cx="2531166" cy="2531166"/>
          </a:xfrm>
          <a:prstGeom prst="ellipse">
            <a:avLst/>
          </a:prstGeom>
          <a:noFill/>
          <a:ln w="101600">
            <a:solidFill>
              <a:schemeClr val="accent2"/>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Box 5"/>
          <p:cNvSpPr txBox="1"/>
          <p:nvPr/>
        </p:nvSpPr>
        <p:spPr>
          <a:xfrm>
            <a:off x="282713" y="70583"/>
            <a:ext cx="11909287" cy="923330"/>
          </a:xfrm>
          <a:prstGeom prst="rect">
            <a:avLst/>
          </a:prstGeom>
          <a:noFill/>
        </p:spPr>
        <p:txBody>
          <a:bodyPr wrap="square" rtlCol="0">
            <a:spAutoFit/>
          </a:bodyPr>
          <a:lstStyle/>
          <a:p>
            <a:r>
              <a:rPr lang="en-US" sz="5400" b="1" dirty="0">
                <a:solidFill>
                  <a:schemeClr val="accent4"/>
                </a:solidFill>
              </a:rPr>
              <a:t>consensus classifications “votes”</a:t>
            </a:r>
            <a:endParaRPr lang="en-GB" sz="5400" b="1" dirty="0">
              <a:solidFill>
                <a:schemeClr val="accent4"/>
              </a:solidFill>
            </a:endParaRPr>
          </a:p>
        </p:txBody>
      </p:sp>
      <p:sp>
        <p:nvSpPr>
          <p:cNvPr id="7" name="TextBox 6"/>
          <p:cNvSpPr txBox="1"/>
          <p:nvPr/>
        </p:nvSpPr>
        <p:spPr>
          <a:xfrm>
            <a:off x="2608343" y="1505527"/>
            <a:ext cx="614271" cy="1107996"/>
          </a:xfrm>
          <a:prstGeom prst="rect">
            <a:avLst/>
          </a:prstGeom>
          <a:noFill/>
        </p:spPr>
        <p:txBody>
          <a:bodyPr wrap="none" rtlCol="0">
            <a:spAutoFit/>
          </a:bodyPr>
          <a:lstStyle/>
          <a:p>
            <a:r>
              <a:rPr lang="en-US" sz="6600" b="1" dirty="0">
                <a:solidFill>
                  <a:schemeClr val="accent2"/>
                </a:solidFill>
              </a:rPr>
              <a:t>?</a:t>
            </a:r>
            <a:endParaRPr lang="en-GB" sz="6600" b="1" dirty="0">
              <a:solidFill>
                <a:schemeClr val="accent2"/>
              </a:solidFill>
            </a:endParaRPr>
          </a:p>
        </p:txBody>
      </p:sp>
      <p:grpSp>
        <p:nvGrpSpPr>
          <p:cNvPr id="11" name="Group 10"/>
          <p:cNvGrpSpPr/>
          <p:nvPr/>
        </p:nvGrpSpPr>
        <p:grpSpPr>
          <a:xfrm>
            <a:off x="3075515" y="867503"/>
            <a:ext cx="9116485" cy="1203628"/>
            <a:chOff x="3075515" y="867503"/>
            <a:chExt cx="9116485" cy="1203628"/>
          </a:xfrm>
        </p:grpSpPr>
        <p:sp>
          <p:nvSpPr>
            <p:cNvPr id="8" name="TextBox 7"/>
            <p:cNvSpPr txBox="1"/>
            <p:nvPr/>
          </p:nvSpPr>
          <p:spPr>
            <a:xfrm>
              <a:off x="4008583" y="993913"/>
              <a:ext cx="8183417" cy="1077218"/>
            </a:xfrm>
            <a:prstGeom prst="rect">
              <a:avLst/>
            </a:prstGeom>
            <a:noFill/>
          </p:spPr>
          <p:txBody>
            <a:bodyPr wrap="square" rtlCol="0">
              <a:spAutoFit/>
            </a:bodyPr>
            <a:lstStyle/>
            <a:p>
              <a:r>
                <a:rPr lang="en-US" sz="3200" dirty="0"/>
                <a:t>logistic regression model calibrated with expert classifications</a:t>
              </a:r>
              <a:endParaRPr lang="en-GB" sz="3200" dirty="0"/>
            </a:p>
          </p:txBody>
        </p:sp>
        <p:sp>
          <p:nvSpPr>
            <p:cNvPr id="10" name="Freeform 9"/>
            <p:cNvSpPr/>
            <p:nvPr/>
          </p:nvSpPr>
          <p:spPr>
            <a:xfrm>
              <a:off x="3075515" y="867503"/>
              <a:ext cx="933068" cy="443346"/>
            </a:xfrm>
            <a:custGeom>
              <a:avLst/>
              <a:gdLst>
                <a:gd name="connsiteX0" fmla="*/ 92559 w 933068"/>
                <a:gd name="connsiteY0" fmla="*/ 0 h 443346"/>
                <a:gd name="connsiteX1" fmla="*/ 18668 w 933068"/>
                <a:gd name="connsiteY1" fmla="*/ 277091 h 443346"/>
                <a:gd name="connsiteX2" fmla="*/ 397359 w 933068"/>
                <a:gd name="connsiteY2" fmla="*/ 406400 h 443346"/>
                <a:gd name="connsiteX3" fmla="*/ 933068 w 933068"/>
                <a:gd name="connsiteY3" fmla="*/ 443346 h 443346"/>
              </a:gdLst>
              <a:ahLst/>
              <a:cxnLst>
                <a:cxn ang="0">
                  <a:pos x="connsiteX0" y="connsiteY0"/>
                </a:cxn>
                <a:cxn ang="0">
                  <a:pos x="connsiteX1" y="connsiteY1"/>
                </a:cxn>
                <a:cxn ang="0">
                  <a:pos x="connsiteX2" y="connsiteY2"/>
                </a:cxn>
                <a:cxn ang="0">
                  <a:pos x="connsiteX3" y="connsiteY3"/>
                </a:cxn>
              </a:cxnLst>
              <a:rect l="l" t="t" r="r" b="b"/>
              <a:pathLst>
                <a:path w="933068" h="443346">
                  <a:moveTo>
                    <a:pt x="92559" y="0"/>
                  </a:moveTo>
                  <a:cubicBezTo>
                    <a:pt x="30213" y="104679"/>
                    <a:pt x="-32132" y="209358"/>
                    <a:pt x="18668" y="277091"/>
                  </a:cubicBezTo>
                  <a:cubicBezTo>
                    <a:pt x="69468" y="344824"/>
                    <a:pt x="244959" y="378691"/>
                    <a:pt x="397359" y="406400"/>
                  </a:cubicBezTo>
                  <a:cubicBezTo>
                    <a:pt x="549759" y="434109"/>
                    <a:pt x="741413" y="438727"/>
                    <a:pt x="933068" y="443346"/>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23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
                                          <p:val>
                                            <p:strVal val="#ppt_w"/>
                                          </p:val>
                                        </p:tav>
                                      </p:tavLst>
                                    </p:anim>
                                    <p:anim calcmode="lin" valueType="num">
                                      <p:cBhvr>
                                        <p:cTn id="11" dur="200" fill="hold"/>
                                        <p:tgtEl>
                                          <p:spTgt spid="7"/>
                                        </p:tgtEl>
                                        <p:attrNameLst>
                                          <p:attrName>ppt_h</p:attrName>
                                        </p:attrNameLst>
                                      </p:cBhvr>
                                      <p:tavLst>
                                        <p:tav tm="0%">
                                          <p:val>
                                            <p:fltVal val="0"/>
                                          </p:val>
                                        </p:tav>
                                        <p:tav tm="100%">
                                          <p:val>
                                            <p:strVal val="#ppt_h"/>
                                          </p:val>
                                        </p:tav>
                                      </p:tavLst>
                                    </p:anim>
                                    <p:animEffect transition="in" filter="fade">
                                      <p:cBhvr>
                                        <p:cTn id="12" dur="2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41.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grpSp>
        <p:nvGrpSpPr>
          <p:cNvPr id="148" name="Group 147"/>
          <p:cNvGrpSpPr/>
          <p:nvPr/>
        </p:nvGrpSpPr>
        <p:grpSpPr>
          <a:xfrm>
            <a:off x="1354045" y="303213"/>
            <a:ext cx="10554818" cy="5516991"/>
            <a:chOff x="1505527" y="384188"/>
            <a:chExt cx="10309068" cy="5388538"/>
          </a:xfrm>
        </p:grpSpPr>
        <p:sp>
          <p:nvSpPr>
            <p:cNvPr id="87" name="Line 128"/>
            <p:cNvSpPr>
              <a:spLocks noChangeShapeType="1"/>
            </p:cNvSpPr>
            <p:nvPr/>
          </p:nvSpPr>
          <p:spPr bwMode="auto">
            <a:xfrm>
              <a:off x="1684531" y="514275"/>
              <a:ext cx="10130064" cy="0"/>
            </a:xfrm>
            <a:prstGeom prst="line">
              <a:avLst/>
            </a:prstGeom>
            <a:noFill/>
            <a:ln w="38100" cap="rnd">
              <a:solidFill>
                <a:srgbClr val="F2F2F2"/>
              </a:solidFill>
              <a:prstDash val="lg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Line 129"/>
            <p:cNvSpPr>
              <a:spLocks noChangeShapeType="1"/>
            </p:cNvSpPr>
            <p:nvPr/>
          </p:nvSpPr>
          <p:spPr bwMode="auto">
            <a:xfrm>
              <a:off x="1684531" y="434544"/>
              <a:ext cx="10130064" cy="0"/>
            </a:xfrm>
            <a:prstGeom prst="line">
              <a:avLst/>
            </a:prstGeom>
            <a:noFill/>
            <a:ln w="38100" cap="rnd">
              <a:solidFill>
                <a:srgbClr val="FFFFFF"/>
              </a:solidFill>
              <a:prstDash val="lg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133"/>
            <p:cNvSpPr>
              <a:spLocks noChangeShapeType="1"/>
            </p:cNvSpPr>
            <p:nvPr/>
          </p:nvSpPr>
          <p:spPr bwMode="auto">
            <a:xfrm flipV="1">
              <a:off x="8356777" y="514275"/>
              <a:ext cx="0" cy="5060833"/>
            </a:xfrm>
            <a:prstGeom prst="line">
              <a:avLst/>
            </a:prstGeom>
            <a:noFill/>
            <a:ln w="76200">
              <a:solidFill>
                <a:srgbClr val="CC79A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132"/>
            <p:cNvSpPr>
              <a:spLocks noChangeShapeType="1"/>
            </p:cNvSpPr>
            <p:nvPr/>
          </p:nvSpPr>
          <p:spPr bwMode="auto">
            <a:xfrm flipV="1">
              <a:off x="6837687" y="514275"/>
              <a:ext cx="0" cy="5060833"/>
            </a:xfrm>
            <a:prstGeom prst="line">
              <a:avLst/>
            </a:prstGeom>
            <a:noFill/>
            <a:ln w="76200">
              <a:solidFill>
                <a:srgbClr val="009E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Line 131"/>
            <p:cNvSpPr>
              <a:spLocks noChangeShapeType="1"/>
            </p:cNvSpPr>
            <p:nvPr/>
          </p:nvSpPr>
          <p:spPr bwMode="auto">
            <a:xfrm flipV="1">
              <a:off x="5318597" y="514275"/>
              <a:ext cx="0" cy="5060833"/>
            </a:xfrm>
            <a:prstGeom prst="line">
              <a:avLst/>
            </a:prstGeom>
            <a:noFill/>
            <a:ln w="76200">
              <a:solidFill>
                <a:srgbClr val="0072B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130"/>
            <p:cNvSpPr>
              <a:spLocks noChangeShapeType="1"/>
            </p:cNvSpPr>
            <p:nvPr/>
          </p:nvSpPr>
          <p:spPr bwMode="auto">
            <a:xfrm flipV="1">
              <a:off x="3799507" y="514275"/>
              <a:ext cx="0" cy="5060833"/>
            </a:xfrm>
            <a:prstGeom prst="line">
              <a:avLst/>
            </a:prstGeom>
            <a:noFill/>
            <a:ln w="76200">
              <a:solidFill>
                <a:srgbClr val="E69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125"/>
            <p:cNvSpPr>
              <a:spLocks/>
            </p:cNvSpPr>
            <p:nvPr/>
          </p:nvSpPr>
          <p:spPr bwMode="auto">
            <a:xfrm>
              <a:off x="2146133" y="384188"/>
              <a:ext cx="9206860" cy="1514893"/>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127"/>
            <p:cNvSpPr>
              <a:spLocks/>
            </p:cNvSpPr>
            <p:nvPr/>
          </p:nvSpPr>
          <p:spPr bwMode="auto">
            <a:xfrm>
              <a:off x="2146133" y="388384"/>
              <a:ext cx="9206860" cy="4443965"/>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120"/>
            <p:cNvSpPr>
              <a:spLocks/>
            </p:cNvSpPr>
            <p:nvPr/>
          </p:nvSpPr>
          <p:spPr bwMode="auto">
            <a:xfrm>
              <a:off x="2146133" y="384188"/>
              <a:ext cx="9206860" cy="495173"/>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146133" y="384188"/>
              <a:ext cx="9206860" cy="1456143"/>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146133" y="388384"/>
              <a:ext cx="9206860" cy="3054964"/>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146133" y="392580"/>
              <a:ext cx="9206860" cy="4355841"/>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146133" y="384188"/>
              <a:ext cx="9206860" cy="524547"/>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93" name="Line 134"/>
            <p:cNvSpPr>
              <a:spLocks noChangeShapeType="1"/>
            </p:cNvSpPr>
            <p:nvPr/>
          </p:nvSpPr>
          <p:spPr bwMode="auto">
            <a:xfrm flipV="1">
              <a:off x="1684531" y="384188"/>
              <a:ext cx="0" cy="519092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141"/>
            <p:cNvSpPr>
              <a:spLocks noChangeShapeType="1"/>
            </p:cNvSpPr>
            <p:nvPr/>
          </p:nvSpPr>
          <p:spPr bwMode="auto">
            <a:xfrm>
              <a:off x="1596407" y="5575108"/>
              <a:ext cx="88124"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505527" y="5575108"/>
              <a:ext cx="17900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505527" y="453860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505527" y="3497901"/>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505527" y="2461395"/>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505527" y="142069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505527" y="384188"/>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148"/>
            <p:cNvSpPr>
              <a:spLocks noChangeShapeType="1"/>
            </p:cNvSpPr>
            <p:nvPr/>
          </p:nvSpPr>
          <p:spPr bwMode="auto">
            <a:xfrm>
              <a:off x="1684531" y="5575108"/>
              <a:ext cx="10130064"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149"/>
            <p:cNvSpPr>
              <a:spLocks noChangeShapeType="1"/>
            </p:cNvSpPr>
            <p:nvPr/>
          </p:nvSpPr>
          <p:spPr bwMode="auto">
            <a:xfrm>
              <a:off x="1684531" y="5575108"/>
              <a:ext cx="1013006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14613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146133" y="5575107"/>
              <a:ext cx="0" cy="19761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98121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98121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82048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82048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65556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65556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9484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9484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32992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32992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6920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6920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428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428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4355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4355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67863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67863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17914"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17914"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35299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35299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126"/>
            <p:cNvSpPr>
              <a:spLocks/>
            </p:cNvSpPr>
            <p:nvPr/>
          </p:nvSpPr>
          <p:spPr bwMode="auto">
            <a:xfrm>
              <a:off x="2146133" y="384188"/>
              <a:ext cx="9206860" cy="3164070"/>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Tree>
    <p:extLst>
      <p:ext uri="{BB962C8B-B14F-4D97-AF65-F5344CB8AC3E}">
        <p14:creationId xmlns:p14="http://schemas.microsoft.com/office/powerpoint/2010/main" val="3091318463"/>
      </p:ext>
    </p:extLst>
  </p:cSld>
  <p:clrMapOvr>
    <a:masterClrMapping/>
  </p:clrMapOvr>
</p:sld>
</file>

<file path=ppt/slides/slide4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009922" y="303213"/>
            <a:ext cx="9426335" cy="537051"/>
            <a:chOff x="2009922" y="303213"/>
            <a:chExt cx="9426335" cy="537051"/>
          </a:xfrm>
        </p:grpSpPr>
        <p:sp>
          <p:nvSpPr>
            <p:cNvPr id="79" name="Freeform 120"/>
            <p:cNvSpPr>
              <a:spLocks/>
            </p:cNvSpPr>
            <p:nvPr/>
          </p:nvSpPr>
          <p:spPr bwMode="auto">
            <a:xfrm>
              <a:off x="2009922" y="303213"/>
              <a:ext cx="9426335" cy="506977"/>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009922" y="303213"/>
              <a:ext cx="9426335" cy="537051"/>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151344" y="69099"/>
            <a:ext cx="1385972" cy="5779607"/>
            <a:chOff x="151344" y="69099"/>
            <a:chExt cx="1385972" cy="5779607"/>
          </a:xfrm>
        </p:grpSpPr>
        <p:sp>
          <p:nvSpPr>
            <p:cNvPr id="10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93"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6"/>
          <p:cNvGrpSpPr/>
          <p:nvPr/>
        </p:nvGrpSpPr>
        <p:grpSpPr>
          <a:xfrm>
            <a:off x="1537316" y="5617874"/>
            <a:ext cx="10371547" cy="1149544"/>
            <a:chOff x="1537316" y="5617874"/>
            <a:chExt cx="10371547" cy="1149544"/>
          </a:xfrm>
        </p:grpSpPr>
        <p:sp>
          <p:nvSpPr>
            <p:cNvPr id="107" name="Line 148"/>
            <p:cNvSpPr>
              <a:spLocks noChangeShapeType="1"/>
            </p:cNvSpPr>
            <p:nvPr/>
          </p:nvSpPr>
          <p:spPr bwMode="auto">
            <a:xfrm>
              <a:off x="1537316" y="5617875"/>
              <a:ext cx="10371547"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00992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864909"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86490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72419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72419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57917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57917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3846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384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29344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29344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5273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527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771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771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6700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670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72198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72198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8127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812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436257"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0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grpSp>
        <p:nvGrpSpPr>
          <p:cNvPr id="2" name="Group 1"/>
          <p:cNvGrpSpPr/>
          <p:nvPr/>
        </p:nvGrpSpPr>
        <p:grpSpPr>
          <a:xfrm>
            <a:off x="2009922" y="303213"/>
            <a:ext cx="9426335" cy="1551005"/>
            <a:chOff x="2009922" y="303213"/>
            <a:chExt cx="9426335" cy="1551005"/>
          </a:xfrm>
        </p:grpSpPr>
        <p:sp>
          <p:nvSpPr>
            <p:cNvPr id="84" name="Freeform 125"/>
            <p:cNvSpPr>
              <a:spLocks/>
            </p:cNvSpPr>
            <p:nvPr/>
          </p:nvSpPr>
          <p:spPr bwMode="auto">
            <a:xfrm>
              <a:off x="2009922" y="303213"/>
              <a:ext cx="9426335" cy="1551005"/>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009922" y="303213"/>
              <a:ext cx="9426335" cy="1490855"/>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09922" y="303213"/>
            <a:ext cx="9426335" cy="3239496"/>
            <a:chOff x="2009922" y="303213"/>
            <a:chExt cx="9426335" cy="3239496"/>
          </a:xfrm>
        </p:grpSpPr>
        <p:sp>
          <p:nvSpPr>
            <p:cNvPr id="85" name="Freeform 126"/>
            <p:cNvSpPr>
              <a:spLocks/>
            </p:cNvSpPr>
            <p:nvPr/>
          </p:nvSpPr>
          <p:spPr bwMode="auto">
            <a:xfrm>
              <a:off x="2009922" y="303213"/>
              <a:ext cx="9426335" cy="3239496"/>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009922" y="307509"/>
              <a:ext cx="9426335" cy="3127789"/>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p:nvPr/>
        </p:nvGrpSpPr>
        <p:grpSpPr>
          <a:xfrm>
            <a:off x="2009922" y="307509"/>
            <a:ext cx="9426335" cy="4549901"/>
            <a:chOff x="2009922" y="307509"/>
            <a:chExt cx="9426335" cy="4549901"/>
          </a:xfrm>
        </p:grpSpPr>
        <p:sp>
          <p:nvSpPr>
            <p:cNvPr id="86" name="Freeform 127"/>
            <p:cNvSpPr>
              <a:spLocks/>
            </p:cNvSpPr>
            <p:nvPr/>
          </p:nvSpPr>
          <p:spPr bwMode="auto">
            <a:xfrm>
              <a:off x="2009922" y="307509"/>
              <a:ext cx="9426335" cy="4549901"/>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009922" y="311805"/>
              <a:ext cx="9426335" cy="4459676"/>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4" name="TextBox 93"/>
          <p:cNvSpPr txBox="1"/>
          <p:nvPr/>
        </p:nvSpPr>
        <p:spPr>
          <a:xfrm>
            <a:off x="1605" y="6279291"/>
            <a:ext cx="4926252" cy="584775"/>
          </a:xfrm>
          <a:prstGeom prst="rect">
            <a:avLst/>
          </a:prstGeom>
          <a:noFill/>
        </p:spPr>
        <p:txBody>
          <a:bodyPr wrap="square" rtlCol="0">
            <a:spAutoFit/>
          </a:bodyPr>
          <a:lstStyle/>
          <a:p>
            <a:r>
              <a:rPr lang="en-US" sz="1600" dirty="0">
                <a:hlinkClick r:id="rId3"/>
              </a:rPr>
              <a:t>Hsing et al. (2018)</a:t>
            </a:r>
            <a:r>
              <a:rPr lang="en-US" sz="1600" dirty="0"/>
              <a:t> in</a:t>
            </a:r>
            <a:br>
              <a:rPr lang="en-US" sz="1600" dirty="0"/>
            </a:br>
            <a:r>
              <a:rPr lang="en-US" sz="1600" dirty="0"/>
              <a:t>Remote Sensing in Ecology &amp; Conservation</a:t>
            </a:r>
            <a:endParaRPr lang="en-GB" sz="1600" dirty="0"/>
          </a:p>
        </p:txBody>
      </p:sp>
    </p:spTree>
    <p:extLst>
      <p:ext uri="{BB962C8B-B14F-4D97-AF65-F5344CB8AC3E}">
        <p14:creationId xmlns:p14="http://schemas.microsoft.com/office/powerpoint/2010/main" val="330338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1000"/>
                                        <p:tgtEl>
                                          <p:spTgt spid="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000"/>
                                        <p:tgtEl>
                                          <p:spTgt spid="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1000"/>
                                        <p:tgtEl>
                                          <p:spTgt spid="1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0"/>
                                        </p:tgtEl>
                                        <p:attrNameLst>
                                          <p:attrName>style.visibility</p:attrName>
                                        </p:attrNameLst>
                                      </p:cBhvr>
                                      <p:to>
                                        <p:strVal val="visible"/>
                                      </p:to>
                                    </p:set>
                                    <p:animEffect transition="in" filter="fade">
                                      <p:cBhvr>
                                        <p:cTn id="24" dur="1000"/>
                                        <p:tgtEl>
                                          <p:spTgt spid="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69" grpId="0"/>
      <p:bldP spid="170" grpId="0"/>
      <p:bldP spid="171" grpId="0"/>
      <p:bldP spid="172" grpId="0"/>
    </p:bldLst>
  </p:timing>
</p:sld>
</file>

<file path=ppt/slides/slide43.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144" name="Line 49"/>
          <p:cNvSpPr>
            <a:spLocks noChangeShapeType="1"/>
          </p:cNvSpPr>
          <p:nvPr/>
        </p:nvSpPr>
        <p:spPr bwMode="auto">
          <a:xfrm flipV="1">
            <a:off x="5702904" y="441054"/>
            <a:ext cx="0" cy="5177392"/>
          </a:xfrm>
          <a:prstGeom prst="line">
            <a:avLst/>
          </a:prstGeom>
          <a:noFill/>
          <a:ln w="50800">
            <a:solidFill>
              <a:srgbClr val="CC79A7"/>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48"/>
          <p:cNvSpPr>
            <a:spLocks noChangeShapeType="1"/>
          </p:cNvSpPr>
          <p:nvPr/>
        </p:nvSpPr>
        <p:spPr bwMode="auto">
          <a:xfrm flipV="1">
            <a:off x="4815399" y="441054"/>
            <a:ext cx="0" cy="5177392"/>
          </a:xfrm>
          <a:prstGeom prst="line">
            <a:avLst/>
          </a:prstGeom>
          <a:noFill/>
          <a:ln w="50800">
            <a:solidFill>
              <a:srgbClr val="009E73"/>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Line 47"/>
          <p:cNvSpPr>
            <a:spLocks noChangeShapeType="1"/>
          </p:cNvSpPr>
          <p:nvPr/>
        </p:nvSpPr>
        <p:spPr bwMode="auto">
          <a:xfrm flipV="1">
            <a:off x="3927895" y="441054"/>
            <a:ext cx="0" cy="5177392"/>
          </a:xfrm>
          <a:prstGeom prst="line">
            <a:avLst/>
          </a:prstGeom>
          <a:noFill/>
          <a:ln w="50800">
            <a:solidFill>
              <a:srgbClr val="0072B2"/>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Line 46"/>
          <p:cNvSpPr>
            <a:spLocks noChangeShapeType="1"/>
          </p:cNvSpPr>
          <p:nvPr/>
        </p:nvSpPr>
        <p:spPr bwMode="auto">
          <a:xfrm flipV="1">
            <a:off x="3038747" y="441054"/>
            <a:ext cx="0" cy="5177392"/>
          </a:xfrm>
          <a:prstGeom prst="line">
            <a:avLst/>
          </a:prstGeom>
          <a:noFill/>
          <a:ln w="50800">
            <a:solidFill>
              <a:srgbClr val="E69F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167"/>
          <p:cNvSpPr>
            <a:spLocks noChangeShapeType="1"/>
          </p:cNvSpPr>
          <p:nvPr/>
        </p:nvSpPr>
        <p:spPr bwMode="auto">
          <a:xfrm flipV="1">
            <a:off x="1038835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165"/>
          <p:cNvSpPr>
            <a:spLocks noChangeShapeType="1"/>
          </p:cNvSpPr>
          <p:nvPr/>
        </p:nvSpPr>
        <p:spPr bwMode="auto">
          <a:xfrm flipV="1">
            <a:off x="933674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163"/>
          <p:cNvSpPr>
            <a:spLocks noChangeShapeType="1"/>
          </p:cNvSpPr>
          <p:nvPr/>
        </p:nvSpPr>
        <p:spPr bwMode="auto">
          <a:xfrm flipV="1">
            <a:off x="82911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161"/>
          <p:cNvSpPr>
            <a:spLocks noChangeShapeType="1"/>
          </p:cNvSpPr>
          <p:nvPr/>
        </p:nvSpPr>
        <p:spPr bwMode="auto">
          <a:xfrm flipV="1">
            <a:off x="724781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159"/>
          <p:cNvSpPr>
            <a:spLocks noChangeShapeType="1"/>
          </p:cNvSpPr>
          <p:nvPr/>
        </p:nvSpPr>
        <p:spPr bwMode="auto">
          <a:xfrm flipV="1">
            <a:off x="620694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157"/>
          <p:cNvSpPr>
            <a:spLocks noChangeShapeType="1"/>
          </p:cNvSpPr>
          <p:nvPr/>
        </p:nvSpPr>
        <p:spPr bwMode="auto">
          <a:xfrm flipV="1">
            <a:off x="5150720"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10119718"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215" name="TextBox 214"/>
          <p:cNvSpPr txBox="1"/>
          <p:nvPr/>
        </p:nvSpPr>
        <p:spPr>
          <a:xfrm>
            <a:off x="9068108"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214" name="TextBox 213"/>
          <p:cNvSpPr txBox="1"/>
          <p:nvPr/>
        </p:nvSpPr>
        <p:spPr>
          <a:xfrm>
            <a:off x="80251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213" name="TextBox 212"/>
          <p:cNvSpPr txBox="1"/>
          <p:nvPr/>
        </p:nvSpPr>
        <p:spPr>
          <a:xfrm>
            <a:off x="6979581"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212" name="TextBox 211"/>
          <p:cNvSpPr txBox="1"/>
          <p:nvPr/>
        </p:nvSpPr>
        <p:spPr>
          <a:xfrm>
            <a:off x="5936364"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210" name="TextBox 209"/>
          <p:cNvSpPr txBox="1"/>
          <p:nvPr/>
        </p:nvSpPr>
        <p:spPr>
          <a:xfrm>
            <a:off x="3837158"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209" name="TextBox 208"/>
          <p:cNvSpPr txBox="1"/>
          <p:nvPr/>
        </p:nvSpPr>
        <p:spPr>
          <a:xfrm>
            <a:off x="2788048"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31" name="Freeform 18"/>
          <p:cNvSpPr>
            <a:spLocks noEditPoints="1"/>
          </p:cNvSpPr>
          <p:nvPr/>
        </p:nvSpPr>
        <p:spPr bwMode="auto">
          <a:xfrm>
            <a:off x="2011542" y="310688"/>
            <a:ext cx="9427271" cy="1216749"/>
          </a:xfrm>
          <a:custGeom>
            <a:avLst/>
            <a:gdLst>
              <a:gd name="T0" fmla="*/ 127 w 5736"/>
              <a:gd name="T1" fmla="*/ 203 h 392"/>
              <a:gd name="T2" fmla="*/ 318 w 5736"/>
              <a:gd name="T3" fmla="*/ 148 h 392"/>
              <a:gd name="T4" fmla="*/ 509 w 5736"/>
              <a:gd name="T5" fmla="*/ 102 h 392"/>
              <a:gd name="T6" fmla="*/ 701 w 5736"/>
              <a:gd name="T7" fmla="*/ 67 h 392"/>
              <a:gd name="T8" fmla="*/ 891 w 5736"/>
              <a:gd name="T9" fmla="*/ 44 h 392"/>
              <a:gd name="T10" fmla="*/ 1083 w 5736"/>
              <a:gd name="T11" fmla="*/ 28 h 392"/>
              <a:gd name="T12" fmla="*/ 1274 w 5736"/>
              <a:gd name="T13" fmla="*/ 18 h 392"/>
              <a:gd name="T14" fmla="*/ 1465 w 5736"/>
              <a:gd name="T15" fmla="*/ 11 h 392"/>
              <a:gd name="T16" fmla="*/ 1657 w 5736"/>
              <a:gd name="T17" fmla="*/ 7 h 392"/>
              <a:gd name="T18" fmla="*/ 1848 w 5736"/>
              <a:gd name="T19" fmla="*/ 5 h 392"/>
              <a:gd name="T20" fmla="*/ 2039 w 5736"/>
              <a:gd name="T21" fmla="*/ 2 h 392"/>
              <a:gd name="T22" fmla="*/ 2294 w 5736"/>
              <a:gd name="T23" fmla="*/ 1 h 392"/>
              <a:gd name="T24" fmla="*/ 2612 w 5736"/>
              <a:gd name="T25" fmla="*/ 1 h 392"/>
              <a:gd name="T26" fmla="*/ 2931 w 5736"/>
              <a:gd name="T27" fmla="*/ 0 h 392"/>
              <a:gd name="T28" fmla="*/ 3122 w 5736"/>
              <a:gd name="T29" fmla="*/ 0 h 392"/>
              <a:gd name="T30" fmla="*/ 3505 w 5736"/>
              <a:gd name="T31" fmla="*/ 0 h 392"/>
              <a:gd name="T32" fmla="*/ 5736 w 5736"/>
              <a:gd name="T33" fmla="*/ 0 h 392"/>
              <a:gd name="T34" fmla="*/ 5544 w 5736"/>
              <a:gd name="T35" fmla="*/ 0 h 392"/>
              <a:gd name="T36" fmla="*/ 5353 w 5736"/>
              <a:gd name="T37" fmla="*/ 0 h 392"/>
              <a:gd name="T38" fmla="*/ 5162 w 5736"/>
              <a:gd name="T39" fmla="*/ 0 h 392"/>
              <a:gd name="T40" fmla="*/ 4843 w 5736"/>
              <a:gd name="T41" fmla="*/ 1 h 392"/>
              <a:gd name="T42" fmla="*/ 4588 w 5736"/>
              <a:gd name="T43" fmla="*/ 1 h 392"/>
              <a:gd name="T44" fmla="*/ 4333 w 5736"/>
              <a:gd name="T45" fmla="*/ 2 h 392"/>
              <a:gd name="T46" fmla="*/ 4078 w 5736"/>
              <a:gd name="T47" fmla="*/ 2 h 392"/>
              <a:gd name="T48" fmla="*/ 3823 w 5736"/>
              <a:gd name="T49" fmla="*/ 4 h 392"/>
              <a:gd name="T50" fmla="*/ 3632 w 5736"/>
              <a:gd name="T51" fmla="*/ 5 h 392"/>
              <a:gd name="T52" fmla="*/ 3313 w 5736"/>
              <a:gd name="T53" fmla="*/ 6 h 392"/>
              <a:gd name="T54" fmla="*/ 3058 w 5736"/>
              <a:gd name="T55" fmla="*/ 8 h 392"/>
              <a:gd name="T56" fmla="*/ 2868 w 5736"/>
              <a:gd name="T57" fmla="*/ 10 h 392"/>
              <a:gd name="T58" fmla="*/ 2612 w 5736"/>
              <a:gd name="T59" fmla="*/ 15 h 392"/>
              <a:gd name="T60" fmla="*/ 2422 w 5736"/>
              <a:gd name="T61" fmla="*/ 18 h 392"/>
              <a:gd name="T62" fmla="*/ 2230 w 5736"/>
              <a:gd name="T63" fmla="*/ 22 h 392"/>
              <a:gd name="T64" fmla="*/ 2039 w 5736"/>
              <a:gd name="T65" fmla="*/ 28 h 392"/>
              <a:gd name="T66" fmla="*/ 1848 w 5736"/>
              <a:gd name="T67" fmla="*/ 36 h 392"/>
              <a:gd name="T68" fmla="*/ 1657 w 5736"/>
              <a:gd name="T69" fmla="*/ 45 h 392"/>
              <a:gd name="T70" fmla="*/ 1465 w 5736"/>
              <a:gd name="T71" fmla="*/ 56 h 392"/>
              <a:gd name="T72" fmla="*/ 1274 w 5736"/>
              <a:gd name="T73" fmla="*/ 70 h 392"/>
              <a:gd name="T74" fmla="*/ 1083 w 5736"/>
              <a:gd name="T75" fmla="*/ 89 h 392"/>
              <a:gd name="T76" fmla="*/ 891 w 5736"/>
              <a:gd name="T77" fmla="*/ 111 h 392"/>
              <a:gd name="T78" fmla="*/ 701 w 5736"/>
              <a:gd name="T79" fmla="*/ 141 h 392"/>
              <a:gd name="T80" fmla="*/ 509 w 5736"/>
              <a:gd name="T81" fmla="*/ 180 h 392"/>
              <a:gd name="T82" fmla="*/ 318 w 5736"/>
              <a:gd name="T83" fmla="*/ 236 h 392"/>
              <a:gd name="T84" fmla="*/ 127 w 5736"/>
              <a:gd name="T85" fmla="*/ 318 h 392"/>
              <a:gd name="T86" fmla="*/ 0 w 5736"/>
              <a:gd name="T87" fmla="*/ 24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36" h="392">
                <a:moveTo>
                  <a:pt x="0" y="243"/>
                </a:moveTo>
                <a:lnTo>
                  <a:pt x="63" y="223"/>
                </a:lnTo>
                <a:lnTo>
                  <a:pt x="127" y="203"/>
                </a:lnTo>
                <a:lnTo>
                  <a:pt x="190" y="185"/>
                </a:lnTo>
                <a:lnTo>
                  <a:pt x="255" y="166"/>
                </a:lnTo>
                <a:lnTo>
                  <a:pt x="318" y="148"/>
                </a:lnTo>
                <a:lnTo>
                  <a:pt x="382" y="131"/>
                </a:lnTo>
                <a:lnTo>
                  <a:pt x="445" y="116"/>
                </a:lnTo>
                <a:lnTo>
                  <a:pt x="509" y="102"/>
                </a:lnTo>
                <a:lnTo>
                  <a:pt x="574" y="89"/>
                </a:lnTo>
                <a:lnTo>
                  <a:pt x="637" y="78"/>
                </a:lnTo>
                <a:lnTo>
                  <a:pt x="701" y="67"/>
                </a:lnTo>
                <a:lnTo>
                  <a:pt x="764" y="58"/>
                </a:lnTo>
                <a:lnTo>
                  <a:pt x="828" y="50"/>
                </a:lnTo>
                <a:lnTo>
                  <a:pt x="891" y="44"/>
                </a:lnTo>
                <a:lnTo>
                  <a:pt x="956" y="37"/>
                </a:lnTo>
                <a:lnTo>
                  <a:pt x="1020" y="32"/>
                </a:lnTo>
                <a:lnTo>
                  <a:pt x="1083" y="28"/>
                </a:lnTo>
                <a:lnTo>
                  <a:pt x="1147" y="24"/>
                </a:lnTo>
                <a:lnTo>
                  <a:pt x="1210" y="20"/>
                </a:lnTo>
                <a:lnTo>
                  <a:pt x="1274" y="18"/>
                </a:lnTo>
                <a:lnTo>
                  <a:pt x="1338" y="15"/>
                </a:lnTo>
                <a:lnTo>
                  <a:pt x="1402" y="12"/>
                </a:lnTo>
                <a:lnTo>
                  <a:pt x="1465" y="11"/>
                </a:lnTo>
                <a:lnTo>
                  <a:pt x="1529" y="9"/>
                </a:lnTo>
                <a:lnTo>
                  <a:pt x="1592" y="8"/>
                </a:lnTo>
                <a:lnTo>
                  <a:pt x="1657" y="7"/>
                </a:lnTo>
                <a:lnTo>
                  <a:pt x="1721" y="6"/>
                </a:lnTo>
                <a:lnTo>
                  <a:pt x="1784" y="5"/>
                </a:lnTo>
                <a:lnTo>
                  <a:pt x="1848" y="5"/>
                </a:lnTo>
                <a:lnTo>
                  <a:pt x="1911" y="4"/>
                </a:lnTo>
                <a:lnTo>
                  <a:pt x="1975" y="4"/>
                </a:lnTo>
                <a:lnTo>
                  <a:pt x="2039" y="2"/>
                </a:lnTo>
                <a:lnTo>
                  <a:pt x="2167" y="2"/>
                </a:lnTo>
                <a:lnTo>
                  <a:pt x="2230" y="1"/>
                </a:lnTo>
                <a:lnTo>
                  <a:pt x="2294" y="1"/>
                </a:lnTo>
                <a:lnTo>
                  <a:pt x="2357" y="1"/>
                </a:lnTo>
                <a:lnTo>
                  <a:pt x="2549" y="1"/>
                </a:lnTo>
                <a:lnTo>
                  <a:pt x="2612" y="1"/>
                </a:lnTo>
                <a:lnTo>
                  <a:pt x="2676" y="0"/>
                </a:lnTo>
                <a:lnTo>
                  <a:pt x="2868" y="0"/>
                </a:lnTo>
                <a:lnTo>
                  <a:pt x="2931" y="0"/>
                </a:lnTo>
                <a:lnTo>
                  <a:pt x="2995" y="0"/>
                </a:lnTo>
                <a:lnTo>
                  <a:pt x="3058" y="0"/>
                </a:lnTo>
                <a:lnTo>
                  <a:pt x="3122" y="0"/>
                </a:lnTo>
                <a:lnTo>
                  <a:pt x="3186" y="0"/>
                </a:lnTo>
                <a:lnTo>
                  <a:pt x="3250" y="0"/>
                </a:lnTo>
                <a:lnTo>
                  <a:pt x="3505" y="0"/>
                </a:lnTo>
                <a:lnTo>
                  <a:pt x="3569" y="0"/>
                </a:lnTo>
                <a:lnTo>
                  <a:pt x="5736" y="0"/>
                </a:lnTo>
                <a:lnTo>
                  <a:pt x="5736" y="0"/>
                </a:lnTo>
                <a:lnTo>
                  <a:pt x="5671" y="0"/>
                </a:lnTo>
                <a:lnTo>
                  <a:pt x="5607" y="0"/>
                </a:lnTo>
                <a:lnTo>
                  <a:pt x="5544" y="0"/>
                </a:lnTo>
                <a:lnTo>
                  <a:pt x="5480" y="0"/>
                </a:lnTo>
                <a:lnTo>
                  <a:pt x="5417" y="0"/>
                </a:lnTo>
                <a:lnTo>
                  <a:pt x="5353" y="0"/>
                </a:lnTo>
                <a:lnTo>
                  <a:pt x="5289" y="0"/>
                </a:lnTo>
                <a:lnTo>
                  <a:pt x="5225" y="0"/>
                </a:lnTo>
                <a:lnTo>
                  <a:pt x="5162" y="0"/>
                </a:lnTo>
                <a:lnTo>
                  <a:pt x="4971" y="1"/>
                </a:lnTo>
                <a:lnTo>
                  <a:pt x="4906" y="1"/>
                </a:lnTo>
                <a:lnTo>
                  <a:pt x="4843" y="1"/>
                </a:lnTo>
                <a:lnTo>
                  <a:pt x="4779" y="1"/>
                </a:lnTo>
                <a:lnTo>
                  <a:pt x="4652" y="1"/>
                </a:lnTo>
                <a:lnTo>
                  <a:pt x="4588" y="1"/>
                </a:lnTo>
                <a:lnTo>
                  <a:pt x="4524" y="1"/>
                </a:lnTo>
                <a:lnTo>
                  <a:pt x="4460" y="1"/>
                </a:lnTo>
                <a:lnTo>
                  <a:pt x="4333" y="2"/>
                </a:lnTo>
                <a:lnTo>
                  <a:pt x="4270" y="2"/>
                </a:lnTo>
                <a:lnTo>
                  <a:pt x="4205" y="2"/>
                </a:lnTo>
                <a:lnTo>
                  <a:pt x="4078" y="2"/>
                </a:lnTo>
                <a:lnTo>
                  <a:pt x="3951" y="2"/>
                </a:lnTo>
                <a:lnTo>
                  <a:pt x="3888" y="4"/>
                </a:lnTo>
                <a:lnTo>
                  <a:pt x="3823" y="4"/>
                </a:lnTo>
                <a:lnTo>
                  <a:pt x="3759" y="4"/>
                </a:lnTo>
                <a:lnTo>
                  <a:pt x="3696" y="4"/>
                </a:lnTo>
                <a:lnTo>
                  <a:pt x="3632" y="5"/>
                </a:lnTo>
                <a:lnTo>
                  <a:pt x="3569" y="5"/>
                </a:lnTo>
                <a:lnTo>
                  <a:pt x="3441" y="6"/>
                </a:lnTo>
                <a:lnTo>
                  <a:pt x="3313" y="6"/>
                </a:lnTo>
                <a:lnTo>
                  <a:pt x="3250" y="7"/>
                </a:lnTo>
                <a:lnTo>
                  <a:pt x="3186" y="7"/>
                </a:lnTo>
                <a:lnTo>
                  <a:pt x="3058" y="8"/>
                </a:lnTo>
                <a:lnTo>
                  <a:pt x="2995" y="9"/>
                </a:lnTo>
                <a:lnTo>
                  <a:pt x="2931" y="9"/>
                </a:lnTo>
                <a:lnTo>
                  <a:pt x="2868" y="10"/>
                </a:lnTo>
                <a:lnTo>
                  <a:pt x="2739" y="12"/>
                </a:lnTo>
                <a:lnTo>
                  <a:pt x="2676" y="14"/>
                </a:lnTo>
                <a:lnTo>
                  <a:pt x="2612" y="15"/>
                </a:lnTo>
                <a:lnTo>
                  <a:pt x="2549" y="16"/>
                </a:lnTo>
                <a:lnTo>
                  <a:pt x="2485" y="17"/>
                </a:lnTo>
                <a:lnTo>
                  <a:pt x="2422" y="18"/>
                </a:lnTo>
                <a:lnTo>
                  <a:pt x="2357" y="19"/>
                </a:lnTo>
                <a:lnTo>
                  <a:pt x="2294" y="20"/>
                </a:lnTo>
                <a:lnTo>
                  <a:pt x="2230" y="22"/>
                </a:lnTo>
                <a:lnTo>
                  <a:pt x="2167" y="25"/>
                </a:lnTo>
                <a:lnTo>
                  <a:pt x="2103" y="26"/>
                </a:lnTo>
                <a:lnTo>
                  <a:pt x="2039" y="28"/>
                </a:lnTo>
                <a:lnTo>
                  <a:pt x="1975" y="30"/>
                </a:lnTo>
                <a:lnTo>
                  <a:pt x="1911" y="32"/>
                </a:lnTo>
                <a:lnTo>
                  <a:pt x="1848" y="36"/>
                </a:lnTo>
                <a:lnTo>
                  <a:pt x="1784" y="38"/>
                </a:lnTo>
                <a:lnTo>
                  <a:pt x="1721" y="41"/>
                </a:lnTo>
                <a:lnTo>
                  <a:pt x="1657" y="45"/>
                </a:lnTo>
                <a:lnTo>
                  <a:pt x="1592" y="48"/>
                </a:lnTo>
                <a:lnTo>
                  <a:pt x="1529" y="52"/>
                </a:lnTo>
                <a:lnTo>
                  <a:pt x="1465" y="56"/>
                </a:lnTo>
                <a:lnTo>
                  <a:pt x="1402" y="60"/>
                </a:lnTo>
                <a:lnTo>
                  <a:pt x="1338" y="66"/>
                </a:lnTo>
                <a:lnTo>
                  <a:pt x="1274" y="70"/>
                </a:lnTo>
                <a:lnTo>
                  <a:pt x="1210" y="76"/>
                </a:lnTo>
                <a:lnTo>
                  <a:pt x="1147" y="82"/>
                </a:lnTo>
                <a:lnTo>
                  <a:pt x="1083" y="89"/>
                </a:lnTo>
                <a:lnTo>
                  <a:pt x="1020" y="96"/>
                </a:lnTo>
                <a:lnTo>
                  <a:pt x="956" y="104"/>
                </a:lnTo>
                <a:lnTo>
                  <a:pt x="891" y="111"/>
                </a:lnTo>
                <a:lnTo>
                  <a:pt x="828" y="121"/>
                </a:lnTo>
                <a:lnTo>
                  <a:pt x="764" y="130"/>
                </a:lnTo>
                <a:lnTo>
                  <a:pt x="701" y="141"/>
                </a:lnTo>
                <a:lnTo>
                  <a:pt x="637" y="154"/>
                </a:lnTo>
                <a:lnTo>
                  <a:pt x="574" y="166"/>
                </a:lnTo>
                <a:lnTo>
                  <a:pt x="509" y="180"/>
                </a:lnTo>
                <a:lnTo>
                  <a:pt x="445" y="197"/>
                </a:lnTo>
                <a:lnTo>
                  <a:pt x="382" y="215"/>
                </a:lnTo>
                <a:lnTo>
                  <a:pt x="318" y="236"/>
                </a:lnTo>
                <a:lnTo>
                  <a:pt x="255" y="259"/>
                </a:lnTo>
                <a:lnTo>
                  <a:pt x="190" y="287"/>
                </a:lnTo>
                <a:lnTo>
                  <a:pt x="127" y="318"/>
                </a:lnTo>
                <a:lnTo>
                  <a:pt x="63" y="352"/>
                </a:lnTo>
                <a:lnTo>
                  <a:pt x="0" y="392"/>
                </a:lnTo>
                <a:lnTo>
                  <a:pt x="0" y="243"/>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2" name="Freeform 16"/>
          <p:cNvSpPr>
            <a:spLocks noEditPoints="1"/>
          </p:cNvSpPr>
          <p:nvPr/>
        </p:nvSpPr>
        <p:spPr bwMode="auto">
          <a:xfrm>
            <a:off x="2011542" y="310688"/>
            <a:ext cx="9427271" cy="3904772"/>
          </a:xfrm>
          <a:custGeom>
            <a:avLst/>
            <a:gdLst>
              <a:gd name="T0" fmla="*/ 127 w 5736"/>
              <a:gd name="T1" fmla="*/ 745 h 1258"/>
              <a:gd name="T2" fmla="*/ 318 w 5736"/>
              <a:gd name="T3" fmla="*/ 598 h 1258"/>
              <a:gd name="T4" fmla="*/ 509 w 5736"/>
              <a:gd name="T5" fmla="*/ 457 h 1258"/>
              <a:gd name="T6" fmla="*/ 701 w 5736"/>
              <a:gd name="T7" fmla="*/ 332 h 1258"/>
              <a:gd name="T8" fmla="*/ 891 w 5736"/>
              <a:gd name="T9" fmla="*/ 232 h 1258"/>
              <a:gd name="T10" fmla="*/ 1083 w 5736"/>
              <a:gd name="T11" fmla="*/ 157 h 1258"/>
              <a:gd name="T12" fmla="*/ 1274 w 5736"/>
              <a:gd name="T13" fmla="*/ 104 h 1258"/>
              <a:gd name="T14" fmla="*/ 1465 w 5736"/>
              <a:gd name="T15" fmla="*/ 67 h 1258"/>
              <a:gd name="T16" fmla="*/ 1657 w 5736"/>
              <a:gd name="T17" fmla="*/ 44 h 1258"/>
              <a:gd name="T18" fmla="*/ 1848 w 5736"/>
              <a:gd name="T19" fmla="*/ 28 h 1258"/>
              <a:gd name="T20" fmla="*/ 2039 w 5736"/>
              <a:gd name="T21" fmla="*/ 18 h 1258"/>
              <a:gd name="T22" fmla="*/ 2230 w 5736"/>
              <a:gd name="T23" fmla="*/ 11 h 1258"/>
              <a:gd name="T24" fmla="*/ 2422 w 5736"/>
              <a:gd name="T25" fmla="*/ 7 h 1258"/>
              <a:gd name="T26" fmla="*/ 2612 w 5736"/>
              <a:gd name="T27" fmla="*/ 5 h 1258"/>
              <a:gd name="T28" fmla="*/ 2868 w 5736"/>
              <a:gd name="T29" fmla="*/ 2 h 1258"/>
              <a:gd name="T30" fmla="*/ 3122 w 5736"/>
              <a:gd name="T31" fmla="*/ 1 h 1258"/>
              <a:gd name="T32" fmla="*/ 3313 w 5736"/>
              <a:gd name="T33" fmla="*/ 1 h 1258"/>
              <a:gd name="T34" fmla="*/ 3569 w 5736"/>
              <a:gd name="T35" fmla="*/ 0 h 1258"/>
              <a:gd name="T36" fmla="*/ 3759 w 5736"/>
              <a:gd name="T37" fmla="*/ 0 h 1258"/>
              <a:gd name="T38" fmla="*/ 3951 w 5736"/>
              <a:gd name="T39" fmla="*/ 0 h 1258"/>
              <a:gd name="T40" fmla="*/ 4333 w 5736"/>
              <a:gd name="T41" fmla="*/ 0 h 1258"/>
              <a:gd name="T42" fmla="*/ 5671 w 5736"/>
              <a:gd name="T43" fmla="*/ 2 h 1258"/>
              <a:gd name="T44" fmla="*/ 5480 w 5736"/>
              <a:gd name="T45" fmla="*/ 4 h 1258"/>
              <a:gd name="T46" fmla="*/ 5289 w 5736"/>
              <a:gd name="T47" fmla="*/ 5 h 1258"/>
              <a:gd name="T48" fmla="*/ 5035 w 5736"/>
              <a:gd name="T49" fmla="*/ 6 h 1258"/>
              <a:gd name="T50" fmla="*/ 4779 w 5736"/>
              <a:gd name="T51" fmla="*/ 8 h 1258"/>
              <a:gd name="T52" fmla="*/ 4524 w 5736"/>
              <a:gd name="T53" fmla="*/ 11 h 1258"/>
              <a:gd name="T54" fmla="*/ 4333 w 5736"/>
              <a:gd name="T55" fmla="*/ 14 h 1258"/>
              <a:gd name="T56" fmla="*/ 4142 w 5736"/>
              <a:gd name="T57" fmla="*/ 17 h 1258"/>
              <a:gd name="T58" fmla="*/ 3951 w 5736"/>
              <a:gd name="T59" fmla="*/ 22 h 1258"/>
              <a:gd name="T60" fmla="*/ 3759 w 5736"/>
              <a:gd name="T61" fmla="*/ 28 h 1258"/>
              <a:gd name="T62" fmla="*/ 3569 w 5736"/>
              <a:gd name="T63" fmla="*/ 35 h 1258"/>
              <a:gd name="T64" fmla="*/ 3377 w 5736"/>
              <a:gd name="T65" fmla="*/ 44 h 1258"/>
              <a:gd name="T66" fmla="*/ 3186 w 5736"/>
              <a:gd name="T67" fmla="*/ 55 h 1258"/>
              <a:gd name="T68" fmla="*/ 2995 w 5736"/>
              <a:gd name="T69" fmla="*/ 69 h 1258"/>
              <a:gd name="T70" fmla="*/ 2804 w 5736"/>
              <a:gd name="T71" fmla="*/ 87 h 1258"/>
              <a:gd name="T72" fmla="*/ 2612 w 5736"/>
              <a:gd name="T73" fmla="*/ 108 h 1258"/>
              <a:gd name="T74" fmla="*/ 2422 w 5736"/>
              <a:gd name="T75" fmla="*/ 135 h 1258"/>
              <a:gd name="T76" fmla="*/ 2230 w 5736"/>
              <a:gd name="T77" fmla="*/ 168 h 1258"/>
              <a:gd name="T78" fmla="*/ 2039 w 5736"/>
              <a:gd name="T79" fmla="*/ 208 h 1258"/>
              <a:gd name="T80" fmla="*/ 1848 w 5736"/>
              <a:gd name="T81" fmla="*/ 257 h 1258"/>
              <a:gd name="T82" fmla="*/ 1657 w 5736"/>
              <a:gd name="T83" fmla="*/ 316 h 1258"/>
              <a:gd name="T84" fmla="*/ 1465 w 5736"/>
              <a:gd name="T85" fmla="*/ 384 h 1258"/>
              <a:gd name="T86" fmla="*/ 1274 w 5736"/>
              <a:gd name="T87" fmla="*/ 464 h 1258"/>
              <a:gd name="T88" fmla="*/ 1083 w 5736"/>
              <a:gd name="T89" fmla="*/ 557 h 1258"/>
              <a:gd name="T90" fmla="*/ 891 w 5736"/>
              <a:gd name="T91" fmla="*/ 662 h 1258"/>
              <a:gd name="T92" fmla="*/ 701 w 5736"/>
              <a:gd name="T93" fmla="*/ 778 h 1258"/>
              <a:gd name="T94" fmla="*/ 509 w 5736"/>
              <a:gd name="T95" fmla="*/ 904 h 1258"/>
              <a:gd name="T96" fmla="*/ 318 w 5736"/>
              <a:gd name="T97" fmla="*/ 1037 h 1258"/>
              <a:gd name="T98" fmla="*/ 127 w 5736"/>
              <a:gd name="T99" fmla="*/ 1172 h 1258"/>
              <a:gd name="T100" fmla="*/ 0 w 5736"/>
              <a:gd name="T101" fmla="*/ 84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6" h="1258">
                <a:moveTo>
                  <a:pt x="0" y="841"/>
                </a:moveTo>
                <a:lnTo>
                  <a:pt x="63" y="793"/>
                </a:lnTo>
                <a:lnTo>
                  <a:pt x="127" y="745"/>
                </a:lnTo>
                <a:lnTo>
                  <a:pt x="190" y="695"/>
                </a:lnTo>
                <a:lnTo>
                  <a:pt x="255" y="647"/>
                </a:lnTo>
                <a:lnTo>
                  <a:pt x="318" y="598"/>
                </a:lnTo>
                <a:lnTo>
                  <a:pt x="382" y="549"/>
                </a:lnTo>
                <a:lnTo>
                  <a:pt x="445" y="502"/>
                </a:lnTo>
                <a:lnTo>
                  <a:pt x="509" y="457"/>
                </a:lnTo>
                <a:lnTo>
                  <a:pt x="574" y="412"/>
                </a:lnTo>
                <a:lnTo>
                  <a:pt x="637" y="371"/>
                </a:lnTo>
                <a:lnTo>
                  <a:pt x="701" y="332"/>
                </a:lnTo>
                <a:lnTo>
                  <a:pt x="764" y="296"/>
                </a:lnTo>
                <a:lnTo>
                  <a:pt x="828" y="262"/>
                </a:lnTo>
                <a:lnTo>
                  <a:pt x="891" y="232"/>
                </a:lnTo>
                <a:lnTo>
                  <a:pt x="956" y="205"/>
                </a:lnTo>
                <a:lnTo>
                  <a:pt x="1020" y="179"/>
                </a:lnTo>
                <a:lnTo>
                  <a:pt x="1083" y="157"/>
                </a:lnTo>
                <a:lnTo>
                  <a:pt x="1147" y="137"/>
                </a:lnTo>
                <a:lnTo>
                  <a:pt x="1210" y="119"/>
                </a:lnTo>
                <a:lnTo>
                  <a:pt x="1274" y="104"/>
                </a:lnTo>
                <a:lnTo>
                  <a:pt x="1338" y="90"/>
                </a:lnTo>
                <a:lnTo>
                  <a:pt x="1402" y="78"/>
                </a:lnTo>
                <a:lnTo>
                  <a:pt x="1465" y="67"/>
                </a:lnTo>
                <a:lnTo>
                  <a:pt x="1529" y="58"/>
                </a:lnTo>
                <a:lnTo>
                  <a:pt x="1592" y="50"/>
                </a:lnTo>
                <a:lnTo>
                  <a:pt x="1657" y="44"/>
                </a:lnTo>
                <a:lnTo>
                  <a:pt x="1721" y="37"/>
                </a:lnTo>
                <a:lnTo>
                  <a:pt x="1784" y="32"/>
                </a:lnTo>
                <a:lnTo>
                  <a:pt x="1848" y="28"/>
                </a:lnTo>
                <a:lnTo>
                  <a:pt x="1911" y="24"/>
                </a:lnTo>
                <a:lnTo>
                  <a:pt x="1975" y="20"/>
                </a:lnTo>
                <a:lnTo>
                  <a:pt x="2039" y="18"/>
                </a:lnTo>
                <a:lnTo>
                  <a:pt x="2103" y="15"/>
                </a:lnTo>
                <a:lnTo>
                  <a:pt x="2167" y="12"/>
                </a:lnTo>
                <a:lnTo>
                  <a:pt x="2230" y="11"/>
                </a:lnTo>
                <a:lnTo>
                  <a:pt x="2294" y="9"/>
                </a:lnTo>
                <a:lnTo>
                  <a:pt x="2357" y="8"/>
                </a:lnTo>
                <a:lnTo>
                  <a:pt x="2422" y="7"/>
                </a:lnTo>
                <a:lnTo>
                  <a:pt x="2485" y="6"/>
                </a:lnTo>
                <a:lnTo>
                  <a:pt x="2549" y="5"/>
                </a:lnTo>
                <a:lnTo>
                  <a:pt x="2612" y="5"/>
                </a:lnTo>
                <a:lnTo>
                  <a:pt x="2676" y="4"/>
                </a:lnTo>
                <a:lnTo>
                  <a:pt x="2739" y="4"/>
                </a:lnTo>
                <a:lnTo>
                  <a:pt x="2868" y="2"/>
                </a:lnTo>
                <a:lnTo>
                  <a:pt x="2931" y="2"/>
                </a:lnTo>
                <a:lnTo>
                  <a:pt x="3058" y="1"/>
                </a:lnTo>
                <a:lnTo>
                  <a:pt x="3122" y="1"/>
                </a:lnTo>
                <a:lnTo>
                  <a:pt x="3186" y="1"/>
                </a:lnTo>
                <a:lnTo>
                  <a:pt x="3250" y="1"/>
                </a:lnTo>
                <a:lnTo>
                  <a:pt x="3313" y="1"/>
                </a:lnTo>
                <a:lnTo>
                  <a:pt x="3377" y="1"/>
                </a:lnTo>
                <a:lnTo>
                  <a:pt x="3441" y="0"/>
                </a:lnTo>
                <a:lnTo>
                  <a:pt x="3569" y="0"/>
                </a:lnTo>
                <a:lnTo>
                  <a:pt x="3632" y="0"/>
                </a:lnTo>
                <a:lnTo>
                  <a:pt x="3696" y="0"/>
                </a:lnTo>
                <a:lnTo>
                  <a:pt x="3759" y="0"/>
                </a:lnTo>
                <a:lnTo>
                  <a:pt x="3823" y="0"/>
                </a:lnTo>
                <a:lnTo>
                  <a:pt x="3888" y="0"/>
                </a:lnTo>
                <a:lnTo>
                  <a:pt x="3951" y="0"/>
                </a:lnTo>
                <a:lnTo>
                  <a:pt x="4015" y="0"/>
                </a:lnTo>
                <a:lnTo>
                  <a:pt x="4270" y="0"/>
                </a:lnTo>
                <a:lnTo>
                  <a:pt x="4333" y="0"/>
                </a:lnTo>
                <a:lnTo>
                  <a:pt x="5736" y="0"/>
                </a:lnTo>
                <a:lnTo>
                  <a:pt x="5736" y="2"/>
                </a:lnTo>
                <a:lnTo>
                  <a:pt x="5671" y="2"/>
                </a:lnTo>
                <a:lnTo>
                  <a:pt x="5607" y="4"/>
                </a:lnTo>
                <a:lnTo>
                  <a:pt x="5544" y="4"/>
                </a:lnTo>
                <a:lnTo>
                  <a:pt x="5480" y="4"/>
                </a:lnTo>
                <a:lnTo>
                  <a:pt x="5417" y="4"/>
                </a:lnTo>
                <a:lnTo>
                  <a:pt x="5353" y="4"/>
                </a:lnTo>
                <a:lnTo>
                  <a:pt x="5289" y="5"/>
                </a:lnTo>
                <a:lnTo>
                  <a:pt x="5225" y="5"/>
                </a:lnTo>
                <a:lnTo>
                  <a:pt x="5098" y="6"/>
                </a:lnTo>
                <a:lnTo>
                  <a:pt x="5035" y="6"/>
                </a:lnTo>
                <a:lnTo>
                  <a:pt x="4971" y="7"/>
                </a:lnTo>
                <a:lnTo>
                  <a:pt x="4906" y="7"/>
                </a:lnTo>
                <a:lnTo>
                  <a:pt x="4779" y="8"/>
                </a:lnTo>
                <a:lnTo>
                  <a:pt x="4652" y="9"/>
                </a:lnTo>
                <a:lnTo>
                  <a:pt x="4588" y="10"/>
                </a:lnTo>
                <a:lnTo>
                  <a:pt x="4524" y="11"/>
                </a:lnTo>
                <a:lnTo>
                  <a:pt x="4460" y="11"/>
                </a:lnTo>
                <a:lnTo>
                  <a:pt x="4397" y="12"/>
                </a:lnTo>
                <a:lnTo>
                  <a:pt x="4333" y="14"/>
                </a:lnTo>
                <a:lnTo>
                  <a:pt x="4270" y="15"/>
                </a:lnTo>
                <a:lnTo>
                  <a:pt x="4205" y="16"/>
                </a:lnTo>
                <a:lnTo>
                  <a:pt x="4142" y="17"/>
                </a:lnTo>
                <a:lnTo>
                  <a:pt x="4078" y="19"/>
                </a:lnTo>
                <a:lnTo>
                  <a:pt x="4015" y="20"/>
                </a:lnTo>
                <a:lnTo>
                  <a:pt x="3951" y="22"/>
                </a:lnTo>
                <a:lnTo>
                  <a:pt x="3888" y="24"/>
                </a:lnTo>
                <a:lnTo>
                  <a:pt x="3823" y="26"/>
                </a:lnTo>
                <a:lnTo>
                  <a:pt x="3759" y="28"/>
                </a:lnTo>
                <a:lnTo>
                  <a:pt x="3696" y="30"/>
                </a:lnTo>
                <a:lnTo>
                  <a:pt x="3632" y="32"/>
                </a:lnTo>
                <a:lnTo>
                  <a:pt x="3569" y="35"/>
                </a:lnTo>
                <a:lnTo>
                  <a:pt x="3505" y="38"/>
                </a:lnTo>
                <a:lnTo>
                  <a:pt x="3441" y="40"/>
                </a:lnTo>
                <a:lnTo>
                  <a:pt x="3377" y="44"/>
                </a:lnTo>
                <a:lnTo>
                  <a:pt x="3313" y="47"/>
                </a:lnTo>
                <a:lnTo>
                  <a:pt x="3250" y="51"/>
                </a:lnTo>
                <a:lnTo>
                  <a:pt x="3186" y="55"/>
                </a:lnTo>
                <a:lnTo>
                  <a:pt x="3122" y="59"/>
                </a:lnTo>
                <a:lnTo>
                  <a:pt x="3058" y="64"/>
                </a:lnTo>
                <a:lnTo>
                  <a:pt x="2995" y="69"/>
                </a:lnTo>
                <a:lnTo>
                  <a:pt x="2931" y="75"/>
                </a:lnTo>
                <a:lnTo>
                  <a:pt x="2868" y="80"/>
                </a:lnTo>
                <a:lnTo>
                  <a:pt x="2804" y="87"/>
                </a:lnTo>
                <a:lnTo>
                  <a:pt x="2739" y="94"/>
                </a:lnTo>
                <a:lnTo>
                  <a:pt x="2676" y="100"/>
                </a:lnTo>
                <a:lnTo>
                  <a:pt x="2612" y="108"/>
                </a:lnTo>
                <a:lnTo>
                  <a:pt x="2549" y="117"/>
                </a:lnTo>
                <a:lnTo>
                  <a:pt x="2485" y="126"/>
                </a:lnTo>
                <a:lnTo>
                  <a:pt x="2422" y="135"/>
                </a:lnTo>
                <a:lnTo>
                  <a:pt x="2357" y="146"/>
                </a:lnTo>
                <a:lnTo>
                  <a:pt x="2294" y="156"/>
                </a:lnTo>
                <a:lnTo>
                  <a:pt x="2230" y="168"/>
                </a:lnTo>
                <a:lnTo>
                  <a:pt x="2167" y="180"/>
                </a:lnTo>
                <a:lnTo>
                  <a:pt x="2103" y="193"/>
                </a:lnTo>
                <a:lnTo>
                  <a:pt x="2039" y="208"/>
                </a:lnTo>
                <a:lnTo>
                  <a:pt x="1975" y="223"/>
                </a:lnTo>
                <a:lnTo>
                  <a:pt x="1911" y="240"/>
                </a:lnTo>
                <a:lnTo>
                  <a:pt x="1848" y="257"/>
                </a:lnTo>
                <a:lnTo>
                  <a:pt x="1784" y="276"/>
                </a:lnTo>
                <a:lnTo>
                  <a:pt x="1721" y="295"/>
                </a:lnTo>
                <a:lnTo>
                  <a:pt x="1657" y="316"/>
                </a:lnTo>
                <a:lnTo>
                  <a:pt x="1592" y="337"/>
                </a:lnTo>
                <a:lnTo>
                  <a:pt x="1529" y="360"/>
                </a:lnTo>
                <a:lnTo>
                  <a:pt x="1465" y="384"/>
                </a:lnTo>
                <a:lnTo>
                  <a:pt x="1402" y="410"/>
                </a:lnTo>
                <a:lnTo>
                  <a:pt x="1338" y="437"/>
                </a:lnTo>
                <a:lnTo>
                  <a:pt x="1274" y="464"/>
                </a:lnTo>
                <a:lnTo>
                  <a:pt x="1210" y="494"/>
                </a:lnTo>
                <a:lnTo>
                  <a:pt x="1147" y="524"/>
                </a:lnTo>
                <a:lnTo>
                  <a:pt x="1083" y="557"/>
                </a:lnTo>
                <a:lnTo>
                  <a:pt x="1020" y="591"/>
                </a:lnTo>
                <a:lnTo>
                  <a:pt x="956" y="625"/>
                </a:lnTo>
                <a:lnTo>
                  <a:pt x="891" y="662"/>
                </a:lnTo>
                <a:lnTo>
                  <a:pt x="828" y="699"/>
                </a:lnTo>
                <a:lnTo>
                  <a:pt x="764" y="738"/>
                </a:lnTo>
                <a:lnTo>
                  <a:pt x="701" y="778"/>
                </a:lnTo>
                <a:lnTo>
                  <a:pt x="637" y="819"/>
                </a:lnTo>
                <a:lnTo>
                  <a:pt x="574" y="861"/>
                </a:lnTo>
                <a:lnTo>
                  <a:pt x="509" y="904"/>
                </a:lnTo>
                <a:lnTo>
                  <a:pt x="445" y="949"/>
                </a:lnTo>
                <a:lnTo>
                  <a:pt x="382" y="993"/>
                </a:lnTo>
                <a:lnTo>
                  <a:pt x="318" y="1037"/>
                </a:lnTo>
                <a:lnTo>
                  <a:pt x="255" y="1083"/>
                </a:lnTo>
                <a:lnTo>
                  <a:pt x="190" y="1127"/>
                </a:lnTo>
                <a:lnTo>
                  <a:pt x="127" y="1172"/>
                </a:lnTo>
                <a:lnTo>
                  <a:pt x="63" y="1216"/>
                </a:lnTo>
                <a:lnTo>
                  <a:pt x="0" y="1258"/>
                </a:lnTo>
                <a:lnTo>
                  <a:pt x="0" y="841"/>
                </a:lnTo>
                <a:close/>
                <a:moveTo>
                  <a:pt x="1751302036" y="-1610612566"/>
                </a:moveTo>
              </a:path>
            </a:pathLst>
          </a:custGeom>
          <a:solidFill>
            <a:srgbClr val="CC79A7">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5" name="Freeform 17"/>
          <p:cNvSpPr>
            <a:spLocks noEditPoints="1"/>
          </p:cNvSpPr>
          <p:nvPr/>
        </p:nvSpPr>
        <p:spPr bwMode="auto">
          <a:xfrm>
            <a:off x="2011542" y="310688"/>
            <a:ext cx="9427271" cy="2470746"/>
          </a:xfrm>
          <a:custGeom>
            <a:avLst/>
            <a:gdLst>
              <a:gd name="T0" fmla="*/ 127 w 5736"/>
              <a:gd name="T1" fmla="*/ 431 h 796"/>
              <a:gd name="T2" fmla="*/ 318 w 5736"/>
              <a:gd name="T3" fmla="*/ 326 h 796"/>
              <a:gd name="T4" fmla="*/ 509 w 5736"/>
              <a:gd name="T5" fmla="*/ 232 h 796"/>
              <a:gd name="T6" fmla="*/ 701 w 5736"/>
              <a:gd name="T7" fmla="*/ 159 h 796"/>
              <a:gd name="T8" fmla="*/ 891 w 5736"/>
              <a:gd name="T9" fmla="*/ 106 h 796"/>
              <a:gd name="T10" fmla="*/ 1083 w 5736"/>
              <a:gd name="T11" fmla="*/ 69 h 796"/>
              <a:gd name="T12" fmla="*/ 1274 w 5736"/>
              <a:gd name="T13" fmla="*/ 45 h 796"/>
              <a:gd name="T14" fmla="*/ 1465 w 5736"/>
              <a:gd name="T15" fmla="*/ 28 h 796"/>
              <a:gd name="T16" fmla="*/ 1657 w 5736"/>
              <a:gd name="T17" fmla="*/ 18 h 796"/>
              <a:gd name="T18" fmla="*/ 1848 w 5736"/>
              <a:gd name="T19" fmla="*/ 11 h 796"/>
              <a:gd name="T20" fmla="*/ 2039 w 5736"/>
              <a:gd name="T21" fmla="*/ 7 h 796"/>
              <a:gd name="T22" fmla="*/ 2294 w 5736"/>
              <a:gd name="T23" fmla="*/ 4 h 796"/>
              <a:gd name="T24" fmla="*/ 2549 w 5736"/>
              <a:gd name="T25" fmla="*/ 2 h 796"/>
              <a:gd name="T26" fmla="*/ 2868 w 5736"/>
              <a:gd name="T27" fmla="*/ 1 h 796"/>
              <a:gd name="T28" fmla="*/ 3058 w 5736"/>
              <a:gd name="T29" fmla="*/ 0 h 796"/>
              <a:gd name="T30" fmla="*/ 3377 w 5736"/>
              <a:gd name="T31" fmla="*/ 0 h 796"/>
              <a:gd name="T32" fmla="*/ 3569 w 5736"/>
              <a:gd name="T33" fmla="*/ 0 h 796"/>
              <a:gd name="T34" fmla="*/ 3951 w 5736"/>
              <a:gd name="T35" fmla="*/ 0 h 796"/>
              <a:gd name="T36" fmla="*/ 5671 w 5736"/>
              <a:gd name="T37" fmla="*/ 1 h 796"/>
              <a:gd name="T38" fmla="*/ 5417 w 5736"/>
              <a:gd name="T39" fmla="*/ 1 h 796"/>
              <a:gd name="T40" fmla="*/ 5225 w 5736"/>
              <a:gd name="T41" fmla="*/ 1 h 796"/>
              <a:gd name="T42" fmla="*/ 4843 w 5736"/>
              <a:gd name="T43" fmla="*/ 2 h 796"/>
              <a:gd name="T44" fmla="*/ 4652 w 5736"/>
              <a:gd name="T45" fmla="*/ 4 h 796"/>
              <a:gd name="T46" fmla="*/ 4333 w 5736"/>
              <a:gd name="T47" fmla="*/ 5 h 796"/>
              <a:gd name="T48" fmla="*/ 4015 w 5736"/>
              <a:gd name="T49" fmla="*/ 7 h 796"/>
              <a:gd name="T50" fmla="*/ 3823 w 5736"/>
              <a:gd name="T51" fmla="*/ 9 h 796"/>
              <a:gd name="T52" fmla="*/ 3569 w 5736"/>
              <a:gd name="T53" fmla="*/ 12 h 796"/>
              <a:gd name="T54" fmla="*/ 3377 w 5736"/>
              <a:gd name="T55" fmla="*/ 16 h 796"/>
              <a:gd name="T56" fmla="*/ 3186 w 5736"/>
              <a:gd name="T57" fmla="*/ 19 h 796"/>
              <a:gd name="T58" fmla="*/ 2995 w 5736"/>
              <a:gd name="T59" fmla="*/ 25 h 796"/>
              <a:gd name="T60" fmla="*/ 2804 w 5736"/>
              <a:gd name="T61" fmla="*/ 31 h 796"/>
              <a:gd name="T62" fmla="*/ 2612 w 5736"/>
              <a:gd name="T63" fmla="*/ 39 h 796"/>
              <a:gd name="T64" fmla="*/ 2422 w 5736"/>
              <a:gd name="T65" fmla="*/ 49 h 796"/>
              <a:gd name="T66" fmla="*/ 2230 w 5736"/>
              <a:gd name="T67" fmla="*/ 61 h 796"/>
              <a:gd name="T68" fmla="*/ 2039 w 5736"/>
              <a:gd name="T69" fmla="*/ 77 h 796"/>
              <a:gd name="T70" fmla="*/ 1848 w 5736"/>
              <a:gd name="T71" fmla="*/ 97 h 796"/>
              <a:gd name="T72" fmla="*/ 1657 w 5736"/>
              <a:gd name="T73" fmla="*/ 121 h 796"/>
              <a:gd name="T74" fmla="*/ 1465 w 5736"/>
              <a:gd name="T75" fmla="*/ 151 h 796"/>
              <a:gd name="T76" fmla="*/ 1274 w 5736"/>
              <a:gd name="T77" fmla="*/ 188 h 796"/>
              <a:gd name="T78" fmla="*/ 1083 w 5736"/>
              <a:gd name="T79" fmla="*/ 233 h 796"/>
              <a:gd name="T80" fmla="*/ 891 w 5736"/>
              <a:gd name="T81" fmla="*/ 289 h 796"/>
              <a:gd name="T82" fmla="*/ 701 w 5736"/>
              <a:gd name="T83" fmla="*/ 358 h 796"/>
              <a:gd name="T84" fmla="*/ 509 w 5736"/>
              <a:gd name="T85" fmla="*/ 443 h 796"/>
              <a:gd name="T86" fmla="*/ 318 w 5736"/>
              <a:gd name="T87" fmla="*/ 552 h 796"/>
              <a:gd name="T88" fmla="*/ 127 w 5736"/>
              <a:gd name="T89" fmla="*/ 690 h 796"/>
              <a:gd name="T90" fmla="*/ 0 w 5736"/>
              <a:gd name="T91" fmla="*/ 50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36" h="796">
                <a:moveTo>
                  <a:pt x="0" y="504"/>
                </a:moveTo>
                <a:lnTo>
                  <a:pt x="63" y="468"/>
                </a:lnTo>
                <a:lnTo>
                  <a:pt x="127" y="431"/>
                </a:lnTo>
                <a:lnTo>
                  <a:pt x="190" y="394"/>
                </a:lnTo>
                <a:lnTo>
                  <a:pt x="255" y="359"/>
                </a:lnTo>
                <a:lnTo>
                  <a:pt x="318" y="326"/>
                </a:lnTo>
                <a:lnTo>
                  <a:pt x="382" y="292"/>
                </a:lnTo>
                <a:lnTo>
                  <a:pt x="445" y="261"/>
                </a:lnTo>
                <a:lnTo>
                  <a:pt x="509" y="232"/>
                </a:lnTo>
                <a:lnTo>
                  <a:pt x="574" y="206"/>
                </a:lnTo>
                <a:lnTo>
                  <a:pt x="637" y="181"/>
                </a:lnTo>
                <a:lnTo>
                  <a:pt x="701" y="159"/>
                </a:lnTo>
                <a:lnTo>
                  <a:pt x="764" y="139"/>
                </a:lnTo>
                <a:lnTo>
                  <a:pt x="828" y="121"/>
                </a:lnTo>
                <a:lnTo>
                  <a:pt x="891" y="106"/>
                </a:lnTo>
                <a:lnTo>
                  <a:pt x="956" y="92"/>
                </a:lnTo>
                <a:lnTo>
                  <a:pt x="1020" y="79"/>
                </a:lnTo>
                <a:lnTo>
                  <a:pt x="1083" y="69"/>
                </a:lnTo>
                <a:lnTo>
                  <a:pt x="1147" y="59"/>
                </a:lnTo>
                <a:lnTo>
                  <a:pt x="1210" y="51"/>
                </a:lnTo>
                <a:lnTo>
                  <a:pt x="1274" y="45"/>
                </a:lnTo>
                <a:lnTo>
                  <a:pt x="1338" y="38"/>
                </a:lnTo>
                <a:lnTo>
                  <a:pt x="1402" y="32"/>
                </a:lnTo>
                <a:lnTo>
                  <a:pt x="1465" y="28"/>
                </a:lnTo>
                <a:lnTo>
                  <a:pt x="1529" y="25"/>
                </a:lnTo>
                <a:lnTo>
                  <a:pt x="1592" y="20"/>
                </a:lnTo>
                <a:lnTo>
                  <a:pt x="1657" y="18"/>
                </a:lnTo>
                <a:lnTo>
                  <a:pt x="1721" y="15"/>
                </a:lnTo>
                <a:lnTo>
                  <a:pt x="1784" y="14"/>
                </a:lnTo>
                <a:lnTo>
                  <a:pt x="1848" y="11"/>
                </a:lnTo>
                <a:lnTo>
                  <a:pt x="1911" y="9"/>
                </a:lnTo>
                <a:lnTo>
                  <a:pt x="1975" y="8"/>
                </a:lnTo>
                <a:lnTo>
                  <a:pt x="2039" y="7"/>
                </a:lnTo>
                <a:lnTo>
                  <a:pt x="2103" y="6"/>
                </a:lnTo>
                <a:lnTo>
                  <a:pt x="2230" y="5"/>
                </a:lnTo>
                <a:lnTo>
                  <a:pt x="2294" y="4"/>
                </a:lnTo>
                <a:lnTo>
                  <a:pt x="2357" y="4"/>
                </a:lnTo>
                <a:lnTo>
                  <a:pt x="2422" y="2"/>
                </a:lnTo>
                <a:lnTo>
                  <a:pt x="2549" y="2"/>
                </a:lnTo>
                <a:lnTo>
                  <a:pt x="2612" y="1"/>
                </a:lnTo>
                <a:lnTo>
                  <a:pt x="2804" y="1"/>
                </a:lnTo>
                <a:lnTo>
                  <a:pt x="2868" y="1"/>
                </a:lnTo>
                <a:lnTo>
                  <a:pt x="2931" y="1"/>
                </a:lnTo>
                <a:lnTo>
                  <a:pt x="2995" y="1"/>
                </a:lnTo>
                <a:lnTo>
                  <a:pt x="3058" y="0"/>
                </a:lnTo>
                <a:lnTo>
                  <a:pt x="3250" y="0"/>
                </a:lnTo>
                <a:lnTo>
                  <a:pt x="3313" y="0"/>
                </a:lnTo>
                <a:lnTo>
                  <a:pt x="3377" y="0"/>
                </a:lnTo>
                <a:lnTo>
                  <a:pt x="3441" y="0"/>
                </a:lnTo>
                <a:lnTo>
                  <a:pt x="3505" y="0"/>
                </a:lnTo>
                <a:lnTo>
                  <a:pt x="3569" y="0"/>
                </a:lnTo>
                <a:lnTo>
                  <a:pt x="3632" y="0"/>
                </a:lnTo>
                <a:lnTo>
                  <a:pt x="3888" y="0"/>
                </a:lnTo>
                <a:lnTo>
                  <a:pt x="3951" y="0"/>
                </a:lnTo>
                <a:lnTo>
                  <a:pt x="5736" y="0"/>
                </a:lnTo>
                <a:lnTo>
                  <a:pt x="5736" y="1"/>
                </a:lnTo>
                <a:lnTo>
                  <a:pt x="5671" y="1"/>
                </a:lnTo>
                <a:lnTo>
                  <a:pt x="5607" y="1"/>
                </a:lnTo>
                <a:lnTo>
                  <a:pt x="5480" y="1"/>
                </a:lnTo>
                <a:lnTo>
                  <a:pt x="5417" y="1"/>
                </a:lnTo>
                <a:lnTo>
                  <a:pt x="5353" y="1"/>
                </a:lnTo>
                <a:lnTo>
                  <a:pt x="5289" y="1"/>
                </a:lnTo>
                <a:lnTo>
                  <a:pt x="5225" y="1"/>
                </a:lnTo>
                <a:lnTo>
                  <a:pt x="4971" y="2"/>
                </a:lnTo>
                <a:lnTo>
                  <a:pt x="4906" y="2"/>
                </a:lnTo>
                <a:lnTo>
                  <a:pt x="4843" y="2"/>
                </a:lnTo>
                <a:lnTo>
                  <a:pt x="4779" y="2"/>
                </a:lnTo>
                <a:lnTo>
                  <a:pt x="4716" y="4"/>
                </a:lnTo>
                <a:lnTo>
                  <a:pt x="4652" y="4"/>
                </a:lnTo>
                <a:lnTo>
                  <a:pt x="4588" y="4"/>
                </a:lnTo>
                <a:lnTo>
                  <a:pt x="4397" y="5"/>
                </a:lnTo>
                <a:lnTo>
                  <a:pt x="4333" y="5"/>
                </a:lnTo>
                <a:lnTo>
                  <a:pt x="4270" y="6"/>
                </a:lnTo>
                <a:lnTo>
                  <a:pt x="4142" y="6"/>
                </a:lnTo>
                <a:lnTo>
                  <a:pt x="4015" y="7"/>
                </a:lnTo>
                <a:lnTo>
                  <a:pt x="3951" y="8"/>
                </a:lnTo>
                <a:lnTo>
                  <a:pt x="3888" y="8"/>
                </a:lnTo>
                <a:lnTo>
                  <a:pt x="3823" y="9"/>
                </a:lnTo>
                <a:lnTo>
                  <a:pt x="3759" y="10"/>
                </a:lnTo>
                <a:lnTo>
                  <a:pt x="3632" y="11"/>
                </a:lnTo>
                <a:lnTo>
                  <a:pt x="3569" y="12"/>
                </a:lnTo>
                <a:lnTo>
                  <a:pt x="3505" y="14"/>
                </a:lnTo>
                <a:lnTo>
                  <a:pt x="3441" y="15"/>
                </a:lnTo>
                <a:lnTo>
                  <a:pt x="3377" y="16"/>
                </a:lnTo>
                <a:lnTo>
                  <a:pt x="3313" y="17"/>
                </a:lnTo>
                <a:lnTo>
                  <a:pt x="3250" y="18"/>
                </a:lnTo>
                <a:lnTo>
                  <a:pt x="3186" y="19"/>
                </a:lnTo>
                <a:lnTo>
                  <a:pt x="3122" y="21"/>
                </a:lnTo>
                <a:lnTo>
                  <a:pt x="3058" y="22"/>
                </a:lnTo>
                <a:lnTo>
                  <a:pt x="2995" y="25"/>
                </a:lnTo>
                <a:lnTo>
                  <a:pt x="2931" y="27"/>
                </a:lnTo>
                <a:lnTo>
                  <a:pt x="2868" y="29"/>
                </a:lnTo>
                <a:lnTo>
                  <a:pt x="2804" y="31"/>
                </a:lnTo>
                <a:lnTo>
                  <a:pt x="2739" y="34"/>
                </a:lnTo>
                <a:lnTo>
                  <a:pt x="2676" y="36"/>
                </a:lnTo>
                <a:lnTo>
                  <a:pt x="2612" y="39"/>
                </a:lnTo>
                <a:lnTo>
                  <a:pt x="2549" y="42"/>
                </a:lnTo>
                <a:lnTo>
                  <a:pt x="2485" y="46"/>
                </a:lnTo>
                <a:lnTo>
                  <a:pt x="2422" y="49"/>
                </a:lnTo>
                <a:lnTo>
                  <a:pt x="2357" y="52"/>
                </a:lnTo>
                <a:lnTo>
                  <a:pt x="2294" y="57"/>
                </a:lnTo>
                <a:lnTo>
                  <a:pt x="2230" y="61"/>
                </a:lnTo>
                <a:lnTo>
                  <a:pt x="2167" y="67"/>
                </a:lnTo>
                <a:lnTo>
                  <a:pt x="2103" y="71"/>
                </a:lnTo>
                <a:lnTo>
                  <a:pt x="2039" y="77"/>
                </a:lnTo>
                <a:lnTo>
                  <a:pt x="1975" y="84"/>
                </a:lnTo>
                <a:lnTo>
                  <a:pt x="1911" y="89"/>
                </a:lnTo>
                <a:lnTo>
                  <a:pt x="1848" y="97"/>
                </a:lnTo>
                <a:lnTo>
                  <a:pt x="1784" y="105"/>
                </a:lnTo>
                <a:lnTo>
                  <a:pt x="1721" y="112"/>
                </a:lnTo>
                <a:lnTo>
                  <a:pt x="1657" y="121"/>
                </a:lnTo>
                <a:lnTo>
                  <a:pt x="1592" y="130"/>
                </a:lnTo>
                <a:lnTo>
                  <a:pt x="1529" y="140"/>
                </a:lnTo>
                <a:lnTo>
                  <a:pt x="1465" y="151"/>
                </a:lnTo>
                <a:lnTo>
                  <a:pt x="1402" y="162"/>
                </a:lnTo>
                <a:lnTo>
                  <a:pt x="1338" y="175"/>
                </a:lnTo>
                <a:lnTo>
                  <a:pt x="1274" y="188"/>
                </a:lnTo>
                <a:lnTo>
                  <a:pt x="1210" y="201"/>
                </a:lnTo>
                <a:lnTo>
                  <a:pt x="1147" y="217"/>
                </a:lnTo>
                <a:lnTo>
                  <a:pt x="1083" y="233"/>
                </a:lnTo>
                <a:lnTo>
                  <a:pt x="1020" y="250"/>
                </a:lnTo>
                <a:lnTo>
                  <a:pt x="956" y="269"/>
                </a:lnTo>
                <a:lnTo>
                  <a:pt x="891" y="289"/>
                </a:lnTo>
                <a:lnTo>
                  <a:pt x="828" y="310"/>
                </a:lnTo>
                <a:lnTo>
                  <a:pt x="764" y="333"/>
                </a:lnTo>
                <a:lnTo>
                  <a:pt x="701" y="358"/>
                </a:lnTo>
                <a:lnTo>
                  <a:pt x="637" y="384"/>
                </a:lnTo>
                <a:lnTo>
                  <a:pt x="574" y="413"/>
                </a:lnTo>
                <a:lnTo>
                  <a:pt x="509" y="443"/>
                </a:lnTo>
                <a:lnTo>
                  <a:pt x="445" y="478"/>
                </a:lnTo>
                <a:lnTo>
                  <a:pt x="382" y="513"/>
                </a:lnTo>
                <a:lnTo>
                  <a:pt x="318" y="552"/>
                </a:lnTo>
                <a:lnTo>
                  <a:pt x="255" y="595"/>
                </a:lnTo>
                <a:lnTo>
                  <a:pt x="190" y="641"/>
                </a:lnTo>
                <a:lnTo>
                  <a:pt x="127" y="690"/>
                </a:lnTo>
                <a:lnTo>
                  <a:pt x="63" y="742"/>
                </a:lnTo>
                <a:lnTo>
                  <a:pt x="0" y="796"/>
                </a:lnTo>
                <a:lnTo>
                  <a:pt x="0" y="504"/>
                </a:lnTo>
                <a:close/>
                <a:moveTo>
                  <a:pt x="6" y="2"/>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19"/>
          <p:cNvSpPr>
            <a:spLocks noEditPoints="1"/>
          </p:cNvSpPr>
          <p:nvPr/>
        </p:nvSpPr>
        <p:spPr bwMode="auto">
          <a:xfrm>
            <a:off x="2011542" y="310688"/>
            <a:ext cx="9427271" cy="555608"/>
          </a:xfrm>
          <a:custGeom>
            <a:avLst/>
            <a:gdLst>
              <a:gd name="T0" fmla="*/ 63 w 5736"/>
              <a:gd name="T1" fmla="*/ 84 h 179"/>
              <a:gd name="T2" fmla="*/ 190 w 5736"/>
              <a:gd name="T3" fmla="*/ 68 h 179"/>
              <a:gd name="T4" fmla="*/ 318 w 5736"/>
              <a:gd name="T5" fmla="*/ 55 h 179"/>
              <a:gd name="T6" fmla="*/ 445 w 5736"/>
              <a:gd name="T7" fmla="*/ 42 h 179"/>
              <a:gd name="T8" fmla="*/ 574 w 5736"/>
              <a:gd name="T9" fmla="*/ 32 h 179"/>
              <a:gd name="T10" fmla="*/ 701 w 5736"/>
              <a:gd name="T11" fmla="*/ 25 h 179"/>
              <a:gd name="T12" fmla="*/ 828 w 5736"/>
              <a:gd name="T13" fmla="*/ 18 h 179"/>
              <a:gd name="T14" fmla="*/ 956 w 5736"/>
              <a:gd name="T15" fmla="*/ 14 h 179"/>
              <a:gd name="T16" fmla="*/ 1083 w 5736"/>
              <a:gd name="T17" fmla="*/ 10 h 179"/>
              <a:gd name="T18" fmla="*/ 1210 w 5736"/>
              <a:gd name="T19" fmla="*/ 8 h 179"/>
              <a:gd name="T20" fmla="*/ 1338 w 5736"/>
              <a:gd name="T21" fmla="*/ 6 h 179"/>
              <a:gd name="T22" fmla="*/ 1465 w 5736"/>
              <a:gd name="T23" fmla="*/ 5 h 179"/>
              <a:gd name="T24" fmla="*/ 1592 w 5736"/>
              <a:gd name="T25" fmla="*/ 4 h 179"/>
              <a:gd name="T26" fmla="*/ 1721 w 5736"/>
              <a:gd name="T27" fmla="*/ 2 h 179"/>
              <a:gd name="T28" fmla="*/ 1911 w 5736"/>
              <a:gd name="T29" fmla="*/ 1 h 179"/>
              <a:gd name="T30" fmla="*/ 2039 w 5736"/>
              <a:gd name="T31" fmla="*/ 1 h 179"/>
              <a:gd name="T32" fmla="*/ 2167 w 5736"/>
              <a:gd name="T33" fmla="*/ 1 h 179"/>
              <a:gd name="T34" fmla="*/ 2294 w 5736"/>
              <a:gd name="T35" fmla="*/ 0 h 179"/>
              <a:gd name="T36" fmla="*/ 2612 w 5736"/>
              <a:gd name="T37" fmla="*/ 0 h 179"/>
              <a:gd name="T38" fmla="*/ 2804 w 5736"/>
              <a:gd name="T39" fmla="*/ 0 h 179"/>
              <a:gd name="T40" fmla="*/ 3122 w 5736"/>
              <a:gd name="T41" fmla="*/ 0 h 179"/>
              <a:gd name="T42" fmla="*/ 5736 w 5736"/>
              <a:gd name="T43" fmla="*/ 0 h 179"/>
              <a:gd name="T44" fmla="*/ 5607 w 5736"/>
              <a:gd name="T45" fmla="*/ 0 h 179"/>
              <a:gd name="T46" fmla="*/ 5289 w 5736"/>
              <a:gd name="T47" fmla="*/ 0 h 179"/>
              <a:gd name="T48" fmla="*/ 5035 w 5736"/>
              <a:gd name="T49" fmla="*/ 0 h 179"/>
              <a:gd name="T50" fmla="*/ 4843 w 5736"/>
              <a:gd name="T51" fmla="*/ 0 h 179"/>
              <a:gd name="T52" fmla="*/ 4716 w 5736"/>
              <a:gd name="T53" fmla="*/ 0 h 179"/>
              <a:gd name="T54" fmla="*/ 4588 w 5736"/>
              <a:gd name="T55" fmla="*/ 0 h 179"/>
              <a:gd name="T56" fmla="*/ 4460 w 5736"/>
              <a:gd name="T57" fmla="*/ 0 h 179"/>
              <a:gd name="T58" fmla="*/ 4333 w 5736"/>
              <a:gd name="T59" fmla="*/ 0 h 179"/>
              <a:gd name="T60" fmla="*/ 4142 w 5736"/>
              <a:gd name="T61" fmla="*/ 1 h 179"/>
              <a:gd name="T62" fmla="*/ 3951 w 5736"/>
              <a:gd name="T63" fmla="*/ 1 h 179"/>
              <a:gd name="T64" fmla="*/ 3759 w 5736"/>
              <a:gd name="T65" fmla="*/ 1 h 179"/>
              <a:gd name="T66" fmla="*/ 3632 w 5736"/>
              <a:gd name="T67" fmla="*/ 1 h 179"/>
              <a:gd name="T68" fmla="*/ 3505 w 5736"/>
              <a:gd name="T69" fmla="*/ 1 h 179"/>
              <a:gd name="T70" fmla="*/ 3313 w 5736"/>
              <a:gd name="T71" fmla="*/ 2 h 179"/>
              <a:gd name="T72" fmla="*/ 2995 w 5736"/>
              <a:gd name="T73" fmla="*/ 4 h 179"/>
              <a:gd name="T74" fmla="*/ 2868 w 5736"/>
              <a:gd name="T75" fmla="*/ 4 h 179"/>
              <a:gd name="T76" fmla="*/ 2676 w 5736"/>
              <a:gd name="T77" fmla="*/ 5 h 179"/>
              <a:gd name="T78" fmla="*/ 2549 w 5736"/>
              <a:gd name="T79" fmla="*/ 6 h 179"/>
              <a:gd name="T80" fmla="*/ 2422 w 5736"/>
              <a:gd name="T81" fmla="*/ 7 h 179"/>
              <a:gd name="T82" fmla="*/ 2294 w 5736"/>
              <a:gd name="T83" fmla="*/ 8 h 179"/>
              <a:gd name="T84" fmla="*/ 2167 w 5736"/>
              <a:gd name="T85" fmla="*/ 9 h 179"/>
              <a:gd name="T86" fmla="*/ 2039 w 5736"/>
              <a:gd name="T87" fmla="*/ 10 h 179"/>
              <a:gd name="T88" fmla="*/ 1911 w 5736"/>
              <a:gd name="T89" fmla="*/ 12 h 179"/>
              <a:gd name="T90" fmla="*/ 1784 w 5736"/>
              <a:gd name="T91" fmla="*/ 15 h 179"/>
              <a:gd name="T92" fmla="*/ 1657 w 5736"/>
              <a:gd name="T93" fmla="*/ 17 h 179"/>
              <a:gd name="T94" fmla="*/ 1529 w 5736"/>
              <a:gd name="T95" fmla="*/ 19 h 179"/>
              <a:gd name="T96" fmla="*/ 1402 w 5736"/>
              <a:gd name="T97" fmla="*/ 22 h 179"/>
              <a:gd name="T98" fmla="*/ 1274 w 5736"/>
              <a:gd name="T99" fmla="*/ 27 h 179"/>
              <a:gd name="T100" fmla="*/ 1147 w 5736"/>
              <a:gd name="T101" fmla="*/ 31 h 179"/>
              <a:gd name="T102" fmla="*/ 1020 w 5736"/>
              <a:gd name="T103" fmla="*/ 37 h 179"/>
              <a:gd name="T104" fmla="*/ 891 w 5736"/>
              <a:gd name="T105" fmla="*/ 44 h 179"/>
              <a:gd name="T106" fmla="*/ 764 w 5736"/>
              <a:gd name="T107" fmla="*/ 52 h 179"/>
              <a:gd name="T108" fmla="*/ 637 w 5736"/>
              <a:gd name="T109" fmla="*/ 62 h 179"/>
              <a:gd name="T110" fmla="*/ 509 w 5736"/>
              <a:gd name="T111" fmla="*/ 75 h 179"/>
              <a:gd name="T112" fmla="*/ 382 w 5736"/>
              <a:gd name="T113" fmla="*/ 91 h 179"/>
              <a:gd name="T114" fmla="*/ 255 w 5736"/>
              <a:gd name="T115" fmla="*/ 112 h 179"/>
              <a:gd name="T116" fmla="*/ 127 w 5736"/>
              <a:gd name="T117" fmla="*/ 141 h 179"/>
              <a:gd name="T118" fmla="*/ 0 w 5736"/>
              <a:gd name="T119" fmla="*/ 179 h 179"/>
              <a:gd name="T120" fmla="*/ 1749413699 w 5736"/>
              <a:gd name="T121" fmla="*/ -18790377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6" h="179">
                <a:moveTo>
                  <a:pt x="0" y="92"/>
                </a:moveTo>
                <a:lnTo>
                  <a:pt x="63" y="84"/>
                </a:lnTo>
                <a:lnTo>
                  <a:pt x="127" y="76"/>
                </a:lnTo>
                <a:lnTo>
                  <a:pt x="190" y="68"/>
                </a:lnTo>
                <a:lnTo>
                  <a:pt x="255" y="61"/>
                </a:lnTo>
                <a:lnTo>
                  <a:pt x="318" y="55"/>
                </a:lnTo>
                <a:lnTo>
                  <a:pt x="382" y="48"/>
                </a:lnTo>
                <a:lnTo>
                  <a:pt x="445" y="42"/>
                </a:lnTo>
                <a:lnTo>
                  <a:pt x="509" y="37"/>
                </a:lnTo>
                <a:lnTo>
                  <a:pt x="574" y="32"/>
                </a:lnTo>
                <a:lnTo>
                  <a:pt x="637" y="28"/>
                </a:lnTo>
                <a:lnTo>
                  <a:pt x="701" y="25"/>
                </a:lnTo>
                <a:lnTo>
                  <a:pt x="764" y="21"/>
                </a:lnTo>
                <a:lnTo>
                  <a:pt x="828" y="18"/>
                </a:lnTo>
                <a:lnTo>
                  <a:pt x="891" y="16"/>
                </a:lnTo>
                <a:lnTo>
                  <a:pt x="956" y="14"/>
                </a:lnTo>
                <a:lnTo>
                  <a:pt x="1020" y="11"/>
                </a:lnTo>
                <a:lnTo>
                  <a:pt x="1083" y="10"/>
                </a:lnTo>
                <a:lnTo>
                  <a:pt x="1147" y="9"/>
                </a:lnTo>
                <a:lnTo>
                  <a:pt x="1210" y="8"/>
                </a:lnTo>
                <a:lnTo>
                  <a:pt x="1274" y="7"/>
                </a:lnTo>
                <a:lnTo>
                  <a:pt x="1338" y="6"/>
                </a:lnTo>
                <a:lnTo>
                  <a:pt x="1402" y="5"/>
                </a:lnTo>
                <a:lnTo>
                  <a:pt x="1465" y="5"/>
                </a:lnTo>
                <a:lnTo>
                  <a:pt x="1529" y="4"/>
                </a:lnTo>
                <a:lnTo>
                  <a:pt x="1592" y="4"/>
                </a:lnTo>
                <a:lnTo>
                  <a:pt x="1657" y="2"/>
                </a:lnTo>
                <a:lnTo>
                  <a:pt x="1721" y="2"/>
                </a:lnTo>
                <a:lnTo>
                  <a:pt x="1848" y="1"/>
                </a:lnTo>
                <a:lnTo>
                  <a:pt x="1911" y="1"/>
                </a:lnTo>
                <a:lnTo>
                  <a:pt x="1975" y="1"/>
                </a:lnTo>
                <a:lnTo>
                  <a:pt x="2039" y="1"/>
                </a:lnTo>
                <a:lnTo>
                  <a:pt x="2103" y="1"/>
                </a:lnTo>
                <a:lnTo>
                  <a:pt x="2167" y="1"/>
                </a:lnTo>
                <a:lnTo>
                  <a:pt x="2230" y="0"/>
                </a:lnTo>
                <a:lnTo>
                  <a:pt x="2294" y="0"/>
                </a:lnTo>
                <a:lnTo>
                  <a:pt x="2549" y="0"/>
                </a:lnTo>
                <a:lnTo>
                  <a:pt x="2612" y="0"/>
                </a:lnTo>
                <a:lnTo>
                  <a:pt x="2676" y="0"/>
                </a:lnTo>
                <a:lnTo>
                  <a:pt x="2804" y="0"/>
                </a:lnTo>
                <a:lnTo>
                  <a:pt x="2868" y="0"/>
                </a:lnTo>
                <a:lnTo>
                  <a:pt x="3122" y="0"/>
                </a:lnTo>
                <a:lnTo>
                  <a:pt x="3186" y="0"/>
                </a:lnTo>
                <a:lnTo>
                  <a:pt x="5736" y="0"/>
                </a:lnTo>
                <a:lnTo>
                  <a:pt x="5736" y="0"/>
                </a:lnTo>
                <a:lnTo>
                  <a:pt x="5607" y="0"/>
                </a:lnTo>
                <a:lnTo>
                  <a:pt x="5544" y="0"/>
                </a:lnTo>
                <a:lnTo>
                  <a:pt x="5289" y="0"/>
                </a:lnTo>
                <a:lnTo>
                  <a:pt x="5225" y="0"/>
                </a:lnTo>
                <a:lnTo>
                  <a:pt x="5035" y="0"/>
                </a:lnTo>
                <a:lnTo>
                  <a:pt x="4971" y="0"/>
                </a:lnTo>
                <a:lnTo>
                  <a:pt x="4843" y="0"/>
                </a:lnTo>
                <a:lnTo>
                  <a:pt x="4779" y="0"/>
                </a:lnTo>
                <a:lnTo>
                  <a:pt x="4716" y="0"/>
                </a:lnTo>
                <a:lnTo>
                  <a:pt x="4652" y="0"/>
                </a:lnTo>
                <a:lnTo>
                  <a:pt x="4588" y="0"/>
                </a:lnTo>
                <a:lnTo>
                  <a:pt x="4524" y="0"/>
                </a:lnTo>
                <a:lnTo>
                  <a:pt x="4460" y="0"/>
                </a:lnTo>
                <a:lnTo>
                  <a:pt x="4397" y="0"/>
                </a:lnTo>
                <a:lnTo>
                  <a:pt x="4333" y="0"/>
                </a:lnTo>
                <a:lnTo>
                  <a:pt x="4270" y="1"/>
                </a:lnTo>
                <a:lnTo>
                  <a:pt x="4142" y="1"/>
                </a:lnTo>
                <a:lnTo>
                  <a:pt x="4078" y="1"/>
                </a:lnTo>
                <a:lnTo>
                  <a:pt x="3951" y="1"/>
                </a:lnTo>
                <a:lnTo>
                  <a:pt x="3888" y="1"/>
                </a:lnTo>
                <a:lnTo>
                  <a:pt x="3759" y="1"/>
                </a:lnTo>
                <a:lnTo>
                  <a:pt x="3696" y="1"/>
                </a:lnTo>
                <a:lnTo>
                  <a:pt x="3632" y="1"/>
                </a:lnTo>
                <a:lnTo>
                  <a:pt x="3569" y="1"/>
                </a:lnTo>
                <a:lnTo>
                  <a:pt x="3505" y="1"/>
                </a:lnTo>
                <a:lnTo>
                  <a:pt x="3377" y="2"/>
                </a:lnTo>
                <a:lnTo>
                  <a:pt x="3313" y="2"/>
                </a:lnTo>
                <a:lnTo>
                  <a:pt x="3250" y="2"/>
                </a:lnTo>
                <a:lnTo>
                  <a:pt x="2995" y="4"/>
                </a:lnTo>
                <a:lnTo>
                  <a:pt x="2931" y="4"/>
                </a:lnTo>
                <a:lnTo>
                  <a:pt x="2868" y="4"/>
                </a:lnTo>
                <a:lnTo>
                  <a:pt x="2739" y="5"/>
                </a:lnTo>
                <a:lnTo>
                  <a:pt x="2676" y="5"/>
                </a:lnTo>
                <a:lnTo>
                  <a:pt x="2612" y="6"/>
                </a:lnTo>
                <a:lnTo>
                  <a:pt x="2549" y="6"/>
                </a:lnTo>
                <a:lnTo>
                  <a:pt x="2485" y="6"/>
                </a:lnTo>
                <a:lnTo>
                  <a:pt x="2422" y="7"/>
                </a:lnTo>
                <a:lnTo>
                  <a:pt x="2357" y="7"/>
                </a:lnTo>
                <a:lnTo>
                  <a:pt x="2294" y="8"/>
                </a:lnTo>
                <a:lnTo>
                  <a:pt x="2230" y="8"/>
                </a:lnTo>
                <a:lnTo>
                  <a:pt x="2167" y="9"/>
                </a:lnTo>
                <a:lnTo>
                  <a:pt x="2103" y="10"/>
                </a:lnTo>
                <a:lnTo>
                  <a:pt x="2039" y="10"/>
                </a:lnTo>
                <a:lnTo>
                  <a:pt x="1975" y="11"/>
                </a:lnTo>
                <a:lnTo>
                  <a:pt x="1911" y="12"/>
                </a:lnTo>
                <a:lnTo>
                  <a:pt x="1848" y="14"/>
                </a:lnTo>
                <a:lnTo>
                  <a:pt x="1784" y="15"/>
                </a:lnTo>
                <a:lnTo>
                  <a:pt x="1721" y="16"/>
                </a:lnTo>
                <a:lnTo>
                  <a:pt x="1657" y="17"/>
                </a:lnTo>
                <a:lnTo>
                  <a:pt x="1592" y="18"/>
                </a:lnTo>
                <a:lnTo>
                  <a:pt x="1529" y="19"/>
                </a:lnTo>
                <a:lnTo>
                  <a:pt x="1465" y="21"/>
                </a:lnTo>
                <a:lnTo>
                  <a:pt x="1402" y="22"/>
                </a:lnTo>
                <a:lnTo>
                  <a:pt x="1338" y="25"/>
                </a:lnTo>
                <a:lnTo>
                  <a:pt x="1274" y="27"/>
                </a:lnTo>
                <a:lnTo>
                  <a:pt x="1210" y="29"/>
                </a:lnTo>
                <a:lnTo>
                  <a:pt x="1147" y="31"/>
                </a:lnTo>
                <a:lnTo>
                  <a:pt x="1083" y="35"/>
                </a:lnTo>
                <a:lnTo>
                  <a:pt x="1020" y="37"/>
                </a:lnTo>
                <a:lnTo>
                  <a:pt x="956" y="40"/>
                </a:lnTo>
                <a:lnTo>
                  <a:pt x="891" y="44"/>
                </a:lnTo>
                <a:lnTo>
                  <a:pt x="828" y="48"/>
                </a:lnTo>
                <a:lnTo>
                  <a:pt x="764" y="52"/>
                </a:lnTo>
                <a:lnTo>
                  <a:pt x="701" y="57"/>
                </a:lnTo>
                <a:lnTo>
                  <a:pt x="637" y="62"/>
                </a:lnTo>
                <a:lnTo>
                  <a:pt x="574" y="68"/>
                </a:lnTo>
                <a:lnTo>
                  <a:pt x="509" y="75"/>
                </a:lnTo>
                <a:lnTo>
                  <a:pt x="445" y="82"/>
                </a:lnTo>
                <a:lnTo>
                  <a:pt x="382" y="91"/>
                </a:lnTo>
                <a:lnTo>
                  <a:pt x="318" y="101"/>
                </a:lnTo>
                <a:lnTo>
                  <a:pt x="255" y="112"/>
                </a:lnTo>
                <a:lnTo>
                  <a:pt x="190" y="126"/>
                </a:lnTo>
                <a:lnTo>
                  <a:pt x="127" y="141"/>
                </a:lnTo>
                <a:lnTo>
                  <a:pt x="63" y="159"/>
                </a:lnTo>
                <a:lnTo>
                  <a:pt x="0" y="179"/>
                </a:lnTo>
                <a:lnTo>
                  <a:pt x="0" y="92"/>
                </a:lnTo>
                <a:close/>
                <a:moveTo>
                  <a:pt x="1749413699" y="-1879037782"/>
                </a:moveTo>
              </a:path>
            </a:pathLst>
          </a:custGeom>
          <a:solidFill>
            <a:srgbClr val="FA9F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2"/>
          <p:cNvSpPr>
            <a:spLocks/>
          </p:cNvSpPr>
          <p:nvPr/>
        </p:nvSpPr>
        <p:spPr bwMode="auto">
          <a:xfrm>
            <a:off x="2011542" y="310688"/>
            <a:ext cx="9427271" cy="400411"/>
          </a:xfrm>
          <a:custGeom>
            <a:avLst/>
            <a:gdLst>
              <a:gd name="T0" fmla="*/ 0 w 5736"/>
              <a:gd name="T1" fmla="*/ 129 h 129"/>
              <a:gd name="T2" fmla="*/ 63 w 5736"/>
              <a:gd name="T3" fmla="*/ 116 h 129"/>
              <a:gd name="T4" fmla="*/ 127 w 5736"/>
              <a:gd name="T5" fmla="*/ 104 h 129"/>
              <a:gd name="T6" fmla="*/ 190 w 5736"/>
              <a:gd name="T7" fmla="*/ 92 h 129"/>
              <a:gd name="T8" fmla="*/ 255 w 5736"/>
              <a:gd name="T9" fmla="*/ 84 h 129"/>
              <a:gd name="T10" fmla="*/ 318 w 5736"/>
              <a:gd name="T11" fmla="*/ 75 h 129"/>
              <a:gd name="T12" fmla="*/ 382 w 5736"/>
              <a:gd name="T13" fmla="*/ 66 h 129"/>
              <a:gd name="T14" fmla="*/ 445 w 5736"/>
              <a:gd name="T15" fmla="*/ 59 h 129"/>
              <a:gd name="T16" fmla="*/ 509 w 5736"/>
              <a:gd name="T17" fmla="*/ 52 h 129"/>
              <a:gd name="T18" fmla="*/ 574 w 5736"/>
              <a:gd name="T19" fmla="*/ 47 h 129"/>
              <a:gd name="T20" fmla="*/ 637 w 5736"/>
              <a:gd name="T21" fmla="*/ 42 h 129"/>
              <a:gd name="T22" fmla="*/ 701 w 5736"/>
              <a:gd name="T23" fmla="*/ 37 h 129"/>
              <a:gd name="T24" fmla="*/ 764 w 5736"/>
              <a:gd name="T25" fmla="*/ 34 h 129"/>
              <a:gd name="T26" fmla="*/ 828 w 5736"/>
              <a:gd name="T27" fmla="*/ 30 h 129"/>
              <a:gd name="T28" fmla="*/ 891 w 5736"/>
              <a:gd name="T29" fmla="*/ 27 h 129"/>
              <a:gd name="T30" fmla="*/ 956 w 5736"/>
              <a:gd name="T31" fmla="*/ 24 h 129"/>
              <a:gd name="T32" fmla="*/ 1020 w 5736"/>
              <a:gd name="T33" fmla="*/ 21 h 129"/>
              <a:gd name="T34" fmla="*/ 1083 w 5736"/>
              <a:gd name="T35" fmla="*/ 19 h 129"/>
              <a:gd name="T36" fmla="*/ 1147 w 5736"/>
              <a:gd name="T37" fmla="*/ 17 h 129"/>
              <a:gd name="T38" fmla="*/ 1210 w 5736"/>
              <a:gd name="T39" fmla="*/ 15 h 129"/>
              <a:gd name="T40" fmla="*/ 1274 w 5736"/>
              <a:gd name="T41" fmla="*/ 14 h 129"/>
              <a:gd name="T42" fmla="*/ 1338 w 5736"/>
              <a:gd name="T43" fmla="*/ 11 h 129"/>
              <a:gd name="T44" fmla="*/ 1402 w 5736"/>
              <a:gd name="T45" fmla="*/ 10 h 129"/>
              <a:gd name="T46" fmla="*/ 1465 w 5736"/>
              <a:gd name="T47" fmla="*/ 9 h 129"/>
              <a:gd name="T48" fmla="*/ 1529 w 5736"/>
              <a:gd name="T49" fmla="*/ 8 h 129"/>
              <a:gd name="T50" fmla="*/ 1592 w 5736"/>
              <a:gd name="T51" fmla="*/ 7 h 129"/>
              <a:gd name="T52" fmla="*/ 1657 w 5736"/>
              <a:gd name="T53" fmla="*/ 7 h 129"/>
              <a:gd name="T54" fmla="*/ 1721 w 5736"/>
              <a:gd name="T55" fmla="*/ 6 h 129"/>
              <a:gd name="T56" fmla="*/ 1784 w 5736"/>
              <a:gd name="T57" fmla="*/ 6 h 129"/>
              <a:gd name="T58" fmla="*/ 1911 w 5736"/>
              <a:gd name="T59" fmla="*/ 5 h 129"/>
              <a:gd name="T60" fmla="*/ 1975 w 5736"/>
              <a:gd name="T61" fmla="*/ 4 h 129"/>
              <a:gd name="T62" fmla="*/ 2103 w 5736"/>
              <a:gd name="T63" fmla="*/ 2 h 129"/>
              <a:gd name="T64" fmla="*/ 2230 w 5736"/>
              <a:gd name="T65" fmla="*/ 2 h 129"/>
              <a:gd name="T66" fmla="*/ 2294 w 5736"/>
              <a:gd name="T67" fmla="*/ 2 h 129"/>
              <a:gd name="T68" fmla="*/ 2422 w 5736"/>
              <a:gd name="T69" fmla="*/ 1 h 129"/>
              <a:gd name="T70" fmla="*/ 2549 w 5736"/>
              <a:gd name="T71" fmla="*/ 1 h 129"/>
              <a:gd name="T72" fmla="*/ 2612 w 5736"/>
              <a:gd name="T73" fmla="*/ 1 h 129"/>
              <a:gd name="T74" fmla="*/ 2676 w 5736"/>
              <a:gd name="T75" fmla="*/ 1 h 129"/>
              <a:gd name="T76" fmla="*/ 2739 w 5736"/>
              <a:gd name="T77" fmla="*/ 1 h 129"/>
              <a:gd name="T78" fmla="*/ 2804 w 5736"/>
              <a:gd name="T79" fmla="*/ 1 h 129"/>
              <a:gd name="T80" fmla="*/ 2868 w 5736"/>
              <a:gd name="T81" fmla="*/ 1 h 129"/>
              <a:gd name="T82" fmla="*/ 2931 w 5736"/>
              <a:gd name="T83" fmla="*/ 0 h 129"/>
              <a:gd name="T84" fmla="*/ 3058 w 5736"/>
              <a:gd name="T85" fmla="*/ 0 h 129"/>
              <a:gd name="T86" fmla="*/ 3122 w 5736"/>
              <a:gd name="T87" fmla="*/ 0 h 129"/>
              <a:gd name="T88" fmla="*/ 3250 w 5736"/>
              <a:gd name="T89" fmla="*/ 0 h 129"/>
              <a:gd name="T90" fmla="*/ 3313 w 5736"/>
              <a:gd name="T91" fmla="*/ 0 h 129"/>
              <a:gd name="T92" fmla="*/ 3377 w 5736"/>
              <a:gd name="T93" fmla="*/ 0 h 129"/>
              <a:gd name="T94" fmla="*/ 3505 w 5736"/>
              <a:gd name="T95" fmla="*/ 0 h 129"/>
              <a:gd name="T96" fmla="*/ 3569 w 5736"/>
              <a:gd name="T97" fmla="*/ 0 h 129"/>
              <a:gd name="T98" fmla="*/ 3696 w 5736"/>
              <a:gd name="T99" fmla="*/ 0 h 129"/>
              <a:gd name="T100" fmla="*/ 3759 w 5736"/>
              <a:gd name="T101" fmla="*/ 0 h 129"/>
              <a:gd name="T102" fmla="*/ 4142 w 5736"/>
              <a:gd name="T103" fmla="*/ 0 h 129"/>
              <a:gd name="T104" fmla="*/ 4205 w 5736"/>
              <a:gd name="T105" fmla="*/ 0 h 129"/>
              <a:gd name="T106" fmla="*/ 5736 w 5736"/>
              <a:gd name="T10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36" h="129">
                <a:moveTo>
                  <a:pt x="0" y="129"/>
                </a:moveTo>
                <a:lnTo>
                  <a:pt x="63" y="116"/>
                </a:lnTo>
                <a:lnTo>
                  <a:pt x="127" y="104"/>
                </a:lnTo>
                <a:lnTo>
                  <a:pt x="190" y="92"/>
                </a:lnTo>
                <a:lnTo>
                  <a:pt x="255" y="84"/>
                </a:lnTo>
                <a:lnTo>
                  <a:pt x="318" y="75"/>
                </a:lnTo>
                <a:lnTo>
                  <a:pt x="382" y="66"/>
                </a:lnTo>
                <a:lnTo>
                  <a:pt x="445" y="59"/>
                </a:lnTo>
                <a:lnTo>
                  <a:pt x="509" y="52"/>
                </a:lnTo>
                <a:lnTo>
                  <a:pt x="574" y="47"/>
                </a:lnTo>
                <a:lnTo>
                  <a:pt x="637" y="42"/>
                </a:lnTo>
                <a:lnTo>
                  <a:pt x="701" y="37"/>
                </a:lnTo>
                <a:lnTo>
                  <a:pt x="764" y="34"/>
                </a:lnTo>
                <a:lnTo>
                  <a:pt x="828" y="30"/>
                </a:lnTo>
                <a:lnTo>
                  <a:pt x="891" y="27"/>
                </a:lnTo>
                <a:lnTo>
                  <a:pt x="956" y="24"/>
                </a:lnTo>
                <a:lnTo>
                  <a:pt x="1020" y="21"/>
                </a:lnTo>
                <a:lnTo>
                  <a:pt x="1083" y="19"/>
                </a:lnTo>
                <a:lnTo>
                  <a:pt x="1147" y="17"/>
                </a:lnTo>
                <a:lnTo>
                  <a:pt x="1210" y="15"/>
                </a:lnTo>
                <a:lnTo>
                  <a:pt x="1274" y="14"/>
                </a:lnTo>
                <a:lnTo>
                  <a:pt x="1338" y="11"/>
                </a:lnTo>
                <a:lnTo>
                  <a:pt x="1402" y="10"/>
                </a:lnTo>
                <a:lnTo>
                  <a:pt x="1465" y="9"/>
                </a:lnTo>
                <a:lnTo>
                  <a:pt x="1529" y="8"/>
                </a:lnTo>
                <a:lnTo>
                  <a:pt x="1592" y="7"/>
                </a:lnTo>
                <a:lnTo>
                  <a:pt x="1657" y="7"/>
                </a:lnTo>
                <a:lnTo>
                  <a:pt x="1721" y="6"/>
                </a:lnTo>
                <a:lnTo>
                  <a:pt x="1784" y="6"/>
                </a:lnTo>
                <a:lnTo>
                  <a:pt x="1911" y="5"/>
                </a:lnTo>
                <a:lnTo>
                  <a:pt x="1975" y="4"/>
                </a:lnTo>
                <a:lnTo>
                  <a:pt x="2103" y="2"/>
                </a:lnTo>
                <a:lnTo>
                  <a:pt x="2230" y="2"/>
                </a:lnTo>
                <a:lnTo>
                  <a:pt x="2294" y="2"/>
                </a:lnTo>
                <a:lnTo>
                  <a:pt x="2422" y="1"/>
                </a:lnTo>
                <a:lnTo>
                  <a:pt x="2549" y="1"/>
                </a:lnTo>
                <a:lnTo>
                  <a:pt x="2612" y="1"/>
                </a:lnTo>
                <a:lnTo>
                  <a:pt x="2676" y="1"/>
                </a:lnTo>
                <a:lnTo>
                  <a:pt x="2739" y="1"/>
                </a:lnTo>
                <a:lnTo>
                  <a:pt x="2804" y="1"/>
                </a:lnTo>
                <a:lnTo>
                  <a:pt x="2868" y="1"/>
                </a:lnTo>
                <a:lnTo>
                  <a:pt x="2931" y="0"/>
                </a:lnTo>
                <a:lnTo>
                  <a:pt x="3058" y="0"/>
                </a:lnTo>
                <a:lnTo>
                  <a:pt x="3122" y="0"/>
                </a:lnTo>
                <a:lnTo>
                  <a:pt x="3250" y="0"/>
                </a:lnTo>
                <a:lnTo>
                  <a:pt x="3313" y="0"/>
                </a:lnTo>
                <a:lnTo>
                  <a:pt x="3377" y="0"/>
                </a:lnTo>
                <a:lnTo>
                  <a:pt x="3505" y="0"/>
                </a:lnTo>
                <a:lnTo>
                  <a:pt x="3569" y="0"/>
                </a:lnTo>
                <a:lnTo>
                  <a:pt x="3696" y="0"/>
                </a:lnTo>
                <a:lnTo>
                  <a:pt x="3759" y="0"/>
                </a:lnTo>
                <a:lnTo>
                  <a:pt x="4142" y="0"/>
                </a:lnTo>
                <a:lnTo>
                  <a:pt x="4205" y="0"/>
                </a:lnTo>
                <a:lnTo>
                  <a:pt x="5736" y="0"/>
                </a:lnTo>
              </a:path>
            </a:pathLst>
          </a:custGeom>
          <a:noFill/>
          <a:ln w="76200" cap="rnd">
            <a:solidFill>
              <a:srgbClr val="FA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3"/>
          <p:cNvSpPr>
            <a:spLocks/>
          </p:cNvSpPr>
          <p:nvPr/>
        </p:nvSpPr>
        <p:spPr bwMode="auto">
          <a:xfrm>
            <a:off x="2011542" y="310688"/>
            <a:ext cx="9427271" cy="965330"/>
          </a:xfrm>
          <a:custGeom>
            <a:avLst/>
            <a:gdLst>
              <a:gd name="T0" fmla="*/ 0 w 5736"/>
              <a:gd name="T1" fmla="*/ 311 h 311"/>
              <a:gd name="T2" fmla="*/ 63 w 5736"/>
              <a:gd name="T3" fmla="*/ 282 h 311"/>
              <a:gd name="T4" fmla="*/ 127 w 5736"/>
              <a:gd name="T5" fmla="*/ 256 h 311"/>
              <a:gd name="T6" fmla="*/ 190 w 5736"/>
              <a:gd name="T7" fmla="*/ 231 h 311"/>
              <a:gd name="T8" fmla="*/ 255 w 5736"/>
              <a:gd name="T9" fmla="*/ 208 h 311"/>
              <a:gd name="T10" fmla="*/ 318 w 5736"/>
              <a:gd name="T11" fmla="*/ 188 h 311"/>
              <a:gd name="T12" fmla="*/ 382 w 5736"/>
              <a:gd name="T13" fmla="*/ 169 h 311"/>
              <a:gd name="T14" fmla="*/ 445 w 5736"/>
              <a:gd name="T15" fmla="*/ 151 h 311"/>
              <a:gd name="T16" fmla="*/ 509 w 5736"/>
              <a:gd name="T17" fmla="*/ 136 h 311"/>
              <a:gd name="T18" fmla="*/ 574 w 5736"/>
              <a:gd name="T19" fmla="*/ 122 h 311"/>
              <a:gd name="T20" fmla="*/ 637 w 5736"/>
              <a:gd name="T21" fmla="*/ 109 h 311"/>
              <a:gd name="T22" fmla="*/ 701 w 5736"/>
              <a:gd name="T23" fmla="*/ 98 h 311"/>
              <a:gd name="T24" fmla="*/ 764 w 5736"/>
              <a:gd name="T25" fmla="*/ 88 h 311"/>
              <a:gd name="T26" fmla="*/ 828 w 5736"/>
              <a:gd name="T27" fmla="*/ 78 h 311"/>
              <a:gd name="T28" fmla="*/ 891 w 5736"/>
              <a:gd name="T29" fmla="*/ 70 h 311"/>
              <a:gd name="T30" fmla="*/ 956 w 5736"/>
              <a:gd name="T31" fmla="*/ 62 h 311"/>
              <a:gd name="T32" fmla="*/ 1020 w 5736"/>
              <a:gd name="T33" fmla="*/ 56 h 311"/>
              <a:gd name="T34" fmla="*/ 1083 w 5736"/>
              <a:gd name="T35" fmla="*/ 50 h 311"/>
              <a:gd name="T36" fmla="*/ 1147 w 5736"/>
              <a:gd name="T37" fmla="*/ 45 h 311"/>
              <a:gd name="T38" fmla="*/ 1210 w 5736"/>
              <a:gd name="T39" fmla="*/ 39 h 311"/>
              <a:gd name="T40" fmla="*/ 1274 w 5736"/>
              <a:gd name="T41" fmla="*/ 36 h 311"/>
              <a:gd name="T42" fmla="*/ 1338 w 5736"/>
              <a:gd name="T43" fmla="*/ 31 h 311"/>
              <a:gd name="T44" fmla="*/ 1402 w 5736"/>
              <a:gd name="T45" fmla="*/ 28 h 311"/>
              <a:gd name="T46" fmla="*/ 1465 w 5736"/>
              <a:gd name="T47" fmla="*/ 25 h 311"/>
              <a:gd name="T48" fmla="*/ 1529 w 5736"/>
              <a:gd name="T49" fmla="*/ 22 h 311"/>
              <a:gd name="T50" fmla="*/ 1592 w 5736"/>
              <a:gd name="T51" fmla="*/ 20 h 311"/>
              <a:gd name="T52" fmla="*/ 1657 w 5736"/>
              <a:gd name="T53" fmla="*/ 18 h 311"/>
              <a:gd name="T54" fmla="*/ 1721 w 5736"/>
              <a:gd name="T55" fmla="*/ 16 h 311"/>
              <a:gd name="T56" fmla="*/ 1784 w 5736"/>
              <a:gd name="T57" fmla="*/ 14 h 311"/>
              <a:gd name="T58" fmla="*/ 1848 w 5736"/>
              <a:gd name="T59" fmla="*/ 12 h 311"/>
              <a:gd name="T60" fmla="*/ 1911 w 5736"/>
              <a:gd name="T61" fmla="*/ 11 h 311"/>
              <a:gd name="T62" fmla="*/ 1975 w 5736"/>
              <a:gd name="T63" fmla="*/ 10 h 311"/>
              <a:gd name="T64" fmla="*/ 2039 w 5736"/>
              <a:gd name="T65" fmla="*/ 9 h 311"/>
              <a:gd name="T66" fmla="*/ 2103 w 5736"/>
              <a:gd name="T67" fmla="*/ 8 h 311"/>
              <a:gd name="T68" fmla="*/ 2167 w 5736"/>
              <a:gd name="T69" fmla="*/ 7 h 311"/>
              <a:gd name="T70" fmla="*/ 2230 w 5736"/>
              <a:gd name="T71" fmla="*/ 6 h 311"/>
              <a:gd name="T72" fmla="*/ 2294 w 5736"/>
              <a:gd name="T73" fmla="*/ 6 h 311"/>
              <a:gd name="T74" fmla="*/ 2357 w 5736"/>
              <a:gd name="T75" fmla="*/ 5 h 311"/>
              <a:gd name="T76" fmla="*/ 2485 w 5736"/>
              <a:gd name="T77" fmla="*/ 4 h 311"/>
              <a:gd name="T78" fmla="*/ 2549 w 5736"/>
              <a:gd name="T79" fmla="*/ 4 h 311"/>
              <a:gd name="T80" fmla="*/ 2612 w 5736"/>
              <a:gd name="T81" fmla="*/ 4 h 311"/>
              <a:gd name="T82" fmla="*/ 2676 w 5736"/>
              <a:gd name="T83" fmla="*/ 2 h 311"/>
              <a:gd name="T84" fmla="*/ 2739 w 5736"/>
              <a:gd name="T85" fmla="*/ 2 h 311"/>
              <a:gd name="T86" fmla="*/ 2868 w 5736"/>
              <a:gd name="T87" fmla="*/ 2 h 311"/>
              <a:gd name="T88" fmla="*/ 2931 w 5736"/>
              <a:gd name="T89" fmla="*/ 1 h 311"/>
              <a:gd name="T90" fmla="*/ 2995 w 5736"/>
              <a:gd name="T91" fmla="*/ 1 h 311"/>
              <a:gd name="T92" fmla="*/ 3250 w 5736"/>
              <a:gd name="T93" fmla="*/ 1 h 311"/>
              <a:gd name="T94" fmla="*/ 3313 w 5736"/>
              <a:gd name="T95" fmla="*/ 1 h 311"/>
              <a:gd name="T96" fmla="*/ 3569 w 5736"/>
              <a:gd name="T97" fmla="*/ 0 h 311"/>
              <a:gd name="T98" fmla="*/ 3632 w 5736"/>
              <a:gd name="T99" fmla="*/ 0 h 311"/>
              <a:gd name="T100" fmla="*/ 3696 w 5736"/>
              <a:gd name="T101" fmla="*/ 0 h 311"/>
              <a:gd name="T102" fmla="*/ 3759 w 5736"/>
              <a:gd name="T103" fmla="*/ 0 h 311"/>
              <a:gd name="T104" fmla="*/ 3823 w 5736"/>
              <a:gd name="T105" fmla="*/ 0 h 311"/>
              <a:gd name="T106" fmla="*/ 3888 w 5736"/>
              <a:gd name="T107" fmla="*/ 0 h 311"/>
              <a:gd name="T108" fmla="*/ 3951 w 5736"/>
              <a:gd name="T109" fmla="*/ 0 h 311"/>
              <a:gd name="T110" fmla="*/ 4015 w 5736"/>
              <a:gd name="T111" fmla="*/ 0 h 311"/>
              <a:gd name="T112" fmla="*/ 4078 w 5736"/>
              <a:gd name="T113" fmla="*/ 0 h 311"/>
              <a:gd name="T114" fmla="*/ 4270 w 5736"/>
              <a:gd name="T115" fmla="*/ 0 h 311"/>
              <a:gd name="T116" fmla="*/ 4333 w 5736"/>
              <a:gd name="T117" fmla="*/ 0 h 311"/>
              <a:gd name="T118" fmla="*/ 4652 w 5736"/>
              <a:gd name="T119" fmla="*/ 0 h 311"/>
              <a:gd name="T120" fmla="*/ 4716 w 5736"/>
              <a:gd name="T121" fmla="*/ 0 h 311"/>
              <a:gd name="T122" fmla="*/ 5736 w 5736"/>
              <a:gd name="T12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36" h="311">
                <a:moveTo>
                  <a:pt x="0" y="311"/>
                </a:moveTo>
                <a:lnTo>
                  <a:pt x="63" y="282"/>
                </a:lnTo>
                <a:lnTo>
                  <a:pt x="127" y="256"/>
                </a:lnTo>
                <a:lnTo>
                  <a:pt x="190" y="231"/>
                </a:lnTo>
                <a:lnTo>
                  <a:pt x="255" y="208"/>
                </a:lnTo>
                <a:lnTo>
                  <a:pt x="318" y="188"/>
                </a:lnTo>
                <a:lnTo>
                  <a:pt x="382" y="169"/>
                </a:lnTo>
                <a:lnTo>
                  <a:pt x="445" y="151"/>
                </a:lnTo>
                <a:lnTo>
                  <a:pt x="509" y="136"/>
                </a:lnTo>
                <a:lnTo>
                  <a:pt x="574" y="122"/>
                </a:lnTo>
                <a:lnTo>
                  <a:pt x="637" y="109"/>
                </a:lnTo>
                <a:lnTo>
                  <a:pt x="701" y="98"/>
                </a:lnTo>
                <a:lnTo>
                  <a:pt x="764" y="88"/>
                </a:lnTo>
                <a:lnTo>
                  <a:pt x="828" y="78"/>
                </a:lnTo>
                <a:lnTo>
                  <a:pt x="891" y="70"/>
                </a:lnTo>
                <a:lnTo>
                  <a:pt x="956" y="62"/>
                </a:lnTo>
                <a:lnTo>
                  <a:pt x="1020" y="56"/>
                </a:lnTo>
                <a:lnTo>
                  <a:pt x="1083" y="50"/>
                </a:lnTo>
                <a:lnTo>
                  <a:pt x="1147" y="45"/>
                </a:lnTo>
                <a:lnTo>
                  <a:pt x="1210" y="39"/>
                </a:lnTo>
                <a:lnTo>
                  <a:pt x="1274" y="36"/>
                </a:lnTo>
                <a:lnTo>
                  <a:pt x="1338" y="31"/>
                </a:lnTo>
                <a:lnTo>
                  <a:pt x="1402" y="28"/>
                </a:lnTo>
                <a:lnTo>
                  <a:pt x="1465" y="25"/>
                </a:lnTo>
                <a:lnTo>
                  <a:pt x="1529" y="22"/>
                </a:lnTo>
                <a:lnTo>
                  <a:pt x="1592" y="20"/>
                </a:lnTo>
                <a:lnTo>
                  <a:pt x="1657" y="18"/>
                </a:lnTo>
                <a:lnTo>
                  <a:pt x="1721" y="16"/>
                </a:lnTo>
                <a:lnTo>
                  <a:pt x="1784" y="14"/>
                </a:lnTo>
                <a:lnTo>
                  <a:pt x="1848" y="12"/>
                </a:lnTo>
                <a:lnTo>
                  <a:pt x="1911" y="11"/>
                </a:lnTo>
                <a:lnTo>
                  <a:pt x="1975" y="10"/>
                </a:lnTo>
                <a:lnTo>
                  <a:pt x="2039" y="9"/>
                </a:lnTo>
                <a:lnTo>
                  <a:pt x="2103" y="8"/>
                </a:lnTo>
                <a:lnTo>
                  <a:pt x="2167" y="7"/>
                </a:lnTo>
                <a:lnTo>
                  <a:pt x="2230" y="6"/>
                </a:lnTo>
                <a:lnTo>
                  <a:pt x="2294" y="6"/>
                </a:lnTo>
                <a:lnTo>
                  <a:pt x="2357" y="5"/>
                </a:lnTo>
                <a:lnTo>
                  <a:pt x="2485" y="4"/>
                </a:lnTo>
                <a:lnTo>
                  <a:pt x="2549" y="4"/>
                </a:lnTo>
                <a:lnTo>
                  <a:pt x="2612" y="4"/>
                </a:lnTo>
                <a:lnTo>
                  <a:pt x="2676" y="2"/>
                </a:lnTo>
                <a:lnTo>
                  <a:pt x="2739" y="2"/>
                </a:lnTo>
                <a:lnTo>
                  <a:pt x="2868" y="2"/>
                </a:lnTo>
                <a:lnTo>
                  <a:pt x="2931" y="1"/>
                </a:lnTo>
                <a:lnTo>
                  <a:pt x="2995" y="1"/>
                </a:lnTo>
                <a:lnTo>
                  <a:pt x="3250" y="1"/>
                </a:lnTo>
                <a:lnTo>
                  <a:pt x="3313" y="1"/>
                </a:lnTo>
                <a:lnTo>
                  <a:pt x="3569" y="0"/>
                </a:lnTo>
                <a:lnTo>
                  <a:pt x="3632" y="0"/>
                </a:lnTo>
                <a:lnTo>
                  <a:pt x="3696" y="0"/>
                </a:lnTo>
                <a:lnTo>
                  <a:pt x="3759" y="0"/>
                </a:lnTo>
                <a:lnTo>
                  <a:pt x="3823" y="0"/>
                </a:lnTo>
                <a:lnTo>
                  <a:pt x="3888" y="0"/>
                </a:lnTo>
                <a:lnTo>
                  <a:pt x="3951" y="0"/>
                </a:lnTo>
                <a:lnTo>
                  <a:pt x="4015" y="0"/>
                </a:lnTo>
                <a:lnTo>
                  <a:pt x="4078" y="0"/>
                </a:lnTo>
                <a:lnTo>
                  <a:pt x="4270" y="0"/>
                </a:lnTo>
                <a:lnTo>
                  <a:pt x="4333" y="0"/>
                </a:lnTo>
                <a:lnTo>
                  <a:pt x="4652" y="0"/>
                </a:lnTo>
                <a:lnTo>
                  <a:pt x="4716" y="0"/>
                </a:lnTo>
                <a:lnTo>
                  <a:pt x="5736"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4"/>
          <p:cNvSpPr>
            <a:spLocks/>
          </p:cNvSpPr>
          <p:nvPr/>
        </p:nvSpPr>
        <p:spPr bwMode="auto">
          <a:xfrm>
            <a:off x="2011542" y="310688"/>
            <a:ext cx="9427271" cy="1998945"/>
          </a:xfrm>
          <a:custGeom>
            <a:avLst/>
            <a:gdLst>
              <a:gd name="T0" fmla="*/ 63 w 5736"/>
              <a:gd name="T1" fmla="*/ 598 h 644"/>
              <a:gd name="T2" fmla="*/ 190 w 5736"/>
              <a:gd name="T3" fmla="*/ 509 h 644"/>
              <a:gd name="T4" fmla="*/ 318 w 5736"/>
              <a:gd name="T5" fmla="*/ 429 h 644"/>
              <a:gd name="T6" fmla="*/ 445 w 5736"/>
              <a:gd name="T7" fmla="*/ 358 h 644"/>
              <a:gd name="T8" fmla="*/ 574 w 5736"/>
              <a:gd name="T9" fmla="*/ 296 h 644"/>
              <a:gd name="T10" fmla="*/ 701 w 5736"/>
              <a:gd name="T11" fmla="*/ 242 h 644"/>
              <a:gd name="T12" fmla="*/ 828 w 5736"/>
              <a:gd name="T13" fmla="*/ 197 h 644"/>
              <a:gd name="T14" fmla="*/ 956 w 5736"/>
              <a:gd name="T15" fmla="*/ 160 h 644"/>
              <a:gd name="T16" fmla="*/ 1083 w 5736"/>
              <a:gd name="T17" fmla="*/ 129 h 644"/>
              <a:gd name="T18" fmla="*/ 1210 w 5736"/>
              <a:gd name="T19" fmla="*/ 104 h 644"/>
              <a:gd name="T20" fmla="*/ 1338 w 5736"/>
              <a:gd name="T21" fmla="*/ 82 h 644"/>
              <a:gd name="T22" fmla="*/ 1465 w 5736"/>
              <a:gd name="T23" fmla="*/ 66 h 644"/>
              <a:gd name="T24" fmla="*/ 1592 w 5736"/>
              <a:gd name="T25" fmla="*/ 52 h 644"/>
              <a:gd name="T26" fmla="*/ 1721 w 5736"/>
              <a:gd name="T27" fmla="*/ 41 h 644"/>
              <a:gd name="T28" fmla="*/ 1848 w 5736"/>
              <a:gd name="T29" fmla="*/ 34 h 644"/>
              <a:gd name="T30" fmla="*/ 1975 w 5736"/>
              <a:gd name="T31" fmla="*/ 27 h 644"/>
              <a:gd name="T32" fmla="*/ 2103 w 5736"/>
              <a:gd name="T33" fmla="*/ 21 h 644"/>
              <a:gd name="T34" fmla="*/ 2230 w 5736"/>
              <a:gd name="T35" fmla="*/ 17 h 644"/>
              <a:gd name="T36" fmla="*/ 2357 w 5736"/>
              <a:gd name="T37" fmla="*/ 14 h 644"/>
              <a:gd name="T38" fmla="*/ 2485 w 5736"/>
              <a:gd name="T39" fmla="*/ 10 h 644"/>
              <a:gd name="T40" fmla="*/ 2612 w 5736"/>
              <a:gd name="T41" fmla="*/ 8 h 644"/>
              <a:gd name="T42" fmla="*/ 2739 w 5736"/>
              <a:gd name="T43" fmla="*/ 7 h 644"/>
              <a:gd name="T44" fmla="*/ 2868 w 5736"/>
              <a:gd name="T45" fmla="*/ 6 h 644"/>
              <a:gd name="T46" fmla="*/ 2995 w 5736"/>
              <a:gd name="T47" fmla="*/ 5 h 644"/>
              <a:gd name="T48" fmla="*/ 3250 w 5736"/>
              <a:gd name="T49" fmla="*/ 2 h 644"/>
              <a:gd name="T50" fmla="*/ 3505 w 5736"/>
              <a:gd name="T51" fmla="*/ 1 h 644"/>
              <a:gd name="T52" fmla="*/ 3632 w 5736"/>
              <a:gd name="T53" fmla="*/ 1 h 644"/>
              <a:gd name="T54" fmla="*/ 3823 w 5736"/>
              <a:gd name="T55" fmla="*/ 1 h 644"/>
              <a:gd name="T56" fmla="*/ 3951 w 5736"/>
              <a:gd name="T57" fmla="*/ 1 h 644"/>
              <a:gd name="T58" fmla="*/ 4205 w 5736"/>
              <a:gd name="T59" fmla="*/ 0 h 644"/>
              <a:gd name="T60" fmla="*/ 4333 w 5736"/>
              <a:gd name="T61" fmla="*/ 0 h 644"/>
              <a:gd name="T62" fmla="*/ 4460 w 5736"/>
              <a:gd name="T63" fmla="*/ 0 h 644"/>
              <a:gd name="T64" fmla="*/ 4652 w 5736"/>
              <a:gd name="T65" fmla="*/ 0 h 644"/>
              <a:gd name="T66" fmla="*/ 4843 w 5736"/>
              <a:gd name="T67" fmla="*/ 0 h 644"/>
              <a:gd name="T68" fmla="*/ 5289 w 5736"/>
              <a:gd name="T6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36" h="644">
                <a:moveTo>
                  <a:pt x="0" y="644"/>
                </a:moveTo>
                <a:lnTo>
                  <a:pt x="63" y="598"/>
                </a:lnTo>
                <a:lnTo>
                  <a:pt x="127" y="552"/>
                </a:lnTo>
                <a:lnTo>
                  <a:pt x="190" y="509"/>
                </a:lnTo>
                <a:lnTo>
                  <a:pt x="255" y="468"/>
                </a:lnTo>
                <a:lnTo>
                  <a:pt x="318" y="429"/>
                </a:lnTo>
                <a:lnTo>
                  <a:pt x="382" y="392"/>
                </a:lnTo>
                <a:lnTo>
                  <a:pt x="445" y="358"/>
                </a:lnTo>
                <a:lnTo>
                  <a:pt x="509" y="326"/>
                </a:lnTo>
                <a:lnTo>
                  <a:pt x="574" y="296"/>
                </a:lnTo>
                <a:lnTo>
                  <a:pt x="637" y="268"/>
                </a:lnTo>
                <a:lnTo>
                  <a:pt x="701" y="242"/>
                </a:lnTo>
                <a:lnTo>
                  <a:pt x="764" y="219"/>
                </a:lnTo>
                <a:lnTo>
                  <a:pt x="828" y="197"/>
                </a:lnTo>
                <a:lnTo>
                  <a:pt x="891" y="178"/>
                </a:lnTo>
                <a:lnTo>
                  <a:pt x="956" y="160"/>
                </a:lnTo>
                <a:lnTo>
                  <a:pt x="1020" y="144"/>
                </a:lnTo>
                <a:lnTo>
                  <a:pt x="1083" y="129"/>
                </a:lnTo>
                <a:lnTo>
                  <a:pt x="1147" y="116"/>
                </a:lnTo>
                <a:lnTo>
                  <a:pt x="1210" y="104"/>
                </a:lnTo>
                <a:lnTo>
                  <a:pt x="1274" y="92"/>
                </a:lnTo>
                <a:lnTo>
                  <a:pt x="1338" y="82"/>
                </a:lnTo>
                <a:lnTo>
                  <a:pt x="1402" y="74"/>
                </a:lnTo>
                <a:lnTo>
                  <a:pt x="1465" y="66"/>
                </a:lnTo>
                <a:lnTo>
                  <a:pt x="1529" y="59"/>
                </a:lnTo>
                <a:lnTo>
                  <a:pt x="1592" y="52"/>
                </a:lnTo>
                <a:lnTo>
                  <a:pt x="1657" y="47"/>
                </a:lnTo>
                <a:lnTo>
                  <a:pt x="1721" y="41"/>
                </a:lnTo>
                <a:lnTo>
                  <a:pt x="1784" y="37"/>
                </a:lnTo>
                <a:lnTo>
                  <a:pt x="1848" y="34"/>
                </a:lnTo>
                <a:lnTo>
                  <a:pt x="1911" y="29"/>
                </a:lnTo>
                <a:lnTo>
                  <a:pt x="1975" y="27"/>
                </a:lnTo>
                <a:lnTo>
                  <a:pt x="2039" y="24"/>
                </a:lnTo>
                <a:lnTo>
                  <a:pt x="2103" y="21"/>
                </a:lnTo>
                <a:lnTo>
                  <a:pt x="2167" y="19"/>
                </a:lnTo>
                <a:lnTo>
                  <a:pt x="2230" y="17"/>
                </a:lnTo>
                <a:lnTo>
                  <a:pt x="2294" y="15"/>
                </a:lnTo>
                <a:lnTo>
                  <a:pt x="2357" y="14"/>
                </a:lnTo>
                <a:lnTo>
                  <a:pt x="2422" y="11"/>
                </a:lnTo>
                <a:lnTo>
                  <a:pt x="2485" y="10"/>
                </a:lnTo>
                <a:lnTo>
                  <a:pt x="2549" y="9"/>
                </a:lnTo>
                <a:lnTo>
                  <a:pt x="2612" y="8"/>
                </a:lnTo>
                <a:lnTo>
                  <a:pt x="2676" y="7"/>
                </a:lnTo>
                <a:lnTo>
                  <a:pt x="2739" y="7"/>
                </a:lnTo>
                <a:lnTo>
                  <a:pt x="2804" y="6"/>
                </a:lnTo>
                <a:lnTo>
                  <a:pt x="2868" y="6"/>
                </a:lnTo>
                <a:lnTo>
                  <a:pt x="2931" y="5"/>
                </a:lnTo>
                <a:lnTo>
                  <a:pt x="2995" y="5"/>
                </a:lnTo>
                <a:lnTo>
                  <a:pt x="3058" y="4"/>
                </a:lnTo>
                <a:lnTo>
                  <a:pt x="3250" y="2"/>
                </a:lnTo>
                <a:lnTo>
                  <a:pt x="3313" y="2"/>
                </a:lnTo>
                <a:lnTo>
                  <a:pt x="3505" y="1"/>
                </a:lnTo>
                <a:lnTo>
                  <a:pt x="3569" y="1"/>
                </a:lnTo>
                <a:lnTo>
                  <a:pt x="3632" y="1"/>
                </a:lnTo>
                <a:lnTo>
                  <a:pt x="3759" y="1"/>
                </a:lnTo>
                <a:lnTo>
                  <a:pt x="3823" y="1"/>
                </a:lnTo>
                <a:lnTo>
                  <a:pt x="3888" y="1"/>
                </a:lnTo>
                <a:lnTo>
                  <a:pt x="3951" y="1"/>
                </a:lnTo>
                <a:lnTo>
                  <a:pt x="4142" y="0"/>
                </a:lnTo>
                <a:lnTo>
                  <a:pt x="4205" y="0"/>
                </a:lnTo>
                <a:lnTo>
                  <a:pt x="4270" y="0"/>
                </a:lnTo>
                <a:lnTo>
                  <a:pt x="4333" y="0"/>
                </a:lnTo>
                <a:lnTo>
                  <a:pt x="4397" y="0"/>
                </a:lnTo>
                <a:lnTo>
                  <a:pt x="4460" y="0"/>
                </a:lnTo>
                <a:lnTo>
                  <a:pt x="4588" y="0"/>
                </a:lnTo>
                <a:lnTo>
                  <a:pt x="4652" y="0"/>
                </a:lnTo>
                <a:lnTo>
                  <a:pt x="4779" y="0"/>
                </a:lnTo>
                <a:lnTo>
                  <a:pt x="4843" y="0"/>
                </a:lnTo>
                <a:lnTo>
                  <a:pt x="5225" y="0"/>
                </a:lnTo>
                <a:lnTo>
                  <a:pt x="5289" y="0"/>
                </a:lnTo>
                <a:lnTo>
                  <a:pt x="5736"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
          <p:cNvSpPr>
            <a:spLocks/>
          </p:cNvSpPr>
          <p:nvPr/>
        </p:nvSpPr>
        <p:spPr bwMode="auto">
          <a:xfrm>
            <a:off x="2011542" y="310688"/>
            <a:ext cx="9427271" cy="3299502"/>
          </a:xfrm>
          <a:custGeom>
            <a:avLst/>
            <a:gdLst>
              <a:gd name="T0" fmla="*/ 63 w 5736"/>
              <a:gd name="T1" fmla="*/ 1015 h 1063"/>
              <a:gd name="T2" fmla="*/ 190 w 5736"/>
              <a:gd name="T3" fmla="*/ 915 h 1063"/>
              <a:gd name="T4" fmla="*/ 318 w 5736"/>
              <a:gd name="T5" fmla="*/ 815 h 1063"/>
              <a:gd name="T6" fmla="*/ 445 w 5736"/>
              <a:gd name="T7" fmla="*/ 715 h 1063"/>
              <a:gd name="T8" fmla="*/ 574 w 5736"/>
              <a:gd name="T9" fmla="*/ 620 h 1063"/>
              <a:gd name="T10" fmla="*/ 701 w 5736"/>
              <a:gd name="T11" fmla="*/ 530 h 1063"/>
              <a:gd name="T12" fmla="*/ 828 w 5736"/>
              <a:gd name="T13" fmla="*/ 448 h 1063"/>
              <a:gd name="T14" fmla="*/ 956 w 5736"/>
              <a:gd name="T15" fmla="*/ 373 h 1063"/>
              <a:gd name="T16" fmla="*/ 1083 w 5736"/>
              <a:gd name="T17" fmla="*/ 310 h 1063"/>
              <a:gd name="T18" fmla="*/ 1210 w 5736"/>
              <a:gd name="T19" fmla="*/ 255 h 1063"/>
              <a:gd name="T20" fmla="*/ 1338 w 5736"/>
              <a:gd name="T21" fmla="*/ 207 h 1063"/>
              <a:gd name="T22" fmla="*/ 1465 w 5736"/>
              <a:gd name="T23" fmla="*/ 168 h 1063"/>
              <a:gd name="T24" fmla="*/ 1592 w 5736"/>
              <a:gd name="T25" fmla="*/ 136 h 1063"/>
              <a:gd name="T26" fmla="*/ 1721 w 5736"/>
              <a:gd name="T27" fmla="*/ 109 h 1063"/>
              <a:gd name="T28" fmla="*/ 1848 w 5736"/>
              <a:gd name="T29" fmla="*/ 87 h 1063"/>
              <a:gd name="T30" fmla="*/ 1975 w 5736"/>
              <a:gd name="T31" fmla="*/ 69 h 1063"/>
              <a:gd name="T32" fmla="*/ 2103 w 5736"/>
              <a:gd name="T33" fmla="*/ 56 h 1063"/>
              <a:gd name="T34" fmla="*/ 2230 w 5736"/>
              <a:gd name="T35" fmla="*/ 45 h 1063"/>
              <a:gd name="T36" fmla="*/ 2357 w 5736"/>
              <a:gd name="T37" fmla="*/ 35 h 1063"/>
              <a:gd name="T38" fmla="*/ 2485 w 5736"/>
              <a:gd name="T39" fmla="*/ 28 h 1063"/>
              <a:gd name="T40" fmla="*/ 2612 w 5736"/>
              <a:gd name="T41" fmla="*/ 22 h 1063"/>
              <a:gd name="T42" fmla="*/ 2739 w 5736"/>
              <a:gd name="T43" fmla="*/ 18 h 1063"/>
              <a:gd name="T44" fmla="*/ 2868 w 5736"/>
              <a:gd name="T45" fmla="*/ 14 h 1063"/>
              <a:gd name="T46" fmla="*/ 2995 w 5736"/>
              <a:gd name="T47" fmla="*/ 11 h 1063"/>
              <a:gd name="T48" fmla="*/ 3122 w 5736"/>
              <a:gd name="T49" fmla="*/ 9 h 1063"/>
              <a:gd name="T50" fmla="*/ 3250 w 5736"/>
              <a:gd name="T51" fmla="*/ 7 h 1063"/>
              <a:gd name="T52" fmla="*/ 3377 w 5736"/>
              <a:gd name="T53" fmla="*/ 6 h 1063"/>
              <a:gd name="T54" fmla="*/ 3569 w 5736"/>
              <a:gd name="T55" fmla="*/ 4 h 1063"/>
              <a:gd name="T56" fmla="*/ 3759 w 5736"/>
              <a:gd name="T57" fmla="*/ 2 h 1063"/>
              <a:gd name="T58" fmla="*/ 3888 w 5736"/>
              <a:gd name="T59" fmla="*/ 2 h 1063"/>
              <a:gd name="T60" fmla="*/ 4015 w 5736"/>
              <a:gd name="T61" fmla="*/ 1 h 1063"/>
              <a:gd name="T62" fmla="*/ 4270 w 5736"/>
              <a:gd name="T63" fmla="*/ 1 h 1063"/>
              <a:gd name="T64" fmla="*/ 4588 w 5736"/>
              <a:gd name="T65" fmla="*/ 0 h 1063"/>
              <a:gd name="T66" fmla="*/ 4779 w 5736"/>
              <a:gd name="T67" fmla="*/ 0 h 1063"/>
              <a:gd name="T68" fmla="*/ 4906 w 5736"/>
              <a:gd name="T69" fmla="*/ 0 h 1063"/>
              <a:gd name="T70" fmla="*/ 5035 w 5736"/>
              <a:gd name="T71" fmla="*/ 0 h 1063"/>
              <a:gd name="T72" fmla="*/ 5162 w 5736"/>
              <a:gd name="T73" fmla="*/ 0 h 1063"/>
              <a:gd name="T74" fmla="*/ 5417 w 5736"/>
              <a:gd name="T75"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6" h="1063">
                <a:moveTo>
                  <a:pt x="0" y="1063"/>
                </a:moveTo>
                <a:lnTo>
                  <a:pt x="63" y="1015"/>
                </a:lnTo>
                <a:lnTo>
                  <a:pt x="127" y="965"/>
                </a:lnTo>
                <a:lnTo>
                  <a:pt x="190" y="915"/>
                </a:lnTo>
                <a:lnTo>
                  <a:pt x="255" y="865"/>
                </a:lnTo>
                <a:lnTo>
                  <a:pt x="318" y="815"/>
                </a:lnTo>
                <a:lnTo>
                  <a:pt x="382" y="764"/>
                </a:lnTo>
                <a:lnTo>
                  <a:pt x="445" y="715"/>
                </a:lnTo>
                <a:lnTo>
                  <a:pt x="509" y="667"/>
                </a:lnTo>
                <a:lnTo>
                  <a:pt x="574" y="620"/>
                </a:lnTo>
                <a:lnTo>
                  <a:pt x="637" y="573"/>
                </a:lnTo>
                <a:lnTo>
                  <a:pt x="701" y="530"/>
                </a:lnTo>
                <a:lnTo>
                  <a:pt x="764" y="488"/>
                </a:lnTo>
                <a:lnTo>
                  <a:pt x="828" y="448"/>
                </a:lnTo>
                <a:lnTo>
                  <a:pt x="891" y="410"/>
                </a:lnTo>
                <a:lnTo>
                  <a:pt x="956" y="373"/>
                </a:lnTo>
                <a:lnTo>
                  <a:pt x="1020" y="340"/>
                </a:lnTo>
                <a:lnTo>
                  <a:pt x="1083" y="310"/>
                </a:lnTo>
                <a:lnTo>
                  <a:pt x="1147" y="281"/>
                </a:lnTo>
                <a:lnTo>
                  <a:pt x="1210" y="255"/>
                </a:lnTo>
                <a:lnTo>
                  <a:pt x="1274" y="230"/>
                </a:lnTo>
                <a:lnTo>
                  <a:pt x="1338" y="207"/>
                </a:lnTo>
                <a:lnTo>
                  <a:pt x="1402" y="187"/>
                </a:lnTo>
                <a:lnTo>
                  <a:pt x="1465" y="168"/>
                </a:lnTo>
                <a:lnTo>
                  <a:pt x="1529" y="151"/>
                </a:lnTo>
                <a:lnTo>
                  <a:pt x="1592" y="136"/>
                </a:lnTo>
                <a:lnTo>
                  <a:pt x="1657" y="121"/>
                </a:lnTo>
                <a:lnTo>
                  <a:pt x="1721" y="109"/>
                </a:lnTo>
                <a:lnTo>
                  <a:pt x="1784" y="98"/>
                </a:lnTo>
                <a:lnTo>
                  <a:pt x="1848" y="87"/>
                </a:lnTo>
                <a:lnTo>
                  <a:pt x="1911" y="78"/>
                </a:lnTo>
                <a:lnTo>
                  <a:pt x="1975" y="69"/>
                </a:lnTo>
                <a:lnTo>
                  <a:pt x="2039" y="62"/>
                </a:lnTo>
                <a:lnTo>
                  <a:pt x="2103" y="56"/>
                </a:lnTo>
                <a:lnTo>
                  <a:pt x="2167" y="49"/>
                </a:lnTo>
                <a:lnTo>
                  <a:pt x="2230" y="45"/>
                </a:lnTo>
                <a:lnTo>
                  <a:pt x="2294" y="39"/>
                </a:lnTo>
                <a:lnTo>
                  <a:pt x="2357" y="35"/>
                </a:lnTo>
                <a:lnTo>
                  <a:pt x="2422" y="31"/>
                </a:lnTo>
                <a:lnTo>
                  <a:pt x="2485" y="28"/>
                </a:lnTo>
                <a:lnTo>
                  <a:pt x="2549" y="25"/>
                </a:lnTo>
                <a:lnTo>
                  <a:pt x="2612" y="22"/>
                </a:lnTo>
                <a:lnTo>
                  <a:pt x="2676" y="20"/>
                </a:lnTo>
                <a:lnTo>
                  <a:pt x="2739" y="18"/>
                </a:lnTo>
                <a:lnTo>
                  <a:pt x="2804" y="16"/>
                </a:lnTo>
                <a:lnTo>
                  <a:pt x="2868" y="14"/>
                </a:lnTo>
                <a:lnTo>
                  <a:pt x="2931" y="12"/>
                </a:lnTo>
                <a:lnTo>
                  <a:pt x="2995" y="11"/>
                </a:lnTo>
                <a:lnTo>
                  <a:pt x="3058" y="10"/>
                </a:lnTo>
                <a:lnTo>
                  <a:pt x="3122" y="9"/>
                </a:lnTo>
                <a:lnTo>
                  <a:pt x="3186" y="8"/>
                </a:lnTo>
                <a:lnTo>
                  <a:pt x="3250" y="7"/>
                </a:lnTo>
                <a:lnTo>
                  <a:pt x="3313" y="6"/>
                </a:lnTo>
                <a:lnTo>
                  <a:pt x="3377" y="6"/>
                </a:lnTo>
                <a:lnTo>
                  <a:pt x="3505" y="5"/>
                </a:lnTo>
                <a:lnTo>
                  <a:pt x="3569" y="4"/>
                </a:lnTo>
                <a:lnTo>
                  <a:pt x="3632" y="4"/>
                </a:lnTo>
                <a:lnTo>
                  <a:pt x="3759" y="2"/>
                </a:lnTo>
                <a:lnTo>
                  <a:pt x="3823" y="2"/>
                </a:lnTo>
                <a:lnTo>
                  <a:pt x="3888" y="2"/>
                </a:lnTo>
                <a:lnTo>
                  <a:pt x="3951" y="2"/>
                </a:lnTo>
                <a:lnTo>
                  <a:pt x="4015" y="1"/>
                </a:lnTo>
                <a:lnTo>
                  <a:pt x="4078" y="1"/>
                </a:lnTo>
                <a:lnTo>
                  <a:pt x="4270" y="1"/>
                </a:lnTo>
                <a:lnTo>
                  <a:pt x="4333" y="1"/>
                </a:lnTo>
                <a:lnTo>
                  <a:pt x="4588" y="0"/>
                </a:lnTo>
                <a:lnTo>
                  <a:pt x="4652" y="0"/>
                </a:lnTo>
                <a:lnTo>
                  <a:pt x="4779" y="0"/>
                </a:lnTo>
                <a:lnTo>
                  <a:pt x="4843" y="0"/>
                </a:lnTo>
                <a:lnTo>
                  <a:pt x="4906" y="0"/>
                </a:lnTo>
                <a:lnTo>
                  <a:pt x="4971" y="0"/>
                </a:lnTo>
                <a:lnTo>
                  <a:pt x="5035" y="0"/>
                </a:lnTo>
                <a:lnTo>
                  <a:pt x="5098" y="0"/>
                </a:lnTo>
                <a:lnTo>
                  <a:pt x="5162" y="0"/>
                </a:lnTo>
                <a:lnTo>
                  <a:pt x="5353" y="0"/>
                </a:lnTo>
                <a:lnTo>
                  <a:pt x="5417" y="0"/>
                </a:lnTo>
                <a:lnTo>
                  <a:pt x="5736"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TextBox 162"/>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64" name="TextBox 163"/>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65" name="TextBox 164"/>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66" name="TextBox 165"/>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67" name="TextBox 166"/>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68" name="TextBox 167"/>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69" name="TextBox 168"/>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70"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10387956" y="2645116"/>
            <a:ext cx="1414794" cy="830997"/>
          </a:xfrm>
          <a:prstGeom prst="rect">
            <a:avLst/>
          </a:prstGeom>
          <a:noFill/>
        </p:spPr>
        <p:txBody>
          <a:bodyPr wrap="square" rtlCol="0">
            <a:spAutoFit/>
          </a:bodyPr>
          <a:lstStyle/>
          <a:p>
            <a:r>
              <a:rPr lang="en-US" sz="2400" dirty="0"/>
              <a:t># votes against:</a:t>
            </a:r>
            <a:endParaRPr lang="en-GB" sz="2400" dirty="0"/>
          </a:p>
        </p:txBody>
      </p:sp>
      <p:sp>
        <p:nvSpPr>
          <p:cNvPr id="180" name="TextBox 179"/>
          <p:cNvSpPr txBox="1"/>
          <p:nvPr/>
        </p:nvSpPr>
        <p:spPr>
          <a:xfrm>
            <a:off x="10387956" y="3918400"/>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81" name="TextBox 180"/>
          <p:cNvSpPr txBox="1"/>
          <p:nvPr/>
        </p:nvSpPr>
        <p:spPr>
          <a:xfrm>
            <a:off x="10387956" y="4377702"/>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82" name="TextBox 181"/>
          <p:cNvSpPr txBox="1"/>
          <p:nvPr/>
        </p:nvSpPr>
        <p:spPr>
          <a:xfrm>
            <a:off x="10394074" y="4833120"/>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83" name="TextBox 182"/>
          <p:cNvSpPr txBox="1"/>
          <p:nvPr/>
        </p:nvSpPr>
        <p:spPr>
          <a:xfrm>
            <a:off x="10387956" y="3461356"/>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
        <p:nvSpPr>
          <p:cNvPr id="184" name="TextBox 183"/>
          <p:cNvSpPr txBox="1"/>
          <p:nvPr/>
        </p:nvSpPr>
        <p:spPr>
          <a:xfrm>
            <a:off x="7502857" y="1276870"/>
            <a:ext cx="3487918" cy="1107996"/>
          </a:xfrm>
          <a:prstGeom prst="rect">
            <a:avLst/>
          </a:prstGeom>
          <a:noFill/>
        </p:spPr>
        <p:txBody>
          <a:bodyPr wrap="square" rtlCol="0">
            <a:spAutoFit/>
          </a:bodyPr>
          <a:lstStyle/>
          <a:p>
            <a:r>
              <a:rPr lang="en-US" sz="6600" b="1" dirty="0">
                <a:solidFill>
                  <a:schemeClr val="accent4"/>
                </a:solidFill>
              </a:rPr>
              <a:t>red fox</a:t>
            </a:r>
            <a:endParaRPr lang="en-GB" sz="6600" b="1" dirty="0">
              <a:solidFill>
                <a:schemeClr val="accent4"/>
              </a:solidFill>
            </a:endParaRPr>
          </a:p>
        </p:txBody>
      </p:sp>
      <p:sp>
        <p:nvSpPr>
          <p:cNvPr id="211" name="TextBox 210"/>
          <p:cNvSpPr txBox="1"/>
          <p:nvPr/>
        </p:nvSpPr>
        <p:spPr>
          <a:xfrm>
            <a:off x="4880135"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217" name="TextBox 216"/>
          <p:cNvSpPr txBox="1"/>
          <p:nvPr/>
        </p:nvSpPr>
        <p:spPr>
          <a:xfrm>
            <a:off x="11173447"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220" name="TextBox 219"/>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221" name="TextBox 220"/>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7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TextBox 56"/>
          <p:cNvSpPr txBox="1"/>
          <p:nvPr/>
        </p:nvSpPr>
        <p:spPr>
          <a:xfrm>
            <a:off x="1605" y="6279291"/>
            <a:ext cx="4926252" cy="584775"/>
          </a:xfrm>
          <a:prstGeom prst="rect">
            <a:avLst/>
          </a:prstGeom>
          <a:noFill/>
        </p:spPr>
        <p:txBody>
          <a:bodyPr wrap="square" rtlCol="0">
            <a:spAutoFit/>
          </a:bodyPr>
          <a:lstStyle/>
          <a:p>
            <a:r>
              <a:rPr lang="en-US" sz="1600" dirty="0">
                <a:hlinkClick r:id="rId2"/>
              </a:rPr>
              <a:t>Hsing et al. (2018)</a:t>
            </a:r>
            <a:r>
              <a:rPr lang="en-US" sz="1600" dirty="0"/>
              <a:t> in</a:t>
            </a:r>
            <a:br>
              <a:rPr lang="en-US" sz="1600" dirty="0"/>
            </a:br>
            <a:r>
              <a:rPr lang="en-US" sz="1600" dirty="0"/>
              <a:t>Remote Sensing in Ecology &amp; Conservation</a:t>
            </a:r>
            <a:endParaRPr lang="en-GB" sz="1600" dirty="0"/>
          </a:p>
        </p:txBody>
      </p:sp>
    </p:spTree>
    <p:extLst>
      <p:ext uri="{BB962C8B-B14F-4D97-AF65-F5344CB8AC3E}">
        <p14:creationId xmlns:p14="http://schemas.microsoft.com/office/powerpoint/2010/main" val="81456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4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02" name="Line 167"/>
          <p:cNvSpPr>
            <a:spLocks noChangeShapeType="1"/>
          </p:cNvSpPr>
          <p:nvPr/>
        </p:nvSpPr>
        <p:spPr bwMode="auto">
          <a:xfrm flipV="1">
            <a:off x="1038835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165"/>
          <p:cNvSpPr>
            <a:spLocks noChangeShapeType="1"/>
          </p:cNvSpPr>
          <p:nvPr/>
        </p:nvSpPr>
        <p:spPr bwMode="auto">
          <a:xfrm flipV="1">
            <a:off x="933674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163"/>
          <p:cNvSpPr>
            <a:spLocks noChangeShapeType="1"/>
          </p:cNvSpPr>
          <p:nvPr/>
        </p:nvSpPr>
        <p:spPr bwMode="auto">
          <a:xfrm flipV="1">
            <a:off x="82911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161"/>
          <p:cNvSpPr>
            <a:spLocks noChangeShapeType="1"/>
          </p:cNvSpPr>
          <p:nvPr/>
        </p:nvSpPr>
        <p:spPr bwMode="auto">
          <a:xfrm flipV="1">
            <a:off x="724781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159"/>
          <p:cNvSpPr>
            <a:spLocks noChangeShapeType="1"/>
          </p:cNvSpPr>
          <p:nvPr/>
        </p:nvSpPr>
        <p:spPr bwMode="auto">
          <a:xfrm flipV="1">
            <a:off x="620694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157"/>
          <p:cNvSpPr>
            <a:spLocks noChangeShapeType="1"/>
          </p:cNvSpPr>
          <p:nvPr/>
        </p:nvSpPr>
        <p:spPr bwMode="auto">
          <a:xfrm flipV="1">
            <a:off x="5150720"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10119718"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215" name="TextBox 214"/>
          <p:cNvSpPr txBox="1"/>
          <p:nvPr/>
        </p:nvSpPr>
        <p:spPr>
          <a:xfrm>
            <a:off x="9068108"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214" name="TextBox 213"/>
          <p:cNvSpPr txBox="1"/>
          <p:nvPr/>
        </p:nvSpPr>
        <p:spPr>
          <a:xfrm>
            <a:off x="80251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213" name="TextBox 212"/>
          <p:cNvSpPr txBox="1"/>
          <p:nvPr/>
        </p:nvSpPr>
        <p:spPr>
          <a:xfrm>
            <a:off x="6979581"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212" name="TextBox 211"/>
          <p:cNvSpPr txBox="1"/>
          <p:nvPr/>
        </p:nvSpPr>
        <p:spPr>
          <a:xfrm>
            <a:off x="5936364"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210" name="TextBox 209"/>
          <p:cNvSpPr txBox="1"/>
          <p:nvPr/>
        </p:nvSpPr>
        <p:spPr>
          <a:xfrm>
            <a:off x="3837158"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209" name="TextBox 208"/>
          <p:cNvSpPr txBox="1"/>
          <p:nvPr/>
        </p:nvSpPr>
        <p:spPr>
          <a:xfrm>
            <a:off x="2788048"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31" name="Freeform 18"/>
          <p:cNvSpPr>
            <a:spLocks noEditPoints="1"/>
          </p:cNvSpPr>
          <p:nvPr/>
        </p:nvSpPr>
        <p:spPr bwMode="auto">
          <a:xfrm>
            <a:off x="2011542" y="310688"/>
            <a:ext cx="9427271" cy="1216749"/>
          </a:xfrm>
          <a:custGeom>
            <a:avLst/>
            <a:gdLst>
              <a:gd name="T0" fmla="*/ 127 w 5736"/>
              <a:gd name="T1" fmla="*/ 203 h 392"/>
              <a:gd name="T2" fmla="*/ 318 w 5736"/>
              <a:gd name="T3" fmla="*/ 148 h 392"/>
              <a:gd name="T4" fmla="*/ 509 w 5736"/>
              <a:gd name="T5" fmla="*/ 102 h 392"/>
              <a:gd name="T6" fmla="*/ 701 w 5736"/>
              <a:gd name="T7" fmla="*/ 67 h 392"/>
              <a:gd name="T8" fmla="*/ 891 w 5736"/>
              <a:gd name="T9" fmla="*/ 44 h 392"/>
              <a:gd name="T10" fmla="*/ 1083 w 5736"/>
              <a:gd name="T11" fmla="*/ 28 h 392"/>
              <a:gd name="T12" fmla="*/ 1274 w 5736"/>
              <a:gd name="T13" fmla="*/ 18 h 392"/>
              <a:gd name="T14" fmla="*/ 1465 w 5736"/>
              <a:gd name="T15" fmla="*/ 11 h 392"/>
              <a:gd name="T16" fmla="*/ 1657 w 5736"/>
              <a:gd name="T17" fmla="*/ 7 h 392"/>
              <a:gd name="T18" fmla="*/ 1848 w 5736"/>
              <a:gd name="T19" fmla="*/ 5 h 392"/>
              <a:gd name="T20" fmla="*/ 2039 w 5736"/>
              <a:gd name="T21" fmla="*/ 2 h 392"/>
              <a:gd name="T22" fmla="*/ 2294 w 5736"/>
              <a:gd name="T23" fmla="*/ 1 h 392"/>
              <a:gd name="T24" fmla="*/ 2612 w 5736"/>
              <a:gd name="T25" fmla="*/ 1 h 392"/>
              <a:gd name="T26" fmla="*/ 2931 w 5736"/>
              <a:gd name="T27" fmla="*/ 0 h 392"/>
              <a:gd name="T28" fmla="*/ 3122 w 5736"/>
              <a:gd name="T29" fmla="*/ 0 h 392"/>
              <a:gd name="T30" fmla="*/ 3505 w 5736"/>
              <a:gd name="T31" fmla="*/ 0 h 392"/>
              <a:gd name="T32" fmla="*/ 5736 w 5736"/>
              <a:gd name="T33" fmla="*/ 0 h 392"/>
              <a:gd name="T34" fmla="*/ 5544 w 5736"/>
              <a:gd name="T35" fmla="*/ 0 h 392"/>
              <a:gd name="T36" fmla="*/ 5353 w 5736"/>
              <a:gd name="T37" fmla="*/ 0 h 392"/>
              <a:gd name="T38" fmla="*/ 5162 w 5736"/>
              <a:gd name="T39" fmla="*/ 0 h 392"/>
              <a:gd name="T40" fmla="*/ 4843 w 5736"/>
              <a:gd name="T41" fmla="*/ 1 h 392"/>
              <a:gd name="T42" fmla="*/ 4588 w 5736"/>
              <a:gd name="T43" fmla="*/ 1 h 392"/>
              <a:gd name="T44" fmla="*/ 4333 w 5736"/>
              <a:gd name="T45" fmla="*/ 2 h 392"/>
              <a:gd name="T46" fmla="*/ 4078 w 5736"/>
              <a:gd name="T47" fmla="*/ 2 h 392"/>
              <a:gd name="T48" fmla="*/ 3823 w 5736"/>
              <a:gd name="T49" fmla="*/ 4 h 392"/>
              <a:gd name="T50" fmla="*/ 3632 w 5736"/>
              <a:gd name="T51" fmla="*/ 5 h 392"/>
              <a:gd name="T52" fmla="*/ 3313 w 5736"/>
              <a:gd name="T53" fmla="*/ 6 h 392"/>
              <a:gd name="T54" fmla="*/ 3058 w 5736"/>
              <a:gd name="T55" fmla="*/ 8 h 392"/>
              <a:gd name="T56" fmla="*/ 2868 w 5736"/>
              <a:gd name="T57" fmla="*/ 10 h 392"/>
              <a:gd name="T58" fmla="*/ 2612 w 5736"/>
              <a:gd name="T59" fmla="*/ 15 h 392"/>
              <a:gd name="T60" fmla="*/ 2422 w 5736"/>
              <a:gd name="T61" fmla="*/ 18 h 392"/>
              <a:gd name="T62" fmla="*/ 2230 w 5736"/>
              <a:gd name="T63" fmla="*/ 22 h 392"/>
              <a:gd name="T64" fmla="*/ 2039 w 5736"/>
              <a:gd name="T65" fmla="*/ 28 h 392"/>
              <a:gd name="T66" fmla="*/ 1848 w 5736"/>
              <a:gd name="T67" fmla="*/ 36 h 392"/>
              <a:gd name="T68" fmla="*/ 1657 w 5736"/>
              <a:gd name="T69" fmla="*/ 45 h 392"/>
              <a:gd name="T70" fmla="*/ 1465 w 5736"/>
              <a:gd name="T71" fmla="*/ 56 h 392"/>
              <a:gd name="T72" fmla="*/ 1274 w 5736"/>
              <a:gd name="T73" fmla="*/ 70 h 392"/>
              <a:gd name="T74" fmla="*/ 1083 w 5736"/>
              <a:gd name="T75" fmla="*/ 89 h 392"/>
              <a:gd name="T76" fmla="*/ 891 w 5736"/>
              <a:gd name="T77" fmla="*/ 111 h 392"/>
              <a:gd name="T78" fmla="*/ 701 w 5736"/>
              <a:gd name="T79" fmla="*/ 141 h 392"/>
              <a:gd name="T80" fmla="*/ 509 w 5736"/>
              <a:gd name="T81" fmla="*/ 180 h 392"/>
              <a:gd name="T82" fmla="*/ 318 w 5736"/>
              <a:gd name="T83" fmla="*/ 236 h 392"/>
              <a:gd name="T84" fmla="*/ 127 w 5736"/>
              <a:gd name="T85" fmla="*/ 318 h 392"/>
              <a:gd name="T86" fmla="*/ 0 w 5736"/>
              <a:gd name="T87" fmla="*/ 24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36" h="392">
                <a:moveTo>
                  <a:pt x="0" y="243"/>
                </a:moveTo>
                <a:lnTo>
                  <a:pt x="63" y="223"/>
                </a:lnTo>
                <a:lnTo>
                  <a:pt x="127" y="203"/>
                </a:lnTo>
                <a:lnTo>
                  <a:pt x="190" y="185"/>
                </a:lnTo>
                <a:lnTo>
                  <a:pt x="255" y="166"/>
                </a:lnTo>
                <a:lnTo>
                  <a:pt x="318" y="148"/>
                </a:lnTo>
                <a:lnTo>
                  <a:pt x="382" y="131"/>
                </a:lnTo>
                <a:lnTo>
                  <a:pt x="445" y="116"/>
                </a:lnTo>
                <a:lnTo>
                  <a:pt x="509" y="102"/>
                </a:lnTo>
                <a:lnTo>
                  <a:pt x="574" y="89"/>
                </a:lnTo>
                <a:lnTo>
                  <a:pt x="637" y="78"/>
                </a:lnTo>
                <a:lnTo>
                  <a:pt x="701" y="67"/>
                </a:lnTo>
                <a:lnTo>
                  <a:pt x="764" y="58"/>
                </a:lnTo>
                <a:lnTo>
                  <a:pt x="828" y="50"/>
                </a:lnTo>
                <a:lnTo>
                  <a:pt x="891" y="44"/>
                </a:lnTo>
                <a:lnTo>
                  <a:pt x="956" y="37"/>
                </a:lnTo>
                <a:lnTo>
                  <a:pt x="1020" y="32"/>
                </a:lnTo>
                <a:lnTo>
                  <a:pt x="1083" y="28"/>
                </a:lnTo>
                <a:lnTo>
                  <a:pt x="1147" y="24"/>
                </a:lnTo>
                <a:lnTo>
                  <a:pt x="1210" y="20"/>
                </a:lnTo>
                <a:lnTo>
                  <a:pt x="1274" y="18"/>
                </a:lnTo>
                <a:lnTo>
                  <a:pt x="1338" y="15"/>
                </a:lnTo>
                <a:lnTo>
                  <a:pt x="1402" y="12"/>
                </a:lnTo>
                <a:lnTo>
                  <a:pt x="1465" y="11"/>
                </a:lnTo>
                <a:lnTo>
                  <a:pt x="1529" y="9"/>
                </a:lnTo>
                <a:lnTo>
                  <a:pt x="1592" y="8"/>
                </a:lnTo>
                <a:lnTo>
                  <a:pt x="1657" y="7"/>
                </a:lnTo>
                <a:lnTo>
                  <a:pt x="1721" y="6"/>
                </a:lnTo>
                <a:lnTo>
                  <a:pt x="1784" y="5"/>
                </a:lnTo>
                <a:lnTo>
                  <a:pt x="1848" y="5"/>
                </a:lnTo>
                <a:lnTo>
                  <a:pt x="1911" y="4"/>
                </a:lnTo>
                <a:lnTo>
                  <a:pt x="1975" y="4"/>
                </a:lnTo>
                <a:lnTo>
                  <a:pt x="2039" y="2"/>
                </a:lnTo>
                <a:lnTo>
                  <a:pt x="2167" y="2"/>
                </a:lnTo>
                <a:lnTo>
                  <a:pt x="2230" y="1"/>
                </a:lnTo>
                <a:lnTo>
                  <a:pt x="2294" y="1"/>
                </a:lnTo>
                <a:lnTo>
                  <a:pt x="2357" y="1"/>
                </a:lnTo>
                <a:lnTo>
                  <a:pt x="2549" y="1"/>
                </a:lnTo>
                <a:lnTo>
                  <a:pt x="2612" y="1"/>
                </a:lnTo>
                <a:lnTo>
                  <a:pt x="2676" y="0"/>
                </a:lnTo>
                <a:lnTo>
                  <a:pt x="2868" y="0"/>
                </a:lnTo>
                <a:lnTo>
                  <a:pt x="2931" y="0"/>
                </a:lnTo>
                <a:lnTo>
                  <a:pt x="2995" y="0"/>
                </a:lnTo>
                <a:lnTo>
                  <a:pt x="3058" y="0"/>
                </a:lnTo>
                <a:lnTo>
                  <a:pt x="3122" y="0"/>
                </a:lnTo>
                <a:lnTo>
                  <a:pt x="3186" y="0"/>
                </a:lnTo>
                <a:lnTo>
                  <a:pt x="3250" y="0"/>
                </a:lnTo>
                <a:lnTo>
                  <a:pt x="3505" y="0"/>
                </a:lnTo>
                <a:lnTo>
                  <a:pt x="3569" y="0"/>
                </a:lnTo>
                <a:lnTo>
                  <a:pt x="5736" y="0"/>
                </a:lnTo>
                <a:lnTo>
                  <a:pt x="5736" y="0"/>
                </a:lnTo>
                <a:lnTo>
                  <a:pt x="5671" y="0"/>
                </a:lnTo>
                <a:lnTo>
                  <a:pt x="5607" y="0"/>
                </a:lnTo>
                <a:lnTo>
                  <a:pt x="5544" y="0"/>
                </a:lnTo>
                <a:lnTo>
                  <a:pt x="5480" y="0"/>
                </a:lnTo>
                <a:lnTo>
                  <a:pt x="5417" y="0"/>
                </a:lnTo>
                <a:lnTo>
                  <a:pt x="5353" y="0"/>
                </a:lnTo>
                <a:lnTo>
                  <a:pt x="5289" y="0"/>
                </a:lnTo>
                <a:lnTo>
                  <a:pt x="5225" y="0"/>
                </a:lnTo>
                <a:lnTo>
                  <a:pt x="5162" y="0"/>
                </a:lnTo>
                <a:lnTo>
                  <a:pt x="4971" y="1"/>
                </a:lnTo>
                <a:lnTo>
                  <a:pt x="4906" y="1"/>
                </a:lnTo>
                <a:lnTo>
                  <a:pt x="4843" y="1"/>
                </a:lnTo>
                <a:lnTo>
                  <a:pt x="4779" y="1"/>
                </a:lnTo>
                <a:lnTo>
                  <a:pt x="4652" y="1"/>
                </a:lnTo>
                <a:lnTo>
                  <a:pt x="4588" y="1"/>
                </a:lnTo>
                <a:lnTo>
                  <a:pt x="4524" y="1"/>
                </a:lnTo>
                <a:lnTo>
                  <a:pt x="4460" y="1"/>
                </a:lnTo>
                <a:lnTo>
                  <a:pt x="4333" y="2"/>
                </a:lnTo>
                <a:lnTo>
                  <a:pt x="4270" y="2"/>
                </a:lnTo>
                <a:lnTo>
                  <a:pt x="4205" y="2"/>
                </a:lnTo>
                <a:lnTo>
                  <a:pt x="4078" y="2"/>
                </a:lnTo>
                <a:lnTo>
                  <a:pt x="3951" y="2"/>
                </a:lnTo>
                <a:lnTo>
                  <a:pt x="3888" y="4"/>
                </a:lnTo>
                <a:lnTo>
                  <a:pt x="3823" y="4"/>
                </a:lnTo>
                <a:lnTo>
                  <a:pt x="3759" y="4"/>
                </a:lnTo>
                <a:lnTo>
                  <a:pt x="3696" y="4"/>
                </a:lnTo>
                <a:lnTo>
                  <a:pt x="3632" y="5"/>
                </a:lnTo>
                <a:lnTo>
                  <a:pt x="3569" y="5"/>
                </a:lnTo>
                <a:lnTo>
                  <a:pt x="3441" y="6"/>
                </a:lnTo>
                <a:lnTo>
                  <a:pt x="3313" y="6"/>
                </a:lnTo>
                <a:lnTo>
                  <a:pt x="3250" y="7"/>
                </a:lnTo>
                <a:lnTo>
                  <a:pt x="3186" y="7"/>
                </a:lnTo>
                <a:lnTo>
                  <a:pt x="3058" y="8"/>
                </a:lnTo>
                <a:lnTo>
                  <a:pt x="2995" y="9"/>
                </a:lnTo>
                <a:lnTo>
                  <a:pt x="2931" y="9"/>
                </a:lnTo>
                <a:lnTo>
                  <a:pt x="2868" y="10"/>
                </a:lnTo>
                <a:lnTo>
                  <a:pt x="2739" y="12"/>
                </a:lnTo>
                <a:lnTo>
                  <a:pt x="2676" y="14"/>
                </a:lnTo>
                <a:lnTo>
                  <a:pt x="2612" y="15"/>
                </a:lnTo>
                <a:lnTo>
                  <a:pt x="2549" y="16"/>
                </a:lnTo>
                <a:lnTo>
                  <a:pt x="2485" y="17"/>
                </a:lnTo>
                <a:lnTo>
                  <a:pt x="2422" y="18"/>
                </a:lnTo>
                <a:lnTo>
                  <a:pt x="2357" y="19"/>
                </a:lnTo>
                <a:lnTo>
                  <a:pt x="2294" y="20"/>
                </a:lnTo>
                <a:lnTo>
                  <a:pt x="2230" y="22"/>
                </a:lnTo>
                <a:lnTo>
                  <a:pt x="2167" y="25"/>
                </a:lnTo>
                <a:lnTo>
                  <a:pt x="2103" y="26"/>
                </a:lnTo>
                <a:lnTo>
                  <a:pt x="2039" y="28"/>
                </a:lnTo>
                <a:lnTo>
                  <a:pt x="1975" y="30"/>
                </a:lnTo>
                <a:lnTo>
                  <a:pt x="1911" y="32"/>
                </a:lnTo>
                <a:lnTo>
                  <a:pt x="1848" y="36"/>
                </a:lnTo>
                <a:lnTo>
                  <a:pt x="1784" y="38"/>
                </a:lnTo>
                <a:lnTo>
                  <a:pt x="1721" y="41"/>
                </a:lnTo>
                <a:lnTo>
                  <a:pt x="1657" y="45"/>
                </a:lnTo>
                <a:lnTo>
                  <a:pt x="1592" y="48"/>
                </a:lnTo>
                <a:lnTo>
                  <a:pt x="1529" y="52"/>
                </a:lnTo>
                <a:lnTo>
                  <a:pt x="1465" y="56"/>
                </a:lnTo>
                <a:lnTo>
                  <a:pt x="1402" y="60"/>
                </a:lnTo>
                <a:lnTo>
                  <a:pt x="1338" y="66"/>
                </a:lnTo>
                <a:lnTo>
                  <a:pt x="1274" y="70"/>
                </a:lnTo>
                <a:lnTo>
                  <a:pt x="1210" y="76"/>
                </a:lnTo>
                <a:lnTo>
                  <a:pt x="1147" y="82"/>
                </a:lnTo>
                <a:lnTo>
                  <a:pt x="1083" y="89"/>
                </a:lnTo>
                <a:lnTo>
                  <a:pt x="1020" y="96"/>
                </a:lnTo>
                <a:lnTo>
                  <a:pt x="956" y="104"/>
                </a:lnTo>
                <a:lnTo>
                  <a:pt x="891" y="111"/>
                </a:lnTo>
                <a:lnTo>
                  <a:pt x="828" y="121"/>
                </a:lnTo>
                <a:lnTo>
                  <a:pt x="764" y="130"/>
                </a:lnTo>
                <a:lnTo>
                  <a:pt x="701" y="141"/>
                </a:lnTo>
                <a:lnTo>
                  <a:pt x="637" y="154"/>
                </a:lnTo>
                <a:lnTo>
                  <a:pt x="574" y="166"/>
                </a:lnTo>
                <a:lnTo>
                  <a:pt x="509" y="180"/>
                </a:lnTo>
                <a:lnTo>
                  <a:pt x="445" y="197"/>
                </a:lnTo>
                <a:lnTo>
                  <a:pt x="382" y="215"/>
                </a:lnTo>
                <a:lnTo>
                  <a:pt x="318" y="236"/>
                </a:lnTo>
                <a:lnTo>
                  <a:pt x="255" y="259"/>
                </a:lnTo>
                <a:lnTo>
                  <a:pt x="190" y="287"/>
                </a:lnTo>
                <a:lnTo>
                  <a:pt x="127" y="318"/>
                </a:lnTo>
                <a:lnTo>
                  <a:pt x="63" y="352"/>
                </a:lnTo>
                <a:lnTo>
                  <a:pt x="0" y="392"/>
                </a:lnTo>
                <a:lnTo>
                  <a:pt x="0" y="243"/>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2" name="Freeform 16"/>
          <p:cNvSpPr>
            <a:spLocks noEditPoints="1"/>
          </p:cNvSpPr>
          <p:nvPr/>
        </p:nvSpPr>
        <p:spPr bwMode="auto">
          <a:xfrm>
            <a:off x="2011542" y="310688"/>
            <a:ext cx="9427271" cy="3904772"/>
          </a:xfrm>
          <a:custGeom>
            <a:avLst/>
            <a:gdLst>
              <a:gd name="T0" fmla="*/ 127 w 5736"/>
              <a:gd name="T1" fmla="*/ 745 h 1258"/>
              <a:gd name="T2" fmla="*/ 318 w 5736"/>
              <a:gd name="T3" fmla="*/ 598 h 1258"/>
              <a:gd name="T4" fmla="*/ 509 w 5736"/>
              <a:gd name="T5" fmla="*/ 457 h 1258"/>
              <a:gd name="T6" fmla="*/ 701 w 5736"/>
              <a:gd name="T7" fmla="*/ 332 h 1258"/>
              <a:gd name="T8" fmla="*/ 891 w 5736"/>
              <a:gd name="T9" fmla="*/ 232 h 1258"/>
              <a:gd name="T10" fmla="*/ 1083 w 5736"/>
              <a:gd name="T11" fmla="*/ 157 h 1258"/>
              <a:gd name="T12" fmla="*/ 1274 w 5736"/>
              <a:gd name="T13" fmla="*/ 104 h 1258"/>
              <a:gd name="T14" fmla="*/ 1465 w 5736"/>
              <a:gd name="T15" fmla="*/ 67 h 1258"/>
              <a:gd name="T16" fmla="*/ 1657 w 5736"/>
              <a:gd name="T17" fmla="*/ 44 h 1258"/>
              <a:gd name="T18" fmla="*/ 1848 w 5736"/>
              <a:gd name="T19" fmla="*/ 28 h 1258"/>
              <a:gd name="T20" fmla="*/ 2039 w 5736"/>
              <a:gd name="T21" fmla="*/ 18 h 1258"/>
              <a:gd name="T22" fmla="*/ 2230 w 5736"/>
              <a:gd name="T23" fmla="*/ 11 h 1258"/>
              <a:gd name="T24" fmla="*/ 2422 w 5736"/>
              <a:gd name="T25" fmla="*/ 7 h 1258"/>
              <a:gd name="T26" fmla="*/ 2612 w 5736"/>
              <a:gd name="T27" fmla="*/ 5 h 1258"/>
              <a:gd name="T28" fmla="*/ 2868 w 5736"/>
              <a:gd name="T29" fmla="*/ 2 h 1258"/>
              <a:gd name="T30" fmla="*/ 3122 w 5736"/>
              <a:gd name="T31" fmla="*/ 1 h 1258"/>
              <a:gd name="T32" fmla="*/ 3313 w 5736"/>
              <a:gd name="T33" fmla="*/ 1 h 1258"/>
              <a:gd name="T34" fmla="*/ 3569 w 5736"/>
              <a:gd name="T35" fmla="*/ 0 h 1258"/>
              <a:gd name="T36" fmla="*/ 3759 w 5736"/>
              <a:gd name="T37" fmla="*/ 0 h 1258"/>
              <a:gd name="T38" fmla="*/ 3951 w 5736"/>
              <a:gd name="T39" fmla="*/ 0 h 1258"/>
              <a:gd name="T40" fmla="*/ 4333 w 5736"/>
              <a:gd name="T41" fmla="*/ 0 h 1258"/>
              <a:gd name="T42" fmla="*/ 5671 w 5736"/>
              <a:gd name="T43" fmla="*/ 2 h 1258"/>
              <a:gd name="T44" fmla="*/ 5480 w 5736"/>
              <a:gd name="T45" fmla="*/ 4 h 1258"/>
              <a:gd name="T46" fmla="*/ 5289 w 5736"/>
              <a:gd name="T47" fmla="*/ 5 h 1258"/>
              <a:gd name="T48" fmla="*/ 5035 w 5736"/>
              <a:gd name="T49" fmla="*/ 6 h 1258"/>
              <a:gd name="T50" fmla="*/ 4779 w 5736"/>
              <a:gd name="T51" fmla="*/ 8 h 1258"/>
              <a:gd name="T52" fmla="*/ 4524 w 5736"/>
              <a:gd name="T53" fmla="*/ 11 h 1258"/>
              <a:gd name="T54" fmla="*/ 4333 w 5736"/>
              <a:gd name="T55" fmla="*/ 14 h 1258"/>
              <a:gd name="T56" fmla="*/ 4142 w 5736"/>
              <a:gd name="T57" fmla="*/ 17 h 1258"/>
              <a:gd name="T58" fmla="*/ 3951 w 5736"/>
              <a:gd name="T59" fmla="*/ 22 h 1258"/>
              <a:gd name="T60" fmla="*/ 3759 w 5736"/>
              <a:gd name="T61" fmla="*/ 28 h 1258"/>
              <a:gd name="T62" fmla="*/ 3569 w 5736"/>
              <a:gd name="T63" fmla="*/ 35 h 1258"/>
              <a:gd name="T64" fmla="*/ 3377 w 5736"/>
              <a:gd name="T65" fmla="*/ 44 h 1258"/>
              <a:gd name="T66" fmla="*/ 3186 w 5736"/>
              <a:gd name="T67" fmla="*/ 55 h 1258"/>
              <a:gd name="T68" fmla="*/ 2995 w 5736"/>
              <a:gd name="T69" fmla="*/ 69 h 1258"/>
              <a:gd name="T70" fmla="*/ 2804 w 5736"/>
              <a:gd name="T71" fmla="*/ 87 h 1258"/>
              <a:gd name="T72" fmla="*/ 2612 w 5736"/>
              <a:gd name="T73" fmla="*/ 108 h 1258"/>
              <a:gd name="T74" fmla="*/ 2422 w 5736"/>
              <a:gd name="T75" fmla="*/ 135 h 1258"/>
              <a:gd name="T76" fmla="*/ 2230 w 5736"/>
              <a:gd name="T77" fmla="*/ 168 h 1258"/>
              <a:gd name="T78" fmla="*/ 2039 w 5736"/>
              <a:gd name="T79" fmla="*/ 208 h 1258"/>
              <a:gd name="T80" fmla="*/ 1848 w 5736"/>
              <a:gd name="T81" fmla="*/ 257 h 1258"/>
              <a:gd name="T82" fmla="*/ 1657 w 5736"/>
              <a:gd name="T83" fmla="*/ 316 h 1258"/>
              <a:gd name="T84" fmla="*/ 1465 w 5736"/>
              <a:gd name="T85" fmla="*/ 384 h 1258"/>
              <a:gd name="T86" fmla="*/ 1274 w 5736"/>
              <a:gd name="T87" fmla="*/ 464 h 1258"/>
              <a:gd name="T88" fmla="*/ 1083 w 5736"/>
              <a:gd name="T89" fmla="*/ 557 h 1258"/>
              <a:gd name="T90" fmla="*/ 891 w 5736"/>
              <a:gd name="T91" fmla="*/ 662 h 1258"/>
              <a:gd name="T92" fmla="*/ 701 w 5736"/>
              <a:gd name="T93" fmla="*/ 778 h 1258"/>
              <a:gd name="T94" fmla="*/ 509 w 5736"/>
              <a:gd name="T95" fmla="*/ 904 h 1258"/>
              <a:gd name="T96" fmla="*/ 318 w 5736"/>
              <a:gd name="T97" fmla="*/ 1037 h 1258"/>
              <a:gd name="T98" fmla="*/ 127 w 5736"/>
              <a:gd name="T99" fmla="*/ 1172 h 1258"/>
              <a:gd name="T100" fmla="*/ 0 w 5736"/>
              <a:gd name="T101" fmla="*/ 84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6" h="1258">
                <a:moveTo>
                  <a:pt x="0" y="841"/>
                </a:moveTo>
                <a:lnTo>
                  <a:pt x="63" y="793"/>
                </a:lnTo>
                <a:lnTo>
                  <a:pt x="127" y="745"/>
                </a:lnTo>
                <a:lnTo>
                  <a:pt x="190" y="695"/>
                </a:lnTo>
                <a:lnTo>
                  <a:pt x="255" y="647"/>
                </a:lnTo>
                <a:lnTo>
                  <a:pt x="318" y="598"/>
                </a:lnTo>
                <a:lnTo>
                  <a:pt x="382" y="549"/>
                </a:lnTo>
                <a:lnTo>
                  <a:pt x="445" y="502"/>
                </a:lnTo>
                <a:lnTo>
                  <a:pt x="509" y="457"/>
                </a:lnTo>
                <a:lnTo>
                  <a:pt x="574" y="412"/>
                </a:lnTo>
                <a:lnTo>
                  <a:pt x="637" y="371"/>
                </a:lnTo>
                <a:lnTo>
                  <a:pt x="701" y="332"/>
                </a:lnTo>
                <a:lnTo>
                  <a:pt x="764" y="296"/>
                </a:lnTo>
                <a:lnTo>
                  <a:pt x="828" y="262"/>
                </a:lnTo>
                <a:lnTo>
                  <a:pt x="891" y="232"/>
                </a:lnTo>
                <a:lnTo>
                  <a:pt x="956" y="205"/>
                </a:lnTo>
                <a:lnTo>
                  <a:pt x="1020" y="179"/>
                </a:lnTo>
                <a:lnTo>
                  <a:pt x="1083" y="157"/>
                </a:lnTo>
                <a:lnTo>
                  <a:pt x="1147" y="137"/>
                </a:lnTo>
                <a:lnTo>
                  <a:pt x="1210" y="119"/>
                </a:lnTo>
                <a:lnTo>
                  <a:pt x="1274" y="104"/>
                </a:lnTo>
                <a:lnTo>
                  <a:pt x="1338" y="90"/>
                </a:lnTo>
                <a:lnTo>
                  <a:pt x="1402" y="78"/>
                </a:lnTo>
                <a:lnTo>
                  <a:pt x="1465" y="67"/>
                </a:lnTo>
                <a:lnTo>
                  <a:pt x="1529" y="58"/>
                </a:lnTo>
                <a:lnTo>
                  <a:pt x="1592" y="50"/>
                </a:lnTo>
                <a:lnTo>
                  <a:pt x="1657" y="44"/>
                </a:lnTo>
                <a:lnTo>
                  <a:pt x="1721" y="37"/>
                </a:lnTo>
                <a:lnTo>
                  <a:pt x="1784" y="32"/>
                </a:lnTo>
                <a:lnTo>
                  <a:pt x="1848" y="28"/>
                </a:lnTo>
                <a:lnTo>
                  <a:pt x="1911" y="24"/>
                </a:lnTo>
                <a:lnTo>
                  <a:pt x="1975" y="20"/>
                </a:lnTo>
                <a:lnTo>
                  <a:pt x="2039" y="18"/>
                </a:lnTo>
                <a:lnTo>
                  <a:pt x="2103" y="15"/>
                </a:lnTo>
                <a:lnTo>
                  <a:pt x="2167" y="12"/>
                </a:lnTo>
                <a:lnTo>
                  <a:pt x="2230" y="11"/>
                </a:lnTo>
                <a:lnTo>
                  <a:pt x="2294" y="9"/>
                </a:lnTo>
                <a:lnTo>
                  <a:pt x="2357" y="8"/>
                </a:lnTo>
                <a:lnTo>
                  <a:pt x="2422" y="7"/>
                </a:lnTo>
                <a:lnTo>
                  <a:pt x="2485" y="6"/>
                </a:lnTo>
                <a:lnTo>
                  <a:pt x="2549" y="5"/>
                </a:lnTo>
                <a:lnTo>
                  <a:pt x="2612" y="5"/>
                </a:lnTo>
                <a:lnTo>
                  <a:pt x="2676" y="4"/>
                </a:lnTo>
                <a:lnTo>
                  <a:pt x="2739" y="4"/>
                </a:lnTo>
                <a:lnTo>
                  <a:pt x="2868" y="2"/>
                </a:lnTo>
                <a:lnTo>
                  <a:pt x="2931" y="2"/>
                </a:lnTo>
                <a:lnTo>
                  <a:pt x="3058" y="1"/>
                </a:lnTo>
                <a:lnTo>
                  <a:pt x="3122" y="1"/>
                </a:lnTo>
                <a:lnTo>
                  <a:pt x="3186" y="1"/>
                </a:lnTo>
                <a:lnTo>
                  <a:pt x="3250" y="1"/>
                </a:lnTo>
                <a:lnTo>
                  <a:pt x="3313" y="1"/>
                </a:lnTo>
                <a:lnTo>
                  <a:pt x="3377" y="1"/>
                </a:lnTo>
                <a:lnTo>
                  <a:pt x="3441" y="0"/>
                </a:lnTo>
                <a:lnTo>
                  <a:pt x="3569" y="0"/>
                </a:lnTo>
                <a:lnTo>
                  <a:pt x="3632" y="0"/>
                </a:lnTo>
                <a:lnTo>
                  <a:pt x="3696" y="0"/>
                </a:lnTo>
                <a:lnTo>
                  <a:pt x="3759" y="0"/>
                </a:lnTo>
                <a:lnTo>
                  <a:pt x="3823" y="0"/>
                </a:lnTo>
                <a:lnTo>
                  <a:pt x="3888" y="0"/>
                </a:lnTo>
                <a:lnTo>
                  <a:pt x="3951" y="0"/>
                </a:lnTo>
                <a:lnTo>
                  <a:pt x="4015" y="0"/>
                </a:lnTo>
                <a:lnTo>
                  <a:pt x="4270" y="0"/>
                </a:lnTo>
                <a:lnTo>
                  <a:pt x="4333" y="0"/>
                </a:lnTo>
                <a:lnTo>
                  <a:pt x="5736" y="0"/>
                </a:lnTo>
                <a:lnTo>
                  <a:pt x="5736" y="2"/>
                </a:lnTo>
                <a:lnTo>
                  <a:pt x="5671" y="2"/>
                </a:lnTo>
                <a:lnTo>
                  <a:pt x="5607" y="4"/>
                </a:lnTo>
                <a:lnTo>
                  <a:pt x="5544" y="4"/>
                </a:lnTo>
                <a:lnTo>
                  <a:pt x="5480" y="4"/>
                </a:lnTo>
                <a:lnTo>
                  <a:pt x="5417" y="4"/>
                </a:lnTo>
                <a:lnTo>
                  <a:pt x="5353" y="4"/>
                </a:lnTo>
                <a:lnTo>
                  <a:pt x="5289" y="5"/>
                </a:lnTo>
                <a:lnTo>
                  <a:pt x="5225" y="5"/>
                </a:lnTo>
                <a:lnTo>
                  <a:pt x="5098" y="6"/>
                </a:lnTo>
                <a:lnTo>
                  <a:pt x="5035" y="6"/>
                </a:lnTo>
                <a:lnTo>
                  <a:pt x="4971" y="7"/>
                </a:lnTo>
                <a:lnTo>
                  <a:pt x="4906" y="7"/>
                </a:lnTo>
                <a:lnTo>
                  <a:pt x="4779" y="8"/>
                </a:lnTo>
                <a:lnTo>
                  <a:pt x="4652" y="9"/>
                </a:lnTo>
                <a:lnTo>
                  <a:pt x="4588" y="10"/>
                </a:lnTo>
                <a:lnTo>
                  <a:pt x="4524" y="11"/>
                </a:lnTo>
                <a:lnTo>
                  <a:pt x="4460" y="11"/>
                </a:lnTo>
                <a:lnTo>
                  <a:pt x="4397" y="12"/>
                </a:lnTo>
                <a:lnTo>
                  <a:pt x="4333" y="14"/>
                </a:lnTo>
                <a:lnTo>
                  <a:pt x="4270" y="15"/>
                </a:lnTo>
                <a:lnTo>
                  <a:pt x="4205" y="16"/>
                </a:lnTo>
                <a:lnTo>
                  <a:pt x="4142" y="17"/>
                </a:lnTo>
                <a:lnTo>
                  <a:pt x="4078" y="19"/>
                </a:lnTo>
                <a:lnTo>
                  <a:pt x="4015" y="20"/>
                </a:lnTo>
                <a:lnTo>
                  <a:pt x="3951" y="22"/>
                </a:lnTo>
                <a:lnTo>
                  <a:pt x="3888" y="24"/>
                </a:lnTo>
                <a:lnTo>
                  <a:pt x="3823" y="26"/>
                </a:lnTo>
                <a:lnTo>
                  <a:pt x="3759" y="28"/>
                </a:lnTo>
                <a:lnTo>
                  <a:pt x="3696" y="30"/>
                </a:lnTo>
                <a:lnTo>
                  <a:pt x="3632" y="32"/>
                </a:lnTo>
                <a:lnTo>
                  <a:pt x="3569" y="35"/>
                </a:lnTo>
                <a:lnTo>
                  <a:pt x="3505" y="38"/>
                </a:lnTo>
                <a:lnTo>
                  <a:pt x="3441" y="40"/>
                </a:lnTo>
                <a:lnTo>
                  <a:pt x="3377" y="44"/>
                </a:lnTo>
                <a:lnTo>
                  <a:pt x="3313" y="47"/>
                </a:lnTo>
                <a:lnTo>
                  <a:pt x="3250" y="51"/>
                </a:lnTo>
                <a:lnTo>
                  <a:pt x="3186" y="55"/>
                </a:lnTo>
                <a:lnTo>
                  <a:pt x="3122" y="59"/>
                </a:lnTo>
                <a:lnTo>
                  <a:pt x="3058" y="64"/>
                </a:lnTo>
                <a:lnTo>
                  <a:pt x="2995" y="69"/>
                </a:lnTo>
                <a:lnTo>
                  <a:pt x="2931" y="75"/>
                </a:lnTo>
                <a:lnTo>
                  <a:pt x="2868" y="80"/>
                </a:lnTo>
                <a:lnTo>
                  <a:pt x="2804" y="87"/>
                </a:lnTo>
                <a:lnTo>
                  <a:pt x="2739" y="94"/>
                </a:lnTo>
                <a:lnTo>
                  <a:pt x="2676" y="100"/>
                </a:lnTo>
                <a:lnTo>
                  <a:pt x="2612" y="108"/>
                </a:lnTo>
                <a:lnTo>
                  <a:pt x="2549" y="117"/>
                </a:lnTo>
                <a:lnTo>
                  <a:pt x="2485" y="126"/>
                </a:lnTo>
                <a:lnTo>
                  <a:pt x="2422" y="135"/>
                </a:lnTo>
                <a:lnTo>
                  <a:pt x="2357" y="146"/>
                </a:lnTo>
                <a:lnTo>
                  <a:pt x="2294" y="156"/>
                </a:lnTo>
                <a:lnTo>
                  <a:pt x="2230" y="168"/>
                </a:lnTo>
                <a:lnTo>
                  <a:pt x="2167" y="180"/>
                </a:lnTo>
                <a:lnTo>
                  <a:pt x="2103" y="193"/>
                </a:lnTo>
                <a:lnTo>
                  <a:pt x="2039" y="208"/>
                </a:lnTo>
                <a:lnTo>
                  <a:pt x="1975" y="223"/>
                </a:lnTo>
                <a:lnTo>
                  <a:pt x="1911" y="240"/>
                </a:lnTo>
                <a:lnTo>
                  <a:pt x="1848" y="257"/>
                </a:lnTo>
                <a:lnTo>
                  <a:pt x="1784" y="276"/>
                </a:lnTo>
                <a:lnTo>
                  <a:pt x="1721" y="295"/>
                </a:lnTo>
                <a:lnTo>
                  <a:pt x="1657" y="316"/>
                </a:lnTo>
                <a:lnTo>
                  <a:pt x="1592" y="337"/>
                </a:lnTo>
                <a:lnTo>
                  <a:pt x="1529" y="360"/>
                </a:lnTo>
                <a:lnTo>
                  <a:pt x="1465" y="384"/>
                </a:lnTo>
                <a:lnTo>
                  <a:pt x="1402" y="410"/>
                </a:lnTo>
                <a:lnTo>
                  <a:pt x="1338" y="437"/>
                </a:lnTo>
                <a:lnTo>
                  <a:pt x="1274" y="464"/>
                </a:lnTo>
                <a:lnTo>
                  <a:pt x="1210" y="494"/>
                </a:lnTo>
                <a:lnTo>
                  <a:pt x="1147" y="524"/>
                </a:lnTo>
                <a:lnTo>
                  <a:pt x="1083" y="557"/>
                </a:lnTo>
                <a:lnTo>
                  <a:pt x="1020" y="591"/>
                </a:lnTo>
                <a:lnTo>
                  <a:pt x="956" y="625"/>
                </a:lnTo>
                <a:lnTo>
                  <a:pt x="891" y="662"/>
                </a:lnTo>
                <a:lnTo>
                  <a:pt x="828" y="699"/>
                </a:lnTo>
                <a:lnTo>
                  <a:pt x="764" y="738"/>
                </a:lnTo>
                <a:lnTo>
                  <a:pt x="701" y="778"/>
                </a:lnTo>
                <a:lnTo>
                  <a:pt x="637" y="819"/>
                </a:lnTo>
                <a:lnTo>
                  <a:pt x="574" y="861"/>
                </a:lnTo>
                <a:lnTo>
                  <a:pt x="509" y="904"/>
                </a:lnTo>
                <a:lnTo>
                  <a:pt x="445" y="949"/>
                </a:lnTo>
                <a:lnTo>
                  <a:pt x="382" y="993"/>
                </a:lnTo>
                <a:lnTo>
                  <a:pt x="318" y="1037"/>
                </a:lnTo>
                <a:lnTo>
                  <a:pt x="255" y="1083"/>
                </a:lnTo>
                <a:lnTo>
                  <a:pt x="190" y="1127"/>
                </a:lnTo>
                <a:lnTo>
                  <a:pt x="127" y="1172"/>
                </a:lnTo>
                <a:lnTo>
                  <a:pt x="63" y="1216"/>
                </a:lnTo>
                <a:lnTo>
                  <a:pt x="0" y="1258"/>
                </a:lnTo>
                <a:lnTo>
                  <a:pt x="0" y="841"/>
                </a:lnTo>
                <a:close/>
                <a:moveTo>
                  <a:pt x="1751302036" y="-1610612566"/>
                </a:moveTo>
              </a:path>
            </a:pathLst>
          </a:custGeom>
          <a:solidFill>
            <a:srgbClr val="CC79A7">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5" name="Freeform 17"/>
          <p:cNvSpPr>
            <a:spLocks noEditPoints="1"/>
          </p:cNvSpPr>
          <p:nvPr/>
        </p:nvSpPr>
        <p:spPr bwMode="auto">
          <a:xfrm>
            <a:off x="2011542" y="310688"/>
            <a:ext cx="9427271" cy="2470746"/>
          </a:xfrm>
          <a:custGeom>
            <a:avLst/>
            <a:gdLst>
              <a:gd name="T0" fmla="*/ 127 w 5736"/>
              <a:gd name="T1" fmla="*/ 431 h 796"/>
              <a:gd name="T2" fmla="*/ 318 w 5736"/>
              <a:gd name="T3" fmla="*/ 326 h 796"/>
              <a:gd name="T4" fmla="*/ 509 w 5736"/>
              <a:gd name="T5" fmla="*/ 232 h 796"/>
              <a:gd name="T6" fmla="*/ 701 w 5736"/>
              <a:gd name="T7" fmla="*/ 159 h 796"/>
              <a:gd name="T8" fmla="*/ 891 w 5736"/>
              <a:gd name="T9" fmla="*/ 106 h 796"/>
              <a:gd name="T10" fmla="*/ 1083 w 5736"/>
              <a:gd name="T11" fmla="*/ 69 h 796"/>
              <a:gd name="T12" fmla="*/ 1274 w 5736"/>
              <a:gd name="T13" fmla="*/ 45 h 796"/>
              <a:gd name="T14" fmla="*/ 1465 w 5736"/>
              <a:gd name="T15" fmla="*/ 28 h 796"/>
              <a:gd name="T16" fmla="*/ 1657 w 5736"/>
              <a:gd name="T17" fmla="*/ 18 h 796"/>
              <a:gd name="T18" fmla="*/ 1848 w 5736"/>
              <a:gd name="T19" fmla="*/ 11 h 796"/>
              <a:gd name="T20" fmla="*/ 2039 w 5736"/>
              <a:gd name="T21" fmla="*/ 7 h 796"/>
              <a:gd name="T22" fmla="*/ 2294 w 5736"/>
              <a:gd name="T23" fmla="*/ 4 h 796"/>
              <a:gd name="T24" fmla="*/ 2549 w 5736"/>
              <a:gd name="T25" fmla="*/ 2 h 796"/>
              <a:gd name="T26" fmla="*/ 2868 w 5736"/>
              <a:gd name="T27" fmla="*/ 1 h 796"/>
              <a:gd name="T28" fmla="*/ 3058 w 5736"/>
              <a:gd name="T29" fmla="*/ 0 h 796"/>
              <a:gd name="T30" fmla="*/ 3377 w 5736"/>
              <a:gd name="T31" fmla="*/ 0 h 796"/>
              <a:gd name="T32" fmla="*/ 3569 w 5736"/>
              <a:gd name="T33" fmla="*/ 0 h 796"/>
              <a:gd name="T34" fmla="*/ 3951 w 5736"/>
              <a:gd name="T35" fmla="*/ 0 h 796"/>
              <a:gd name="T36" fmla="*/ 5671 w 5736"/>
              <a:gd name="T37" fmla="*/ 1 h 796"/>
              <a:gd name="T38" fmla="*/ 5417 w 5736"/>
              <a:gd name="T39" fmla="*/ 1 h 796"/>
              <a:gd name="T40" fmla="*/ 5225 w 5736"/>
              <a:gd name="T41" fmla="*/ 1 h 796"/>
              <a:gd name="T42" fmla="*/ 4843 w 5736"/>
              <a:gd name="T43" fmla="*/ 2 h 796"/>
              <a:gd name="T44" fmla="*/ 4652 w 5736"/>
              <a:gd name="T45" fmla="*/ 4 h 796"/>
              <a:gd name="T46" fmla="*/ 4333 w 5736"/>
              <a:gd name="T47" fmla="*/ 5 h 796"/>
              <a:gd name="T48" fmla="*/ 4015 w 5736"/>
              <a:gd name="T49" fmla="*/ 7 h 796"/>
              <a:gd name="T50" fmla="*/ 3823 w 5736"/>
              <a:gd name="T51" fmla="*/ 9 h 796"/>
              <a:gd name="T52" fmla="*/ 3569 w 5736"/>
              <a:gd name="T53" fmla="*/ 12 h 796"/>
              <a:gd name="T54" fmla="*/ 3377 w 5736"/>
              <a:gd name="T55" fmla="*/ 16 h 796"/>
              <a:gd name="T56" fmla="*/ 3186 w 5736"/>
              <a:gd name="T57" fmla="*/ 19 h 796"/>
              <a:gd name="T58" fmla="*/ 2995 w 5736"/>
              <a:gd name="T59" fmla="*/ 25 h 796"/>
              <a:gd name="T60" fmla="*/ 2804 w 5736"/>
              <a:gd name="T61" fmla="*/ 31 h 796"/>
              <a:gd name="T62" fmla="*/ 2612 w 5736"/>
              <a:gd name="T63" fmla="*/ 39 h 796"/>
              <a:gd name="T64" fmla="*/ 2422 w 5736"/>
              <a:gd name="T65" fmla="*/ 49 h 796"/>
              <a:gd name="T66" fmla="*/ 2230 w 5736"/>
              <a:gd name="T67" fmla="*/ 61 h 796"/>
              <a:gd name="T68" fmla="*/ 2039 w 5736"/>
              <a:gd name="T69" fmla="*/ 77 h 796"/>
              <a:gd name="T70" fmla="*/ 1848 w 5736"/>
              <a:gd name="T71" fmla="*/ 97 h 796"/>
              <a:gd name="T72" fmla="*/ 1657 w 5736"/>
              <a:gd name="T73" fmla="*/ 121 h 796"/>
              <a:gd name="T74" fmla="*/ 1465 w 5736"/>
              <a:gd name="T75" fmla="*/ 151 h 796"/>
              <a:gd name="T76" fmla="*/ 1274 w 5736"/>
              <a:gd name="T77" fmla="*/ 188 h 796"/>
              <a:gd name="T78" fmla="*/ 1083 w 5736"/>
              <a:gd name="T79" fmla="*/ 233 h 796"/>
              <a:gd name="T80" fmla="*/ 891 w 5736"/>
              <a:gd name="T81" fmla="*/ 289 h 796"/>
              <a:gd name="T82" fmla="*/ 701 w 5736"/>
              <a:gd name="T83" fmla="*/ 358 h 796"/>
              <a:gd name="T84" fmla="*/ 509 w 5736"/>
              <a:gd name="T85" fmla="*/ 443 h 796"/>
              <a:gd name="T86" fmla="*/ 318 w 5736"/>
              <a:gd name="T87" fmla="*/ 552 h 796"/>
              <a:gd name="T88" fmla="*/ 127 w 5736"/>
              <a:gd name="T89" fmla="*/ 690 h 796"/>
              <a:gd name="T90" fmla="*/ 0 w 5736"/>
              <a:gd name="T91" fmla="*/ 50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36" h="796">
                <a:moveTo>
                  <a:pt x="0" y="504"/>
                </a:moveTo>
                <a:lnTo>
                  <a:pt x="63" y="468"/>
                </a:lnTo>
                <a:lnTo>
                  <a:pt x="127" y="431"/>
                </a:lnTo>
                <a:lnTo>
                  <a:pt x="190" y="394"/>
                </a:lnTo>
                <a:lnTo>
                  <a:pt x="255" y="359"/>
                </a:lnTo>
                <a:lnTo>
                  <a:pt x="318" y="326"/>
                </a:lnTo>
                <a:lnTo>
                  <a:pt x="382" y="292"/>
                </a:lnTo>
                <a:lnTo>
                  <a:pt x="445" y="261"/>
                </a:lnTo>
                <a:lnTo>
                  <a:pt x="509" y="232"/>
                </a:lnTo>
                <a:lnTo>
                  <a:pt x="574" y="206"/>
                </a:lnTo>
                <a:lnTo>
                  <a:pt x="637" y="181"/>
                </a:lnTo>
                <a:lnTo>
                  <a:pt x="701" y="159"/>
                </a:lnTo>
                <a:lnTo>
                  <a:pt x="764" y="139"/>
                </a:lnTo>
                <a:lnTo>
                  <a:pt x="828" y="121"/>
                </a:lnTo>
                <a:lnTo>
                  <a:pt x="891" y="106"/>
                </a:lnTo>
                <a:lnTo>
                  <a:pt x="956" y="92"/>
                </a:lnTo>
                <a:lnTo>
                  <a:pt x="1020" y="79"/>
                </a:lnTo>
                <a:lnTo>
                  <a:pt x="1083" y="69"/>
                </a:lnTo>
                <a:lnTo>
                  <a:pt x="1147" y="59"/>
                </a:lnTo>
                <a:lnTo>
                  <a:pt x="1210" y="51"/>
                </a:lnTo>
                <a:lnTo>
                  <a:pt x="1274" y="45"/>
                </a:lnTo>
                <a:lnTo>
                  <a:pt x="1338" y="38"/>
                </a:lnTo>
                <a:lnTo>
                  <a:pt x="1402" y="32"/>
                </a:lnTo>
                <a:lnTo>
                  <a:pt x="1465" y="28"/>
                </a:lnTo>
                <a:lnTo>
                  <a:pt x="1529" y="25"/>
                </a:lnTo>
                <a:lnTo>
                  <a:pt x="1592" y="20"/>
                </a:lnTo>
                <a:lnTo>
                  <a:pt x="1657" y="18"/>
                </a:lnTo>
                <a:lnTo>
                  <a:pt x="1721" y="15"/>
                </a:lnTo>
                <a:lnTo>
                  <a:pt x="1784" y="14"/>
                </a:lnTo>
                <a:lnTo>
                  <a:pt x="1848" y="11"/>
                </a:lnTo>
                <a:lnTo>
                  <a:pt x="1911" y="9"/>
                </a:lnTo>
                <a:lnTo>
                  <a:pt x="1975" y="8"/>
                </a:lnTo>
                <a:lnTo>
                  <a:pt x="2039" y="7"/>
                </a:lnTo>
                <a:lnTo>
                  <a:pt x="2103" y="6"/>
                </a:lnTo>
                <a:lnTo>
                  <a:pt x="2230" y="5"/>
                </a:lnTo>
                <a:lnTo>
                  <a:pt x="2294" y="4"/>
                </a:lnTo>
                <a:lnTo>
                  <a:pt x="2357" y="4"/>
                </a:lnTo>
                <a:lnTo>
                  <a:pt x="2422" y="2"/>
                </a:lnTo>
                <a:lnTo>
                  <a:pt x="2549" y="2"/>
                </a:lnTo>
                <a:lnTo>
                  <a:pt x="2612" y="1"/>
                </a:lnTo>
                <a:lnTo>
                  <a:pt x="2804" y="1"/>
                </a:lnTo>
                <a:lnTo>
                  <a:pt x="2868" y="1"/>
                </a:lnTo>
                <a:lnTo>
                  <a:pt x="2931" y="1"/>
                </a:lnTo>
                <a:lnTo>
                  <a:pt x="2995" y="1"/>
                </a:lnTo>
                <a:lnTo>
                  <a:pt x="3058" y="0"/>
                </a:lnTo>
                <a:lnTo>
                  <a:pt x="3250" y="0"/>
                </a:lnTo>
                <a:lnTo>
                  <a:pt x="3313" y="0"/>
                </a:lnTo>
                <a:lnTo>
                  <a:pt x="3377" y="0"/>
                </a:lnTo>
                <a:lnTo>
                  <a:pt x="3441" y="0"/>
                </a:lnTo>
                <a:lnTo>
                  <a:pt x="3505" y="0"/>
                </a:lnTo>
                <a:lnTo>
                  <a:pt x="3569" y="0"/>
                </a:lnTo>
                <a:lnTo>
                  <a:pt x="3632" y="0"/>
                </a:lnTo>
                <a:lnTo>
                  <a:pt x="3888" y="0"/>
                </a:lnTo>
                <a:lnTo>
                  <a:pt x="3951" y="0"/>
                </a:lnTo>
                <a:lnTo>
                  <a:pt x="5736" y="0"/>
                </a:lnTo>
                <a:lnTo>
                  <a:pt x="5736" y="1"/>
                </a:lnTo>
                <a:lnTo>
                  <a:pt x="5671" y="1"/>
                </a:lnTo>
                <a:lnTo>
                  <a:pt x="5607" y="1"/>
                </a:lnTo>
                <a:lnTo>
                  <a:pt x="5480" y="1"/>
                </a:lnTo>
                <a:lnTo>
                  <a:pt x="5417" y="1"/>
                </a:lnTo>
                <a:lnTo>
                  <a:pt x="5353" y="1"/>
                </a:lnTo>
                <a:lnTo>
                  <a:pt x="5289" y="1"/>
                </a:lnTo>
                <a:lnTo>
                  <a:pt x="5225" y="1"/>
                </a:lnTo>
                <a:lnTo>
                  <a:pt x="4971" y="2"/>
                </a:lnTo>
                <a:lnTo>
                  <a:pt x="4906" y="2"/>
                </a:lnTo>
                <a:lnTo>
                  <a:pt x="4843" y="2"/>
                </a:lnTo>
                <a:lnTo>
                  <a:pt x="4779" y="2"/>
                </a:lnTo>
                <a:lnTo>
                  <a:pt x="4716" y="4"/>
                </a:lnTo>
                <a:lnTo>
                  <a:pt x="4652" y="4"/>
                </a:lnTo>
                <a:lnTo>
                  <a:pt x="4588" y="4"/>
                </a:lnTo>
                <a:lnTo>
                  <a:pt x="4397" y="5"/>
                </a:lnTo>
                <a:lnTo>
                  <a:pt x="4333" y="5"/>
                </a:lnTo>
                <a:lnTo>
                  <a:pt x="4270" y="6"/>
                </a:lnTo>
                <a:lnTo>
                  <a:pt x="4142" y="6"/>
                </a:lnTo>
                <a:lnTo>
                  <a:pt x="4015" y="7"/>
                </a:lnTo>
                <a:lnTo>
                  <a:pt x="3951" y="8"/>
                </a:lnTo>
                <a:lnTo>
                  <a:pt x="3888" y="8"/>
                </a:lnTo>
                <a:lnTo>
                  <a:pt x="3823" y="9"/>
                </a:lnTo>
                <a:lnTo>
                  <a:pt x="3759" y="10"/>
                </a:lnTo>
                <a:lnTo>
                  <a:pt x="3632" y="11"/>
                </a:lnTo>
                <a:lnTo>
                  <a:pt x="3569" y="12"/>
                </a:lnTo>
                <a:lnTo>
                  <a:pt x="3505" y="14"/>
                </a:lnTo>
                <a:lnTo>
                  <a:pt x="3441" y="15"/>
                </a:lnTo>
                <a:lnTo>
                  <a:pt x="3377" y="16"/>
                </a:lnTo>
                <a:lnTo>
                  <a:pt x="3313" y="17"/>
                </a:lnTo>
                <a:lnTo>
                  <a:pt x="3250" y="18"/>
                </a:lnTo>
                <a:lnTo>
                  <a:pt x="3186" y="19"/>
                </a:lnTo>
                <a:lnTo>
                  <a:pt x="3122" y="21"/>
                </a:lnTo>
                <a:lnTo>
                  <a:pt x="3058" y="22"/>
                </a:lnTo>
                <a:lnTo>
                  <a:pt x="2995" y="25"/>
                </a:lnTo>
                <a:lnTo>
                  <a:pt x="2931" y="27"/>
                </a:lnTo>
                <a:lnTo>
                  <a:pt x="2868" y="29"/>
                </a:lnTo>
                <a:lnTo>
                  <a:pt x="2804" y="31"/>
                </a:lnTo>
                <a:lnTo>
                  <a:pt x="2739" y="34"/>
                </a:lnTo>
                <a:lnTo>
                  <a:pt x="2676" y="36"/>
                </a:lnTo>
                <a:lnTo>
                  <a:pt x="2612" y="39"/>
                </a:lnTo>
                <a:lnTo>
                  <a:pt x="2549" y="42"/>
                </a:lnTo>
                <a:lnTo>
                  <a:pt x="2485" y="46"/>
                </a:lnTo>
                <a:lnTo>
                  <a:pt x="2422" y="49"/>
                </a:lnTo>
                <a:lnTo>
                  <a:pt x="2357" y="52"/>
                </a:lnTo>
                <a:lnTo>
                  <a:pt x="2294" y="57"/>
                </a:lnTo>
                <a:lnTo>
                  <a:pt x="2230" y="61"/>
                </a:lnTo>
                <a:lnTo>
                  <a:pt x="2167" y="67"/>
                </a:lnTo>
                <a:lnTo>
                  <a:pt x="2103" y="71"/>
                </a:lnTo>
                <a:lnTo>
                  <a:pt x="2039" y="77"/>
                </a:lnTo>
                <a:lnTo>
                  <a:pt x="1975" y="84"/>
                </a:lnTo>
                <a:lnTo>
                  <a:pt x="1911" y="89"/>
                </a:lnTo>
                <a:lnTo>
                  <a:pt x="1848" y="97"/>
                </a:lnTo>
                <a:lnTo>
                  <a:pt x="1784" y="105"/>
                </a:lnTo>
                <a:lnTo>
                  <a:pt x="1721" y="112"/>
                </a:lnTo>
                <a:lnTo>
                  <a:pt x="1657" y="121"/>
                </a:lnTo>
                <a:lnTo>
                  <a:pt x="1592" y="130"/>
                </a:lnTo>
                <a:lnTo>
                  <a:pt x="1529" y="140"/>
                </a:lnTo>
                <a:lnTo>
                  <a:pt x="1465" y="151"/>
                </a:lnTo>
                <a:lnTo>
                  <a:pt x="1402" y="162"/>
                </a:lnTo>
                <a:lnTo>
                  <a:pt x="1338" y="175"/>
                </a:lnTo>
                <a:lnTo>
                  <a:pt x="1274" y="188"/>
                </a:lnTo>
                <a:lnTo>
                  <a:pt x="1210" y="201"/>
                </a:lnTo>
                <a:lnTo>
                  <a:pt x="1147" y="217"/>
                </a:lnTo>
                <a:lnTo>
                  <a:pt x="1083" y="233"/>
                </a:lnTo>
                <a:lnTo>
                  <a:pt x="1020" y="250"/>
                </a:lnTo>
                <a:lnTo>
                  <a:pt x="956" y="269"/>
                </a:lnTo>
                <a:lnTo>
                  <a:pt x="891" y="289"/>
                </a:lnTo>
                <a:lnTo>
                  <a:pt x="828" y="310"/>
                </a:lnTo>
                <a:lnTo>
                  <a:pt x="764" y="333"/>
                </a:lnTo>
                <a:lnTo>
                  <a:pt x="701" y="358"/>
                </a:lnTo>
                <a:lnTo>
                  <a:pt x="637" y="384"/>
                </a:lnTo>
                <a:lnTo>
                  <a:pt x="574" y="413"/>
                </a:lnTo>
                <a:lnTo>
                  <a:pt x="509" y="443"/>
                </a:lnTo>
                <a:lnTo>
                  <a:pt x="445" y="478"/>
                </a:lnTo>
                <a:lnTo>
                  <a:pt x="382" y="513"/>
                </a:lnTo>
                <a:lnTo>
                  <a:pt x="318" y="552"/>
                </a:lnTo>
                <a:lnTo>
                  <a:pt x="255" y="595"/>
                </a:lnTo>
                <a:lnTo>
                  <a:pt x="190" y="641"/>
                </a:lnTo>
                <a:lnTo>
                  <a:pt x="127" y="690"/>
                </a:lnTo>
                <a:lnTo>
                  <a:pt x="63" y="742"/>
                </a:lnTo>
                <a:lnTo>
                  <a:pt x="0" y="796"/>
                </a:lnTo>
                <a:lnTo>
                  <a:pt x="0" y="504"/>
                </a:lnTo>
                <a:close/>
                <a:moveTo>
                  <a:pt x="6" y="2"/>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19"/>
          <p:cNvSpPr>
            <a:spLocks noEditPoints="1"/>
          </p:cNvSpPr>
          <p:nvPr/>
        </p:nvSpPr>
        <p:spPr bwMode="auto">
          <a:xfrm>
            <a:off x="2011542" y="310688"/>
            <a:ext cx="9427271" cy="555608"/>
          </a:xfrm>
          <a:custGeom>
            <a:avLst/>
            <a:gdLst>
              <a:gd name="T0" fmla="*/ 63 w 5736"/>
              <a:gd name="T1" fmla="*/ 84 h 179"/>
              <a:gd name="T2" fmla="*/ 190 w 5736"/>
              <a:gd name="T3" fmla="*/ 68 h 179"/>
              <a:gd name="T4" fmla="*/ 318 w 5736"/>
              <a:gd name="T5" fmla="*/ 55 h 179"/>
              <a:gd name="T6" fmla="*/ 445 w 5736"/>
              <a:gd name="T7" fmla="*/ 42 h 179"/>
              <a:gd name="T8" fmla="*/ 574 w 5736"/>
              <a:gd name="T9" fmla="*/ 32 h 179"/>
              <a:gd name="T10" fmla="*/ 701 w 5736"/>
              <a:gd name="T11" fmla="*/ 25 h 179"/>
              <a:gd name="T12" fmla="*/ 828 w 5736"/>
              <a:gd name="T13" fmla="*/ 18 h 179"/>
              <a:gd name="T14" fmla="*/ 956 w 5736"/>
              <a:gd name="T15" fmla="*/ 14 h 179"/>
              <a:gd name="T16" fmla="*/ 1083 w 5736"/>
              <a:gd name="T17" fmla="*/ 10 h 179"/>
              <a:gd name="T18" fmla="*/ 1210 w 5736"/>
              <a:gd name="T19" fmla="*/ 8 h 179"/>
              <a:gd name="T20" fmla="*/ 1338 w 5736"/>
              <a:gd name="T21" fmla="*/ 6 h 179"/>
              <a:gd name="T22" fmla="*/ 1465 w 5736"/>
              <a:gd name="T23" fmla="*/ 5 h 179"/>
              <a:gd name="T24" fmla="*/ 1592 w 5736"/>
              <a:gd name="T25" fmla="*/ 4 h 179"/>
              <a:gd name="T26" fmla="*/ 1721 w 5736"/>
              <a:gd name="T27" fmla="*/ 2 h 179"/>
              <a:gd name="T28" fmla="*/ 1911 w 5736"/>
              <a:gd name="T29" fmla="*/ 1 h 179"/>
              <a:gd name="T30" fmla="*/ 2039 w 5736"/>
              <a:gd name="T31" fmla="*/ 1 h 179"/>
              <a:gd name="T32" fmla="*/ 2167 w 5736"/>
              <a:gd name="T33" fmla="*/ 1 h 179"/>
              <a:gd name="T34" fmla="*/ 2294 w 5736"/>
              <a:gd name="T35" fmla="*/ 0 h 179"/>
              <a:gd name="T36" fmla="*/ 2612 w 5736"/>
              <a:gd name="T37" fmla="*/ 0 h 179"/>
              <a:gd name="T38" fmla="*/ 2804 w 5736"/>
              <a:gd name="T39" fmla="*/ 0 h 179"/>
              <a:gd name="T40" fmla="*/ 3122 w 5736"/>
              <a:gd name="T41" fmla="*/ 0 h 179"/>
              <a:gd name="T42" fmla="*/ 5736 w 5736"/>
              <a:gd name="T43" fmla="*/ 0 h 179"/>
              <a:gd name="T44" fmla="*/ 5607 w 5736"/>
              <a:gd name="T45" fmla="*/ 0 h 179"/>
              <a:gd name="T46" fmla="*/ 5289 w 5736"/>
              <a:gd name="T47" fmla="*/ 0 h 179"/>
              <a:gd name="T48" fmla="*/ 5035 w 5736"/>
              <a:gd name="T49" fmla="*/ 0 h 179"/>
              <a:gd name="T50" fmla="*/ 4843 w 5736"/>
              <a:gd name="T51" fmla="*/ 0 h 179"/>
              <a:gd name="T52" fmla="*/ 4716 w 5736"/>
              <a:gd name="T53" fmla="*/ 0 h 179"/>
              <a:gd name="T54" fmla="*/ 4588 w 5736"/>
              <a:gd name="T55" fmla="*/ 0 h 179"/>
              <a:gd name="T56" fmla="*/ 4460 w 5736"/>
              <a:gd name="T57" fmla="*/ 0 h 179"/>
              <a:gd name="T58" fmla="*/ 4333 w 5736"/>
              <a:gd name="T59" fmla="*/ 0 h 179"/>
              <a:gd name="T60" fmla="*/ 4142 w 5736"/>
              <a:gd name="T61" fmla="*/ 1 h 179"/>
              <a:gd name="T62" fmla="*/ 3951 w 5736"/>
              <a:gd name="T63" fmla="*/ 1 h 179"/>
              <a:gd name="T64" fmla="*/ 3759 w 5736"/>
              <a:gd name="T65" fmla="*/ 1 h 179"/>
              <a:gd name="T66" fmla="*/ 3632 w 5736"/>
              <a:gd name="T67" fmla="*/ 1 h 179"/>
              <a:gd name="T68" fmla="*/ 3505 w 5736"/>
              <a:gd name="T69" fmla="*/ 1 h 179"/>
              <a:gd name="T70" fmla="*/ 3313 w 5736"/>
              <a:gd name="T71" fmla="*/ 2 h 179"/>
              <a:gd name="T72" fmla="*/ 2995 w 5736"/>
              <a:gd name="T73" fmla="*/ 4 h 179"/>
              <a:gd name="T74" fmla="*/ 2868 w 5736"/>
              <a:gd name="T75" fmla="*/ 4 h 179"/>
              <a:gd name="T76" fmla="*/ 2676 w 5736"/>
              <a:gd name="T77" fmla="*/ 5 h 179"/>
              <a:gd name="T78" fmla="*/ 2549 w 5736"/>
              <a:gd name="T79" fmla="*/ 6 h 179"/>
              <a:gd name="T80" fmla="*/ 2422 w 5736"/>
              <a:gd name="T81" fmla="*/ 7 h 179"/>
              <a:gd name="T82" fmla="*/ 2294 w 5736"/>
              <a:gd name="T83" fmla="*/ 8 h 179"/>
              <a:gd name="T84" fmla="*/ 2167 w 5736"/>
              <a:gd name="T85" fmla="*/ 9 h 179"/>
              <a:gd name="T86" fmla="*/ 2039 w 5736"/>
              <a:gd name="T87" fmla="*/ 10 h 179"/>
              <a:gd name="T88" fmla="*/ 1911 w 5736"/>
              <a:gd name="T89" fmla="*/ 12 h 179"/>
              <a:gd name="T90" fmla="*/ 1784 w 5736"/>
              <a:gd name="T91" fmla="*/ 15 h 179"/>
              <a:gd name="T92" fmla="*/ 1657 w 5736"/>
              <a:gd name="T93" fmla="*/ 17 h 179"/>
              <a:gd name="T94" fmla="*/ 1529 w 5736"/>
              <a:gd name="T95" fmla="*/ 19 h 179"/>
              <a:gd name="T96" fmla="*/ 1402 w 5736"/>
              <a:gd name="T97" fmla="*/ 22 h 179"/>
              <a:gd name="T98" fmla="*/ 1274 w 5736"/>
              <a:gd name="T99" fmla="*/ 27 h 179"/>
              <a:gd name="T100" fmla="*/ 1147 w 5736"/>
              <a:gd name="T101" fmla="*/ 31 h 179"/>
              <a:gd name="T102" fmla="*/ 1020 w 5736"/>
              <a:gd name="T103" fmla="*/ 37 h 179"/>
              <a:gd name="T104" fmla="*/ 891 w 5736"/>
              <a:gd name="T105" fmla="*/ 44 h 179"/>
              <a:gd name="T106" fmla="*/ 764 w 5736"/>
              <a:gd name="T107" fmla="*/ 52 h 179"/>
              <a:gd name="T108" fmla="*/ 637 w 5736"/>
              <a:gd name="T109" fmla="*/ 62 h 179"/>
              <a:gd name="T110" fmla="*/ 509 w 5736"/>
              <a:gd name="T111" fmla="*/ 75 h 179"/>
              <a:gd name="T112" fmla="*/ 382 w 5736"/>
              <a:gd name="T113" fmla="*/ 91 h 179"/>
              <a:gd name="T114" fmla="*/ 255 w 5736"/>
              <a:gd name="T115" fmla="*/ 112 h 179"/>
              <a:gd name="T116" fmla="*/ 127 w 5736"/>
              <a:gd name="T117" fmla="*/ 141 h 179"/>
              <a:gd name="T118" fmla="*/ 0 w 5736"/>
              <a:gd name="T119" fmla="*/ 179 h 179"/>
              <a:gd name="T120" fmla="*/ 1749413699 w 5736"/>
              <a:gd name="T121" fmla="*/ -18790377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6" h="179">
                <a:moveTo>
                  <a:pt x="0" y="92"/>
                </a:moveTo>
                <a:lnTo>
                  <a:pt x="63" y="84"/>
                </a:lnTo>
                <a:lnTo>
                  <a:pt x="127" y="76"/>
                </a:lnTo>
                <a:lnTo>
                  <a:pt x="190" y="68"/>
                </a:lnTo>
                <a:lnTo>
                  <a:pt x="255" y="61"/>
                </a:lnTo>
                <a:lnTo>
                  <a:pt x="318" y="55"/>
                </a:lnTo>
                <a:lnTo>
                  <a:pt x="382" y="48"/>
                </a:lnTo>
                <a:lnTo>
                  <a:pt x="445" y="42"/>
                </a:lnTo>
                <a:lnTo>
                  <a:pt x="509" y="37"/>
                </a:lnTo>
                <a:lnTo>
                  <a:pt x="574" y="32"/>
                </a:lnTo>
                <a:lnTo>
                  <a:pt x="637" y="28"/>
                </a:lnTo>
                <a:lnTo>
                  <a:pt x="701" y="25"/>
                </a:lnTo>
                <a:lnTo>
                  <a:pt x="764" y="21"/>
                </a:lnTo>
                <a:lnTo>
                  <a:pt x="828" y="18"/>
                </a:lnTo>
                <a:lnTo>
                  <a:pt x="891" y="16"/>
                </a:lnTo>
                <a:lnTo>
                  <a:pt x="956" y="14"/>
                </a:lnTo>
                <a:lnTo>
                  <a:pt x="1020" y="11"/>
                </a:lnTo>
                <a:lnTo>
                  <a:pt x="1083" y="10"/>
                </a:lnTo>
                <a:lnTo>
                  <a:pt x="1147" y="9"/>
                </a:lnTo>
                <a:lnTo>
                  <a:pt x="1210" y="8"/>
                </a:lnTo>
                <a:lnTo>
                  <a:pt x="1274" y="7"/>
                </a:lnTo>
                <a:lnTo>
                  <a:pt x="1338" y="6"/>
                </a:lnTo>
                <a:lnTo>
                  <a:pt x="1402" y="5"/>
                </a:lnTo>
                <a:lnTo>
                  <a:pt x="1465" y="5"/>
                </a:lnTo>
                <a:lnTo>
                  <a:pt x="1529" y="4"/>
                </a:lnTo>
                <a:lnTo>
                  <a:pt x="1592" y="4"/>
                </a:lnTo>
                <a:lnTo>
                  <a:pt x="1657" y="2"/>
                </a:lnTo>
                <a:lnTo>
                  <a:pt x="1721" y="2"/>
                </a:lnTo>
                <a:lnTo>
                  <a:pt x="1848" y="1"/>
                </a:lnTo>
                <a:lnTo>
                  <a:pt x="1911" y="1"/>
                </a:lnTo>
                <a:lnTo>
                  <a:pt x="1975" y="1"/>
                </a:lnTo>
                <a:lnTo>
                  <a:pt x="2039" y="1"/>
                </a:lnTo>
                <a:lnTo>
                  <a:pt x="2103" y="1"/>
                </a:lnTo>
                <a:lnTo>
                  <a:pt x="2167" y="1"/>
                </a:lnTo>
                <a:lnTo>
                  <a:pt x="2230" y="0"/>
                </a:lnTo>
                <a:lnTo>
                  <a:pt x="2294" y="0"/>
                </a:lnTo>
                <a:lnTo>
                  <a:pt x="2549" y="0"/>
                </a:lnTo>
                <a:lnTo>
                  <a:pt x="2612" y="0"/>
                </a:lnTo>
                <a:lnTo>
                  <a:pt x="2676" y="0"/>
                </a:lnTo>
                <a:lnTo>
                  <a:pt x="2804" y="0"/>
                </a:lnTo>
                <a:lnTo>
                  <a:pt x="2868" y="0"/>
                </a:lnTo>
                <a:lnTo>
                  <a:pt x="3122" y="0"/>
                </a:lnTo>
                <a:lnTo>
                  <a:pt x="3186" y="0"/>
                </a:lnTo>
                <a:lnTo>
                  <a:pt x="5736" y="0"/>
                </a:lnTo>
                <a:lnTo>
                  <a:pt x="5736" y="0"/>
                </a:lnTo>
                <a:lnTo>
                  <a:pt x="5607" y="0"/>
                </a:lnTo>
                <a:lnTo>
                  <a:pt x="5544" y="0"/>
                </a:lnTo>
                <a:lnTo>
                  <a:pt x="5289" y="0"/>
                </a:lnTo>
                <a:lnTo>
                  <a:pt x="5225" y="0"/>
                </a:lnTo>
                <a:lnTo>
                  <a:pt x="5035" y="0"/>
                </a:lnTo>
                <a:lnTo>
                  <a:pt x="4971" y="0"/>
                </a:lnTo>
                <a:lnTo>
                  <a:pt x="4843" y="0"/>
                </a:lnTo>
                <a:lnTo>
                  <a:pt x="4779" y="0"/>
                </a:lnTo>
                <a:lnTo>
                  <a:pt x="4716" y="0"/>
                </a:lnTo>
                <a:lnTo>
                  <a:pt x="4652" y="0"/>
                </a:lnTo>
                <a:lnTo>
                  <a:pt x="4588" y="0"/>
                </a:lnTo>
                <a:lnTo>
                  <a:pt x="4524" y="0"/>
                </a:lnTo>
                <a:lnTo>
                  <a:pt x="4460" y="0"/>
                </a:lnTo>
                <a:lnTo>
                  <a:pt x="4397" y="0"/>
                </a:lnTo>
                <a:lnTo>
                  <a:pt x="4333" y="0"/>
                </a:lnTo>
                <a:lnTo>
                  <a:pt x="4270" y="1"/>
                </a:lnTo>
                <a:lnTo>
                  <a:pt x="4142" y="1"/>
                </a:lnTo>
                <a:lnTo>
                  <a:pt x="4078" y="1"/>
                </a:lnTo>
                <a:lnTo>
                  <a:pt x="3951" y="1"/>
                </a:lnTo>
                <a:lnTo>
                  <a:pt x="3888" y="1"/>
                </a:lnTo>
                <a:lnTo>
                  <a:pt x="3759" y="1"/>
                </a:lnTo>
                <a:lnTo>
                  <a:pt x="3696" y="1"/>
                </a:lnTo>
                <a:lnTo>
                  <a:pt x="3632" y="1"/>
                </a:lnTo>
                <a:lnTo>
                  <a:pt x="3569" y="1"/>
                </a:lnTo>
                <a:lnTo>
                  <a:pt x="3505" y="1"/>
                </a:lnTo>
                <a:lnTo>
                  <a:pt x="3377" y="2"/>
                </a:lnTo>
                <a:lnTo>
                  <a:pt x="3313" y="2"/>
                </a:lnTo>
                <a:lnTo>
                  <a:pt x="3250" y="2"/>
                </a:lnTo>
                <a:lnTo>
                  <a:pt x="2995" y="4"/>
                </a:lnTo>
                <a:lnTo>
                  <a:pt x="2931" y="4"/>
                </a:lnTo>
                <a:lnTo>
                  <a:pt x="2868" y="4"/>
                </a:lnTo>
                <a:lnTo>
                  <a:pt x="2739" y="5"/>
                </a:lnTo>
                <a:lnTo>
                  <a:pt x="2676" y="5"/>
                </a:lnTo>
                <a:lnTo>
                  <a:pt x="2612" y="6"/>
                </a:lnTo>
                <a:lnTo>
                  <a:pt x="2549" y="6"/>
                </a:lnTo>
                <a:lnTo>
                  <a:pt x="2485" y="6"/>
                </a:lnTo>
                <a:lnTo>
                  <a:pt x="2422" y="7"/>
                </a:lnTo>
                <a:lnTo>
                  <a:pt x="2357" y="7"/>
                </a:lnTo>
                <a:lnTo>
                  <a:pt x="2294" y="8"/>
                </a:lnTo>
                <a:lnTo>
                  <a:pt x="2230" y="8"/>
                </a:lnTo>
                <a:lnTo>
                  <a:pt x="2167" y="9"/>
                </a:lnTo>
                <a:lnTo>
                  <a:pt x="2103" y="10"/>
                </a:lnTo>
                <a:lnTo>
                  <a:pt x="2039" y="10"/>
                </a:lnTo>
                <a:lnTo>
                  <a:pt x="1975" y="11"/>
                </a:lnTo>
                <a:lnTo>
                  <a:pt x="1911" y="12"/>
                </a:lnTo>
                <a:lnTo>
                  <a:pt x="1848" y="14"/>
                </a:lnTo>
                <a:lnTo>
                  <a:pt x="1784" y="15"/>
                </a:lnTo>
                <a:lnTo>
                  <a:pt x="1721" y="16"/>
                </a:lnTo>
                <a:lnTo>
                  <a:pt x="1657" y="17"/>
                </a:lnTo>
                <a:lnTo>
                  <a:pt x="1592" y="18"/>
                </a:lnTo>
                <a:lnTo>
                  <a:pt x="1529" y="19"/>
                </a:lnTo>
                <a:lnTo>
                  <a:pt x="1465" y="21"/>
                </a:lnTo>
                <a:lnTo>
                  <a:pt x="1402" y="22"/>
                </a:lnTo>
                <a:lnTo>
                  <a:pt x="1338" y="25"/>
                </a:lnTo>
                <a:lnTo>
                  <a:pt x="1274" y="27"/>
                </a:lnTo>
                <a:lnTo>
                  <a:pt x="1210" y="29"/>
                </a:lnTo>
                <a:lnTo>
                  <a:pt x="1147" y="31"/>
                </a:lnTo>
                <a:lnTo>
                  <a:pt x="1083" y="35"/>
                </a:lnTo>
                <a:lnTo>
                  <a:pt x="1020" y="37"/>
                </a:lnTo>
                <a:lnTo>
                  <a:pt x="956" y="40"/>
                </a:lnTo>
                <a:lnTo>
                  <a:pt x="891" y="44"/>
                </a:lnTo>
                <a:lnTo>
                  <a:pt x="828" y="48"/>
                </a:lnTo>
                <a:lnTo>
                  <a:pt x="764" y="52"/>
                </a:lnTo>
                <a:lnTo>
                  <a:pt x="701" y="57"/>
                </a:lnTo>
                <a:lnTo>
                  <a:pt x="637" y="62"/>
                </a:lnTo>
                <a:lnTo>
                  <a:pt x="574" y="68"/>
                </a:lnTo>
                <a:lnTo>
                  <a:pt x="509" y="75"/>
                </a:lnTo>
                <a:lnTo>
                  <a:pt x="445" y="82"/>
                </a:lnTo>
                <a:lnTo>
                  <a:pt x="382" y="91"/>
                </a:lnTo>
                <a:lnTo>
                  <a:pt x="318" y="101"/>
                </a:lnTo>
                <a:lnTo>
                  <a:pt x="255" y="112"/>
                </a:lnTo>
                <a:lnTo>
                  <a:pt x="190" y="126"/>
                </a:lnTo>
                <a:lnTo>
                  <a:pt x="127" y="141"/>
                </a:lnTo>
                <a:lnTo>
                  <a:pt x="63" y="159"/>
                </a:lnTo>
                <a:lnTo>
                  <a:pt x="0" y="179"/>
                </a:lnTo>
                <a:lnTo>
                  <a:pt x="0" y="92"/>
                </a:lnTo>
                <a:close/>
                <a:moveTo>
                  <a:pt x="1749413699" y="-1879037782"/>
                </a:moveTo>
              </a:path>
            </a:pathLst>
          </a:custGeom>
          <a:solidFill>
            <a:srgbClr val="FA9F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2"/>
          <p:cNvSpPr>
            <a:spLocks/>
          </p:cNvSpPr>
          <p:nvPr/>
        </p:nvSpPr>
        <p:spPr bwMode="auto">
          <a:xfrm>
            <a:off x="2011542" y="310688"/>
            <a:ext cx="9427271" cy="400411"/>
          </a:xfrm>
          <a:custGeom>
            <a:avLst/>
            <a:gdLst>
              <a:gd name="T0" fmla="*/ 0 w 5736"/>
              <a:gd name="T1" fmla="*/ 129 h 129"/>
              <a:gd name="T2" fmla="*/ 63 w 5736"/>
              <a:gd name="T3" fmla="*/ 116 h 129"/>
              <a:gd name="T4" fmla="*/ 127 w 5736"/>
              <a:gd name="T5" fmla="*/ 104 h 129"/>
              <a:gd name="T6" fmla="*/ 190 w 5736"/>
              <a:gd name="T7" fmla="*/ 92 h 129"/>
              <a:gd name="T8" fmla="*/ 255 w 5736"/>
              <a:gd name="T9" fmla="*/ 84 h 129"/>
              <a:gd name="T10" fmla="*/ 318 w 5736"/>
              <a:gd name="T11" fmla="*/ 75 h 129"/>
              <a:gd name="T12" fmla="*/ 382 w 5736"/>
              <a:gd name="T13" fmla="*/ 66 h 129"/>
              <a:gd name="T14" fmla="*/ 445 w 5736"/>
              <a:gd name="T15" fmla="*/ 59 h 129"/>
              <a:gd name="T16" fmla="*/ 509 w 5736"/>
              <a:gd name="T17" fmla="*/ 52 h 129"/>
              <a:gd name="T18" fmla="*/ 574 w 5736"/>
              <a:gd name="T19" fmla="*/ 47 h 129"/>
              <a:gd name="T20" fmla="*/ 637 w 5736"/>
              <a:gd name="T21" fmla="*/ 42 h 129"/>
              <a:gd name="T22" fmla="*/ 701 w 5736"/>
              <a:gd name="T23" fmla="*/ 37 h 129"/>
              <a:gd name="T24" fmla="*/ 764 w 5736"/>
              <a:gd name="T25" fmla="*/ 34 h 129"/>
              <a:gd name="T26" fmla="*/ 828 w 5736"/>
              <a:gd name="T27" fmla="*/ 30 h 129"/>
              <a:gd name="T28" fmla="*/ 891 w 5736"/>
              <a:gd name="T29" fmla="*/ 27 h 129"/>
              <a:gd name="T30" fmla="*/ 956 w 5736"/>
              <a:gd name="T31" fmla="*/ 24 h 129"/>
              <a:gd name="T32" fmla="*/ 1020 w 5736"/>
              <a:gd name="T33" fmla="*/ 21 h 129"/>
              <a:gd name="T34" fmla="*/ 1083 w 5736"/>
              <a:gd name="T35" fmla="*/ 19 h 129"/>
              <a:gd name="T36" fmla="*/ 1147 w 5736"/>
              <a:gd name="T37" fmla="*/ 17 h 129"/>
              <a:gd name="T38" fmla="*/ 1210 w 5736"/>
              <a:gd name="T39" fmla="*/ 15 h 129"/>
              <a:gd name="T40" fmla="*/ 1274 w 5736"/>
              <a:gd name="T41" fmla="*/ 14 h 129"/>
              <a:gd name="T42" fmla="*/ 1338 w 5736"/>
              <a:gd name="T43" fmla="*/ 11 h 129"/>
              <a:gd name="T44" fmla="*/ 1402 w 5736"/>
              <a:gd name="T45" fmla="*/ 10 h 129"/>
              <a:gd name="T46" fmla="*/ 1465 w 5736"/>
              <a:gd name="T47" fmla="*/ 9 h 129"/>
              <a:gd name="T48" fmla="*/ 1529 w 5736"/>
              <a:gd name="T49" fmla="*/ 8 h 129"/>
              <a:gd name="T50" fmla="*/ 1592 w 5736"/>
              <a:gd name="T51" fmla="*/ 7 h 129"/>
              <a:gd name="T52" fmla="*/ 1657 w 5736"/>
              <a:gd name="T53" fmla="*/ 7 h 129"/>
              <a:gd name="T54" fmla="*/ 1721 w 5736"/>
              <a:gd name="T55" fmla="*/ 6 h 129"/>
              <a:gd name="T56" fmla="*/ 1784 w 5736"/>
              <a:gd name="T57" fmla="*/ 6 h 129"/>
              <a:gd name="T58" fmla="*/ 1911 w 5736"/>
              <a:gd name="T59" fmla="*/ 5 h 129"/>
              <a:gd name="T60" fmla="*/ 1975 w 5736"/>
              <a:gd name="T61" fmla="*/ 4 h 129"/>
              <a:gd name="T62" fmla="*/ 2103 w 5736"/>
              <a:gd name="T63" fmla="*/ 2 h 129"/>
              <a:gd name="T64" fmla="*/ 2230 w 5736"/>
              <a:gd name="T65" fmla="*/ 2 h 129"/>
              <a:gd name="T66" fmla="*/ 2294 w 5736"/>
              <a:gd name="T67" fmla="*/ 2 h 129"/>
              <a:gd name="T68" fmla="*/ 2422 w 5736"/>
              <a:gd name="T69" fmla="*/ 1 h 129"/>
              <a:gd name="T70" fmla="*/ 2549 w 5736"/>
              <a:gd name="T71" fmla="*/ 1 h 129"/>
              <a:gd name="T72" fmla="*/ 2612 w 5736"/>
              <a:gd name="T73" fmla="*/ 1 h 129"/>
              <a:gd name="T74" fmla="*/ 2676 w 5736"/>
              <a:gd name="T75" fmla="*/ 1 h 129"/>
              <a:gd name="T76" fmla="*/ 2739 w 5736"/>
              <a:gd name="T77" fmla="*/ 1 h 129"/>
              <a:gd name="T78" fmla="*/ 2804 w 5736"/>
              <a:gd name="T79" fmla="*/ 1 h 129"/>
              <a:gd name="T80" fmla="*/ 2868 w 5736"/>
              <a:gd name="T81" fmla="*/ 1 h 129"/>
              <a:gd name="T82" fmla="*/ 2931 w 5736"/>
              <a:gd name="T83" fmla="*/ 0 h 129"/>
              <a:gd name="T84" fmla="*/ 3058 w 5736"/>
              <a:gd name="T85" fmla="*/ 0 h 129"/>
              <a:gd name="T86" fmla="*/ 3122 w 5736"/>
              <a:gd name="T87" fmla="*/ 0 h 129"/>
              <a:gd name="T88" fmla="*/ 3250 w 5736"/>
              <a:gd name="T89" fmla="*/ 0 h 129"/>
              <a:gd name="T90" fmla="*/ 3313 w 5736"/>
              <a:gd name="T91" fmla="*/ 0 h 129"/>
              <a:gd name="T92" fmla="*/ 3377 w 5736"/>
              <a:gd name="T93" fmla="*/ 0 h 129"/>
              <a:gd name="T94" fmla="*/ 3505 w 5736"/>
              <a:gd name="T95" fmla="*/ 0 h 129"/>
              <a:gd name="T96" fmla="*/ 3569 w 5736"/>
              <a:gd name="T97" fmla="*/ 0 h 129"/>
              <a:gd name="T98" fmla="*/ 3696 w 5736"/>
              <a:gd name="T99" fmla="*/ 0 h 129"/>
              <a:gd name="T100" fmla="*/ 3759 w 5736"/>
              <a:gd name="T101" fmla="*/ 0 h 129"/>
              <a:gd name="T102" fmla="*/ 4142 w 5736"/>
              <a:gd name="T103" fmla="*/ 0 h 129"/>
              <a:gd name="T104" fmla="*/ 4205 w 5736"/>
              <a:gd name="T105" fmla="*/ 0 h 129"/>
              <a:gd name="T106" fmla="*/ 5736 w 5736"/>
              <a:gd name="T10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36" h="129">
                <a:moveTo>
                  <a:pt x="0" y="129"/>
                </a:moveTo>
                <a:lnTo>
                  <a:pt x="63" y="116"/>
                </a:lnTo>
                <a:lnTo>
                  <a:pt x="127" y="104"/>
                </a:lnTo>
                <a:lnTo>
                  <a:pt x="190" y="92"/>
                </a:lnTo>
                <a:lnTo>
                  <a:pt x="255" y="84"/>
                </a:lnTo>
                <a:lnTo>
                  <a:pt x="318" y="75"/>
                </a:lnTo>
                <a:lnTo>
                  <a:pt x="382" y="66"/>
                </a:lnTo>
                <a:lnTo>
                  <a:pt x="445" y="59"/>
                </a:lnTo>
                <a:lnTo>
                  <a:pt x="509" y="52"/>
                </a:lnTo>
                <a:lnTo>
                  <a:pt x="574" y="47"/>
                </a:lnTo>
                <a:lnTo>
                  <a:pt x="637" y="42"/>
                </a:lnTo>
                <a:lnTo>
                  <a:pt x="701" y="37"/>
                </a:lnTo>
                <a:lnTo>
                  <a:pt x="764" y="34"/>
                </a:lnTo>
                <a:lnTo>
                  <a:pt x="828" y="30"/>
                </a:lnTo>
                <a:lnTo>
                  <a:pt x="891" y="27"/>
                </a:lnTo>
                <a:lnTo>
                  <a:pt x="956" y="24"/>
                </a:lnTo>
                <a:lnTo>
                  <a:pt x="1020" y="21"/>
                </a:lnTo>
                <a:lnTo>
                  <a:pt x="1083" y="19"/>
                </a:lnTo>
                <a:lnTo>
                  <a:pt x="1147" y="17"/>
                </a:lnTo>
                <a:lnTo>
                  <a:pt x="1210" y="15"/>
                </a:lnTo>
                <a:lnTo>
                  <a:pt x="1274" y="14"/>
                </a:lnTo>
                <a:lnTo>
                  <a:pt x="1338" y="11"/>
                </a:lnTo>
                <a:lnTo>
                  <a:pt x="1402" y="10"/>
                </a:lnTo>
                <a:lnTo>
                  <a:pt x="1465" y="9"/>
                </a:lnTo>
                <a:lnTo>
                  <a:pt x="1529" y="8"/>
                </a:lnTo>
                <a:lnTo>
                  <a:pt x="1592" y="7"/>
                </a:lnTo>
                <a:lnTo>
                  <a:pt x="1657" y="7"/>
                </a:lnTo>
                <a:lnTo>
                  <a:pt x="1721" y="6"/>
                </a:lnTo>
                <a:lnTo>
                  <a:pt x="1784" y="6"/>
                </a:lnTo>
                <a:lnTo>
                  <a:pt x="1911" y="5"/>
                </a:lnTo>
                <a:lnTo>
                  <a:pt x="1975" y="4"/>
                </a:lnTo>
                <a:lnTo>
                  <a:pt x="2103" y="2"/>
                </a:lnTo>
                <a:lnTo>
                  <a:pt x="2230" y="2"/>
                </a:lnTo>
                <a:lnTo>
                  <a:pt x="2294" y="2"/>
                </a:lnTo>
                <a:lnTo>
                  <a:pt x="2422" y="1"/>
                </a:lnTo>
                <a:lnTo>
                  <a:pt x="2549" y="1"/>
                </a:lnTo>
                <a:lnTo>
                  <a:pt x="2612" y="1"/>
                </a:lnTo>
                <a:lnTo>
                  <a:pt x="2676" y="1"/>
                </a:lnTo>
                <a:lnTo>
                  <a:pt x="2739" y="1"/>
                </a:lnTo>
                <a:lnTo>
                  <a:pt x="2804" y="1"/>
                </a:lnTo>
                <a:lnTo>
                  <a:pt x="2868" y="1"/>
                </a:lnTo>
                <a:lnTo>
                  <a:pt x="2931" y="0"/>
                </a:lnTo>
                <a:lnTo>
                  <a:pt x="3058" y="0"/>
                </a:lnTo>
                <a:lnTo>
                  <a:pt x="3122" y="0"/>
                </a:lnTo>
                <a:lnTo>
                  <a:pt x="3250" y="0"/>
                </a:lnTo>
                <a:lnTo>
                  <a:pt x="3313" y="0"/>
                </a:lnTo>
                <a:lnTo>
                  <a:pt x="3377" y="0"/>
                </a:lnTo>
                <a:lnTo>
                  <a:pt x="3505" y="0"/>
                </a:lnTo>
                <a:lnTo>
                  <a:pt x="3569" y="0"/>
                </a:lnTo>
                <a:lnTo>
                  <a:pt x="3696" y="0"/>
                </a:lnTo>
                <a:lnTo>
                  <a:pt x="3759" y="0"/>
                </a:lnTo>
                <a:lnTo>
                  <a:pt x="4142" y="0"/>
                </a:lnTo>
                <a:lnTo>
                  <a:pt x="4205" y="0"/>
                </a:lnTo>
                <a:lnTo>
                  <a:pt x="5736" y="0"/>
                </a:lnTo>
              </a:path>
            </a:pathLst>
          </a:custGeom>
          <a:noFill/>
          <a:ln w="76200" cap="rnd">
            <a:solidFill>
              <a:srgbClr val="FA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3"/>
          <p:cNvSpPr>
            <a:spLocks/>
          </p:cNvSpPr>
          <p:nvPr/>
        </p:nvSpPr>
        <p:spPr bwMode="auto">
          <a:xfrm>
            <a:off x="2011542" y="310688"/>
            <a:ext cx="9427271" cy="965330"/>
          </a:xfrm>
          <a:custGeom>
            <a:avLst/>
            <a:gdLst>
              <a:gd name="T0" fmla="*/ 0 w 5736"/>
              <a:gd name="T1" fmla="*/ 311 h 311"/>
              <a:gd name="T2" fmla="*/ 63 w 5736"/>
              <a:gd name="T3" fmla="*/ 282 h 311"/>
              <a:gd name="T4" fmla="*/ 127 w 5736"/>
              <a:gd name="T5" fmla="*/ 256 h 311"/>
              <a:gd name="T6" fmla="*/ 190 w 5736"/>
              <a:gd name="T7" fmla="*/ 231 h 311"/>
              <a:gd name="T8" fmla="*/ 255 w 5736"/>
              <a:gd name="T9" fmla="*/ 208 h 311"/>
              <a:gd name="T10" fmla="*/ 318 w 5736"/>
              <a:gd name="T11" fmla="*/ 188 h 311"/>
              <a:gd name="T12" fmla="*/ 382 w 5736"/>
              <a:gd name="T13" fmla="*/ 169 h 311"/>
              <a:gd name="T14" fmla="*/ 445 w 5736"/>
              <a:gd name="T15" fmla="*/ 151 h 311"/>
              <a:gd name="T16" fmla="*/ 509 w 5736"/>
              <a:gd name="T17" fmla="*/ 136 h 311"/>
              <a:gd name="T18" fmla="*/ 574 w 5736"/>
              <a:gd name="T19" fmla="*/ 122 h 311"/>
              <a:gd name="T20" fmla="*/ 637 w 5736"/>
              <a:gd name="T21" fmla="*/ 109 h 311"/>
              <a:gd name="T22" fmla="*/ 701 w 5736"/>
              <a:gd name="T23" fmla="*/ 98 h 311"/>
              <a:gd name="T24" fmla="*/ 764 w 5736"/>
              <a:gd name="T25" fmla="*/ 88 h 311"/>
              <a:gd name="T26" fmla="*/ 828 w 5736"/>
              <a:gd name="T27" fmla="*/ 78 h 311"/>
              <a:gd name="T28" fmla="*/ 891 w 5736"/>
              <a:gd name="T29" fmla="*/ 70 h 311"/>
              <a:gd name="T30" fmla="*/ 956 w 5736"/>
              <a:gd name="T31" fmla="*/ 62 h 311"/>
              <a:gd name="T32" fmla="*/ 1020 w 5736"/>
              <a:gd name="T33" fmla="*/ 56 h 311"/>
              <a:gd name="T34" fmla="*/ 1083 w 5736"/>
              <a:gd name="T35" fmla="*/ 50 h 311"/>
              <a:gd name="T36" fmla="*/ 1147 w 5736"/>
              <a:gd name="T37" fmla="*/ 45 h 311"/>
              <a:gd name="T38" fmla="*/ 1210 w 5736"/>
              <a:gd name="T39" fmla="*/ 39 h 311"/>
              <a:gd name="T40" fmla="*/ 1274 w 5736"/>
              <a:gd name="T41" fmla="*/ 36 h 311"/>
              <a:gd name="T42" fmla="*/ 1338 w 5736"/>
              <a:gd name="T43" fmla="*/ 31 h 311"/>
              <a:gd name="T44" fmla="*/ 1402 w 5736"/>
              <a:gd name="T45" fmla="*/ 28 h 311"/>
              <a:gd name="T46" fmla="*/ 1465 w 5736"/>
              <a:gd name="T47" fmla="*/ 25 h 311"/>
              <a:gd name="T48" fmla="*/ 1529 w 5736"/>
              <a:gd name="T49" fmla="*/ 22 h 311"/>
              <a:gd name="T50" fmla="*/ 1592 w 5736"/>
              <a:gd name="T51" fmla="*/ 20 h 311"/>
              <a:gd name="T52" fmla="*/ 1657 w 5736"/>
              <a:gd name="T53" fmla="*/ 18 h 311"/>
              <a:gd name="T54" fmla="*/ 1721 w 5736"/>
              <a:gd name="T55" fmla="*/ 16 h 311"/>
              <a:gd name="T56" fmla="*/ 1784 w 5736"/>
              <a:gd name="T57" fmla="*/ 14 h 311"/>
              <a:gd name="T58" fmla="*/ 1848 w 5736"/>
              <a:gd name="T59" fmla="*/ 12 h 311"/>
              <a:gd name="T60" fmla="*/ 1911 w 5736"/>
              <a:gd name="T61" fmla="*/ 11 h 311"/>
              <a:gd name="T62" fmla="*/ 1975 w 5736"/>
              <a:gd name="T63" fmla="*/ 10 h 311"/>
              <a:gd name="T64" fmla="*/ 2039 w 5736"/>
              <a:gd name="T65" fmla="*/ 9 h 311"/>
              <a:gd name="T66" fmla="*/ 2103 w 5736"/>
              <a:gd name="T67" fmla="*/ 8 h 311"/>
              <a:gd name="T68" fmla="*/ 2167 w 5736"/>
              <a:gd name="T69" fmla="*/ 7 h 311"/>
              <a:gd name="T70" fmla="*/ 2230 w 5736"/>
              <a:gd name="T71" fmla="*/ 6 h 311"/>
              <a:gd name="T72" fmla="*/ 2294 w 5736"/>
              <a:gd name="T73" fmla="*/ 6 h 311"/>
              <a:gd name="T74" fmla="*/ 2357 w 5736"/>
              <a:gd name="T75" fmla="*/ 5 h 311"/>
              <a:gd name="T76" fmla="*/ 2485 w 5736"/>
              <a:gd name="T77" fmla="*/ 4 h 311"/>
              <a:gd name="T78" fmla="*/ 2549 w 5736"/>
              <a:gd name="T79" fmla="*/ 4 h 311"/>
              <a:gd name="T80" fmla="*/ 2612 w 5736"/>
              <a:gd name="T81" fmla="*/ 4 h 311"/>
              <a:gd name="T82" fmla="*/ 2676 w 5736"/>
              <a:gd name="T83" fmla="*/ 2 h 311"/>
              <a:gd name="T84" fmla="*/ 2739 w 5736"/>
              <a:gd name="T85" fmla="*/ 2 h 311"/>
              <a:gd name="T86" fmla="*/ 2868 w 5736"/>
              <a:gd name="T87" fmla="*/ 2 h 311"/>
              <a:gd name="T88" fmla="*/ 2931 w 5736"/>
              <a:gd name="T89" fmla="*/ 1 h 311"/>
              <a:gd name="T90" fmla="*/ 2995 w 5736"/>
              <a:gd name="T91" fmla="*/ 1 h 311"/>
              <a:gd name="T92" fmla="*/ 3250 w 5736"/>
              <a:gd name="T93" fmla="*/ 1 h 311"/>
              <a:gd name="T94" fmla="*/ 3313 w 5736"/>
              <a:gd name="T95" fmla="*/ 1 h 311"/>
              <a:gd name="T96" fmla="*/ 3569 w 5736"/>
              <a:gd name="T97" fmla="*/ 0 h 311"/>
              <a:gd name="T98" fmla="*/ 3632 w 5736"/>
              <a:gd name="T99" fmla="*/ 0 h 311"/>
              <a:gd name="T100" fmla="*/ 3696 w 5736"/>
              <a:gd name="T101" fmla="*/ 0 h 311"/>
              <a:gd name="T102" fmla="*/ 3759 w 5736"/>
              <a:gd name="T103" fmla="*/ 0 h 311"/>
              <a:gd name="T104" fmla="*/ 3823 w 5736"/>
              <a:gd name="T105" fmla="*/ 0 h 311"/>
              <a:gd name="T106" fmla="*/ 3888 w 5736"/>
              <a:gd name="T107" fmla="*/ 0 h 311"/>
              <a:gd name="T108" fmla="*/ 3951 w 5736"/>
              <a:gd name="T109" fmla="*/ 0 h 311"/>
              <a:gd name="T110" fmla="*/ 4015 w 5736"/>
              <a:gd name="T111" fmla="*/ 0 h 311"/>
              <a:gd name="T112" fmla="*/ 4078 w 5736"/>
              <a:gd name="T113" fmla="*/ 0 h 311"/>
              <a:gd name="T114" fmla="*/ 4270 w 5736"/>
              <a:gd name="T115" fmla="*/ 0 h 311"/>
              <a:gd name="T116" fmla="*/ 4333 w 5736"/>
              <a:gd name="T117" fmla="*/ 0 h 311"/>
              <a:gd name="T118" fmla="*/ 4652 w 5736"/>
              <a:gd name="T119" fmla="*/ 0 h 311"/>
              <a:gd name="T120" fmla="*/ 4716 w 5736"/>
              <a:gd name="T121" fmla="*/ 0 h 311"/>
              <a:gd name="T122" fmla="*/ 5736 w 5736"/>
              <a:gd name="T12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36" h="311">
                <a:moveTo>
                  <a:pt x="0" y="311"/>
                </a:moveTo>
                <a:lnTo>
                  <a:pt x="63" y="282"/>
                </a:lnTo>
                <a:lnTo>
                  <a:pt x="127" y="256"/>
                </a:lnTo>
                <a:lnTo>
                  <a:pt x="190" y="231"/>
                </a:lnTo>
                <a:lnTo>
                  <a:pt x="255" y="208"/>
                </a:lnTo>
                <a:lnTo>
                  <a:pt x="318" y="188"/>
                </a:lnTo>
                <a:lnTo>
                  <a:pt x="382" y="169"/>
                </a:lnTo>
                <a:lnTo>
                  <a:pt x="445" y="151"/>
                </a:lnTo>
                <a:lnTo>
                  <a:pt x="509" y="136"/>
                </a:lnTo>
                <a:lnTo>
                  <a:pt x="574" y="122"/>
                </a:lnTo>
                <a:lnTo>
                  <a:pt x="637" y="109"/>
                </a:lnTo>
                <a:lnTo>
                  <a:pt x="701" y="98"/>
                </a:lnTo>
                <a:lnTo>
                  <a:pt x="764" y="88"/>
                </a:lnTo>
                <a:lnTo>
                  <a:pt x="828" y="78"/>
                </a:lnTo>
                <a:lnTo>
                  <a:pt x="891" y="70"/>
                </a:lnTo>
                <a:lnTo>
                  <a:pt x="956" y="62"/>
                </a:lnTo>
                <a:lnTo>
                  <a:pt x="1020" y="56"/>
                </a:lnTo>
                <a:lnTo>
                  <a:pt x="1083" y="50"/>
                </a:lnTo>
                <a:lnTo>
                  <a:pt x="1147" y="45"/>
                </a:lnTo>
                <a:lnTo>
                  <a:pt x="1210" y="39"/>
                </a:lnTo>
                <a:lnTo>
                  <a:pt x="1274" y="36"/>
                </a:lnTo>
                <a:lnTo>
                  <a:pt x="1338" y="31"/>
                </a:lnTo>
                <a:lnTo>
                  <a:pt x="1402" y="28"/>
                </a:lnTo>
                <a:lnTo>
                  <a:pt x="1465" y="25"/>
                </a:lnTo>
                <a:lnTo>
                  <a:pt x="1529" y="22"/>
                </a:lnTo>
                <a:lnTo>
                  <a:pt x="1592" y="20"/>
                </a:lnTo>
                <a:lnTo>
                  <a:pt x="1657" y="18"/>
                </a:lnTo>
                <a:lnTo>
                  <a:pt x="1721" y="16"/>
                </a:lnTo>
                <a:lnTo>
                  <a:pt x="1784" y="14"/>
                </a:lnTo>
                <a:lnTo>
                  <a:pt x="1848" y="12"/>
                </a:lnTo>
                <a:lnTo>
                  <a:pt x="1911" y="11"/>
                </a:lnTo>
                <a:lnTo>
                  <a:pt x="1975" y="10"/>
                </a:lnTo>
                <a:lnTo>
                  <a:pt x="2039" y="9"/>
                </a:lnTo>
                <a:lnTo>
                  <a:pt x="2103" y="8"/>
                </a:lnTo>
                <a:lnTo>
                  <a:pt x="2167" y="7"/>
                </a:lnTo>
                <a:lnTo>
                  <a:pt x="2230" y="6"/>
                </a:lnTo>
                <a:lnTo>
                  <a:pt x="2294" y="6"/>
                </a:lnTo>
                <a:lnTo>
                  <a:pt x="2357" y="5"/>
                </a:lnTo>
                <a:lnTo>
                  <a:pt x="2485" y="4"/>
                </a:lnTo>
                <a:lnTo>
                  <a:pt x="2549" y="4"/>
                </a:lnTo>
                <a:lnTo>
                  <a:pt x="2612" y="4"/>
                </a:lnTo>
                <a:lnTo>
                  <a:pt x="2676" y="2"/>
                </a:lnTo>
                <a:lnTo>
                  <a:pt x="2739" y="2"/>
                </a:lnTo>
                <a:lnTo>
                  <a:pt x="2868" y="2"/>
                </a:lnTo>
                <a:lnTo>
                  <a:pt x="2931" y="1"/>
                </a:lnTo>
                <a:lnTo>
                  <a:pt x="2995" y="1"/>
                </a:lnTo>
                <a:lnTo>
                  <a:pt x="3250" y="1"/>
                </a:lnTo>
                <a:lnTo>
                  <a:pt x="3313" y="1"/>
                </a:lnTo>
                <a:lnTo>
                  <a:pt x="3569" y="0"/>
                </a:lnTo>
                <a:lnTo>
                  <a:pt x="3632" y="0"/>
                </a:lnTo>
                <a:lnTo>
                  <a:pt x="3696" y="0"/>
                </a:lnTo>
                <a:lnTo>
                  <a:pt x="3759" y="0"/>
                </a:lnTo>
                <a:lnTo>
                  <a:pt x="3823" y="0"/>
                </a:lnTo>
                <a:lnTo>
                  <a:pt x="3888" y="0"/>
                </a:lnTo>
                <a:lnTo>
                  <a:pt x="3951" y="0"/>
                </a:lnTo>
                <a:lnTo>
                  <a:pt x="4015" y="0"/>
                </a:lnTo>
                <a:lnTo>
                  <a:pt x="4078" y="0"/>
                </a:lnTo>
                <a:lnTo>
                  <a:pt x="4270" y="0"/>
                </a:lnTo>
                <a:lnTo>
                  <a:pt x="4333" y="0"/>
                </a:lnTo>
                <a:lnTo>
                  <a:pt x="4652" y="0"/>
                </a:lnTo>
                <a:lnTo>
                  <a:pt x="4716" y="0"/>
                </a:lnTo>
                <a:lnTo>
                  <a:pt x="5736"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4"/>
          <p:cNvSpPr>
            <a:spLocks/>
          </p:cNvSpPr>
          <p:nvPr/>
        </p:nvSpPr>
        <p:spPr bwMode="auto">
          <a:xfrm>
            <a:off x="2011542" y="310688"/>
            <a:ext cx="9427271" cy="1998945"/>
          </a:xfrm>
          <a:custGeom>
            <a:avLst/>
            <a:gdLst>
              <a:gd name="T0" fmla="*/ 63 w 5736"/>
              <a:gd name="T1" fmla="*/ 598 h 644"/>
              <a:gd name="T2" fmla="*/ 190 w 5736"/>
              <a:gd name="T3" fmla="*/ 509 h 644"/>
              <a:gd name="T4" fmla="*/ 318 w 5736"/>
              <a:gd name="T5" fmla="*/ 429 h 644"/>
              <a:gd name="T6" fmla="*/ 445 w 5736"/>
              <a:gd name="T7" fmla="*/ 358 h 644"/>
              <a:gd name="T8" fmla="*/ 574 w 5736"/>
              <a:gd name="T9" fmla="*/ 296 h 644"/>
              <a:gd name="T10" fmla="*/ 701 w 5736"/>
              <a:gd name="T11" fmla="*/ 242 h 644"/>
              <a:gd name="T12" fmla="*/ 828 w 5736"/>
              <a:gd name="T13" fmla="*/ 197 h 644"/>
              <a:gd name="T14" fmla="*/ 956 w 5736"/>
              <a:gd name="T15" fmla="*/ 160 h 644"/>
              <a:gd name="T16" fmla="*/ 1083 w 5736"/>
              <a:gd name="T17" fmla="*/ 129 h 644"/>
              <a:gd name="T18" fmla="*/ 1210 w 5736"/>
              <a:gd name="T19" fmla="*/ 104 h 644"/>
              <a:gd name="T20" fmla="*/ 1338 w 5736"/>
              <a:gd name="T21" fmla="*/ 82 h 644"/>
              <a:gd name="T22" fmla="*/ 1465 w 5736"/>
              <a:gd name="T23" fmla="*/ 66 h 644"/>
              <a:gd name="T24" fmla="*/ 1592 w 5736"/>
              <a:gd name="T25" fmla="*/ 52 h 644"/>
              <a:gd name="T26" fmla="*/ 1721 w 5736"/>
              <a:gd name="T27" fmla="*/ 41 h 644"/>
              <a:gd name="T28" fmla="*/ 1848 w 5736"/>
              <a:gd name="T29" fmla="*/ 34 h 644"/>
              <a:gd name="T30" fmla="*/ 1975 w 5736"/>
              <a:gd name="T31" fmla="*/ 27 h 644"/>
              <a:gd name="T32" fmla="*/ 2103 w 5736"/>
              <a:gd name="T33" fmla="*/ 21 h 644"/>
              <a:gd name="T34" fmla="*/ 2230 w 5736"/>
              <a:gd name="T35" fmla="*/ 17 h 644"/>
              <a:gd name="T36" fmla="*/ 2357 w 5736"/>
              <a:gd name="T37" fmla="*/ 14 h 644"/>
              <a:gd name="T38" fmla="*/ 2485 w 5736"/>
              <a:gd name="T39" fmla="*/ 10 h 644"/>
              <a:gd name="T40" fmla="*/ 2612 w 5736"/>
              <a:gd name="T41" fmla="*/ 8 h 644"/>
              <a:gd name="T42" fmla="*/ 2739 w 5736"/>
              <a:gd name="T43" fmla="*/ 7 h 644"/>
              <a:gd name="T44" fmla="*/ 2868 w 5736"/>
              <a:gd name="T45" fmla="*/ 6 h 644"/>
              <a:gd name="T46" fmla="*/ 2995 w 5736"/>
              <a:gd name="T47" fmla="*/ 5 h 644"/>
              <a:gd name="T48" fmla="*/ 3250 w 5736"/>
              <a:gd name="T49" fmla="*/ 2 h 644"/>
              <a:gd name="T50" fmla="*/ 3505 w 5736"/>
              <a:gd name="T51" fmla="*/ 1 h 644"/>
              <a:gd name="T52" fmla="*/ 3632 w 5736"/>
              <a:gd name="T53" fmla="*/ 1 h 644"/>
              <a:gd name="T54" fmla="*/ 3823 w 5736"/>
              <a:gd name="T55" fmla="*/ 1 h 644"/>
              <a:gd name="T56" fmla="*/ 3951 w 5736"/>
              <a:gd name="T57" fmla="*/ 1 h 644"/>
              <a:gd name="T58" fmla="*/ 4205 w 5736"/>
              <a:gd name="T59" fmla="*/ 0 h 644"/>
              <a:gd name="T60" fmla="*/ 4333 w 5736"/>
              <a:gd name="T61" fmla="*/ 0 h 644"/>
              <a:gd name="T62" fmla="*/ 4460 w 5736"/>
              <a:gd name="T63" fmla="*/ 0 h 644"/>
              <a:gd name="T64" fmla="*/ 4652 w 5736"/>
              <a:gd name="T65" fmla="*/ 0 h 644"/>
              <a:gd name="T66" fmla="*/ 4843 w 5736"/>
              <a:gd name="T67" fmla="*/ 0 h 644"/>
              <a:gd name="T68" fmla="*/ 5289 w 5736"/>
              <a:gd name="T6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36" h="644">
                <a:moveTo>
                  <a:pt x="0" y="644"/>
                </a:moveTo>
                <a:lnTo>
                  <a:pt x="63" y="598"/>
                </a:lnTo>
                <a:lnTo>
                  <a:pt x="127" y="552"/>
                </a:lnTo>
                <a:lnTo>
                  <a:pt x="190" y="509"/>
                </a:lnTo>
                <a:lnTo>
                  <a:pt x="255" y="468"/>
                </a:lnTo>
                <a:lnTo>
                  <a:pt x="318" y="429"/>
                </a:lnTo>
                <a:lnTo>
                  <a:pt x="382" y="392"/>
                </a:lnTo>
                <a:lnTo>
                  <a:pt x="445" y="358"/>
                </a:lnTo>
                <a:lnTo>
                  <a:pt x="509" y="326"/>
                </a:lnTo>
                <a:lnTo>
                  <a:pt x="574" y="296"/>
                </a:lnTo>
                <a:lnTo>
                  <a:pt x="637" y="268"/>
                </a:lnTo>
                <a:lnTo>
                  <a:pt x="701" y="242"/>
                </a:lnTo>
                <a:lnTo>
                  <a:pt x="764" y="219"/>
                </a:lnTo>
                <a:lnTo>
                  <a:pt x="828" y="197"/>
                </a:lnTo>
                <a:lnTo>
                  <a:pt x="891" y="178"/>
                </a:lnTo>
                <a:lnTo>
                  <a:pt x="956" y="160"/>
                </a:lnTo>
                <a:lnTo>
                  <a:pt x="1020" y="144"/>
                </a:lnTo>
                <a:lnTo>
                  <a:pt x="1083" y="129"/>
                </a:lnTo>
                <a:lnTo>
                  <a:pt x="1147" y="116"/>
                </a:lnTo>
                <a:lnTo>
                  <a:pt x="1210" y="104"/>
                </a:lnTo>
                <a:lnTo>
                  <a:pt x="1274" y="92"/>
                </a:lnTo>
                <a:lnTo>
                  <a:pt x="1338" y="82"/>
                </a:lnTo>
                <a:lnTo>
                  <a:pt x="1402" y="74"/>
                </a:lnTo>
                <a:lnTo>
                  <a:pt x="1465" y="66"/>
                </a:lnTo>
                <a:lnTo>
                  <a:pt x="1529" y="59"/>
                </a:lnTo>
                <a:lnTo>
                  <a:pt x="1592" y="52"/>
                </a:lnTo>
                <a:lnTo>
                  <a:pt x="1657" y="47"/>
                </a:lnTo>
                <a:lnTo>
                  <a:pt x="1721" y="41"/>
                </a:lnTo>
                <a:lnTo>
                  <a:pt x="1784" y="37"/>
                </a:lnTo>
                <a:lnTo>
                  <a:pt x="1848" y="34"/>
                </a:lnTo>
                <a:lnTo>
                  <a:pt x="1911" y="29"/>
                </a:lnTo>
                <a:lnTo>
                  <a:pt x="1975" y="27"/>
                </a:lnTo>
                <a:lnTo>
                  <a:pt x="2039" y="24"/>
                </a:lnTo>
                <a:lnTo>
                  <a:pt x="2103" y="21"/>
                </a:lnTo>
                <a:lnTo>
                  <a:pt x="2167" y="19"/>
                </a:lnTo>
                <a:lnTo>
                  <a:pt x="2230" y="17"/>
                </a:lnTo>
                <a:lnTo>
                  <a:pt x="2294" y="15"/>
                </a:lnTo>
                <a:lnTo>
                  <a:pt x="2357" y="14"/>
                </a:lnTo>
                <a:lnTo>
                  <a:pt x="2422" y="11"/>
                </a:lnTo>
                <a:lnTo>
                  <a:pt x="2485" y="10"/>
                </a:lnTo>
                <a:lnTo>
                  <a:pt x="2549" y="9"/>
                </a:lnTo>
                <a:lnTo>
                  <a:pt x="2612" y="8"/>
                </a:lnTo>
                <a:lnTo>
                  <a:pt x="2676" y="7"/>
                </a:lnTo>
                <a:lnTo>
                  <a:pt x="2739" y="7"/>
                </a:lnTo>
                <a:lnTo>
                  <a:pt x="2804" y="6"/>
                </a:lnTo>
                <a:lnTo>
                  <a:pt x="2868" y="6"/>
                </a:lnTo>
                <a:lnTo>
                  <a:pt x="2931" y="5"/>
                </a:lnTo>
                <a:lnTo>
                  <a:pt x="2995" y="5"/>
                </a:lnTo>
                <a:lnTo>
                  <a:pt x="3058" y="4"/>
                </a:lnTo>
                <a:lnTo>
                  <a:pt x="3250" y="2"/>
                </a:lnTo>
                <a:lnTo>
                  <a:pt x="3313" y="2"/>
                </a:lnTo>
                <a:lnTo>
                  <a:pt x="3505" y="1"/>
                </a:lnTo>
                <a:lnTo>
                  <a:pt x="3569" y="1"/>
                </a:lnTo>
                <a:lnTo>
                  <a:pt x="3632" y="1"/>
                </a:lnTo>
                <a:lnTo>
                  <a:pt x="3759" y="1"/>
                </a:lnTo>
                <a:lnTo>
                  <a:pt x="3823" y="1"/>
                </a:lnTo>
                <a:lnTo>
                  <a:pt x="3888" y="1"/>
                </a:lnTo>
                <a:lnTo>
                  <a:pt x="3951" y="1"/>
                </a:lnTo>
                <a:lnTo>
                  <a:pt x="4142" y="0"/>
                </a:lnTo>
                <a:lnTo>
                  <a:pt x="4205" y="0"/>
                </a:lnTo>
                <a:lnTo>
                  <a:pt x="4270" y="0"/>
                </a:lnTo>
                <a:lnTo>
                  <a:pt x="4333" y="0"/>
                </a:lnTo>
                <a:lnTo>
                  <a:pt x="4397" y="0"/>
                </a:lnTo>
                <a:lnTo>
                  <a:pt x="4460" y="0"/>
                </a:lnTo>
                <a:lnTo>
                  <a:pt x="4588" y="0"/>
                </a:lnTo>
                <a:lnTo>
                  <a:pt x="4652" y="0"/>
                </a:lnTo>
                <a:lnTo>
                  <a:pt x="4779" y="0"/>
                </a:lnTo>
                <a:lnTo>
                  <a:pt x="4843" y="0"/>
                </a:lnTo>
                <a:lnTo>
                  <a:pt x="5225" y="0"/>
                </a:lnTo>
                <a:lnTo>
                  <a:pt x="5289" y="0"/>
                </a:lnTo>
                <a:lnTo>
                  <a:pt x="5736"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
          <p:cNvSpPr>
            <a:spLocks/>
          </p:cNvSpPr>
          <p:nvPr/>
        </p:nvSpPr>
        <p:spPr bwMode="auto">
          <a:xfrm>
            <a:off x="2011542" y="310688"/>
            <a:ext cx="9427271" cy="3299502"/>
          </a:xfrm>
          <a:custGeom>
            <a:avLst/>
            <a:gdLst>
              <a:gd name="T0" fmla="*/ 63 w 5736"/>
              <a:gd name="T1" fmla="*/ 1015 h 1063"/>
              <a:gd name="T2" fmla="*/ 190 w 5736"/>
              <a:gd name="T3" fmla="*/ 915 h 1063"/>
              <a:gd name="T4" fmla="*/ 318 w 5736"/>
              <a:gd name="T5" fmla="*/ 815 h 1063"/>
              <a:gd name="T6" fmla="*/ 445 w 5736"/>
              <a:gd name="T7" fmla="*/ 715 h 1063"/>
              <a:gd name="T8" fmla="*/ 574 w 5736"/>
              <a:gd name="T9" fmla="*/ 620 h 1063"/>
              <a:gd name="T10" fmla="*/ 701 w 5736"/>
              <a:gd name="T11" fmla="*/ 530 h 1063"/>
              <a:gd name="T12" fmla="*/ 828 w 5736"/>
              <a:gd name="T13" fmla="*/ 448 h 1063"/>
              <a:gd name="T14" fmla="*/ 956 w 5736"/>
              <a:gd name="T15" fmla="*/ 373 h 1063"/>
              <a:gd name="T16" fmla="*/ 1083 w 5736"/>
              <a:gd name="T17" fmla="*/ 310 h 1063"/>
              <a:gd name="T18" fmla="*/ 1210 w 5736"/>
              <a:gd name="T19" fmla="*/ 255 h 1063"/>
              <a:gd name="T20" fmla="*/ 1338 w 5736"/>
              <a:gd name="T21" fmla="*/ 207 h 1063"/>
              <a:gd name="T22" fmla="*/ 1465 w 5736"/>
              <a:gd name="T23" fmla="*/ 168 h 1063"/>
              <a:gd name="T24" fmla="*/ 1592 w 5736"/>
              <a:gd name="T25" fmla="*/ 136 h 1063"/>
              <a:gd name="T26" fmla="*/ 1721 w 5736"/>
              <a:gd name="T27" fmla="*/ 109 h 1063"/>
              <a:gd name="T28" fmla="*/ 1848 w 5736"/>
              <a:gd name="T29" fmla="*/ 87 h 1063"/>
              <a:gd name="T30" fmla="*/ 1975 w 5736"/>
              <a:gd name="T31" fmla="*/ 69 h 1063"/>
              <a:gd name="T32" fmla="*/ 2103 w 5736"/>
              <a:gd name="T33" fmla="*/ 56 h 1063"/>
              <a:gd name="T34" fmla="*/ 2230 w 5736"/>
              <a:gd name="T35" fmla="*/ 45 h 1063"/>
              <a:gd name="T36" fmla="*/ 2357 w 5736"/>
              <a:gd name="T37" fmla="*/ 35 h 1063"/>
              <a:gd name="T38" fmla="*/ 2485 w 5736"/>
              <a:gd name="T39" fmla="*/ 28 h 1063"/>
              <a:gd name="T40" fmla="*/ 2612 w 5736"/>
              <a:gd name="T41" fmla="*/ 22 h 1063"/>
              <a:gd name="T42" fmla="*/ 2739 w 5736"/>
              <a:gd name="T43" fmla="*/ 18 h 1063"/>
              <a:gd name="T44" fmla="*/ 2868 w 5736"/>
              <a:gd name="T45" fmla="*/ 14 h 1063"/>
              <a:gd name="T46" fmla="*/ 2995 w 5736"/>
              <a:gd name="T47" fmla="*/ 11 h 1063"/>
              <a:gd name="T48" fmla="*/ 3122 w 5736"/>
              <a:gd name="T49" fmla="*/ 9 h 1063"/>
              <a:gd name="T50" fmla="*/ 3250 w 5736"/>
              <a:gd name="T51" fmla="*/ 7 h 1063"/>
              <a:gd name="T52" fmla="*/ 3377 w 5736"/>
              <a:gd name="T53" fmla="*/ 6 h 1063"/>
              <a:gd name="T54" fmla="*/ 3569 w 5736"/>
              <a:gd name="T55" fmla="*/ 4 h 1063"/>
              <a:gd name="T56" fmla="*/ 3759 w 5736"/>
              <a:gd name="T57" fmla="*/ 2 h 1063"/>
              <a:gd name="T58" fmla="*/ 3888 w 5736"/>
              <a:gd name="T59" fmla="*/ 2 h 1063"/>
              <a:gd name="T60" fmla="*/ 4015 w 5736"/>
              <a:gd name="T61" fmla="*/ 1 h 1063"/>
              <a:gd name="T62" fmla="*/ 4270 w 5736"/>
              <a:gd name="T63" fmla="*/ 1 h 1063"/>
              <a:gd name="T64" fmla="*/ 4588 w 5736"/>
              <a:gd name="T65" fmla="*/ 0 h 1063"/>
              <a:gd name="T66" fmla="*/ 4779 w 5736"/>
              <a:gd name="T67" fmla="*/ 0 h 1063"/>
              <a:gd name="T68" fmla="*/ 4906 w 5736"/>
              <a:gd name="T69" fmla="*/ 0 h 1063"/>
              <a:gd name="T70" fmla="*/ 5035 w 5736"/>
              <a:gd name="T71" fmla="*/ 0 h 1063"/>
              <a:gd name="T72" fmla="*/ 5162 w 5736"/>
              <a:gd name="T73" fmla="*/ 0 h 1063"/>
              <a:gd name="T74" fmla="*/ 5417 w 5736"/>
              <a:gd name="T75"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6" h="1063">
                <a:moveTo>
                  <a:pt x="0" y="1063"/>
                </a:moveTo>
                <a:lnTo>
                  <a:pt x="63" y="1015"/>
                </a:lnTo>
                <a:lnTo>
                  <a:pt x="127" y="965"/>
                </a:lnTo>
                <a:lnTo>
                  <a:pt x="190" y="915"/>
                </a:lnTo>
                <a:lnTo>
                  <a:pt x="255" y="865"/>
                </a:lnTo>
                <a:lnTo>
                  <a:pt x="318" y="815"/>
                </a:lnTo>
                <a:lnTo>
                  <a:pt x="382" y="764"/>
                </a:lnTo>
                <a:lnTo>
                  <a:pt x="445" y="715"/>
                </a:lnTo>
                <a:lnTo>
                  <a:pt x="509" y="667"/>
                </a:lnTo>
                <a:lnTo>
                  <a:pt x="574" y="620"/>
                </a:lnTo>
                <a:lnTo>
                  <a:pt x="637" y="573"/>
                </a:lnTo>
                <a:lnTo>
                  <a:pt x="701" y="530"/>
                </a:lnTo>
                <a:lnTo>
                  <a:pt x="764" y="488"/>
                </a:lnTo>
                <a:lnTo>
                  <a:pt x="828" y="448"/>
                </a:lnTo>
                <a:lnTo>
                  <a:pt x="891" y="410"/>
                </a:lnTo>
                <a:lnTo>
                  <a:pt x="956" y="373"/>
                </a:lnTo>
                <a:lnTo>
                  <a:pt x="1020" y="340"/>
                </a:lnTo>
                <a:lnTo>
                  <a:pt x="1083" y="310"/>
                </a:lnTo>
                <a:lnTo>
                  <a:pt x="1147" y="281"/>
                </a:lnTo>
                <a:lnTo>
                  <a:pt x="1210" y="255"/>
                </a:lnTo>
                <a:lnTo>
                  <a:pt x="1274" y="230"/>
                </a:lnTo>
                <a:lnTo>
                  <a:pt x="1338" y="207"/>
                </a:lnTo>
                <a:lnTo>
                  <a:pt x="1402" y="187"/>
                </a:lnTo>
                <a:lnTo>
                  <a:pt x="1465" y="168"/>
                </a:lnTo>
                <a:lnTo>
                  <a:pt x="1529" y="151"/>
                </a:lnTo>
                <a:lnTo>
                  <a:pt x="1592" y="136"/>
                </a:lnTo>
                <a:lnTo>
                  <a:pt x="1657" y="121"/>
                </a:lnTo>
                <a:lnTo>
                  <a:pt x="1721" y="109"/>
                </a:lnTo>
                <a:lnTo>
                  <a:pt x="1784" y="98"/>
                </a:lnTo>
                <a:lnTo>
                  <a:pt x="1848" y="87"/>
                </a:lnTo>
                <a:lnTo>
                  <a:pt x="1911" y="78"/>
                </a:lnTo>
                <a:lnTo>
                  <a:pt x="1975" y="69"/>
                </a:lnTo>
                <a:lnTo>
                  <a:pt x="2039" y="62"/>
                </a:lnTo>
                <a:lnTo>
                  <a:pt x="2103" y="56"/>
                </a:lnTo>
                <a:lnTo>
                  <a:pt x="2167" y="49"/>
                </a:lnTo>
                <a:lnTo>
                  <a:pt x="2230" y="45"/>
                </a:lnTo>
                <a:lnTo>
                  <a:pt x="2294" y="39"/>
                </a:lnTo>
                <a:lnTo>
                  <a:pt x="2357" y="35"/>
                </a:lnTo>
                <a:lnTo>
                  <a:pt x="2422" y="31"/>
                </a:lnTo>
                <a:lnTo>
                  <a:pt x="2485" y="28"/>
                </a:lnTo>
                <a:lnTo>
                  <a:pt x="2549" y="25"/>
                </a:lnTo>
                <a:lnTo>
                  <a:pt x="2612" y="22"/>
                </a:lnTo>
                <a:lnTo>
                  <a:pt x="2676" y="20"/>
                </a:lnTo>
                <a:lnTo>
                  <a:pt x="2739" y="18"/>
                </a:lnTo>
                <a:lnTo>
                  <a:pt x="2804" y="16"/>
                </a:lnTo>
                <a:lnTo>
                  <a:pt x="2868" y="14"/>
                </a:lnTo>
                <a:lnTo>
                  <a:pt x="2931" y="12"/>
                </a:lnTo>
                <a:lnTo>
                  <a:pt x="2995" y="11"/>
                </a:lnTo>
                <a:lnTo>
                  <a:pt x="3058" y="10"/>
                </a:lnTo>
                <a:lnTo>
                  <a:pt x="3122" y="9"/>
                </a:lnTo>
                <a:lnTo>
                  <a:pt x="3186" y="8"/>
                </a:lnTo>
                <a:lnTo>
                  <a:pt x="3250" y="7"/>
                </a:lnTo>
                <a:lnTo>
                  <a:pt x="3313" y="6"/>
                </a:lnTo>
                <a:lnTo>
                  <a:pt x="3377" y="6"/>
                </a:lnTo>
                <a:lnTo>
                  <a:pt x="3505" y="5"/>
                </a:lnTo>
                <a:lnTo>
                  <a:pt x="3569" y="4"/>
                </a:lnTo>
                <a:lnTo>
                  <a:pt x="3632" y="4"/>
                </a:lnTo>
                <a:lnTo>
                  <a:pt x="3759" y="2"/>
                </a:lnTo>
                <a:lnTo>
                  <a:pt x="3823" y="2"/>
                </a:lnTo>
                <a:lnTo>
                  <a:pt x="3888" y="2"/>
                </a:lnTo>
                <a:lnTo>
                  <a:pt x="3951" y="2"/>
                </a:lnTo>
                <a:lnTo>
                  <a:pt x="4015" y="1"/>
                </a:lnTo>
                <a:lnTo>
                  <a:pt x="4078" y="1"/>
                </a:lnTo>
                <a:lnTo>
                  <a:pt x="4270" y="1"/>
                </a:lnTo>
                <a:lnTo>
                  <a:pt x="4333" y="1"/>
                </a:lnTo>
                <a:lnTo>
                  <a:pt x="4588" y="0"/>
                </a:lnTo>
                <a:lnTo>
                  <a:pt x="4652" y="0"/>
                </a:lnTo>
                <a:lnTo>
                  <a:pt x="4779" y="0"/>
                </a:lnTo>
                <a:lnTo>
                  <a:pt x="4843" y="0"/>
                </a:lnTo>
                <a:lnTo>
                  <a:pt x="4906" y="0"/>
                </a:lnTo>
                <a:lnTo>
                  <a:pt x="4971" y="0"/>
                </a:lnTo>
                <a:lnTo>
                  <a:pt x="5035" y="0"/>
                </a:lnTo>
                <a:lnTo>
                  <a:pt x="5098" y="0"/>
                </a:lnTo>
                <a:lnTo>
                  <a:pt x="5162" y="0"/>
                </a:lnTo>
                <a:lnTo>
                  <a:pt x="5353" y="0"/>
                </a:lnTo>
                <a:lnTo>
                  <a:pt x="5417" y="0"/>
                </a:lnTo>
                <a:lnTo>
                  <a:pt x="5736"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TextBox 162"/>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64" name="TextBox 163"/>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65" name="TextBox 164"/>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66" name="TextBox 165"/>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67" name="TextBox 166"/>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68" name="TextBox 167"/>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69" name="TextBox 168"/>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70"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10387956" y="2645116"/>
            <a:ext cx="1414794" cy="830997"/>
          </a:xfrm>
          <a:prstGeom prst="rect">
            <a:avLst/>
          </a:prstGeom>
          <a:noFill/>
        </p:spPr>
        <p:txBody>
          <a:bodyPr wrap="square" rtlCol="0">
            <a:spAutoFit/>
          </a:bodyPr>
          <a:lstStyle/>
          <a:p>
            <a:r>
              <a:rPr lang="en-US" sz="2400" dirty="0"/>
              <a:t># votes against:</a:t>
            </a:r>
            <a:endParaRPr lang="en-GB" sz="2400" dirty="0"/>
          </a:p>
        </p:txBody>
      </p:sp>
      <p:sp>
        <p:nvSpPr>
          <p:cNvPr id="180" name="TextBox 179"/>
          <p:cNvSpPr txBox="1"/>
          <p:nvPr/>
        </p:nvSpPr>
        <p:spPr>
          <a:xfrm>
            <a:off x="10387956" y="3918400"/>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81" name="TextBox 180"/>
          <p:cNvSpPr txBox="1"/>
          <p:nvPr/>
        </p:nvSpPr>
        <p:spPr>
          <a:xfrm>
            <a:off x="10387956" y="4377702"/>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82" name="TextBox 181"/>
          <p:cNvSpPr txBox="1"/>
          <p:nvPr/>
        </p:nvSpPr>
        <p:spPr>
          <a:xfrm>
            <a:off x="10394074" y="4833120"/>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83" name="TextBox 182"/>
          <p:cNvSpPr txBox="1"/>
          <p:nvPr/>
        </p:nvSpPr>
        <p:spPr>
          <a:xfrm>
            <a:off x="10387956" y="3461356"/>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
        <p:nvSpPr>
          <p:cNvPr id="184" name="TextBox 183"/>
          <p:cNvSpPr txBox="1"/>
          <p:nvPr/>
        </p:nvSpPr>
        <p:spPr>
          <a:xfrm>
            <a:off x="7502857" y="1276870"/>
            <a:ext cx="3487918" cy="1107996"/>
          </a:xfrm>
          <a:prstGeom prst="rect">
            <a:avLst/>
          </a:prstGeom>
          <a:noFill/>
        </p:spPr>
        <p:txBody>
          <a:bodyPr wrap="square" rtlCol="0">
            <a:spAutoFit/>
          </a:bodyPr>
          <a:lstStyle/>
          <a:p>
            <a:r>
              <a:rPr lang="en-US" sz="6600" b="1" dirty="0">
                <a:solidFill>
                  <a:schemeClr val="accent4"/>
                </a:solidFill>
              </a:rPr>
              <a:t>red fox</a:t>
            </a:r>
            <a:endParaRPr lang="en-GB" sz="6600" b="1" dirty="0">
              <a:solidFill>
                <a:schemeClr val="accent4"/>
              </a:solidFill>
            </a:endParaRPr>
          </a:p>
        </p:txBody>
      </p:sp>
      <p:sp>
        <p:nvSpPr>
          <p:cNvPr id="211" name="TextBox 210"/>
          <p:cNvSpPr txBox="1"/>
          <p:nvPr/>
        </p:nvSpPr>
        <p:spPr>
          <a:xfrm>
            <a:off x="4880135"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217" name="TextBox 216"/>
          <p:cNvSpPr txBox="1"/>
          <p:nvPr/>
        </p:nvSpPr>
        <p:spPr>
          <a:xfrm>
            <a:off x="11173447"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220" name="TextBox 219"/>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221" name="TextBox 220"/>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78" name="Line 149"/>
          <p:cNvSpPr>
            <a:spLocks noChangeShapeType="1"/>
          </p:cNvSpPr>
          <p:nvPr/>
        </p:nvSpPr>
        <p:spPr bwMode="auto">
          <a:xfrm>
            <a:off x="1354045" y="5617875"/>
            <a:ext cx="10554819"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TextBox 56"/>
          <p:cNvSpPr txBox="1"/>
          <p:nvPr/>
        </p:nvSpPr>
        <p:spPr>
          <a:xfrm>
            <a:off x="1605" y="6279291"/>
            <a:ext cx="4926252" cy="584775"/>
          </a:xfrm>
          <a:prstGeom prst="rect">
            <a:avLst/>
          </a:prstGeom>
          <a:noFill/>
        </p:spPr>
        <p:txBody>
          <a:bodyPr wrap="square" rtlCol="0">
            <a:spAutoFit/>
          </a:bodyPr>
          <a:lstStyle/>
          <a:p>
            <a:r>
              <a:rPr lang="en-US" sz="1600" dirty="0">
                <a:hlinkClick r:id="rId2"/>
              </a:rPr>
              <a:t>Hsing et al. (2018)</a:t>
            </a:r>
            <a:r>
              <a:rPr lang="en-US" sz="1600" dirty="0"/>
              <a:t> in</a:t>
            </a:r>
            <a:br>
              <a:rPr lang="en-US" sz="1600" dirty="0"/>
            </a:br>
            <a:r>
              <a:rPr lang="en-US" sz="1600" dirty="0"/>
              <a:t>Remote Sensing in Ecology &amp; Conservation</a:t>
            </a:r>
            <a:endParaRPr lang="en-GB" sz="1600" dirty="0"/>
          </a:p>
        </p:txBody>
      </p:sp>
    </p:spTree>
    <p:extLst>
      <p:ext uri="{BB962C8B-B14F-4D97-AF65-F5344CB8AC3E}">
        <p14:creationId xmlns:p14="http://schemas.microsoft.com/office/powerpoint/2010/main" val="962281776"/>
      </p:ext>
    </p:extLst>
  </p:cSld>
  <p:clrMapOvr>
    <a:masterClrMapping/>
  </p:clrMapOvr>
</p:sld>
</file>

<file path=ppt/slides/slide45.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191"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23"/>
          <p:cNvSpPr>
            <a:spLocks noEditPoints="1"/>
          </p:cNvSpPr>
          <p:nvPr/>
        </p:nvSpPr>
        <p:spPr bwMode="auto">
          <a:xfrm>
            <a:off x="2013726" y="309294"/>
            <a:ext cx="9447213" cy="456053"/>
          </a:xfrm>
          <a:custGeom>
            <a:avLst/>
            <a:gdLst>
              <a:gd name="T0" fmla="*/ 133 w 5951"/>
              <a:gd name="T1" fmla="*/ 119 h 153"/>
              <a:gd name="T2" fmla="*/ 330 w 5951"/>
              <a:gd name="T3" fmla="*/ 107 h 153"/>
              <a:gd name="T4" fmla="*/ 529 w 5951"/>
              <a:gd name="T5" fmla="*/ 97 h 153"/>
              <a:gd name="T6" fmla="*/ 727 w 5951"/>
              <a:gd name="T7" fmla="*/ 87 h 153"/>
              <a:gd name="T8" fmla="*/ 926 w 5951"/>
              <a:gd name="T9" fmla="*/ 77 h 153"/>
              <a:gd name="T10" fmla="*/ 1124 w 5951"/>
              <a:gd name="T11" fmla="*/ 69 h 153"/>
              <a:gd name="T12" fmla="*/ 1322 w 5951"/>
              <a:gd name="T13" fmla="*/ 61 h 153"/>
              <a:gd name="T14" fmla="*/ 1586 w 5951"/>
              <a:gd name="T15" fmla="*/ 52 h 153"/>
              <a:gd name="T16" fmla="*/ 1917 w 5951"/>
              <a:gd name="T17" fmla="*/ 41 h 153"/>
              <a:gd name="T18" fmla="*/ 2182 w 5951"/>
              <a:gd name="T19" fmla="*/ 34 h 153"/>
              <a:gd name="T20" fmla="*/ 2447 w 5951"/>
              <a:gd name="T21" fmla="*/ 29 h 153"/>
              <a:gd name="T22" fmla="*/ 2710 w 5951"/>
              <a:gd name="T23" fmla="*/ 24 h 153"/>
              <a:gd name="T24" fmla="*/ 2975 w 5951"/>
              <a:gd name="T25" fmla="*/ 19 h 153"/>
              <a:gd name="T26" fmla="*/ 3372 w 5951"/>
              <a:gd name="T27" fmla="*/ 15 h 153"/>
              <a:gd name="T28" fmla="*/ 3637 w 5951"/>
              <a:gd name="T29" fmla="*/ 11 h 153"/>
              <a:gd name="T30" fmla="*/ 3901 w 5951"/>
              <a:gd name="T31" fmla="*/ 9 h 153"/>
              <a:gd name="T32" fmla="*/ 4165 w 5951"/>
              <a:gd name="T33" fmla="*/ 8 h 153"/>
              <a:gd name="T34" fmla="*/ 4364 w 5951"/>
              <a:gd name="T35" fmla="*/ 6 h 153"/>
              <a:gd name="T36" fmla="*/ 4562 w 5951"/>
              <a:gd name="T37" fmla="*/ 4 h 153"/>
              <a:gd name="T38" fmla="*/ 4826 w 5951"/>
              <a:gd name="T39" fmla="*/ 3 h 153"/>
              <a:gd name="T40" fmla="*/ 5157 w 5951"/>
              <a:gd name="T41" fmla="*/ 2 h 153"/>
              <a:gd name="T42" fmla="*/ 5554 w 5951"/>
              <a:gd name="T43" fmla="*/ 1 h 153"/>
              <a:gd name="T44" fmla="*/ 5819 w 5951"/>
              <a:gd name="T45" fmla="*/ 0 h 153"/>
              <a:gd name="T46" fmla="*/ 5951 w 5951"/>
              <a:gd name="T47" fmla="*/ 6 h 153"/>
              <a:gd name="T48" fmla="*/ 5620 w 5951"/>
              <a:gd name="T49" fmla="*/ 7 h 153"/>
              <a:gd name="T50" fmla="*/ 5289 w 5951"/>
              <a:gd name="T51" fmla="*/ 9 h 153"/>
              <a:gd name="T52" fmla="*/ 5091 w 5951"/>
              <a:gd name="T53" fmla="*/ 10 h 153"/>
              <a:gd name="T54" fmla="*/ 4892 w 5951"/>
              <a:gd name="T55" fmla="*/ 11 h 153"/>
              <a:gd name="T56" fmla="*/ 4562 w 5951"/>
              <a:gd name="T57" fmla="*/ 14 h 153"/>
              <a:gd name="T58" fmla="*/ 4231 w 5951"/>
              <a:gd name="T59" fmla="*/ 17 h 153"/>
              <a:gd name="T60" fmla="*/ 3967 w 5951"/>
              <a:gd name="T61" fmla="*/ 19 h 153"/>
              <a:gd name="T62" fmla="*/ 3637 w 5951"/>
              <a:gd name="T63" fmla="*/ 24 h 153"/>
              <a:gd name="T64" fmla="*/ 3438 w 5951"/>
              <a:gd name="T65" fmla="*/ 26 h 153"/>
              <a:gd name="T66" fmla="*/ 3041 w 5951"/>
              <a:gd name="T67" fmla="*/ 32 h 153"/>
              <a:gd name="T68" fmla="*/ 2777 w 5951"/>
              <a:gd name="T69" fmla="*/ 37 h 153"/>
              <a:gd name="T70" fmla="*/ 2512 w 5951"/>
              <a:gd name="T71" fmla="*/ 43 h 153"/>
              <a:gd name="T72" fmla="*/ 2182 w 5951"/>
              <a:gd name="T73" fmla="*/ 50 h 153"/>
              <a:gd name="T74" fmla="*/ 1983 w 5951"/>
              <a:gd name="T75" fmla="*/ 55 h 153"/>
              <a:gd name="T76" fmla="*/ 1719 w 5951"/>
              <a:gd name="T77" fmla="*/ 62 h 153"/>
              <a:gd name="T78" fmla="*/ 1454 w 5951"/>
              <a:gd name="T79" fmla="*/ 72 h 153"/>
              <a:gd name="T80" fmla="*/ 1257 w 5951"/>
              <a:gd name="T81" fmla="*/ 79 h 153"/>
              <a:gd name="T82" fmla="*/ 992 w 5951"/>
              <a:gd name="T83" fmla="*/ 90 h 153"/>
              <a:gd name="T84" fmla="*/ 793 w 5951"/>
              <a:gd name="T85" fmla="*/ 99 h 153"/>
              <a:gd name="T86" fmla="*/ 595 w 5951"/>
              <a:gd name="T87" fmla="*/ 110 h 153"/>
              <a:gd name="T88" fmla="*/ 396 w 5951"/>
              <a:gd name="T89" fmla="*/ 123 h 153"/>
              <a:gd name="T90" fmla="*/ 198 w 5951"/>
              <a:gd name="T91" fmla="*/ 136 h 153"/>
              <a:gd name="T92" fmla="*/ 0 w 5951"/>
              <a:gd name="T9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153">
                <a:moveTo>
                  <a:pt x="0" y="127"/>
                </a:moveTo>
                <a:lnTo>
                  <a:pt x="65" y="123"/>
                </a:lnTo>
                <a:lnTo>
                  <a:pt x="133" y="119"/>
                </a:lnTo>
                <a:lnTo>
                  <a:pt x="198" y="114"/>
                </a:lnTo>
                <a:lnTo>
                  <a:pt x="264" y="111"/>
                </a:lnTo>
                <a:lnTo>
                  <a:pt x="330" y="107"/>
                </a:lnTo>
                <a:lnTo>
                  <a:pt x="396" y="104"/>
                </a:lnTo>
                <a:lnTo>
                  <a:pt x="463" y="101"/>
                </a:lnTo>
                <a:lnTo>
                  <a:pt x="529" y="97"/>
                </a:lnTo>
                <a:lnTo>
                  <a:pt x="595" y="94"/>
                </a:lnTo>
                <a:lnTo>
                  <a:pt x="661" y="90"/>
                </a:lnTo>
                <a:lnTo>
                  <a:pt x="727" y="87"/>
                </a:lnTo>
                <a:lnTo>
                  <a:pt x="793" y="83"/>
                </a:lnTo>
                <a:lnTo>
                  <a:pt x="860" y="81"/>
                </a:lnTo>
                <a:lnTo>
                  <a:pt x="926" y="77"/>
                </a:lnTo>
                <a:lnTo>
                  <a:pt x="992" y="75"/>
                </a:lnTo>
                <a:lnTo>
                  <a:pt x="1058" y="72"/>
                </a:lnTo>
                <a:lnTo>
                  <a:pt x="1124" y="69"/>
                </a:lnTo>
                <a:lnTo>
                  <a:pt x="1190" y="66"/>
                </a:lnTo>
                <a:lnTo>
                  <a:pt x="1257" y="63"/>
                </a:lnTo>
                <a:lnTo>
                  <a:pt x="1322" y="61"/>
                </a:lnTo>
                <a:lnTo>
                  <a:pt x="1388" y="59"/>
                </a:lnTo>
                <a:lnTo>
                  <a:pt x="1520" y="54"/>
                </a:lnTo>
                <a:lnTo>
                  <a:pt x="1586" y="52"/>
                </a:lnTo>
                <a:lnTo>
                  <a:pt x="1653" y="50"/>
                </a:lnTo>
                <a:lnTo>
                  <a:pt x="1785" y="45"/>
                </a:lnTo>
                <a:lnTo>
                  <a:pt x="1917" y="41"/>
                </a:lnTo>
                <a:lnTo>
                  <a:pt x="1983" y="40"/>
                </a:lnTo>
                <a:lnTo>
                  <a:pt x="2050" y="38"/>
                </a:lnTo>
                <a:lnTo>
                  <a:pt x="2182" y="34"/>
                </a:lnTo>
                <a:lnTo>
                  <a:pt x="2314" y="32"/>
                </a:lnTo>
                <a:lnTo>
                  <a:pt x="2381" y="30"/>
                </a:lnTo>
                <a:lnTo>
                  <a:pt x="2447" y="29"/>
                </a:lnTo>
                <a:lnTo>
                  <a:pt x="2578" y="26"/>
                </a:lnTo>
                <a:lnTo>
                  <a:pt x="2644" y="25"/>
                </a:lnTo>
                <a:lnTo>
                  <a:pt x="2710" y="24"/>
                </a:lnTo>
                <a:lnTo>
                  <a:pt x="2843" y="22"/>
                </a:lnTo>
                <a:lnTo>
                  <a:pt x="2909" y="21"/>
                </a:lnTo>
                <a:lnTo>
                  <a:pt x="2975" y="19"/>
                </a:lnTo>
                <a:lnTo>
                  <a:pt x="3041" y="18"/>
                </a:lnTo>
                <a:lnTo>
                  <a:pt x="3174" y="17"/>
                </a:lnTo>
                <a:lnTo>
                  <a:pt x="3372" y="15"/>
                </a:lnTo>
                <a:lnTo>
                  <a:pt x="3438" y="14"/>
                </a:lnTo>
                <a:lnTo>
                  <a:pt x="3505" y="14"/>
                </a:lnTo>
                <a:lnTo>
                  <a:pt x="3637" y="11"/>
                </a:lnTo>
                <a:lnTo>
                  <a:pt x="3702" y="11"/>
                </a:lnTo>
                <a:lnTo>
                  <a:pt x="3768" y="10"/>
                </a:lnTo>
                <a:lnTo>
                  <a:pt x="3901" y="9"/>
                </a:lnTo>
                <a:lnTo>
                  <a:pt x="4033" y="8"/>
                </a:lnTo>
                <a:lnTo>
                  <a:pt x="4099" y="8"/>
                </a:lnTo>
                <a:lnTo>
                  <a:pt x="4165" y="8"/>
                </a:lnTo>
                <a:lnTo>
                  <a:pt x="4231" y="7"/>
                </a:lnTo>
                <a:lnTo>
                  <a:pt x="4298" y="7"/>
                </a:lnTo>
                <a:lnTo>
                  <a:pt x="4364" y="6"/>
                </a:lnTo>
                <a:lnTo>
                  <a:pt x="4430" y="6"/>
                </a:lnTo>
                <a:lnTo>
                  <a:pt x="4496" y="6"/>
                </a:lnTo>
                <a:lnTo>
                  <a:pt x="4562" y="4"/>
                </a:lnTo>
                <a:lnTo>
                  <a:pt x="4695" y="4"/>
                </a:lnTo>
                <a:lnTo>
                  <a:pt x="4761" y="4"/>
                </a:lnTo>
                <a:lnTo>
                  <a:pt x="4826" y="3"/>
                </a:lnTo>
                <a:lnTo>
                  <a:pt x="5025" y="2"/>
                </a:lnTo>
                <a:lnTo>
                  <a:pt x="5091" y="2"/>
                </a:lnTo>
                <a:lnTo>
                  <a:pt x="5157" y="2"/>
                </a:lnTo>
                <a:lnTo>
                  <a:pt x="5422" y="1"/>
                </a:lnTo>
                <a:lnTo>
                  <a:pt x="5488" y="1"/>
                </a:lnTo>
                <a:lnTo>
                  <a:pt x="5554" y="1"/>
                </a:lnTo>
                <a:lnTo>
                  <a:pt x="5620" y="1"/>
                </a:lnTo>
                <a:lnTo>
                  <a:pt x="5752" y="0"/>
                </a:lnTo>
                <a:lnTo>
                  <a:pt x="5819" y="0"/>
                </a:lnTo>
                <a:lnTo>
                  <a:pt x="5885" y="0"/>
                </a:lnTo>
                <a:lnTo>
                  <a:pt x="5951" y="0"/>
                </a:lnTo>
                <a:lnTo>
                  <a:pt x="5951" y="6"/>
                </a:lnTo>
                <a:lnTo>
                  <a:pt x="5885" y="6"/>
                </a:lnTo>
                <a:lnTo>
                  <a:pt x="5819" y="7"/>
                </a:lnTo>
                <a:lnTo>
                  <a:pt x="5620" y="7"/>
                </a:lnTo>
                <a:lnTo>
                  <a:pt x="5488" y="8"/>
                </a:lnTo>
                <a:lnTo>
                  <a:pt x="5422" y="8"/>
                </a:lnTo>
                <a:lnTo>
                  <a:pt x="5289" y="9"/>
                </a:lnTo>
                <a:lnTo>
                  <a:pt x="5223" y="9"/>
                </a:lnTo>
                <a:lnTo>
                  <a:pt x="5157" y="10"/>
                </a:lnTo>
                <a:lnTo>
                  <a:pt x="5091" y="10"/>
                </a:lnTo>
                <a:lnTo>
                  <a:pt x="5025" y="11"/>
                </a:lnTo>
                <a:lnTo>
                  <a:pt x="4958" y="11"/>
                </a:lnTo>
                <a:lnTo>
                  <a:pt x="4892" y="11"/>
                </a:lnTo>
                <a:lnTo>
                  <a:pt x="4826" y="12"/>
                </a:lnTo>
                <a:lnTo>
                  <a:pt x="4761" y="12"/>
                </a:lnTo>
                <a:lnTo>
                  <a:pt x="4562" y="14"/>
                </a:lnTo>
                <a:lnTo>
                  <a:pt x="4496" y="15"/>
                </a:lnTo>
                <a:lnTo>
                  <a:pt x="4430" y="15"/>
                </a:lnTo>
                <a:lnTo>
                  <a:pt x="4231" y="17"/>
                </a:lnTo>
                <a:lnTo>
                  <a:pt x="4099" y="18"/>
                </a:lnTo>
                <a:lnTo>
                  <a:pt x="4033" y="19"/>
                </a:lnTo>
                <a:lnTo>
                  <a:pt x="3967" y="19"/>
                </a:lnTo>
                <a:lnTo>
                  <a:pt x="3768" y="22"/>
                </a:lnTo>
                <a:lnTo>
                  <a:pt x="3702" y="23"/>
                </a:lnTo>
                <a:lnTo>
                  <a:pt x="3637" y="24"/>
                </a:lnTo>
                <a:lnTo>
                  <a:pt x="3571" y="24"/>
                </a:lnTo>
                <a:lnTo>
                  <a:pt x="3505" y="25"/>
                </a:lnTo>
                <a:lnTo>
                  <a:pt x="3438" y="26"/>
                </a:lnTo>
                <a:lnTo>
                  <a:pt x="3372" y="28"/>
                </a:lnTo>
                <a:lnTo>
                  <a:pt x="3240" y="29"/>
                </a:lnTo>
                <a:lnTo>
                  <a:pt x="3041" y="32"/>
                </a:lnTo>
                <a:lnTo>
                  <a:pt x="2975" y="33"/>
                </a:lnTo>
                <a:lnTo>
                  <a:pt x="2843" y="36"/>
                </a:lnTo>
                <a:lnTo>
                  <a:pt x="2777" y="37"/>
                </a:lnTo>
                <a:lnTo>
                  <a:pt x="2710" y="38"/>
                </a:lnTo>
                <a:lnTo>
                  <a:pt x="2644" y="39"/>
                </a:lnTo>
                <a:lnTo>
                  <a:pt x="2512" y="43"/>
                </a:lnTo>
                <a:lnTo>
                  <a:pt x="2381" y="45"/>
                </a:lnTo>
                <a:lnTo>
                  <a:pt x="2314" y="46"/>
                </a:lnTo>
                <a:lnTo>
                  <a:pt x="2182" y="50"/>
                </a:lnTo>
                <a:lnTo>
                  <a:pt x="2116" y="52"/>
                </a:lnTo>
                <a:lnTo>
                  <a:pt x="2050" y="53"/>
                </a:lnTo>
                <a:lnTo>
                  <a:pt x="1983" y="55"/>
                </a:lnTo>
                <a:lnTo>
                  <a:pt x="1917" y="56"/>
                </a:lnTo>
                <a:lnTo>
                  <a:pt x="1851" y="59"/>
                </a:lnTo>
                <a:lnTo>
                  <a:pt x="1719" y="62"/>
                </a:lnTo>
                <a:lnTo>
                  <a:pt x="1653" y="65"/>
                </a:lnTo>
                <a:lnTo>
                  <a:pt x="1586" y="67"/>
                </a:lnTo>
                <a:lnTo>
                  <a:pt x="1454" y="72"/>
                </a:lnTo>
                <a:lnTo>
                  <a:pt x="1388" y="74"/>
                </a:lnTo>
                <a:lnTo>
                  <a:pt x="1322" y="76"/>
                </a:lnTo>
                <a:lnTo>
                  <a:pt x="1257" y="79"/>
                </a:lnTo>
                <a:lnTo>
                  <a:pt x="1190" y="81"/>
                </a:lnTo>
                <a:lnTo>
                  <a:pt x="1058" y="87"/>
                </a:lnTo>
                <a:lnTo>
                  <a:pt x="992" y="90"/>
                </a:lnTo>
                <a:lnTo>
                  <a:pt x="926" y="92"/>
                </a:lnTo>
                <a:lnTo>
                  <a:pt x="860" y="96"/>
                </a:lnTo>
                <a:lnTo>
                  <a:pt x="793" y="99"/>
                </a:lnTo>
                <a:lnTo>
                  <a:pt x="727" y="103"/>
                </a:lnTo>
                <a:lnTo>
                  <a:pt x="661" y="106"/>
                </a:lnTo>
                <a:lnTo>
                  <a:pt x="595" y="110"/>
                </a:lnTo>
                <a:lnTo>
                  <a:pt x="529" y="114"/>
                </a:lnTo>
                <a:lnTo>
                  <a:pt x="463" y="118"/>
                </a:lnTo>
                <a:lnTo>
                  <a:pt x="396" y="123"/>
                </a:lnTo>
                <a:lnTo>
                  <a:pt x="330" y="127"/>
                </a:lnTo>
                <a:lnTo>
                  <a:pt x="264" y="132"/>
                </a:lnTo>
                <a:lnTo>
                  <a:pt x="198" y="136"/>
                </a:lnTo>
                <a:lnTo>
                  <a:pt x="133" y="142"/>
                </a:lnTo>
                <a:lnTo>
                  <a:pt x="65" y="147"/>
                </a:lnTo>
                <a:lnTo>
                  <a:pt x="0" y="153"/>
                </a:lnTo>
                <a:lnTo>
                  <a:pt x="0" y="127"/>
                </a:lnTo>
                <a:close/>
                <a:moveTo>
                  <a:pt x="65" y="238"/>
                </a:move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24"/>
          <p:cNvSpPr>
            <a:spLocks/>
          </p:cNvSpPr>
          <p:nvPr/>
        </p:nvSpPr>
        <p:spPr bwMode="auto">
          <a:xfrm>
            <a:off x="2013726" y="315255"/>
            <a:ext cx="9447213" cy="408361"/>
          </a:xfrm>
          <a:custGeom>
            <a:avLst/>
            <a:gdLst>
              <a:gd name="T0" fmla="*/ 65 w 5951"/>
              <a:gd name="T1" fmla="*/ 132 h 137"/>
              <a:gd name="T2" fmla="*/ 198 w 5951"/>
              <a:gd name="T3" fmla="*/ 123 h 137"/>
              <a:gd name="T4" fmla="*/ 330 w 5951"/>
              <a:gd name="T5" fmla="*/ 115 h 137"/>
              <a:gd name="T6" fmla="*/ 463 w 5951"/>
              <a:gd name="T7" fmla="*/ 107 h 137"/>
              <a:gd name="T8" fmla="*/ 595 w 5951"/>
              <a:gd name="T9" fmla="*/ 100 h 137"/>
              <a:gd name="T10" fmla="*/ 727 w 5951"/>
              <a:gd name="T11" fmla="*/ 93 h 137"/>
              <a:gd name="T12" fmla="*/ 860 w 5951"/>
              <a:gd name="T13" fmla="*/ 86 h 137"/>
              <a:gd name="T14" fmla="*/ 992 w 5951"/>
              <a:gd name="T15" fmla="*/ 80 h 137"/>
              <a:gd name="T16" fmla="*/ 1190 w 5951"/>
              <a:gd name="T17" fmla="*/ 71 h 137"/>
              <a:gd name="T18" fmla="*/ 1322 w 5951"/>
              <a:gd name="T19" fmla="*/ 66 h 137"/>
              <a:gd name="T20" fmla="*/ 1520 w 5951"/>
              <a:gd name="T21" fmla="*/ 59 h 137"/>
              <a:gd name="T22" fmla="*/ 1653 w 5951"/>
              <a:gd name="T23" fmla="*/ 54 h 137"/>
              <a:gd name="T24" fmla="*/ 1851 w 5951"/>
              <a:gd name="T25" fmla="*/ 49 h 137"/>
              <a:gd name="T26" fmla="*/ 1983 w 5951"/>
              <a:gd name="T27" fmla="*/ 45 h 137"/>
              <a:gd name="T28" fmla="*/ 2182 w 5951"/>
              <a:gd name="T29" fmla="*/ 39 h 137"/>
              <a:gd name="T30" fmla="*/ 2381 w 5951"/>
              <a:gd name="T31" fmla="*/ 35 h 137"/>
              <a:gd name="T32" fmla="*/ 2578 w 5951"/>
              <a:gd name="T33" fmla="*/ 31 h 137"/>
              <a:gd name="T34" fmla="*/ 2710 w 5951"/>
              <a:gd name="T35" fmla="*/ 28 h 137"/>
              <a:gd name="T36" fmla="*/ 2909 w 5951"/>
              <a:gd name="T37" fmla="*/ 24 h 137"/>
              <a:gd name="T38" fmla="*/ 3041 w 5951"/>
              <a:gd name="T39" fmla="*/ 23 h 137"/>
              <a:gd name="T40" fmla="*/ 3306 w 5951"/>
              <a:gd name="T41" fmla="*/ 19 h 137"/>
              <a:gd name="T42" fmla="*/ 3438 w 5951"/>
              <a:gd name="T43" fmla="*/ 17 h 137"/>
              <a:gd name="T44" fmla="*/ 3637 w 5951"/>
              <a:gd name="T45" fmla="*/ 15 h 137"/>
              <a:gd name="T46" fmla="*/ 3768 w 5951"/>
              <a:gd name="T47" fmla="*/ 14 h 137"/>
              <a:gd name="T48" fmla="*/ 4033 w 5951"/>
              <a:gd name="T49" fmla="*/ 10 h 137"/>
              <a:gd name="T50" fmla="*/ 4165 w 5951"/>
              <a:gd name="T51" fmla="*/ 9 h 137"/>
              <a:gd name="T52" fmla="*/ 4430 w 5951"/>
              <a:gd name="T53" fmla="*/ 8 h 137"/>
              <a:gd name="T54" fmla="*/ 4628 w 5951"/>
              <a:gd name="T55" fmla="*/ 6 h 137"/>
              <a:gd name="T56" fmla="*/ 4761 w 5951"/>
              <a:gd name="T57" fmla="*/ 6 h 137"/>
              <a:gd name="T58" fmla="*/ 5025 w 5951"/>
              <a:gd name="T59" fmla="*/ 4 h 137"/>
              <a:gd name="T60" fmla="*/ 5157 w 5951"/>
              <a:gd name="T61" fmla="*/ 4 h 137"/>
              <a:gd name="T62" fmla="*/ 5488 w 5951"/>
              <a:gd name="T63" fmla="*/ 1 h 137"/>
              <a:gd name="T64" fmla="*/ 5620 w 5951"/>
              <a:gd name="T65" fmla="*/ 1 h 137"/>
              <a:gd name="T66" fmla="*/ 5885 w 5951"/>
              <a:gd name="T6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1" h="137">
                <a:moveTo>
                  <a:pt x="0" y="137"/>
                </a:moveTo>
                <a:lnTo>
                  <a:pt x="65" y="132"/>
                </a:lnTo>
                <a:lnTo>
                  <a:pt x="133" y="127"/>
                </a:lnTo>
                <a:lnTo>
                  <a:pt x="198" y="123"/>
                </a:lnTo>
                <a:lnTo>
                  <a:pt x="264" y="119"/>
                </a:lnTo>
                <a:lnTo>
                  <a:pt x="330" y="115"/>
                </a:lnTo>
                <a:lnTo>
                  <a:pt x="396" y="111"/>
                </a:lnTo>
                <a:lnTo>
                  <a:pt x="463" y="107"/>
                </a:lnTo>
                <a:lnTo>
                  <a:pt x="529" y="103"/>
                </a:lnTo>
                <a:lnTo>
                  <a:pt x="595" y="100"/>
                </a:lnTo>
                <a:lnTo>
                  <a:pt x="661" y="96"/>
                </a:lnTo>
                <a:lnTo>
                  <a:pt x="727" y="93"/>
                </a:lnTo>
                <a:lnTo>
                  <a:pt x="793" y="89"/>
                </a:lnTo>
                <a:lnTo>
                  <a:pt x="860" y="86"/>
                </a:lnTo>
                <a:lnTo>
                  <a:pt x="926" y="82"/>
                </a:lnTo>
                <a:lnTo>
                  <a:pt x="992" y="80"/>
                </a:lnTo>
                <a:lnTo>
                  <a:pt x="1058" y="77"/>
                </a:lnTo>
                <a:lnTo>
                  <a:pt x="1190" y="71"/>
                </a:lnTo>
                <a:lnTo>
                  <a:pt x="1257" y="68"/>
                </a:lnTo>
                <a:lnTo>
                  <a:pt x="1322" y="66"/>
                </a:lnTo>
                <a:lnTo>
                  <a:pt x="1454" y="61"/>
                </a:lnTo>
                <a:lnTo>
                  <a:pt x="1520" y="59"/>
                </a:lnTo>
                <a:lnTo>
                  <a:pt x="1586" y="57"/>
                </a:lnTo>
                <a:lnTo>
                  <a:pt x="1653" y="54"/>
                </a:lnTo>
                <a:lnTo>
                  <a:pt x="1719" y="52"/>
                </a:lnTo>
                <a:lnTo>
                  <a:pt x="1851" y="49"/>
                </a:lnTo>
                <a:lnTo>
                  <a:pt x="1917" y="46"/>
                </a:lnTo>
                <a:lnTo>
                  <a:pt x="1983" y="45"/>
                </a:lnTo>
                <a:lnTo>
                  <a:pt x="2050" y="43"/>
                </a:lnTo>
                <a:lnTo>
                  <a:pt x="2182" y="39"/>
                </a:lnTo>
                <a:lnTo>
                  <a:pt x="2314" y="36"/>
                </a:lnTo>
                <a:lnTo>
                  <a:pt x="2381" y="35"/>
                </a:lnTo>
                <a:lnTo>
                  <a:pt x="2447" y="34"/>
                </a:lnTo>
                <a:lnTo>
                  <a:pt x="2578" y="31"/>
                </a:lnTo>
                <a:lnTo>
                  <a:pt x="2644" y="30"/>
                </a:lnTo>
                <a:lnTo>
                  <a:pt x="2710" y="28"/>
                </a:lnTo>
                <a:lnTo>
                  <a:pt x="2777" y="27"/>
                </a:lnTo>
                <a:lnTo>
                  <a:pt x="2909" y="24"/>
                </a:lnTo>
                <a:lnTo>
                  <a:pt x="2975" y="24"/>
                </a:lnTo>
                <a:lnTo>
                  <a:pt x="3041" y="23"/>
                </a:lnTo>
                <a:lnTo>
                  <a:pt x="3240" y="20"/>
                </a:lnTo>
                <a:lnTo>
                  <a:pt x="3306" y="19"/>
                </a:lnTo>
                <a:lnTo>
                  <a:pt x="3372" y="19"/>
                </a:lnTo>
                <a:lnTo>
                  <a:pt x="3438" y="17"/>
                </a:lnTo>
                <a:lnTo>
                  <a:pt x="3571" y="15"/>
                </a:lnTo>
                <a:lnTo>
                  <a:pt x="3637" y="15"/>
                </a:lnTo>
                <a:lnTo>
                  <a:pt x="3702" y="14"/>
                </a:lnTo>
                <a:lnTo>
                  <a:pt x="3768" y="14"/>
                </a:lnTo>
                <a:lnTo>
                  <a:pt x="3901" y="12"/>
                </a:lnTo>
                <a:lnTo>
                  <a:pt x="4033" y="10"/>
                </a:lnTo>
                <a:lnTo>
                  <a:pt x="4099" y="10"/>
                </a:lnTo>
                <a:lnTo>
                  <a:pt x="4165" y="9"/>
                </a:lnTo>
                <a:lnTo>
                  <a:pt x="4364" y="8"/>
                </a:lnTo>
                <a:lnTo>
                  <a:pt x="4430" y="8"/>
                </a:lnTo>
                <a:lnTo>
                  <a:pt x="4496" y="7"/>
                </a:lnTo>
                <a:lnTo>
                  <a:pt x="4628" y="6"/>
                </a:lnTo>
                <a:lnTo>
                  <a:pt x="4695" y="6"/>
                </a:lnTo>
                <a:lnTo>
                  <a:pt x="4761" y="6"/>
                </a:lnTo>
                <a:lnTo>
                  <a:pt x="4826" y="5"/>
                </a:lnTo>
                <a:lnTo>
                  <a:pt x="5025" y="4"/>
                </a:lnTo>
                <a:lnTo>
                  <a:pt x="5091" y="4"/>
                </a:lnTo>
                <a:lnTo>
                  <a:pt x="5157" y="4"/>
                </a:lnTo>
                <a:lnTo>
                  <a:pt x="5422" y="2"/>
                </a:lnTo>
                <a:lnTo>
                  <a:pt x="5488" y="1"/>
                </a:lnTo>
                <a:lnTo>
                  <a:pt x="5554" y="1"/>
                </a:lnTo>
                <a:lnTo>
                  <a:pt x="5620" y="1"/>
                </a:lnTo>
                <a:lnTo>
                  <a:pt x="5819" y="0"/>
                </a:lnTo>
                <a:lnTo>
                  <a:pt x="5885" y="0"/>
                </a:lnTo>
                <a:lnTo>
                  <a:pt x="5951"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20"/>
          <p:cNvSpPr>
            <a:spLocks noEditPoints="1"/>
          </p:cNvSpPr>
          <p:nvPr/>
        </p:nvSpPr>
        <p:spPr bwMode="auto">
          <a:xfrm>
            <a:off x="2013726" y="5600112"/>
            <a:ext cx="9447213" cy="14903"/>
          </a:xfrm>
          <a:custGeom>
            <a:avLst/>
            <a:gdLst>
              <a:gd name="T0" fmla="*/ 264 w 5951"/>
              <a:gd name="T1" fmla="*/ 5 h 5"/>
              <a:gd name="T2" fmla="*/ 860 w 5951"/>
              <a:gd name="T3" fmla="*/ 5 h 5"/>
              <a:gd name="T4" fmla="*/ 1322 w 5951"/>
              <a:gd name="T5" fmla="*/ 4 h 5"/>
              <a:gd name="T6" fmla="*/ 1653 w 5951"/>
              <a:gd name="T7" fmla="*/ 4 h 5"/>
              <a:gd name="T8" fmla="*/ 1983 w 5951"/>
              <a:gd name="T9" fmla="*/ 4 h 5"/>
              <a:gd name="T10" fmla="*/ 2248 w 5951"/>
              <a:gd name="T11" fmla="*/ 4 h 5"/>
              <a:gd name="T12" fmla="*/ 2447 w 5951"/>
              <a:gd name="T13" fmla="*/ 4 h 5"/>
              <a:gd name="T14" fmla="*/ 2644 w 5951"/>
              <a:gd name="T15" fmla="*/ 4 h 5"/>
              <a:gd name="T16" fmla="*/ 2777 w 5951"/>
              <a:gd name="T17" fmla="*/ 4 h 5"/>
              <a:gd name="T18" fmla="*/ 2975 w 5951"/>
              <a:gd name="T19" fmla="*/ 4 h 5"/>
              <a:gd name="T20" fmla="*/ 3107 w 5951"/>
              <a:gd name="T21" fmla="*/ 4 h 5"/>
              <a:gd name="T22" fmla="*/ 3240 w 5951"/>
              <a:gd name="T23" fmla="*/ 4 h 5"/>
              <a:gd name="T24" fmla="*/ 3372 w 5951"/>
              <a:gd name="T25" fmla="*/ 4 h 5"/>
              <a:gd name="T26" fmla="*/ 3505 w 5951"/>
              <a:gd name="T27" fmla="*/ 4 h 5"/>
              <a:gd name="T28" fmla="*/ 3702 w 5951"/>
              <a:gd name="T29" fmla="*/ 4 h 5"/>
              <a:gd name="T30" fmla="*/ 4033 w 5951"/>
              <a:gd name="T31" fmla="*/ 3 h 5"/>
              <a:gd name="T32" fmla="*/ 4430 w 5951"/>
              <a:gd name="T33" fmla="*/ 3 h 5"/>
              <a:gd name="T34" fmla="*/ 4695 w 5951"/>
              <a:gd name="T35" fmla="*/ 3 h 5"/>
              <a:gd name="T36" fmla="*/ 4826 w 5951"/>
              <a:gd name="T37" fmla="*/ 2 h 5"/>
              <a:gd name="T38" fmla="*/ 4958 w 5951"/>
              <a:gd name="T39" fmla="*/ 2 h 5"/>
              <a:gd name="T40" fmla="*/ 5091 w 5951"/>
              <a:gd name="T41" fmla="*/ 2 h 5"/>
              <a:gd name="T42" fmla="*/ 5223 w 5951"/>
              <a:gd name="T43" fmla="*/ 2 h 5"/>
              <a:gd name="T44" fmla="*/ 5422 w 5951"/>
              <a:gd name="T45" fmla="*/ 1 h 5"/>
              <a:gd name="T46" fmla="*/ 5554 w 5951"/>
              <a:gd name="T47" fmla="*/ 1 h 5"/>
              <a:gd name="T48" fmla="*/ 5752 w 5951"/>
              <a:gd name="T49" fmla="*/ 1 h 5"/>
              <a:gd name="T50" fmla="*/ 5885 w 5951"/>
              <a:gd name="T51" fmla="*/ 0 h 5"/>
              <a:gd name="T52" fmla="*/ 5951 w 5951"/>
              <a:gd name="T53" fmla="*/ 3 h 5"/>
              <a:gd name="T54" fmla="*/ 5819 w 5951"/>
              <a:gd name="T55" fmla="*/ 3 h 5"/>
              <a:gd name="T56" fmla="*/ 5620 w 5951"/>
              <a:gd name="T57" fmla="*/ 4 h 5"/>
              <a:gd name="T58" fmla="*/ 5488 w 5951"/>
              <a:gd name="T59" fmla="*/ 4 h 5"/>
              <a:gd name="T60" fmla="*/ 5355 w 5951"/>
              <a:gd name="T61" fmla="*/ 4 h 5"/>
              <a:gd name="T62" fmla="*/ 5223 w 5951"/>
              <a:gd name="T63" fmla="*/ 4 h 5"/>
              <a:gd name="T64" fmla="*/ 5091 w 5951"/>
              <a:gd name="T65" fmla="*/ 4 h 5"/>
              <a:gd name="T66" fmla="*/ 4958 w 5951"/>
              <a:gd name="T67" fmla="*/ 4 h 5"/>
              <a:gd name="T68" fmla="*/ 4761 w 5951"/>
              <a:gd name="T69" fmla="*/ 4 h 5"/>
              <a:gd name="T70" fmla="*/ 4628 w 5951"/>
              <a:gd name="T71" fmla="*/ 4 h 5"/>
              <a:gd name="T72" fmla="*/ 4430 w 5951"/>
              <a:gd name="T73" fmla="*/ 4 h 5"/>
              <a:gd name="T74" fmla="*/ 4231 w 5951"/>
              <a:gd name="T75" fmla="*/ 4 h 5"/>
              <a:gd name="T76" fmla="*/ 4033 w 5951"/>
              <a:gd name="T77" fmla="*/ 4 h 5"/>
              <a:gd name="T78" fmla="*/ 3768 w 5951"/>
              <a:gd name="T79" fmla="*/ 4 h 5"/>
              <a:gd name="T80" fmla="*/ 3438 w 5951"/>
              <a:gd name="T81" fmla="*/ 4 h 5"/>
              <a:gd name="T82" fmla="*/ 3174 w 5951"/>
              <a:gd name="T83" fmla="*/ 4 h 5"/>
              <a:gd name="T84" fmla="*/ 2777 w 5951"/>
              <a:gd name="T85" fmla="*/ 4 h 5"/>
              <a:gd name="T86" fmla="*/ 2248 w 5951"/>
              <a:gd name="T87" fmla="*/ 5 h 5"/>
              <a:gd name="T88" fmla="*/ 1653 w 5951"/>
              <a:gd name="T89" fmla="*/ 5 h 5"/>
              <a:gd name="T90" fmla="*/ 727 w 5951"/>
              <a:gd name="T91" fmla="*/ 5 h 5"/>
              <a:gd name="T92" fmla="*/ -1 w 5951"/>
              <a:gd name="T9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5">
                <a:moveTo>
                  <a:pt x="0" y="5"/>
                </a:moveTo>
                <a:lnTo>
                  <a:pt x="264" y="5"/>
                </a:lnTo>
                <a:lnTo>
                  <a:pt x="330" y="5"/>
                </a:lnTo>
                <a:lnTo>
                  <a:pt x="860" y="5"/>
                </a:lnTo>
                <a:lnTo>
                  <a:pt x="926" y="4"/>
                </a:lnTo>
                <a:lnTo>
                  <a:pt x="1322" y="4"/>
                </a:lnTo>
                <a:lnTo>
                  <a:pt x="1388" y="4"/>
                </a:lnTo>
                <a:lnTo>
                  <a:pt x="1653" y="4"/>
                </a:lnTo>
                <a:lnTo>
                  <a:pt x="1719" y="4"/>
                </a:lnTo>
                <a:lnTo>
                  <a:pt x="1983" y="4"/>
                </a:lnTo>
                <a:lnTo>
                  <a:pt x="2050" y="4"/>
                </a:lnTo>
                <a:lnTo>
                  <a:pt x="2248" y="4"/>
                </a:lnTo>
                <a:lnTo>
                  <a:pt x="2314" y="4"/>
                </a:lnTo>
                <a:lnTo>
                  <a:pt x="2447" y="4"/>
                </a:lnTo>
                <a:lnTo>
                  <a:pt x="2512" y="4"/>
                </a:lnTo>
                <a:lnTo>
                  <a:pt x="2644" y="4"/>
                </a:lnTo>
                <a:lnTo>
                  <a:pt x="2710" y="4"/>
                </a:lnTo>
                <a:lnTo>
                  <a:pt x="2777" y="4"/>
                </a:lnTo>
                <a:lnTo>
                  <a:pt x="2843" y="4"/>
                </a:lnTo>
                <a:lnTo>
                  <a:pt x="2975" y="4"/>
                </a:lnTo>
                <a:lnTo>
                  <a:pt x="3041" y="4"/>
                </a:lnTo>
                <a:lnTo>
                  <a:pt x="3107" y="4"/>
                </a:lnTo>
                <a:lnTo>
                  <a:pt x="3174" y="4"/>
                </a:lnTo>
                <a:lnTo>
                  <a:pt x="3240" y="4"/>
                </a:lnTo>
                <a:lnTo>
                  <a:pt x="3306" y="4"/>
                </a:lnTo>
                <a:lnTo>
                  <a:pt x="3372" y="4"/>
                </a:lnTo>
                <a:lnTo>
                  <a:pt x="3438" y="4"/>
                </a:lnTo>
                <a:lnTo>
                  <a:pt x="3505" y="4"/>
                </a:lnTo>
                <a:lnTo>
                  <a:pt x="3571" y="4"/>
                </a:lnTo>
                <a:lnTo>
                  <a:pt x="3702" y="4"/>
                </a:lnTo>
                <a:lnTo>
                  <a:pt x="3768" y="4"/>
                </a:lnTo>
                <a:lnTo>
                  <a:pt x="4033" y="3"/>
                </a:lnTo>
                <a:lnTo>
                  <a:pt x="4099" y="3"/>
                </a:lnTo>
                <a:lnTo>
                  <a:pt x="4430" y="3"/>
                </a:lnTo>
                <a:lnTo>
                  <a:pt x="4496" y="3"/>
                </a:lnTo>
                <a:lnTo>
                  <a:pt x="4695" y="3"/>
                </a:lnTo>
                <a:lnTo>
                  <a:pt x="4761" y="2"/>
                </a:lnTo>
                <a:lnTo>
                  <a:pt x="4826" y="2"/>
                </a:lnTo>
                <a:lnTo>
                  <a:pt x="4892" y="2"/>
                </a:lnTo>
                <a:lnTo>
                  <a:pt x="4958" y="2"/>
                </a:lnTo>
                <a:lnTo>
                  <a:pt x="5025" y="2"/>
                </a:lnTo>
                <a:lnTo>
                  <a:pt x="5091" y="2"/>
                </a:lnTo>
                <a:lnTo>
                  <a:pt x="5157" y="2"/>
                </a:lnTo>
                <a:lnTo>
                  <a:pt x="5223" y="2"/>
                </a:lnTo>
                <a:lnTo>
                  <a:pt x="5289" y="2"/>
                </a:lnTo>
                <a:lnTo>
                  <a:pt x="5422" y="1"/>
                </a:lnTo>
                <a:lnTo>
                  <a:pt x="5488" y="1"/>
                </a:lnTo>
                <a:lnTo>
                  <a:pt x="5554" y="1"/>
                </a:lnTo>
                <a:lnTo>
                  <a:pt x="5686" y="1"/>
                </a:lnTo>
                <a:lnTo>
                  <a:pt x="5752" y="1"/>
                </a:lnTo>
                <a:lnTo>
                  <a:pt x="5819" y="1"/>
                </a:lnTo>
                <a:lnTo>
                  <a:pt x="5885" y="0"/>
                </a:lnTo>
                <a:lnTo>
                  <a:pt x="5951" y="0"/>
                </a:lnTo>
                <a:lnTo>
                  <a:pt x="5951" y="3"/>
                </a:lnTo>
                <a:lnTo>
                  <a:pt x="5885" y="3"/>
                </a:lnTo>
                <a:lnTo>
                  <a:pt x="5819" y="3"/>
                </a:lnTo>
                <a:lnTo>
                  <a:pt x="5752" y="3"/>
                </a:lnTo>
                <a:lnTo>
                  <a:pt x="5620" y="4"/>
                </a:lnTo>
                <a:lnTo>
                  <a:pt x="5554" y="4"/>
                </a:lnTo>
                <a:lnTo>
                  <a:pt x="5488" y="4"/>
                </a:lnTo>
                <a:lnTo>
                  <a:pt x="5422" y="4"/>
                </a:lnTo>
                <a:lnTo>
                  <a:pt x="5355" y="4"/>
                </a:lnTo>
                <a:lnTo>
                  <a:pt x="5289" y="4"/>
                </a:lnTo>
                <a:lnTo>
                  <a:pt x="5223" y="4"/>
                </a:lnTo>
                <a:lnTo>
                  <a:pt x="5157" y="4"/>
                </a:lnTo>
                <a:lnTo>
                  <a:pt x="5091" y="4"/>
                </a:lnTo>
                <a:lnTo>
                  <a:pt x="5025" y="4"/>
                </a:lnTo>
                <a:lnTo>
                  <a:pt x="4958" y="4"/>
                </a:lnTo>
                <a:lnTo>
                  <a:pt x="4826" y="4"/>
                </a:lnTo>
                <a:lnTo>
                  <a:pt x="4761" y="4"/>
                </a:lnTo>
                <a:lnTo>
                  <a:pt x="4695" y="4"/>
                </a:lnTo>
                <a:lnTo>
                  <a:pt x="4628" y="4"/>
                </a:lnTo>
                <a:lnTo>
                  <a:pt x="4496" y="4"/>
                </a:lnTo>
                <a:lnTo>
                  <a:pt x="4430" y="4"/>
                </a:lnTo>
                <a:lnTo>
                  <a:pt x="4298" y="4"/>
                </a:lnTo>
                <a:lnTo>
                  <a:pt x="4231" y="4"/>
                </a:lnTo>
                <a:lnTo>
                  <a:pt x="4099" y="4"/>
                </a:lnTo>
                <a:lnTo>
                  <a:pt x="4033" y="4"/>
                </a:lnTo>
                <a:lnTo>
                  <a:pt x="3834" y="4"/>
                </a:lnTo>
                <a:lnTo>
                  <a:pt x="3768" y="4"/>
                </a:lnTo>
                <a:lnTo>
                  <a:pt x="3505" y="4"/>
                </a:lnTo>
                <a:lnTo>
                  <a:pt x="3438" y="4"/>
                </a:lnTo>
                <a:lnTo>
                  <a:pt x="3240" y="4"/>
                </a:lnTo>
                <a:lnTo>
                  <a:pt x="3174" y="4"/>
                </a:lnTo>
                <a:lnTo>
                  <a:pt x="2843" y="4"/>
                </a:lnTo>
                <a:lnTo>
                  <a:pt x="2777" y="4"/>
                </a:lnTo>
                <a:lnTo>
                  <a:pt x="2314" y="4"/>
                </a:lnTo>
                <a:lnTo>
                  <a:pt x="2248" y="5"/>
                </a:lnTo>
                <a:lnTo>
                  <a:pt x="1719" y="5"/>
                </a:lnTo>
                <a:lnTo>
                  <a:pt x="1653" y="5"/>
                </a:lnTo>
                <a:lnTo>
                  <a:pt x="793" y="5"/>
                </a:lnTo>
                <a:lnTo>
                  <a:pt x="727" y="5"/>
                </a:lnTo>
                <a:lnTo>
                  <a:pt x="0" y="5"/>
                </a:lnTo>
                <a:close/>
                <a:moveTo>
                  <a:pt x="-1" y="0"/>
                </a:moveTo>
              </a:path>
            </a:pathLst>
          </a:custGeom>
          <a:solidFill>
            <a:srgbClr val="CC79A7">
              <a:alpha val="50%"/>
            </a:srgbClr>
          </a:solid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Line 173"/>
          <p:cNvSpPr>
            <a:spLocks noChangeShapeType="1"/>
          </p:cNvSpPr>
          <p:nvPr/>
        </p:nvSpPr>
        <p:spPr bwMode="auto">
          <a:xfrm flipV="1">
            <a:off x="114627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TextBox 185"/>
          <p:cNvSpPr txBox="1"/>
          <p:nvPr/>
        </p:nvSpPr>
        <p:spPr>
          <a:xfrm>
            <a:off x="11199951"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7" name="Line 167"/>
          <p:cNvSpPr>
            <a:spLocks noChangeShapeType="1"/>
          </p:cNvSpPr>
          <p:nvPr/>
        </p:nvSpPr>
        <p:spPr bwMode="auto">
          <a:xfrm flipV="1">
            <a:off x="1041485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TextBox 176"/>
          <p:cNvSpPr txBox="1"/>
          <p:nvPr/>
        </p:nvSpPr>
        <p:spPr>
          <a:xfrm>
            <a:off x="10146222"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78" name="TextBox 177"/>
          <p:cNvSpPr txBox="1"/>
          <p:nvPr/>
        </p:nvSpPr>
        <p:spPr>
          <a:xfrm>
            <a:off x="9081360"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8" name="Line 165"/>
          <p:cNvSpPr>
            <a:spLocks noChangeShapeType="1"/>
          </p:cNvSpPr>
          <p:nvPr/>
        </p:nvSpPr>
        <p:spPr bwMode="auto">
          <a:xfrm flipV="1">
            <a:off x="934999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63"/>
          <p:cNvSpPr>
            <a:spLocks noChangeShapeType="1"/>
          </p:cNvSpPr>
          <p:nvPr/>
        </p:nvSpPr>
        <p:spPr bwMode="auto">
          <a:xfrm flipV="1">
            <a:off x="8304383"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8038383"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70" name="Line 161"/>
          <p:cNvSpPr>
            <a:spLocks noChangeShapeType="1"/>
          </p:cNvSpPr>
          <p:nvPr/>
        </p:nvSpPr>
        <p:spPr bwMode="auto">
          <a:xfrm flipV="1">
            <a:off x="72610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TextBox 179"/>
          <p:cNvSpPr txBox="1"/>
          <p:nvPr/>
        </p:nvSpPr>
        <p:spPr>
          <a:xfrm>
            <a:off x="6992833"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71" name="Line 159"/>
          <p:cNvSpPr>
            <a:spLocks noChangeShapeType="1"/>
          </p:cNvSpPr>
          <p:nvPr/>
        </p:nvSpPr>
        <p:spPr bwMode="auto">
          <a:xfrm flipV="1">
            <a:off x="62202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TextBox 180"/>
          <p:cNvSpPr txBox="1"/>
          <p:nvPr/>
        </p:nvSpPr>
        <p:spPr>
          <a:xfrm>
            <a:off x="594961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72" name="Line 157"/>
          <p:cNvSpPr>
            <a:spLocks noChangeShapeType="1"/>
          </p:cNvSpPr>
          <p:nvPr/>
        </p:nvSpPr>
        <p:spPr bwMode="auto">
          <a:xfrm flipV="1">
            <a:off x="516397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TextBox 184"/>
          <p:cNvSpPr txBox="1"/>
          <p:nvPr/>
        </p:nvSpPr>
        <p:spPr>
          <a:xfrm>
            <a:off x="4893387"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73"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3837158"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83" name="TextBox 182"/>
          <p:cNvSpPr txBox="1"/>
          <p:nvPr/>
        </p:nvSpPr>
        <p:spPr>
          <a:xfrm>
            <a:off x="2788048"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84"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TextBox 18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88" name="TextBox 187"/>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2" name="TextBox 151"/>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53" name="TextBox 152"/>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4" name="TextBox 153"/>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5" name="TextBox 154"/>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6" name="TextBox 155"/>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7" name="TextBox 156"/>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8" name="TextBox 157"/>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59"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18"/>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21"/>
          <p:cNvSpPr>
            <a:spLocks noEditPoints="1"/>
          </p:cNvSpPr>
          <p:nvPr/>
        </p:nvSpPr>
        <p:spPr bwMode="auto">
          <a:xfrm>
            <a:off x="2013726" y="4890695"/>
            <a:ext cx="9447213" cy="709417"/>
          </a:xfrm>
          <a:custGeom>
            <a:avLst/>
            <a:gdLst>
              <a:gd name="T0" fmla="*/ 198 w 5951"/>
              <a:gd name="T1" fmla="*/ 234 h 238"/>
              <a:gd name="T2" fmla="*/ 396 w 5951"/>
              <a:gd name="T3" fmla="*/ 233 h 238"/>
              <a:gd name="T4" fmla="*/ 661 w 5951"/>
              <a:gd name="T5" fmla="*/ 232 h 238"/>
              <a:gd name="T6" fmla="*/ 992 w 5951"/>
              <a:gd name="T7" fmla="*/ 229 h 238"/>
              <a:gd name="T8" fmla="*/ 1322 w 5951"/>
              <a:gd name="T9" fmla="*/ 226 h 238"/>
              <a:gd name="T10" fmla="*/ 1653 w 5951"/>
              <a:gd name="T11" fmla="*/ 224 h 238"/>
              <a:gd name="T12" fmla="*/ 1983 w 5951"/>
              <a:gd name="T13" fmla="*/ 219 h 238"/>
              <a:gd name="T14" fmla="*/ 2314 w 5951"/>
              <a:gd name="T15" fmla="*/ 214 h 238"/>
              <a:gd name="T16" fmla="*/ 2644 w 5951"/>
              <a:gd name="T17" fmla="*/ 207 h 238"/>
              <a:gd name="T18" fmla="*/ 2909 w 5951"/>
              <a:gd name="T19" fmla="*/ 202 h 238"/>
              <a:gd name="T20" fmla="*/ 3107 w 5951"/>
              <a:gd name="T21" fmla="*/ 196 h 238"/>
              <a:gd name="T22" fmla="*/ 3306 w 5951"/>
              <a:gd name="T23" fmla="*/ 190 h 238"/>
              <a:gd name="T24" fmla="*/ 3505 w 5951"/>
              <a:gd name="T25" fmla="*/ 184 h 238"/>
              <a:gd name="T26" fmla="*/ 3702 w 5951"/>
              <a:gd name="T27" fmla="*/ 176 h 238"/>
              <a:gd name="T28" fmla="*/ 3901 w 5951"/>
              <a:gd name="T29" fmla="*/ 168 h 238"/>
              <a:gd name="T30" fmla="*/ 4099 w 5951"/>
              <a:gd name="T31" fmla="*/ 159 h 238"/>
              <a:gd name="T32" fmla="*/ 4298 w 5951"/>
              <a:gd name="T33" fmla="*/ 148 h 238"/>
              <a:gd name="T34" fmla="*/ 4496 w 5951"/>
              <a:gd name="T35" fmla="*/ 137 h 238"/>
              <a:gd name="T36" fmla="*/ 4695 w 5951"/>
              <a:gd name="T37" fmla="*/ 124 h 238"/>
              <a:gd name="T38" fmla="*/ 4892 w 5951"/>
              <a:gd name="T39" fmla="*/ 109 h 238"/>
              <a:gd name="T40" fmla="*/ 5091 w 5951"/>
              <a:gd name="T41" fmla="*/ 93 h 238"/>
              <a:gd name="T42" fmla="*/ 5289 w 5951"/>
              <a:gd name="T43" fmla="*/ 74 h 238"/>
              <a:gd name="T44" fmla="*/ 5488 w 5951"/>
              <a:gd name="T45" fmla="*/ 55 h 238"/>
              <a:gd name="T46" fmla="*/ 5686 w 5951"/>
              <a:gd name="T47" fmla="*/ 32 h 238"/>
              <a:gd name="T48" fmla="*/ 5885 w 5951"/>
              <a:gd name="T49" fmla="*/ 8 h 238"/>
              <a:gd name="T50" fmla="*/ 5885 w 5951"/>
              <a:gd name="T51" fmla="*/ 152 h 238"/>
              <a:gd name="T52" fmla="*/ 5620 w 5951"/>
              <a:gd name="T53" fmla="*/ 162 h 238"/>
              <a:gd name="T54" fmla="*/ 5422 w 5951"/>
              <a:gd name="T55" fmla="*/ 169 h 238"/>
              <a:gd name="T56" fmla="*/ 5157 w 5951"/>
              <a:gd name="T57" fmla="*/ 177 h 238"/>
              <a:gd name="T58" fmla="*/ 4892 w 5951"/>
              <a:gd name="T59" fmla="*/ 184 h 238"/>
              <a:gd name="T60" fmla="*/ 4695 w 5951"/>
              <a:gd name="T61" fmla="*/ 190 h 238"/>
              <a:gd name="T62" fmla="*/ 4430 w 5951"/>
              <a:gd name="T63" fmla="*/ 196 h 238"/>
              <a:gd name="T64" fmla="*/ 4165 w 5951"/>
              <a:gd name="T65" fmla="*/ 202 h 238"/>
              <a:gd name="T66" fmla="*/ 3967 w 5951"/>
              <a:gd name="T67" fmla="*/ 205 h 238"/>
              <a:gd name="T68" fmla="*/ 3768 w 5951"/>
              <a:gd name="T69" fmla="*/ 209 h 238"/>
              <a:gd name="T70" fmla="*/ 3438 w 5951"/>
              <a:gd name="T71" fmla="*/ 213 h 238"/>
              <a:gd name="T72" fmla="*/ 3240 w 5951"/>
              <a:gd name="T73" fmla="*/ 217 h 238"/>
              <a:gd name="T74" fmla="*/ 3041 w 5951"/>
              <a:gd name="T75" fmla="*/ 219 h 238"/>
              <a:gd name="T76" fmla="*/ 2710 w 5951"/>
              <a:gd name="T77" fmla="*/ 222 h 238"/>
              <a:gd name="T78" fmla="*/ 2381 w 5951"/>
              <a:gd name="T79" fmla="*/ 226 h 238"/>
              <a:gd name="T80" fmla="*/ 2116 w 5951"/>
              <a:gd name="T81" fmla="*/ 227 h 238"/>
              <a:gd name="T82" fmla="*/ 1653 w 5951"/>
              <a:gd name="T83" fmla="*/ 231 h 238"/>
              <a:gd name="T84" fmla="*/ 1388 w 5951"/>
              <a:gd name="T85" fmla="*/ 233 h 238"/>
              <a:gd name="T86" fmla="*/ 1190 w 5951"/>
              <a:gd name="T87" fmla="*/ 234 h 238"/>
              <a:gd name="T88" fmla="*/ 727 w 5951"/>
              <a:gd name="T89" fmla="*/ 235 h 238"/>
              <a:gd name="T90" fmla="*/ 529 w 5951"/>
              <a:gd name="T91" fmla="*/ 236 h 238"/>
              <a:gd name="T92" fmla="*/ 133 w 5951"/>
              <a:gd name="T93" fmla="*/ 238 h 238"/>
              <a:gd name="T94" fmla="*/ 0 w 5951"/>
              <a:gd name="T95"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51" h="238">
                <a:moveTo>
                  <a:pt x="0" y="235"/>
                </a:moveTo>
                <a:lnTo>
                  <a:pt x="65" y="235"/>
                </a:lnTo>
                <a:lnTo>
                  <a:pt x="198" y="234"/>
                </a:lnTo>
                <a:lnTo>
                  <a:pt x="264" y="234"/>
                </a:lnTo>
                <a:lnTo>
                  <a:pt x="330" y="233"/>
                </a:lnTo>
                <a:lnTo>
                  <a:pt x="396" y="233"/>
                </a:lnTo>
                <a:lnTo>
                  <a:pt x="529" y="233"/>
                </a:lnTo>
                <a:lnTo>
                  <a:pt x="595" y="232"/>
                </a:lnTo>
                <a:lnTo>
                  <a:pt x="661" y="232"/>
                </a:lnTo>
                <a:lnTo>
                  <a:pt x="727" y="232"/>
                </a:lnTo>
                <a:lnTo>
                  <a:pt x="926" y="229"/>
                </a:lnTo>
                <a:lnTo>
                  <a:pt x="992" y="229"/>
                </a:lnTo>
                <a:lnTo>
                  <a:pt x="1190" y="228"/>
                </a:lnTo>
                <a:lnTo>
                  <a:pt x="1257" y="227"/>
                </a:lnTo>
                <a:lnTo>
                  <a:pt x="1322" y="226"/>
                </a:lnTo>
                <a:lnTo>
                  <a:pt x="1388" y="226"/>
                </a:lnTo>
                <a:lnTo>
                  <a:pt x="1586" y="224"/>
                </a:lnTo>
                <a:lnTo>
                  <a:pt x="1653" y="224"/>
                </a:lnTo>
                <a:lnTo>
                  <a:pt x="1719" y="222"/>
                </a:lnTo>
                <a:lnTo>
                  <a:pt x="1917" y="220"/>
                </a:lnTo>
                <a:lnTo>
                  <a:pt x="1983" y="219"/>
                </a:lnTo>
                <a:lnTo>
                  <a:pt x="2050" y="218"/>
                </a:lnTo>
                <a:lnTo>
                  <a:pt x="2116" y="217"/>
                </a:lnTo>
                <a:lnTo>
                  <a:pt x="2314" y="214"/>
                </a:lnTo>
                <a:lnTo>
                  <a:pt x="2381" y="212"/>
                </a:lnTo>
                <a:lnTo>
                  <a:pt x="2512" y="210"/>
                </a:lnTo>
                <a:lnTo>
                  <a:pt x="2644" y="207"/>
                </a:lnTo>
                <a:lnTo>
                  <a:pt x="2710" y="206"/>
                </a:lnTo>
                <a:lnTo>
                  <a:pt x="2843" y="203"/>
                </a:lnTo>
                <a:lnTo>
                  <a:pt x="2909" y="202"/>
                </a:lnTo>
                <a:lnTo>
                  <a:pt x="2975" y="199"/>
                </a:lnTo>
                <a:lnTo>
                  <a:pt x="3041" y="198"/>
                </a:lnTo>
                <a:lnTo>
                  <a:pt x="3107" y="196"/>
                </a:lnTo>
                <a:lnTo>
                  <a:pt x="3174" y="195"/>
                </a:lnTo>
                <a:lnTo>
                  <a:pt x="3240" y="192"/>
                </a:lnTo>
                <a:lnTo>
                  <a:pt x="3306" y="190"/>
                </a:lnTo>
                <a:lnTo>
                  <a:pt x="3372" y="189"/>
                </a:lnTo>
                <a:lnTo>
                  <a:pt x="3438" y="187"/>
                </a:lnTo>
                <a:lnTo>
                  <a:pt x="3505" y="184"/>
                </a:lnTo>
                <a:lnTo>
                  <a:pt x="3571" y="182"/>
                </a:lnTo>
                <a:lnTo>
                  <a:pt x="3637" y="180"/>
                </a:lnTo>
                <a:lnTo>
                  <a:pt x="3702" y="176"/>
                </a:lnTo>
                <a:lnTo>
                  <a:pt x="3768" y="174"/>
                </a:lnTo>
                <a:lnTo>
                  <a:pt x="3834" y="172"/>
                </a:lnTo>
                <a:lnTo>
                  <a:pt x="3901" y="168"/>
                </a:lnTo>
                <a:lnTo>
                  <a:pt x="3967" y="166"/>
                </a:lnTo>
                <a:lnTo>
                  <a:pt x="4033" y="162"/>
                </a:lnTo>
                <a:lnTo>
                  <a:pt x="4099" y="159"/>
                </a:lnTo>
                <a:lnTo>
                  <a:pt x="4165" y="155"/>
                </a:lnTo>
                <a:lnTo>
                  <a:pt x="4231" y="152"/>
                </a:lnTo>
                <a:lnTo>
                  <a:pt x="4298" y="148"/>
                </a:lnTo>
                <a:lnTo>
                  <a:pt x="4364" y="145"/>
                </a:lnTo>
                <a:lnTo>
                  <a:pt x="4430" y="140"/>
                </a:lnTo>
                <a:lnTo>
                  <a:pt x="4496" y="137"/>
                </a:lnTo>
                <a:lnTo>
                  <a:pt x="4562" y="132"/>
                </a:lnTo>
                <a:lnTo>
                  <a:pt x="4628" y="129"/>
                </a:lnTo>
                <a:lnTo>
                  <a:pt x="4695" y="124"/>
                </a:lnTo>
                <a:lnTo>
                  <a:pt x="4761" y="119"/>
                </a:lnTo>
                <a:lnTo>
                  <a:pt x="4826" y="114"/>
                </a:lnTo>
                <a:lnTo>
                  <a:pt x="4892" y="109"/>
                </a:lnTo>
                <a:lnTo>
                  <a:pt x="4958" y="104"/>
                </a:lnTo>
                <a:lnTo>
                  <a:pt x="5025" y="99"/>
                </a:lnTo>
                <a:lnTo>
                  <a:pt x="5091" y="93"/>
                </a:lnTo>
                <a:lnTo>
                  <a:pt x="5157" y="87"/>
                </a:lnTo>
                <a:lnTo>
                  <a:pt x="5223" y="81"/>
                </a:lnTo>
                <a:lnTo>
                  <a:pt x="5289" y="74"/>
                </a:lnTo>
                <a:lnTo>
                  <a:pt x="5355" y="68"/>
                </a:lnTo>
                <a:lnTo>
                  <a:pt x="5422" y="61"/>
                </a:lnTo>
                <a:lnTo>
                  <a:pt x="5488" y="55"/>
                </a:lnTo>
                <a:lnTo>
                  <a:pt x="5554" y="48"/>
                </a:lnTo>
                <a:lnTo>
                  <a:pt x="5620" y="41"/>
                </a:lnTo>
                <a:lnTo>
                  <a:pt x="5686" y="32"/>
                </a:lnTo>
                <a:lnTo>
                  <a:pt x="5752" y="24"/>
                </a:lnTo>
                <a:lnTo>
                  <a:pt x="5819" y="16"/>
                </a:lnTo>
                <a:lnTo>
                  <a:pt x="5885" y="8"/>
                </a:lnTo>
                <a:lnTo>
                  <a:pt x="5951" y="0"/>
                </a:lnTo>
                <a:lnTo>
                  <a:pt x="5951" y="148"/>
                </a:lnTo>
                <a:lnTo>
                  <a:pt x="5885" y="152"/>
                </a:lnTo>
                <a:lnTo>
                  <a:pt x="5819" y="154"/>
                </a:lnTo>
                <a:lnTo>
                  <a:pt x="5752" y="156"/>
                </a:lnTo>
                <a:lnTo>
                  <a:pt x="5620" y="162"/>
                </a:lnTo>
                <a:lnTo>
                  <a:pt x="5554" y="165"/>
                </a:lnTo>
                <a:lnTo>
                  <a:pt x="5488" y="167"/>
                </a:lnTo>
                <a:lnTo>
                  <a:pt x="5422" y="169"/>
                </a:lnTo>
                <a:lnTo>
                  <a:pt x="5355" y="170"/>
                </a:lnTo>
                <a:lnTo>
                  <a:pt x="5289" y="173"/>
                </a:lnTo>
                <a:lnTo>
                  <a:pt x="5157" y="177"/>
                </a:lnTo>
                <a:lnTo>
                  <a:pt x="5091" y="180"/>
                </a:lnTo>
                <a:lnTo>
                  <a:pt x="4958" y="183"/>
                </a:lnTo>
                <a:lnTo>
                  <a:pt x="4892" y="184"/>
                </a:lnTo>
                <a:lnTo>
                  <a:pt x="4826" y="187"/>
                </a:lnTo>
                <a:lnTo>
                  <a:pt x="4761" y="188"/>
                </a:lnTo>
                <a:lnTo>
                  <a:pt x="4695" y="190"/>
                </a:lnTo>
                <a:lnTo>
                  <a:pt x="4562" y="194"/>
                </a:lnTo>
                <a:lnTo>
                  <a:pt x="4496" y="195"/>
                </a:lnTo>
                <a:lnTo>
                  <a:pt x="4430" y="196"/>
                </a:lnTo>
                <a:lnTo>
                  <a:pt x="4298" y="199"/>
                </a:lnTo>
                <a:lnTo>
                  <a:pt x="4231" y="200"/>
                </a:lnTo>
                <a:lnTo>
                  <a:pt x="4165" y="202"/>
                </a:lnTo>
                <a:lnTo>
                  <a:pt x="4099" y="203"/>
                </a:lnTo>
                <a:lnTo>
                  <a:pt x="4033" y="204"/>
                </a:lnTo>
                <a:lnTo>
                  <a:pt x="3967" y="205"/>
                </a:lnTo>
                <a:lnTo>
                  <a:pt x="3901" y="206"/>
                </a:lnTo>
                <a:lnTo>
                  <a:pt x="3834" y="207"/>
                </a:lnTo>
                <a:lnTo>
                  <a:pt x="3768" y="209"/>
                </a:lnTo>
                <a:lnTo>
                  <a:pt x="3702" y="210"/>
                </a:lnTo>
                <a:lnTo>
                  <a:pt x="3637" y="211"/>
                </a:lnTo>
                <a:lnTo>
                  <a:pt x="3438" y="213"/>
                </a:lnTo>
                <a:lnTo>
                  <a:pt x="3372" y="214"/>
                </a:lnTo>
                <a:lnTo>
                  <a:pt x="3306" y="216"/>
                </a:lnTo>
                <a:lnTo>
                  <a:pt x="3240" y="217"/>
                </a:lnTo>
                <a:lnTo>
                  <a:pt x="3174" y="217"/>
                </a:lnTo>
                <a:lnTo>
                  <a:pt x="3107" y="218"/>
                </a:lnTo>
                <a:lnTo>
                  <a:pt x="3041" y="219"/>
                </a:lnTo>
                <a:lnTo>
                  <a:pt x="2975" y="219"/>
                </a:lnTo>
                <a:lnTo>
                  <a:pt x="2843" y="221"/>
                </a:lnTo>
                <a:lnTo>
                  <a:pt x="2710" y="222"/>
                </a:lnTo>
                <a:lnTo>
                  <a:pt x="2644" y="222"/>
                </a:lnTo>
                <a:lnTo>
                  <a:pt x="2578" y="224"/>
                </a:lnTo>
                <a:lnTo>
                  <a:pt x="2381" y="226"/>
                </a:lnTo>
                <a:lnTo>
                  <a:pt x="2314" y="226"/>
                </a:lnTo>
                <a:lnTo>
                  <a:pt x="2248" y="227"/>
                </a:lnTo>
                <a:lnTo>
                  <a:pt x="2116" y="227"/>
                </a:lnTo>
                <a:lnTo>
                  <a:pt x="2050" y="228"/>
                </a:lnTo>
                <a:lnTo>
                  <a:pt x="1983" y="228"/>
                </a:lnTo>
                <a:lnTo>
                  <a:pt x="1653" y="231"/>
                </a:lnTo>
                <a:lnTo>
                  <a:pt x="1586" y="232"/>
                </a:lnTo>
                <a:lnTo>
                  <a:pt x="1520" y="232"/>
                </a:lnTo>
                <a:lnTo>
                  <a:pt x="1388" y="233"/>
                </a:lnTo>
                <a:lnTo>
                  <a:pt x="1322" y="233"/>
                </a:lnTo>
                <a:lnTo>
                  <a:pt x="1257" y="233"/>
                </a:lnTo>
                <a:lnTo>
                  <a:pt x="1190" y="234"/>
                </a:lnTo>
                <a:lnTo>
                  <a:pt x="992" y="234"/>
                </a:lnTo>
                <a:lnTo>
                  <a:pt x="926" y="235"/>
                </a:lnTo>
                <a:lnTo>
                  <a:pt x="727" y="235"/>
                </a:lnTo>
                <a:lnTo>
                  <a:pt x="661" y="236"/>
                </a:lnTo>
                <a:lnTo>
                  <a:pt x="595" y="236"/>
                </a:lnTo>
                <a:lnTo>
                  <a:pt x="529" y="236"/>
                </a:lnTo>
                <a:lnTo>
                  <a:pt x="264" y="238"/>
                </a:lnTo>
                <a:lnTo>
                  <a:pt x="198" y="238"/>
                </a:lnTo>
                <a:lnTo>
                  <a:pt x="133" y="238"/>
                </a:lnTo>
                <a:lnTo>
                  <a:pt x="65" y="238"/>
                </a:lnTo>
                <a:lnTo>
                  <a:pt x="0" y="238"/>
                </a:lnTo>
                <a:lnTo>
                  <a:pt x="0" y="235"/>
                </a:lnTo>
                <a:close/>
                <a:moveTo>
                  <a:pt x="64" y="0"/>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4" name="Freeform 22"/>
          <p:cNvSpPr>
            <a:spLocks noEditPoints="1"/>
          </p:cNvSpPr>
          <p:nvPr/>
        </p:nvSpPr>
        <p:spPr bwMode="auto">
          <a:xfrm>
            <a:off x="2013726" y="845828"/>
            <a:ext cx="9447213" cy="3964387"/>
          </a:xfrm>
          <a:custGeom>
            <a:avLst/>
            <a:gdLst>
              <a:gd name="T0" fmla="*/ 133 w 5951"/>
              <a:gd name="T1" fmla="*/ 1249 h 1330"/>
              <a:gd name="T2" fmla="*/ 330 w 5951"/>
              <a:gd name="T3" fmla="*/ 1219 h 1330"/>
              <a:gd name="T4" fmla="*/ 529 w 5951"/>
              <a:gd name="T5" fmla="*/ 1187 h 1330"/>
              <a:gd name="T6" fmla="*/ 727 w 5951"/>
              <a:gd name="T7" fmla="*/ 1151 h 1330"/>
              <a:gd name="T8" fmla="*/ 926 w 5951"/>
              <a:gd name="T9" fmla="*/ 1113 h 1330"/>
              <a:gd name="T10" fmla="*/ 1124 w 5951"/>
              <a:gd name="T11" fmla="*/ 1071 h 1330"/>
              <a:gd name="T12" fmla="*/ 1322 w 5951"/>
              <a:gd name="T13" fmla="*/ 1027 h 1330"/>
              <a:gd name="T14" fmla="*/ 1520 w 5951"/>
              <a:gd name="T15" fmla="*/ 979 h 1330"/>
              <a:gd name="T16" fmla="*/ 1719 w 5951"/>
              <a:gd name="T17" fmla="*/ 930 h 1330"/>
              <a:gd name="T18" fmla="*/ 1917 w 5951"/>
              <a:gd name="T19" fmla="*/ 879 h 1330"/>
              <a:gd name="T20" fmla="*/ 2116 w 5951"/>
              <a:gd name="T21" fmla="*/ 825 h 1330"/>
              <a:gd name="T22" fmla="*/ 2314 w 5951"/>
              <a:gd name="T23" fmla="*/ 771 h 1330"/>
              <a:gd name="T24" fmla="*/ 2512 w 5951"/>
              <a:gd name="T25" fmla="*/ 716 h 1330"/>
              <a:gd name="T26" fmla="*/ 2777 w 5951"/>
              <a:gd name="T27" fmla="*/ 642 h 1330"/>
              <a:gd name="T28" fmla="*/ 2975 w 5951"/>
              <a:gd name="T29" fmla="*/ 588 h 1330"/>
              <a:gd name="T30" fmla="*/ 3174 w 5951"/>
              <a:gd name="T31" fmla="*/ 533 h 1330"/>
              <a:gd name="T32" fmla="*/ 3372 w 5951"/>
              <a:gd name="T33" fmla="*/ 480 h 1330"/>
              <a:gd name="T34" fmla="*/ 3571 w 5951"/>
              <a:gd name="T35" fmla="*/ 429 h 1330"/>
              <a:gd name="T36" fmla="*/ 3768 w 5951"/>
              <a:gd name="T37" fmla="*/ 379 h 1330"/>
              <a:gd name="T38" fmla="*/ 3967 w 5951"/>
              <a:gd name="T39" fmla="*/ 332 h 1330"/>
              <a:gd name="T40" fmla="*/ 4165 w 5951"/>
              <a:gd name="T41" fmla="*/ 287 h 1330"/>
              <a:gd name="T42" fmla="*/ 4364 w 5951"/>
              <a:gd name="T43" fmla="*/ 245 h 1330"/>
              <a:gd name="T44" fmla="*/ 4562 w 5951"/>
              <a:gd name="T45" fmla="*/ 204 h 1330"/>
              <a:gd name="T46" fmla="*/ 4761 w 5951"/>
              <a:gd name="T47" fmla="*/ 168 h 1330"/>
              <a:gd name="T48" fmla="*/ 4958 w 5951"/>
              <a:gd name="T49" fmla="*/ 134 h 1330"/>
              <a:gd name="T50" fmla="*/ 5157 w 5951"/>
              <a:gd name="T51" fmla="*/ 102 h 1330"/>
              <a:gd name="T52" fmla="*/ 5355 w 5951"/>
              <a:gd name="T53" fmla="*/ 73 h 1330"/>
              <a:gd name="T54" fmla="*/ 5554 w 5951"/>
              <a:gd name="T55" fmla="*/ 47 h 1330"/>
              <a:gd name="T56" fmla="*/ 5752 w 5951"/>
              <a:gd name="T57" fmla="*/ 22 h 1330"/>
              <a:gd name="T58" fmla="*/ 5951 w 5951"/>
              <a:gd name="T59" fmla="*/ 0 h 1330"/>
              <a:gd name="T60" fmla="*/ 5819 w 5951"/>
              <a:gd name="T61" fmla="*/ 252 h 1330"/>
              <a:gd name="T62" fmla="*/ 5620 w 5951"/>
              <a:gd name="T63" fmla="*/ 283 h 1330"/>
              <a:gd name="T64" fmla="*/ 5422 w 5951"/>
              <a:gd name="T65" fmla="*/ 316 h 1330"/>
              <a:gd name="T66" fmla="*/ 5223 w 5951"/>
              <a:gd name="T67" fmla="*/ 349 h 1330"/>
              <a:gd name="T68" fmla="*/ 5025 w 5951"/>
              <a:gd name="T69" fmla="*/ 384 h 1330"/>
              <a:gd name="T70" fmla="*/ 4826 w 5951"/>
              <a:gd name="T71" fmla="*/ 420 h 1330"/>
              <a:gd name="T72" fmla="*/ 4628 w 5951"/>
              <a:gd name="T73" fmla="*/ 458 h 1330"/>
              <a:gd name="T74" fmla="*/ 4430 w 5951"/>
              <a:gd name="T75" fmla="*/ 496 h 1330"/>
              <a:gd name="T76" fmla="*/ 4231 w 5951"/>
              <a:gd name="T77" fmla="*/ 536 h 1330"/>
              <a:gd name="T78" fmla="*/ 4033 w 5951"/>
              <a:gd name="T79" fmla="*/ 575 h 1330"/>
              <a:gd name="T80" fmla="*/ 3768 w 5951"/>
              <a:gd name="T81" fmla="*/ 630 h 1330"/>
              <a:gd name="T82" fmla="*/ 3438 w 5951"/>
              <a:gd name="T83" fmla="*/ 699 h 1330"/>
              <a:gd name="T84" fmla="*/ 3240 w 5951"/>
              <a:gd name="T85" fmla="*/ 741 h 1330"/>
              <a:gd name="T86" fmla="*/ 3041 w 5951"/>
              <a:gd name="T87" fmla="*/ 781 h 1330"/>
              <a:gd name="T88" fmla="*/ 2843 w 5951"/>
              <a:gd name="T89" fmla="*/ 823 h 1330"/>
              <a:gd name="T90" fmla="*/ 2578 w 5951"/>
              <a:gd name="T91" fmla="*/ 877 h 1330"/>
              <a:gd name="T92" fmla="*/ 2248 w 5951"/>
              <a:gd name="T93" fmla="*/ 945 h 1330"/>
              <a:gd name="T94" fmla="*/ 2050 w 5951"/>
              <a:gd name="T95" fmla="*/ 984 h 1330"/>
              <a:gd name="T96" fmla="*/ 1719 w 5951"/>
              <a:gd name="T97" fmla="*/ 1047 h 1330"/>
              <a:gd name="T98" fmla="*/ 1520 w 5951"/>
              <a:gd name="T99" fmla="*/ 1084 h 1330"/>
              <a:gd name="T100" fmla="*/ 1322 w 5951"/>
              <a:gd name="T101" fmla="*/ 1120 h 1330"/>
              <a:gd name="T102" fmla="*/ 1124 w 5951"/>
              <a:gd name="T103" fmla="*/ 1154 h 1330"/>
              <a:gd name="T104" fmla="*/ 926 w 5951"/>
              <a:gd name="T105" fmla="*/ 1188 h 1330"/>
              <a:gd name="T106" fmla="*/ 727 w 5951"/>
              <a:gd name="T107" fmla="*/ 1222 h 1330"/>
              <a:gd name="T108" fmla="*/ 529 w 5951"/>
              <a:gd name="T109" fmla="*/ 1253 h 1330"/>
              <a:gd name="T110" fmla="*/ 330 w 5951"/>
              <a:gd name="T111" fmla="*/ 1283 h 1330"/>
              <a:gd name="T112" fmla="*/ 133 w 5951"/>
              <a:gd name="T113" fmla="*/ 1312 h 1330"/>
              <a:gd name="T114" fmla="*/ 0 w 5951"/>
              <a:gd name="T115" fmla="*/ 126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51" h="1330">
                <a:moveTo>
                  <a:pt x="0" y="1268"/>
                </a:moveTo>
                <a:lnTo>
                  <a:pt x="65" y="1259"/>
                </a:lnTo>
                <a:lnTo>
                  <a:pt x="133" y="1249"/>
                </a:lnTo>
                <a:lnTo>
                  <a:pt x="198" y="1240"/>
                </a:lnTo>
                <a:lnTo>
                  <a:pt x="264" y="1230"/>
                </a:lnTo>
                <a:lnTo>
                  <a:pt x="330" y="1219"/>
                </a:lnTo>
                <a:lnTo>
                  <a:pt x="396" y="1209"/>
                </a:lnTo>
                <a:lnTo>
                  <a:pt x="463" y="1198"/>
                </a:lnTo>
                <a:lnTo>
                  <a:pt x="529" y="1187"/>
                </a:lnTo>
                <a:lnTo>
                  <a:pt x="595" y="1175"/>
                </a:lnTo>
                <a:lnTo>
                  <a:pt x="661" y="1164"/>
                </a:lnTo>
                <a:lnTo>
                  <a:pt x="727" y="1151"/>
                </a:lnTo>
                <a:lnTo>
                  <a:pt x="793" y="1138"/>
                </a:lnTo>
                <a:lnTo>
                  <a:pt x="860" y="1125"/>
                </a:lnTo>
                <a:lnTo>
                  <a:pt x="926" y="1113"/>
                </a:lnTo>
                <a:lnTo>
                  <a:pt x="992" y="1099"/>
                </a:lnTo>
                <a:lnTo>
                  <a:pt x="1058" y="1085"/>
                </a:lnTo>
                <a:lnTo>
                  <a:pt x="1124" y="1071"/>
                </a:lnTo>
                <a:lnTo>
                  <a:pt x="1190" y="1057"/>
                </a:lnTo>
                <a:lnTo>
                  <a:pt x="1257" y="1042"/>
                </a:lnTo>
                <a:lnTo>
                  <a:pt x="1322" y="1027"/>
                </a:lnTo>
                <a:lnTo>
                  <a:pt x="1388" y="1011"/>
                </a:lnTo>
                <a:lnTo>
                  <a:pt x="1454" y="996"/>
                </a:lnTo>
                <a:lnTo>
                  <a:pt x="1520" y="979"/>
                </a:lnTo>
                <a:lnTo>
                  <a:pt x="1586" y="963"/>
                </a:lnTo>
                <a:lnTo>
                  <a:pt x="1653" y="947"/>
                </a:lnTo>
                <a:lnTo>
                  <a:pt x="1719" y="930"/>
                </a:lnTo>
                <a:lnTo>
                  <a:pt x="1785" y="913"/>
                </a:lnTo>
                <a:lnTo>
                  <a:pt x="1851" y="896"/>
                </a:lnTo>
                <a:lnTo>
                  <a:pt x="1917" y="879"/>
                </a:lnTo>
                <a:lnTo>
                  <a:pt x="1983" y="861"/>
                </a:lnTo>
                <a:lnTo>
                  <a:pt x="2050" y="844"/>
                </a:lnTo>
                <a:lnTo>
                  <a:pt x="2116" y="825"/>
                </a:lnTo>
                <a:lnTo>
                  <a:pt x="2182" y="808"/>
                </a:lnTo>
                <a:lnTo>
                  <a:pt x="2248" y="789"/>
                </a:lnTo>
                <a:lnTo>
                  <a:pt x="2314" y="771"/>
                </a:lnTo>
                <a:lnTo>
                  <a:pt x="2381" y="752"/>
                </a:lnTo>
                <a:lnTo>
                  <a:pt x="2447" y="735"/>
                </a:lnTo>
                <a:lnTo>
                  <a:pt x="2512" y="716"/>
                </a:lnTo>
                <a:lnTo>
                  <a:pt x="2644" y="679"/>
                </a:lnTo>
                <a:lnTo>
                  <a:pt x="2710" y="661"/>
                </a:lnTo>
                <a:lnTo>
                  <a:pt x="2777" y="642"/>
                </a:lnTo>
                <a:lnTo>
                  <a:pt x="2843" y="624"/>
                </a:lnTo>
                <a:lnTo>
                  <a:pt x="2909" y="605"/>
                </a:lnTo>
                <a:lnTo>
                  <a:pt x="2975" y="588"/>
                </a:lnTo>
                <a:lnTo>
                  <a:pt x="3041" y="569"/>
                </a:lnTo>
                <a:lnTo>
                  <a:pt x="3107" y="551"/>
                </a:lnTo>
                <a:lnTo>
                  <a:pt x="3174" y="533"/>
                </a:lnTo>
                <a:lnTo>
                  <a:pt x="3240" y="515"/>
                </a:lnTo>
                <a:lnTo>
                  <a:pt x="3306" y="497"/>
                </a:lnTo>
                <a:lnTo>
                  <a:pt x="3372" y="480"/>
                </a:lnTo>
                <a:lnTo>
                  <a:pt x="3438" y="463"/>
                </a:lnTo>
                <a:lnTo>
                  <a:pt x="3505" y="445"/>
                </a:lnTo>
                <a:lnTo>
                  <a:pt x="3571" y="429"/>
                </a:lnTo>
                <a:lnTo>
                  <a:pt x="3637" y="412"/>
                </a:lnTo>
                <a:lnTo>
                  <a:pt x="3702" y="396"/>
                </a:lnTo>
                <a:lnTo>
                  <a:pt x="3768" y="379"/>
                </a:lnTo>
                <a:lnTo>
                  <a:pt x="3834" y="363"/>
                </a:lnTo>
                <a:lnTo>
                  <a:pt x="3901" y="347"/>
                </a:lnTo>
                <a:lnTo>
                  <a:pt x="3967" y="332"/>
                </a:lnTo>
                <a:lnTo>
                  <a:pt x="4033" y="317"/>
                </a:lnTo>
                <a:lnTo>
                  <a:pt x="4099" y="302"/>
                </a:lnTo>
                <a:lnTo>
                  <a:pt x="4165" y="287"/>
                </a:lnTo>
                <a:lnTo>
                  <a:pt x="4231" y="273"/>
                </a:lnTo>
                <a:lnTo>
                  <a:pt x="4298" y="259"/>
                </a:lnTo>
                <a:lnTo>
                  <a:pt x="4364" y="245"/>
                </a:lnTo>
                <a:lnTo>
                  <a:pt x="4430" y="231"/>
                </a:lnTo>
                <a:lnTo>
                  <a:pt x="4496" y="218"/>
                </a:lnTo>
                <a:lnTo>
                  <a:pt x="4562" y="204"/>
                </a:lnTo>
                <a:lnTo>
                  <a:pt x="4628" y="193"/>
                </a:lnTo>
                <a:lnTo>
                  <a:pt x="4695" y="180"/>
                </a:lnTo>
                <a:lnTo>
                  <a:pt x="4761" y="168"/>
                </a:lnTo>
                <a:lnTo>
                  <a:pt x="4826" y="156"/>
                </a:lnTo>
                <a:lnTo>
                  <a:pt x="4892" y="145"/>
                </a:lnTo>
                <a:lnTo>
                  <a:pt x="4958" y="134"/>
                </a:lnTo>
                <a:lnTo>
                  <a:pt x="5025" y="123"/>
                </a:lnTo>
                <a:lnTo>
                  <a:pt x="5091" y="113"/>
                </a:lnTo>
                <a:lnTo>
                  <a:pt x="5157" y="102"/>
                </a:lnTo>
                <a:lnTo>
                  <a:pt x="5223" y="92"/>
                </a:lnTo>
                <a:lnTo>
                  <a:pt x="5289" y="83"/>
                </a:lnTo>
                <a:lnTo>
                  <a:pt x="5355" y="73"/>
                </a:lnTo>
                <a:lnTo>
                  <a:pt x="5422" y="64"/>
                </a:lnTo>
                <a:lnTo>
                  <a:pt x="5488" y="55"/>
                </a:lnTo>
                <a:lnTo>
                  <a:pt x="5554" y="47"/>
                </a:lnTo>
                <a:lnTo>
                  <a:pt x="5620" y="38"/>
                </a:lnTo>
                <a:lnTo>
                  <a:pt x="5686" y="31"/>
                </a:lnTo>
                <a:lnTo>
                  <a:pt x="5752" y="22"/>
                </a:lnTo>
                <a:lnTo>
                  <a:pt x="5819" y="14"/>
                </a:lnTo>
                <a:lnTo>
                  <a:pt x="5885" y="7"/>
                </a:lnTo>
                <a:lnTo>
                  <a:pt x="5951" y="0"/>
                </a:lnTo>
                <a:lnTo>
                  <a:pt x="5951" y="232"/>
                </a:lnTo>
                <a:lnTo>
                  <a:pt x="5885" y="241"/>
                </a:lnTo>
                <a:lnTo>
                  <a:pt x="5819" y="252"/>
                </a:lnTo>
                <a:lnTo>
                  <a:pt x="5752" y="262"/>
                </a:lnTo>
                <a:lnTo>
                  <a:pt x="5686" y="273"/>
                </a:lnTo>
                <a:lnTo>
                  <a:pt x="5620" y="283"/>
                </a:lnTo>
                <a:lnTo>
                  <a:pt x="5554" y="294"/>
                </a:lnTo>
                <a:lnTo>
                  <a:pt x="5488" y="304"/>
                </a:lnTo>
                <a:lnTo>
                  <a:pt x="5422" y="316"/>
                </a:lnTo>
                <a:lnTo>
                  <a:pt x="5355" y="326"/>
                </a:lnTo>
                <a:lnTo>
                  <a:pt x="5289" y="338"/>
                </a:lnTo>
                <a:lnTo>
                  <a:pt x="5223" y="349"/>
                </a:lnTo>
                <a:lnTo>
                  <a:pt x="5157" y="361"/>
                </a:lnTo>
                <a:lnTo>
                  <a:pt x="5091" y="372"/>
                </a:lnTo>
                <a:lnTo>
                  <a:pt x="5025" y="384"/>
                </a:lnTo>
                <a:lnTo>
                  <a:pt x="4958" y="396"/>
                </a:lnTo>
                <a:lnTo>
                  <a:pt x="4892" y="408"/>
                </a:lnTo>
                <a:lnTo>
                  <a:pt x="4826" y="420"/>
                </a:lnTo>
                <a:lnTo>
                  <a:pt x="4761" y="433"/>
                </a:lnTo>
                <a:lnTo>
                  <a:pt x="4695" y="445"/>
                </a:lnTo>
                <a:lnTo>
                  <a:pt x="4628" y="458"/>
                </a:lnTo>
                <a:lnTo>
                  <a:pt x="4562" y="471"/>
                </a:lnTo>
                <a:lnTo>
                  <a:pt x="4496" y="484"/>
                </a:lnTo>
                <a:lnTo>
                  <a:pt x="4430" y="496"/>
                </a:lnTo>
                <a:lnTo>
                  <a:pt x="4364" y="509"/>
                </a:lnTo>
                <a:lnTo>
                  <a:pt x="4298" y="522"/>
                </a:lnTo>
                <a:lnTo>
                  <a:pt x="4231" y="536"/>
                </a:lnTo>
                <a:lnTo>
                  <a:pt x="4165" y="548"/>
                </a:lnTo>
                <a:lnTo>
                  <a:pt x="4099" y="562"/>
                </a:lnTo>
                <a:lnTo>
                  <a:pt x="4033" y="575"/>
                </a:lnTo>
                <a:lnTo>
                  <a:pt x="3967" y="589"/>
                </a:lnTo>
                <a:lnTo>
                  <a:pt x="3901" y="603"/>
                </a:lnTo>
                <a:lnTo>
                  <a:pt x="3768" y="630"/>
                </a:lnTo>
                <a:lnTo>
                  <a:pt x="3702" y="643"/>
                </a:lnTo>
                <a:lnTo>
                  <a:pt x="3637" y="657"/>
                </a:lnTo>
                <a:lnTo>
                  <a:pt x="3438" y="699"/>
                </a:lnTo>
                <a:lnTo>
                  <a:pt x="3372" y="713"/>
                </a:lnTo>
                <a:lnTo>
                  <a:pt x="3306" y="727"/>
                </a:lnTo>
                <a:lnTo>
                  <a:pt x="3240" y="741"/>
                </a:lnTo>
                <a:lnTo>
                  <a:pt x="3174" y="755"/>
                </a:lnTo>
                <a:lnTo>
                  <a:pt x="3107" y="769"/>
                </a:lnTo>
                <a:lnTo>
                  <a:pt x="3041" y="781"/>
                </a:lnTo>
                <a:lnTo>
                  <a:pt x="2975" y="795"/>
                </a:lnTo>
                <a:lnTo>
                  <a:pt x="2909" y="809"/>
                </a:lnTo>
                <a:lnTo>
                  <a:pt x="2843" y="823"/>
                </a:lnTo>
                <a:lnTo>
                  <a:pt x="2710" y="851"/>
                </a:lnTo>
                <a:lnTo>
                  <a:pt x="2644" y="865"/>
                </a:lnTo>
                <a:lnTo>
                  <a:pt x="2578" y="877"/>
                </a:lnTo>
                <a:lnTo>
                  <a:pt x="2381" y="918"/>
                </a:lnTo>
                <a:lnTo>
                  <a:pt x="2314" y="931"/>
                </a:lnTo>
                <a:lnTo>
                  <a:pt x="2248" y="945"/>
                </a:lnTo>
                <a:lnTo>
                  <a:pt x="2182" y="957"/>
                </a:lnTo>
                <a:lnTo>
                  <a:pt x="2116" y="970"/>
                </a:lnTo>
                <a:lnTo>
                  <a:pt x="2050" y="984"/>
                </a:lnTo>
                <a:lnTo>
                  <a:pt x="1983" y="997"/>
                </a:lnTo>
                <a:lnTo>
                  <a:pt x="1851" y="1022"/>
                </a:lnTo>
                <a:lnTo>
                  <a:pt x="1719" y="1047"/>
                </a:lnTo>
                <a:lnTo>
                  <a:pt x="1653" y="1059"/>
                </a:lnTo>
                <a:lnTo>
                  <a:pt x="1586" y="1072"/>
                </a:lnTo>
                <a:lnTo>
                  <a:pt x="1520" y="1084"/>
                </a:lnTo>
                <a:lnTo>
                  <a:pt x="1454" y="1096"/>
                </a:lnTo>
                <a:lnTo>
                  <a:pt x="1388" y="1108"/>
                </a:lnTo>
                <a:lnTo>
                  <a:pt x="1322" y="1120"/>
                </a:lnTo>
                <a:lnTo>
                  <a:pt x="1257" y="1131"/>
                </a:lnTo>
                <a:lnTo>
                  <a:pt x="1190" y="1143"/>
                </a:lnTo>
                <a:lnTo>
                  <a:pt x="1124" y="1154"/>
                </a:lnTo>
                <a:lnTo>
                  <a:pt x="1058" y="1166"/>
                </a:lnTo>
                <a:lnTo>
                  <a:pt x="992" y="1177"/>
                </a:lnTo>
                <a:lnTo>
                  <a:pt x="926" y="1188"/>
                </a:lnTo>
                <a:lnTo>
                  <a:pt x="860" y="1199"/>
                </a:lnTo>
                <a:lnTo>
                  <a:pt x="793" y="1210"/>
                </a:lnTo>
                <a:lnTo>
                  <a:pt x="727" y="1222"/>
                </a:lnTo>
                <a:lnTo>
                  <a:pt x="661" y="1232"/>
                </a:lnTo>
                <a:lnTo>
                  <a:pt x="595" y="1242"/>
                </a:lnTo>
                <a:lnTo>
                  <a:pt x="529" y="1253"/>
                </a:lnTo>
                <a:lnTo>
                  <a:pt x="463" y="1263"/>
                </a:lnTo>
                <a:lnTo>
                  <a:pt x="396" y="1274"/>
                </a:lnTo>
                <a:lnTo>
                  <a:pt x="330" y="1283"/>
                </a:lnTo>
                <a:lnTo>
                  <a:pt x="264" y="1293"/>
                </a:lnTo>
                <a:lnTo>
                  <a:pt x="198" y="1303"/>
                </a:lnTo>
                <a:lnTo>
                  <a:pt x="133" y="1312"/>
                </a:lnTo>
                <a:lnTo>
                  <a:pt x="65" y="1321"/>
                </a:lnTo>
                <a:lnTo>
                  <a:pt x="0" y="1330"/>
                </a:lnTo>
                <a:lnTo>
                  <a:pt x="0" y="1268"/>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7"/>
          <p:cNvSpPr>
            <a:spLocks/>
          </p:cNvSpPr>
          <p:nvPr/>
        </p:nvSpPr>
        <p:spPr bwMode="auto">
          <a:xfrm>
            <a:off x="2013726" y="1137940"/>
            <a:ext cx="9447213" cy="3582852"/>
          </a:xfrm>
          <a:custGeom>
            <a:avLst/>
            <a:gdLst>
              <a:gd name="T0" fmla="*/ 65 w 5951"/>
              <a:gd name="T1" fmla="*/ 1193 h 1202"/>
              <a:gd name="T2" fmla="*/ 198 w 5951"/>
              <a:gd name="T3" fmla="*/ 1174 h 1202"/>
              <a:gd name="T4" fmla="*/ 330 w 5951"/>
              <a:gd name="T5" fmla="*/ 1155 h 1202"/>
              <a:gd name="T6" fmla="*/ 463 w 5951"/>
              <a:gd name="T7" fmla="*/ 1134 h 1202"/>
              <a:gd name="T8" fmla="*/ 595 w 5951"/>
              <a:gd name="T9" fmla="*/ 1112 h 1202"/>
              <a:gd name="T10" fmla="*/ 727 w 5951"/>
              <a:gd name="T11" fmla="*/ 1089 h 1202"/>
              <a:gd name="T12" fmla="*/ 860 w 5951"/>
              <a:gd name="T13" fmla="*/ 1066 h 1202"/>
              <a:gd name="T14" fmla="*/ 992 w 5951"/>
              <a:gd name="T15" fmla="*/ 1041 h 1202"/>
              <a:gd name="T16" fmla="*/ 1124 w 5951"/>
              <a:gd name="T17" fmla="*/ 1016 h 1202"/>
              <a:gd name="T18" fmla="*/ 1257 w 5951"/>
              <a:gd name="T19" fmla="*/ 989 h 1202"/>
              <a:gd name="T20" fmla="*/ 1388 w 5951"/>
              <a:gd name="T21" fmla="*/ 962 h 1202"/>
              <a:gd name="T22" fmla="*/ 1520 w 5951"/>
              <a:gd name="T23" fmla="*/ 935 h 1202"/>
              <a:gd name="T24" fmla="*/ 1653 w 5951"/>
              <a:gd name="T25" fmla="*/ 907 h 1202"/>
              <a:gd name="T26" fmla="*/ 1785 w 5951"/>
              <a:gd name="T27" fmla="*/ 877 h 1202"/>
              <a:gd name="T28" fmla="*/ 1917 w 5951"/>
              <a:gd name="T29" fmla="*/ 848 h 1202"/>
              <a:gd name="T30" fmla="*/ 2050 w 5951"/>
              <a:gd name="T31" fmla="*/ 817 h 1202"/>
              <a:gd name="T32" fmla="*/ 2182 w 5951"/>
              <a:gd name="T33" fmla="*/ 786 h 1202"/>
              <a:gd name="T34" fmla="*/ 2314 w 5951"/>
              <a:gd name="T35" fmla="*/ 754 h 1202"/>
              <a:gd name="T36" fmla="*/ 2512 w 5951"/>
              <a:gd name="T37" fmla="*/ 706 h 1202"/>
              <a:gd name="T38" fmla="*/ 2644 w 5951"/>
              <a:gd name="T39" fmla="*/ 674 h 1202"/>
              <a:gd name="T40" fmla="*/ 2975 w 5951"/>
              <a:gd name="T41" fmla="*/ 593 h 1202"/>
              <a:gd name="T42" fmla="*/ 3107 w 5951"/>
              <a:gd name="T43" fmla="*/ 560 h 1202"/>
              <a:gd name="T44" fmla="*/ 3240 w 5951"/>
              <a:gd name="T45" fmla="*/ 528 h 1202"/>
              <a:gd name="T46" fmla="*/ 3372 w 5951"/>
              <a:gd name="T47" fmla="*/ 497 h 1202"/>
              <a:gd name="T48" fmla="*/ 3505 w 5951"/>
              <a:gd name="T49" fmla="*/ 464 h 1202"/>
              <a:gd name="T50" fmla="*/ 3637 w 5951"/>
              <a:gd name="T51" fmla="*/ 433 h 1202"/>
              <a:gd name="T52" fmla="*/ 3768 w 5951"/>
              <a:gd name="T53" fmla="*/ 402 h 1202"/>
              <a:gd name="T54" fmla="*/ 3901 w 5951"/>
              <a:gd name="T55" fmla="*/ 372 h 1202"/>
              <a:gd name="T56" fmla="*/ 4033 w 5951"/>
              <a:gd name="T57" fmla="*/ 342 h 1202"/>
              <a:gd name="T58" fmla="*/ 4165 w 5951"/>
              <a:gd name="T59" fmla="*/ 313 h 1202"/>
              <a:gd name="T60" fmla="*/ 4298 w 5951"/>
              <a:gd name="T61" fmla="*/ 284 h 1202"/>
              <a:gd name="T62" fmla="*/ 4430 w 5951"/>
              <a:gd name="T63" fmla="*/ 257 h 1202"/>
              <a:gd name="T64" fmla="*/ 4562 w 5951"/>
              <a:gd name="T65" fmla="*/ 229 h 1202"/>
              <a:gd name="T66" fmla="*/ 4695 w 5951"/>
              <a:gd name="T67" fmla="*/ 204 h 1202"/>
              <a:gd name="T68" fmla="*/ 4826 w 5951"/>
              <a:gd name="T69" fmla="*/ 178 h 1202"/>
              <a:gd name="T70" fmla="*/ 4958 w 5951"/>
              <a:gd name="T71" fmla="*/ 154 h 1202"/>
              <a:gd name="T72" fmla="*/ 5091 w 5951"/>
              <a:gd name="T73" fmla="*/ 130 h 1202"/>
              <a:gd name="T74" fmla="*/ 5223 w 5951"/>
              <a:gd name="T75" fmla="*/ 108 h 1202"/>
              <a:gd name="T76" fmla="*/ 5355 w 5951"/>
              <a:gd name="T77" fmla="*/ 85 h 1202"/>
              <a:gd name="T78" fmla="*/ 5488 w 5951"/>
              <a:gd name="T79" fmla="*/ 65 h 1202"/>
              <a:gd name="T80" fmla="*/ 5620 w 5951"/>
              <a:gd name="T81" fmla="*/ 45 h 1202"/>
              <a:gd name="T82" fmla="*/ 5752 w 5951"/>
              <a:gd name="T83" fmla="*/ 26 h 1202"/>
              <a:gd name="T84" fmla="*/ 5885 w 5951"/>
              <a:gd name="T85" fmla="*/ 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51" h="1202">
                <a:moveTo>
                  <a:pt x="0" y="1202"/>
                </a:moveTo>
                <a:lnTo>
                  <a:pt x="65" y="1193"/>
                </a:lnTo>
                <a:lnTo>
                  <a:pt x="133" y="1184"/>
                </a:lnTo>
                <a:lnTo>
                  <a:pt x="198" y="1174"/>
                </a:lnTo>
                <a:lnTo>
                  <a:pt x="264" y="1164"/>
                </a:lnTo>
                <a:lnTo>
                  <a:pt x="330" y="1155"/>
                </a:lnTo>
                <a:lnTo>
                  <a:pt x="396" y="1144"/>
                </a:lnTo>
                <a:lnTo>
                  <a:pt x="463" y="1134"/>
                </a:lnTo>
                <a:lnTo>
                  <a:pt x="529" y="1122"/>
                </a:lnTo>
                <a:lnTo>
                  <a:pt x="595" y="1112"/>
                </a:lnTo>
                <a:lnTo>
                  <a:pt x="661" y="1100"/>
                </a:lnTo>
                <a:lnTo>
                  <a:pt x="727" y="1089"/>
                </a:lnTo>
                <a:lnTo>
                  <a:pt x="793" y="1077"/>
                </a:lnTo>
                <a:lnTo>
                  <a:pt x="860" y="1066"/>
                </a:lnTo>
                <a:lnTo>
                  <a:pt x="926" y="1054"/>
                </a:lnTo>
                <a:lnTo>
                  <a:pt x="992" y="1041"/>
                </a:lnTo>
                <a:lnTo>
                  <a:pt x="1058" y="1029"/>
                </a:lnTo>
                <a:lnTo>
                  <a:pt x="1124" y="1016"/>
                </a:lnTo>
                <a:lnTo>
                  <a:pt x="1190" y="1003"/>
                </a:lnTo>
                <a:lnTo>
                  <a:pt x="1257" y="989"/>
                </a:lnTo>
                <a:lnTo>
                  <a:pt x="1322" y="976"/>
                </a:lnTo>
                <a:lnTo>
                  <a:pt x="1388" y="962"/>
                </a:lnTo>
                <a:lnTo>
                  <a:pt x="1454" y="949"/>
                </a:lnTo>
                <a:lnTo>
                  <a:pt x="1520" y="935"/>
                </a:lnTo>
                <a:lnTo>
                  <a:pt x="1586" y="921"/>
                </a:lnTo>
                <a:lnTo>
                  <a:pt x="1653" y="907"/>
                </a:lnTo>
                <a:lnTo>
                  <a:pt x="1719" y="892"/>
                </a:lnTo>
                <a:lnTo>
                  <a:pt x="1785" y="877"/>
                </a:lnTo>
                <a:lnTo>
                  <a:pt x="1851" y="863"/>
                </a:lnTo>
                <a:lnTo>
                  <a:pt x="1917" y="848"/>
                </a:lnTo>
                <a:lnTo>
                  <a:pt x="1983" y="832"/>
                </a:lnTo>
                <a:lnTo>
                  <a:pt x="2050" y="817"/>
                </a:lnTo>
                <a:lnTo>
                  <a:pt x="2116" y="801"/>
                </a:lnTo>
                <a:lnTo>
                  <a:pt x="2182" y="786"/>
                </a:lnTo>
                <a:lnTo>
                  <a:pt x="2248" y="770"/>
                </a:lnTo>
                <a:lnTo>
                  <a:pt x="2314" y="754"/>
                </a:lnTo>
                <a:lnTo>
                  <a:pt x="2381" y="739"/>
                </a:lnTo>
                <a:lnTo>
                  <a:pt x="2512" y="706"/>
                </a:lnTo>
                <a:lnTo>
                  <a:pt x="2578" y="690"/>
                </a:lnTo>
                <a:lnTo>
                  <a:pt x="2644" y="674"/>
                </a:lnTo>
                <a:lnTo>
                  <a:pt x="2710" y="658"/>
                </a:lnTo>
                <a:lnTo>
                  <a:pt x="2975" y="593"/>
                </a:lnTo>
                <a:lnTo>
                  <a:pt x="3041" y="577"/>
                </a:lnTo>
                <a:lnTo>
                  <a:pt x="3107" y="560"/>
                </a:lnTo>
                <a:lnTo>
                  <a:pt x="3174" y="544"/>
                </a:lnTo>
                <a:lnTo>
                  <a:pt x="3240" y="528"/>
                </a:lnTo>
                <a:lnTo>
                  <a:pt x="3306" y="512"/>
                </a:lnTo>
                <a:lnTo>
                  <a:pt x="3372" y="497"/>
                </a:lnTo>
                <a:lnTo>
                  <a:pt x="3438" y="481"/>
                </a:lnTo>
                <a:lnTo>
                  <a:pt x="3505" y="464"/>
                </a:lnTo>
                <a:lnTo>
                  <a:pt x="3571" y="449"/>
                </a:lnTo>
                <a:lnTo>
                  <a:pt x="3637" y="433"/>
                </a:lnTo>
                <a:lnTo>
                  <a:pt x="3702" y="418"/>
                </a:lnTo>
                <a:lnTo>
                  <a:pt x="3768" y="402"/>
                </a:lnTo>
                <a:lnTo>
                  <a:pt x="3834" y="387"/>
                </a:lnTo>
                <a:lnTo>
                  <a:pt x="3901" y="372"/>
                </a:lnTo>
                <a:lnTo>
                  <a:pt x="3967" y="357"/>
                </a:lnTo>
                <a:lnTo>
                  <a:pt x="4033" y="342"/>
                </a:lnTo>
                <a:lnTo>
                  <a:pt x="4099" y="328"/>
                </a:lnTo>
                <a:lnTo>
                  <a:pt x="4165" y="313"/>
                </a:lnTo>
                <a:lnTo>
                  <a:pt x="4231" y="299"/>
                </a:lnTo>
                <a:lnTo>
                  <a:pt x="4298" y="284"/>
                </a:lnTo>
                <a:lnTo>
                  <a:pt x="4364" y="270"/>
                </a:lnTo>
                <a:lnTo>
                  <a:pt x="4430" y="257"/>
                </a:lnTo>
                <a:lnTo>
                  <a:pt x="4496" y="243"/>
                </a:lnTo>
                <a:lnTo>
                  <a:pt x="4562" y="229"/>
                </a:lnTo>
                <a:lnTo>
                  <a:pt x="4628" y="216"/>
                </a:lnTo>
                <a:lnTo>
                  <a:pt x="4695" y="204"/>
                </a:lnTo>
                <a:lnTo>
                  <a:pt x="4761" y="191"/>
                </a:lnTo>
                <a:lnTo>
                  <a:pt x="4826" y="178"/>
                </a:lnTo>
                <a:lnTo>
                  <a:pt x="4892" y="165"/>
                </a:lnTo>
                <a:lnTo>
                  <a:pt x="4958" y="154"/>
                </a:lnTo>
                <a:lnTo>
                  <a:pt x="5025" y="142"/>
                </a:lnTo>
                <a:lnTo>
                  <a:pt x="5091" y="130"/>
                </a:lnTo>
                <a:lnTo>
                  <a:pt x="5157" y="119"/>
                </a:lnTo>
                <a:lnTo>
                  <a:pt x="5223" y="108"/>
                </a:lnTo>
                <a:lnTo>
                  <a:pt x="5289" y="97"/>
                </a:lnTo>
                <a:lnTo>
                  <a:pt x="5355" y="85"/>
                </a:lnTo>
                <a:lnTo>
                  <a:pt x="5422" y="75"/>
                </a:lnTo>
                <a:lnTo>
                  <a:pt x="5488" y="65"/>
                </a:lnTo>
                <a:lnTo>
                  <a:pt x="5554" y="55"/>
                </a:lnTo>
                <a:lnTo>
                  <a:pt x="5620" y="45"/>
                </a:lnTo>
                <a:lnTo>
                  <a:pt x="5686" y="36"/>
                </a:lnTo>
                <a:lnTo>
                  <a:pt x="5752" y="26"/>
                </a:lnTo>
                <a:lnTo>
                  <a:pt x="5819" y="17"/>
                </a:lnTo>
                <a:lnTo>
                  <a:pt x="5885" y="8"/>
                </a:lnTo>
                <a:lnTo>
                  <a:pt x="5951"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8"/>
          <p:cNvSpPr>
            <a:spLocks/>
          </p:cNvSpPr>
          <p:nvPr/>
        </p:nvSpPr>
        <p:spPr bwMode="auto">
          <a:xfrm>
            <a:off x="2013726" y="5158962"/>
            <a:ext cx="9447213" cy="435188"/>
          </a:xfrm>
          <a:custGeom>
            <a:avLst/>
            <a:gdLst>
              <a:gd name="T0" fmla="*/ 65 w 5951"/>
              <a:gd name="T1" fmla="*/ 146 h 146"/>
              <a:gd name="T2" fmla="*/ 264 w 5951"/>
              <a:gd name="T3" fmla="*/ 145 h 146"/>
              <a:gd name="T4" fmla="*/ 595 w 5951"/>
              <a:gd name="T5" fmla="*/ 144 h 146"/>
              <a:gd name="T6" fmla="*/ 926 w 5951"/>
              <a:gd name="T7" fmla="*/ 143 h 146"/>
              <a:gd name="T8" fmla="*/ 1058 w 5951"/>
              <a:gd name="T9" fmla="*/ 142 h 146"/>
              <a:gd name="T10" fmla="*/ 1190 w 5951"/>
              <a:gd name="T11" fmla="*/ 141 h 146"/>
              <a:gd name="T12" fmla="*/ 1322 w 5951"/>
              <a:gd name="T13" fmla="*/ 141 h 146"/>
              <a:gd name="T14" fmla="*/ 1454 w 5951"/>
              <a:gd name="T15" fmla="*/ 139 h 146"/>
              <a:gd name="T16" fmla="*/ 1653 w 5951"/>
              <a:gd name="T17" fmla="*/ 137 h 146"/>
              <a:gd name="T18" fmla="*/ 1983 w 5951"/>
              <a:gd name="T19" fmla="*/ 135 h 146"/>
              <a:gd name="T20" fmla="*/ 2116 w 5951"/>
              <a:gd name="T21" fmla="*/ 132 h 146"/>
              <a:gd name="T22" fmla="*/ 2248 w 5951"/>
              <a:gd name="T23" fmla="*/ 131 h 146"/>
              <a:gd name="T24" fmla="*/ 2381 w 5951"/>
              <a:gd name="T25" fmla="*/ 130 h 146"/>
              <a:gd name="T26" fmla="*/ 2644 w 5951"/>
              <a:gd name="T27" fmla="*/ 127 h 146"/>
              <a:gd name="T28" fmla="*/ 2777 w 5951"/>
              <a:gd name="T29" fmla="*/ 124 h 146"/>
              <a:gd name="T30" fmla="*/ 2975 w 5951"/>
              <a:gd name="T31" fmla="*/ 121 h 146"/>
              <a:gd name="T32" fmla="*/ 3174 w 5951"/>
              <a:gd name="T33" fmla="*/ 117 h 146"/>
              <a:gd name="T34" fmla="*/ 3306 w 5951"/>
              <a:gd name="T35" fmla="*/ 115 h 146"/>
              <a:gd name="T36" fmla="*/ 3438 w 5951"/>
              <a:gd name="T37" fmla="*/ 112 h 146"/>
              <a:gd name="T38" fmla="*/ 3637 w 5951"/>
              <a:gd name="T39" fmla="*/ 107 h 146"/>
              <a:gd name="T40" fmla="*/ 3768 w 5951"/>
              <a:gd name="T41" fmla="*/ 104 h 146"/>
              <a:gd name="T42" fmla="*/ 3967 w 5951"/>
              <a:gd name="T43" fmla="*/ 99 h 146"/>
              <a:gd name="T44" fmla="*/ 4099 w 5951"/>
              <a:gd name="T45" fmla="*/ 94 h 146"/>
              <a:gd name="T46" fmla="*/ 4298 w 5951"/>
              <a:gd name="T47" fmla="*/ 88 h 146"/>
              <a:gd name="T48" fmla="*/ 4496 w 5951"/>
              <a:gd name="T49" fmla="*/ 80 h 146"/>
              <a:gd name="T50" fmla="*/ 4628 w 5951"/>
              <a:gd name="T51" fmla="*/ 76 h 146"/>
              <a:gd name="T52" fmla="*/ 4826 w 5951"/>
              <a:gd name="T53" fmla="*/ 68 h 146"/>
              <a:gd name="T54" fmla="*/ 4958 w 5951"/>
              <a:gd name="T55" fmla="*/ 61 h 146"/>
              <a:gd name="T56" fmla="*/ 5091 w 5951"/>
              <a:gd name="T57" fmla="*/ 55 h 146"/>
              <a:gd name="T58" fmla="*/ 5289 w 5951"/>
              <a:gd name="T59" fmla="*/ 43 h 146"/>
              <a:gd name="T60" fmla="*/ 5422 w 5951"/>
              <a:gd name="T61" fmla="*/ 36 h 146"/>
              <a:gd name="T62" fmla="*/ 5554 w 5951"/>
              <a:gd name="T63" fmla="*/ 28 h 146"/>
              <a:gd name="T64" fmla="*/ 5686 w 5951"/>
              <a:gd name="T65" fmla="*/ 19 h 146"/>
              <a:gd name="T66" fmla="*/ 5819 w 5951"/>
              <a:gd name="T67" fmla="*/ 10 h 146"/>
              <a:gd name="T68" fmla="*/ 5951 w 5951"/>
              <a:gd name="T6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1" h="146">
                <a:moveTo>
                  <a:pt x="0" y="146"/>
                </a:moveTo>
                <a:lnTo>
                  <a:pt x="65" y="146"/>
                </a:lnTo>
                <a:lnTo>
                  <a:pt x="198" y="146"/>
                </a:lnTo>
                <a:lnTo>
                  <a:pt x="264" y="145"/>
                </a:lnTo>
                <a:lnTo>
                  <a:pt x="529" y="144"/>
                </a:lnTo>
                <a:lnTo>
                  <a:pt x="595" y="144"/>
                </a:lnTo>
                <a:lnTo>
                  <a:pt x="727" y="144"/>
                </a:lnTo>
                <a:lnTo>
                  <a:pt x="926" y="143"/>
                </a:lnTo>
                <a:lnTo>
                  <a:pt x="992" y="142"/>
                </a:lnTo>
                <a:lnTo>
                  <a:pt x="1058" y="142"/>
                </a:lnTo>
                <a:lnTo>
                  <a:pt x="1124" y="142"/>
                </a:lnTo>
                <a:lnTo>
                  <a:pt x="1190" y="141"/>
                </a:lnTo>
                <a:lnTo>
                  <a:pt x="1257" y="141"/>
                </a:lnTo>
                <a:lnTo>
                  <a:pt x="1322" y="141"/>
                </a:lnTo>
                <a:lnTo>
                  <a:pt x="1388" y="139"/>
                </a:lnTo>
                <a:lnTo>
                  <a:pt x="1454" y="139"/>
                </a:lnTo>
                <a:lnTo>
                  <a:pt x="1586" y="138"/>
                </a:lnTo>
                <a:lnTo>
                  <a:pt x="1653" y="137"/>
                </a:lnTo>
                <a:lnTo>
                  <a:pt x="1917" y="135"/>
                </a:lnTo>
                <a:lnTo>
                  <a:pt x="1983" y="135"/>
                </a:lnTo>
                <a:lnTo>
                  <a:pt x="2050" y="134"/>
                </a:lnTo>
                <a:lnTo>
                  <a:pt x="2116" y="132"/>
                </a:lnTo>
                <a:lnTo>
                  <a:pt x="2182" y="132"/>
                </a:lnTo>
                <a:lnTo>
                  <a:pt x="2248" y="131"/>
                </a:lnTo>
                <a:lnTo>
                  <a:pt x="2314" y="130"/>
                </a:lnTo>
                <a:lnTo>
                  <a:pt x="2381" y="130"/>
                </a:lnTo>
                <a:lnTo>
                  <a:pt x="2447" y="129"/>
                </a:lnTo>
                <a:lnTo>
                  <a:pt x="2644" y="127"/>
                </a:lnTo>
                <a:lnTo>
                  <a:pt x="2710" y="126"/>
                </a:lnTo>
                <a:lnTo>
                  <a:pt x="2777" y="124"/>
                </a:lnTo>
                <a:lnTo>
                  <a:pt x="2843" y="123"/>
                </a:lnTo>
                <a:lnTo>
                  <a:pt x="2975" y="121"/>
                </a:lnTo>
                <a:lnTo>
                  <a:pt x="3041" y="120"/>
                </a:lnTo>
                <a:lnTo>
                  <a:pt x="3174" y="117"/>
                </a:lnTo>
                <a:lnTo>
                  <a:pt x="3240" y="116"/>
                </a:lnTo>
                <a:lnTo>
                  <a:pt x="3306" y="115"/>
                </a:lnTo>
                <a:lnTo>
                  <a:pt x="3372" y="114"/>
                </a:lnTo>
                <a:lnTo>
                  <a:pt x="3438" y="112"/>
                </a:lnTo>
                <a:lnTo>
                  <a:pt x="3505" y="110"/>
                </a:lnTo>
                <a:lnTo>
                  <a:pt x="3637" y="107"/>
                </a:lnTo>
                <a:lnTo>
                  <a:pt x="3702" y="106"/>
                </a:lnTo>
                <a:lnTo>
                  <a:pt x="3768" y="104"/>
                </a:lnTo>
                <a:lnTo>
                  <a:pt x="3901" y="100"/>
                </a:lnTo>
                <a:lnTo>
                  <a:pt x="3967" y="99"/>
                </a:lnTo>
                <a:lnTo>
                  <a:pt x="4033" y="97"/>
                </a:lnTo>
                <a:lnTo>
                  <a:pt x="4099" y="94"/>
                </a:lnTo>
                <a:lnTo>
                  <a:pt x="4231" y="91"/>
                </a:lnTo>
                <a:lnTo>
                  <a:pt x="4298" y="88"/>
                </a:lnTo>
                <a:lnTo>
                  <a:pt x="4430" y="84"/>
                </a:lnTo>
                <a:lnTo>
                  <a:pt x="4496" y="80"/>
                </a:lnTo>
                <a:lnTo>
                  <a:pt x="4562" y="78"/>
                </a:lnTo>
                <a:lnTo>
                  <a:pt x="4628" y="76"/>
                </a:lnTo>
                <a:lnTo>
                  <a:pt x="4761" y="70"/>
                </a:lnTo>
                <a:lnTo>
                  <a:pt x="4826" y="68"/>
                </a:lnTo>
                <a:lnTo>
                  <a:pt x="4892" y="64"/>
                </a:lnTo>
                <a:lnTo>
                  <a:pt x="4958" y="61"/>
                </a:lnTo>
                <a:lnTo>
                  <a:pt x="5025" y="58"/>
                </a:lnTo>
                <a:lnTo>
                  <a:pt x="5091" y="55"/>
                </a:lnTo>
                <a:lnTo>
                  <a:pt x="5157" y="51"/>
                </a:lnTo>
                <a:lnTo>
                  <a:pt x="5289" y="43"/>
                </a:lnTo>
                <a:lnTo>
                  <a:pt x="5355" y="40"/>
                </a:lnTo>
                <a:lnTo>
                  <a:pt x="5422" y="36"/>
                </a:lnTo>
                <a:lnTo>
                  <a:pt x="5488" y="32"/>
                </a:lnTo>
                <a:lnTo>
                  <a:pt x="5554" y="28"/>
                </a:lnTo>
                <a:lnTo>
                  <a:pt x="5620" y="24"/>
                </a:lnTo>
                <a:lnTo>
                  <a:pt x="5686" y="19"/>
                </a:lnTo>
                <a:lnTo>
                  <a:pt x="5752" y="14"/>
                </a:lnTo>
                <a:lnTo>
                  <a:pt x="5819" y="10"/>
                </a:lnTo>
                <a:lnTo>
                  <a:pt x="5885" y="5"/>
                </a:lnTo>
                <a:lnTo>
                  <a:pt x="5951"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49"/>
          <p:cNvSpPr>
            <a:spLocks noChangeShapeType="1"/>
          </p:cNvSpPr>
          <p:nvPr/>
        </p:nvSpPr>
        <p:spPr bwMode="auto">
          <a:xfrm flipV="1">
            <a:off x="5536388" y="428524"/>
            <a:ext cx="0" cy="5186491"/>
          </a:xfrm>
          <a:prstGeom prst="line">
            <a:avLst/>
          </a:prstGeom>
          <a:noFill/>
          <a:ln w="50800">
            <a:solidFill>
              <a:srgbClr val="E69F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a:off x="10201554" y="2279985"/>
            <a:ext cx="1414794" cy="830997"/>
          </a:xfrm>
          <a:prstGeom prst="rect">
            <a:avLst/>
          </a:prstGeom>
          <a:noFill/>
        </p:spPr>
        <p:txBody>
          <a:bodyPr wrap="square" rtlCol="0">
            <a:spAutoFit/>
          </a:bodyPr>
          <a:lstStyle/>
          <a:p>
            <a:r>
              <a:rPr lang="en-US" sz="2400" dirty="0"/>
              <a:t># votes against:</a:t>
            </a:r>
            <a:endParaRPr lang="en-GB" sz="2400" dirty="0"/>
          </a:p>
        </p:txBody>
      </p:sp>
      <p:sp>
        <p:nvSpPr>
          <p:cNvPr id="148" name="TextBox 147"/>
          <p:cNvSpPr txBox="1"/>
          <p:nvPr/>
        </p:nvSpPr>
        <p:spPr>
          <a:xfrm>
            <a:off x="10201554" y="3553269"/>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49" name="TextBox 148"/>
          <p:cNvSpPr txBox="1"/>
          <p:nvPr/>
        </p:nvSpPr>
        <p:spPr>
          <a:xfrm>
            <a:off x="10201554" y="4012571"/>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50" name="TextBox 149"/>
          <p:cNvSpPr txBox="1"/>
          <p:nvPr/>
        </p:nvSpPr>
        <p:spPr>
          <a:xfrm>
            <a:off x="10207672" y="4467989"/>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51" name="TextBox 150"/>
          <p:cNvSpPr txBox="1"/>
          <p:nvPr/>
        </p:nvSpPr>
        <p:spPr>
          <a:xfrm>
            <a:off x="10201554" y="3096225"/>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
        <p:nvSpPr>
          <p:cNvPr id="190" name="TextBox 189"/>
          <p:cNvSpPr txBox="1"/>
          <p:nvPr/>
        </p:nvSpPr>
        <p:spPr>
          <a:xfrm>
            <a:off x="5793897" y="3610512"/>
            <a:ext cx="4413776" cy="1107996"/>
          </a:xfrm>
          <a:prstGeom prst="rect">
            <a:avLst/>
          </a:prstGeom>
          <a:noFill/>
        </p:spPr>
        <p:txBody>
          <a:bodyPr wrap="square" rtlCol="0">
            <a:spAutoFit/>
          </a:bodyPr>
          <a:lstStyle/>
          <a:p>
            <a:r>
              <a:rPr lang="en-US" sz="6600" b="1" dirty="0">
                <a:solidFill>
                  <a:schemeClr val="accent4"/>
                </a:solidFill>
              </a:rPr>
              <a:t>“nothing”</a:t>
            </a:r>
            <a:endParaRPr lang="en-GB" sz="6600" b="1" dirty="0">
              <a:solidFill>
                <a:schemeClr val="accent4"/>
              </a:solidFill>
            </a:endParaRPr>
          </a:p>
        </p:txBody>
      </p:sp>
      <p:sp>
        <p:nvSpPr>
          <p:cNvPr id="56" name="TextBox 55"/>
          <p:cNvSpPr txBox="1"/>
          <p:nvPr/>
        </p:nvSpPr>
        <p:spPr>
          <a:xfrm>
            <a:off x="1605" y="6279291"/>
            <a:ext cx="4926252" cy="584775"/>
          </a:xfrm>
          <a:prstGeom prst="rect">
            <a:avLst/>
          </a:prstGeom>
          <a:noFill/>
        </p:spPr>
        <p:txBody>
          <a:bodyPr wrap="square" rtlCol="0">
            <a:spAutoFit/>
          </a:bodyPr>
          <a:lstStyle/>
          <a:p>
            <a:r>
              <a:rPr lang="en-US" sz="1600" dirty="0">
                <a:hlinkClick r:id="rId2"/>
              </a:rPr>
              <a:t>Hsing et al. (2018)</a:t>
            </a:r>
            <a:r>
              <a:rPr lang="en-US" sz="1600" dirty="0"/>
              <a:t> in</a:t>
            </a:r>
            <a:br>
              <a:rPr lang="en-US" sz="1600" dirty="0"/>
            </a:br>
            <a:r>
              <a:rPr lang="en-US" sz="1600" dirty="0"/>
              <a:t>Remote Sensing in Ecology &amp; Conservation</a:t>
            </a:r>
            <a:endParaRPr lang="en-GB" sz="1600" dirty="0"/>
          </a:p>
        </p:txBody>
      </p:sp>
    </p:spTree>
    <p:extLst>
      <p:ext uri="{BB962C8B-B14F-4D97-AF65-F5344CB8AC3E}">
        <p14:creationId xmlns:p14="http://schemas.microsoft.com/office/powerpoint/2010/main" val="21337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4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91" name="Line 149"/>
          <p:cNvSpPr>
            <a:spLocks noChangeShapeType="1"/>
          </p:cNvSpPr>
          <p:nvPr/>
        </p:nvSpPr>
        <p:spPr bwMode="auto">
          <a:xfrm>
            <a:off x="1354045" y="5617875"/>
            <a:ext cx="10554819"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p:cNvGrpSpPr/>
          <p:nvPr/>
        </p:nvGrpSpPr>
        <p:grpSpPr>
          <a:xfrm>
            <a:off x="2013726" y="309294"/>
            <a:ext cx="9447213" cy="456053"/>
            <a:chOff x="2013726" y="309294"/>
            <a:chExt cx="9447213" cy="456053"/>
          </a:xfrm>
        </p:grpSpPr>
        <p:sp>
          <p:nvSpPr>
            <p:cNvPr id="135" name="Freeform 23"/>
            <p:cNvSpPr>
              <a:spLocks noEditPoints="1"/>
            </p:cNvSpPr>
            <p:nvPr/>
          </p:nvSpPr>
          <p:spPr bwMode="auto">
            <a:xfrm>
              <a:off x="2013726" y="309294"/>
              <a:ext cx="9447213" cy="456053"/>
            </a:xfrm>
            <a:custGeom>
              <a:avLst/>
              <a:gdLst>
                <a:gd name="T0" fmla="*/ 133 w 5951"/>
                <a:gd name="T1" fmla="*/ 119 h 153"/>
                <a:gd name="T2" fmla="*/ 330 w 5951"/>
                <a:gd name="T3" fmla="*/ 107 h 153"/>
                <a:gd name="T4" fmla="*/ 529 w 5951"/>
                <a:gd name="T5" fmla="*/ 97 h 153"/>
                <a:gd name="T6" fmla="*/ 727 w 5951"/>
                <a:gd name="T7" fmla="*/ 87 h 153"/>
                <a:gd name="T8" fmla="*/ 926 w 5951"/>
                <a:gd name="T9" fmla="*/ 77 h 153"/>
                <a:gd name="T10" fmla="*/ 1124 w 5951"/>
                <a:gd name="T11" fmla="*/ 69 h 153"/>
                <a:gd name="T12" fmla="*/ 1322 w 5951"/>
                <a:gd name="T13" fmla="*/ 61 h 153"/>
                <a:gd name="T14" fmla="*/ 1586 w 5951"/>
                <a:gd name="T15" fmla="*/ 52 h 153"/>
                <a:gd name="T16" fmla="*/ 1917 w 5951"/>
                <a:gd name="T17" fmla="*/ 41 h 153"/>
                <a:gd name="T18" fmla="*/ 2182 w 5951"/>
                <a:gd name="T19" fmla="*/ 34 h 153"/>
                <a:gd name="T20" fmla="*/ 2447 w 5951"/>
                <a:gd name="T21" fmla="*/ 29 h 153"/>
                <a:gd name="T22" fmla="*/ 2710 w 5951"/>
                <a:gd name="T23" fmla="*/ 24 h 153"/>
                <a:gd name="T24" fmla="*/ 2975 w 5951"/>
                <a:gd name="T25" fmla="*/ 19 h 153"/>
                <a:gd name="T26" fmla="*/ 3372 w 5951"/>
                <a:gd name="T27" fmla="*/ 15 h 153"/>
                <a:gd name="T28" fmla="*/ 3637 w 5951"/>
                <a:gd name="T29" fmla="*/ 11 h 153"/>
                <a:gd name="T30" fmla="*/ 3901 w 5951"/>
                <a:gd name="T31" fmla="*/ 9 h 153"/>
                <a:gd name="T32" fmla="*/ 4165 w 5951"/>
                <a:gd name="T33" fmla="*/ 8 h 153"/>
                <a:gd name="T34" fmla="*/ 4364 w 5951"/>
                <a:gd name="T35" fmla="*/ 6 h 153"/>
                <a:gd name="T36" fmla="*/ 4562 w 5951"/>
                <a:gd name="T37" fmla="*/ 4 h 153"/>
                <a:gd name="T38" fmla="*/ 4826 w 5951"/>
                <a:gd name="T39" fmla="*/ 3 h 153"/>
                <a:gd name="T40" fmla="*/ 5157 w 5951"/>
                <a:gd name="T41" fmla="*/ 2 h 153"/>
                <a:gd name="T42" fmla="*/ 5554 w 5951"/>
                <a:gd name="T43" fmla="*/ 1 h 153"/>
                <a:gd name="T44" fmla="*/ 5819 w 5951"/>
                <a:gd name="T45" fmla="*/ 0 h 153"/>
                <a:gd name="T46" fmla="*/ 5951 w 5951"/>
                <a:gd name="T47" fmla="*/ 6 h 153"/>
                <a:gd name="T48" fmla="*/ 5620 w 5951"/>
                <a:gd name="T49" fmla="*/ 7 h 153"/>
                <a:gd name="T50" fmla="*/ 5289 w 5951"/>
                <a:gd name="T51" fmla="*/ 9 h 153"/>
                <a:gd name="T52" fmla="*/ 5091 w 5951"/>
                <a:gd name="T53" fmla="*/ 10 h 153"/>
                <a:gd name="T54" fmla="*/ 4892 w 5951"/>
                <a:gd name="T55" fmla="*/ 11 h 153"/>
                <a:gd name="T56" fmla="*/ 4562 w 5951"/>
                <a:gd name="T57" fmla="*/ 14 h 153"/>
                <a:gd name="T58" fmla="*/ 4231 w 5951"/>
                <a:gd name="T59" fmla="*/ 17 h 153"/>
                <a:gd name="T60" fmla="*/ 3967 w 5951"/>
                <a:gd name="T61" fmla="*/ 19 h 153"/>
                <a:gd name="T62" fmla="*/ 3637 w 5951"/>
                <a:gd name="T63" fmla="*/ 24 h 153"/>
                <a:gd name="T64" fmla="*/ 3438 w 5951"/>
                <a:gd name="T65" fmla="*/ 26 h 153"/>
                <a:gd name="T66" fmla="*/ 3041 w 5951"/>
                <a:gd name="T67" fmla="*/ 32 h 153"/>
                <a:gd name="T68" fmla="*/ 2777 w 5951"/>
                <a:gd name="T69" fmla="*/ 37 h 153"/>
                <a:gd name="T70" fmla="*/ 2512 w 5951"/>
                <a:gd name="T71" fmla="*/ 43 h 153"/>
                <a:gd name="T72" fmla="*/ 2182 w 5951"/>
                <a:gd name="T73" fmla="*/ 50 h 153"/>
                <a:gd name="T74" fmla="*/ 1983 w 5951"/>
                <a:gd name="T75" fmla="*/ 55 h 153"/>
                <a:gd name="T76" fmla="*/ 1719 w 5951"/>
                <a:gd name="T77" fmla="*/ 62 h 153"/>
                <a:gd name="T78" fmla="*/ 1454 w 5951"/>
                <a:gd name="T79" fmla="*/ 72 h 153"/>
                <a:gd name="T80" fmla="*/ 1257 w 5951"/>
                <a:gd name="T81" fmla="*/ 79 h 153"/>
                <a:gd name="T82" fmla="*/ 992 w 5951"/>
                <a:gd name="T83" fmla="*/ 90 h 153"/>
                <a:gd name="T84" fmla="*/ 793 w 5951"/>
                <a:gd name="T85" fmla="*/ 99 h 153"/>
                <a:gd name="T86" fmla="*/ 595 w 5951"/>
                <a:gd name="T87" fmla="*/ 110 h 153"/>
                <a:gd name="T88" fmla="*/ 396 w 5951"/>
                <a:gd name="T89" fmla="*/ 123 h 153"/>
                <a:gd name="T90" fmla="*/ 198 w 5951"/>
                <a:gd name="T91" fmla="*/ 136 h 153"/>
                <a:gd name="T92" fmla="*/ 0 w 5951"/>
                <a:gd name="T9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153">
                  <a:moveTo>
                    <a:pt x="0" y="127"/>
                  </a:moveTo>
                  <a:lnTo>
                    <a:pt x="65" y="123"/>
                  </a:lnTo>
                  <a:lnTo>
                    <a:pt x="133" y="119"/>
                  </a:lnTo>
                  <a:lnTo>
                    <a:pt x="198" y="114"/>
                  </a:lnTo>
                  <a:lnTo>
                    <a:pt x="264" y="111"/>
                  </a:lnTo>
                  <a:lnTo>
                    <a:pt x="330" y="107"/>
                  </a:lnTo>
                  <a:lnTo>
                    <a:pt x="396" y="104"/>
                  </a:lnTo>
                  <a:lnTo>
                    <a:pt x="463" y="101"/>
                  </a:lnTo>
                  <a:lnTo>
                    <a:pt x="529" y="97"/>
                  </a:lnTo>
                  <a:lnTo>
                    <a:pt x="595" y="94"/>
                  </a:lnTo>
                  <a:lnTo>
                    <a:pt x="661" y="90"/>
                  </a:lnTo>
                  <a:lnTo>
                    <a:pt x="727" y="87"/>
                  </a:lnTo>
                  <a:lnTo>
                    <a:pt x="793" y="83"/>
                  </a:lnTo>
                  <a:lnTo>
                    <a:pt x="860" y="81"/>
                  </a:lnTo>
                  <a:lnTo>
                    <a:pt x="926" y="77"/>
                  </a:lnTo>
                  <a:lnTo>
                    <a:pt x="992" y="75"/>
                  </a:lnTo>
                  <a:lnTo>
                    <a:pt x="1058" y="72"/>
                  </a:lnTo>
                  <a:lnTo>
                    <a:pt x="1124" y="69"/>
                  </a:lnTo>
                  <a:lnTo>
                    <a:pt x="1190" y="66"/>
                  </a:lnTo>
                  <a:lnTo>
                    <a:pt x="1257" y="63"/>
                  </a:lnTo>
                  <a:lnTo>
                    <a:pt x="1322" y="61"/>
                  </a:lnTo>
                  <a:lnTo>
                    <a:pt x="1388" y="59"/>
                  </a:lnTo>
                  <a:lnTo>
                    <a:pt x="1520" y="54"/>
                  </a:lnTo>
                  <a:lnTo>
                    <a:pt x="1586" y="52"/>
                  </a:lnTo>
                  <a:lnTo>
                    <a:pt x="1653" y="50"/>
                  </a:lnTo>
                  <a:lnTo>
                    <a:pt x="1785" y="45"/>
                  </a:lnTo>
                  <a:lnTo>
                    <a:pt x="1917" y="41"/>
                  </a:lnTo>
                  <a:lnTo>
                    <a:pt x="1983" y="40"/>
                  </a:lnTo>
                  <a:lnTo>
                    <a:pt x="2050" y="38"/>
                  </a:lnTo>
                  <a:lnTo>
                    <a:pt x="2182" y="34"/>
                  </a:lnTo>
                  <a:lnTo>
                    <a:pt x="2314" y="32"/>
                  </a:lnTo>
                  <a:lnTo>
                    <a:pt x="2381" y="30"/>
                  </a:lnTo>
                  <a:lnTo>
                    <a:pt x="2447" y="29"/>
                  </a:lnTo>
                  <a:lnTo>
                    <a:pt x="2578" y="26"/>
                  </a:lnTo>
                  <a:lnTo>
                    <a:pt x="2644" y="25"/>
                  </a:lnTo>
                  <a:lnTo>
                    <a:pt x="2710" y="24"/>
                  </a:lnTo>
                  <a:lnTo>
                    <a:pt x="2843" y="22"/>
                  </a:lnTo>
                  <a:lnTo>
                    <a:pt x="2909" y="21"/>
                  </a:lnTo>
                  <a:lnTo>
                    <a:pt x="2975" y="19"/>
                  </a:lnTo>
                  <a:lnTo>
                    <a:pt x="3041" y="18"/>
                  </a:lnTo>
                  <a:lnTo>
                    <a:pt x="3174" y="17"/>
                  </a:lnTo>
                  <a:lnTo>
                    <a:pt x="3372" y="15"/>
                  </a:lnTo>
                  <a:lnTo>
                    <a:pt x="3438" y="14"/>
                  </a:lnTo>
                  <a:lnTo>
                    <a:pt x="3505" y="14"/>
                  </a:lnTo>
                  <a:lnTo>
                    <a:pt x="3637" y="11"/>
                  </a:lnTo>
                  <a:lnTo>
                    <a:pt x="3702" y="11"/>
                  </a:lnTo>
                  <a:lnTo>
                    <a:pt x="3768" y="10"/>
                  </a:lnTo>
                  <a:lnTo>
                    <a:pt x="3901" y="9"/>
                  </a:lnTo>
                  <a:lnTo>
                    <a:pt x="4033" y="8"/>
                  </a:lnTo>
                  <a:lnTo>
                    <a:pt x="4099" y="8"/>
                  </a:lnTo>
                  <a:lnTo>
                    <a:pt x="4165" y="8"/>
                  </a:lnTo>
                  <a:lnTo>
                    <a:pt x="4231" y="7"/>
                  </a:lnTo>
                  <a:lnTo>
                    <a:pt x="4298" y="7"/>
                  </a:lnTo>
                  <a:lnTo>
                    <a:pt x="4364" y="6"/>
                  </a:lnTo>
                  <a:lnTo>
                    <a:pt x="4430" y="6"/>
                  </a:lnTo>
                  <a:lnTo>
                    <a:pt x="4496" y="6"/>
                  </a:lnTo>
                  <a:lnTo>
                    <a:pt x="4562" y="4"/>
                  </a:lnTo>
                  <a:lnTo>
                    <a:pt x="4695" y="4"/>
                  </a:lnTo>
                  <a:lnTo>
                    <a:pt x="4761" y="4"/>
                  </a:lnTo>
                  <a:lnTo>
                    <a:pt x="4826" y="3"/>
                  </a:lnTo>
                  <a:lnTo>
                    <a:pt x="5025" y="2"/>
                  </a:lnTo>
                  <a:lnTo>
                    <a:pt x="5091" y="2"/>
                  </a:lnTo>
                  <a:lnTo>
                    <a:pt x="5157" y="2"/>
                  </a:lnTo>
                  <a:lnTo>
                    <a:pt x="5422" y="1"/>
                  </a:lnTo>
                  <a:lnTo>
                    <a:pt x="5488" y="1"/>
                  </a:lnTo>
                  <a:lnTo>
                    <a:pt x="5554" y="1"/>
                  </a:lnTo>
                  <a:lnTo>
                    <a:pt x="5620" y="1"/>
                  </a:lnTo>
                  <a:lnTo>
                    <a:pt x="5752" y="0"/>
                  </a:lnTo>
                  <a:lnTo>
                    <a:pt x="5819" y="0"/>
                  </a:lnTo>
                  <a:lnTo>
                    <a:pt x="5885" y="0"/>
                  </a:lnTo>
                  <a:lnTo>
                    <a:pt x="5951" y="0"/>
                  </a:lnTo>
                  <a:lnTo>
                    <a:pt x="5951" y="6"/>
                  </a:lnTo>
                  <a:lnTo>
                    <a:pt x="5885" y="6"/>
                  </a:lnTo>
                  <a:lnTo>
                    <a:pt x="5819" y="7"/>
                  </a:lnTo>
                  <a:lnTo>
                    <a:pt x="5620" y="7"/>
                  </a:lnTo>
                  <a:lnTo>
                    <a:pt x="5488" y="8"/>
                  </a:lnTo>
                  <a:lnTo>
                    <a:pt x="5422" y="8"/>
                  </a:lnTo>
                  <a:lnTo>
                    <a:pt x="5289" y="9"/>
                  </a:lnTo>
                  <a:lnTo>
                    <a:pt x="5223" y="9"/>
                  </a:lnTo>
                  <a:lnTo>
                    <a:pt x="5157" y="10"/>
                  </a:lnTo>
                  <a:lnTo>
                    <a:pt x="5091" y="10"/>
                  </a:lnTo>
                  <a:lnTo>
                    <a:pt x="5025" y="11"/>
                  </a:lnTo>
                  <a:lnTo>
                    <a:pt x="4958" y="11"/>
                  </a:lnTo>
                  <a:lnTo>
                    <a:pt x="4892" y="11"/>
                  </a:lnTo>
                  <a:lnTo>
                    <a:pt x="4826" y="12"/>
                  </a:lnTo>
                  <a:lnTo>
                    <a:pt x="4761" y="12"/>
                  </a:lnTo>
                  <a:lnTo>
                    <a:pt x="4562" y="14"/>
                  </a:lnTo>
                  <a:lnTo>
                    <a:pt x="4496" y="15"/>
                  </a:lnTo>
                  <a:lnTo>
                    <a:pt x="4430" y="15"/>
                  </a:lnTo>
                  <a:lnTo>
                    <a:pt x="4231" y="17"/>
                  </a:lnTo>
                  <a:lnTo>
                    <a:pt x="4099" y="18"/>
                  </a:lnTo>
                  <a:lnTo>
                    <a:pt x="4033" y="19"/>
                  </a:lnTo>
                  <a:lnTo>
                    <a:pt x="3967" y="19"/>
                  </a:lnTo>
                  <a:lnTo>
                    <a:pt x="3768" y="22"/>
                  </a:lnTo>
                  <a:lnTo>
                    <a:pt x="3702" y="23"/>
                  </a:lnTo>
                  <a:lnTo>
                    <a:pt x="3637" y="24"/>
                  </a:lnTo>
                  <a:lnTo>
                    <a:pt x="3571" y="24"/>
                  </a:lnTo>
                  <a:lnTo>
                    <a:pt x="3505" y="25"/>
                  </a:lnTo>
                  <a:lnTo>
                    <a:pt x="3438" y="26"/>
                  </a:lnTo>
                  <a:lnTo>
                    <a:pt x="3372" y="28"/>
                  </a:lnTo>
                  <a:lnTo>
                    <a:pt x="3240" y="29"/>
                  </a:lnTo>
                  <a:lnTo>
                    <a:pt x="3041" y="32"/>
                  </a:lnTo>
                  <a:lnTo>
                    <a:pt x="2975" y="33"/>
                  </a:lnTo>
                  <a:lnTo>
                    <a:pt x="2843" y="36"/>
                  </a:lnTo>
                  <a:lnTo>
                    <a:pt x="2777" y="37"/>
                  </a:lnTo>
                  <a:lnTo>
                    <a:pt x="2710" y="38"/>
                  </a:lnTo>
                  <a:lnTo>
                    <a:pt x="2644" y="39"/>
                  </a:lnTo>
                  <a:lnTo>
                    <a:pt x="2512" y="43"/>
                  </a:lnTo>
                  <a:lnTo>
                    <a:pt x="2381" y="45"/>
                  </a:lnTo>
                  <a:lnTo>
                    <a:pt x="2314" y="46"/>
                  </a:lnTo>
                  <a:lnTo>
                    <a:pt x="2182" y="50"/>
                  </a:lnTo>
                  <a:lnTo>
                    <a:pt x="2116" y="52"/>
                  </a:lnTo>
                  <a:lnTo>
                    <a:pt x="2050" y="53"/>
                  </a:lnTo>
                  <a:lnTo>
                    <a:pt x="1983" y="55"/>
                  </a:lnTo>
                  <a:lnTo>
                    <a:pt x="1917" y="56"/>
                  </a:lnTo>
                  <a:lnTo>
                    <a:pt x="1851" y="59"/>
                  </a:lnTo>
                  <a:lnTo>
                    <a:pt x="1719" y="62"/>
                  </a:lnTo>
                  <a:lnTo>
                    <a:pt x="1653" y="65"/>
                  </a:lnTo>
                  <a:lnTo>
                    <a:pt x="1586" y="67"/>
                  </a:lnTo>
                  <a:lnTo>
                    <a:pt x="1454" y="72"/>
                  </a:lnTo>
                  <a:lnTo>
                    <a:pt x="1388" y="74"/>
                  </a:lnTo>
                  <a:lnTo>
                    <a:pt x="1322" y="76"/>
                  </a:lnTo>
                  <a:lnTo>
                    <a:pt x="1257" y="79"/>
                  </a:lnTo>
                  <a:lnTo>
                    <a:pt x="1190" y="81"/>
                  </a:lnTo>
                  <a:lnTo>
                    <a:pt x="1058" y="87"/>
                  </a:lnTo>
                  <a:lnTo>
                    <a:pt x="992" y="90"/>
                  </a:lnTo>
                  <a:lnTo>
                    <a:pt x="926" y="92"/>
                  </a:lnTo>
                  <a:lnTo>
                    <a:pt x="860" y="96"/>
                  </a:lnTo>
                  <a:lnTo>
                    <a:pt x="793" y="99"/>
                  </a:lnTo>
                  <a:lnTo>
                    <a:pt x="727" y="103"/>
                  </a:lnTo>
                  <a:lnTo>
                    <a:pt x="661" y="106"/>
                  </a:lnTo>
                  <a:lnTo>
                    <a:pt x="595" y="110"/>
                  </a:lnTo>
                  <a:lnTo>
                    <a:pt x="529" y="114"/>
                  </a:lnTo>
                  <a:lnTo>
                    <a:pt x="463" y="118"/>
                  </a:lnTo>
                  <a:lnTo>
                    <a:pt x="396" y="123"/>
                  </a:lnTo>
                  <a:lnTo>
                    <a:pt x="330" y="127"/>
                  </a:lnTo>
                  <a:lnTo>
                    <a:pt x="264" y="132"/>
                  </a:lnTo>
                  <a:lnTo>
                    <a:pt x="198" y="136"/>
                  </a:lnTo>
                  <a:lnTo>
                    <a:pt x="133" y="142"/>
                  </a:lnTo>
                  <a:lnTo>
                    <a:pt x="65" y="147"/>
                  </a:lnTo>
                  <a:lnTo>
                    <a:pt x="0" y="153"/>
                  </a:lnTo>
                  <a:lnTo>
                    <a:pt x="0" y="127"/>
                  </a:lnTo>
                  <a:close/>
                  <a:moveTo>
                    <a:pt x="65" y="238"/>
                  </a:move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24"/>
            <p:cNvSpPr>
              <a:spLocks/>
            </p:cNvSpPr>
            <p:nvPr/>
          </p:nvSpPr>
          <p:spPr bwMode="auto">
            <a:xfrm>
              <a:off x="2013726" y="315255"/>
              <a:ext cx="9447213" cy="408361"/>
            </a:xfrm>
            <a:custGeom>
              <a:avLst/>
              <a:gdLst>
                <a:gd name="T0" fmla="*/ 65 w 5951"/>
                <a:gd name="T1" fmla="*/ 132 h 137"/>
                <a:gd name="T2" fmla="*/ 198 w 5951"/>
                <a:gd name="T3" fmla="*/ 123 h 137"/>
                <a:gd name="T4" fmla="*/ 330 w 5951"/>
                <a:gd name="T5" fmla="*/ 115 h 137"/>
                <a:gd name="T6" fmla="*/ 463 w 5951"/>
                <a:gd name="T7" fmla="*/ 107 h 137"/>
                <a:gd name="T8" fmla="*/ 595 w 5951"/>
                <a:gd name="T9" fmla="*/ 100 h 137"/>
                <a:gd name="T10" fmla="*/ 727 w 5951"/>
                <a:gd name="T11" fmla="*/ 93 h 137"/>
                <a:gd name="T12" fmla="*/ 860 w 5951"/>
                <a:gd name="T13" fmla="*/ 86 h 137"/>
                <a:gd name="T14" fmla="*/ 992 w 5951"/>
                <a:gd name="T15" fmla="*/ 80 h 137"/>
                <a:gd name="T16" fmla="*/ 1190 w 5951"/>
                <a:gd name="T17" fmla="*/ 71 h 137"/>
                <a:gd name="T18" fmla="*/ 1322 w 5951"/>
                <a:gd name="T19" fmla="*/ 66 h 137"/>
                <a:gd name="T20" fmla="*/ 1520 w 5951"/>
                <a:gd name="T21" fmla="*/ 59 h 137"/>
                <a:gd name="T22" fmla="*/ 1653 w 5951"/>
                <a:gd name="T23" fmla="*/ 54 h 137"/>
                <a:gd name="T24" fmla="*/ 1851 w 5951"/>
                <a:gd name="T25" fmla="*/ 49 h 137"/>
                <a:gd name="T26" fmla="*/ 1983 w 5951"/>
                <a:gd name="T27" fmla="*/ 45 h 137"/>
                <a:gd name="T28" fmla="*/ 2182 w 5951"/>
                <a:gd name="T29" fmla="*/ 39 h 137"/>
                <a:gd name="T30" fmla="*/ 2381 w 5951"/>
                <a:gd name="T31" fmla="*/ 35 h 137"/>
                <a:gd name="T32" fmla="*/ 2578 w 5951"/>
                <a:gd name="T33" fmla="*/ 31 h 137"/>
                <a:gd name="T34" fmla="*/ 2710 w 5951"/>
                <a:gd name="T35" fmla="*/ 28 h 137"/>
                <a:gd name="T36" fmla="*/ 2909 w 5951"/>
                <a:gd name="T37" fmla="*/ 24 h 137"/>
                <a:gd name="T38" fmla="*/ 3041 w 5951"/>
                <a:gd name="T39" fmla="*/ 23 h 137"/>
                <a:gd name="T40" fmla="*/ 3306 w 5951"/>
                <a:gd name="T41" fmla="*/ 19 h 137"/>
                <a:gd name="T42" fmla="*/ 3438 w 5951"/>
                <a:gd name="T43" fmla="*/ 17 h 137"/>
                <a:gd name="T44" fmla="*/ 3637 w 5951"/>
                <a:gd name="T45" fmla="*/ 15 h 137"/>
                <a:gd name="T46" fmla="*/ 3768 w 5951"/>
                <a:gd name="T47" fmla="*/ 14 h 137"/>
                <a:gd name="T48" fmla="*/ 4033 w 5951"/>
                <a:gd name="T49" fmla="*/ 10 h 137"/>
                <a:gd name="T50" fmla="*/ 4165 w 5951"/>
                <a:gd name="T51" fmla="*/ 9 h 137"/>
                <a:gd name="T52" fmla="*/ 4430 w 5951"/>
                <a:gd name="T53" fmla="*/ 8 h 137"/>
                <a:gd name="T54" fmla="*/ 4628 w 5951"/>
                <a:gd name="T55" fmla="*/ 6 h 137"/>
                <a:gd name="T56" fmla="*/ 4761 w 5951"/>
                <a:gd name="T57" fmla="*/ 6 h 137"/>
                <a:gd name="T58" fmla="*/ 5025 w 5951"/>
                <a:gd name="T59" fmla="*/ 4 h 137"/>
                <a:gd name="T60" fmla="*/ 5157 w 5951"/>
                <a:gd name="T61" fmla="*/ 4 h 137"/>
                <a:gd name="T62" fmla="*/ 5488 w 5951"/>
                <a:gd name="T63" fmla="*/ 1 h 137"/>
                <a:gd name="T64" fmla="*/ 5620 w 5951"/>
                <a:gd name="T65" fmla="*/ 1 h 137"/>
                <a:gd name="T66" fmla="*/ 5885 w 5951"/>
                <a:gd name="T6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1" h="137">
                  <a:moveTo>
                    <a:pt x="0" y="137"/>
                  </a:moveTo>
                  <a:lnTo>
                    <a:pt x="65" y="132"/>
                  </a:lnTo>
                  <a:lnTo>
                    <a:pt x="133" y="127"/>
                  </a:lnTo>
                  <a:lnTo>
                    <a:pt x="198" y="123"/>
                  </a:lnTo>
                  <a:lnTo>
                    <a:pt x="264" y="119"/>
                  </a:lnTo>
                  <a:lnTo>
                    <a:pt x="330" y="115"/>
                  </a:lnTo>
                  <a:lnTo>
                    <a:pt x="396" y="111"/>
                  </a:lnTo>
                  <a:lnTo>
                    <a:pt x="463" y="107"/>
                  </a:lnTo>
                  <a:lnTo>
                    <a:pt x="529" y="103"/>
                  </a:lnTo>
                  <a:lnTo>
                    <a:pt x="595" y="100"/>
                  </a:lnTo>
                  <a:lnTo>
                    <a:pt x="661" y="96"/>
                  </a:lnTo>
                  <a:lnTo>
                    <a:pt x="727" y="93"/>
                  </a:lnTo>
                  <a:lnTo>
                    <a:pt x="793" y="89"/>
                  </a:lnTo>
                  <a:lnTo>
                    <a:pt x="860" y="86"/>
                  </a:lnTo>
                  <a:lnTo>
                    <a:pt x="926" y="82"/>
                  </a:lnTo>
                  <a:lnTo>
                    <a:pt x="992" y="80"/>
                  </a:lnTo>
                  <a:lnTo>
                    <a:pt x="1058" y="77"/>
                  </a:lnTo>
                  <a:lnTo>
                    <a:pt x="1190" y="71"/>
                  </a:lnTo>
                  <a:lnTo>
                    <a:pt x="1257" y="68"/>
                  </a:lnTo>
                  <a:lnTo>
                    <a:pt x="1322" y="66"/>
                  </a:lnTo>
                  <a:lnTo>
                    <a:pt x="1454" y="61"/>
                  </a:lnTo>
                  <a:lnTo>
                    <a:pt x="1520" y="59"/>
                  </a:lnTo>
                  <a:lnTo>
                    <a:pt x="1586" y="57"/>
                  </a:lnTo>
                  <a:lnTo>
                    <a:pt x="1653" y="54"/>
                  </a:lnTo>
                  <a:lnTo>
                    <a:pt x="1719" y="52"/>
                  </a:lnTo>
                  <a:lnTo>
                    <a:pt x="1851" y="49"/>
                  </a:lnTo>
                  <a:lnTo>
                    <a:pt x="1917" y="46"/>
                  </a:lnTo>
                  <a:lnTo>
                    <a:pt x="1983" y="45"/>
                  </a:lnTo>
                  <a:lnTo>
                    <a:pt x="2050" y="43"/>
                  </a:lnTo>
                  <a:lnTo>
                    <a:pt x="2182" y="39"/>
                  </a:lnTo>
                  <a:lnTo>
                    <a:pt x="2314" y="36"/>
                  </a:lnTo>
                  <a:lnTo>
                    <a:pt x="2381" y="35"/>
                  </a:lnTo>
                  <a:lnTo>
                    <a:pt x="2447" y="34"/>
                  </a:lnTo>
                  <a:lnTo>
                    <a:pt x="2578" y="31"/>
                  </a:lnTo>
                  <a:lnTo>
                    <a:pt x="2644" y="30"/>
                  </a:lnTo>
                  <a:lnTo>
                    <a:pt x="2710" y="28"/>
                  </a:lnTo>
                  <a:lnTo>
                    <a:pt x="2777" y="27"/>
                  </a:lnTo>
                  <a:lnTo>
                    <a:pt x="2909" y="24"/>
                  </a:lnTo>
                  <a:lnTo>
                    <a:pt x="2975" y="24"/>
                  </a:lnTo>
                  <a:lnTo>
                    <a:pt x="3041" y="23"/>
                  </a:lnTo>
                  <a:lnTo>
                    <a:pt x="3240" y="20"/>
                  </a:lnTo>
                  <a:lnTo>
                    <a:pt x="3306" y="19"/>
                  </a:lnTo>
                  <a:lnTo>
                    <a:pt x="3372" y="19"/>
                  </a:lnTo>
                  <a:lnTo>
                    <a:pt x="3438" y="17"/>
                  </a:lnTo>
                  <a:lnTo>
                    <a:pt x="3571" y="15"/>
                  </a:lnTo>
                  <a:lnTo>
                    <a:pt x="3637" y="15"/>
                  </a:lnTo>
                  <a:lnTo>
                    <a:pt x="3702" y="14"/>
                  </a:lnTo>
                  <a:lnTo>
                    <a:pt x="3768" y="14"/>
                  </a:lnTo>
                  <a:lnTo>
                    <a:pt x="3901" y="12"/>
                  </a:lnTo>
                  <a:lnTo>
                    <a:pt x="4033" y="10"/>
                  </a:lnTo>
                  <a:lnTo>
                    <a:pt x="4099" y="10"/>
                  </a:lnTo>
                  <a:lnTo>
                    <a:pt x="4165" y="9"/>
                  </a:lnTo>
                  <a:lnTo>
                    <a:pt x="4364" y="8"/>
                  </a:lnTo>
                  <a:lnTo>
                    <a:pt x="4430" y="8"/>
                  </a:lnTo>
                  <a:lnTo>
                    <a:pt x="4496" y="7"/>
                  </a:lnTo>
                  <a:lnTo>
                    <a:pt x="4628" y="6"/>
                  </a:lnTo>
                  <a:lnTo>
                    <a:pt x="4695" y="6"/>
                  </a:lnTo>
                  <a:lnTo>
                    <a:pt x="4761" y="6"/>
                  </a:lnTo>
                  <a:lnTo>
                    <a:pt x="4826" y="5"/>
                  </a:lnTo>
                  <a:lnTo>
                    <a:pt x="5025" y="4"/>
                  </a:lnTo>
                  <a:lnTo>
                    <a:pt x="5091" y="4"/>
                  </a:lnTo>
                  <a:lnTo>
                    <a:pt x="5157" y="4"/>
                  </a:lnTo>
                  <a:lnTo>
                    <a:pt x="5422" y="2"/>
                  </a:lnTo>
                  <a:lnTo>
                    <a:pt x="5488" y="1"/>
                  </a:lnTo>
                  <a:lnTo>
                    <a:pt x="5554" y="1"/>
                  </a:lnTo>
                  <a:lnTo>
                    <a:pt x="5620" y="1"/>
                  </a:lnTo>
                  <a:lnTo>
                    <a:pt x="5819" y="0"/>
                  </a:lnTo>
                  <a:lnTo>
                    <a:pt x="5885" y="0"/>
                  </a:lnTo>
                  <a:lnTo>
                    <a:pt x="5951"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75" name="Line 173"/>
          <p:cNvSpPr>
            <a:spLocks noChangeShapeType="1"/>
          </p:cNvSpPr>
          <p:nvPr/>
        </p:nvSpPr>
        <p:spPr bwMode="auto">
          <a:xfrm flipV="1">
            <a:off x="114627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TextBox 185"/>
          <p:cNvSpPr txBox="1"/>
          <p:nvPr/>
        </p:nvSpPr>
        <p:spPr>
          <a:xfrm>
            <a:off x="11199951"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7" name="Line 167"/>
          <p:cNvSpPr>
            <a:spLocks noChangeShapeType="1"/>
          </p:cNvSpPr>
          <p:nvPr/>
        </p:nvSpPr>
        <p:spPr bwMode="auto">
          <a:xfrm flipV="1">
            <a:off x="1041485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TextBox 176"/>
          <p:cNvSpPr txBox="1"/>
          <p:nvPr/>
        </p:nvSpPr>
        <p:spPr>
          <a:xfrm>
            <a:off x="10146222"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78" name="TextBox 177"/>
          <p:cNvSpPr txBox="1"/>
          <p:nvPr/>
        </p:nvSpPr>
        <p:spPr>
          <a:xfrm>
            <a:off x="9081360"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8" name="Line 165"/>
          <p:cNvSpPr>
            <a:spLocks noChangeShapeType="1"/>
          </p:cNvSpPr>
          <p:nvPr/>
        </p:nvSpPr>
        <p:spPr bwMode="auto">
          <a:xfrm flipV="1">
            <a:off x="934999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63"/>
          <p:cNvSpPr>
            <a:spLocks noChangeShapeType="1"/>
          </p:cNvSpPr>
          <p:nvPr/>
        </p:nvSpPr>
        <p:spPr bwMode="auto">
          <a:xfrm flipV="1">
            <a:off x="8304383"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8038383"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70" name="Line 161"/>
          <p:cNvSpPr>
            <a:spLocks noChangeShapeType="1"/>
          </p:cNvSpPr>
          <p:nvPr/>
        </p:nvSpPr>
        <p:spPr bwMode="auto">
          <a:xfrm flipV="1">
            <a:off x="72610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TextBox 179"/>
          <p:cNvSpPr txBox="1"/>
          <p:nvPr/>
        </p:nvSpPr>
        <p:spPr>
          <a:xfrm>
            <a:off x="6992833"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71" name="Line 159"/>
          <p:cNvSpPr>
            <a:spLocks noChangeShapeType="1"/>
          </p:cNvSpPr>
          <p:nvPr/>
        </p:nvSpPr>
        <p:spPr bwMode="auto">
          <a:xfrm flipV="1">
            <a:off x="62202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TextBox 180"/>
          <p:cNvSpPr txBox="1"/>
          <p:nvPr/>
        </p:nvSpPr>
        <p:spPr>
          <a:xfrm>
            <a:off x="594961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72" name="Line 157"/>
          <p:cNvSpPr>
            <a:spLocks noChangeShapeType="1"/>
          </p:cNvSpPr>
          <p:nvPr/>
        </p:nvSpPr>
        <p:spPr bwMode="auto">
          <a:xfrm flipV="1">
            <a:off x="516397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TextBox 184"/>
          <p:cNvSpPr txBox="1"/>
          <p:nvPr/>
        </p:nvSpPr>
        <p:spPr>
          <a:xfrm>
            <a:off x="4893387"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73"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3837158"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83" name="TextBox 182"/>
          <p:cNvSpPr txBox="1"/>
          <p:nvPr/>
        </p:nvSpPr>
        <p:spPr>
          <a:xfrm>
            <a:off x="2788048"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84"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TextBox 18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88" name="TextBox 187"/>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2" name="TextBox 151"/>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53" name="TextBox 152"/>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4" name="TextBox 153"/>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5" name="TextBox 154"/>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6" name="TextBox 155"/>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7" name="TextBox 156"/>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8" name="TextBox 157"/>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59" name="Line 134"/>
          <p:cNvSpPr>
            <a:spLocks noChangeShapeType="1"/>
          </p:cNvSpPr>
          <p:nvPr/>
        </p:nvSpPr>
        <p:spPr bwMode="auto">
          <a:xfrm flipV="1">
            <a:off x="1537316" y="303211"/>
            <a:ext cx="0" cy="530286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p:cNvGrpSpPr/>
          <p:nvPr/>
        </p:nvGrpSpPr>
        <p:grpSpPr>
          <a:xfrm>
            <a:off x="2013726" y="5600112"/>
            <a:ext cx="9447213" cy="14903"/>
            <a:chOff x="2013726" y="5600112"/>
            <a:chExt cx="9447213" cy="14903"/>
          </a:xfrm>
        </p:grpSpPr>
        <p:sp>
          <p:nvSpPr>
            <p:cNvPr id="132" name="Freeform 20"/>
            <p:cNvSpPr>
              <a:spLocks noEditPoints="1"/>
            </p:cNvSpPr>
            <p:nvPr/>
          </p:nvSpPr>
          <p:spPr bwMode="auto">
            <a:xfrm>
              <a:off x="2013726" y="5600112"/>
              <a:ext cx="9447213" cy="14903"/>
            </a:xfrm>
            <a:custGeom>
              <a:avLst/>
              <a:gdLst>
                <a:gd name="T0" fmla="*/ 264 w 5951"/>
                <a:gd name="T1" fmla="*/ 5 h 5"/>
                <a:gd name="T2" fmla="*/ 860 w 5951"/>
                <a:gd name="T3" fmla="*/ 5 h 5"/>
                <a:gd name="T4" fmla="*/ 1322 w 5951"/>
                <a:gd name="T5" fmla="*/ 4 h 5"/>
                <a:gd name="T6" fmla="*/ 1653 w 5951"/>
                <a:gd name="T7" fmla="*/ 4 h 5"/>
                <a:gd name="T8" fmla="*/ 1983 w 5951"/>
                <a:gd name="T9" fmla="*/ 4 h 5"/>
                <a:gd name="T10" fmla="*/ 2248 w 5951"/>
                <a:gd name="T11" fmla="*/ 4 h 5"/>
                <a:gd name="T12" fmla="*/ 2447 w 5951"/>
                <a:gd name="T13" fmla="*/ 4 h 5"/>
                <a:gd name="T14" fmla="*/ 2644 w 5951"/>
                <a:gd name="T15" fmla="*/ 4 h 5"/>
                <a:gd name="T16" fmla="*/ 2777 w 5951"/>
                <a:gd name="T17" fmla="*/ 4 h 5"/>
                <a:gd name="T18" fmla="*/ 2975 w 5951"/>
                <a:gd name="T19" fmla="*/ 4 h 5"/>
                <a:gd name="T20" fmla="*/ 3107 w 5951"/>
                <a:gd name="T21" fmla="*/ 4 h 5"/>
                <a:gd name="T22" fmla="*/ 3240 w 5951"/>
                <a:gd name="T23" fmla="*/ 4 h 5"/>
                <a:gd name="T24" fmla="*/ 3372 w 5951"/>
                <a:gd name="T25" fmla="*/ 4 h 5"/>
                <a:gd name="T26" fmla="*/ 3505 w 5951"/>
                <a:gd name="T27" fmla="*/ 4 h 5"/>
                <a:gd name="T28" fmla="*/ 3702 w 5951"/>
                <a:gd name="T29" fmla="*/ 4 h 5"/>
                <a:gd name="T30" fmla="*/ 4033 w 5951"/>
                <a:gd name="T31" fmla="*/ 3 h 5"/>
                <a:gd name="T32" fmla="*/ 4430 w 5951"/>
                <a:gd name="T33" fmla="*/ 3 h 5"/>
                <a:gd name="T34" fmla="*/ 4695 w 5951"/>
                <a:gd name="T35" fmla="*/ 3 h 5"/>
                <a:gd name="T36" fmla="*/ 4826 w 5951"/>
                <a:gd name="T37" fmla="*/ 2 h 5"/>
                <a:gd name="T38" fmla="*/ 4958 w 5951"/>
                <a:gd name="T39" fmla="*/ 2 h 5"/>
                <a:gd name="T40" fmla="*/ 5091 w 5951"/>
                <a:gd name="T41" fmla="*/ 2 h 5"/>
                <a:gd name="T42" fmla="*/ 5223 w 5951"/>
                <a:gd name="T43" fmla="*/ 2 h 5"/>
                <a:gd name="T44" fmla="*/ 5422 w 5951"/>
                <a:gd name="T45" fmla="*/ 1 h 5"/>
                <a:gd name="T46" fmla="*/ 5554 w 5951"/>
                <a:gd name="T47" fmla="*/ 1 h 5"/>
                <a:gd name="T48" fmla="*/ 5752 w 5951"/>
                <a:gd name="T49" fmla="*/ 1 h 5"/>
                <a:gd name="T50" fmla="*/ 5885 w 5951"/>
                <a:gd name="T51" fmla="*/ 0 h 5"/>
                <a:gd name="T52" fmla="*/ 5951 w 5951"/>
                <a:gd name="T53" fmla="*/ 3 h 5"/>
                <a:gd name="T54" fmla="*/ 5819 w 5951"/>
                <a:gd name="T55" fmla="*/ 3 h 5"/>
                <a:gd name="T56" fmla="*/ 5620 w 5951"/>
                <a:gd name="T57" fmla="*/ 4 h 5"/>
                <a:gd name="T58" fmla="*/ 5488 w 5951"/>
                <a:gd name="T59" fmla="*/ 4 h 5"/>
                <a:gd name="T60" fmla="*/ 5355 w 5951"/>
                <a:gd name="T61" fmla="*/ 4 h 5"/>
                <a:gd name="T62" fmla="*/ 5223 w 5951"/>
                <a:gd name="T63" fmla="*/ 4 h 5"/>
                <a:gd name="T64" fmla="*/ 5091 w 5951"/>
                <a:gd name="T65" fmla="*/ 4 h 5"/>
                <a:gd name="T66" fmla="*/ 4958 w 5951"/>
                <a:gd name="T67" fmla="*/ 4 h 5"/>
                <a:gd name="T68" fmla="*/ 4761 w 5951"/>
                <a:gd name="T69" fmla="*/ 4 h 5"/>
                <a:gd name="T70" fmla="*/ 4628 w 5951"/>
                <a:gd name="T71" fmla="*/ 4 h 5"/>
                <a:gd name="T72" fmla="*/ 4430 w 5951"/>
                <a:gd name="T73" fmla="*/ 4 h 5"/>
                <a:gd name="T74" fmla="*/ 4231 w 5951"/>
                <a:gd name="T75" fmla="*/ 4 h 5"/>
                <a:gd name="T76" fmla="*/ 4033 w 5951"/>
                <a:gd name="T77" fmla="*/ 4 h 5"/>
                <a:gd name="T78" fmla="*/ 3768 w 5951"/>
                <a:gd name="T79" fmla="*/ 4 h 5"/>
                <a:gd name="T80" fmla="*/ 3438 w 5951"/>
                <a:gd name="T81" fmla="*/ 4 h 5"/>
                <a:gd name="T82" fmla="*/ 3174 w 5951"/>
                <a:gd name="T83" fmla="*/ 4 h 5"/>
                <a:gd name="T84" fmla="*/ 2777 w 5951"/>
                <a:gd name="T85" fmla="*/ 4 h 5"/>
                <a:gd name="T86" fmla="*/ 2248 w 5951"/>
                <a:gd name="T87" fmla="*/ 5 h 5"/>
                <a:gd name="T88" fmla="*/ 1653 w 5951"/>
                <a:gd name="T89" fmla="*/ 5 h 5"/>
                <a:gd name="T90" fmla="*/ 727 w 5951"/>
                <a:gd name="T91" fmla="*/ 5 h 5"/>
                <a:gd name="T92" fmla="*/ -1 w 5951"/>
                <a:gd name="T9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5">
                  <a:moveTo>
                    <a:pt x="0" y="5"/>
                  </a:moveTo>
                  <a:lnTo>
                    <a:pt x="264" y="5"/>
                  </a:lnTo>
                  <a:lnTo>
                    <a:pt x="330" y="5"/>
                  </a:lnTo>
                  <a:lnTo>
                    <a:pt x="860" y="5"/>
                  </a:lnTo>
                  <a:lnTo>
                    <a:pt x="926" y="4"/>
                  </a:lnTo>
                  <a:lnTo>
                    <a:pt x="1322" y="4"/>
                  </a:lnTo>
                  <a:lnTo>
                    <a:pt x="1388" y="4"/>
                  </a:lnTo>
                  <a:lnTo>
                    <a:pt x="1653" y="4"/>
                  </a:lnTo>
                  <a:lnTo>
                    <a:pt x="1719" y="4"/>
                  </a:lnTo>
                  <a:lnTo>
                    <a:pt x="1983" y="4"/>
                  </a:lnTo>
                  <a:lnTo>
                    <a:pt x="2050" y="4"/>
                  </a:lnTo>
                  <a:lnTo>
                    <a:pt x="2248" y="4"/>
                  </a:lnTo>
                  <a:lnTo>
                    <a:pt x="2314" y="4"/>
                  </a:lnTo>
                  <a:lnTo>
                    <a:pt x="2447" y="4"/>
                  </a:lnTo>
                  <a:lnTo>
                    <a:pt x="2512" y="4"/>
                  </a:lnTo>
                  <a:lnTo>
                    <a:pt x="2644" y="4"/>
                  </a:lnTo>
                  <a:lnTo>
                    <a:pt x="2710" y="4"/>
                  </a:lnTo>
                  <a:lnTo>
                    <a:pt x="2777" y="4"/>
                  </a:lnTo>
                  <a:lnTo>
                    <a:pt x="2843" y="4"/>
                  </a:lnTo>
                  <a:lnTo>
                    <a:pt x="2975" y="4"/>
                  </a:lnTo>
                  <a:lnTo>
                    <a:pt x="3041" y="4"/>
                  </a:lnTo>
                  <a:lnTo>
                    <a:pt x="3107" y="4"/>
                  </a:lnTo>
                  <a:lnTo>
                    <a:pt x="3174" y="4"/>
                  </a:lnTo>
                  <a:lnTo>
                    <a:pt x="3240" y="4"/>
                  </a:lnTo>
                  <a:lnTo>
                    <a:pt x="3306" y="4"/>
                  </a:lnTo>
                  <a:lnTo>
                    <a:pt x="3372" y="4"/>
                  </a:lnTo>
                  <a:lnTo>
                    <a:pt x="3438" y="4"/>
                  </a:lnTo>
                  <a:lnTo>
                    <a:pt x="3505" y="4"/>
                  </a:lnTo>
                  <a:lnTo>
                    <a:pt x="3571" y="4"/>
                  </a:lnTo>
                  <a:lnTo>
                    <a:pt x="3702" y="4"/>
                  </a:lnTo>
                  <a:lnTo>
                    <a:pt x="3768" y="4"/>
                  </a:lnTo>
                  <a:lnTo>
                    <a:pt x="4033" y="3"/>
                  </a:lnTo>
                  <a:lnTo>
                    <a:pt x="4099" y="3"/>
                  </a:lnTo>
                  <a:lnTo>
                    <a:pt x="4430" y="3"/>
                  </a:lnTo>
                  <a:lnTo>
                    <a:pt x="4496" y="3"/>
                  </a:lnTo>
                  <a:lnTo>
                    <a:pt x="4695" y="3"/>
                  </a:lnTo>
                  <a:lnTo>
                    <a:pt x="4761" y="2"/>
                  </a:lnTo>
                  <a:lnTo>
                    <a:pt x="4826" y="2"/>
                  </a:lnTo>
                  <a:lnTo>
                    <a:pt x="4892" y="2"/>
                  </a:lnTo>
                  <a:lnTo>
                    <a:pt x="4958" y="2"/>
                  </a:lnTo>
                  <a:lnTo>
                    <a:pt x="5025" y="2"/>
                  </a:lnTo>
                  <a:lnTo>
                    <a:pt x="5091" y="2"/>
                  </a:lnTo>
                  <a:lnTo>
                    <a:pt x="5157" y="2"/>
                  </a:lnTo>
                  <a:lnTo>
                    <a:pt x="5223" y="2"/>
                  </a:lnTo>
                  <a:lnTo>
                    <a:pt x="5289" y="2"/>
                  </a:lnTo>
                  <a:lnTo>
                    <a:pt x="5422" y="1"/>
                  </a:lnTo>
                  <a:lnTo>
                    <a:pt x="5488" y="1"/>
                  </a:lnTo>
                  <a:lnTo>
                    <a:pt x="5554" y="1"/>
                  </a:lnTo>
                  <a:lnTo>
                    <a:pt x="5686" y="1"/>
                  </a:lnTo>
                  <a:lnTo>
                    <a:pt x="5752" y="1"/>
                  </a:lnTo>
                  <a:lnTo>
                    <a:pt x="5819" y="1"/>
                  </a:lnTo>
                  <a:lnTo>
                    <a:pt x="5885" y="0"/>
                  </a:lnTo>
                  <a:lnTo>
                    <a:pt x="5951" y="0"/>
                  </a:lnTo>
                  <a:lnTo>
                    <a:pt x="5951" y="3"/>
                  </a:lnTo>
                  <a:lnTo>
                    <a:pt x="5885" y="3"/>
                  </a:lnTo>
                  <a:lnTo>
                    <a:pt x="5819" y="3"/>
                  </a:lnTo>
                  <a:lnTo>
                    <a:pt x="5752" y="3"/>
                  </a:lnTo>
                  <a:lnTo>
                    <a:pt x="5620" y="4"/>
                  </a:lnTo>
                  <a:lnTo>
                    <a:pt x="5554" y="4"/>
                  </a:lnTo>
                  <a:lnTo>
                    <a:pt x="5488" y="4"/>
                  </a:lnTo>
                  <a:lnTo>
                    <a:pt x="5422" y="4"/>
                  </a:lnTo>
                  <a:lnTo>
                    <a:pt x="5355" y="4"/>
                  </a:lnTo>
                  <a:lnTo>
                    <a:pt x="5289" y="4"/>
                  </a:lnTo>
                  <a:lnTo>
                    <a:pt x="5223" y="4"/>
                  </a:lnTo>
                  <a:lnTo>
                    <a:pt x="5157" y="4"/>
                  </a:lnTo>
                  <a:lnTo>
                    <a:pt x="5091" y="4"/>
                  </a:lnTo>
                  <a:lnTo>
                    <a:pt x="5025" y="4"/>
                  </a:lnTo>
                  <a:lnTo>
                    <a:pt x="4958" y="4"/>
                  </a:lnTo>
                  <a:lnTo>
                    <a:pt x="4826" y="4"/>
                  </a:lnTo>
                  <a:lnTo>
                    <a:pt x="4761" y="4"/>
                  </a:lnTo>
                  <a:lnTo>
                    <a:pt x="4695" y="4"/>
                  </a:lnTo>
                  <a:lnTo>
                    <a:pt x="4628" y="4"/>
                  </a:lnTo>
                  <a:lnTo>
                    <a:pt x="4496" y="4"/>
                  </a:lnTo>
                  <a:lnTo>
                    <a:pt x="4430" y="4"/>
                  </a:lnTo>
                  <a:lnTo>
                    <a:pt x="4298" y="4"/>
                  </a:lnTo>
                  <a:lnTo>
                    <a:pt x="4231" y="4"/>
                  </a:lnTo>
                  <a:lnTo>
                    <a:pt x="4099" y="4"/>
                  </a:lnTo>
                  <a:lnTo>
                    <a:pt x="4033" y="4"/>
                  </a:lnTo>
                  <a:lnTo>
                    <a:pt x="3834" y="4"/>
                  </a:lnTo>
                  <a:lnTo>
                    <a:pt x="3768" y="4"/>
                  </a:lnTo>
                  <a:lnTo>
                    <a:pt x="3505" y="4"/>
                  </a:lnTo>
                  <a:lnTo>
                    <a:pt x="3438" y="4"/>
                  </a:lnTo>
                  <a:lnTo>
                    <a:pt x="3240" y="4"/>
                  </a:lnTo>
                  <a:lnTo>
                    <a:pt x="3174" y="4"/>
                  </a:lnTo>
                  <a:lnTo>
                    <a:pt x="2843" y="4"/>
                  </a:lnTo>
                  <a:lnTo>
                    <a:pt x="2777" y="4"/>
                  </a:lnTo>
                  <a:lnTo>
                    <a:pt x="2314" y="4"/>
                  </a:lnTo>
                  <a:lnTo>
                    <a:pt x="2248" y="5"/>
                  </a:lnTo>
                  <a:lnTo>
                    <a:pt x="1719" y="5"/>
                  </a:lnTo>
                  <a:lnTo>
                    <a:pt x="1653" y="5"/>
                  </a:lnTo>
                  <a:lnTo>
                    <a:pt x="793" y="5"/>
                  </a:lnTo>
                  <a:lnTo>
                    <a:pt x="727" y="5"/>
                  </a:lnTo>
                  <a:lnTo>
                    <a:pt x="0" y="5"/>
                  </a:lnTo>
                  <a:close/>
                  <a:moveTo>
                    <a:pt x="-1" y="0"/>
                  </a:moveTo>
                </a:path>
              </a:pathLst>
            </a:custGeom>
            <a:solidFill>
              <a:srgbClr val="CC79A7">
                <a:alpha val="50%"/>
              </a:srgbClr>
            </a:solid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8"/>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1"/>
          <p:cNvGrpSpPr/>
          <p:nvPr/>
        </p:nvGrpSpPr>
        <p:grpSpPr>
          <a:xfrm>
            <a:off x="2013726" y="845828"/>
            <a:ext cx="9447213" cy="3964387"/>
            <a:chOff x="2013726" y="845828"/>
            <a:chExt cx="9447213" cy="3964387"/>
          </a:xfrm>
        </p:grpSpPr>
        <p:sp>
          <p:nvSpPr>
            <p:cNvPr id="134" name="Freeform 22"/>
            <p:cNvSpPr>
              <a:spLocks noEditPoints="1"/>
            </p:cNvSpPr>
            <p:nvPr/>
          </p:nvSpPr>
          <p:spPr bwMode="auto">
            <a:xfrm>
              <a:off x="2013726" y="845828"/>
              <a:ext cx="9447213" cy="3964387"/>
            </a:xfrm>
            <a:custGeom>
              <a:avLst/>
              <a:gdLst>
                <a:gd name="T0" fmla="*/ 133 w 5951"/>
                <a:gd name="T1" fmla="*/ 1249 h 1330"/>
                <a:gd name="T2" fmla="*/ 330 w 5951"/>
                <a:gd name="T3" fmla="*/ 1219 h 1330"/>
                <a:gd name="T4" fmla="*/ 529 w 5951"/>
                <a:gd name="T5" fmla="*/ 1187 h 1330"/>
                <a:gd name="T6" fmla="*/ 727 w 5951"/>
                <a:gd name="T7" fmla="*/ 1151 h 1330"/>
                <a:gd name="T8" fmla="*/ 926 w 5951"/>
                <a:gd name="T9" fmla="*/ 1113 h 1330"/>
                <a:gd name="T10" fmla="*/ 1124 w 5951"/>
                <a:gd name="T11" fmla="*/ 1071 h 1330"/>
                <a:gd name="T12" fmla="*/ 1322 w 5951"/>
                <a:gd name="T13" fmla="*/ 1027 h 1330"/>
                <a:gd name="T14" fmla="*/ 1520 w 5951"/>
                <a:gd name="T15" fmla="*/ 979 h 1330"/>
                <a:gd name="T16" fmla="*/ 1719 w 5951"/>
                <a:gd name="T17" fmla="*/ 930 h 1330"/>
                <a:gd name="T18" fmla="*/ 1917 w 5951"/>
                <a:gd name="T19" fmla="*/ 879 h 1330"/>
                <a:gd name="T20" fmla="*/ 2116 w 5951"/>
                <a:gd name="T21" fmla="*/ 825 h 1330"/>
                <a:gd name="T22" fmla="*/ 2314 w 5951"/>
                <a:gd name="T23" fmla="*/ 771 h 1330"/>
                <a:gd name="T24" fmla="*/ 2512 w 5951"/>
                <a:gd name="T25" fmla="*/ 716 h 1330"/>
                <a:gd name="T26" fmla="*/ 2777 w 5951"/>
                <a:gd name="T27" fmla="*/ 642 h 1330"/>
                <a:gd name="T28" fmla="*/ 2975 w 5951"/>
                <a:gd name="T29" fmla="*/ 588 h 1330"/>
                <a:gd name="T30" fmla="*/ 3174 w 5951"/>
                <a:gd name="T31" fmla="*/ 533 h 1330"/>
                <a:gd name="T32" fmla="*/ 3372 w 5951"/>
                <a:gd name="T33" fmla="*/ 480 h 1330"/>
                <a:gd name="T34" fmla="*/ 3571 w 5951"/>
                <a:gd name="T35" fmla="*/ 429 h 1330"/>
                <a:gd name="T36" fmla="*/ 3768 w 5951"/>
                <a:gd name="T37" fmla="*/ 379 h 1330"/>
                <a:gd name="T38" fmla="*/ 3967 w 5951"/>
                <a:gd name="T39" fmla="*/ 332 h 1330"/>
                <a:gd name="T40" fmla="*/ 4165 w 5951"/>
                <a:gd name="T41" fmla="*/ 287 h 1330"/>
                <a:gd name="T42" fmla="*/ 4364 w 5951"/>
                <a:gd name="T43" fmla="*/ 245 h 1330"/>
                <a:gd name="T44" fmla="*/ 4562 w 5951"/>
                <a:gd name="T45" fmla="*/ 204 h 1330"/>
                <a:gd name="T46" fmla="*/ 4761 w 5951"/>
                <a:gd name="T47" fmla="*/ 168 h 1330"/>
                <a:gd name="T48" fmla="*/ 4958 w 5951"/>
                <a:gd name="T49" fmla="*/ 134 h 1330"/>
                <a:gd name="T50" fmla="*/ 5157 w 5951"/>
                <a:gd name="T51" fmla="*/ 102 h 1330"/>
                <a:gd name="T52" fmla="*/ 5355 w 5951"/>
                <a:gd name="T53" fmla="*/ 73 h 1330"/>
                <a:gd name="T54" fmla="*/ 5554 w 5951"/>
                <a:gd name="T55" fmla="*/ 47 h 1330"/>
                <a:gd name="T56" fmla="*/ 5752 w 5951"/>
                <a:gd name="T57" fmla="*/ 22 h 1330"/>
                <a:gd name="T58" fmla="*/ 5951 w 5951"/>
                <a:gd name="T59" fmla="*/ 0 h 1330"/>
                <a:gd name="T60" fmla="*/ 5819 w 5951"/>
                <a:gd name="T61" fmla="*/ 252 h 1330"/>
                <a:gd name="T62" fmla="*/ 5620 w 5951"/>
                <a:gd name="T63" fmla="*/ 283 h 1330"/>
                <a:gd name="T64" fmla="*/ 5422 w 5951"/>
                <a:gd name="T65" fmla="*/ 316 h 1330"/>
                <a:gd name="T66" fmla="*/ 5223 w 5951"/>
                <a:gd name="T67" fmla="*/ 349 h 1330"/>
                <a:gd name="T68" fmla="*/ 5025 w 5951"/>
                <a:gd name="T69" fmla="*/ 384 h 1330"/>
                <a:gd name="T70" fmla="*/ 4826 w 5951"/>
                <a:gd name="T71" fmla="*/ 420 h 1330"/>
                <a:gd name="T72" fmla="*/ 4628 w 5951"/>
                <a:gd name="T73" fmla="*/ 458 h 1330"/>
                <a:gd name="T74" fmla="*/ 4430 w 5951"/>
                <a:gd name="T75" fmla="*/ 496 h 1330"/>
                <a:gd name="T76" fmla="*/ 4231 w 5951"/>
                <a:gd name="T77" fmla="*/ 536 h 1330"/>
                <a:gd name="T78" fmla="*/ 4033 w 5951"/>
                <a:gd name="T79" fmla="*/ 575 h 1330"/>
                <a:gd name="T80" fmla="*/ 3768 w 5951"/>
                <a:gd name="T81" fmla="*/ 630 h 1330"/>
                <a:gd name="T82" fmla="*/ 3438 w 5951"/>
                <a:gd name="T83" fmla="*/ 699 h 1330"/>
                <a:gd name="T84" fmla="*/ 3240 w 5951"/>
                <a:gd name="T85" fmla="*/ 741 h 1330"/>
                <a:gd name="T86" fmla="*/ 3041 w 5951"/>
                <a:gd name="T87" fmla="*/ 781 h 1330"/>
                <a:gd name="T88" fmla="*/ 2843 w 5951"/>
                <a:gd name="T89" fmla="*/ 823 h 1330"/>
                <a:gd name="T90" fmla="*/ 2578 w 5951"/>
                <a:gd name="T91" fmla="*/ 877 h 1330"/>
                <a:gd name="T92" fmla="*/ 2248 w 5951"/>
                <a:gd name="T93" fmla="*/ 945 h 1330"/>
                <a:gd name="T94" fmla="*/ 2050 w 5951"/>
                <a:gd name="T95" fmla="*/ 984 h 1330"/>
                <a:gd name="T96" fmla="*/ 1719 w 5951"/>
                <a:gd name="T97" fmla="*/ 1047 h 1330"/>
                <a:gd name="T98" fmla="*/ 1520 w 5951"/>
                <a:gd name="T99" fmla="*/ 1084 h 1330"/>
                <a:gd name="T100" fmla="*/ 1322 w 5951"/>
                <a:gd name="T101" fmla="*/ 1120 h 1330"/>
                <a:gd name="T102" fmla="*/ 1124 w 5951"/>
                <a:gd name="T103" fmla="*/ 1154 h 1330"/>
                <a:gd name="T104" fmla="*/ 926 w 5951"/>
                <a:gd name="T105" fmla="*/ 1188 h 1330"/>
                <a:gd name="T106" fmla="*/ 727 w 5951"/>
                <a:gd name="T107" fmla="*/ 1222 h 1330"/>
                <a:gd name="T108" fmla="*/ 529 w 5951"/>
                <a:gd name="T109" fmla="*/ 1253 h 1330"/>
                <a:gd name="T110" fmla="*/ 330 w 5951"/>
                <a:gd name="T111" fmla="*/ 1283 h 1330"/>
                <a:gd name="T112" fmla="*/ 133 w 5951"/>
                <a:gd name="T113" fmla="*/ 1312 h 1330"/>
                <a:gd name="T114" fmla="*/ 0 w 5951"/>
                <a:gd name="T115" fmla="*/ 126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51" h="1330">
                  <a:moveTo>
                    <a:pt x="0" y="1268"/>
                  </a:moveTo>
                  <a:lnTo>
                    <a:pt x="65" y="1259"/>
                  </a:lnTo>
                  <a:lnTo>
                    <a:pt x="133" y="1249"/>
                  </a:lnTo>
                  <a:lnTo>
                    <a:pt x="198" y="1240"/>
                  </a:lnTo>
                  <a:lnTo>
                    <a:pt x="264" y="1230"/>
                  </a:lnTo>
                  <a:lnTo>
                    <a:pt x="330" y="1219"/>
                  </a:lnTo>
                  <a:lnTo>
                    <a:pt x="396" y="1209"/>
                  </a:lnTo>
                  <a:lnTo>
                    <a:pt x="463" y="1198"/>
                  </a:lnTo>
                  <a:lnTo>
                    <a:pt x="529" y="1187"/>
                  </a:lnTo>
                  <a:lnTo>
                    <a:pt x="595" y="1175"/>
                  </a:lnTo>
                  <a:lnTo>
                    <a:pt x="661" y="1164"/>
                  </a:lnTo>
                  <a:lnTo>
                    <a:pt x="727" y="1151"/>
                  </a:lnTo>
                  <a:lnTo>
                    <a:pt x="793" y="1138"/>
                  </a:lnTo>
                  <a:lnTo>
                    <a:pt x="860" y="1125"/>
                  </a:lnTo>
                  <a:lnTo>
                    <a:pt x="926" y="1113"/>
                  </a:lnTo>
                  <a:lnTo>
                    <a:pt x="992" y="1099"/>
                  </a:lnTo>
                  <a:lnTo>
                    <a:pt x="1058" y="1085"/>
                  </a:lnTo>
                  <a:lnTo>
                    <a:pt x="1124" y="1071"/>
                  </a:lnTo>
                  <a:lnTo>
                    <a:pt x="1190" y="1057"/>
                  </a:lnTo>
                  <a:lnTo>
                    <a:pt x="1257" y="1042"/>
                  </a:lnTo>
                  <a:lnTo>
                    <a:pt x="1322" y="1027"/>
                  </a:lnTo>
                  <a:lnTo>
                    <a:pt x="1388" y="1011"/>
                  </a:lnTo>
                  <a:lnTo>
                    <a:pt x="1454" y="996"/>
                  </a:lnTo>
                  <a:lnTo>
                    <a:pt x="1520" y="979"/>
                  </a:lnTo>
                  <a:lnTo>
                    <a:pt x="1586" y="963"/>
                  </a:lnTo>
                  <a:lnTo>
                    <a:pt x="1653" y="947"/>
                  </a:lnTo>
                  <a:lnTo>
                    <a:pt x="1719" y="930"/>
                  </a:lnTo>
                  <a:lnTo>
                    <a:pt x="1785" y="913"/>
                  </a:lnTo>
                  <a:lnTo>
                    <a:pt x="1851" y="896"/>
                  </a:lnTo>
                  <a:lnTo>
                    <a:pt x="1917" y="879"/>
                  </a:lnTo>
                  <a:lnTo>
                    <a:pt x="1983" y="861"/>
                  </a:lnTo>
                  <a:lnTo>
                    <a:pt x="2050" y="844"/>
                  </a:lnTo>
                  <a:lnTo>
                    <a:pt x="2116" y="825"/>
                  </a:lnTo>
                  <a:lnTo>
                    <a:pt x="2182" y="808"/>
                  </a:lnTo>
                  <a:lnTo>
                    <a:pt x="2248" y="789"/>
                  </a:lnTo>
                  <a:lnTo>
                    <a:pt x="2314" y="771"/>
                  </a:lnTo>
                  <a:lnTo>
                    <a:pt x="2381" y="752"/>
                  </a:lnTo>
                  <a:lnTo>
                    <a:pt x="2447" y="735"/>
                  </a:lnTo>
                  <a:lnTo>
                    <a:pt x="2512" y="716"/>
                  </a:lnTo>
                  <a:lnTo>
                    <a:pt x="2644" y="679"/>
                  </a:lnTo>
                  <a:lnTo>
                    <a:pt x="2710" y="661"/>
                  </a:lnTo>
                  <a:lnTo>
                    <a:pt x="2777" y="642"/>
                  </a:lnTo>
                  <a:lnTo>
                    <a:pt x="2843" y="624"/>
                  </a:lnTo>
                  <a:lnTo>
                    <a:pt x="2909" y="605"/>
                  </a:lnTo>
                  <a:lnTo>
                    <a:pt x="2975" y="588"/>
                  </a:lnTo>
                  <a:lnTo>
                    <a:pt x="3041" y="569"/>
                  </a:lnTo>
                  <a:lnTo>
                    <a:pt x="3107" y="551"/>
                  </a:lnTo>
                  <a:lnTo>
                    <a:pt x="3174" y="533"/>
                  </a:lnTo>
                  <a:lnTo>
                    <a:pt x="3240" y="515"/>
                  </a:lnTo>
                  <a:lnTo>
                    <a:pt x="3306" y="497"/>
                  </a:lnTo>
                  <a:lnTo>
                    <a:pt x="3372" y="480"/>
                  </a:lnTo>
                  <a:lnTo>
                    <a:pt x="3438" y="463"/>
                  </a:lnTo>
                  <a:lnTo>
                    <a:pt x="3505" y="445"/>
                  </a:lnTo>
                  <a:lnTo>
                    <a:pt x="3571" y="429"/>
                  </a:lnTo>
                  <a:lnTo>
                    <a:pt x="3637" y="412"/>
                  </a:lnTo>
                  <a:lnTo>
                    <a:pt x="3702" y="396"/>
                  </a:lnTo>
                  <a:lnTo>
                    <a:pt x="3768" y="379"/>
                  </a:lnTo>
                  <a:lnTo>
                    <a:pt x="3834" y="363"/>
                  </a:lnTo>
                  <a:lnTo>
                    <a:pt x="3901" y="347"/>
                  </a:lnTo>
                  <a:lnTo>
                    <a:pt x="3967" y="332"/>
                  </a:lnTo>
                  <a:lnTo>
                    <a:pt x="4033" y="317"/>
                  </a:lnTo>
                  <a:lnTo>
                    <a:pt x="4099" y="302"/>
                  </a:lnTo>
                  <a:lnTo>
                    <a:pt x="4165" y="287"/>
                  </a:lnTo>
                  <a:lnTo>
                    <a:pt x="4231" y="273"/>
                  </a:lnTo>
                  <a:lnTo>
                    <a:pt x="4298" y="259"/>
                  </a:lnTo>
                  <a:lnTo>
                    <a:pt x="4364" y="245"/>
                  </a:lnTo>
                  <a:lnTo>
                    <a:pt x="4430" y="231"/>
                  </a:lnTo>
                  <a:lnTo>
                    <a:pt x="4496" y="218"/>
                  </a:lnTo>
                  <a:lnTo>
                    <a:pt x="4562" y="204"/>
                  </a:lnTo>
                  <a:lnTo>
                    <a:pt x="4628" y="193"/>
                  </a:lnTo>
                  <a:lnTo>
                    <a:pt x="4695" y="180"/>
                  </a:lnTo>
                  <a:lnTo>
                    <a:pt x="4761" y="168"/>
                  </a:lnTo>
                  <a:lnTo>
                    <a:pt x="4826" y="156"/>
                  </a:lnTo>
                  <a:lnTo>
                    <a:pt x="4892" y="145"/>
                  </a:lnTo>
                  <a:lnTo>
                    <a:pt x="4958" y="134"/>
                  </a:lnTo>
                  <a:lnTo>
                    <a:pt x="5025" y="123"/>
                  </a:lnTo>
                  <a:lnTo>
                    <a:pt x="5091" y="113"/>
                  </a:lnTo>
                  <a:lnTo>
                    <a:pt x="5157" y="102"/>
                  </a:lnTo>
                  <a:lnTo>
                    <a:pt x="5223" y="92"/>
                  </a:lnTo>
                  <a:lnTo>
                    <a:pt x="5289" y="83"/>
                  </a:lnTo>
                  <a:lnTo>
                    <a:pt x="5355" y="73"/>
                  </a:lnTo>
                  <a:lnTo>
                    <a:pt x="5422" y="64"/>
                  </a:lnTo>
                  <a:lnTo>
                    <a:pt x="5488" y="55"/>
                  </a:lnTo>
                  <a:lnTo>
                    <a:pt x="5554" y="47"/>
                  </a:lnTo>
                  <a:lnTo>
                    <a:pt x="5620" y="38"/>
                  </a:lnTo>
                  <a:lnTo>
                    <a:pt x="5686" y="31"/>
                  </a:lnTo>
                  <a:lnTo>
                    <a:pt x="5752" y="22"/>
                  </a:lnTo>
                  <a:lnTo>
                    <a:pt x="5819" y="14"/>
                  </a:lnTo>
                  <a:lnTo>
                    <a:pt x="5885" y="7"/>
                  </a:lnTo>
                  <a:lnTo>
                    <a:pt x="5951" y="0"/>
                  </a:lnTo>
                  <a:lnTo>
                    <a:pt x="5951" y="232"/>
                  </a:lnTo>
                  <a:lnTo>
                    <a:pt x="5885" y="241"/>
                  </a:lnTo>
                  <a:lnTo>
                    <a:pt x="5819" y="252"/>
                  </a:lnTo>
                  <a:lnTo>
                    <a:pt x="5752" y="262"/>
                  </a:lnTo>
                  <a:lnTo>
                    <a:pt x="5686" y="273"/>
                  </a:lnTo>
                  <a:lnTo>
                    <a:pt x="5620" y="283"/>
                  </a:lnTo>
                  <a:lnTo>
                    <a:pt x="5554" y="294"/>
                  </a:lnTo>
                  <a:lnTo>
                    <a:pt x="5488" y="304"/>
                  </a:lnTo>
                  <a:lnTo>
                    <a:pt x="5422" y="316"/>
                  </a:lnTo>
                  <a:lnTo>
                    <a:pt x="5355" y="326"/>
                  </a:lnTo>
                  <a:lnTo>
                    <a:pt x="5289" y="338"/>
                  </a:lnTo>
                  <a:lnTo>
                    <a:pt x="5223" y="349"/>
                  </a:lnTo>
                  <a:lnTo>
                    <a:pt x="5157" y="361"/>
                  </a:lnTo>
                  <a:lnTo>
                    <a:pt x="5091" y="372"/>
                  </a:lnTo>
                  <a:lnTo>
                    <a:pt x="5025" y="384"/>
                  </a:lnTo>
                  <a:lnTo>
                    <a:pt x="4958" y="396"/>
                  </a:lnTo>
                  <a:lnTo>
                    <a:pt x="4892" y="408"/>
                  </a:lnTo>
                  <a:lnTo>
                    <a:pt x="4826" y="420"/>
                  </a:lnTo>
                  <a:lnTo>
                    <a:pt x="4761" y="433"/>
                  </a:lnTo>
                  <a:lnTo>
                    <a:pt x="4695" y="445"/>
                  </a:lnTo>
                  <a:lnTo>
                    <a:pt x="4628" y="458"/>
                  </a:lnTo>
                  <a:lnTo>
                    <a:pt x="4562" y="471"/>
                  </a:lnTo>
                  <a:lnTo>
                    <a:pt x="4496" y="484"/>
                  </a:lnTo>
                  <a:lnTo>
                    <a:pt x="4430" y="496"/>
                  </a:lnTo>
                  <a:lnTo>
                    <a:pt x="4364" y="509"/>
                  </a:lnTo>
                  <a:lnTo>
                    <a:pt x="4298" y="522"/>
                  </a:lnTo>
                  <a:lnTo>
                    <a:pt x="4231" y="536"/>
                  </a:lnTo>
                  <a:lnTo>
                    <a:pt x="4165" y="548"/>
                  </a:lnTo>
                  <a:lnTo>
                    <a:pt x="4099" y="562"/>
                  </a:lnTo>
                  <a:lnTo>
                    <a:pt x="4033" y="575"/>
                  </a:lnTo>
                  <a:lnTo>
                    <a:pt x="3967" y="589"/>
                  </a:lnTo>
                  <a:lnTo>
                    <a:pt x="3901" y="603"/>
                  </a:lnTo>
                  <a:lnTo>
                    <a:pt x="3768" y="630"/>
                  </a:lnTo>
                  <a:lnTo>
                    <a:pt x="3702" y="643"/>
                  </a:lnTo>
                  <a:lnTo>
                    <a:pt x="3637" y="657"/>
                  </a:lnTo>
                  <a:lnTo>
                    <a:pt x="3438" y="699"/>
                  </a:lnTo>
                  <a:lnTo>
                    <a:pt x="3372" y="713"/>
                  </a:lnTo>
                  <a:lnTo>
                    <a:pt x="3306" y="727"/>
                  </a:lnTo>
                  <a:lnTo>
                    <a:pt x="3240" y="741"/>
                  </a:lnTo>
                  <a:lnTo>
                    <a:pt x="3174" y="755"/>
                  </a:lnTo>
                  <a:lnTo>
                    <a:pt x="3107" y="769"/>
                  </a:lnTo>
                  <a:lnTo>
                    <a:pt x="3041" y="781"/>
                  </a:lnTo>
                  <a:lnTo>
                    <a:pt x="2975" y="795"/>
                  </a:lnTo>
                  <a:lnTo>
                    <a:pt x="2909" y="809"/>
                  </a:lnTo>
                  <a:lnTo>
                    <a:pt x="2843" y="823"/>
                  </a:lnTo>
                  <a:lnTo>
                    <a:pt x="2710" y="851"/>
                  </a:lnTo>
                  <a:lnTo>
                    <a:pt x="2644" y="865"/>
                  </a:lnTo>
                  <a:lnTo>
                    <a:pt x="2578" y="877"/>
                  </a:lnTo>
                  <a:lnTo>
                    <a:pt x="2381" y="918"/>
                  </a:lnTo>
                  <a:lnTo>
                    <a:pt x="2314" y="931"/>
                  </a:lnTo>
                  <a:lnTo>
                    <a:pt x="2248" y="945"/>
                  </a:lnTo>
                  <a:lnTo>
                    <a:pt x="2182" y="957"/>
                  </a:lnTo>
                  <a:lnTo>
                    <a:pt x="2116" y="970"/>
                  </a:lnTo>
                  <a:lnTo>
                    <a:pt x="2050" y="984"/>
                  </a:lnTo>
                  <a:lnTo>
                    <a:pt x="1983" y="997"/>
                  </a:lnTo>
                  <a:lnTo>
                    <a:pt x="1851" y="1022"/>
                  </a:lnTo>
                  <a:lnTo>
                    <a:pt x="1719" y="1047"/>
                  </a:lnTo>
                  <a:lnTo>
                    <a:pt x="1653" y="1059"/>
                  </a:lnTo>
                  <a:lnTo>
                    <a:pt x="1586" y="1072"/>
                  </a:lnTo>
                  <a:lnTo>
                    <a:pt x="1520" y="1084"/>
                  </a:lnTo>
                  <a:lnTo>
                    <a:pt x="1454" y="1096"/>
                  </a:lnTo>
                  <a:lnTo>
                    <a:pt x="1388" y="1108"/>
                  </a:lnTo>
                  <a:lnTo>
                    <a:pt x="1322" y="1120"/>
                  </a:lnTo>
                  <a:lnTo>
                    <a:pt x="1257" y="1131"/>
                  </a:lnTo>
                  <a:lnTo>
                    <a:pt x="1190" y="1143"/>
                  </a:lnTo>
                  <a:lnTo>
                    <a:pt x="1124" y="1154"/>
                  </a:lnTo>
                  <a:lnTo>
                    <a:pt x="1058" y="1166"/>
                  </a:lnTo>
                  <a:lnTo>
                    <a:pt x="992" y="1177"/>
                  </a:lnTo>
                  <a:lnTo>
                    <a:pt x="926" y="1188"/>
                  </a:lnTo>
                  <a:lnTo>
                    <a:pt x="860" y="1199"/>
                  </a:lnTo>
                  <a:lnTo>
                    <a:pt x="793" y="1210"/>
                  </a:lnTo>
                  <a:lnTo>
                    <a:pt x="727" y="1222"/>
                  </a:lnTo>
                  <a:lnTo>
                    <a:pt x="661" y="1232"/>
                  </a:lnTo>
                  <a:lnTo>
                    <a:pt x="595" y="1242"/>
                  </a:lnTo>
                  <a:lnTo>
                    <a:pt x="529" y="1253"/>
                  </a:lnTo>
                  <a:lnTo>
                    <a:pt x="463" y="1263"/>
                  </a:lnTo>
                  <a:lnTo>
                    <a:pt x="396" y="1274"/>
                  </a:lnTo>
                  <a:lnTo>
                    <a:pt x="330" y="1283"/>
                  </a:lnTo>
                  <a:lnTo>
                    <a:pt x="264" y="1293"/>
                  </a:lnTo>
                  <a:lnTo>
                    <a:pt x="198" y="1303"/>
                  </a:lnTo>
                  <a:lnTo>
                    <a:pt x="133" y="1312"/>
                  </a:lnTo>
                  <a:lnTo>
                    <a:pt x="65" y="1321"/>
                  </a:lnTo>
                  <a:lnTo>
                    <a:pt x="0" y="1330"/>
                  </a:lnTo>
                  <a:lnTo>
                    <a:pt x="0" y="1268"/>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7"/>
            <p:cNvSpPr>
              <a:spLocks/>
            </p:cNvSpPr>
            <p:nvPr/>
          </p:nvSpPr>
          <p:spPr bwMode="auto">
            <a:xfrm>
              <a:off x="2013726" y="1137940"/>
              <a:ext cx="9447213" cy="3582852"/>
            </a:xfrm>
            <a:custGeom>
              <a:avLst/>
              <a:gdLst>
                <a:gd name="T0" fmla="*/ 65 w 5951"/>
                <a:gd name="T1" fmla="*/ 1193 h 1202"/>
                <a:gd name="T2" fmla="*/ 198 w 5951"/>
                <a:gd name="T3" fmla="*/ 1174 h 1202"/>
                <a:gd name="T4" fmla="*/ 330 w 5951"/>
                <a:gd name="T5" fmla="*/ 1155 h 1202"/>
                <a:gd name="T6" fmla="*/ 463 w 5951"/>
                <a:gd name="T7" fmla="*/ 1134 h 1202"/>
                <a:gd name="T8" fmla="*/ 595 w 5951"/>
                <a:gd name="T9" fmla="*/ 1112 h 1202"/>
                <a:gd name="T10" fmla="*/ 727 w 5951"/>
                <a:gd name="T11" fmla="*/ 1089 h 1202"/>
                <a:gd name="T12" fmla="*/ 860 w 5951"/>
                <a:gd name="T13" fmla="*/ 1066 h 1202"/>
                <a:gd name="T14" fmla="*/ 992 w 5951"/>
                <a:gd name="T15" fmla="*/ 1041 h 1202"/>
                <a:gd name="T16" fmla="*/ 1124 w 5951"/>
                <a:gd name="T17" fmla="*/ 1016 h 1202"/>
                <a:gd name="T18" fmla="*/ 1257 w 5951"/>
                <a:gd name="T19" fmla="*/ 989 h 1202"/>
                <a:gd name="T20" fmla="*/ 1388 w 5951"/>
                <a:gd name="T21" fmla="*/ 962 h 1202"/>
                <a:gd name="T22" fmla="*/ 1520 w 5951"/>
                <a:gd name="T23" fmla="*/ 935 h 1202"/>
                <a:gd name="T24" fmla="*/ 1653 w 5951"/>
                <a:gd name="T25" fmla="*/ 907 h 1202"/>
                <a:gd name="T26" fmla="*/ 1785 w 5951"/>
                <a:gd name="T27" fmla="*/ 877 h 1202"/>
                <a:gd name="T28" fmla="*/ 1917 w 5951"/>
                <a:gd name="T29" fmla="*/ 848 h 1202"/>
                <a:gd name="T30" fmla="*/ 2050 w 5951"/>
                <a:gd name="T31" fmla="*/ 817 h 1202"/>
                <a:gd name="T32" fmla="*/ 2182 w 5951"/>
                <a:gd name="T33" fmla="*/ 786 h 1202"/>
                <a:gd name="T34" fmla="*/ 2314 w 5951"/>
                <a:gd name="T35" fmla="*/ 754 h 1202"/>
                <a:gd name="T36" fmla="*/ 2512 w 5951"/>
                <a:gd name="T37" fmla="*/ 706 h 1202"/>
                <a:gd name="T38" fmla="*/ 2644 w 5951"/>
                <a:gd name="T39" fmla="*/ 674 h 1202"/>
                <a:gd name="T40" fmla="*/ 2975 w 5951"/>
                <a:gd name="T41" fmla="*/ 593 h 1202"/>
                <a:gd name="T42" fmla="*/ 3107 w 5951"/>
                <a:gd name="T43" fmla="*/ 560 h 1202"/>
                <a:gd name="T44" fmla="*/ 3240 w 5951"/>
                <a:gd name="T45" fmla="*/ 528 h 1202"/>
                <a:gd name="T46" fmla="*/ 3372 w 5951"/>
                <a:gd name="T47" fmla="*/ 497 h 1202"/>
                <a:gd name="T48" fmla="*/ 3505 w 5951"/>
                <a:gd name="T49" fmla="*/ 464 h 1202"/>
                <a:gd name="T50" fmla="*/ 3637 w 5951"/>
                <a:gd name="T51" fmla="*/ 433 h 1202"/>
                <a:gd name="T52" fmla="*/ 3768 w 5951"/>
                <a:gd name="T53" fmla="*/ 402 h 1202"/>
                <a:gd name="T54" fmla="*/ 3901 w 5951"/>
                <a:gd name="T55" fmla="*/ 372 h 1202"/>
                <a:gd name="T56" fmla="*/ 4033 w 5951"/>
                <a:gd name="T57" fmla="*/ 342 h 1202"/>
                <a:gd name="T58" fmla="*/ 4165 w 5951"/>
                <a:gd name="T59" fmla="*/ 313 h 1202"/>
                <a:gd name="T60" fmla="*/ 4298 w 5951"/>
                <a:gd name="T61" fmla="*/ 284 h 1202"/>
                <a:gd name="T62" fmla="*/ 4430 w 5951"/>
                <a:gd name="T63" fmla="*/ 257 h 1202"/>
                <a:gd name="T64" fmla="*/ 4562 w 5951"/>
                <a:gd name="T65" fmla="*/ 229 h 1202"/>
                <a:gd name="T66" fmla="*/ 4695 w 5951"/>
                <a:gd name="T67" fmla="*/ 204 h 1202"/>
                <a:gd name="T68" fmla="*/ 4826 w 5951"/>
                <a:gd name="T69" fmla="*/ 178 h 1202"/>
                <a:gd name="T70" fmla="*/ 4958 w 5951"/>
                <a:gd name="T71" fmla="*/ 154 h 1202"/>
                <a:gd name="T72" fmla="*/ 5091 w 5951"/>
                <a:gd name="T73" fmla="*/ 130 h 1202"/>
                <a:gd name="T74" fmla="*/ 5223 w 5951"/>
                <a:gd name="T75" fmla="*/ 108 h 1202"/>
                <a:gd name="T76" fmla="*/ 5355 w 5951"/>
                <a:gd name="T77" fmla="*/ 85 h 1202"/>
                <a:gd name="T78" fmla="*/ 5488 w 5951"/>
                <a:gd name="T79" fmla="*/ 65 h 1202"/>
                <a:gd name="T80" fmla="*/ 5620 w 5951"/>
                <a:gd name="T81" fmla="*/ 45 h 1202"/>
                <a:gd name="T82" fmla="*/ 5752 w 5951"/>
                <a:gd name="T83" fmla="*/ 26 h 1202"/>
                <a:gd name="T84" fmla="*/ 5885 w 5951"/>
                <a:gd name="T85" fmla="*/ 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51" h="1202">
                  <a:moveTo>
                    <a:pt x="0" y="1202"/>
                  </a:moveTo>
                  <a:lnTo>
                    <a:pt x="65" y="1193"/>
                  </a:lnTo>
                  <a:lnTo>
                    <a:pt x="133" y="1184"/>
                  </a:lnTo>
                  <a:lnTo>
                    <a:pt x="198" y="1174"/>
                  </a:lnTo>
                  <a:lnTo>
                    <a:pt x="264" y="1164"/>
                  </a:lnTo>
                  <a:lnTo>
                    <a:pt x="330" y="1155"/>
                  </a:lnTo>
                  <a:lnTo>
                    <a:pt x="396" y="1144"/>
                  </a:lnTo>
                  <a:lnTo>
                    <a:pt x="463" y="1134"/>
                  </a:lnTo>
                  <a:lnTo>
                    <a:pt x="529" y="1122"/>
                  </a:lnTo>
                  <a:lnTo>
                    <a:pt x="595" y="1112"/>
                  </a:lnTo>
                  <a:lnTo>
                    <a:pt x="661" y="1100"/>
                  </a:lnTo>
                  <a:lnTo>
                    <a:pt x="727" y="1089"/>
                  </a:lnTo>
                  <a:lnTo>
                    <a:pt x="793" y="1077"/>
                  </a:lnTo>
                  <a:lnTo>
                    <a:pt x="860" y="1066"/>
                  </a:lnTo>
                  <a:lnTo>
                    <a:pt x="926" y="1054"/>
                  </a:lnTo>
                  <a:lnTo>
                    <a:pt x="992" y="1041"/>
                  </a:lnTo>
                  <a:lnTo>
                    <a:pt x="1058" y="1029"/>
                  </a:lnTo>
                  <a:lnTo>
                    <a:pt x="1124" y="1016"/>
                  </a:lnTo>
                  <a:lnTo>
                    <a:pt x="1190" y="1003"/>
                  </a:lnTo>
                  <a:lnTo>
                    <a:pt x="1257" y="989"/>
                  </a:lnTo>
                  <a:lnTo>
                    <a:pt x="1322" y="976"/>
                  </a:lnTo>
                  <a:lnTo>
                    <a:pt x="1388" y="962"/>
                  </a:lnTo>
                  <a:lnTo>
                    <a:pt x="1454" y="949"/>
                  </a:lnTo>
                  <a:lnTo>
                    <a:pt x="1520" y="935"/>
                  </a:lnTo>
                  <a:lnTo>
                    <a:pt x="1586" y="921"/>
                  </a:lnTo>
                  <a:lnTo>
                    <a:pt x="1653" y="907"/>
                  </a:lnTo>
                  <a:lnTo>
                    <a:pt x="1719" y="892"/>
                  </a:lnTo>
                  <a:lnTo>
                    <a:pt x="1785" y="877"/>
                  </a:lnTo>
                  <a:lnTo>
                    <a:pt x="1851" y="863"/>
                  </a:lnTo>
                  <a:lnTo>
                    <a:pt x="1917" y="848"/>
                  </a:lnTo>
                  <a:lnTo>
                    <a:pt x="1983" y="832"/>
                  </a:lnTo>
                  <a:lnTo>
                    <a:pt x="2050" y="817"/>
                  </a:lnTo>
                  <a:lnTo>
                    <a:pt x="2116" y="801"/>
                  </a:lnTo>
                  <a:lnTo>
                    <a:pt x="2182" y="786"/>
                  </a:lnTo>
                  <a:lnTo>
                    <a:pt x="2248" y="770"/>
                  </a:lnTo>
                  <a:lnTo>
                    <a:pt x="2314" y="754"/>
                  </a:lnTo>
                  <a:lnTo>
                    <a:pt x="2381" y="739"/>
                  </a:lnTo>
                  <a:lnTo>
                    <a:pt x="2512" y="706"/>
                  </a:lnTo>
                  <a:lnTo>
                    <a:pt x="2578" y="690"/>
                  </a:lnTo>
                  <a:lnTo>
                    <a:pt x="2644" y="674"/>
                  </a:lnTo>
                  <a:lnTo>
                    <a:pt x="2710" y="658"/>
                  </a:lnTo>
                  <a:lnTo>
                    <a:pt x="2975" y="593"/>
                  </a:lnTo>
                  <a:lnTo>
                    <a:pt x="3041" y="577"/>
                  </a:lnTo>
                  <a:lnTo>
                    <a:pt x="3107" y="560"/>
                  </a:lnTo>
                  <a:lnTo>
                    <a:pt x="3174" y="544"/>
                  </a:lnTo>
                  <a:lnTo>
                    <a:pt x="3240" y="528"/>
                  </a:lnTo>
                  <a:lnTo>
                    <a:pt x="3306" y="512"/>
                  </a:lnTo>
                  <a:lnTo>
                    <a:pt x="3372" y="497"/>
                  </a:lnTo>
                  <a:lnTo>
                    <a:pt x="3438" y="481"/>
                  </a:lnTo>
                  <a:lnTo>
                    <a:pt x="3505" y="464"/>
                  </a:lnTo>
                  <a:lnTo>
                    <a:pt x="3571" y="449"/>
                  </a:lnTo>
                  <a:lnTo>
                    <a:pt x="3637" y="433"/>
                  </a:lnTo>
                  <a:lnTo>
                    <a:pt x="3702" y="418"/>
                  </a:lnTo>
                  <a:lnTo>
                    <a:pt x="3768" y="402"/>
                  </a:lnTo>
                  <a:lnTo>
                    <a:pt x="3834" y="387"/>
                  </a:lnTo>
                  <a:lnTo>
                    <a:pt x="3901" y="372"/>
                  </a:lnTo>
                  <a:lnTo>
                    <a:pt x="3967" y="357"/>
                  </a:lnTo>
                  <a:lnTo>
                    <a:pt x="4033" y="342"/>
                  </a:lnTo>
                  <a:lnTo>
                    <a:pt x="4099" y="328"/>
                  </a:lnTo>
                  <a:lnTo>
                    <a:pt x="4165" y="313"/>
                  </a:lnTo>
                  <a:lnTo>
                    <a:pt x="4231" y="299"/>
                  </a:lnTo>
                  <a:lnTo>
                    <a:pt x="4298" y="284"/>
                  </a:lnTo>
                  <a:lnTo>
                    <a:pt x="4364" y="270"/>
                  </a:lnTo>
                  <a:lnTo>
                    <a:pt x="4430" y="257"/>
                  </a:lnTo>
                  <a:lnTo>
                    <a:pt x="4496" y="243"/>
                  </a:lnTo>
                  <a:lnTo>
                    <a:pt x="4562" y="229"/>
                  </a:lnTo>
                  <a:lnTo>
                    <a:pt x="4628" y="216"/>
                  </a:lnTo>
                  <a:lnTo>
                    <a:pt x="4695" y="204"/>
                  </a:lnTo>
                  <a:lnTo>
                    <a:pt x="4761" y="191"/>
                  </a:lnTo>
                  <a:lnTo>
                    <a:pt x="4826" y="178"/>
                  </a:lnTo>
                  <a:lnTo>
                    <a:pt x="4892" y="165"/>
                  </a:lnTo>
                  <a:lnTo>
                    <a:pt x="4958" y="154"/>
                  </a:lnTo>
                  <a:lnTo>
                    <a:pt x="5025" y="142"/>
                  </a:lnTo>
                  <a:lnTo>
                    <a:pt x="5091" y="130"/>
                  </a:lnTo>
                  <a:lnTo>
                    <a:pt x="5157" y="119"/>
                  </a:lnTo>
                  <a:lnTo>
                    <a:pt x="5223" y="108"/>
                  </a:lnTo>
                  <a:lnTo>
                    <a:pt x="5289" y="97"/>
                  </a:lnTo>
                  <a:lnTo>
                    <a:pt x="5355" y="85"/>
                  </a:lnTo>
                  <a:lnTo>
                    <a:pt x="5422" y="75"/>
                  </a:lnTo>
                  <a:lnTo>
                    <a:pt x="5488" y="65"/>
                  </a:lnTo>
                  <a:lnTo>
                    <a:pt x="5554" y="55"/>
                  </a:lnTo>
                  <a:lnTo>
                    <a:pt x="5620" y="45"/>
                  </a:lnTo>
                  <a:lnTo>
                    <a:pt x="5686" y="36"/>
                  </a:lnTo>
                  <a:lnTo>
                    <a:pt x="5752" y="26"/>
                  </a:lnTo>
                  <a:lnTo>
                    <a:pt x="5819" y="17"/>
                  </a:lnTo>
                  <a:lnTo>
                    <a:pt x="5885" y="8"/>
                  </a:lnTo>
                  <a:lnTo>
                    <a:pt x="5951"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13726" y="4890695"/>
            <a:ext cx="9447213" cy="709417"/>
            <a:chOff x="2013726" y="4890695"/>
            <a:chExt cx="9447213" cy="709417"/>
          </a:xfrm>
        </p:grpSpPr>
        <p:sp>
          <p:nvSpPr>
            <p:cNvPr id="133" name="Freeform 21"/>
            <p:cNvSpPr>
              <a:spLocks noEditPoints="1"/>
            </p:cNvSpPr>
            <p:nvPr/>
          </p:nvSpPr>
          <p:spPr bwMode="auto">
            <a:xfrm>
              <a:off x="2013726" y="4890695"/>
              <a:ext cx="9447213" cy="709417"/>
            </a:xfrm>
            <a:custGeom>
              <a:avLst/>
              <a:gdLst>
                <a:gd name="T0" fmla="*/ 198 w 5951"/>
                <a:gd name="T1" fmla="*/ 234 h 238"/>
                <a:gd name="T2" fmla="*/ 396 w 5951"/>
                <a:gd name="T3" fmla="*/ 233 h 238"/>
                <a:gd name="T4" fmla="*/ 661 w 5951"/>
                <a:gd name="T5" fmla="*/ 232 h 238"/>
                <a:gd name="T6" fmla="*/ 992 w 5951"/>
                <a:gd name="T7" fmla="*/ 229 h 238"/>
                <a:gd name="T8" fmla="*/ 1322 w 5951"/>
                <a:gd name="T9" fmla="*/ 226 h 238"/>
                <a:gd name="T10" fmla="*/ 1653 w 5951"/>
                <a:gd name="T11" fmla="*/ 224 h 238"/>
                <a:gd name="T12" fmla="*/ 1983 w 5951"/>
                <a:gd name="T13" fmla="*/ 219 h 238"/>
                <a:gd name="T14" fmla="*/ 2314 w 5951"/>
                <a:gd name="T15" fmla="*/ 214 h 238"/>
                <a:gd name="T16" fmla="*/ 2644 w 5951"/>
                <a:gd name="T17" fmla="*/ 207 h 238"/>
                <a:gd name="T18" fmla="*/ 2909 w 5951"/>
                <a:gd name="T19" fmla="*/ 202 h 238"/>
                <a:gd name="T20" fmla="*/ 3107 w 5951"/>
                <a:gd name="T21" fmla="*/ 196 h 238"/>
                <a:gd name="T22" fmla="*/ 3306 w 5951"/>
                <a:gd name="T23" fmla="*/ 190 h 238"/>
                <a:gd name="T24" fmla="*/ 3505 w 5951"/>
                <a:gd name="T25" fmla="*/ 184 h 238"/>
                <a:gd name="T26" fmla="*/ 3702 w 5951"/>
                <a:gd name="T27" fmla="*/ 176 h 238"/>
                <a:gd name="T28" fmla="*/ 3901 w 5951"/>
                <a:gd name="T29" fmla="*/ 168 h 238"/>
                <a:gd name="T30" fmla="*/ 4099 w 5951"/>
                <a:gd name="T31" fmla="*/ 159 h 238"/>
                <a:gd name="T32" fmla="*/ 4298 w 5951"/>
                <a:gd name="T33" fmla="*/ 148 h 238"/>
                <a:gd name="T34" fmla="*/ 4496 w 5951"/>
                <a:gd name="T35" fmla="*/ 137 h 238"/>
                <a:gd name="T36" fmla="*/ 4695 w 5951"/>
                <a:gd name="T37" fmla="*/ 124 h 238"/>
                <a:gd name="T38" fmla="*/ 4892 w 5951"/>
                <a:gd name="T39" fmla="*/ 109 h 238"/>
                <a:gd name="T40" fmla="*/ 5091 w 5951"/>
                <a:gd name="T41" fmla="*/ 93 h 238"/>
                <a:gd name="T42" fmla="*/ 5289 w 5951"/>
                <a:gd name="T43" fmla="*/ 74 h 238"/>
                <a:gd name="T44" fmla="*/ 5488 w 5951"/>
                <a:gd name="T45" fmla="*/ 55 h 238"/>
                <a:gd name="T46" fmla="*/ 5686 w 5951"/>
                <a:gd name="T47" fmla="*/ 32 h 238"/>
                <a:gd name="T48" fmla="*/ 5885 w 5951"/>
                <a:gd name="T49" fmla="*/ 8 h 238"/>
                <a:gd name="T50" fmla="*/ 5885 w 5951"/>
                <a:gd name="T51" fmla="*/ 152 h 238"/>
                <a:gd name="T52" fmla="*/ 5620 w 5951"/>
                <a:gd name="T53" fmla="*/ 162 h 238"/>
                <a:gd name="T54" fmla="*/ 5422 w 5951"/>
                <a:gd name="T55" fmla="*/ 169 h 238"/>
                <a:gd name="T56" fmla="*/ 5157 w 5951"/>
                <a:gd name="T57" fmla="*/ 177 h 238"/>
                <a:gd name="T58" fmla="*/ 4892 w 5951"/>
                <a:gd name="T59" fmla="*/ 184 h 238"/>
                <a:gd name="T60" fmla="*/ 4695 w 5951"/>
                <a:gd name="T61" fmla="*/ 190 h 238"/>
                <a:gd name="T62" fmla="*/ 4430 w 5951"/>
                <a:gd name="T63" fmla="*/ 196 h 238"/>
                <a:gd name="T64" fmla="*/ 4165 w 5951"/>
                <a:gd name="T65" fmla="*/ 202 h 238"/>
                <a:gd name="T66" fmla="*/ 3967 w 5951"/>
                <a:gd name="T67" fmla="*/ 205 h 238"/>
                <a:gd name="T68" fmla="*/ 3768 w 5951"/>
                <a:gd name="T69" fmla="*/ 209 h 238"/>
                <a:gd name="T70" fmla="*/ 3438 w 5951"/>
                <a:gd name="T71" fmla="*/ 213 h 238"/>
                <a:gd name="T72" fmla="*/ 3240 w 5951"/>
                <a:gd name="T73" fmla="*/ 217 h 238"/>
                <a:gd name="T74" fmla="*/ 3041 w 5951"/>
                <a:gd name="T75" fmla="*/ 219 h 238"/>
                <a:gd name="T76" fmla="*/ 2710 w 5951"/>
                <a:gd name="T77" fmla="*/ 222 h 238"/>
                <a:gd name="T78" fmla="*/ 2381 w 5951"/>
                <a:gd name="T79" fmla="*/ 226 h 238"/>
                <a:gd name="T80" fmla="*/ 2116 w 5951"/>
                <a:gd name="T81" fmla="*/ 227 h 238"/>
                <a:gd name="T82" fmla="*/ 1653 w 5951"/>
                <a:gd name="T83" fmla="*/ 231 h 238"/>
                <a:gd name="T84" fmla="*/ 1388 w 5951"/>
                <a:gd name="T85" fmla="*/ 233 h 238"/>
                <a:gd name="T86" fmla="*/ 1190 w 5951"/>
                <a:gd name="T87" fmla="*/ 234 h 238"/>
                <a:gd name="T88" fmla="*/ 727 w 5951"/>
                <a:gd name="T89" fmla="*/ 235 h 238"/>
                <a:gd name="T90" fmla="*/ 529 w 5951"/>
                <a:gd name="T91" fmla="*/ 236 h 238"/>
                <a:gd name="T92" fmla="*/ 133 w 5951"/>
                <a:gd name="T93" fmla="*/ 238 h 238"/>
                <a:gd name="T94" fmla="*/ 0 w 5951"/>
                <a:gd name="T95"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51" h="238">
                  <a:moveTo>
                    <a:pt x="0" y="235"/>
                  </a:moveTo>
                  <a:lnTo>
                    <a:pt x="65" y="235"/>
                  </a:lnTo>
                  <a:lnTo>
                    <a:pt x="198" y="234"/>
                  </a:lnTo>
                  <a:lnTo>
                    <a:pt x="264" y="234"/>
                  </a:lnTo>
                  <a:lnTo>
                    <a:pt x="330" y="233"/>
                  </a:lnTo>
                  <a:lnTo>
                    <a:pt x="396" y="233"/>
                  </a:lnTo>
                  <a:lnTo>
                    <a:pt x="529" y="233"/>
                  </a:lnTo>
                  <a:lnTo>
                    <a:pt x="595" y="232"/>
                  </a:lnTo>
                  <a:lnTo>
                    <a:pt x="661" y="232"/>
                  </a:lnTo>
                  <a:lnTo>
                    <a:pt x="727" y="232"/>
                  </a:lnTo>
                  <a:lnTo>
                    <a:pt x="926" y="229"/>
                  </a:lnTo>
                  <a:lnTo>
                    <a:pt x="992" y="229"/>
                  </a:lnTo>
                  <a:lnTo>
                    <a:pt x="1190" y="228"/>
                  </a:lnTo>
                  <a:lnTo>
                    <a:pt x="1257" y="227"/>
                  </a:lnTo>
                  <a:lnTo>
                    <a:pt x="1322" y="226"/>
                  </a:lnTo>
                  <a:lnTo>
                    <a:pt x="1388" y="226"/>
                  </a:lnTo>
                  <a:lnTo>
                    <a:pt x="1586" y="224"/>
                  </a:lnTo>
                  <a:lnTo>
                    <a:pt x="1653" y="224"/>
                  </a:lnTo>
                  <a:lnTo>
                    <a:pt x="1719" y="222"/>
                  </a:lnTo>
                  <a:lnTo>
                    <a:pt x="1917" y="220"/>
                  </a:lnTo>
                  <a:lnTo>
                    <a:pt x="1983" y="219"/>
                  </a:lnTo>
                  <a:lnTo>
                    <a:pt x="2050" y="218"/>
                  </a:lnTo>
                  <a:lnTo>
                    <a:pt x="2116" y="217"/>
                  </a:lnTo>
                  <a:lnTo>
                    <a:pt x="2314" y="214"/>
                  </a:lnTo>
                  <a:lnTo>
                    <a:pt x="2381" y="212"/>
                  </a:lnTo>
                  <a:lnTo>
                    <a:pt x="2512" y="210"/>
                  </a:lnTo>
                  <a:lnTo>
                    <a:pt x="2644" y="207"/>
                  </a:lnTo>
                  <a:lnTo>
                    <a:pt x="2710" y="206"/>
                  </a:lnTo>
                  <a:lnTo>
                    <a:pt x="2843" y="203"/>
                  </a:lnTo>
                  <a:lnTo>
                    <a:pt x="2909" y="202"/>
                  </a:lnTo>
                  <a:lnTo>
                    <a:pt x="2975" y="199"/>
                  </a:lnTo>
                  <a:lnTo>
                    <a:pt x="3041" y="198"/>
                  </a:lnTo>
                  <a:lnTo>
                    <a:pt x="3107" y="196"/>
                  </a:lnTo>
                  <a:lnTo>
                    <a:pt x="3174" y="195"/>
                  </a:lnTo>
                  <a:lnTo>
                    <a:pt x="3240" y="192"/>
                  </a:lnTo>
                  <a:lnTo>
                    <a:pt x="3306" y="190"/>
                  </a:lnTo>
                  <a:lnTo>
                    <a:pt x="3372" y="189"/>
                  </a:lnTo>
                  <a:lnTo>
                    <a:pt x="3438" y="187"/>
                  </a:lnTo>
                  <a:lnTo>
                    <a:pt x="3505" y="184"/>
                  </a:lnTo>
                  <a:lnTo>
                    <a:pt x="3571" y="182"/>
                  </a:lnTo>
                  <a:lnTo>
                    <a:pt x="3637" y="180"/>
                  </a:lnTo>
                  <a:lnTo>
                    <a:pt x="3702" y="176"/>
                  </a:lnTo>
                  <a:lnTo>
                    <a:pt x="3768" y="174"/>
                  </a:lnTo>
                  <a:lnTo>
                    <a:pt x="3834" y="172"/>
                  </a:lnTo>
                  <a:lnTo>
                    <a:pt x="3901" y="168"/>
                  </a:lnTo>
                  <a:lnTo>
                    <a:pt x="3967" y="166"/>
                  </a:lnTo>
                  <a:lnTo>
                    <a:pt x="4033" y="162"/>
                  </a:lnTo>
                  <a:lnTo>
                    <a:pt x="4099" y="159"/>
                  </a:lnTo>
                  <a:lnTo>
                    <a:pt x="4165" y="155"/>
                  </a:lnTo>
                  <a:lnTo>
                    <a:pt x="4231" y="152"/>
                  </a:lnTo>
                  <a:lnTo>
                    <a:pt x="4298" y="148"/>
                  </a:lnTo>
                  <a:lnTo>
                    <a:pt x="4364" y="145"/>
                  </a:lnTo>
                  <a:lnTo>
                    <a:pt x="4430" y="140"/>
                  </a:lnTo>
                  <a:lnTo>
                    <a:pt x="4496" y="137"/>
                  </a:lnTo>
                  <a:lnTo>
                    <a:pt x="4562" y="132"/>
                  </a:lnTo>
                  <a:lnTo>
                    <a:pt x="4628" y="129"/>
                  </a:lnTo>
                  <a:lnTo>
                    <a:pt x="4695" y="124"/>
                  </a:lnTo>
                  <a:lnTo>
                    <a:pt x="4761" y="119"/>
                  </a:lnTo>
                  <a:lnTo>
                    <a:pt x="4826" y="114"/>
                  </a:lnTo>
                  <a:lnTo>
                    <a:pt x="4892" y="109"/>
                  </a:lnTo>
                  <a:lnTo>
                    <a:pt x="4958" y="104"/>
                  </a:lnTo>
                  <a:lnTo>
                    <a:pt x="5025" y="99"/>
                  </a:lnTo>
                  <a:lnTo>
                    <a:pt x="5091" y="93"/>
                  </a:lnTo>
                  <a:lnTo>
                    <a:pt x="5157" y="87"/>
                  </a:lnTo>
                  <a:lnTo>
                    <a:pt x="5223" y="81"/>
                  </a:lnTo>
                  <a:lnTo>
                    <a:pt x="5289" y="74"/>
                  </a:lnTo>
                  <a:lnTo>
                    <a:pt x="5355" y="68"/>
                  </a:lnTo>
                  <a:lnTo>
                    <a:pt x="5422" y="61"/>
                  </a:lnTo>
                  <a:lnTo>
                    <a:pt x="5488" y="55"/>
                  </a:lnTo>
                  <a:lnTo>
                    <a:pt x="5554" y="48"/>
                  </a:lnTo>
                  <a:lnTo>
                    <a:pt x="5620" y="41"/>
                  </a:lnTo>
                  <a:lnTo>
                    <a:pt x="5686" y="32"/>
                  </a:lnTo>
                  <a:lnTo>
                    <a:pt x="5752" y="24"/>
                  </a:lnTo>
                  <a:lnTo>
                    <a:pt x="5819" y="16"/>
                  </a:lnTo>
                  <a:lnTo>
                    <a:pt x="5885" y="8"/>
                  </a:lnTo>
                  <a:lnTo>
                    <a:pt x="5951" y="0"/>
                  </a:lnTo>
                  <a:lnTo>
                    <a:pt x="5951" y="148"/>
                  </a:lnTo>
                  <a:lnTo>
                    <a:pt x="5885" y="152"/>
                  </a:lnTo>
                  <a:lnTo>
                    <a:pt x="5819" y="154"/>
                  </a:lnTo>
                  <a:lnTo>
                    <a:pt x="5752" y="156"/>
                  </a:lnTo>
                  <a:lnTo>
                    <a:pt x="5620" y="162"/>
                  </a:lnTo>
                  <a:lnTo>
                    <a:pt x="5554" y="165"/>
                  </a:lnTo>
                  <a:lnTo>
                    <a:pt x="5488" y="167"/>
                  </a:lnTo>
                  <a:lnTo>
                    <a:pt x="5422" y="169"/>
                  </a:lnTo>
                  <a:lnTo>
                    <a:pt x="5355" y="170"/>
                  </a:lnTo>
                  <a:lnTo>
                    <a:pt x="5289" y="173"/>
                  </a:lnTo>
                  <a:lnTo>
                    <a:pt x="5157" y="177"/>
                  </a:lnTo>
                  <a:lnTo>
                    <a:pt x="5091" y="180"/>
                  </a:lnTo>
                  <a:lnTo>
                    <a:pt x="4958" y="183"/>
                  </a:lnTo>
                  <a:lnTo>
                    <a:pt x="4892" y="184"/>
                  </a:lnTo>
                  <a:lnTo>
                    <a:pt x="4826" y="187"/>
                  </a:lnTo>
                  <a:lnTo>
                    <a:pt x="4761" y="188"/>
                  </a:lnTo>
                  <a:lnTo>
                    <a:pt x="4695" y="190"/>
                  </a:lnTo>
                  <a:lnTo>
                    <a:pt x="4562" y="194"/>
                  </a:lnTo>
                  <a:lnTo>
                    <a:pt x="4496" y="195"/>
                  </a:lnTo>
                  <a:lnTo>
                    <a:pt x="4430" y="196"/>
                  </a:lnTo>
                  <a:lnTo>
                    <a:pt x="4298" y="199"/>
                  </a:lnTo>
                  <a:lnTo>
                    <a:pt x="4231" y="200"/>
                  </a:lnTo>
                  <a:lnTo>
                    <a:pt x="4165" y="202"/>
                  </a:lnTo>
                  <a:lnTo>
                    <a:pt x="4099" y="203"/>
                  </a:lnTo>
                  <a:lnTo>
                    <a:pt x="4033" y="204"/>
                  </a:lnTo>
                  <a:lnTo>
                    <a:pt x="3967" y="205"/>
                  </a:lnTo>
                  <a:lnTo>
                    <a:pt x="3901" y="206"/>
                  </a:lnTo>
                  <a:lnTo>
                    <a:pt x="3834" y="207"/>
                  </a:lnTo>
                  <a:lnTo>
                    <a:pt x="3768" y="209"/>
                  </a:lnTo>
                  <a:lnTo>
                    <a:pt x="3702" y="210"/>
                  </a:lnTo>
                  <a:lnTo>
                    <a:pt x="3637" y="211"/>
                  </a:lnTo>
                  <a:lnTo>
                    <a:pt x="3438" y="213"/>
                  </a:lnTo>
                  <a:lnTo>
                    <a:pt x="3372" y="214"/>
                  </a:lnTo>
                  <a:lnTo>
                    <a:pt x="3306" y="216"/>
                  </a:lnTo>
                  <a:lnTo>
                    <a:pt x="3240" y="217"/>
                  </a:lnTo>
                  <a:lnTo>
                    <a:pt x="3174" y="217"/>
                  </a:lnTo>
                  <a:lnTo>
                    <a:pt x="3107" y="218"/>
                  </a:lnTo>
                  <a:lnTo>
                    <a:pt x="3041" y="219"/>
                  </a:lnTo>
                  <a:lnTo>
                    <a:pt x="2975" y="219"/>
                  </a:lnTo>
                  <a:lnTo>
                    <a:pt x="2843" y="221"/>
                  </a:lnTo>
                  <a:lnTo>
                    <a:pt x="2710" y="222"/>
                  </a:lnTo>
                  <a:lnTo>
                    <a:pt x="2644" y="222"/>
                  </a:lnTo>
                  <a:lnTo>
                    <a:pt x="2578" y="224"/>
                  </a:lnTo>
                  <a:lnTo>
                    <a:pt x="2381" y="226"/>
                  </a:lnTo>
                  <a:lnTo>
                    <a:pt x="2314" y="226"/>
                  </a:lnTo>
                  <a:lnTo>
                    <a:pt x="2248" y="227"/>
                  </a:lnTo>
                  <a:lnTo>
                    <a:pt x="2116" y="227"/>
                  </a:lnTo>
                  <a:lnTo>
                    <a:pt x="2050" y="228"/>
                  </a:lnTo>
                  <a:lnTo>
                    <a:pt x="1983" y="228"/>
                  </a:lnTo>
                  <a:lnTo>
                    <a:pt x="1653" y="231"/>
                  </a:lnTo>
                  <a:lnTo>
                    <a:pt x="1586" y="232"/>
                  </a:lnTo>
                  <a:lnTo>
                    <a:pt x="1520" y="232"/>
                  </a:lnTo>
                  <a:lnTo>
                    <a:pt x="1388" y="233"/>
                  </a:lnTo>
                  <a:lnTo>
                    <a:pt x="1322" y="233"/>
                  </a:lnTo>
                  <a:lnTo>
                    <a:pt x="1257" y="233"/>
                  </a:lnTo>
                  <a:lnTo>
                    <a:pt x="1190" y="234"/>
                  </a:lnTo>
                  <a:lnTo>
                    <a:pt x="992" y="234"/>
                  </a:lnTo>
                  <a:lnTo>
                    <a:pt x="926" y="235"/>
                  </a:lnTo>
                  <a:lnTo>
                    <a:pt x="727" y="235"/>
                  </a:lnTo>
                  <a:lnTo>
                    <a:pt x="661" y="236"/>
                  </a:lnTo>
                  <a:lnTo>
                    <a:pt x="595" y="236"/>
                  </a:lnTo>
                  <a:lnTo>
                    <a:pt x="529" y="236"/>
                  </a:lnTo>
                  <a:lnTo>
                    <a:pt x="264" y="238"/>
                  </a:lnTo>
                  <a:lnTo>
                    <a:pt x="198" y="238"/>
                  </a:lnTo>
                  <a:lnTo>
                    <a:pt x="133" y="238"/>
                  </a:lnTo>
                  <a:lnTo>
                    <a:pt x="65" y="238"/>
                  </a:lnTo>
                  <a:lnTo>
                    <a:pt x="0" y="238"/>
                  </a:lnTo>
                  <a:lnTo>
                    <a:pt x="0" y="235"/>
                  </a:lnTo>
                  <a:close/>
                  <a:moveTo>
                    <a:pt x="64" y="0"/>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8" name="Freeform 48"/>
            <p:cNvSpPr>
              <a:spLocks/>
            </p:cNvSpPr>
            <p:nvPr/>
          </p:nvSpPr>
          <p:spPr bwMode="auto">
            <a:xfrm>
              <a:off x="2013726" y="5158962"/>
              <a:ext cx="9447213" cy="435188"/>
            </a:xfrm>
            <a:custGeom>
              <a:avLst/>
              <a:gdLst>
                <a:gd name="T0" fmla="*/ 65 w 5951"/>
                <a:gd name="T1" fmla="*/ 146 h 146"/>
                <a:gd name="T2" fmla="*/ 264 w 5951"/>
                <a:gd name="T3" fmla="*/ 145 h 146"/>
                <a:gd name="T4" fmla="*/ 595 w 5951"/>
                <a:gd name="T5" fmla="*/ 144 h 146"/>
                <a:gd name="T6" fmla="*/ 926 w 5951"/>
                <a:gd name="T7" fmla="*/ 143 h 146"/>
                <a:gd name="T8" fmla="*/ 1058 w 5951"/>
                <a:gd name="T9" fmla="*/ 142 h 146"/>
                <a:gd name="T10" fmla="*/ 1190 w 5951"/>
                <a:gd name="T11" fmla="*/ 141 h 146"/>
                <a:gd name="T12" fmla="*/ 1322 w 5951"/>
                <a:gd name="T13" fmla="*/ 141 h 146"/>
                <a:gd name="T14" fmla="*/ 1454 w 5951"/>
                <a:gd name="T15" fmla="*/ 139 h 146"/>
                <a:gd name="T16" fmla="*/ 1653 w 5951"/>
                <a:gd name="T17" fmla="*/ 137 h 146"/>
                <a:gd name="T18" fmla="*/ 1983 w 5951"/>
                <a:gd name="T19" fmla="*/ 135 h 146"/>
                <a:gd name="T20" fmla="*/ 2116 w 5951"/>
                <a:gd name="T21" fmla="*/ 132 h 146"/>
                <a:gd name="T22" fmla="*/ 2248 w 5951"/>
                <a:gd name="T23" fmla="*/ 131 h 146"/>
                <a:gd name="T24" fmla="*/ 2381 w 5951"/>
                <a:gd name="T25" fmla="*/ 130 h 146"/>
                <a:gd name="T26" fmla="*/ 2644 w 5951"/>
                <a:gd name="T27" fmla="*/ 127 h 146"/>
                <a:gd name="T28" fmla="*/ 2777 w 5951"/>
                <a:gd name="T29" fmla="*/ 124 h 146"/>
                <a:gd name="T30" fmla="*/ 2975 w 5951"/>
                <a:gd name="T31" fmla="*/ 121 h 146"/>
                <a:gd name="T32" fmla="*/ 3174 w 5951"/>
                <a:gd name="T33" fmla="*/ 117 h 146"/>
                <a:gd name="T34" fmla="*/ 3306 w 5951"/>
                <a:gd name="T35" fmla="*/ 115 h 146"/>
                <a:gd name="T36" fmla="*/ 3438 w 5951"/>
                <a:gd name="T37" fmla="*/ 112 h 146"/>
                <a:gd name="T38" fmla="*/ 3637 w 5951"/>
                <a:gd name="T39" fmla="*/ 107 h 146"/>
                <a:gd name="T40" fmla="*/ 3768 w 5951"/>
                <a:gd name="T41" fmla="*/ 104 h 146"/>
                <a:gd name="T42" fmla="*/ 3967 w 5951"/>
                <a:gd name="T43" fmla="*/ 99 h 146"/>
                <a:gd name="T44" fmla="*/ 4099 w 5951"/>
                <a:gd name="T45" fmla="*/ 94 h 146"/>
                <a:gd name="T46" fmla="*/ 4298 w 5951"/>
                <a:gd name="T47" fmla="*/ 88 h 146"/>
                <a:gd name="T48" fmla="*/ 4496 w 5951"/>
                <a:gd name="T49" fmla="*/ 80 h 146"/>
                <a:gd name="T50" fmla="*/ 4628 w 5951"/>
                <a:gd name="T51" fmla="*/ 76 h 146"/>
                <a:gd name="T52" fmla="*/ 4826 w 5951"/>
                <a:gd name="T53" fmla="*/ 68 h 146"/>
                <a:gd name="T54" fmla="*/ 4958 w 5951"/>
                <a:gd name="T55" fmla="*/ 61 h 146"/>
                <a:gd name="T56" fmla="*/ 5091 w 5951"/>
                <a:gd name="T57" fmla="*/ 55 h 146"/>
                <a:gd name="T58" fmla="*/ 5289 w 5951"/>
                <a:gd name="T59" fmla="*/ 43 h 146"/>
                <a:gd name="T60" fmla="*/ 5422 w 5951"/>
                <a:gd name="T61" fmla="*/ 36 h 146"/>
                <a:gd name="T62" fmla="*/ 5554 w 5951"/>
                <a:gd name="T63" fmla="*/ 28 h 146"/>
                <a:gd name="T64" fmla="*/ 5686 w 5951"/>
                <a:gd name="T65" fmla="*/ 19 h 146"/>
                <a:gd name="T66" fmla="*/ 5819 w 5951"/>
                <a:gd name="T67" fmla="*/ 10 h 146"/>
                <a:gd name="T68" fmla="*/ 5951 w 5951"/>
                <a:gd name="T6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1" h="146">
                  <a:moveTo>
                    <a:pt x="0" y="146"/>
                  </a:moveTo>
                  <a:lnTo>
                    <a:pt x="65" y="146"/>
                  </a:lnTo>
                  <a:lnTo>
                    <a:pt x="198" y="146"/>
                  </a:lnTo>
                  <a:lnTo>
                    <a:pt x="264" y="145"/>
                  </a:lnTo>
                  <a:lnTo>
                    <a:pt x="529" y="144"/>
                  </a:lnTo>
                  <a:lnTo>
                    <a:pt x="595" y="144"/>
                  </a:lnTo>
                  <a:lnTo>
                    <a:pt x="727" y="144"/>
                  </a:lnTo>
                  <a:lnTo>
                    <a:pt x="926" y="143"/>
                  </a:lnTo>
                  <a:lnTo>
                    <a:pt x="992" y="142"/>
                  </a:lnTo>
                  <a:lnTo>
                    <a:pt x="1058" y="142"/>
                  </a:lnTo>
                  <a:lnTo>
                    <a:pt x="1124" y="142"/>
                  </a:lnTo>
                  <a:lnTo>
                    <a:pt x="1190" y="141"/>
                  </a:lnTo>
                  <a:lnTo>
                    <a:pt x="1257" y="141"/>
                  </a:lnTo>
                  <a:lnTo>
                    <a:pt x="1322" y="141"/>
                  </a:lnTo>
                  <a:lnTo>
                    <a:pt x="1388" y="139"/>
                  </a:lnTo>
                  <a:lnTo>
                    <a:pt x="1454" y="139"/>
                  </a:lnTo>
                  <a:lnTo>
                    <a:pt x="1586" y="138"/>
                  </a:lnTo>
                  <a:lnTo>
                    <a:pt x="1653" y="137"/>
                  </a:lnTo>
                  <a:lnTo>
                    <a:pt x="1917" y="135"/>
                  </a:lnTo>
                  <a:lnTo>
                    <a:pt x="1983" y="135"/>
                  </a:lnTo>
                  <a:lnTo>
                    <a:pt x="2050" y="134"/>
                  </a:lnTo>
                  <a:lnTo>
                    <a:pt x="2116" y="132"/>
                  </a:lnTo>
                  <a:lnTo>
                    <a:pt x="2182" y="132"/>
                  </a:lnTo>
                  <a:lnTo>
                    <a:pt x="2248" y="131"/>
                  </a:lnTo>
                  <a:lnTo>
                    <a:pt x="2314" y="130"/>
                  </a:lnTo>
                  <a:lnTo>
                    <a:pt x="2381" y="130"/>
                  </a:lnTo>
                  <a:lnTo>
                    <a:pt x="2447" y="129"/>
                  </a:lnTo>
                  <a:lnTo>
                    <a:pt x="2644" y="127"/>
                  </a:lnTo>
                  <a:lnTo>
                    <a:pt x="2710" y="126"/>
                  </a:lnTo>
                  <a:lnTo>
                    <a:pt x="2777" y="124"/>
                  </a:lnTo>
                  <a:lnTo>
                    <a:pt x="2843" y="123"/>
                  </a:lnTo>
                  <a:lnTo>
                    <a:pt x="2975" y="121"/>
                  </a:lnTo>
                  <a:lnTo>
                    <a:pt x="3041" y="120"/>
                  </a:lnTo>
                  <a:lnTo>
                    <a:pt x="3174" y="117"/>
                  </a:lnTo>
                  <a:lnTo>
                    <a:pt x="3240" y="116"/>
                  </a:lnTo>
                  <a:lnTo>
                    <a:pt x="3306" y="115"/>
                  </a:lnTo>
                  <a:lnTo>
                    <a:pt x="3372" y="114"/>
                  </a:lnTo>
                  <a:lnTo>
                    <a:pt x="3438" y="112"/>
                  </a:lnTo>
                  <a:lnTo>
                    <a:pt x="3505" y="110"/>
                  </a:lnTo>
                  <a:lnTo>
                    <a:pt x="3637" y="107"/>
                  </a:lnTo>
                  <a:lnTo>
                    <a:pt x="3702" y="106"/>
                  </a:lnTo>
                  <a:lnTo>
                    <a:pt x="3768" y="104"/>
                  </a:lnTo>
                  <a:lnTo>
                    <a:pt x="3901" y="100"/>
                  </a:lnTo>
                  <a:lnTo>
                    <a:pt x="3967" y="99"/>
                  </a:lnTo>
                  <a:lnTo>
                    <a:pt x="4033" y="97"/>
                  </a:lnTo>
                  <a:lnTo>
                    <a:pt x="4099" y="94"/>
                  </a:lnTo>
                  <a:lnTo>
                    <a:pt x="4231" y="91"/>
                  </a:lnTo>
                  <a:lnTo>
                    <a:pt x="4298" y="88"/>
                  </a:lnTo>
                  <a:lnTo>
                    <a:pt x="4430" y="84"/>
                  </a:lnTo>
                  <a:lnTo>
                    <a:pt x="4496" y="80"/>
                  </a:lnTo>
                  <a:lnTo>
                    <a:pt x="4562" y="78"/>
                  </a:lnTo>
                  <a:lnTo>
                    <a:pt x="4628" y="76"/>
                  </a:lnTo>
                  <a:lnTo>
                    <a:pt x="4761" y="70"/>
                  </a:lnTo>
                  <a:lnTo>
                    <a:pt x="4826" y="68"/>
                  </a:lnTo>
                  <a:lnTo>
                    <a:pt x="4892" y="64"/>
                  </a:lnTo>
                  <a:lnTo>
                    <a:pt x="4958" y="61"/>
                  </a:lnTo>
                  <a:lnTo>
                    <a:pt x="5025" y="58"/>
                  </a:lnTo>
                  <a:lnTo>
                    <a:pt x="5091" y="55"/>
                  </a:lnTo>
                  <a:lnTo>
                    <a:pt x="5157" y="51"/>
                  </a:lnTo>
                  <a:lnTo>
                    <a:pt x="5289" y="43"/>
                  </a:lnTo>
                  <a:lnTo>
                    <a:pt x="5355" y="40"/>
                  </a:lnTo>
                  <a:lnTo>
                    <a:pt x="5422" y="36"/>
                  </a:lnTo>
                  <a:lnTo>
                    <a:pt x="5488" y="32"/>
                  </a:lnTo>
                  <a:lnTo>
                    <a:pt x="5554" y="28"/>
                  </a:lnTo>
                  <a:lnTo>
                    <a:pt x="5620" y="24"/>
                  </a:lnTo>
                  <a:lnTo>
                    <a:pt x="5686" y="19"/>
                  </a:lnTo>
                  <a:lnTo>
                    <a:pt x="5752" y="14"/>
                  </a:lnTo>
                  <a:lnTo>
                    <a:pt x="5819" y="10"/>
                  </a:lnTo>
                  <a:lnTo>
                    <a:pt x="5885" y="5"/>
                  </a:lnTo>
                  <a:lnTo>
                    <a:pt x="5951"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a:off x="10201554" y="2279985"/>
            <a:ext cx="1414794" cy="830997"/>
          </a:xfrm>
          <a:prstGeom prst="rect">
            <a:avLst/>
          </a:prstGeom>
          <a:noFill/>
        </p:spPr>
        <p:txBody>
          <a:bodyPr wrap="square" rtlCol="0">
            <a:spAutoFit/>
          </a:bodyPr>
          <a:lstStyle/>
          <a:p>
            <a:r>
              <a:rPr lang="en-US" sz="2400" dirty="0"/>
              <a:t># votes against:</a:t>
            </a:r>
            <a:endParaRPr lang="en-GB" sz="2400" dirty="0"/>
          </a:p>
        </p:txBody>
      </p:sp>
      <p:sp>
        <p:nvSpPr>
          <p:cNvPr id="148" name="TextBox 147"/>
          <p:cNvSpPr txBox="1"/>
          <p:nvPr/>
        </p:nvSpPr>
        <p:spPr>
          <a:xfrm>
            <a:off x="10201554" y="3553269"/>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49" name="TextBox 148"/>
          <p:cNvSpPr txBox="1"/>
          <p:nvPr/>
        </p:nvSpPr>
        <p:spPr>
          <a:xfrm>
            <a:off x="10201554" y="4012571"/>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50" name="TextBox 149"/>
          <p:cNvSpPr txBox="1"/>
          <p:nvPr/>
        </p:nvSpPr>
        <p:spPr>
          <a:xfrm>
            <a:off x="10207672" y="4467989"/>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51" name="TextBox 150"/>
          <p:cNvSpPr txBox="1"/>
          <p:nvPr/>
        </p:nvSpPr>
        <p:spPr>
          <a:xfrm>
            <a:off x="10201554" y="3096225"/>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
        <p:nvSpPr>
          <p:cNvPr id="190" name="TextBox 189"/>
          <p:cNvSpPr txBox="1"/>
          <p:nvPr/>
        </p:nvSpPr>
        <p:spPr>
          <a:xfrm>
            <a:off x="5793897" y="3610512"/>
            <a:ext cx="4413776" cy="1107996"/>
          </a:xfrm>
          <a:prstGeom prst="rect">
            <a:avLst/>
          </a:prstGeom>
          <a:noFill/>
        </p:spPr>
        <p:txBody>
          <a:bodyPr wrap="square" rtlCol="0">
            <a:spAutoFit/>
          </a:bodyPr>
          <a:lstStyle/>
          <a:p>
            <a:r>
              <a:rPr lang="en-US" sz="6600" b="1" dirty="0">
                <a:solidFill>
                  <a:schemeClr val="accent4"/>
                </a:solidFill>
              </a:rPr>
              <a:t>“nothing”</a:t>
            </a:r>
            <a:endParaRPr lang="en-GB" sz="6600" b="1" dirty="0">
              <a:solidFill>
                <a:schemeClr val="accent4"/>
              </a:solidFill>
            </a:endParaRPr>
          </a:p>
        </p:txBody>
      </p:sp>
      <p:sp>
        <p:nvSpPr>
          <p:cNvPr id="56" name="TextBox 55"/>
          <p:cNvSpPr txBox="1"/>
          <p:nvPr/>
        </p:nvSpPr>
        <p:spPr>
          <a:xfrm>
            <a:off x="1605" y="6279291"/>
            <a:ext cx="4926252" cy="584775"/>
          </a:xfrm>
          <a:prstGeom prst="rect">
            <a:avLst/>
          </a:prstGeom>
          <a:noFill/>
        </p:spPr>
        <p:txBody>
          <a:bodyPr wrap="square" rtlCol="0">
            <a:spAutoFit/>
          </a:bodyPr>
          <a:lstStyle/>
          <a:p>
            <a:r>
              <a:rPr lang="en-US" sz="1600" dirty="0">
                <a:hlinkClick r:id="rId2"/>
              </a:rPr>
              <a:t>Hsing et al. (2018)</a:t>
            </a:r>
            <a:r>
              <a:rPr lang="en-US" sz="1600" dirty="0"/>
              <a:t> in</a:t>
            </a:r>
            <a:br>
              <a:rPr lang="en-US" sz="1600" dirty="0"/>
            </a:br>
            <a:r>
              <a:rPr lang="en-US" sz="1600" dirty="0"/>
              <a:t>Remote Sensing in Ecology &amp; Conservation</a:t>
            </a:r>
            <a:endParaRPr lang="en-GB" sz="1600" dirty="0"/>
          </a:p>
        </p:txBody>
      </p:sp>
    </p:spTree>
    <p:extLst>
      <p:ext uri="{BB962C8B-B14F-4D97-AF65-F5344CB8AC3E}">
        <p14:creationId xmlns:p14="http://schemas.microsoft.com/office/powerpoint/2010/main" val="35828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fade">
                                      <p:cBhvr>
                                        <p:cTn id="29" dur="500"/>
                                        <p:tgtEl>
                                          <p:spTgt spid="1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P spid="149" grpId="0"/>
      <p:bldP spid="150" grpId="0"/>
      <p:bldP spid="151" grpId="0"/>
    </p:bldLst>
  </p:timing>
</p:sld>
</file>

<file path=ppt/slides/slide4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009922" y="303213"/>
            <a:ext cx="9426335" cy="537051"/>
            <a:chOff x="2009922" y="303213"/>
            <a:chExt cx="9426335" cy="537051"/>
          </a:xfrm>
        </p:grpSpPr>
        <p:sp>
          <p:nvSpPr>
            <p:cNvPr id="79" name="Freeform 120"/>
            <p:cNvSpPr>
              <a:spLocks/>
            </p:cNvSpPr>
            <p:nvPr/>
          </p:nvSpPr>
          <p:spPr bwMode="auto">
            <a:xfrm>
              <a:off x="2009922" y="303213"/>
              <a:ext cx="9426335" cy="506977"/>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009922" y="303213"/>
              <a:ext cx="9426335" cy="537051"/>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151344" y="69099"/>
            <a:ext cx="1385972" cy="5779607"/>
            <a:chOff x="151344" y="69099"/>
            <a:chExt cx="1385972" cy="5779607"/>
          </a:xfrm>
        </p:grpSpPr>
        <p:sp>
          <p:nvSpPr>
            <p:cNvPr id="10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93"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6"/>
          <p:cNvGrpSpPr/>
          <p:nvPr/>
        </p:nvGrpSpPr>
        <p:grpSpPr>
          <a:xfrm>
            <a:off x="1537316" y="5617874"/>
            <a:ext cx="10371547" cy="1149544"/>
            <a:chOff x="1537316" y="5617874"/>
            <a:chExt cx="10371547" cy="1149544"/>
          </a:xfrm>
        </p:grpSpPr>
        <p:sp>
          <p:nvSpPr>
            <p:cNvPr id="107" name="Line 148"/>
            <p:cNvSpPr>
              <a:spLocks noChangeShapeType="1"/>
            </p:cNvSpPr>
            <p:nvPr/>
          </p:nvSpPr>
          <p:spPr bwMode="auto">
            <a:xfrm>
              <a:off x="1537316" y="5617875"/>
              <a:ext cx="10371547"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00992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864909"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86490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72419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72419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57917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57917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3846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384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29344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29344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5273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527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771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771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6700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670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72198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72198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8127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812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436257"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0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1"/>
          <p:cNvGrpSpPr/>
          <p:nvPr/>
        </p:nvGrpSpPr>
        <p:grpSpPr>
          <a:xfrm>
            <a:off x="2009922" y="303213"/>
            <a:ext cx="9426335" cy="1551005"/>
            <a:chOff x="2009922" y="303213"/>
            <a:chExt cx="9426335" cy="1551005"/>
          </a:xfrm>
        </p:grpSpPr>
        <p:sp>
          <p:nvSpPr>
            <p:cNvPr id="84" name="Freeform 125"/>
            <p:cNvSpPr>
              <a:spLocks/>
            </p:cNvSpPr>
            <p:nvPr/>
          </p:nvSpPr>
          <p:spPr bwMode="auto">
            <a:xfrm>
              <a:off x="2009922" y="303213"/>
              <a:ext cx="9426335" cy="1551005"/>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009922" y="303213"/>
              <a:ext cx="9426335" cy="1490855"/>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09922" y="303213"/>
            <a:ext cx="9426335" cy="3239496"/>
            <a:chOff x="2009922" y="303213"/>
            <a:chExt cx="9426335" cy="3239496"/>
          </a:xfrm>
        </p:grpSpPr>
        <p:sp>
          <p:nvSpPr>
            <p:cNvPr id="85" name="Freeform 126"/>
            <p:cNvSpPr>
              <a:spLocks/>
            </p:cNvSpPr>
            <p:nvPr/>
          </p:nvSpPr>
          <p:spPr bwMode="auto">
            <a:xfrm>
              <a:off x="2009922" y="303213"/>
              <a:ext cx="9426335" cy="3239496"/>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009922" y="307509"/>
              <a:ext cx="9426335" cy="3127789"/>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p:nvPr/>
        </p:nvGrpSpPr>
        <p:grpSpPr>
          <a:xfrm>
            <a:off x="2009922" y="307509"/>
            <a:ext cx="9426335" cy="4549901"/>
            <a:chOff x="2009922" y="307509"/>
            <a:chExt cx="9426335" cy="4549901"/>
          </a:xfrm>
        </p:grpSpPr>
        <p:sp>
          <p:nvSpPr>
            <p:cNvPr id="86" name="Freeform 127"/>
            <p:cNvSpPr>
              <a:spLocks/>
            </p:cNvSpPr>
            <p:nvPr/>
          </p:nvSpPr>
          <p:spPr bwMode="auto">
            <a:xfrm>
              <a:off x="2009922" y="307509"/>
              <a:ext cx="9426335" cy="4549901"/>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009922" y="311805"/>
              <a:ext cx="9426335" cy="4459676"/>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4" name="TextBox 93"/>
          <p:cNvSpPr txBox="1"/>
          <p:nvPr/>
        </p:nvSpPr>
        <p:spPr>
          <a:xfrm>
            <a:off x="1605" y="6279291"/>
            <a:ext cx="4926252" cy="584775"/>
          </a:xfrm>
          <a:prstGeom prst="rect">
            <a:avLst/>
          </a:prstGeom>
          <a:noFill/>
        </p:spPr>
        <p:txBody>
          <a:bodyPr wrap="square" rtlCol="0">
            <a:spAutoFit/>
          </a:bodyPr>
          <a:lstStyle/>
          <a:p>
            <a:r>
              <a:rPr lang="en-US" sz="1600" dirty="0">
                <a:hlinkClick r:id="rId3"/>
              </a:rPr>
              <a:t>Hsing et al. (2018)</a:t>
            </a:r>
            <a:r>
              <a:rPr lang="en-US" sz="1600" dirty="0"/>
              <a:t> in</a:t>
            </a:r>
            <a:br>
              <a:rPr lang="en-US" sz="1600" dirty="0"/>
            </a:br>
            <a:r>
              <a:rPr lang="en-US" sz="1600" dirty="0"/>
              <a:t>Remote Sensing in Ecology &amp; Conservation</a:t>
            </a:r>
            <a:endParaRPr lang="en-GB" sz="1600" dirty="0"/>
          </a:p>
        </p:txBody>
      </p:sp>
      <p:sp>
        <p:nvSpPr>
          <p:cNvPr id="76" name="TextBox 75"/>
          <p:cNvSpPr txBox="1"/>
          <p:nvPr/>
        </p:nvSpPr>
        <p:spPr>
          <a:xfrm>
            <a:off x="4049103" y="3166793"/>
            <a:ext cx="7916432" cy="1569660"/>
          </a:xfrm>
          <a:prstGeom prst="rect">
            <a:avLst/>
          </a:prstGeom>
          <a:noFill/>
        </p:spPr>
        <p:txBody>
          <a:bodyPr wrap="square" rtlCol="0">
            <a:spAutoFit/>
          </a:bodyPr>
          <a:lstStyle/>
          <a:p>
            <a:r>
              <a:rPr lang="en-US" sz="4800" b="1" dirty="0">
                <a:solidFill>
                  <a:schemeClr val="accent4"/>
                </a:solidFill>
              </a:rPr>
              <a:t>consensus classifications</a:t>
            </a:r>
            <a:r>
              <a:rPr lang="en-US" sz="4800" dirty="0">
                <a:solidFill>
                  <a:schemeClr val="accent4"/>
                </a:solidFill>
              </a:rPr>
              <a:t> </a:t>
            </a:r>
            <a:r>
              <a:rPr lang="en-US" sz="4800" dirty="0"/>
              <a:t>to aid crowdsourcing</a:t>
            </a:r>
            <a:endParaRPr lang="en-GB" sz="4800" dirty="0"/>
          </a:p>
        </p:txBody>
      </p:sp>
    </p:spTree>
    <p:extLst>
      <p:ext uri="{BB962C8B-B14F-4D97-AF65-F5344CB8AC3E}">
        <p14:creationId xmlns:p14="http://schemas.microsoft.com/office/powerpoint/2010/main" val="3083901317"/>
      </p:ext>
    </p:extLst>
  </p:cSld>
  <p:clrMapOvr>
    <a:masterClrMapping/>
  </p:clrMapOvr>
</p:sld>
</file>

<file path=ppt/slides/slide4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827866" y="2201333"/>
            <a:ext cx="7366001" cy="1754326"/>
            <a:chOff x="2827866" y="2201333"/>
            <a:chExt cx="7366001" cy="1754326"/>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866" y="2367996"/>
              <a:ext cx="1420999" cy="1420999"/>
            </a:xfrm>
            <a:prstGeom prst="rect">
              <a:avLst/>
            </a:prstGeom>
          </p:spPr>
        </p:pic>
        <p:sp>
          <p:nvSpPr>
            <p:cNvPr id="3" name="TextBox 2"/>
            <p:cNvSpPr txBox="1"/>
            <p:nvPr/>
          </p:nvSpPr>
          <p:spPr>
            <a:xfrm>
              <a:off x="4639734" y="2201333"/>
              <a:ext cx="5554133" cy="1754326"/>
            </a:xfrm>
            <a:prstGeom prst="rect">
              <a:avLst/>
            </a:prstGeom>
            <a:noFill/>
          </p:spPr>
          <p:txBody>
            <a:bodyPr wrap="square" rtlCol="0">
              <a:spAutoFit/>
            </a:bodyPr>
            <a:lstStyle/>
            <a:p>
              <a:r>
                <a:rPr lang="en-US" sz="3600" b="1" dirty="0"/>
                <a:t>Environmental Records Information Centre</a:t>
              </a:r>
            </a:p>
            <a:p>
              <a:r>
                <a:rPr lang="en-US" sz="3600" b="1" dirty="0">
                  <a:solidFill>
                    <a:srgbClr val="00ACEF"/>
                  </a:solidFill>
                </a:rPr>
                <a:t>North East</a:t>
              </a:r>
              <a:endParaRPr lang="en-GB" sz="3600" b="1" dirty="0">
                <a:solidFill>
                  <a:srgbClr val="00ACEF"/>
                </a:solidFill>
              </a:endParaRPr>
            </a:p>
          </p:txBody>
        </p:sp>
      </p:grpSp>
      <p:sp>
        <p:nvSpPr>
          <p:cNvPr id="5" name="TextBox 4"/>
          <p:cNvSpPr txBox="1"/>
          <p:nvPr/>
        </p:nvSpPr>
        <p:spPr>
          <a:xfrm>
            <a:off x="0" y="6611779"/>
            <a:ext cx="2082800" cy="246221"/>
          </a:xfrm>
          <a:prstGeom prst="rect">
            <a:avLst/>
          </a:prstGeom>
          <a:noFill/>
        </p:spPr>
        <p:txBody>
          <a:bodyPr wrap="square" rtlCol="0">
            <a:spAutoFit/>
          </a:bodyPr>
          <a:lstStyle/>
          <a:p>
            <a:r>
              <a:rPr lang="en-GB" sz="1000" dirty="0">
                <a:hlinkClick r:id="rId2"/>
              </a:rPr>
              <a:t>ERIC North East logo</a:t>
            </a:r>
            <a:r>
              <a:rPr lang="en-GB" sz="1000" dirty="0"/>
              <a:t>, fair use</a:t>
            </a:r>
          </a:p>
        </p:txBody>
      </p:sp>
    </p:spTree>
    <p:extLst>
      <p:ext uri="{BB962C8B-B14F-4D97-AF65-F5344CB8AC3E}">
        <p14:creationId xmlns:p14="http://schemas.microsoft.com/office/powerpoint/2010/main" val="3213558114"/>
      </p:ext>
    </p:extLst>
  </p:cSld>
  <p:clrMapOvr>
    <a:masterClrMapping/>
  </p:clrMapOvr>
</p:sld>
</file>

<file path=ppt/slides/slide4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911" y="1308257"/>
            <a:ext cx="7377778" cy="2514286"/>
          </a:xfrm>
          <a:prstGeom prst="rect">
            <a:avLst/>
          </a:prstGeom>
        </p:spPr>
      </p:pic>
      <p:sp>
        <p:nvSpPr>
          <p:cNvPr id="3" name="TextBox 2"/>
          <p:cNvSpPr txBox="1"/>
          <p:nvPr/>
        </p:nvSpPr>
        <p:spPr>
          <a:xfrm>
            <a:off x="0" y="6611779"/>
            <a:ext cx="2082800" cy="246221"/>
          </a:xfrm>
          <a:prstGeom prst="rect">
            <a:avLst/>
          </a:prstGeom>
          <a:noFill/>
        </p:spPr>
        <p:txBody>
          <a:bodyPr wrap="square" rtlCol="0">
            <a:spAutoFit/>
          </a:bodyPr>
          <a:lstStyle/>
          <a:p>
            <a:r>
              <a:rPr lang="en-GB" sz="1000" dirty="0">
                <a:hlinkClick r:id="rId2"/>
              </a:rPr>
              <a:t>NBN logo</a:t>
            </a:r>
            <a:r>
              <a:rPr lang="en-GB" sz="1000" dirty="0"/>
              <a:t>, fair use</a:t>
            </a:r>
          </a:p>
        </p:txBody>
      </p:sp>
    </p:spTree>
    <p:extLst>
      <p:ext uri="{BB962C8B-B14F-4D97-AF65-F5344CB8AC3E}">
        <p14:creationId xmlns:p14="http://schemas.microsoft.com/office/powerpoint/2010/main" val="1167866628"/>
      </p:ext>
    </p:extLst>
  </p:cSld>
  <p:clrMapOvr>
    <a:masterClrMapping/>
  </p:clrMapOvr>
</p:sld>
</file>

<file path=ppt/slides/slide5.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658" y="0"/>
            <a:ext cx="9452683" cy="6858000"/>
          </a:xfrm>
          <a:prstGeom prst="rect">
            <a:avLst/>
          </a:prstGeom>
        </p:spPr>
      </p:pic>
      <p:sp>
        <p:nvSpPr>
          <p:cNvPr id="5" name="TextBox 4"/>
          <p:cNvSpPr txBox="1"/>
          <p:nvPr/>
        </p:nvSpPr>
        <p:spPr>
          <a:xfrm>
            <a:off x="0" y="6581001"/>
            <a:ext cx="3874653" cy="276999"/>
          </a:xfrm>
          <a:prstGeom prst="rect">
            <a:avLst/>
          </a:prstGeom>
          <a:noFill/>
        </p:spPr>
        <p:txBody>
          <a:bodyPr wrap="square" rtlCol="0">
            <a:spAutoFit/>
          </a:bodyPr>
          <a:lstStyle/>
          <a:p>
            <a:r>
              <a:rPr lang="en-US" sz="1200" dirty="0">
                <a:hlinkClick r:id="rId4"/>
              </a:rPr>
              <a:t>https://www.galaxyzoo.org/</a:t>
            </a:r>
            <a:r>
              <a:rPr lang="en-US" sz="1200" dirty="0"/>
              <a:t> screenshot, fair use</a:t>
            </a:r>
            <a:endParaRPr lang="en-GB" sz="1200" dirty="0"/>
          </a:p>
        </p:txBody>
      </p:sp>
    </p:spTree>
    <p:extLst>
      <p:ext uri="{BB962C8B-B14F-4D97-AF65-F5344CB8AC3E}">
        <p14:creationId xmlns:p14="http://schemas.microsoft.com/office/powerpoint/2010/main" val="2215951749"/>
      </p:ext>
    </p:extLst>
  </p:cSld>
  <p:clrMapOvr>
    <a:masterClrMapping/>
  </p:clrMapOvr>
</p:sld>
</file>

<file path=ppt/slides/slide5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0" y="6611779"/>
            <a:ext cx="1557867" cy="246221"/>
          </a:xfrm>
          <a:prstGeom prst="rect">
            <a:avLst/>
          </a:prstGeom>
          <a:noFill/>
        </p:spPr>
        <p:txBody>
          <a:bodyPr wrap="square" rtlCol="0">
            <a:spAutoFit/>
          </a:bodyPr>
          <a:lstStyle/>
          <a:p>
            <a:r>
              <a:rPr lang="en-GB" sz="1000" dirty="0">
                <a:hlinkClick r:id="rId2"/>
              </a:rPr>
              <a:t>GBIF logo</a:t>
            </a:r>
            <a:r>
              <a:rPr lang="en-GB" sz="1000" dirty="0"/>
              <a:t>, fair use</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989667"/>
            <a:ext cx="10058400" cy="2067559"/>
          </a:xfrm>
          <a:prstGeom prst="rect">
            <a:avLst/>
          </a:prstGeom>
        </p:spPr>
      </p:pic>
    </p:spTree>
    <p:extLst>
      <p:ext uri="{BB962C8B-B14F-4D97-AF65-F5344CB8AC3E}">
        <p14:creationId xmlns:p14="http://schemas.microsoft.com/office/powerpoint/2010/main" val="2232553565"/>
      </p:ext>
    </p:extLst>
  </p:cSld>
  <p:clrMapOvr>
    <a:masterClrMapping/>
  </p:clrMapOvr>
</p:sld>
</file>

<file path=ppt/slides/slide5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24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5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citizen scientists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05843575"/>
      </p:ext>
    </p:extLst>
  </p:cSld>
  <p:clrMapOvr>
    <a:masterClrMapping/>
  </p:clrMapOvr>
</p:sld>
</file>

<file path=ppt/slides/slide5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rot="16200000">
            <a:off x="11208212" y="5874212"/>
            <a:ext cx="1690577" cy="276999"/>
          </a:xfrm>
          <a:prstGeom prst="rect">
            <a:avLst/>
          </a:prstGeom>
          <a:noFill/>
        </p:spPr>
        <p:txBody>
          <a:bodyPr wrap="square" rtlCol="0">
            <a:spAutoFit/>
          </a:bodyPr>
          <a:lstStyle/>
          <a:p>
            <a:r>
              <a:rPr lang="en-US" sz="1200" dirty="0"/>
              <a:t>logos under fair use</a:t>
            </a:r>
            <a:endParaRPr lang="en-GB" sz="12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433" y="1315618"/>
            <a:ext cx="4404852" cy="20138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400" y="1310913"/>
            <a:ext cx="5275167" cy="2018534"/>
          </a:xfrm>
          <a:prstGeom prst="rect">
            <a:avLst/>
          </a:prstGeom>
        </p:spPr>
      </p:pic>
    </p:spTree>
    <p:custDataLst>
      <p:tags r:id="rId1"/>
    </p:custDataLst>
    <p:extLst>
      <p:ext uri="{BB962C8B-B14F-4D97-AF65-F5344CB8AC3E}">
        <p14:creationId xmlns:p14="http://schemas.microsoft.com/office/powerpoint/2010/main" val="265937818"/>
      </p:ext>
    </p:extLst>
  </p:cSld>
  <p:clrMapOvr>
    <a:masterClrMapping/>
  </p:clrMapOvr>
  <mc:AlternateContent xmlns:mc="http://schemas.openxmlformats.org/markup-compatibility/2006" xmlns:p14="http://schemas.microsoft.com/office/powerpoint/2010/main">
    <mc:Choice Requires="p14">
      <p:transition p14:dur="10"/>
    </mc:Choice>
    <mc:Fallback xmlns:p="http://schemas.openxmlformats.org/presentationml/2006/main" xmlns:r="http://schemas.openxmlformats.org/officeDocument/2006/relationships" xmlns:a="http://schemas.openxmlformats.org/drawingml/2006/main"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0696044"/>
      </p:ext>
    </p:extLst>
  </p:cSld>
  <p:clrMapOvr>
    <a:masterClrMapping/>
  </p:clrMapOvr>
</p:sld>
</file>

<file path=ppt/slides/slide5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895500"/>
      </p:ext>
    </p:extLst>
  </p:cSld>
  <p:clrMapOvr>
    <a:masterClrMapping/>
  </p:clrMapOvr>
</p:sld>
</file>

<file path=ppt/slides/slide5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053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5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1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5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8741375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5" name="Group 4"/>
          <p:cNvGrpSpPr/>
          <p:nvPr/>
        </p:nvGrpSpPr>
        <p:grpSpPr>
          <a:xfrm>
            <a:off x="4772968" y="200967"/>
            <a:ext cx="7194620" cy="1446550"/>
            <a:chOff x="3165231" y="130628"/>
            <a:chExt cx="7194620" cy="1446550"/>
          </a:xfrm>
        </p:grpSpPr>
        <p:sp>
          <p:nvSpPr>
            <p:cNvPr id="4" name="Rounded Rectangle 3"/>
            <p:cNvSpPr/>
            <p:nvPr/>
          </p:nvSpPr>
          <p:spPr>
            <a:xfrm>
              <a:off x="3165232" y="130628"/>
              <a:ext cx="7194619" cy="1446550"/>
            </a:xfrm>
            <a:prstGeom prst="roundRect">
              <a:avLst>
                <a:gd name="adj" fmla="val 9221"/>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165231" y="130628"/>
              <a:ext cx="7194620" cy="1446550"/>
            </a:xfrm>
            <a:prstGeom prst="rect">
              <a:avLst/>
            </a:prstGeom>
            <a:noFill/>
          </p:spPr>
          <p:txBody>
            <a:bodyPr wrap="square" rtlCol="0">
              <a:spAutoFit/>
            </a:bodyPr>
            <a:lstStyle/>
            <a:p>
              <a:r>
                <a:rPr lang="en-US" sz="4400" dirty="0">
                  <a:solidFill>
                    <a:schemeClr val="accent4"/>
                  </a:solidFill>
                </a:rPr>
                <a:t>Celebrate Science</a:t>
              </a:r>
              <a:r>
                <a:rPr lang="en-US" sz="4400" dirty="0"/>
                <a:t> festival</a:t>
              </a:r>
              <a:br>
                <a:rPr lang="en-US" sz="4400" dirty="0"/>
              </a:br>
              <a:r>
                <a:rPr lang="en-US" sz="4400" dirty="0"/>
                <a:t>October 2017</a:t>
              </a:r>
              <a:endParaRPr lang="en-GB" sz="4400" dirty="0"/>
            </a:p>
          </p:txBody>
        </p:sp>
      </p:grpSp>
    </p:spTree>
    <p:extLst>
      <p:ext uri="{BB962C8B-B14F-4D97-AF65-F5344CB8AC3E}">
        <p14:creationId xmlns:p14="http://schemas.microsoft.com/office/powerpoint/2010/main" val="333023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2176133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8657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943" y="665018"/>
            <a:ext cx="3070928" cy="988496"/>
          </a:xfrm>
          <a:prstGeom prst="roundRect">
            <a:avLst>
              <a:gd name="adj" fmla="val 15733"/>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051" y="851781"/>
            <a:ext cx="4430479" cy="942655"/>
          </a:xfrm>
          <a:prstGeom prst="rect">
            <a:avLst/>
          </a:prstGeom>
        </p:spPr>
      </p:pic>
      <p:pic>
        <p:nvPicPr>
          <p:cNvPr id="10" name="Picture 9">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169" y="3429000"/>
            <a:ext cx="4268129" cy="1805063"/>
          </a:xfrm>
          <a:prstGeom prst="roundRect">
            <a:avLst>
              <a:gd name="adj" fmla="val 11039"/>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contourClr>
              <a:srgbClr val="969696"/>
            </a:contourClr>
          </a:sp3d>
        </p:spPr>
      </p:pic>
      <p:pic>
        <p:nvPicPr>
          <p:cNvPr id="11" name="Picture 10">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4332" y="3116694"/>
            <a:ext cx="3617335" cy="2893868"/>
          </a:xfrm>
          <a:prstGeom prst="roundRect">
            <a:avLst>
              <a:gd name="adj" fmla="val 5496"/>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contourClr>
              <a:srgbClr val="969696"/>
            </a:contourClr>
          </a:sp3d>
        </p:spPr>
      </p:pic>
      <p:sp>
        <p:nvSpPr>
          <p:cNvPr id="12" name="TextBox 11"/>
          <p:cNvSpPr txBox="1"/>
          <p:nvPr/>
        </p:nvSpPr>
        <p:spPr>
          <a:xfrm rot="16200000">
            <a:off x="11213489" y="5872063"/>
            <a:ext cx="1694873" cy="276999"/>
          </a:xfrm>
          <a:prstGeom prst="rect">
            <a:avLst/>
          </a:prstGeom>
          <a:noFill/>
        </p:spPr>
        <p:txBody>
          <a:bodyPr wrap="square" rtlCol="0">
            <a:spAutoFit/>
          </a:bodyPr>
          <a:lstStyle/>
          <a:p>
            <a:r>
              <a:rPr lang="en-US" sz="1200" dirty="0"/>
              <a:t>logos under fair use</a:t>
            </a:r>
            <a:endParaRPr lang="en-GB" sz="1200" dirty="0"/>
          </a:p>
        </p:txBody>
      </p:sp>
    </p:spTree>
    <p:extLst>
      <p:ext uri="{BB962C8B-B14F-4D97-AF65-F5344CB8AC3E}">
        <p14:creationId xmlns:p14="http://schemas.microsoft.com/office/powerpoint/2010/main" val="338789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64350"/>
          </a:xfrm>
          <a:prstGeom prst="rect">
            <a:avLst/>
          </a:prstGeom>
        </p:spPr>
      </p:pic>
    </p:spTree>
    <p:extLst>
      <p:ext uri="{BB962C8B-B14F-4D97-AF65-F5344CB8AC3E}">
        <p14:creationId xmlns:p14="http://schemas.microsoft.com/office/powerpoint/2010/main" val="390395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6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3614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6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4393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6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1193650" y="2856805"/>
            <a:ext cx="6694305" cy="2481942"/>
            <a:chOff x="1193650" y="2856805"/>
            <a:chExt cx="6694305" cy="2481942"/>
          </a:xfrm>
        </p:grpSpPr>
        <p:sp>
          <p:nvSpPr>
            <p:cNvPr id="5" name="Rounded Rectangular Callout 4"/>
            <p:cNvSpPr/>
            <p:nvPr/>
          </p:nvSpPr>
          <p:spPr>
            <a:xfrm>
              <a:off x="1193650" y="2856805"/>
              <a:ext cx="6694305" cy="2481942"/>
            </a:xfrm>
            <a:prstGeom prst="wedgeRoundRectCallout">
              <a:avLst>
                <a:gd name="adj1" fmla="val -33333"/>
                <a:gd name="adj2" fmla="val 5885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30486" y="3035947"/>
              <a:ext cx="6220631" cy="2123658"/>
            </a:xfrm>
            <a:prstGeom prst="rect">
              <a:avLst/>
            </a:prstGeom>
            <a:noFill/>
          </p:spPr>
          <p:txBody>
            <a:bodyPr wrap="square" rtlCol="0">
              <a:spAutoFit/>
            </a:bodyPr>
            <a:lstStyle/>
            <a:p>
              <a:r>
                <a:rPr lang="en-GB" sz="4400" dirty="0">
                  <a:solidFill>
                    <a:schemeClr val="bg1"/>
                  </a:solidFill>
                </a:rPr>
                <a:t>“…people referred to MammalWeb as their </a:t>
              </a:r>
              <a:r>
                <a:rPr lang="en-GB" sz="4400" b="1" dirty="0">
                  <a:solidFill>
                    <a:schemeClr val="bg1"/>
                  </a:solidFill>
                </a:rPr>
                <a:t>favourite</a:t>
              </a:r>
              <a:r>
                <a:rPr lang="en-GB" sz="4400" dirty="0">
                  <a:solidFill>
                    <a:schemeClr val="bg1"/>
                  </a:solidFill>
                </a:rPr>
                <a:t> activity.”</a:t>
              </a:r>
            </a:p>
          </p:txBody>
        </p:sp>
      </p:grpSp>
      <p:grpSp>
        <p:nvGrpSpPr>
          <p:cNvPr id="15" name="Group 14"/>
          <p:cNvGrpSpPr/>
          <p:nvPr/>
        </p:nvGrpSpPr>
        <p:grpSpPr>
          <a:xfrm>
            <a:off x="5035857" y="191244"/>
            <a:ext cx="5965451" cy="2481942"/>
            <a:chOff x="5035857" y="191244"/>
            <a:chExt cx="5965451" cy="2481942"/>
          </a:xfrm>
        </p:grpSpPr>
        <p:sp>
          <p:nvSpPr>
            <p:cNvPr id="6" name="Rounded Rectangular Callout 5"/>
            <p:cNvSpPr/>
            <p:nvPr/>
          </p:nvSpPr>
          <p:spPr>
            <a:xfrm>
              <a:off x="5035857" y="191244"/>
              <a:ext cx="5965451" cy="2481942"/>
            </a:xfrm>
            <a:prstGeom prst="wedgeRoundRectCallout">
              <a:avLst>
                <a:gd name="adj1" fmla="val 33313"/>
                <a:gd name="adj2" fmla="val 58857"/>
                <a:gd name="adj3" fmla="val 16667"/>
              </a:avLst>
            </a:prstGeom>
            <a:solidFill>
              <a:srgbClr val="00B0F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154275" y="401163"/>
              <a:ext cx="5728614" cy="2062103"/>
            </a:xfrm>
            <a:prstGeom prst="rect">
              <a:avLst/>
            </a:prstGeom>
            <a:noFill/>
          </p:spPr>
          <p:txBody>
            <a:bodyPr wrap="square" rtlCol="0">
              <a:spAutoFit/>
            </a:bodyPr>
            <a:lstStyle/>
            <a:p>
              <a:r>
                <a:rPr lang="en-US" sz="3200" dirty="0">
                  <a:solidFill>
                    <a:schemeClr val="bg1"/>
                  </a:solidFill>
                </a:rPr>
                <a:t>“…great to see young people who are so </a:t>
              </a:r>
              <a:r>
                <a:rPr lang="en-US" sz="3200" b="1" dirty="0">
                  <a:solidFill>
                    <a:schemeClr val="bg1"/>
                  </a:solidFill>
                </a:rPr>
                <a:t>knowledgeable</a:t>
              </a:r>
              <a:r>
                <a:rPr lang="en-US" sz="3200" dirty="0">
                  <a:solidFill>
                    <a:schemeClr val="bg1"/>
                  </a:solidFill>
                </a:rPr>
                <a:t> and </a:t>
              </a:r>
              <a:r>
                <a:rPr lang="en-US" sz="3200" b="1" dirty="0">
                  <a:solidFill>
                    <a:schemeClr val="bg1"/>
                  </a:solidFill>
                </a:rPr>
                <a:t>enthusiastic</a:t>
              </a:r>
              <a:r>
                <a:rPr lang="en-US" sz="3200" dirty="0">
                  <a:solidFill>
                    <a:schemeClr val="bg1"/>
                  </a:solidFill>
                </a:rPr>
                <a:t> about science.</a:t>
              </a:r>
              <a:r>
                <a:rPr lang="en-GB" sz="3200" dirty="0">
                  <a:solidFill>
                    <a:schemeClr val="bg1"/>
                  </a:solidFill>
                </a:rPr>
                <a:t>”</a:t>
              </a:r>
            </a:p>
          </p:txBody>
        </p:sp>
      </p:grpSp>
      <p:grpSp>
        <p:nvGrpSpPr>
          <p:cNvPr id="13" name="Group 12"/>
          <p:cNvGrpSpPr/>
          <p:nvPr/>
        </p:nvGrpSpPr>
        <p:grpSpPr>
          <a:xfrm>
            <a:off x="532134" y="5577921"/>
            <a:ext cx="4341316" cy="830997"/>
            <a:chOff x="532134" y="5577921"/>
            <a:chExt cx="4341316" cy="830997"/>
          </a:xfrm>
        </p:grpSpPr>
        <p:sp>
          <p:nvSpPr>
            <p:cNvPr id="11" name="Rounded Rectangle 10"/>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2134" y="5577921"/>
              <a:ext cx="4341316" cy="830997"/>
            </a:xfrm>
            <a:prstGeom prst="rect">
              <a:avLst/>
            </a:prstGeom>
            <a:noFill/>
          </p:spPr>
          <p:txBody>
            <a:bodyPr wrap="square" rtlCol="0" anchor="ctr">
              <a:spAutoFit/>
            </a:bodyPr>
            <a:lstStyle/>
            <a:p>
              <a:pPr algn="ctr"/>
              <a:r>
                <a:rPr lang="en-US" sz="2400" dirty="0" err="1"/>
                <a:t>Dr</a:t>
              </a:r>
              <a:r>
                <a:rPr lang="en-US" sz="2400" dirty="0"/>
                <a:t> Paula Martin, coordinator</a:t>
              </a:r>
              <a:br>
                <a:rPr lang="en-US" sz="2400" dirty="0"/>
              </a:br>
              <a:r>
                <a:rPr lang="en-US" sz="2400" dirty="0"/>
                <a:t>Celebrate Science 2017</a:t>
              </a:r>
              <a:endParaRPr lang="en-GB" sz="2400" dirty="0"/>
            </a:p>
          </p:txBody>
        </p:sp>
      </p:grpSp>
      <p:grpSp>
        <p:nvGrpSpPr>
          <p:cNvPr id="12" name="Group 11"/>
          <p:cNvGrpSpPr/>
          <p:nvPr/>
        </p:nvGrpSpPr>
        <p:grpSpPr>
          <a:xfrm>
            <a:off x="8678426" y="2928091"/>
            <a:ext cx="2723103" cy="562707"/>
            <a:chOff x="8678426" y="2968283"/>
            <a:chExt cx="2723103" cy="562707"/>
          </a:xfrm>
        </p:grpSpPr>
        <p:sp>
          <p:nvSpPr>
            <p:cNvPr id="10" name="Rounded Rectangle 9"/>
            <p:cNvSpPr/>
            <p:nvPr/>
          </p:nvSpPr>
          <p:spPr>
            <a:xfrm>
              <a:off x="8678426" y="2968283"/>
              <a:ext cx="2723103" cy="562707"/>
            </a:xfrm>
            <a:prstGeom prst="roundRect">
              <a:avLst/>
            </a:prstGeom>
            <a:solidFill>
              <a:schemeClr val="bg1">
                <a:alpha val="6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74703" y="3018803"/>
              <a:ext cx="2530548" cy="461665"/>
            </a:xfrm>
            <a:prstGeom prst="rect">
              <a:avLst/>
            </a:prstGeom>
            <a:noFill/>
          </p:spPr>
          <p:txBody>
            <a:bodyPr wrap="square" rtlCol="0" anchor="ctr">
              <a:spAutoFit/>
            </a:bodyPr>
            <a:lstStyle/>
            <a:p>
              <a:pPr algn="ctr"/>
              <a:r>
                <a:rPr lang="en-US" sz="2400" dirty="0"/>
                <a:t>visitor feedback</a:t>
              </a:r>
              <a:endParaRPr lang="en-GB" sz="2400" dirty="0"/>
            </a:p>
          </p:txBody>
        </p:sp>
      </p:grpSp>
    </p:spTree>
    <p:custDataLst>
      <p:tags r:id="rId1"/>
    </p:custDataLst>
    <p:extLst>
      <p:ext uri="{BB962C8B-B14F-4D97-AF65-F5344CB8AC3E}">
        <p14:creationId xmlns:p14="http://schemas.microsoft.com/office/powerpoint/2010/main" val="31993948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p="http://schemas.openxmlformats.org/presentationml/2006/main" xmlns:r="http://schemas.openxmlformats.org/officeDocument/2006/relationships" xmlns:a="http://schemas.openxmlformats.org/drawingml/2006/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
                                          <p:val>
                                            <p:strVal val="#ppt_x"/>
                                          </p:val>
                                        </p:tav>
                                      </p:tavLst>
                                    </p:anim>
                                    <p:anim calcmode="lin" valueType="num">
                                      <p:cBhvr>
                                        <p:cTn id="9" dur="500" fill="hold"/>
                                        <p:tgtEl>
                                          <p:spTgt spid="15"/>
                                        </p:tgtEl>
                                        <p:attrNameLst>
                                          <p:attrName>ppt_y</p:attrName>
                                        </p:attrNameLst>
                                      </p:cBhvr>
                                      <p:tavLst>
                                        <p:tav tm="0%">
                                          <p:val>
                                            <p:strVal val="#ppt_y+.1"/>
                                          </p:val>
                                        </p:tav>
                                        <p:tav tm="1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
                                          <p:val>
                                            <p:strVal val="#ppt_x"/>
                                          </p:val>
                                        </p:tav>
                                      </p:tavLst>
                                    </p:anim>
                                    <p:anim calcmode="lin" valueType="num">
                                      <p:cBhvr>
                                        <p:cTn id="14" dur="500" fill="hold"/>
                                        <p:tgtEl>
                                          <p:spTgt spid="1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
                                          <p:val>
                                            <p:strVal val="#ppt_x"/>
                                          </p:val>
                                        </p:tav>
                                      </p:tavLst>
                                    </p:anim>
                                    <p:anim calcmode="lin" valueType="num">
                                      <p:cBhvr>
                                        <p:cTn id="21" dur="500" fill="hold"/>
                                        <p:tgtEl>
                                          <p:spTgt spid="14"/>
                                        </p:tgtEl>
                                        <p:attrNameLst>
                                          <p:attrName>ppt_y</p:attrName>
                                        </p:attrNameLst>
                                      </p:cBhvr>
                                      <p:tavLst>
                                        <p:tav tm="0%">
                                          <p:val>
                                            <p:strVal val="#ppt_y+.1"/>
                                          </p:val>
                                        </p:tav>
                                        <p:tav tm="1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
                                          <p:val>
                                            <p:strVal val="#ppt_x"/>
                                          </p:val>
                                        </p:tav>
                                      </p:tavLst>
                                    </p:anim>
                                    <p:anim calcmode="lin" valueType="num">
                                      <p:cBhvr>
                                        <p:cTn id="26"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MammalWeb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9965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38606"/>
      </p:ext>
    </p:extLst>
  </p:cSld>
  <p:clrMapOvr>
    <a:masterClrMapping/>
  </p:clrMapOvr>
</p:sld>
</file>

<file path=ppt/slides/slide6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742EFD9A-B7B5-4A83-972A-3CE1A1E12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605" y="110835"/>
            <a:ext cx="3196174" cy="3318165"/>
          </a:xfrm>
          <a:prstGeom prst="rect">
            <a:avLst/>
          </a:prstGeom>
        </p:spPr>
      </p:pic>
      <p:grpSp>
        <p:nvGrpSpPr>
          <p:cNvPr id="7" name="Group 6"/>
          <p:cNvGrpSpPr/>
          <p:nvPr/>
        </p:nvGrpSpPr>
        <p:grpSpPr>
          <a:xfrm>
            <a:off x="-361741" y="265332"/>
            <a:ext cx="4633715" cy="1015663"/>
            <a:chOff x="-361741" y="265332"/>
            <a:chExt cx="5431752" cy="1015663"/>
          </a:xfrm>
        </p:grpSpPr>
        <p:sp>
          <p:nvSpPr>
            <p:cNvPr id="5" name="Rounded Rectangle 4"/>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95564" y="265332"/>
              <a:ext cx="4774447" cy="1015663"/>
            </a:xfrm>
            <a:prstGeom prst="rect">
              <a:avLst/>
            </a:prstGeom>
            <a:noFill/>
          </p:spPr>
          <p:txBody>
            <a:bodyPr wrap="square" rtlCol="0">
              <a:spAutoFit/>
            </a:bodyPr>
            <a:lstStyle/>
            <a:p>
              <a:r>
                <a:rPr lang="en-US" sz="6000" b="1" dirty="0">
                  <a:solidFill>
                    <a:schemeClr val="accent4"/>
                  </a:solidFill>
                </a:rPr>
                <a:t>42</a:t>
              </a:r>
              <a:r>
                <a:rPr lang="en-US" sz="5400" dirty="0">
                  <a:solidFill>
                    <a:schemeClr val="tx2"/>
                  </a:solidFill>
                </a:rPr>
                <a:t> schools!</a:t>
              </a:r>
              <a:endParaRPr lang="en-GB" sz="5400" dirty="0">
                <a:solidFill>
                  <a:schemeClr val="tx2"/>
                </a:solidFill>
              </a:endParaRPr>
            </a:p>
          </p:txBody>
        </p:sp>
      </p:grpSp>
      <p:sp>
        <p:nvSpPr>
          <p:cNvPr id="8" name="TextBox 7"/>
          <p:cNvSpPr txBox="1"/>
          <p:nvPr/>
        </p:nvSpPr>
        <p:spPr>
          <a:xfrm>
            <a:off x="7422572" y="6611427"/>
            <a:ext cx="4769428" cy="246221"/>
          </a:xfrm>
          <a:prstGeom prst="rect">
            <a:avLst/>
          </a:prstGeom>
          <a:solidFill>
            <a:schemeClr val="bg1">
              <a:alpha val="40%"/>
            </a:schemeClr>
          </a:solidFill>
        </p:spPr>
        <p:txBody>
          <a:bodyPr wrap="square" rtlCol="0">
            <a:spAutoFit/>
          </a:bodyPr>
          <a:lstStyle/>
          <a:p>
            <a:pPr algn="r"/>
            <a:r>
              <a:rPr lang="en-US" sz="1000" dirty="0">
                <a:hlinkClick r:id="rId4"/>
              </a:rPr>
              <a:t>Hancock Museum</a:t>
            </a:r>
            <a:r>
              <a:rPr lang="en-US" sz="1000" dirty="0"/>
              <a:t> by </a:t>
            </a:r>
            <a:r>
              <a:rPr lang="en-US" sz="1000" dirty="0" err="1"/>
              <a:t>TubularWorld</a:t>
            </a:r>
            <a:r>
              <a:rPr lang="en-US" sz="1000" dirty="0"/>
              <a:t> from Wikimedia Commons, </a:t>
            </a:r>
            <a:r>
              <a:rPr lang="en-US" sz="1000" dirty="0">
                <a:hlinkClick r:id="rId5"/>
              </a:rPr>
              <a:t>CC BY-SA 3.0</a:t>
            </a:r>
            <a:endParaRPr lang="en-GB" sz="1000" dirty="0"/>
          </a:p>
        </p:txBody>
      </p:sp>
      <p:sp>
        <p:nvSpPr>
          <p:cNvPr id="10" name="TextBox 9"/>
          <p:cNvSpPr txBox="1"/>
          <p:nvPr/>
        </p:nvSpPr>
        <p:spPr>
          <a:xfrm>
            <a:off x="0" y="6611779"/>
            <a:ext cx="3352800" cy="246221"/>
          </a:xfrm>
          <a:prstGeom prst="rect">
            <a:avLst/>
          </a:prstGeom>
          <a:noFill/>
        </p:spPr>
        <p:txBody>
          <a:bodyPr wrap="square" rtlCol="0">
            <a:spAutoFit/>
          </a:bodyPr>
          <a:lstStyle/>
          <a:p>
            <a:r>
              <a:rPr lang="en-US" sz="1000" dirty="0"/>
              <a:t>logo &amp; @SammyMason25 photo under fair use</a:t>
            </a:r>
            <a:endParaRPr lang="en-GB" sz="1000" dirty="0"/>
          </a:p>
        </p:txBody>
      </p:sp>
      <p:grpSp>
        <p:nvGrpSpPr>
          <p:cNvPr id="16" name="Group 15">
            <a:extLst>
              <a:ext uri="{FF2B5EF4-FFF2-40B4-BE49-F238E27FC236}">
                <a16:creationId xmlns:a16="http://schemas.microsoft.com/office/drawing/2014/main" id="{5603639A-5639-4380-9A7E-2DDC1CB827F7}"/>
              </a:ext>
            </a:extLst>
          </p:cNvPr>
          <p:cNvGrpSpPr/>
          <p:nvPr/>
        </p:nvGrpSpPr>
        <p:grpSpPr>
          <a:xfrm>
            <a:off x="4271973" y="3867875"/>
            <a:ext cx="9451494" cy="2743200"/>
            <a:chOff x="4293745" y="3288760"/>
            <a:chExt cx="9451494" cy="2743200"/>
          </a:xfrm>
        </p:grpSpPr>
        <p:sp>
          <p:nvSpPr>
            <p:cNvPr id="15" name="Rectangle: Rounded Corners 14">
              <a:extLst>
                <a:ext uri="{FF2B5EF4-FFF2-40B4-BE49-F238E27FC236}">
                  <a16:creationId xmlns:a16="http://schemas.microsoft.com/office/drawing/2014/main" id="{57E31B48-E16F-46B4-8AF1-1B660D449E42}"/>
                </a:ext>
              </a:extLst>
            </p:cNvPr>
            <p:cNvSpPr/>
            <p:nvPr/>
          </p:nvSpPr>
          <p:spPr>
            <a:xfrm>
              <a:off x="4293745" y="3288760"/>
              <a:ext cx="9451494" cy="2743200"/>
            </a:xfrm>
            <a:prstGeom prst="roundRect">
              <a:avLst>
                <a:gd name="adj" fmla="val 213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2A679A5-CBEF-48DF-B47F-E3B080668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300" y="3582035"/>
              <a:ext cx="2156651" cy="2156651"/>
            </a:xfrm>
            <a:prstGeom prst="rect">
              <a:avLst/>
            </a:prstGeom>
          </p:spPr>
        </p:pic>
        <p:sp>
          <p:nvSpPr>
            <p:cNvPr id="12" name="TextBox 11">
              <a:extLst>
                <a:ext uri="{FF2B5EF4-FFF2-40B4-BE49-F238E27FC236}">
                  <a16:creationId xmlns:a16="http://schemas.microsoft.com/office/drawing/2014/main" id="{72AF2BA5-3F55-4054-B562-B224E6E6AEA2}"/>
                </a:ext>
              </a:extLst>
            </p:cNvPr>
            <p:cNvSpPr txBox="1"/>
            <p:nvPr/>
          </p:nvSpPr>
          <p:spPr>
            <a:xfrm>
              <a:off x="6864439" y="3839885"/>
              <a:ext cx="4480705" cy="707886"/>
            </a:xfrm>
            <a:prstGeom prst="rect">
              <a:avLst/>
            </a:prstGeom>
            <a:noFill/>
          </p:spPr>
          <p:txBody>
            <a:bodyPr wrap="square" rtlCol="0">
              <a:spAutoFit/>
            </a:bodyPr>
            <a:lstStyle/>
            <a:p>
              <a:r>
                <a:rPr lang="en-GB" sz="4000" dirty="0"/>
                <a:t>Samantha Mason</a:t>
              </a:r>
            </a:p>
          </p:txBody>
        </p:sp>
        <p:sp>
          <p:nvSpPr>
            <p:cNvPr id="13" name="Freeform 5">
              <a:extLst>
                <a:ext uri="{FF2B5EF4-FFF2-40B4-BE49-F238E27FC236}">
                  <a16:creationId xmlns:a16="http://schemas.microsoft.com/office/drawing/2014/main" id="{5A57644A-3446-411C-90F4-8FAA70AE704B}"/>
                </a:ext>
              </a:extLst>
            </p:cNvPr>
            <p:cNvSpPr>
              <a:spLocks noEditPoints="1"/>
            </p:cNvSpPr>
            <p:nvPr/>
          </p:nvSpPr>
          <p:spPr bwMode="auto">
            <a:xfrm>
              <a:off x="6986445" y="4752303"/>
              <a:ext cx="596695" cy="517677"/>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TextBox 13">
              <a:extLst>
                <a:ext uri="{FF2B5EF4-FFF2-40B4-BE49-F238E27FC236}">
                  <a16:creationId xmlns:a16="http://schemas.microsoft.com/office/drawing/2014/main" id="{5C9C2CB7-B5C8-45B1-8945-54589069BC70}"/>
                </a:ext>
              </a:extLst>
            </p:cNvPr>
            <p:cNvSpPr txBox="1"/>
            <p:nvPr/>
          </p:nvSpPr>
          <p:spPr>
            <a:xfrm>
              <a:off x="7583139" y="4660361"/>
              <a:ext cx="4480705" cy="707886"/>
            </a:xfrm>
            <a:prstGeom prst="rect">
              <a:avLst/>
            </a:prstGeom>
            <a:noFill/>
          </p:spPr>
          <p:txBody>
            <a:bodyPr wrap="square" rtlCol="0">
              <a:spAutoFit/>
            </a:bodyPr>
            <a:lstStyle/>
            <a:p>
              <a:r>
                <a:rPr lang="en-GB" sz="4000" dirty="0"/>
                <a:t>@SammyMason25</a:t>
              </a:r>
            </a:p>
          </p:txBody>
        </p:sp>
      </p:grpSp>
    </p:spTree>
    <p:extLst>
      <p:ext uri="{BB962C8B-B14F-4D97-AF65-F5344CB8AC3E}">
        <p14:creationId xmlns:p14="http://schemas.microsoft.com/office/powerpoint/2010/main" val="29522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3.33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
                                          <p:val>
                                            <p:strVal val="#ppt_x"/>
                                          </p:val>
                                        </p:tav>
                                      </p:tavLst>
                                    </p:anim>
                                    <p:anim calcmode="lin" valueType="num">
                                      <p:cBhvr additive="base">
                                        <p:cTn id="8" dur="750" fill="hold"/>
                                        <p:tgtEl>
                                          <p:spTgt spid="7"/>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B5CEF-3C72-4A5C-AAD2-B6C6F5D8A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BDAA05A-820B-4CA2-B62A-45E41D3D0336}"/>
              </a:ext>
            </a:extLst>
          </p:cNvPr>
          <p:cNvSpPr txBox="1"/>
          <p:nvPr/>
        </p:nvSpPr>
        <p:spPr>
          <a:xfrm>
            <a:off x="9888942" y="6611779"/>
            <a:ext cx="2303058" cy="246221"/>
          </a:xfrm>
          <a:prstGeom prst="rect">
            <a:avLst/>
          </a:prstGeom>
          <a:noFill/>
        </p:spPr>
        <p:txBody>
          <a:bodyPr wrap="square" rtlCol="0">
            <a:spAutoFit/>
          </a:bodyPr>
          <a:lstStyle/>
          <a:p>
            <a:pPr algn="r"/>
            <a:r>
              <a:rPr lang="en-US" sz="1000" dirty="0"/>
              <a:t>photo by Samantha Mason, fair use</a:t>
            </a:r>
            <a:endParaRPr lang="en-GB" sz="1000" dirty="0"/>
          </a:p>
        </p:txBody>
      </p:sp>
      <p:grpSp>
        <p:nvGrpSpPr>
          <p:cNvPr id="5" name="Group 4">
            <a:extLst>
              <a:ext uri="{FF2B5EF4-FFF2-40B4-BE49-F238E27FC236}">
                <a16:creationId xmlns:a16="http://schemas.microsoft.com/office/drawing/2014/main" id="{AE3B31E4-AD14-41FE-8AC5-4D005E5CC824}"/>
              </a:ext>
            </a:extLst>
          </p:cNvPr>
          <p:cNvGrpSpPr/>
          <p:nvPr/>
        </p:nvGrpSpPr>
        <p:grpSpPr>
          <a:xfrm>
            <a:off x="-448825" y="5250989"/>
            <a:ext cx="5956998" cy="1015663"/>
            <a:chOff x="-361741" y="265332"/>
            <a:chExt cx="5431752" cy="1015663"/>
          </a:xfrm>
        </p:grpSpPr>
        <p:sp>
          <p:nvSpPr>
            <p:cNvPr id="6" name="Rounded Rectangle 4">
              <a:extLst>
                <a:ext uri="{FF2B5EF4-FFF2-40B4-BE49-F238E27FC236}">
                  <a16:creationId xmlns:a16="http://schemas.microsoft.com/office/drawing/2014/main" id="{2A141192-77F7-4E33-A222-4E827F5E7DAF}"/>
                </a:ext>
              </a:extLst>
            </p:cNvPr>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85A6085-BB27-47A3-8C47-BC352DC23F19}"/>
                </a:ext>
              </a:extLst>
            </p:cNvPr>
            <p:cNvSpPr txBox="1"/>
            <p:nvPr/>
          </p:nvSpPr>
          <p:spPr>
            <a:xfrm>
              <a:off x="295564" y="265332"/>
              <a:ext cx="4774447" cy="1015663"/>
            </a:xfrm>
            <a:prstGeom prst="rect">
              <a:avLst/>
            </a:prstGeom>
            <a:noFill/>
          </p:spPr>
          <p:txBody>
            <a:bodyPr wrap="square" rtlCol="0">
              <a:spAutoFit/>
            </a:bodyPr>
            <a:lstStyle/>
            <a:p>
              <a:r>
                <a:rPr lang="en-US" sz="6000" b="1" dirty="0">
                  <a:solidFill>
                    <a:schemeClr val="accent4"/>
                  </a:solidFill>
                </a:rPr>
                <a:t>2800</a:t>
              </a:r>
              <a:r>
                <a:rPr lang="en-US" sz="5400" dirty="0">
                  <a:solidFill>
                    <a:schemeClr val="tx2"/>
                  </a:solidFill>
                </a:rPr>
                <a:t> students</a:t>
              </a:r>
              <a:endParaRPr lang="en-GB" sz="5400" dirty="0">
                <a:solidFill>
                  <a:schemeClr val="tx2"/>
                </a:solidFill>
              </a:endParaRPr>
            </a:p>
          </p:txBody>
        </p:sp>
      </p:grpSp>
    </p:spTree>
    <p:extLst>
      <p:ext uri="{BB962C8B-B14F-4D97-AF65-F5344CB8AC3E}">
        <p14:creationId xmlns:p14="http://schemas.microsoft.com/office/powerpoint/2010/main" val="39851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3.33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
                                          <p:val>
                                            <p:strVal val="#ppt_x"/>
                                          </p:val>
                                        </p:tav>
                                      </p:tavLst>
                                    </p:anim>
                                    <p:anim calcmode="lin" valueType="num">
                                      <p:cBhvr additive="base">
                                        <p:cTn id="8" dur="750" fill="hold"/>
                                        <p:tgtEl>
                                          <p:spTgt spid="5"/>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AC454-611D-46FB-8AE2-8D97922F2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FB24238-B016-43E2-B9F6-00F1BF892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CB7F56F-F5A5-4604-9B5B-0EB8B196BED6}"/>
              </a:ext>
            </a:extLst>
          </p:cNvPr>
          <p:cNvSpPr txBox="1"/>
          <p:nvPr/>
        </p:nvSpPr>
        <p:spPr>
          <a:xfrm>
            <a:off x="0" y="6611779"/>
            <a:ext cx="2303058" cy="246221"/>
          </a:xfrm>
          <a:prstGeom prst="rect">
            <a:avLst/>
          </a:prstGeom>
          <a:solidFill>
            <a:schemeClr val="bg1">
              <a:alpha val="75%"/>
            </a:schemeClr>
          </a:solidFill>
        </p:spPr>
        <p:txBody>
          <a:bodyPr wrap="square" rtlCol="0">
            <a:spAutoFit/>
          </a:bodyPr>
          <a:lstStyle/>
          <a:p>
            <a:r>
              <a:rPr lang="en-US" sz="1000" dirty="0"/>
              <a:t>photo by Samantha Mason, fair use</a:t>
            </a:r>
            <a:endParaRPr lang="en-GB" sz="1000" dirty="0"/>
          </a:p>
        </p:txBody>
      </p:sp>
      <p:grpSp>
        <p:nvGrpSpPr>
          <p:cNvPr id="6" name="Group 5">
            <a:extLst>
              <a:ext uri="{FF2B5EF4-FFF2-40B4-BE49-F238E27FC236}">
                <a16:creationId xmlns:a16="http://schemas.microsoft.com/office/drawing/2014/main" id="{66D28D03-A67A-49C9-8CB1-BC7C91317734}"/>
              </a:ext>
            </a:extLst>
          </p:cNvPr>
          <p:cNvGrpSpPr/>
          <p:nvPr/>
        </p:nvGrpSpPr>
        <p:grpSpPr>
          <a:xfrm>
            <a:off x="1193650" y="2856805"/>
            <a:ext cx="6694305" cy="2481942"/>
            <a:chOff x="1193650" y="2856805"/>
            <a:chExt cx="6694305" cy="2481942"/>
          </a:xfrm>
        </p:grpSpPr>
        <p:sp>
          <p:nvSpPr>
            <p:cNvPr id="7" name="Rounded Rectangular Callout 4">
              <a:extLst>
                <a:ext uri="{FF2B5EF4-FFF2-40B4-BE49-F238E27FC236}">
                  <a16:creationId xmlns:a16="http://schemas.microsoft.com/office/drawing/2014/main" id="{73BD047D-E07C-4009-B8C3-D1956EF30988}"/>
                </a:ext>
              </a:extLst>
            </p:cNvPr>
            <p:cNvSpPr/>
            <p:nvPr/>
          </p:nvSpPr>
          <p:spPr>
            <a:xfrm>
              <a:off x="1193650" y="2856805"/>
              <a:ext cx="6694305" cy="2481942"/>
            </a:xfrm>
            <a:prstGeom prst="wedgeRoundRectCallout">
              <a:avLst>
                <a:gd name="adj1" fmla="val -33333"/>
                <a:gd name="adj2" fmla="val 58857"/>
                <a:gd name="adj3" fmla="val 16667"/>
              </a:avLst>
            </a:prstGeom>
            <a:solidFill>
              <a:srgbClr val="00ACEF"/>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6E26B6C-B541-4364-A323-EAC762334DC6}"/>
                </a:ext>
              </a:extLst>
            </p:cNvPr>
            <p:cNvSpPr txBox="1"/>
            <p:nvPr/>
          </p:nvSpPr>
          <p:spPr>
            <a:xfrm>
              <a:off x="1430486" y="3035947"/>
              <a:ext cx="6220631" cy="2123658"/>
            </a:xfrm>
            <a:prstGeom prst="rect">
              <a:avLst/>
            </a:prstGeom>
            <a:noFill/>
          </p:spPr>
          <p:txBody>
            <a:bodyPr wrap="square" rtlCol="0">
              <a:spAutoFit/>
            </a:bodyPr>
            <a:lstStyle/>
            <a:p>
              <a:r>
                <a:rPr lang="en-GB" sz="4400" dirty="0">
                  <a:solidFill>
                    <a:schemeClr val="bg1"/>
                  </a:solidFill>
                </a:rPr>
                <a:t>Increased </a:t>
              </a:r>
              <a:r>
                <a:rPr lang="en-GB" sz="4400" b="1" dirty="0">
                  <a:solidFill>
                    <a:schemeClr val="bg1"/>
                  </a:solidFill>
                </a:rPr>
                <a:t>connection to nature scores</a:t>
              </a:r>
              <a:r>
                <a:rPr lang="en-GB" sz="4400" b="1" dirty="0">
                  <a:solidFill>
                    <a:schemeClr val="accent4"/>
                  </a:solidFill>
                </a:rPr>
                <a:t>*</a:t>
              </a:r>
              <a:r>
                <a:rPr lang="en-GB" sz="4400" dirty="0">
                  <a:solidFill>
                    <a:schemeClr val="bg1"/>
                  </a:solidFill>
                </a:rPr>
                <a:t> in students</a:t>
              </a:r>
            </a:p>
          </p:txBody>
        </p:sp>
      </p:grpSp>
      <p:grpSp>
        <p:nvGrpSpPr>
          <p:cNvPr id="9" name="Group 8">
            <a:extLst>
              <a:ext uri="{FF2B5EF4-FFF2-40B4-BE49-F238E27FC236}">
                <a16:creationId xmlns:a16="http://schemas.microsoft.com/office/drawing/2014/main" id="{74084B47-7126-4FC3-8BEA-8B59882265FF}"/>
              </a:ext>
            </a:extLst>
          </p:cNvPr>
          <p:cNvGrpSpPr/>
          <p:nvPr/>
        </p:nvGrpSpPr>
        <p:grpSpPr>
          <a:xfrm>
            <a:off x="5035857" y="191244"/>
            <a:ext cx="5965451" cy="2481942"/>
            <a:chOff x="5035857" y="191244"/>
            <a:chExt cx="5965451" cy="2481942"/>
          </a:xfrm>
        </p:grpSpPr>
        <p:sp>
          <p:nvSpPr>
            <p:cNvPr id="10" name="Rounded Rectangular Callout 5">
              <a:extLst>
                <a:ext uri="{FF2B5EF4-FFF2-40B4-BE49-F238E27FC236}">
                  <a16:creationId xmlns:a16="http://schemas.microsoft.com/office/drawing/2014/main" id="{18392483-4712-4C1B-968E-2051F1E594D6}"/>
                </a:ext>
              </a:extLst>
            </p:cNvPr>
            <p:cNvSpPr/>
            <p:nvPr/>
          </p:nvSpPr>
          <p:spPr>
            <a:xfrm>
              <a:off x="5035857" y="191244"/>
              <a:ext cx="5965451" cy="2481942"/>
            </a:xfrm>
            <a:prstGeom prst="wedgeRoundRectCallout">
              <a:avLst>
                <a:gd name="adj1" fmla="val 33313"/>
                <a:gd name="adj2" fmla="val 58857"/>
                <a:gd name="adj3" fmla="val 16667"/>
              </a:avLst>
            </a:prstGeom>
            <a:solidFill>
              <a:schemeClr val="accent4"/>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018016A-6570-4FB8-B939-7F7B2A622060}"/>
                </a:ext>
              </a:extLst>
            </p:cNvPr>
            <p:cNvSpPr txBox="1"/>
            <p:nvPr/>
          </p:nvSpPr>
          <p:spPr>
            <a:xfrm>
              <a:off x="5154275" y="401163"/>
              <a:ext cx="5728614" cy="2062103"/>
            </a:xfrm>
            <a:prstGeom prst="rect">
              <a:avLst/>
            </a:prstGeom>
            <a:noFill/>
          </p:spPr>
          <p:txBody>
            <a:bodyPr wrap="square" rtlCol="0">
              <a:spAutoFit/>
            </a:bodyPr>
            <a:lstStyle/>
            <a:p>
              <a:r>
                <a:rPr lang="en-US" sz="3200" dirty="0">
                  <a:solidFill>
                    <a:schemeClr val="bg1"/>
                  </a:solidFill>
                </a:rPr>
                <a:t>“</a:t>
              </a:r>
              <a:r>
                <a:rPr lang="en-GB" sz="3200" dirty="0">
                  <a:solidFill>
                    <a:schemeClr val="bg1"/>
                  </a:solidFill>
                </a:rPr>
                <a:t>[</a:t>
              </a:r>
              <a:r>
                <a:rPr lang="en-GB" sz="3200" dirty="0" err="1">
                  <a:solidFill>
                    <a:schemeClr val="bg1"/>
                  </a:solidFill>
                </a:rPr>
                <a:t>MammalWeb</a:t>
              </a:r>
              <a:r>
                <a:rPr lang="en-GB" sz="3200" dirty="0">
                  <a:solidFill>
                    <a:schemeClr val="bg1"/>
                  </a:solidFill>
                </a:rPr>
                <a:t>] has certainly helped start a </a:t>
              </a:r>
              <a:r>
                <a:rPr lang="en-GB" sz="3200" b="1" dirty="0">
                  <a:solidFill>
                    <a:schemeClr val="bg1"/>
                  </a:solidFill>
                </a:rPr>
                <a:t>new tradition and engagement with the outdoors</a:t>
              </a:r>
              <a:r>
                <a:rPr lang="en-US" sz="3200" dirty="0">
                  <a:solidFill>
                    <a:schemeClr val="bg1"/>
                  </a:solidFill>
                </a:rPr>
                <a:t>…</a:t>
              </a:r>
              <a:r>
                <a:rPr lang="en-GB" sz="3200" dirty="0">
                  <a:solidFill>
                    <a:schemeClr val="bg1"/>
                  </a:solidFill>
                </a:rPr>
                <a:t>”</a:t>
              </a:r>
            </a:p>
          </p:txBody>
        </p:sp>
      </p:grpSp>
      <p:grpSp>
        <p:nvGrpSpPr>
          <p:cNvPr id="12" name="Group 11">
            <a:extLst>
              <a:ext uri="{FF2B5EF4-FFF2-40B4-BE49-F238E27FC236}">
                <a16:creationId xmlns:a16="http://schemas.microsoft.com/office/drawing/2014/main" id="{DF4B6615-98F9-4904-9B41-B430F44607E8}"/>
              </a:ext>
            </a:extLst>
          </p:cNvPr>
          <p:cNvGrpSpPr/>
          <p:nvPr/>
        </p:nvGrpSpPr>
        <p:grpSpPr>
          <a:xfrm>
            <a:off x="532134" y="5577922"/>
            <a:ext cx="4341316" cy="704892"/>
            <a:chOff x="532134" y="5577921"/>
            <a:chExt cx="4341316" cy="830997"/>
          </a:xfrm>
        </p:grpSpPr>
        <p:sp>
          <p:nvSpPr>
            <p:cNvPr id="13" name="Rounded Rectangle 10">
              <a:extLst>
                <a:ext uri="{FF2B5EF4-FFF2-40B4-BE49-F238E27FC236}">
                  <a16:creationId xmlns:a16="http://schemas.microsoft.com/office/drawing/2014/main" id="{D55F6F0A-E17B-462D-BBAD-CE1F940F0ED1}"/>
                </a:ext>
              </a:extLst>
            </p:cNvPr>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76348C9-FFFA-41B3-9C7D-5A15BA76DD06}"/>
                </a:ext>
              </a:extLst>
            </p:cNvPr>
            <p:cNvSpPr txBox="1"/>
            <p:nvPr/>
          </p:nvSpPr>
          <p:spPr>
            <a:xfrm>
              <a:off x="532134" y="5762587"/>
              <a:ext cx="4341316" cy="461665"/>
            </a:xfrm>
            <a:prstGeom prst="rect">
              <a:avLst/>
            </a:prstGeom>
            <a:noFill/>
          </p:spPr>
          <p:txBody>
            <a:bodyPr wrap="square" rtlCol="0" anchor="ctr">
              <a:spAutoFit/>
            </a:bodyPr>
            <a:lstStyle/>
            <a:p>
              <a:pPr algn="ctr"/>
              <a:r>
                <a:rPr lang="en-US" sz="2400" dirty="0"/>
                <a:t>survey of 247 students</a:t>
              </a:r>
              <a:endParaRPr lang="en-GB" sz="2400" dirty="0"/>
            </a:p>
          </p:txBody>
        </p:sp>
      </p:grpSp>
      <p:grpSp>
        <p:nvGrpSpPr>
          <p:cNvPr id="15" name="Group 14">
            <a:extLst>
              <a:ext uri="{FF2B5EF4-FFF2-40B4-BE49-F238E27FC236}">
                <a16:creationId xmlns:a16="http://schemas.microsoft.com/office/drawing/2014/main" id="{89950663-F1B3-4182-8303-307E2ED7990A}"/>
              </a:ext>
            </a:extLst>
          </p:cNvPr>
          <p:cNvGrpSpPr/>
          <p:nvPr/>
        </p:nvGrpSpPr>
        <p:grpSpPr>
          <a:xfrm>
            <a:off x="8602225" y="2769718"/>
            <a:ext cx="3219660" cy="830997"/>
            <a:chOff x="8678426" y="2834137"/>
            <a:chExt cx="2723103" cy="830997"/>
          </a:xfrm>
        </p:grpSpPr>
        <p:sp>
          <p:nvSpPr>
            <p:cNvPr id="16" name="Rounded Rectangle 9">
              <a:extLst>
                <a:ext uri="{FF2B5EF4-FFF2-40B4-BE49-F238E27FC236}">
                  <a16:creationId xmlns:a16="http://schemas.microsoft.com/office/drawing/2014/main" id="{61AEE231-05AB-4D37-A67D-2AFFDCB371F9}"/>
                </a:ext>
              </a:extLst>
            </p:cNvPr>
            <p:cNvSpPr/>
            <p:nvPr/>
          </p:nvSpPr>
          <p:spPr>
            <a:xfrm>
              <a:off x="8678426" y="2968283"/>
              <a:ext cx="2723103" cy="562707"/>
            </a:xfrm>
            <a:prstGeom prst="roundRect">
              <a:avLst/>
            </a:prstGeom>
            <a:solidFill>
              <a:schemeClr val="bg1">
                <a:alpha val="7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9A76036-92A7-4B0D-8702-F626267ED62C}"/>
                </a:ext>
              </a:extLst>
            </p:cNvPr>
            <p:cNvSpPr txBox="1"/>
            <p:nvPr/>
          </p:nvSpPr>
          <p:spPr>
            <a:xfrm>
              <a:off x="8774703" y="2834137"/>
              <a:ext cx="2530548" cy="830997"/>
            </a:xfrm>
            <a:prstGeom prst="rect">
              <a:avLst/>
            </a:prstGeom>
            <a:noFill/>
          </p:spPr>
          <p:txBody>
            <a:bodyPr wrap="square" rtlCol="0" anchor="ctr">
              <a:spAutoFit/>
            </a:bodyPr>
            <a:lstStyle/>
            <a:p>
              <a:pPr algn="ctr"/>
              <a:r>
                <a:rPr lang="en-US" sz="2400" dirty="0"/>
                <a:t>Grange First School</a:t>
              </a:r>
              <a:endParaRPr lang="en-GB" sz="2400" dirty="0"/>
            </a:p>
          </p:txBody>
        </p:sp>
      </p:grpSp>
      <p:sp>
        <p:nvSpPr>
          <p:cNvPr id="18" name="TextBox 17">
            <a:extLst>
              <a:ext uri="{FF2B5EF4-FFF2-40B4-BE49-F238E27FC236}">
                <a16:creationId xmlns:a16="http://schemas.microsoft.com/office/drawing/2014/main" id="{2150221E-2C6B-4CEF-AD90-79CC51DA7F2C}"/>
              </a:ext>
            </a:extLst>
          </p:cNvPr>
          <p:cNvSpPr txBox="1"/>
          <p:nvPr/>
        </p:nvSpPr>
        <p:spPr>
          <a:xfrm>
            <a:off x="8157424" y="6211669"/>
            <a:ext cx="4034576" cy="646331"/>
          </a:xfrm>
          <a:prstGeom prst="rect">
            <a:avLst/>
          </a:prstGeom>
          <a:solidFill>
            <a:schemeClr val="bg2">
              <a:alpha val="79%"/>
            </a:schemeClr>
          </a:solidFill>
        </p:spPr>
        <p:txBody>
          <a:bodyPr wrap="square" rtlCol="0">
            <a:spAutoFit/>
          </a:bodyPr>
          <a:lstStyle/>
          <a:p>
            <a:r>
              <a:rPr lang="en-US" dirty="0">
                <a:solidFill>
                  <a:schemeClr val="accent4"/>
                </a:solidFill>
              </a:rPr>
              <a:t>*</a:t>
            </a:r>
            <a:r>
              <a:rPr lang="en-US" dirty="0">
                <a:hlinkClick r:id="rId4"/>
              </a:rPr>
              <a:t>Cheng and Monroe (2012)</a:t>
            </a:r>
            <a:br>
              <a:rPr lang="en-US" dirty="0"/>
            </a:br>
            <a:r>
              <a:rPr lang="en-US" dirty="0"/>
              <a:t>Environment and Nature 44(1): 31-49</a:t>
            </a:r>
            <a:endParaRPr lang="en-GB" dirty="0"/>
          </a:p>
        </p:txBody>
      </p:sp>
    </p:spTree>
    <p:extLst>
      <p:ext uri="{BB962C8B-B14F-4D97-AF65-F5344CB8AC3E}">
        <p14:creationId xmlns:p14="http://schemas.microsoft.com/office/powerpoint/2010/main" val="12428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
                                          <p:val>
                                            <p:strVal val="#ppt_x"/>
                                          </p:val>
                                        </p:tav>
                                      </p:tavLst>
                                    </p:anim>
                                    <p:anim calcmode="lin" valueType="num">
                                      <p:cBhvr>
                                        <p:cTn id="14" dur="500" fill="hold"/>
                                        <p:tgtEl>
                                          <p:spTgt spid="9"/>
                                        </p:tgtEl>
                                        <p:attrNameLst>
                                          <p:attrName>ppt_y</p:attrName>
                                        </p:attrNameLst>
                                      </p:cBhvr>
                                      <p:tavLst>
                                        <p:tav tm="0%">
                                          <p:val>
                                            <p:strVal val="#ppt_y+.1"/>
                                          </p:val>
                                        </p:tav>
                                        <p:tav tm="1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
                                          <p:val>
                                            <p:strVal val="#ppt_x"/>
                                          </p:val>
                                        </p:tav>
                                      </p:tavLst>
                                    </p:anim>
                                    <p:anim calcmode="lin" valueType="num">
                                      <p:cBhvr>
                                        <p:cTn id="19" dur="500" fill="hold"/>
                                        <p:tgtEl>
                                          <p:spTgt spid="15"/>
                                        </p:tgtEl>
                                        <p:attrNameLst>
                                          <p:attrName>ppt_y</p:attrName>
                                        </p:attrNameLst>
                                      </p:cBhvr>
                                      <p:tavLst>
                                        <p:tav tm="0%">
                                          <p:val>
                                            <p:strVal val="#ppt_y+.1"/>
                                          </p:val>
                                        </p:tav>
                                        <p:tav tm="1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
                                          <p:val>
                                            <p:strVal val="#ppt_x"/>
                                          </p:val>
                                        </p:tav>
                                      </p:tavLst>
                                    </p:anim>
                                    <p:anim calcmode="lin" valueType="num">
                                      <p:cBhvr>
                                        <p:cTn id="26" dur="500" fill="hold"/>
                                        <p:tgtEl>
                                          <p:spTgt spid="6"/>
                                        </p:tgtEl>
                                        <p:attrNameLst>
                                          <p:attrName>ppt_y</p:attrName>
                                        </p:attrNameLst>
                                      </p:cBhvr>
                                      <p:tavLst>
                                        <p:tav tm="0%">
                                          <p:val>
                                            <p:strVal val="#ppt_y+.1"/>
                                          </p:val>
                                        </p:tav>
                                        <p:tav tm="1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
                                          <p:val>
                                            <p:strVal val="#ppt_x"/>
                                          </p:val>
                                        </p:tav>
                                      </p:tavLst>
                                    </p:anim>
                                    <p:anim calcmode="lin" valueType="num">
                                      <p:cBhvr>
                                        <p:cTn id="31" dur="500" fill="hold"/>
                                        <p:tgtEl>
                                          <p:spTgt spid="12"/>
                                        </p:tgtEl>
                                        <p:attrNameLst>
                                          <p:attrName>ppt_y</p:attrName>
                                        </p:attrNameLst>
                                      </p:cBhvr>
                                      <p:tavLst>
                                        <p:tav tm="0%">
                                          <p:val>
                                            <p:strVal val="#ppt_y+.1"/>
                                          </p:val>
                                        </p:tav>
                                        <p:tav tm="1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rot="16200000">
            <a:off x="9620878" y="2324901"/>
            <a:ext cx="4896026" cy="246221"/>
          </a:xfrm>
          <a:prstGeom prst="rect">
            <a:avLst/>
          </a:prstGeom>
          <a:noFill/>
        </p:spPr>
        <p:txBody>
          <a:bodyPr wrap="square" rtlCol="0">
            <a:spAutoFit/>
          </a:bodyPr>
          <a:lstStyle/>
          <a:p>
            <a:r>
              <a:rPr lang="en-US" sz="1000" dirty="0">
                <a:hlinkClick r:id="rId3"/>
              </a:rPr>
              <a:t>Hancock Museum</a:t>
            </a:r>
            <a:r>
              <a:rPr lang="en-US" sz="1000" dirty="0"/>
              <a:t> by </a:t>
            </a:r>
            <a:r>
              <a:rPr lang="en-US" sz="1000" dirty="0" err="1"/>
              <a:t>TubularWorld</a:t>
            </a:r>
            <a:r>
              <a:rPr lang="en-US" sz="1000" dirty="0"/>
              <a:t> from Wikimedia Commons, </a:t>
            </a:r>
            <a:r>
              <a:rPr lang="en-US" sz="1000" dirty="0">
                <a:hlinkClick r:id="rId4"/>
              </a:rPr>
              <a:t>CC BY-SA 3.0</a:t>
            </a:r>
            <a:endParaRPr lang="en-GB" sz="10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9605" y="110835"/>
            <a:ext cx="3196174" cy="3318165"/>
          </a:xfrm>
          <a:prstGeom prst="rect">
            <a:avLst/>
          </a:prstGeom>
        </p:spPr>
      </p:pic>
      <p:sp>
        <p:nvSpPr>
          <p:cNvPr id="10" name="TextBox 9"/>
          <p:cNvSpPr txBox="1"/>
          <p:nvPr/>
        </p:nvSpPr>
        <p:spPr>
          <a:xfrm rot="16200000">
            <a:off x="11378473" y="6044471"/>
            <a:ext cx="1380836" cy="246221"/>
          </a:xfrm>
          <a:prstGeom prst="rect">
            <a:avLst/>
          </a:prstGeom>
          <a:noFill/>
        </p:spPr>
        <p:txBody>
          <a:bodyPr wrap="square" rtlCol="0">
            <a:spAutoFit/>
          </a:bodyPr>
          <a:lstStyle/>
          <a:p>
            <a:r>
              <a:rPr lang="en-US" sz="1000" dirty="0"/>
              <a:t>logo under fair use</a:t>
            </a:r>
            <a:endParaRPr lang="en-GB" sz="1000" dirty="0"/>
          </a:p>
        </p:txBody>
      </p:sp>
      <p:grpSp>
        <p:nvGrpSpPr>
          <p:cNvPr id="6" name="Group 5">
            <a:extLst>
              <a:ext uri="{FF2B5EF4-FFF2-40B4-BE49-F238E27FC236}">
                <a16:creationId xmlns:a16="http://schemas.microsoft.com/office/drawing/2014/main" id="{30BBFCD4-7487-4198-923D-7C8FDF7FCB83}"/>
              </a:ext>
            </a:extLst>
          </p:cNvPr>
          <p:cNvGrpSpPr/>
          <p:nvPr/>
        </p:nvGrpSpPr>
        <p:grpSpPr>
          <a:xfrm>
            <a:off x="-541035" y="4906596"/>
            <a:ext cx="9971906" cy="1061831"/>
            <a:chOff x="-541035" y="5135195"/>
            <a:chExt cx="9971906" cy="1061831"/>
          </a:xfrm>
        </p:grpSpPr>
        <p:sp>
          <p:nvSpPr>
            <p:cNvPr id="7" name="Rounded Rectangle 4">
              <a:extLst>
                <a:ext uri="{FF2B5EF4-FFF2-40B4-BE49-F238E27FC236}">
                  <a16:creationId xmlns:a16="http://schemas.microsoft.com/office/drawing/2014/main" id="{3AA83752-FA46-4602-BFCC-B0ACC6D55E6E}"/>
                </a:ext>
              </a:extLst>
            </p:cNvPr>
            <p:cNvSpPr/>
            <p:nvPr/>
          </p:nvSpPr>
          <p:spPr>
            <a:xfrm>
              <a:off x="-541035" y="5181362"/>
              <a:ext cx="9971906" cy="1015664"/>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B331CB0-BF5D-4BE5-B759-1C58A38B9C84}"/>
                </a:ext>
              </a:extLst>
            </p:cNvPr>
            <p:cNvSpPr txBox="1"/>
            <p:nvPr/>
          </p:nvSpPr>
          <p:spPr>
            <a:xfrm>
              <a:off x="116270" y="5135195"/>
              <a:ext cx="9314601" cy="1015663"/>
            </a:xfrm>
            <a:prstGeom prst="rect">
              <a:avLst/>
            </a:prstGeom>
            <a:noFill/>
          </p:spPr>
          <p:txBody>
            <a:bodyPr wrap="square" rtlCol="0">
              <a:spAutoFit/>
            </a:bodyPr>
            <a:lstStyle/>
            <a:p>
              <a:r>
                <a:rPr lang="en-US" sz="6000" dirty="0"/>
                <a:t>2019</a:t>
              </a:r>
              <a:r>
                <a:rPr lang="en-US" sz="6000" dirty="0">
                  <a:solidFill>
                    <a:schemeClr val="accent4"/>
                  </a:solidFill>
                </a:rPr>
                <a:t> museum partnership</a:t>
              </a:r>
              <a:endParaRPr lang="en-GB" sz="5400" dirty="0">
                <a:solidFill>
                  <a:schemeClr val="tx2"/>
                </a:solidFill>
              </a:endParaRPr>
            </a:p>
          </p:txBody>
        </p:sp>
      </p:grpSp>
    </p:spTree>
    <p:extLst>
      <p:ext uri="{BB962C8B-B14F-4D97-AF65-F5344CB8AC3E}">
        <p14:creationId xmlns:p14="http://schemas.microsoft.com/office/powerpoint/2010/main" val="40579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
                                          <p:val>
                                            <p:strVal val="#ppt_x"/>
                                          </p:val>
                                        </p:tav>
                                      </p:tavLst>
                                    </p:anim>
                                    <p:anim calcmode="lin" valueType="num">
                                      <p:cBhvr>
                                        <p:cTn id="9" dur="5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0574461"/>
      </p:ext>
    </p:extLst>
  </p:cSld>
  <p:clrMapOvr>
    <a:masterClrMapping/>
  </p:clrMapOvr>
</p:sld>
</file>

<file path=ppt/slides/slide7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DE530-F707-4204-98CC-C0015DA6B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5"/>
            <a:ext cx="12192000" cy="6855209"/>
          </a:xfrm>
          <a:prstGeom prst="rect">
            <a:avLst/>
          </a:prstGeom>
        </p:spPr>
      </p:pic>
      <p:sp>
        <p:nvSpPr>
          <p:cNvPr id="4" name="TextBox 3">
            <a:extLst>
              <a:ext uri="{FF2B5EF4-FFF2-40B4-BE49-F238E27FC236}">
                <a16:creationId xmlns:a16="http://schemas.microsoft.com/office/drawing/2014/main" id="{23959352-7793-474E-88D1-F63F7D7FEB60}"/>
              </a:ext>
            </a:extLst>
          </p:cNvPr>
          <p:cNvSpPr txBox="1"/>
          <p:nvPr/>
        </p:nvSpPr>
        <p:spPr>
          <a:xfrm>
            <a:off x="916660" y="6610383"/>
            <a:ext cx="2058360" cy="246221"/>
          </a:xfrm>
          <a:prstGeom prst="rect">
            <a:avLst/>
          </a:prstGeom>
          <a:noFill/>
        </p:spPr>
        <p:txBody>
          <a:bodyPr wrap="square" rtlCol="0">
            <a:spAutoFit/>
          </a:bodyPr>
          <a:lstStyle/>
          <a:p>
            <a:r>
              <a:rPr lang="en-US" sz="1000" dirty="0"/>
              <a:t>photos by Sian Green, fair use</a:t>
            </a:r>
            <a:endParaRPr lang="en-GB" sz="1000" dirty="0"/>
          </a:p>
        </p:txBody>
      </p:sp>
      <p:pic>
        <p:nvPicPr>
          <p:cNvPr id="6" name="Picture 5">
            <a:extLst>
              <a:ext uri="{FF2B5EF4-FFF2-40B4-BE49-F238E27FC236}">
                <a16:creationId xmlns:a16="http://schemas.microsoft.com/office/drawing/2014/main" id="{B99A25AC-95F2-4A69-B805-30169E25E32C}"/>
              </a:ext>
            </a:extLst>
          </p:cNvPr>
          <p:cNvPicPr>
            <a:picLocks noChangeAspect="1"/>
          </p:cNvPicPr>
          <p:nvPr/>
        </p:nvPicPr>
        <p:blipFill rotWithShape="1">
          <a:blip r:embed="rId3">
            <a:extLst>
              <a:ext uri="{28A0092B-C50C-407E-A947-70E740481C1C}">
                <a14:useLocalDpi xmlns:a14="http://schemas.microsoft.com/office/drawing/2010/main" val="0"/>
              </a:ext>
            </a:extLst>
          </a:blip>
          <a:srcRect l="4.003%" t="8.981%" r="67.059%" b="42.764%"/>
          <a:stretch/>
        </p:blipFill>
        <p:spPr>
          <a:xfrm>
            <a:off x="488320" y="618565"/>
            <a:ext cx="3527869" cy="3307975"/>
          </a:xfrm>
          <a:prstGeom prst="ellipse">
            <a:avLst/>
          </a:prstGeom>
        </p:spPr>
      </p:pic>
      <p:sp>
        <p:nvSpPr>
          <p:cNvPr id="7" name="TextBox 6">
            <a:extLst>
              <a:ext uri="{FF2B5EF4-FFF2-40B4-BE49-F238E27FC236}">
                <a16:creationId xmlns:a16="http://schemas.microsoft.com/office/drawing/2014/main" id="{76B9DD0A-1416-4E1B-9DD9-D0837F3BA2FF}"/>
              </a:ext>
            </a:extLst>
          </p:cNvPr>
          <p:cNvSpPr txBox="1"/>
          <p:nvPr/>
        </p:nvSpPr>
        <p:spPr>
          <a:xfrm>
            <a:off x="4504509" y="1489753"/>
            <a:ext cx="5286763" cy="1569660"/>
          </a:xfrm>
          <a:prstGeom prst="rect">
            <a:avLst/>
          </a:prstGeom>
          <a:solidFill>
            <a:schemeClr val="bg2">
              <a:alpha val="75%"/>
            </a:schemeClr>
          </a:solidFill>
        </p:spPr>
        <p:txBody>
          <a:bodyPr wrap="square" rtlCol="0">
            <a:spAutoFit/>
          </a:bodyPr>
          <a:lstStyle/>
          <a:p>
            <a:r>
              <a:rPr lang="en-GB" sz="4800" dirty="0">
                <a:solidFill>
                  <a:schemeClr val="accent4"/>
                </a:solidFill>
              </a:rPr>
              <a:t>touchscreen interactive exhibit</a:t>
            </a:r>
          </a:p>
        </p:txBody>
      </p:sp>
      <p:grpSp>
        <p:nvGrpSpPr>
          <p:cNvPr id="12" name="Group 11">
            <a:extLst>
              <a:ext uri="{FF2B5EF4-FFF2-40B4-BE49-F238E27FC236}">
                <a16:creationId xmlns:a16="http://schemas.microsoft.com/office/drawing/2014/main" id="{DD2D742E-CE71-4FCB-99E9-FA957C0AE7D4}"/>
              </a:ext>
            </a:extLst>
          </p:cNvPr>
          <p:cNvGrpSpPr/>
          <p:nvPr/>
        </p:nvGrpSpPr>
        <p:grpSpPr>
          <a:xfrm>
            <a:off x="4504509" y="3469445"/>
            <a:ext cx="6828899" cy="2156651"/>
            <a:chOff x="4504509" y="3469445"/>
            <a:chExt cx="6828899" cy="2156651"/>
          </a:xfrm>
        </p:grpSpPr>
        <p:pic>
          <p:nvPicPr>
            <p:cNvPr id="8" name="Picture 7">
              <a:extLst>
                <a:ext uri="{FF2B5EF4-FFF2-40B4-BE49-F238E27FC236}">
                  <a16:creationId xmlns:a16="http://schemas.microsoft.com/office/drawing/2014/main" id="{DF54A65D-3B70-46B2-B5CD-E642AF62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509" y="3469445"/>
              <a:ext cx="2156651" cy="2156651"/>
            </a:xfrm>
            <a:prstGeom prst="rect">
              <a:avLst/>
            </a:prstGeom>
          </p:spPr>
        </p:pic>
        <p:sp>
          <p:nvSpPr>
            <p:cNvPr id="9" name="TextBox 8">
              <a:extLst>
                <a:ext uri="{FF2B5EF4-FFF2-40B4-BE49-F238E27FC236}">
                  <a16:creationId xmlns:a16="http://schemas.microsoft.com/office/drawing/2014/main" id="{46292EA9-600C-4A67-B7CA-9F8A109E8CA6}"/>
                </a:ext>
              </a:extLst>
            </p:cNvPr>
            <p:cNvSpPr txBox="1"/>
            <p:nvPr/>
          </p:nvSpPr>
          <p:spPr>
            <a:xfrm>
              <a:off x="6864439" y="3839885"/>
              <a:ext cx="2926833" cy="707886"/>
            </a:xfrm>
            <a:prstGeom prst="rect">
              <a:avLst/>
            </a:prstGeom>
            <a:noFill/>
          </p:spPr>
          <p:txBody>
            <a:bodyPr wrap="square" rtlCol="0">
              <a:spAutoFit/>
            </a:bodyPr>
            <a:lstStyle/>
            <a:p>
              <a:r>
                <a:rPr lang="en-GB" sz="4000" dirty="0"/>
                <a:t>Sian Green</a:t>
              </a:r>
            </a:p>
          </p:txBody>
        </p:sp>
        <p:sp>
          <p:nvSpPr>
            <p:cNvPr id="10" name="Freeform 5">
              <a:extLst>
                <a:ext uri="{FF2B5EF4-FFF2-40B4-BE49-F238E27FC236}">
                  <a16:creationId xmlns:a16="http://schemas.microsoft.com/office/drawing/2014/main" id="{0D605AFA-0B3B-44A1-9092-59C509594355}"/>
                </a:ext>
              </a:extLst>
            </p:cNvPr>
            <p:cNvSpPr>
              <a:spLocks noEditPoints="1"/>
            </p:cNvSpPr>
            <p:nvPr/>
          </p:nvSpPr>
          <p:spPr bwMode="auto">
            <a:xfrm>
              <a:off x="6986445" y="4752303"/>
              <a:ext cx="596695" cy="517677"/>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TextBox 10">
              <a:extLst>
                <a:ext uri="{FF2B5EF4-FFF2-40B4-BE49-F238E27FC236}">
                  <a16:creationId xmlns:a16="http://schemas.microsoft.com/office/drawing/2014/main" id="{C36DB406-3DAF-4350-8BD7-71F74F106999}"/>
                </a:ext>
              </a:extLst>
            </p:cNvPr>
            <p:cNvSpPr txBox="1"/>
            <p:nvPr/>
          </p:nvSpPr>
          <p:spPr>
            <a:xfrm>
              <a:off x="7583140" y="4660361"/>
              <a:ext cx="3750268" cy="707886"/>
            </a:xfrm>
            <a:prstGeom prst="rect">
              <a:avLst/>
            </a:prstGeom>
            <a:noFill/>
          </p:spPr>
          <p:txBody>
            <a:bodyPr wrap="square" rtlCol="0">
              <a:spAutoFit/>
            </a:bodyPr>
            <a:lstStyle/>
            <a:p>
              <a:r>
                <a:rPr lang="en-GB" sz="4000" dirty="0"/>
                <a:t>@SianGreen92</a:t>
              </a:r>
            </a:p>
          </p:txBody>
        </p:sp>
      </p:grpSp>
    </p:spTree>
    <p:extLst>
      <p:ext uri="{BB962C8B-B14F-4D97-AF65-F5344CB8AC3E}">
        <p14:creationId xmlns:p14="http://schemas.microsoft.com/office/powerpoint/2010/main" val="41426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anim calcmode="lin" valueType="num">
                                      <p:cBhvr>
                                        <p:cTn id="11" dur="250" fill="hold"/>
                                        <p:tgtEl>
                                          <p:spTgt spid="7"/>
                                        </p:tgtEl>
                                        <p:attrNameLst>
                                          <p:attrName>ppt_x</p:attrName>
                                        </p:attrNameLst>
                                      </p:cBhvr>
                                      <p:tavLst>
                                        <p:tav tm="0%">
                                          <p:val>
                                            <p:strVal val="#ppt_x"/>
                                          </p:val>
                                        </p:tav>
                                        <p:tav tm="100%">
                                          <p:val>
                                            <p:strVal val="#ppt_x"/>
                                          </p:val>
                                        </p:tav>
                                      </p:tavLst>
                                    </p:anim>
                                    <p:anim calcmode="lin" valueType="num">
                                      <p:cBhvr>
                                        <p:cTn id="12" dur="250" fill="hold"/>
                                        <p:tgtEl>
                                          <p:spTgt spid="7"/>
                                        </p:tgtEl>
                                        <p:attrNameLst>
                                          <p:attrName>ppt_y</p:attrName>
                                        </p:attrNameLst>
                                      </p:cBhvr>
                                      <p:tavLst>
                                        <p:tav tm="0%">
                                          <p:val>
                                            <p:strVal val="#ppt_y+.1"/>
                                          </p:val>
                                        </p:tav>
                                        <p:tav tm="1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AC0FC-43F2-49EF-87B4-08860410F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0224826"/>
      </p:ext>
    </p:extLst>
  </p:cSld>
  <p:clrMapOvr>
    <a:masterClrMapping/>
  </p:clrMapOvr>
</p:sld>
</file>

<file path=ppt/slides/slide7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0130FA-691C-4A76-A316-74884C07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775AAD6-649D-460F-924A-38F1684D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22074C27-7ECF-4289-964A-32FD5217A4B3}"/>
              </a:ext>
            </a:extLst>
          </p:cNvPr>
          <p:cNvGrpSpPr/>
          <p:nvPr/>
        </p:nvGrpSpPr>
        <p:grpSpPr>
          <a:xfrm>
            <a:off x="2365371" y="2113908"/>
            <a:ext cx="7461257" cy="2630184"/>
            <a:chOff x="2365371" y="2113908"/>
            <a:chExt cx="7461257" cy="2630184"/>
          </a:xfrm>
        </p:grpSpPr>
        <p:sp>
          <p:nvSpPr>
            <p:cNvPr id="18" name="Rectangle: Rounded Corners 17">
              <a:extLst>
                <a:ext uri="{FF2B5EF4-FFF2-40B4-BE49-F238E27FC236}">
                  <a16:creationId xmlns:a16="http://schemas.microsoft.com/office/drawing/2014/main" id="{26161AFA-6386-4284-B338-23ACA864FE46}"/>
                </a:ext>
              </a:extLst>
            </p:cNvPr>
            <p:cNvSpPr/>
            <p:nvPr/>
          </p:nvSpPr>
          <p:spPr>
            <a:xfrm>
              <a:off x="2365371" y="2113908"/>
              <a:ext cx="7461257" cy="2630184"/>
            </a:xfrm>
            <a:prstGeom prst="roundRect">
              <a:avLst/>
            </a:prstGeom>
            <a:solidFill>
              <a:schemeClr val="bg1">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3136323-39C0-4E9E-8911-961DE6276F6A}"/>
                </a:ext>
              </a:extLst>
            </p:cNvPr>
            <p:cNvSpPr txBox="1"/>
            <p:nvPr/>
          </p:nvSpPr>
          <p:spPr>
            <a:xfrm>
              <a:off x="2653589" y="2459504"/>
              <a:ext cx="6884820" cy="1938992"/>
            </a:xfrm>
            <a:prstGeom prst="rect">
              <a:avLst/>
            </a:prstGeom>
            <a:noFill/>
          </p:spPr>
          <p:txBody>
            <a:bodyPr wrap="square" rtlCol="0">
              <a:spAutoFit/>
            </a:bodyPr>
            <a:lstStyle/>
            <a:p>
              <a:pPr algn="ctr"/>
              <a:r>
                <a:rPr lang="en-GB" sz="8000" b="1" dirty="0">
                  <a:solidFill>
                    <a:schemeClr val="accent4"/>
                  </a:solidFill>
                </a:rPr>
                <a:t>~300,000 </a:t>
              </a:r>
              <a:r>
                <a:rPr lang="en-GB" sz="3200" dirty="0"/>
                <a:t>visitors</a:t>
              </a:r>
              <a:endParaRPr lang="en-GB" sz="8000" dirty="0"/>
            </a:p>
            <a:p>
              <a:pPr algn="ctr"/>
              <a:r>
                <a:rPr lang="en-GB" sz="4000" dirty="0"/>
                <a:t>May-October 2019</a:t>
              </a:r>
            </a:p>
          </p:txBody>
        </p:sp>
      </p:grpSp>
      <p:grpSp>
        <p:nvGrpSpPr>
          <p:cNvPr id="23" name="Group 22">
            <a:extLst>
              <a:ext uri="{FF2B5EF4-FFF2-40B4-BE49-F238E27FC236}">
                <a16:creationId xmlns:a16="http://schemas.microsoft.com/office/drawing/2014/main" id="{E9F9ED14-9F75-4EC1-A578-4ED34237DA07}"/>
              </a:ext>
            </a:extLst>
          </p:cNvPr>
          <p:cNvGrpSpPr/>
          <p:nvPr/>
        </p:nvGrpSpPr>
        <p:grpSpPr>
          <a:xfrm>
            <a:off x="2653589" y="2113908"/>
            <a:ext cx="6884820" cy="2630184"/>
            <a:chOff x="3836275" y="3567828"/>
            <a:chExt cx="6884820" cy="2630184"/>
          </a:xfrm>
        </p:grpSpPr>
        <p:sp>
          <p:nvSpPr>
            <p:cNvPr id="21" name="Rectangle: Rounded Corners 20">
              <a:extLst>
                <a:ext uri="{FF2B5EF4-FFF2-40B4-BE49-F238E27FC236}">
                  <a16:creationId xmlns:a16="http://schemas.microsoft.com/office/drawing/2014/main" id="{FBDE7356-64CF-40DF-8211-A2A87CAD2F85}"/>
                </a:ext>
              </a:extLst>
            </p:cNvPr>
            <p:cNvSpPr/>
            <p:nvPr/>
          </p:nvSpPr>
          <p:spPr>
            <a:xfrm>
              <a:off x="4838138" y="3567828"/>
              <a:ext cx="4881093" cy="2630184"/>
            </a:xfrm>
            <a:prstGeom prst="roundRect">
              <a:avLst/>
            </a:prstGeom>
            <a:solidFill>
              <a:schemeClr val="bg1">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EE13CF1-CD74-4E89-B900-6E43237A3287}"/>
                </a:ext>
              </a:extLst>
            </p:cNvPr>
            <p:cNvSpPr txBox="1"/>
            <p:nvPr/>
          </p:nvSpPr>
          <p:spPr>
            <a:xfrm>
              <a:off x="3836275" y="3913424"/>
              <a:ext cx="6884820" cy="1938992"/>
            </a:xfrm>
            <a:prstGeom prst="rect">
              <a:avLst/>
            </a:prstGeom>
            <a:noFill/>
          </p:spPr>
          <p:txBody>
            <a:bodyPr wrap="square" rtlCol="0">
              <a:spAutoFit/>
            </a:bodyPr>
            <a:lstStyle/>
            <a:p>
              <a:pPr algn="ctr"/>
              <a:r>
                <a:rPr lang="en-GB" sz="8000" b="1" dirty="0">
                  <a:solidFill>
                    <a:schemeClr val="accent4"/>
                  </a:solidFill>
                </a:rPr>
                <a:t>~50,000</a:t>
              </a:r>
              <a:endParaRPr lang="en-GB" sz="8000" dirty="0">
                <a:solidFill>
                  <a:schemeClr val="accent4"/>
                </a:solidFill>
              </a:endParaRPr>
            </a:p>
            <a:p>
              <a:pPr algn="ctr"/>
              <a:r>
                <a:rPr lang="en-GB" sz="4000" dirty="0"/>
                <a:t>classifications</a:t>
              </a:r>
            </a:p>
          </p:txBody>
        </p:sp>
      </p:grpSp>
    </p:spTree>
    <p:extLst>
      <p:ext uri="{BB962C8B-B14F-4D97-AF65-F5344CB8AC3E}">
        <p14:creationId xmlns:p14="http://schemas.microsoft.com/office/powerpoint/2010/main" val="42418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anim calcmode="lin" valueType="num">
                                      <p:cBhvr>
                                        <p:cTn id="11" dur="250" fill="hold"/>
                                        <p:tgtEl>
                                          <p:spTgt spid="17"/>
                                        </p:tgtEl>
                                        <p:attrNameLst>
                                          <p:attrName>ppt_x</p:attrName>
                                        </p:attrNameLst>
                                      </p:cBhvr>
                                      <p:tavLst>
                                        <p:tav tm="0%">
                                          <p:val>
                                            <p:strVal val="#ppt_x"/>
                                          </p:val>
                                        </p:tav>
                                        <p:tav tm="100%">
                                          <p:val>
                                            <p:strVal val="#ppt_x"/>
                                          </p:val>
                                        </p:tav>
                                      </p:tavLst>
                                    </p:anim>
                                    <p:anim calcmode="lin" valueType="num">
                                      <p:cBhvr>
                                        <p:cTn id="12" dur="250" fill="hold"/>
                                        <p:tgtEl>
                                          <p:spTgt spid="17"/>
                                        </p:tgtEl>
                                        <p:attrNameLst>
                                          <p:attrName>ppt_y</p:attrName>
                                        </p:attrNameLst>
                                      </p:cBhvr>
                                      <p:tavLst>
                                        <p:tav tm="0%">
                                          <p:val>
                                            <p:strVal val="#ppt_y+.1"/>
                                          </p:val>
                                        </p:tav>
                                        <p:tav tm="1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xit" presetSubtype="0" fill="hold" nodeType="clickEffect">
                                  <p:stCondLst>
                                    <p:cond delay="0"/>
                                  </p:stCondLst>
                                  <p:childTnLst>
                                    <p:animEffect transition="out" filter="fade">
                                      <p:cBhvr>
                                        <p:cTn id="16" dur="250"/>
                                        <p:tgtEl>
                                          <p:spTgt spid="17"/>
                                        </p:tgtEl>
                                      </p:cBhvr>
                                    </p:animEffect>
                                    <p:anim calcmode="lin" valueType="num">
                                      <p:cBhvr>
                                        <p:cTn id="17" dur="250"/>
                                        <p:tgtEl>
                                          <p:spTgt spid="17"/>
                                        </p:tgtEl>
                                        <p:attrNameLst>
                                          <p:attrName>ppt_x</p:attrName>
                                        </p:attrNameLst>
                                      </p:cBhvr>
                                      <p:tavLst>
                                        <p:tav tm="0%">
                                          <p:val>
                                            <p:strVal val="ppt_x"/>
                                          </p:val>
                                        </p:tav>
                                        <p:tav tm="100%">
                                          <p:val>
                                            <p:strVal val="ppt_x"/>
                                          </p:val>
                                        </p:tav>
                                      </p:tavLst>
                                    </p:anim>
                                    <p:anim calcmode="lin" valueType="num">
                                      <p:cBhvr>
                                        <p:cTn id="18" dur="250"/>
                                        <p:tgtEl>
                                          <p:spTgt spid="17"/>
                                        </p:tgtEl>
                                        <p:attrNameLst>
                                          <p:attrName>ppt_y</p:attrName>
                                        </p:attrNameLst>
                                      </p:cBhvr>
                                      <p:tavLst>
                                        <p:tav tm="0%">
                                          <p:val>
                                            <p:strVal val="ppt_y"/>
                                          </p:val>
                                        </p:tav>
                                        <p:tav tm="100%">
                                          <p:val>
                                            <p:strVal val="ppt_y-.1"/>
                                          </p:val>
                                        </p:tav>
                                      </p:tavLst>
                                    </p:anim>
                                    <p:set>
                                      <p:cBhvr>
                                        <p:cTn id="19" dur="1" fill="hold">
                                          <p:stCondLst>
                                            <p:cond delay="249"/>
                                          </p:stCondLst>
                                        </p:cTn>
                                        <p:tgtEl>
                                          <p:spTgt spid="17"/>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50"/>
                                        <p:tgtEl>
                                          <p:spTgt spid="23"/>
                                        </p:tgtEl>
                                      </p:cBhvr>
                                    </p:animEffect>
                                    <p:anim calcmode="lin" valueType="num">
                                      <p:cBhvr>
                                        <p:cTn id="23" dur="250" fill="hold"/>
                                        <p:tgtEl>
                                          <p:spTgt spid="23"/>
                                        </p:tgtEl>
                                        <p:attrNameLst>
                                          <p:attrName>ppt_x</p:attrName>
                                        </p:attrNameLst>
                                      </p:cBhvr>
                                      <p:tavLst>
                                        <p:tav tm="0%">
                                          <p:val>
                                            <p:strVal val="#ppt_x"/>
                                          </p:val>
                                        </p:tav>
                                        <p:tav tm="100%">
                                          <p:val>
                                            <p:strVal val="#ppt_x"/>
                                          </p:val>
                                        </p:tav>
                                      </p:tavLst>
                                    </p:anim>
                                    <p:anim calcmode="lin" valueType="num">
                                      <p:cBhvr>
                                        <p:cTn id="24" dur="250" fill="hold"/>
                                        <p:tgtEl>
                                          <p:spTgt spid="2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5AAD6-649D-460F-924A-38F1684D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61EEEAD-D3B2-40BF-8D91-7E18A20F028E}"/>
              </a:ext>
            </a:extLst>
          </p:cNvPr>
          <p:cNvGrpSpPr/>
          <p:nvPr/>
        </p:nvGrpSpPr>
        <p:grpSpPr>
          <a:xfrm>
            <a:off x="5134585" y="2992494"/>
            <a:ext cx="6694305" cy="2481942"/>
            <a:chOff x="1193650" y="2856805"/>
            <a:chExt cx="6694305" cy="2481942"/>
          </a:xfrm>
        </p:grpSpPr>
        <p:sp>
          <p:nvSpPr>
            <p:cNvPr id="6" name="Rounded Rectangular Callout 4">
              <a:extLst>
                <a:ext uri="{FF2B5EF4-FFF2-40B4-BE49-F238E27FC236}">
                  <a16:creationId xmlns:a16="http://schemas.microsoft.com/office/drawing/2014/main" id="{8D58B04B-AE4A-4000-B44D-4CA3569D1A5D}"/>
                </a:ext>
              </a:extLst>
            </p:cNvPr>
            <p:cNvSpPr/>
            <p:nvPr/>
          </p:nvSpPr>
          <p:spPr>
            <a:xfrm>
              <a:off x="1193650" y="2856805"/>
              <a:ext cx="6694305" cy="2481942"/>
            </a:xfrm>
            <a:prstGeom prst="wedgeRoundRectCallout">
              <a:avLst>
                <a:gd name="adj1" fmla="val -33333"/>
                <a:gd name="adj2" fmla="val 5885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EC81F36-6E52-414D-88BD-A6F7F6A59605}"/>
                </a:ext>
              </a:extLst>
            </p:cNvPr>
            <p:cNvSpPr txBox="1"/>
            <p:nvPr/>
          </p:nvSpPr>
          <p:spPr>
            <a:xfrm>
              <a:off x="1349191" y="2997118"/>
              <a:ext cx="6383221" cy="2185214"/>
            </a:xfrm>
            <a:prstGeom prst="rect">
              <a:avLst/>
            </a:prstGeom>
            <a:noFill/>
          </p:spPr>
          <p:txBody>
            <a:bodyPr wrap="square" rtlCol="0">
              <a:spAutoFit/>
            </a:bodyPr>
            <a:lstStyle/>
            <a:p>
              <a:r>
                <a:rPr lang="en-GB" sz="4400" dirty="0">
                  <a:solidFill>
                    <a:schemeClr val="bg1"/>
                  </a:solidFill>
                </a:rPr>
                <a:t>Visitors enjoyed the activity and </a:t>
              </a:r>
              <a:r>
                <a:rPr lang="en-GB" sz="4800" b="1" dirty="0">
                  <a:solidFill>
                    <a:schemeClr val="bg1"/>
                  </a:solidFill>
                </a:rPr>
                <a:t>50+% </a:t>
              </a:r>
              <a:r>
                <a:rPr lang="en-GB" sz="4400" dirty="0">
                  <a:solidFill>
                    <a:schemeClr val="bg1"/>
                  </a:solidFill>
                </a:rPr>
                <a:t>want to join from home.</a:t>
              </a:r>
            </a:p>
          </p:txBody>
        </p:sp>
      </p:grpSp>
      <p:grpSp>
        <p:nvGrpSpPr>
          <p:cNvPr id="8" name="Group 7">
            <a:extLst>
              <a:ext uri="{FF2B5EF4-FFF2-40B4-BE49-F238E27FC236}">
                <a16:creationId xmlns:a16="http://schemas.microsoft.com/office/drawing/2014/main" id="{2B208F7E-DFE4-4FBF-BCC4-3ADB79AB919F}"/>
              </a:ext>
            </a:extLst>
          </p:cNvPr>
          <p:cNvGrpSpPr/>
          <p:nvPr/>
        </p:nvGrpSpPr>
        <p:grpSpPr>
          <a:xfrm>
            <a:off x="532134" y="255276"/>
            <a:ext cx="5965451" cy="2481942"/>
            <a:chOff x="532134" y="255276"/>
            <a:chExt cx="5965451" cy="2481942"/>
          </a:xfrm>
        </p:grpSpPr>
        <p:sp>
          <p:nvSpPr>
            <p:cNvPr id="9" name="Rounded Rectangular Callout 5">
              <a:extLst>
                <a:ext uri="{FF2B5EF4-FFF2-40B4-BE49-F238E27FC236}">
                  <a16:creationId xmlns:a16="http://schemas.microsoft.com/office/drawing/2014/main" id="{C05C5331-C901-4C5A-B56C-F000C6358F5A}"/>
                </a:ext>
              </a:extLst>
            </p:cNvPr>
            <p:cNvSpPr/>
            <p:nvPr/>
          </p:nvSpPr>
          <p:spPr>
            <a:xfrm>
              <a:off x="532134" y="255276"/>
              <a:ext cx="5965451" cy="2481942"/>
            </a:xfrm>
            <a:custGeom>
              <a:avLst/>
              <a:gdLst>
                <a:gd name="connsiteX0" fmla="*/ 0 w 5965451"/>
                <a:gd name="connsiteY0" fmla="*/ 413665 h 2481942"/>
                <a:gd name="connsiteX1" fmla="*/ 413665 w 5965451"/>
                <a:gd name="connsiteY1" fmla="*/ 0 h 2481942"/>
                <a:gd name="connsiteX2" fmla="*/ 3479846 w 5965451"/>
                <a:gd name="connsiteY2" fmla="*/ 0 h 2481942"/>
                <a:gd name="connsiteX3" fmla="*/ 3479846 w 5965451"/>
                <a:gd name="connsiteY3" fmla="*/ 0 h 2481942"/>
                <a:gd name="connsiteX4" fmla="*/ 4971209 w 5965451"/>
                <a:gd name="connsiteY4" fmla="*/ 0 h 2481942"/>
                <a:gd name="connsiteX5" fmla="*/ 5551786 w 5965451"/>
                <a:gd name="connsiteY5" fmla="*/ 0 h 2481942"/>
                <a:gd name="connsiteX6" fmla="*/ 5965451 w 5965451"/>
                <a:gd name="connsiteY6" fmla="*/ 413665 h 2481942"/>
                <a:gd name="connsiteX7" fmla="*/ 5965451 w 5965451"/>
                <a:gd name="connsiteY7" fmla="*/ 1447800 h 2481942"/>
                <a:gd name="connsiteX8" fmla="*/ 5965451 w 5965451"/>
                <a:gd name="connsiteY8" fmla="*/ 1447800 h 2481942"/>
                <a:gd name="connsiteX9" fmla="*/ 5965451 w 5965451"/>
                <a:gd name="connsiteY9" fmla="*/ 2068285 h 2481942"/>
                <a:gd name="connsiteX10" fmla="*/ 5965451 w 5965451"/>
                <a:gd name="connsiteY10" fmla="*/ 2068277 h 2481942"/>
                <a:gd name="connsiteX11" fmla="*/ 5551786 w 5965451"/>
                <a:gd name="connsiteY11" fmla="*/ 2481942 h 2481942"/>
                <a:gd name="connsiteX12" fmla="*/ 4971209 w 5965451"/>
                <a:gd name="connsiteY12" fmla="*/ 2481942 h 2481942"/>
                <a:gd name="connsiteX13" fmla="*/ 4969996 w 5965451"/>
                <a:gd name="connsiteY13" fmla="*/ 2701768 h 2481942"/>
                <a:gd name="connsiteX14" fmla="*/ 3479846 w 5965451"/>
                <a:gd name="connsiteY14" fmla="*/ 2481942 h 2481942"/>
                <a:gd name="connsiteX15" fmla="*/ 413665 w 5965451"/>
                <a:gd name="connsiteY15" fmla="*/ 2481942 h 2481942"/>
                <a:gd name="connsiteX16" fmla="*/ 0 w 5965451"/>
                <a:gd name="connsiteY16" fmla="*/ 2068277 h 2481942"/>
                <a:gd name="connsiteX17" fmla="*/ 0 w 5965451"/>
                <a:gd name="connsiteY17" fmla="*/ 2068285 h 2481942"/>
                <a:gd name="connsiteX18" fmla="*/ 0 w 5965451"/>
                <a:gd name="connsiteY18" fmla="*/ 1447800 h 2481942"/>
                <a:gd name="connsiteX19" fmla="*/ 0 w 5965451"/>
                <a:gd name="connsiteY19" fmla="*/ 1447800 h 2481942"/>
                <a:gd name="connsiteX20" fmla="*/ 0 w 5965451"/>
                <a:gd name="connsiteY20" fmla="*/ 413665 h 2481942"/>
                <a:gd name="connsiteX0" fmla="*/ 0 w 5965451"/>
                <a:gd name="connsiteY0" fmla="*/ 413665 h 2481942"/>
                <a:gd name="connsiteX1" fmla="*/ 413665 w 5965451"/>
                <a:gd name="connsiteY1" fmla="*/ 0 h 2481942"/>
                <a:gd name="connsiteX2" fmla="*/ 3479846 w 5965451"/>
                <a:gd name="connsiteY2" fmla="*/ 0 h 2481942"/>
                <a:gd name="connsiteX3" fmla="*/ 3479846 w 5965451"/>
                <a:gd name="connsiteY3" fmla="*/ 0 h 2481942"/>
                <a:gd name="connsiteX4" fmla="*/ 4971209 w 5965451"/>
                <a:gd name="connsiteY4" fmla="*/ 0 h 2481942"/>
                <a:gd name="connsiteX5" fmla="*/ 5551786 w 5965451"/>
                <a:gd name="connsiteY5" fmla="*/ 0 h 2481942"/>
                <a:gd name="connsiteX6" fmla="*/ 5965451 w 5965451"/>
                <a:gd name="connsiteY6" fmla="*/ 413665 h 2481942"/>
                <a:gd name="connsiteX7" fmla="*/ 5965451 w 5965451"/>
                <a:gd name="connsiteY7" fmla="*/ 1447800 h 2481942"/>
                <a:gd name="connsiteX8" fmla="*/ 5965451 w 5965451"/>
                <a:gd name="connsiteY8" fmla="*/ 1447800 h 2481942"/>
                <a:gd name="connsiteX9" fmla="*/ 5965451 w 5965451"/>
                <a:gd name="connsiteY9" fmla="*/ 2068285 h 2481942"/>
                <a:gd name="connsiteX10" fmla="*/ 5965451 w 5965451"/>
                <a:gd name="connsiteY10" fmla="*/ 2068277 h 2481942"/>
                <a:gd name="connsiteX11" fmla="*/ 5551786 w 5965451"/>
                <a:gd name="connsiteY11" fmla="*/ 2481942 h 2481942"/>
                <a:gd name="connsiteX12" fmla="*/ 4971209 w 5965451"/>
                <a:gd name="connsiteY12" fmla="*/ 2481942 h 2481942"/>
                <a:gd name="connsiteX13" fmla="*/ 3479846 w 5965451"/>
                <a:gd name="connsiteY13" fmla="*/ 2481942 h 2481942"/>
                <a:gd name="connsiteX14" fmla="*/ 413665 w 5965451"/>
                <a:gd name="connsiteY14" fmla="*/ 2481942 h 2481942"/>
                <a:gd name="connsiteX15" fmla="*/ 0 w 5965451"/>
                <a:gd name="connsiteY15" fmla="*/ 2068277 h 2481942"/>
                <a:gd name="connsiteX16" fmla="*/ 0 w 5965451"/>
                <a:gd name="connsiteY16" fmla="*/ 2068285 h 2481942"/>
                <a:gd name="connsiteX17" fmla="*/ 0 w 5965451"/>
                <a:gd name="connsiteY17" fmla="*/ 1447800 h 2481942"/>
                <a:gd name="connsiteX18" fmla="*/ 0 w 5965451"/>
                <a:gd name="connsiteY18" fmla="*/ 1447800 h 2481942"/>
                <a:gd name="connsiteX19" fmla="*/ 0 w 5965451"/>
                <a:gd name="connsiteY19" fmla="*/ 413665 h 248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65451" h="2481942">
                  <a:moveTo>
                    <a:pt x="0" y="413665"/>
                  </a:moveTo>
                  <a:cubicBezTo>
                    <a:pt x="0" y="185204"/>
                    <a:pt x="185204" y="0"/>
                    <a:pt x="413665" y="0"/>
                  </a:cubicBezTo>
                  <a:lnTo>
                    <a:pt x="3479846" y="0"/>
                  </a:lnTo>
                  <a:lnTo>
                    <a:pt x="3479846" y="0"/>
                  </a:lnTo>
                  <a:lnTo>
                    <a:pt x="4971209" y="0"/>
                  </a:lnTo>
                  <a:lnTo>
                    <a:pt x="5551786" y="0"/>
                  </a:lnTo>
                  <a:cubicBezTo>
                    <a:pt x="5780247" y="0"/>
                    <a:pt x="5965451" y="185204"/>
                    <a:pt x="5965451" y="413665"/>
                  </a:cubicBezTo>
                  <a:lnTo>
                    <a:pt x="5965451" y="1447800"/>
                  </a:lnTo>
                  <a:lnTo>
                    <a:pt x="5965451" y="1447800"/>
                  </a:lnTo>
                  <a:lnTo>
                    <a:pt x="5965451" y="2068285"/>
                  </a:lnTo>
                  <a:lnTo>
                    <a:pt x="5965451" y="2068277"/>
                  </a:lnTo>
                  <a:cubicBezTo>
                    <a:pt x="5965451" y="2296738"/>
                    <a:pt x="5780247" y="2481942"/>
                    <a:pt x="5551786" y="2481942"/>
                  </a:cubicBezTo>
                  <a:lnTo>
                    <a:pt x="4971209" y="2481942"/>
                  </a:lnTo>
                  <a:lnTo>
                    <a:pt x="3479846" y="2481942"/>
                  </a:lnTo>
                  <a:lnTo>
                    <a:pt x="413665" y="2481942"/>
                  </a:lnTo>
                  <a:cubicBezTo>
                    <a:pt x="185204" y="2481942"/>
                    <a:pt x="0" y="2296738"/>
                    <a:pt x="0" y="2068277"/>
                  </a:cubicBezTo>
                  <a:lnTo>
                    <a:pt x="0" y="2068285"/>
                  </a:lnTo>
                  <a:lnTo>
                    <a:pt x="0" y="1447800"/>
                  </a:lnTo>
                  <a:lnTo>
                    <a:pt x="0" y="1447800"/>
                  </a:lnTo>
                  <a:lnTo>
                    <a:pt x="0" y="413665"/>
                  </a:lnTo>
                  <a:close/>
                </a:path>
              </a:pathLst>
            </a:custGeom>
            <a:solidFill>
              <a:schemeClr val="accent2"/>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11D6AEE-E54B-494B-AEAD-AE9A73CC799A}"/>
                </a:ext>
              </a:extLst>
            </p:cNvPr>
            <p:cNvSpPr txBox="1"/>
            <p:nvPr/>
          </p:nvSpPr>
          <p:spPr>
            <a:xfrm>
              <a:off x="650552" y="465195"/>
              <a:ext cx="5728614" cy="1938992"/>
            </a:xfrm>
            <a:prstGeom prst="rect">
              <a:avLst/>
            </a:prstGeom>
            <a:noFill/>
          </p:spPr>
          <p:txBody>
            <a:bodyPr wrap="square" rtlCol="0">
              <a:spAutoFit/>
            </a:bodyPr>
            <a:lstStyle/>
            <a:p>
              <a:r>
                <a:rPr lang="en-GB" sz="4000" dirty="0">
                  <a:solidFill>
                    <a:schemeClr val="bg1"/>
                  </a:solidFill>
                </a:rPr>
                <a:t>Classifications were less accurate then on MammalWeb.org, but…</a:t>
              </a:r>
            </a:p>
          </p:txBody>
        </p:sp>
      </p:grpSp>
      <p:grpSp>
        <p:nvGrpSpPr>
          <p:cNvPr id="11" name="Group 10">
            <a:extLst>
              <a:ext uri="{FF2B5EF4-FFF2-40B4-BE49-F238E27FC236}">
                <a16:creationId xmlns:a16="http://schemas.microsoft.com/office/drawing/2014/main" id="{6A1F1304-00C8-462C-9B24-D4B1025A7FF9}"/>
              </a:ext>
            </a:extLst>
          </p:cNvPr>
          <p:cNvGrpSpPr/>
          <p:nvPr/>
        </p:nvGrpSpPr>
        <p:grpSpPr>
          <a:xfrm>
            <a:off x="4473069" y="5713610"/>
            <a:ext cx="4341316" cy="830997"/>
            <a:chOff x="532134" y="5577921"/>
            <a:chExt cx="4341316" cy="830997"/>
          </a:xfrm>
        </p:grpSpPr>
        <p:sp>
          <p:nvSpPr>
            <p:cNvPr id="12" name="Rounded Rectangle 10">
              <a:extLst>
                <a:ext uri="{FF2B5EF4-FFF2-40B4-BE49-F238E27FC236}">
                  <a16:creationId xmlns:a16="http://schemas.microsoft.com/office/drawing/2014/main" id="{CB60C8D9-5AE5-469F-A164-E951B4DA94E2}"/>
                </a:ext>
              </a:extLst>
            </p:cNvPr>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74E1C64-9614-4926-84F2-829D191F6AC2}"/>
                </a:ext>
              </a:extLst>
            </p:cNvPr>
            <p:cNvSpPr txBox="1"/>
            <p:nvPr/>
          </p:nvSpPr>
          <p:spPr>
            <a:xfrm>
              <a:off x="532134" y="5701032"/>
              <a:ext cx="4341316" cy="584775"/>
            </a:xfrm>
            <a:prstGeom prst="rect">
              <a:avLst/>
            </a:prstGeom>
            <a:noFill/>
          </p:spPr>
          <p:txBody>
            <a:bodyPr wrap="square" rtlCol="0" anchor="ctr">
              <a:spAutoFit/>
            </a:bodyPr>
            <a:lstStyle/>
            <a:p>
              <a:pPr algn="ctr"/>
              <a:r>
                <a:rPr lang="en-US" sz="3200" dirty="0"/>
                <a:t>50 questionnaires</a:t>
              </a:r>
              <a:endParaRPr lang="en-GB" sz="3200" dirty="0"/>
            </a:p>
          </p:txBody>
        </p:sp>
      </p:grpSp>
    </p:spTree>
    <p:extLst>
      <p:ext uri="{BB962C8B-B14F-4D97-AF65-F5344CB8AC3E}">
        <p14:creationId xmlns:p14="http://schemas.microsoft.com/office/powerpoint/2010/main" val="217204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
                                          <p:val>
                                            <p:strVal val="#ppt_x"/>
                                          </p:val>
                                        </p:tav>
                                      </p:tavLst>
                                    </p:anim>
                                    <p:anim calcmode="lin" valueType="num">
                                      <p:cBhvr>
                                        <p:cTn id="9" dur="500" fill="hold"/>
                                        <p:tgtEl>
                                          <p:spTgt spid="8"/>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
                                          <p:val>
                                            <p:strVal val="#ppt_x"/>
                                          </p:val>
                                        </p:tav>
                                      </p:tavLst>
                                    </p:anim>
                                    <p:anim calcmode="lin" valueType="num">
                                      <p:cBhvr>
                                        <p:cTn id="16" dur="500" fill="hold"/>
                                        <p:tgtEl>
                                          <p:spTgt spid="5"/>
                                        </p:tgtEl>
                                        <p:attrNameLst>
                                          <p:attrName>ppt_y</p:attrName>
                                        </p:attrNameLst>
                                      </p:cBhvr>
                                      <p:tavLst>
                                        <p:tav tm="0%">
                                          <p:val>
                                            <p:strVal val="#ppt_y+.1"/>
                                          </p:val>
                                        </p:tav>
                                        <p:tav tm="1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
                                          <p:val>
                                            <p:strVal val="#ppt_x"/>
                                          </p:val>
                                        </p:tav>
                                      </p:tavLst>
                                    </p:anim>
                                    <p:anim calcmode="lin" valueType="num">
                                      <p:cBhvr>
                                        <p:cTn id="21" dur="500" fill="hold"/>
                                        <p:tgtEl>
                                          <p:spTgt spid="11"/>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7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now?</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39583832"/>
      </p:ext>
    </p:extLst>
  </p:cSld>
  <p:clrMapOvr>
    <a:masterClrMapping/>
  </p:clrMapOvr>
</p:sld>
</file>

<file path=ppt/slides/slide76.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Picture 1" descr="Poi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8" y="1548247"/>
            <a:ext cx="5585506" cy="3965861"/>
          </a:xfrm>
          <a:prstGeom prst="rect">
            <a:avLst/>
          </a:prstGeom>
          <a:ln w="127000" cap="sq">
            <a:noFill/>
            <a:miter lim="800%"/>
          </a:ln>
          <a:effectLst/>
        </p:spPr>
      </p:pic>
      <p:pic>
        <p:nvPicPr>
          <p:cNvPr id="3" name="Picture 2" descr="County Durham Sites )ct 20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88" y="1575956"/>
            <a:ext cx="5540390" cy="3844552"/>
          </a:xfrm>
          <a:prstGeom prst="rect">
            <a:avLst/>
          </a:prstGeom>
          <a:ln w="127000" cap="sq">
            <a:noFill/>
            <a:miter lim="800%"/>
          </a:ln>
          <a:effectLst>
            <a:outerShdw blurRad="57150" dist="50800" dir="2700000" algn="tl" rotWithShape="0">
              <a:srgbClr val="000000">
                <a:alpha val="40%"/>
              </a:srgbClr>
            </a:outerShdw>
          </a:effectLst>
        </p:spPr>
      </p:pic>
      <p:sp>
        <p:nvSpPr>
          <p:cNvPr id="4" name="TextBox 3"/>
          <p:cNvSpPr txBox="1"/>
          <p:nvPr/>
        </p:nvSpPr>
        <p:spPr>
          <a:xfrm>
            <a:off x="655781" y="275138"/>
            <a:ext cx="5569528" cy="1107996"/>
          </a:xfrm>
          <a:prstGeom prst="rect">
            <a:avLst/>
          </a:prstGeom>
          <a:noFill/>
        </p:spPr>
        <p:txBody>
          <a:bodyPr wrap="square" rtlCol="0">
            <a:spAutoFit/>
          </a:bodyPr>
          <a:lstStyle/>
          <a:p>
            <a:r>
              <a:rPr lang="en-US" sz="6600" b="1" dirty="0">
                <a:solidFill>
                  <a:schemeClr val="accent4"/>
                </a:solidFill>
              </a:rPr>
              <a:t>data quality</a:t>
            </a:r>
            <a:endParaRPr lang="en-GB" sz="6600" b="1" dirty="0">
              <a:solidFill>
                <a:schemeClr val="accent4"/>
              </a:solidFill>
            </a:endParaRPr>
          </a:p>
        </p:txBody>
      </p:sp>
    </p:spTree>
    <p:extLst>
      <p:ext uri="{BB962C8B-B14F-4D97-AF65-F5344CB8AC3E}">
        <p14:creationId xmlns:p14="http://schemas.microsoft.com/office/powerpoint/2010/main" val="418807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48" name="Group 147"/>
          <p:cNvGrpSpPr/>
          <p:nvPr/>
        </p:nvGrpSpPr>
        <p:grpSpPr>
          <a:xfrm>
            <a:off x="1354045" y="303213"/>
            <a:ext cx="10554818" cy="5516991"/>
            <a:chOff x="1505527" y="384188"/>
            <a:chExt cx="10309068" cy="5388538"/>
          </a:xfrm>
        </p:grpSpPr>
        <p:sp>
          <p:nvSpPr>
            <p:cNvPr id="85" name="Freeform 126"/>
            <p:cNvSpPr>
              <a:spLocks/>
            </p:cNvSpPr>
            <p:nvPr/>
          </p:nvSpPr>
          <p:spPr bwMode="auto">
            <a:xfrm>
              <a:off x="2146133" y="384188"/>
              <a:ext cx="9206860" cy="3164070"/>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4" name="Freeform 125"/>
            <p:cNvSpPr>
              <a:spLocks/>
            </p:cNvSpPr>
            <p:nvPr/>
          </p:nvSpPr>
          <p:spPr bwMode="auto">
            <a:xfrm>
              <a:off x="2146133" y="384188"/>
              <a:ext cx="9206860" cy="1514893"/>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127"/>
            <p:cNvSpPr>
              <a:spLocks/>
            </p:cNvSpPr>
            <p:nvPr/>
          </p:nvSpPr>
          <p:spPr bwMode="auto">
            <a:xfrm>
              <a:off x="2146133" y="388384"/>
              <a:ext cx="9206860" cy="4443965"/>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120"/>
            <p:cNvSpPr>
              <a:spLocks/>
            </p:cNvSpPr>
            <p:nvPr/>
          </p:nvSpPr>
          <p:spPr bwMode="auto">
            <a:xfrm>
              <a:off x="2146133" y="384188"/>
              <a:ext cx="9206860" cy="495173"/>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146133" y="384188"/>
              <a:ext cx="9206860" cy="1456143"/>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146133" y="388384"/>
              <a:ext cx="9206860" cy="3054964"/>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146133" y="392580"/>
              <a:ext cx="9206860" cy="4355841"/>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146133" y="384188"/>
              <a:ext cx="9206860" cy="524547"/>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93" name="Line 134"/>
            <p:cNvSpPr>
              <a:spLocks noChangeShapeType="1"/>
            </p:cNvSpPr>
            <p:nvPr/>
          </p:nvSpPr>
          <p:spPr bwMode="auto">
            <a:xfrm flipV="1">
              <a:off x="1684531" y="384188"/>
              <a:ext cx="0" cy="519092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141"/>
            <p:cNvSpPr>
              <a:spLocks noChangeShapeType="1"/>
            </p:cNvSpPr>
            <p:nvPr/>
          </p:nvSpPr>
          <p:spPr bwMode="auto">
            <a:xfrm>
              <a:off x="1596407" y="5575108"/>
              <a:ext cx="88124"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505527" y="5575108"/>
              <a:ext cx="17900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505527" y="453860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505527" y="3497901"/>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505527" y="2461395"/>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505527" y="142069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505527" y="384188"/>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148"/>
            <p:cNvSpPr>
              <a:spLocks noChangeShapeType="1"/>
            </p:cNvSpPr>
            <p:nvPr/>
          </p:nvSpPr>
          <p:spPr bwMode="auto">
            <a:xfrm>
              <a:off x="1684531" y="5575108"/>
              <a:ext cx="10130064"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149"/>
            <p:cNvSpPr>
              <a:spLocks noChangeShapeType="1"/>
            </p:cNvSpPr>
            <p:nvPr/>
          </p:nvSpPr>
          <p:spPr bwMode="auto">
            <a:xfrm>
              <a:off x="1684531" y="5575108"/>
              <a:ext cx="1013006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14613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146133" y="5575107"/>
              <a:ext cx="0" cy="19761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98121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98121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82048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82048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65556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65556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9484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9484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32992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32992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6920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6920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428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428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4355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4355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67863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67863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17914"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17914"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35299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35299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a:t>0</a:t>
            </a:r>
            <a:endParaRPr lang="en-GB" sz="2400" dirty="0"/>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a:t># votes for</a:t>
            </a:r>
            <a:endParaRPr lang="en-GB" sz="2400" dirty="0"/>
          </a:p>
        </p:txBody>
      </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a:solidFill>
                  <a:srgbClr val="E69F00"/>
                </a:solidFill>
              </a:rPr>
              <a:t>0</a:t>
            </a:r>
            <a:endParaRPr lang="en-GB" sz="2400" b="1" dirty="0">
              <a:solidFill>
                <a:srgbClr val="E69F00"/>
              </a:solidFill>
            </a:endParaRPr>
          </a:p>
        </p:txBody>
      </p:sp>
    </p:spTree>
    <p:extLst>
      <p:ext uri="{BB962C8B-B14F-4D97-AF65-F5344CB8AC3E}">
        <p14:creationId xmlns:p14="http://schemas.microsoft.com/office/powerpoint/2010/main" val="141773507"/>
      </p:ext>
    </p:extLst>
  </p:cSld>
  <p:clrMapOvr>
    <a:masterClrMapping/>
  </p:clrMapOvr>
</p:sld>
</file>

<file path=ppt/slides/slide7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grpSp>
        <p:nvGrpSpPr>
          <p:cNvPr id="3" name="Group 2"/>
          <p:cNvGrpSpPr/>
          <p:nvPr/>
        </p:nvGrpSpPr>
        <p:grpSpPr>
          <a:xfrm>
            <a:off x="6294784" y="523533"/>
            <a:ext cx="6116932" cy="923330"/>
            <a:chOff x="-1046921" y="311499"/>
            <a:chExt cx="6116932" cy="923330"/>
          </a:xfrm>
        </p:grpSpPr>
        <p:sp>
          <p:nvSpPr>
            <p:cNvPr id="4" name="Rounded Rectangle 3"/>
            <p:cNvSpPr/>
            <p:nvPr/>
          </p:nvSpPr>
          <p:spPr>
            <a:xfrm>
              <a:off x="-1046921" y="311499"/>
              <a:ext cx="6116932"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97133" y="311499"/>
              <a:ext cx="5508889" cy="923330"/>
            </a:xfrm>
            <a:prstGeom prst="rect">
              <a:avLst/>
            </a:prstGeom>
            <a:noFill/>
          </p:spPr>
          <p:txBody>
            <a:bodyPr wrap="square" rtlCol="0">
              <a:spAutoFit/>
            </a:bodyPr>
            <a:lstStyle/>
            <a:p>
              <a:r>
                <a:rPr lang="en-US" sz="5400" b="1" dirty="0">
                  <a:solidFill>
                    <a:schemeClr val="accent4"/>
                  </a:solidFill>
                </a:rPr>
                <a:t>Rabbit? Hare?</a:t>
              </a:r>
              <a:endParaRPr lang="en-GB" sz="5400" b="1" dirty="0">
                <a:solidFill>
                  <a:schemeClr val="accent4"/>
                </a:solidFill>
              </a:endParaRPr>
            </a:p>
          </p:txBody>
        </p:sp>
      </p:grpSp>
    </p:spTree>
    <p:extLst>
      <p:ext uri="{BB962C8B-B14F-4D97-AF65-F5344CB8AC3E}">
        <p14:creationId xmlns:p14="http://schemas.microsoft.com/office/powerpoint/2010/main" val="5443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33.33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
                                          <p:val>
                                            <p:strVal val="#ppt_x"/>
                                          </p:val>
                                        </p:tav>
                                      </p:tavLst>
                                    </p:anim>
                                    <p:anim calcmode="lin" valueType="num">
                                      <p:cBhvr additive="base">
                                        <p:cTn id="8" dur="750" fill="hold"/>
                                        <p:tgtEl>
                                          <p:spTgt spid="3"/>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82817" y="752429"/>
            <a:ext cx="8494645" cy="8494645"/>
          </a:xfrm>
          <a:prstGeom prst="rect">
            <a:avLst/>
          </a:prstGeom>
        </p:spPr>
      </p:pic>
      <p:sp>
        <p:nvSpPr>
          <p:cNvPr id="7" name="TextBox 6"/>
          <p:cNvSpPr txBox="1"/>
          <p:nvPr/>
        </p:nvSpPr>
        <p:spPr>
          <a:xfrm>
            <a:off x="318912" y="60366"/>
            <a:ext cx="8514242" cy="1569660"/>
          </a:xfrm>
          <a:prstGeom prst="rect">
            <a:avLst/>
          </a:prstGeom>
          <a:noFill/>
        </p:spPr>
        <p:txBody>
          <a:bodyPr wrap="square" rtlCol="0">
            <a:spAutoFit/>
          </a:bodyPr>
          <a:lstStyle/>
          <a:p>
            <a:r>
              <a:rPr lang="en-US" sz="4800" dirty="0"/>
              <a:t>automated classifications for </a:t>
            </a:r>
            <a:r>
              <a:rPr lang="en-US" sz="4800" b="1" dirty="0">
                <a:solidFill>
                  <a:schemeClr val="accent4"/>
                </a:solidFill>
              </a:rPr>
              <a:t>deep learning</a:t>
            </a:r>
            <a:endParaRPr lang="en-GB" sz="4800" b="1" dirty="0">
              <a:solidFill>
                <a:schemeClr val="accent4"/>
              </a:solidFill>
            </a:endParaRPr>
          </a:p>
        </p:txBody>
      </p:sp>
    </p:spTree>
    <p:extLst>
      <p:ext uri="{BB962C8B-B14F-4D97-AF65-F5344CB8AC3E}">
        <p14:creationId xmlns:p14="http://schemas.microsoft.com/office/powerpoint/2010/main" val="1115810246"/>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1754326"/>
          </a:xfrm>
          <a:prstGeom prst="rect">
            <a:avLst/>
          </a:prstGeom>
          <a:noFill/>
        </p:spPr>
        <p:txBody>
          <a:bodyPr wrap="square" rtlCol="0">
            <a:spAutoFit/>
          </a:bodyPr>
          <a:lstStyle/>
          <a:p>
            <a:r>
              <a:rPr lang="en-US" sz="5400" dirty="0"/>
              <a:t>wild mammal data </a:t>
            </a:r>
            <a:r>
              <a:rPr lang="en-US" sz="5400" dirty="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a:solidFill>
                  <a:schemeClr val="accent4"/>
                </a:solidFill>
              </a:rPr>
              <a:t>*</a:t>
            </a:r>
            <a:r>
              <a:rPr lang="en-US" dirty="0">
                <a:hlinkClick r:id="rId4"/>
              </a:rPr>
              <a:t>Croft, </a:t>
            </a:r>
            <a:r>
              <a:rPr lang="en-US" dirty="0" err="1">
                <a:hlinkClick r:id="rId4"/>
              </a:rPr>
              <a:t>Chauvenet</a:t>
            </a:r>
            <a:r>
              <a:rPr lang="en-US" dirty="0">
                <a:hlinkClick r:id="rId4"/>
              </a:rPr>
              <a:t> &amp; Smith (2017)</a:t>
            </a:r>
            <a:r>
              <a:rPr lang="en-US" dirty="0"/>
              <a:t> </a:t>
            </a:r>
            <a:r>
              <a:rPr lang="en-US" dirty="0" err="1"/>
              <a:t>PLoS</a:t>
            </a:r>
            <a:r>
              <a:rPr lang="en-US" dirty="0"/>
              <a:t> ONE 12(6): e0176339 </a:t>
            </a:r>
            <a:r>
              <a:rPr lang="en-US" dirty="0">
                <a:hlinkClick r:id="rId5"/>
              </a:rPr>
              <a:t>CC BY 4.0</a:t>
            </a:r>
            <a:endParaRPr lang="en-GB" dirty="0"/>
          </a:p>
        </p:txBody>
      </p:sp>
    </p:spTree>
    <p:extLst>
      <p:ext uri="{BB962C8B-B14F-4D97-AF65-F5344CB8AC3E}">
        <p14:creationId xmlns:p14="http://schemas.microsoft.com/office/powerpoint/2010/main" val="2319795402"/>
      </p:ext>
    </p:extLst>
  </p:cSld>
  <p:clrMapOvr>
    <a:masterClrMapping/>
  </p:clrMapOvr>
</p:sld>
</file>

<file path=ppt/slides/slide8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6" name="Group 5"/>
          <p:cNvGrpSpPr/>
          <p:nvPr/>
        </p:nvGrpSpPr>
        <p:grpSpPr>
          <a:xfrm>
            <a:off x="1593530" y="1801090"/>
            <a:ext cx="10224655" cy="4368800"/>
            <a:chOff x="1016000" y="1681018"/>
            <a:chExt cx="10224655" cy="4368800"/>
          </a:xfrm>
        </p:grpSpPr>
        <p:sp>
          <p:nvSpPr>
            <p:cNvPr id="5" name="Rounded Rectangle 4"/>
            <p:cNvSpPr/>
            <p:nvPr/>
          </p:nvSpPr>
          <p:spPr>
            <a:xfrm>
              <a:off x="1016000" y="1681018"/>
              <a:ext cx="10224655" cy="4368800"/>
            </a:xfrm>
            <a:prstGeom prst="roundRect">
              <a:avLst>
                <a:gd name="adj" fmla="val 3771"/>
              </a:avLst>
            </a:prstGeom>
            <a:solidFill>
              <a:srgbClr val="FFFFFF"/>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27" y="1763816"/>
              <a:ext cx="10058400" cy="4180114"/>
            </a:xfrm>
            <a:prstGeom prst="rect">
              <a:avLst/>
            </a:prstGeom>
          </p:spPr>
        </p:pic>
      </p:grpSp>
      <p:sp>
        <p:nvSpPr>
          <p:cNvPr id="7" name="TextBox 6"/>
          <p:cNvSpPr txBox="1"/>
          <p:nvPr/>
        </p:nvSpPr>
        <p:spPr>
          <a:xfrm>
            <a:off x="318912" y="60366"/>
            <a:ext cx="8514242" cy="1569660"/>
          </a:xfrm>
          <a:prstGeom prst="rect">
            <a:avLst/>
          </a:prstGeom>
          <a:noFill/>
        </p:spPr>
        <p:txBody>
          <a:bodyPr wrap="square" rtlCol="0">
            <a:spAutoFit/>
          </a:bodyPr>
          <a:lstStyle/>
          <a:p>
            <a:r>
              <a:rPr lang="en-US" sz="4800" dirty="0"/>
              <a:t>automated classifications for </a:t>
            </a:r>
            <a:r>
              <a:rPr lang="en-US" sz="4800" b="1" dirty="0">
                <a:solidFill>
                  <a:schemeClr val="accent4"/>
                </a:solidFill>
              </a:rPr>
              <a:t>deep learning</a:t>
            </a:r>
            <a:endParaRPr lang="en-GB" sz="4800" b="1" dirty="0">
              <a:solidFill>
                <a:schemeClr val="accent4"/>
              </a:solidFill>
            </a:endParaRPr>
          </a:p>
        </p:txBody>
      </p:sp>
      <p:sp>
        <p:nvSpPr>
          <p:cNvPr id="8" name="TextBox 7"/>
          <p:cNvSpPr txBox="1"/>
          <p:nvPr/>
        </p:nvSpPr>
        <p:spPr>
          <a:xfrm>
            <a:off x="5098473" y="6252688"/>
            <a:ext cx="6719712" cy="369332"/>
          </a:xfrm>
          <a:prstGeom prst="rect">
            <a:avLst/>
          </a:prstGeom>
          <a:noFill/>
        </p:spPr>
        <p:txBody>
          <a:bodyPr wrap="square" rtlCol="0">
            <a:spAutoFit/>
          </a:bodyPr>
          <a:lstStyle/>
          <a:p>
            <a:r>
              <a:rPr lang="en-US" dirty="0" err="1">
                <a:hlinkClick r:id="rId3"/>
              </a:rPr>
              <a:t>Norouzzadeh</a:t>
            </a:r>
            <a:r>
              <a:rPr lang="en-US" dirty="0">
                <a:hlinkClick r:id="rId3"/>
              </a:rPr>
              <a:t> et al. (2018)</a:t>
            </a:r>
            <a:r>
              <a:rPr lang="en-US" dirty="0"/>
              <a:t> PNAS 115 (25), </a:t>
            </a:r>
            <a:r>
              <a:rPr lang="en-US" dirty="0">
                <a:hlinkClick r:id="rId4"/>
              </a:rPr>
              <a:t>CC BY-NC-ND 4.0</a:t>
            </a:r>
            <a:endParaRPr lang="en-GB" dirty="0"/>
          </a:p>
        </p:txBody>
      </p:sp>
    </p:spTree>
    <p:extLst>
      <p:ext uri="{BB962C8B-B14F-4D97-AF65-F5344CB8AC3E}">
        <p14:creationId xmlns:p14="http://schemas.microsoft.com/office/powerpoint/2010/main" val="3456777789"/>
      </p:ext>
    </p:extLst>
  </p:cSld>
  <p:clrMapOvr>
    <a:masterClrMapping/>
  </p:clrMapOvr>
</p:sld>
</file>

<file path=ppt/slides/slide8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9317748"/>
      </p:ext>
    </p:extLst>
  </p:cSld>
  <p:clrMapOvr>
    <a:masterClrMapping/>
  </p:clrMapOvr>
</p:sld>
</file>

<file path=ppt/slides/slide8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264" y="0"/>
            <a:ext cx="9141471" cy="6858000"/>
          </a:xfrm>
          <a:prstGeom prst="rect">
            <a:avLst/>
          </a:prstGeom>
        </p:spPr>
      </p:pic>
    </p:spTree>
    <p:extLst>
      <p:ext uri="{BB962C8B-B14F-4D97-AF65-F5344CB8AC3E}">
        <p14:creationId xmlns:p14="http://schemas.microsoft.com/office/powerpoint/2010/main" val="820395401"/>
      </p:ext>
    </p:extLst>
  </p:cSld>
  <p:clrMapOvr>
    <a:masterClrMapping/>
  </p:clrMapOvr>
</p:sld>
</file>

<file path=ppt/slides/slide8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camera trap videos cat and deer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24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758546" y="6611779"/>
            <a:ext cx="4433454" cy="246221"/>
          </a:xfrm>
          <a:prstGeom prst="rect">
            <a:avLst/>
          </a:prstGeom>
          <a:solidFill>
            <a:srgbClr val="333333">
              <a:alpha val="50.196%"/>
            </a:srgbClr>
          </a:solidFill>
        </p:spPr>
        <p:txBody>
          <a:bodyPr wrap="square" rtlCol="0">
            <a:spAutoFit/>
          </a:bodyPr>
          <a:lstStyle/>
          <a:p>
            <a:r>
              <a:rPr lang="en-US" sz="1000" dirty="0">
                <a:hlinkClick r:id="rId3"/>
              </a:rPr>
              <a:t>Pine Marten</a:t>
            </a:r>
            <a:r>
              <a:rPr lang="en-US" sz="1000" dirty="0"/>
              <a:t> by Alastair Rae from Wikimedia Commons, </a:t>
            </a:r>
            <a:r>
              <a:rPr lang="en-US" sz="1000" dirty="0">
                <a:hlinkClick r:id="rId4"/>
              </a:rPr>
              <a:t>CC BY-SA 2.0</a:t>
            </a:r>
            <a:endParaRPr lang="en-GB" sz="1000" dirty="0"/>
          </a:p>
        </p:txBody>
      </p:sp>
      <p:sp>
        <p:nvSpPr>
          <p:cNvPr id="5" name="Rounded Rectangle 4"/>
          <p:cNvSpPr/>
          <p:nvPr/>
        </p:nvSpPr>
        <p:spPr>
          <a:xfrm>
            <a:off x="230908" y="138545"/>
            <a:ext cx="6101065" cy="1414951"/>
          </a:xfrm>
          <a:prstGeom prst="roundRect">
            <a:avLst/>
          </a:prstGeom>
          <a:solidFill>
            <a:srgbClr val="1C1C1C">
              <a:alpha val="69.804%"/>
            </a:srgb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89" y="229270"/>
            <a:ext cx="5853051" cy="1212048"/>
          </a:xfrm>
          <a:prstGeom prst="rect">
            <a:avLst/>
          </a:prstGeom>
        </p:spPr>
      </p:pic>
      <p:sp>
        <p:nvSpPr>
          <p:cNvPr id="6" name="TextBox 5"/>
          <p:cNvSpPr txBox="1"/>
          <p:nvPr/>
        </p:nvSpPr>
        <p:spPr>
          <a:xfrm>
            <a:off x="347389" y="1568930"/>
            <a:ext cx="1593694" cy="246221"/>
          </a:xfrm>
          <a:prstGeom prst="rect">
            <a:avLst/>
          </a:prstGeom>
          <a:noFill/>
        </p:spPr>
        <p:txBody>
          <a:bodyPr wrap="square" rtlCol="0">
            <a:spAutoFit/>
          </a:bodyPr>
          <a:lstStyle/>
          <a:p>
            <a:r>
              <a:rPr lang="en-US" sz="1000" dirty="0"/>
              <a:t>logo under fair use</a:t>
            </a:r>
            <a:endParaRPr lang="en-GB" sz="1000" dirty="0"/>
          </a:p>
        </p:txBody>
      </p:sp>
    </p:spTree>
    <p:extLst>
      <p:ext uri="{BB962C8B-B14F-4D97-AF65-F5344CB8AC3E}">
        <p14:creationId xmlns:p14="http://schemas.microsoft.com/office/powerpoint/2010/main" val="3185381682"/>
      </p:ext>
    </p:extLst>
  </p:cSld>
  <p:clrMapOvr>
    <a:masterClrMapping/>
  </p:clrMapOvr>
</p:sld>
</file>

<file path=ppt/slides/slide8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TextBox 6"/>
          <p:cNvSpPr txBox="1"/>
          <p:nvPr/>
        </p:nvSpPr>
        <p:spPr>
          <a:xfrm>
            <a:off x="7487110" y="6611779"/>
            <a:ext cx="4775200" cy="246221"/>
          </a:xfrm>
          <a:prstGeom prst="rect">
            <a:avLst/>
          </a:prstGeom>
          <a:noFill/>
        </p:spPr>
        <p:txBody>
          <a:bodyPr wrap="square" rtlCol="0">
            <a:spAutoFit/>
          </a:bodyPr>
          <a:lstStyle/>
          <a:p>
            <a:r>
              <a:rPr lang="en-US" sz="1000" dirty="0">
                <a:hlinkClick r:id="rId3"/>
              </a:rPr>
              <a:t>Scottish Wildcat</a:t>
            </a:r>
            <a:r>
              <a:rPr lang="en-US" sz="1000" dirty="0"/>
              <a:t> by </a:t>
            </a:r>
            <a:r>
              <a:rPr lang="en-US" sz="1000" dirty="0" err="1"/>
              <a:t>Airwolfhound</a:t>
            </a:r>
            <a:r>
              <a:rPr lang="en-US" sz="1000" dirty="0"/>
              <a:t> from Wikimedia Commons, </a:t>
            </a:r>
            <a:r>
              <a:rPr lang="en-US" sz="1000" dirty="0">
                <a:hlinkClick r:id="rId4"/>
              </a:rPr>
              <a:t>CC BY-SA 2.0</a:t>
            </a:r>
            <a:endParaRPr lang="en-GB" sz="1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535" y="704753"/>
            <a:ext cx="4379230" cy="1992943"/>
          </a:xfrm>
          <a:prstGeom prst="rect">
            <a:avLst/>
          </a:prstGeom>
        </p:spPr>
      </p:pic>
      <p:sp>
        <p:nvSpPr>
          <p:cNvPr id="9" name="TextBox 8"/>
          <p:cNvSpPr txBox="1"/>
          <p:nvPr/>
        </p:nvSpPr>
        <p:spPr>
          <a:xfrm rot="16200000">
            <a:off x="11272042" y="368515"/>
            <a:ext cx="1593694" cy="246221"/>
          </a:xfrm>
          <a:prstGeom prst="rect">
            <a:avLst/>
          </a:prstGeom>
          <a:noFill/>
        </p:spPr>
        <p:txBody>
          <a:bodyPr wrap="square" rtlCol="0">
            <a:spAutoFit/>
          </a:bodyPr>
          <a:lstStyle/>
          <a:p>
            <a:r>
              <a:rPr lang="en-US" sz="1000" dirty="0"/>
              <a:t>logo under fair use</a:t>
            </a:r>
            <a:endParaRPr lang="en-GB" sz="1000" dirty="0"/>
          </a:p>
        </p:txBody>
      </p:sp>
    </p:spTree>
    <p:extLst>
      <p:ext uri="{BB962C8B-B14F-4D97-AF65-F5344CB8AC3E}">
        <p14:creationId xmlns:p14="http://schemas.microsoft.com/office/powerpoint/2010/main" val="2851509832"/>
      </p:ext>
    </p:extLst>
  </p:cSld>
  <p:clrMapOvr>
    <a:masterClrMapping/>
  </p:clrMapOvr>
</p:sld>
</file>

<file path=ppt/slides/slide8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ammalWeb Projects page Win 7 MP4 2021-02-28">
            <a:hlinkClick r:id="" action="ppaction://media"/>
            <a:extLst>
              <a:ext uri="{FF2B5EF4-FFF2-40B4-BE49-F238E27FC236}">
                <a16:creationId xmlns:a16="http://schemas.microsoft.com/office/drawing/2014/main" id="{D4B42964-507A-4454-8534-3C05697262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63F4ADDD-5084-4221-883B-73A212CBCCDD}"/>
              </a:ext>
            </a:extLst>
          </p:cNvPr>
          <p:cNvSpPr/>
          <p:nvPr/>
        </p:nvSpPr>
        <p:spPr>
          <a:xfrm>
            <a:off x="5270090" y="533364"/>
            <a:ext cx="7141626"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9CC53FB-CA09-4E4E-9559-EC5D638FF6C7}"/>
              </a:ext>
            </a:extLst>
          </p:cNvPr>
          <p:cNvSpPr txBox="1"/>
          <p:nvPr/>
        </p:nvSpPr>
        <p:spPr>
          <a:xfrm>
            <a:off x="5270090" y="533364"/>
            <a:ext cx="6650013" cy="923330"/>
          </a:xfrm>
          <a:prstGeom prst="rect">
            <a:avLst/>
          </a:prstGeom>
          <a:noFill/>
        </p:spPr>
        <p:txBody>
          <a:bodyPr wrap="square" rtlCol="0">
            <a:spAutoFit/>
          </a:bodyPr>
          <a:lstStyle/>
          <a:p>
            <a:r>
              <a:rPr lang="en-US" sz="5400" dirty="0">
                <a:solidFill>
                  <a:schemeClr val="accent4"/>
                </a:solidFill>
              </a:rPr>
              <a:t>20+ partner projects</a:t>
            </a:r>
            <a:endParaRPr lang="en-GB" sz="5400" dirty="0">
              <a:solidFill>
                <a:schemeClr val="accent4"/>
              </a:solidFill>
            </a:endParaRPr>
          </a:p>
        </p:txBody>
      </p:sp>
    </p:spTree>
    <p:extLst>
      <p:ext uri="{BB962C8B-B14F-4D97-AF65-F5344CB8AC3E}">
        <p14:creationId xmlns:p14="http://schemas.microsoft.com/office/powerpoint/2010/main" val="10091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7DF2E-7610-403E-99A3-1607478FB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396335"/>
            <a:ext cx="2630466" cy="461665"/>
          </a:xfrm>
          <a:prstGeom prst="rect">
            <a:avLst/>
          </a:prstGeom>
          <a:solidFill>
            <a:srgbClr val="000000">
              <a:alpha val="70%"/>
            </a:srgbClr>
          </a:solidFill>
        </p:spPr>
        <p:txBody>
          <a:bodyPr wrap="square" rtlCol="0">
            <a:spAutoFit/>
          </a:bodyPr>
          <a:lstStyle/>
          <a:p>
            <a:r>
              <a:rPr lang="en-US" sz="1200" dirty="0">
                <a:hlinkClick r:id="rId4"/>
              </a:rPr>
              <a:t>map</a:t>
            </a:r>
            <a:r>
              <a:rPr lang="en-US" sz="1200" dirty="0"/>
              <a:t> by </a:t>
            </a:r>
            <a:r>
              <a:rPr lang="en-US" sz="1200" dirty="0">
                <a:hlinkClick r:id="rId5"/>
              </a:rPr>
              <a:t>Stamen Design</a:t>
            </a:r>
            <a:r>
              <a:rPr lang="en-US" sz="1200" dirty="0"/>
              <a:t>, </a:t>
            </a:r>
            <a:r>
              <a:rPr lang="en-US" sz="1200" dirty="0">
                <a:hlinkClick r:id="rId6"/>
              </a:rPr>
              <a:t>CC BY 3.0</a:t>
            </a:r>
            <a:br>
              <a:rPr lang="en-US" sz="1200" dirty="0"/>
            </a:br>
            <a:r>
              <a:rPr lang="en-US" sz="1200" dirty="0"/>
              <a:t>data by </a:t>
            </a:r>
            <a:r>
              <a:rPr lang="en-US" sz="1200" dirty="0">
                <a:hlinkClick r:id="rId7"/>
              </a:rPr>
              <a:t>OpenStreetMap</a:t>
            </a:r>
            <a:r>
              <a:rPr lang="en-US" sz="1200" dirty="0"/>
              <a:t>, </a:t>
            </a:r>
            <a:r>
              <a:rPr lang="en-US" sz="1200" dirty="0">
                <a:hlinkClick r:id="rId8"/>
              </a:rPr>
              <a:t>ODbL</a:t>
            </a:r>
            <a:endParaRPr lang="en-GB" sz="1200" dirty="0"/>
          </a:p>
        </p:txBody>
      </p:sp>
      <p:pic>
        <p:nvPicPr>
          <p:cNvPr id="9" name="Picture 8">
            <a:extLst>
              <a:ext uri="{FF2B5EF4-FFF2-40B4-BE49-F238E27FC236}">
                <a16:creationId xmlns:a16="http://schemas.microsoft.com/office/drawing/2014/main" id="{53C9A7D3-C70B-4899-8B25-75099813B7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94883" y="1060596"/>
            <a:ext cx="720000" cy="720000"/>
          </a:xfrm>
          <a:prstGeom prst="rect">
            <a:avLst/>
          </a:prstGeom>
          <a:effectLst>
            <a:outerShdw blurRad="63500" dist="63500" dir="2700000" algn="tl" rotWithShape="0">
              <a:prstClr val="black">
                <a:alpha val="65%"/>
              </a:prstClr>
            </a:outerShdw>
          </a:effectLst>
        </p:spPr>
      </p:pic>
      <p:pic>
        <p:nvPicPr>
          <p:cNvPr id="11" name="Picture 10">
            <a:extLst>
              <a:ext uri="{FF2B5EF4-FFF2-40B4-BE49-F238E27FC236}">
                <a16:creationId xmlns:a16="http://schemas.microsoft.com/office/drawing/2014/main" id="{1FBB96B6-F6D3-479C-A481-151DE2248CC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58" y="2180685"/>
            <a:ext cx="720000" cy="720000"/>
          </a:xfrm>
          <a:prstGeom prst="rect">
            <a:avLst/>
          </a:prstGeom>
          <a:effectLst>
            <a:outerShdw blurRad="63500" dist="63500" dir="2700000" algn="tl" rotWithShape="0">
              <a:prstClr val="black">
                <a:alpha val="65%"/>
              </a:prstClr>
            </a:outerShdw>
          </a:effectLst>
        </p:spPr>
      </p:pic>
      <p:pic>
        <p:nvPicPr>
          <p:cNvPr id="13" name="Picture 12">
            <a:extLst>
              <a:ext uri="{FF2B5EF4-FFF2-40B4-BE49-F238E27FC236}">
                <a16:creationId xmlns:a16="http://schemas.microsoft.com/office/drawing/2014/main" id="{F1F8FF73-1558-41C0-8242-4CDE5C060E1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12871" y="4835394"/>
            <a:ext cx="720000" cy="720000"/>
          </a:xfrm>
          <a:prstGeom prst="rect">
            <a:avLst/>
          </a:prstGeom>
          <a:effectLst>
            <a:outerShdw blurRad="63500" dist="63500" dir="2700000" algn="tl" rotWithShape="0">
              <a:prstClr val="black">
                <a:alpha val="65%"/>
              </a:prstClr>
            </a:outerShdw>
          </a:effectLst>
        </p:spPr>
      </p:pic>
      <p:pic>
        <p:nvPicPr>
          <p:cNvPr id="15" name="Picture 14">
            <a:extLst>
              <a:ext uri="{FF2B5EF4-FFF2-40B4-BE49-F238E27FC236}">
                <a16:creationId xmlns:a16="http://schemas.microsoft.com/office/drawing/2014/main" id="{E393EAC9-C987-4E8E-9926-44EB137DA83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76000" y="4019317"/>
            <a:ext cx="720000" cy="720000"/>
          </a:xfrm>
          <a:prstGeom prst="rect">
            <a:avLst/>
          </a:prstGeom>
          <a:effectLst>
            <a:outerShdw blurRad="63500" dist="63500" dir="2700000" algn="tl" rotWithShape="0">
              <a:prstClr val="black">
                <a:alpha val="65%"/>
              </a:prstClr>
            </a:outerShdw>
          </a:effectLst>
        </p:spPr>
      </p:pic>
      <p:pic>
        <p:nvPicPr>
          <p:cNvPr id="19" name="Picture 18">
            <a:extLst>
              <a:ext uri="{FF2B5EF4-FFF2-40B4-BE49-F238E27FC236}">
                <a16:creationId xmlns:a16="http://schemas.microsoft.com/office/drawing/2014/main" id="{CC7D8415-5AB8-4892-9655-A12647A3EE9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024141" y="1649659"/>
            <a:ext cx="720000" cy="720000"/>
          </a:xfrm>
          <a:prstGeom prst="rect">
            <a:avLst/>
          </a:prstGeom>
          <a:effectLst>
            <a:outerShdw blurRad="63500" dist="63500" dir="2700000" algn="tl" rotWithShape="0">
              <a:prstClr val="black">
                <a:alpha val="65%"/>
              </a:prstClr>
            </a:outerShdw>
          </a:effectLst>
        </p:spPr>
      </p:pic>
      <p:grpSp>
        <p:nvGrpSpPr>
          <p:cNvPr id="22" name="Group 21">
            <a:extLst>
              <a:ext uri="{FF2B5EF4-FFF2-40B4-BE49-F238E27FC236}">
                <a16:creationId xmlns:a16="http://schemas.microsoft.com/office/drawing/2014/main" id="{C6257F05-AD1A-4CB4-9F0B-1B6458AFC781}"/>
              </a:ext>
            </a:extLst>
          </p:cNvPr>
          <p:cNvGrpSpPr/>
          <p:nvPr/>
        </p:nvGrpSpPr>
        <p:grpSpPr>
          <a:xfrm>
            <a:off x="7384026" y="533363"/>
            <a:ext cx="5027690" cy="1836295"/>
            <a:chOff x="7384026" y="533363"/>
            <a:chExt cx="5027690" cy="1836295"/>
          </a:xfrm>
        </p:grpSpPr>
        <p:sp>
          <p:nvSpPr>
            <p:cNvPr id="20" name="Rounded Rectangle 3">
              <a:extLst>
                <a:ext uri="{FF2B5EF4-FFF2-40B4-BE49-F238E27FC236}">
                  <a16:creationId xmlns:a16="http://schemas.microsoft.com/office/drawing/2014/main" id="{AD740864-F2DA-4D22-8EE5-7DDA5BBDAB01}"/>
                </a:ext>
              </a:extLst>
            </p:cNvPr>
            <p:cNvSpPr/>
            <p:nvPr/>
          </p:nvSpPr>
          <p:spPr>
            <a:xfrm>
              <a:off x="7384026" y="533363"/>
              <a:ext cx="5027690" cy="1836295"/>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647ABAA-8119-4C24-9B6A-713112EDF4A0}"/>
                </a:ext>
              </a:extLst>
            </p:cNvPr>
            <p:cNvSpPr txBox="1"/>
            <p:nvPr/>
          </p:nvSpPr>
          <p:spPr>
            <a:xfrm>
              <a:off x="7541342" y="543433"/>
              <a:ext cx="4447587" cy="1754326"/>
            </a:xfrm>
            <a:prstGeom prst="rect">
              <a:avLst/>
            </a:prstGeom>
            <a:noFill/>
          </p:spPr>
          <p:txBody>
            <a:bodyPr wrap="square" rtlCol="0">
              <a:spAutoFit/>
            </a:bodyPr>
            <a:lstStyle/>
            <a:p>
              <a:r>
                <a:rPr lang="en-US" sz="5400" b="1" dirty="0">
                  <a:solidFill>
                    <a:schemeClr val="accent4"/>
                  </a:solidFill>
                </a:rPr>
                <a:t>international partners</a:t>
              </a:r>
              <a:endParaRPr lang="en-GB" sz="5400" b="1" dirty="0">
                <a:solidFill>
                  <a:schemeClr val="accent4"/>
                </a:solidFill>
              </a:endParaRPr>
            </a:p>
          </p:txBody>
        </p:sp>
      </p:grpSp>
    </p:spTree>
    <p:extLst>
      <p:ext uri="{BB962C8B-B14F-4D97-AF65-F5344CB8AC3E}">
        <p14:creationId xmlns:p14="http://schemas.microsoft.com/office/powerpoint/2010/main" val="213653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
                                          <p:val>
                                            <p:strVal val="#ppt_x"/>
                                          </p:val>
                                        </p:tav>
                                      </p:tavLst>
                                    </p:anim>
                                    <p:anim calcmode="lin" valueType="num">
                                      <p:cBhvr>
                                        <p:cTn id="9" dur="200" fill="hold"/>
                                        <p:tgtEl>
                                          <p:spTgt spid="22"/>
                                        </p:tgtEl>
                                        <p:attrNameLst>
                                          <p:attrName>ppt_y</p:attrName>
                                        </p:attrNameLst>
                                      </p:cBhvr>
                                      <p:tavLst>
                                        <p:tav tm="0%">
                                          <p:val>
                                            <p:strVal val="#ppt_y+.1"/>
                                          </p:val>
                                        </p:tav>
                                        <p:tav tm="1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1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nodeType="afterEffect">
                                  <p:stCondLst>
                                    <p:cond delay="10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300"/>
                            </p:stCondLst>
                            <p:childTnLst>
                              <p:par>
                                <p:cTn id="18" presetID="1" presetClass="entr" presetSubtype="0" fill="hold" nodeType="afterEffect">
                                  <p:stCondLst>
                                    <p:cond delay="1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61473"/>
      </p:ext>
    </p:extLst>
  </p:cSld>
  <p:clrMapOvr>
    <a:masterClrMapping/>
  </p:clrMapOvr>
  <p:transition spd="slow">
    <p:fade/>
  </p:transition>
</p:sld>
</file>

<file path=ppt/slides/slide8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a:t>
            </a:r>
            <a:r>
              <a:rPr lang="en-US" i="1" dirty="0"/>
              <a:t>initiated</a:t>
            </a:r>
            <a:r>
              <a:rPr lang="en-US" dirty="0"/>
              <a:t> science</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15028806"/>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424" y="4622484"/>
            <a:ext cx="1140097" cy="114009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263" y="4622484"/>
            <a:ext cx="1140097" cy="1140097"/>
          </a:xfrm>
          <a:prstGeom prst="rect">
            <a:avLst/>
          </a:prstGeom>
        </p:spPr>
      </p:pic>
      <p:sp>
        <p:nvSpPr>
          <p:cNvPr id="5" name="TextBox 4"/>
          <p:cNvSpPr txBox="1"/>
          <p:nvPr/>
        </p:nvSpPr>
        <p:spPr>
          <a:xfrm>
            <a:off x="2525944" y="5808454"/>
            <a:ext cx="7262191" cy="369332"/>
          </a:xfrm>
          <a:prstGeom prst="rect">
            <a:avLst/>
          </a:prstGeom>
          <a:noFill/>
        </p:spPr>
        <p:txBody>
          <a:bodyPr wrap="square" rtlCol="0">
            <a:spAutoFit/>
          </a:bodyPr>
          <a:lstStyle/>
          <a:p>
            <a:r>
              <a:rPr lang="en-US" dirty="0">
                <a:hlinkClick r:id="rId4"/>
              </a:rPr>
              <a:t>Gaston &amp; Fuller (2008)</a:t>
            </a:r>
            <a:r>
              <a:rPr lang="en-US" dirty="0"/>
              <a:t> Trends in Ecology &amp; Evolution 23(1) 14-19</a:t>
            </a:r>
            <a:endParaRPr lang="en-GB" dirty="0"/>
          </a:p>
        </p:txBody>
      </p:sp>
      <p:grpSp>
        <p:nvGrpSpPr>
          <p:cNvPr id="11" name="Group 10"/>
          <p:cNvGrpSpPr/>
          <p:nvPr/>
        </p:nvGrpSpPr>
        <p:grpSpPr>
          <a:xfrm>
            <a:off x="1642216" y="294545"/>
            <a:ext cx="6694305" cy="3912734"/>
            <a:chOff x="1642216" y="294545"/>
            <a:chExt cx="6694305" cy="3912734"/>
          </a:xfrm>
        </p:grpSpPr>
        <p:sp>
          <p:nvSpPr>
            <p:cNvPr id="9" name="Rounded Rectangular Callout 8"/>
            <p:cNvSpPr/>
            <p:nvPr/>
          </p:nvSpPr>
          <p:spPr>
            <a:xfrm>
              <a:off x="1642216" y="294545"/>
              <a:ext cx="6694305" cy="3912734"/>
            </a:xfrm>
            <a:prstGeom prst="wedgeRoundRectCallout">
              <a:avLst>
                <a:gd name="adj1" fmla="val 34964"/>
                <a:gd name="adj2" fmla="val 63129"/>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79052" y="473687"/>
              <a:ext cx="6220631" cy="3477875"/>
            </a:xfrm>
            <a:prstGeom prst="rect">
              <a:avLst/>
            </a:prstGeom>
            <a:noFill/>
          </p:spPr>
          <p:txBody>
            <a:bodyPr wrap="square" rtlCol="0">
              <a:spAutoFit/>
            </a:bodyPr>
            <a:lstStyle/>
            <a:p>
              <a:r>
                <a:rPr lang="en-GB" sz="4400" dirty="0">
                  <a:solidFill>
                    <a:schemeClr val="bg1"/>
                  </a:solidFill>
                </a:rPr>
                <a:t>…</a:t>
              </a:r>
              <a:r>
                <a:rPr lang="en-GB" sz="4400" b="1" dirty="0">
                  <a:solidFill>
                    <a:schemeClr val="bg1"/>
                  </a:solidFill>
                </a:rPr>
                <a:t>common species</a:t>
              </a:r>
              <a:r>
                <a:rPr lang="en-GB" sz="4400" dirty="0">
                  <a:solidFill>
                    <a:schemeClr val="bg1"/>
                  </a:solidFill>
                </a:rPr>
                <a:t> are </a:t>
              </a:r>
              <a:r>
                <a:rPr lang="en-GB" sz="4400" b="1" dirty="0">
                  <a:solidFill>
                    <a:schemeClr val="bg1"/>
                  </a:solidFill>
                </a:rPr>
                <a:t>fundamental</a:t>
              </a:r>
              <a:r>
                <a:rPr lang="en-GB" sz="4400" dirty="0">
                  <a:solidFill>
                    <a:schemeClr val="bg1"/>
                  </a:solidFill>
                </a:rPr>
                <a:t> to the structure of most assemblages and </a:t>
              </a:r>
              <a:r>
                <a:rPr lang="en-GB" sz="4400" b="1" dirty="0">
                  <a:solidFill>
                    <a:schemeClr val="bg1"/>
                  </a:solidFill>
                </a:rPr>
                <a:t>ecosystems</a:t>
              </a:r>
            </a:p>
          </p:txBody>
        </p:sp>
      </p:grpSp>
      <p:grpSp>
        <p:nvGrpSpPr>
          <p:cNvPr id="13" name="Group 12"/>
          <p:cNvGrpSpPr/>
          <p:nvPr/>
        </p:nvGrpSpPr>
        <p:grpSpPr>
          <a:xfrm>
            <a:off x="1642214" y="2693852"/>
            <a:ext cx="6694305" cy="1495736"/>
            <a:chOff x="1642214" y="2693852"/>
            <a:chExt cx="6694305" cy="1495736"/>
          </a:xfrm>
        </p:grpSpPr>
        <p:sp>
          <p:nvSpPr>
            <p:cNvPr id="7" name="Rounded Rectangular Callout 6"/>
            <p:cNvSpPr/>
            <p:nvPr/>
          </p:nvSpPr>
          <p:spPr>
            <a:xfrm>
              <a:off x="1642214" y="2693852"/>
              <a:ext cx="6694305" cy="1495736"/>
            </a:xfrm>
            <a:prstGeom prst="wedgeRoundRectCallout">
              <a:avLst>
                <a:gd name="adj1" fmla="val 34964"/>
                <a:gd name="adj2" fmla="val 85560"/>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79050" y="2693852"/>
              <a:ext cx="6220631" cy="1446550"/>
            </a:xfrm>
            <a:prstGeom prst="rect">
              <a:avLst/>
            </a:prstGeom>
            <a:noFill/>
          </p:spPr>
          <p:txBody>
            <a:bodyPr wrap="square" rtlCol="0">
              <a:spAutoFit/>
            </a:bodyPr>
            <a:lstStyle/>
            <a:p>
              <a:r>
                <a:rPr lang="en-GB" sz="4400" dirty="0">
                  <a:solidFill>
                    <a:schemeClr val="bg1"/>
                  </a:solidFill>
                </a:rPr>
                <a:t>…</a:t>
              </a:r>
              <a:r>
                <a:rPr lang="en-GB" sz="4400" b="1" dirty="0">
                  <a:solidFill>
                    <a:schemeClr val="bg1"/>
                  </a:solidFill>
                </a:rPr>
                <a:t>commonness</a:t>
              </a:r>
              <a:r>
                <a:rPr lang="en-GB" sz="4400" dirty="0">
                  <a:solidFill>
                    <a:schemeClr val="bg1"/>
                  </a:solidFill>
                </a:rPr>
                <a:t> is itself </a:t>
              </a:r>
              <a:r>
                <a:rPr lang="en-GB" sz="4400" b="1" dirty="0">
                  <a:solidFill>
                    <a:schemeClr val="bg1"/>
                  </a:solidFill>
                </a:rPr>
                <a:t>rare</a:t>
              </a:r>
              <a:r>
                <a:rPr lang="en-GB" sz="4400" dirty="0">
                  <a:solidFill>
                    <a:schemeClr val="bg1"/>
                  </a:solidFill>
                </a:rPr>
                <a:t>.</a:t>
              </a:r>
            </a:p>
          </p:txBody>
        </p:sp>
      </p:grpSp>
      <p:sp>
        <p:nvSpPr>
          <p:cNvPr id="2" name="TextBox 1"/>
          <p:cNvSpPr txBox="1"/>
          <p:nvPr/>
        </p:nvSpPr>
        <p:spPr>
          <a:xfrm rot="16200000">
            <a:off x="10756924" y="5422924"/>
            <a:ext cx="2623931" cy="246221"/>
          </a:xfrm>
          <a:prstGeom prst="rect">
            <a:avLst/>
          </a:prstGeom>
          <a:noFill/>
        </p:spPr>
        <p:txBody>
          <a:bodyPr wrap="square" rtlCol="0">
            <a:spAutoFit/>
          </a:bodyPr>
          <a:lstStyle/>
          <a:p>
            <a:r>
              <a:rPr lang="en-US" sz="1000" dirty="0"/>
              <a:t>photos of </a:t>
            </a:r>
            <a:r>
              <a:rPr lang="en-US" sz="1000" dirty="0">
                <a:hlinkClick r:id="rId5"/>
              </a:rPr>
              <a:t>Gaston</a:t>
            </a:r>
            <a:r>
              <a:rPr lang="en-US" sz="1000" dirty="0"/>
              <a:t> &amp; </a:t>
            </a:r>
            <a:r>
              <a:rPr lang="en-US" sz="1000" dirty="0">
                <a:hlinkClick r:id="rId6"/>
              </a:rPr>
              <a:t>Fuller</a:t>
            </a:r>
            <a:r>
              <a:rPr lang="en-US" sz="1000" dirty="0"/>
              <a:t> under fair use</a:t>
            </a:r>
            <a:endParaRPr lang="en-GB" sz="1000" dirty="0"/>
          </a:p>
        </p:txBody>
      </p:sp>
    </p:spTree>
    <p:extLst>
      <p:ext uri="{BB962C8B-B14F-4D97-AF65-F5344CB8AC3E}">
        <p14:creationId xmlns:p14="http://schemas.microsoft.com/office/powerpoint/2010/main" val="84747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
                                          <p:val>
                                            <p:strVal val="#ppt_x"/>
                                          </p:val>
                                        </p:tav>
                                      </p:tavLst>
                                    </p:anim>
                                    <p:anim calcmode="lin" valueType="num">
                                      <p:cBhvr>
                                        <p:cTn id="9" dur="500" fill="hold"/>
                                        <p:tgtEl>
                                          <p:spTgt spid="11"/>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500"/>
                                        <p:tgtEl>
                                          <p:spTgt spid="11"/>
                                        </p:tgtEl>
                                      </p:cBhvr>
                                    </p:animEffect>
                                    <p:anim calcmode="lin" valueType="num">
                                      <p:cBhvr>
                                        <p:cTn id="14" dur="500"/>
                                        <p:tgtEl>
                                          <p:spTgt spid="11"/>
                                        </p:tgtEl>
                                        <p:attrNameLst>
                                          <p:attrName>ppt_x</p:attrName>
                                        </p:attrNameLst>
                                      </p:cBhvr>
                                      <p:tavLst>
                                        <p:tav tm="0%">
                                          <p:val>
                                            <p:strVal val="ppt_x"/>
                                          </p:val>
                                        </p:tav>
                                        <p:tav tm="100%">
                                          <p:val>
                                            <p:strVal val="ppt_x"/>
                                          </p:val>
                                        </p:tav>
                                      </p:tavLst>
                                    </p:anim>
                                    <p:anim calcmode="lin" valueType="num">
                                      <p:cBhvr>
                                        <p:cTn id="15" dur="500"/>
                                        <p:tgtEl>
                                          <p:spTgt spid="11"/>
                                        </p:tgtEl>
                                        <p:attrNameLst>
                                          <p:attrName>ppt_y</p:attrName>
                                        </p:attrNameLst>
                                      </p:cBhvr>
                                      <p:tavLst>
                                        <p:tav tm="0%">
                                          <p:val>
                                            <p:strVal val="ppt_y"/>
                                          </p:val>
                                        </p:tav>
                                        <p:tav tm="100%">
                                          <p:val>
                                            <p:strVal val="ppt_y-.1"/>
                                          </p:val>
                                        </p:tav>
                                      </p:tavLst>
                                    </p:anim>
                                    <p:set>
                                      <p:cBhvr>
                                        <p:cTn id="16" dur="1" fill="hold">
                                          <p:stCondLst>
                                            <p:cond delay="499"/>
                                          </p:stCondLst>
                                        </p:cTn>
                                        <p:tgtEl>
                                          <p:spTgt spid="11"/>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
                                          <p:val>
                                            <p:strVal val="#ppt_x"/>
                                          </p:val>
                                        </p:tav>
                                      </p:tavLst>
                                    </p:anim>
                                    <p:anim calcmode="lin" valueType="num">
                                      <p:cBhvr>
                                        <p:cTn id="21"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1232933651"/>
      </p:ext>
    </p:extLst>
  </p:cSld>
  <p:clrMapOvr>
    <a:masterClrMapping/>
  </p:clrMapOvr>
</p:sld>
</file>

<file path=ppt/slides/slide9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56690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9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138653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9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215123"/>
      </p:ext>
    </p:extLst>
  </p:cSld>
  <p:clrMapOvr>
    <a:masterClrMapping/>
  </p:clrMapOvr>
</p:sld>
</file>

<file path=ppt/slides/slide9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 y="0"/>
            <a:ext cx="12187151" cy="6860730"/>
          </a:xfrm>
          <a:prstGeom prst="rect">
            <a:avLst/>
          </a:prstGeom>
        </p:spPr>
      </p:pic>
    </p:spTree>
    <p:extLst>
      <p:ext uri="{BB962C8B-B14F-4D97-AF65-F5344CB8AC3E}">
        <p14:creationId xmlns:p14="http://schemas.microsoft.com/office/powerpoint/2010/main" val="388103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9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9"/>
            <a:ext cx="12192000" cy="6850981"/>
          </a:xfrm>
          <a:prstGeom prst="rect">
            <a:avLst/>
          </a:prstGeom>
        </p:spPr>
      </p:pic>
    </p:spTree>
    <p:extLst>
      <p:ext uri="{BB962C8B-B14F-4D97-AF65-F5344CB8AC3E}">
        <p14:creationId xmlns:p14="http://schemas.microsoft.com/office/powerpoint/2010/main" val="378154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9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5283200" y="434108"/>
            <a:ext cx="5061528" cy="4174836"/>
            <a:chOff x="5283200" y="434108"/>
            <a:chExt cx="5061528" cy="4174836"/>
          </a:xfrm>
        </p:grpSpPr>
        <p:sp>
          <p:nvSpPr>
            <p:cNvPr id="4" name="Oval 3"/>
            <p:cNvSpPr/>
            <p:nvPr/>
          </p:nvSpPr>
          <p:spPr>
            <a:xfrm>
              <a:off x="5800436" y="434108"/>
              <a:ext cx="3740728" cy="3740728"/>
            </a:xfrm>
            <a:prstGeom prst="ellipse">
              <a:avLst/>
            </a:prstGeom>
            <a:solidFill>
              <a:schemeClr val="accent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786331"/>
              <a:ext cx="3787109" cy="3822613"/>
            </a:xfrm>
            <a:prstGeom prst="rect">
              <a:avLst/>
            </a:prstGeom>
          </p:spPr>
        </p:pic>
        <p:grpSp>
          <p:nvGrpSpPr>
            <p:cNvPr id="7" name="Group 6"/>
            <p:cNvGrpSpPr/>
            <p:nvPr/>
          </p:nvGrpSpPr>
          <p:grpSpPr>
            <a:xfrm>
              <a:off x="6797965" y="3206221"/>
              <a:ext cx="3546763" cy="979055"/>
              <a:chOff x="6797965" y="3206221"/>
              <a:chExt cx="3546763" cy="979055"/>
            </a:xfrm>
          </p:grpSpPr>
          <p:sp>
            <p:nvSpPr>
              <p:cNvPr id="5" name="Rounded Rectangle 4"/>
              <p:cNvSpPr/>
              <p:nvPr/>
            </p:nvSpPr>
            <p:spPr>
              <a:xfrm>
                <a:off x="6797965" y="3206221"/>
                <a:ext cx="3546763" cy="979055"/>
              </a:xfrm>
              <a:prstGeom prst="roundRect">
                <a:avLst/>
              </a:prstGeom>
              <a:solidFill>
                <a:schemeClr val="bg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490691" y="3206221"/>
                <a:ext cx="2161309" cy="923330"/>
              </a:xfrm>
              <a:prstGeom prst="rect">
                <a:avLst/>
              </a:prstGeom>
              <a:noFill/>
            </p:spPr>
            <p:txBody>
              <a:bodyPr wrap="square" rtlCol="0">
                <a:spAutoFit/>
              </a:bodyPr>
              <a:lstStyle/>
              <a:p>
                <a:pPr algn="ctr"/>
                <a:r>
                  <a:rPr lang="en-US" sz="5400" b="1" dirty="0">
                    <a:solidFill>
                      <a:schemeClr val="accent4"/>
                    </a:solidFill>
                  </a:rPr>
                  <a:t>coati</a:t>
                </a:r>
                <a:endParaRPr lang="en-GB" sz="5400" b="1" dirty="0">
                  <a:solidFill>
                    <a:schemeClr val="accent4"/>
                  </a:solidFill>
                </a:endParaRPr>
              </a:p>
            </p:txBody>
          </p:sp>
        </p:grpSp>
      </p:grpSp>
      <p:sp>
        <p:nvSpPr>
          <p:cNvPr id="9" name="TextBox 8"/>
          <p:cNvSpPr txBox="1"/>
          <p:nvPr/>
        </p:nvSpPr>
        <p:spPr>
          <a:xfrm>
            <a:off x="4978401" y="6325450"/>
            <a:ext cx="7213599" cy="276999"/>
          </a:xfrm>
          <a:prstGeom prst="rect">
            <a:avLst/>
          </a:prstGeom>
          <a:solidFill>
            <a:srgbClr val="000000"/>
          </a:solidFill>
          <a:ln>
            <a:noFill/>
          </a:ln>
        </p:spPr>
        <p:txBody>
          <a:bodyPr wrap="square" rtlCol="0">
            <a:spAutoFit/>
          </a:bodyPr>
          <a:lstStyle/>
          <a:p>
            <a:r>
              <a:rPr lang="en-US" sz="1200" dirty="0"/>
              <a:t>modified from </a:t>
            </a:r>
            <a:r>
              <a:rPr lang="en-US" sz="1200" dirty="0">
                <a:hlinkClick r:id="rId4"/>
              </a:rPr>
              <a:t>Coati eating (5752285310)</a:t>
            </a:r>
            <a:r>
              <a:rPr lang="en-US" sz="1200" dirty="0"/>
              <a:t> by Neil McIntosh from Wikimedia Commons </a:t>
            </a:r>
            <a:r>
              <a:rPr lang="en-US" sz="1200" dirty="0">
                <a:hlinkClick r:id="rId5"/>
              </a:rPr>
              <a:t>CC BY 2.0</a:t>
            </a:r>
            <a:endParaRPr lang="en-GB" sz="1200" dirty="0"/>
          </a:p>
        </p:txBody>
      </p:sp>
    </p:spTree>
    <p:extLst>
      <p:ext uri="{BB962C8B-B14F-4D97-AF65-F5344CB8AC3E}">
        <p14:creationId xmlns:p14="http://schemas.microsoft.com/office/powerpoint/2010/main" val="36678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a:hlinkClick r:id="rId4"/>
              </a:rPr>
              <a:t>otter photo</a:t>
            </a:r>
            <a:r>
              <a:rPr lang="en-US" sz="1200" dirty="0"/>
              <a:t> by Anne Kelly </a:t>
            </a:r>
            <a:r>
              <a:rPr lang="en-US" sz="1200" dirty="0">
                <a:hlinkClick r:id="rId5"/>
              </a:rPr>
              <a:t>CC BY-SA 2.0</a:t>
            </a:r>
            <a:r>
              <a:rPr lang="en-US" sz="1200" dirty="0"/>
              <a:t> </a:t>
            </a:r>
            <a:endParaRPr lang="en-GB" sz="1200" dirty="0"/>
          </a:p>
        </p:txBody>
      </p:sp>
    </p:spTree>
    <p:extLst>
      <p:ext uri="{BB962C8B-B14F-4D97-AF65-F5344CB8AC3E}">
        <p14:creationId xmlns:p14="http://schemas.microsoft.com/office/powerpoint/2010/main" val="2618010658"/>
      </p:ext>
    </p:extLst>
  </p:cSld>
  <p:clrMapOvr>
    <a:masterClrMapping/>
  </p:clrMapOvr>
</p:sld>
</file>

<file path=ppt/slides/slide9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a:hlinkClick r:id="rId4"/>
              </a:rPr>
              <a:t>otter photo</a:t>
            </a:r>
            <a:r>
              <a:rPr lang="en-US" sz="1200" dirty="0"/>
              <a:t> by Anne Kelly </a:t>
            </a:r>
            <a:r>
              <a:rPr lang="en-US" sz="1200" dirty="0">
                <a:hlinkClick r:id="rId5"/>
              </a:rPr>
              <a:t>CC BY-SA 2.0</a:t>
            </a:r>
            <a:r>
              <a:rPr lang="en-US" sz="1200" dirty="0"/>
              <a:t> </a:t>
            </a:r>
            <a:endParaRPr lang="en-GB" sz="1200" dirty="0"/>
          </a:p>
        </p:txBody>
      </p:sp>
    </p:spTree>
    <p:extLst>
      <p:ext uri="{BB962C8B-B14F-4D97-AF65-F5344CB8AC3E}">
        <p14:creationId xmlns:p14="http://schemas.microsoft.com/office/powerpoint/2010/main" val="436899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9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0713" y="6581001"/>
            <a:ext cx="4060143" cy="276999"/>
          </a:xfrm>
          <a:prstGeom prst="rect">
            <a:avLst/>
          </a:prstGeom>
          <a:noFill/>
        </p:spPr>
        <p:txBody>
          <a:bodyPr wrap="square" rtlCol="0">
            <a:spAutoFit/>
          </a:bodyPr>
          <a:lstStyle/>
          <a:p>
            <a:r>
              <a:rPr lang="en-US" sz="1200" dirty="0">
                <a:solidFill>
                  <a:schemeClr val="bg1"/>
                </a:solidFill>
              </a:rPr>
              <a:t>camera trap photo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462932867"/>
      </p:ext>
    </p:extLst>
  </p:cSld>
  <p:clrMapOvr>
    <a:masterClrMapping/>
  </p:clrMapOvr>
</p:sld>
</file>

<file path=ppt/tags/tag1.xml><?xml version="1.0" encoding="utf-8"?>
<p:tagLst xmlns:a="http://purl.oclc.org/ooxml/drawingml/main" xmlns:r="http://purl.oclc.org/ooxml/officeDocument/relationships" xmlns:p="http://purl.oclc.org/ooxml/presentationml/main">
  <p:tag name="TIMING" val="|0.4"/>
</p:tagLst>
</file>

<file path=ppt/tags/tag2.xml><?xml version="1.0" encoding="utf-8"?>
<p:tagLst xmlns:a="http://purl.oclc.org/ooxml/drawingml/main" xmlns:r="http://purl.oclc.org/ooxml/officeDocument/relationships" xmlns:p="http://purl.oclc.org/ooxml/presentationml/main">
  <p:tag name="TIMING" val="|5.3"/>
</p:tagLst>
</file>

<file path=ppt/tags/tag3.xml><?xml version="1.0" encoding="utf-8"?>
<p:tagLst xmlns:a="http://purl.oclc.org/ooxml/drawingml/main" xmlns:r="http://purl.oclc.org/ooxml/officeDocument/relationships" xmlns:p="http://purl.oclc.org/ooxml/presentationml/main">
  <p:tag name="TIMING" val="|5.1"/>
</p:tagLst>
</file>

<file path=ppt/tags/tag4.xml><?xml version="1.0" encoding="utf-8"?>
<p:tagLst xmlns:a="http://purl.oclc.org/ooxml/drawingml/main" xmlns:r="http://purl.oclc.org/ooxml/officeDocument/relationships" xmlns:p="http://purl.oclc.org/ooxml/presentationml/main">
  <p:tag name="TIMING" val="|5.8"/>
</p:tagLst>
</file>

<file path=ppt/tags/tag5.xml><?xml version="1.0" encoding="utf-8"?>
<p:tagLst xmlns:a="http://purl.oclc.org/ooxml/drawingml/main" xmlns:r="http://purl.oclc.org/ooxml/officeDocument/relationships" xmlns:p="http://purl.oclc.org/ooxml/presentationml/main">
  <p:tag name="TIMING" val="|0.7|13.9"/>
</p:tagLst>
</file>

<file path=ppt/tags/tag6.xml><?xml version="1.0" encoding="utf-8"?>
<p:tagLst xmlns:a="http://purl.oclc.org/ooxml/drawingml/main" xmlns:r="http://purl.oclc.org/ooxml/officeDocument/relationships" xmlns:p="http://purl.oclc.org/ooxml/presentationml/main">
  <p:tag name="TIMING" val="|2.6"/>
</p:tagLst>
</file>

<file path=ppt/theme/theme1.xml><?xml version="1.0" encoding="utf-8"?>
<a:theme xmlns:a="http://purl.oclc.org/ooxml/drawingml/main" name="Office Theme">
  <a:themeElements>
    <a:clrScheme name="dark 1">
      <a:dk1>
        <a:srgbClr val="F2F2F2"/>
      </a:dk1>
      <a:lt1>
        <a:srgbClr val="1C1C1C"/>
      </a:lt1>
      <a:dk2>
        <a:srgbClr val="E8E8E8"/>
      </a:dk2>
      <a:lt2>
        <a:srgbClr val="1C1C1C"/>
      </a:lt2>
      <a:accent1>
        <a:srgbClr val="BDD7EE"/>
      </a:accent1>
      <a:accent2>
        <a:srgbClr val="ED7D31"/>
      </a:accent2>
      <a:accent3>
        <a:srgbClr val="A5A5A5"/>
      </a:accent3>
      <a:accent4>
        <a:srgbClr val="FFC000"/>
      </a:accent4>
      <a:accent5>
        <a:srgbClr val="4472C4"/>
      </a:accent5>
      <a:accent6>
        <a:srgbClr val="70AD47"/>
      </a:accent6>
      <a:hlink>
        <a:srgbClr val="8EAADB"/>
      </a:hlink>
      <a:folHlink>
        <a:srgbClr val="954F72"/>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8751</TotalTime>
  <Words>3186</Words>
  <Application>Microsoft Office PowerPoint</Application>
  <PresentationFormat>Widescreen</PresentationFormat>
  <Paragraphs>519</Paragraphs>
  <Slides>130</Slides>
  <Notes>62</Notes>
  <HiddenSlides>6</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130</vt:i4>
      </vt:variant>
    </vt:vector>
  </HeadingPairs>
  <TitlesOfParts>
    <vt:vector size="134" baseType="lpstr">
      <vt:lpstr>Metropolis</vt:lpstr>
      <vt:lpstr>Calibri</vt:lpstr>
      <vt:lpstr>Arial</vt:lpstr>
      <vt:lpstr>Office Theme</vt:lpstr>
      <vt:lpstr>Wildlife monitoring and civic engagement through the MammalWeb citizen science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200+</vt:lpstr>
      <vt:lpstr>65,000+</vt:lpstr>
      <vt:lpstr>180+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initiated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MammalWeb citizen science and civic engagement</dc:title>
  <dc:creator>Pen-Yuan Hsing</dc:creator>
  <dc:description>Shared under the Creative Commons Attribution-ShareAlike 4.0 International license.</dc:description>
  <cp:lastModifiedBy>Pen-Yuan Hsing</cp:lastModifiedBy>
  <cp:revision>539</cp:revision>
  <dcterms:created xsi:type="dcterms:W3CDTF">2017-11-29T13:53:04Z</dcterms:created>
  <dcterms:modified xsi:type="dcterms:W3CDTF">2021-03-04T14:22:16Z</dcterms:modified>
</cp:coreProperties>
</file>

<file path=docProps/custom.xml><?xml version="1.0" encoding="utf-8"?>
<Properties xmlns="http://purl.oclc.org/ooxml/officeDocument/customProperties" xmlns:vt="http://purl.oclc.org/ooxml/officeDocument/docPropsVTypes">
  <property fmtid="{D5CDD505-2E9C-101B-9397-08002B2CF9AE}" pid="2" name="License">
    <vt:lpwstr>Creative Commons Attribution-ShareAlike 4.0 International</vt:lpwstr>
  </property>
</Properties>
</file>