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aleway"/>
      <p:regular r:id="rId36"/>
      <p:bold r:id="rId37"/>
      <p:italic r:id="rId38"/>
      <p:boldItalic r:id="rId39"/>
    </p:embeddedFont>
    <p:embeddedFont>
      <p:font typeface="Roboto"/>
      <p:regular r:id="rId40"/>
      <p:bold r:id="rId41"/>
      <p:italic r:id="rId42"/>
      <p:boldItalic r:id="rId43"/>
    </p:embeddedFont>
    <p:embeddedFont>
      <p:font typeface="La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aniel Mietch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4.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6.xml"/><Relationship Id="rId44" Type="http://schemas.openxmlformats.org/officeDocument/2006/relationships/font" Target="fonts/Lato-regular.fntdata"/><Relationship Id="rId21" Type="http://schemas.openxmlformats.org/officeDocument/2006/relationships/slide" Target="slides/slide15.xml"/><Relationship Id="rId43" Type="http://schemas.openxmlformats.org/officeDocument/2006/relationships/font" Target="fonts/Roboto-boldItalic.fntdata"/><Relationship Id="rId24" Type="http://schemas.openxmlformats.org/officeDocument/2006/relationships/slide" Target="slides/slide18.xml"/><Relationship Id="rId46" Type="http://schemas.openxmlformats.org/officeDocument/2006/relationships/font" Target="fonts/Lato-italic.fntdata"/><Relationship Id="rId23" Type="http://schemas.openxmlformats.org/officeDocument/2006/relationships/slide" Target="slides/slide17.xml"/><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Lato-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aleway-bold.fntdata"/><Relationship Id="rId14" Type="http://schemas.openxmlformats.org/officeDocument/2006/relationships/slide" Target="slides/slide8.xml"/><Relationship Id="rId36" Type="http://schemas.openxmlformats.org/officeDocument/2006/relationships/font" Target="fonts/Raleway-regular.fntdata"/><Relationship Id="rId17" Type="http://schemas.openxmlformats.org/officeDocument/2006/relationships/slide" Target="slides/slide11.xml"/><Relationship Id="rId39" Type="http://schemas.openxmlformats.org/officeDocument/2006/relationships/font" Target="fonts/Raleway-boldItalic.fntdata"/><Relationship Id="rId16" Type="http://schemas.openxmlformats.org/officeDocument/2006/relationships/slide" Target="slides/slide10.xml"/><Relationship Id="rId38" Type="http://schemas.openxmlformats.org/officeDocument/2006/relationships/font" Target="fonts/Raleway-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8-14T10:11:43.743">
    <p:pos x="459" y="1309"/>
    <p:text>Perhaps add link to the etherpad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2019%E2%80%9320_coronavirus_pandemic" TargetMode="External"/><Relationship Id="rId3" Type="http://schemas.openxmlformats.org/officeDocument/2006/relationships/hyperlink" Target="https://en.wikipedia.org/w/index.php?title=2019%E2%80%9320_coronavirus_pandemic&amp;dir=prev&amp;action=histor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Wikimedia platforms have been used to share knowledge in various forms, whether it be articles, structured data, images or news during times of crisis. In this presentation, I and Daniel will be talking about the COVID-19 </a:t>
            </a:r>
            <a:r>
              <a:rPr lang="en-GB">
                <a:solidFill>
                  <a:schemeClr val="dk1"/>
                </a:solidFill>
              </a:rPr>
              <a:t>related</a:t>
            </a:r>
            <a:r>
              <a:rPr lang="en-GB">
                <a:solidFill>
                  <a:schemeClr val="dk1"/>
                </a:solidFill>
              </a:rPr>
              <a:t> content of Wikimedia projects. I will be talking about the state of the content on Wikipedia and Daniel will talk about the COVID-19 content on Wikidata, Commons and other sister projects.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Wikimedia </a:t>
            </a:r>
            <a:r>
              <a:rPr lang="en-GB">
                <a:solidFill>
                  <a:schemeClr val="dk1"/>
                </a:solidFill>
              </a:rPr>
              <a:t>movement was able to respond to COVID-19 crisis so efficiently because our vibrant community of volunteers, the robust policies that we have in place as well as due to the technological backing that we have. Together with this, our experience of dealing with past crises, including medical crises, such as the Ebola virus outbreak in West Africa in 2014, have greatly helped in navigating our way through the pandemic situation.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In this presentation, I shall try to show how the medical content related to COVID-19 has developed on Wikipedia. I will mainly focus on the English language Wikipedia, but I will also talk about various translation initiatives and about the medical content in language editions other than English.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8b5d3275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8b5d3275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e8b5d3275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e8b5d32750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e8b5d32750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e8b5d32750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8b5d32750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8b5d32750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e8b5d32750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e8b5d32750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8b5d32750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8b5d3275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8b5d32750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8b5d32750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8b5d32750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8b5d32750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8b5d32750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8b5d32750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8b5d3275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8b5d3275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e8b5d327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e8b5d327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an overview of the talk. I am starting by zooming in on how Wikipedia - and the English version in particular (the red rectangle) - has developed content related to the COVID-19 disease, the pandemic and the underlying virus. Daniel will then zoom out to provide examples of COVID-19 coverage in other languages and other Wikimedia projects. We hope that this will lead to a fruitful discussion.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8b5d32750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8b5d32750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8b5d32750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e8b5d32750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e8b5d32750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e8b5d32750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8b5d32750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8b5d3275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e8b5d32750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e8b5d32750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8b5d32750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8b5d3275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e8b5d32750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e8b5d32750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8b5d32750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8b5d32750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8b27d514c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8b27d514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 you, and these are my attributions. Over to my co-speaker Daniel to hear about the state of the COVID-19 content in other Wikipedia languages and especially in sister projects of Wikipedia.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e8b5d32750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e8b5d32750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e8b5d3275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e8b5d3275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 Wikipedia, 166 language versions have an article about COVID-19. Some - like English - also have an article about Wikipedia’s coverage of the </a:t>
            </a:r>
            <a:r>
              <a:rPr lang="en-GB"/>
              <a:t>pandemic</a:t>
            </a:r>
            <a:r>
              <a:rPr lang="en-GB"/>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8b27d514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e8b27d514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It was on 31st December 2019 that  suspicions about  a “cluster of previously unknown pneumonia cases” were reported from China. Just five days after the disease was detected, the </a:t>
            </a:r>
            <a:r>
              <a:rPr lang="en-GB" u="sng">
                <a:solidFill>
                  <a:srgbClr val="1155CC"/>
                </a:solidFill>
                <a:hlinkClick r:id="rId2">
                  <a:extLst>
                    <a:ext uri="{A12FA001-AC4F-418D-AE19-62706E023703}">
                      <ahyp:hlinkClr val="tx"/>
                    </a:ext>
                  </a:extLst>
                </a:hlinkClick>
              </a:rPr>
              <a:t>English Wikipedia article</a:t>
            </a:r>
            <a:r>
              <a:rPr lang="en-GB"/>
              <a:t> about COVID-19 first appeared. This was on </a:t>
            </a:r>
            <a:r>
              <a:rPr lang="en-GB" u="sng">
                <a:solidFill>
                  <a:srgbClr val="1155CC"/>
                </a:solidFill>
                <a:hlinkClick r:id="rId3">
                  <a:extLst>
                    <a:ext uri="{A12FA001-AC4F-418D-AE19-62706E023703}">
                      <ahyp:hlinkClr val="tx"/>
                    </a:ext>
                  </a:extLst>
                </a:hlinkClick>
              </a:rPr>
              <a:t>5th January 2020</a:t>
            </a:r>
            <a:r>
              <a:rPr lang="en-GB"/>
              <a:t> and this slide shows the first version of the article as it was seen then.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8b27d514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8b27d514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is the lead section of the same </a:t>
            </a:r>
            <a:r>
              <a:rPr lang="en-GB"/>
              <a:t>article as seen today</a:t>
            </a:r>
            <a:r>
              <a:rPr lang="en-GB"/>
              <a:t>. </a:t>
            </a:r>
            <a:r>
              <a:rPr lang="en-GB">
                <a:solidFill>
                  <a:schemeClr val="dk1"/>
                </a:solidFill>
              </a:rPr>
              <a:t>Since its creation, this article has undergone a series of additions, deletions and even name changes. The article was first called the coronavirus outbreak, then called novel coronavirus outbreak and when the disease was called a pandemic by the World Health Organization, Wikipedia responded accordingly by changing the article name to 2019-20 coronavirus pandemic. Recently, following a lengthy discussion, the article was renamed as COVID-19 pandemic. This article gives a lot of information about the pandemic situation and the figures and tables given in the article are updated nearly every 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page has been viewed 82 million times, and I think this is one of the most viewed articles Wikipedia has ever produced. Of the 300 or so language editions of Wikipedia, 188 </a:t>
            </a:r>
            <a:r>
              <a:rPr lang="en-GB"/>
              <a:t>editions</a:t>
            </a:r>
            <a:r>
              <a:rPr lang="en-GB"/>
              <a:t> have articles about COVID-19, and hundred thousand editors have by now contributed to COVID-19 articles in all these languages. </a:t>
            </a:r>
            <a:r>
              <a:rPr lang="en-GB" sz="1150">
                <a:solidFill>
                  <a:srgbClr val="202122"/>
                </a:solidFill>
                <a:highlight>
                  <a:srgbClr val="FFFFFF"/>
                </a:highlight>
                <a:latin typeface="Roboto"/>
                <a:ea typeface="Roboto"/>
                <a:cs typeface="Roboto"/>
                <a:sym typeface="Roboto"/>
              </a:rPr>
              <a:t>Many of these editors, like me, have professional expertise in medicine and science. However, I believe that we need more experts, </a:t>
            </a:r>
            <a:r>
              <a:rPr lang="en-GB" sz="1150">
                <a:solidFill>
                  <a:srgbClr val="202122"/>
                </a:solidFill>
                <a:highlight>
                  <a:srgbClr val="FFFFFF"/>
                </a:highlight>
                <a:latin typeface="Roboto"/>
                <a:ea typeface="Roboto"/>
                <a:cs typeface="Roboto"/>
                <a:sym typeface="Roboto"/>
              </a:rPr>
              <a:t>particularly</a:t>
            </a:r>
            <a:r>
              <a:rPr lang="en-GB" sz="1150">
                <a:solidFill>
                  <a:srgbClr val="202122"/>
                </a:solidFill>
                <a:highlight>
                  <a:srgbClr val="FFFFFF"/>
                </a:highlight>
                <a:latin typeface="Roboto"/>
                <a:ea typeface="Roboto"/>
                <a:cs typeface="Roboto"/>
                <a:sym typeface="Roboto"/>
              </a:rPr>
              <a:t> academics, </a:t>
            </a:r>
            <a:r>
              <a:rPr lang="en-GB" sz="1150">
                <a:solidFill>
                  <a:srgbClr val="202122"/>
                </a:solidFill>
                <a:highlight>
                  <a:srgbClr val="FFFFFF"/>
                </a:highlight>
                <a:latin typeface="Roboto"/>
                <a:ea typeface="Roboto"/>
                <a:cs typeface="Roboto"/>
                <a:sym typeface="Roboto"/>
              </a:rPr>
              <a:t>contribute</a:t>
            </a:r>
            <a:r>
              <a:rPr lang="en-GB" sz="1150">
                <a:solidFill>
                  <a:srgbClr val="202122"/>
                </a:solidFill>
                <a:highlight>
                  <a:srgbClr val="FFFFFF"/>
                </a:highlight>
                <a:latin typeface="Roboto"/>
                <a:ea typeface="Roboto"/>
                <a:cs typeface="Roboto"/>
                <a:sym typeface="Roboto"/>
              </a:rPr>
              <a:t> to Wikipedia. With more expert </a:t>
            </a:r>
            <a:r>
              <a:rPr lang="en-GB" sz="1150">
                <a:solidFill>
                  <a:srgbClr val="202122"/>
                </a:solidFill>
                <a:highlight>
                  <a:srgbClr val="FFFFFF"/>
                </a:highlight>
                <a:latin typeface="Roboto"/>
                <a:ea typeface="Roboto"/>
                <a:cs typeface="Roboto"/>
                <a:sym typeface="Roboto"/>
              </a:rPr>
              <a:t>involvement</a:t>
            </a:r>
            <a:r>
              <a:rPr lang="en-GB" sz="1150">
                <a:solidFill>
                  <a:srgbClr val="202122"/>
                </a:solidFill>
                <a:highlight>
                  <a:srgbClr val="FFFFFF"/>
                </a:highlight>
                <a:latin typeface="Roboto"/>
                <a:ea typeface="Roboto"/>
                <a:cs typeface="Roboto"/>
                <a:sym typeface="Roboto"/>
              </a:rPr>
              <a:t>, we are likely to become more neutral, reliable and up-to-date. With that, the third party sources that rely on us, such as various websites, search engines and even </a:t>
            </a:r>
            <a:r>
              <a:rPr lang="en-GB" sz="1150">
                <a:solidFill>
                  <a:srgbClr val="202122"/>
                </a:solidFill>
                <a:highlight>
                  <a:srgbClr val="FFFFFF"/>
                </a:highlight>
                <a:latin typeface="Roboto"/>
                <a:ea typeface="Roboto"/>
                <a:cs typeface="Roboto"/>
                <a:sym typeface="Roboto"/>
              </a:rPr>
              <a:t>virtual</a:t>
            </a:r>
            <a:r>
              <a:rPr lang="en-GB" sz="1150">
                <a:solidFill>
                  <a:srgbClr val="202122"/>
                </a:solidFill>
                <a:highlight>
                  <a:srgbClr val="FFFFFF"/>
                </a:highlight>
                <a:latin typeface="Roboto"/>
                <a:ea typeface="Roboto"/>
                <a:cs typeface="Roboto"/>
                <a:sym typeface="Roboto"/>
              </a:rPr>
              <a:t> assistants such as Alexa and Google Nest, will also become more reliable and updated. </a:t>
            </a:r>
            <a:endParaRPr sz="1150">
              <a:solidFill>
                <a:srgbClr val="2021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150">
              <a:solidFill>
                <a:srgbClr val="202122"/>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8b27d514c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e8b27d514c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is a part of the navbox related to the COVID-19 pandemic. WIkipedia in all languages have over 6000 articles related to COVID-19, and English Wikipedia alone has over 4000 articles related to the pandemic. We have covered the topic so extensively that English Wikipedia has an article about the COVID-19 situation in every country of the world, including Antarctica. </a:t>
            </a:r>
            <a:r>
              <a:rPr lang="en-GB">
                <a:solidFill>
                  <a:schemeClr val="dk1"/>
                </a:solidFill>
              </a:rPr>
              <a:t>There is an article for the pandemic for some states in some countries. There is sometimes article about the pandemic in some cities too. The articles on Wikipedia cover not only the science </a:t>
            </a:r>
            <a:r>
              <a:rPr lang="en-GB">
                <a:solidFill>
                  <a:schemeClr val="dk1"/>
                </a:solidFill>
              </a:rPr>
              <a:t>related</a:t>
            </a:r>
            <a:r>
              <a:rPr lang="en-GB">
                <a:solidFill>
                  <a:schemeClr val="dk1"/>
                </a:solidFill>
              </a:rPr>
              <a:t> to the pandemic, but also other things such as the </a:t>
            </a:r>
            <a:r>
              <a:rPr lang="en-GB">
                <a:solidFill>
                  <a:schemeClr val="dk1"/>
                </a:solidFill>
              </a:rPr>
              <a:t>impact</a:t>
            </a:r>
            <a:r>
              <a:rPr lang="en-GB">
                <a:solidFill>
                  <a:schemeClr val="dk1"/>
                </a:solidFill>
              </a:rPr>
              <a:t> of the pandemic on various socio-cultural issues, the list of events cancelled due to the pandemic, the response of various organizations to the pandemic and so forth. </a:t>
            </a:r>
            <a:r>
              <a:rPr lang="en-GB"/>
              <a:t>We have articles on overarching topics such as COVID-19 vaccine, but also on very specific issues such as ‘The </a:t>
            </a:r>
            <a:r>
              <a:rPr lang="en-GB"/>
              <a:t>impact</a:t>
            </a:r>
            <a:r>
              <a:rPr lang="en-GB"/>
              <a:t> of the COVID-19 pandemic on abortion in the United States’. There are also several articles that reflect the status of COVID-19 vaccination initiatives. We do have a lot of data on our pages and these require daily updation. Our army of volunteers are involved in keeping the data up-to-date. My co-speaker Daniel will speak more about the state of the data related to COVID-19 on Wikimedia after me.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8b27d514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e8b27d514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During a crisis situation like this pandemic, people are in panic, traditional institutions are slow to respond and people are actively trying to make sense of what is happening around them. In such a vulnerable situation, there is a change that </a:t>
            </a:r>
            <a:r>
              <a:rPr lang="en-GB"/>
              <a:t>misinformation</a:t>
            </a:r>
            <a:r>
              <a:rPr lang="en-GB"/>
              <a:t> spreads rampantly. As Wikipedians, we had always been fighting misinformation in many ways, be it by reverting vandalism as and when one spots it, discussing about controversial edits on talk pages and uncovering editors who have vested interests. We were fighting misinformation before the word misinformation became popular.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There is a Wikipedia page that lists the fake medicines against COVID-19. There is a longer Wikipedia article for listing all kinds of misinformation related to COVID-19. Although I think that Wikipedia has done a good job of documenting misinformation, what we see documented there is only a tip of the iceberg. There is more work to be done in terms of mapping misinformation, particularly in languages with smaller communities.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8b27d514c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8b27d514c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Wikimedians and </a:t>
            </a:r>
            <a:r>
              <a:rPr lang="en-GB"/>
              <a:t>affiliate</a:t>
            </a:r>
            <a:r>
              <a:rPr lang="en-GB"/>
              <a:t> organizations created partnerships with trusted institutions during the pandemic to ensure that information that these institutions share is reflected on Wikipedia. One of the notable partnerships is with the World Health Organization. The WHO shared their infographics and mythbusters under the CC-BY-SA license, making it available for Wikimedians to illustrate articles in 10 </a:t>
            </a:r>
            <a:r>
              <a:rPr lang="en-GB"/>
              <a:t>languages</a:t>
            </a:r>
            <a:r>
              <a:rPr lang="en-GB"/>
              <a:t>. We were also successful in creating or expanding partnerships with the Swedish Public Health Agency, </a:t>
            </a:r>
            <a:r>
              <a:rPr lang="en-GB">
                <a:solidFill>
                  <a:srgbClr val="222222"/>
                </a:solidFill>
                <a:highlight>
                  <a:srgbClr val="FFFFFF"/>
                </a:highlight>
              </a:rPr>
              <a:t>UNESCO and UN Women, and getting their text, data and media released for use on Wikipedia. Our partners have uncovered a wealth of COVID-19 </a:t>
            </a:r>
            <a:r>
              <a:rPr lang="en-GB">
                <a:solidFill>
                  <a:srgbClr val="222222"/>
                </a:solidFill>
                <a:highlight>
                  <a:srgbClr val="FFFFFF"/>
                </a:highlight>
              </a:rPr>
              <a:t>information</a:t>
            </a:r>
            <a:r>
              <a:rPr lang="en-GB">
                <a:solidFill>
                  <a:srgbClr val="222222"/>
                </a:solidFill>
                <a:highlight>
                  <a:srgbClr val="FFFFFF"/>
                </a:highlight>
              </a:rPr>
              <a:t>, and we now need more volunteers from all languages to use this content in relevant parts of Wikipedia articles. </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GB">
                <a:solidFill>
                  <a:srgbClr val="222222"/>
                </a:solidFill>
                <a:highlight>
                  <a:srgbClr val="FFFFFF"/>
                </a:highlight>
              </a:rPr>
              <a:t>I will end my part of the talk with a call of action to participate in building up the corpus of knowledge on COVID-19 on Wikipedia. Together, we have achieved a lot, but there is still a lot more to do. Those interested in English Wikipedia can join the dedicated project called Wikiproject: COVID-19 to keep updated about the COVID-19 related content on Wikipedia, to know about the existing knowledge gaps in these articles, and to find resources that can be used for bridging these gaps. </a:t>
            </a:r>
            <a:endParaRPr>
              <a:solidFill>
                <a:srgbClr val="2222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8b5d3275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8b5d3275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wikidata.org/wiki/User:Daniel_Mietchen" TargetMode="External"/><Relationship Id="rId4" Type="http://schemas.openxmlformats.org/officeDocument/2006/relationships/hyperlink" Target="https://en.wikipedia.org/wiki/User:Netha_Hussain" TargetMode="External"/><Relationship Id="rId9" Type="http://schemas.openxmlformats.org/officeDocument/2006/relationships/image" Target="../media/image19.png"/><Relationship Id="rId5" Type="http://schemas.openxmlformats.org/officeDocument/2006/relationships/hyperlink" Target="https://wikimania.wikimedia.org/wiki/2021:Submissions/An_overview_of_the_COVID-19-related_content_of_Wikimedia_projects" TargetMode="External"/><Relationship Id="rId6" Type="http://schemas.openxmlformats.org/officeDocument/2006/relationships/hyperlink" Target="https://doi.org/10.5281/zenodo.5201623" TargetMode="External"/><Relationship Id="rId7" Type="http://schemas.openxmlformats.org/officeDocument/2006/relationships/hyperlink" Target="https://etherpad.wikimedia.org/p/wikimania2021-overview-covid19-content" TargetMode="External"/><Relationship Id="rId8" Type="http://schemas.openxmlformats.org/officeDocument/2006/relationships/hyperlink" Target="https://commons.wikimedia.org/wiki/File:Wikimedia_logo_family_2021_with_SARS-CoV-2_virus.pn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m.wikidata.org/wiki/Wikidata:WikiProject_Zika_Corpus" TargetMode="External"/><Relationship Id="rId4" Type="http://schemas.openxmlformats.org/officeDocument/2006/relationships/image" Target="../media/image35.png"/><Relationship Id="rId5" Type="http://schemas.openxmlformats.org/officeDocument/2006/relationships/hyperlink" Target="https://en.m.wikipedia.org/wiki/Wikipedia:WikiProject_Medicine/Translation_task_force/Ebola_translation_task_force" TargetMode="External"/><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1" Type="http://schemas.openxmlformats.org/officeDocument/2006/relationships/hyperlink" Target="https://wikimania.m.wikimedia.org/wiki/Wikimania/sv" TargetMode="External"/><Relationship Id="rId10" Type="http://schemas.openxmlformats.org/officeDocument/2006/relationships/image" Target="../media/image25.png"/><Relationship Id="rId13" Type="http://schemas.openxmlformats.org/officeDocument/2006/relationships/hyperlink" Target="https://wikimania.m.wikimedia.org/wiki/2021:Submissions/Preventing_misinformation_during_the_COVID-19_pandemic:_How_Wikipedia,_public_health_experts,_and_news_media_can_collaborate_to_share_trustworthy_knowledge_in_times_of_crisis" TargetMode="External"/><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9" Type="http://schemas.openxmlformats.org/officeDocument/2006/relationships/hyperlink" Target="https://wikimania.m.wikimedia.org/w/index.php?title=2021:Moving_Wikimania_to_a_Virtual_Event/ca&amp;mobileaction=toggle_view_mobile&amp;uselang=ca" TargetMode="External"/><Relationship Id="rId14" Type="http://schemas.openxmlformats.org/officeDocument/2006/relationships/image" Target="../media/image30.png"/><Relationship Id="rId5" Type="http://schemas.openxmlformats.org/officeDocument/2006/relationships/hyperlink" Target="https://wikimania.m.wikimedia.org/w/index.php?title=2020:Wikimania/th&amp;uselang=th&amp;mobileaction=toggle_view_mobile" TargetMode="External"/><Relationship Id="rId6" Type="http://schemas.openxmlformats.org/officeDocument/2006/relationships/image" Target="../media/image15.png"/><Relationship Id="rId7" Type="http://schemas.openxmlformats.org/officeDocument/2006/relationships/hyperlink" Target="https://wikimania.m.wikimedia.org/w/index.php?title=2020:Wikimania/ru&amp;mobileaction=toggle_view_mobile&amp;uselang=ru" TargetMode="External"/><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ru.m.wikibooks.org/wiki/%D0%A3%D1%87%D0%B5%D0%B1%D0%BD%D0%B8%D0%BA_%D0%B7%D0%B0%D0%B1%D0%BE%D0%BB%D0%B5%D0%B2%D1%88%D0%B5%D0%B3%D0%BE_COVID-19" TargetMode="External"/><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meta.m.wikimedia.org/wiki/COVID-19/ja?uselang=ja" TargetMode="External"/><Relationship Id="rId6" Type="http://schemas.openxmlformats.org/officeDocument/2006/relationships/image" Target="../media/image20.png"/><Relationship Id="rId7" Type="http://schemas.openxmlformats.org/officeDocument/2006/relationships/hyperlink" Target="https://commons.wikimedia.org/wiki/File:Stopcovid19.svg" TargetMode="External"/><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he.m.wikiquote.org/wiki/%D7%9E%D7%92%D7%A4%D7%AA_%D7%94%D7%A7%D7%95%D7%A8%D7%95%D7%A0%D7%94" TargetMode="External"/><Relationship Id="rId6" Type="http://schemas.openxmlformats.org/officeDocument/2006/relationships/image" Target="../media/image53.png"/><Relationship Id="rId7" Type="http://schemas.openxmlformats.org/officeDocument/2006/relationships/hyperlink" Target="https://en.m.wikiquote.org/wiki/Disease_X" TargetMode="External"/><Relationship Id="rId8"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species.m.wikimedia.org/wiki/Severe_acute_respiratory_syndrome-related_coronavirus_2" TargetMode="External"/><Relationship Id="rId6"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m.mediawiki.org/wiki/Wikimedia_Hackathon_2020" TargetMode="External"/><Relationship Id="rId6" Type="http://schemas.openxmlformats.org/officeDocument/2006/relationships/image" Target="../media/image26.png"/><Relationship Id="rId7" Type="http://schemas.openxmlformats.org/officeDocument/2006/relationships/hyperlink" Target="https://m.mediawiki.org/wiki/Wikimedia_Hackathon_2020/Remote_Hackathon" TargetMode="External"/><Relationship Id="rId8"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image" Target="../media/image38.png"/><Relationship Id="rId6" Type="http://schemas.openxmlformats.org/officeDocument/2006/relationships/hyperlink" Target="https://dag.m.wikipedia.org/wiki/COVID-19" TargetMode="External"/><Relationship Id="rId7" Type="http://schemas.openxmlformats.org/officeDocument/2006/relationships/image" Target="../media/image42.png"/></Relationships>
</file>

<file path=ppt/slides/_rels/slide19.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hyperlink" Target="https://commons.wikimedia.org/wiki/File:COVID-19_on_Wikidata.svg" TargetMode="External"/><Relationship Id="rId13" Type="http://schemas.openxmlformats.org/officeDocument/2006/relationships/image" Target="../media/image19.png"/><Relationship Id="rId12" Type="http://schemas.openxmlformats.org/officeDocument/2006/relationships/hyperlink" Target="https://commons.wikimedia.org/wiki/File:Wikimedia_logo_family_2021_with_SARS-CoV-2_virus.png" TargetMode="External"/><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m.wikidata.org/wiki/Wikidata:WikiProject_COVID-19/mk?uselang=mk" TargetMode="External"/><Relationship Id="rId4" Type="http://schemas.openxmlformats.org/officeDocument/2006/relationships/image" Target="../media/image27.png"/><Relationship Id="rId9" Type="http://schemas.openxmlformats.org/officeDocument/2006/relationships/image" Target="../media/image28.png"/><Relationship Id="rId5" Type="http://schemas.openxmlformats.org/officeDocument/2006/relationships/hyperlink" Target="http://www.semantic-web-journal.net/system/files/swj2824.pdf" TargetMode="External"/><Relationship Id="rId6" Type="http://schemas.openxmlformats.org/officeDocument/2006/relationships/hyperlink" Target="https://scholia.toolforge.org/topic/Q84263196" TargetMode="External"/><Relationship Id="rId7" Type="http://schemas.openxmlformats.org/officeDocument/2006/relationships/image" Target="../media/image41.png"/><Relationship Id="rId8" Type="http://schemas.openxmlformats.org/officeDocument/2006/relationships/hyperlink" Target="https://commons.wikimedia.org/wiki/File:Screenshot_of_Scholia_topic_profile_for_SARS-CoV-2_(Q82069695)_as_of_2020-05-22.png" TargetMode="External"/></Relationships>
</file>

<file path=ppt/slides/_rels/slide2.xml.rels><?xml version="1.0" encoding="UTF-8" standalone="yes"?><Relationships xmlns="http://schemas.openxmlformats.org/package/2006/relationships"><Relationship Id="rId20" Type="http://schemas.openxmlformats.org/officeDocument/2006/relationships/hyperlink" Target="https://commons.wikimedia.org/wiki/File:Wiki_Cuarentena_logo.svg" TargetMode="External"/><Relationship Id="rId11" Type="http://schemas.openxmlformats.org/officeDocument/2006/relationships/image" Target="../media/image9.png"/><Relationship Id="rId22" Type="http://schemas.openxmlformats.org/officeDocument/2006/relationships/image" Target="../media/image17.png"/><Relationship Id="rId10" Type="http://schemas.openxmlformats.org/officeDocument/2006/relationships/hyperlink" Target="https://commons.wikimedia.org/wiki/File:SARS-CoV-2_(Wikimedia_colors).svg" TargetMode="External"/><Relationship Id="rId21" Type="http://schemas.openxmlformats.org/officeDocument/2006/relationships/image" Target="../media/image5.png"/><Relationship Id="rId13" Type="http://schemas.openxmlformats.org/officeDocument/2006/relationships/image" Target="../media/image6.png"/><Relationship Id="rId12" Type="http://schemas.openxmlformats.org/officeDocument/2006/relationships/hyperlink" Target="https://commons.wikimedia.org/wiki/File:WikiProject_COVID-19_Urdu_Logo.svg"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10.png"/><Relationship Id="rId9" Type="http://schemas.openxmlformats.org/officeDocument/2006/relationships/image" Target="../media/image8.png"/><Relationship Id="rId15" Type="http://schemas.openxmlformats.org/officeDocument/2006/relationships/image" Target="../media/image2.png"/><Relationship Id="rId14" Type="http://schemas.openxmlformats.org/officeDocument/2006/relationships/hyperlink" Target="https://commons.wikimedia.org/wiki/File:Korean_wikipedia_corona_banner.png" TargetMode="External"/><Relationship Id="rId17" Type="http://schemas.openxmlformats.org/officeDocument/2006/relationships/image" Target="../media/image7.png"/><Relationship Id="rId16" Type="http://schemas.openxmlformats.org/officeDocument/2006/relationships/hyperlink" Target="https://commons.wikimedia.org/wiki/File:Logo_Wikipedia_Ti%E1%BA%BFng_Vi%E1%BB%87t_ch%E1%BB%91ng_d%E1%BB%8Bch_COVID-19.png" TargetMode="External"/><Relationship Id="rId5" Type="http://schemas.openxmlformats.org/officeDocument/2006/relationships/image" Target="../media/image3.png"/><Relationship Id="rId19" Type="http://schemas.openxmlformats.org/officeDocument/2006/relationships/image" Target="../media/image18.png"/><Relationship Id="rId6" Type="http://schemas.openxmlformats.org/officeDocument/2006/relationships/hyperlink" Target="https://meta.m.wikimedia.org/wiki/Special:SiteMatrix" TargetMode="External"/><Relationship Id="rId18" Type="http://schemas.openxmlformats.org/officeDocument/2006/relationships/hyperlink" Target="https://commons.wikimedia.org/wiki/File:Logo_da_Wikip%C3%A9dia_na_quarentena.svg" TargetMode="External"/><Relationship Id="rId7" Type="http://schemas.openxmlformats.org/officeDocument/2006/relationships/image" Target="../media/image1.png"/><Relationship Id="rId8" Type="http://schemas.openxmlformats.org/officeDocument/2006/relationships/hyperlink" Target="https://commons.wikimedia.org/wiki/File:Wikiproject_COVID-19_-_logo.sv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tr.m.wikivoyage.org/wiki/COVID-19_pandemisi" TargetMode="External"/><Relationship Id="rId6" Type="http://schemas.openxmlformats.org/officeDocument/2006/relationships/image" Target="../media/image48.png"/><Relationship Id="rId7" Type="http://schemas.openxmlformats.org/officeDocument/2006/relationships/hyperlink" Target="https://eo.m.wikivoyage.org/wiki/KOVIM-19" TargetMode="External"/><Relationship Id="rId8"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it.m.wikiversity.org/wiki/COVID-19" TargetMode="External"/><Relationship Id="rId6" Type="http://schemas.openxmlformats.org/officeDocument/2006/relationships/image" Target="../media/image51.png"/><Relationship Id="rId7" Type="http://schemas.openxmlformats.org/officeDocument/2006/relationships/hyperlink" Target="https://ar.wikiversity.org/wiki/%D9%85%D8%B1%D8%B6_%D9%81%D9%8A%D8%B1%D9%88%D8%B3_%D9%83%D9%88%D8%B1%D9%88%D9%86%D8%A7_2019" TargetMode="External"/><Relationship Id="rId8"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fr.m.wiktionary.org/wiki/Covid-19#fr" TargetMode="External"/><Relationship Id="rId6" Type="http://schemas.openxmlformats.org/officeDocument/2006/relationships/image" Target="../media/image33.png"/><Relationship Id="rId7" Type="http://schemas.openxmlformats.org/officeDocument/2006/relationships/image" Target="../media/image64.png"/></Relationships>
</file>

<file path=ppt/slides/_rels/slide23.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ru.m.wikinews.org/wiki/%D0%9A%D0%B0%D1%82%D0%B5%D0%B3%D0%BE%D1%80%D0%B8%D1%8F:COVID-19" TargetMode="External"/><Relationship Id="rId4" Type="http://schemas.openxmlformats.org/officeDocument/2006/relationships/image" Target="../media/image54.png"/><Relationship Id="rId9" Type="http://schemas.openxmlformats.org/officeDocument/2006/relationships/hyperlink" Target="https://fi.m.wikinews.org/wiki/Kiinassa_jo_yli_200_koronavirukseen_kuollutta" TargetMode="External"/><Relationship Id="rId5" Type="http://schemas.openxmlformats.org/officeDocument/2006/relationships/hyperlink" Target="https://commons.wikimedia.org/wiki/File:Wikimedia_logo_family_2021_with_SARS-CoV-2_virus.png" TargetMode="External"/><Relationship Id="rId6" Type="http://schemas.openxmlformats.org/officeDocument/2006/relationships/image" Target="../media/image19.png"/><Relationship Id="rId7" Type="http://schemas.openxmlformats.org/officeDocument/2006/relationships/hyperlink" Target="https://ru.m.wikinews.org/wiki/%D0%9A%D0%B0%D1%82%D0%B5%D0%B3%D0%BE%D1%80%D0%B8%D1%8F:SARS-CoV-2" TargetMode="External"/><Relationship Id="rId8"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5" Type="http://schemas.openxmlformats.org/officeDocument/2006/relationships/hyperlink" Target="https://en.wikisource.org/wiki/Page:National_Strategy_for_the_COVID-19_Response_and_Pandemic_Preparedness.pdf/4" TargetMode="External"/><Relationship Id="rId6" Type="http://schemas.openxmlformats.org/officeDocument/2006/relationships/image" Target="../media/image36.png"/><Relationship Id="rId7" Type="http://schemas.openxmlformats.org/officeDocument/2006/relationships/hyperlink" Target="https://en.m.wikisource.org/wiki/Executive_Order_on_Economic_Relief_Related_to_the_COVID-19_Pandemic" TargetMode="External"/><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11" Type="http://schemas.openxmlformats.org/officeDocument/2006/relationships/hyperlink" Target="https://commons.wikimedia.org/wiki/File:Diagnostics-10-00453-g002.webp" TargetMode="External"/><Relationship Id="rId10" Type="http://schemas.openxmlformats.org/officeDocument/2006/relationships/image" Target="../media/image56.png"/><Relationship Id="rId13" Type="http://schemas.openxmlformats.org/officeDocument/2006/relationships/hyperlink" Target="https://commons.wikimedia.org/wiki/File:Wikidata_-_COVID-19_CC-BY_Images.png" TargetMode="External"/><Relationship Id="rId12"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commons.wikimedia.org/wiki/Category:COVID-19_guideline_cartoons_by_Anika_Nawar_Eeha_and_Abdullah_Al_Mamun_in_Bengali" TargetMode="External"/><Relationship Id="rId4" Type="http://schemas.openxmlformats.org/officeDocument/2006/relationships/image" Target="../media/image47.png"/><Relationship Id="rId9" Type="http://schemas.openxmlformats.org/officeDocument/2006/relationships/hyperlink" Target="https://commons.wikimedia.org/wiki/File:Complete_pathogenesis_of_coronavirus.webp" TargetMode="External"/><Relationship Id="rId14" Type="http://schemas.openxmlformats.org/officeDocument/2006/relationships/image" Target="../media/image44.png"/><Relationship Id="rId5" Type="http://schemas.openxmlformats.org/officeDocument/2006/relationships/hyperlink" Target="https://commons.wikimedia.org/wiki/File:Wikimedia_logo_family_2021_with_SARS-CoV-2_virus.png" TargetMode="External"/><Relationship Id="rId6" Type="http://schemas.openxmlformats.org/officeDocument/2006/relationships/image" Target="../media/image19.png"/><Relationship Id="rId7" Type="http://schemas.openxmlformats.org/officeDocument/2006/relationships/hyperlink" Target="https://sw.wikipedia.org/wiki/Picha:Stop_the_Spread_of_Germs_updated_(Swahili).pdf" TargetMode="External"/><Relationship Id="rId8" Type="http://schemas.openxmlformats.org/officeDocument/2006/relationships/image" Target="../media/image40.jpg"/></Relationships>
</file>

<file path=ppt/slides/_rels/slide26.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commons.wikimedia.org/wiki/File:Wikimedia_logo_family_2021_with_SARS-CoV-2_virus.png" TargetMode="External"/><Relationship Id="rId4" Type="http://schemas.openxmlformats.org/officeDocument/2006/relationships/image" Target="../media/image19.png"/><Relationship Id="rId9" Type="http://schemas.openxmlformats.org/officeDocument/2006/relationships/hyperlink" Target="https://ky.m.wikipedia.org/wiki/COVID-19_%D0%BF%D0%B0%D0%BD%D0%B4%D0%B5%D0%BC%D0%B8%D1%8F%D1%81%D1%8B?uselang=ky" TargetMode="External"/><Relationship Id="rId5" Type="http://schemas.openxmlformats.org/officeDocument/2006/relationships/hyperlink" Target="https://id.wikipedia.org/wiki/Templat:Covid-19" TargetMode="External"/><Relationship Id="rId6" Type="http://schemas.openxmlformats.org/officeDocument/2006/relationships/image" Target="../media/image45.png"/><Relationship Id="rId7" Type="http://schemas.openxmlformats.org/officeDocument/2006/relationships/hyperlink" Target="https://zh.m.wikipedia.org/zh-cn/%E7%BB%B4%E5%9F%BA%E5%AA%92%E4%BD%93%E5%AF%B92019%E5%86%A0%E7%8A%B6%E7%97%85%E6%AF%92%E7%97%85%E7%96%AB%E6%83%85%E7%9A%84%E5%8F%8D%E5%BA%94?uselang=zh" TargetMode="External"/><Relationship Id="rId8" Type="http://schemas.openxmlformats.org/officeDocument/2006/relationships/image" Target="../media/image46.png"/></Relationships>
</file>

<file path=ppt/slides/_rels/slide27.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commons.wikimedia.org/wiki/File:Wikimedia_logo_family_complete-2021.svg" TargetMode="External"/><Relationship Id="rId4" Type="http://schemas.openxmlformats.org/officeDocument/2006/relationships/image" Target="../media/image57.png"/><Relationship Id="rId9" Type="http://schemas.openxmlformats.org/officeDocument/2006/relationships/hyperlink" Target="https://meta.wikimedia.org/wiki/WikiCite/media" TargetMode="External"/><Relationship Id="rId5" Type="http://schemas.openxmlformats.org/officeDocument/2006/relationships/hyperlink" Target="https://en.m.wikisource.org/wiki/Covid-19:_Lightening_the_load_and_preparing_for_the_future" TargetMode="External"/><Relationship Id="rId6" Type="http://schemas.openxmlformats.org/officeDocument/2006/relationships/image" Target="../media/image62.png"/><Relationship Id="rId7" Type="http://schemas.openxmlformats.org/officeDocument/2006/relationships/hyperlink" Target="https://phabricator.wikimedia.org/project/view/4648/" TargetMode="External"/><Relationship Id="rId8"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en.wikipedia.org/wiki/COVID-19_pandemic" TargetMode="External"/><Relationship Id="rId4" Type="http://schemas.openxmlformats.org/officeDocument/2006/relationships/hyperlink" Target="https://en.wikipedia.org/wiki/Template:COVID-19_pandemic" TargetMode="External"/><Relationship Id="rId5" Type="http://schemas.openxmlformats.org/officeDocument/2006/relationships/hyperlink" Target="https://en.wikipedia.org/wiki/COVID-19_misinformation" TargetMode="External"/><Relationship Id="rId6" Type="http://schemas.openxmlformats.org/officeDocument/2006/relationships/hyperlink" Target="https://commons.wikimedia.org/wiki/Category:World_Health_Organization_COVID-19_mask_safety_infographics" TargetMode="External"/><Relationship Id="rId7" Type="http://schemas.openxmlformats.org/officeDocument/2006/relationships/hyperlink" Target="https://doi.org/10.1101/2021.03.01.433379" TargetMode="External"/><Relationship Id="rId8" Type="http://schemas.openxmlformats.org/officeDocument/2006/relationships/hyperlink" Target="https://doi.org/10.5281/zenodo.490992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doi.org/10.5281/zenodo.520162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16.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5061300" cy="2818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An overview of the COVID-19 related content of Wikimedia projects</a:t>
            </a:r>
            <a:endParaRPr/>
          </a:p>
        </p:txBody>
      </p:sp>
      <p:sp>
        <p:nvSpPr>
          <p:cNvPr id="87" name="Google Shape;87;p13"/>
          <p:cNvSpPr txBox="1"/>
          <p:nvPr>
            <p:ph idx="1" type="subTitle"/>
          </p:nvPr>
        </p:nvSpPr>
        <p:spPr>
          <a:xfrm>
            <a:off x="729625" y="4315900"/>
            <a:ext cx="7688100" cy="72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Daniel Mietchen</a:t>
            </a:r>
            <a:r>
              <a:rPr lang="en-GB"/>
              <a:t>, </a:t>
            </a:r>
            <a:r>
              <a:rPr lang="en-GB" u="sng">
                <a:solidFill>
                  <a:schemeClr val="hlink"/>
                </a:solidFill>
                <a:hlinkClick r:id="rId4"/>
              </a:rPr>
              <a:t>Netha Hussain</a:t>
            </a:r>
            <a:r>
              <a:rPr lang="en-GB"/>
              <a:t>, </a:t>
            </a:r>
            <a:r>
              <a:rPr lang="en-GB" u="sng">
                <a:solidFill>
                  <a:schemeClr val="hlink"/>
                </a:solidFill>
                <a:hlinkClick r:id="rId5"/>
              </a:rPr>
              <a:t>Wikimania 2021</a:t>
            </a:r>
            <a:r>
              <a:rPr lang="en-GB"/>
              <a:t>, 14 August 2021</a:t>
            </a:r>
            <a:endParaRPr/>
          </a:p>
          <a:p>
            <a:pPr indent="0" lvl="0" marL="0" rtl="0" algn="l">
              <a:spcBef>
                <a:spcPts val="0"/>
              </a:spcBef>
              <a:spcAft>
                <a:spcPts val="0"/>
              </a:spcAft>
              <a:buNone/>
            </a:pPr>
            <a:r>
              <a:rPr lang="en-GB"/>
              <a:t>DOI: </a:t>
            </a:r>
            <a:r>
              <a:rPr lang="en-GB" u="sng">
                <a:solidFill>
                  <a:schemeClr val="hlink"/>
                </a:solidFill>
                <a:hlinkClick r:id="rId6"/>
              </a:rPr>
              <a:t>10.5281/zenodo.5201623</a:t>
            </a:r>
            <a:r>
              <a:rPr lang="en-GB"/>
              <a:t> / </a:t>
            </a:r>
            <a:r>
              <a:rPr lang="en-GB" u="sng">
                <a:solidFill>
                  <a:schemeClr val="hlink"/>
                </a:solidFill>
                <a:hlinkClick r:id="rId7"/>
              </a:rPr>
              <a:t>Etherpad for discussion</a:t>
            </a:r>
            <a:endParaRPr/>
          </a:p>
        </p:txBody>
      </p:sp>
      <p:pic>
        <p:nvPicPr>
          <p:cNvPr descr="https://upload.wikimedia.org/wikipedia/commons/thumb/6/64/Wikimedia_logo_family_2021_with_SARS-CoV-2_virus.png/1024px-Wikimedia_logo_family_2021_with_SARS-CoV-2_virus.png" id="88" name="Google Shape;88;p13">
            <a:hlinkClick r:id="rId8"/>
          </p:cNvPr>
          <p:cNvPicPr preferRelativeResize="0"/>
          <p:nvPr/>
        </p:nvPicPr>
        <p:blipFill>
          <a:blip r:embed="rId9">
            <a:alphaModFix/>
          </a:blip>
          <a:stretch>
            <a:fillRect/>
          </a:stretch>
        </p:blipFill>
        <p:spPr>
          <a:xfrm>
            <a:off x="5170200" y="666525"/>
            <a:ext cx="3794800" cy="379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2">
            <a:hlinkClick r:id="rId3"/>
          </p:cNvPr>
          <p:cNvPicPr preferRelativeResize="0"/>
          <p:nvPr/>
        </p:nvPicPr>
        <p:blipFill>
          <a:blip r:embed="rId4">
            <a:alphaModFix/>
          </a:blip>
          <a:stretch>
            <a:fillRect/>
          </a:stretch>
        </p:blipFill>
        <p:spPr>
          <a:xfrm>
            <a:off x="5296325" y="201175"/>
            <a:ext cx="3723901" cy="4835899"/>
          </a:xfrm>
          <a:prstGeom prst="rect">
            <a:avLst/>
          </a:prstGeom>
          <a:noFill/>
          <a:ln>
            <a:noFill/>
          </a:ln>
        </p:spPr>
      </p:pic>
      <p:sp>
        <p:nvSpPr>
          <p:cNvPr id="165" name="Google Shape;165;p2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Historic background</a:t>
            </a:r>
            <a:endParaRPr/>
          </a:p>
        </p:txBody>
      </p:sp>
      <p:pic>
        <p:nvPicPr>
          <p:cNvPr id="166" name="Google Shape;166;p22">
            <a:hlinkClick r:id="rId5"/>
          </p:cNvPr>
          <p:cNvPicPr preferRelativeResize="0"/>
          <p:nvPr/>
        </p:nvPicPr>
        <p:blipFill>
          <a:blip r:embed="rId6">
            <a:alphaModFix/>
          </a:blip>
          <a:stretch>
            <a:fillRect/>
          </a:stretch>
        </p:blipFill>
        <p:spPr>
          <a:xfrm>
            <a:off x="152400" y="2006250"/>
            <a:ext cx="5654927" cy="29848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729450" y="1318650"/>
            <a:ext cx="45825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 COVID-themed tour of the </a:t>
            </a:r>
            <a:endParaRPr/>
          </a:p>
          <a:p>
            <a:pPr indent="0" lvl="0" marL="0" rtl="0" algn="l">
              <a:spcBef>
                <a:spcPts val="0"/>
              </a:spcBef>
              <a:spcAft>
                <a:spcPts val="0"/>
              </a:spcAft>
              <a:buNone/>
            </a:pPr>
            <a:r>
              <a:rPr lang="en-GB"/>
              <a:t>Wikimedia landscape</a:t>
            </a:r>
            <a:endParaRPr/>
          </a:p>
        </p:txBody>
      </p:sp>
      <p:pic>
        <p:nvPicPr>
          <p:cNvPr descr="https://upload.wikimedia.org/wikipedia/commons/thumb/6/64/Wikimedia_logo_family_2021_with_SARS-CoV-2_virus.png/1024px-Wikimedia_logo_family_2021_with_SARS-CoV-2_virus.png" id="172" name="Google Shape;172;p23">
            <a:hlinkClick r:id="rId3"/>
          </p:cNvPr>
          <p:cNvPicPr preferRelativeResize="0"/>
          <p:nvPr/>
        </p:nvPicPr>
        <p:blipFill>
          <a:blip r:embed="rId4">
            <a:alphaModFix/>
          </a:blip>
          <a:stretch>
            <a:fillRect/>
          </a:stretch>
        </p:blipFill>
        <p:spPr>
          <a:xfrm>
            <a:off x="4841975" y="935875"/>
            <a:ext cx="4043525" cy="4043525"/>
          </a:xfrm>
          <a:prstGeom prst="rect">
            <a:avLst/>
          </a:prstGeom>
          <a:noFill/>
          <a:ln>
            <a:noFill/>
          </a:ln>
        </p:spPr>
      </p:pic>
      <p:sp>
        <p:nvSpPr>
          <p:cNvPr id="173" name="Google Shape;173;p23"/>
          <p:cNvSpPr txBox="1"/>
          <p:nvPr>
            <p:ph idx="1" type="body"/>
          </p:nvPr>
        </p:nvSpPr>
        <p:spPr>
          <a:xfrm>
            <a:off x="729450" y="2612275"/>
            <a:ext cx="7688700" cy="101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Use the image as a guide</a:t>
            </a:r>
            <a:endParaRPr/>
          </a:p>
          <a:p>
            <a:pPr indent="-311150" lvl="0" marL="457200" rtl="0" algn="l">
              <a:spcBef>
                <a:spcPts val="0"/>
              </a:spcBef>
              <a:spcAft>
                <a:spcPts val="0"/>
              </a:spcAft>
              <a:buSzPts val="1300"/>
              <a:buChar char="●"/>
            </a:pPr>
            <a:r>
              <a:rPr lang="en-GB"/>
              <a:t>We are starting at the top and going clockwise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Wikimania</a:t>
            </a:r>
            <a:endParaRPr/>
          </a:p>
          <a:p>
            <a:pPr indent="0" lvl="0" marL="0" rtl="0" algn="l">
              <a:spcBef>
                <a:spcPts val="0"/>
              </a:spcBef>
              <a:spcAft>
                <a:spcPts val="0"/>
              </a:spcAft>
              <a:buNone/>
            </a:pPr>
            <a:r>
              <a:t/>
            </a:r>
            <a:endParaRPr/>
          </a:p>
        </p:txBody>
      </p:sp>
      <p:pic>
        <p:nvPicPr>
          <p:cNvPr descr="https://upload.wikimedia.org/wikipedia/commons/thumb/6/64/Wikimedia_logo_family_2021_with_SARS-CoV-2_virus.png/1024px-Wikimedia_logo_family_2021_with_SARS-CoV-2_virus.png" id="179" name="Google Shape;179;p24">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180" name="Google Shape;180;p24">
            <a:hlinkClick r:id="rId5"/>
          </p:cNvPr>
          <p:cNvPicPr preferRelativeResize="0"/>
          <p:nvPr/>
        </p:nvPicPr>
        <p:blipFill>
          <a:blip r:embed="rId6">
            <a:alphaModFix/>
          </a:blip>
          <a:stretch>
            <a:fillRect/>
          </a:stretch>
        </p:blipFill>
        <p:spPr>
          <a:xfrm>
            <a:off x="76200" y="2006250"/>
            <a:ext cx="4122030" cy="2984849"/>
          </a:xfrm>
          <a:prstGeom prst="rect">
            <a:avLst/>
          </a:prstGeom>
          <a:noFill/>
          <a:ln>
            <a:noFill/>
          </a:ln>
        </p:spPr>
      </p:pic>
      <p:pic>
        <p:nvPicPr>
          <p:cNvPr id="181" name="Google Shape;181;p24">
            <a:hlinkClick r:id="rId7"/>
          </p:cNvPr>
          <p:cNvPicPr preferRelativeResize="0"/>
          <p:nvPr/>
        </p:nvPicPr>
        <p:blipFill>
          <a:blip r:embed="rId8">
            <a:alphaModFix/>
          </a:blip>
          <a:stretch>
            <a:fillRect/>
          </a:stretch>
        </p:blipFill>
        <p:spPr>
          <a:xfrm>
            <a:off x="3328923" y="331825"/>
            <a:ext cx="3210300" cy="2807475"/>
          </a:xfrm>
          <a:prstGeom prst="rect">
            <a:avLst/>
          </a:prstGeom>
          <a:noFill/>
          <a:ln>
            <a:noFill/>
          </a:ln>
        </p:spPr>
      </p:pic>
      <p:pic>
        <p:nvPicPr>
          <p:cNvPr id="182" name="Google Shape;182;p24">
            <a:hlinkClick r:id="rId9"/>
          </p:cNvPr>
          <p:cNvPicPr preferRelativeResize="0"/>
          <p:nvPr/>
        </p:nvPicPr>
        <p:blipFill>
          <a:blip r:embed="rId10">
            <a:alphaModFix/>
          </a:blip>
          <a:stretch>
            <a:fillRect/>
          </a:stretch>
        </p:blipFill>
        <p:spPr>
          <a:xfrm>
            <a:off x="3874103" y="1897775"/>
            <a:ext cx="2994001" cy="3245726"/>
          </a:xfrm>
          <a:prstGeom prst="rect">
            <a:avLst/>
          </a:prstGeom>
          <a:noFill/>
          <a:ln>
            <a:noFill/>
          </a:ln>
        </p:spPr>
      </p:pic>
      <p:pic>
        <p:nvPicPr>
          <p:cNvPr id="183" name="Google Shape;183;p24">
            <a:hlinkClick r:id="rId11"/>
          </p:cNvPr>
          <p:cNvPicPr preferRelativeResize="0"/>
          <p:nvPr/>
        </p:nvPicPr>
        <p:blipFill>
          <a:blip r:embed="rId12">
            <a:alphaModFix/>
          </a:blip>
          <a:stretch>
            <a:fillRect/>
          </a:stretch>
        </p:blipFill>
        <p:spPr>
          <a:xfrm>
            <a:off x="6745025" y="41125"/>
            <a:ext cx="2370600" cy="3463474"/>
          </a:xfrm>
          <a:prstGeom prst="rect">
            <a:avLst/>
          </a:prstGeom>
          <a:noFill/>
          <a:ln>
            <a:noFill/>
          </a:ln>
        </p:spPr>
      </p:pic>
      <p:pic>
        <p:nvPicPr>
          <p:cNvPr id="184" name="Google Shape;184;p24">
            <a:hlinkClick r:id="rId13"/>
          </p:cNvPr>
          <p:cNvPicPr preferRelativeResize="0"/>
          <p:nvPr/>
        </p:nvPicPr>
        <p:blipFill>
          <a:blip r:embed="rId14">
            <a:alphaModFix/>
          </a:blip>
          <a:stretch>
            <a:fillRect/>
          </a:stretch>
        </p:blipFill>
        <p:spPr>
          <a:xfrm>
            <a:off x="5933700" y="3567504"/>
            <a:ext cx="3210299" cy="13858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Wikibooks</a:t>
            </a:r>
            <a:endParaRPr/>
          </a:p>
        </p:txBody>
      </p:sp>
      <p:pic>
        <p:nvPicPr>
          <p:cNvPr descr="https://upload.wikimedia.org/wikipedia/commons/thumb/6/64/Wikimedia_logo_family_2021_with_SARS-CoV-2_virus.png/1024px-Wikimedia_logo_family_2021_with_SARS-CoV-2_virus.png" id="190" name="Google Shape;190;p25">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191" name="Google Shape;191;p25">
            <a:hlinkClick r:id="rId5"/>
          </p:cNvPr>
          <p:cNvPicPr preferRelativeResize="0"/>
          <p:nvPr/>
        </p:nvPicPr>
        <p:blipFill>
          <a:blip r:embed="rId6">
            <a:alphaModFix/>
          </a:blip>
          <a:stretch>
            <a:fillRect/>
          </a:stretch>
        </p:blipFill>
        <p:spPr>
          <a:xfrm>
            <a:off x="2360550" y="1242225"/>
            <a:ext cx="6613102" cy="3555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Meta</a:t>
            </a:r>
            <a:endParaRPr/>
          </a:p>
        </p:txBody>
      </p:sp>
      <p:pic>
        <p:nvPicPr>
          <p:cNvPr descr="https://upload.wikimedia.org/wikipedia/commons/thumb/6/64/Wikimedia_logo_family_2021_with_SARS-CoV-2_virus.png/1024px-Wikimedia_logo_family_2021_with_SARS-CoV-2_virus.png" id="197" name="Google Shape;197;p26">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198" name="Google Shape;198;p26">
            <a:hlinkClick r:id="rId5"/>
          </p:cNvPr>
          <p:cNvPicPr preferRelativeResize="0"/>
          <p:nvPr/>
        </p:nvPicPr>
        <p:blipFill>
          <a:blip r:embed="rId6">
            <a:alphaModFix/>
          </a:blip>
          <a:stretch>
            <a:fillRect/>
          </a:stretch>
        </p:blipFill>
        <p:spPr>
          <a:xfrm>
            <a:off x="1835699" y="683725"/>
            <a:ext cx="6976998" cy="4231174"/>
          </a:xfrm>
          <a:prstGeom prst="rect">
            <a:avLst/>
          </a:prstGeom>
          <a:noFill/>
          <a:ln>
            <a:noFill/>
          </a:ln>
        </p:spPr>
      </p:pic>
      <p:pic>
        <p:nvPicPr>
          <p:cNvPr descr="https://upload.wikimedia.org/wikipedia/commons/thumb/3/38/Stopcovid19.svg/637px-Stopcovid19.svg.png" id="199" name="Google Shape;199;p26">
            <a:hlinkClick r:id="rId7"/>
          </p:cNvPr>
          <p:cNvPicPr preferRelativeResize="0"/>
          <p:nvPr/>
        </p:nvPicPr>
        <p:blipFill>
          <a:blip r:embed="rId8">
            <a:alphaModFix/>
          </a:blip>
          <a:stretch>
            <a:fillRect/>
          </a:stretch>
        </p:blipFill>
        <p:spPr>
          <a:xfrm>
            <a:off x="187159" y="3233875"/>
            <a:ext cx="1648542" cy="12422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Wikiquote</a:t>
            </a:r>
            <a:endParaRPr/>
          </a:p>
        </p:txBody>
      </p:sp>
      <p:pic>
        <p:nvPicPr>
          <p:cNvPr descr="https://upload.wikimedia.org/wikipedia/commons/thumb/6/64/Wikimedia_logo_family_2021_with_SARS-CoV-2_virus.png/1024px-Wikimedia_logo_family_2021_with_SARS-CoV-2_virus.png" id="205" name="Google Shape;205;p27">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06" name="Google Shape;206;p27">
            <a:hlinkClick r:id="rId5"/>
          </p:cNvPr>
          <p:cNvPicPr preferRelativeResize="0"/>
          <p:nvPr/>
        </p:nvPicPr>
        <p:blipFill>
          <a:blip r:embed="rId6">
            <a:alphaModFix/>
          </a:blip>
          <a:stretch>
            <a:fillRect/>
          </a:stretch>
        </p:blipFill>
        <p:spPr>
          <a:xfrm>
            <a:off x="4063250" y="1853850"/>
            <a:ext cx="4885602" cy="2984850"/>
          </a:xfrm>
          <a:prstGeom prst="rect">
            <a:avLst/>
          </a:prstGeom>
          <a:noFill/>
          <a:ln>
            <a:noFill/>
          </a:ln>
        </p:spPr>
      </p:pic>
      <p:pic>
        <p:nvPicPr>
          <p:cNvPr id="207" name="Google Shape;207;p27">
            <a:hlinkClick r:id="rId7"/>
          </p:cNvPr>
          <p:cNvPicPr preferRelativeResize="0"/>
          <p:nvPr/>
        </p:nvPicPr>
        <p:blipFill>
          <a:blip r:embed="rId8">
            <a:alphaModFix/>
          </a:blip>
          <a:stretch>
            <a:fillRect/>
          </a:stretch>
        </p:blipFill>
        <p:spPr>
          <a:xfrm>
            <a:off x="152400" y="2006250"/>
            <a:ext cx="3758449" cy="26206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Wikispecies</a:t>
            </a:r>
            <a:endParaRPr/>
          </a:p>
        </p:txBody>
      </p:sp>
      <p:pic>
        <p:nvPicPr>
          <p:cNvPr descr="https://upload.wikimedia.org/wikipedia/commons/thumb/6/64/Wikimedia_logo_family_2021_with_SARS-CoV-2_virus.png/1024px-Wikimedia_logo_family_2021_with_SARS-CoV-2_virus.png" id="213" name="Google Shape;213;p28">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14" name="Google Shape;214;p28">
            <a:hlinkClick r:id="rId5"/>
          </p:cNvPr>
          <p:cNvPicPr preferRelativeResize="0"/>
          <p:nvPr/>
        </p:nvPicPr>
        <p:blipFill>
          <a:blip r:embed="rId6">
            <a:alphaModFix/>
          </a:blip>
          <a:stretch>
            <a:fillRect/>
          </a:stretch>
        </p:blipFill>
        <p:spPr>
          <a:xfrm>
            <a:off x="2630900" y="478875"/>
            <a:ext cx="6529849" cy="4512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MediaWiki</a:t>
            </a:r>
            <a:endParaRPr/>
          </a:p>
        </p:txBody>
      </p:sp>
      <p:pic>
        <p:nvPicPr>
          <p:cNvPr descr="https://upload.wikimedia.org/wikipedia/commons/thumb/6/64/Wikimedia_logo_family_2021_with_SARS-CoV-2_virus.png/1024px-Wikimedia_logo_family_2021_with_SARS-CoV-2_virus.png" id="220" name="Google Shape;220;p29">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21" name="Google Shape;221;p29">
            <a:hlinkClick r:id="rId5"/>
          </p:cNvPr>
          <p:cNvPicPr preferRelativeResize="0"/>
          <p:nvPr/>
        </p:nvPicPr>
        <p:blipFill>
          <a:blip r:embed="rId6">
            <a:alphaModFix/>
          </a:blip>
          <a:stretch>
            <a:fillRect/>
          </a:stretch>
        </p:blipFill>
        <p:spPr>
          <a:xfrm>
            <a:off x="228600" y="1843675"/>
            <a:ext cx="4334848" cy="3223624"/>
          </a:xfrm>
          <a:prstGeom prst="rect">
            <a:avLst/>
          </a:prstGeom>
          <a:noFill/>
          <a:ln>
            <a:noFill/>
          </a:ln>
        </p:spPr>
      </p:pic>
      <p:pic>
        <p:nvPicPr>
          <p:cNvPr id="222" name="Google Shape;222;p29">
            <a:hlinkClick r:id="rId7"/>
          </p:cNvPr>
          <p:cNvPicPr preferRelativeResize="0"/>
          <p:nvPr/>
        </p:nvPicPr>
        <p:blipFill>
          <a:blip r:embed="rId8">
            <a:alphaModFix/>
          </a:blip>
          <a:stretch>
            <a:fillRect/>
          </a:stretch>
        </p:blipFill>
        <p:spPr>
          <a:xfrm>
            <a:off x="4775775" y="866385"/>
            <a:ext cx="4334851" cy="39723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Incubator</a:t>
            </a:r>
            <a:endParaRPr/>
          </a:p>
        </p:txBody>
      </p:sp>
      <p:pic>
        <p:nvPicPr>
          <p:cNvPr descr="https://upload.wikimedia.org/wikipedia/commons/thumb/6/64/Wikimedia_logo_family_2021_with_SARS-CoV-2_virus.png/1024px-Wikimedia_logo_family_2021_with_SARS-CoV-2_virus.png" id="228" name="Google Shape;228;p30">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29" name="Google Shape;229;p30"/>
          <p:cNvPicPr preferRelativeResize="0"/>
          <p:nvPr/>
        </p:nvPicPr>
        <p:blipFill>
          <a:blip r:embed="rId5">
            <a:alphaModFix/>
          </a:blip>
          <a:stretch>
            <a:fillRect/>
          </a:stretch>
        </p:blipFill>
        <p:spPr>
          <a:xfrm>
            <a:off x="152400" y="2006250"/>
            <a:ext cx="3935471" cy="2984850"/>
          </a:xfrm>
          <a:prstGeom prst="rect">
            <a:avLst/>
          </a:prstGeom>
          <a:noFill/>
          <a:ln>
            <a:noFill/>
          </a:ln>
        </p:spPr>
      </p:pic>
      <p:pic>
        <p:nvPicPr>
          <p:cNvPr id="230" name="Google Shape;230;p30">
            <a:hlinkClick r:id="rId6"/>
          </p:cNvPr>
          <p:cNvPicPr preferRelativeResize="0"/>
          <p:nvPr/>
        </p:nvPicPr>
        <p:blipFill>
          <a:blip r:embed="rId7">
            <a:alphaModFix/>
          </a:blip>
          <a:stretch>
            <a:fillRect/>
          </a:stretch>
        </p:blipFill>
        <p:spPr>
          <a:xfrm>
            <a:off x="4240271" y="2006250"/>
            <a:ext cx="4751332" cy="27303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Wikidata</a:t>
            </a:r>
            <a:endParaRPr/>
          </a:p>
        </p:txBody>
      </p:sp>
      <p:pic>
        <p:nvPicPr>
          <p:cNvPr id="236" name="Google Shape;236;p31">
            <a:hlinkClick r:id="rId3"/>
          </p:cNvPr>
          <p:cNvPicPr preferRelativeResize="0"/>
          <p:nvPr/>
        </p:nvPicPr>
        <p:blipFill>
          <a:blip r:embed="rId4">
            <a:alphaModFix/>
          </a:blip>
          <a:stretch>
            <a:fillRect/>
          </a:stretch>
        </p:blipFill>
        <p:spPr>
          <a:xfrm>
            <a:off x="65699" y="2028700"/>
            <a:ext cx="4237051" cy="2784699"/>
          </a:xfrm>
          <a:prstGeom prst="rect">
            <a:avLst/>
          </a:prstGeom>
          <a:noFill/>
          <a:ln>
            <a:noFill/>
          </a:ln>
        </p:spPr>
      </p:pic>
      <p:sp>
        <p:nvSpPr>
          <p:cNvPr id="237" name="Google Shape;237;p31"/>
          <p:cNvSpPr txBox="1"/>
          <p:nvPr>
            <p:ph idx="1" type="body"/>
          </p:nvPr>
        </p:nvSpPr>
        <p:spPr>
          <a:xfrm>
            <a:off x="226950" y="4758550"/>
            <a:ext cx="8424600" cy="4611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1200"/>
              </a:spcAft>
              <a:buNone/>
            </a:pPr>
            <a:r>
              <a:rPr lang="en-GB"/>
              <a:t>Further reading: </a:t>
            </a:r>
            <a:r>
              <a:rPr lang="en-GB"/>
              <a:t>Turki et al. (2021). Representing COVID-19 information in collaborative knowledge graphs: the case of Wikidata. Semantic Web Journal (</a:t>
            </a:r>
            <a:r>
              <a:rPr lang="en-GB" u="sng">
                <a:solidFill>
                  <a:schemeClr val="hlink"/>
                </a:solidFill>
                <a:hlinkClick r:id="rId5"/>
              </a:rPr>
              <a:t>in press</a:t>
            </a:r>
            <a:r>
              <a:rPr lang="en-GB"/>
              <a:t>). </a:t>
            </a:r>
            <a:endParaRPr/>
          </a:p>
        </p:txBody>
      </p:sp>
      <p:pic>
        <p:nvPicPr>
          <p:cNvPr id="238" name="Google Shape;238;p31">
            <a:hlinkClick r:id="rId6"/>
          </p:cNvPr>
          <p:cNvPicPr preferRelativeResize="0"/>
          <p:nvPr/>
        </p:nvPicPr>
        <p:blipFill>
          <a:blip r:embed="rId7">
            <a:alphaModFix/>
          </a:blip>
          <a:stretch>
            <a:fillRect/>
          </a:stretch>
        </p:blipFill>
        <p:spPr>
          <a:xfrm>
            <a:off x="6405475" y="2158650"/>
            <a:ext cx="2280268" cy="2599901"/>
          </a:xfrm>
          <a:prstGeom prst="rect">
            <a:avLst/>
          </a:prstGeom>
          <a:noFill/>
          <a:ln>
            <a:noFill/>
          </a:ln>
        </p:spPr>
      </p:pic>
      <p:pic>
        <p:nvPicPr>
          <p:cNvPr descr="https://upload.wikimedia.org/wikipedia/commons/thumb/2/2d/Screenshot_of_Scholia_topic_profile_for_SARS-CoV-2_%28Q82069695%29_as_of_2020-05-22.png/71px-Screenshot_of_Scholia_topic_profile_for_SARS-CoV-2_%28Q82069695%29_as_of_2020-05-22.png" id="239" name="Google Shape;239;p31">
            <a:hlinkClick r:id="rId8"/>
          </p:cNvPr>
          <p:cNvPicPr preferRelativeResize="0"/>
          <p:nvPr/>
        </p:nvPicPr>
        <p:blipFill>
          <a:blip r:embed="rId9">
            <a:alphaModFix/>
          </a:blip>
          <a:stretch>
            <a:fillRect/>
          </a:stretch>
        </p:blipFill>
        <p:spPr>
          <a:xfrm>
            <a:off x="8458200" y="0"/>
            <a:ext cx="609600" cy="5143500"/>
          </a:xfrm>
          <a:prstGeom prst="rect">
            <a:avLst/>
          </a:prstGeom>
          <a:noFill/>
          <a:ln>
            <a:noFill/>
          </a:ln>
        </p:spPr>
      </p:pic>
      <p:pic>
        <p:nvPicPr>
          <p:cNvPr descr="https://upload.wikimedia.org/wikipedia/commons/thumb/a/a8/COVID-19_on_Wikidata.svg/1005px-COVID-19_on_Wikidata.svg.png" id="240" name="Google Shape;240;p31">
            <a:hlinkClick r:id="rId10"/>
          </p:cNvPr>
          <p:cNvPicPr preferRelativeResize="0"/>
          <p:nvPr/>
        </p:nvPicPr>
        <p:blipFill>
          <a:blip r:embed="rId11">
            <a:alphaModFix/>
          </a:blip>
          <a:stretch>
            <a:fillRect/>
          </a:stretch>
        </p:blipFill>
        <p:spPr>
          <a:xfrm>
            <a:off x="3228000" y="44350"/>
            <a:ext cx="3281525" cy="3344925"/>
          </a:xfrm>
          <a:prstGeom prst="rect">
            <a:avLst/>
          </a:prstGeom>
          <a:noFill/>
          <a:ln>
            <a:noFill/>
          </a:ln>
        </p:spPr>
      </p:pic>
      <p:pic>
        <p:nvPicPr>
          <p:cNvPr descr="https://upload.wikimedia.org/wikipedia/commons/thumb/6/64/Wikimedia_logo_family_2021_with_SARS-CoV-2_virus.png/1024px-Wikimedia_logo_family_2021_with_SARS-CoV-2_virus.png" id="241" name="Google Shape;241;p31">
            <a:hlinkClick r:id="rId12"/>
          </p:cNvPr>
          <p:cNvPicPr preferRelativeResize="0"/>
          <p:nvPr/>
        </p:nvPicPr>
        <p:blipFill>
          <a:blip r:embed="rId13">
            <a:alphaModFix/>
          </a:blip>
          <a:stretch>
            <a:fillRect/>
          </a:stretch>
        </p:blipFill>
        <p:spPr>
          <a:xfrm>
            <a:off x="0" y="0"/>
            <a:ext cx="1242225" cy="1242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Structure of the talk</a:t>
            </a:r>
            <a:endParaRPr/>
          </a:p>
        </p:txBody>
      </p:sp>
      <p:sp>
        <p:nvSpPr>
          <p:cNvPr id="94" name="Google Shape;94;p14"/>
          <p:cNvSpPr txBox="1"/>
          <p:nvPr>
            <p:ph idx="1" type="body"/>
          </p:nvPr>
        </p:nvSpPr>
        <p:spPr>
          <a:xfrm>
            <a:off x="729450" y="2078875"/>
            <a:ext cx="3431400" cy="270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t>Part 1</a:t>
            </a:r>
            <a:r>
              <a:rPr lang="en-GB"/>
              <a:t> (Netha)</a:t>
            </a:r>
            <a:endParaRPr/>
          </a:p>
          <a:p>
            <a:pPr indent="-311150" lvl="0" marL="457200" rtl="0" algn="l">
              <a:spcBef>
                <a:spcPts val="1200"/>
              </a:spcBef>
              <a:spcAft>
                <a:spcPts val="0"/>
              </a:spcAft>
              <a:buSzPts val="1300"/>
              <a:buChar char="●"/>
            </a:pPr>
            <a:r>
              <a:rPr b="1" lang="en-GB"/>
              <a:t>COVID-19 on Wikipedia</a:t>
            </a:r>
            <a:endParaRPr b="1"/>
          </a:p>
          <a:p>
            <a:pPr indent="-298450" lvl="1" marL="914400" rtl="0" algn="l">
              <a:spcBef>
                <a:spcPts val="0"/>
              </a:spcBef>
              <a:spcAft>
                <a:spcPts val="0"/>
              </a:spcAft>
              <a:buSzPts val="1100"/>
              <a:buChar char="○"/>
            </a:pPr>
            <a:r>
              <a:rPr lang="en-GB"/>
              <a:t>Zooms in on English</a:t>
            </a:r>
            <a:endParaRPr/>
          </a:p>
          <a:p>
            <a:pPr indent="0" lvl="0" marL="0" rtl="0" algn="l">
              <a:spcBef>
                <a:spcPts val="1200"/>
              </a:spcBef>
              <a:spcAft>
                <a:spcPts val="0"/>
              </a:spcAft>
              <a:buNone/>
            </a:pPr>
            <a:r>
              <a:rPr b="1" lang="en-GB"/>
              <a:t>Part 2</a:t>
            </a:r>
            <a:r>
              <a:rPr lang="en-GB"/>
              <a:t> (Daniel)</a:t>
            </a:r>
            <a:endParaRPr/>
          </a:p>
          <a:p>
            <a:pPr indent="-311150" lvl="0" marL="457200" rtl="0" algn="l">
              <a:spcBef>
                <a:spcPts val="1200"/>
              </a:spcBef>
              <a:spcAft>
                <a:spcPts val="0"/>
              </a:spcAft>
              <a:buSzPts val="1300"/>
              <a:buChar char="●"/>
            </a:pPr>
            <a:r>
              <a:rPr b="1" lang="en-GB"/>
              <a:t>COVID-19 across Wikimedia projects</a:t>
            </a:r>
            <a:endParaRPr b="1"/>
          </a:p>
          <a:p>
            <a:pPr indent="-298450" lvl="1" marL="914400" rtl="0" algn="l">
              <a:spcBef>
                <a:spcPts val="0"/>
              </a:spcBef>
              <a:spcAft>
                <a:spcPts val="0"/>
              </a:spcAft>
              <a:buSzPts val="1100"/>
              <a:buChar char="○"/>
            </a:pPr>
            <a:r>
              <a:rPr lang="en-GB"/>
              <a:t>Highlights diversity</a:t>
            </a:r>
            <a:endParaRPr/>
          </a:p>
          <a:p>
            <a:pPr indent="0" lvl="0" marL="0" rtl="0" algn="l">
              <a:spcBef>
                <a:spcPts val="1200"/>
              </a:spcBef>
              <a:spcAft>
                <a:spcPts val="0"/>
              </a:spcAft>
              <a:buNone/>
            </a:pPr>
            <a:r>
              <a:rPr b="1" lang="en-GB"/>
              <a:t>Part 3</a:t>
            </a:r>
            <a:r>
              <a:rPr lang="en-GB"/>
              <a:t> (you and us)</a:t>
            </a:r>
            <a:endParaRPr/>
          </a:p>
          <a:p>
            <a:pPr indent="-311150" lvl="0" marL="457200" rtl="0" algn="l">
              <a:spcBef>
                <a:spcPts val="1200"/>
              </a:spcBef>
              <a:spcAft>
                <a:spcPts val="0"/>
              </a:spcAft>
              <a:buSzPts val="1300"/>
              <a:buChar char="●"/>
            </a:pPr>
            <a:r>
              <a:rPr b="1" lang="en-GB"/>
              <a:t>Discussion</a:t>
            </a:r>
            <a:endParaRPr b="1"/>
          </a:p>
        </p:txBody>
      </p:sp>
      <p:grpSp>
        <p:nvGrpSpPr>
          <p:cNvPr id="95" name="Google Shape;95;p14"/>
          <p:cNvGrpSpPr/>
          <p:nvPr/>
        </p:nvGrpSpPr>
        <p:grpSpPr>
          <a:xfrm>
            <a:off x="4016525" y="913461"/>
            <a:ext cx="4265075" cy="1859110"/>
            <a:chOff x="4016525" y="913461"/>
            <a:chExt cx="4265075" cy="1859110"/>
          </a:xfrm>
        </p:grpSpPr>
        <p:pic>
          <p:nvPicPr>
            <p:cNvPr id="96" name="Google Shape;96;p14"/>
            <p:cNvPicPr preferRelativeResize="0"/>
            <p:nvPr/>
          </p:nvPicPr>
          <p:blipFill>
            <a:blip r:embed="rId4">
              <a:alphaModFix/>
            </a:blip>
            <a:stretch>
              <a:fillRect/>
            </a:stretch>
          </p:blipFill>
          <p:spPr>
            <a:xfrm>
              <a:off x="4016525" y="1411996"/>
              <a:ext cx="4265075" cy="1360575"/>
            </a:xfrm>
            <a:prstGeom prst="rect">
              <a:avLst/>
            </a:prstGeom>
            <a:noFill/>
            <a:ln>
              <a:noFill/>
            </a:ln>
          </p:spPr>
        </p:pic>
        <p:pic>
          <p:nvPicPr>
            <p:cNvPr id="97" name="Google Shape;97;p14"/>
            <p:cNvPicPr preferRelativeResize="0"/>
            <p:nvPr/>
          </p:nvPicPr>
          <p:blipFill>
            <a:blip r:embed="rId5">
              <a:alphaModFix/>
            </a:blip>
            <a:stretch>
              <a:fillRect/>
            </a:stretch>
          </p:blipFill>
          <p:spPr>
            <a:xfrm>
              <a:off x="4016525" y="913461"/>
              <a:ext cx="4265075" cy="405189"/>
            </a:xfrm>
            <a:prstGeom prst="rect">
              <a:avLst/>
            </a:prstGeom>
            <a:noFill/>
            <a:ln>
              <a:noFill/>
            </a:ln>
          </p:spPr>
        </p:pic>
      </p:grpSp>
      <p:grpSp>
        <p:nvGrpSpPr>
          <p:cNvPr id="98" name="Google Shape;98;p14"/>
          <p:cNvGrpSpPr/>
          <p:nvPr/>
        </p:nvGrpSpPr>
        <p:grpSpPr>
          <a:xfrm>
            <a:off x="5148850" y="345775"/>
            <a:ext cx="3840825" cy="4601498"/>
            <a:chOff x="5148850" y="345775"/>
            <a:chExt cx="3840825" cy="4601498"/>
          </a:xfrm>
        </p:grpSpPr>
        <p:pic>
          <p:nvPicPr>
            <p:cNvPr id="99" name="Google Shape;99;p14">
              <a:hlinkClick r:id="rId6"/>
            </p:cNvPr>
            <p:cNvPicPr preferRelativeResize="0"/>
            <p:nvPr/>
          </p:nvPicPr>
          <p:blipFill>
            <a:blip r:embed="rId7">
              <a:alphaModFix/>
            </a:blip>
            <a:stretch>
              <a:fillRect/>
            </a:stretch>
          </p:blipFill>
          <p:spPr>
            <a:xfrm>
              <a:off x="8565025" y="345775"/>
              <a:ext cx="424650" cy="4601498"/>
            </a:xfrm>
            <a:prstGeom prst="rect">
              <a:avLst/>
            </a:prstGeom>
            <a:noFill/>
            <a:ln>
              <a:noFill/>
            </a:ln>
          </p:spPr>
        </p:pic>
        <p:cxnSp>
          <p:nvCxnSpPr>
            <p:cNvPr id="100" name="Google Shape;100;p14"/>
            <p:cNvCxnSpPr/>
            <p:nvPr/>
          </p:nvCxnSpPr>
          <p:spPr>
            <a:xfrm rot="10800000">
              <a:off x="8268100" y="973556"/>
              <a:ext cx="341700" cy="26700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4"/>
            <p:cNvCxnSpPr/>
            <p:nvPr/>
          </p:nvCxnSpPr>
          <p:spPr>
            <a:xfrm flipH="1">
              <a:off x="8257275" y="1388700"/>
              <a:ext cx="363300" cy="1388700"/>
            </a:xfrm>
            <a:prstGeom prst="straightConnector1">
              <a:avLst/>
            </a:prstGeom>
            <a:noFill/>
            <a:ln cap="flat" cmpd="sng" w="9525">
              <a:solidFill>
                <a:schemeClr val="dk2"/>
              </a:solidFill>
              <a:prstDash val="solid"/>
              <a:round/>
              <a:headEnd len="med" w="med" type="none"/>
              <a:tailEnd len="med" w="med" type="none"/>
            </a:ln>
          </p:spPr>
        </p:cxnSp>
        <p:sp>
          <p:nvSpPr>
            <p:cNvPr id="102" name="Google Shape;102;p14"/>
            <p:cNvSpPr/>
            <p:nvPr/>
          </p:nvSpPr>
          <p:spPr>
            <a:xfrm>
              <a:off x="5148850" y="1944175"/>
              <a:ext cx="363300" cy="134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https://upload.wikimedia.org/wikipedia/commons/thumb/8/80/Wikiproject_COVID-19_-_logo.svg/570px-Wikiproject_COVID-19_-_logo.svg.png" id="103" name="Google Shape;103;p14">
            <a:hlinkClick r:id="rId8"/>
          </p:cNvPr>
          <p:cNvPicPr preferRelativeResize="0"/>
          <p:nvPr/>
        </p:nvPicPr>
        <p:blipFill>
          <a:blip r:embed="rId9">
            <a:alphaModFix/>
          </a:blip>
          <a:stretch>
            <a:fillRect/>
          </a:stretch>
        </p:blipFill>
        <p:spPr>
          <a:xfrm>
            <a:off x="90080" y="3385925"/>
            <a:ext cx="776050" cy="816925"/>
          </a:xfrm>
          <a:prstGeom prst="rect">
            <a:avLst/>
          </a:prstGeom>
          <a:noFill/>
          <a:ln>
            <a:noFill/>
          </a:ln>
        </p:spPr>
      </p:pic>
      <p:pic>
        <p:nvPicPr>
          <p:cNvPr descr="https://upload.wikimedia.org/wikipedia/commons/thumb/4/4d/SARS-CoV-2_%28Wikimedia_colors%29.svg/768px-SARS-CoV-2_%28Wikimedia_colors%29.svg.png" id="104" name="Google Shape;104;p14">
            <a:hlinkClick r:id="rId10"/>
          </p:cNvPr>
          <p:cNvPicPr preferRelativeResize="0"/>
          <p:nvPr/>
        </p:nvPicPr>
        <p:blipFill>
          <a:blip r:embed="rId11">
            <a:alphaModFix/>
          </a:blip>
          <a:stretch>
            <a:fillRect/>
          </a:stretch>
        </p:blipFill>
        <p:spPr>
          <a:xfrm>
            <a:off x="4670459" y="3973500"/>
            <a:ext cx="891300" cy="891300"/>
          </a:xfrm>
          <a:prstGeom prst="rect">
            <a:avLst/>
          </a:prstGeom>
          <a:noFill/>
          <a:ln>
            <a:noFill/>
          </a:ln>
        </p:spPr>
      </p:pic>
      <p:pic>
        <p:nvPicPr>
          <p:cNvPr descr="https://upload.wikimedia.org/wikipedia/commons/thumb/f/fc/WikiProject_COVID-19_Urdu_Logo.svg/703px-WikiProject_COVID-19_Urdu_Logo.svg.png" id="105" name="Google Shape;105;p14">
            <a:hlinkClick r:id="rId12"/>
          </p:cNvPr>
          <p:cNvPicPr preferRelativeResize="0"/>
          <p:nvPr/>
        </p:nvPicPr>
        <p:blipFill>
          <a:blip r:embed="rId13">
            <a:alphaModFix/>
          </a:blip>
          <a:stretch>
            <a:fillRect/>
          </a:stretch>
        </p:blipFill>
        <p:spPr>
          <a:xfrm>
            <a:off x="5946343" y="3872632"/>
            <a:ext cx="1001951" cy="1093037"/>
          </a:xfrm>
          <a:prstGeom prst="rect">
            <a:avLst/>
          </a:prstGeom>
          <a:noFill/>
          <a:ln>
            <a:noFill/>
          </a:ln>
        </p:spPr>
      </p:pic>
      <p:pic>
        <p:nvPicPr>
          <p:cNvPr descr="https://upload.wikimedia.org/wikipedia/commons/f/f6/Korean_wikipedia_corona_banner.png" id="106" name="Google Shape;106;p14">
            <a:hlinkClick r:id="rId14"/>
          </p:cNvPr>
          <p:cNvPicPr preferRelativeResize="0"/>
          <p:nvPr/>
        </p:nvPicPr>
        <p:blipFill>
          <a:blip r:embed="rId15">
            <a:alphaModFix/>
          </a:blip>
          <a:stretch>
            <a:fillRect/>
          </a:stretch>
        </p:blipFill>
        <p:spPr>
          <a:xfrm>
            <a:off x="4094400" y="2983676"/>
            <a:ext cx="4265075" cy="891299"/>
          </a:xfrm>
          <a:prstGeom prst="rect">
            <a:avLst/>
          </a:prstGeom>
          <a:noFill/>
          <a:ln>
            <a:noFill/>
          </a:ln>
        </p:spPr>
      </p:pic>
      <p:pic>
        <p:nvPicPr>
          <p:cNvPr descr="https://upload.wikimedia.org/wikipedia/commons/thumb/0/0b/Logo_Wikipedia_Ti%E1%BA%BFng_Vi%E1%BB%87t_ch%E1%BB%91ng_d%E1%BB%8Bch_COVID-19.png/669px-Logo_Wikipedia_Ti%E1%BA%BFng_Vi%E1%BB%87t_ch%E1%BB%91ng_d%E1%BB%8Bch_COVID-19.png" id="107" name="Google Shape;107;p14">
            <a:hlinkClick r:id="rId16"/>
          </p:cNvPr>
          <p:cNvPicPr preferRelativeResize="0"/>
          <p:nvPr/>
        </p:nvPicPr>
        <p:blipFill>
          <a:blip r:embed="rId17">
            <a:alphaModFix/>
          </a:blip>
          <a:stretch>
            <a:fillRect/>
          </a:stretch>
        </p:blipFill>
        <p:spPr>
          <a:xfrm>
            <a:off x="90075" y="93301"/>
            <a:ext cx="891300" cy="1024045"/>
          </a:xfrm>
          <a:prstGeom prst="rect">
            <a:avLst/>
          </a:prstGeom>
          <a:noFill/>
          <a:ln>
            <a:noFill/>
          </a:ln>
        </p:spPr>
      </p:pic>
      <p:pic>
        <p:nvPicPr>
          <p:cNvPr descr="https://upload.wikimedia.org/wikipedia/commons/thumb/a/a5/Logo_da_Wikip%C3%A9dia_na_quarentena.svg/724px-Logo_da_Wikip%C3%A9dia_na_quarentena.svg.png" id="108" name="Google Shape;108;p14">
            <a:hlinkClick r:id="rId18"/>
          </p:cNvPr>
          <p:cNvPicPr preferRelativeResize="0"/>
          <p:nvPr/>
        </p:nvPicPr>
        <p:blipFill>
          <a:blip r:embed="rId19">
            <a:alphaModFix/>
          </a:blip>
          <a:stretch>
            <a:fillRect/>
          </a:stretch>
        </p:blipFill>
        <p:spPr>
          <a:xfrm>
            <a:off x="3074875" y="1676875"/>
            <a:ext cx="891300" cy="945595"/>
          </a:xfrm>
          <a:prstGeom prst="rect">
            <a:avLst/>
          </a:prstGeom>
          <a:noFill/>
          <a:ln>
            <a:noFill/>
          </a:ln>
        </p:spPr>
      </p:pic>
      <p:pic>
        <p:nvPicPr>
          <p:cNvPr descr="https://upload.wikimedia.org/wikipedia/commons/thumb/0/08/Wiki_Cuarentena_logo.svg/604px-Wiki_Cuarentena_logo.svg.png" id="109" name="Google Shape;109;p14">
            <a:hlinkClick r:id="rId20"/>
          </p:cNvPr>
          <p:cNvPicPr preferRelativeResize="0"/>
          <p:nvPr/>
        </p:nvPicPr>
        <p:blipFill>
          <a:blip r:embed="rId21">
            <a:alphaModFix/>
          </a:blip>
          <a:stretch>
            <a:fillRect/>
          </a:stretch>
        </p:blipFill>
        <p:spPr>
          <a:xfrm>
            <a:off x="7332879" y="3872638"/>
            <a:ext cx="1101121" cy="1093025"/>
          </a:xfrm>
          <a:prstGeom prst="rect">
            <a:avLst/>
          </a:prstGeom>
          <a:noFill/>
          <a:ln>
            <a:noFill/>
          </a:ln>
        </p:spPr>
      </p:pic>
      <p:pic>
        <p:nvPicPr>
          <p:cNvPr descr="https://upload.wikimedia.org/wikipedia/commons/thumb/2/28/COVID-19_barnstar.png/808px-COVID-19_barnstar.png" id="110" name="Google Shape;110;p14"/>
          <p:cNvPicPr preferRelativeResize="0"/>
          <p:nvPr/>
        </p:nvPicPr>
        <p:blipFill>
          <a:blip r:embed="rId22">
            <a:alphaModFix/>
          </a:blip>
          <a:stretch>
            <a:fillRect/>
          </a:stretch>
        </p:blipFill>
        <p:spPr>
          <a:xfrm>
            <a:off x="2870450" y="3749475"/>
            <a:ext cx="1415425" cy="1345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Wikivoyage</a:t>
            </a:r>
            <a:endParaRPr/>
          </a:p>
        </p:txBody>
      </p:sp>
      <p:pic>
        <p:nvPicPr>
          <p:cNvPr descr="https://upload.wikimedia.org/wikipedia/commons/thumb/6/64/Wikimedia_logo_family_2021_with_SARS-CoV-2_virus.png/1024px-Wikimedia_logo_family_2021_with_SARS-CoV-2_virus.png" id="247" name="Google Shape;247;p32">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48" name="Google Shape;248;p32">
            <a:hlinkClick r:id="rId5"/>
          </p:cNvPr>
          <p:cNvPicPr preferRelativeResize="0"/>
          <p:nvPr/>
        </p:nvPicPr>
        <p:blipFill>
          <a:blip r:embed="rId6">
            <a:alphaModFix/>
          </a:blip>
          <a:stretch>
            <a:fillRect/>
          </a:stretch>
        </p:blipFill>
        <p:spPr>
          <a:xfrm>
            <a:off x="4739812" y="0"/>
            <a:ext cx="4352578" cy="5067300"/>
          </a:xfrm>
          <a:prstGeom prst="rect">
            <a:avLst/>
          </a:prstGeom>
          <a:noFill/>
          <a:ln>
            <a:noFill/>
          </a:ln>
        </p:spPr>
      </p:pic>
      <p:pic>
        <p:nvPicPr>
          <p:cNvPr id="249" name="Google Shape;249;p32">
            <a:hlinkClick r:id="rId7"/>
          </p:cNvPr>
          <p:cNvPicPr preferRelativeResize="0"/>
          <p:nvPr/>
        </p:nvPicPr>
        <p:blipFill>
          <a:blip r:embed="rId8">
            <a:alphaModFix/>
          </a:blip>
          <a:stretch>
            <a:fillRect/>
          </a:stretch>
        </p:blipFill>
        <p:spPr>
          <a:xfrm>
            <a:off x="304800" y="1825350"/>
            <a:ext cx="4184101" cy="3241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Wikiversity</a:t>
            </a:r>
            <a:endParaRPr/>
          </a:p>
        </p:txBody>
      </p:sp>
      <p:pic>
        <p:nvPicPr>
          <p:cNvPr descr="https://upload.wikimedia.org/wikipedia/commons/thumb/6/64/Wikimedia_logo_family_2021_with_SARS-CoV-2_virus.png/1024px-Wikimedia_logo_family_2021_with_SARS-CoV-2_virus.png" id="255" name="Google Shape;255;p33">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56" name="Google Shape;256;p33">
            <a:hlinkClick r:id="rId5"/>
          </p:cNvPr>
          <p:cNvPicPr preferRelativeResize="0"/>
          <p:nvPr/>
        </p:nvPicPr>
        <p:blipFill>
          <a:blip r:embed="rId6">
            <a:alphaModFix/>
          </a:blip>
          <a:stretch>
            <a:fillRect/>
          </a:stretch>
        </p:blipFill>
        <p:spPr>
          <a:xfrm>
            <a:off x="152400" y="2006250"/>
            <a:ext cx="3953752" cy="2984849"/>
          </a:xfrm>
          <a:prstGeom prst="rect">
            <a:avLst/>
          </a:prstGeom>
          <a:noFill/>
          <a:ln>
            <a:noFill/>
          </a:ln>
        </p:spPr>
      </p:pic>
      <p:pic>
        <p:nvPicPr>
          <p:cNvPr id="257" name="Google Shape;257;p33">
            <a:hlinkClick r:id="rId7"/>
          </p:cNvPr>
          <p:cNvPicPr preferRelativeResize="0"/>
          <p:nvPr/>
        </p:nvPicPr>
        <p:blipFill>
          <a:blip r:embed="rId8">
            <a:alphaModFix/>
          </a:blip>
          <a:stretch>
            <a:fillRect/>
          </a:stretch>
        </p:blipFill>
        <p:spPr>
          <a:xfrm>
            <a:off x="4258549" y="720250"/>
            <a:ext cx="4771148" cy="4270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Wiktionary</a:t>
            </a:r>
            <a:endParaRPr/>
          </a:p>
        </p:txBody>
      </p:sp>
      <p:pic>
        <p:nvPicPr>
          <p:cNvPr descr="https://upload.wikimedia.org/wikipedia/commons/thumb/6/64/Wikimedia_logo_family_2021_with_SARS-CoV-2_virus.png/1024px-Wikimedia_logo_family_2021_with_SARS-CoV-2_virus.png" id="263" name="Google Shape;263;p34">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64" name="Google Shape;264;p34">
            <a:hlinkClick r:id="rId5"/>
          </p:cNvPr>
          <p:cNvPicPr preferRelativeResize="0"/>
          <p:nvPr/>
        </p:nvPicPr>
        <p:blipFill>
          <a:blip r:embed="rId6">
            <a:alphaModFix/>
          </a:blip>
          <a:stretch>
            <a:fillRect/>
          </a:stretch>
        </p:blipFill>
        <p:spPr>
          <a:xfrm>
            <a:off x="1418900" y="1987225"/>
            <a:ext cx="3831752" cy="2916850"/>
          </a:xfrm>
          <a:prstGeom prst="rect">
            <a:avLst/>
          </a:prstGeom>
          <a:noFill/>
          <a:ln>
            <a:noFill/>
          </a:ln>
        </p:spPr>
      </p:pic>
      <p:pic>
        <p:nvPicPr>
          <p:cNvPr id="265" name="Google Shape;265;p34"/>
          <p:cNvPicPr preferRelativeResize="0"/>
          <p:nvPr/>
        </p:nvPicPr>
        <p:blipFill>
          <a:blip r:embed="rId7">
            <a:alphaModFix/>
          </a:blip>
          <a:stretch>
            <a:fillRect/>
          </a:stretch>
        </p:blipFill>
        <p:spPr>
          <a:xfrm>
            <a:off x="5932750" y="415750"/>
            <a:ext cx="2647749" cy="45398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5">
            <a:hlinkClick r:id="rId3"/>
          </p:cNvPr>
          <p:cNvPicPr preferRelativeResize="0"/>
          <p:nvPr/>
        </p:nvPicPr>
        <p:blipFill>
          <a:blip r:embed="rId4">
            <a:alphaModFix/>
          </a:blip>
          <a:stretch>
            <a:fillRect/>
          </a:stretch>
        </p:blipFill>
        <p:spPr>
          <a:xfrm>
            <a:off x="3231900" y="251625"/>
            <a:ext cx="4616785" cy="3748874"/>
          </a:xfrm>
          <a:prstGeom prst="rect">
            <a:avLst/>
          </a:prstGeom>
          <a:noFill/>
          <a:ln>
            <a:noFill/>
          </a:ln>
        </p:spPr>
      </p:pic>
      <p:sp>
        <p:nvSpPr>
          <p:cNvPr id="271" name="Google Shape;271;p3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Wikinews</a:t>
            </a:r>
            <a:endParaRPr/>
          </a:p>
          <a:p>
            <a:pPr indent="0" lvl="0" marL="0" rtl="0" algn="l">
              <a:spcBef>
                <a:spcPts val="0"/>
              </a:spcBef>
              <a:spcAft>
                <a:spcPts val="0"/>
              </a:spcAft>
              <a:buNone/>
            </a:pPr>
            <a:r>
              <a:t/>
            </a:r>
            <a:endParaRPr/>
          </a:p>
        </p:txBody>
      </p:sp>
      <p:pic>
        <p:nvPicPr>
          <p:cNvPr descr="https://upload.wikimedia.org/wikipedia/commons/thumb/6/64/Wikimedia_logo_family_2021_with_SARS-CoV-2_virus.png/1024px-Wikimedia_logo_family_2021_with_SARS-CoV-2_virus.png" id="272" name="Google Shape;272;p35">
            <a:hlinkClick r:id="rId5"/>
          </p:cNvPr>
          <p:cNvPicPr preferRelativeResize="0"/>
          <p:nvPr/>
        </p:nvPicPr>
        <p:blipFill>
          <a:blip r:embed="rId6">
            <a:alphaModFix/>
          </a:blip>
          <a:stretch>
            <a:fillRect/>
          </a:stretch>
        </p:blipFill>
        <p:spPr>
          <a:xfrm>
            <a:off x="0" y="0"/>
            <a:ext cx="1242225" cy="1242225"/>
          </a:xfrm>
          <a:prstGeom prst="rect">
            <a:avLst/>
          </a:prstGeom>
          <a:noFill/>
          <a:ln>
            <a:noFill/>
          </a:ln>
        </p:spPr>
      </p:pic>
      <p:pic>
        <p:nvPicPr>
          <p:cNvPr id="273" name="Google Shape;273;p35">
            <a:hlinkClick r:id="rId7"/>
          </p:cNvPr>
          <p:cNvPicPr preferRelativeResize="0"/>
          <p:nvPr/>
        </p:nvPicPr>
        <p:blipFill>
          <a:blip r:embed="rId8">
            <a:alphaModFix/>
          </a:blip>
          <a:stretch>
            <a:fillRect/>
          </a:stretch>
        </p:blipFill>
        <p:spPr>
          <a:xfrm>
            <a:off x="152400" y="2006250"/>
            <a:ext cx="4298696" cy="2984851"/>
          </a:xfrm>
          <a:prstGeom prst="rect">
            <a:avLst/>
          </a:prstGeom>
          <a:noFill/>
          <a:ln>
            <a:noFill/>
          </a:ln>
        </p:spPr>
      </p:pic>
      <p:pic>
        <p:nvPicPr>
          <p:cNvPr id="274" name="Google Shape;274;p35">
            <a:hlinkClick r:id="rId9"/>
          </p:cNvPr>
          <p:cNvPicPr preferRelativeResize="0"/>
          <p:nvPr/>
        </p:nvPicPr>
        <p:blipFill>
          <a:blip r:embed="rId10">
            <a:alphaModFix/>
          </a:blip>
          <a:stretch>
            <a:fillRect/>
          </a:stretch>
        </p:blipFill>
        <p:spPr>
          <a:xfrm>
            <a:off x="4800600" y="2343155"/>
            <a:ext cx="4209074" cy="25717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Wikisource</a:t>
            </a:r>
            <a:endParaRPr/>
          </a:p>
        </p:txBody>
      </p:sp>
      <p:pic>
        <p:nvPicPr>
          <p:cNvPr descr="https://upload.wikimedia.org/wikipedia/commons/thumb/6/64/Wikimedia_logo_family_2021_with_SARS-CoV-2_virus.png/1024px-Wikimedia_logo_family_2021_with_SARS-CoV-2_virus.png" id="280" name="Google Shape;280;p36">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281" name="Google Shape;281;p36">
            <a:hlinkClick r:id="rId5"/>
          </p:cNvPr>
          <p:cNvPicPr preferRelativeResize="0"/>
          <p:nvPr/>
        </p:nvPicPr>
        <p:blipFill>
          <a:blip r:embed="rId6">
            <a:alphaModFix/>
          </a:blip>
          <a:stretch>
            <a:fillRect/>
          </a:stretch>
        </p:blipFill>
        <p:spPr>
          <a:xfrm>
            <a:off x="152400" y="2006250"/>
            <a:ext cx="2835212" cy="2984849"/>
          </a:xfrm>
          <a:prstGeom prst="rect">
            <a:avLst/>
          </a:prstGeom>
          <a:noFill/>
          <a:ln>
            <a:noFill/>
          </a:ln>
        </p:spPr>
      </p:pic>
      <p:pic>
        <p:nvPicPr>
          <p:cNvPr id="282" name="Google Shape;282;p36">
            <a:hlinkClick r:id="rId7"/>
          </p:cNvPr>
          <p:cNvPicPr preferRelativeResize="0"/>
          <p:nvPr/>
        </p:nvPicPr>
        <p:blipFill>
          <a:blip r:embed="rId8">
            <a:alphaModFix/>
          </a:blip>
          <a:stretch>
            <a:fillRect/>
          </a:stretch>
        </p:blipFill>
        <p:spPr>
          <a:xfrm>
            <a:off x="3139994" y="600075"/>
            <a:ext cx="5768325" cy="4391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Wikimedia Commons</a:t>
            </a:r>
            <a:endParaRPr/>
          </a:p>
        </p:txBody>
      </p:sp>
      <p:pic>
        <p:nvPicPr>
          <p:cNvPr id="288" name="Google Shape;288;p37">
            <a:hlinkClick r:id="rId3"/>
          </p:cNvPr>
          <p:cNvPicPr preferRelativeResize="0"/>
          <p:nvPr/>
        </p:nvPicPr>
        <p:blipFill>
          <a:blip r:embed="rId4">
            <a:alphaModFix/>
          </a:blip>
          <a:stretch>
            <a:fillRect/>
          </a:stretch>
        </p:blipFill>
        <p:spPr>
          <a:xfrm>
            <a:off x="152400" y="2006250"/>
            <a:ext cx="2089395" cy="2984850"/>
          </a:xfrm>
          <a:prstGeom prst="rect">
            <a:avLst/>
          </a:prstGeom>
          <a:noFill/>
          <a:ln>
            <a:noFill/>
          </a:ln>
        </p:spPr>
      </p:pic>
      <p:pic>
        <p:nvPicPr>
          <p:cNvPr descr="https://upload.wikimedia.org/wikipedia/commons/thumb/6/64/Wikimedia_logo_family_2021_with_SARS-CoV-2_virus.png/1024px-Wikimedia_logo_family_2021_with_SARS-CoV-2_virus.png" id="289" name="Google Shape;289;p37">
            <a:hlinkClick r:id="rId5"/>
          </p:cNvPr>
          <p:cNvPicPr preferRelativeResize="0"/>
          <p:nvPr/>
        </p:nvPicPr>
        <p:blipFill>
          <a:blip r:embed="rId6">
            <a:alphaModFix/>
          </a:blip>
          <a:stretch>
            <a:fillRect/>
          </a:stretch>
        </p:blipFill>
        <p:spPr>
          <a:xfrm>
            <a:off x="0" y="0"/>
            <a:ext cx="1242225" cy="1242225"/>
          </a:xfrm>
          <a:prstGeom prst="rect">
            <a:avLst/>
          </a:prstGeom>
          <a:noFill/>
          <a:ln>
            <a:noFill/>
          </a:ln>
        </p:spPr>
      </p:pic>
      <p:pic>
        <p:nvPicPr>
          <p:cNvPr descr="https://upload.wikimedia.org/wikipedia/commons/thumb/5/54/Stop_the_Spread_of_Germs_updated_%28Swahili%29.pdf/page1-464px-Stop_the_Spread_of_Germs_updated_%28Swahili%29.pdf.jpg" id="290" name="Google Shape;290;p37">
            <a:hlinkClick r:id="rId7"/>
          </p:cNvPr>
          <p:cNvPicPr preferRelativeResize="0"/>
          <p:nvPr/>
        </p:nvPicPr>
        <p:blipFill>
          <a:blip r:embed="rId8">
            <a:alphaModFix/>
          </a:blip>
          <a:stretch>
            <a:fillRect/>
          </a:stretch>
        </p:blipFill>
        <p:spPr>
          <a:xfrm>
            <a:off x="6491270" y="93825"/>
            <a:ext cx="2310495" cy="2984850"/>
          </a:xfrm>
          <a:prstGeom prst="rect">
            <a:avLst/>
          </a:prstGeom>
          <a:noFill/>
          <a:ln>
            <a:noFill/>
          </a:ln>
        </p:spPr>
      </p:pic>
      <p:pic>
        <p:nvPicPr>
          <p:cNvPr descr="https://upload.wikimedia.org/wikipedia/commons/thumb/c/ca/Complete_pathogenesis_of_coronavirus.webp/1024px-Complete_pathogenesis_of_coronavirus.webp.png" id="291" name="Google Shape;291;p37">
            <a:hlinkClick r:id="rId9"/>
          </p:cNvPr>
          <p:cNvPicPr preferRelativeResize="0"/>
          <p:nvPr/>
        </p:nvPicPr>
        <p:blipFill>
          <a:blip r:embed="rId10">
            <a:alphaModFix/>
          </a:blip>
          <a:stretch>
            <a:fillRect/>
          </a:stretch>
        </p:blipFill>
        <p:spPr>
          <a:xfrm>
            <a:off x="6032975" y="3078675"/>
            <a:ext cx="2768801" cy="2059451"/>
          </a:xfrm>
          <a:prstGeom prst="rect">
            <a:avLst/>
          </a:prstGeom>
          <a:noFill/>
          <a:ln>
            <a:noFill/>
          </a:ln>
        </p:spPr>
      </p:pic>
      <p:pic>
        <p:nvPicPr>
          <p:cNvPr descr="https://upload.wikimedia.org/wikipedia/commons/thumb/9/91/Diagnostics-10-00453-g002.webp/832px-Diagnostics-10-00453-g002.webp.png" id="292" name="Google Shape;292;p37">
            <a:hlinkClick r:id="rId11"/>
          </p:cNvPr>
          <p:cNvPicPr preferRelativeResize="0"/>
          <p:nvPr/>
        </p:nvPicPr>
        <p:blipFill>
          <a:blip r:embed="rId12">
            <a:alphaModFix/>
          </a:blip>
          <a:stretch>
            <a:fillRect/>
          </a:stretch>
        </p:blipFill>
        <p:spPr>
          <a:xfrm>
            <a:off x="2491250" y="2707400"/>
            <a:ext cx="2536975" cy="2341825"/>
          </a:xfrm>
          <a:prstGeom prst="rect">
            <a:avLst/>
          </a:prstGeom>
          <a:noFill/>
          <a:ln>
            <a:noFill/>
          </a:ln>
        </p:spPr>
      </p:pic>
      <p:pic>
        <p:nvPicPr>
          <p:cNvPr descr="https://upload.wikimedia.org/wikipedia/commons/thumb/d/de/Wikidata_-_COVID-19_CC-BY_Images.png/484px-Wikidata_-_COVID-19_CC-BY_Images.png" id="293" name="Google Shape;293;p37">
            <a:hlinkClick r:id="rId13"/>
          </p:cNvPr>
          <p:cNvPicPr preferRelativeResize="0"/>
          <p:nvPr/>
        </p:nvPicPr>
        <p:blipFill>
          <a:blip r:embed="rId14">
            <a:alphaModFix/>
          </a:blip>
          <a:stretch>
            <a:fillRect/>
          </a:stretch>
        </p:blipFill>
        <p:spPr>
          <a:xfrm>
            <a:off x="4293825" y="17625"/>
            <a:ext cx="2153275" cy="26730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Wikipedia</a:t>
            </a:r>
            <a:endParaRPr/>
          </a:p>
        </p:txBody>
      </p:sp>
      <p:pic>
        <p:nvPicPr>
          <p:cNvPr descr="https://upload.wikimedia.org/wikipedia/commons/thumb/6/64/Wikimedia_logo_family_2021_with_SARS-CoV-2_virus.png/1024px-Wikimedia_logo_family_2021_with_SARS-CoV-2_virus.png" id="299" name="Google Shape;299;p38">
            <a:hlinkClick r:id="rId3"/>
          </p:cNvPr>
          <p:cNvPicPr preferRelativeResize="0"/>
          <p:nvPr/>
        </p:nvPicPr>
        <p:blipFill>
          <a:blip r:embed="rId4">
            <a:alphaModFix/>
          </a:blip>
          <a:stretch>
            <a:fillRect/>
          </a:stretch>
        </p:blipFill>
        <p:spPr>
          <a:xfrm>
            <a:off x="0" y="0"/>
            <a:ext cx="1242225" cy="1242225"/>
          </a:xfrm>
          <a:prstGeom prst="rect">
            <a:avLst/>
          </a:prstGeom>
          <a:noFill/>
          <a:ln>
            <a:noFill/>
          </a:ln>
        </p:spPr>
      </p:pic>
      <p:pic>
        <p:nvPicPr>
          <p:cNvPr id="300" name="Google Shape;300;p38">
            <a:hlinkClick r:id="rId5"/>
          </p:cNvPr>
          <p:cNvPicPr preferRelativeResize="0"/>
          <p:nvPr/>
        </p:nvPicPr>
        <p:blipFill>
          <a:blip r:embed="rId6">
            <a:alphaModFix/>
          </a:blip>
          <a:stretch>
            <a:fillRect/>
          </a:stretch>
        </p:blipFill>
        <p:spPr>
          <a:xfrm>
            <a:off x="2812311" y="120975"/>
            <a:ext cx="4556411" cy="2863330"/>
          </a:xfrm>
          <a:prstGeom prst="rect">
            <a:avLst/>
          </a:prstGeom>
          <a:noFill/>
          <a:ln>
            <a:noFill/>
          </a:ln>
        </p:spPr>
      </p:pic>
      <p:pic>
        <p:nvPicPr>
          <p:cNvPr id="301" name="Google Shape;301;p38">
            <a:hlinkClick r:id="rId7"/>
          </p:cNvPr>
          <p:cNvPicPr preferRelativeResize="0"/>
          <p:nvPr/>
        </p:nvPicPr>
        <p:blipFill>
          <a:blip r:embed="rId8">
            <a:alphaModFix/>
          </a:blip>
          <a:stretch>
            <a:fillRect/>
          </a:stretch>
        </p:blipFill>
        <p:spPr>
          <a:xfrm>
            <a:off x="152400" y="2006250"/>
            <a:ext cx="4130386" cy="2984849"/>
          </a:xfrm>
          <a:prstGeom prst="rect">
            <a:avLst/>
          </a:prstGeom>
          <a:noFill/>
          <a:ln>
            <a:noFill/>
          </a:ln>
        </p:spPr>
      </p:pic>
      <p:pic>
        <p:nvPicPr>
          <p:cNvPr id="302" name="Google Shape;302;p38">
            <a:hlinkClick r:id="rId9"/>
          </p:cNvPr>
          <p:cNvPicPr preferRelativeResize="0"/>
          <p:nvPr/>
        </p:nvPicPr>
        <p:blipFill>
          <a:blip r:embed="rId10">
            <a:alphaModFix/>
          </a:blip>
          <a:stretch>
            <a:fillRect/>
          </a:stretch>
        </p:blipFill>
        <p:spPr>
          <a:xfrm>
            <a:off x="4435167" y="1898524"/>
            <a:ext cx="4361974" cy="3092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Wikimedia contexts</a:t>
            </a:r>
            <a:endParaRPr/>
          </a:p>
        </p:txBody>
      </p:sp>
      <p:pic>
        <p:nvPicPr>
          <p:cNvPr descr="https://upload.wikimedia.org/wikipedia/commons/thumb/2/2d/Wikimedia_logo_family_complete-2021.svg/768px-Wikimedia_logo_family_complete-2021.svg.png" id="308" name="Google Shape;308;p39">
            <a:hlinkClick r:id="rId3"/>
          </p:cNvPr>
          <p:cNvPicPr preferRelativeResize="0"/>
          <p:nvPr/>
        </p:nvPicPr>
        <p:blipFill>
          <a:blip r:embed="rId4">
            <a:alphaModFix/>
          </a:blip>
          <a:stretch>
            <a:fillRect/>
          </a:stretch>
        </p:blipFill>
        <p:spPr>
          <a:xfrm>
            <a:off x="0" y="-56825"/>
            <a:ext cx="1298350" cy="1298350"/>
          </a:xfrm>
          <a:prstGeom prst="rect">
            <a:avLst/>
          </a:prstGeom>
          <a:noFill/>
          <a:ln>
            <a:noFill/>
          </a:ln>
        </p:spPr>
      </p:pic>
      <p:pic>
        <p:nvPicPr>
          <p:cNvPr id="309" name="Google Shape;309;p39">
            <a:hlinkClick r:id="rId5"/>
          </p:cNvPr>
          <p:cNvPicPr preferRelativeResize="0"/>
          <p:nvPr/>
        </p:nvPicPr>
        <p:blipFill>
          <a:blip r:embed="rId6">
            <a:alphaModFix/>
          </a:blip>
          <a:stretch>
            <a:fillRect/>
          </a:stretch>
        </p:blipFill>
        <p:spPr>
          <a:xfrm>
            <a:off x="152400" y="2006250"/>
            <a:ext cx="3927029" cy="2984851"/>
          </a:xfrm>
          <a:prstGeom prst="rect">
            <a:avLst/>
          </a:prstGeom>
          <a:noFill/>
          <a:ln>
            <a:noFill/>
          </a:ln>
        </p:spPr>
      </p:pic>
      <p:pic>
        <p:nvPicPr>
          <p:cNvPr id="310" name="Google Shape;310;p39">
            <a:hlinkClick r:id="rId7"/>
          </p:cNvPr>
          <p:cNvPicPr preferRelativeResize="0"/>
          <p:nvPr/>
        </p:nvPicPr>
        <p:blipFill>
          <a:blip r:embed="rId8">
            <a:alphaModFix/>
          </a:blip>
          <a:stretch>
            <a:fillRect/>
          </a:stretch>
        </p:blipFill>
        <p:spPr>
          <a:xfrm>
            <a:off x="3698429" y="1853850"/>
            <a:ext cx="3212610" cy="2984850"/>
          </a:xfrm>
          <a:prstGeom prst="rect">
            <a:avLst/>
          </a:prstGeom>
          <a:noFill/>
          <a:ln>
            <a:noFill/>
          </a:ln>
        </p:spPr>
      </p:pic>
      <p:pic>
        <p:nvPicPr>
          <p:cNvPr id="311" name="Google Shape;311;p39">
            <a:hlinkClick r:id="rId9"/>
          </p:cNvPr>
          <p:cNvPicPr preferRelativeResize="0"/>
          <p:nvPr/>
        </p:nvPicPr>
        <p:blipFill>
          <a:blip r:embed="rId10">
            <a:alphaModFix/>
          </a:blip>
          <a:stretch>
            <a:fillRect/>
          </a:stretch>
        </p:blipFill>
        <p:spPr>
          <a:xfrm>
            <a:off x="5001671" y="190499"/>
            <a:ext cx="4093951" cy="25241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0"/>
          <p:cNvSpPr txBox="1"/>
          <p:nvPr>
            <p:ph type="title"/>
          </p:nvPr>
        </p:nvSpPr>
        <p:spPr>
          <a:xfrm>
            <a:off x="796700" y="5790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Attributions</a:t>
            </a:r>
            <a:endParaRPr/>
          </a:p>
        </p:txBody>
      </p:sp>
      <p:sp>
        <p:nvSpPr>
          <p:cNvPr id="317" name="Google Shape;317;p40"/>
          <p:cNvSpPr txBox="1"/>
          <p:nvPr>
            <p:ph idx="1" type="body"/>
          </p:nvPr>
        </p:nvSpPr>
        <p:spPr>
          <a:xfrm>
            <a:off x="345850" y="1441200"/>
            <a:ext cx="8070600" cy="3187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GB"/>
              <a:t>Most images here are linked to their copy on Wikimedia Commons</a:t>
            </a:r>
            <a:endParaRPr/>
          </a:p>
          <a:p>
            <a:pPr indent="-311150" lvl="0" marL="457200" rtl="0" algn="l">
              <a:spcBef>
                <a:spcPts val="0"/>
              </a:spcBef>
              <a:spcAft>
                <a:spcPts val="0"/>
              </a:spcAft>
              <a:buSzPts val="1300"/>
              <a:buAutoNum type="arabicPeriod"/>
            </a:pPr>
            <a:r>
              <a:rPr lang="en-GB"/>
              <a:t>COVID-19 pandemic, </a:t>
            </a:r>
            <a:r>
              <a:rPr lang="en-GB"/>
              <a:t>English Wikipedia: </a:t>
            </a:r>
            <a:r>
              <a:rPr lang="en-GB" u="sng">
                <a:solidFill>
                  <a:schemeClr val="hlink"/>
                </a:solidFill>
                <a:hlinkClick r:id="rId3"/>
              </a:rPr>
              <a:t>https://en.wikipedia.org/wiki/COVID-19_pandemic</a:t>
            </a:r>
            <a:endParaRPr/>
          </a:p>
          <a:p>
            <a:pPr indent="-311150" lvl="0" marL="457200" rtl="0" algn="l">
              <a:spcBef>
                <a:spcPts val="0"/>
              </a:spcBef>
              <a:spcAft>
                <a:spcPts val="0"/>
              </a:spcAft>
              <a:buSzPts val="1300"/>
              <a:buAutoNum type="arabicPeriod"/>
            </a:pPr>
            <a:r>
              <a:rPr lang="en-GB"/>
              <a:t>COVID-19 navbox: </a:t>
            </a:r>
            <a:r>
              <a:rPr lang="en-GB" u="sng">
                <a:solidFill>
                  <a:schemeClr val="hlink"/>
                </a:solidFill>
                <a:hlinkClick r:id="rId4"/>
              </a:rPr>
              <a:t>https://en.wikipedia.org/wiki/Template:COVID-19_pandemic</a:t>
            </a:r>
            <a:endParaRPr/>
          </a:p>
          <a:p>
            <a:pPr indent="-311150" lvl="0" marL="457200" rtl="0" algn="l">
              <a:spcBef>
                <a:spcPts val="0"/>
              </a:spcBef>
              <a:spcAft>
                <a:spcPts val="0"/>
              </a:spcAft>
              <a:buSzPts val="1300"/>
              <a:buAutoNum type="arabicPeriod"/>
            </a:pPr>
            <a:r>
              <a:rPr lang="en-GB"/>
              <a:t>COVID-19 misinformation: </a:t>
            </a:r>
            <a:r>
              <a:rPr lang="en-GB" u="sng">
                <a:solidFill>
                  <a:schemeClr val="hlink"/>
                </a:solidFill>
                <a:hlinkClick r:id="rId5"/>
              </a:rPr>
              <a:t>https://en.wikipedia.org/wiki/COVID-19_misinformation</a:t>
            </a:r>
            <a:endParaRPr/>
          </a:p>
          <a:p>
            <a:pPr indent="-311150" lvl="0" marL="457200" rtl="0" algn="l">
              <a:spcBef>
                <a:spcPts val="0"/>
              </a:spcBef>
              <a:spcAft>
                <a:spcPts val="0"/>
              </a:spcAft>
              <a:buSzPts val="1300"/>
              <a:buAutoNum type="arabicPeriod"/>
            </a:pPr>
            <a:r>
              <a:rPr lang="en-GB"/>
              <a:t>Mask Safety Infographics: </a:t>
            </a:r>
            <a:r>
              <a:rPr lang="en-GB" u="sng">
                <a:solidFill>
                  <a:schemeClr val="hlink"/>
                </a:solidFill>
                <a:hlinkClick r:id="rId6"/>
              </a:rPr>
              <a:t>https://commons.wikimedia.org/wiki/Category:World_Health_Organization_COVID-19_mask_safety_infographics</a:t>
            </a:r>
            <a:r>
              <a:rPr lang="en-GB"/>
              <a:t> </a:t>
            </a:r>
            <a:endParaRPr/>
          </a:p>
        </p:txBody>
      </p:sp>
      <p:sp>
        <p:nvSpPr>
          <p:cNvPr id="318" name="Google Shape;318;p40"/>
          <p:cNvSpPr txBox="1"/>
          <p:nvPr/>
        </p:nvSpPr>
        <p:spPr>
          <a:xfrm>
            <a:off x="789250" y="3290075"/>
            <a:ext cx="7653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Further reading</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Citation needed? Wikipedia and the COVID-19 pandemic. Omer Benjakob, Rona Aviram, Jonathan Sobel. bioRxiv 2021.03.01.433379; </a:t>
            </a:r>
            <a:r>
              <a:rPr lang="en-GB" u="sng">
                <a:solidFill>
                  <a:schemeClr val="hlink"/>
                </a:solidFill>
                <a:latin typeface="Lato"/>
                <a:ea typeface="Lato"/>
                <a:cs typeface="Lato"/>
                <a:sym typeface="Lato"/>
                <a:hlinkClick r:id="rId7"/>
              </a:rPr>
              <a:t>https://doi.org/10.1101/2021.03.01.433379</a:t>
            </a:r>
            <a:r>
              <a:rPr lang="en-GB">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	Reviewed by Daniel: </a:t>
            </a:r>
            <a:r>
              <a:rPr lang="en-GB" u="sng">
                <a:solidFill>
                  <a:schemeClr val="hlink"/>
                </a:solidFill>
                <a:latin typeface="Lato"/>
                <a:ea typeface="Lato"/>
                <a:cs typeface="Lato"/>
                <a:sym typeface="Lato"/>
                <a:hlinkClick r:id="rId8"/>
              </a:rPr>
              <a:t>https://doi.org/10.5281/zenodo.4909923</a:t>
            </a:r>
            <a:r>
              <a:rPr lang="en-GB">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Thank you for your attention!</a:t>
            </a:r>
            <a:endParaRPr/>
          </a:p>
        </p:txBody>
      </p:sp>
      <p:sp>
        <p:nvSpPr>
          <p:cNvPr id="324" name="Google Shape;324;p4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sz="1600"/>
              <a:t>You can find our slides at </a:t>
            </a:r>
            <a:r>
              <a:rPr lang="en-GB" sz="1600" u="sng">
                <a:solidFill>
                  <a:schemeClr val="hlink"/>
                </a:solidFill>
                <a:hlinkClick r:id="rId3"/>
              </a:rPr>
              <a:t>https://doi.org/10.5281/zenodo.5201623</a:t>
            </a:r>
            <a:r>
              <a:rPr lang="en-GB" sz="1600"/>
              <a:t>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Part 1: Wikipedia</a:t>
            </a:r>
            <a:endParaRPr/>
          </a:p>
        </p:txBody>
      </p:sp>
      <p:pic>
        <p:nvPicPr>
          <p:cNvPr id="116" name="Google Shape;116;p15"/>
          <p:cNvPicPr preferRelativeResize="0"/>
          <p:nvPr/>
        </p:nvPicPr>
        <p:blipFill>
          <a:blip r:embed="rId3">
            <a:alphaModFix/>
          </a:blip>
          <a:stretch>
            <a:fillRect/>
          </a:stretch>
        </p:blipFill>
        <p:spPr>
          <a:xfrm>
            <a:off x="523227" y="1889325"/>
            <a:ext cx="5102449" cy="3129575"/>
          </a:xfrm>
          <a:prstGeom prst="rect">
            <a:avLst/>
          </a:prstGeom>
          <a:noFill/>
          <a:ln>
            <a:noFill/>
          </a:ln>
        </p:spPr>
      </p:pic>
      <p:pic>
        <p:nvPicPr>
          <p:cNvPr id="117" name="Google Shape;117;p15"/>
          <p:cNvPicPr preferRelativeResize="0"/>
          <p:nvPr/>
        </p:nvPicPr>
        <p:blipFill>
          <a:blip r:embed="rId4">
            <a:alphaModFix/>
          </a:blip>
          <a:stretch>
            <a:fillRect/>
          </a:stretch>
        </p:blipFill>
        <p:spPr>
          <a:xfrm>
            <a:off x="6059400" y="244700"/>
            <a:ext cx="2844574" cy="4913350"/>
          </a:xfrm>
          <a:prstGeom prst="rect">
            <a:avLst/>
          </a:prstGeom>
          <a:noFill/>
          <a:ln>
            <a:noFill/>
          </a:ln>
        </p:spPr>
      </p:pic>
      <p:pic>
        <p:nvPicPr>
          <p:cNvPr descr="https://upload.wikimedia.org/wikipedia/commons/thumb/d/dd/Wikipedia-logo-fa-coronavirus2.svg/665px-Wikipedia-logo-fa-coronavirus2.svg.png" id="118" name="Google Shape;118;p15"/>
          <p:cNvPicPr preferRelativeResize="0"/>
          <p:nvPr/>
        </p:nvPicPr>
        <p:blipFill>
          <a:blip r:embed="rId5">
            <a:alphaModFix/>
          </a:blip>
          <a:stretch>
            <a:fillRect/>
          </a:stretch>
        </p:blipFill>
        <p:spPr>
          <a:xfrm>
            <a:off x="4703375" y="642125"/>
            <a:ext cx="1149475" cy="1320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6"/>
          <p:cNvPicPr preferRelativeResize="0"/>
          <p:nvPr/>
        </p:nvPicPr>
        <p:blipFill>
          <a:blip r:embed="rId3">
            <a:alphaModFix/>
          </a:blip>
          <a:stretch>
            <a:fillRect/>
          </a:stretch>
        </p:blipFill>
        <p:spPr>
          <a:xfrm>
            <a:off x="152400" y="1623600"/>
            <a:ext cx="8839197" cy="2825577"/>
          </a:xfrm>
          <a:prstGeom prst="rect">
            <a:avLst/>
          </a:prstGeom>
          <a:noFill/>
          <a:ln>
            <a:noFill/>
          </a:ln>
        </p:spPr>
      </p:pic>
      <p:sp>
        <p:nvSpPr>
          <p:cNvPr id="124" name="Google Shape;124;p16"/>
          <p:cNvSpPr txBox="1"/>
          <p:nvPr/>
        </p:nvSpPr>
        <p:spPr>
          <a:xfrm>
            <a:off x="1746025" y="1754775"/>
            <a:ext cx="1289100" cy="297600"/>
          </a:xfrm>
          <a:prstGeom prst="rect">
            <a:avLst/>
          </a:prstGeom>
          <a:noFill/>
          <a:ln cap="flat" cmpd="sng" w="3810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25" name="Google Shape;125;p16"/>
          <p:cNvSpPr txBox="1"/>
          <p:nvPr>
            <p:ph type="title"/>
          </p:nvPr>
        </p:nvSpPr>
        <p:spPr>
          <a:xfrm>
            <a:off x="787025" y="618400"/>
            <a:ext cx="5434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Article creation</a:t>
            </a:r>
            <a:endParaRPr/>
          </a:p>
        </p:txBody>
      </p:sp>
      <p:cxnSp>
        <p:nvCxnSpPr>
          <p:cNvPr id="126" name="Google Shape;126;p16"/>
          <p:cNvCxnSpPr>
            <a:stCxn id="124" idx="0"/>
          </p:cNvCxnSpPr>
          <p:nvPr/>
        </p:nvCxnSpPr>
        <p:spPr>
          <a:xfrm>
            <a:off x="2390575" y="1754775"/>
            <a:ext cx="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7"/>
          <p:cNvSpPr txBox="1"/>
          <p:nvPr>
            <p:ph type="title"/>
          </p:nvPr>
        </p:nvSpPr>
        <p:spPr>
          <a:xfrm>
            <a:off x="729450" y="58590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2" name="Google Shape;132;p1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17"/>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ph type="title"/>
          </p:nvPr>
        </p:nvSpPr>
        <p:spPr>
          <a:xfrm>
            <a:off x="729450" y="6014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Categories and articles</a:t>
            </a:r>
            <a:endParaRPr/>
          </a:p>
        </p:txBody>
      </p:sp>
      <p:sp>
        <p:nvSpPr>
          <p:cNvPr id="139" name="Google Shape;139;p1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18"/>
          <p:cNvPicPr preferRelativeResize="0"/>
          <p:nvPr/>
        </p:nvPicPr>
        <p:blipFill>
          <a:blip r:embed="rId3">
            <a:alphaModFix/>
          </a:blip>
          <a:stretch>
            <a:fillRect/>
          </a:stretch>
        </p:blipFill>
        <p:spPr>
          <a:xfrm>
            <a:off x="0" y="1367125"/>
            <a:ext cx="9144003" cy="3776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9"/>
          <p:cNvSpPr txBox="1"/>
          <p:nvPr>
            <p:ph type="title"/>
          </p:nvPr>
        </p:nvSpPr>
        <p:spPr>
          <a:xfrm>
            <a:off x="423350" y="569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Countering misinformation</a:t>
            </a:r>
            <a:endParaRPr/>
          </a:p>
        </p:txBody>
      </p:sp>
      <p:sp>
        <p:nvSpPr>
          <p:cNvPr id="146" name="Google Shape;146;p1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19"/>
          <p:cNvPicPr preferRelativeResize="0"/>
          <p:nvPr/>
        </p:nvPicPr>
        <p:blipFill>
          <a:blip r:embed="rId3">
            <a:alphaModFix/>
          </a:blip>
          <a:stretch>
            <a:fillRect/>
          </a:stretch>
        </p:blipFill>
        <p:spPr>
          <a:xfrm>
            <a:off x="366650" y="1164450"/>
            <a:ext cx="8182452" cy="3832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805275" y="57302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Partnerships</a:t>
            </a:r>
            <a:endParaRPr/>
          </a:p>
        </p:txBody>
      </p:sp>
      <p:pic>
        <p:nvPicPr>
          <p:cNvPr id="153" name="Google Shape;153;p20"/>
          <p:cNvPicPr preferRelativeResize="0"/>
          <p:nvPr/>
        </p:nvPicPr>
        <p:blipFill>
          <a:blip r:embed="rId3">
            <a:alphaModFix/>
          </a:blip>
          <a:stretch>
            <a:fillRect/>
          </a:stretch>
        </p:blipFill>
        <p:spPr>
          <a:xfrm>
            <a:off x="328575" y="1352225"/>
            <a:ext cx="8568300" cy="3715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Part 2: </a:t>
            </a:r>
            <a:r>
              <a:rPr lang="en-GB"/>
              <a:t>COVID-19 across Wikimedia projects</a:t>
            </a:r>
            <a:endParaRPr/>
          </a:p>
        </p:txBody>
      </p:sp>
      <p:sp>
        <p:nvSpPr>
          <p:cNvPr id="159" name="Google Shape;159;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GB"/>
              <a:t>Historic background</a:t>
            </a:r>
            <a:endParaRPr/>
          </a:p>
          <a:p>
            <a:pPr indent="-311150" lvl="0" marL="457200" rtl="0" algn="l">
              <a:spcBef>
                <a:spcPts val="0"/>
              </a:spcBef>
              <a:spcAft>
                <a:spcPts val="0"/>
              </a:spcAft>
              <a:buSzPts val="1300"/>
              <a:buChar char="●"/>
            </a:pPr>
            <a:r>
              <a:rPr lang="en-GB"/>
              <a:t>A COVID-themed tour around the Wikimedia landscape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