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6" r:id="rId2"/>
    <p:sldId id="259" r:id="rId3"/>
    <p:sldId id="307" r:id="rId4"/>
    <p:sldId id="308" r:id="rId5"/>
    <p:sldId id="309" r:id="rId6"/>
    <p:sldId id="274" r:id="rId7"/>
    <p:sldId id="258" r:id="rId8"/>
    <p:sldId id="284" r:id="rId9"/>
    <p:sldId id="285" r:id="rId10"/>
    <p:sldId id="271" r:id="rId11"/>
    <p:sldId id="272" r:id="rId12"/>
    <p:sldId id="313" r:id="rId13"/>
    <p:sldId id="287" r:id="rId14"/>
    <p:sldId id="273" r:id="rId15"/>
    <p:sldId id="288" r:id="rId16"/>
    <p:sldId id="290" r:id="rId17"/>
    <p:sldId id="289" r:id="rId18"/>
    <p:sldId id="291" r:id="rId19"/>
    <p:sldId id="292" r:id="rId20"/>
    <p:sldId id="294" r:id="rId21"/>
    <p:sldId id="293" r:id="rId22"/>
    <p:sldId id="295" r:id="rId23"/>
    <p:sldId id="296" r:id="rId24"/>
    <p:sldId id="297" r:id="rId25"/>
    <p:sldId id="298" r:id="rId26"/>
    <p:sldId id="314" r:id="rId27"/>
    <p:sldId id="299" r:id="rId28"/>
    <p:sldId id="300" r:id="rId29"/>
    <p:sldId id="301" r:id="rId30"/>
    <p:sldId id="257" r:id="rId31"/>
    <p:sldId id="302" r:id="rId32"/>
    <p:sldId id="303" r:id="rId33"/>
    <p:sldId id="304" r:id="rId34"/>
    <p:sldId id="305" r:id="rId35"/>
    <p:sldId id="306" r:id="rId36"/>
    <p:sldId id="275" r:id="rId37"/>
    <p:sldId id="276" r:id="rId38"/>
    <p:sldId id="261" r:id="rId39"/>
    <p:sldId id="262" r:id="rId40"/>
    <p:sldId id="315" r:id="rId41"/>
    <p:sldId id="318" r:id="rId42"/>
    <p:sldId id="317" r:id="rId43"/>
    <p:sldId id="316" r:id="rId44"/>
    <p:sldId id="277" r:id="rId45"/>
    <p:sldId id="319" r:id="rId46"/>
    <p:sldId id="320" r:id="rId47"/>
    <p:sldId id="322" r:id="rId48"/>
    <p:sldId id="323" r:id="rId49"/>
    <p:sldId id="321" r:id="rId50"/>
    <p:sldId id="354" r:id="rId51"/>
    <p:sldId id="264" r:id="rId52"/>
    <p:sldId id="324" r:id="rId53"/>
    <p:sldId id="325" r:id="rId54"/>
    <p:sldId id="326" r:id="rId55"/>
    <p:sldId id="327" r:id="rId56"/>
    <p:sldId id="328" r:id="rId57"/>
    <p:sldId id="330" r:id="rId58"/>
    <p:sldId id="331" r:id="rId59"/>
    <p:sldId id="336" r:id="rId60"/>
    <p:sldId id="338" r:id="rId61"/>
    <p:sldId id="339" r:id="rId62"/>
    <p:sldId id="340" r:id="rId63"/>
    <p:sldId id="337" r:id="rId64"/>
    <p:sldId id="341" r:id="rId65"/>
    <p:sldId id="342" r:id="rId66"/>
    <p:sldId id="343" r:id="rId67"/>
    <p:sldId id="367" r:id="rId68"/>
    <p:sldId id="266" r:id="rId69"/>
    <p:sldId id="334" r:id="rId70"/>
    <p:sldId id="344" r:id="rId71"/>
    <p:sldId id="345" r:id="rId72"/>
    <p:sldId id="348" r:id="rId73"/>
    <p:sldId id="349" r:id="rId74"/>
    <p:sldId id="346" r:id="rId75"/>
    <p:sldId id="347" r:id="rId76"/>
    <p:sldId id="268" r:id="rId77"/>
    <p:sldId id="355" r:id="rId78"/>
    <p:sldId id="350" r:id="rId79"/>
    <p:sldId id="353" r:id="rId80"/>
    <p:sldId id="356" r:id="rId81"/>
    <p:sldId id="279" r:id="rId82"/>
    <p:sldId id="281" r:id="rId83"/>
    <p:sldId id="351" r:id="rId84"/>
    <p:sldId id="282" r:id="rId85"/>
    <p:sldId id="352" r:id="rId86"/>
    <p:sldId id="283" r:id="rId87"/>
    <p:sldId id="357" r:id="rId88"/>
    <p:sldId id="358" r:id="rId89"/>
    <p:sldId id="362" r:id="rId90"/>
    <p:sldId id="359" r:id="rId91"/>
    <p:sldId id="360" r:id="rId92"/>
    <p:sldId id="361" r:id="rId93"/>
    <p:sldId id="27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A29EDE-F262-B847-9C05-AB36DD65EE96}">
          <p14:sldIdLst>
            <p14:sldId id="256"/>
            <p14:sldId id="259"/>
            <p14:sldId id="307"/>
            <p14:sldId id="308"/>
            <p14:sldId id="309"/>
            <p14:sldId id="274"/>
            <p14:sldId id="258"/>
            <p14:sldId id="284"/>
            <p14:sldId id="285"/>
            <p14:sldId id="271"/>
            <p14:sldId id="272"/>
            <p14:sldId id="313"/>
            <p14:sldId id="287"/>
            <p14:sldId id="273"/>
            <p14:sldId id="288"/>
            <p14:sldId id="290"/>
            <p14:sldId id="289"/>
            <p14:sldId id="291"/>
            <p14:sldId id="292"/>
            <p14:sldId id="294"/>
            <p14:sldId id="293"/>
            <p14:sldId id="295"/>
            <p14:sldId id="296"/>
            <p14:sldId id="297"/>
            <p14:sldId id="298"/>
            <p14:sldId id="314"/>
            <p14:sldId id="299"/>
            <p14:sldId id="300"/>
            <p14:sldId id="301"/>
            <p14:sldId id="257"/>
            <p14:sldId id="302"/>
            <p14:sldId id="303"/>
            <p14:sldId id="304"/>
            <p14:sldId id="305"/>
            <p14:sldId id="306"/>
            <p14:sldId id="275"/>
            <p14:sldId id="276"/>
            <p14:sldId id="261"/>
            <p14:sldId id="262"/>
            <p14:sldId id="315"/>
            <p14:sldId id="318"/>
            <p14:sldId id="317"/>
            <p14:sldId id="316"/>
            <p14:sldId id="277"/>
            <p14:sldId id="319"/>
            <p14:sldId id="320"/>
            <p14:sldId id="322"/>
            <p14:sldId id="323"/>
            <p14:sldId id="321"/>
            <p14:sldId id="354"/>
            <p14:sldId id="264"/>
            <p14:sldId id="324"/>
            <p14:sldId id="325"/>
            <p14:sldId id="326"/>
            <p14:sldId id="327"/>
            <p14:sldId id="328"/>
            <p14:sldId id="330"/>
            <p14:sldId id="331"/>
            <p14:sldId id="336"/>
            <p14:sldId id="338"/>
            <p14:sldId id="339"/>
            <p14:sldId id="340"/>
            <p14:sldId id="337"/>
            <p14:sldId id="341"/>
            <p14:sldId id="342"/>
            <p14:sldId id="343"/>
            <p14:sldId id="367"/>
            <p14:sldId id="266"/>
            <p14:sldId id="334"/>
            <p14:sldId id="344"/>
            <p14:sldId id="345"/>
            <p14:sldId id="348"/>
            <p14:sldId id="349"/>
            <p14:sldId id="346"/>
            <p14:sldId id="347"/>
            <p14:sldId id="268"/>
            <p14:sldId id="355"/>
            <p14:sldId id="350"/>
            <p14:sldId id="353"/>
            <p14:sldId id="356"/>
            <p14:sldId id="279"/>
            <p14:sldId id="281"/>
            <p14:sldId id="351"/>
            <p14:sldId id="282"/>
            <p14:sldId id="352"/>
            <p14:sldId id="283"/>
            <p14:sldId id="357"/>
            <p14:sldId id="358"/>
            <p14:sldId id="362"/>
            <p14:sldId id="359"/>
            <p14:sldId id="360"/>
            <p14:sldId id="361"/>
            <p14:sldId id="278"/>
          </p14:sldIdLst>
        </p14:section>
      </p14:sectionLst>
    </p:ext>
    <p:ext uri="{EFAFB233-063F-42B5-8137-9DF3F51BA10A}">
      <p15:sldGuideLst xmlns:p15="http://schemas.microsoft.com/office/powerpoint/2012/main">
        <p15:guide id="1" orient="horz" pos="3840" userDrawn="1">
          <p15:clr>
            <a:srgbClr val="A4A3A4"/>
          </p15:clr>
        </p15:guide>
        <p15:guide id="2" pos="1728" userDrawn="1">
          <p15:clr>
            <a:srgbClr val="A4A3A4"/>
          </p15:clr>
        </p15:guide>
        <p15:guide id="3" orient="horz" pos="45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770"/>
    <a:srgbClr val="262626"/>
    <a:srgbClr val="DCDE42"/>
    <a:srgbClr val="70D6FF"/>
    <a:srgbClr val="F5F74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80"/>
    <p:restoredTop sz="69918"/>
  </p:normalViewPr>
  <p:slideViewPr>
    <p:cSldViewPr snapToGrid="0" snapToObjects="1" showGuides="1">
      <p:cViewPr varScale="1">
        <p:scale>
          <a:sx n="43" d="100"/>
          <a:sy n="43" d="100"/>
        </p:scale>
        <p:origin x="240" y="712"/>
      </p:cViewPr>
      <p:guideLst>
        <p:guide orient="horz" pos="3840"/>
        <p:guide pos="1728"/>
        <p:guide orient="horz" pos="456"/>
      </p:guideLst>
    </p:cSldViewPr>
  </p:slideViewPr>
  <p:outlineViewPr>
    <p:cViewPr>
      <p:scale>
        <a:sx n="33" d="100"/>
        <a:sy n="33" d="100"/>
      </p:scale>
      <p:origin x="0" y="0"/>
    </p:cViewPr>
  </p:outlineViewPr>
  <p:notesTextViewPr>
    <p:cViewPr>
      <p:scale>
        <a:sx n="105" d="100"/>
        <a:sy n="105" d="100"/>
      </p:scale>
      <p:origin x="0" y="0"/>
    </p:cViewPr>
  </p:notesTextViewPr>
  <p:notesViewPr>
    <p:cSldViewPr snapToGrid="0" snapToObjects="1" showGuides="1">
      <p:cViewPr varScale="1">
        <p:scale>
          <a:sx n="79" d="100"/>
          <a:sy n="79" d="100"/>
        </p:scale>
        <p:origin x="3440"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B2AE9-04D9-E14E-B0EC-E2222CBC0D34}" type="datetimeFigureOut">
              <a:rPr lang="en-US" smtClean="0"/>
              <a:t>12/15/21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5E52C-5F89-7D47-AAE8-B85E3BB5A0DE}" type="slidenum">
              <a:rPr lang="en-US" smtClean="0"/>
              <a:t>‹#›</a:t>
            </a:fld>
            <a:endParaRPr lang="en-US"/>
          </a:p>
        </p:txBody>
      </p:sp>
    </p:spTree>
    <p:extLst>
      <p:ext uri="{BB962C8B-B14F-4D97-AF65-F5344CB8AC3E}">
        <p14:creationId xmlns:p14="http://schemas.microsoft.com/office/powerpoint/2010/main" val="1484230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1</a:t>
            </a:fld>
            <a:endParaRPr lang="en-US"/>
          </a:p>
        </p:txBody>
      </p:sp>
    </p:spTree>
    <p:extLst>
      <p:ext uri="{BB962C8B-B14F-4D97-AF65-F5344CB8AC3E}">
        <p14:creationId xmlns:p14="http://schemas.microsoft.com/office/powerpoint/2010/main" val="116152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gathering these types of data—especially multiple types—one thing we can do is to develop rich, meaningful narratives that are useful for connecting ideas and conveying information persuasively. </a:t>
            </a:r>
          </a:p>
          <a:p>
            <a:endParaRPr lang="en-US" dirty="0"/>
          </a:p>
          <a:p>
            <a:r>
              <a:rPr lang="en-US" dirty="0"/>
              <a:t>So to help illustrate this type of work, I’d like to tell you about a contribution to a peer production project in our sample.</a:t>
            </a:r>
          </a:p>
        </p:txBody>
      </p:sp>
      <p:sp>
        <p:nvSpPr>
          <p:cNvPr id="4" name="Slide Number Placeholder 3"/>
          <p:cNvSpPr>
            <a:spLocks noGrp="1"/>
          </p:cNvSpPr>
          <p:nvPr>
            <p:ph type="sldNum" sz="quarter" idx="5"/>
          </p:nvPr>
        </p:nvSpPr>
        <p:spPr/>
        <p:txBody>
          <a:bodyPr/>
          <a:lstStyle/>
          <a:p>
            <a:fld id="{4B95E52C-5F89-7D47-AAE8-B85E3BB5A0DE}" type="slidenum">
              <a:rPr lang="en-US" smtClean="0"/>
              <a:t>10</a:t>
            </a:fld>
            <a:endParaRPr lang="en-US"/>
          </a:p>
        </p:txBody>
      </p:sp>
    </p:spTree>
    <p:extLst>
      <p:ext uri="{BB962C8B-B14F-4D97-AF65-F5344CB8AC3E}">
        <p14:creationId xmlns:p14="http://schemas.microsoft.com/office/powerpoint/2010/main" val="2835595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give some background, as most of you likely know, scientific software development has a small talent pool to draw from. The IDEAS-ECP Team and their collaborators emphasized this in their report on developer productivity and software sustainability. They noted that the unique knowledge and skills needed for scientific software development mean that more training is required than in other areas of software development before useful contributions can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11</a:t>
            </a:fld>
            <a:endParaRPr lang="en-US"/>
          </a:p>
        </p:txBody>
      </p:sp>
    </p:spTree>
    <p:extLst>
      <p:ext uri="{BB962C8B-B14F-4D97-AF65-F5344CB8AC3E}">
        <p14:creationId xmlns:p14="http://schemas.microsoft.com/office/powerpoint/2010/main" val="73293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software project from our sample that I’ll be telling you about, an interviewee estimated that 50-100 people had the capability to contribute but that only 20 or so really do. We talked with one of the core developers, who described to us how he onboards, or attempts to onboard, new contributors: “there’s a lot of purposeful praises,” he said. He does a lot of saying “’I really appreciate what you’re doing and this is good work.’” He does that to try and reduce turnover—the idea is that you welcome people warmly and they might stay. He coaches them through their contributions, doing code review with increasingly high expectations as they contribute more.</a:t>
            </a:r>
          </a:p>
        </p:txBody>
      </p:sp>
      <p:sp>
        <p:nvSpPr>
          <p:cNvPr id="4" name="Slide Number Placeholder 3"/>
          <p:cNvSpPr>
            <a:spLocks noGrp="1"/>
          </p:cNvSpPr>
          <p:nvPr>
            <p:ph type="sldNum" sz="quarter" idx="5"/>
          </p:nvPr>
        </p:nvSpPr>
        <p:spPr/>
        <p:txBody>
          <a:bodyPr/>
          <a:lstStyle/>
          <a:p>
            <a:fld id="{4B95E52C-5F89-7D47-AAE8-B85E3BB5A0DE}" type="slidenum">
              <a:rPr lang="en-US" smtClean="0"/>
              <a:t>12</a:t>
            </a:fld>
            <a:endParaRPr lang="en-US"/>
          </a:p>
        </p:txBody>
      </p:sp>
    </p:spTree>
    <p:extLst>
      <p:ext uri="{BB962C8B-B14F-4D97-AF65-F5344CB8AC3E}">
        <p14:creationId xmlns:p14="http://schemas.microsoft.com/office/powerpoint/2010/main" val="751648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think that people who are first time authors, we give them a little bit of leeway,” he told us. “What happened frequently is that they write sort of the first version of the documentation, I said this is good enough, I committed it in, and then I write the second version, or whatever, the test. And then I tag them in my follow-up pull requests, where I document the feature better and say, ‘Just FYI, this is how we typically write about this sort of things. Think about the level at which I describe this here or what’s important for the audience to have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particular form of software development—peer production—contributor turnover is also a major concern. (Miller et al., 2019; Sharma et al., 2012) And because this is scientific peer production, there’s additional concern about turnover because students do a large portion of the development work and then they leave.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13</a:t>
            </a:fld>
            <a:endParaRPr lang="en-US"/>
          </a:p>
        </p:txBody>
      </p:sp>
    </p:spTree>
    <p:extLst>
      <p:ext uri="{BB962C8B-B14F-4D97-AF65-F5344CB8AC3E}">
        <p14:creationId xmlns:p14="http://schemas.microsoft.com/office/powerpoint/2010/main" val="2516957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within this context that a grad student makes a PR to this scientific, peer production project. They submit about 2,000 lines of code that they describe as a basic implementation of a new function for the software. </a:t>
            </a:r>
          </a:p>
        </p:txBody>
      </p:sp>
      <p:sp>
        <p:nvSpPr>
          <p:cNvPr id="4" name="Slide Number Placeholder 3"/>
          <p:cNvSpPr>
            <a:spLocks noGrp="1"/>
          </p:cNvSpPr>
          <p:nvPr>
            <p:ph type="sldNum" sz="quarter" idx="5"/>
          </p:nvPr>
        </p:nvSpPr>
        <p:spPr/>
        <p:txBody>
          <a:bodyPr/>
          <a:lstStyle/>
          <a:p>
            <a:fld id="{4B95E52C-5F89-7D47-AAE8-B85E3BB5A0DE}" type="slidenum">
              <a:rPr lang="en-US" smtClean="0"/>
              <a:t>14</a:t>
            </a:fld>
            <a:endParaRPr lang="en-US"/>
          </a:p>
        </p:txBody>
      </p:sp>
    </p:spTree>
    <p:extLst>
      <p:ext uri="{BB962C8B-B14F-4D97-AF65-F5344CB8AC3E}">
        <p14:creationId xmlns:p14="http://schemas.microsoft.com/office/powerpoint/2010/main" val="3423767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developer who has that onboarding process just described, told us his reaction to this kind of PR, “OMG how am I going to do this?...This is to take multiple hours, I don’t have multiple hours in my life.”</a:t>
            </a:r>
          </a:p>
        </p:txBody>
      </p:sp>
      <p:sp>
        <p:nvSpPr>
          <p:cNvPr id="4" name="Slide Number Placeholder 3"/>
          <p:cNvSpPr>
            <a:spLocks noGrp="1"/>
          </p:cNvSpPr>
          <p:nvPr>
            <p:ph type="sldNum" sz="quarter" idx="5"/>
          </p:nvPr>
        </p:nvSpPr>
        <p:spPr/>
        <p:txBody>
          <a:bodyPr/>
          <a:lstStyle/>
          <a:p>
            <a:fld id="{4B95E52C-5F89-7D47-AAE8-B85E3BB5A0DE}" type="slidenum">
              <a:rPr lang="en-US" smtClean="0"/>
              <a:t>15</a:t>
            </a:fld>
            <a:endParaRPr lang="en-US"/>
          </a:p>
        </p:txBody>
      </p:sp>
    </p:spTree>
    <p:extLst>
      <p:ext uri="{BB962C8B-B14F-4D97-AF65-F5344CB8AC3E}">
        <p14:creationId xmlns:p14="http://schemas.microsoft.com/office/powerpoint/2010/main" val="1049941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does it anyway, spending several days doing code review, encouraging incremental changes to the large PR to try and reduce duplicated code.</a:t>
            </a:r>
          </a:p>
        </p:txBody>
      </p:sp>
      <p:sp>
        <p:nvSpPr>
          <p:cNvPr id="4" name="Slide Number Placeholder 3"/>
          <p:cNvSpPr>
            <a:spLocks noGrp="1"/>
          </p:cNvSpPr>
          <p:nvPr>
            <p:ph type="sldNum" sz="quarter" idx="5"/>
          </p:nvPr>
        </p:nvSpPr>
        <p:spPr/>
        <p:txBody>
          <a:bodyPr/>
          <a:lstStyle/>
          <a:p>
            <a:fld id="{4B95E52C-5F89-7D47-AAE8-B85E3BB5A0DE}" type="slidenum">
              <a:rPr lang="en-US" smtClean="0"/>
              <a:t>16</a:t>
            </a:fld>
            <a:endParaRPr lang="en-US"/>
          </a:p>
        </p:txBody>
      </p:sp>
    </p:spTree>
    <p:extLst>
      <p:ext uri="{BB962C8B-B14F-4D97-AF65-F5344CB8AC3E}">
        <p14:creationId xmlns:p14="http://schemas.microsoft.com/office/powerpoint/2010/main" val="340537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Shortly after this review, the student opens and closes an issue. The developer responds by again coaching them on the projects’ preferred practices, explaining when it’s most appropriate to open an issue. </a:t>
            </a:r>
          </a:p>
        </p:txBody>
      </p:sp>
      <p:sp>
        <p:nvSpPr>
          <p:cNvPr id="4" name="Slide Number Placeholder 3"/>
          <p:cNvSpPr>
            <a:spLocks noGrp="1"/>
          </p:cNvSpPr>
          <p:nvPr>
            <p:ph type="sldNum" sz="quarter" idx="5"/>
          </p:nvPr>
        </p:nvSpPr>
        <p:spPr/>
        <p:txBody>
          <a:bodyPr/>
          <a:lstStyle/>
          <a:p>
            <a:fld id="{4B95E52C-5F89-7D47-AAE8-B85E3BB5A0DE}" type="slidenum">
              <a:rPr lang="en-US" smtClean="0"/>
              <a:t>17</a:t>
            </a:fld>
            <a:endParaRPr lang="en-US"/>
          </a:p>
        </p:txBody>
      </p:sp>
    </p:spTree>
    <p:extLst>
      <p:ext uri="{BB962C8B-B14F-4D97-AF65-F5344CB8AC3E}">
        <p14:creationId xmlns:p14="http://schemas.microsoft.com/office/powerpoint/2010/main" val="151316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two weeks after the initial PR was opened, the student opens a new one and they close their first PR. </a:t>
            </a:r>
          </a:p>
        </p:txBody>
      </p:sp>
      <p:sp>
        <p:nvSpPr>
          <p:cNvPr id="4" name="Slide Number Placeholder 3"/>
          <p:cNvSpPr>
            <a:spLocks noGrp="1"/>
          </p:cNvSpPr>
          <p:nvPr>
            <p:ph type="sldNum" sz="quarter" idx="5"/>
          </p:nvPr>
        </p:nvSpPr>
        <p:spPr/>
        <p:txBody>
          <a:bodyPr/>
          <a:lstStyle/>
          <a:p>
            <a:fld id="{4B95E52C-5F89-7D47-AAE8-B85E3BB5A0DE}" type="slidenum">
              <a:rPr lang="en-US" smtClean="0"/>
              <a:t>18</a:t>
            </a:fld>
            <a:endParaRPr lang="en-US"/>
          </a:p>
        </p:txBody>
      </p:sp>
    </p:spTree>
    <p:extLst>
      <p:ext uri="{BB962C8B-B14F-4D97-AF65-F5344CB8AC3E}">
        <p14:creationId xmlns:p14="http://schemas.microsoft.com/office/powerpoint/2010/main" val="821357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software project’s core developers were not experts in the student’s scientific field, so they asked for some background information before proceeding with another code review.  </a:t>
            </a:r>
          </a:p>
        </p:txBody>
      </p:sp>
      <p:sp>
        <p:nvSpPr>
          <p:cNvPr id="4" name="Slide Number Placeholder 3"/>
          <p:cNvSpPr>
            <a:spLocks noGrp="1"/>
          </p:cNvSpPr>
          <p:nvPr>
            <p:ph type="sldNum" sz="quarter" idx="5"/>
          </p:nvPr>
        </p:nvSpPr>
        <p:spPr/>
        <p:txBody>
          <a:bodyPr/>
          <a:lstStyle/>
          <a:p>
            <a:fld id="{4B95E52C-5F89-7D47-AAE8-B85E3BB5A0DE}" type="slidenum">
              <a:rPr lang="en-US" smtClean="0"/>
              <a:t>19</a:t>
            </a:fld>
            <a:endParaRPr lang="en-US"/>
          </a:p>
        </p:txBody>
      </p:sp>
    </p:spTree>
    <p:extLst>
      <p:ext uri="{BB962C8B-B14F-4D97-AF65-F5344CB8AC3E}">
        <p14:creationId xmlns:p14="http://schemas.microsoft.com/office/powerpoint/2010/main" val="33497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talk to you some about what I’ve learned through a qualitative study of scientific software. What I’m hoping you’ll take away from that is an understanding of</a:t>
            </a:r>
          </a:p>
        </p:txBody>
      </p:sp>
      <p:sp>
        <p:nvSpPr>
          <p:cNvPr id="4" name="Slide Number Placeholder 3"/>
          <p:cNvSpPr>
            <a:spLocks noGrp="1"/>
          </p:cNvSpPr>
          <p:nvPr>
            <p:ph type="sldNum" sz="quarter" idx="5"/>
          </p:nvPr>
        </p:nvSpPr>
        <p:spPr/>
        <p:txBody>
          <a:bodyPr/>
          <a:lstStyle/>
          <a:p>
            <a:fld id="{4B95E52C-5F89-7D47-AAE8-B85E3BB5A0DE}" type="slidenum">
              <a:rPr lang="en-US" smtClean="0"/>
              <a:t>2</a:t>
            </a:fld>
            <a:endParaRPr lang="en-US"/>
          </a:p>
        </p:txBody>
      </p:sp>
    </p:spTree>
    <p:extLst>
      <p:ext uri="{BB962C8B-B14F-4D97-AF65-F5344CB8AC3E}">
        <p14:creationId xmlns:p14="http://schemas.microsoft.com/office/powerpoint/2010/main" val="2676139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got the training, did code review on the new pull request and asked the student for more </a:t>
            </a:r>
            <a:r>
              <a:rPr lang="en-US" dirty="0" err="1"/>
              <a:t>extensiblity</a:t>
            </a:r>
            <a:r>
              <a:rPr lang="en-US" dirty="0"/>
              <a:t>. </a:t>
            </a:r>
          </a:p>
        </p:txBody>
      </p:sp>
      <p:sp>
        <p:nvSpPr>
          <p:cNvPr id="4" name="Slide Number Placeholder 3"/>
          <p:cNvSpPr>
            <a:spLocks noGrp="1"/>
          </p:cNvSpPr>
          <p:nvPr>
            <p:ph type="sldNum" sz="quarter" idx="5"/>
          </p:nvPr>
        </p:nvSpPr>
        <p:spPr/>
        <p:txBody>
          <a:bodyPr/>
          <a:lstStyle/>
          <a:p>
            <a:fld id="{4B95E52C-5F89-7D47-AAE8-B85E3BB5A0DE}" type="slidenum">
              <a:rPr lang="en-US" smtClean="0"/>
              <a:t>20</a:t>
            </a:fld>
            <a:endParaRPr lang="en-US"/>
          </a:p>
        </p:txBody>
      </p:sp>
    </p:spTree>
    <p:extLst>
      <p:ext uri="{BB962C8B-B14F-4D97-AF65-F5344CB8AC3E}">
        <p14:creationId xmlns:p14="http://schemas.microsoft.com/office/powerpoint/2010/main" val="2630925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developer we interviewed tagged another project contributor at one point, asking them to demonstrate a particular skill to the student. </a:t>
            </a:r>
          </a:p>
        </p:txBody>
      </p:sp>
      <p:sp>
        <p:nvSpPr>
          <p:cNvPr id="4" name="Slide Number Placeholder 3"/>
          <p:cNvSpPr>
            <a:spLocks noGrp="1"/>
          </p:cNvSpPr>
          <p:nvPr>
            <p:ph type="sldNum" sz="quarter" idx="5"/>
          </p:nvPr>
        </p:nvSpPr>
        <p:spPr/>
        <p:txBody>
          <a:bodyPr/>
          <a:lstStyle/>
          <a:p>
            <a:fld id="{4B95E52C-5F89-7D47-AAE8-B85E3BB5A0DE}" type="slidenum">
              <a:rPr lang="en-US" smtClean="0"/>
              <a:t>21</a:t>
            </a:fld>
            <a:endParaRPr lang="en-US"/>
          </a:p>
        </p:txBody>
      </p:sp>
    </p:spTree>
    <p:extLst>
      <p:ext uri="{BB962C8B-B14F-4D97-AF65-F5344CB8AC3E}">
        <p14:creationId xmlns:p14="http://schemas.microsoft.com/office/powerpoint/2010/main" val="291864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pushes changes, time passes,</a:t>
            </a:r>
          </a:p>
        </p:txBody>
      </p:sp>
      <p:sp>
        <p:nvSpPr>
          <p:cNvPr id="4" name="Slide Number Placeholder 3"/>
          <p:cNvSpPr>
            <a:spLocks noGrp="1"/>
          </p:cNvSpPr>
          <p:nvPr>
            <p:ph type="sldNum" sz="quarter" idx="5"/>
          </p:nvPr>
        </p:nvSpPr>
        <p:spPr/>
        <p:txBody>
          <a:bodyPr/>
          <a:lstStyle/>
          <a:p>
            <a:fld id="{4B95E52C-5F89-7D47-AAE8-B85E3BB5A0DE}" type="slidenum">
              <a:rPr lang="en-US" smtClean="0"/>
              <a:t>22</a:t>
            </a:fld>
            <a:endParaRPr lang="en-US"/>
          </a:p>
        </p:txBody>
      </p:sp>
    </p:spTree>
    <p:extLst>
      <p:ext uri="{BB962C8B-B14F-4D97-AF65-F5344CB8AC3E}">
        <p14:creationId xmlns:p14="http://schemas.microsoft.com/office/powerpoint/2010/main" val="3541056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another core developer does another code review. In doing this code review, </a:t>
            </a:r>
          </a:p>
        </p:txBody>
      </p:sp>
      <p:sp>
        <p:nvSpPr>
          <p:cNvPr id="4" name="Slide Number Placeholder 3"/>
          <p:cNvSpPr>
            <a:spLocks noGrp="1"/>
          </p:cNvSpPr>
          <p:nvPr>
            <p:ph type="sldNum" sz="quarter" idx="5"/>
          </p:nvPr>
        </p:nvSpPr>
        <p:spPr/>
        <p:txBody>
          <a:bodyPr/>
          <a:lstStyle/>
          <a:p>
            <a:fld id="{4B95E52C-5F89-7D47-AAE8-B85E3BB5A0DE}" type="slidenum">
              <a:rPr lang="en-US" smtClean="0"/>
              <a:t>23</a:t>
            </a:fld>
            <a:endParaRPr lang="en-US"/>
          </a:p>
        </p:txBody>
      </p:sp>
    </p:spTree>
    <p:extLst>
      <p:ext uri="{BB962C8B-B14F-4D97-AF65-F5344CB8AC3E}">
        <p14:creationId xmlns:p14="http://schemas.microsoft.com/office/powerpoint/2010/main" val="486976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developer opens some of their own PRs to fix small issues in the code. They note in comments that they have to fit the review into their schedule around other commitments, so the review takes time. </a:t>
            </a:r>
          </a:p>
        </p:txBody>
      </p:sp>
      <p:sp>
        <p:nvSpPr>
          <p:cNvPr id="4" name="Slide Number Placeholder 3"/>
          <p:cNvSpPr>
            <a:spLocks noGrp="1"/>
          </p:cNvSpPr>
          <p:nvPr>
            <p:ph type="sldNum" sz="quarter" idx="5"/>
          </p:nvPr>
        </p:nvSpPr>
        <p:spPr/>
        <p:txBody>
          <a:bodyPr/>
          <a:lstStyle/>
          <a:p>
            <a:fld id="{4B95E52C-5F89-7D47-AAE8-B85E3BB5A0DE}" type="slidenum">
              <a:rPr lang="en-US" smtClean="0"/>
              <a:t>24</a:t>
            </a:fld>
            <a:endParaRPr lang="en-US"/>
          </a:p>
        </p:txBody>
      </p:sp>
    </p:spTree>
    <p:extLst>
      <p:ext uri="{BB962C8B-B14F-4D97-AF65-F5344CB8AC3E}">
        <p14:creationId xmlns:p14="http://schemas.microsoft.com/office/powerpoint/2010/main" val="3581171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developers ask for more documentation and the student agrees with the idea but can’t commit to the work because</a:t>
            </a:r>
          </a:p>
        </p:txBody>
      </p:sp>
      <p:sp>
        <p:nvSpPr>
          <p:cNvPr id="4" name="Slide Number Placeholder 3"/>
          <p:cNvSpPr>
            <a:spLocks noGrp="1"/>
          </p:cNvSpPr>
          <p:nvPr>
            <p:ph type="sldNum" sz="quarter" idx="5"/>
          </p:nvPr>
        </p:nvSpPr>
        <p:spPr/>
        <p:txBody>
          <a:bodyPr/>
          <a:lstStyle/>
          <a:p>
            <a:fld id="{4B95E52C-5F89-7D47-AAE8-B85E3BB5A0DE}" type="slidenum">
              <a:rPr lang="en-US" smtClean="0"/>
              <a:t>25</a:t>
            </a:fld>
            <a:endParaRPr lang="en-US"/>
          </a:p>
        </p:txBody>
      </p:sp>
    </p:spTree>
    <p:extLst>
      <p:ext uri="{BB962C8B-B14F-4D97-AF65-F5344CB8AC3E}">
        <p14:creationId xmlns:p14="http://schemas.microsoft.com/office/powerpoint/2010/main" val="3891116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need to graduate. The core developer we interviewed was familiar with this situation. “I understand that argument, ‘I need to graduate,’” he said. “And I am partial to it and I am trying to make accommodation.” All the same, they expected certain deliverables from the student, especially because, as they noted to us, the student and their advisor received funding to integrate their code into the project</a:t>
            </a:r>
          </a:p>
        </p:txBody>
      </p:sp>
      <p:sp>
        <p:nvSpPr>
          <p:cNvPr id="4" name="Slide Number Placeholder 3"/>
          <p:cNvSpPr>
            <a:spLocks noGrp="1"/>
          </p:cNvSpPr>
          <p:nvPr>
            <p:ph type="sldNum" sz="quarter" idx="5"/>
          </p:nvPr>
        </p:nvSpPr>
        <p:spPr/>
        <p:txBody>
          <a:bodyPr/>
          <a:lstStyle/>
          <a:p>
            <a:fld id="{4B95E52C-5F89-7D47-AAE8-B85E3BB5A0DE}" type="slidenum">
              <a:rPr lang="en-US" smtClean="0"/>
              <a:t>26</a:t>
            </a:fld>
            <a:endParaRPr lang="en-US"/>
          </a:p>
        </p:txBody>
      </p:sp>
    </p:spTree>
    <p:extLst>
      <p:ext uri="{BB962C8B-B14F-4D97-AF65-F5344CB8AC3E}">
        <p14:creationId xmlns:p14="http://schemas.microsoft.com/office/powerpoint/2010/main" val="3183428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advisor started to engage in the </a:t>
            </a:r>
            <a:r>
              <a:rPr lang="en-US" dirty="0" err="1"/>
              <a:t>Github</a:t>
            </a:r>
            <a:r>
              <a:rPr lang="en-US" dirty="0"/>
              <a:t> comments, discussing when the documentation will be available. More back and forth ensued as the group worked together to finalize the student’s contribution and bring it in line with project standards. </a:t>
            </a:r>
          </a:p>
        </p:txBody>
      </p:sp>
      <p:sp>
        <p:nvSpPr>
          <p:cNvPr id="4" name="Slide Number Placeholder 3"/>
          <p:cNvSpPr>
            <a:spLocks noGrp="1"/>
          </p:cNvSpPr>
          <p:nvPr>
            <p:ph type="sldNum" sz="quarter" idx="5"/>
          </p:nvPr>
        </p:nvSpPr>
        <p:spPr/>
        <p:txBody>
          <a:bodyPr/>
          <a:lstStyle/>
          <a:p>
            <a:fld id="{4B95E52C-5F89-7D47-AAE8-B85E3BB5A0DE}" type="slidenum">
              <a:rPr lang="en-US" smtClean="0"/>
              <a:t>27</a:t>
            </a:fld>
            <a:endParaRPr lang="en-US"/>
          </a:p>
        </p:txBody>
      </p:sp>
    </p:spTree>
    <p:extLst>
      <p:ext uri="{BB962C8B-B14F-4D97-AF65-F5344CB8AC3E}">
        <p14:creationId xmlns:p14="http://schemas.microsoft.com/office/powerpoint/2010/main" val="2686457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by doing interviews and content analysis of projects’ web presences, we’re able to develop narratives like that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that you heard something familiar to you from your own </a:t>
            </a:r>
            <a:r>
              <a:rPr lang="en-US" u="sng" dirty="0"/>
              <a:t>work</a:t>
            </a:r>
            <a:r>
              <a:rPr lang="en-US" dirty="0"/>
              <a:t> in there.</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28</a:t>
            </a:fld>
            <a:endParaRPr lang="en-US"/>
          </a:p>
        </p:txBody>
      </p:sp>
    </p:spTree>
    <p:extLst>
      <p:ext uri="{BB962C8B-B14F-4D97-AF65-F5344CB8AC3E}">
        <p14:creationId xmlns:p14="http://schemas.microsoft.com/office/powerpoint/2010/main" val="1780742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and amount of data that you have affect your ability to derive robust insights. Because we looked at project websites and repos from 120 projects and got interviews about 27 of them, we have lots of other cases to compare this one too. </a:t>
            </a:r>
          </a:p>
          <a:p>
            <a:endParaRPr lang="en-US" dirty="0"/>
          </a:p>
          <a:p>
            <a:r>
              <a:rPr lang="en-US" dirty="0"/>
              <a:t>By comparing what we know across projects, we can be confident that the developer in that story behaved normally for someone accepting a PR from an outside contributor. </a:t>
            </a:r>
          </a:p>
        </p:txBody>
      </p:sp>
      <p:sp>
        <p:nvSpPr>
          <p:cNvPr id="4" name="Slide Number Placeholder 3"/>
          <p:cNvSpPr>
            <a:spLocks noGrp="1"/>
          </p:cNvSpPr>
          <p:nvPr>
            <p:ph type="sldNum" sz="quarter" idx="5"/>
          </p:nvPr>
        </p:nvSpPr>
        <p:spPr/>
        <p:txBody>
          <a:bodyPr/>
          <a:lstStyle/>
          <a:p>
            <a:fld id="{4B95E52C-5F89-7D47-AAE8-B85E3BB5A0DE}" type="slidenum">
              <a:rPr lang="en-US" smtClean="0"/>
              <a:t>29</a:t>
            </a:fld>
            <a:endParaRPr lang="en-US"/>
          </a:p>
        </p:txBody>
      </p:sp>
    </p:spTree>
    <p:extLst>
      <p:ext uri="{BB962C8B-B14F-4D97-AF65-F5344CB8AC3E}">
        <p14:creationId xmlns:p14="http://schemas.microsoft.com/office/powerpoint/2010/main" val="243678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this research looks like, what makes it useful, and what makes it hard. </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3</a:t>
            </a:fld>
            <a:endParaRPr lang="en-US"/>
          </a:p>
        </p:txBody>
      </p:sp>
    </p:spTree>
    <p:extLst>
      <p:ext uri="{BB962C8B-B14F-4D97-AF65-F5344CB8AC3E}">
        <p14:creationId xmlns:p14="http://schemas.microsoft.com/office/powerpoint/2010/main" val="1854490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the developer communicated project standards through code review as our data suggests is usual. (pause)</a:t>
            </a:r>
          </a:p>
        </p:txBody>
      </p:sp>
      <p:sp>
        <p:nvSpPr>
          <p:cNvPr id="4" name="Slide Number Placeholder 3"/>
          <p:cNvSpPr>
            <a:spLocks noGrp="1"/>
          </p:cNvSpPr>
          <p:nvPr>
            <p:ph type="sldNum" sz="quarter" idx="5"/>
          </p:nvPr>
        </p:nvSpPr>
        <p:spPr/>
        <p:txBody>
          <a:bodyPr/>
          <a:lstStyle/>
          <a:p>
            <a:fld id="{4B95E52C-5F89-7D47-AAE8-B85E3BB5A0DE}" type="slidenum">
              <a:rPr lang="en-US" smtClean="0"/>
              <a:t>30</a:t>
            </a:fld>
            <a:endParaRPr lang="en-US"/>
          </a:p>
        </p:txBody>
      </p:sp>
    </p:spTree>
    <p:extLst>
      <p:ext uri="{BB962C8B-B14F-4D97-AF65-F5344CB8AC3E}">
        <p14:creationId xmlns:p14="http://schemas.microsoft.com/office/powerpoint/2010/main" val="1430970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 did some of his own coding to tidy up after the contributors, which we can also see is normal, based on the quote on the right and others. (pause)</a:t>
            </a:r>
          </a:p>
        </p:txBody>
      </p:sp>
      <p:sp>
        <p:nvSpPr>
          <p:cNvPr id="4" name="Slide Number Placeholder 3"/>
          <p:cNvSpPr>
            <a:spLocks noGrp="1"/>
          </p:cNvSpPr>
          <p:nvPr>
            <p:ph type="sldNum" sz="quarter" idx="5"/>
          </p:nvPr>
        </p:nvSpPr>
        <p:spPr/>
        <p:txBody>
          <a:bodyPr/>
          <a:lstStyle/>
          <a:p>
            <a:fld id="{4B95E52C-5F89-7D47-AAE8-B85E3BB5A0DE}" type="slidenum">
              <a:rPr lang="en-US" smtClean="0"/>
              <a:t>31</a:t>
            </a:fld>
            <a:endParaRPr lang="en-US"/>
          </a:p>
        </p:txBody>
      </p:sp>
    </p:spTree>
    <p:extLst>
      <p:ext uri="{BB962C8B-B14F-4D97-AF65-F5344CB8AC3E}">
        <p14:creationId xmlns:p14="http://schemas.microsoft.com/office/powerpoint/2010/main" val="973750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by comparing across projects, we can be confident that the contributors behaved typically in many respects as well. The advisor was less involved with coding work and more involved with high level planning. (pause)</a:t>
            </a:r>
          </a:p>
        </p:txBody>
      </p:sp>
      <p:sp>
        <p:nvSpPr>
          <p:cNvPr id="4" name="Slide Number Placeholder 3"/>
          <p:cNvSpPr>
            <a:spLocks noGrp="1"/>
          </p:cNvSpPr>
          <p:nvPr>
            <p:ph type="sldNum" sz="quarter" idx="5"/>
          </p:nvPr>
        </p:nvSpPr>
        <p:spPr/>
        <p:txBody>
          <a:bodyPr/>
          <a:lstStyle/>
          <a:p>
            <a:fld id="{4B95E52C-5F89-7D47-AAE8-B85E3BB5A0DE}" type="slidenum">
              <a:rPr lang="en-US" smtClean="0"/>
              <a:t>32</a:t>
            </a:fld>
            <a:endParaRPr lang="en-US"/>
          </a:p>
        </p:txBody>
      </p:sp>
    </p:spTree>
    <p:extLst>
      <p:ext uri="{BB962C8B-B14F-4D97-AF65-F5344CB8AC3E}">
        <p14:creationId xmlns:p14="http://schemas.microsoft.com/office/powerpoint/2010/main" val="944014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 student’s desire to offboard from the project was also normal. (pause)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comparing data across projects is useful. </a:t>
            </a: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33</a:t>
            </a:fld>
            <a:endParaRPr lang="en-US"/>
          </a:p>
        </p:txBody>
      </p:sp>
    </p:spTree>
    <p:extLst>
      <p:ext uri="{BB962C8B-B14F-4D97-AF65-F5344CB8AC3E}">
        <p14:creationId xmlns:p14="http://schemas.microsoft.com/office/powerpoint/2010/main" val="888819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method of validation is comparing </a:t>
            </a:r>
            <a:r>
              <a:rPr lang="en-US" sz="1200" i="1" kern="1200" dirty="0">
                <a:solidFill>
                  <a:schemeClr val="tx1"/>
                </a:solidFill>
                <a:effectLst/>
                <a:latin typeface="+mn-lt"/>
                <a:ea typeface="+mn-ea"/>
                <a:cs typeface="+mn-cs"/>
              </a:rPr>
              <a:t>within</a:t>
            </a:r>
            <a:r>
              <a:rPr lang="en-US" sz="1200" kern="1200" dirty="0">
                <a:solidFill>
                  <a:schemeClr val="tx1"/>
                </a:solidFill>
                <a:effectLst/>
                <a:latin typeface="+mn-lt"/>
                <a:ea typeface="+mn-ea"/>
                <a:cs typeface="+mn-cs"/>
              </a:rPr>
              <a:t> the project, but </a:t>
            </a:r>
            <a:r>
              <a:rPr lang="en-US" sz="1200" i="1" kern="1200" dirty="0">
                <a:solidFill>
                  <a:schemeClr val="tx1"/>
                </a:solidFill>
                <a:effectLst/>
                <a:latin typeface="+mn-lt"/>
                <a:ea typeface="+mn-ea"/>
                <a:cs typeface="+mn-cs"/>
              </a:rPr>
              <a:t>across</a:t>
            </a:r>
            <a:r>
              <a:rPr lang="en-US" sz="1200" kern="1200" dirty="0">
                <a:solidFill>
                  <a:schemeClr val="tx1"/>
                </a:solidFill>
                <a:effectLst/>
                <a:latin typeface="+mn-lt"/>
                <a:ea typeface="+mn-ea"/>
                <a:cs typeface="+mn-cs"/>
              </a:rPr>
              <a:t> the multiple types of data. For instance, our interview with the student’s advisor corroborated our interview with the developer and both of those were supplemented by the content analysis of </a:t>
            </a:r>
            <a:r>
              <a:rPr lang="en-US" sz="1200" kern="1200" dirty="0" err="1">
                <a:solidFill>
                  <a:schemeClr val="tx1"/>
                </a:solidFill>
                <a:effectLst/>
                <a:latin typeface="+mn-lt"/>
                <a:ea typeface="+mn-ea"/>
                <a:cs typeface="+mn-cs"/>
              </a:rPr>
              <a:t>Github</a:t>
            </a:r>
            <a:r>
              <a:rPr lang="en-US" sz="1200" kern="1200" dirty="0">
                <a:solidFill>
                  <a:schemeClr val="tx1"/>
                </a:solidFill>
                <a:effectLst/>
                <a:latin typeface="+mn-lt"/>
                <a:ea typeface="+mn-ea"/>
                <a:cs typeface="+mn-cs"/>
              </a:rPr>
              <a:t> and other project websites.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standard practice for this kind of work—you use multiple data sources to triangulate and establish the validity of your findings.</a:t>
            </a: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34</a:t>
            </a:fld>
            <a:endParaRPr lang="en-US"/>
          </a:p>
        </p:txBody>
      </p:sp>
    </p:spTree>
    <p:extLst>
      <p:ext uri="{BB962C8B-B14F-4D97-AF65-F5344CB8AC3E}">
        <p14:creationId xmlns:p14="http://schemas.microsoft.com/office/powerpoint/2010/main" val="1446769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 Fang and Neufeld described in their paper on sustained participation in peer production. </a:t>
            </a: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35</a:t>
            </a:fld>
            <a:endParaRPr lang="en-US"/>
          </a:p>
        </p:txBody>
      </p:sp>
    </p:spTree>
    <p:extLst>
      <p:ext uri="{BB962C8B-B14F-4D97-AF65-F5344CB8AC3E}">
        <p14:creationId xmlns:p14="http://schemas.microsoft.com/office/powerpoint/2010/main" val="270896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compared across cases to challenge our suppositions and introduce nuance. For instance, something we learned through our interview is that the core developer who did the first code review is funded to do that work, and that seemed to be an exception. Many interviewees told us that there are few funding opportunities for that kind of work and one project cited changing its work style because they couldn’t keep up with their user/developer community. So: much of our data tells us that managing contributions is unsustainable without additional resources, and the story I've been talking about shows us exactly how involved that work is when it can actually occur. </a:t>
            </a:r>
          </a:p>
          <a:p>
            <a:endParaRPr lang="en-US" dirty="0"/>
          </a:p>
          <a:p>
            <a:r>
              <a:rPr lang="en-US" dirty="0"/>
              <a:t>Something else noticeable through comparison is that while our case here seemed to be typical with respect to the advisor’s hands-off role early on, we’ve seen exceptions to that in our data that show alternative possibilities. For instance, some PIs help coach both the student and the software project, letting them both know what to expect in their communications. </a:t>
            </a:r>
          </a:p>
        </p:txBody>
      </p:sp>
      <p:sp>
        <p:nvSpPr>
          <p:cNvPr id="4" name="Slide Number Placeholder 3"/>
          <p:cNvSpPr>
            <a:spLocks noGrp="1"/>
          </p:cNvSpPr>
          <p:nvPr>
            <p:ph type="sldNum" sz="quarter" idx="5"/>
          </p:nvPr>
        </p:nvSpPr>
        <p:spPr/>
        <p:txBody>
          <a:bodyPr/>
          <a:lstStyle/>
          <a:p>
            <a:fld id="{4B95E52C-5F89-7D47-AAE8-B85E3BB5A0DE}" type="slidenum">
              <a:rPr lang="en-US" smtClean="0"/>
              <a:t>36</a:t>
            </a:fld>
            <a:endParaRPr lang="en-US"/>
          </a:p>
        </p:txBody>
      </p:sp>
    </p:spTree>
    <p:extLst>
      <p:ext uri="{BB962C8B-B14F-4D97-AF65-F5344CB8AC3E}">
        <p14:creationId xmlns:p14="http://schemas.microsoft.com/office/powerpoint/2010/main" val="737474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here, we were able to develop rich narratives about scientific software development by collecting interview data and trace data from websites like </a:t>
            </a:r>
            <a:r>
              <a:rPr lang="en-US" dirty="0" err="1"/>
              <a:t>Github</a:t>
            </a:r>
            <a:r>
              <a:rPr lang="en-US" dirty="0"/>
              <a:t>. </a:t>
            </a:r>
          </a:p>
          <a:p>
            <a:r>
              <a:rPr lang="en-US" dirty="0"/>
              <a:t>By comparing across and within cases, we’re able to recognize what is normal and what is exceptional. </a:t>
            </a:r>
          </a:p>
        </p:txBody>
      </p:sp>
      <p:sp>
        <p:nvSpPr>
          <p:cNvPr id="4" name="Slide Number Placeholder 3"/>
          <p:cNvSpPr>
            <a:spLocks noGrp="1"/>
          </p:cNvSpPr>
          <p:nvPr>
            <p:ph type="sldNum" sz="quarter" idx="5"/>
          </p:nvPr>
        </p:nvSpPr>
        <p:spPr/>
        <p:txBody>
          <a:bodyPr/>
          <a:lstStyle/>
          <a:p>
            <a:fld id="{4B95E52C-5F89-7D47-AAE8-B85E3BB5A0DE}" type="slidenum">
              <a:rPr lang="en-US" smtClean="0"/>
              <a:t>37</a:t>
            </a:fld>
            <a:endParaRPr lang="en-US"/>
          </a:p>
        </p:txBody>
      </p:sp>
    </p:spTree>
    <p:extLst>
      <p:ext uri="{BB962C8B-B14F-4D97-AF65-F5344CB8AC3E}">
        <p14:creationId xmlns:p14="http://schemas.microsoft.com/office/powerpoint/2010/main" val="493426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narratives become especially valuable when you relate them to theoretical concepts. </a:t>
            </a:r>
          </a:p>
          <a:p>
            <a:r>
              <a:rPr lang="en-US" dirty="0"/>
              <a:t>If you connect the data from your narrative to theoretical concepts, you can benefit from their analytical power.</a:t>
            </a:r>
          </a:p>
          <a:p>
            <a:endParaRPr lang="en-US" dirty="0"/>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38</a:t>
            </a:fld>
            <a:endParaRPr lang="en-US"/>
          </a:p>
        </p:txBody>
      </p:sp>
    </p:spTree>
    <p:extLst>
      <p:ext uri="{BB962C8B-B14F-4D97-AF65-F5344CB8AC3E}">
        <p14:creationId xmlns:p14="http://schemas.microsoft.com/office/powerpoint/2010/main" val="3474001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the literature that I tend to draw on is sociological, or comes from work and infrastructure studies. These areas often use the theoretical concept of invisible work. </a:t>
            </a:r>
          </a:p>
        </p:txBody>
      </p:sp>
      <p:sp>
        <p:nvSpPr>
          <p:cNvPr id="4" name="Slide Number Placeholder 3"/>
          <p:cNvSpPr>
            <a:spLocks noGrp="1"/>
          </p:cNvSpPr>
          <p:nvPr>
            <p:ph type="sldNum" sz="quarter" idx="5"/>
          </p:nvPr>
        </p:nvSpPr>
        <p:spPr/>
        <p:txBody>
          <a:bodyPr/>
          <a:lstStyle/>
          <a:p>
            <a:fld id="{4B95E52C-5F89-7D47-AAE8-B85E3BB5A0DE}" type="slidenum">
              <a:rPr lang="en-US" smtClean="0"/>
              <a:t>39</a:t>
            </a:fld>
            <a:endParaRPr lang="en-US"/>
          </a:p>
        </p:txBody>
      </p:sp>
    </p:spTree>
    <p:extLst>
      <p:ext uri="{BB962C8B-B14F-4D97-AF65-F5344CB8AC3E}">
        <p14:creationId xmlns:p14="http://schemas.microsoft.com/office/powerpoint/2010/main" val="420098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I’m going to talk a little bit about other kinds of research, what makes that challenging, </a:t>
            </a:r>
          </a:p>
        </p:txBody>
      </p:sp>
      <p:sp>
        <p:nvSpPr>
          <p:cNvPr id="4" name="Slide Number Placeholder 3"/>
          <p:cNvSpPr>
            <a:spLocks noGrp="1"/>
          </p:cNvSpPr>
          <p:nvPr>
            <p:ph type="sldNum" sz="quarter" idx="5"/>
          </p:nvPr>
        </p:nvSpPr>
        <p:spPr/>
        <p:txBody>
          <a:bodyPr/>
          <a:lstStyle/>
          <a:p>
            <a:fld id="{4B95E52C-5F89-7D47-AAE8-B85E3BB5A0DE}" type="slidenum">
              <a:rPr lang="en-US" smtClean="0"/>
              <a:t>4</a:t>
            </a:fld>
            <a:endParaRPr lang="en-US"/>
          </a:p>
        </p:txBody>
      </p:sp>
    </p:spTree>
    <p:extLst>
      <p:ext uri="{BB962C8B-B14F-4D97-AF65-F5344CB8AC3E}">
        <p14:creationId xmlns:p14="http://schemas.microsoft.com/office/powerpoint/2010/main" val="3985931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give you a quick primer on invisible work:</a:t>
            </a:r>
          </a:p>
          <a:p>
            <a:r>
              <a:rPr lang="en-US" dirty="0"/>
              <a:t>Arlene Kaplan Daniels was drawing on feminist discourse when she defined it in the mid1980s as labor that “disappears from our observations and reckonings.”</a:t>
            </a:r>
          </a:p>
        </p:txBody>
      </p:sp>
      <p:sp>
        <p:nvSpPr>
          <p:cNvPr id="4" name="Slide Number Placeholder 3"/>
          <p:cNvSpPr>
            <a:spLocks noGrp="1"/>
          </p:cNvSpPr>
          <p:nvPr>
            <p:ph type="sldNum" sz="quarter" idx="5"/>
          </p:nvPr>
        </p:nvSpPr>
        <p:spPr/>
        <p:txBody>
          <a:bodyPr/>
          <a:lstStyle/>
          <a:p>
            <a:fld id="{4B95E52C-5F89-7D47-AAE8-B85E3BB5A0DE}" type="slidenum">
              <a:rPr lang="en-US" smtClean="0"/>
              <a:t>40</a:t>
            </a:fld>
            <a:endParaRPr lang="en-US"/>
          </a:p>
        </p:txBody>
      </p:sp>
    </p:spTree>
    <p:extLst>
      <p:ext uri="{BB962C8B-B14F-4D97-AF65-F5344CB8AC3E}">
        <p14:creationId xmlns:p14="http://schemas.microsoft.com/office/powerpoint/2010/main" val="2931375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 </a:t>
            </a:r>
            <a:r>
              <a:rPr lang="en-US" dirty="0" err="1"/>
              <a:t>Shapin</a:t>
            </a:r>
            <a:r>
              <a:rPr lang="en-US" dirty="0"/>
              <a:t> gave a classic account of invisible labor in science when he recounted the myriad duties that different technicians, then called servants, performed in Chemist Robert Boyle’s lab. Boyle is famed for Boyle's law that describes the relationship between pressure, volume, and temperature of gasses. His technicians are not famed for their execution of experiments, their reading aloud of scientific texts, their procurement of chemical tinctures. </a:t>
            </a:r>
            <a:r>
              <a:rPr lang="en-US" dirty="0" err="1"/>
              <a:t>Shapin</a:t>
            </a:r>
            <a:r>
              <a:rPr lang="en-US" dirty="0"/>
              <a:t> contends that the hundreds of experiments that Boyle is famed for executing were more likely carried out (invisibly to history) by assistants.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Shapin</a:t>
            </a:r>
            <a:r>
              <a:rPr lang="en-US" sz="1200" kern="1200" dirty="0">
                <a:solidFill>
                  <a:schemeClr val="tx1"/>
                </a:solidFill>
                <a:effectLst/>
                <a:latin typeface="+mn-lt"/>
                <a:ea typeface="+mn-ea"/>
                <a:cs typeface="+mn-cs"/>
              </a:rPr>
              <a:t> tells us that the air pump in the background of Boyle here was probably constructed for </a:t>
            </a:r>
            <a:r>
              <a:rPr lang="en-US" sz="1200" kern="1200" dirty="0" err="1">
                <a:solidFill>
                  <a:schemeClr val="tx1"/>
                </a:solidFill>
                <a:effectLst/>
                <a:latin typeface="+mn-lt"/>
                <a:ea typeface="+mn-ea"/>
                <a:cs typeface="+mn-cs"/>
              </a:rPr>
              <a:t>boyle</a:t>
            </a:r>
            <a:r>
              <a:rPr lang="en-US" sz="1200" kern="1200" dirty="0">
                <a:solidFill>
                  <a:schemeClr val="tx1"/>
                </a:solidFill>
                <a:effectLst/>
                <a:latin typeface="+mn-lt"/>
                <a:ea typeface="+mn-ea"/>
                <a:cs typeface="+mn-cs"/>
              </a:rPr>
              <a:t> by Robert </a:t>
            </a:r>
            <a:r>
              <a:rPr lang="en-US" sz="1200" kern="1200" dirty="0" err="1">
                <a:solidFill>
                  <a:schemeClr val="tx1"/>
                </a:solidFill>
                <a:effectLst/>
                <a:latin typeface="+mn-lt"/>
                <a:ea typeface="+mn-ea"/>
                <a:cs typeface="+mn-cs"/>
              </a:rPr>
              <a:t>hooke</a:t>
            </a:r>
            <a:r>
              <a:rPr lang="en-US" sz="1200" kern="1200" dirty="0">
                <a:solidFill>
                  <a:schemeClr val="tx1"/>
                </a:solidFill>
                <a:effectLst/>
                <a:latin typeface="+mn-lt"/>
                <a:ea typeface="+mn-ea"/>
                <a:cs typeface="+mn-cs"/>
              </a:rPr>
              <a:t> and maintenance fell to the unnamed servants</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41</a:t>
            </a:fld>
            <a:endParaRPr lang="en-US"/>
          </a:p>
        </p:txBody>
      </p:sp>
    </p:spTree>
    <p:extLst>
      <p:ext uri="{BB962C8B-B14F-4D97-AF65-F5344CB8AC3E}">
        <p14:creationId xmlns:p14="http://schemas.microsoft.com/office/powerpoint/2010/main" val="485863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recently, we’ve seen invisible labor studied in data intensive science. Scroggins and </a:t>
            </a:r>
            <a:r>
              <a:rPr lang="en-US" dirty="0" err="1"/>
              <a:t>Pasquetto</a:t>
            </a:r>
            <a:r>
              <a:rPr lang="en-US" dirty="0"/>
              <a:t> found invisible labor throughout the research process—negotiating authorship, administering projects, maintaining analytic pipelines, cleaning and munging data, authoring metadata.” The thing about this kind of labor is that it’s either not recorded or not readily recognized anywhere—it’s identifiable through observation and study but its invisibility prevents that labor from benefitting its executors.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Shapin</a:t>
            </a:r>
            <a:r>
              <a:rPr lang="en-US" sz="1200" kern="1200" dirty="0">
                <a:solidFill>
                  <a:schemeClr val="tx1"/>
                </a:solidFill>
                <a:effectLst/>
                <a:latin typeface="+mn-lt"/>
                <a:ea typeface="+mn-ea"/>
                <a:cs typeface="+mn-cs"/>
              </a:rPr>
              <a:t> tells us that the air pump in the background of Boyle here was probably constructed for </a:t>
            </a:r>
            <a:r>
              <a:rPr lang="en-US" sz="1200" kern="1200" dirty="0" err="1">
                <a:solidFill>
                  <a:schemeClr val="tx1"/>
                </a:solidFill>
                <a:effectLst/>
                <a:latin typeface="+mn-lt"/>
                <a:ea typeface="+mn-ea"/>
                <a:cs typeface="+mn-cs"/>
              </a:rPr>
              <a:t>boyle</a:t>
            </a:r>
            <a:r>
              <a:rPr lang="en-US" sz="1200" kern="1200" dirty="0">
                <a:solidFill>
                  <a:schemeClr val="tx1"/>
                </a:solidFill>
                <a:effectLst/>
                <a:latin typeface="+mn-lt"/>
                <a:ea typeface="+mn-ea"/>
                <a:cs typeface="+mn-cs"/>
              </a:rPr>
              <a:t> by Robert </a:t>
            </a:r>
            <a:r>
              <a:rPr lang="en-US" sz="1200" kern="1200" dirty="0" err="1">
                <a:solidFill>
                  <a:schemeClr val="tx1"/>
                </a:solidFill>
                <a:effectLst/>
                <a:latin typeface="+mn-lt"/>
                <a:ea typeface="+mn-ea"/>
                <a:cs typeface="+mn-cs"/>
              </a:rPr>
              <a:t>hooke</a:t>
            </a:r>
            <a:r>
              <a:rPr lang="en-US" sz="1200" kern="1200" dirty="0">
                <a:solidFill>
                  <a:schemeClr val="tx1"/>
                </a:solidFill>
                <a:effectLst/>
                <a:latin typeface="+mn-lt"/>
                <a:ea typeface="+mn-ea"/>
                <a:cs typeface="+mn-cs"/>
              </a:rPr>
              <a:t> and maintenance fell to the unnamed servants</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42</a:t>
            </a:fld>
            <a:endParaRPr lang="en-US"/>
          </a:p>
        </p:txBody>
      </p:sp>
    </p:spTree>
    <p:extLst>
      <p:ext uri="{BB962C8B-B14F-4D97-AF65-F5344CB8AC3E}">
        <p14:creationId xmlns:p14="http://schemas.microsoft.com/office/powerpoint/2010/main" val="3429670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 and Strauss talked about the implications of work’s visibility. “On the one hand,” they said, “visibility can mean legitimacy, rescue from obscurity or other aspects of exploitation. On the other, visibility can create reification of work, opportunities for surveillance, or come to increase group communication and process burdens.” </a:t>
            </a:r>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95E52C-5F89-7D47-AAE8-B85E3BB5A0DE}" type="slidenum">
              <a:rPr lang="en-US" smtClean="0"/>
              <a:t>43</a:t>
            </a:fld>
            <a:endParaRPr lang="en-US"/>
          </a:p>
        </p:txBody>
      </p:sp>
    </p:spTree>
    <p:extLst>
      <p:ext uri="{BB962C8B-B14F-4D97-AF65-F5344CB8AC3E}">
        <p14:creationId xmlns:p14="http://schemas.microsoft.com/office/powerpoint/2010/main" val="671867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return to the story I told you. We can definitely see examples of invisible labor here.</a:t>
            </a:r>
          </a:p>
        </p:txBody>
      </p:sp>
      <p:sp>
        <p:nvSpPr>
          <p:cNvPr id="4" name="Slide Number Placeholder 3"/>
          <p:cNvSpPr>
            <a:spLocks noGrp="1"/>
          </p:cNvSpPr>
          <p:nvPr>
            <p:ph type="sldNum" sz="quarter" idx="5"/>
          </p:nvPr>
        </p:nvSpPr>
        <p:spPr/>
        <p:txBody>
          <a:bodyPr/>
          <a:lstStyle/>
          <a:p>
            <a:fld id="{4B95E52C-5F89-7D47-AAE8-B85E3BB5A0DE}" type="slidenum">
              <a:rPr lang="en-US" smtClean="0"/>
              <a:t>44</a:t>
            </a:fld>
            <a:endParaRPr lang="en-US"/>
          </a:p>
        </p:txBody>
      </p:sp>
    </p:spTree>
    <p:extLst>
      <p:ext uri="{BB962C8B-B14F-4D97-AF65-F5344CB8AC3E}">
        <p14:creationId xmlns:p14="http://schemas.microsoft.com/office/powerpoint/2010/main" val="3161318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note, for instance, that the core developers tagged another contributor to demonstrate a skill they new—that means the developers were able to maintain knowledge of the skills and responsiveness of project members so that they could arrange for fruitful mentorship. That kind of articulation, or coordination, work might be key to successful peer production, but we have to explicitly look for it. </a:t>
            </a:r>
          </a:p>
        </p:txBody>
      </p:sp>
      <p:sp>
        <p:nvSpPr>
          <p:cNvPr id="4" name="Slide Number Placeholder 3"/>
          <p:cNvSpPr>
            <a:spLocks noGrp="1"/>
          </p:cNvSpPr>
          <p:nvPr>
            <p:ph type="sldNum" sz="quarter" idx="5"/>
          </p:nvPr>
        </p:nvSpPr>
        <p:spPr/>
        <p:txBody>
          <a:bodyPr/>
          <a:lstStyle/>
          <a:p>
            <a:fld id="{4B95E52C-5F89-7D47-AAE8-B85E3BB5A0DE}" type="slidenum">
              <a:rPr lang="en-US" smtClean="0"/>
              <a:t>45</a:t>
            </a:fld>
            <a:endParaRPr lang="en-US"/>
          </a:p>
        </p:txBody>
      </p:sp>
    </p:spTree>
    <p:extLst>
      <p:ext uri="{BB962C8B-B14F-4D97-AF65-F5344CB8AC3E}">
        <p14:creationId xmlns:p14="http://schemas.microsoft.com/office/powerpoint/2010/main" val="218341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that’s interesting comes from the way that this story is somewhat unusual: that the developer was funded to integrate community pull requests. That means that his labor there was anticipated, recognized, and rewarded—it was definitely visible. But many more of our participants expressed that they can’t find money to support that kind of work. Among their peers it might be visible labor, but for a lot of the developers we talked to, it seemed like maintenance work and community management work was invisible to the people who could provide resources. </a:t>
            </a:r>
          </a:p>
        </p:txBody>
      </p:sp>
      <p:sp>
        <p:nvSpPr>
          <p:cNvPr id="4" name="Slide Number Placeholder 3"/>
          <p:cNvSpPr>
            <a:spLocks noGrp="1"/>
          </p:cNvSpPr>
          <p:nvPr>
            <p:ph type="sldNum" sz="quarter" idx="5"/>
          </p:nvPr>
        </p:nvSpPr>
        <p:spPr/>
        <p:txBody>
          <a:bodyPr/>
          <a:lstStyle/>
          <a:p>
            <a:fld id="{4B95E52C-5F89-7D47-AAE8-B85E3BB5A0DE}" type="slidenum">
              <a:rPr lang="en-US" smtClean="0"/>
              <a:t>46</a:t>
            </a:fld>
            <a:endParaRPr lang="en-US"/>
          </a:p>
        </p:txBody>
      </p:sp>
    </p:spTree>
    <p:extLst>
      <p:ext uri="{BB962C8B-B14F-4D97-AF65-F5344CB8AC3E}">
        <p14:creationId xmlns:p14="http://schemas.microsoft.com/office/powerpoint/2010/main" val="1954447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Scroggins and </a:t>
            </a:r>
            <a:r>
              <a:rPr lang="en-US" dirty="0" err="1"/>
              <a:t>Pasquetto</a:t>
            </a:r>
            <a:r>
              <a:rPr lang="en-US" dirty="0"/>
              <a:t> also saw in their study of data intensive sciences that </a:t>
            </a:r>
            <a:r>
              <a:rPr lang="en-US" sz="1200" kern="1200" dirty="0">
                <a:solidFill>
                  <a:schemeClr val="tx1"/>
                </a:solidFill>
                <a:effectLst/>
                <a:latin typeface="+mn-lt"/>
                <a:ea typeface="+mn-ea"/>
                <a:cs typeface="+mn-cs"/>
              </a:rPr>
              <a:t>as the practices of open science have become policy, its associated labor has become visible—that was demonstrated to them through requirements for dataset and software publishing. Another recent study from Geiger, Howard, and Irani about maintaining open source projects at different scales recognized that some of this work can be very visible—as they saw, visibility is actually the point when you’re </a:t>
            </a:r>
            <a:r>
              <a:rPr lang="en-US" sz="1200" kern="1200" dirty="0" err="1">
                <a:solidFill>
                  <a:schemeClr val="tx1"/>
                </a:solidFill>
                <a:effectLst/>
                <a:latin typeface="+mn-lt"/>
                <a:ea typeface="+mn-ea"/>
                <a:cs typeface="+mn-cs"/>
              </a:rPr>
              <a:t>eVANgelizing</a:t>
            </a:r>
            <a:r>
              <a:rPr lang="en-US" sz="1200" kern="1200" dirty="0">
                <a:solidFill>
                  <a:schemeClr val="tx1"/>
                </a:solidFill>
                <a:effectLst/>
                <a:latin typeface="+mn-lt"/>
                <a:ea typeface="+mn-ea"/>
                <a:cs typeface="+mn-cs"/>
              </a:rPr>
              <a:t> your software project. </a:t>
            </a: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47</a:t>
            </a:fld>
            <a:endParaRPr lang="en-US"/>
          </a:p>
        </p:txBody>
      </p:sp>
    </p:spTree>
    <p:extLst>
      <p:ext uri="{BB962C8B-B14F-4D97-AF65-F5344CB8AC3E}">
        <p14:creationId xmlns:p14="http://schemas.microsoft.com/office/powerpoint/2010/main" val="575932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me, these examples from the literature and our study suggest that we’re amidst change; we will see more records and quantification of scientific software development. Or, as Star and Strauss said, that we’ll see the maintenance and community management work become legitimized labor. People in this Zoom room are working to make that happen. </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48</a:t>
            </a:fld>
            <a:endParaRPr lang="en-US"/>
          </a:p>
        </p:txBody>
      </p:sp>
    </p:spTree>
    <p:extLst>
      <p:ext uri="{BB962C8B-B14F-4D97-AF65-F5344CB8AC3E}">
        <p14:creationId xmlns:p14="http://schemas.microsoft.com/office/powerpoint/2010/main" val="1485345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We’ll also want to watch out for the consequences they warned of: reification of work, surveillance, and procedural burdens. We might consider what actions we actually want logged and visible on communication platforms, or at least who we make that visible to. Invisible work brings our attention to labor that’s gone unrecognized, but we’ll want to be conscientious about how we direct that attention. </a:t>
            </a: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49</a:t>
            </a:fld>
            <a:endParaRPr lang="en-US"/>
          </a:p>
        </p:txBody>
      </p:sp>
    </p:spTree>
    <p:extLst>
      <p:ext uri="{BB962C8B-B14F-4D97-AF65-F5344CB8AC3E}">
        <p14:creationId xmlns:p14="http://schemas.microsoft.com/office/powerpoint/2010/main" val="381797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we’ll come back to what all of this means for those of us in the room and who we represent. </a:t>
            </a:r>
          </a:p>
          <a:p>
            <a:endParaRPr lang="en-US" dirty="0"/>
          </a:p>
          <a:p>
            <a:r>
              <a:rPr lang="en-US" dirty="0"/>
              <a:t>The crux of this talk is that I can show to you all that scientific software development is becoming more visible in academia, but not sufficiently. We can leverage the kind of qualitative research I’ll show you to argue for recognition and reward of software work. I'll also argue that </a:t>
            </a:r>
            <a:r>
              <a:rPr lang="en-US" dirty="0" err="1"/>
              <a:t>scisoft</a:t>
            </a:r>
            <a:r>
              <a:rPr lang="en-US" dirty="0"/>
              <a:t> development can also benefit from the attention of other researchers in fields like </a:t>
            </a:r>
            <a:r>
              <a:rPr lang="en-US" dirty="0" err="1"/>
              <a:t>scientometrics</a:t>
            </a:r>
            <a:r>
              <a:rPr lang="en-US" dirty="0"/>
              <a:t> and science of team science… if we can just help tweak their datasets a bit, at least.</a:t>
            </a:r>
          </a:p>
        </p:txBody>
      </p:sp>
      <p:sp>
        <p:nvSpPr>
          <p:cNvPr id="4" name="Slide Number Placeholder 3"/>
          <p:cNvSpPr>
            <a:spLocks noGrp="1"/>
          </p:cNvSpPr>
          <p:nvPr>
            <p:ph type="sldNum" sz="quarter" idx="5"/>
          </p:nvPr>
        </p:nvSpPr>
        <p:spPr/>
        <p:txBody>
          <a:bodyPr/>
          <a:lstStyle/>
          <a:p>
            <a:fld id="{4B95E52C-5F89-7D47-AAE8-B85E3BB5A0DE}" type="slidenum">
              <a:rPr lang="en-US" smtClean="0"/>
              <a:t>5</a:t>
            </a:fld>
            <a:endParaRPr lang="en-US"/>
          </a:p>
        </p:txBody>
      </p:sp>
    </p:spTree>
    <p:extLst>
      <p:ext uri="{BB962C8B-B14F-4D97-AF65-F5344CB8AC3E}">
        <p14:creationId xmlns:p14="http://schemas.microsoft.com/office/powerpoint/2010/main" val="18151908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That’s one reason why it’s cool to see </a:t>
            </a:r>
            <a:r>
              <a:rPr lang="en-US" sz="1200" i="1" kern="1200" dirty="0">
                <a:solidFill>
                  <a:schemeClr val="tx1"/>
                </a:solidFill>
                <a:effectLst/>
                <a:latin typeface="+mn-lt"/>
                <a:ea typeface="+mn-ea"/>
                <a:cs typeface="+mn-cs"/>
              </a:rPr>
              <a:t>lightweight</a:t>
            </a:r>
            <a:r>
              <a:rPr lang="en-US" sz="1200" kern="1200" dirty="0">
                <a:solidFill>
                  <a:schemeClr val="tx1"/>
                </a:solidFill>
                <a:effectLst/>
                <a:latin typeface="+mn-lt"/>
                <a:ea typeface="+mn-ea"/>
                <a:cs typeface="+mn-cs"/>
              </a:rPr>
              <a:t> interventions for productivity like PSIP—it keeps procedural burden low. This approach, which Benjamin Sims shared in his lightning talk on Monday, acknowledges that planning for sustainability and productivity should be incremental and integrated into feature development. PSIP helps teams make tacit knowledge and invisible work explicit for self assessment. The team, most of which I believe to be here today, is working to cut out steps in that process through automated tools. You can find more information on the better scientific software website. </a:t>
            </a: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50</a:t>
            </a:fld>
            <a:endParaRPr lang="en-US"/>
          </a:p>
        </p:txBody>
      </p:sp>
    </p:spTree>
    <p:extLst>
      <p:ext uri="{BB962C8B-B14F-4D97-AF65-F5344CB8AC3E}">
        <p14:creationId xmlns:p14="http://schemas.microsoft.com/office/powerpoint/2010/main" val="182438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by applying this theoretical concept of invisible work to our data, we’ve been able to raise our level of analysis so that we that can speak not just about </a:t>
            </a:r>
            <a:r>
              <a:rPr lang="en-US" i="1" dirty="0"/>
              <a:t>our sample</a:t>
            </a:r>
            <a:r>
              <a:rPr lang="en-US" i="0" dirty="0"/>
              <a:t>, but about scientific software work generally. And, what’s more is that I’ve mentioned a few researchers whose work can inform our own or who might be affected by it; bringing them into the conversation raises the profile of scientific software development generally. </a:t>
            </a:r>
            <a:endParaRPr lang="en-US" dirty="0"/>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51</a:t>
            </a:fld>
            <a:endParaRPr lang="en-US"/>
          </a:p>
        </p:txBody>
      </p:sp>
    </p:spTree>
    <p:extLst>
      <p:ext uri="{BB962C8B-B14F-4D97-AF65-F5344CB8AC3E}">
        <p14:creationId xmlns:p14="http://schemas.microsoft.com/office/powerpoint/2010/main" val="744374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I’m going to show that while you can apply concepts like invisible work to gain analytical power and scholarly visibility, you can also generate vocabulary yourself to advance your analysis. The right vocabulary allows you to discuss topics with more precision.</a:t>
            </a:r>
          </a:p>
          <a:p>
            <a:endParaRPr lang="en-US" dirty="0"/>
          </a:p>
          <a:p>
            <a:r>
              <a:rPr lang="en-US" dirty="0"/>
              <a:t>James, Fan, and I have done this in our study of peer production projects. To get there, we leveraged existing theoretical concepts like </a:t>
            </a:r>
            <a:r>
              <a:rPr lang="en-US" i="1" dirty="0"/>
              <a:t>genres. D</a:t>
            </a:r>
            <a:r>
              <a:rPr lang="en-US" dirty="0"/>
              <a:t>oing that helped us see our data in a new light—one that really put the type of organization involved into relief. </a:t>
            </a:r>
          </a:p>
        </p:txBody>
      </p:sp>
      <p:sp>
        <p:nvSpPr>
          <p:cNvPr id="4" name="Slide Number Placeholder 3"/>
          <p:cNvSpPr>
            <a:spLocks noGrp="1"/>
          </p:cNvSpPr>
          <p:nvPr>
            <p:ph type="sldNum" sz="quarter" idx="5"/>
          </p:nvPr>
        </p:nvSpPr>
        <p:spPr/>
        <p:txBody>
          <a:bodyPr/>
          <a:lstStyle/>
          <a:p>
            <a:fld id="{4B95E52C-5F89-7D47-AAE8-B85E3BB5A0DE}" type="slidenum">
              <a:rPr lang="en-US" smtClean="0"/>
              <a:t>52</a:t>
            </a:fld>
            <a:endParaRPr lang="en-US"/>
          </a:p>
        </p:txBody>
      </p:sp>
    </p:spTree>
    <p:extLst>
      <p:ext uri="{BB962C8B-B14F-4D97-AF65-F5344CB8AC3E}">
        <p14:creationId xmlns:p14="http://schemas.microsoft.com/office/powerpoint/2010/main" val="1941747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another primer: genres are types of things—you might think of movie genres. They’re recognizable by their form (what they look like) and their function (what they’re for). There are characteristics of a genre. Like, horror movies are visually dark, have creeping soundtracks that suddenly are jarring (that's their form), and they do that to keep you in suspense and frighten you (that's their function). </a:t>
            </a:r>
          </a:p>
        </p:txBody>
      </p:sp>
      <p:sp>
        <p:nvSpPr>
          <p:cNvPr id="4" name="Slide Number Placeholder 3"/>
          <p:cNvSpPr>
            <a:spLocks noGrp="1"/>
          </p:cNvSpPr>
          <p:nvPr>
            <p:ph type="sldNum" sz="quarter" idx="5"/>
          </p:nvPr>
        </p:nvSpPr>
        <p:spPr/>
        <p:txBody>
          <a:bodyPr/>
          <a:lstStyle/>
          <a:p>
            <a:fld id="{4B95E52C-5F89-7D47-AAE8-B85E3BB5A0DE}" type="slidenum">
              <a:rPr lang="en-US" smtClean="0"/>
              <a:t>53</a:t>
            </a:fld>
            <a:endParaRPr lang="en-US"/>
          </a:p>
        </p:txBody>
      </p:sp>
    </p:spTree>
    <p:extLst>
      <p:ext uri="{BB962C8B-B14F-4D97-AF65-F5344CB8AC3E}">
        <p14:creationId xmlns:p14="http://schemas.microsoft.com/office/powerpoint/2010/main" val="1115321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Genres are developed through a community’s communication practices over time. </a:t>
            </a:r>
          </a:p>
        </p:txBody>
      </p:sp>
      <p:sp>
        <p:nvSpPr>
          <p:cNvPr id="4" name="Slide Number Placeholder 3"/>
          <p:cNvSpPr>
            <a:spLocks noGrp="1"/>
          </p:cNvSpPr>
          <p:nvPr>
            <p:ph type="sldNum" sz="quarter" idx="5"/>
          </p:nvPr>
        </p:nvSpPr>
        <p:spPr/>
        <p:txBody>
          <a:bodyPr/>
          <a:lstStyle/>
          <a:p>
            <a:fld id="{4B95E52C-5F89-7D47-AAE8-B85E3BB5A0DE}" type="slidenum">
              <a:rPr lang="en-US" smtClean="0"/>
              <a:t>54</a:t>
            </a:fld>
            <a:endParaRPr lang="en-US"/>
          </a:p>
        </p:txBody>
      </p:sp>
    </p:spTree>
    <p:extLst>
      <p:ext uri="{BB962C8B-B14F-4D97-AF65-F5344CB8AC3E}">
        <p14:creationId xmlns:p14="http://schemas.microsoft.com/office/powerpoint/2010/main" val="31149818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genres allows us to exploit them so that we can study how they and the communities that produce them change.</a:t>
            </a:r>
          </a:p>
          <a:p>
            <a:endParaRPr lang="en-US" dirty="0"/>
          </a:p>
          <a:p>
            <a:r>
              <a:rPr lang="en-US" dirty="0"/>
              <a:t>{{next slide might load slow}}</a:t>
            </a:r>
          </a:p>
        </p:txBody>
      </p:sp>
      <p:sp>
        <p:nvSpPr>
          <p:cNvPr id="4" name="Slide Number Placeholder 3"/>
          <p:cNvSpPr>
            <a:spLocks noGrp="1"/>
          </p:cNvSpPr>
          <p:nvPr>
            <p:ph type="sldNum" sz="quarter" idx="5"/>
          </p:nvPr>
        </p:nvSpPr>
        <p:spPr/>
        <p:txBody>
          <a:bodyPr/>
          <a:lstStyle/>
          <a:p>
            <a:fld id="{4B95E52C-5F89-7D47-AAE8-B85E3BB5A0DE}" type="slidenum">
              <a:rPr lang="en-US" smtClean="0"/>
              <a:t>55</a:t>
            </a:fld>
            <a:endParaRPr lang="en-US"/>
          </a:p>
        </p:txBody>
      </p:sp>
    </p:spTree>
    <p:extLst>
      <p:ext uri="{BB962C8B-B14F-4D97-AF65-F5344CB8AC3E}">
        <p14:creationId xmlns:p14="http://schemas.microsoft.com/office/powerpoint/2010/main" val="10350902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applied this concept to the data we collected about characteristics of software project websites. This helped us develop a taxonomy of different organizations creating scientific software. We identified and defined four common organization types: peer production communities, labs, tool groups, and  author groups for which we developed the genre exemplars you see here on the screen. </a:t>
            </a:r>
          </a:p>
          <a:p>
            <a:endParaRPr lang="en-US" dirty="0"/>
          </a:p>
          <a:p>
            <a:r>
              <a:rPr lang="en-US" dirty="0"/>
              <a:t>The number next to each genre here is how many projects we saw as demonstrating the genre at the end of the grant. We did also see a couple of businesses and consortia, so you’ll see that the numbers here don’t sum to 120. </a:t>
            </a:r>
          </a:p>
          <a:p>
            <a:endParaRPr lang="en-US" dirty="0"/>
          </a:p>
          <a:p>
            <a:r>
              <a:rPr lang="en-US" dirty="0"/>
              <a:t>With this taxonomy developed, we were then able to talk about how an organization like a lab can turn their project into a peer production community. Without having all of these different words for specific types of organizations, we can’t properly talk about their unique concerns. </a:t>
            </a:r>
          </a:p>
          <a:p>
            <a:endParaRPr lang="en-US" dirty="0"/>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56</a:t>
            </a:fld>
            <a:endParaRPr lang="en-US"/>
          </a:p>
        </p:txBody>
      </p:sp>
    </p:spTree>
    <p:extLst>
      <p:ext uri="{BB962C8B-B14F-4D97-AF65-F5344CB8AC3E}">
        <p14:creationId xmlns:p14="http://schemas.microsoft.com/office/powerpoint/2010/main" val="3663182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you’ll recall, our research question was about how scientific software projects pursue sustainability through peer production—once we had the vocabulary for it, this question becomes, in essence, how do software projects demonstrating one genre transition to demonstrating peer production? </a:t>
            </a:r>
          </a:p>
        </p:txBody>
      </p:sp>
      <p:sp>
        <p:nvSpPr>
          <p:cNvPr id="4" name="Slide Number Placeholder 3"/>
          <p:cNvSpPr>
            <a:spLocks noGrp="1"/>
          </p:cNvSpPr>
          <p:nvPr>
            <p:ph type="sldNum" sz="quarter" idx="5"/>
          </p:nvPr>
        </p:nvSpPr>
        <p:spPr/>
        <p:txBody>
          <a:bodyPr/>
          <a:lstStyle/>
          <a:p>
            <a:fld id="{4B95E52C-5F89-7D47-AAE8-B85E3BB5A0DE}" type="slidenum">
              <a:rPr lang="en-US" smtClean="0"/>
              <a:t>57</a:t>
            </a:fld>
            <a:endParaRPr lang="en-US"/>
          </a:p>
        </p:txBody>
      </p:sp>
    </p:spTree>
    <p:extLst>
      <p:ext uri="{BB962C8B-B14F-4D97-AF65-F5344CB8AC3E}">
        <p14:creationId xmlns:p14="http://schemas.microsoft.com/office/powerpoint/2010/main" val="706019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answer that question with respect to the genres in our narrative:</a:t>
            </a:r>
          </a:p>
          <a:p>
            <a:r>
              <a:rPr lang="en-US" dirty="0"/>
              <a:t>The student, their advisor, and some other researchers were funded by the SI2 grant. They didn’t have much of a group web presence and seemed to be a temporary collaboration, which is characteristic of what we call an author group. Instead of websites, we had to learn about them through posters and other static documents. </a:t>
            </a:r>
          </a:p>
          <a:p>
            <a:endParaRPr lang="en-US" dirty="0"/>
          </a:p>
          <a:p>
            <a:r>
              <a:rPr lang="en-US" dirty="0"/>
              <a:t>The other genre characteristics that we used to recognize author groups are their singular interests—they don’t have a huge research agenda together—they don’t invite contributions but they do publish.</a:t>
            </a:r>
          </a:p>
          <a:p>
            <a:endParaRPr lang="en-US" dirty="0"/>
          </a:p>
          <a:p>
            <a:r>
              <a:rPr lang="en-US" dirty="0"/>
              <a:t>The software project they submitted a PR to was a classic peer production project, meaning that it’s form included strong identification as a community under a shared name and singular focus, a clear invitation to outsiders to contribute, and little focus on publications. The function of a peer production website is to enable actionable transparency, meaning that newcomers can see how they can contribute and then take that first step knowledgably. </a:t>
            </a:r>
          </a:p>
          <a:p>
            <a:endParaRPr lang="en-US" dirty="0"/>
          </a:p>
          <a:p>
            <a:r>
              <a:rPr lang="en-US" dirty="0"/>
              <a:t>So how can software produced by an author group be sustained by a peer production community?</a:t>
            </a:r>
          </a:p>
        </p:txBody>
      </p:sp>
      <p:sp>
        <p:nvSpPr>
          <p:cNvPr id="4" name="Slide Number Placeholder 3"/>
          <p:cNvSpPr>
            <a:spLocks noGrp="1"/>
          </p:cNvSpPr>
          <p:nvPr>
            <p:ph type="sldNum" sz="quarter" idx="5"/>
          </p:nvPr>
        </p:nvSpPr>
        <p:spPr/>
        <p:txBody>
          <a:bodyPr/>
          <a:lstStyle/>
          <a:p>
            <a:fld id="{4B95E52C-5F89-7D47-AAE8-B85E3BB5A0DE}" type="slidenum">
              <a:rPr lang="en-US" smtClean="0"/>
              <a:t>58</a:t>
            </a:fld>
            <a:endParaRPr lang="en-US"/>
          </a:p>
        </p:txBody>
      </p:sp>
    </p:spTree>
    <p:extLst>
      <p:ext uri="{BB962C8B-B14F-4D97-AF65-F5344CB8AC3E}">
        <p14:creationId xmlns:p14="http://schemas.microsoft.com/office/powerpoint/2010/main" val="716265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more language to answer that question and describe the possible transitions software can make generally. The transition possibilities we recognized include reorganization, hand off, and migration.</a:t>
            </a:r>
          </a:p>
          <a:p>
            <a:endParaRPr lang="en-US" dirty="0"/>
          </a:p>
          <a:p>
            <a:r>
              <a:rPr lang="en-US" dirty="0"/>
              <a:t>A reorganization occurs when a software project does change itself to demonstrate a different genre online. </a:t>
            </a:r>
          </a:p>
        </p:txBody>
      </p:sp>
      <p:sp>
        <p:nvSpPr>
          <p:cNvPr id="4" name="Slide Number Placeholder 3"/>
          <p:cNvSpPr>
            <a:spLocks noGrp="1"/>
          </p:cNvSpPr>
          <p:nvPr>
            <p:ph type="sldNum" sz="quarter" idx="5"/>
          </p:nvPr>
        </p:nvSpPr>
        <p:spPr/>
        <p:txBody>
          <a:bodyPr/>
          <a:lstStyle/>
          <a:p>
            <a:fld id="{4B95E52C-5F89-7D47-AAE8-B85E3BB5A0DE}" type="slidenum">
              <a:rPr lang="en-US" smtClean="0"/>
              <a:t>59</a:t>
            </a:fld>
            <a:endParaRPr lang="en-US"/>
          </a:p>
        </p:txBody>
      </p:sp>
    </p:spTree>
    <p:extLst>
      <p:ext uri="{BB962C8B-B14F-4D97-AF65-F5344CB8AC3E}">
        <p14:creationId xmlns:p14="http://schemas.microsoft.com/office/powerpoint/2010/main" val="156101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 I'm talking about is research that I’ve been doing with my advisor, James Howison, and fellow UT Austin </a:t>
            </a:r>
            <a:r>
              <a:rPr lang="en-US" dirty="0" err="1"/>
              <a:t>iSchooler</a:t>
            </a:r>
            <a:r>
              <a:rPr lang="en-US" dirty="0"/>
              <a:t>, Fan Du. Thanks to James and Fan for their work and for their help in developing this talk. </a:t>
            </a:r>
          </a:p>
          <a:p>
            <a:endParaRPr lang="en-US" dirty="0"/>
          </a:p>
          <a:p>
            <a:r>
              <a:rPr lang="en-US" dirty="0"/>
              <a:t>We are happily funded by the National Science Foundation. </a:t>
            </a:r>
          </a:p>
          <a:p>
            <a:endParaRPr lang="en-US" dirty="0"/>
          </a:p>
          <a:p>
            <a:r>
              <a:rPr lang="en-US" dirty="0"/>
              <a:t>I also want to thank our participants in this research. They’ve, of course, been indispensable—as have those of you in the audience who have given us feedback and responses when we shared some of our initial results. </a:t>
            </a:r>
          </a:p>
        </p:txBody>
      </p:sp>
      <p:sp>
        <p:nvSpPr>
          <p:cNvPr id="4" name="Slide Number Placeholder 3"/>
          <p:cNvSpPr>
            <a:spLocks noGrp="1"/>
          </p:cNvSpPr>
          <p:nvPr>
            <p:ph type="sldNum" sz="quarter" idx="5"/>
          </p:nvPr>
        </p:nvSpPr>
        <p:spPr/>
        <p:txBody>
          <a:bodyPr/>
          <a:lstStyle/>
          <a:p>
            <a:fld id="{4B95E52C-5F89-7D47-AAE8-B85E3BB5A0DE}" type="slidenum">
              <a:rPr lang="en-US" smtClean="0"/>
              <a:t>6</a:t>
            </a:fld>
            <a:endParaRPr lang="en-US"/>
          </a:p>
        </p:txBody>
      </p:sp>
    </p:spTree>
    <p:extLst>
      <p:ext uri="{BB962C8B-B14F-4D97-AF65-F5344CB8AC3E}">
        <p14:creationId xmlns:p14="http://schemas.microsoft.com/office/powerpoint/2010/main" val="2005000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handoff occurs when one team, like the author group in our narrative, turns over code and maintenance responsibility to another team that demonstrates a different genre, like a peer production community. </a:t>
            </a:r>
          </a:p>
        </p:txBody>
      </p:sp>
      <p:sp>
        <p:nvSpPr>
          <p:cNvPr id="4" name="Slide Number Placeholder 3"/>
          <p:cNvSpPr>
            <a:spLocks noGrp="1"/>
          </p:cNvSpPr>
          <p:nvPr>
            <p:ph type="sldNum" sz="quarter" idx="5"/>
          </p:nvPr>
        </p:nvSpPr>
        <p:spPr/>
        <p:txBody>
          <a:bodyPr/>
          <a:lstStyle/>
          <a:p>
            <a:fld id="{4B95E52C-5F89-7D47-AAE8-B85E3BB5A0DE}" type="slidenum">
              <a:rPr lang="en-US" smtClean="0"/>
              <a:t>60</a:t>
            </a:fld>
            <a:endParaRPr lang="en-US"/>
          </a:p>
        </p:txBody>
      </p:sp>
    </p:spTree>
    <p:extLst>
      <p:ext uri="{BB962C8B-B14F-4D97-AF65-F5344CB8AC3E}">
        <p14:creationId xmlns:p14="http://schemas.microsoft.com/office/powerpoint/2010/main" val="39965197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migration occurs when software moves from one team to another, but those teams demonstrate the same genre. </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61</a:t>
            </a:fld>
            <a:endParaRPr lang="en-US"/>
          </a:p>
        </p:txBody>
      </p:sp>
    </p:spTree>
    <p:extLst>
      <p:ext uri="{BB962C8B-B14F-4D97-AF65-F5344CB8AC3E}">
        <p14:creationId xmlns:p14="http://schemas.microsoft.com/office/powerpoint/2010/main" val="2776893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counts of the number of projects in our sample that we coded as undergoing these different types of transitions. And one thing that you can see quickly is that most projects underwent no transition at all. </a:t>
            </a:r>
          </a:p>
        </p:txBody>
      </p:sp>
      <p:sp>
        <p:nvSpPr>
          <p:cNvPr id="4" name="Slide Number Placeholder 3"/>
          <p:cNvSpPr>
            <a:spLocks noGrp="1"/>
          </p:cNvSpPr>
          <p:nvPr>
            <p:ph type="sldNum" sz="quarter" idx="5"/>
          </p:nvPr>
        </p:nvSpPr>
        <p:spPr/>
        <p:txBody>
          <a:bodyPr/>
          <a:lstStyle/>
          <a:p>
            <a:fld id="{4B95E52C-5F89-7D47-AAE8-B85E3BB5A0DE}" type="slidenum">
              <a:rPr lang="en-US" smtClean="0"/>
              <a:t>62</a:t>
            </a:fld>
            <a:endParaRPr lang="en-US"/>
          </a:p>
        </p:txBody>
      </p:sp>
    </p:spTree>
    <p:extLst>
      <p:ext uri="{BB962C8B-B14F-4D97-AF65-F5344CB8AC3E}">
        <p14:creationId xmlns:p14="http://schemas.microsoft.com/office/powerpoint/2010/main" val="30305517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actually only found that nine projects managed to transition to peer production during the grant period. From the graph on the right, you can see that the way author groups, like the one in our story, transition their software to peer production is through a handoff. </a:t>
            </a:r>
          </a:p>
          <a:p>
            <a:endParaRPr lang="en-US" dirty="0"/>
          </a:p>
          <a:p>
            <a:r>
              <a:rPr lang="en-US" dirty="0"/>
              <a:t>If we put that into dialog with the story I shared earlier, we might get ideas. You might start to wonder about the possibility of author groups funded for a handoff having some sort of commitment to the recipient organization that says they’ll follow community standards….In that case, at least they’d have to acknowledge them before submitting their PR. </a:t>
            </a:r>
          </a:p>
          <a:p>
            <a:endParaRPr lang="en-US" dirty="0"/>
          </a:p>
          <a:p>
            <a:r>
              <a:rPr lang="en-US" dirty="0"/>
              <a:t>So we’re able to conceptualize new possibilities for work practices by spotting trends and creating language.</a:t>
            </a:r>
          </a:p>
        </p:txBody>
      </p:sp>
      <p:sp>
        <p:nvSpPr>
          <p:cNvPr id="4" name="Slide Number Placeholder 3"/>
          <p:cNvSpPr>
            <a:spLocks noGrp="1"/>
          </p:cNvSpPr>
          <p:nvPr>
            <p:ph type="sldNum" sz="quarter" idx="5"/>
          </p:nvPr>
        </p:nvSpPr>
        <p:spPr/>
        <p:txBody>
          <a:bodyPr/>
          <a:lstStyle/>
          <a:p>
            <a:fld id="{4B95E52C-5F89-7D47-AAE8-B85E3BB5A0DE}" type="slidenum">
              <a:rPr lang="en-US" smtClean="0"/>
              <a:t>63</a:t>
            </a:fld>
            <a:endParaRPr lang="en-US"/>
          </a:p>
        </p:txBody>
      </p:sp>
    </p:spTree>
    <p:extLst>
      <p:ext uri="{BB962C8B-B14F-4D97-AF65-F5344CB8AC3E}">
        <p14:creationId xmlns:p14="http://schemas.microsoft.com/office/powerpoint/2010/main" val="387677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also draw attention here to a genre I haven’t mentioned as much, but that we did see the most in our data: labs. </a:t>
            </a:r>
          </a:p>
          <a:p>
            <a:r>
              <a:rPr lang="en-US" dirty="0"/>
              <a:t>We recognized the lab genre by the fact that they named their group—often after the PI—they had multiple ongoing projects, they rarely invited contributions to the project (instead, they say to apply to the lab), and they always shared publications. We can think of a lab as a closed group that’s generally interested in establishing academic credibility and exceptionality.</a:t>
            </a:r>
          </a:p>
        </p:txBody>
      </p:sp>
      <p:sp>
        <p:nvSpPr>
          <p:cNvPr id="4" name="Slide Number Placeholder 3"/>
          <p:cNvSpPr>
            <a:spLocks noGrp="1"/>
          </p:cNvSpPr>
          <p:nvPr>
            <p:ph type="sldNum" sz="quarter" idx="5"/>
          </p:nvPr>
        </p:nvSpPr>
        <p:spPr/>
        <p:txBody>
          <a:bodyPr/>
          <a:lstStyle/>
          <a:p>
            <a:fld id="{4B95E52C-5F89-7D47-AAE8-B85E3BB5A0DE}" type="slidenum">
              <a:rPr lang="en-US" smtClean="0"/>
              <a:t>64</a:t>
            </a:fld>
            <a:endParaRPr lang="en-US"/>
          </a:p>
        </p:txBody>
      </p:sp>
    </p:spTree>
    <p:extLst>
      <p:ext uri="{BB962C8B-B14F-4D97-AF65-F5344CB8AC3E}">
        <p14:creationId xmlns:p14="http://schemas.microsoft.com/office/powerpoint/2010/main" val="39567388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might help explain why their projects so rarely transition to peer production—they can open source their code and maintain reputational benefit, but if they open up the organization to anyone, then their prestige is diluted and part of the function of the genre is eroded.</a:t>
            </a:r>
          </a:p>
          <a:p>
            <a:endParaRPr lang="en-US" dirty="0"/>
          </a:p>
          <a:p>
            <a:r>
              <a:rPr lang="en-US" dirty="0"/>
              <a:t>Using our vocabulary for software genres and transition methods,</a:t>
            </a:r>
          </a:p>
        </p:txBody>
      </p:sp>
      <p:sp>
        <p:nvSpPr>
          <p:cNvPr id="4" name="Slide Number Placeholder 3"/>
          <p:cNvSpPr>
            <a:spLocks noGrp="1"/>
          </p:cNvSpPr>
          <p:nvPr>
            <p:ph type="sldNum" sz="quarter" idx="5"/>
          </p:nvPr>
        </p:nvSpPr>
        <p:spPr/>
        <p:txBody>
          <a:bodyPr/>
          <a:lstStyle/>
          <a:p>
            <a:fld id="{4B95E52C-5F89-7D47-AAE8-B85E3BB5A0DE}" type="slidenum">
              <a:rPr lang="en-US" smtClean="0"/>
              <a:t>65</a:t>
            </a:fld>
            <a:endParaRPr lang="en-US"/>
          </a:p>
        </p:txBody>
      </p:sp>
    </p:spTree>
    <p:extLst>
      <p:ext uri="{BB962C8B-B14F-4D97-AF65-F5344CB8AC3E}">
        <p14:creationId xmlns:p14="http://schemas.microsoft.com/office/powerpoint/2010/main" val="6513566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talk and ask questions about things like how values such as reputation or inclusivity affect software development. We can be specific in our questions—not just ask about software projects, but ask about specific types of projects. And we can spot trends like the rarity of reorganizing for peer production. </a:t>
            </a:r>
          </a:p>
        </p:txBody>
      </p:sp>
      <p:sp>
        <p:nvSpPr>
          <p:cNvPr id="4" name="Slide Number Placeholder 3"/>
          <p:cNvSpPr>
            <a:spLocks noGrp="1"/>
          </p:cNvSpPr>
          <p:nvPr>
            <p:ph type="sldNum" sz="quarter" idx="5"/>
          </p:nvPr>
        </p:nvSpPr>
        <p:spPr/>
        <p:txBody>
          <a:bodyPr/>
          <a:lstStyle/>
          <a:p>
            <a:fld id="{4B95E52C-5F89-7D47-AAE8-B85E3BB5A0DE}" type="slidenum">
              <a:rPr lang="en-US" smtClean="0"/>
              <a:t>66</a:t>
            </a:fld>
            <a:endParaRPr lang="en-US"/>
          </a:p>
        </p:txBody>
      </p:sp>
    </p:spTree>
    <p:extLst>
      <p:ext uri="{BB962C8B-B14F-4D97-AF65-F5344CB8AC3E}">
        <p14:creationId xmlns:p14="http://schemas.microsoft.com/office/powerpoint/2010/main" val="1850669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Ours is certainly not the only taxonomy to describe scientific teams. There are others that also describe ways of organizing in science and they offer similar benefits. Paine and Lee, for instance, can describe the coordination activities in data intensive sciences using a taxonomy they developed. One benefit of their taxonomy is that it makes invisible data processing work visible. </a:t>
            </a:r>
          </a:p>
          <a:p>
            <a:r>
              <a:rPr lang="en-US" dirty="0"/>
              <a:t>Emergent taxonomies like these are developed by studying different settings—software development or data work, for instance—so they all have greater value when you compare them to one another and recognize what you share in common. </a:t>
            </a:r>
          </a:p>
        </p:txBody>
      </p:sp>
      <p:sp>
        <p:nvSpPr>
          <p:cNvPr id="4" name="Slide Number Placeholder 3"/>
          <p:cNvSpPr>
            <a:spLocks noGrp="1"/>
          </p:cNvSpPr>
          <p:nvPr>
            <p:ph type="sldNum" sz="quarter" idx="5"/>
          </p:nvPr>
        </p:nvSpPr>
        <p:spPr/>
        <p:txBody>
          <a:bodyPr/>
          <a:lstStyle/>
          <a:p>
            <a:fld id="{4B95E52C-5F89-7D47-AAE8-B85E3BB5A0DE}" type="slidenum">
              <a:rPr lang="en-US" smtClean="0"/>
              <a:t>67</a:t>
            </a:fld>
            <a:endParaRPr lang="en-US"/>
          </a:p>
        </p:txBody>
      </p:sp>
    </p:spTree>
    <p:extLst>
      <p:ext uri="{BB962C8B-B14F-4D97-AF65-F5344CB8AC3E}">
        <p14:creationId xmlns:p14="http://schemas.microsoft.com/office/powerpoint/2010/main" val="32250400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given you an example of the kind of data and analysis that my research team works with in studying of scientific software. I’ve also talked about how that research is useful. Before I talk about some other research in this area, I want to bring up some of the practical challenges we face. What I’m going to mention is not unique to us—they’re limitations that our colleagues face as well but they’re frustrating all the same.</a:t>
            </a:r>
          </a:p>
        </p:txBody>
      </p:sp>
      <p:sp>
        <p:nvSpPr>
          <p:cNvPr id="4" name="Slide Number Placeholder 3"/>
          <p:cNvSpPr>
            <a:spLocks noGrp="1"/>
          </p:cNvSpPr>
          <p:nvPr>
            <p:ph type="sldNum" sz="quarter" idx="5"/>
          </p:nvPr>
        </p:nvSpPr>
        <p:spPr/>
        <p:txBody>
          <a:bodyPr/>
          <a:lstStyle/>
          <a:p>
            <a:fld id="{4B95E52C-5F89-7D47-AAE8-B85E3BB5A0DE}" type="slidenum">
              <a:rPr lang="en-US" smtClean="0"/>
              <a:t>68</a:t>
            </a:fld>
            <a:endParaRPr lang="en-US"/>
          </a:p>
        </p:txBody>
      </p:sp>
    </p:spTree>
    <p:extLst>
      <p:ext uri="{BB962C8B-B14F-4D97-AF65-F5344CB8AC3E}">
        <p14:creationId xmlns:p14="http://schemas.microsoft.com/office/powerpoint/2010/main" val="3188763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challenge is just that this work can be slow. </a:t>
            </a:r>
          </a:p>
        </p:txBody>
      </p:sp>
      <p:sp>
        <p:nvSpPr>
          <p:cNvPr id="4" name="Slide Number Placeholder 3"/>
          <p:cNvSpPr>
            <a:spLocks noGrp="1"/>
          </p:cNvSpPr>
          <p:nvPr>
            <p:ph type="sldNum" sz="quarter" idx="5"/>
          </p:nvPr>
        </p:nvSpPr>
        <p:spPr/>
        <p:txBody>
          <a:bodyPr/>
          <a:lstStyle/>
          <a:p>
            <a:fld id="{4B95E52C-5F89-7D47-AAE8-B85E3BB5A0DE}" type="slidenum">
              <a:rPr lang="en-US" smtClean="0"/>
              <a:t>69</a:t>
            </a:fld>
            <a:endParaRPr lang="en-US"/>
          </a:p>
        </p:txBody>
      </p:sp>
    </p:spTree>
    <p:extLst>
      <p:ext uri="{BB962C8B-B14F-4D97-AF65-F5344CB8AC3E}">
        <p14:creationId xmlns:p14="http://schemas.microsoft.com/office/powerpoint/2010/main" val="245844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James and Fan and I have been studying a panel of NSF funded scientific software projects. </a:t>
            </a:r>
          </a:p>
          <a:p>
            <a:r>
              <a:rPr lang="en-US" dirty="0"/>
              <a:t>We wanted to know how those projects changed their work and organizing as they pursued sustainability and successful open source collaboration. </a:t>
            </a:r>
          </a:p>
          <a:p>
            <a:endParaRPr lang="en-US" dirty="0"/>
          </a:p>
          <a:p>
            <a:r>
              <a:rPr lang="en-US" dirty="0"/>
              <a:t>I'll call open source collaboration "peer production" going forward to emphasize the collaborative and self governed nature of the work—I'm not just talking about openly licensed software, I'm talking about a method of production.</a:t>
            </a:r>
          </a:p>
        </p:txBody>
      </p:sp>
      <p:sp>
        <p:nvSpPr>
          <p:cNvPr id="4" name="Slide Number Placeholder 3"/>
          <p:cNvSpPr>
            <a:spLocks noGrp="1"/>
          </p:cNvSpPr>
          <p:nvPr>
            <p:ph type="sldNum" sz="quarter" idx="5"/>
          </p:nvPr>
        </p:nvSpPr>
        <p:spPr/>
        <p:txBody>
          <a:bodyPr/>
          <a:lstStyle/>
          <a:p>
            <a:fld id="{4B95E52C-5F89-7D47-AAE8-B85E3BB5A0DE}" type="slidenum">
              <a:rPr lang="en-US" smtClean="0"/>
              <a:t>7</a:t>
            </a:fld>
            <a:endParaRPr lang="en-US"/>
          </a:p>
        </p:txBody>
      </p:sp>
    </p:spTree>
    <p:extLst>
      <p:ext uri="{BB962C8B-B14F-4D97-AF65-F5344CB8AC3E}">
        <p14:creationId xmlns:p14="http://schemas.microsoft.com/office/powerpoint/2010/main" val="14936846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Collecting multiple data types—interviews, qualitative data from websites, trace data from </a:t>
            </a:r>
            <a:r>
              <a:rPr lang="en-US" dirty="0" err="1"/>
              <a:t>github</a:t>
            </a:r>
            <a:r>
              <a:rPr lang="en-US" dirty="0"/>
              <a:t>—and using those to actually validate one another is time consuming.</a:t>
            </a:r>
          </a:p>
        </p:txBody>
      </p:sp>
      <p:sp>
        <p:nvSpPr>
          <p:cNvPr id="4" name="Slide Number Placeholder 3"/>
          <p:cNvSpPr>
            <a:spLocks noGrp="1"/>
          </p:cNvSpPr>
          <p:nvPr>
            <p:ph type="sldNum" sz="quarter" idx="5"/>
          </p:nvPr>
        </p:nvSpPr>
        <p:spPr/>
        <p:txBody>
          <a:bodyPr/>
          <a:lstStyle/>
          <a:p>
            <a:fld id="{4B95E52C-5F89-7D47-AAE8-B85E3BB5A0DE}" type="slidenum">
              <a:rPr lang="en-US" smtClean="0"/>
              <a:t>70</a:t>
            </a:fld>
            <a:endParaRPr lang="en-US"/>
          </a:p>
        </p:txBody>
      </p:sp>
    </p:spTree>
    <p:extLst>
      <p:ext uri="{BB962C8B-B14F-4D97-AF65-F5344CB8AC3E}">
        <p14:creationId xmlns:p14="http://schemas.microsoft.com/office/powerpoint/2010/main" val="3101194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likely want an interviewer who can focus on the conversation</a:t>
            </a:r>
          </a:p>
        </p:txBody>
      </p:sp>
      <p:sp>
        <p:nvSpPr>
          <p:cNvPr id="4" name="Slide Number Placeholder 3"/>
          <p:cNvSpPr>
            <a:spLocks noGrp="1"/>
          </p:cNvSpPr>
          <p:nvPr>
            <p:ph type="sldNum" sz="quarter" idx="5"/>
          </p:nvPr>
        </p:nvSpPr>
        <p:spPr/>
        <p:txBody>
          <a:bodyPr/>
          <a:lstStyle/>
          <a:p>
            <a:fld id="{4B95E52C-5F89-7D47-AAE8-B85E3BB5A0DE}" type="slidenum">
              <a:rPr lang="en-US" smtClean="0"/>
              <a:t>71</a:t>
            </a:fld>
            <a:endParaRPr lang="en-US"/>
          </a:p>
        </p:txBody>
      </p:sp>
    </p:spTree>
    <p:extLst>
      <p:ext uri="{BB962C8B-B14F-4D97-AF65-F5344CB8AC3E}">
        <p14:creationId xmlns:p14="http://schemas.microsoft.com/office/powerpoint/2010/main" val="1963530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note taker who can churn out a rough transcript on the fly. Then, if both of those people are doctoral students, </a:t>
            </a:r>
          </a:p>
        </p:txBody>
      </p:sp>
      <p:sp>
        <p:nvSpPr>
          <p:cNvPr id="4" name="Slide Number Placeholder 3"/>
          <p:cNvSpPr>
            <a:spLocks noGrp="1"/>
          </p:cNvSpPr>
          <p:nvPr>
            <p:ph type="sldNum" sz="quarter" idx="5"/>
          </p:nvPr>
        </p:nvSpPr>
        <p:spPr/>
        <p:txBody>
          <a:bodyPr/>
          <a:lstStyle/>
          <a:p>
            <a:fld id="{4B95E52C-5F89-7D47-AAE8-B85E3BB5A0DE}" type="slidenum">
              <a:rPr lang="en-US" smtClean="0"/>
              <a:t>72</a:t>
            </a:fld>
            <a:endParaRPr lang="en-US"/>
          </a:p>
        </p:txBody>
      </p:sp>
    </p:spTree>
    <p:extLst>
      <p:ext uri="{BB962C8B-B14F-4D97-AF65-F5344CB8AC3E}">
        <p14:creationId xmlns:p14="http://schemas.microsoft.com/office/powerpoint/2010/main" val="18002151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likely want a PI to supervise. That’s three schedules to coordinate. We offer participants three time slots to choose among and we schedule multiple participants at a time. You can imagine how our calendars fill up and how it takes time to get through the interviews when you have to preserve your availability for possible participants.</a:t>
            </a:r>
          </a:p>
        </p:txBody>
      </p:sp>
      <p:sp>
        <p:nvSpPr>
          <p:cNvPr id="4" name="Slide Number Placeholder 3"/>
          <p:cNvSpPr>
            <a:spLocks noGrp="1"/>
          </p:cNvSpPr>
          <p:nvPr>
            <p:ph type="sldNum" sz="quarter" idx="5"/>
          </p:nvPr>
        </p:nvSpPr>
        <p:spPr/>
        <p:txBody>
          <a:bodyPr/>
          <a:lstStyle/>
          <a:p>
            <a:fld id="{4B95E52C-5F89-7D47-AAE8-B85E3BB5A0DE}" type="slidenum">
              <a:rPr lang="en-US" smtClean="0"/>
              <a:t>73</a:t>
            </a:fld>
            <a:endParaRPr lang="en-US"/>
          </a:p>
        </p:txBody>
      </p:sp>
    </p:spTree>
    <p:extLst>
      <p:ext uri="{BB962C8B-B14F-4D97-AF65-F5344CB8AC3E}">
        <p14:creationId xmlns:p14="http://schemas.microsoft.com/office/powerpoint/2010/main" val="32583325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challenge is that a major data source for us is the web, and that content isn’t around forever. </a:t>
            </a:r>
          </a:p>
          <a:p>
            <a:r>
              <a:rPr lang="en-US" dirty="0"/>
              <a:t>I mentioned how author groups are characterized by their lack of web presences and one way we learned about their work is through posters. Most of those posters were made for the PI meetings that NSF held. Since we’ve begun data collection, they’re no longer available online. The transience of web content means that this kind of work can be difficult to observe, especially in retrospect.</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74</a:t>
            </a:fld>
            <a:endParaRPr lang="en-US"/>
          </a:p>
        </p:txBody>
      </p:sp>
    </p:spTree>
    <p:extLst>
      <p:ext uri="{BB962C8B-B14F-4D97-AF65-F5344CB8AC3E}">
        <p14:creationId xmlns:p14="http://schemas.microsoft.com/office/powerpoint/2010/main" val="21245437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especially because we were studying peer production, another challenge was that it’s difficult to recognize who is working on a project. It’s even more difficult to recognize who is funded to do that. </a:t>
            </a:r>
          </a:p>
          <a:p>
            <a:endParaRPr lang="en-US" dirty="0"/>
          </a:p>
          <a:p>
            <a:r>
              <a:rPr lang="en-US" dirty="0"/>
              <a:t>That’s a challenge because it makes sampling such a trial – if PIs tend not to get involved in coding, then, to see their impact on a repository, we have to know who is working for them. Those kinds of traces, or lack thereof, also matter for quantitative studies of scraped repo data.</a:t>
            </a:r>
          </a:p>
        </p:txBody>
      </p:sp>
      <p:sp>
        <p:nvSpPr>
          <p:cNvPr id="4" name="Slide Number Placeholder 3"/>
          <p:cNvSpPr>
            <a:spLocks noGrp="1"/>
          </p:cNvSpPr>
          <p:nvPr>
            <p:ph type="sldNum" sz="quarter" idx="5"/>
          </p:nvPr>
        </p:nvSpPr>
        <p:spPr/>
        <p:txBody>
          <a:bodyPr/>
          <a:lstStyle/>
          <a:p>
            <a:fld id="{4B95E52C-5F89-7D47-AAE8-B85E3BB5A0DE}" type="slidenum">
              <a:rPr lang="en-US" smtClean="0"/>
              <a:t>75</a:t>
            </a:fld>
            <a:endParaRPr lang="en-US"/>
          </a:p>
        </p:txBody>
      </p:sp>
    </p:spTree>
    <p:extLst>
      <p:ext uri="{BB962C8B-B14F-4D97-AF65-F5344CB8AC3E}">
        <p14:creationId xmlns:p14="http://schemas.microsoft.com/office/powerpoint/2010/main" val="7385330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finish up by talking about some other kinds of research that can be done do study scientific software. I’ve described a couple of ways to do qualitative work—there are more—but there are also other powerful methods that can be used in quantitative social science research. </a:t>
            </a:r>
          </a:p>
        </p:txBody>
      </p:sp>
      <p:sp>
        <p:nvSpPr>
          <p:cNvPr id="4" name="Slide Number Placeholder 3"/>
          <p:cNvSpPr>
            <a:spLocks noGrp="1"/>
          </p:cNvSpPr>
          <p:nvPr>
            <p:ph type="sldNum" sz="quarter" idx="5"/>
          </p:nvPr>
        </p:nvSpPr>
        <p:spPr/>
        <p:txBody>
          <a:bodyPr/>
          <a:lstStyle/>
          <a:p>
            <a:fld id="{4B95E52C-5F89-7D47-AAE8-B85E3BB5A0DE}" type="slidenum">
              <a:rPr lang="en-US" smtClean="0"/>
              <a:t>76</a:t>
            </a:fld>
            <a:endParaRPr lang="en-US"/>
          </a:p>
        </p:txBody>
      </p:sp>
    </p:spTree>
    <p:extLst>
      <p:ext uri="{BB962C8B-B14F-4D97-AF65-F5344CB8AC3E}">
        <p14:creationId xmlns:p14="http://schemas.microsoft.com/office/powerpoint/2010/main" val="23885913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fields of science-of-team-science (which you’ve heard about already during this workshop), </a:t>
            </a:r>
            <a:r>
              <a:rPr lang="en-US" dirty="0" err="1"/>
              <a:t>scientometrics</a:t>
            </a:r>
            <a:r>
              <a:rPr lang="en-US" dirty="0"/>
              <a:t>, bibliometrics, and science of science are all concerned with uncovering trends in science and scholarly communications. These fields leverage large and existing datasets. Even, </a:t>
            </a:r>
            <a:r>
              <a:rPr lang="en-US" dirty="0" err="1"/>
              <a:t>SciTS</a:t>
            </a:r>
            <a:r>
              <a:rPr lang="en-US" dirty="0"/>
              <a:t>, which I think of as the most qualitative of these fields, makes heavy use of existing data—a 2018 review showed that 62% of the quantitative-and-mixed-method  science-of-team-science  studies use publication data for bibliometrics. </a:t>
            </a:r>
          </a:p>
        </p:txBody>
      </p:sp>
      <p:sp>
        <p:nvSpPr>
          <p:cNvPr id="4" name="Slide Number Placeholder 3"/>
          <p:cNvSpPr>
            <a:spLocks noGrp="1"/>
          </p:cNvSpPr>
          <p:nvPr>
            <p:ph type="sldNum" sz="quarter" idx="5"/>
          </p:nvPr>
        </p:nvSpPr>
        <p:spPr/>
        <p:txBody>
          <a:bodyPr/>
          <a:lstStyle/>
          <a:p>
            <a:fld id="{4B95E52C-5F89-7D47-AAE8-B85E3BB5A0DE}" type="slidenum">
              <a:rPr lang="en-US" smtClean="0"/>
              <a:t>77</a:t>
            </a:fld>
            <a:endParaRPr lang="en-US"/>
          </a:p>
        </p:txBody>
      </p:sp>
    </p:spTree>
    <p:extLst>
      <p:ext uri="{BB962C8B-B14F-4D97-AF65-F5344CB8AC3E}">
        <p14:creationId xmlns:p14="http://schemas.microsoft.com/office/powerpoint/2010/main" val="1865654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with that data they can tell us important things about diversity or about collaboration in science.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fields have a lot to offer the study of scientific software development: established findings for comparison, analytical methods, training resources, and potential for focused attention on scientific software development. Methodologically, quantitative researchers in these fields use descriptive and inferential statistics, network science, machine learning, and other techniques to describe science and its relationship to the world. These fields are interested in metrics like productivity, innovation, and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78</a:t>
            </a:fld>
            <a:endParaRPr lang="en-US"/>
          </a:p>
        </p:txBody>
      </p:sp>
    </p:spTree>
    <p:extLst>
      <p:ext uri="{BB962C8B-B14F-4D97-AF65-F5344CB8AC3E}">
        <p14:creationId xmlns:p14="http://schemas.microsoft.com/office/powerpoint/2010/main" val="581889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resources at hand to answer those questions, they operationalize those constructs using manuscript, citation, and patent counts. For example, the charts you see here are from </a:t>
            </a:r>
            <a:r>
              <a:rPr lang="en-US" dirty="0">
                <a:solidFill>
                  <a:srgbClr val="70D6FF"/>
                </a:solidFill>
              </a:rPr>
              <a:t>a study of collaboration size in science. Based on papers and patent data, they show that team science is increasingly large but that there are differences between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70D6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70D6FF"/>
                </a:solidFill>
              </a:rPr>
              <a:t>That’s fascinating, but t</a:t>
            </a:r>
            <a:r>
              <a:rPr lang="en-US" dirty="0"/>
              <a:t>hose data don’t fully align with scientific software development for a couple of reasons. </a:t>
            </a:r>
          </a:p>
        </p:txBody>
      </p:sp>
      <p:sp>
        <p:nvSpPr>
          <p:cNvPr id="4" name="Slide Number Placeholder 3"/>
          <p:cNvSpPr>
            <a:spLocks noGrp="1"/>
          </p:cNvSpPr>
          <p:nvPr>
            <p:ph type="sldNum" sz="quarter" idx="5"/>
          </p:nvPr>
        </p:nvSpPr>
        <p:spPr/>
        <p:txBody>
          <a:bodyPr/>
          <a:lstStyle/>
          <a:p>
            <a:fld id="{4B95E52C-5F89-7D47-AAE8-B85E3BB5A0DE}" type="slidenum">
              <a:rPr lang="en-US" smtClean="0"/>
              <a:t>79</a:t>
            </a:fld>
            <a:endParaRPr lang="en-US"/>
          </a:p>
        </p:txBody>
      </p:sp>
    </p:spTree>
    <p:extLst>
      <p:ext uri="{BB962C8B-B14F-4D97-AF65-F5344CB8AC3E}">
        <p14:creationId xmlns:p14="http://schemas.microsoft.com/office/powerpoint/2010/main" val="230344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studied 120 projects that were funded through 81 NSF grants awarded through the SI2 program. These were grants that generally ran from about 2014 to 2018. One way that we learned about the funded projects is through interviews—we conducted 45 interviews about 27 of those 120 projects. </a:t>
            </a:r>
          </a:p>
        </p:txBody>
      </p:sp>
      <p:sp>
        <p:nvSpPr>
          <p:cNvPr id="4" name="Slide Number Placeholder 3"/>
          <p:cNvSpPr>
            <a:spLocks noGrp="1"/>
          </p:cNvSpPr>
          <p:nvPr>
            <p:ph type="sldNum" sz="quarter" idx="5"/>
          </p:nvPr>
        </p:nvSpPr>
        <p:spPr/>
        <p:txBody>
          <a:bodyPr/>
          <a:lstStyle/>
          <a:p>
            <a:fld id="{4B95E52C-5F89-7D47-AAE8-B85E3BB5A0DE}" type="slidenum">
              <a:rPr lang="en-US" smtClean="0"/>
              <a:t>8</a:t>
            </a:fld>
            <a:endParaRPr lang="en-US"/>
          </a:p>
        </p:txBody>
      </p:sp>
    </p:spTree>
    <p:extLst>
      <p:ext uri="{BB962C8B-B14F-4D97-AF65-F5344CB8AC3E}">
        <p14:creationId xmlns:p14="http://schemas.microsoft.com/office/powerpoint/2010/main" val="16209061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is that we’re still working on </a:t>
            </a:r>
            <a:r>
              <a:rPr lang="en-US" dirty="0" err="1"/>
              <a:t>elEvating</a:t>
            </a:r>
            <a:r>
              <a:rPr lang="en-US" dirty="0"/>
              <a:t> the valuation of scientific software so that it’s routinely cited. Ian </a:t>
            </a:r>
            <a:r>
              <a:rPr lang="en-US" dirty="0" err="1"/>
              <a:t>Cosden</a:t>
            </a:r>
            <a:r>
              <a:rPr lang="en-US" dirty="0"/>
              <a:t> mentioned in his keynote yesterday how some domain teams are enthusiastically adding their RSEs as authors to their papers—but is that standard? If not, it compromises the reliability of citation data as a source for learning about RSEs. Graphs used in this kind of research can’t be leveraged as effectively if citation data isn't reliable.</a:t>
            </a:r>
          </a:p>
          <a:p>
            <a:endParaRPr lang="en-US" dirty="0"/>
          </a:p>
          <a:p>
            <a:r>
              <a:rPr lang="en-US" dirty="0"/>
              <a:t>Another reason that these datasets can’t be fully leveraged for us is that they reflect traditional scholarship. Right now, in these fields, productivity gets measured in counts of publications over time. Innovation gets measured through patenting activity. Scholarly interests are operationalized through keywords and natural language processing of abstracts.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80</a:t>
            </a:fld>
            <a:endParaRPr lang="en-US"/>
          </a:p>
        </p:txBody>
      </p:sp>
    </p:spTree>
    <p:extLst>
      <p:ext uri="{BB962C8B-B14F-4D97-AF65-F5344CB8AC3E}">
        <p14:creationId xmlns:p14="http://schemas.microsoft.com/office/powerpoint/2010/main" val="6689416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the necessary work of collaborative scientific software development isn’t reflected in bibliometric datasets that. The story I told you shows some of that work. </a:t>
            </a:r>
          </a:p>
          <a:p>
            <a:endParaRPr lang="en-US" dirty="0"/>
          </a:p>
          <a:p>
            <a:r>
              <a:rPr lang="en-US" dirty="0"/>
              <a:t>The ER diagram for the Microsoft Academic Graph, or MAG, is shown on the screen here. MAG has been a major asset to </a:t>
            </a:r>
            <a:r>
              <a:rPr lang="en-US" dirty="0" err="1"/>
              <a:t>scientometric</a:t>
            </a:r>
            <a:r>
              <a:rPr lang="en-US" dirty="0"/>
              <a:t> and bibliometric fields because it provides an especially complete record of publication and citation relationships, as well as authors, institutions, conferences, and fields of study. </a:t>
            </a:r>
          </a:p>
          <a:p>
            <a:endParaRPr lang="en-US" dirty="0"/>
          </a:p>
          <a:p>
            <a:r>
              <a:rPr lang="en-US" dirty="0"/>
              <a:t>But (if you can stick your face next to the screen and read the little font) I'm curious if you see a good way of measuring software development productivity with any of the entities on the screen? </a:t>
            </a:r>
          </a:p>
          <a:p>
            <a:endParaRPr lang="en-US" dirty="0"/>
          </a:p>
          <a:p>
            <a:r>
              <a:rPr lang="en-US" dirty="0"/>
              <a:t>James, Fan, and I came to understand the software work in our sample largely through READMEs and project homepages—not as much through paper texts and abstracts. But, is there an entity here that would lead you to a README to scrape and analyze? </a:t>
            </a:r>
          </a:p>
          <a:p>
            <a:r>
              <a:rPr lang="en-US" dirty="0"/>
              <a:t>No.</a:t>
            </a:r>
          </a:p>
          <a:p>
            <a:endParaRPr lang="en-US" dirty="0"/>
          </a:p>
          <a:p>
            <a:r>
              <a:rPr lang="en-US" dirty="0"/>
              <a:t>And during this workshop you’ve heard and discussed sustainability numerous times—how could you measure software sustainability with these data?</a:t>
            </a:r>
          </a:p>
          <a:p>
            <a:r>
              <a:rPr lang="en-US" dirty="0"/>
              <a:t>I don’t think you could. </a:t>
            </a:r>
          </a:p>
        </p:txBody>
      </p:sp>
      <p:sp>
        <p:nvSpPr>
          <p:cNvPr id="4" name="Slide Number Placeholder 3"/>
          <p:cNvSpPr>
            <a:spLocks noGrp="1"/>
          </p:cNvSpPr>
          <p:nvPr>
            <p:ph type="sldNum" sz="quarter" idx="5"/>
          </p:nvPr>
        </p:nvSpPr>
        <p:spPr/>
        <p:txBody>
          <a:bodyPr/>
          <a:lstStyle/>
          <a:p>
            <a:fld id="{4B95E52C-5F89-7D47-AAE8-B85E3BB5A0DE}" type="slidenum">
              <a:rPr lang="en-US" smtClean="0"/>
              <a:t>81</a:t>
            </a:fld>
            <a:endParaRPr lang="en-US"/>
          </a:p>
        </p:txBody>
      </p:sp>
    </p:spTree>
    <p:extLst>
      <p:ext uri="{BB962C8B-B14F-4D97-AF65-F5344CB8AC3E}">
        <p14:creationId xmlns:p14="http://schemas.microsoft.com/office/powerpoint/2010/main" val="21371902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alternative datasets to Microsoft Academic Graph, and I’m actually picking on it a bit because it’s about to be decommissioned. The graph will no longer be updated or distributed after the end of this year, just a few days from now. But there are alternatives. </a:t>
            </a:r>
          </a:p>
        </p:txBody>
      </p:sp>
      <p:sp>
        <p:nvSpPr>
          <p:cNvPr id="4" name="Slide Number Placeholder 3"/>
          <p:cNvSpPr>
            <a:spLocks noGrp="1"/>
          </p:cNvSpPr>
          <p:nvPr>
            <p:ph type="sldNum" sz="quarter" idx="5"/>
          </p:nvPr>
        </p:nvSpPr>
        <p:spPr/>
        <p:txBody>
          <a:bodyPr/>
          <a:lstStyle/>
          <a:p>
            <a:fld id="{4B95E52C-5F89-7D47-AAE8-B85E3BB5A0DE}" type="slidenum">
              <a:rPr lang="en-US" smtClean="0"/>
              <a:t>82</a:t>
            </a:fld>
            <a:endParaRPr lang="en-US"/>
          </a:p>
        </p:txBody>
      </p:sp>
    </p:spTree>
    <p:extLst>
      <p:ext uri="{BB962C8B-B14F-4D97-AF65-F5344CB8AC3E}">
        <p14:creationId xmlns:p14="http://schemas.microsoft.com/office/powerpoint/2010/main" val="33883933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at </a:t>
            </a:r>
            <a:r>
              <a:rPr lang="en-US" dirty="0" err="1"/>
              <a:t>OurResearch</a:t>
            </a:r>
            <a:r>
              <a:rPr lang="en-US" dirty="0"/>
              <a:t>, for instance, is working on </a:t>
            </a:r>
            <a:r>
              <a:rPr lang="en-US" dirty="0" err="1"/>
              <a:t>OpenAlex</a:t>
            </a:r>
            <a:r>
              <a:rPr lang="en-US" dirty="0"/>
              <a:t>. And from what they’ve shared online, it seems like they’ll be missing some of the MAG data but also introducing new data like the open access status of papers and ROR IDs for identifying organizations. </a:t>
            </a:r>
          </a:p>
        </p:txBody>
      </p:sp>
      <p:sp>
        <p:nvSpPr>
          <p:cNvPr id="4" name="Slide Number Placeholder 3"/>
          <p:cNvSpPr>
            <a:spLocks noGrp="1"/>
          </p:cNvSpPr>
          <p:nvPr>
            <p:ph type="sldNum" sz="quarter" idx="5"/>
          </p:nvPr>
        </p:nvSpPr>
        <p:spPr/>
        <p:txBody>
          <a:bodyPr/>
          <a:lstStyle/>
          <a:p>
            <a:fld id="{4B95E52C-5F89-7D47-AAE8-B85E3BB5A0DE}" type="slidenum">
              <a:rPr lang="en-US" smtClean="0"/>
              <a:t>83</a:t>
            </a:fld>
            <a:endParaRPr lang="en-US"/>
          </a:p>
        </p:txBody>
      </p:sp>
    </p:spTree>
    <p:extLst>
      <p:ext uri="{BB962C8B-B14F-4D97-AF65-F5344CB8AC3E}">
        <p14:creationId xmlns:p14="http://schemas.microsoft.com/office/powerpoint/2010/main" val="14931186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I’d like to revisit this idea that we’re at a real moment of change in the</a:t>
            </a:r>
          </a:p>
        </p:txBody>
      </p:sp>
      <p:sp>
        <p:nvSpPr>
          <p:cNvPr id="4" name="Slide Number Placeholder 3"/>
          <p:cNvSpPr>
            <a:spLocks noGrp="1"/>
          </p:cNvSpPr>
          <p:nvPr>
            <p:ph type="sldNum" sz="quarter" idx="5"/>
          </p:nvPr>
        </p:nvSpPr>
        <p:spPr/>
        <p:txBody>
          <a:bodyPr/>
          <a:lstStyle/>
          <a:p>
            <a:fld id="{4B95E52C-5F89-7D47-AAE8-B85E3BB5A0DE}" type="slidenum">
              <a:rPr lang="en-US" smtClean="0"/>
              <a:t>84</a:t>
            </a:fld>
            <a:endParaRPr lang="en-US"/>
          </a:p>
        </p:txBody>
      </p:sp>
    </p:spTree>
    <p:extLst>
      <p:ext uri="{BB962C8B-B14F-4D97-AF65-F5344CB8AC3E}">
        <p14:creationId xmlns:p14="http://schemas.microsoft.com/office/powerpoint/2010/main" val="32313235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visibility of scientific software here.</a:t>
            </a:r>
          </a:p>
          <a:p>
            <a:r>
              <a:rPr lang="en-US" dirty="0"/>
              <a:t>We have opportunity to make the study of scientific software development more convenient to carry out and more beneficial for developers. </a:t>
            </a:r>
            <a:r>
              <a:rPr lang="en-US" dirty="0" err="1"/>
              <a:t>OurResearch</a:t>
            </a:r>
            <a:r>
              <a:rPr lang="en-US" dirty="0"/>
              <a:t> invites comment on </a:t>
            </a:r>
            <a:r>
              <a:rPr lang="en-US" dirty="0" err="1"/>
              <a:t>OpenAlex</a:t>
            </a:r>
            <a:r>
              <a:rPr lang="en-US" dirty="0"/>
              <a:t>, and they're sympathetic to the issues of software citation too. </a:t>
            </a:r>
          </a:p>
          <a:p>
            <a:r>
              <a:rPr lang="en-US" dirty="0"/>
              <a:t>And the funding opportunities are changing, meaning that what counts as visible and valued software development is up for consideration. </a:t>
            </a:r>
          </a:p>
          <a:p>
            <a:r>
              <a:rPr lang="en-US" dirty="0"/>
              <a:t>So at this moment of change, we can help decide what should count. </a:t>
            </a:r>
          </a:p>
        </p:txBody>
      </p:sp>
      <p:sp>
        <p:nvSpPr>
          <p:cNvPr id="4" name="Slide Number Placeholder 3"/>
          <p:cNvSpPr>
            <a:spLocks noGrp="1"/>
          </p:cNvSpPr>
          <p:nvPr>
            <p:ph type="sldNum" sz="quarter" idx="5"/>
          </p:nvPr>
        </p:nvSpPr>
        <p:spPr/>
        <p:txBody>
          <a:bodyPr/>
          <a:lstStyle/>
          <a:p>
            <a:fld id="{4B95E52C-5F89-7D47-AAE8-B85E3BB5A0DE}" type="slidenum">
              <a:rPr lang="en-US" smtClean="0"/>
              <a:t>85</a:t>
            </a:fld>
            <a:endParaRPr lang="en-US"/>
          </a:p>
        </p:txBody>
      </p:sp>
    </p:spTree>
    <p:extLst>
      <p:ext uri="{BB962C8B-B14F-4D97-AF65-F5344CB8AC3E}">
        <p14:creationId xmlns:p14="http://schemas.microsoft.com/office/powerpoint/2010/main" val="24608129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affect the study of scientific software directly by establishing how important measures, like productivity and impact, are operationalized. </a:t>
            </a:r>
          </a:p>
          <a:p>
            <a:r>
              <a:rPr lang="en-US" dirty="0"/>
              <a:t>We will also need to develop the infrastructure to facilitate that operationalization, but a first step is taking inventory of the discipline’s labor practices, reward mechanisms, and outcomes and then deciding what needs measurement and how.</a:t>
            </a:r>
          </a:p>
        </p:txBody>
      </p:sp>
      <p:sp>
        <p:nvSpPr>
          <p:cNvPr id="4" name="Slide Number Placeholder 3"/>
          <p:cNvSpPr>
            <a:spLocks noGrp="1"/>
          </p:cNvSpPr>
          <p:nvPr>
            <p:ph type="sldNum" sz="quarter" idx="5"/>
          </p:nvPr>
        </p:nvSpPr>
        <p:spPr/>
        <p:txBody>
          <a:bodyPr/>
          <a:lstStyle/>
          <a:p>
            <a:fld id="{4B95E52C-5F89-7D47-AAE8-B85E3BB5A0DE}" type="slidenum">
              <a:rPr lang="en-US" smtClean="0"/>
              <a:t>86</a:t>
            </a:fld>
            <a:endParaRPr lang="en-US"/>
          </a:p>
        </p:txBody>
      </p:sp>
    </p:spTree>
    <p:extLst>
      <p:ext uri="{BB962C8B-B14F-4D97-AF65-F5344CB8AC3E}">
        <p14:creationId xmlns:p14="http://schemas.microsoft.com/office/powerpoint/2010/main" val="12769267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studies of software development like Lee and Carver's, the work is measured through patch size, acceptance rate and speed, and frequency of communication. That’s just one approach, but if that’s a good way to represent open development work, then we want our ER diagram to include repositories—and not just as something that a paper might cite. </a:t>
            </a:r>
          </a:p>
        </p:txBody>
      </p:sp>
      <p:sp>
        <p:nvSpPr>
          <p:cNvPr id="4" name="Slide Number Placeholder 3"/>
          <p:cNvSpPr>
            <a:spLocks noGrp="1"/>
          </p:cNvSpPr>
          <p:nvPr>
            <p:ph type="sldNum" sz="quarter" idx="5"/>
          </p:nvPr>
        </p:nvSpPr>
        <p:spPr/>
        <p:txBody>
          <a:bodyPr/>
          <a:lstStyle/>
          <a:p>
            <a:fld id="{4B95E52C-5F89-7D47-AAE8-B85E3BB5A0DE}" type="slidenum">
              <a:rPr lang="en-US" smtClean="0"/>
              <a:t>87</a:t>
            </a:fld>
            <a:endParaRPr lang="en-US"/>
          </a:p>
        </p:txBody>
      </p:sp>
    </p:spTree>
    <p:extLst>
      <p:ext uri="{BB962C8B-B14F-4D97-AF65-F5344CB8AC3E}">
        <p14:creationId xmlns:p14="http://schemas.microsoft.com/office/powerpoint/2010/main" val="3804447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interim, while we do this work and build the infrastructure, there are other resources that already exist.  For instance, I’ll brag on our own: with our </a:t>
            </a:r>
            <a:r>
              <a:rPr lang="en-US" dirty="0" err="1"/>
              <a:t>talended</a:t>
            </a:r>
            <a:r>
              <a:rPr lang="en-US" dirty="0"/>
              <a:t> collaborator Patrice Lopez, James, and Fan, and I worked with a team of UT Austin students to develop the </a:t>
            </a:r>
            <a:r>
              <a:rPr lang="en-US" dirty="0" err="1"/>
              <a:t>Softcite</a:t>
            </a:r>
            <a:r>
              <a:rPr lang="en-US" dirty="0"/>
              <a:t> Dataset, which can be used to detect mentions of software in the literature. </a:t>
            </a:r>
          </a:p>
          <a:p>
            <a:endParaRPr lang="en-US" dirty="0"/>
          </a:p>
          <a:p>
            <a:r>
              <a:rPr lang="en-US" dirty="0"/>
              <a:t>This afternoon, I think you’ll hear from Valeri Vasquez about the possibilities of mining </a:t>
            </a:r>
            <a:r>
              <a:rPr lang="en-US" dirty="0" err="1"/>
              <a:t>Github</a:t>
            </a:r>
            <a:r>
              <a:rPr lang="en-US" dirty="0"/>
              <a:t>, preprint servers, and Web of Science as well. </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88</a:t>
            </a:fld>
            <a:endParaRPr lang="en-US"/>
          </a:p>
        </p:txBody>
      </p:sp>
    </p:spTree>
    <p:extLst>
      <p:ext uri="{BB962C8B-B14F-4D97-AF65-F5344CB8AC3E}">
        <p14:creationId xmlns:p14="http://schemas.microsoft.com/office/powerpoint/2010/main" val="1506822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there are ongoing efforts to define new and relevant metrics. A major one is the CHAOSS project at the Linux Foundation. They’re working to create metrics of open source community health, including measures of diversity and inclusion. </a:t>
            </a:r>
          </a:p>
        </p:txBody>
      </p:sp>
      <p:sp>
        <p:nvSpPr>
          <p:cNvPr id="4" name="Slide Number Placeholder 3"/>
          <p:cNvSpPr>
            <a:spLocks noGrp="1"/>
          </p:cNvSpPr>
          <p:nvPr>
            <p:ph type="sldNum" sz="quarter" idx="5"/>
          </p:nvPr>
        </p:nvSpPr>
        <p:spPr/>
        <p:txBody>
          <a:bodyPr/>
          <a:lstStyle/>
          <a:p>
            <a:fld id="{4B95E52C-5F89-7D47-AAE8-B85E3BB5A0DE}" type="slidenum">
              <a:rPr lang="en-US" smtClean="0"/>
              <a:t>89</a:t>
            </a:fld>
            <a:endParaRPr lang="en-US"/>
          </a:p>
        </p:txBody>
      </p:sp>
    </p:spTree>
    <p:extLst>
      <p:ext uri="{BB962C8B-B14F-4D97-AF65-F5344CB8AC3E}">
        <p14:creationId xmlns:p14="http://schemas.microsoft.com/office/powerpoint/2010/main" val="19774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we used to learn about the projects was to do document discovery and content analysis. We systematically found and recorded features of the software projects’ websites, repeatedly visiting 172 URLs over five years to study the full sample of 120 projects. Observations like whether or not they had a wiki or a forum or whether or not they invited contributions from outside developers were stored as structured data that we were later able to query for analysis.</a:t>
            </a:r>
          </a:p>
          <a:p>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9</a:t>
            </a:fld>
            <a:endParaRPr lang="en-US"/>
          </a:p>
        </p:txBody>
      </p:sp>
    </p:spTree>
    <p:extLst>
      <p:ext uri="{BB962C8B-B14F-4D97-AF65-F5344CB8AC3E}">
        <p14:creationId xmlns:p14="http://schemas.microsoft.com/office/powerpoint/2010/main" val="7046976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I really cannot talk up the Science of Team Science listserv enough. They share loads of resources for enhancing teamwork there.</a:t>
            </a:r>
          </a:p>
        </p:txBody>
      </p:sp>
      <p:sp>
        <p:nvSpPr>
          <p:cNvPr id="4" name="Slide Number Placeholder 3"/>
          <p:cNvSpPr>
            <a:spLocks noGrp="1"/>
          </p:cNvSpPr>
          <p:nvPr>
            <p:ph type="sldNum" sz="quarter" idx="5"/>
          </p:nvPr>
        </p:nvSpPr>
        <p:spPr/>
        <p:txBody>
          <a:bodyPr/>
          <a:lstStyle/>
          <a:p>
            <a:fld id="{4B95E52C-5F89-7D47-AAE8-B85E3BB5A0DE}" type="slidenum">
              <a:rPr lang="en-US" smtClean="0"/>
              <a:t>90</a:t>
            </a:fld>
            <a:endParaRPr lang="en-US"/>
          </a:p>
        </p:txBody>
      </p:sp>
    </p:spTree>
    <p:extLst>
      <p:ext uri="{BB962C8B-B14F-4D97-AF65-F5344CB8AC3E}">
        <p14:creationId xmlns:p14="http://schemas.microsoft.com/office/powerpoint/2010/main" val="30179271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that the real power here will come from a collaborative effort to establish how you want to be measured and to then make that convenient for other researchers. It will generate findings and it will increase the size of the interested research community.</a:t>
            </a:r>
          </a:p>
          <a:p>
            <a:endParaRPr lang="en-US" dirty="0"/>
          </a:p>
          <a:p>
            <a:pPr marL="0" indent="0">
              <a:buFontTx/>
              <a:buNone/>
            </a:pPr>
            <a:r>
              <a:rPr lang="en-US" dirty="0"/>
              <a:t>Finally, especially for those of you who are less familiar with qualitative research, I’d like to draw your attention one last time to the front part of this talk. I shared our narrative, described how we establish its validity, and then applied theoretical concepts. In doing so, I showed that there are gaps in the visibility of scientific software work. Now I am able to use that evidence-based analysis to argue that we have momentum that should be carried forth to affect the study of scientific software work. </a:t>
            </a:r>
          </a:p>
          <a:p>
            <a:pPr marL="0" indent="0">
              <a:buFontTx/>
              <a:buNone/>
            </a:pPr>
            <a:endParaRPr lang="en-US" dirty="0"/>
          </a:p>
          <a:p>
            <a:pPr marL="0" indent="0">
              <a:buFontTx/>
              <a:buNone/>
            </a:pPr>
            <a:r>
              <a:rPr lang="en-US" dirty="0"/>
              <a:t>With that as an example, I hope you can see the value and possibilities of the qualitative and quantitative social study of scientific software development. There’s a lot of potential here. </a:t>
            </a:r>
          </a:p>
        </p:txBody>
      </p:sp>
      <p:sp>
        <p:nvSpPr>
          <p:cNvPr id="4" name="Slide Number Placeholder 3"/>
          <p:cNvSpPr>
            <a:spLocks noGrp="1"/>
          </p:cNvSpPr>
          <p:nvPr>
            <p:ph type="sldNum" sz="quarter" idx="5"/>
          </p:nvPr>
        </p:nvSpPr>
        <p:spPr/>
        <p:txBody>
          <a:bodyPr/>
          <a:lstStyle/>
          <a:p>
            <a:fld id="{4B95E52C-5F89-7D47-AAE8-B85E3BB5A0DE}" type="slidenum">
              <a:rPr lang="en-US" smtClean="0"/>
              <a:t>91</a:t>
            </a:fld>
            <a:endParaRPr lang="en-US"/>
          </a:p>
        </p:txBody>
      </p:sp>
    </p:spTree>
    <p:extLst>
      <p:ext uri="{BB962C8B-B14F-4D97-AF65-F5344CB8AC3E}">
        <p14:creationId xmlns:p14="http://schemas.microsoft.com/office/powerpoint/2010/main" val="19209803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 think I took up most of our time, but I know many of you have written and spoken about a lot of the themes that I touched on today. I really welcome your questions and ideas. Or, speaking as someone finishing her dissertation, postdoc opportunities. :) </a:t>
            </a:r>
          </a:p>
          <a:p>
            <a:pPr marL="0" indent="0">
              <a:buFontTx/>
              <a:buNone/>
            </a:pPr>
            <a:r>
              <a:rPr lang="en-US" dirty="0"/>
              <a:t>I'll put my email in the chat too.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very much!</a:t>
            </a:r>
          </a:p>
        </p:txBody>
      </p:sp>
      <p:sp>
        <p:nvSpPr>
          <p:cNvPr id="4" name="Slide Number Placeholder 3"/>
          <p:cNvSpPr>
            <a:spLocks noGrp="1"/>
          </p:cNvSpPr>
          <p:nvPr>
            <p:ph type="sldNum" sz="quarter" idx="5"/>
          </p:nvPr>
        </p:nvSpPr>
        <p:spPr/>
        <p:txBody>
          <a:bodyPr/>
          <a:lstStyle/>
          <a:p>
            <a:fld id="{4B95E52C-5F89-7D47-AAE8-B85E3BB5A0DE}" type="slidenum">
              <a:rPr lang="en-US" smtClean="0"/>
              <a:t>92</a:t>
            </a:fld>
            <a:endParaRPr lang="en-US"/>
          </a:p>
        </p:txBody>
      </p:sp>
    </p:spTree>
    <p:extLst>
      <p:ext uri="{BB962C8B-B14F-4D97-AF65-F5344CB8AC3E}">
        <p14:creationId xmlns:p14="http://schemas.microsoft.com/office/powerpoint/2010/main" val="18759905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4B95E52C-5F89-7D47-AAE8-B85E3BB5A0DE}" type="slidenum">
              <a:rPr lang="en-US" smtClean="0"/>
              <a:t>93</a:t>
            </a:fld>
            <a:endParaRPr lang="en-US"/>
          </a:p>
        </p:txBody>
      </p:sp>
    </p:spTree>
    <p:extLst>
      <p:ext uri="{BB962C8B-B14F-4D97-AF65-F5344CB8AC3E}">
        <p14:creationId xmlns:p14="http://schemas.microsoft.com/office/powerpoint/2010/main" val="307013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48A9-EEF6-754B-B1B8-ED9F5A98A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DF5595-40AA-174D-8C9D-4CB0051105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B08D0-4DF8-5848-BD66-FF87C4193F21}"/>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5" name="Footer Placeholder 4">
            <a:extLst>
              <a:ext uri="{FF2B5EF4-FFF2-40B4-BE49-F238E27FC236}">
                <a16:creationId xmlns:a16="http://schemas.microsoft.com/office/drawing/2014/main" id="{5F4C5A27-5204-5E46-AE33-7AC992B8E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A76E0-C607-4746-A2C1-884E5A0455DB}"/>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6884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7AEB1-ADC5-1140-923B-D32820FF19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456341-8DEE-144A-A457-058B444014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9D8C7-C94D-5647-981D-836C8EABAF10}"/>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5" name="Footer Placeholder 4">
            <a:extLst>
              <a:ext uri="{FF2B5EF4-FFF2-40B4-BE49-F238E27FC236}">
                <a16:creationId xmlns:a16="http://schemas.microsoft.com/office/drawing/2014/main" id="{34A84984-3DDC-5D4B-87A9-6375A0106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AEAB3-8C62-7449-B70A-AAF4F26F0DEE}"/>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1301019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19EFC-7DD2-3049-A5E7-8D1D1B787D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8DD69D-0666-334F-8F4B-FBC420CD40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94AC6-B9AB-4344-BEF5-85EE26A48B3F}"/>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5" name="Footer Placeholder 4">
            <a:extLst>
              <a:ext uri="{FF2B5EF4-FFF2-40B4-BE49-F238E27FC236}">
                <a16:creationId xmlns:a16="http://schemas.microsoft.com/office/drawing/2014/main" id="{C88726D2-A959-FF4C-8591-F7A5C26C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A5473-F915-F346-BDDE-5B60EB0ACDE2}"/>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16263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567B-6121-194D-967C-0CD04F92E0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99B7B2-0CDC-D144-AE47-707780725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5608B-1592-A64E-9B8D-259B98F50C78}"/>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5" name="Footer Placeholder 4">
            <a:extLst>
              <a:ext uri="{FF2B5EF4-FFF2-40B4-BE49-F238E27FC236}">
                <a16:creationId xmlns:a16="http://schemas.microsoft.com/office/drawing/2014/main" id="{542B8D67-CD16-D545-861F-515795D89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1FF5A-F236-9B48-BE60-98235684A251}"/>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380419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985F-5A86-7344-9661-EA67B32BA7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FF67E-4A81-454A-91FB-826A2A71E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4E8E7E-45B4-254E-B957-F35668FBFF03}"/>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5" name="Footer Placeholder 4">
            <a:extLst>
              <a:ext uri="{FF2B5EF4-FFF2-40B4-BE49-F238E27FC236}">
                <a16:creationId xmlns:a16="http://schemas.microsoft.com/office/drawing/2014/main" id="{3D058C39-ED12-B046-BE9E-D88BA4AE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4998B-0AA8-644E-9C77-0E4267AE6735}"/>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257905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6D97-902F-594D-AD8B-CDD9722F31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EED85-D0BF-F745-9774-BCCE526E8F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FEB035-7E5F-0849-8F37-42F6B26523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BEBF74-4EC2-A84A-A746-F3CB30B79576}"/>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6" name="Footer Placeholder 5">
            <a:extLst>
              <a:ext uri="{FF2B5EF4-FFF2-40B4-BE49-F238E27FC236}">
                <a16:creationId xmlns:a16="http://schemas.microsoft.com/office/drawing/2014/main" id="{7BA82FF6-E926-DA4F-9D5B-51CC6F792A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1F791-E2CC-7846-B009-26FE6DA4EC07}"/>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2600245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D145-91C8-3844-9E43-6E3F2DA3D4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44112-A4A4-224C-AA71-79EE3C957E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F3821E-DD14-474E-9878-67552A1F41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EDA3EA-FD53-7A49-830F-BE03375F4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19E24-5AE6-BF42-B245-900F7B2BD3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5242C-9F5A-F14C-A56D-A1E0F98F485F}"/>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8" name="Footer Placeholder 7">
            <a:extLst>
              <a:ext uri="{FF2B5EF4-FFF2-40B4-BE49-F238E27FC236}">
                <a16:creationId xmlns:a16="http://schemas.microsoft.com/office/drawing/2014/main" id="{7B722403-4510-384A-8784-C902A3D381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08289A-290C-8642-AE67-87F2EA261A6F}"/>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338912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B9D2-C5B5-2A4D-AAED-D4178FF9D5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97C9DB-FD31-D240-B650-129879F27F4F}"/>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4" name="Footer Placeholder 3">
            <a:extLst>
              <a:ext uri="{FF2B5EF4-FFF2-40B4-BE49-F238E27FC236}">
                <a16:creationId xmlns:a16="http://schemas.microsoft.com/office/drawing/2014/main" id="{2AF0C03C-965A-0F48-BD42-5629E11DFC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AF9941-AF8E-E14F-9C41-21CBFB8F844A}"/>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343279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F90CDD-91F6-A24D-A270-E325A45257F1}"/>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3" name="Footer Placeholder 2">
            <a:extLst>
              <a:ext uri="{FF2B5EF4-FFF2-40B4-BE49-F238E27FC236}">
                <a16:creationId xmlns:a16="http://schemas.microsoft.com/office/drawing/2014/main" id="{A8EEF0A0-D8E2-2C4E-9266-1435B3D7E1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048738-8A77-2343-A1D5-351D0D48F7B0}"/>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1946867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70D3-BA77-0E47-AB31-C7BF6906BE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572A12-92C2-ED4D-A4B9-AF64F983DA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C2C701-2CF4-D049-84DA-2ED56B337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CF469-D0EB-654A-9AD1-D918EA2B9909}"/>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6" name="Footer Placeholder 5">
            <a:extLst>
              <a:ext uri="{FF2B5EF4-FFF2-40B4-BE49-F238E27FC236}">
                <a16:creationId xmlns:a16="http://schemas.microsoft.com/office/drawing/2014/main" id="{00DBE03B-F979-0E4B-A423-07F904F64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5741F-A625-6A4A-AA5E-6B54050BC02D}"/>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20661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CADAC-A12F-B74C-94E6-7882C923D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A610D6-48DA-9246-81BA-59A5AA22E7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D56640-F29C-6546-93BC-48C105E12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EF0B0-9BB9-684E-B55C-3E695CC6A743}"/>
              </a:ext>
            </a:extLst>
          </p:cNvPr>
          <p:cNvSpPr>
            <a:spLocks noGrp="1"/>
          </p:cNvSpPr>
          <p:nvPr>
            <p:ph type="dt" sz="half" idx="10"/>
          </p:nvPr>
        </p:nvSpPr>
        <p:spPr/>
        <p:txBody>
          <a:bodyPr/>
          <a:lstStyle/>
          <a:p>
            <a:fld id="{AE4FFAF1-2307-BE45-BA37-1B2F0A9F7B9D}" type="datetimeFigureOut">
              <a:rPr lang="en-US" smtClean="0"/>
              <a:t>12/15/21</a:t>
            </a:fld>
            <a:endParaRPr lang="en-US"/>
          </a:p>
        </p:txBody>
      </p:sp>
      <p:sp>
        <p:nvSpPr>
          <p:cNvPr id="6" name="Footer Placeholder 5">
            <a:extLst>
              <a:ext uri="{FF2B5EF4-FFF2-40B4-BE49-F238E27FC236}">
                <a16:creationId xmlns:a16="http://schemas.microsoft.com/office/drawing/2014/main" id="{00596644-A0FF-C848-8EEB-CAEFE4018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3AF6E-635E-7C4F-BBDE-E74FB8DEED13}"/>
              </a:ext>
            </a:extLst>
          </p:cNvPr>
          <p:cNvSpPr>
            <a:spLocks noGrp="1"/>
          </p:cNvSpPr>
          <p:nvPr>
            <p:ph type="sldNum" sz="quarter" idx="12"/>
          </p:nvPr>
        </p:nvSpPr>
        <p:spPr/>
        <p:txBody>
          <a:bodyPr/>
          <a:lstStyle/>
          <a:p>
            <a:fld id="{BA8FDB02-244F-D741-A77F-D9A46CA97310}" type="slidenum">
              <a:rPr lang="en-US" smtClean="0"/>
              <a:t>‹#›</a:t>
            </a:fld>
            <a:endParaRPr lang="en-US"/>
          </a:p>
        </p:txBody>
      </p:sp>
    </p:spTree>
    <p:extLst>
      <p:ext uri="{BB962C8B-B14F-4D97-AF65-F5344CB8AC3E}">
        <p14:creationId xmlns:p14="http://schemas.microsoft.com/office/powerpoint/2010/main" val="60277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E3F5E-35DE-524D-B2E8-C50FBBDA2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610ECA-2711-2E47-8877-6AEE0EC074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933C5-F8CD-7748-A54F-1FAB1B7C0C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FFAF1-2307-BE45-BA37-1B2F0A9F7B9D}" type="datetimeFigureOut">
              <a:rPr lang="en-US" smtClean="0"/>
              <a:t>12/15/21</a:t>
            </a:fld>
            <a:endParaRPr lang="en-US"/>
          </a:p>
        </p:txBody>
      </p:sp>
      <p:sp>
        <p:nvSpPr>
          <p:cNvPr id="5" name="Footer Placeholder 4">
            <a:extLst>
              <a:ext uri="{FF2B5EF4-FFF2-40B4-BE49-F238E27FC236}">
                <a16:creationId xmlns:a16="http://schemas.microsoft.com/office/drawing/2014/main" id="{89A71665-A6EB-3C4B-B22F-5A8F49067F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26E779-934A-3D4D-9FFE-C830AA09C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FDB02-244F-D741-A77F-D9A46CA97310}" type="slidenum">
              <a:rPr lang="en-US" smtClean="0"/>
              <a:t>‹#›</a:t>
            </a:fld>
            <a:endParaRPr lang="en-US"/>
          </a:p>
        </p:txBody>
      </p:sp>
    </p:spTree>
    <p:extLst>
      <p:ext uri="{BB962C8B-B14F-4D97-AF65-F5344CB8AC3E}">
        <p14:creationId xmlns:p14="http://schemas.microsoft.com/office/powerpoint/2010/main" val="338274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5.emf"/></Relationships>
</file>

<file path=ppt/slides/_rels/slide7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5.emf"/></Relationships>
</file>

<file path=ppt/slides/_rels/slide7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5.emf"/><Relationship Id="rId9" Type="http://schemas.openxmlformats.org/officeDocument/2006/relationships/image" Target="../media/image31.png"/></Relationships>
</file>

<file path=ppt/slides/_rels/slide7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25.emf"/><Relationship Id="rId9" Type="http://schemas.openxmlformats.org/officeDocument/2006/relationships/image" Target="../media/image31.png"/></Relationships>
</file>

<file path=ppt/slides/_rels/slide7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25.emf"/><Relationship Id="rId9" Type="http://schemas.openxmlformats.org/officeDocument/2006/relationships/image" Target="../media/image31.png"/></Relationships>
</file>

<file path=ppt/slides/_rels/slide7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emf"/><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25.emf"/><Relationship Id="rId9" Type="http://schemas.openxmlformats.org/officeDocument/2006/relationships/image" Target="../media/image3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6.svg"/></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mailto:listserv@list.nih.gov"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s://doi.org/10.5281/zenodo.4445202" TargetMode="External"/><Relationship Id="rId13" Type="http://schemas.openxmlformats.org/officeDocument/2006/relationships/hyperlink" Target="https://doi.org/10.1023/A:1008651105359" TargetMode="External"/><Relationship Id="rId3" Type="http://schemas.openxmlformats.org/officeDocument/2006/relationships/hyperlink" Target="https://doi.org/10.1093/icc/dtw027" TargetMode="External"/><Relationship Id="rId7" Type="http://schemas.openxmlformats.org/officeDocument/2006/relationships/hyperlink" Target="https://doi.org/10.1073/pnas.1914221117" TargetMode="External"/><Relationship Id="rId12" Type="http://schemas.openxmlformats.org/officeDocument/2006/relationships/hyperlink" Target="https://doi.org/10.17351/ests2020.341"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doi.org/10.1037/amp0000319" TargetMode="External"/><Relationship Id="rId11" Type="http://schemas.openxmlformats.org/officeDocument/2006/relationships/hyperlink" Target="https://doi.org/10.1007/s10606-020-09372-2" TargetMode="External"/><Relationship Id="rId5" Type="http://schemas.openxmlformats.org/officeDocument/2006/relationships/hyperlink" Target="https://doi.org/10.1145/3449249" TargetMode="External"/><Relationship Id="rId15" Type="http://schemas.openxmlformats.org/officeDocument/2006/relationships/hyperlink" Target="https://doi.org/10.2307/258774" TargetMode="External"/><Relationship Id="rId10" Type="http://schemas.openxmlformats.org/officeDocument/2006/relationships/hyperlink" Target="https://doi.org/10.1109/ICSE.2019.00077" TargetMode="External"/><Relationship Id="rId4" Type="http://schemas.openxmlformats.org/officeDocument/2006/relationships/hyperlink" Target="https://doi.org/10.2307/800538" TargetMode="External"/><Relationship Id="rId9" Type="http://schemas.openxmlformats.org/officeDocument/2006/relationships/hyperlink" Target="https://info.ornl.gov/sites/publications/Files/Pub137271.pdf" TargetMode="External"/><Relationship Id="rId14" Type="http://schemas.openxmlformats.org/officeDocument/2006/relationships/hyperlink" Target="https://doi.org/10.1007/s11192-017-238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58F5A0-12F6-F942-8DD0-1BBE0EE1F775}"/>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grpSp>
        <p:nvGrpSpPr>
          <p:cNvPr id="35" name="Group 34">
            <a:extLst>
              <a:ext uri="{FF2B5EF4-FFF2-40B4-BE49-F238E27FC236}">
                <a16:creationId xmlns:a16="http://schemas.microsoft.com/office/drawing/2014/main" id="{F49EFAB9-7396-AC41-A3E7-8013E603A6A0}"/>
              </a:ext>
            </a:extLst>
          </p:cNvPr>
          <p:cNvGrpSpPr/>
          <p:nvPr/>
        </p:nvGrpSpPr>
        <p:grpSpPr>
          <a:xfrm flipH="1">
            <a:off x="0" y="0"/>
            <a:ext cx="11427307" cy="7506072"/>
            <a:chOff x="996827" y="107351"/>
            <a:chExt cx="11427307" cy="7506072"/>
          </a:xfrm>
        </p:grpSpPr>
        <p:sp>
          <p:nvSpPr>
            <p:cNvPr id="5" name="Oval 4">
              <a:extLst>
                <a:ext uri="{FF2B5EF4-FFF2-40B4-BE49-F238E27FC236}">
                  <a16:creationId xmlns:a16="http://schemas.microsoft.com/office/drawing/2014/main" id="{BA6E617C-B1B3-B142-BF96-B66D2AB93CD6}"/>
                </a:ext>
              </a:extLst>
            </p:cNvPr>
            <p:cNvSpPr/>
            <p:nvPr/>
          </p:nvSpPr>
          <p:spPr>
            <a:xfrm>
              <a:off x="996827" y="5751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787AE1C-ED85-1D41-B3BD-75BBDE28C553}"/>
                </a:ext>
              </a:extLst>
            </p:cNvPr>
            <p:cNvSpPr/>
            <p:nvPr/>
          </p:nvSpPr>
          <p:spPr>
            <a:xfrm rot="17412146">
              <a:off x="3287212" y="626623"/>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947C46-78A3-354C-A26B-70583788F600}"/>
                </a:ext>
              </a:extLst>
            </p:cNvPr>
            <p:cNvSpPr/>
            <p:nvPr/>
          </p:nvSpPr>
          <p:spPr>
            <a:xfrm>
              <a:off x="2242581" y="3520725"/>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FE06B1-548F-C645-846B-536DD375FD37}"/>
                </a:ext>
              </a:extLst>
            </p:cNvPr>
            <p:cNvSpPr/>
            <p:nvPr/>
          </p:nvSpPr>
          <p:spPr>
            <a:xfrm>
              <a:off x="6201664" y="1727363"/>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2A6B36A6-DBD5-AD46-A5C1-E99EBB4E0E09}"/>
                </a:ext>
              </a:extLst>
            </p:cNvPr>
            <p:cNvCxnSpPr>
              <a:cxnSpLocks/>
              <a:stCxn id="5" idx="5"/>
              <a:endCxn id="6" idx="1"/>
            </p:cNvCxnSpPr>
            <p:nvPr/>
          </p:nvCxnSpPr>
          <p:spPr>
            <a:xfrm flipV="1">
              <a:off x="1701172" y="1212267"/>
              <a:ext cx="1624083" cy="67269"/>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067997-CD87-564F-A81A-230A1A962184}"/>
                </a:ext>
              </a:extLst>
            </p:cNvPr>
            <p:cNvCxnSpPr>
              <a:cxnSpLocks/>
              <a:stCxn id="7" idx="6"/>
              <a:endCxn id="8" idx="2"/>
            </p:cNvCxnSpPr>
            <p:nvPr/>
          </p:nvCxnSpPr>
          <p:spPr>
            <a:xfrm>
              <a:off x="3067772" y="3933321"/>
              <a:ext cx="3133892" cy="28789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3972B8-CC91-894E-8C37-4D8195922E4F}"/>
                </a:ext>
              </a:extLst>
            </p:cNvPr>
            <p:cNvCxnSpPr>
              <a:cxnSpLocks/>
              <a:stCxn id="5" idx="4"/>
              <a:endCxn id="7" idx="0"/>
            </p:cNvCxnSpPr>
            <p:nvPr/>
          </p:nvCxnSpPr>
          <p:spPr>
            <a:xfrm>
              <a:off x="1409423" y="1400382"/>
              <a:ext cx="1245754" cy="21203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4F93B6-8537-0641-8BE3-2C00C36C1A98}"/>
                </a:ext>
              </a:extLst>
            </p:cNvPr>
            <p:cNvCxnSpPr>
              <a:cxnSpLocks/>
              <a:stCxn id="7" idx="7"/>
              <a:endCxn id="6" idx="2"/>
            </p:cNvCxnSpPr>
            <p:nvPr/>
          </p:nvCxnSpPr>
          <p:spPr>
            <a:xfrm flipV="1">
              <a:off x="2946926" y="1426431"/>
              <a:ext cx="610397" cy="221514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1535CD5-1BFC-D746-8239-164C4BF29B21}"/>
                </a:ext>
              </a:extLst>
            </p:cNvPr>
            <p:cNvSpPr/>
            <p:nvPr/>
          </p:nvSpPr>
          <p:spPr>
            <a:xfrm>
              <a:off x="9170424" y="369057"/>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27A429-E34B-B84B-8215-7D18DA9ACC7F}"/>
                </a:ext>
              </a:extLst>
            </p:cNvPr>
            <p:cNvSpPr/>
            <p:nvPr/>
          </p:nvSpPr>
          <p:spPr>
            <a:xfrm>
              <a:off x="10687400" y="1335249"/>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472019-D58D-9A4C-828E-1B09A16E8A0B}"/>
                </a:ext>
              </a:extLst>
            </p:cNvPr>
            <p:cNvSpPr/>
            <p:nvPr/>
          </p:nvSpPr>
          <p:spPr>
            <a:xfrm>
              <a:off x="10548630" y="10735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77C4E6-03DE-9F44-8397-EE60D2630D49}"/>
                </a:ext>
              </a:extLst>
            </p:cNvPr>
            <p:cNvSpPr/>
            <p:nvPr/>
          </p:nvSpPr>
          <p:spPr>
            <a:xfrm>
              <a:off x="11487807" y="26955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2FDC34-09D7-FE4C-B5C1-D70FC7EECBE9}"/>
                </a:ext>
              </a:extLst>
            </p:cNvPr>
            <p:cNvSpPr/>
            <p:nvPr/>
          </p:nvSpPr>
          <p:spPr>
            <a:xfrm>
              <a:off x="3704897" y="4286746"/>
              <a:ext cx="2499788" cy="2499788"/>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F20DB1-DEBA-6743-95F7-83F404FBAF7C}"/>
                </a:ext>
              </a:extLst>
            </p:cNvPr>
            <p:cNvSpPr/>
            <p:nvPr/>
          </p:nvSpPr>
          <p:spPr>
            <a:xfrm>
              <a:off x="7067976" y="8684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DEDAAE-8CE0-F44F-9E23-65CBD975879B}"/>
                </a:ext>
              </a:extLst>
            </p:cNvPr>
            <p:cNvSpPr/>
            <p:nvPr/>
          </p:nvSpPr>
          <p:spPr>
            <a:xfrm>
              <a:off x="10829977" y="5953118"/>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4FE339-6592-CB4B-B4BA-1EB37C59CD8F}"/>
                </a:ext>
              </a:extLst>
            </p:cNvPr>
            <p:cNvSpPr/>
            <p:nvPr/>
          </p:nvSpPr>
          <p:spPr>
            <a:xfrm>
              <a:off x="11598943" y="47488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8C0517C-A27D-674A-A666-8FD178D721B3}"/>
                </a:ext>
              </a:extLst>
            </p:cNvPr>
            <p:cNvSpPr/>
            <p:nvPr/>
          </p:nvSpPr>
          <p:spPr>
            <a:xfrm>
              <a:off x="6667072" y="678823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28873E4E-07AC-1145-8E25-994E0E68D036}"/>
                </a:ext>
              </a:extLst>
            </p:cNvPr>
            <p:cNvCxnSpPr>
              <a:cxnSpLocks/>
              <a:stCxn id="19" idx="4"/>
            </p:cNvCxnSpPr>
            <p:nvPr/>
          </p:nvCxnSpPr>
          <p:spPr>
            <a:xfrm>
              <a:off x="7480572" y="1693682"/>
              <a:ext cx="11691" cy="39211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017D9B-F0EB-B146-A6EA-303EA911D4BE}"/>
                </a:ext>
              </a:extLst>
            </p:cNvPr>
            <p:cNvCxnSpPr>
              <a:cxnSpLocks/>
              <a:stCxn id="14" idx="4"/>
            </p:cNvCxnSpPr>
            <p:nvPr/>
          </p:nvCxnSpPr>
          <p:spPr>
            <a:xfrm flipH="1">
              <a:off x="9445061" y="1194248"/>
              <a:ext cx="137959" cy="6832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46480DD-3125-EA46-B563-41ADA6389F91}"/>
                </a:ext>
              </a:extLst>
            </p:cNvPr>
            <p:cNvCxnSpPr>
              <a:cxnSpLocks/>
              <a:stCxn id="16" idx="3"/>
            </p:cNvCxnSpPr>
            <p:nvPr/>
          </p:nvCxnSpPr>
          <p:spPr>
            <a:xfrm flipH="1">
              <a:off x="9799313" y="811696"/>
              <a:ext cx="870163" cy="117737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8D5113-2D28-F347-939B-0A706123B452}"/>
                </a:ext>
              </a:extLst>
            </p:cNvPr>
            <p:cNvCxnSpPr>
              <a:cxnSpLocks/>
              <a:stCxn id="14" idx="6"/>
              <a:endCxn id="16" idx="2"/>
            </p:cNvCxnSpPr>
            <p:nvPr/>
          </p:nvCxnSpPr>
          <p:spPr>
            <a:xfrm flipV="1">
              <a:off x="9995615" y="519947"/>
              <a:ext cx="553015" cy="26170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E3C70CF-57F6-344D-A9B9-7F698280BA07}"/>
                </a:ext>
              </a:extLst>
            </p:cNvPr>
            <p:cNvCxnSpPr>
              <a:cxnSpLocks/>
              <a:stCxn id="15" idx="3"/>
              <a:endCxn id="8" idx="7"/>
            </p:cNvCxnSpPr>
            <p:nvPr/>
          </p:nvCxnSpPr>
          <p:spPr>
            <a:xfrm flipH="1">
              <a:off x="10458936" y="2039594"/>
              <a:ext cx="349310" cy="418201"/>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4D5C20-9901-564B-8000-FB25C5ACB523}"/>
                </a:ext>
              </a:extLst>
            </p:cNvPr>
            <p:cNvCxnSpPr>
              <a:cxnSpLocks/>
              <a:stCxn id="17" idx="3"/>
            </p:cNvCxnSpPr>
            <p:nvPr/>
          </p:nvCxnSpPr>
          <p:spPr>
            <a:xfrm flipH="1">
              <a:off x="11110862" y="3399879"/>
              <a:ext cx="497791" cy="31246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62C1E1-D5A3-7349-9E82-A5214C8D0109}"/>
                </a:ext>
              </a:extLst>
            </p:cNvPr>
            <p:cNvCxnSpPr>
              <a:cxnSpLocks/>
              <a:stCxn id="21" idx="2"/>
            </p:cNvCxnSpPr>
            <p:nvPr/>
          </p:nvCxnSpPr>
          <p:spPr>
            <a:xfrm flipH="1" flipV="1">
              <a:off x="11000973" y="4951784"/>
              <a:ext cx="597970" cy="20964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5ADAE43-BF88-F448-9C5F-B76FD4541411}"/>
                </a:ext>
              </a:extLst>
            </p:cNvPr>
            <p:cNvCxnSpPr>
              <a:cxnSpLocks/>
              <a:stCxn id="17" idx="0"/>
            </p:cNvCxnSpPr>
            <p:nvPr/>
          </p:nvCxnSpPr>
          <p:spPr>
            <a:xfrm flipH="1" flipV="1">
              <a:off x="11441789" y="2021058"/>
              <a:ext cx="458614" cy="6744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F2D3F6-0159-9140-A5FA-EC44AD4CFD3F}"/>
                </a:ext>
              </a:extLst>
            </p:cNvPr>
            <p:cNvCxnSpPr>
              <a:cxnSpLocks/>
              <a:endCxn id="15" idx="7"/>
            </p:cNvCxnSpPr>
            <p:nvPr/>
          </p:nvCxnSpPr>
          <p:spPr>
            <a:xfrm flipH="1">
              <a:off x="11391745" y="1426431"/>
              <a:ext cx="1023439" cy="2966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00CF85-E048-BA46-B59B-C57BB4A5DCD0}"/>
                </a:ext>
              </a:extLst>
            </p:cNvPr>
            <p:cNvCxnSpPr>
              <a:cxnSpLocks/>
              <a:stCxn id="8" idx="3"/>
              <a:endCxn id="22" idx="0"/>
            </p:cNvCxnSpPr>
            <p:nvPr/>
          </p:nvCxnSpPr>
          <p:spPr>
            <a:xfrm>
              <a:off x="6932096" y="5984635"/>
              <a:ext cx="147572" cy="803597"/>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0AE7959-EDEF-7045-AD4D-AD1A47617458}"/>
                </a:ext>
              </a:extLst>
            </p:cNvPr>
            <p:cNvCxnSpPr>
              <a:cxnSpLocks/>
              <a:stCxn id="18" idx="6"/>
              <a:endCxn id="8" idx="3"/>
            </p:cNvCxnSpPr>
            <p:nvPr/>
          </p:nvCxnSpPr>
          <p:spPr>
            <a:xfrm>
              <a:off x="6204685" y="5536640"/>
              <a:ext cx="727411" cy="44799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795610-F8F5-254C-AC10-792FBE8F0607}"/>
                </a:ext>
              </a:extLst>
            </p:cNvPr>
            <p:cNvCxnSpPr>
              <a:cxnSpLocks/>
              <a:stCxn id="21" idx="3"/>
              <a:endCxn id="20" idx="7"/>
            </p:cNvCxnSpPr>
            <p:nvPr/>
          </p:nvCxnSpPr>
          <p:spPr>
            <a:xfrm flipH="1">
              <a:off x="11534322" y="5453179"/>
              <a:ext cx="185467" cy="62078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701D64B-C697-8A43-93FB-7885793F97C4}"/>
              </a:ext>
            </a:extLst>
          </p:cNvPr>
          <p:cNvSpPr txBox="1"/>
          <p:nvPr/>
        </p:nvSpPr>
        <p:spPr>
          <a:xfrm>
            <a:off x="936327" y="3241146"/>
            <a:ext cx="5603468" cy="1138773"/>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p:txBody>
      </p:sp>
      <p:sp>
        <p:nvSpPr>
          <p:cNvPr id="37" name="TextBox 36">
            <a:extLst>
              <a:ext uri="{FF2B5EF4-FFF2-40B4-BE49-F238E27FC236}">
                <a16:creationId xmlns:a16="http://schemas.microsoft.com/office/drawing/2014/main" id="{333FB91F-5291-7A42-8CC6-D938E294D49A}"/>
              </a:ext>
            </a:extLst>
          </p:cNvPr>
          <p:cNvSpPr txBox="1"/>
          <p:nvPr/>
        </p:nvSpPr>
        <p:spPr>
          <a:xfrm>
            <a:off x="6623848" y="4923177"/>
            <a:ext cx="2189351" cy="738664"/>
          </a:xfrm>
          <a:prstGeom prst="rect">
            <a:avLst/>
          </a:prstGeom>
          <a:noFill/>
        </p:spPr>
        <p:txBody>
          <a:bodyPr wrap="square" rtlCol="0">
            <a:spAutoFit/>
          </a:bodyPr>
          <a:lstStyle/>
          <a:p>
            <a:r>
              <a:rPr lang="en-US" sz="1400" b="1" dirty="0">
                <a:solidFill>
                  <a:schemeClr val="bg1"/>
                </a:solidFill>
                <a:latin typeface="COOPERHEWITT-LIGHT" pitchFamily="2" charset="77"/>
                <a:ea typeface="COOPERHEWITT-LIGHT" pitchFamily="2" charset="77"/>
              </a:rPr>
              <a:t>Hannah Cohoon</a:t>
            </a:r>
          </a:p>
          <a:p>
            <a:r>
              <a:rPr lang="en-US" sz="1400" b="1" dirty="0">
                <a:solidFill>
                  <a:schemeClr val="bg1"/>
                </a:solidFill>
                <a:latin typeface="COOPERHEWITT-LIGHT" pitchFamily="2" charset="77"/>
                <a:ea typeface="COOPERHEWITT-LIGHT" pitchFamily="2" charset="77"/>
              </a:rPr>
              <a:t>UT Austin,</a:t>
            </a:r>
          </a:p>
          <a:p>
            <a:r>
              <a:rPr lang="en-US" sz="1400" b="1" dirty="0">
                <a:solidFill>
                  <a:schemeClr val="bg1"/>
                </a:solidFill>
                <a:latin typeface="COOPERHEWITT-LIGHT" pitchFamily="2" charset="77"/>
                <a:ea typeface="COOPERHEWITT-LIGHT" pitchFamily="2" charset="77"/>
              </a:rPr>
              <a:t>School of Information</a:t>
            </a:r>
          </a:p>
        </p:txBody>
      </p:sp>
      <p:sp>
        <p:nvSpPr>
          <p:cNvPr id="39" name="TextBox 38">
            <a:extLst>
              <a:ext uri="{FF2B5EF4-FFF2-40B4-BE49-F238E27FC236}">
                <a16:creationId xmlns:a16="http://schemas.microsoft.com/office/drawing/2014/main" id="{98FF1F4A-8CD1-6A4F-8A14-D2114DBD8692}"/>
              </a:ext>
            </a:extLst>
          </p:cNvPr>
          <p:cNvSpPr txBox="1"/>
          <p:nvPr/>
        </p:nvSpPr>
        <p:spPr>
          <a:xfrm>
            <a:off x="3253710" y="125251"/>
            <a:ext cx="9126215" cy="369332"/>
          </a:xfrm>
          <a:prstGeom prst="rect">
            <a:avLst/>
          </a:prstGeom>
          <a:noFill/>
        </p:spPr>
        <p:txBody>
          <a:bodyPr wrap="square">
            <a:spAutoFit/>
          </a:bodyPr>
          <a:lstStyle/>
          <a:p>
            <a:pPr algn="l"/>
            <a:r>
              <a:rPr lang="en-US" dirty="0">
                <a:latin typeface="COOPERHEWITT-LIGHT" pitchFamily="2" charset="77"/>
                <a:ea typeface="COOPERHEWITT-LIGHT" pitchFamily="2" charset="77"/>
              </a:rPr>
              <a:t>Workshop on the Science of Scientific-Software Development and Use, December 2021</a:t>
            </a:r>
          </a:p>
        </p:txBody>
      </p:sp>
    </p:spTree>
    <p:extLst>
      <p:ext uri="{BB962C8B-B14F-4D97-AF65-F5344CB8AC3E}">
        <p14:creationId xmlns:p14="http://schemas.microsoft.com/office/powerpoint/2010/main" val="83941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B33144F0-8758-7B4A-AFB7-0E8E046E9A80}"/>
              </a:ext>
            </a:extLst>
          </p:cNvPr>
          <p:cNvGrpSpPr/>
          <p:nvPr/>
        </p:nvGrpSpPr>
        <p:grpSpPr>
          <a:xfrm>
            <a:off x="6760764" y="3060548"/>
            <a:ext cx="4066903" cy="3078898"/>
            <a:chOff x="2157984" y="621792"/>
            <a:chExt cx="6473952" cy="4901184"/>
          </a:xfrm>
        </p:grpSpPr>
        <p:sp>
          <p:nvSpPr>
            <p:cNvPr id="9" name="Oval Callout 8">
              <a:extLst>
                <a:ext uri="{FF2B5EF4-FFF2-40B4-BE49-F238E27FC236}">
                  <a16:creationId xmlns:a16="http://schemas.microsoft.com/office/drawing/2014/main" id="{90EED37B-73F4-C941-9D67-11F529F58A65}"/>
                </a:ext>
              </a:extLst>
            </p:cNvPr>
            <p:cNvSpPr/>
            <p:nvPr/>
          </p:nvSpPr>
          <p:spPr>
            <a:xfrm>
              <a:off x="2157984" y="621792"/>
              <a:ext cx="6473952" cy="4901184"/>
            </a:xfrm>
            <a:prstGeom prst="wedgeEllipseCallout">
              <a:avLst/>
            </a:prstGeom>
            <a:no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D3C7086-0C8C-C64B-8536-604E521EE1CF}"/>
                </a:ext>
              </a:extLst>
            </p:cNvPr>
            <p:cNvSpPr/>
            <p:nvPr/>
          </p:nvSpPr>
          <p:spPr>
            <a:xfrm rot="20019697">
              <a:off x="2956240" y="1731721"/>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C9EF893-0D16-F540-97B4-5370C8A33B58}"/>
                </a:ext>
              </a:extLst>
            </p:cNvPr>
            <p:cNvSpPr/>
            <p:nvPr/>
          </p:nvSpPr>
          <p:spPr>
            <a:xfrm rot="17412146">
              <a:off x="4154906" y="1765791"/>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0B8729-CD4F-1048-A56A-EC428CE6502D}"/>
                </a:ext>
              </a:extLst>
            </p:cNvPr>
            <p:cNvSpPr/>
            <p:nvPr/>
          </p:nvSpPr>
          <p:spPr>
            <a:xfrm>
              <a:off x="3329728" y="3007416"/>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DE38C4C-A672-784C-B2AE-1E5C7ADC7BC2}"/>
                </a:ext>
              </a:extLst>
            </p:cNvPr>
            <p:cNvCxnSpPr>
              <a:cxnSpLocks/>
              <a:stCxn id="32" idx="5"/>
              <a:endCxn id="33" idx="1"/>
            </p:cNvCxnSpPr>
            <p:nvPr/>
          </p:nvCxnSpPr>
          <p:spPr>
            <a:xfrm>
              <a:off x="3640720" y="2195666"/>
              <a:ext cx="546594" cy="6902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0520003-CA5A-EE47-82DE-71D8B7F5956D}"/>
                </a:ext>
              </a:extLst>
            </p:cNvPr>
            <p:cNvCxnSpPr>
              <a:cxnSpLocks/>
              <a:stCxn id="34" idx="6"/>
              <a:endCxn id="35" idx="2"/>
            </p:cNvCxnSpPr>
            <p:nvPr/>
          </p:nvCxnSpPr>
          <p:spPr>
            <a:xfrm>
              <a:off x="4032687" y="3358896"/>
              <a:ext cx="924934" cy="25385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002396A-9B0E-5948-8595-0C323CD4A07D}"/>
                </a:ext>
              </a:extLst>
            </p:cNvPr>
            <p:cNvCxnSpPr>
              <a:cxnSpLocks/>
              <a:stCxn id="32" idx="4"/>
              <a:endCxn id="34" idx="0"/>
            </p:cNvCxnSpPr>
            <p:nvPr/>
          </p:nvCxnSpPr>
          <p:spPr>
            <a:xfrm>
              <a:off x="3463661" y="2398192"/>
              <a:ext cx="217547" cy="60922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5911BE2-533D-6547-95CB-EC24E0CFB188}"/>
                </a:ext>
              </a:extLst>
            </p:cNvPr>
            <p:cNvCxnSpPr>
              <a:cxnSpLocks/>
              <a:stCxn id="34" idx="7"/>
              <a:endCxn id="33" idx="2"/>
            </p:cNvCxnSpPr>
            <p:nvPr/>
          </p:nvCxnSpPr>
          <p:spPr>
            <a:xfrm flipV="1">
              <a:off x="3929741" y="2447127"/>
              <a:ext cx="455266" cy="66323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B0612674-558A-0141-B7A1-EA6177B0C236}"/>
                </a:ext>
              </a:extLst>
            </p:cNvPr>
            <p:cNvSpPr/>
            <p:nvPr/>
          </p:nvSpPr>
          <p:spPr>
            <a:xfrm rot="5400000">
              <a:off x="5935382" y="1256579"/>
              <a:ext cx="702959" cy="702959"/>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7AF37A7-DD5A-FB4B-8FD5-6BE01A24E39C}"/>
                </a:ext>
              </a:extLst>
            </p:cNvPr>
            <p:cNvSpPr/>
            <p:nvPr/>
          </p:nvSpPr>
          <p:spPr>
            <a:xfrm rot="20464800">
              <a:off x="7184644" y="1744168"/>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C8042F89-F088-9743-92DA-2818DA41A0CB}"/>
                </a:ext>
              </a:extLst>
            </p:cNvPr>
            <p:cNvCxnSpPr>
              <a:cxnSpLocks/>
              <a:stCxn id="35" idx="0"/>
              <a:endCxn id="40" idx="6"/>
            </p:cNvCxnSpPr>
            <p:nvPr/>
          </p:nvCxnSpPr>
          <p:spPr>
            <a:xfrm flipV="1">
              <a:off x="6269350" y="1959538"/>
              <a:ext cx="17511" cy="341482"/>
            </a:xfrm>
            <a:prstGeom prst="line">
              <a:avLst/>
            </a:prstGeom>
            <a:ln w="38100">
              <a:solidFill>
                <a:srgbClr val="F5F74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7873F52-FA80-B046-AC81-435A460A7669}"/>
                </a:ext>
              </a:extLst>
            </p:cNvPr>
            <p:cNvCxnSpPr>
              <a:cxnSpLocks/>
              <a:stCxn id="35" idx="7"/>
              <a:endCxn id="41" idx="3"/>
            </p:cNvCxnSpPr>
            <p:nvPr/>
          </p:nvCxnSpPr>
          <p:spPr>
            <a:xfrm flipV="1">
              <a:off x="7196882" y="2411340"/>
              <a:ext cx="184722" cy="2738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EF1C3BEA-1A0C-8D42-92A8-D2278A09FF49}"/>
                </a:ext>
              </a:extLst>
            </p:cNvPr>
            <p:cNvSpPr/>
            <p:nvPr/>
          </p:nvSpPr>
          <p:spPr>
            <a:xfrm rot="5400000">
              <a:off x="4645915" y="875645"/>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BE745B1-4B54-A048-9B50-44B02341992F}"/>
                </a:ext>
              </a:extLst>
            </p:cNvPr>
            <p:cNvSpPr/>
            <p:nvPr/>
          </p:nvSpPr>
          <p:spPr>
            <a:xfrm rot="5400000">
              <a:off x="5102021" y="1695233"/>
              <a:ext cx="702959" cy="702959"/>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CBBBAE4C-1EE6-CC4A-912E-1BC2AC03E654}"/>
                </a:ext>
              </a:extLst>
            </p:cNvPr>
            <p:cNvSpPr/>
            <p:nvPr/>
          </p:nvSpPr>
          <p:spPr>
            <a:xfrm rot="5400000">
              <a:off x="2395250" y="2665804"/>
              <a:ext cx="702959" cy="702959"/>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C964C0ED-B629-0147-81F8-72B2BAFA796A}"/>
                </a:ext>
              </a:extLst>
            </p:cNvPr>
            <p:cNvSpPr/>
            <p:nvPr/>
          </p:nvSpPr>
          <p:spPr>
            <a:xfrm rot="5400000">
              <a:off x="3329727" y="3952386"/>
              <a:ext cx="702959" cy="702959"/>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3B78FC8-8602-6043-97AD-4BB5094B55DA}"/>
                </a:ext>
              </a:extLst>
            </p:cNvPr>
            <p:cNvSpPr/>
            <p:nvPr/>
          </p:nvSpPr>
          <p:spPr>
            <a:xfrm rot="5400000">
              <a:off x="4385007" y="4391336"/>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B8DCA65-10BA-6045-A8CE-067DF8F8B72C}"/>
                </a:ext>
              </a:extLst>
            </p:cNvPr>
            <p:cNvSpPr/>
            <p:nvPr/>
          </p:nvSpPr>
          <p:spPr>
            <a:xfrm rot="5400000">
              <a:off x="6670538" y="1896294"/>
              <a:ext cx="350430" cy="350430"/>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D80F5F5-17F2-1240-B153-8C442E852B26}"/>
                </a:ext>
              </a:extLst>
            </p:cNvPr>
            <p:cNvSpPr/>
            <p:nvPr/>
          </p:nvSpPr>
          <p:spPr>
            <a:xfrm rot="5400000">
              <a:off x="7938710" y="2790395"/>
              <a:ext cx="350430" cy="350430"/>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8CE606D-90F5-5847-A1A8-7633727A84D8}"/>
                </a:ext>
              </a:extLst>
            </p:cNvPr>
            <p:cNvSpPr/>
            <p:nvPr/>
          </p:nvSpPr>
          <p:spPr>
            <a:xfrm rot="5400000">
              <a:off x="7931292" y="3521325"/>
              <a:ext cx="350430" cy="350430"/>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645B9B4-36BF-6943-8325-CB0634F87826}"/>
                </a:ext>
              </a:extLst>
            </p:cNvPr>
            <p:cNvSpPr/>
            <p:nvPr/>
          </p:nvSpPr>
          <p:spPr>
            <a:xfrm rot="5400000">
              <a:off x="4260709" y="3871755"/>
              <a:ext cx="350430" cy="350430"/>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80C2F8D1-B15D-4849-903C-8AABF5E25FA2}"/>
                </a:ext>
              </a:extLst>
            </p:cNvPr>
            <p:cNvCxnSpPr>
              <a:stCxn id="83" idx="0"/>
              <a:endCxn id="90" idx="5"/>
            </p:cNvCxnSpPr>
            <p:nvPr/>
          </p:nvCxnSpPr>
          <p:spPr>
            <a:xfrm flipV="1">
              <a:off x="4032686" y="4170866"/>
              <a:ext cx="279342" cy="133000"/>
            </a:xfrm>
            <a:prstGeom prst="line">
              <a:avLst/>
            </a:prstGeom>
            <a:ln>
              <a:solidFill>
                <a:srgbClr val="70D6FF"/>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BE65C1F-221A-D54E-B4CD-6106AEFCCB57}"/>
                </a:ext>
              </a:extLst>
            </p:cNvPr>
            <p:cNvSpPr/>
            <p:nvPr/>
          </p:nvSpPr>
          <p:spPr>
            <a:xfrm>
              <a:off x="4957621" y="2301020"/>
              <a:ext cx="2623457" cy="2623457"/>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361616BF-81B6-A74D-A8F0-EED39147F0EB}"/>
              </a:ext>
            </a:extLst>
          </p:cNvPr>
          <p:cNvSpPr txBox="1"/>
          <p:nvPr/>
        </p:nvSpPr>
        <p:spPr>
          <a:xfrm>
            <a:off x="1364333" y="718554"/>
            <a:ext cx="5665632" cy="2862322"/>
          </a:xfrm>
          <a:prstGeom prst="rect">
            <a:avLst/>
          </a:prstGeom>
          <a:noFill/>
        </p:spPr>
        <p:txBody>
          <a:bodyPr wrap="square">
            <a:spAutoFit/>
          </a:bodyPr>
          <a:lstStyle/>
          <a:p>
            <a:r>
              <a:rPr lang="en-US" sz="3600" b="1" dirty="0">
                <a:solidFill>
                  <a:srgbClr val="FF9770"/>
                </a:solidFill>
                <a:latin typeface="COOPERHEWITT-SEMIBOLD" pitchFamily="2" charset="77"/>
                <a:ea typeface="COOPERHEWITT-SEMIBOLD" pitchFamily="2" charset="77"/>
              </a:rPr>
              <a:t>Develop rich, meaningful narratives that are useful for connecting ideas and conveying information persuasively</a:t>
            </a:r>
            <a:endParaRPr lang="en-US" sz="3600" dirty="0"/>
          </a:p>
        </p:txBody>
      </p:sp>
    </p:spTree>
    <p:extLst>
      <p:ext uri="{BB962C8B-B14F-4D97-AF65-F5344CB8AC3E}">
        <p14:creationId xmlns:p14="http://schemas.microsoft.com/office/powerpoint/2010/main" val="95836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66C6938-8DF0-304B-9BBB-ECF4C7FE081E}"/>
              </a:ext>
            </a:extLst>
          </p:cNvPr>
          <p:cNvSpPr>
            <a:spLocks noGrp="1"/>
          </p:cNvSpPr>
          <p:nvPr>
            <p:ph idx="1"/>
          </p:nvPr>
        </p:nvSpPr>
        <p:spPr/>
        <p:txBody>
          <a:bodyPr/>
          <a:lstStyle/>
          <a:p>
            <a:r>
              <a:rPr lang="en-US" dirty="0">
                <a:latin typeface="COOPERHEWITT-THIN" pitchFamily="2" charset="77"/>
                <a:ea typeface="COOPERHEWITT-THIN" pitchFamily="2" charset="77"/>
              </a:rPr>
              <a:t>Small talent pool</a:t>
            </a:r>
          </a:p>
          <a:p>
            <a:r>
              <a:rPr lang="en-US" dirty="0">
                <a:latin typeface="COOPERHEWITT-THIN" pitchFamily="2" charset="77"/>
                <a:ea typeface="COOPERHEWITT-THIN" pitchFamily="2" charset="77"/>
              </a:rPr>
              <a:t>High turnover</a:t>
            </a:r>
          </a:p>
          <a:p>
            <a:r>
              <a:rPr lang="en-US" dirty="0">
                <a:latin typeface="COOPERHEWITT-THIN" pitchFamily="2" charset="77"/>
                <a:ea typeface="COOPERHEWITT-THIN" pitchFamily="2" charset="77"/>
              </a:rPr>
              <a:t>Specialized onboarding techniques</a:t>
            </a:r>
          </a:p>
          <a:p>
            <a:endParaRPr lang="en-US" dirty="0">
              <a:latin typeface="COOPERHEWITT-THIN" pitchFamily="2" charset="77"/>
              <a:ea typeface="COOPERHEWITT-THIN" pitchFamily="2" charset="77"/>
            </a:endParaRPr>
          </a:p>
        </p:txBody>
      </p:sp>
      <p:sp>
        <p:nvSpPr>
          <p:cNvPr id="13" name="TextBox 12">
            <a:extLst>
              <a:ext uri="{FF2B5EF4-FFF2-40B4-BE49-F238E27FC236}">
                <a16:creationId xmlns:a16="http://schemas.microsoft.com/office/drawing/2014/main" id="{24D96987-8B1C-BF40-A86C-C8FB4FB3373E}"/>
              </a:ext>
            </a:extLst>
          </p:cNvPr>
          <p:cNvSpPr txBox="1"/>
          <p:nvPr/>
        </p:nvSpPr>
        <p:spPr>
          <a:xfrm>
            <a:off x="838200" y="3398178"/>
            <a:ext cx="1642822" cy="307777"/>
          </a:xfrm>
          <a:prstGeom prst="rect">
            <a:avLst/>
          </a:prstGeom>
          <a:noFill/>
        </p:spPr>
        <p:txBody>
          <a:bodyPr wrap="none" rtlCol="0">
            <a:spAutoFit/>
          </a:bodyPr>
          <a:lstStyle/>
          <a:p>
            <a:r>
              <a:rPr lang="en-US" sz="1400" dirty="0">
                <a:latin typeface="COOPERHEWITT-THIN" pitchFamily="2" charset="77"/>
                <a:ea typeface="COOPERHEWITT-THIN" pitchFamily="2" charset="77"/>
              </a:rPr>
              <a:t>(IDEAS-ECP, 2020)</a:t>
            </a:r>
          </a:p>
        </p:txBody>
      </p:sp>
      <p:grpSp>
        <p:nvGrpSpPr>
          <p:cNvPr id="14" name="Group 13">
            <a:extLst>
              <a:ext uri="{FF2B5EF4-FFF2-40B4-BE49-F238E27FC236}">
                <a16:creationId xmlns:a16="http://schemas.microsoft.com/office/drawing/2014/main" id="{E72ED410-0AE2-9F4C-A450-36A3E6360B46}"/>
              </a:ext>
            </a:extLst>
          </p:cNvPr>
          <p:cNvGrpSpPr/>
          <p:nvPr/>
        </p:nvGrpSpPr>
        <p:grpSpPr>
          <a:xfrm>
            <a:off x="6760764" y="3060548"/>
            <a:ext cx="4066903" cy="3078898"/>
            <a:chOff x="2157984" y="621792"/>
            <a:chExt cx="6473952" cy="4901184"/>
          </a:xfrm>
        </p:grpSpPr>
        <p:sp>
          <p:nvSpPr>
            <p:cNvPr id="15" name="Oval Callout 14">
              <a:extLst>
                <a:ext uri="{FF2B5EF4-FFF2-40B4-BE49-F238E27FC236}">
                  <a16:creationId xmlns:a16="http://schemas.microsoft.com/office/drawing/2014/main" id="{8C73512C-BB4A-004D-BDEE-A73F9D03E491}"/>
                </a:ext>
              </a:extLst>
            </p:cNvPr>
            <p:cNvSpPr/>
            <p:nvPr/>
          </p:nvSpPr>
          <p:spPr>
            <a:xfrm>
              <a:off x="2157984" y="621792"/>
              <a:ext cx="6473952" cy="4901184"/>
            </a:xfrm>
            <a:prstGeom prst="wedgeEllipseCallout">
              <a:avLst/>
            </a:prstGeom>
            <a:no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E70107-3375-804F-98CC-3DCC9273A46E}"/>
                </a:ext>
              </a:extLst>
            </p:cNvPr>
            <p:cNvSpPr/>
            <p:nvPr/>
          </p:nvSpPr>
          <p:spPr>
            <a:xfrm rot="20019697">
              <a:off x="2956240" y="1731721"/>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DD04D9-30E9-8142-B8B6-94575161E61B}"/>
                </a:ext>
              </a:extLst>
            </p:cNvPr>
            <p:cNvSpPr/>
            <p:nvPr/>
          </p:nvSpPr>
          <p:spPr>
            <a:xfrm rot="17412146">
              <a:off x="4154906" y="1765791"/>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9A318A-9621-3949-B4B7-31241545CB73}"/>
                </a:ext>
              </a:extLst>
            </p:cNvPr>
            <p:cNvSpPr/>
            <p:nvPr/>
          </p:nvSpPr>
          <p:spPr>
            <a:xfrm>
              <a:off x="3329728" y="3007416"/>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D9986342-0A9C-674F-9825-E37AC9F92B8B}"/>
                </a:ext>
              </a:extLst>
            </p:cNvPr>
            <p:cNvCxnSpPr>
              <a:cxnSpLocks/>
              <a:stCxn id="16" idx="5"/>
              <a:endCxn id="17" idx="1"/>
            </p:cNvCxnSpPr>
            <p:nvPr/>
          </p:nvCxnSpPr>
          <p:spPr>
            <a:xfrm>
              <a:off x="3640720" y="2195666"/>
              <a:ext cx="546594" cy="6902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E0688A-C375-4745-9107-6848283C2CB3}"/>
                </a:ext>
              </a:extLst>
            </p:cNvPr>
            <p:cNvCxnSpPr>
              <a:cxnSpLocks/>
              <a:stCxn id="18" idx="6"/>
              <a:endCxn id="37" idx="2"/>
            </p:cNvCxnSpPr>
            <p:nvPr/>
          </p:nvCxnSpPr>
          <p:spPr>
            <a:xfrm>
              <a:off x="4032687" y="3358896"/>
              <a:ext cx="924934" cy="25385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7D075F-7C44-0040-BAED-F9D15E494064}"/>
                </a:ext>
              </a:extLst>
            </p:cNvPr>
            <p:cNvCxnSpPr>
              <a:cxnSpLocks/>
              <a:stCxn id="16" idx="4"/>
              <a:endCxn id="18" idx="0"/>
            </p:cNvCxnSpPr>
            <p:nvPr/>
          </p:nvCxnSpPr>
          <p:spPr>
            <a:xfrm>
              <a:off x="3463661" y="2398192"/>
              <a:ext cx="217547" cy="60922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20285C-B465-C643-AB14-147672C11139}"/>
                </a:ext>
              </a:extLst>
            </p:cNvPr>
            <p:cNvCxnSpPr>
              <a:cxnSpLocks/>
              <a:stCxn id="18" idx="7"/>
              <a:endCxn id="17" idx="2"/>
            </p:cNvCxnSpPr>
            <p:nvPr/>
          </p:nvCxnSpPr>
          <p:spPr>
            <a:xfrm flipV="1">
              <a:off x="3929741" y="2447127"/>
              <a:ext cx="455266" cy="66323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7046300-E5DF-1A44-8421-61BAEF8CB63A}"/>
                </a:ext>
              </a:extLst>
            </p:cNvPr>
            <p:cNvSpPr/>
            <p:nvPr/>
          </p:nvSpPr>
          <p:spPr>
            <a:xfrm rot="5400000">
              <a:off x="5935382" y="1256579"/>
              <a:ext cx="702959" cy="702959"/>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E512CF-96B5-0242-AE69-B0E5FCE78FB5}"/>
                </a:ext>
              </a:extLst>
            </p:cNvPr>
            <p:cNvSpPr/>
            <p:nvPr/>
          </p:nvSpPr>
          <p:spPr>
            <a:xfrm rot="20464800">
              <a:off x="7184644" y="1744168"/>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A568E0F-5390-BD4E-B8B7-C101B98A41BB}"/>
                </a:ext>
              </a:extLst>
            </p:cNvPr>
            <p:cNvCxnSpPr>
              <a:cxnSpLocks/>
              <a:stCxn id="37" idx="0"/>
              <a:endCxn id="23" idx="6"/>
            </p:cNvCxnSpPr>
            <p:nvPr/>
          </p:nvCxnSpPr>
          <p:spPr>
            <a:xfrm flipV="1">
              <a:off x="6269350" y="1959538"/>
              <a:ext cx="17511" cy="341482"/>
            </a:xfrm>
            <a:prstGeom prst="line">
              <a:avLst/>
            </a:prstGeom>
            <a:ln w="38100">
              <a:solidFill>
                <a:srgbClr val="F5F74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41E797-F779-0146-8CD8-C0EAC0CB140B}"/>
                </a:ext>
              </a:extLst>
            </p:cNvPr>
            <p:cNvCxnSpPr>
              <a:cxnSpLocks/>
              <a:stCxn id="37" idx="7"/>
              <a:endCxn id="24" idx="3"/>
            </p:cNvCxnSpPr>
            <p:nvPr/>
          </p:nvCxnSpPr>
          <p:spPr>
            <a:xfrm flipV="1">
              <a:off x="7196882" y="2411340"/>
              <a:ext cx="184722" cy="2738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92F9EEF-81D1-A64E-B64D-F2BC37F7AF5E}"/>
                </a:ext>
              </a:extLst>
            </p:cNvPr>
            <p:cNvSpPr/>
            <p:nvPr/>
          </p:nvSpPr>
          <p:spPr>
            <a:xfrm rot="5400000">
              <a:off x="4645915" y="875645"/>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B121273-5C10-714F-9DBD-D9740593F328}"/>
                </a:ext>
              </a:extLst>
            </p:cNvPr>
            <p:cNvSpPr/>
            <p:nvPr/>
          </p:nvSpPr>
          <p:spPr>
            <a:xfrm rot="5400000">
              <a:off x="5102021" y="1695233"/>
              <a:ext cx="702959" cy="702959"/>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F62A79F-337E-0D40-9F48-4BD3C1338CF2}"/>
                </a:ext>
              </a:extLst>
            </p:cNvPr>
            <p:cNvSpPr/>
            <p:nvPr/>
          </p:nvSpPr>
          <p:spPr>
            <a:xfrm rot="5400000">
              <a:off x="2395250" y="2665804"/>
              <a:ext cx="702959" cy="702959"/>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B8EB97F-AC2A-9840-BB32-D1C95F27CEF7}"/>
                </a:ext>
              </a:extLst>
            </p:cNvPr>
            <p:cNvSpPr/>
            <p:nvPr/>
          </p:nvSpPr>
          <p:spPr>
            <a:xfrm rot="5400000">
              <a:off x="3329727" y="3952386"/>
              <a:ext cx="702959" cy="702959"/>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2FE8F73-688B-4842-9527-4FF8732EC633}"/>
                </a:ext>
              </a:extLst>
            </p:cNvPr>
            <p:cNvSpPr/>
            <p:nvPr/>
          </p:nvSpPr>
          <p:spPr>
            <a:xfrm rot="5400000">
              <a:off x="4385007" y="4391336"/>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B3951D7-CF29-BC47-B79C-2CF6524144DE}"/>
                </a:ext>
              </a:extLst>
            </p:cNvPr>
            <p:cNvSpPr/>
            <p:nvPr/>
          </p:nvSpPr>
          <p:spPr>
            <a:xfrm rot="5400000">
              <a:off x="6670538" y="1896294"/>
              <a:ext cx="350430" cy="350430"/>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44996E4-1B5E-CF40-AA86-9CBFEC0BF8ED}"/>
                </a:ext>
              </a:extLst>
            </p:cNvPr>
            <p:cNvSpPr/>
            <p:nvPr/>
          </p:nvSpPr>
          <p:spPr>
            <a:xfrm rot="5400000">
              <a:off x="7938710" y="2790395"/>
              <a:ext cx="350430" cy="350430"/>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CD59F80-1F63-0045-A2FC-8C0DE861F074}"/>
                </a:ext>
              </a:extLst>
            </p:cNvPr>
            <p:cNvSpPr/>
            <p:nvPr/>
          </p:nvSpPr>
          <p:spPr>
            <a:xfrm rot="5400000">
              <a:off x="7931292" y="3521325"/>
              <a:ext cx="350430" cy="350430"/>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0151C43-7A7E-224B-8655-E3BF8393B63F}"/>
                </a:ext>
              </a:extLst>
            </p:cNvPr>
            <p:cNvSpPr/>
            <p:nvPr/>
          </p:nvSpPr>
          <p:spPr>
            <a:xfrm rot="5400000">
              <a:off x="4260709" y="3871755"/>
              <a:ext cx="350430" cy="350430"/>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577EE07-5971-7E4F-91FD-DD06C612EA13}"/>
                </a:ext>
              </a:extLst>
            </p:cNvPr>
            <p:cNvCxnSpPr>
              <a:stCxn id="30" idx="0"/>
              <a:endCxn id="35" idx="5"/>
            </p:cNvCxnSpPr>
            <p:nvPr/>
          </p:nvCxnSpPr>
          <p:spPr>
            <a:xfrm flipV="1">
              <a:off x="4032686" y="4170866"/>
              <a:ext cx="279342" cy="133000"/>
            </a:xfrm>
            <a:prstGeom prst="line">
              <a:avLst/>
            </a:prstGeom>
            <a:ln>
              <a:solidFill>
                <a:srgbClr val="70D6FF"/>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E0D7647-3FA7-D940-BA11-10F58F63A364}"/>
                </a:ext>
              </a:extLst>
            </p:cNvPr>
            <p:cNvSpPr/>
            <p:nvPr/>
          </p:nvSpPr>
          <p:spPr>
            <a:xfrm>
              <a:off x="4957621" y="2301020"/>
              <a:ext cx="2623457" cy="2623457"/>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B8441BBE-97D8-D848-9C87-C69DF64C2169}"/>
              </a:ext>
            </a:extLst>
          </p:cNvPr>
          <p:cNvSpPr/>
          <p:nvPr/>
        </p:nvSpPr>
        <p:spPr>
          <a:xfrm>
            <a:off x="813813" y="790350"/>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Narrative Context</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273891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66C6938-8DF0-304B-9BBB-ECF4C7FE081E}"/>
              </a:ext>
            </a:extLst>
          </p:cNvPr>
          <p:cNvSpPr>
            <a:spLocks noGrp="1"/>
          </p:cNvSpPr>
          <p:nvPr>
            <p:ph idx="1"/>
          </p:nvPr>
        </p:nvSpPr>
        <p:spPr/>
        <p:txBody>
          <a:bodyPr/>
          <a:lstStyle/>
          <a:p>
            <a:r>
              <a:rPr lang="en-US" dirty="0">
                <a:latin typeface="COOPERHEWITT-THIN" pitchFamily="2" charset="77"/>
                <a:ea typeface="COOPERHEWITT-THIN" pitchFamily="2" charset="77"/>
              </a:rPr>
              <a:t>Small talent pool</a:t>
            </a:r>
          </a:p>
          <a:p>
            <a:r>
              <a:rPr lang="en-US" dirty="0">
                <a:latin typeface="COOPERHEWITT-THIN" pitchFamily="2" charset="77"/>
                <a:ea typeface="COOPERHEWITT-THIN" pitchFamily="2" charset="77"/>
              </a:rPr>
              <a:t>High turnover</a:t>
            </a:r>
          </a:p>
          <a:p>
            <a:r>
              <a:rPr lang="en-US" dirty="0">
                <a:latin typeface="COOPERHEWITT-THIN" pitchFamily="2" charset="77"/>
                <a:ea typeface="COOPERHEWITT-THIN" pitchFamily="2" charset="77"/>
              </a:rPr>
              <a:t>Specialized onboarding techniques</a:t>
            </a:r>
          </a:p>
          <a:p>
            <a:endParaRPr lang="en-US" dirty="0">
              <a:latin typeface="COOPERHEWITT-THIN" pitchFamily="2" charset="77"/>
              <a:ea typeface="COOPERHEWITT-THIN" pitchFamily="2" charset="77"/>
            </a:endParaRPr>
          </a:p>
        </p:txBody>
      </p:sp>
      <p:sp>
        <p:nvSpPr>
          <p:cNvPr id="13" name="TextBox 12">
            <a:extLst>
              <a:ext uri="{FF2B5EF4-FFF2-40B4-BE49-F238E27FC236}">
                <a16:creationId xmlns:a16="http://schemas.microsoft.com/office/drawing/2014/main" id="{24D96987-8B1C-BF40-A86C-C8FB4FB3373E}"/>
              </a:ext>
            </a:extLst>
          </p:cNvPr>
          <p:cNvSpPr txBox="1"/>
          <p:nvPr/>
        </p:nvSpPr>
        <p:spPr>
          <a:xfrm>
            <a:off x="838200" y="3398178"/>
            <a:ext cx="1642822" cy="307777"/>
          </a:xfrm>
          <a:prstGeom prst="rect">
            <a:avLst/>
          </a:prstGeom>
          <a:noFill/>
        </p:spPr>
        <p:txBody>
          <a:bodyPr wrap="none" rtlCol="0">
            <a:spAutoFit/>
          </a:bodyPr>
          <a:lstStyle/>
          <a:p>
            <a:r>
              <a:rPr lang="en-US" sz="1400" dirty="0">
                <a:latin typeface="COOPERHEWITT-THIN" pitchFamily="2" charset="77"/>
                <a:ea typeface="COOPERHEWITT-THIN" pitchFamily="2" charset="77"/>
              </a:rPr>
              <a:t>(IDEAS-ECP, 2020)</a:t>
            </a:r>
          </a:p>
        </p:txBody>
      </p:sp>
      <p:sp>
        <p:nvSpPr>
          <p:cNvPr id="15" name="Oval Callout 14">
            <a:extLst>
              <a:ext uri="{FF2B5EF4-FFF2-40B4-BE49-F238E27FC236}">
                <a16:creationId xmlns:a16="http://schemas.microsoft.com/office/drawing/2014/main" id="{8C73512C-BB4A-004D-BDEE-A73F9D03E491}"/>
              </a:ext>
            </a:extLst>
          </p:cNvPr>
          <p:cNvSpPr/>
          <p:nvPr/>
        </p:nvSpPr>
        <p:spPr>
          <a:xfrm>
            <a:off x="6760764" y="3060548"/>
            <a:ext cx="4066903" cy="3078898"/>
          </a:xfrm>
          <a:prstGeom prst="wedgeEllipseCallout">
            <a:avLst/>
          </a:prstGeom>
          <a:no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B5D1D9-51A3-254F-AC57-47F7D34D85A7}"/>
              </a:ext>
            </a:extLst>
          </p:cNvPr>
          <p:cNvSpPr txBox="1"/>
          <p:nvPr/>
        </p:nvSpPr>
        <p:spPr>
          <a:xfrm>
            <a:off x="7230708" y="4017729"/>
            <a:ext cx="3306204" cy="1200329"/>
          </a:xfrm>
          <a:prstGeom prst="rect">
            <a:avLst/>
          </a:prstGeom>
          <a:noFill/>
        </p:spPr>
        <p:txBody>
          <a:bodyPr wrap="square" rtlCol="0">
            <a:spAutoFit/>
          </a:bodyPr>
          <a:lstStyle/>
          <a:p>
            <a:r>
              <a:rPr lang="en-US" sz="2400" dirty="0">
                <a:solidFill>
                  <a:srgbClr val="FF9770"/>
                </a:solidFill>
                <a:latin typeface="COOPERHEWITT-THIN" pitchFamily="2" charset="77"/>
                <a:ea typeface="COOPERHEWITT-THIN" pitchFamily="2" charset="77"/>
              </a:rPr>
              <a:t>“I really appreciate what you’re doing, and this is good work.”</a:t>
            </a:r>
          </a:p>
        </p:txBody>
      </p:sp>
      <p:sp>
        <p:nvSpPr>
          <p:cNvPr id="39" name="Rectangle 38">
            <a:extLst>
              <a:ext uri="{FF2B5EF4-FFF2-40B4-BE49-F238E27FC236}">
                <a16:creationId xmlns:a16="http://schemas.microsoft.com/office/drawing/2014/main" id="{DD25DD1E-7D52-1242-A146-8E5B4D46045A}"/>
              </a:ext>
            </a:extLst>
          </p:cNvPr>
          <p:cNvSpPr/>
          <p:nvPr/>
        </p:nvSpPr>
        <p:spPr>
          <a:xfrm>
            <a:off x="813813" y="790350"/>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Narrative Context</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321462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DB2402-7D6A-5444-958B-E050E973B5C9}"/>
              </a:ext>
            </a:extLst>
          </p:cNvPr>
          <p:cNvSpPr>
            <a:spLocks noGrp="1"/>
          </p:cNvSpPr>
          <p:nvPr>
            <p:ph idx="1"/>
          </p:nvPr>
        </p:nvSpPr>
        <p:spPr>
          <a:xfrm>
            <a:off x="762000" y="1766570"/>
            <a:ext cx="10515600" cy="4010660"/>
          </a:xfrm>
        </p:spPr>
        <p:txBody>
          <a:bodyPr>
            <a:normAutofit fontScale="85000" lnSpcReduction="10000"/>
          </a:bodyPr>
          <a:lstStyle/>
          <a:p>
            <a:pPr marL="0" indent="0">
              <a:lnSpc>
                <a:spcPct val="160000"/>
              </a:lnSpc>
              <a:buNone/>
            </a:pPr>
            <a:r>
              <a:rPr lang="en-US" dirty="0">
                <a:latin typeface="COOPERHEWITT-THIN" pitchFamily="2" charset="77"/>
                <a:ea typeface="COOPERHEWITT-THIN" pitchFamily="2" charset="77"/>
              </a:rPr>
              <a:t>“What happened frequently is that they write sort of the first version of the documentation, I said this is good enough, I committed it in, and then I write the second version, or whatever, the test. And then I tag them in my follow-up pull requests, where I document the feature better and say, ‘Just FYI, this is how we typically write about this sort of things, think about the level at which I describe this here or what’s important for the audience to have in mind.’”</a:t>
            </a:r>
          </a:p>
          <a:p>
            <a:pPr marL="0" indent="0" algn="r">
              <a:buNone/>
            </a:pPr>
            <a:r>
              <a:rPr lang="en-US" dirty="0">
                <a:latin typeface="COOPERHEWITT-THIN" pitchFamily="2" charset="77"/>
                <a:ea typeface="COOPERHEWITT-THIN" pitchFamily="2" charset="77"/>
              </a:rPr>
              <a:t>- peer production developer</a:t>
            </a:r>
          </a:p>
        </p:txBody>
      </p:sp>
      <p:sp>
        <p:nvSpPr>
          <p:cNvPr id="4" name="Rectangle 3">
            <a:extLst>
              <a:ext uri="{FF2B5EF4-FFF2-40B4-BE49-F238E27FC236}">
                <a16:creationId xmlns:a16="http://schemas.microsoft.com/office/drawing/2014/main" id="{BACA6751-E71A-E04D-BD76-3E671DA10ADB}"/>
              </a:ext>
            </a:extLst>
          </p:cNvPr>
          <p:cNvSpPr/>
          <p:nvPr/>
        </p:nvSpPr>
        <p:spPr>
          <a:xfrm>
            <a:off x="813813" y="790350"/>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Narrative Context</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41958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7090A3-5BF4-7B47-A819-A7C1EA7B42AC}"/>
              </a:ext>
            </a:extLst>
          </p:cNvPr>
          <p:cNvPicPr>
            <a:picLocks noChangeAspect="1"/>
          </p:cNvPicPr>
          <p:nvPr/>
        </p:nvPicPr>
        <p:blipFill>
          <a:blip r:embed="rId3"/>
          <a:stretch>
            <a:fillRect/>
          </a:stretch>
        </p:blipFill>
        <p:spPr>
          <a:xfrm>
            <a:off x="215085" y="492275"/>
            <a:ext cx="2435860" cy="1165357"/>
          </a:xfrm>
          <a:prstGeom prst="rect">
            <a:avLst/>
          </a:prstGeom>
        </p:spPr>
      </p:pic>
      <p:cxnSp>
        <p:nvCxnSpPr>
          <p:cNvPr id="19" name="Straight Arrow Connector 18">
            <a:extLst>
              <a:ext uri="{FF2B5EF4-FFF2-40B4-BE49-F238E27FC236}">
                <a16:creationId xmlns:a16="http://schemas.microsoft.com/office/drawing/2014/main" id="{D317C683-1C0A-374F-8AAF-406988CF041E}"/>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7CC2CDB-091F-1443-85F4-017D6CE78017}"/>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4BB4CD-6375-B443-AD25-1D611FF19D85}"/>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CE618C2-9AEA-054A-93BA-0C428F409212}"/>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21683DA-A46A-A24D-A36E-DEF320D467C6}"/>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4F5E229-AAB6-AA4A-B499-036E03520AEC}"/>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A360146-A5A2-7A4D-8B9C-913821704D1E}"/>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05E7BF8-C26C-3844-8FBD-1E073DFB0A82}"/>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D12BCEA-239A-F742-A706-39AA595BB034}"/>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C0A1123-B535-5A4D-BC01-30E135D76312}"/>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1ADFF93-B380-D447-A90C-92BFF50E8C9A}"/>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1AF3329A-F0BD-3E49-9E54-E214E713641D}"/>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4A488FF8-713B-2A4F-BF65-D60637DB8D08}"/>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734F71-A3DC-A945-B89F-467BA87FEEE2}"/>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0" name="Picture 9">
            <a:extLst>
              <a:ext uri="{FF2B5EF4-FFF2-40B4-BE49-F238E27FC236}">
                <a16:creationId xmlns:a16="http://schemas.microsoft.com/office/drawing/2014/main" id="{C7D4FE09-1837-AF43-9202-63B1AC575347}"/>
              </a:ext>
            </a:extLst>
          </p:cNvPr>
          <p:cNvPicPr>
            <a:picLocks noChangeAspect="1"/>
          </p:cNvPicPr>
          <p:nvPr/>
        </p:nvPicPr>
        <p:blipFill>
          <a:blip r:embed="rId4"/>
          <a:stretch>
            <a:fillRect/>
          </a:stretch>
        </p:blipFill>
        <p:spPr>
          <a:xfrm>
            <a:off x="3020581" y="520850"/>
            <a:ext cx="959883" cy="928514"/>
          </a:xfrm>
          <a:prstGeom prst="rect">
            <a:avLst/>
          </a:prstGeom>
        </p:spPr>
      </p:pic>
      <p:cxnSp>
        <p:nvCxnSpPr>
          <p:cNvPr id="39" name="Straight Arrow Connector 38">
            <a:extLst>
              <a:ext uri="{FF2B5EF4-FFF2-40B4-BE49-F238E27FC236}">
                <a16:creationId xmlns:a16="http://schemas.microsoft.com/office/drawing/2014/main" id="{61794754-C7A0-C843-9024-14C71A7272B0}"/>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528942C-5B00-E24C-9670-77BEABE3813F}"/>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467B077-5B46-8D4F-8E9C-A986694ED795}"/>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ACACF8-1847-7341-B03A-05117A0BB5BA}"/>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DC0FEA7-8B19-704F-B770-1C989FFFC1C8}"/>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E83567F-C140-634A-B04F-C5AD9AD033A1}"/>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9F268AE-F27B-084E-B7BD-FBB20F8AE66E}"/>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3205A19-FFA8-4842-979B-230763F3A034}"/>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4AFD258-23FC-6E48-AE45-483C5F9D5B44}"/>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B10DE2-305F-914C-ACDA-764C859D6E82}"/>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3FA86D7-BDDE-464C-A37C-AAA696DF10B8}"/>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A60DEEC9-0C11-F140-B608-E3EC72469E82}"/>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a:extLst>
              <a:ext uri="{FF2B5EF4-FFF2-40B4-BE49-F238E27FC236}">
                <a16:creationId xmlns:a16="http://schemas.microsoft.com/office/drawing/2014/main" id="{A70BE12D-A49A-4D4D-9E33-C2296C864FF5}"/>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109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276AC4-53AE-5A42-924C-7FF6EF2D0B9F}"/>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7" name="Picture 6">
            <a:extLst>
              <a:ext uri="{FF2B5EF4-FFF2-40B4-BE49-F238E27FC236}">
                <a16:creationId xmlns:a16="http://schemas.microsoft.com/office/drawing/2014/main" id="{00672C8F-DB6E-EA44-A9E0-87CD961650B9}"/>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8" name="Picture 7">
            <a:extLst>
              <a:ext uri="{FF2B5EF4-FFF2-40B4-BE49-F238E27FC236}">
                <a16:creationId xmlns:a16="http://schemas.microsoft.com/office/drawing/2014/main" id="{AF00BFE5-10A6-A645-9D45-CD980F5D27E1}"/>
              </a:ext>
            </a:extLst>
          </p:cNvPr>
          <p:cNvPicPr>
            <a:picLocks noChangeAspect="1"/>
          </p:cNvPicPr>
          <p:nvPr/>
        </p:nvPicPr>
        <p:blipFill>
          <a:blip r:embed="rId5"/>
          <a:stretch>
            <a:fillRect/>
          </a:stretch>
        </p:blipFill>
        <p:spPr>
          <a:xfrm>
            <a:off x="4247462" y="520850"/>
            <a:ext cx="2068471" cy="1158727"/>
          </a:xfrm>
          <a:prstGeom prst="rect">
            <a:avLst/>
          </a:prstGeom>
        </p:spPr>
      </p:pic>
      <p:cxnSp>
        <p:nvCxnSpPr>
          <p:cNvPr id="27" name="Straight Arrow Connector 26">
            <a:extLst>
              <a:ext uri="{FF2B5EF4-FFF2-40B4-BE49-F238E27FC236}">
                <a16:creationId xmlns:a16="http://schemas.microsoft.com/office/drawing/2014/main" id="{84C4C898-874D-4C4A-B231-834B8565653E}"/>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064788A-2DD0-8D4C-B6B2-44341B24E4EF}"/>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7D3043-2FA8-1547-9C4F-CCB838932977}"/>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0B1FD2C-C369-2141-ABEF-7FF003B54283}"/>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3DF40C-5871-A24E-8008-A31C5FCD642A}"/>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0519A45-1801-684C-BDF0-2EC6708FC5BC}"/>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5E151A8-F3CE-9244-A641-6DEC048E34B9}"/>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28FE3EC-C4F9-D142-BC06-39F7BDA89F49}"/>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9928FDA-2DFE-434C-9E33-4307B60CD1A4}"/>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F3E888F-1F77-FB4F-98C6-4056C65EEBA5}"/>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BC75B96-9E72-584B-AF62-76BE690B61CE}"/>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6A13123F-6FDD-7440-A7C1-08AE1A63A075}"/>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F1A0C44D-8048-E04F-81B6-C1246DC8899A}"/>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99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B08348-233B-5A4C-8E59-E02FDE2396AB}"/>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8" name="Picture 17">
            <a:extLst>
              <a:ext uri="{FF2B5EF4-FFF2-40B4-BE49-F238E27FC236}">
                <a16:creationId xmlns:a16="http://schemas.microsoft.com/office/drawing/2014/main" id="{E8758FDB-E422-7A41-938B-45F845D2A6F4}"/>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9" name="Picture 18">
            <a:extLst>
              <a:ext uri="{FF2B5EF4-FFF2-40B4-BE49-F238E27FC236}">
                <a16:creationId xmlns:a16="http://schemas.microsoft.com/office/drawing/2014/main" id="{5124AEED-6780-F64D-9BE2-CAE43EC28D09}"/>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20" name="Group 19">
            <a:extLst>
              <a:ext uri="{FF2B5EF4-FFF2-40B4-BE49-F238E27FC236}">
                <a16:creationId xmlns:a16="http://schemas.microsoft.com/office/drawing/2014/main" id="{93FBC02B-67CE-AE46-9D5B-AE2FED1F0BA8}"/>
              </a:ext>
            </a:extLst>
          </p:cNvPr>
          <p:cNvGrpSpPr/>
          <p:nvPr/>
        </p:nvGrpSpPr>
        <p:grpSpPr>
          <a:xfrm>
            <a:off x="6702477" y="751506"/>
            <a:ext cx="2524064" cy="979788"/>
            <a:chOff x="3517900" y="3162300"/>
            <a:chExt cx="5156200" cy="1653540"/>
          </a:xfrm>
        </p:grpSpPr>
        <p:pic>
          <p:nvPicPr>
            <p:cNvPr id="21" name="Picture 20">
              <a:extLst>
                <a:ext uri="{FF2B5EF4-FFF2-40B4-BE49-F238E27FC236}">
                  <a16:creationId xmlns:a16="http://schemas.microsoft.com/office/drawing/2014/main" id="{8DA1D503-2EDD-9849-88C3-C67EB9470064}"/>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22" name="Oval Callout 21">
              <a:extLst>
                <a:ext uri="{FF2B5EF4-FFF2-40B4-BE49-F238E27FC236}">
                  <a16:creationId xmlns:a16="http://schemas.microsoft.com/office/drawing/2014/main" id="{4B908182-C469-E542-BEBD-905E79B2A11C}"/>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Callout 22">
              <a:extLst>
                <a:ext uri="{FF2B5EF4-FFF2-40B4-BE49-F238E27FC236}">
                  <a16:creationId xmlns:a16="http://schemas.microsoft.com/office/drawing/2014/main" id="{C9F7B951-FF72-D748-B185-F239B822A0A1}"/>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8" name="Straight Arrow Connector 37">
            <a:extLst>
              <a:ext uri="{FF2B5EF4-FFF2-40B4-BE49-F238E27FC236}">
                <a16:creationId xmlns:a16="http://schemas.microsoft.com/office/drawing/2014/main" id="{CAF3C7CC-90A6-1046-B403-384BEB493365}"/>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9BE6D21-1596-DD44-9AF4-62F9D244B888}"/>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136213F-F1AC-1E48-B7F9-F37876AB4863}"/>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76AF559-706E-5342-A659-CE3D126D2064}"/>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153FBA0-30B0-4E4B-907D-7C4CA8C48312}"/>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0425B34-5AE1-304B-AAFE-06D0574746B8}"/>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C688241-889C-7D47-BD17-072A878AC340}"/>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008DEA9-C89A-2246-A9C3-CEC4228C7752}"/>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BEFB1E2-183B-D849-9787-E7AF52F9FE59}"/>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53DE160-690B-6D46-84DE-2D3689EA847E}"/>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1494A49-EA99-1648-B8AA-0941BADB133F}"/>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C6C4F5D2-4DDF-EB44-A8D5-640C31D25653}"/>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799B0FE-BA49-D44D-B6F9-37A7EA1555DF}"/>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85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744C89-C1E9-C149-B576-576A10A530DE}"/>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5" name="Picture 14">
            <a:extLst>
              <a:ext uri="{FF2B5EF4-FFF2-40B4-BE49-F238E27FC236}">
                <a16:creationId xmlns:a16="http://schemas.microsoft.com/office/drawing/2014/main" id="{D98485E8-4A4D-BC4F-887C-902E26A8AA74}"/>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6" name="Picture 15">
            <a:extLst>
              <a:ext uri="{FF2B5EF4-FFF2-40B4-BE49-F238E27FC236}">
                <a16:creationId xmlns:a16="http://schemas.microsoft.com/office/drawing/2014/main" id="{EF635818-6F8A-154C-9B00-B84D6EA202CA}"/>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17" name="Group 16">
            <a:extLst>
              <a:ext uri="{FF2B5EF4-FFF2-40B4-BE49-F238E27FC236}">
                <a16:creationId xmlns:a16="http://schemas.microsoft.com/office/drawing/2014/main" id="{983E39BC-6F44-B04E-AB4F-A927ACF713D3}"/>
              </a:ext>
            </a:extLst>
          </p:cNvPr>
          <p:cNvGrpSpPr/>
          <p:nvPr/>
        </p:nvGrpSpPr>
        <p:grpSpPr>
          <a:xfrm>
            <a:off x="6702477" y="751506"/>
            <a:ext cx="2524064" cy="979788"/>
            <a:chOff x="3517900" y="3162300"/>
            <a:chExt cx="5156200" cy="1653540"/>
          </a:xfrm>
        </p:grpSpPr>
        <p:pic>
          <p:nvPicPr>
            <p:cNvPr id="18" name="Picture 17">
              <a:extLst>
                <a:ext uri="{FF2B5EF4-FFF2-40B4-BE49-F238E27FC236}">
                  <a16:creationId xmlns:a16="http://schemas.microsoft.com/office/drawing/2014/main" id="{482BD220-2106-7040-8912-5797922F5D8B}"/>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19" name="Oval Callout 18">
              <a:extLst>
                <a:ext uri="{FF2B5EF4-FFF2-40B4-BE49-F238E27FC236}">
                  <a16:creationId xmlns:a16="http://schemas.microsoft.com/office/drawing/2014/main" id="{807DA4B0-BDD2-E04D-8503-3E7A5C34B48B}"/>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Callout 19">
              <a:extLst>
                <a:ext uri="{FF2B5EF4-FFF2-40B4-BE49-F238E27FC236}">
                  <a16:creationId xmlns:a16="http://schemas.microsoft.com/office/drawing/2014/main" id="{0E6F0C95-EF04-7C4D-9166-438FF4B5758F}"/>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8AED9E24-4CB3-5C4E-B7EC-22EBF6595FAE}"/>
              </a:ext>
            </a:extLst>
          </p:cNvPr>
          <p:cNvPicPr>
            <a:picLocks noChangeAspect="1"/>
          </p:cNvPicPr>
          <p:nvPr/>
        </p:nvPicPr>
        <p:blipFill>
          <a:blip r:embed="rId3"/>
          <a:stretch>
            <a:fillRect/>
          </a:stretch>
        </p:blipFill>
        <p:spPr>
          <a:xfrm>
            <a:off x="9632389" y="520850"/>
            <a:ext cx="2435860" cy="1165357"/>
          </a:xfrm>
          <a:prstGeom prst="rect">
            <a:avLst/>
          </a:prstGeom>
        </p:spPr>
      </p:pic>
      <p:grpSp>
        <p:nvGrpSpPr>
          <p:cNvPr id="38" name="Group 37">
            <a:extLst>
              <a:ext uri="{FF2B5EF4-FFF2-40B4-BE49-F238E27FC236}">
                <a16:creationId xmlns:a16="http://schemas.microsoft.com/office/drawing/2014/main" id="{C733D083-D315-A741-A248-B3A41AA3F0C0}"/>
              </a:ext>
            </a:extLst>
          </p:cNvPr>
          <p:cNvGrpSpPr/>
          <p:nvPr/>
        </p:nvGrpSpPr>
        <p:grpSpPr>
          <a:xfrm>
            <a:off x="399507" y="531916"/>
            <a:ext cx="1556169" cy="1125716"/>
            <a:chOff x="-3134723" y="1444188"/>
            <a:chExt cx="1556169" cy="1125716"/>
          </a:xfrm>
        </p:grpSpPr>
        <p:cxnSp>
          <p:nvCxnSpPr>
            <p:cNvPr id="6" name="Straight Connector 5">
              <a:extLst>
                <a:ext uri="{FF2B5EF4-FFF2-40B4-BE49-F238E27FC236}">
                  <a16:creationId xmlns:a16="http://schemas.microsoft.com/office/drawing/2014/main" id="{2494EEFC-7A86-774D-9539-78AC291D561A}"/>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DC9D0E-16D4-A042-9E5F-E2C629F5AA3D}"/>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835070F2-71EF-F244-A05C-4ED4F7A395A9}"/>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F1BFEA4-F25D-BA40-A0EC-9DF792D81CC5}"/>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306204F-5332-424C-82DB-83305C72917C}"/>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A067F7C-1223-6E42-8A75-CE7FF7CFFFC9}"/>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6CD8334-1C86-A34B-A27D-FB6301212103}"/>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DDF7B5C-64CD-354C-A924-11A9EEA63813}"/>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431C351-8C77-0341-B78A-CE4C97607691}"/>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BB109FE-D296-6D4D-9F88-692FFFEE8843}"/>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7D24B08-C42C-7D49-A6B4-B1A15D3F8735}"/>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3B8997A-56AD-B14F-B059-104D4378D412}"/>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4686C54-C536-9349-B70C-F0A9B228482D}"/>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1F53F17A-417F-8C41-A8FE-4AA7846683C2}"/>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a:extLst>
              <a:ext uri="{FF2B5EF4-FFF2-40B4-BE49-F238E27FC236}">
                <a16:creationId xmlns:a16="http://schemas.microsoft.com/office/drawing/2014/main" id="{CFB8B312-9063-884C-84DD-B2EB9ECB24D5}"/>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66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5B853C-D90D-D449-9E04-B3FF83F32EC3}"/>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5" name="Picture 14">
            <a:extLst>
              <a:ext uri="{FF2B5EF4-FFF2-40B4-BE49-F238E27FC236}">
                <a16:creationId xmlns:a16="http://schemas.microsoft.com/office/drawing/2014/main" id="{9C4AB78A-4F8A-4B4F-80AE-08E7AED4635C}"/>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6" name="Picture 15">
            <a:extLst>
              <a:ext uri="{FF2B5EF4-FFF2-40B4-BE49-F238E27FC236}">
                <a16:creationId xmlns:a16="http://schemas.microsoft.com/office/drawing/2014/main" id="{6D632D40-C3A8-1343-BD0E-21C787D48EB8}"/>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17" name="Group 16">
            <a:extLst>
              <a:ext uri="{FF2B5EF4-FFF2-40B4-BE49-F238E27FC236}">
                <a16:creationId xmlns:a16="http://schemas.microsoft.com/office/drawing/2014/main" id="{253AD893-F564-A146-A124-5C47F8D19E56}"/>
              </a:ext>
            </a:extLst>
          </p:cNvPr>
          <p:cNvGrpSpPr/>
          <p:nvPr/>
        </p:nvGrpSpPr>
        <p:grpSpPr>
          <a:xfrm>
            <a:off x="6702477" y="751506"/>
            <a:ext cx="2524064" cy="979788"/>
            <a:chOff x="3517900" y="3162300"/>
            <a:chExt cx="5156200" cy="1653540"/>
          </a:xfrm>
        </p:grpSpPr>
        <p:pic>
          <p:nvPicPr>
            <p:cNvPr id="18" name="Picture 17">
              <a:extLst>
                <a:ext uri="{FF2B5EF4-FFF2-40B4-BE49-F238E27FC236}">
                  <a16:creationId xmlns:a16="http://schemas.microsoft.com/office/drawing/2014/main" id="{925CF7DD-82FC-E24E-9499-A074028DFD9D}"/>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19" name="Oval Callout 18">
              <a:extLst>
                <a:ext uri="{FF2B5EF4-FFF2-40B4-BE49-F238E27FC236}">
                  <a16:creationId xmlns:a16="http://schemas.microsoft.com/office/drawing/2014/main" id="{010E21B1-D4B5-ED4E-886C-6489B463DFF3}"/>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Callout 19">
              <a:extLst>
                <a:ext uri="{FF2B5EF4-FFF2-40B4-BE49-F238E27FC236}">
                  <a16:creationId xmlns:a16="http://schemas.microsoft.com/office/drawing/2014/main" id="{D651841A-F63C-C54C-88D8-BAF44DC7B1AE}"/>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7BD8CE0A-3E0F-F04E-89CC-35D596D98F37}"/>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2" name="Picture 21">
            <a:extLst>
              <a:ext uri="{FF2B5EF4-FFF2-40B4-BE49-F238E27FC236}">
                <a16:creationId xmlns:a16="http://schemas.microsoft.com/office/drawing/2014/main" id="{6E2619CA-6873-B344-B909-D961035B7351}"/>
              </a:ext>
            </a:extLst>
          </p:cNvPr>
          <p:cNvPicPr>
            <a:picLocks noChangeAspect="1"/>
          </p:cNvPicPr>
          <p:nvPr/>
        </p:nvPicPr>
        <p:blipFill>
          <a:blip r:embed="rId7"/>
          <a:stretch>
            <a:fillRect/>
          </a:stretch>
        </p:blipFill>
        <p:spPr>
          <a:xfrm>
            <a:off x="546170" y="2569903"/>
            <a:ext cx="1527796" cy="1321337"/>
          </a:xfrm>
          <a:prstGeom prst="rect">
            <a:avLst/>
          </a:prstGeom>
        </p:spPr>
      </p:pic>
      <p:grpSp>
        <p:nvGrpSpPr>
          <p:cNvPr id="37" name="Group 36">
            <a:extLst>
              <a:ext uri="{FF2B5EF4-FFF2-40B4-BE49-F238E27FC236}">
                <a16:creationId xmlns:a16="http://schemas.microsoft.com/office/drawing/2014/main" id="{2FBE822E-68C6-E34B-A05F-BB961FFD127B}"/>
              </a:ext>
            </a:extLst>
          </p:cNvPr>
          <p:cNvGrpSpPr/>
          <p:nvPr/>
        </p:nvGrpSpPr>
        <p:grpSpPr>
          <a:xfrm>
            <a:off x="399507" y="531916"/>
            <a:ext cx="1556169" cy="1125716"/>
            <a:chOff x="-3134723" y="1444188"/>
            <a:chExt cx="1556169" cy="1125716"/>
          </a:xfrm>
        </p:grpSpPr>
        <p:cxnSp>
          <p:nvCxnSpPr>
            <p:cNvPr id="38" name="Straight Connector 37">
              <a:extLst>
                <a:ext uri="{FF2B5EF4-FFF2-40B4-BE49-F238E27FC236}">
                  <a16:creationId xmlns:a16="http://schemas.microsoft.com/office/drawing/2014/main" id="{EE1AE8AA-A606-B34E-BCA2-5AFDD255239A}"/>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65B600A-5F60-DE44-B6D6-C41C246D5608}"/>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8A52EBB2-869F-584D-AE95-1BC896E0C49C}"/>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44105D4-8033-7D4E-836E-A5B50BF7CBED}"/>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3ED64CB-D2A8-0542-8523-05A801C8F1DE}"/>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089E433-7448-8745-A8AD-4D57B3524062}"/>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9E58570-6E62-604E-8DF3-9B05BB37AC44}"/>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1C5BE9B-157A-3148-882E-405DBD838A58}"/>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876F2EC-0083-EE4F-AE4C-12F82088400E}"/>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1254C5D-EFC8-844C-8173-87E9F2E476FB}"/>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AFE7F50-895A-F545-8C7F-E855DE88AFCC}"/>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4ED9A16-1783-1C40-8AB3-3BEADF5F7313}"/>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86329C3-5AF1-C14F-8344-56861839C131}"/>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91D01901-C57A-114F-AF5E-0A0CC5449216}"/>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1D219591-1A0C-F64F-833B-B22EE8D682CE}"/>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30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D0561-958B-1349-A418-4734ED10DA7A}"/>
              </a:ext>
            </a:extLst>
          </p:cNvPr>
          <p:cNvSpPr>
            <a:spLocks noGrp="1"/>
          </p:cNvSpPr>
          <p:nvPr>
            <p:ph idx="1"/>
          </p:nvPr>
        </p:nvSpPr>
        <p:spPr>
          <a:xfrm>
            <a:off x="5603468" y="1981040"/>
            <a:ext cx="6449596" cy="4351338"/>
          </a:xfrm>
        </p:spPr>
        <p:txBody>
          <a:bodyPr>
            <a:normAutofit fontScale="92500" lnSpcReduction="10000"/>
          </a:bodyPr>
          <a:lstStyle/>
          <a:p>
            <a:r>
              <a:rPr lang="en-US" dirty="0">
                <a:latin typeface="COOPERHEWITT-THIN" pitchFamily="2" charset="77"/>
                <a:ea typeface="COOPERHEWITT-THIN" pitchFamily="2" charset="77"/>
              </a:rPr>
              <a:t>Qualitative study of software projects</a:t>
            </a:r>
          </a:p>
          <a:p>
            <a:pPr lvl="1"/>
            <a:r>
              <a:rPr lang="en-US" dirty="0">
                <a:latin typeface="COOPERHEWITT-THIN" pitchFamily="2" charset="77"/>
                <a:ea typeface="COOPERHEWITT-THIN" pitchFamily="2" charset="77"/>
              </a:rPr>
              <a:t>Example narrative</a:t>
            </a:r>
          </a:p>
          <a:p>
            <a:pPr lvl="1"/>
            <a:r>
              <a:rPr lang="en-US" dirty="0">
                <a:latin typeface="COOPERHEWITT-THIN" pitchFamily="2" charset="77"/>
                <a:ea typeface="COOPERHEWITT-THIN" pitchFamily="2" charset="77"/>
              </a:rPr>
              <a:t>Validating the narrative</a:t>
            </a:r>
          </a:p>
          <a:p>
            <a:pPr lvl="1"/>
            <a:r>
              <a:rPr lang="en-US" dirty="0">
                <a:latin typeface="COOPERHEWITT-THIN" pitchFamily="2" charset="77"/>
                <a:ea typeface="COOPERHEWITT-THIN" pitchFamily="2" charset="77"/>
              </a:rPr>
              <a:t>Connecting to theoretical concepts</a:t>
            </a:r>
          </a:p>
          <a:p>
            <a:pPr lvl="1"/>
            <a:r>
              <a:rPr lang="en-US" dirty="0">
                <a:latin typeface="COOPERHEWITT-THIN" pitchFamily="2" charset="77"/>
                <a:ea typeface="COOPERHEWITT-THIN" pitchFamily="2" charset="77"/>
              </a:rPr>
              <a:t>Value of the narrative</a:t>
            </a:r>
          </a:p>
          <a:p>
            <a:pPr lvl="1"/>
            <a:r>
              <a:rPr lang="en-US" dirty="0">
                <a:latin typeface="COOPERHEWITT-THIN" pitchFamily="2" charset="77"/>
                <a:ea typeface="COOPERHEWITT-THIN" pitchFamily="2" charset="77"/>
              </a:rPr>
              <a:t>Developing analytical language</a:t>
            </a:r>
          </a:p>
          <a:p>
            <a:pPr lvl="1"/>
            <a:r>
              <a:rPr lang="en-US" dirty="0">
                <a:latin typeface="COOPERHEWITT-THIN" pitchFamily="2" charset="77"/>
                <a:ea typeface="COOPERHEWITT-THIN" pitchFamily="2" charset="77"/>
              </a:rPr>
              <a:t>Challenges</a:t>
            </a:r>
          </a:p>
          <a:p>
            <a:r>
              <a:rPr lang="en-US" dirty="0">
                <a:latin typeface="COOPERHEWITT-THIN" pitchFamily="2" charset="77"/>
                <a:ea typeface="COOPERHEWITT-THIN" pitchFamily="2" charset="77"/>
              </a:rPr>
              <a:t>Quantitative study of scientific software development</a:t>
            </a:r>
          </a:p>
          <a:p>
            <a:pPr lvl="1"/>
            <a:r>
              <a:rPr lang="en-US" dirty="0">
                <a:latin typeface="COOPERHEWITT-THIN" pitchFamily="2" charset="77"/>
                <a:ea typeface="COOPERHEWITT-THIN" pitchFamily="2" charset="77"/>
              </a:rPr>
              <a:t>Importance of large datasets</a:t>
            </a:r>
          </a:p>
          <a:p>
            <a:pPr lvl="1"/>
            <a:r>
              <a:rPr lang="en-US" dirty="0">
                <a:latin typeface="COOPERHEWITT-THIN" pitchFamily="2" charset="77"/>
                <a:ea typeface="COOPERHEWITT-THIN" pitchFamily="2" charset="77"/>
              </a:rPr>
              <a:t>Operationalizing software metrics and entities</a:t>
            </a:r>
          </a:p>
          <a:p>
            <a:r>
              <a:rPr lang="en-US" dirty="0">
                <a:latin typeface="COOPERHEWITT-THIN" pitchFamily="2" charset="77"/>
                <a:ea typeface="COOPERHEWITT-THIN" pitchFamily="2" charset="77"/>
              </a:rPr>
              <a:t>Opportunities</a:t>
            </a: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p:txBody>
      </p:sp>
      <p:grpSp>
        <p:nvGrpSpPr>
          <p:cNvPr id="6" name="Group 5">
            <a:extLst>
              <a:ext uri="{FF2B5EF4-FFF2-40B4-BE49-F238E27FC236}">
                <a16:creationId xmlns:a16="http://schemas.microsoft.com/office/drawing/2014/main" id="{74855E7F-9505-CC40-9730-91FE0E8DED90}"/>
              </a:ext>
            </a:extLst>
          </p:cNvPr>
          <p:cNvGrpSpPr/>
          <p:nvPr/>
        </p:nvGrpSpPr>
        <p:grpSpPr>
          <a:xfrm>
            <a:off x="0" y="-306065"/>
            <a:ext cx="5603468" cy="4987704"/>
            <a:chOff x="0" y="-306065"/>
            <a:chExt cx="5603468" cy="4987704"/>
          </a:xfrm>
        </p:grpSpPr>
        <p:sp>
          <p:nvSpPr>
            <p:cNvPr id="4" name="Oval 3">
              <a:extLst>
                <a:ext uri="{FF2B5EF4-FFF2-40B4-BE49-F238E27FC236}">
                  <a16:creationId xmlns:a16="http://schemas.microsoft.com/office/drawing/2014/main" id="{7816FEC8-DB0E-8C42-9AEC-477F70692E76}"/>
                </a:ext>
              </a:extLst>
            </p:cNvPr>
            <p:cNvSpPr/>
            <p:nvPr/>
          </p:nvSpPr>
          <p:spPr>
            <a:xfrm flipH="1">
              <a:off x="307882" y="-306065"/>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766967-7FF8-B94A-A301-8B3DE0127B1C}"/>
                </a:ext>
              </a:extLst>
            </p:cNvPr>
            <p:cNvSpPr txBox="1"/>
            <p:nvPr/>
          </p:nvSpPr>
          <p:spPr>
            <a:xfrm>
              <a:off x="0" y="1400557"/>
              <a:ext cx="5603468" cy="1138773"/>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p:txBody>
        </p:sp>
      </p:grpSp>
    </p:spTree>
    <p:extLst>
      <p:ext uri="{BB962C8B-B14F-4D97-AF65-F5344CB8AC3E}">
        <p14:creationId xmlns:p14="http://schemas.microsoft.com/office/powerpoint/2010/main" val="69127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2AFA3D-6F21-0E43-9EE8-EACE898D0986}"/>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5" name="Picture 14">
            <a:extLst>
              <a:ext uri="{FF2B5EF4-FFF2-40B4-BE49-F238E27FC236}">
                <a16:creationId xmlns:a16="http://schemas.microsoft.com/office/drawing/2014/main" id="{BF4259B8-5139-C94D-A35A-517AF39E74E3}"/>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6" name="Picture 15">
            <a:extLst>
              <a:ext uri="{FF2B5EF4-FFF2-40B4-BE49-F238E27FC236}">
                <a16:creationId xmlns:a16="http://schemas.microsoft.com/office/drawing/2014/main" id="{2D82C809-AC79-204E-BCBF-0ED5D6DD7D1E}"/>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17" name="Group 16">
            <a:extLst>
              <a:ext uri="{FF2B5EF4-FFF2-40B4-BE49-F238E27FC236}">
                <a16:creationId xmlns:a16="http://schemas.microsoft.com/office/drawing/2014/main" id="{DB98F72F-BC23-D146-AF1D-936561D56D63}"/>
              </a:ext>
            </a:extLst>
          </p:cNvPr>
          <p:cNvGrpSpPr/>
          <p:nvPr/>
        </p:nvGrpSpPr>
        <p:grpSpPr>
          <a:xfrm>
            <a:off x="6702477" y="751506"/>
            <a:ext cx="2524064" cy="979788"/>
            <a:chOff x="3517900" y="3162300"/>
            <a:chExt cx="5156200" cy="1653540"/>
          </a:xfrm>
        </p:grpSpPr>
        <p:pic>
          <p:nvPicPr>
            <p:cNvPr id="18" name="Picture 17">
              <a:extLst>
                <a:ext uri="{FF2B5EF4-FFF2-40B4-BE49-F238E27FC236}">
                  <a16:creationId xmlns:a16="http://schemas.microsoft.com/office/drawing/2014/main" id="{5B5F3A6D-51A0-3B4B-9FEE-5E1F9B2F7E57}"/>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19" name="Oval Callout 18">
              <a:extLst>
                <a:ext uri="{FF2B5EF4-FFF2-40B4-BE49-F238E27FC236}">
                  <a16:creationId xmlns:a16="http://schemas.microsoft.com/office/drawing/2014/main" id="{29C2831F-D8DB-3041-B728-4909EE7BC84D}"/>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Callout 19">
              <a:extLst>
                <a:ext uri="{FF2B5EF4-FFF2-40B4-BE49-F238E27FC236}">
                  <a16:creationId xmlns:a16="http://schemas.microsoft.com/office/drawing/2014/main" id="{BB5ADDD9-D1E9-D145-B4D5-3FAA82F0DD66}"/>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2327D26A-79A7-2644-A120-5C828410DE65}"/>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2" name="Picture 21">
            <a:extLst>
              <a:ext uri="{FF2B5EF4-FFF2-40B4-BE49-F238E27FC236}">
                <a16:creationId xmlns:a16="http://schemas.microsoft.com/office/drawing/2014/main" id="{C12CE9E6-6D4E-ED47-92A0-1BBE1C045334}"/>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23" name="Picture 22">
            <a:extLst>
              <a:ext uri="{FF2B5EF4-FFF2-40B4-BE49-F238E27FC236}">
                <a16:creationId xmlns:a16="http://schemas.microsoft.com/office/drawing/2014/main" id="{EC6BD354-4DBC-5E44-B978-B2AE66A45981}"/>
              </a:ext>
            </a:extLst>
          </p:cNvPr>
          <p:cNvPicPr>
            <a:picLocks noChangeAspect="1"/>
          </p:cNvPicPr>
          <p:nvPr/>
        </p:nvPicPr>
        <p:blipFill>
          <a:blip r:embed="rId5"/>
          <a:stretch>
            <a:fillRect/>
          </a:stretch>
        </p:blipFill>
        <p:spPr>
          <a:xfrm>
            <a:off x="2650945" y="2898671"/>
            <a:ext cx="2068471" cy="1158727"/>
          </a:xfrm>
          <a:prstGeom prst="rect">
            <a:avLst/>
          </a:prstGeom>
        </p:spPr>
      </p:pic>
      <p:grpSp>
        <p:nvGrpSpPr>
          <p:cNvPr id="39" name="Group 38">
            <a:extLst>
              <a:ext uri="{FF2B5EF4-FFF2-40B4-BE49-F238E27FC236}">
                <a16:creationId xmlns:a16="http://schemas.microsoft.com/office/drawing/2014/main" id="{76C28E55-144F-C242-821D-0D49426026F1}"/>
              </a:ext>
            </a:extLst>
          </p:cNvPr>
          <p:cNvGrpSpPr/>
          <p:nvPr/>
        </p:nvGrpSpPr>
        <p:grpSpPr>
          <a:xfrm>
            <a:off x="399507" y="531916"/>
            <a:ext cx="1556169" cy="1125716"/>
            <a:chOff x="-3134723" y="1444188"/>
            <a:chExt cx="1556169" cy="1125716"/>
          </a:xfrm>
        </p:grpSpPr>
        <p:cxnSp>
          <p:nvCxnSpPr>
            <p:cNvPr id="40" name="Straight Connector 39">
              <a:extLst>
                <a:ext uri="{FF2B5EF4-FFF2-40B4-BE49-F238E27FC236}">
                  <a16:creationId xmlns:a16="http://schemas.microsoft.com/office/drawing/2014/main" id="{3F630DC5-F30D-3A45-AF3D-54DF53D9DD36}"/>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10E4C79-0702-5847-B258-667FBD771244}"/>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a:extLst>
              <a:ext uri="{FF2B5EF4-FFF2-40B4-BE49-F238E27FC236}">
                <a16:creationId xmlns:a16="http://schemas.microsoft.com/office/drawing/2014/main" id="{8D242442-B1A5-F046-A37D-9BF2A6272044}"/>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F0A8010-5C9A-624E-AC99-3AAC966FFC32}"/>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6948E4A-56E8-5A43-B48E-FB6EB79FE31F}"/>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572F4AE-A730-994C-9776-2EA4C17D3A35}"/>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9B82F9C-C15F-B743-8A4B-2795973D5C10}"/>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7769CDA-A9A5-4541-AB7E-8DE9DB07A5C3}"/>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A75A4E3-7E98-4A45-B13F-295CF8FB34D2}"/>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CC8BBC-A4BA-5243-B6C4-6475C0259038}"/>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FA74FC5-5E5C-7F4A-8B10-DD0EEFF8C84D}"/>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1A56991-4FF2-984A-AA12-6674CBD695DD}"/>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9EE7151-F70D-E94C-B56F-7B69881650B8}"/>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EAE95421-5CE6-1E4E-8BBB-B95A23CE4DC1}"/>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66CF420C-09B6-DC48-96C1-EED3AB5783A8}"/>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605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3219E07-2F11-1E48-A731-005EB25F6832}"/>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5" name="Picture 14">
            <a:extLst>
              <a:ext uri="{FF2B5EF4-FFF2-40B4-BE49-F238E27FC236}">
                <a16:creationId xmlns:a16="http://schemas.microsoft.com/office/drawing/2014/main" id="{D5355940-F88F-EB49-B3E9-E7AC558F836C}"/>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6" name="Picture 15">
            <a:extLst>
              <a:ext uri="{FF2B5EF4-FFF2-40B4-BE49-F238E27FC236}">
                <a16:creationId xmlns:a16="http://schemas.microsoft.com/office/drawing/2014/main" id="{35DD618E-E7F2-1443-A865-B900A4A8ADD0}"/>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17" name="Group 16">
            <a:extLst>
              <a:ext uri="{FF2B5EF4-FFF2-40B4-BE49-F238E27FC236}">
                <a16:creationId xmlns:a16="http://schemas.microsoft.com/office/drawing/2014/main" id="{AF870609-503F-A04D-9AEA-82D3F6CF05A8}"/>
              </a:ext>
            </a:extLst>
          </p:cNvPr>
          <p:cNvGrpSpPr/>
          <p:nvPr/>
        </p:nvGrpSpPr>
        <p:grpSpPr>
          <a:xfrm>
            <a:off x="6702477" y="751506"/>
            <a:ext cx="2524064" cy="979788"/>
            <a:chOff x="3517900" y="3162300"/>
            <a:chExt cx="5156200" cy="1653540"/>
          </a:xfrm>
        </p:grpSpPr>
        <p:pic>
          <p:nvPicPr>
            <p:cNvPr id="18" name="Picture 17">
              <a:extLst>
                <a:ext uri="{FF2B5EF4-FFF2-40B4-BE49-F238E27FC236}">
                  <a16:creationId xmlns:a16="http://schemas.microsoft.com/office/drawing/2014/main" id="{0BB33118-C39E-6F46-B4AD-AB0FB304F4B2}"/>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19" name="Oval Callout 18">
              <a:extLst>
                <a:ext uri="{FF2B5EF4-FFF2-40B4-BE49-F238E27FC236}">
                  <a16:creationId xmlns:a16="http://schemas.microsoft.com/office/drawing/2014/main" id="{BBDEE3EB-845F-9149-B512-CF4A842709EB}"/>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Callout 19">
              <a:extLst>
                <a:ext uri="{FF2B5EF4-FFF2-40B4-BE49-F238E27FC236}">
                  <a16:creationId xmlns:a16="http://schemas.microsoft.com/office/drawing/2014/main" id="{E8B54890-0B93-494E-A3D5-8C1F7084B835}"/>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E0750B60-42BC-6844-9217-049A6164DB06}"/>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2" name="Picture 21">
            <a:extLst>
              <a:ext uri="{FF2B5EF4-FFF2-40B4-BE49-F238E27FC236}">
                <a16:creationId xmlns:a16="http://schemas.microsoft.com/office/drawing/2014/main" id="{B2246063-2AFC-3E44-864B-9267BB27B791}"/>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23" name="Picture 22">
            <a:extLst>
              <a:ext uri="{FF2B5EF4-FFF2-40B4-BE49-F238E27FC236}">
                <a16:creationId xmlns:a16="http://schemas.microsoft.com/office/drawing/2014/main" id="{401EED83-7A46-D448-82FF-1E1709D1843F}"/>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24" name="Picture 23">
            <a:extLst>
              <a:ext uri="{FF2B5EF4-FFF2-40B4-BE49-F238E27FC236}">
                <a16:creationId xmlns:a16="http://schemas.microsoft.com/office/drawing/2014/main" id="{9F2E0B50-4582-7445-8F38-B6602D84BCB6}"/>
              </a:ext>
            </a:extLst>
          </p:cNvPr>
          <p:cNvPicPr>
            <a:picLocks noChangeAspect="1"/>
          </p:cNvPicPr>
          <p:nvPr/>
        </p:nvPicPr>
        <p:blipFill>
          <a:blip r:embed="rId8"/>
          <a:stretch>
            <a:fillRect/>
          </a:stretch>
        </p:blipFill>
        <p:spPr>
          <a:xfrm>
            <a:off x="5200024" y="3121946"/>
            <a:ext cx="3726067" cy="704318"/>
          </a:xfrm>
          <a:prstGeom prst="rect">
            <a:avLst/>
          </a:prstGeom>
        </p:spPr>
      </p:pic>
      <p:grpSp>
        <p:nvGrpSpPr>
          <p:cNvPr id="39" name="Group 38">
            <a:extLst>
              <a:ext uri="{FF2B5EF4-FFF2-40B4-BE49-F238E27FC236}">
                <a16:creationId xmlns:a16="http://schemas.microsoft.com/office/drawing/2014/main" id="{65639001-2F5B-AE4B-9F30-F3BD226158CF}"/>
              </a:ext>
            </a:extLst>
          </p:cNvPr>
          <p:cNvGrpSpPr/>
          <p:nvPr/>
        </p:nvGrpSpPr>
        <p:grpSpPr>
          <a:xfrm>
            <a:off x="399507" y="531916"/>
            <a:ext cx="1556169" cy="1125716"/>
            <a:chOff x="-3134723" y="1444188"/>
            <a:chExt cx="1556169" cy="1125716"/>
          </a:xfrm>
        </p:grpSpPr>
        <p:cxnSp>
          <p:nvCxnSpPr>
            <p:cNvPr id="40" name="Straight Connector 39">
              <a:extLst>
                <a:ext uri="{FF2B5EF4-FFF2-40B4-BE49-F238E27FC236}">
                  <a16:creationId xmlns:a16="http://schemas.microsoft.com/office/drawing/2014/main" id="{7B01F466-36AF-6441-8E2A-00D869645966}"/>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F13D0E-1DCE-9846-ADAE-E53D8AF9CC3D}"/>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a:extLst>
              <a:ext uri="{FF2B5EF4-FFF2-40B4-BE49-F238E27FC236}">
                <a16:creationId xmlns:a16="http://schemas.microsoft.com/office/drawing/2014/main" id="{9531C504-270F-1845-A107-774DEDCE1FC9}"/>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79F3BA4-61D0-A149-8DB6-F2F15DEC4431}"/>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6D7D864-8687-824E-A3F5-F2001D4E2377}"/>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FA6DF77-2F06-964D-A0A7-3242C6FA0B17}"/>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5F6EAA2-89BE-0742-9B1B-0F65DF90F9C3}"/>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D482765-3EA2-924F-AFEA-C5EE397ACF59}"/>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A807905-5932-974A-8A1E-55B6ADA13089}"/>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F7C81F4-774E-9F40-8861-63C3514A6D53}"/>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D0D663-9B3B-BE4C-83FF-21FDB896B751}"/>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1C027DD-C1D6-E649-A79B-E0EA4A27116E}"/>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197DE2D-2183-3443-AD3A-5733FA5FE2AC}"/>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34C87A1E-4746-8F45-AFD2-65CF092F5E87}"/>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79B362EB-359C-9441-BAB7-39076C6437CB}"/>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105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040AE6D-3CAD-914C-9B10-E25CC4DD2875}"/>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6" name="Picture 15">
            <a:extLst>
              <a:ext uri="{FF2B5EF4-FFF2-40B4-BE49-F238E27FC236}">
                <a16:creationId xmlns:a16="http://schemas.microsoft.com/office/drawing/2014/main" id="{017043CB-CC91-7947-A753-0AB3BD07F2EC}"/>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7" name="Picture 16">
            <a:extLst>
              <a:ext uri="{FF2B5EF4-FFF2-40B4-BE49-F238E27FC236}">
                <a16:creationId xmlns:a16="http://schemas.microsoft.com/office/drawing/2014/main" id="{BED65B8A-A3C7-BE4F-8EC0-CD6CAB7B8A43}"/>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18" name="Group 17">
            <a:extLst>
              <a:ext uri="{FF2B5EF4-FFF2-40B4-BE49-F238E27FC236}">
                <a16:creationId xmlns:a16="http://schemas.microsoft.com/office/drawing/2014/main" id="{11E55E96-92E5-C14B-A093-43F608CA47BD}"/>
              </a:ext>
            </a:extLst>
          </p:cNvPr>
          <p:cNvGrpSpPr/>
          <p:nvPr/>
        </p:nvGrpSpPr>
        <p:grpSpPr>
          <a:xfrm>
            <a:off x="6702477" y="751506"/>
            <a:ext cx="2524064" cy="979788"/>
            <a:chOff x="3517900" y="3162300"/>
            <a:chExt cx="5156200" cy="1653540"/>
          </a:xfrm>
        </p:grpSpPr>
        <p:pic>
          <p:nvPicPr>
            <p:cNvPr id="19" name="Picture 18">
              <a:extLst>
                <a:ext uri="{FF2B5EF4-FFF2-40B4-BE49-F238E27FC236}">
                  <a16:creationId xmlns:a16="http://schemas.microsoft.com/office/drawing/2014/main" id="{E490975C-D0C5-C246-AFC1-E3AF02D7BEE2}"/>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20" name="Oval Callout 19">
              <a:extLst>
                <a:ext uri="{FF2B5EF4-FFF2-40B4-BE49-F238E27FC236}">
                  <a16:creationId xmlns:a16="http://schemas.microsoft.com/office/drawing/2014/main" id="{A79B4AF0-66F6-234F-8E79-34C58EDA6C3B}"/>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Callout 20">
              <a:extLst>
                <a:ext uri="{FF2B5EF4-FFF2-40B4-BE49-F238E27FC236}">
                  <a16:creationId xmlns:a16="http://schemas.microsoft.com/office/drawing/2014/main" id="{A0E9161B-1503-0F47-9F7E-42A582CFAE1E}"/>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Picture 21">
            <a:extLst>
              <a:ext uri="{FF2B5EF4-FFF2-40B4-BE49-F238E27FC236}">
                <a16:creationId xmlns:a16="http://schemas.microsoft.com/office/drawing/2014/main" id="{BED56D4D-D0EE-7B40-B4E5-305E41509596}"/>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3" name="Picture 22">
            <a:extLst>
              <a:ext uri="{FF2B5EF4-FFF2-40B4-BE49-F238E27FC236}">
                <a16:creationId xmlns:a16="http://schemas.microsoft.com/office/drawing/2014/main" id="{F8292370-E35D-DA4E-A98E-E53101BA3C23}"/>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24" name="Picture 23">
            <a:extLst>
              <a:ext uri="{FF2B5EF4-FFF2-40B4-BE49-F238E27FC236}">
                <a16:creationId xmlns:a16="http://schemas.microsoft.com/office/drawing/2014/main" id="{D34BE8D7-EE96-F341-9156-A291E551DA54}"/>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25" name="Picture 24">
            <a:extLst>
              <a:ext uri="{FF2B5EF4-FFF2-40B4-BE49-F238E27FC236}">
                <a16:creationId xmlns:a16="http://schemas.microsoft.com/office/drawing/2014/main" id="{5524C3CC-5DFE-294A-8F7E-288D6FD95211}"/>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26" name="Picture 25">
            <a:extLst>
              <a:ext uri="{FF2B5EF4-FFF2-40B4-BE49-F238E27FC236}">
                <a16:creationId xmlns:a16="http://schemas.microsoft.com/office/drawing/2014/main" id="{71324507-29CE-0E44-A053-29A98FD48EE9}"/>
              </a:ext>
            </a:extLst>
          </p:cNvPr>
          <p:cNvPicPr>
            <a:picLocks noChangeAspect="1"/>
          </p:cNvPicPr>
          <p:nvPr/>
        </p:nvPicPr>
        <p:blipFill>
          <a:blip r:embed="rId9"/>
          <a:stretch>
            <a:fillRect/>
          </a:stretch>
        </p:blipFill>
        <p:spPr>
          <a:xfrm>
            <a:off x="9590060" y="2894742"/>
            <a:ext cx="2068471" cy="1158727"/>
          </a:xfrm>
          <a:prstGeom prst="rect">
            <a:avLst/>
          </a:prstGeom>
        </p:spPr>
      </p:pic>
      <p:grpSp>
        <p:nvGrpSpPr>
          <p:cNvPr id="42" name="Group 41">
            <a:extLst>
              <a:ext uri="{FF2B5EF4-FFF2-40B4-BE49-F238E27FC236}">
                <a16:creationId xmlns:a16="http://schemas.microsoft.com/office/drawing/2014/main" id="{0C09C7D6-3C42-7047-A0A0-BC8D13F11562}"/>
              </a:ext>
            </a:extLst>
          </p:cNvPr>
          <p:cNvGrpSpPr/>
          <p:nvPr/>
        </p:nvGrpSpPr>
        <p:grpSpPr>
          <a:xfrm>
            <a:off x="399507" y="531916"/>
            <a:ext cx="1556169" cy="1125716"/>
            <a:chOff x="-3134723" y="1444188"/>
            <a:chExt cx="1556169" cy="1125716"/>
          </a:xfrm>
        </p:grpSpPr>
        <p:cxnSp>
          <p:nvCxnSpPr>
            <p:cNvPr id="43" name="Straight Connector 42">
              <a:extLst>
                <a:ext uri="{FF2B5EF4-FFF2-40B4-BE49-F238E27FC236}">
                  <a16:creationId xmlns:a16="http://schemas.microsoft.com/office/drawing/2014/main" id="{BF9E493A-9CF8-DF4C-8D2E-593AB6EB043A}"/>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893C40A-488F-4542-B9AF-8D527A7473F2}"/>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06F99BB4-5097-D54D-A2D6-47F0A5CCF6F5}"/>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B6A34D8-7384-3345-9990-03A64065279D}"/>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A2519F8-F955-924B-A0D6-3630CB3193C8}"/>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F11A115-A6C2-C945-8C09-1D292370DD3E}"/>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4A460FB-15FA-C74F-ACBD-CF847949FE17}"/>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B50565C-2EFB-E747-AEE9-0703053EEDB2}"/>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4AD83B5-7172-B747-A1C9-4B4A74525B65}"/>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BB5384A-E4F8-5943-B81F-E7B0AAC995BD}"/>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7B01E32-5C1B-974B-BBF0-CDF1B4D8CCC2}"/>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D6267AA-4DC1-2C4A-822C-6301569E859E}"/>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4EBD61D-330A-3146-A2ED-7E788B2B8CDF}"/>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Curved Connector 55">
            <a:extLst>
              <a:ext uri="{FF2B5EF4-FFF2-40B4-BE49-F238E27FC236}">
                <a16:creationId xmlns:a16="http://schemas.microsoft.com/office/drawing/2014/main" id="{9C33D782-6386-DC48-9404-2AB64B387503}"/>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EC867370-EE07-4A49-BD5E-BEC00009673B}"/>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097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26591D-EA27-974D-BA71-87C66F171F24}"/>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7" name="Picture 16">
            <a:extLst>
              <a:ext uri="{FF2B5EF4-FFF2-40B4-BE49-F238E27FC236}">
                <a16:creationId xmlns:a16="http://schemas.microsoft.com/office/drawing/2014/main" id="{6D7E438E-B82B-934B-BF94-CDB673DCD60C}"/>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8" name="Picture 17">
            <a:extLst>
              <a:ext uri="{FF2B5EF4-FFF2-40B4-BE49-F238E27FC236}">
                <a16:creationId xmlns:a16="http://schemas.microsoft.com/office/drawing/2014/main" id="{A6A8EA20-1D96-BB45-95D1-CFCA029DAF6C}"/>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19" name="Group 18">
            <a:extLst>
              <a:ext uri="{FF2B5EF4-FFF2-40B4-BE49-F238E27FC236}">
                <a16:creationId xmlns:a16="http://schemas.microsoft.com/office/drawing/2014/main" id="{AF6F5A55-1B06-B541-BB04-DA551CB825BC}"/>
              </a:ext>
            </a:extLst>
          </p:cNvPr>
          <p:cNvGrpSpPr/>
          <p:nvPr/>
        </p:nvGrpSpPr>
        <p:grpSpPr>
          <a:xfrm>
            <a:off x="6702477" y="751506"/>
            <a:ext cx="2524064" cy="979788"/>
            <a:chOff x="3517900" y="3162300"/>
            <a:chExt cx="5156200" cy="1653540"/>
          </a:xfrm>
        </p:grpSpPr>
        <p:pic>
          <p:nvPicPr>
            <p:cNvPr id="20" name="Picture 19">
              <a:extLst>
                <a:ext uri="{FF2B5EF4-FFF2-40B4-BE49-F238E27FC236}">
                  <a16:creationId xmlns:a16="http://schemas.microsoft.com/office/drawing/2014/main" id="{63CB5C1E-09E5-7340-A224-B1E9D6646556}"/>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21" name="Oval Callout 20">
              <a:extLst>
                <a:ext uri="{FF2B5EF4-FFF2-40B4-BE49-F238E27FC236}">
                  <a16:creationId xmlns:a16="http://schemas.microsoft.com/office/drawing/2014/main" id="{3DD295C2-BC37-1D44-9F2F-5561553BFB32}"/>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Callout 21">
              <a:extLst>
                <a:ext uri="{FF2B5EF4-FFF2-40B4-BE49-F238E27FC236}">
                  <a16:creationId xmlns:a16="http://schemas.microsoft.com/office/drawing/2014/main" id="{72F94881-A021-404E-8088-764B97E18CE5}"/>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a:extLst>
              <a:ext uri="{FF2B5EF4-FFF2-40B4-BE49-F238E27FC236}">
                <a16:creationId xmlns:a16="http://schemas.microsoft.com/office/drawing/2014/main" id="{C557DD88-20B1-B048-A621-C3C9ACE822DB}"/>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4" name="Picture 23">
            <a:extLst>
              <a:ext uri="{FF2B5EF4-FFF2-40B4-BE49-F238E27FC236}">
                <a16:creationId xmlns:a16="http://schemas.microsoft.com/office/drawing/2014/main" id="{30BB7E50-3C34-CA4B-9B31-642D3E83E0F4}"/>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25" name="Picture 24">
            <a:extLst>
              <a:ext uri="{FF2B5EF4-FFF2-40B4-BE49-F238E27FC236}">
                <a16:creationId xmlns:a16="http://schemas.microsoft.com/office/drawing/2014/main" id="{1C827711-3CF7-974E-88AB-841A40F45CAF}"/>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26" name="Picture 25">
            <a:extLst>
              <a:ext uri="{FF2B5EF4-FFF2-40B4-BE49-F238E27FC236}">
                <a16:creationId xmlns:a16="http://schemas.microsoft.com/office/drawing/2014/main" id="{45611D07-F085-914D-A02D-5D448ACEAE60}"/>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27" name="Picture 26">
            <a:extLst>
              <a:ext uri="{FF2B5EF4-FFF2-40B4-BE49-F238E27FC236}">
                <a16:creationId xmlns:a16="http://schemas.microsoft.com/office/drawing/2014/main" id="{DDEE29D2-BDDE-7F42-AC56-478C712511B2}"/>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28" name="Picture 27">
            <a:extLst>
              <a:ext uri="{FF2B5EF4-FFF2-40B4-BE49-F238E27FC236}">
                <a16:creationId xmlns:a16="http://schemas.microsoft.com/office/drawing/2014/main" id="{B9AA555E-EDFE-9845-8762-90137DDEF163}"/>
              </a:ext>
            </a:extLst>
          </p:cNvPr>
          <p:cNvPicPr>
            <a:picLocks noChangeAspect="1"/>
          </p:cNvPicPr>
          <p:nvPr/>
        </p:nvPicPr>
        <p:blipFill>
          <a:blip r:embed="rId5"/>
          <a:stretch>
            <a:fillRect/>
          </a:stretch>
        </p:blipFill>
        <p:spPr>
          <a:xfrm>
            <a:off x="215085" y="5327644"/>
            <a:ext cx="2068471" cy="1158727"/>
          </a:xfrm>
          <a:prstGeom prst="rect">
            <a:avLst/>
          </a:prstGeom>
        </p:spPr>
      </p:pic>
      <p:grpSp>
        <p:nvGrpSpPr>
          <p:cNvPr id="43" name="Group 42">
            <a:extLst>
              <a:ext uri="{FF2B5EF4-FFF2-40B4-BE49-F238E27FC236}">
                <a16:creationId xmlns:a16="http://schemas.microsoft.com/office/drawing/2014/main" id="{46FEE61F-6CF4-9C43-910F-BA3B878D5539}"/>
              </a:ext>
            </a:extLst>
          </p:cNvPr>
          <p:cNvGrpSpPr/>
          <p:nvPr/>
        </p:nvGrpSpPr>
        <p:grpSpPr>
          <a:xfrm>
            <a:off x="399507" y="531916"/>
            <a:ext cx="1556169" cy="1125716"/>
            <a:chOff x="-3134723" y="1444188"/>
            <a:chExt cx="1556169" cy="1125716"/>
          </a:xfrm>
        </p:grpSpPr>
        <p:cxnSp>
          <p:nvCxnSpPr>
            <p:cNvPr id="44" name="Straight Connector 43">
              <a:extLst>
                <a:ext uri="{FF2B5EF4-FFF2-40B4-BE49-F238E27FC236}">
                  <a16:creationId xmlns:a16="http://schemas.microsoft.com/office/drawing/2014/main" id="{5D23DCA5-FCA6-2E46-A638-71B71DC0EEF7}"/>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0D62F4-B861-7D4F-8619-AD92B615D925}"/>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652E1BBD-58DE-B34E-A23C-CC95B11B4503}"/>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0BC3ED7-6E6B-B84E-9D3F-D90C94DFB2CE}"/>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691A27-C951-F04C-ABD9-39F208484207}"/>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8C9C620-C9EB-F344-B5A7-5A9FB8FE9899}"/>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7EB205A-DBE1-454D-8DBB-168A92B9243D}"/>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28F3AAA-BAEA-DF44-9076-C7C85D0810D5}"/>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FF5EE72-94CD-D043-8BEB-AB1E211EDA36}"/>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22EAA5-846C-8B41-8D19-903C0ED48998}"/>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314D213-E135-D144-8BAC-9FEF08860F23}"/>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1EA1012-19BD-6745-807E-16E15804D88E}"/>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EAA437D-E953-6B44-AD9A-37C734E90B17}"/>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816EB15E-C5D7-0F42-92EB-CC77261A1DD7}"/>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FB3867B1-A232-8C42-8B27-08E663BFA457}"/>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32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3D304D-535D-3E49-8C49-12997D955699}"/>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18" name="Picture 17">
            <a:extLst>
              <a:ext uri="{FF2B5EF4-FFF2-40B4-BE49-F238E27FC236}">
                <a16:creationId xmlns:a16="http://schemas.microsoft.com/office/drawing/2014/main" id="{2C2D2A58-C173-AE4E-8B77-048EFF4800C4}"/>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19" name="Picture 18">
            <a:extLst>
              <a:ext uri="{FF2B5EF4-FFF2-40B4-BE49-F238E27FC236}">
                <a16:creationId xmlns:a16="http://schemas.microsoft.com/office/drawing/2014/main" id="{29C796F3-0899-5441-89AE-E2FAA58142C8}"/>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20" name="Group 19">
            <a:extLst>
              <a:ext uri="{FF2B5EF4-FFF2-40B4-BE49-F238E27FC236}">
                <a16:creationId xmlns:a16="http://schemas.microsoft.com/office/drawing/2014/main" id="{02BA473B-6C4C-4F42-9DCF-AC568715503E}"/>
              </a:ext>
            </a:extLst>
          </p:cNvPr>
          <p:cNvGrpSpPr/>
          <p:nvPr/>
        </p:nvGrpSpPr>
        <p:grpSpPr>
          <a:xfrm>
            <a:off x="6702477" y="751506"/>
            <a:ext cx="2524064" cy="979788"/>
            <a:chOff x="3517900" y="3162300"/>
            <a:chExt cx="5156200" cy="1653540"/>
          </a:xfrm>
        </p:grpSpPr>
        <p:pic>
          <p:nvPicPr>
            <p:cNvPr id="21" name="Picture 20">
              <a:extLst>
                <a:ext uri="{FF2B5EF4-FFF2-40B4-BE49-F238E27FC236}">
                  <a16:creationId xmlns:a16="http://schemas.microsoft.com/office/drawing/2014/main" id="{42BFE250-A08E-8E49-A9FB-8F0F21384582}"/>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22" name="Oval Callout 21">
              <a:extLst>
                <a:ext uri="{FF2B5EF4-FFF2-40B4-BE49-F238E27FC236}">
                  <a16:creationId xmlns:a16="http://schemas.microsoft.com/office/drawing/2014/main" id="{ADBC29D2-9743-0246-A494-A3E7656527A9}"/>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Callout 22">
              <a:extLst>
                <a:ext uri="{FF2B5EF4-FFF2-40B4-BE49-F238E27FC236}">
                  <a16:creationId xmlns:a16="http://schemas.microsoft.com/office/drawing/2014/main" id="{1A2F452A-550D-E34B-B685-A7B94AB18C11}"/>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a:extLst>
              <a:ext uri="{FF2B5EF4-FFF2-40B4-BE49-F238E27FC236}">
                <a16:creationId xmlns:a16="http://schemas.microsoft.com/office/drawing/2014/main" id="{EC25B34D-834C-EC4C-891C-CB6D41FF30EF}"/>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5" name="Picture 24">
            <a:extLst>
              <a:ext uri="{FF2B5EF4-FFF2-40B4-BE49-F238E27FC236}">
                <a16:creationId xmlns:a16="http://schemas.microsoft.com/office/drawing/2014/main" id="{CB9FE33D-DCB5-8747-A26D-6BA37C56DCFD}"/>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26" name="Picture 25">
            <a:extLst>
              <a:ext uri="{FF2B5EF4-FFF2-40B4-BE49-F238E27FC236}">
                <a16:creationId xmlns:a16="http://schemas.microsoft.com/office/drawing/2014/main" id="{AE74D8CA-FF88-5C40-812C-6448D630799E}"/>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27" name="Picture 26">
            <a:extLst>
              <a:ext uri="{FF2B5EF4-FFF2-40B4-BE49-F238E27FC236}">
                <a16:creationId xmlns:a16="http://schemas.microsoft.com/office/drawing/2014/main" id="{A2EAF726-14C6-3A4B-9E41-0EE59EA5C5CC}"/>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28" name="Picture 27">
            <a:extLst>
              <a:ext uri="{FF2B5EF4-FFF2-40B4-BE49-F238E27FC236}">
                <a16:creationId xmlns:a16="http://schemas.microsoft.com/office/drawing/2014/main" id="{26075646-06F8-E744-9A27-484240B3BD5B}"/>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29" name="Picture 28">
            <a:extLst>
              <a:ext uri="{FF2B5EF4-FFF2-40B4-BE49-F238E27FC236}">
                <a16:creationId xmlns:a16="http://schemas.microsoft.com/office/drawing/2014/main" id="{11AC463C-4D28-2945-8A0E-2DAF44F2A67D}"/>
              </a:ext>
            </a:extLst>
          </p:cNvPr>
          <p:cNvPicPr>
            <a:picLocks noChangeAspect="1"/>
          </p:cNvPicPr>
          <p:nvPr/>
        </p:nvPicPr>
        <p:blipFill>
          <a:blip r:embed="rId5"/>
          <a:stretch>
            <a:fillRect/>
          </a:stretch>
        </p:blipFill>
        <p:spPr>
          <a:xfrm>
            <a:off x="215085" y="5327644"/>
            <a:ext cx="2068471" cy="1158727"/>
          </a:xfrm>
          <a:prstGeom prst="rect">
            <a:avLst/>
          </a:prstGeom>
        </p:spPr>
      </p:pic>
      <p:pic>
        <p:nvPicPr>
          <p:cNvPr id="30" name="Picture 29">
            <a:extLst>
              <a:ext uri="{FF2B5EF4-FFF2-40B4-BE49-F238E27FC236}">
                <a16:creationId xmlns:a16="http://schemas.microsoft.com/office/drawing/2014/main" id="{82509CFA-6429-8541-A708-04EA055B6A35}"/>
              </a:ext>
            </a:extLst>
          </p:cNvPr>
          <p:cNvPicPr>
            <a:picLocks noChangeAspect="1"/>
          </p:cNvPicPr>
          <p:nvPr/>
        </p:nvPicPr>
        <p:blipFill>
          <a:blip r:embed="rId10"/>
          <a:stretch>
            <a:fillRect/>
          </a:stretch>
        </p:blipFill>
        <p:spPr>
          <a:xfrm>
            <a:off x="2715611" y="5665707"/>
            <a:ext cx="1752600" cy="482600"/>
          </a:xfrm>
          <a:prstGeom prst="rect">
            <a:avLst/>
          </a:prstGeom>
        </p:spPr>
      </p:pic>
      <p:grpSp>
        <p:nvGrpSpPr>
          <p:cNvPr id="51" name="Group 50">
            <a:extLst>
              <a:ext uri="{FF2B5EF4-FFF2-40B4-BE49-F238E27FC236}">
                <a16:creationId xmlns:a16="http://schemas.microsoft.com/office/drawing/2014/main" id="{CE49375B-72B3-D14E-AB3C-2DDDA3888A5D}"/>
              </a:ext>
            </a:extLst>
          </p:cNvPr>
          <p:cNvGrpSpPr/>
          <p:nvPr/>
        </p:nvGrpSpPr>
        <p:grpSpPr>
          <a:xfrm>
            <a:off x="399507" y="531916"/>
            <a:ext cx="1556169" cy="1125716"/>
            <a:chOff x="-3134723" y="1444188"/>
            <a:chExt cx="1556169" cy="1125716"/>
          </a:xfrm>
        </p:grpSpPr>
        <p:cxnSp>
          <p:nvCxnSpPr>
            <p:cNvPr id="52" name="Straight Connector 51">
              <a:extLst>
                <a:ext uri="{FF2B5EF4-FFF2-40B4-BE49-F238E27FC236}">
                  <a16:creationId xmlns:a16="http://schemas.microsoft.com/office/drawing/2014/main" id="{59500AF7-41AB-2041-B5B6-285B6935D262}"/>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D6EF438-B995-3846-AD98-24DAE51DEFF5}"/>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4A95B45A-A507-3249-B87B-1AA25763C20E}"/>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20A3EED-069B-1748-A9DE-2F7A12AAD800}"/>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B2D636C-CEEA-034E-A642-E2AE3745DA72}"/>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120F258-EB41-F64E-A99B-9954E43C06D0}"/>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783DDBB-E1BF-E045-B060-007B202E5273}"/>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F72DEFF-A49E-9E43-A593-846C5F3AED5F}"/>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7AE81C0-0911-A24C-B843-3E8176BD40CC}"/>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4C7F3AF-58D9-9F44-90EB-26FB08286372}"/>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562D95A-AF58-5A45-B3B0-01B6BAC74B14}"/>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182D7AD-4237-DF46-8FBF-3C1E2FBC6351}"/>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FE349AA-F6B8-3D46-86CE-D50E906360B5}"/>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2FC07EFD-5E79-BB48-BB4F-46909798C3F1}"/>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E5FD83CF-4FC4-A14B-AE25-24DE95E6BAA5}"/>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543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43F0769-97F3-094A-82EA-56F70FF7738C}"/>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20" name="Picture 19">
            <a:extLst>
              <a:ext uri="{FF2B5EF4-FFF2-40B4-BE49-F238E27FC236}">
                <a16:creationId xmlns:a16="http://schemas.microsoft.com/office/drawing/2014/main" id="{C691441C-E9D1-2A44-B7AD-2A98B4F98A2D}"/>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21" name="Picture 20">
            <a:extLst>
              <a:ext uri="{FF2B5EF4-FFF2-40B4-BE49-F238E27FC236}">
                <a16:creationId xmlns:a16="http://schemas.microsoft.com/office/drawing/2014/main" id="{E1F2C584-3940-5649-968B-6107CBBD6CFE}"/>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22" name="Group 21">
            <a:extLst>
              <a:ext uri="{FF2B5EF4-FFF2-40B4-BE49-F238E27FC236}">
                <a16:creationId xmlns:a16="http://schemas.microsoft.com/office/drawing/2014/main" id="{9BBCA9F7-E648-924F-BBCC-D1D2676F5E13}"/>
              </a:ext>
            </a:extLst>
          </p:cNvPr>
          <p:cNvGrpSpPr/>
          <p:nvPr/>
        </p:nvGrpSpPr>
        <p:grpSpPr>
          <a:xfrm>
            <a:off x="6702477" y="751506"/>
            <a:ext cx="2524064" cy="979788"/>
            <a:chOff x="3517900" y="3162300"/>
            <a:chExt cx="5156200" cy="1653540"/>
          </a:xfrm>
        </p:grpSpPr>
        <p:pic>
          <p:nvPicPr>
            <p:cNvPr id="23" name="Picture 22">
              <a:extLst>
                <a:ext uri="{FF2B5EF4-FFF2-40B4-BE49-F238E27FC236}">
                  <a16:creationId xmlns:a16="http://schemas.microsoft.com/office/drawing/2014/main" id="{B9CA3CDD-90A7-2A47-B1FE-35647D338C8F}"/>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24" name="Oval Callout 23">
              <a:extLst>
                <a:ext uri="{FF2B5EF4-FFF2-40B4-BE49-F238E27FC236}">
                  <a16:creationId xmlns:a16="http://schemas.microsoft.com/office/drawing/2014/main" id="{3387B4B0-D782-C64C-9AEC-C2B60ECB4822}"/>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Callout 24">
              <a:extLst>
                <a:ext uri="{FF2B5EF4-FFF2-40B4-BE49-F238E27FC236}">
                  <a16:creationId xmlns:a16="http://schemas.microsoft.com/office/drawing/2014/main" id="{23BBB856-84E1-F04D-852B-B29154718165}"/>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5">
            <a:extLst>
              <a:ext uri="{FF2B5EF4-FFF2-40B4-BE49-F238E27FC236}">
                <a16:creationId xmlns:a16="http://schemas.microsoft.com/office/drawing/2014/main" id="{AD8DD698-9627-E24B-A33F-6193E9DEE79C}"/>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7" name="Picture 26">
            <a:extLst>
              <a:ext uri="{FF2B5EF4-FFF2-40B4-BE49-F238E27FC236}">
                <a16:creationId xmlns:a16="http://schemas.microsoft.com/office/drawing/2014/main" id="{89782B17-B130-1847-A75B-A037A556DE5C}"/>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28" name="Picture 27">
            <a:extLst>
              <a:ext uri="{FF2B5EF4-FFF2-40B4-BE49-F238E27FC236}">
                <a16:creationId xmlns:a16="http://schemas.microsoft.com/office/drawing/2014/main" id="{DB3BDA32-8CE8-AB4E-8FDE-7BB47390EFCF}"/>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29" name="Picture 28">
            <a:extLst>
              <a:ext uri="{FF2B5EF4-FFF2-40B4-BE49-F238E27FC236}">
                <a16:creationId xmlns:a16="http://schemas.microsoft.com/office/drawing/2014/main" id="{7494A2D6-9034-B641-83C0-C166D740D75D}"/>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30" name="Picture 29">
            <a:extLst>
              <a:ext uri="{FF2B5EF4-FFF2-40B4-BE49-F238E27FC236}">
                <a16:creationId xmlns:a16="http://schemas.microsoft.com/office/drawing/2014/main" id="{8B041B87-9556-C34E-8792-5D748EBA2A5D}"/>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31" name="Picture 30">
            <a:extLst>
              <a:ext uri="{FF2B5EF4-FFF2-40B4-BE49-F238E27FC236}">
                <a16:creationId xmlns:a16="http://schemas.microsoft.com/office/drawing/2014/main" id="{320F2D64-97B7-5C43-AB7A-E1D28BAD67D4}"/>
              </a:ext>
            </a:extLst>
          </p:cNvPr>
          <p:cNvPicPr>
            <a:picLocks noChangeAspect="1"/>
          </p:cNvPicPr>
          <p:nvPr/>
        </p:nvPicPr>
        <p:blipFill>
          <a:blip r:embed="rId5"/>
          <a:stretch>
            <a:fillRect/>
          </a:stretch>
        </p:blipFill>
        <p:spPr>
          <a:xfrm>
            <a:off x="215085" y="5327644"/>
            <a:ext cx="2068471" cy="1158727"/>
          </a:xfrm>
          <a:prstGeom prst="rect">
            <a:avLst/>
          </a:prstGeom>
        </p:spPr>
      </p:pic>
      <p:pic>
        <p:nvPicPr>
          <p:cNvPr id="32" name="Picture 31">
            <a:extLst>
              <a:ext uri="{FF2B5EF4-FFF2-40B4-BE49-F238E27FC236}">
                <a16:creationId xmlns:a16="http://schemas.microsoft.com/office/drawing/2014/main" id="{8787BCD1-2D39-4B4B-9B56-B5AF5259D148}"/>
              </a:ext>
            </a:extLst>
          </p:cNvPr>
          <p:cNvPicPr>
            <a:picLocks noChangeAspect="1"/>
          </p:cNvPicPr>
          <p:nvPr/>
        </p:nvPicPr>
        <p:blipFill>
          <a:blip r:embed="rId10"/>
          <a:stretch>
            <a:fillRect/>
          </a:stretch>
        </p:blipFill>
        <p:spPr>
          <a:xfrm>
            <a:off x="2715611" y="5665707"/>
            <a:ext cx="1752600" cy="482600"/>
          </a:xfrm>
          <a:prstGeom prst="rect">
            <a:avLst/>
          </a:prstGeom>
        </p:spPr>
      </p:pic>
      <p:grpSp>
        <p:nvGrpSpPr>
          <p:cNvPr id="33" name="Group 32">
            <a:extLst>
              <a:ext uri="{FF2B5EF4-FFF2-40B4-BE49-F238E27FC236}">
                <a16:creationId xmlns:a16="http://schemas.microsoft.com/office/drawing/2014/main" id="{1F92DB87-1DF0-A84B-8558-FEA55BCAD353}"/>
              </a:ext>
            </a:extLst>
          </p:cNvPr>
          <p:cNvGrpSpPr/>
          <p:nvPr/>
        </p:nvGrpSpPr>
        <p:grpSpPr>
          <a:xfrm>
            <a:off x="4949877" y="4933223"/>
            <a:ext cx="1752600" cy="1243776"/>
            <a:chOff x="7135772" y="4102428"/>
            <a:chExt cx="1752600" cy="1243776"/>
          </a:xfrm>
        </p:grpSpPr>
        <p:pic>
          <p:nvPicPr>
            <p:cNvPr id="34" name="Picture 33">
              <a:extLst>
                <a:ext uri="{FF2B5EF4-FFF2-40B4-BE49-F238E27FC236}">
                  <a16:creationId xmlns:a16="http://schemas.microsoft.com/office/drawing/2014/main" id="{D686A194-CE36-D44D-A137-BB799D3C2431}"/>
                </a:ext>
              </a:extLst>
            </p:cNvPr>
            <p:cNvPicPr>
              <a:picLocks noChangeAspect="1"/>
            </p:cNvPicPr>
            <p:nvPr/>
          </p:nvPicPr>
          <p:blipFill>
            <a:blip r:embed="rId11"/>
            <a:stretch>
              <a:fillRect/>
            </a:stretch>
          </p:blipFill>
          <p:spPr>
            <a:xfrm>
              <a:off x="7460106" y="4333208"/>
              <a:ext cx="1103932" cy="782215"/>
            </a:xfrm>
            <a:prstGeom prst="rect">
              <a:avLst/>
            </a:prstGeom>
          </p:spPr>
        </p:pic>
        <p:sp>
          <p:nvSpPr>
            <p:cNvPr id="35" name="Oval Callout 34">
              <a:extLst>
                <a:ext uri="{FF2B5EF4-FFF2-40B4-BE49-F238E27FC236}">
                  <a16:creationId xmlns:a16="http://schemas.microsoft.com/office/drawing/2014/main" id="{D83969A7-CE0D-FE4B-A24C-EB3E75198D4B}"/>
                </a:ext>
              </a:extLst>
            </p:cNvPr>
            <p:cNvSpPr/>
            <p:nvPr/>
          </p:nvSpPr>
          <p:spPr>
            <a:xfrm>
              <a:off x="7135772" y="4102428"/>
              <a:ext cx="1752600" cy="1243776"/>
            </a:xfrm>
            <a:prstGeom prst="wedgeEllipseCallout">
              <a:avLst/>
            </a:prstGeom>
            <a:no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659C8174-46C3-0449-86F1-6E545CEC6E24}"/>
              </a:ext>
            </a:extLst>
          </p:cNvPr>
          <p:cNvGrpSpPr/>
          <p:nvPr/>
        </p:nvGrpSpPr>
        <p:grpSpPr>
          <a:xfrm>
            <a:off x="399507" y="531916"/>
            <a:ext cx="1556169" cy="1125716"/>
            <a:chOff x="-3134723" y="1444188"/>
            <a:chExt cx="1556169" cy="1125716"/>
          </a:xfrm>
        </p:grpSpPr>
        <p:cxnSp>
          <p:nvCxnSpPr>
            <p:cNvPr id="54" name="Straight Connector 53">
              <a:extLst>
                <a:ext uri="{FF2B5EF4-FFF2-40B4-BE49-F238E27FC236}">
                  <a16:creationId xmlns:a16="http://schemas.microsoft.com/office/drawing/2014/main" id="{8F7AF90C-2357-6849-90A1-88E15154C047}"/>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1D853-EB01-6E48-BBEA-A222C51619A8}"/>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56" name="Straight Arrow Connector 55">
            <a:extLst>
              <a:ext uri="{FF2B5EF4-FFF2-40B4-BE49-F238E27FC236}">
                <a16:creationId xmlns:a16="http://schemas.microsoft.com/office/drawing/2014/main" id="{22EFC76F-1786-4B48-8C02-48EA8442CAE1}"/>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AC5CF6D-EDC7-4F4C-B47E-87E61CA689B2}"/>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6EB1A3C-ACFB-B743-BC8E-01BF816EE699}"/>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9EF373B-1367-AE49-ACA8-1CF7282DF23B}"/>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5D92D0A-8C8F-1F44-A407-7BA85BF000F6}"/>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05DA7DB-FF65-7145-9CA1-C0365ED4FF48}"/>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BCDAB76-108B-FC41-A0F3-A1586E1F3860}"/>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E915999-6F60-3745-AD3A-5E4569E7BB45}"/>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6D450C9-C693-FD47-9D6B-3F5EEF3318C7}"/>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9D68BE5-5A99-674F-81C6-5DC00A88A283}"/>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DDDA95-1832-3849-9879-3EE3ACB14B57}"/>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055B2F90-ABC4-4842-ACC1-BBA4E4280253}"/>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3FB41278-BEAF-EE40-97EF-C7D355FD502C}"/>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012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43F0769-97F3-094A-82EA-56F70FF7738C}"/>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20" name="Picture 19">
            <a:extLst>
              <a:ext uri="{FF2B5EF4-FFF2-40B4-BE49-F238E27FC236}">
                <a16:creationId xmlns:a16="http://schemas.microsoft.com/office/drawing/2014/main" id="{C691441C-E9D1-2A44-B7AD-2A98B4F98A2D}"/>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21" name="Picture 20">
            <a:extLst>
              <a:ext uri="{FF2B5EF4-FFF2-40B4-BE49-F238E27FC236}">
                <a16:creationId xmlns:a16="http://schemas.microsoft.com/office/drawing/2014/main" id="{E1F2C584-3940-5649-968B-6107CBBD6CFE}"/>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22" name="Group 21">
            <a:extLst>
              <a:ext uri="{FF2B5EF4-FFF2-40B4-BE49-F238E27FC236}">
                <a16:creationId xmlns:a16="http://schemas.microsoft.com/office/drawing/2014/main" id="{9BBCA9F7-E648-924F-BBCC-D1D2676F5E13}"/>
              </a:ext>
            </a:extLst>
          </p:cNvPr>
          <p:cNvGrpSpPr/>
          <p:nvPr/>
        </p:nvGrpSpPr>
        <p:grpSpPr>
          <a:xfrm>
            <a:off x="6702477" y="751506"/>
            <a:ext cx="2524064" cy="979788"/>
            <a:chOff x="3517900" y="3162300"/>
            <a:chExt cx="5156200" cy="1653540"/>
          </a:xfrm>
        </p:grpSpPr>
        <p:pic>
          <p:nvPicPr>
            <p:cNvPr id="23" name="Picture 22">
              <a:extLst>
                <a:ext uri="{FF2B5EF4-FFF2-40B4-BE49-F238E27FC236}">
                  <a16:creationId xmlns:a16="http://schemas.microsoft.com/office/drawing/2014/main" id="{B9CA3CDD-90A7-2A47-B1FE-35647D338C8F}"/>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24" name="Oval Callout 23">
              <a:extLst>
                <a:ext uri="{FF2B5EF4-FFF2-40B4-BE49-F238E27FC236}">
                  <a16:creationId xmlns:a16="http://schemas.microsoft.com/office/drawing/2014/main" id="{3387B4B0-D782-C64C-9AEC-C2B60ECB4822}"/>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Callout 24">
              <a:extLst>
                <a:ext uri="{FF2B5EF4-FFF2-40B4-BE49-F238E27FC236}">
                  <a16:creationId xmlns:a16="http://schemas.microsoft.com/office/drawing/2014/main" id="{23BBB856-84E1-F04D-852B-B29154718165}"/>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5">
            <a:extLst>
              <a:ext uri="{FF2B5EF4-FFF2-40B4-BE49-F238E27FC236}">
                <a16:creationId xmlns:a16="http://schemas.microsoft.com/office/drawing/2014/main" id="{AD8DD698-9627-E24B-A33F-6193E9DEE79C}"/>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27" name="Picture 26">
            <a:extLst>
              <a:ext uri="{FF2B5EF4-FFF2-40B4-BE49-F238E27FC236}">
                <a16:creationId xmlns:a16="http://schemas.microsoft.com/office/drawing/2014/main" id="{89782B17-B130-1847-A75B-A037A556DE5C}"/>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28" name="Picture 27">
            <a:extLst>
              <a:ext uri="{FF2B5EF4-FFF2-40B4-BE49-F238E27FC236}">
                <a16:creationId xmlns:a16="http://schemas.microsoft.com/office/drawing/2014/main" id="{DB3BDA32-8CE8-AB4E-8FDE-7BB47390EFCF}"/>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29" name="Picture 28">
            <a:extLst>
              <a:ext uri="{FF2B5EF4-FFF2-40B4-BE49-F238E27FC236}">
                <a16:creationId xmlns:a16="http://schemas.microsoft.com/office/drawing/2014/main" id="{7494A2D6-9034-B641-83C0-C166D740D75D}"/>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30" name="Picture 29">
            <a:extLst>
              <a:ext uri="{FF2B5EF4-FFF2-40B4-BE49-F238E27FC236}">
                <a16:creationId xmlns:a16="http://schemas.microsoft.com/office/drawing/2014/main" id="{8B041B87-9556-C34E-8792-5D748EBA2A5D}"/>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31" name="Picture 30">
            <a:extLst>
              <a:ext uri="{FF2B5EF4-FFF2-40B4-BE49-F238E27FC236}">
                <a16:creationId xmlns:a16="http://schemas.microsoft.com/office/drawing/2014/main" id="{320F2D64-97B7-5C43-AB7A-E1D28BAD67D4}"/>
              </a:ext>
            </a:extLst>
          </p:cNvPr>
          <p:cNvPicPr>
            <a:picLocks noChangeAspect="1"/>
          </p:cNvPicPr>
          <p:nvPr/>
        </p:nvPicPr>
        <p:blipFill>
          <a:blip r:embed="rId5"/>
          <a:stretch>
            <a:fillRect/>
          </a:stretch>
        </p:blipFill>
        <p:spPr>
          <a:xfrm>
            <a:off x="215085" y="5327644"/>
            <a:ext cx="2068471" cy="1158727"/>
          </a:xfrm>
          <a:prstGeom prst="rect">
            <a:avLst/>
          </a:prstGeom>
        </p:spPr>
      </p:pic>
      <p:pic>
        <p:nvPicPr>
          <p:cNvPr id="32" name="Picture 31">
            <a:extLst>
              <a:ext uri="{FF2B5EF4-FFF2-40B4-BE49-F238E27FC236}">
                <a16:creationId xmlns:a16="http://schemas.microsoft.com/office/drawing/2014/main" id="{8787BCD1-2D39-4B4B-9B56-B5AF5259D148}"/>
              </a:ext>
            </a:extLst>
          </p:cNvPr>
          <p:cNvPicPr>
            <a:picLocks noChangeAspect="1"/>
          </p:cNvPicPr>
          <p:nvPr/>
        </p:nvPicPr>
        <p:blipFill>
          <a:blip r:embed="rId10"/>
          <a:stretch>
            <a:fillRect/>
          </a:stretch>
        </p:blipFill>
        <p:spPr>
          <a:xfrm>
            <a:off x="2715611" y="5665707"/>
            <a:ext cx="1752600" cy="482600"/>
          </a:xfrm>
          <a:prstGeom prst="rect">
            <a:avLst/>
          </a:prstGeom>
        </p:spPr>
      </p:pic>
      <p:grpSp>
        <p:nvGrpSpPr>
          <p:cNvPr id="33" name="Group 32">
            <a:extLst>
              <a:ext uri="{FF2B5EF4-FFF2-40B4-BE49-F238E27FC236}">
                <a16:creationId xmlns:a16="http://schemas.microsoft.com/office/drawing/2014/main" id="{1F92DB87-1DF0-A84B-8558-FEA55BCAD353}"/>
              </a:ext>
            </a:extLst>
          </p:cNvPr>
          <p:cNvGrpSpPr/>
          <p:nvPr/>
        </p:nvGrpSpPr>
        <p:grpSpPr>
          <a:xfrm>
            <a:off x="4949877" y="4933223"/>
            <a:ext cx="1752600" cy="1243776"/>
            <a:chOff x="7135772" y="4102428"/>
            <a:chExt cx="1752600" cy="1243776"/>
          </a:xfrm>
        </p:grpSpPr>
        <p:pic>
          <p:nvPicPr>
            <p:cNvPr id="34" name="Picture 33">
              <a:extLst>
                <a:ext uri="{FF2B5EF4-FFF2-40B4-BE49-F238E27FC236}">
                  <a16:creationId xmlns:a16="http://schemas.microsoft.com/office/drawing/2014/main" id="{D686A194-CE36-D44D-A137-BB799D3C2431}"/>
                </a:ext>
              </a:extLst>
            </p:cNvPr>
            <p:cNvPicPr>
              <a:picLocks noChangeAspect="1"/>
            </p:cNvPicPr>
            <p:nvPr/>
          </p:nvPicPr>
          <p:blipFill>
            <a:blip r:embed="rId11"/>
            <a:stretch>
              <a:fillRect/>
            </a:stretch>
          </p:blipFill>
          <p:spPr>
            <a:xfrm>
              <a:off x="7460106" y="4333208"/>
              <a:ext cx="1103932" cy="782215"/>
            </a:xfrm>
            <a:prstGeom prst="rect">
              <a:avLst/>
            </a:prstGeom>
          </p:spPr>
        </p:pic>
        <p:sp>
          <p:nvSpPr>
            <p:cNvPr id="35" name="Oval Callout 34">
              <a:extLst>
                <a:ext uri="{FF2B5EF4-FFF2-40B4-BE49-F238E27FC236}">
                  <a16:creationId xmlns:a16="http://schemas.microsoft.com/office/drawing/2014/main" id="{D83969A7-CE0D-FE4B-A24C-EB3E75198D4B}"/>
                </a:ext>
              </a:extLst>
            </p:cNvPr>
            <p:cNvSpPr/>
            <p:nvPr/>
          </p:nvSpPr>
          <p:spPr>
            <a:xfrm>
              <a:off x="7135772" y="4102428"/>
              <a:ext cx="1752600" cy="1243776"/>
            </a:xfrm>
            <a:prstGeom prst="wedgeEllipseCallout">
              <a:avLst/>
            </a:prstGeom>
            <a:no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Picture 35">
            <a:extLst>
              <a:ext uri="{FF2B5EF4-FFF2-40B4-BE49-F238E27FC236}">
                <a16:creationId xmlns:a16="http://schemas.microsoft.com/office/drawing/2014/main" id="{4CA47E98-544F-DE42-8B50-FA0E950DFAAB}"/>
              </a:ext>
            </a:extLst>
          </p:cNvPr>
          <p:cNvPicPr>
            <a:picLocks noChangeAspect="1"/>
          </p:cNvPicPr>
          <p:nvPr/>
        </p:nvPicPr>
        <p:blipFill>
          <a:blip r:embed="rId12"/>
          <a:stretch>
            <a:fillRect/>
          </a:stretch>
        </p:blipFill>
        <p:spPr>
          <a:xfrm flipH="1">
            <a:off x="7152184" y="4933223"/>
            <a:ext cx="1701800" cy="1346200"/>
          </a:xfrm>
          <a:prstGeom prst="rect">
            <a:avLst/>
          </a:prstGeom>
        </p:spPr>
      </p:pic>
      <p:grpSp>
        <p:nvGrpSpPr>
          <p:cNvPr id="37" name="Group 36">
            <a:extLst>
              <a:ext uri="{FF2B5EF4-FFF2-40B4-BE49-F238E27FC236}">
                <a16:creationId xmlns:a16="http://schemas.microsoft.com/office/drawing/2014/main" id="{48E5418D-8A2D-2544-BE18-2EA5CB26B7BF}"/>
              </a:ext>
            </a:extLst>
          </p:cNvPr>
          <p:cNvGrpSpPr/>
          <p:nvPr/>
        </p:nvGrpSpPr>
        <p:grpSpPr>
          <a:xfrm>
            <a:off x="399507" y="531916"/>
            <a:ext cx="1556169" cy="1125716"/>
            <a:chOff x="-3134723" y="1444188"/>
            <a:chExt cx="1556169" cy="1125716"/>
          </a:xfrm>
        </p:grpSpPr>
        <p:cxnSp>
          <p:nvCxnSpPr>
            <p:cNvPr id="38" name="Straight Connector 37">
              <a:extLst>
                <a:ext uri="{FF2B5EF4-FFF2-40B4-BE49-F238E27FC236}">
                  <a16:creationId xmlns:a16="http://schemas.microsoft.com/office/drawing/2014/main" id="{1958E24D-7651-B44B-8B51-BD1C01BB4B03}"/>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7B025BC-EF12-824F-8ACF-5944283894CA}"/>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3BF73A54-8724-8F47-90EC-1D6924D446F5}"/>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36AA0F1-D344-B541-A188-090357882C1C}"/>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ED1AC65-6069-2042-81AB-4E7F24BFA721}"/>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68D1F20-8A02-CC4E-8470-2342720C4020}"/>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A14299A-EF85-D347-920E-8CE34A6AA1AC}"/>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BF94CD7-C306-C046-A83E-E3D8A99E3A14}"/>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BB9C63C-A52C-684E-BC08-3DC74AAEDB93}"/>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589CA83-BB22-9141-8C3E-AB08178E1690}"/>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D2FA434-FCB5-5446-9785-12422828E3B2}"/>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E128D39-E204-9247-B210-6A468BC0C3DE}"/>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5BE1EB-31F1-E842-B247-C65656F54BE8}"/>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73141382-4A4B-3642-8554-1B98765366A7}"/>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040A1B46-58C7-464A-8A1C-3E8D8F18E032}"/>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829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0C65D8-E662-2E4C-AF7F-3EA0C75E78B4}"/>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4" name="Picture 3">
            <a:extLst>
              <a:ext uri="{FF2B5EF4-FFF2-40B4-BE49-F238E27FC236}">
                <a16:creationId xmlns:a16="http://schemas.microsoft.com/office/drawing/2014/main" id="{1F29737C-F194-8142-B18D-4851BEDD54DC}"/>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3" name="Picture 2">
            <a:extLst>
              <a:ext uri="{FF2B5EF4-FFF2-40B4-BE49-F238E27FC236}">
                <a16:creationId xmlns:a16="http://schemas.microsoft.com/office/drawing/2014/main" id="{4CD63008-47C9-6A4E-9819-6A0CF6AA9132}"/>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9" name="Group 8">
            <a:extLst>
              <a:ext uri="{FF2B5EF4-FFF2-40B4-BE49-F238E27FC236}">
                <a16:creationId xmlns:a16="http://schemas.microsoft.com/office/drawing/2014/main" id="{A05CB1B2-5EF1-434F-88F3-B914A44B5772}"/>
              </a:ext>
            </a:extLst>
          </p:cNvPr>
          <p:cNvGrpSpPr/>
          <p:nvPr/>
        </p:nvGrpSpPr>
        <p:grpSpPr>
          <a:xfrm>
            <a:off x="6702477" y="751506"/>
            <a:ext cx="2524064" cy="979788"/>
            <a:chOff x="3517900" y="3162300"/>
            <a:chExt cx="5156200" cy="1653540"/>
          </a:xfrm>
        </p:grpSpPr>
        <p:pic>
          <p:nvPicPr>
            <p:cNvPr id="7" name="Picture 6">
              <a:extLst>
                <a:ext uri="{FF2B5EF4-FFF2-40B4-BE49-F238E27FC236}">
                  <a16:creationId xmlns:a16="http://schemas.microsoft.com/office/drawing/2014/main" id="{FA421A18-E4B8-294F-A314-F251A5A96038}"/>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8" name="Oval Callout 7">
              <a:extLst>
                <a:ext uri="{FF2B5EF4-FFF2-40B4-BE49-F238E27FC236}">
                  <a16:creationId xmlns:a16="http://schemas.microsoft.com/office/drawing/2014/main" id="{9CA4062A-8356-FB41-8181-D4F74A7FAF31}"/>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a:extLst>
                <a:ext uri="{FF2B5EF4-FFF2-40B4-BE49-F238E27FC236}">
                  <a16:creationId xmlns:a16="http://schemas.microsoft.com/office/drawing/2014/main" id="{6397A999-3C54-7548-BFB9-67EB43BD866E}"/>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EC153CD6-4E0D-CF45-9466-16ED5B8BBE55}"/>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5" name="Picture 4">
            <a:extLst>
              <a:ext uri="{FF2B5EF4-FFF2-40B4-BE49-F238E27FC236}">
                <a16:creationId xmlns:a16="http://schemas.microsoft.com/office/drawing/2014/main" id="{0B4951D2-D384-E941-B404-43F879D89950}"/>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11" name="Picture 10">
            <a:extLst>
              <a:ext uri="{FF2B5EF4-FFF2-40B4-BE49-F238E27FC236}">
                <a16:creationId xmlns:a16="http://schemas.microsoft.com/office/drawing/2014/main" id="{298A450C-03A4-CF49-875C-E62C1BF3A5B6}"/>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6" name="Picture 5">
            <a:extLst>
              <a:ext uri="{FF2B5EF4-FFF2-40B4-BE49-F238E27FC236}">
                <a16:creationId xmlns:a16="http://schemas.microsoft.com/office/drawing/2014/main" id="{31D29BDB-B7FF-2043-A0FE-7A5FD8513F19}"/>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14" name="Picture 13">
            <a:extLst>
              <a:ext uri="{FF2B5EF4-FFF2-40B4-BE49-F238E27FC236}">
                <a16:creationId xmlns:a16="http://schemas.microsoft.com/office/drawing/2014/main" id="{0E759699-7AD7-7344-AF67-9B2BAAD5A968}"/>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15" name="Picture 14">
            <a:extLst>
              <a:ext uri="{FF2B5EF4-FFF2-40B4-BE49-F238E27FC236}">
                <a16:creationId xmlns:a16="http://schemas.microsoft.com/office/drawing/2014/main" id="{8508303B-AA13-D347-979C-450AF64173F2}"/>
              </a:ext>
            </a:extLst>
          </p:cNvPr>
          <p:cNvPicPr>
            <a:picLocks noChangeAspect="1"/>
          </p:cNvPicPr>
          <p:nvPr/>
        </p:nvPicPr>
        <p:blipFill>
          <a:blip r:embed="rId5"/>
          <a:stretch>
            <a:fillRect/>
          </a:stretch>
        </p:blipFill>
        <p:spPr>
          <a:xfrm>
            <a:off x="215085" y="5327644"/>
            <a:ext cx="2068471" cy="1158727"/>
          </a:xfrm>
          <a:prstGeom prst="rect">
            <a:avLst/>
          </a:prstGeom>
        </p:spPr>
      </p:pic>
      <p:pic>
        <p:nvPicPr>
          <p:cNvPr id="16" name="Picture 15">
            <a:extLst>
              <a:ext uri="{FF2B5EF4-FFF2-40B4-BE49-F238E27FC236}">
                <a16:creationId xmlns:a16="http://schemas.microsoft.com/office/drawing/2014/main" id="{9C747718-C381-114E-AF65-34D1AAA3361B}"/>
              </a:ext>
            </a:extLst>
          </p:cNvPr>
          <p:cNvPicPr>
            <a:picLocks noChangeAspect="1"/>
          </p:cNvPicPr>
          <p:nvPr/>
        </p:nvPicPr>
        <p:blipFill>
          <a:blip r:embed="rId10"/>
          <a:stretch>
            <a:fillRect/>
          </a:stretch>
        </p:blipFill>
        <p:spPr>
          <a:xfrm>
            <a:off x="2715611" y="5665707"/>
            <a:ext cx="1752600" cy="482600"/>
          </a:xfrm>
          <a:prstGeom prst="rect">
            <a:avLst/>
          </a:prstGeom>
        </p:spPr>
      </p:pic>
      <p:grpSp>
        <p:nvGrpSpPr>
          <p:cNvPr id="24" name="Group 23">
            <a:extLst>
              <a:ext uri="{FF2B5EF4-FFF2-40B4-BE49-F238E27FC236}">
                <a16:creationId xmlns:a16="http://schemas.microsoft.com/office/drawing/2014/main" id="{1D2DFACE-0A77-DE47-A5CE-BD6EC9EA9792}"/>
              </a:ext>
            </a:extLst>
          </p:cNvPr>
          <p:cNvGrpSpPr/>
          <p:nvPr/>
        </p:nvGrpSpPr>
        <p:grpSpPr>
          <a:xfrm>
            <a:off x="4949877" y="4933223"/>
            <a:ext cx="1752600" cy="1243776"/>
            <a:chOff x="7135772" y="4102428"/>
            <a:chExt cx="1752600" cy="1243776"/>
          </a:xfrm>
        </p:grpSpPr>
        <p:pic>
          <p:nvPicPr>
            <p:cNvPr id="17" name="Picture 16">
              <a:extLst>
                <a:ext uri="{FF2B5EF4-FFF2-40B4-BE49-F238E27FC236}">
                  <a16:creationId xmlns:a16="http://schemas.microsoft.com/office/drawing/2014/main" id="{F6B43C63-32E0-DE44-8FBF-3D2288ED2AE8}"/>
                </a:ext>
              </a:extLst>
            </p:cNvPr>
            <p:cNvPicPr>
              <a:picLocks noChangeAspect="1"/>
            </p:cNvPicPr>
            <p:nvPr/>
          </p:nvPicPr>
          <p:blipFill>
            <a:blip r:embed="rId11"/>
            <a:stretch>
              <a:fillRect/>
            </a:stretch>
          </p:blipFill>
          <p:spPr>
            <a:xfrm>
              <a:off x="7460106" y="4333208"/>
              <a:ext cx="1103932" cy="782215"/>
            </a:xfrm>
            <a:prstGeom prst="rect">
              <a:avLst/>
            </a:prstGeom>
          </p:spPr>
        </p:pic>
        <p:sp>
          <p:nvSpPr>
            <p:cNvPr id="18" name="Oval Callout 17">
              <a:extLst>
                <a:ext uri="{FF2B5EF4-FFF2-40B4-BE49-F238E27FC236}">
                  <a16:creationId xmlns:a16="http://schemas.microsoft.com/office/drawing/2014/main" id="{D5D8A70F-F6E5-1E49-82DE-8D155720DA5C}"/>
                </a:ext>
              </a:extLst>
            </p:cNvPr>
            <p:cNvSpPr/>
            <p:nvPr/>
          </p:nvSpPr>
          <p:spPr>
            <a:xfrm>
              <a:off x="7135772" y="4102428"/>
              <a:ext cx="1752600" cy="1243776"/>
            </a:xfrm>
            <a:prstGeom prst="wedgeEllipseCallout">
              <a:avLst/>
            </a:prstGeom>
            <a:no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a:extLst>
              <a:ext uri="{FF2B5EF4-FFF2-40B4-BE49-F238E27FC236}">
                <a16:creationId xmlns:a16="http://schemas.microsoft.com/office/drawing/2014/main" id="{D209AA63-4D07-E845-BA2F-EAEE0EE9E175}"/>
              </a:ext>
            </a:extLst>
          </p:cNvPr>
          <p:cNvPicPr>
            <a:picLocks noChangeAspect="1"/>
          </p:cNvPicPr>
          <p:nvPr/>
        </p:nvPicPr>
        <p:blipFill>
          <a:blip r:embed="rId12"/>
          <a:stretch>
            <a:fillRect/>
          </a:stretch>
        </p:blipFill>
        <p:spPr>
          <a:xfrm flipH="1">
            <a:off x="7152184" y="4933223"/>
            <a:ext cx="1701800" cy="1346200"/>
          </a:xfrm>
          <a:prstGeom prst="rect">
            <a:avLst/>
          </a:prstGeom>
        </p:spPr>
      </p:pic>
      <p:grpSp>
        <p:nvGrpSpPr>
          <p:cNvPr id="23" name="Group 22">
            <a:extLst>
              <a:ext uri="{FF2B5EF4-FFF2-40B4-BE49-F238E27FC236}">
                <a16:creationId xmlns:a16="http://schemas.microsoft.com/office/drawing/2014/main" id="{FFE6C6B9-0AD9-2745-ABE6-8E1B35F87C2D}"/>
              </a:ext>
            </a:extLst>
          </p:cNvPr>
          <p:cNvGrpSpPr/>
          <p:nvPr/>
        </p:nvGrpSpPr>
        <p:grpSpPr>
          <a:xfrm>
            <a:off x="9506802" y="4746476"/>
            <a:ext cx="2223879" cy="1672175"/>
            <a:chOff x="11843029" y="3177212"/>
            <a:chExt cx="2918333" cy="2194347"/>
          </a:xfrm>
        </p:grpSpPr>
        <p:pic>
          <p:nvPicPr>
            <p:cNvPr id="21" name="Picture 20">
              <a:extLst>
                <a:ext uri="{FF2B5EF4-FFF2-40B4-BE49-F238E27FC236}">
                  <a16:creationId xmlns:a16="http://schemas.microsoft.com/office/drawing/2014/main" id="{DC007EEF-EE0B-794D-88FC-8270E5EB1EEF}"/>
                </a:ext>
              </a:extLst>
            </p:cNvPr>
            <p:cNvPicPr>
              <a:picLocks noChangeAspect="1"/>
            </p:cNvPicPr>
            <p:nvPr/>
          </p:nvPicPr>
          <p:blipFill>
            <a:blip r:embed="rId13"/>
            <a:stretch>
              <a:fillRect/>
            </a:stretch>
          </p:blipFill>
          <p:spPr>
            <a:xfrm>
              <a:off x="13101736" y="3177212"/>
              <a:ext cx="1659626" cy="2097583"/>
            </a:xfrm>
            <a:prstGeom prst="rect">
              <a:avLst/>
            </a:prstGeom>
          </p:spPr>
        </p:pic>
        <p:pic>
          <p:nvPicPr>
            <p:cNvPr id="22" name="Picture 21">
              <a:extLst>
                <a:ext uri="{FF2B5EF4-FFF2-40B4-BE49-F238E27FC236}">
                  <a16:creationId xmlns:a16="http://schemas.microsoft.com/office/drawing/2014/main" id="{DA073593-E13E-AF41-AF15-9EA82321CBCD}"/>
                </a:ext>
              </a:extLst>
            </p:cNvPr>
            <p:cNvPicPr>
              <a:picLocks noChangeAspect="1"/>
            </p:cNvPicPr>
            <p:nvPr/>
          </p:nvPicPr>
          <p:blipFill>
            <a:blip r:embed="rId5"/>
            <a:stretch>
              <a:fillRect/>
            </a:stretch>
          </p:blipFill>
          <p:spPr>
            <a:xfrm>
              <a:off x="11843029" y="4212832"/>
              <a:ext cx="2068471" cy="1158727"/>
            </a:xfrm>
            <a:prstGeom prst="rect">
              <a:avLst/>
            </a:prstGeom>
          </p:spPr>
        </p:pic>
      </p:grpSp>
      <p:grpSp>
        <p:nvGrpSpPr>
          <p:cNvPr id="52" name="Group 51">
            <a:extLst>
              <a:ext uri="{FF2B5EF4-FFF2-40B4-BE49-F238E27FC236}">
                <a16:creationId xmlns:a16="http://schemas.microsoft.com/office/drawing/2014/main" id="{FA93992F-7B91-B243-A010-99D1F33B9866}"/>
              </a:ext>
            </a:extLst>
          </p:cNvPr>
          <p:cNvGrpSpPr/>
          <p:nvPr/>
        </p:nvGrpSpPr>
        <p:grpSpPr>
          <a:xfrm>
            <a:off x="399507" y="531916"/>
            <a:ext cx="1556169" cy="1125716"/>
            <a:chOff x="-3134723" y="1444188"/>
            <a:chExt cx="1556169" cy="1125716"/>
          </a:xfrm>
        </p:grpSpPr>
        <p:cxnSp>
          <p:nvCxnSpPr>
            <p:cNvPr id="53" name="Straight Connector 52">
              <a:extLst>
                <a:ext uri="{FF2B5EF4-FFF2-40B4-BE49-F238E27FC236}">
                  <a16:creationId xmlns:a16="http://schemas.microsoft.com/office/drawing/2014/main" id="{F08909D4-1E8A-394D-9690-5BCDC4CB7E20}"/>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B749C84-B872-D147-A350-AE0FBDE1B004}"/>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a:extLst>
              <a:ext uri="{FF2B5EF4-FFF2-40B4-BE49-F238E27FC236}">
                <a16:creationId xmlns:a16="http://schemas.microsoft.com/office/drawing/2014/main" id="{E655FEAA-184A-1C43-B523-4F3BB33A60A9}"/>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A4CADD7-EE48-BA47-BF56-6C051FB9CED5}"/>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ABFB802-94A5-FC42-B35A-AECAFFE3A62A}"/>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59E7123-8C03-A640-BD7C-4E774F265793}"/>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67BBB20-5030-8E49-93D9-66BDBB2B042B}"/>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55101D4-5708-E443-A7B0-EB32A861EA39}"/>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620CF09-9877-0A42-A4A9-23817EAD16C6}"/>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E741B8D-A906-A643-950F-B624F1A3A981}"/>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2A5888C-8FD1-B24D-94BE-FA68277AC4FD}"/>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51B889F-6898-784D-BAA1-676BB68A6051}"/>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B2C0892-A8ED-1948-899C-741FB01DA256}"/>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FA353F65-D361-A545-B7D4-F0A0DEDCEB12}"/>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51FE0DA6-D844-5542-A9D5-0AAB775A13E0}"/>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281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D7AA967-6849-7A42-AD10-E736AB117F3B}"/>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49" name="Picture 48">
            <a:extLst>
              <a:ext uri="{FF2B5EF4-FFF2-40B4-BE49-F238E27FC236}">
                <a16:creationId xmlns:a16="http://schemas.microsoft.com/office/drawing/2014/main" id="{1484BE45-D8B6-7D4F-AFD9-61666F95D35C}"/>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50" name="Picture 49">
            <a:extLst>
              <a:ext uri="{FF2B5EF4-FFF2-40B4-BE49-F238E27FC236}">
                <a16:creationId xmlns:a16="http://schemas.microsoft.com/office/drawing/2014/main" id="{3444319E-A806-E347-A11E-078DB53C4E01}"/>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52" name="Group 51">
            <a:extLst>
              <a:ext uri="{FF2B5EF4-FFF2-40B4-BE49-F238E27FC236}">
                <a16:creationId xmlns:a16="http://schemas.microsoft.com/office/drawing/2014/main" id="{47CE093F-A82A-D949-8686-AF903CA15BAE}"/>
              </a:ext>
            </a:extLst>
          </p:cNvPr>
          <p:cNvGrpSpPr/>
          <p:nvPr/>
        </p:nvGrpSpPr>
        <p:grpSpPr>
          <a:xfrm>
            <a:off x="6702477" y="751506"/>
            <a:ext cx="2524064" cy="979788"/>
            <a:chOff x="3517900" y="3162300"/>
            <a:chExt cx="5156200" cy="1653540"/>
          </a:xfrm>
        </p:grpSpPr>
        <p:pic>
          <p:nvPicPr>
            <p:cNvPr id="53" name="Picture 52">
              <a:extLst>
                <a:ext uri="{FF2B5EF4-FFF2-40B4-BE49-F238E27FC236}">
                  <a16:creationId xmlns:a16="http://schemas.microsoft.com/office/drawing/2014/main" id="{8E533127-84EF-714E-8F11-BC0F3F6EBAE3}"/>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54" name="Oval Callout 53">
              <a:extLst>
                <a:ext uri="{FF2B5EF4-FFF2-40B4-BE49-F238E27FC236}">
                  <a16:creationId xmlns:a16="http://schemas.microsoft.com/office/drawing/2014/main" id="{6EE3B5A1-AFE0-844E-92C7-534DB7F6D123}"/>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Callout 54">
              <a:extLst>
                <a:ext uri="{FF2B5EF4-FFF2-40B4-BE49-F238E27FC236}">
                  <a16:creationId xmlns:a16="http://schemas.microsoft.com/office/drawing/2014/main" id="{CB7AA10D-7136-5345-8992-B8234FB6893F}"/>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6" name="Picture 55">
            <a:extLst>
              <a:ext uri="{FF2B5EF4-FFF2-40B4-BE49-F238E27FC236}">
                <a16:creationId xmlns:a16="http://schemas.microsoft.com/office/drawing/2014/main" id="{3934B63D-9E2E-2D4B-A2E4-ABB9CC1A68AD}"/>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57" name="Picture 56">
            <a:extLst>
              <a:ext uri="{FF2B5EF4-FFF2-40B4-BE49-F238E27FC236}">
                <a16:creationId xmlns:a16="http://schemas.microsoft.com/office/drawing/2014/main" id="{61889931-5B91-0E4B-B7A5-6C26B5AA395F}"/>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58" name="Picture 57">
            <a:extLst>
              <a:ext uri="{FF2B5EF4-FFF2-40B4-BE49-F238E27FC236}">
                <a16:creationId xmlns:a16="http://schemas.microsoft.com/office/drawing/2014/main" id="{C512D803-E1DA-7C4C-9264-A012584C27FA}"/>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59" name="Picture 58">
            <a:extLst>
              <a:ext uri="{FF2B5EF4-FFF2-40B4-BE49-F238E27FC236}">
                <a16:creationId xmlns:a16="http://schemas.microsoft.com/office/drawing/2014/main" id="{A95A2F64-8873-7141-A0DB-24095424DC17}"/>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60" name="Picture 59">
            <a:extLst>
              <a:ext uri="{FF2B5EF4-FFF2-40B4-BE49-F238E27FC236}">
                <a16:creationId xmlns:a16="http://schemas.microsoft.com/office/drawing/2014/main" id="{D5581CBE-6F77-A148-B615-686341586CF7}"/>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61" name="Picture 60">
            <a:extLst>
              <a:ext uri="{FF2B5EF4-FFF2-40B4-BE49-F238E27FC236}">
                <a16:creationId xmlns:a16="http://schemas.microsoft.com/office/drawing/2014/main" id="{1EEF6936-6943-C844-9082-21E48890681D}"/>
              </a:ext>
            </a:extLst>
          </p:cNvPr>
          <p:cNvPicPr>
            <a:picLocks noChangeAspect="1"/>
          </p:cNvPicPr>
          <p:nvPr/>
        </p:nvPicPr>
        <p:blipFill>
          <a:blip r:embed="rId5"/>
          <a:stretch>
            <a:fillRect/>
          </a:stretch>
        </p:blipFill>
        <p:spPr>
          <a:xfrm>
            <a:off x="215085" y="5327644"/>
            <a:ext cx="2068471" cy="1158727"/>
          </a:xfrm>
          <a:prstGeom prst="rect">
            <a:avLst/>
          </a:prstGeom>
        </p:spPr>
      </p:pic>
      <p:pic>
        <p:nvPicPr>
          <p:cNvPr id="62" name="Picture 61">
            <a:extLst>
              <a:ext uri="{FF2B5EF4-FFF2-40B4-BE49-F238E27FC236}">
                <a16:creationId xmlns:a16="http://schemas.microsoft.com/office/drawing/2014/main" id="{C1A24BFD-FE0A-4748-B692-8A43683AFAC7}"/>
              </a:ext>
            </a:extLst>
          </p:cNvPr>
          <p:cNvPicPr>
            <a:picLocks noChangeAspect="1"/>
          </p:cNvPicPr>
          <p:nvPr/>
        </p:nvPicPr>
        <p:blipFill>
          <a:blip r:embed="rId10"/>
          <a:stretch>
            <a:fillRect/>
          </a:stretch>
        </p:blipFill>
        <p:spPr>
          <a:xfrm>
            <a:off x="2715611" y="5665707"/>
            <a:ext cx="1752600" cy="482600"/>
          </a:xfrm>
          <a:prstGeom prst="rect">
            <a:avLst/>
          </a:prstGeom>
        </p:spPr>
      </p:pic>
      <p:grpSp>
        <p:nvGrpSpPr>
          <p:cNvPr id="63" name="Group 62">
            <a:extLst>
              <a:ext uri="{FF2B5EF4-FFF2-40B4-BE49-F238E27FC236}">
                <a16:creationId xmlns:a16="http://schemas.microsoft.com/office/drawing/2014/main" id="{F9955645-69B4-3348-A0CB-1F22ED603D08}"/>
              </a:ext>
            </a:extLst>
          </p:cNvPr>
          <p:cNvGrpSpPr/>
          <p:nvPr/>
        </p:nvGrpSpPr>
        <p:grpSpPr>
          <a:xfrm>
            <a:off x="4949877" y="4933223"/>
            <a:ext cx="1752600" cy="1243776"/>
            <a:chOff x="7135772" y="4102428"/>
            <a:chExt cx="1752600" cy="1243776"/>
          </a:xfrm>
        </p:grpSpPr>
        <p:pic>
          <p:nvPicPr>
            <p:cNvPr id="64" name="Picture 63">
              <a:extLst>
                <a:ext uri="{FF2B5EF4-FFF2-40B4-BE49-F238E27FC236}">
                  <a16:creationId xmlns:a16="http://schemas.microsoft.com/office/drawing/2014/main" id="{906F5B3F-810E-7B4A-AD84-A6E7EE5374A6}"/>
                </a:ext>
              </a:extLst>
            </p:cNvPr>
            <p:cNvPicPr>
              <a:picLocks noChangeAspect="1"/>
            </p:cNvPicPr>
            <p:nvPr/>
          </p:nvPicPr>
          <p:blipFill>
            <a:blip r:embed="rId11"/>
            <a:stretch>
              <a:fillRect/>
            </a:stretch>
          </p:blipFill>
          <p:spPr>
            <a:xfrm>
              <a:off x="7460106" y="4333208"/>
              <a:ext cx="1103932" cy="782215"/>
            </a:xfrm>
            <a:prstGeom prst="rect">
              <a:avLst/>
            </a:prstGeom>
          </p:spPr>
        </p:pic>
        <p:sp>
          <p:nvSpPr>
            <p:cNvPr id="65" name="Oval Callout 64">
              <a:extLst>
                <a:ext uri="{FF2B5EF4-FFF2-40B4-BE49-F238E27FC236}">
                  <a16:creationId xmlns:a16="http://schemas.microsoft.com/office/drawing/2014/main" id="{84CFAB8E-6356-AE43-9627-73EC69DB5B0F}"/>
                </a:ext>
              </a:extLst>
            </p:cNvPr>
            <p:cNvSpPr/>
            <p:nvPr/>
          </p:nvSpPr>
          <p:spPr>
            <a:xfrm>
              <a:off x="7135772" y="4102428"/>
              <a:ext cx="1752600" cy="1243776"/>
            </a:xfrm>
            <a:prstGeom prst="wedgeEllipseCallout">
              <a:avLst/>
            </a:prstGeom>
            <a:no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6" name="Picture 65">
            <a:extLst>
              <a:ext uri="{FF2B5EF4-FFF2-40B4-BE49-F238E27FC236}">
                <a16:creationId xmlns:a16="http://schemas.microsoft.com/office/drawing/2014/main" id="{B1B88144-7E0A-C14D-B614-C3C47D8B7ACB}"/>
              </a:ext>
            </a:extLst>
          </p:cNvPr>
          <p:cNvPicPr>
            <a:picLocks noChangeAspect="1"/>
          </p:cNvPicPr>
          <p:nvPr/>
        </p:nvPicPr>
        <p:blipFill>
          <a:blip r:embed="rId12"/>
          <a:stretch>
            <a:fillRect/>
          </a:stretch>
        </p:blipFill>
        <p:spPr>
          <a:xfrm flipH="1">
            <a:off x="7152184" y="4933223"/>
            <a:ext cx="1701800" cy="1346200"/>
          </a:xfrm>
          <a:prstGeom prst="rect">
            <a:avLst/>
          </a:prstGeom>
        </p:spPr>
      </p:pic>
      <p:grpSp>
        <p:nvGrpSpPr>
          <p:cNvPr id="67" name="Group 66">
            <a:extLst>
              <a:ext uri="{FF2B5EF4-FFF2-40B4-BE49-F238E27FC236}">
                <a16:creationId xmlns:a16="http://schemas.microsoft.com/office/drawing/2014/main" id="{00CED67C-70D6-854E-82AC-5F7798A303D8}"/>
              </a:ext>
            </a:extLst>
          </p:cNvPr>
          <p:cNvGrpSpPr/>
          <p:nvPr/>
        </p:nvGrpSpPr>
        <p:grpSpPr>
          <a:xfrm>
            <a:off x="9506802" y="4746476"/>
            <a:ext cx="2223879" cy="1672175"/>
            <a:chOff x="11843029" y="3177212"/>
            <a:chExt cx="2918333" cy="2194347"/>
          </a:xfrm>
        </p:grpSpPr>
        <p:pic>
          <p:nvPicPr>
            <p:cNvPr id="68" name="Picture 67">
              <a:extLst>
                <a:ext uri="{FF2B5EF4-FFF2-40B4-BE49-F238E27FC236}">
                  <a16:creationId xmlns:a16="http://schemas.microsoft.com/office/drawing/2014/main" id="{F55ECA64-901F-DC43-A1D1-D83CD350E1D5}"/>
                </a:ext>
              </a:extLst>
            </p:cNvPr>
            <p:cNvPicPr>
              <a:picLocks noChangeAspect="1"/>
            </p:cNvPicPr>
            <p:nvPr/>
          </p:nvPicPr>
          <p:blipFill>
            <a:blip r:embed="rId13"/>
            <a:stretch>
              <a:fillRect/>
            </a:stretch>
          </p:blipFill>
          <p:spPr>
            <a:xfrm>
              <a:off x="13101736" y="3177212"/>
              <a:ext cx="1659626" cy="2097583"/>
            </a:xfrm>
            <a:prstGeom prst="rect">
              <a:avLst/>
            </a:prstGeom>
          </p:spPr>
        </p:pic>
        <p:pic>
          <p:nvPicPr>
            <p:cNvPr id="69" name="Picture 68">
              <a:extLst>
                <a:ext uri="{FF2B5EF4-FFF2-40B4-BE49-F238E27FC236}">
                  <a16:creationId xmlns:a16="http://schemas.microsoft.com/office/drawing/2014/main" id="{FD4C62DA-182A-BE4A-BE0E-F04E8FF62643}"/>
                </a:ext>
              </a:extLst>
            </p:cNvPr>
            <p:cNvPicPr>
              <a:picLocks noChangeAspect="1"/>
            </p:cNvPicPr>
            <p:nvPr/>
          </p:nvPicPr>
          <p:blipFill>
            <a:blip r:embed="rId5"/>
            <a:stretch>
              <a:fillRect/>
            </a:stretch>
          </p:blipFill>
          <p:spPr>
            <a:xfrm>
              <a:off x="11843029" y="4212832"/>
              <a:ext cx="2068471" cy="1158727"/>
            </a:xfrm>
            <a:prstGeom prst="rect">
              <a:avLst/>
            </a:prstGeom>
          </p:spPr>
        </p:pic>
      </p:grpSp>
      <p:grpSp>
        <p:nvGrpSpPr>
          <p:cNvPr id="70" name="Group 69">
            <a:extLst>
              <a:ext uri="{FF2B5EF4-FFF2-40B4-BE49-F238E27FC236}">
                <a16:creationId xmlns:a16="http://schemas.microsoft.com/office/drawing/2014/main" id="{AF499FD2-0B13-A743-BB95-CDF616F825AC}"/>
              </a:ext>
            </a:extLst>
          </p:cNvPr>
          <p:cNvGrpSpPr/>
          <p:nvPr/>
        </p:nvGrpSpPr>
        <p:grpSpPr>
          <a:xfrm>
            <a:off x="399507" y="531916"/>
            <a:ext cx="1556169" cy="1125716"/>
            <a:chOff x="-3134723" y="1444188"/>
            <a:chExt cx="1556169" cy="1125716"/>
          </a:xfrm>
        </p:grpSpPr>
        <p:cxnSp>
          <p:nvCxnSpPr>
            <p:cNvPr id="71" name="Straight Connector 70">
              <a:extLst>
                <a:ext uri="{FF2B5EF4-FFF2-40B4-BE49-F238E27FC236}">
                  <a16:creationId xmlns:a16="http://schemas.microsoft.com/office/drawing/2014/main" id="{AE9EF6CA-3A51-F944-AEFD-DB95FD69E42F}"/>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8F477B5-E154-0A4A-A02B-87DE117DF4C4}"/>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a:extLst>
              <a:ext uri="{FF2B5EF4-FFF2-40B4-BE49-F238E27FC236}">
                <a16:creationId xmlns:a16="http://schemas.microsoft.com/office/drawing/2014/main" id="{E90C541F-F310-524D-82AB-F934029B8141}"/>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FF61511-5EBE-424B-8C0D-430800E04D05}"/>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16647A1-3EAD-494E-936C-92F637A5B112}"/>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71E8E64-4DB6-D64F-B5A8-97AE954606FB}"/>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8FCD9AD-DC2E-8047-8AE6-8123F69E62B0}"/>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B65B5BD-EDA0-CC44-882C-450A1C64235D}"/>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0B9864C-53E8-0A45-AF50-7BD534C34B98}"/>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BD15E66-C710-D64F-98D1-CB7E4B4CE8DC}"/>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0C9DB9A-7239-CE48-A667-8B705838E616}"/>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5FDB3BD-6D0B-3C47-BF32-7E7162F70D37}"/>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C8BA9D4-9F6C-4742-A05B-DEFEC49E5CB5}"/>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AAB470BD-7886-D34B-A746-FD804318D386}"/>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81D93A6E-C527-1048-B7E9-4B5DF7A6CC02}"/>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0CE46DB-1BA2-4E47-9DF9-FFE4E9AF8F77}"/>
              </a:ext>
            </a:extLst>
          </p:cNvPr>
          <p:cNvSpPr/>
          <p:nvPr/>
        </p:nvSpPr>
        <p:spPr>
          <a:xfrm>
            <a:off x="2916692" y="323964"/>
            <a:ext cx="6300281" cy="6300281"/>
          </a:xfrm>
          <a:prstGeom prst="ellipse">
            <a:avLst/>
          </a:prstGeom>
          <a:solidFill>
            <a:srgbClr val="FFFFFF">
              <a:alpha val="92941"/>
            </a:srgbClr>
          </a:solidFill>
          <a:ln>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9770"/>
                </a:solidFill>
                <a:latin typeface="COOPERHEWITT-SEMIBOLD" pitchFamily="2" charset="77"/>
                <a:ea typeface="COOPERHEWITT-SEMIBOLD" pitchFamily="2" charset="77"/>
              </a:rPr>
              <a:t>Develop rich, meaningful narratives that are useful for connecting ideas and conveying information persuasively</a:t>
            </a:r>
          </a:p>
        </p:txBody>
      </p:sp>
    </p:spTree>
    <p:extLst>
      <p:ext uri="{BB962C8B-B14F-4D97-AF65-F5344CB8AC3E}">
        <p14:creationId xmlns:p14="http://schemas.microsoft.com/office/powerpoint/2010/main" val="2425056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204729-7D76-3845-BD00-6297234A35E7}"/>
              </a:ext>
            </a:extLst>
          </p:cNvPr>
          <p:cNvSpPr/>
          <p:nvPr/>
        </p:nvSpPr>
        <p:spPr>
          <a:xfrm>
            <a:off x="-10783" y="0"/>
            <a:ext cx="4195839" cy="6858000"/>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latin typeface="COOPERHEWITT-SEMIBOLD" pitchFamily="2" charset="77"/>
              <a:ea typeface="COOPERHEWITT-SEMIBOLD" pitchFamily="2" charset="77"/>
            </a:endParaRPr>
          </a:p>
          <a:p>
            <a:pPr algn="ctr"/>
            <a:endParaRPr lang="en-US" sz="2800" b="1" dirty="0">
              <a:latin typeface="COOPERHEWITT-SEMIBOLD" pitchFamily="2" charset="77"/>
              <a:ea typeface="COOPERHEWITT-SEMIBOLD" pitchFamily="2" charset="77"/>
            </a:endParaRPr>
          </a:p>
          <a:p>
            <a:pPr algn="ctr"/>
            <a:endParaRPr lang="en-US" sz="2800" b="1" dirty="0">
              <a:latin typeface="COOPERHEWITT-SEMIBOLD" pitchFamily="2" charset="77"/>
              <a:ea typeface="COOPERHEWITT-SEMIBOLD" pitchFamily="2" charset="77"/>
            </a:endParaRPr>
          </a:p>
          <a:p>
            <a:pPr algn="ctr"/>
            <a:r>
              <a:rPr lang="en-US" sz="2800" b="1" dirty="0">
                <a:latin typeface="COOPERHEWITT-SEMIBOLD" pitchFamily="2" charset="77"/>
                <a:ea typeface="COOPERHEWITT-SEMIBOLD" pitchFamily="2" charset="77"/>
              </a:rPr>
              <a:t>Validate findings by comparing across cases</a:t>
            </a:r>
            <a:endParaRPr lang="en-US" sz="2800" b="1" dirty="0">
              <a:solidFill>
                <a:srgbClr val="FF9770"/>
              </a:solidFill>
              <a:latin typeface="COOPERHEWITT-SEMIBOLD" pitchFamily="2" charset="77"/>
              <a:ea typeface="COOPERHEWITT-SEMIBOLD" pitchFamily="2" charset="77"/>
            </a:endParaRPr>
          </a:p>
        </p:txBody>
      </p:sp>
      <p:pic>
        <p:nvPicPr>
          <p:cNvPr id="15" name="Picture 14">
            <a:extLst>
              <a:ext uri="{FF2B5EF4-FFF2-40B4-BE49-F238E27FC236}">
                <a16:creationId xmlns:a16="http://schemas.microsoft.com/office/drawing/2014/main" id="{A8F7E1EF-EFDD-7C4C-8339-BC61BA67E0DB}"/>
              </a:ext>
            </a:extLst>
          </p:cNvPr>
          <p:cNvPicPr>
            <a:picLocks noChangeAspect="1"/>
          </p:cNvPicPr>
          <p:nvPr/>
        </p:nvPicPr>
        <p:blipFill>
          <a:blip r:embed="rId3"/>
          <a:stretch>
            <a:fillRect/>
          </a:stretch>
        </p:blipFill>
        <p:spPr>
          <a:xfrm>
            <a:off x="1875637" y="70251"/>
            <a:ext cx="10164739" cy="6787749"/>
          </a:xfrm>
          <a:prstGeom prst="rect">
            <a:avLst/>
          </a:prstGeom>
        </p:spPr>
      </p:pic>
      <p:sp>
        <p:nvSpPr>
          <p:cNvPr id="10" name="Oval 9">
            <a:extLst>
              <a:ext uri="{FF2B5EF4-FFF2-40B4-BE49-F238E27FC236}">
                <a16:creationId xmlns:a16="http://schemas.microsoft.com/office/drawing/2014/main" id="{1E98D285-2335-C349-87D8-D206677321E4}"/>
              </a:ext>
            </a:extLst>
          </p:cNvPr>
          <p:cNvSpPr/>
          <p:nvPr/>
        </p:nvSpPr>
        <p:spPr>
          <a:xfrm>
            <a:off x="2836196" y="3195479"/>
            <a:ext cx="1348860" cy="1348860"/>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
        <p:nvSpPr>
          <p:cNvPr id="11" name="Oval 10">
            <a:extLst>
              <a:ext uri="{FF2B5EF4-FFF2-40B4-BE49-F238E27FC236}">
                <a16:creationId xmlns:a16="http://schemas.microsoft.com/office/drawing/2014/main" id="{060DC0B4-F8AB-DF4B-ADC0-D355434A21F1}"/>
              </a:ext>
            </a:extLst>
          </p:cNvPr>
          <p:cNvSpPr/>
          <p:nvPr/>
        </p:nvSpPr>
        <p:spPr>
          <a:xfrm>
            <a:off x="10101429" y="3352800"/>
            <a:ext cx="1348860" cy="1348860"/>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
        <p:nvSpPr>
          <p:cNvPr id="12" name="Oval 11">
            <a:extLst>
              <a:ext uri="{FF2B5EF4-FFF2-40B4-BE49-F238E27FC236}">
                <a16:creationId xmlns:a16="http://schemas.microsoft.com/office/drawing/2014/main" id="{B999C3AC-F6CA-8347-8B36-52B202545B52}"/>
              </a:ext>
            </a:extLst>
          </p:cNvPr>
          <p:cNvSpPr/>
          <p:nvPr/>
        </p:nvSpPr>
        <p:spPr>
          <a:xfrm>
            <a:off x="10442221" y="2685525"/>
            <a:ext cx="667275" cy="667275"/>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
        <p:nvSpPr>
          <p:cNvPr id="13" name="Oval 12">
            <a:extLst>
              <a:ext uri="{FF2B5EF4-FFF2-40B4-BE49-F238E27FC236}">
                <a16:creationId xmlns:a16="http://schemas.microsoft.com/office/drawing/2014/main" id="{3E51A5D2-0EF7-8F40-93F7-E732C0E2FAA1}"/>
              </a:ext>
            </a:extLst>
          </p:cNvPr>
          <p:cNvSpPr/>
          <p:nvPr/>
        </p:nvSpPr>
        <p:spPr>
          <a:xfrm>
            <a:off x="2168921" y="3877064"/>
            <a:ext cx="667275" cy="667275"/>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2525520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D0561-958B-1349-A418-4734ED10DA7A}"/>
              </a:ext>
            </a:extLst>
          </p:cNvPr>
          <p:cNvSpPr>
            <a:spLocks noGrp="1"/>
          </p:cNvSpPr>
          <p:nvPr>
            <p:ph idx="1"/>
          </p:nvPr>
        </p:nvSpPr>
        <p:spPr>
          <a:xfrm>
            <a:off x="5603468" y="1981040"/>
            <a:ext cx="6449596" cy="4351338"/>
          </a:xfrm>
        </p:spPr>
        <p:txBody>
          <a:bodyPr>
            <a:normAutofit fontScale="92500" lnSpcReduction="10000"/>
          </a:bodyPr>
          <a:lstStyle/>
          <a:p>
            <a:r>
              <a:rPr lang="en-US" dirty="0">
                <a:latin typeface="COOPERHEWITT-THIN" pitchFamily="2" charset="77"/>
                <a:ea typeface="COOPERHEWITT-THIN" pitchFamily="2" charset="77"/>
              </a:rPr>
              <a:t>Qualitative study of software projects</a:t>
            </a:r>
          </a:p>
          <a:p>
            <a:pPr lvl="1"/>
            <a:r>
              <a:rPr lang="en-US" b="1" dirty="0">
                <a:latin typeface="COOPERHEWITT-SEMIBOLD" pitchFamily="2" charset="77"/>
                <a:ea typeface="COOPERHEWITT-SEMIBOLD" pitchFamily="2" charset="77"/>
              </a:rPr>
              <a:t>Example narrative</a:t>
            </a:r>
          </a:p>
          <a:p>
            <a:pPr lvl="1"/>
            <a:r>
              <a:rPr lang="en-US" b="1" dirty="0">
                <a:latin typeface="COOPERHEWITT-SEMIBOLD" pitchFamily="2" charset="77"/>
                <a:ea typeface="COOPERHEWITT-SEMIBOLD" pitchFamily="2" charset="77"/>
              </a:rPr>
              <a:t>Validating the narrative</a:t>
            </a:r>
          </a:p>
          <a:p>
            <a:pPr lvl="1"/>
            <a:r>
              <a:rPr lang="en-US" b="1" dirty="0">
                <a:latin typeface="COOPERHEWITT-SEMIBOLD" pitchFamily="2" charset="77"/>
                <a:ea typeface="COOPERHEWITT-SEMIBOLD" pitchFamily="2" charset="77"/>
              </a:rPr>
              <a:t>Connecting to theoretical concepts</a:t>
            </a:r>
          </a:p>
          <a:p>
            <a:pPr lvl="1"/>
            <a:r>
              <a:rPr lang="en-US" b="1" dirty="0">
                <a:latin typeface="COOPERHEWITT-SEMIBOLD" pitchFamily="2" charset="77"/>
                <a:ea typeface="COOPERHEWITT-SEMIBOLD" pitchFamily="2" charset="77"/>
              </a:rPr>
              <a:t>Value of the narrative</a:t>
            </a:r>
          </a:p>
          <a:p>
            <a:pPr lvl="1"/>
            <a:r>
              <a:rPr lang="en-US" b="1" dirty="0">
                <a:latin typeface="COOPERHEWITT-SEMIBOLD" pitchFamily="2" charset="77"/>
                <a:ea typeface="COOPERHEWITT-SEMIBOLD" pitchFamily="2" charset="77"/>
              </a:rPr>
              <a:t>Developing analytical language</a:t>
            </a:r>
          </a:p>
          <a:p>
            <a:pPr lvl="1"/>
            <a:r>
              <a:rPr lang="en-US" b="1" dirty="0">
                <a:latin typeface="COOPERHEWITT-SEMIBOLD" pitchFamily="2" charset="77"/>
                <a:ea typeface="COOPERHEWITT-SEMIBOLD" pitchFamily="2" charset="77"/>
              </a:rPr>
              <a:t>Challenges</a:t>
            </a:r>
          </a:p>
          <a:p>
            <a:r>
              <a:rPr lang="en-US" dirty="0">
                <a:latin typeface="COOPERHEWITT-THIN" pitchFamily="2" charset="77"/>
                <a:ea typeface="COOPERHEWITT-THIN" pitchFamily="2" charset="77"/>
              </a:rPr>
              <a:t>Quantitative study of scientific software development</a:t>
            </a:r>
          </a:p>
          <a:p>
            <a:pPr lvl="1"/>
            <a:r>
              <a:rPr lang="en-US" dirty="0">
                <a:latin typeface="COOPERHEWITT-THIN" pitchFamily="2" charset="77"/>
                <a:ea typeface="COOPERHEWITT-THIN" pitchFamily="2" charset="77"/>
              </a:rPr>
              <a:t>Importance of large datasets</a:t>
            </a:r>
          </a:p>
          <a:p>
            <a:pPr lvl="1"/>
            <a:r>
              <a:rPr lang="en-US" dirty="0">
                <a:latin typeface="COOPERHEWITT-THIN" pitchFamily="2" charset="77"/>
                <a:ea typeface="COOPERHEWITT-THIN" pitchFamily="2" charset="77"/>
              </a:rPr>
              <a:t>Operationalizing software metrics and entities</a:t>
            </a:r>
          </a:p>
          <a:p>
            <a:r>
              <a:rPr lang="en-US" dirty="0">
                <a:latin typeface="COOPERHEWITT-THIN" pitchFamily="2" charset="77"/>
                <a:ea typeface="COOPERHEWITT-THIN" pitchFamily="2" charset="77"/>
              </a:rPr>
              <a:t>Opportunities</a:t>
            </a: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p:txBody>
      </p:sp>
      <p:grpSp>
        <p:nvGrpSpPr>
          <p:cNvPr id="8" name="Group 7">
            <a:extLst>
              <a:ext uri="{FF2B5EF4-FFF2-40B4-BE49-F238E27FC236}">
                <a16:creationId xmlns:a16="http://schemas.microsoft.com/office/drawing/2014/main" id="{63E9984F-9B66-CF4C-BBAF-73450CBB4884}"/>
              </a:ext>
            </a:extLst>
          </p:cNvPr>
          <p:cNvGrpSpPr/>
          <p:nvPr/>
        </p:nvGrpSpPr>
        <p:grpSpPr>
          <a:xfrm>
            <a:off x="0" y="-306065"/>
            <a:ext cx="5603468" cy="4987704"/>
            <a:chOff x="0" y="-306065"/>
            <a:chExt cx="5603468" cy="4987704"/>
          </a:xfrm>
        </p:grpSpPr>
        <p:sp>
          <p:nvSpPr>
            <p:cNvPr id="9" name="Oval 8">
              <a:extLst>
                <a:ext uri="{FF2B5EF4-FFF2-40B4-BE49-F238E27FC236}">
                  <a16:creationId xmlns:a16="http://schemas.microsoft.com/office/drawing/2014/main" id="{2F56FE98-5E4C-F147-9C3E-EE632DAA8AC0}"/>
                </a:ext>
              </a:extLst>
            </p:cNvPr>
            <p:cNvSpPr/>
            <p:nvPr/>
          </p:nvSpPr>
          <p:spPr>
            <a:xfrm flipH="1">
              <a:off x="307882" y="-306065"/>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6F8ECBA-C244-6B41-8DE5-AFE48CF104F1}"/>
                </a:ext>
              </a:extLst>
            </p:cNvPr>
            <p:cNvSpPr txBox="1"/>
            <p:nvPr/>
          </p:nvSpPr>
          <p:spPr>
            <a:xfrm>
              <a:off x="0" y="1400557"/>
              <a:ext cx="5603468" cy="1138773"/>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p:txBody>
        </p:sp>
      </p:grpSp>
    </p:spTree>
    <p:extLst>
      <p:ext uri="{BB962C8B-B14F-4D97-AF65-F5344CB8AC3E}">
        <p14:creationId xmlns:p14="http://schemas.microsoft.com/office/powerpoint/2010/main" val="1333528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097C39-896A-CD40-8603-384DEFCC56DE}"/>
              </a:ext>
            </a:extLst>
          </p:cNvPr>
          <p:cNvSpPr txBox="1"/>
          <p:nvPr/>
        </p:nvSpPr>
        <p:spPr>
          <a:xfrm>
            <a:off x="1854726" y="1188720"/>
            <a:ext cx="3778728" cy="646331"/>
          </a:xfrm>
          <a:prstGeom prst="rect">
            <a:avLst/>
          </a:prstGeom>
          <a:noFill/>
        </p:spPr>
        <p:txBody>
          <a:bodyPr wrap="square" rtlCol="0">
            <a:spAutoFit/>
          </a:bodyPr>
          <a:lstStyle/>
          <a:p>
            <a:r>
              <a:rPr lang="en-US" dirty="0">
                <a:latin typeface="COOPERHEWITT-LIGHT" pitchFamily="2" charset="77"/>
                <a:ea typeface="COOPERHEWITT-LIGHT" pitchFamily="2" charset="77"/>
              </a:rPr>
              <a:t>Dev communicates project standards through code review</a:t>
            </a:r>
          </a:p>
        </p:txBody>
      </p:sp>
      <p:sp>
        <p:nvSpPr>
          <p:cNvPr id="17" name="TextBox 16">
            <a:extLst>
              <a:ext uri="{FF2B5EF4-FFF2-40B4-BE49-F238E27FC236}">
                <a16:creationId xmlns:a16="http://schemas.microsoft.com/office/drawing/2014/main" id="{DE2FC7E0-C221-D047-9A3D-85E03737ECB8}"/>
              </a:ext>
            </a:extLst>
          </p:cNvPr>
          <p:cNvSpPr txBox="1"/>
          <p:nvPr/>
        </p:nvSpPr>
        <p:spPr>
          <a:xfrm>
            <a:off x="7010399" y="685800"/>
            <a:ext cx="4884992"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ADDITIONAL EVIDENCE FROM OTHER PROJECTS</a:t>
            </a:r>
          </a:p>
        </p:txBody>
      </p:sp>
      <p:sp>
        <p:nvSpPr>
          <p:cNvPr id="19" name="TextBox 18">
            <a:extLst>
              <a:ext uri="{FF2B5EF4-FFF2-40B4-BE49-F238E27FC236}">
                <a16:creationId xmlns:a16="http://schemas.microsoft.com/office/drawing/2014/main" id="{969948F0-D367-9742-B34E-C095210FAA69}"/>
              </a:ext>
            </a:extLst>
          </p:cNvPr>
          <p:cNvSpPr txBox="1"/>
          <p:nvPr/>
        </p:nvSpPr>
        <p:spPr>
          <a:xfrm>
            <a:off x="6096000" y="1188720"/>
            <a:ext cx="5799392" cy="923330"/>
          </a:xfrm>
          <a:prstGeom prst="rect">
            <a:avLst/>
          </a:prstGeom>
          <a:noFill/>
        </p:spPr>
        <p:txBody>
          <a:bodyPr wrap="square">
            <a:spAutoFit/>
          </a:bodyPr>
          <a:lstStyle/>
          <a:p>
            <a:r>
              <a:rPr lang="en-US" dirty="0">
                <a:latin typeface="COOPERHEWITT-LIGHT" pitchFamily="2" charset="77"/>
                <a:ea typeface="COOPERHEWITT-LIGHT" pitchFamily="2" charset="77"/>
              </a:rPr>
              <a:t>“We’ve been successful in sort of having professional developers working with student developers, implementing code review and other subprocesses.”</a:t>
            </a:r>
          </a:p>
        </p:txBody>
      </p:sp>
      <p:sp>
        <p:nvSpPr>
          <p:cNvPr id="25" name="TextBox 24">
            <a:extLst>
              <a:ext uri="{FF2B5EF4-FFF2-40B4-BE49-F238E27FC236}">
                <a16:creationId xmlns:a16="http://schemas.microsoft.com/office/drawing/2014/main" id="{C329699E-AC76-FA4E-86CF-7D6219F1D696}"/>
              </a:ext>
            </a:extLst>
          </p:cNvPr>
          <p:cNvSpPr txBox="1"/>
          <p:nvPr/>
        </p:nvSpPr>
        <p:spPr>
          <a:xfrm>
            <a:off x="296608" y="685800"/>
            <a:ext cx="2496517"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BEHAVIOR TO VALIDATE</a:t>
            </a:r>
          </a:p>
        </p:txBody>
      </p:sp>
      <p:pic>
        <p:nvPicPr>
          <p:cNvPr id="26" name="Picture 25">
            <a:extLst>
              <a:ext uri="{FF2B5EF4-FFF2-40B4-BE49-F238E27FC236}">
                <a16:creationId xmlns:a16="http://schemas.microsoft.com/office/drawing/2014/main" id="{B78BCDEA-9C2B-F945-A224-864383BC09C7}"/>
              </a:ext>
            </a:extLst>
          </p:cNvPr>
          <p:cNvPicPr>
            <a:picLocks noChangeAspect="1"/>
          </p:cNvPicPr>
          <p:nvPr/>
        </p:nvPicPr>
        <p:blipFill>
          <a:blip r:embed="rId3"/>
          <a:stretch>
            <a:fillRect/>
          </a:stretch>
        </p:blipFill>
        <p:spPr>
          <a:xfrm>
            <a:off x="411127" y="1240500"/>
            <a:ext cx="1133739" cy="635104"/>
          </a:xfrm>
          <a:prstGeom prst="rect">
            <a:avLst/>
          </a:prstGeom>
        </p:spPr>
      </p:pic>
    </p:spTree>
    <p:extLst>
      <p:ext uri="{BB962C8B-B14F-4D97-AF65-F5344CB8AC3E}">
        <p14:creationId xmlns:p14="http://schemas.microsoft.com/office/powerpoint/2010/main" val="1419542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097C39-896A-CD40-8603-384DEFCC56DE}"/>
              </a:ext>
            </a:extLst>
          </p:cNvPr>
          <p:cNvSpPr txBox="1"/>
          <p:nvPr/>
        </p:nvSpPr>
        <p:spPr>
          <a:xfrm>
            <a:off x="1854726" y="1188720"/>
            <a:ext cx="3778728" cy="646331"/>
          </a:xfrm>
          <a:prstGeom prst="rect">
            <a:avLst/>
          </a:prstGeom>
          <a:noFill/>
        </p:spPr>
        <p:txBody>
          <a:bodyPr wrap="square" rtlCol="0">
            <a:spAutoFit/>
          </a:bodyPr>
          <a:lstStyle/>
          <a:p>
            <a:r>
              <a:rPr lang="en-US" dirty="0">
                <a:latin typeface="COOPERHEWITT-LIGHT" pitchFamily="2" charset="77"/>
                <a:ea typeface="COOPERHEWITT-LIGHT" pitchFamily="2" charset="77"/>
              </a:rPr>
              <a:t>Dev communicates project standards through code review</a:t>
            </a:r>
          </a:p>
        </p:txBody>
      </p:sp>
      <p:sp>
        <p:nvSpPr>
          <p:cNvPr id="14" name="TextBox 13">
            <a:extLst>
              <a:ext uri="{FF2B5EF4-FFF2-40B4-BE49-F238E27FC236}">
                <a16:creationId xmlns:a16="http://schemas.microsoft.com/office/drawing/2014/main" id="{2031679E-E388-0641-9832-5B9775CE98D6}"/>
              </a:ext>
            </a:extLst>
          </p:cNvPr>
          <p:cNvSpPr txBox="1"/>
          <p:nvPr/>
        </p:nvSpPr>
        <p:spPr>
          <a:xfrm>
            <a:off x="1854726" y="2636682"/>
            <a:ext cx="3611823" cy="369332"/>
          </a:xfrm>
          <a:prstGeom prst="rect">
            <a:avLst/>
          </a:prstGeom>
          <a:noFill/>
        </p:spPr>
        <p:txBody>
          <a:bodyPr wrap="none" rtlCol="0">
            <a:spAutoFit/>
          </a:bodyPr>
          <a:lstStyle/>
          <a:p>
            <a:r>
              <a:rPr lang="en-US" dirty="0">
                <a:latin typeface="COOPERHEWITT-LIGHT" pitchFamily="2" charset="77"/>
                <a:ea typeface="COOPERHEWITT-LIGHT" pitchFamily="2" charset="77"/>
              </a:rPr>
              <a:t>Dev tidies up after the contributors</a:t>
            </a:r>
          </a:p>
        </p:txBody>
      </p:sp>
      <p:sp>
        <p:nvSpPr>
          <p:cNvPr id="17" name="TextBox 16">
            <a:extLst>
              <a:ext uri="{FF2B5EF4-FFF2-40B4-BE49-F238E27FC236}">
                <a16:creationId xmlns:a16="http://schemas.microsoft.com/office/drawing/2014/main" id="{DE2FC7E0-C221-D047-9A3D-85E03737ECB8}"/>
              </a:ext>
            </a:extLst>
          </p:cNvPr>
          <p:cNvSpPr txBox="1"/>
          <p:nvPr/>
        </p:nvSpPr>
        <p:spPr>
          <a:xfrm>
            <a:off x="7010399" y="685800"/>
            <a:ext cx="4884992"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ADDITIONAL EVIDENCE FROM OTHER PROJECTS</a:t>
            </a:r>
          </a:p>
        </p:txBody>
      </p:sp>
      <p:sp>
        <p:nvSpPr>
          <p:cNvPr id="19" name="TextBox 18">
            <a:extLst>
              <a:ext uri="{FF2B5EF4-FFF2-40B4-BE49-F238E27FC236}">
                <a16:creationId xmlns:a16="http://schemas.microsoft.com/office/drawing/2014/main" id="{969948F0-D367-9742-B34E-C095210FAA69}"/>
              </a:ext>
            </a:extLst>
          </p:cNvPr>
          <p:cNvSpPr txBox="1"/>
          <p:nvPr/>
        </p:nvSpPr>
        <p:spPr>
          <a:xfrm>
            <a:off x="6096000" y="1188720"/>
            <a:ext cx="5799392" cy="923330"/>
          </a:xfrm>
          <a:prstGeom prst="rect">
            <a:avLst/>
          </a:prstGeom>
          <a:noFill/>
        </p:spPr>
        <p:txBody>
          <a:bodyPr wrap="square">
            <a:spAutoFit/>
          </a:bodyPr>
          <a:lstStyle/>
          <a:p>
            <a:r>
              <a:rPr lang="en-US" dirty="0">
                <a:latin typeface="COOPERHEWITT-LIGHT" pitchFamily="2" charset="77"/>
                <a:ea typeface="COOPERHEWITT-LIGHT" pitchFamily="2" charset="77"/>
              </a:rPr>
              <a:t>“We’ve been successful in sort of having professional developers working with student developers, implementing code review and other subprocesses.”</a:t>
            </a:r>
          </a:p>
        </p:txBody>
      </p:sp>
      <p:sp>
        <p:nvSpPr>
          <p:cNvPr id="20" name="TextBox 19">
            <a:extLst>
              <a:ext uri="{FF2B5EF4-FFF2-40B4-BE49-F238E27FC236}">
                <a16:creationId xmlns:a16="http://schemas.microsoft.com/office/drawing/2014/main" id="{6A1DD7F8-7882-AA42-8646-D876120BF4A9}"/>
              </a:ext>
            </a:extLst>
          </p:cNvPr>
          <p:cNvSpPr txBox="1"/>
          <p:nvPr/>
        </p:nvSpPr>
        <p:spPr>
          <a:xfrm>
            <a:off x="6095999" y="2615358"/>
            <a:ext cx="5799392" cy="646331"/>
          </a:xfrm>
          <a:prstGeom prst="rect">
            <a:avLst/>
          </a:prstGeom>
          <a:noFill/>
        </p:spPr>
        <p:txBody>
          <a:bodyPr wrap="square">
            <a:spAutoFit/>
          </a:bodyPr>
          <a:lstStyle/>
          <a:p>
            <a:r>
              <a:rPr lang="en-US" dirty="0">
                <a:latin typeface="COOPERHEWITT-LIGHT" pitchFamily="2" charset="77"/>
                <a:ea typeface="COOPERHEWITT-LIGHT" pitchFamily="2" charset="77"/>
              </a:rPr>
              <a:t> “Sometimes there are problems, but I am willing to overlook them and at some later stage I will clean it up.”</a:t>
            </a:r>
          </a:p>
        </p:txBody>
      </p:sp>
      <p:sp>
        <p:nvSpPr>
          <p:cNvPr id="25" name="TextBox 24">
            <a:extLst>
              <a:ext uri="{FF2B5EF4-FFF2-40B4-BE49-F238E27FC236}">
                <a16:creationId xmlns:a16="http://schemas.microsoft.com/office/drawing/2014/main" id="{C329699E-AC76-FA4E-86CF-7D6219F1D696}"/>
              </a:ext>
            </a:extLst>
          </p:cNvPr>
          <p:cNvSpPr txBox="1"/>
          <p:nvPr/>
        </p:nvSpPr>
        <p:spPr>
          <a:xfrm>
            <a:off x="296608" y="685800"/>
            <a:ext cx="2496517"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BEHAVIOR TO VALIDATE</a:t>
            </a:r>
          </a:p>
        </p:txBody>
      </p:sp>
      <p:pic>
        <p:nvPicPr>
          <p:cNvPr id="26" name="Picture 25">
            <a:extLst>
              <a:ext uri="{FF2B5EF4-FFF2-40B4-BE49-F238E27FC236}">
                <a16:creationId xmlns:a16="http://schemas.microsoft.com/office/drawing/2014/main" id="{B78BCDEA-9C2B-F945-A224-864383BC09C7}"/>
              </a:ext>
            </a:extLst>
          </p:cNvPr>
          <p:cNvPicPr>
            <a:picLocks noChangeAspect="1"/>
          </p:cNvPicPr>
          <p:nvPr/>
        </p:nvPicPr>
        <p:blipFill>
          <a:blip r:embed="rId3"/>
          <a:stretch>
            <a:fillRect/>
          </a:stretch>
        </p:blipFill>
        <p:spPr>
          <a:xfrm>
            <a:off x="411127" y="1240500"/>
            <a:ext cx="1133739" cy="635104"/>
          </a:xfrm>
          <a:prstGeom prst="rect">
            <a:avLst/>
          </a:prstGeom>
        </p:spPr>
      </p:pic>
      <p:pic>
        <p:nvPicPr>
          <p:cNvPr id="27" name="Picture 26">
            <a:extLst>
              <a:ext uri="{FF2B5EF4-FFF2-40B4-BE49-F238E27FC236}">
                <a16:creationId xmlns:a16="http://schemas.microsoft.com/office/drawing/2014/main" id="{A84B2346-E5FE-8C46-B339-B05ED9702BD1}"/>
              </a:ext>
            </a:extLst>
          </p:cNvPr>
          <p:cNvPicPr>
            <a:picLocks noChangeAspect="1"/>
          </p:cNvPicPr>
          <p:nvPr/>
        </p:nvPicPr>
        <p:blipFill>
          <a:blip r:embed="rId4"/>
          <a:stretch>
            <a:fillRect/>
          </a:stretch>
        </p:blipFill>
        <p:spPr>
          <a:xfrm>
            <a:off x="411127" y="2693825"/>
            <a:ext cx="1133739" cy="312189"/>
          </a:xfrm>
          <a:prstGeom prst="rect">
            <a:avLst/>
          </a:prstGeom>
        </p:spPr>
      </p:pic>
    </p:spTree>
    <p:extLst>
      <p:ext uri="{BB962C8B-B14F-4D97-AF65-F5344CB8AC3E}">
        <p14:creationId xmlns:p14="http://schemas.microsoft.com/office/powerpoint/2010/main" val="1827812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097C39-896A-CD40-8603-384DEFCC56DE}"/>
              </a:ext>
            </a:extLst>
          </p:cNvPr>
          <p:cNvSpPr txBox="1"/>
          <p:nvPr/>
        </p:nvSpPr>
        <p:spPr>
          <a:xfrm>
            <a:off x="1854726" y="1188720"/>
            <a:ext cx="3778728" cy="646331"/>
          </a:xfrm>
          <a:prstGeom prst="rect">
            <a:avLst/>
          </a:prstGeom>
          <a:noFill/>
        </p:spPr>
        <p:txBody>
          <a:bodyPr wrap="square" rtlCol="0">
            <a:spAutoFit/>
          </a:bodyPr>
          <a:lstStyle/>
          <a:p>
            <a:r>
              <a:rPr lang="en-US" dirty="0">
                <a:latin typeface="COOPERHEWITT-LIGHT" pitchFamily="2" charset="77"/>
                <a:ea typeface="COOPERHEWITT-LIGHT" pitchFamily="2" charset="77"/>
              </a:rPr>
              <a:t>Dev communicates project standards through code review</a:t>
            </a:r>
          </a:p>
        </p:txBody>
      </p:sp>
      <p:sp>
        <p:nvSpPr>
          <p:cNvPr id="14" name="TextBox 13">
            <a:extLst>
              <a:ext uri="{FF2B5EF4-FFF2-40B4-BE49-F238E27FC236}">
                <a16:creationId xmlns:a16="http://schemas.microsoft.com/office/drawing/2014/main" id="{2031679E-E388-0641-9832-5B9775CE98D6}"/>
              </a:ext>
            </a:extLst>
          </p:cNvPr>
          <p:cNvSpPr txBox="1"/>
          <p:nvPr/>
        </p:nvSpPr>
        <p:spPr>
          <a:xfrm>
            <a:off x="1854726" y="2636682"/>
            <a:ext cx="3611823" cy="369332"/>
          </a:xfrm>
          <a:prstGeom prst="rect">
            <a:avLst/>
          </a:prstGeom>
          <a:noFill/>
        </p:spPr>
        <p:txBody>
          <a:bodyPr wrap="none" rtlCol="0">
            <a:spAutoFit/>
          </a:bodyPr>
          <a:lstStyle/>
          <a:p>
            <a:r>
              <a:rPr lang="en-US" dirty="0">
                <a:latin typeface="COOPERHEWITT-LIGHT" pitchFamily="2" charset="77"/>
                <a:ea typeface="COOPERHEWITT-LIGHT" pitchFamily="2" charset="77"/>
              </a:rPr>
              <a:t>Dev tidies up after the contributors</a:t>
            </a:r>
          </a:p>
        </p:txBody>
      </p:sp>
      <p:sp>
        <p:nvSpPr>
          <p:cNvPr id="15" name="TextBox 14">
            <a:extLst>
              <a:ext uri="{FF2B5EF4-FFF2-40B4-BE49-F238E27FC236}">
                <a16:creationId xmlns:a16="http://schemas.microsoft.com/office/drawing/2014/main" id="{45DDCF9D-46C5-AC4D-8D86-CC34491A0FDB}"/>
              </a:ext>
            </a:extLst>
          </p:cNvPr>
          <p:cNvSpPr txBox="1"/>
          <p:nvPr/>
        </p:nvSpPr>
        <p:spPr>
          <a:xfrm>
            <a:off x="1854726" y="4147515"/>
            <a:ext cx="3778727" cy="369332"/>
          </a:xfrm>
          <a:prstGeom prst="rect">
            <a:avLst/>
          </a:prstGeom>
          <a:noFill/>
        </p:spPr>
        <p:txBody>
          <a:bodyPr wrap="none" rtlCol="0">
            <a:spAutoFit/>
          </a:bodyPr>
          <a:lstStyle/>
          <a:p>
            <a:r>
              <a:rPr lang="en-US" dirty="0">
                <a:latin typeface="COOPERHEWITT-LIGHT" pitchFamily="2" charset="77"/>
                <a:ea typeface="COOPERHEWITT-LIGHT" pitchFamily="2" charset="77"/>
              </a:rPr>
              <a:t>Advisor involved in high level planning</a:t>
            </a:r>
          </a:p>
        </p:txBody>
      </p:sp>
      <p:sp>
        <p:nvSpPr>
          <p:cNvPr id="17" name="TextBox 16">
            <a:extLst>
              <a:ext uri="{FF2B5EF4-FFF2-40B4-BE49-F238E27FC236}">
                <a16:creationId xmlns:a16="http://schemas.microsoft.com/office/drawing/2014/main" id="{DE2FC7E0-C221-D047-9A3D-85E03737ECB8}"/>
              </a:ext>
            </a:extLst>
          </p:cNvPr>
          <p:cNvSpPr txBox="1"/>
          <p:nvPr/>
        </p:nvSpPr>
        <p:spPr>
          <a:xfrm>
            <a:off x="7010399" y="685800"/>
            <a:ext cx="4884992"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ADDITIONAL EVIDENCE FROM OTHER PROJECTS</a:t>
            </a:r>
          </a:p>
        </p:txBody>
      </p:sp>
      <p:sp>
        <p:nvSpPr>
          <p:cNvPr id="19" name="TextBox 18">
            <a:extLst>
              <a:ext uri="{FF2B5EF4-FFF2-40B4-BE49-F238E27FC236}">
                <a16:creationId xmlns:a16="http://schemas.microsoft.com/office/drawing/2014/main" id="{969948F0-D367-9742-B34E-C095210FAA69}"/>
              </a:ext>
            </a:extLst>
          </p:cNvPr>
          <p:cNvSpPr txBox="1"/>
          <p:nvPr/>
        </p:nvSpPr>
        <p:spPr>
          <a:xfrm>
            <a:off x="6096000" y="1188720"/>
            <a:ext cx="5799392" cy="923330"/>
          </a:xfrm>
          <a:prstGeom prst="rect">
            <a:avLst/>
          </a:prstGeom>
          <a:noFill/>
        </p:spPr>
        <p:txBody>
          <a:bodyPr wrap="square">
            <a:spAutoFit/>
          </a:bodyPr>
          <a:lstStyle/>
          <a:p>
            <a:r>
              <a:rPr lang="en-US" dirty="0">
                <a:latin typeface="COOPERHEWITT-LIGHT" pitchFamily="2" charset="77"/>
                <a:ea typeface="COOPERHEWITT-LIGHT" pitchFamily="2" charset="77"/>
              </a:rPr>
              <a:t>“We’ve been successful in sort of having professional developers working with student developers, implementing code review and other subprocesses.”</a:t>
            </a:r>
          </a:p>
        </p:txBody>
      </p:sp>
      <p:sp>
        <p:nvSpPr>
          <p:cNvPr id="20" name="TextBox 19">
            <a:extLst>
              <a:ext uri="{FF2B5EF4-FFF2-40B4-BE49-F238E27FC236}">
                <a16:creationId xmlns:a16="http://schemas.microsoft.com/office/drawing/2014/main" id="{6A1DD7F8-7882-AA42-8646-D876120BF4A9}"/>
              </a:ext>
            </a:extLst>
          </p:cNvPr>
          <p:cNvSpPr txBox="1"/>
          <p:nvPr/>
        </p:nvSpPr>
        <p:spPr>
          <a:xfrm>
            <a:off x="6095999" y="2615358"/>
            <a:ext cx="5799392" cy="646331"/>
          </a:xfrm>
          <a:prstGeom prst="rect">
            <a:avLst/>
          </a:prstGeom>
          <a:noFill/>
        </p:spPr>
        <p:txBody>
          <a:bodyPr wrap="square">
            <a:spAutoFit/>
          </a:bodyPr>
          <a:lstStyle/>
          <a:p>
            <a:r>
              <a:rPr lang="en-US" dirty="0">
                <a:latin typeface="COOPERHEWITT-LIGHT" pitchFamily="2" charset="77"/>
                <a:ea typeface="COOPERHEWITT-LIGHT" pitchFamily="2" charset="77"/>
              </a:rPr>
              <a:t> “Sometimes there are problems, but I am willing to overlook them and at some later stage I will clean it up.”</a:t>
            </a:r>
          </a:p>
        </p:txBody>
      </p:sp>
      <p:sp>
        <p:nvSpPr>
          <p:cNvPr id="22" name="TextBox 21">
            <a:extLst>
              <a:ext uri="{FF2B5EF4-FFF2-40B4-BE49-F238E27FC236}">
                <a16:creationId xmlns:a16="http://schemas.microsoft.com/office/drawing/2014/main" id="{440BF291-1877-0940-B8D9-240685CB8B10}"/>
              </a:ext>
            </a:extLst>
          </p:cNvPr>
          <p:cNvSpPr txBox="1"/>
          <p:nvPr/>
        </p:nvSpPr>
        <p:spPr>
          <a:xfrm>
            <a:off x="6072553" y="4130875"/>
            <a:ext cx="5799392" cy="646331"/>
          </a:xfrm>
          <a:prstGeom prst="rect">
            <a:avLst/>
          </a:prstGeom>
          <a:noFill/>
        </p:spPr>
        <p:txBody>
          <a:bodyPr wrap="square">
            <a:spAutoFit/>
          </a:bodyPr>
          <a:lstStyle/>
          <a:p>
            <a:r>
              <a:rPr lang="en-US" dirty="0">
                <a:latin typeface="COOPERHEWITT-LIGHT" pitchFamily="2" charset="77"/>
                <a:ea typeface="COOPERHEWITT-LIGHT" pitchFamily="2" charset="77"/>
              </a:rPr>
              <a:t>“F</a:t>
            </a:r>
            <a:r>
              <a:rPr lang="en-US" sz="1800" kern="1200" dirty="0">
                <a:solidFill>
                  <a:schemeClr val="tx1"/>
                </a:solidFill>
                <a:effectLst/>
                <a:latin typeface="COOPERHEWITT-LIGHT" pitchFamily="2" charset="77"/>
                <a:ea typeface="COOPERHEWITT-LIGHT" pitchFamily="2" charset="77"/>
              </a:rPr>
              <a:t>rom my side, I came up with the high-level goals and ideas and now I don’t do a lot of coding.”</a:t>
            </a:r>
            <a:endParaRPr lang="en-US" dirty="0">
              <a:latin typeface="COOPERHEWITT-LIGHT" pitchFamily="2" charset="77"/>
              <a:ea typeface="COOPERHEWITT-LIGHT" pitchFamily="2" charset="77"/>
            </a:endParaRPr>
          </a:p>
        </p:txBody>
      </p:sp>
      <p:sp>
        <p:nvSpPr>
          <p:cNvPr id="25" name="TextBox 24">
            <a:extLst>
              <a:ext uri="{FF2B5EF4-FFF2-40B4-BE49-F238E27FC236}">
                <a16:creationId xmlns:a16="http://schemas.microsoft.com/office/drawing/2014/main" id="{C329699E-AC76-FA4E-86CF-7D6219F1D696}"/>
              </a:ext>
            </a:extLst>
          </p:cNvPr>
          <p:cNvSpPr txBox="1"/>
          <p:nvPr/>
        </p:nvSpPr>
        <p:spPr>
          <a:xfrm>
            <a:off x="296608" y="685800"/>
            <a:ext cx="2496517"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BEHAVIOR TO VALIDATE</a:t>
            </a:r>
          </a:p>
        </p:txBody>
      </p:sp>
      <p:pic>
        <p:nvPicPr>
          <p:cNvPr id="26" name="Picture 25">
            <a:extLst>
              <a:ext uri="{FF2B5EF4-FFF2-40B4-BE49-F238E27FC236}">
                <a16:creationId xmlns:a16="http://schemas.microsoft.com/office/drawing/2014/main" id="{B78BCDEA-9C2B-F945-A224-864383BC09C7}"/>
              </a:ext>
            </a:extLst>
          </p:cNvPr>
          <p:cNvPicPr>
            <a:picLocks noChangeAspect="1"/>
          </p:cNvPicPr>
          <p:nvPr/>
        </p:nvPicPr>
        <p:blipFill>
          <a:blip r:embed="rId3"/>
          <a:stretch>
            <a:fillRect/>
          </a:stretch>
        </p:blipFill>
        <p:spPr>
          <a:xfrm>
            <a:off x="411127" y="1240500"/>
            <a:ext cx="1133739" cy="635104"/>
          </a:xfrm>
          <a:prstGeom prst="rect">
            <a:avLst/>
          </a:prstGeom>
        </p:spPr>
      </p:pic>
      <p:pic>
        <p:nvPicPr>
          <p:cNvPr id="27" name="Picture 26">
            <a:extLst>
              <a:ext uri="{FF2B5EF4-FFF2-40B4-BE49-F238E27FC236}">
                <a16:creationId xmlns:a16="http://schemas.microsoft.com/office/drawing/2014/main" id="{A84B2346-E5FE-8C46-B339-B05ED9702BD1}"/>
              </a:ext>
            </a:extLst>
          </p:cNvPr>
          <p:cNvPicPr>
            <a:picLocks noChangeAspect="1"/>
          </p:cNvPicPr>
          <p:nvPr/>
        </p:nvPicPr>
        <p:blipFill>
          <a:blip r:embed="rId4"/>
          <a:stretch>
            <a:fillRect/>
          </a:stretch>
        </p:blipFill>
        <p:spPr>
          <a:xfrm>
            <a:off x="411127" y="2693825"/>
            <a:ext cx="1133739" cy="312189"/>
          </a:xfrm>
          <a:prstGeom prst="rect">
            <a:avLst/>
          </a:prstGeom>
        </p:spPr>
      </p:pic>
      <p:grpSp>
        <p:nvGrpSpPr>
          <p:cNvPr id="28" name="Group 27">
            <a:extLst>
              <a:ext uri="{FF2B5EF4-FFF2-40B4-BE49-F238E27FC236}">
                <a16:creationId xmlns:a16="http://schemas.microsoft.com/office/drawing/2014/main" id="{CDC5E1CA-856D-BF45-87A9-B03148DE572A}"/>
              </a:ext>
            </a:extLst>
          </p:cNvPr>
          <p:cNvGrpSpPr/>
          <p:nvPr/>
        </p:nvGrpSpPr>
        <p:grpSpPr>
          <a:xfrm>
            <a:off x="327058" y="3798303"/>
            <a:ext cx="1301875" cy="978903"/>
            <a:chOff x="11843029" y="3177212"/>
            <a:chExt cx="2918333" cy="2194347"/>
          </a:xfrm>
        </p:grpSpPr>
        <p:pic>
          <p:nvPicPr>
            <p:cNvPr id="29" name="Picture 28">
              <a:extLst>
                <a:ext uri="{FF2B5EF4-FFF2-40B4-BE49-F238E27FC236}">
                  <a16:creationId xmlns:a16="http://schemas.microsoft.com/office/drawing/2014/main" id="{47A99C06-C085-A047-8419-B6600C181891}"/>
                </a:ext>
              </a:extLst>
            </p:cNvPr>
            <p:cNvPicPr>
              <a:picLocks noChangeAspect="1"/>
            </p:cNvPicPr>
            <p:nvPr/>
          </p:nvPicPr>
          <p:blipFill>
            <a:blip r:embed="rId5"/>
            <a:stretch>
              <a:fillRect/>
            </a:stretch>
          </p:blipFill>
          <p:spPr>
            <a:xfrm>
              <a:off x="13101736" y="3177212"/>
              <a:ext cx="1659626" cy="2097583"/>
            </a:xfrm>
            <a:prstGeom prst="rect">
              <a:avLst/>
            </a:prstGeom>
          </p:spPr>
        </p:pic>
        <p:pic>
          <p:nvPicPr>
            <p:cNvPr id="30" name="Picture 29">
              <a:extLst>
                <a:ext uri="{FF2B5EF4-FFF2-40B4-BE49-F238E27FC236}">
                  <a16:creationId xmlns:a16="http://schemas.microsoft.com/office/drawing/2014/main" id="{A8354C21-B766-6748-B39B-79080886EC60}"/>
                </a:ext>
              </a:extLst>
            </p:cNvPr>
            <p:cNvPicPr>
              <a:picLocks noChangeAspect="1"/>
            </p:cNvPicPr>
            <p:nvPr/>
          </p:nvPicPr>
          <p:blipFill>
            <a:blip r:embed="rId3"/>
            <a:stretch>
              <a:fillRect/>
            </a:stretch>
          </p:blipFill>
          <p:spPr>
            <a:xfrm>
              <a:off x="11843029" y="4212832"/>
              <a:ext cx="2068471" cy="1158727"/>
            </a:xfrm>
            <a:prstGeom prst="rect">
              <a:avLst/>
            </a:prstGeom>
          </p:spPr>
        </p:pic>
      </p:grpSp>
    </p:spTree>
    <p:extLst>
      <p:ext uri="{BB962C8B-B14F-4D97-AF65-F5344CB8AC3E}">
        <p14:creationId xmlns:p14="http://schemas.microsoft.com/office/powerpoint/2010/main" val="674798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097C39-896A-CD40-8603-384DEFCC56DE}"/>
              </a:ext>
            </a:extLst>
          </p:cNvPr>
          <p:cNvSpPr txBox="1"/>
          <p:nvPr/>
        </p:nvSpPr>
        <p:spPr>
          <a:xfrm>
            <a:off x="1854726" y="1188720"/>
            <a:ext cx="3778728" cy="646331"/>
          </a:xfrm>
          <a:prstGeom prst="rect">
            <a:avLst/>
          </a:prstGeom>
          <a:noFill/>
        </p:spPr>
        <p:txBody>
          <a:bodyPr wrap="square" rtlCol="0">
            <a:spAutoFit/>
          </a:bodyPr>
          <a:lstStyle/>
          <a:p>
            <a:r>
              <a:rPr lang="en-US" dirty="0">
                <a:latin typeface="COOPERHEWITT-LIGHT" pitchFamily="2" charset="77"/>
                <a:ea typeface="COOPERHEWITT-LIGHT" pitchFamily="2" charset="77"/>
              </a:rPr>
              <a:t>Dev communicates project standards through code review</a:t>
            </a:r>
          </a:p>
        </p:txBody>
      </p:sp>
      <p:sp>
        <p:nvSpPr>
          <p:cNvPr id="14" name="TextBox 13">
            <a:extLst>
              <a:ext uri="{FF2B5EF4-FFF2-40B4-BE49-F238E27FC236}">
                <a16:creationId xmlns:a16="http://schemas.microsoft.com/office/drawing/2014/main" id="{2031679E-E388-0641-9832-5B9775CE98D6}"/>
              </a:ext>
            </a:extLst>
          </p:cNvPr>
          <p:cNvSpPr txBox="1"/>
          <p:nvPr/>
        </p:nvSpPr>
        <p:spPr>
          <a:xfrm>
            <a:off x="1854726" y="2636682"/>
            <a:ext cx="3611823" cy="369332"/>
          </a:xfrm>
          <a:prstGeom prst="rect">
            <a:avLst/>
          </a:prstGeom>
          <a:noFill/>
        </p:spPr>
        <p:txBody>
          <a:bodyPr wrap="none" rtlCol="0">
            <a:spAutoFit/>
          </a:bodyPr>
          <a:lstStyle/>
          <a:p>
            <a:r>
              <a:rPr lang="en-US" dirty="0">
                <a:latin typeface="COOPERHEWITT-LIGHT" pitchFamily="2" charset="77"/>
                <a:ea typeface="COOPERHEWITT-LIGHT" pitchFamily="2" charset="77"/>
              </a:rPr>
              <a:t>Dev tidies up after the contributors</a:t>
            </a:r>
          </a:p>
        </p:txBody>
      </p:sp>
      <p:sp>
        <p:nvSpPr>
          <p:cNvPr id="15" name="TextBox 14">
            <a:extLst>
              <a:ext uri="{FF2B5EF4-FFF2-40B4-BE49-F238E27FC236}">
                <a16:creationId xmlns:a16="http://schemas.microsoft.com/office/drawing/2014/main" id="{45DDCF9D-46C5-AC4D-8D86-CC34491A0FDB}"/>
              </a:ext>
            </a:extLst>
          </p:cNvPr>
          <p:cNvSpPr txBox="1"/>
          <p:nvPr/>
        </p:nvSpPr>
        <p:spPr>
          <a:xfrm>
            <a:off x="1854726" y="4147515"/>
            <a:ext cx="3778727" cy="369332"/>
          </a:xfrm>
          <a:prstGeom prst="rect">
            <a:avLst/>
          </a:prstGeom>
          <a:noFill/>
        </p:spPr>
        <p:txBody>
          <a:bodyPr wrap="none" rtlCol="0">
            <a:spAutoFit/>
          </a:bodyPr>
          <a:lstStyle/>
          <a:p>
            <a:r>
              <a:rPr lang="en-US" dirty="0">
                <a:latin typeface="COOPERHEWITT-LIGHT" pitchFamily="2" charset="77"/>
                <a:ea typeface="COOPERHEWITT-LIGHT" pitchFamily="2" charset="77"/>
              </a:rPr>
              <a:t>Advisor involved in high level planning</a:t>
            </a:r>
          </a:p>
        </p:txBody>
      </p:sp>
      <p:sp>
        <p:nvSpPr>
          <p:cNvPr id="16" name="TextBox 15">
            <a:extLst>
              <a:ext uri="{FF2B5EF4-FFF2-40B4-BE49-F238E27FC236}">
                <a16:creationId xmlns:a16="http://schemas.microsoft.com/office/drawing/2014/main" id="{D917919E-483F-7E4B-819A-754606B305AE}"/>
              </a:ext>
            </a:extLst>
          </p:cNvPr>
          <p:cNvSpPr txBox="1"/>
          <p:nvPr/>
        </p:nvSpPr>
        <p:spPr>
          <a:xfrm>
            <a:off x="1876433" y="5468246"/>
            <a:ext cx="3398816" cy="369332"/>
          </a:xfrm>
          <a:prstGeom prst="rect">
            <a:avLst/>
          </a:prstGeom>
          <a:noFill/>
        </p:spPr>
        <p:txBody>
          <a:bodyPr wrap="none" rtlCol="0">
            <a:spAutoFit/>
          </a:bodyPr>
          <a:lstStyle/>
          <a:p>
            <a:r>
              <a:rPr lang="en-US" dirty="0">
                <a:latin typeface="COOPERHEWITT-LIGHT" pitchFamily="2" charset="77"/>
                <a:ea typeface="COOPERHEWITT-LIGHT" pitchFamily="2" charset="77"/>
              </a:rPr>
              <a:t>Student offboards for graduation</a:t>
            </a:r>
          </a:p>
        </p:txBody>
      </p:sp>
      <p:sp>
        <p:nvSpPr>
          <p:cNvPr id="17" name="TextBox 16">
            <a:extLst>
              <a:ext uri="{FF2B5EF4-FFF2-40B4-BE49-F238E27FC236}">
                <a16:creationId xmlns:a16="http://schemas.microsoft.com/office/drawing/2014/main" id="{DE2FC7E0-C221-D047-9A3D-85E03737ECB8}"/>
              </a:ext>
            </a:extLst>
          </p:cNvPr>
          <p:cNvSpPr txBox="1"/>
          <p:nvPr/>
        </p:nvSpPr>
        <p:spPr>
          <a:xfrm>
            <a:off x="7010399" y="685800"/>
            <a:ext cx="4884992"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ADDITIONAL EVIDENCE FROM OTHER PROJECTS</a:t>
            </a:r>
          </a:p>
        </p:txBody>
      </p:sp>
      <p:sp>
        <p:nvSpPr>
          <p:cNvPr id="19" name="TextBox 18">
            <a:extLst>
              <a:ext uri="{FF2B5EF4-FFF2-40B4-BE49-F238E27FC236}">
                <a16:creationId xmlns:a16="http://schemas.microsoft.com/office/drawing/2014/main" id="{969948F0-D367-9742-B34E-C095210FAA69}"/>
              </a:ext>
            </a:extLst>
          </p:cNvPr>
          <p:cNvSpPr txBox="1"/>
          <p:nvPr/>
        </p:nvSpPr>
        <p:spPr>
          <a:xfrm>
            <a:off x="6096000" y="1188720"/>
            <a:ext cx="5799392" cy="923330"/>
          </a:xfrm>
          <a:prstGeom prst="rect">
            <a:avLst/>
          </a:prstGeom>
          <a:noFill/>
        </p:spPr>
        <p:txBody>
          <a:bodyPr wrap="square">
            <a:spAutoFit/>
          </a:bodyPr>
          <a:lstStyle/>
          <a:p>
            <a:r>
              <a:rPr lang="en-US" dirty="0">
                <a:latin typeface="COOPERHEWITT-LIGHT" pitchFamily="2" charset="77"/>
                <a:ea typeface="COOPERHEWITT-LIGHT" pitchFamily="2" charset="77"/>
              </a:rPr>
              <a:t>“We’ve been successful in sort of having professional developers working with student developers, implementing code review and other subprocesses.”</a:t>
            </a:r>
          </a:p>
        </p:txBody>
      </p:sp>
      <p:sp>
        <p:nvSpPr>
          <p:cNvPr id="20" name="TextBox 19">
            <a:extLst>
              <a:ext uri="{FF2B5EF4-FFF2-40B4-BE49-F238E27FC236}">
                <a16:creationId xmlns:a16="http://schemas.microsoft.com/office/drawing/2014/main" id="{6A1DD7F8-7882-AA42-8646-D876120BF4A9}"/>
              </a:ext>
            </a:extLst>
          </p:cNvPr>
          <p:cNvSpPr txBox="1"/>
          <p:nvPr/>
        </p:nvSpPr>
        <p:spPr>
          <a:xfrm>
            <a:off x="6095999" y="2615358"/>
            <a:ext cx="5799392" cy="646331"/>
          </a:xfrm>
          <a:prstGeom prst="rect">
            <a:avLst/>
          </a:prstGeom>
          <a:noFill/>
        </p:spPr>
        <p:txBody>
          <a:bodyPr wrap="square">
            <a:spAutoFit/>
          </a:bodyPr>
          <a:lstStyle/>
          <a:p>
            <a:r>
              <a:rPr lang="en-US" dirty="0">
                <a:latin typeface="COOPERHEWITT-LIGHT" pitchFamily="2" charset="77"/>
                <a:ea typeface="COOPERHEWITT-LIGHT" pitchFamily="2" charset="77"/>
              </a:rPr>
              <a:t> “Sometimes there are problems, but I am willing to overlook them and at some later stage I will clean it up.”</a:t>
            </a:r>
          </a:p>
        </p:txBody>
      </p:sp>
      <p:sp>
        <p:nvSpPr>
          <p:cNvPr id="22" name="TextBox 21">
            <a:extLst>
              <a:ext uri="{FF2B5EF4-FFF2-40B4-BE49-F238E27FC236}">
                <a16:creationId xmlns:a16="http://schemas.microsoft.com/office/drawing/2014/main" id="{440BF291-1877-0940-B8D9-240685CB8B10}"/>
              </a:ext>
            </a:extLst>
          </p:cNvPr>
          <p:cNvSpPr txBox="1"/>
          <p:nvPr/>
        </p:nvSpPr>
        <p:spPr>
          <a:xfrm>
            <a:off x="6072553" y="4130875"/>
            <a:ext cx="5799392" cy="646331"/>
          </a:xfrm>
          <a:prstGeom prst="rect">
            <a:avLst/>
          </a:prstGeom>
          <a:noFill/>
        </p:spPr>
        <p:txBody>
          <a:bodyPr wrap="square">
            <a:spAutoFit/>
          </a:bodyPr>
          <a:lstStyle/>
          <a:p>
            <a:r>
              <a:rPr lang="en-US" dirty="0">
                <a:latin typeface="COOPERHEWITT-LIGHT" pitchFamily="2" charset="77"/>
                <a:ea typeface="COOPERHEWITT-LIGHT" pitchFamily="2" charset="77"/>
              </a:rPr>
              <a:t>“F</a:t>
            </a:r>
            <a:r>
              <a:rPr lang="en-US" sz="1800" kern="1200" dirty="0">
                <a:solidFill>
                  <a:schemeClr val="tx1"/>
                </a:solidFill>
                <a:effectLst/>
                <a:latin typeface="COOPERHEWITT-LIGHT" pitchFamily="2" charset="77"/>
                <a:ea typeface="COOPERHEWITT-LIGHT" pitchFamily="2" charset="77"/>
              </a:rPr>
              <a:t>rom my side, I came up with the high-level goals and ideas and now I don’t do a lot of coding.”</a:t>
            </a:r>
            <a:endParaRPr lang="en-US" dirty="0">
              <a:latin typeface="COOPERHEWITT-LIGHT" pitchFamily="2" charset="77"/>
              <a:ea typeface="COOPERHEWITT-LIGHT" pitchFamily="2" charset="77"/>
            </a:endParaRPr>
          </a:p>
        </p:txBody>
      </p:sp>
      <p:sp>
        <p:nvSpPr>
          <p:cNvPr id="24" name="TextBox 23">
            <a:extLst>
              <a:ext uri="{FF2B5EF4-FFF2-40B4-BE49-F238E27FC236}">
                <a16:creationId xmlns:a16="http://schemas.microsoft.com/office/drawing/2014/main" id="{1A4624FD-9E92-134A-9D61-AAF1F8088645}"/>
              </a:ext>
            </a:extLst>
          </p:cNvPr>
          <p:cNvSpPr txBox="1"/>
          <p:nvPr/>
        </p:nvSpPr>
        <p:spPr>
          <a:xfrm>
            <a:off x="6117707" y="5468246"/>
            <a:ext cx="5799391" cy="646331"/>
          </a:xfrm>
          <a:prstGeom prst="rect">
            <a:avLst/>
          </a:prstGeom>
          <a:noFill/>
        </p:spPr>
        <p:txBody>
          <a:bodyPr wrap="square">
            <a:spAutoFit/>
          </a:bodyPr>
          <a:lstStyle/>
          <a:p>
            <a:r>
              <a:rPr lang="en-US" sz="1800" kern="1200" dirty="0">
                <a:solidFill>
                  <a:schemeClr val="tx1"/>
                </a:solidFill>
                <a:effectLst/>
                <a:latin typeface="COOPERHEWITT-LIGHT" pitchFamily="2" charset="77"/>
                <a:ea typeface="COOPERHEWITT-LIGHT" pitchFamily="2" charset="77"/>
              </a:rPr>
              <a:t>“Grad students just want to graduate. They don’t want to answer questions and help other people.”</a:t>
            </a:r>
            <a:endParaRPr lang="en-US" dirty="0">
              <a:latin typeface="COOPERHEWITT-LIGHT" pitchFamily="2" charset="77"/>
              <a:ea typeface="COOPERHEWITT-LIGHT" pitchFamily="2" charset="77"/>
            </a:endParaRPr>
          </a:p>
        </p:txBody>
      </p:sp>
      <p:sp>
        <p:nvSpPr>
          <p:cNvPr id="25" name="TextBox 24">
            <a:extLst>
              <a:ext uri="{FF2B5EF4-FFF2-40B4-BE49-F238E27FC236}">
                <a16:creationId xmlns:a16="http://schemas.microsoft.com/office/drawing/2014/main" id="{C329699E-AC76-FA4E-86CF-7D6219F1D696}"/>
              </a:ext>
            </a:extLst>
          </p:cNvPr>
          <p:cNvSpPr txBox="1"/>
          <p:nvPr/>
        </p:nvSpPr>
        <p:spPr>
          <a:xfrm>
            <a:off x="296608" y="685800"/>
            <a:ext cx="2496517" cy="369332"/>
          </a:xfrm>
          <a:prstGeom prst="rect">
            <a:avLst/>
          </a:prstGeom>
          <a:noFill/>
        </p:spPr>
        <p:txBody>
          <a:bodyPr wrap="none" rtlCol="0">
            <a:spAutoFit/>
          </a:bodyPr>
          <a:lstStyle/>
          <a:p>
            <a:r>
              <a:rPr lang="en-US" dirty="0">
                <a:solidFill>
                  <a:srgbClr val="FF9770"/>
                </a:solidFill>
                <a:latin typeface="COOPERHEWITT-THIN" pitchFamily="2" charset="77"/>
                <a:ea typeface="COOPERHEWITT-THIN" pitchFamily="2" charset="77"/>
              </a:rPr>
              <a:t>BEHAVIOR TO VALIDATE</a:t>
            </a:r>
          </a:p>
        </p:txBody>
      </p:sp>
      <p:pic>
        <p:nvPicPr>
          <p:cNvPr id="26" name="Picture 25">
            <a:extLst>
              <a:ext uri="{FF2B5EF4-FFF2-40B4-BE49-F238E27FC236}">
                <a16:creationId xmlns:a16="http://schemas.microsoft.com/office/drawing/2014/main" id="{B78BCDEA-9C2B-F945-A224-864383BC09C7}"/>
              </a:ext>
            </a:extLst>
          </p:cNvPr>
          <p:cNvPicPr>
            <a:picLocks noChangeAspect="1"/>
          </p:cNvPicPr>
          <p:nvPr/>
        </p:nvPicPr>
        <p:blipFill>
          <a:blip r:embed="rId3"/>
          <a:stretch>
            <a:fillRect/>
          </a:stretch>
        </p:blipFill>
        <p:spPr>
          <a:xfrm>
            <a:off x="411127" y="1240500"/>
            <a:ext cx="1133739" cy="635104"/>
          </a:xfrm>
          <a:prstGeom prst="rect">
            <a:avLst/>
          </a:prstGeom>
        </p:spPr>
      </p:pic>
      <p:pic>
        <p:nvPicPr>
          <p:cNvPr id="27" name="Picture 26">
            <a:extLst>
              <a:ext uri="{FF2B5EF4-FFF2-40B4-BE49-F238E27FC236}">
                <a16:creationId xmlns:a16="http://schemas.microsoft.com/office/drawing/2014/main" id="{A84B2346-E5FE-8C46-B339-B05ED9702BD1}"/>
              </a:ext>
            </a:extLst>
          </p:cNvPr>
          <p:cNvPicPr>
            <a:picLocks noChangeAspect="1"/>
          </p:cNvPicPr>
          <p:nvPr/>
        </p:nvPicPr>
        <p:blipFill>
          <a:blip r:embed="rId4"/>
          <a:stretch>
            <a:fillRect/>
          </a:stretch>
        </p:blipFill>
        <p:spPr>
          <a:xfrm>
            <a:off x="411127" y="2693825"/>
            <a:ext cx="1133739" cy="312189"/>
          </a:xfrm>
          <a:prstGeom prst="rect">
            <a:avLst/>
          </a:prstGeom>
        </p:spPr>
      </p:pic>
      <p:grpSp>
        <p:nvGrpSpPr>
          <p:cNvPr id="28" name="Group 27">
            <a:extLst>
              <a:ext uri="{FF2B5EF4-FFF2-40B4-BE49-F238E27FC236}">
                <a16:creationId xmlns:a16="http://schemas.microsoft.com/office/drawing/2014/main" id="{CDC5E1CA-856D-BF45-87A9-B03148DE572A}"/>
              </a:ext>
            </a:extLst>
          </p:cNvPr>
          <p:cNvGrpSpPr/>
          <p:nvPr/>
        </p:nvGrpSpPr>
        <p:grpSpPr>
          <a:xfrm>
            <a:off x="327058" y="3798303"/>
            <a:ext cx="1301875" cy="978903"/>
            <a:chOff x="11843029" y="3177212"/>
            <a:chExt cx="2918333" cy="2194347"/>
          </a:xfrm>
        </p:grpSpPr>
        <p:pic>
          <p:nvPicPr>
            <p:cNvPr id="29" name="Picture 28">
              <a:extLst>
                <a:ext uri="{FF2B5EF4-FFF2-40B4-BE49-F238E27FC236}">
                  <a16:creationId xmlns:a16="http://schemas.microsoft.com/office/drawing/2014/main" id="{47A99C06-C085-A047-8419-B6600C181891}"/>
                </a:ext>
              </a:extLst>
            </p:cNvPr>
            <p:cNvPicPr>
              <a:picLocks noChangeAspect="1"/>
            </p:cNvPicPr>
            <p:nvPr/>
          </p:nvPicPr>
          <p:blipFill>
            <a:blip r:embed="rId5"/>
            <a:stretch>
              <a:fillRect/>
            </a:stretch>
          </p:blipFill>
          <p:spPr>
            <a:xfrm>
              <a:off x="13101736" y="3177212"/>
              <a:ext cx="1659626" cy="2097583"/>
            </a:xfrm>
            <a:prstGeom prst="rect">
              <a:avLst/>
            </a:prstGeom>
          </p:spPr>
        </p:pic>
        <p:pic>
          <p:nvPicPr>
            <p:cNvPr id="30" name="Picture 29">
              <a:extLst>
                <a:ext uri="{FF2B5EF4-FFF2-40B4-BE49-F238E27FC236}">
                  <a16:creationId xmlns:a16="http://schemas.microsoft.com/office/drawing/2014/main" id="{A8354C21-B766-6748-B39B-79080886EC60}"/>
                </a:ext>
              </a:extLst>
            </p:cNvPr>
            <p:cNvPicPr>
              <a:picLocks noChangeAspect="1"/>
            </p:cNvPicPr>
            <p:nvPr/>
          </p:nvPicPr>
          <p:blipFill>
            <a:blip r:embed="rId3"/>
            <a:stretch>
              <a:fillRect/>
            </a:stretch>
          </p:blipFill>
          <p:spPr>
            <a:xfrm>
              <a:off x="11843029" y="4212832"/>
              <a:ext cx="2068471" cy="1158727"/>
            </a:xfrm>
            <a:prstGeom prst="rect">
              <a:avLst/>
            </a:prstGeom>
          </p:spPr>
        </p:pic>
      </p:grpSp>
      <p:pic>
        <p:nvPicPr>
          <p:cNvPr id="31" name="Picture 30">
            <a:extLst>
              <a:ext uri="{FF2B5EF4-FFF2-40B4-BE49-F238E27FC236}">
                <a16:creationId xmlns:a16="http://schemas.microsoft.com/office/drawing/2014/main" id="{D624A9E1-6927-A840-83F2-FE62A00AC5A2}"/>
              </a:ext>
            </a:extLst>
          </p:cNvPr>
          <p:cNvPicPr>
            <a:picLocks noChangeAspect="1"/>
          </p:cNvPicPr>
          <p:nvPr/>
        </p:nvPicPr>
        <p:blipFill>
          <a:blip r:embed="rId6"/>
          <a:stretch>
            <a:fillRect/>
          </a:stretch>
        </p:blipFill>
        <p:spPr>
          <a:xfrm flipH="1">
            <a:off x="501746" y="5453558"/>
            <a:ext cx="1127187" cy="891655"/>
          </a:xfrm>
          <a:prstGeom prst="rect">
            <a:avLst/>
          </a:prstGeom>
        </p:spPr>
      </p:pic>
    </p:spTree>
    <p:extLst>
      <p:ext uri="{BB962C8B-B14F-4D97-AF65-F5344CB8AC3E}">
        <p14:creationId xmlns:p14="http://schemas.microsoft.com/office/powerpoint/2010/main" val="318600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C1E49-17C6-1040-A66B-D5987CB94F8B}"/>
              </a:ext>
            </a:extLst>
          </p:cNvPr>
          <p:cNvPicPr>
            <a:picLocks noChangeAspect="1"/>
          </p:cNvPicPr>
          <p:nvPr/>
        </p:nvPicPr>
        <p:blipFill>
          <a:blip r:embed="rId3"/>
          <a:stretch>
            <a:fillRect/>
          </a:stretch>
        </p:blipFill>
        <p:spPr>
          <a:xfrm flipH="1">
            <a:off x="1652338" y="1415482"/>
            <a:ext cx="3733403" cy="2116169"/>
          </a:xfrm>
          <a:prstGeom prst="rect">
            <a:avLst/>
          </a:prstGeom>
        </p:spPr>
      </p:pic>
      <p:pic>
        <p:nvPicPr>
          <p:cNvPr id="5" name="Picture 4">
            <a:extLst>
              <a:ext uri="{FF2B5EF4-FFF2-40B4-BE49-F238E27FC236}">
                <a16:creationId xmlns:a16="http://schemas.microsoft.com/office/drawing/2014/main" id="{130E6140-2637-4247-A795-C2D7EDD77D5F}"/>
              </a:ext>
            </a:extLst>
          </p:cNvPr>
          <p:cNvPicPr>
            <a:picLocks noChangeAspect="1"/>
          </p:cNvPicPr>
          <p:nvPr/>
        </p:nvPicPr>
        <p:blipFill>
          <a:blip r:embed="rId3"/>
          <a:stretch>
            <a:fillRect/>
          </a:stretch>
        </p:blipFill>
        <p:spPr>
          <a:xfrm>
            <a:off x="6806261" y="1415482"/>
            <a:ext cx="3733403" cy="2116169"/>
          </a:xfrm>
          <a:prstGeom prst="rect">
            <a:avLst/>
          </a:prstGeom>
        </p:spPr>
      </p:pic>
      <p:pic>
        <p:nvPicPr>
          <p:cNvPr id="6" name="Picture 5">
            <a:extLst>
              <a:ext uri="{FF2B5EF4-FFF2-40B4-BE49-F238E27FC236}">
                <a16:creationId xmlns:a16="http://schemas.microsoft.com/office/drawing/2014/main" id="{468E3CD9-E255-3144-B0BE-16756E01F0F7}"/>
              </a:ext>
            </a:extLst>
          </p:cNvPr>
          <p:cNvPicPr>
            <a:picLocks noChangeAspect="1"/>
          </p:cNvPicPr>
          <p:nvPr/>
        </p:nvPicPr>
        <p:blipFill>
          <a:blip r:embed="rId4"/>
          <a:stretch>
            <a:fillRect/>
          </a:stretch>
        </p:blipFill>
        <p:spPr>
          <a:xfrm>
            <a:off x="4490555" y="3592117"/>
            <a:ext cx="4182001" cy="3265883"/>
          </a:xfrm>
          <a:prstGeom prst="rect">
            <a:avLst/>
          </a:prstGeom>
        </p:spPr>
      </p:pic>
      <p:sp>
        <p:nvSpPr>
          <p:cNvPr id="7" name="Triangle 6">
            <a:extLst>
              <a:ext uri="{FF2B5EF4-FFF2-40B4-BE49-F238E27FC236}">
                <a16:creationId xmlns:a16="http://schemas.microsoft.com/office/drawing/2014/main" id="{FA68B957-58A5-444B-BBE5-B39CE75D243F}"/>
              </a:ext>
            </a:extLst>
          </p:cNvPr>
          <p:cNvSpPr/>
          <p:nvPr/>
        </p:nvSpPr>
        <p:spPr>
          <a:xfrm rot="10800000">
            <a:off x="2872361" y="2160287"/>
            <a:ext cx="6447280" cy="3808095"/>
          </a:xfrm>
          <a:prstGeom prst="triangle">
            <a:avLst/>
          </a:prstGeom>
          <a:solidFill>
            <a:srgbClr val="F5F749">
              <a:alpha val="9804"/>
            </a:srgbClr>
          </a:solidFill>
          <a:ln w="38100">
            <a:solidFill>
              <a:srgbClr val="F5F74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5CA3AC-15B2-DF40-B080-4ACFC31560AE}"/>
              </a:ext>
            </a:extLst>
          </p:cNvPr>
          <p:cNvSpPr/>
          <p:nvPr/>
        </p:nvSpPr>
        <p:spPr>
          <a:xfrm>
            <a:off x="223355" y="315273"/>
            <a:ext cx="8534400" cy="84011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Validate findings by comparing across data types</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1152897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C1E49-17C6-1040-A66B-D5987CB94F8B}"/>
              </a:ext>
            </a:extLst>
          </p:cNvPr>
          <p:cNvPicPr>
            <a:picLocks noChangeAspect="1"/>
          </p:cNvPicPr>
          <p:nvPr/>
        </p:nvPicPr>
        <p:blipFill>
          <a:blip r:embed="rId3"/>
          <a:stretch>
            <a:fillRect/>
          </a:stretch>
        </p:blipFill>
        <p:spPr>
          <a:xfrm flipH="1">
            <a:off x="633492" y="735330"/>
            <a:ext cx="4752247" cy="2693670"/>
          </a:xfrm>
          <a:prstGeom prst="rect">
            <a:avLst/>
          </a:prstGeom>
        </p:spPr>
      </p:pic>
      <p:pic>
        <p:nvPicPr>
          <p:cNvPr id="5" name="Picture 4">
            <a:extLst>
              <a:ext uri="{FF2B5EF4-FFF2-40B4-BE49-F238E27FC236}">
                <a16:creationId xmlns:a16="http://schemas.microsoft.com/office/drawing/2014/main" id="{130E6140-2637-4247-A795-C2D7EDD77D5F}"/>
              </a:ext>
            </a:extLst>
          </p:cNvPr>
          <p:cNvPicPr>
            <a:picLocks noChangeAspect="1"/>
          </p:cNvPicPr>
          <p:nvPr/>
        </p:nvPicPr>
        <p:blipFill>
          <a:blip r:embed="rId3"/>
          <a:stretch>
            <a:fillRect/>
          </a:stretch>
        </p:blipFill>
        <p:spPr>
          <a:xfrm>
            <a:off x="6806260" y="735330"/>
            <a:ext cx="4752247" cy="2693670"/>
          </a:xfrm>
          <a:prstGeom prst="rect">
            <a:avLst/>
          </a:prstGeom>
        </p:spPr>
      </p:pic>
      <p:pic>
        <p:nvPicPr>
          <p:cNvPr id="6" name="Picture 5">
            <a:extLst>
              <a:ext uri="{FF2B5EF4-FFF2-40B4-BE49-F238E27FC236}">
                <a16:creationId xmlns:a16="http://schemas.microsoft.com/office/drawing/2014/main" id="{468E3CD9-E255-3144-B0BE-16756E01F0F7}"/>
              </a:ext>
            </a:extLst>
          </p:cNvPr>
          <p:cNvPicPr>
            <a:picLocks noChangeAspect="1"/>
          </p:cNvPicPr>
          <p:nvPr/>
        </p:nvPicPr>
        <p:blipFill>
          <a:blip r:embed="rId4"/>
          <a:stretch>
            <a:fillRect/>
          </a:stretch>
        </p:blipFill>
        <p:spPr>
          <a:xfrm>
            <a:off x="4144626" y="3141265"/>
            <a:ext cx="5323267" cy="4157141"/>
          </a:xfrm>
          <a:prstGeom prst="rect">
            <a:avLst/>
          </a:prstGeom>
        </p:spPr>
      </p:pic>
      <p:sp>
        <p:nvSpPr>
          <p:cNvPr id="7" name="Triangle 6">
            <a:extLst>
              <a:ext uri="{FF2B5EF4-FFF2-40B4-BE49-F238E27FC236}">
                <a16:creationId xmlns:a16="http://schemas.microsoft.com/office/drawing/2014/main" id="{FA68B957-58A5-444B-BBE5-B39CE75D243F}"/>
              </a:ext>
            </a:extLst>
          </p:cNvPr>
          <p:cNvSpPr/>
          <p:nvPr/>
        </p:nvSpPr>
        <p:spPr>
          <a:xfrm rot="10800000">
            <a:off x="1992630" y="1275346"/>
            <a:ext cx="8206740" cy="4847323"/>
          </a:xfrm>
          <a:prstGeom prst="triangle">
            <a:avLst/>
          </a:prstGeom>
          <a:solidFill>
            <a:srgbClr val="F5F749">
              <a:alpha val="9804"/>
            </a:srgbClr>
          </a:solidFill>
          <a:ln w="38100">
            <a:solidFill>
              <a:srgbClr val="F5F74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A6F0EF-A83A-CA4C-B3F1-B753E6F30299}"/>
              </a:ext>
            </a:extLst>
          </p:cNvPr>
          <p:cNvSpPr/>
          <p:nvPr/>
        </p:nvSpPr>
        <p:spPr>
          <a:xfrm>
            <a:off x="0" y="0"/>
            <a:ext cx="12192000" cy="6858000"/>
          </a:xfrm>
          <a:prstGeom prst="rect">
            <a:avLst/>
          </a:prstGeom>
          <a:solidFill>
            <a:srgbClr val="FFFF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D2DEC2AF-6F94-A849-A96C-58F1E4DA1A81}"/>
              </a:ext>
            </a:extLst>
          </p:cNvPr>
          <p:cNvPicPr>
            <a:picLocks noChangeAspect="1"/>
          </p:cNvPicPr>
          <p:nvPr/>
        </p:nvPicPr>
        <p:blipFill>
          <a:blip r:embed="rId5"/>
          <a:stretch>
            <a:fillRect/>
          </a:stretch>
        </p:blipFill>
        <p:spPr>
          <a:xfrm>
            <a:off x="2888141" y="1177131"/>
            <a:ext cx="6161296" cy="4351338"/>
          </a:xfrm>
          <a:prstGeom prst="rect">
            <a:avLst/>
          </a:prstGeom>
          <a:ln>
            <a:solidFill>
              <a:srgbClr val="70D6FF"/>
            </a:solidFill>
          </a:ln>
        </p:spPr>
      </p:pic>
      <p:sp>
        <p:nvSpPr>
          <p:cNvPr id="3" name="TextBox 2">
            <a:extLst>
              <a:ext uri="{FF2B5EF4-FFF2-40B4-BE49-F238E27FC236}">
                <a16:creationId xmlns:a16="http://schemas.microsoft.com/office/drawing/2014/main" id="{52CAD3C2-FF04-8C4C-BEF4-311CBE6B22EB}"/>
              </a:ext>
            </a:extLst>
          </p:cNvPr>
          <p:cNvSpPr txBox="1"/>
          <p:nvPr/>
        </p:nvSpPr>
        <p:spPr>
          <a:xfrm>
            <a:off x="7172648" y="820247"/>
            <a:ext cx="1973041" cy="307777"/>
          </a:xfrm>
          <a:prstGeom prst="rect">
            <a:avLst/>
          </a:prstGeom>
          <a:noFill/>
        </p:spPr>
        <p:txBody>
          <a:bodyPr wrap="none" rtlCol="0">
            <a:spAutoFit/>
          </a:bodyPr>
          <a:lstStyle/>
          <a:p>
            <a:r>
              <a:rPr lang="en-US" sz="1400" dirty="0">
                <a:latin typeface="COOPERHEWITT-THIN" pitchFamily="2" charset="77"/>
                <a:ea typeface="COOPERHEWITT-THIN" pitchFamily="2" charset="77"/>
              </a:rPr>
              <a:t>(Fang &amp; Neufeld, 2009)</a:t>
            </a:r>
          </a:p>
        </p:txBody>
      </p:sp>
      <p:sp>
        <p:nvSpPr>
          <p:cNvPr id="10" name="Rounded Rectangle 9">
            <a:extLst>
              <a:ext uri="{FF2B5EF4-FFF2-40B4-BE49-F238E27FC236}">
                <a16:creationId xmlns:a16="http://schemas.microsoft.com/office/drawing/2014/main" id="{AA1D1CBD-A2E3-5841-9049-48DDB70DA6CD}"/>
              </a:ext>
            </a:extLst>
          </p:cNvPr>
          <p:cNvSpPr/>
          <p:nvPr/>
        </p:nvSpPr>
        <p:spPr>
          <a:xfrm>
            <a:off x="3502969" y="1735334"/>
            <a:ext cx="3669679" cy="550665"/>
          </a:xfrm>
          <a:prstGeom prst="roundRect">
            <a:avLst/>
          </a:prstGeom>
          <a:solidFill>
            <a:srgbClr val="F5F749">
              <a:alpha val="29804"/>
            </a:srgbClr>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599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D8F71F-6A68-584D-81DA-F2BBA7B885F5}"/>
              </a:ext>
            </a:extLst>
          </p:cNvPr>
          <p:cNvSpPr/>
          <p:nvPr/>
        </p:nvSpPr>
        <p:spPr>
          <a:xfrm>
            <a:off x="-21265" y="-12796"/>
            <a:ext cx="4231758" cy="6926122"/>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u="sng" dirty="0">
              <a:latin typeface="COOPERHEWITT-SEMIBOLD" pitchFamily="2" charset="77"/>
              <a:ea typeface="COOPERHEWITT-SEMIBOLD" pitchFamily="2" charset="77"/>
            </a:endParaRPr>
          </a:p>
          <a:p>
            <a:pPr algn="ctr"/>
            <a:endParaRPr lang="en-US" sz="2800" b="1" u="sng" dirty="0">
              <a:latin typeface="COOPERHEWITT-SEMIBOLD" pitchFamily="2" charset="77"/>
              <a:ea typeface="COOPERHEWITT-SEMIBOLD" pitchFamily="2" charset="77"/>
            </a:endParaRPr>
          </a:p>
          <a:p>
            <a:pPr algn="ctr"/>
            <a:r>
              <a:rPr lang="en-US" sz="2800" b="1" dirty="0">
                <a:latin typeface="COOPERHEWITT-SEMIBOLD" pitchFamily="2" charset="77"/>
                <a:ea typeface="COOPERHEWITT-SEMIBOLD" pitchFamily="2" charset="77"/>
              </a:rPr>
              <a:t>Challenge findings by comparing across cases</a:t>
            </a:r>
            <a:endParaRPr lang="en-US" sz="2800" b="1" dirty="0">
              <a:solidFill>
                <a:srgbClr val="FF9770"/>
              </a:solidFill>
              <a:latin typeface="COOPERHEWITT-SEMIBOLD" pitchFamily="2" charset="77"/>
              <a:ea typeface="COOPERHEWITT-SEMIBOLD" pitchFamily="2" charset="77"/>
            </a:endParaRPr>
          </a:p>
        </p:txBody>
      </p:sp>
      <p:pic>
        <p:nvPicPr>
          <p:cNvPr id="15" name="Picture 14">
            <a:extLst>
              <a:ext uri="{FF2B5EF4-FFF2-40B4-BE49-F238E27FC236}">
                <a16:creationId xmlns:a16="http://schemas.microsoft.com/office/drawing/2014/main" id="{313BAE5E-B2DD-AB40-9C31-A3F3567334A1}"/>
              </a:ext>
            </a:extLst>
          </p:cNvPr>
          <p:cNvPicPr>
            <a:picLocks noChangeAspect="1"/>
          </p:cNvPicPr>
          <p:nvPr/>
        </p:nvPicPr>
        <p:blipFill>
          <a:blip r:embed="rId3"/>
          <a:stretch>
            <a:fillRect/>
          </a:stretch>
        </p:blipFill>
        <p:spPr>
          <a:xfrm>
            <a:off x="2502558" y="81621"/>
            <a:ext cx="9035172" cy="6776379"/>
          </a:xfrm>
          <a:prstGeom prst="rect">
            <a:avLst/>
          </a:prstGeom>
        </p:spPr>
      </p:pic>
      <p:sp>
        <p:nvSpPr>
          <p:cNvPr id="5" name="Oval 4">
            <a:extLst>
              <a:ext uri="{FF2B5EF4-FFF2-40B4-BE49-F238E27FC236}">
                <a16:creationId xmlns:a16="http://schemas.microsoft.com/office/drawing/2014/main" id="{D374CA4C-F5F0-9746-8E17-321B31182360}"/>
              </a:ext>
            </a:extLst>
          </p:cNvPr>
          <p:cNvSpPr/>
          <p:nvPr/>
        </p:nvSpPr>
        <p:spPr>
          <a:xfrm>
            <a:off x="3357465" y="4373525"/>
            <a:ext cx="1348860" cy="1348860"/>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
        <p:nvSpPr>
          <p:cNvPr id="6" name="Oval 5">
            <a:extLst>
              <a:ext uri="{FF2B5EF4-FFF2-40B4-BE49-F238E27FC236}">
                <a16:creationId xmlns:a16="http://schemas.microsoft.com/office/drawing/2014/main" id="{D7A3471B-0C43-3542-B9A8-828501088DA5}"/>
              </a:ext>
            </a:extLst>
          </p:cNvPr>
          <p:cNvSpPr/>
          <p:nvPr/>
        </p:nvSpPr>
        <p:spPr>
          <a:xfrm>
            <a:off x="9716271" y="2521049"/>
            <a:ext cx="1348860" cy="1348860"/>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
        <p:nvSpPr>
          <p:cNvPr id="7" name="Oval 6">
            <a:extLst>
              <a:ext uri="{FF2B5EF4-FFF2-40B4-BE49-F238E27FC236}">
                <a16:creationId xmlns:a16="http://schemas.microsoft.com/office/drawing/2014/main" id="{E1F30341-3AA1-BE41-B13E-DE603F59B777}"/>
              </a:ext>
            </a:extLst>
          </p:cNvPr>
          <p:cNvSpPr/>
          <p:nvPr/>
        </p:nvSpPr>
        <p:spPr>
          <a:xfrm>
            <a:off x="10057063" y="1853774"/>
            <a:ext cx="667275" cy="667275"/>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
        <p:nvSpPr>
          <p:cNvPr id="8" name="Oval 7">
            <a:extLst>
              <a:ext uri="{FF2B5EF4-FFF2-40B4-BE49-F238E27FC236}">
                <a16:creationId xmlns:a16="http://schemas.microsoft.com/office/drawing/2014/main" id="{1E181C6F-4965-2942-BE72-B8C9080116B4}"/>
              </a:ext>
            </a:extLst>
          </p:cNvPr>
          <p:cNvSpPr/>
          <p:nvPr/>
        </p:nvSpPr>
        <p:spPr>
          <a:xfrm>
            <a:off x="2666117" y="5061991"/>
            <a:ext cx="667275" cy="667275"/>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2627746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48E4E97-F2FD-8E4B-83C3-58D7690CAA6E}"/>
              </a:ext>
            </a:extLst>
          </p:cNvPr>
          <p:cNvSpPr>
            <a:spLocks noGrp="1"/>
          </p:cNvSpPr>
          <p:nvPr>
            <p:ph idx="1"/>
          </p:nvPr>
        </p:nvSpPr>
        <p:spPr>
          <a:xfrm>
            <a:off x="5603468" y="1981040"/>
            <a:ext cx="6449596" cy="4351338"/>
          </a:xfrm>
        </p:spPr>
        <p:txBody>
          <a:bodyPr>
            <a:normAutofit fontScale="92500" lnSpcReduction="10000"/>
          </a:bodyPr>
          <a:lstStyle/>
          <a:p>
            <a:r>
              <a:rPr lang="en-US" dirty="0">
                <a:latin typeface="COOPERHEWITT-THIN" pitchFamily="2" charset="77"/>
                <a:ea typeface="COOPERHEWITT-THIN" pitchFamily="2" charset="77"/>
              </a:rPr>
              <a:t>Qualitative study of software projects</a:t>
            </a:r>
          </a:p>
          <a:p>
            <a:pPr lvl="1"/>
            <a:r>
              <a:rPr lang="en-US" dirty="0">
                <a:latin typeface="COOPERHEWITT-THIN" pitchFamily="2" charset="77"/>
                <a:ea typeface="COOPERHEWITT-THIN" pitchFamily="2" charset="77"/>
              </a:rPr>
              <a:t>Example narrative</a:t>
            </a:r>
          </a:p>
          <a:p>
            <a:pPr lvl="1"/>
            <a:r>
              <a:rPr lang="en-US" dirty="0">
                <a:latin typeface="COOPERHEWITT-THIN" pitchFamily="2" charset="77"/>
                <a:ea typeface="COOPERHEWITT-THIN" pitchFamily="2" charset="77"/>
              </a:rPr>
              <a:t>Validating the narrative</a:t>
            </a:r>
          </a:p>
          <a:p>
            <a:pPr lvl="1"/>
            <a:r>
              <a:rPr lang="en-US" dirty="0">
                <a:latin typeface="COOPERHEWITT-THIN" pitchFamily="2" charset="77"/>
                <a:ea typeface="COOPERHEWITT-THIN" pitchFamily="2" charset="77"/>
              </a:rPr>
              <a:t>Connecting to theoretical concepts</a:t>
            </a:r>
          </a:p>
          <a:p>
            <a:pPr lvl="1"/>
            <a:r>
              <a:rPr lang="en-US" dirty="0">
                <a:latin typeface="COOPERHEWITT-THIN" pitchFamily="2" charset="77"/>
                <a:ea typeface="COOPERHEWITT-THIN" pitchFamily="2" charset="77"/>
              </a:rPr>
              <a:t>Value of the narrative</a:t>
            </a:r>
          </a:p>
          <a:p>
            <a:pPr lvl="1"/>
            <a:r>
              <a:rPr lang="en-US" dirty="0">
                <a:latin typeface="COOPERHEWITT-THIN" pitchFamily="2" charset="77"/>
                <a:ea typeface="COOPERHEWITT-THIN" pitchFamily="2" charset="77"/>
              </a:rPr>
              <a:t>Developing analytical language</a:t>
            </a:r>
          </a:p>
          <a:p>
            <a:pPr lvl="1"/>
            <a:r>
              <a:rPr lang="en-US" dirty="0">
                <a:latin typeface="COOPERHEWITT-THIN" pitchFamily="2" charset="77"/>
                <a:ea typeface="COOPERHEWITT-THIN" pitchFamily="2" charset="77"/>
              </a:rPr>
              <a:t>Challenges</a:t>
            </a:r>
          </a:p>
          <a:p>
            <a:r>
              <a:rPr lang="en-US" dirty="0">
                <a:latin typeface="COOPERHEWITT-THIN" pitchFamily="2" charset="77"/>
                <a:ea typeface="COOPERHEWITT-THIN" pitchFamily="2" charset="77"/>
              </a:rPr>
              <a:t>Quantitative study of scientific software development</a:t>
            </a:r>
          </a:p>
          <a:p>
            <a:pPr lvl="1"/>
            <a:r>
              <a:rPr lang="en-US" dirty="0">
                <a:latin typeface="COOPERHEWITT-THIN" pitchFamily="2" charset="77"/>
                <a:ea typeface="COOPERHEWITT-THIN" pitchFamily="2" charset="77"/>
              </a:rPr>
              <a:t>Importance of large datasets</a:t>
            </a:r>
          </a:p>
          <a:p>
            <a:pPr lvl="1"/>
            <a:r>
              <a:rPr lang="en-US" dirty="0">
                <a:latin typeface="COOPERHEWITT-THIN" pitchFamily="2" charset="77"/>
                <a:ea typeface="COOPERHEWITT-THIN" pitchFamily="2" charset="77"/>
              </a:rPr>
              <a:t>Operationalizing software metrics and entities</a:t>
            </a:r>
          </a:p>
          <a:p>
            <a:r>
              <a:rPr lang="en-US" dirty="0">
                <a:latin typeface="COOPERHEWITT-THIN" pitchFamily="2" charset="77"/>
                <a:ea typeface="COOPERHEWITT-THIN" pitchFamily="2" charset="77"/>
              </a:rPr>
              <a:t>Opportunities</a:t>
            </a: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p:txBody>
      </p:sp>
      <p:grpSp>
        <p:nvGrpSpPr>
          <p:cNvPr id="12" name="Group 11">
            <a:extLst>
              <a:ext uri="{FF2B5EF4-FFF2-40B4-BE49-F238E27FC236}">
                <a16:creationId xmlns:a16="http://schemas.microsoft.com/office/drawing/2014/main" id="{5218DFBE-DF10-5A4E-8710-AD8EFB7ED35E}"/>
              </a:ext>
            </a:extLst>
          </p:cNvPr>
          <p:cNvGrpSpPr/>
          <p:nvPr/>
        </p:nvGrpSpPr>
        <p:grpSpPr>
          <a:xfrm>
            <a:off x="0" y="-306065"/>
            <a:ext cx="5603468" cy="4987704"/>
            <a:chOff x="0" y="-306065"/>
            <a:chExt cx="5603468" cy="4987704"/>
          </a:xfrm>
        </p:grpSpPr>
        <p:sp>
          <p:nvSpPr>
            <p:cNvPr id="13" name="Oval 12">
              <a:extLst>
                <a:ext uri="{FF2B5EF4-FFF2-40B4-BE49-F238E27FC236}">
                  <a16:creationId xmlns:a16="http://schemas.microsoft.com/office/drawing/2014/main" id="{74F733CB-6DEE-8B42-B6D6-928B3ECF7322}"/>
                </a:ext>
              </a:extLst>
            </p:cNvPr>
            <p:cNvSpPr/>
            <p:nvPr/>
          </p:nvSpPr>
          <p:spPr>
            <a:xfrm flipH="1">
              <a:off x="307882" y="-306065"/>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AA701C4-5DA3-9746-BD10-00FCF1E93A0A}"/>
                </a:ext>
              </a:extLst>
            </p:cNvPr>
            <p:cNvSpPr txBox="1"/>
            <p:nvPr/>
          </p:nvSpPr>
          <p:spPr>
            <a:xfrm>
              <a:off x="0" y="1400557"/>
              <a:ext cx="5603468" cy="1415772"/>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a:p>
              <a:pPr algn="ctr"/>
              <a:r>
                <a:rPr lang="en-US" dirty="0">
                  <a:solidFill>
                    <a:schemeClr val="bg1"/>
                  </a:solidFill>
                  <a:latin typeface="COOPERHEWITT-THIN" pitchFamily="2" charset="77"/>
                  <a:ea typeface="COOPERHEWITT-THIN" pitchFamily="2" charset="77"/>
                </a:rPr>
                <a:t>talk outline</a:t>
              </a:r>
            </a:p>
          </p:txBody>
        </p:sp>
      </p:grpSp>
      <p:sp>
        <p:nvSpPr>
          <p:cNvPr id="15" name="Right Arrow 14">
            <a:extLst>
              <a:ext uri="{FF2B5EF4-FFF2-40B4-BE49-F238E27FC236}">
                <a16:creationId xmlns:a16="http://schemas.microsoft.com/office/drawing/2014/main" id="{B13B24B8-732E-F246-9A24-E66BBEDC903B}"/>
              </a:ext>
            </a:extLst>
          </p:cNvPr>
          <p:cNvSpPr/>
          <p:nvPr/>
        </p:nvSpPr>
        <p:spPr>
          <a:xfrm>
            <a:off x="5804807" y="2971799"/>
            <a:ext cx="506186" cy="408214"/>
          </a:xfrm>
          <a:prstGeom prst="rightArrow">
            <a:avLst/>
          </a:prstGeom>
          <a:solidFill>
            <a:srgbClr val="F5F749"/>
          </a:solid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737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C85FEB4-7BC6-CF49-ADF0-2E39F6F18A50}"/>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22BFD128-7E69-9149-9B7D-3239D15F8173}"/>
              </a:ext>
            </a:extLst>
          </p:cNvPr>
          <p:cNvSpPr/>
          <p:nvPr/>
        </p:nvSpPr>
        <p:spPr>
          <a:xfrm rot="20019697">
            <a:off x="996827" y="5751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1EA6AB-DEC0-364C-83AF-9687C060DF73}"/>
              </a:ext>
            </a:extLst>
          </p:cNvPr>
          <p:cNvSpPr/>
          <p:nvPr/>
        </p:nvSpPr>
        <p:spPr>
          <a:xfrm rot="17412146">
            <a:off x="3287212" y="626623"/>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70DFAF-D918-4D4F-96BC-4F2BC50491F1}"/>
              </a:ext>
            </a:extLst>
          </p:cNvPr>
          <p:cNvSpPr/>
          <p:nvPr/>
        </p:nvSpPr>
        <p:spPr>
          <a:xfrm>
            <a:off x="2242581" y="3520725"/>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E36A79-9B25-564D-8F78-6F4C59419848}"/>
              </a:ext>
            </a:extLst>
          </p:cNvPr>
          <p:cNvSpPr/>
          <p:nvPr/>
        </p:nvSpPr>
        <p:spPr>
          <a:xfrm>
            <a:off x="6201664" y="1727363"/>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77865BE-8E73-3D4D-86AB-EEFA8738A599}"/>
              </a:ext>
            </a:extLst>
          </p:cNvPr>
          <p:cNvCxnSpPr>
            <a:cxnSpLocks/>
            <a:stCxn id="6" idx="5"/>
            <a:endCxn id="7" idx="1"/>
          </p:cNvCxnSpPr>
          <p:nvPr/>
        </p:nvCxnSpPr>
        <p:spPr>
          <a:xfrm>
            <a:off x="1800326" y="1119808"/>
            <a:ext cx="1524929" cy="92459"/>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5F8D7D-5761-7E47-B1F5-0707974958EC}"/>
              </a:ext>
            </a:extLst>
          </p:cNvPr>
          <p:cNvCxnSpPr>
            <a:cxnSpLocks/>
            <a:stCxn id="8" idx="6"/>
            <a:endCxn id="9" idx="2"/>
          </p:cNvCxnSpPr>
          <p:nvPr/>
        </p:nvCxnSpPr>
        <p:spPr>
          <a:xfrm>
            <a:off x="3067772" y="3933321"/>
            <a:ext cx="3133892" cy="28789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8E993A-1F31-A246-AB56-17DA426141D6}"/>
              </a:ext>
            </a:extLst>
          </p:cNvPr>
          <p:cNvCxnSpPr>
            <a:cxnSpLocks/>
            <a:stCxn id="6" idx="4"/>
            <a:endCxn id="8" idx="0"/>
          </p:cNvCxnSpPr>
          <p:nvPr/>
        </p:nvCxnSpPr>
        <p:spPr>
          <a:xfrm>
            <a:off x="1592480" y="1357550"/>
            <a:ext cx="1062697" cy="216317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ECC183-A108-1145-9D1B-B1B323C9E26E}"/>
              </a:ext>
            </a:extLst>
          </p:cNvPr>
          <p:cNvCxnSpPr>
            <a:cxnSpLocks/>
            <a:stCxn id="8" idx="7"/>
            <a:endCxn id="7" idx="2"/>
          </p:cNvCxnSpPr>
          <p:nvPr/>
        </p:nvCxnSpPr>
        <p:spPr>
          <a:xfrm flipV="1">
            <a:off x="2946926" y="1426431"/>
            <a:ext cx="610397" cy="221514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EC9471D-2A86-DD4F-8584-6FFF532464E5}"/>
              </a:ext>
            </a:extLst>
          </p:cNvPr>
          <p:cNvSpPr txBox="1"/>
          <p:nvPr/>
        </p:nvSpPr>
        <p:spPr>
          <a:xfrm>
            <a:off x="7188745" y="3388338"/>
            <a:ext cx="3498655" cy="1815882"/>
          </a:xfrm>
          <a:prstGeom prst="rect">
            <a:avLst/>
          </a:prstGeom>
          <a:noFill/>
        </p:spPr>
        <p:txBody>
          <a:bodyPr wrap="square" rtlCol="0">
            <a:spAutoFit/>
          </a:bodyPr>
          <a:lstStyle/>
          <a:p>
            <a:r>
              <a:rPr lang="en-US" sz="2800" b="1" dirty="0">
                <a:solidFill>
                  <a:schemeClr val="bg1"/>
                </a:solidFill>
                <a:latin typeface="COOPERHEWITT-SEMIBOLD" pitchFamily="2" charset="77"/>
                <a:ea typeface="COOPERHEWITT-SEMIBOLD" pitchFamily="2" charset="77"/>
              </a:rPr>
              <a:t>Connect data to theoretical concepts for analytical power</a:t>
            </a:r>
          </a:p>
        </p:txBody>
      </p:sp>
      <p:sp>
        <p:nvSpPr>
          <p:cNvPr id="25" name="Oval 24">
            <a:extLst>
              <a:ext uri="{FF2B5EF4-FFF2-40B4-BE49-F238E27FC236}">
                <a16:creationId xmlns:a16="http://schemas.microsoft.com/office/drawing/2014/main" id="{9819BA3C-A1B4-9E49-BBA9-D0DAA16CA0D0}"/>
              </a:ext>
            </a:extLst>
          </p:cNvPr>
          <p:cNvSpPr/>
          <p:nvPr/>
        </p:nvSpPr>
        <p:spPr>
          <a:xfrm>
            <a:off x="9170424" y="369057"/>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203B9ED-C31D-1E41-8421-35AFC0296338}"/>
              </a:ext>
            </a:extLst>
          </p:cNvPr>
          <p:cNvSpPr/>
          <p:nvPr/>
        </p:nvSpPr>
        <p:spPr>
          <a:xfrm>
            <a:off x="10687400" y="1335249"/>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65E59C-8A47-C844-A0DD-77C14F4FD657}"/>
              </a:ext>
            </a:extLst>
          </p:cNvPr>
          <p:cNvSpPr/>
          <p:nvPr/>
        </p:nvSpPr>
        <p:spPr>
          <a:xfrm>
            <a:off x="10548630" y="10735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E5CCAC0-5115-3045-BD15-E4DFFFD103DB}"/>
              </a:ext>
            </a:extLst>
          </p:cNvPr>
          <p:cNvSpPr/>
          <p:nvPr/>
        </p:nvSpPr>
        <p:spPr>
          <a:xfrm>
            <a:off x="11487807" y="26955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1CEC83D-F3C5-6E4D-B9CD-C188053C7B4A}"/>
              </a:ext>
            </a:extLst>
          </p:cNvPr>
          <p:cNvSpPr/>
          <p:nvPr/>
        </p:nvSpPr>
        <p:spPr>
          <a:xfrm>
            <a:off x="5379493" y="596134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ED08C3A-A546-C54C-87D4-C07C9F811EA5}"/>
              </a:ext>
            </a:extLst>
          </p:cNvPr>
          <p:cNvSpPr/>
          <p:nvPr/>
        </p:nvSpPr>
        <p:spPr>
          <a:xfrm>
            <a:off x="7067976" y="8684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BBCC8D6-F25B-7A41-8881-3F1907B0CF64}"/>
              </a:ext>
            </a:extLst>
          </p:cNvPr>
          <p:cNvSpPr/>
          <p:nvPr/>
        </p:nvSpPr>
        <p:spPr>
          <a:xfrm>
            <a:off x="10829977" y="5953118"/>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DCD7427-3DE1-D043-BC44-23B5A199A6C3}"/>
              </a:ext>
            </a:extLst>
          </p:cNvPr>
          <p:cNvSpPr/>
          <p:nvPr/>
        </p:nvSpPr>
        <p:spPr>
          <a:xfrm>
            <a:off x="11598943" y="47488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0931A92-D652-114B-A8AF-E3A6AE159E84}"/>
              </a:ext>
            </a:extLst>
          </p:cNvPr>
          <p:cNvSpPr/>
          <p:nvPr/>
        </p:nvSpPr>
        <p:spPr>
          <a:xfrm>
            <a:off x="6667072" y="678823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B6345F3E-0F84-C14C-852A-3F71A122F7E6}"/>
              </a:ext>
            </a:extLst>
          </p:cNvPr>
          <p:cNvCxnSpPr>
            <a:cxnSpLocks/>
            <a:stCxn id="30" idx="4"/>
          </p:cNvCxnSpPr>
          <p:nvPr/>
        </p:nvCxnSpPr>
        <p:spPr>
          <a:xfrm>
            <a:off x="7480572" y="1693682"/>
            <a:ext cx="11691" cy="39211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1CC539-7386-A244-8C8A-05C7D6E9271C}"/>
              </a:ext>
            </a:extLst>
          </p:cNvPr>
          <p:cNvCxnSpPr>
            <a:cxnSpLocks/>
            <a:stCxn id="25" idx="4"/>
          </p:cNvCxnSpPr>
          <p:nvPr/>
        </p:nvCxnSpPr>
        <p:spPr>
          <a:xfrm flipH="1">
            <a:off x="9445061" y="1194248"/>
            <a:ext cx="137959" cy="6832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185C58-22FD-3F42-B0D4-9AF846625422}"/>
              </a:ext>
            </a:extLst>
          </p:cNvPr>
          <p:cNvCxnSpPr>
            <a:cxnSpLocks/>
            <a:stCxn id="27" idx="3"/>
          </p:cNvCxnSpPr>
          <p:nvPr/>
        </p:nvCxnSpPr>
        <p:spPr>
          <a:xfrm flipH="1">
            <a:off x="9799313" y="811696"/>
            <a:ext cx="870163" cy="117737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117D371-AC60-FA41-ABEE-7E4440D3916D}"/>
              </a:ext>
            </a:extLst>
          </p:cNvPr>
          <p:cNvCxnSpPr>
            <a:cxnSpLocks/>
            <a:stCxn id="25" idx="6"/>
            <a:endCxn id="27" idx="2"/>
          </p:cNvCxnSpPr>
          <p:nvPr/>
        </p:nvCxnSpPr>
        <p:spPr>
          <a:xfrm flipV="1">
            <a:off x="9995615" y="519947"/>
            <a:ext cx="553015" cy="26170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D8DB39-E6F9-F645-AC97-7945AA661188}"/>
              </a:ext>
            </a:extLst>
          </p:cNvPr>
          <p:cNvCxnSpPr>
            <a:cxnSpLocks/>
            <a:stCxn id="26" idx="3"/>
            <a:endCxn id="9" idx="7"/>
          </p:cNvCxnSpPr>
          <p:nvPr/>
        </p:nvCxnSpPr>
        <p:spPr>
          <a:xfrm flipH="1">
            <a:off x="10458936" y="2039594"/>
            <a:ext cx="349310" cy="418201"/>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A874656-5163-3048-B6A6-890F8AC0D2AC}"/>
              </a:ext>
            </a:extLst>
          </p:cNvPr>
          <p:cNvCxnSpPr>
            <a:cxnSpLocks/>
            <a:stCxn id="28" idx="3"/>
          </p:cNvCxnSpPr>
          <p:nvPr/>
        </p:nvCxnSpPr>
        <p:spPr>
          <a:xfrm flipH="1">
            <a:off x="11110862" y="3399879"/>
            <a:ext cx="497791" cy="31246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050344C-EC7B-5841-9384-14932C89CD3E}"/>
              </a:ext>
            </a:extLst>
          </p:cNvPr>
          <p:cNvCxnSpPr>
            <a:cxnSpLocks/>
            <a:stCxn id="32" idx="2"/>
          </p:cNvCxnSpPr>
          <p:nvPr/>
        </p:nvCxnSpPr>
        <p:spPr>
          <a:xfrm flipH="1" flipV="1">
            <a:off x="11000973" y="4951784"/>
            <a:ext cx="597970" cy="20964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23E1EDA-208F-A442-827C-4CF9CD4EBE8E}"/>
              </a:ext>
            </a:extLst>
          </p:cNvPr>
          <p:cNvCxnSpPr>
            <a:cxnSpLocks/>
            <a:stCxn id="28" idx="0"/>
          </p:cNvCxnSpPr>
          <p:nvPr/>
        </p:nvCxnSpPr>
        <p:spPr>
          <a:xfrm flipH="1" flipV="1">
            <a:off x="11441789" y="2021058"/>
            <a:ext cx="458614" cy="6744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D33472C-019E-7E47-B44C-D4AD5008156F}"/>
              </a:ext>
            </a:extLst>
          </p:cNvPr>
          <p:cNvCxnSpPr>
            <a:cxnSpLocks/>
            <a:endCxn id="26" idx="7"/>
          </p:cNvCxnSpPr>
          <p:nvPr/>
        </p:nvCxnSpPr>
        <p:spPr>
          <a:xfrm flipH="1">
            <a:off x="11391745" y="1426431"/>
            <a:ext cx="1023439" cy="2966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3480BE9-E931-3540-ACE8-F692A5234369}"/>
              </a:ext>
            </a:extLst>
          </p:cNvPr>
          <p:cNvCxnSpPr>
            <a:cxnSpLocks/>
            <a:stCxn id="9" idx="3"/>
            <a:endCxn id="33" idx="0"/>
          </p:cNvCxnSpPr>
          <p:nvPr/>
        </p:nvCxnSpPr>
        <p:spPr>
          <a:xfrm>
            <a:off x="6932096" y="5984635"/>
            <a:ext cx="147572" cy="803597"/>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B1FEA08-6D62-2041-84AC-C44FDB99B3E6}"/>
              </a:ext>
            </a:extLst>
          </p:cNvPr>
          <p:cNvCxnSpPr>
            <a:cxnSpLocks/>
            <a:stCxn id="29" idx="6"/>
            <a:endCxn id="9" idx="3"/>
          </p:cNvCxnSpPr>
          <p:nvPr/>
        </p:nvCxnSpPr>
        <p:spPr>
          <a:xfrm flipV="1">
            <a:off x="6204684" y="5984635"/>
            <a:ext cx="727412" cy="38930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D3DFAF9-6435-ED41-B46F-D08514CB8869}"/>
              </a:ext>
            </a:extLst>
          </p:cNvPr>
          <p:cNvCxnSpPr>
            <a:cxnSpLocks/>
            <a:stCxn id="32" idx="3"/>
            <a:endCxn id="31" idx="7"/>
          </p:cNvCxnSpPr>
          <p:nvPr/>
        </p:nvCxnSpPr>
        <p:spPr>
          <a:xfrm flipH="1">
            <a:off x="11534322" y="5453179"/>
            <a:ext cx="185467" cy="62078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205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81A164-BDB6-1146-B3B9-8E7C078A4C97}"/>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8F833AE-8048-3D4A-AC79-A8B3DE39F740}"/>
              </a:ext>
            </a:extLst>
          </p:cNvPr>
          <p:cNvSpPr/>
          <p:nvPr/>
        </p:nvSpPr>
        <p:spPr>
          <a:xfrm rot="20019697">
            <a:off x="996827" y="5751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E73765-1FFC-5B41-8917-DE700976ABBF}"/>
              </a:ext>
            </a:extLst>
          </p:cNvPr>
          <p:cNvSpPr/>
          <p:nvPr/>
        </p:nvSpPr>
        <p:spPr>
          <a:xfrm rot="17412146">
            <a:off x="3287212" y="626623"/>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561A97-F397-104F-86D8-56A9D44B8972}"/>
              </a:ext>
            </a:extLst>
          </p:cNvPr>
          <p:cNvSpPr/>
          <p:nvPr/>
        </p:nvSpPr>
        <p:spPr>
          <a:xfrm>
            <a:off x="2242581" y="3520725"/>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78F1C9-DFE7-1C4C-87E8-CD9BE77D54A4}"/>
              </a:ext>
            </a:extLst>
          </p:cNvPr>
          <p:cNvSpPr/>
          <p:nvPr/>
        </p:nvSpPr>
        <p:spPr>
          <a:xfrm>
            <a:off x="6201664" y="1727363"/>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416B241-FD8B-014D-8F1A-CFF5350367CD}"/>
              </a:ext>
            </a:extLst>
          </p:cNvPr>
          <p:cNvCxnSpPr>
            <a:cxnSpLocks/>
            <a:stCxn id="11" idx="5"/>
            <a:endCxn id="12" idx="1"/>
          </p:cNvCxnSpPr>
          <p:nvPr/>
        </p:nvCxnSpPr>
        <p:spPr>
          <a:xfrm>
            <a:off x="1800326" y="1119808"/>
            <a:ext cx="1524929" cy="92459"/>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9DD288-9D3D-114B-9DCD-0DD36D5567D0}"/>
              </a:ext>
            </a:extLst>
          </p:cNvPr>
          <p:cNvCxnSpPr>
            <a:cxnSpLocks/>
            <a:stCxn id="13" idx="6"/>
            <a:endCxn id="14" idx="2"/>
          </p:cNvCxnSpPr>
          <p:nvPr/>
        </p:nvCxnSpPr>
        <p:spPr>
          <a:xfrm>
            <a:off x="3067772" y="3933321"/>
            <a:ext cx="3133892" cy="28789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49291B-C9BA-8149-8EC3-7AEBD68B4210}"/>
              </a:ext>
            </a:extLst>
          </p:cNvPr>
          <p:cNvCxnSpPr>
            <a:cxnSpLocks/>
            <a:stCxn id="11" idx="4"/>
            <a:endCxn id="13" idx="0"/>
          </p:cNvCxnSpPr>
          <p:nvPr/>
        </p:nvCxnSpPr>
        <p:spPr>
          <a:xfrm>
            <a:off x="1592480" y="1357550"/>
            <a:ext cx="1062697" cy="216317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AE0A5C3-5513-4E40-935F-3D6A65372A57}"/>
              </a:ext>
            </a:extLst>
          </p:cNvPr>
          <p:cNvCxnSpPr>
            <a:cxnSpLocks/>
            <a:stCxn id="13" idx="7"/>
            <a:endCxn id="12" idx="2"/>
          </p:cNvCxnSpPr>
          <p:nvPr/>
        </p:nvCxnSpPr>
        <p:spPr>
          <a:xfrm flipV="1">
            <a:off x="2946926" y="1426431"/>
            <a:ext cx="610397" cy="221514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C494BE-5420-D543-B060-70C49D110EF7}"/>
              </a:ext>
            </a:extLst>
          </p:cNvPr>
          <p:cNvSpPr txBox="1"/>
          <p:nvPr/>
        </p:nvSpPr>
        <p:spPr>
          <a:xfrm>
            <a:off x="7275136" y="3641571"/>
            <a:ext cx="2833094" cy="1446550"/>
          </a:xfrm>
          <a:prstGeom prst="rect">
            <a:avLst/>
          </a:prstGeom>
          <a:noFill/>
        </p:spPr>
        <p:txBody>
          <a:bodyPr wrap="square" rtlCol="0">
            <a:spAutoFit/>
          </a:bodyPr>
          <a:lstStyle/>
          <a:p>
            <a:pPr algn="ctr"/>
            <a:r>
              <a:rPr lang="en-US" sz="4400" b="1" dirty="0">
                <a:solidFill>
                  <a:schemeClr val="bg1"/>
                </a:solidFill>
                <a:latin typeface="COOPERHEWITT-SEMIBOLD" pitchFamily="2" charset="77"/>
                <a:ea typeface="COOPERHEWITT-SEMIBOLD" pitchFamily="2" charset="77"/>
              </a:rPr>
              <a:t>INVISIBLE WORK</a:t>
            </a:r>
          </a:p>
        </p:txBody>
      </p:sp>
      <p:sp>
        <p:nvSpPr>
          <p:cNvPr id="20" name="Oval 19">
            <a:extLst>
              <a:ext uri="{FF2B5EF4-FFF2-40B4-BE49-F238E27FC236}">
                <a16:creationId xmlns:a16="http://schemas.microsoft.com/office/drawing/2014/main" id="{9CEE44AC-53D8-8540-8C2C-FC12C372F6FC}"/>
              </a:ext>
            </a:extLst>
          </p:cNvPr>
          <p:cNvSpPr/>
          <p:nvPr/>
        </p:nvSpPr>
        <p:spPr>
          <a:xfrm>
            <a:off x="9170424" y="369057"/>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2A6BE2-51BF-0F42-A2CE-42A1B0A2075E}"/>
              </a:ext>
            </a:extLst>
          </p:cNvPr>
          <p:cNvSpPr/>
          <p:nvPr/>
        </p:nvSpPr>
        <p:spPr>
          <a:xfrm>
            <a:off x="10687400" y="1335249"/>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DA718D7-4E84-144D-875F-48D55C89EC4F}"/>
              </a:ext>
            </a:extLst>
          </p:cNvPr>
          <p:cNvSpPr/>
          <p:nvPr/>
        </p:nvSpPr>
        <p:spPr>
          <a:xfrm>
            <a:off x="10548630" y="10735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937CADC-D754-D94F-BCC0-E450C3840DDA}"/>
              </a:ext>
            </a:extLst>
          </p:cNvPr>
          <p:cNvSpPr/>
          <p:nvPr/>
        </p:nvSpPr>
        <p:spPr>
          <a:xfrm>
            <a:off x="11487807" y="26955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67A1CBF-CFA7-5143-8256-89BF2F873FA3}"/>
              </a:ext>
            </a:extLst>
          </p:cNvPr>
          <p:cNvSpPr/>
          <p:nvPr/>
        </p:nvSpPr>
        <p:spPr>
          <a:xfrm>
            <a:off x="5379493" y="596134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9A4F765-F70B-594E-B695-3C076E6B8DA9}"/>
              </a:ext>
            </a:extLst>
          </p:cNvPr>
          <p:cNvSpPr/>
          <p:nvPr/>
        </p:nvSpPr>
        <p:spPr>
          <a:xfrm>
            <a:off x="7067976" y="8684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11E0D01-1C47-3A43-95DC-EB88EAE657B9}"/>
              </a:ext>
            </a:extLst>
          </p:cNvPr>
          <p:cNvSpPr/>
          <p:nvPr/>
        </p:nvSpPr>
        <p:spPr>
          <a:xfrm>
            <a:off x="10829977" y="5953118"/>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055529-9EB4-8346-A84A-FBD936B0A537}"/>
              </a:ext>
            </a:extLst>
          </p:cNvPr>
          <p:cNvSpPr/>
          <p:nvPr/>
        </p:nvSpPr>
        <p:spPr>
          <a:xfrm>
            <a:off x="11598943" y="47488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FEF7309-BBEB-7444-8973-71BCAD4D049C}"/>
              </a:ext>
            </a:extLst>
          </p:cNvPr>
          <p:cNvSpPr/>
          <p:nvPr/>
        </p:nvSpPr>
        <p:spPr>
          <a:xfrm>
            <a:off x="6667072" y="678823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7D8A0A1-7E3A-F441-8708-C1414A593E90}"/>
              </a:ext>
            </a:extLst>
          </p:cNvPr>
          <p:cNvCxnSpPr>
            <a:cxnSpLocks/>
            <a:stCxn id="25" idx="4"/>
          </p:cNvCxnSpPr>
          <p:nvPr/>
        </p:nvCxnSpPr>
        <p:spPr>
          <a:xfrm>
            <a:off x="7480572" y="1693682"/>
            <a:ext cx="11691" cy="39211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289C5B0-CDBC-3C4B-9BF0-2E3C339D7667}"/>
              </a:ext>
            </a:extLst>
          </p:cNvPr>
          <p:cNvCxnSpPr>
            <a:cxnSpLocks/>
            <a:stCxn id="20" idx="4"/>
          </p:cNvCxnSpPr>
          <p:nvPr/>
        </p:nvCxnSpPr>
        <p:spPr>
          <a:xfrm flipH="1">
            <a:off x="9445061" y="1194248"/>
            <a:ext cx="137959" cy="6832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E4CACAB-4679-BD4F-8804-E4EEE5591E5C}"/>
              </a:ext>
            </a:extLst>
          </p:cNvPr>
          <p:cNvCxnSpPr>
            <a:cxnSpLocks/>
            <a:stCxn id="22" idx="3"/>
          </p:cNvCxnSpPr>
          <p:nvPr/>
        </p:nvCxnSpPr>
        <p:spPr>
          <a:xfrm flipH="1">
            <a:off x="9799313" y="811696"/>
            <a:ext cx="870163" cy="117737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F5FF48-4A82-6C47-8565-E77DDA36CADD}"/>
              </a:ext>
            </a:extLst>
          </p:cNvPr>
          <p:cNvCxnSpPr>
            <a:cxnSpLocks/>
            <a:stCxn id="20" idx="6"/>
            <a:endCxn id="22" idx="2"/>
          </p:cNvCxnSpPr>
          <p:nvPr/>
        </p:nvCxnSpPr>
        <p:spPr>
          <a:xfrm flipV="1">
            <a:off x="9995615" y="519947"/>
            <a:ext cx="553015" cy="26170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2D533F-E8E9-FC45-A854-326205F43726}"/>
              </a:ext>
            </a:extLst>
          </p:cNvPr>
          <p:cNvCxnSpPr>
            <a:cxnSpLocks/>
            <a:stCxn id="21" idx="3"/>
            <a:endCxn id="14" idx="7"/>
          </p:cNvCxnSpPr>
          <p:nvPr/>
        </p:nvCxnSpPr>
        <p:spPr>
          <a:xfrm flipH="1">
            <a:off x="10458936" y="2039594"/>
            <a:ext cx="349310" cy="418201"/>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F57660-7F0F-A344-A1E9-F68D69AC6691}"/>
              </a:ext>
            </a:extLst>
          </p:cNvPr>
          <p:cNvCxnSpPr>
            <a:cxnSpLocks/>
            <a:stCxn id="23" idx="3"/>
          </p:cNvCxnSpPr>
          <p:nvPr/>
        </p:nvCxnSpPr>
        <p:spPr>
          <a:xfrm flipH="1">
            <a:off x="11110862" y="3399879"/>
            <a:ext cx="497791" cy="31246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5029DB-D22B-A140-879D-346317DCC3B2}"/>
              </a:ext>
            </a:extLst>
          </p:cNvPr>
          <p:cNvCxnSpPr>
            <a:cxnSpLocks/>
            <a:stCxn id="27" idx="2"/>
          </p:cNvCxnSpPr>
          <p:nvPr/>
        </p:nvCxnSpPr>
        <p:spPr>
          <a:xfrm flipH="1" flipV="1">
            <a:off x="11000973" y="4951784"/>
            <a:ext cx="597970" cy="20964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5EDBDD-FC80-E14C-A1C6-9918375E7727}"/>
              </a:ext>
            </a:extLst>
          </p:cNvPr>
          <p:cNvCxnSpPr>
            <a:cxnSpLocks/>
            <a:stCxn id="23" idx="0"/>
          </p:cNvCxnSpPr>
          <p:nvPr/>
        </p:nvCxnSpPr>
        <p:spPr>
          <a:xfrm flipH="1" flipV="1">
            <a:off x="11441789" y="2021058"/>
            <a:ext cx="458614" cy="6744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02F54F-C858-D54B-AB97-0B323EF6E78E}"/>
              </a:ext>
            </a:extLst>
          </p:cNvPr>
          <p:cNvCxnSpPr>
            <a:cxnSpLocks/>
            <a:endCxn id="21" idx="7"/>
          </p:cNvCxnSpPr>
          <p:nvPr/>
        </p:nvCxnSpPr>
        <p:spPr>
          <a:xfrm flipH="1">
            <a:off x="11391745" y="1426431"/>
            <a:ext cx="1023439" cy="2966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BC5E2AE-BBCE-6348-B201-2AD9884EABA6}"/>
              </a:ext>
            </a:extLst>
          </p:cNvPr>
          <p:cNvCxnSpPr>
            <a:cxnSpLocks/>
            <a:stCxn id="14" idx="3"/>
            <a:endCxn id="28" idx="0"/>
          </p:cNvCxnSpPr>
          <p:nvPr/>
        </p:nvCxnSpPr>
        <p:spPr>
          <a:xfrm>
            <a:off x="6932096" y="5984635"/>
            <a:ext cx="147572" cy="803597"/>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476CB9-6E0C-EC47-81FF-6EC14B819DA6}"/>
              </a:ext>
            </a:extLst>
          </p:cNvPr>
          <p:cNvCxnSpPr>
            <a:cxnSpLocks/>
            <a:stCxn id="24" idx="6"/>
            <a:endCxn id="14" idx="3"/>
          </p:cNvCxnSpPr>
          <p:nvPr/>
        </p:nvCxnSpPr>
        <p:spPr>
          <a:xfrm flipV="1">
            <a:off x="6204684" y="5984635"/>
            <a:ext cx="727412" cy="38930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E726932-2BD4-4548-AE6E-C6F0172CCBA8}"/>
              </a:ext>
            </a:extLst>
          </p:cNvPr>
          <p:cNvCxnSpPr>
            <a:cxnSpLocks/>
            <a:stCxn id="27" idx="3"/>
            <a:endCxn id="26" idx="7"/>
          </p:cNvCxnSpPr>
          <p:nvPr/>
        </p:nvCxnSpPr>
        <p:spPr>
          <a:xfrm flipH="1">
            <a:off x="11534322" y="5453179"/>
            <a:ext cx="185467" cy="62078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7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D0561-958B-1349-A418-4734ED10DA7A}"/>
              </a:ext>
            </a:extLst>
          </p:cNvPr>
          <p:cNvSpPr>
            <a:spLocks noGrp="1"/>
          </p:cNvSpPr>
          <p:nvPr>
            <p:ph idx="1"/>
          </p:nvPr>
        </p:nvSpPr>
        <p:spPr>
          <a:xfrm>
            <a:off x="5603468" y="1981040"/>
            <a:ext cx="6449596" cy="4351338"/>
          </a:xfrm>
        </p:spPr>
        <p:txBody>
          <a:bodyPr>
            <a:normAutofit fontScale="92500" lnSpcReduction="20000"/>
          </a:bodyPr>
          <a:lstStyle/>
          <a:p>
            <a:r>
              <a:rPr lang="en-US" dirty="0">
                <a:latin typeface="COOPERHEWITT-THIN" pitchFamily="2" charset="77"/>
                <a:ea typeface="COOPERHEWITT-THIN" pitchFamily="2" charset="77"/>
              </a:rPr>
              <a:t>Qualitative study of software projects</a:t>
            </a:r>
          </a:p>
          <a:p>
            <a:pPr lvl="1"/>
            <a:r>
              <a:rPr lang="en-US" dirty="0">
                <a:latin typeface="COOPERHEWITT-THIN" pitchFamily="2" charset="77"/>
                <a:ea typeface="COOPERHEWITT-THIN" pitchFamily="2" charset="77"/>
              </a:rPr>
              <a:t>Example narrative</a:t>
            </a:r>
          </a:p>
          <a:p>
            <a:pPr lvl="1"/>
            <a:r>
              <a:rPr lang="en-US" dirty="0">
                <a:latin typeface="COOPERHEWITT-THIN" pitchFamily="2" charset="77"/>
                <a:ea typeface="COOPERHEWITT-THIN" pitchFamily="2" charset="77"/>
              </a:rPr>
              <a:t>Validating the narrative</a:t>
            </a:r>
          </a:p>
          <a:p>
            <a:pPr lvl="1"/>
            <a:r>
              <a:rPr lang="en-US" dirty="0">
                <a:latin typeface="COOPERHEWITT-THIN" pitchFamily="2" charset="77"/>
                <a:ea typeface="COOPERHEWITT-THIN" pitchFamily="2" charset="77"/>
              </a:rPr>
              <a:t>Connecting to theoretical concepts</a:t>
            </a:r>
          </a:p>
          <a:p>
            <a:pPr lvl="1"/>
            <a:r>
              <a:rPr lang="en-US" dirty="0">
                <a:latin typeface="COOPERHEWITT-THIN" pitchFamily="2" charset="77"/>
                <a:ea typeface="COOPERHEWITT-THIN" pitchFamily="2" charset="77"/>
              </a:rPr>
              <a:t>Value of the narrative</a:t>
            </a:r>
          </a:p>
          <a:p>
            <a:pPr lvl="1"/>
            <a:r>
              <a:rPr lang="en-US" dirty="0">
                <a:latin typeface="COOPERHEWITT-THIN" pitchFamily="2" charset="77"/>
                <a:ea typeface="COOPERHEWITT-THIN" pitchFamily="2" charset="77"/>
              </a:rPr>
              <a:t>Developing analytical language</a:t>
            </a:r>
          </a:p>
          <a:p>
            <a:pPr lvl="1"/>
            <a:r>
              <a:rPr lang="en-US" dirty="0">
                <a:latin typeface="COOPERHEWITT-THIN" pitchFamily="2" charset="77"/>
                <a:ea typeface="COOPERHEWITT-THIN" pitchFamily="2" charset="77"/>
              </a:rPr>
              <a:t>Challenges</a:t>
            </a:r>
          </a:p>
          <a:p>
            <a:r>
              <a:rPr lang="en-US" dirty="0">
                <a:latin typeface="COOPERHEWITT-THIN" pitchFamily="2" charset="77"/>
                <a:ea typeface="COOPERHEWITT-THIN" pitchFamily="2" charset="77"/>
              </a:rPr>
              <a:t>Quantitative study of scientific software development</a:t>
            </a:r>
          </a:p>
          <a:p>
            <a:pPr lvl="1"/>
            <a:r>
              <a:rPr lang="en-US" b="1" dirty="0">
                <a:latin typeface="COOPERHEWITT-SEMIBOLD" pitchFamily="2" charset="77"/>
                <a:ea typeface="COOPERHEWITT-SEMIBOLD" pitchFamily="2" charset="77"/>
              </a:rPr>
              <a:t>Importance of large datasets</a:t>
            </a:r>
          </a:p>
          <a:p>
            <a:pPr lvl="1"/>
            <a:r>
              <a:rPr lang="en-US" b="1" dirty="0">
                <a:latin typeface="COOPERHEWITT-SEMIBOLD" pitchFamily="2" charset="77"/>
                <a:ea typeface="COOPERHEWITT-SEMIBOLD" pitchFamily="2" charset="77"/>
              </a:rPr>
              <a:t>Operationalizing software metrics and entities</a:t>
            </a:r>
          </a:p>
          <a:p>
            <a:r>
              <a:rPr lang="en-US" dirty="0">
                <a:latin typeface="COOPERHEWITT-THIN" pitchFamily="2" charset="77"/>
                <a:ea typeface="COOPERHEWITT-THIN" pitchFamily="2" charset="77"/>
              </a:rPr>
              <a:t>Opportunities</a:t>
            </a: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p:txBody>
      </p:sp>
      <p:grpSp>
        <p:nvGrpSpPr>
          <p:cNvPr id="6" name="Group 5">
            <a:extLst>
              <a:ext uri="{FF2B5EF4-FFF2-40B4-BE49-F238E27FC236}">
                <a16:creationId xmlns:a16="http://schemas.microsoft.com/office/drawing/2014/main" id="{7D4DBB15-9E2E-CA42-A0F7-91DA1AEA3F98}"/>
              </a:ext>
            </a:extLst>
          </p:cNvPr>
          <p:cNvGrpSpPr/>
          <p:nvPr/>
        </p:nvGrpSpPr>
        <p:grpSpPr>
          <a:xfrm>
            <a:off x="0" y="-306065"/>
            <a:ext cx="5603468" cy="4987704"/>
            <a:chOff x="0" y="-306065"/>
            <a:chExt cx="5603468" cy="4987704"/>
          </a:xfrm>
        </p:grpSpPr>
        <p:sp>
          <p:nvSpPr>
            <p:cNvPr id="7" name="Oval 6">
              <a:extLst>
                <a:ext uri="{FF2B5EF4-FFF2-40B4-BE49-F238E27FC236}">
                  <a16:creationId xmlns:a16="http://schemas.microsoft.com/office/drawing/2014/main" id="{4A4C64AA-EA28-CF49-91C8-797D83BDD91A}"/>
                </a:ext>
              </a:extLst>
            </p:cNvPr>
            <p:cNvSpPr/>
            <p:nvPr/>
          </p:nvSpPr>
          <p:spPr>
            <a:xfrm flipH="1">
              <a:off x="307882" y="-306065"/>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4FB8F25-6F2E-3D4B-A0F3-18FF46B9D18B}"/>
                </a:ext>
              </a:extLst>
            </p:cNvPr>
            <p:cNvSpPr txBox="1"/>
            <p:nvPr/>
          </p:nvSpPr>
          <p:spPr>
            <a:xfrm>
              <a:off x="0" y="1400557"/>
              <a:ext cx="5603468" cy="1138773"/>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p:txBody>
        </p:sp>
      </p:grpSp>
    </p:spTree>
    <p:extLst>
      <p:ext uri="{BB962C8B-B14F-4D97-AF65-F5344CB8AC3E}">
        <p14:creationId xmlns:p14="http://schemas.microsoft.com/office/powerpoint/2010/main" val="196365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81A164-BDB6-1146-B3B9-8E7C078A4C97}"/>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5C494BE-5420-D543-B060-70C49D110EF7}"/>
              </a:ext>
            </a:extLst>
          </p:cNvPr>
          <p:cNvSpPr txBox="1"/>
          <p:nvPr/>
        </p:nvSpPr>
        <p:spPr>
          <a:xfrm>
            <a:off x="1001916" y="821762"/>
            <a:ext cx="4611484" cy="769441"/>
          </a:xfrm>
          <a:prstGeom prst="rect">
            <a:avLst/>
          </a:prstGeom>
          <a:noFill/>
        </p:spPr>
        <p:txBody>
          <a:bodyPr wrap="square" rtlCol="0">
            <a:spAutoFit/>
          </a:bodyPr>
          <a:lstStyle/>
          <a:p>
            <a:r>
              <a:rPr lang="en-US" sz="4400" b="1" dirty="0">
                <a:solidFill>
                  <a:schemeClr val="bg1"/>
                </a:solidFill>
                <a:latin typeface="COOPERHEWITT-SEMIBOLD" pitchFamily="2" charset="77"/>
                <a:ea typeface="COOPERHEWITT-SEMIBOLD" pitchFamily="2" charset="77"/>
              </a:rPr>
              <a:t>INVISIBLE </a:t>
            </a:r>
            <a:r>
              <a:rPr lang="en-US" sz="4400" b="1" dirty="0">
                <a:solidFill>
                  <a:srgbClr val="70D6FF"/>
                </a:solidFill>
                <a:latin typeface="COOPERHEWITT-SEMIBOLD" pitchFamily="2" charset="77"/>
                <a:ea typeface="COOPERHEWITT-SEMIBOLD" pitchFamily="2" charset="77"/>
              </a:rPr>
              <a:t>WORK</a:t>
            </a:r>
          </a:p>
        </p:txBody>
      </p:sp>
      <p:sp>
        <p:nvSpPr>
          <p:cNvPr id="41" name="TextBox 40">
            <a:extLst>
              <a:ext uri="{FF2B5EF4-FFF2-40B4-BE49-F238E27FC236}">
                <a16:creationId xmlns:a16="http://schemas.microsoft.com/office/drawing/2014/main" id="{3DFFF40C-D251-D042-AC3C-42F1C34216D2}"/>
              </a:ext>
            </a:extLst>
          </p:cNvPr>
          <p:cNvSpPr txBox="1"/>
          <p:nvPr/>
        </p:nvSpPr>
        <p:spPr>
          <a:xfrm>
            <a:off x="1001916" y="1722003"/>
            <a:ext cx="6108700" cy="369332"/>
          </a:xfrm>
          <a:prstGeom prst="rect">
            <a:avLst/>
          </a:prstGeom>
          <a:noFill/>
        </p:spPr>
        <p:txBody>
          <a:bodyPr wrap="square">
            <a:spAutoFit/>
          </a:bodyPr>
          <a:lstStyle/>
          <a:p>
            <a:r>
              <a:rPr lang="en-US" sz="1800" dirty="0">
                <a:latin typeface="COOPERHEWITT-THIN" pitchFamily="2" charset="77"/>
                <a:ea typeface="COOPERHEWITT-THIN" pitchFamily="2" charset="77"/>
              </a:rPr>
              <a:t>Labor that ”disappears from our observations and reckonings”</a:t>
            </a:r>
            <a:endParaRPr lang="en-US" dirty="0"/>
          </a:p>
        </p:txBody>
      </p:sp>
      <p:sp>
        <p:nvSpPr>
          <p:cNvPr id="42" name="TextBox 41">
            <a:extLst>
              <a:ext uri="{FF2B5EF4-FFF2-40B4-BE49-F238E27FC236}">
                <a16:creationId xmlns:a16="http://schemas.microsoft.com/office/drawing/2014/main" id="{73CD324F-77C2-0644-9CE9-185C8D2582C6}"/>
              </a:ext>
            </a:extLst>
          </p:cNvPr>
          <p:cNvSpPr txBox="1"/>
          <p:nvPr/>
        </p:nvSpPr>
        <p:spPr>
          <a:xfrm>
            <a:off x="5133975" y="2091335"/>
            <a:ext cx="1924050" cy="307777"/>
          </a:xfrm>
          <a:prstGeom prst="rect">
            <a:avLst/>
          </a:prstGeom>
          <a:noFill/>
        </p:spPr>
        <p:txBody>
          <a:bodyPr wrap="square">
            <a:spAutoFit/>
          </a:bodyPr>
          <a:lstStyle/>
          <a:p>
            <a:r>
              <a:rPr lang="en-US" sz="1400" dirty="0">
                <a:latin typeface="COOPERHEWITT-THIN" pitchFamily="2" charset="77"/>
                <a:ea typeface="COOPERHEWITT-THIN" pitchFamily="2" charset="77"/>
              </a:rPr>
              <a:t>(Daniels, 1987, p. 403)</a:t>
            </a:r>
            <a:endParaRPr lang="en-US" sz="1400" dirty="0"/>
          </a:p>
        </p:txBody>
      </p:sp>
    </p:spTree>
    <p:extLst>
      <p:ext uri="{BB962C8B-B14F-4D97-AF65-F5344CB8AC3E}">
        <p14:creationId xmlns:p14="http://schemas.microsoft.com/office/powerpoint/2010/main" val="968570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81A164-BDB6-1146-B3B9-8E7C078A4C97}"/>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5C494BE-5420-D543-B060-70C49D110EF7}"/>
              </a:ext>
            </a:extLst>
          </p:cNvPr>
          <p:cNvSpPr txBox="1"/>
          <p:nvPr/>
        </p:nvSpPr>
        <p:spPr>
          <a:xfrm>
            <a:off x="1001916" y="821762"/>
            <a:ext cx="4611484" cy="769441"/>
          </a:xfrm>
          <a:prstGeom prst="rect">
            <a:avLst/>
          </a:prstGeom>
          <a:noFill/>
        </p:spPr>
        <p:txBody>
          <a:bodyPr wrap="square" rtlCol="0">
            <a:spAutoFit/>
          </a:bodyPr>
          <a:lstStyle/>
          <a:p>
            <a:r>
              <a:rPr lang="en-US" sz="4400" b="1" dirty="0">
                <a:solidFill>
                  <a:schemeClr val="bg1"/>
                </a:solidFill>
                <a:latin typeface="COOPERHEWITT-SEMIBOLD" pitchFamily="2" charset="77"/>
                <a:ea typeface="COOPERHEWITT-SEMIBOLD" pitchFamily="2" charset="77"/>
              </a:rPr>
              <a:t>INVISIBLE </a:t>
            </a:r>
            <a:r>
              <a:rPr lang="en-US" sz="4400" b="1" dirty="0">
                <a:solidFill>
                  <a:srgbClr val="70D6FF"/>
                </a:solidFill>
                <a:latin typeface="COOPERHEWITT-SEMIBOLD" pitchFamily="2" charset="77"/>
                <a:ea typeface="COOPERHEWITT-SEMIBOLD" pitchFamily="2" charset="77"/>
              </a:rPr>
              <a:t>WORK</a:t>
            </a:r>
          </a:p>
        </p:txBody>
      </p:sp>
      <p:sp>
        <p:nvSpPr>
          <p:cNvPr id="41" name="TextBox 40">
            <a:extLst>
              <a:ext uri="{FF2B5EF4-FFF2-40B4-BE49-F238E27FC236}">
                <a16:creationId xmlns:a16="http://schemas.microsoft.com/office/drawing/2014/main" id="{3DFFF40C-D251-D042-AC3C-42F1C34216D2}"/>
              </a:ext>
            </a:extLst>
          </p:cNvPr>
          <p:cNvSpPr txBox="1"/>
          <p:nvPr/>
        </p:nvSpPr>
        <p:spPr>
          <a:xfrm>
            <a:off x="1001916" y="1722003"/>
            <a:ext cx="6108700" cy="369332"/>
          </a:xfrm>
          <a:prstGeom prst="rect">
            <a:avLst/>
          </a:prstGeom>
          <a:noFill/>
        </p:spPr>
        <p:txBody>
          <a:bodyPr wrap="square">
            <a:spAutoFit/>
          </a:bodyPr>
          <a:lstStyle/>
          <a:p>
            <a:r>
              <a:rPr lang="en-US" sz="1800" dirty="0">
                <a:latin typeface="COOPERHEWITT-THIN" pitchFamily="2" charset="77"/>
                <a:ea typeface="COOPERHEWITT-THIN" pitchFamily="2" charset="77"/>
              </a:rPr>
              <a:t>Labor that ”disappears from our observations and reckonings”</a:t>
            </a:r>
            <a:endParaRPr lang="en-US" dirty="0"/>
          </a:p>
        </p:txBody>
      </p:sp>
      <p:sp>
        <p:nvSpPr>
          <p:cNvPr id="42" name="TextBox 41">
            <a:extLst>
              <a:ext uri="{FF2B5EF4-FFF2-40B4-BE49-F238E27FC236}">
                <a16:creationId xmlns:a16="http://schemas.microsoft.com/office/drawing/2014/main" id="{73CD324F-77C2-0644-9CE9-185C8D2582C6}"/>
              </a:ext>
            </a:extLst>
          </p:cNvPr>
          <p:cNvSpPr txBox="1"/>
          <p:nvPr/>
        </p:nvSpPr>
        <p:spPr>
          <a:xfrm>
            <a:off x="5133975" y="2091335"/>
            <a:ext cx="1924050" cy="307777"/>
          </a:xfrm>
          <a:prstGeom prst="rect">
            <a:avLst/>
          </a:prstGeom>
          <a:noFill/>
        </p:spPr>
        <p:txBody>
          <a:bodyPr wrap="square">
            <a:spAutoFit/>
          </a:bodyPr>
          <a:lstStyle/>
          <a:p>
            <a:r>
              <a:rPr lang="en-US" sz="1400" dirty="0">
                <a:latin typeface="COOPERHEWITT-THIN" pitchFamily="2" charset="77"/>
                <a:ea typeface="COOPERHEWITT-THIN" pitchFamily="2" charset="77"/>
              </a:rPr>
              <a:t>(Daniels, 1987, p. 403)</a:t>
            </a:r>
            <a:endParaRPr lang="en-US" sz="1400" dirty="0"/>
          </a:p>
        </p:txBody>
      </p:sp>
      <p:pic>
        <p:nvPicPr>
          <p:cNvPr id="8194" name="Picture 2">
            <a:extLst>
              <a:ext uri="{FF2B5EF4-FFF2-40B4-BE49-F238E27FC236}">
                <a16:creationId xmlns:a16="http://schemas.microsoft.com/office/drawing/2014/main" id="{A6B16D27-8825-C643-B8F2-BD459029DD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8" t="2594" r="3800" b="3333"/>
          <a:stretch/>
        </p:blipFill>
        <p:spPr bwMode="auto">
          <a:xfrm>
            <a:off x="1089428" y="2569589"/>
            <a:ext cx="2955121" cy="3810156"/>
          </a:xfrm>
          <a:prstGeom prst="rect">
            <a:avLst/>
          </a:prstGeom>
          <a:noFill/>
          <a:ln>
            <a:solidFill>
              <a:srgbClr val="70D6FF"/>
            </a:solidFill>
          </a:ln>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DFDBF8E-06F1-3740-A708-F453169BB39B}"/>
              </a:ext>
            </a:extLst>
          </p:cNvPr>
          <p:cNvSpPr txBox="1"/>
          <p:nvPr/>
        </p:nvSpPr>
        <p:spPr>
          <a:xfrm>
            <a:off x="4278516" y="2569589"/>
            <a:ext cx="6465684" cy="369332"/>
          </a:xfrm>
          <a:prstGeom prst="rect">
            <a:avLst/>
          </a:prstGeom>
          <a:noFill/>
        </p:spPr>
        <p:txBody>
          <a:bodyPr wrap="square">
            <a:spAutoFit/>
          </a:bodyPr>
          <a:lstStyle/>
          <a:p>
            <a:r>
              <a:rPr lang="en-US" sz="1800" dirty="0">
                <a:latin typeface="COOPERHEWITT-THIN" pitchFamily="2" charset="77"/>
                <a:ea typeface="COOPERHEWITT-THIN" pitchFamily="2" charset="77"/>
              </a:rPr>
              <a:t>“Invisible Technician”, an account of invisible work in Boyle’s lab</a:t>
            </a:r>
            <a:endParaRPr lang="en-US" dirty="0"/>
          </a:p>
        </p:txBody>
      </p:sp>
      <p:sp>
        <p:nvSpPr>
          <p:cNvPr id="46" name="TextBox 45">
            <a:extLst>
              <a:ext uri="{FF2B5EF4-FFF2-40B4-BE49-F238E27FC236}">
                <a16:creationId xmlns:a16="http://schemas.microsoft.com/office/drawing/2014/main" id="{62E446A7-6B1E-3E44-8CEC-0722075DF94A}"/>
              </a:ext>
            </a:extLst>
          </p:cNvPr>
          <p:cNvSpPr txBox="1"/>
          <p:nvPr/>
        </p:nvSpPr>
        <p:spPr>
          <a:xfrm>
            <a:off x="9127722" y="2868681"/>
            <a:ext cx="1311678" cy="307777"/>
          </a:xfrm>
          <a:prstGeom prst="rect">
            <a:avLst/>
          </a:prstGeom>
          <a:noFill/>
        </p:spPr>
        <p:txBody>
          <a:bodyPr wrap="square">
            <a:spAutoFit/>
          </a:bodyPr>
          <a:lstStyle/>
          <a:p>
            <a:r>
              <a:rPr lang="en-US" sz="1400" dirty="0">
                <a:latin typeface="COOPERHEWITT-THIN" pitchFamily="2" charset="77"/>
                <a:ea typeface="COOPERHEWITT-THIN" pitchFamily="2" charset="77"/>
              </a:rPr>
              <a:t>(</a:t>
            </a:r>
            <a:r>
              <a:rPr lang="en-US" sz="1400" dirty="0" err="1">
                <a:latin typeface="COOPERHEWITT-THIN" pitchFamily="2" charset="77"/>
                <a:ea typeface="COOPERHEWITT-THIN" pitchFamily="2" charset="77"/>
              </a:rPr>
              <a:t>Shapin</a:t>
            </a:r>
            <a:r>
              <a:rPr lang="en-US" sz="1400" dirty="0">
                <a:latin typeface="COOPERHEWITT-THIN" pitchFamily="2" charset="77"/>
                <a:ea typeface="COOPERHEWITT-THIN" pitchFamily="2" charset="77"/>
              </a:rPr>
              <a:t>, 1989)</a:t>
            </a:r>
            <a:endParaRPr lang="en-US" sz="1400" dirty="0"/>
          </a:p>
        </p:txBody>
      </p:sp>
    </p:spTree>
    <p:extLst>
      <p:ext uri="{BB962C8B-B14F-4D97-AF65-F5344CB8AC3E}">
        <p14:creationId xmlns:p14="http://schemas.microsoft.com/office/powerpoint/2010/main" val="707367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81A164-BDB6-1146-B3B9-8E7C078A4C97}"/>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5C494BE-5420-D543-B060-70C49D110EF7}"/>
              </a:ext>
            </a:extLst>
          </p:cNvPr>
          <p:cNvSpPr txBox="1"/>
          <p:nvPr/>
        </p:nvSpPr>
        <p:spPr>
          <a:xfrm>
            <a:off x="1001916" y="821762"/>
            <a:ext cx="4611484" cy="769441"/>
          </a:xfrm>
          <a:prstGeom prst="rect">
            <a:avLst/>
          </a:prstGeom>
          <a:noFill/>
        </p:spPr>
        <p:txBody>
          <a:bodyPr wrap="square" rtlCol="0">
            <a:spAutoFit/>
          </a:bodyPr>
          <a:lstStyle/>
          <a:p>
            <a:r>
              <a:rPr lang="en-US" sz="4400" b="1" dirty="0">
                <a:solidFill>
                  <a:schemeClr val="bg1"/>
                </a:solidFill>
                <a:latin typeface="COOPERHEWITT-SEMIBOLD" pitchFamily="2" charset="77"/>
                <a:ea typeface="COOPERHEWITT-SEMIBOLD" pitchFamily="2" charset="77"/>
              </a:rPr>
              <a:t>INVISIBLE </a:t>
            </a:r>
            <a:r>
              <a:rPr lang="en-US" sz="4400" b="1" dirty="0">
                <a:solidFill>
                  <a:srgbClr val="70D6FF"/>
                </a:solidFill>
                <a:latin typeface="COOPERHEWITT-SEMIBOLD" pitchFamily="2" charset="77"/>
                <a:ea typeface="COOPERHEWITT-SEMIBOLD" pitchFamily="2" charset="77"/>
              </a:rPr>
              <a:t>WORK</a:t>
            </a:r>
          </a:p>
        </p:txBody>
      </p:sp>
      <p:sp>
        <p:nvSpPr>
          <p:cNvPr id="41" name="TextBox 40">
            <a:extLst>
              <a:ext uri="{FF2B5EF4-FFF2-40B4-BE49-F238E27FC236}">
                <a16:creationId xmlns:a16="http://schemas.microsoft.com/office/drawing/2014/main" id="{3DFFF40C-D251-D042-AC3C-42F1C34216D2}"/>
              </a:ext>
            </a:extLst>
          </p:cNvPr>
          <p:cNvSpPr txBox="1"/>
          <p:nvPr/>
        </p:nvSpPr>
        <p:spPr>
          <a:xfrm>
            <a:off x="1001916" y="1722003"/>
            <a:ext cx="6108700" cy="369332"/>
          </a:xfrm>
          <a:prstGeom prst="rect">
            <a:avLst/>
          </a:prstGeom>
          <a:noFill/>
        </p:spPr>
        <p:txBody>
          <a:bodyPr wrap="square">
            <a:spAutoFit/>
          </a:bodyPr>
          <a:lstStyle/>
          <a:p>
            <a:r>
              <a:rPr lang="en-US" sz="1800" dirty="0">
                <a:latin typeface="COOPERHEWITT-THIN" pitchFamily="2" charset="77"/>
                <a:ea typeface="COOPERHEWITT-THIN" pitchFamily="2" charset="77"/>
              </a:rPr>
              <a:t>Labor that ”disappears from our observations and reckonings”</a:t>
            </a:r>
            <a:endParaRPr lang="en-US" dirty="0"/>
          </a:p>
        </p:txBody>
      </p:sp>
      <p:sp>
        <p:nvSpPr>
          <p:cNvPr id="42" name="TextBox 41">
            <a:extLst>
              <a:ext uri="{FF2B5EF4-FFF2-40B4-BE49-F238E27FC236}">
                <a16:creationId xmlns:a16="http://schemas.microsoft.com/office/drawing/2014/main" id="{73CD324F-77C2-0644-9CE9-185C8D2582C6}"/>
              </a:ext>
            </a:extLst>
          </p:cNvPr>
          <p:cNvSpPr txBox="1"/>
          <p:nvPr/>
        </p:nvSpPr>
        <p:spPr>
          <a:xfrm>
            <a:off x="5133975" y="2091335"/>
            <a:ext cx="1924050" cy="307777"/>
          </a:xfrm>
          <a:prstGeom prst="rect">
            <a:avLst/>
          </a:prstGeom>
          <a:noFill/>
        </p:spPr>
        <p:txBody>
          <a:bodyPr wrap="square">
            <a:spAutoFit/>
          </a:bodyPr>
          <a:lstStyle/>
          <a:p>
            <a:r>
              <a:rPr lang="en-US" sz="1400" dirty="0">
                <a:latin typeface="COOPERHEWITT-THIN" pitchFamily="2" charset="77"/>
                <a:ea typeface="COOPERHEWITT-THIN" pitchFamily="2" charset="77"/>
              </a:rPr>
              <a:t>(Daniels, 1987, p. 403)</a:t>
            </a:r>
            <a:endParaRPr lang="en-US" sz="1400" dirty="0"/>
          </a:p>
        </p:txBody>
      </p:sp>
      <p:pic>
        <p:nvPicPr>
          <p:cNvPr id="8194" name="Picture 2">
            <a:extLst>
              <a:ext uri="{FF2B5EF4-FFF2-40B4-BE49-F238E27FC236}">
                <a16:creationId xmlns:a16="http://schemas.microsoft.com/office/drawing/2014/main" id="{A6B16D27-8825-C643-B8F2-BD459029DD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8" t="2594" r="3800" b="3333"/>
          <a:stretch/>
        </p:blipFill>
        <p:spPr bwMode="auto">
          <a:xfrm>
            <a:off x="1089428" y="2569589"/>
            <a:ext cx="2955121" cy="3810156"/>
          </a:xfrm>
          <a:prstGeom prst="rect">
            <a:avLst/>
          </a:prstGeom>
          <a:noFill/>
          <a:ln>
            <a:solidFill>
              <a:srgbClr val="70D6FF"/>
            </a:solidFill>
          </a:ln>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DFDBF8E-06F1-3740-A708-F453169BB39B}"/>
              </a:ext>
            </a:extLst>
          </p:cNvPr>
          <p:cNvSpPr txBox="1"/>
          <p:nvPr/>
        </p:nvSpPr>
        <p:spPr>
          <a:xfrm>
            <a:off x="4278516" y="2569589"/>
            <a:ext cx="6465684" cy="369332"/>
          </a:xfrm>
          <a:prstGeom prst="rect">
            <a:avLst/>
          </a:prstGeom>
          <a:noFill/>
        </p:spPr>
        <p:txBody>
          <a:bodyPr wrap="square">
            <a:spAutoFit/>
          </a:bodyPr>
          <a:lstStyle/>
          <a:p>
            <a:r>
              <a:rPr lang="en-US" sz="1800" dirty="0">
                <a:latin typeface="COOPERHEWITT-THIN" pitchFamily="2" charset="77"/>
                <a:ea typeface="COOPERHEWITT-THIN" pitchFamily="2" charset="77"/>
              </a:rPr>
              <a:t>“Invisible Technician”, an account of invisible work in Boyle’s lab</a:t>
            </a:r>
            <a:endParaRPr lang="en-US" dirty="0"/>
          </a:p>
        </p:txBody>
      </p:sp>
      <p:sp>
        <p:nvSpPr>
          <p:cNvPr id="46" name="TextBox 45">
            <a:extLst>
              <a:ext uri="{FF2B5EF4-FFF2-40B4-BE49-F238E27FC236}">
                <a16:creationId xmlns:a16="http://schemas.microsoft.com/office/drawing/2014/main" id="{62E446A7-6B1E-3E44-8CEC-0722075DF94A}"/>
              </a:ext>
            </a:extLst>
          </p:cNvPr>
          <p:cNvSpPr txBox="1"/>
          <p:nvPr/>
        </p:nvSpPr>
        <p:spPr>
          <a:xfrm>
            <a:off x="9127722" y="2868681"/>
            <a:ext cx="1311678" cy="307777"/>
          </a:xfrm>
          <a:prstGeom prst="rect">
            <a:avLst/>
          </a:prstGeom>
          <a:noFill/>
        </p:spPr>
        <p:txBody>
          <a:bodyPr wrap="square">
            <a:spAutoFit/>
          </a:bodyPr>
          <a:lstStyle/>
          <a:p>
            <a:r>
              <a:rPr lang="en-US" sz="1400" dirty="0">
                <a:latin typeface="COOPERHEWITT-THIN" pitchFamily="2" charset="77"/>
                <a:ea typeface="COOPERHEWITT-THIN" pitchFamily="2" charset="77"/>
              </a:rPr>
              <a:t>(</a:t>
            </a:r>
            <a:r>
              <a:rPr lang="en-US" sz="1400" dirty="0" err="1">
                <a:latin typeface="COOPERHEWITT-THIN" pitchFamily="2" charset="77"/>
                <a:ea typeface="COOPERHEWITT-THIN" pitchFamily="2" charset="77"/>
              </a:rPr>
              <a:t>Shapin</a:t>
            </a:r>
            <a:r>
              <a:rPr lang="en-US" sz="1400" dirty="0">
                <a:latin typeface="COOPERHEWITT-THIN" pitchFamily="2" charset="77"/>
                <a:ea typeface="COOPERHEWITT-THIN" pitchFamily="2" charset="77"/>
              </a:rPr>
              <a:t>, 1989)</a:t>
            </a:r>
            <a:endParaRPr lang="en-US" sz="1400" dirty="0"/>
          </a:p>
        </p:txBody>
      </p:sp>
      <p:sp>
        <p:nvSpPr>
          <p:cNvPr id="47" name="TextBox 46">
            <a:extLst>
              <a:ext uri="{FF2B5EF4-FFF2-40B4-BE49-F238E27FC236}">
                <a16:creationId xmlns:a16="http://schemas.microsoft.com/office/drawing/2014/main" id="{AB37B1B8-9F38-234A-AD8D-D4B72B701E57}"/>
              </a:ext>
            </a:extLst>
          </p:cNvPr>
          <p:cNvSpPr txBox="1"/>
          <p:nvPr/>
        </p:nvSpPr>
        <p:spPr>
          <a:xfrm>
            <a:off x="4329315" y="3681542"/>
            <a:ext cx="6773257" cy="646331"/>
          </a:xfrm>
          <a:prstGeom prst="rect">
            <a:avLst/>
          </a:prstGeom>
          <a:noFill/>
        </p:spPr>
        <p:txBody>
          <a:bodyPr wrap="square">
            <a:spAutoFit/>
          </a:bodyPr>
          <a:lstStyle/>
          <a:p>
            <a:r>
              <a:rPr lang="en-US" dirty="0">
                <a:latin typeface="COOPERHEWITT-THIN" pitchFamily="2" charset="77"/>
                <a:ea typeface="COOPERHEWITT-THIN" pitchFamily="2" charset="77"/>
              </a:rPr>
              <a:t>negotiating authorship – administering projects – maintaining analytic pipelines – cleaning and munging data – authoring metadata</a:t>
            </a:r>
            <a:endParaRPr lang="en-US" dirty="0"/>
          </a:p>
        </p:txBody>
      </p:sp>
      <p:sp>
        <p:nvSpPr>
          <p:cNvPr id="48" name="TextBox 47">
            <a:extLst>
              <a:ext uri="{FF2B5EF4-FFF2-40B4-BE49-F238E27FC236}">
                <a16:creationId xmlns:a16="http://schemas.microsoft.com/office/drawing/2014/main" id="{9C207B12-CC6D-5549-BADC-CCBF844B6596}"/>
              </a:ext>
            </a:extLst>
          </p:cNvPr>
          <p:cNvSpPr txBox="1"/>
          <p:nvPr/>
        </p:nvSpPr>
        <p:spPr>
          <a:xfrm>
            <a:off x="8559800" y="4313033"/>
            <a:ext cx="2542772" cy="307777"/>
          </a:xfrm>
          <a:prstGeom prst="rect">
            <a:avLst/>
          </a:prstGeom>
          <a:noFill/>
        </p:spPr>
        <p:txBody>
          <a:bodyPr wrap="square">
            <a:spAutoFit/>
          </a:bodyPr>
          <a:lstStyle/>
          <a:p>
            <a:r>
              <a:rPr lang="en-US" sz="1400" dirty="0">
                <a:latin typeface="COOPERHEWITT-THIN" pitchFamily="2" charset="77"/>
                <a:ea typeface="COOPERHEWITT-THIN" pitchFamily="2" charset="77"/>
              </a:rPr>
              <a:t>(Scroggins &amp; </a:t>
            </a:r>
            <a:r>
              <a:rPr lang="en-US" sz="1400" dirty="0" err="1">
                <a:latin typeface="COOPERHEWITT-THIN" pitchFamily="2" charset="77"/>
                <a:ea typeface="COOPERHEWITT-THIN" pitchFamily="2" charset="77"/>
              </a:rPr>
              <a:t>Pasquetto</a:t>
            </a:r>
            <a:r>
              <a:rPr lang="en-US" sz="1400" dirty="0">
                <a:latin typeface="COOPERHEWITT-THIN" pitchFamily="2" charset="77"/>
                <a:ea typeface="COOPERHEWITT-THIN" pitchFamily="2" charset="77"/>
              </a:rPr>
              <a:t>, 2020)</a:t>
            </a:r>
            <a:endParaRPr lang="en-US" sz="1400" dirty="0"/>
          </a:p>
        </p:txBody>
      </p:sp>
    </p:spTree>
    <p:extLst>
      <p:ext uri="{BB962C8B-B14F-4D97-AF65-F5344CB8AC3E}">
        <p14:creationId xmlns:p14="http://schemas.microsoft.com/office/powerpoint/2010/main" val="387970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81A164-BDB6-1146-B3B9-8E7C078A4C97}"/>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5C494BE-5420-D543-B060-70C49D110EF7}"/>
              </a:ext>
            </a:extLst>
          </p:cNvPr>
          <p:cNvSpPr txBox="1"/>
          <p:nvPr/>
        </p:nvSpPr>
        <p:spPr>
          <a:xfrm>
            <a:off x="1001916" y="821762"/>
            <a:ext cx="4611484" cy="769441"/>
          </a:xfrm>
          <a:prstGeom prst="rect">
            <a:avLst/>
          </a:prstGeom>
          <a:noFill/>
        </p:spPr>
        <p:txBody>
          <a:bodyPr wrap="square" rtlCol="0">
            <a:spAutoFit/>
          </a:bodyPr>
          <a:lstStyle/>
          <a:p>
            <a:r>
              <a:rPr lang="en-US" sz="4400" b="1" dirty="0">
                <a:solidFill>
                  <a:schemeClr val="bg1"/>
                </a:solidFill>
                <a:latin typeface="COOPERHEWITT-SEMIBOLD" pitchFamily="2" charset="77"/>
                <a:ea typeface="COOPERHEWITT-SEMIBOLD" pitchFamily="2" charset="77"/>
              </a:rPr>
              <a:t>INVISIBLE </a:t>
            </a:r>
            <a:r>
              <a:rPr lang="en-US" sz="4400" b="1" dirty="0">
                <a:solidFill>
                  <a:srgbClr val="70D6FF"/>
                </a:solidFill>
                <a:latin typeface="COOPERHEWITT-SEMIBOLD" pitchFamily="2" charset="77"/>
                <a:ea typeface="COOPERHEWITT-SEMIBOLD" pitchFamily="2" charset="77"/>
              </a:rPr>
              <a:t>WORK</a:t>
            </a:r>
          </a:p>
        </p:txBody>
      </p:sp>
      <p:sp>
        <p:nvSpPr>
          <p:cNvPr id="49" name="TextBox 48">
            <a:extLst>
              <a:ext uri="{FF2B5EF4-FFF2-40B4-BE49-F238E27FC236}">
                <a16:creationId xmlns:a16="http://schemas.microsoft.com/office/drawing/2014/main" id="{A44C8946-66FE-F945-808B-8E6284CD04C6}"/>
              </a:ext>
            </a:extLst>
          </p:cNvPr>
          <p:cNvSpPr txBox="1"/>
          <p:nvPr/>
        </p:nvSpPr>
        <p:spPr>
          <a:xfrm>
            <a:off x="2709371" y="1948280"/>
            <a:ext cx="6773257" cy="3363037"/>
          </a:xfrm>
          <a:prstGeom prst="rect">
            <a:avLst/>
          </a:prstGeom>
          <a:noFill/>
        </p:spPr>
        <p:txBody>
          <a:bodyPr wrap="square">
            <a:spAutoFit/>
          </a:bodyPr>
          <a:lstStyle/>
          <a:p>
            <a:pPr>
              <a:lnSpc>
                <a:spcPct val="150000"/>
              </a:lnSpc>
            </a:pPr>
            <a:r>
              <a:rPr lang="en-US" sz="2400" dirty="0">
                <a:latin typeface="COOPERHEWITT-THIN" pitchFamily="2" charset="77"/>
                <a:ea typeface="COOPERHEWITT-THIN" pitchFamily="2" charset="77"/>
              </a:rPr>
              <a:t>“On the one hand, visibility can mean legitimacy, rescue from obscurity, or other aspects of exploitation. On the other, visibility can create reification of work, opportunities for surveillance, or come to increase group communication and process burdens.” </a:t>
            </a:r>
          </a:p>
        </p:txBody>
      </p:sp>
      <p:sp>
        <p:nvSpPr>
          <p:cNvPr id="50" name="TextBox 49">
            <a:extLst>
              <a:ext uri="{FF2B5EF4-FFF2-40B4-BE49-F238E27FC236}">
                <a16:creationId xmlns:a16="http://schemas.microsoft.com/office/drawing/2014/main" id="{8F9CB163-B492-0849-8269-AA307AD248D0}"/>
              </a:ext>
            </a:extLst>
          </p:cNvPr>
          <p:cNvSpPr txBox="1"/>
          <p:nvPr/>
        </p:nvSpPr>
        <p:spPr>
          <a:xfrm>
            <a:off x="7264400" y="5157428"/>
            <a:ext cx="2218228" cy="307777"/>
          </a:xfrm>
          <a:prstGeom prst="rect">
            <a:avLst/>
          </a:prstGeom>
          <a:noFill/>
        </p:spPr>
        <p:txBody>
          <a:bodyPr wrap="square">
            <a:spAutoFit/>
          </a:bodyPr>
          <a:lstStyle/>
          <a:p>
            <a:r>
              <a:rPr lang="en-US" sz="1400" dirty="0">
                <a:latin typeface="COOPERHEWITT-THIN" pitchFamily="2" charset="77"/>
                <a:ea typeface="COOPERHEWITT-THIN" pitchFamily="2" charset="77"/>
              </a:rPr>
              <a:t>(Star &amp; Strauss, 1999, p 9)</a:t>
            </a:r>
            <a:endParaRPr lang="en-US" sz="1400" dirty="0"/>
          </a:p>
        </p:txBody>
      </p:sp>
    </p:spTree>
    <p:extLst>
      <p:ext uri="{BB962C8B-B14F-4D97-AF65-F5344CB8AC3E}">
        <p14:creationId xmlns:p14="http://schemas.microsoft.com/office/powerpoint/2010/main" val="2323275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FFF7F06-6377-DF4C-BBC0-1196D862B093}"/>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42" name="Picture 41">
            <a:extLst>
              <a:ext uri="{FF2B5EF4-FFF2-40B4-BE49-F238E27FC236}">
                <a16:creationId xmlns:a16="http://schemas.microsoft.com/office/drawing/2014/main" id="{CE943994-F146-DE41-9B70-ED9ED2F67FA5}"/>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43" name="Picture 42">
            <a:extLst>
              <a:ext uri="{FF2B5EF4-FFF2-40B4-BE49-F238E27FC236}">
                <a16:creationId xmlns:a16="http://schemas.microsoft.com/office/drawing/2014/main" id="{3A9009FE-BAC2-B144-8784-BA39D39D0845}"/>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44" name="Group 43">
            <a:extLst>
              <a:ext uri="{FF2B5EF4-FFF2-40B4-BE49-F238E27FC236}">
                <a16:creationId xmlns:a16="http://schemas.microsoft.com/office/drawing/2014/main" id="{92FA8881-57C8-5845-B42B-C5F83AFD8CB4}"/>
              </a:ext>
            </a:extLst>
          </p:cNvPr>
          <p:cNvGrpSpPr/>
          <p:nvPr/>
        </p:nvGrpSpPr>
        <p:grpSpPr>
          <a:xfrm>
            <a:off x="6702477" y="751506"/>
            <a:ext cx="2524064" cy="979788"/>
            <a:chOff x="3517900" y="3162300"/>
            <a:chExt cx="5156200" cy="1653540"/>
          </a:xfrm>
        </p:grpSpPr>
        <p:pic>
          <p:nvPicPr>
            <p:cNvPr id="45" name="Picture 44">
              <a:extLst>
                <a:ext uri="{FF2B5EF4-FFF2-40B4-BE49-F238E27FC236}">
                  <a16:creationId xmlns:a16="http://schemas.microsoft.com/office/drawing/2014/main" id="{0CBB32B1-438D-C144-9073-5B1C96D888BE}"/>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46" name="Oval Callout 45">
              <a:extLst>
                <a:ext uri="{FF2B5EF4-FFF2-40B4-BE49-F238E27FC236}">
                  <a16:creationId xmlns:a16="http://schemas.microsoft.com/office/drawing/2014/main" id="{919D0E3E-ADCA-7E49-8F1C-5C80009A4736}"/>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Callout 46">
              <a:extLst>
                <a:ext uri="{FF2B5EF4-FFF2-40B4-BE49-F238E27FC236}">
                  <a16:creationId xmlns:a16="http://schemas.microsoft.com/office/drawing/2014/main" id="{305B5EA5-2274-CC46-8BE6-AF1E83303D1E}"/>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8" name="Picture 47">
            <a:extLst>
              <a:ext uri="{FF2B5EF4-FFF2-40B4-BE49-F238E27FC236}">
                <a16:creationId xmlns:a16="http://schemas.microsoft.com/office/drawing/2014/main" id="{ED75B523-C78B-704C-B3D4-C8099A70E0C7}"/>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49" name="Picture 48">
            <a:extLst>
              <a:ext uri="{FF2B5EF4-FFF2-40B4-BE49-F238E27FC236}">
                <a16:creationId xmlns:a16="http://schemas.microsoft.com/office/drawing/2014/main" id="{4096D3B4-81D4-3948-AACC-05CF84B8C85D}"/>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50" name="Picture 49">
            <a:extLst>
              <a:ext uri="{FF2B5EF4-FFF2-40B4-BE49-F238E27FC236}">
                <a16:creationId xmlns:a16="http://schemas.microsoft.com/office/drawing/2014/main" id="{69231527-1ED0-B040-B115-37A91868CA58}"/>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51" name="Picture 50">
            <a:extLst>
              <a:ext uri="{FF2B5EF4-FFF2-40B4-BE49-F238E27FC236}">
                <a16:creationId xmlns:a16="http://schemas.microsoft.com/office/drawing/2014/main" id="{ED3C4434-0AC2-7F43-BDF4-6512A8C05829}"/>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52" name="Picture 51">
            <a:extLst>
              <a:ext uri="{FF2B5EF4-FFF2-40B4-BE49-F238E27FC236}">
                <a16:creationId xmlns:a16="http://schemas.microsoft.com/office/drawing/2014/main" id="{14425E55-E9B3-C645-8A18-0C36ABFA72BF}"/>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53" name="Picture 52">
            <a:extLst>
              <a:ext uri="{FF2B5EF4-FFF2-40B4-BE49-F238E27FC236}">
                <a16:creationId xmlns:a16="http://schemas.microsoft.com/office/drawing/2014/main" id="{7CB14D0E-DDFF-8844-A5B1-ED3A22F58A7B}"/>
              </a:ext>
            </a:extLst>
          </p:cNvPr>
          <p:cNvPicPr>
            <a:picLocks noChangeAspect="1"/>
          </p:cNvPicPr>
          <p:nvPr/>
        </p:nvPicPr>
        <p:blipFill>
          <a:blip r:embed="rId5"/>
          <a:stretch>
            <a:fillRect/>
          </a:stretch>
        </p:blipFill>
        <p:spPr>
          <a:xfrm>
            <a:off x="215085" y="5327644"/>
            <a:ext cx="2068471" cy="1158727"/>
          </a:xfrm>
          <a:prstGeom prst="rect">
            <a:avLst/>
          </a:prstGeom>
        </p:spPr>
      </p:pic>
      <p:pic>
        <p:nvPicPr>
          <p:cNvPr id="54" name="Picture 53">
            <a:extLst>
              <a:ext uri="{FF2B5EF4-FFF2-40B4-BE49-F238E27FC236}">
                <a16:creationId xmlns:a16="http://schemas.microsoft.com/office/drawing/2014/main" id="{58078751-DE3D-3B42-8CC6-68ADD9866125}"/>
              </a:ext>
            </a:extLst>
          </p:cNvPr>
          <p:cNvPicPr>
            <a:picLocks noChangeAspect="1"/>
          </p:cNvPicPr>
          <p:nvPr/>
        </p:nvPicPr>
        <p:blipFill>
          <a:blip r:embed="rId10"/>
          <a:stretch>
            <a:fillRect/>
          </a:stretch>
        </p:blipFill>
        <p:spPr>
          <a:xfrm>
            <a:off x="2715611" y="5665707"/>
            <a:ext cx="1752600" cy="482600"/>
          </a:xfrm>
          <a:prstGeom prst="rect">
            <a:avLst/>
          </a:prstGeom>
        </p:spPr>
      </p:pic>
      <p:grpSp>
        <p:nvGrpSpPr>
          <p:cNvPr id="55" name="Group 54">
            <a:extLst>
              <a:ext uri="{FF2B5EF4-FFF2-40B4-BE49-F238E27FC236}">
                <a16:creationId xmlns:a16="http://schemas.microsoft.com/office/drawing/2014/main" id="{D073DB1B-2754-6C4F-9233-EBA7A66F3011}"/>
              </a:ext>
            </a:extLst>
          </p:cNvPr>
          <p:cNvGrpSpPr/>
          <p:nvPr/>
        </p:nvGrpSpPr>
        <p:grpSpPr>
          <a:xfrm>
            <a:off x="4949877" y="4933223"/>
            <a:ext cx="1752600" cy="1243776"/>
            <a:chOff x="7135772" y="4102428"/>
            <a:chExt cx="1752600" cy="1243776"/>
          </a:xfrm>
        </p:grpSpPr>
        <p:pic>
          <p:nvPicPr>
            <p:cNvPr id="56" name="Picture 55">
              <a:extLst>
                <a:ext uri="{FF2B5EF4-FFF2-40B4-BE49-F238E27FC236}">
                  <a16:creationId xmlns:a16="http://schemas.microsoft.com/office/drawing/2014/main" id="{3F25888B-7552-7845-89BE-630FABF50483}"/>
                </a:ext>
              </a:extLst>
            </p:cNvPr>
            <p:cNvPicPr>
              <a:picLocks noChangeAspect="1"/>
            </p:cNvPicPr>
            <p:nvPr/>
          </p:nvPicPr>
          <p:blipFill>
            <a:blip r:embed="rId11"/>
            <a:stretch>
              <a:fillRect/>
            </a:stretch>
          </p:blipFill>
          <p:spPr>
            <a:xfrm>
              <a:off x="7460106" y="4333208"/>
              <a:ext cx="1103932" cy="782215"/>
            </a:xfrm>
            <a:prstGeom prst="rect">
              <a:avLst/>
            </a:prstGeom>
          </p:spPr>
        </p:pic>
        <p:sp>
          <p:nvSpPr>
            <p:cNvPr id="57" name="Oval Callout 56">
              <a:extLst>
                <a:ext uri="{FF2B5EF4-FFF2-40B4-BE49-F238E27FC236}">
                  <a16:creationId xmlns:a16="http://schemas.microsoft.com/office/drawing/2014/main" id="{A2795F09-DBD2-F643-9C1A-E2D3C084CD8B}"/>
                </a:ext>
              </a:extLst>
            </p:cNvPr>
            <p:cNvSpPr/>
            <p:nvPr/>
          </p:nvSpPr>
          <p:spPr>
            <a:xfrm>
              <a:off x="7135772" y="4102428"/>
              <a:ext cx="1752600" cy="1243776"/>
            </a:xfrm>
            <a:prstGeom prst="wedgeEllipseCallout">
              <a:avLst/>
            </a:prstGeom>
            <a:no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8" name="Picture 57">
            <a:extLst>
              <a:ext uri="{FF2B5EF4-FFF2-40B4-BE49-F238E27FC236}">
                <a16:creationId xmlns:a16="http://schemas.microsoft.com/office/drawing/2014/main" id="{CBD7913A-FD5D-0947-AEA9-FCB4E3E7AB29}"/>
              </a:ext>
            </a:extLst>
          </p:cNvPr>
          <p:cNvPicPr>
            <a:picLocks noChangeAspect="1"/>
          </p:cNvPicPr>
          <p:nvPr/>
        </p:nvPicPr>
        <p:blipFill>
          <a:blip r:embed="rId12"/>
          <a:stretch>
            <a:fillRect/>
          </a:stretch>
        </p:blipFill>
        <p:spPr>
          <a:xfrm flipH="1">
            <a:off x="7152184" y="4933223"/>
            <a:ext cx="1701800" cy="1346200"/>
          </a:xfrm>
          <a:prstGeom prst="rect">
            <a:avLst/>
          </a:prstGeom>
        </p:spPr>
      </p:pic>
      <p:grpSp>
        <p:nvGrpSpPr>
          <p:cNvPr id="59" name="Group 58">
            <a:extLst>
              <a:ext uri="{FF2B5EF4-FFF2-40B4-BE49-F238E27FC236}">
                <a16:creationId xmlns:a16="http://schemas.microsoft.com/office/drawing/2014/main" id="{466BBBE3-0857-4944-917D-EC4F45E03F76}"/>
              </a:ext>
            </a:extLst>
          </p:cNvPr>
          <p:cNvGrpSpPr/>
          <p:nvPr/>
        </p:nvGrpSpPr>
        <p:grpSpPr>
          <a:xfrm>
            <a:off x="9506802" y="4746476"/>
            <a:ext cx="2223879" cy="1672175"/>
            <a:chOff x="11843029" y="3177212"/>
            <a:chExt cx="2918333" cy="2194347"/>
          </a:xfrm>
        </p:grpSpPr>
        <p:pic>
          <p:nvPicPr>
            <p:cNvPr id="60" name="Picture 59">
              <a:extLst>
                <a:ext uri="{FF2B5EF4-FFF2-40B4-BE49-F238E27FC236}">
                  <a16:creationId xmlns:a16="http://schemas.microsoft.com/office/drawing/2014/main" id="{D27DF62A-6B2D-1B48-B81E-CA38F04BE129}"/>
                </a:ext>
              </a:extLst>
            </p:cNvPr>
            <p:cNvPicPr>
              <a:picLocks noChangeAspect="1"/>
            </p:cNvPicPr>
            <p:nvPr/>
          </p:nvPicPr>
          <p:blipFill>
            <a:blip r:embed="rId13"/>
            <a:stretch>
              <a:fillRect/>
            </a:stretch>
          </p:blipFill>
          <p:spPr>
            <a:xfrm>
              <a:off x="13101736" y="3177212"/>
              <a:ext cx="1659626" cy="2097583"/>
            </a:xfrm>
            <a:prstGeom prst="rect">
              <a:avLst/>
            </a:prstGeom>
          </p:spPr>
        </p:pic>
        <p:pic>
          <p:nvPicPr>
            <p:cNvPr id="61" name="Picture 60">
              <a:extLst>
                <a:ext uri="{FF2B5EF4-FFF2-40B4-BE49-F238E27FC236}">
                  <a16:creationId xmlns:a16="http://schemas.microsoft.com/office/drawing/2014/main" id="{CB39D396-E366-FA4D-92DE-85BC823AC7B6}"/>
                </a:ext>
              </a:extLst>
            </p:cNvPr>
            <p:cNvPicPr>
              <a:picLocks noChangeAspect="1"/>
            </p:cNvPicPr>
            <p:nvPr/>
          </p:nvPicPr>
          <p:blipFill>
            <a:blip r:embed="rId5"/>
            <a:stretch>
              <a:fillRect/>
            </a:stretch>
          </p:blipFill>
          <p:spPr>
            <a:xfrm>
              <a:off x="11843029" y="4212832"/>
              <a:ext cx="2068471" cy="1158727"/>
            </a:xfrm>
            <a:prstGeom prst="rect">
              <a:avLst/>
            </a:prstGeom>
          </p:spPr>
        </p:pic>
      </p:grpSp>
      <p:grpSp>
        <p:nvGrpSpPr>
          <p:cNvPr id="62" name="Group 61">
            <a:extLst>
              <a:ext uri="{FF2B5EF4-FFF2-40B4-BE49-F238E27FC236}">
                <a16:creationId xmlns:a16="http://schemas.microsoft.com/office/drawing/2014/main" id="{665C9000-4CA8-844F-B507-41D0C1575F67}"/>
              </a:ext>
            </a:extLst>
          </p:cNvPr>
          <p:cNvGrpSpPr/>
          <p:nvPr/>
        </p:nvGrpSpPr>
        <p:grpSpPr>
          <a:xfrm>
            <a:off x="399507" y="531916"/>
            <a:ext cx="1556169" cy="1125716"/>
            <a:chOff x="-3134723" y="1444188"/>
            <a:chExt cx="1556169" cy="1125716"/>
          </a:xfrm>
        </p:grpSpPr>
        <p:cxnSp>
          <p:nvCxnSpPr>
            <p:cNvPr id="63" name="Straight Connector 62">
              <a:extLst>
                <a:ext uri="{FF2B5EF4-FFF2-40B4-BE49-F238E27FC236}">
                  <a16:creationId xmlns:a16="http://schemas.microsoft.com/office/drawing/2014/main" id="{2B866AFF-2538-3B40-99ED-261D2652F570}"/>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21594E0-521A-BB47-932F-D493ED930653}"/>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0FBE937C-1A70-0F4E-A87B-CE5646F0DF20}"/>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09E0930-0EAF-DA4B-AF97-E88066D48762}"/>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0FF34BF-C09B-DA4B-9122-8E8900B147D7}"/>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B22FF2A-ED47-284E-B448-00436C965A8A}"/>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1524445-4C1A-D14B-B705-6F934EE3D51B}"/>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CB2F35C-9C93-3E48-896D-C9A9E46A8C53}"/>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695271D-87C9-D348-989E-55866FCB6804}"/>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AD11A69-13E0-6C40-BAB6-CE14F6FDC4C3}"/>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8225A6F-856B-FC48-B067-5FE71D9DE084}"/>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961771B-7FD7-E246-AEEE-890B24DC47E6}"/>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870F983-A3C7-1040-9D8E-E2746B50CF30}"/>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7A0B4D88-7D2C-EC4A-9D59-71BAD1F1A954}"/>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5280C9B9-3085-6F42-9269-405AAB5DB1FD}"/>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098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063B539-B372-2D41-A552-9992F9F100FB}"/>
              </a:ext>
            </a:extLst>
          </p:cNvPr>
          <p:cNvPicPr>
            <a:picLocks noChangeAspect="1"/>
          </p:cNvPicPr>
          <p:nvPr/>
        </p:nvPicPr>
        <p:blipFill>
          <a:blip r:embed="rId3"/>
          <a:stretch>
            <a:fillRect/>
          </a:stretch>
        </p:blipFill>
        <p:spPr>
          <a:xfrm>
            <a:off x="215085" y="492275"/>
            <a:ext cx="2435860" cy="1165357"/>
          </a:xfrm>
          <a:prstGeom prst="rect">
            <a:avLst/>
          </a:prstGeom>
        </p:spPr>
      </p:pic>
      <p:pic>
        <p:nvPicPr>
          <p:cNvPr id="42" name="Picture 41">
            <a:extLst>
              <a:ext uri="{FF2B5EF4-FFF2-40B4-BE49-F238E27FC236}">
                <a16:creationId xmlns:a16="http://schemas.microsoft.com/office/drawing/2014/main" id="{8D2BBAEE-0BED-1742-A345-0055DE6F2D38}"/>
              </a:ext>
            </a:extLst>
          </p:cNvPr>
          <p:cNvPicPr>
            <a:picLocks noChangeAspect="1"/>
          </p:cNvPicPr>
          <p:nvPr/>
        </p:nvPicPr>
        <p:blipFill>
          <a:blip r:embed="rId4"/>
          <a:stretch>
            <a:fillRect/>
          </a:stretch>
        </p:blipFill>
        <p:spPr>
          <a:xfrm>
            <a:off x="3020581" y="520850"/>
            <a:ext cx="959883" cy="928514"/>
          </a:xfrm>
          <a:prstGeom prst="rect">
            <a:avLst/>
          </a:prstGeom>
        </p:spPr>
      </p:pic>
      <p:pic>
        <p:nvPicPr>
          <p:cNvPr id="43" name="Picture 42">
            <a:extLst>
              <a:ext uri="{FF2B5EF4-FFF2-40B4-BE49-F238E27FC236}">
                <a16:creationId xmlns:a16="http://schemas.microsoft.com/office/drawing/2014/main" id="{47D55680-5DFC-7F4C-A80E-352AAAC74E55}"/>
              </a:ext>
            </a:extLst>
          </p:cNvPr>
          <p:cNvPicPr>
            <a:picLocks noChangeAspect="1"/>
          </p:cNvPicPr>
          <p:nvPr/>
        </p:nvPicPr>
        <p:blipFill>
          <a:blip r:embed="rId5"/>
          <a:stretch>
            <a:fillRect/>
          </a:stretch>
        </p:blipFill>
        <p:spPr>
          <a:xfrm>
            <a:off x="4247462" y="520850"/>
            <a:ext cx="2068471" cy="1158727"/>
          </a:xfrm>
          <a:prstGeom prst="rect">
            <a:avLst/>
          </a:prstGeom>
        </p:spPr>
      </p:pic>
      <p:grpSp>
        <p:nvGrpSpPr>
          <p:cNvPr id="44" name="Group 43">
            <a:extLst>
              <a:ext uri="{FF2B5EF4-FFF2-40B4-BE49-F238E27FC236}">
                <a16:creationId xmlns:a16="http://schemas.microsoft.com/office/drawing/2014/main" id="{0EEF4F21-6F4D-FD49-A229-1DD51630AD49}"/>
              </a:ext>
            </a:extLst>
          </p:cNvPr>
          <p:cNvGrpSpPr/>
          <p:nvPr/>
        </p:nvGrpSpPr>
        <p:grpSpPr>
          <a:xfrm>
            <a:off x="6702477" y="751506"/>
            <a:ext cx="2524064" cy="979788"/>
            <a:chOff x="3517900" y="3162300"/>
            <a:chExt cx="5156200" cy="1653540"/>
          </a:xfrm>
        </p:grpSpPr>
        <p:pic>
          <p:nvPicPr>
            <p:cNvPr id="45" name="Picture 44">
              <a:extLst>
                <a:ext uri="{FF2B5EF4-FFF2-40B4-BE49-F238E27FC236}">
                  <a16:creationId xmlns:a16="http://schemas.microsoft.com/office/drawing/2014/main" id="{6156F297-11CD-824F-9D85-576FE8E71EC9}"/>
                </a:ext>
              </a:extLst>
            </p:cNvPr>
            <p:cNvPicPr>
              <a:picLocks noChangeAspect="1"/>
            </p:cNvPicPr>
            <p:nvPr/>
          </p:nvPicPr>
          <p:blipFill>
            <a:blip r:embed="rId6"/>
            <a:stretch>
              <a:fillRect/>
            </a:stretch>
          </p:blipFill>
          <p:spPr>
            <a:xfrm>
              <a:off x="3517900" y="3162300"/>
              <a:ext cx="5156200" cy="533400"/>
            </a:xfrm>
            <a:prstGeom prst="rect">
              <a:avLst/>
            </a:prstGeom>
          </p:spPr>
        </p:pic>
        <p:sp>
          <p:nvSpPr>
            <p:cNvPr id="46" name="Oval Callout 45">
              <a:extLst>
                <a:ext uri="{FF2B5EF4-FFF2-40B4-BE49-F238E27FC236}">
                  <a16:creationId xmlns:a16="http://schemas.microsoft.com/office/drawing/2014/main" id="{1C134D41-3144-E246-B9BB-0BE2BAD444D8}"/>
                </a:ext>
              </a:extLst>
            </p:cNvPr>
            <p:cNvSpPr/>
            <p:nvPr/>
          </p:nvSpPr>
          <p:spPr>
            <a:xfrm>
              <a:off x="5798819" y="3581400"/>
              <a:ext cx="1739445" cy="1234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Callout 46">
              <a:extLst>
                <a:ext uri="{FF2B5EF4-FFF2-40B4-BE49-F238E27FC236}">
                  <a16:creationId xmlns:a16="http://schemas.microsoft.com/office/drawing/2014/main" id="{98186173-0022-174E-9A37-658282E62760}"/>
                </a:ext>
              </a:extLst>
            </p:cNvPr>
            <p:cNvSpPr/>
            <p:nvPr/>
          </p:nvSpPr>
          <p:spPr>
            <a:xfrm flipH="1">
              <a:off x="7238999" y="3962400"/>
              <a:ext cx="1202579" cy="853440"/>
            </a:xfrm>
            <a:prstGeom prst="wedgeEllipseCallout">
              <a:avLst/>
            </a:prstGeom>
            <a:solidFill>
              <a:schemeClr val="bg1"/>
            </a:solid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8" name="Picture 47">
            <a:extLst>
              <a:ext uri="{FF2B5EF4-FFF2-40B4-BE49-F238E27FC236}">
                <a16:creationId xmlns:a16="http://schemas.microsoft.com/office/drawing/2014/main" id="{FC83EB39-D356-F742-8FA5-C009F6EEDE43}"/>
              </a:ext>
            </a:extLst>
          </p:cNvPr>
          <p:cNvPicPr>
            <a:picLocks noChangeAspect="1"/>
          </p:cNvPicPr>
          <p:nvPr/>
        </p:nvPicPr>
        <p:blipFill>
          <a:blip r:embed="rId3"/>
          <a:stretch>
            <a:fillRect/>
          </a:stretch>
        </p:blipFill>
        <p:spPr>
          <a:xfrm>
            <a:off x="9632389" y="520850"/>
            <a:ext cx="2435860" cy="1165357"/>
          </a:xfrm>
          <a:prstGeom prst="rect">
            <a:avLst/>
          </a:prstGeom>
        </p:spPr>
      </p:pic>
      <p:pic>
        <p:nvPicPr>
          <p:cNvPr id="49" name="Picture 48">
            <a:extLst>
              <a:ext uri="{FF2B5EF4-FFF2-40B4-BE49-F238E27FC236}">
                <a16:creationId xmlns:a16="http://schemas.microsoft.com/office/drawing/2014/main" id="{2022890E-F2DC-4F47-904D-D9A2B337762C}"/>
              </a:ext>
            </a:extLst>
          </p:cNvPr>
          <p:cNvPicPr>
            <a:picLocks noChangeAspect="1"/>
          </p:cNvPicPr>
          <p:nvPr/>
        </p:nvPicPr>
        <p:blipFill>
          <a:blip r:embed="rId7"/>
          <a:stretch>
            <a:fillRect/>
          </a:stretch>
        </p:blipFill>
        <p:spPr>
          <a:xfrm>
            <a:off x="546170" y="2569903"/>
            <a:ext cx="1527796" cy="1321337"/>
          </a:xfrm>
          <a:prstGeom prst="rect">
            <a:avLst/>
          </a:prstGeom>
        </p:spPr>
      </p:pic>
      <p:pic>
        <p:nvPicPr>
          <p:cNvPr id="50" name="Picture 49">
            <a:extLst>
              <a:ext uri="{FF2B5EF4-FFF2-40B4-BE49-F238E27FC236}">
                <a16:creationId xmlns:a16="http://schemas.microsoft.com/office/drawing/2014/main" id="{55ABA1D9-3381-4142-9D24-E82A85BAE712}"/>
              </a:ext>
            </a:extLst>
          </p:cNvPr>
          <p:cNvPicPr>
            <a:picLocks noChangeAspect="1"/>
          </p:cNvPicPr>
          <p:nvPr/>
        </p:nvPicPr>
        <p:blipFill>
          <a:blip r:embed="rId5"/>
          <a:stretch>
            <a:fillRect/>
          </a:stretch>
        </p:blipFill>
        <p:spPr>
          <a:xfrm>
            <a:off x="2650945" y="2898671"/>
            <a:ext cx="2068471" cy="1158727"/>
          </a:xfrm>
          <a:prstGeom prst="rect">
            <a:avLst/>
          </a:prstGeom>
        </p:spPr>
      </p:pic>
      <p:pic>
        <p:nvPicPr>
          <p:cNvPr id="51" name="Picture 50">
            <a:extLst>
              <a:ext uri="{FF2B5EF4-FFF2-40B4-BE49-F238E27FC236}">
                <a16:creationId xmlns:a16="http://schemas.microsoft.com/office/drawing/2014/main" id="{9451DD09-2425-ED4F-B5DB-7A0CFAE39C28}"/>
              </a:ext>
            </a:extLst>
          </p:cNvPr>
          <p:cNvPicPr>
            <a:picLocks noChangeAspect="1"/>
          </p:cNvPicPr>
          <p:nvPr/>
        </p:nvPicPr>
        <p:blipFill>
          <a:blip r:embed="rId8"/>
          <a:stretch>
            <a:fillRect/>
          </a:stretch>
        </p:blipFill>
        <p:spPr>
          <a:xfrm>
            <a:off x="5200024" y="3121946"/>
            <a:ext cx="3726067" cy="704318"/>
          </a:xfrm>
          <a:prstGeom prst="rect">
            <a:avLst/>
          </a:prstGeom>
        </p:spPr>
      </p:pic>
      <p:pic>
        <p:nvPicPr>
          <p:cNvPr id="52" name="Picture 51">
            <a:extLst>
              <a:ext uri="{FF2B5EF4-FFF2-40B4-BE49-F238E27FC236}">
                <a16:creationId xmlns:a16="http://schemas.microsoft.com/office/drawing/2014/main" id="{18BBE1A5-D05A-8841-AB7E-4ED362A2B586}"/>
              </a:ext>
            </a:extLst>
          </p:cNvPr>
          <p:cNvPicPr>
            <a:picLocks noChangeAspect="1"/>
          </p:cNvPicPr>
          <p:nvPr/>
        </p:nvPicPr>
        <p:blipFill>
          <a:blip r:embed="rId9"/>
          <a:stretch>
            <a:fillRect/>
          </a:stretch>
        </p:blipFill>
        <p:spPr>
          <a:xfrm>
            <a:off x="9590060" y="2894742"/>
            <a:ext cx="2068471" cy="1158727"/>
          </a:xfrm>
          <a:prstGeom prst="rect">
            <a:avLst/>
          </a:prstGeom>
        </p:spPr>
      </p:pic>
      <p:pic>
        <p:nvPicPr>
          <p:cNvPr id="53" name="Picture 52">
            <a:extLst>
              <a:ext uri="{FF2B5EF4-FFF2-40B4-BE49-F238E27FC236}">
                <a16:creationId xmlns:a16="http://schemas.microsoft.com/office/drawing/2014/main" id="{3CA89759-6FAF-374F-A2E9-0CC8A2D91A5E}"/>
              </a:ext>
            </a:extLst>
          </p:cNvPr>
          <p:cNvPicPr>
            <a:picLocks noChangeAspect="1"/>
          </p:cNvPicPr>
          <p:nvPr/>
        </p:nvPicPr>
        <p:blipFill>
          <a:blip r:embed="rId5"/>
          <a:stretch>
            <a:fillRect/>
          </a:stretch>
        </p:blipFill>
        <p:spPr>
          <a:xfrm>
            <a:off x="215085" y="5327644"/>
            <a:ext cx="2068471" cy="1158727"/>
          </a:xfrm>
          <a:prstGeom prst="rect">
            <a:avLst/>
          </a:prstGeom>
        </p:spPr>
      </p:pic>
      <p:pic>
        <p:nvPicPr>
          <p:cNvPr id="54" name="Picture 53">
            <a:extLst>
              <a:ext uri="{FF2B5EF4-FFF2-40B4-BE49-F238E27FC236}">
                <a16:creationId xmlns:a16="http://schemas.microsoft.com/office/drawing/2014/main" id="{7BF12271-4C07-8341-B15E-7822217E49A4}"/>
              </a:ext>
            </a:extLst>
          </p:cNvPr>
          <p:cNvPicPr>
            <a:picLocks noChangeAspect="1"/>
          </p:cNvPicPr>
          <p:nvPr/>
        </p:nvPicPr>
        <p:blipFill>
          <a:blip r:embed="rId10"/>
          <a:stretch>
            <a:fillRect/>
          </a:stretch>
        </p:blipFill>
        <p:spPr>
          <a:xfrm>
            <a:off x="2715611" y="5665707"/>
            <a:ext cx="1752600" cy="482600"/>
          </a:xfrm>
          <a:prstGeom prst="rect">
            <a:avLst/>
          </a:prstGeom>
        </p:spPr>
      </p:pic>
      <p:grpSp>
        <p:nvGrpSpPr>
          <p:cNvPr id="55" name="Group 54">
            <a:extLst>
              <a:ext uri="{FF2B5EF4-FFF2-40B4-BE49-F238E27FC236}">
                <a16:creationId xmlns:a16="http://schemas.microsoft.com/office/drawing/2014/main" id="{DC522721-4FC0-694C-A064-853DAB28896E}"/>
              </a:ext>
            </a:extLst>
          </p:cNvPr>
          <p:cNvGrpSpPr/>
          <p:nvPr/>
        </p:nvGrpSpPr>
        <p:grpSpPr>
          <a:xfrm>
            <a:off x="4949877" y="4933223"/>
            <a:ext cx="1752600" cy="1243776"/>
            <a:chOff x="7135772" y="4102428"/>
            <a:chExt cx="1752600" cy="1243776"/>
          </a:xfrm>
        </p:grpSpPr>
        <p:pic>
          <p:nvPicPr>
            <p:cNvPr id="56" name="Picture 55">
              <a:extLst>
                <a:ext uri="{FF2B5EF4-FFF2-40B4-BE49-F238E27FC236}">
                  <a16:creationId xmlns:a16="http://schemas.microsoft.com/office/drawing/2014/main" id="{28037B0E-D3BD-4140-8BD4-82A4219836E5}"/>
                </a:ext>
              </a:extLst>
            </p:cNvPr>
            <p:cNvPicPr>
              <a:picLocks noChangeAspect="1"/>
            </p:cNvPicPr>
            <p:nvPr/>
          </p:nvPicPr>
          <p:blipFill>
            <a:blip r:embed="rId11"/>
            <a:stretch>
              <a:fillRect/>
            </a:stretch>
          </p:blipFill>
          <p:spPr>
            <a:xfrm>
              <a:off x="7460106" y="4333208"/>
              <a:ext cx="1103932" cy="782215"/>
            </a:xfrm>
            <a:prstGeom prst="rect">
              <a:avLst/>
            </a:prstGeom>
          </p:spPr>
        </p:pic>
        <p:sp>
          <p:nvSpPr>
            <p:cNvPr id="57" name="Oval Callout 56">
              <a:extLst>
                <a:ext uri="{FF2B5EF4-FFF2-40B4-BE49-F238E27FC236}">
                  <a16:creationId xmlns:a16="http://schemas.microsoft.com/office/drawing/2014/main" id="{2D9D3751-3B1B-1943-A1C4-0A50064BEF89}"/>
                </a:ext>
              </a:extLst>
            </p:cNvPr>
            <p:cNvSpPr/>
            <p:nvPr/>
          </p:nvSpPr>
          <p:spPr>
            <a:xfrm>
              <a:off x="7135772" y="4102428"/>
              <a:ext cx="1752600" cy="1243776"/>
            </a:xfrm>
            <a:prstGeom prst="wedgeEllipseCallout">
              <a:avLst/>
            </a:prstGeom>
            <a:noFill/>
            <a:ln w="127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8" name="Picture 57">
            <a:extLst>
              <a:ext uri="{FF2B5EF4-FFF2-40B4-BE49-F238E27FC236}">
                <a16:creationId xmlns:a16="http://schemas.microsoft.com/office/drawing/2014/main" id="{5ADF155F-62DA-0246-A819-47E3CE55FB42}"/>
              </a:ext>
            </a:extLst>
          </p:cNvPr>
          <p:cNvPicPr>
            <a:picLocks noChangeAspect="1"/>
          </p:cNvPicPr>
          <p:nvPr/>
        </p:nvPicPr>
        <p:blipFill>
          <a:blip r:embed="rId12"/>
          <a:stretch>
            <a:fillRect/>
          </a:stretch>
        </p:blipFill>
        <p:spPr>
          <a:xfrm flipH="1">
            <a:off x="7152184" y="4933223"/>
            <a:ext cx="1701800" cy="1346200"/>
          </a:xfrm>
          <a:prstGeom prst="rect">
            <a:avLst/>
          </a:prstGeom>
        </p:spPr>
      </p:pic>
      <p:grpSp>
        <p:nvGrpSpPr>
          <p:cNvPr id="59" name="Group 58">
            <a:extLst>
              <a:ext uri="{FF2B5EF4-FFF2-40B4-BE49-F238E27FC236}">
                <a16:creationId xmlns:a16="http://schemas.microsoft.com/office/drawing/2014/main" id="{3009435A-B487-CA4F-A9AF-1C6639EC5D5C}"/>
              </a:ext>
            </a:extLst>
          </p:cNvPr>
          <p:cNvGrpSpPr/>
          <p:nvPr/>
        </p:nvGrpSpPr>
        <p:grpSpPr>
          <a:xfrm>
            <a:off x="9506802" y="4746476"/>
            <a:ext cx="2223879" cy="1672175"/>
            <a:chOff x="11843029" y="3177212"/>
            <a:chExt cx="2918333" cy="2194347"/>
          </a:xfrm>
        </p:grpSpPr>
        <p:pic>
          <p:nvPicPr>
            <p:cNvPr id="60" name="Picture 59">
              <a:extLst>
                <a:ext uri="{FF2B5EF4-FFF2-40B4-BE49-F238E27FC236}">
                  <a16:creationId xmlns:a16="http://schemas.microsoft.com/office/drawing/2014/main" id="{3F4A975D-14BC-304F-B99D-495CD12BD1C2}"/>
                </a:ext>
              </a:extLst>
            </p:cNvPr>
            <p:cNvPicPr>
              <a:picLocks noChangeAspect="1"/>
            </p:cNvPicPr>
            <p:nvPr/>
          </p:nvPicPr>
          <p:blipFill>
            <a:blip r:embed="rId13"/>
            <a:stretch>
              <a:fillRect/>
            </a:stretch>
          </p:blipFill>
          <p:spPr>
            <a:xfrm>
              <a:off x="13101736" y="3177212"/>
              <a:ext cx="1659626" cy="2097583"/>
            </a:xfrm>
            <a:prstGeom prst="rect">
              <a:avLst/>
            </a:prstGeom>
          </p:spPr>
        </p:pic>
        <p:pic>
          <p:nvPicPr>
            <p:cNvPr id="61" name="Picture 60">
              <a:extLst>
                <a:ext uri="{FF2B5EF4-FFF2-40B4-BE49-F238E27FC236}">
                  <a16:creationId xmlns:a16="http://schemas.microsoft.com/office/drawing/2014/main" id="{0A10916D-4666-6342-9A1E-A066D5D18334}"/>
                </a:ext>
              </a:extLst>
            </p:cNvPr>
            <p:cNvPicPr>
              <a:picLocks noChangeAspect="1"/>
            </p:cNvPicPr>
            <p:nvPr/>
          </p:nvPicPr>
          <p:blipFill>
            <a:blip r:embed="rId5"/>
            <a:stretch>
              <a:fillRect/>
            </a:stretch>
          </p:blipFill>
          <p:spPr>
            <a:xfrm>
              <a:off x="11843029" y="4212832"/>
              <a:ext cx="2068471" cy="1158727"/>
            </a:xfrm>
            <a:prstGeom prst="rect">
              <a:avLst/>
            </a:prstGeom>
          </p:spPr>
        </p:pic>
      </p:grpSp>
      <p:grpSp>
        <p:nvGrpSpPr>
          <p:cNvPr id="62" name="Group 61">
            <a:extLst>
              <a:ext uri="{FF2B5EF4-FFF2-40B4-BE49-F238E27FC236}">
                <a16:creationId xmlns:a16="http://schemas.microsoft.com/office/drawing/2014/main" id="{3F0D0E8E-2DA3-2D42-88CB-903C9303F5C7}"/>
              </a:ext>
            </a:extLst>
          </p:cNvPr>
          <p:cNvGrpSpPr/>
          <p:nvPr/>
        </p:nvGrpSpPr>
        <p:grpSpPr>
          <a:xfrm>
            <a:off x="399507" y="531916"/>
            <a:ext cx="1556169" cy="1125716"/>
            <a:chOff x="-3134723" y="1444188"/>
            <a:chExt cx="1556169" cy="1125716"/>
          </a:xfrm>
        </p:grpSpPr>
        <p:cxnSp>
          <p:nvCxnSpPr>
            <p:cNvPr id="63" name="Straight Connector 62">
              <a:extLst>
                <a:ext uri="{FF2B5EF4-FFF2-40B4-BE49-F238E27FC236}">
                  <a16:creationId xmlns:a16="http://schemas.microsoft.com/office/drawing/2014/main" id="{146B566E-1202-9E48-8D02-8BDEBA83DAA1}"/>
                </a:ext>
              </a:extLst>
            </p:cNvPr>
            <p:cNvCxnSpPr/>
            <p:nvPr/>
          </p:nvCxnSpPr>
          <p:spPr>
            <a:xfrm flipV="1">
              <a:off x="-3093845" y="1449364"/>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501ACFD-3082-7E49-B3F3-76F686D96225}"/>
                </a:ext>
              </a:extLst>
            </p:cNvPr>
            <p:cNvCxnSpPr>
              <a:cxnSpLocks/>
            </p:cNvCxnSpPr>
            <p:nvPr/>
          </p:nvCxnSpPr>
          <p:spPr>
            <a:xfrm flipH="1" flipV="1">
              <a:off x="-3134723" y="1444188"/>
              <a:ext cx="1515291" cy="1120540"/>
            </a:xfrm>
            <a:prstGeom prst="line">
              <a:avLst/>
            </a:prstGeom>
            <a:ln w="28575">
              <a:solidFill>
                <a:srgbClr val="70D6FF"/>
              </a:solidFill>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15625AD5-DCD0-EF4F-8755-C311C9960387}"/>
              </a:ext>
            </a:extLst>
          </p:cNvPr>
          <p:cNvCxnSpPr>
            <a:cxnSpLocks/>
          </p:cNvCxnSpPr>
          <p:nvPr/>
        </p:nvCxnSpPr>
        <p:spPr>
          <a:xfrm>
            <a:off x="2293557"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58F6FE9-7ECB-2E48-BA02-DAAEA0A0D975}"/>
              </a:ext>
            </a:extLst>
          </p:cNvPr>
          <p:cNvCxnSpPr>
            <a:cxnSpLocks/>
          </p:cNvCxnSpPr>
          <p:nvPr/>
        </p:nvCxnSpPr>
        <p:spPr>
          <a:xfrm>
            <a:off x="4254593" y="110021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59C062D-8FD1-ED44-981A-2C2FE41A3222}"/>
              </a:ext>
            </a:extLst>
          </p:cNvPr>
          <p:cNvCxnSpPr>
            <a:cxnSpLocks/>
          </p:cNvCxnSpPr>
          <p:nvPr/>
        </p:nvCxnSpPr>
        <p:spPr>
          <a:xfrm>
            <a:off x="6331890" y="1100212"/>
            <a:ext cx="251041"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A1DC575-4F38-8942-A1DE-1B92E0514C35}"/>
              </a:ext>
            </a:extLst>
          </p:cNvPr>
          <p:cNvCxnSpPr>
            <a:cxnSpLocks/>
          </p:cNvCxnSpPr>
          <p:nvPr/>
        </p:nvCxnSpPr>
        <p:spPr>
          <a:xfrm>
            <a:off x="9506802" y="1074952"/>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514F97E-6532-B24E-B80F-6E6F19A0A15C}"/>
              </a:ext>
            </a:extLst>
          </p:cNvPr>
          <p:cNvCxnSpPr>
            <a:cxnSpLocks/>
          </p:cNvCxnSpPr>
          <p:nvPr/>
        </p:nvCxnSpPr>
        <p:spPr>
          <a:xfrm>
            <a:off x="2281239" y="3428999"/>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09AE447-5A1F-954E-8F17-C8701F4F12D3}"/>
              </a:ext>
            </a:extLst>
          </p:cNvPr>
          <p:cNvCxnSpPr>
            <a:cxnSpLocks/>
          </p:cNvCxnSpPr>
          <p:nvPr/>
        </p:nvCxnSpPr>
        <p:spPr>
          <a:xfrm>
            <a:off x="4782031" y="3428998"/>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ECB52D4-98E3-6A4A-B640-D8BFB6AE9D9C}"/>
              </a:ext>
            </a:extLst>
          </p:cNvPr>
          <p:cNvCxnSpPr>
            <a:cxnSpLocks/>
          </p:cNvCxnSpPr>
          <p:nvPr/>
        </p:nvCxnSpPr>
        <p:spPr>
          <a:xfrm>
            <a:off x="9144649" y="3428997"/>
            <a:ext cx="524100"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85F042-AE1C-6B45-A229-C7604E401877}"/>
              </a:ext>
            </a:extLst>
          </p:cNvPr>
          <p:cNvCxnSpPr>
            <a:cxnSpLocks/>
          </p:cNvCxnSpPr>
          <p:nvPr/>
        </p:nvCxnSpPr>
        <p:spPr>
          <a:xfrm>
            <a:off x="2281239" y="5907007"/>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8C08033-89ED-4E4C-8080-B4B42825A214}"/>
              </a:ext>
            </a:extLst>
          </p:cNvPr>
          <p:cNvCxnSpPr>
            <a:cxnSpLocks/>
          </p:cNvCxnSpPr>
          <p:nvPr/>
        </p:nvCxnSpPr>
        <p:spPr>
          <a:xfrm>
            <a:off x="4528334" y="5907006"/>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9796473-33B4-9645-9DB5-57793800097B}"/>
              </a:ext>
            </a:extLst>
          </p:cNvPr>
          <p:cNvCxnSpPr>
            <a:cxnSpLocks/>
          </p:cNvCxnSpPr>
          <p:nvPr/>
        </p:nvCxnSpPr>
        <p:spPr>
          <a:xfrm>
            <a:off x="6755966" y="5907005"/>
            <a:ext cx="307091"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CA12212-FBA2-9E47-8842-7925E7F065C8}"/>
              </a:ext>
            </a:extLst>
          </p:cNvPr>
          <p:cNvCxnSpPr>
            <a:cxnSpLocks/>
          </p:cNvCxnSpPr>
          <p:nvPr/>
        </p:nvCxnSpPr>
        <p:spPr>
          <a:xfrm flipV="1">
            <a:off x="8873666" y="5907005"/>
            <a:ext cx="758723" cy="1"/>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70D8B88F-5771-CF40-A4EE-0CBE8C8C4A4D}"/>
              </a:ext>
            </a:extLst>
          </p:cNvPr>
          <p:cNvCxnSpPr>
            <a:cxnSpLocks/>
          </p:cNvCxnSpPr>
          <p:nvPr/>
        </p:nvCxnSpPr>
        <p:spPr>
          <a:xfrm rot="5400000">
            <a:off x="5638346" y="-2642070"/>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8AF81990-65E7-454F-892B-5337CD6FFA92}"/>
              </a:ext>
            </a:extLst>
          </p:cNvPr>
          <p:cNvCxnSpPr>
            <a:cxnSpLocks/>
          </p:cNvCxnSpPr>
          <p:nvPr/>
        </p:nvCxnSpPr>
        <p:spPr>
          <a:xfrm rot="5400000">
            <a:off x="5638346" y="-74731"/>
            <a:ext cx="883696" cy="9540251"/>
          </a:xfrm>
          <a:prstGeom prst="curvedConnector3">
            <a:avLst>
              <a:gd name="adj1" fmla="val 50000"/>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44FAB562-5DD4-C04B-AE60-2CA4B1953DDA}"/>
              </a:ext>
            </a:extLst>
          </p:cNvPr>
          <p:cNvSpPr/>
          <p:nvPr/>
        </p:nvSpPr>
        <p:spPr>
          <a:xfrm>
            <a:off x="5089122" y="2569903"/>
            <a:ext cx="4137419" cy="1875097"/>
          </a:xfrm>
          <a:prstGeom prst="roundRect">
            <a:avLst/>
          </a:prstGeom>
          <a:no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612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B5315A2-7413-2648-91CA-BD391043C750}"/>
              </a:ext>
            </a:extLst>
          </p:cNvPr>
          <p:cNvPicPr>
            <a:picLocks noChangeAspect="1"/>
          </p:cNvPicPr>
          <p:nvPr/>
        </p:nvPicPr>
        <p:blipFill>
          <a:blip r:embed="rId3"/>
          <a:stretch>
            <a:fillRect/>
          </a:stretch>
        </p:blipFill>
        <p:spPr>
          <a:xfrm>
            <a:off x="2502558" y="81621"/>
            <a:ext cx="9035172" cy="6776379"/>
          </a:xfrm>
          <a:prstGeom prst="rect">
            <a:avLst/>
          </a:prstGeom>
        </p:spPr>
      </p:pic>
      <p:pic>
        <p:nvPicPr>
          <p:cNvPr id="53" name="Picture 52">
            <a:extLst>
              <a:ext uri="{FF2B5EF4-FFF2-40B4-BE49-F238E27FC236}">
                <a16:creationId xmlns:a16="http://schemas.microsoft.com/office/drawing/2014/main" id="{82FC5EF0-3359-5843-AD6D-2917DB2F1BC2}"/>
              </a:ext>
            </a:extLst>
          </p:cNvPr>
          <p:cNvPicPr>
            <a:picLocks noChangeAspect="1"/>
          </p:cNvPicPr>
          <p:nvPr/>
        </p:nvPicPr>
        <p:blipFill>
          <a:blip r:embed="rId4"/>
          <a:stretch>
            <a:fillRect/>
          </a:stretch>
        </p:blipFill>
        <p:spPr>
          <a:xfrm>
            <a:off x="2727145" y="4524271"/>
            <a:ext cx="2068471" cy="1158727"/>
          </a:xfrm>
          <a:prstGeom prst="rect">
            <a:avLst/>
          </a:prstGeom>
        </p:spPr>
      </p:pic>
      <p:pic>
        <p:nvPicPr>
          <p:cNvPr id="56" name="Picture 55">
            <a:extLst>
              <a:ext uri="{FF2B5EF4-FFF2-40B4-BE49-F238E27FC236}">
                <a16:creationId xmlns:a16="http://schemas.microsoft.com/office/drawing/2014/main" id="{B02614BE-54E4-3145-B22E-CD2B41A8C8F9}"/>
              </a:ext>
            </a:extLst>
          </p:cNvPr>
          <p:cNvPicPr>
            <a:picLocks noChangeAspect="1"/>
          </p:cNvPicPr>
          <p:nvPr/>
        </p:nvPicPr>
        <p:blipFill>
          <a:blip r:embed="rId5"/>
          <a:stretch>
            <a:fillRect/>
          </a:stretch>
        </p:blipFill>
        <p:spPr>
          <a:xfrm>
            <a:off x="9220200" y="2773436"/>
            <a:ext cx="2068471" cy="1158727"/>
          </a:xfrm>
          <a:prstGeom prst="rect">
            <a:avLst/>
          </a:prstGeom>
        </p:spPr>
      </p:pic>
      <p:sp>
        <p:nvSpPr>
          <p:cNvPr id="57" name="TextBox 56">
            <a:extLst>
              <a:ext uri="{FF2B5EF4-FFF2-40B4-BE49-F238E27FC236}">
                <a16:creationId xmlns:a16="http://schemas.microsoft.com/office/drawing/2014/main" id="{290751E3-ACDD-C149-A37D-F9429F611310}"/>
              </a:ext>
            </a:extLst>
          </p:cNvPr>
          <p:cNvSpPr txBox="1"/>
          <p:nvPr/>
        </p:nvSpPr>
        <p:spPr>
          <a:xfrm>
            <a:off x="464368" y="502453"/>
            <a:ext cx="5033554" cy="1200329"/>
          </a:xfrm>
          <a:prstGeom prst="rect">
            <a:avLst/>
          </a:prstGeom>
          <a:noFill/>
        </p:spPr>
        <p:txBody>
          <a:bodyPr wrap="square">
            <a:spAutoFit/>
          </a:bodyPr>
          <a:lstStyle/>
          <a:p>
            <a:r>
              <a:rPr lang="en-US" sz="3600" dirty="0">
                <a:latin typeface="COOPERHEWITT-THIN" pitchFamily="2" charset="77"/>
                <a:ea typeface="COOPERHEWITT-THIN" pitchFamily="2" charset="77"/>
              </a:rPr>
              <a:t>Contrasting examples from our data</a:t>
            </a:r>
          </a:p>
        </p:txBody>
      </p:sp>
    </p:spTree>
    <p:extLst>
      <p:ext uri="{BB962C8B-B14F-4D97-AF65-F5344CB8AC3E}">
        <p14:creationId xmlns:p14="http://schemas.microsoft.com/office/powerpoint/2010/main" val="1373153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B5315A2-7413-2648-91CA-BD391043C750}"/>
              </a:ext>
            </a:extLst>
          </p:cNvPr>
          <p:cNvPicPr>
            <a:picLocks noChangeAspect="1"/>
          </p:cNvPicPr>
          <p:nvPr/>
        </p:nvPicPr>
        <p:blipFill>
          <a:blip r:embed="rId3"/>
          <a:stretch>
            <a:fillRect/>
          </a:stretch>
        </p:blipFill>
        <p:spPr>
          <a:xfrm>
            <a:off x="2502558" y="81621"/>
            <a:ext cx="9035172" cy="6776379"/>
          </a:xfrm>
          <a:prstGeom prst="rect">
            <a:avLst/>
          </a:prstGeom>
        </p:spPr>
      </p:pic>
      <p:pic>
        <p:nvPicPr>
          <p:cNvPr id="53" name="Picture 52">
            <a:extLst>
              <a:ext uri="{FF2B5EF4-FFF2-40B4-BE49-F238E27FC236}">
                <a16:creationId xmlns:a16="http://schemas.microsoft.com/office/drawing/2014/main" id="{82FC5EF0-3359-5843-AD6D-2917DB2F1BC2}"/>
              </a:ext>
            </a:extLst>
          </p:cNvPr>
          <p:cNvPicPr>
            <a:picLocks noChangeAspect="1"/>
          </p:cNvPicPr>
          <p:nvPr/>
        </p:nvPicPr>
        <p:blipFill>
          <a:blip r:embed="rId4"/>
          <a:stretch>
            <a:fillRect/>
          </a:stretch>
        </p:blipFill>
        <p:spPr>
          <a:xfrm>
            <a:off x="2727145" y="4524271"/>
            <a:ext cx="2068471" cy="1158727"/>
          </a:xfrm>
          <a:prstGeom prst="rect">
            <a:avLst/>
          </a:prstGeom>
        </p:spPr>
      </p:pic>
      <p:pic>
        <p:nvPicPr>
          <p:cNvPr id="56" name="Picture 55">
            <a:extLst>
              <a:ext uri="{FF2B5EF4-FFF2-40B4-BE49-F238E27FC236}">
                <a16:creationId xmlns:a16="http://schemas.microsoft.com/office/drawing/2014/main" id="{B02614BE-54E4-3145-B22E-CD2B41A8C8F9}"/>
              </a:ext>
            </a:extLst>
          </p:cNvPr>
          <p:cNvPicPr>
            <a:picLocks noChangeAspect="1"/>
          </p:cNvPicPr>
          <p:nvPr/>
        </p:nvPicPr>
        <p:blipFill>
          <a:blip r:embed="rId5"/>
          <a:stretch>
            <a:fillRect/>
          </a:stretch>
        </p:blipFill>
        <p:spPr>
          <a:xfrm>
            <a:off x="9220200" y="2773436"/>
            <a:ext cx="2068471" cy="1158727"/>
          </a:xfrm>
          <a:prstGeom prst="rect">
            <a:avLst/>
          </a:prstGeom>
        </p:spPr>
      </p:pic>
      <p:sp>
        <p:nvSpPr>
          <p:cNvPr id="57" name="TextBox 56">
            <a:extLst>
              <a:ext uri="{FF2B5EF4-FFF2-40B4-BE49-F238E27FC236}">
                <a16:creationId xmlns:a16="http://schemas.microsoft.com/office/drawing/2014/main" id="{290751E3-ACDD-C149-A37D-F9429F611310}"/>
              </a:ext>
            </a:extLst>
          </p:cNvPr>
          <p:cNvSpPr txBox="1"/>
          <p:nvPr/>
        </p:nvSpPr>
        <p:spPr>
          <a:xfrm>
            <a:off x="464368" y="502453"/>
            <a:ext cx="5033554" cy="2308324"/>
          </a:xfrm>
          <a:prstGeom prst="rect">
            <a:avLst/>
          </a:prstGeom>
          <a:noFill/>
        </p:spPr>
        <p:txBody>
          <a:bodyPr wrap="square">
            <a:spAutoFit/>
          </a:bodyPr>
          <a:lstStyle/>
          <a:p>
            <a:r>
              <a:rPr lang="en-US" sz="3600" dirty="0">
                <a:latin typeface="COOPERHEWITT-THIN" pitchFamily="2" charset="77"/>
                <a:ea typeface="COOPERHEWITT-THIN" pitchFamily="2" charset="77"/>
              </a:rPr>
              <a:t>Contrasting examples from our data</a:t>
            </a:r>
          </a:p>
          <a:p>
            <a:r>
              <a:rPr lang="en-US" sz="3600" dirty="0">
                <a:latin typeface="COOPERHEWITT-THIN" pitchFamily="2" charset="77"/>
                <a:ea typeface="COOPERHEWITT-THIN" pitchFamily="2" charset="77"/>
              </a:rPr>
              <a:t>and the </a:t>
            </a:r>
          </a:p>
          <a:p>
            <a:r>
              <a:rPr lang="en-US" sz="3600" dirty="0">
                <a:latin typeface="COOPERHEWITT-THIN" pitchFamily="2" charset="77"/>
                <a:ea typeface="COOPERHEWITT-THIN" pitchFamily="2" charset="77"/>
              </a:rPr>
              <a:t>literature</a:t>
            </a:r>
          </a:p>
        </p:txBody>
      </p:sp>
      <p:sp>
        <p:nvSpPr>
          <p:cNvPr id="6" name="TextBox 5">
            <a:extLst>
              <a:ext uri="{FF2B5EF4-FFF2-40B4-BE49-F238E27FC236}">
                <a16:creationId xmlns:a16="http://schemas.microsoft.com/office/drawing/2014/main" id="{EAB1FBA5-0786-A740-9525-8F79BBCCC21A}"/>
              </a:ext>
            </a:extLst>
          </p:cNvPr>
          <p:cNvSpPr txBox="1"/>
          <p:nvPr/>
        </p:nvSpPr>
        <p:spPr>
          <a:xfrm>
            <a:off x="464368" y="2712248"/>
            <a:ext cx="2542772" cy="307777"/>
          </a:xfrm>
          <a:prstGeom prst="rect">
            <a:avLst/>
          </a:prstGeom>
          <a:noFill/>
        </p:spPr>
        <p:txBody>
          <a:bodyPr wrap="square">
            <a:spAutoFit/>
          </a:bodyPr>
          <a:lstStyle/>
          <a:p>
            <a:r>
              <a:rPr lang="en-US" sz="1400" dirty="0">
                <a:latin typeface="COOPERHEWITT-THIN" pitchFamily="2" charset="77"/>
                <a:ea typeface="COOPERHEWITT-THIN" pitchFamily="2" charset="77"/>
              </a:rPr>
              <a:t>(Scroggins &amp; </a:t>
            </a:r>
            <a:r>
              <a:rPr lang="en-US" sz="1400" dirty="0" err="1">
                <a:latin typeface="COOPERHEWITT-THIN" pitchFamily="2" charset="77"/>
                <a:ea typeface="COOPERHEWITT-THIN" pitchFamily="2" charset="77"/>
              </a:rPr>
              <a:t>Pasquetto</a:t>
            </a:r>
            <a:r>
              <a:rPr lang="en-US" sz="1400" dirty="0">
                <a:latin typeface="COOPERHEWITT-THIN" pitchFamily="2" charset="77"/>
                <a:ea typeface="COOPERHEWITT-THIN" pitchFamily="2" charset="77"/>
              </a:rPr>
              <a:t>, 2020)</a:t>
            </a:r>
            <a:endParaRPr lang="en-US" sz="1400" dirty="0"/>
          </a:p>
        </p:txBody>
      </p:sp>
      <p:sp>
        <p:nvSpPr>
          <p:cNvPr id="7" name="TextBox 6">
            <a:extLst>
              <a:ext uri="{FF2B5EF4-FFF2-40B4-BE49-F238E27FC236}">
                <a16:creationId xmlns:a16="http://schemas.microsoft.com/office/drawing/2014/main" id="{A7E9D367-FDDC-3744-9A2F-41795F13DA83}"/>
              </a:ext>
            </a:extLst>
          </p:cNvPr>
          <p:cNvSpPr txBox="1"/>
          <p:nvPr/>
        </p:nvSpPr>
        <p:spPr>
          <a:xfrm>
            <a:off x="464368" y="3051488"/>
            <a:ext cx="2542772" cy="307777"/>
          </a:xfrm>
          <a:prstGeom prst="rect">
            <a:avLst/>
          </a:prstGeom>
          <a:noFill/>
        </p:spPr>
        <p:txBody>
          <a:bodyPr wrap="square">
            <a:spAutoFit/>
          </a:bodyPr>
          <a:lstStyle/>
          <a:p>
            <a:r>
              <a:rPr lang="en-US" sz="1400" dirty="0">
                <a:latin typeface="COOPERHEWITT-THIN" pitchFamily="2" charset="77"/>
                <a:ea typeface="COOPERHEWITT-THIN" pitchFamily="2" charset="77"/>
              </a:rPr>
              <a:t>(Geiger, Howard, Irani,  2021)</a:t>
            </a:r>
            <a:endParaRPr lang="en-US" sz="1400" dirty="0"/>
          </a:p>
        </p:txBody>
      </p:sp>
    </p:spTree>
    <p:extLst>
      <p:ext uri="{BB962C8B-B14F-4D97-AF65-F5344CB8AC3E}">
        <p14:creationId xmlns:p14="http://schemas.microsoft.com/office/powerpoint/2010/main" val="3941522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B5315A2-7413-2648-91CA-BD391043C750}"/>
              </a:ext>
            </a:extLst>
          </p:cNvPr>
          <p:cNvPicPr>
            <a:picLocks noChangeAspect="1"/>
          </p:cNvPicPr>
          <p:nvPr/>
        </p:nvPicPr>
        <p:blipFill>
          <a:blip r:embed="rId3"/>
          <a:stretch>
            <a:fillRect/>
          </a:stretch>
        </p:blipFill>
        <p:spPr>
          <a:xfrm>
            <a:off x="2502558" y="81621"/>
            <a:ext cx="9035172" cy="6776379"/>
          </a:xfrm>
          <a:prstGeom prst="rect">
            <a:avLst/>
          </a:prstGeom>
        </p:spPr>
      </p:pic>
      <p:pic>
        <p:nvPicPr>
          <p:cNvPr id="53" name="Picture 52">
            <a:extLst>
              <a:ext uri="{FF2B5EF4-FFF2-40B4-BE49-F238E27FC236}">
                <a16:creationId xmlns:a16="http://schemas.microsoft.com/office/drawing/2014/main" id="{82FC5EF0-3359-5843-AD6D-2917DB2F1BC2}"/>
              </a:ext>
            </a:extLst>
          </p:cNvPr>
          <p:cNvPicPr>
            <a:picLocks noChangeAspect="1"/>
          </p:cNvPicPr>
          <p:nvPr/>
        </p:nvPicPr>
        <p:blipFill>
          <a:blip r:embed="rId4"/>
          <a:stretch>
            <a:fillRect/>
          </a:stretch>
        </p:blipFill>
        <p:spPr>
          <a:xfrm>
            <a:off x="2727145" y="4524271"/>
            <a:ext cx="2068471" cy="1158727"/>
          </a:xfrm>
          <a:prstGeom prst="rect">
            <a:avLst/>
          </a:prstGeom>
        </p:spPr>
      </p:pic>
      <p:pic>
        <p:nvPicPr>
          <p:cNvPr id="56" name="Picture 55">
            <a:extLst>
              <a:ext uri="{FF2B5EF4-FFF2-40B4-BE49-F238E27FC236}">
                <a16:creationId xmlns:a16="http://schemas.microsoft.com/office/drawing/2014/main" id="{B02614BE-54E4-3145-B22E-CD2B41A8C8F9}"/>
              </a:ext>
            </a:extLst>
          </p:cNvPr>
          <p:cNvPicPr>
            <a:picLocks noChangeAspect="1"/>
          </p:cNvPicPr>
          <p:nvPr/>
        </p:nvPicPr>
        <p:blipFill>
          <a:blip r:embed="rId5"/>
          <a:stretch>
            <a:fillRect/>
          </a:stretch>
        </p:blipFill>
        <p:spPr>
          <a:xfrm>
            <a:off x="9220200" y="2773436"/>
            <a:ext cx="2068471" cy="1158727"/>
          </a:xfrm>
          <a:prstGeom prst="rect">
            <a:avLst/>
          </a:prstGeom>
        </p:spPr>
      </p:pic>
      <p:sp>
        <p:nvSpPr>
          <p:cNvPr id="57" name="TextBox 56">
            <a:extLst>
              <a:ext uri="{FF2B5EF4-FFF2-40B4-BE49-F238E27FC236}">
                <a16:creationId xmlns:a16="http://schemas.microsoft.com/office/drawing/2014/main" id="{290751E3-ACDD-C149-A37D-F9429F611310}"/>
              </a:ext>
            </a:extLst>
          </p:cNvPr>
          <p:cNvSpPr txBox="1"/>
          <p:nvPr/>
        </p:nvSpPr>
        <p:spPr>
          <a:xfrm>
            <a:off x="464368" y="502453"/>
            <a:ext cx="5033554" cy="2308324"/>
          </a:xfrm>
          <a:prstGeom prst="rect">
            <a:avLst/>
          </a:prstGeom>
          <a:noFill/>
        </p:spPr>
        <p:txBody>
          <a:bodyPr wrap="square">
            <a:spAutoFit/>
          </a:bodyPr>
          <a:lstStyle/>
          <a:p>
            <a:r>
              <a:rPr lang="en-US" sz="3600" dirty="0">
                <a:latin typeface="COOPERHEWITT-THIN" pitchFamily="2" charset="77"/>
                <a:ea typeface="COOPERHEWITT-THIN" pitchFamily="2" charset="77"/>
              </a:rPr>
              <a:t>Contrasting examples from our data</a:t>
            </a:r>
          </a:p>
          <a:p>
            <a:r>
              <a:rPr lang="en-US" sz="3600" dirty="0">
                <a:latin typeface="COOPERHEWITT-THIN" pitchFamily="2" charset="77"/>
                <a:ea typeface="COOPERHEWITT-THIN" pitchFamily="2" charset="77"/>
              </a:rPr>
              <a:t>and the </a:t>
            </a:r>
          </a:p>
          <a:p>
            <a:r>
              <a:rPr lang="en-US" sz="3600" dirty="0">
                <a:latin typeface="COOPERHEWITT-THIN" pitchFamily="2" charset="77"/>
                <a:ea typeface="COOPERHEWITT-THIN" pitchFamily="2" charset="77"/>
              </a:rPr>
              <a:t>literature…</a:t>
            </a:r>
          </a:p>
        </p:txBody>
      </p:sp>
      <p:sp>
        <p:nvSpPr>
          <p:cNvPr id="6" name="TextBox 5">
            <a:extLst>
              <a:ext uri="{FF2B5EF4-FFF2-40B4-BE49-F238E27FC236}">
                <a16:creationId xmlns:a16="http://schemas.microsoft.com/office/drawing/2014/main" id="{EAB1FBA5-0786-A740-9525-8F79BBCCC21A}"/>
              </a:ext>
            </a:extLst>
          </p:cNvPr>
          <p:cNvSpPr txBox="1"/>
          <p:nvPr/>
        </p:nvSpPr>
        <p:spPr>
          <a:xfrm>
            <a:off x="464368" y="2712248"/>
            <a:ext cx="2542772" cy="307777"/>
          </a:xfrm>
          <a:prstGeom prst="rect">
            <a:avLst/>
          </a:prstGeom>
          <a:noFill/>
        </p:spPr>
        <p:txBody>
          <a:bodyPr wrap="square">
            <a:spAutoFit/>
          </a:bodyPr>
          <a:lstStyle/>
          <a:p>
            <a:r>
              <a:rPr lang="en-US" sz="1400" dirty="0">
                <a:latin typeface="COOPERHEWITT-THIN" pitchFamily="2" charset="77"/>
                <a:ea typeface="COOPERHEWITT-THIN" pitchFamily="2" charset="77"/>
              </a:rPr>
              <a:t>(Scroggins &amp; </a:t>
            </a:r>
            <a:r>
              <a:rPr lang="en-US" sz="1400" dirty="0" err="1">
                <a:latin typeface="COOPERHEWITT-THIN" pitchFamily="2" charset="77"/>
                <a:ea typeface="COOPERHEWITT-THIN" pitchFamily="2" charset="77"/>
              </a:rPr>
              <a:t>Pasquetto</a:t>
            </a:r>
            <a:r>
              <a:rPr lang="en-US" sz="1400" dirty="0">
                <a:latin typeface="COOPERHEWITT-THIN" pitchFamily="2" charset="77"/>
                <a:ea typeface="COOPERHEWITT-THIN" pitchFamily="2" charset="77"/>
              </a:rPr>
              <a:t>, 2020)</a:t>
            </a:r>
            <a:endParaRPr lang="en-US" sz="1400" dirty="0"/>
          </a:p>
        </p:txBody>
      </p:sp>
      <p:sp>
        <p:nvSpPr>
          <p:cNvPr id="8" name="TextBox 7">
            <a:extLst>
              <a:ext uri="{FF2B5EF4-FFF2-40B4-BE49-F238E27FC236}">
                <a16:creationId xmlns:a16="http://schemas.microsoft.com/office/drawing/2014/main" id="{9897AD69-2D62-6A45-B212-7B1F98598CB0}"/>
              </a:ext>
            </a:extLst>
          </p:cNvPr>
          <p:cNvSpPr txBox="1"/>
          <p:nvPr/>
        </p:nvSpPr>
        <p:spPr>
          <a:xfrm>
            <a:off x="7396386" y="4794917"/>
            <a:ext cx="4365931" cy="1200329"/>
          </a:xfrm>
          <a:prstGeom prst="rect">
            <a:avLst/>
          </a:prstGeom>
          <a:noFill/>
        </p:spPr>
        <p:txBody>
          <a:bodyPr wrap="square">
            <a:spAutoFit/>
          </a:bodyPr>
          <a:lstStyle/>
          <a:p>
            <a:r>
              <a:rPr lang="en-US" sz="3600" dirty="0">
                <a:latin typeface="COOPERHEWITT-THIN" pitchFamily="2" charset="77"/>
                <a:ea typeface="COOPERHEWITT-THIN" pitchFamily="2" charset="77"/>
              </a:rPr>
              <a:t>…suggests we’re amid changing norms</a:t>
            </a:r>
          </a:p>
        </p:txBody>
      </p:sp>
      <p:sp>
        <p:nvSpPr>
          <p:cNvPr id="9" name="TextBox 8">
            <a:extLst>
              <a:ext uri="{FF2B5EF4-FFF2-40B4-BE49-F238E27FC236}">
                <a16:creationId xmlns:a16="http://schemas.microsoft.com/office/drawing/2014/main" id="{9D3EA44E-1077-324E-9AC1-6B6E84185F75}"/>
              </a:ext>
            </a:extLst>
          </p:cNvPr>
          <p:cNvSpPr txBox="1"/>
          <p:nvPr/>
        </p:nvSpPr>
        <p:spPr>
          <a:xfrm>
            <a:off x="464368" y="3051488"/>
            <a:ext cx="2542772" cy="307777"/>
          </a:xfrm>
          <a:prstGeom prst="rect">
            <a:avLst/>
          </a:prstGeom>
          <a:noFill/>
        </p:spPr>
        <p:txBody>
          <a:bodyPr wrap="square">
            <a:spAutoFit/>
          </a:bodyPr>
          <a:lstStyle/>
          <a:p>
            <a:r>
              <a:rPr lang="en-US" sz="1400" dirty="0">
                <a:latin typeface="COOPERHEWITT-THIN" pitchFamily="2" charset="77"/>
                <a:ea typeface="COOPERHEWITT-THIN" pitchFamily="2" charset="77"/>
              </a:rPr>
              <a:t>(Geiger, Howard, Irani,  2021)</a:t>
            </a:r>
            <a:endParaRPr lang="en-US" sz="1400" dirty="0"/>
          </a:p>
        </p:txBody>
      </p:sp>
    </p:spTree>
    <p:extLst>
      <p:ext uri="{BB962C8B-B14F-4D97-AF65-F5344CB8AC3E}">
        <p14:creationId xmlns:p14="http://schemas.microsoft.com/office/powerpoint/2010/main" val="2509068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4CC37A-AAD4-7945-A85C-8F43D63D3A44}"/>
              </a:ext>
            </a:extLst>
          </p:cNvPr>
          <p:cNvSpPr txBox="1"/>
          <p:nvPr/>
        </p:nvSpPr>
        <p:spPr>
          <a:xfrm>
            <a:off x="812800" y="416822"/>
            <a:ext cx="4905828" cy="2809039"/>
          </a:xfrm>
          <a:prstGeom prst="rect">
            <a:avLst/>
          </a:prstGeom>
          <a:noFill/>
        </p:spPr>
        <p:txBody>
          <a:bodyPr wrap="square">
            <a:spAutoFit/>
          </a:bodyPr>
          <a:lstStyle/>
          <a:p>
            <a:pPr>
              <a:lnSpc>
                <a:spcPct val="150000"/>
              </a:lnSpc>
            </a:pPr>
            <a:r>
              <a:rPr lang="en-US" sz="2400" dirty="0">
                <a:solidFill>
                  <a:srgbClr val="FF9770"/>
                </a:solidFill>
                <a:latin typeface="COOPERHEWITT-THIN" pitchFamily="2" charset="77"/>
                <a:ea typeface="COOPERHEWITT-THIN" pitchFamily="2" charset="77"/>
              </a:rPr>
              <a:t>AVOID</a:t>
            </a:r>
            <a:r>
              <a:rPr lang="en-US" sz="2400" dirty="0">
                <a:latin typeface="COOPERHEWITT-THIN" pitchFamily="2" charset="77"/>
                <a:ea typeface="COOPERHEWITT-THIN" pitchFamily="2" charset="77"/>
              </a:rPr>
              <a:t> </a:t>
            </a:r>
          </a:p>
          <a:p>
            <a:pPr>
              <a:lnSpc>
                <a:spcPct val="150000"/>
              </a:lnSpc>
            </a:pPr>
            <a:r>
              <a:rPr lang="en-US" sz="2400" dirty="0">
                <a:latin typeface="COOPERHEWITT-THIN" pitchFamily="2" charset="77"/>
                <a:ea typeface="COOPERHEWITT-THIN" pitchFamily="2" charset="77"/>
              </a:rPr>
              <a:t>reification of work, </a:t>
            </a:r>
          </a:p>
          <a:p>
            <a:pPr>
              <a:lnSpc>
                <a:spcPct val="150000"/>
              </a:lnSpc>
            </a:pPr>
            <a:r>
              <a:rPr lang="en-US" sz="2400" dirty="0">
                <a:latin typeface="COOPERHEWITT-THIN" pitchFamily="2" charset="77"/>
                <a:ea typeface="COOPERHEWITT-THIN" pitchFamily="2" charset="77"/>
              </a:rPr>
              <a:t>opportunities for surveillance, </a:t>
            </a:r>
          </a:p>
          <a:p>
            <a:pPr>
              <a:lnSpc>
                <a:spcPct val="150000"/>
              </a:lnSpc>
            </a:pPr>
            <a:r>
              <a:rPr lang="en-US" sz="2400" dirty="0">
                <a:latin typeface="COOPERHEWITT-THIN" pitchFamily="2" charset="77"/>
                <a:ea typeface="COOPERHEWITT-THIN" pitchFamily="2" charset="77"/>
              </a:rPr>
              <a:t>increased group communication and process burdens.</a:t>
            </a:r>
          </a:p>
        </p:txBody>
      </p:sp>
    </p:spTree>
    <p:extLst>
      <p:ext uri="{BB962C8B-B14F-4D97-AF65-F5344CB8AC3E}">
        <p14:creationId xmlns:p14="http://schemas.microsoft.com/office/powerpoint/2010/main" val="280748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D0561-958B-1349-A418-4734ED10DA7A}"/>
              </a:ext>
            </a:extLst>
          </p:cNvPr>
          <p:cNvSpPr>
            <a:spLocks noGrp="1"/>
          </p:cNvSpPr>
          <p:nvPr>
            <p:ph idx="1"/>
          </p:nvPr>
        </p:nvSpPr>
        <p:spPr>
          <a:xfrm>
            <a:off x="5603468" y="1981040"/>
            <a:ext cx="6449596" cy="4351338"/>
          </a:xfrm>
        </p:spPr>
        <p:txBody>
          <a:bodyPr>
            <a:normAutofit fontScale="92500" lnSpcReduction="10000"/>
          </a:bodyPr>
          <a:lstStyle/>
          <a:p>
            <a:r>
              <a:rPr lang="en-US" dirty="0">
                <a:latin typeface="COOPERHEWITT-THIN" pitchFamily="2" charset="77"/>
                <a:ea typeface="COOPERHEWITT-THIN" pitchFamily="2" charset="77"/>
              </a:rPr>
              <a:t>Qualitative study of software projects</a:t>
            </a:r>
          </a:p>
          <a:p>
            <a:pPr lvl="1"/>
            <a:r>
              <a:rPr lang="en-US" dirty="0">
                <a:latin typeface="COOPERHEWITT-THIN" pitchFamily="2" charset="77"/>
                <a:ea typeface="COOPERHEWITT-THIN" pitchFamily="2" charset="77"/>
              </a:rPr>
              <a:t>Example narrative</a:t>
            </a:r>
          </a:p>
          <a:p>
            <a:pPr lvl="1"/>
            <a:r>
              <a:rPr lang="en-US" dirty="0">
                <a:latin typeface="COOPERHEWITT-THIN" pitchFamily="2" charset="77"/>
                <a:ea typeface="COOPERHEWITT-THIN" pitchFamily="2" charset="77"/>
              </a:rPr>
              <a:t>Validating the narrative</a:t>
            </a:r>
          </a:p>
          <a:p>
            <a:pPr lvl="1"/>
            <a:r>
              <a:rPr lang="en-US" dirty="0">
                <a:latin typeface="COOPERHEWITT-THIN" pitchFamily="2" charset="77"/>
                <a:ea typeface="COOPERHEWITT-THIN" pitchFamily="2" charset="77"/>
              </a:rPr>
              <a:t>Connecting to theoretical concepts</a:t>
            </a:r>
          </a:p>
          <a:p>
            <a:pPr lvl="1"/>
            <a:r>
              <a:rPr lang="en-US" dirty="0">
                <a:latin typeface="COOPERHEWITT-THIN" pitchFamily="2" charset="77"/>
                <a:ea typeface="COOPERHEWITT-THIN" pitchFamily="2" charset="77"/>
              </a:rPr>
              <a:t>Value of the narrative</a:t>
            </a:r>
          </a:p>
          <a:p>
            <a:pPr lvl="1"/>
            <a:r>
              <a:rPr lang="en-US" dirty="0">
                <a:latin typeface="COOPERHEWITT-THIN" pitchFamily="2" charset="77"/>
                <a:ea typeface="COOPERHEWITT-THIN" pitchFamily="2" charset="77"/>
              </a:rPr>
              <a:t>Developing analytical language</a:t>
            </a:r>
          </a:p>
          <a:p>
            <a:pPr lvl="1"/>
            <a:r>
              <a:rPr lang="en-US" dirty="0">
                <a:latin typeface="COOPERHEWITT-THIN" pitchFamily="2" charset="77"/>
                <a:ea typeface="COOPERHEWITT-THIN" pitchFamily="2" charset="77"/>
              </a:rPr>
              <a:t>Challenges</a:t>
            </a:r>
          </a:p>
          <a:p>
            <a:r>
              <a:rPr lang="en-US" dirty="0">
                <a:latin typeface="COOPERHEWITT-THIN" pitchFamily="2" charset="77"/>
                <a:ea typeface="COOPERHEWITT-THIN" pitchFamily="2" charset="77"/>
              </a:rPr>
              <a:t>Quantitative study of scientific software development</a:t>
            </a:r>
          </a:p>
          <a:p>
            <a:pPr lvl="1"/>
            <a:r>
              <a:rPr lang="en-US" dirty="0">
                <a:latin typeface="COOPERHEWITT-THIN" pitchFamily="2" charset="77"/>
                <a:ea typeface="COOPERHEWITT-THIN" pitchFamily="2" charset="77"/>
              </a:rPr>
              <a:t>Importance of large datasets</a:t>
            </a:r>
          </a:p>
          <a:p>
            <a:pPr lvl="1"/>
            <a:r>
              <a:rPr lang="en-US" dirty="0">
                <a:latin typeface="COOPERHEWITT-THIN" pitchFamily="2" charset="77"/>
                <a:ea typeface="COOPERHEWITT-THIN" pitchFamily="2" charset="77"/>
              </a:rPr>
              <a:t>Operationalizing software metrics and entities</a:t>
            </a:r>
          </a:p>
          <a:p>
            <a:r>
              <a:rPr lang="en-US" b="1" dirty="0">
                <a:latin typeface="COOPERHEWITT-SEMIBOLD" pitchFamily="2" charset="77"/>
                <a:ea typeface="COOPERHEWITT-SEMIBOLD" pitchFamily="2" charset="77"/>
              </a:rPr>
              <a:t>Opportunities</a:t>
            </a: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p:txBody>
      </p:sp>
      <p:grpSp>
        <p:nvGrpSpPr>
          <p:cNvPr id="6" name="Group 5">
            <a:extLst>
              <a:ext uri="{FF2B5EF4-FFF2-40B4-BE49-F238E27FC236}">
                <a16:creationId xmlns:a16="http://schemas.microsoft.com/office/drawing/2014/main" id="{C542CE3D-FBB5-0A46-8129-9EACAE689EE8}"/>
              </a:ext>
            </a:extLst>
          </p:cNvPr>
          <p:cNvGrpSpPr/>
          <p:nvPr/>
        </p:nvGrpSpPr>
        <p:grpSpPr>
          <a:xfrm>
            <a:off x="0" y="-306065"/>
            <a:ext cx="5603468" cy="4987704"/>
            <a:chOff x="0" y="-306065"/>
            <a:chExt cx="5603468" cy="4987704"/>
          </a:xfrm>
        </p:grpSpPr>
        <p:sp>
          <p:nvSpPr>
            <p:cNvPr id="7" name="Oval 6">
              <a:extLst>
                <a:ext uri="{FF2B5EF4-FFF2-40B4-BE49-F238E27FC236}">
                  <a16:creationId xmlns:a16="http://schemas.microsoft.com/office/drawing/2014/main" id="{048E2A1A-DCC6-2647-B191-65A2695A0835}"/>
                </a:ext>
              </a:extLst>
            </p:cNvPr>
            <p:cNvSpPr/>
            <p:nvPr/>
          </p:nvSpPr>
          <p:spPr>
            <a:xfrm flipH="1">
              <a:off x="307882" y="-306065"/>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36FFDAE-A003-394A-8FD5-F96442CD9831}"/>
                </a:ext>
              </a:extLst>
            </p:cNvPr>
            <p:cNvSpPr txBox="1"/>
            <p:nvPr/>
          </p:nvSpPr>
          <p:spPr>
            <a:xfrm>
              <a:off x="0" y="1400557"/>
              <a:ext cx="5603468" cy="1138773"/>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p:txBody>
        </p:sp>
      </p:grpSp>
    </p:spTree>
    <p:extLst>
      <p:ext uri="{BB962C8B-B14F-4D97-AF65-F5344CB8AC3E}">
        <p14:creationId xmlns:p14="http://schemas.microsoft.com/office/powerpoint/2010/main" val="186620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4CC37A-AAD4-7945-A85C-8F43D63D3A44}"/>
              </a:ext>
            </a:extLst>
          </p:cNvPr>
          <p:cNvSpPr txBox="1"/>
          <p:nvPr/>
        </p:nvSpPr>
        <p:spPr>
          <a:xfrm>
            <a:off x="812800" y="416822"/>
            <a:ext cx="4905828" cy="2809039"/>
          </a:xfrm>
          <a:prstGeom prst="rect">
            <a:avLst/>
          </a:prstGeom>
          <a:noFill/>
        </p:spPr>
        <p:txBody>
          <a:bodyPr wrap="square">
            <a:spAutoFit/>
          </a:bodyPr>
          <a:lstStyle/>
          <a:p>
            <a:pPr>
              <a:lnSpc>
                <a:spcPct val="150000"/>
              </a:lnSpc>
            </a:pPr>
            <a:r>
              <a:rPr lang="en-US" sz="2400" dirty="0">
                <a:solidFill>
                  <a:srgbClr val="FF9770"/>
                </a:solidFill>
                <a:latin typeface="COOPERHEWITT-THIN" pitchFamily="2" charset="77"/>
                <a:ea typeface="COOPERHEWITT-THIN" pitchFamily="2" charset="77"/>
              </a:rPr>
              <a:t>AVOID</a:t>
            </a:r>
            <a:r>
              <a:rPr lang="en-US" sz="2400" dirty="0">
                <a:latin typeface="COOPERHEWITT-THIN" pitchFamily="2" charset="77"/>
                <a:ea typeface="COOPERHEWITT-THIN" pitchFamily="2" charset="77"/>
              </a:rPr>
              <a:t> </a:t>
            </a:r>
          </a:p>
          <a:p>
            <a:pPr>
              <a:lnSpc>
                <a:spcPct val="150000"/>
              </a:lnSpc>
            </a:pPr>
            <a:r>
              <a:rPr lang="en-US" sz="2400" dirty="0">
                <a:latin typeface="COOPERHEWITT-THIN" pitchFamily="2" charset="77"/>
                <a:ea typeface="COOPERHEWITT-THIN" pitchFamily="2" charset="77"/>
              </a:rPr>
              <a:t>reification of work, </a:t>
            </a:r>
          </a:p>
          <a:p>
            <a:pPr>
              <a:lnSpc>
                <a:spcPct val="150000"/>
              </a:lnSpc>
            </a:pPr>
            <a:r>
              <a:rPr lang="en-US" sz="2400" dirty="0">
                <a:latin typeface="COOPERHEWITT-THIN" pitchFamily="2" charset="77"/>
                <a:ea typeface="COOPERHEWITT-THIN" pitchFamily="2" charset="77"/>
              </a:rPr>
              <a:t>opportunities for surveillance, </a:t>
            </a:r>
          </a:p>
          <a:p>
            <a:pPr>
              <a:lnSpc>
                <a:spcPct val="150000"/>
              </a:lnSpc>
            </a:pPr>
            <a:r>
              <a:rPr lang="en-US" sz="2400" dirty="0">
                <a:latin typeface="COOPERHEWITT-THIN" pitchFamily="2" charset="77"/>
                <a:ea typeface="COOPERHEWITT-THIN" pitchFamily="2" charset="77"/>
              </a:rPr>
              <a:t>increased group communication and process burdens.</a:t>
            </a:r>
          </a:p>
        </p:txBody>
      </p:sp>
      <p:sp>
        <p:nvSpPr>
          <p:cNvPr id="6" name="TextBox 5">
            <a:extLst>
              <a:ext uri="{FF2B5EF4-FFF2-40B4-BE49-F238E27FC236}">
                <a16:creationId xmlns:a16="http://schemas.microsoft.com/office/drawing/2014/main" id="{2E54D313-E654-A54F-AD10-4EE354DFB734}"/>
              </a:ext>
            </a:extLst>
          </p:cNvPr>
          <p:cNvSpPr txBox="1"/>
          <p:nvPr/>
        </p:nvSpPr>
        <p:spPr>
          <a:xfrm>
            <a:off x="6019800" y="441758"/>
            <a:ext cx="6096000" cy="593047"/>
          </a:xfrm>
          <a:prstGeom prst="rect">
            <a:avLst/>
          </a:prstGeom>
          <a:noFill/>
        </p:spPr>
        <p:txBody>
          <a:bodyPr wrap="square">
            <a:spAutoFit/>
          </a:bodyPr>
          <a:lstStyle/>
          <a:p>
            <a:pPr>
              <a:lnSpc>
                <a:spcPct val="150000"/>
              </a:lnSpc>
            </a:pPr>
            <a:r>
              <a:rPr lang="en-US" sz="2400" dirty="0">
                <a:solidFill>
                  <a:srgbClr val="FF9770"/>
                </a:solidFill>
                <a:latin typeface="COOPERHEWITT-THIN" pitchFamily="2" charset="77"/>
                <a:ea typeface="COOPERHEWITT-THIN" pitchFamily="2" charset="77"/>
              </a:rPr>
              <a:t>KEEP THINGS LIGHT</a:t>
            </a:r>
            <a:r>
              <a:rPr lang="en-US" sz="2400" dirty="0">
                <a:latin typeface="COOPERHEWITT-THIN" pitchFamily="2" charset="77"/>
                <a:ea typeface="COOPERHEWITT-THIN" pitchFamily="2" charset="77"/>
              </a:rPr>
              <a:t> </a:t>
            </a:r>
          </a:p>
        </p:txBody>
      </p:sp>
      <p:pic>
        <p:nvPicPr>
          <p:cNvPr id="4" name="Picture 3">
            <a:extLst>
              <a:ext uri="{FF2B5EF4-FFF2-40B4-BE49-F238E27FC236}">
                <a16:creationId xmlns:a16="http://schemas.microsoft.com/office/drawing/2014/main" id="{DB4BCF92-B57D-8D48-8850-D2E5206F6C1E}"/>
              </a:ext>
            </a:extLst>
          </p:cNvPr>
          <p:cNvPicPr>
            <a:picLocks noChangeAspect="1"/>
          </p:cNvPicPr>
          <p:nvPr/>
        </p:nvPicPr>
        <p:blipFill>
          <a:blip r:embed="rId3"/>
          <a:stretch>
            <a:fillRect/>
          </a:stretch>
        </p:blipFill>
        <p:spPr>
          <a:xfrm>
            <a:off x="6096000" y="1139972"/>
            <a:ext cx="5788586" cy="4833257"/>
          </a:xfrm>
          <a:prstGeom prst="rect">
            <a:avLst/>
          </a:prstGeom>
          <a:ln>
            <a:solidFill>
              <a:srgbClr val="70D6FF"/>
            </a:solidFill>
          </a:ln>
        </p:spPr>
      </p:pic>
      <p:sp>
        <p:nvSpPr>
          <p:cNvPr id="5" name="TextBox 4">
            <a:extLst>
              <a:ext uri="{FF2B5EF4-FFF2-40B4-BE49-F238E27FC236}">
                <a16:creationId xmlns:a16="http://schemas.microsoft.com/office/drawing/2014/main" id="{D4C99D45-4345-8D49-B47C-967858717D71}"/>
              </a:ext>
            </a:extLst>
          </p:cNvPr>
          <p:cNvSpPr txBox="1"/>
          <p:nvPr/>
        </p:nvSpPr>
        <p:spPr>
          <a:xfrm>
            <a:off x="10127717" y="6078396"/>
            <a:ext cx="1922770" cy="307777"/>
          </a:xfrm>
          <a:prstGeom prst="rect">
            <a:avLst/>
          </a:prstGeom>
          <a:noFill/>
        </p:spPr>
        <p:txBody>
          <a:bodyPr wrap="none" rtlCol="0">
            <a:spAutoFit/>
          </a:bodyPr>
          <a:lstStyle/>
          <a:p>
            <a:r>
              <a:rPr lang="en-US" sz="1400" dirty="0">
                <a:latin typeface="COOPERHEWITT-THIN" pitchFamily="2" charset="77"/>
                <a:ea typeface="COOPERHEWITT-THIN" pitchFamily="2" charset="77"/>
              </a:rPr>
              <a:t>(</a:t>
            </a:r>
            <a:r>
              <a:rPr lang="en-US" sz="1400" dirty="0" err="1">
                <a:latin typeface="COOPERHEWITT-THIN" pitchFamily="2" charset="77"/>
                <a:ea typeface="COOPERHEWITT-THIN" pitchFamily="2" charset="77"/>
              </a:rPr>
              <a:t>Raybourn</a:t>
            </a:r>
            <a:r>
              <a:rPr lang="en-US" sz="1400" dirty="0">
                <a:latin typeface="COOPERHEWITT-THIN" pitchFamily="2" charset="77"/>
                <a:ea typeface="COOPERHEWITT-THIN" pitchFamily="2" charset="77"/>
              </a:rPr>
              <a:t> et al., 2021)</a:t>
            </a:r>
          </a:p>
        </p:txBody>
      </p:sp>
      <p:sp>
        <p:nvSpPr>
          <p:cNvPr id="11" name="TextBox 10">
            <a:extLst>
              <a:ext uri="{FF2B5EF4-FFF2-40B4-BE49-F238E27FC236}">
                <a16:creationId xmlns:a16="http://schemas.microsoft.com/office/drawing/2014/main" id="{9154EE14-4165-5245-A307-9EB32EE64CDA}"/>
              </a:ext>
            </a:extLst>
          </p:cNvPr>
          <p:cNvSpPr txBox="1"/>
          <p:nvPr/>
        </p:nvSpPr>
        <p:spPr>
          <a:xfrm>
            <a:off x="5989929" y="6078396"/>
            <a:ext cx="6103088" cy="369332"/>
          </a:xfrm>
          <a:prstGeom prst="rect">
            <a:avLst/>
          </a:prstGeom>
          <a:noFill/>
        </p:spPr>
        <p:txBody>
          <a:bodyPr wrap="square">
            <a:spAutoFit/>
          </a:bodyPr>
          <a:lstStyle/>
          <a:p>
            <a:r>
              <a:rPr lang="en-US" dirty="0">
                <a:latin typeface="COOPERHEWITT-THIN" pitchFamily="2" charset="77"/>
                <a:ea typeface="COOPERHEWITT-THIN" pitchFamily="2" charset="77"/>
              </a:rPr>
              <a:t>https://</a:t>
            </a:r>
            <a:r>
              <a:rPr lang="en-US" dirty="0" err="1">
                <a:latin typeface="COOPERHEWITT-THIN" pitchFamily="2" charset="77"/>
                <a:ea typeface="COOPERHEWITT-THIN" pitchFamily="2" charset="77"/>
              </a:rPr>
              <a:t>bssw.io</a:t>
            </a:r>
            <a:r>
              <a:rPr lang="en-US" dirty="0">
                <a:latin typeface="COOPERHEWITT-THIN" pitchFamily="2" charset="77"/>
                <a:ea typeface="COOPERHEWITT-THIN" pitchFamily="2" charset="77"/>
              </a:rPr>
              <a:t>/</a:t>
            </a:r>
            <a:r>
              <a:rPr lang="en-US" dirty="0" err="1">
                <a:latin typeface="COOPERHEWITT-THIN" pitchFamily="2" charset="77"/>
                <a:ea typeface="COOPERHEWITT-THIN" pitchFamily="2" charset="77"/>
              </a:rPr>
              <a:t>psip</a:t>
            </a:r>
            <a:r>
              <a:rPr lang="en-US" dirty="0">
                <a:latin typeface="COOPERHEWITT-THIN" pitchFamily="2" charset="77"/>
                <a:ea typeface="COOPERHEWITT-THIN" pitchFamily="2" charset="77"/>
              </a:rPr>
              <a:t>/</a:t>
            </a:r>
          </a:p>
        </p:txBody>
      </p:sp>
    </p:spTree>
    <p:extLst>
      <p:ext uri="{BB962C8B-B14F-4D97-AF65-F5344CB8AC3E}">
        <p14:creationId xmlns:p14="http://schemas.microsoft.com/office/powerpoint/2010/main" val="869436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5CC0BB-8939-BE41-ADD9-83FA13B4AC05}"/>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C6A3A7E-B464-EC45-B722-39C1A2B391E7}"/>
              </a:ext>
            </a:extLst>
          </p:cNvPr>
          <p:cNvSpPr/>
          <p:nvPr/>
        </p:nvSpPr>
        <p:spPr>
          <a:xfrm rot="20019697">
            <a:off x="996827" y="5751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73AE8B-8318-ED4D-AD8E-994116A752A8}"/>
              </a:ext>
            </a:extLst>
          </p:cNvPr>
          <p:cNvSpPr/>
          <p:nvPr/>
        </p:nvSpPr>
        <p:spPr>
          <a:xfrm rot="17412146">
            <a:off x="3287212" y="626623"/>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19BC2A9-CF84-4240-A3BA-2C9BB9E7E25C}"/>
              </a:ext>
            </a:extLst>
          </p:cNvPr>
          <p:cNvSpPr/>
          <p:nvPr/>
        </p:nvSpPr>
        <p:spPr>
          <a:xfrm>
            <a:off x="2242581" y="3520725"/>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19D033D-9CA8-B34C-A404-B4EF027301D4}"/>
              </a:ext>
            </a:extLst>
          </p:cNvPr>
          <p:cNvSpPr/>
          <p:nvPr/>
        </p:nvSpPr>
        <p:spPr>
          <a:xfrm>
            <a:off x="6201664" y="1727363"/>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2C2C69C-A502-5F41-9C9A-B07481D5CDCF}"/>
              </a:ext>
            </a:extLst>
          </p:cNvPr>
          <p:cNvCxnSpPr>
            <a:cxnSpLocks/>
            <a:stCxn id="7" idx="5"/>
            <a:endCxn id="8" idx="1"/>
          </p:cNvCxnSpPr>
          <p:nvPr/>
        </p:nvCxnSpPr>
        <p:spPr>
          <a:xfrm>
            <a:off x="1800326" y="1119808"/>
            <a:ext cx="1524929" cy="92459"/>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57ED3-7741-4E47-A273-8C91EDA71DD9}"/>
              </a:ext>
            </a:extLst>
          </p:cNvPr>
          <p:cNvCxnSpPr>
            <a:cxnSpLocks/>
            <a:stCxn id="9" idx="6"/>
            <a:endCxn id="10" idx="2"/>
          </p:cNvCxnSpPr>
          <p:nvPr/>
        </p:nvCxnSpPr>
        <p:spPr>
          <a:xfrm>
            <a:off x="3067772" y="3933321"/>
            <a:ext cx="3133892" cy="28789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0D8CC5-866A-A74A-BD66-F132E65005D7}"/>
              </a:ext>
            </a:extLst>
          </p:cNvPr>
          <p:cNvCxnSpPr>
            <a:cxnSpLocks/>
            <a:stCxn id="7" idx="4"/>
            <a:endCxn id="9" idx="0"/>
          </p:cNvCxnSpPr>
          <p:nvPr/>
        </p:nvCxnSpPr>
        <p:spPr>
          <a:xfrm>
            <a:off x="1592480" y="1357550"/>
            <a:ext cx="1062697" cy="216317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66DE4A-FF0F-FF43-9A78-BF8DBA171A43}"/>
              </a:ext>
            </a:extLst>
          </p:cNvPr>
          <p:cNvCxnSpPr>
            <a:cxnSpLocks/>
            <a:stCxn id="9" idx="7"/>
            <a:endCxn id="8" idx="2"/>
          </p:cNvCxnSpPr>
          <p:nvPr/>
        </p:nvCxnSpPr>
        <p:spPr>
          <a:xfrm flipV="1">
            <a:off x="2946926" y="1426431"/>
            <a:ext cx="610397" cy="221514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60B9260-3696-9949-BF66-4688303D3686}"/>
              </a:ext>
            </a:extLst>
          </p:cNvPr>
          <p:cNvSpPr txBox="1"/>
          <p:nvPr/>
        </p:nvSpPr>
        <p:spPr>
          <a:xfrm>
            <a:off x="7124283" y="3159386"/>
            <a:ext cx="3142465" cy="2123658"/>
          </a:xfrm>
          <a:prstGeom prst="rect">
            <a:avLst/>
          </a:prstGeom>
          <a:noFill/>
        </p:spPr>
        <p:txBody>
          <a:bodyPr wrap="square" rtlCol="0">
            <a:spAutoFit/>
          </a:bodyPr>
          <a:lstStyle/>
          <a:p>
            <a:pPr algn="ctr"/>
            <a:r>
              <a:rPr lang="en-US" sz="4400" b="1" dirty="0">
                <a:solidFill>
                  <a:schemeClr val="bg1"/>
                </a:solidFill>
                <a:latin typeface="COOPERHEWITT-SEMIBOLD" pitchFamily="2" charset="77"/>
                <a:ea typeface="COOPERHEWITT-SEMIBOLD" pitchFamily="2" charset="77"/>
              </a:rPr>
              <a:t>INVISIBLE WORK</a:t>
            </a:r>
          </a:p>
          <a:p>
            <a:pPr algn="ctr"/>
            <a:r>
              <a:rPr lang="en-US" sz="4400" b="1" dirty="0">
                <a:solidFill>
                  <a:schemeClr val="bg1"/>
                </a:solidFill>
                <a:latin typeface="COOPERHEWITT-SEMIBOLD" pitchFamily="2" charset="77"/>
                <a:ea typeface="COOPERHEWITT-SEMIBOLD" pitchFamily="2" charset="77"/>
              </a:rPr>
              <a:t>IN SCISOFT</a:t>
            </a:r>
          </a:p>
        </p:txBody>
      </p:sp>
      <p:sp>
        <p:nvSpPr>
          <p:cNvPr id="16" name="Oval 15">
            <a:extLst>
              <a:ext uri="{FF2B5EF4-FFF2-40B4-BE49-F238E27FC236}">
                <a16:creationId xmlns:a16="http://schemas.microsoft.com/office/drawing/2014/main" id="{12025ABE-433E-E94C-A95B-D734E0D1CA0A}"/>
              </a:ext>
            </a:extLst>
          </p:cNvPr>
          <p:cNvSpPr/>
          <p:nvPr/>
        </p:nvSpPr>
        <p:spPr>
          <a:xfrm>
            <a:off x="9170424" y="369057"/>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6999ED3-C8D7-2B4C-8D48-3AE6B427341F}"/>
              </a:ext>
            </a:extLst>
          </p:cNvPr>
          <p:cNvSpPr/>
          <p:nvPr/>
        </p:nvSpPr>
        <p:spPr>
          <a:xfrm>
            <a:off x="10687400" y="1335249"/>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999242F-06BB-9B48-BBF7-3473B68DE9AF}"/>
              </a:ext>
            </a:extLst>
          </p:cNvPr>
          <p:cNvSpPr/>
          <p:nvPr/>
        </p:nvSpPr>
        <p:spPr>
          <a:xfrm>
            <a:off x="10548630" y="10735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8131436-5410-6F4A-975C-B17FF6C497A9}"/>
              </a:ext>
            </a:extLst>
          </p:cNvPr>
          <p:cNvSpPr/>
          <p:nvPr/>
        </p:nvSpPr>
        <p:spPr>
          <a:xfrm>
            <a:off x="11487807" y="26955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4F73B64-6575-864C-B3BB-89BE872D4C9C}"/>
              </a:ext>
            </a:extLst>
          </p:cNvPr>
          <p:cNvSpPr/>
          <p:nvPr/>
        </p:nvSpPr>
        <p:spPr>
          <a:xfrm>
            <a:off x="5379493" y="596134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107F36-4103-4744-896F-D80ED59D6394}"/>
              </a:ext>
            </a:extLst>
          </p:cNvPr>
          <p:cNvSpPr/>
          <p:nvPr/>
        </p:nvSpPr>
        <p:spPr>
          <a:xfrm>
            <a:off x="7067976" y="8684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683821-8CB8-5947-BBA9-B82AD3EC7F72}"/>
              </a:ext>
            </a:extLst>
          </p:cNvPr>
          <p:cNvSpPr/>
          <p:nvPr/>
        </p:nvSpPr>
        <p:spPr>
          <a:xfrm>
            <a:off x="10829977" y="5953118"/>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3146A7-CD58-6D49-AE09-7D812123AF57}"/>
              </a:ext>
            </a:extLst>
          </p:cNvPr>
          <p:cNvSpPr/>
          <p:nvPr/>
        </p:nvSpPr>
        <p:spPr>
          <a:xfrm>
            <a:off x="11598943" y="47488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69C21E3-39D7-8A47-BDA3-608422CD068B}"/>
              </a:ext>
            </a:extLst>
          </p:cNvPr>
          <p:cNvSpPr/>
          <p:nvPr/>
        </p:nvSpPr>
        <p:spPr>
          <a:xfrm>
            <a:off x="6667072" y="678823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A3AB1F62-1BB2-ED4C-9DE8-A08B3FB6A465}"/>
              </a:ext>
            </a:extLst>
          </p:cNvPr>
          <p:cNvCxnSpPr>
            <a:cxnSpLocks/>
            <a:stCxn id="21" idx="4"/>
          </p:cNvCxnSpPr>
          <p:nvPr/>
        </p:nvCxnSpPr>
        <p:spPr>
          <a:xfrm>
            <a:off x="7480572" y="1693682"/>
            <a:ext cx="11691" cy="39211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78CACE-D0E2-E341-A526-A4C91C388417}"/>
              </a:ext>
            </a:extLst>
          </p:cNvPr>
          <p:cNvCxnSpPr>
            <a:cxnSpLocks/>
            <a:stCxn id="16" idx="4"/>
          </p:cNvCxnSpPr>
          <p:nvPr/>
        </p:nvCxnSpPr>
        <p:spPr>
          <a:xfrm flipH="1">
            <a:off x="9445061" y="1194248"/>
            <a:ext cx="137959" cy="6832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36DA5C6-8ED7-C549-B51F-ED6FF61EA1EF}"/>
              </a:ext>
            </a:extLst>
          </p:cNvPr>
          <p:cNvCxnSpPr>
            <a:cxnSpLocks/>
            <a:stCxn id="18" idx="3"/>
          </p:cNvCxnSpPr>
          <p:nvPr/>
        </p:nvCxnSpPr>
        <p:spPr>
          <a:xfrm flipH="1">
            <a:off x="9799313" y="811696"/>
            <a:ext cx="870163" cy="117737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CDF218F-1146-4145-AD09-87E7799C3486}"/>
              </a:ext>
            </a:extLst>
          </p:cNvPr>
          <p:cNvCxnSpPr>
            <a:cxnSpLocks/>
            <a:stCxn id="16" idx="6"/>
            <a:endCxn id="18" idx="2"/>
          </p:cNvCxnSpPr>
          <p:nvPr/>
        </p:nvCxnSpPr>
        <p:spPr>
          <a:xfrm flipV="1">
            <a:off x="9995615" y="519947"/>
            <a:ext cx="553015" cy="26170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FC25B3C-3B4A-EE40-B866-5FC76E7E8042}"/>
              </a:ext>
            </a:extLst>
          </p:cNvPr>
          <p:cNvCxnSpPr>
            <a:cxnSpLocks/>
            <a:stCxn id="17" idx="3"/>
            <a:endCxn id="10" idx="7"/>
          </p:cNvCxnSpPr>
          <p:nvPr/>
        </p:nvCxnSpPr>
        <p:spPr>
          <a:xfrm flipH="1">
            <a:off x="10458936" y="2039594"/>
            <a:ext cx="349310" cy="418201"/>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820905-1A6E-D94E-80D2-8E692DE5AC46}"/>
              </a:ext>
            </a:extLst>
          </p:cNvPr>
          <p:cNvCxnSpPr>
            <a:cxnSpLocks/>
            <a:stCxn id="19" idx="3"/>
          </p:cNvCxnSpPr>
          <p:nvPr/>
        </p:nvCxnSpPr>
        <p:spPr>
          <a:xfrm flipH="1">
            <a:off x="11110862" y="3399879"/>
            <a:ext cx="497791" cy="31246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4A272F-A952-0F41-B424-581A64D2A70C}"/>
              </a:ext>
            </a:extLst>
          </p:cNvPr>
          <p:cNvCxnSpPr>
            <a:cxnSpLocks/>
            <a:stCxn id="23" idx="2"/>
          </p:cNvCxnSpPr>
          <p:nvPr/>
        </p:nvCxnSpPr>
        <p:spPr>
          <a:xfrm flipH="1" flipV="1">
            <a:off x="11000973" y="4951784"/>
            <a:ext cx="597970" cy="20964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448D22-B333-8946-8B65-85B31FB02918}"/>
              </a:ext>
            </a:extLst>
          </p:cNvPr>
          <p:cNvCxnSpPr>
            <a:cxnSpLocks/>
            <a:stCxn id="19" idx="0"/>
          </p:cNvCxnSpPr>
          <p:nvPr/>
        </p:nvCxnSpPr>
        <p:spPr>
          <a:xfrm flipH="1" flipV="1">
            <a:off x="11441789" y="2021058"/>
            <a:ext cx="458614" cy="6744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84B7BC-8BA8-0844-8EE6-D492E69AAE5F}"/>
              </a:ext>
            </a:extLst>
          </p:cNvPr>
          <p:cNvCxnSpPr>
            <a:cxnSpLocks/>
            <a:endCxn id="17" idx="7"/>
          </p:cNvCxnSpPr>
          <p:nvPr/>
        </p:nvCxnSpPr>
        <p:spPr>
          <a:xfrm flipH="1">
            <a:off x="11391745" y="1426431"/>
            <a:ext cx="1023439" cy="2966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A0E34D-F96C-5F4E-AC27-5CAAAE5C67E5}"/>
              </a:ext>
            </a:extLst>
          </p:cNvPr>
          <p:cNvCxnSpPr>
            <a:cxnSpLocks/>
            <a:stCxn id="10" idx="3"/>
            <a:endCxn id="24" idx="0"/>
          </p:cNvCxnSpPr>
          <p:nvPr/>
        </p:nvCxnSpPr>
        <p:spPr>
          <a:xfrm>
            <a:off x="6932096" y="5984635"/>
            <a:ext cx="147572" cy="803597"/>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B31A0C-3663-D54B-97C9-3C05D9A18965}"/>
              </a:ext>
            </a:extLst>
          </p:cNvPr>
          <p:cNvCxnSpPr>
            <a:cxnSpLocks/>
            <a:stCxn id="20" idx="6"/>
            <a:endCxn id="10" idx="3"/>
          </p:cNvCxnSpPr>
          <p:nvPr/>
        </p:nvCxnSpPr>
        <p:spPr>
          <a:xfrm flipV="1">
            <a:off x="6204684" y="5984635"/>
            <a:ext cx="727412" cy="38930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5A1DAE3-4AF7-AF44-9107-8C9EAC1F54E4}"/>
              </a:ext>
            </a:extLst>
          </p:cNvPr>
          <p:cNvCxnSpPr>
            <a:cxnSpLocks/>
            <a:stCxn id="23" idx="3"/>
            <a:endCxn id="22" idx="7"/>
          </p:cNvCxnSpPr>
          <p:nvPr/>
        </p:nvCxnSpPr>
        <p:spPr>
          <a:xfrm flipH="1">
            <a:off x="11534322" y="5453179"/>
            <a:ext cx="185467" cy="62078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CAFC4A9-C99C-AB45-B10C-9A08930571F3}"/>
              </a:ext>
            </a:extLst>
          </p:cNvPr>
          <p:cNvPicPr>
            <a:picLocks noChangeAspect="1"/>
          </p:cNvPicPr>
          <p:nvPr/>
        </p:nvPicPr>
        <p:blipFill>
          <a:blip r:embed="rId3"/>
          <a:stretch>
            <a:fillRect/>
          </a:stretch>
        </p:blipFill>
        <p:spPr>
          <a:xfrm flipH="1">
            <a:off x="410856" y="275708"/>
            <a:ext cx="1524928" cy="864360"/>
          </a:xfrm>
          <a:prstGeom prst="rect">
            <a:avLst/>
          </a:prstGeom>
        </p:spPr>
      </p:pic>
      <p:pic>
        <p:nvPicPr>
          <p:cNvPr id="38" name="Picture 37">
            <a:extLst>
              <a:ext uri="{FF2B5EF4-FFF2-40B4-BE49-F238E27FC236}">
                <a16:creationId xmlns:a16="http://schemas.microsoft.com/office/drawing/2014/main" id="{D74F20AE-12BD-3040-9C82-3A2FB310D2C5}"/>
              </a:ext>
            </a:extLst>
          </p:cNvPr>
          <p:cNvPicPr>
            <a:picLocks noChangeAspect="1"/>
          </p:cNvPicPr>
          <p:nvPr/>
        </p:nvPicPr>
        <p:blipFill>
          <a:blip r:embed="rId3"/>
          <a:stretch>
            <a:fillRect/>
          </a:stretch>
        </p:blipFill>
        <p:spPr>
          <a:xfrm>
            <a:off x="3275787" y="329888"/>
            <a:ext cx="1524928" cy="864360"/>
          </a:xfrm>
          <a:prstGeom prst="rect">
            <a:avLst/>
          </a:prstGeom>
        </p:spPr>
      </p:pic>
      <p:pic>
        <p:nvPicPr>
          <p:cNvPr id="39" name="Picture 38">
            <a:extLst>
              <a:ext uri="{FF2B5EF4-FFF2-40B4-BE49-F238E27FC236}">
                <a16:creationId xmlns:a16="http://schemas.microsoft.com/office/drawing/2014/main" id="{72BB81BC-E10A-7C42-AF31-2D45555F330C}"/>
              </a:ext>
            </a:extLst>
          </p:cNvPr>
          <p:cNvPicPr>
            <a:picLocks noChangeAspect="1"/>
          </p:cNvPicPr>
          <p:nvPr/>
        </p:nvPicPr>
        <p:blipFill>
          <a:blip r:embed="rId4"/>
          <a:stretch>
            <a:fillRect/>
          </a:stretch>
        </p:blipFill>
        <p:spPr>
          <a:xfrm>
            <a:off x="2507777" y="2751241"/>
            <a:ext cx="1708160" cy="1333967"/>
          </a:xfrm>
          <a:prstGeom prst="rect">
            <a:avLst/>
          </a:prstGeom>
        </p:spPr>
      </p:pic>
    </p:spTree>
    <p:extLst>
      <p:ext uri="{BB962C8B-B14F-4D97-AF65-F5344CB8AC3E}">
        <p14:creationId xmlns:p14="http://schemas.microsoft.com/office/powerpoint/2010/main" val="2162429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B78C19-114F-CD40-8940-5DBA1210210B}"/>
              </a:ext>
            </a:extLst>
          </p:cNvPr>
          <p:cNvGrpSpPr/>
          <p:nvPr/>
        </p:nvGrpSpPr>
        <p:grpSpPr>
          <a:xfrm>
            <a:off x="6760764" y="3060548"/>
            <a:ext cx="4066903" cy="3078898"/>
            <a:chOff x="2157984" y="621792"/>
            <a:chExt cx="6473952" cy="4901184"/>
          </a:xfrm>
        </p:grpSpPr>
        <p:sp>
          <p:nvSpPr>
            <p:cNvPr id="5" name="Oval Callout 4">
              <a:extLst>
                <a:ext uri="{FF2B5EF4-FFF2-40B4-BE49-F238E27FC236}">
                  <a16:creationId xmlns:a16="http://schemas.microsoft.com/office/drawing/2014/main" id="{CCEE27CF-7012-7447-BC54-F3A45A0117C6}"/>
                </a:ext>
              </a:extLst>
            </p:cNvPr>
            <p:cNvSpPr/>
            <p:nvPr/>
          </p:nvSpPr>
          <p:spPr>
            <a:xfrm>
              <a:off x="2157984" y="621792"/>
              <a:ext cx="6473952" cy="4901184"/>
            </a:xfrm>
            <a:prstGeom prst="wedgeEllipseCallout">
              <a:avLst/>
            </a:prstGeom>
            <a:no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9A08A99-B505-FE43-9ABF-1CB0EC1EF74E}"/>
                </a:ext>
              </a:extLst>
            </p:cNvPr>
            <p:cNvSpPr/>
            <p:nvPr/>
          </p:nvSpPr>
          <p:spPr>
            <a:xfrm rot="20019697">
              <a:off x="2956240" y="1731721"/>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EF2C883-6912-B446-BEE2-A18FFBA4DCA3}"/>
                </a:ext>
              </a:extLst>
            </p:cNvPr>
            <p:cNvSpPr/>
            <p:nvPr/>
          </p:nvSpPr>
          <p:spPr>
            <a:xfrm rot="17412146">
              <a:off x="4154906" y="1765791"/>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016AC70-9DFF-DC41-B80C-8A6C1AB8CB03}"/>
                </a:ext>
              </a:extLst>
            </p:cNvPr>
            <p:cNvSpPr/>
            <p:nvPr/>
          </p:nvSpPr>
          <p:spPr>
            <a:xfrm>
              <a:off x="3329728" y="3007416"/>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2736708-D4C9-8640-8024-2CB33CC4832A}"/>
                </a:ext>
              </a:extLst>
            </p:cNvPr>
            <p:cNvCxnSpPr>
              <a:cxnSpLocks/>
              <a:stCxn id="6" idx="5"/>
              <a:endCxn id="7" idx="1"/>
            </p:cNvCxnSpPr>
            <p:nvPr/>
          </p:nvCxnSpPr>
          <p:spPr>
            <a:xfrm>
              <a:off x="3640720" y="2195666"/>
              <a:ext cx="546594" cy="6902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C1453B-7F72-9845-8FB8-5458EF502C88}"/>
                </a:ext>
              </a:extLst>
            </p:cNvPr>
            <p:cNvCxnSpPr>
              <a:cxnSpLocks/>
              <a:stCxn id="8" idx="6"/>
              <a:endCxn id="27" idx="2"/>
            </p:cNvCxnSpPr>
            <p:nvPr/>
          </p:nvCxnSpPr>
          <p:spPr>
            <a:xfrm>
              <a:off x="4032687" y="3358896"/>
              <a:ext cx="924934" cy="25385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9F9420-D60C-B844-B507-755B245B473E}"/>
                </a:ext>
              </a:extLst>
            </p:cNvPr>
            <p:cNvCxnSpPr>
              <a:cxnSpLocks/>
              <a:stCxn id="6" idx="4"/>
              <a:endCxn id="8" idx="0"/>
            </p:cNvCxnSpPr>
            <p:nvPr/>
          </p:nvCxnSpPr>
          <p:spPr>
            <a:xfrm>
              <a:off x="3463661" y="2398192"/>
              <a:ext cx="217547" cy="60922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E01081-FE8C-2B41-A0B7-E2B782B00B96}"/>
                </a:ext>
              </a:extLst>
            </p:cNvPr>
            <p:cNvCxnSpPr>
              <a:cxnSpLocks/>
              <a:stCxn id="8" idx="7"/>
              <a:endCxn id="7" idx="2"/>
            </p:cNvCxnSpPr>
            <p:nvPr/>
          </p:nvCxnSpPr>
          <p:spPr>
            <a:xfrm flipV="1">
              <a:off x="3929741" y="2447127"/>
              <a:ext cx="455266" cy="66323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E73B2A5-F1B9-FC4C-B21A-D5403CA134F6}"/>
                </a:ext>
              </a:extLst>
            </p:cNvPr>
            <p:cNvSpPr/>
            <p:nvPr/>
          </p:nvSpPr>
          <p:spPr>
            <a:xfrm rot="5400000">
              <a:off x="5935382" y="1256579"/>
              <a:ext cx="702959" cy="702959"/>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CF0131-68C4-C145-BA9C-202DCE0AF945}"/>
                </a:ext>
              </a:extLst>
            </p:cNvPr>
            <p:cNvSpPr/>
            <p:nvPr/>
          </p:nvSpPr>
          <p:spPr>
            <a:xfrm rot="20464800">
              <a:off x="7184644" y="1744168"/>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6BD91EF-C69F-2448-B72B-A3CB435F8C4B}"/>
                </a:ext>
              </a:extLst>
            </p:cNvPr>
            <p:cNvCxnSpPr>
              <a:cxnSpLocks/>
              <a:stCxn id="27" idx="0"/>
              <a:endCxn id="13" idx="6"/>
            </p:cNvCxnSpPr>
            <p:nvPr/>
          </p:nvCxnSpPr>
          <p:spPr>
            <a:xfrm flipV="1">
              <a:off x="6269350" y="1959538"/>
              <a:ext cx="17511" cy="341482"/>
            </a:xfrm>
            <a:prstGeom prst="line">
              <a:avLst/>
            </a:prstGeom>
            <a:ln w="38100">
              <a:solidFill>
                <a:srgbClr val="F5F74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69F7B1-C5C6-AF46-BD4A-2E80DFC58282}"/>
                </a:ext>
              </a:extLst>
            </p:cNvPr>
            <p:cNvCxnSpPr>
              <a:cxnSpLocks/>
              <a:stCxn id="27" idx="7"/>
              <a:endCxn id="14" idx="3"/>
            </p:cNvCxnSpPr>
            <p:nvPr/>
          </p:nvCxnSpPr>
          <p:spPr>
            <a:xfrm flipV="1">
              <a:off x="7196882" y="2411340"/>
              <a:ext cx="184722" cy="2738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DA6F317-AA98-134C-AE5F-845F2EDC31D9}"/>
                </a:ext>
              </a:extLst>
            </p:cNvPr>
            <p:cNvSpPr/>
            <p:nvPr/>
          </p:nvSpPr>
          <p:spPr>
            <a:xfrm rot="5400000">
              <a:off x="4645915" y="875645"/>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73513B5-9D35-D847-BCEF-D732D59E74CF}"/>
                </a:ext>
              </a:extLst>
            </p:cNvPr>
            <p:cNvSpPr/>
            <p:nvPr/>
          </p:nvSpPr>
          <p:spPr>
            <a:xfrm rot="5400000">
              <a:off x="5102021" y="1695233"/>
              <a:ext cx="702959" cy="702959"/>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025035-7E23-8647-BD70-795E2CDC82F7}"/>
                </a:ext>
              </a:extLst>
            </p:cNvPr>
            <p:cNvSpPr/>
            <p:nvPr/>
          </p:nvSpPr>
          <p:spPr>
            <a:xfrm rot="5400000">
              <a:off x="2395250" y="2665804"/>
              <a:ext cx="702959" cy="702959"/>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232A6F-F0F0-EF4F-B165-5F994B92D097}"/>
                </a:ext>
              </a:extLst>
            </p:cNvPr>
            <p:cNvSpPr/>
            <p:nvPr/>
          </p:nvSpPr>
          <p:spPr>
            <a:xfrm rot="5400000">
              <a:off x="3329727" y="3952386"/>
              <a:ext cx="702959" cy="702959"/>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47C792-5D08-1A4D-8060-D18BCAE7891B}"/>
                </a:ext>
              </a:extLst>
            </p:cNvPr>
            <p:cNvSpPr/>
            <p:nvPr/>
          </p:nvSpPr>
          <p:spPr>
            <a:xfrm rot="5400000">
              <a:off x="4385007" y="4391336"/>
              <a:ext cx="702959" cy="702959"/>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A97CFE-DE0A-3946-A416-2D15ABEA7D01}"/>
                </a:ext>
              </a:extLst>
            </p:cNvPr>
            <p:cNvSpPr/>
            <p:nvPr/>
          </p:nvSpPr>
          <p:spPr>
            <a:xfrm rot="5400000">
              <a:off x="6670538" y="1896294"/>
              <a:ext cx="350430" cy="350430"/>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1B4456-BD10-7941-9B13-C8451B73BE6D}"/>
                </a:ext>
              </a:extLst>
            </p:cNvPr>
            <p:cNvSpPr/>
            <p:nvPr/>
          </p:nvSpPr>
          <p:spPr>
            <a:xfrm rot="5400000">
              <a:off x="7938710" y="2790395"/>
              <a:ext cx="350430" cy="350430"/>
            </a:xfrm>
            <a:prstGeom prst="ellipse">
              <a:avLst/>
            </a:prstGeom>
            <a:solidFill>
              <a:srgbClr val="F5F749"/>
            </a:solidFill>
            <a:ln w="38100">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20B52C2-5E16-CE4B-9069-31983BB493EB}"/>
                </a:ext>
              </a:extLst>
            </p:cNvPr>
            <p:cNvSpPr/>
            <p:nvPr/>
          </p:nvSpPr>
          <p:spPr>
            <a:xfrm rot="5400000">
              <a:off x="7931292" y="3521325"/>
              <a:ext cx="350430" cy="350430"/>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A1AD6A8-5BD9-9A46-B84C-F1AA3312DCB7}"/>
                </a:ext>
              </a:extLst>
            </p:cNvPr>
            <p:cNvSpPr/>
            <p:nvPr/>
          </p:nvSpPr>
          <p:spPr>
            <a:xfrm rot="5400000">
              <a:off x="4260709" y="3871755"/>
              <a:ext cx="350430" cy="350430"/>
            </a:xfrm>
            <a:prstGeom prst="ellipse">
              <a:avLst/>
            </a:prstGeom>
            <a:solidFill>
              <a:srgbClr val="70D6FF"/>
            </a:solidFill>
            <a:ln w="38100">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7323666-5233-FF42-BBDD-2DD1054F23D1}"/>
                </a:ext>
              </a:extLst>
            </p:cNvPr>
            <p:cNvCxnSpPr>
              <a:stCxn id="20" idx="0"/>
              <a:endCxn id="25" idx="5"/>
            </p:cNvCxnSpPr>
            <p:nvPr/>
          </p:nvCxnSpPr>
          <p:spPr>
            <a:xfrm flipV="1">
              <a:off x="4032686" y="4170866"/>
              <a:ext cx="279342" cy="133000"/>
            </a:xfrm>
            <a:prstGeom prst="line">
              <a:avLst/>
            </a:prstGeom>
            <a:ln>
              <a:solidFill>
                <a:srgbClr val="70D6FF"/>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4039B23-13AA-6747-82D3-1B1EB90FFDC9}"/>
                </a:ext>
              </a:extLst>
            </p:cNvPr>
            <p:cNvSpPr/>
            <p:nvPr/>
          </p:nvSpPr>
          <p:spPr>
            <a:xfrm>
              <a:off x="4957621" y="2301020"/>
              <a:ext cx="2623457" cy="2623457"/>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F8B918FD-8BBE-824C-AEBB-7C967A9059E1}"/>
              </a:ext>
            </a:extLst>
          </p:cNvPr>
          <p:cNvSpPr txBox="1"/>
          <p:nvPr/>
        </p:nvSpPr>
        <p:spPr>
          <a:xfrm>
            <a:off x="1364333" y="752224"/>
            <a:ext cx="5665632" cy="2308324"/>
          </a:xfrm>
          <a:prstGeom prst="rect">
            <a:avLst/>
          </a:prstGeom>
          <a:noFill/>
        </p:spPr>
        <p:txBody>
          <a:bodyPr wrap="square">
            <a:spAutoFit/>
          </a:bodyPr>
          <a:lstStyle/>
          <a:p>
            <a:r>
              <a:rPr lang="en-US" sz="3600" b="1" dirty="0">
                <a:solidFill>
                  <a:srgbClr val="FF9770"/>
                </a:solidFill>
                <a:latin typeface="COOPERHEWITT-SEMIBOLD" pitchFamily="2" charset="77"/>
                <a:ea typeface="COOPERHEWITT-SEMIBOLD" pitchFamily="2" charset="77"/>
              </a:rPr>
              <a:t>Develop vocabulary to discuss complex concepts and relationships with precision</a:t>
            </a:r>
            <a:endParaRPr lang="en-US" sz="3600" dirty="0"/>
          </a:p>
        </p:txBody>
      </p:sp>
    </p:spTree>
    <p:extLst>
      <p:ext uri="{BB962C8B-B14F-4D97-AF65-F5344CB8AC3E}">
        <p14:creationId xmlns:p14="http://schemas.microsoft.com/office/powerpoint/2010/main" val="3700041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55655AF-2500-6043-A6AD-36CF7D766A97}"/>
              </a:ext>
            </a:extLst>
          </p:cNvPr>
          <p:cNvSpPr/>
          <p:nvPr/>
        </p:nvSpPr>
        <p:spPr>
          <a:xfrm>
            <a:off x="0" y="0"/>
            <a:ext cx="12192000" cy="6858000"/>
          </a:xfrm>
          <a:prstGeom prst="rect">
            <a:avLst/>
          </a:prstGeom>
          <a:solidFill>
            <a:srgbClr val="FF97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OOPERHEWITT-THIN" pitchFamily="2" charset="77"/>
              <a:ea typeface="COOPERHEWITT-THIN" pitchFamily="2" charset="77"/>
            </a:endParaRPr>
          </a:p>
        </p:txBody>
      </p:sp>
      <p:sp>
        <p:nvSpPr>
          <p:cNvPr id="28" name="TextBox 27">
            <a:extLst>
              <a:ext uri="{FF2B5EF4-FFF2-40B4-BE49-F238E27FC236}">
                <a16:creationId xmlns:a16="http://schemas.microsoft.com/office/drawing/2014/main" id="{F8B918FD-8BBE-824C-AEBB-7C967A9059E1}"/>
              </a:ext>
            </a:extLst>
          </p:cNvPr>
          <p:cNvSpPr txBox="1"/>
          <p:nvPr/>
        </p:nvSpPr>
        <p:spPr>
          <a:xfrm>
            <a:off x="1001916" y="725908"/>
            <a:ext cx="5665632" cy="646331"/>
          </a:xfrm>
          <a:prstGeom prst="rect">
            <a:avLst/>
          </a:prstGeom>
          <a:noFill/>
          <a:ln>
            <a:noFill/>
          </a:ln>
        </p:spPr>
        <p:txBody>
          <a:bodyPr wrap="square">
            <a:spAutoFit/>
          </a:bodyPr>
          <a:lstStyle/>
          <a:p>
            <a:r>
              <a:rPr lang="en-US" sz="3600" b="1" dirty="0">
                <a:solidFill>
                  <a:srgbClr val="FF9770"/>
                </a:solidFill>
                <a:latin typeface="COOPERHEWITT-SEMIBOLD" pitchFamily="2" charset="77"/>
                <a:ea typeface="COOPERHEWITT-SEMIBOLD" pitchFamily="2" charset="77"/>
              </a:rPr>
              <a:t>Genres</a:t>
            </a:r>
            <a:endParaRPr lang="en-US" sz="3600" dirty="0"/>
          </a:p>
        </p:txBody>
      </p:sp>
      <p:sp>
        <p:nvSpPr>
          <p:cNvPr id="29" name="TextBox 28">
            <a:extLst>
              <a:ext uri="{FF2B5EF4-FFF2-40B4-BE49-F238E27FC236}">
                <a16:creationId xmlns:a16="http://schemas.microsoft.com/office/drawing/2014/main" id="{4E865096-0156-3247-ADFA-2F15D94F0F83}"/>
              </a:ext>
            </a:extLst>
          </p:cNvPr>
          <p:cNvSpPr txBox="1"/>
          <p:nvPr/>
        </p:nvSpPr>
        <p:spPr>
          <a:xfrm>
            <a:off x="1001916" y="1722003"/>
            <a:ext cx="7303884" cy="461665"/>
          </a:xfrm>
          <a:prstGeom prst="rect">
            <a:avLst/>
          </a:prstGeom>
          <a:noFill/>
          <a:ln>
            <a:noFill/>
          </a:ln>
        </p:spPr>
        <p:txBody>
          <a:bodyPr wrap="square">
            <a:spAutoFit/>
          </a:bodyPr>
          <a:lstStyle/>
          <a:p>
            <a:r>
              <a:rPr lang="en-US" sz="2400" dirty="0">
                <a:latin typeface="COOPERHEWITT-THIN" pitchFamily="2" charset="77"/>
                <a:ea typeface="COOPERHEWITT-THIN" pitchFamily="2" charset="77"/>
              </a:rPr>
              <a:t>Types of things, recognizable by form and function</a:t>
            </a:r>
          </a:p>
        </p:txBody>
      </p:sp>
      <p:sp>
        <p:nvSpPr>
          <p:cNvPr id="33" name="Oval 32">
            <a:extLst>
              <a:ext uri="{FF2B5EF4-FFF2-40B4-BE49-F238E27FC236}">
                <a16:creationId xmlns:a16="http://schemas.microsoft.com/office/drawing/2014/main" id="{6A236065-C226-4D49-9400-D89CB8A03CCA}"/>
              </a:ext>
            </a:extLst>
          </p:cNvPr>
          <p:cNvSpPr/>
          <p:nvPr/>
        </p:nvSpPr>
        <p:spPr>
          <a:xfrm>
            <a:off x="1001916" y="5237535"/>
            <a:ext cx="978568" cy="978568"/>
          </a:xfrm>
          <a:prstGeom prst="ellipse">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A9D97DA1-ED27-F64F-BCC6-457658F822BE}"/>
              </a:ext>
            </a:extLst>
          </p:cNvPr>
          <p:cNvSpPr/>
          <p:nvPr/>
        </p:nvSpPr>
        <p:spPr>
          <a:xfrm>
            <a:off x="6845713" y="5452553"/>
            <a:ext cx="768987" cy="662920"/>
          </a:xfrm>
          <a:prstGeom prst="triangle">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8FE442E-9398-884B-B981-64BD9A131853}"/>
              </a:ext>
            </a:extLst>
          </p:cNvPr>
          <p:cNvSpPr/>
          <p:nvPr/>
        </p:nvSpPr>
        <p:spPr>
          <a:xfrm>
            <a:off x="9743716" y="1613961"/>
            <a:ext cx="1243168" cy="131642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1C86319-53DE-2F4A-93F9-75354AC41C15}"/>
              </a:ext>
            </a:extLst>
          </p:cNvPr>
          <p:cNvSpPr/>
          <p:nvPr/>
        </p:nvSpPr>
        <p:spPr>
          <a:xfrm>
            <a:off x="2221115" y="4760069"/>
            <a:ext cx="1456033" cy="1456033"/>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9ADDCBA-C911-CC47-B150-C577EB203924}"/>
              </a:ext>
            </a:extLst>
          </p:cNvPr>
          <p:cNvSpPr/>
          <p:nvPr/>
        </p:nvSpPr>
        <p:spPr>
          <a:xfrm>
            <a:off x="3834732" y="5574418"/>
            <a:ext cx="641684" cy="641684"/>
          </a:xfrm>
          <a:prstGeom prst="ellips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060FF29B-7231-1242-9435-8B9792629917}"/>
              </a:ext>
            </a:extLst>
          </p:cNvPr>
          <p:cNvSpPr/>
          <p:nvPr/>
        </p:nvSpPr>
        <p:spPr>
          <a:xfrm>
            <a:off x="7688596" y="5452553"/>
            <a:ext cx="768987" cy="662920"/>
          </a:xfrm>
          <a:prstGeom prst="triangl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493FEA1F-9B9E-B04E-94DE-8893E8D74124}"/>
              </a:ext>
            </a:extLst>
          </p:cNvPr>
          <p:cNvSpPr/>
          <p:nvPr/>
        </p:nvSpPr>
        <p:spPr>
          <a:xfrm rot="10800000">
            <a:off x="7279855" y="5424191"/>
            <a:ext cx="768987" cy="662920"/>
          </a:xfrm>
          <a:prstGeom prst="triangl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3C27CD2-E246-C246-815E-6C366A0C6D86}"/>
              </a:ext>
            </a:extLst>
          </p:cNvPr>
          <p:cNvSpPr/>
          <p:nvPr/>
        </p:nvSpPr>
        <p:spPr>
          <a:xfrm>
            <a:off x="9882032" y="4848877"/>
            <a:ext cx="1243168" cy="131642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4820E2F3-F5DA-BA41-9FDA-7B3F48358147}"/>
              </a:ext>
            </a:extLst>
          </p:cNvPr>
          <p:cNvSpPr/>
          <p:nvPr/>
        </p:nvSpPr>
        <p:spPr>
          <a:xfrm>
            <a:off x="7285661" y="4732464"/>
            <a:ext cx="768987" cy="662920"/>
          </a:xfrm>
          <a:prstGeom prst="triangl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BE590AA-99AA-F242-973D-5EC71625D73A}"/>
              </a:ext>
            </a:extLst>
          </p:cNvPr>
          <p:cNvSpPr/>
          <p:nvPr/>
        </p:nvSpPr>
        <p:spPr>
          <a:xfrm>
            <a:off x="10155552" y="4081592"/>
            <a:ext cx="696127" cy="737147"/>
          </a:xfrm>
          <a:prstGeom prst="rect">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7C98A87-62EA-2340-B41C-83FC2985FEAB}"/>
              </a:ext>
            </a:extLst>
          </p:cNvPr>
          <p:cNvSpPr/>
          <p:nvPr/>
        </p:nvSpPr>
        <p:spPr>
          <a:xfrm>
            <a:off x="10033298" y="2979286"/>
            <a:ext cx="992574" cy="1051062"/>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E26E75C-1BF1-D84D-9E69-40E5C3952A98}"/>
              </a:ext>
            </a:extLst>
          </p:cNvPr>
          <p:cNvSpPr/>
          <p:nvPr/>
        </p:nvSpPr>
        <p:spPr>
          <a:xfrm>
            <a:off x="10429073" y="828413"/>
            <a:ext cx="696127" cy="737147"/>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821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55655AF-2500-6043-A6AD-36CF7D766A97}"/>
              </a:ext>
            </a:extLst>
          </p:cNvPr>
          <p:cNvSpPr/>
          <p:nvPr/>
        </p:nvSpPr>
        <p:spPr>
          <a:xfrm>
            <a:off x="0" y="0"/>
            <a:ext cx="12192000" cy="6858000"/>
          </a:xfrm>
          <a:prstGeom prst="rect">
            <a:avLst/>
          </a:prstGeom>
          <a:solidFill>
            <a:srgbClr val="FF97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OOPERHEWITT-THIN" pitchFamily="2" charset="77"/>
              <a:ea typeface="COOPERHEWITT-THIN" pitchFamily="2" charset="77"/>
            </a:endParaRPr>
          </a:p>
        </p:txBody>
      </p:sp>
      <p:sp>
        <p:nvSpPr>
          <p:cNvPr id="28" name="TextBox 27">
            <a:extLst>
              <a:ext uri="{FF2B5EF4-FFF2-40B4-BE49-F238E27FC236}">
                <a16:creationId xmlns:a16="http://schemas.microsoft.com/office/drawing/2014/main" id="{F8B918FD-8BBE-824C-AEBB-7C967A9059E1}"/>
              </a:ext>
            </a:extLst>
          </p:cNvPr>
          <p:cNvSpPr txBox="1"/>
          <p:nvPr/>
        </p:nvSpPr>
        <p:spPr>
          <a:xfrm>
            <a:off x="1001916" y="725908"/>
            <a:ext cx="5665632" cy="646331"/>
          </a:xfrm>
          <a:prstGeom prst="rect">
            <a:avLst/>
          </a:prstGeom>
          <a:noFill/>
          <a:ln>
            <a:noFill/>
          </a:ln>
        </p:spPr>
        <p:txBody>
          <a:bodyPr wrap="square">
            <a:spAutoFit/>
          </a:bodyPr>
          <a:lstStyle/>
          <a:p>
            <a:r>
              <a:rPr lang="en-US" sz="3600" b="1" dirty="0">
                <a:solidFill>
                  <a:srgbClr val="FF9770"/>
                </a:solidFill>
                <a:latin typeface="COOPERHEWITT-SEMIBOLD" pitchFamily="2" charset="77"/>
                <a:ea typeface="COOPERHEWITT-SEMIBOLD" pitchFamily="2" charset="77"/>
              </a:rPr>
              <a:t>Genres</a:t>
            </a:r>
            <a:endParaRPr lang="en-US" sz="3600" dirty="0"/>
          </a:p>
        </p:txBody>
      </p:sp>
      <p:sp>
        <p:nvSpPr>
          <p:cNvPr id="29" name="TextBox 28">
            <a:extLst>
              <a:ext uri="{FF2B5EF4-FFF2-40B4-BE49-F238E27FC236}">
                <a16:creationId xmlns:a16="http://schemas.microsoft.com/office/drawing/2014/main" id="{4E865096-0156-3247-ADFA-2F15D94F0F83}"/>
              </a:ext>
            </a:extLst>
          </p:cNvPr>
          <p:cNvSpPr txBox="1"/>
          <p:nvPr/>
        </p:nvSpPr>
        <p:spPr>
          <a:xfrm>
            <a:off x="1001916" y="1722003"/>
            <a:ext cx="7303884" cy="461665"/>
          </a:xfrm>
          <a:prstGeom prst="rect">
            <a:avLst/>
          </a:prstGeom>
          <a:noFill/>
          <a:ln>
            <a:noFill/>
          </a:ln>
        </p:spPr>
        <p:txBody>
          <a:bodyPr wrap="square">
            <a:spAutoFit/>
          </a:bodyPr>
          <a:lstStyle/>
          <a:p>
            <a:r>
              <a:rPr lang="en-US" sz="2400" dirty="0">
                <a:latin typeface="COOPERHEWITT-THIN" pitchFamily="2" charset="77"/>
                <a:ea typeface="COOPERHEWITT-THIN" pitchFamily="2" charset="77"/>
              </a:rPr>
              <a:t>Types of things, recognizable by form and function</a:t>
            </a:r>
          </a:p>
        </p:txBody>
      </p:sp>
      <p:sp>
        <p:nvSpPr>
          <p:cNvPr id="31" name="TextBox 30">
            <a:extLst>
              <a:ext uri="{FF2B5EF4-FFF2-40B4-BE49-F238E27FC236}">
                <a16:creationId xmlns:a16="http://schemas.microsoft.com/office/drawing/2014/main" id="{81615774-251A-E54C-AE58-ABBB59639B46}"/>
              </a:ext>
            </a:extLst>
          </p:cNvPr>
          <p:cNvSpPr txBox="1"/>
          <p:nvPr/>
        </p:nvSpPr>
        <p:spPr>
          <a:xfrm>
            <a:off x="1001916" y="2447911"/>
            <a:ext cx="8845672" cy="830997"/>
          </a:xfrm>
          <a:prstGeom prst="rect">
            <a:avLst/>
          </a:prstGeom>
          <a:noFill/>
          <a:ln>
            <a:noFill/>
          </a:ln>
        </p:spPr>
        <p:txBody>
          <a:bodyPr wrap="square">
            <a:spAutoFit/>
          </a:bodyPr>
          <a:lstStyle/>
          <a:p>
            <a:r>
              <a:rPr lang="en-US" sz="2400" dirty="0">
                <a:latin typeface="COOPERHEWITT-THIN" pitchFamily="2" charset="77"/>
                <a:ea typeface="COOPERHEWITT-THIN" pitchFamily="2" charset="77"/>
              </a:rPr>
              <a:t>“Genres can be viewed as social institutions that both shape and are shaped by individual’s communicative actions.”</a:t>
            </a:r>
          </a:p>
        </p:txBody>
      </p:sp>
      <p:sp>
        <p:nvSpPr>
          <p:cNvPr id="3" name="TextBox 2">
            <a:extLst>
              <a:ext uri="{FF2B5EF4-FFF2-40B4-BE49-F238E27FC236}">
                <a16:creationId xmlns:a16="http://schemas.microsoft.com/office/drawing/2014/main" id="{8ED2472D-AB8B-0143-8D89-6C59A1C4611C}"/>
              </a:ext>
            </a:extLst>
          </p:cNvPr>
          <p:cNvSpPr txBox="1"/>
          <p:nvPr/>
        </p:nvSpPr>
        <p:spPr>
          <a:xfrm>
            <a:off x="7323531" y="3328946"/>
            <a:ext cx="2183803" cy="307777"/>
          </a:xfrm>
          <a:prstGeom prst="rect">
            <a:avLst/>
          </a:prstGeom>
          <a:noFill/>
          <a:ln>
            <a:noFill/>
          </a:ln>
        </p:spPr>
        <p:txBody>
          <a:bodyPr wrap="none" rtlCol="0">
            <a:spAutoFit/>
          </a:bodyPr>
          <a:lstStyle/>
          <a:p>
            <a:r>
              <a:rPr lang="en-US" sz="1400" dirty="0">
                <a:latin typeface="COOPERHEWITT-THIN" pitchFamily="2" charset="77"/>
                <a:ea typeface="COOPERHEWITT-THIN" pitchFamily="2" charset="77"/>
              </a:rPr>
              <a:t>(Yates &amp; Orlikowski, 1992)</a:t>
            </a:r>
          </a:p>
        </p:txBody>
      </p:sp>
      <p:sp>
        <p:nvSpPr>
          <p:cNvPr id="33" name="Oval 32">
            <a:extLst>
              <a:ext uri="{FF2B5EF4-FFF2-40B4-BE49-F238E27FC236}">
                <a16:creationId xmlns:a16="http://schemas.microsoft.com/office/drawing/2014/main" id="{6A236065-C226-4D49-9400-D89CB8A03CCA}"/>
              </a:ext>
            </a:extLst>
          </p:cNvPr>
          <p:cNvSpPr/>
          <p:nvPr/>
        </p:nvSpPr>
        <p:spPr>
          <a:xfrm>
            <a:off x="1001916" y="5237535"/>
            <a:ext cx="978568" cy="978568"/>
          </a:xfrm>
          <a:prstGeom prst="ellipse">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A9D97DA1-ED27-F64F-BCC6-457658F822BE}"/>
              </a:ext>
            </a:extLst>
          </p:cNvPr>
          <p:cNvSpPr/>
          <p:nvPr/>
        </p:nvSpPr>
        <p:spPr>
          <a:xfrm>
            <a:off x="6845713" y="5452553"/>
            <a:ext cx="768987" cy="662920"/>
          </a:xfrm>
          <a:prstGeom prst="triangle">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8FE442E-9398-884B-B981-64BD9A131853}"/>
              </a:ext>
            </a:extLst>
          </p:cNvPr>
          <p:cNvSpPr/>
          <p:nvPr/>
        </p:nvSpPr>
        <p:spPr>
          <a:xfrm>
            <a:off x="9743716" y="1613961"/>
            <a:ext cx="1243168" cy="131642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1C86319-53DE-2F4A-93F9-75354AC41C15}"/>
              </a:ext>
            </a:extLst>
          </p:cNvPr>
          <p:cNvSpPr/>
          <p:nvPr/>
        </p:nvSpPr>
        <p:spPr>
          <a:xfrm>
            <a:off x="2221115" y="4760069"/>
            <a:ext cx="1456033" cy="1456033"/>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9ADDCBA-C911-CC47-B150-C577EB203924}"/>
              </a:ext>
            </a:extLst>
          </p:cNvPr>
          <p:cNvSpPr/>
          <p:nvPr/>
        </p:nvSpPr>
        <p:spPr>
          <a:xfrm>
            <a:off x="3834732" y="5574418"/>
            <a:ext cx="641684" cy="641684"/>
          </a:xfrm>
          <a:prstGeom prst="ellips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060FF29B-7231-1242-9435-8B9792629917}"/>
              </a:ext>
            </a:extLst>
          </p:cNvPr>
          <p:cNvSpPr/>
          <p:nvPr/>
        </p:nvSpPr>
        <p:spPr>
          <a:xfrm>
            <a:off x="7688596" y="5452553"/>
            <a:ext cx="768987" cy="662920"/>
          </a:xfrm>
          <a:prstGeom prst="triangl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493FEA1F-9B9E-B04E-94DE-8893E8D74124}"/>
              </a:ext>
            </a:extLst>
          </p:cNvPr>
          <p:cNvSpPr/>
          <p:nvPr/>
        </p:nvSpPr>
        <p:spPr>
          <a:xfrm rot="10800000">
            <a:off x="7279855" y="5424191"/>
            <a:ext cx="768987" cy="662920"/>
          </a:xfrm>
          <a:prstGeom prst="triangl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3C27CD2-E246-C246-815E-6C366A0C6D86}"/>
              </a:ext>
            </a:extLst>
          </p:cNvPr>
          <p:cNvSpPr/>
          <p:nvPr/>
        </p:nvSpPr>
        <p:spPr>
          <a:xfrm>
            <a:off x="9882032" y="4848877"/>
            <a:ext cx="1243168" cy="131642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4820E2F3-F5DA-BA41-9FDA-7B3F48358147}"/>
              </a:ext>
            </a:extLst>
          </p:cNvPr>
          <p:cNvSpPr/>
          <p:nvPr/>
        </p:nvSpPr>
        <p:spPr>
          <a:xfrm>
            <a:off x="7285661" y="4732464"/>
            <a:ext cx="768987" cy="662920"/>
          </a:xfrm>
          <a:prstGeom prst="triangl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BE590AA-99AA-F242-973D-5EC71625D73A}"/>
              </a:ext>
            </a:extLst>
          </p:cNvPr>
          <p:cNvSpPr/>
          <p:nvPr/>
        </p:nvSpPr>
        <p:spPr>
          <a:xfrm>
            <a:off x="10155552" y="4081592"/>
            <a:ext cx="696127" cy="737147"/>
          </a:xfrm>
          <a:prstGeom prst="rect">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7C98A87-62EA-2340-B41C-83FC2985FEAB}"/>
              </a:ext>
            </a:extLst>
          </p:cNvPr>
          <p:cNvSpPr/>
          <p:nvPr/>
        </p:nvSpPr>
        <p:spPr>
          <a:xfrm>
            <a:off x="10033298" y="2979286"/>
            <a:ext cx="992574" cy="1051062"/>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E26E75C-1BF1-D84D-9E69-40E5C3952A98}"/>
              </a:ext>
            </a:extLst>
          </p:cNvPr>
          <p:cNvSpPr/>
          <p:nvPr/>
        </p:nvSpPr>
        <p:spPr>
          <a:xfrm>
            <a:off x="10429073" y="828413"/>
            <a:ext cx="696127" cy="737147"/>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576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55655AF-2500-6043-A6AD-36CF7D766A97}"/>
              </a:ext>
            </a:extLst>
          </p:cNvPr>
          <p:cNvSpPr/>
          <p:nvPr/>
        </p:nvSpPr>
        <p:spPr>
          <a:xfrm>
            <a:off x="0" y="0"/>
            <a:ext cx="12192000" cy="6858000"/>
          </a:xfrm>
          <a:prstGeom prst="rect">
            <a:avLst/>
          </a:prstGeom>
          <a:solidFill>
            <a:srgbClr val="FF97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OOPERHEWITT-THIN" pitchFamily="2" charset="77"/>
              <a:ea typeface="COOPERHEWITT-THIN" pitchFamily="2" charset="77"/>
            </a:endParaRPr>
          </a:p>
        </p:txBody>
      </p:sp>
      <p:sp>
        <p:nvSpPr>
          <p:cNvPr id="28" name="TextBox 27">
            <a:extLst>
              <a:ext uri="{FF2B5EF4-FFF2-40B4-BE49-F238E27FC236}">
                <a16:creationId xmlns:a16="http://schemas.microsoft.com/office/drawing/2014/main" id="{F8B918FD-8BBE-824C-AEBB-7C967A9059E1}"/>
              </a:ext>
            </a:extLst>
          </p:cNvPr>
          <p:cNvSpPr txBox="1"/>
          <p:nvPr/>
        </p:nvSpPr>
        <p:spPr>
          <a:xfrm>
            <a:off x="1001916" y="725908"/>
            <a:ext cx="5665632" cy="646331"/>
          </a:xfrm>
          <a:prstGeom prst="rect">
            <a:avLst/>
          </a:prstGeom>
          <a:noFill/>
          <a:ln>
            <a:noFill/>
          </a:ln>
        </p:spPr>
        <p:txBody>
          <a:bodyPr wrap="square">
            <a:spAutoFit/>
          </a:bodyPr>
          <a:lstStyle/>
          <a:p>
            <a:r>
              <a:rPr lang="en-US" sz="3600" b="1" dirty="0">
                <a:solidFill>
                  <a:srgbClr val="FF9770"/>
                </a:solidFill>
                <a:latin typeface="COOPERHEWITT-SEMIBOLD" pitchFamily="2" charset="77"/>
                <a:ea typeface="COOPERHEWITT-SEMIBOLD" pitchFamily="2" charset="77"/>
              </a:rPr>
              <a:t>Genres</a:t>
            </a:r>
            <a:endParaRPr lang="en-US" sz="3600" dirty="0"/>
          </a:p>
        </p:txBody>
      </p:sp>
      <p:sp>
        <p:nvSpPr>
          <p:cNvPr id="29" name="TextBox 28">
            <a:extLst>
              <a:ext uri="{FF2B5EF4-FFF2-40B4-BE49-F238E27FC236}">
                <a16:creationId xmlns:a16="http://schemas.microsoft.com/office/drawing/2014/main" id="{4E865096-0156-3247-ADFA-2F15D94F0F83}"/>
              </a:ext>
            </a:extLst>
          </p:cNvPr>
          <p:cNvSpPr txBox="1"/>
          <p:nvPr/>
        </p:nvSpPr>
        <p:spPr>
          <a:xfrm>
            <a:off x="1001916" y="1722003"/>
            <a:ext cx="7303884" cy="461665"/>
          </a:xfrm>
          <a:prstGeom prst="rect">
            <a:avLst/>
          </a:prstGeom>
          <a:noFill/>
          <a:ln>
            <a:noFill/>
          </a:ln>
        </p:spPr>
        <p:txBody>
          <a:bodyPr wrap="square">
            <a:spAutoFit/>
          </a:bodyPr>
          <a:lstStyle/>
          <a:p>
            <a:r>
              <a:rPr lang="en-US" sz="2400" dirty="0">
                <a:latin typeface="COOPERHEWITT-THIN" pitchFamily="2" charset="77"/>
                <a:ea typeface="COOPERHEWITT-THIN" pitchFamily="2" charset="77"/>
              </a:rPr>
              <a:t>Types of things, recognizable by form and function</a:t>
            </a:r>
          </a:p>
        </p:txBody>
      </p:sp>
      <p:sp>
        <p:nvSpPr>
          <p:cNvPr id="31" name="TextBox 30">
            <a:extLst>
              <a:ext uri="{FF2B5EF4-FFF2-40B4-BE49-F238E27FC236}">
                <a16:creationId xmlns:a16="http://schemas.microsoft.com/office/drawing/2014/main" id="{81615774-251A-E54C-AE58-ABBB59639B46}"/>
              </a:ext>
            </a:extLst>
          </p:cNvPr>
          <p:cNvSpPr txBox="1"/>
          <p:nvPr/>
        </p:nvSpPr>
        <p:spPr>
          <a:xfrm>
            <a:off x="1001916" y="2447911"/>
            <a:ext cx="8845672" cy="830997"/>
          </a:xfrm>
          <a:prstGeom prst="rect">
            <a:avLst/>
          </a:prstGeom>
          <a:noFill/>
          <a:ln>
            <a:noFill/>
          </a:ln>
        </p:spPr>
        <p:txBody>
          <a:bodyPr wrap="square">
            <a:spAutoFit/>
          </a:bodyPr>
          <a:lstStyle/>
          <a:p>
            <a:r>
              <a:rPr lang="en-US" sz="2400" dirty="0">
                <a:latin typeface="COOPERHEWITT-THIN" pitchFamily="2" charset="77"/>
                <a:ea typeface="COOPERHEWITT-THIN" pitchFamily="2" charset="77"/>
              </a:rPr>
              <a:t>“Genres can be viewed as social institutions that both shape and are shaped by individual’s communicative actions.”</a:t>
            </a:r>
          </a:p>
        </p:txBody>
      </p:sp>
      <p:sp>
        <p:nvSpPr>
          <p:cNvPr id="3" name="TextBox 2">
            <a:extLst>
              <a:ext uri="{FF2B5EF4-FFF2-40B4-BE49-F238E27FC236}">
                <a16:creationId xmlns:a16="http://schemas.microsoft.com/office/drawing/2014/main" id="{8ED2472D-AB8B-0143-8D89-6C59A1C4611C}"/>
              </a:ext>
            </a:extLst>
          </p:cNvPr>
          <p:cNvSpPr txBox="1"/>
          <p:nvPr/>
        </p:nvSpPr>
        <p:spPr>
          <a:xfrm>
            <a:off x="7323531" y="3328946"/>
            <a:ext cx="2183803" cy="307777"/>
          </a:xfrm>
          <a:prstGeom prst="rect">
            <a:avLst/>
          </a:prstGeom>
          <a:noFill/>
          <a:ln>
            <a:noFill/>
          </a:ln>
        </p:spPr>
        <p:txBody>
          <a:bodyPr wrap="none" rtlCol="0">
            <a:spAutoFit/>
          </a:bodyPr>
          <a:lstStyle/>
          <a:p>
            <a:r>
              <a:rPr lang="en-US" sz="1400" dirty="0">
                <a:latin typeface="COOPERHEWITT-THIN" pitchFamily="2" charset="77"/>
                <a:ea typeface="COOPERHEWITT-THIN" pitchFamily="2" charset="77"/>
              </a:rPr>
              <a:t>(Yates &amp; Orlikowski, 1992)</a:t>
            </a:r>
          </a:p>
        </p:txBody>
      </p:sp>
      <p:sp>
        <p:nvSpPr>
          <p:cNvPr id="32" name="TextBox 31">
            <a:extLst>
              <a:ext uri="{FF2B5EF4-FFF2-40B4-BE49-F238E27FC236}">
                <a16:creationId xmlns:a16="http://schemas.microsoft.com/office/drawing/2014/main" id="{89B65A13-C776-A94A-AF8F-AD37395DEF76}"/>
              </a:ext>
            </a:extLst>
          </p:cNvPr>
          <p:cNvSpPr txBox="1"/>
          <p:nvPr/>
        </p:nvSpPr>
        <p:spPr>
          <a:xfrm>
            <a:off x="1001916" y="3684488"/>
            <a:ext cx="8505418" cy="830997"/>
          </a:xfrm>
          <a:prstGeom prst="rect">
            <a:avLst/>
          </a:prstGeom>
          <a:noFill/>
          <a:ln>
            <a:noFill/>
          </a:ln>
        </p:spPr>
        <p:txBody>
          <a:bodyPr wrap="square" rtlCol="0">
            <a:spAutoFit/>
          </a:bodyPr>
          <a:lstStyle/>
          <a:p>
            <a:r>
              <a:rPr lang="en-US" sz="2400" dirty="0">
                <a:latin typeface="COOPERHEWITT-THIN" pitchFamily="2" charset="77"/>
                <a:ea typeface="COOPERHEWITT-THIN" pitchFamily="2" charset="77"/>
              </a:rPr>
              <a:t>Recognize genres so that we can exploit them to understand practices and shape them</a:t>
            </a:r>
          </a:p>
        </p:txBody>
      </p:sp>
      <p:sp>
        <p:nvSpPr>
          <p:cNvPr id="33" name="Oval 32">
            <a:extLst>
              <a:ext uri="{FF2B5EF4-FFF2-40B4-BE49-F238E27FC236}">
                <a16:creationId xmlns:a16="http://schemas.microsoft.com/office/drawing/2014/main" id="{6A236065-C226-4D49-9400-D89CB8A03CCA}"/>
              </a:ext>
            </a:extLst>
          </p:cNvPr>
          <p:cNvSpPr/>
          <p:nvPr/>
        </p:nvSpPr>
        <p:spPr>
          <a:xfrm>
            <a:off x="1001916" y="5237535"/>
            <a:ext cx="978568" cy="978568"/>
          </a:xfrm>
          <a:prstGeom prst="ellipse">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A9D97DA1-ED27-F64F-BCC6-457658F822BE}"/>
              </a:ext>
            </a:extLst>
          </p:cNvPr>
          <p:cNvSpPr/>
          <p:nvPr/>
        </p:nvSpPr>
        <p:spPr>
          <a:xfrm>
            <a:off x="6845713" y="5452553"/>
            <a:ext cx="768987" cy="662920"/>
          </a:xfrm>
          <a:prstGeom prst="triangle">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8FE442E-9398-884B-B981-64BD9A131853}"/>
              </a:ext>
            </a:extLst>
          </p:cNvPr>
          <p:cNvSpPr/>
          <p:nvPr/>
        </p:nvSpPr>
        <p:spPr>
          <a:xfrm>
            <a:off x="9743716" y="1613961"/>
            <a:ext cx="1243168" cy="131642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1C86319-53DE-2F4A-93F9-75354AC41C15}"/>
              </a:ext>
            </a:extLst>
          </p:cNvPr>
          <p:cNvSpPr/>
          <p:nvPr/>
        </p:nvSpPr>
        <p:spPr>
          <a:xfrm>
            <a:off x="2221115" y="4760069"/>
            <a:ext cx="1456033" cy="1456033"/>
          </a:xfrm>
          <a:prstGeom prst="ellips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9ADDCBA-C911-CC47-B150-C577EB203924}"/>
              </a:ext>
            </a:extLst>
          </p:cNvPr>
          <p:cNvSpPr/>
          <p:nvPr/>
        </p:nvSpPr>
        <p:spPr>
          <a:xfrm>
            <a:off x="3834732" y="5574418"/>
            <a:ext cx="641684" cy="641684"/>
          </a:xfrm>
          <a:prstGeom prst="ellips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060FF29B-7231-1242-9435-8B9792629917}"/>
              </a:ext>
            </a:extLst>
          </p:cNvPr>
          <p:cNvSpPr/>
          <p:nvPr/>
        </p:nvSpPr>
        <p:spPr>
          <a:xfrm>
            <a:off x="7688596" y="5452553"/>
            <a:ext cx="768987" cy="662920"/>
          </a:xfrm>
          <a:prstGeom prst="triangle">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493FEA1F-9B9E-B04E-94DE-8893E8D74124}"/>
              </a:ext>
            </a:extLst>
          </p:cNvPr>
          <p:cNvSpPr/>
          <p:nvPr/>
        </p:nvSpPr>
        <p:spPr>
          <a:xfrm rot="10800000">
            <a:off x="7279855" y="5424191"/>
            <a:ext cx="768987" cy="662920"/>
          </a:xfrm>
          <a:prstGeom prst="triangl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3C27CD2-E246-C246-815E-6C366A0C6D86}"/>
              </a:ext>
            </a:extLst>
          </p:cNvPr>
          <p:cNvSpPr/>
          <p:nvPr/>
        </p:nvSpPr>
        <p:spPr>
          <a:xfrm>
            <a:off x="9882032" y="4848877"/>
            <a:ext cx="1243168" cy="131642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4820E2F3-F5DA-BA41-9FDA-7B3F48358147}"/>
              </a:ext>
            </a:extLst>
          </p:cNvPr>
          <p:cNvSpPr/>
          <p:nvPr/>
        </p:nvSpPr>
        <p:spPr>
          <a:xfrm>
            <a:off x="7285661" y="4732464"/>
            <a:ext cx="768987" cy="662920"/>
          </a:xfrm>
          <a:prstGeom prst="triangle">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BE590AA-99AA-F242-973D-5EC71625D73A}"/>
              </a:ext>
            </a:extLst>
          </p:cNvPr>
          <p:cNvSpPr/>
          <p:nvPr/>
        </p:nvSpPr>
        <p:spPr>
          <a:xfrm>
            <a:off x="10155552" y="4081592"/>
            <a:ext cx="696127" cy="737147"/>
          </a:xfrm>
          <a:prstGeom prst="rect">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7C98A87-62EA-2340-B41C-83FC2985FEAB}"/>
              </a:ext>
            </a:extLst>
          </p:cNvPr>
          <p:cNvSpPr/>
          <p:nvPr/>
        </p:nvSpPr>
        <p:spPr>
          <a:xfrm>
            <a:off x="10033298" y="2979286"/>
            <a:ext cx="992574" cy="1051062"/>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E26E75C-1BF1-D84D-9E69-40E5C3952A98}"/>
              </a:ext>
            </a:extLst>
          </p:cNvPr>
          <p:cNvSpPr/>
          <p:nvPr/>
        </p:nvSpPr>
        <p:spPr>
          <a:xfrm>
            <a:off x="10429073" y="828413"/>
            <a:ext cx="696127" cy="737147"/>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323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4DDA04-C726-AF41-B942-7BF07C60D3DF}"/>
              </a:ext>
            </a:extLst>
          </p:cNvPr>
          <p:cNvPicPr>
            <a:picLocks noChangeAspect="1"/>
          </p:cNvPicPr>
          <p:nvPr/>
        </p:nvPicPr>
        <p:blipFill rotWithShape="1">
          <a:blip r:embed="rId3"/>
          <a:srcRect l="1" t="-435" r="53792" b="67700"/>
          <a:stretch/>
        </p:blipFill>
        <p:spPr>
          <a:xfrm>
            <a:off x="5020571" y="468991"/>
            <a:ext cx="3209029" cy="2883809"/>
          </a:xfrm>
          <a:prstGeom prst="rect">
            <a:avLst/>
          </a:prstGeom>
        </p:spPr>
      </p:pic>
      <p:pic>
        <p:nvPicPr>
          <p:cNvPr id="21" name="Picture 20">
            <a:extLst>
              <a:ext uri="{FF2B5EF4-FFF2-40B4-BE49-F238E27FC236}">
                <a16:creationId xmlns:a16="http://schemas.microsoft.com/office/drawing/2014/main" id="{B24CD990-C6F8-1241-8003-281E63DCF6F4}"/>
              </a:ext>
            </a:extLst>
          </p:cNvPr>
          <p:cNvPicPr>
            <a:picLocks noChangeAspect="1"/>
          </p:cNvPicPr>
          <p:nvPr/>
        </p:nvPicPr>
        <p:blipFill rotWithShape="1">
          <a:blip r:embed="rId4"/>
          <a:srcRect t="33704" r="54463" b="33519"/>
          <a:stretch/>
        </p:blipFill>
        <p:spPr>
          <a:xfrm>
            <a:off x="8490099" y="513020"/>
            <a:ext cx="3110092" cy="2839780"/>
          </a:xfrm>
          <a:prstGeom prst="rect">
            <a:avLst/>
          </a:prstGeom>
        </p:spPr>
      </p:pic>
      <p:pic>
        <p:nvPicPr>
          <p:cNvPr id="22" name="Picture 21">
            <a:extLst>
              <a:ext uri="{FF2B5EF4-FFF2-40B4-BE49-F238E27FC236}">
                <a16:creationId xmlns:a16="http://schemas.microsoft.com/office/drawing/2014/main" id="{B8C8701C-CAA2-7448-B7C4-9503B8BF91AB}"/>
              </a:ext>
            </a:extLst>
          </p:cNvPr>
          <p:cNvPicPr>
            <a:picLocks noChangeAspect="1"/>
          </p:cNvPicPr>
          <p:nvPr/>
        </p:nvPicPr>
        <p:blipFill rotWithShape="1">
          <a:blip r:embed="rId5"/>
          <a:srcRect l="50000" r="3958" b="66852"/>
          <a:stretch/>
        </p:blipFill>
        <p:spPr>
          <a:xfrm>
            <a:off x="4997711" y="3799603"/>
            <a:ext cx="3209029" cy="2967906"/>
          </a:xfrm>
          <a:prstGeom prst="rect">
            <a:avLst/>
          </a:prstGeom>
        </p:spPr>
      </p:pic>
      <p:pic>
        <p:nvPicPr>
          <p:cNvPr id="23" name="Picture 22">
            <a:extLst>
              <a:ext uri="{FF2B5EF4-FFF2-40B4-BE49-F238E27FC236}">
                <a16:creationId xmlns:a16="http://schemas.microsoft.com/office/drawing/2014/main" id="{2B43DCFF-FEDF-344E-9067-FEDD6C5589EB}"/>
              </a:ext>
            </a:extLst>
          </p:cNvPr>
          <p:cNvPicPr>
            <a:picLocks noChangeAspect="1"/>
          </p:cNvPicPr>
          <p:nvPr/>
        </p:nvPicPr>
        <p:blipFill>
          <a:blip r:embed="rId6"/>
          <a:stretch>
            <a:fillRect/>
          </a:stretch>
        </p:blipFill>
        <p:spPr>
          <a:xfrm>
            <a:off x="8490100" y="3743849"/>
            <a:ext cx="2894180" cy="2894180"/>
          </a:xfrm>
          <a:prstGeom prst="rect">
            <a:avLst/>
          </a:prstGeom>
        </p:spPr>
      </p:pic>
      <p:sp>
        <p:nvSpPr>
          <p:cNvPr id="24" name="Rectangle 23">
            <a:extLst>
              <a:ext uri="{FF2B5EF4-FFF2-40B4-BE49-F238E27FC236}">
                <a16:creationId xmlns:a16="http://schemas.microsoft.com/office/drawing/2014/main" id="{DC601243-C711-124F-BA00-95B23B8FE0C7}"/>
              </a:ext>
            </a:extLst>
          </p:cNvPr>
          <p:cNvSpPr/>
          <p:nvPr/>
        </p:nvSpPr>
        <p:spPr>
          <a:xfrm>
            <a:off x="0" y="0"/>
            <a:ext cx="4388683" cy="6858000"/>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Genres in Scientific Software Development</a:t>
            </a:r>
          </a:p>
        </p:txBody>
      </p:sp>
      <p:sp>
        <p:nvSpPr>
          <p:cNvPr id="2" name="TextBox 1">
            <a:extLst>
              <a:ext uri="{FF2B5EF4-FFF2-40B4-BE49-F238E27FC236}">
                <a16:creationId xmlns:a16="http://schemas.microsoft.com/office/drawing/2014/main" id="{16B58460-F7F2-9C47-951C-F60A1AC1C4FD}"/>
              </a:ext>
            </a:extLst>
          </p:cNvPr>
          <p:cNvSpPr txBox="1"/>
          <p:nvPr/>
        </p:nvSpPr>
        <p:spPr>
          <a:xfrm>
            <a:off x="5020571" y="205243"/>
            <a:ext cx="2442015" cy="307777"/>
          </a:xfrm>
          <a:prstGeom prst="rect">
            <a:avLst/>
          </a:prstGeom>
          <a:noFill/>
        </p:spPr>
        <p:txBody>
          <a:bodyPr wrap="none" rtlCol="0">
            <a:spAutoFit/>
          </a:bodyPr>
          <a:lstStyle/>
          <a:p>
            <a:r>
              <a:rPr lang="en-US" sz="1400" dirty="0">
                <a:latin typeface="COOPERHEWITT-THIN" pitchFamily="2" charset="77"/>
                <a:ea typeface="COOPERHEWITT-THIN" pitchFamily="2" charset="77"/>
              </a:rPr>
              <a:t>Peer Production – 25 projects</a:t>
            </a:r>
          </a:p>
        </p:txBody>
      </p:sp>
      <p:sp>
        <p:nvSpPr>
          <p:cNvPr id="26" name="TextBox 25">
            <a:extLst>
              <a:ext uri="{FF2B5EF4-FFF2-40B4-BE49-F238E27FC236}">
                <a16:creationId xmlns:a16="http://schemas.microsoft.com/office/drawing/2014/main" id="{501C7168-391F-3F44-AFDD-8520C36A4EC2}"/>
              </a:ext>
            </a:extLst>
          </p:cNvPr>
          <p:cNvSpPr txBox="1"/>
          <p:nvPr/>
        </p:nvSpPr>
        <p:spPr>
          <a:xfrm>
            <a:off x="8443605" y="219971"/>
            <a:ext cx="1508683" cy="307777"/>
          </a:xfrm>
          <a:prstGeom prst="rect">
            <a:avLst/>
          </a:prstGeom>
          <a:noFill/>
        </p:spPr>
        <p:txBody>
          <a:bodyPr wrap="none" rtlCol="0">
            <a:spAutoFit/>
          </a:bodyPr>
          <a:lstStyle/>
          <a:p>
            <a:r>
              <a:rPr lang="en-US" sz="1400" dirty="0">
                <a:latin typeface="COOPERHEWITT-THIN" pitchFamily="2" charset="77"/>
                <a:ea typeface="COOPERHEWITT-THIN" pitchFamily="2" charset="77"/>
              </a:rPr>
              <a:t>Lab – 45 projects</a:t>
            </a:r>
          </a:p>
        </p:txBody>
      </p:sp>
      <p:sp>
        <p:nvSpPr>
          <p:cNvPr id="27" name="TextBox 26">
            <a:extLst>
              <a:ext uri="{FF2B5EF4-FFF2-40B4-BE49-F238E27FC236}">
                <a16:creationId xmlns:a16="http://schemas.microsoft.com/office/drawing/2014/main" id="{EF0CD34C-458C-5243-A554-C8D149E9F6CD}"/>
              </a:ext>
            </a:extLst>
          </p:cNvPr>
          <p:cNvSpPr txBox="1"/>
          <p:nvPr/>
        </p:nvSpPr>
        <p:spPr>
          <a:xfrm>
            <a:off x="5020571" y="3493410"/>
            <a:ext cx="2026837" cy="307777"/>
          </a:xfrm>
          <a:prstGeom prst="rect">
            <a:avLst/>
          </a:prstGeom>
          <a:noFill/>
        </p:spPr>
        <p:txBody>
          <a:bodyPr wrap="none" rtlCol="0">
            <a:spAutoFit/>
          </a:bodyPr>
          <a:lstStyle/>
          <a:p>
            <a:r>
              <a:rPr lang="en-US" sz="1400" dirty="0">
                <a:latin typeface="COOPERHEWITT-THIN" pitchFamily="2" charset="77"/>
                <a:ea typeface="COOPERHEWITT-THIN" pitchFamily="2" charset="77"/>
              </a:rPr>
              <a:t>Tool Group – 34 projects</a:t>
            </a:r>
          </a:p>
        </p:txBody>
      </p:sp>
      <p:sp>
        <p:nvSpPr>
          <p:cNvPr id="40" name="TextBox 39">
            <a:extLst>
              <a:ext uri="{FF2B5EF4-FFF2-40B4-BE49-F238E27FC236}">
                <a16:creationId xmlns:a16="http://schemas.microsoft.com/office/drawing/2014/main" id="{15A7669C-71DE-7744-A14C-FC6AB935CF3B}"/>
              </a:ext>
            </a:extLst>
          </p:cNvPr>
          <p:cNvSpPr txBox="1"/>
          <p:nvPr/>
        </p:nvSpPr>
        <p:spPr>
          <a:xfrm>
            <a:off x="8518772" y="3507681"/>
            <a:ext cx="2127762" cy="307777"/>
          </a:xfrm>
          <a:prstGeom prst="rect">
            <a:avLst/>
          </a:prstGeom>
          <a:noFill/>
        </p:spPr>
        <p:txBody>
          <a:bodyPr wrap="none" rtlCol="0">
            <a:spAutoFit/>
          </a:bodyPr>
          <a:lstStyle/>
          <a:p>
            <a:r>
              <a:rPr lang="en-US" sz="1400" dirty="0">
                <a:latin typeface="COOPERHEWITT-THIN" pitchFamily="2" charset="77"/>
                <a:ea typeface="COOPERHEWITT-THIN" pitchFamily="2" charset="77"/>
              </a:rPr>
              <a:t>Author Group – 8 projects</a:t>
            </a:r>
          </a:p>
        </p:txBody>
      </p:sp>
    </p:spTree>
    <p:extLst>
      <p:ext uri="{BB962C8B-B14F-4D97-AF65-F5344CB8AC3E}">
        <p14:creationId xmlns:p14="http://schemas.microsoft.com/office/powerpoint/2010/main" val="1491207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399E836-8289-1641-91C0-AB1AB6867342}"/>
              </a:ext>
            </a:extLst>
          </p:cNvPr>
          <p:cNvSpPr/>
          <p:nvPr/>
        </p:nvSpPr>
        <p:spPr>
          <a:xfrm>
            <a:off x="1828800" y="2405926"/>
            <a:ext cx="8534400" cy="1893747"/>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How do scientific software projects pursue sustainability through peer production?</a:t>
            </a:r>
          </a:p>
        </p:txBody>
      </p:sp>
    </p:spTree>
    <p:extLst>
      <p:ext uri="{BB962C8B-B14F-4D97-AF65-F5344CB8AC3E}">
        <p14:creationId xmlns:p14="http://schemas.microsoft.com/office/powerpoint/2010/main" val="3798556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20C77D8-CFD4-5940-9A65-F5896EB082D1}"/>
              </a:ext>
            </a:extLst>
          </p:cNvPr>
          <p:cNvPicPr>
            <a:picLocks noChangeAspect="1"/>
          </p:cNvPicPr>
          <p:nvPr/>
        </p:nvPicPr>
        <p:blipFill rotWithShape="1">
          <a:blip r:embed="rId3"/>
          <a:srcRect l="1" t="-435" r="53792" b="67700"/>
          <a:stretch/>
        </p:blipFill>
        <p:spPr>
          <a:xfrm>
            <a:off x="7472670" y="711811"/>
            <a:ext cx="3209029" cy="2883809"/>
          </a:xfrm>
          <a:prstGeom prst="rect">
            <a:avLst/>
          </a:prstGeom>
        </p:spPr>
      </p:pic>
      <p:pic>
        <p:nvPicPr>
          <p:cNvPr id="47" name="Picture 46">
            <a:extLst>
              <a:ext uri="{FF2B5EF4-FFF2-40B4-BE49-F238E27FC236}">
                <a16:creationId xmlns:a16="http://schemas.microsoft.com/office/drawing/2014/main" id="{A4515761-2AB4-A44F-9B60-5AB1ECE8163C}"/>
              </a:ext>
            </a:extLst>
          </p:cNvPr>
          <p:cNvPicPr>
            <a:picLocks noChangeAspect="1"/>
          </p:cNvPicPr>
          <p:nvPr/>
        </p:nvPicPr>
        <p:blipFill>
          <a:blip r:embed="rId4"/>
          <a:stretch>
            <a:fillRect/>
          </a:stretch>
        </p:blipFill>
        <p:spPr>
          <a:xfrm>
            <a:off x="1609239" y="540515"/>
            <a:ext cx="3110092" cy="3110092"/>
          </a:xfrm>
          <a:prstGeom prst="rect">
            <a:avLst/>
          </a:prstGeom>
        </p:spPr>
      </p:pic>
      <p:sp>
        <p:nvSpPr>
          <p:cNvPr id="5" name="Rectangle 4">
            <a:extLst>
              <a:ext uri="{FF2B5EF4-FFF2-40B4-BE49-F238E27FC236}">
                <a16:creationId xmlns:a16="http://schemas.microsoft.com/office/drawing/2014/main" id="{6798A458-2482-6A46-92C6-1E4488A5D0AF}"/>
              </a:ext>
            </a:extLst>
          </p:cNvPr>
          <p:cNvSpPr/>
          <p:nvPr/>
        </p:nvSpPr>
        <p:spPr>
          <a:xfrm>
            <a:off x="723395" y="3824495"/>
            <a:ext cx="6096000" cy="2215991"/>
          </a:xfrm>
          <a:prstGeom prst="rect">
            <a:avLst/>
          </a:prstGeom>
        </p:spPr>
        <p:txBody>
          <a:bodyPr>
            <a:spAutoFit/>
          </a:bodyPr>
          <a:lstStyle/>
          <a:p>
            <a:r>
              <a:rPr lang="en-US" sz="2400" dirty="0">
                <a:solidFill>
                  <a:srgbClr val="FF9770"/>
                </a:solidFill>
                <a:latin typeface="COOPERHEWITT-THIN" pitchFamily="2" charset="77"/>
                <a:ea typeface="COOPERHEWITT-THIN" pitchFamily="2" charset="77"/>
              </a:rPr>
              <a:t>Author Groups</a:t>
            </a:r>
          </a:p>
          <a:p>
            <a:endParaRPr lang="en-US" sz="2400" dirty="0">
              <a:latin typeface="YoungSerif" pitchFamily="2" charset="77"/>
            </a:endParaRPr>
          </a:p>
          <a:p>
            <a:pPr marL="342900" indent="-342900">
              <a:buFont typeface="+mj-lt"/>
              <a:buAutoNum type="arabicPeriod"/>
            </a:pPr>
            <a:r>
              <a:rPr lang="en-US" dirty="0">
                <a:latin typeface="COOPERHEWITT-LIGHT" pitchFamily="2" charset="77"/>
                <a:ea typeface="COOPERHEWITT-LIGHT" pitchFamily="2" charset="77"/>
              </a:rPr>
              <a:t>Group is not named and never identifies as community</a:t>
            </a:r>
          </a:p>
          <a:p>
            <a:pPr marL="342900" indent="-342900">
              <a:buFont typeface="+mj-lt"/>
              <a:buAutoNum type="arabicPeriod"/>
            </a:pPr>
            <a:r>
              <a:rPr lang="en-US" dirty="0">
                <a:latin typeface="COOPERHEWITT-LIGHT" pitchFamily="2" charset="77"/>
                <a:ea typeface="COOPERHEWITT-LIGHT" pitchFamily="2" charset="77"/>
              </a:rPr>
              <a:t>Rarely a website, typically posters </a:t>
            </a:r>
          </a:p>
          <a:p>
            <a:pPr marL="342900" indent="-342900">
              <a:buFont typeface="+mj-lt"/>
              <a:buAutoNum type="arabicPeriod"/>
            </a:pPr>
            <a:r>
              <a:rPr lang="en-US" dirty="0">
                <a:latin typeface="COOPERHEWITT-LIGHT" pitchFamily="2" charset="77"/>
                <a:ea typeface="COOPERHEWITT-LIGHT" pitchFamily="2" charset="77"/>
              </a:rPr>
              <a:t>Usually singular interests</a:t>
            </a:r>
          </a:p>
          <a:p>
            <a:pPr marL="342900" indent="-342900">
              <a:buFont typeface="+mj-lt"/>
              <a:buAutoNum type="arabicPeriod"/>
            </a:pPr>
            <a:r>
              <a:rPr lang="en-US" dirty="0">
                <a:latin typeface="COOPERHEWITT-LIGHT" pitchFamily="2" charset="77"/>
                <a:ea typeface="COOPERHEWITT-LIGHT" pitchFamily="2" charset="77"/>
              </a:rPr>
              <a:t>No invitation to contribute</a:t>
            </a:r>
          </a:p>
          <a:p>
            <a:pPr marL="342900" indent="-342900">
              <a:buFont typeface="+mj-lt"/>
              <a:buAutoNum type="arabicPeriod"/>
            </a:pPr>
            <a:r>
              <a:rPr lang="en-US" dirty="0">
                <a:latin typeface="COOPERHEWITT-LIGHT" pitchFamily="2" charset="77"/>
                <a:ea typeface="COOPERHEWITT-LIGHT" pitchFamily="2" charset="77"/>
              </a:rPr>
              <a:t>Always publications</a:t>
            </a:r>
          </a:p>
        </p:txBody>
      </p:sp>
      <p:sp>
        <p:nvSpPr>
          <p:cNvPr id="6" name="Rectangle 5">
            <a:extLst>
              <a:ext uri="{FF2B5EF4-FFF2-40B4-BE49-F238E27FC236}">
                <a16:creationId xmlns:a16="http://schemas.microsoft.com/office/drawing/2014/main" id="{B7F9BE49-F90C-4C43-8421-FEF6E1032E15}"/>
              </a:ext>
            </a:extLst>
          </p:cNvPr>
          <p:cNvSpPr/>
          <p:nvPr/>
        </p:nvSpPr>
        <p:spPr>
          <a:xfrm>
            <a:off x="6553705" y="3824495"/>
            <a:ext cx="4914900" cy="2400657"/>
          </a:xfrm>
          <a:prstGeom prst="rect">
            <a:avLst/>
          </a:prstGeom>
        </p:spPr>
        <p:txBody>
          <a:bodyPr wrap="square">
            <a:spAutoFit/>
          </a:bodyPr>
          <a:lstStyle/>
          <a:p>
            <a:r>
              <a:rPr lang="en-US" sz="2400" dirty="0">
                <a:solidFill>
                  <a:srgbClr val="FF9770"/>
                </a:solidFill>
                <a:latin typeface="COOPERHEWITT-THIN" pitchFamily="2" charset="77"/>
                <a:ea typeface="COOPERHEWITT-THIN" pitchFamily="2" charset="77"/>
              </a:rPr>
              <a:t>Peer Production Communities</a:t>
            </a:r>
          </a:p>
          <a:p>
            <a:pPr marL="342900" indent="-342900">
              <a:buFont typeface="+mj-lt"/>
              <a:buAutoNum type="arabicPeriod"/>
            </a:pPr>
            <a:endParaRPr lang="en-US" dirty="0">
              <a:latin typeface="COOPERHEWITT-LIGHT" pitchFamily="2" charset="77"/>
              <a:ea typeface="COOPERHEWITT-LIGHT" pitchFamily="2" charset="77"/>
            </a:endParaRPr>
          </a:p>
          <a:p>
            <a:pPr marL="342900" indent="-342900">
              <a:buFont typeface="+mj-lt"/>
              <a:buAutoNum type="arabicPeriod"/>
            </a:pPr>
            <a:r>
              <a:rPr lang="en-US" dirty="0">
                <a:latin typeface="COOPERHEWITT-LIGHT" pitchFamily="2" charset="77"/>
                <a:ea typeface="COOPERHEWITT-LIGHT" pitchFamily="2" charset="77"/>
              </a:rPr>
              <a:t>Group name</a:t>
            </a:r>
          </a:p>
          <a:p>
            <a:pPr marL="342900" indent="-342900">
              <a:buFont typeface="+mj-lt"/>
              <a:buAutoNum type="arabicPeriod"/>
            </a:pPr>
            <a:r>
              <a:rPr lang="en-US" dirty="0">
                <a:latin typeface="COOPERHEWITT-LIGHT" pitchFamily="2" charset="77"/>
                <a:ea typeface="COOPERHEWITT-LIGHT" pitchFamily="2" charset="77"/>
              </a:rPr>
              <a:t>Identifies as community</a:t>
            </a:r>
          </a:p>
          <a:p>
            <a:pPr marL="342900" indent="-342900">
              <a:buFont typeface="+mj-lt"/>
              <a:buAutoNum type="arabicPeriod"/>
            </a:pPr>
            <a:r>
              <a:rPr lang="en-US" dirty="0">
                <a:latin typeface="COOPERHEWITT-LIGHT" pitchFamily="2" charset="77"/>
                <a:ea typeface="COOPERHEWITT-LIGHT" pitchFamily="2" charset="77"/>
              </a:rPr>
              <a:t>Website</a:t>
            </a:r>
          </a:p>
          <a:p>
            <a:pPr marL="342900" indent="-342900">
              <a:buFont typeface="+mj-lt"/>
              <a:buAutoNum type="arabicPeriod"/>
            </a:pPr>
            <a:r>
              <a:rPr lang="en-US" dirty="0">
                <a:latin typeface="COOPERHEWITT-LIGHT" pitchFamily="2" charset="77"/>
                <a:ea typeface="COOPERHEWITT-LIGHT" pitchFamily="2" charset="77"/>
              </a:rPr>
              <a:t>Singular interests</a:t>
            </a:r>
          </a:p>
          <a:p>
            <a:pPr marL="342900" indent="-342900">
              <a:buFont typeface="+mj-lt"/>
              <a:buAutoNum type="arabicPeriod"/>
            </a:pPr>
            <a:r>
              <a:rPr lang="en-US" dirty="0">
                <a:latin typeface="COOPERHEWITT-LIGHT" pitchFamily="2" charset="77"/>
                <a:ea typeface="COOPERHEWITT-LIGHT" pitchFamily="2" charset="77"/>
              </a:rPr>
              <a:t>Invitation to contribute</a:t>
            </a:r>
          </a:p>
          <a:p>
            <a:pPr marL="342900" indent="-342900">
              <a:buFont typeface="+mj-lt"/>
              <a:buAutoNum type="arabicPeriod"/>
            </a:pPr>
            <a:r>
              <a:rPr lang="en-US" dirty="0">
                <a:latin typeface="COOPERHEWITT-LIGHT" pitchFamily="2" charset="77"/>
                <a:ea typeface="COOPERHEWITT-LIGHT" pitchFamily="2" charset="77"/>
              </a:rPr>
              <a:t>Publications not featured prominently</a:t>
            </a:r>
          </a:p>
        </p:txBody>
      </p:sp>
      <p:cxnSp>
        <p:nvCxnSpPr>
          <p:cNvPr id="7" name="Straight Arrow Connector 6">
            <a:extLst>
              <a:ext uri="{FF2B5EF4-FFF2-40B4-BE49-F238E27FC236}">
                <a16:creationId xmlns:a16="http://schemas.microsoft.com/office/drawing/2014/main" id="{544786F9-B96C-EE4B-BB6F-0D9B4405A174}"/>
              </a:ext>
            </a:extLst>
          </p:cNvPr>
          <p:cNvCxnSpPr>
            <a:cxnSpLocks/>
          </p:cNvCxnSpPr>
          <p:nvPr/>
        </p:nvCxnSpPr>
        <p:spPr>
          <a:xfrm>
            <a:off x="4719331" y="1828800"/>
            <a:ext cx="2481569"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4A0D0-AA62-BA4F-91FE-D16CD4BC0C4C}"/>
              </a:ext>
            </a:extLst>
          </p:cNvPr>
          <p:cNvSpPr txBox="1"/>
          <p:nvPr/>
        </p:nvSpPr>
        <p:spPr>
          <a:xfrm>
            <a:off x="7472670" y="6348262"/>
            <a:ext cx="6103620" cy="307777"/>
          </a:xfrm>
          <a:prstGeom prst="rect">
            <a:avLst/>
          </a:prstGeom>
          <a:noFill/>
        </p:spPr>
        <p:txBody>
          <a:bodyPr wrap="square">
            <a:spAutoFit/>
          </a:bodyPr>
          <a:lstStyle/>
          <a:p>
            <a:r>
              <a:rPr lang="en-US" sz="1400" i="1" dirty="0">
                <a:latin typeface="COOPERHEWITT-THIN" pitchFamily="2" charset="77"/>
                <a:ea typeface="COOPERHEWITT-THIN" pitchFamily="2" charset="77"/>
              </a:rPr>
              <a:t>a</a:t>
            </a:r>
            <a:r>
              <a:rPr lang="en-US" sz="1400" i="1" dirty="0">
                <a:effectLst/>
                <a:latin typeface="COOPERHEWITT-THIN" pitchFamily="2" charset="77"/>
                <a:ea typeface="COOPERHEWITT-THIN" pitchFamily="2" charset="77"/>
              </a:rPr>
              <a:t>ctionable transparency </a:t>
            </a:r>
            <a:r>
              <a:rPr lang="en-US" sz="1400" dirty="0">
                <a:effectLst/>
                <a:latin typeface="COOPERHEWITT-THIN" pitchFamily="2" charset="77"/>
                <a:ea typeface="COOPERHEWITT-THIN" pitchFamily="2" charset="77"/>
              </a:rPr>
              <a:t> (</a:t>
            </a:r>
            <a:r>
              <a:rPr lang="en-US" sz="1400" dirty="0" err="1">
                <a:effectLst/>
                <a:latin typeface="COOPERHEWITT-THIN" pitchFamily="2" charset="77"/>
                <a:ea typeface="COOPERHEWITT-THIN" pitchFamily="2" charset="77"/>
              </a:rPr>
              <a:t>Colfer</a:t>
            </a:r>
            <a:r>
              <a:rPr lang="en-US" sz="1400" dirty="0">
                <a:effectLst/>
                <a:latin typeface="COOPERHEWITT-THIN" pitchFamily="2" charset="77"/>
                <a:ea typeface="COOPERHEWITT-THIN" pitchFamily="2" charset="77"/>
              </a:rPr>
              <a:t> &amp; Baldwin, 2016) </a:t>
            </a:r>
            <a:endParaRPr lang="en-US" sz="1400" dirty="0">
              <a:latin typeface="COOPERHEWITT-THIN" pitchFamily="2" charset="77"/>
              <a:ea typeface="COOPERHEWITT-THIN" pitchFamily="2" charset="77"/>
            </a:endParaRPr>
          </a:p>
        </p:txBody>
      </p:sp>
    </p:spTree>
    <p:extLst>
      <p:ext uri="{BB962C8B-B14F-4D97-AF65-F5344CB8AC3E}">
        <p14:creationId xmlns:p14="http://schemas.microsoft.com/office/powerpoint/2010/main" val="2977311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1">
            <a:extLst>
              <a:ext uri="{FF2B5EF4-FFF2-40B4-BE49-F238E27FC236}">
                <a16:creationId xmlns:a16="http://schemas.microsoft.com/office/drawing/2014/main" id="{63A3B019-F13E-8847-B71E-55201D209116}"/>
              </a:ext>
            </a:extLst>
          </p:cNvPr>
          <p:cNvGraphicFramePr>
            <a:graphicFrameLocks noGrp="1"/>
          </p:cNvGraphicFramePr>
          <p:nvPr>
            <p:extLst>
              <p:ext uri="{D42A27DB-BD31-4B8C-83A1-F6EECF244321}">
                <p14:modId xmlns:p14="http://schemas.microsoft.com/office/powerpoint/2010/main" val="1150922135"/>
              </p:ext>
            </p:extLst>
          </p:nvPr>
        </p:nvGraphicFramePr>
        <p:xfrm>
          <a:off x="1372698" y="2830467"/>
          <a:ext cx="3331424" cy="3266450"/>
        </p:xfrm>
        <a:graphic>
          <a:graphicData uri="http://schemas.openxmlformats.org/drawingml/2006/table">
            <a:tbl>
              <a:tblPr bandRow="1">
                <a:tableStyleId>{5C22544A-7EE6-4342-B048-85BDC9FD1C3A}</a:tableStyleId>
              </a:tblPr>
              <a:tblGrid>
                <a:gridCol w="1665712">
                  <a:extLst>
                    <a:ext uri="{9D8B030D-6E8A-4147-A177-3AD203B41FA5}">
                      <a16:colId xmlns:a16="http://schemas.microsoft.com/office/drawing/2014/main" val="2794277546"/>
                    </a:ext>
                  </a:extLst>
                </a:gridCol>
                <a:gridCol w="1665712">
                  <a:extLst>
                    <a:ext uri="{9D8B030D-6E8A-4147-A177-3AD203B41FA5}">
                      <a16:colId xmlns:a16="http://schemas.microsoft.com/office/drawing/2014/main" val="3735113658"/>
                    </a:ext>
                  </a:extLst>
                </a:gridCol>
              </a:tblGrid>
              <a:tr h="1633225">
                <a:tc>
                  <a:txBody>
                    <a:bodyPr/>
                    <a:lstStyle/>
                    <a:p>
                      <a:pPr algn="ctr"/>
                      <a:r>
                        <a:rPr lang="en-US" b="0" i="0" dirty="0">
                          <a:solidFill>
                            <a:srgbClr val="FF9770"/>
                          </a:solidFill>
                          <a:latin typeface="COOPERHEWITT-THIN" pitchFamily="2" charset="77"/>
                          <a:ea typeface="COOPERHEWITT-THIN" pitchFamily="2" charset="77"/>
                        </a:rPr>
                        <a:t>No Transition</a:t>
                      </a:r>
                    </a:p>
                    <a:p>
                      <a:pPr algn="ctr"/>
                      <a:r>
                        <a:rPr lang="en-US" b="0" i="0" dirty="0">
                          <a:solidFill>
                            <a:srgbClr val="FF9770"/>
                          </a:solidFill>
                          <a:latin typeface="COOPERHEWITT-THIN" pitchFamily="2" charset="77"/>
                          <a:ea typeface="COOPERHEWITT-THIN" pitchFamily="2" charset="77"/>
                        </a:rPr>
                        <a:t>95 (79%)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Reorganization</a:t>
                      </a:r>
                    </a:p>
                    <a:p>
                      <a:pPr algn="ctr"/>
                      <a:r>
                        <a:rPr lang="en-US" b="0" i="0" dirty="0">
                          <a:solidFill>
                            <a:srgbClr val="FF9770"/>
                          </a:solidFill>
                          <a:latin typeface="COOPERHEWITT-THIN" pitchFamily="2" charset="77"/>
                          <a:ea typeface="COOPERHEWITT-THIN" pitchFamily="2" charset="77"/>
                        </a:rPr>
                        <a:t>10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770">
                        <a:alpha val="20000"/>
                      </a:srgbClr>
                    </a:solidFill>
                  </a:tcPr>
                </a:tc>
                <a:extLst>
                  <a:ext uri="{0D108BD9-81ED-4DB2-BD59-A6C34878D82A}">
                    <a16:rowId xmlns:a16="http://schemas.microsoft.com/office/drawing/2014/main" val="1071568529"/>
                  </a:ext>
                </a:extLst>
              </a:tr>
              <a:tr h="1633225">
                <a:tc>
                  <a:txBody>
                    <a:bodyPr/>
                    <a:lstStyle/>
                    <a:p>
                      <a:pPr algn="ctr"/>
                      <a:r>
                        <a:rPr lang="en-US" b="0" i="0" dirty="0">
                          <a:solidFill>
                            <a:srgbClr val="FF9770"/>
                          </a:solidFill>
                          <a:latin typeface="COOPERHEWITT-THIN" pitchFamily="2" charset="77"/>
                          <a:ea typeface="COOPERHEWITT-THIN" pitchFamily="2" charset="77"/>
                        </a:rPr>
                        <a:t>Migration</a:t>
                      </a:r>
                    </a:p>
                    <a:p>
                      <a:pPr algn="ctr"/>
                      <a:r>
                        <a:rPr lang="en-US" b="0" i="0" dirty="0">
                          <a:solidFill>
                            <a:srgbClr val="FF9770"/>
                          </a:solidFill>
                          <a:latin typeface="COOPERHEWITT-THIN" pitchFamily="2" charset="77"/>
                          <a:ea typeface="COOPERHEWITT-THIN" pitchFamily="2" charset="77"/>
                        </a:rPr>
                        <a:t>2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Hand Off</a:t>
                      </a:r>
                    </a:p>
                    <a:p>
                      <a:pPr algn="ctr"/>
                      <a:r>
                        <a:rPr lang="en-US" b="0" i="0" dirty="0">
                          <a:solidFill>
                            <a:srgbClr val="FF9770"/>
                          </a:solidFill>
                          <a:latin typeface="COOPERHEWITT-THIN" pitchFamily="2" charset="77"/>
                          <a:ea typeface="COOPERHEWITT-THIN" pitchFamily="2" charset="77"/>
                        </a:rPr>
                        <a:t>13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477691"/>
                  </a:ext>
                </a:extLst>
              </a:tr>
            </a:tbl>
          </a:graphicData>
        </a:graphic>
      </p:graphicFrame>
      <p:sp>
        <p:nvSpPr>
          <p:cNvPr id="12" name="TextBox 11">
            <a:extLst>
              <a:ext uri="{FF2B5EF4-FFF2-40B4-BE49-F238E27FC236}">
                <a16:creationId xmlns:a16="http://schemas.microsoft.com/office/drawing/2014/main" id="{1EFFC9C6-348B-624F-8318-9C5DB60D4B0D}"/>
              </a:ext>
            </a:extLst>
          </p:cNvPr>
          <p:cNvSpPr txBox="1"/>
          <p:nvPr/>
        </p:nvSpPr>
        <p:spPr>
          <a:xfrm>
            <a:off x="1758127" y="1923397"/>
            <a:ext cx="2590902"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DEMONSTRATED GENRE</a:t>
            </a:r>
          </a:p>
        </p:txBody>
      </p:sp>
      <p:sp>
        <p:nvSpPr>
          <p:cNvPr id="13" name="TextBox 12">
            <a:extLst>
              <a:ext uri="{FF2B5EF4-FFF2-40B4-BE49-F238E27FC236}">
                <a16:creationId xmlns:a16="http://schemas.microsoft.com/office/drawing/2014/main" id="{F5174BD0-93EF-9C4A-8BB9-CFBBF00EB102}"/>
              </a:ext>
            </a:extLst>
          </p:cNvPr>
          <p:cNvSpPr txBox="1"/>
          <p:nvPr/>
        </p:nvSpPr>
        <p:spPr>
          <a:xfrm rot="16200000">
            <a:off x="-219596" y="4260824"/>
            <a:ext cx="1682448"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ORGANIZATION</a:t>
            </a:r>
          </a:p>
        </p:txBody>
      </p:sp>
      <p:sp>
        <p:nvSpPr>
          <p:cNvPr id="14" name="TextBox 13">
            <a:extLst>
              <a:ext uri="{FF2B5EF4-FFF2-40B4-BE49-F238E27FC236}">
                <a16:creationId xmlns:a16="http://schemas.microsoft.com/office/drawing/2014/main" id="{E4849EE6-CE6D-B34D-9278-301E76F7D0CE}"/>
              </a:ext>
            </a:extLst>
          </p:cNvPr>
          <p:cNvSpPr txBox="1"/>
          <p:nvPr/>
        </p:nvSpPr>
        <p:spPr>
          <a:xfrm>
            <a:off x="1758127" y="2471975"/>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5" name="TextBox 14">
            <a:extLst>
              <a:ext uri="{FF2B5EF4-FFF2-40B4-BE49-F238E27FC236}">
                <a16:creationId xmlns:a16="http://schemas.microsoft.com/office/drawing/2014/main" id="{7060782C-AF11-BD47-8074-5A338ACE7672}"/>
              </a:ext>
            </a:extLst>
          </p:cNvPr>
          <p:cNvSpPr txBox="1"/>
          <p:nvPr/>
        </p:nvSpPr>
        <p:spPr>
          <a:xfrm>
            <a:off x="3296017" y="2471975"/>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18" name="TextBox 17">
            <a:extLst>
              <a:ext uri="{FF2B5EF4-FFF2-40B4-BE49-F238E27FC236}">
                <a16:creationId xmlns:a16="http://schemas.microsoft.com/office/drawing/2014/main" id="{C8451E5A-E9FE-7541-B9E0-DE88E2704353}"/>
              </a:ext>
            </a:extLst>
          </p:cNvPr>
          <p:cNvSpPr txBox="1"/>
          <p:nvPr/>
        </p:nvSpPr>
        <p:spPr>
          <a:xfrm rot="16200000">
            <a:off x="818925" y="3451256"/>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9" name="TextBox 18">
            <a:extLst>
              <a:ext uri="{FF2B5EF4-FFF2-40B4-BE49-F238E27FC236}">
                <a16:creationId xmlns:a16="http://schemas.microsoft.com/office/drawing/2014/main" id="{28D5F916-C832-9145-BB21-F0A722570DEB}"/>
              </a:ext>
            </a:extLst>
          </p:cNvPr>
          <p:cNvSpPr txBox="1"/>
          <p:nvPr/>
        </p:nvSpPr>
        <p:spPr>
          <a:xfrm rot="16200000">
            <a:off x="658657" y="5102048"/>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20" name="Rectangle 19">
            <a:extLst>
              <a:ext uri="{FF2B5EF4-FFF2-40B4-BE49-F238E27FC236}">
                <a16:creationId xmlns:a16="http://schemas.microsoft.com/office/drawing/2014/main" id="{97824FBE-1E5D-834D-A90C-89E6C47C49B8}"/>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Describing Software Transitions</a:t>
            </a:r>
            <a:endParaRPr lang="en-US" sz="2800" b="1" dirty="0">
              <a:solidFill>
                <a:srgbClr val="FF9770"/>
              </a:solidFill>
              <a:latin typeface="COOPERHEWITT-SEMIBOLD" pitchFamily="2" charset="77"/>
              <a:ea typeface="COOPERHEWITT-SEMIBOLD" pitchFamily="2" charset="77"/>
            </a:endParaRPr>
          </a:p>
        </p:txBody>
      </p:sp>
      <p:sp>
        <p:nvSpPr>
          <p:cNvPr id="21" name="TextBox 20">
            <a:extLst>
              <a:ext uri="{FF2B5EF4-FFF2-40B4-BE49-F238E27FC236}">
                <a16:creationId xmlns:a16="http://schemas.microsoft.com/office/drawing/2014/main" id="{BBA08089-055C-B04F-9102-D6EA413BA17E}"/>
              </a:ext>
            </a:extLst>
          </p:cNvPr>
          <p:cNvSpPr txBox="1"/>
          <p:nvPr/>
        </p:nvSpPr>
        <p:spPr>
          <a:xfrm>
            <a:off x="2238675" y="6221837"/>
            <a:ext cx="1629805" cy="276999"/>
          </a:xfrm>
          <a:prstGeom prst="rect">
            <a:avLst/>
          </a:prstGeom>
          <a:noFill/>
        </p:spPr>
        <p:txBody>
          <a:bodyPr wrap="none" rtlCol="0">
            <a:spAutoFit/>
          </a:bodyPr>
          <a:lstStyle/>
          <a:p>
            <a:r>
              <a:rPr lang="en-US" sz="1200" dirty="0">
                <a:latin typeface="COOPERHEWITT-THIN" pitchFamily="2" charset="77"/>
                <a:ea typeface="COOPERHEWITT-THIN" pitchFamily="2" charset="77"/>
              </a:rPr>
              <a:t>(all projects in sample)</a:t>
            </a:r>
          </a:p>
        </p:txBody>
      </p:sp>
    </p:spTree>
    <p:extLst>
      <p:ext uri="{BB962C8B-B14F-4D97-AF65-F5344CB8AC3E}">
        <p14:creationId xmlns:p14="http://schemas.microsoft.com/office/powerpoint/2010/main" val="299007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EEA88-8F92-1444-8CC3-98AD31EEF3D2}"/>
              </a:ext>
            </a:extLst>
          </p:cNvPr>
          <p:cNvPicPr>
            <a:picLocks noChangeAspect="1"/>
          </p:cNvPicPr>
          <p:nvPr/>
        </p:nvPicPr>
        <p:blipFill>
          <a:blip r:embed="rId3"/>
          <a:stretch>
            <a:fillRect/>
          </a:stretch>
        </p:blipFill>
        <p:spPr>
          <a:xfrm>
            <a:off x="728767" y="5809851"/>
            <a:ext cx="4042327" cy="732156"/>
          </a:xfrm>
          <a:prstGeom prst="rect">
            <a:avLst/>
          </a:prstGeom>
        </p:spPr>
      </p:pic>
      <p:pic>
        <p:nvPicPr>
          <p:cNvPr id="8" name="Picture 7">
            <a:extLst>
              <a:ext uri="{FF2B5EF4-FFF2-40B4-BE49-F238E27FC236}">
                <a16:creationId xmlns:a16="http://schemas.microsoft.com/office/drawing/2014/main" id="{803E30AF-0203-E849-997D-DEE244E2CF86}"/>
              </a:ext>
            </a:extLst>
          </p:cNvPr>
          <p:cNvPicPr>
            <a:picLocks noChangeAspect="1"/>
          </p:cNvPicPr>
          <p:nvPr/>
        </p:nvPicPr>
        <p:blipFill>
          <a:blip r:embed="rId4"/>
          <a:stretch>
            <a:fillRect/>
          </a:stretch>
        </p:blipFill>
        <p:spPr>
          <a:xfrm>
            <a:off x="3402637" y="-178879"/>
            <a:ext cx="4979146" cy="2233502"/>
          </a:xfrm>
          <a:prstGeom prst="rect">
            <a:avLst/>
          </a:prstGeom>
        </p:spPr>
      </p:pic>
      <p:sp>
        <p:nvSpPr>
          <p:cNvPr id="9" name="TextBox 8">
            <a:extLst>
              <a:ext uri="{FF2B5EF4-FFF2-40B4-BE49-F238E27FC236}">
                <a16:creationId xmlns:a16="http://schemas.microsoft.com/office/drawing/2014/main" id="{97C5B13B-77FC-A54D-9A9D-4E29DCF9E195}"/>
              </a:ext>
            </a:extLst>
          </p:cNvPr>
          <p:cNvSpPr txBox="1"/>
          <p:nvPr/>
        </p:nvSpPr>
        <p:spPr>
          <a:xfrm>
            <a:off x="3046944" y="1742418"/>
            <a:ext cx="2845266" cy="1200329"/>
          </a:xfrm>
          <a:prstGeom prst="rect">
            <a:avLst/>
          </a:prstGeom>
          <a:noFill/>
        </p:spPr>
        <p:txBody>
          <a:bodyPr wrap="none" rtlCol="0">
            <a:spAutoFit/>
          </a:bodyPr>
          <a:lstStyle/>
          <a:p>
            <a:r>
              <a:rPr lang="en-US" sz="2400" dirty="0">
                <a:solidFill>
                  <a:srgbClr val="FF9770"/>
                </a:solidFill>
                <a:latin typeface="COOPERHEWITT-THIN" pitchFamily="2" charset="77"/>
                <a:ea typeface="COOPERHEWITT-THIN" pitchFamily="2" charset="77"/>
              </a:rPr>
              <a:t>James Howison</a:t>
            </a:r>
          </a:p>
          <a:p>
            <a:r>
              <a:rPr lang="en-US" sz="2400" dirty="0">
                <a:latin typeface="COOPERHEWITT-THIN" pitchFamily="2" charset="77"/>
                <a:ea typeface="COOPERHEWITT-THIN" pitchFamily="2" charset="77"/>
              </a:rPr>
              <a:t>Associate Professor</a:t>
            </a:r>
          </a:p>
          <a:p>
            <a:r>
              <a:rPr lang="en-US" sz="2400" dirty="0">
                <a:latin typeface="COOPERHEWITT-THIN" pitchFamily="2" charset="77"/>
                <a:ea typeface="COOPERHEWITT-THIN" pitchFamily="2" charset="77"/>
              </a:rPr>
              <a:t>UT Austin iSchool</a:t>
            </a:r>
          </a:p>
        </p:txBody>
      </p:sp>
      <p:sp>
        <p:nvSpPr>
          <p:cNvPr id="10" name="TextBox 9">
            <a:extLst>
              <a:ext uri="{FF2B5EF4-FFF2-40B4-BE49-F238E27FC236}">
                <a16:creationId xmlns:a16="http://schemas.microsoft.com/office/drawing/2014/main" id="{CA7D78F3-8845-EF4D-B782-02936CBC9B1A}"/>
              </a:ext>
            </a:extLst>
          </p:cNvPr>
          <p:cNvSpPr txBox="1"/>
          <p:nvPr/>
        </p:nvSpPr>
        <p:spPr>
          <a:xfrm>
            <a:off x="9005538" y="1783627"/>
            <a:ext cx="2448684" cy="1200329"/>
          </a:xfrm>
          <a:prstGeom prst="rect">
            <a:avLst/>
          </a:prstGeom>
          <a:noFill/>
        </p:spPr>
        <p:txBody>
          <a:bodyPr wrap="square" rtlCol="0">
            <a:spAutoFit/>
          </a:bodyPr>
          <a:lstStyle>
            <a:defPPr>
              <a:defRPr lang="en-US"/>
            </a:defPPr>
            <a:lvl1pPr>
              <a:defRPr sz="2400">
                <a:latin typeface="COOPERHEWITT-THIN" pitchFamily="2" charset="77"/>
                <a:ea typeface="COOPERHEWITT-THIN" pitchFamily="2" charset="77"/>
              </a:defRPr>
            </a:lvl1pPr>
          </a:lstStyle>
          <a:p>
            <a:r>
              <a:rPr lang="en-US" dirty="0">
                <a:solidFill>
                  <a:srgbClr val="FF9770"/>
                </a:solidFill>
              </a:rPr>
              <a:t>Fan Du</a:t>
            </a:r>
          </a:p>
          <a:p>
            <a:r>
              <a:rPr lang="en-US" dirty="0"/>
              <a:t>Doctoral Student</a:t>
            </a:r>
          </a:p>
          <a:p>
            <a:r>
              <a:rPr lang="en-US" dirty="0"/>
              <a:t>UT Austin iSchool</a:t>
            </a:r>
          </a:p>
        </p:txBody>
      </p:sp>
      <p:pic>
        <p:nvPicPr>
          <p:cNvPr id="12" name="Picture 11">
            <a:extLst>
              <a:ext uri="{FF2B5EF4-FFF2-40B4-BE49-F238E27FC236}">
                <a16:creationId xmlns:a16="http://schemas.microsoft.com/office/drawing/2014/main" id="{F5AB1119-5C9E-8641-B738-8C0101CEDB26}"/>
              </a:ext>
            </a:extLst>
          </p:cNvPr>
          <p:cNvPicPr>
            <a:picLocks noChangeAspect="1"/>
          </p:cNvPicPr>
          <p:nvPr/>
        </p:nvPicPr>
        <p:blipFill>
          <a:blip r:embed="rId5"/>
          <a:stretch>
            <a:fillRect/>
          </a:stretch>
        </p:blipFill>
        <p:spPr>
          <a:xfrm>
            <a:off x="904871" y="1743740"/>
            <a:ext cx="2106524" cy="3908772"/>
          </a:xfrm>
          <a:prstGeom prst="rect">
            <a:avLst/>
          </a:prstGeom>
        </p:spPr>
      </p:pic>
      <p:pic>
        <p:nvPicPr>
          <p:cNvPr id="14" name="Picture 13">
            <a:extLst>
              <a:ext uri="{FF2B5EF4-FFF2-40B4-BE49-F238E27FC236}">
                <a16:creationId xmlns:a16="http://schemas.microsoft.com/office/drawing/2014/main" id="{C69FD627-4E64-4D4B-9C70-7EC65B4475A8}"/>
              </a:ext>
            </a:extLst>
          </p:cNvPr>
          <p:cNvPicPr>
            <a:picLocks noChangeAspect="1"/>
          </p:cNvPicPr>
          <p:nvPr/>
        </p:nvPicPr>
        <p:blipFill>
          <a:blip r:embed="rId6"/>
          <a:stretch>
            <a:fillRect/>
          </a:stretch>
        </p:blipFill>
        <p:spPr>
          <a:xfrm>
            <a:off x="6444704" y="1521557"/>
            <a:ext cx="2590022" cy="4398571"/>
          </a:xfrm>
          <a:prstGeom prst="rect">
            <a:avLst/>
          </a:prstGeom>
        </p:spPr>
      </p:pic>
      <p:sp>
        <p:nvSpPr>
          <p:cNvPr id="15" name="TextBox 14">
            <a:extLst>
              <a:ext uri="{FF2B5EF4-FFF2-40B4-BE49-F238E27FC236}">
                <a16:creationId xmlns:a16="http://schemas.microsoft.com/office/drawing/2014/main" id="{6F27C77E-9DD1-2C41-903E-6B6AF3B25F4F}"/>
              </a:ext>
            </a:extLst>
          </p:cNvPr>
          <p:cNvSpPr txBox="1"/>
          <p:nvPr/>
        </p:nvSpPr>
        <p:spPr>
          <a:xfrm>
            <a:off x="4937454" y="6022897"/>
            <a:ext cx="5292426" cy="523220"/>
          </a:xfrm>
          <a:prstGeom prst="rect">
            <a:avLst/>
          </a:prstGeom>
          <a:noFill/>
        </p:spPr>
        <p:txBody>
          <a:bodyPr wrap="square" rtlCol="0">
            <a:spAutoFit/>
          </a:bodyPr>
          <a:lstStyle/>
          <a:p>
            <a:r>
              <a:rPr lang="en-US" sz="1400" dirty="0">
                <a:latin typeface="COOPERHEWITT-THIN" pitchFamily="2" charset="77"/>
                <a:ea typeface="COOPERHEWITT-THIN" pitchFamily="2" charset="77"/>
              </a:rPr>
              <a:t>This material is based upon work supported by the National Science Foundation under Grant No. 1453548</a:t>
            </a:r>
          </a:p>
        </p:txBody>
      </p:sp>
    </p:spTree>
    <p:extLst>
      <p:ext uri="{BB962C8B-B14F-4D97-AF65-F5344CB8AC3E}">
        <p14:creationId xmlns:p14="http://schemas.microsoft.com/office/powerpoint/2010/main" val="3845090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1">
            <a:extLst>
              <a:ext uri="{FF2B5EF4-FFF2-40B4-BE49-F238E27FC236}">
                <a16:creationId xmlns:a16="http://schemas.microsoft.com/office/drawing/2014/main" id="{63A3B019-F13E-8847-B71E-55201D209116}"/>
              </a:ext>
            </a:extLst>
          </p:cNvPr>
          <p:cNvGraphicFramePr>
            <a:graphicFrameLocks noGrp="1"/>
          </p:cNvGraphicFramePr>
          <p:nvPr>
            <p:extLst>
              <p:ext uri="{D42A27DB-BD31-4B8C-83A1-F6EECF244321}">
                <p14:modId xmlns:p14="http://schemas.microsoft.com/office/powerpoint/2010/main" val="3943182703"/>
              </p:ext>
            </p:extLst>
          </p:nvPr>
        </p:nvGraphicFramePr>
        <p:xfrm>
          <a:off x="1372698" y="2830467"/>
          <a:ext cx="3331424" cy="3266450"/>
        </p:xfrm>
        <a:graphic>
          <a:graphicData uri="http://schemas.openxmlformats.org/drawingml/2006/table">
            <a:tbl>
              <a:tblPr bandRow="1">
                <a:tableStyleId>{5C22544A-7EE6-4342-B048-85BDC9FD1C3A}</a:tableStyleId>
              </a:tblPr>
              <a:tblGrid>
                <a:gridCol w="1665712">
                  <a:extLst>
                    <a:ext uri="{9D8B030D-6E8A-4147-A177-3AD203B41FA5}">
                      <a16:colId xmlns:a16="http://schemas.microsoft.com/office/drawing/2014/main" val="2794277546"/>
                    </a:ext>
                  </a:extLst>
                </a:gridCol>
                <a:gridCol w="1665712">
                  <a:extLst>
                    <a:ext uri="{9D8B030D-6E8A-4147-A177-3AD203B41FA5}">
                      <a16:colId xmlns:a16="http://schemas.microsoft.com/office/drawing/2014/main" val="3735113658"/>
                    </a:ext>
                  </a:extLst>
                </a:gridCol>
              </a:tblGrid>
              <a:tr h="1633225">
                <a:tc>
                  <a:txBody>
                    <a:bodyPr/>
                    <a:lstStyle/>
                    <a:p>
                      <a:pPr algn="ctr"/>
                      <a:r>
                        <a:rPr lang="en-US" b="0" i="0" dirty="0">
                          <a:solidFill>
                            <a:srgbClr val="FF9770"/>
                          </a:solidFill>
                          <a:latin typeface="COOPERHEWITT-THIN" pitchFamily="2" charset="77"/>
                          <a:ea typeface="COOPERHEWITT-THIN" pitchFamily="2" charset="77"/>
                        </a:rPr>
                        <a:t>No Transition</a:t>
                      </a:r>
                    </a:p>
                    <a:p>
                      <a:pPr algn="ctr"/>
                      <a:r>
                        <a:rPr lang="en-US" b="0" i="0" dirty="0">
                          <a:solidFill>
                            <a:srgbClr val="FF9770"/>
                          </a:solidFill>
                          <a:latin typeface="COOPERHEWITT-THIN" pitchFamily="2" charset="77"/>
                          <a:ea typeface="COOPERHEWITT-THIN" pitchFamily="2" charset="77"/>
                        </a:rPr>
                        <a:t>95 (79%)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Reorganization</a:t>
                      </a:r>
                    </a:p>
                    <a:p>
                      <a:pPr algn="ctr"/>
                      <a:r>
                        <a:rPr lang="en-US" b="0" i="0" dirty="0">
                          <a:solidFill>
                            <a:srgbClr val="FF9770"/>
                          </a:solidFill>
                          <a:latin typeface="COOPERHEWITT-THIN" pitchFamily="2" charset="77"/>
                          <a:ea typeface="COOPERHEWITT-THIN" pitchFamily="2" charset="77"/>
                        </a:rPr>
                        <a:t>10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568529"/>
                  </a:ext>
                </a:extLst>
              </a:tr>
              <a:tr h="1633225">
                <a:tc>
                  <a:txBody>
                    <a:bodyPr/>
                    <a:lstStyle/>
                    <a:p>
                      <a:pPr algn="ctr"/>
                      <a:r>
                        <a:rPr lang="en-US" b="0" i="0" dirty="0">
                          <a:solidFill>
                            <a:srgbClr val="FF9770"/>
                          </a:solidFill>
                          <a:latin typeface="COOPERHEWITT-THIN" pitchFamily="2" charset="77"/>
                          <a:ea typeface="COOPERHEWITT-THIN" pitchFamily="2" charset="77"/>
                        </a:rPr>
                        <a:t>Migration</a:t>
                      </a:r>
                    </a:p>
                    <a:p>
                      <a:pPr algn="ctr"/>
                      <a:r>
                        <a:rPr lang="en-US" b="0" i="0" dirty="0">
                          <a:solidFill>
                            <a:srgbClr val="FF9770"/>
                          </a:solidFill>
                          <a:latin typeface="COOPERHEWITT-THIN" pitchFamily="2" charset="77"/>
                          <a:ea typeface="COOPERHEWITT-THIN" pitchFamily="2" charset="77"/>
                        </a:rPr>
                        <a:t>2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Hand Off</a:t>
                      </a:r>
                    </a:p>
                    <a:p>
                      <a:pPr algn="ctr"/>
                      <a:r>
                        <a:rPr lang="en-US" b="0" i="0" dirty="0">
                          <a:solidFill>
                            <a:srgbClr val="FF9770"/>
                          </a:solidFill>
                          <a:latin typeface="COOPERHEWITT-THIN" pitchFamily="2" charset="77"/>
                          <a:ea typeface="COOPERHEWITT-THIN" pitchFamily="2" charset="77"/>
                        </a:rPr>
                        <a:t>13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770">
                        <a:alpha val="20000"/>
                      </a:srgbClr>
                    </a:solidFill>
                  </a:tcPr>
                </a:tc>
                <a:extLst>
                  <a:ext uri="{0D108BD9-81ED-4DB2-BD59-A6C34878D82A}">
                    <a16:rowId xmlns:a16="http://schemas.microsoft.com/office/drawing/2014/main" val="2493477691"/>
                  </a:ext>
                </a:extLst>
              </a:tr>
            </a:tbl>
          </a:graphicData>
        </a:graphic>
      </p:graphicFrame>
      <p:sp>
        <p:nvSpPr>
          <p:cNvPr id="12" name="TextBox 11">
            <a:extLst>
              <a:ext uri="{FF2B5EF4-FFF2-40B4-BE49-F238E27FC236}">
                <a16:creationId xmlns:a16="http://schemas.microsoft.com/office/drawing/2014/main" id="{1EFFC9C6-348B-624F-8318-9C5DB60D4B0D}"/>
              </a:ext>
            </a:extLst>
          </p:cNvPr>
          <p:cNvSpPr txBox="1"/>
          <p:nvPr/>
        </p:nvSpPr>
        <p:spPr>
          <a:xfrm>
            <a:off x="1758127" y="1923397"/>
            <a:ext cx="2590902"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DEMONSTRATED GENRE</a:t>
            </a:r>
          </a:p>
        </p:txBody>
      </p:sp>
      <p:sp>
        <p:nvSpPr>
          <p:cNvPr id="13" name="TextBox 12">
            <a:extLst>
              <a:ext uri="{FF2B5EF4-FFF2-40B4-BE49-F238E27FC236}">
                <a16:creationId xmlns:a16="http://schemas.microsoft.com/office/drawing/2014/main" id="{F5174BD0-93EF-9C4A-8BB9-CFBBF00EB102}"/>
              </a:ext>
            </a:extLst>
          </p:cNvPr>
          <p:cNvSpPr txBox="1"/>
          <p:nvPr/>
        </p:nvSpPr>
        <p:spPr>
          <a:xfrm rot="16200000">
            <a:off x="-219596" y="4260824"/>
            <a:ext cx="1682448"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ORGANIZATION</a:t>
            </a:r>
          </a:p>
        </p:txBody>
      </p:sp>
      <p:sp>
        <p:nvSpPr>
          <p:cNvPr id="14" name="TextBox 13">
            <a:extLst>
              <a:ext uri="{FF2B5EF4-FFF2-40B4-BE49-F238E27FC236}">
                <a16:creationId xmlns:a16="http://schemas.microsoft.com/office/drawing/2014/main" id="{E4849EE6-CE6D-B34D-9278-301E76F7D0CE}"/>
              </a:ext>
            </a:extLst>
          </p:cNvPr>
          <p:cNvSpPr txBox="1"/>
          <p:nvPr/>
        </p:nvSpPr>
        <p:spPr>
          <a:xfrm>
            <a:off x="1758127" y="2471975"/>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5" name="TextBox 14">
            <a:extLst>
              <a:ext uri="{FF2B5EF4-FFF2-40B4-BE49-F238E27FC236}">
                <a16:creationId xmlns:a16="http://schemas.microsoft.com/office/drawing/2014/main" id="{7060782C-AF11-BD47-8074-5A338ACE7672}"/>
              </a:ext>
            </a:extLst>
          </p:cNvPr>
          <p:cNvSpPr txBox="1"/>
          <p:nvPr/>
        </p:nvSpPr>
        <p:spPr>
          <a:xfrm>
            <a:off x="3296017" y="2471975"/>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18" name="TextBox 17">
            <a:extLst>
              <a:ext uri="{FF2B5EF4-FFF2-40B4-BE49-F238E27FC236}">
                <a16:creationId xmlns:a16="http://schemas.microsoft.com/office/drawing/2014/main" id="{C8451E5A-E9FE-7541-B9E0-DE88E2704353}"/>
              </a:ext>
            </a:extLst>
          </p:cNvPr>
          <p:cNvSpPr txBox="1"/>
          <p:nvPr/>
        </p:nvSpPr>
        <p:spPr>
          <a:xfrm rot="16200000">
            <a:off x="818925" y="3451256"/>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9" name="TextBox 18">
            <a:extLst>
              <a:ext uri="{FF2B5EF4-FFF2-40B4-BE49-F238E27FC236}">
                <a16:creationId xmlns:a16="http://schemas.microsoft.com/office/drawing/2014/main" id="{28D5F916-C832-9145-BB21-F0A722570DEB}"/>
              </a:ext>
            </a:extLst>
          </p:cNvPr>
          <p:cNvSpPr txBox="1"/>
          <p:nvPr/>
        </p:nvSpPr>
        <p:spPr>
          <a:xfrm rot="16200000">
            <a:off x="658657" y="5102048"/>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20" name="Rectangle 19">
            <a:extLst>
              <a:ext uri="{FF2B5EF4-FFF2-40B4-BE49-F238E27FC236}">
                <a16:creationId xmlns:a16="http://schemas.microsoft.com/office/drawing/2014/main" id="{97824FBE-1E5D-834D-A90C-89E6C47C49B8}"/>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Describing Software Transitions</a:t>
            </a:r>
            <a:endParaRPr lang="en-US" sz="2800" b="1" dirty="0">
              <a:solidFill>
                <a:srgbClr val="FF9770"/>
              </a:solidFill>
              <a:latin typeface="COOPERHEWITT-SEMIBOLD" pitchFamily="2" charset="77"/>
              <a:ea typeface="COOPERHEWITT-SEMIBOLD" pitchFamily="2" charset="77"/>
            </a:endParaRPr>
          </a:p>
        </p:txBody>
      </p:sp>
      <p:sp>
        <p:nvSpPr>
          <p:cNvPr id="21" name="TextBox 20">
            <a:extLst>
              <a:ext uri="{FF2B5EF4-FFF2-40B4-BE49-F238E27FC236}">
                <a16:creationId xmlns:a16="http://schemas.microsoft.com/office/drawing/2014/main" id="{BBA08089-055C-B04F-9102-D6EA413BA17E}"/>
              </a:ext>
            </a:extLst>
          </p:cNvPr>
          <p:cNvSpPr txBox="1"/>
          <p:nvPr/>
        </p:nvSpPr>
        <p:spPr>
          <a:xfrm>
            <a:off x="2238675" y="6221837"/>
            <a:ext cx="1629805" cy="276999"/>
          </a:xfrm>
          <a:prstGeom prst="rect">
            <a:avLst/>
          </a:prstGeom>
          <a:noFill/>
        </p:spPr>
        <p:txBody>
          <a:bodyPr wrap="none" rtlCol="0">
            <a:spAutoFit/>
          </a:bodyPr>
          <a:lstStyle/>
          <a:p>
            <a:r>
              <a:rPr lang="en-US" sz="1200" dirty="0">
                <a:latin typeface="COOPERHEWITT-THIN" pitchFamily="2" charset="77"/>
                <a:ea typeface="COOPERHEWITT-THIN" pitchFamily="2" charset="77"/>
              </a:rPr>
              <a:t>(all projects in sample)</a:t>
            </a:r>
          </a:p>
        </p:txBody>
      </p:sp>
      <p:pic>
        <p:nvPicPr>
          <p:cNvPr id="16" name="Picture 15">
            <a:extLst>
              <a:ext uri="{FF2B5EF4-FFF2-40B4-BE49-F238E27FC236}">
                <a16:creationId xmlns:a16="http://schemas.microsoft.com/office/drawing/2014/main" id="{39BD17E6-8571-A042-AEE0-AF74BAEBECD8}"/>
              </a:ext>
            </a:extLst>
          </p:cNvPr>
          <p:cNvPicPr>
            <a:picLocks noChangeAspect="1"/>
          </p:cNvPicPr>
          <p:nvPr/>
        </p:nvPicPr>
        <p:blipFill rotWithShape="1">
          <a:blip r:embed="rId3"/>
          <a:srcRect l="1" t="-435" r="53792" b="67700"/>
          <a:stretch/>
        </p:blipFill>
        <p:spPr>
          <a:xfrm>
            <a:off x="9494324" y="2830467"/>
            <a:ext cx="2260714" cy="2031601"/>
          </a:xfrm>
          <a:prstGeom prst="rect">
            <a:avLst/>
          </a:prstGeom>
        </p:spPr>
      </p:pic>
      <p:pic>
        <p:nvPicPr>
          <p:cNvPr id="22" name="Picture 21">
            <a:extLst>
              <a:ext uri="{FF2B5EF4-FFF2-40B4-BE49-F238E27FC236}">
                <a16:creationId xmlns:a16="http://schemas.microsoft.com/office/drawing/2014/main" id="{A2D03218-3812-F440-9D56-2B220F2E864E}"/>
              </a:ext>
            </a:extLst>
          </p:cNvPr>
          <p:cNvPicPr>
            <a:picLocks noChangeAspect="1"/>
          </p:cNvPicPr>
          <p:nvPr/>
        </p:nvPicPr>
        <p:blipFill>
          <a:blip r:embed="rId4"/>
          <a:stretch>
            <a:fillRect/>
          </a:stretch>
        </p:blipFill>
        <p:spPr>
          <a:xfrm>
            <a:off x="5675670" y="2584397"/>
            <a:ext cx="2481210" cy="2481210"/>
          </a:xfrm>
          <a:prstGeom prst="rect">
            <a:avLst/>
          </a:prstGeom>
        </p:spPr>
      </p:pic>
      <p:cxnSp>
        <p:nvCxnSpPr>
          <p:cNvPr id="23" name="Straight Arrow Connector 22">
            <a:extLst>
              <a:ext uri="{FF2B5EF4-FFF2-40B4-BE49-F238E27FC236}">
                <a16:creationId xmlns:a16="http://schemas.microsoft.com/office/drawing/2014/main" id="{F2795F41-18BE-F243-A7E2-08BFD4D8F502}"/>
              </a:ext>
            </a:extLst>
          </p:cNvPr>
          <p:cNvCxnSpPr>
            <a:cxnSpLocks/>
          </p:cNvCxnSpPr>
          <p:nvPr/>
        </p:nvCxnSpPr>
        <p:spPr>
          <a:xfrm>
            <a:off x="8208335" y="3825002"/>
            <a:ext cx="1097812" cy="0"/>
          </a:xfrm>
          <a:prstGeom prst="straightConnector1">
            <a:avLst/>
          </a:prstGeom>
          <a:ln w="12700">
            <a:solidFill>
              <a:srgbClr val="262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150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1">
            <a:extLst>
              <a:ext uri="{FF2B5EF4-FFF2-40B4-BE49-F238E27FC236}">
                <a16:creationId xmlns:a16="http://schemas.microsoft.com/office/drawing/2014/main" id="{63A3B019-F13E-8847-B71E-55201D209116}"/>
              </a:ext>
            </a:extLst>
          </p:cNvPr>
          <p:cNvGraphicFramePr>
            <a:graphicFrameLocks noGrp="1"/>
          </p:cNvGraphicFramePr>
          <p:nvPr>
            <p:extLst>
              <p:ext uri="{D42A27DB-BD31-4B8C-83A1-F6EECF244321}">
                <p14:modId xmlns:p14="http://schemas.microsoft.com/office/powerpoint/2010/main" val="1701149758"/>
              </p:ext>
            </p:extLst>
          </p:nvPr>
        </p:nvGraphicFramePr>
        <p:xfrm>
          <a:off x="1372698" y="2830467"/>
          <a:ext cx="3331424" cy="3266450"/>
        </p:xfrm>
        <a:graphic>
          <a:graphicData uri="http://schemas.openxmlformats.org/drawingml/2006/table">
            <a:tbl>
              <a:tblPr bandRow="1">
                <a:tableStyleId>{5C22544A-7EE6-4342-B048-85BDC9FD1C3A}</a:tableStyleId>
              </a:tblPr>
              <a:tblGrid>
                <a:gridCol w="1665712">
                  <a:extLst>
                    <a:ext uri="{9D8B030D-6E8A-4147-A177-3AD203B41FA5}">
                      <a16:colId xmlns:a16="http://schemas.microsoft.com/office/drawing/2014/main" val="2794277546"/>
                    </a:ext>
                  </a:extLst>
                </a:gridCol>
                <a:gridCol w="1665712">
                  <a:extLst>
                    <a:ext uri="{9D8B030D-6E8A-4147-A177-3AD203B41FA5}">
                      <a16:colId xmlns:a16="http://schemas.microsoft.com/office/drawing/2014/main" val="3735113658"/>
                    </a:ext>
                  </a:extLst>
                </a:gridCol>
              </a:tblGrid>
              <a:tr h="1633225">
                <a:tc>
                  <a:txBody>
                    <a:bodyPr/>
                    <a:lstStyle/>
                    <a:p>
                      <a:pPr algn="ctr"/>
                      <a:r>
                        <a:rPr lang="en-US" b="0" i="0" dirty="0">
                          <a:solidFill>
                            <a:srgbClr val="FF9770"/>
                          </a:solidFill>
                          <a:latin typeface="COOPERHEWITT-THIN" pitchFamily="2" charset="77"/>
                          <a:ea typeface="COOPERHEWITT-THIN" pitchFamily="2" charset="77"/>
                        </a:rPr>
                        <a:t>No Transition</a:t>
                      </a:r>
                    </a:p>
                    <a:p>
                      <a:pPr algn="ctr"/>
                      <a:r>
                        <a:rPr lang="en-US" b="0" i="0" dirty="0">
                          <a:solidFill>
                            <a:srgbClr val="FF9770"/>
                          </a:solidFill>
                          <a:latin typeface="COOPERHEWITT-THIN" pitchFamily="2" charset="77"/>
                          <a:ea typeface="COOPERHEWITT-THIN" pitchFamily="2" charset="77"/>
                        </a:rPr>
                        <a:t>95 (79%)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Reorganization</a:t>
                      </a:r>
                    </a:p>
                    <a:p>
                      <a:pPr algn="ctr"/>
                      <a:r>
                        <a:rPr lang="en-US" b="0" i="0" dirty="0">
                          <a:solidFill>
                            <a:srgbClr val="FF9770"/>
                          </a:solidFill>
                          <a:latin typeface="COOPERHEWITT-THIN" pitchFamily="2" charset="77"/>
                          <a:ea typeface="COOPERHEWITT-THIN" pitchFamily="2" charset="77"/>
                        </a:rPr>
                        <a:t>10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568529"/>
                  </a:ext>
                </a:extLst>
              </a:tr>
              <a:tr h="1633225">
                <a:tc>
                  <a:txBody>
                    <a:bodyPr/>
                    <a:lstStyle/>
                    <a:p>
                      <a:pPr algn="ctr"/>
                      <a:r>
                        <a:rPr lang="en-US" b="0" i="0" dirty="0">
                          <a:solidFill>
                            <a:srgbClr val="FF9770"/>
                          </a:solidFill>
                          <a:latin typeface="COOPERHEWITT-THIN" pitchFamily="2" charset="77"/>
                          <a:ea typeface="COOPERHEWITT-THIN" pitchFamily="2" charset="77"/>
                        </a:rPr>
                        <a:t>Migration</a:t>
                      </a:r>
                    </a:p>
                    <a:p>
                      <a:pPr algn="ctr"/>
                      <a:r>
                        <a:rPr lang="en-US" b="0" i="0" dirty="0">
                          <a:solidFill>
                            <a:srgbClr val="FF9770"/>
                          </a:solidFill>
                          <a:latin typeface="COOPERHEWITT-THIN" pitchFamily="2" charset="77"/>
                          <a:ea typeface="COOPERHEWITT-THIN" pitchFamily="2" charset="77"/>
                        </a:rPr>
                        <a:t>2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770">
                        <a:alpha val="20000"/>
                      </a:srgbClr>
                    </a:solidFill>
                  </a:tcPr>
                </a:tc>
                <a:tc>
                  <a:txBody>
                    <a:bodyPr/>
                    <a:lstStyle/>
                    <a:p>
                      <a:pPr algn="ctr"/>
                      <a:r>
                        <a:rPr lang="en-US" b="0" i="0" dirty="0">
                          <a:solidFill>
                            <a:srgbClr val="FF9770"/>
                          </a:solidFill>
                          <a:latin typeface="COOPERHEWITT-THIN" pitchFamily="2" charset="77"/>
                          <a:ea typeface="COOPERHEWITT-THIN" pitchFamily="2" charset="77"/>
                        </a:rPr>
                        <a:t>Hand Off</a:t>
                      </a:r>
                    </a:p>
                    <a:p>
                      <a:pPr algn="ctr"/>
                      <a:r>
                        <a:rPr lang="en-US" b="0" i="0" dirty="0">
                          <a:solidFill>
                            <a:srgbClr val="FF9770"/>
                          </a:solidFill>
                          <a:latin typeface="COOPERHEWITT-THIN" pitchFamily="2" charset="77"/>
                          <a:ea typeface="COOPERHEWITT-THIN" pitchFamily="2" charset="77"/>
                        </a:rPr>
                        <a:t>13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477691"/>
                  </a:ext>
                </a:extLst>
              </a:tr>
            </a:tbl>
          </a:graphicData>
        </a:graphic>
      </p:graphicFrame>
      <p:sp>
        <p:nvSpPr>
          <p:cNvPr id="12" name="TextBox 11">
            <a:extLst>
              <a:ext uri="{FF2B5EF4-FFF2-40B4-BE49-F238E27FC236}">
                <a16:creationId xmlns:a16="http://schemas.microsoft.com/office/drawing/2014/main" id="{1EFFC9C6-348B-624F-8318-9C5DB60D4B0D}"/>
              </a:ext>
            </a:extLst>
          </p:cNvPr>
          <p:cNvSpPr txBox="1"/>
          <p:nvPr/>
        </p:nvSpPr>
        <p:spPr>
          <a:xfrm>
            <a:off x="1758127" y="1923397"/>
            <a:ext cx="2590902"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DEMONSTRATED GENRE</a:t>
            </a:r>
          </a:p>
        </p:txBody>
      </p:sp>
      <p:sp>
        <p:nvSpPr>
          <p:cNvPr id="13" name="TextBox 12">
            <a:extLst>
              <a:ext uri="{FF2B5EF4-FFF2-40B4-BE49-F238E27FC236}">
                <a16:creationId xmlns:a16="http://schemas.microsoft.com/office/drawing/2014/main" id="{F5174BD0-93EF-9C4A-8BB9-CFBBF00EB102}"/>
              </a:ext>
            </a:extLst>
          </p:cNvPr>
          <p:cNvSpPr txBox="1"/>
          <p:nvPr/>
        </p:nvSpPr>
        <p:spPr>
          <a:xfrm rot="16200000">
            <a:off x="-219596" y="4260824"/>
            <a:ext cx="1682448"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ORGANIZATION</a:t>
            </a:r>
          </a:p>
        </p:txBody>
      </p:sp>
      <p:sp>
        <p:nvSpPr>
          <p:cNvPr id="14" name="TextBox 13">
            <a:extLst>
              <a:ext uri="{FF2B5EF4-FFF2-40B4-BE49-F238E27FC236}">
                <a16:creationId xmlns:a16="http://schemas.microsoft.com/office/drawing/2014/main" id="{E4849EE6-CE6D-B34D-9278-301E76F7D0CE}"/>
              </a:ext>
            </a:extLst>
          </p:cNvPr>
          <p:cNvSpPr txBox="1"/>
          <p:nvPr/>
        </p:nvSpPr>
        <p:spPr>
          <a:xfrm>
            <a:off x="1758127" y="2471975"/>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5" name="TextBox 14">
            <a:extLst>
              <a:ext uri="{FF2B5EF4-FFF2-40B4-BE49-F238E27FC236}">
                <a16:creationId xmlns:a16="http://schemas.microsoft.com/office/drawing/2014/main" id="{7060782C-AF11-BD47-8074-5A338ACE7672}"/>
              </a:ext>
            </a:extLst>
          </p:cNvPr>
          <p:cNvSpPr txBox="1"/>
          <p:nvPr/>
        </p:nvSpPr>
        <p:spPr>
          <a:xfrm>
            <a:off x="3296017" y="2471975"/>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18" name="TextBox 17">
            <a:extLst>
              <a:ext uri="{FF2B5EF4-FFF2-40B4-BE49-F238E27FC236}">
                <a16:creationId xmlns:a16="http://schemas.microsoft.com/office/drawing/2014/main" id="{C8451E5A-E9FE-7541-B9E0-DE88E2704353}"/>
              </a:ext>
            </a:extLst>
          </p:cNvPr>
          <p:cNvSpPr txBox="1"/>
          <p:nvPr/>
        </p:nvSpPr>
        <p:spPr>
          <a:xfrm rot="16200000">
            <a:off x="818925" y="3451256"/>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9" name="TextBox 18">
            <a:extLst>
              <a:ext uri="{FF2B5EF4-FFF2-40B4-BE49-F238E27FC236}">
                <a16:creationId xmlns:a16="http://schemas.microsoft.com/office/drawing/2014/main" id="{28D5F916-C832-9145-BB21-F0A722570DEB}"/>
              </a:ext>
            </a:extLst>
          </p:cNvPr>
          <p:cNvSpPr txBox="1"/>
          <p:nvPr/>
        </p:nvSpPr>
        <p:spPr>
          <a:xfrm rot="16200000">
            <a:off x="658657" y="5102048"/>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20" name="Rectangle 19">
            <a:extLst>
              <a:ext uri="{FF2B5EF4-FFF2-40B4-BE49-F238E27FC236}">
                <a16:creationId xmlns:a16="http://schemas.microsoft.com/office/drawing/2014/main" id="{97824FBE-1E5D-834D-A90C-89E6C47C49B8}"/>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Describing Software Transitions</a:t>
            </a:r>
            <a:endParaRPr lang="en-US" sz="2800" b="1" dirty="0">
              <a:solidFill>
                <a:srgbClr val="FF9770"/>
              </a:solidFill>
              <a:latin typeface="COOPERHEWITT-SEMIBOLD" pitchFamily="2" charset="77"/>
              <a:ea typeface="COOPERHEWITT-SEMIBOLD" pitchFamily="2" charset="77"/>
            </a:endParaRPr>
          </a:p>
        </p:txBody>
      </p:sp>
      <p:sp>
        <p:nvSpPr>
          <p:cNvPr id="21" name="TextBox 20">
            <a:extLst>
              <a:ext uri="{FF2B5EF4-FFF2-40B4-BE49-F238E27FC236}">
                <a16:creationId xmlns:a16="http://schemas.microsoft.com/office/drawing/2014/main" id="{BBA08089-055C-B04F-9102-D6EA413BA17E}"/>
              </a:ext>
            </a:extLst>
          </p:cNvPr>
          <p:cNvSpPr txBox="1"/>
          <p:nvPr/>
        </p:nvSpPr>
        <p:spPr>
          <a:xfrm>
            <a:off x="2238675" y="6221837"/>
            <a:ext cx="1629805" cy="276999"/>
          </a:xfrm>
          <a:prstGeom prst="rect">
            <a:avLst/>
          </a:prstGeom>
          <a:noFill/>
        </p:spPr>
        <p:txBody>
          <a:bodyPr wrap="none" rtlCol="0">
            <a:spAutoFit/>
          </a:bodyPr>
          <a:lstStyle/>
          <a:p>
            <a:r>
              <a:rPr lang="en-US" sz="1200" dirty="0">
                <a:latin typeface="COOPERHEWITT-THIN" pitchFamily="2" charset="77"/>
                <a:ea typeface="COOPERHEWITT-THIN" pitchFamily="2" charset="77"/>
              </a:rPr>
              <a:t>(all projects in sample)</a:t>
            </a:r>
          </a:p>
        </p:txBody>
      </p:sp>
    </p:spTree>
    <p:extLst>
      <p:ext uri="{BB962C8B-B14F-4D97-AF65-F5344CB8AC3E}">
        <p14:creationId xmlns:p14="http://schemas.microsoft.com/office/powerpoint/2010/main" val="1144641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1">
            <a:extLst>
              <a:ext uri="{FF2B5EF4-FFF2-40B4-BE49-F238E27FC236}">
                <a16:creationId xmlns:a16="http://schemas.microsoft.com/office/drawing/2014/main" id="{63A3B019-F13E-8847-B71E-55201D209116}"/>
              </a:ext>
            </a:extLst>
          </p:cNvPr>
          <p:cNvGraphicFramePr>
            <a:graphicFrameLocks noGrp="1"/>
          </p:cNvGraphicFramePr>
          <p:nvPr>
            <p:extLst>
              <p:ext uri="{D42A27DB-BD31-4B8C-83A1-F6EECF244321}">
                <p14:modId xmlns:p14="http://schemas.microsoft.com/office/powerpoint/2010/main" val="745298831"/>
              </p:ext>
            </p:extLst>
          </p:nvPr>
        </p:nvGraphicFramePr>
        <p:xfrm>
          <a:off x="1372698" y="2830467"/>
          <a:ext cx="3331424" cy="3266450"/>
        </p:xfrm>
        <a:graphic>
          <a:graphicData uri="http://schemas.openxmlformats.org/drawingml/2006/table">
            <a:tbl>
              <a:tblPr bandRow="1">
                <a:tableStyleId>{5C22544A-7EE6-4342-B048-85BDC9FD1C3A}</a:tableStyleId>
              </a:tblPr>
              <a:tblGrid>
                <a:gridCol w="1665712">
                  <a:extLst>
                    <a:ext uri="{9D8B030D-6E8A-4147-A177-3AD203B41FA5}">
                      <a16:colId xmlns:a16="http://schemas.microsoft.com/office/drawing/2014/main" val="2794277546"/>
                    </a:ext>
                  </a:extLst>
                </a:gridCol>
                <a:gridCol w="1665712">
                  <a:extLst>
                    <a:ext uri="{9D8B030D-6E8A-4147-A177-3AD203B41FA5}">
                      <a16:colId xmlns:a16="http://schemas.microsoft.com/office/drawing/2014/main" val="3735113658"/>
                    </a:ext>
                  </a:extLst>
                </a:gridCol>
              </a:tblGrid>
              <a:tr h="1633225">
                <a:tc>
                  <a:txBody>
                    <a:bodyPr/>
                    <a:lstStyle/>
                    <a:p>
                      <a:pPr algn="ctr"/>
                      <a:r>
                        <a:rPr lang="en-US" b="0" i="0" dirty="0">
                          <a:solidFill>
                            <a:srgbClr val="FF9770"/>
                          </a:solidFill>
                          <a:latin typeface="COOPERHEWITT-THIN" pitchFamily="2" charset="77"/>
                          <a:ea typeface="COOPERHEWITT-THIN" pitchFamily="2" charset="77"/>
                        </a:rPr>
                        <a:t>No Transition</a:t>
                      </a:r>
                    </a:p>
                    <a:p>
                      <a:pPr algn="ctr"/>
                      <a:r>
                        <a:rPr lang="en-US" b="0" i="0" dirty="0">
                          <a:solidFill>
                            <a:srgbClr val="FF9770"/>
                          </a:solidFill>
                          <a:latin typeface="COOPERHEWITT-THIN" pitchFamily="2" charset="77"/>
                          <a:ea typeface="COOPERHEWITT-THIN" pitchFamily="2" charset="77"/>
                        </a:rPr>
                        <a:t>95 (79%)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770">
                        <a:alpha val="20000"/>
                      </a:srgbClr>
                    </a:solidFill>
                  </a:tcPr>
                </a:tc>
                <a:tc>
                  <a:txBody>
                    <a:bodyPr/>
                    <a:lstStyle/>
                    <a:p>
                      <a:pPr algn="ctr"/>
                      <a:r>
                        <a:rPr lang="en-US" b="0" i="0" dirty="0">
                          <a:solidFill>
                            <a:srgbClr val="FF9770"/>
                          </a:solidFill>
                          <a:latin typeface="COOPERHEWITT-THIN" pitchFamily="2" charset="77"/>
                          <a:ea typeface="COOPERHEWITT-THIN" pitchFamily="2" charset="77"/>
                        </a:rPr>
                        <a:t>Reorganization</a:t>
                      </a:r>
                    </a:p>
                    <a:p>
                      <a:pPr algn="ctr"/>
                      <a:r>
                        <a:rPr lang="en-US" b="0" i="0" dirty="0">
                          <a:solidFill>
                            <a:srgbClr val="FF9770"/>
                          </a:solidFill>
                          <a:latin typeface="COOPERHEWITT-THIN" pitchFamily="2" charset="77"/>
                          <a:ea typeface="COOPERHEWITT-THIN" pitchFamily="2" charset="77"/>
                        </a:rPr>
                        <a:t>10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568529"/>
                  </a:ext>
                </a:extLst>
              </a:tr>
              <a:tr h="1633225">
                <a:tc>
                  <a:txBody>
                    <a:bodyPr/>
                    <a:lstStyle/>
                    <a:p>
                      <a:pPr algn="ctr"/>
                      <a:r>
                        <a:rPr lang="en-US" b="0" i="0" dirty="0">
                          <a:solidFill>
                            <a:srgbClr val="FF9770"/>
                          </a:solidFill>
                          <a:latin typeface="COOPERHEWITT-THIN" pitchFamily="2" charset="77"/>
                          <a:ea typeface="COOPERHEWITT-THIN" pitchFamily="2" charset="77"/>
                        </a:rPr>
                        <a:t>Migration</a:t>
                      </a:r>
                    </a:p>
                    <a:p>
                      <a:pPr algn="ctr"/>
                      <a:r>
                        <a:rPr lang="en-US" b="0" i="0" dirty="0">
                          <a:solidFill>
                            <a:srgbClr val="FF9770"/>
                          </a:solidFill>
                          <a:latin typeface="COOPERHEWITT-THIN" pitchFamily="2" charset="77"/>
                          <a:ea typeface="COOPERHEWITT-THIN" pitchFamily="2" charset="77"/>
                        </a:rPr>
                        <a:t>2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Hand Off</a:t>
                      </a:r>
                    </a:p>
                    <a:p>
                      <a:pPr algn="ctr"/>
                      <a:r>
                        <a:rPr lang="en-US" b="0" i="0" dirty="0">
                          <a:solidFill>
                            <a:srgbClr val="FF9770"/>
                          </a:solidFill>
                          <a:latin typeface="COOPERHEWITT-THIN" pitchFamily="2" charset="77"/>
                          <a:ea typeface="COOPERHEWITT-THIN" pitchFamily="2" charset="77"/>
                        </a:rPr>
                        <a:t>13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477691"/>
                  </a:ext>
                </a:extLst>
              </a:tr>
            </a:tbl>
          </a:graphicData>
        </a:graphic>
      </p:graphicFrame>
      <p:sp>
        <p:nvSpPr>
          <p:cNvPr id="12" name="TextBox 11">
            <a:extLst>
              <a:ext uri="{FF2B5EF4-FFF2-40B4-BE49-F238E27FC236}">
                <a16:creationId xmlns:a16="http://schemas.microsoft.com/office/drawing/2014/main" id="{1EFFC9C6-348B-624F-8318-9C5DB60D4B0D}"/>
              </a:ext>
            </a:extLst>
          </p:cNvPr>
          <p:cNvSpPr txBox="1"/>
          <p:nvPr/>
        </p:nvSpPr>
        <p:spPr>
          <a:xfrm>
            <a:off x="1758127" y="1923397"/>
            <a:ext cx="2590902"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DEMONSTRATED GENRE</a:t>
            </a:r>
          </a:p>
        </p:txBody>
      </p:sp>
      <p:sp>
        <p:nvSpPr>
          <p:cNvPr id="13" name="TextBox 12">
            <a:extLst>
              <a:ext uri="{FF2B5EF4-FFF2-40B4-BE49-F238E27FC236}">
                <a16:creationId xmlns:a16="http://schemas.microsoft.com/office/drawing/2014/main" id="{F5174BD0-93EF-9C4A-8BB9-CFBBF00EB102}"/>
              </a:ext>
            </a:extLst>
          </p:cNvPr>
          <p:cNvSpPr txBox="1"/>
          <p:nvPr/>
        </p:nvSpPr>
        <p:spPr>
          <a:xfrm rot="16200000">
            <a:off x="-219596" y="4260824"/>
            <a:ext cx="1682448"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ORGANIZATION</a:t>
            </a:r>
          </a:p>
        </p:txBody>
      </p:sp>
      <p:sp>
        <p:nvSpPr>
          <p:cNvPr id="14" name="TextBox 13">
            <a:extLst>
              <a:ext uri="{FF2B5EF4-FFF2-40B4-BE49-F238E27FC236}">
                <a16:creationId xmlns:a16="http://schemas.microsoft.com/office/drawing/2014/main" id="{E4849EE6-CE6D-B34D-9278-301E76F7D0CE}"/>
              </a:ext>
            </a:extLst>
          </p:cNvPr>
          <p:cNvSpPr txBox="1"/>
          <p:nvPr/>
        </p:nvSpPr>
        <p:spPr>
          <a:xfrm>
            <a:off x="1758127" y="2471975"/>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5" name="TextBox 14">
            <a:extLst>
              <a:ext uri="{FF2B5EF4-FFF2-40B4-BE49-F238E27FC236}">
                <a16:creationId xmlns:a16="http://schemas.microsoft.com/office/drawing/2014/main" id="{7060782C-AF11-BD47-8074-5A338ACE7672}"/>
              </a:ext>
            </a:extLst>
          </p:cNvPr>
          <p:cNvSpPr txBox="1"/>
          <p:nvPr/>
        </p:nvSpPr>
        <p:spPr>
          <a:xfrm>
            <a:off x="3296017" y="2471975"/>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18" name="TextBox 17">
            <a:extLst>
              <a:ext uri="{FF2B5EF4-FFF2-40B4-BE49-F238E27FC236}">
                <a16:creationId xmlns:a16="http://schemas.microsoft.com/office/drawing/2014/main" id="{C8451E5A-E9FE-7541-B9E0-DE88E2704353}"/>
              </a:ext>
            </a:extLst>
          </p:cNvPr>
          <p:cNvSpPr txBox="1"/>
          <p:nvPr/>
        </p:nvSpPr>
        <p:spPr>
          <a:xfrm rot="16200000">
            <a:off x="818925" y="3451256"/>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9" name="TextBox 18">
            <a:extLst>
              <a:ext uri="{FF2B5EF4-FFF2-40B4-BE49-F238E27FC236}">
                <a16:creationId xmlns:a16="http://schemas.microsoft.com/office/drawing/2014/main" id="{28D5F916-C832-9145-BB21-F0A722570DEB}"/>
              </a:ext>
            </a:extLst>
          </p:cNvPr>
          <p:cNvSpPr txBox="1"/>
          <p:nvPr/>
        </p:nvSpPr>
        <p:spPr>
          <a:xfrm rot="16200000">
            <a:off x="658657" y="5102048"/>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20" name="Rectangle 19">
            <a:extLst>
              <a:ext uri="{FF2B5EF4-FFF2-40B4-BE49-F238E27FC236}">
                <a16:creationId xmlns:a16="http://schemas.microsoft.com/office/drawing/2014/main" id="{97824FBE-1E5D-834D-A90C-89E6C47C49B8}"/>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Describing Software Transitions</a:t>
            </a:r>
            <a:endParaRPr lang="en-US" sz="2800" b="1" dirty="0">
              <a:solidFill>
                <a:srgbClr val="FF9770"/>
              </a:solidFill>
              <a:latin typeface="COOPERHEWITT-SEMIBOLD" pitchFamily="2" charset="77"/>
              <a:ea typeface="COOPERHEWITT-SEMIBOLD" pitchFamily="2" charset="77"/>
            </a:endParaRPr>
          </a:p>
        </p:txBody>
      </p:sp>
      <p:sp>
        <p:nvSpPr>
          <p:cNvPr id="21" name="TextBox 20">
            <a:extLst>
              <a:ext uri="{FF2B5EF4-FFF2-40B4-BE49-F238E27FC236}">
                <a16:creationId xmlns:a16="http://schemas.microsoft.com/office/drawing/2014/main" id="{BBA08089-055C-B04F-9102-D6EA413BA17E}"/>
              </a:ext>
            </a:extLst>
          </p:cNvPr>
          <p:cNvSpPr txBox="1"/>
          <p:nvPr/>
        </p:nvSpPr>
        <p:spPr>
          <a:xfrm>
            <a:off x="2238675" y="6221837"/>
            <a:ext cx="1629805" cy="276999"/>
          </a:xfrm>
          <a:prstGeom prst="rect">
            <a:avLst/>
          </a:prstGeom>
          <a:noFill/>
        </p:spPr>
        <p:txBody>
          <a:bodyPr wrap="none" rtlCol="0">
            <a:spAutoFit/>
          </a:bodyPr>
          <a:lstStyle/>
          <a:p>
            <a:r>
              <a:rPr lang="en-US" sz="1200" dirty="0">
                <a:latin typeface="COOPERHEWITT-THIN" pitchFamily="2" charset="77"/>
                <a:ea typeface="COOPERHEWITT-THIN" pitchFamily="2" charset="77"/>
              </a:rPr>
              <a:t>(all projects in sample)</a:t>
            </a:r>
          </a:p>
        </p:txBody>
      </p:sp>
    </p:spTree>
    <p:extLst>
      <p:ext uri="{BB962C8B-B14F-4D97-AF65-F5344CB8AC3E}">
        <p14:creationId xmlns:p14="http://schemas.microsoft.com/office/powerpoint/2010/main" val="3143692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1">
            <a:extLst>
              <a:ext uri="{FF2B5EF4-FFF2-40B4-BE49-F238E27FC236}">
                <a16:creationId xmlns:a16="http://schemas.microsoft.com/office/drawing/2014/main" id="{63A3B019-F13E-8847-B71E-55201D209116}"/>
              </a:ext>
            </a:extLst>
          </p:cNvPr>
          <p:cNvGraphicFramePr>
            <a:graphicFrameLocks noGrp="1"/>
          </p:cNvGraphicFramePr>
          <p:nvPr>
            <p:extLst>
              <p:ext uri="{D42A27DB-BD31-4B8C-83A1-F6EECF244321}">
                <p14:modId xmlns:p14="http://schemas.microsoft.com/office/powerpoint/2010/main" val="2338378926"/>
              </p:ext>
            </p:extLst>
          </p:nvPr>
        </p:nvGraphicFramePr>
        <p:xfrm>
          <a:off x="1372698" y="2830467"/>
          <a:ext cx="3331424" cy="3266450"/>
        </p:xfrm>
        <a:graphic>
          <a:graphicData uri="http://schemas.openxmlformats.org/drawingml/2006/table">
            <a:tbl>
              <a:tblPr bandRow="1">
                <a:tableStyleId>{5C22544A-7EE6-4342-B048-85BDC9FD1C3A}</a:tableStyleId>
              </a:tblPr>
              <a:tblGrid>
                <a:gridCol w="1665712">
                  <a:extLst>
                    <a:ext uri="{9D8B030D-6E8A-4147-A177-3AD203B41FA5}">
                      <a16:colId xmlns:a16="http://schemas.microsoft.com/office/drawing/2014/main" val="2794277546"/>
                    </a:ext>
                  </a:extLst>
                </a:gridCol>
                <a:gridCol w="1665712">
                  <a:extLst>
                    <a:ext uri="{9D8B030D-6E8A-4147-A177-3AD203B41FA5}">
                      <a16:colId xmlns:a16="http://schemas.microsoft.com/office/drawing/2014/main" val="3735113658"/>
                    </a:ext>
                  </a:extLst>
                </a:gridCol>
              </a:tblGrid>
              <a:tr h="1633225">
                <a:tc>
                  <a:txBody>
                    <a:bodyPr/>
                    <a:lstStyle/>
                    <a:p>
                      <a:pPr algn="ctr"/>
                      <a:r>
                        <a:rPr lang="en-US" b="0" i="0" dirty="0">
                          <a:solidFill>
                            <a:srgbClr val="FF9770"/>
                          </a:solidFill>
                          <a:latin typeface="COOPERHEWITT-THIN" pitchFamily="2" charset="77"/>
                          <a:ea typeface="COOPERHEWITT-THIN" pitchFamily="2" charset="77"/>
                        </a:rPr>
                        <a:t>No Transition</a:t>
                      </a:r>
                    </a:p>
                    <a:p>
                      <a:pPr algn="ctr"/>
                      <a:r>
                        <a:rPr lang="en-US" b="0" i="0" dirty="0">
                          <a:solidFill>
                            <a:srgbClr val="FF9770"/>
                          </a:solidFill>
                          <a:latin typeface="COOPERHEWITT-THIN" pitchFamily="2" charset="77"/>
                          <a:ea typeface="COOPERHEWITT-THIN" pitchFamily="2" charset="77"/>
                        </a:rPr>
                        <a:t>95 (79%)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Reorganization</a:t>
                      </a:r>
                    </a:p>
                    <a:p>
                      <a:pPr algn="ctr"/>
                      <a:r>
                        <a:rPr lang="en-US" b="0" i="0" dirty="0">
                          <a:solidFill>
                            <a:srgbClr val="FF9770"/>
                          </a:solidFill>
                          <a:latin typeface="COOPERHEWITT-THIN" pitchFamily="2" charset="77"/>
                          <a:ea typeface="COOPERHEWITT-THIN" pitchFamily="2" charset="77"/>
                        </a:rPr>
                        <a:t>10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568529"/>
                  </a:ext>
                </a:extLst>
              </a:tr>
              <a:tr h="1633225">
                <a:tc>
                  <a:txBody>
                    <a:bodyPr/>
                    <a:lstStyle/>
                    <a:p>
                      <a:pPr algn="ctr"/>
                      <a:r>
                        <a:rPr lang="en-US" b="0" i="0" dirty="0">
                          <a:solidFill>
                            <a:srgbClr val="FF9770"/>
                          </a:solidFill>
                          <a:latin typeface="COOPERHEWITT-THIN" pitchFamily="2" charset="77"/>
                          <a:ea typeface="COOPERHEWITT-THIN" pitchFamily="2" charset="77"/>
                        </a:rPr>
                        <a:t>Migration</a:t>
                      </a:r>
                    </a:p>
                    <a:p>
                      <a:pPr algn="ctr"/>
                      <a:r>
                        <a:rPr lang="en-US" b="0" i="0" dirty="0">
                          <a:solidFill>
                            <a:srgbClr val="FF9770"/>
                          </a:solidFill>
                          <a:latin typeface="COOPERHEWITT-THIN" pitchFamily="2" charset="77"/>
                          <a:ea typeface="COOPERHEWITT-THIN" pitchFamily="2" charset="77"/>
                        </a:rPr>
                        <a:t>2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i="0" dirty="0">
                          <a:solidFill>
                            <a:srgbClr val="FF9770"/>
                          </a:solidFill>
                          <a:latin typeface="COOPERHEWITT-THIN" pitchFamily="2" charset="77"/>
                          <a:ea typeface="COOPERHEWITT-THIN" pitchFamily="2" charset="77"/>
                        </a:rPr>
                        <a:t>Hand Off</a:t>
                      </a:r>
                    </a:p>
                    <a:p>
                      <a:pPr algn="ctr"/>
                      <a:r>
                        <a:rPr lang="en-US" b="0" i="0" dirty="0">
                          <a:solidFill>
                            <a:srgbClr val="FF9770"/>
                          </a:solidFill>
                          <a:latin typeface="COOPERHEWITT-THIN" pitchFamily="2" charset="77"/>
                          <a:ea typeface="COOPERHEWITT-THIN" pitchFamily="2" charset="77"/>
                        </a:rPr>
                        <a:t>13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477691"/>
                  </a:ext>
                </a:extLst>
              </a:tr>
            </a:tbl>
          </a:graphicData>
        </a:graphic>
      </p:graphicFrame>
      <p:sp>
        <p:nvSpPr>
          <p:cNvPr id="12" name="TextBox 11">
            <a:extLst>
              <a:ext uri="{FF2B5EF4-FFF2-40B4-BE49-F238E27FC236}">
                <a16:creationId xmlns:a16="http://schemas.microsoft.com/office/drawing/2014/main" id="{1EFFC9C6-348B-624F-8318-9C5DB60D4B0D}"/>
              </a:ext>
            </a:extLst>
          </p:cNvPr>
          <p:cNvSpPr txBox="1"/>
          <p:nvPr/>
        </p:nvSpPr>
        <p:spPr>
          <a:xfrm>
            <a:off x="1758127" y="1923397"/>
            <a:ext cx="2590902"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DEMONSTRATED GENRE</a:t>
            </a:r>
          </a:p>
        </p:txBody>
      </p:sp>
      <p:sp>
        <p:nvSpPr>
          <p:cNvPr id="13" name="TextBox 12">
            <a:extLst>
              <a:ext uri="{FF2B5EF4-FFF2-40B4-BE49-F238E27FC236}">
                <a16:creationId xmlns:a16="http://schemas.microsoft.com/office/drawing/2014/main" id="{F5174BD0-93EF-9C4A-8BB9-CFBBF00EB102}"/>
              </a:ext>
            </a:extLst>
          </p:cNvPr>
          <p:cNvSpPr txBox="1"/>
          <p:nvPr/>
        </p:nvSpPr>
        <p:spPr>
          <a:xfrm rot="16200000">
            <a:off x="-219596" y="4260824"/>
            <a:ext cx="1682448" cy="369332"/>
          </a:xfrm>
          <a:prstGeom prst="rect">
            <a:avLst/>
          </a:prstGeom>
          <a:noFill/>
        </p:spPr>
        <p:txBody>
          <a:bodyPr wrap="none" rtlCol="0">
            <a:spAutoFit/>
          </a:bodyPr>
          <a:lstStyle/>
          <a:p>
            <a:pPr algn="ctr"/>
            <a:r>
              <a:rPr lang="en-US" dirty="0">
                <a:solidFill>
                  <a:srgbClr val="FF9770"/>
                </a:solidFill>
                <a:latin typeface="COOPERHEWITT-THIN" pitchFamily="2" charset="77"/>
                <a:ea typeface="COOPERHEWITT-THIN" pitchFamily="2" charset="77"/>
              </a:rPr>
              <a:t>ORGANIZATION</a:t>
            </a:r>
          </a:p>
        </p:txBody>
      </p:sp>
      <p:sp>
        <p:nvSpPr>
          <p:cNvPr id="14" name="TextBox 13">
            <a:extLst>
              <a:ext uri="{FF2B5EF4-FFF2-40B4-BE49-F238E27FC236}">
                <a16:creationId xmlns:a16="http://schemas.microsoft.com/office/drawing/2014/main" id="{E4849EE6-CE6D-B34D-9278-301E76F7D0CE}"/>
              </a:ext>
            </a:extLst>
          </p:cNvPr>
          <p:cNvSpPr txBox="1"/>
          <p:nvPr/>
        </p:nvSpPr>
        <p:spPr>
          <a:xfrm>
            <a:off x="1758127" y="2471975"/>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5" name="TextBox 14">
            <a:extLst>
              <a:ext uri="{FF2B5EF4-FFF2-40B4-BE49-F238E27FC236}">
                <a16:creationId xmlns:a16="http://schemas.microsoft.com/office/drawing/2014/main" id="{7060782C-AF11-BD47-8074-5A338ACE7672}"/>
              </a:ext>
            </a:extLst>
          </p:cNvPr>
          <p:cNvSpPr txBox="1"/>
          <p:nvPr/>
        </p:nvSpPr>
        <p:spPr>
          <a:xfrm>
            <a:off x="3296017" y="2471975"/>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18" name="TextBox 17">
            <a:extLst>
              <a:ext uri="{FF2B5EF4-FFF2-40B4-BE49-F238E27FC236}">
                <a16:creationId xmlns:a16="http://schemas.microsoft.com/office/drawing/2014/main" id="{C8451E5A-E9FE-7541-B9E0-DE88E2704353}"/>
              </a:ext>
            </a:extLst>
          </p:cNvPr>
          <p:cNvSpPr txBox="1"/>
          <p:nvPr/>
        </p:nvSpPr>
        <p:spPr>
          <a:xfrm rot="16200000">
            <a:off x="818925" y="3451256"/>
            <a:ext cx="721672" cy="369332"/>
          </a:xfrm>
          <a:prstGeom prst="rect">
            <a:avLst/>
          </a:prstGeom>
          <a:noFill/>
        </p:spPr>
        <p:txBody>
          <a:bodyPr wrap="none" rtlCol="0">
            <a:spAutoFit/>
          </a:bodyPr>
          <a:lstStyle/>
          <a:p>
            <a:r>
              <a:rPr lang="en-US" dirty="0">
                <a:latin typeface="COOPERHEWITT-THIN" pitchFamily="2" charset="77"/>
                <a:ea typeface="COOPERHEWITT-THIN" pitchFamily="2" charset="77"/>
              </a:rPr>
              <a:t>same</a:t>
            </a:r>
          </a:p>
        </p:txBody>
      </p:sp>
      <p:sp>
        <p:nvSpPr>
          <p:cNvPr id="19" name="TextBox 18">
            <a:extLst>
              <a:ext uri="{FF2B5EF4-FFF2-40B4-BE49-F238E27FC236}">
                <a16:creationId xmlns:a16="http://schemas.microsoft.com/office/drawing/2014/main" id="{28D5F916-C832-9145-BB21-F0A722570DEB}"/>
              </a:ext>
            </a:extLst>
          </p:cNvPr>
          <p:cNvSpPr txBox="1"/>
          <p:nvPr/>
        </p:nvSpPr>
        <p:spPr>
          <a:xfrm rot="16200000">
            <a:off x="658657" y="5102048"/>
            <a:ext cx="1042209" cy="369332"/>
          </a:xfrm>
          <a:prstGeom prst="rect">
            <a:avLst/>
          </a:prstGeom>
          <a:noFill/>
        </p:spPr>
        <p:txBody>
          <a:bodyPr wrap="none" rtlCol="0">
            <a:spAutoFit/>
          </a:bodyPr>
          <a:lstStyle/>
          <a:p>
            <a:pPr algn="ctr"/>
            <a:r>
              <a:rPr lang="en-US" dirty="0">
                <a:latin typeface="COOPERHEWITT-THIN" pitchFamily="2" charset="77"/>
                <a:ea typeface="COOPERHEWITT-THIN" pitchFamily="2" charset="77"/>
              </a:rPr>
              <a:t>different</a:t>
            </a:r>
          </a:p>
        </p:txBody>
      </p:sp>
      <p:sp>
        <p:nvSpPr>
          <p:cNvPr id="20" name="Rectangle 19">
            <a:extLst>
              <a:ext uri="{FF2B5EF4-FFF2-40B4-BE49-F238E27FC236}">
                <a16:creationId xmlns:a16="http://schemas.microsoft.com/office/drawing/2014/main" id="{97824FBE-1E5D-834D-A90C-89E6C47C49B8}"/>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Describing Software Transitions</a:t>
            </a:r>
            <a:endParaRPr lang="en-US" sz="2800" b="1" dirty="0">
              <a:solidFill>
                <a:srgbClr val="FF9770"/>
              </a:solidFill>
              <a:latin typeface="COOPERHEWITT-SEMIBOLD" pitchFamily="2" charset="77"/>
              <a:ea typeface="COOPERHEWITT-SEMIBOLD" pitchFamily="2" charset="77"/>
            </a:endParaRPr>
          </a:p>
        </p:txBody>
      </p:sp>
      <p:pic>
        <p:nvPicPr>
          <p:cNvPr id="17" name="Picture 16">
            <a:extLst>
              <a:ext uri="{FF2B5EF4-FFF2-40B4-BE49-F238E27FC236}">
                <a16:creationId xmlns:a16="http://schemas.microsoft.com/office/drawing/2014/main" id="{7EB7F08A-2CC6-B744-BB29-7371E4F08409}"/>
              </a:ext>
            </a:extLst>
          </p:cNvPr>
          <p:cNvPicPr>
            <a:picLocks noChangeAspect="1"/>
          </p:cNvPicPr>
          <p:nvPr/>
        </p:nvPicPr>
        <p:blipFill>
          <a:blip r:embed="rId3"/>
          <a:stretch>
            <a:fillRect/>
          </a:stretch>
        </p:blipFill>
        <p:spPr>
          <a:xfrm>
            <a:off x="5389303" y="1436812"/>
            <a:ext cx="6564718" cy="4687459"/>
          </a:xfrm>
          <a:prstGeom prst="rect">
            <a:avLst/>
          </a:prstGeom>
        </p:spPr>
      </p:pic>
      <p:sp>
        <p:nvSpPr>
          <p:cNvPr id="21" name="TextBox 20">
            <a:extLst>
              <a:ext uri="{FF2B5EF4-FFF2-40B4-BE49-F238E27FC236}">
                <a16:creationId xmlns:a16="http://schemas.microsoft.com/office/drawing/2014/main" id="{BBA08089-055C-B04F-9102-D6EA413BA17E}"/>
              </a:ext>
            </a:extLst>
          </p:cNvPr>
          <p:cNvSpPr txBox="1"/>
          <p:nvPr/>
        </p:nvSpPr>
        <p:spPr>
          <a:xfrm>
            <a:off x="2238675" y="6221837"/>
            <a:ext cx="1629805" cy="276999"/>
          </a:xfrm>
          <a:prstGeom prst="rect">
            <a:avLst/>
          </a:prstGeom>
          <a:noFill/>
        </p:spPr>
        <p:txBody>
          <a:bodyPr wrap="none" rtlCol="0">
            <a:spAutoFit/>
          </a:bodyPr>
          <a:lstStyle/>
          <a:p>
            <a:r>
              <a:rPr lang="en-US" sz="1200" dirty="0">
                <a:latin typeface="COOPERHEWITT-THIN" pitchFamily="2" charset="77"/>
                <a:ea typeface="COOPERHEWITT-THIN" pitchFamily="2" charset="77"/>
              </a:rPr>
              <a:t>(all projects in sample)</a:t>
            </a:r>
          </a:p>
        </p:txBody>
      </p:sp>
      <p:sp>
        <p:nvSpPr>
          <p:cNvPr id="24" name="TextBox 23">
            <a:extLst>
              <a:ext uri="{FF2B5EF4-FFF2-40B4-BE49-F238E27FC236}">
                <a16:creationId xmlns:a16="http://schemas.microsoft.com/office/drawing/2014/main" id="{D5DDFB23-D704-094B-9E20-F20C6E33C0A6}"/>
              </a:ext>
            </a:extLst>
          </p:cNvPr>
          <p:cNvSpPr txBox="1"/>
          <p:nvPr/>
        </p:nvSpPr>
        <p:spPr>
          <a:xfrm>
            <a:off x="7054937" y="6221836"/>
            <a:ext cx="3233449" cy="276999"/>
          </a:xfrm>
          <a:prstGeom prst="rect">
            <a:avLst/>
          </a:prstGeom>
          <a:noFill/>
        </p:spPr>
        <p:txBody>
          <a:bodyPr wrap="none" rtlCol="0">
            <a:spAutoFit/>
          </a:bodyPr>
          <a:lstStyle/>
          <a:p>
            <a:r>
              <a:rPr lang="en-US" sz="1200" dirty="0">
                <a:latin typeface="COOPERHEWITT-THIN" pitchFamily="2" charset="77"/>
                <a:ea typeface="COOPERHEWITT-THIN" pitchFamily="2" charset="77"/>
              </a:rPr>
              <a:t>(projects in sample that end in peer production)</a:t>
            </a:r>
          </a:p>
        </p:txBody>
      </p:sp>
    </p:spTree>
    <p:extLst>
      <p:ext uri="{BB962C8B-B14F-4D97-AF65-F5344CB8AC3E}">
        <p14:creationId xmlns:p14="http://schemas.microsoft.com/office/powerpoint/2010/main" val="2123517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73BFB3C-BB47-CD45-962F-75D48F89BD27}"/>
              </a:ext>
            </a:extLst>
          </p:cNvPr>
          <p:cNvPicPr>
            <a:picLocks noChangeAspect="1"/>
          </p:cNvPicPr>
          <p:nvPr/>
        </p:nvPicPr>
        <p:blipFill rotWithShape="1">
          <a:blip r:embed="rId3"/>
          <a:srcRect l="1" t="-435" r="53792" b="67700"/>
          <a:stretch/>
        </p:blipFill>
        <p:spPr>
          <a:xfrm>
            <a:off x="352996" y="1108363"/>
            <a:ext cx="5404640" cy="4856905"/>
          </a:xfrm>
          <a:prstGeom prst="rect">
            <a:avLst/>
          </a:prstGeom>
        </p:spPr>
      </p:pic>
      <p:pic>
        <p:nvPicPr>
          <p:cNvPr id="26" name="Picture 25">
            <a:extLst>
              <a:ext uri="{FF2B5EF4-FFF2-40B4-BE49-F238E27FC236}">
                <a16:creationId xmlns:a16="http://schemas.microsoft.com/office/drawing/2014/main" id="{4FF4EF8A-A602-2D44-ACAF-241FE398DB5F}"/>
              </a:ext>
            </a:extLst>
          </p:cNvPr>
          <p:cNvPicPr>
            <a:picLocks noChangeAspect="1"/>
          </p:cNvPicPr>
          <p:nvPr/>
        </p:nvPicPr>
        <p:blipFill rotWithShape="1">
          <a:blip r:embed="rId4"/>
          <a:srcRect t="33704" r="54463" b="33519"/>
          <a:stretch/>
        </p:blipFill>
        <p:spPr>
          <a:xfrm>
            <a:off x="6434366" y="1136071"/>
            <a:ext cx="5319222" cy="4856905"/>
          </a:xfrm>
          <a:prstGeom prst="rect">
            <a:avLst/>
          </a:prstGeom>
        </p:spPr>
      </p:pic>
      <p:sp>
        <p:nvSpPr>
          <p:cNvPr id="2" name="TextBox 1">
            <a:extLst>
              <a:ext uri="{FF2B5EF4-FFF2-40B4-BE49-F238E27FC236}">
                <a16:creationId xmlns:a16="http://schemas.microsoft.com/office/drawing/2014/main" id="{A8FFCFA0-C99A-C94B-BEA3-2ED8B6CEF0C8}"/>
              </a:ext>
            </a:extLst>
          </p:cNvPr>
          <p:cNvSpPr txBox="1"/>
          <p:nvPr/>
        </p:nvSpPr>
        <p:spPr>
          <a:xfrm>
            <a:off x="5853546" y="3239777"/>
            <a:ext cx="427168" cy="369332"/>
          </a:xfrm>
          <a:prstGeom prst="rect">
            <a:avLst/>
          </a:prstGeom>
          <a:noFill/>
        </p:spPr>
        <p:txBody>
          <a:bodyPr wrap="none" rtlCol="0">
            <a:spAutoFit/>
          </a:bodyPr>
          <a:lstStyle/>
          <a:p>
            <a:r>
              <a:rPr lang="en-US" b="1" dirty="0">
                <a:latin typeface="COOPERHEWITT-SEMIBOLD" pitchFamily="2" charset="77"/>
                <a:ea typeface="COOPERHEWITT-SEMIBOLD" pitchFamily="2" charset="77"/>
              </a:rPr>
              <a:t>vs</a:t>
            </a:r>
          </a:p>
        </p:txBody>
      </p:sp>
    </p:spTree>
    <p:extLst>
      <p:ext uri="{BB962C8B-B14F-4D97-AF65-F5344CB8AC3E}">
        <p14:creationId xmlns:p14="http://schemas.microsoft.com/office/powerpoint/2010/main" val="3025388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F4EF8A-A602-2D44-ACAF-241FE398DB5F}"/>
              </a:ext>
            </a:extLst>
          </p:cNvPr>
          <p:cNvPicPr>
            <a:picLocks noChangeAspect="1"/>
          </p:cNvPicPr>
          <p:nvPr/>
        </p:nvPicPr>
        <p:blipFill rotWithShape="1">
          <a:blip r:embed="rId3"/>
          <a:srcRect t="33704" r="54463" b="33519"/>
          <a:stretch/>
        </p:blipFill>
        <p:spPr>
          <a:xfrm>
            <a:off x="6434366" y="1136071"/>
            <a:ext cx="5319222" cy="4856905"/>
          </a:xfrm>
          <a:prstGeom prst="rect">
            <a:avLst/>
          </a:prstGeom>
        </p:spPr>
      </p:pic>
      <p:pic>
        <p:nvPicPr>
          <p:cNvPr id="5" name="Picture 4">
            <a:extLst>
              <a:ext uri="{FF2B5EF4-FFF2-40B4-BE49-F238E27FC236}">
                <a16:creationId xmlns:a16="http://schemas.microsoft.com/office/drawing/2014/main" id="{86E73465-6021-094C-B7DD-E03CE84965E0}"/>
              </a:ext>
            </a:extLst>
          </p:cNvPr>
          <p:cNvPicPr>
            <a:picLocks noChangeAspect="1"/>
          </p:cNvPicPr>
          <p:nvPr/>
        </p:nvPicPr>
        <p:blipFill>
          <a:blip r:embed="rId4"/>
          <a:stretch>
            <a:fillRect/>
          </a:stretch>
        </p:blipFill>
        <p:spPr>
          <a:xfrm>
            <a:off x="110836" y="1330036"/>
            <a:ext cx="6221927" cy="4442693"/>
          </a:xfrm>
          <a:prstGeom prst="rect">
            <a:avLst/>
          </a:prstGeom>
        </p:spPr>
      </p:pic>
      <p:sp>
        <p:nvSpPr>
          <p:cNvPr id="6" name="TextBox 5">
            <a:extLst>
              <a:ext uri="{FF2B5EF4-FFF2-40B4-BE49-F238E27FC236}">
                <a16:creationId xmlns:a16="http://schemas.microsoft.com/office/drawing/2014/main" id="{33EF6E8C-8703-B446-8F5F-AF4FFAC9BB8B}"/>
              </a:ext>
            </a:extLst>
          </p:cNvPr>
          <p:cNvSpPr txBox="1"/>
          <p:nvPr/>
        </p:nvSpPr>
        <p:spPr>
          <a:xfrm>
            <a:off x="1665634" y="5870294"/>
            <a:ext cx="3233449" cy="276999"/>
          </a:xfrm>
          <a:prstGeom prst="rect">
            <a:avLst/>
          </a:prstGeom>
          <a:noFill/>
        </p:spPr>
        <p:txBody>
          <a:bodyPr wrap="none" rtlCol="0">
            <a:spAutoFit/>
          </a:bodyPr>
          <a:lstStyle/>
          <a:p>
            <a:r>
              <a:rPr lang="en-US" sz="1200">
                <a:latin typeface="COOPERHEWITT-THIN" pitchFamily="2" charset="77"/>
                <a:ea typeface="COOPERHEWITT-THIN" pitchFamily="2" charset="77"/>
              </a:rPr>
              <a:t>(projects in sample that end in peer production)</a:t>
            </a:r>
            <a:endParaRPr lang="en-US" sz="1200" dirty="0">
              <a:latin typeface="COOPERHEWITT-THIN" pitchFamily="2" charset="77"/>
              <a:ea typeface="COOPERHEWITT-THIN" pitchFamily="2" charset="77"/>
            </a:endParaRPr>
          </a:p>
        </p:txBody>
      </p:sp>
    </p:spTree>
    <p:extLst>
      <p:ext uri="{BB962C8B-B14F-4D97-AF65-F5344CB8AC3E}">
        <p14:creationId xmlns:p14="http://schemas.microsoft.com/office/powerpoint/2010/main" val="1181757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F4EF8A-A602-2D44-ACAF-241FE398DB5F}"/>
              </a:ext>
            </a:extLst>
          </p:cNvPr>
          <p:cNvPicPr>
            <a:picLocks noChangeAspect="1"/>
          </p:cNvPicPr>
          <p:nvPr/>
        </p:nvPicPr>
        <p:blipFill rotWithShape="1">
          <a:blip r:embed="rId3"/>
          <a:srcRect t="33704" r="54463" b="33519"/>
          <a:stretch/>
        </p:blipFill>
        <p:spPr>
          <a:xfrm>
            <a:off x="6434366" y="1136071"/>
            <a:ext cx="5319222" cy="4856905"/>
          </a:xfrm>
          <a:prstGeom prst="rect">
            <a:avLst/>
          </a:prstGeom>
        </p:spPr>
      </p:pic>
      <p:pic>
        <p:nvPicPr>
          <p:cNvPr id="5" name="Picture 4">
            <a:extLst>
              <a:ext uri="{FF2B5EF4-FFF2-40B4-BE49-F238E27FC236}">
                <a16:creationId xmlns:a16="http://schemas.microsoft.com/office/drawing/2014/main" id="{86E73465-6021-094C-B7DD-E03CE84965E0}"/>
              </a:ext>
            </a:extLst>
          </p:cNvPr>
          <p:cNvPicPr>
            <a:picLocks noChangeAspect="1"/>
          </p:cNvPicPr>
          <p:nvPr/>
        </p:nvPicPr>
        <p:blipFill>
          <a:blip r:embed="rId4"/>
          <a:stretch>
            <a:fillRect/>
          </a:stretch>
        </p:blipFill>
        <p:spPr>
          <a:xfrm>
            <a:off x="110836" y="1330036"/>
            <a:ext cx="6221927" cy="4442693"/>
          </a:xfrm>
          <a:prstGeom prst="rect">
            <a:avLst/>
          </a:prstGeom>
        </p:spPr>
      </p:pic>
      <p:sp>
        <p:nvSpPr>
          <p:cNvPr id="6" name="TextBox 5">
            <a:extLst>
              <a:ext uri="{FF2B5EF4-FFF2-40B4-BE49-F238E27FC236}">
                <a16:creationId xmlns:a16="http://schemas.microsoft.com/office/drawing/2014/main" id="{33EF6E8C-8703-B446-8F5F-AF4FFAC9BB8B}"/>
              </a:ext>
            </a:extLst>
          </p:cNvPr>
          <p:cNvSpPr txBox="1"/>
          <p:nvPr/>
        </p:nvSpPr>
        <p:spPr>
          <a:xfrm>
            <a:off x="1665634" y="5870294"/>
            <a:ext cx="3233449" cy="276999"/>
          </a:xfrm>
          <a:prstGeom prst="rect">
            <a:avLst/>
          </a:prstGeom>
          <a:noFill/>
        </p:spPr>
        <p:txBody>
          <a:bodyPr wrap="none" rtlCol="0">
            <a:spAutoFit/>
          </a:bodyPr>
          <a:lstStyle/>
          <a:p>
            <a:r>
              <a:rPr lang="en-US" sz="1200">
                <a:latin typeface="COOPERHEWITT-THIN" pitchFamily="2" charset="77"/>
                <a:ea typeface="COOPERHEWITT-THIN" pitchFamily="2" charset="77"/>
              </a:rPr>
              <a:t>(projects in sample that end in peer production)</a:t>
            </a:r>
            <a:endParaRPr lang="en-US" sz="1200" dirty="0">
              <a:latin typeface="COOPERHEWITT-THIN" pitchFamily="2" charset="77"/>
              <a:ea typeface="COOPERHEWITT-THIN" pitchFamily="2" charset="77"/>
            </a:endParaRPr>
          </a:p>
        </p:txBody>
      </p:sp>
      <p:sp>
        <p:nvSpPr>
          <p:cNvPr id="8" name="Oval 7">
            <a:extLst>
              <a:ext uri="{FF2B5EF4-FFF2-40B4-BE49-F238E27FC236}">
                <a16:creationId xmlns:a16="http://schemas.microsoft.com/office/drawing/2014/main" id="{60BFD29E-BA6F-464B-BB66-B861735BC5FE}"/>
              </a:ext>
            </a:extLst>
          </p:cNvPr>
          <p:cNvSpPr/>
          <p:nvPr/>
        </p:nvSpPr>
        <p:spPr>
          <a:xfrm>
            <a:off x="2916692" y="323964"/>
            <a:ext cx="6300281" cy="6300281"/>
          </a:xfrm>
          <a:prstGeom prst="ellipse">
            <a:avLst/>
          </a:prstGeom>
          <a:solidFill>
            <a:srgbClr val="FFFFFF">
              <a:alpha val="92941"/>
            </a:srgbClr>
          </a:solidFill>
          <a:ln>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9770"/>
                </a:solidFill>
                <a:latin typeface="COOPERHEWITT-SEMIBOLD" pitchFamily="2" charset="77"/>
                <a:ea typeface="COOPERHEWITT-SEMIBOLD" pitchFamily="2" charset="77"/>
              </a:rPr>
              <a:t>Develop vocabulary to discuss complex concepts and relationships with precision</a:t>
            </a:r>
            <a:endParaRPr lang="en-US" sz="2800" dirty="0"/>
          </a:p>
        </p:txBody>
      </p:sp>
    </p:spTree>
    <p:extLst>
      <p:ext uri="{BB962C8B-B14F-4D97-AF65-F5344CB8AC3E}">
        <p14:creationId xmlns:p14="http://schemas.microsoft.com/office/powerpoint/2010/main" val="3458293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F4EF8A-A602-2D44-ACAF-241FE398DB5F}"/>
              </a:ext>
            </a:extLst>
          </p:cNvPr>
          <p:cNvPicPr>
            <a:picLocks noChangeAspect="1"/>
          </p:cNvPicPr>
          <p:nvPr/>
        </p:nvPicPr>
        <p:blipFill rotWithShape="1">
          <a:blip r:embed="rId3"/>
          <a:srcRect t="33704" r="54463" b="33519"/>
          <a:stretch/>
        </p:blipFill>
        <p:spPr>
          <a:xfrm>
            <a:off x="6434366" y="1136071"/>
            <a:ext cx="5319222" cy="4856905"/>
          </a:xfrm>
          <a:prstGeom prst="rect">
            <a:avLst/>
          </a:prstGeom>
        </p:spPr>
      </p:pic>
      <p:pic>
        <p:nvPicPr>
          <p:cNvPr id="5" name="Picture 4">
            <a:extLst>
              <a:ext uri="{FF2B5EF4-FFF2-40B4-BE49-F238E27FC236}">
                <a16:creationId xmlns:a16="http://schemas.microsoft.com/office/drawing/2014/main" id="{86E73465-6021-094C-B7DD-E03CE84965E0}"/>
              </a:ext>
            </a:extLst>
          </p:cNvPr>
          <p:cNvPicPr>
            <a:picLocks noChangeAspect="1"/>
          </p:cNvPicPr>
          <p:nvPr/>
        </p:nvPicPr>
        <p:blipFill>
          <a:blip r:embed="rId4"/>
          <a:stretch>
            <a:fillRect/>
          </a:stretch>
        </p:blipFill>
        <p:spPr>
          <a:xfrm>
            <a:off x="110836" y="1330036"/>
            <a:ext cx="6221927" cy="4442693"/>
          </a:xfrm>
          <a:prstGeom prst="rect">
            <a:avLst/>
          </a:prstGeom>
        </p:spPr>
      </p:pic>
      <p:sp>
        <p:nvSpPr>
          <p:cNvPr id="6" name="TextBox 5">
            <a:extLst>
              <a:ext uri="{FF2B5EF4-FFF2-40B4-BE49-F238E27FC236}">
                <a16:creationId xmlns:a16="http://schemas.microsoft.com/office/drawing/2014/main" id="{33EF6E8C-8703-B446-8F5F-AF4FFAC9BB8B}"/>
              </a:ext>
            </a:extLst>
          </p:cNvPr>
          <p:cNvSpPr txBox="1"/>
          <p:nvPr/>
        </p:nvSpPr>
        <p:spPr>
          <a:xfrm>
            <a:off x="1665634" y="5870294"/>
            <a:ext cx="3233449" cy="276999"/>
          </a:xfrm>
          <a:prstGeom prst="rect">
            <a:avLst/>
          </a:prstGeom>
          <a:noFill/>
        </p:spPr>
        <p:txBody>
          <a:bodyPr wrap="none" rtlCol="0">
            <a:spAutoFit/>
          </a:bodyPr>
          <a:lstStyle/>
          <a:p>
            <a:r>
              <a:rPr lang="en-US" sz="1200">
                <a:latin typeface="COOPERHEWITT-THIN" pitchFamily="2" charset="77"/>
                <a:ea typeface="COOPERHEWITT-THIN" pitchFamily="2" charset="77"/>
              </a:rPr>
              <a:t>(projects in sample that end in peer production)</a:t>
            </a:r>
            <a:endParaRPr lang="en-US" sz="1200" dirty="0">
              <a:latin typeface="COOPERHEWITT-THIN" pitchFamily="2" charset="77"/>
              <a:ea typeface="COOPERHEWITT-THIN" pitchFamily="2" charset="77"/>
            </a:endParaRPr>
          </a:p>
        </p:txBody>
      </p:sp>
      <p:sp>
        <p:nvSpPr>
          <p:cNvPr id="8" name="Oval 7">
            <a:extLst>
              <a:ext uri="{FF2B5EF4-FFF2-40B4-BE49-F238E27FC236}">
                <a16:creationId xmlns:a16="http://schemas.microsoft.com/office/drawing/2014/main" id="{60BFD29E-BA6F-464B-BB66-B861735BC5FE}"/>
              </a:ext>
            </a:extLst>
          </p:cNvPr>
          <p:cNvSpPr/>
          <p:nvPr/>
        </p:nvSpPr>
        <p:spPr>
          <a:xfrm>
            <a:off x="2916692" y="323964"/>
            <a:ext cx="6300281" cy="6300281"/>
          </a:xfrm>
          <a:prstGeom prst="ellipse">
            <a:avLst/>
          </a:prstGeom>
          <a:solidFill>
            <a:srgbClr val="FFFFFF">
              <a:alpha val="92941"/>
            </a:srgbClr>
          </a:solidFill>
          <a:ln>
            <a:solidFill>
              <a:srgbClr val="F5F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9770"/>
                </a:solidFill>
                <a:latin typeface="COOPERHEWITT-SEMIBOLD" pitchFamily="2" charset="77"/>
                <a:ea typeface="COOPERHEWITT-SEMIBOLD" pitchFamily="2" charset="77"/>
              </a:rPr>
              <a:t>Develop vocabularies to discuss complex concepts and relationships with precision</a:t>
            </a:r>
            <a:endParaRPr lang="en-US" sz="2800" dirty="0"/>
          </a:p>
        </p:txBody>
      </p:sp>
      <p:sp>
        <p:nvSpPr>
          <p:cNvPr id="2" name="TextBox 1">
            <a:extLst>
              <a:ext uri="{FF2B5EF4-FFF2-40B4-BE49-F238E27FC236}">
                <a16:creationId xmlns:a16="http://schemas.microsoft.com/office/drawing/2014/main" id="{1384BCB3-D521-A249-AE82-4053204076C5}"/>
              </a:ext>
            </a:extLst>
          </p:cNvPr>
          <p:cNvSpPr txBox="1"/>
          <p:nvPr/>
        </p:nvSpPr>
        <p:spPr>
          <a:xfrm>
            <a:off x="5170080" y="4614531"/>
            <a:ext cx="1699440" cy="307777"/>
          </a:xfrm>
          <a:prstGeom prst="rect">
            <a:avLst/>
          </a:prstGeom>
          <a:noFill/>
        </p:spPr>
        <p:txBody>
          <a:bodyPr wrap="none" rtlCol="0">
            <a:spAutoFit/>
          </a:bodyPr>
          <a:lstStyle/>
          <a:p>
            <a:r>
              <a:rPr lang="en-US" sz="1400" dirty="0">
                <a:latin typeface="COOPERHEWITT-THIN" pitchFamily="2" charset="77"/>
                <a:ea typeface="COOPERHEWITT-THIN" pitchFamily="2" charset="77"/>
              </a:rPr>
              <a:t>(Paine &amp; Lee, 2020)</a:t>
            </a:r>
          </a:p>
        </p:txBody>
      </p:sp>
    </p:spTree>
    <p:extLst>
      <p:ext uri="{BB962C8B-B14F-4D97-AF65-F5344CB8AC3E}">
        <p14:creationId xmlns:p14="http://schemas.microsoft.com/office/powerpoint/2010/main" val="6727850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69C5F2-5D27-E04D-8DD9-24D4FB6079F1}"/>
              </a:ext>
            </a:extLst>
          </p:cNvPr>
          <p:cNvSpPr>
            <a:spLocks noGrp="1"/>
          </p:cNvSpPr>
          <p:nvPr>
            <p:ph idx="1"/>
          </p:nvPr>
        </p:nvSpPr>
        <p:spPr>
          <a:xfrm>
            <a:off x="5603468" y="1981040"/>
            <a:ext cx="6449596" cy="4351338"/>
          </a:xfrm>
        </p:spPr>
        <p:txBody>
          <a:bodyPr>
            <a:normAutofit fontScale="92500" lnSpcReduction="10000"/>
          </a:bodyPr>
          <a:lstStyle/>
          <a:p>
            <a:r>
              <a:rPr lang="en-US" dirty="0">
                <a:latin typeface="COOPERHEWITT-THIN" pitchFamily="2" charset="77"/>
                <a:ea typeface="COOPERHEWITT-THIN" pitchFamily="2" charset="77"/>
              </a:rPr>
              <a:t>Qualitative study of software projects</a:t>
            </a:r>
          </a:p>
          <a:p>
            <a:pPr lvl="1"/>
            <a:r>
              <a:rPr lang="en-US" dirty="0">
                <a:latin typeface="COOPERHEWITT-THIN" pitchFamily="2" charset="77"/>
                <a:ea typeface="COOPERHEWITT-THIN" pitchFamily="2" charset="77"/>
              </a:rPr>
              <a:t>Example narrative</a:t>
            </a:r>
          </a:p>
          <a:p>
            <a:pPr lvl="1"/>
            <a:r>
              <a:rPr lang="en-US" dirty="0">
                <a:latin typeface="COOPERHEWITT-THIN" pitchFamily="2" charset="77"/>
                <a:ea typeface="COOPERHEWITT-THIN" pitchFamily="2" charset="77"/>
              </a:rPr>
              <a:t>Validating the narrative</a:t>
            </a:r>
          </a:p>
          <a:p>
            <a:pPr lvl="1"/>
            <a:r>
              <a:rPr lang="en-US" dirty="0">
                <a:latin typeface="COOPERHEWITT-THIN" pitchFamily="2" charset="77"/>
                <a:ea typeface="COOPERHEWITT-THIN" pitchFamily="2" charset="77"/>
              </a:rPr>
              <a:t>Connecting to theoretical concepts</a:t>
            </a:r>
          </a:p>
          <a:p>
            <a:pPr lvl="1"/>
            <a:r>
              <a:rPr lang="en-US" dirty="0">
                <a:latin typeface="COOPERHEWITT-THIN" pitchFamily="2" charset="77"/>
                <a:ea typeface="COOPERHEWITT-THIN" pitchFamily="2" charset="77"/>
              </a:rPr>
              <a:t>Value of the narrative</a:t>
            </a:r>
          </a:p>
          <a:p>
            <a:pPr lvl="1"/>
            <a:r>
              <a:rPr lang="en-US" dirty="0">
                <a:latin typeface="COOPERHEWITT-THIN" pitchFamily="2" charset="77"/>
                <a:ea typeface="COOPERHEWITT-THIN" pitchFamily="2" charset="77"/>
              </a:rPr>
              <a:t>Developing analytical language</a:t>
            </a:r>
          </a:p>
          <a:p>
            <a:pPr lvl="1"/>
            <a:r>
              <a:rPr lang="en-US" dirty="0">
                <a:latin typeface="COOPERHEWITT-THIN" pitchFamily="2" charset="77"/>
                <a:ea typeface="COOPERHEWITT-THIN" pitchFamily="2" charset="77"/>
              </a:rPr>
              <a:t>Challenges</a:t>
            </a:r>
          </a:p>
          <a:p>
            <a:r>
              <a:rPr lang="en-US" dirty="0">
                <a:latin typeface="COOPERHEWITT-THIN" pitchFamily="2" charset="77"/>
                <a:ea typeface="COOPERHEWITT-THIN" pitchFamily="2" charset="77"/>
              </a:rPr>
              <a:t>Quantitative study of scientific software development</a:t>
            </a:r>
          </a:p>
          <a:p>
            <a:pPr lvl="1"/>
            <a:r>
              <a:rPr lang="en-US" dirty="0">
                <a:latin typeface="COOPERHEWITT-THIN" pitchFamily="2" charset="77"/>
                <a:ea typeface="COOPERHEWITT-THIN" pitchFamily="2" charset="77"/>
              </a:rPr>
              <a:t>Importance of large datasets</a:t>
            </a:r>
          </a:p>
          <a:p>
            <a:pPr lvl="1"/>
            <a:r>
              <a:rPr lang="en-US" dirty="0">
                <a:latin typeface="COOPERHEWITT-THIN" pitchFamily="2" charset="77"/>
                <a:ea typeface="COOPERHEWITT-THIN" pitchFamily="2" charset="77"/>
              </a:rPr>
              <a:t>Operationalizing software metrics and entities</a:t>
            </a:r>
          </a:p>
          <a:p>
            <a:r>
              <a:rPr lang="en-US" dirty="0">
                <a:latin typeface="COOPERHEWITT-THIN" pitchFamily="2" charset="77"/>
                <a:ea typeface="COOPERHEWITT-THIN" pitchFamily="2" charset="77"/>
              </a:rPr>
              <a:t>Opportunities</a:t>
            </a: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p:txBody>
      </p:sp>
      <p:grpSp>
        <p:nvGrpSpPr>
          <p:cNvPr id="7" name="Group 6">
            <a:extLst>
              <a:ext uri="{FF2B5EF4-FFF2-40B4-BE49-F238E27FC236}">
                <a16:creationId xmlns:a16="http://schemas.microsoft.com/office/drawing/2014/main" id="{C53128F3-89F2-EF4E-B4C6-7A23A9F36A63}"/>
              </a:ext>
            </a:extLst>
          </p:cNvPr>
          <p:cNvGrpSpPr/>
          <p:nvPr/>
        </p:nvGrpSpPr>
        <p:grpSpPr>
          <a:xfrm>
            <a:off x="0" y="-306065"/>
            <a:ext cx="5603468" cy="4987704"/>
            <a:chOff x="0" y="-306065"/>
            <a:chExt cx="5603468" cy="4987704"/>
          </a:xfrm>
        </p:grpSpPr>
        <p:sp>
          <p:nvSpPr>
            <p:cNvPr id="8" name="Oval 7">
              <a:extLst>
                <a:ext uri="{FF2B5EF4-FFF2-40B4-BE49-F238E27FC236}">
                  <a16:creationId xmlns:a16="http://schemas.microsoft.com/office/drawing/2014/main" id="{EB24C206-4C9F-834C-BE6F-00CAD4CD10A5}"/>
                </a:ext>
              </a:extLst>
            </p:cNvPr>
            <p:cNvSpPr/>
            <p:nvPr/>
          </p:nvSpPr>
          <p:spPr>
            <a:xfrm flipH="1">
              <a:off x="307882" y="-306065"/>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D31ED6C-E1C4-5646-91C9-E7DDF1CCE88C}"/>
                </a:ext>
              </a:extLst>
            </p:cNvPr>
            <p:cNvSpPr txBox="1"/>
            <p:nvPr/>
          </p:nvSpPr>
          <p:spPr>
            <a:xfrm>
              <a:off x="0" y="1400557"/>
              <a:ext cx="5603468" cy="1415772"/>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a:p>
              <a:pPr algn="ctr"/>
              <a:r>
                <a:rPr lang="en-US" dirty="0">
                  <a:solidFill>
                    <a:schemeClr val="bg1"/>
                  </a:solidFill>
                  <a:latin typeface="COOPERHEWITT-THIN" pitchFamily="2" charset="77"/>
                  <a:ea typeface="COOPERHEWITT-THIN" pitchFamily="2" charset="77"/>
                </a:rPr>
                <a:t>talk outline</a:t>
              </a:r>
            </a:p>
          </p:txBody>
        </p:sp>
      </p:grpSp>
      <p:sp>
        <p:nvSpPr>
          <p:cNvPr id="11" name="Right Arrow 10">
            <a:extLst>
              <a:ext uri="{FF2B5EF4-FFF2-40B4-BE49-F238E27FC236}">
                <a16:creationId xmlns:a16="http://schemas.microsoft.com/office/drawing/2014/main" id="{EEC9319A-0AD8-2346-8820-BEE4C5EE2376}"/>
              </a:ext>
            </a:extLst>
          </p:cNvPr>
          <p:cNvSpPr/>
          <p:nvPr/>
        </p:nvSpPr>
        <p:spPr>
          <a:xfrm>
            <a:off x="5804807" y="3952602"/>
            <a:ext cx="506186" cy="408214"/>
          </a:xfrm>
          <a:prstGeom prst="rightArrow">
            <a:avLst/>
          </a:prstGeom>
          <a:solidFill>
            <a:srgbClr val="F5F749"/>
          </a:solid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5798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3291D3-CE43-6D47-90E8-3C5A3FEBA57B}"/>
              </a:ext>
            </a:extLst>
          </p:cNvPr>
          <p:cNvPicPr>
            <a:picLocks noChangeAspect="1"/>
          </p:cNvPicPr>
          <p:nvPr/>
        </p:nvPicPr>
        <p:blipFill>
          <a:blip r:embed="rId3"/>
          <a:stretch>
            <a:fillRect/>
          </a:stretch>
        </p:blipFill>
        <p:spPr>
          <a:xfrm>
            <a:off x="1117297" y="1588201"/>
            <a:ext cx="1895269" cy="1895269"/>
          </a:xfrm>
          <a:prstGeom prst="rect">
            <a:avLst/>
          </a:prstGeom>
        </p:spPr>
      </p:pic>
      <p:sp>
        <p:nvSpPr>
          <p:cNvPr id="43" name="Rectangle 42">
            <a:extLst>
              <a:ext uri="{FF2B5EF4-FFF2-40B4-BE49-F238E27FC236}">
                <a16:creationId xmlns:a16="http://schemas.microsoft.com/office/drawing/2014/main" id="{719BB200-3D38-AE44-A1CD-2F0FD35AA471}"/>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Challenges to Research</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1040933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18E60C-79A3-9845-A067-6BE5FFC13EBA}"/>
              </a:ext>
            </a:extLst>
          </p:cNvPr>
          <p:cNvSpPr/>
          <p:nvPr/>
        </p:nvSpPr>
        <p:spPr>
          <a:xfrm>
            <a:off x="1828800" y="2405926"/>
            <a:ext cx="8534400" cy="1893747"/>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How do scientific software projects pursue sustainability through peer production?</a:t>
            </a:r>
          </a:p>
        </p:txBody>
      </p:sp>
    </p:spTree>
    <p:extLst>
      <p:ext uri="{BB962C8B-B14F-4D97-AF65-F5344CB8AC3E}">
        <p14:creationId xmlns:p14="http://schemas.microsoft.com/office/powerpoint/2010/main" val="755702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6A1D0C2-A931-D040-8F39-5F406CF6E5FC}"/>
              </a:ext>
            </a:extLst>
          </p:cNvPr>
          <p:cNvGrpSpPr/>
          <p:nvPr/>
        </p:nvGrpSpPr>
        <p:grpSpPr>
          <a:xfrm>
            <a:off x="2503892" y="4143467"/>
            <a:ext cx="3133031" cy="2028733"/>
            <a:chOff x="3881982" y="1370857"/>
            <a:chExt cx="3133031" cy="2028733"/>
          </a:xfrm>
        </p:grpSpPr>
        <p:pic>
          <p:nvPicPr>
            <p:cNvPr id="24" name="Picture 23">
              <a:extLst>
                <a:ext uri="{FF2B5EF4-FFF2-40B4-BE49-F238E27FC236}">
                  <a16:creationId xmlns:a16="http://schemas.microsoft.com/office/drawing/2014/main" id="{C789CB8A-7735-A340-B8FF-EECEAC25FD18}"/>
                </a:ext>
              </a:extLst>
            </p:cNvPr>
            <p:cNvPicPr>
              <a:picLocks noChangeAspect="1"/>
            </p:cNvPicPr>
            <p:nvPr/>
          </p:nvPicPr>
          <p:blipFill rotWithShape="1">
            <a:blip r:embed="rId3"/>
            <a:srcRect l="50000" r="3958" b="66852"/>
            <a:stretch/>
          </p:blipFill>
          <p:spPr>
            <a:xfrm>
              <a:off x="3881982" y="1370857"/>
              <a:ext cx="1196991" cy="1107050"/>
            </a:xfrm>
            <a:prstGeom prst="rect">
              <a:avLst/>
            </a:prstGeom>
          </p:spPr>
        </p:pic>
        <p:pic>
          <p:nvPicPr>
            <p:cNvPr id="23" name="Picture 22">
              <a:extLst>
                <a:ext uri="{FF2B5EF4-FFF2-40B4-BE49-F238E27FC236}">
                  <a16:creationId xmlns:a16="http://schemas.microsoft.com/office/drawing/2014/main" id="{77849AAD-71FA-234A-A45F-F9FA02739252}"/>
                </a:ext>
              </a:extLst>
            </p:cNvPr>
            <p:cNvPicPr>
              <a:picLocks noChangeAspect="1"/>
            </p:cNvPicPr>
            <p:nvPr/>
          </p:nvPicPr>
          <p:blipFill rotWithShape="1">
            <a:blip r:embed="rId4"/>
            <a:srcRect t="33704" r="54463" b="33519"/>
            <a:stretch/>
          </p:blipFill>
          <p:spPr>
            <a:xfrm>
              <a:off x="4782924" y="1534147"/>
              <a:ext cx="1160087" cy="1059259"/>
            </a:xfrm>
            <a:prstGeom prst="rect">
              <a:avLst/>
            </a:prstGeom>
          </p:spPr>
        </p:pic>
        <p:pic>
          <p:nvPicPr>
            <p:cNvPr id="12" name="Picture 11">
              <a:extLst>
                <a:ext uri="{FF2B5EF4-FFF2-40B4-BE49-F238E27FC236}">
                  <a16:creationId xmlns:a16="http://schemas.microsoft.com/office/drawing/2014/main" id="{CD14309D-9543-5743-B3F6-91BC866882A1}"/>
                </a:ext>
              </a:extLst>
            </p:cNvPr>
            <p:cNvPicPr>
              <a:picLocks noChangeAspect="1"/>
            </p:cNvPicPr>
            <p:nvPr/>
          </p:nvPicPr>
          <p:blipFill>
            <a:blip r:embed="rId5"/>
            <a:stretch>
              <a:fillRect/>
            </a:stretch>
          </p:blipFill>
          <p:spPr>
            <a:xfrm flipH="1">
              <a:off x="4118041" y="2153939"/>
              <a:ext cx="2197611" cy="1245651"/>
            </a:xfrm>
            <a:prstGeom prst="rect">
              <a:avLst/>
            </a:prstGeom>
          </p:spPr>
        </p:pic>
        <p:pic>
          <p:nvPicPr>
            <p:cNvPr id="13" name="Picture 12">
              <a:extLst>
                <a:ext uri="{FF2B5EF4-FFF2-40B4-BE49-F238E27FC236}">
                  <a16:creationId xmlns:a16="http://schemas.microsoft.com/office/drawing/2014/main" id="{165CFAC9-F3D2-ED4F-81BF-9147F7C3B2EC}"/>
                </a:ext>
              </a:extLst>
            </p:cNvPr>
            <p:cNvPicPr>
              <a:picLocks noChangeAspect="1"/>
            </p:cNvPicPr>
            <p:nvPr/>
          </p:nvPicPr>
          <p:blipFill>
            <a:blip r:embed="rId6"/>
            <a:stretch>
              <a:fillRect/>
            </a:stretch>
          </p:blipFill>
          <p:spPr>
            <a:xfrm>
              <a:off x="5216846" y="1615096"/>
              <a:ext cx="1798167" cy="1404257"/>
            </a:xfrm>
            <a:prstGeom prst="rect">
              <a:avLst/>
            </a:prstGeom>
          </p:spPr>
        </p:pic>
      </p:grpSp>
      <p:pic>
        <p:nvPicPr>
          <p:cNvPr id="21" name="Picture 20">
            <a:extLst>
              <a:ext uri="{FF2B5EF4-FFF2-40B4-BE49-F238E27FC236}">
                <a16:creationId xmlns:a16="http://schemas.microsoft.com/office/drawing/2014/main" id="{043291D3-CE43-6D47-90E8-3C5A3FEBA57B}"/>
              </a:ext>
            </a:extLst>
          </p:cNvPr>
          <p:cNvPicPr>
            <a:picLocks noChangeAspect="1"/>
          </p:cNvPicPr>
          <p:nvPr/>
        </p:nvPicPr>
        <p:blipFill>
          <a:blip r:embed="rId7"/>
          <a:stretch>
            <a:fillRect/>
          </a:stretch>
        </p:blipFill>
        <p:spPr>
          <a:xfrm>
            <a:off x="1117297" y="1588201"/>
            <a:ext cx="1895269" cy="1895269"/>
          </a:xfrm>
          <a:prstGeom prst="rect">
            <a:avLst/>
          </a:prstGeom>
        </p:spPr>
      </p:pic>
      <p:sp>
        <p:nvSpPr>
          <p:cNvPr id="43" name="Rectangle 42">
            <a:extLst>
              <a:ext uri="{FF2B5EF4-FFF2-40B4-BE49-F238E27FC236}">
                <a16:creationId xmlns:a16="http://schemas.microsoft.com/office/drawing/2014/main" id="{719BB200-3D38-AE44-A1CD-2F0FD35AA471}"/>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Challenges to Research</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687341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6A1D0C2-A931-D040-8F39-5F406CF6E5FC}"/>
              </a:ext>
            </a:extLst>
          </p:cNvPr>
          <p:cNvGrpSpPr/>
          <p:nvPr/>
        </p:nvGrpSpPr>
        <p:grpSpPr>
          <a:xfrm>
            <a:off x="2503892" y="4143467"/>
            <a:ext cx="3133031" cy="2028733"/>
            <a:chOff x="3881982" y="1370857"/>
            <a:chExt cx="3133031" cy="2028733"/>
          </a:xfrm>
        </p:grpSpPr>
        <p:pic>
          <p:nvPicPr>
            <p:cNvPr id="24" name="Picture 23">
              <a:extLst>
                <a:ext uri="{FF2B5EF4-FFF2-40B4-BE49-F238E27FC236}">
                  <a16:creationId xmlns:a16="http://schemas.microsoft.com/office/drawing/2014/main" id="{C789CB8A-7735-A340-B8FF-EECEAC25FD18}"/>
                </a:ext>
              </a:extLst>
            </p:cNvPr>
            <p:cNvPicPr>
              <a:picLocks noChangeAspect="1"/>
            </p:cNvPicPr>
            <p:nvPr/>
          </p:nvPicPr>
          <p:blipFill rotWithShape="1">
            <a:blip r:embed="rId3"/>
            <a:srcRect l="50000" r="3958" b="66852"/>
            <a:stretch/>
          </p:blipFill>
          <p:spPr>
            <a:xfrm>
              <a:off x="3881982" y="1370857"/>
              <a:ext cx="1196991" cy="1107050"/>
            </a:xfrm>
            <a:prstGeom prst="rect">
              <a:avLst/>
            </a:prstGeom>
          </p:spPr>
        </p:pic>
        <p:pic>
          <p:nvPicPr>
            <p:cNvPr id="23" name="Picture 22">
              <a:extLst>
                <a:ext uri="{FF2B5EF4-FFF2-40B4-BE49-F238E27FC236}">
                  <a16:creationId xmlns:a16="http://schemas.microsoft.com/office/drawing/2014/main" id="{77849AAD-71FA-234A-A45F-F9FA02739252}"/>
                </a:ext>
              </a:extLst>
            </p:cNvPr>
            <p:cNvPicPr>
              <a:picLocks noChangeAspect="1"/>
            </p:cNvPicPr>
            <p:nvPr/>
          </p:nvPicPr>
          <p:blipFill rotWithShape="1">
            <a:blip r:embed="rId4"/>
            <a:srcRect t="33704" r="54463" b="33519"/>
            <a:stretch/>
          </p:blipFill>
          <p:spPr>
            <a:xfrm>
              <a:off x="4782924" y="1534147"/>
              <a:ext cx="1160087" cy="1059259"/>
            </a:xfrm>
            <a:prstGeom prst="rect">
              <a:avLst/>
            </a:prstGeom>
          </p:spPr>
        </p:pic>
        <p:pic>
          <p:nvPicPr>
            <p:cNvPr id="12" name="Picture 11">
              <a:extLst>
                <a:ext uri="{FF2B5EF4-FFF2-40B4-BE49-F238E27FC236}">
                  <a16:creationId xmlns:a16="http://schemas.microsoft.com/office/drawing/2014/main" id="{CD14309D-9543-5743-B3F6-91BC866882A1}"/>
                </a:ext>
              </a:extLst>
            </p:cNvPr>
            <p:cNvPicPr>
              <a:picLocks noChangeAspect="1"/>
            </p:cNvPicPr>
            <p:nvPr/>
          </p:nvPicPr>
          <p:blipFill>
            <a:blip r:embed="rId5"/>
            <a:stretch>
              <a:fillRect/>
            </a:stretch>
          </p:blipFill>
          <p:spPr>
            <a:xfrm flipH="1">
              <a:off x="4118041" y="2153939"/>
              <a:ext cx="2197611" cy="1245651"/>
            </a:xfrm>
            <a:prstGeom prst="rect">
              <a:avLst/>
            </a:prstGeom>
          </p:spPr>
        </p:pic>
        <p:pic>
          <p:nvPicPr>
            <p:cNvPr id="13" name="Picture 12">
              <a:extLst>
                <a:ext uri="{FF2B5EF4-FFF2-40B4-BE49-F238E27FC236}">
                  <a16:creationId xmlns:a16="http://schemas.microsoft.com/office/drawing/2014/main" id="{165CFAC9-F3D2-ED4F-81BF-9147F7C3B2EC}"/>
                </a:ext>
              </a:extLst>
            </p:cNvPr>
            <p:cNvPicPr>
              <a:picLocks noChangeAspect="1"/>
            </p:cNvPicPr>
            <p:nvPr/>
          </p:nvPicPr>
          <p:blipFill>
            <a:blip r:embed="rId6"/>
            <a:stretch>
              <a:fillRect/>
            </a:stretch>
          </p:blipFill>
          <p:spPr>
            <a:xfrm>
              <a:off x="5216846" y="1615096"/>
              <a:ext cx="1798167" cy="1404257"/>
            </a:xfrm>
            <a:prstGeom prst="rect">
              <a:avLst/>
            </a:prstGeom>
          </p:spPr>
        </p:pic>
      </p:grpSp>
      <p:pic>
        <p:nvPicPr>
          <p:cNvPr id="5" name="Picture 4">
            <a:extLst>
              <a:ext uri="{FF2B5EF4-FFF2-40B4-BE49-F238E27FC236}">
                <a16:creationId xmlns:a16="http://schemas.microsoft.com/office/drawing/2014/main" id="{E1508BA1-8C7F-B746-9A61-7A2B8423D8A7}"/>
              </a:ext>
            </a:extLst>
          </p:cNvPr>
          <p:cNvPicPr>
            <a:picLocks noChangeAspect="1"/>
          </p:cNvPicPr>
          <p:nvPr/>
        </p:nvPicPr>
        <p:blipFill>
          <a:blip r:embed="rId7"/>
          <a:stretch>
            <a:fillRect/>
          </a:stretch>
        </p:blipFill>
        <p:spPr>
          <a:xfrm flipH="1">
            <a:off x="4710677" y="1550566"/>
            <a:ext cx="1892248" cy="1839686"/>
          </a:xfrm>
          <a:prstGeom prst="rect">
            <a:avLst/>
          </a:prstGeom>
        </p:spPr>
      </p:pic>
      <p:pic>
        <p:nvPicPr>
          <p:cNvPr id="21" name="Picture 20">
            <a:extLst>
              <a:ext uri="{FF2B5EF4-FFF2-40B4-BE49-F238E27FC236}">
                <a16:creationId xmlns:a16="http://schemas.microsoft.com/office/drawing/2014/main" id="{043291D3-CE43-6D47-90E8-3C5A3FEBA57B}"/>
              </a:ext>
            </a:extLst>
          </p:cNvPr>
          <p:cNvPicPr>
            <a:picLocks noChangeAspect="1"/>
          </p:cNvPicPr>
          <p:nvPr/>
        </p:nvPicPr>
        <p:blipFill>
          <a:blip r:embed="rId8"/>
          <a:stretch>
            <a:fillRect/>
          </a:stretch>
        </p:blipFill>
        <p:spPr>
          <a:xfrm>
            <a:off x="1117297" y="1588201"/>
            <a:ext cx="1895269" cy="1895269"/>
          </a:xfrm>
          <a:prstGeom prst="rect">
            <a:avLst/>
          </a:prstGeom>
        </p:spPr>
      </p:pic>
      <p:sp>
        <p:nvSpPr>
          <p:cNvPr id="43" name="Rectangle 42">
            <a:extLst>
              <a:ext uri="{FF2B5EF4-FFF2-40B4-BE49-F238E27FC236}">
                <a16:creationId xmlns:a16="http://schemas.microsoft.com/office/drawing/2014/main" id="{719BB200-3D38-AE44-A1CD-2F0FD35AA471}"/>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Challenges to Research</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15756235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6A1D0C2-A931-D040-8F39-5F406CF6E5FC}"/>
              </a:ext>
            </a:extLst>
          </p:cNvPr>
          <p:cNvGrpSpPr/>
          <p:nvPr/>
        </p:nvGrpSpPr>
        <p:grpSpPr>
          <a:xfrm>
            <a:off x="2503892" y="4143467"/>
            <a:ext cx="3133031" cy="2028733"/>
            <a:chOff x="3881982" y="1370857"/>
            <a:chExt cx="3133031" cy="2028733"/>
          </a:xfrm>
        </p:grpSpPr>
        <p:pic>
          <p:nvPicPr>
            <p:cNvPr id="24" name="Picture 23">
              <a:extLst>
                <a:ext uri="{FF2B5EF4-FFF2-40B4-BE49-F238E27FC236}">
                  <a16:creationId xmlns:a16="http://schemas.microsoft.com/office/drawing/2014/main" id="{C789CB8A-7735-A340-B8FF-EECEAC25FD18}"/>
                </a:ext>
              </a:extLst>
            </p:cNvPr>
            <p:cNvPicPr>
              <a:picLocks noChangeAspect="1"/>
            </p:cNvPicPr>
            <p:nvPr/>
          </p:nvPicPr>
          <p:blipFill rotWithShape="1">
            <a:blip r:embed="rId3"/>
            <a:srcRect l="50000" r="3958" b="66852"/>
            <a:stretch/>
          </p:blipFill>
          <p:spPr>
            <a:xfrm>
              <a:off x="3881982" y="1370857"/>
              <a:ext cx="1196991" cy="1107050"/>
            </a:xfrm>
            <a:prstGeom prst="rect">
              <a:avLst/>
            </a:prstGeom>
          </p:spPr>
        </p:pic>
        <p:pic>
          <p:nvPicPr>
            <p:cNvPr id="23" name="Picture 22">
              <a:extLst>
                <a:ext uri="{FF2B5EF4-FFF2-40B4-BE49-F238E27FC236}">
                  <a16:creationId xmlns:a16="http://schemas.microsoft.com/office/drawing/2014/main" id="{77849AAD-71FA-234A-A45F-F9FA02739252}"/>
                </a:ext>
              </a:extLst>
            </p:cNvPr>
            <p:cNvPicPr>
              <a:picLocks noChangeAspect="1"/>
            </p:cNvPicPr>
            <p:nvPr/>
          </p:nvPicPr>
          <p:blipFill rotWithShape="1">
            <a:blip r:embed="rId4"/>
            <a:srcRect t="33704" r="54463" b="33519"/>
            <a:stretch/>
          </p:blipFill>
          <p:spPr>
            <a:xfrm>
              <a:off x="4782924" y="1534147"/>
              <a:ext cx="1160087" cy="1059259"/>
            </a:xfrm>
            <a:prstGeom prst="rect">
              <a:avLst/>
            </a:prstGeom>
          </p:spPr>
        </p:pic>
        <p:pic>
          <p:nvPicPr>
            <p:cNvPr id="12" name="Picture 11">
              <a:extLst>
                <a:ext uri="{FF2B5EF4-FFF2-40B4-BE49-F238E27FC236}">
                  <a16:creationId xmlns:a16="http://schemas.microsoft.com/office/drawing/2014/main" id="{CD14309D-9543-5743-B3F6-91BC866882A1}"/>
                </a:ext>
              </a:extLst>
            </p:cNvPr>
            <p:cNvPicPr>
              <a:picLocks noChangeAspect="1"/>
            </p:cNvPicPr>
            <p:nvPr/>
          </p:nvPicPr>
          <p:blipFill>
            <a:blip r:embed="rId5"/>
            <a:stretch>
              <a:fillRect/>
            </a:stretch>
          </p:blipFill>
          <p:spPr>
            <a:xfrm flipH="1">
              <a:off x="4118041" y="2153939"/>
              <a:ext cx="2197611" cy="1245651"/>
            </a:xfrm>
            <a:prstGeom prst="rect">
              <a:avLst/>
            </a:prstGeom>
          </p:spPr>
        </p:pic>
        <p:pic>
          <p:nvPicPr>
            <p:cNvPr id="13" name="Picture 12">
              <a:extLst>
                <a:ext uri="{FF2B5EF4-FFF2-40B4-BE49-F238E27FC236}">
                  <a16:creationId xmlns:a16="http://schemas.microsoft.com/office/drawing/2014/main" id="{165CFAC9-F3D2-ED4F-81BF-9147F7C3B2EC}"/>
                </a:ext>
              </a:extLst>
            </p:cNvPr>
            <p:cNvPicPr>
              <a:picLocks noChangeAspect="1"/>
            </p:cNvPicPr>
            <p:nvPr/>
          </p:nvPicPr>
          <p:blipFill>
            <a:blip r:embed="rId6"/>
            <a:stretch>
              <a:fillRect/>
            </a:stretch>
          </p:blipFill>
          <p:spPr>
            <a:xfrm>
              <a:off x="5216846" y="1615096"/>
              <a:ext cx="1798167" cy="1404257"/>
            </a:xfrm>
            <a:prstGeom prst="rect">
              <a:avLst/>
            </a:prstGeom>
          </p:spPr>
        </p:pic>
      </p:grpSp>
      <p:pic>
        <p:nvPicPr>
          <p:cNvPr id="5" name="Picture 4">
            <a:extLst>
              <a:ext uri="{FF2B5EF4-FFF2-40B4-BE49-F238E27FC236}">
                <a16:creationId xmlns:a16="http://schemas.microsoft.com/office/drawing/2014/main" id="{E1508BA1-8C7F-B746-9A61-7A2B8423D8A7}"/>
              </a:ext>
            </a:extLst>
          </p:cNvPr>
          <p:cNvPicPr>
            <a:picLocks noChangeAspect="1"/>
          </p:cNvPicPr>
          <p:nvPr/>
        </p:nvPicPr>
        <p:blipFill>
          <a:blip r:embed="rId7"/>
          <a:stretch>
            <a:fillRect/>
          </a:stretch>
        </p:blipFill>
        <p:spPr>
          <a:xfrm flipH="1">
            <a:off x="4710677" y="1550566"/>
            <a:ext cx="1892248" cy="1839686"/>
          </a:xfrm>
          <a:prstGeom prst="rect">
            <a:avLst/>
          </a:prstGeom>
        </p:spPr>
      </p:pic>
      <p:pic>
        <p:nvPicPr>
          <p:cNvPr id="21" name="Picture 20">
            <a:extLst>
              <a:ext uri="{FF2B5EF4-FFF2-40B4-BE49-F238E27FC236}">
                <a16:creationId xmlns:a16="http://schemas.microsoft.com/office/drawing/2014/main" id="{043291D3-CE43-6D47-90E8-3C5A3FEBA57B}"/>
              </a:ext>
            </a:extLst>
          </p:cNvPr>
          <p:cNvPicPr>
            <a:picLocks noChangeAspect="1"/>
          </p:cNvPicPr>
          <p:nvPr/>
        </p:nvPicPr>
        <p:blipFill>
          <a:blip r:embed="rId8"/>
          <a:stretch>
            <a:fillRect/>
          </a:stretch>
        </p:blipFill>
        <p:spPr>
          <a:xfrm>
            <a:off x="1117297" y="1588201"/>
            <a:ext cx="1895269" cy="1895269"/>
          </a:xfrm>
          <a:prstGeom prst="rect">
            <a:avLst/>
          </a:prstGeom>
        </p:spPr>
      </p:pic>
      <p:sp>
        <p:nvSpPr>
          <p:cNvPr id="43" name="Rectangle 42">
            <a:extLst>
              <a:ext uri="{FF2B5EF4-FFF2-40B4-BE49-F238E27FC236}">
                <a16:creationId xmlns:a16="http://schemas.microsoft.com/office/drawing/2014/main" id="{719BB200-3D38-AE44-A1CD-2F0FD35AA471}"/>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Challenges to Research</a:t>
            </a:r>
            <a:endParaRPr lang="en-US" sz="2800" b="1" dirty="0">
              <a:solidFill>
                <a:srgbClr val="FF9770"/>
              </a:solidFill>
              <a:latin typeface="COOPERHEWITT-SEMIBOLD" pitchFamily="2" charset="77"/>
              <a:ea typeface="COOPERHEWITT-SEMIBOLD" pitchFamily="2" charset="77"/>
            </a:endParaRPr>
          </a:p>
        </p:txBody>
      </p:sp>
      <p:pic>
        <p:nvPicPr>
          <p:cNvPr id="10" name="Picture 9">
            <a:extLst>
              <a:ext uri="{FF2B5EF4-FFF2-40B4-BE49-F238E27FC236}">
                <a16:creationId xmlns:a16="http://schemas.microsoft.com/office/drawing/2014/main" id="{F1F4BE04-4926-264E-8DBB-B3E42E640B5F}"/>
              </a:ext>
            </a:extLst>
          </p:cNvPr>
          <p:cNvPicPr>
            <a:picLocks noChangeAspect="1"/>
          </p:cNvPicPr>
          <p:nvPr/>
        </p:nvPicPr>
        <p:blipFill>
          <a:blip r:embed="rId9"/>
          <a:stretch>
            <a:fillRect/>
          </a:stretch>
        </p:blipFill>
        <p:spPr>
          <a:xfrm>
            <a:off x="6581474" y="2512210"/>
            <a:ext cx="771121" cy="1320656"/>
          </a:xfrm>
          <a:prstGeom prst="rect">
            <a:avLst/>
          </a:prstGeom>
        </p:spPr>
      </p:pic>
    </p:spTree>
    <p:extLst>
      <p:ext uri="{BB962C8B-B14F-4D97-AF65-F5344CB8AC3E}">
        <p14:creationId xmlns:p14="http://schemas.microsoft.com/office/powerpoint/2010/main" val="3972429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6A1D0C2-A931-D040-8F39-5F406CF6E5FC}"/>
              </a:ext>
            </a:extLst>
          </p:cNvPr>
          <p:cNvGrpSpPr/>
          <p:nvPr/>
        </p:nvGrpSpPr>
        <p:grpSpPr>
          <a:xfrm>
            <a:off x="2503892" y="4143467"/>
            <a:ext cx="3133031" cy="2028733"/>
            <a:chOff x="3881982" y="1370857"/>
            <a:chExt cx="3133031" cy="2028733"/>
          </a:xfrm>
        </p:grpSpPr>
        <p:pic>
          <p:nvPicPr>
            <p:cNvPr id="24" name="Picture 23">
              <a:extLst>
                <a:ext uri="{FF2B5EF4-FFF2-40B4-BE49-F238E27FC236}">
                  <a16:creationId xmlns:a16="http://schemas.microsoft.com/office/drawing/2014/main" id="{C789CB8A-7735-A340-B8FF-EECEAC25FD18}"/>
                </a:ext>
              </a:extLst>
            </p:cNvPr>
            <p:cNvPicPr>
              <a:picLocks noChangeAspect="1"/>
            </p:cNvPicPr>
            <p:nvPr/>
          </p:nvPicPr>
          <p:blipFill rotWithShape="1">
            <a:blip r:embed="rId3"/>
            <a:srcRect l="50000" r="3958" b="66852"/>
            <a:stretch/>
          </p:blipFill>
          <p:spPr>
            <a:xfrm>
              <a:off x="3881982" y="1370857"/>
              <a:ext cx="1196991" cy="1107050"/>
            </a:xfrm>
            <a:prstGeom prst="rect">
              <a:avLst/>
            </a:prstGeom>
          </p:spPr>
        </p:pic>
        <p:pic>
          <p:nvPicPr>
            <p:cNvPr id="23" name="Picture 22">
              <a:extLst>
                <a:ext uri="{FF2B5EF4-FFF2-40B4-BE49-F238E27FC236}">
                  <a16:creationId xmlns:a16="http://schemas.microsoft.com/office/drawing/2014/main" id="{77849AAD-71FA-234A-A45F-F9FA02739252}"/>
                </a:ext>
              </a:extLst>
            </p:cNvPr>
            <p:cNvPicPr>
              <a:picLocks noChangeAspect="1"/>
            </p:cNvPicPr>
            <p:nvPr/>
          </p:nvPicPr>
          <p:blipFill rotWithShape="1">
            <a:blip r:embed="rId4"/>
            <a:srcRect t="33704" r="54463" b="33519"/>
            <a:stretch/>
          </p:blipFill>
          <p:spPr>
            <a:xfrm>
              <a:off x="4782924" y="1534147"/>
              <a:ext cx="1160087" cy="1059259"/>
            </a:xfrm>
            <a:prstGeom prst="rect">
              <a:avLst/>
            </a:prstGeom>
          </p:spPr>
        </p:pic>
        <p:pic>
          <p:nvPicPr>
            <p:cNvPr id="12" name="Picture 11">
              <a:extLst>
                <a:ext uri="{FF2B5EF4-FFF2-40B4-BE49-F238E27FC236}">
                  <a16:creationId xmlns:a16="http://schemas.microsoft.com/office/drawing/2014/main" id="{CD14309D-9543-5743-B3F6-91BC866882A1}"/>
                </a:ext>
              </a:extLst>
            </p:cNvPr>
            <p:cNvPicPr>
              <a:picLocks noChangeAspect="1"/>
            </p:cNvPicPr>
            <p:nvPr/>
          </p:nvPicPr>
          <p:blipFill>
            <a:blip r:embed="rId5"/>
            <a:stretch>
              <a:fillRect/>
            </a:stretch>
          </p:blipFill>
          <p:spPr>
            <a:xfrm flipH="1">
              <a:off x="4118041" y="2153939"/>
              <a:ext cx="2197611" cy="1245651"/>
            </a:xfrm>
            <a:prstGeom prst="rect">
              <a:avLst/>
            </a:prstGeom>
          </p:spPr>
        </p:pic>
        <p:pic>
          <p:nvPicPr>
            <p:cNvPr id="13" name="Picture 12">
              <a:extLst>
                <a:ext uri="{FF2B5EF4-FFF2-40B4-BE49-F238E27FC236}">
                  <a16:creationId xmlns:a16="http://schemas.microsoft.com/office/drawing/2014/main" id="{165CFAC9-F3D2-ED4F-81BF-9147F7C3B2EC}"/>
                </a:ext>
              </a:extLst>
            </p:cNvPr>
            <p:cNvPicPr>
              <a:picLocks noChangeAspect="1"/>
            </p:cNvPicPr>
            <p:nvPr/>
          </p:nvPicPr>
          <p:blipFill>
            <a:blip r:embed="rId6"/>
            <a:stretch>
              <a:fillRect/>
            </a:stretch>
          </p:blipFill>
          <p:spPr>
            <a:xfrm>
              <a:off x="5216846" y="1615096"/>
              <a:ext cx="1798167" cy="1404257"/>
            </a:xfrm>
            <a:prstGeom prst="rect">
              <a:avLst/>
            </a:prstGeom>
          </p:spPr>
        </p:pic>
      </p:grpSp>
      <p:pic>
        <p:nvPicPr>
          <p:cNvPr id="5" name="Picture 4">
            <a:extLst>
              <a:ext uri="{FF2B5EF4-FFF2-40B4-BE49-F238E27FC236}">
                <a16:creationId xmlns:a16="http://schemas.microsoft.com/office/drawing/2014/main" id="{E1508BA1-8C7F-B746-9A61-7A2B8423D8A7}"/>
              </a:ext>
            </a:extLst>
          </p:cNvPr>
          <p:cNvPicPr>
            <a:picLocks noChangeAspect="1"/>
          </p:cNvPicPr>
          <p:nvPr/>
        </p:nvPicPr>
        <p:blipFill>
          <a:blip r:embed="rId7"/>
          <a:stretch>
            <a:fillRect/>
          </a:stretch>
        </p:blipFill>
        <p:spPr>
          <a:xfrm flipH="1">
            <a:off x="4710677" y="1550566"/>
            <a:ext cx="1892248" cy="1839686"/>
          </a:xfrm>
          <a:prstGeom prst="rect">
            <a:avLst/>
          </a:prstGeom>
        </p:spPr>
      </p:pic>
      <p:pic>
        <p:nvPicPr>
          <p:cNvPr id="21" name="Picture 20">
            <a:extLst>
              <a:ext uri="{FF2B5EF4-FFF2-40B4-BE49-F238E27FC236}">
                <a16:creationId xmlns:a16="http://schemas.microsoft.com/office/drawing/2014/main" id="{043291D3-CE43-6D47-90E8-3C5A3FEBA57B}"/>
              </a:ext>
            </a:extLst>
          </p:cNvPr>
          <p:cNvPicPr>
            <a:picLocks noChangeAspect="1"/>
          </p:cNvPicPr>
          <p:nvPr/>
        </p:nvPicPr>
        <p:blipFill>
          <a:blip r:embed="rId8"/>
          <a:stretch>
            <a:fillRect/>
          </a:stretch>
        </p:blipFill>
        <p:spPr>
          <a:xfrm>
            <a:off x="1117297" y="1588201"/>
            <a:ext cx="1895269" cy="1895269"/>
          </a:xfrm>
          <a:prstGeom prst="rect">
            <a:avLst/>
          </a:prstGeom>
        </p:spPr>
      </p:pic>
      <p:sp>
        <p:nvSpPr>
          <p:cNvPr id="43" name="Rectangle 42">
            <a:extLst>
              <a:ext uri="{FF2B5EF4-FFF2-40B4-BE49-F238E27FC236}">
                <a16:creationId xmlns:a16="http://schemas.microsoft.com/office/drawing/2014/main" id="{719BB200-3D38-AE44-A1CD-2F0FD35AA471}"/>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Challenges to Research</a:t>
            </a:r>
            <a:endParaRPr lang="en-US" sz="2800" b="1" dirty="0">
              <a:solidFill>
                <a:srgbClr val="FF9770"/>
              </a:solidFill>
              <a:latin typeface="COOPERHEWITT-SEMIBOLD" pitchFamily="2" charset="77"/>
              <a:ea typeface="COOPERHEWITT-SEMIBOLD" pitchFamily="2" charset="77"/>
            </a:endParaRPr>
          </a:p>
        </p:txBody>
      </p:sp>
      <p:pic>
        <p:nvPicPr>
          <p:cNvPr id="10" name="Picture 9">
            <a:extLst>
              <a:ext uri="{FF2B5EF4-FFF2-40B4-BE49-F238E27FC236}">
                <a16:creationId xmlns:a16="http://schemas.microsoft.com/office/drawing/2014/main" id="{F1F4BE04-4926-264E-8DBB-B3E42E640B5F}"/>
              </a:ext>
            </a:extLst>
          </p:cNvPr>
          <p:cNvPicPr>
            <a:picLocks noChangeAspect="1"/>
          </p:cNvPicPr>
          <p:nvPr/>
        </p:nvPicPr>
        <p:blipFill>
          <a:blip r:embed="rId9"/>
          <a:stretch>
            <a:fillRect/>
          </a:stretch>
        </p:blipFill>
        <p:spPr>
          <a:xfrm>
            <a:off x="6581474" y="2512210"/>
            <a:ext cx="771121" cy="1320656"/>
          </a:xfrm>
          <a:prstGeom prst="rect">
            <a:avLst/>
          </a:prstGeom>
        </p:spPr>
      </p:pic>
      <p:pic>
        <p:nvPicPr>
          <p:cNvPr id="11" name="Picture 10">
            <a:extLst>
              <a:ext uri="{FF2B5EF4-FFF2-40B4-BE49-F238E27FC236}">
                <a16:creationId xmlns:a16="http://schemas.microsoft.com/office/drawing/2014/main" id="{549ECA1C-85AA-1245-A7E3-44F820DBE648}"/>
              </a:ext>
            </a:extLst>
          </p:cNvPr>
          <p:cNvPicPr>
            <a:picLocks noChangeAspect="1"/>
          </p:cNvPicPr>
          <p:nvPr/>
        </p:nvPicPr>
        <p:blipFill>
          <a:blip r:embed="rId10"/>
          <a:stretch>
            <a:fillRect/>
          </a:stretch>
        </p:blipFill>
        <p:spPr>
          <a:xfrm>
            <a:off x="6473246" y="1272842"/>
            <a:ext cx="837316" cy="1197452"/>
          </a:xfrm>
          <a:prstGeom prst="rect">
            <a:avLst/>
          </a:prstGeom>
        </p:spPr>
      </p:pic>
    </p:spTree>
    <p:extLst>
      <p:ext uri="{BB962C8B-B14F-4D97-AF65-F5344CB8AC3E}">
        <p14:creationId xmlns:p14="http://schemas.microsoft.com/office/powerpoint/2010/main" val="4146211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6A1D0C2-A931-D040-8F39-5F406CF6E5FC}"/>
              </a:ext>
            </a:extLst>
          </p:cNvPr>
          <p:cNvGrpSpPr/>
          <p:nvPr/>
        </p:nvGrpSpPr>
        <p:grpSpPr>
          <a:xfrm>
            <a:off x="2503892" y="4143467"/>
            <a:ext cx="3133031" cy="2028733"/>
            <a:chOff x="3881982" y="1370857"/>
            <a:chExt cx="3133031" cy="2028733"/>
          </a:xfrm>
        </p:grpSpPr>
        <p:pic>
          <p:nvPicPr>
            <p:cNvPr id="24" name="Picture 23">
              <a:extLst>
                <a:ext uri="{FF2B5EF4-FFF2-40B4-BE49-F238E27FC236}">
                  <a16:creationId xmlns:a16="http://schemas.microsoft.com/office/drawing/2014/main" id="{C789CB8A-7735-A340-B8FF-EECEAC25FD18}"/>
                </a:ext>
              </a:extLst>
            </p:cNvPr>
            <p:cNvPicPr>
              <a:picLocks noChangeAspect="1"/>
            </p:cNvPicPr>
            <p:nvPr/>
          </p:nvPicPr>
          <p:blipFill rotWithShape="1">
            <a:blip r:embed="rId3"/>
            <a:srcRect l="50000" r="3958" b="66852"/>
            <a:stretch/>
          </p:blipFill>
          <p:spPr>
            <a:xfrm>
              <a:off x="3881982" y="1370857"/>
              <a:ext cx="1196991" cy="1107050"/>
            </a:xfrm>
            <a:prstGeom prst="rect">
              <a:avLst/>
            </a:prstGeom>
          </p:spPr>
        </p:pic>
        <p:pic>
          <p:nvPicPr>
            <p:cNvPr id="23" name="Picture 22">
              <a:extLst>
                <a:ext uri="{FF2B5EF4-FFF2-40B4-BE49-F238E27FC236}">
                  <a16:creationId xmlns:a16="http://schemas.microsoft.com/office/drawing/2014/main" id="{77849AAD-71FA-234A-A45F-F9FA02739252}"/>
                </a:ext>
              </a:extLst>
            </p:cNvPr>
            <p:cNvPicPr>
              <a:picLocks noChangeAspect="1"/>
            </p:cNvPicPr>
            <p:nvPr/>
          </p:nvPicPr>
          <p:blipFill rotWithShape="1">
            <a:blip r:embed="rId4"/>
            <a:srcRect t="33704" r="54463" b="33519"/>
            <a:stretch/>
          </p:blipFill>
          <p:spPr>
            <a:xfrm>
              <a:off x="4782924" y="1534147"/>
              <a:ext cx="1160087" cy="1059259"/>
            </a:xfrm>
            <a:prstGeom prst="rect">
              <a:avLst/>
            </a:prstGeom>
          </p:spPr>
        </p:pic>
        <p:pic>
          <p:nvPicPr>
            <p:cNvPr id="12" name="Picture 11">
              <a:extLst>
                <a:ext uri="{FF2B5EF4-FFF2-40B4-BE49-F238E27FC236}">
                  <a16:creationId xmlns:a16="http://schemas.microsoft.com/office/drawing/2014/main" id="{CD14309D-9543-5743-B3F6-91BC866882A1}"/>
                </a:ext>
              </a:extLst>
            </p:cNvPr>
            <p:cNvPicPr>
              <a:picLocks noChangeAspect="1"/>
            </p:cNvPicPr>
            <p:nvPr/>
          </p:nvPicPr>
          <p:blipFill>
            <a:blip r:embed="rId5"/>
            <a:stretch>
              <a:fillRect/>
            </a:stretch>
          </p:blipFill>
          <p:spPr>
            <a:xfrm flipH="1">
              <a:off x="4118041" y="2153939"/>
              <a:ext cx="2197611" cy="1245651"/>
            </a:xfrm>
            <a:prstGeom prst="rect">
              <a:avLst/>
            </a:prstGeom>
          </p:spPr>
        </p:pic>
        <p:pic>
          <p:nvPicPr>
            <p:cNvPr id="13" name="Picture 12">
              <a:extLst>
                <a:ext uri="{FF2B5EF4-FFF2-40B4-BE49-F238E27FC236}">
                  <a16:creationId xmlns:a16="http://schemas.microsoft.com/office/drawing/2014/main" id="{165CFAC9-F3D2-ED4F-81BF-9147F7C3B2EC}"/>
                </a:ext>
              </a:extLst>
            </p:cNvPr>
            <p:cNvPicPr>
              <a:picLocks noChangeAspect="1"/>
            </p:cNvPicPr>
            <p:nvPr/>
          </p:nvPicPr>
          <p:blipFill>
            <a:blip r:embed="rId6"/>
            <a:stretch>
              <a:fillRect/>
            </a:stretch>
          </p:blipFill>
          <p:spPr>
            <a:xfrm>
              <a:off x="5216846" y="1615096"/>
              <a:ext cx="1798167" cy="1404257"/>
            </a:xfrm>
            <a:prstGeom prst="rect">
              <a:avLst/>
            </a:prstGeom>
          </p:spPr>
        </p:pic>
      </p:grpSp>
      <p:pic>
        <p:nvPicPr>
          <p:cNvPr id="5" name="Picture 4">
            <a:extLst>
              <a:ext uri="{FF2B5EF4-FFF2-40B4-BE49-F238E27FC236}">
                <a16:creationId xmlns:a16="http://schemas.microsoft.com/office/drawing/2014/main" id="{E1508BA1-8C7F-B746-9A61-7A2B8423D8A7}"/>
              </a:ext>
            </a:extLst>
          </p:cNvPr>
          <p:cNvPicPr>
            <a:picLocks noChangeAspect="1"/>
          </p:cNvPicPr>
          <p:nvPr/>
        </p:nvPicPr>
        <p:blipFill>
          <a:blip r:embed="rId7"/>
          <a:stretch>
            <a:fillRect/>
          </a:stretch>
        </p:blipFill>
        <p:spPr>
          <a:xfrm flipH="1">
            <a:off x="4710677" y="1550566"/>
            <a:ext cx="1892248" cy="1839686"/>
          </a:xfrm>
          <a:prstGeom prst="rect">
            <a:avLst/>
          </a:prstGeom>
        </p:spPr>
      </p:pic>
      <p:pic>
        <p:nvPicPr>
          <p:cNvPr id="15" name="Picture 14">
            <a:extLst>
              <a:ext uri="{FF2B5EF4-FFF2-40B4-BE49-F238E27FC236}">
                <a16:creationId xmlns:a16="http://schemas.microsoft.com/office/drawing/2014/main" id="{619DEAFD-595D-8C43-A78A-D6FD62205391}"/>
              </a:ext>
            </a:extLst>
          </p:cNvPr>
          <p:cNvPicPr>
            <a:picLocks noChangeAspect="1"/>
          </p:cNvPicPr>
          <p:nvPr/>
        </p:nvPicPr>
        <p:blipFill>
          <a:blip r:embed="rId8"/>
          <a:stretch>
            <a:fillRect/>
          </a:stretch>
        </p:blipFill>
        <p:spPr>
          <a:xfrm>
            <a:off x="6473246" y="1272842"/>
            <a:ext cx="837316" cy="1197452"/>
          </a:xfrm>
          <a:prstGeom prst="rect">
            <a:avLst/>
          </a:prstGeom>
        </p:spPr>
      </p:pic>
      <p:pic>
        <p:nvPicPr>
          <p:cNvPr id="17" name="Picture 16">
            <a:extLst>
              <a:ext uri="{FF2B5EF4-FFF2-40B4-BE49-F238E27FC236}">
                <a16:creationId xmlns:a16="http://schemas.microsoft.com/office/drawing/2014/main" id="{33211F1D-A674-D446-A0BA-1C0C74F74435}"/>
              </a:ext>
            </a:extLst>
          </p:cNvPr>
          <p:cNvPicPr>
            <a:picLocks noChangeAspect="1"/>
          </p:cNvPicPr>
          <p:nvPr/>
        </p:nvPicPr>
        <p:blipFill>
          <a:blip r:embed="rId9"/>
          <a:stretch>
            <a:fillRect/>
          </a:stretch>
        </p:blipFill>
        <p:spPr>
          <a:xfrm>
            <a:off x="6581474" y="2512210"/>
            <a:ext cx="771121" cy="1320656"/>
          </a:xfrm>
          <a:prstGeom prst="rect">
            <a:avLst/>
          </a:prstGeom>
        </p:spPr>
      </p:pic>
      <p:pic>
        <p:nvPicPr>
          <p:cNvPr id="19" name="Picture 18">
            <a:extLst>
              <a:ext uri="{FF2B5EF4-FFF2-40B4-BE49-F238E27FC236}">
                <a16:creationId xmlns:a16="http://schemas.microsoft.com/office/drawing/2014/main" id="{8DB9689B-B90B-7E47-8BC3-9799AB45D6DC}"/>
              </a:ext>
            </a:extLst>
          </p:cNvPr>
          <p:cNvPicPr>
            <a:picLocks noChangeAspect="1"/>
          </p:cNvPicPr>
          <p:nvPr/>
        </p:nvPicPr>
        <p:blipFill>
          <a:blip r:embed="rId10"/>
          <a:stretch>
            <a:fillRect/>
          </a:stretch>
        </p:blipFill>
        <p:spPr>
          <a:xfrm>
            <a:off x="8473722" y="1767485"/>
            <a:ext cx="2743200" cy="1536700"/>
          </a:xfrm>
          <a:prstGeom prst="rect">
            <a:avLst/>
          </a:prstGeom>
        </p:spPr>
      </p:pic>
      <p:pic>
        <p:nvPicPr>
          <p:cNvPr id="21" name="Picture 20">
            <a:extLst>
              <a:ext uri="{FF2B5EF4-FFF2-40B4-BE49-F238E27FC236}">
                <a16:creationId xmlns:a16="http://schemas.microsoft.com/office/drawing/2014/main" id="{043291D3-CE43-6D47-90E8-3C5A3FEBA57B}"/>
              </a:ext>
            </a:extLst>
          </p:cNvPr>
          <p:cNvPicPr>
            <a:picLocks noChangeAspect="1"/>
          </p:cNvPicPr>
          <p:nvPr/>
        </p:nvPicPr>
        <p:blipFill>
          <a:blip r:embed="rId11"/>
          <a:stretch>
            <a:fillRect/>
          </a:stretch>
        </p:blipFill>
        <p:spPr>
          <a:xfrm>
            <a:off x="1117297" y="1588201"/>
            <a:ext cx="1895269" cy="1895269"/>
          </a:xfrm>
          <a:prstGeom prst="rect">
            <a:avLst/>
          </a:prstGeom>
        </p:spPr>
      </p:pic>
      <p:sp>
        <p:nvSpPr>
          <p:cNvPr id="43" name="Rectangle 42">
            <a:extLst>
              <a:ext uri="{FF2B5EF4-FFF2-40B4-BE49-F238E27FC236}">
                <a16:creationId xmlns:a16="http://schemas.microsoft.com/office/drawing/2014/main" id="{719BB200-3D38-AE44-A1CD-2F0FD35AA471}"/>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Challenges to Research</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2362317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6A1D0C2-A931-D040-8F39-5F406CF6E5FC}"/>
              </a:ext>
            </a:extLst>
          </p:cNvPr>
          <p:cNvGrpSpPr/>
          <p:nvPr/>
        </p:nvGrpSpPr>
        <p:grpSpPr>
          <a:xfrm>
            <a:off x="2503892" y="4143467"/>
            <a:ext cx="3133031" cy="2028733"/>
            <a:chOff x="3881982" y="1370857"/>
            <a:chExt cx="3133031" cy="2028733"/>
          </a:xfrm>
        </p:grpSpPr>
        <p:pic>
          <p:nvPicPr>
            <p:cNvPr id="24" name="Picture 23">
              <a:extLst>
                <a:ext uri="{FF2B5EF4-FFF2-40B4-BE49-F238E27FC236}">
                  <a16:creationId xmlns:a16="http://schemas.microsoft.com/office/drawing/2014/main" id="{C789CB8A-7735-A340-B8FF-EECEAC25FD18}"/>
                </a:ext>
              </a:extLst>
            </p:cNvPr>
            <p:cNvPicPr>
              <a:picLocks noChangeAspect="1"/>
            </p:cNvPicPr>
            <p:nvPr/>
          </p:nvPicPr>
          <p:blipFill rotWithShape="1">
            <a:blip r:embed="rId3"/>
            <a:srcRect l="50000" r="3958" b="66852"/>
            <a:stretch/>
          </p:blipFill>
          <p:spPr>
            <a:xfrm>
              <a:off x="3881982" y="1370857"/>
              <a:ext cx="1196991" cy="1107050"/>
            </a:xfrm>
            <a:prstGeom prst="rect">
              <a:avLst/>
            </a:prstGeom>
          </p:spPr>
        </p:pic>
        <p:pic>
          <p:nvPicPr>
            <p:cNvPr id="23" name="Picture 22">
              <a:extLst>
                <a:ext uri="{FF2B5EF4-FFF2-40B4-BE49-F238E27FC236}">
                  <a16:creationId xmlns:a16="http://schemas.microsoft.com/office/drawing/2014/main" id="{77849AAD-71FA-234A-A45F-F9FA02739252}"/>
                </a:ext>
              </a:extLst>
            </p:cNvPr>
            <p:cNvPicPr>
              <a:picLocks noChangeAspect="1"/>
            </p:cNvPicPr>
            <p:nvPr/>
          </p:nvPicPr>
          <p:blipFill rotWithShape="1">
            <a:blip r:embed="rId4"/>
            <a:srcRect t="33704" r="54463" b="33519"/>
            <a:stretch/>
          </p:blipFill>
          <p:spPr>
            <a:xfrm>
              <a:off x="4782924" y="1534147"/>
              <a:ext cx="1160087" cy="1059259"/>
            </a:xfrm>
            <a:prstGeom prst="rect">
              <a:avLst/>
            </a:prstGeom>
          </p:spPr>
        </p:pic>
        <p:pic>
          <p:nvPicPr>
            <p:cNvPr id="12" name="Picture 11">
              <a:extLst>
                <a:ext uri="{FF2B5EF4-FFF2-40B4-BE49-F238E27FC236}">
                  <a16:creationId xmlns:a16="http://schemas.microsoft.com/office/drawing/2014/main" id="{CD14309D-9543-5743-B3F6-91BC866882A1}"/>
                </a:ext>
              </a:extLst>
            </p:cNvPr>
            <p:cNvPicPr>
              <a:picLocks noChangeAspect="1"/>
            </p:cNvPicPr>
            <p:nvPr/>
          </p:nvPicPr>
          <p:blipFill>
            <a:blip r:embed="rId5"/>
            <a:stretch>
              <a:fillRect/>
            </a:stretch>
          </p:blipFill>
          <p:spPr>
            <a:xfrm flipH="1">
              <a:off x="4118041" y="2153939"/>
              <a:ext cx="2197611" cy="1245651"/>
            </a:xfrm>
            <a:prstGeom prst="rect">
              <a:avLst/>
            </a:prstGeom>
          </p:spPr>
        </p:pic>
        <p:pic>
          <p:nvPicPr>
            <p:cNvPr id="13" name="Picture 12">
              <a:extLst>
                <a:ext uri="{FF2B5EF4-FFF2-40B4-BE49-F238E27FC236}">
                  <a16:creationId xmlns:a16="http://schemas.microsoft.com/office/drawing/2014/main" id="{165CFAC9-F3D2-ED4F-81BF-9147F7C3B2EC}"/>
                </a:ext>
              </a:extLst>
            </p:cNvPr>
            <p:cNvPicPr>
              <a:picLocks noChangeAspect="1"/>
            </p:cNvPicPr>
            <p:nvPr/>
          </p:nvPicPr>
          <p:blipFill>
            <a:blip r:embed="rId6"/>
            <a:stretch>
              <a:fillRect/>
            </a:stretch>
          </p:blipFill>
          <p:spPr>
            <a:xfrm>
              <a:off x="5216846" y="1615096"/>
              <a:ext cx="1798167" cy="1404257"/>
            </a:xfrm>
            <a:prstGeom prst="rect">
              <a:avLst/>
            </a:prstGeom>
          </p:spPr>
        </p:pic>
      </p:grpSp>
      <p:pic>
        <p:nvPicPr>
          <p:cNvPr id="5" name="Picture 4">
            <a:extLst>
              <a:ext uri="{FF2B5EF4-FFF2-40B4-BE49-F238E27FC236}">
                <a16:creationId xmlns:a16="http://schemas.microsoft.com/office/drawing/2014/main" id="{E1508BA1-8C7F-B746-9A61-7A2B8423D8A7}"/>
              </a:ext>
            </a:extLst>
          </p:cNvPr>
          <p:cNvPicPr>
            <a:picLocks noChangeAspect="1"/>
          </p:cNvPicPr>
          <p:nvPr/>
        </p:nvPicPr>
        <p:blipFill>
          <a:blip r:embed="rId7"/>
          <a:stretch>
            <a:fillRect/>
          </a:stretch>
        </p:blipFill>
        <p:spPr>
          <a:xfrm flipH="1">
            <a:off x="4710677" y="1550566"/>
            <a:ext cx="1892248" cy="1839686"/>
          </a:xfrm>
          <a:prstGeom prst="rect">
            <a:avLst/>
          </a:prstGeom>
        </p:spPr>
      </p:pic>
      <p:pic>
        <p:nvPicPr>
          <p:cNvPr id="15" name="Picture 14">
            <a:extLst>
              <a:ext uri="{FF2B5EF4-FFF2-40B4-BE49-F238E27FC236}">
                <a16:creationId xmlns:a16="http://schemas.microsoft.com/office/drawing/2014/main" id="{619DEAFD-595D-8C43-A78A-D6FD62205391}"/>
              </a:ext>
            </a:extLst>
          </p:cNvPr>
          <p:cNvPicPr>
            <a:picLocks noChangeAspect="1"/>
          </p:cNvPicPr>
          <p:nvPr/>
        </p:nvPicPr>
        <p:blipFill>
          <a:blip r:embed="rId8"/>
          <a:stretch>
            <a:fillRect/>
          </a:stretch>
        </p:blipFill>
        <p:spPr>
          <a:xfrm>
            <a:off x="6473246" y="1272842"/>
            <a:ext cx="837316" cy="1197452"/>
          </a:xfrm>
          <a:prstGeom prst="rect">
            <a:avLst/>
          </a:prstGeom>
        </p:spPr>
      </p:pic>
      <p:pic>
        <p:nvPicPr>
          <p:cNvPr id="17" name="Picture 16">
            <a:extLst>
              <a:ext uri="{FF2B5EF4-FFF2-40B4-BE49-F238E27FC236}">
                <a16:creationId xmlns:a16="http://schemas.microsoft.com/office/drawing/2014/main" id="{33211F1D-A674-D446-A0BA-1C0C74F74435}"/>
              </a:ext>
            </a:extLst>
          </p:cNvPr>
          <p:cNvPicPr>
            <a:picLocks noChangeAspect="1"/>
          </p:cNvPicPr>
          <p:nvPr/>
        </p:nvPicPr>
        <p:blipFill>
          <a:blip r:embed="rId9"/>
          <a:stretch>
            <a:fillRect/>
          </a:stretch>
        </p:blipFill>
        <p:spPr>
          <a:xfrm>
            <a:off x="6581474" y="2512210"/>
            <a:ext cx="771121" cy="1320656"/>
          </a:xfrm>
          <a:prstGeom prst="rect">
            <a:avLst/>
          </a:prstGeom>
        </p:spPr>
      </p:pic>
      <p:pic>
        <p:nvPicPr>
          <p:cNvPr id="19" name="Picture 18">
            <a:extLst>
              <a:ext uri="{FF2B5EF4-FFF2-40B4-BE49-F238E27FC236}">
                <a16:creationId xmlns:a16="http://schemas.microsoft.com/office/drawing/2014/main" id="{8DB9689B-B90B-7E47-8BC3-9799AB45D6DC}"/>
              </a:ext>
            </a:extLst>
          </p:cNvPr>
          <p:cNvPicPr>
            <a:picLocks noChangeAspect="1"/>
          </p:cNvPicPr>
          <p:nvPr/>
        </p:nvPicPr>
        <p:blipFill>
          <a:blip r:embed="rId10"/>
          <a:stretch>
            <a:fillRect/>
          </a:stretch>
        </p:blipFill>
        <p:spPr>
          <a:xfrm>
            <a:off x="8473722" y="1767485"/>
            <a:ext cx="2743200" cy="1536700"/>
          </a:xfrm>
          <a:prstGeom prst="rect">
            <a:avLst/>
          </a:prstGeom>
        </p:spPr>
      </p:pic>
      <p:pic>
        <p:nvPicPr>
          <p:cNvPr id="21" name="Picture 20">
            <a:extLst>
              <a:ext uri="{FF2B5EF4-FFF2-40B4-BE49-F238E27FC236}">
                <a16:creationId xmlns:a16="http://schemas.microsoft.com/office/drawing/2014/main" id="{043291D3-CE43-6D47-90E8-3C5A3FEBA57B}"/>
              </a:ext>
            </a:extLst>
          </p:cNvPr>
          <p:cNvPicPr>
            <a:picLocks noChangeAspect="1"/>
          </p:cNvPicPr>
          <p:nvPr/>
        </p:nvPicPr>
        <p:blipFill>
          <a:blip r:embed="rId11"/>
          <a:stretch>
            <a:fillRect/>
          </a:stretch>
        </p:blipFill>
        <p:spPr>
          <a:xfrm>
            <a:off x="1117297" y="1588201"/>
            <a:ext cx="1895269" cy="1895269"/>
          </a:xfrm>
          <a:prstGeom prst="rect">
            <a:avLst/>
          </a:prstGeom>
        </p:spPr>
      </p:pic>
      <p:grpSp>
        <p:nvGrpSpPr>
          <p:cNvPr id="42" name="Group 41">
            <a:extLst>
              <a:ext uri="{FF2B5EF4-FFF2-40B4-BE49-F238E27FC236}">
                <a16:creationId xmlns:a16="http://schemas.microsoft.com/office/drawing/2014/main" id="{5B108447-0E9F-8A44-BBF7-6BA8EDF49977}"/>
              </a:ext>
            </a:extLst>
          </p:cNvPr>
          <p:cNvGrpSpPr/>
          <p:nvPr/>
        </p:nvGrpSpPr>
        <p:grpSpPr>
          <a:xfrm>
            <a:off x="6967034" y="4387706"/>
            <a:ext cx="3404058" cy="1404258"/>
            <a:chOff x="7544808" y="4465000"/>
            <a:chExt cx="3404058" cy="1404258"/>
          </a:xfrm>
        </p:grpSpPr>
        <p:grpSp>
          <p:nvGrpSpPr>
            <p:cNvPr id="41" name="Group 40">
              <a:extLst>
                <a:ext uri="{FF2B5EF4-FFF2-40B4-BE49-F238E27FC236}">
                  <a16:creationId xmlns:a16="http://schemas.microsoft.com/office/drawing/2014/main" id="{26C04765-3E90-384A-9E70-11DB9E3F9498}"/>
                </a:ext>
              </a:extLst>
            </p:cNvPr>
            <p:cNvGrpSpPr/>
            <p:nvPr/>
          </p:nvGrpSpPr>
          <p:grpSpPr>
            <a:xfrm>
              <a:off x="7544808" y="4465000"/>
              <a:ext cx="797619" cy="1404258"/>
              <a:chOff x="7544808" y="4465000"/>
              <a:chExt cx="797619" cy="1404258"/>
            </a:xfrm>
          </p:grpSpPr>
          <p:pic>
            <p:nvPicPr>
              <p:cNvPr id="27" name="Picture 26">
                <a:extLst>
                  <a:ext uri="{FF2B5EF4-FFF2-40B4-BE49-F238E27FC236}">
                    <a16:creationId xmlns:a16="http://schemas.microsoft.com/office/drawing/2014/main" id="{3EA7C39C-6581-734C-B430-E4EA157B3446}"/>
                  </a:ext>
                </a:extLst>
              </p:cNvPr>
              <p:cNvPicPr>
                <a:picLocks noChangeAspect="1"/>
              </p:cNvPicPr>
              <p:nvPr/>
            </p:nvPicPr>
            <p:blipFill>
              <a:blip r:embed="rId12"/>
              <a:stretch>
                <a:fillRect/>
              </a:stretch>
            </p:blipFill>
            <p:spPr>
              <a:xfrm>
                <a:off x="7544808" y="4465000"/>
                <a:ext cx="797619" cy="1404258"/>
              </a:xfrm>
              <a:prstGeom prst="rect">
                <a:avLst/>
              </a:prstGeom>
            </p:spPr>
          </p:pic>
          <p:sp>
            <p:nvSpPr>
              <p:cNvPr id="31" name="TextBox 30">
                <a:extLst>
                  <a:ext uri="{FF2B5EF4-FFF2-40B4-BE49-F238E27FC236}">
                    <a16:creationId xmlns:a16="http://schemas.microsoft.com/office/drawing/2014/main" id="{276414BD-6B21-9540-A6C6-93AC25DE6545}"/>
                  </a:ext>
                </a:extLst>
              </p:cNvPr>
              <p:cNvSpPr txBox="1"/>
              <p:nvPr/>
            </p:nvSpPr>
            <p:spPr>
              <a:xfrm>
                <a:off x="7797583" y="5087356"/>
                <a:ext cx="296876" cy="369332"/>
              </a:xfrm>
              <a:prstGeom prst="rect">
                <a:avLst/>
              </a:prstGeom>
              <a:noFill/>
            </p:spPr>
            <p:txBody>
              <a:bodyPr wrap="none" rtlCol="0">
                <a:spAutoFit/>
              </a:bodyPr>
              <a:lstStyle/>
              <a:p>
                <a:r>
                  <a:rPr lang="en-US" b="1" dirty="0">
                    <a:solidFill>
                      <a:srgbClr val="F5F749"/>
                    </a:solidFill>
                    <a:latin typeface="COOPERHEWITT-SEMIBOLD" pitchFamily="2" charset="77"/>
                    <a:ea typeface="COOPERHEWITT-SEMIBOLD" pitchFamily="2" charset="77"/>
                  </a:rPr>
                  <a:t>?</a:t>
                </a:r>
              </a:p>
            </p:txBody>
          </p:sp>
        </p:grpSp>
        <p:grpSp>
          <p:nvGrpSpPr>
            <p:cNvPr id="40" name="Group 39">
              <a:extLst>
                <a:ext uri="{FF2B5EF4-FFF2-40B4-BE49-F238E27FC236}">
                  <a16:creationId xmlns:a16="http://schemas.microsoft.com/office/drawing/2014/main" id="{91EB5DC6-8E47-144A-8903-3F401AB980EA}"/>
                </a:ext>
              </a:extLst>
            </p:cNvPr>
            <p:cNvGrpSpPr/>
            <p:nvPr/>
          </p:nvGrpSpPr>
          <p:grpSpPr>
            <a:xfrm>
              <a:off x="8413621" y="4465000"/>
              <a:ext cx="797619" cy="1404258"/>
              <a:chOff x="8455634" y="4459824"/>
              <a:chExt cx="797619" cy="1404258"/>
            </a:xfrm>
          </p:grpSpPr>
          <p:pic>
            <p:nvPicPr>
              <p:cNvPr id="32" name="Picture 31">
                <a:extLst>
                  <a:ext uri="{FF2B5EF4-FFF2-40B4-BE49-F238E27FC236}">
                    <a16:creationId xmlns:a16="http://schemas.microsoft.com/office/drawing/2014/main" id="{70CC376A-75C6-E848-AD11-0EECFF731652}"/>
                  </a:ext>
                </a:extLst>
              </p:cNvPr>
              <p:cNvPicPr>
                <a:picLocks noChangeAspect="1"/>
              </p:cNvPicPr>
              <p:nvPr/>
            </p:nvPicPr>
            <p:blipFill>
              <a:blip r:embed="rId12"/>
              <a:stretch>
                <a:fillRect/>
              </a:stretch>
            </p:blipFill>
            <p:spPr>
              <a:xfrm>
                <a:off x="8455634" y="4459824"/>
                <a:ext cx="797619" cy="1404258"/>
              </a:xfrm>
              <a:prstGeom prst="rect">
                <a:avLst/>
              </a:prstGeom>
            </p:spPr>
          </p:pic>
          <p:sp>
            <p:nvSpPr>
              <p:cNvPr id="33" name="TextBox 32">
                <a:extLst>
                  <a:ext uri="{FF2B5EF4-FFF2-40B4-BE49-F238E27FC236}">
                    <a16:creationId xmlns:a16="http://schemas.microsoft.com/office/drawing/2014/main" id="{E1054856-2B8A-5440-B08B-92FF67BD4566}"/>
                  </a:ext>
                </a:extLst>
              </p:cNvPr>
              <p:cNvSpPr txBox="1"/>
              <p:nvPr/>
            </p:nvSpPr>
            <p:spPr>
              <a:xfrm>
                <a:off x="8708409" y="5065851"/>
                <a:ext cx="296876" cy="369332"/>
              </a:xfrm>
              <a:prstGeom prst="rect">
                <a:avLst/>
              </a:prstGeom>
              <a:noFill/>
            </p:spPr>
            <p:txBody>
              <a:bodyPr wrap="none" rtlCol="0">
                <a:spAutoFit/>
              </a:bodyPr>
              <a:lstStyle/>
              <a:p>
                <a:r>
                  <a:rPr lang="en-US" b="1" dirty="0">
                    <a:solidFill>
                      <a:srgbClr val="F5F749"/>
                    </a:solidFill>
                    <a:latin typeface="COOPERHEWITT-SEMIBOLD" pitchFamily="2" charset="77"/>
                    <a:ea typeface="COOPERHEWITT-SEMIBOLD" pitchFamily="2" charset="77"/>
                  </a:rPr>
                  <a:t>?</a:t>
                </a:r>
              </a:p>
            </p:txBody>
          </p:sp>
        </p:grpSp>
        <p:grpSp>
          <p:nvGrpSpPr>
            <p:cNvPr id="38" name="Group 37">
              <a:extLst>
                <a:ext uri="{FF2B5EF4-FFF2-40B4-BE49-F238E27FC236}">
                  <a16:creationId xmlns:a16="http://schemas.microsoft.com/office/drawing/2014/main" id="{6F2644A0-13DF-BC4F-9284-27AB06357FE7}"/>
                </a:ext>
              </a:extLst>
            </p:cNvPr>
            <p:cNvGrpSpPr/>
            <p:nvPr/>
          </p:nvGrpSpPr>
          <p:grpSpPr>
            <a:xfrm>
              <a:off x="10151247" y="4465000"/>
              <a:ext cx="797619" cy="1404258"/>
              <a:chOff x="10151247" y="4459824"/>
              <a:chExt cx="797619" cy="1404258"/>
            </a:xfrm>
          </p:grpSpPr>
          <p:pic>
            <p:nvPicPr>
              <p:cNvPr id="34" name="Picture 33">
                <a:extLst>
                  <a:ext uri="{FF2B5EF4-FFF2-40B4-BE49-F238E27FC236}">
                    <a16:creationId xmlns:a16="http://schemas.microsoft.com/office/drawing/2014/main" id="{AF8C4456-6C79-2842-81E5-5156DB547DE2}"/>
                  </a:ext>
                </a:extLst>
              </p:cNvPr>
              <p:cNvPicPr>
                <a:picLocks noChangeAspect="1"/>
              </p:cNvPicPr>
              <p:nvPr/>
            </p:nvPicPr>
            <p:blipFill>
              <a:blip r:embed="rId12"/>
              <a:stretch>
                <a:fillRect/>
              </a:stretch>
            </p:blipFill>
            <p:spPr>
              <a:xfrm>
                <a:off x="10151247" y="4459824"/>
                <a:ext cx="797619" cy="1404258"/>
              </a:xfrm>
              <a:prstGeom prst="rect">
                <a:avLst/>
              </a:prstGeom>
            </p:spPr>
          </p:pic>
          <p:sp>
            <p:nvSpPr>
              <p:cNvPr id="35" name="TextBox 34">
                <a:extLst>
                  <a:ext uri="{FF2B5EF4-FFF2-40B4-BE49-F238E27FC236}">
                    <a16:creationId xmlns:a16="http://schemas.microsoft.com/office/drawing/2014/main" id="{1E7ACD80-636D-C44A-95A8-4455489694A9}"/>
                  </a:ext>
                </a:extLst>
              </p:cNvPr>
              <p:cNvSpPr txBox="1"/>
              <p:nvPr/>
            </p:nvSpPr>
            <p:spPr>
              <a:xfrm>
                <a:off x="10404022" y="5082180"/>
                <a:ext cx="296876" cy="369332"/>
              </a:xfrm>
              <a:prstGeom prst="rect">
                <a:avLst/>
              </a:prstGeom>
              <a:noFill/>
            </p:spPr>
            <p:txBody>
              <a:bodyPr wrap="none" rtlCol="0">
                <a:spAutoFit/>
              </a:bodyPr>
              <a:lstStyle/>
              <a:p>
                <a:r>
                  <a:rPr lang="en-US" b="1" dirty="0">
                    <a:solidFill>
                      <a:srgbClr val="F5F749"/>
                    </a:solidFill>
                    <a:latin typeface="COOPERHEWITT-SEMIBOLD" pitchFamily="2" charset="77"/>
                    <a:ea typeface="COOPERHEWITT-SEMIBOLD" pitchFamily="2" charset="77"/>
                  </a:rPr>
                  <a:t>?</a:t>
                </a:r>
              </a:p>
            </p:txBody>
          </p:sp>
        </p:grpSp>
        <p:grpSp>
          <p:nvGrpSpPr>
            <p:cNvPr id="39" name="Group 38">
              <a:extLst>
                <a:ext uri="{FF2B5EF4-FFF2-40B4-BE49-F238E27FC236}">
                  <a16:creationId xmlns:a16="http://schemas.microsoft.com/office/drawing/2014/main" id="{2240CBCF-424E-8048-8CAE-B966E556FF1B}"/>
                </a:ext>
              </a:extLst>
            </p:cNvPr>
            <p:cNvGrpSpPr/>
            <p:nvPr/>
          </p:nvGrpSpPr>
          <p:grpSpPr>
            <a:xfrm>
              <a:off x="9282434" y="4465000"/>
              <a:ext cx="797619" cy="1404258"/>
              <a:chOff x="9300874" y="4459824"/>
              <a:chExt cx="797619" cy="1404258"/>
            </a:xfrm>
          </p:grpSpPr>
          <p:pic>
            <p:nvPicPr>
              <p:cNvPr id="36" name="Picture 35">
                <a:extLst>
                  <a:ext uri="{FF2B5EF4-FFF2-40B4-BE49-F238E27FC236}">
                    <a16:creationId xmlns:a16="http://schemas.microsoft.com/office/drawing/2014/main" id="{0AE25BF7-50D1-BE43-A9C9-4C1B17BB40D0}"/>
                  </a:ext>
                </a:extLst>
              </p:cNvPr>
              <p:cNvPicPr>
                <a:picLocks noChangeAspect="1"/>
              </p:cNvPicPr>
              <p:nvPr/>
            </p:nvPicPr>
            <p:blipFill>
              <a:blip r:embed="rId12"/>
              <a:stretch>
                <a:fillRect/>
              </a:stretch>
            </p:blipFill>
            <p:spPr>
              <a:xfrm>
                <a:off x="9300874" y="4459824"/>
                <a:ext cx="797619" cy="1404258"/>
              </a:xfrm>
              <a:prstGeom prst="rect">
                <a:avLst/>
              </a:prstGeom>
            </p:spPr>
          </p:pic>
          <p:sp>
            <p:nvSpPr>
              <p:cNvPr id="37" name="TextBox 36">
                <a:extLst>
                  <a:ext uri="{FF2B5EF4-FFF2-40B4-BE49-F238E27FC236}">
                    <a16:creationId xmlns:a16="http://schemas.microsoft.com/office/drawing/2014/main" id="{72C3C2F9-551E-A34F-A3DF-2B21B415DC22}"/>
                  </a:ext>
                </a:extLst>
              </p:cNvPr>
              <p:cNvSpPr txBox="1"/>
              <p:nvPr/>
            </p:nvSpPr>
            <p:spPr>
              <a:xfrm>
                <a:off x="9553649" y="5082180"/>
                <a:ext cx="322524" cy="369332"/>
              </a:xfrm>
              <a:prstGeom prst="rect">
                <a:avLst/>
              </a:prstGeom>
              <a:noFill/>
            </p:spPr>
            <p:txBody>
              <a:bodyPr wrap="none" rtlCol="0">
                <a:spAutoFit/>
              </a:bodyPr>
              <a:lstStyle/>
              <a:p>
                <a:r>
                  <a:rPr lang="en-US" b="1" dirty="0">
                    <a:solidFill>
                      <a:srgbClr val="F5F749"/>
                    </a:solidFill>
                    <a:latin typeface="COOPERHEWITT-SEMIBOLD" pitchFamily="2" charset="77"/>
                    <a:ea typeface="COOPERHEWITT-SEMIBOLD" pitchFamily="2" charset="77"/>
                  </a:rPr>
                  <a:t>$</a:t>
                </a:r>
              </a:p>
            </p:txBody>
          </p:sp>
        </p:grpSp>
      </p:grpSp>
      <p:sp>
        <p:nvSpPr>
          <p:cNvPr id="43" name="Rectangle 42">
            <a:extLst>
              <a:ext uri="{FF2B5EF4-FFF2-40B4-BE49-F238E27FC236}">
                <a16:creationId xmlns:a16="http://schemas.microsoft.com/office/drawing/2014/main" id="{719BB200-3D38-AE44-A1CD-2F0FD35AA471}"/>
              </a:ext>
            </a:extLst>
          </p:cNvPr>
          <p:cNvSpPr/>
          <p:nvPr/>
        </p:nvSpPr>
        <p:spPr>
          <a:xfrm>
            <a:off x="443237" y="359164"/>
            <a:ext cx="5713987" cy="916933"/>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OPERHEWITT-SEMIBOLD" pitchFamily="2" charset="77"/>
                <a:ea typeface="COOPERHEWITT-SEMIBOLD" pitchFamily="2" charset="77"/>
              </a:rPr>
              <a:t>Challenges to Research</a:t>
            </a:r>
            <a:endParaRPr lang="en-US" sz="2800" b="1" dirty="0">
              <a:solidFill>
                <a:srgbClr val="FF9770"/>
              </a:solidFill>
              <a:latin typeface="COOPERHEWITT-SEMIBOLD" pitchFamily="2" charset="77"/>
              <a:ea typeface="COOPERHEWITT-SEMIBOLD" pitchFamily="2" charset="77"/>
            </a:endParaRPr>
          </a:p>
        </p:txBody>
      </p:sp>
    </p:spTree>
    <p:extLst>
      <p:ext uri="{BB962C8B-B14F-4D97-AF65-F5344CB8AC3E}">
        <p14:creationId xmlns:p14="http://schemas.microsoft.com/office/powerpoint/2010/main" val="3070092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B55D57E-18EE-4E45-8750-DF2D99AD21ED}"/>
              </a:ext>
            </a:extLst>
          </p:cNvPr>
          <p:cNvSpPr>
            <a:spLocks noGrp="1"/>
          </p:cNvSpPr>
          <p:nvPr>
            <p:ph idx="1"/>
          </p:nvPr>
        </p:nvSpPr>
        <p:spPr>
          <a:xfrm>
            <a:off x="5603468" y="1981040"/>
            <a:ext cx="6449596" cy="4351338"/>
          </a:xfrm>
        </p:spPr>
        <p:txBody>
          <a:bodyPr>
            <a:normAutofit fontScale="92500" lnSpcReduction="10000"/>
          </a:bodyPr>
          <a:lstStyle/>
          <a:p>
            <a:r>
              <a:rPr lang="en-US" dirty="0">
                <a:latin typeface="COOPERHEWITT-THIN" pitchFamily="2" charset="77"/>
                <a:ea typeface="COOPERHEWITT-THIN" pitchFamily="2" charset="77"/>
              </a:rPr>
              <a:t>Qualitative study of software projects</a:t>
            </a:r>
          </a:p>
          <a:p>
            <a:pPr lvl="1"/>
            <a:r>
              <a:rPr lang="en-US" dirty="0">
                <a:latin typeface="COOPERHEWITT-THIN" pitchFamily="2" charset="77"/>
                <a:ea typeface="COOPERHEWITT-THIN" pitchFamily="2" charset="77"/>
              </a:rPr>
              <a:t>Example narrative</a:t>
            </a:r>
          </a:p>
          <a:p>
            <a:pPr lvl="1"/>
            <a:r>
              <a:rPr lang="en-US" dirty="0">
                <a:latin typeface="COOPERHEWITT-THIN" pitchFamily="2" charset="77"/>
                <a:ea typeface="COOPERHEWITT-THIN" pitchFamily="2" charset="77"/>
              </a:rPr>
              <a:t>Validating the narrative</a:t>
            </a:r>
          </a:p>
          <a:p>
            <a:pPr lvl="1"/>
            <a:r>
              <a:rPr lang="en-US" dirty="0">
                <a:latin typeface="COOPERHEWITT-THIN" pitchFamily="2" charset="77"/>
                <a:ea typeface="COOPERHEWITT-THIN" pitchFamily="2" charset="77"/>
              </a:rPr>
              <a:t>Connecting to theoretical concepts</a:t>
            </a:r>
          </a:p>
          <a:p>
            <a:pPr lvl="1"/>
            <a:r>
              <a:rPr lang="en-US" dirty="0">
                <a:latin typeface="COOPERHEWITT-THIN" pitchFamily="2" charset="77"/>
                <a:ea typeface="COOPERHEWITT-THIN" pitchFamily="2" charset="77"/>
              </a:rPr>
              <a:t>Value of the narrative</a:t>
            </a:r>
          </a:p>
          <a:p>
            <a:pPr lvl="1"/>
            <a:r>
              <a:rPr lang="en-US" dirty="0">
                <a:latin typeface="COOPERHEWITT-THIN" pitchFamily="2" charset="77"/>
                <a:ea typeface="COOPERHEWITT-THIN" pitchFamily="2" charset="77"/>
              </a:rPr>
              <a:t>Developing analytical language</a:t>
            </a:r>
          </a:p>
          <a:p>
            <a:pPr lvl="1"/>
            <a:r>
              <a:rPr lang="en-US" dirty="0">
                <a:latin typeface="COOPERHEWITT-THIN" pitchFamily="2" charset="77"/>
                <a:ea typeface="COOPERHEWITT-THIN" pitchFamily="2" charset="77"/>
              </a:rPr>
              <a:t>Challenges</a:t>
            </a:r>
          </a:p>
          <a:p>
            <a:r>
              <a:rPr lang="en-US" dirty="0">
                <a:latin typeface="COOPERHEWITT-THIN" pitchFamily="2" charset="77"/>
                <a:ea typeface="COOPERHEWITT-THIN" pitchFamily="2" charset="77"/>
              </a:rPr>
              <a:t>Quantitative study of scientific software development</a:t>
            </a:r>
          </a:p>
          <a:p>
            <a:pPr lvl="1"/>
            <a:r>
              <a:rPr lang="en-US" dirty="0">
                <a:latin typeface="COOPERHEWITT-THIN" pitchFamily="2" charset="77"/>
                <a:ea typeface="COOPERHEWITT-THIN" pitchFamily="2" charset="77"/>
              </a:rPr>
              <a:t>Importance of large datasets</a:t>
            </a:r>
          </a:p>
          <a:p>
            <a:pPr lvl="1"/>
            <a:r>
              <a:rPr lang="en-US" dirty="0">
                <a:latin typeface="COOPERHEWITT-THIN" pitchFamily="2" charset="77"/>
                <a:ea typeface="COOPERHEWITT-THIN" pitchFamily="2" charset="77"/>
              </a:rPr>
              <a:t>Operationalizing software metrics and entities</a:t>
            </a:r>
          </a:p>
          <a:p>
            <a:r>
              <a:rPr lang="en-US" dirty="0">
                <a:latin typeface="COOPERHEWITT-THIN" pitchFamily="2" charset="77"/>
                <a:ea typeface="COOPERHEWITT-THIN" pitchFamily="2" charset="77"/>
              </a:rPr>
              <a:t>Opportunities</a:t>
            </a: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a:p>
            <a:pPr lvl="1"/>
            <a:endParaRPr lang="en-US" dirty="0">
              <a:latin typeface="COOPERHEWITT-THIN" pitchFamily="2" charset="77"/>
              <a:ea typeface="COOPERHEWITT-THIN" pitchFamily="2" charset="77"/>
            </a:endParaRPr>
          </a:p>
        </p:txBody>
      </p:sp>
      <p:grpSp>
        <p:nvGrpSpPr>
          <p:cNvPr id="13" name="Group 12">
            <a:extLst>
              <a:ext uri="{FF2B5EF4-FFF2-40B4-BE49-F238E27FC236}">
                <a16:creationId xmlns:a16="http://schemas.microsoft.com/office/drawing/2014/main" id="{108EEC9D-0015-1E4B-8B05-1608C529933F}"/>
              </a:ext>
            </a:extLst>
          </p:cNvPr>
          <p:cNvGrpSpPr/>
          <p:nvPr/>
        </p:nvGrpSpPr>
        <p:grpSpPr>
          <a:xfrm>
            <a:off x="0" y="-306065"/>
            <a:ext cx="5603468" cy="4987704"/>
            <a:chOff x="0" y="-306065"/>
            <a:chExt cx="5603468" cy="4987704"/>
          </a:xfrm>
        </p:grpSpPr>
        <p:sp>
          <p:nvSpPr>
            <p:cNvPr id="14" name="Oval 13">
              <a:extLst>
                <a:ext uri="{FF2B5EF4-FFF2-40B4-BE49-F238E27FC236}">
                  <a16:creationId xmlns:a16="http://schemas.microsoft.com/office/drawing/2014/main" id="{F878918B-96CE-EE42-B116-72551C444361}"/>
                </a:ext>
              </a:extLst>
            </p:cNvPr>
            <p:cNvSpPr/>
            <p:nvPr/>
          </p:nvSpPr>
          <p:spPr>
            <a:xfrm flipH="1">
              <a:off x="307882" y="-306065"/>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4E14098-2096-5C44-BFB7-36BCD8D87709}"/>
                </a:ext>
              </a:extLst>
            </p:cNvPr>
            <p:cNvSpPr txBox="1"/>
            <p:nvPr/>
          </p:nvSpPr>
          <p:spPr>
            <a:xfrm>
              <a:off x="0" y="1400557"/>
              <a:ext cx="5603468" cy="1415772"/>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a:p>
              <a:pPr algn="ctr"/>
              <a:r>
                <a:rPr lang="en-US" dirty="0">
                  <a:solidFill>
                    <a:schemeClr val="bg1"/>
                  </a:solidFill>
                  <a:latin typeface="COOPERHEWITT-THIN" pitchFamily="2" charset="77"/>
                  <a:ea typeface="COOPERHEWITT-THIN" pitchFamily="2" charset="77"/>
                </a:rPr>
                <a:t>talk outline</a:t>
              </a:r>
            </a:p>
          </p:txBody>
        </p:sp>
      </p:grpSp>
      <p:sp>
        <p:nvSpPr>
          <p:cNvPr id="16" name="Right Arrow 15">
            <a:extLst>
              <a:ext uri="{FF2B5EF4-FFF2-40B4-BE49-F238E27FC236}">
                <a16:creationId xmlns:a16="http://schemas.microsoft.com/office/drawing/2014/main" id="{25B80872-4B8F-594B-96D0-0380D6FFDF18}"/>
              </a:ext>
            </a:extLst>
          </p:cNvPr>
          <p:cNvSpPr/>
          <p:nvPr/>
        </p:nvSpPr>
        <p:spPr>
          <a:xfrm>
            <a:off x="5842907" y="5060965"/>
            <a:ext cx="506186" cy="408214"/>
          </a:xfrm>
          <a:prstGeom prst="rightArrow">
            <a:avLst/>
          </a:prstGeom>
          <a:solidFill>
            <a:srgbClr val="F5F749"/>
          </a:solid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534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6D2F2D-E237-964E-8D1D-E999AD40150C}"/>
              </a:ext>
            </a:extLst>
          </p:cNvPr>
          <p:cNvSpPr txBox="1"/>
          <p:nvPr/>
        </p:nvSpPr>
        <p:spPr>
          <a:xfrm>
            <a:off x="6019800" y="795669"/>
            <a:ext cx="5295937" cy="2308324"/>
          </a:xfrm>
          <a:prstGeom prst="rect">
            <a:avLst/>
          </a:prstGeom>
          <a:noFill/>
        </p:spPr>
        <p:txBody>
          <a:bodyPr wrap="none" rtlCol="0">
            <a:spAutoFit/>
          </a:bodyPr>
          <a:lstStyle/>
          <a:p>
            <a:r>
              <a:rPr lang="en-US" sz="3600" b="1" dirty="0">
                <a:solidFill>
                  <a:srgbClr val="FF9770"/>
                </a:solidFill>
                <a:latin typeface="COOPERHEWITT-SEMIBOLD" pitchFamily="2" charset="77"/>
                <a:ea typeface="COOPERHEWITT-SEMIBOLD" pitchFamily="2" charset="77"/>
              </a:rPr>
              <a:t>Science of Team Science</a:t>
            </a:r>
          </a:p>
          <a:p>
            <a:r>
              <a:rPr lang="en-US" sz="3600" b="1" dirty="0" err="1">
                <a:solidFill>
                  <a:srgbClr val="FF9770"/>
                </a:solidFill>
                <a:latin typeface="COOPERHEWITT-SEMIBOLD" pitchFamily="2" charset="77"/>
                <a:ea typeface="COOPERHEWITT-SEMIBOLD" pitchFamily="2" charset="77"/>
              </a:rPr>
              <a:t>Scientometrics</a:t>
            </a:r>
            <a:endParaRPr lang="en-US" sz="3600" b="1" dirty="0">
              <a:solidFill>
                <a:srgbClr val="FF9770"/>
              </a:solidFill>
              <a:latin typeface="COOPERHEWITT-SEMIBOLD" pitchFamily="2" charset="77"/>
              <a:ea typeface="COOPERHEWITT-SEMIBOLD" pitchFamily="2" charset="77"/>
            </a:endParaRPr>
          </a:p>
          <a:p>
            <a:r>
              <a:rPr lang="en-US" sz="3600" b="1" dirty="0">
                <a:solidFill>
                  <a:srgbClr val="FF9770"/>
                </a:solidFill>
                <a:latin typeface="COOPERHEWITT-SEMIBOLD" pitchFamily="2" charset="77"/>
                <a:ea typeface="COOPERHEWITT-SEMIBOLD" pitchFamily="2" charset="77"/>
              </a:rPr>
              <a:t>Bibliometrics</a:t>
            </a:r>
          </a:p>
          <a:p>
            <a:r>
              <a:rPr lang="en-US" sz="3600" b="1" dirty="0">
                <a:solidFill>
                  <a:srgbClr val="FF9770"/>
                </a:solidFill>
                <a:latin typeface="COOPERHEWITT-SEMIBOLD" pitchFamily="2" charset="77"/>
                <a:ea typeface="COOPERHEWITT-SEMIBOLD" pitchFamily="2" charset="77"/>
              </a:rPr>
              <a:t>Science of Science</a:t>
            </a:r>
          </a:p>
        </p:txBody>
      </p:sp>
      <p:pic>
        <p:nvPicPr>
          <p:cNvPr id="6" name="Picture 5">
            <a:extLst>
              <a:ext uri="{FF2B5EF4-FFF2-40B4-BE49-F238E27FC236}">
                <a16:creationId xmlns:a16="http://schemas.microsoft.com/office/drawing/2014/main" id="{4FEDAD89-1608-D04D-A9AD-90340E5C1EF6}"/>
              </a:ext>
            </a:extLst>
          </p:cNvPr>
          <p:cNvPicPr>
            <a:picLocks noChangeAspect="1"/>
          </p:cNvPicPr>
          <p:nvPr/>
        </p:nvPicPr>
        <p:blipFill>
          <a:blip r:embed="rId3"/>
          <a:stretch>
            <a:fillRect/>
          </a:stretch>
        </p:blipFill>
        <p:spPr>
          <a:xfrm>
            <a:off x="1448441" y="2629453"/>
            <a:ext cx="5142253" cy="3432878"/>
          </a:xfrm>
          <a:prstGeom prst="rect">
            <a:avLst/>
          </a:prstGeom>
        </p:spPr>
      </p:pic>
      <p:sp>
        <p:nvSpPr>
          <p:cNvPr id="7" name="TextBox 6">
            <a:extLst>
              <a:ext uri="{FF2B5EF4-FFF2-40B4-BE49-F238E27FC236}">
                <a16:creationId xmlns:a16="http://schemas.microsoft.com/office/drawing/2014/main" id="{B31727F3-3155-1743-8BCE-35B6B38B2FA9}"/>
              </a:ext>
            </a:extLst>
          </p:cNvPr>
          <p:cNvSpPr txBox="1"/>
          <p:nvPr/>
        </p:nvSpPr>
        <p:spPr>
          <a:xfrm>
            <a:off x="9826803" y="1339702"/>
            <a:ext cx="1488934" cy="307777"/>
          </a:xfrm>
          <a:prstGeom prst="rect">
            <a:avLst/>
          </a:prstGeom>
          <a:noFill/>
        </p:spPr>
        <p:txBody>
          <a:bodyPr wrap="none" rtlCol="0">
            <a:spAutoFit/>
          </a:bodyPr>
          <a:lstStyle/>
          <a:p>
            <a:r>
              <a:rPr lang="en-US" sz="1400" dirty="0">
                <a:latin typeface="COOPERHEWITT-THIN" pitchFamily="2" charset="77"/>
                <a:ea typeface="COOPERHEWITT-THIN" pitchFamily="2" charset="77"/>
              </a:rPr>
              <a:t>(Hall et al., 2018)</a:t>
            </a:r>
          </a:p>
        </p:txBody>
      </p:sp>
    </p:spTree>
    <p:extLst>
      <p:ext uri="{BB962C8B-B14F-4D97-AF65-F5344CB8AC3E}">
        <p14:creationId xmlns:p14="http://schemas.microsoft.com/office/powerpoint/2010/main" val="4271714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F084C-F694-2941-8949-CBB231373166}"/>
              </a:ext>
            </a:extLst>
          </p:cNvPr>
          <p:cNvPicPr>
            <a:picLocks noChangeAspect="1"/>
          </p:cNvPicPr>
          <p:nvPr/>
        </p:nvPicPr>
        <p:blipFill>
          <a:blip r:embed="rId3"/>
          <a:stretch>
            <a:fillRect/>
          </a:stretch>
        </p:blipFill>
        <p:spPr>
          <a:xfrm>
            <a:off x="768096" y="284786"/>
            <a:ext cx="6422039" cy="4351337"/>
          </a:xfrm>
          <a:prstGeom prst="rect">
            <a:avLst/>
          </a:prstGeom>
          <a:ln>
            <a:solidFill>
              <a:srgbClr val="70D6FF"/>
            </a:solidFill>
          </a:ln>
        </p:spPr>
      </p:pic>
      <p:pic>
        <p:nvPicPr>
          <p:cNvPr id="9" name="Picture 8">
            <a:extLst>
              <a:ext uri="{FF2B5EF4-FFF2-40B4-BE49-F238E27FC236}">
                <a16:creationId xmlns:a16="http://schemas.microsoft.com/office/drawing/2014/main" id="{9379FD1E-7602-164F-92E4-F5A2FF11C2DE}"/>
              </a:ext>
            </a:extLst>
          </p:cNvPr>
          <p:cNvPicPr>
            <a:picLocks noChangeAspect="1"/>
          </p:cNvPicPr>
          <p:nvPr/>
        </p:nvPicPr>
        <p:blipFill>
          <a:blip r:embed="rId4"/>
          <a:stretch>
            <a:fillRect/>
          </a:stretch>
        </p:blipFill>
        <p:spPr>
          <a:xfrm>
            <a:off x="5291364" y="2025933"/>
            <a:ext cx="6132540" cy="4351338"/>
          </a:xfrm>
          <a:prstGeom prst="rect">
            <a:avLst/>
          </a:prstGeom>
          <a:ln>
            <a:solidFill>
              <a:srgbClr val="70D6FF"/>
            </a:solidFill>
          </a:ln>
        </p:spPr>
      </p:pic>
    </p:spTree>
    <p:extLst>
      <p:ext uri="{BB962C8B-B14F-4D97-AF65-F5344CB8AC3E}">
        <p14:creationId xmlns:p14="http://schemas.microsoft.com/office/powerpoint/2010/main" val="3394114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59758-DBBA-EC4E-8BC6-DFB2DB6633FA}"/>
              </a:ext>
            </a:extLst>
          </p:cNvPr>
          <p:cNvPicPr>
            <a:picLocks noChangeAspect="1"/>
          </p:cNvPicPr>
          <p:nvPr/>
        </p:nvPicPr>
        <p:blipFill>
          <a:blip r:embed="rId3"/>
          <a:stretch>
            <a:fillRect/>
          </a:stretch>
        </p:blipFill>
        <p:spPr>
          <a:xfrm>
            <a:off x="6731582" y="1277470"/>
            <a:ext cx="4245874" cy="3729708"/>
          </a:xfrm>
          <a:prstGeom prst="rect">
            <a:avLst/>
          </a:prstGeom>
        </p:spPr>
      </p:pic>
      <p:pic>
        <p:nvPicPr>
          <p:cNvPr id="7" name="Picture 6">
            <a:extLst>
              <a:ext uri="{FF2B5EF4-FFF2-40B4-BE49-F238E27FC236}">
                <a16:creationId xmlns:a16="http://schemas.microsoft.com/office/drawing/2014/main" id="{B1E0D920-2612-1140-9A1D-494681D38C46}"/>
              </a:ext>
            </a:extLst>
          </p:cNvPr>
          <p:cNvPicPr>
            <a:picLocks noChangeAspect="1"/>
          </p:cNvPicPr>
          <p:nvPr/>
        </p:nvPicPr>
        <p:blipFill>
          <a:blip r:embed="rId4"/>
          <a:stretch>
            <a:fillRect/>
          </a:stretch>
        </p:blipFill>
        <p:spPr>
          <a:xfrm>
            <a:off x="860986" y="1277469"/>
            <a:ext cx="4611276" cy="3729709"/>
          </a:xfrm>
          <a:prstGeom prst="rect">
            <a:avLst/>
          </a:prstGeom>
        </p:spPr>
      </p:pic>
      <p:sp>
        <p:nvSpPr>
          <p:cNvPr id="9" name="TextBox 8">
            <a:extLst>
              <a:ext uri="{FF2B5EF4-FFF2-40B4-BE49-F238E27FC236}">
                <a16:creationId xmlns:a16="http://schemas.microsoft.com/office/drawing/2014/main" id="{3A95853E-DED2-8945-B093-782B6BD398CF}"/>
              </a:ext>
            </a:extLst>
          </p:cNvPr>
          <p:cNvSpPr txBox="1"/>
          <p:nvPr/>
        </p:nvSpPr>
        <p:spPr>
          <a:xfrm>
            <a:off x="1895232" y="695719"/>
            <a:ext cx="3045834" cy="369332"/>
          </a:xfrm>
          <a:prstGeom prst="rect">
            <a:avLst/>
          </a:prstGeom>
          <a:noFill/>
        </p:spPr>
        <p:txBody>
          <a:bodyPr wrap="none" rtlCol="0">
            <a:spAutoFit/>
          </a:bodyPr>
          <a:lstStyle/>
          <a:p>
            <a:r>
              <a:rPr lang="en-US" dirty="0">
                <a:latin typeface="COOPERHEWITT-THIN" pitchFamily="2" charset="77"/>
                <a:ea typeface="COOPERHEWITT-THIN" pitchFamily="2" charset="77"/>
              </a:rPr>
              <a:t>Percentage Written by Teams</a:t>
            </a:r>
          </a:p>
        </p:txBody>
      </p:sp>
      <p:sp>
        <p:nvSpPr>
          <p:cNvPr id="10" name="TextBox 9">
            <a:extLst>
              <a:ext uri="{FF2B5EF4-FFF2-40B4-BE49-F238E27FC236}">
                <a16:creationId xmlns:a16="http://schemas.microsoft.com/office/drawing/2014/main" id="{1AECA8BA-B5ED-E14B-99D8-91B1D2C99A5D}"/>
              </a:ext>
            </a:extLst>
          </p:cNvPr>
          <p:cNvSpPr txBox="1"/>
          <p:nvPr/>
        </p:nvSpPr>
        <p:spPr>
          <a:xfrm>
            <a:off x="7968364" y="701525"/>
            <a:ext cx="1998624" cy="369332"/>
          </a:xfrm>
          <a:prstGeom prst="rect">
            <a:avLst/>
          </a:prstGeom>
          <a:noFill/>
        </p:spPr>
        <p:txBody>
          <a:bodyPr wrap="none" rtlCol="0">
            <a:spAutoFit/>
          </a:bodyPr>
          <a:lstStyle/>
          <a:p>
            <a:r>
              <a:rPr lang="en-US" dirty="0">
                <a:latin typeface="COOPERHEWITT-THIN" pitchFamily="2" charset="77"/>
                <a:ea typeface="COOPERHEWITT-THIN" pitchFamily="2" charset="77"/>
              </a:rPr>
              <a:t>Average Team Size</a:t>
            </a:r>
          </a:p>
        </p:txBody>
      </p:sp>
      <p:sp>
        <p:nvSpPr>
          <p:cNvPr id="11" name="TextBox 10">
            <a:extLst>
              <a:ext uri="{FF2B5EF4-FFF2-40B4-BE49-F238E27FC236}">
                <a16:creationId xmlns:a16="http://schemas.microsoft.com/office/drawing/2014/main" id="{1789282E-A546-FD44-87FB-B7C88323D42D}"/>
              </a:ext>
            </a:extLst>
          </p:cNvPr>
          <p:cNvSpPr txBox="1"/>
          <p:nvPr/>
        </p:nvSpPr>
        <p:spPr>
          <a:xfrm rot="16200000">
            <a:off x="23847" y="2681729"/>
            <a:ext cx="1520160" cy="307777"/>
          </a:xfrm>
          <a:prstGeom prst="rect">
            <a:avLst/>
          </a:prstGeom>
          <a:noFill/>
        </p:spPr>
        <p:txBody>
          <a:bodyPr wrap="none" rtlCol="0">
            <a:spAutoFit/>
          </a:bodyPr>
          <a:lstStyle>
            <a:defPPr>
              <a:defRPr lang="en-US"/>
            </a:defPPr>
            <a:lvl1pPr>
              <a:defRPr>
                <a:latin typeface="COOPERHEWITT-THIN" pitchFamily="2" charset="77"/>
                <a:ea typeface="COOPERHEWITT-THIN" pitchFamily="2" charset="77"/>
              </a:defRPr>
            </a:lvl1pPr>
          </a:lstStyle>
          <a:p>
            <a:r>
              <a:rPr lang="en-US" sz="1400" dirty="0"/>
              <a:t>Percent by Teams</a:t>
            </a:r>
          </a:p>
        </p:txBody>
      </p:sp>
      <p:sp>
        <p:nvSpPr>
          <p:cNvPr id="12" name="TextBox 11">
            <a:extLst>
              <a:ext uri="{FF2B5EF4-FFF2-40B4-BE49-F238E27FC236}">
                <a16:creationId xmlns:a16="http://schemas.microsoft.com/office/drawing/2014/main" id="{F3E4FB75-4338-124A-AC49-0DDAE51F44B3}"/>
              </a:ext>
            </a:extLst>
          </p:cNvPr>
          <p:cNvSpPr txBox="1"/>
          <p:nvPr/>
        </p:nvSpPr>
        <p:spPr>
          <a:xfrm rot="16200000">
            <a:off x="5753088" y="2681729"/>
            <a:ext cx="1595630" cy="307777"/>
          </a:xfrm>
          <a:prstGeom prst="rect">
            <a:avLst/>
          </a:prstGeom>
          <a:noFill/>
        </p:spPr>
        <p:txBody>
          <a:bodyPr wrap="none" rtlCol="0">
            <a:spAutoFit/>
          </a:bodyPr>
          <a:lstStyle>
            <a:defPPr>
              <a:defRPr lang="en-US"/>
            </a:defPPr>
            <a:lvl1pPr>
              <a:defRPr>
                <a:latin typeface="COOPERHEWITT-THIN" pitchFamily="2" charset="77"/>
                <a:ea typeface="COOPERHEWITT-THIN" pitchFamily="2" charset="77"/>
              </a:defRPr>
            </a:lvl1pPr>
          </a:lstStyle>
          <a:p>
            <a:r>
              <a:rPr lang="en-US" sz="1400" dirty="0"/>
              <a:t>Average Team Size</a:t>
            </a:r>
          </a:p>
        </p:txBody>
      </p:sp>
      <p:sp>
        <p:nvSpPr>
          <p:cNvPr id="13" name="TextBox 12">
            <a:extLst>
              <a:ext uri="{FF2B5EF4-FFF2-40B4-BE49-F238E27FC236}">
                <a16:creationId xmlns:a16="http://schemas.microsoft.com/office/drawing/2014/main" id="{DF5E438D-01B9-C749-BCC2-8A341AD8FAB9}"/>
              </a:ext>
            </a:extLst>
          </p:cNvPr>
          <p:cNvSpPr txBox="1"/>
          <p:nvPr/>
        </p:nvSpPr>
        <p:spPr>
          <a:xfrm>
            <a:off x="3159873" y="5066460"/>
            <a:ext cx="516552" cy="307777"/>
          </a:xfrm>
          <a:prstGeom prst="rect">
            <a:avLst/>
          </a:prstGeom>
          <a:noFill/>
        </p:spPr>
        <p:txBody>
          <a:bodyPr wrap="none" rtlCol="0">
            <a:spAutoFit/>
          </a:bodyPr>
          <a:lstStyle>
            <a:defPPr>
              <a:defRPr lang="en-US"/>
            </a:defPPr>
            <a:lvl1pPr>
              <a:defRPr sz="1400">
                <a:latin typeface="COOPERHEWITT-THIN" pitchFamily="2" charset="77"/>
                <a:ea typeface="COOPERHEWITT-THIN" pitchFamily="2" charset="77"/>
              </a:defRPr>
            </a:lvl1pPr>
          </a:lstStyle>
          <a:p>
            <a:r>
              <a:rPr lang="en-US" dirty="0"/>
              <a:t>Year</a:t>
            </a:r>
          </a:p>
        </p:txBody>
      </p:sp>
      <p:sp>
        <p:nvSpPr>
          <p:cNvPr id="14" name="TextBox 13">
            <a:extLst>
              <a:ext uri="{FF2B5EF4-FFF2-40B4-BE49-F238E27FC236}">
                <a16:creationId xmlns:a16="http://schemas.microsoft.com/office/drawing/2014/main" id="{78873DB7-EA62-314B-83C0-E04D79C90FE8}"/>
              </a:ext>
            </a:extLst>
          </p:cNvPr>
          <p:cNvSpPr txBox="1"/>
          <p:nvPr/>
        </p:nvSpPr>
        <p:spPr>
          <a:xfrm>
            <a:off x="8709400" y="5061528"/>
            <a:ext cx="516552" cy="307777"/>
          </a:xfrm>
          <a:prstGeom prst="rect">
            <a:avLst/>
          </a:prstGeom>
          <a:noFill/>
        </p:spPr>
        <p:txBody>
          <a:bodyPr wrap="none" rtlCol="0">
            <a:spAutoFit/>
          </a:bodyPr>
          <a:lstStyle>
            <a:defPPr>
              <a:defRPr lang="en-US"/>
            </a:defPPr>
            <a:lvl1pPr>
              <a:defRPr sz="1400">
                <a:latin typeface="COOPERHEWITT-THIN" pitchFamily="2" charset="77"/>
                <a:ea typeface="COOPERHEWITT-THIN" pitchFamily="2" charset="77"/>
              </a:defRPr>
            </a:lvl1pPr>
          </a:lstStyle>
          <a:p>
            <a:r>
              <a:rPr lang="en-US" dirty="0"/>
              <a:t>Year</a:t>
            </a:r>
          </a:p>
        </p:txBody>
      </p:sp>
      <p:sp>
        <p:nvSpPr>
          <p:cNvPr id="15" name="TextBox 14">
            <a:extLst>
              <a:ext uri="{FF2B5EF4-FFF2-40B4-BE49-F238E27FC236}">
                <a16:creationId xmlns:a16="http://schemas.microsoft.com/office/drawing/2014/main" id="{61722A0F-817E-FA45-B3FD-A6D8140C068C}"/>
              </a:ext>
            </a:extLst>
          </p:cNvPr>
          <p:cNvSpPr txBox="1"/>
          <p:nvPr/>
        </p:nvSpPr>
        <p:spPr>
          <a:xfrm>
            <a:off x="4864131" y="6344944"/>
            <a:ext cx="2311338" cy="307777"/>
          </a:xfrm>
          <a:prstGeom prst="rect">
            <a:avLst/>
          </a:prstGeom>
          <a:noFill/>
        </p:spPr>
        <p:txBody>
          <a:bodyPr wrap="none" rtlCol="0">
            <a:spAutoFit/>
          </a:bodyPr>
          <a:lstStyle/>
          <a:p>
            <a:r>
              <a:rPr lang="en-US" sz="1400" dirty="0">
                <a:latin typeface="COOPERHEWITT-THIN" pitchFamily="2" charset="77"/>
                <a:ea typeface="COOPERHEWITT-THIN" pitchFamily="2" charset="77"/>
              </a:rPr>
              <a:t>(</a:t>
            </a:r>
            <a:r>
              <a:rPr lang="en-US" sz="1400" dirty="0" err="1">
                <a:latin typeface="COOPERHEWITT-THIN" pitchFamily="2" charset="77"/>
                <a:ea typeface="COOPERHEWITT-THIN" pitchFamily="2" charset="77"/>
              </a:rPr>
              <a:t>Wuchty</a:t>
            </a:r>
            <a:r>
              <a:rPr lang="en-US" sz="1400" dirty="0">
                <a:latin typeface="COOPERHEWITT-THIN" pitchFamily="2" charset="77"/>
                <a:ea typeface="COOPERHEWITT-THIN" pitchFamily="2" charset="77"/>
              </a:rPr>
              <a:t>, Jones, </a:t>
            </a:r>
            <a:r>
              <a:rPr lang="en-US" sz="1400" dirty="0" err="1">
                <a:latin typeface="COOPERHEWITT-THIN" pitchFamily="2" charset="77"/>
                <a:ea typeface="COOPERHEWITT-THIN" pitchFamily="2" charset="77"/>
              </a:rPr>
              <a:t>Uzzi</a:t>
            </a:r>
            <a:r>
              <a:rPr lang="en-US" sz="1400" dirty="0">
                <a:latin typeface="COOPERHEWITT-THIN" pitchFamily="2" charset="77"/>
                <a:ea typeface="COOPERHEWITT-THIN" pitchFamily="2" charset="77"/>
              </a:rPr>
              <a:t>, 2007)</a:t>
            </a:r>
          </a:p>
        </p:txBody>
      </p:sp>
      <p:grpSp>
        <p:nvGrpSpPr>
          <p:cNvPr id="28" name="Group 27">
            <a:extLst>
              <a:ext uri="{FF2B5EF4-FFF2-40B4-BE49-F238E27FC236}">
                <a16:creationId xmlns:a16="http://schemas.microsoft.com/office/drawing/2014/main" id="{0A25D073-8892-F045-ADA6-0CBA62B09FD4}"/>
              </a:ext>
            </a:extLst>
          </p:cNvPr>
          <p:cNvGrpSpPr/>
          <p:nvPr/>
        </p:nvGrpSpPr>
        <p:grpSpPr>
          <a:xfrm>
            <a:off x="3538144" y="5545164"/>
            <a:ext cx="2606042" cy="369332"/>
            <a:chOff x="1338252" y="5406055"/>
            <a:chExt cx="2606042" cy="369332"/>
          </a:xfrm>
        </p:grpSpPr>
        <p:sp>
          <p:nvSpPr>
            <p:cNvPr id="19" name="Rectangle 18">
              <a:extLst>
                <a:ext uri="{FF2B5EF4-FFF2-40B4-BE49-F238E27FC236}">
                  <a16:creationId xmlns:a16="http://schemas.microsoft.com/office/drawing/2014/main" id="{3C97EB03-8054-A14C-92D2-0FF2CB2C1FE7}"/>
                </a:ext>
              </a:extLst>
            </p:cNvPr>
            <p:cNvSpPr/>
            <p:nvPr/>
          </p:nvSpPr>
          <p:spPr>
            <a:xfrm>
              <a:off x="1338252" y="5474083"/>
              <a:ext cx="233277" cy="233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D59A87-2465-544B-A354-4372139041DE}"/>
                </a:ext>
              </a:extLst>
            </p:cNvPr>
            <p:cNvSpPr txBox="1"/>
            <p:nvPr/>
          </p:nvSpPr>
          <p:spPr>
            <a:xfrm>
              <a:off x="1571529" y="5406055"/>
              <a:ext cx="2372765" cy="369332"/>
            </a:xfrm>
            <a:prstGeom prst="rect">
              <a:avLst/>
            </a:prstGeom>
            <a:noFill/>
          </p:spPr>
          <p:txBody>
            <a:bodyPr wrap="none" rtlCol="0">
              <a:spAutoFit/>
            </a:bodyPr>
            <a:lstStyle/>
            <a:p>
              <a:r>
                <a:rPr lang="en-US" dirty="0">
                  <a:latin typeface="COOPERHEWITT-THIN" pitchFamily="2" charset="77"/>
                  <a:ea typeface="COOPERHEWITT-THIN" pitchFamily="2" charset="77"/>
                </a:rPr>
                <a:t>Science &amp; Engineering</a:t>
              </a:r>
            </a:p>
          </p:txBody>
        </p:sp>
      </p:grpSp>
      <p:grpSp>
        <p:nvGrpSpPr>
          <p:cNvPr id="25" name="Group 24">
            <a:extLst>
              <a:ext uri="{FF2B5EF4-FFF2-40B4-BE49-F238E27FC236}">
                <a16:creationId xmlns:a16="http://schemas.microsoft.com/office/drawing/2014/main" id="{5CEA23CD-C9CE-3742-8522-A23219CFED23}"/>
              </a:ext>
            </a:extLst>
          </p:cNvPr>
          <p:cNvGrpSpPr/>
          <p:nvPr/>
        </p:nvGrpSpPr>
        <p:grpSpPr>
          <a:xfrm>
            <a:off x="3538144" y="5982524"/>
            <a:ext cx="1180176" cy="369332"/>
            <a:chOff x="4292086" y="5406055"/>
            <a:chExt cx="1180176" cy="369332"/>
          </a:xfrm>
        </p:grpSpPr>
        <p:sp>
          <p:nvSpPr>
            <p:cNvPr id="17" name="Rectangle 16">
              <a:extLst>
                <a:ext uri="{FF2B5EF4-FFF2-40B4-BE49-F238E27FC236}">
                  <a16:creationId xmlns:a16="http://schemas.microsoft.com/office/drawing/2014/main" id="{5CD54876-9BCD-A14B-8E24-E8A7D98F6833}"/>
                </a:ext>
              </a:extLst>
            </p:cNvPr>
            <p:cNvSpPr/>
            <p:nvPr/>
          </p:nvSpPr>
          <p:spPr>
            <a:xfrm>
              <a:off x="4292086" y="5474083"/>
              <a:ext cx="233277" cy="233277"/>
            </a:xfrm>
            <a:prstGeom prst="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48CC78-D00C-B44C-972C-40EA65CABE11}"/>
                </a:ext>
              </a:extLst>
            </p:cNvPr>
            <p:cNvSpPr txBox="1"/>
            <p:nvPr/>
          </p:nvSpPr>
          <p:spPr>
            <a:xfrm>
              <a:off x="4519181" y="5406055"/>
              <a:ext cx="953081" cy="369332"/>
            </a:xfrm>
            <a:prstGeom prst="rect">
              <a:avLst/>
            </a:prstGeom>
            <a:noFill/>
          </p:spPr>
          <p:txBody>
            <a:bodyPr wrap="none" rtlCol="0">
              <a:spAutoFit/>
            </a:bodyPr>
            <a:lstStyle/>
            <a:p>
              <a:r>
                <a:rPr lang="en-US" dirty="0">
                  <a:latin typeface="COOPERHEWITT-THIN" pitchFamily="2" charset="77"/>
                  <a:ea typeface="COOPERHEWITT-THIN" pitchFamily="2" charset="77"/>
                </a:rPr>
                <a:t>Patents</a:t>
              </a:r>
            </a:p>
          </p:txBody>
        </p:sp>
      </p:grpSp>
      <p:grpSp>
        <p:nvGrpSpPr>
          <p:cNvPr id="27" name="Group 26">
            <a:extLst>
              <a:ext uri="{FF2B5EF4-FFF2-40B4-BE49-F238E27FC236}">
                <a16:creationId xmlns:a16="http://schemas.microsoft.com/office/drawing/2014/main" id="{CC844D2C-4687-8F48-B95A-D7F08466F752}"/>
              </a:ext>
            </a:extLst>
          </p:cNvPr>
          <p:cNvGrpSpPr/>
          <p:nvPr/>
        </p:nvGrpSpPr>
        <p:grpSpPr>
          <a:xfrm>
            <a:off x="6691547" y="5993445"/>
            <a:ext cx="2174720" cy="369332"/>
            <a:chOff x="8425856" y="5406055"/>
            <a:chExt cx="2174720" cy="369332"/>
          </a:xfrm>
        </p:grpSpPr>
        <p:sp>
          <p:nvSpPr>
            <p:cNvPr id="16" name="Rectangle 15">
              <a:extLst>
                <a:ext uri="{FF2B5EF4-FFF2-40B4-BE49-F238E27FC236}">
                  <a16:creationId xmlns:a16="http://schemas.microsoft.com/office/drawing/2014/main" id="{8F47E4F0-6D55-BE47-945F-8E4337FCF020}"/>
                </a:ext>
              </a:extLst>
            </p:cNvPr>
            <p:cNvSpPr/>
            <p:nvPr/>
          </p:nvSpPr>
          <p:spPr>
            <a:xfrm>
              <a:off x="8425856" y="5474083"/>
              <a:ext cx="233277" cy="233277"/>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FE79BE-A23B-F24F-BBE7-FB0EB6E91B07}"/>
                </a:ext>
              </a:extLst>
            </p:cNvPr>
            <p:cNvSpPr txBox="1"/>
            <p:nvPr/>
          </p:nvSpPr>
          <p:spPr>
            <a:xfrm>
              <a:off x="8652607" y="5406055"/>
              <a:ext cx="1947969" cy="369332"/>
            </a:xfrm>
            <a:prstGeom prst="rect">
              <a:avLst/>
            </a:prstGeom>
            <a:noFill/>
          </p:spPr>
          <p:txBody>
            <a:bodyPr wrap="none" rtlCol="0">
              <a:spAutoFit/>
            </a:bodyPr>
            <a:lstStyle/>
            <a:p>
              <a:r>
                <a:rPr lang="en-US" dirty="0">
                  <a:latin typeface="COOPERHEWITT-THIN" pitchFamily="2" charset="77"/>
                  <a:ea typeface="COOPERHEWITT-THIN" pitchFamily="2" charset="77"/>
                </a:rPr>
                <a:t>Arts &amp; Humanities</a:t>
              </a:r>
            </a:p>
          </p:txBody>
        </p:sp>
      </p:grpSp>
      <p:grpSp>
        <p:nvGrpSpPr>
          <p:cNvPr id="26" name="Group 25">
            <a:extLst>
              <a:ext uri="{FF2B5EF4-FFF2-40B4-BE49-F238E27FC236}">
                <a16:creationId xmlns:a16="http://schemas.microsoft.com/office/drawing/2014/main" id="{14B55801-4982-364F-9468-BE055EFC1A74}"/>
              </a:ext>
            </a:extLst>
          </p:cNvPr>
          <p:cNvGrpSpPr/>
          <p:nvPr/>
        </p:nvGrpSpPr>
        <p:grpSpPr>
          <a:xfrm>
            <a:off x="6691547" y="5556085"/>
            <a:ext cx="1961214" cy="369332"/>
            <a:chOff x="5858436" y="5406055"/>
            <a:chExt cx="1961214" cy="369332"/>
          </a:xfrm>
        </p:grpSpPr>
        <p:sp>
          <p:nvSpPr>
            <p:cNvPr id="18" name="Rectangle 17">
              <a:extLst>
                <a:ext uri="{FF2B5EF4-FFF2-40B4-BE49-F238E27FC236}">
                  <a16:creationId xmlns:a16="http://schemas.microsoft.com/office/drawing/2014/main" id="{01DDD1FC-DC0C-234E-988F-FC2678421BCF}"/>
                </a:ext>
              </a:extLst>
            </p:cNvPr>
            <p:cNvSpPr/>
            <p:nvPr/>
          </p:nvSpPr>
          <p:spPr>
            <a:xfrm>
              <a:off x="5858436" y="5474083"/>
              <a:ext cx="233277" cy="233277"/>
            </a:xfrm>
            <a:prstGeom prst="rect">
              <a:avLst/>
            </a:prstGeom>
            <a:solidFill>
              <a:srgbClr val="F5F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9747B4D-CF63-3B47-A0C5-908AA7B79FD8}"/>
                </a:ext>
              </a:extLst>
            </p:cNvPr>
            <p:cNvSpPr txBox="1"/>
            <p:nvPr/>
          </p:nvSpPr>
          <p:spPr>
            <a:xfrm>
              <a:off x="6078468" y="5406055"/>
              <a:ext cx="1741182" cy="369332"/>
            </a:xfrm>
            <a:prstGeom prst="rect">
              <a:avLst/>
            </a:prstGeom>
            <a:noFill/>
          </p:spPr>
          <p:txBody>
            <a:bodyPr wrap="none" rtlCol="0">
              <a:spAutoFit/>
            </a:bodyPr>
            <a:lstStyle/>
            <a:p>
              <a:r>
                <a:rPr lang="en-US" dirty="0">
                  <a:latin typeface="COOPERHEWITT-THIN" pitchFamily="2" charset="77"/>
                  <a:ea typeface="COOPERHEWITT-THIN" pitchFamily="2" charset="77"/>
                </a:rPr>
                <a:t>Social Sciences</a:t>
              </a:r>
            </a:p>
          </p:txBody>
        </p:sp>
      </p:grpSp>
    </p:spTree>
    <p:extLst>
      <p:ext uri="{BB962C8B-B14F-4D97-AF65-F5344CB8AC3E}">
        <p14:creationId xmlns:p14="http://schemas.microsoft.com/office/powerpoint/2010/main" val="87723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32AEAB-B3A6-A94B-8771-F8375B3432FB}"/>
              </a:ext>
            </a:extLst>
          </p:cNvPr>
          <p:cNvPicPr>
            <a:picLocks noChangeAspect="1"/>
          </p:cNvPicPr>
          <p:nvPr/>
        </p:nvPicPr>
        <p:blipFill rotWithShape="1">
          <a:blip r:embed="rId3"/>
          <a:srcRect r="-2" b="630"/>
          <a:stretch/>
        </p:blipFill>
        <p:spPr>
          <a:xfrm>
            <a:off x="2097550" y="1066799"/>
            <a:ext cx="9527827" cy="5359395"/>
          </a:xfrm>
          <a:prstGeom prst="rect">
            <a:avLst/>
          </a:prstGeom>
        </p:spPr>
      </p:pic>
      <p:sp>
        <p:nvSpPr>
          <p:cNvPr id="3" name="Content Placeholder 2">
            <a:extLst>
              <a:ext uri="{FF2B5EF4-FFF2-40B4-BE49-F238E27FC236}">
                <a16:creationId xmlns:a16="http://schemas.microsoft.com/office/drawing/2014/main" id="{5BD0A528-9223-FF4E-907A-7E44E49E009B}"/>
              </a:ext>
            </a:extLst>
          </p:cNvPr>
          <p:cNvSpPr>
            <a:spLocks noGrp="1"/>
          </p:cNvSpPr>
          <p:nvPr>
            <p:ph idx="1"/>
          </p:nvPr>
        </p:nvSpPr>
        <p:spPr>
          <a:xfrm>
            <a:off x="556459" y="809161"/>
            <a:ext cx="5330535" cy="3815090"/>
          </a:xfrm>
        </p:spPr>
        <p:txBody>
          <a:bodyPr anchor="ctr">
            <a:normAutofit fontScale="92500" lnSpcReduction="10000"/>
          </a:bodyPr>
          <a:lstStyle/>
          <a:p>
            <a:pPr marL="0" indent="0">
              <a:buNone/>
            </a:pPr>
            <a:r>
              <a:rPr lang="en-US" sz="3600" dirty="0">
                <a:solidFill>
                  <a:srgbClr val="FF9770"/>
                </a:solidFill>
                <a:latin typeface="COOPERHEWITT-THIN" pitchFamily="2" charset="77"/>
                <a:ea typeface="COOPERHEWITT-THIN" pitchFamily="2" charset="77"/>
              </a:rPr>
              <a:t>SAMPLE</a:t>
            </a:r>
          </a:p>
          <a:p>
            <a:pPr marL="0" indent="0">
              <a:buNone/>
            </a:pPr>
            <a:r>
              <a:rPr lang="en-US" sz="3600" dirty="0">
                <a:latin typeface="COOPERHEWITT-THIN" pitchFamily="2" charset="77"/>
                <a:ea typeface="COOPERHEWITT-THIN" pitchFamily="2" charset="77"/>
              </a:rPr>
              <a:t>120 software projects</a:t>
            </a:r>
          </a:p>
          <a:p>
            <a:pPr marL="0" indent="0">
              <a:buNone/>
            </a:pPr>
            <a:r>
              <a:rPr lang="en-US" sz="2200" dirty="0">
                <a:latin typeface="COOPERHEWITT-THIN" pitchFamily="2" charset="77"/>
                <a:ea typeface="COOPERHEWITT-THIN" pitchFamily="2" charset="77"/>
              </a:rPr>
              <a:t>funded through </a:t>
            </a:r>
            <a:r>
              <a:rPr lang="en-US" sz="3600" dirty="0">
                <a:latin typeface="COOPERHEWITT-THIN" pitchFamily="2" charset="77"/>
                <a:ea typeface="COOPERHEWITT-THIN" pitchFamily="2" charset="77"/>
              </a:rPr>
              <a:t>81 NSF SI2 grants</a:t>
            </a:r>
          </a:p>
          <a:p>
            <a:pPr marL="0" indent="0">
              <a:buNone/>
            </a:pPr>
            <a:endParaRPr lang="en-US" sz="3600" dirty="0">
              <a:latin typeface="COOPERHEWITT-THIN" pitchFamily="2" charset="77"/>
              <a:ea typeface="COOPERHEWITT-THIN" pitchFamily="2" charset="77"/>
            </a:endParaRPr>
          </a:p>
          <a:p>
            <a:pPr marL="0" indent="0">
              <a:buNone/>
            </a:pPr>
            <a:r>
              <a:rPr lang="en-US" sz="3600" dirty="0">
                <a:solidFill>
                  <a:srgbClr val="FF9770"/>
                </a:solidFill>
                <a:latin typeface="COOPERHEWITT-THIN" pitchFamily="2" charset="77"/>
                <a:ea typeface="COOPERHEWITT-THIN" pitchFamily="2" charset="77"/>
              </a:rPr>
              <a:t>METHOD</a:t>
            </a:r>
          </a:p>
          <a:p>
            <a:pPr marL="0" indent="0">
              <a:buNone/>
            </a:pPr>
            <a:r>
              <a:rPr lang="en-US" sz="3600" dirty="0">
                <a:latin typeface="COOPERHEWITT-THIN" pitchFamily="2" charset="77"/>
                <a:ea typeface="COOPERHEWITT-THIN" pitchFamily="2" charset="77"/>
              </a:rPr>
              <a:t>45 interviews </a:t>
            </a:r>
          </a:p>
          <a:p>
            <a:pPr marL="0" indent="0">
              <a:buNone/>
            </a:pPr>
            <a:r>
              <a:rPr lang="en-US" sz="2200" dirty="0">
                <a:latin typeface="COOPERHEWITT-THIN" pitchFamily="2" charset="77"/>
                <a:ea typeface="COOPERHEWITT-THIN" pitchFamily="2" charset="77"/>
              </a:rPr>
              <a:t>about</a:t>
            </a:r>
            <a:r>
              <a:rPr lang="en-US" sz="3600" dirty="0">
                <a:latin typeface="COOPERHEWITT-THIN" pitchFamily="2" charset="77"/>
                <a:ea typeface="COOPERHEWITT-THIN" pitchFamily="2" charset="77"/>
              </a:rPr>
              <a:t> 27 of those projects</a:t>
            </a:r>
            <a:endParaRPr lang="en-US" sz="2000" dirty="0">
              <a:latin typeface="COOPERHEWITT-THIN" pitchFamily="2" charset="77"/>
              <a:ea typeface="COOPERHEWITT-THIN" pitchFamily="2" charset="77"/>
            </a:endParaRPr>
          </a:p>
        </p:txBody>
      </p:sp>
    </p:spTree>
    <p:extLst>
      <p:ext uri="{BB962C8B-B14F-4D97-AF65-F5344CB8AC3E}">
        <p14:creationId xmlns:p14="http://schemas.microsoft.com/office/powerpoint/2010/main" val="10397070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A273DA4-D025-B447-9807-5D51C1ED5A76}"/>
              </a:ext>
            </a:extLst>
          </p:cNvPr>
          <p:cNvPicPr>
            <a:picLocks noChangeAspect="1"/>
          </p:cNvPicPr>
          <p:nvPr/>
        </p:nvPicPr>
        <p:blipFill>
          <a:blip r:embed="rId3"/>
          <a:stretch>
            <a:fillRect/>
          </a:stretch>
        </p:blipFill>
        <p:spPr>
          <a:xfrm>
            <a:off x="1448441" y="2629453"/>
            <a:ext cx="5142253" cy="3432878"/>
          </a:xfrm>
          <a:prstGeom prst="rect">
            <a:avLst/>
          </a:prstGeom>
        </p:spPr>
      </p:pic>
      <p:sp>
        <p:nvSpPr>
          <p:cNvPr id="29" name="TextBox 28">
            <a:extLst>
              <a:ext uri="{FF2B5EF4-FFF2-40B4-BE49-F238E27FC236}">
                <a16:creationId xmlns:a16="http://schemas.microsoft.com/office/drawing/2014/main" id="{20197932-7C39-E349-A210-7D55D57B48BB}"/>
              </a:ext>
            </a:extLst>
          </p:cNvPr>
          <p:cNvSpPr txBox="1"/>
          <p:nvPr/>
        </p:nvSpPr>
        <p:spPr>
          <a:xfrm>
            <a:off x="6433014" y="928410"/>
            <a:ext cx="5142252" cy="2255041"/>
          </a:xfrm>
          <a:prstGeom prst="rect">
            <a:avLst/>
          </a:prstGeom>
          <a:noFill/>
        </p:spPr>
        <p:txBody>
          <a:bodyPr wrap="square">
            <a:spAutoFit/>
          </a:bodyPr>
          <a:lstStyle/>
          <a:p>
            <a:pPr>
              <a:lnSpc>
                <a:spcPct val="150000"/>
              </a:lnSpc>
            </a:pPr>
            <a:r>
              <a:rPr lang="en-US" sz="2400" dirty="0">
                <a:solidFill>
                  <a:srgbClr val="FF9770"/>
                </a:solidFill>
                <a:latin typeface="COOPERHEWITT-THIN" pitchFamily="2" charset="77"/>
                <a:ea typeface="COOPERHEWITT-THIN" pitchFamily="2" charset="77"/>
              </a:rPr>
              <a:t>CHALLENGES</a:t>
            </a:r>
          </a:p>
          <a:p>
            <a:pPr>
              <a:lnSpc>
                <a:spcPct val="150000"/>
              </a:lnSpc>
            </a:pPr>
            <a:r>
              <a:rPr lang="en-US" sz="2400" dirty="0">
                <a:latin typeface="COOPERHEWITT-THIN" pitchFamily="2" charset="77"/>
                <a:ea typeface="COOPERHEWITT-THIN" pitchFamily="2" charset="77"/>
              </a:rPr>
              <a:t>Citations of software</a:t>
            </a:r>
          </a:p>
          <a:p>
            <a:pPr>
              <a:lnSpc>
                <a:spcPct val="150000"/>
              </a:lnSpc>
            </a:pPr>
            <a:r>
              <a:rPr lang="en-US" sz="2400" dirty="0">
                <a:latin typeface="COOPERHEWITT-THIN" pitchFamily="2" charset="77"/>
                <a:ea typeface="COOPERHEWITT-THIN" pitchFamily="2" charset="77"/>
              </a:rPr>
              <a:t>Authorship thresholds</a:t>
            </a:r>
          </a:p>
          <a:p>
            <a:pPr>
              <a:lnSpc>
                <a:spcPct val="150000"/>
              </a:lnSpc>
            </a:pPr>
            <a:r>
              <a:rPr lang="en-US" sz="2400" dirty="0">
                <a:latin typeface="COOPERHEWITT-THIN" pitchFamily="2" charset="77"/>
                <a:ea typeface="COOPERHEWITT-THIN" pitchFamily="2" charset="77"/>
              </a:rPr>
              <a:t>Metrics reflect traditional scholarship</a:t>
            </a:r>
          </a:p>
        </p:txBody>
      </p:sp>
    </p:spTree>
    <p:extLst>
      <p:ext uri="{BB962C8B-B14F-4D97-AF65-F5344CB8AC3E}">
        <p14:creationId xmlns:p14="http://schemas.microsoft.com/office/powerpoint/2010/main" val="41431494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ity Relationship Diagram">
            <a:extLst>
              <a:ext uri="{FF2B5EF4-FFF2-40B4-BE49-F238E27FC236}">
                <a16:creationId xmlns:a16="http://schemas.microsoft.com/office/drawing/2014/main" id="{AE55F46E-6F60-AC4A-B9FA-A49D2B02B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925" y="0"/>
            <a:ext cx="5005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9B0DBD-0042-4847-BADC-61C76B24C765}"/>
              </a:ext>
            </a:extLst>
          </p:cNvPr>
          <p:cNvSpPr txBox="1"/>
          <p:nvPr/>
        </p:nvSpPr>
        <p:spPr>
          <a:xfrm>
            <a:off x="1382232" y="893134"/>
            <a:ext cx="1479379" cy="1200329"/>
          </a:xfrm>
          <a:prstGeom prst="rect">
            <a:avLst/>
          </a:prstGeom>
          <a:noFill/>
        </p:spPr>
        <p:txBody>
          <a:bodyPr wrap="none" rtlCol="0">
            <a:spAutoFit/>
          </a:bodyPr>
          <a:lstStyle/>
          <a:p>
            <a:r>
              <a:rPr lang="en-US" sz="2400" dirty="0">
                <a:solidFill>
                  <a:srgbClr val="FF9770"/>
                </a:solidFill>
                <a:latin typeface="COOPERHEWITT-THIN" pitchFamily="2" charset="77"/>
                <a:ea typeface="COOPERHEWITT-THIN" pitchFamily="2" charset="77"/>
              </a:rPr>
              <a:t>Microsoft</a:t>
            </a:r>
          </a:p>
          <a:p>
            <a:r>
              <a:rPr lang="en-US" sz="2400" dirty="0">
                <a:solidFill>
                  <a:srgbClr val="FF9770"/>
                </a:solidFill>
                <a:latin typeface="COOPERHEWITT-THIN" pitchFamily="2" charset="77"/>
                <a:ea typeface="COOPERHEWITT-THIN" pitchFamily="2" charset="77"/>
              </a:rPr>
              <a:t>Academic</a:t>
            </a:r>
          </a:p>
          <a:p>
            <a:r>
              <a:rPr lang="en-US" sz="2400" dirty="0">
                <a:solidFill>
                  <a:srgbClr val="FF9770"/>
                </a:solidFill>
                <a:latin typeface="COOPERHEWITT-THIN" pitchFamily="2" charset="77"/>
                <a:ea typeface="COOPERHEWITT-THIN" pitchFamily="2" charset="77"/>
              </a:rPr>
              <a:t>Graph</a:t>
            </a:r>
          </a:p>
        </p:txBody>
      </p:sp>
      <p:sp>
        <p:nvSpPr>
          <p:cNvPr id="8" name="TextBox 7">
            <a:extLst>
              <a:ext uri="{FF2B5EF4-FFF2-40B4-BE49-F238E27FC236}">
                <a16:creationId xmlns:a16="http://schemas.microsoft.com/office/drawing/2014/main" id="{727E8E3E-69D4-7543-9E9A-6E557677427F}"/>
              </a:ext>
            </a:extLst>
          </p:cNvPr>
          <p:cNvSpPr txBox="1"/>
          <p:nvPr/>
        </p:nvSpPr>
        <p:spPr>
          <a:xfrm>
            <a:off x="1382232" y="2277577"/>
            <a:ext cx="6103088" cy="369332"/>
          </a:xfrm>
          <a:prstGeom prst="rect">
            <a:avLst/>
          </a:prstGeom>
          <a:noFill/>
        </p:spPr>
        <p:txBody>
          <a:bodyPr wrap="square">
            <a:spAutoFit/>
          </a:bodyPr>
          <a:lstStyle/>
          <a:p>
            <a:r>
              <a:rPr lang="en-US" dirty="0">
                <a:latin typeface="COOPERHEWITT-THIN" pitchFamily="2" charset="77"/>
                <a:ea typeface="COOPERHEWITT-THIN" pitchFamily="2" charset="77"/>
              </a:rPr>
              <a:t>https://</a:t>
            </a:r>
            <a:r>
              <a:rPr lang="en-US" dirty="0" err="1">
                <a:latin typeface="COOPERHEWITT-THIN" pitchFamily="2" charset="77"/>
                <a:ea typeface="COOPERHEWITT-THIN" pitchFamily="2" charset="77"/>
              </a:rPr>
              <a:t>research.microsoft.com</a:t>
            </a:r>
            <a:r>
              <a:rPr lang="en-US" dirty="0">
                <a:latin typeface="COOPERHEWITT-THIN" pitchFamily="2" charset="77"/>
                <a:ea typeface="COOPERHEWITT-THIN" pitchFamily="2" charset="77"/>
              </a:rPr>
              <a:t>/mag</a:t>
            </a:r>
          </a:p>
        </p:txBody>
      </p:sp>
    </p:spTree>
    <p:extLst>
      <p:ext uri="{BB962C8B-B14F-4D97-AF65-F5344CB8AC3E}">
        <p14:creationId xmlns:p14="http://schemas.microsoft.com/office/powerpoint/2010/main" val="15480259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B1543B-AF4D-E44C-BD06-6193DA996D04}"/>
              </a:ext>
            </a:extLst>
          </p:cNvPr>
          <p:cNvPicPr>
            <a:picLocks noChangeAspect="1"/>
          </p:cNvPicPr>
          <p:nvPr/>
        </p:nvPicPr>
        <p:blipFill>
          <a:blip r:embed="rId3"/>
          <a:stretch>
            <a:fillRect/>
          </a:stretch>
        </p:blipFill>
        <p:spPr>
          <a:xfrm>
            <a:off x="2360493" y="835278"/>
            <a:ext cx="7318613" cy="5187444"/>
          </a:xfrm>
          <a:prstGeom prst="rect">
            <a:avLst/>
          </a:prstGeom>
          <a:ln>
            <a:solidFill>
              <a:srgbClr val="FF9770"/>
            </a:solidFill>
          </a:ln>
        </p:spPr>
      </p:pic>
    </p:spTree>
    <p:extLst>
      <p:ext uri="{BB962C8B-B14F-4D97-AF65-F5344CB8AC3E}">
        <p14:creationId xmlns:p14="http://schemas.microsoft.com/office/powerpoint/2010/main" val="1093882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1D35AB-0471-B34F-94D8-9DC7F50DB9EB}"/>
              </a:ext>
            </a:extLst>
          </p:cNvPr>
          <p:cNvPicPr>
            <a:picLocks noGrp="1" noChangeAspect="1"/>
          </p:cNvPicPr>
          <p:nvPr>
            <p:ph idx="1"/>
          </p:nvPr>
        </p:nvPicPr>
        <p:blipFill>
          <a:blip r:embed="rId3"/>
          <a:stretch>
            <a:fillRect/>
          </a:stretch>
        </p:blipFill>
        <p:spPr>
          <a:xfrm>
            <a:off x="3545680" y="1999362"/>
            <a:ext cx="5205128" cy="4351338"/>
          </a:xfrm>
        </p:spPr>
      </p:pic>
      <p:pic>
        <p:nvPicPr>
          <p:cNvPr id="19458" name="Picture 2">
            <a:extLst>
              <a:ext uri="{FF2B5EF4-FFF2-40B4-BE49-F238E27FC236}">
                <a16:creationId xmlns:a16="http://schemas.microsoft.com/office/drawing/2014/main" id="{129AD5DF-E63E-F34F-A37E-5AD5A6CC6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226" y="681036"/>
            <a:ext cx="6023582" cy="12840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1B4C97-4DA9-304D-8ED3-72532297DCDF}"/>
              </a:ext>
            </a:extLst>
          </p:cNvPr>
          <p:cNvSpPr txBox="1"/>
          <p:nvPr/>
        </p:nvSpPr>
        <p:spPr>
          <a:xfrm>
            <a:off x="4752753" y="322634"/>
            <a:ext cx="6103088" cy="369332"/>
          </a:xfrm>
          <a:prstGeom prst="rect">
            <a:avLst/>
          </a:prstGeom>
          <a:noFill/>
        </p:spPr>
        <p:txBody>
          <a:bodyPr wrap="square">
            <a:spAutoFit/>
          </a:bodyPr>
          <a:lstStyle/>
          <a:p>
            <a:r>
              <a:rPr lang="en-US" dirty="0">
                <a:latin typeface="COOPERHEWITT-THIN" pitchFamily="2" charset="77"/>
                <a:ea typeface="COOPERHEWITT-THIN" pitchFamily="2" charset="77"/>
              </a:rPr>
              <a:t>http://</a:t>
            </a:r>
            <a:r>
              <a:rPr lang="en-US" dirty="0" err="1">
                <a:latin typeface="COOPERHEWITT-THIN" pitchFamily="2" charset="77"/>
                <a:ea typeface="COOPERHEWITT-THIN" pitchFamily="2" charset="77"/>
              </a:rPr>
              <a:t>ourresearch.org</a:t>
            </a:r>
            <a:r>
              <a:rPr lang="en-US" dirty="0">
                <a:latin typeface="COOPERHEWITT-THIN" pitchFamily="2" charset="77"/>
                <a:ea typeface="COOPERHEWITT-THIN" pitchFamily="2" charset="77"/>
              </a:rPr>
              <a:t>/</a:t>
            </a:r>
          </a:p>
        </p:txBody>
      </p:sp>
    </p:spTree>
    <p:extLst>
      <p:ext uri="{BB962C8B-B14F-4D97-AF65-F5344CB8AC3E}">
        <p14:creationId xmlns:p14="http://schemas.microsoft.com/office/powerpoint/2010/main" val="19686758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16116B-3E1A-6B44-85ED-0AD8F4A504AF}"/>
              </a:ext>
            </a:extLst>
          </p:cNvPr>
          <p:cNvSpPr/>
          <p:nvPr/>
        </p:nvSpPr>
        <p:spPr>
          <a:xfrm>
            <a:off x="0" y="0"/>
            <a:ext cx="12192000" cy="6858000"/>
          </a:xfrm>
          <a:prstGeom prst="rect">
            <a:avLst/>
          </a:prstGeom>
          <a:solidFill>
            <a:srgbClr val="2626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7DD8E789-EB5C-2140-B6B0-8E2511378602}"/>
              </a:ext>
            </a:extLst>
          </p:cNvPr>
          <p:cNvPicPr>
            <a:picLocks noChangeAspect="1"/>
          </p:cNvPicPr>
          <p:nvPr/>
        </p:nvPicPr>
        <p:blipFill>
          <a:blip r:embed="rId3"/>
          <a:stretch>
            <a:fillRect/>
          </a:stretch>
        </p:blipFill>
        <p:spPr>
          <a:xfrm>
            <a:off x="2708366" y="752922"/>
            <a:ext cx="2145609" cy="5349240"/>
          </a:xfrm>
          <a:prstGeom prst="rect">
            <a:avLst/>
          </a:prstGeom>
        </p:spPr>
      </p:pic>
    </p:spTree>
    <p:extLst>
      <p:ext uri="{BB962C8B-B14F-4D97-AF65-F5344CB8AC3E}">
        <p14:creationId xmlns:p14="http://schemas.microsoft.com/office/powerpoint/2010/main" val="27776022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5297B5-905A-6542-A803-8AA6C751586F}"/>
              </a:ext>
            </a:extLst>
          </p:cNvPr>
          <p:cNvSpPr/>
          <p:nvPr/>
        </p:nvSpPr>
        <p:spPr>
          <a:xfrm>
            <a:off x="0" y="0"/>
            <a:ext cx="12192000" cy="6858000"/>
          </a:xfrm>
          <a:prstGeom prst="rect">
            <a:avLst/>
          </a:prstGeom>
          <a:solidFill>
            <a:srgbClr val="2626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a:extLst>
              <a:ext uri="{FF2B5EF4-FFF2-40B4-BE49-F238E27FC236}">
                <a16:creationId xmlns:a16="http://schemas.microsoft.com/office/drawing/2014/main" id="{E3A57A02-669D-D94D-B968-B5D51CD853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489" y="-1593273"/>
            <a:ext cx="15963901" cy="10894596"/>
          </a:xfrm>
          <a:prstGeom prst="rect">
            <a:avLst/>
          </a:prstGeom>
        </p:spPr>
      </p:pic>
      <p:pic>
        <p:nvPicPr>
          <p:cNvPr id="6" name="Picture 5">
            <a:extLst>
              <a:ext uri="{FF2B5EF4-FFF2-40B4-BE49-F238E27FC236}">
                <a16:creationId xmlns:a16="http://schemas.microsoft.com/office/drawing/2014/main" id="{1157C2F7-6013-8049-B842-9CCDB74E8BF9}"/>
              </a:ext>
            </a:extLst>
          </p:cNvPr>
          <p:cNvPicPr>
            <a:picLocks noChangeAspect="1"/>
          </p:cNvPicPr>
          <p:nvPr/>
        </p:nvPicPr>
        <p:blipFill>
          <a:blip r:embed="rId5"/>
          <a:stretch>
            <a:fillRect/>
          </a:stretch>
        </p:blipFill>
        <p:spPr>
          <a:xfrm>
            <a:off x="6386500" y="5274690"/>
            <a:ext cx="2068471" cy="1158727"/>
          </a:xfrm>
          <a:prstGeom prst="rect">
            <a:avLst/>
          </a:prstGeom>
        </p:spPr>
      </p:pic>
    </p:spTree>
    <p:extLst>
      <p:ext uri="{BB962C8B-B14F-4D97-AF65-F5344CB8AC3E}">
        <p14:creationId xmlns:p14="http://schemas.microsoft.com/office/powerpoint/2010/main" val="4226027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5E1437-26F0-0F49-A5AE-7FE321560288}"/>
              </a:ext>
            </a:extLst>
          </p:cNvPr>
          <p:cNvPicPr>
            <a:picLocks noChangeAspect="1"/>
          </p:cNvPicPr>
          <p:nvPr/>
        </p:nvPicPr>
        <p:blipFill>
          <a:blip r:embed="rId3"/>
          <a:stretch>
            <a:fillRect/>
          </a:stretch>
        </p:blipFill>
        <p:spPr>
          <a:xfrm>
            <a:off x="400076" y="948568"/>
            <a:ext cx="4944996" cy="2770114"/>
          </a:xfrm>
          <a:prstGeom prst="rect">
            <a:avLst/>
          </a:prstGeom>
        </p:spPr>
      </p:pic>
      <p:pic>
        <p:nvPicPr>
          <p:cNvPr id="7" name="Picture 6">
            <a:extLst>
              <a:ext uri="{FF2B5EF4-FFF2-40B4-BE49-F238E27FC236}">
                <a16:creationId xmlns:a16="http://schemas.microsoft.com/office/drawing/2014/main" id="{B128CEF3-F443-7746-8142-517F66D2BF1A}"/>
              </a:ext>
            </a:extLst>
          </p:cNvPr>
          <p:cNvPicPr>
            <a:picLocks noChangeAspect="1"/>
          </p:cNvPicPr>
          <p:nvPr/>
        </p:nvPicPr>
        <p:blipFill>
          <a:blip r:embed="rId4"/>
          <a:stretch>
            <a:fillRect/>
          </a:stretch>
        </p:blipFill>
        <p:spPr>
          <a:xfrm>
            <a:off x="3543585" y="315986"/>
            <a:ext cx="4326873" cy="2770114"/>
          </a:xfrm>
          <a:prstGeom prst="rect">
            <a:avLst/>
          </a:prstGeom>
        </p:spPr>
      </p:pic>
      <p:sp>
        <p:nvSpPr>
          <p:cNvPr id="13" name="Arc 12">
            <a:extLst>
              <a:ext uri="{FF2B5EF4-FFF2-40B4-BE49-F238E27FC236}">
                <a16:creationId xmlns:a16="http://schemas.microsoft.com/office/drawing/2014/main" id="{B769B49A-28A5-5F48-971A-8B69F27270EF}"/>
              </a:ext>
            </a:extLst>
          </p:cNvPr>
          <p:cNvSpPr/>
          <p:nvPr/>
        </p:nvSpPr>
        <p:spPr>
          <a:xfrm rot="10540409">
            <a:off x="3922563" y="1442208"/>
            <a:ext cx="4400550" cy="4552950"/>
          </a:xfrm>
          <a:prstGeom prst="arc">
            <a:avLst/>
          </a:prstGeom>
          <a:ln w="28575">
            <a:solidFill>
              <a:srgbClr val="F5F74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E34E1CF-D03F-2F4F-ABCE-3E4593D938F0}"/>
              </a:ext>
            </a:extLst>
          </p:cNvPr>
          <p:cNvCxnSpPr>
            <a:cxnSpLocks/>
            <a:endCxn id="13" idx="0"/>
          </p:cNvCxnSpPr>
          <p:nvPr/>
        </p:nvCxnSpPr>
        <p:spPr>
          <a:xfrm>
            <a:off x="6122838" y="5867400"/>
            <a:ext cx="171738" cy="121271"/>
          </a:xfrm>
          <a:prstGeom prst="line">
            <a:avLst/>
          </a:prstGeom>
          <a:ln w="28575">
            <a:solidFill>
              <a:srgbClr val="F5F7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00C3DF-97E4-8748-81C3-A0F34853F77C}"/>
              </a:ext>
            </a:extLst>
          </p:cNvPr>
          <p:cNvCxnSpPr>
            <a:cxnSpLocks/>
          </p:cNvCxnSpPr>
          <p:nvPr/>
        </p:nvCxnSpPr>
        <p:spPr>
          <a:xfrm flipH="1">
            <a:off x="6122838" y="6001994"/>
            <a:ext cx="171738" cy="152667"/>
          </a:xfrm>
          <a:prstGeom prst="line">
            <a:avLst/>
          </a:prstGeom>
          <a:ln w="28575">
            <a:solidFill>
              <a:srgbClr val="F5F74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740DBE9-4D01-154D-966A-6FB253AB62DC}"/>
              </a:ext>
            </a:extLst>
          </p:cNvPr>
          <p:cNvPicPr>
            <a:picLocks noChangeAspect="1"/>
          </p:cNvPicPr>
          <p:nvPr/>
        </p:nvPicPr>
        <p:blipFill>
          <a:blip r:embed="rId5"/>
          <a:stretch>
            <a:fillRect/>
          </a:stretch>
        </p:blipFill>
        <p:spPr>
          <a:xfrm>
            <a:off x="6592885" y="3429000"/>
            <a:ext cx="3238500" cy="2844800"/>
          </a:xfrm>
          <a:prstGeom prst="rect">
            <a:avLst/>
          </a:prstGeom>
        </p:spPr>
      </p:pic>
    </p:spTree>
    <p:extLst>
      <p:ext uri="{BB962C8B-B14F-4D97-AF65-F5344CB8AC3E}">
        <p14:creationId xmlns:p14="http://schemas.microsoft.com/office/powerpoint/2010/main" val="28672082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5E1437-26F0-0F49-A5AE-7FE321560288}"/>
              </a:ext>
            </a:extLst>
          </p:cNvPr>
          <p:cNvPicPr>
            <a:picLocks noChangeAspect="1"/>
          </p:cNvPicPr>
          <p:nvPr/>
        </p:nvPicPr>
        <p:blipFill>
          <a:blip r:embed="rId3"/>
          <a:stretch>
            <a:fillRect/>
          </a:stretch>
        </p:blipFill>
        <p:spPr>
          <a:xfrm>
            <a:off x="400076" y="948568"/>
            <a:ext cx="4944996" cy="2770114"/>
          </a:xfrm>
          <a:prstGeom prst="rect">
            <a:avLst/>
          </a:prstGeom>
        </p:spPr>
      </p:pic>
      <p:pic>
        <p:nvPicPr>
          <p:cNvPr id="7" name="Picture 6">
            <a:extLst>
              <a:ext uri="{FF2B5EF4-FFF2-40B4-BE49-F238E27FC236}">
                <a16:creationId xmlns:a16="http://schemas.microsoft.com/office/drawing/2014/main" id="{B128CEF3-F443-7746-8142-517F66D2BF1A}"/>
              </a:ext>
            </a:extLst>
          </p:cNvPr>
          <p:cNvPicPr>
            <a:picLocks noChangeAspect="1"/>
          </p:cNvPicPr>
          <p:nvPr/>
        </p:nvPicPr>
        <p:blipFill>
          <a:blip r:embed="rId4"/>
          <a:stretch>
            <a:fillRect/>
          </a:stretch>
        </p:blipFill>
        <p:spPr>
          <a:xfrm>
            <a:off x="3543585" y="315986"/>
            <a:ext cx="4326873" cy="2770114"/>
          </a:xfrm>
          <a:prstGeom prst="rect">
            <a:avLst/>
          </a:prstGeom>
        </p:spPr>
      </p:pic>
      <p:sp>
        <p:nvSpPr>
          <p:cNvPr id="13" name="Arc 12">
            <a:extLst>
              <a:ext uri="{FF2B5EF4-FFF2-40B4-BE49-F238E27FC236}">
                <a16:creationId xmlns:a16="http://schemas.microsoft.com/office/drawing/2014/main" id="{B769B49A-28A5-5F48-971A-8B69F27270EF}"/>
              </a:ext>
            </a:extLst>
          </p:cNvPr>
          <p:cNvSpPr/>
          <p:nvPr/>
        </p:nvSpPr>
        <p:spPr>
          <a:xfrm rot="10540409">
            <a:off x="3922563" y="1442208"/>
            <a:ext cx="4400550" cy="4552950"/>
          </a:xfrm>
          <a:prstGeom prst="arc">
            <a:avLst/>
          </a:prstGeom>
          <a:ln w="28575">
            <a:solidFill>
              <a:srgbClr val="F5F74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E34E1CF-D03F-2F4F-ABCE-3E4593D938F0}"/>
              </a:ext>
            </a:extLst>
          </p:cNvPr>
          <p:cNvCxnSpPr>
            <a:cxnSpLocks/>
            <a:endCxn id="13" idx="0"/>
          </p:cNvCxnSpPr>
          <p:nvPr/>
        </p:nvCxnSpPr>
        <p:spPr>
          <a:xfrm>
            <a:off x="6122838" y="5867400"/>
            <a:ext cx="171738" cy="121271"/>
          </a:xfrm>
          <a:prstGeom prst="line">
            <a:avLst/>
          </a:prstGeom>
          <a:ln w="28575">
            <a:solidFill>
              <a:srgbClr val="F5F7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00C3DF-97E4-8748-81C3-A0F34853F77C}"/>
              </a:ext>
            </a:extLst>
          </p:cNvPr>
          <p:cNvCxnSpPr>
            <a:cxnSpLocks/>
          </p:cNvCxnSpPr>
          <p:nvPr/>
        </p:nvCxnSpPr>
        <p:spPr>
          <a:xfrm flipH="1">
            <a:off x="6122838" y="6001994"/>
            <a:ext cx="171738" cy="152667"/>
          </a:xfrm>
          <a:prstGeom prst="line">
            <a:avLst/>
          </a:prstGeom>
          <a:ln w="28575">
            <a:solidFill>
              <a:srgbClr val="F5F74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FA413DC-BE58-AE4A-B99F-B8618405C8DD}"/>
              </a:ext>
            </a:extLst>
          </p:cNvPr>
          <p:cNvSpPr txBox="1"/>
          <p:nvPr/>
        </p:nvSpPr>
        <p:spPr>
          <a:xfrm>
            <a:off x="7522895" y="394633"/>
            <a:ext cx="3968459" cy="1938992"/>
          </a:xfrm>
          <a:prstGeom prst="rect">
            <a:avLst/>
          </a:prstGeom>
          <a:noFill/>
        </p:spPr>
        <p:txBody>
          <a:bodyPr wrap="none" rtlCol="0">
            <a:spAutoFit/>
          </a:bodyPr>
          <a:lstStyle/>
          <a:p>
            <a:r>
              <a:rPr lang="en-US" sz="2400" dirty="0">
                <a:solidFill>
                  <a:srgbClr val="FF9770"/>
                </a:solidFill>
                <a:latin typeface="COOPERHEWITT-THIN" pitchFamily="2" charset="77"/>
                <a:ea typeface="COOPERHEWITT-THIN" pitchFamily="2" charset="77"/>
              </a:rPr>
              <a:t>USING DIFFERENT METRICS</a:t>
            </a:r>
          </a:p>
          <a:p>
            <a:r>
              <a:rPr lang="en-US" sz="2400" dirty="0">
                <a:latin typeface="COOPERHEWITT-THIN" pitchFamily="2" charset="77"/>
                <a:ea typeface="COOPERHEWITT-THIN" pitchFamily="2" charset="77"/>
              </a:rPr>
              <a:t>Patch size</a:t>
            </a:r>
          </a:p>
          <a:p>
            <a:r>
              <a:rPr lang="en-US" sz="2400" dirty="0">
                <a:latin typeface="COOPERHEWITT-THIN" pitchFamily="2" charset="77"/>
                <a:ea typeface="COOPERHEWITT-THIN" pitchFamily="2" charset="77"/>
              </a:rPr>
              <a:t>Acceptance rate</a:t>
            </a:r>
          </a:p>
          <a:p>
            <a:r>
              <a:rPr lang="en-US" sz="2400" dirty="0">
                <a:latin typeface="COOPERHEWITT-THIN" pitchFamily="2" charset="77"/>
                <a:ea typeface="COOPERHEWITT-THIN" pitchFamily="2" charset="77"/>
              </a:rPr>
              <a:t>Acceptance speed</a:t>
            </a:r>
          </a:p>
          <a:p>
            <a:r>
              <a:rPr lang="en-US" sz="2400" dirty="0">
                <a:latin typeface="COOPERHEWITT-THIN" pitchFamily="2" charset="77"/>
                <a:ea typeface="COOPERHEWITT-THIN" pitchFamily="2" charset="77"/>
              </a:rPr>
              <a:t>Frequency of communication</a:t>
            </a:r>
          </a:p>
        </p:txBody>
      </p:sp>
      <p:sp>
        <p:nvSpPr>
          <p:cNvPr id="4" name="TextBox 3">
            <a:extLst>
              <a:ext uri="{FF2B5EF4-FFF2-40B4-BE49-F238E27FC236}">
                <a16:creationId xmlns:a16="http://schemas.microsoft.com/office/drawing/2014/main" id="{B6210942-90BC-104D-81D0-78EE7AAF88E7}"/>
              </a:ext>
            </a:extLst>
          </p:cNvPr>
          <p:cNvSpPr txBox="1"/>
          <p:nvPr/>
        </p:nvSpPr>
        <p:spPr>
          <a:xfrm>
            <a:off x="9690027" y="2333625"/>
            <a:ext cx="1784206" cy="307777"/>
          </a:xfrm>
          <a:prstGeom prst="rect">
            <a:avLst/>
          </a:prstGeom>
          <a:noFill/>
        </p:spPr>
        <p:txBody>
          <a:bodyPr wrap="none" rtlCol="0">
            <a:spAutoFit/>
          </a:bodyPr>
          <a:lstStyle/>
          <a:p>
            <a:r>
              <a:rPr lang="en-US" sz="1400" dirty="0">
                <a:latin typeface="COOPERHEWITT-THIN" pitchFamily="2" charset="77"/>
                <a:ea typeface="COOPERHEWITT-THIN" pitchFamily="2" charset="77"/>
              </a:rPr>
              <a:t>(Lee &amp; Carver, 2019)</a:t>
            </a:r>
          </a:p>
        </p:txBody>
      </p:sp>
      <p:pic>
        <p:nvPicPr>
          <p:cNvPr id="11" name="Picture 10">
            <a:extLst>
              <a:ext uri="{FF2B5EF4-FFF2-40B4-BE49-F238E27FC236}">
                <a16:creationId xmlns:a16="http://schemas.microsoft.com/office/drawing/2014/main" id="{EDE518A3-A23A-B24F-A182-BDB23FE4F955}"/>
              </a:ext>
            </a:extLst>
          </p:cNvPr>
          <p:cNvPicPr>
            <a:picLocks noChangeAspect="1"/>
          </p:cNvPicPr>
          <p:nvPr/>
        </p:nvPicPr>
        <p:blipFill>
          <a:blip r:embed="rId5"/>
          <a:stretch>
            <a:fillRect/>
          </a:stretch>
        </p:blipFill>
        <p:spPr>
          <a:xfrm>
            <a:off x="6592885" y="3429000"/>
            <a:ext cx="3238500" cy="2844800"/>
          </a:xfrm>
          <a:prstGeom prst="rect">
            <a:avLst/>
          </a:prstGeom>
        </p:spPr>
      </p:pic>
    </p:spTree>
    <p:extLst>
      <p:ext uri="{BB962C8B-B14F-4D97-AF65-F5344CB8AC3E}">
        <p14:creationId xmlns:p14="http://schemas.microsoft.com/office/powerpoint/2010/main" val="30069461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2565DC-292E-1544-A60A-6EA3D037C268}"/>
              </a:ext>
            </a:extLst>
          </p:cNvPr>
          <p:cNvPicPr>
            <a:picLocks noChangeAspect="1"/>
          </p:cNvPicPr>
          <p:nvPr/>
        </p:nvPicPr>
        <p:blipFill>
          <a:blip r:embed="rId3"/>
          <a:stretch>
            <a:fillRect/>
          </a:stretch>
        </p:blipFill>
        <p:spPr>
          <a:xfrm>
            <a:off x="1193800" y="2051050"/>
            <a:ext cx="9804400" cy="2755900"/>
          </a:xfrm>
          <a:prstGeom prst="rect">
            <a:avLst/>
          </a:prstGeom>
          <a:ln>
            <a:solidFill>
              <a:srgbClr val="70D6FF"/>
            </a:solidFill>
          </a:ln>
        </p:spPr>
      </p:pic>
    </p:spTree>
    <p:extLst>
      <p:ext uri="{BB962C8B-B14F-4D97-AF65-F5344CB8AC3E}">
        <p14:creationId xmlns:p14="http://schemas.microsoft.com/office/powerpoint/2010/main" val="2413193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E2C64-3070-D042-BA8F-5BBE3DE1870A}"/>
              </a:ext>
            </a:extLst>
          </p:cNvPr>
          <p:cNvPicPr>
            <a:picLocks noChangeAspect="1"/>
          </p:cNvPicPr>
          <p:nvPr/>
        </p:nvPicPr>
        <p:blipFill>
          <a:blip r:embed="rId3"/>
          <a:stretch>
            <a:fillRect/>
          </a:stretch>
        </p:blipFill>
        <p:spPr>
          <a:xfrm>
            <a:off x="3142068" y="958988"/>
            <a:ext cx="5755464" cy="5580034"/>
          </a:xfrm>
          <a:prstGeom prst="rect">
            <a:avLst/>
          </a:prstGeom>
        </p:spPr>
      </p:pic>
      <p:pic>
        <p:nvPicPr>
          <p:cNvPr id="21506" name="Picture 2" descr="CHAOSS">
            <a:extLst>
              <a:ext uri="{FF2B5EF4-FFF2-40B4-BE49-F238E27FC236}">
                <a16:creationId xmlns:a16="http://schemas.microsoft.com/office/drawing/2014/main" id="{8AAF5E80-AACD-AF42-94E1-9288001CB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068" y="193445"/>
            <a:ext cx="3546190" cy="95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82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6BA3374-F23C-694D-8229-2EAFD94C77BF}"/>
              </a:ext>
            </a:extLst>
          </p:cNvPr>
          <p:cNvPicPr>
            <a:picLocks noChangeAspect="1"/>
          </p:cNvPicPr>
          <p:nvPr/>
        </p:nvPicPr>
        <p:blipFill>
          <a:blip r:embed="rId3"/>
          <a:stretch>
            <a:fillRect/>
          </a:stretch>
        </p:blipFill>
        <p:spPr>
          <a:xfrm>
            <a:off x="-2611881" y="357550"/>
            <a:ext cx="13002260" cy="10153956"/>
          </a:xfrm>
          <a:prstGeom prst="rect">
            <a:avLst/>
          </a:prstGeom>
        </p:spPr>
      </p:pic>
      <p:sp>
        <p:nvSpPr>
          <p:cNvPr id="11" name="TextBox 10">
            <a:extLst>
              <a:ext uri="{FF2B5EF4-FFF2-40B4-BE49-F238E27FC236}">
                <a16:creationId xmlns:a16="http://schemas.microsoft.com/office/drawing/2014/main" id="{3662BAAC-8F0B-3349-BC0C-F16D41D8B2AA}"/>
              </a:ext>
            </a:extLst>
          </p:cNvPr>
          <p:cNvSpPr txBox="1"/>
          <p:nvPr/>
        </p:nvSpPr>
        <p:spPr>
          <a:xfrm>
            <a:off x="6871064" y="618807"/>
            <a:ext cx="5033554" cy="2015936"/>
          </a:xfrm>
          <a:prstGeom prst="rect">
            <a:avLst/>
          </a:prstGeom>
          <a:noFill/>
        </p:spPr>
        <p:txBody>
          <a:bodyPr wrap="square">
            <a:spAutoFit/>
          </a:bodyPr>
          <a:lstStyle/>
          <a:p>
            <a:r>
              <a:rPr lang="en-US" sz="3300" dirty="0">
                <a:solidFill>
                  <a:srgbClr val="FF9770"/>
                </a:solidFill>
                <a:latin typeface="COOPERHEWITT-THIN" pitchFamily="2" charset="77"/>
                <a:ea typeface="COOPERHEWITT-THIN" pitchFamily="2" charset="77"/>
              </a:rPr>
              <a:t>METHOD</a:t>
            </a:r>
          </a:p>
          <a:p>
            <a:r>
              <a:rPr lang="en-US" sz="3300" dirty="0">
                <a:latin typeface="COOPERHEWITT-THIN" pitchFamily="2" charset="77"/>
                <a:ea typeface="COOPERHEWITT-THIN" pitchFamily="2" charset="77"/>
              </a:rPr>
              <a:t>Content analysis of 120</a:t>
            </a:r>
            <a:r>
              <a:rPr lang="en-US" sz="3600" dirty="0">
                <a:latin typeface="COOPERHEWITT-THIN" pitchFamily="2" charset="77"/>
                <a:ea typeface="COOPERHEWITT-THIN" pitchFamily="2" charset="77"/>
              </a:rPr>
              <a:t> </a:t>
            </a:r>
            <a:r>
              <a:rPr lang="en-US" sz="2000" dirty="0">
                <a:latin typeface="COOPERHEWITT-THIN" pitchFamily="2" charset="77"/>
                <a:ea typeface="COOPERHEWITT-THIN" pitchFamily="2" charset="77"/>
              </a:rPr>
              <a:t>NSF SI2 projects’ web presences, </a:t>
            </a:r>
          </a:p>
          <a:p>
            <a:r>
              <a:rPr lang="en-US" sz="2000" dirty="0">
                <a:latin typeface="COOPERHEWITT-THIN" pitchFamily="2" charset="77"/>
                <a:ea typeface="COOPERHEWITT-THIN" pitchFamily="2" charset="77"/>
              </a:rPr>
              <a:t>represented by </a:t>
            </a:r>
            <a:r>
              <a:rPr lang="en-US" sz="3300" dirty="0">
                <a:latin typeface="COOPERHEWITT-THIN" pitchFamily="2" charset="77"/>
                <a:ea typeface="COOPERHEWITT-THIN" pitchFamily="2" charset="77"/>
              </a:rPr>
              <a:t>172 URLs</a:t>
            </a:r>
          </a:p>
        </p:txBody>
      </p:sp>
    </p:spTree>
    <p:extLst>
      <p:ext uri="{BB962C8B-B14F-4D97-AF65-F5344CB8AC3E}">
        <p14:creationId xmlns:p14="http://schemas.microsoft.com/office/powerpoint/2010/main" val="2403297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9E764E-4713-B840-A374-F4EB5AFED8D9}"/>
              </a:ext>
            </a:extLst>
          </p:cNvPr>
          <p:cNvPicPr>
            <a:picLocks noGrp="1" noChangeAspect="1"/>
          </p:cNvPicPr>
          <p:nvPr>
            <p:ph idx="1"/>
          </p:nvPr>
        </p:nvPicPr>
        <p:blipFill rotWithShape="1">
          <a:blip r:embed="rId3"/>
          <a:srcRect r="12769"/>
          <a:stretch/>
        </p:blipFill>
        <p:spPr>
          <a:xfrm>
            <a:off x="225164" y="721439"/>
            <a:ext cx="11589271" cy="3340198"/>
          </a:xfrm>
        </p:spPr>
      </p:pic>
      <p:sp>
        <p:nvSpPr>
          <p:cNvPr id="7" name="TextBox 6">
            <a:extLst>
              <a:ext uri="{FF2B5EF4-FFF2-40B4-BE49-F238E27FC236}">
                <a16:creationId xmlns:a16="http://schemas.microsoft.com/office/drawing/2014/main" id="{65232CD7-E54E-A04D-9935-C1722D6CC3B9}"/>
              </a:ext>
            </a:extLst>
          </p:cNvPr>
          <p:cNvSpPr txBox="1"/>
          <p:nvPr/>
        </p:nvSpPr>
        <p:spPr>
          <a:xfrm>
            <a:off x="339059" y="4210493"/>
            <a:ext cx="11559959" cy="1107996"/>
          </a:xfrm>
          <a:prstGeom prst="rect">
            <a:avLst/>
          </a:prstGeom>
          <a:noFill/>
        </p:spPr>
        <p:txBody>
          <a:bodyPr wrap="none" rtlCol="0">
            <a:spAutoFit/>
          </a:bodyPr>
          <a:lstStyle/>
          <a:p>
            <a:r>
              <a:rPr lang="en-US" sz="2200" dirty="0">
                <a:solidFill>
                  <a:srgbClr val="FF9770"/>
                </a:solidFill>
                <a:latin typeface="COOPERHEWITT-THIN" pitchFamily="2" charset="77"/>
                <a:ea typeface="COOPERHEWITT-THIN" pitchFamily="2" charset="77"/>
              </a:rPr>
              <a:t>TO SUBSCRIBE</a:t>
            </a:r>
            <a:br>
              <a:rPr lang="en-US" sz="2200" dirty="0">
                <a:latin typeface="COOPERHEWITT-THIN" pitchFamily="2" charset="77"/>
                <a:ea typeface="COOPERHEWITT-THIN" pitchFamily="2" charset="77"/>
              </a:rPr>
            </a:br>
            <a:r>
              <a:rPr lang="en-US" sz="2200" dirty="0">
                <a:latin typeface="COOPERHEWITT-THIN" pitchFamily="2" charset="77"/>
                <a:ea typeface="COOPERHEWITT-THIN" pitchFamily="2" charset="77"/>
              </a:rPr>
              <a:t>Send an email with a blank subject line to: </a:t>
            </a:r>
            <a:r>
              <a:rPr lang="en-US" sz="2200" dirty="0">
                <a:latin typeface="COOPERHEWITT-THIN" pitchFamily="2" charset="77"/>
                <a:ea typeface="COOPERHEWITT-THIN" pitchFamily="2" charset="77"/>
                <a:hlinkClick r:id="rId4"/>
              </a:rPr>
              <a:t>listserv@list.nih.gov</a:t>
            </a:r>
            <a:r>
              <a:rPr lang="en-US" sz="2200" dirty="0">
                <a:latin typeface="COOPERHEWITT-THIN" pitchFamily="2" charset="77"/>
                <a:ea typeface="COOPERHEWITT-THIN" pitchFamily="2" charset="77"/>
              </a:rPr>
              <a:t>. </a:t>
            </a:r>
          </a:p>
          <a:p>
            <a:r>
              <a:rPr lang="en-US" sz="2200" dirty="0">
                <a:latin typeface="COOPERHEWITT-THIN" pitchFamily="2" charset="77"/>
                <a:ea typeface="COOPERHEWITT-THIN" pitchFamily="2" charset="77"/>
              </a:rPr>
              <a:t>The message body should read: subscribe </a:t>
            </a:r>
            <a:r>
              <a:rPr lang="en-US" sz="2200" dirty="0" err="1">
                <a:latin typeface="COOPERHEWITT-THIN" pitchFamily="2" charset="77"/>
                <a:ea typeface="COOPERHEWITT-THIN" pitchFamily="2" charset="77"/>
              </a:rPr>
              <a:t>SciTSlist</a:t>
            </a:r>
            <a:r>
              <a:rPr lang="en-US" sz="2200" dirty="0">
                <a:latin typeface="COOPERHEWITT-THIN" pitchFamily="2" charset="77"/>
                <a:ea typeface="COOPERHEWITT-THIN" pitchFamily="2" charset="77"/>
              </a:rPr>
              <a:t> [your full name]. Do not include the brackets.</a:t>
            </a:r>
          </a:p>
        </p:txBody>
      </p:sp>
    </p:spTree>
    <p:extLst>
      <p:ext uri="{BB962C8B-B14F-4D97-AF65-F5344CB8AC3E}">
        <p14:creationId xmlns:p14="http://schemas.microsoft.com/office/powerpoint/2010/main" val="31153876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0D2CFF-B5A9-4746-A83E-DC75CBE132DC}"/>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grpSp>
        <p:nvGrpSpPr>
          <p:cNvPr id="5" name="Group 4">
            <a:extLst>
              <a:ext uri="{FF2B5EF4-FFF2-40B4-BE49-F238E27FC236}">
                <a16:creationId xmlns:a16="http://schemas.microsoft.com/office/drawing/2014/main" id="{9C6E9543-2417-8445-900D-D02ED47C29A8}"/>
              </a:ext>
            </a:extLst>
          </p:cNvPr>
          <p:cNvGrpSpPr/>
          <p:nvPr/>
        </p:nvGrpSpPr>
        <p:grpSpPr>
          <a:xfrm flipH="1">
            <a:off x="0" y="0"/>
            <a:ext cx="11427307" cy="7506072"/>
            <a:chOff x="996827" y="107351"/>
            <a:chExt cx="11427307" cy="7506072"/>
          </a:xfrm>
        </p:grpSpPr>
        <p:sp>
          <p:nvSpPr>
            <p:cNvPr id="6" name="Oval 5">
              <a:extLst>
                <a:ext uri="{FF2B5EF4-FFF2-40B4-BE49-F238E27FC236}">
                  <a16:creationId xmlns:a16="http://schemas.microsoft.com/office/drawing/2014/main" id="{E61DF08F-F597-984F-8D1A-FC440B203254}"/>
                </a:ext>
              </a:extLst>
            </p:cNvPr>
            <p:cNvSpPr/>
            <p:nvPr/>
          </p:nvSpPr>
          <p:spPr>
            <a:xfrm>
              <a:off x="996827" y="5751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03D615A-2364-954D-866C-31A42877ABF0}"/>
                </a:ext>
              </a:extLst>
            </p:cNvPr>
            <p:cNvSpPr/>
            <p:nvPr/>
          </p:nvSpPr>
          <p:spPr>
            <a:xfrm rot="17412146">
              <a:off x="3287212" y="626623"/>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46BB1F-EBE7-5848-98CB-0090101FDD3E}"/>
                </a:ext>
              </a:extLst>
            </p:cNvPr>
            <p:cNvSpPr/>
            <p:nvPr/>
          </p:nvSpPr>
          <p:spPr>
            <a:xfrm>
              <a:off x="2242581" y="3520725"/>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4D1DCB-882C-A945-B7E4-E1EF6014F991}"/>
                </a:ext>
              </a:extLst>
            </p:cNvPr>
            <p:cNvSpPr/>
            <p:nvPr/>
          </p:nvSpPr>
          <p:spPr>
            <a:xfrm>
              <a:off x="6201664" y="1727363"/>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F95BA30-6C8B-B541-AE85-AE0E0BF25A12}"/>
                </a:ext>
              </a:extLst>
            </p:cNvPr>
            <p:cNvCxnSpPr>
              <a:cxnSpLocks/>
              <a:stCxn id="6" idx="5"/>
              <a:endCxn id="7" idx="1"/>
            </p:cNvCxnSpPr>
            <p:nvPr/>
          </p:nvCxnSpPr>
          <p:spPr>
            <a:xfrm flipV="1">
              <a:off x="1701172" y="1212267"/>
              <a:ext cx="1624083" cy="67269"/>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AE9218-E784-554A-ADAE-0B3CF78026F1}"/>
                </a:ext>
              </a:extLst>
            </p:cNvPr>
            <p:cNvCxnSpPr>
              <a:cxnSpLocks/>
              <a:stCxn id="8" idx="6"/>
              <a:endCxn id="9" idx="2"/>
            </p:cNvCxnSpPr>
            <p:nvPr/>
          </p:nvCxnSpPr>
          <p:spPr>
            <a:xfrm>
              <a:off x="3067772" y="3933321"/>
              <a:ext cx="3133892" cy="28789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9814D1-9590-4945-9F33-AB0ACBE17C4B}"/>
                </a:ext>
              </a:extLst>
            </p:cNvPr>
            <p:cNvCxnSpPr>
              <a:cxnSpLocks/>
              <a:stCxn id="6" idx="4"/>
              <a:endCxn id="8" idx="0"/>
            </p:cNvCxnSpPr>
            <p:nvPr/>
          </p:nvCxnSpPr>
          <p:spPr>
            <a:xfrm>
              <a:off x="1409423" y="1400382"/>
              <a:ext cx="1245754" cy="21203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B07B1D-EC03-BA49-B1C2-69248FD7C1F6}"/>
                </a:ext>
              </a:extLst>
            </p:cNvPr>
            <p:cNvCxnSpPr>
              <a:cxnSpLocks/>
              <a:stCxn id="8" idx="7"/>
              <a:endCxn id="7" idx="2"/>
            </p:cNvCxnSpPr>
            <p:nvPr/>
          </p:nvCxnSpPr>
          <p:spPr>
            <a:xfrm flipV="1">
              <a:off x="2946926" y="1426431"/>
              <a:ext cx="610397" cy="221514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7C00755-4B35-6B40-B849-FA4243A153A2}"/>
                </a:ext>
              </a:extLst>
            </p:cNvPr>
            <p:cNvSpPr/>
            <p:nvPr/>
          </p:nvSpPr>
          <p:spPr>
            <a:xfrm>
              <a:off x="9170424" y="369057"/>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15E8499-32DE-EF46-A53F-02D25BA32ECC}"/>
                </a:ext>
              </a:extLst>
            </p:cNvPr>
            <p:cNvSpPr/>
            <p:nvPr/>
          </p:nvSpPr>
          <p:spPr>
            <a:xfrm>
              <a:off x="10687400" y="1335249"/>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8C4A281-B213-2C41-85B3-E836D8A58C78}"/>
                </a:ext>
              </a:extLst>
            </p:cNvPr>
            <p:cNvSpPr/>
            <p:nvPr/>
          </p:nvSpPr>
          <p:spPr>
            <a:xfrm>
              <a:off x="10548630" y="10735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67FA601-C517-BD4B-9DE6-7CCEFE6DC0AF}"/>
                </a:ext>
              </a:extLst>
            </p:cNvPr>
            <p:cNvSpPr/>
            <p:nvPr/>
          </p:nvSpPr>
          <p:spPr>
            <a:xfrm>
              <a:off x="11487807" y="26955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3B55C4E-C5C6-974F-BD08-C5B6B9371355}"/>
                </a:ext>
              </a:extLst>
            </p:cNvPr>
            <p:cNvSpPr/>
            <p:nvPr/>
          </p:nvSpPr>
          <p:spPr>
            <a:xfrm>
              <a:off x="3704897" y="4286746"/>
              <a:ext cx="2499788" cy="2499788"/>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20CE86-421F-024A-A5BE-3D2C982F3967}"/>
                </a:ext>
              </a:extLst>
            </p:cNvPr>
            <p:cNvSpPr/>
            <p:nvPr/>
          </p:nvSpPr>
          <p:spPr>
            <a:xfrm>
              <a:off x="7067976" y="8684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2A5E7A9-9F9A-B24F-A185-479833C665B0}"/>
                </a:ext>
              </a:extLst>
            </p:cNvPr>
            <p:cNvSpPr/>
            <p:nvPr/>
          </p:nvSpPr>
          <p:spPr>
            <a:xfrm>
              <a:off x="10829977" y="5953118"/>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F0D13B-54EF-534C-A5CF-5FD9508987AD}"/>
                </a:ext>
              </a:extLst>
            </p:cNvPr>
            <p:cNvSpPr/>
            <p:nvPr/>
          </p:nvSpPr>
          <p:spPr>
            <a:xfrm>
              <a:off x="11598943" y="47488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F057C-F6F4-AD42-988E-CE556D706EBC}"/>
                </a:ext>
              </a:extLst>
            </p:cNvPr>
            <p:cNvSpPr/>
            <p:nvPr/>
          </p:nvSpPr>
          <p:spPr>
            <a:xfrm>
              <a:off x="6667072" y="678823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2521D44-22DF-0344-9FDE-7E5A5EF81DC5}"/>
                </a:ext>
              </a:extLst>
            </p:cNvPr>
            <p:cNvCxnSpPr>
              <a:cxnSpLocks/>
              <a:stCxn id="19" idx="4"/>
            </p:cNvCxnSpPr>
            <p:nvPr/>
          </p:nvCxnSpPr>
          <p:spPr>
            <a:xfrm>
              <a:off x="7480572" y="1693682"/>
              <a:ext cx="11691" cy="39211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07D373-B036-D84F-84C8-348C79054570}"/>
                </a:ext>
              </a:extLst>
            </p:cNvPr>
            <p:cNvCxnSpPr>
              <a:cxnSpLocks/>
              <a:stCxn id="14" idx="4"/>
            </p:cNvCxnSpPr>
            <p:nvPr/>
          </p:nvCxnSpPr>
          <p:spPr>
            <a:xfrm flipH="1">
              <a:off x="9445061" y="1194248"/>
              <a:ext cx="137959" cy="6832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119004-C6B3-9D4C-8CCE-F47D04B9F8BA}"/>
                </a:ext>
              </a:extLst>
            </p:cNvPr>
            <p:cNvCxnSpPr>
              <a:cxnSpLocks/>
              <a:stCxn id="16" idx="3"/>
            </p:cNvCxnSpPr>
            <p:nvPr/>
          </p:nvCxnSpPr>
          <p:spPr>
            <a:xfrm flipH="1">
              <a:off x="9799313" y="811696"/>
              <a:ext cx="870163" cy="117737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333B18-7A96-434D-965E-0C4BACCC24D7}"/>
                </a:ext>
              </a:extLst>
            </p:cNvPr>
            <p:cNvCxnSpPr>
              <a:cxnSpLocks/>
              <a:stCxn id="14" idx="6"/>
              <a:endCxn id="16" idx="2"/>
            </p:cNvCxnSpPr>
            <p:nvPr/>
          </p:nvCxnSpPr>
          <p:spPr>
            <a:xfrm flipV="1">
              <a:off x="9995615" y="519947"/>
              <a:ext cx="553015" cy="26170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065273-5A80-EE46-8E23-DCC442CE37F7}"/>
                </a:ext>
              </a:extLst>
            </p:cNvPr>
            <p:cNvCxnSpPr>
              <a:cxnSpLocks/>
              <a:stCxn id="15" idx="3"/>
              <a:endCxn id="9" idx="7"/>
            </p:cNvCxnSpPr>
            <p:nvPr/>
          </p:nvCxnSpPr>
          <p:spPr>
            <a:xfrm flipH="1">
              <a:off x="10458936" y="2039594"/>
              <a:ext cx="349310" cy="418201"/>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94C9095-E915-804B-82F3-7D001045E00E}"/>
                </a:ext>
              </a:extLst>
            </p:cNvPr>
            <p:cNvCxnSpPr>
              <a:cxnSpLocks/>
              <a:stCxn id="17" idx="3"/>
            </p:cNvCxnSpPr>
            <p:nvPr/>
          </p:nvCxnSpPr>
          <p:spPr>
            <a:xfrm flipH="1">
              <a:off x="11110862" y="3399879"/>
              <a:ext cx="497791" cy="31246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A748DD-0DF1-AE4E-AD0D-32EA74277E36}"/>
                </a:ext>
              </a:extLst>
            </p:cNvPr>
            <p:cNvCxnSpPr>
              <a:cxnSpLocks/>
              <a:stCxn id="21" idx="2"/>
            </p:cNvCxnSpPr>
            <p:nvPr/>
          </p:nvCxnSpPr>
          <p:spPr>
            <a:xfrm flipH="1" flipV="1">
              <a:off x="11000973" y="4951784"/>
              <a:ext cx="597970" cy="20964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D0DD07-8686-6045-8736-3E4803570FD6}"/>
                </a:ext>
              </a:extLst>
            </p:cNvPr>
            <p:cNvCxnSpPr>
              <a:cxnSpLocks/>
              <a:stCxn id="17" idx="0"/>
            </p:cNvCxnSpPr>
            <p:nvPr/>
          </p:nvCxnSpPr>
          <p:spPr>
            <a:xfrm flipH="1" flipV="1">
              <a:off x="11441789" y="2021058"/>
              <a:ext cx="458614" cy="6744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797E76-D19B-F148-96D3-8FE32BF003DA}"/>
                </a:ext>
              </a:extLst>
            </p:cNvPr>
            <p:cNvCxnSpPr>
              <a:cxnSpLocks/>
              <a:endCxn id="15" idx="7"/>
            </p:cNvCxnSpPr>
            <p:nvPr/>
          </p:nvCxnSpPr>
          <p:spPr>
            <a:xfrm flipH="1">
              <a:off x="11391745" y="1426431"/>
              <a:ext cx="1023439" cy="2966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155CB4-9072-6649-B83B-5811AF061E3E}"/>
                </a:ext>
              </a:extLst>
            </p:cNvPr>
            <p:cNvCxnSpPr>
              <a:cxnSpLocks/>
              <a:stCxn id="9" idx="3"/>
              <a:endCxn id="22" idx="0"/>
            </p:cNvCxnSpPr>
            <p:nvPr/>
          </p:nvCxnSpPr>
          <p:spPr>
            <a:xfrm>
              <a:off x="6932096" y="5984635"/>
              <a:ext cx="147572" cy="803597"/>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C9D4C7-713D-AF42-B90F-58D89237830C}"/>
                </a:ext>
              </a:extLst>
            </p:cNvPr>
            <p:cNvCxnSpPr>
              <a:cxnSpLocks/>
              <a:stCxn id="18" idx="6"/>
              <a:endCxn id="9" idx="3"/>
            </p:cNvCxnSpPr>
            <p:nvPr/>
          </p:nvCxnSpPr>
          <p:spPr>
            <a:xfrm>
              <a:off x="6204685" y="5536640"/>
              <a:ext cx="727411" cy="44799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AEE2613-F15E-FC4A-B083-BAD415FBE84B}"/>
                </a:ext>
              </a:extLst>
            </p:cNvPr>
            <p:cNvCxnSpPr>
              <a:cxnSpLocks/>
              <a:stCxn id="21" idx="3"/>
              <a:endCxn id="20" idx="7"/>
            </p:cNvCxnSpPr>
            <p:nvPr/>
          </p:nvCxnSpPr>
          <p:spPr>
            <a:xfrm flipH="1">
              <a:off x="11534322" y="5453179"/>
              <a:ext cx="185467" cy="62078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BAF4C48F-4993-D541-84B2-4C8A034EC9D1}"/>
              </a:ext>
            </a:extLst>
          </p:cNvPr>
          <p:cNvSpPr txBox="1"/>
          <p:nvPr/>
        </p:nvSpPr>
        <p:spPr>
          <a:xfrm>
            <a:off x="936327" y="3241146"/>
            <a:ext cx="5603468" cy="1138773"/>
          </a:xfrm>
          <a:prstGeom prst="rect">
            <a:avLst/>
          </a:prstGeom>
          <a:noFill/>
        </p:spPr>
        <p:txBody>
          <a:bodyPr wrap="square" rtlCol="0">
            <a:spAutoFit/>
          </a:bodyPr>
          <a:lstStyle/>
          <a:p>
            <a:pPr algn="ctr"/>
            <a:r>
              <a:rPr lang="en-US" sz="3400" b="1" dirty="0">
                <a:solidFill>
                  <a:schemeClr val="bg1"/>
                </a:solidFill>
                <a:latin typeface="COOPERHEWITT-SEMIBOLD" pitchFamily="2" charset="77"/>
                <a:ea typeface="COOPERHEWITT-SEMIBOLD" pitchFamily="2" charset="77"/>
              </a:rPr>
              <a:t>Do science,</a:t>
            </a:r>
          </a:p>
          <a:p>
            <a:pPr algn="ctr"/>
            <a:r>
              <a:rPr lang="en-US" sz="3400" b="1" dirty="0">
                <a:solidFill>
                  <a:schemeClr val="bg1"/>
                </a:solidFill>
                <a:latin typeface="COOPERHEWITT-SEMIBOLD" pitchFamily="2" charset="77"/>
                <a:ea typeface="COOPERHEWITT-SEMIBOLD" pitchFamily="2" charset="77"/>
              </a:rPr>
              <a:t>for software’s sake!</a:t>
            </a:r>
          </a:p>
        </p:txBody>
      </p:sp>
    </p:spTree>
    <p:extLst>
      <p:ext uri="{BB962C8B-B14F-4D97-AF65-F5344CB8AC3E}">
        <p14:creationId xmlns:p14="http://schemas.microsoft.com/office/powerpoint/2010/main" val="10642557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0D2CFF-B5A9-4746-A83E-DC75CBE132DC}"/>
              </a:ext>
            </a:extLst>
          </p:cNvPr>
          <p:cNvSpPr/>
          <p:nvPr/>
        </p:nvSpPr>
        <p:spPr>
          <a:xfrm>
            <a:off x="0" y="0"/>
            <a:ext cx="12192000" cy="6858000"/>
          </a:xfrm>
          <a:prstGeom prst="rect">
            <a:avLst/>
          </a:prstGeom>
          <a:solidFill>
            <a:srgbClr val="70D6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grpSp>
        <p:nvGrpSpPr>
          <p:cNvPr id="5" name="Group 4">
            <a:extLst>
              <a:ext uri="{FF2B5EF4-FFF2-40B4-BE49-F238E27FC236}">
                <a16:creationId xmlns:a16="http://schemas.microsoft.com/office/drawing/2014/main" id="{9C6E9543-2417-8445-900D-D02ED47C29A8}"/>
              </a:ext>
            </a:extLst>
          </p:cNvPr>
          <p:cNvGrpSpPr/>
          <p:nvPr/>
        </p:nvGrpSpPr>
        <p:grpSpPr>
          <a:xfrm flipH="1">
            <a:off x="0" y="0"/>
            <a:ext cx="11427307" cy="7506072"/>
            <a:chOff x="996827" y="107351"/>
            <a:chExt cx="11427307" cy="7506072"/>
          </a:xfrm>
        </p:grpSpPr>
        <p:sp>
          <p:nvSpPr>
            <p:cNvPr id="6" name="Oval 5">
              <a:extLst>
                <a:ext uri="{FF2B5EF4-FFF2-40B4-BE49-F238E27FC236}">
                  <a16:creationId xmlns:a16="http://schemas.microsoft.com/office/drawing/2014/main" id="{E61DF08F-F597-984F-8D1A-FC440B203254}"/>
                </a:ext>
              </a:extLst>
            </p:cNvPr>
            <p:cNvSpPr/>
            <p:nvPr/>
          </p:nvSpPr>
          <p:spPr>
            <a:xfrm>
              <a:off x="996827" y="5751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03D615A-2364-954D-866C-31A42877ABF0}"/>
                </a:ext>
              </a:extLst>
            </p:cNvPr>
            <p:cNvSpPr/>
            <p:nvPr/>
          </p:nvSpPr>
          <p:spPr>
            <a:xfrm rot="17412146">
              <a:off x="3287212" y="626623"/>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46BB1F-EBE7-5848-98CB-0090101FDD3E}"/>
                </a:ext>
              </a:extLst>
            </p:cNvPr>
            <p:cNvSpPr/>
            <p:nvPr/>
          </p:nvSpPr>
          <p:spPr>
            <a:xfrm>
              <a:off x="2242581" y="3520725"/>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4D1DCB-882C-A945-B7E4-E1EF6014F991}"/>
                </a:ext>
              </a:extLst>
            </p:cNvPr>
            <p:cNvSpPr/>
            <p:nvPr/>
          </p:nvSpPr>
          <p:spPr>
            <a:xfrm>
              <a:off x="6201664" y="1727363"/>
              <a:ext cx="4987704" cy="4987704"/>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F95BA30-6C8B-B541-AE85-AE0E0BF25A12}"/>
                </a:ext>
              </a:extLst>
            </p:cNvPr>
            <p:cNvCxnSpPr>
              <a:cxnSpLocks/>
              <a:stCxn id="6" idx="5"/>
              <a:endCxn id="7" idx="1"/>
            </p:cNvCxnSpPr>
            <p:nvPr/>
          </p:nvCxnSpPr>
          <p:spPr>
            <a:xfrm flipV="1">
              <a:off x="1701172" y="1212267"/>
              <a:ext cx="1624083" cy="67269"/>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AE9218-E784-554A-ADAE-0B3CF78026F1}"/>
                </a:ext>
              </a:extLst>
            </p:cNvPr>
            <p:cNvCxnSpPr>
              <a:cxnSpLocks/>
              <a:stCxn id="8" idx="6"/>
              <a:endCxn id="9" idx="2"/>
            </p:cNvCxnSpPr>
            <p:nvPr/>
          </p:nvCxnSpPr>
          <p:spPr>
            <a:xfrm>
              <a:off x="3067772" y="3933321"/>
              <a:ext cx="3133892" cy="28789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9814D1-9590-4945-9F33-AB0ACBE17C4B}"/>
                </a:ext>
              </a:extLst>
            </p:cNvPr>
            <p:cNvCxnSpPr>
              <a:cxnSpLocks/>
              <a:stCxn id="6" idx="4"/>
              <a:endCxn id="8" idx="0"/>
            </p:cNvCxnSpPr>
            <p:nvPr/>
          </p:nvCxnSpPr>
          <p:spPr>
            <a:xfrm>
              <a:off x="1409423" y="1400382"/>
              <a:ext cx="1245754" cy="21203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B07B1D-EC03-BA49-B1C2-69248FD7C1F6}"/>
                </a:ext>
              </a:extLst>
            </p:cNvPr>
            <p:cNvCxnSpPr>
              <a:cxnSpLocks/>
              <a:stCxn id="8" idx="7"/>
              <a:endCxn id="7" idx="2"/>
            </p:cNvCxnSpPr>
            <p:nvPr/>
          </p:nvCxnSpPr>
          <p:spPr>
            <a:xfrm flipV="1">
              <a:off x="2946926" y="1426431"/>
              <a:ext cx="610397" cy="2215140"/>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7C00755-4B35-6B40-B849-FA4243A153A2}"/>
                </a:ext>
              </a:extLst>
            </p:cNvPr>
            <p:cNvSpPr/>
            <p:nvPr/>
          </p:nvSpPr>
          <p:spPr>
            <a:xfrm>
              <a:off x="9170424" y="369057"/>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15E8499-32DE-EF46-A53F-02D25BA32ECC}"/>
                </a:ext>
              </a:extLst>
            </p:cNvPr>
            <p:cNvSpPr/>
            <p:nvPr/>
          </p:nvSpPr>
          <p:spPr>
            <a:xfrm>
              <a:off x="10687400" y="1335249"/>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8C4A281-B213-2C41-85B3-E836D8A58C78}"/>
                </a:ext>
              </a:extLst>
            </p:cNvPr>
            <p:cNvSpPr/>
            <p:nvPr/>
          </p:nvSpPr>
          <p:spPr>
            <a:xfrm>
              <a:off x="10548630" y="10735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67FA601-C517-BD4B-9DE6-7CCEFE6DC0AF}"/>
                </a:ext>
              </a:extLst>
            </p:cNvPr>
            <p:cNvSpPr/>
            <p:nvPr/>
          </p:nvSpPr>
          <p:spPr>
            <a:xfrm>
              <a:off x="11487807" y="26955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3B55C4E-C5C6-974F-BD08-C5B6B9371355}"/>
                </a:ext>
              </a:extLst>
            </p:cNvPr>
            <p:cNvSpPr/>
            <p:nvPr/>
          </p:nvSpPr>
          <p:spPr>
            <a:xfrm>
              <a:off x="3704897" y="4286746"/>
              <a:ext cx="2499788" cy="2499788"/>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20CE86-421F-024A-A5BE-3D2C982F3967}"/>
                </a:ext>
              </a:extLst>
            </p:cNvPr>
            <p:cNvSpPr/>
            <p:nvPr/>
          </p:nvSpPr>
          <p:spPr>
            <a:xfrm>
              <a:off x="7067976" y="868491"/>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2A5E7A9-9F9A-B24F-A185-479833C665B0}"/>
                </a:ext>
              </a:extLst>
            </p:cNvPr>
            <p:cNvSpPr/>
            <p:nvPr/>
          </p:nvSpPr>
          <p:spPr>
            <a:xfrm>
              <a:off x="10829977" y="5953118"/>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F0D13B-54EF-534C-A5CF-5FD9508987AD}"/>
                </a:ext>
              </a:extLst>
            </p:cNvPr>
            <p:cNvSpPr/>
            <p:nvPr/>
          </p:nvSpPr>
          <p:spPr>
            <a:xfrm>
              <a:off x="11598943" y="4748834"/>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F057C-F6F4-AD42-988E-CE556D706EBC}"/>
                </a:ext>
              </a:extLst>
            </p:cNvPr>
            <p:cNvSpPr/>
            <p:nvPr/>
          </p:nvSpPr>
          <p:spPr>
            <a:xfrm>
              <a:off x="6667072" y="6788232"/>
              <a:ext cx="825191" cy="825191"/>
            </a:xfrm>
            <a:prstGeom prst="ellipse">
              <a:avLst/>
            </a:prstGeom>
            <a:solidFill>
              <a:srgbClr val="FF9770"/>
            </a:solidFill>
            <a:ln w="381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2521D44-22DF-0344-9FDE-7E5A5EF81DC5}"/>
                </a:ext>
              </a:extLst>
            </p:cNvPr>
            <p:cNvCxnSpPr>
              <a:cxnSpLocks/>
              <a:stCxn id="19" idx="4"/>
            </p:cNvCxnSpPr>
            <p:nvPr/>
          </p:nvCxnSpPr>
          <p:spPr>
            <a:xfrm>
              <a:off x="7480572" y="1693682"/>
              <a:ext cx="11691" cy="39211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07D373-B036-D84F-84C8-348C79054570}"/>
                </a:ext>
              </a:extLst>
            </p:cNvPr>
            <p:cNvCxnSpPr>
              <a:cxnSpLocks/>
              <a:stCxn id="14" idx="4"/>
            </p:cNvCxnSpPr>
            <p:nvPr/>
          </p:nvCxnSpPr>
          <p:spPr>
            <a:xfrm flipH="1">
              <a:off x="9445061" y="1194248"/>
              <a:ext cx="137959" cy="68324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119004-C6B3-9D4C-8CCE-F47D04B9F8BA}"/>
                </a:ext>
              </a:extLst>
            </p:cNvPr>
            <p:cNvCxnSpPr>
              <a:cxnSpLocks/>
              <a:stCxn id="16" idx="3"/>
            </p:cNvCxnSpPr>
            <p:nvPr/>
          </p:nvCxnSpPr>
          <p:spPr>
            <a:xfrm flipH="1">
              <a:off x="9799313" y="811696"/>
              <a:ext cx="870163" cy="1177373"/>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333B18-7A96-434D-965E-0C4BACCC24D7}"/>
                </a:ext>
              </a:extLst>
            </p:cNvPr>
            <p:cNvCxnSpPr>
              <a:cxnSpLocks/>
              <a:stCxn id="14" idx="6"/>
              <a:endCxn id="16" idx="2"/>
            </p:cNvCxnSpPr>
            <p:nvPr/>
          </p:nvCxnSpPr>
          <p:spPr>
            <a:xfrm flipV="1">
              <a:off x="9995615" y="519947"/>
              <a:ext cx="553015" cy="26170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065273-5A80-EE46-8E23-DCC442CE37F7}"/>
                </a:ext>
              </a:extLst>
            </p:cNvPr>
            <p:cNvCxnSpPr>
              <a:cxnSpLocks/>
              <a:stCxn id="15" idx="3"/>
              <a:endCxn id="9" idx="7"/>
            </p:cNvCxnSpPr>
            <p:nvPr/>
          </p:nvCxnSpPr>
          <p:spPr>
            <a:xfrm flipH="1">
              <a:off x="10458936" y="2039594"/>
              <a:ext cx="349310" cy="418201"/>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94C9095-E915-804B-82F3-7D001045E00E}"/>
                </a:ext>
              </a:extLst>
            </p:cNvPr>
            <p:cNvCxnSpPr>
              <a:cxnSpLocks/>
              <a:stCxn id="17" idx="3"/>
            </p:cNvCxnSpPr>
            <p:nvPr/>
          </p:nvCxnSpPr>
          <p:spPr>
            <a:xfrm flipH="1">
              <a:off x="11110862" y="3399879"/>
              <a:ext cx="497791" cy="31246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A748DD-0DF1-AE4E-AD0D-32EA74277E36}"/>
                </a:ext>
              </a:extLst>
            </p:cNvPr>
            <p:cNvCxnSpPr>
              <a:cxnSpLocks/>
              <a:stCxn id="21" idx="2"/>
            </p:cNvCxnSpPr>
            <p:nvPr/>
          </p:nvCxnSpPr>
          <p:spPr>
            <a:xfrm flipH="1" flipV="1">
              <a:off x="11000973" y="4951784"/>
              <a:ext cx="597970" cy="20964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D0DD07-8686-6045-8736-3E4803570FD6}"/>
                </a:ext>
              </a:extLst>
            </p:cNvPr>
            <p:cNvCxnSpPr>
              <a:cxnSpLocks/>
              <a:stCxn id="17" idx="0"/>
            </p:cNvCxnSpPr>
            <p:nvPr/>
          </p:nvCxnSpPr>
          <p:spPr>
            <a:xfrm flipH="1" flipV="1">
              <a:off x="11441789" y="2021058"/>
              <a:ext cx="458614" cy="674476"/>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797E76-D19B-F148-96D3-8FE32BF003DA}"/>
                </a:ext>
              </a:extLst>
            </p:cNvPr>
            <p:cNvCxnSpPr>
              <a:cxnSpLocks/>
              <a:endCxn id="15" idx="7"/>
            </p:cNvCxnSpPr>
            <p:nvPr/>
          </p:nvCxnSpPr>
          <p:spPr>
            <a:xfrm flipH="1">
              <a:off x="11391745" y="1426431"/>
              <a:ext cx="1023439" cy="29664"/>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155CB4-9072-6649-B83B-5811AF061E3E}"/>
                </a:ext>
              </a:extLst>
            </p:cNvPr>
            <p:cNvCxnSpPr>
              <a:cxnSpLocks/>
              <a:stCxn id="9" idx="3"/>
              <a:endCxn id="22" idx="0"/>
            </p:cNvCxnSpPr>
            <p:nvPr/>
          </p:nvCxnSpPr>
          <p:spPr>
            <a:xfrm>
              <a:off x="6932096" y="5984635"/>
              <a:ext cx="147572" cy="803597"/>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C9D4C7-713D-AF42-B90F-58D89237830C}"/>
                </a:ext>
              </a:extLst>
            </p:cNvPr>
            <p:cNvCxnSpPr>
              <a:cxnSpLocks/>
              <a:stCxn id="18" idx="6"/>
              <a:endCxn id="9" idx="3"/>
            </p:cNvCxnSpPr>
            <p:nvPr/>
          </p:nvCxnSpPr>
          <p:spPr>
            <a:xfrm>
              <a:off x="6204685" y="5536640"/>
              <a:ext cx="727411" cy="44799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AEE2613-F15E-FC4A-B083-BAD415FBE84B}"/>
                </a:ext>
              </a:extLst>
            </p:cNvPr>
            <p:cNvCxnSpPr>
              <a:cxnSpLocks/>
              <a:stCxn id="21" idx="3"/>
              <a:endCxn id="20" idx="7"/>
            </p:cNvCxnSpPr>
            <p:nvPr/>
          </p:nvCxnSpPr>
          <p:spPr>
            <a:xfrm flipH="1">
              <a:off x="11534322" y="5453179"/>
              <a:ext cx="185467" cy="620785"/>
            </a:xfrm>
            <a:prstGeom prst="line">
              <a:avLst/>
            </a:prstGeom>
            <a:ln w="38100">
              <a:solidFill>
                <a:srgbClr val="FF977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A5F7840E-8861-BD43-B469-26E6FFFFA821}"/>
              </a:ext>
            </a:extLst>
          </p:cNvPr>
          <p:cNvSpPr txBox="1"/>
          <p:nvPr/>
        </p:nvSpPr>
        <p:spPr>
          <a:xfrm>
            <a:off x="1716013" y="3429000"/>
            <a:ext cx="4327210" cy="1569660"/>
          </a:xfrm>
          <a:prstGeom prst="rect">
            <a:avLst/>
          </a:prstGeom>
          <a:noFill/>
        </p:spPr>
        <p:txBody>
          <a:bodyPr wrap="none" rtlCol="0">
            <a:spAutoFit/>
          </a:bodyPr>
          <a:lstStyle/>
          <a:p>
            <a:r>
              <a:rPr lang="en-US" sz="2400" dirty="0">
                <a:solidFill>
                  <a:schemeClr val="bg1"/>
                </a:solidFill>
                <a:latin typeface="COOPERHEWITT-THIN" pitchFamily="2" charset="77"/>
                <a:ea typeface="COOPERHEWITT-THIN" pitchFamily="2" charset="77"/>
              </a:rPr>
              <a:t>Hannah Cohoon</a:t>
            </a:r>
          </a:p>
          <a:p>
            <a:r>
              <a:rPr lang="en-US" sz="2400" dirty="0" err="1">
                <a:solidFill>
                  <a:schemeClr val="bg1"/>
                </a:solidFill>
                <a:latin typeface="COOPERHEWITT-THIN" pitchFamily="2" charset="77"/>
                <a:ea typeface="COOPERHEWITT-THIN" pitchFamily="2" charset="77"/>
              </a:rPr>
              <a:t>jlcohoon@utexas.edu</a:t>
            </a:r>
            <a:endParaRPr lang="en-US" sz="2400" dirty="0">
              <a:solidFill>
                <a:schemeClr val="bg1"/>
              </a:solidFill>
              <a:latin typeface="COOPERHEWITT-THIN" pitchFamily="2" charset="77"/>
              <a:ea typeface="COOPERHEWITT-THIN" pitchFamily="2" charset="77"/>
            </a:endParaRPr>
          </a:p>
          <a:p>
            <a:r>
              <a:rPr lang="en-US" sz="2400" dirty="0">
                <a:solidFill>
                  <a:schemeClr val="bg1"/>
                </a:solidFill>
                <a:latin typeface="COOPERHEWITT-THIN" pitchFamily="2" charset="77"/>
                <a:ea typeface="COOPERHEWITT-THIN" pitchFamily="2" charset="77"/>
              </a:rPr>
              <a:t>Doctoral candidate</a:t>
            </a:r>
          </a:p>
          <a:p>
            <a:r>
              <a:rPr lang="en-US" sz="2400" dirty="0">
                <a:solidFill>
                  <a:schemeClr val="bg1"/>
                </a:solidFill>
                <a:latin typeface="COOPERHEWITT-THIN" pitchFamily="2" charset="77"/>
                <a:ea typeface="COOPERHEWITT-THIN" pitchFamily="2" charset="77"/>
              </a:rPr>
              <a:t>School of information, UT Austin</a:t>
            </a:r>
          </a:p>
        </p:txBody>
      </p:sp>
      <p:sp>
        <p:nvSpPr>
          <p:cNvPr id="3" name="TextBox 2">
            <a:extLst>
              <a:ext uri="{FF2B5EF4-FFF2-40B4-BE49-F238E27FC236}">
                <a16:creationId xmlns:a16="http://schemas.microsoft.com/office/drawing/2014/main" id="{95641326-2BA0-9547-BCFD-C9F701CEEFFD}"/>
              </a:ext>
            </a:extLst>
          </p:cNvPr>
          <p:cNvSpPr txBox="1"/>
          <p:nvPr/>
        </p:nvSpPr>
        <p:spPr>
          <a:xfrm>
            <a:off x="6520910" y="4729955"/>
            <a:ext cx="2198328" cy="1477328"/>
          </a:xfrm>
          <a:prstGeom prst="rect">
            <a:avLst/>
          </a:prstGeom>
          <a:noFill/>
        </p:spPr>
        <p:txBody>
          <a:bodyPr wrap="square" rtlCol="0">
            <a:spAutoFit/>
          </a:bodyPr>
          <a:lstStyle/>
          <a:p>
            <a:r>
              <a:rPr lang="en-US" dirty="0">
                <a:solidFill>
                  <a:schemeClr val="bg1"/>
                </a:solidFill>
                <a:latin typeface="COOPERHEWITT-THIN" pitchFamily="2" charset="77"/>
                <a:ea typeface="COOPERHEWITT-THIN" pitchFamily="2" charset="77"/>
              </a:rPr>
              <a:t>Reach out if you have questions, collaborations, or postdoc opportunities</a:t>
            </a:r>
          </a:p>
        </p:txBody>
      </p:sp>
      <p:sp>
        <p:nvSpPr>
          <p:cNvPr id="36" name="TextBox 35">
            <a:extLst>
              <a:ext uri="{FF2B5EF4-FFF2-40B4-BE49-F238E27FC236}">
                <a16:creationId xmlns:a16="http://schemas.microsoft.com/office/drawing/2014/main" id="{35F19947-7E35-AF4C-889C-C77AE1A62A44}"/>
              </a:ext>
            </a:extLst>
          </p:cNvPr>
          <p:cNvSpPr txBox="1"/>
          <p:nvPr/>
        </p:nvSpPr>
        <p:spPr>
          <a:xfrm>
            <a:off x="2563052" y="2452170"/>
            <a:ext cx="2435731" cy="615553"/>
          </a:xfrm>
          <a:prstGeom prst="rect">
            <a:avLst/>
          </a:prstGeom>
          <a:noFill/>
        </p:spPr>
        <p:txBody>
          <a:bodyPr wrap="none" rtlCol="0">
            <a:spAutoFit/>
          </a:bodyPr>
          <a:lstStyle/>
          <a:p>
            <a:pPr algn="ctr"/>
            <a:r>
              <a:rPr lang="en-US" sz="3400" b="1" dirty="0">
                <a:solidFill>
                  <a:schemeClr val="bg1"/>
                </a:solidFill>
                <a:latin typeface="COOPERHEWITT-SEMIBOLD" pitchFamily="2" charset="77"/>
                <a:ea typeface="COOPERHEWITT-SEMIBOLD" pitchFamily="2" charset="77"/>
              </a:rPr>
              <a:t>THANK YOU</a:t>
            </a:r>
          </a:p>
        </p:txBody>
      </p:sp>
      <p:pic>
        <p:nvPicPr>
          <p:cNvPr id="38" name="Picture 37">
            <a:extLst>
              <a:ext uri="{FF2B5EF4-FFF2-40B4-BE49-F238E27FC236}">
                <a16:creationId xmlns:a16="http://schemas.microsoft.com/office/drawing/2014/main" id="{0EFD8F6C-266F-9E4C-B11F-4931A002115A}"/>
              </a:ext>
            </a:extLst>
          </p:cNvPr>
          <p:cNvPicPr>
            <a:picLocks noChangeAspect="1"/>
          </p:cNvPicPr>
          <p:nvPr/>
        </p:nvPicPr>
        <p:blipFill>
          <a:blip r:embed="rId3"/>
          <a:stretch>
            <a:fillRect/>
          </a:stretch>
        </p:blipFill>
        <p:spPr>
          <a:xfrm>
            <a:off x="8505941" y="5189865"/>
            <a:ext cx="3718773" cy="1668135"/>
          </a:xfrm>
          <a:prstGeom prst="rect">
            <a:avLst/>
          </a:prstGeom>
        </p:spPr>
      </p:pic>
    </p:spTree>
    <p:extLst>
      <p:ext uri="{BB962C8B-B14F-4D97-AF65-F5344CB8AC3E}">
        <p14:creationId xmlns:p14="http://schemas.microsoft.com/office/powerpoint/2010/main" val="38126847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CDBD1-0C96-D845-A97E-DDF6ED5CB3D6}"/>
              </a:ext>
            </a:extLst>
          </p:cNvPr>
          <p:cNvSpPr>
            <a:spLocks noGrp="1"/>
          </p:cNvSpPr>
          <p:nvPr>
            <p:ph idx="1"/>
          </p:nvPr>
        </p:nvSpPr>
        <p:spPr>
          <a:xfrm>
            <a:off x="139150" y="258414"/>
            <a:ext cx="11913704" cy="5741581"/>
          </a:xfrm>
        </p:spPr>
        <p:txBody>
          <a:bodyPr>
            <a:noAutofit/>
          </a:bodyPr>
          <a:lstStyle/>
          <a:p>
            <a:pPr marL="465138" indent="-465138">
              <a:buNone/>
            </a:pPr>
            <a:r>
              <a:rPr lang="en-US" sz="1200" dirty="0" err="1">
                <a:effectLst/>
                <a:latin typeface="COOPERHEWITT-THIN" pitchFamily="2" charset="77"/>
                <a:ea typeface="COOPERHEWITT-THIN" pitchFamily="2" charset="77"/>
              </a:rPr>
              <a:t>Colfer</a:t>
            </a:r>
            <a:r>
              <a:rPr lang="en-US" sz="1200" dirty="0">
                <a:effectLst/>
                <a:latin typeface="COOPERHEWITT-THIN" pitchFamily="2" charset="77"/>
                <a:ea typeface="COOPERHEWITT-THIN" pitchFamily="2" charset="77"/>
              </a:rPr>
              <a:t>, L. J., &amp; Baldwin, C. Y. (2016). The mirroring hypothesis: Theory, evidence, and exceptions. Industrial and Corporate Change, 25(5), 709–738. </a:t>
            </a:r>
            <a:r>
              <a:rPr lang="en-US" sz="1200" dirty="0">
                <a:effectLst/>
                <a:latin typeface="COOPERHEWITT-THIN" pitchFamily="2" charset="77"/>
                <a:ea typeface="COOPERHEWITT-THIN" pitchFamily="2" charset="77"/>
                <a:hlinkClick r:id="rId3"/>
              </a:rPr>
              <a:t>https://doi.org/10.1093/icc/dtw027</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Daniels, A. K. (1987). Invisible Work. Social Problems, 34(5), 403–415. </a:t>
            </a:r>
            <a:r>
              <a:rPr lang="en-US" sz="1200" dirty="0">
                <a:effectLst/>
                <a:latin typeface="COOPERHEWITT-THIN" pitchFamily="2" charset="77"/>
                <a:ea typeface="COOPERHEWITT-THIN" pitchFamily="2" charset="77"/>
                <a:hlinkClick r:id="rId4"/>
              </a:rPr>
              <a:t>https://doi.org/10.2307/800538</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Geiger, R. S., Howard, D., &amp; Irani, L. (2021). The Labor of Maintaining and Scaling Free and Open-Source Software Projects. Proceedings of the ACM on Human-Computer Interaction, 5(CSCW1), 1–28. </a:t>
            </a:r>
            <a:r>
              <a:rPr lang="en-US" sz="1200" dirty="0">
                <a:effectLst/>
                <a:latin typeface="COOPERHEWITT-THIN" pitchFamily="2" charset="77"/>
                <a:ea typeface="COOPERHEWITT-THIN" pitchFamily="2" charset="77"/>
                <a:hlinkClick r:id="rId5"/>
              </a:rPr>
              <a:t>https://doi.org/10.1145/3449249</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Hall, K. L., Vogel, A. L., Huang, G. C., Serrano, K. J., Rice, E. L., </a:t>
            </a:r>
            <a:r>
              <a:rPr lang="en-US" sz="1200" dirty="0" err="1">
                <a:effectLst/>
                <a:latin typeface="COOPERHEWITT-THIN" pitchFamily="2" charset="77"/>
                <a:ea typeface="COOPERHEWITT-THIN" pitchFamily="2" charset="77"/>
              </a:rPr>
              <a:t>Tsakraklides</a:t>
            </a:r>
            <a:r>
              <a:rPr lang="en-US" sz="1200" dirty="0">
                <a:effectLst/>
                <a:latin typeface="COOPERHEWITT-THIN" pitchFamily="2" charset="77"/>
                <a:ea typeface="COOPERHEWITT-THIN" pitchFamily="2" charset="77"/>
              </a:rPr>
              <a:t>, S. P., &amp; Fiore, S. M. (2018). The science of team science: A review of the empirical evidence and research gaps on collaboration in science. The American Psychologist, 73(4), 532–548. </a:t>
            </a:r>
            <a:r>
              <a:rPr lang="en-US" sz="1200" dirty="0">
                <a:effectLst/>
                <a:latin typeface="COOPERHEWITT-THIN" pitchFamily="2" charset="77"/>
                <a:ea typeface="COOPERHEWITT-THIN" pitchFamily="2" charset="77"/>
                <a:hlinkClick r:id="rId6"/>
              </a:rPr>
              <a:t>https://doi.org/10.1037/amp0000319</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Huang, J., Gates, A. J., Sinatra, R., &amp; </a:t>
            </a:r>
            <a:r>
              <a:rPr lang="en-US" sz="1200" dirty="0" err="1">
                <a:effectLst/>
                <a:latin typeface="COOPERHEWITT-THIN" pitchFamily="2" charset="77"/>
                <a:ea typeface="COOPERHEWITT-THIN" pitchFamily="2" charset="77"/>
              </a:rPr>
              <a:t>Barabási</a:t>
            </a:r>
            <a:r>
              <a:rPr lang="en-US" sz="1200" dirty="0">
                <a:effectLst/>
                <a:latin typeface="COOPERHEWITT-THIN" pitchFamily="2" charset="77"/>
                <a:ea typeface="COOPERHEWITT-THIN" pitchFamily="2" charset="77"/>
              </a:rPr>
              <a:t>, A.-L. (2020). Historical comparison of gender inequality in scientific careers across countries and disciplines. Proceedings of the National Academy of Sciences, 117(9), 4609–4616. </a:t>
            </a:r>
            <a:r>
              <a:rPr lang="en-US" sz="1200" dirty="0">
                <a:effectLst/>
                <a:latin typeface="COOPERHEWITT-THIN" pitchFamily="2" charset="77"/>
                <a:ea typeface="COOPERHEWITT-THIN" pitchFamily="2" charset="77"/>
                <a:hlinkClick r:id="rId7"/>
              </a:rPr>
              <a:t>https://doi.org/10.1073/pnas.1914221117</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Howison, J., Lopez, P., Du, C., &amp; Cohoon, H. (2021). </a:t>
            </a:r>
            <a:r>
              <a:rPr lang="en-US" sz="1200" dirty="0" err="1">
                <a:effectLst/>
                <a:latin typeface="COOPERHEWITT-THIN" pitchFamily="2" charset="77"/>
                <a:ea typeface="COOPERHEWITT-THIN" pitchFamily="2" charset="77"/>
              </a:rPr>
              <a:t>Softcite</a:t>
            </a:r>
            <a:r>
              <a:rPr lang="en-US" sz="1200" dirty="0">
                <a:effectLst/>
                <a:latin typeface="COOPERHEWITT-THIN" pitchFamily="2" charset="77"/>
                <a:ea typeface="COOPERHEWITT-THIN" pitchFamily="2" charset="77"/>
              </a:rPr>
              <a:t> Dataset: A dataset of software mentions in research publications [Data set]. </a:t>
            </a:r>
            <a:r>
              <a:rPr lang="en-US" sz="1200" dirty="0" err="1">
                <a:effectLst/>
                <a:latin typeface="COOPERHEWITT-THIN" pitchFamily="2" charset="77"/>
                <a:ea typeface="COOPERHEWITT-THIN" pitchFamily="2" charset="77"/>
              </a:rPr>
              <a:t>Zenodo</a:t>
            </a:r>
            <a:r>
              <a:rPr lang="en-US" sz="1200" dirty="0">
                <a:effectLst/>
                <a:latin typeface="COOPERHEWITT-THIN" pitchFamily="2" charset="77"/>
                <a:ea typeface="COOPERHEWITT-THIN" pitchFamily="2" charset="77"/>
              </a:rPr>
              <a:t>. </a:t>
            </a:r>
            <a:r>
              <a:rPr lang="en-US" sz="1200" dirty="0">
                <a:effectLst/>
                <a:latin typeface="COOPERHEWITT-THIN" pitchFamily="2" charset="77"/>
                <a:ea typeface="COOPERHEWITT-THIN" pitchFamily="2" charset="77"/>
                <a:hlinkClick r:id="rId8"/>
              </a:rPr>
              <a:t>https://doi.org/10.5281/zenodo.4445202</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IDEAS-ECP Project. (2020). Advancing Scientific Productivity through Better Scientific Software: Developer Productivity and Software Sustainability Report (ECP-U-RPT-2020-0001). Office of Advanced Scientific Computing Research. </a:t>
            </a:r>
            <a:r>
              <a:rPr lang="en-US" sz="1200" dirty="0">
                <a:effectLst/>
                <a:latin typeface="COOPERHEWITT-THIN" pitchFamily="2" charset="77"/>
                <a:ea typeface="COOPERHEWITT-THIN" pitchFamily="2" charset="77"/>
                <a:hlinkClick r:id="rId9"/>
              </a:rPr>
              <a:t>https://info.ornl.gov/sites/publications/Files/Pub137271.pdf</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Lee, A., &amp; Carver, J. C. (2019). FLOSS Participants’ Perceptions About Gender and Inclusiveness: A Survey. 2019 IEEE/ACM 41st International Conference on Software Engineering (ICSE), 677–687. </a:t>
            </a:r>
            <a:r>
              <a:rPr lang="en-US" sz="1200" dirty="0">
                <a:effectLst/>
                <a:latin typeface="COOPERHEWITT-THIN" pitchFamily="2" charset="77"/>
                <a:ea typeface="COOPERHEWITT-THIN" pitchFamily="2" charset="77"/>
                <a:hlinkClick r:id="rId10"/>
              </a:rPr>
              <a:t>https://doi.org/10.1109/ICSE.2019.00077</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Paine, D., &amp; Lee, C. P. (2020). Coordinative Entities: Forms of Organizing in Data Intensive Science. Computer Supported Cooperative Work (CSCW), 29(3), 335–380. </a:t>
            </a:r>
            <a:r>
              <a:rPr lang="en-US" sz="1200" dirty="0">
                <a:effectLst/>
                <a:latin typeface="COOPERHEWITT-THIN" pitchFamily="2" charset="77"/>
                <a:ea typeface="COOPERHEWITT-THIN" pitchFamily="2" charset="77"/>
                <a:hlinkClick r:id="rId11"/>
              </a:rPr>
              <a:t>https://doi.org/10.1007/s10606-020-09372-2</a:t>
            </a:r>
            <a:endParaRPr lang="en-US" sz="1200" dirty="0">
              <a:effectLst/>
              <a:latin typeface="COOPERHEWITT-THIN" pitchFamily="2" charset="77"/>
              <a:ea typeface="COOPERHEWITT-THIN" pitchFamily="2" charset="77"/>
            </a:endParaRPr>
          </a:p>
          <a:p>
            <a:pPr marL="465138" indent="-465138">
              <a:buNone/>
            </a:pPr>
            <a:r>
              <a:rPr lang="en-US" sz="1200" dirty="0" err="1">
                <a:effectLst/>
                <a:latin typeface="COOPERHEWITT-THIN" pitchFamily="2" charset="77"/>
                <a:ea typeface="COOPERHEWITT-THIN" pitchFamily="2" charset="77"/>
              </a:rPr>
              <a:t>Raybourn</a:t>
            </a:r>
            <a:r>
              <a:rPr lang="en-US" sz="1200" dirty="0">
                <a:effectLst/>
                <a:latin typeface="COOPERHEWITT-THIN" pitchFamily="2" charset="77"/>
                <a:ea typeface="COOPERHEWITT-THIN" pitchFamily="2" charset="77"/>
              </a:rPr>
              <a:t>, E. M., Watson, G., </a:t>
            </a:r>
            <a:r>
              <a:rPr lang="en-US" sz="1200" dirty="0" err="1">
                <a:effectLst/>
                <a:latin typeface="COOPERHEWITT-THIN" pitchFamily="2" charset="77"/>
                <a:ea typeface="COOPERHEWITT-THIN" pitchFamily="2" charset="77"/>
              </a:rPr>
              <a:t>Gonsiorowski</a:t>
            </a:r>
            <a:r>
              <a:rPr lang="en-US" sz="1200" dirty="0">
                <a:effectLst/>
                <a:latin typeface="COOPERHEWITT-THIN" pitchFamily="2" charset="77"/>
                <a:ea typeface="COOPERHEWITT-THIN" pitchFamily="2" charset="77"/>
              </a:rPr>
              <a:t>, E., </a:t>
            </a:r>
            <a:r>
              <a:rPr lang="en-US" sz="1200" dirty="0" err="1">
                <a:effectLst/>
                <a:latin typeface="COOPERHEWITT-THIN" pitchFamily="2" charset="77"/>
                <a:ea typeface="COOPERHEWITT-THIN" pitchFamily="2" charset="77"/>
              </a:rPr>
              <a:t>Milewicz</a:t>
            </a:r>
            <a:r>
              <a:rPr lang="en-US" sz="1200" dirty="0">
                <a:effectLst/>
                <a:latin typeface="COOPERHEWITT-THIN" pitchFamily="2" charset="77"/>
                <a:ea typeface="COOPERHEWITT-THIN" pitchFamily="2" charset="77"/>
              </a:rPr>
              <a:t>, R., Rogers, D. M., Sims, B. H., &amp; </a:t>
            </a:r>
            <a:r>
              <a:rPr lang="en-US" sz="1200" dirty="0" err="1">
                <a:effectLst/>
                <a:latin typeface="COOPERHEWITT-THIN" pitchFamily="2" charset="77"/>
                <a:ea typeface="COOPERHEWITT-THIN" pitchFamily="2" charset="77"/>
              </a:rPr>
              <a:t>Willenbring</a:t>
            </a:r>
            <a:r>
              <a:rPr lang="en-US" sz="1200" dirty="0">
                <a:effectLst/>
                <a:latin typeface="COOPERHEWITT-THIN" pitchFamily="2" charset="77"/>
                <a:ea typeface="COOPERHEWITT-THIN" pitchFamily="2" charset="77"/>
              </a:rPr>
              <a:t>, J. (2021). Automating Software Productivity Planning: Lightweight Tools for Upgrading Team Practices. 10.</a:t>
            </a:r>
          </a:p>
          <a:p>
            <a:pPr marL="465138" indent="-465138">
              <a:buNone/>
            </a:pPr>
            <a:r>
              <a:rPr lang="en-US" sz="1200" dirty="0">
                <a:effectLst/>
                <a:latin typeface="COOPERHEWITT-THIN" pitchFamily="2" charset="77"/>
                <a:ea typeface="COOPERHEWITT-THIN" pitchFamily="2" charset="77"/>
              </a:rPr>
              <a:t>Scroggins, M. J., &amp; </a:t>
            </a:r>
            <a:r>
              <a:rPr lang="en-US" sz="1200" dirty="0" err="1">
                <a:effectLst/>
                <a:latin typeface="COOPERHEWITT-THIN" pitchFamily="2" charset="77"/>
                <a:ea typeface="COOPERHEWITT-THIN" pitchFamily="2" charset="77"/>
              </a:rPr>
              <a:t>Pasquetto</a:t>
            </a:r>
            <a:r>
              <a:rPr lang="en-US" sz="1200" dirty="0">
                <a:effectLst/>
                <a:latin typeface="COOPERHEWITT-THIN" pitchFamily="2" charset="77"/>
                <a:ea typeface="COOPERHEWITT-THIN" pitchFamily="2" charset="77"/>
              </a:rPr>
              <a:t>, I. V. (2020). Labor Out of Place: On the Varieties and Valences of (In)visible Labor in Data-Intensive Science. Engaging Science, Technology, and Society, 6, 111–132. </a:t>
            </a:r>
            <a:r>
              <a:rPr lang="en-US" sz="1200" dirty="0">
                <a:effectLst/>
                <a:latin typeface="COOPERHEWITT-THIN" pitchFamily="2" charset="77"/>
                <a:ea typeface="COOPERHEWITT-THIN" pitchFamily="2" charset="77"/>
                <a:hlinkClick r:id="rId12"/>
              </a:rPr>
              <a:t>https://doi.org/10.17351/ests2020.341</a:t>
            </a:r>
            <a:endParaRPr lang="en-US" sz="1200" dirty="0">
              <a:effectLst/>
              <a:latin typeface="COOPERHEWITT-THIN" pitchFamily="2" charset="77"/>
              <a:ea typeface="COOPERHEWITT-THIN" pitchFamily="2" charset="77"/>
            </a:endParaRPr>
          </a:p>
          <a:p>
            <a:pPr marL="465138" lvl="0" indent="-465138">
              <a:lnSpc>
                <a:spcPct val="100000"/>
              </a:lnSpc>
              <a:spcBef>
                <a:spcPts val="0"/>
              </a:spcBef>
              <a:buNone/>
              <a:defRPr/>
            </a:pPr>
            <a:r>
              <a:rPr lang="en-US" sz="1200" dirty="0" err="1">
                <a:latin typeface="COOPERHEWITT-THIN" pitchFamily="2" charset="77"/>
                <a:ea typeface="COOPERHEWITT-THIN" pitchFamily="2" charset="77"/>
              </a:rPr>
              <a:t>Shapin</a:t>
            </a:r>
            <a:r>
              <a:rPr lang="en-US" sz="1200" dirty="0">
                <a:latin typeface="COOPERHEWITT-THIN" pitchFamily="2" charset="77"/>
                <a:ea typeface="COOPERHEWITT-THIN" pitchFamily="2" charset="77"/>
              </a:rPr>
              <a:t>, S. (1989). The Invisible Technician. American Scientist, 77(6), 554–563.</a:t>
            </a:r>
          </a:p>
          <a:p>
            <a:pPr marL="465138" lvl="0" indent="-465138">
              <a:lnSpc>
                <a:spcPct val="100000"/>
              </a:lnSpc>
              <a:spcBef>
                <a:spcPts val="0"/>
              </a:spcBef>
              <a:buNone/>
              <a:defRPr/>
            </a:pPr>
            <a:r>
              <a:rPr lang="en-US" sz="1200" dirty="0">
                <a:latin typeface="COOPERHEWITT-THIN" pitchFamily="2" charset="77"/>
                <a:ea typeface="COOPERHEWITT-THIN" pitchFamily="2" charset="77"/>
              </a:rPr>
              <a:t>Star, S. L., &amp; Strauss, A. (1999). Layers of Silence, Arenas of Voice: The Ecology of Visible and Invisible Work. Computer Supported Cooperative Work (CSCW), 8(1), 9–30. </a:t>
            </a:r>
            <a:r>
              <a:rPr lang="en-US" sz="1200" dirty="0">
                <a:latin typeface="COOPERHEWITT-THIN" pitchFamily="2" charset="77"/>
                <a:ea typeface="COOPERHEWITT-THIN" pitchFamily="2" charset="77"/>
                <a:hlinkClick r:id="rId13"/>
              </a:rPr>
              <a:t>https://doi.org/10.1023/A:1008651105359</a:t>
            </a:r>
            <a:endParaRPr lang="en-US" sz="1200" dirty="0">
              <a:effectLst/>
              <a:latin typeface="COOPERHEWITT-THIN" pitchFamily="2" charset="77"/>
              <a:ea typeface="COOPERHEWITT-THIN" pitchFamily="2" charset="77"/>
            </a:endParaRPr>
          </a:p>
          <a:p>
            <a:pPr marL="465138" indent="-465138">
              <a:buNone/>
            </a:pPr>
            <a:r>
              <a:rPr lang="en-US" sz="1200" dirty="0">
                <a:effectLst/>
                <a:latin typeface="COOPERHEWITT-THIN" pitchFamily="2" charset="77"/>
                <a:ea typeface="COOPERHEWITT-THIN" pitchFamily="2" charset="77"/>
              </a:rPr>
              <a:t>Wang, W., Yu, S., Bekele, T. M., Kong, X., &amp; Xia, F. (2017). Scientific collaboration patterns vary with scholars’ academic ages. </a:t>
            </a:r>
            <a:r>
              <a:rPr lang="en-US" sz="1200" dirty="0" err="1">
                <a:effectLst/>
                <a:latin typeface="COOPERHEWITT-THIN" pitchFamily="2" charset="77"/>
                <a:ea typeface="COOPERHEWITT-THIN" pitchFamily="2" charset="77"/>
              </a:rPr>
              <a:t>Scientometrics</a:t>
            </a:r>
            <a:r>
              <a:rPr lang="en-US" sz="1200" dirty="0">
                <a:effectLst/>
                <a:latin typeface="COOPERHEWITT-THIN" pitchFamily="2" charset="77"/>
                <a:ea typeface="COOPERHEWITT-THIN" pitchFamily="2" charset="77"/>
              </a:rPr>
              <a:t>, 112(1), 329–343. </a:t>
            </a:r>
            <a:r>
              <a:rPr lang="en-US" sz="1200" dirty="0">
                <a:effectLst/>
                <a:latin typeface="COOPERHEWITT-THIN" pitchFamily="2" charset="77"/>
                <a:ea typeface="COOPERHEWITT-THIN" pitchFamily="2" charset="77"/>
                <a:hlinkClick r:id="rId14"/>
              </a:rPr>
              <a:t>https://doi.org/10.1007/s11192-017-2388-9</a:t>
            </a:r>
            <a:endParaRPr lang="en-US" sz="1200" dirty="0">
              <a:effectLst/>
              <a:latin typeface="COOPERHEWITT-THIN" pitchFamily="2" charset="77"/>
              <a:ea typeface="COOPERHEWITT-THIN" pitchFamily="2" charset="77"/>
            </a:endParaRPr>
          </a:p>
          <a:p>
            <a:pPr marL="465138" indent="-465138">
              <a:buNone/>
            </a:pPr>
            <a:r>
              <a:rPr lang="en-US" sz="1200" dirty="0" err="1">
                <a:effectLst/>
                <a:latin typeface="COOPERHEWITT-THIN" pitchFamily="2" charset="77"/>
                <a:ea typeface="COOPERHEWITT-THIN" pitchFamily="2" charset="77"/>
              </a:rPr>
              <a:t>Wuchty</a:t>
            </a:r>
            <a:r>
              <a:rPr lang="en-US" sz="1200" dirty="0">
                <a:effectLst/>
                <a:latin typeface="COOPERHEWITT-THIN" pitchFamily="2" charset="77"/>
                <a:ea typeface="COOPERHEWITT-THIN" pitchFamily="2" charset="77"/>
              </a:rPr>
              <a:t>, S., Jones, B. F., &amp; </a:t>
            </a:r>
            <a:r>
              <a:rPr lang="en-US" sz="1200" dirty="0" err="1">
                <a:effectLst/>
                <a:latin typeface="COOPERHEWITT-THIN" pitchFamily="2" charset="77"/>
                <a:ea typeface="COOPERHEWITT-THIN" pitchFamily="2" charset="77"/>
              </a:rPr>
              <a:t>Uzzi</a:t>
            </a:r>
            <a:r>
              <a:rPr lang="en-US" sz="1200" dirty="0">
                <a:effectLst/>
                <a:latin typeface="COOPERHEWITT-THIN" pitchFamily="2" charset="77"/>
                <a:ea typeface="COOPERHEWITT-THIN" pitchFamily="2" charset="77"/>
              </a:rPr>
              <a:t>, B. (2007). The Increasing Dominance of Teams in Production of Knowledge. Science, 316(5827), 1036–1039.</a:t>
            </a:r>
          </a:p>
          <a:p>
            <a:pPr marL="465138" indent="-465138">
              <a:buNone/>
            </a:pPr>
            <a:r>
              <a:rPr lang="en-US" sz="1200" dirty="0">
                <a:effectLst/>
                <a:latin typeface="COOPERHEWITT-THIN" pitchFamily="2" charset="77"/>
                <a:ea typeface="COOPERHEWITT-THIN" pitchFamily="2" charset="77"/>
              </a:rPr>
              <a:t>Yates, J., &amp; Orlikowski, W. J. (1992). Genres of Organizational Communication: A Structurational Approach to Studying Communication and Media. The Academy of Management Review, 17(2), 299–326. </a:t>
            </a:r>
            <a:r>
              <a:rPr lang="en-US" sz="1200" dirty="0">
                <a:effectLst/>
                <a:latin typeface="COOPERHEWITT-THIN" pitchFamily="2" charset="77"/>
                <a:ea typeface="COOPERHEWITT-THIN" pitchFamily="2" charset="77"/>
                <a:hlinkClick r:id="rId15"/>
              </a:rPr>
              <a:t>https://doi.org/10.2307/258774</a:t>
            </a:r>
            <a:endParaRPr lang="en-US" sz="1200" dirty="0">
              <a:latin typeface="COOPERHEWITT-THIN" pitchFamily="2" charset="77"/>
              <a:ea typeface="COOPERHEWITT-THIN" pitchFamily="2" charset="77"/>
            </a:endParaRPr>
          </a:p>
        </p:txBody>
      </p:sp>
    </p:spTree>
    <p:extLst>
      <p:ext uri="{BB962C8B-B14F-4D97-AF65-F5344CB8AC3E}">
        <p14:creationId xmlns:p14="http://schemas.microsoft.com/office/powerpoint/2010/main" val="2984145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9247</TotalTime>
  <Words>8788</Words>
  <Application>Microsoft Macintosh PowerPoint</Application>
  <PresentationFormat>Widescreen</PresentationFormat>
  <Paragraphs>697</Paragraphs>
  <Slides>93</Slides>
  <Notes>93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93</vt:i4>
      </vt:variant>
    </vt:vector>
  </HeadingPairs>
  <TitlesOfParts>
    <vt:vector size="101" baseType="lpstr">
      <vt:lpstr>Arial</vt:lpstr>
      <vt:lpstr>Calibri</vt:lpstr>
      <vt:lpstr>Calibri Light</vt:lpstr>
      <vt:lpstr>COOPERHEWITT-LIGHT</vt:lpstr>
      <vt:lpstr>COOPERHEWITT-SEMIBOLD</vt:lpstr>
      <vt:lpstr>COOPERHEWITT-THIN</vt:lpstr>
      <vt:lpstr>YoungSerif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Cohoon</dc:creator>
  <cp:lastModifiedBy>Hannah Cohoon</cp:lastModifiedBy>
  <cp:revision>54</cp:revision>
  <dcterms:created xsi:type="dcterms:W3CDTF">2021-12-10T18:49:15Z</dcterms:created>
  <dcterms:modified xsi:type="dcterms:W3CDTF">2021-12-17T19:04:06Z</dcterms:modified>
</cp:coreProperties>
</file>