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98" r:id="rId2"/>
    <p:sldId id="456" r:id="rId3"/>
    <p:sldId id="411" r:id="rId4"/>
    <p:sldId id="414" r:id="rId5"/>
    <p:sldId id="43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453" r:id="rId17"/>
  </p:sldIdLst>
  <p:sldSz cx="9144000" cy="6858000" type="screen4x3"/>
  <p:notesSz cx="7099300" cy="10234613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9236F758-6696-4989-BF7B-D2F5F49FE1A5}">
          <p14:sldIdLst>
            <p14:sldId id="398"/>
            <p14:sldId id="456"/>
            <p14:sldId id="411"/>
            <p14:sldId id="414"/>
          </p14:sldIdLst>
        </p14:section>
        <p14:section name="Erhebung 1: Beobachten" id="{3A5C0AD4-73D0-42B5-B4A4-B6FB20A9BBEE}">
          <p14:sldIdLst>
            <p14:sldId id="43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</p14:sldIdLst>
        </p14:section>
        <p14:section name="Outlook" id="{60925374-09BF-4E72-BFED-A464CA0C9E87}">
          <p14:sldIdLst>
            <p14:sldId id="4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823"/>
    <a:srgbClr val="F79646"/>
    <a:srgbClr val="001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66" autoAdjust="0"/>
    <p:restoredTop sz="80047" autoAdjust="0"/>
  </p:normalViewPr>
  <p:slideViewPr>
    <p:cSldViewPr snapToObjects="1">
      <p:cViewPr varScale="1">
        <p:scale>
          <a:sx n="82" d="100"/>
          <a:sy n="82" d="100"/>
        </p:scale>
        <p:origin x="72" y="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>
        <p:scale>
          <a:sx n="75" d="100"/>
          <a:sy n="75" d="100"/>
        </p:scale>
        <p:origin x="-1758" y="-25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D060B6-0BCB-4B4C-9BD3-F5AC2F6069C7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62AF4025-3E6F-4009-B3A0-A635910A5914}">
      <dgm:prSet phldrT="[Text]" custT="1"/>
      <dgm:spPr/>
      <dgm:t>
        <a:bodyPr/>
        <a:lstStyle/>
        <a:p>
          <a:r>
            <a:rPr lang="de-AT" sz="1800" dirty="0"/>
            <a:t>Fragestellung/Hypothese(n)</a:t>
          </a:r>
        </a:p>
      </dgm:t>
    </dgm:pt>
    <dgm:pt modelId="{28C99ACA-338D-48D3-B69F-2334CE6EAC48}" type="parTrans" cxnId="{1DB60703-4FEB-4036-900D-4F6C644B7DEE}">
      <dgm:prSet/>
      <dgm:spPr/>
      <dgm:t>
        <a:bodyPr/>
        <a:lstStyle/>
        <a:p>
          <a:endParaRPr lang="de-AT" sz="1400"/>
        </a:p>
      </dgm:t>
    </dgm:pt>
    <dgm:pt modelId="{34097843-0569-4BD1-A7B4-B14AADB29ECC}" type="sibTrans" cxnId="{1DB60703-4FEB-4036-900D-4F6C644B7DEE}">
      <dgm:prSet custT="1"/>
      <dgm:spPr/>
      <dgm:t>
        <a:bodyPr/>
        <a:lstStyle/>
        <a:p>
          <a:endParaRPr lang="de-AT" sz="1800"/>
        </a:p>
      </dgm:t>
    </dgm:pt>
    <dgm:pt modelId="{4A97BCA1-16B3-4E40-A3FB-C6FFD7F3BA5F}">
      <dgm:prSet phldrT="[Text]" custT="1"/>
      <dgm:spPr/>
      <dgm:t>
        <a:bodyPr/>
        <a:lstStyle/>
        <a:p>
          <a:r>
            <a:rPr lang="de-AT" sz="1800" dirty="0"/>
            <a:t>Auswahl Beobachtungseinheiten und -merkmale</a:t>
          </a:r>
        </a:p>
      </dgm:t>
    </dgm:pt>
    <dgm:pt modelId="{EC6D6308-229B-4F05-80AD-07D10257986A}" type="parTrans" cxnId="{3EFA4A59-D3A7-4820-924D-628F6AE32647}">
      <dgm:prSet/>
      <dgm:spPr/>
      <dgm:t>
        <a:bodyPr/>
        <a:lstStyle/>
        <a:p>
          <a:endParaRPr lang="de-AT" sz="1400"/>
        </a:p>
      </dgm:t>
    </dgm:pt>
    <dgm:pt modelId="{E0B75DC2-2045-47E0-8A42-85D46C483CAA}" type="sibTrans" cxnId="{3EFA4A59-D3A7-4820-924D-628F6AE32647}">
      <dgm:prSet custT="1"/>
      <dgm:spPr/>
      <dgm:t>
        <a:bodyPr/>
        <a:lstStyle/>
        <a:p>
          <a:endParaRPr lang="de-AT" sz="1800"/>
        </a:p>
      </dgm:t>
    </dgm:pt>
    <dgm:pt modelId="{DE74EF9D-4B33-4B69-8548-93B1DA899F53}">
      <dgm:prSet phldrT="[Text]" custT="1"/>
      <dgm:spPr/>
      <dgm:t>
        <a:bodyPr/>
        <a:lstStyle/>
        <a:p>
          <a:r>
            <a:rPr lang="de-AT" sz="1800" dirty="0"/>
            <a:t>Operationalisierung: Auswahl Indikatoren </a:t>
          </a:r>
        </a:p>
      </dgm:t>
    </dgm:pt>
    <dgm:pt modelId="{08131E7E-FDD7-4557-8521-9A7882D24E7C}" type="parTrans" cxnId="{49006198-09BA-4D85-9EEC-10568145FEB5}">
      <dgm:prSet/>
      <dgm:spPr/>
      <dgm:t>
        <a:bodyPr/>
        <a:lstStyle/>
        <a:p>
          <a:endParaRPr lang="de-AT" sz="1400"/>
        </a:p>
      </dgm:t>
    </dgm:pt>
    <dgm:pt modelId="{4E764FD8-C637-4B45-BDD9-3F7475E58250}" type="sibTrans" cxnId="{49006198-09BA-4D85-9EEC-10568145FEB5}">
      <dgm:prSet custT="1"/>
      <dgm:spPr/>
      <dgm:t>
        <a:bodyPr/>
        <a:lstStyle/>
        <a:p>
          <a:endParaRPr lang="de-AT" sz="1800"/>
        </a:p>
      </dgm:t>
    </dgm:pt>
    <dgm:pt modelId="{92F4BA56-BED8-4028-B447-A71DAACC4136}">
      <dgm:prSet phldrT="[Text]" custT="1"/>
      <dgm:spPr/>
      <dgm:t>
        <a:bodyPr/>
        <a:lstStyle/>
        <a:p>
          <a:r>
            <a:rPr lang="de-AT" sz="1800" dirty="0"/>
            <a:t>Erstellung eines strukturierten Beobachtungsinstruments</a:t>
          </a:r>
        </a:p>
      </dgm:t>
    </dgm:pt>
    <dgm:pt modelId="{AD2F25B5-C5CC-4ED1-849F-5001183C1B3E}" type="parTrans" cxnId="{DEA256E4-5F0B-4416-915E-2433196E29D8}">
      <dgm:prSet/>
      <dgm:spPr/>
      <dgm:t>
        <a:bodyPr/>
        <a:lstStyle/>
        <a:p>
          <a:endParaRPr lang="de-AT" sz="1400"/>
        </a:p>
      </dgm:t>
    </dgm:pt>
    <dgm:pt modelId="{B7B65A7E-AED5-428D-A411-081EB5D5C011}" type="sibTrans" cxnId="{DEA256E4-5F0B-4416-915E-2433196E29D8}">
      <dgm:prSet custT="1"/>
      <dgm:spPr/>
      <dgm:t>
        <a:bodyPr/>
        <a:lstStyle/>
        <a:p>
          <a:endParaRPr lang="de-AT" sz="1800"/>
        </a:p>
      </dgm:t>
    </dgm:pt>
    <dgm:pt modelId="{F7F6EFFA-72FF-466A-BDF7-7D72D323BA48}">
      <dgm:prSet phldrT="[Text]" custT="1"/>
      <dgm:spPr/>
      <dgm:t>
        <a:bodyPr/>
        <a:lstStyle/>
        <a:p>
          <a:r>
            <a:rPr lang="de-AT" sz="1800" dirty="0"/>
            <a:t>Stichprobe und Auswahl Untersuchungssituation</a:t>
          </a:r>
        </a:p>
      </dgm:t>
    </dgm:pt>
    <dgm:pt modelId="{A0CFE89D-2244-4E5E-980D-030FC1CFD59D}" type="parTrans" cxnId="{8B5E6687-FFA6-4E41-8298-0BCF8D6A353B}">
      <dgm:prSet/>
      <dgm:spPr/>
      <dgm:t>
        <a:bodyPr/>
        <a:lstStyle/>
        <a:p>
          <a:endParaRPr lang="de-AT" sz="1400"/>
        </a:p>
      </dgm:t>
    </dgm:pt>
    <dgm:pt modelId="{CD8AF213-5D1A-4BC2-829C-02C4D78A02BF}" type="sibTrans" cxnId="{8B5E6687-FFA6-4E41-8298-0BCF8D6A353B}">
      <dgm:prSet/>
      <dgm:spPr/>
      <dgm:t>
        <a:bodyPr/>
        <a:lstStyle/>
        <a:p>
          <a:endParaRPr lang="de-AT" sz="1400"/>
        </a:p>
      </dgm:t>
    </dgm:pt>
    <dgm:pt modelId="{9293B439-9D90-4420-BFC1-8FAE047BAC6D}">
      <dgm:prSet phldrT="[Text]" custT="1"/>
      <dgm:spPr/>
      <dgm:t>
        <a:bodyPr/>
        <a:lstStyle/>
        <a:p>
          <a:r>
            <a:rPr lang="de-AT" sz="1800" dirty="0"/>
            <a:t>Pretest (ev. Überarbeitung), Beobachterschulung</a:t>
          </a:r>
        </a:p>
      </dgm:t>
    </dgm:pt>
    <dgm:pt modelId="{73DDC731-A4FE-497C-893D-4C73ECE14D41}" type="parTrans" cxnId="{4038F9CF-E247-4675-A71C-272B5B74C30C}">
      <dgm:prSet/>
      <dgm:spPr/>
      <dgm:t>
        <a:bodyPr/>
        <a:lstStyle/>
        <a:p>
          <a:endParaRPr lang="de-AT" sz="1400"/>
        </a:p>
      </dgm:t>
    </dgm:pt>
    <dgm:pt modelId="{B8225E39-8FB0-4814-9050-22A9B3879814}" type="sibTrans" cxnId="{4038F9CF-E247-4675-A71C-272B5B74C30C}">
      <dgm:prSet/>
      <dgm:spPr/>
      <dgm:t>
        <a:bodyPr/>
        <a:lstStyle/>
        <a:p>
          <a:endParaRPr lang="de-AT" sz="1400"/>
        </a:p>
      </dgm:t>
    </dgm:pt>
    <dgm:pt modelId="{D44F5A9C-15F1-435F-86B2-FFCDF65C2069}">
      <dgm:prSet phldrT="[Text]" custT="1"/>
      <dgm:spPr/>
      <dgm:t>
        <a:bodyPr/>
        <a:lstStyle/>
        <a:p>
          <a:r>
            <a:rPr lang="de-AT" sz="1800" dirty="0"/>
            <a:t>Durchführung der Erhebung (Feldphase)</a:t>
          </a:r>
        </a:p>
      </dgm:t>
    </dgm:pt>
    <dgm:pt modelId="{10D08E2A-2F83-4D76-9C43-991FC90B7379}" type="parTrans" cxnId="{EA0DE28B-0499-42C4-B96E-460E5B4455F0}">
      <dgm:prSet/>
      <dgm:spPr/>
      <dgm:t>
        <a:bodyPr/>
        <a:lstStyle/>
        <a:p>
          <a:endParaRPr lang="de-AT" sz="1400"/>
        </a:p>
      </dgm:t>
    </dgm:pt>
    <dgm:pt modelId="{33E1E892-513E-4923-8762-8DBCEE79E099}" type="sibTrans" cxnId="{EA0DE28B-0499-42C4-B96E-460E5B4455F0}">
      <dgm:prSet/>
      <dgm:spPr/>
      <dgm:t>
        <a:bodyPr/>
        <a:lstStyle/>
        <a:p>
          <a:endParaRPr lang="de-AT" sz="1400"/>
        </a:p>
      </dgm:t>
    </dgm:pt>
    <dgm:pt modelId="{CC524A22-0A4A-4DA5-BCE7-F1405BAD8B9A}">
      <dgm:prSet phldrT="[Text]" custT="1"/>
      <dgm:spPr/>
      <dgm:t>
        <a:bodyPr/>
        <a:lstStyle/>
        <a:p>
          <a:r>
            <a:rPr lang="de-AT" sz="1800" dirty="0"/>
            <a:t>Datenübertragung , -aufbereitung  &amp; -auswertung</a:t>
          </a:r>
        </a:p>
      </dgm:t>
    </dgm:pt>
    <dgm:pt modelId="{EAA5D8D3-A154-44D8-95B3-B089D9758333}" type="parTrans" cxnId="{24112545-D42E-432F-9EBB-5BED4F9DC749}">
      <dgm:prSet/>
      <dgm:spPr/>
      <dgm:t>
        <a:bodyPr/>
        <a:lstStyle/>
        <a:p>
          <a:endParaRPr lang="de-AT"/>
        </a:p>
      </dgm:t>
    </dgm:pt>
    <dgm:pt modelId="{A33B39F5-DA6F-421E-9A5D-1A9374B97070}" type="sibTrans" cxnId="{24112545-D42E-432F-9EBB-5BED4F9DC749}">
      <dgm:prSet/>
      <dgm:spPr/>
      <dgm:t>
        <a:bodyPr/>
        <a:lstStyle/>
        <a:p>
          <a:endParaRPr lang="de-AT"/>
        </a:p>
      </dgm:t>
    </dgm:pt>
    <dgm:pt modelId="{A398BA43-C5FD-49B1-B919-17C3A0CE5F68}" type="pres">
      <dgm:prSet presAssocID="{30D060B6-0BCB-4B4C-9BD3-F5AC2F6069C7}" presName="Name0" presStyleCnt="0">
        <dgm:presLayoutVars>
          <dgm:dir/>
          <dgm:animLvl val="lvl"/>
          <dgm:resizeHandles val="exact"/>
        </dgm:presLayoutVars>
      </dgm:prSet>
      <dgm:spPr/>
    </dgm:pt>
    <dgm:pt modelId="{1833113D-60EE-4E42-AED5-9ADE0F53A5D0}" type="pres">
      <dgm:prSet presAssocID="{CC524A22-0A4A-4DA5-BCE7-F1405BAD8B9A}" presName="boxAndChildren" presStyleCnt="0"/>
      <dgm:spPr/>
    </dgm:pt>
    <dgm:pt modelId="{293547F8-735B-4EE7-97DF-BBA3027E996A}" type="pres">
      <dgm:prSet presAssocID="{CC524A22-0A4A-4DA5-BCE7-F1405BAD8B9A}" presName="parentTextBox" presStyleLbl="node1" presStyleIdx="0" presStyleCnt="8"/>
      <dgm:spPr/>
    </dgm:pt>
    <dgm:pt modelId="{DCC13174-158F-46E4-BFDF-244BBC0696DC}" type="pres">
      <dgm:prSet presAssocID="{33E1E892-513E-4923-8762-8DBCEE79E099}" presName="sp" presStyleCnt="0"/>
      <dgm:spPr/>
    </dgm:pt>
    <dgm:pt modelId="{A3220220-9220-4FD4-92E5-5DBF1A4F9272}" type="pres">
      <dgm:prSet presAssocID="{D44F5A9C-15F1-435F-86B2-FFCDF65C2069}" presName="arrowAndChildren" presStyleCnt="0"/>
      <dgm:spPr/>
    </dgm:pt>
    <dgm:pt modelId="{D74E0F40-0C37-4D92-8980-EF999A757346}" type="pres">
      <dgm:prSet presAssocID="{D44F5A9C-15F1-435F-86B2-FFCDF65C2069}" presName="parentTextArrow" presStyleLbl="node1" presStyleIdx="1" presStyleCnt="8"/>
      <dgm:spPr/>
    </dgm:pt>
    <dgm:pt modelId="{BE3C4B1F-D283-49EB-84C0-4CD4AE711BB1}" type="pres">
      <dgm:prSet presAssocID="{B8225E39-8FB0-4814-9050-22A9B3879814}" presName="sp" presStyleCnt="0"/>
      <dgm:spPr/>
    </dgm:pt>
    <dgm:pt modelId="{C328D30A-D060-4689-B39F-EFB086115660}" type="pres">
      <dgm:prSet presAssocID="{9293B439-9D90-4420-BFC1-8FAE047BAC6D}" presName="arrowAndChildren" presStyleCnt="0"/>
      <dgm:spPr/>
    </dgm:pt>
    <dgm:pt modelId="{E3EE77A3-3FD6-462C-99A8-9D145B4E73E8}" type="pres">
      <dgm:prSet presAssocID="{9293B439-9D90-4420-BFC1-8FAE047BAC6D}" presName="parentTextArrow" presStyleLbl="node1" presStyleIdx="2" presStyleCnt="8"/>
      <dgm:spPr/>
    </dgm:pt>
    <dgm:pt modelId="{820FC43E-FD1F-4C2B-8033-AA94EA27339B}" type="pres">
      <dgm:prSet presAssocID="{CD8AF213-5D1A-4BC2-829C-02C4D78A02BF}" presName="sp" presStyleCnt="0"/>
      <dgm:spPr/>
    </dgm:pt>
    <dgm:pt modelId="{81C88339-486C-4D20-B09D-A41B6286439A}" type="pres">
      <dgm:prSet presAssocID="{F7F6EFFA-72FF-466A-BDF7-7D72D323BA48}" presName="arrowAndChildren" presStyleCnt="0"/>
      <dgm:spPr/>
    </dgm:pt>
    <dgm:pt modelId="{C72BE5FF-0300-4C7A-9F8F-D5409EC59094}" type="pres">
      <dgm:prSet presAssocID="{F7F6EFFA-72FF-466A-BDF7-7D72D323BA48}" presName="parentTextArrow" presStyleLbl="node1" presStyleIdx="3" presStyleCnt="8"/>
      <dgm:spPr/>
    </dgm:pt>
    <dgm:pt modelId="{72BE80EB-CD9D-4057-A5B4-E364154EAB75}" type="pres">
      <dgm:prSet presAssocID="{B7B65A7E-AED5-428D-A411-081EB5D5C011}" presName="sp" presStyleCnt="0"/>
      <dgm:spPr/>
    </dgm:pt>
    <dgm:pt modelId="{63C9B844-8DC4-4285-A361-FC6400A6F927}" type="pres">
      <dgm:prSet presAssocID="{92F4BA56-BED8-4028-B447-A71DAACC4136}" presName="arrowAndChildren" presStyleCnt="0"/>
      <dgm:spPr/>
    </dgm:pt>
    <dgm:pt modelId="{3D4BBE0B-0576-40CF-9BB5-A1E59A435D3C}" type="pres">
      <dgm:prSet presAssocID="{92F4BA56-BED8-4028-B447-A71DAACC4136}" presName="parentTextArrow" presStyleLbl="node1" presStyleIdx="4" presStyleCnt="8"/>
      <dgm:spPr/>
    </dgm:pt>
    <dgm:pt modelId="{3F2C3C5F-09F9-4C7A-8498-018D94240B32}" type="pres">
      <dgm:prSet presAssocID="{4E764FD8-C637-4B45-BDD9-3F7475E58250}" presName="sp" presStyleCnt="0"/>
      <dgm:spPr/>
    </dgm:pt>
    <dgm:pt modelId="{95C0169F-C067-433A-BE0E-D4AE3C733938}" type="pres">
      <dgm:prSet presAssocID="{DE74EF9D-4B33-4B69-8548-93B1DA899F53}" presName="arrowAndChildren" presStyleCnt="0"/>
      <dgm:spPr/>
    </dgm:pt>
    <dgm:pt modelId="{C3E5FE94-F59C-4E72-B9C7-C782F754C4E3}" type="pres">
      <dgm:prSet presAssocID="{DE74EF9D-4B33-4B69-8548-93B1DA899F53}" presName="parentTextArrow" presStyleLbl="node1" presStyleIdx="5" presStyleCnt="8"/>
      <dgm:spPr/>
    </dgm:pt>
    <dgm:pt modelId="{596F7847-C23D-4034-A906-72E8130E811D}" type="pres">
      <dgm:prSet presAssocID="{E0B75DC2-2045-47E0-8A42-85D46C483CAA}" presName="sp" presStyleCnt="0"/>
      <dgm:spPr/>
    </dgm:pt>
    <dgm:pt modelId="{33E864D8-B9CF-4162-9E58-645BDE2D69F9}" type="pres">
      <dgm:prSet presAssocID="{4A97BCA1-16B3-4E40-A3FB-C6FFD7F3BA5F}" presName="arrowAndChildren" presStyleCnt="0"/>
      <dgm:spPr/>
    </dgm:pt>
    <dgm:pt modelId="{AC9128D8-FE30-490A-A3FC-5BD90585A77D}" type="pres">
      <dgm:prSet presAssocID="{4A97BCA1-16B3-4E40-A3FB-C6FFD7F3BA5F}" presName="parentTextArrow" presStyleLbl="node1" presStyleIdx="6" presStyleCnt="8"/>
      <dgm:spPr/>
    </dgm:pt>
    <dgm:pt modelId="{C205B09C-4759-443C-8969-7EC3467E9994}" type="pres">
      <dgm:prSet presAssocID="{34097843-0569-4BD1-A7B4-B14AADB29ECC}" presName="sp" presStyleCnt="0"/>
      <dgm:spPr/>
    </dgm:pt>
    <dgm:pt modelId="{9B619B6E-67ED-46DE-A6AC-B54F4F7520B1}" type="pres">
      <dgm:prSet presAssocID="{62AF4025-3E6F-4009-B3A0-A635910A5914}" presName="arrowAndChildren" presStyleCnt="0"/>
      <dgm:spPr/>
    </dgm:pt>
    <dgm:pt modelId="{EC2B6264-FAE7-4FEA-A9AE-D921837A8EC7}" type="pres">
      <dgm:prSet presAssocID="{62AF4025-3E6F-4009-B3A0-A635910A5914}" presName="parentTextArrow" presStyleLbl="node1" presStyleIdx="7" presStyleCnt="8"/>
      <dgm:spPr/>
    </dgm:pt>
  </dgm:ptLst>
  <dgm:cxnLst>
    <dgm:cxn modelId="{1DB60703-4FEB-4036-900D-4F6C644B7DEE}" srcId="{30D060B6-0BCB-4B4C-9BD3-F5AC2F6069C7}" destId="{62AF4025-3E6F-4009-B3A0-A635910A5914}" srcOrd="0" destOrd="0" parTransId="{28C99ACA-338D-48D3-B69F-2334CE6EAC48}" sibTransId="{34097843-0569-4BD1-A7B4-B14AADB29ECC}"/>
    <dgm:cxn modelId="{6624B426-B03D-46FF-B397-08FC39630DF2}" type="presOf" srcId="{30D060B6-0BCB-4B4C-9BD3-F5AC2F6069C7}" destId="{A398BA43-C5FD-49B1-B919-17C3A0CE5F68}" srcOrd="0" destOrd="0" presId="urn:microsoft.com/office/officeart/2005/8/layout/process4"/>
    <dgm:cxn modelId="{24112545-D42E-432F-9EBB-5BED4F9DC749}" srcId="{30D060B6-0BCB-4B4C-9BD3-F5AC2F6069C7}" destId="{CC524A22-0A4A-4DA5-BCE7-F1405BAD8B9A}" srcOrd="7" destOrd="0" parTransId="{EAA5D8D3-A154-44D8-95B3-B089D9758333}" sibTransId="{A33B39F5-DA6F-421E-9A5D-1A9374B97070}"/>
    <dgm:cxn modelId="{3EFA4A59-D3A7-4820-924D-628F6AE32647}" srcId="{30D060B6-0BCB-4B4C-9BD3-F5AC2F6069C7}" destId="{4A97BCA1-16B3-4E40-A3FB-C6FFD7F3BA5F}" srcOrd="1" destOrd="0" parTransId="{EC6D6308-229B-4F05-80AD-07D10257986A}" sibTransId="{E0B75DC2-2045-47E0-8A42-85D46C483CAA}"/>
    <dgm:cxn modelId="{F4988B81-77E7-4C3E-BF84-EAF36821A4EE}" type="presOf" srcId="{62AF4025-3E6F-4009-B3A0-A635910A5914}" destId="{EC2B6264-FAE7-4FEA-A9AE-D921837A8EC7}" srcOrd="0" destOrd="0" presId="urn:microsoft.com/office/officeart/2005/8/layout/process4"/>
    <dgm:cxn modelId="{8B5E6687-FFA6-4E41-8298-0BCF8D6A353B}" srcId="{30D060B6-0BCB-4B4C-9BD3-F5AC2F6069C7}" destId="{F7F6EFFA-72FF-466A-BDF7-7D72D323BA48}" srcOrd="4" destOrd="0" parTransId="{A0CFE89D-2244-4E5E-980D-030FC1CFD59D}" sibTransId="{CD8AF213-5D1A-4BC2-829C-02C4D78A02BF}"/>
    <dgm:cxn modelId="{EA0DE28B-0499-42C4-B96E-460E5B4455F0}" srcId="{30D060B6-0BCB-4B4C-9BD3-F5AC2F6069C7}" destId="{D44F5A9C-15F1-435F-86B2-FFCDF65C2069}" srcOrd="6" destOrd="0" parTransId="{10D08E2A-2F83-4D76-9C43-991FC90B7379}" sibTransId="{33E1E892-513E-4923-8762-8DBCEE79E099}"/>
    <dgm:cxn modelId="{49006198-09BA-4D85-9EEC-10568145FEB5}" srcId="{30D060B6-0BCB-4B4C-9BD3-F5AC2F6069C7}" destId="{DE74EF9D-4B33-4B69-8548-93B1DA899F53}" srcOrd="2" destOrd="0" parTransId="{08131E7E-FDD7-4557-8521-9A7882D24E7C}" sibTransId="{4E764FD8-C637-4B45-BDD9-3F7475E58250}"/>
    <dgm:cxn modelId="{7BDBBA9B-40D6-4044-A9D4-C56954C31F29}" type="presOf" srcId="{92F4BA56-BED8-4028-B447-A71DAACC4136}" destId="{3D4BBE0B-0576-40CF-9BB5-A1E59A435D3C}" srcOrd="0" destOrd="0" presId="urn:microsoft.com/office/officeart/2005/8/layout/process4"/>
    <dgm:cxn modelId="{1F52D29F-481F-441F-B155-69F32A80593A}" type="presOf" srcId="{CC524A22-0A4A-4DA5-BCE7-F1405BAD8B9A}" destId="{293547F8-735B-4EE7-97DF-BBA3027E996A}" srcOrd="0" destOrd="0" presId="urn:microsoft.com/office/officeart/2005/8/layout/process4"/>
    <dgm:cxn modelId="{E51C0FB9-5A2A-4B1C-B82B-C6254A1E0D41}" type="presOf" srcId="{4A97BCA1-16B3-4E40-A3FB-C6FFD7F3BA5F}" destId="{AC9128D8-FE30-490A-A3FC-5BD90585A77D}" srcOrd="0" destOrd="0" presId="urn:microsoft.com/office/officeart/2005/8/layout/process4"/>
    <dgm:cxn modelId="{5F5312B9-C1C0-4462-9BC5-CFBC429BE611}" type="presOf" srcId="{F7F6EFFA-72FF-466A-BDF7-7D72D323BA48}" destId="{C72BE5FF-0300-4C7A-9F8F-D5409EC59094}" srcOrd="0" destOrd="0" presId="urn:microsoft.com/office/officeart/2005/8/layout/process4"/>
    <dgm:cxn modelId="{4038F9CF-E247-4675-A71C-272B5B74C30C}" srcId="{30D060B6-0BCB-4B4C-9BD3-F5AC2F6069C7}" destId="{9293B439-9D90-4420-BFC1-8FAE047BAC6D}" srcOrd="5" destOrd="0" parTransId="{73DDC731-A4FE-497C-893D-4C73ECE14D41}" sibTransId="{B8225E39-8FB0-4814-9050-22A9B3879814}"/>
    <dgm:cxn modelId="{DEA256E4-5F0B-4416-915E-2433196E29D8}" srcId="{30D060B6-0BCB-4B4C-9BD3-F5AC2F6069C7}" destId="{92F4BA56-BED8-4028-B447-A71DAACC4136}" srcOrd="3" destOrd="0" parTransId="{AD2F25B5-C5CC-4ED1-849F-5001183C1B3E}" sibTransId="{B7B65A7E-AED5-428D-A411-081EB5D5C011}"/>
    <dgm:cxn modelId="{A2A510E7-3489-402A-ACB8-BC4A41EA290A}" type="presOf" srcId="{D44F5A9C-15F1-435F-86B2-FFCDF65C2069}" destId="{D74E0F40-0C37-4D92-8980-EF999A757346}" srcOrd="0" destOrd="0" presId="urn:microsoft.com/office/officeart/2005/8/layout/process4"/>
    <dgm:cxn modelId="{820390ED-B4C1-42E8-9909-A1E269480AC2}" type="presOf" srcId="{DE74EF9D-4B33-4B69-8548-93B1DA899F53}" destId="{C3E5FE94-F59C-4E72-B9C7-C782F754C4E3}" srcOrd="0" destOrd="0" presId="urn:microsoft.com/office/officeart/2005/8/layout/process4"/>
    <dgm:cxn modelId="{1639AEF9-AB14-4887-B0CC-3A4D6902E0AB}" type="presOf" srcId="{9293B439-9D90-4420-BFC1-8FAE047BAC6D}" destId="{E3EE77A3-3FD6-462C-99A8-9D145B4E73E8}" srcOrd="0" destOrd="0" presId="urn:microsoft.com/office/officeart/2005/8/layout/process4"/>
    <dgm:cxn modelId="{C596F60F-566D-422E-B474-A03FCCA176B8}" type="presParOf" srcId="{A398BA43-C5FD-49B1-B919-17C3A0CE5F68}" destId="{1833113D-60EE-4E42-AED5-9ADE0F53A5D0}" srcOrd="0" destOrd="0" presId="urn:microsoft.com/office/officeart/2005/8/layout/process4"/>
    <dgm:cxn modelId="{BDACAD49-5CE3-484D-8CE6-11C85AFA429F}" type="presParOf" srcId="{1833113D-60EE-4E42-AED5-9ADE0F53A5D0}" destId="{293547F8-735B-4EE7-97DF-BBA3027E996A}" srcOrd="0" destOrd="0" presId="urn:microsoft.com/office/officeart/2005/8/layout/process4"/>
    <dgm:cxn modelId="{5F03F6EF-9D67-4352-AF3F-1EB318B3BFA9}" type="presParOf" srcId="{A398BA43-C5FD-49B1-B919-17C3A0CE5F68}" destId="{DCC13174-158F-46E4-BFDF-244BBC0696DC}" srcOrd="1" destOrd="0" presId="urn:microsoft.com/office/officeart/2005/8/layout/process4"/>
    <dgm:cxn modelId="{40513D74-D967-4C27-B057-7A32A00073A5}" type="presParOf" srcId="{A398BA43-C5FD-49B1-B919-17C3A0CE5F68}" destId="{A3220220-9220-4FD4-92E5-5DBF1A4F9272}" srcOrd="2" destOrd="0" presId="urn:microsoft.com/office/officeart/2005/8/layout/process4"/>
    <dgm:cxn modelId="{768EB1AE-1824-4DC7-B484-90473B034FA9}" type="presParOf" srcId="{A3220220-9220-4FD4-92E5-5DBF1A4F9272}" destId="{D74E0F40-0C37-4D92-8980-EF999A757346}" srcOrd="0" destOrd="0" presId="urn:microsoft.com/office/officeart/2005/8/layout/process4"/>
    <dgm:cxn modelId="{58D31594-FEAC-495E-BEAC-9CC6F7115662}" type="presParOf" srcId="{A398BA43-C5FD-49B1-B919-17C3A0CE5F68}" destId="{BE3C4B1F-D283-49EB-84C0-4CD4AE711BB1}" srcOrd="3" destOrd="0" presId="urn:microsoft.com/office/officeart/2005/8/layout/process4"/>
    <dgm:cxn modelId="{C728A587-6C6A-48B3-8DE3-C74F00F7E84C}" type="presParOf" srcId="{A398BA43-C5FD-49B1-B919-17C3A0CE5F68}" destId="{C328D30A-D060-4689-B39F-EFB086115660}" srcOrd="4" destOrd="0" presId="urn:microsoft.com/office/officeart/2005/8/layout/process4"/>
    <dgm:cxn modelId="{10C1A3C5-4723-4C68-B58D-7D16CE58515B}" type="presParOf" srcId="{C328D30A-D060-4689-B39F-EFB086115660}" destId="{E3EE77A3-3FD6-462C-99A8-9D145B4E73E8}" srcOrd="0" destOrd="0" presId="urn:microsoft.com/office/officeart/2005/8/layout/process4"/>
    <dgm:cxn modelId="{8571DC1B-56A5-47E6-9D57-BCE0F476ADD8}" type="presParOf" srcId="{A398BA43-C5FD-49B1-B919-17C3A0CE5F68}" destId="{820FC43E-FD1F-4C2B-8033-AA94EA27339B}" srcOrd="5" destOrd="0" presId="urn:microsoft.com/office/officeart/2005/8/layout/process4"/>
    <dgm:cxn modelId="{65711174-EB06-4A5C-8D4D-94F1CFBA4C59}" type="presParOf" srcId="{A398BA43-C5FD-49B1-B919-17C3A0CE5F68}" destId="{81C88339-486C-4D20-B09D-A41B6286439A}" srcOrd="6" destOrd="0" presId="urn:microsoft.com/office/officeart/2005/8/layout/process4"/>
    <dgm:cxn modelId="{02418928-59CD-40E3-99E1-CD14527D6EDE}" type="presParOf" srcId="{81C88339-486C-4D20-B09D-A41B6286439A}" destId="{C72BE5FF-0300-4C7A-9F8F-D5409EC59094}" srcOrd="0" destOrd="0" presId="urn:microsoft.com/office/officeart/2005/8/layout/process4"/>
    <dgm:cxn modelId="{53ED8DB2-8205-4FB7-B13F-C5C467ED4D41}" type="presParOf" srcId="{A398BA43-C5FD-49B1-B919-17C3A0CE5F68}" destId="{72BE80EB-CD9D-4057-A5B4-E364154EAB75}" srcOrd="7" destOrd="0" presId="urn:microsoft.com/office/officeart/2005/8/layout/process4"/>
    <dgm:cxn modelId="{E307570C-E5E2-45A6-B5B0-DD32D6572E4A}" type="presParOf" srcId="{A398BA43-C5FD-49B1-B919-17C3A0CE5F68}" destId="{63C9B844-8DC4-4285-A361-FC6400A6F927}" srcOrd="8" destOrd="0" presId="urn:microsoft.com/office/officeart/2005/8/layout/process4"/>
    <dgm:cxn modelId="{2F6866B3-CE90-49AA-BABC-BB027B961A2B}" type="presParOf" srcId="{63C9B844-8DC4-4285-A361-FC6400A6F927}" destId="{3D4BBE0B-0576-40CF-9BB5-A1E59A435D3C}" srcOrd="0" destOrd="0" presId="urn:microsoft.com/office/officeart/2005/8/layout/process4"/>
    <dgm:cxn modelId="{B0FB9160-B9AC-4C57-8718-7F3EACECFF2F}" type="presParOf" srcId="{A398BA43-C5FD-49B1-B919-17C3A0CE5F68}" destId="{3F2C3C5F-09F9-4C7A-8498-018D94240B32}" srcOrd="9" destOrd="0" presId="urn:microsoft.com/office/officeart/2005/8/layout/process4"/>
    <dgm:cxn modelId="{1E710EAC-EA71-43A1-B2E8-CBBBD1614D42}" type="presParOf" srcId="{A398BA43-C5FD-49B1-B919-17C3A0CE5F68}" destId="{95C0169F-C067-433A-BE0E-D4AE3C733938}" srcOrd="10" destOrd="0" presId="urn:microsoft.com/office/officeart/2005/8/layout/process4"/>
    <dgm:cxn modelId="{A4BDCCB5-781C-4D9D-A872-DB26033BE5E6}" type="presParOf" srcId="{95C0169F-C067-433A-BE0E-D4AE3C733938}" destId="{C3E5FE94-F59C-4E72-B9C7-C782F754C4E3}" srcOrd="0" destOrd="0" presId="urn:microsoft.com/office/officeart/2005/8/layout/process4"/>
    <dgm:cxn modelId="{99BB8A0E-4A87-476E-B568-67818450722A}" type="presParOf" srcId="{A398BA43-C5FD-49B1-B919-17C3A0CE5F68}" destId="{596F7847-C23D-4034-A906-72E8130E811D}" srcOrd="11" destOrd="0" presId="urn:microsoft.com/office/officeart/2005/8/layout/process4"/>
    <dgm:cxn modelId="{B829A90B-80D9-4F1A-B3C0-A4586C6B3FA8}" type="presParOf" srcId="{A398BA43-C5FD-49B1-B919-17C3A0CE5F68}" destId="{33E864D8-B9CF-4162-9E58-645BDE2D69F9}" srcOrd="12" destOrd="0" presId="urn:microsoft.com/office/officeart/2005/8/layout/process4"/>
    <dgm:cxn modelId="{4C3BA288-04B5-4DA4-9450-F23C17B4DA15}" type="presParOf" srcId="{33E864D8-B9CF-4162-9E58-645BDE2D69F9}" destId="{AC9128D8-FE30-490A-A3FC-5BD90585A77D}" srcOrd="0" destOrd="0" presId="urn:microsoft.com/office/officeart/2005/8/layout/process4"/>
    <dgm:cxn modelId="{072988C2-2953-4CEC-929F-2F1C6087A642}" type="presParOf" srcId="{A398BA43-C5FD-49B1-B919-17C3A0CE5F68}" destId="{C205B09C-4759-443C-8969-7EC3467E9994}" srcOrd="13" destOrd="0" presId="urn:microsoft.com/office/officeart/2005/8/layout/process4"/>
    <dgm:cxn modelId="{E2FC5608-CCFD-4F5B-8A08-700883AA0F8B}" type="presParOf" srcId="{A398BA43-C5FD-49B1-B919-17C3A0CE5F68}" destId="{9B619B6E-67ED-46DE-A6AC-B54F4F7520B1}" srcOrd="14" destOrd="0" presId="urn:microsoft.com/office/officeart/2005/8/layout/process4"/>
    <dgm:cxn modelId="{1A2B9766-C488-4ECE-9186-B225F4C98CCE}" type="presParOf" srcId="{9B619B6E-67ED-46DE-A6AC-B54F4F7520B1}" destId="{EC2B6264-FAE7-4FEA-A9AE-D921837A8EC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547F8-735B-4EE7-97DF-BBA3027E996A}">
      <dsp:nvSpPr>
        <dsp:cNvPr id="0" name=""/>
        <dsp:cNvSpPr/>
      </dsp:nvSpPr>
      <dsp:spPr>
        <a:xfrm>
          <a:off x="0" y="4541262"/>
          <a:ext cx="6696744" cy="425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Datenübertragung , -aufbereitung  &amp; -auswertung</a:t>
          </a:r>
        </a:p>
      </dsp:txBody>
      <dsp:txXfrm>
        <a:off x="0" y="4541262"/>
        <a:ext cx="6696744" cy="425799"/>
      </dsp:txXfrm>
    </dsp:sp>
    <dsp:sp modelId="{D74E0F40-0C37-4D92-8980-EF999A757346}">
      <dsp:nvSpPr>
        <dsp:cNvPr id="0" name=""/>
        <dsp:cNvSpPr/>
      </dsp:nvSpPr>
      <dsp:spPr>
        <a:xfrm rot="10800000">
          <a:off x="0" y="3892769"/>
          <a:ext cx="6696744" cy="6548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Durchführung der Erhebung (Feldphase)</a:t>
          </a:r>
        </a:p>
      </dsp:txBody>
      <dsp:txXfrm rot="10800000">
        <a:off x="0" y="3892769"/>
        <a:ext cx="6696744" cy="425521"/>
      </dsp:txXfrm>
    </dsp:sp>
    <dsp:sp modelId="{E3EE77A3-3FD6-462C-99A8-9D145B4E73E8}">
      <dsp:nvSpPr>
        <dsp:cNvPr id="0" name=""/>
        <dsp:cNvSpPr/>
      </dsp:nvSpPr>
      <dsp:spPr>
        <a:xfrm rot="10800000">
          <a:off x="0" y="3244276"/>
          <a:ext cx="6696744" cy="6548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Pretest (ev. Überarbeitung), Beobachterschulung</a:t>
          </a:r>
        </a:p>
      </dsp:txBody>
      <dsp:txXfrm rot="10800000">
        <a:off x="0" y="3244276"/>
        <a:ext cx="6696744" cy="425521"/>
      </dsp:txXfrm>
    </dsp:sp>
    <dsp:sp modelId="{C72BE5FF-0300-4C7A-9F8F-D5409EC59094}">
      <dsp:nvSpPr>
        <dsp:cNvPr id="0" name=""/>
        <dsp:cNvSpPr/>
      </dsp:nvSpPr>
      <dsp:spPr>
        <a:xfrm rot="10800000">
          <a:off x="0" y="2595784"/>
          <a:ext cx="6696744" cy="6548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Stichprobe und Auswahl Untersuchungssituation</a:t>
          </a:r>
        </a:p>
      </dsp:txBody>
      <dsp:txXfrm rot="10800000">
        <a:off x="0" y="2595784"/>
        <a:ext cx="6696744" cy="425521"/>
      </dsp:txXfrm>
    </dsp:sp>
    <dsp:sp modelId="{3D4BBE0B-0576-40CF-9BB5-A1E59A435D3C}">
      <dsp:nvSpPr>
        <dsp:cNvPr id="0" name=""/>
        <dsp:cNvSpPr/>
      </dsp:nvSpPr>
      <dsp:spPr>
        <a:xfrm rot="10800000">
          <a:off x="0" y="1947291"/>
          <a:ext cx="6696744" cy="6548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Erstellung eines strukturierten Beobachtungsinstruments</a:t>
          </a:r>
        </a:p>
      </dsp:txBody>
      <dsp:txXfrm rot="10800000">
        <a:off x="0" y="1947291"/>
        <a:ext cx="6696744" cy="425521"/>
      </dsp:txXfrm>
    </dsp:sp>
    <dsp:sp modelId="{C3E5FE94-F59C-4E72-B9C7-C782F754C4E3}">
      <dsp:nvSpPr>
        <dsp:cNvPr id="0" name=""/>
        <dsp:cNvSpPr/>
      </dsp:nvSpPr>
      <dsp:spPr>
        <a:xfrm rot="10800000">
          <a:off x="0" y="1298798"/>
          <a:ext cx="6696744" cy="6548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Operationalisierung: Auswahl Indikatoren </a:t>
          </a:r>
        </a:p>
      </dsp:txBody>
      <dsp:txXfrm rot="10800000">
        <a:off x="0" y="1298798"/>
        <a:ext cx="6696744" cy="425521"/>
      </dsp:txXfrm>
    </dsp:sp>
    <dsp:sp modelId="{AC9128D8-FE30-490A-A3FC-5BD90585A77D}">
      <dsp:nvSpPr>
        <dsp:cNvPr id="0" name=""/>
        <dsp:cNvSpPr/>
      </dsp:nvSpPr>
      <dsp:spPr>
        <a:xfrm rot="10800000">
          <a:off x="0" y="650305"/>
          <a:ext cx="6696744" cy="6548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Auswahl Beobachtungseinheiten und -merkmale</a:t>
          </a:r>
        </a:p>
      </dsp:txBody>
      <dsp:txXfrm rot="10800000">
        <a:off x="0" y="650305"/>
        <a:ext cx="6696744" cy="425521"/>
      </dsp:txXfrm>
    </dsp:sp>
    <dsp:sp modelId="{EC2B6264-FAE7-4FEA-A9AE-D921837A8EC7}">
      <dsp:nvSpPr>
        <dsp:cNvPr id="0" name=""/>
        <dsp:cNvSpPr/>
      </dsp:nvSpPr>
      <dsp:spPr>
        <a:xfrm rot="10800000">
          <a:off x="0" y="1812"/>
          <a:ext cx="6696744" cy="6548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Fragestellung/Hypothese(n)</a:t>
          </a:r>
        </a:p>
      </dsp:txBody>
      <dsp:txXfrm rot="10800000">
        <a:off x="0" y="1812"/>
        <a:ext cx="6696744" cy="425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de-AT" dirty="0"/>
              <a:t>Sozialwiss. Methoden für Fortgeschrittene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9C1BACB-2DC9-47FF-A3B9-F0B4258DD35A}" type="datetimeFigureOut">
              <a:rPr lang="de-AT" smtClean="0"/>
              <a:t>12.08.2020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de-AT" dirty="0"/>
              <a:t>KMH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B94DFB2-13F0-4AD5-89C9-E378F9E0FB74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64123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2C1AC8B-CEB6-403D-8F77-2050842C44F2}" type="datetimeFigureOut">
              <a:rPr lang="de-AT" smtClean="0"/>
              <a:pPr/>
              <a:t>12.08.2020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134760B-3763-4458-991D-CD3579C771E2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5661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21304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85159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51938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45548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70313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40596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→ Nachteile: Strom, Zerstörung/Diebstahl/Verlust</a:t>
            </a:r>
            <a:r>
              <a:rPr lang="de-AT" baseline="0" dirty="0"/>
              <a:t> der Geräte</a:t>
            </a:r>
            <a:endParaRPr lang="de-AT" dirty="0"/>
          </a:p>
          <a:p>
            <a:r>
              <a:rPr lang="de-AT" dirty="0"/>
              <a:t># „Sichern“ analoger Materialien</a:t>
            </a:r>
            <a:r>
              <a:rPr lang="de-AT" baseline="0" dirty="0"/>
              <a:t> mittel Photos</a:t>
            </a:r>
          </a:p>
          <a:p>
            <a:r>
              <a:rPr lang="de-AT" baseline="0" dirty="0"/>
              <a:t># Sichern digitaler Daten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08882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64696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29765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9887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3045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78912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45780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60597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74602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22061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s://www.uibk.ac.at/geographie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pikist.com/free-photo-vnbwo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sa/4.0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5089171" y="6153626"/>
            <a:ext cx="37496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0" indent="0" algn="r">
              <a:buNone/>
              <a:defRPr lang="de-AT" sz="11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-104" charset="-128"/>
                <a:cs typeface="Calibri" pitchFamily="34" charset="0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35696" y="4653192"/>
            <a:ext cx="7003150" cy="50400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lang="de-AT" sz="2400" b="1">
                <a:solidFill>
                  <a:srgbClr val="E37823"/>
                </a:solidFill>
              </a:defRPr>
            </a:lvl1pPr>
          </a:lstStyle>
          <a:p>
            <a:pPr lvl="0" algn="r"/>
            <a:r>
              <a:rPr lang="de-DE" dirty="0"/>
              <a:t>Titelmasterformat </a:t>
            </a:r>
            <a:r>
              <a:rPr lang="de-DE" dirty="0" err="1"/>
              <a:t>asdfasdfKlicken</a:t>
            </a:r>
            <a:r>
              <a:rPr lang="de-DE" dirty="0"/>
              <a:t>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10462" y="4221144"/>
            <a:ext cx="8028384" cy="504000"/>
          </a:xfrm>
          <a:prstGeom prst="rect">
            <a:avLst/>
          </a:prstGeom>
        </p:spPr>
        <p:txBody>
          <a:bodyPr vert="horz" anchor="ctr"/>
          <a:lstStyle>
            <a:lvl1pPr marL="0" marR="0" indent="0" algn="r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AT" sz="2000" b="0" baseline="0"/>
            </a:lvl1pPr>
          </a:lstStyle>
          <a:p>
            <a:pPr marL="0" lvl="0" indent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dirty="0"/>
              <a:t>LVA Nummer &amp; Name</a:t>
            </a:r>
            <a:endParaRPr lang="de-AT" dirty="0"/>
          </a:p>
        </p:txBody>
      </p:sp>
      <p:pic>
        <p:nvPicPr>
          <p:cNvPr id="13" name="Grafik 12">
            <a:hlinkClick r:id="rId2"/>
            <a:extLst>
              <a:ext uri="{FF2B5EF4-FFF2-40B4-BE49-F238E27FC236}">
                <a16:creationId xmlns:a16="http://schemas.microsoft.com/office/drawing/2014/main" id="{22EC7366-801E-4065-AC8D-FE7E88C124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59392"/>
            <a:ext cx="1499762" cy="739730"/>
          </a:xfrm>
          <a:prstGeom prst="rect">
            <a:avLst/>
          </a:prstGeom>
        </p:spPr>
      </p:pic>
      <p:pic>
        <p:nvPicPr>
          <p:cNvPr id="14" name="Picture 4" descr="https://mirrors.creativecommons.org/presskit/buttons/80x15/png/by-sa.png">
            <a:hlinkClick r:id="rId4"/>
            <a:extLst>
              <a:ext uri="{FF2B5EF4-FFF2-40B4-BE49-F238E27FC236}">
                <a16:creationId xmlns:a16="http://schemas.microsoft.com/office/drawing/2014/main" id="{020BF5E3-67C7-4397-BF9D-27AE7B8636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60" y="6205455"/>
            <a:ext cx="806916" cy="15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ssband, measure, tape measure, meter, length, centimeter, roller tape measure, distance, centimeters, millimeter, craft">
            <a:hlinkClick r:id="rId6"/>
            <a:extLst>
              <a:ext uri="{FF2B5EF4-FFF2-40B4-BE49-F238E27FC236}">
                <a16:creationId xmlns:a16="http://schemas.microsoft.com/office/drawing/2014/main" id="{1A5F704A-DBC5-439D-835D-06603BB816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246" y="727512"/>
            <a:ext cx="4629114" cy="306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0405364B-4516-4C5C-A616-056B7BAAA370}"/>
              </a:ext>
            </a:extLst>
          </p:cNvPr>
          <p:cNvSpPr txBox="1"/>
          <p:nvPr userDrawn="1"/>
        </p:nvSpPr>
        <p:spPr>
          <a:xfrm rot="19842564">
            <a:off x="6405768" y="3150464"/>
            <a:ext cx="765959" cy="20005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AT" sz="700" b="0" i="0" kern="1200" dirty="0" err="1">
                <a:solidFill>
                  <a:schemeClr val="bg1"/>
                </a:solidFill>
                <a:effectLst/>
                <a:latin typeface="+mj-lt"/>
                <a:ea typeface="ＭＳ Ｐゴシック" pitchFamily="-104" charset="-128"/>
                <a:cs typeface="+mn-cs"/>
              </a:rPr>
              <a:t>Piksit</a:t>
            </a:r>
            <a:r>
              <a:rPr lang="de-AT" sz="700" b="0" i="0" kern="1200" dirty="0">
                <a:solidFill>
                  <a:schemeClr val="bg1"/>
                </a:solidFill>
                <a:effectLst/>
                <a:latin typeface="+mj-lt"/>
                <a:ea typeface="ＭＳ Ｐゴシック" pitchFamily="-104" charset="-128"/>
                <a:cs typeface="+mn-cs"/>
              </a:rPr>
              <a:t>, PD</a:t>
            </a:r>
            <a:endParaRPr lang="de-AT" sz="7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845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654800"/>
            <a:ext cx="9144000" cy="20234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" name="Rechteck 2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24" y="93723"/>
            <a:ext cx="8628496" cy="457200"/>
          </a:xfrm>
          <a:prstGeom prst="rect">
            <a:avLst/>
          </a:prstGeom>
        </p:spPr>
        <p:txBody>
          <a:bodyPr vert="horz"/>
          <a:lstStyle>
            <a:lvl1pPr algn="l">
              <a:defRPr sz="2800" b="1" baseline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 hasCustomPrompt="1"/>
          </p:nvPr>
        </p:nvSpPr>
        <p:spPr>
          <a:xfrm>
            <a:off x="232264" y="1181512"/>
            <a:ext cx="8766048" cy="4968552"/>
          </a:xfrm>
          <a:prstGeom prst="rect">
            <a:avLst/>
          </a:prstGeom>
        </p:spPr>
        <p:txBody>
          <a:bodyPr vert="horz" anchor="ctr"/>
          <a:lstStyle>
            <a:lvl1pPr marL="228600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658813" indent="-201613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</a:defRPr>
            </a:lvl2pPr>
            <a:lvl3pPr marL="1108075" indent="-19367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itchFamily="18" charset="2"/>
              <a:buChar char="-"/>
              <a:tabLst/>
              <a:defRPr sz="1800">
                <a:solidFill>
                  <a:schemeClr val="tx1"/>
                </a:solidFill>
              </a:defRPr>
            </a:lvl3pPr>
            <a:lvl4pPr marL="1520825" indent="-149225">
              <a:lnSpc>
                <a:spcPct val="114000"/>
              </a:lnSpc>
              <a:spcBef>
                <a:spcPts val="600"/>
              </a:spcBef>
              <a:buFont typeface="Arial" pitchFamily="34" charset="0"/>
              <a:buChar char="•"/>
              <a:defRPr sz="1600"/>
            </a:lvl4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 err="1"/>
              <a:t>Asdfasdf</a:t>
            </a:r>
            <a:endParaRPr lang="de-AT" dirty="0"/>
          </a:p>
          <a:p>
            <a:pPr lvl="2"/>
            <a:r>
              <a:rPr lang="de-AT" dirty="0" err="1"/>
              <a:t>Sadfasdf</a:t>
            </a:r>
            <a:endParaRPr lang="de-AT" dirty="0"/>
          </a:p>
          <a:p>
            <a:pPr lvl="3"/>
            <a:r>
              <a:rPr lang="de-AT" dirty="0" err="1"/>
              <a:t>sdf</a:t>
            </a:r>
            <a:endParaRPr lang="de-AT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323528" y="6654396"/>
            <a:ext cx="2736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VO</a:t>
            </a:r>
            <a:r>
              <a:rPr lang="de-AT" sz="80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Sozialwiss. Methoden 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| KMH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8460432" y="6654396"/>
            <a:ext cx="384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D87B3D-9F2E-4AB4-9472-248B74A58E90}" type="slidenum">
              <a:rPr lang="de-AT" sz="8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/>
              <a:t>‹Nr.›</a:t>
            </a:fld>
            <a:endParaRPr lang="de-AT" sz="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427984" y="6654396"/>
            <a:ext cx="3887391" cy="21544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lvl1pPr marL="0" indent="0" algn="r">
              <a:buNone/>
              <a:defRPr lang="de-DE" sz="80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-104" charset="-128"/>
                <a:cs typeface="+mn-cs"/>
              </a:defRPr>
            </a:lvl1pPr>
            <a:lvl2pPr>
              <a:defRPr lang="de-DE" smtClean="0">
                <a:latin typeface="Arial" charset="0"/>
                <a:ea typeface="ＭＳ Ｐゴシック" pitchFamily="-104" charset="-128"/>
              </a:defRPr>
            </a:lvl2pPr>
            <a:lvl3pPr>
              <a:defRPr lang="de-DE" smtClean="0">
                <a:latin typeface="Arial" charset="0"/>
                <a:ea typeface="ＭＳ Ｐゴシック" pitchFamily="-104" charset="-128"/>
              </a:defRPr>
            </a:lvl3pPr>
            <a:lvl4pPr>
              <a:defRPr lang="de-DE" smtClean="0">
                <a:latin typeface="Arial" charset="0"/>
                <a:ea typeface="ＭＳ Ｐゴシック" pitchFamily="-104" charset="-128"/>
              </a:defRPr>
            </a:lvl4pPr>
            <a:lvl5pPr>
              <a:defRPr lang="de-AT">
                <a:latin typeface="Arial" charset="0"/>
                <a:ea typeface="ＭＳ Ｐゴシック" pitchFamily="-104" charset="-128"/>
              </a:defRPr>
            </a:lvl5pPr>
          </a:lstStyle>
          <a:p>
            <a:pPr lvl="0" algn="r">
              <a:spcBef>
                <a:spcPct val="0"/>
              </a:spcBef>
            </a:pPr>
            <a:r>
              <a:rPr lang="de-AT" dirty="0" err="1"/>
              <a:t>asdfasdfasdf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76890845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693" r:id="rId2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play.google.com/store/apps/details?id=de.sleak.thingcounter" TargetMode="External"/><Relationship Id="rId13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hyperlink" Target="https://play.google.com/store/apps/details?id=ch.opengis.qfield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ay.google.com/store/apps/details?id=net.osmand.plus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0.jpeg"/><Relationship Id="rId10" Type="http://schemas.openxmlformats.org/officeDocument/2006/relationships/hyperlink" Target="https://play.google.com/store/apps/details?id=com.osedok.gisdatacollector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14" Type="http://schemas.openxmlformats.org/officeDocument/2006/relationships/hyperlink" Target="https://thumbs.ebaystatic.com/d/l225/m/mOX1uZyCDr7KgETFTLsEavA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9561324@N03/41426901750/in/photolist-2bCMTwE-8ugviE-8qMMYd-8qJFGZ-9vuvAM-NjGfaW-Z4eEHm-aEuDkk-LGdz9r-8TKxFR-5oJRsc-LGdzwv-5V4c1c-9bD5wW-SWjQ2J-8qMMe3-297bVqy-XnZ8SP-c4b8K7-8qMMRC-oogVJv-c4bbKy-8qJFak-8qMMFh-8qJEXa-bJNvvH-8qMMju-8qMM77-bogUSo-24UcJza-267KGAJ-RiYJm2-267KHnd-2gN6ZZ9-2gN6eNn-4uwEyR-XWyPgv-QLkxb8-MCqD9J-41hi2-rN6puC-4ByWWQ-8htbkN-6zE53T-5dpq2V-276dKbh-B9rfuM-255Csar-KVpNhM-RK6KHD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SS 20 </a:t>
            </a:r>
            <a:r>
              <a:rPr lang="de-AT"/>
              <a:t>| KMH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Primärdatengewinnung: Beobachten</a:t>
            </a: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716408 | Sozialwiss. Methoden – How 2 do Things with Numbers</a:t>
            </a:r>
          </a:p>
        </p:txBody>
      </p:sp>
    </p:spTree>
    <p:extLst>
      <p:ext uri="{BB962C8B-B14F-4D97-AF65-F5344CB8AC3E}">
        <p14:creationId xmlns:p14="http://schemas.microsoft.com/office/powerpoint/2010/main" val="923523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Der Ablauf im Detail 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AT" b="1" dirty="0"/>
              <a:t>Fragestellung &amp; Hypothese</a:t>
            </a:r>
          </a:p>
          <a:p>
            <a:r>
              <a:rPr lang="de-AT" b="1" dirty="0"/>
              <a:t>Auswahl Beobachtungseinheiten &amp; -merkmale:</a:t>
            </a:r>
          </a:p>
          <a:p>
            <a:pPr lvl="1"/>
            <a:r>
              <a:rPr lang="de-AT" dirty="0"/>
              <a:t>Was soll beobachtet werden? (z.B. Personen, Einbauten etc.)</a:t>
            </a:r>
          </a:p>
          <a:p>
            <a:pPr lvl="1"/>
            <a:r>
              <a:rPr lang="de-AT" dirty="0"/>
              <a:t>Worauf soll dabei geachtet werden? (z.B. Alter, Zustand etc.)</a:t>
            </a:r>
          </a:p>
          <a:p>
            <a:pPr marL="914400" lvl="2" indent="0">
              <a:buNone/>
            </a:pPr>
            <a:r>
              <a:rPr lang="de-AT" dirty="0"/>
              <a:t>→ „Merkmale von Interesse“</a:t>
            </a:r>
            <a:br>
              <a:rPr lang="de-AT" dirty="0"/>
            </a:br>
            <a:r>
              <a:rPr lang="de-AT" dirty="0"/>
              <a:t>→ Kategorisierung notwendig</a:t>
            </a:r>
          </a:p>
          <a:p>
            <a:r>
              <a:rPr lang="de-AT" b="1" dirty="0"/>
              <a:t>Operationalisierung – Auswahl der Indikatoren:</a:t>
            </a:r>
          </a:p>
          <a:p>
            <a:pPr lvl="1"/>
            <a:r>
              <a:rPr lang="de-AT" dirty="0"/>
              <a:t>Wie genau sind die Merkmale von Interesse zu erheben?</a:t>
            </a:r>
          </a:p>
          <a:p>
            <a:pPr lvl="2"/>
            <a:r>
              <a:rPr lang="de-AT" dirty="0"/>
              <a:t>Lagegenauigkeit</a:t>
            </a:r>
          </a:p>
          <a:p>
            <a:pPr lvl="2"/>
            <a:r>
              <a:rPr lang="de-AT" dirty="0"/>
              <a:t>Inhaltliche Auflösung:</a:t>
            </a:r>
            <a:br>
              <a:rPr lang="de-AT" dirty="0"/>
            </a:br>
            <a:r>
              <a:rPr lang="de-AT" dirty="0"/>
              <a:t>Welche Kategorien, wie sind diese definiert, was umfassen diese?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582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Der Ablauf im Detail II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181512"/>
            <a:ext cx="4915800" cy="4968552"/>
          </a:xfrm>
        </p:spPr>
        <p:txBody>
          <a:bodyPr anchor="ctr"/>
          <a:lstStyle/>
          <a:p>
            <a:pPr>
              <a:spcBef>
                <a:spcPts val="600"/>
              </a:spcBef>
            </a:pPr>
            <a:r>
              <a:rPr lang="de-AT" b="1" dirty="0"/>
              <a:t>Die Kategorien:</a:t>
            </a:r>
          </a:p>
          <a:p>
            <a:pPr lvl="1">
              <a:spcBef>
                <a:spcPts val="600"/>
              </a:spcBef>
            </a:pPr>
            <a:r>
              <a:rPr lang="de-AT" dirty="0"/>
              <a:t>Eindimensionalität der Messung</a:t>
            </a:r>
          </a:p>
          <a:p>
            <a:pPr lvl="1">
              <a:spcBef>
                <a:spcPts val="600"/>
              </a:spcBef>
            </a:pPr>
            <a:r>
              <a:rPr lang="de-AT" dirty="0"/>
              <a:t>Ausschließlichkeit der Kategorien</a:t>
            </a:r>
          </a:p>
          <a:p>
            <a:pPr lvl="1">
              <a:spcBef>
                <a:spcPts val="600"/>
              </a:spcBef>
            </a:pPr>
            <a:r>
              <a:rPr lang="de-AT" dirty="0"/>
              <a:t>Vollständigkeit der Kategorien</a:t>
            </a:r>
          </a:p>
          <a:p>
            <a:pPr lvl="1">
              <a:spcBef>
                <a:spcPts val="600"/>
              </a:spcBef>
            </a:pPr>
            <a:r>
              <a:rPr lang="de-AT" dirty="0"/>
              <a:t>Konkretisierung der Kategorien</a:t>
            </a:r>
          </a:p>
          <a:p>
            <a:pPr lvl="2">
              <a:spcBef>
                <a:spcPts val="600"/>
              </a:spcBef>
            </a:pPr>
            <a:r>
              <a:rPr lang="de-AT" dirty="0"/>
              <a:t>Kategorien müssen beobachtbaren Sachverhalten zugeordnet werden können</a:t>
            </a:r>
          </a:p>
          <a:p>
            <a:pPr lvl="1">
              <a:spcBef>
                <a:spcPts val="600"/>
              </a:spcBef>
              <a:spcAft>
                <a:spcPts val="200"/>
              </a:spcAft>
            </a:pPr>
            <a:r>
              <a:rPr lang="de-AT" b="1" dirty="0"/>
              <a:t>Begrenzung der Anzahl der Kategorien</a:t>
            </a:r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(Meier-Kruker &amp; Rauh 2005:88)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5"/>
          <a:stretch/>
        </p:blipFill>
        <p:spPr bwMode="auto">
          <a:xfrm>
            <a:off x="5044626" y="47724"/>
            <a:ext cx="3944245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379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Der Ablauf im Detail III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04000"/>
              </a:lnSpc>
              <a:spcAft>
                <a:spcPct val="0"/>
              </a:spcAft>
            </a:pPr>
            <a:r>
              <a:rPr lang="de-AT" dirty="0"/>
              <a:t>Strukturiertes </a:t>
            </a:r>
            <a:br>
              <a:rPr lang="de-AT" dirty="0"/>
            </a:br>
            <a:r>
              <a:rPr lang="de-AT" dirty="0"/>
              <a:t>Untersuchungsinstrument </a:t>
            </a:r>
            <a:br>
              <a:rPr lang="de-AT" dirty="0"/>
            </a:br>
            <a:r>
              <a:rPr lang="de-AT" dirty="0"/>
              <a:t>bei </a:t>
            </a:r>
            <a:r>
              <a:rPr lang="de-AT" b="1" dirty="0"/>
              <a:t>Zählungen</a:t>
            </a:r>
          </a:p>
          <a:p>
            <a:pPr marL="0" indent="0">
              <a:lnSpc>
                <a:spcPct val="104000"/>
              </a:lnSpc>
              <a:spcAft>
                <a:spcPct val="0"/>
              </a:spcAft>
              <a:buNone/>
            </a:pPr>
            <a:endParaRPr lang="de-AT" sz="1050" dirty="0"/>
          </a:p>
          <a:p>
            <a:pPr>
              <a:lnSpc>
                <a:spcPct val="104000"/>
              </a:lnSpc>
              <a:spcAft>
                <a:spcPct val="0"/>
              </a:spcAft>
            </a:pPr>
            <a:r>
              <a:rPr lang="de-AT" dirty="0"/>
              <a:t>Stichprobe und Auswahl </a:t>
            </a:r>
            <a:br>
              <a:rPr lang="de-AT" dirty="0"/>
            </a:br>
            <a:r>
              <a:rPr lang="de-AT" dirty="0"/>
              <a:t>Untersuchungssituation:</a:t>
            </a:r>
          </a:p>
          <a:p>
            <a:pPr lvl="1">
              <a:lnSpc>
                <a:spcPct val="104000"/>
              </a:lnSpc>
              <a:spcAft>
                <a:spcPct val="0"/>
              </a:spcAft>
            </a:pPr>
            <a:r>
              <a:rPr lang="de-AT" dirty="0">
                <a:solidFill>
                  <a:srgbClr val="E37823"/>
                </a:solidFill>
              </a:rPr>
              <a:t>Wann, wo, wie viel beobachten?</a:t>
            </a:r>
          </a:p>
          <a:p>
            <a:pPr lvl="2">
              <a:lnSpc>
                <a:spcPct val="104000"/>
              </a:lnSpc>
              <a:spcAft>
                <a:spcPct val="0"/>
              </a:spcAft>
            </a:pPr>
            <a:r>
              <a:rPr lang="de-AT" dirty="0"/>
              <a:t>Welche Wochentage, Uhrzeiten, Intervalle?</a:t>
            </a:r>
          </a:p>
          <a:p>
            <a:pPr lvl="3">
              <a:lnSpc>
                <a:spcPct val="104000"/>
              </a:lnSpc>
              <a:buFont typeface="Arial" pitchFamily="34" charset="0"/>
              <a:buChar char="•"/>
            </a:pPr>
            <a:r>
              <a:rPr lang="de-AT" sz="1800" dirty="0"/>
              <a:t>Montage &amp; Freitage</a:t>
            </a:r>
          </a:p>
          <a:p>
            <a:pPr lvl="3">
              <a:lnSpc>
                <a:spcPct val="104000"/>
              </a:lnSpc>
              <a:buFont typeface="Arial" pitchFamily="34" charset="0"/>
              <a:buChar char="•"/>
            </a:pPr>
            <a:r>
              <a:rPr lang="de-AT" sz="1800" dirty="0"/>
              <a:t>Wiederholung &amp; Mittelung</a:t>
            </a:r>
          </a:p>
          <a:p>
            <a:pPr lvl="2">
              <a:lnSpc>
                <a:spcPct val="104000"/>
              </a:lnSpc>
              <a:spcAft>
                <a:spcPct val="0"/>
              </a:spcAft>
            </a:pPr>
            <a:r>
              <a:rPr lang="de-AT" dirty="0"/>
              <a:t>Orte der Beobachtung</a:t>
            </a:r>
          </a:p>
          <a:p>
            <a:pPr lvl="2">
              <a:lnSpc>
                <a:spcPct val="104000"/>
              </a:lnSpc>
              <a:spcAft>
                <a:spcPct val="0"/>
              </a:spcAft>
            </a:pPr>
            <a:r>
              <a:rPr lang="de-AT" dirty="0"/>
              <a:t>Umgang mit „Ausreißern“: Passanten die auf- und ablaufen, Kinder etc.</a:t>
            </a:r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(Meier-Kruker &amp; Rauh 2005:89)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4594965" cy="275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202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Der Ablauf im Detail IV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397536"/>
            <a:ext cx="6716000" cy="5343832"/>
          </a:xfrm>
        </p:spPr>
        <p:txBody>
          <a:bodyPr/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de-AT" b="1" dirty="0"/>
              <a:t>Pretest &amp; Beobachterschulung:</a:t>
            </a:r>
          </a:p>
          <a:p>
            <a:pPr marL="457200" lvl="1" indent="0">
              <a:lnSpc>
                <a:spcPct val="104000"/>
              </a:lnSpc>
              <a:spcAft>
                <a:spcPts val="600"/>
              </a:spcAft>
              <a:buNone/>
            </a:pPr>
            <a:r>
              <a:rPr lang="de-AT" dirty="0"/>
              <a:t>Beobachter müssen Einschätzen &amp; Bewerten </a:t>
            </a:r>
            <a:br>
              <a:rPr lang="de-AT" dirty="0"/>
            </a:br>
            <a:r>
              <a:rPr lang="de-AT" dirty="0">
                <a:solidFill>
                  <a:srgbClr val="E37823"/>
                </a:solidFill>
              </a:rPr>
              <a:t>→ mehrere Beobachter = unterschiedliche Zuordnungen </a:t>
            </a:r>
            <a:br>
              <a:rPr lang="de-AT" dirty="0"/>
            </a:br>
            <a:r>
              <a:rPr lang="de-AT" sz="1400" dirty="0"/>
              <a:t>     (z.B. Schnell, Hill und Esser 1999:368):</a:t>
            </a:r>
          </a:p>
          <a:p>
            <a:pPr lvl="1">
              <a:lnSpc>
                <a:spcPct val="104000"/>
              </a:lnSpc>
              <a:spcAft>
                <a:spcPts val="600"/>
              </a:spcAft>
            </a:pPr>
            <a:r>
              <a:rPr lang="de-AT" dirty="0"/>
              <a:t>Neigung zu milde/großzügig zu beurteilen</a:t>
            </a:r>
          </a:p>
          <a:p>
            <a:pPr lvl="1">
              <a:lnSpc>
                <a:spcPct val="104000"/>
              </a:lnSpc>
              <a:spcAft>
                <a:spcPts val="600"/>
              </a:spcAft>
            </a:pPr>
            <a:r>
              <a:rPr lang="de-AT" dirty="0"/>
              <a:t>Zentrale Tendenz: Verschobene Wahrnehmung durch Extreme</a:t>
            </a:r>
          </a:p>
          <a:p>
            <a:pPr lvl="1">
              <a:lnSpc>
                <a:spcPct val="104000"/>
              </a:lnSpc>
              <a:spcAft>
                <a:spcPts val="600"/>
              </a:spcAft>
            </a:pPr>
            <a:r>
              <a:rPr lang="de-AT" dirty="0"/>
              <a:t>Beurteilung durch „ersten Eindruck“ beeinflusst</a:t>
            </a:r>
          </a:p>
          <a:p>
            <a:pPr lvl="1">
              <a:lnSpc>
                <a:spcPct val="104000"/>
              </a:lnSpc>
              <a:spcAft>
                <a:spcPts val="600"/>
              </a:spcAft>
            </a:pPr>
            <a:r>
              <a:rPr lang="de-AT" dirty="0"/>
              <a:t>Kognitive Verzerrung („Halo-Effekt“): Fälschlicherweise als zusammenhängend angenommene Eigenschaften</a:t>
            </a:r>
          </a:p>
          <a:p>
            <a:pPr lvl="1">
              <a:lnSpc>
                <a:spcPct val="104000"/>
              </a:lnSpc>
              <a:spcAft>
                <a:spcPts val="600"/>
              </a:spcAft>
            </a:pPr>
            <a:r>
              <a:rPr lang="de-AT" dirty="0"/>
              <a:t>Unterschiedliche Reaktivität mit Beobachteten</a:t>
            </a:r>
          </a:p>
          <a:p>
            <a:pPr marL="400050" lvl="1" indent="0">
              <a:lnSpc>
                <a:spcPct val="104000"/>
              </a:lnSpc>
              <a:spcAft>
                <a:spcPts val="600"/>
              </a:spcAft>
              <a:buNone/>
            </a:pPr>
            <a:r>
              <a:rPr lang="de-AT" b="1" dirty="0">
                <a:solidFill>
                  <a:srgbClr val="E37823"/>
                </a:solidFill>
              </a:rPr>
              <a:t>Intercoder-Reliabilität als Ziel → Beobachterschulung</a:t>
            </a:r>
          </a:p>
          <a:p>
            <a:pPr lvl="1">
              <a:lnSpc>
                <a:spcPct val="104000"/>
              </a:lnSpc>
              <a:spcAft>
                <a:spcPts val="600"/>
              </a:spcAft>
            </a:pPr>
            <a:endParaRPr lang="de-AT" dirty="0"/>
          </a:p>
          <a:p>
            <a:pPr lvl="1">
              <a:lnSpc>
                <a:spcPct val="104000"/>
              </a:lnSpc>
              <a:spcAft>
                <a:spcPts val="600"/>
              </a:spcAft>
            </a:pP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12776"/>
            <a:ext cx="249555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616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Der Ablauf im Detail V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181512"/>
            <a:ext cx="6355960" cy="496855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e-AT" b="1" dirty="0"/>
              <a:t>Pretest &amp; Beobachterschulung:</a:t>
            </a:r>
          </a:p>
          <a:p>
            <a:pPr lvl="1">
              <a:spcBef>
                <a:spcPts val="600"/>
              </a:spcBef>
            </a:pPr>
            <a:r>
              <a:rPr lang="de-AT" b="1" dirty="0"/>
              <a:t>Ziel</a:t>
            </a:r>
            <a:r>
              <a:rPr lang="de-AT" dirty="0"/>
              <a:t> der Beobachtung erklären</a:t>
            </a:r>
          </a:p>
          <a:p>
            <a:pPr lvl="1">
              <a:spcBef>
                <a:spcPts val="600"/>
              </a:spcBef>
            </a:pPr>
            <a:r>
              <a:rPr lang="de-AT" b="1" dirty="0"/>
              <a:t>Pretest:</a:t>
            </a:r>
          </a:p>
          <a:p>
            <a:pPr lvl="2">
              <a:spcBef>
                <a:spcPts val="600"/>
              </a:spcBef>
            </a:pPr>
            <a:r>
              <a:rPr lang="de-AT" dirty="0"/>
              <a:t>Gemeinsam Beispiele mit Beobachtern durchgehen</a:t>
            </a:r>
            <a:br>
              <a:rPr lang="de-AT" dirty="0"/>
            </a:br>
            <a:r>
              <a:rPr lang="de-AT" dirty="0"/>
              <a:t>→ Eichen der Zuordnung zu Kategorien</a:t>
            </a:r>
          </a:p>
          <a:p>
            <a:pPr lvl="3">
              <a:spcBef>
                <a:spcPts val="600"/>
              </a:spcBef>
              <a:buFont typeface="Arial" pitchFamily="34" charset="0"/>
              <a:buChar char="•"/>
            </a:pPr>
            <a:r>
              <a:rPr lang="de-AT" sz="1800" dirty="0"/>
              <a:t>Realobjekte, Bilder (Streetview etc.), Filme etc.</a:t>
            </a:r>
          </a:p>
          <a:p>
            <a:pPr lvl="2">
              <a:spcBef>
                <a:spcPts val="600"/>
              </a:spcBef>
            </a:pPr>
            <a:r>
              <a:rPr lang="de-AT" dirty="0"/>
              <a:t>Probleme erheben und diskutieren</a:t>
            </a:r>
          </a:p>
          <a:p>
            <a:pPr lvl="1">
              <a:spcBef>
                <a:spcPts val="600"/>
              </a:spcBef>
            </a:pPr>
            <a:r>
              <a:rPr lang="de-AT" dirty="0"/>
              <a:t>Erst nach Pretest mit </a:t>
            </a:r>
            <a:r>
              <a:rPr lang="de-AT" b="1" dirty="0"/>
              <a:t>Haupterhebung</a:t>
            </a:r>
            <a:r>
              <a:rPr lang="de-AT" dirty="0"/>
              <a:t> beginnen → Kosten</a:t>
            </a:r>
          </a:p>
          <a:p>
            <a:pPr>
              <a:spcBef>
                <a:spcPts val="600"/>
              </a:spcBef>
            </a:pPr>
            <a:r>
              <a:rPr lang="de-AT" b="1" dirty="0"/>
              <a:t>Durchführung Haupterhebung</a:t>
            </a:r>
          </a:p>
          <a:p>
            <a:pPr>
              <a:spcBef>
                <a:spcPts val="600"/>
              </a:spcBef>
            </a:pPr>
            <a:r>
              <a:rPr lang="de-AT" b="1" dirty="0"/>
              <a:t>Datenübertragung, -aufbereitung &amp; -auswertung</a:t>
            </a:r>
          </a:p>
          <a:p>
            <a:pPr lvl="1">
              <a:spcBef>
                <a:spcPts val="600"/>
              </a:spcBef>
            </a:pPr>
            <a:r>
              <a:rPr lang="de-AT" dirty="0"/>
              <a:t>Zählstatistik bzw. thematische Karten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AT" dirty="0"/>
              <a:t>http://www.umweltwirkungen.de/images/heidelberg-1991.jpg</a:t>
            </a:r>
            <a:br>
              <a:rPr lang="de-AT" dirty="0"/>
            </a:br>
            <a:r>
              <a:rPr lang="de-AT" dirty="0"/>
              <a:t>http://www.hohetauern.net/dmdocuments/2008_Dateien/Forschung/Projekte/endbericht_lehar.pdf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00808"/>
            <a:ext cx="2224171" cy="147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97982"/>
            <a:ext cx="26860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831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@Zählung &amp; Kartierung: Old- &amp; New-School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91749"/>
            <a:ext cx="2869353" cy="460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500" y="4060602"/>
            <a:ext cx="2046596" cy="205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 Simple Counter – Miniaturansicht des Screenshots 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76705"/>
            <a:ext cx="2591247" cy="461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ver art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576" y="1362539"/>
            <a:ext cx="550912" cy="5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ver art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002" y="1275496"/>
            <a:ext cx="722539" cy="72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ver art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970" y="1348797"/>
            <a:ext cx="552078" cy="55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ver art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991" y="1277955"/>
            <a:ext cx="605345" cy="60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ildergebnis für zähler ticker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605" y="118151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501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24" y="93723"/>
            <a:ext cx="8748464" cy="457200"/>
          </a:xfrm>
        </p:spPr>
        <p:txBody>
          <a:bodyPr>
            <a:normAutofit fontScale="90000"/>
          </a:bodyPr>
          <a:lstStyle/>
          <a:p>
            <a:r>
              <a:rPr lang="de-AT" dirty="0"/>
              <a:t>Ausblick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564404" y="908720"/>
            <a:ext cx="4051704" cy="2880320"/>
          </a:xfrm>
        </p:spPr>
        <p:txBody>
          <a:bodyPr anchor="ctr"/>
          <a:lstStyle/>
          <a:p>
            <a:pPr>
              <a:spcBef>
                <a:spcPts val="1200"/>
              </a:spcBef>
            </a:pPr>
            <a:r>
              <a:rPr lang="de-AT" b="1" dirty="0"/>
              <a:t>Primärdatengewinnung</a:t>
            </a:r>
            <a:br>
              <a:rPr lang="de-AT" b="1" dirty="0"/>
            </a:br>
            <a:r>
              <a:rPr lang="de-AT" b="1" dirty="0"/>
              <a:t>mittels </a:t>
            </a:r>
            <a:r>
              <a:rPr lang="de-AT" b="1"/>
              <a:t>non-reaktiver Verfahren</a:t>
            </a:r>
            <a:endParaRPr lang="de-AT" b="1" dirty="0"/>
          </a:p>
        </p:txBody>
      </p:sp>
      <p:sp>
        <p:nvSpPr>
          <p:cNvPr id="4" name="Textplatzhalter 3" descr="Marco Verch, Flickr, CC BY 2.0">
            <a:hlinkClick r:id="rId3"/>
          </p:cNvPr>
          <p:cNvSpPr>
            <a:spLocks noGrp="1"/>
          </p:cNvSpPr>
          <p:nvPr>
            <p:ph type="body" sz="quarter" idx="12"/>
          </p:nvPr>
        </p:nvSpPr>
        <p:spPr>
          <a:xfrm>
            <a:off x="1907705" y="6654396"/>
            <a:ext cx="5400600" cy="215444"/>
          </a:xfrm>
        </p:spPr>
        <p:txBody>
          <a:bodyPr/>
          <a:lstStyle/>
          <a:p>
            <a:r>
              <a:rPr lang="en-US" dirty="0"/>
              <a:t>(Marco Verch, Flickr, CC BY 2.0)</a:t>
            </a:r>
            <a:endParaRPr lang="de-AT" dirty="0"/>
          </a:p>
        </p:txBody>
      </p:sp>
      <p:pic>
        <p:nvPicPr>
          <p:cNvPr id="6" name="Grafik 5" descr="Marco Verch, Flickr, CC BY 2.0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r="8567" b="9542"/>
          <a:stretch/>
        </p:blipFill>
        <p:spPr>
          <a:xfrm>
            <a:off x="2284865" y="3670118"/>
            <a:ext cx="4610783" cy="242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76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Rückblick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pPr>
              <a:spcAft>
                <a:spcPct val="0"/>
              </a:spcAft>
            </a:pPr>
            <a:r>
              <a:rPr lang="de-AT" b="1" dirty="0"/>
              <a:t>Sekundärdaten</a:t>
            </a:r>
          </a:p>
          <a:p>
            <a:pPr lvl="1">
              <a:spcAft>
                <a:spcPct val="0"/>
              </a:spcAft>
            </a:pPr>
            <a:r>
              <a:rPr lang="de-AT" dirty="0"/>
              <a:t>Meist: durch Verarbeitung aus Primärdaten gewonnen</a:t>
            </a:r>
          </a:p>
          <a:p>
            <a:pPr lvl="2">
              <a:spcAft>
                <a:spcPct val="0"/>
              </a:spcAft>
            </a:pPr>
            <a:r>
              <a:rPr lang="de-AT" dirty="0"/>
              <a:t>Eigene Erstellung</a:t>
            </a:r>
          </a:p>
          <a:p>
            <a:pPr lvl="2">
              <a:spcAft>
                <a:spcPct val="0"/>
              </a:spcAft>
            </a:pPr>
            <a:r>
              <a:rPr lang="de-AT" dirty="0"/>
              <a:t>Erstellung durch Dritte</a:t>
            </a:r>
            <a:br>
              <a:rPr lang="de-AT" dirty="0"/>
            </a:br>
            <a:endParaRPr lang="de-AT" dirty="0"/>
          </a:p>
          <a:p>
            <a:pPr>
              <a:spcAft>
                <a:spcPct val="0"/>
              </a:spcAft>
            </a:pPr>
            <a:r>
              <a:rPr lang="de-AT" b="1" dirty="0"/>
              <a:t>Verarbeitung:</a:t>
            </a:r>
          </a:p>
          <a:p>
            <a:pPr lvl="1">
              <a:spcAft>
                <a:spcPct val="0"/>
              </a:spcAft>
            </a:pPr>
            <a:r>
              <a:rPr lang="de-AT" dirty="0"/>
              <a:t>Klassifikation: </a:t>
            </a:r>
          </a:p>
          <a:p>
            <a:pPr lvl="2">
              <a:spcAft>
                <a:spcPct val="0"/>
              </a:spcAft>
            </a:pPr>
            <a:r>
              <a:rPr lang="de-AT" dirty="0"/>
              <a:t>Zuordnung zu Klasse von Dingen mit gemeinsamen Eigenschaften</a:t>
            </a:r>
          </a:p>
          <a:p>
            <a:pPr lvl="1">
              <a:spcAft>
                <a:spcPct val="0"/>
              </a:spcAft>
            </a:pPr>
            <a:r>
              <a:rPr lang="de-AT" dirty="0"/>
              <a:t>Aggregation: </a:t>
            </a:r>
          </a:p>
          <a:p>
            <a:pPr lvl="2">
              <a:spcAft>
                <a:spcPct val="0"/>
              </a:spcAft>
            </a:pPr>
            <a:r>
              <a:rPr lang="de-AT" dirty="0"/>
              <a:t>Gruppierung bestehender Klassen zu neuen (→ Definition einer neuen Klasse)</a:t>
            </a:r>
          </a:p>
          <a:p>
            <a:pPr lvl="1">
              <a:spcAft>
                <a:spcPct val="0"/>
              </a:spcAft>
            </a:pPr>
            <a:r>
              <a:rPr lang="de-AT" dirty="0"/>
              <a:t>Generalisierung: </a:t>
            </a:r>
          </a:p>
          <a:p>
            <a:pPr lvl="2">
              <a:spcAft>
                <a:spcPct val="0"/>
              </a:spcAft>
            </a:pPr>
            <a:r>
              <a:rPr lang="de-AT" dirty="0"/>
              <a:t>Definition Teilmengen-Beziehung zwischen Elementen verschiedener Klassen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64489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/>
          <p:cNvSpPr txBox="1">
            <a:spLocks/>
          </p:cNvSpPr>
          <p:nvPr/>
        </p:nvSpPr>
        <p:spPr>
          <a:xfrm>
            <a:off x="5468105" y="6635215"/>
            <a:ext cx="3671367" cy="21544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900" dirty="0">
                <a:solidFill>
                  <a:schemeClr val="bg1">
                    <a:lumMod val="50000"/>
                  </a:schemeClr>
                </a:solidFill>
              </a:rPr>
              <a:t>(Überarbeitung von: Reuber &amp; Pfaffenbach 2005:21)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Überblick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" y="1371325"/>
            <a:ext cx="8766175" cy="466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348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/>
          <p:cNvSpPr txBox="1">
            <a:spLocks/>
          </p:cNvSpPr>
          <p:nvPr/>
        </p:nvSpPr>
        <p:spPr>
          <a:xfrm>
            <a:off x="5468105" y="6635215"/>
            <a:ext cx="3671367" cy="21544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900" dirty="0">
                <a:solidFill>
                  <a:schemeClr val="bg1">
                    <a:lumMod val="50000"/>
                  </a:schemeClr>
                </a:solidFill>
              </a:rPr>
              <a:t>(Überarbeitung von: Reuber &amp; Pfaffenbach 2005:21)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Überblick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" y="1371325"/>
            <a:ext cx="8766175" cy="466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bgerundetes Rechteck 4"/>
          <p:cNvSpPr/>
          <p:nvPr/>
        </p:nvSpPr>
        <p:spPr>
          <a:xfrm>
            <a:off x="6971953" y="2458988"/>
            <a:ext cx="2952328" cy="931912"/>
          </a:xfrm>
          <a:prstGeom prst="roundRect">
            <a:avLst>
              <a:gd name="adj" fmla="val 6091"/>
            </a:avLst>
          </a:prstGeom>
          <a:noFill/>
          <a:ln w="76200">
            <a:solidFill>
              <a:srgbClr val="E37823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84851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Primärerhebung quantitativer Daten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181512"/>
            <a:ext cx="5907491" cy="4968552"/>
          </a:xfrm>
        </p:spPr>
        <p:txBody>
          <a:bodyPr anchor="ctr"/>
          <a:lstStyle/>
          <a:p>
            <a:pPr>
              <a:spcAft>
                <a:spcPts val="600"/>
              </a:spcAft>
            </a:pPr>
            <a:r>
              <a:rPr lang="de-AT" b="1" dirty="0"/>
              <a:t>3 zentrale Methoden:</a:t>
            </a:r>
          </a:p>
          <a:p>
            <a:pPr lvl="1">
              <a:spcAft>
                <a:spcPts val="600"/>
              </a:spcAft>
            </a:pPr>
            <a:r>
              <a:rPr lang="de-AT" b="1" dirty="0">
                <a:solidFill>
                  <a:srgbClr val="E37823"/>
                </a:solidFill>
              </a:rPr>
              <a:t>Beobachtung</a:t>
            </a:r>
            <a:br>
              <a:rPr lang="de-AT" b="1" dirty="0"/>
            </a:br>
            <a:r>
              <a:rPr lang="de-AT" dirty="0"/>
              <a:t>systematisches Beobachten &amp; quant. Registrieren „relevanter“ Sachverhalte </a:t>
            </a:r>
          </a:p>
          <a:p>
            <a:pPr lvl="1">
              <a:spcAft>
                <a:spcPts val="600"/>
              </a:spcAft>
            </a:pPr>
            <a:r>
              <a:rPr lang="de-AT" b="1" dirty="0"/>
              <a:t>Nonreaktive Verfahren</a:t>
            </a:r>
            <a:br>
              <a:rPr lang="de-AT" b="1" dirty="0"/>
            </a:br>
            <a:r>
              <a:rPr lang="de-AT" dirty="0"/>
              <a:t>quant. Erfassen einzelner Merkmale von Interesse in Texten, Bildern &amp; Videos</a:t>
            </a:r>
          </a:p>
          <a:p>
            <a:pPr lvl="1">
              <a:spcAft>
                <a:spcPts val="600"/>
              </a:spcAft>
            </a:pPr>
            <a:r>
              <a:rPr lang="de-AT" b="1" dirty="0"/>
              <a:t>Befragen</a:t>
            </a:r>
            <a:br>
              <a:rPr lang="de-AT" b="1" dirty="0"/>
            </a:br>
            <a:r>
              <a:rPr lang="de-AT" dirty="0"/>
              <a:t>systematisch gesteuerte Kommunikation zwischen Personen; basierend auf standardisierten Fragen- &amp; Antwortenkatalog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E620E83-0E99-433D-9475-9D5D793510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20"/>
          <a:stretch/>
        </p:blipFill>
        <p:spPr bwMode="auto">
          <a:xfrm rot="237933">
            <a:off x="5997212" y="1581807"/>
            <a:ext cx="3605369" cy="38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68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Beobachten?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04000"/>
              </a:lnSpc>
              <a:spcAft>
                <a:spcPts val="200"/>
              </a:spcAft>
            </a:pPr>
            <a:r>
              <a:rPr lang="de-AT" b="1" dirty="0"/>
              <a:t>Wiss. (systematische) Beobachtungsverfahren:</a:t>
            </a:r>
          </a:p>
          <a:p>
            <a:pPr lvl="1">
              <a:lnSpc>
                <a:spcPct val="104000"/>
              </a:lnSpc>
              <a:spcAft>
                <a:spcPts val="200"/>
              </a:spcAft>
            </a:pPr>
            <a:r>
              <a:rPr lang="de-AT" dirty="0"/>
              <a:t>Dienen einem klaren Forschungszweck</a:t>
            </a:r>
          </a:p>
          <a:p>
            <a:pPr lvl="1">
              <a:lnSpc>
                <a:spcPct val="104000"/>
              </a:lnSpc>
              <a:spcAft>
                <a:spcPts val="200"/>
              </a:spcAft>
            </a:pPr>
            <a:r>
              <a:rPr lang="de-AT" dirty="0"/>
              <a:t>Systematisch geplant (→ kein Zufallsprodukt)</a:t>
            </a:r>
          </a:p>
          <a:p>
            <a:pPr lvl="1">
              <a:lnSpc>
                <a:spcPct val="104000"/>
              </a:lnSpc>
              <a:spcAft>
                <a:spcPts val="200"/>
              </a:spcAft>
            </a:pPr>
            <a:r>
              <a:rPr lang="de-AT" dirty="0"/>
              <a:t>Systematische dokumentiert und ausgewertet</a:t>
            </a:r>
          </a:p>
          <a:p>
            <a:pPr lvl="1">
              <a:lnSpc>
                <a:spcPct val="104000"/>
              </a:lnSpc>
              <a:spcAft>
                <a:spcPts val="200"/>
              </a:spcAft>
            </a:pPr>
            <a:r>
              <a:rPr lang="de-AT" dirty="0"/>
              <a:t>Wiederholt auf Gültigkeit, Zuverlässigkeit und </a:t>
            </a:r>
            <a:br>
              <a:rPr lang="de-AT" dirty="0"/>
            </a:br>
            <a:r>
              <a:rPr lang="de-AT" dirty="0"/>
              <a:t>Genauigkeit geprüft</a:t>
            </a:r>
            <a:br>
              <a:rPr lang="de-AT" dirty="0"/>
            </a:br>
            <a:endParaRPr lang="de-AT" sz="1200" dirty="0"/>
          </a:p>
          <a:p>
            <a:pPr>
              <a:lnSpc>
                <a:spcPct val="104000"/>
              </a:lnSpc>
              <a:spcAft>
                <a:spcPts val="200"/>
              </a:spcAft>
            </a:pPr>
            <a:r>
              <a:rPr lang="de-AT" b="1" dirty="0"/>
              <a:t>Ziel von Beobachtungen in der Humangeographie:</a:t>
            </a:r>
          </a:p>
          <a:p>
            <a:pPr lvl="1">
              <a:lnSpc>
                <a:spcPct val="104000"/>
              </a:lnSpc>
              <a:spcAft>
                <a:spcPts val="200"/>
              </a:spcAft>
            </a:pPr>
            <a:r>
              <a:rPr lang="de-AT" dirty="0"/>
              <a:t>Erfassung und Deutung von</a:t>
            </a:r>
          </a:p>
          <a:p>
            <a:pPr lvl="2">
              <a:lnSpc>
                <a:spcPct val="104000"/>
              </a:lnSpc>
              <a:spcAft>
                <a:spcPts val="200"/>
              </a:spcAft>
            </a:pPr>
            <a:r>
              <a:rPr lang="de-AT" dirty="0"/>
              <a:t>Menschlichem Verhalten (verbal – nonverbal) &amp; Konsequenzen</a:t>
            </a:r>
          </a:p>
          <a:p>
            <a:pPr lvl="2">
              <a:lnSpc>
                <a:spcPct val="104000"/>
              </a:lnSpc>
              <a:spcAft>
                <a:spcPts val="200"/>
              </a:spcAft>
            </a:pPr>
            <a:r>
              <a:rPr lang="de-AT" dirty="0"/>
              <a:t>Soziale Merkmale (Fahrzeugtyp, Kleidung etc.)</a:t>
            </a:r>
          </a:p>
          <a:p>
            <a:pPr lvl="2">
              <a:lnSpc>
                <a:spcPct val="104000"/>
              </a:lnSpc>
              <a:spcAft>
                <a:spcPts val="200"/>
              </a:spcAft>
            </a:pPr>
            <a:r>
              <a:rPr lang="de-AT" dirty="0"/>
              <a:t>Geronnenes Verhalten (Auslagen, Gartengestaltungen etc.)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42467"/>
            <a:ext cx="3443975" cy="234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801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Formen der Beobachtung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r>
              <a:rPr lang="de-AT" b="1" dirty="0"/>
              <a:t>Offene/verdeckte Beobachtung</a:t>
            </a:r>
          </a:p>
          <a:p>
            <a:pPr lvl="1"/>
            <a:r>
              <a:rPr lang="de-AT" dirty="0"/>
              <a:t>Wissen der Beobachteten über ihre Beobachtung</a:t>
            </a:r>
          </a:p>
          <a:p>
            <a:r>
              <a:rPr lang="de-AT" b="1" dirty="0"/>
              <a:t>Teilnehmende/nicht-teilnehmende Beobachtung</a:t>
            </a:r>
          </a:p>
          <a:p>
            <a:pPr lvl="1"/>
            <a:r>
              <a:rPr lang="de-AT" dirty="0"/>
              <a:t>nicht-teilnehmend: Beobachter = stummer Protokollant</a:t>
            </a:r>
          </a:p>
          <a:p>
            <a:pPr lvl="1"/>
            <a:r>
              <a:rPr lang="de-AT" dirty="0"/>
              <a:t>Teilnehmend: Kommunikation und Teilnahme an Interaktionen &amp; Handlungen</a:t>
            </a:r>
          </a:p>
          <a:p>
            <a:r>
              <a:rPr lang="de-AT" b="1" dirty="0"/>
              <a:t>Strukturierte/unstrukturierte Beobachtung</a:t>
            </a:r>
          </a:p>
          <a:p>
            <a:pPr lvl="1"/>
            <a:r>
              <a:rPr lang="de-AT" dirty="0"/>
              <a:t>Strukturiert: Beobachtungsschema (=systematisches Inventar der Beobachtungsinhalte) liegt vor</a:t>
            </a:r>
          </a:p>
          <a:p>
            <a:pPr lvl="1"/>
            <a:r>
              <a:rPr lang="de-AT" dirty="0"/>
              <a:t>Unstrukturiert: spontanes Interesse bestimmt das zu Beobachtende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52891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Formen der Beobachtung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r>
              <a:rPr lang="de-AT" dirty="0"/>
              <a:t>Feldbeobachtung/Beobachtung im Labor</a:t>
            </a:r>
          </a:p>
          <a:p>
            <a:r>
              <a:rPr lang="de-AT" dirty="0"/>
              <a:t>Selbst- vs. Fremdbeobachtung</a:t>
            </a:r>
          </a:p>
          <a:p>
            <a:r>
              <a:rPr lang="de-AT" dirty="0"/>
              <a:t>Einmal- vs. Dauerbeobachtung</a:t>
            </a:r>
          </a:p>
          <a:p>
            <a:endParaRPr lang="de-AT" sz="900" dirty="0"/>
          </a:p>
          <a:p>
            <a:pPr marL="0" indent="0">
              <a:buNone/>
            </a:pPr>
            <a:r>
              <a:rPr lang="de-AT" b="1" dirty="0"/>
              <a:t>→ Ein klassischer Zugang in der </a:t>
            </a:r>
            <a:br>
              <a:rPr lang="de-AT" b="1" dirty="0"/>
            </a:br>
            <a:r>
              <a:rPr lang="de-AT" b="1" dirty="0"/>
              <a:t>     (Human-)Geographie:</a:t>
            </a:r>
          </a:p>
          <a:p>
            <a:pPr marL="0" indent="0">
              <a:buNone/>
            </a:pPr>
            <a:endParaRPr lang="de-AT" sz="500" b="1" dirty="0"/>
          </a:p>
          <a:p>
            <a:pPr marL="266700" indent="0">
              <a:buNone/>
            </a:pPr>
            <a:r>
              <a:rPr lang="de-AT" b="1" dirty="0">
                <a:solidFill>
                  <a:srgbClr val="E37823"/>
                </a:solidFill>
              </a:rPr>
              <a:t>Einmalige, strukturierte, </a:t>
            </a:r>
            <a:br>
              <a:rPr lang="de-AT" b="1" dirty="0">
                <a:solidFill>
                  <a:srgbClr val="E37823"/>
                </a:solidFill>
              </a:rPr>
            </a:br>
            <a:r>
              <a:rPr lang="de-AT" b="1" dirty="0">
                <a:solidFill>
                  <a:srgbClr val="E37823"/>
                </a:solidFill>
              </a:rPr>
              <a:t>nicht-teilnehmende, </a:t>
            </a:r>
            <a:br>
              <a:rPr lang="de-AT" b="1" dirty="0">
                <a:solidFill>
                  <a:srgbClr val="E37823"/>
                </a:solidFill>
              </a:rPr>
            </a:br>
            <a:r>
              <a:rPr lang="de-AT" b="1" dirty="0">
                <a:solidFill>
                  <a:srgbClr val="E37823"/>
                </a:solidFill>
              </a:rPr>
              <a:t>offene oder verdeckte </a:t>
            </a:r>
            <a:br>
              <a:rPr lang="de-AT" b="1" dirty="0">
                <a:solidFill>
                  <a:srgbClr val="E37823"/>
                </a:solidFill>
              </a:rPr>
            </a:br>
            <a:r>
              <a:rPr lang="de-AT" b="1" dirty="0">
                <a:solidFill>
                  <a:srgbClr val="E37823"/>
                </a:solidFill>
              </a:rPr>
              <a:t>Feldbeobachtungen</a:t>
            </a:r>
          </a:p>
          <a:p>
            <a:pPr marL="609600"/>
            <a:r>
              <a:rPr lang="de-AT" dirty="0">
                <a:solidFill>
                  <a:srgbClr val="E37823"/>
                </a:solidFill>
              </a:rPr>
              <a:t>Kartierungen</a:t>
            </a:r>
          </a:p>
          <a:p>
            <a:pPr marL="609600"/>
            <a:r>
              <a:rPr lang="de-AT" dirty="0">
                <a:solidFill>
                  <a:srgbClr val="E37823"/>
                </a:solidFill>
              </a:rPr>
              <a:t>Zählungen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995" y="3284984"/>
            <a:ext cx="3750517" cy="292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360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Ablauf einer strukturierten Beobachtung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1187624" y="1181100"/>
          <a:ext cx="6696744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(Überarbeitung von Meier-Kruker &amp; Rauh 2005:86)</a:t>
            </a:r>
          </a:p>
        </p:txBody>
      </p:sp>
      <p:sp>
        <p:nvSpPr>
          <p:cNvPr id="6" name="Textplatzhalter 3"/>
          <p:cNvSpPr txBox="1">
            <a:spLocks/>
          </p:cNvSpPr>
          <p:nvPr/>
        </p:nvSpPr>
        <p:spPr>
          <a:xfrm>
            <a:off x="4580384" y="6769382"/>
            <a:ext cx="3887391" cy="21544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 marL="0" indent="0" algn="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de-DE" sz="800" kern="120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-10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de-DE" sz="2800" kern="1200" smtClean="0">
                <a:solidFill>
                  <a:schemeClr val="tx1"/>
                </a:solidFill>
                <a:latin typeface="Arial" charset="0"/>
                <a:ea typeface="ＭＳ Ｐゴシック" pitchFamily="-10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de-DE" sz="2400" kern="1200" smtClean="0">
                <a:solidFill>
                  <a:schemeClr val="tx1"/>
                </a:solidFill>
                <a:latin typeface="Arial" charset="0"/>
                <a:ea typeface="ＭＳ Ｐゴシック" pitchFamily="-10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de-DE" sz="2000" kern="1200" smtClean="0">
                <a:solidFill>
                  <a:schemeClr val="tx1"/>
                </a:solidFill>
                <a:latin typeface="Arial" charset="0"/>
                <a:ea typeface="ＭＳ Ｐゴシック" pitchFamily="-10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de-AT" sz="2000" kern="1200">
                <a:solidFill>
                  <a:schemeClr val="tx1"/>
                </a:solidFill>
                <a:latin typeface="Arial" charset="0"/>
                <a:ea typeface="ＭＳ Ｐゴシック" pitchFamily="-10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(Überarbeitung von Meier-Kruker &amp; Rauh 2005:86)</a:t>
            </a:r>
          </a:p>
        </p:txBody>
      </p:sp>
    </p:spTree>
    <p:extLst>
      <p:ext uri="{BB962C8B-B14F-4D97-AF65-F5344CB8AC3E}">
        <p14:creationId xmlns:p14="http://schemas.microsoft.com/office/powerpoint/2010/main" val="2162226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85000"/>
          </a:schemeClr>
        </a:solidFill>
        <a:ln>
          <a:noFill/>
        </a:ln>
        <a:effectLst/>
      </a:spPr>
      <a:bodyPr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796</Words>
  <Application>Microsoft Office PowerPoint</Application>
  <PresentationFormat>Bildschirmpräsentation (4:3)</PresentationFormat>
  <Paragraphs>139</Paragraphs>
  <Slides>16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Symbol</vt:lpstr>
      <vt:lpstr>Wingdings</vt:lpstr>
      <vt:lpstr>Office-Design</vt:lpstr>
      <vt:lpstr>Primärdatengewinnung: Beobachten</vt:lpstr>
      <vt:lpstr>Rückblick</vt:lpstr>
      <vt:lpstr>Überblick</vt:lpstr>
      <vt:lpstr>Überblick</vt:lpstr>
      <vt:lpstr>Die Primärerhebung quantitativer Daten</vt:lpstr>
      <vt:lpstr>Beobachten?</vt:lpstr>
      <vt:lpstr>Formen der Beobachtung</vt:lpstr>
      <vt:lpstr>Formen der Beobachtung</vt:lpstr>
      <vt:lpstr>Ablauf einer strukturierten Beobachtung</vt:lpstr>
      <vt:lpstr>Der Ablauf im Detail I</vt:lpstr>
      <vt:lpstr>Der Ablauf im Detail II</vt:lpstr>
      <vt:lpstr>Der Ablauf im Detail III</vt:lpstr>
      <vt:lpstr>Der Ablauf im Detail IV</vt:lpstr>
      <vt:lpstr>Der Ablauf im Detail V</vt:lpstr>
      <vt:lpstr>@Zählung &amp; Kartierung: Old- &amp; New-School</vt:lpstr>
      <vt:lpstr>Ausblick</vt:lpstr>
    </vt:vector>
  </TitlesOfParts>
  <Company>UNI Innsbruck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Melanie Staffner</dc:creator>
  <cp:lastModifiedBy>Höferl, Karl-Michael</cp:lastModifiedBy>
  <cp:revision>554</cp:revision>
  <dcterms:created xsi:type="dcterms:W3CDTF">2011-08-24T13:15:55Z</dcterms:created>
  <dcterms:modified xsi:type="dcterms:W3CDTF">2020-08-12T07:14:55Z</dcterms:modified>
</cp:coreProperties>
</file>