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handoutMasterIdLst>
    <p:handoutMasterId r:id="rId56"/>
  </p:handoutMasterIdLst>
  <p:sldIdLst>
    <p:sldId id="329" r:id="rId2"/>
    <p:sldId id="373" r:id="rId3"/>
    <p:sldId id="430" r:id="rId4"/>
    <p:sldId id="391" r:id="rId5"/>
    <p:sldId id="392" r:id="rId6"/>
    <p:sldId id="390" r:id="rId7"/>
    <p:sldId id="429" r:id="rId8"/>
    <p:sldId id="397" r:id="rId9"/>
    <p:sldId id="393" r:id="rId10"/>
    <p:sldId id="395" r:id="rId11"/>
    <p:sldId id="396" r:id="rId12"/>
    <p:sldId id="398" r:id="rId13"/>
    <p:sldId id="375" r:id="rId14"/>
    <p:sldId id="421" r:id="rId15"/>
    <p:sldId id="389" r:id="rId16"/>
    <p:sldId id="408" r:id="rId17"/>
    <p:sldId id="385" r:id="rId18"/>
    <p:sldId id="380" r:id="rId19"/>
    <p:sldId id="414" r:id="rId20"/>
    <p:sldId id="374" r:id="rId21"/>
    <p:sldId id="400" r:id="rId22"/>
    <p:sldId id="403" r:id="rId23"/>
    <p:sldId id="424" r:id="rId24"/>
    <p:sldId id="423" r:id="rId25"/>
    <p:sldId id="384" r:id="rId26"/>
    <p:sldId id="377" r:id="rId27"/>
    <p:sldId id="416" r:id="rId28"/>
    <p:sldId id="417" r:id="rId29"/>
    <p:sldId id="422" r:id="rId30"/>
    <p:sldId id="383" r:id="rId31"/>
    <p:sldId id="407" r:id="rId32"/>
    <p:sldId id="381" r:id="rId33"/>
    <p:sldId id="382" r:id="rId34"/>
    <p:sldId id="401" r:id="rId35"/>
    <p:sldId id="420" r:id="rId36"/>
    <p:sldId id="412" r:id="rId37"/>
    <p:sldId id="425" r:id="rId38"/>
    <p:sldId id="402" r:id="rId39"/>
    <p:sldId id="426" r:id="rId40"/>
    <p:sldId id="431" r:id="rId41"/>
    <p:sldId id="432" r:id="rId42"/>
    <p:sldId id="410" r:id="rId43"/>
    <p:sldId id="409" r:id="rId44"/>
    <p:sldId id="404" r:id="rId45"/>
    <p:sldId id="378" r:id="rId46"/>
    <p:sldId id="388" r:id="rId47"/>
    <p:sldId id="387" r:id="rId48"/>
    <p:sldId id="386" r:id="rId49"/>
    <p:sldId id="433" r:id="rId50"/>
    <p:sldId id="434" r:id="rId51"/>
    <p:sldId id="436" r:id="rId52"/>
    <p:sldId id="435" r:id="rId53"/>
    <p:sldId id="346" r:id="rId54"/>
  </p:sldIdLst>
  <p:sldSz cx="9144000" cy="6858000" type="screen4x3"/>
  <p:notesSz cx="6735763" cy="9866313"/>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pitchFamily="-10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4" charset="-128"/>
        <a:cs typeface="+mn-cs"/>
      </a:defRPr>
    </a:lvl5pPr>
    <a:lvl6pPr marL="2286000" algn="l" defTabSz="914400" rtl="0" eaLnBrk="1" latinLnBrk="0" hangingPunct="1">
      <a:defRPr kern="1200">
        <a:solidFill>
          <a:schemeClr val="tx1"/>
        </a:solidFill>
        <a:latin typeface="Arial" charset="0"/>
        <a:ea typeface="ＭＳ Ｐゴシック" pitchFamily="-104" charset="-128"/>
        <a:cs typeface="+mn-cs"/>
      </a:defRPr>
    </a:lvl6pPr>
    <a:lvl7pPr marL="2743200" algn="l" defTabSz="914400" rtl="0" eaLnBrk="1" latinLnBrk="0" hangingPunct="1">
      <a:defRPr kern="1200">
        <a:solidFill>
          <a:schemeClr val="tx1"/>
        </a:solidFill>
        <a:latin typeface="Arial" charset="0"/>
        <a:ea typeface="ＭＳ Ｐゴシック" pitchFamily="-104" charset="-128"/>
        <a:cs typeface="+mn-cs"/>
      </a:defRPr>
    </a:lvl7pPr>
    <a:lvl8pPr marL="3200400" algn="l" defTabSz="914400" rtl="0" eaLnBrk="1" latinLnBrk="0" hangingPunct="1">
      <a:defRPr kern="1200">
        <a:solidFill>
          <a:schemeClr val="tx1"/>
        </a:solidFill>
        <a:latin typeface="Arial" charset="0"/>
        <a:ea typeface="ＭＳ Ｐゴシック" pitchFamily="-104" charset="-128"/>
        <a:cs typeface="+mn-cs"/>
      </a:defRPr>
    </a:lvl8pPr>
    <a:lvl9pPr marL="3657600" algn="l" defTabSz="914400" rtl="0" eaLnBrk="1" latinLnBrk="0" hangingPunct="1">
      <a:defRPr kern="1200">
        <a:solidFill>
          <a:schemeClr val="tx1"/>
        </a:solidFill>
        <a:latin typeface="Arial" charset="0"/>
        <a:ea typeface="ＭＳ Ｐゴシック" pitchFamily="-104" charset="-128"/>
        <a:cs typeface="+mn-cs"/>
      </a:defRPr>
    </a:lvl9pPr>
  </p:defaultTextStyle>
  <p:extLst>
    <p:ext uri="{521415D9-36F7-43E2-AB2F-B90AF26B5E84}">
      <p14:sectionLst xmlns:p14="http://schemas.microsoft.com/office/powerpoint/2010/main">
        <p14:section name="Smart City &amp; Verkehr" id="{1CCD5A6C-E386-49E5-8934-0012BB49D2E5}">
          <p14:sldIdLst>
            <p14:sldId id="329"/>
            <p14:sldId id="373"/>
          </p14:sldIdLst>
        </p14:section>
        <p14:section name="Mythos Land- &amp; Forstwirtschaft" id="{9FA6468F-89C8-47AC-B12C-A4B8B0EF386C}">
          <p14:sldIdLst>
            <p14:sldId id="430"/>
            <p14:sldId id="391"/>
            <p14:sldId id="392"/>
            <p14:sldId id="390"/>
            <p14:sldId id="429"/>
            <p14:sldId id="397"/>
            <p14:sldId id="393"/>
            <p14:sldId id="395"/>
          </p14:sldIdLst>
        </p14:section>
        <p14:section name="Historische Entwicklung" id="{9B9A3014-7291-4335-9A8F-502525FA5D1E}">
          <p14:sldIdLst>
            <p14:sldId id="396"/>
            <p14:sldId id="398"/>
            <p14:sldId id="375"/>
          </p14:sldIdLst>
        </p14:section>
        <p14:section name="Strukturen und wirtschaftliche Bedeutung im Jetzt" id="{2010C3E7-1B5C-4936-B96E-E0C7698A791C}">
          <p14:sldIdLst>
            <p14:sldId id="421"/>
            <p14:sldId id="389"/>
            <p14:sldId id="408"/>
            <p14:sldId id="385"/>
            <p14:sldId id="380"/>
            <p14:sldId id="414"/>
            <p14:sldId id="374"/>
            <p14:sldId id="400"/>
            <p14:sldId id="403"/>
            <p14:sldId id="424"/>
            <p14:sldId id="423"/>
          </p14:sldIdLst>
        </p14:section>
        <p14:section name="Landwirtschaftliche Produktion in Österreich" id="{E375207F-C69A-4CEE-8CB6-DDD72942F073}">
          <p14:sldIdLst>
            <p14:sldId id="384"/>
            <p14:sldId id="377"/>
            <p14:sldId id="416"/>
            <p14:sldId id="417"/>
            <p14:sldId id="422"/>
            <p14:sldId id="383"/>
            <p14:sldId id="407"/>
            <p14:sldId id="381"/>
            <p14:sldId id="382"/>
          </p14:sldIdLst>
        </p14:section>
        <p14:section name="Sonderfall Bio" id="{ABB83BC4-D515-4AF8-997C-4A46E4C80ED0}">
          <p14:sldIdLst>
            <p14:sldId id="401"/>
            <p14:sldId id="420"/>
            <p14:sldId id="412"/>
            <p14:sldId id="425"/>
            <p14:sldId id="402"/>
          </p14:sldIdLst>
        </p14:section>
        <p14:section name="Bauer als Energiewirt" id="{CBB335B2-97C4-4560-A907-D01D27629A1F}">
          <p14:sldIdLst>
            <p14:sldId id="426"/>
            <p14:sldId id="431"/>
            <p14:sldId id="432"/>
            <p14:sldId id="410"/>
            <p14:sldId id="409"/>
          </p14:sldIdLst>
        </p14:section>
        <p14:section name="Forstwirtschaft in Österreich" id="{1CD34D77-4F64-40E7-A77E-0BC10674F04E}">
          <p14:sldIdLst>
            <p14:sldId id="404"/>
            <p14:sldId id="378"/>
            <p14:sldId id="388"/>
            <p14:sldId id="387"/>
            <p14:sldId id="386"/>
            <p14:sldId id="433"/>
            <p14:sldId id="434"/>
            <p14:sldId id="436"/>
            <p14:sldId id="435"/>
          </p14:sldIdLst>
        </p14:section>
        <p14:section name="Ausblick" id="{C0C606C4-F7AC-4504-B31F-70B4293AF688}">
          <p14:sldIdLst>
            <p14:sldId id="346"/>
          </p14:sldIdLst>
        </p14:section>
        <p14:section name="WORK" id="{065C2155-9D32-4FF4-86F5-A0AF51FBB6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l-Michael Höferl" initials="K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823"/>
    <a:srgbClr val="33CC33"/>
    <a:srgbClr val="0099FF"/>
    <a:srgbClr val="001E3C"/>
    <a:srgbClr val="000000"/>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091" autoAdjust="0"/>
    <p:restoredTop sz="79978" autoAdjust="0"/>
  </p:normalViewPr>
  <p:slideViewPr>
    <p:cSldViewPr snapToObjects="1">
      <p:cViewPr varScale="1">
        <p:scale>
          <a:sx n="92" d="100"/>
          <a:sy n="92" d="100"/>
        </p:scale>
        <p:origin x="414" y="66"/>
      </p:cViewPr>
      <p:guideLst>
        <p:guide orient="horz" pos="2160"/>
        <p:guide pos="2880"/>
      </p:guideLst>
    </p:cSldViewPr>
  </p:slideViewPr>
  <p:outlineViewPr>
    <p:cViewPr>
      <p:scale>
        <a:sx n="33" d="100"/>
        <a:sy n="33" d="100"/>
      </p:scale>
      <p:origin x="0" y="7284"/>
    </p:cViewPr>
  </p:outlineViewPr>
  <p:notesTextViewPr>
    <p:cViewPr>
      <p:scale>
        <a:sx n="150" d="100"/>
        <a:sy n="150" d="100"/>
      </p:scale>
      <p:origin x="0" y="0"/>
    </p:cViewPr>
  </p:notesTextViewPr>
  <p:sorterViewPr>
    <p:cViewPr varScale="1">
      <p:scale>
        <a:sx n="1" d="1"/>
        <a:sy n="1" d="1"/>
      </p:scale>
      <p:origin x="0" y="-21960"/>
    </p:cViewPr>
  </p:sorterViewPr>
  <p:notesViewPr>
    <p:cSldViewPr snapToObjects="1">
      <p:cViewPr>
        <p:scale>
          <a:sx n="100" d="100"/>
          <a:sy n="100" d="100"/>
        </p:scale>
        <p:origin x="-1302" y="205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815375" y="1"/>
            <a:ext cx="2918830" cy="493315"/>
          </a:xfrm>
          <a:prstGeom prst="rect">
            <a:avLst/>
          </a:prstGeom>
        </p:spPr>
        <p:txBody>
          <a:bodyPr vert="horz" lIns="90751" tIns="45376" rIns="90751" bIns="45376" rtlCol="0"/>
          <a:lstStyle>
            <a:lvl1pPr algn="r">
              <a:defRPr sz="1100"/>
            </a:lvl1pPr>
          </a:lstStyle>
          <a:p>
            <a:fld id="{00409FC4-61F4-4970-A640-5B07E8A6213E}" type="datetimeFigureOut">
              <a:rPr lang="de-AT" smtClean="0"/>
              <a:pPr/>
              <a:t>29.07.2020</a:t>
            </a:fld>
            <a:endParaRPr lang="de-AT" dirty="0"/>
          </a:p>
        </p:txBody>
      </p:sp>
      <p:sp>
        <p:nvSpPr>
          <p:cNvPr id="4" name="Fußzeilenplatzhalter 3"/>
          <p:cNvSpPr>
            <a:spLocks noGrp="1"/>
          </p:cNvSpPr>
          <p:nvPr>
            <p:ph type="ftr" sz="quarter" idx="2"/>
          </p:nvPr>
        </p:nvSpPr>
        <p:spPr>
          <a:xfrm>
            <a:off x="2" y="9371286"/>
            <a:ext cx="2918830" cy="493315"/>
          </a:xfrm>
          <a:prstGeom prst="rect">
            <a:avLst/>
          </a:prstGeom>
        </p:spPr>
        <p:txBody>
          <a:bodyPr vert="horz" lIns="90751" tIns="45376" rIns="90751" bIns="45376" rtlCol="0" anchor="b"/>
          <a:lstStyle>
            <a:lvl1pPr algn="l">
              <a:defRPr sz="1100"/>
            </a:lvl1pPr>
          </a:lstStyle>
          <a:p>
            <a:r>
              <a:rPr lang="de-AT" dirty="0"/>
              <a:t>KMH</a:t>
            </a:r>
          </a:p>
        </p:txBody>
      </p:sp>
      <p:sp>
        <p:nvSpPr>
          <p:cNvPr id="5" name="Foliennummernplatzhalter 4"/>
          <p:cNvSpPr>
            <a:spLocks noGrp="1"/>
          </p:cNvSpPr>
          <p:nvPr>
            <p:ph type="sldNum" sz="quarter" idx="3"/>
          </p:nvPr>
        </p:nvSpPr>
        <p:spPr>
          <a:xfrm>
            <a:off x="3815375" y="9371286"/>
            <a:ext cx="2918830" cy="493315"/>
          </a:xfrm>
          <a:prstGeom prst="rect">
            <a:avLst/>
          </a:prstGeom>
        </p:spPr>
        <p:txBody>
          <a:bodyPr vert="horz" lIns="90751" tIns="45376" rIns="90751" bIns="45376" rtlCol="0" anchor="b"/>
          <a:lstStyle>
            <a:lvl1pPr algn="r">
              <a:defRPr sz="1100"/>
            </a:lvl1pPr>
          </a:lstStyle>
          <a:p>
            <a:fld id="{CD1EC9DE-968F-4124-AC99-8AE59BE1BCAA}" type="slidenum">
              <a:rPr lang="de-AT" smtClean="0"/>
              <a:pPr/>
              <a:t>‹Nr.›</a:t>
            </a:fld>
            <a:endParaRPr lang="de-AT" dirty="0"/>
          </a:p>
        </p:txBody>
      </p:sp>
      <p:sp>
        <p:nvSpPr>
          <p:cNvPr id="6" name="Datumsplatzhalter 2"/>
          <p:cNvSpPr txBox="1">
            <a:spLocks/>
          </p:cNvSpPr>
          <p:nvPr/>
        </p:nvSpPr>
        <p:spPr>
          <a:xfrm>
            <a:off x="28768" y="1"/>
            <a:ext cx="2918830" cy="493315"/>
          </a:xfrm>
          <a:prstGeom prst="rect">
            <a:avLst/>
          </a:prstGeom>
        </p:spPr>
        <p:txBody>
          <a:bodyPr vert="horz" lIns="90751" tIns="45376" rIns="90751" bIns="45376" rtlCol="0"/>
          <a:lstStyle>
            <a:defPPr>
              <a:defRPr lang="de-DE"/>
            </a:defPPr>
            <a:lvl1pPr algn="r" defTabSz="457200" rtl="0" fontAlgn="base">
              <a:spcBef>
                <a:spcPct val="0"/>
              </a:spcBef>
              <a:spcAft>
                <a:spcPct val="0"/>
              </a:spcAft>
              <a:defRPr sz="1200" kern="1200">
                <a:solidFill>
                  <a:schemeClr val="tx1"/>
                </a:solidFill>
                <a:latin typeface="Arial" charset="0"/>
                <a:ea typeface="ＭＳ Ｐゴシック" pitchFamily="-10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4" charset="-128"/>
                <a:cs typeface="+mn-cs"/>
              </a:defRPr>
            </a:lvl5pPr>
            <a:lvl6pPr marL="2286000" algn="l" defTabSz="914400" rtl="0" eaLnBrk="1" latinLnBrk="0" hangingPunct="1">
              <a:defRPr kern="1200">
                <a:solidFill>
                  <a:schemeClr val="tx1"/>
                </a:solidFill>
                <a:latin typeface="Arial" charset="0"/>
                <a:ea typeface="ＭＳ Ｐゴシック" pitchFamily="-104" charset="-128"/>
                <a:cs typeface="+mn-cs"/>
              </a:defRPr>
            </a:lvl6pPr>
            <a:lvl7pPr marL="2743200" algn="l" defTabSz="914400" rtl="0" eaLnBrk="1" latinLnBrk="0" hangingPunct="1">
              <a:defRPr kern="1200">
                <a:solidFill>
                  <a:schemeClr val="tx1"/>
                </a:solidFill>
                <a:latin typeface="Arial" charset="0"/>
                <a:ea typeface="ＭＳ Ｐゴシック" pitchFamily="-104" charset="-128"/>
                <a:cs typeface="+mn-cs"/>
              </a:defRPr>
            </a:lvl7pPr>
            <a:lvl8pPr marL="3200400" algn="l" defTabSz="914400" rtl="0" eaLnBrk="1" latinLnBrk="0" hangingPunct="1">
              <a:defRPr kern="1200">
                <a:solidFill>
                  <a:schemeClr val="tx1"/>
                </a:solidFill>
                <a:latin typeface="Arial" charset="0"/>
                <a:ea typeface="ＭＳ Ｐゴシック" pitchFamily="-104" charset="-128"/>
                <a:cs typeface="+mn-cs"/>
              </a:defRPr>
            </a:lvl8pPr>
            <a:lvl9pPr marL="3657600" algn="l" defTabSz="914400" rtl="0" eaLnBrk="1" latinLnBrk="0" hangingPunct="1">
              <a:defRPr kern="1200">
                <a:solidFill>
                  <a:schemeClr val="tx1"/>
                </a:solidFill>
                <a:latin typeface="Arial" charset="0"/>
                <a:ea typeface="ＭＳ Ｐゴシック" pitchFamily="-104" charset="-128"/>
                <a:cs typeface="+mn-cs"/>
              </a:defRPr>
            </a:lvl9pPr>
          </a:lstStyle>
          <a:p>
            <a:pPr algn="l"/>
            <a:r>
              <a:rPr lang="de-AT" dirty="0"/>
              <a:t>VU Techniken wiss. Arbeitens</a:t>
            </a:r>
          </a:p>
        </p:txBody>
      </p:sp>
    </p:spTree>
    <p:extLst>
      <p:ext uri="{BB962C8B-B14F-4D97-AF65-F5344CB8AC3E}">
        <p14:creationId xmlns:p14="http://schemas.microsoft.com/office/powerpoint/2010/main" val="4161444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18830" cy="493315"/>
          </a:xfrm>
          <a:prstGeom prst="rect">
            <a:avLst/>
          </a:prstGeom>
        </p:spPr>
        <p:txBody>
          <a:bodyPr vert="horz" lIns="90751" tIns="45376" rIns="90751" bIns="45376" rtlCol="0"/>
          <a:lstStyle>
            <a:lvl1pPr algn="l">
              <a:defRPr sz="1100"/>
            </a:lvl1pPr>
          </a:lstStyle>
          <a:p>
            <a:endParaRPr lang="de-AT" dirty="0"/>
          </a:p>
        </p:txBody>
      </p:sp>
      <p:sp>
        <p:nvSpPr>
          <p:cNvPr id="3" name="Datumsplatzhalter 2"/>
          <p:cNvSpPr>
            <a:spLocks noGrp="1"/>
          </p:cNvSpPr>
          <p:nvPr>
            <p:ph type="dt" idx="1"/>
          </p:nvPr>
        </p:nvSpPr>
        <p:spPr>
          <a:xfrm>
            <a:off x="3815375" y="1"/>
            <a:ext cx="2918830" cy="493315"/>
          </a:xfrm>
          <a:prstGeom prst="rect">
            <a:avLst/>
          </a:prstGeom>
        </p:spPr>
        <p:txBody>
          <a:bodyPr vert="horz" lIns="90751" tIns="45376" rIns="90751" bIns="45376" rtlCol="0"/>
          <a:lstStyle>
            <a:lvl1pPr algn="r">
              <a:defRPr sz="1100"/>
            </a:lvl1pPr>
          </a:lstStyle>
          <a:p>
            <a:fld id="{32C1AC8B-CEB6-403D-8F77-2050842C44F2}" type="datetimeFigureOut">
              <a:rPr lang="de-AT" smtClean="0"/>
              <a:pPr/>
              <a:t>29.07.2020</a:t>
            </a:fld>
            <a:endParaRPr lang="de-AT" dirty="0"/>
          </a:p>
        </p:txBody>
      </p:sp>
      <p:sp>
        <p:nvSpPr>
          <p:cNvPr id="4" name="Folienbildplatzhalt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751" tIns="45376" rIns="90751" bIns="45376" rtlCol="0" anchor="ctr"/>
          <a:lstStyle/>
          <a:p>
            <a:endParaRPr lang="de-AT" dirty="0"/>
          </a:p>
        </p:txBody>
      </p:sp>
      <p:sp>
        <p:nvSpPr>
          <p:cNvPr id="5" name="Notizenplatzhalter 4"/>
          <p:cNvSpPr>
            <a:spLocks noGrp="1"/>
          </p:cNvSpPr>
          <p:nvPr>
            <p:ph type="body" sz="quarter" idx="3"/>
          </p:nvPr>
        </p:nvSpPr>
        <p:spPr>
          <a:xfrm>
            <a:off x="673577" y="4686499"/>
            <a:ext cx="5388610" cy="4439841"/>
          </a:xfrm>
          <a:prstGeom prst="rect">
            <a:avLst/>
          </a:prstGeom>
        </p:spPr>
        <p:txBody>
          <a:bodyPr vert="horz" lIns="90751" tIns="45376" rIns="90751" bIns="45376"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2" y="9371286"/>
            <a:ext cx="2918830" cy="493315"/>
          </a:xfrm>
          <a:prstGeom prst="rect">
            <a:avLst/>
          </a:prstGeom>
        </p:spPr>
        <p:txBody>
          <a:bodyPr vert="horz" lIns="90751" tIns="45376" rIns="90751" bIns="45376" rtlCol="0" anchor="b"/>
          <a:lstStyle>
            <a:lvl1pPr algn="l">
              <a:defRPr sz="1100"/>
            </a:lvl1pPr>
          </a:lstStyle>
          <a:p>
            <a:endParaRPr lang="de-AT" dirty="0"/>
          </a:p>
        </p:txBody>
      </p:sp>
      <p:sp>
        <p:nvSpPr>
          <p:cNvPr id="7" name="Foliennummernplatzhalter 6"/>
          <p:cNvSpPr>
            <a:spLocks noGrp="1"/>
          </p:cNvSpPr>
          <p:nvPr>
            <p:ph type="sldNum" sz="quarter" idx="5"/>
          </p:nvPr>
        </p:nvSpPr>
        <p:spPr>
          <a:xfrm>
            <a:off x="3815375" y="9371286"/>
            <a:ext cx="2918830" cy="493315"/>
          </a:xfrm>
          <a:prstGeom prst="rect">
            <a:avLst/>
          </a:prstGeom>
        </p:spPr>
        <p:txBody>
          <a:bodyPr vert="horz" lIns="90751" tIns="45376" rIns="90751" bIns="45376" rtlCol="0" anchor="b"/>
          <a:lstStyle>
            <a:lvl1pPr algn="r">
              <a:defRPr sz="1100"/>
            </a:lvl1pPr>
          </a:lstStyle>
          <a:p>
            <a:fld id="{B134760B-3763-4458-991D-CD3579C771E2}" type="slidenum">
              <a:rPr lang="de-AT" smtClean="0"/>
              <a:pPr/>
              <a:t>‹Nr.›</a:t>
            </a:fld>
            <a:endParaRPr lang="de-AT" dirty="0"/>
          </a:p>
        </p:txBody>
      </p:sp>
    </p:spTree>
    <p:extLst>
      <p:ext uri="{BB962C8B-B14F-4D97-AF65-F5344CB8AC3E}">
        <p14:creationId xmlns:p14="http://schemas.microsoft.com/office/powerpoint/2010/main" val="295661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a:t>
            </a:fld>
            <a:endParaRPr lang="de-AT" dirty="0"/>
          </a:p>
        </p:txBody>
      </p:sp>
    </p:spTree>
    <p:extLst>
      <p:ext uri="{BB962C8B-B14F-4D97-AF65-F5344CB8AC3E}">
        <p14:creationId xmlns:p14="http://schemas.microsoft.com/office/powerpoint/2010/main" val="140564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Biomassekraftwerk Simmering:</a:t>
            </a:r>
          </a:p>
          <a:p>
            <a:pPr marL="171450" indent="-171450">
              <a:buFont typeface="Arial" panose="020B0604020202020204" pitchFamily="34" charset="0"/>
              <a:buChar char="•"/>
            </a:pPr>
            <a:r>
              <a:rPr lang="de-AT" dirty="0"/>
              <a:t>48.000 HH Strom &amp; 12.000 HH Fernwärme</a:t>
            </a:r>
          </a:p>
          <a:p>
            <a:pPr marL="171450" indent="-171450">
              <a:buFont typeface="Arial" panose="020B0604020202020204" pitchFamily="34" charset="0"/>
              <a:buChar char="•"/>
            </a:pPr>
            <a:r>
              <a:rPr lang="de-AT" dirty="0"/>
              <a:t>Größtes</a:t>
            </a:r>
            <a:r>
              <a:rPr lang="de-AT" baseline="0" dirty="0"/>
              <a:t> Hackschnitzel-Kraftwerk Europas</a:t>
            </a:r>
          </a:p>
          <a:p>
            <a:pPr marL="171450" indent="-171450">
              <a:buFont typeface="Arial" panose="020B0604020202020204" pitchFamily="34" charset="0"/>
              <a:buChar char="•"/>
            </a:pPr>
            <a:r>
              <a:rPr lang="de-AT" baseline="0" dirty="0"/>
              <a:t>100 km Einzug</a:t>
            </a:r>
          </a:p>
          <a:p>
            <a:pPr marL="171450" indent="-171450">
              <a:buFont typeface="Arial" panose="020B0604020202020204" pitchFamily="34" charset="0"/>
              <a:buChar char="•"/>
            </a:pPr>
            <a:r>
              <a:rPr lang="de-AT" baseline="0" dirty="0"/>
              <a:t>40 LKWs täglich</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10</a:t>
            </a:fld>
            <a:endParaRPr lang="de-AT" dirty="0"/>
          </a:p>
        </p:txBody>
      </p:sp>
    </p:spTree>
    <p:extLst>
      <p:ext uri="{BB962C8B-B14F-4D97-AF65-F5344CB8AC3E}">
        <p14:creationId xmlns:p14="http://schemas.microsoft.com/office/powerpoint/2010/main" val="275551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Hans </a:t>
            </a:r>
            <a:r>
              <a:rPr lang="de-AT" dirty="0" err="1"/>
              <a:t>Kudlich</a:t>
            </a:r>
            <a:r>
              <a:rPr lang="de-AT" dirty="0"/>
              <a:t> Warte mit Urne</a:t>
            </a:r>
            <a:r>
              <a:rPr lang="de-AT" baseline="0" dirty="0"/>
              <a:t> – </a:t>
            </a:r>
            <a:r>
              <a:rPr lang="de-AT" baseline="0" dirty="0" err="1"/>
              <a:t>Lobenstein</a:t>
            </a:r>
            <a:r>
              <a:rPr lang="de-AT" baseline="0" dirty="0"/>
              <a:t> (</a:t>
            </a:r>
            <a:r>
              <a:rPr lang="de-AT" baseline="0" dirty="0" err="1"/>
              <a:t>Uvalno</a:t>
            </a:r>
            <a:r>
              <a:rPr lang="de-AT" baseline="0" dirty="0"/>
              <a:t>) östlichen Grenze Tschechische Republik</a:t>
            </a:r>
            <a:endParaRPr lang="de-AT" dirty="0"/>
          </a:p>
          <a:p>
            <a:endParaRPr lang="de-AT" dirty="0"/>
          </a:p>
          <a:p>
            <a:r>
              <a:rPr lang="de-AT" dirty="0"/>
              <a:t>1848: Geburtsstunde der Raiffeisen-Bewegung</a:t>
            </a:r>
            <a:r>
              <a:rPr lang="de-AT" baseline="0" dirty="0"/>
              <a:t> (</a:t>
            </a:r>
            <a:r>
              <a:rPr lang="de-AT" sz="1200" b="0" i="0" kern="1200" baseline="0" dirty="0">
                <a:solidFill>
                  <a:schemeClr val="tx1"/>
                </a:solidFill>
                <a:effectLst/>
                <a:latin typeface="+mn-lt"/>
                <a:ea typeface="+mn-ea"/>
                <a:cs typeface="+mn-cs"/>
              </a:rPr>
              <a:t>„</a:t>
            </a:r>
            <a:r>
              <a:rPr lang="de-AT" sz="1200" b="0" i="1" kern="1200" dirty="0">
                <a:solidFill>
                  <a:schemeClr val="tx1"/>
                </a:solidFill>
                <a:effectLst/>
                <a:latin typeface="+mn-lt"/>
                <a:ea typeface="+mn-ea"/>
                <a:cs typeface="+mn-cs"/>
              </a:rPr>
              <a:t>Flammersfelder Hilfsvereins zur Unterstützung unbemittelter Landwirte“) </a:t>
            </a:r>
          </a:p>
          <a:p>
            <a:endParaRPr lang="de-AT" sz="1200" b="0" i="1"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Finanzierung von Engpässen bei</a:t>
            </a:r>
            <a:r>
              <a:rPr lang="de-AT" sz="1200" b="0" i="0" kern="1200" baseline="0" dirty="0">
                <a:solidFill>
                  <a:schemeClr val="tx1"/>
                </a:solidFill>
                <a:effectLst/>
                <a:latin typeface="+mn-lt"/>
                <a:ea typeface="+mn-ea"/>
                <a:cs typeface="+mn-cs"/>
              </a:rPr>
              <a:t> Missernten etc. da kein Kapitalstock bei Leibeigenen</a:t>
            </a:r>
            <a:endParaRPr lang="de-AT" i="0"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11</a:t>
            </a:fld>
            <a:endParaRPr lang="de-AT" dirty="0"/>
          </a:p>
        </p:txBody>
      </p:sp>
    </p:spTree>
    <p:extLst>
      <p:ext uri="{BB962C8B-B14F-4D97-AF65-F5344CB8AC3E}">
        <p14:creationId xmlns:p14="http://schemas.microsoft.com/office/powerpoint/2010/main" val="288418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12</a:t>
            </a:fld>
            <a:endParaRPr lang="de-AT" dirty="0"/>
          </a:p>
        </p:txBody>
      </p:sp>
    </p:spTree>
    <p:extLst>
      <p:ext uri="{BB962C8B-B14F-4D97-AF65-F5344CB8AC3E}">
        <p14:creationId xmlns:p14="http://schemas.microsoft.com/office/powerpoint/2010/main" val="305212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Rückgang der Betriebe – </a:t>
            </a:r>
            <a:r>
              <a:rPr lang="de-AT" dirty="0" err="1"/>
              <a:t>meth</a:t>
            </a:r>
            <a:r>
              <a:rPr lang="de-AT" dirty="0"/>
              <a:t>. Problematisch da keine Aussage über Flächen</a:t>
            </a:r>
          </a:p>
          <a:p>
            <a:endParaRPr lang="de-AT" dirty="0"/>
          </a:p>
          <a:p>
            <a:r>
              <a:rPr lang="de-AT" dirty="0"/>
              <a:t>Mur-Mürz – Zentrum der Industrialisierung</a:t>
            </a:r>
            <a:r>
              <a:rPr lang="de-AT" baseline="0" dirty="0"/>
              <a:t> 20 Jahre früher Peak als Nachbarregionen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13</a:t>
            </a:fld>
            <a:endParaRPr lang="de-AT" dirty="0"/>
          </a:p>
        </p:txBody>
      </p:sp>
    </p:spTree>
    <p:extLst>
      <p:ext uri="{BB962C8B-B14F-4D97-AF65-F5344CB8AC3E}">
        <p14:creationId xmlns:p14="http://schemas.microsoft.com/office/powerpoint/2010/main" val="1847076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Milch Erzeugerpreis: 34c</a:t>
            </a:r>
          </a:p>
        </p:txBody>
      </p:sp>
      <p:sp>
        <p:nvSpPr>
          <p:cNvPr id="4" name="Foliennummernplatzhalter 3"/>
          <p:cNvSpPr>
            <a:spLocks noGrp="1"/>
          </p:cNvSpPr>
          <p:nvPr>
            <p:ph type="sldNum" sz="quarter" idx="10"/>
          </p:nvPr>
        </p:nvSpPr>
        <p:spPr/>
        <p:txBody>
          <a:bodyPr/>
          <a:lstStyle/>
          <a:p>
            <a:fld id="{B134760B-3763-4458-991D-CD3579C771E2}" type="slidenum">
              <a:rPr lang="de-AT" smtClean="0"/>
              <a:pPr/>
              <a:t>14</a:t>
            </a:fld>
            <a:endParaRPr lang="de-AT" dirty="0"/>
          </a:p>
        </p:txBody>
      </p:sp>
    </p:spTree>
    <p:extLst>
      <p:ext uri="{BB962C8B-B14F-4D97-AF65-F5344CB8AC3E}">
        <p14:creationId xmlns:p14="http://schemas.microsoft.com/office/powerpoint/2010/main" val="299234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15</a:t>
            </a:fld>
            <a:endParaRPr lang="de-AT" dirty="0"/>
          </a:p>
        </p:txBody>
      </p:sp>
    </p:spTree>
    <p:extLst>
      <p:ext uri="{BB962C8B-B14F-4D97-AF65-F5344CB8AC3E}">
        <p14:creationId xmlns:p14="http://schemas.microsoft.com/office/powerpoint/2010/main" val="3607094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16</a:t>
            </a:fld>
            <a:endParaRPr lang="de-AT" dirty="0"/>
          </a:p>
        </p:txBody>
      </p:sp>
    </p:spTree>
    <p:extLst>
      <p:ext uri="{BB962C8B-B14F-4D97-AF65-F5344CB8AC3E}">
        <p14:creationId xmlns:p14="http://schemas.microsoft.com/office/powerpoint/2010/main" val="238146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3 große Player: NÖ, OÖ &amp; STMK</a:t>
            </a:r>
          </a:p>
        </p:txBody>
      </p:sp>
      <p:sp>
        <p:nvSpPr>
          <p:cNvPr id="4" name="Foliennummernplatzhalter 3"/>
          <p:cNvSpPr>
            <a:spLocks noGrp="1"/>
          </p:cNvSpPr>
          <p:nvPr>
            <p:ph type="sldNum" sz="quarter" idx="10"/>
          </p:nvPr>
        </p:nvSpPr>
        <p:spPr/>
        <p:txBody>
          <a:bodyPr/>
          <a:lstStyle/>
          <a:p>
            <a:fld id="{B134760B-3763-4458-991D-CD3579C771E2}" type="slidenum">
              <a:rPr lang="de-AT" smtClean="0"/>
              <a:pPr/>
              <a:t>17</a:t>
            </a:fld>
            <a:endParaRPr lang="de-AT" dirty="0"/>
          </a:p>
        </p:txBody>
      </p:sp>
    </p:spTree>
    <p:extLst>
      <p:ext uri="{BB962C8B-B14F-4D97-AF65-F5344CB8AC3E}">
        <p14:creationId xmlns:p14="http://schemas.microsoft.com/office/powerpoint/2010/main" val="3244352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Avg</a:t>
            </a:r>
            <a:r>
              <a:rPr lang="de-AT" dirty="0"/>
              <a:t> AUT: 1,4%</a:t>
            </a:r>
          </a:p>
        </p:txBody>
      </p:sp>
      <p:sp>
        <p:nvSpPr>
          <p:cNvPr id="4" name="Foliennummernplatzhalter 3"/>
          <p:cNvSpPr>
            <a:spLocks noGrp="1"/>
          </p:cNvSpPr>
          <p:nvPr>
            <p:ph type="sldNum" sz="quarter" idx="10"/>
          </p:nvPr>
        </p:nvSpPr>
        <p:spPr/>
        <p:txBody>
          <a:bodyPr/>
          <a:lstStyle/>
          <a:p>
            <a:fld id="{B134760B-3763-4458-991D-CD3579C771E2}" type="slidenum">
              <a:rPr lang="de-AT" smtClean="0"/>
              <a:pPr/>
              <a:t>18</a:t>
            </a:fld>
            <a:endParaRPr lang="de-AT" dirty="0"/>
          </a:p>
        </p:txBody>
      </p:sp>
    </p:spTree>
    <p:extLst>
      <p:ext uri="{BB962C8B-B14F-4D97-AF65-F5344CB8AC3E}">
        <p14:creationId xmlns:p14="http://schemas.microsoft.com/office/powerpoint/2010/main" val="365216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Avg</a:t>
            </a:r>
            <a:r>
              <a:rPr lang="de-AT" dirty="0"/>
              <a:t> AUT: 1,4%</a:t>
            </a:r>
          </a:p>
        </p:txBody>
      </p:sp>
      <p:sp>
        <p:nvSpPr>
          <p:cNvPr id="4" name="Foliennummernplatzhalter 3"/>
          <p:cNvSpPr>
            <a:spLocks noGrp="1"/>
          </p:cNvSpPr>
          <p:nvPr>
            <p:ph type="sldNum" sz="quarter" idx="10"/>
          </p:nvPr>
        </p:nvSpPr>
        <p:spPr/>
        <p:txBody>
          <a:bodyPr/>
          <a:lstStyle/>
          <a:p>
            <a:fld id="{B134760B-3763-4458-991D-CD3579C771E2}" type="slidenum">
              <a:rPr lang="de-AT" smtClean="0"/>
              <a:pPr/>
              <a:t>19</a:t>
            </a:fld>
            <a:endParaRPr lang="de-AT" dirty="0"/>
          </a:p>
        </p:txBody>
      </p:sp>
    </p:spTree>
    <p:extLst>
      <p:ext uri="{BB962C8B-B14F-4D97-AF65-F5344CB8AC3E}">
        <p14:creationId xmlns:p14="http://schemas.microsoft.com/office/powerpoint/2010/main" val="202412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a:t>
            </a:fld>
            <a:endParaRPr lang="de-AT" dirty="0"/>
          </a:p>
        </p:txBody>
      </p:sp>
    </p:spTree>
    <p:extLst>
      <p:ext uri="{BB962C8B-B14F-4D97-AF65-F5344CB8AC3E}">
        <p14:creationId xmlns:p14="http://schemas.microsoft.com/office/powerpoint/2010/main" val="370101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2015: ca. 5% aller Beschäftigten → geringe Produktivität</a:t>
            </a:r>
            <a:r>
              <a:rPr lang="de-AT" baseline="0" dirty="0"/>
              <a:t> (in BIP-Logik)</a:t>
            </a:r>
            <a:endParaRPr lang="de-AT" dirty="0"/>
          </a:p>
          <a:p>
            <a:pPr marL="171450" indent="-171450">
              <a:buFont typeface="Arial" panose="020B0604020202020204" pitchFamily="34" charset="0"/>
              <a:buChar char="•"/>
            </a:pPr>
            <a:r>
              <a:rPr lang="de-AT" dirty="0"/>
              <a:t>2015: 18,8</a:t>
            </a:r>
            <a:r>
              <a:rPr lang="de-AT" baseline="0" dirty="0"/>
              <a:t> ha </a:t>
            </a:r>
            <a:r>
              <a:rPr lang="de-AT" baseline="0" dirty="0" err="1"/>
              <a:t>landw</a:t>
            </a:r>
            <a:r>
              <a:rPr lang="de-AT" baseline="0" dirty="0"/>
              <a:t>. Nutzfläche</a:t>
            </a:r>
          </a:p>
          <a:p>
            <a:pPr marL="171450" indent="-171450">
              <a:buFont typeface="Arial" panose="020B0604020202020204" pitchFamily="34" charset="0"/>
              <a:buChar char="•"/>
            </a:pPr>
            <a:endParaRPr lang="de-AT" baseline="0" dirty="0"/>
          </a:p>
          <a:p>
            <a:pPr marL="171450" indent="-171450">
              <a:buFont typeface="Arial" panose="020B0604020202020204" pitchFamily="34" charset="0"/>
              <a:buChar char="•"/>
            </a:pPr>
            <a:r>
              <a:rPr lang="de-AT" baseline="0" dirty="0"/>
              <a:t>→ viele Beschäftigte aber in kleinen Strukturen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20</a:t>
            </a:fld>
            <a:endParaRPr lang="de-AT" dirty="0"/>
          </a:p>
        </p:txBody>
      </p:sp>
    </p:spTree>
    <p:extLst>
      <p:ext uri="{BB962C8B-B14F-4D97-AF65-F5344CB8AC3E}">
        <p14:creationId xmlns:p14="http://schemas.microsoft.com/office/powerpoint/2010/main" val="1090311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21</a:t>
            </a:fld>
            <a:endParaRPr lang="de-AT" dirty="0"/>
          </a:p>
        </p:txBody>
      </p:sp>
    </p:spTree>
    <p:extLst>
      <p:ext uri="{BB962C8B-B14F-4D97-AF65-F5344CB8AC3E}">
        <p14:creationId xmlns:p14="http://schemas.microsoft.com/office/powerpoint/2010/main" val="3887103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22</a:t>
            </a:fld>
            <a:endParaRPr lang="de-AT" dirty="0"/>
          </a:p>
        </p:txBody>
      </p:sp>
    </p:spTree>
    <p:extLst>
      <p:ext uri="{BB962C8B-B14F-4D97-AF65-F5344CB8AC3E}">
        <p14:creationId xmlns:p14="http://schemas.microsoft.com/office/powerpoint/2010/main" val="1786241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1993: Agrarmarkt Austria Ausgliederung aus Landwirtschaftsministerium</a:t>
            </a:r>
          </a:p>
          <a:p>
            <a:pPr marL="171450" indent="-171450">
              <a:buFont typeface="Arial" panose="020B0604020202020204" pitchFamily="34" charset="0"/>
              <a:buChar char="•"/>
            </a:pPr>
            <a:r>
              <a:rPr lang="de-AT" baseline="0" dirty="0"/>
              <a:t>Markt- und Preisberichtserstattung</a:t>
            </a:r>
          </a:p>
          <a:p>
            <a:pPr marL="171450" indent="-171450">
              <a:buFont typeface="Arial" panose="020B0604020202020204" pitchFamily="34" charset="0"/>
              <a:buChar char="•"/>
            </a:pPr>
            <a:r>
              <a:rPr lang="de-AT" baseline="0" dirty="0"/>
              <a:t>Maßnahmen zur Qualitätssteigerung</a:t>
            </a:r>
          </a:p>
          <a:p>
            <a:pPr marL="171450" indent="-171450">
              <a:buFont typeface="Arial" panose="020B0604020202020204" pitchFamily="34" charset="0"/>
              <a:buChar char="•"/>
            </a:pPr>
            <a:r>
              <a:rPr lang="de-AT" baseline="0" dirty="0"/>
              <a:t>Marketing</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23</a:t>
            </a:fld>
            <a:endParaRPr lang="de-AT" dirty="0"/>
          </a:p>
        </p:txBody>
      </p:sp>
    </p:spTree>
    <p:extLst>
      <p:ext uri="{BB962C8B-B14F-4D97-AF65-F5344CB8AC3E}">
        <p14:creationId xmlns:p14="http://schemas.microsoft.com/office/powerpoint/2010/main" val="1177900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24</a:t>
            </a:fld>
            <a:endParaRPr lang="de-AT" dirty="0"/>
          </a:p>
        </p:txBody>
      </p:sp>
    </p:spTree>
    <p:extLst>
      <p:ext uri="{BB962C8B-B14F-4D97-AF65-F5344CB8AC3E}">
        <p14:creationId xmlns:p14="http://schemas.microsoft.com/office/powerpoint/2010/main" val="1575289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t>
            </a:r>
            <a:r>
              <a:rPr lang="de-AT" baseline="0" dirty="0"/>
              <a:t> Aufteilung der 80% </a:t>
            </a:r>
            <a:r>
              <a:rPr lang="de-AT" baseline="0" dirty="0" err="1"/>
              <a:t>LaFo</a:t>
            </a:r>
            <a:r>
              <a:rPr lang="de-AT" baseline="0" dirty="0"/>
              <a:t>-Fläche:</a:t>
            </a:r>
          </a:p>
          <a:p>
            <a:pPr marL="171450" indent="-171450">
              <a:buFont typeface="Arial" panose="020B0604020202020204" pitchFamily="34" charset="0"/>
              <a:buChar char="•"/>
            </a:pPr>
            <a:r>
              <a:rPr lang="de-AT" baseline="0" dirty="0"/>
              <a:t>30% Landwirtschaft</a:t>
            </a:r>
          </a:p>
          <a:p>
            <a:pPr marL="171450" indent="-171450">
              <a:buFont typeface="Arial" panose="020B0604020202020204" pitchFamily="34" charset="0"/>
              <a:buChar char="•"/>
            </a:pPr>
            <a:r>
              <a:rPr lang="de-AT" baseline="0" dirty="0"/>
              <a:t>50% Forstwirtschaft</a:t>
            </a:r>
            <a:endParaRPr lang="de-AT" dirty="0"/>
          </a:p>
          <a:p>
            <a:r>
              <a:rPr lang="de-AT" dirty="0"/>
              <a:t>#</a:t>
            </a:r>
            <a:r>
              <a:rPr lang="de-AT" baseline="0" dirty="0"/>
              <a:t> Zentrale Anbaugebiete:</a:t>
            </a:r>
          </a:p>
          <a:p>
            <a:pPr marL="171450" indent="-171450">
              <a:buFont typeface="Arial" panose="020B0604020202020204" pitchFamily="34" charset="0"/>
              <a:buChar char="•"/>
            </a:pPr>
            <a:r>
              <a:rPr lang="de-AT" baseline="0" dirty="0"/>
              <a:t>Alpen- &amp; </a:t>
            </a:r>
            <a:r>
              <a:rPr lang="de-AT" baseline="0" dirty="0" err="1"/>
              <a:t>Karparthenvorland</a:t>
            </a:r>
            <a:endParaRPr lang="de-AT" baseline="0" dirty="0"/>
          </a:p>
          <a:p>
            <a:pPr marL="171450" indent="-171450">
              <a:buFont typeface="Arial" panose="020B0604020202020204" pitchFamily="34" charset="0"/>
              <a:buChar char="•"/>
            </a:pPr>
            <a:r>
              <a:rPr lang="de-AT" baseline="0" dirty="0"/>
              <a:t>Wiener Becken</a:t>
            </a:r>
          </a:p>
          <a:p>
            <a:pPr marL="171450" indent="-171450">
              <a:buFont typeface="Arial" panose="020B0604020202020204" pitchFamily="34" charset="0"/>
              <a:buChar char="•"/>
            </a:pPr>
            <a:r>
              <a:rPr lang="de-AT" baseline="0" dirty="0"/>
              <a:t>Vorländer im Osten und Süden</a:t>
            </a:r>
          </a:p>
          <a:p>
            <a:pPr marL="171450" indent="-171450">
              <a:buFont typeface="Arial" panose="020B0604020202020204" pitchFamily="34" charset="0"/>
              <a:buChar char="•"/>
            </a:pPr>
            <a:r>
              <a:rPr lang="de-AT" baseline="0" dirty="0"/>
              <a:t>Granit- &amp; </a:t>
            </a:r>
            <a:r>
              <a:rPr lang="de-AT" baseline="0" dirty="0" err="1"/>
              <a:t>Gneishochland</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25</a:t>
            </a:fld>
            <a:endParaRPr lang="de-AT" dirty="0"/>
          </a:p>
        </p:txBody>
      </p:sp>
    </p:spTree>
    <p:extLst>
      <p:ext uri="{BB962C8B-B14F-4D97-AF65-F5344CB8AC3E}">
        <p14:creationId xmlns:p14="http://schemas.microsoft.com/office/powerpoint/2010/main" val="3357036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26</a:t>
            </a:fld>
            <a:endParaRPr lang="de-AT" dirty="0"/>
          </a:p>
        </p:txBody>
      </p:sp>
    </p:spTree>
    <p:extLst>
      <p:ext uri="{BB962C8B-B14F-4D97-AF65-F5344CB8AC3E}">
        <p14:creationId xmlns:p14="http://schemas.microsoft.com/office/powerpoint/2010/main" val="751761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Konnex: Deckengliederung Österreichs – zentrale Stellung der</a:t>
            </a:r>
            <a:r>
              <a:rPr lang="de-AT" baseline="0" dirty="0"/>
              <a:t> Alpen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27</a:t>
            </a:fld>
            <a:endParaRPr lang="de-AT" dirty="0"/>
          </a:p>
        </p:txBody>
      </p:sp>
    </p:spTree>
    <p:extLst>
      <p:ext uri="{BB962C8B-B14F-4D97-AF65-F5344CB8AC3E}">
        <p14:creationId xmlns:p14="http://schemas.microsoft.com/office/powerpoint/2010/main" val="3386098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 alpines Klima:</a:t>
            </a:r>
          </a:p>
          <a:p>
            <a:pPr marL="171450" indent="-171450">
              <a:buFont typeface="Arial" charset="0"/>
              <a:buChar char="•"/>
            </a:pPr>
            <a:r>
              <a:rPr lang="de-AT" dirty="0"/>
              <a:t>Kurze Sommer, lange Winter</a:t>
            </a:r>
          </a:p>
          <a:p>
            <a:pPr marL="171450" indent="-171450">
              <a:buFont typeface="Arial" charset="0"/>
              <a:buChar char="•"/>
            </a:pPr>
            <a:r>
              <a:rPr lang="de-AT" dirty="0"/>
              <a:t>Nordrand: max. Niederschläge</a:t>
            </a:r>
          </a:p>
          <a:p>
            <a:pPr marL="171450" indent="-171450">
              <a:buFont typeface="Arial" charset="0"/>
              <a:buChar char="•"/>
            </a:pPr>
            <a:r>
              <a:rPr lang="de-AT" dirty="0"/>
              <a:t>Niederschläge</a:t>
            </a:r>
            <a:r>
              <a:rPr lang="de-AT" baseline="0" dirty="0"/>
              <a:t> nehmen mit Höhe zu → „trockene“ Täler</a:t>
            </a:r>
          </a:p>
          <a:p>
            <a:pPr marL="171450" indent="-171450">
              <a:buFont typeface="Arial" charset="0"/>
              <a:buChar char="•"/>
            </a:pPr>
            <a:endParaRPr lang="de-AT" baseline="0" dirty="0"/>
          </a:p>
          <a:p>
            <a:pPr marL="0" indent="0">
              <a:buFont typeface="Arial" charset="0"/>
              <a:buNone/>
            </a:pPr>
            <a:r>
              <a:rPr lang="de-AT" b="1" baseline="0" dirty="0"/>
              <a:t># Mitteleuropäisches Übergangsklima:</a:t>
            </a:r>
          </a:p>
          <a:p>
            <a:pPr marL="171450" indent="-171450">
              <a:buFont typeface="Arial" charset="0"/>
              <a:buChar char="•"/>
            </a:pPr>
            <a:r>
              <a:rPr lang="de-AT" baseline="0" dirty="0"/>
              <a:t>Häufige Winde aus W &amp; NW</a:t>
            </a:r>
          </a:p>
          <a:p>
            <a:pPr marL="171450" indent="-171450">
              <a:buFont typeface="Arial" charset="0"/>
              <a:buChar char="•"/>
            </a:pPr>
            <a:r>
              <a:rPr lang="de-AT" baseline="0" dirty="0"/>
              <a:t>Feuchte → Regen</a:t>
            </a:r>
          </a:p>
          <a:p>
            <a:pPr marL="171450" indent="-171450">
              <a:buFont typeface="Arial" charset="0"/>
              <a:buChar char="•"/>
            </a:pPr>
            <a:r>
              <a:rPr lang="de-AT" baseline="0" dirty="0"/>
              <a:t>Alpenvorland: Niederschläge nehmen nach Osten hin ab</a:t>
            </a:r>
          </a:p>
          <a:p>
            <a:pPr marL="171450" indent="-171450">
              <a:buFont typeface="Arial" charset="0"/>
              <a:buChar char="•"/>
            </a:pPr>
            <a:r>
              <a:rPr lang="de-AT" baseline="0" dirty="0"/>
              <a:t>Granit &amp; Gneishochland: Höhenlage → kälter &amp; feuchter als Alpenvorland</a:t>
            </a:r>
          </a:p>
          <a:p>
            <a:pPr marL="171450" indent="-171450">
              <a:buFont typeface="Arial" charset="0"/>
              <a:buChar char="•"/>
            </a:pPr>
            <a:endParaRPr lang="de-AT" baseline="0" dirty="0"/>
          </a:p>
          <a:p>
            <a:pPr marL="0" indent="0">
              <a:buFont typeface="Arial" charset="0"/>
              <a:buNone/>
            </a:pPr>
            <a:r>
              <a:rPr lang="de-AT" b="1" baseline="0" dirty="0"/>
              <a:t># Pannonisches Klima:</a:t>
            </a:r>
          </a:p>
          <a:p>
            <a:pPr marL="171450" indent="-171450">
              <a:buFont typeface="Arial" charset="0"/>
              <a:buChar char="•"/>
            </a:pPr>
            <a:r>
              <a:rPr lang="de-AT" baseline="0" dirty="0"/>
              <a:t>Kontinentaler Einfluss: </a:t>
            </a:r>
          </a:p>
          <a:p>
            <a:pPr marL="628650" lvl="1" indent="-171450">
              <a:buFont typeface="Arial" charset="0"/>
              <a:buChar char="•"/>
            </a:pPr>
            <a:r>
              <a:rPr lang="de-AT" baseline="0" dirty="0"/>
              <a:t>Sommer heiß &amp; trocken</a:t>
            </a:r>
          </a:p>
          <a:p>
            <a:pPr marL="628650" lvl="1" indent="-171450">
              <a:buFont typeface="Arial" charset="0"/>
              <a:buChar char="•"/>
            </a:pPr>
            <a:r>
              <a:rPr lang="de-AT" baseline="0" dirty="0"/>
              <a:t>Winter kalt &amp; schneereich</a:t>
            </a:r>
          </a:p>
          <a:p>
            <a:pPr marL="171450" lvl="0" indent="-171450">
              <a:buFont typeface="Arial" charset="0"/>
              <a:buChar char="•"/>
            </a:pPr>
            <a:endParaRPr lang="de-AT" baseline="0" dirty="0"/>
          </a:p>
          <a:p>
            <a:pPr marL="0" lvl="0" indent="0">
              <a:buFont typeface="Arial" charset="0"/>
              <a:buNone/>
            </a:pPr>
            <a:r>
              <a:rPr lang="de-AT" b="1" baseline="0" dirty="0"/>
              <a:t># Illyrisches Klima:</a:t>
            </a:r>
          </a:p>
          <a:p>
            <a:pPr marL="171450" lvl="0" indent="-171450">
              <a:buFont typeface="Arial" charset="0"/>
              <a:buChar char="•"/>
            </a:pPr>
            <a:r>
              <a:rPr lang="de-AT" baseline="0" dirty="0"/>
              <a:t>Einfluss Mittelmeer:</a:t>
            </a:r>
          </a:p>
          <a:p>
            <a:pPr marL="628650" lvl="1" indent="-171450">
              <a:buFont typeface="Arial" charset="0"/>
              <a:buChar char="•"/>
            </a:pPr>
            <a:r>
              <a:rPr lang="de-AT" baseline="0" dirty="0"/>
              <a:t>Mehr Sonnentage als RestAUT</a:t>
            </a:r>
          </a:p>
          <a:p>
            <a:pPr marL="628650" lvl="1" indent="-171450">
              <a:buFont typeface="Arial" charset="0"/>
              <a:buChar char="•"/>
            </a:pPr>
            <a:r>
              <a:rPr lang="de-AT" baseline="0" dirty="0"/>
              <a:t>Milder Herbst</a:t>
            </a:r>
          </a:p>
          <a:p>
            <a:pPr marL="628650" lvl="1" indent="-171450">
              <a:buFont typeface="Arial" charset="0"/>
              <a:buChar char="•"/>
            </a:pPr>
            <a:r>
              <a:rPr lang="de-AT" baseline="0" dirty="0"/>
              <a:t>Starke Niederschläge im Winter vom Mittelmeer</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28</a:t>
            </a:fld>
            <a:endParaRPr lang="de-AT" dirty="0"/>
          </a:p>
        </p:txBody>
      </p:sp>
    </p:spTree>
    <p:extLst>
      <p:ext uri="{BB962C8B-B14F-4D97-AF65-F5344CB8AC3E}">
        <p14:creationId xmlns:p14="http://schemas.microsoft.com/office/powerpoint/2010/main" val="82473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29</a:t>
            </a:fld>
            <a:endParaRPr lang="de-AT" dirty="0"/>
          </a:p>
        </p:txBody>
      </p:sp>
    </p:spTree>
    <p:extLst>
      <p:ext uri="{BB962C8B-B14F-4D97-AF65-F5344CB8AC3E}">
        <p14:creationId xmlns:p14="http://schemas.microsoft.com/office/powerpoint/2010/main" val="209205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&lt;b&gt;Link:&lt;/b&gt;&lt;</a:t>
            </a:r>
            <a:r>
              <a:rPr lang="de-AT" dirty="0" err="1"/>
              <a:t>br</a:t>
            </a:r>
            <a:r>
              <a:rPr lang="de-AT" dirty="0"/>
              <a:t>&gt;&lt;a </a:t>
            </a:r>
            <a:r>
              <a:rPr lang="de-AT" dirty="0" err="1"/>
              <a:t>href</a:t>
            </a:r>
            <a:r>
              <a:rPr lang="de-AT" dirty="0"/>
              <a:t>='https://wemake.at/</a:t>
            </a:r>
            <a:r>
              <a:rPr lang="de-AT" dirty="0" err="1"/>
              <a:t>projects</a:t>
            </a:r>
            <a:r>
              <a:rPr lang="de-AT" dirty="0"/>
              <a:t>/</a:t>
            </a:r>
            <a:r>
              <a:rPr lang="de-AT" dirty="0" err="1"/>
              <a:t>iglo</a:t>
            </a:r>
            <a:r>
              <a:rPr lang="de-AT" dirty="0"/>
              <a:t>-nachhaltigkeit/' </a:t>
            </a:r>
            <a:r>
              <a:rPr lang="de-AT" dirty="0" err="1"/>
              <a:t>target</a:t>
            </a:r>
            <a:r>
              <a:rPr lang="de-AT" dirty="0"/>
              <a:t>='_blank'&gt;https://wemake.at/projects/iglo-nachhaltigkeit/&lt;/a&gt;</a:t>
            </a:r>
          </a:p>
        </p:txBody>
      </p:sp>
      <p:sp>
        <p:nvSpPr>
          <p:cNvPr id="4" name="Foliennummernplatzhalter 3"/>
          <p:cNvSpPr>
            <a:spLocks noGrp="1"/>
          </p:cNvSpPr>
          <p:nvPr>
            <p:ph type="sldNum" sz="quarter" idx="10"/>
          </p:nvPr>
        </p:nvSpPr>
        <p:spPr/>
        <p:txBody>
          <a:bodyPr/>
          <a:lstStyle/>
          <a:p>
            <a:fld id="{B134760B-3763-4458-991D-CD3579C771E2}" type="slidenum">
              <a:rPr lang="de-AT" smtClean="0"/>
              <a:pPr/>
              <a:t>3</a:t>
            </a:fld>
            <a:endParaRPr lang="de-AT" dirty="0"/>
          </a:p>
        </p:txBody>
      </p:sp>
    </p:spTree>
    <p:extLst>
      <p:ext uri="{BB962C8B-B14F-4D97-AF65-F5344CB8AC3E}">
        <p14:creationId xmlns:p14="http://schemas.microsoft.com/office/powerpoint/2010/main" val="798427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30</a:t>
            </a:fld>
            <a:endParaRPr lang="de-AT" dirty="0"/>
          </a:p>
        </p:txBody>
      </p:sp>
    </p:spTree>
    <p:extLst>
      <p:ext uri="{BB962C8B-B14F-4D97-AF65-F5344CB8AC3E}">
        <p14:creationId xmlns:p14="http://schemas.microsoft.com/office/powerpoint/2010/main" val="577489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t>Anzahl BBB:</a:t>
            </a:r>
          </a:p>
          <a:p>
            <a:pPr marL="628650" lvl="1" indent="-171450">
              <a:buFont typeface="Arial" panose="020B0604020202020204" pitchFamily="34" charset="0"/>
              <a:buChar char="•"/>
            </a:pPr>
            <a:r>
              <a:rPr lang="de-AT" dirty="0"/>
              <a:t>2001: 77.400</a:t>
            </a:r>
          </a:p>
          <a:p>
            <a:pPr marL="628650" lvl="1" indent="-171450">
              <a:buFont typeface="Arial" panose="020B0604020202020204" pitchFamily="34" charset="0"/>
              <a:buChar char="•"/>
            </a:pPr>
            <a:r>
              <a:rPr lang="de-AT" dirty="0"/>
              <a:t>2013</a:t>
            </a:r>
            <a:r>
              <a:rPr lang="de-AT"/>
              <a:t>: 64.000</a:t>
            </a:r>
            <a:endParaRPr lang="de-AT" dirty="0"/>
          </a:p>
          <a:p>
            <a:pPr marL="0" indent="0">
              <a:buFont typeface="Arial" panose="020B0604020202020204" pitchFamily="34" charset="0"/>
              <a:buNone/>
            </a:pPr>
            <a:endParaRPr lang="de-AT" dirty="0"/>
          </a:p>
          <a:p>
            <a:pPr marL="0" indent="0">
              <a:buFont typeface="Arial" panose="020B0604020202020204" pitchFamily="34" charset="0"/>
              <a:buNone/>
            </a:pPr>
            <a:r>
              <a:rPr lang="de-AT" dirty="0"/>
              <a:t># 80% der Fläche AUTs =</a:t>
            </a:r>
            <a:r>
              <a:rPr lang="de-AT" baseline="0" dirty="0"/>
              <a:t> benachteiligte landw. Gebiete</a:t>
            </a:r>
          </a:p>
          <a:p>
            <a:pPr marL="171450" indent="-171450">
              <a:buFont typeface="Arial" panose="020B0604020202020204" pitchFamily="34" charset="0"/>
              <a:buChar char="•"/>
            </a:pPr>
            <a:endParaRPr lang="de-AT" baseline="0" dirty="0"/>
          </a:p>
          <a:p>
            <a:pPr marL="0" indent="0">
              <a:buFont typeface="Arial" panose="020B0604020202020204" pitchFamily="34" charset="0"/>
              <a:buNone/>
            </a:pPr>
            <a:r>
              <a:rPr lang="de-AT" baseline="0" dirty="0"/>
              <a:t># Ca. 50% der landw. Fläche = Berlandwirtschaft</a:t>
            </a:r>
          </a:p>
          <a:p>
            <a:pPr marL="457200" lvl="1" indent="0">
              <a:buFont typeface="Arial" panose="020B0604020202020204" pitchFamily="34" charset="0"/>
              <a:buNone/>
            </a:pPr>
            <a:r>
              <a:rPr lang="de-AT" baseline="0" dirty="0"/>
              <a:t>+ 7% sonstige benachteiligte Gebiete</a:t>
            </a:r>
          </a:p>
          <a:p>
            <a:pPr marL="628650" lvl="1" indent="-171450">
              <a:buFont typeface="Arial" panose="020B0604020202020204" pitchFamily="34" charset="0"/>
              <a:buChar char="•"/>
            </a:pPr>
            <a:endParaRPr lang="de-AT" baseline="0" dirty="0"/>
          </a:p>
          <a:p>
            <a:pPr marL="0" lvl="0" indent="0">
              <a:buFont typeface="Arial" panose="020B0604020202020204" pitchFamily="34" charset="0"/>
              <a:buNone/>
            </a:pPr>
            <a:r>
              <a:rPr lang="de-AT" baseline="0" dirty="0"/>
              <a:t># Ost-West Gefälle &gt; Westen „stärker“ benachteiligt</a:t>
            </a:r>
          </a:p>
          <a:p>
            <a:pPr marL="171450" lvl="0" indent="-171450">
              <a:buFont typeface="Arial" panose="020B0604020202020204" pitchFamily="34" charset="0"/>
              <a:buChar char="•"/>
            </a:pPr>
            <a:endParaRPr lang="de-AT" dirty="0"/>
          </a:p>
          <a:p>
            <a:pPr marL="0" indent="0">
              <a:buFont typeface="Arial" panose="020B0604020202020204" pitchFamily="34" charset="0"/>
              <a:buNone/>
            </a:pPr>
            <a:r>
              <a:rPr lang="de-AT" dirty="0"/>
              <a:t># 1937: Bergbauernhilfsfondsgesetz mit erster Abgrenzung der Bergbauerngebiete</a:t>
            </a:r>
            <a:r>
              <a:rPr lang="de-AT" baseline="0" dirty="0"/>
              <a:t> („entsiedlungsgefährdete Flächen“)</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 1953: erster Berghöfekataster (getragen durch Landwirtschaftskammern) &gt; Investitionsförderungen &amp; einheitliche Produzentenpreise sichern jedoch kein befriedigendes Einkommen</a:t>
            </a:r>
            <a:br>
              <a:rPr lang="de-AT" baseline="0" dirty="0"/>
            </a:br>
            <a:r>
              <a:rPr lang="de-AT" baseline="0" dirty="0"/>
              <a:t>„landwirtschaftliche Betriebe, dessen natürliche und wirtschaftliche Produktionsbedingungen durch ungünstige Gelände- und Klimaverhältnisse und ungünstige Verkehrsbedingungen sowohl in ihrer Summe als auch durch die Ungunst einzelner dieser Merkmalsgruppen derart erschwert werden, dass eine wenig oder einseitige, unelastische Wirtschaftsweise mit all ihren Nachteilen erzwungen wird“ (Bacher 1987:139)</a:t>
            </a:r>
          </a:p>
          <a:p>
            <a:pPr marL="171450" indent="-171450">
              <a:buFont typeface="Arial" panose="020B0604020202020204" pitchFamily="34" charset="0"/>
              <a:buChar char="•"/>
            </a:pPr>
            <a:endParaRPr lang="de-AT" baseline="0" dirty="0"/>
          </a:p>
          <a:p>
            <a:pPr marL="0" indent="0">
              <a:buFont typeface="Arial" panose="020B0604020202020204" pitchFamily="34" charset="0"/>
              <a:buNone/>
            </a:pPr>
            <a:r>
              <a:rPr lang="de-AT" baseline="0" dirty="0"/>
              <a:t># 1972 74: erschwernisabhängige Direktzahlungen an Bergbauern durch das BM &gt; Berghöfekataster (alt)</a:t>
            </a:r>
          </a:p>
          <a:p>
            <a:pPr marL="171450" indent="-171450">
              <a:buFont typeface="Arial" panose="020B0604020202020204" pitchFamily="34" charset="0"/>
              <a:buChar char="•"/>
            </a:pPr>
            <a:endParaRPr lang="de-AT" baseline="0" dirty="0"/>
          </a:p>
          <a:p>
            <a:pPr marL="0" indent="0">
              <a:buFont typeface="Arial" panose="020B0604020202020204" pitchFamily="34" charset="0"/>
              <a:buNone/>
            </a:pPr>
            <a:r>
              <a:rPr lang="de-AT" baseline="0" dirty="0"/>
              <a:t># 1989: Beginn Arbeiten „neuer“ Berghöfekataster → Fertigstellung 2001</a:t>
            </a:r>
          </a:p>
          <a:p>
            <a:pPr marL="457200" lvl="1" indent="0">
              <a:buFont typeface="Arial" panose="020B0604020202020204" pitchFamily="34" charset="0"/>
              <a:buNone/>
            </a:pPr>
            <a:r>
              <a:rPr lang="de-AT" baseline="0" dirty="0"/>
              <a:t>+ Innere Verkehrslage</a:t>
            </a:r>
          </a:p>
          <a:p>
            <a:pPr marL="457200" lvl="1" indent="0">
              <a:buFont typeface="Arial" panose="020B0604020202020204" pitchFamily="34" charset="0"/>
              <a:buNone/>
            </a:pPr>
            <a:r>
              <a:rPr lang="de-AT" baseline="0" dirty="0"/>
              <a:t>+ Äußere Verkehrslage</a:t>
            </a:r>
          </a:p>
          <a:p>
            <a:pPr marL="457200" lvl="1" indent="0">
              <a:buFont typeface="Arial" panose="020B0604020202020204" pitchFamily="34" charset="0"/>
              <a:buNone/>
            </a:pPr>
            <a:r>
              <a:rPr lang="de-AT" baseline="0" dirty="0"/>
              <a:t>+ Klima &amp; Boden</a:t>
            </a:r>
          </a:p>
          <a:p>
            <a:pPr marL="457200" lvl="1" indent="0">
              <a:buFont typeface="Arial" panose="020B0604020202020204" pitchFamily="34" charset="0"/>
              <a:buNone/>
            </a:pPr>
            <a:r>
              <a:rPr lang="de-AT" baseline="0" dirty="0"/>
              <a:t>+ Hangneigung</a:t>
            </a:r>
          </a:p>
        </p:txBody>
      </p:sp>
      <p:sp>
        <p:nvSpPr>
          <p:cNvPr id="4" name="Foliennummernplatzhalter 3"/>
          <p:cNvSpPr>
            <a:spLocks noGrp="1"/>
          </p:cNvSpPr>
          <p:nvPr>
            <p:ph type="sldNum" sz="quarter" idx="10"/>
          </p:nvPr>
        </p:nvSpPr>
        <p:spPr/>
        <p:txBody>
          <a:bodyPr/>
          <a:lstStyle/>
          <a:p>
            <a:fld id="{B134760B-3763-4458-991D-CD3579C771E2}" type="slidenum">
              <a:rPr lang="de-AT" smtClean="0"/>
              <a:pPr/>
              <a:t>31</a:t>
            </a:fld>
            <a:endParaRPr lang="de-AT" dirty="0"/>
          </a:p>
        </p:txBody>
      </p:sp>
    </p:spTree>
    <p:extLst>
      <p:ext uri="{BB962C8B-B14F-4D97-AF65-F5344CB8AC3E}">
        <p14:creationId xmlns:p14="http://schemas.microsoft.com/office/powerpoint/2010/main" val="2962164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32</a:t>
            </a:fld>
            <a:endParaRPr lang="de-AT" dirty="0"/>
          </a:p>
        </p:txBody>
      </p:sp>
    </p:spTree>
    <p:extLst>
      <p:ext uri="{BB962C8B-B14F-4D97-AF65-F5344CB8AC3E}">
        <p14:creationId xmlns:p14="http://schemas.microsoft.com/office/powerpoint/2010/main" val="2541167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33</a:t>
            </a:fld>
            <a:endParaRPr lang="de-AT" dirty="0"/>
          </a:p>
        </p:txBody>
      </p:sp>
    </p:spTree>
    <p:extLst>
      <p:ext uri="{BB962C8B-B14F-4D97-AF65-F5344CB8AC3E}">
        <p14:creationId xmlns:p14="http://schemas.microsoft.com/office/powerpoint/2010/main" val="37147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20% der landwirtschaftlich genutzten Flächen = </a:t>
            </a:r>
            <a:r>
              <a:rPr lang="de-AT" dirty="0" err="1"/>
              <a:t>bio</a:t>
            </a:r>
            <a:endParaRPr lang="de-AT" dirty="0"/>
          </a:p>
          <a:p>
            <a:r>
              <a:rPr lang="de-AT" dirty="0"/>
              <a:t># Anteil</a:t>
            </a:r>
            <a:r>
              <a:rPr lang="de-AT" baseline="0" dirty="0"/>
              <a:t> BioBauern seit EU-beitritt drastisch angestiegen → Marktstellung kleinerer Betriebe</a:t>
            </a:r>
          </a:p>
          <a:p>
            <a:r>
              <a:rPr lang="de-AT" baseline="0" dirty="0"/>
              <a:t># Einzelhandel: ca. 8% Umsatz = </a:t>
            </a:r>
            <a:r>
              <a:rPr lang="de-AT" baseline="0" dirty="0" err="1"/>
              <a:t>bio</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34</a:t>
            </a:fld>
            <a:endParaRPr lang="de-AT" dirty="0"/>
          </a:p>
        </p:txBody>
      </p:sp>
    </p:spTree>
    <p:extLst>
      <p:ext uri="{BB962C8B-B14F-4D97-AF65-F5344CB8AC3E}">
        <p14:creationId xmlns:p14="http://schemas.microsoft.com/office/powerpoint/2010/main" val="2085601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Almen und </a:t>
            </a:r>
            <a:r>
              <a:rPr lang="de-AT" dirty="0" err="1"/>
              <a:t>Bergmähder</a:t>
            </a:r>
            <a:r>
              <a:rPr lang="de-AT" dirty="0"/>
              <a:t> nicht enthalten</a:t>
            </a:r>
          </a:p>
        </p:txBody>
      </p:sp>
      <p:sp>
        <p:nvSpPr>
          <p:cNvPr id="4" name="Foliennummernplatzhalter 3"/>
          <p:cNvSpPr>
            <a:spLocks noGrp="1"/>
          </p:cNvSpPr>
          <p:nvPr>
            <p:ph type="sldNum" sz="quarter" idx="10"/>
          </p:nvPr>
        </p:nvSpPr>
        <p:spPr/>
        <p:txBody>
          <a:bodyPr/>
          <a:lstStyle/>
          <a:p>
            <a:fld id="{B134760B-3763-4458-991D-CD3579C771E2}" type="slidenum">
              <a:rPr lang="de-AT" smtClean="0"/>
              <a:pPr/>
              <a:t>35</a:t>
            </a:fld>
            <a:endParaRPr lang="de-AT" dirty="0"/>
          </a:p>
        </p:txBody>
      </p:sp>
    </p:spTree>
    <p:extLst>
      <p:ext uri="{BB962C8B-B14F-4D97-AF65-F5344CB8AC3E}">
        <p14:creationId xmlns:p14="http://schemas.microsoft.com/office/powerpoint/2010/main" val="2660912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Tirol: 1/3 der Anbaufläche bei (12.600/19.200)</a:t>
            </a:r>
            <a:r>
              <a:rPr lang="de-AT" baseline="0" dirty="0"/>
              <a:t> ca. 65% der Fläche NÖs</a:t>
            </a:r>
          </a:p>
          <a:p>
            <a:r>
              <a:rPr lang="de-AT" baseline="0" dirty="0"/>
              <a:t>→ Burgenland = Tirol</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36</a:t>
            </a:fld>
            <a:endParaRPr lang="de-AT" dirty="0"/>
          </a:p>
        </p:txBody>
      </p:sp>
    </p:spTree>
    <p:extLst>
      <p:ext uri="{BB962C8B-B14F-4D97-AF65-F5344CB8AC3E}">
        <p14:creationId xmlns:p14="http://schemas.microsoft.com/office/powerpoint/2010/main" val="3714472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37</a:t>
            </a:fld>
            <a:endParaRPr lang="de-AT" dirty="0"/>
          </a:p>
        </p:txBody>
      </p:sp>
    </p:spTree>
    <p:extLst>
      <p:ext uri="{BB962C8B-B14F-4D97-AF65-F5344CB8AC3E}">
        <p14:creationId xmlns:p14="http://schemas.microsoft.com/office/powerpoint/2010/main" val="1488730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38</a:t>
            </a:fld>
            <a:endParaRPr lang="de-AT" dirty="0"/>
          </a:p>
        </p:txBody>
      </p:sp>
    </p:spTree>
    <p:extLst>
      <p:ext uri="{BB962C8B-B14F-4D97-AF65-F5344CB8AC3E}">
        <p14:creationId xmlns:p14="http://schemas.microsoft.com/office/powerpoint/2010/main" val="2946194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AUT: ca. 6,5%</a:t>
            </a:r>
            <a:r>
              <a:rPr lang="de-AT" baseline="0" dirty="0"/>
              <a:t> Endenergieverbrauch aus Biomasse</a:t>
            </a:r>
          </a:p>
          <a:p>
            <a:r>
              <a:rPr lang="de-AT" baseline="0" dirty="0"/>
              <a:t># ca. 8% der Ackerflächen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39</a:t>
            </a:fld>
            <a:endParaRPr lang="de-AT" dirty="0"/>
          </a:p>
        </p:txBody>
      </p:sp>
    </p:spTree>
    <p:extLst>
      <p:ext uri="{BB962C8B-B14F-4D97-AF65-F5344CB8AC3E}">
        <p14:creationId xmlns:p14="http://schemas.microsoft.com/office/powerpoint/2010/main" val="369715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4</a:t>
            </a:fld>
            <a:endParaRPr lang="de-AT" dirty="0"/>
          </a:p>
        </p:txBody>
      </p:sp>
    </p:spTree>
    <p:extLst>
      <p:ext uri="{BB962C8B-B14F-4D97-AF65-F5344CB8AC3E}">
        <p14:creationId xmlns:p14="http://schemas.microsoft.com/office/powerpoint/2010/main" val="138423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40</a:t>
            </a:fld>
            <a:endParaRPr lang="de-AT" dirty="0"/>
          </a:p>
        </p:txBody>
      </p:sp>
    </p:spTree>
    <p:extLst>
      <p:ext uri="{BB962C8B-B14F-4D97-AF65-F5344CB8AC3E}">
        <p14:creationId xmlns:p14="http://schemas.microsoft.com/office/powerpoint/2010/main" val="2946858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t>
            </a:r>
            <a:r>
              <a:rPr lang="de-AT" baseline="0" dirty="0"/>
              <a:t> Kurzumtrieb: </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41</a:t>
            </a:fld>
            <a:endParaRPr lang="de-AT" dirty="0"/>
          </a:p>
        </p:txBody>
      </p:sp>
    </p:spTree>
    <p:extLst>
      <p:ext uri="{BB962C8B-B14F-4D97-AF65-F5344CB8AC3E}">
        <p14:creationId xmlns:p14="http://schemas.microsoft.com/office/powerpoint/2010/main" val="610895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Mais</a:t>
            </a:r>
          </a:p>
        </p:txBody>
      </p:sp>
      <p:sp>
        <p:nvSpPr>
          <p:cNvPr id="4" name="Foliennummernplatzhalter 3"/>
          <p:cNvSpPr>
            <a:spLocks noGrp="1"/>
          </p:cNvSpPr>
          <p:nvPr>
            <p:ph type="sldNum" sz="quarter" idx="10"/>
          </p:nvPr>
        </p:nvSpPr>
        <p:spPr/>
        <p:txBody>
          <a:bodyPr/>
          <a:lstStyle/>
          <a:p>
            <a:fld id="{B134760B-3763-4458-991D-CD3579C771E2}" type="slidenum">
              <a:rPr lang="de-AT" smtClean="0"/>
              <a:pPr/>
              <a:t>42</a:t>
            </a:fld>
            <a:endParaRPr lang="de-AT" dirty="0"/>
          </a:p>
        </p:txBody>
      </p:sp>
    </p:spTree>
    <p:extLst>
      <p:ext uri="{BB962C8B-B14F-4D97-AF65-F5344CB8AC3E}">
        <p14:creationId xmlns:p14="http://schemas.microsoft.com/office/powerpoint/2010/main" val="3780929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43</a:t>
            </a:fld>
            <a:endParaRPr lang="de-AT" dirty="0"/>
          </a:p>
        </p:txBody>
      </p:sp>
    </p:spTree>
    <p:extLst>
      <p:ext uri="{BB962C8B-B14F-4D97-AF65-F5344CB8AC3E}">
        <p14:creationId xmlns:p14="http://schemas.microsoft.com/office/powerpoint/2010/main" val="188960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2 Entwicklungen fallen auf:</a:t>
            </a:r>
          </a:p>
          <a:p>
            <a:pPr marL="171450" indent="-171450">
              <a:buFont typeface="Arial" charset="0"/>
              <a:buChar char="•"/>
            </a:pPr>
            <a:r>
              <a:rPr lang="de-AT" baseline="0" dirty="0"/>
              <a:t>Rückgang Landwirtschaft &amp; Wachstum Wald</a:t>
            </a:r>
          </a:p>
          <a:p>
            <a:pPr marL="171450" indent="-171450">
              <a:buFont typeface="Arial" charset="0"/>
              <a:buChar char="•"/>
            </a:pPr>
            <a:r>
              <a:rPr lang="de-AT" baseline="0" dirty="0"/>
              <a:t>Verteilung der Siedlungsflächen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44</a:t>
            </a:fld>
            <a:endParaRPr lang="de-AT" dirty="0"/>
          </a:p>
        </p:txBody>
      </p:sp>
    </p:spTree>
    <p:extLst>
      <p:ext uri="{BB962C8B-B14F-4D97-AF65-F5344CB8AC3E}">
        <p14:creationId xmlns:p14="http://schemas.microsoft.com/office/powerpoint/2010/main" val="3861436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dirty="0"/>
              <a:t># Wald = 46% der Staatsfläche</a:t>
            </a:r>
          </a:p>
          <a:p>
            <a:pPr marL="0" indent="0">
              <a:buFont typeface="Arial" panose="020B0604020202020204" pitchFamily="34" charset="0"/>
              <a:buNone/>
            </a:pPr>
            <a:endParaRPr lang="de-AT" dirty="0"/>
          </a:p>
          <a:p>
            <a:pPr marL="0" indent="0">
              <a:buFont typeface="Arial" panose="020B0604020202020204" pitchFamily="34" charset="0"/>
              <a:buNone/>
            </a:pPr>
            <a:r>
              <a:rPr lang="de-AT" dirty="0"/>
              <a:t>+</a:t>
            </a:r>
            <a:r>
              <a:rPr lang="de-AT" baseline="0" dirty="0"/>
              <a:t> </a:t>
            </a:r>
            <a:r>
              <a:rPr lang="de-AT" dirty="0"/>
              <a:t>Davon ca. 26% in Schutzgebieten</a:t>
            </a:r>
            <a:r>
              <a:rPr lang="de-AT" baseline="0" dirty="0"/>
              <a:t> (Großteil jedoch ohne Beschränkung für betriebliche Nutzung)</a:t>
            </a:r>
          </a:p>
          <a:p>
            <a:pPr marL="171450" lvl="0" indent="-171450">
              <a:buFont typeface="Arial" panose="020B0604020202020204" pitchFamily="34" charset="0"/>
              <a:buChar char="•"/>
            </a:pPr>
            <a:endParaRPr lang="de-AT" baseline="0" dirty="0"/>
          </a:p>
          <a:p>
            <a:pPr marL="0" lvl="0" indent="0">
              <a:buFont typeface="Arial" panose="020B0604020202020204" pitchFamily="34" charset="0"/>
              <a:buNone/>
            </a:pPr>
            <a:r>
              <a:rPr lang="de-AT" baseline="0" dirty="0"/>
              <a:t># Netto: 34% (hwst. Etwas mehr – siehe oben) der Staatsgebiets „produktiver“ Wald</a:t>
            </a:r>
            <a:endParaRPr lang="de-AT" dirty="0"/>
          </a:p>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45</a:t>
            </a:fld>
            <a:endParaRPr lang="de-AT" dirty="0"/>
          </a:p>
        </p:txBody>
      </p:sp>
    </p:spTree>
    <p:extLst>
      <p:ext uri="{BB962C8B-B14F-4D97-AF65-F5344CB8AC3E}">
        <p14:creationId xmlns:p14="http://schemas.microsoft.com/office/powerpoint/2010/main" val="966989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46</a:t>
            </a:fld>
            <a:endParaRPr lang="de-AT" dirty="0"/>
          </a:p>
        </p:txBody>
      </p:sp>
    </p:spTree>
    <p:extLst>
      <p:ext uri="{BB962C8B-B14F-4D97-AF65-F5344CB8AC3E}">
        <p14:creationId xmlns:p14="http://schemas.microsoft.com/office/powerpoint/2010/main" val="1467281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47</a:t>
            </a:fld>
            <a:endParaRPr lang="de-AT" dirty="0"/>
          </a:p>
        </p:txBody>
      </p:sp>
    </p:spTree>
    <p:extLst>
      <p:ext uri="{BB962C8B-B14F-4D97-AF65-F5344CB8AC3E}">
        <p14:creationId xmlns:p14="http://schemas.microsoft.com/office/powerpoint/2010/main" val="1865055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48</a:t>
            </a:fld>
            <a:endParaRPr lang="de-AT" dirty="0"/>
          </a:p>
        </p:txBody>
      </p:sp>
    </p:spTree>
    <p:extLst>
      <p:ext uri="{BB962C8B-B14F-4D97-AF65-F5344CB8AC3E}">
        <p14:creationId xmlns:p14="http://schemas.microsoft.com/office/powerpoint/2010/main" val="3541908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baseline="0" dirty="0"/>
              <a:t> EX: ca. 70% Exportquote</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   + Nadelschnittholz</a:t>
            </a:r>
          </a:p>
          <a:p>
            <a:r>
              <a:rPr lang="de-DE" sz="1200" b="0" i="0" kern="1200" dirty="0">
                <a:solidFill>
                  <a:schemeClr val="tx1"/>
                </a:solidFill>
                <a:effectLst/>
                <a:latin typeface="+mn-lt"/>
                <a:ea typeface="+mn-ea"/>
                <a:cs typeface="+mn-cs"/>
              </a:rPr>
              <a:t>   + </a:t>
            </a:r>
            <a:r>
              <a:rPr lang="de-DE" sz="1200" b="0" i="0" kern="1200" dirty="0" err="1">
                <a:solidFill>
                  <a:schemeClr val="tx1"/>
                </a:solidFill>
                <a:effectLst/>
                <a:latin typeface="+mn-lt"/>
                <a:ea typeface="+mn-ea"/>
                <a:cs typeface="+mn-cs"/>
              </a:rPr>
              <a:t>Leimholz</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   + Holzwerkstoffe (Platten)</a:t>
            </a:r>
          </a:p>
          <a:p>
            <a:r>
              <a:rPr lang="de-DE" sz="1200" b="0" i="0" kern="1200" dirty="0">
                <a:solidFill>
                  <a:schemeClr val="tx1"/>
                </a:solidFill>
                <a:effectLst/>
                <a:latin typeface="+mn-lt"/>
                <a:ea typeface="+mn-ea"/>
                <a:cs typeface="+mn-cs"/>
              </a:rPr>
              <a:t>   + Ski</a:t>
            </a:r>
          </a:p>
          <a:p>
            <a:endParaRPr lang="de-DE"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 IM: </a:t>
            </a:r>
            <a:r>
              <a:rPr lang="de-DE" dirty="0"/>
              <a:t>Weltgrößten Holzimporteure 2012 8,5 </a:t>
            </a:r>
            <a:r>
              <a:rPr lang="de-DE" dirty="0" err="1"/>
              <a:t>Mio</a:t>
            </a:r>
            <a:r>
              <a:rPr lang="de-DE" dirty="0"/>
              <a:t> FM (hinter China 38</a:t>
            </a:r>
            <a:r>
              <a:rPr lang="de-DE" baseline="0" dirty="0"/>
              <a:t> </a:t>
            </a:r>
            <a:r>
              <a:rPr lang="de-DE" baseline="0" dirty="0" err="1"/>
              <a:t>Mio</a:t>
            </a:r>
            <a:r>
              <a:rPr lang="de-DE" baseline="0" dirty="0"/>
              <a:t> – Platz 3: Schweden 7,5 </a:t>
            </a:r>
            <a:r>
              <a:rPr lang="de-DE" baseline="0" dirty="0" err="1"/>
              <a:t>Mio</a:t>
            </a:r>
            <a:r>
              <a:rPr lang="de-DE" baseline="0" dirty="0"/>
              <a:t> FM</a:t>
            </a:r>
            <a:r>
              <a:rPr lang="de-DE" dirty="0"/>
              <a:t>)</a:t>
            </a:r>
          </a:p>
          <a:p>
            <a:endParaRPr lang="de-DE" dirty="0"/>
          </a:p>
          <a:p>
            <a:endParaRPr lang="de-DE" dirty="0"/>
          </a:p>
          <a:p>
            <a:r>
              <a:rPr lang="de-DE" dirty="0"/>
              <a:t>----------------------</a:t>
            </a:r>
          </a:p>
          <a:p>
            <a:endParaRPr lang="de-DE" dirty="0"/>
          </a:p>
          <a:p>
            <a:r>
              <a:rPr lang="de-DE" dirty="0"/>
              <a:t>https://derstandard.at/2000002814037/Oesterreich-weltweit-zweitgroesster-Importeur-von-Holz</a:t>
            </a:r>
          </a:p>
          <a:p>
            <a:r>
              <a:rPr lang="de-DE" dirty="0"/>
              <a:t>   + Roh- &amp; Schnittholz -&gt; Verarbeitung in Österreich &amp; EX</a:t>
            </a:r>
          </a:p>
        </p:txBody>
      </p:sp>
      <p:sp>
        <p:nvSpPr>
          <p:cNvPr id="4" name="Foliennummernplatzhalter 3"/>
          <p:cNvSpPr>
            <a:spLocks noGrp="1"/>
          </p:cNvSpPr>
          <p:nvPr>
            <p:ph type="sldNum" sz="quarter" idx="10"/>
          </p:nvPr>
        </p:nvSpPr>
        <p:spPr/>
        <p:txBody>
          <a:bodyPr/>
          <a:lstStyle/>
          <a:p>
            <a:fld id="{B134760B-3763-4458-991D-CD3579C771E2}" type="slidenum">
              <a:rPr lang="de-AT" smtClean="0"/>
              <a:pPr/>
              <a:t>49</a:t>
            </a:fld>
            <a:endParaRPr lang="de-AT" dirty="0"/>
          </a:p>
        </p:txBody>
      </p:sp>
    </p:spTree>
    <p:extLst>
      <p:ext uri="{BB962C8B-B14F-4D97-AF65-F5344CB8AC3E}">
        <p14:creationId xmlns:p14="http://schemas.microsoft.com/office/powerpoint/2010/main" val="3659459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5</a:t>
            </a:fld>
            <a:endParaRPr lang="de-AT" dirty="0"/>
          </a:p>
        </p:txBody>
      </p:sp>
    </p:spTree>
    <p:extLst>
      <p:ext uri="{BB962C8B-B14F-4D97-AF65-F5344CB8AC3E}">
        <p14:creationId xmlns:p14="http://schemas.microsoft.com/office/powerpoint/2010/main" val="525065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Einfluss Wetter: </a:t>
            </a:r>
            <a:r>
              <a:rPr lang="de-DE" dirty="0" err="1"/>
              <a:t>Windwurf</a:t>
            </a:r>
            <a:r>
              <a:rPr lang="de-DE" baseline="0" dirty="0"/>
              <a:t> als Push für das Marktangebot</a:t>
            </a:r>
            <a:endParaRPr lang="de-DE"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52</a:t>
            </a:fld>
            <a:endParaRPr lang="de-AT" dirty="0"/>
          </a:p>
        </p:txBody>
      </p:sp>
    </p:spTree>
    <p:extLst>
      <p:ext uri="{BB962C8B-B14F-4D97-AF65-F5344CB8AC3E}">
        <p14:creationId xmlns:p14="http://schemas.microsoft.com/office/powerpoint/2010/main" val="33820430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53</a:t>
            </a:fld>
            <a:endParaRPr lang="de-AT" dirty="0"/>
          </a:p>
        </p:txBody>
      </p:sp>
    </p:spTree>
    <p:extLst>
      <p:ext uri="{BB962C8B-B14F-4D97-AF65-F5344CB8AC3E}">
        <p14:creationId xmlns:p14="http://schemas.microsoft.com/office/powerpoint/2010/main" val="339309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6</a:t>
            </a:fld>
            <a:endParaRPr lang="de-AT" dirty="0"/>
          </a:p>
        </p:txBody>
      </p:sp>
    </p:spTree>
    <p:extLst>
      <p:ext uri="{BB962C8B-B14F-4D97-AF65-F5344CB8AC3E}">
        <p14:creationId xmlns:p14="http://schemas.microsoft.com/office/powerpoint/2010/main" val="395725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Schlafes Bruder – Robert Schneider</a:t>
            </a:r>
          </a:p>
        </p:txBody>
      </p:sp>
      <p:sp>
        <p:nvSpPr>
          <p:cNvPr id="4" name="Foliennummernplatzhalter 3"/>
          <p:cNvSpPr>
            <a:spLocks noGrp="1"/>
          </p:cNvSpPr>
          <p:nvPr>
            <p:ph type="sldNum" sz="quarter" idx="10"/>
          </p:nvPr>
        </p:nvSpPr>
        <p:spPr/>
        <p:txBody>
          <a:bodyPr/>
          <a:lstStyle/>
          <a:p>
            <a:fld id="{B134760B-3763-4458-991D-CD3579C771E2}" type="slidenum">
              <a:rPr lang="de-AT" smtClean="0"/>
              <a:pPr/>
              <a:t>7</a:t>
            </a:fld>
            <a:endParaRPr lang="de-AT" dirty="0"/>
          </a:p>
        </p:txBody>
      </p:sp>
    </p:spTree>
    <p:extLst>
      <p:ext uri="{BB962C8B-B14F-4D97-AF65-F5344CB8AC3E}">
        <p14:creationId xmlns:p14="http://schemas.microsoft.com/office/powerpoint/2010/main" val="1742384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Ca. 1948</a:t>
            </a:r>
          </a:p>
        </p:txBody>
      </p:sp>
      <p:sp>
        <p:nvSpPr>
          <p:cNvPr id="4" name="Foliennummernplatzhalter 3"/>
          <p:cNvSpPr>
            <a:spLocks noGrp="1"/>
          </p:cNvSpPr>
          <p:nvPr>
            <p:ph type="sldNum" sz="quarter" idx="10"/>
          </p:nvPr>
        </p:nvSpPr>
        <p:spPr/>
        <p:txBody>
          <a:bodyPr/>
          <a:lstStyle/>
          <a:p>
            <a:fld id="{B134760B-3763-4458-991D-CD3579C771E2}" type="slidenum">
              <a:rPr lang="de-AT" smtClean="0"/>
              <a:pPr/>
              <a:t>8</a:t>
            </a:fld>
            <a:endParaRPr lang="de-AT" dirty="0"/>
          </a:p>
        </p:txBody>
      </p:sp>
    </p:spTree>
    <p:extLst>
      <p:ext uri="{BB962C8B-B14F-4D97-AF65-F5344CB8AC3E}">
        <p14:creationId xmlns:p14="http://schemas.microsoft.com/office/powerpoint/2010/main" val="334318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Hut &amp; Stiel: Speisepilze aus Kaffeesatz der Gastronomie</a:t>
            </a:r>
          </a:p>
        </p:txBody>
      </p:sp>
      <p:sp>
        <p:nvSpPr>
          <p:cNvPr id="4" name="Foliennummernplatzhalter 3"/>
          <p:cNvSpPr>
            <a:spLocks noGrp="1"/>
          </p:cNvSpPr>
          <p:nvPr>
            <p:ph type="sldNum" sz="quarter" idx="10"/>
          </p:nvPr>
        </p:nvSpPr>
        <p:spPr/>
        <p:txBody>
          <a:bodyPr/>
          <a:lstStyle/>
          <a:p>
            <a:fld id="{B134760B-3763-4458-991D-CD3579C771E2}" type="slidenum">
              <a:rPr lang="de-AT" smtClean="0"/>
              <a:pPr/>
              <a:t>9</a:t>
            </a:fld>
            <a:endParaRPr lang="de-AT" dirty="0"/>
          </a:p>
        </p:txBody>
      </p:sp>
    </p:spTree>
    <p:extLst>
      <p:ext uri="{BB962C8B-B14F-4D97-AF65-F5344CB8AC3E}">
        <p14:creationId xmlns:p14="http://schemas.microsoft.com/office/powerpoint/2010/main" val="24910619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https://creativecommons.org/licenses/by-sa/4.0/" TargetMode="External"/><Relationship Id="rId2" Type="http://schemas.openxmlformats.org/officeDocument/2006/relationships/hyperlink" Target="https://de.wikipedia.org/wiki/DKT_&#8211;_Das_kaufm&#228;nnische_Talent#/media/Datei:DKT8.jpg"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uibk.ac.at/geographie"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1027" name="Picture 3" descr="C:\Users\Kami\Documents\3___LVA\SS_17\VO Österreich\0_Materialien\DKT8.jpg">
            <a:hlinkClick r:id="rId2"/>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732" t="44244" r="21103"/>
          <a:stretch/>
        </p:blipFill>
        <p:spPr bwMode="auto">
          <a:xfrm>
            <a:off x="0" y="0"/>
            <a:ext cx="9144000" cy="68866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rot="21376088">
            <a:off x="-1367978" y="4251324"/>
            <a:ext cx="12097344" cy="3223094"/>
          </a:xfrm>
          <a:prstGeom prst="rect">
            <a:avLst/>
          </a:prstGeom>
          <a:solidFill>
            <a:schemeClr val="bg1"/>
          </a:solidFill>
          <a:ln w="190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de-AT" dirty="0">
              <a:solidFill>
                <a:schemeClr val="tx1"/>
              </a:solidFill>
            </a:endParaRPr>
          </a:p>
        </p:txBody>
      </p:sp>
      <p:sp>
        <p:nvSpPr>
          <p:cNvPr id="11" name="Textplatzhalter 10"/>
          <p:cNvSpPr>
            <a:spLocks noGrp="1"/>
          </p:cNvSpPr>
          <p:nvPr>
            <p:ph type="body" sz="quarter" idx="14"/>
          </p:nvPr>
        </p:nvSpPr>
        <p:spPr>
          <a:xfrm>
            <a:off x="5089171" y="6160117"/>
            <a:ext cx="37496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0" indent="0" algn="r">
              <a:buNone/>
              <a:defRPr lang="de-AT" sz="1100" dirty="0">
                <a:solidFill>
                  <a:schemeClr val="bg1">
                    <a:lumMod val="65000"/>
                  </a:schemeClr>
                </a:solidFill>
                <a:latin typeface="Calibri" pitchFamily="34" charset="0"/>
                <a:ea typeface="ＭＳ Ｐゴシック" pitchFamily="-104" charset="-128"/>
                <a:cs typeface="Calibri" pitchFamily="34" charset="0"/>
              </a:defRPr>
            </a:lvl1pPr>
          </a:lstStyle>
          <a:p>
            <a:pPr lvl="0" algn="r">
              <a:spcBef>
                <a:spcPct val="0"/>
              </a:spcBef>
            </a:pPr>
            <a:r>
              <a:rPr lang="de-DE" dirty="0"/>
              <a:t>Textmasterformat bearbeiten</a:t>
            </a:r>
            <a:endParaRPr lang="de-AT" dirty="0"/>
          </a:p>
        </p:txBody>
      </p:sp>
      <p:sp>
        <p:nvSpPr>
          <p:cNvPr id="2" name="Titel 1"/>
          <p:cNvSpPr>
            <a:spLocks noGrp="1"/>
          </p:cNvSpPr>
          <p:nvPr>
            <p:ph type="ctrTitle" hasCustomPrompt="1"/>
          </p:nvPr>
        </p:nvSpPr>
        <p:spPr>
          <a:xfrm>
            <a:off x="-1" y="5277184"/>
            <a:ext cx="8838847" cy="504000"/>
          </a:xfrm>
          <a:prstGeom prst="rect">
            <a:avLst/>
          </a:prstGeom>
          <a:noFill/>
        </p:spPr>
        <p:txBody>
          <a:bodyPr anchor="ctr"/>
          <a:lstStyle>
            <a:lvl1pPr algn="r">
              <a:defRPr lang="de-AT" sz="2400" b="1">
                <a:solidFill>
                  <a:srgbClr val="E37823"/>
                </a:solidFill>
              </a:defRPr>
            </a:lvl1pPr>
          </a:lstStyle>
          <a:p>
            <a:pPr lvl="0" algn="r"/>
            <a:r>
              <a:rPr lang="de-DE" dirty="0"/>
              <a:t>Titelmasterformat </a:t>
            </a:r>
            <a:r>
              <a:rPr lang="de-DE" dirty="0" err="1"/>
              <a:t>asdfasdfKlicken</a:t>
            </a:r>
            <a:r>
              <a:rPr lang="de-DE" dirty="0"/>
              <a:t> bearbeiten</a:t>
            </a:r>
            <a:endParaRPr lang="de-AT" dirty="0"/>
          </a:p>
        </p:txBody>
      </p:sp>
      <p:sp>
        <p:nvSpPr>
          <p:cNvPr id="3" name="Untertitel 2"/>
          <p:cNvSpPr>
            <a:spLocks noGrp="1"/>
          </p:cNvSpPr>
          <p:nvPr>
            <p:ph type="subTitle" idx="1" hasCustomPrompt="1"/>
          </p:nvPr>
        </p:nvSpPr>
        <p:spPr>
          <a:xfrm>
            <a:off x="-1" y="4869160"/>
            <a:ext cx="8838847" cy="504000"/>
          </a:xfrm>
          <a:prstGeom prst="rect">
            <a:avLst/>
          </a:prstGeom>
        </p:spPr>
        <p:txBody>
          <a:bodyPr vert="horz" anchor="ctr"/>
          <a:lstStyle>
            <a:lvl1pPr marL="0" marR="0" indent="0" algn="r" defTabSz="457200" rtl="0" eaLnBrk="0" fontAlgn="base" latinLnBrk="0" hangingPunct="0">
              <a:lnSpc>
                <a:spcPct val="100000"/>
              </a:lnSpc>
              <a:spcBef>
                <a:spcPts val="600"/>
              </a:spcBef>
              <a:spcAft>
                <a:spcPts val="0"/>
              </a:spcAft>
              <a:buClrTx/>
              <a:buSzTx/>
              <a:buFontTx/>
              <a:buNone/>
              <a:tabLst/>
              <a:defRPr lang="de-AT" sz="2300" b="0" baseline="0"/>
            </a:lvl1pPr>
          </a:lstStyle>
          <a:p>
            <a:pPr marL="0" lvl="0" indent="0" algn="r">
              <a:lnSpc>
                <a:spcPct val="100000"/>
              </a:lnSpc>
              <a:spcBef>
                <a:spcPts val="600"/>
              </a:spcBef>
              <a:spcAft>
                <a:spcPts val="0"/>
              </a:spcAft>
            </a:pPr>
            <a:r>
              <a:rPr lang="de-DE" dirty="0"/>
              <a:t>LVA Nummer &amp; Name</a:t>
            </a:r>
            <a:endParaRPr lang="de-AT" dirty="0"/>
          </a:p>
        </p:txBody>
      </p:sp>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680661">
            <a:off x="195961" y="-702442"/>
            <a:ext cx="2063896" cy="8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3">
            <a:hlinkClick r:id="rId5"/>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9512" y="6059392"/>
            <a:ext cx="1499762" cy="739730"/>
          </a:xfrm>
          <a:prstGeom prst="rect">
            <a:avLst/>
          </a:prstGeom>
        </p:spPr>
      </p:pic>
      <p:sp>
        <p:nvSpPr>
          <p:cNvPr id="12" name="Textfeld 11">
            <a:extLst>
              <a:ext uri="{FF2B5EF4-FFF2-40B4-BE49-F238E27FC236}">
                <a16:creationId xmlns:a16="http://schemas.microsoft.com/office/drawing/2014/main" id="{59FF1C2A-5EB3-4F10-AA2A-68E53AAF153E}"/>
              </a:ext>
            </a:extLst>
          </p:cNvPr>
          <p:cNvSpPr txBox="1"/>
          <p:nvPr userDrawn="1"/>
        </p:nvSpPr>
        <p:spPr>
          <a:xfrm rot="16200000">
            <a:off x="-2492518" y="1801158"/>
            <a:ext cx="5200480" cy="215444"/>
          </a:xfrm>
          <a:prstGeom prst="rect">
            <a:avLst/>
          </a:prstGeom>
          <a:noFill/>
        </p:spPr>
        <p:txBody>
          <a:bodyPr wrap="square" rtlCol="0">
            <a:spAutoFit/>
          </a:bodyPr>
          <a:lstStyle/>
          <a:p>
            <a:pPr algn="l"/>
            <a:r>
              <a:rPr lang="de-AT" sz="800" b="0" i="0" kern="1200" dirty="0" err="1">
                <a:solidFill>
                  <a:schemeClr val="bg1"/>
                </a:solidFill>
                <a:effectLst/>
                <a:latin typeface="+mj-lt"/>
                <a:ea typeface="ＭＳ Ｐゴシック" pitchFamily="-104" charset="-128"/>
                <a:cs typeface="+mn-cs"/>
              </a:rPr>
              <a:t>Brevillier</a:t>
            </a:r>
            <a:r>
              <a:rPr lang="de-AT" sz="800" b="0" i="0" kern="1200" dirty="0">
                <a:solidFill>
                  <a:schemeClr val="bg1"/>
                </a:solidFill>
                <a:effectLst/>
                <a:latin typeface="+mj-lt"/>
                <a:ea typeface="ＭＳ Ｐゴシック" pitchFamily="-104" charset="-128"/>
                <a:cs typeface="+mn-cs"/>
              </a:rPr>
              <a:t>-Urban Schreibwarenfabrik, CC BY-SA 2.0 de</a:t>
            </a:r>
            <a:endParaRPr lang="de-AT" sz="800" dirty="0">
              <a:solidFill>
                <a:schemeClr val="bg1"/>
              </a:solidFill>
              <a:latin typeface="+mj-lt"/>
            </a:endParaRPr>
          </a:p>
        </p:txBody>
      </p:sp>
      <p:sp>
        <p:nvSpPr>
          <p:cNvPr id="16" name="Textfeld 15">
            <a:extLst>
              <a:ext uri="{FF2B5EF4-FFF2-40B4-BE49-F238E27FC236}">
                <a16:creationId xmlns:a16="http://schemas.microsoft.com/office/drawing/2014/main" id="{1B55C7E5-A130-4A57-AAE6-762A66C8CA28}"/>
              </a:ext>
            </a:extLst>
          </p:cNvPr>
          <p:cNvSpPr txBox="1"/>
          <p:nvPr userDrawn="1"/>
        </p:nvSpPr>
        <p:spPr>
          <a:xfrm>
            <a:off x="611560" y="548680"/>
            <a:ext cx="3528392" cy="1296144"/>
          </a:xfrm>
          <a:prstGeom prst="rect">
            <a:avLst/>
          </a:prstGeom>
          <a:noFill/>
        </p:spPr>
        <p:txBody>
          <a:bodyPr wrap="square" rtlCol="0">
            <a:spAutoFit/>
          </a:bodyPr>
          <a:lstStyle/>
          <a:p>
            <a:endParaRPr lang="de-AT" dirty="0" err="1">
              <a:latin typeface="+mn-lt"/>
            </a:endParaRPr>
          </a:p>
        </p:txBody>
      </p:sp>
      <p:pic>
        <p:nvPicPr>
          <p:cNvPr id="2052" name="Picture 4" descr="https://mirrors.creativecommons.org/presskit/buttons/80x15/png/by-sa.png">
            <a:hlinkClick r:id="rId7"/>
            <a:extLst>
              <a:ext uri="{FF2B5EF4-FFF2-40B4-BE49-F238E27FC236}">
                <a16:creationId xmlns:a16="http://schemas.microsoft.com/office/drawing/2014/main" id="{62309D25-8D0F-49AF-8414-32455865AE95}"/>
              </a:ext>
            </a:extLst>
          </p:cNvPr>
          <p:cNvPicPr>
            <a:picLocks noChangeAspect="1" noChangeArrowheads="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48860" y="6205455"/>
            <a:ext cx="806916" cy="1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66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lide">
    <p:spTree>
      <p:nvGrpSpPr>
        <p:cNvPr id="1" name=""/>
        <p:cNvGrpSpPr/>
        <p:nvPr/>
      </p:nvGrpSpPr>
      <p:grpSpPr>
        <a:xfrm>
          <a:off x="0" y="0"/>
          <a:ext cx="0" cy="0"/>
          <a:chOff x="0" y="0"/>
          <a:chExt cx="0" cy="0"/>
        </a:xfrm>
      </p:grpSpPr>
      <p:sp>
        <p:nvSpPr>
          <p:cNvPr id="9" name="Rechteck 8"/>
          <p:cNvSpPr/>
          <p:nvPr userDrawn="1"/>
        </p:nvSpPr>
        <p:spPr>
          <a:xfrm>
            <a:off x="0" y="6654800"/>
            <a:ext cx="9144000" cy="202340"/>
          </a:xfrm>
          <a:prstGeom prst="rect">
            <a:avLst/>
          </a:prstGeom>
          <a:solidFill>
            <a:schemeClr val="bg1">
              <a:lumMod val="85000"/>
            </a:schemeClr>
          </a:solidFill>
          <a:ln w="28575">
            <a:no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3" name="Rechteck 2"/>
          <p:cNvSpPr/>
          <p:nvPr userDrawn="1"/>
        </p:nvSpPr>
        <p:spPr>
          <a:xfrm>
            <a:off x="0" y="0"/>
            <a:ext cx="9144000" cy="692696"/>
          </a:xfrm>
          <a:prstGeom prst="rect">
            <a:avLst/>
          </a:prstGeom>
          <a:solidFill>
            <a:srgbClr val="E37823"/>
          </a:solidFill>
          <a:ln w="28575">
            <a:no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7" name="Titel 6"/>
          <p:cNvSpPr>
            <a:spLocks noGrp="1"/>
          </p:cNvSpPr>
          <p:nvPr>
            <p:ph type="title"/>
          </p:nvPr>
        </p:nvSpPr>
        <p:spPr>
          <a:xfrm>
            <a:off x="216024" y="93723"/>
            <a:ext cx="8628496" cy="457200"/>
          </a:xfrm>
          <a:prstGeom prst="rect">
            <a:avLst/>
          </a:prstGeom>
        </p:spPr>
        <p:txBody>
          <a:bodyPr vert="horz"/>
          <a:lstStyle>
            <a:lvl1pPr algn="l">
              <a:defRPr sz="2800" b="1" baseline="0">
                <a:solidFill>
                  <a:schemeClr val="bg1"/>
                </a:solidFill>
                <a:latin typeface="+mn-lt"/>
                <a:cs typeface="Arial"/>
              </a:defRPr>
            </a:lvl1pPr>
          </a:lstStyle>
          <a:p>
            <a:r>
              <a:rPr lang="de-AT" dirty="0"/>
              <a:t>Mastertitelformat bearbeiten</a:t>
            </a:r>
            <a:endParaRPr lang="de-DE" dirty="0"/>
          </a:p>
        </p:txBody>
      </p:sp>
      <p:sp>
        <p:nvSpPr>
          <p:cNvPr id="15" name="Inhaltsplatzhalter 14"/>
          <p:cNvSpPr>
            <a:spLocks noGrp="1"/>
          </p:cNvSpPr>
          <p:nvPr>
            <p:ph sz="quarter" idx="11" hasCustomPrompt="1"/>
          </p:nvPr>
        </p:nvSpPr>
        <p:spPr>
          <a:xfrm>
            <a:off x="232264" y="1181512"/>
            <a:ext cx="8766048" cy="4968552"/>
          </a:xfrm>
          <a:prstGeom prst="rect">
            <a:avLst/>
          </a:prstGeom>
        </p:spPr>
        <p:txBody>
          <a:bodyPr vert="horz" anchor="ctr"/>
          <a:lstStyle>
            <a:lvl1pPr marL="228600" indent="-228600" algn="l">
              <a:lnSpc>
                <a:spcPct val="114000"/>
              </a:lnSpc>
              <a:spcBef>
                <a:spcPts val="600"/>
              </a:spcBef>
              <a:spcAft>
                <a:spcPts val="0"/>
              </a:spcAft>
              <a:buFont typeface="Wingdings" pitchFamily="2" charset="2"/>
              <a:buChar char="§"/>
              <a:defRPr sz="2400" b="0" baseline="0">
                <a:solidFill>
                  <a:schemeClr val="tx1"/>
                </a:solidFill>
                <a:latin typeface="+mn-lt"/>
              </a:defRPr>
            </a:lvl1pPr>
            <a:lvl2pPr marL="658813" indent="-201613" algn="l">
              <a:lnSpc>
                <a:spcPct val="114000"/>
              </a:lnSpc>
              <a:spcBef>
                <a:spcPts val="600"/>
              </a:spcBef>
              <a:spcAft>
                <a:spcPts val="0"/>
              </a:spcAft>
              <a:buFont typeface="Arial" pitchFamily="34" charset="0"/>
              <a:buChar char="»"/>
              <a:defRPr sz="2100">
                <a:solidFill>
                  <a:schemeClr val="tx1"/>
                </a:solidFill>
              </a:defRPr>
            </a:lvl2pPr>
            <a:lvl3pPr marL="1108075" indent="-193675" algn="l">
              <a:lnSpc>
                <a:spcPct val="114000"/>
              </a:lnSpc>
              <a:spcBef>
                <a:spcPts val="600"/>
              </a:spcBef>
              <a:spcAft>
                <a:spcPts val="0"/>
              </a:spcAft>
              <a:buFont typeface="Symbol" pitchFamily="18" charset="2"/>
              <a:buChar char="-"/>
              <a:tabLst/>
              <a:defRPr sz="1800">
                <a:solidFill>
                  <a:schemeClr val="tx1"/>
                </a:solidFill>
              </a:defRPr>
            </a:lvl3pPr>
            <a:lvl4pPr marL="1520825" indent="-149225">
              <a:lnSpc>
                <a:spcPct val="114000"/>
              </a:lnSpc>
              <a:spcBef>
                <a:spcPts val="600"/>
              </a:spcBef>
              <a:buFont typeface="Arial" pitchFamily="34" charset="0"/>
              <a:buChar char="•"/>
              <a:defRPr sz="1600"/>
            </a:lvl4pPr>
          </a:lstStyle>
          <a:p>
            <a:pPr lvl="0"/>
            <a:r>
              <a:rPr lang="de-AT" dirty="0"/>
              <a:t>Mastertextformat bearbeiten</a:t>
            </a:r>
          </a:p>
          <a:p>
            <a:pPr lvl="1"/>
            <a:r>
              <a:rPr lang="de-AT" dirty="0" err="1"/>
              <a:t>Asdfasdf</a:t>
            </a:r>
            <a:endParaRPr lang="de-AT" dirty="0"/>
          </a:p>
          <a:p>
            <a:pPr lvl="2"/>
            <a:r>
              <a:rPr lang="de-AT" dirty="0" err="1"/>
              <a:t>Sadfasdf</a:t>
            </a:r>
            <a:endParaRPr lang="de-AT" dirty="0"/>
          </a:p>
          <a:p>
            <a:pPr lvl="3"/>
            <a:r>
              <a:rPr lang="de-AT" dirty="0" err="1"/>
              <a:t>sdf</a:t>
            </a:r>
            <a:endParaRPr lang="de-AT" dirty="0"/>
          </a:p>
        </p:txBody>
      </p:sp>
      <p:sp>
        <p:nvSpPr>
          <p:cNvPr id="2" name="Textfeld 1"/>
          <p:cNvSpPr txBox="1"/>
          <p:nvPr userDrawn="1"/>
        </p:nvSpPr>
        <p:spPr>
          <a:xfrm>
            <a:off x="323528" y="6654396"/>
            <a:ext cx="2736304" cy="215444"/>
          </a:xfrm>
          <a:prstGeom prst="rect">
            <a:avLst/>
          </a:prstGeom>
          <a:noFill/>
        </p:spPr>
        <p:txBody>
          <a:bodyPr wrap="square" rtlCol="0">
            <a:spAutoFit/>
          </a:bodyPr>
          <a:lstStyle/>
          <a:p>
            <a:r>
              <a:rPr lang="de-AT" sz="800" dirty="0">
                <a:solidFill>
                  <a:schemeClr val="bg1">
                    <a:lumMod val="50000"/>
                  </a:schemeClr>
                </a:solidFill>
                <a:latin typeface="+mj-lt"/>
              </a:rPr>
              <a:t>VO</a:t>
            </a:r>
            <a:r>
              <a:rPr lang="de-AT" sz="800" baseline="0" dirty="0">
                <a:solidFill>
                  <a:schemeClr val="bg1">
                    <a:lumMod val="50000"/>
                  </a:schemeClr>
                </a:solidFill>
                <a:latin typeface="+mj-lt"/>
              </a:rPr>
              <a:t> Regionale Geographie Österreichs </a:t>
            </a:r>
            <a:r>
              <a:rPr lang="de-AT" sz="800" dirty="0">
                <a:solidFill>
                  <a:schemeClr val="bg1">
                    <a:lumMod val="50000"/>
                  </a:schemeClr>
                </a:solidFill>
                <a:latin typeface="+mj-lt"/>
              </a:rPr>
              <a:t>| KMH</a:t>
            </a:r>
          </a:p>
        </p:txBody>
      </p:sp>
      <p:sp>
        <p:nvSpPr>
          <p:cNvPr id="6" name="Textfeld 5"/>
          <p:cNvSpPr txBox="1"/>
          <p:nvPr userDrawn="1"/>
        </p:nvSpPr>
        <p:spPr>
          <a:xfrm>
            <a:off x="8460432" y="6654396"/>
            <a:ext cx="384088" cy="215444"/>
          </a:xfrm>
          <a:prstGeom prst="rect">
            <a:avLst/>
          </a:prstGeom>
          <a:noFill/>
        </p:spPr>
        <p:txBody>
          <a:bodyPr wrap="square" rtlCol="0">
            <a:spAutoFit/>
          </a:bodyPr>
          <a:lstStyle/>
          <a:p>
            <a:pPr algn="r"/>
            <a:fld id="{D0D87B3D-9F2E-4AB4-9472-248B74A58E90}" type="slidenum">
              <a:rPr lang="de-AT" sz="800" smtClean="0">
                <a:solidFill>
                  <a:schemeClr val="bg1">
                    <a:lumMod val="50000"/>
                  </a:schemeClr>
                </a:solidFill>
                <a:latin typeface="+mj-lt"/>
              </a:rPr>
              <a:pPr algn="r"/>
              <a:t>‹Nr.›</a:t>
            </a:fld>
            <a:endParaRPr lang="de-AT" sz="800" dirty="0">
              <a:solidFill>
                <a:schemeClr val="bg1">
                  <a:lumMod val="50000"/>
                </a:schemeClr>
              </a:solidFill>
              <a:latin typeface="+mj-lt"/>
            </a:endParaRPr>
          </a:p>
        </p:txBody>
      </p:sp>
      <p:sp>
        <p:nvSpPr>
          <p:cNvPr id="4" name="Textplatzhalter 3"/>
          <p:cNvSpPr>
            <a:spLocks noGrp="1"/>
          </p:cNvSpPr>
          <p:nvPr>
            <p:ph type="body" sz="quarter" idx="12" hasCustomPrompt="1"/>
          </p:nvPr>
        </p:nvSpPr>
        <p:spPr>
          <a:xfrm>
            <a:off x="4427984" y="6654396"/>
            <a:ext cx="3887391" cy="215444"/>
          </a:xfrm>
          <a:prstGeom prst="rect">
            <a:avLst/>
          </a:prstGeom>
          <a:noFill/>
        </p:spPr>
        <p:txBody>
          <a:bodyPr wrap="square" rtlCol="0" anchor="ctr" anchorCtr="0">
            <a:normAutofit/>
          </a:bodyPr>
          <a:lstStyle>
            <a:lvl1pPr marL="0" indent="0" algn="r">
              <a:buNone/>
              <a:defRPr lang="de-DE" sz="800" smtClean="0">
                <a:solidFill>
                  <a:schemeClr val="bg1">
                    <a:lumMod val="50000"/>
                  </a:schemeClr>
                </a:solidFill>
                <a:latin typeface="+mj-lt"/>
                <a:ea typeface="ＭＳ Ｐゴシック" pitchFamily="-104" charset="-128"/>
                <a:cs typeface="+mn-cs"/>
              </a:defRPr>
            </a:lvl1pPr>
            <a:lvl2pPr>
              <a:defRPr lang="de-DE" smtClean="0">
                <a:latin typeface="Arial" charset="0"/>
                <a:ea typeface="ＭＳ Ｐゴシック" pitchFamily="-104" charset="-128"/>
              </a:defRPr>
            </a:lvl2pPr>
            <a:lvl3pPr>
              <a:defRPr lang="de-DE" smtClean="0">
                <a:latin typeface="Arial" charset="0"/>
                <a:ea typeface="ＭＳ Ｐゴシック" pitchFamily="-104" charset="-128"/>
              </a:defRPr>
            </a:lvl3pPr>
            <a:lvl4pPr>
              <a:defRPr lang="de-DE" smtClean="0">
                <a:latin typeface="Arial" charset="0"/>
                <a:ea typeface="ＭＳ Ｐゴシック" pitchFamily="-104" charset="-128"/>
              </a:defRPr>
            </a:lvl4pPr>
            <a:lvl5pPr>
              <a:defRPr lang="de-AT">
                <a:latin typeface="Arial" charset="0"/>
                <a:ea typeface="ＭＳ Ｐゴシック" pitchFamily="-104" charset="-128"/>
              </a:defRPr>
            </a:lvl5pPr>
          </a:lstStyle>
          <a:p>
            <a:pPr lvl="0" algn="r">
              <a:spcBef>
                <a:spcPct val="0"/>
              </a:spcBef>
            </a:pPr>
            <a:r>
              <a:rPr lang="de-AT" dirty="0" err="1"/>
              <a:t>asdfasdfasdf</a:t>
            </a:r>
            <a:endParaRPr lang="de-AT" dirty="0"/>
          </a:p>
        </p:txBody>
      </p:sp>
    </p:spTree>
    <p:extLst>
      <p:ext uri="{BB962C8B-B14F-4D97-AF65-F5344CB8AC3E}">
        <p14:creationId xmlns:p14="http://schemas.microsoft.com/office/powerpoint/2010/main" val="2750262194"/>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 id="2147483692" r:id="rId2"/>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enenergie.at/media/img/2014/image_56631_c0,0,5487,3744_w800.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bilder.landwirt.com/ez/ezdiaartikel/admin/diashow/art_VT_Lenktriebachsanhaenger_SCHMID/4_IMG_7135.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gruenerbericht.at/cm4/jdownload/send/2-gr-bericht-terreich/1650-gb201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www.maschinenring.a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tatistik.at/wcm/idc/idcplg?IdcService=GET_NATIVE_FILE&amp;RevisionSelectionMethod=LatestReleased&amp;dDocName=04200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www.statistik.at/web_de/services/oesterreich_zahlen_daten_fakten/index.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teiermark.com/multimediaarchiv/bilder/die-kulinarische-dreifaltigkeit-wein-apfel-kuerbis_mi4759?keyword=k%C3%BCrbis%20wei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ec.europa.eu/eurostat/statistics-explained/images/1/11/Average_utilised_agricultural_area_per_holding,_2010_and_2013_(%C2%B9)_(hectares)_YB16-de.pn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csearch.creativecommons.org/photos/0caee29c-4e70-4511-8aa3-a90556ddb4c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www.statistik.at/web_de/statistiken/wirtschaft/land_und_forstwirtschaft/agrarstruktur_flaechen_ertraege/betriebsstruktur/index.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derstandard.at/2000046468046/Oesterreich-bei-Bio-Landwirtschaft-EU-Spitzenreiter"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hyperlink" Target="http://www.umweltbundesamt.at/fileadmin/site/umweltkontrolle/2016/ukb16_04_landwirtschaft.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hyperlink" Target="https://www.bmlfuw.gv.at/dam/jcr:a5d79ad5-1c5b-4d1d-bfa4-dc7007a5aec1/Bio-Brosch&amp;uuml;re%202016.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s://amainfo.at/presse/pressemitteilungen/detail/news/oesterreichs-bio-lebensmittel-haben-weltweit-einen-guten-ruf/?tx_news_pi1%5bcontroller%5d=News&amp;tx_news_pi1%5baction%5d=detail&amp;cHash=d4140505278991f9faa45a3ac80813b4"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einbezirk.at/kufstein/wirtschaft/vom-landwirt-zum-energiewirt-d1505830.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hyperlink" Target="https://www.steiermark.com/multimediaarchiv/bilder/die-kulinarische-dreifaltigkeit-wein-apfel-kuerbis_mi4759?keyword=k%C3%BCrbis%20wei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stmk.lko.at/erneuerbare-energie-in-zahlen-2015+2500+2415096"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initiative-gas.at/fileadmin/content/Downloads/Pressegrafiken/RGB/Biogaspotenzial-01.jp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hyperlink" Target="http://www.eu-infothek.com/sites/default/files/documents/grafik%201.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tatistik.at/wcm/idc/idcplg?IdcService=GET_NATIVE_FILE&amp;RevisionSelectionMethod=LatestReleased&amp;dDocName=042002"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hyperlink" Target="https://www.bundeskanzleramt.gv.at/documents/131008/986056/26_11_bei_greenrep_NB.pdf/8ea1ad9b-6f6f-453a-906b-3a20a070782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hyperlink" Target="http://story.vol.at/weinreise/media/gobelsburg_chk1646-mr_8sdfcib.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file:///C:\Users\kathr\Downloads\Marktinformation_Teil_IV_Import-Export_FINAL.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file:///C:\Users\kathr\Downloads\Marktinformation_Teil_IV_Import-Export_FINAL.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file:///C:\Users\kathr\Downloads\Marktinformation_Teil_IV_Import-Export_FINAL.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hyperlink" Target="https://www.flickr.com/photos/149561324@N03/41426901750/in/photolist-2bCMTwE-8ugviE-8qMMYd-8qJFGZ-9vuvAM-NjGfaW-Z4eEHm-aEuDkk-LGdz9r-8TKxFR-5oJRsc-LGdzwv-5V4c1c-9bD5wW-SWjQ2J-8qMMe3-297bVqy-XnZ8SP-c4b8K7-8qMMRC-oogVJv-c4bbKy-8qJFak-8qMMFh-8qJEXa-bJNvvH-8qMMju-8qMM77-bogUSo-24UcJza-267KGAJ-RiYJm2-267KHnd-2gN6ZZ9-2gN6eNn-4uwEyR-XWyPgv-QLkxb8-MCqD9J-41hi2-rN6puC-4ByWWQ-8htbkN-6zE53T-5dpq2V-276dKbh-B9rfuM-255Csar-KVpNhM-RK6KH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hyperlink" Target="https://www.wilderkaiser.info/media/Teaser/bergdoktor-traktorfahrt-gruberhof-soell-foto-martin-raffeiner-6.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sciencev1.orf.at/news/155588.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hyperlink" Target="http://www.kath-kirche-vorarlberg.at/organisation/kirchenblatt/artikel/2010/vom-kargen-leben-droben-am-steilhang#&amp;gid=1&amp;pid=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s://www.biorama.eu/wp-content/uploads/2015/10/DSC0699.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AT"/>
              <a:t>SS 20 </a:t>
            </a:r>
            <a:r>
              <a:rPr lang="de-AT" dirty="0"/>
              <a:t>| Karl Michael Höferl </a:t>
            </a:r>
          </a:p>
        </p:txBody>
      </p:sp>
      <p:sp>
        <p:nvSpPr>
          <p:cNvPr id="3" name="Titel 2"/>
          <p:cNvSpPr>
            <a:spLocks noGrp="1"/>
          </p:cNvSpPr>
          <p:nvPr>
            <p:ph type="ctrTitle"/>
          </p:nvPr>
        </p:nvSpPr>
        <p:spPr/>
        <p:txBody>
          <a:bodyPr/>
          <a:lstStyle/>
          <a:p>
            <a:r>
              <a:rPr lang="de-AT" dirty="0"/>
              <a:t>Land der Äcker</a:t>
            </a:r>
          </a:p>
        </p:txBody>
      </p:sp>
      <p:sp>
        <p:nvSpPr>
          <p:cNvPr id="4" name="Untertitel 3"/>
          <p:cNvSpPr>
            <a:spLocks noGrp="1"/>
          </p:cNvSpPr>
          <p:nvPr>
            <p:ph type="subTitle" idx="1"/>
          </p:nvPr>
        </p:nvSpPr>
        <p:spPr/>
        <p:txBody>
          <a:bodyPr/>
          <a:lstStyle/>
          <a:p>
            <a:r>
              <a:rPr lang="de-AT" dirty="0"/>
              <a:t>VO Regionale Geographie Österreichs &amp; der Ostalpen</a:t>
            </a:r>
          </a:p>
        </p:txBody>
      </p:sp>
    </p:spTree>
    <p:extLst>
      <p:ext uri="{BB962C8B-B14F-4D97-AF65-F5344CB8AC3E}">
        <p14:creationId xmlns:p14="http://schemas.microsoft.com/office/powerpoint/2010/main" val="291633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Mythos Land- &amp; Forstwirtschaft</a:t>
            </a:r>
          </a:p>
        </p:txBody>
      </p:sp>
      <p:sp>
        <p:nvSpPr>
          <p:cNvPr id="2" name="Textplatzhalter 1"/>
          <p:cNvSpPr>
            <a:spLocks noGrp="1"/>
          </p:cNvSpPr>
          <p:nvPr>
            <p:ph type="body" sz="quarter" idx="12"/>
          </p:nvPr>
        </p:nvSpPr>
        <p:spPr/>
        <p:txBody>
          <a:bodyPr/>
          <a:lstStyle/>
          <a:p>
            <a:r>
              <a:rPr lang="de-AT" dirty="0"/>
              <a:t>https://www.wienenergie.at/media/img/2014/image_56631_c0,0,5487,3744_w800.jpg</a:t>
            </a:r>
          </a:p>
        </p:txBody>
      </p:sp>
      <p:pic>
        <p:nvPicPr>
          <p:cNvPr id="7" name="Inhaltsplatzhalter 6">
            <a:hlinkClick r:id="rId3"/>
          </p:cNvPr>
          <p:cNvPicPr>
            <a:picLocks noGrp="1" noChangeAspect="1"/>
          </p:cNvPicPr>
          <p:nvPr>
            <p:ph sz="quarter" idx="11"/>
          </p:nvPr>
        </p:nvPicPr>
        <p:blipFill rotWithShape="1">
          <a:blip r:embed="rId4"/>
          <a:srcRect t="21169"/>
          <a:stretch/>
        </p:blipFill>
        <p:spPr>
          <a:xfrm>
            <a:off x="0" y="1268760"/>
            <a:ext cx="9144000" cy="4826661"/>
          </a:xfrm>
          <a:prstGeom prst="rect">
            <a:avLst/>
          </a:prstGeom>
        </p:spPr>
      </p:pic>
    </p:spTree>
    <p:extLst>
      <p:ext uri="{BB962C8B-B14F-4D97-AF65-F5344CB8AC3E}">
        <p14:creationId xmlns:p14="http://schemas.microsoft.com/office/powerpoint/2010/main" val="32345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a:t>Land- &amp; Forstwirtschaft Österreichs – ein Rückblick</a:t>
            </a:r>
          </a:p>
        </p:txBody>
      </p:sp>
      <p:sp>
        <p:nvSpPr>
          <p:cNvPr id="5" name="Inhaltsplatzhalter 4"/>
          <p:cNvSpPr>
            <a:spLocks noGrp="1"/>
          </p:cNvSpPr>
          <p:nvPr>
            <p:ph sz="quarter" idx="11"/>
          </p:nvPr>
        </p:nvSpPr>
        <p:spPr>
          <a:xfrm>
            <a:off x="232264" y="1181512"/>
            <a:ext cx="5347848" cy="4968552"/>
          </a:xfrm>
        </p:spPr>
        <p:txBody>
          <a:bodyPr/>
          <a:lstStyle/>
          <a:p>
            <a:pPr>
              <a:spcAft>
                <a:spcPts val="600"/>
              </a:spcAft>
            </a:pPr>
            <a:r>
              <a:rPr lang="de-AT" dirty="0"/>
              <a:t>1848/49: „Bauernbefreiung“ durch Hans Kudlich</a:t>
            </a:r>
          </a:p>
          <a:p>
            <a:pPr lvl="1">
              <a:spcAft>
                <a:spcPts val="600"/>
              </a:spcAft>
            </a:pPr>
            <a:r>
              <a:rPr lang="de-AT" dirty="0"/>
              <a:t>Abschaffung Robot &amp; Zehent</a:t>
            </a:r>
          </a:p>
          <a:p>
            <a:pPr>
              <a:spcAft>
                <a:spcPts val="600"/>
              </a:spcAft>
            </a:pPr>
            <a:r>
              <a:rPr lang="de-AT" dirty="0"/>
              <a:t>1872 Gründung BOKU Wien</a:t>
            </a:r>
          </a:p>
          <a:p>
            <a:pPr>
              <a:spcAft>
                <a:spcPts val="600"/>
              </a:spcAft>
            </a:pPr>
            <a:r>
              <a:rPr lang="de-AT" dirty="0"/>
              <a:t>Ab 1900 Mechanisierung</a:t>
            </a:r>
          </a:p>
          <a:p>
            <a:pPr>
              <a:spcAft>
                <a:spcPts val="600"/>
              </a:spcAft>
            </a:pPr>
            <a:r>
              <a:rPr lang="de-AT" dirty="0"/>
              <a:t>1922 Gründung Landwirtschaftskammern</a:t>
            </a:r>
          </a:p>
        </p:txBody>
      </p:sp>
      <p:sp>
        <p:nvSpPr>
          <p:cNvPr id="6" name="Textplatzhalter 5"/>
          <p:cNvSpPr>
            <a:spLocks noGrp="1"/>
          </p:cNvSpPr>
          <p:nvPr>
            <p:ph type="body" sz="quarter" idx="12"/>
          </p:nvPr>
        </p:nvSpPr>
        <p:spPr/>
        <p:txBody>
          <a:bodyPr/>
          <a:lstStyle/>
          <a:p>
            <a:endParaRPr lang="de-AT" dirty="0"/>
          </a:p>
        </p:txBody>
      </p:sp>
      <p:pic>
        <p:nvPicPr>
          <p:cNvPr id="6146" name="Picture 2" descr="Bildergebnis für hans kudlich denk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556792"/>
            <a:ext cx="2748705" cy="429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33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a:t>Mechanisierung der Land- &amp; Forstwirtschaft</a:t>
            </a:r>
          </a:p>
        </p:txBody>
      </p:sp>
      <p:sp>
        <p:nvSpPr>
          <p:cNvPr id="5" name="Inhaltsplatzhalter 4"/>
          <p:cNvSpPr>
            <a:spLocks noGrp="1"/>
          </p:cNvSpPr>
          <p:nvPr>
            <p:ph sz="quarter" idx="11"/>
          </p:nvPr>
        </p:nvSpPr>
        <p:spPr>
          <a:xfrm>
            <a:off x="4427984" y="1181512"/>
            <a:ext cx="4248472" cy="4968552"/>
          </a:xfrm>
        </p:spPr>
        <p:txBody>
          <a:bodyPr/>
          <a:lstStyle/>
          <a:p>
            <a:r>
              <a:rPr lang="de-AT" dirty="0"/>
              <a:t>1950 verdoppelte Produktion zu 1937</a:t>
            </a:r>
          </a:p>
          <a:p>
            <a:pPr lvl="1"/>
            <a:r>
              <a:rPr lang="de-AT" dirty="0"/>
              <a:t>Steigende Ansprüche an Nahrungsmittel</a:t>
            </a:r>
          </a:p>
          <a:p>
            <a:pPr lvl="1"/>
            <a:r>
              <a:rPr lang="de-AT" dirty="0"/>
              <a:t>Flächenverluste durch Siedlungsentwicklung</a:t>
            </a:r>
          </a:p>
          <a:p>
            <a:r>
              <a:rPr lang="de-AT" dirty="0"/>
              <a:t>Ländliche Neuordnung, Drainagierungen, Rodungen, Ausweitung Güterwegenetz</a:t>
            </a:r>
          </a:p>
          <a:p>
            <a:r>
              <a:rPr lang="de-AT" dirty="0"/>
              <a:t>Steigende Flächen- &amp; Arbeitsproduktivität</a:t>
            </a:r>
          </a:p>
        </p:txBody>
      </p:sp>
      <p:sp>
        <p:nvSpPr>
          <p:cNvPr id="6" name="Textplatzhalter 5"/>
          <p:cNvSpPr>
            <a:spLocks noGrp="1"/>
          </p:cNvSpPr>
          <p:nvPr>
            <p:ph type="body" sz="quarter" idx="12"/>
          </p:nvPr>
        </p:nvSpPr>
        <p:spPr/>
        <p:txBody>
          <a:bodyPr/>
          <a:lstStyle/>
          <a:p>
            <a:endParaRPr lang="de-AT" dirty="0"/>
          </a:p>
        </p:txBody>
      </p:sp>
      <p:pic>
        <p:nvPicPr>
          <p:cNvPr id="9218" name="Picture 2" descr="http://traktorclassic.de/sites/traktorclassic.de/files/artikel/4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779912" cy="212431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ildergebnis für geotrac lindn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73405"/>
            <a:ext cx="3779912" cy="251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50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024" y="93723"/>
            <a:ext cx="8927976" cy="457200"/>
          </a:xfrm>
        </p:spPr>
        <p:txBody>
          <a:bodyPr/>
          <a:lstStyle/>
          <a:p>
            <a:r>
              <a:rPr lang="de-AT" dirty="0"/>
              <a:t>Rückblick auf die Entsiedlung ländlicher Räume Österreichs</a:t>
            </a:r>
          </a:p>
        </p:txBody>
      </p:sp>
      <p:sp>
        <p:nvSpPr>
          <p:cNvPr id="4" name="Textplatzhalter 3"/>
          <p:cNvSpPr>
            <a:spLocks noGrp="1"/>
          </p:cNvSpPr>
          <p:nvPr>
            <p:ph type="body" sz="quarter" idx="12"/>
          </p:nvPr>
        </p:nvSpPr>
        <p:spPr/>
        <p:txBody>
          <a:bodyPr/>
          <a:lstStyle/>
          <a:p>
            <a:r>
              <a:rPr lang="de-AT" dirty="0"/>
              <a:t>(Lichtenberger 1965:44)</a:t>
            </a:r>
          </a:p>
        </p:txBody>
      </p:sp>
      <p:pic>
        <p:nvPicPr>
          <p:cNvPr id="6" name="Inhaltsplatzhalter 5"/>
          <p:cNvPicPr>
            <a:picLocks noGrp="1" noChangeAspect="1"/>
          </p:cNvPicPr>
          <p:nvPr>
            <p:ph sz="quarter" idx="11"/>
          </p:nvPr>
        </p:nvPicPr>
        <p:blipFill>
          <a:blip r:embed="rId3"/>
          <a:stretch>
            <a:fillRect/>
          </a:stretch>
        </p:blipFill>
        <p:spPr>
          <a:xfrm>
            <a:off x="625276" y="1034175"/>
            <a:ext cx="7691140" cy="5262726"/>
          </a:xfrm>
          <a:prstGeom prst="rect">
            <a:avLst/>
          </a:prstGeom>
        </p:spPr>
      </p:pic>
    </p:spTree>
    <p:extLst>
      <p:ext uri="{BB962C8B-B14F-4D97-AF65-F5344CB8AC3E}">
        <p14:creationId xmlns:p14="http://schemas.microsoft.com/office/powerpoint/2010/main" val="2652203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Produktionswerte der Land- und Forstwirtschaft (2015)</a:t>
            </a:r>
          </a:p>
        </p:txBody>
      </p:sp>
      <p:sp>
        <p:nvSpPr>
          <p:cNvPr id="3" name="Inhaltsplatzhalter 2"/>
          <p:cNvSpPr>
            <a:spLocks noGrp="1"/>
          </p:cNvSpPr>
          <p:nvPr>
            <p:ph sz="quarter" idx="11"/>
          </p:nvPr>
        </p:nvSpPr>
        <p:spPr/>
        <p:txBody>
          <a:bodyPr/>
          <a:lstStyle/>
          <a:p>
            <a:endParaRPr lang="de-AT"/>
          </a:p>
        </p:txBody>
      </p:sp>
      <p:sp>
        <p:nvSpPr>
          <p:cNvPr id="4" name="Textplatzhalter 3"/>
          <p:cNvSpPr>
            <a:spLocks noGrp="1"/>
          </p:cNvSpPr>
          <p:nvPr>
            <p:ph type="body" sz="quarter" idx="12"/>
          </p:nvPr>
        </p:nvSpPr>
        <p:spPr/>
        <p:txBody>
          <a:bodyPr/>
          <a:lstStyle/>
          <a:p>
            <a:r>
              <a:rPr lang="de-AT"/>
              <a:t>(BMLFUW 2017:13)</a:t>
            </a:r>
            <a:endParaRPr lang="de-AT" dirty="0"/>
          </a:p>
        </p:txBody>
      </p:sp>
      <p:pic>
        <p:nvPicPr>
          <p:cNvPr id="6" name="Grafik 5">
            <a:hlinkClick r:id="rId3"/>
          </p:cNvPr>
          <p:cNvPicPr>
            <a:picLocks noChangeAspect="1"/>
          </p:cNvPicPr>
          <p:nvPr/>
        </p:nvPicPr>
        <p:blipFill>
          <a:blip r:embed="rId4"/>
          <a:stretch>
            <a:fillRect/>
          </a:stretch>
        </p:blipFill>
        <p:spPr>
          <a:xfrm>
            <a:off x="303648" y="1274194"/>
            <a:ext cx="8640962" cy="4891110"/>
          </a:xfrm>
          <a:prstGeom prst="rect">
            <a:avLst/>
          </a:prstGeom>
        </p:spPr>
      </p:pic>
    </p:spTree>
    <p:extLst>
      <p:ext uri="{BB962C8B-B14F-4D97-AF65-F5344CB8AC3E}">
        <p14:creationId xmlns:p14="http://schemas.microsoft.com/office/powerpoint/2010/main" val="306752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 forstwirtschaftliche Dienstleistungen</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normAutofit fontScale="77500" lnSpcReduction="20000"/>
          </a:bodyPr>
          <a:lstStyle/>
          <a:p>
            <a:r>
              <a:rPr lang="de-AT" dirty="0"/>
              <a:t>https://www.landwirt.com/lohnunternehmer/dienstleister,32361,Richard-Steinwendner-Agrar-Service-GmbH.html</a:t>
            </a:r>
          </a:p>
        </p:txBody>
      </p:sp>
      <p:grpSp>
        <p:nvGrpSpPr>
          <p:cNvPr id="5" name="Gruppieren 4"/>
          <p:cNvGrpSpPr/>
          <p:nvPr/>
        </p:nvGrpSpPr>
        <p:grpSpPr>
          <a:xfrm>
            <a:off x="5004048" y="834895"/>
            <a:ext cx="3887146" cy="5661786"/>
            <a:chOff x="5004048" y="834895"/>
            <a:chExt cx="3887146" cy="5661786"/>
          </a:xfrm>
        </p:grpSpPr>
        <p:pic>
          <p:nvPicPr>
            <p:cNvPr id="12290" name="Picture 2" descr="https://static.landwirt.com/contractor/32361/original/5ff1c951bad6c6def116cd6aabb0d9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581321"/>
              <a:ext cx="3887146" cy="291536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static.landwirt.com/contractor/32361/original/cec399ffb7b1d1164fc06217dfc4b7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834895"/>
              <a:ext cx="3887146" cy="2915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p:cNvGrpSpPr/>
          <p:nvPr/>
        </p:nvGrpSpPr>
        <p:grpSpPr>
          <a:xfrm>
            <a:off x="324814" y="834895"/>
            <a:ext cx="3887146" cy="5661786"/>
            <a:chOff x="324814" y="834895"/>
            <a:chExt cx="3887146" cy="5661786"/>
          </a:xfrm>
        </p:grpSpPr>
        <p:pic>
          <p:nvPicPr>
            <p:cNvPr id="12294" name="Picture 6" descr="https://static.landwirt.com/contractor/32361/original/5601e002e76d4902070629d82fef39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814" y="834895"/>
              <a:ext cx="3887146" cy="291536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static.landwirt.com/contractor/32361/original/6fd5a4686e8a5f03fb8591851a7f032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814" y="3581321"/>
              <a:ext cx="3887146" cy="2915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4386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 nicht nur in der Forstwirtschaft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http://www.maschinenring.at/</a:t>
            </a:r>
          </a:p>
        </p:txBody>
      </p:sp>
      <p:pic>
        <p:nvPicPr>
          <p:cNvPr id="5" name="Grafik 4">
            <a:hlinkClick r:id="rId3"/>
          </p:cNvPr>
          <p:cNvPicPr>
            <a:picLocks noChangeAspect="1"/>
          </p:cNvPicPr>
          <p:nvPr/>
        </p:nvPicPr>
        <p:blipFill>
          <a:blip r:embed="rId4"/>
          <a:stretch>
            <a:fillRect/>
          </a:stretch>
        </p:blipFill>
        <p:spPr>
          <a:xfrm>
            <a:off x="1977344" y="793956"/>
            <a:ext cx="5474728" cy="5816898"/>
          </a:xfrm>
          <a:prstGeom prst="rect">
            <a:avLst/>
          </a:prstGeom>
        </p:spPr>
      </p:pic>
    </p:spTree>
    <p:extLst>
      <p:ext uri="{BB962C8B-B14F-4D97-AF65-F5344CB8AC3E}">
        <p14:creationId xmlns:p14="http://schemas.microsoft.com/office/powerpoint/2010/main" val="99765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Produktionswerte regional betrachtet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endParaRPr lang="de-AT" dirty="0"/>
          </a:p>
        </p:txBody>
      </p:sp>
      <p:pic>
        <p:nvPicPr>
          <p:cNvPr id="1026" name="Picture 2" descr="http://statistik.at/wcm/idc/idcplg?IdcService=GET_NATIVE_FILE&amp;RevisionSelectionMethod=LatestReleased&amp;dDocName=04200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86" y="1268760"/>
            <a:ext cx="8215678"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6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Volkswirtschaftliche Bedeutung</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(Statistik Austria 2017)</a:t>
            </a:r>
          </a:p>
        </p:txBody>
      </p:sp>
      <p:pic>
        <p:nvPicPr>
          <p:cNvPr id="5" name="Grafik 4">
            <a:hlinkClick r:id="rId3"/>
          </p:cNvPr>
          <p:cNvPicPr>
            <a:picLocks noChangeAspect="1"/>
          </p:cNvPicPr>
          <p:nvPr/>
        </p:nvPicPr>
        <p:blipFill>
          <a:blip r:embed="rId4">
            <a:clrChange>
              <a:clrFrom>
                <a:srgbClr val="DDECF6"/>
              </a:clrFrom>
              <a:clrTo>
                <a:srgbClr val="DDECF6">
                  <a:alpha val="0"/>
                </a:srgbClr>
              </a:clrTo>
            </a:clrChange>
          </a:blip>
          <a:stretch>
            <a:fillRect/>
          </a:stretch>
        </p:blipFill>
        <p:spPr>
          <a:xfrm>
            <a:off x="395536" y="1832022"/>
            <a:ext cx="7956376" cy="4621314"/>
          </a:xfrm>
          <a:prstGeom prst="rect">
            <a:avLst/>
          </a:prstGeom>
        </p:spPr>
      </p:pic>
      <p:pic>
        <p:nvPicPr>
          <p:cNvPr id="6" name="Grafik 5"/>
          <p:cNvPicPr>
            <a:picLocks noChangeAspect="1"/>
          </p:cNvPicPr>
          <p:nvPr/>
        </p:nvPicPr>
        <p:blipFill rotWithShape="1">
          <a:blip r:embed="rId5"/>
          <a:srcRect b="70622"/>
          <a:stretch/>
        </p:blipFill>
        <p:spPr>
          <a:xfrm>
            <a:off x="1637051" y="1027841"/>
            <a:ext cx="1926837" cy="551169"/>
          </a:xfrm>
          <a:prstGeom prst="rect">
            <a:avLst/>
          </a:prstGeom>
        </p:spPr>
      </p:pic>
      <p:pic>
        <p:nvPicPr>
          <p:cNvPr id="7" name="Grafik 6"/>
          <p:cNvPicPr>
            <a:picLocks noChangeAspect="1"/>
          </p:cNvPicPr>
          <p:nvPr/>
        </p:nvPicPr>
        <p:blipFill rotWithShape="1">
          <a:blip r:embed="rId5"/>
          <a:srcRect t="28492" b="29289"/>
          <a:stretch/>
        </p:blipFill>
        <p:spPr>
          <a:xfrm>
            <a:off x="3707904" y="980728"/>
            <a:ext cx="1926837" cy="792088"/>
          </a:xfrm>
          <a:prstGeom prst="rect">
            <a:avLst/>
          </a:prstGeom>
        </p:spPr>
      </p:pic>
      <p:pic>
        <p:nvPicPr>
          <p:cNvPr id="8" name="Grafik 7"/>
          <p:cNvPicPr>
            <a:picLocks noChangeAspect="1"/>
          </p:cNvPicPr>
          <p:nvPr/>
        </p:nvPicPr>
        <p:blipFill rotWithShape="1">
          <a:blip r:embed="rId5"/>
          <a:srcRect t="70711"/>
          <a:stretch/>
        </p:blipFill>
        <p:spPr>
          <a:xfrm>
            <a:off x="5885523" y="1027841"/>
            <a:ext cx="1926837" cy="549507"/>
          </a:xfrm>
          <a:prstGeom prst="rect">
            <a:avLst/>
          </a:prstGeom>
        </p:spPr>
      </p:pic>
    </p:spTree>
    <p:extLst>
      <p:ext uri="{BB962C8B-B14F-4D97-AF65-F5344CB8AC3E}">
        <p14:creationId xmlns:p14="http://schemas.microsoft.com/office/powerpoint/2010/main" val="959951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Bruttowertschöpfung des Primären Sektors in AUT</a:t>
            </a:r>
          </a:p>
        </p:txBody>
      </p:sp>
      <p:sp>
        <p:nvSpPr>
          <p:cNvPr id="3" name="Inhaltsplatzhalter 2"/>
          <p:cNvSpPr>
            <a:spLocks noGrp="1"/>
          </p:cNvSpPr>
          <p:nvPr>
            <p:ph sz="quarter" idx="11"/>
          </p:nvPr>
        </p:nvSpPr>
        <p:spPr/>
        <p:txBody>
          <a:bodyPr/>
          <a:lstStyle/>
          <a:p>
            <a:endParaRPr lang="de-AT"/>
          </a:p>
        </p:txBody>
      </p:sp>
      <p:sp>
        <p:nvSpPr>
          <p:cNvPr id="4" name="Textplatzhalter 3"/>
          <p:cNvSpPr>
            <a:spLocks noGrp="1"/>
          </p:cNvSpPr>
          <p:nvPr>
            <p:ph type="body" sz="quarter" idx="12"/>
          </p:nvPr>
        </p:nvSpPr>
        <p:spPr/>
        <p:txBody>
          <a:bodyPr/>
          <a:lstStyle/>
          <a:p>
            <a:r>
              <a:rPr lang="de-AT"/>
              <a:t>(Eigene Erstellung 2018; Daten: ÖROK 2018)</a:t>
            </a:r>
            <a:endParaRPr lang="de-AT" dirty="0"/>
          </a:p>
        </p:txBody>
      </p:sp>
      <p:pic>
        <p:nvPicPr>
          <p:cNvPr id="6" name="Grafik 5"/>
          <p:cNvPicPr>
            <a:picLocks noChangeAspect="1"/>
          </p:cNvPicPr>
          <p:nvPr/>
        </p:nvPicPr>
        <p:blipFill>
          <a:blip r:embed="rId3"/>
          <a:stretch>
            <a:fillRect/>
          </a:stretch>
        </p:blipFill>
        <p:spPr>
          <a:xfrm>
            <a:off x="755576" y="1181512"/>
            <a:ext cx="7416824" cy="5062757"/>
          </a:xfrm>
          <a:prstGeom prst="rect">
            <a:avLst/>
          </a:prstGeom>
        </p:spPr>
      </p:pic>
    </p:spTree>
    <p:extLst>
      <p:ext uri="{BB962C8B-B14F-4D97-AF65-F5344CB8AC3E}">
        <p14:creationId xmlns:p14="http://schemas.microsoft.com/office/powerpoint/2010/main" val="1331990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Überblick</a:t>
            </a:r>
          </a:p>
        </p:txBody>
      </p:sp>
      <p:sp>
        <p:nvSpPr>
          <p:cNvPr id="3" name="Inhaltsplatzhalter 2"/>
          <p:cNvSpPr>
            <a:spLocks noGrp="1"/>
          </p:cNvSpPr>
          <p:nvPr>
            <p:ph sz="quarter" idx="11"/>
          </p:nvPr>
        </p:nvSpPr>
        <p:spPr>
          <a:xfrm>
            <a:off x="232264" y="1181512"/>
            <a:ext cx="4848314" cy="4968552"/>
          </a:xfrm>
        </p:spPr>
        <p:txBody>
          <a:bodyPr/>
          <a:lstStyle/>
          <a:p>
            <a:pPr>
              <a:lnSpc>
                <a:spcPct val="100000"/>
              </a:lnSpc>
              <a:spcAft>
                <a:spcPts val="1400"/>
              </a:spcAft>
            </a:pPr>
            <a:r>
              <a:rPr lang="de-AT" b="1" dirty="0"/>
              <a:t>Mythos Land- &amp; Forstwirtschaft</a:t>
            </a:r>
          </a:p>
          <a:p>
            <a:pPr>
              <a:lnSpc>
                <a:spcPct val="100000"/>
              </a:lnSpc>
              <a:spcAft>
                <a:spcPts val="1400"/>
              </a:spcAft>
            </a:pPr>
            <a:r>
              <a:rPr lang="de-AT" b="1" dirty="0"/>
              <a:t>Ein Blick nach hinten ...</a:t>
            </a:r>
          </a:p>
          <a:p>
            <a:pPr>
              <a:lnSpc>
                <a:spcPct val="100000"/>
              </a:lnSpc>
              <a:spcAft>
                <a:spcPts val="1400"/>
              </a:spcAft>
            </a:pPr>
            <a:r>
              <a:rPr lang="de-AT" b="1" dirty="0"/>
              <a:t>... und in's Jetzt</a:t>
            </a:r>
          </a:p>
          <a:p>
            <a:pPr>
              <a:lnSpc>
                <a:spcPct val="100000"/>
              </a:lnSpc>
              <a:spcAft>
                <a:spcPts val="1400"/>
              </a:spcAft>
            </a:pPr>
            <a:r>
              <a:rPr lang="de-AT" b="1" dirty="0"/>
              <a:t>Bio - eh klar(?)</a:t>
            </a:r>
          </a:p>
          <a:p>
            <a:pPr>
              <a:lnSpc>
                <a:spcPct val="100000"/>
              </a:lnSpc>
              <a:spcAft>
                <a:spcPts val="1400"/>
              </a:spcAft>
            </a:pPr>
            <a:r>
              <a:rPr lang="de-AT" b="1" dirty="0"/>
              <a:t>Klimaschutz und </a:t>
            </a:r>
            <a:r>
              <a:rPr lang="de-AT" b="1" dirty="0" err="1"/>
              <a:t>LaFo</a:t>
            </a:r>
            <a:endParaRPr lang="de-AT" b="1" dirty="0"/>
          </a:p>
        </p:txBody>
      </p:sp>
      <p:sp>
        <p:nvSpPr>
          <p:cNvPr id="4" name="Textplatzhalter 3"/>
          <p:cNvSpPr>
            <a:spLocks noGrp="1"/>
          </p:cNvSpPr>
          <p:nvPr>
            <p:ph type="body" sz="quarter" idx="12"/>
          </p:nvPr>
        </p:nvSpPr>
        <p:spPr/>
        <p:txBody>
          <a:bodyPr/>
          <a:lstStyle/>
          <a:p>
            <a:r>
              <a:rPr lang="de-AT"/>
              <a:t>(Steiermark Tourismus, o.J.)</a:t>
            </a:r>
            <a:endParaRPr lang="de-AT" dirty="0"/>
          </a:p>
        </p:txBody>
      </p:sp>
      <p:pic>
        <p:nvPicPr>
          <p:cNvPr id="5" name="Picture 4">
            <a:hlinkClick r:id="rId3"/>
          </p:cNvPr>
          <p:cNvPicPr>
            <a:picLocks noChangeAspect="1"/>
          </p:cNvPicPr>
          <p:nvPr/>
        </p:nvPicPr>
        <p:blipFill>
          <a:blip r:embed="rId4"/>
          <a:stretch>
            <a:fillRect/>
          </a:stretch>
        </p:blipFill>
        <p:spPr>
          <a:xfrm>
            <a:off x="5080578" y="2348880"/>
            <a:ext cx="4118197" cy="2736304"/>
          </a:xfrm>
          <a:prstGeom prst="rect">
            <a:avLst/>
          </a:prstGeom>
        </p:spPr>
      </p:pic>
    </p:spTree>
    <p:extLst>
      <p:ext uri="{BB962C8B-B14F-4D97-AF65-F5344CB8AC3E}">
        <p14:creationId xmlns:p14="http://schemas.microsoft.com/office/powerpoint/2010/main" val="2374465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Österreichs Landwirtschaft in (ausgewählten) Zahlen</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(Groier und Hovorka (2007), Hovorka 2010)</a:t>
            </a:r>
          </a:p>
        </p:txBody>
      </p:sp>
      <p:pic>
        <p:nvPicPr>
          <p:cNvPr id="5" name="Grafik 4"/>
          <p:cNvPicPr>
            <a:picLocks noChangeAspect="1"/>
          </p:cNvPicPr>
          <p:nvPr/>
        </p:nvPicPr>
        <p:blipFill>
          <a:blip r:embed="rId3"/>
          <a:stretch>
            <a:fillRect/>
          </a:stretch>
        </p:blipFill>
        <p:spPr>
          <a:xfrm>
            <a:off x="466152" y="2217759"/>
            <a:ext cx="8211696" cy="2867425"/>
          </a:xfrm>
          <a:prstGeom prst="rect">
            <a:avLst/>
          </a:prstGeom>
        </p:spPr>
      </p:pic>
      <p:sp>
        <p:nvSpPr>
          <p:cNvPr id="6" name="Abgerundetes Rechteck 5"/>
          <p:cNvSpPr/>
          <p:nvPr/>
        </p:nvSpPr>
        <p:spPr>
          <a:xfrm>
            <a:off x="7498928" y="2485283"/>
            <a:ext cx="791047" cy="360040"/>
          </a:xfrm>
          <a:prstGeom prst="roundRect">
            <a:avLst>
              <a:gd name="adj" fmla="val 34304"/>
            </a:avLst>
          </a:prstGeom>
          <a:noFill/>
          <a:ln w="57150">
            <a:solidFill>
              <a:srgbClr val="E37823"/>
            </a:solid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rtlCol="0" anchor="ctr"/>
          <a:lstStyle/>
          <a:p>
            <a:pPr algn="ctr"/>
            <a:endParaRPr lang="de-AT" dirty="0"/>
          </a:p>
        </p:txBody>
      </p:sp>
      <p:sp>
        <p:nvSpPr>
          <p:cNvPr id="7" name="Abgerundetes Rechteck 6"/>
          <p:cNvSpPr/>
          <p:nvPr/>
        </p:nvSpPr>
        <p:spPr>
          <a:xfrm>
            <a:off x="7498928" y="4716824"/>
            <a:ext cx="791047" cy="360040"/>
          </a:xfrm>
          <a:prstGeom prst="roundRect">
            <a:avLst>
              <a:gd name="adj" fmla="val 34304"/>
            </a:avLst>
          </a:prstGeom>
          <a:noFill/>
          <a:ln w="57150">
            <a:solidFill>
              <a:srgbClr val="E37823"/>
            </a:solid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rtlCol="0" anchor="ctr"/>
          <a:lstStyle/>
          <a:p>
            <a:pPr algn="ctr"/>
            <a:endParaRPr lang="de-AT" dirty="0"/>
          </a:p>
        </p:txBody>
      </p:sp>
      <p:sp>
        <p:nvSpPr>
          <p:cNvPr id="8" name="Eckige Klammer rechts 7"/>
          <p:cNvSpPr/>
          <p:nvPr/>
        </p:nvSpPr>
        <p:spPr>
          <a:xfrm>
            <a:off x="8289975" y="2636912"/>
            <a:ext cx="242465" cy="2232248"/>
          </a:xfrm>
          <a:prstGeom prst="rightBracket">
            <a:avLst>
              <a:gd name="adj" fmla="val 86901"/>
            </a:avLst>
          </a:prstGeom>
          <a:ln w="5715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Tree>
    <p:extLst>
      <p:ext uri="{BB962C8B-B14F-4D97-AF65-F5344CB8AC3E}">
        <p14:creationId xmlns:p14="http://schemas.microsoft.com/office/powerpoint/2010/main" val="43764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024" y="93723"/>
            <a:ext cx="8927976" cy="457200"/>
          </a:xfrm>
        </p:spPr>
        <p:txBody>
          <a:bodyPr/>
          <a:lstStyle/>
          <a:p>
            <a:r>
              <a:rPr lang="de-AT" dirty="0"/>
              <a:t>Exkurs: Kleinteiligkeit der österreichischen Landwirtschaft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(Eurostat 2013)</a:t>
            </a:r>
          </a:p>
        </p:txBody>
      </p:sp>
      <p:pic>
        <p:nvPicPr>
          <p:cNvPr id="10242" name="Picture 2" descr="http://ec.europa.eu/eurostat/statistics-explained/images/1/11/Average_utilised_agricultural_area_per_holding%2C_2010_and_2013_%28%C2%B9%29_%28hectares%29_YB16-de.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780"/>
          <a:stretch/>
        </p:blipFill>
        <p:spPr bwMode="auto">
          <a:xfrm>
            <a:off x="847533" y="1139999"/>
            <a:ext cx="8044947" cy="5184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rot="16200000">
            <a:off x="-1447928" y="3117893"/>
            <a:ext cx="3883787" cy="369332"/>
          </a:xfrm>
          <a:prstGeom prst="rect">
            <a:avLst/>
          </a:prstGeom>
          <a:noFill/>
        </p:spPr>
        <p:txBody>
          <a:bodyPr wrap="square" rtlCol="0">
            <a:spAutoFit/>
          </a:bodyPr>
          <a:lstStyle/>
          <a:p>
            <a:pPr algn="ctr"/>
            <a:r>
              <a:rPr lang="de-AT" b="1" dirty="0">
                <a:latin typeface="+mn-lt"/>
              </a:rPr>
              <a:t>Ø Betriebsgröße [ha]</a:t>
            </a:r>
          </a:p>
        </p:txBody>
      </p:sp>
      <p:pic>
        <p:nvPicPr>
          <p:cNvPr id="7" name="Grafik 6"/>
          <p:cNvPicPr>
            <a:picLocks noChangeAspect="1"/>
          </p:cNvPicPr>
          <p:nvPr/>
        </p:nvPicPr>
        <p:blipFill>
          <a:blip r:embed="rId5"/>
          <a:stretch>
            <a:fillRect/>
          </a:stretch>
        </p:blipFill>
        <p:spPr>
          <a:xfrm>
            <a:off x="7380312" y="1360665"/>
            <a:ext cx="1440160" cy="342137"/>
          </a:xfrm>
          <a:prstGeom prst="rect">
            <a:avLst/>
          </a:prstGeom>
        </p:spPr>
      </p:pic>
      <p:sp>
        <p:nvSpPr>
          <p:cNvPr id="8" name="Pfeil nach rechts 7"/>
          <p:cNvSpPr/>
          <p:nvPr/>
        </p:nvSpPr>
        <p:spPr>
          <a:xfrm rot="16200000">
            <a:off x="4219244" y="6489340"/>
            <a:ext cx="1656184" cy="864096"/>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232357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Land- &amp; forstwirtschaftliche Betriebe nach Erwerbsart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(Kirner 2014)</a:t>
            </a:r>
          </a:p>
        </p:txBody>
      </p:sp>
      <p:pic>
        <p:nvPicPr>
          <p:cNvPr id="5" name="Grafik 4"/>
          <p:cNvPicPr>
            <a:picLocks noChangeAspect="1"/>
          </p:cNvPicPr>
          <p:nvPr/>
        </p:nvPicPr>
        <p:blipFill>
          <a:blip r:embed="rId3"/>
          <a:stretch>
            <a:fillRect/>
          </a:stretch>
        </p:blipFill>
        <p:spPr>
          <a:xfrm>
            <a:off x="849177" y="1128391"/>
            <a:ext cx="7683263" cy="5021673"/>
          </a:xfrm>
          <a:prstGeom prst="rect">
            <a:avLst/>
          </a:prstGeom>
        </p:spPr>
      </p:pic>
    </p:spTree>
    <p:extLst>
      <p:ext uri="{BB962C8B-B14F-4D97-AF65-F5344CB8AC3E}">
        <p14:creationId xmlns:p14="http://schemas.microsoft.com/office/powerpoint/2010/main" val="93681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2400" dirty="0"/>
              <a:t>Anzahl der land- und forstwirtschaftlichen Betriebe 1951–2013</a:t>
            </a:r>
          </a:p>
        </p:txBody>
      </p:sp>
      <p:sp>
        <p:nvSpPr>
          <p:cNvPr id="3" name="Inhaltsplatzhalter 2"/>
          <p:cNvSpPr>
            <a:spLocks noGrp="1"/>
          </p:cNvSpPr>
          <p:nvPr>
            <p:ph sz="quarter" idx="11"/>
          </p:nvPr>
        </p:nvSpPr>
        <p:spPr/>
        <p:txBody>
          <a:bodyPr/>
          <a:lstStyle/>
          <a:p>
            <a:endParaRPr lang="de-AT"/>
          </a:p>
        </p:txBody>
      </p:sp>
      <p:sp>
        <p:nvSpPr>
          <p:cNvPr id="4" name="Textplatzhalter 3"/>
          <p:cNvSpPr>
            <a:spLocks noGrp="1"/>
          </p:cNvSpPr>
          <p:nvPr>
            <p:ph type="body" sz="quarter" idx="12"/>
          </p:nvPr>
        </p:nvSpPr>
        <p:spPr/>
        <p:txBody>
          <a:bodyPr/>
          <a:lstStyle/>
          <a:p>
            <a:r>
              <a:rPr lang="de-AT"/>
              <a:t>(BMLFUW 2017:60)</a:t>
            </a:r>
            <a:endParaRPr lang="de-AT" dirty="0"/>
          </a:p>
        </p:txBody>
      </p:sp>
      <p:pic>
        <p:nvPicPr>
          <p:cNvPr id="5" name="Grafik 4"/>
          <p:cNvPicPr>
            <a:picLocks noChangeAspect="1"/>
          </p:cNvPicPr>
          <p:nvPr/>
        </p:nvPicPr>
        <p:blipFill>
          <a:blip r:embed="rId3">
            <a:clrChange>
              <a:clrFrom>
                <a:srgbClr val="F4F3DB"/>
              </a:clrFrom>
              <a:clrTo>
                <a:srgbClr val="F4F3DB">
                  <a:alpha val="0"/>
                </a:srgbClr>
              </a:clrTo>
            </a:clrChange>
          </a:blip>
          <a:stretch>
            <a:fillRect/>
          </a:stretch>
        </p:blipFill>
        <p:spPr>
          <a:xfrm>
            <a:off x="323528" y="1325528"/>
            <a:ext cx="8421850" cy="4839776"/>
          </a:xfrm>
          <a:prstGeom prst="rect">
            <a:avLst/>
          </a:prstGeom>
        </p:spPr>
      </p:pic>
    </p:spTree>
    <p:extLst>
      <p:ext uri="{BB962C8B-B14F-4D97-AF65-F5344CB8AC3E}">
        <p14:creationId xmlns:p14="http://schemas.microsoft.com/office/powerpoint/2010/main" val="2447315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2400" dirty="0"/>
              <a:t>Land- &amp; forstwirtschaftliche Betriebe nach Erwerbsart (2013)</a:t>
            </a:r>
          </a:p>
        </p:txBody>
      </p:sp>
      <p:sp>
        <p:nvSpPr>
          <p:cNvPr id="3" name="Inhaltsplatzhalter 2"/>
          <p:cNvSpPr>
            <a:spLocks noGrp="1"/>
          </p:cNvSpPr>
          <p:nvPr>
            <p:ph sz="quarter" idx="11"/>
          </p:nvPr>
        </p:nvSpPr>
        <p:spPr/>
        <p:txBody>
          <a:bodyPr/>
          <a:lstStyle/>
          <a:p>
            <a:endParaRPr lang="de-AT"/>
          </a:p>
        </p:txBody>
      </p:sp>
      <p:sp>
        <p:nvSpPr>
          <p:cNvPr id="4" name="Textplatzhalter 3"/>
          <p:cNvSpPr>
            <a:spLocks noGrp="1"/>
          </p:cNvSpPr>
          <p:nvPr>
            <p:ph type="body" sz="quarter" idx="12"/>
          </p:nvPr>
        </p:nvSpPr>
        <p:spPr/>
        <p:txBody>
          <a:bodyPr/>
          <a:lstStyle/>
          <a:p>
            <a:r>
              <a:rPr lang="de-AT"/>
              <a:t>(BLFUW 2017:59)</a:t>
            </a:r>
            <a:endParaRPr lang="de-AT" dirty="0"/>
          </a:p>
        </p:txBody>
      </p:sp>
      <p:pic>
        <p:nvPicPr>
          <p:cNvPr id="5" name="Grafik 4"/>
          <p:cNvPicPr>
            <a:picLocks noChangeAspect="1"/>
          </p:cNvPicPr>
          <p:nvPr/>
        </p:nvPicPr>
        <p:blipFill>
          <a:blip r:embed="rId3"/>
          <a:stretch>
            <a:fillRect/>
          </a:stretch>
        </p:blipFill>
        <p:spPr>
          <a:xfrm>
            <a:off x="611560" y="1096628"/>
            <a:ext cx="7920880" cy="5068676"/>
          </a:xfrm>
          <a:prstGeom prst="rect">
            <a:avLst/>
          </a:prstGeom>
        </p:spPr>
      </p:pic>
    </p:spTree>
    <p:extLst>
      <p:ext uri="{BB962C8B-B14F-4D97-AF65-F5344CB8AC3E}">
        <p14:creationId xmlns:p14="http://schemas.microsoft.com/office/powerpoint/2010/main" val="4017879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86" y="1863170"/>
            <a:ext cx="8321314" cy="431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AT" dirty="0"/>
              <a:t>Landnutzung Österreichs</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a:t>(Eigene Erstellung 2017; Daten: UBA 2014)</a:t>
            </a:r>
            <a:endParaRPr lang="de-AT"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64" y="1181512"/>
            <a:ext cx="3403632" cy="261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814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Landwirtschaftliche (Nutz-)Flächen in Österreich (2014)</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(Eigene Erstellung 2017; Datengrundlage: UBA 2014)</a:t>
            </a:r>
          </a:p>
        </p:txBody>
      </p:sp>
      <p:pic>
        <p:nvPicPr>
          <p:cNvPr id="5" name="Grafik 4"/>
          <p:cNvPicPr>
            <a:picLocks noChangeAspect="1"/>
          </p:cNvPicPr>
          <p:nvPr/>
        </p:nvPicPr>
        <p:blipFill>
          <a:blip r:embed="rId3"/>
          <a:stretch>
            <a:fillRect/>
          </a:stretch>
        </p:blipFill>
        <p:spPr>
          <a:xfrm>
            <a:off x="335034" y="1412776"/>
            <a:ext cx="8557446" cy="4494976"/>
          </a:xfrm>
          <a:prstGeom prst="rect">
            <a:avLst/>
          </a:prstGeom>
        </p:spPr>
      </p:pic>
    </p:spTree>
    <p:extLst>
      <p:ext uri="{BB962C8B-B14F-4D97-AF65-F5344CB8AC3E}">
        <p14:creationId xmlns:p14="http://schemas.microsoft.com/office/powerpoint/2010/main" val="3237354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Großlandschaften Österreichs</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(files.dorner-verlag.at/onlineanhaenge/files/7034_2319_db3_8_9.pdf)</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92" y="1156812"/>
            <a:ext cx="8358844" cy="50084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289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 über das Klima …</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endParaRPr lang="de-AT"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3" y="1075340"/>
            <a:ext cx="8980173" cy="537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18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Landwirtschaft und das Wetter</a:t>
            </a:r>
          </a:p>
        </p:txBody>
      </p:sp>
      <p:sp>
        <p:nvSpPr>
          <p:cNvPr id="3" name="Inhaltsplatzhalter 2"/>
          <p:cNvSpPr>
            <a:spLocks noGrp="1"/>
          </p:cNvSpPr>
          <p:nvPr>
            <p:ph sz="quarter" idx="11"/>
          </p:nvPr>
        </p:nvSpPr>
        <p:spPr/>
        <p:txBody>
          <a:bodyPr/>
          <a:lstStyle/>
          <a:p>
            <a:endParaRPr lang="de-AT"/>
          </a:p>
        </p:txBody>
      </p:sp>
      <p:sp>
        <p:nvSpPr>
          <p:cNvPr id="4" name="Textplatzhalter 3"/>
          <p:cNvSpPr>
            <a:spLocks noGrp="1"/>
          </p:cNvSpPr>
          <p:nvPr>
            <p:ph type="body" sz="quarter" idx="12"/>
          </p:nvPr>
        </p:nvSpPr>
        <p:spPr/>
        <p:txBody>
          <a:bodyPr/>
          <a:lstStyle/>
          <a:p>
            <a:r>
              <a:rPr lang="de-AT" dirty="0"/>
              <a:t>(BMLFUW 2017:38)</a:t>
            </a:r>
          </a:p>
        </p:txBody>
      </p:sp>
      <p:pic>
        <p:nvPicPr>
          <p:cNvPr id="5" name="Grafik 4"/>
          <p:cNvPicPr>
            <a:picLocks noChangeAspect="1"/>
          </p:cNvPicPr>
          <p:nvPr/>
        </p:nvPicPr>
        <p:blipFill>
          <a:blip r:embed="rId3"/>
          <a:stretch>
            <a:fillRect/>
          </a:stretch>
        </p:blipFill>
        <p:spPr>
          <a:xfrm>
            <a:off x="726856" y="1307299"/>
            <a:ext cx="7776864" cy="4716978"/>
          </a:xfrm>
          <a:prstGeom prst="rect">
            <a:avLst/>
          </a:prstGeom>
        </p:spPr>
      </p:pic>
    </p:spTree>
    <p:extLst>
      <p:ext uri="{BB962C8B-B14F-4D97-AF65-F5344CB8AC3E}">
        <p14:creationId xmlns:p14="http://schemas.microsoft.com/office/powerpoint/2010/main" val="2062113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Mythos Land- &amp; Forstwirtschaft</a:t>
            </a:r>
          </a:p>
        </p:txBody>
      </p:sp>
      <p:sp>
        <p:nvSpPr>
          <p:cNvPr id="4" name="Textplatzhalter 3"/>
          <p:cNvSpPr>
            <a:spLocks noGrp="1"/>
          </p:cNvSpPr>
          <p:nvPr>
            <p:ph type="body" sz="quarter" idx="12"/>
          </p:nvPr>
        </p:nvSpPr>
        <p:spPr/>
        <p:txBody>
          <a:bodyPr/>
          <a:lstStyle/>
          <a:p>
            <a:r>
              <a:rPr lang="de-AT"/>
              <a:t>(missoffline, CC BY-ND)</a:t>
            </a:r>
          </a:p>
        </p:txBody>
      </p:sp>
      <p:pic>
        <p:nvPicPr>
          <p:cNvPr id="6" name="Picture 2" descr="missoffline, CC BY-ND">
            <a:hlinkClick r:id="rId3"/>
          </p:cNvPr>
          <p:cNvPicPr>
            <a:picLocks noGrp="1" noChangeAspect="1" noChangeArrowheads="1"/>
          </p:cNvPicPr>
          <p:nvPr>
            <p:ph sz="quarter" idx="11"/>
          </p:nvPr>
        </p:nvPicPr>
        <p:blipFill rotWithShape="1">
          <a:blip r:embed="rId4">
            <a:extLst>
              <a:ext uri="{28A0092B-C50C-407E-A947-70E740481C1C}">
                <a14:useLocalDpi xmlns:a14="http://schemas.microsoft.com/office/drawing/2010/main" val="0"/>
              </a:ext>
            </a:extLst>
          </a:blip>
          <a:srcRect t="10487"/>
          <a:stretch/>
        </p:blipFill>
        <p:spPr bwMode="auto">
          <a:xfrm>
            <a:off x="0" y="921420"/>
            <a:ext cx="9144000" cy="553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835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Nutzung der Nutzflächen </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(Statistik Austria 2015)</a:t>
            </a:r>
          </a:p>
        </p:txBody>
      </p:sp>
      <p:pic>
        <p:nvPicPr>
          <p:cNvPr id="1026" name="Picture 2" descr="https://www.statistik.at/wcm/idc/idcplg?IdcService=GET_NATIVE_FILE&amp;RevisionSelectionMethod=LatestReleased&amp;dDocName=08115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52736"/>
            <a:ext cx="8635886" cy="51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763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Eine österreichische Spezialität: Berglandwirtschaft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a:xfrm>
            <a:off x="4431382" y="6653464"/>
            <a:ext cx="3887391" cy="215444"/>
          </a:xfrm>
        </p:spPr>
        <p:txBody>
          <a:bodyPr/>
          <a:lstStyle/>
          <a:p>
            <a:r>
              <a:rPr lang="de-AT" dirty="0"/>
              <a:t>(Kirner 2014)</a:t>
            </a:r>
          </a:p>
        </p:txBody>
      </p:sp>
      <p:pic>
        <p:nvPicPr>
          <p:cNvPr id="5" name="Grafik 4"/>
          <p:cNvPicPr>
            <a:picLocks noChangeAspect="1"/>
          </p:cNvPicPr>
          <p:nvPr/>
        </p:nvPicPr>
        <p:blipFill>
          <a:blip r:embed="rId3"/>
          <a:stretch>
            <a:fillRect/>
          </a:stretch>
        </p:blipFill>
        <p:spPr>
          <a:xfrm>
            <a:off x="290797" y="1661752"/>
            <a:ext cx="2120963" cy="4032448"/>
          </a:xfrm>
          <a:prstGeom prst="rect">
            <a:avLst/>
          </a:prstGeom>
        </p:spPr>
      </p:pic>
      <p:pic>
        <p:nvPicPr>
          <p:cNvPr id="6" name="Grafik 5"/>
          <p:cNvPicPr>
            <a:picLocks noChangeAspect="1"/>
          </p:cNvPicPr>
          <p:nvPr/>
        </p:nvPicPr>
        <p:blipFill rotWithShape="1">
          <a:blip r:embed="rId4"/>
          <a:srcRect r="12261"/>
          <a:stretch/>
        </p:blipFill>
        <p:spPr>
          <a:xfrm rot="5400000">
            <a:off x="4001736" y="546848"/>
            <a:ext cx="3534714" cy="6282617"/>
          </a:xfrm>
          <a:prstGeom prst="rect">
            <a:avLst/>
          </a:prstGeom>
        </p:spPr>
      </p:pic>
      <p:sp>
        <p:nvSpPr>
          <p:cNvPr id="7" name="Textfeld 6"/>
          <p:cNvSpPr txBox="1"/>
          <p:nvPr/>
        </p:nvSpPr>
        <p:spPr>
          <a:xfrm>
            <a:off x="6770171" y="1848270"/>
            <a:ext cx="1514525" cy="338554"/>
          </a:xfrm>
          <a:prstGeom prst="rect">
            <a:avLst/>
          </a:prstGeom>
          <a:noFill/>
        </p:spPr>
        <p:txBody>
          <a:bodyPr wrap="square" rtlCol="0">
            <a:spAutoFit/>
          </a:bodyPr>
          <a:lstStyle/>
          <a:p>
            <a:r>
              <a:rPr lang="de-AT" sz="1600" b="1" dirty="0">
                <a:latin typeface="+mn-lt"/>
              </a:rPr>
              <a:t>Stand: 2001</a:t>
            </a:r>
          </a:p>
        </p:txBody>
      </p:sp>
    </p:spTree>
    <p:extLst>
      <p:ext uri="{BB962C8B-B14F-4D97-AF65-F5344CB8AC3E}">
        <p14:creationId xmlns:p14="http://schemas.microsoft.com/office/powerpoint/2010/main" val="2605706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Selbstversorgungsgrad ausgewählter landw. Produkte</a:t>
            </a:r>
          </a:p>
        </p:txBody>
      </p:sp>
      <p:sp>
        <p:nvSpPr>
          <p:cNvPr id="4" name="Textplatzhalter 3"/>
          <p:cNvSpPr>
            <a:spLocks noGrp="1"/>
          </p:cNvSpPr>
          <p:nvPr>
            <p:ph type="body" sz="quarter" idx="12"/>
          </p:nvPr>
        </p:nvSpPr>
        <p:spPr/>
        <p:txBody>
          <a:bodyPr/>
          <a:lstStyle/>
          <a:p>
            <a:r>
              <a:rPr lang="de-AT" dirty="0"/>
              <a:t>(datengrundlage: BMLFUW 2016)</a:t>
            </a:r>
          </a:p>
        </p:txBody>
      </p:sp>
      <p:pic>
        <p:nvPicPr>
          <p:cNvPr id="6" name="Inhaltsplatzhalter 5"/>
          <p:cNvPicPr>
            <a:picLocks noGrp="1" noChangeAspect="1"/>
          </p:cNvPicPr>
          <p:nvPr>
            <p:ph sz="quarter" idx="11"/>
          </p:nvPr>
        </p:nvPicPr>
        <p:blipFill>
          <a:blip r:embed="rId3"/>
          <a:stretch>
            <a:fillRect/>
          </a:stretch>
        </p:blipFill>
        <p:spPr>
          <a:xfrm>
            <a:off x="564944" y="987847"/>
            <a:ext cx="8099838" cy="5431582"/>
          </a:xfrm>
          <a:prstGeom prst="rect">
            <a:avLst/>
          </a:prstGeom>
        </p:spPr>
      </p:pic>
    </p:spTree>
    <p:extLst>
      <p:ext uri="{BB962C8B-B14F-4D97-AF65-F5344CB8AC3E}">
        <p14:creationId xmlns:p14="http://schemas.microsoft.com/office/powerpoint/2010/main" val="2516387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Selbstversorgungsgrad ausgewählter landw. Produkte</a:t>
            </a:r>
          </a:p>
        </p:txBody>
      </p:sp>
      <p:sp>
        <p:nvSpPr>
          <p:cNvPr id="4" name="Textplatzhalter 3"/>
          <p:cNvSpPr>
            <a:spLocks noGrp="1"/>
          </p:cNvSpPr>
          <p:nvPr>
            <p:ph type="body" sz="quarter" idx="12"/>
          </p:nvPr>
        </p:nvSpPr>
        <p:spPr/>
        <p:txBody>
          <a:bodyPr/>
          <a:lstStyle/>
          <a:p>
            <a:r>
              <a:rPr lang="de-AT" dirty="0"/>
              <a:t>(datengrundlage: BMLFUW 2016)</a:t>
            </a:r>
          </a:p>
        </p:txBody>
      </p:sp>
      <p:pic>
        <p:nvPicPr>
          <p:cNvPr id="6" name="Inhaltsplatzhalter 5"/>
          <p:cNvPicPr>
            <a:picLocks noGrp="1" noChangeAspect="1"/>
          </p:cNvPicPr>
          <p:nvPr>
            <p:ph sz="quarter" idx="11"/>
          </p:nvPr>
        </p:nvPicPr>
        <p:blipFill>
          <a:blip r:embed="rId3"/>
          <a:stretch>
            <a:fillRect/>
          </a:stretch>
        </p:blipFill>
        <p:spPr>
          <a:xfrm>
            <a:off x="553269" y="990585"/>
            <a:ext cx="8123188" cy="5451506"/>
          </a:xfrm>
          <a:prstGeom prst="rect">
            <a:avLst/>
          </a:prstGeom>
        </p:spPr>
      </p:pic>
    </p:spTree>
    <p:extLst>
      <p:ext uri="{BB962C8B-B14F-4D97-AF65-F5344CB8AC3E}">
        <p14:creationId xmlns:p14="http://schemas.microsoft.com/office/powerpoint/2010/main" val="3116311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Wir sind </a:t>
            </a:r>
            <a:r>
              <a:rPr lang="de-AT" dirty="0" err="1"/>
              <a:t>bio</a:t>
            </a:r>
            <a:r>
              <a:rPr lang="de-AT" dirty="0"/>
              <a:t>!</a:t>
            </a:r>
          </a:p>
        </p:txBody>
      </p:sp>
      <p:sp>
        <p:nvSpPr>
          <p:cNvPr id="4" name="Textplatzhalter 3"/>
          <p:cNvSpPr>
            <a:spLocks noGrp="1"/>
          </p:cNvSpPr>
          <p:nvPr>
            <p:ph type="body" sz="quarter" idx="12"/>
          </p:nvPr>
        </p:nvSpPr>
        <p:spPr/>
        <p:txBody>
          <a:bodyPr/>
          <a:lstStyle/>
          <a:p>
            <a:endParaRPr lang="de-AT" dirty="0"/>
          </a:p>
        </p:txBody>
      </p:sp>
      <p:pic>
        <p:nvPicPr>
          <p:cNvPr id="6" name="Picture 2" descr="http://images.derstandard.at/2016/10/25/landwirtschaft.jpg">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2353468" y="991439"/>
            <a:ext cx="4522788" cy="534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063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Bio … </a:t>
            </a:r>
            <a:r>
              <a:rPr lang="de-AT" dirty="0" err="1"/>
              <a:t>and</a:t>
            </a:r>
            <a:r>
              <a:rPr lang="de-AT" dirty="0"/>
              <a:t> </a:t>
            </a:r>
            <a:r>
              <a:rPr lang="de-AT" dirty="0" err="1"/>
              <a:t>you</a:t>
            </a:r>
            <a:r>
              <a:rPr lang="de-AT" dirty="0"/>
              <a:t> </a:t>
            </a:r>
            <a:r>
              <a:rPr lang="de-AT" dirty="0" err="1"/>
              <a:t>don‘t</a:t>
            </a:r>
            <a:r>
              <a:rPr lang="de-AT" dirty="0"/>
              <a:t> </a:t>
            </a:r>
            <a:r>
              <a:rPr lang="de-AT" dirty="0" err="1"/>
              <a:t>stop</a:t>
            </a:r>
            <a:r>
              <a:rPr lang="de-AT" dirty="0"/>
              <a:t>(?)</a:t>
            </a:r>
          </a:p>
        </p:txBody>
      </p:sp>
      <p:sp>
        <p:nvSpPr>
          <p:cNvPr id="4" name="Textplatzhalter 3"/>
          <p:cNvSpPr>
            <a:spLocks noGrp="1"/>
          </p:cNvSpPr>
          <p:nvPr>
            <p:ph type="body" sz="quarter" idx="12"/>
          </p:nvPr>
        </p:nvSpPr>
        <p:spPr/>
        <p:txBody>
          <a:bodyPr/>
          <a:lstStyle/>
          <a:p>
            <a:r>
              <a:rPr lang="de-AT" dirty="0"/>
              <a:t>(UBA 2016:98)</a:t>
            </a:r>
          </a:p>
        </p:txBody>
      </p:sp>
      <p:pic>
        <p:nvPicPr>
          <p:cNvPr id="6" name="Inhaltsplatzhalter 5">
            <a:hlinkClick r:id="rId3"/>
          </p:cNvPr>
          <p:cNvPicPr>
            <a:picLocks noGrp="1" noChangeAspect="1"/>
          </p:cNvPicPr>
          <p:nvPr>
            <p:ph sz="quarter" idx="11"/>
          </p:nvPr>
        </p:nvPicPr>
        <p:blipFill>
          <a:blip r:embed="rId4"/>
          <a:stretch>
            <a:fillRect/>
          </a:stretch>
        </p:blipFill>
        <p:spPr>
          <a:xfrm>
            <a:off x="231775" y="1367608"/>
            <a:ext cx="8766175" cy="4595858"/>
          </a:xfrm>
          <a:prstGeom prst="rect">
            <a:avLst/>
          </a:prstGeom>
        </p:spPr>
      </p:pic>
    </p:spTree>
    <p:extLst>
      <p:ext uri="{BB962C8B-B14F-4D97-AF65-F5344CB8AC3E}">
        <p14:creationId xmlns:p14="http://schemas.microsoft.com/office/powerpoint/2010/main" val="1396401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Wo die Landwirtschaft in Österreich „bio“ ist</a:t>
            </a:r>
          </a:p>
        </p:txBody>
      </p:sp>
      <p:sp>
        <p:nvSpPr>
          <p:cNvPr id="4" name="Textplatzhalter 3"/>
          <p:cNvSpPr>
            <a:spLocks noGrp="1"/>
          </p:cNvSpPr>
          <p:nvPr>
            <p:ph type="body" sz="quarter" idx="12"/>
          </p:nvPr>
        </p:nvSpPr>
        <p:spPr/>
        <p:txBody>
          <a:bodyPr/>
          <a:lstStyle/>
          <a:p>
            <a:r>
              <a:rPr lang="de-AT" dirty="0"/>
              <a:t>(BMLFUW 2016)</a:t>
            </a:r>
          </a:p>
        </p:txBody>
      </p:sp>
      <p:pic>
        <p:nvPicPr>
          <p:cNvPr id="7" name="Inhaltsplatzhalter 6">
            <a:hlinkClick r:id="rId3"/>
          </p:cNvPr>
          <p:cNvPicPr>
            <a:picLocks noGrp="1" noChangeAspect="1"/>
          </p:cNvPicPr>
          <p:nvPr>
            <p:ph sz="quarter" idx="11"/>
          </p:nvPr>
        </p:nvPicPr>
        <p:blipFill>
          <a:blip r:embed="rId4"/>
          <a:stretch>
            <a:fillRect/>
          </a:stretch>
        </p:blipFill>
        <p:spPr>
          <a:xfrm>
            <a:off x="364081" y="1231900"/>
            <a:ext cx="8501563" cy="4968875"/>
          </a:xfrm>
          <a:prstGeom prst="rect">
            <a:avLst/>
          </a:prstGeom>
        </p:spPr>
      </p:pic>
    </p:spTree>
    <p:extLst>
      <p:ext uri="{BB962C8B-B14F-4D97-AF65-F5344CB8AC3E}">
        <p14:creationId xmlns:p14="http://schemas.microsoft.com/office/powerpoint/2010/main" val="247347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a:stretch>
            <a:fillRect/>
          </a:stretch>
        </p:blipFill>
        <p:spPr>
          <a:xfrm>
            <a:off x="119968" y="1988840"/>
            <a:ext cx="8844520" cy="3430164"/>
          </a:xfrm>
          <a:prstGeom prst="rect">
            <a:avLst/>
          </a:prstGeom>
        </p:spPr>
      </p:pic>
      <p:sp>
        <p:nvSpPr>
          <p:cNvPr id="2" name="Titel 1"/>
          <p:cNvSpPr>
            <a:spLocks noGrp="1"/>
          </p:cNvSpPr>
          <p:nvPr>
            <p:ph type="title"/>
          </p:nvPr>
        </p:nvSpPr>
        <p:spPr/>
        <p:txBody>
          <a:bodyPr/>
          <a:lstStyle/>
          <a:p>
            <a:r>
              <a:rPr lang="de-AT" dirty="0"/>
              <a:t>Anteil von Bio-Produktgruppen im Einzelhandel</a:t>
            </a:r>
          </a:p>
        </p:txBody>
      </p:sp>
      <p:sp>
        <p:nvSpPr>
          <p:cNvPr id="4" name="Textplatzhalter 3"/>
          <p:cNvSpPr>
            <a:spLocks noGrp="1"/>
          </p:cNvSpPr>
          <p:nvPr>
            <p:ph type="body" sz="quarter" idx="12"/>
          </p:nvPr>
        </p:nvSpPr>
        <p:spPr/>
        <p:txBody>
          <a:bodyPr/>
          <a:lstStyle/>
          <a:p>
            <a:r>
              <a:rPr lang="de-AT" dirty="0"/>
              <a:t>(AMA 2017)</a:t>
            </a:r>
          </a:p>
        </p:txBody>
      </p:sp>
    </p:spTree>
    <p:extLst>
      <p:ext uri="{BB962C8B-B14F-4D97-AF65-F5344CB8AC3E}">
        <p14:creationId xmlns:p14="http://schemas.microsoft.com/office/powerpoint/2010/main" val="394823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Zur Stellung der biologischen Landwirtschaft</a:t>
            </a:r>
          </a:p>
        </p:txBody>
      </p:sp>
      <p:sp>
        <p:nvSpPr>
          <p:cNvPr id="4" name="Textplatzhalter 3"/>
          <p:cNvSpPr>
            <a:spLocks noGrp="1"/>
          </p:cNvSpPr>
          <p:nvPr>
            <p:ph type="body" sz="quarter" idx="12"/>
          </p:nvPr>
        </p:nvSpPr>
        <p:spPr/>
        <p:txBody>
          <a:bodyPr/>
          <a:lstStyle/>
          <a:p>
            <a:r>
              <a:rPr lang="de-AT" dirty="0"/>
              <a:t>(BMLFUW 2016)</a:t>
            </a:r>
          </a:p>
        </p:txBody>
      </p:sp>
      <p:pic>
        <p:nvPicPr>
          <p:cNvPr id="5" name="Grafik 4"/>
          <p:cNvPicPr>
            <a:picLocks noChangeAspect="1"/>
          </p:cNvPicPr>
          <p:nvPr/>
        </p:nvPicPr>
        <p:blipFill>
          <a:blip r:embed="rId3"/>
          <a:stretch>
            <a:fillRect/>
          </a:stretch>
        </p:blipFill>
        <p:spPr>
          <a:xfrm>
            <a:off x="216024" y="1772816"/>
            <a:ext cx="8785274" cy="3888432"/>
          </a:xfrm>
          <a:prstGeom prst="rect">
            <a:avLst/>
          </a:prstGeom>
        </p:spPr>
      </p:pic>
      <p:cxnSp>
        <p:nvCxnSpPr>
          <p:cNvPr id="7" name="Gerader Verbinder 6"/>
          <p:cNvCxnSpPr/>
          <p:nvPr/>
        </p:nvCxnSpPr>
        <p:spPr>
          <a:xfrm>
            <a:off x="4427984" y="3739892"/>
            <a:ext cx="360040" cy="0"/>
          </a:xfrm>
          <a:prstGeom prst="line">
            <a:avLst/>
          </a:prstGeom>
          <a:ln w="381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Gerader Verbinder 7"/>
          <p:cNvCxnSpPr/>
          <p:nvPr/>
        </p:nvCxnSpPr>
        <p:spPr>
          <a:xfrm>
            <a:off x="4427984" y="4323576"/>
            <a:ext cx="360040" cy="0"/>
          </a:xfrm>
          <a:prstGeom prst="line">
            <a:avLst/>
          </a:prstGeom>
          <a:ln w="381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Gerader Verbinder 8"/>
          <p:cNvCxnSpPr/>
          <p:nvPr/>
        </p:nvCxnSpPr>
        <p:spPr>
          <a:xfrm>
            <a:off x="6395060" y="4323576"/>
            <a:ext cx="360040" cy="0"/>
          </a:xfrm>
          <a:prstGeom prst="line">
            <a:avLst/>
          </a:prstGeom>
          <a:ln w="381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Gerader Verbinder 9"/>
          <p:cNvCxnSpPr/>
          <p:nvPr/>
        </p:nvCxnSpPr>
        <p:spPr>
          <a:xfrm>
            <a:off x="6395060" y="3739892"/>
            <a:ext cx="360040" cy="0"/>
          </a:xfrm>
          <a:prstGeom prst="line">
            <a:avLst/>
          </a:prstGeom>
          <a:ln w="381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Gerader Verbinder 10"/>
          <p:cNvCxnSpPr/>
          <p:nvPr/>
        </p:nvCxnSpPr>
        <p:spPr>
          <a:xfrm>
            <a:off x="8369756" y="4323576"/>
            <a:ext cx="360040" cy="0"/>
          </a:xfrm>
          <a:prstGeom prst="line">
            <a:avLst/>
          </a:prstGeom>
          <a:ln w="381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Gerader Verbinder 11"/>
          <p:cNvCxnSpPr/>
          <p:nvPr/>
        </p:nvCxnSpPr>
        <p:spPr>
          <a:xfrm>
            <a:off x="8369756" y="3739892"/>
            <a:ext cx="360040" cy="0"/>
          </a:xfrm>
          <a:prstGeom prst="line">
            <a:avLst/>
          </a:prstGeom>
          <a:ln w="381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1580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Veredelung – oder doch Energie?</a:t>
            </a:r>
          </a:p>
        </p:txBody>
      </p:sp>
      <p:sp>
        <p:nvSpPr>
          <p:cNvPr id="4" name="Textplatzhalter 3"/>
          <p:cNvSpPr>
            <a:spLocks noGrp="1"/>
          </p:cNvSpPr>
          <p:nvPr>
            <p:ph type="body" sz="quarter" idx="12"/>
          </p:nvPr>
        </p:nvSpPr>
        <p:spPr/>
        <p:txBody>
          <a:bodyPr>
            <a:normAutofit fontScale="92500"/>
          </a:bodyPr>
          <a:lstStyle/>
          <a:p>
            <a:r>
              <a:rPr lang="de-AT" dirty="0"/>
              <a:t>https://www.meinbezirk.at/kufstein/wirtschaft/vom-landwirt-zum-energiewirt-d1505830.html</a:t>
            </a:r>
          </a:p>
        </p:txBody>
      </p:sp>
      <p:pic>
        <p:nvPicPr>
          <p:cNvPr id="6" name="Inhaltsplatzhalter 5">
            <a:hlinkClick r:id="rId3"/>
          </p:cNvPr>
          <p:cNvPicPr>
            <a:picLocks noGrp="1" noChangeAspect="1"/>
          </p:cNvPicPr>
          <p:nvPr>
            <p:ph sz="quarter" idx="11"/>
          </p:nvPr>
        </p:nvPicPr>
        <p:blipFill>
          <a:blip r:embed="rId4"/>
          <a:stretch>
            <a:fillRect/>
          </a:stretch>
        </p:blipFill>
        <p:spPr>
          <a:xfrm>
            <a:off x="2425477" y="869860"/>
            <a:ext cx="4378772" cy="5591356"/>
          </a:xfrm>
          <a:prstGeom prst="rect">
            <a:avLst/>
          </a:prstGeom>
          <a:ln w="6350">
            <a:solidFill>
              <a:schemeClr val="tx1"/>
            </a:solidFill>
          </a:ln>
          <a:effectLst>
            <a:outerShdw blurRad="254000" dist="107763" dir="2699994" algn="tl">
              <a:prstClr val="black">
                <a:alpha val="40000"/>
              </a:prstClr>
            </a:outerShdw>
          </a:effectLst>
        </p:spPr>
      </p:pic>
    </p:spTree>
    <p:extLst>
      <p:ext uri="{BB962C8B-B14F-4D97-AF65-F5344CB8AC3E}">
        <p14:creationId xmlns:p14="http://schemas.microsoft.com/office/powerpoint/2010/main" val="191498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Mythos Land- &amp; Forstwirtschaft</a:t>
            </a:r>
          </a:p>
        </p:txBody>
      </p:sp>
      <p:sp>
        <p:nvSpPr>
          <p:cNvPr id="7" name="Textplatzhalter 6"/>
          <p:cNvSpPr>
            <a:spLocks noGrp="1"/>
          </p:cNvSpPr>
          <p:nvPr>
            <p:ph type="body" sz="quarter" idx="12"/>
          </p:nvPr>
        </p:nvSpPr>
        <p:spPr/>
        <p:txBody>
          <a:bodyPr>
            <a:normAutofit/>
          </a:bodyPr>
          <a:lstStyle/>
          <a:p>
            <a:r>
              <a:rPr lang="de-AT"/>
              <a:t>(Steiermark Tourismus)</a:t>
            </a:r>
            <a:endParaRPr lang="de-AT" dirty="0"/>
          </a:p>
        </p:txBody>
      </p:sp>
      <p:pic>
        <p:nvPicPr>
          <p:cNvPr id="9" name="Content Placeholder 8">
            <a:hlinkClick r:id="rId3"/>
          </p:cNvPr>
          <p:cNvPicPr>
            <a:picLocks noGrp="1" noChangeAspect="1"/>
          </p:cNvPicPr>
          <p:nvPr>
            <p:ph sz="quarter" idx="11"/>
          </p:nvPr>
        </p:nvPicPr>
        <p:blipFill rotWithShape="1">
          <a:blip r:embed="rId4"/>
          <a:srcRect t="23187"/>
          <a:stretch/>
        </p:blipFill>
        <p:spPr>
          <a:xfrm>
            <a:off x="0" y="1412776"/>
            <a:ext cx="9170678" cy="4680520"/>
          </a:xfrm>
          <a:prstGeom prst="rect">
            <a:avLst/>
          </a:prstGeom>
        </p:spPr>
      </p:pic>
    </p:spTree>
    <p:extLst>
      <p:ext uri="{BB962C8B-B14F-4D97-AF65-F5344CB8AC3E}">
        <p14:creationId xmlns:p14="http://schemas.microsoft.com/office/powerpoint/2010/main" val="628557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Landwirtschaft als Energieproduzent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(e-Think 2015)</a:t>
            </a:r>
          </a:p>
        </p:txBody>
      </p:sp>
      <p:sp>
        <p:nvSpPr>
          <p:cNvPr id="5" name="AutoShape 2" descr=" © BMLFU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dirty="0"/>
          </a:p>
        </p:txBody>
      </p:sp>
      <p:pic>
        <p:nvPicPr>
          <p:cNvPr id="7" name="Grafik 6">
            <a:hlinkClick r:id="rId3"/>
          </p:cNvPr>
          <p:cNvPicPr>
            <a:picLocks noChangeAspect="1"/>
          </p:cNvPicPr>
          <p:nvPr/>
        </p:nvPicPr>
        <p:blipFill>
          <a:blip r:embed="rId4"/>
          <a:stretch>
            <a:fillRect/>
          </a:stretch>
        </p:blipFill>
        <p:spPr>
          <a:xfrm>
            <a:off x="437302" y="1439124"/>
            <a:ext cx="8383170" cy="4582164"/>
          </a:xfrm>
          <a:prstGeom prst="rect">
            <a:avLst/>
          </a:prstGeom>
        </p:spPr>
      </p:pic>
      <p:sp>
        <p:nvSpPr>
          <p:cNvPr id="9" name="Abgerundetes Rechteck 8"/>
          <p:cNvSpPr/>
          <p:nvPr/>
        </p:nvSpPr>
        <p:spPr>
          <a:xfrm>
            <a:off x="427777" y="1844824"/>
            <a:ext cx="930850" cy="432048"/>
          </a:xfrm>
          <a:prstGeom prst="roundRect">
            <a:avLst/>
          </a:prstGeom>
          <a:ln w="76200">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de-AT"/>
          </a:p>
        </p:txBody>
      </p:sp>
    </p:spTree>
    <p:extLst>
      <p:ext uri="{BB962C8B-B14F-4D97-AF65-F5344CB8AC3E}">
        <p14:creationId xmlns:p14="http://schemas.microsoft.com/office/powerpoint/2010/main" val="1558623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Bedeutung der festen Biomasse in Österreich</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(BMLFUW 2015)</a:t>
            </a:r>
          </a:p>
        </p:txBody>
      </p:sp>
      <p:pic>
        <p:nvPicPr>
          <p:cNvPr id="5" name="Grafik 4"/>
          <p:cNvPicPr>
            <a:picLocks noChangeAspect="1"/>
          </p:cNvPicPr>
          <p:nvPr/>
        </p:nvPicPr>
        <p:blipFill>
          <a:blip r:embed="rId3"/>
          <a:stretch>
            <a:fillRect/>
          </a:stretch>
        </p:blipFill>
        <p:spPr>
          <a:xfrm>
            <a:off x="270502" y="1500168"/>
            <a:ext cx="8679472" cy="4333562"/>
          </a:xfrm>
          <a:prstGeom prst="rect">
            <a:avLst/>
          </a:prstGeom>
        </p:spPr>
      </p:pic>
    </p:spTree>
    <p:extLst>
      <p:ext uri="{BB962C8B-B14F-4D97-AF65-F5344CB8AC3E}">
        <p14:creationId xmlns:p14="http://schemas.microsoft.com/office/powerpoint/2010/main" val="79528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Biogas – der Bringer(?)</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normAutofit fontScale="77500" lnSpcReduction="20000"/>
          </a:bodyPr>
          <a:lstStyle/>
          <a:p>
            <a:r>
              <a:rPr lang="de-AT" dirty="0"/>
              <a:t>http://www.initiative-gas.at/fileadmin/content/Downloads/Pressegrafiken/RGB/Biogaspotenzial-01.jpg</a:t>
            </a:r>
          </a:p>
        </p:txBody>
      </p:sp>
      <p:pic>
        <p:nvPicPr>
          <p:cNvPr id="5" name="Grafik 4">
            <a:hlinkClick r:id="rId3"/>
          </p:cNvPr>
          <p:cNvPicPr>
            <a:picLocks noChangeAspect="1"/>
          </p:cNvPicPr>
          <p:nvPr/>
        </p:nvPicPr>
        <p:blipFill>
          <a:blip r:embed="rId4"/>
          <a:stretch>
            <a:fillRect/>
          </a:stretch>
        </p:blipFill>
        <p:spPr>
          <a:xfrm>
            <a:off x="194026" y="1026227"/>
            <a:ext cx="8809618" cy="5382954"/>
          </a:xfrm>
          <a:prstGeom prst="rect">
            <a:avLst/>
          </a:prstGeom>
        </p:spPr>
      </p:pic>
    </p:spTree>
    <p:extLst>
      <p:ext uri="{BB962C8B-B14F-4D97-AF65-F5344CB8AC3E}">
        <p14:creationId xmlns:p14="http://schemas.microsoft.com/office/powerpoint/2010/main" val="3611739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Energie vom Acker … wohl eher für den Tank</a:t>
            </a:r>
          </a:p>
        </p:txBody>
      </p:sp>
      <p:sp>
        <p:nvSpPr>
          <p:cNvPr id="4" name="Textplatzhalter 3"/>
          <p:cNvSpPr>
            <a:spLocks noGrp="1"/>
          </p:cNvSpPr>
          <p:nvPr>
            <p:ph type="body" sz="quarter" idx="12"/>
          </p:nvPr>
        </p:nvSpPr>
        <p:spPr/>
        <p:txBody>
          <a:bodyPr/>
          <a:lstStyle/>
          <a:p>
            <a:r>
              <a:rPr lang="de-AT" dirty="0"/>
              <a:t>http://www.eu-infothek.com/sites/default/files/documents/grafik%201.pdf</a:t>
            </a:r>
          </a:p>
        </p:txBody>
      </p:sp>
      <p:sp>
        <p:nvSpPr>
          <p:cNvPr id="5" name="AutoShape 2" descr=" © BMLFU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dirty="0"/>
          </a:p>
        </p:txBody>
      </p:sp>
      <p:pic>
        <p:nvPicPr>
          <p:cNvPr id="7" name="Inhaltsplatzhalter 6">
            <a:hlinkClick r:id="rId3"/>
          </p:cNvPr>
          <p:cNvPicPr>
            <a:picLocks noGrp="1" noChangeAspect="1"/>
          </p:cNvPicPr>
          <p:nvPr>
            <p:ph sz="quarter" idx="11"/>
          </p:nvPr>
        </p:nvPicPr>
        <p:blipFill>
          <a:blip r:embed="rId4"/>
          <a:stretch>
            <a:fillRect/>
          </a:stretch>
        </p:blipFill>
        <p:spPr>
          <a:xfrm>
            <a:off x="504251" y="1698350"/>
            <a:ext cx="8221222" cy="3934374"/>
          </a:xfrm>
          <a:prstGeom prst="rect">
            <a:avLst/>
          </a:prstGeom>
        </p:spPr>
      </p:pic>
    </p:spTree>
    <p:extLst>
      <p:ext uri="{BB962C8B-B14F-4D97-AF65-F5344CB8AC3E}">
        <p14:creationId xmlns:p14="http://schemas.microsoft.com/office/powerpoint/2010/main" val="619732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86" y="1863170"/>
            <a:ext cx="8321314" cy="431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AT" dirty="0"/>
              <a:t>Landnutzung Österreichs</a:t>
            </a:r>
          </a:p>
        </p:txBody>
      </p:sp>
      <p:sp>
        <p:nvSpPr>
          <p:cNvPr id="4" name="Textplatzhalter 3"/>
          <p:cNvSpPr>
            <a:spLocks noGrp="1"/>
          </p:cNvSpPr>
          <p:nvPr>
            <p:ph type="body" sz="quarter" idx="12"/>
          </p:nvPr>
        </p:nvSpPr>
        <p:spPr/>
        <p:txBody>
          <a:bodyPr/>
          <a:lstStyle/>
          <a:p>
            <a:endParaRPr lang="de-AT"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64" y="1181512"/>
            <a:ext cx="3403632" cy="261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89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Waldflächen (2014) in Österreich</a:t>
            </a:r>
          </a:p>
        </p:txBody>
      </p:sp>
      <p:sp>
        <p:nvSpPr>
          <p:cNvPr id="4" name="Textplatzhalter 3"/>
          <p:cNvSpPr>
            <a:spLocks noGrp="1"/>
          </p:cNvSpPr>
          <p:nvPr>
            <p:ph type="body" sz="quarter" idx="12"/>
          </p:nvPr>
        </p:nvSpPr>
        <p:spPr/>
        <p:txBody>
          <a:bodyPr/>
          <a:lstStyle/>
          <a:p>
            <a:r>
              <a:rPr lang="de-AT" dirty="0"/>
              <a:t>(Eigene Erstellung 2017; Datengrundlage: UBA 2014)</a:t>
            </a:r>
          </a:p>
        </p:txBody>
      </p:sp>
      <p:pic>
        <p:nvPicPr>
          <p:cNvPr id="6" name="Inhaltsplatzhalter 5"/>
          <p:cNvPicPr>
            <a:picLocks noGrp="1" noChangeAspect="1"/>
          </p:cNvPicPr>
          <p:nvPr>
            <p:ph sz="quarter" idx="11"/>
          </p:nvPr>
        </p:nvPicPr>
        <p:blipFill>
          <a:blip r:embed="rId3"/>
          <a:stretch>
            <a:fillRect/>
          </a:stretch>
        </p:blipFill>
        <p:spPr>
          <a:xfrm>
            <a:off x="231775" y="1373028"/>
            <a:ext cx="8766175" cy="4585018"/>
          </a:xfrm>
          <a:prstGeom prst="rect">
            <a:avLst/>
          </a:prstGeom>
        </p:spPr>
      </p:pic>
    </p:spTree>
    <p:extLst>
      <p:ext uri="{BB962C8B-B14F-4D97-AF65-F5344CB8AC3E}">
        <p14:creationId xmlns:p14="http://schemas.microsoft.com/office/powerpoint/2010/main" val="206496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Österreichs Wälder &amp; ihre Besitzsstrukturen</a:t>
            </a:r>
          </a:p>
        </p:txBody>
      </p:sp>
      <p:sp>
        <p:nvSpPr>
          <p:cNvPr id="4" name="Textplatzhalter 3"/>
          <p:cNvSpPr>
            <a:spLocks noGrp="1"/>
          </p:cNvSpPr>
          <p:nvPr>
            <p:ph type="body" sz="quarter" idx="12"/>
          </p:nvPr>
        </p:nvSpPr>
        <p:spPr/>
        <p:txBody>
          <a:bodyPr/>
          <a:lstStyle/>
          <a:p>
            <a:endParaRPr lang="de-AT" dirty="0"/>
          </a:p>
        </p:txBody>
      </p:sp>
      <p:pic>
        <p:nvPicPr>
          <p:cNvPr id="5" name="Grafik 4"/>
          <p:cNvPicPr>
            <a:picLocks noChangeAspect="1"/>
          </p:cNvPicPr>
          <p:nvPr/>
        </p:nvPicPr>
        <p:blipFill rotWithShape="1">
          <a:blip r:embed="rId3"/>
          <a:srcRect b="63179"/>
          <a:stretch/>
        </p:blipFill>
        <p:spPr>
          <a:xfrm>
            <a:off x="1792746" y="1124744"/>
            <a:ext cx="8611902" cy="1800200"/>
          </a:xfrm>
          <a:prstGeom prst="rect">
            <a:avLst/>
          </a:prstGeom>
        </p:spPr>
      </p:pic>
      <p:pic>
        <p:nvPicPr>
          <p:cNvPr id="6" name="Grafik 5"/>
          <p:cNvPicPr>
            <a:picLocks noChangeAspect="1"/>
          </p:cNvPicPr>
          <p:nvPr/>
        </p:nvPicPr>
        <p:blipFill rotWithShape="1">
          <a:blip r:embed="rId3"/>
          <a:srcRect t="39595"/>
          <a:stretch/>
        </p:blipFill>
        <p:spPr>
          <a:xfrm>
            <a:off x="259722" y="3428112"/>
            <a:ext cx="8611902" cy="2953216"/>
          </a:xfrm>
          <a:prstGeom prst="rect">
            <a:avLst/>
          </a:prstGeom>
        </p:spPr>
      </p:pic>
    </p:spTree>
    <p:extLst>
      <p:ext uri="{BB962C8B-B14F-4D97-AF65-F5344CB8AC3E}">
        <p14:creationId xmlns:p14="http://schemas.microsoft.com/office/powerpoint/2010/main" val="3214352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Forstwirtschaftliche Wertschöpfung im Detail (2015)</a:t>
            </a:r>
          </a:p>
        </p:txBody>
      </p:sp>
      <p:sp>
        <p:nvSpPr>
          <p:cNvPr id="4" name="Textplatzhalter 3"/>
          <p:cNvSpPr>
            <a:spLocks noGrp="1"/>
          </p:cNvSpPr>
          <p:nvPr>
            <p:ph type="body" sz="quarter" idx="12"/>
          </p:nvPr>
        </p:nvSpPr>
        <p:spPr/>
        <p:txBody>
          <a:bodyPr/>
          <a:lstStyle/>
          <a:p>
            <a:r>
              <a:rPr lang="de-AT" dirty="0"/>
              <a:t>(Statistik austria 2016)</a:t>
            </a:r>
          </a:p>
        </p:txBody>
      </p:sp>
      <p:pic>
        <p:nvPicPr>
          <p:cNvPr id="6" name="Picture 2" descr="http://statistik.at/wcm/idc/groups/r/documents/webobj/mdaw/mdiz/~edisp/023837.gif"/>
          <p:cNvPicPr>
            <a:picLocks noGrp="1" noChangeAspect="1" noChangeArrowheads="1"/>
          </p:cNvPicPr>
          <p:nvPr>
            <p:ph sz="quarter" idx="11"/>
          </p:nvPr>
        </p:nvPicPr>
        <p:blipFill rotWithShape="1">
          <a:blip r:embed="rId3">
            <a:extLst>
              <a:ext uri="{28A0092B-C50C-407E-A947-70E740481C1C}">
                <a14:useLocalDpi xmlns:a14="http://schemas.microsoft.com/office/drawing/2010/main" val="0"/>
              </a:ext>
            </a:extLst>
          </a:blip>
          <a:srcRect t="8844"/>
          <a:stretch/>
        </p:blipFill>
        <p:spPr bwMode="auto">
          <a:xfrm>
            <a:off x="-27157" y="915839"/>
            <a:ext cx="9284040" cy="557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101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Forstwirtschaftliche Wertschöpfung im Überblick (2015)</a:t>
            </a:r>
          </a:p>
        </p:txBody>
      </p:sp>
      <p:sp>
        <p:nvSpPr>
          <p:cNvPr id="4" name="Textplatzhalter 3"/>
          <p:cNvSpPr>
            <a:spLocks noGrp="1"/>
          </p:cNvSpPr>
          <p:nvPr>
            <p:ph type="body" sz="quarter" idx="12"/>
          </p:nvPr>
        </p:nvSpPr>
        <p:spPr/>
        <p:txBody>
          <a:bodyPr/>
          <a:lstStyle/>
          <a:p>
            <a:endParaRPr lang="de-AT" dirty="0"/>
          </a:p>
        </p:txBody>
      </p:sp>
      <p:pic>
        <p:nvPicPr>
          <p:cNvPr id="6" name="Picture 2" descr="http://statistik.at/wcm/idc/idcplg?IdcService=GET_NATIVE_FILE&amp;RevisionSelectionMethod=LatestReleased&amp;dDocName=042002">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385205" y="1182762"/>
            <a:ext cx="8459316" cy="504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20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Handel mit Holz</a:t>
            </a:r>
          </a:p>
        </p:txBody>
      </p:sp>
      <p:pic>
        <p:nvPicPr>
          <p:cNvPr id="5" name="Inhaltsplatzhalter 4">
            <a:hlinkClick r:id="rId3"/>
          </p:cNvPr>
          <p:cNvPicPr>
            <a:picLocks noGrp="1" noChangeAspect="1"/>
          </p:cNvPicPr>
          <p:nvPr>
            <p:ph sz="quarter" idx="11"/>
          </p:nvPr>
        </p:nvPicPr>
        <p:blipFill>
          <a:blip r:embed="rId4"/>
          <a:stretch>
            <a:fillRect/>
          </a:stretch>
        </p:blipFill>
        <p:spPr>
          <a:xfrm>
            <a:off x="231775" y="1657344"/>
            <a:ext cx="8766175" cy="4291936"/>
          </a:xfrm>
          <a:prstGeom prst="rect">
            <a:avLst/>
          </a:prstGeom>
        </p:spPr>
      </p:pic>
      <p:sp>
        <p:nvSpPr>
          <p:cNvPr id="4" name="Textplatzhalter 3"/>
          <p:cNvSpPr>
            <a:spLocks noGrp="1"/>
          </p:cNvSpPr>
          <p:nvPr>
            <p:ph type="body" sz="quarter" idx="12"/>
          </p:nvPr>
        </p:nvSpPr>
        <p:spPr/>
        <p:txBody>
          <a:bodyPr/>
          <a:lstStyle/>
          <a:p>
            <a:r>
              <a:rPr lang="de-DE" dirty="0"/>
              <a:t>(BMNUT 2018:49)</a:t>
            </a:r>
          </a:p>
        </p:txBody>
      </p:sp>
    </p:spTree>
    <p:extLst>
      <p:ext uri="{BB962C8B-B14F-4D97-AF65-F5344CB8AC3E}">
        <p14:creationId xmlns:p14="http://schemas.microsoft.com/office/powerpoint/2010/main" val="60140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Mythos Land- &amp; Forstwirtschaft</a:t>
            </a:r>
          </a:p>
        </p:txBody>
      </p:sp>
      <p:sp>
        <p:nvSpPr>
          <p:cNvPr id="2" name="Textplatzhalter 1"/>
          <p:cNvSpPr>
            <a:spLocks noGrp="1"/>
          </p:cNvSpPr>
          <p:nvPr>
            <p:ph type="body" sz="quarter" idx="12"/>
          </p:nvPr>
        </p:nvSpPr>
        <p:spPr/>
        <p:txBody>
          <a:bodyPr/>
          <a:lstStyle/>
          <a:p>
            <a:r>
              <a:rPr lang="de-AT" dirty="0"/>
              <a:t>http://story.vol.at/weinreise/media/gobelsburg_chk1646-mr_8sdfcib.jpg</a:t>
            </a:r>
          </a:p>
        </p:txBody>
      </p:sp>
      <p:pic>
        <p:nvPicPr>
          <p:cNvPr id="7" name="Inhaltsplatzhalter 6">
            <a:hlinkClick r:id="rId3"/>
          </p:cNvPr>
          <p:cNvPicPr>
            <a:picLocks noGrp="1" noChangeAspect="1"/>
          </p:cNvPicPr>
          <p:nvPr>
            <p:ph sz="quarter" idx="11"/>
          </p:nvPr>
        </p:nvPicPr>
        <p:blipFill rotWithShape="1">
          <a:blip r:embed="rId4"/>
          <a:srcRect t="18928" b="6543"/>
          <a:stretch/>
        </p:blipFill>
        <p:spPr>
          <a:xfrm>
            <a:off x="0" y="1412776"/>
            <a:ext cx="9144000" cy="4536504"/>
          </a:xfrm>
          <a:prstGeom prst="rect">
            <a:avLst/>
          </a:prstGeom>
        </p:spPr>
      </p:pic>
    </p:spTree>
    <p:extLst>
      <p:ext uri="{BB962C8B-B14F-4D97-AF65-F5344CB8AC3E}">
        <p14:creationId xmlns:p14="http://schemas.microsoft.com/office/powerpoint/2010/main" val="2245227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Handel mit Holz – Import (Rundholz)</a:t>
            </a:r>
          </a:p>
        </p:txBody>
      </p:sp>
      <p:sp>
        <p:nvSpPr>
          <p:cNvPr id="4" name="Textplatzhalter 3"/>
          <p:cNvSpPr>
            <a:spLocks noGrp="1"/>
          </p:cNvSpPr>
          <p:nvPr>
            <p:ph type="body" sz="quarter" idx="12"/>
          </p:nvPr>
        </p:nvSpPr>
        <p:spPr/>
        <p:txBody>
          <a:bodyPr/>
          <a:lstStyle/>
          <a:p>
            <a:r>
              <a:rPr lang="de-DE" dirty="0"/>
              <a:t>(BMLFUW 2016)</a:t>
            </a:r>
          </a:p>
        </p:txBody>
      </p:sp>
      <p:pic>
        <p:nvPicPr>
          <p:cNvPr id="6" name="Inhaltsplatzhalter 5">
            <a:hlinkClick r:id="rId2" action="ppaction://hlinkfile"/>
          </p:cNvPr>
          <p:cNvPicPr>
            <a:picLocks noGrp="1" noChangeAspect="1"/>
          </p:cNvPicPr>
          <p:nvPr>
            <p:ph sz="quarter" idx="11"/>
          </p:nvPr>
        </p:nvPicPr>
        <p:blipFill>
          <a:blip r:embed="rId3"/>
          <a:stretch>
            <a:fillRect/>
          </a:stretch>
        </p:blipFill>
        <p:spPr>
          <a:xfrm>
            <a:off x="958429" y="1312741"/>
            <a:ext cx="7213971" cy="4705592"/>
          </a:xfrm>
          <a:prstGeom prst="rect">
            <a:avLst/>
          </a:prstGeom>
        </p:spPr>
      </p:pic>
    </p:spTree>
    <p:extLst>
      <p:ext uri="{BB962C8B-B14F-4D97-AF65-F5344CB8AC3E}">
        <p14:creationId xmlns:p14="http://schemas.microsoft.com/office/powerpoint/2010/main" val="3107431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Handel mit Holz – Export (Schnittholz)</a:t>
            </a:r>
          </a:p>
        </p:txBody>
      </p:sp>
      <p:sp>
        <p:nvSpPr>
          <p:cNvPr id="4" name="Textplatzhalter 3"/>
          <p:cNvSpPr>
            <a:spLocks noGrp="1"/>
          </p:cNvSpPr>
          <p:nvPr>
            <p:ph type="body" sz="quarter" idx="12"/>
          </p:nvPr>
        </p:nvSpPr>
        <p:spPr/>
        <p:txBody>
          <a:bodyPr/>
          <a:lstStyle/>
          <a:p>
            <a:r>
              <a:rPr lang="de-DE" dirty="0"/>
              <a:t>(BMLFUW 2016)</a:t>
            </a:r>
          </a:p>
        </p:txBody>
      </p:sp>
      <p:pic>
        <p:nvPicPr>
          <p:cNvPr id="5" name="Inhaltsplatzhalter 4">
            <a:hlinkClick r:id="rId2" action="ppaction://hlinkfile"/>
          </p:cNvPr>
          <p:cNvPicPr>
            <a:picLocks noGrp="1" noChangeAspect="1"/>
          </p:cNvPicPr>
          <p:nvPr>
            <p:ph sz="quarter" idx="11"/>
          </p:nvPr>
        </p:nvPicPr>
        <p:blipFill>
          <a:blip r:embed="rId3"/>
          <a:stretch>
            <a:fillRect/>
          </a:stretch>
        </p:blipFill>
        <p:spPr>
          <a:xfrm>
            <a:off x="955262" y="1334967"/>
            <a:ext cx="7188569" cy="4661140"/>
          </a:xfrm>
          <a:prstGeom prst="rect">
            <a:avLst/>
          </a:prstGeom>
        </p:spPr>
      </p:pic>
    </p:spTree>
    <p:extLst>
      <p:ext uri="{BB962C8B-B14F-4D97-AF65-F5344CB8AC3E}">
        <p14:creationId xmlns:p14="http://schemas.microsoft.com/office/powerpoint/2010/main" val="2020397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Handel mit Holz: Sonderfall energetische Verwertung</a:t>
            </a:r>
          </a:p>
        </p:txBody>
      </p:sp>
      <p:sp>
        <p:nvSpPr>
          <p:cNvPr id="4" name="Textplatzhalter 3"/>
          <p:cNvSpPr>
            <a:spLocks noGrp="1"/>
          </p:cNvSpPr>
          <p:nvPr>
            <p:ph type="body" sz="quarter" idx="12"/>
          </p:nvPr>
        </p:nvSpPr>
        <p:spPr/>
        <p:txBody>
          <a:bodyPr/>
          <a:lstStyle/>
          <a:p>
            <a:r>
              <a:rPr lang="de-DE" dirty="0"/>
              <a:t>(BMLFUW 2016)</a:t>
            </a:r>
          </a:p>
        </p:txBody>
      </p:sp>
      <p:pic>
        <p:nvPicPr>
          <p:cNvPr id="5" name="Grafik 4">
            <a:hlinkClick r:id="rId3" action="ppaction://hlinkfile"/>
          </p:cNvPr>
          <p:cNvPicPr>
            <a:picLocks noChangeAspect="1"/>
          </p:cNvPicPr>
          <p:nvPr/>
        </p:nvPicPr>
        <p:blipFill>
          <a:blip r:embed="rId4"/>
          <a:stretch>
            <a:fillRect/>
          </a:stretch>
        </p:blipFill>
        <p:spPr>
          <a:xfrm>
            <a:off x="107504" y="845743"/>
            <a:ext cx="4333726" cy="2816924"/>
          </a:xfrm>
          <a:prstGeom prst="rect">
            <a:avLst/>
          </a:prstGeom>
        </p:spPr>
      </p:pic>
      <p:pic>
        <p:nvPicPr>
          <p:cNvPr id="7" name="Grafik 6">
            <a:hlinkClick r:id="rId3" action="ppaction://hlinkfile"/>
          </p:cNvPr>
          <p:cNvPicPr>
            <a:picLocks noChangeAspect="1"/>
          </p:cNvPicPr>
          <p:nvPr/>
        </p:nvPicPr>
        <p:blipFill>
          <a:blip r:embed="rId5"/>
          <a:stretch>
            <a:fillRect/>
          </a:stretch>
        </p:blipFill>
        <p:spPr>
          <a:xfrm>
            <a:off x="2343808" y="3904934"/>
            <a:ext cx="4028391" cy="2620410"/>
          </a:xfrm>
          <a:prstGeom prst="rect">
            <a:avLst/>
          </a:prstGeom>
        </p:spPr>
      </p:pic>
      <p:pic>
        <p:nvPicPr>
          <p:cNvPr id="8" name="Grafik 7">
            <a:hlinkClick r:id="rId3" action="ppaction://hlinkfile"/>
          </p:cNvPr>
          <p:cNvPicPr>
            <a:picLocks noChangeAspect="1"/>
          </p:cNvPicPr>
          <p:nvPr/>
        </p:nvPicPr>
        <p:blipFill>
          <a:blip r:embed="rId6"/>
          <a:stretch>
            <a:fillRect/>
          </a:stretch>
        </p:blipFill>
        <p:spPr>
          <a:xfrm>
            <a:off x="4667920" y="897129"/>
            <a:ext cx="4296568" cy="2790868"/>
          </a:xfrm>
          <a:prstGeom prst="rect">
            <a:avLst/>
          </a:prstGeom>
        </p:spPr>
      </p:pic>
    </p:spTree>
    <p:extLst>
      <p:ext uri="{BB962C8B-B14F-4D97-AF65-F5344CB8AC3E}">
        <p14:creationId xmlns:p14="http://schemas.microsoft.com/office/powerpoint/2010/main" val="4164047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15757"/>
            <a:ext cx="9144000" cy="457200"/>
          </a:xfrm>
        </p:spPr>
        <p:txBody>
          <a:bodyPr/>
          <a:lstStyle/>
          <a:p>
            <a:pPr algn="ctr"/>
            <a:r>
              <a:rPr lang="de-AT" dirty="0"/>
              <a:t>Rückblick</a:t>
            </a:r>
          </a:p>
        </p:txBody>
      </p:sp>
      <p:sp>
        <p:nvSpPr>
          <p:cNvPr id="3" name="Inhaltsplatzhalter 2"/>
          <p:cNvSpPr>
            <a:spLocks noGrp="1"/>
          </p:cNvSpPr>
          <p:nvPr>
            <p:ph sz="quarter" idx="11"/>
          </p:nvPr>
        </p:nvSpPr>
        <p:spPr>
          <a:xfrm>
            <a:off x="524984" y="1223847"/>
            <a:ext cx="4407056" cy="2493185"/>
          </a:xfrm>
        </p:spPr>
        <p:txBody>
          <a:bodyPr/>
          <a:lstStyle/>
          <a:p>
            <a:r>
              <a:rPr lang="de-AT" b="1" dirty="0"/>
              <a:t>Von den Äckern …</a:t>
            </a:r>
          </a:p>
          <a:p>
            <a:r>
              <a:rPr lang="de-AT" b="1" dirty="0"/>
              <a:t>… über den Tourismus …</a:t>
            </a:r>
          </a:p>
          <a:p>
            <a:r>
              <a:rPr lang="de-AT" b="1" dirty="0"/>
              <a:t>… zum Land der Hämmer</a:t>
            </a:r>
            <a:endParaRPr lang="de-AT" dirty="0"/>
          </a:p>
        </p:txBody>
      </p:sp>
      <p:sp>
        <p:nvSpPr>
          <p:cNvPr id="4" name="Textplatzhalter 3"/>
          <p:cNvSpPr>
            <a:spLocks noGrp="1"/>
          </p:cNvSpPr>
          <p:nvPr>
            <p:ph type="body" sz="quarter" idx="12"/>
          </p:nvPr>
        </p:nvSpPr>
        <p:spPr/>
        <p:txBody>
          <a:bodyPr/>
          <a:lstStyle/>
          <a:p>
            <a:r>
              <a:rPr lang="en-US" dirty="0"/>
              <a:t>(Marco Verch, Flickr, CC BY 2.0)</a:t>
            </a:r>
            <a:endParaRPr lang="de-AT" dirty="0"/>
          </a:p>
        </p:txBody>
      </p:sp>
      <p:pic>
        <p:nvPicPr>
          <p:cNvPr id="5" name="Grafik 4" descr="Marco Verch, Flickr, CC BY 2.0">
            <a:hlinkClick r:id="rId3"/>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r="8567" b="9542"/>
          <a:stretch/>
        </p:blipFill>
        <p:spPr>
          <a:xfrm>
            <a:off x="34361" y="3510321"/>
            <a:ext cx="4610783" cy="2423178"/>
          </a:xfrm>
          <a:prstGeom prst="rect">
            <a:avLst/>
          </a:prstGeom>
        </p:spPr>
      </p:pic>
      <p:pic>
        <p:nvPicPr>
          <p:cNvPr id="7" name="Picture 6">
            <a:extLst>
              <a:ext uri="{FF2B5EF4-FFF2-40B4-BE49-F238E27FC236}">
                <a16:creationId xmlns:a16="http://schemas.microsoft.com/office/drawing/2014/main" id="{97D0CD61-70FD-41D0-91F0-E012A6DA525E}"/>
              </a:ext>
            </a:extLst>
          </p:cNvPr>
          <p:cNvPicPr>
            <a:picLocks noChangeAspect="1"/>
          </p:cNvPicPr>
          <p:nvPr/>
        </p:nvPicPr>
        <p:blipFill>
          <a:blip r:embed="rId6"/>
          <a:stretch>
            <a:fillRect/>
          </a:stretch>
        </p:blipFill>
        <p:spPr>
          <a:xfrm rot="388268">
            <a:off x="5297871" y="1683061"/>
            <a:ext cx="2898559" cy="4100161"/>
          </a:xfrm>
          <a:prstGeom prst="rect">
            <a:avLst/>
          </a:prstGeom>
          <a:ln w="6350">
            <a:solidFill>
              <a:schemeClr val="tx1"/>
            </a:solidFill>
          </a:ln>
          <a:effectLst>
            <a:outerShdw blurRad="254000" dist="107763" dir="2699994" algn="tl">
              <a:prstClr val="black">
                <a:alpha val="40000"/>
              </a:prstClr>
            </a:outerShdw>
          </a:effectLst>
        </p:spPr>
      </p:pic>
    </p:spTree>
    <p:extLst>
      <p:ext uri="{BB962C8B-B14F-4D97-AF65-F5344CB8AC3E}">
        <p14:creationId xmlns:p14="http://schemas.microsoft.com/office/powerpoint/2010/main" val="153388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Mythos Land- &amp; Forstwirtschaft</a:t>
            </a:r>
          </a:p>
        </p:txBody>
      </p:sp>
      <p:sp>
        <p:nvSpPr>
          <p:cNvPr id="6" name="Textplatzhalter 5"/>
          <p:cNvSpPr>
            <a:spLocks noGrp="1"/>
          </p:cNvSpPr>
          <p:nvPr>
            <p:ph type="body" sz="quarter" idx="12"/>
          </p:nvPr>
        </p:nvSpPr>
        <p:spPr/>
        <p:txBody>
          <a:bodyPr>
            <a:normAutofit fontScale="77500" lnSpcReduction="20000"/>
          </a:bodyPr>
          <a:lstStyle/>
          <a:p>
            <a:r>
              <a:rPr lang="de-AT" dirty="0"/>
              <a:t>https://www.wilderkaiser.info/media/Teaser/bergdoktor-traktorfahrt-gruberhof-soell-foto-martin-raffeiner-6.jpg</a:t>
            </a:r>
          </a:p>
        </p:txBody>
      </p:sp>
      <p:pic>
        <p:nvPicPr>
          <p:cNvPr id="7" name="Picture 6" descr="https://www.wilderkaiser.info/media/Teaser/bergdoktor-traktorfahrt-gruberhof-soell-foto-martin-raffeiner-6.jpg">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0" y="1223014"/>
            <a:ext cx="9144000" cy="495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408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Mythos Land- &amp; Forstwirtschaft</a:t>
            </a:r>
          </a:p>
        </p:txBody>
      </p:sp>
      <p:sp>
        <p:nvSpPr>
          <p:cNvPr id="6" name="Textplatzhalter 5"/>
          <p:cNvSpPr>
            <a:spLocks noGrp="1"/>
          </p:cNvSpPr>
          <p:nvPr>
            <p:ph type="body" sz="quarter" idx="12"/>
          </p:nvPr>
        </p:nvSpPr>
        <p:spPr/>
        <p:txBody>
          <a:bodyPr>
            <a:normAutofit/>
          </a:bodyPr>
          <a:lstStyle/>
          <a:p>
            <a:r>
              <a:rPr lang="de-AT"/>
              <a:t>(Erika Hubatschek, o.J.)</a:t>
            </a:r>
            <a:endParaRPr lang="de-AT" dirty="0"/>
          </a:p>
        </p:txBody>
      </p:sp>
      <p:pic>
        <p:nvPicPr>
          <p:cNvPr id="8" name="Picture 2" descr="Bild: Erika Hubatschek ">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467544" y="1124100"/>
            <a:ext cx="3234934" cy="51435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ka Hubatschek, o.J.">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624" y="1872155"/>
            <a:ext cx="4625376" cy="364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28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Mythos Land- &amp; Forstwirtschaft</a:t>
            </a:r>
          </a:p>
        </p:txBody>
      </p:sp>
      <p:sp>
        <p:nvSpPr>
          <p:cNvPr id="6" name="Textplatzhalter 5"/>
          <p:cNvSpPr>
            <a:spLocks noGrp="1"/>
          </p:cNvSpPr>
          <p:nvPr>
            <p:ph type="body" sz="quarter" idx="12"/>
          </p:nvPr>
        </p:nvSpPr>
        <p:spPr/>
        <p:txBody>
          <a:bodyPr>
            <a:normAutofit fontScale="62500" lnSpcReduction="20000"/>
          </a:bodyPr>
          <a:lstStyle/>
          <a:p>
            <a:r>
              <a:rPr lang="de-AT" dirty="0"/>
              <a:t>http://www.kath-kirche-vorarlberg.at/organisation/kirchenblatt/artikel/2010/vom-kargen-leben-droben-am-steilhang#&amp;gid=1&amp;pid=1</a:t>
            </a:r>
          </a:p>
        </p:txBody>
      </p:sp>
      <p:pic>
        <p:nvPicPr>
          <p:cNvPr id="7" name="Picture 2" descr="http://www.kath-kirche-vorarlberg.at/organisation/kirchenblatt/artikel/2010/vom-kargen-leben-droben-am-steilhang/@@images/075c4454-af14-453e-b652-dea5719202df.jpeg">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0" y="774978"/>
            <a:ext cx="9144000" cy="580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9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a:t>Mythos Land- &amp; Forstwirtschaft</a:t>
            </a:r>
          </a:p>
        </p:txBody>
      </p:sp>
      <p:sp>
        <p:nvSpPr>
          <p:cNvPr id="2" name="Textplatzhalter 1"/>
          <p:cNvSpPr>
            <a:spLocks noGrp="1"/>
          </p:cNvSpPr>
          <p:nvPr>
            <p:ph type="body" sz="quarter" idx="12"/>
          </p:nvPr>
        </p:nvSpPr>
        <p:spPr/>
        <p:txBody>
          <a:bodyPr/>
          <a:lstStyle/>
          <a:p>
            <a:r>
              <a:rPr lang="de-AT" dirty="0"/>
              <a:t>https://www.biorama.eu/wp-content/uploads/2015/10/DSC0699.jpg</a:t>
            </a:r>
          </a:p>
        </p:txBody>
      </p:sp>
      <p:pic>
        <p:nvPicPr>
          <p:cNvPr id="7" name="Picture 2" descr="https://www.biorama.eu/wp-content/uploads/2015/10/DSC0699.jpg">
            <a:hlinkClick r:id="rId3"/>
          </p:cNvPr>
          <p:cNvPicPr>
            <a:picLocks noGrp="1" noChangeAspect="1" noChangeArrowheads="1"/>
          </p:cNvPicPr>
          <p:nvPr>
            <p:ph sz="quarter" idx="11"/>
          </p:nvPr>
        </p:nvPicPr>
        <p:blipFill rotWithShape="1">
          <a:blip r:embed="rId4">
            <a:extLst>
              <a:ext uri="{28A0092B-C50C-407E-A947-70E740481C1C}">
                <a14:useLocalDpi xmlns:a14="http://schemas.microsoft.com/office/drawing/2010/main" val="0"/>
              </a:ext>
            </a:extLst>
          </a:blip>
          <a:srcRect t="7091"/>
          <a:stretch/>
        </p:blipFill>
        <p:spPr bwMode="auto">
          <a:xfrm>
            <a:off x="-1" y="836712"/>
            <a:ext cx="9180107"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64101"/>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headEnd type="none" w="med" len="med"/>
          <a:tailEnd type="none" w="med" len="med"/>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solidFill>
            <a:schemeClr val="tx1"/>
          </a:solidFill>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1540</Words>
  <Application>Microsoft Office PowerPoint</Application>
  <PresentationFormat>Bildschirmpräsentation (4:3)</PresentationFormat>
  <Paragraphs>284</Paragraphs>
  <Slides>53</Slides>
  <Notes>51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53</vt:i4>
      </vt:variant>
    </vt:vector>
  </HeadingPairs>
  <TitlesOfParts>
    <vt:vector size="59" baseType="lpstr">
      <vt:lpstr>ＭＳ Ｐゴシック</vt:lpstr>
      <vt:lpstr>Arial</vt:lpstr>
      <vt:lpstr>Calibri</vt:lpstr>
      <vt:lpstr>Symbol</vt:lpstr>
      <vt:lpstr>Wingdings</vt:lpstr>
      <vt:lpstr>Office-Design</vt:lpstr>
      <vt:lpstr>Land der Äcker</vt:lpstr>
      <vt:lpstr>Überblick</vt:lpstr>
      <vt:lpstr>Mythos Land- &amp; Forstwirtschaft</vt:lpstr>
      <vt:lpstr>Mythos Land- &amp; Forstwirtschaft</vt:lpstr>
      <vt:lpstr>Mythos Land- &amp; Forstwirtschaft</vt:lpstr>
      <vt:lpstr>Mythos Land- &amp; Forstwirtschaft</vt:lpstr>
      <vt:lpstr>Mythos Land- &amp; Forstwirtschaft</vt:lpstr>
      <vt:lpstr>Mythos Land- &amp; Forstwirtschaft</vt:lpstr>
      <vt:lpstr>Mythos Land- &amp; Forstwirtschaft</vt:lpstr>
      <vt:lpstr>Mythos Land- &amp; Forstwirtschaft</vt:lpstr>
      <vt:lpstr>Land- &amp; Forstwirtschaft Österreichs – ein Rückblick</vt:lpstr>
      <vt:lpstr>Mechanisierung der Land- &amp; Forstwirtschaft</vt:lpstr>
      <vt:lpstr>Rückblick auf die Entsiedlung ländlicher Räume Österreichs</vt:lpstr>
      <vt:lpstr>Produktionswerte der Land- und Forstwirtschaft (2015)</vt:lpstr>
      <vt:lpstr>@ forstwirtschaftliche Dienstleistungen</vt:lpstr>
      <vt:lpstr>… nicht nur in der Forstwirtschaft</vt:lpstr>
      <vt:lpstr>Produktionswerte regional betrachtet</vt:lpstr>
      <vt:lpstr>Volkswirtschaftliche Bedeutung</vt:lpstr>
      <vt:lpstr>Bruttowertschöpfung des Primären Sektors in AUT</vt:lpstr>
      <vt:lpstr>Österreichs Landwirtschaft in (ausgewählten) Zahlen</vt:lpstr>
      <vt:lpstr>Exkurs: Kleinteiligkeit der österreichischen Landwirtschaft</vt:lpstr>
      <vt:lpstr>Land- &amp; forstwirtschaftliche Betriebe nach Erwerbsart</vt:lpstr>
      <vt:lpstr>Anzahl der land- und forstwirtschaftlichen Betriebe 1951–2013</vt:lpstr>
      <vt:lpstr>Land- &amp; forstwirtschaftliche Betriebe nach Erwerbsart (2013)</vt:lpstr>
      <vt:lpstr>Landnutzung Österreichs</vt:lpstr>
      <vt:lpstr>Landwirtschaftliche (Nutz-)Flächen in Österreich (2014)</vt:lpstr>
      <vt:lpstr>Die Großlandschaften Österreichs</vt:lpstr>
      <vt:lpstr>… über das Klima …</vt:lpstr>
      <vt:lpstr>Landwirtschaft und das Wetter</vt:lpstr>
      <vt:lpstr>Die Nutzung der Nutzflächen </vt:lpstr>
      <vt:lpstr>Eine österreichische Spezialität: Berglandwirtschaft</vt:lpstr>
      <vt:lpstr>Selbstversorgungsgrad ausgewählter landw. Produkte</vt:lpstr>
      <vt:lpstr>Selbstversorgungsgrad ausgewählter landw. Produkte</vt:lpstr>
      <vt:lpstr>Exkurs: Wir sind bio!</vt:lpstr>
      <vt:lpstr>Bio … and you don‘t stop(?)</vt:lpstr>
      <vt:lpstr>Wo die Landwirtschaft in Österreich „bio“ ist</vt:lpstr>
      <vt:lpstr>Anteil von Bio-Produktgruppen im Einzelhandel</vt:lpstr>
      <vt:lpstr>Zur Stellung der biologischen Landwirtschaft</vt:lpstr>
      <vt:lpstr>Veredelung – oder doch Energie?</vt:lpstr>
      <vt:lpstr>Exkurs: Landwirtschaft als Energieproduzent</vt:lpstr>
      <vt:lpstr>Bedeutung der festen Biomasse in Österreich</vt:lpstr>
      <vt:lpstr>Biogas – der Bringer(?)</vt:lpstr>
      <vt:lpstr>Energie vom Acker … wohl eher für den Tank</vt:lpstr>
      <vt:lpstr>Landnutzung Österreichs</vt:lpstr>
      <vt:lpstr>Waldflächen (2014) in Österreich</vt:lpstr>
      <vt:lpstr>Österreichs Wälder &amp; ihre Besitzsstrukturen</vt:lpstr>
      <vt:lpstr>Forstwirtschaftliche Wertschöpfung im Detail (2015)</vt:lpstr>
      <vt:lpstr>Forstwirtschaftliche Wertschöpfung im Überblick (2015)</vt:lpstr>
      <vt:lpstr>Der Handel mit Holz</vt:lpstr>
      <vt:lpstr>Der Handel mit Holz – Import (Rundholz)</vt:lpstr>
      <vt:lpstr>Der Handel mit Holz – Export (Schnittholz)</vt:lpstr>
      <vt:lpstr>Der Handel mit Holz: Sonderfall energetische Verwertung</vt:lpstr>
      <vt:lpstr>Rückblick</vt:lpstr>
    </vt:vector>
  </TitlesOfParts>
  <Company>UNI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Kami Höferl</dc:creator>
  <cp:lastModifiedBy>Höferl, Karl-Michael</cp:lastModifiedBy>
  <cp:revision>6164</cp:revision>
  <cp:lastPrinted>2015-10-13T09:01:31Z</cp:lastPrinted>
  <dcterms:created xsi:type="dcterms:W3CDTF">2011-08-24T13:15:55Z</dcterms:created>
  <dcterms:modified xsi:type="dcterms:W3CDTF">2020-07-29T20:04:22Z</dcterms:modified>
</cp:coreProperties>
</file>