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2" r:id="rId2"/>
    <p:sldId id="333" r:id="rId3"/>
    <p:sldId id="319" r:id="rId4"/>
    <p:sldId id="329" r:id="rId5"/>
    <p:sldId id="308" r:id="rId6"/>
    <p:sldId id="320" r:id="rId7"/>
    <p:sldId id="322" r:id="rId8"/>
    <p:sldId id="306" r:id="rId9"/>
    <p:sldId id="321" r:id="rId10"/>
    <p:sldId id="332" r:id="rId11"/>
    <p:sldId id="307" r:id="rId12"/>
    <p:sldId id="334" r:id="rId13"/>
    <p:sldId id="323" r:id="rId14"/>
    <p:sldId id="347" r:id="rId15"/>
    <p:sldId id="300" r:id="rId16"/>
    <p:sldId id="301" r:id="rId17"/>
    <p:sldId id="302" r:id="rId18"/>
    <p:sldId id="305" r:id="rId19"/>
    <p:sldId id="303" r:id="rId20"/>
    <p:sldId id="348" r:id="rId21"/>
    <p:sldId id="304" r:id="rId22"/>
    <p:sldId id="314" r:id="rId23"/>
    <p:sldId id="327" r:id="rId24"/>
    <p:sldId id="339" r:id="rId25"/>
    <p:sldId id="337" r:id="rId26"/>
    <p:sldId id="315" r:id="rId27"/>
    <p:sldId id="317" r:id="rId28"/>
    <p:sldId id="318" r:id="rId29"/>
    <p:sldId id="316" r:id="rId30"/>
    <p:sldId id="335" r:id="rId31"/>
    <p:sldId id="336" r:id="rId32"/>
    <p:sldId id="340" r:id="rId33"/>
    <p:sldId id="325" r:id="rId34"/>
    <p:sldId id="349" r:id="rId35"/>
    <p:sldId id="324" r:id="rId36"/>
    <p:sldId id="341" r:id="rId37"/>
    <p:sldId id="342" r:id="rId38"/>
    <p:sldId id="345" r:id="rId39"/>
    <p:sldId id="344" r:id="rId40"/>
    <p:sldId id="343" r:id="rId41"/>
    <p:sldId id="346" r:id="rId42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burbanisierung" id="{1CCD5A6C-E386-49E5-8934-0012BB49D2E5}">
          <p14:sldIdLst>
            <p14:sldId id="262"/>
            <p14:sldId id="333"/>
            <p14:sldId id="319"/>
          </p14:sldIdLst>
        </p14:section>
        <p14:section name="Suburbanisierung" id="{4A776675-9821-4B13-9421-A32C5461B0E7}">
          <p14:sldIdLst>
            <p14:sldId id="329"/>
            <p14:sldId id="308"/>
            <p14:sldId id="320"/>
            <p14:sldId id="322"/>
            <p14:sldId id="306"/>
            <p14:sldId id="321"/>
            <p14:sldId id="332"/>
            <p14:sldId id="307"/>
            <p14:sldId id="334"/>
            <p14:sldId id="323"/>
          </p14:sldIdLst>
        </p14:section>
        <p14:section name="Zersiedelung" id="{300527CB-FAB6-488D-BB6D-336540C823E5}">
          <p14:sldIdLst>
            <p14:sldId id="347"/>
            <p14:sldId id="300"/>
            <p14:sldId id="301"/>
            <p14:sldId id="302"/>
            <p14:sldId id="305"/>
            <p14:sldId id="303"/>
            <p14:sldId id="348"/>
            <p14:sldId id="304"/>
          </p14:sldIdLst>
        </p14:section>
        <p14:section name="Gentrifizierung" id="{063B6B66-3004-45A4-9C7E-44CECC85D767}">
          <p14:sldIdLst>
            <p14:sldId id="314"/>
            <p14:sldId id="327"/>
            <p14:sldId id="339"/>
            <p14:sldId id="337"/>
            <p14:sldId id="315"/>
            <p14:sldId id="317"/>
            <p14:sldId id="318"/>
          </p14:sldIdLst>
        </p14:section>
        <p14:section name="Städte im Klimawandel" id="{114A67BC-3C43-46DC-9C07-FC283FCE1D3A}">
          <p14:sldIdLst>
            <p14:sldId id="316"/>
            <p14:sldId id="335"/>
            <p14:sldId id="336"/>
            <p14:sldId id="340"/>
            <p14:sldId id="325"/>
            <p14:sldId id="349"/>
            <p14:sldId id="324"/>
          </p14:sldIdLst>
        </p14:section>
        <p14:section name="Reaktion auf Klimawandel: Smart City" id="{CBE6DD31-67D2-4124-8798-28095F37EE5A}">
          <p14:sldIdLst>
            <p14:sldId id="341"/>
            <p14:sldId id="342"/>
            <p14:sldId id="345"/>
            <p14:sldId id="344"/>
            <p14:sldId id="343"/>
          </p14:sldIdLst>
        </p14:section>
        <p14:section name="Ausblick" id="{DBAA93D3-B717-4A96-B559-31D9E8EC049F}">
          <p14:sldIdLst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32" autoAdjust="0"/>
    <p:restoredTop sz="80052" autoAdjust="0"/>
  </p:normalViewPr>
  <p:slideViewPr>
    <p:cSldViewPr snapToObjects="1">
      <p:cViewPr varScale="1">
        <p:scale>
          <a:sx n="127" d="100"/>
          <a:sy n="127" d="100"/>
        </p:scale>
        <p:origin x="154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8256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tadt%C3%B6kologie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wikipedia.org/wiki/Inklusion_(Soziologie)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597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1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141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6766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Vösendorf: A2 – Richtung mödling- Graz</a:t>
            </a:r>
          </a:p>
          <a:p>
            <a:r>
              <a:rPr lang="de-AT" dirty="0"/>
              <a:t>Eröffnung 1976</a:t>
            </a:r>
          </a:p>
          <a:p>
            <a:r>
              <a:rPr lang="de-AT" dirty="0"/>
              <a:t>Knapp 200.000 m2</a:t>
            </a:r>
            <a:r>
              <a:rPr lang="de-AT" baseline="0" dirty="0"/>
              <a:t> → eines der größten in Europa (Besucher, Fläche, Erlöse)</a:t>
            </a:r>
          </a:p>
          <a:p>
            <a:r>
              <a:rPr lang="de-AT" baseline="0" dirty="0"/>
              <a:t>4.500 Mitarbeiter</a:t>
            </a:r>
          </a:p>
          <a:p>
            <a:r>
              <a:rPr lang="de-AT" baseline="0" dirty="0"/>
              <a:t>3 km Auslagenfronten</a:t>
            </a:r>
            <a:endParaRPr lang="de-AT" dirty="0"/>
          </a:p>
          <a:p>
            <a:r>
              <a:rPr lang="de-AT" dirty="0"/>
              <a:t>2012 ~700 Mio € pa; </a:t>
            </a:r>
          </a:p>
          <a:p>
            <a:endParaRPr lang="de-AT" dirty="0"/>
          </a:p>
          <a:p>
            <a:r>
              <a:rPr lang="de-AT" dirty="0"/>
              <a:t>Vergleich:</a:t>
            </a:r>
          </a:p>
          <a:p>
            <a:r>
              <a:rPr lang="de-AT" dirty="0"/>
              <a:t>Umsatz Bergbahn Sölden 50 Mio. p.a.</a:t>
            </a:r>
          </a:p>
          <a:p>
            <a:r>
              <a:rPr lang="de-AT" dirty="0"/>
              <a:t>Silvretta</a:t>
            </a:r>
            <a:r>
              <a:rPr lang="de-AT" baseline="0" dirty="0"/>
              <a:t> Seilbahn AG – Ischgl – 70 Mio p.a.</a:t>
            </a:r>
            <a:endParaRPr lang="de-AT" dirty="0"/>
          </a:p>
          <a:p>
            <a:r>
              <a:rPr lang="de-AT" dirty="0"/>
              <a:t>Umsatz Bergbahnen AUT 2015: 1,2 Mrd.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0264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Grünau im Almtal</a:t>
            </a:r>
            <a:r>
              <a:rPr lang="de-AT" baseline="0" dirty="0"/>
              <a:t> (OÖ)</a:t>
            </a:r>
            <a:endParaRPr lang="de-AT" dirty="0"/>
          </a:p>
          <a:p>
            <a:endParaRPr lang="de-AT" dirty="0"/>
          </a:p>
          <a:p>
            <a:r>
              <a:rPr lang="de-AT" dirty="0"/>
              <a:t>55 Jahre:</a:t>
            </a:r>
          </a:p>
          <a:p>
            <a:pPr marL="171450" indent="-171450">
              <a:buFontTx/>
              <a:buChar char="-"/>
            </a:pPr>
            <a:r>
              <a:rPr lang="de-AT" dirty="0"/>
              <a:t>Doppelte verbaute Fläche</a:t>
            </a:r>
          </a:p>
          <a:p>
            <a:pPr marL="171450" indent="-171450">
              <a:buFontTx/>
              <a:buChar char="-"/>
            </a:pPr>
            <a:r>
              <a:rPr lang="de-AT" dirty="0"/>
              <a:t>7* versiegelte Fläceh</a:t>
            </a:r>
          </a:p>
          <a:p>
            <a:pPr marL="171450" indent="-171450">
              <a:buFontTx/>
              <a:buChar char="-"/>
            </a:pPr>
            <a:r>
              <a:rPr lang="de-AT" dirty="0"/>
              <a:t>30%</a:t>
            </a:r>
            <a:r>
              <a:rPr lang="de-AT" baseline="0" dirty="0"/>
              <a:t> Bev. Zunahme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9588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Das Bauen am falschen Platz</a:t>
            </a:r>
          </a:p>
          <a:p>
            <a:r>
              <a:rPr lang="de-AT" dirty="0"/>
              <a:t>→ Falsch: wiss. Schwieriger Begriff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384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Konnex zu den Werten</a:t>
            </a:r>
            <a:r>
              <a:rPr lang="de-AT" baseline="0" dirty="0"/>
              <a:t> der RPL: Harmonische Bauentwicklung</a:t>
            </a:r>
          </a:p>
          <a:p>
            <a:r>
              <a:rPr lang="de-AT" baseline="0" dirty="0"/>
              <a:t>→ Realsisierung heute noch möglich?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21840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19464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67377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805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 Sonderthemen: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8659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Gentry = gesellschaftliche Oberschicht UK</a:t>
            </a:r>
            <a:r>
              <a:rPr lang="de-AT" baseline="0" dirty="0"/>
              <a:t> 18 Jh. </a:t>
            </a:r>
          </a:p>
          <a:p>
            <a:r>
              <a:rPr lang="de-AT" baseline="0" dirty="0"/>
              <a:t># nahe Statzentrum</a:t>
            </a:r>
          </a:p>
          <a:p>
            <a:r>
              <a:rPr lang="de-AT" baseline="0" dirty="0"/>
              <a:t># Gründerzeit (1870 bis 1914 – Hochindustrialisierung in DE)</a:t>
            </a:r>
          </a:p>
          <a:p>
            <a:r>
              <a:rPr lang="de-AT" baseline="0" dirty="0"/>
              <a:t># schlechter Zustand → niedriges Mietniveau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/>
              <a:t># statusniedere Bevölkerung</a:t>
            </a:r>
          </a:p>
          <a:p>
            <a:r>
              <a:rPr lang="de-AT" baseline="0" dirty="0"/>
              <a:t># Sanierungsgebiete</a:t>
            </a:r>
          </a:p>
          <a:p>
            <a:r>
              <a:rPr lang="de-AT" baseline="0" dirty="0"/>
              <a:t>#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734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Brunnenmarkt: von Thalia- bis</a:t>
            </a:r>
            <a:r>
              <a:rPr lang="de-AT" baseline="0" dirty="0"/>
              <a:t> Ottakringerstraße</a:t>
            </a:r>
          </a:p>
          <a:p>
            <a:endParaRPr lang="de-AT" baseline="0" dirty="0"/>
          </a:p>
          <a:p>
            <a:r>
              <a:rPr lang="de-AT" baseline="0" dirty="0"/>
              <a:t>	+ 1786: Jospeh II Brunnen der Hernalser Wasserleitung (bis Hofburg)</a:t>
            </a:r>
          </a:p>
          <a:p>
            <a:endParaRPr lang="de-AT" baseline="0" dirty="0"/>
          </a:p>
          <a:p>
            <a:r>
              <a:rPr lang="de-AT" baseline="0" dirty="0"/>
              <a:t>+ längster Straßenmarkt Wiens</a:t>
            </a:r>
          </a:p>
          <a:p>
            <a:endParaRPr lang="de-AT" baseline="0" dirty="0"/>
          </a:p>
          <a:p>
            <a:r>
              <a:rPr lang="de-AT" baseline="0" dirty="0"/>
              <a:t>+ Yppenplatz als Anhängsel an eigentlichen Brunnenmarkt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45697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Brunnenmarkt: von Thalia- bis</a:t>
            </a:r>
            <a:r>
              <a:rPr lang="de-AT" baseline="0" dirty="0"/>
              <a:t> Ottakringerstraße</a:t>
            </a:r>
          </a:p>
          <a:p>
            <a:endParaRPr lang="de-AT" baseline="0" dirty="0"/>
          </a:p>
          <a:p>
            <a:r>
              <a:rPr lang="de-AT" baseline="0" dirty="0"/>
              <a:t>	+ 1786: Jospeh II Brunnen der Hernalser Wasserleitung (bis Hofburg)</a:t>
            </a:r>
          </a:p>
          <a:p>
            <a:endParaRPr lang="de-AT" baseline="0" dirty="0"/>
          </a:p>
          <a:p>
            <a:r>
              <a:rPr lang="de-AT" baseline="0" dirty="0"/>
              <a:t>+ längster Straßenmarkt Wiens</a:t>
            </a:r>
          </a:p>
          <a:p>
            <a:endParaRPr lang="de-AT" baseline="0" dirty="0"/>
          </a:p>
          <a:p>
            <a:r>
              <a:rPr lang="de-AT" baseline="0" dirty="0"/>
              <a:t>+ Yppenplatz als Anhängsel an eigentlichen Brunnenmarkt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9869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David Brooks :</a:t>
            </a:r>
            <a:r>
              <a:rPr lang="de-DE" baseline="0" dirty="0"/>
              <a:t> </a:t>
            </a:r>
            <a:r>
              <a:rPr lang="de-DE" dirty="0"/>
              <a:t>Elite des Informationszeitalters gegeben hat</a:t>
            </a:r>
          </a:p>
          <a:p>
            <a:endParaRPr lang="de-DE" dirty="0"/>
          </a:p>
          <a:p>
            <a:r>
              <a:rPr lang="de-DE" dirty="0"/>
              <a:t>Treibkraft</a:t>
            </a:r>
            <a:r>
              <a:rPr lang="de-DE" baseline="0" dirty="0"/>
              <a:t> der Gentrifizierung durch erhöhte Kaufkraft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58033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2031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6965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0353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Auswirkungen:  Stoffströme zwischen Siedlungen und ihrem Umland 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8249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43360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582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5931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 push-factors: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Agening population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Urbanization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Sicially selective: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* Immigrant workes x3 in US – slum</a:t>
            </a:r>
            <a:r>
              <a:rPr lang="de-AT" baseline="0" dirty="0"/>
              <a:t> dwellers etc.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9719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Begegnen: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Informationen &amp; Apelle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Förderungen und Steuern: Fassadenbegrünung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Organisierte Marktlösungen: Zertifikatshandel lokale Erwärmung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Kollektive dezentrale Aktivitäten: Club-good Kühle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Gesetze &amp; Vorschriften: RPL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Staatliche Aktivitäten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0456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Stand:</a:t>
            </a:r>
            <a:r>
              <a:rPr lang="de-AT" baseline="0" dirty="0"/>
              <a:t> 2009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4553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</a:t>
            </a:r>
            <a:r>
              <a:rPr lang="de-AT" baseline="0" dirty="0"/>
              <a:t>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gesamtheitliche Entwicklungskonzepte</a:t>
            </a: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Städte effizienter, technologisch fortschrittlicher,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tadtökologie"/>
              </a:rPr>
              <a:t>grüner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und sozial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Inklusion (Soziologie)"/>
              </a:rPr>
              <a:t>inklusiver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A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 auf technische, wirtschaftliche und gesellschaftliche Innovationen</a:t>
            </a:r>
          </a:p>
          <a:p>
            <a:endParaRPr lang="de-AT" dirty="0"/>
          </a:p>
          <a:p>
            <a:r>
              <a:rPr lang="de-AT" dirty="0"/>
              <a:t># 2 Zielgebiete: Graz</a:t>
            </a:r>
            <a:r>
              <a:rPr lang="de-AT" baseline="0" dirty="0"/>
              <a:t> west (Wagner Biro Areal nähe Hauptbahnhof) &amp; Graz Süd</a:t>
            </a:r>
          </a:p>
          <a:p>
            <a:r>
              <a:rPr lang="de-AT" baseline="0" dirty="0"/>
              <a:t>#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energieeffiziente, ressourcenschonende und emissionsarme Stadt höchster Lebensqualität bezeichnet, wo neueste Energietechnologien zur Anwendung kommen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78151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City Graz 2050: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Wagner Biro Areal – hinter Bahnhof</a:t>
            </a:r>
          </a:p>
          <a:p>
            <a:endParaRPr lang="de-A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Verdichtung von innerstädtischen, infrastrukturell bestens ausgestatteten Lagen. Hier sollen energieeffiziente, ressourcenschonende und emissionsarme Stadtquartiere mit höchster Lebensqualität realisiert werden.</a:t>
            </a:r>
          </a:p>
          <a:p>
            <a:endParaRPr lang="de-A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BSP: Begleitrollmaterial Seestadt Aspern Wien → Lastenfahrräder, E-Tankstellen für Fahrräder &amp; Autos etc.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2331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42140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8088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45553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3833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71859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Borsdorfs Grundfrage: Was, wo, wie, wann und warum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6244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1022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 * Stadtflucht verursachte Expansion der Städte in ihr Umland</a:t>
            </a: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* Verlagerung des Wachstumsschwerpunktes</a:t>
            </a:r>
          </a:p>
          <a:p>
            <a:endParaRPr lang="de-A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@ Suburbia im ländlichen Umland:</a:t>
            </a: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SCS</a:t>
            </a:r>
            <a:endParaRPr lang="de-A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A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Formen:</a:t>
            </a: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Bevölkerungssuburbanisierung</a:t>
            </a: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Industriesub</a:t>
            </a: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Dienstleistungssub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7510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SUM – Stadt-Umland-Management</a:t>
            </a:r>
          </a:p>
          <a:p>
            <a:r>
              <a:rPr lang="de-AT" dirty="0"/>
              <a:t>→ Hinweis auf Achse Bratislava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8625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7718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6916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ktrum.de/lexika/images/geogr/suburban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t/maps/place/SCS+4/@48.2190193,16.2214737,11.31z/data=!4m5!3m4!1s0x0:0x3f9304a11e78c6d8!8m2!3d48.1080517!4d16.3179048!5m1!1e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dn1.vienna.at/2015/12/SCS_Parken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://www.axis.at/sites/default/files/styles/large/public/DSC07835.JPG?itok=7-90vWbB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umweltbundesamt.at/umweltsituation/raumordnung/rp_flaecheninanspruchnahm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t/url?sa=t&amp;rct=j&amp;q=&amp;esrc=s&amp;source=web&amp;cd=2&amp;ved=0CCEQFjABahUKEwjVr5nq4dDIAhWKVywKHYU6D7o&amp;url=http://www.bmlfuw.gv.at/dms/lmat/publikationen/grund_genug/Genug%20grund%20-%20Fl%C3%A4chenmanagement.pdf?1%3D1&amp;usg=AFQjCNHr1V5ZXTekrLKFf_zV1GxPmtMcFg&amp;bvm=bv.105454873,d.bGg&amp;cad=rj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www.umweltnetz-schweiz.ch/themen/wirtschaft-politik/2201-zersiedelung-&#8211;-ein-leidiges-thema.html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achhaltigwirtschaften.at/resources/download/endbericht_moser.pdf?m=146965927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umweltbundesamt.at/fileadmin/site/umweltkontrolle/2019/ukb19_07_multifunktionale_raeume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tbekannt.at/wp-content/uploads/2011/02/2HNN786J-3YWG-CYTU-CT5P-1IA0V12LQW2Q-728x484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ppenmarkt_01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tandard.at/2000023312411/Y-wie-Yppenplatz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erstandard.at/2000038939681/Gentrifizierung-Wohnen-zwischen-Hipster-und-Hausmeiste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diepresse.com/home/leben/wohnen/568344/Gentrifizierung_Alles-Kunst-oder-was" TargetMode="Externa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ktrum.de/lexika/images/geogr/suburban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hyperlink" Target="https://www.wien.gv.at/umweltschutz/raum/pdf/uhi-strategieplan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mg.ac.at/cms/de/images/klima/bild_ip-klimawandel/daten-download/stadtklima-sommertage-wien/view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nerstadtwerke.at/eportal3/ep/contentView.do/pageTypeId/71282/programId/73021/contentTypeId/1001/channelId/-51344/contentId/75486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city.wien.gv.at/site/files/2016/12/SC_KF_DE_WEB_Einzel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weltbundesamt.at/fileadmin/site/umweltkontrolle/2019/ukb19_09_mobilitaetswende.pdf" TargetMode="Externa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1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conomy.at/wirtschaft/leben-im-speckguerte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diercke.net/omeda/800+/D1278_1_deutsch_D1-1_Web300RGB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n.gv.at/stadtentwicklung/strategien/step/images/sum-karte-2011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KMH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Stadt-Land(-Schluss) II: Prozesse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170748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sz="2600" dirty="0"/>
              <a:t>Dynamik der Flächeninanspruchnahme im Wiener Speckgürtel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(Tötzer at al. 2009:12)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208" y="1145236"/>
            <a:ext cx="6079120" cy="518176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8992389">
            <a:off x="2665673" y="3016654"/>
            <a:ext cx="3262166" cy="838708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816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Gründe für Suburbanisierung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(Tötzer at al. 2009:14)</a:t>
            </a:r>
          </a:p>
        </p:txBody>
      </p:sp>
      <p:pic>
        <p:nvPicPr>
          <p:cNvPr id="6" name="Picture 2" descr="http://www.spektrum.de/lexika/images/geogr/suburban.jpg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72" y="990118"/>
            <a:ext cx="6250980" cy="53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3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Vösen... – wie bitte?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(GeoBasis-DE/BKG 2019)</a:t>
            </a:r>
          </a:p>
        </p:txBody>
      </p:sp>
      <p:pic>
        <p:nvPicPr>
          <p:cNvPr id="8" name="Inhaltsplatzhalter 7" descr="GeoBasis-DE/BKG 2019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85334" y="701039"/>
            <a:ext cx="8059056" cy="59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Suburbia im ländlichen Umland: Der Fall SCS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9218" name="Picture 2" descr="http://cdn1.vienna.at/2015/12/SCS_Parke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274" y="1779240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ldergebnis für scs wien verkehr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/>
          <a:stretch/>
        </p:blipFill>
        <p:spPr bwMode="auto">
          <a:xfrm>
            <a:off x="4427984" y="1779240"/>
            <a:ext cx="536784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7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D18B3-F8A5-4CA1-8BA6-91DDE96F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Zersiedelung in/von Österreich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E0A9441E-4A79-46A8-BBF3-5EFBB88E4B5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70289" y="1813842"/>
            <a:ext cx="8489146" cy="370339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3422F2-D327-413F-9D37-BF2819BB7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(UBA 2019)</a:t>
            </a:r>
          </a:p>
        </p:txBody>
      </p:sp>
    </p:spTree>
    <p:extLst>
      <p:ext uri="{BB962C8B-B14F-4D97-AF65-F5344CB8AC3E}">
        <p14:creationId xmlns:p14="http://schemas.microsoft.com/office/powerpoint/2010/main" val="2719803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Zersiedelung in/von Österreich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(Umweltnetz Schweiz o.J.)</a:t>
            </a:r>
          </a:p>
        </p:txBody>
      </p:sp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72" y="-259468"/>
            <a:ext cx="51720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Umweltnetz Schweiz">
            <a:hlinkClick r:id="rId5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" y="1196752"/>
            <a:ext cx="8481614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573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Zersiedelung?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Aft>
                <a:spcPts val="400"/>
              </a:spcAft>
              <a:buNone/>
            </a:pPr>
            <a:r>
              <a:rPr lang="de-AT" i="1" dirty="0"/>
              <a:t>„Eine Zersiedlung steht einer </a:t>
            </a:r>
            <a:r>
              <a:rPr lang="de-AT" b="1" i="1" dirty="0"/>
              <a:t>harmonischen Bauentwicklung </a:t>
            </a:r>
            <a:r>
              <a:rPr lang="de-AT" i="1" dirty="0"/>
              <a:t>entgegen. Der Begriff der Zersiedlung ist dahingehend zu umschreiben, daß dieser einerseits das </a:t>
            </a:r>
            <a:r>
              <a:rPr lang="de-AT" b="1" i="1" dirty="0"/>
              <a:t>Ausufern städtischer Bebauung </a:t>
            </a:r>
            <a:r>
              <a:rPr lang="de-AT" i="1" dirty="0"/>
              <a:t>bedeutet, anderseits auch das </a:t>
            </a:r>
            <a:r>
              <a:rPr lang="de-AT" b="1" i="1" dirty="0"/>
              <a:t>ungeregelte Wachstum sporadischer Siedlungsansätze</a:t>
            </a:r>
            <a:r>
              <a:rPr lang="de-AT" i="1" dirty="0"/>
              <a:t> überhaupt, und zwar auch in Agrargebieten. Die Zersiedlung erweist sich demnach als </a:t>
            </a:r>
            <a:r>
              <a:rPr lang="de-AT" b="1" i="1" dirty="0">
                <a:solidFill>
                  <a:srgbClr val="E37823"/>
                </a:solidFill>
              </a:rPr>
              <a:t>Negativform menschlichen Siedelns</a:t>
            </a:r>
            <a:r>
              <a:rPr lang="de-AT" i="1" dirty="0"/>
              <a:t>, soweit sie nicht aus funktionellen Gründen vorgegeben ist.“ </a:t>
            </a:r>
            <a:br>
              <a:rPr lang="de-AT" dirty="0"/>
            </a:br>
            <a:r>
              <a:rPr lang="de-AT" sz="1200" dirty="0"/>
              <a:t>(VfgH, 1977) 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9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„Harmonische Bauentwicklung“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/>
              <a:t>Kompakter Siedlungskörper:</a:t>
            </a:r>
          </a:p>
          <a:p>
            <a:r>
              <a:rPr lang="de-AT" sz="2000" dirty="0"/>
              <a:t>Stadt d. kurzen Wege</a:t>
            </a:r>
          </a:p>
          <a:p>
            <a:r>
              <a:rPr lang="de-AT" sz="2000" dirty="0"/>
              <a:t>Reduktion MIV</a:t>
            </a:r>
          </a:p>
          <a:p>
            <a:r>
              <a:rPr lang="de-AT" sz="2000" dirty="0"/>
              <a:t>Stärkung ÖPNV</a:t>
            </a:r>
          </a:p>
          <a:p>
            <a:r>
              <a:rPr lang="de-AT" sz="2000" dirty="0"/>
              <a:t>Reduktion Erschließungskosten</a:t>
            </a:r>
          </a:p>
          <a:p>
            <a:r>
              <a:rPr lang="de-AT" sz="2000" dirty="0"/>
              <a:t>Sparsamer Material- </a:t>
            </a:r>
            <a:br>
              <a:rPr lang="de-AT" sz="2000" dirty="0"/>
            </a:br>
            <a:r>
              <a:rPr lang="de-AT" sz="2000" dirty="0"/>
              <a:t>&amp; Energieeinsatz</a:t>
            </a:r>
          </a:p>
          <a:p>
            <a:r>
              <a:rPr lang="de-AT" sz="2000" dirty="0"/>
              <a:t>Dichte sichert</a:t>
            </a:r>
            <a:br>
              <a:rPr lang="de-AT" sz="2000" dirty="0"/>
            </a:br>
            <a:r>
              <a:rPr lang="de-AT" sz="2000" dirty="0"/>
              <a:t>Versorgungseffizienz</a:t>
            </a:r>
          </a:p>
          <a:p>
            <a:r>
              <a:rPr lang="de-AT" sz="2000" dirty="0"/>
              <a:t>Sparsame </a:t>
            </a:r>
            <a:br>
              <a:rPr lang="de-AT" sz="2000" dirty="0"/>
            </a:br>
            <a:r>
              <a:rPr lang="de-AT" sz="2000" dirty="0"/>
              <a:t>Flächeninanspruchnahme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592841"/>
            <a:ext cx="3887391" cy="338554"/>
          </a:xfrm>
        </p:spPr>
        <p:txBody>
          <a:bodyPr/>
          <a:lstStyle/>
          <a:p>
            <a:r>
              <a:rPr lang="de-AT" dirty="0"/>
              <a:t>(Eigene Überarbeitung von: http://www.oekosozial.at/uploads/tx_osfopage/Vortrag_Weber.pdf)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576">
            <a:off x="4308376" y="1150491"/>
            <a:ext cx="682148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81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Motive gegen eine solche harmonische Entwicklung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(SRZ 2001:21)</a:t>
            </a: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08" y="1052736"/>
            <a:ext cx="6408712" cy="532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4" y="1052736"/>
            <a:ext cx="256437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21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Konsequenzen der Flächeninanspruchnahme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(ZERsiedelt, 2011:18)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9" y="1257496"/>
            <a:ext cx="8254378" cy="491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1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848314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Die Rahmenbedingungen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Siedlung in Österreich 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Stadt &amp; Land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Was Siedlungsentwicklung antreibt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(Stenzel 1985:166)</a:t>
            </a:r>
          </a:p>
        </p:txBody>
      </p:sp>
      <p:pic>
        <p:nvPicPr>
          <p:cNvPr id="6" name="Picture 4" descr="http://www.pleamle-magazin.com/wp-content/uploads/2010/09/Haufendor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r="522" b="9295"/>
          <a:stretch/>
        </p:blipFill>
        <p:spPr bwMode="auto">
          <a:xfrm>
            <a:off x="9900592" y="1617494"/>
            <a:ext cx="293742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492896"/>
            <a:ext cx="3936735" cy="2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55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0D24A-FC1B-4396-A6B3-AEDAF7BC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@Ausbau der … : Kosten der öffentlichen Hand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97E32033-C0D7-4533-BAB1-1F5AA4654B6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231775" y="1487758"/>
            <a:ext cx="8766175" cy="435555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1FE773-2E0B-420E-B711-2A4A0629F8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(UBA 2019)</a:t>
            </a:r>
          </a:p>
        </p:txBody>
      </p:sp>
    </p:spTree>
    <p:extLst>
      <p:ext uri="{BB962C8B-B14F-4D97-AF65-F5344CB8AC3E}">
        <p14:creationId xmlns:p14="http://schemas.microsoft.com/office/powerpoint/2010/main" val="120836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48" y="1552441"/>
            <a:ext cx="6843564" cy="425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sz="2400" dirty="0"/>
              <a:t>„Grauer“ Energiebedarf  Errichtung Gebäude &amp; Folgeinfrastruktur*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sz="1800" dirty="0"/>
              <a:t>Je 100m² BGF</a:t>
            </a:r>
          </a:p>
          <a:p>
            <a:r>
              <a:rPr lang="de-AT" sz="1800" dirty="0"/>
              <a:t>Preise 2010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(ZERsiedelt, 2011:12)</a:t>
            </a:r>
          </a:p>
        </p:txBody>
      </p:sp>
    </p:spTree>
    <p:extLst>
      <p:ext uri="{BB962C8B-B14F-4D97-AF65-F5344CB8AC3E}">
        <p14:creationId xmlns:p14="http://schemas.microsoft.com/office/powerpoint/2010/main" val="1871875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und in den Städten selbst: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2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375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Wien:</a:t>
            </a:r>
          </a:p>
        </p:txBody>
      </p:sp>
      <p:pic>
        <p:nvPicPr>
          <p:cNvPr id="7" name="Inhaltsplatzhalter 6" descr="Gugerell, Public Domain, 2010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374727" y="1281795"/>
            <a:ext cx="8480271" cy="476748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(Gugerell, Public Domain, 2010)</a:t>
            </a:r>
          </a:p>
        </p:txBody>
      </p:sp>
    </p:spTree>
    <p:extLst>
      <p:ext uri="{BB962C8B-B14F-4D97-AF65-F5344CB8AC3E}">
        <p14:creationId xmlns:p14="http://schemas.microsoft.com/office/powerpoint/2010/main" val="2405021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Wien: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(Robert Newal o.J.)</a:t>
            </a:r>
          </a:p>
        </p:txBody>
      </p:sp>
      <p:pic>
        <p:nvPicPr>
          <p:cNvPr id="8" name="Picture 3" descr="Robert Newald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8" y="1045256"/>
            <a:ext cx="7979172" cy="53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56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Die Bobos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3491880" y="1181512"/>
            <a:ext cx="5328592" cy="4968552"/>
          </a:xfrm>
        </p:spPr>
        <p:txBody>
          <a:bodyPr/>
          <a:lstStyle/>
          <a:p>
            <a:pPr marL="0" indent="0">
              <a:buNone/>
            </a:pPr>
            <a:r>
              <a:rPr lang="de-DE" i="1" dirty="0"/>
              <a:t>„Der Lebensstil der Bobos führt zusammen, was bisher als unvereinbar galt: Reichtum und Rebellion, beruflicher Erfolg und eine nonkonformistische Haltung, das Denken der Hippies und der unternehmerische Geist der Yuppies. Der </a:t>
            </a:r>
            <a:r>
              <a:rPr lang="de-DE" b="1" i="1" dirty="0">
                <a:solidFill>
                  <a:srgbClr val="E37823"/>
                </a:solidFill>
              </a:rPr>
              <a:t>‚bourgeoise Bohemien‘ </a:t>
            </a:r>
            <a:r>
              <a:rPr lang="de-DE" i="1" dirty="0"/>
              <a:t>ist ein neuer Typus, der idealistisch lebt, einen sanften Materialismus pflegt, korrekt und kreativ zugleich ist und unser gesellschaftliches, kulturelles und politisches Leben zunehmend prägt.“</a:t>
            </a:r>
            <a:endParaRPr lang="de-AT" i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(Brooks 2001)</a:t>
            </a:r>
          </a:p>
        </p:txBody>
      </p:sp>
      <p:pic>
        <p:nvPicPr>
          <p:cNvPr id="1026" name="Picture 2" descr="Bildergebnis fÃ¼r Bobos in Parad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962">
            <a:off x="480058" y="1820387"/>
            <a:ext cx="2433413" cy="36908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23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Gentrifizierung: Pioniere und Invasionen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083111" cy="4968552"/>
          </a:xfrm>
        </p:spPr>
        <p:txBody>
          <a:bodyPr/>
          <a:lstStyle/>
          <a:p>
            <a:r>
              <a:rPr lang="de-AT" dirty="0"/>
              <a:t>„</a:t>
            </a:r>
            <a:r>
              <a:rPr lang="de-AT" i="1" dirty="0"/>
              <a:t>die </a:t>
            </a:r>
            <a:r>
              <a:rPr lang="de-AT" i="1" dirty="0">
                <a:solidFill>
                  <a:srgbClr val="E37823"/>
                </a:solidFill>
              </a:rPr>
              <a:t>Verdrängung der ehemaligen Bewohner durch jüngere, besser ausgebildete </a:t>
            </a:r>
            <a:r>
              <a:rPr lang="de-AT" i="1" dirty="0"/>
              <a:t>und in der Regel mit höherem Einkommen versehene Haushalte in innenstadtnahen Wohngebieten. </a:t>
            </a:r>
          </a:p>
          <a:p>
            <a:endParaRPr lang="de-AT" sz="800" i="1" dirty="0"/>
          </a:p>
          <a:p>
            <a:r>
              <a:rPr lang="de-AT" i="1" dirty="0"/>
              <a:t>[…] Damit einher geht in einem Wechselwirkungsprozess eine Veränderung des Wohnungsbestandes in Richtung überdurchschnittliche Modernisierung, Mietpreissteigerung und der Umwandlung von Miet- in Eigentumswohnungen respektive eine Veränderung der Infrastruktur, die zunehmend den Bedürfnissen der neu Hinzuziehenden entspricht.</a:t>
            </a:r>
            <a:r>
              <a:rPr lang="de-AT" dirty="0"/>
              <a:t>“</a:t>
            </a:r>
            <a:br>
              <a:rPr lang="de-AT" dirty="0"/>
            </a:br>
            <a:r>
              <a:rPr lang="de-AT" sz="1200" dirty="0"/>
              <a:t>(Dangschat 2011)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78492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Gentrifikation (lokal &amp; regional)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29345"/>
            <a:ext cx="5746663" cy="48639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685">
            <a:off x="-361160" y="1733054"/>
            <a:ext cx="4612814" cy="56296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41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Gentrifikation als doppelte Invasion &amp; Sukzession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(Dangschat 1988:281)</a:t>
            </a:r>
          </a:p>
        </p:txBody>
      </p:sp>
      <p:pic>
        <p:nvPicPr>
          <p:cNvPr id="6" name="Picture 2" descr="http://i0.wp.com/stadtsoziologie.ch/wp-content/uploads/InvasionsSukzessionszyklus.pn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323108" y="919231"/>
            <a:ext cx="8562488" cy="55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66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Städte im Klimawandel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Komplex: </a:t>
            </a:r>
          </a:p>
          <a:p>
            <a:pPr lvl="1"/>
            <a:r>
              <a:rPr lang="de-AT" dirty="0"/>
              <a:t>Menschen, Gebäude, Infrastrukturen, Ver- und Entsorgungsservices, städtische Grünräume etc.</a:t>
            </a:r>
          </a:p>
          <a:p>
            <a:pPr lvl="1"/>
            <a:endParaRPr lang="de-AT" sz="1100" dirty="0"/>
          </a:p>
          <a:p>
            <a:r>
              <a:rPr lang="de-AT" b="1" dirty="0"/>
              <a:t>Klare Hinweise auf:</a:t>
            </a:r>
          </a:p>
          <a:p>
            <a:pPr lvl="1"/>
            <a:r>
              <a:rPr lang="de-AT" dirty="0"/>
              <a:t>Reduktion Raumwärme &amp; -kühlung</a:t>
            </a:r>
          </a:p>
          <a:p>
            <a:pPr lvl="1"/>
            <a:r>
              <a:rPr lang="de-AT" dirty="0"/>
              <a:t>Verstärkung städtischer Wärmeinseln &amp; Hitzewellen</a:t>
            </a:r>
          </a:p>
          <a:p>
            <a:pPr lvl="1"/>
            <a:r>
              <a:rPr lang="de-AT" dirty="0"/>
              <a:t>Kleinräumige Beeinträchtigungen Trinkwasserproduktion</a:t>
            </a:r>
          </a:p>
          <a:p>
            <a:pPr lvl="1"/>
            <a:endParaRPr lang="de-AT" sz="1050" dirty="0"/>
          </a:p>
          <a:p>
            <a:r>
              <a:rPr lang="de-AT" b="1" dirty="0"/>
              <a:t>Vage bis unklar:</a:t>
            </a:r>
          </a:p>
          <a:p>
            <a:pPr lvl="1"/>
            <a:r>
              <a:rPr lang="de-AT" dirty="0"/>
              <a:t>Erhöhung d. Gefährdung durch Hochwasser bzw. Starkwinde</a:t>
            </a:r>
          </a:p>
          <a:p>
            <a:pPr lvl="1"/>
            <a:r>
              <a:rPr lang="de-AT" dirty="0"/>
              <a:t>Verstärkung städtischer Ozon- bzw. Feinstaubbelastung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809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555760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Suburbanisierung &amp; Zersiedelung - Versuch einer Erklärung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Innerurbane Entwicklungsprozesse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Österreichs Städte im Klimawandel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 descr="http://www.spektrum.de/lexika/images/geogr/suburba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52" y="2060848"/>
            <a:ext cx="38695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29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Klimabedingte Änderung des Energieeinsatzes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(Prettenthaler et al. 2007:32)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28982" y="1181100"/>
            <a:ext cx="8419482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07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Klimabedingte Änderung des Energieeinsatzes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67544" y="1412777"/>
            <a:ext cx="8149572" cy="450552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(Prettenthaler et al. 2007:31)</a:t>
            </a:r>
          </a:p>
        </p:txBody>
      </p:sp>
    </p:spTree>
    <p:extLst>
      <p:ext uri="{BB962C8B-B14F-4D97-AF65-F5344CB8AC3E}">
        <p14:creationId xmlns:p14="http://schemas.microsoft.com/office/powerpoint/2010/main" val="1006820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Hot air + cities = urban heat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55214" y="2123432"/>
            <a:ext cx="5211726" cy="368183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(own illustrations 2019; data: EM-DAT 2019)</a:t>
            </a:r>
            <a:endParaRPr lang="en-GB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41340"/>
          <a:stretch/>
        </p:blipFill>
        <p:spPr>
          <a:xfrm>
            <a:off x="9584210" y="6381328"/>
            <a:ext cx="2276500" cy="178542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5804901" y="2054413"/>
            <a:ext cx="3823500" cy="726515"/>
            <a:chOff x="4924964" y="5420712"/>
            <a:chExt cx="3823500" cy="72651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/>
            <a:srcRect l="1908" t="4885" r="27491" b="5246"/>
            <a:stretch/>
          </p:blipFill>
          <p:spPr>
            <a:xfrm>
              <a:off x="4924964" y="5420712"/>
              <a:ext cx="2664296" cy="616628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5616178" y="5583277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n-lt"/>
                </a:rPr>
                <a:t>137 306</a:t>
              </a:r>
              <a:endParaRPr lang="de-AT" sz="1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524328" y="5545068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1"/>
                  </a:solidFill>
                  <a:latin typeface="+mn-lt"/>
                </a:rPr>
                <a:t>1 819</a:t>
              </a:r>
              <a:endParaRPr lang="de-AT" sz="14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524328" y="5839450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164</a:t>
              </a:r>
              <a:endParaRPr lang="de-AT" sz="1400" dirty="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577" y="1694543"/>
            <a:ext cx="951562" cy="936810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4241734" y="2397615"/>
            <a:ext cx="965454" cy="914004"/>
            <a:chOff x="7353208" y="1327696"/>
            <a:chExt cx="1516494" cy="1430816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3595" y="2348880"/>
              <a:ext cx="1486107" cy="409632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3208" y="1327696"/>
              <a:ext cx="1457528" cy="905001"/>
            </a:xfrm>
            <a:prstGeom prst="rect">
              <a:avLst/>
            </a:prstGeom>
          </p:spPr>
        </p:pic>
      </p:grpSp>
      <p:sp>
        <p:nvSpPr>
          <p:cNvPr id="25" name="Textfeld 24"/>
          <p:cNvSpPr txBox="1"/>
          <p:nvPr/>
        </p:nvSpPr>
        <p:spPr>
          <a:xfrm>
            <a:off x="5374996" y="16991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+mn-lt"/>
              </a:rPr>
              <a:t>Accumulated</a:t>
            </a:r>
            <a:r>
              <a:rPr lang="de-DE" sz="1400" b="1" dirty="0">
                <a:latin typeface="+mn-lt"/>
              </a:rPr>
              <a:t> deaths 2000-2018:</a:t>
            </a:r>
            <a:endParaRPr lang="de-AT" sz="1400" b="1" dirty="0">
              <a:latin typeface="+mn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9540552" y="6158387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Average number of summer days (T</a:t>
            </a:r>
            <a:r>
              <a:rPr lang="en-GB" sz="1000" baseline="-25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max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≥ 25°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36973" y="1629168"/>
            <a:ext cx="5138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n-lt"/>
              </a:rPr>
              <a:t>Impact of selected natural hazards in Europe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1826900" y="6159658"/>
            <a:ext cx="656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C)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Grafik 28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72716">
            <a:off x="6226209" y="3282925"/>
            <a:ext cx="2065827" cy="292289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4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Urbane Wärmeinseln &amp; Hitzewellen (in Wien)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1599416"/>
          </a:xfrm>
        </p:spPr>
        <p:txBody>
          <a:bodyPr/>
          <a:lstStyle/>
          <a:p>
            <a:r>
              <a:rPr lang="de-AT" dirty="0"/>
              <a:t>2003: ca. 15 höheres Sterberisiko an Hitzetagen </a:t>
            </a:r>
          </a:p>
          <a:p>
            <a:pPr lvl="1"/>
            <a:r>
              <a:rPr lang="de-AT" dirty="0"/>
              <a:t>180 zusätzliche Todesfälle 2003 bei 44 Hitzetagen in Wien</a:t>
            </a:r>
          </a:p>
          <a:p>
            <a:r>
              <a:rPr lang="de-AT" dirty="0"/>
              <a:t>2021-2050: moderat | 0 bis 20 Hitzetage zusätzlich</a:t>
            </a:r>
          </a:p>
          <a:p>
            <a:r>
              <a:rPr lang="de-AT" dirty="0"/>
              <a:t>2071-2100: starker Zuwachs | 20 bis 50 Hitzetage zusätzlich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https://www.zamg.ac.at/cms/de/forschung/klima/stadtklima/focus-i</a:t>
            </a:r>
          </a:p>
        </p:txBody>
      </p:sp>
      <p:pic>
        <p:nvPicPr>
          <p:cNvPr id="11266" name="Picture 2" descr="Stadtklima Sommertage Wi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3136152"/>
            <a:ext cx="9178840" cy="32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28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42D44-0FE2-429B-B34D-CC505A5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Urbane Wärmeinseln &amp; Hitzewellen (in Wien)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B59452-D4CF-4553-8704-AA57E3B977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7334C7-6137-4C2B-8C6F-553D6761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69" y="910600"/>
            <a:ext cx="6811352" cy="16892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EF0F5A-2811-43A5-9310-635D6DED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08" y="2818813"/>
            <a:ext cx="6787075" cy="16892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A12BAB5-AF15-4E44-82CF-587B8C782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787"/>
          <a:stretch/>
        </p:blipFill>
        <p:spPr>
          <a:xfrm>
            <a:off x="1152808" y="4727024"/>
            <a:ext cx="6787074" cy="16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83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Erhöhung* d. Gefährdung durch Hochwasser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(Höferl 2010:10)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3134" r="2315" b="6656"/>
          <a:stretch/>
        </p:blipFill>
        <p:spPr bwMode="auto">
          <a:xfrm>
            <a:off x="162579" y="1562512"/>
            <a:ext cx="8859134" cy="43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5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„Smart City“ als Antwort (?)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9144000" cy="551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583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„Smart City“ als Antwort (?)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"/>
          <a:stretch/>
        </p:blipFill>
        <p:spPr bwMode="auto">
          <a:xfrm>
            <a:off x="0" y="942266"/>
            <a:ext cx="9144000" cy="551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566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„Smart City“ als Antwort (?)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AT" dirty="0"/>
              <a:t>https://www.wienerstadtwerke.at/eportal3/ep/contentView.do/pageTypeId/71282/programId/73021/contentTypeId/1001/channelId/-51344/contentId/75486</a:t>
            </a:r>
          </a:p>
        </p:txBody>
      </p:sp>
      <p:pic>
        <p:nvPicPr>
          <p:cNvPr id="7" name="Picture 2" descr="https://www.wienerstadtwerke.at/media/img/2014/image_63989_c0,0,1047,714_w800.jpg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03"/>
            <a:ext cx="9144000" cy="624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32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MIV als größte „Stellschraube“ nachhaltiger Mobilität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https://www.bmvit.gv.at/verkehr/gesamtverkehr/gvp/downloads/gvp_kapitel2.pdf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87848" y="1181100"/>
            <a:ext cx="7854028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7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Städtische Dynamiken durch die Zeit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(Lichtenberger 2002:212)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4396"/>
            <a:ext cx="8066484" cy="501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r Verbinder 5"/>
          <p:cNvCxnSpPr/>
          <p:nvPr/>
        </p:nvCxnSpPr>
        <p:spPr>
          <a:xfrm>
            <a:off x="6285304" y="2332404"/>
            <a:ext cx="1368152" cy="0"/>
          </a:xfrm>
          <a:prstGeom prst="line">
            <a:avLst/>
          </a:prstGeom>
          <a:ln w="381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309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Smart City und Mobilitätsmanagement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https://smartcity.wien.gv.at/site/files/2016/12/SC_KF_DE_WEB_Einzel.pdf</a:t>
            </a:r>
          </a:p>
        </p:txBody>
      </p:sp>
      <p:pic>
        <p:nvPicPr>
          <p:cNvPr id="8" name="Inhaltsplatzhalter 7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561380" y="931098"/>
            <a:ext cx="6106964" cy="56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0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524984" y="1223847"/>
            <a:ext cx="4407056" cy="2493185"/>
          </a:xfrm>
        </p:spPr>
        <p:txBody>
          <a:bodyPr/>
          <a:lstStyle/>
          <a:p>
            <a:r>
              <a:rPr lang="de-AT" b="1" dirty="0"/>
              <a:t>Autofahrer unterwegs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34361" y="3510321"/>
            <a:ext cx="4610783" cy="2423178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97D0CD61-70FD-41D0-91F0-E012A6DA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8268">
            <a:off x="5297871" y="1683061"/>
            <a:ext cx="2898559" cy="41001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8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Dekonzentration und ihre Folgen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2" descr="http://www.schuetzen.com/uploads/pics/2012_04_12_Plakat_Ahrntal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18671"/>
          <a:stretch/>
        </p:blipFill>
        <p:spPr bwMode="auto">
          <a:xfrm>
            <a:off x="-36512" y="1556792"/>
            <a:ext cx="4679578" cy="43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ages.derstandard.at/2013/12/13/1385256671532-villa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32" y="1556792"/>
            <a:ext cx="5748192" cy="43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/>
          <p:nvPr/>
        </p:nvPicPr>
        <p:blipFill>
          <a:blip r:embed="rId5"/>
          <a:stretch>
            <a:fillRect/>
          </a:stretch>
        </p:blipFill>
        <p:spPr>
          <a:xfrm rot="426000">
            <a:off x="3828662" y="3663352"/>
            <a:ext cx="2072056" cy="3247696"/>
          </a:xfrm>
          <a:prstGeom prst="rect">
            <a:avLst/>
          </a:prstGeom>
          <a:ln>
            <a:solidFill>
              <a:srgbClr val="808080"/>
            </a:solidFill>
          </a:ln>
        </p:spPr>
      </p:pic>
    </p:spTree>
    <p:extLst>
      <p:ext uri="{BB962C8B-B14F-4D97-AF65-F5344CB8AC3E}">
        <p14:creationId xmlns:p14="http://schemas.microsoft.com/office/powerpoint/2010/main" val="3803878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what happened so far: Wachstum am Rand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http://www.oerok-atlas.at/#indicator/12</a:t>
            </a:r>
          </a:p>
        </p:txBody>
      </p:sp>
      <p:pic>
        <p:nvPicPr>
          <p:cNvPr id="1433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8" y="1018828"/>
            <a:ext cx="8569602" cy="533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72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Suburbia aka. der „Speckgürtel“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(Economy 2010)</a:t>
            </a:r>
          </a:p>
        </p:txBody>
      </p:sp>
      <p:pic>
        <p:nvPicPr>
          <p:cNvPr id="81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545">
            <a:off x="1691680" y="1189663"/>
            <a:ext cx="6116637" cy="65643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 rot="283617">
            <a:off x="5374128" y="3526165"/>
            <a:ext cx="2361534" cy="1536335"/>
          </a:xfrm>
          <a:prstGeom prst="rect">
            <a:avLst/>
          </a:prstGeom>
          <a:solidFill>
            <a:srgbClr val="E37823">
              <a:alpha val="44000"/>
            </a:srgbClr>
          </a:solidFill>
          <a:ln w="28575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7554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Suburbanisierung als anhaltender Trend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(Diercke 2012)</a:t>
            </a:r>
          </a:p>
        </p:txBody>
      </p:sp>
      <p:pic>
        <p:nvPicPr>
          <p:cNvPr id="6" name="Picture 2" descr="Diercke 2012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 bwMode="auto">
          <a:xfrm>
            <a:off x="1129332" y="796736"/>
            <a:ext cx="6971060" cy="57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1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1103-827A-4714-B546-87108770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75F9DF-2FFF-4A77-B3FE-D1A542FCAB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(Stadt Wien 2011)</a:t>
            </a:r>
          </a:p>
        </p:txBody>
      </p:sp>
      <p:pic>
        <p:nvPicPr>
          <p:cNvPr id="8" name="Picture 2" descr="https://www.wien.gv.at/stadtentwicklung/strategien/step/images/sum-karte-2011.jpg">
            <a:hlinkClick r:id="rId3"/>
            <a:extLst>
              <a:ext uri="{FF2B5EF4-FFF2-40B4-BE49-F238E27FC236}">
                <a16:creationId xmlns:a16="http://schemas.microsoft.com/office/drawing/2014/main" id="{55E05ACC-1DFE-4521-9890-41035BB06246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2" y="1031559"/>
            <a:ext cx="8557740" cy="52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38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1380</Words>
  <Application>Microsoft Office PowerPoint</Application>
  <PresentationFormat>Bildschirmpräsentation (4:3)</PresentationFormat>
  <Paragraphs>237</Paragraphs>
  <Slides>41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7" baseType="lpstr">
      <vt:lpstr>ＭＳ Ｐゴシック</vt:lpstr>
      <vt:lpstr>Arial</vt:lpstr>
      <vt:lpstr>Calibri</vt:lpstr>
      <vt:lpstr>Symbol</vt:lpstr>
      <vt:lpstr>Wingdings</vt:lpstr>
      <vt:lpstr>Office-Design</vt:lpstr>
      <vt:lpstr>Stadt-Land(-Schluss) II: Prozesse</vt:lpstr>
      <vt:lpstr>Rückblick</vt:lpstr>
      <vt:lpstr>Überblick</vt:lpstr>
      <vt:lpstr>Städtische Dynamiken durch die Zeit</vt:lpstr>
      <vt:lpstr>Dekonzentration und ihre Folgen</vt:lpstr>
      <vt:lpstr>… what happened so far: Wachstum am Rand</vt:lpstr>
      <vt:lpstr>Suburbia aka. der „Speckgürtel“</vt:lpstr>
      <vt:lpstr>Suburbanisierung als anhaltender Trend</vt:lpstr>
      <vt:lpstr>PowerPoint-Präsentation</vt:lpstr>
      <vt:lpstr>Dynamik der Flächeninanspruchnahme im Wiener Speckgürtel</vt:lpstr>
      <vt:lpstr>Gründe für Suburbanisierung</vt:lpstr>
      <vt:lpstr>Vösen... – wie bitte?</vt:lpstr>
      <vt:lpstr>Suburbia im ländlichen Umland: Der Fall SCS</vt:lpstr>
      <vt:lpstr>Zersiedelung in/von Österreich</vt:lpstr>
      <vt:lpstr>Zersiedelung in/von Österreich</vt:lpstr>
      <vt:lpstr>Zersiedelung?</vt:lpstr>
      <vt:lpstr>„Harmonische Bauentwicklung“</vt:lpstr>
      <vt:lpstr>Motive gegen eine solche harmonische Entwicklung</vt:lpstr>
      <vt:lpstr>Konsequenzen der Flächeninanspruchnahme</vt:lpstr>
      <vt:lpstr>@Ausbau der … : Kosten der öffentlichen Hand</vt:lpstr>
      <vt:lpstr>„Grauer“ Energiebedarf  Errichtung Gebäude &amp; Folgeinfrastruktur*</vt:lpstr>
      <vt:lpstr>… und in den Städten selbst:</vt:lpstr>
      <vt:lpstr>Ein Blick nach Wien:</vt:lpstr>
      <vt:lpstr>Ein Blick nach Wien:</vt:lpstr>
      <vt:lpstr>Exkurs: Die Bobos</vt:lpstr>
      <vt:lpstr>Gentrifizierung: Pioniere und Invasionen </vt:lpstr>
      <vt:lpstr>Gentrifikation (lokal &amp; regional)</vt:lpstr>
      <vt:lpstr>Gentrifikation als doppelte Invasion &amp; Sukzession</vt:lpstr>
      <vt:lpstr>Österreichs Städte im Klimawandel</vt:lpstr>
      <vt:lpstr>Klimabedingte Änderung des Energieeinsatzes</vt:lpstr>
      <vt:lpstr>Klimabedingte Änderung des Energieeinsatzes</vt:lpstr>
      <vt:lpstr>Hot air + cities = urban heat</vt:lpstr>
      <vt:lpstr>Exkurs: Urbane Wärmeinseln &amp; Hitzewellen (in Wien)</vt:lpstr>
      <vt:lpstr>Exkurs: Urbane Wärmeinseln &amp; Hitzewellen (in Wien)</vt:lpstr>
      <vt:lpstr>Exkurs: Erhöhung* d. Gefährdung durch Hochwasser</vt:lpstr>
      <vt:lpstr>Die „Smart City“ als Antwort (?)</vt:lpstr>
      <vt:lpstr>Die „Smart City“ als Antwort (?)</vt:lpstr>
      <vt:lpstr>Die „Smart City“ als Antwort (?)</vt:lpstr>
      <vt:lpstr>MIV als größte „Stellschraube“ nachhaltiger Mobilität</vt:lpstr>
      <vt:lpstr>Smart City und Mobilitätsmanagement</vt:lpstr>
      <vt:lpstr>Rückblick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5776</cp:revision>
  <cp:lastPrinted>2015-10-13T09:01:31Z</cp:lastPrinted>
  <dcterms:created xsi:type="dcterms:W3CDTF">2011-08-24T13:15:55Z</dcterms:created>
  <dcterms:modified xsi:type="dcterms:W3CDTF">2020-07-29T14:34:11Z</dcterms:modified>
</cp:coreProperties>
</file>