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7" r:id="rId2"/>
    <p:sldId id="436" r:id="rId3"/>
    <p:sldId id="389" r:id="rId4"/>
    <p:sldId id="390" r:id="rId5"/>
    <p:sldId id="391" r:id="rId6"/>
    <p:sldId id="392" r:id="rId7"/>
    <p:sldId id="395" r:id="rId8"/>
    <p:sldId id="393" r:id="rId9"/>
    <p:sldId id="394" r:id="rId10"/>
    <p:sldId id="427" r:id="rId11"/>
    <p:sldId id="432" r:id="rId12"/>
    <p:sldId id="396" r:id="rId13"/>
    <p:sldId id="397" r:id="rId14"/>
    <p:sldId id="398" r:id="rId15"/>
    <p:sldId id="399" r:id="rId16"/>
    <p:sldId id="400" r:id="rId17"/>
    <p:sldId id="401" r:id="rId18"/>
    <p:sldId id="418" r:id="rId19"/>
    <p:sldId id="419" r:id="rId20"/>
    <p:sldId id="420" r:id="rId21"/>
    <p:sldId id="426" r:id="rId22"/>
    <p:sldId id="421" r:id="rId23"/>
    <p:sldId id="406" r:id="rId24"/>
    <p:sldId id="428" r:id="rId25"/>
    <p:sldId id="430" r:id="rId26"/>
    <p:sldId id="429" r:id="rId27"/>
    <p:sldId id="407" r:id="rId28"/>
    <p:sldId id="408" r:id="rId29"/>
    <p:sldId id="409" r:id="rId30"/>
    <p:sldId id="410" r:id="rId31"/>
    <p:sldId id="425" r:id="rId32"/>
    <p:sldId id="412" r:id="rId33"/>
    <p:sldId id="413" r:id="rId34"/>
    <p:sldId id="414" r:id="rId35"/>
    <p:sldId id="415" r:id="rId36"/>
    <p:sldId id="416" r:id="rId37"/>
    <p:sldId id="433" r:id="rId38"/>
    <p:sldId id="434" r:id="rId39"/>
    <p:sldId id="435" r:id="rId40"/>
    <p:sldId id="453" r:id="rId41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Zusammenhänge" id="{FE4246C2-00DF-4D38-8E2D-AE2AB3AF91A3}">
          <p14:sldIdLst>
            <p14:sldId id="277"/>
            <p14:sldId id="436"/>
            <p14:sldId id="389"/>
          </p14:sldIdLst>
        </p14:section>
        <p14:section name="Zusammenhänge im Überblick" id="{3885DB49-98A0-48A4-AE9C-86B98D36B9E3}">
          <p14:sldIdLst>
            <p14:sldId id="390"/>
            <p14:sldId id="391"/>
            <p14:sldId id="392"/>
            <p14:sldId id="395"/>
            <p14:sldId id="393"/>
            <p14:sldId id="394"/>
          </p14:sldIdLst>
        </p14:section>
        <p14:section name="Nominale Zusammenhänge" id="{67A2F99E-D807-4510-B554-CE55AFD73BE5}">
          <p14:sldIdLst>
            <p14:sldId id="427"/>
            <p14:sldId id="432"/>
            <p14:sldId id="396"/>
            <p14:sldId id="397"/>
            <p14:sldId id="398"/>
            <p14:sldId id="399"/>
            <p14:sldId id="400"/>
          </p14:sldIdLst>
        </p14:section>
        <p14:section name="Ordinale Zusammenhänge" id="{948B42F6-B113-4507-A19F-C794D243916E}">
          <p14:sldIdLst>
            <p14:sldId id="401"/>
            <p14:sldId id="418"/>
            <p14:sldId id="419"/>
            <p14:sldId id="420"/>
          </p14:sldIdLst>
        </p14:section>
        <p14:section name="Metrische Zusammenhänge" id="{CCB6D873-5F3F-4DB0-A554-0640A64FEC56}">
          <p14:sldIdLst>
            <p14:sldId id="426"/>
            <p14:sldId id="421"/>
            <p14:sldId id="406"/>
            <p14:sldId id="428"/>
            <p14:sldId id="430"/>
            <p14:sldId id="429"/>
            <p14:sldId id="407"/>
            <p14:sldId id="408"/>
            <p14:sldId id="409"/>
            <p14:sldId id="410"/>
            <p14:sldId id="425"/>
          </p14:sldIdLst>
        </p14:section>
        <p14:section name="Regression" id="{2678B5D5-E23F-4AC2-8392-DA09810D738F}">
          <p14:sldIdLst>
            <p14:sldId id="412"/>
            <p14:sldId id="413"/>
            <p14:sldId id="414"/>
            <p14:sldId id="415"/>
            <p14:sldId id="416"/>
          </p14:sldIdLst>
        </p14:section>
        <p14:section name="Sonderfall Eta" id="{51C46D1C-7E60-4F23-B082-77AF5B4B5605}">
          <p14:sldIdLst>
            <p14:sldId id="433"/>
            <p14:sldId id="434"/>
            <p14:sldId id="435"/>
          </p14:sldIdLst>
        </p14:section>
        <p14:section name="Ausblick" id="{7E2EBD45-4961-4520-AFC1-AA2BE4F4AA5C}">
          <p14:sldIdLst>
            <p14:sldId id="453"/>
          </p14:sldIdLst>
        </p14:section>
        <p14:section name="WORK" id="{8CD23732-2F54-4896-A360-0DE3089B4C3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79646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38" autoAdjust="0"/>
    <p:restoredTop sz="80052" autoAdjust="0"/>
  </p:normalViewPr>
  <p:slideViewPr>
    <p:cSldViewPr snapToObjects="1">
      <p:cViewPr varScale="1">
        <p:scale>
          <a:sx n="81" d="100"/>
          <a:sy n="81" d="100"/>
        </p:scale>
        <p:origin x="77" y="10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758" y="-25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de-AT" dirty="0"/>
              <a:t>Sozialwiss. Methoden für Fortgeschrittene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C1BACB-2DC9-47FF-A3B9-F0B4258DD35A}" type="datetimeFigureOut">
              <a:rPr lang="de-AT" smtClean="0"/>
              <a:t>12.08.2020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AT" dirty="0"/>
              <a:t>KMH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94DFB2-13F0-4AD5-89C9-E378F9E0FB74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12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C1AC8B-CEB6-403D-8F77-2050842C44F2}" type="datetimeFigureOut">
              <a:rPr lang="de-AT" smtClean="0"/>
              <a:pPr/>
              <a:t>12.08.2020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34760B-3763-4458-991D-CD3579C771E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6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284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Einstieg: </a:t>
            </a:r>
            <a:r>
              <a:rPr lang="de-AT" dirty="0" err="1"/>
              <a:t>Datennieveau</a:t>
            </a:r>
            <a:r>
              <a:rPr lang="de-AT" baseline="0" dirty="0"/>
              <a:t> der abhängigen Variable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6601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Strategie 1: metrische Daten durch</a:t>
            </a:r>
            <a:r>
              <a:rPr lang="de-AT" baseline="0" dirty="0"/>
              <a:t> Klassifikation in </a:t>
            </a:r>
            <a:r>
              <a:rPr lang="de-AT" baseline="0" dirty="0" err="1"/>
              <a:t>ordinale</a:t>
            </a:r>
            <a:r>
              <a:rPr lang="de-AT" baseline="0" dirty="0"/>
              <a:t> Daten überführen → Informationsverlust</a:t>
            </a:r>
          </a:p>
          <a:p>
            <a:r>
              <a:rPr lang="de-AT" baseline="0" dirty="0"/>
              <a:t># Strategie 2: Eta → geht mit nominal und ordinalen unabhängigen Variablen</a:t>
            </a:r>
          </a:p>
          <a:p>
            <a:endParaRPr lang="de-AT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baseline="0" dirty="0"/>
              <a:t>abhängig: zu erklärende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baseline="0" dirty="0"/>
              <a:t>Unabhängig: </a:t>
            </a:r>
            <a:r>
              <a:rPr lang="de-AT" baseline="0"/>
              <a:t>Erklärende Variable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42480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@Kategorial: Gerne für nominal, ordinal</a:t>
            </a:r>
            <a:r>
              <a:rPr lang="de-AT" baseline="0" dirty="0"/>
              <a:t> würden auch Rangkorrelationen gehen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907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0766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377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1346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2025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Einstieg: </a:t>
            </a:r>
            <a:r>
              <a:rPr lang="de-AT" dirty="0" err="1"/>
              <a:t>Datennieveau</a:t>
            </a:r>
            <a:r>
              <a:rPr lang="de-AT" baseline="0" dirty="0"/>
              <a:t> der abhängigen Variable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2585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2066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096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6643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00487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 Normalverteilung</a:t>
            </a:r>
            <a:r>
              <a:rPr lang="de-AT" baseline="0" dirty="0"/>
              <a:t> bei Korrelation: Voraussetzung für Signifikanztest, nicht für Pearson</a:t>
            </a:r>
          </a:p>
          <a:p>
            <a:r>
              <a:rPr lang="de-AT" baseline="0" dirty="0"/>
              <a:t>ABER: wenn nicht normalverteilt → Ausreißer, die </a:t>
            </a:r>
            <a:r>
              <a:rPr lang="de-AT" baseline="0" dirty="0" err="1"/>
              <a:t>Perason</a:t>
            </a:r>
            <a:r>
              <a:rPr lang="de-AT" baseline="0" dirty="0"/>
              <a:t> stark verzerren → Spearman als bessere Wahl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3013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03517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1906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Warum Wichtig?</a:t>
            </a:r>
          </a:p>
          <a:p>
            <a:endParaRPr lang="de-AT" dirty="0"/>
          </a:p>
          <a:p>
            <a:r>
              <a:rPr lang="de-AT" dirty="0"/>
              <a:t>Korrelation Pearson → Inputvariablen bivariat normalverteilt für t-Test zur Ermittlung der Signifikanz</a:t>
            </a:r>
          </a:p>
          <a:p>
            <a:endParaRPr lang="de-AT" dirty="0"/>
          </a:p>
          <a:p>
            <a:r>
              <a:rPr lang="de-AT" dirty="0"/>
              <a:t>Eigentlich: Wenn nicht normalverteilt → Rangkorrelation </a:t>
            </a:r>
            <a:r>
              <a:rPr lang="de-AT" dirty="0" err="1"/>
              <a:t>Rho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10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Überprüfung der Passfähigkeit eines theoretischen</a:t>
            </a:r>
          </a:p>
          <a:p>
            <a:r>
              <a:rPr lang="de-AT" dirty="0"/>
              <a:t>Verteilungsmodells auf eine empirisch beobachtete Verteilung eines metrischen</a:t>
            </a:r>
          </a:p>
          <a:p>
            <a:r>
              <a:rPr lang="de-AT" dirty="0"/>
              <a:t>Erhebungsmerkmals.</a:t>
            </a:r>
          </a:p>
          <a:p>
            <a:r>
              <a:rPr lang="de-AT" dirty="0"/>
              <a:t>→ beobachtete</a:t>
            </a:r>
            <a:r>
              <a:rPr lang="de-AT" baseline="0" dirty="0"/>
              <a:t> Mietpreise als „Realisation“ einer </a:t>
            </a:r>
            <a:r>
              <a:rPr lang="de-AT" baseline="0" dirty="0" err="1"/>
              <a:t>normalverteilten</a:t>
            </a:r>
            <a:r>
              <a:rPr lang="de-AT" baseline="0" dirty="0"/>
              <a:t> Zufallsgröße</a:t>
            </a:r>
          </a:p>
          <a:p>
            <a:endParaRPr lang="de-AT" baseline="0" dirty="0"/>
          </a:p>
          <a:p>
            <a:r>
              <a:rPr lang="de-AT" baseline="0" dirty="0"/>
              <a:t># </a:t>
            </a:r>
            <a:r>
              <a:rPr lang="de-AT" baseline="0" dirty="0" err="1"/>
              <a:t>Quantilskette</a:t>
            </a:r>
            <a:r>
              <a:rPr lang="de-AT" baseline="0" dirty="0"/>
              <a:t>: Werte der Größe nach </a:t>
            </a:r>
            <a:r>
              <a:rPr lang="de-AT" baseline="0" dirty="0" err="1"/>
              <a:t>georndet</a:t>
            </a:r>
            <a:r>
              <a:rPr lang="de-AT" baseline="0" dirty="0"/>
              <a:t> und der Normalverteilung gegenübergestellt</a:t>
            </a:r>
          </a:p>
          <a:p>
            <a:r>
              <a:rPr lang="de-AT" baseline="0" dirty="0"/>
              <a:t># „bereinigt“: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05240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Überprüfung der Passfähigkeit eines theoretischen</a:t>
            </a:r>
          </a:p>
          <a:p>
            <a:r>
              <a:rPr lang="de-AT" dirty="0"/>
              <a:t>Verteilungsmodells auf eine empirisch beobachtete Verteilung eines metrischen</a:t>
            </a:r>
          </a:p>
          <a:p>
            <a:r>
              <a:rPr lang="de-AT" dirty="0"/>
              <a:t>Erhebungsmerkmals.</a:t>
            </a:r>
          </a:p>
          <a:p>
            <a:r>
              <a:rPr lang="de-AT" dirty="0"/>
              <a:t>→ beobachtete</a:t>
            </a:r>
            <a:r>
              <a:rPr lang="de-AT" baseline="0" dirty="0"/>
              <a:t> Mietpreise als „Realisation“ einer </a:t>
            </a:r>
            <a:r>
              <a:rPr lang="de-AT" baseline="0" dirty="0" err="1"/>
              <a:t>normalverteilten</a:t>
            </a:r>
            <a:r>
              <a:rPr lang="de-AT" baseline="0" dirty="0"/>
              <a:t> Zufallsgröße</a:t>
            </a:r>
          </a:p>
          <a:p>
            <a:endParaRPr lang="de-AT" baseline="0" dirty="0"/>
          </a:p>
          <a:p>
            <a:r>
              <a:rPr lang="de-AT" baseline="0" dirty="0"/>
              <a:t># </a:t>
            </a:r>
            <a:r>
              <a:rPr lang="de-AT" baseline="0" dirty="0" err="1"/>
              <a:t>Quantilskette</a:t>
            </a:r>
            <a:r>
              <a:rPr lang="de-AT" baseline="0" dirty="0"/>
              <a:t>: Werte der Größe nach </a:t>
            </a:r>
            <a:r>
              <a:rPr lang="de-AT" baseline="0" dirty="0" err="1"/>
              <a:t>georndet</a:t>
            </a:r>
            <a:r>
              <a:rPr lang="de-AT" baseline="0" dirty="0"/>
              <a:t> und der Normalverteilung gegenübergestellt</a:t>
            </a:r>
          </a:p>
          <a:p>
            <a:r>
              <a:rPr lang="de-AT" baseline="0" dirty="0"/>
              <a:t># „bereinigt“: Diff Mittelwert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7637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5475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5264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4766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8999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Pearson: Liegen Werte auf einer Gerade? = Spezialform der Monotonie</a:t>
            </a:r>
          </a:p>
          <a:p>
            <a:r>
              <a:rPr lang="de-AT" dirty="0"/>
              <a:t>###</a:t>
            </a:r>
          </a:p>
          <a:p>
            <a:r>
              <a:rPr lang="de-AT" dirty="0"/>
              <a:t>@Monotonie: Funktionwert steigt wenn Argument erhöht wird → muss nicht zwangsweise liniear sein (Knicke)</a:t>
            </a:r>
          </a:p>
          <a:p>
            <a:r>
              <a:rPr lang="de-AT" dirty="0"/>
              <a:t>###</a:t>
            </a:r>
          </a:p>
          <a:p>
            <a:r>
              <a:rPr lang="de-AT" dirty="0"/>
              <a:t>Exkurs: rho misst einen monotonen Zusammenhang „je größer</a:t>
            </a:r>
            <a:r>
              <a:rPr lang="de-AT" baseline="0" dirty="0"/>
              <a:t> – desto“ auf basis von Rängen → robuster gegen Ausreißer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9110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2364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2941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7866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4191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2448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31698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2209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7925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628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Bislang: Fokus auf UNTERSCHIEDE zwischen Untersuchungsgruppen</a:t>
            </a:r>
          </a:p>
          <a:p>
            <a:r>
              <a:rPr lang="de-AT" dirty="0"/>
              <a:t>→ Refokus auf Zusammenhänge zwischen 2 Merkmalen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64887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469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9784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0179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186</a:t>
            </a:r>
            <a:r>
              <a:rPr lang="de-AT" b="0" baseline="0" dirty="0"/>
              <a:t>9 - </a:t>
            </a:r>
            <a:r>
              <a:rPr lang="de-DE" b="0" dirty="0"/>
              <a:t>Charles Joseph </a:t>
            </a:r>
            <a:r>
              <a:rPr lang="de-DE" b="0" dirty="0" err="1"/>
              <a:t>Minard</a:t>
            </a:r>
            <a:r>
              <a:rPr lang="de-DE" b="0" dirty="0"/>
              <a:t>:</a:t>
            </a:r>
            <a:r>
              <a:rPr lang="de-DE" b="0" baseline="0" dirty="0"/>
              <a:t> 4 Variablen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Carte figurative des pertes successives en hommes de l’Armée Française dans la campagne de Russie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b="0" dirty="0" err="1"/>
              <a:t>Truppenteile</a:t>
            </a:r>
            <a:endParaRPr lang="fr-FR" b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b="0" dirty="0" err="1"/>
              <a:t>Stärke</a:t>
            </a:r>
            <a:r>
              <a:rPr lang="fr-FR" b="0" dirty="0"/>
              <a:t> der </a:t>
            </a:r>
            <a:r>
              <a:rPr lang="fr-FR" b="0" dirty="0" err="1"/>
              <a:t>Teile</a:t>
            </a:r>
            <a:endParaRPr lang="fr-FR" b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b="0" dirty="0" err="1"/>
              <a:t>Geographische</a:t>
            </a:r>
            <a:r>
              <a:rPr lang="fr-FR" b="0" baseline="0" dirty="0"/>
              <a:t> </a:t>
            </a:r>
            <a:r>
              <a:rPr lang="fr-FR" b="0" baseline="0" dirty="0" err="1"/>
              <a:t>Lage</a:t>
            </a:r>
            <a:endParaRPr lang="fr-FR" b="0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b="0" baseline="0" dirty="0" err="1"/>
              <a:t>Temperatur</a:t>
            </a:r>
            <a:endParaRPr lang="fr-FR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+</a:t>
            </a:r>
            <a:r>
              <a:rPr lang="fr-FR" b="0" baseline="0" dirty="0"/>
              <a:t> </a:t>
            </a:r>
            <a:r>
              <a:rPr lang="fr-FR" b="0" baseline="0" dirty="0" err="1"/>
              <a:t>Sankey</a:t>
            </a:r>
            <a:r>
              <a:rPr lang="fr-FR" b="0" baseline="0" dirty="0"/>
              <a:t> </a:t>
            </a:r>
            <a:r>
              <a:rPr lang="fr-FR" b="0" baseline="0" dirty="0" err="1"/>
              <a:t>Diagramm</a:t>
            </a:r>
            <a:r>
              <a:rPr lang="fr-FR" b="0" baseline="0" dirty="0"/>
              <a:t> (</a:t>
            </a:r>
            <a:r>
              <a:rPr lang="fr-FR" b="0" baseline="0" dirty="0" err="1"/>
              <a:t>Mengenflüsse</a:t>
            </a:r>
            <a:r>
              <a:rPr lang="fr-FR" b="0" baseline="0" dirty="0"/>
              <a:t>)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9055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41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733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uibk.ac.at/geographi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kist.com/free-photo-vnbw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089171" y="6153626"/>
            <a:ext cx="3749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 algn="r">
              <a:buNone/>
              <a:defRPr lang="de-AT" sz="11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04" charset="-128"/>
                <a:cs typeface="Calibri" pitchFamily="34" charset="0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696" y="4653192"/>
            <a:ext cx="7003150" cy="504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lang="de-AT" sz="2400" b="1">
                <a:solidFill>
                  <a:srgbClr val="E37823"/>
                </a:solidFill>
              </a:defRPr>
            </a:lvl1pPr>
          </a:lstStyle>
          <a:p>
            <a:pPr lvl="0" algn="r"/>
            <a:r>
              <a:rPr lang="de-DE" dirty="0"/>
              <a:t>Titelmasterformat </a:t>
            </a:r>
            <a:r>
              <a:rPr lang="de-DE" dirty="0" err="1"/>
              <a:t>asdfasdfKlicken</a:t>
            </a:r>
            <a:r>
              <a:rPr lang="de-DE" dirty="0"/>
              <a:t>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0462" y="4221144"/>
            <a:ext cx="8028384" cy="5040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AT" sz="2000" b="0" baseline="0"/>
            </a:lvl1pPr>
          </a:lstStyle>
          <a:p>
            <a:pPr marL="0" lv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/>
              <a:t>LVA Nummer &amp; Name</a:t>
            </a:r>
            <a:endParaRPr lang="de-AT" dirty="0"/>
          </a:p>
        </p:txBody>
      </p:sp>
      <p:pic>
        <p:nvPicPr>
          <p:cNvPr id="13" name="Grafik 12">
            <a:hlinkClick r:id="rId2"/>
            <a:extLst>
              <a:ext uri="{FF2B5EF4-FFF2-40B4-BE49-F238E27FC236}">
                <a16:creationId xmlns:a16="http://schemas.microsoft.com/office/drawing/2014/main" id="{22EC7366-801E-4065-AC8D-FE7E88C12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59392"/>
            <a:ext cx="1499762" cy="739730"/>
          </a:xfrm>
          <a:prstGeom prst="rect">
            <a:avLst/>
          </a:prstGeom>
        </p:spPr>
      </p:pic>
      <p:pic>
        <p:nvPicPr>
          <p:cNvPr id="14" name="Picture 4" descr="https://mirrors.creativecommons.org/presskit/buttons/80x15/png/by-sa.png">
            <a:hlinkClick r:id="rId4"/>
            <a:extLst>
              <a:ext uri="{FF2B5EF4-FFF2-40B4-BE49-F238E27FC236}">
                <a16:creationId xmlns:a16="http://schemas.microsoft.com/office/drawing/2014/main" id="{020BF5E3-67C7-4397-BF9D-27AE7B863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0" y="6205455"/>
            <a:ext cx="806916" cy="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ssband, measure, tape measure, meter, length, centimeter, roller tape measure, distance, centimeters, millimeter, craft">
            <a:hlinkClick r:id="rId6"/>
            <a:extLst>
              <a:ext uri="{FF2B5EF4-FFF2-40B4-BE49-F238E27FC236}">
                <a16:creationId xmlns:a16="http://schemas.microsoft.com/office/drawing/2014/main" id="{1A5F704A-DBC5-439D-835D-06603BB81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6" y="727512"/>
            <a:ext cx="4629114" cy="30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405364B-4516-4C5C-A616-056B7BAAA370}"/>
              </a:ext>
            </a:extLst>
          </p:cNvPr>
          <p:cNvSpPr txBox="1"/>
          <p:nvPr userDrawn="1"/>
        </p:nvSpPr>
        <p:spPr>
          <a:xfrm rot="19842564">
            <a:off x="6405768" y="3150464"/>
            <a:ext cx="765959" cy="2000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700" b="0" i="0" kern="1200" dirty="0" err="1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Piksit</a:t>
            </a:r>
            <a:r>
              <a:rPr lang="de-AT" sz="700" b="0" i="0" kern="1200" dirty="0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, PD</a:t>
            </a:r>
            <a:endParaRPr lang="de-A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0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32264" y="1181512"/>
            <a:ext cx="8766048" cy="4968552"/>
          </a:xfrm>
          <a:prstGeom prst="rect">
            <a:avLst/>
          </a:prstGeom>
        </p:spPr>
        <p:txBody>
          <a:bodyPr vert="horz" anchor="ctr"/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46043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27984" y="6654396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89084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4499992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39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56039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32264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DBD940-EE8B-49FC-880C-98C0943378B4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388813471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16024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219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40656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932040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988CC9-6357-4AE0-A65B-6E7830AB0407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15097867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3" r:id="rId2"/>
    <p:sldLayoutId id="2147483698" r:id="rId3"/>
    <p:sldLayoutId id="2147483699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soziologie-statistik/lingu/8_Signifikanztest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soziologie-statistik/lingu/8_Signifikanztest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bk.gesis.org/dbksearch/sdesc2.asp?no=5851&amp;search=lebensr%E4ume&amp;search2=&amp;DB=d&amp;tab=0&amp;notabs=&amp;nf=1&amp;af=&amp;ll=1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soziologie-statistik/lingu/8_Signifikanztests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bk.gesis.org/dbksearch/sdesc2.asp?no=5851&amp;search=lebensr%E4ume&amp;search2=&amp;DB=d&amp;tab=0&amp;notabs=&amp;nf=1&amp;af=&amp;ll=1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istikguru.de/spss/produkt-moment-korrelation/voraussetzungen-4.html" TargetMode="Externa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bk.gesis.org/dbksearch/sdesc2.asp?no=5851&amp;search=lebensr%E4ume&amp;search2=&amp;DB=d&amp;tab=0&amp;notabs=&amp;nf=1&amp;af=&amp;ll=1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bk.gesis.org/dbksearch/sdesc2.asp?no=5851&amp;search=lebensr%E4ume&amp;search2=&amp;DB=d&amp;tab=0&amp;notabs=&amp;nf=1&amp;af=&amp;ll=10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atheguru.com/stochastik/272-korrelation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ie.ac.at/ksa/elearning/cp/quantitative/quantitative-113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9561324@N03/41426901750/in/photolist-2bCMTwE-8ugviE-8qMMYd-8qJFGZ-9vuvAM-NjGfaW-Z4eEHm-aEuDkk-LGdz9r-8TKxFR-5oJRsc-LGdzwv-5V4c1c-9bD5wW-SWjQ2J-8qMMe3-297bVqy-XnZ8SP-c4b8K7-8qMMRC-oogVJv-c4bbKy-8qJFak-8qMMFh-8qJEXa-bJNvvH-8qMMju-8qMM77-bogUSo-24UcJza-267KGAJ-RiYJm2-267KHnd-2gN6ZZ9-2gN6eNn-4uwEyR-XWyPgv-QLkxb8-MCqD9J-41hi2-rN6puC-4ByWWQ-8htbkN-6zE53T-5dpq2V-276dKbh-B9rfuM-255Csar-KVpNhM-RK6KHD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6517232" y="112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How to do Things </a:t>
            </a:r>
            <a:b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</a:br>
            <a: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with Numbers</a:t>
            </a:r>
          </a:p>
          <a:p>
            <a:pPr algn="r">
              <a:defRPr/>
            </a:pPr>
            <a:endParaRPr lang="de-AT" sz="2800" b="1" kern="0" dirty="0">
              <a:solidFill>
                <a:srgbClr val="E37823"/>
              </a:solidFill>
              <a:latin typeface="Calibri"/>
              <a:ea typeface="ＭＳ Ｐゴシック" charset="-128"/>
              <a:cs typeface="Arial"/>
            </a:endParaRPr>
          </a:p>
          <a:p>
            <a:pPr algn="r">
              <a:defRPr/>
            </a:pPr>
            <a:r>
              <a:rPr lang="de-AT" sz="2800" b="1" kern="0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Vorbesprechung</a:t>
            </a:r>
            <a:endParaRPr lang="de-DE" sz="2800" b="1" kern="0" dirty="0">
              <a:solidFill>
                <a:srgbClr val="00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052" name="Rechteck 7"/>
          <p:cNvSpPr>
            <a:spLocks noChangeArrowheads="1"/>
          </p:cNvSpPr>
          <p:nvPr/>
        </p:nvSpPr>
        <p:spPr bwMode="auto">
          <a:xfrm>
            <a:off x="10260632" y="5393526"/>
            <a:ext cx="1962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de-DE" sz="1600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716406 | </a:t>
            </a: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SS 16 | EH1</a:t>
            </a:r>
            <a:b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Karl-Michael Höferl</a:t>
            </a:r>
          </a:p>
        </p:txBody>
      </p:sp>
      <p:sp>
        <p:nvSpPr>
          <p:cNvPr id="3" name="Rechteck 2"/>
          <p:cNvSpPr/>
          <p:nvPr/>
        </p:nvSpPr>
        <p:spPr>
          <a:xfrm>
            <a:off x="-5509120" y="539352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de-DE" sz="2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Sozialwiss. Methoden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SS 20 | KMH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Everything</a:t>
            </a:r>
            <a:r>
              <a:rPr lang="de-AT" dirty="0"/>
              <a:t> </a:t>
            </a:r>
            <a:r>
              <a:rPr lang="de-AT" dirty="0" err="1"/>
              <a:t>hangs</a:t>
            </a:r>
            <a:r>
              <a:rPr lang="de-AT" dirty="0"/>
              <a:t> </a:t>
            </a:r>
            <a:r>
              <a:rPr lang="de-AT" dirty="0" err="1"/>
              <a:t>together</a:t>
            </a:r>
            <a:r>
              <a:rPr lang="de-AT"/>
              <a:t>: Zusammenhangsmaße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716408 | Sozialwiss. Methoden – How 2 do Things with Numbers</a:t>
            </a:r>
          </a:p>
        </p:txBody>
      </p:sp>
    </p:spTree>
    <p:extLst>
      <p:ext uri="{BB962C8B-B14F-4D97-AF65-F5344CB8AC3E}">
        <p14:creationId xmlns:p14="http://schemas.microsoft.com/office/powerpoint/2010/main" val="361880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/>
          <p:cNvSpPr/>
          <p:nvPr/>
        </p:nvSpPr>
        <p:spPr>
          <a:xfrm>
            <a:off x="0" y="-27384"/>
            <a:ext cx="9144000" cy="6381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AT" sz="900" dirty="0"/>
              <a:t>(Eigene Überarbeitung 2016 von </a:t>
            </a:r>
            <a:r>
              <a:rPr lang="de-AT" sz="900" dirty="0">
                <a:hlinkClick r:id="rId3"/>
              </a:rPr>
              <a:t>Hager, 2011</a:t>
            </a:r>
            <a:r>
              <a:rPr lang="de-AT" sz="900" dirty="0"/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4628" y="259795"/>
            <a:ext cx="872355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ORDINAL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92987" y="259795"/>
            <a:ext cx="960520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METRISCH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728964" y="188640"/>
            <a:ext cx="1440160" cy="646331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1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sz="900" b="0" dirty="0"/>
              <a:t>Histogramm</a:t>
            </a:r>
          </a:p>
          <a:p>
            <a:r>
              <a:rPr lang="de-DE" altLang="de-DE" sz="900" b="0" dirty="0"/>
              <a:t>Schiefe/</a:t>
            </a:r>
            <a:r>
              <a:rPr lang="de-DE" altLang="de-DE" sz="900" b="0" dirty="0" err="1"/>
              <a:t>Kurtosis</a:t>
            </a:r>
            <a:endParaRPr lang="de-DE" altLang="de-DE" sz="900" b="0" dirty="0"/>
          </a:p>
          <a:p>
            <a:r>
              <a:rPr lang="de-DE" altLang="de-DE" sz="900" b="0" dirty="0" err="1"/>
              <a:t>Kolmogorov-Smirnov</a:t>
            </a:r>
            <a:r>
              <a:rPr lang="de-DE" altLang="de-DE" sz="900" b="0" dirty="0"/>
              <a:t> Test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358578" y="1681063"/>
            <a:ext cx="2029338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Parametrische Verfahren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76362" y="2257708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&amp;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154277" y="3286725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715688" y="3132836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 </a:t>
            </a:r>
            <a:br>
              <a:rPr lang="de-DE" altLang="de-DE" dirty="0"/>
            </a:br>
            <a:r>
              <a:rPr lang="de-DE" altLang="de-DE" dirty="0"/>
              <a:t>2  Gruppen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590429" y="4509120"/>
            <a:ext cx="990600" cy="78483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Einfakt. Varianzanalyse (ANOVA)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Post Hoc Tests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448570" y="522920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(ungleiche Varianzen)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5881092" y="450912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(gleiche  Varianzen)</a:t>
            </a: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7080548" y="6063099"/>
            <a:ext cx="1553630" cy="246221"/>
          </a:xfrm>
          <a:prstGeom prst="rect">
            <a:avLst/>
          </a:prstGeom>
          <a:solidFill>
            <a:schemeClr val="bg1"/>
          </a:solidFill>
          <a:ln>
            <a:prstDash val="sysDot"/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Parameterfreie Verfahren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4224908" y="2024554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4357659" y="4509120"/>
            <a:ext cx="1219200" cy="477054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Pearsons 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lineare Regression</a:t>
            </a: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1111313" y="911818"/>
            <a:ext cx="2081275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b="1" dirty="0"/>
              <a:t>Parameterfreie Verfahren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2273274" y="1944842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Zusammenhänge 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48887" y="1837120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Unterschiede &amp; </a:t>
            </a:r>
            <a:br>
              <a:rPr lang="de-DE" altLang="de-DE" sz="1400" dirty="0"/>
            </a:br>
            <a:r>
              <a:rPr lang="de-DE" altLang="de-DE" sz="1400" dirty="0"/>
              <a:t>Gruppenvergleiche </a:t>
            </a: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2540540" y="3265608"/>
            <a:ext cx="950168" cy="40011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Spearmans Rho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254191" y="2929136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1136462" y="2852936"/>
            <a:ext cx="784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</a:t>
            </a:r>
            <a:br>
              <a:rPr lang="de-DE" altLang="de-DE" dirty="0"/>
            </a:br>
            <a:r>
              <a:rPr lang="de-DE" altLang="de-DE" dirty="0"/>
              <a:t>2  Gruppen 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292291" y="3261761"/>
            <a:ext cx="685800" cy="553998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Mann-Whitney U-Test</a:t>
            </a: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1130491" y="3269431"/>
            <a:ext cx="762000" cy="78483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Kruskal Wallis Test</a:t>
            </a:r>
          </a:p>
          <a:p>
            <a:r>
              <a:rPr lang="de-DE" altLang="de-DE" dirty="0"/>
              <a:t>Post Hoc Tests</a:t>
            </a:r>
          </a:p>
        </p:txBody>
      </p:sp>
      <p:cxnSp>
        <p:nvCxnSpPr>
          <p:cNvPr id="100" name="Gerade Verbindung mit Pfeil 99"/>
          <p:cNvCxnSpPr>
            <a:stCxn id="8" idx="1"/>
            <a:endCxn id="34" idx="3"/>
          </p:cNvCxnSpPr>
          <p:nvPr/>
        </p:nvCxnSpPr>
        <p:spPr>
          <a:xfrm flipH="1">
            <a:off x="3192588" y="1065706"/>
            <a:ext cx="367074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>
            <a:stCxn id="6" idx="2"/>
            <a:endCxn id="8" idx="0"/>
          </p:cNvCxnSpPr>
          <p:nvPr/>
        </p:nvCxnSpPr>
        <p:spPr>
          <a:xfrm>
            <a:off x="7373247" y="567572"/>
            <a:ext cx="0" cy="29807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>
            <a:stCxn id="9" idx="3"/>
          </p:cNvCxnSpPr>
          <p:nvPr/>
        </p:nvCxnSpPr>
        <p:spPr>
          <a:xfrm>
            <a:off x="6169124" y="511806"/>
            <a:ext cx="634450" cy="353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>
            <a:stCxn id="5" idx="2"/>
            <a:endCxn id="34" idx="0"/>
          </p:cNvCxnSpPr>
          <p:nvPr/>
        </p:nvCxnSpPr>
        <p:spPr>
          <a:xfrm>
            <a:off x="2140806" y="567572"/>
            <a:ext cx="11145" cy="344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>
            <a:stCxn id="34" idx="2"/>
            <a:endCxn id="36" idx="0"/>
          </p:cNvCxnSpPr>
          <p:nvPr/>
        </p:nvCxnSpPr>
        <p:spPr>
          <a:xfrm flipH="1">
            <a:off x="1145772" y="1219595"/>
            <a:ext cx="1006179" cy="617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>
            <a:stCxn id="34" idx="2"/>
            <a:endCxn id="35" idx="0"/>
          </p:cNvCxnSpPr>
          <p:nvPr/>
        </p:nvCxnSpPr>
        <p:spPr>
          <a:xfrm>
            <a:off x="2151951" y="1219595"/>
            <a:ext cx="863674" cy="725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>
            <a:stCxn id="35" idx="2"/>
            <a:endCxn id="37" idx="0"/>
          </p:cNvCxnSpPr>
          <p:nvPr/>
        </p:nvCxnSpPr>
        <p:spPr>
          <a:xfrm>
            <a:off x="3015625" y="2252619"/>
            <a:ext cx="0" cy="260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>
            <a:stCxn id="37" idx="2"/>
            <a:endCxn id="38" idx="0"/>
          </p:cNvCxnSpPr>
          <p:nvPr/>
        </p:nvCxnSpPr>
        <p:spPr>
          <a:xfrm flipH="1">
            <a:off x="3015624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-900608" y="21752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4872980" y="951111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4519414" y="286882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-413560" y="56757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27" name="Gerade Verbindung mit Pfeil 126"/>
          <p:cNvCxnSpPr>
            <a:stCxn id="36" idx="2"/>
            <a:endCxn id="39" idx="0"/>
          </p:cNvCxnSpPr>
          <p:nvPr/>
        </p:nvCxnSpPr>
        <p:spPr>
          <a:xfrm flipH="1">
            <a:off x="635191" y="2360340"/>
            <a:ext cx="510581" cy="568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/>
          <p:cNvCxnSpPr>
            <a:stCxn id="36" idx="2"/>
            <a:endCxn id="40" idx="0"/>
          </p:cNvCxnSpPr>
          <p:nvPr/>
        </p:nvCxnSpPr>
        <p:spPr>
          <a:xfrm>
            <a:off x="1145772" y="2360340"/>
            <a:ext cx="382785" cy="492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 Box 54"/>
          <p:cNvSpPr txBox="1">
            <a:spLocks noChangeArrowheads="1"/>
          </p:cNvSpPr>
          <p:nvPr/>
        </p:nvSpPr>
        <p:spPr bwMode="auto">
          <a:xfrm>
            <a:off x="2712740" y="5228183"/>
            <a:ext cx="1295400" cy="577081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dirty="0">
                <a:latin typeface="Arial" charset="0"/>
              </a:rPr>
              <a:t>Kontingenzkoeffizient Phi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900" b="1" dirty="0" err="1">
                <a:latin typeface="Arial" charset="0"/>
              </a:rPr>
              <a:t>Cramer</a:t>
            </a:r>
            <a:r>
              <a:rPr lang="de-DE" altLang="de-DE" sz="900" b="1" dirty="0">
                <a:latin typeface="Arial" charset="0"/>
              </a:rPr>
              <a:t>‘s V</a:t>
            </a:r>
          </a:p>
        </p:txBody>
      </p:sp>
      <p:sp>
        <p:nvSpPr>
          <p:cNvPr id="136" name="Text Box 44"/>
          <p:cNvSpPr txBox="1">
            <a:spLocks noChangeArrowheads="1"/>
          </p:cNvSpPr>
          <p:nvPr/>
        </p:nvSpPr>
        <p:spPr bwMode="auto">
          <a:xfrm>
            <a:off x="1195508" y="5362835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cxnSp>
        <p:nvCxnSpPr>
          <p:cNvPr id="142" name="Gerade Verbindung mit Pfeil 141"/>
          <p:cNvCxnSpPr>
            <a:stCxn id="136" idx="3"/>
            <a:endCxn id="132" idx="1"/>
          </p:cNvCxnSpPr>
          <p:nvPr/>
        </p:nvCxnSpPr>
        <p:spPr>
          <a:xfrm>
            <a:off x="2680210" y="5516724"/>
            <a:ext cx="325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 Box 45"/>
          <p:cNvSpPr txBox="1">
            <a:spLocks noChangeArrowheads="1"/>
          </p:cNvSpPr>
          <p:nvPr/>
        </p:nvSpPr>
        <p:spPr bwMode="auto">
          <a:xfrm>
            <a:off x="1146585" y="5930116"/>
            <a:ext cx="1582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/ 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52" name="Text Box 9"/>
          <p:cNvSpPr txBox="1">
            <a:spLocks noChangeArrowheads="1"/>
          </p:cNvSpPr>
          <p:nvPr/>
        </p:nvSpPr>
        <p:spPr bwMode="auto">
          <a:xfrm>
            <a:off x="2712740" y="6084569"/>
            <a:ext cx="1295400" cy="230832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b="1" dirty="0">
                <a:latin typeface="Arial" charset="0"/>
              </a:rPr>
              <a:t>Chi-Quadrat Test</a:t>
            </a:r>
          </a:p>
        </p:txBody>
      </p:sp>
      <p:cxnSp>
        <p:nvCxnSpPr>
          <p:cNvPr id="158" name="Gerade Verbindung mit Pfeil 157"/>
          <p:cNvCxnSpPr>
            <a:stCxn id="8" idx="2"/>
            <a:endCxn id="12" idx="0"/>
          </p:cNvCxnSpPr>
          <p:nvPr/>
        </p:nvCxnSpPr>
        <p:spPr>
          <a:xfrm>
            <a:off x="7373247" y="1265761"/>
            <a:ext cx="0" cy="415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Gewinkelte Verbindung 162"/>
          <p:cNvCxnSpPr>
            <a:stCxn id="12" idx="1"/>
            <a:endCxn id="30" idx="0"/>
          </p:cNvCxnSpPr>
          <p:nvPr/>
        </p:nvCxnSpPr>
        <p:spPr>
          <a:xfrm rot="10800000" flipV="1">
            <a:off x="4967260" y="1834952"/>
            <a:ext cx="1391319" cy="18960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>
            <a:stCxn id="30" idx="2"/>
            <a:endCxn id="31" idx="0"/>
          </p:cNvCxnSpPr>
          <p:nvPr/>
        </p:nvCxnSpPr>
        <p:spPr>
          <a:xfrm>
            <a:off x="4967259" y="2332331"/>
            <a:ext cx="1" cy="180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mit Pfeil 168"/>
          <p:cNvCxnSpPr>
            <a:stCxn id="31" idx="1"/>
            <a:endCxn id="37" idx="3"/>
          </p:cNvCxnSpPr>
          <p:nvPr/>
        </p:nvCxnSpPr>
        <p:spPr>
          <a:xfrm flipH="1">
            <a:off x="3576836" y="2713188"/>
            <a:ext cx="7867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feld 171"/>
          <p:cNvSpPr txBox="1"/>
          <p:nvPr/>
        </p:nvSpPr>
        <p:spPr>
          <a:xfrm>
            <a:off x="-1251760" y="72971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4" name="Gerade Verbindung mit Pfeil 173"/>
          <p:cNvCxnSpPr>
            <a:stCxn id="31" idx="2"/>
            <a:endCxn id="32" idx="0"/>
          </p:cNvCxnSpPr>
          <p:nvPr/>
        </p:nvCxnSpPr>
        <p:spPr>
          <a:xfrm flipH="1">
            <a:off x="4967259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mit Pfeil 175"/>
          <p:cNvCxnSpPr>
            <a:stCxn id="32" idx="1"/>
            <a:endCxn id="38" idx="3"/>
          </p:cNvCxnSpPr>
          <p:nvPr/>
        </p:nvCxnSpPr>
        <p:spPr>
          <a:xfrm flipH="1">
            <a:off x="3490708" y="3465663"/>
            <a:ext cx="94659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feld 176"/>
          <p:cNvSpPr txBox="1"/>
          <p:nvPr/>
        </p:nvSpPr>
        <p:spPr>
          <a:xfrm>
            <a:off x="3799334" y="335699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9" name="Gerade Verbindung mit Pfeil 178"/>
          <p:cNvCxnSpPr>
            <a:stCxn id="32" idx="2"/>
            <a:endCxn id="33" idx="0"/>
          </p:cNvCxnSpPr>
          <p:nvPr/>
        </p:nvCxnSpPr>
        <p:spPr>
          <a:xfrm>
            <a:off x="4967259" y="3665718"/>
            <a:ext cx="0" cy="843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feld 179"/>
          <p:cNvSpPr txBox="1"/>
          <p:nvPr/>
        </p:nvSpPr>
        <p:spPr>
          <a:xfrm>
            <a:off x="4519414" y="386104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182" name="Gerade Verbindung mit Pfeil 181"/>
          <p:cNvCxnSpPr>
            <a:stCxn id="13" idx="2"/>
            <a:endCxn id="14" idx="0"/>
          </p:cNvCxnSpPr>
          <p:nvPr/>
        </p:nvCxnSpPr>
        <p:spPr>
          <a:xfrm flipH="1">
            <a:off x="6535277" y="2780928"/>
            <a:ext cx="837970" cy="5057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mit Pfeil 183"/>
          <p:cNvCxnSpPr>
            <a:stCxn id="13" idx="2"/>
            <a:endCxn id="15" idx="0"/>
          </p:cNvCxnSpPr>
          <p:nvPr/>
        </p:nvCxnSpPr>
        <p:spPr>
          <a:xfrm>
            <a:off x="7373247" y="2780928"/>
            <a:ext cx="720109" cy="351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mit Pfeil 185"/>
          <p:cNvCxnSpPr>
            <a:endCxn id="27" idx="0"/>
          </p:cNvCxnSpPr>
          <p:nvPr/>
        </p:nvCxnSpPr>
        <p:spPr>
          <a:xfrm>
            <a:off x="6262092" y="3733679"/>
            <a:ext cx="0" cy="7754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mit Pfeil 192"/>
          <p:cNvCxnSpPr>
            <a:endCxn id="26" idx="0"/>
          </p:cNvCxnSpPr>
          <p:nvPr/>
        </p:nvCxnSpPr>
        <p:spPr>
          <a:xfrm>
            <a:off x="6829570" y="3854206"/>
            <a:ext cx="0" cy="1374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feld 193"/>
          <p:cNvSpPr txBox="1"/>
          <p:nvPr/>
        </p:nvSpPr>
        <p:spPr>
          <a:xfrm>
            <a:off x="5896098" y="397485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95" name="Textfeld 194"/>
          <p:cNvSpPr txBox="1"/>
          <p:nvPr/>
        </p:nvSpPr>
        <p:spPr>
          <a:xfrm>
            <a:off x="6803574" y="443711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96" name="Gerade Verbindung mit Pfeil 195"/>
          <p:cNvCxnSpPr>
            <a:stCxn id="85" idx="2"/>
            <a:endCxn id="22" idx="0"/>
          </p:cNvCxnSpPr>
          <p:nvPr/>
        </p:nvCxnSpPr>
        <p:spPr>
          <a:xfrm flipH="1">
            <a:off x="8085729" y="3933056"/>
            <a:ext cx="7627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feld 198"/>
          <p:cNvSpPr txBox="1"/>
          <p:nvPr/>
        </p:nvSpPr>
        <p:spPr>
          <a:xfrm>
            <a:off x="7611036" y="39754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201" name="Gewinkelte Verbindung 200"/>
          <p:cNvCxnSpPr>
            <a:stCxn id="85" idx="3"/>
            <a:endCxn id="29" idx="3"/>
          </p:cNvCxnSpPr>
          <p:nvPr/>
        </p:nvCxnSpPr>
        <p:spPr>
          <a:xfrm flipH="1">
            <a:off x="8634178" y="3733001"/>
            <a:ext cx="113363" cy="2453209"/>
          </a:xfrm>
          <a:prstGeom prst="bentConnector3">
            <a:avLst>
              <a:gd name="adj1" fmla="val -201653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Gewinkelte Verbindung 209"/>
          <p:cNvCxnSpPr>
            <a:stCxn id="37" idx="1"/>
            <a:endCxn id="132" idx="0"/>
          </p:cNvCxnSpPr>
          <p:nvPr/>
        </p:nvCxnSpPr>
        <p:spPr>
          <a:xfrm rot="10800000" flipH="1" flipV="1">
            <a:off x="2454412" y="2713187"/>
            <a:ext cx="906027" cy="2514995"/>
          </a:xfrm>
          <a:prstGeom prst="bentConnector4">
            <a:avLst>
              <a:gd name="adj1" fmla="val -25231"/>
              <a:gd name="adj2" fmla="val 5397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/>
          <p:nvPr/>
        </p:nvSpPr>
        <p:spPr>
          <a:xfrm>
            <a:off x="2619772" y="2831439"/>
            <a:ext cx="381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13" name="Textfeld 212"/>
          <p:cNvSpPr txBox="1"/>
          <p:nvPr/>
        </p:nvSpPr>
        <p:spPr>
          <a:xfrm>
            <a:off x="2577678" y="400506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20" name="Gerade Verbindung mit Pfeil 219"/>
          <p:cNvCxnSpPr>
            <a:stCxn id="12" idx="2"/>
            <a:endCxn id="13" idx="0"/>
          </p:cNvCxnSpPr>
          <p:nvPr/>
        </p:nvCxnSpPr>
        <p:spPr>
          <a:xfrm>
            <a:off x="7373247" y="1988840"/>
            <a:ext cx="0" cy="268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Textfeld 239"/>
          <p:cNvSpPr txBox="1"/>
          <p:nvPr/>
        </p:nvSpPr>
        <p:spPr>
          <a:xfrm>
            <a:off x="6947590" y="123914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41" name="Textfeld 240"/>
          <p:cNvSpPr txBox="1"/>
          <p:nvPr/>
        </p:nvSpPr>
        <p:spPr>
          <a:xfrm>
            <a:off x="-832660" y="160411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63332" y="865651"/>
            <a:ext cx="1019830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b="1" dirty="0"/>
              <a:t>Variable</a:t>
            </a:r>
            <a:br>
              <a:rPr lang="de-DE" altLang="de-DE" b="1" dirty="0"/>
            </a:br>
            <a:r>
              <a:rPr lang="de-DE" altLang="de-DE" b="1" dirty="0" err="1"/>
              <a:t>normalverteilt</a:t>
            </a:r>
            <a:r>
              <a:rPr lang="de-DE" altLang="de-DE" b="1" dirty="0"/>
              <a:t>?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000777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/>
              <a:t>Varianzen homogen?</a:t>
            </a:r>
            <a:br>
              <a:rPr lang="de-DE" altLang="de-DE"/>
            </a:br>
            <a:r>
              <a:rPr lang="de-DE" altLang="de-DE"/>
              <a:t>Levene Test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4363568" y="2513133"/>
            <a:ext cx="120738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</a:t>
            </a:r>
            <a:br>
              <a:rPr lang="de-DE" altLang="de-DE" dirty="0"/>
            </a:br>
            <a:r>
              <a:rPr lang="de-DE" altLang="de-DE" dirty="0"/>
              <a:t>Variable metrisch? 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4437306" y="3265608"/>
            <a:ext cx="1059906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Zusammenhang </a:t>
            </a:r>
            <a:br>
              <a:rPr lang="de-DE" altLang="de-DE" dirty="0"/>
            </a:br>
            <a:r>
              <a:rPr lang="de-DE" altLang="de-DE" dirty="0"/>
              <a:t>linear? 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2454413" y="2513133"/>
            <a:ext cx="112242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 </a:t>
            </a:r>
            <a:br>
              <a:rPr lang="de-DE" altLang="de-DE" dirty="0"/>
            </a:br>
            <a:r>
              <a:rPr lang="de-DE" altLang="de-DE" dirty="0"/>
              <a:t>Variable ordinal? </a:t>
            </a:r>
          </a:p>
        </p:txBody>
      </p:sp>
      <p:sp>
        <p:nvSpPr>
          <p:cNvPr id="85" name="Text Box 120"/>
          <p:cNvSpPr txBox="1">
            <a:spLocks noChangeArrowheads="1"/>
          </p:cNvSpPr>
          <p:nvPr/>
        </p:nvSpPr>
        <p:spPr bwMode="auto">
          <a:xfrm>
            <a:off x="7439170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Varianzen homogen?</a:t>
            </a:r>
            <a:br>
              <a:rPr lang="de-DE" altLang="de-DE" dirty="0"/>
            </a:br>
            <a:r>
              <a:rPr lang="de-DE" altLang="de-DE" dirty="0" err="1"/>
              <a:t>Levene</a:t>
            </a:r>
            <a:r>
              <a:rPr lang="de-DE" altLang="de-DE" dirty="0"/>
              <a:t> Test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3799334" y="259715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247" name="Textfeld 246"/>
          <p:cNvSpPr txBox="1"/>
          <p:nvPr/>
        </p:nvSpPr>
        <p:spPr>
          <a:xfrm>
            <a:off x="8617396" y="472514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55" name="Gewinkelte Verbindung 254"/>
          <p:cNvCxnSpPr>
            <a:stCxn id="135" idx="0"/>
            <a:endCxn id="136" idx="1"/>
          </p:cNvCxnSpPr>
          <p:nvPr/>
        </p:nvCxnSpPr>
        <p:spPr>
          <a:xfrm rot="5400000" flipH="1" flipV="1">
            <a:off x="810448" y="5296199"/>
            <a:ext cx="164535" cy="60558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Gewinkelte Verbindung 256"/>
          <p:cNvCxnSpPr>
            <a:stCxn id="135" idx="2"/>
            <a:endCxn id="149" idx="1"/>
          </p:cNvCxnSpPr>
          <p:nvPr/>
        </p:nvCxnSpPr>
        <p:spPr>
          <a:xfrm rot="16200000" flipH="1">
            <a:off x="766908" y="5812049"/>
            <a:ext cx="202690" cy="5566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 Box 4"/>
          <p:cNvSpPr txBox="1">
            <a:spLocks noChangeArrowheads="1"/>
          </p:cNvSpPr>
          <p:nvPr/>
        </p:nvSpPr>
        <p:spPr bwMode="auto">
          <a:xfrm>
            <a:off x="123287" y="5681259"/>
            <a:ext cx="933269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NOMINAL</a:t>
            </a:r>
          </a:p>
        </p:txBody>
      </p:sp>
      <p:sp>
        <p:nvSpPr>
          <p:cNvPr id="260" name="Textfeld 259"/>
          <p:cNvSpPr txBox="1"/>
          <p:nvPr/>
        </p:nvSpPr>
        <p:spPr>
          <a:xfrm>
            <a:off x="4335998" y="5373216"/>
            <a:ext cx="23189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AT" sz="1400" b="1" dirty="0">
                <a:latin typeface="+mj-lt"/>
              </a:rPr>
              <a:t>GRUNDANNAHMEN:</a:t>
            </a:r>
            <a:br>
              <a:rPr lang="de-AT" sz="1400" b="1" dirty="0">
                <a:latin typeface="+mj-lt"/>
              </a:rPr>
            </a:br>
            <a:r>
              <a:rPr lang="de-AT" sz="1400" dirty="0">
                <a:latin typeface="+mj-lt"/>
              </a:rPr>
              <a:t>1. </a:t>
            </a:r>
            <a:r>
              <a:rPr lang="de-AT" sz="1400" dirty="0" err="1">
                <a:latin typeface="+mj-lt"/>
              </a:rPr>
              <a:t>Unabh</a:t>
            </a:r>
            <a:r>
              <a:rPr lang="de-AT" sz="1400" dirty="0">
                <a:latin typeface="+mj-lt"/>
              </a:rPr>
              <a:t>. Stichproben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2. Einstieg: Skalenniveau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    abhängigen Variable</a:t>
            </a:r>
          </a:p>
        </p:txBody>
      </p:sp>
    </p:spTree>
    <p:extLst>
      <p:ext uri="{BB962C8B-B14F-4D97-AF65-F5344CB8AC3E}">
        <p14:creationId xmlns:p14="http://schemas.microsoft.com/office/powerpoint/2010/main" val="136981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 Überblick auf ausgewählte Zusammenhangsmaße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807840" y="1842864"/>
          <a:ext cx="7436568" cy="3674368"/>
        </p:xfrm>
        <a:graphic>
          <a:graphicData uri="http://schemas.openxmlformats.org/drawingml/2006/table">
            <a:tbl>
              <a:tblPr firstRow="1" bandRow="1"/>
              <a:tblGrid>
                <a:gridCol w="1859142">
                  <a:extLst>
                    <a:ext uri="{9D8B030D-6E8A-4147-A177-3AD203B41FA5}">
                      <a16:colId xmlns:a16="http://schemas.microsoft.com/office/drawing/2014/main" val="4054990279"/>
                    </a:ext>
                  </a:extLst>
                </a:gridCol>
                <a:gridCol w="1859142">
                  <a:extLst>
                    <a:ext uri="{9D8B030D-6E8A-4147-A177-3AD203B41FA5}">
                      <a16:colId xmlns:a16="http://schemas.microsoft.com/office/drawing/2014/main" val="809388651"/>
                    </a:ext>
                  </a:extLst>
                </a:gridCol>
                <a:gridCol w="1859142">
                  <a:extLst>
                    <a:ext uri="{9D8B030D-6E8A-4147-A177-3AD203B41FA5}">
                      <a16:colId xmlns:a16="http://schemas.microsoft.com/office/drawing/2014/main" val="1646654632"/>
                    </a:ext>
                  </a:extLst>
                </a:gridCol>
                <a:gridCol w="1859142">
                  <a:extLst>
                    <a:ext uri="{9D8B030D-6E8A-4147-A177-3AD203B41FA5}">
                      <a16:colId xmlns:a16="http://schemas.microsoft.com/office/drawing/2014/main" val="2646167876"/>
                    </a:ext>
                  </a:extLst>
                </a:gridCol>
              </a:tblGrid>
              <a:tr h="447700">
                <a:tc rowSpan="2"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Unabhängige</a:t>
                      </a:r>
                      <a:br>
                        <a:rPr lang="de-AT" b="1" dirty="0"/>
                      </a:br>
                      <a:r>
                        <a:rPr lang="de-AT" b="1" dirty="0"/>
                        <a:t>Variable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Abhängige Variable</a:t>
                      </a:r>
                    </a:p>
                  </a:txBody>
                  <a:tcPr anchor="ctr"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14723"/>
                  </a:ext>
                </a:extLst>
              </a:tr>
              <a:tr h="142136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nominal</a:t>
                      </a:r>
                    </a:p>
                  </a:txBody>
                  <a:tcPr anchor="ctr">
                    <a:lnT w="12700" cmpd="sng">
                      <a:noFill/>
                      <a:prstDash val="soli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ordinal</a:t>
                      </a:r>
                    </a:p>
                  </a:txBody>
                  <a:tcPr anchor="ctr">
                    <a:lnT w="12700" cmpd="sng">
                      <a:noFill/>
                      <a:prstDash val="soli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metrisch</a:t>
                      </a:r>
                    </a:p>
                  </a:txBody>
                  <a:tcPr anchor="ctr">
                    <a:lnT w="12700" cmpd="sng">
                      <a:noFill/>
                      <a:prstDash val="soli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4961"/>
                  </a:ext>
                </a:extLst>
              </a:tr>
              <a:tr h="953636">
                <a:tc>
                  <a:txBody>
                    <a:bodyPr/>
                    <a:lstStyle/>
                    <a:p>
                      <a:r>
                        <a:rPr lang="de-AT" b="1" dirty="0"/>
                        <a:t>nominal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ym typeface="Symbol" panose="05050102010706020507" pitchFamily="18" charset="2"/>
                        </a:rPr>
                        <a:t>², Cramers V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←</a:t>
                      </a:r>
                      <a:br>
                        <a:rPr lang="de-AT" dirty="0"/>
                      </a:br>
                      <a:r>
                        <a:rPr lang="de-AT" dirty="0"/>
                        <a:t>Eta, Eta²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772978"/>
                  </a:ext>
                </a:extLst>
              </a:tr>
              <a:tr h="953636">
                <a:tc>
                  <a:txBody>
                    <a:bodyPr/>
                    <a:lstStyle/>
                    <a:p>
                      <a:r>
                        <a:rPr lang="de-AT" b="1" dirty="0"/>
                        <a:t>ordinal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A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Spearmans</a:t>
                      </a:r>
                      <a:r>
                        <a:rPr lang="de-AT" baseline="0" dirty="0"/>
                        <a:t> </a:t>
                      </a:r>
                      <a:r>
                        <a:rPr lang="de-AT" baseline="0" dirty="0" err="1"/>
                        <a:t>Rho</a:t>
                      </a:r>
                      <a:r>
                        <a:rPr lang="de-AT" baseline="0" dirty="0"/>
                        <a:t>, Kendalls Tau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Eta, Eta²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038260"/>
                  </a:ext>
                </a:extLst>
              </a:tr>
              <a:tr h="953636">
                <a:tc>
                  <a:txBody>
                    <a:bodyPr/>
                    <a:lstStyle/>
                    <a:p>
                      <a:r>
                        <a:rPr lang="de-AT" b="1" dirty="0"/>
                        <a:t>metrisch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A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A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/>
                        <a:t>Bravais</a:t>
                      </a:r>
                      <a:r>
                        <a:rPr lang="de-AT" dirty="0"/>
                        <a:t>-Pearson-Korrelation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327847"/>
                  </a:ext>
                </a:extLst>
              </a:tr>
            </a:tbl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/>
              <a:t>(Eigene Erstellung 2018; adaptiert von: Heger &amp; Prust 2009)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11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7" y="3356992"/>
            <a:ext cx="7928632" cy="15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Zusammenhang bei zwei nicht-metrischen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dirty="0"/>
              <a:t>Klassiker: </a:t>
            </a:r>
            <a:r>
              <a:rPr lang="de-AT" b="1" dirty="0"/>
              <a:t>Kreuz- bzw. Kontingenztabellen</a:t>
            </a:r>
          </a:p>
          <a:p>
            <a:pPr lvl="1"/>
            <a:r>
              <a:rPr lang="de-AT" dirty="0"/>
              <a:t>Absolute / relative Häufigkeiten der Kombination von Merkmalsausprägungen</a:t>
            </a:r>
            <a:r>
              <a:rPr lang="de-AT" dirty="0">
                <a:solidFill>
                  <a:srgbClr val="E37823"/>
                </a:solidFill>
              </a:rPr>
              <a:t> → nominale &amp; ordinale Daten</a:t>
            </a:r>
          </a:p>
          <a:p>
            <a:pPr lvl="1"/>
            <a:r>
              <a:rPr lang="de-AT" dirty="0"/>
              <a:t>BSP: 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lvl="1"/>
            <a:r>
              <a:rPr lang="de-AT" dirty="0"/>
              <a:t>Inhaltliche Auswertung → Randsummen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734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Zufall, oder nicht? Der Chi²-Test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de-AT" dirty="0"/>
              <a:t>Suche nach „signifikanten“ (</a:t>
            </a:r>
            <a:r>
              <a:rPr lang="el-GR" dirty="0"/>
              <a:t>α</a:t>
            </a:r>
            <a:r>
              <a:rPr lang="de-AT" dirty="0"/>
              <a:t> &lt; 0,05) Zusammenhängen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(Kuckartz et al. 2010:87ff.)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881240" y="2306344"/>
                <a:ext cx="4262760" cy="180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AT" sz="16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de-AT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AT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AT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AT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AT" sz="16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AT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de-AT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AT" sz="16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de-AT" sz="1600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AT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de-AT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AT" sz="16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AT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AT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  <m:d>
                                        <m:dPr>
                                          <m:ctrlPr>
                                            <a:rPr lang="de-AT" sz="16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𝑖𝑗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de-AT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AT" sz="1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600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AT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  <m:d>
                                        <m:dPr>
                                          <m:ctrlPr>
                                            <a:rPr lang="de-AT" sz="16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𝑖𝑗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de-AT" sz="1600" b="0" i="1" smtClean="0">
                                      <a:latin typeface="Cambria Math"/>
                                      <a:ea typeface="Cambria Math"/>
                                    </a:rPr>
                                    <m:t>)²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AT" sz="1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600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AT" sz="16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  <m:d>
                                        <m:dPr>
                                          <m:ctrlPr>
                                            <a:rPr lang="de-AT" sz="16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𝑖𝑗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de-AT" sz="1600" dirty="0">
                  <a:latin typeface="+mn-lt"/>
                </a:endParaRPr>
              </a:p>
              <a:p>
                <a:endParaRPr lang="de-AT" sz="160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AT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de-AT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AT" sz="1200" i="1"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e>
                          </m:d>
                        </m:sub>
                      </m:sSub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…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𝑏𝑒𝑜𝑏𝑎𝑐h𝑡𝑒𝑡𝑒𝑟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𝑊𝑒𝑟𝑡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𝑖𝑛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𝑍𝑒𝑖𝑙𝑒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&amp;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𝑆𝑝𝑎𝑙𝑡𝑒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AT" sz="1200" b="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AT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AT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  <m:d>
                            <m:dPr>
                              <m:ctrlPr>
                                <a:rPr lang="de-AT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AT" sz="1200" i="1"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e>
                          </m:d>
                        </m:sub>
                      </m:sSub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…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𝑒𝑟𝑤𝑎𝑟𝑡𝑒𝑡𝑒𝑟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𝑊𝑒𝑟𝑡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𝑖𝑛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𝑍𝑒𝑖𝑙𝑒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&amp;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𝑆𝑝𝑎𝑙𝑡𝑒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𝑗</m:t>
                      </m:r>
                    </m:oMath>
                    <m:oMath xmlns:m="http://schemas.openxmlformats.org/officeDocument/2006/math"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…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𝐴𝑛𝑧𝑎h𝑙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𝑑𝑒𝑟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𝑍𝑒𝑖𝑙𝑒𝑛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de-AT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AT" sz="12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de-AT" sz="1200" b="0" i="1" smtClean="0">
                              <a:latin typeface="Cambria Math"/>
                              <a:ea typeface="Cambria Math"/>
                            </a:rPr>
                            <m:t>𝐾𝑎𝑡𝑒𝑔𝑜𝑟𝑖𝑒𝑛</m:t>
                          </m:r>
                          <m:r>
                            <a:rPr lang="de-AT" sz="1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AT" sz="1200" b="0" i="1" smtClean="0">
                              <a:latin typeface="Cambria Math"/>
                              <a:ea typeface="Cambria Math"/>
                            </a:rPr>
                            <m:t>𝑉𝑎𝑟𝑖𝑎𝑏𝑙𝑒</m:t>
                          </m:r>
                          <m:r>
                            <a:rPr lang="de-AT" sz="1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AT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…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𝐴𝑛𝑧𝑎h𝑙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𝑑𝑒𝑟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𝑆𝑝𝑎𝑙𝑡𝑒𝑛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(=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𝐾𝑎𝑡𝑒𝑔𝑜𝑟𝑖𝑒𝑛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𝑉𝑎𝑟𝑎𝑖𝑏𝑙𝑒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de-AT" sz="1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AT" sz="1200" b="0" dirty="0"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240" y="2306344"/>
                <a:ext cx="4262760" cy="1807033"/>
              </a:xfrm>
              <a:prstGeom prst="rect">
                <a:avLst/>
              </a:prstGeom>
              <a:blipFill>
                <a:blip r:embed="rId3"/>
                <a:stretch>
                  <a:fillRect b="-3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871586" y="4345632"/>
                <a:ext cx="4680520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AT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AT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AT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AT" sz="1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de-AT" sz="16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de-AT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1600" b="0" i="1" smtClean="0">
                              <a:latin typeface="Cambria Math"/>
                            </a:rPr>
                            <m:t>𝑍𝑒𝑖𝑙𝑒𝑛𝑠𝑢𝑚𝑚𝑒</m:t>
                          </m:r>
                          <m:r>
                            <a:rPr lang="de-AT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AT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AT" sz="1600" b="0" i="1" smtClean="0">
                              <a:latin typeface="Cambria Math"/>
                            </a:rPr>
                            <m:t> ∗</m:t>
                          </m:r>
                          <m:r>
                            <a:rPr lang="de-AT" sz="1600" b="0" i="1" smtClean="0">
                              <a:latin typeface="Cambria Math"/>
                            </a:rPr>
                            <m:t>𝑆𝑝𝑎𝑙𝑡𝑒𝑛𝑠𝑢𝑚𝑚𝑒</m:t>
                          </m:r>
                          <m:r>
                            <a:rPr lang="de-AT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AT" sz="1600" b="0" i="1" smtClean="0">
                              <a:latin typeface="Cambria Math"/>
                            </a:rPr>
                            <m:t>𝑗</m:t>
                          </m:r>
                        </m:num>
                        <m:den>
                          <m:r>
                            <a:rPr lang="de-AT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de-AT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86" y="4345632"/>
                <a:ext cx="4680520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5" y="2666384"/>
            <a:ext cx="4248845" cy="277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881240" y="5193497"/>
                <a:ext cx="4320480" cy="82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 eaLnBrk="0" hangingPunct="0">
                  <a:lnSpc>
                    <a:spcPct val="114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de-AT" sz="2000" b="1" dirty="0">
                    <a:solidFill>
                      <a:srgbClr val="E37823"/>
                    </a:solidFill>
                    <a:latin typeface="Calibri"/>
                    <a:ea typeface="Cambria Math"/>
                  </a:rPr>
                  <a:t>→ Wichtig: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solidFill>
                              <a:srgbClr val="E378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solidFill>
                              <a:srgbClr val="E37823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AT" sz="2000" i="1">
                            <a:solidFill>
                              <a:srgbClr val="E37823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de-AT" sz="2000" i="1">
                            <a:solidFill>
                              <a:srgbClr val="E37823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AT" sz="2000" i="1">
                            <a:solidFill>
                              <a:srgbClr val="E37823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de-AT" sz="2000" i="1">
                            <a:solidFill>
                              <a:srgbClr val="E37823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AT" sz="2000" i="1">
                            <a:solidFill>
                              <a:srgbClr val="E37823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de-AT" sz="2000" i="1">
                            <a:solidFill>
                              <a:srgbClr val="E37823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de-AT" sz="2000" b="1" dirty="0">
                    <a:solidFill>
                      <a:srgbClr val="E37823"/>
                    </a:solidFill>
                    <a:latin typeface="Calibri"/>
                    <a:ea typeface="Cambria Math"/>
                  </a:rPr>
                  <a:t> muss ≥ 5 sein, um </a:t>
                </a:r>
                <a:br>
                  <a:rPr lang="de-AT" sz="2000" i="1" dirty="0">
                    <a:solidFill>
                      <a:srgbClr val="E37823"/>
                    </a:solidFill>
                    <a:latin typeface="Cambria Math"/>
                    <a:ea typeface="Cambria Math"/>
                  </a:rPr>
                </a:br>
                <a:r>
                  <a:rPr lang="de-AT" sz="2000" i="1" dirty="0">
                    <a:solidFill>
                      <a:srgbClr val="E37823"/>
                    </a:solidFill>
                    <a:latin typeface="Cambria Math"/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000" i="1">
                            <a:solidFill>
                              <a:srgbClr val="E37823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AT" sz="2000" i="1">
                            <a:solidFill>
                              <a:srgbClr val="E37823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de-AT" sz="2000" i="1">
                            <a:solidFill>
                              <a:srgbClr val="E37823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000" b="1" dirty="0">
                    <a:solidFill>
                      <a:srgbClr val="E37823"/>
                    </a:solidFill>
                    <a:latin typeface="Calibri"/>
                    <a:ea typeface="Cambria Math"/>
                  </a:rPr>
                  <a:t>-Test anwenden zu können 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240" y="5193497"/>
                <a:ext cx="4320480" cy="827791"/>
              </a:xfrm>
              <a:prstGeom prst="rect">
                <a:avLst/>
              </a:prstGeom>
              <a:blipFill>
                <a:blip r:embed="rId6"/>
                <a:stretch>
                  <a:fillRect l="-1554" b="-102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62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Chi²-Test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2204864"/>
            <a:ext cx="8766048" cy="4248472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BSP: </a:t>
            </a:r>
            <a:r>
              <a:rPr lang="el-GR" dirty="0"/>
              <a:t>α</a:t>
            </a:r>
            <a:r>
              <a:rPr lang="de-AT" dirty="0"/>
              <a:t>=0,05</a:t>
            </a:r>
          </a:p>
          <a:p>
            <a:pPr marL="0" indent="0">
              <a:buNone/>
            </a:pPr>
            <a:endParaRPr lang="de-AT" sz="1000" dirty="0"/>
          </a:p>
          <a:p>
            <a:pPr lvl="1"/>
            <a:r>
              <a:rPr lang="de-AT" b="1" dirty="0"/>
              <a:t>Einshypothese H</a:t>
            </a:r>
            <a:r>
              <a:rPr lang="de-AT" b="1" baseline="-25000" dirty="0"/>
              <a:t>1</a:t>
            </a:r>
            <a:r>
              <a:rPr lang="de-AT" b="1" dirty="0"/>
              <a:t>: Es besteht ein statistisch signifikanter Zusammenhang zwischen Geschlecht &amp; Verkehrsmittelwahl</a:t>
            </a:r>
          </a:p>
          <a:p>
            <a:pPr lvl="1"/>
            <a:r>
              <a:rPr lang="de-AT" b="1" dirty="0"/>
              <a:t>Nullhypothese H</a:t>
            </a:r>
            <a:r>
              <a:rPr lang="de-AT" b="1" baseline="-25000" dirty="0"/>
              <a:t>0</a:t>
            </a:r>
            <a:r>
              <a:rPr lang="de-AT" b="1" dirty="0"/>
              <a:t>:  Es besteht KEIN ein statistisch signifikanter Zusammenhang zwischen Geschlecht &amp; Verkehrsmittelwahl</a:t>
            </a:r>
          </a:p>
          <a:p>
            <a:pPr lvl="1"/>
            <a:endParaRPr lang="de-AT" sz="600" b="1" dirty="0">
              <a:ea typeface="Cambria Math"/>
            </a:endParaRPr>
          </a:p>
          <a:p>
            <a:r>
              <a:rPr lang="de-AT" dirty="0"/>
              <a:t>Excel (CHIQU.TEST)  bzw. SPSS „Kreuztabelle“ → p=0,001203623</a:t>
            </a:r>
          </a:p>
          <a:p>
            <a:pPr lvl="1"/>
            <a:r>
              <a:rPr lang="de-AT" b="1" dirty="0"/>
              <a:t>Da p kleiner ist als </a:t>
            </a:r>
            <a:r>
              <a:rPr lang="el-GR" b="1" dirty="0"/>
              <a:t>α</a:t>
            </a:r>
            <a:r>
              <a:rPr lang="de-AT" b="1" dirty="0"/>
              <a:t> (0,05) → Ablehnung der Nullhypothese H</a:t>
            </a:r>
            <a:r>
              <a:rPr lang="de-AT" b="1" baseline="-25000" dirty="0"/>
              <a:t>0</a:t>
            </a:r>
            <a:br>
              <a:rPr lang="de-AT" b="1" dirty="0"/>
            </a:br>
            <a:r>
              <a:rPr lang="de-AT" dirty="0">
                <a:solidFill>
                  <a:srgbClr val="E37823"/>
                </a:solidFill>
              </a:rPr>
              <a:t>Es besteht ein statistisch signifikanter Zusammenhang </a:t>
            </a:r>
            <a:br>
              <a:rPr lang="de-AT" dirty="0">
                <a:solidFill>
                  <a:srgbClr val="E37823"/>
                </a:solidFill>
              </a:rPr>
            </a:br>
            <a:r>
              <a:rPr lang="de-AT" dirty="0">
                <a:solidFill>
                  <a:srgbClr val="E37823"/>
                </a:solidFill>
              </a:rPr>
              <a:t>zwischen Geschelcht &amp; Verkehrsmittel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-21128"/>
            <a:ext cx="5364088" cy="857840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07" y="280045"/>
            <a:ext cx="4461543" cy="250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57" y="2780928"/>
            <a:ext cx="2463423" cy="160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100" dirty="0"/>
              <a:t>Cramers V: Die Stärke des Zusammenhangs zwischen kategorialen Variablen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232264" y="1124744"/>
                <a:ext cx="8766048" cy="49685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de-AT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dirty="0"/>
                  <a:t> bei Unabhängigkeit = 0 (beobachtet = erwartet)</a:t>
                </a:r>
              </a:p>
              <a:p>
                <a:pPr lvl="1"/>
                <a:r>
                  <a:rPr lang="de-AT" dirty="0"/>
                  <a:t>Kann beliebig groß werden</a:t>
                </a:r>
                <a:br>
                  <a:rPr lang="de-AT" dirty="0"/>
                </a:br>
                <a:r>
                  <a:rPr lang="de-AT" b="1" dirty="0"/>
                  <a:t>→ Normierung notwendig um Aussage zu Stärke des </a:t>
                </a:r>
                <a:br>
                  <a:rPr lang="de-AT" b="1" dirty="0"/>
                </a:br>
                <a:r>
                  <a:rPr lang="de-AT" b="1" dirty="0"/>
                  <a:t>     Zusammenhangs [0 bis +1]zu treffen</a:t>
                </a:r>
              </a:p>
              <a:p>
                <a:pPr lvl="1"/>
                <a:endParaRPr lang="de-AT" sz="1200" b="1" dirty="0"/>
              </a:p>
              <a:p>
                <a:r>
                  <a:rPr lang="de-AT" b="1" dirty="0">
                    <a:solidFill>
                      <a:srgbClr val="E37823"/>
                    </a:solidFill>
                  </a:rPr>
                  <a:t>Cramers V [0; +1]:</a:t>
                </a:r>
              </a:p>
              <a:p>
                <a:pPr lvl="1"/>
                <a:endParaRPr lang="de-AT" sz="1200" dirty="0"/>
              </a:p>
              <a:p>
                <a:pPr lvl="1"/>
                <a:endParaRPr lang="de-AT" sz="3200" dirty="0"/>
              </a:p>
              <a:p>
                <a:pPr lvl="1"/>
                <a:r>
                  <a:rPr lang="de-AT" dirty="0"/>
                  <a:t>Je </a:t>
                </a:r>
                <a:r>
                  <a:rPr lang="de-AT" b="1" dirty="0"/>
                  <a:t>größer</a:t>
                </a:r>
                <a:r>
                  <a:rPr lang="de-AT" dirty="0"/>
                  <a:t> V ist, </a:t>
                </a:r>
                <a:br>
                  <a:rPr lang="de-AT" dirty="0"/>
                </a:br>
                <a:r>
                  <a:rPr lang="de-AT" dirty="0"/>
                  <a:t>umso </a:t>
                </a:r>
                <a:r>
                  <a:rPr lang="de-AT" b="1" dirty="0"/>
                  <a:t>stärker</a:t>
                </a:r>
                <a:r>
                  <a:rPr lang="de-AT" dirty="0"/>
                  <a:t> der stat.</a:t>
                </a:r>
                <a:br>
                  <a:rPr lang="de-AT" dirty="0"/>
                </a:br>
                <a:r>
                  <a:rPr lang="de-AT" dirty="0"/>
                  <a:t>der Zusammenhang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232264" y="1124744"/>
                <a:ext cx="8766048" cy="4968552"/>
              </a:xfrm>
              <a:blipFill>
                <a:blip r:embed="rId4"/>
                <a:stretch>
                  <a:fillRect l="-90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(Quatember 2007:66)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915816" y="3267294"/>
                <a:ext cx="4680520" cy="81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/>
                        </a:rPr>
                        <m:t>𝑉</m:t>
                      </m:r>
                      <m:r>
                        <a:rPr lang="de-AT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de-AT" sz="1600" b="0" i="1" smtClean="0">
                              <a:latin typeface="Cambria Math"/>
                            </a:rPr>
                            <m:t>+</m:t>
                          </m:r>
                        </m:deg>
                        <m:e>
                          <m:f>
                            <m:fPr>
                              <m:ctrlPr>
                                <a:rPr lang="de-A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A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1600" b="0" i="1" smtClean="0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de-AT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AT" sz="1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AT" sz="1600" b="0" i="1" smtClean="0">
                                  <a:latin typeface="Cambria Math"/>
                                </a:rPr>
                                <m:t>∗(</m:t>
                              </m:r>
                              <m:func>
                                <m:funcPr>
                                  <m:ctrlPr>
                                    <a:rPr lang="de-A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AT" sz="1600" b="0" i="0" smtClean="0">
                                      <a:latin typeface="Cambria Math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sz="16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de-AT" sz="1600" b="0" i="1" smtClean="0"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de-AT" sz="16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de-AT" sz="1600" b="0" i="1" smtClean="0">
                                  <a:latin typeface="Cambria Math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AT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267294"/>
                <a:ext cx="4680520" cy="81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03" y="4578878"/>
            <a:ext cx="4383509" cy="192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100" dirty="0"/>
              <a:t>Cramers V: Die Stärke des Zusammenhangs zwischen kategorialen Variablen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de-AT" b="1" dirty="0"/>
                  <a:t>BSP: wie bei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de-AT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b="1" dirty="0"/>
                  <a:t>-Test (Geschlecht – Verkehrsmittelwahl)</a:t>
                </a:r>
              </a:p>
              <a:p>
                <a:endParaRPr lang="de-AT" sz="1000" b="1" dirty="0"/>
              </a:p>
              <a:p>
                <a:pPr lvl="1"/>
                <a14:m>
                  <m:oMath xmlns:m="http://schemas.openxmlformats.org/officeDocument/2006/math">
                    <m:r>
                      <a:rPr lang="de-AT" b="0" i="1" smtClean="0">
                        <a:latin typeface="Cambria Math"/>
                        <a:ea typeface="Cambria Math"/>
                      </a:rPr>
                      <m:t>𝜒</m:t>
                    </m:r>
                    <m:r>
                      <a:rPr lang="de-AT" b="0" i="1" smtClean="0">
                        <a:latin typeface="Cambria Math"/>
                        <a:ea typeface="Cambria Math"/>
                      </a:rPr>
                      <m:t>²=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/>
                            <a:ea typeface="Cambria Math"/>
                          </a:rPr>
                          <m:t>(110−120)²</m:t>
                        </m:r>
                      </m:num>
                      <m:den>
                        <m:r>
                          <a:rPr lang="de-AT" b="0" i="1" smtClean="0">
                            <a:latin typeface="Cambria Math"/>
                            <a:ea typeface="Cambria Math"/>
                          </a:rPr>
                          <m:t>120</m:t>
                        </m:r>
                      </m:den>
                    </m:f>
                    <m:r>
                      <a:rPr lang="de-AT" b="0" i="1" smtClean="0">
                        <a:latin typeface="Cambria Math"/>
                        <a:ea typeface="Cambria Math"/>
                      </a:rPr>
                      <m:t>+…+</m:t>
                    </m:r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AT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AT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AT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de-AT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de-AT" i="1">
                                    <a:latin typeface="Cambria Math"/>
                                    <a:ea typeface="Cambria Math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de-AT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AT" i="1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de-AT" b="0" i="1" smtClean="0">
                        <a:latin typeface="Cambria Math"/>
                        <a:ea typeface="Cambria Math"/>
                      </a:rPr>
                      <m:t>=18,0556</m:t>
                    </m:r>
                  </m:oMath>
                </a14:m>
                <a:endParaRPr lang="de-AT" dirty="0"/>
              </a:p>
              <a:p>
                <a:pPr lvl="1"/>
                <a:endParaRPr lang="de-AT" dirty="0"/>
              </a:p>
              <a:p>
                <a:pPr lvl="1"/>
                <a14:m>
                  <m:oMath xmlns:m="http://schemas.openxmlformats.org/officeDocument/2006/math">
                    <m:r>
                      <a:rPr lang="de-AT" b="0" i="1" smtClean="0">
                        <a:latin typeface="Cambria Math"/>
                      </a:rPr>
                      <m:t>𝑉</m:t>
                    </m:r>
                    <m:r>
                      <a:rPr lang="de-AT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de-AT" b="0" i="1" smtClean="0">
                            <a:latin typeface="Cambria Math"/>
                          </a:rPr>
                          <m:t>+</m:t>
                        </m:r>
                      </m:deg>
                      <m:e>
                        <m:f>
                          <m:f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b="0" i="1" smtClean="0">
                                <a:latin typeface="Cambria Math"/>
                              </a:rPr>
                              <m:t>18,0556</m:t>
                            </m:r>
                          </m:num>
                          <m:den>
                            <m:r>
                              <a:rPr lang="de-AT" b="0" i="1" smtClean="0">
                                <a:latin typeface="Cambria Math"/>
                              </a:rPr>
                              <m:t>500∗(2−1)</m:t>
                            </m:r>
                          </m:den>
                        </m:f>
                        <m:r>
                          <a:rPr lang="de-AT" b="0" i="1" smtClean="0">
                            <a:latin typeface="Cambria Math"/>
                          </a:rPr>
                          <m:t>=0,19</m:t>
                        </m:r>
                      </m:e>
                    </m:rad>
                  </m:oMath>
                </a14:m>
                <a:endParaRPr lang="de-AT" b="0" dirty="0"/>
              </a:p>
              <a:p>
                <a:pPr marL="457200" lvl="1" indent="0">
                  <a:buNone/>
                </a:pPr>
                <a:endParaRPr lang="de-AT" dirty="0"/>
              </a:p>
              <a:p>
                <a:pPr marL="457200" lvl="1" indent="0">
                  <a:buNone/>
                </a:pPr>
                <a:r>
                  <a:rPr lang="de-AT" dirty="0">
                    <a:solidFill>
                      <a:srgbClr val="E37823"/>
                    </a:solidFill>
                  </a:rPr>
                  <a:t>→ schwacher stat. Zusammenhang</a:t>
                </a:r>
                <a:br>
                  <a:rPr lang="de-AT" dirty="0">
                    <a:solidFill>
                      <a:srgbClr val="E37823"/>
                    </a:solidFill>
                  </a:rPr>
                </a:br>
                <a:r>
                  <a:rPr lang="de-AT" dirty="0">
                    <a:solidFill>
                      <a:srgbClr val="E37823"/>
                    </a:solidFill>
                  </a:rPr>
                  <a:t>zwischen den Variablen</a:t>
                </a:r>
                <a:br>
                  <a:rPr lang="de-AT" dirty="0">
                    <a:solidFill>
                      <a:srgbClr val="E37823"/>
                    </a:solidFill>
                  </a:rPr>
                </a:br>
                <a:r>
                  <a:rPr lang="de-AT" dirty="0">
                    <a:solidFill>
                      <a:srgbClr val="E37823"/>
                    </a:solidFill>
                  </a:rPr>
                  <a:t>Geschlecht &amp; Verkehrsmittelwahl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 rotWithShape="1">
                <a:blip r:embed="rId3"/>
                <a:stretch>
                  <a:fillRect l="-933" t="-52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(Quatember 2007:66)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410585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40399" y="440320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latin typeface="+mn-lt"/>
              </a:rPr>
              <a:t>V =</a:t>
            </a:r>
          </a:p>
        </p:txBody>
      </p:sp>
    </p:spTree>
    <p:extLst>
      <p:ext uri="{BB962C8B-B14F-4D97-AF65-F5344CB8AC3E}">
        <p14:creationId xmlns:p14="http://schemas.microsoft.com/office/powerpoint/2010/main" val="185519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/>
          <p:cNvSpPr/>
          <p:nvPr/>
        </p:nvSpPr>
        <p:spPr>
          <a:xfrm>
            <a:off x="0" y="-27384"/>
            <a:ext cx="9144000" cy="6381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AT" sz="900" dirty="0"/>
              <a:t>(Eigene Überarbeitung 2016 von </a:t>
            </a:r>
            <a:r>
              <a:rPr lang="de-AT" sz="900" dirty="0">
                <a:hlinkClick r:id="rId3"/>
              </a:rPr>
              <a:t>Hager, 2011</a:t>
            </a:r>
            <a:r>
              <a:rPr lang="de-AT" sz="900" dirty="0"/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4628" y="259795"/>
            <a:ext cx="872355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ORDINAL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92987" y="259795"/>
            <a:ext cx="960520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METRISCH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728964" y="188640"/>
            <a:ext cx="1440160" cy="646331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1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sz="900" b="0" dirty="0"/>
              <a:t>Histogramm</a:t>
            </a:r>
          </a:p>
          <a:p>
            <a:r>
              <a:rPr lang="de-DE" altLang="de-DE" sz="900" b="0" dirty="0"/>
              <a:t>Schiefe/</a:t>
            </a:r>
            <a:r>
              <a:rPr lang="de-DE" altLang="de-DE" sz="900" b="0" dirty="0" err="1"/>
              <a:t>Kurtosis</a:t>
            </a:r>
            <a:endParaRPr lang="de-DE" altLang="de-DE" sz="900" b="0" dirty="0"/>
          </a:p>
          <a:p>
            <a:r>
              <a:rPr lang="de-DE" altLang="de-DE" sz="900" b="0" dirty="0" err="1"/>
              <a:t>Kolmogorov-Smirnov</a:t>
            </a:r>
            <a:r>
              <a:rPr lang="de-DE" altLang="de-DE" sz="900" b="0" dirty="0"/>
              <a:t> Test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358578" y="1681063"/>
            <a:ext cx="2029338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Parametrische Verfahren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76362" y="2257708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&amp;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154277" y="3286725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715688" y="3132836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 </a:t>
            </a:r>
            <a:br>
              <a:rPr lang="de-DE" altLang="de-DE" dirty="0"/>
            </a:br>
            <a:r>
              <a:rPr lang="de-DE" altLang="de-DE" dirty="0"/>
              <a:t>2  Gruppen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590429" y="4509120"/>
            <a:ext cx="990600" cy="78483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Einfakt. Varianzanalyse (ANOVA)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Post Hoc Tests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448570" y="522920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(ungleiche Varianzen)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5881092" y="450912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(gleiche  Varianzen)</a:t>
            </a: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7080548" y="6063099"/>
            <a:ext cx="1553630" cy="246221"/>
          </a:xfrm>
          <a:prstGeom prst="rect">
            <a:avLst/>
          </a:prstGeom>
          <a:solidFill>
            <a:schemeClr val="bg1"/>
          </a:solidFill>
          <a:ln>
            <a:prstDash val="sysDot"/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Parameterfreie Verfahren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4224908" y="2024554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4357659" y="4509120"/>
            <a:ext cx="1219200" cy="477054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Pearsons 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lineare Regression</a:t>
            </a: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1111313" y="911818"/>
            <a:ext cx="2081275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b="1" dirty="0"/>
              <a:t>Parameterfreie Verfahren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2273274" y="1944842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Zusammenhänge 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48887" y="1837120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Unterschiede &amp; </a:t>
            </a:r>
            <a:br>
              <a:rPr lang="de-DE" altLang="de-DE" sz="1400" dirty="0"/>
            </a:br>
            <a:r>
              <a:rPr lang="de-DE" altLang="de-DE" sz="1400" dirty="0"/>
              <a:t>Gruppenvergleiche </a:t>
            </a: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2540540" y="3265608"/>
            <a:ext cx="950168" cy="40011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Spearmans Rho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254191" y="2929136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1136462" y="2852936"/>
            <a:ext cx="784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</a:t>
            </a:r>
            <a:br>
              <a:rPr lang="de-DE" altLang="de-DE" dirty="0"/>
            </a:br>
            <a:r>
              <a:rPr lang="de-DE" altLang="de-DE" dirty="0"/>
              <a:t>2  Gruppen 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292291" y="3261761"/>
            <a:ext cx="685800" cy="553998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Mann-Whitney U-Test</a:t>
            </a: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1130491" y="3269431"/>
            <a:ext cx="762000" cy="78483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Kruskal Wallis Test</a:t>
            </a:r>
          </a:p>
          <a:p>
            <a:r>
              <a:rPr lang="de-DE" altLang="de-DE" dirty="0"/>
              <a:t>Post Hoc Tests</a:t>
            </a:r>
          </a:p>
        </p:txBody>
      </p:sp>
      <p:cxnSp>
        <p:nvCxnSpPr>
          <p:cNvPr id="100" name="Gerade Verbindung mit Pfeil 99"/>
          <p:cNvCxnSpPr>
            <a:stCxn id="8" idx="1"/>
            <a:endCxn id="34" idx="3"/>
          </p:cNvCxnSpPr>
          <p:nvPr/>
        </p:nvCxnSpPr>
        <p:spPr>
          <a:xfrm flipH="1">
            <a:off x="3192588" y="1065706"/>
            <a:ext cx="367074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>
            <a:stCxn id="6" idx="2"/>
            <a:endCxn id="8" idx="0"/>
          </p:cNvCxnSpPr>
          <p:nvPr/>
        </p:nvCxnSpPr>
        <p:spPr>
          <a:xfrm>
            <a:off x="7373247" y="567572"/>
            <a:ext cx="0" cy="29807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>
            <a:stCxn id="9" idx="3"/>
          </p:cNvCxnSpPr>
          <p:nvPr/>
        </p:nvCxnSpPr>
        <p:spPr>
          <a:xfrm>
            <a:off x="6169124" y="511806"/>
            <a:ext cx="634450" cy="353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>
            <a:stCxn id="5" idx="2"/>
            <a:endCxn id="34" idx="0"/>
          </p:cNvCxnSpPr>
          <p:nvPr/>
        </p:nvCxnSpPr>
        <p:spPr>
          <a:xfrm>
            <a:off x="2140806" y="567572"/>
            <a:ext cx="11145" cy="344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>
            <a:stCxn id="34" idx="2"/>
            <a:endCxn id="36" idx="0"/>
          </p:cNvCxnSpPr>
          <p:nvPr/>
        </p:nvCxnSpPr>
        <p:spPr>
          <a:xfrm flipH="1">
            <a:off x="1145772" y="1219595"/>
            <a:ext cx="1006179" cy="617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>
            <a:stCxn id="34" idx="2"/>
            <a:endCxn id="35" idx="0"/>
          </p:cNvCxnSpPr>
          <p:nvPr/>
        </p:nvCxnSpPr>
        <p:spPr>
          <a:xfrm>
            <a:off x="2151951" y="1219595"/>
            <a:ext cx="863674" cy="725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>
            <a:stCxn id="35" idx="2"/>
            <a:endCxn id="37" idx="0"/>
          </p:cNvCxnSpPr>
          <p:nvPr/>
        </p:nvCxnSpPr>
        <p:spPr>
          <a:xfrm>
            <a:off x="3015625" y="2252619"/>
            <a:ext cx="0" cy="260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>
            <a:stCxn id="37" idx="2"/>
            <a:endCxn id="38" idx="0"/>
          </p:cNvCxnSpPr>
          <p:nvPr/>
        </p:nvCxnSpPr>
        <p:spPr>
          <a:xfrm flipH="1">
            <a:off x="3015624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-900608" y="21752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4872980" y="951111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4519414" y="286882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-413560" y="56757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27" name="Gerade Verbindung mit Pfeil 126"/>
          <p:cNvCxnSpPr>
            <a:stCxn id="36" idx="2"/>
            <a:endCxn id="39" idx="0"/>
          </p:cNvCxnSpPr>
          <p:nvPr/>
        </p:nvCxnSpPr>
        <p:spPr>
          <a:xfrm flipH="1">
            <a:off x="635191" y="2360340"/>
            <a:ext cx="510581" cy="568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/>
          <p:cNvCxnSpPr>
            <a:stCxn id="36" idx="2"/>
            <a:endCxn id="40" idx="0"/>
          </p:cNvCxnSpPr>
          <p:nvPr/>
        </p:nvCxnSpPr>
        <p:spPr>
          <a:xfrm>
            <a:off x="1145772" y="2360340"/>
            <a:ext cx="382785" cy="492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 Box 54"/>
          <p:cNvSpPr txBox="1">
            <a:spLocks noChangeArrowheads="1"/>
          </p:cNvSpPr>
          <p:nvPr/>
        </p:nvSpPr>
        <p:spPr bwMode="auto">
          <a:xfrm>
            <a:off x="2712740" y="5228183"/>
            <a:ext cx="1295400" cy="577081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dirty="0">
                <a:latin typeface="Arial" charset="0"/>
              </a:rPr>
              <a:t>Kontingenzkoeffizient Phi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900" b="1" dirty="0" err="1">
                <a:latin typeface="Arial" charset="0"/>
              </a:rPr>
              <a:t>Cramer</a:t>
            </a:r>
            <a:r>
              <a:rPr lang="de-DE" altLang="de-DE" sz="900" b="1" dirty="0">
                <a:latin typeface="Arial" charset="0"/>
              </a:rPr>
              <a:t>‘s V</a:t>
            </a:r>
          </a:p>
        </p:txBody>
      </p:sp>
      <p:sp>
        <p:nvSpPr>
          <p:cNvPr id="136" name="Text Box 44"/>
          <p:cNvSpPr txBox="1">
            <a:spLocks noChangeArrowheads="1"/>
          </p:cNvSpPr>
          <p:nvPr/>
        </p:nvSpPr>
        <p:spPr bwMode="auto">
          <a:xfrm>
            <a:off x="1195508" y="5362835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cxnSp>
        <p:nvCxnSpPr>
          <p:cNvPr id="142" name="Gerade Verbindung mit Pfeil 141"/>
          <p:cNvCxnSpPr>
            <a:stCxn id="136" idx="3"/>
            <a:endCxn id="132" idx="1"/>
          </p:cNvCxnSpPr>
          <p:nvPr/>
        </p:nvCxnSpPr>
        <p:spPr>
          <a:xfrm>
            <a:off x="2680210" y="5516724"/>
            <a:ext cx="325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 Box 45"/>
          <p:cNvSpPr txBox="1">
            <a:spLocks noChangeArrowheads="1"/>
          </p:cNvSpPr>
          <p:nvPr/>
        </p:nvSpPr>
        <p:spPr bwMode="auto">
          <a:xfrm>
            <a:off x="1146585" y="5930116"/>
            <a:ext cx="1582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/ 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52" name="Text Box 9"/>
          <p:cNvSpPr txBox="1">
            <a:spLocks noChangeArrowheads="1"/>
          </p:cNvSpPr>
          <p:nvPr/>
        </p:nvSpPr>
        <p:spPr bwMode="auto">
          <a:xfrm>
            <a:off x="2712740" y="6084569"/>
            <a:ext cx="1295400" cy="230832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b="1" dirty="0">
                <a:latin typeface="Arial" charset="0"/>
              </a:rPr>
              <a:t>Chi-Quadrat Test</a:t>
            </a:r>
          </a:p>
        </p:txBody>
      </p:sp>
      <p:cxnSp>
        <p:nvCxnSpPr>
          <p:cNvPr id="158" name="Gerade Verbindung mit Pfeil 157"/>
          <p:cNvCxnSpPr>
            <a:stCxn id="8" idx="2"/>
            <a:endCxn id="12" idx="0"/>
          </p:cNvCxnSpPr>
          <p:nvPr/>
        </p:nvCxnSpPr>
        <p:spPr>
          <a:xfrm>
            <a:off x="7373247" y="1265761"/>
            <a:ext cx="0" cy="415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Gewinkelte Verbindung 162"/>
          <p:cNvCxnSpPr>
            <a:stCxn id="12" idx="1"/>
            <a:endCxn id="30" idx="0"/>
          </p:cNvCxnSpPr>
          <p:nvPr/>
        </p:nvCxnSpPr>
        <p:spPr>
          <a:xfrm rot="10800000" flipV="1">
            <a:off x="4967260" y="1834952"/>
            <a:ext cx="1391319" cy="18960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>
            <a:stCxn id="30" idx="2"/>
            <a:endCxn id="31" idx="0"/>
          </p:cNvCxnSpPr>
          <p:nvPr/>
        </p:nvCxnSpPr>
        <p:spPr>
          <a:xfrm>
            <a:off x="4967259" y="2332331"/>
            <a:ext cx="1" cy="180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mit Pfeil 168"/>
          <p:cNvCxnSpPr>
            <a:stCxn id="31" idx="1"/>
            <a:endCxn id="37" idx="3"/>
          </p:cNvCxnSpPr>
          <p:nvPr/>
        </p:nvCxnSpPr>
        <p:spPr>
          <a:xfrm flipH="1">
            <a:off x="3576836" y="2713188"/>
            <a:ext cx="7867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feld 171"/>
          <p:cNvSpPr txBox="1"/>
          <p:nvPr/>
        </p:nvSpPr>
        <p:spPr>
          <a:xfrm>
            <a:off x="-1251760" y="72971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4" name="Gerade Verbindung mit Pfeil 173"/>
          <p:cNvCxnSpPr>
            <a:stCxn id="31" idx="2"/>
            <a:endCxn id="32" idx="0"/>
          </p:cNvCxnSpPr>
          <p:nvPr/>
        </p:nvCxnSpPr>
        <p:spPr>
          <a:xfrm flipH="1">
            <a:off x="4967259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mit Pfeil 175"/>
          <p:cNvCxnSpPr>
            <a:stCxn id="32" idx="1"/>
            <a:endCxn id="38" idx="3"/>
          </p:cNvCxnSpPr>
          <p:nvPr/>
        </p:nvCxnSpPr>
        <p:spPr>
          <a:xfrm flipH="1">
            <a:off x="3490708" y="3465663"/>
            <a:ext cx="94659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feld 176"/>
          <p:cNvSpPr txBox="1"/>
          <p:nvPr/>
        </p:nvSpPr>
        <p:spPr>
          <a:xfrm>
            <a:off x="3799334" y="335699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9" name="Gerade Verbindung mit Pfeil 178"/>
          <p:cNvCxnSpPr>
            <a:stCxn id="32" idx="2"/>
            <a:endCxn id="33" idx="0"/>
          </p:cNvCxnSpPr>
          <p:nvPr/>
        </p:nvCxnSpPr>
        <p:spPr>
          <a:xfrm>
            <a:off x="4967259" y="3665718"/>
            <a:ext cx="0" cy="843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feld 179"/>
          <p:cNvSpPr txBox="1"/>
          <p:nvPr/>
        </p:nvSpPr>
        <p:spPr>
          <a:xfrm>
            <a:off x="4519414" y="386104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182" name="Gerade Verbindung mit Pfeil 181"/>
          <p:cNvCxnSpPr>
            <a:stCxn id="13" idx="2"/>
            <a:endCxn id="14" idx="0"/>
          </p:cNvCxnSpPr>
          <p:nvPr/>
        </p:nvCxnSpPr>
        <p:spPr>
          <a:xfrm flipH="1">
            <a:off x="6535277" y="2780928"/>
            <a:ext cx="837970" cy="5057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mit Pfeil 183"/>
          <p:cNvCxnSpPr>
            <a:stCxn id="13" idx="2"/>
            <a:endCxn id="15" idx="0"/>
          </p:cNvCxnSpPr>
          <p:nvPr/>
        </p:nvCxnSpPr>
        <p:spPr>
          <a:xfrm>
            <a:off x="7373247" y="2780928"/>
            <a:ext cx="720109" cy="351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mit Pfeil 185"/>
          <p:cNvCxnSpPr>
            <a:endCxn id="27" idx="0"/>
          </p:cNvCxnSpPr>
          <p:nvPr/>
        </p:nvCxnSpPr>
        <p:spPr>
          <a:xfrm>
            <a:off x="6262092" y="3733679"/>
            <a:ext cx="0" cy="7754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mit Pfeil 192"/>
          <p:cNvCxnSpPr>
            <a:endCxn id="26" idx="0"/>
          </p:cNvCxnSpPr>
          <p:nvPr/>
        </p:nvCxnSpPr>
        <p:spPr>
          <a:xfrm>
            <a:off x="6829570" y="3854206"/>
            <a:ext cx="0" cy="1374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feld 193"/>
          <p:cNvSpPr txBox="1"/>
          <p:nvPr/>
        </p:nvSpPr>
        <p:spPr>
          <a:xfrm>
            <a:off x="5896098" y="397485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95" name="Textfeld 194"/>
          <p:cNvSpPr txBox="1"/>
          <p:nvPr/>
        </p:nvSpPr>
        <p:spPr>
          <a:xfrm>
            <a:off x="6803574" y="443711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96" name="Gerade Verbindung mit Pfeil 195"/>
          <p:cNvCxnSpPr>
            <a:stCxn id="85" idx="2"/>
            <a:endCxn id="22" idx="0"/>
          </p:cNvCxnSpPr>
          <p:nvPr/>
        </p:nvCxnSpPr>
        <p:spPr>
          <a:xfrm flipH="1">
            <a:off x="8085729" y="3933056"/>
            <a:ext cx="7627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feld 198"/>
          <p:cNvSpPr txBox="1"/>
          <p:nvPr/>
        </p:nvSpPr>
        <p:spPr>
          <a:xfrm>
            <a:off x="7611036" y="39754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201" name="Gewinkelte Verbindung 200"/>
          <p:cNvCxnSpPr>
            <a:stCxn id="85" idx="3"/>
            <a:endCxn id="29" idx="3"/>
          </p:cNvCxnSpPr>
          <p:nvPr/>
        </p:nvCxnSpPr>
        <p:spPr>
          <a:xfrm flipH="1">
            <a:off x="8634178" y="3733001"/>
            <a:ext cx="113363" cy="2453209"/>
          </a:xfrm>
          <a:prstGeom prst="bentConnector3">
            <a:avLst>
              <a:gd name="adj1" fmla="val -201653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Gewinkelte Verbindung 209"/>
          <p:cNvCxnSpPr>
            <a:stCxn id="37" idx="1"/>
            <a:endCxn id="132" idx="0"/>
          </p:cNvCxnSpPr>
          <p:nvPr/>
        </p:nvCxnSpPr>
        <p:spPr>
          <a:xfrm rot="10800000" flipH="1" flipV="1">
            <a:off x="2454412" y="2713187"/>
            <a:ext cx="906027" cy="2514995"/>
          </a:xfrm>
          <a:prstGeom prst="bentConnector4">
            <a:avLst>
              <a:gd name="adj1" fmla="val -25231"/>
              <a:gd name="adj2" fmla="val 5397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/>
          <p:nvPr/>
        </p:nvSpPr>
        <p:spPr>
          <a:xfrm>
            <a:off x="2619772" y="2831439"/>
            <a:ext cx="381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13" name="Textfeld 212"/>
          <p:cNvSpPr txBox="1"/>
          <p:nvPr/>
        </p:nvSpPr>
        <p:spPr>
          <a:xfrm>
            <a:off x="2577678" y="400506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20" name="Gerade Verbindung mit Pfeil 219"/>
          <p:cNvCxnSpPr>
            <a:stCxn id="12" idx="2"/>
            <a:endCxn id="13" idx="0"/>
          </p:cNvCxnSpPr>
          <p:nvPr/>
        </p:nvCxnSpPr>
        <p:spPr>
          <a:xfrm>
            <a:off x="7373247" y="1988840"/>
            <a:ext cx="0" cy="268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Textfeld 239"/>
          <p:cNvSpPr txBox="1"/>
          <p:nvPr/>
        </p:nvSpPr>
        <p:spPr>
          <a:xfrm>
            <a:off x="6947590" y="123914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41" name="Textfeld 240"/>
          <p:cNvSpPr txBox="1"/>
          <p:nvPr/>
        </p:nvSpPr>
        <p:spPr>
          <a:xfrm>
            <a:off x="-832660" y="160411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63332" y="865651"/>
            <a:ext cx="1019830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b="1" dirty="0"/>
              <a:t>Variable</a:t>
            </a:r>
            <a:br>
              <a:rPr lang="de-DE" altLang="de-DE" b="1" dirty="0"/>
            </a:br>
            <a:r>
              <a:rPr lang="de-DE" altLang="de-DE" b="1" dirty="0" err="1"/>
              <a:t>normalverteilt</a:t>
            </a:r>
            <a:r>
              <a:rPr lang="de-DE" altLang="de-DE" b="1" dirty="0"/>
              <a:t>?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000777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/>
              <a:t>Varianzen homogen?</a:t>
            </a:r>
            <a:br>
              <a:rPr lang="de-DE" altLang="de-DE"/>
            </a:br>
            <a:r>
              <a:rPr lang="de-DE" altLang="de-DE"/>
              <a:t>Levene Test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4363568" y="2513133"/>
            <a:ext cx="120738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</a:t>
            </a:r>
            <a:br>
              <a:rPr lang="de-DE" altLang="de-DE" dirty="0"/>
            </a:br>
            <a:r>
              <a:rPr lang="de-DE" altLang="de-DE" dirty="0"/>
              <a:t>Variable metrisch? 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4437306" y="3265608"/>
            <a:ext cx="1059906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Zusammenhang </a:t>
            </a:r>
            <a:br>
              <a:rPr lang="de-DE" altLang="de-DE" dirty="0"/>
            </a:br>
            <a:r>
              <a:rPr lang="de-DE" altLang="de-DE" dirty="0"/>
              <a:t>linear? 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2454413" y="2513133"/>
            <a:ext cx="112242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 </a:t>
            </a:r>
            <a:br>
              <a:rPr lang="de-DE" altLang="de-DE" dirty="0"/>
            </a:br>
            <a:r>
              <a:rPr lang="de-DE" altLang="de-DE" dirty="0"/>
              <a:t>Variable ordinal? </a:t>
            </a:r>
          </a:p>
        </p:txBody>
      </p:sp>
      <p:sp>
        <p:nvSpPr>
          <p:cNvPr id="85" name="Text Box 120"/>
          <p:cNvSpPr txBox="1">
            <a:spLocks noChangeArrowheads="1"/>
          </p:cNvSpPr>
          <p:nvPr/>
        </p:nvSpPr>
        <p:spPr bwMode="auto">
          <a:xfrm>
            <a:off x="7439170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Varianzen homogen?</a:t>
            </a:r>
            <a:br>
              <a:rPr lang="de-DE" altLang="de-DE" dirty="0"/>
            </a:br>
            <a:r>
              <a:rPr lang="de-DE" altLang="de-DE" dirty="0" err="1"/>
              <a:t>Levene</a:t>
            </a:r>
            <a:r>
              <a:rPr lang="de-DE" altLang="de-DE" dirty="0"/>
              <a:t> Test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3799334" y="259715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247" name="Textfeld 246"/>
          <p:cNvSpPr txBox="1"/>
          <p:nvPr/>
        </p:nvSpPr>
        <p:spPr>
          <a:xfrm>
            <a:off x="8617396" y="472514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55" name="Gewinkelte Verbindung 254"/>
          <p:cNvCxnSpPr>
            <a:stCxn id="135" idx="0"/>
            <a:endCxn id="136" idx="1"/>
          </p:cNvCxnSpPr>
          <p:nvPr/>
        </p:nvCxnSpPr>
        <p:spPr>
          <a:xfrm rot="5400000" flipH="1" flipV="1">
            <a:off x="810448" y="5296199"/>
            <a:ext cx="164535" cy="60558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Gewinkelte Verbindung 256"/>
          <p:cNvCxnSpPr>
            <a:stCxn id="135" idx="2"/>
            <a:endCxn id="149" idx="1"/>
          </p:cNvCxnSpPr>
          <p:nvPr/>
        </p:nvCxnSpPr>
        <p:spPr>
          <a:xfrm rot="16200000" flipH="1">
            <a:off x="766908" y="5812049"/>
            <a:ext cx="202690" cy="5566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 Box 4"/>
          <p:cNvSpPr txBox="1">
            <a:spLocks noChangeArrowheads="1"/>
          </p:cNvSpPr>
          <p:nvPr/>
        </p:nvSpPr>
        <p:spPr bwMode="auto">
          <a:xfrm>
            <a:off x="123287" y="5681259"/>
            <a:ext cx="933269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NOMINAL</a:t>
            </a:r>
          </a:p>
        </p:txBody>
      </p:sp>
      <p:sp>
        <p:nvSpPr>
          <p:cNvPr id="260" name="Textfeld 259"/>
          <p:cNvSpPr txBox="1"/>
          <p:nvPr/>
        </p:nvSpPr>
        <p:spPr>
          <a:xfrm>
            <a:off x="4335998" y="5373216"/>
            <a:ext cx="23189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AT" sz="1400" b="1" dirty="0">
                <a:latin typeface="+mj-lt"/>
              </a:rPr>
              <a:t>GRUNDANNAHMEN:</a:t>
            </a:r>
            <a:br>
              <a:rPr lang="de-AT" sz="1400" b="1" dirty="0">
                <a:latin typeface="+mj-lt"/>
              </a:rPr>
            </a:br>
            <a:r>
              <a:rPr lang="de-AT" sz="1400" dirty="0">
                <a:latin typeface="+mj-lt"/>
              </a:rPr>
              <a:t>1. </a:t>
            </a:r>
            <a:r>
              <a:rPr lang="de-AT" sz="1400" dirty="0" err="1">
                <a:latin typeface="+mj-lt"/>
              </a:rPr>
              <a:t>Unabh</a:t>
            </a:r>
            <a:r>
              <a:rPr lang="de-AT" sz="1400" dirty="0">
                <a:latin typeface="+mj-lt"/>
              </a:rPr>
              <a:t>. Stichproben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2. Einstieg: Skalenniveau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    abhängigen Variable</a:t>
            </a:r>
          </a:p>
        </p:txBody>
      </p:sp>
    </p:spTree>
    <p:extLst>
      <p:ext uri="{BB962C8B-B14F-4D97-AF65-F5344CB8AC3E}">
        <p14:creationId xmlns:p14="http://schemas.microsoft.com/office/powerpoint/2010/main" val="3064344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Spearmans </a:t>
            </a:r>
            <a:r>
              <a:rPr lang="el-GR" dirty="0"/>
              <a:t>ρ</a:t>
            </a:r>
            <a:r>
              <a:rPr lang="de-AT" dirty="0"/>
              <a:t> („rho“) für </a:t>
            </a:r>
            <a:r>
              <a:rPr lang="de-AT" dirty="0" err="1"/>
              <a:t>ordinale</a:t>
            </a:r>
            <a:r>
              <a:rPr lang="de-AT" dirty="0"/>
              <a:t> Zusammenhänge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232264" y="1268760"/>
            <a:ext cx="8766048" cy="4968552"/>
          </a:xfrm>
        </p:spPr>
        <p:txBody>
          <a:bodyPr/>
          <a:lstStyle/>
          <a:p>
            <a:pPr marL="0" indent="0">
              <a:buNone/>
            </a:pPr>
            <a:r>
              <a:rPr lang="de-AT" sz="1800" dirty="0"/>
              <a:t>n … Anzahl der Wertpaare</a:t>
            </a:r>
          </a:p>
          <a:p>
            <a:pPr marL="0" indent="0">
              <a:buNone/>
            </a:pPr>
            <a:r>
              <a:rPr lang="de-AT" sz="1800" dirty="0"/>
              <a:t>rg(xi bzw. yi) … Rang in Variable x bzw. y</a:t>
            </a:r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endParaRPr lang="de-AT" sz="300" dirty="0"/>
          </a:p>
          <a:p>
            <a:r>
              <a:rPr lang="de-AT" dirty="0"/>
              <a:t>Misst </a:t>
            </a:r>
            <a:r>
              <a:rPr lang="de-AT" b="1" dirty="0"/>
              <a:t>beliebige monotone Zusammenhänge:</a:t>
            </a:r>
          </a:p>
          <a:p>
            <a:pPr lvl="1"/>
            <a:r>
              <a:rPr lang="de-AT" dirty="0"/>
              <a:t>Wertbereich: wie Pearsons r (-1 bis +1)</a:t>
            </a:r>
          </a:p>
          <a:p>
            <a:pPr lvl="1"/>
            <a:r>
              <a:rPr lang="de-AT" dirty="0"/>
              <a:t>Grundlage: Differenz in den Rängen eines Wertpaares</a:t>
            </a:r>
          </a:p>
          <a:p>
            <a:pPr lvl="1"/>
            <a:r>
              <a:rPr lang="de-AT" dirty="0"/>
              <a:t>Praktisch: Pearsons r auf Basis von Rängen</a:t>
            </a:r>
            <a:br>
              <a:rPr lang="de-AT" dirty="0"/>
            </a:br>
            <a:endParaRPr lang="de-AT" sz="1400" dirty="0"/>
          </a:p>
          <a:p>
            <a:r>
              <a:rPr lang="de-AT" b="1" dirty="0"/>
              <a:t>Problem: </a:t>
            </a:r>
            <a:r>
              <a:rPr lang="de-AT" dirty="0"/>
              <a:t>Bindungen („Ties“)</a:t>
            </a:r>
          </a:p>
          <a:p>
            <a:pPr lvl="1"/>
            <a:r>
              <a:rPr lang="de-AT" dirty="0"/>
              <a:t>Daumenregel: unter ⅕ aller Wertpaare → Ränge über Mittelwerte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234716"/>
            <a:ext cx="3100590" cy="97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70" y="2314836"/>
            <a:ext cx="2603294" cy="4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36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Ordinale Korrelationen mit Spearmans Rho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325528"/>
            <a:ext cx="8766048" cy="1527408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BSP: </a:t>
            </a:r>
            <a:r>
              <a:rPr lang="de-AT" dirty="0"/>
              <a:t>BBSR </a:t>
            </a:r>
            <a:r>
              <a:rPr lang="de-AT" dirty="0" err="1"/>
              <a:t>LebensRäume</a:t>
            </a:r>
            <a:r>
              <a:rPr lang="de-AT" dirty="0"/>
              <a:t>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Q38S – Zufriedenheit unmittelb. Wohnumgebung</a:t>
            </a:r>
          </a:p>
          <a:p>
            <a:pPr>
              <a:buFont typeface="Arial" charset="0"/>
              <a:buChar char="•"/>
            </a:pPr>
            <a:r>
              <a:rPr lang="de-AT" dirty="0"/>
              <a:t>Q44G6 - soz. Zusammensetzung Wohngebiet: </a:t>
            </a:r>
            <a:br>
              <a:rPr lang="de-AT" dirty="0"/>
            </a:br>
            <a:r>
              <a:rPr lang="de-AT" dirty="0"/>
              <a:t>Präsenz Ausländer und ausländische Familien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(Datensatz: </a:t>
            </a:r>
            <a:r>
              <a:rPr lang="de-AT" dirty="0">
                <a:hlinkClick r:id="rId3"/>
              </a:rPr>
              <a:t>BBSR LebensRäume 2012 – ZA5851</a:t>
            </a:r>
            <a:r>
              <a:rPr lang="de-AT" dirty="0"/>
              <a:t>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03" y="3506688"/>
            <a:ext cx="8458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6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Struktur der VU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7135147" y="5032228"/>
            <a:ext cx="2808312" cy="720080"/>
          </a:xfrm>
          <a:prstGeom prst="roundRect">
            <a:avLst>
              <a:gd name="adj" fmla="val 14629"/>
            </a:avLst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296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Ordinale Korrelationen mit Spearmans Rho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340768"/>
            <a:ext cx="8766048" cy="4608512"/>
          </a:xfrm>
        </p:spPr>
        <p:txBody>
          <a:bodyPr anchor="t"/>
          <a:lstStyle/>
          <a:p>
            <a:r>
              <a:rPr lang="de-AT" b="1" dirty="0"/>
              <a:t>Obacht bei der Interpretation </a:t>
            </a:r>
            <a:br>
              <a:rPr lang="de-AT" dirty="0"/>
            </a:br>
            <a:r>
              <a:rPr lang="de-AT" dirty="0"/>
              <a:t>→ Richtung der Kodierung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→ leicht pos. Korrelation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4" y="3315752"/>
            <a:ext cx="5400833" cy="30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91" y="906673"/>
            <a:ext cx="2890694" cy="226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35" y="4511134"/>
            <a:ext cx="1400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813558" y="4151094"/>
            <a:ext cx="1261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latin typeface="+mj-lt"/>
              </a:rPr>
              <a:t>Zufriedenheit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40888"/>
            <a:ext cx="12477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380312" y="4151094"/>
            <a:ext cx="1621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latin typeface="+mj-lt"/>
              </a:rPr>
              <a:t>Präsenz Ausländer</a:t>
            </a:r>
          </a:p>
        </p:txBody>
      </p:sp>
    </p:spTree>
    <p:extLst>
      <p:ext uri="{BB962C8B-B14F-4D97-AF65-F5344CB8AC3E}">
        <p14:creationId xmlns:p14="http://schemas.microsoft.com/office/powerpoint/2010/main" val="150853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/>
          <p:cNvSpPr/>
          <p:nvPr/>
        </p:nvSpPr>
        <p:spPr>
          <a:xfrm>
            <a:off x="0" y="-27384"/>
            <a:ext cx="9144000" cy="6381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AT" sz="900" dirty="0"/>
              <a:t>(Eigene Überarbeitung 2016 von </a:t>
            </a:r>
            <a:r>
              <a:rPr lang="de-AT" sz="900" dirty="0">
                <a:hlinkClick r:id="rId3"/>
              </a:rPr>
              <a:t>Hager, 2011</a:t>
            </a:r>
            <a:r>
              <a:rPr lang="de-AT" sz="900" dirty="0"/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4628" y="259795"/>
            <a:ext cx="872355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ORDINAL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92987" y="259795"/>
            <a:ext cx="960520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METRISCH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728964" y="188640"/>
            <a:ext cx="1440160" cy="646331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1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sz="900" b="0" dirty="0"/>
              <a:t>Histogramm</a:t>
            </a:r>
          </a:p>
          <a:p>
            <a:r>
              <a:rPr lang="de-DE" altLang="de-DE" sz="900" b="0" dirty="0"/>
              <a:t>Schiefe/</a:t>
            </a:r>
            <a:r>
              <a:rPr lang="de-DE" altLang="de-DE" sz="900" b="0" dirty="0" err="1"/>
              <a:t>Kurtosis</a:t>
            </a:r>
            <a:endParaRPr lang="de-DE" altLang="de-DE" sz="900" b="0" dirty="0"/>
          </a:p>
          <a:p>
            <a:r>
              <a:rPr lang="de-DE" altLang="de-DE" sz="900" b="0" dirty="0" err="1"/>
              <a:t>Kolmogorov-Smirnov</a:t>
            </a:r>
            <a:r>
              <a:rPr lang="de-DE" altLang="de-DE" sz="900" b="0" dirty="0"/>
              <a:t> Test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358578" y="1681063"/>
            <a:ext cx="2029338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Parametrische Verfahren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76362" y="2257708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&amp;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154277" y="3286725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715688" y="3132836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 </a:t>
            </a:r>
            <a:br>
              <a:rPr lang="de-DE" altLang="de-DE" dirty="0"/>
            </a:br>
            <a:r>
              <a:rPr lang="de-DE" altLang="de-DE" dirty="0"/>
              <a:t>2  Gruppen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590429" y="4509120"/>
            <a:ext cx="990600" cy="78483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Einfakt. Varianzanalyse (ANOVA)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Post Hoc Tests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448570" y="522920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(ungleiche Varianzen)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5881092" y="450912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(gleiche  Varianzen)</a:t>
            </a: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7080548" y="6063099"/>
            <a:ext cx="1553630" cy="246221"/>
          </a:xfrm>
          <a:prstGeom prst="rect">
            <a:avLst/>
          </a:prstGeom>
          <a:solidFill>
            <a:schemeClr val="bg1"/>
          </a:solidFill>
          <a:ln>
            <a:prstDash val="sysDot"/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Parameterfreie Verfahren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4224908" y="2024554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4357659" y="4509120"/>
            <a:ext cx="1219200" cy="477054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Pearsons 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lineare Regression</a:t>
            </a: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1111313" y="911818"/>
            <a:ext cx="2081275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b="1" dirty="0"/>
              <a:t>Parameterfreie Verfahren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2273274" y="1944842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Zusammenhänge 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48887" y="1837120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Unterschiede &amp; </a:t>
            </a:r>
            <a:br>
              <a:rPr lang="de-DE" altLang="de-DE" sz="1400" dirty="0"/>
            </a:br>
            <a:r>
              <a:rPr lang="de-DE" altLang="de-DE" sz="1400" dirty="0"/>
              <a:t>Gruppenvergleiche </a:t>
            </a: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2540540" y="3265608"/>
            <a:ext cx="950168" cy="40011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Spearmans Rho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254191" y="2929136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1136462" y="2852936"/>
            <a:ext cx="784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</a:t>
            </a:r>
            <a:br>
              <a:rPr lang="de-DE" altLang="de-DE" dirty="0"/>
            </a:br>
            <a:r>
              <a:rPr lang="de-DE" altLang="de-DE" dirty="0"/>
              <a:t>2  Gruppen 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292291" y="3261761"/>
            <a:ext cx="685800" cy="553998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Mann-Whitney U-Test</a:t>
            </a: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1130491" y="3269431"/>
            <a:ext cx="762000" cy="78483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Kruskal Wallis Test</a:t>
            </a:r>
          </a:p>
          <a:p>
            <a:r>
              <a:rPr lang="de-DE" altLang="de-DE" dirty="0"/>
              <a:t>Post Hoc Tests</a:t>
            </a:r>
          </a:p>
        </p:txBody>
      </p:sp>
      <p:cxnSp>
        <p:nvCxnSpPr>
          <p:cNvPr id="100" name="Gerade Verbindung mit Pfeil 99"/>
          <p:cNvCxnSpPr>
            <a:stCxn id="8" idx="1"/>
            <a:endCxn id="34" idx="3"/>
          </p:cNvCxnSpPr>
          <p:nvPr/>
        </p:nvCxnSpPr>
        <p:spPr>
          <a:xfrm flipH="1">
            <a:off x="3192588" y="1065706"/>
            <a:ext cx="367074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>
            <a:stCxn id="6" idx="2"/>
            <a:endCxn id="8" idx="0"/>
          </p:cNvCxnSpPr>
          <p:nvPr/>
        </p:nvCxnSpPr>
        <p:spPr>
          <a:xfrm>
            <a:off x="7373247" y="567572"/>
            <a:ext cx="0" cy="29807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>
            <a:stCxn id="9" idx="3"/>
          </p:cNvCxnSpPr>
          <p:nvPr/>
        </p:nvCxnSpPr>
        <p:spPr>
          <a:xfrm>
            <a:off x="6169124" y="511806"/>
            <a:ext cx="634450" cy="353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>
            <a:stCxn id="5" idx="2"/>
            <a:endCxn id="34" idx="0"/>
          </p:cNvCxnSpPr>
          <p:nvPr/>
        </p:nvCxnSpPr>
        <p:spPr>
          <a:xfrm>
            <a:off x="2140806" y="567572"/>
            <a:ext cx="11145" cy="344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>
            <a:stCxn id="34" idx="2"/>
            <a:endCxn id="36" idx="0"/>
          </p:cNvCxnSpPr>
          <p:nvPr/>
        </p:nvCxnSpPr>
        <p:spPr>
          <a:xfrm flipH="1">
            <a:off x="1145772" y="1219595"/>
            <a:ext cx="1006179" cy="617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>
            <a:stCxn id="34" idx="2"/>
            <a:endCxn id="35" idx="0"/>
          </p:cNvCxnSpPr>
          <p:nvPr/>
        </p:nvCxnSpPr>
        <p:spPr>
          <a:xfrm>
            <a:off x="2151951" y="1219595"/>
            <a:ext cx="863674" cy="725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>
            <a:stCxn id="35" idx="2"/>
            <a:endCxn id="37" idx="0"/>
          </p:cNvCxnSpPr>
          <p:nvPr/>
        </p:nvCxnSpPr>
        <p:spPr>
          <a:xfrm>
            <a:off x="3015625" y="2252619"/>
            <a:ext cx="0" cy="260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>
            <a:stCxn id="37" idx="2"/>
            <a:endCxn id="38" idx="0"/>
          </p:cNvCxnSpPr>
          <p:nvPr/>
        </p:nvCxnSpPr>
        <p:spPr>
          <a:xfrm flipH="1">
            <a:off x="3015624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-900608" y="21752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4872980" y="951111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4519414" y="286882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-413560" y="56757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27" name="Gerade Verbindung mit Pfeil 126"/>
          <p:cNvCxnSpPr>
            <a:stCxn id="36" idx="2"/>
            <a:endCxn id="39" idx="0"/>
          </p:cNvCxnSpPr>
          <p:nvPr/>
        </p:nvCxnSpPr>
        <p:spPr>
          <a:xfrm flipH="1">
            <a:off x="635191" y="2360340"/>
            <a:ext cx="510581" cy="568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/>
          <p:cNvCxnSpPr>
            <a:stCxn id="36" idx="2"/>
            <a:endCxn id="40" idx="0"/>
          </p:cNvCxnSpPr>
          <p:nvPr/>
        </p:nvCxnSpPr>
        <p:spPr>
          <a:xfrm>
            <a:off x="1145772" y="2360340"/>
            <a:ext cx="382785" cy="492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 Box 54"/>
          <p:cNvSpPr txBox="1">
            <a:spLocks noChangeArrowheads="1"/>
          </p:cNvSpPr>
          <p:nvPr/>
        </p:nvSpPr>
        <p:spPr bwMode="auto">
          <a:xfrm>
            <a:off x="2712740" y="5228183"/>
            <a:ext cx="1295400" cy="577081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dirty="0">
                <a:latin typeface="Arial" charset="0"/>
              </a:rPr>
              <a:t>Kontingenzkoeffizient Phi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900" b="1" dirty="0" err="1">
                <a:latin typeface="Arial" charset="0"/>
              </a:rPr>
              <a:t>Cramer</a:t>
            </a:r>
            <a:r>
              <a:rPr lang="de-DE" altLang="de-DE" sz="900" b="1" dirty="0">
                <a:latin typeface="Arial" charset="0"/>
              </a:rPr>
              <a:t>‘s V</a:t>
            </a:r>
          </a:p>
        </p:txBody>
      </p:sp>
      <p:sp>
        <p:nvSpPr>
          <p:cNvPr id="136" name="Text Box 44"/>
          <p:cNvSpPr txBox="1">
            <a:spLocks noChangeArrowheads="1"/>
          </p:cNvSpPr>
          <p:nvPr/>
        </p:nvSpPr>
        <p:spPr bwMode="auto">
          <a:xfrm>
            <a:off x="1195508" y="5362835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cxnSp>
        <p:nvCxnSpPr>
          <p:cNvPr id="142" name="Gerade Verbindung mit Pfeil 141"/>
          <p:cNvCxnSpPr>
            <a:stCxn id="136" idx="3"/>
            <a:endCxn id="132" idx="1"/>
          </p:cNvCxnSpPr>
          <p:nvPr/>
        </p:nvCxnSpPr>
        <p:spPr>
          <a:xfrm>
            <a:off x="2680210" y="5516724"/>
            <a:ext cx="325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 Box 45"/>
          <p:cNvSpPr txBox="1">
            <a:spLocks noChangeArrowheads="1"/>
          </p:cNvSpPr>
          <p:nvPr/>
        </p:nvSpPr>
        <p:spPr bwMode="auto">
          <a:xfrm>
            <a:off x="1146585" y="5930116"/>
            <a:ext cx="1582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/ 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52" name="Text Box 9"/>
          <p:cNvSpPr txBox="1">
            <a:spLocks noChangeArrowheads="1"/>
          </p:cNvSpPr>
          <p:nvPr/>
        </p:nvSpPr>
        <p:spPr bwMode="auto">
          <a:xfrm>
            <a:off x="2712740" y="6084569"/>
            <a:ext cx="1295400" cy="230832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b="1" dirty="0">
                <a:latin typeface="Arial" charset="0"/>
              </a:rPr>
              <a:t>Chi-Quadrat Test</a:t>
            </a:r>
          </a:p>
        </p:txBody>
      </p:sp>
      <p:cxnSp>
        <p:nvCxnSpPr>
          <p:cNvPr id="158" name="Gerade Verbindung mit Pfeil 157"/>
          <p:cNvCxnSpPr>
            <a:stCxn id="8" idx="2"/>
            <a:endCxn id="12" idx="0"/>
          </p:cNvCxnSpPr>
          <p:nvPr/>
        </p:nvCxnSpPr>
        <p:spPr>
          <a:xfrm>
            <a:off x="7373247" y="1265761"/>
            <a:ext cx="0" cy="415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Gewinkelte Verbindung 162"/>
          <p:cNvCxnSpPr>
            <a:stCxn id="12" idx="1"/>
            <a:endCxn id="30" idx="0"/>
          </p:cNvCxnSpPr>
          <p:nvPr/>
        </p:nvCxnSpPr>
        <p:spPr>
          <a:xfrm rot="10800000" flipV="1">
            <a:off x="4967260" y="1834952"/>
            <a:ext cx="1391319" cy="18960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>
            <a:stCxn id="30" idx="2"/>
            <a:endCxn id="31" idx="0"/>
          </p:cNvCxnSpPr>
          <p:nvPr/>
        </p:nvCxnSpPr>
        <p:spPr>
          <a:xfrm>
            <a:off x="4967259" y="2332331"/>
            <a:ext cx="1" cy="180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mit Pfeil 168"/>
          <p:cNvCxnSpPr>
            <a:stCxn id="31" idx="1"/>
            <a:endCxn id="37" idx="3"/>
          </p:cNvCxnSpPr>
          <p:nvPr/>
        </p:nvCxnSpPr>
        <p:spPr>
          <a:xfrm flipH="1">
            <a:off x="3576836" y="2713188"/>
            <a:ext cx="7867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feld 171"/>
          <p:cNvSpPr txBox="1"/>
          <p:nvPr/>
        </p:nvSpPr>
        <p:spPr>
          <a:xfrm>
            <a:off x="-1251760" y="72971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4" name="Gerade Verbindung mit Pfeil 173"/>
          <p:cNvCxnSpPr>
            <a:stCxn id="31" idx="2"/>
            <a:endCxn id="32" idx="0"/>
          </p:cNvCxnSpPr>
          <p:nvPr/>
        </p:nvCxnSpPr>
        <p:spPr>
          <a:xfrm flipH="1">
            <a:off x="4967259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mit Pfeil 175"/>
          <p:cNvCxnSpPr>
            <a:stCxn id="32" idx="1"/>
            <a:endCxn id="38" idx="3"/>
          </p:cNvCxnSpPr>
          <p:nvPr/>
        </p:nvCxnSpPr>
        <p:spPr>
          <a:xfrm flipH="1">
            <a:off x="3490708" y="3465663"/>
            <a:ext cx="94659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feld 176"/>
          <p:cNvSpPr txBox="1"/>
          <p:nvPr/>
        </p:nvSpPr>
        <p:spPr>
          <a:xfrm>
            <a:off x="3799334" y="335699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9" name="Gerade Verbindung mit Pfeil 178"/>
          <p:cNvCxnSpPr>
            <a:stCxn id="32" idx="2"/>
            <a:endCxn id="33" idx="0"/>
          </p:cNvCxnSpPr>
          <p:nvPr/>
        </p:nvCxnSpPr>
        <p:spPr>
          <a:xfrm>
            <a:off x="4967259" y="3665718"/>
            <a:ext cx="0" cy="843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feld 179"/>
          <p:cNvSpPr txBox="1"/>
          <p:nvPr/>
        </p:nvSpPr>
        <p:spPr>
          <a:xfrm>
            <a:off x="4519414" y="386104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182" name="Gerade Verbindung mit Pfeil 181"/>
          <p:cNvCxnSpPr>
            <a:stCxn id="13" idx="2"/>
            <a:endCxn id="14" idx="0"/>
          </p:cNvCxnSpPr>
          <p:nvPr/>
        </p:nvCxnSpPr>
        <p:spPr>
          <a:xfrm flipH="1">
            <a:off x="6535277" y="2780928"/>
            <a:ext cx="837970" cy="5057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mit Pfeil 183"/>
          <p:cNvCxnSpPr>
            <a:stCxn id="13" idx="2"/>
            <a:endCxn id="15" idx="0"/>
          </p:cNvCxnSpPr>
          <p:nvPr/>
        </p:nvCxnSpPr>
        <p:spPr>
          <a:xfrm>
            <a:off x="7373247" y="2780928"/>
            <a:ext cx="720109" cy="351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mit Pfeil 185"/>
          <p:cNvCxnSpPr>
            <a:endCxn id="27" idx="0"/>
          </p:cNvCxnSpPr>
          <p:nvPr/>
        </p:nvCxnSpPr>
        <p:spPr>
          <a:xfrm>
            <a:off x="6262092" y="3733679"/>
            <a:ext cx="0" cy="7754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mit Pfeil 192"/>
          <p:cNvCxnSpPr>
            <a:endCxn id="26" idx="0"/>
          </p:cNvCxnSpPr>
          <p:nvPr/>
        </p:nvCxnSpPr>
        <p:spPr>
          <a:xfrm>
            <a:off x="6829570" y="3854206"/>
            <a:ext cx="0" cy="1374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feld 193"/>
          <p:cNvSpPr txBox="1"/>
          <p:nvPr/>
        </p:nvSpPr>
        <p:spPr>
          <a:xfrm>
            <a:off x="5896098" y="397485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95" name="Textfeld 194"/>
          <p:cNvSpPr txBox="1"/>
          <p:nvPr/>
        </p:nvSpPr>
        <p:spPr>
          <a:xfrm>
            <a:off x="6803574" y="443711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96" name="Gerade Verbindung mit Pfeil 195"/>
          <p:cNvCxnSpPr>
            <a:stCxn id="85" idx="2"/>
            <a:endCxn id="22" idx="0"/>
          </p:cNvCxnSpPr>
          <p:nvPr/>
        </p:nvCxnSpPr>
        <p:spPr>
          <a:xfrm flipH="1">
            <a:off x="8085729" y="3933056"/>
            <a:ext cx="7627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feld 198"/>
          <p:cNvSpPr txBox="1"/>
          <p:nvPr/>
        </p:nvSpPr>
        <p:spPr>
          <a:xfrm>
            <a:off x="7611036" y="39754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201" name="Gewinkelte Verbindung 200"/>
          <p:cNvCxnSpPr>
            <a:stCxn id="85" idx="3"/>
            <a:endCxn id="29" idx="3"/>
          </p:cNvCxnSpPr>
          <p:nvPr/>
        </p:nvCxnSpPr>
        <p:spPr>
          <a:xfrm flipH="1">
            <a:off x="8634178" y="3733001"/>
            <a:ext cx="113363" cy="2453209"/>
          </a:xfrm>
          <a:prstGeom prst="bentConnector3">
            <a:avLst>
              <a:gd name="adj1" fmla="val -201653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Gewinkelte Verbindung 209"/>
          <p:cNvCxnSpPr>
            <a:stCxn id="37" idx="1"/>
            <a:endCxn id="132" idx="0"/>
          </p:cNvCxnSpPr>
          <p:nvPr/>
        </p:nvCxnSpPr>
        <p:spPr>
          <a:xfrm rot="10800000" flipH="1" flipV="1">
            <a:off x="2454412" y="2713187"/>
            <a:ext cx="906027" cy="2514995"/>
          </a:xfrm>
          <a:prstGeom prst="bentConnector4">
            <a:avLst>
              <a:gd name="adj1" fmla="val -25231"/>
              <a:gd name="adj2" fmla="val 5397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/>
          <p:nvPr/>
        </p:nvSpPr>
        <p:spPr>
          <a:xfrm>
            <a:off x="2619772" y="2831439"/>
            <a:ext cx="381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13" name="Textfeld 212"/>
          <p:cNvSpPr txBox="1"/>
          <p:nvPr/>
        </p:nvSpPr>
        <p:spPr>
          <a:xfrm>
            <a:off x="2577678" y="400506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20" name="Gerade Verbindung mit Pfeil 219"/>
          <p:cNvCxnSpPr>
            <a:stCxn id="12" idx="2"/>
            <a:endCxn id="13" idx="0"/>
          </p:cNvCxnSpPr>
          <p:nvPr/>
        </p:nvCxnSpPr>
        <p:spPr>
          <a:xfrm>
            <a:off x="7373247" y="1988840"/>
            <a:ext cx="0" cy="268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Textfeld 239"/>
          <p:cNvSpPr txBox="1"/>
          <p:nvPr/>
        </p:nvSpPr>
        <p:spPr>
          <a:xfrm>
            <a:off x="6947590" y="123914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41" name="Textfeld 240"/>
          <p:cNvSpPr txBox="1"/>
          <p:nvPr/>
        </p:nvSpPr>
        <p:spPr>
          <a:xfrm>
            <a:off x="-832660" y="160411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63332" y="865651"/>
            <a:ext cx="1019830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b="1" dirty="0"/>
              <a:t>Variable</a:t>
            </a:r>
            <a:br>
              <a:rPr lang="de-DE" altLang="de-DE" b="1" dirty="0"/>
            </a:br>
            <a:r>
              <a:rPr lang="de-DE" altLang="de-DE" b="1" dirty="0" err="1"/>
              <a:t>normalverteilt</a:t>
            </a:r>
            <a:r>
              <a:rPr lang="de-DE" altLang="de-DE" b="1" dirty="0"/>
              <a:t>?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000777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/>
              <a:t>Varianzen homogen?</a:t>
            </a:r>
            <a:br>
              <a:rPr lang="de-DE" altLang="de-DE"/>
            </a:br>
            <a:r>
              <a:rPr lang="de-DE" altLang="de-DE"/>
              <a:t>Levene Test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4363568" y="2513133"/>
            <a:ext cx="120738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</a:t>
            </a:r>
            <a:br>
              <a:rPr lang="de-DE" altLang="de-DE" dirty="0"/>
            </a:br>
            <a:r>
              <a:rPr lang="de-DE" altLang="de-DE" dirty="0"/>
              <a:t>Variable metrisch? 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4437306" y="3265608"/>
            <a:ext cx="1059906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Zusammenhang </a:t>
            </a:r>
            <a:br>
              <a:rPr lang="de-DE" altLang="de-DE" dirty="0"/>
            </a:br>
            <a:r>
              <a:rPr lang="de-DE" altLang="de-DE" dirty="0"/>
              <a:t>linear? 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2454413" y="2513133"/>
            <a:ext cx="112242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 </a:t>
            </a:r>
            <a:br>
              <a:rPr lang="de-DE" altLang="de-DE" dirty="0"/>
            </a:br>
            <a:r>
              <a:rPr lang="de-DE" altLang="de-DE" dirty="0"/>
              <a:t>Variable ordinal? </a:t>
            </a:r>
          </a:p>
        </p:txBody>
      </p:sp>
      <p:sp>
        <p:nvSpPr>
          <p:cNvPr id="85" name="Text Box 120"/>
          <p:cNvSpPr txBox="1">
            <a:spLocks noChangeArrowheads="1"/>
          </p:cNvSpPr>
          <p:nvPr/>
        </p:nvSpPr>
        <p:spPr bwMode="auto">
          <a:xfrm>
            <a:off x="7439170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Varianzen homogen?</a:t>
            </a:r>
            <a:br>
              <a:rPr lang="de-DE" altLang="de-DE" dirty="0"/>
            </a:br>
            <a:r>
              <a:rPr lang="de-DE" altLang="de-DE" dirty="0" err="1"/>
              <a:t>Levene</a:t>
            </a:r>
            <a:r>
              <a:rPr lang="de-DE" altLang="de-DE" dirty="0"/>
              <a:t> Test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3799334" y="259715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247" name="Textfeld 246"/>
          <p:cNvSpPr txBox="1"/>
          <p:nvPr/>
        </p:nvSpPr>
        <p:spPr>
          <a:xfrm>
            <a:off x="8617396" y="472514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55" name="Gewinkelte Verbindung 254"/>
          <p:cNvCxnSpPr>
            <a:stCxn id="135" idx="0"/>
            <a:endCxn id="136" idx="1"/>
          </p:cNvCxnSpPr>
          <p:nvPr/>
        </p:nvCxnSpPr>
        <p:spPr>
          <a:xfrm rot="5400000" flipH="1" flipV="1">
            <a:off x="810448" y="5296199"/>
            <a:ext cx="164535" cy="60558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Gewinkelte Verbindung 256"/>
          <p:cNvCxnSpPr>
            <a:stCxn id="135" idx="2"/>
            <a:endCxn id="149" idx="1"/>
          </p:cNvCxnSpPr>
          <p:nvPr/>
        </p:nvCxnSpPr>
        <p:spPr>
          <a:xfrm rot="16200000" flipH="1">
            <a:off x="766908" y="5812049"/>
            <a:ext cx="202690" cy="5566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 Box 4"/>
          <p:cNvSpPr txBox="1">
            <a:spLocks noChangeArrowheads="1"/>
          </p:cNvSpPr>
          <p:nvPr/>
        </p:nvSpPr>
        <p:spPr bwMode="auto">
          <a:xfrm>
            <a:off x="123287" y="5681259"/>
            <a:ext cx="933269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NOMINAL</a:t>
            </a:r>
          </a:p>
        </p:txBody>
      </p:sp>
      <p:sp>
        <p:nvSpPr>
          <p:cNvPr id="260" name="Textfeld 259"/>
          <p:cNvSpPr txBox="1"/>
          <p:nvPr/>
        </p:nvSpPr>
        <p:spPr>
          <a:xfrm>
            <a:off x="4335998" y="5373216"/>
            <a:ext cx="23189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AT" sz="1400" b="1" dirty="0">
                <a:latin typeface="+mj-lt"/>
              </a:rPr>
              <a:t>GRUNDANNAHMEN:</a:t>
            </a:r>
            <a:br>
              <a:rPr lang="de-AT" sz="1400" b="1" dirty="0">
                <a:latin typeface="+mj-lt"/>
              </a:rPr>
            </a:br>
            <a:r>
              <a:rPr lang="de-AT" sz="1400" dirty="0">
                <a:latin typeface="+mj-lt"/>
              </a:rPr>
              <a:t>1. </a:t>
            </a:r>
            <a:r>
              <a:rPr lang="de-AT" sz="1400" dirty="0" err="1">
                <a:latin typeface="+mj-lt"/>
              </a:rPr>
              <a:t>Unabh</a:t>
            </a:r>
            <a:r>
              <a:rPr lang="de-AT" sz="1400" dirty="0">
                <a:latin typeface="+mj-lt"/>
              </a:rPr>
              <a:t>. Stichproben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2. Einstieg: Skalenniveau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    abhängigen Variable</a:t>
            </a:r>
          </a:p>
        </p:txBody>
      </p:sp>
    </p:spTree>
    <p:extLst>
      <p:ext uri="{BB962C8B-B14F-4D97-AF65-F5344CB8AC3E}">
        <p14:creationId xmlns:p14="http://schemas.microsoft.com/office/powerpoint/2010/main" val="2909969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Zusammenhang zwischen zwei metrischen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de-AT" b="1" dirty="0"/>
              <a:t>Streudigramm:</a:t>
            </a:r>
            <a:br>
              <a:rPr lang="de-AT" b="1" dirty="0"/>
            </a:br>
            <a:r>
              <a:rPr lang="de-AT" sz="2000" dirty="0"/>
              <a:t>grafische Darstellung von </a:t>
            </a:r>
            <a:br>
              <a:rPr lang="de-AT" sz="2000" dirty="0"/>
            </a:br>
            <a:r>
              <a:rPr lang="de-AT" sz="2000" dirty="0"/>
              <a:t>Wertpaaren zweier metrischer Merkmale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(Quatember 2007:667, Toutenburg, Heumann &amp; Schomaker 2009:96ff.)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2" y="3068960"/>
            <a:ext cx="4546720" cy="290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7550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Zusammenhang zwischen zwei metrischen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de-AT" b="1" dirty="0"/>
              <a:t>Streudigramm:</a:t>
            </a:r>
            <a:br>
              <a:rPr lang="de-AT" b="1" dirty="0"/>
            </a:br>
            <a:r>
              <a:rPr lang="de-AT" sz="2000" dirty="0"/>
              <a:t>grafische Darstellung von </a:t>
            </a:r>
            <a:br>
              <a:rPr lang="de-AT" sz="2000" dirty="0"/>
            </a:br>
            <a:r>
              <a:rPr lang="de-AT" sz="2000" dirty="0"/>
              <a:t>Wertpaaren zweier metrischer Merkmale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(Quatember 2007:667, Toutenburg, Heumann &amp; Schomaker 2009:96ff.)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1724306" cy="138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27" y="1700808"/>
            <a:ext cx="1745080" cy="13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21" y="4124697"/>
            <a:ext cx="1703530" cy="133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379693" y="3082330"/>
            <a:ext cx="163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>
                <a:latin typeface="+mj-lt"/>
              </a:rPr>
              <a:t>Positiver Zusammenhang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297026" y="5464669"/>
            <a:ext cx="163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>
                <a:latin typeface="+mj-lt"/>
              </a:rPr>
              <a:t>kein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Zusammenhang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249749" y="3082330"/>
            <a:ext cx="163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>
                <a:latin typeface="+mj-lt"/>
              </a:rPr>
              <a:t>negativer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Zusammenhang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2" y="3068960"/>
            <a:ext cx="4546720" cy="290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696735"/>
              </p:ext>
            </p:extLst>
          </p:nvPr>
        </p:nvGraphicFramePr>
        <p:xfrm>
          <a:off x="5290773" y="4291084"/>
          <a:ext cx="1725613" cy="1143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49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u="none" strike="noStrike" dirty="0">
                          <a:effectLst/>
                        </a:rPr>
                        <a:t>Person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u="none" strike="noStrike" dirty="0">
                          <a:effectLst/>
                        </a:rPr>
                        <a:t>Alter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u="none" strike="noStrike" dirty="0">
                          <a:effectLst/>
                        </a:rPr>
                        <a:t>Einkommen [€]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A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21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1.850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B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46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2.500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C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55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2.560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D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35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2.230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E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28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1.800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229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Überprüfen der Normalverteilung </a:t>
            </a:r>
            <a:r>
              <a:rPr lang="de-AT" dirty="0" err="1"/>
              <a:t>metr</a:t>
            </a:r>
            <a:r>
              <a:rPr lang="de-AT" dirty="0"/>
              <a:t>. Variablen 1/3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412776"/>
            <a:ext cx="3331624" cy="4968552"/>
          </a:xfrm>
        </p:spPr>
        <p:txBody>
          <a:bodyPr anchor="t"/>
          <a:lstStyle/>
          <a:p>
            <a:r>
              <a:rPr lang="de-AT" b="1" dirty="0"/>
              <a:t>Visuell: </a:t>
            </a:r>
            <a:br>
              <a:rPr lang="de-AT" b="1" dirty="0"/>
            </a:br>
            <a:r>
              <a:rPr lang="de-AT" dirty="0"/>
              <a:t>Histogramm &amp; </a:t>
            </a:r>
            <a:br>
              <a:rPr lang="de-AT" dirty="0"/>
            </a:br>
            <a:r>
              <a:rPr lang="de-AT" dirty="0"/>
              <a:t>Normalverteilungs-</a:t>
            </a:r>
            <a:br>
              <a:rPr lang="de-AT" dirty="0"/>
            </a:br>
            <a:r>
              <a:rPr lang="de-AT" dirty="0"/>
              <a:t>kurve</a:t>
            </a:r>
            <a:br>
              <a:rPr lang="de-AT" dirty="0"/>
            </a:br>
            <a:br>
              <a:rPr lang="de-AT" dirty="0"/>
            </a:br>
            <a:endParaRPr lang="de-AT" dirty="0"/>
          </a:p>
          <a:p>
            <a:pPr lvl="1"/>
            <a:r>
              <a:rPr lang="de-AT" dirty="0"/>
              <a:t>BSP:</a:t>
            </a:r>
            <a:br>
              <a:rPr lang="de-AT" dirty="0"/>
            </a:br>
            <a:r>
              <a:rPr lang="de-AT" dirty="0"/>
              <a:t>Q15S – Monatliche </a:t>
            </a:r>
            <a:br>
              <a:rPr lang="de-AT" dirty="0"/>
            </a:br>
            <a:r>
              <a:rPr lang="de-AT" dirty="0"/>
              <a:t>Brutto-Mietkosten je m² Wohnfläche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(Datensatz</a:t>
            </a:r>
            <a:r>
              <a:rPr lang="de-AT" dirty="0">
                <a:hlinkClick r:id="rId3"/>
              </a:rPr>
              <a:t>: BBSR </a:t>
            </a:r>
            <a:r>
              <a:rPr lang="de-AT" dirty="0" err="1">
                <a:hlinkClick r:id="rId3"/>
              </a:rPr>
              <a:t>LebensRäume</a:t>
            </a:r>
            <a:r>
              <a:rPr lang="de-AT" dirty="0">
                <a:hlinkClick r:id="rId3"/>
              </a:rPr>
              <a:t> 2012 – ZA5851</a:t>
            </a:r>
            <a:r>
              <a:rPr lang="de-AT" dirty="0"/>
              <a:t>)</a:t>
            </a:r>
          </a:p>
        </p:txBody>
      </p:sp>
      <p:sp>
        <p:nvSpPr>
          <p:cNvPr id="8" name="Rechteck 7"/>
          <p:cNvSpPr/>
          <p:nvPr/>
        </p:nvSpPr>
        <p:spPr>
          <a:xfrm>
            <a:off x="9612560" y="26064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AT" dirty="0"/>
          </a:p>
          <a:p>
            <a:r>
              <a:rPr lang="de-AT" dirty="0"/>
              <a:t>USE ALL.</a:t>
            </a:r>
          </a:p>
          <a:p>
            <a:r>
              <a:rPr lang="de-AT" dirty="0"/>
              <a:t>COMPUTE filter_$=(Q15S &gt; 10).</a:t>
            </a:r>
          </a:p>
          <a:p>
            <a:r>
              <a:rPr lang="de-AT" dirty="0"/>
              <a:t>VARIABLE LABELS filter_$ 'Q15S &gt; 10 (FILTER)'.</a:t>
            </a:r>
          </a:p>
          <a:p>
            <a:r>
              <a:rPr lang="en-US" dirty="0"/>
              <a:t>VALUE LABELS filter_$ 0 'Not Selected' 1 'Selected'.</a:t>
            </a:r>
          </a:p>
          <a:p>
            <a:r>
              <a:rPr lang="de-AT" dirty="0"/>
              <a:t>FORMATS filter_$ (f1.0).</a:t>
            </a:r>
          </a:p>
          <a:p>
            <a:r>
              <a:rPr lang="de-AT" dirty="0"/>
              <a:t>FILTER BY filter_$.</a:t>
            </a:r>
          </a:p>
          <a:p>
            <a:r>
              <a:rPr lang="de-AT" dirty="0"/>
              <a:t>EXECUTE.</a:t>
            </a:r>
          </a:p>
          <a:p>
            <a:r>
              <a:rPr lang="de-AT" dirty="0"/>
              <a:t>GRAPH</a:t>
            </a:r>
          </a:p>
          <a:p>
            <a:r>
              <a:rPr lang="de-AT" dirty="0"/>
              <a:t>  /HISTOGRAM(NORMAL)=Q15S.</a:t>
            </a:r>
          </a:p>
          <a:p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00024"/>
            <a:ext cx="5616624" cy="450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B399E46-E688-4BE1-A471-04E4C3C52599}"/>
              </a:ext>
            </a:extLst>
          </p:cNvPr>
          <p:cNvSpPr/>
          <p:nvPr/>
        </p:nvSpPr>
        <p:spPr>
          <a:xfrm>
            <a:off x="9972600" y="50771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>
                <a:hlinkClick r:id="rId5"/>
              </a:rPr>
              <a:t>https://statistikguru.de/spss/produkt-moment-korrelation/voraussetzungen-4.html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3554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Überprüfen der Normalverteilung </a:t>
            </a:r>
            <a:r>
              <a:rPr lang="de-AT" dirty="0" err="1"/>
              <a:t>metr</a:t>
            </a:r>
            <a:r>
              <a:rPr lang="de-AT" dirty="0"/>
              <a:t>. Variablen 2/3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de-AT" b="1" dirty="0"/>
              <a:t>Numerisch: </a:t>
            </a:r>
            <a:r>
              <a:rPr lang="de-AT" dirty="0" err="1"/>
              <a:t>Kolmogorov-Smirnov-Anpassungstest</a:t>
            </a:r>
            <a:endParaRPr lang="de-AT" dirty="0"/>
          </a:p>
          <a:p>
            <a:pPr lvl="1"/>
            <a:r>
              <a:rPr lang="de-AT" dirty="0"/>
              <a:t>BSP: Q15S – Monatliche Brutto-Mietkosten je m² Wohnfläche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(Datensatz: </a:t>
            </a:r>
            <a:r>
              <a:rPr lang="de-AT" dirty="0">
                <a:hlinkClick r:id="rId3"/>
              </a:rPr>
              <a:t>BBSR </a:t>
            </a:r>
            <a:r>
              <a:rPr lang="de-AT" dirty="0" err="1">
                <a:hlinkClick r:id="rId3"/>
              </a:rPr>
              <a:t>LebensRäume</a:t>
            </a:r>
            <a:r>
              <a:rPr lang="de-AT" dirty="0">
                <a:hlinkClick r:id="rId3"/>
              </a:rPr>
              <a:t> 2012 – ZA5851</a:t>
            </a:r>
            <a:r>
              <a:rPr lang="de-AT" dirty="0"/>
              <a:t>)</a:t>
            </a:r>
          </a:p>
        </p:txBody>
      </p:sp>
      <p:sp>
        <p:nvSpPr>
          <p:cNvPr id="9" name="Rechteck 8"/>
          <p:cNvSpPr/>
          <p:nvPr/>
        </p:nvSpPr>
        <p:spPr>
          <a:xfrm>
            <a:off x="9540552" y="545817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AT" dirty="0"/>
          </a:p>
          <a:p>
            <a:r>
              <a:rPr lang="de-AT" dirty="0"/>
              <a:t>DATASET ACTIVATE DataSet1.</a:t>
            </a:r>
          </a:p>
          <a:p>
            <a:endParaRPr lang="de-AT" dirty="0"/>
          </a:p>
          <a:p>
            <a:r>
              <a:rPr lang="de-AT" dirty="0"/>
              <a:t>SAVE OUTFILE='C:\Users\</a:t>
            </a:r>
            <a:r>
              <a:rPr lang="de-AT" dirty="0" err="1"/>
              <a:t>Kami</a:t>
            </a:r>
            <a:r>
              <a:rPr lang="de-AT" dirty="0"/>
              <a:t>\</a:t>
            </a:r>
            <a:r>
              <a:rPr lang="de-AT" dirty="0" err="1"/>
              <a:t>Documents</a:t>
            </a:r>
            <a:r>
              <a:rPr lang="de-AT" dirty="0"/>
              <a:t>\3___LVA\SS 16\VU </a:t>
            </a:r>
            <a:r>
              <a:rPr lang="de-AT" dirty="0" err="1"/>
              <a:t>Sozwiss</a:t>
            </a:r>
            <a:r>
              <a:rPr lang="de-AT" dirty="0"/>
              <a:t> '+</a:t>
            </a:r>
          </a:p>
          <a:p>
            <a:r>
              <a:rPr lang="de-AT" dirty="0"/>
              <a:t>    'Methoden\1_Material\Zusammenhangsmaße\ZA5851_v1-0-0_V1.sav'</a:t>
            </a:r>
          </a:p>
          <a:p>
            <a:r>
              <a:rPr lang="de-AT" dirty="0"/>
              <a:t>  /COMPRESSED.</a:t>
            </a:r>
          </a:p>
          <a:p>
            <a:r>
              <a:rPr lang="de-AT" dirty="0"/>
              <a:t>PPLOT</a:t>
            </a:r>
          </a:p>
          <a:p>
            <a:r>
              <a:rPr lang="de-AT" dirty="0"/>
              <a:t>  /VARIABLES=miete_m2</a:t>
            </a:r>
          </a:p>
          <a:p>
            <a:r>
              <a:rPr lang="de-AT" dirty="0"/>
              <a:t>  /NOLOG</a:t>
            </a:r>
          </a:p>
          <a:p>
            <a:r>
              <a:rPr lang="de-AT" dirty="0"/>
              <a:t>  /NOSTANDARDIZE</a:t>
            </a:r>
          </a:p>
          <a:p>
            <a:r>
              <a:rPr lang="de-AT" dirty="0"/>
              <a:t>  /TYPE=Q-Q</a:t>
            </a:r>
          </a:p>
          <a:p>
            <a:r>
              <a:rPr lang="de-AT" dirty="0"/>
              <a:t>  /FRACTION=BLOM</a:t>
            </a:r>
          </a:p>
          <a:p>
            <a:r>
              <a:rPr lang="de-AT" dirty="0"/>
              <a:t>  /TIES=MEAN</a:t>
            </a:r>
          </a:p>
          <a:p>
            <a:r>
              <a:rPr lang="de-AT" dirty="0"/>
              <a:t>  /DIST=NORMAL.</a:t>
            </a:r>
          </a:p>
          <a:p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03212"/>
            <a:ext cx="3085774" cy="204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1911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563888" y="4073034"/>
            <a:ext cx="5047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+mj-lt"/>
              </a:rPr>
              <a:t>H0: </a:t>
            </a:r>
            <a:r>
              <a:rPr lang="de-AT" dirty="0">
                <a:latin typeface="+mj-lt"/>
              </a:rPr>
              <a:t>Brutto-Mietpreis = Realisation einer Zufallsvariable (→ </a:t>
            </a:r>
            <a:r>
              <a:rPr lang="de-AT" dirty="0" err="1">
                <a:latin typeface="+mj-lt"/>
              </a:rPr>
              <a:t>normalverteilt</a:t>
            </a:r>
            <a:r>
              <a:rPr lang="de-AT" dirty="0">
                <a:latin typeface="+mj-lt"/>
              </a:rPr>
              <a:t>)</a:t>
            </a:r>
          </a:p>
          <a:p>
            <a:endParaRPr lang="de-AT" dirty="0">
              <a:latin typeface="+mj-lt"/>
            </a:endParaRPr>
          </a:p>
          <a:p>
            <a:endParaRPr lang="de-AT" dirty="0">
              <a:latin typeface="+mj-lt"/>
            </a:endParaRPr>
          </a:p>
          <a:p>
            <a:endParaRPr lang="de-AT" dirty="0">
              <a:latin typeface="+mj-lt"/>
            </a:endParaRPr>
          </a:p>
          <a:p>
            <a:endParaRPr lang="de-AT" dirty="0">
              <a:latin typeface="+mj-lt"/>
            </a:endParaRPr>
          </a:p>
          <a:p>
            <a:r>
              <a:rPr lang="de-AT" b="1" dirty="0">
                <a:solidFill>
                  <a:srgbClr val="E37823"/>
                </a:solidFill>
                <a:latin typeface="+mj-lt"/>
              </a:rPr>
              <a:t>→ H0 wird abgelehnt: nicht </a:t>
            </a:r>
            <a:r>
              <a:rPr lang="de-AT" b="1" dirty="0" err="1">
                <a:solidFill>
                  <a:srgbClr val="E37823"/>
                </a:solidFill>
                <a:latin typeface="+mj-lt"/>
              </a:rPr>
              <a:t>normalverteilt</a:t>
            </a:r>
            <a:endParaRPr lang="de-AT" b="1" dirty="0">
              <a:solidFill>
                <a:srgbClr val="E37823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13176"/>
            <a:ext cx="40957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11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Überprüfen der Normalverteilung </a:t>
            </a:r>
            <a:r>
              <a:rPr lang="de-AT" dirty="0" err="1"/>
              <a:t>metr</a:t>
            </a:r>
            <a:r>
              <a:rPr lang="de-AT" dirty="0"/>
              <a:t>. Variablen 3/3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de-AT" b="1" dirty="0"/>
              <a:t>Visuell: </a:t>
            </a:r>
            <a:r>
              <a:rPr lang="de-AT" dirty="0"/>
              <a:t>Q(</a:t>
            </a:r>
            <a:r>
              <a:rPr lang="de-AT" dirty="0" err="1"/>
              <a:t>uantil</a:t>
            </a:r>
            <a:r>
              <a:rPr lang="de-AT" dirty="0"/>
              <a:t>)-Q(</a:t>
            </a:r>
            <a:r>
              <a:rPr lang="de-AT" dirty="0" err="1"/>
              <a:t>uantil</a:t>
            </a:r>
            <a:r>
              <a:rPr lang="de-AT" dirty="0"/>
              <a:t>) Plots</a:t>
            </a:r>
          </a:p>
          <a:p>
            <a:pPr lvl="1"/>
            <a:r>
              <a:rPr lang="de-AT" dirty="0"/>
              <a:t>BSP: Q15S – Monatliche Brutto-Mietkosten je m² Wohnfläche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(Datensatz: </a:t>
            </a:r>
            <a:r>
              <a:rPr lang="de-AT" dirty="0">
                <a:hlinkClick r:id="rId3"/>
              </a:rPr>
              <a:t>BBSR </a:t>
            </a:r>
            <a:r>
              <a:rPr lang="de-AT" dirty="0" err="1">
                <a:hlinkClick r:id="rId3"/>
              </a:rPr>
              <a:t>LebensRäume</a:t>
            </a:r>
            <a:r>
              <a:rPr lang="de-AT" dirty="0">
                <a:hlinkClick r:id="rId3"/>
              </a:rPr>
              <a:t> 2012 – ZA5851</a:t>
            </a:r>
            <a:r>
              <a:rPr lang="de-AT" dirty="0"/>
              <a:t>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92896"/>
            <a:ext cx="4427984" cy="354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2492896"/>
            <a:ext cx="4427984" cy="354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9540552" y="545817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AT" dirty="0"/>
          </a:p>
          <a:p>
            <a:r>
              <a:rPr lang="de-AT" dirty="0"/>
              <a:t>DATASET ACTIVATE DataSet1.</a:t>
            </a:r>
          </a:p>
          <a:p>
            <a:endParaRPr lang="de-AT" dirty="0"/>
          </a:p>
          <a:p>
            <a:r>
              <a:rPr lang="de-AT" dirty="0"/>
              <a:t>SAVE OUTFILE='C:\Users\</a:t>
            </a:r>
            <a:r>
              <a:rPr lang="de-AT" dirty="0" err="1"/>
              <a:t>Kami</a:t>
            </a:r>
            <a:r>
              <a:rPr lang="de-AT" dirty="0"/>
              <a:t>\</a:t>
            </a:r>
            <a:r>
              <a:rPr lang="de-AT" dirty="0" err="1"/>
              <a:t>Documents</a:t>
            </a:r>
            <a:r>
              <a:rPr lang="de-AT" dirty="0"/>
              <a:t>\3___LVA\SS 16\VU </a:t>
            </a:r>
            <a:r>
              <a:rPr lang="de-AT" dirty="0" err="1"/>
              <a:t>Sozwiss</a:t>
            </a:r>
            <a:r>
              <a:rPr lang="de-AT" dirty="0"/>
              <a:t> '+</a:t>
            </a:r>
          </a:p>
          <a:p>
            <a:r>
              <a:rPr lang="de-AT" dirty="0"/>
              <a:t>    'Methoden\1_Material\Zusammenhangsmaße\ZA5851_v1-0-0_V1.sav'</a:t>
            </a:r>
          </a:p>
          <a:p>
            <a:r>
              <a:rPr lang="de-AT" dirty="0"/>
              <a:t>  /COMPRESSED.</a:t>
            </a:r>
          </a:p>
          <a:p>
            <a:r>
              <a:rPr lang="de-AT" dirty="0"/>
              <a:t>PPLOT</a:t>
            </a:r>
          </a:p>
          <a:p>
            <a:r>
              <a:rPr lang="de-AT" dirty="0"/>
              <a:t>  /VARIABLES=miete_m2</a:t>
            </a:r>
          </a:p>
          <a:p>
            <a:r>
              <a:rPr lang="de-AT" dirty="0"/>
              <a:t>  /NOLOG</a:t>
            </a:r>
          </a:p>
          <a:p>
            <a:r>
              <a:rPr lang="de-AT" dirty="0"/>
              <a:t>  /NOSTANDARDIZE</a:t>
            </a:r>
          </a:p>
          <a:p>
            <a:r>
              <a:rPr lang="de-AT" dirty="0"/>
              <a:t>  /TYPE=Q-Q</a:t>
            </a:r>
          </a:p>
          <a:p>
            <a:r>
              <a:rPr lang="de-AT" dirty="0"/>
              <a:t>  /FRACTION=BLOM</a:t>
            </a:r>
          </a:p>
          <a:p>
            <a:r>
              <a:rPr lang="de-AT" dirty="0"/>
              <a:t>  /TIES=MEAN</a:t>
            </a:r>
          </a:p>
          <a:p>
            <a:r>
              <a:rPr lang="de-AT" dirty="0"/>
              <a:t>  /DIST=NORMAL.</a:t>
            </a:r>
          </a:p>
          <a:p>
            <a:endParaRPr lang="de-AT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04811"/>
            <a:ext cx="762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63770"/>
            <a:ext cx="12573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152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Zusammenhang zwischen zwei metrischen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/>
              <a:t>Ermittlung der Korrelation r:</a:t>
            </a:r>
          </a:p>
          <a:p>
            <a:r>
              <a:rPr lang="de-AT" dirty="0"/>
              <a:t>Berechnen der Kovarianz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(Quatember 2007:69)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5862"/>
            <a:ext cx="3803551" cy="22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93297"/>
            <a:ext cx="22383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794871" y="3068960"/>
                <a:ext cx="432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AT" b="1" i="1" smtClean="0">
                              <a:solidFill>
                                <a:srgbClr val="E378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b="1" i="1">
                              <a:solidFill>
                                <a:srgbClr val="E37823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de-AT" b="1" i="1">
                              <a:solidFill>
                                <a:srgbClr val="E37823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de-AT" b="1" i="1" dirty="0">
                  <a:solidFill>
                    <a:srgbClr val="E37823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871" y="3068960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012160" y="2500039"/>
                <a:ext cx="3314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AT" b="1" i="1" smtClean="0">
                              <a:solidFill>
                                <a:srgbClr val="E378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b="1" i="1" smtClean="0">
                              <a:solidFill>
                                <a:srgbClr val="E37823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de-AT" b="1" i="1">
                              <a:solidFill>
                                <a:srgbClr val="E37823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de-AT" b="1" i="1" dirty="0">
                  <a:solidFill>
                    <a:srgbClr val="E37823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500039"/>
                <a:ext cx="33149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1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Zusammenhang zwischen zwei metrischen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340768"/>
            <a:ext cx="8766048" cy="4968552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Ermittlung der Korrelation r:</a:t>
            </a:r>
          </a:p>
          <a:p>
            <a:r>
              <a:rPr lang="de-AT" dirty="0"/>
              <a:t>Berechnen der Kovarianz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Kovarianz (wie </a:t>
            </a:r>
            <a:r>
              <a:rPr lang="el-GR" dirty="0"/>
              <a:t>χ</a:t>
            </a:r>
            <a:r>
              <a:rPr lang="de-AT" dirty="0"/>
              <a:t>²-Wert) ohne </a:t>
            </a:r>
            <a:br>
              <a:rPr lang="de-AT" dirty="0"/>
            </a:br>
            <a:r>
              <a:rPr lang="de-AT" dirty="0"/>
              <a:t>obere &amp; untere Beschränkung</a:t>
            </a:r>
            <a:br>
              <a:rPr lang="de-AT" dirty="0"/>
            </a:br>
            <a:r>
              <a:rPr lang="de-AT" b="1" dirty="0">
                <a:solidFill>
                  <a:srgbClr val="E37823"/>
                </a:solidFill>
              </a:rPr>
              <a:t>→ Normierung auf Wertbereich -1 bis +1</a:t>
            </a:r>
          </a:p>
          <a:p>
            <a:r>
              <a:rPr lang="de-AT" b="1" dirty="0"/>
              <a:t>Korrelationskoeffizient r</a:t>
            </a:r>
            <a:r>
              <a:rPr lang="de-AT" dirty="0"/>
              <a:t> [-1; +1] </a:t>
            </a:r>
            <a:r>
              <a:rPr lang="de-AT" sz="1600" dirty="0">
                <a:solidFill>
                  <a:prstClr val="white">
                    <a:lumMod val="50000"/>
                  </a:prstClr>
                </a:solidFill>
              </a:rPr>
              <a:t>(Excel: KORREL)</a:t>
            </a:r>
            <a:r>
              <a:rPr lang="de-AT" sz="1600" b="1" dirty="0"/>
              <a:t> </a:t>
            </a: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r>
              <a:rPr lang="de-AT" dirty="0"/>
              <a:t>				</a:t>
            </a:r>
            <a:br>
              <a:rPr lang="de-AT" dirty="0"/>
            </a:b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(Quatember 2007:69)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95822"/>
            <a:ext cx="3803551" cy="22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2383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285033" y="2364110"/>
            <a:ext cx="1846808" cy="757808"/>
          </a:xfrm>
          <a:prstGeom prst="rect">
            <a:avLst/>
          </a:prstGeom>
          <a:noFill/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A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794871" y="2708920"/>
                <a:ext cx="432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AT" b="1" i="1" smtClean="0">
                              <a:solidFill>
                                <a:srgbClr val="E378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b="1" i="1">
                              <a:solidFill>
                                <a:srgbClr val="E37823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de-AT" b="1" i="1">
                              <a:solidFill>
                                <a:srgbClr val="E37823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de-AT" b="1" i="1" dirty="0">
                  <a:solidFill>
                    <a:srgbClr val="E37823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871" y="2708920"/>
                <a:ext cx="4320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012160" y="2139999"/>
                <a:ext cx="3314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AT" b="1" i="1" smtClean="0">
                              <a:solidFill>
                                <a:srgbClr val="E378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b="1" i="1" smtClean="0">
                              <a:solidFill>
                                <a:srgbClr val="E37823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de-AT" b="1" i="1">
                              <a:solidFill>
                                <a:srgbClr val="E37823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de-AT" b="1" i="1" dirty="0">
                  <a:solidFill>
                    <a:srgbClr val="E37823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139999"/>
                <a:ext cx="331490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ihandform 9"/>
          <p:cNvSpPr/>
          <p:nvPr/>
        </p:nvSpPr>
        <p:spPr>
          <a:xfrm>
            <a:off x="3139439" y="2075502"/>
            <a:ext cx="4269105" cy="650558"/>
          </a:xfrm>
          <a:custGeom>
            <a:avLst/>
            <a:gdLst>
              <a:gd name="connsiteX0" fmla="*/ 0 w 4223466"/>
              <a:gd name="connsiteY0" fmla="*/ 579120 h 579120"/>
              <a:gd name="connsiteX1" fmla="*/ 3535680 w 4223466"/>
              <a:gd name="connsiteY1" fmla="*/ 419100 h 579120"/>
              <a:gd name="connsiteX2" fmla="*/ 4221480 w 4223466"/>
              <a:gd name="connsiteY2" fmla="*/ 0 h 579120"/>
              <a:gd name="connsiteX0" fmla="*/ 0 w 4270168"/>
              <a:gd name="connsiteY0" fmla="*/ 650558 h 650558"/>
              <a:gd name="connsiteX1" fmla="*/ 3535680 w 4270168"/>
              <a:gd name="connsiteY1" fmla="*/ 490538 h 650558"/>
              <a:gd name="connsiteX2" fmla="*/ 4269105 w 4270168"/>
              <a:gd name="connsiteY2" fmla="*/ 0 h 650558"/>
              <a:gd name="connsiteX0" fmla="*/ 0 w 4269105"/>
              <a:gd name="connsiteY0" fmla="*/ 650558 h 650558"/>
              <a:gd name="connsiteX1" fmla="*/ 3535680 w 4269105"/>
              <a:gd name="connsiteY1" fmla="*/ 490538 h 650558"/>
              <a:gd name="connsiteX2" fmla="*/ 4269105 w 4269105"/>
              <a:gd name="connsiteY2" fmla="*/ 0 h 650558"/>
              <a:gd name="connsiteX0" fmla="*/ 0 w 4269105"/>
              <a:gd name="connsiteY0" fmla="*/ 650558 h 650558"/>
              <a:gd name="connsiteX1" fmla="*/ 3021330 w 4269105"/>
              <a:gd name="connsiteY1" fmla="*/ 485775 h 650558"/>
              <a:gd name="connsiteX2" fmla="*/ 4269105 w 4269105"/>
              <a:gd name="connsiteY2" fmla="*/ 0 h 650558"/>
              <a:gd name="connsiteX0" fmla="*/ 0 w 4269105"/>
              <a:gd name="connsiteY0" fmla="*/ 650558 h 650558"/>
              <a:gd name="connsiteX1" fmla="*/ 3021330 w 4269105"/>
              <a:gd name="connsiteY1" fmla="*/ 485775 h 650558"/>
              <a:gd name="connsiteX2" fmla="*/ 4269105 w 4269105"/>
              <a:gd name="connsiteY2" fmla="*/ 0 h 65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9105" h="650558">
                <a:moveTo>
                  <a:pt x="0" y="650558"/>
                </a:moveTo>
                <a:cubicBezTo>
                  <a:pt x="1416050" y="618808"/>
                  <a:pt x="1790700" y="575151"/>
                  <a:pt x="3021330" y="485775"/>
                </a:cubicBezTo>
                <a:cubicBezTo>
                  <a:pt x="4251960" y="396399"/>
                  <a:pt x="4192270" y="189865"/>
                  <a:pt x="4269105" y="0"/>
                </a:cubicBezTo>
              </a:path>
            </a:pathLst>
          </a:custGeom>
          <a:noFill/>
          <a:ln>
            <a:solidFill>
              <a:srgbClr val="E37823"/>
            </a:solidFill>
            <a:headEnd type="none" w="med" len="med"/>
            <a:tailEnd type="arrow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AT" b="1" dirty="0">
              <a:solidFill>
                <a:schemeClr val="lt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987824" y="239547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E37823"/>
                </a:solidFill>
                <a:latin typeface="+mn-lt"/>
              </a:rPr>
              <a:t>= Fläche aller </a:t>
            </a:r>
            <a:br>
              <a:rPr lang="de-AT" sz="1400" b="1" dirty="0">
                <a:solidFill>
                  <a:srgbClr val="E37823"/>
                </a:solidFill>
                <a:latin typeface="+mn-lt"/>
              </a:rPr>
            </a:br>
            <a:br>
              <a:rPr lang="de-AT" sz="800" b="1" dirty="0">
                <a:solidFill>
                  <a:srgbClr val="E37823"/>
                </a:solidFill>
                <a:latin typeface="+mn-lt"/>
              </a:rPr>
            </a:br>
            <a:r>
              <a:rPr lang="de-AT" sz="1400" b="1" dirty="0">
                <a:solidFill>
                  <a:srgbClr val="E37823"/>
                </a:solidFill>
                <a:latin typeface="+mn-lt"/>
              </a:rPr>
              <a:t>Rechtecke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09570"/>
            <a:ext cx="1518402" cy="88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941437" y="5373216"/>
            <a:ext cx="2422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latin typeface="+mj-lt"/>
              </a:rPr>
              <a:t>s</a:t>
            </a:r>
            <a:r>
              <a:rPr lang="de-AT" sz="1200" baseline="-25000" dirty="0">
                <a:latin typeface="+mj-lt"/>
              </a:rPr>
              <a:t>x</a:t>
            </a:r>
            <a:r>
              <a:rPr lang="de-AT" sz="1200" dirty="0">
                <a:latin typeface="+mj-lt"/>
              </a:rPr>
              <a:t> … Standardabweichung Variable x</a:t>
            </a:r>
            <a:br>
              <a:rPr lang="de-AT" sz="1200" dirty="0">
                <a:latin typeface="+mj-lt"/>
              </a:rPr>
            </a:br>
            <a:r>
              <a:rPr lang="de-AT" sz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de-AT" sz="1200" baseline="-25000" dirty="0">
                <a:solidFill>
                  <a:prstClr val="black"/>
                </a:solidFill>
                <a:latin typeface="Calibri"/>
              </a:rPr>
              <a:t>y</a:t>
            </a:r>
            <a:r>
              <a:rPr lang="de-AT" sz="1200" dirty="0">
                <a:solidFill>
                  <a:prstClr val="black"/>
                </a:solidFill>
                <a:latin typeface="Calibri"/>
              </a:rPr>
              <a:t> … Standardabweichung Variable y</a:t>
            </a:r>
            <a:endParaRPr lang="de-AT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62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11" grpId="0" animBg="1"/>
      <p:bldP spid="10" grpId="0" animBg="1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Zusammenhang zwischen zwei metrischen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908720"/>
            <a:ext cx="8766048" cy="4968552"/>
          </a:xfrm>
        </p:spPr>
        <p:txBody>
          <a:bodyPr/>
          <a:lstStyle/>
          <a:p>
            <a:r>
              <a:rPr lang="de-AT" b="1" dirty="0"/>
              <a:t>Interpretation</a:t>
            </a:r>
            <a:r>
              <a:rPr lang="de-AT" dirty="0"/>
              <a:t> des Korrelationskoeffizienten: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sz="3200" dirty="0"/>
          </a:p>
          <a:p>
            <a:r>
              <a:rPr lang="de-AT" b="1" dirty="0"/>
              <a:t>BSP:</a:t>
            </a:r>
          </a:p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(Quatember 2007:71, Toutenburg, Heumann &amp; Schomaker 2009:96ff.)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68" y="2258325"/>
            <a:ext cx="5297785" cy="2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3" y="2646346"/>
            <a:ext cx="875118" cy="70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51" y="1913022"/>
            <a:ext cx="885661" cy="69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6" y="2306315"/>
            <a:ext cx="864575" cy="6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"/>
          <a:stretch/>
        </p:blipFill>
        <p:spPr bwMode="auto">
          <a:xfrm>
            <a:off x="1460417" y="5028416"/>
            <a:ext cx="633670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13" y="5696292"/>
            <a:ext cx="23145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3995936" y="5717379"/>
            <a:ext cx="5400600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</a:pPr>
            <a:r>
              <a:rPr lang="de-AT" sz="1700" b="1" dirty="0">
                <a:solidFill>
                  <a:srgbClr val="E37823"/>
                </a:solidFill>
                <a:latin typeface="Calibri"/>
                <a:ea typeface="Cambria Math"/>
              </a:rPr>
              <a:t>→ stark positive Korrelation zw. Alter &amp; Einkommen</a:t>
            </a:r>
          </a:p>
        </p:txBody>
      </p:sp>
    </p:spTree>
    <p:extLst>
      <p:ext uri="{BB962C8B-B14F-4D97-AF65-F5344CB8AC3E}">
        <p14:creationId xmlns:p14="http://schemas.microsoft.com/office/powerpoint/2010/main" val="28707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Überblick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de-AT" b="1" dirty="0"/>
              <a:t>Zusammenhangsmaße:</a:t>
            </a:r>
            <a:br>
              <a:rPr lang="de-AT" b="1" dirty="0"/>
            </a:br>
            <a:r>
              <a:rPr lang="de-AT" b="1" dirty="0"/>
              <a:t>Warum &amp; wozu?</a:t>
            </a:r>
          </a:p>
          <a:p>
            <a:pPr>
              <a:lnSpc>
                <a:spcPct val="150000"/>
              </a:lnSpc>
            </a:pPr>
            <a:r>
              <a:rPr lang="de-AT" b="1" dirty="0"/>
              <a:t>Kategoriale Maße</a:t>
            </a:r>
          </a:p>
          <a:p>
            <a:pPr>
              <a:lnSpc>
                <a:spcPct val="150000"/>
              </a:lnSpc>
            </a:pPr>
            <a:r>
              <a:rPr lang="de-AT" b="1" dirty="0" err="1"/>
              <a:t>Ordinale</a:t>
            </a:r>
            <a:r>
              <a:rPr lang="de-AT" b="1" dirty="0"/>
              <a:t> Maße</a:t>
            </a:r>
          </a:p>
          <a:p>
            <a:pPr>
              <a:lnSpc>
                <a:spcPct val="150000"/>
              </a:lnSpc>
            </a:pPr>
            <a:r>
              <a:rPr lang="de-AT" b="1" dirty="0"/>
              <a:t>Metrische Maße</a:t>
            </a:r>
          </a:p>
          <a:p>
            <a:pPr>
              <a:lnSpc>
                <a:spcPct val="150000"/>
              </a:lnSpc>
            </a:pPr>
            <a:r>
              <a:rPr lang="de-AT" b="1" dirty="0"/>
              <a:t>Exkurs: Regression</a:t>
            </a:r>
          </a:p>
          <a:p>
            <a:pPr>
              <a:lnSpc>
                <a:spcPct val="150000"/>
              </a:lnSpc>
            </a:pPr>
            <a:r>
              <a:rPr lang="de-AT" b="1" dirty="0" err="1"/>
              <a:t>Gemischtskalige</a:t>
            </a:r>
            <a:r>
              <a:rPr lang="de-AT" b="1" dirty="0"/>
              <a:t> Maße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44" y="2204864"/>
            <a:ext cx="4267296" cy="310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91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Pearsons r &amp; Spearmans </a:t>
            </a:r>
            <a:r>
              <a:rPr lang="el-GR" dirty="0"/>
              <a:t>ρ </a:t>
            </a:r>
            <a:r>
              <a:rPr lang="de-AT" dirty="0"/>
              <a:t>(„rho“) im Team nutzen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b="1" dirty="0"/>
              <a:t>Pearsons Problem: </a:t>
            </a:r>
            <a:br>
              <a:rPr lang="de-AT" dirty="0"/>
            </a:br>
            <a:r>
              <a:rPr lang="de-AT" dirty="0"/>
              <a:t>linearer Zusammenhang</a:t>
            </a:r>
          </a:p>
          <a:p>
            <a:pPr lvl="1"/>
            <a:r>
              <a:rPr lang="de-AT" dirty="0"/>
              <a:t>Wirkung von Ausreißern</a:t>
            </a:r>
          </a:p>
          <a:p>
            <a:endParaRPr lang="de-AT" dirty="0"/>
          </a:p>
          <a:p>
            <a:r>
              <a:rPr lang="de-AT" b="1" dirty="0"/>
              <a:t>Umgang damit:</a:t>
            </a:r>
          </a:p>
          <a:p>
            <a:pPr lvl="1"/>
            <a:r>
              <a:rPr lang="de-AT" dirty="0"/>
              <a:t>Zunächst: Prüfen der Normalverteilung der verwendeten Variablen</a:t>
            </a:r>
          </a:p>
          <a:p>
            <a:pPr lvl="1"/>
            <a:r>
              <a:rPr lang="de-AT" dirty="0">
                <a:solidFill>
                  <a:srgbClr val="E37823"/>
                </a:solidFill>
              </a:rPr>
              <a:t>Pearsons r &amp; Spearmans </a:t>
            </a:r>
            <a:r>
              <a:rPr lang="el-GR" dirty="0">
                <a:solidFill>
                  <a:srgbClr val="E37823"/>
                </a:solidFill>
              </a:rPr>
              <a:t>ρ</a:t>
            </a:r>
            <a:r>
              <a:rPr lang="de-AT" dirty="0">
                <a:solidFill>
                  <a:srgbClr val="E37823"/>
                </a:solidFill>
              </a:rPr>
              <a:t> </a:t>
            </a:r>
            <a:r>
              <a:rPr lang="de-AT" dirty="0"/>
              <a:t>ermitteln</a:t>
            </a:r>
            <a:br>
              <a:rPr lang="de-AT" dirty="0"/>
            </a:br>
            <a:r>
              <a:rPr lang="de-AT" dirty="0"/>
              <a:t>→ „deutliche“ Unterschiede = Ausreißer verzerren Pearsons r</a:t>
            </a:r>
          </a:p>
          <a:p>
            <a:pPr lvl="1"/>
            <a:r>
              <a:rPr lang="de-AT" dirty="0"/>
              <a:t>Ggf. Ausreißer ausschließen &amp; erneut Maßzahlen berechnen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AutoShape 2" descr="Ausreißer bei Korrelationen"/>
          <p:cNvSpPr>
            <a:spLocks noChangeAspect="1" noChangeArrowheads="1"/>
          </p:cNvSpPr>
          <p:nvPr/>
        </p:nvSpPr>
        <p:spPr bwMode="auto">
          <a:xfrm>
            <a:off x="155575" y="-822325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526574"/>
            <a:ext cx="3383335" cy="24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606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Spearmans </a:t>
            </a:r>
            <a:r>
              <a:rPr lang="el-GR" dirty="0"/>
              <a:t>ρ</a:t>
            </a:r>
            <a:r>
              <a:rPr lang="de-AT" dirty="0"/>
              <a:t> („rho“) für </a:t>
            </a:r>
            <a:r>
              <a:rPr lang="de-AT" dirty="0" err="1"/>
              <a:t>ordinale</a:t>
            </a:r>
            <a:r>
              <a:rPr lang="de-AT" dirty="0"/>
              <a:t> Zusammenhänge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232264" y="1268760"/>
            <a:ext cx="8766048" cy="4968552"/>
          </a:xfrm>
        </p:spPr>
        <p:txBody>
          <a:bodyPr/>
          <a:lstStyle/>
          <a:p>
            <a:pPr marL="0" indent="0">
              <a:buNone/>
            </a:pPr>
            <a:r>
              <a:rPr lang="de-AT" sz="1800" dirty="0"/>
              <a:t>n … Anzahl der Wertpaare</a:t>
            </a:r>
          </a:p>
          <a:p>
            <a:pPr marL="0" indent="0">
              <a:buNone/>
            </a:pPr>
            <a:r>
              <a:rPr lang="de-AT" sz="1800" dirty="0"/>
              <a:t>rg(xi bzw. yi) … Rang in Variable x bzw. y</a:t>
            </a:r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endParaRPr lang="de-AT" sz="300" dirty="0"/>
          </a:p>
          <a:p>
            <a:r>
              <a:rPr lang="de-AT" dirty="0"/>
              <a:t>Misst </a:t>
            </a:r>
            <a:r>
              <a:rPr lang="de-AT" b="1" dirty="0"/>
              <a:t>beliebige monotone Zusammenhänge:</a:t>
            </a:r>
          </a:p>
          <a:p>
            <a:pPr lvl="1"/>
            <a:r>
              <a:rPr lang="de-AT" dirty="0"/>
              <a:t>Wertbereich: wie Pearsons r (-1 bis +1)</a:t>
            </a:r>
          </a:p>
          <a:p>
            <a:pPr lvl="1"/>
            <a:r>
              <a:rPr lang="de-AT" dirty="0"/>
              <a:t>Grundlage: Differenz in den Rängen eines Wertpaares</a:t>
            </a:r>
          </a:p>
          <a:p>
            <a:pPr lvl="1"/>
            <a:r>
              <a:rPr lang="de-AT" dirty="0"/>
              <a:t>Praktisch: Pearsons r auf Basis von Rängen</a:t>
            </a:r>
            <a:br>
              <a:rPr lang="de-AT" dirty="0"/>
            </a:br>
            <a:endParaRPr lang="de-AT" sz="1400" dirty="0"/>
          </a:p>
          <a:p>
            <a:r>
              <a:rPr lang="de-AT" b="1" dirty="0"/>
              <a:t>Problem: </a:t>
            </a:r>
            <a:r>
              <a:rPr lang="de-AT" dirty="0"/>
              <a:t>Bindungen („Ties“)</a:t>
            </a:r>
          </a:p>
          <a:p>
            <a:pPr lvl="1"/>
            <a:r>
              <a:rPr lang="de-AT" dirty="0"/>
              <a:t>Daumenregel: unter ⅕ aller Wertpaare → Ränge über Mittelwerte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234716"/>
            <a:ext cx="3100590" cy="97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70" y="2314836"/>
            <a:ext cx="2603294" cy="4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010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apricusag.ch/joomla/images/stories/storc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39" y="476672"/>
            <a:ext cx="2397541" cy="20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Unterschied Regression &amp; Korrelation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b="1" dirty="0"/>
              <a:t>Korrelation: </a:t>
            </a:r>
            <a:br>
              <a:rPr lang="de-AT" b="1" dirty="0"/>
            </a:br>
            <a:r>
              <a:rPr lang="de-AT" dirty="0"/>
              <a:t>Stärke eines monotonen Zusammenhangs</a:t>
            </a:r>
            <a:br>
              <a:rPr lang="de-AT" dirty="0"/>
            </a:br>
            <a:r>
              <a:rPr lang="de-AT" dirty="0"/>
              <a:t>→ Korrelation kann von einem 3. (nicht berücksichtigten) </a:t>
            </a:r>
            <a:br>
              <a:rPr lang="de-AT" dirty="0"/>
            </a:br>
            <a:r>
              <a:rPr lang="de-AT" dirty="0"/>
              <a:t>     Faktor ausgehen</a:t>
            </a:r>
          </a:p>
          <a:p>
            <a:endParaRPr lang="de-AT" sz="1000" dirty="0"/>
          </a:p>
          <a:p>
            <a:r>
              <a:rPr lang="de-AT" b="1" dirty="0"/>
              <a:t>Regression: </a:t>
            </a:r>
            <a:br>
              <a:rPr lang="de-AT" b="1" dirty="0"/>
            </a:br>
            <a:r>
              <a:rPr lang="de-AT" dirty="0"/>
              <a:t>Beschreibung einer Ursache-Wirkungs-Beziehung</a:t>
            </a:r>
          </a:p>
          <a:p>
            <a:pPr lvl="1"/>
            <a:r>
              <a:rPr lang="de-AT" dirty="0"/>
              <a:t>Formalisierung eines Zusammenhangs als (z.B. lineare) Gleichung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→ Wie genau wirkt ein Faktor auf einen anderen?</a:t>
            </a:r>
          </a:p>
          <a:p>
            <a:pPr lvl="1"/>
            <a:r>
              <a:rPr lang="de-AT" dirty="0"/>
              <a:t>Möglichkeit zur </a:t>
            </a:r>
            <a:r>
              <a:rPr lang="de-AT" b="1" dirty="0"/>
              <a:t>Prognose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AutoShape 2" descr="data:image/png;base64,iVBORw0KGgoAAAANSUhEUgAAAMwAAADECAMAAADkrz6tAAABlVBMVEX///8AAAD5+fnezYf/6f//AADTvF/8/Pz/6P/4+Pj/7P//7v/19fX/8f/y8vLr6+vn5+fe3t7Q0ND/8///9//Kysqfn5/j0oq0tLTV1dWZmZmTk5Onp6d4eHi6urqEhIRZWVmCgoIcHBxtbW1hYWF1dXU2NjZBQUEsLCxdXV1KSko9PT1ISEgkJCQNDQ1SUlL0AADpAAC6AABqAADn2udIAADexmQVFRXNAACZAADUxIGPAACtAADeAAA2AAC/AABlAAAhAAAUAABVAAArAACEAAB3AAB+dn52b3ZBOkHIvchfVl8IAAjZzdltY22hlWIhHACnm6c0AACOhI5HQEd/cTlCPSiEelDCs3ail6LJs1uRgUK3o1I+TU3k0OTOwM6Th1lfWDodGhA1MR0qJTBPRiMbFBtmXj12GRlzX19VSyRHICAJKyu8q7wYFCKJf1Cpl01sYDFKExMmOzt1Li5NNjY1MRMSEAB3S0v35ZcXJSUVJhMAHBYyQjRhZE+Af2VJPxCbk3Xb0KXOxp3/98NfNDQsGhpxp4+bAAAdbUlEQVR4nNVdiX/aSJZWYScyCHQAwgKEOCRAYBCxjY3PXI7tAMZH48R2OolzOM5spp1ONjvJpHe2Z6d3Zv7urdIBkhAYMD7yfjMd4mBRn971vVevBIbdTGGZ617BCCWSvu4VjFDi4LpXMDohRcBd9xpGJkwe5Fp/YclrXMkIxC+DKVp/zWT817qWC4sAQMWwM/5Ht7gQACCkvaRKgL/exVxQ3DEIJu1VX3MtWKqEr2dFFxByCoJJaE6TtYAJF73XtKahhYZYQEElAX74ymRmcYW6rkUNKwICk1XBiPAV2/oHv1z54eJ0oqUZfxG+aimDkkARv8Z1DSUIASghMHH4Qm4pAwa5qWtc1lDCICxqAAhnESrD5/0K/Ok1rmsoCalgJAolTChR3bLIAgrY17u0gQUvqWDSboxW7U3QfkwlTH/5YSScUcFEYVWD/qxo1MwbU3/6owUz1bZQqvQqhu9gWigAIP+DBTMyrYHhNcWAmBv9NGr88McStqIuu8Ixxfb6dSyZH6w1gOvrLgqaYcnQZfCIov0w6rru5Q0mlKyDkbQXCbj+qI5FbpdpPwbf1BylLXHTj9pJho1f4xL7Fq8NC2DwpPGyYlTSkIn+ENVn3IYlRbWwgJY2uBT4EcxMT5htqeRaL4uGYkIKiF3rKvsT3K4Ys+g5xotU9SM0bFilOxZJK2tUIh37AazMJXXHklIpJi6k0Gv2vCvdABFAviucNGJllJZRRfd1r7QPSWXCeLELGOT9jFYc/BAek0yFoU909X5vSH99iQlzZL7IKjzmcrVzpFkSOMYaFpgZcbeJpNuvheRotE6KIoa7XFpDxiZFPx2Xjb+MutgUlARnaISUU+Io6j9BZiAWF+6OdYLJxqZar+OjYc446TUuxMIImfZreCiYtbkLV4BURoBGBgVTo29XSRhG5qIv9JlhSYpybFiFwCLeIbLq9QRoGNGLuk5c9OIqGJzM98CS0m0a98dLFwJDCig0TqUjCAPSDVDiqCuvkpC0GvuFYf0nLDOaYqBqenEanS37k8UL+46X0/yxFHJpDWEgI8ZEIucU0Ru4ynBoXLmQgcW4sqNE1Xezomzd6BhSjHYDSFJ62C+R6iYKRAMtjS6AoXZQQqUWFheOd8USgfeT5ottWBcUb8sIYrqjFqAyVOYO6Z8rDjL0+RexSxheowXGjfZkHCVJhYW01u+Ijabn1EnTp1i9oxpXdTQEpRXjLpNg3QiaFDPKnQslAzrsDxsx0duRCFIsrWmJx9giGLykFTIMZgYT7WpnBqqhSQA/ZVQZqWzcT7kxsvPOhUTtT5aBJlIc0G0ohcMsmgl1XN8q6eH1wielTLtoSiUFiu+soTRLBnkWRW9xoOvjaQnDLWD43lguRjioMBsxaSMnVbp+0JQaagYqngTFYmTnmpl4YaKJk3S650dYpAQ9q98CispHrVhcWM9Pio1mI4DrSZosEsLCU31+aDxP4TYwpR5XHkl+QSJ0KwM7JEHhevv+PPErgk0xLkzufuER5H1D2H7BwBVWlH5CtKuQdtsUg3d0NVuSGumWRg/aZJUYVgTZPjw1BJgOxXS9ZZURN2XZfi3NX+nHvtkKb8fSPZjpmwAuSuBG1J7huodlixRgLqqcVxSSUha3GRnkmQnnK2ZhLiYZPxfPjG4C7ZyMZpHzSg4OdHi/C2OmnC8m8ZG4WJKNQZTRSK/ayf75va+EF5Muu2JcGNelR2v8uB9X7F/O5YEtyfYm6kk53KEYV8/mOZTkaPvMpNgvmEzPxMkocQcsTK8WAAzOo97WpLtVTx1gelpE1E7KtMDcYycAlU4jlzB0h1BctO8MdYLpVXXShUQnFhdu39Q0izhEFXu+cCCLLMjtjyZ6cI/eYDhIrjvBeLsEZnS1SxqcgbV+GjWG4Ut/tDsv7DWE4E0Cb0coc+F0NyurpC9tooHK6SkC4qG5bvYm96g56alEJxaXOpTpJFnhEjdl/MqU4b44RnWJb73IFAvsdYwKpgv7S17uOJMAJNK4tTjGObtOuvvtDAHOCYwjwchd+jhzDETaq8FYx/SQ6u6zEvA7gXEIZhX+8vdjqZI5HGFMrnMZWr/TWZQM4+Qznfm/eCXTf2xKdpnQODtOt6FKLyjRTmCS9gsoVzTJyAPRxOBxJxNR+8NOEgYi6QSmo8N4VfNyuAhCpgXhGO9Q7CjOG1E8iDpg6ezMiFc2v0BXLLwXxwSHjCM72kkSdNaYCIzdVq9w9k+AhmZZi1NZ7diuFR3qMgcwpavDgrKF9QajHZpOcUCTLzoxs44dgCsdLCHTCm1FQzn0I4sda3LJBafI7MKsAb54tSdMqKm0tfTFvKHOzmfGjoapSPZ+mfbbVtJ8de6vSdhOS3DcoSVRtDVUWEV0sjI7mMhVD2VzxbC9WYxxnbWoFQ0HHEpmV0ef+cpnsbzpXEdhgtERO/OULQuzB47WL1ooXuZKzsvhflMNyWQ6yTyO+e253OI3SUeaaQcz/HbfIEIVzZUK71QAYy7WlkHldgKE3IF2BmOxz6uZXk5a53FE2aHPgkbFbSm0pU4ypzgGMxdmvgHKlfAyCry2bJDTiiNrxDHWmjYKhm6YfNZRMda9mas5xxB7vfR3S6HCdwtOlLU+MZyALca6gDHnqME2eocUYWtp7HeLb1IJZ6oFk44VjT5dLZirVIsuzc2Z0QZm52AiyIeTS1YwiGA6hyd7IZxU3+4YMtCbSdNb86PFUnK6N9zUziQEY6uHQ8ghHG82aY3RKAy648C+K6uDMXeaRqsYv1zoKOFx/tvO5NjkoX1KwhVDDuG4QGtrGu1/UaWM21mNpuEMabS8jJU7Ij28p4eTYxBMx7gPWUKPinBcobUXlqchzRQdsVhaACOu/YXUZ9sMASnuLkEsY5MHnSmAlEDB64zGWnHl3EK3cOFtU7ORTLGawXy8/WlXNAf75FekFyivHbYVaRHkGMypS8FYi4JoGjjsMqE3to+c9LXxPoiwH5/NP//ffNsR+W8alskdx/tGSSDLOZkabt9sy3Xx//bYRH7UlQx78mn+9u3PH43TxexHXS+Tb53vGwpcaE6nxx3XdeOIxez/fSqG4foFTReeQDDzn3Y1ikglPn/XsLzvmpvRiFaSwe3GZhshk52zjGlAW+5jeW6an+o/5uHSOwjm9vyzzwrvhkamOT80Mrk7NXfzEmS7fq8VDk5ZwnPCicmhd7XaGeeHMkZQmw39c9H4m2e3EZrbP79JusnMgY7ljfWjcIomTeUtxcaBkrb5jrW777SZgcCEDZqZP6eQcQvJqUw8oqD42a+w4GekGgjn+VdJyzAwxXyzjBZxiWwmk8nmJb61ABcdUbchLN1Oc0BzrmVMUzO973c4OQVElkLbn4OwhNzucx3Ns6/g9ZKaLi3dY1iAZdGOg9cfzYOiyRu5DIiZGYF5vEfEuuR/I7t2n8HAqTBkrgkVLD/g9Fl4690zHc3P4GASyuGuuSzjKiBtKASH5mUic5D8l8xszdtu7zknGTScob+hW4VJs5EMyEf9MMDgLmHgqWMefLg9rxkaODiE8k4yYWG1KUMmFItAo4JwcpV46/o4b0HTPn3Rhcq0wTjvHtJCEoVKAZaruBt3h1KDT2tGwDsVDdQM+AYlZbIAGKJK8NJsFqQLKRhtcYwMaU8l0URATyZoeY1Lj7uKc1w2mZlDhUlFJJiqsiHarXoihqc7e3F9CHeq+s38h9Q//vjnH7+DsIskKdovcOqWOeQvUHt5eE/RVjqEwxQA3wptAppvbC2VnuqVMNE79Gg2Zb7jOMlw0EIrWYmDP1Z/F3OZxjgyMWEAFsdmdz/Nzz//9o9//vHH//1D+ZKUSn+5O7d2f31xZWX5Uc6P0clCRJR0i8LIJIi3FsNDm2qjUW+844aZrjz1dKxlxx16SQJUSnGeRebrcqP7hbPwbXJeSkZ4HtWxAzWkIIF88vwz+P3vv//P38DcxvLKzMLq6vSdW0hW13+J0DgjhMnW8Rc3r0jGalxRqIg2GrTWLgWp9gb9wJke+11sNAFdjA+jQ0yqdaHVcLFiKcr5GQrX+FNyICwctKf/hnq9uzEDMWgg2jL9KBvLybF2TsdxptiaDIWcPtTKNxid6tLIbKHRaI/aLwxHoFmWWNqLtS7AcFGpJApqjsZxHPPnIYnrc8wJJ2lB/A08mFvbWFlAIO7cmYayurq6sDCzsri8Mbs2d/fuQ/jprGjuN6ORtAyjeQ6tHuFSQWJk4hwsCI3Om2Hoy8QRpvZ1MX+mFA23foSRMGlK/Y0GUWEu+uLh3MbiCjSqhXszK8vrs3N3Hzx8+PDBI+gxsxsb6+vry1AW74NKPmHxBBxjRRAPq3Bg2IlpPFXIFrmu/tJecTyRzSfEeAQ92ND2duTprY9gRJDpsvtrVQnLx3OZ+8v3Fu5BJ99Y++nR3bXZjZ/++y3YWICyarW2jTTLh+1rIrm8nOT8pJr581Gej+ZsDKcbGpxmGJrEOpAgBMYLN+biIGM+PzbjXOzFL3PLM6v31jfWHj1aW19Z0Na+cbAEFm91yMwLRvtg3ErGSEECSqbUKoRljjzHxoxfRdIbMKzfFRDvPRrkptioDB5tLNyZvrc+u7F4D6pgehX6x/rsGvSNg+9PUTRbhDEZyQySezM6oXGRdJhymfAgJw3zsVyiVColpAjtdKsHFEzF6SYZ1Ivj8V6uH+aSatKaXVlZvI+c4v7aIxPV/QrBHIBMIockkUi80ORLBeQ5v1+IlyogFWfdprvv1mIAijuYc+NmMPEKkSiUmLa7VkzEeDbsDMgVbfWslS+5ZDTE85wgCCz8v8BxMvgZkjNImaM0hYTWhGGYMMuLSqqYSfKCEJGVmN+ugHONxvzenv9K8kkk8XhUlXgyq2RjgtNOIXpEmlyQ4lwYLpd047j1Hz8jpjm5BJIOt8ILsVHIgHEqBFLRPl3DQdChm34g64KhQ2HOzYJee6HZr8/nP6Ea4H32HCKEDqTxQ8LBwpWixU574YH3kBEVafBdDw5WnPNPEJhX589/8FmQ6HNJHUtkC0DssNMOFFAohg1JkGMODAWjs18hbX6HwBz202pIwkjg2A08VxAPzIS6/iqmkmiBC8WlTFHiunh/b4mAT/O359+AXycnl972sQOEikA5NFT8Uh8ukXR1aXiwYn5K1mo8jhyuS8hufYYFzTMAXk2Ojb3v6xnXZFIBU2z/Ucy0YMQeS867I2QkHeUF1s8ivjlIFdMWXNx9hlqBKhjoNP0xbnTcPk4PY2topLALGtP1/XFxmP0bAfyMyuYnGpidfttuTBQSeJgEhkBDRkHBea/HZcRl+AFJJTL4mEDmK+oEzn/WwPTlNKrgrAyU9DBRGscjIGexoraCScrrdsOK08tIQ+ytRZH3Q5f5CsAO6pu9Pi/TmCQJnZXrJ0rbWILaLpAzsBKIxSOQiIRhStbegNOtvZ5sfGDFhDMf1ObM87c6mFenA9wPWNagxHEeHDdJkurBAh1RxxYIzChhrbzBcUjGQSnCs4PHZXccqD3N+U/fgLKjdTQHmZsghSKQ4w67HBa90HFRSidhPab123Eme3dmHVWwGY4V+FA0BmmLLEb0x6l44+ed/+oiYTUsQ4H+/0brNYPYQPeEjgMwFe2sGi2aocN8AppkqhBC74Mx596tO9OLD4FSQqcYIemnkT5SWTEejael7HCngr35XXUf4PazDwC8VcF8f1+wMBqcJCnK24vYkYiP5wWKVDO4zT1awQlVhVNoXkZ9gK5WyC4sz0Hf4PQ9BjY5pTdFU5lhNgk5YxsAuYwGZnJny+Q0tBCR8oWCGBJaCF3hjtzMwCoBdb84wc9QpNfMyHGXl6Roxs8KHJ9U99eyITYGVvSy/M695fvgS5zVGRks52PpWFQYZnTLrYVlLWWCp9pGs9lp+PYUYikuaCBY2eG2kWxInSQr5iUxHYMFSSQSCkVQTRJLi1IiK9vPAN1fXNXL8jsLi3f/lmzfK/eQo46h1v7MkxaYsbG3rfPk1tmLVD6KmrUySMNb2OlXJMP3eLJcpzyaNeBA/Tz4ctFxrXDmnYbl9m1oZdr+DNrR3NK0THc7HlZySd0qBS8NS1NoUaFoXBVYN0K6xZCMaBuDFKXsb2DuXqsJtPLgYgdncT1f3lZZJgDvx7Tt2R1teJSWwP5mc7O+BVIn1oXI/BBj7+Foe6Lx4RzgXaQQLYG1FpzV9YehC0w5+k8/6FjQfgYAB/q++eG3OLzF4QQ4KhOEp1yrbvr3LWCQ/Q9xGxne2MW9vzBzVwyj8CKBWSMW3Lo3lxh+0kEEzw0wH9BH/KqDWXoqC7mpIjgKEJ5xD0GUPYGwFc05hxq7CqkfjFi+dWt6sYj2z7xsBswtL+ht7cVKYsiJGhY8uW2I+hGvJnU7OwCg3qzvBcc18YxPBBo2k4+Q/HB3kZVgLlFbjXfWH/CIBnKF335Jra2sTms/AyJqzw0oeOHrcx2KGpg1NqOCeQX2fTgRGDdJoGkFk84N/egONlmZm1FNa2E2jzaYSJiE+Gj6X8szMLxNr8w+/BIVmMHiMweeGKEM0X+DzahOs/s4OKFCICZUzYyPE+WqzdAqQ49YudiYcv+eFpJnJeOpDN4wV7q7MYPyzsr9hy+S/ABeSebAMwPM7XdWMEtvt5FaArU6AU2NUHXkK9dt8XlYLFDcsFiZndbg/PSiRThI9gVYm0E/nZ65r3zJ8f1Gt5BJMZ/eoNW9HdPBwEyz70Hq8D0GZ77AGXiM0BD4y81qO4/3mEjpS8LS35a1MDZz19QcY/MK0KP19OL9B/9WHx51ntCFb3pQ3v325DNQ4CqfGlhgpjkpE2j9vk3QpM/ApuY+vmB5b1MLa/LFDyLjQm5Ni2J3Fv/VPqnp5nNgdsHYtbu3PPuvuMCcExB4lcjM3/4ZPD6Ci6vxJ2Ywh1tnaP0ThO8I1I9r5fEJLQz4AkQZhbWMfxTTYlTkka6c1WXT4XmK/+3h+nSL6azeW/xrrLcDyYj6P/v8VdlqBGunTRxa1OsWGFjTHPm0qByoAfkMx3CfEdawbQRmRIeq2am7Oj9byJupehz8tGLaIbozvfIXqXv9y6sdmQ9b2/U6TIkEMe7ZNAgAku8ftgmPCmYiWN4HSn3zmNCwTODNC0Uyu0R/2dDg3FmPmnoPlPjLoxmDGUwvLq6s9Ri3K+w+Rz2MfYxAgRfl+U2wY9LMzkkDrt4Dw8CEjziqV1OphoZmIoiscoSPVPKn/72swZn5q9886ZL8ZW5Fx7myuDHXnUCFlQ8qIdsPqFFrXAVzaAJzCGpw8USzif5LlJkjcGaA2UNgRvasK0RopAfrqsev/sn8mFtXOP7bo3VVPaszCwsbXaeHIqjrD9N+ysjynsBjsNQGM7a0u0eME57ipkppCIjgzKcmz4ngGQIz0oMvXhay5wU16fzZ7BoumsuCuxsLt6bXH839BBTn38YRxZzfrZ+deQy2UtsCYyaZPKgHYdYvNjV+5jsDR8Fy2dMCM0LNqMLEfnmwiCLYwtqf44zJebyh3BdlY+FO9xPhTGEXxmXIWYJ6yIUBDbyZNIN59bEMPaa6ranOU67u0/uqHwWOVZ45YjCo3HnxQK2kV1c2/oP3m8Ilw8deKN27m2wKFjLzn08NxQRqJ836u+9mMIfg2DcRbMplLSb79sB2sQ1mdNHMJAz/5adllTovrPxX2pxZcIbluG6MQ+WY0P83NacONE42qe33Fs0sfT0KTngI0NRVQ2yDvSDCroKRL+eJFxSfejSjp8rlXpmlJTgJWR4C8/xjLQhNyeNrVKt4uf6rGczY2PsTXF35UdBHwHrTVy7uI4qj+czlHXzjv6wZXGZ19j+jdiJDs+Zvr6XZkHpM7POnZ89AswHrYqJcrzQC5eqOBczkrwDiJHy14nYNSsMDQTQJIzRfyoN7NKEi+WWjawNrm6glu/hzCiiE9FKHCSWgK53sowbFuycAVOvb24/roOkjGieHVjA74LjcbASIxibYAohqBrYV6DMT+OORPoXQQZjIXJvLLL4wj1lmQBWWVZL6FQKoo1jde1mmyi+P1FqrWj05hX+cBYjamyWLlU0u7TYD9RTUXKD88vgYRmWicQoheXzyyA+LdMJJz2m2dm9tzrxhHAVNHDveB7If7YyebL7EgoinEEHs5eYJqAYwHHtZPG0Ez76OWWXyXT3ga9Z86M0+n1rd7J0S49DKruLYKyP9SbW1lbvm54VklRoByeI2kAvgpNkI+nQ2PwGrk8ZjUG0EYJI5Oa01P9vBHJw0AkFiot0G8JRrHqK8P8qH3PUQQdSyTvsJ7hhWqaLk4INsBdQbRIvIj094gsHg+Dao1oLjvlrl9OOrSRuYw61awAQFofFBCtfr8UwjFVL4K+QEC+ZHBGtgxolA8yjgMy0sSNQg/S9CenaEB2FlDHbsYMbU6GUVyARGTWR6CMX9+f6jksmoK0WduweDpkUR1BGMaqdFGfl/tebDNr8u2cCMff+6XfZYoSC/Ge3hyvOEjZuNOtPi7m2TgWmyDlLbR7XjRu2sub0F6kL99ZhdkNNYVOMhiImAcJ3f3ilqrRWL+M5k8LhW9gUC8H9EubYJgLnMbGeaM0hg9JswAVP/ZpnwXSsYHoCy1fQncJjD94KEYUIeIsClvtldBsoSqB4HgphKZ3xB7FgBxZfBo8T1YUFjx3XMYizBJkjVzA40DsnZ2w6XgfIUaux0e+/45cuXx3tVUDx76audXucXXrrTADQCZn/ZA8Wa1fICZ1uvHbCMHYB6c1vryipZKatsN7dB/Fq/GkpQwLavHZV8Z6fgzOZFRBPYs4zuNEdYuVHbqwMQoylGSEoDHZi4BPGKQDkzrGoi0EiBZtCKxVOuAycrg2A2MRjCiEDtVH0Mibvv55pfmoRlUA37NEMLlAHYtmEZJ2qmZqYZzNLTqvbeoK8u35AvhYIBbbscmIAxNlCGjLNhz+uB7Y70r8trMK6+eYLwPc7fjG+HxSWEBlKx4DG0fjtHQaXj0yVHLJMHoKFTIFjB3ZAvhaRLkLM0a2fbkIrJtkg2HmycKl0UA51mz+jf+MqVG/K1cKYHQ1QbbbrpIdTGTDcjQ9vOLfoAU+1oHwo9vLj4nFyRc/Es2DfxgXLDh7A4hWU9AuzWPS2i4CtebrU8gFB+1k9TEmivbtzXrDeOTrtjQdVmtY09cCRfYh9jcKESYLutmGAdVEEvLGPf339suxjRGHlT9kICI8FmO8sE9wF4etgDi8oB2i7ma96oL++GYEzpP7AP3o/1wgKdxhzJfbWt0beYhxcmbwFTfdNTLwgNMFWbBFHP3KCvImcK4CjYYtC+ky7J0gTmrSkCjAePlKvqZvQhTBYWj20wp+/OBXOwZWI/vrJyg0JAeAoctwkAsfX6XDA7RgtBU031Bn0FMVs01dCecdDZxbCDOQRNU68N35ZuzDer40mgtHMm8fJ8MGNL5ophInjU/VnTVytuWHOCx+2l+foBM/b0xERMA8fZm0ECaEg2949aPRmd+p8Xmpeemrxswte4GWBICWwdlU3NgAl8E4D3PdFMTh6+NlWmEwR2VLgRYFhw2ghY6jIcHUp++2ryezco35cO3oDsFDjD1FtA4ERziO8FvAwJ2Wv/YA1MRXMKUA6WJh1kbGnnKQAFFiOzYC8QDFA02kKr567+abEOEgH1oKeVL1E7oA54DOfEClDe7xweLrXl8HBn5wAiUSR1CgztUdXr+6eg3qz5fNsXHZobhfBgay8YJMYnUGPDo7YDSmipJBtF07lvn7425OlbdS6wEGG1ZYtge+/oaO+sViYCHl/5JuRNOgO2ts8mguhQcJA4fnwKirov41Q4Ypttz6Q5mtI5JV3cLwcIVVTrPFNugKHRovoY/Prm4/0tNJYQtTX0cFI/aU5Z82LIzE1hGMD2b4BqMFxI69PrlawU6Zf+utKgbCQaGNg9jbNqt4mcqxVvmOV4nhfYcP9ODEugskcfcTz2oU7u1Tww+lIEJtvqvtpp95T39zBqv3QDotnQ4ooWKgBSBx8MZDA6j/w74q9aeJhwG80GBKNULvkbfC5f3DGwWQfVTRBj/T86FnWPp5gpmp9sdi3y/96Uve1wVEauAAAAAElFTkSuQmCC"/>
          <p:cNvSpPr>
            <a:spLocks noChangeAspect="1" noChangeArrowheads="1"/>
          </p:cNvSpPr>
          <p:nvPr/>
        </p:nvSpPr>
        <p:spPr bwMode="auto">
          <a:xfrm>
            <a:off x="155575" y="-1119188"/>
            <a:ext cx="24384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sp>
        <p:nvSpPr>
          <p:cNvPr id="6" name="AutoShape 4" descr="data:image/png;base64,iVBORw0KGgoAAAANSUhEUgAAAMwAAADECAMAAADkrz6tAAABlVBMVEX///8AAAD5+fnezYf/6f//AADTvF/8/Pz/6P/4+Pj/7P//7v/19fX/8f/y8vLr6+vn5+fe3t7Q0ND/8///9//Kysqfn5/j0oq0tLTV1dWZmZmTk5Onp6d4eHi6urqEhIRZWVmCgoIcHBxtbW1hYWF1dXU2NjZBQUEsLCxdXV1KSko9PT1ISEgkJCQNDQ1SUlL0AADpAAC6AABqAADn2udIAADexmQVFRXNAACZAADUxIGPAACtAADeAAA2AAC/AABlAAAhAAAUAABVAAArAACEAAB3AAB+dn52b3ZBOkHIvchfVl8IAAjZzdltY22hlWIhHACnm6c0AACOhI5HQEd/cTlCPSiEelDCs3ail6LJs1uRgUK3o1I+TU3k0OTOwM6Th1lfWDodGhA1MR0qJTBPRiMbFBtmXj12GRlzX19VSyRHICAJKyu8q7wYFCKJf1Cpl01sYDFKExMmOzt1Li5NNjY1MRMSEAB3S0v35ZcXJSUVJhMAHBYyQjRhZE+Af2VJPxCbk3Xb0KXOxp3/98NfNDQsGhpxp4+bAAAdbUlEQVR4nNVdiX/aSJZWYScyCHQAwgKEOCRAYBCxjY3PXI7tAMZH48R2OolzOM5spp1ONjvJpHe2Z6d3Zv7urdIBkhAYMD7yfjMd4mBRn971vVevBIbdTGGZ617BCCWSvu4VjFDi4LpXMDohRcBd9xpGJkwe5Fp/YclrXMkIxC+DKVp/zWT817qWC4sAQMWwM/5Ht7gQACCkvaRKgL/exVxQ3DEIJu1VX3MtWKqEr2dFFxByCoJJaE6TtYAJF73XtKahhYZYQEElAX74ymRmcYW6rkUNKwICk1XBiPAV2/oHv1z54eJ0oqUZfxG+aimDkkARv8Z1DSUIASghMHH4Qm4pAwa5qWtc1lDCICxqAAhnESrD5/0K/Ok1rmsoCalgJAolTChR3bLIAgrY17u0gQUvqWDSboxW7U3QfkwlTH/5YSScUcFEYVWD/qxo1MwbU3/6owUz1bZQqvQqhu9gWigAIP+DBTMyrYHhNcWAmBv9NGr88McStqIuu8Ixxfb6dSyZH6w1gOvrLgqaYcnQZfCIov0w6rru5Q0mlKyDkbQXCbj+qI5FbpdpPwbf1BylLXHTj9pJho1f4xL7Fq8NC2DwpPGyYlTSkIn+ENVn3IYlRbWwgJY2uBT4EcxMT5htqeRaL4uGYkIKiF3rKvsT3K4Ys+g5xotU9SM0bFilOxZJK2tUIh37AazMJXXHklIpJi6k0Gv2vCvdABFAviucNGJllJZRRfd1r7QPSWXCeLELGOT9jFYc/BAek0yFoU909X5vSH99iQlzZL7IKjzmcrVzpFkSOMYaFpgZcbeJpNuvheRotE6KIoa7XFpDxiZFPx2Xjb+MutgUlARnaISUU+Io6j9BZiAWF+6OdYLJxqZar+OjYc446TUuxMIImfZreCiYtbkLV4BURoBGBgVTo29XSRhG5qIv9JlhSYpybFiFwCLeIbLq9QRoGNGLuk5c9OIqGJzM98CS0m0a98dLFwJDCig0TqUjCAPSDVDiqCuvkpC0GvuFYf0nLDOaYqBqenEanS37k8UL+46X0/yxFHJpDWEgI8ZEIucU0Ru4ynBoXLmQgcW4sqNE1Xezomzd6BhSjHYDSFJ62C+R6iYKRAMtjS6AoXZQQqUWFheOd8USgfeT5ottWBcUb8sIYrqjFqAyVOYO6Z8rDjL0+RexSxheowXGjfZkHCVJhYW01u+Ijabn1EnTp1i9oxpXdTQEpRXjLpNg3QiaFDPKnQslAzrsDxsx0duRCFIsrWmJx9giGLykFTIMZgYT7WpnBqqhSQA/ZVQZqWzcT7kxsvPOhUTtT5aBJlIc0G0ohcMsmgl1XN8q6eH1wielTLtoSiUFiu+soTRLBnkWRW9xoOvjaQnDLWD43lguRjioMBsxaSMnVbp+0JQaagYqngTFYmTnmpl4YaKJk3S650dYpAQ9q98CispHrVhcWM9Pio1mI4DrSZosEsLCU31+aDxP4TYwpR5XHkl+QSJ0KwM7JEHhevv+PPErgk0xLkzufuER5H1D2H7BwBVWlH5CtKuQdtsUg3d0NVuSGumWRg/aZJUYVgTZPjw1BJgOxXS9ZZURN2XZfi3NX+nHvtkKb8fSPZjpmwAuSuBG1J7huodlixRgLqqcVxSSUha3GRnkmQnnK2ZhLiYZPxfPjG4C7ZyMZpHzSg4OdHi/C2OmnC8m8ZG4WJKNQZTRSK/ayf75va+EF5Muu2JcGNelR2v8uB9X7F/O5YEtyfYm6kk53KEYV8/mOZTkaPvMpNgvmEzPxMkocQcsTK8WAAzOo97WpLtVTx1gelpE1E7KtMDcYycAlU4jlzB0h1BctO8MdYLpVXXShUQnFhdu39Q0izhEFXu+cCCLLMjtjyZ6cI/eYDhIrjvBeLsEZnS1SxqcgbV+GjWG4Ut/tDsv7DWE4E0Cb0coc+F0NyurpC9tooHK6SkC4qG5bvYm96g56alEJxaXOpTpJFnhEjdl/MqU4b44RnWJb73IFAvsdYwKpgv7S17uOJMAJNK4tTjGObtOuvvtDAHOCYwjwchd+jhzDETaq8FYx/SQ6u6zEvA7gXEIZhX+8vdjqZI5HGFMrnMZWr/TWZQM4+Qznfm/eCXTf2xKdpnQODtOt6FKLyjRTmCS9gsoVzTJyAPRxOBxJxNR+8NOEgYi6QSmo8N4VfNyuAhCpgXhGO9Q7CjOG1E8iDpg6ezMiFc2v0BXLLwXxwSHjCM72kkSdNaYCIzdVq9w9k+AhmZZi1NZ7diuFR3qMgcwpavDgrKF9QajHZpOcUCTLzoxs44dgCsdLCHTCm1FQzn0I4sda3LJBafI7MKsAb54tSdMqKm0tfTFvKHOzmfGjoapSPZ+mfbbVtJ8de6vSdhOS3DcoSVRtDVUWEV0sjI7mMhVD2VzxbC9WYxxnbWoFQ0HHEpmV0ef+cpnsbzpXEdhgtERO/OULQuzB47WL1ooXuZKzsvhflMNyWQ6yTyO+e253OI3SUeaaQcz/HbfIEIVzZUK71QAYy7WlkHldgKE3IF2BmOxz6uZXk5a53FE2aHPgkbFbSm0pU4ypzgGMxdmvgHKlfAyCry2bJDTiiNrxDHWmjYKhm6YfNZRMda9mas5xxB7vfR3S6HCdwtOlLU+MZyALca6gDHnqME2eocUYWtp7HeLb1IJZ6oFk44VjT5dLZirVIsuzc2Z0QZm52AiyIeTS1YwiGA6hyd7IZxU3+4YMtCbSdNb86PFUnK6N9zUziQEY6uHQ8ghHG82aY3RKAy648C+K6uDMXeaRqsYv1zoKOFx/tvO5NjkoX1KwhVDDuG4QGtrGu1/UaWM21mNpuEMabS8jJU7Ij28p4eTYxBMx7gPWUKPinBcobUXlqchzRQdsVhaACOu/YXUZ9sMASnuLkEsY5MHnSmAlEDB64zGWnHl3EK3cOFtU7ORTLGawXy8/WlXNAf75FekFyivHbYVaRHkGMypS8FYi4JoGjjsMqE3to+c9LXxPoiwH5/NP//ffNsR+W8alskdx/tGSSDLOZkabt9sy3Xx//bYRH7UlQx78mn+9u3PH43TxexHXS+Tb53vGwpcaE6nxx3XdeOIxez/fSqG4foFTReeQDDzn3Y1ikglPn/XsLzvmpvRiFaSwe3GZhshk52zjGlAW+5jeW6an+o/5uHSOwjm9vyzzwrvhkamOT80Mrk7NXfzEmS7fq8VDk5ZwnPCicmhd7XaGeeHMkZQmw39c9H4m2e3EZrbP79JusnMgY7ljfWjcIomTeUtxcaBkrb5jrW777SZgcCEDZqZP6eQcQvJqUw8oqD42a+w4GekGgjn+VdJyzAwxXyzjBZxiWwmk8nmJb61ABcdUbchLN1Oc0BzrmVMUzO973c4OQVElkLbn4OwhNzucx3Ns6/g9ZKaLi3dY1iAZdGOg9cfzYOiyRu5DIiZGYF5vEfEuuR/I7t2n8HAqTBkrgkVLD/g9Fl4690zHc3P4GASyuGuuSzjKiBtKASH5mUic5D8l8xszdtu7zknGTScob+hW4VJs5EMyEf9MMDgLmHgqWMefLg9rxkaODiE8k4yYWG1KUMmFItAo4JwcpV46/o4b0HTPn3Rhcq0wTjvHtJCEoVKAZaruBt3h1KDT2tGwDsVDdQM+AYlZbIAGKJK8NJsFqQLKRhtcYwMaU8l0URATyZoeY1Lj7uKc1w2mZlDhUlFJJiqsiHarXoihqc7e3F9CHeq+s38h9Q//vjnH7+DsIskKdovcOqWOeQvUHt5eE/RVjqEwxQA3wptAppvbC2VnuqVMNE79Gg2Zb7jOMlw0EIrWYmDP1Z/F3OZxjgyMWEAFsdmdz/Nzz//9o9//vHH//1D+ZKUSn+5O7d2f31xZWX5Uc6P0clCRJR0i8LIJIi3FsNDm2qjUW+844aZrjz1dKxlxx16SQJUSnGeRebrcqP7hbPwbXJeSkZ4HtWxAzWkIIF88vwz+P3vv//P38DcxvLKzMLq6vSdW0hW13+J0DgjhMnW8Rc3r0jGalxRqIg2GrTWLgWp9gb9wJke+11sNAFdjA+jQ0yqdaHVcLFiKcr5GQrX+FNyICwctKf/hnq9uzEDMWgg2jL9KBvLybF2TsdxptiaDIWcPtTKNxid6tLIbKHRaI/aLwxHoFmWWNqLtS7AcFGpJApqjsZxHPPnIYnrc8wJJ2lB/A08mFvbWFlAIO7cmYayurq6sDCzsri8Mbs2d/fuQ/jprGjuN6ORtAyjeQ6tHuFSQWJk4hwsCI3Om2Hoy8QRpvZ1MX+mFA23foSRMGlK/Y0GUWEu+uLh3MbiCjSqhXszK8vrs3N3Hzx8+PDBI+gxsxsb6+vry1AW74NKPmHxBBxjRRAPq3Bg2IlpPFXIFrmu/tJecTyRzSfEeAQ92ND2duTprY9gRJDpsvtrVQnLx3OZ+8v3Fu5BJ99Y++nR3bXZjZ/++y3YWICyarW2jTTLh+1rIrm8nOT8pJr581Gej+ZsDKcbGpxmGJrEOpAgBMYLN+biIGM+PzbjXOzFL3PLM6v31jfWHj1aW19Z0Na+cbAEFm91yMwLRvtg3ErGSEECSqbUKoRljjzHxoxfRdIbMKzfFRDvPRrkptioDB5tLNyZvrc+u7F4D6pgehX6x/rsGvSNg+9PUTRbhDEZyQySezM6oXGRdJhymfAgJw3zsVyiVColpAjtdKsHFEzF6SYZ1Ivj8V6uH+aSatKaXVlZvI+c4v7aIxPV/QrBHIBMIockkUi80ORLBeQ5v1+IlyogFWfdprvv1mIAijuYc+NmMPEKkSiUmLa7VkzEeDbsDMgVbfWslS+5ZDTE85wgCCz8v8BxMvgZkjNImaM0hYTWhGGYMMuLSqqYSfKCEJGVmN+ugHONxvzenv9K8kkk8XhUlXgyq2RjgtNOIXpEmlyQ4lwYLpd047j1Hz8jpjm5BJIOt8ILsVHIgHEqBFLRPl3DQdChm34g64KhQ2HOzYJee6HZr8/nP6Ea4H32HCKEDqTxQ8LBwpWixU574YH3kBEVafBdDw5WnPNPEJhX589/8FmQ6HNJHUtkC0DssNMOFFAohg1JkGMODAWjs18hbX6HwBz202pIwkjg2A08VxAPzIS6/iqmkmiBC8WlTFHiunh/b4mAT/O359+AXycnl972sQOEikA5NFT8Uh8ukXR1aXiwYn5K1mo8jhyuS8hufYYFzTMAXk2Ojb3v6xnXZFIBU2z/Ucy0YMQeS867I2QkHeUF1s8ivjlIFdMWXNx9hlqBKhjoNP0xbnTcPk4PY2topLALGtP1/XFxmP0bAfyMyuYnGpidfttuTBQSeJgEhkBDRkHBea/HZcRl+AFJJTL4mEDmK+oEzn/WwPTlNKrgrAyU9DBRGscjIGexoraCScrrdsOK08tIQ+ytRZH3Q5f5CsAO6pu9Pi/TmCQJnZXrJ0rbWILaLpAzsBKIxSOQiIRhStbegNOtvZ5sfGDFhDMf1ObM87c6mFenA9wPWNagxHEeHDdJkurBAh1RxxYIzChhrbzBcUjGQSnCs4PHZXccqD3N+U/fgLKjdTQHmZsghSKQ4w67HBa90HFRSidhPab123Eme3dmHVWwGY4V+FA0BmmLLEb0x6l44+ed/+oiYTUsQ4H+/0brNYPYQPeEjgMwFe2sGi2aocN8AppkqhBC74Mx596tO9OLD4FSQqcYIemnkT5SWTEejael7HCngr35XXUf4PazDwC8VcF8f1+wMBqcJCnK24vYkYiP5wWKVDO4zT1awQlVhVNoXkZ9gK5WyC4sz0Hf4PQ9BjY5pTdFU5lhNgk5YxsAuYwGZnJny+Q0tBCR8oWCGBJaCF3hjtzMwCoBdb84wc9QpNfMyHGXl6Roxs8KHJ9U99eyITYGVvSy/M695fvgS5zVGRks52PpWFQYZnTLrYVlLWWCp9pGs9lp+PYUYikuaCBY2eG2kWxInSQr5iUxHYMFSSQSCkVQTRJLi1IiK9vPAN1fXNXL8jsLi3f/lmzfK/eQo46h1v7MkxaYsbG3rfPk1tmLVD6KmrUySMNb2OlXJMP3eLJcpzyaNeBA/Tz4ctFxrXDmnYbl9m1oZdr+DNrR3NK0THc7HlZySd0qBS8NS1NoUaFoXBVYN0K6xZCMaBuDFKXsb2DuXqsJtPLgYgdncT1f3lZZJgDvx7Tt2R1teJSWwP5mc7O+BVIn1oXI/BBj7+Foe6Lx4RzgXaQQLYG1FpzV9YehC0w5+k8/6FjQfgYAB/q++eG3OLzF4QQ4KhOEp1yrbvr3LWCQ/Q9xGxne2MW9vzBzVwyj8CKBWSMW3Lo3lxh+0kEEzw0wH9BH/KqDWXoqC7mpIjgKEJ5xD0GUPYGwFc05hxq7CqkfjFi+dWt6sYj2z7xsBswtL+ht7cVKYsiJGhY8uW2I+hGvJnU7OwCg3qzvBcc18YxPBBo2k4+Q/HB3kZVgLlFbjXfWH/CIBnKF335Jra2sTms/AyJqzw0oeOHrcx2KGpg1NqOCeQX2fTgRGDdJoGkFk84N/egONlmZm1FNa2E2jzaYSJiE+Gj6X8szMLxNr8w+/BIVmMHiMweeGKEM0X+DzahOs/s4OKFCICZUzYyPE+WqzdAqQ49YudiYcv+eFpJnJeOpDN4wV7q7MYPyzsr9hy+S/ABeSebAMwPM7XdWMEtvt5FaArU6AU2NUHXkK9dt8XlYLFDcsFiZndbg/PSiRThI9gVYm0E/nZ65r3zJ8f1Gt5BJMZ/eoNW9HdPBwEyz70Hq8D0GZ77AGXiM0BD4y81qO4/3mEjpS8LS35a1MDZz19QcY/MK0KP19OL9B/9WHx51ntCFb3pQ3v325DNQ4CqfGlhgpjkpE2j9vk3QpM/ApuY+vmB5b1MLa/LFDyLjQm5Ni2J3Fv/VPqnp5nNgdsHYtbu3PPuvuMCcExB4lcjM3/4ZPD6Ci6vxJ2Ywh1tnaP0ThO8I1I9r5fEJLQz4AkQZhbWMfxTTYlTkka6c1WXT4XmK/+3h+nSL6azeW/xrrLcDyYj6P/v8VdlqBGunTRxa1OsWGFjTHPm0qByoAfkMx3CfEdawbQRmRIeq2am7Oj9byJupehz8tGLaIbozvfIXqXv9y6sdmQ9b2/U6TIkEMe7ZNAgAku8ftgmPCmYiWN4HSn3zmNCwTODNC0Uyu0R/2dDg3FmPmnoPlPjLoxmDGUwvLq6s9Ri3K+w+Rz2MfYxAgRfl+U2wY9LMzkkDrt4Dw8CEjziqV1OphoZmIoiscoSPVPKn/72swZn5q9886ZL8ZW5Fx7myuDHXnUCFlQ8qIdsPqFFrXAVzaAJzCGpw8USzif5LlJkjcGaA2UNgRvasK0RopAfrqsev/sn8mFtXOP7bo3VVPaszCwsbXaeHIqjrD9N+ysjynsBjsNQGM7a0u0eME57ipkppCIjgzKcmz4ngGQIz0oMvXhay5wU16fzZ7BoumsuCuxsLt6bXH839BBTn38YRxZzfrZ+deQy2UtsCYyaZPKgHYdYvNjV+5jsDR8Fy2dMCM0LNqMLEfnmwiCLYwtqf44zJebyh3BdlY+FO9xPhTGEXxmXIWYJ6yIUBDbyZNIN59bEMPaa6ranOU67u0/uqHwWOVZ45YjCo3HnxQK2kV1c2/oP3m8Ilw8deKN27m2wKFjLzn08NxQRqJ836u+9mMIfg2DcRbMplLSb79sB2sQ1mdNHMJAz/5adllTovrPxX2pxZcIbluG6MQ+WY0P83NacONE42qe33Fs0sfT0KTngI0NRVQ2yDvSDCroKRL+eJFxSfejSjp8rlXpmlJTgJWR4C8/xjLQhNyeNrVKt4uf6rGczY2PsTXF35UdBHwHrTVy7uI4qj+czlHXzjv6wZXGZ19j+jdiJDs+Zvr6XZkHpM7POnZ89AswHrYqJcrzQC5eqOBczkrwDiJHy14nYNSsMDQTQJIzRfyoN7NKEi+WWjawNrm6glu/hzCiiE9FKHCSWgK53sowbFuycAVOvb24/roOkjGieHVjA74LjcbASIxibYAohqBrYV6DMT+OORPoXQQZjIXJvLLL4wj1lmQBWWVZL6FQKoo1jde1mmyi+P1FqrWj05hX+cBYjamyWLlU0u7TYD9RTUXKD88vgYRmWicQoheXzyyA+LdMJJz2m2dm9tzrxhHAVNHDveB7If7YyebL7EgoinEEHs5eYJqAYwHHtZPG0Ez76OWWXyXT3ga9Z86M0+n1rd7J0S49DKruLYKyP9SbW1lbvm54VklRoByeI2kAvgpNkI+nQ2PwGrk8ZjUG0EYJI5Oa01P9vBHJw0AkFiot0G8JRrHqK8P8qH3PUQQdSyTvsJ7hhWqaLk4INsBdQbRIvIj094gsHg+Dao1oLjvlrl9OOrSRuYw61awAQFofFBCtfr8UwjFVL4K+QEC+ZHBGtgxolA8yjgMy0sSNQg/S9CenaEB2FlDHbsYMbU6GUVyARGTWR6CMX9+f6jksmoK0WduweDpkUR1BGMaqdFGfl/tebDNr8u2cCMff+6XfZYoSC/Ge3hyvOEjZuNOtPi7m2TgWmyDlLbR7XjRu2sub0F6kL99ZhdkNNYVOMhiImAcJ3f3ilqrRWL+M5k8LhW9gUC8H9EubYJgLnMbGeaM0hg9JswAVP/ZpnwXSsYHoCy1fQncJjD94KEYUIeIsClvtldBsoSqB4HgphKZ3xB7FgBxZfBo8T1YUFjx3XMYizBJkjVzA40DsnZ2w6XgfIUaux0e+/45cuXx3tVUDx76audXucXXrrTADQCZn/ZA8Wa1fICZ1uvHbCMHYB6c1vryipZKatsN7dB/Fq/GkpQwLavHZV8Z6fgzOZFRBPYs4zuNEdYuVHbqwMQoylGSEoDHZi4BPGKQDkzrGoi0EiBZtCKxVOuAycrg2A2MRjCiEDtVH0Mibvv55pfmoRlUA37NEMLlAHYtmEZJ2qmZqYZzNLTqvbeoK8u35AvhYIBbbscmIAxNlCGjLNhz+uB7Y70r8trMK6+eYLwPc7fjG+HxSWEBlKx4DG0fjtHQaXj0yVHLJMHoKFTIFjB3ZAvhaRLkLM0a2fbkIrJtkg2HmycKl0UA51mz+jf+MqVG/K1cKYHQ1QbbbrpIdTGTDcjQ9vOLfoAU+1oHwo9vLj4nFyRc/Es2DfxgXLDh7A4hWU9AuzWPS2i4CtebrU8gFB+1k9TEmivbtzXrDeOTrtjQdVmtY09cCRfYh9jcKESYLutmGAdVEEvLGPf339suxjRGHlT9kICI8FmO8sE9wF4etgDi8oB2i7ma96oL++GYEzpP7AP3o/1wgKdxhzJfbWt0beYhxcmbwFTfdNTLwgNMFWbBFHP3KCvImcK4CjYYtC+ky7J0gTmrSkCjAePlKvqZvQhTBYWj20wp+/OBXOwZWI/vrJyg0JAeAoctwkAsfX6XDA7RgtBU031Bn0FMVs01dCecdDZxbCDOQRNU68N35ZuzDer40mgtHMm8fJ8MGNL5ophInjU/VnTVytuWHOCx+2l+foBM/b0xERMA8fZm0ECaEg2949aPRmd+p8Xmpeemrxswte4GWBICWwdlU3NgAl8E4D3PdFMTh6+NlWmEwR2VLgRYFhw2ghY6jIcHUp++2ryezco35cO3oDsFDjD1FtA4ERziO8FvAwJ2Wv/YA1MRXMKUA6WJh1kbGnnKQAFFiOzYC8QDFA02kKr567+abEOEgH1oKeVL1E7oA54DOfEClDe7xweLrXl8HBn5wAiUSR1CgztUdXr+6eg3qz5fNsXHZobhfBgay8YJMYnUGPDo7YDSmipJBtF07lvn7425OlbdS6wEGG1ZYtge+/oaO+sViYCHl/5JuRNOgO2ts8mguhQcJA4fnwKirov41Q4Ypttz6Q5mtI5JV3cLwcIVVTrPFNugKHRovoY/Prm4/0tNJYQtTX0cFI/aU5Z82LIzE1hGMD2b4BqMFxI69PrlawU6Zf+utKgbCQaGNg9jbNqt4mcqxVvmOV4nhfYcP9ODEugskcfcTz2oU7u1Tww+lIEJtvqvtpp95T39zBqv3QDotnQ4ooWKgBSBx8MZDA6j/w74q9aeJhwG80GBKNULvkbfC5f3DGwWQfVTRBj/T86FnWPp5gpmp9sdi3y/96Uve1wVEauAAAAAElFTkSuQmCC"/>
          <p:cNvSpPr>
            <a:spLocks noChangeAspect="1" noChangeArrowheads="1"/>
          </p:cNvSpPr>
          <p:nvPr/>
        </p:nvSpPr>
        <p:spPr bwMode="auto">
          <a:xfrm>
            <a:off x="307975" y="-966788"/>
            <a:ext cx="24384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3313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Lineare Regression im Detail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232264" y="908720"/>
            <a:ext cx="8766048" cy="4968552"/>
          </a:xfrm>
        </p:spPr>
        <p:txBody>
          <a:bodyPr/>
          <a:lstStyle/>
          <a:p>
            <a:r>
              <a:rPr lang="de-AT" b="1" dirty="0"/>
              <a:t>Abhängige Variable </a:t>
            </a:r>
            <a:r>
              <a:rPr lang="de-AT" dirty="0"/>
              <a:t>(„Regressand“): zu erklärende Variable</a:t>
            </a:r>
          </a:p>
          <a:p>
            <a:r>
              <a:rPr lang="de-AT" b="1" dirty="0"/>
              <a:t>Unabhängige Variable </a:t>
            </a:r>
            <a:r>
              <a:rPr lang="de-AT" dirty="0"/>
              <a:t>(„Regressor“): erklärende Variable(n)</a:t>
            </a:r>
          </a:p>
          <a:p>
            <a:endParaRPr lang="de-AT" dirty="0"/>
          </a:p>
          <a:p>
            <a:r>
              <a:rPr lang="de-AT" dirty="0"/>
              <a:t>Überführung in lineare Gleichung*:</a:t>
            </a:r>
          </a:p>
          <a:p>
            <a:endParaRPr lang="de-AT" dirty="0"/>
          </a:p>
          <a:p>
            <a:endParaRPr lang="de-AT" sz="1400" dirty="0"/>
          </a:p>
          <a:p>
            <a:r>
              <a:rPr lang="de-AT" dirty="0"/>
              <a:t>Parameterschätzung über </a:t>
            </a:r>
            <a:r>
              <a:rPr lang="de-AT" dirty="0">
                <a:solidFill>
                  <a:srgbClr val="E37823"/>
                </a:solidFill>
              </a:rPr>
              <a:t>Methode </a:t>
            </a:r>
            <a:br>
              <a:rPr lang="de-AT" dirty="0">
                <a:solidFill>
                  <a:srgbClr val="E37823"/>
                </a:solidFill>
              </a:rPr>
            </a:br>
            <a:r>
              <a:rPr lang="de-AT" dirty="0">
                <a:solidFill>
                  <a:srgbClr val="E37823"/>
                </a:solidFill>
              </a:rPr>
              <a:t>der kleinsten Fehlerquadrate</a:t>
            </a:r>
          </a:p>
          <a:p>
            <a:endParaRPr lang="de-AT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AutoShape 2" descr="https://upload.wikimedia.org/wikipedia/commons/thumb/1/17/MDKQ1.svg/405px-MDKQ1.sv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844824"/>
            <a:ext cx="35909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9" y="3284984"/>
            <a:ext cx="253991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20853"/>
            <a:ext cx="1833761" cy="11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15272"/>
            <a:ext cx="1181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48" y="3372232"/>
            <a:ext cx="222581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772498" y="511973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>
                <a:latin typeface="+mj-lt"/>
              </a:rPr>
              <a:t>r1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403554" y="5014503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>
                <a:latin typeface="+mj-lt"/>
              </a:rPr>
              <a:t>r2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86960" y="438034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>
                <a:latin typeface="+mj-lt"/>
              </a:rPr>
              <a:t>r3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905526" y="3616325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b="1" dirty="0">
                <a:latin typeface="+mj-lt"/>
              </a:rPr>
              <a:t>r4</a:t>
            </a:r>
          </a:p>
        </p:txBody>
      </p:sp>
    </p:spTree>
    <p:extLst>
      <p:ext uri="{BB962C8B-B14F-4D97-AF65-F5344CB8AC3E}">
        <p14:creationId xmlns:p14="http://schemas.microsoft.com/office/powerpoint/2010/main" val="3349679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Lineare Regression im Detail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4" y="3068960"/>
            <a:ext cx="3120375" cy="156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94740"/>
            <a:ext cx="1721208" cy="33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1828" r="1425" b="2467"/>
          <a:stretch/>
        </p:blipFill>
        <p:spPr bwMode="auto">
          <a:xfrm>
            <a:off x="3804995" y="2264668"/>
            <a:ext cx="5061197" cy="325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2" y="2184363"/>
            <a:ext cx="2231207" cy="37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189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 Güte einer gefunden Regressionslösung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8766048" cy="4263712"/>
          </a:xfrm>
        </p:spPr>
        <p:txBody>
          <a:bodyPr anchor="ctr"/>
          <a:lstStyle/>
          <a:p>
            <a:r>
              <a:rPr lang="de-AT" b="1" dirty="0"/>
              <a:t>Bestimmtheitsmaß R²:</a:t>
            </a:r>
          </a:p>
          <a:p>
            <a:pPr lvl="1"/>
            <a:r>
              <a:rPr lang="de-AT" dirty="0"/>
              <a:t>Durch Regression erklärte Varianz der abhängigen Variable</a:t>
            </a:r>
            <a:br>
              <a:rPr lang="de-AT" dirty="0"/>
            </a:br>
            <a:r>
              <a:rPr lang="de-AT" dirty="0"/>
              <a:t>→ Wertbereich: 0 bis 1 (= vollständige Varianzerklärung)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7" y="3979876"/>
            <a:ext cx="58594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012A7FC-7771-4F0A-BB17-34C354A53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933" y="3750495"/>
            <a:ext cx="1569865" cy="19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63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 Güte einer gefunden Regressionslösung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3674" y="3522642"/>
            <a:ext cx="5382376" cy="28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https://de.wikipedia.org/wiki/Bestimmtheitsma%C3%9F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53" y="1124744"/>
            <a:ext cx="7107237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44" y="5404259"/>
            <a:ext cx="3247007" cy="7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913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Sonderfall gemischte Skalenniveaus: der Eta-Koeffizient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 anchor="t"/>
              <a:lstStyle/>
              <a:p>
                <a:r>
                  <a:rPr lang="de-AT" dirty="0"/>
                  <a:t>Unabhängige Variable: nominal oder ordinal</a:t>
                </a:r>
              </a:p>
              <a:p>
                <a:r>
                  <a:rPr lang="de-AT" dirty="0"/>
                  <a:t>Abhängige Variable: metrisch</a:t>
                </a:r>
              </a:p>
              <a:p>
                <a:endParaRPr lang="de-AT" sz="1000" dirty="0"/>
              </a:p>
              <a:p>
                <a:r>
                  <a:rPr lang="de-AT" dirty="0"/>
                  <a:t>Eta:</a:t>
                </a:r>
                <a:br>
                  <a:rPr lang="de-AT" dirty="0"/>
                </a:br>
                <a:r>
                  <a:rPr lang="de-AT" b="1" dirty="0"/>
                  <a:t>Variabilität der metrischen Variable</a:t>
                </a:r>
                <a:r>
                  <a:rPr lang="de-AT" dirty="0"/>
                  <a:t> durch die unabhängige nominale/</a:t>
                </a:r>
                <a:r>
                  <a:rPr lang="de-AT" dirty="0" err="1"/>
                  <a:t>ordinale</a:t>
                </a:r>
                <a:r>
                  <a:rPr lang="de-AT" dirty="0"/>
                  <a:t> Variable </a:t>
                </a:r>
                <a:r>
                  <a:rPr lang="de-AT" b="1" dirty="0"/>
                  <a:t>erklären</a:t>
                </a:r>
              </a:p>
              <a:p>
                <a:pPr lvl="1"/>
                <a:r>
                  <a:rPr lang="de-AT" dirty="0"/>
                  <a:t>Unabhängige Variable → k Teilstichproben mit Umfang </a:t>
                </a:r>
                <a:r>
                  <a:rPr lang="de-AT" dirty="0" err="1"/>
                  <a:t>n</a:t>
                </a:r>
                <a:r>
                  <a:rPr lang="de-AT" baseline="-25000" dirty="0" err="1"/>
                  <a:t>j</a:t>
                </a:r>
                <a:endParaRPr lang="de-AT" baseline="-250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de-AT" dirty="0"/>
                  <a:t> arithmetisches Mittel der j-</a:t>
                </a:r>
                <a:r>
                  <a:rPr lang="de-AT" dirty="0" err="1"/>
                  <a:t>ten</a:t>
                </a:r>
                <a:r>
                  <a:rPr lang="de-AT" dirty="0"/>
                  <a:t> Teilstichprobe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AT" dirty="0"/>
                  <a:t> arithmetisches Mittel des Merkmals y</a:t>
                </a:r>
              </a:p>
              <a:p>
                <a:pPr lvl="1"/>
                <a:r>
                  <a:rPr lang="de-AT" dirty="0"/>
                  <a:t>s² Varianz des Merkmals y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3"/>
                <a:stretch>
                  <a:fillRect l="-904" t="-49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dirty="0"/>
              <a:t>https://www.fh-muenster.de/gesundheit/downloads/personen/wellmann/11_korrelation_und_assoziation.pdf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3" y="4749322"/>
            <a:ext cx="2952328" cy="12871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127" y="5925052"/>
            <a:ext cx="901096" cy="4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51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Sonderfall gemischte Skalenniveaus: der Eta-Koeffizient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Interpretation:</a:t>
            </a:r>
          </a:p>
          <a:p>
            <a:pPr lvl="1"/>
            <a:r>
              <a:rPr lang="de-AT" b="1" dirty="0"/>
              <a:t>0  </a:t>
            </a:r>
            <a:r>
              <a:rPr lang="de-AT" b="1" dirty="0">
                <a:latin typeface="Calibri" panose="020F0502020204030204" pitchFamily="34" charset="0"/>
              </a:rPr>
              <a:t>≤  </a:t>
            </a:r>
            <a:r>
              <a:rPr lang="el-GR" b="1" dirty="0">
                <a:latin typeface="Calibri" panose="020F0502020204030204" pitchFamily="34" charset="0"/>
              </a:rPr>
              <a:t>η</a:t>
            </a:r>
            <a:r>
              <a:rPr lang="de-AT" b="1" dirty="0">
                <a:latin typeface="Calibri" panose="020F0502020204030204" pitchFamily="34" charset="0"/>
              </a:rPr>
              <a:t>  ≤  +1 → dimensionslos, keine Aussage zur Richtung</a:t>
            </a:r>
          </a:p>
          <a:p>
            <a:pPr lvl="2"/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  &lt; 0,1			kein Zusammenhang</a:t>
            </a:r>
          </a:p>
          <a:p>
            <a:pPr lvl="2"/>
            <a:r>
              <a:rPr lang="de-AT" dirty="0">
                <a:latin typeface="Calibri" panose="020F0502020204030204" pitchFamily="34" charset="0"/>
              </a:rPr>
              <a:t>0, 1 ≤  </a:t>
            </a:r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 ≤ 0,2	geringer</a:t>
            </a:r>
          </a:p>
          <a:p>
            <a:pPr lvl="2"/>
            <a:r>
              <a:rPr lang="de-AT" dirty="0">
                <a:latin typeface="Calibri" panose="020F0502020204030204" pitchFamily="34" charset="0"/>
              </a:rPr>
              <a:t>0,2 ≤  </a:t>
            </a:r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 ≤ 0,4	mittlerer</a:t>
            </a:r>
          </a:p>
          <a:p>
            <a:pPr lvl="2"/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  &gt; 0,4			starker Zusammenhang</a:t>
            </a:r>
            <a:br>
              <a:rPr lang="de-AT" dirty="0">
                <a:latin typeface="Calibri" panose="020F0502020204030204" pitchFamily="34" charset="0"/>
              </a:rPr>
            </a:br>
            <a:endParaRPr lang="de-AT" sz="1000" dirty="0">
              <a:latin typeface="Calibri" panose="020F0502020204030204" pitchFamily="34" charset="0"/>
            </a:endParaRPr>
          </a:p>
          <a:p>
            <a:pPr lvl="1"/>
            <a:r>
              <a:rPr lang="de-AT" b="1" dirty="0"/>
              <a:t>0  </a:t>
            </a:r>
            <a:r>
              <a:rPr lang="de-AT" b="1" dirty="0">
                <a:latin typeface="Calibri" panose="020F0502020204030204" pitchFamily="34" charset="0"/>
              </a:rPr>
              <a:t>≤  </a:t>
            </a:r>
            <a:r>
              <a:rPr lang="el-GR" b="1" dirty="0">
                <a:latin typeface="Calibri" panose="020F0502020204030204" pitchFamily="34" charset="0"/>
              </a:rPr>
              <a:t>η</a:t>
            </a:r>
            <a:r>
              <a:rPr lang="de-AT" b="1" dirty="0">
                <a:latin typeface="Calibri" panose="020F0502020204030204" pitchFamily="34" charset="0"/>
              </a:rPr>
              <a:t>²  ≤  +1 → Anteil der durch die unabhängige Variable erklärten Varianz (vgl. R² bei Regression)</a:t>
            </a:r>
          </a:p>
          <a:p>
            <a:pPr lvl="2"/>
            <a:r>
              <a:rPr lang="de-AT" b="1" dirty="0">
                <a:latin typeface="Calibri" panose="020F0502020204030204" pitchFamily="34" charset="0"/>
              </a:rPr>
              <a:t>Empfehlung Cohen (1998):</a:t>
            </a:r>
          </a:p>
          <a:p>
            <a:pPr lvl="2"/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²  &lt; 0,01		kein Zusammenhang</a:t>
            </a:r>
          </a:p>
          <a:p>
            <a:pPr lvl="2"/>
            <a:r>
              <a:rPr lang="de-AT" dirty="0">
                <a:latin typeface="Calibri" panose="020F0502020204030204" pitchFamily="34" charset="0"/>
              </a:rPr>
              <a:t>0,01 ≤  </a:t>
            </a:r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² ≤ 0,04	geringer</a:t>
            </a:r>
          </a:p>
          <a:p>
            <a:pPr lvl="2"/>
            <a:r>
              <a:rPr lang="de-AT" dirty="0">
                <a:latin typeface="Calibri" panose="020F0502020204030204" pitchFamily="34" charset="0"/>
              </a:rPr>
              <a:t>0,04 ≤  </a:t>
            </a:r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² ≤ 0,16	mittlerer</a:t>
            </a:r>
          </a:p>
          <a:p>
            <a:pPr lvl="2"/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²  &gt; 0,16		starker Zusammenhang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7125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Eta-Koeffizient – ein 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3933056"/>
            <a:ext cx="8766048" cy="2305050"/>
          </a:xfrm>
        </p:spPr>
        <p:txBody>
          <a:bodyPr/>
          <a:lstStyle/>
          <a:p>
            <a:r>
              <a:rPr lang="de-AT" dirty="0"/>
              <a:t>BBSR Lebensräume 2012:</a:t>
            </a:r>
          </a:p>
          <a:p>
            <a:pPr lvl="1"/>
            <a:r>
              <a:rPr lang="de-AT" dirty="0"/>
              <a:t>Gemeindetypen (</a:t>
            </a:r>
            <a:r>
              <a:rPr lang="de-AT" dirty="0" err="1"/>
              <a:t>bik</a:t>
            </a:r>
            <a:r>
              <a:rPr lang="de-AT" dirty="0"/>
              <a:t>)</a:t>
            </a:r>
          </a:p>
          <a:p>
            <a:pPr lvl="1"/>
            <a:r>
              <a:rPr lang="de-AT" dirty="0" err="1"/>
              <a:t>Wohnunsgröße</a:t>
            </a:r>
            <a:r>
              <a:rPr lang="de-AT" dirty="0"/>
              <a:t> (q29s)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43696"/>
            <a:ext cx="7716327" cy="282932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272" y="2420888"/>
            <a:ext cx="3924848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Auf den Zusammenhang kommt es an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/>
              <a:t>(https://www.univie.ac.at/ksa/elearning/cp/quantitative/quantitative-113.html)</a:t>
            </a:r>
            <a:endParaRPr lang="de-AT" dirty="0"/>
          </a:p>
        </p:txBody>
      </p:sp>
      <p:sp>
        <p:nvSpPr>
          <p:cNvPr id="5" name="AutoShape 6" descr="Abbildung: Streudiagramm mit Regressionsgerade"/>
          <p:cNvSpPr>
            <a:spLocks noChangeAspect="1" noChangeArrowheads="1"/>
          </p:cNvSpPr>
          <p:nvPr/>
        </p:nvSpPr>
        <p:spPr bwMode="auto">
          <a:xfrm>
            <a:off x="155575" y="-18288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pic>
        <p:nvPicPr>
          <p:cNvPr id="2055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50" y="1310288"/>
            <a:ext cx="6345868" cy="471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06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748464" cy="457200"/>
          </a:xfrm>
        </p:spPr>
        <p:txBody>
          <a:bodyPr>
            <a:normAutofit fontScale="90000"/>
          </a:bodyPr>
          <a:lstStyle/>
          <a:p>
            <a:r>
              <a:rPr lang="de-AT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564404" y="908720"/>
            <a:ext cx="4051704" cy="288032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b="1" dirty="0" err="1"/>
              <a:t>Everything</a:t>
            </a:r>
            <a:r>
              <a:rPr lang="de-AT" b="1" dirty="0"/>
              <a:t> </a:t>
            </a:r>
            <a:r>
              <a:rPr lang="de-AT" b="1" dirty="0" err="1"/>
              <a:t>hangs</a:t>
            </a:r>
            <a:r>
              <a:rPr lang="de-AT" b="1" dirty="0"/>
              <a:t> </a:t>
            </a:r>
            <a:r>
              <a:rPr lang="de-AT" b="1" dirty="0" err="1"/>
              <a:t>togetha</a:t>
            </a:r>
            <a:r>
              <a:rPr lang="de-AT" b="1" dirty="0"/>
              <a:t> - Gruppenunterschiede</a:t>
            </a:r>
          </a:p>
        </p:txBody>
      </p:sp>
      <p:sp>
        <p:nvSpPr>
          <p:cNvPr id="4" name="Textplatzhalter 3" descr="Marco Verch, Flickr, CC BY 2.0">
            <a:hlinkClick r:id="rId3"/>
          </p:cNvPr>
          <p:cNvSpPr>
            <a:spLocks noGrp="1"/>
          </p:cNvSpPr>
          <p:nvPr>
            <p:ph type="body" sz="quarter" idx="12"/>
          </p:nvPr>
        </p:nvSpPr>
        <p:spPr>
          <a:xfrm>
            <a:off x="1907705" y="6654396"/>
            <a:ext cx="5400600" cy="215444"/>
          </a:xfrm>
        </p:spPr>
        <p:txBody>
          <a:bodyPr/>
          <a:lstStyle/>
          <a:p>
            <a:r>
              <a:rPr lang="en-US" dirty="0"/>
              <a:t>(Marco Verch, Flickr, CC BY 2.0)</a:t>
            </a:r>
            <a:endParaRPr lang="de-AT" dirty="0"/>
          </a:p>
        </p:txBody>
      </p:sp>
      <p:pic>
        <p:nvPicPr>
          <p:cNvPr id="6" name="Grafik 5" descr="Marco Verch, Flickr, CC BY 2.0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8567" b="9542"/>
          <a:stretch/>
        </p:blipFill>
        <p:spPr>
          <a:xfrm>
            <a:off x="2284865" y="3670118"/>
            <a:ext cx="4610783" cy="2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Auf den Zusammenhang kommt es an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(Cutter, Mitchell &amp; Scott 2000)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04864"/>
            <a:ext cx="8496944" cy="28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92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08720"/>
            <a:ext cx="3059832" cy="457200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Auf den Zusammenhang kommt es an III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(National Geographic 2012)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35"/>
          <a:stretch/>
        </p:blipFill>
        <p:spPr bwMode="auto">
          <a:xfrm>
            <a:off x="107504" y="3832223"/>
            <a:ext cx="3635274" cy="12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7"/>
          <a:stretch/>
        </p:blipFill>
        <p:spPr bwMode="auto">
          <a:xfrm>
            <a:off x="1057274" y="5152603"/>
            <a:ext cx="158070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3635897" y="-41345"/>
            <a:ext cx="5508104" cy="141500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12" y="128269"/>
            <a:ext cx="5151927" cy="636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82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Auf den Zusammenhang kommt es an IV</a:t>
            </a:r>
            <a:endParaRPr lang="de-A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noProof="0" dirty="0"/>
              <a:t>Vier und mehr Merkmale: Zusammenhänge mittels paarweisen </a:t>
            </a:r>
            <a:r>
              <a:rPr lang="de-AT" noProof="0" dirty="0" err="1"/>
              <a:t>Scatterplots</a:t>
            </a:r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" y="1607592"/>
            <a:ext cx="8992618" cy="42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67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Summary: Skalenniveaus quant. Daten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97163387"/>
              </p:ext>
            </p:extLst>
          </p:nvPr>
        </p:nvGraphicFramePr>
        <p:xfrm>
          <a:off x="231775" y="1770856"/>
          <a:ext cx="876638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7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2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de-AT" sz="1600" dirty="0"/>
                        <a:t>Skalentyp</a:t>
                      </a:r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Eigenschaften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Erlaubte Rechen-operationen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Beispiele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Null-punkt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Ab-stände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Ränge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Identi-tät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/>
                        <a:t>Nominalskala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Familienstand, Telefonnummern,</a:t>
                      </a:r>
                      <a:r>
                        <a:rPr lang="de-AT" sz="1600" baseline="0" dirty="0"/>
                        <a:t> Krankheits-klassifikation</a:t>
                      </a:r>
                      <a:endParaRPr lang="de-AT" sz="1600" dirty="0"/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/>
                        <a:t>Ordinalskala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≠, &gt;, &lt;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Zufriedenheit, militärische Ränge, Windstärke</a:t>
                      </a:r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/>
                        <a:t>Intervallskala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≠, &gt;, &lt;, +, -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Temperatur °,</a:t>
                      </a:r>
                      <a:r>
                        <a:rPr lang="de-AT" sz="1600" baseline="0" dirty="0"/>
                        <a:t> Kalenderzeit</a:t>
                      </a:r>
                      <a:endParaRPr lang="de-AT" sz="1600" dirty="0"/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/>
                        <a:t>Ratioskala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≠, &gt;, &lt;, +, -, </a:t>
                      </a:r>
                      <a:br>
                        <a:rPr lang="de-AT" sz="1600" baseline="0" dirty="0"/>
                      </a:br>
                      <a:r>
                        <a:rPr lang="de-AT" sz="1600" baseline="0" dirty="0"/>
                        <a:t>*, /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Längen- &amp; Gewichtsmessung</a:t>
                      </a:r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 (vgl. Bortz &amp; Döring 2009:69; Reuber &amp; Pfaffenbach 2005:94)</a:t>
            </a:r>
          </a:p>
        </p:txBody>
      </p:sp>
    </p:spTree>
    <p:extLst>
      <p:ext uri="{BB962C8B-B14F-4D97-AF65-F5344CB8AC3E}">
        <p14:creationId xmlns:p14="http://schemas.microsoft.com/office/powerpoint/2010/main" val="325065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Zusammenhänge erkennen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Je Skalenniveau → </a:t>
            </a:r>
            <a:r>
              <a:rPr lang="de-AT" b="1" dirty="0"/>
              <a:t>unterschiedliche Maße</a:t>
            </a:r>
          </a:p>
          <a:p>
            <a:endParaRPr lang="de-AT" dirty="0"/>
          </a:p>
          <a:p>
            <a:r>
              <a:rPr lang="de-AT" b="1" dirty="0"/>
              <a:t>2 Möglichkeiten </a:t>
            </a:r>
            <a:r>
              <a:rPr lang="de-AT" dirty="0"/>
              <a:t>bivariater Analyse:</a:t>
            </a:r>
          </a:p>
          <a:p>
            <a:pPr lvl="1"/>
            <a:r>
              <a:rPr lang="de-AT" dirty="0"/>
              <a:t>Explorativ:</a:t>
            </a:r>
          </a:p>
          <a:p>
            <a:pPr lvl="2"/>
            <a:r>
              <a:rPr lang="de-AT" dirty="0"/>
              <a:t>Grafisch („Streudiagramm“)</a:t>
            </a:r>
          </a:p>
          <a:p>
            <a:pPr lvl="1"/>
            <a:r>
              <a:rPr lang="de-AT" dirty="0"/>
              <a:t>Stat. Kennzahlen:</a:t>
            </a:r>
          </a:p>
          <a:p>
            <a:pPr lvl="3"/>
            <a:r>
              <a:rPr lang="de-AT" dirty="0"/>
              <a:t>Beleg Zusammenhang (→ Richtung)</a:t>
            </a:r>
          </a:p>
          <a:p>
            <a:pPr lvl="3"/>
            <a:r>
              <a:rPr lang="de-AT" dirty="0"/>
              <a:t>Stärke Zusammenhang</a:t>
            </a:r>
          </a:p>
          <a:p>
            <a:pPr lvl="1"/>
            <a:r>
              <a:rPr lang="de-AT" dirty="0"/>
              <a:t>Hypothesentests:</a:t>
            </a:r>
          </a:p>
          <a:p>
            <a:pPr lvl="2"/>
            <a:r>
              <a:rPr lang="de-AT" dirty="0"/>
              <a:t>kategoriale Variablen</a:t>
            </a:r>
          </a:p>
          <a:p>
            <a:pPr lvl="1"/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162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2658</Words>
  <Application>Microsoft Office PowerPoint</Application>
  <PresentationFormat>Bildschirmpräsentation (4:3)</PresentationFormat>
  <Paragraphs>596</Paragraphs>
  <Slides>40</Slides>
  <Notes>40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Cambria Math</vt:lpstr>
      <vt:lpstr>Symbol</vt:lpstr>
      <vt:lpstr>Wingdings</vt:lpstr>
      <vt:lpstr>Office-Design</vt:lpstr>
      <vt:lpstr>Everything hangs together: Zusammenhangsmaße</vt:lpstr>
      <vt:lpstr>Struktur der VU</vt:lpstr>
      <vt:lpstr>Überblick</vt:lpstr>
      <vt:lpstr>Auf den Zusammenhang kommt es an I</vt:lpstr>
      <vt:lpstr>Auf den Zusammenhang kommt es an II</vt:lpstr>
      <vt:lpstr>Auf den Zusammenhang kommt es an III</vt:lpstr>
      <vt:lpstr>Auf den Zusammenhang kommt es an IV</vt:lpstr>
      <vt:lpstr>Summary: Skalenniveaus quant. Daten</vt:lpstr>
      <vt:lpstr>Zusammenhänge erkennen</vt:lpstr>
      <vt:lpstr>PowerPoint-Präsentation</vt:lpstr>
      <vt:lpstr>Ein Überblick auf ausgewählte Zusammenhangsmaße</vt:lpstr>
      <vt:lpstr>Zusammenhang bei zwei nicht-metrischen Variablen</vt:lpstr>
      <vt:lpstr>Zufall, oder nicht? Der Chi²-Test</vt:lpstr>
      <vt:lpstr>Der Chi²-Test</vt:lpstr>
      <vt:lpstr>Cramers V: Die Stärke des Zusammenhangs zwischen kategorialen Variablen</vt:lpstr>
      <vt:lpstr>Cramers V: Die Stärke des Zusammenhangs zwischen kategorialen Variablen</vt:lpstr>
      <vt:lpstr>PowerPoint-Präsentation</vt:lpstr>
      <vt:lpstr>Spearmans ρ („rho“) für ordinale Zusammenhänge</vt:lpstr>
      <vt:lpstr>Ordinale Korrelationen mit Spearmans Rho</vt:lpstr>
      <vt:lpstr>Ordinale Korrelationen mit Spearmans Rho</vt:lpstr>
      <vt:lpstr>PowerPoint-Präsentation</vt:lpstr>
      <vt:lpstr>Zusammenhang zwischen zwei metrischen Variablen</vt:lpstr>
      <vt:lpstr>Zusammenhang zwischen zwei metrischen Variablen</vt:lpstr>
      <vt:lpstr>Überprüfen der Normalverteilung metr. Variablen 1/3</vt:lpstr>
      <vt:lpstr>Überprüfen der Normalverteilung metr. Variablen 2/3</vt:lpstr>
      <vt:lpstr>Überprüfen der Normalverteilung metr. Variablen 3/3</vt:lpstr>
      <vt:lpstr>Zusammenhang zwischen zwei metrischen Variablen</vt:lpstr>
      <vt:lpstr>Zusammenhang zwischen zwei metrischen Variablen</vt:lpstr>
      <vt:lpstr>Zusammenhang zwischen zwei metrischen Variablen</vt:lpstr>
      <vt:lpstr>Pearsons r &amp; Spearmans ρ („rho“) im Team nutzen </vt:lpstr>
      <vt:lpstr>Spearmans ρ („rho“) für ordinale Zusammenhänge</vt:lpstr>
      <vt:lpstr>Exkurs: Unterschied Regression &amp; Korrelation</vt:lpstr>
      <vt:lpstr>Lineare Regression im Detail</vt:lpstr>
      <vt:lpstr>Lineare Regression im Detail</vt:lpstr>
      <vt:lpstr>@ Güte einer gefunden Regressionslösung</vt:lpstr>
      <vt:lpstr>@ Güte einer gefunden Regressionslösung</vt:lpstr>
      <vt:lpstr>Sonderfall gemischte Skalenniveaus: der Eta-Koeffizient</vt:lpstr>
      <vt:lpstr>Sonderfall gemischte Skalenniveaus: der Eta-Koeffizient</vt:lpstr>
      <vt:lpstr>Der Eta-Koeffizient – ein Beispiel</vt:lpstr>
      <vt:lpstr>Ausblick</vt:lpstr>
    </vt:vector>
  </TitlesOfParts>
  <Company>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Staffner</dc:creator>
  <cp:lastModifiedBy>Höferl, Karl-Michael</cp:lastModifiedBy>
  <cp:revision>610</cp:revision>
  <dcterms:created xsi:type="dcterms:W3CDTF">2011-08-24T13:15:55Z</dcterms:created>
  <dcterms:modified xsi:type="dcterms:W3CDTF">2020-08-12T07:21:33Z</dcterms:modified>
</cp:coreProperties>
</file>