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2" r:id="rId2"/>
    <p:sldId id="257" r:id="rId3"/>
    <p:sldId id="270" r:id="rId4"/>
    <p:sldId id="305" r:id="rId5"/>
    <p:sldId id="304" r:id="rId6"/>
    <p:sldId id="280" r:id="rId7"/>
    <p:sldId id="281" r:id="rId8"/>
    <p:sldId id="283" r:id="rId9"/>
    <p:sldId id="284" r:id="rId10"/>
    <p:sldId id="306" r:id="rId11"/>
    <p:sldId id="291" r:id="rId12"/>
    <p:sldId id="289" r:id="rId13"/>
    <p:sldId id="282" r:id="rId14"/>
    <p:sldId id="265" r:id="rId15"/>
    <p:sldId id="314" r:id="rId16"/>
    <p:sldId id="293" r:id="rId17"/>
    <p:sldId id="303" r:id="rId18"/>
    <p:sldId id="309" r:id="rId19"/>
    <p:sldId id="271" r:id="rId20"/>
    <p:sldId id="297" r:id="rId21"/>
    <p:sldId id="310" r:id="rId22"/>
    <p:sldId id="294" r:id="rId23"/>
    <p:sldId id="295" r:id="rId24"/>
    <p:sldId id="308" r:id="rId25"/>
    <p:sldId id="298" r:id="rId26"/>
    <p:sldId id="292" r:id="rId27"/>
    <p:sldId id="300" r:id="rId28"/>
    <p:sldId id="315" r:id="rId29"/>
    <p:sldId id="296" r:id="rId30"/>
    <p:sldId id="311" r:id="rId31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CCD5A6C-E386-49E5-8934-0012BB49D2E5}">
          <p14:sldIdLst>
            <p14:sldId id="262"/>
            <p14:sldId id="257"/>
          </p14:sldIdLst>
        </p14:section>
        <p14:section name="Geographie und Regionale Geographie - eine Begriffsbestimmung" id="{EF46039C-7954-40CD-B8EC-85E3F880404F}">
          <p14:sldIdLst>
            <p14:sldId id="270"/>
            <p14:sldId id="305"/>
          </p14:sldIdLst>
        </p14:section>
        <p14:section name="Die Länderkunde - ab ca. 1900" id="{7C4476B4-04AB-4FE2-A0C7-90829FEEAA97}">
          <p14:sldIdLst>
            <p14:sldId id="304"/>
            <p14:sldId id="280"/>
            <p14:sldId id="281"/>
            <p14:sldId id="283"/>
            <p14:sldId id="284"/>
            <p14:sldId id="306"/>
          </p14:sldIdLst>
        </p14:section>
        <p14:section name="Die Landschaftskunde - ab ca. 1945" id="{057C20FB-5350-4924-9C72-09F074D2973C}">
          <p14:sldIdLst>
            <p14:sldId id="291"/>
            <p14:sldId id="289"/>
            <p14:sldId id="282"/>
          </p14:sldIdLst>
        </p14:section>
        <p14:section name="Die Welt nach der Kieler Wende 1968" id="{84A6308C-1E60-4805-AE41-FB85EF777BAA}">
          <p14:sldIdLst>
            <p14:sldId id="265"/>
            <p14:sldId id="314"/>
            <p14:sldId id="293"/>
            <p14:sldId id="303"/>
            <p14:sldId id="309"/>
            <p14:sldId id="271"/>
            <p14:sldId id="297"/>
            <p14:sldId id="310"/>
            <p14:sldId id="294"/>
            <p14:sldId id="295"/>
          </p14:sldIdLst>
        </p14:section>
        <p14:section name="Status regionalgeographischer Arbeiten heute" id="{0623F98A-4028-4427-A37D-26FB8CE1084D}">
          <p14:sldIdLst>
            <p14:sldId id="308"/>
            <p14:sldId id="298"/>
            <p14:sldId id="292"/>
          </p14:sldIdLst>
        </p14:section>
        <p14:section name="Ausblick" id="{7499A6DA-6DDC-42B2-A971-4D16A3F82D15}">
          <p14:sldIdLst>
            <p14:sldId id="300"/>
            <p14:sldId id="315"/>
          </p14:sldIdLst>
        </p14:section>
        <p14:section name="WORK" id="{12A6414B-F4EF-491D-9DF3-763156FA7256}">
          <p14:sldIdLst>
            <p14:sldId id="296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607" autoAdjust="0"/>
    <p:restoredTop sz="79977" autoAdjust="0"/>
  </p:normalViewPr>
  <p:slideViewPr>
    <p:cSldViewPr snapToObjects="1">
      <p:cViewPr varScale="1">
        <p:scale>
          <a:sx n="115" d="100"/>
          <a:sy n="115" d="100"/>
        </p:scale>
        <p:origin x="10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6082"/>
    </p:cViewPr>
  </p:sorterViewPr>
  <p:notesViewPr>
    <p:cSldViewPr snapToObjects="1">
      <p:cViewPr>
        <p:scale>
          <a:sx n="100" d="100"/>
          <a:sy n="100" d="100"/>
        </p:scale>
        <p:origin x="-1302" y="205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Bodense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e.wikipedia.org/wiki/Comer_See" TargetMode="External"/><Relationship Id="rId5" Type="http://schemas.openxmlformats.org/officeDocument/2006/relationships/hyperlink" Target="https://de.wikipedia.org/wiki/Spl%C3%BCgenpass" TargetMode="External"/><Relationship Id="rId4" Type="http://schemas.openxmlformats.org/officeDocument/2006/relationships/hyperlink" Target="https://de.wikipedia.org/wiki/Rhein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1107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04748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7799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325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Einzelne Partialkomplexe</a:t>
            </a:r>
            <a:r>
              <a:rPr lang="de-AT" baseline="0" dirty="0"/>
              <a:t> der Geo(</a:t>
            </a:r>
            <a:r>
              <a:rPr lang="de-AT" baseline="0" dirty="0" err="1"/>
              <a:t>öko</a:t>
            </a:r>
            <a:r>
              <a:rPr lang="de-AT" baseline="0" dirty="0"/>
              <a:t>)</a:t>
            </a:r>
            <a:r>
              <a:rPr lang="de-AT" baseline="0" dirty="0" err="1"/>
              <a:t>faktoren</a:t>
            </a:r>
            <a:r>
              <a:rPr lang="de-AT" baseline="0" dirty="0"/>
              <a:t> zu höherrangigen organismischen </a:t>
            </a:r>
            <a:r>
              <a:rPr lang="de-AT" baseline="0" dirty="0" err="1"/>
              <a:t>Ganzheiten</a:t>
            </a:r>
            <a:r>
              <a:rPr lang="de-AT" baseline="0" dirty="0"/>
              <a:t> (= Landschaften) zusammensetzen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95511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8622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330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</a:t>
            </a:r>
            <a:r>
              <a:rPr lang="de-AT" dirty="0" err="1"/>
              <a:t>holisitsch</a:t>
            </a:r>
            <a:r>
              <a:rPr lang="de-AT" dirty="0"/>
              <a:t>: Mit der </a:t>
            </a:r>
            <a:r>
              <a:rPr lang="de-AT" b="1" dirty="0"/>
              <a:t>Plausibilisierung einer räumlich geordneten sozialen Welt </a:t>
            </a:r>
            <a:r>
              <a:rPr lang="de-AT" dirty="0"/>
              <a:t>war die klassische </a:t>
            </a:r>
            <a:r>
              <a:rPr lang="de-AT" dirty="0" err="1"/>
              <a:t>Regionalgeographie</a:t>
            </a:r>
            <a:r>
              <a:rPr lang="de-AT" dirty="0"/>
              <a:t> offenbar so erfolgreich, dass jede Skepsis gegenüber ihren Kategorien von Alltagshandelnden nicht nur selten nachvollzogen, sondern die </a:t>
            </a:r>
            <a:r>
              <a:rPr lang="de-AT" dirty="0" err="1"/>
              <a:t>länderkundlich-regionalgeographische</a:t>
            </a:r>
            <a:r>
              <a:rPr lang="de-AT" dirty="0"/>
              <a:t> </a:t>
            </a:r>
            <a:r>
              <a:rPr lang="de-AT" dirty="0" err="1"/>
              <a:t>Verräumlichungspraxis</a:t>
            </a:r>
            <a:r>
              <a:rPr lang="de-AT" dirty="0"/>
              <a:t> insgesamt als kaum reflexionsbedürftig beurteilt wird. (Felgenhauer 2011:328)</a:t>
            </a:r>
          </a:p>
          <a:p>
            <a:endParaRPr lang="de-AT" dirty="0"/>
          </a:p>
          <a:p>
            <a:r>
              <a:rPr lang="de-AT" dirty="0"/>
              <a:t># </a:t>
            </a:r>
            <a:r>
              <a:rPr lang="de-AT" dirty="0" err="1"/>
              <a:t>Padanien</a:t>
            </a:r>
            <a:r>
              <a:rPr lang="de-AT" dirty="0"/>
              <a:t> in Norditalien als „auserwählte“ Nation der wirtschaftlichen und kulturellen Prosperität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4208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→ hegemoniale Machtanspruch auf große Teile Mittel-und kleinere Teile Osteuropas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Westen: Grenzen des Heiligen Römischen Reiches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100 Jahre unter Verwaltung: Grenzen Österreich</a:t>
            </a:r>
            <a:r>
              <a:rPr lang="de-D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-Ungarn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Verkehrssprache Deutsch: Verbreitung jiddischer Sprachinseln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https://www.researchgate.net/figure/Abb07-Die-von-Albrecht-Penck-entwickelte-und-vom-Kartographen-Hans-Fischer-gezeichnete_fig4_296884928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35773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Ein Tirol: bei Krebs</a:t>
            </a:r>
            <a:r>
              <a:rPr lang="de-AT" baseline="0" dirty="0"/>
              <a:t> Verweis auf teleologisches Schicksal</a:t>
            </a:r>
          </a:p>
          <a:p>
            <a:r>
              <a:rPr lang="de-AT" baseline="0" dirty="0"/>
              <a:t>„Tirol ein Land der Freibauern, einer sozial homogenen Bevölkerung, die konservativ und freiheitsliebend zugleich sind“</a:t>
            </a:r>
          </a:p>
          <a:p>
            <a:r>
              <a:rPr lang="de-AT" baseline="0" dirty="0"/>
              <a:t>„besonderes Spiel der Geschichte, </a:t>
            </a:r>
            <a:r>
              <a:rPr lang="de-AT" baseline="0" dirty="0" err="1"/>
              <a:t>daß</a:t>
            </a:r>
            <a:r>
              <a:rPr lang="de-AT" baseline="0" dirty="0"/>
              <a:t> gerade unter dem Druck demokratischer Westmächte diese demokratische und in sich so gefestigte Land zerrissen werden </a:t>
            </a:r>
            <a:r>
              <a:rPr lang="de-AT" baseline="0" dirty="0" err="1"/>
              <a:t>mußte</a:t>
            </a:r>
            <a:r>
              <a:rPr lang="de-AT" baseline="0" dirty="0"/>
              <a:t>“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8293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711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Sound of music (1965)</a:t>
            </a:r>
          </a:p>
          <a:p>
            <a:endParaRPr lang="de-AT" dirty="0"/>
          </a:p>
          <a:p>
            <a:r>
              <a:rPr lang="de-AT" dirty="0"/>
              <a:t># Fragen:</a:t>
            </a:r>
          </a:p>
          <a:p>
            <a:r>
              <a:rPr lang="de-AT" dirty="0"/>
              <a:t>1. Warum hier?</a:t>
            </a:r>
          </a:p>
          <a:p>
            <a:r>
              <a:rPr lang="de-AT" dirty="0"/>
              <a:t>2. Studienfächer der </a:t>
            </a:r>
            <a:r>
              <a:rPr lang="de-AT" dirty="0" err="1"/>
              <a:t>HöherInnen</a:t>
            </a:r>
            <a:endParaRPr lang="de-AT" dirty="0"/>
          </a:p>
          <a:p>
            <a:r>
              <a:rPr lang="de-AT" dirty="0"/>
              <a:t>3. Nicht-Österreicher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926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Bodensee"/>
              </a:rPr>
              <a:t>Bodensee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entlang des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hein"/>
              </a:rPr>
              <a:t>Rheins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über den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Splügenpass"/>
              </a:rPr>
              <a:t>Splügenpass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zum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Comer See"/>
              </a:rPr>
              <a:t>Comer See</a:t>
            </a:r>
            <a:endParaRPr lang="de-A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niedriger &amp; sanfter</a:t>
            </a:r>
          </a:p>
          <a:p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6 Staaten: Schweiz, Liechtenstein, Deutschland,  Österreich (Vbg bis Bgld), Ungarn, Nordrand Italien (= Südtirol),</a:t>
            </a:r>
            <a:r>
              <a:rPr lang="de-A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Slovenien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7632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4116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8260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Post-moderne Gesellschaften: Erschaffung von Raum durch Individuen, Diskurse &amp; Netzwerke</a:t>
            </a:r>
          </a:p>
          <a:p>
            <a:r>
              <a:rPr lang="de-AT" dirty="0"/>
              <a:t>→ Ausverhandlung der</a:t>
            </a:r>
            <a:r>
              <a:rPr lang="de-AT" baseline="0" dirty="0"/>
              <a:t> eigenen Identität – Konnex Multilokalität</a:t>
            </a:r>
          </a:p>
          <a:p>
            <a:endParaRPr lang="de-AT" baseline="0" dirty="0"/>
          </a:p>
          <a:p>
            <a:r>
              <a:rPr lang="de-AT" dirty="0"/>
              <a:t>http://www.hatjecantz.de/sight-_seeingbildwuerdigkeit-und-sehenswuerdigkeit-2846-0.html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074943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9644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541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Problemorientierte Länderkunde</a:t>
            </a:r>
            <a:r>
              <a:rPr lang="de-AT" baseline="0" dirty="0"/>
              <a:t> – mehr oder minder gut umgesetzt</a:t>
            </a:r>
          </a:p>
          <a:p>
            <a:r>
              <a:rPr lang="de-AT" baseline="0" dirty="0"/>
              <a:t>BSP: Gebhardts Europa Buch - Inhaltsverzeichnis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23501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92714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Teleos</a:t>
            </a:r>
            <a:r>
              <a:rPr lang="de-AT" dirty="0"/>
              <a:t>:</a:t>
            </a:r>
            <a:r>
              <a:rPr lang="de-AT" baseline="0" dirty="0"/>
              <a:t> Volk und Land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05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Ab 1880: </a:t>
            </a:r>
            <a:r>
              <a:rPr lang="de-AT" dirty="0"/>
              <a:t>Suche nach vereinheitlichenden Paradigmen</a:t>
            </a:r>
          </a:p>
          <a:p>
            <a:pPr lvl="1"/>
            <a:endParaRPr lang="de-AT" sz="800" dirty="0">
              <a:solidFill>
                <a:prstClr val="black"/>
              </a:solidFill>
            </a:endParaRPr>
          </a:p>
          <a:p>
            <a:pPr lvl="2"/>
            <a:r>
              <a:rPr lang="de-AT" dirty="0"/>
              <a:t>Landschaftskunde (Bobek, Schmithüsen)</a:t>
            </a:r>
          </a:p>
          <a:p>
            <a:pPr lvl="2"/>
            <a:r>
              <a:rPr lang="de-AT" dirty="0"/>
              <a:t>Länderkunde (Hettner)</a:t>
            </a:r>
            <a:br>
              <a:rPr lang="de-AT" b="1" dirty="0"/>
            </a:br>
            <a:endParaRPr lang="de-AT" sz="800" dirty="0"/>
          </a:p>
          <a:p>
            <a:r>
              <a:rPr lang="de-AT" b="1" dirty="0"/>
              <a:t>Zielsetzungen: </a:t>
            </a:r>
          </a:p>
          <a:p>
            <a:pPr lvl="1"/>
            <a:r>
              <a:rPr lang="de-AT" b="1" dirty="0"/>
              <a:t>Struktur</a:t>
            </a:r>
            <a:r>
              <a:rPr lang="de-AT" dirty="0"/>
              <a:t> in „Erdbeschreibung“ bringen</a:t>
            </a:r>
          </a:p>
          <a:p>
            <a:pPr lvl="1"/>
            <a:r>
              <a:rPr lang="de-AT" b="1" dirty="0"/>
              <a:t>Vergleichbarkeit</a:t>
            </a:r>
            <a:r>
              <a:rPr lang="de-AT" dirty="0"/>
              <a:t> von Landschaften- &amp; Ländern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3039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0066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461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66397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Länderkunde,</a:t>
            </a:r>
            <a:r>
              <a:rPr lang="de-AT" baseline="0" dirty="0"/>
              <a:t> Landschaftskunde → oftmals synonym genutzt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020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Alfred Hettner</a:t>
            </a:r>
          </a:p>
          <a:p>
            <a:r>
              <a:rPr lang="de-AT" dirty="0"/>
              <a:t>#</a:t>
            </a:r>
            <a:r>
              <a:rPr lang="de-AT" baseline="0" dirty="0"/>
              <a:t> Problem: regionalisierung der Welt (= Identifikation der Länder)</a:t>
            </a:r>
          </a:p>
          <a:p>
            <a:r>
              <a:rPr lang="de-AT" baseline="0" dirty="0"/>
              <a:t>* Großregionen – Länder – Landschaften – Orte</a:t>
            </a:r>
          </a:p>
          <a:p>
            <a:r>
              <a:rPr lang="de-AT" baseline="0" dirty="0"/>
              <a:t>* Geofaktoren global beschreiben</a:t>
            </a:r>
          </a:p>
          <a:p>
            <a:pPr marL="171450" indent="-171450">
              <a:buFont typeface="Arial" charset="0"/>
              <a:buChar char="•"/>
            </a:pPr>
            <a:r>
              <a:rPr lang="de-AT" dirty="0"/>
              <a:t>Jeder</a:t>
            </a:r>
            <a:r>
              <a:rPr lang="de-AT" baseline="0" dirty="0"/>
              <a:t> Faktor hat Verteilungsmuster und Gründe für diese Muster</a:t>
            </a:r>
          </a:p>
          <a:p>
            <a:pPr marL="171450" indent="-171450">
              <a:buFont typeface="Arial" charset="0"/>
              <a:buChar char="•"/>
            </a:pPr>
            <a:r>
              <a:rPr lang="de-AT" baseline="0" dirty="0"/>
              <a:t>Verteilungsmuster = Hinweise, wie Regionalisierung (auf der jeweiligen Maßstabsebene) ablaufen kann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32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8666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802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277184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869160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8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275856" y="6654396"/>
            <a:ext cx="5039519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ennasightseeing.at/fileadmin/_processed_/csm_1_Wachau-47__c__VIENNA_SIGHTSEEING_TOURS_Bernhard_Luck_b_fd0fcaab00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augsburger-allgemeine.de/mindelheim/Eine-Sprache-ein-Volk-ein-Land-id31530862.html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chtirol.wordpress.com/2009/10/11/die-einheit-tirols/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openxmlformats.org/officeDocument/2006/relationships/hyperlink" Target="https://fm4v3.orf.at/stories/1665653/index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OnePerfectShot/status/1154563014009352192/photo/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Ostalpen#/media/File:Ostalpen-Westalpen-Untergliederung.P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dlpost.at/traditionelle-volksmusik-in-hubsis-welt-mit-hansi-hinterseer-kastelruther-spatzen-und-mehr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marlborocowboy.files.wordpress.com/2015/04/men_582-e1430362472737.jpg" TargetMode="Externa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erkaiser.info/de/aktivitaeten/bergdoktor-drehorte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hyperlink" Target="http://www.br.de/br-fernsehen/sendungen/alpen-donau-adria/index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Khf5eaOB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Karl Michael Höferl 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Intro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170748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Hettners</a:t>
            </a:r>
            <a:r>
              <a:rPr lang="de-AT" dirty="0"/>
              <a:t> Erbe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323528" y="880265"/>
            <a:ext cx="5242868" cy="5570546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(Leidlmair et al. 1983)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6643">
            <a:off x="6500634" y="2166213"/>
            <a:ext cx="2058864" cy="304169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011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ist eine Landschaft?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/>
              <a:t>(Vienna Sightseeing 2012)</a:t>
            </a:r>
            <a:endParaRPr lang="en-GB" dirty="0"/>
          </a:p>
        </p:txBody>
      </p:sp>
      <p:pic>
        <p:nvPicPr>
          <p:cNvPr id="7" name="Picture 2" descr="https://www.viennasightseeing.at/fileadmin/_processed_/csm_1_Wachau-47__c__VIENNA_SIGHTSEEING_TOURS_Bernhard_Luck_b_fd0fcaab00.jpg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734"/>
            <a:ext cx="9144000" cy="35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7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Landschaftskunde </a:t>
            </a:r>
            <a:r>
              <a:rPr lang="de-AT" b="0" dirty="0"/>
              <a:t>(Bobek &amp; Schmithüsen 1949)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908720"/>
            <a:ext cx="8766048" cy="4968552"/>
          </a:xfrm>
        </p:spPr>
        <p:txBody>
          <a:bodyPr anchor="t"/>
          <a:lstStyle/>
          <a:p>
            <a:pPr marL="0" indent="0">
              <a:buNone/>
            </a:pPr>
            <a:r>
              <a:rPr lang="de-AT" b="1" dirty="0"/>
              <a:t>Was ist eine Landschaft?</a:t>
            </a:r>
          </a:p>
          <a:p>
            <a:r>
              <a:rPr lang="de-AT" dirty="0"/>
              <a:t>„Gesamtinhalt eines Teilstücks der Erdoberfläche“</a:t>
            </a:r>
          </a:p>
          <a:p>
            <a:pPr lvl="1"/>
            <a:r>
              <a:rPr lang="de-AT" b="1" dirty="0"/>
              <a:t>Charakteristische Verknüpfung </a:t>
            </a:r>
            <a:r>
              <a:rPr lang="de-AT" dirty="0"/>
              <a:t>von Teilkomplexen</a:t>
            </a:r>
            <a:br>
              <a:rPr lang="de-AT" dirty="0"/>
            </a:br>
            <a:r>
              <a:rPr lang="de-AT" dirty="0"/>
              <a:t> der Geosphäre (= Geofaktoren)</a:t>
            </a:r>
          </a:p>
          <a:p>
            <a:pPr lvl="1"/>
            <a:endParaRPr lang="de-AT" sz="9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AT" dirty="0">
                <a:solidFill>
                  <a:srgbClr val="E37823"/>
                </a:solidFill>
              </a:rPr>
              <a:t>→ Landschaft = ganzheitliche „harmonische Raumorganismen“</a:t>
            </a:r>
          </a:p>
          <a:p>
            <a:pPr lvl="1"/>
            <a:endParaRPr lang="de-AT" b="1" dirty="0"/>
          </a:p>
          <a:p>
            <a:pPr lvl="1"/>
            <a:endParaRPr lang="de-AT" b="1" dirty="0"/>
          </a:p>
          <a:p>
            <a:pPr lvl="1"/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(Bobek &amp; Schmithüsen 1949:8)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515687"/>
            <a:ext cx="7796107" cy="296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91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/>
              <a:t>Die Integrationsstufenlehre: Wie aus Landschaften Länder werden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(Weichhart 2012)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67" y="1181100"/>
            <a:ext cx="780499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721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Paradigmenwechsel in der Geographie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AT" b="1" dirty="0"/>
              <a:t>Die „Kieler Wende“:</a:t>
            </a:r>
            <a:br>
              <a:rPr lang="de-AT" b="1" dirty="0">
                <a:solidFill>
                  <a:srgbClr val="E37823"/>
                </a:solidFill>
              </a:rPr>
            </a:br>
            <a:endParaRPr lang="de-AT" sz="1100" b="1" dirty="0">
              <a:solidFill>
                <a:srgbClr val="E3782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AT" b="1" dirty="0"/>
              <a:t>Geburtsstunde</a:t>
            </a:r>
            <a:r>
              <a:rPr lang="de-AT" dirty="0"/>
              <a:t> Human- &amp; Physiogeographie</a:t>
            </a:r>
            <a:br>
              <a:rPr lang="de-AT" dirty="0"/>
            </a:br>
            <a:r>
              <a:rPr lang="de-AT" dirty="0">
                <a:solidFill>
                  <a:srgbClr val="E37823"/>
                </a:solidFill>
              </a:rPr>
              <a:t>→ Absage an Paradigma der </a:t>
            </a:r>
            <a:r>
              <a:rPr lang="de-AT" b="1" dirty="0">
                <a:solidFill>
                  <a:srgbClr val="E37823"/>
                </a:solidFill>
              </a:rPr>
              <a:t>„Landschaftskunde</a:t>
            </a:r>
            <a:r>
              <a:rPr lang="de-AT" b="1" dirty="0"/>
              <a:t>“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de-AT" sz="14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AT" b="1" dirty="0"/>
              <a:t>Kritikpunkt 1: </a:t>
            </a:r>
            <a:r>
              <a:rPr lang="de-AT" dirty="0"/>
              <a:t>Dominanz der idiographischen Perspektive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AT" dirty="0"/>
              <a:t>Induktion liefert keine neuen Theorien</a:t>
            </a:r>
          </a:p>
          <a:p>
            <a:pPr marL="465138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AT" dirty="0">
                <a:solidFill>
                  <a:srgbClr val="E37823"/>
                </a:solidFill>
              </a:rPr>
              <a:t>→ Geographie als „Wissenschaft Light“</a:t>
            </a:r>
          </a:p>
          <a:p>
            <a:pPr marL="465138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de-AT" sz="1050" dirty="0">
              <a:solidFill>
                <a:srgbClr val="E37823"/>
              </a:solidFill>
            </a:endParaRPr>
          </a:p>
          <a:p>
            <a:pPr marL="377825" indent="-342900">
              <a:lnSpc>
                <a:spcPct val="100000"/>
              </a:lnSpc>
              <a:spcBef>
                <a:spcPts val="600"/>
              </a:spcBef>
            </a:pPr>
            <a:r>
              <a:rPr lang="de-AT" b="1" dirty="0"/>
              <a:t>Kritikpunkt 2: </a:t>
            </a:r>
            <a:r>
              <a:rPr lang="de-AT" dirty="0"/>
              <a:t>Dominanz der deskriptiven Perspektive</a:t>
            </a:r>
          </a:p>
          <a:p>
            <a:pPr marL="808038" lvl="1" indent="-342900">
              <a:lnSpc>
                <a:spcPct val="100000"/>
              </a:lnSpc>
              <a:spcBef>
                <a:spcPts val="600"/>
              </a:spcBef>
            </a:pPr>
            <a:r>
              <a:rPr lang="de-AT" dirty="0"/>
              <a:t>Landschafts- &amp; Länderkunde erklärten keine Problemstellungen</a:t>
            </a:r>
            <a:br>
              <a:rPr lang="de-AT" dirty="0"/>
            </a:br>
            <a:r>
              <a:rPr lang="de-AT" dirty="0"/>
              <a:t>&amp; keine Anhaltspunkte für Lösungen</a:t>
            </a:r>
          </a:p>
          <a:p>
            <a:pPr marL="465138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AT" dirty="0">
                <a:solidFill>
                  <a:srgbClr val="E37823"/>
                </a:solidFill>
              </a:rPr>
              <a:t>→ Problemzentrierung fehlt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82910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3723"/>
            <a:ext cx="9144000" cy="457200"/>
          </a:xfrm>
        </p:spPr>
        <p:txBody>
          <a:bodyPr/>
          <a:lstStyle/>
          <a:p>
            <a:pPr algn="ctr"/>
            <a:r>
              <a:rPr lang="de-AT" sz="2500" dirty="0"/>
              <a:t>Das System der „wissenschaftlichen“ Geographie bei </a:t>
            </a:r>
            <a:r>
              <a:rPr lang="de-AT" sz="2500" dirty="0" err="1"/>
              <a:t>Werlen</a:t>
            </a:r>
            <a:r>
              <a:rPr lang="de-AT" sz="2500" dirty="0"/>
              <a:t> (1993)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(Werlen 1993:247)</a:t>
            </a: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1285492"/>
            <a:ext cx="8040638" cy="44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337244" y="1268760"/>
            <a:ext cx="8555236" cy="48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32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Persistente Probleme der Regionalgeographie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de-AT" b="1" dirty="0"/>
              <a:t>holistisch-naturalistische Herangehensweise</a:t>
            </a:r>
          </a:p>
          <a:p>
            <a:pPr lvl="1">
              <a:spcAft>
                <a:spcPts val="800"/>
              </a:spcAft>
            </a:pPr>
            <a:r>
              <a:rPr lang="de-AT" dirty="0"/>
              <a:t>Präskription von natur-/kulturräumlichen Einheiten (Raumcontainer)</a:t>
            </a:r>
          </a:p>
          <a:p>
            <a:pPr lvl="2">
              <a:spcAft>
                <a:spcPts val="800"/>
              </a:spcAft>
            </a:pPr>
            <a:r>
              <a:rPr lang="de-AT" dirty="0"/>
              <a:t>objektiv und natürlich begrenzt</a:t>
            </a:r>
          </a:p>
          <a:p>
            <a:pPr marL="914400" lvl="2" indent="0">
              <a:spcAft>
                <a:spcPts val="800"/>
              </a:spcAft>
              <a:buNone/>
            </a:pPr>
            <a:r>
              <a:rPr lang="de-AT" dirty="0">
                <a:solidFill>
                  <a:srgbClr val="E37823"/>
                </a:solidFill>
              </a:rPr>
              <a:t>→ Nationalstaaten = </a:t>
            </a:r>
            <a:br>
              <a:rPr lang="de-AT" dirty="0"/>
            </a:br>
            <a:r>
              <a:rPr lang="de-AT" dirty="0"/>
              <a:t>     Kontingenzen gesellschaftlicher &amp; politischer Prozesse</a:t>
            </a:r>
          </a:p>
          <a:p>
            <a:pPr>
              <a:spcAft>
                <a:spcPts val="800"/>
              </a:spcAft>
            </a:pPr>
            <a:r>
              <a:rPr lang="de-AT" dirty="0"/>
              <a:t>Einheiten haben (oftmals) </a:t>
            </a:r>
            <a:r>
              <a:rPr lang="de-AT" b="1" dirty="0"/>
              <a:t>teleologischen Charakter </a:t>
            </a:r>
            <a:r>
              <a:rPr lang="de-AT" dirty="0"/>
              <a:t>(Ritter)</a:t>
            </a:r>
          </a:p>
          <a:p>
            <a:pPr lvl="1">
              <a:spcAft>
                <a:spcPts val="800"/>
              </a:spcAft>
            </a:pPr>
            <a:r>
              <a:rPr lang="de-AT" dirty="0"/>
              <a:t>Einheit von Land und Volk = göttliche Ordnung &amp; Telos der Geschichte</a:t>
            </a:r>
          </a:p>
          <a:p>
            <a:pPr>
              <a:spcAft>
                <a:spcPts val="800"/>
              </a:spcAft>
            </a:pPr>
            <a:r>
              <a:rPr lang="de-AT" b="1" dirty="0"/>
              <a:t>Rückbindung des Einzelnen </a:t>
            </a:r>
            <a:r>
              <a:rPr lang="de-AT" dirty="0"/>
              <a:t>auf Raumcontainer:</a:t>
            </a:r>
          </a:p>
          <a:p>
            <a:pPr lvl="1">
              <a:spcAft>
                <a:spcPts val="800"/>
              </a:spcAft>
            </a:pPr>
            <a:r>
              <a:rPr lang="de-AT" dirty="0"/>
              <a:t> Behälter mit Gesellschaften, die typischerweise ein Land mit Landschaften bewohnen &amp; bewirtschaften</a:t>
            </a:r>
          </a:p>
          <a:p>
            <a:pPr>
              <a:spcAft>
                <a:spcPts val="800"/>
              </a:spcAft>
            </a:pPr>
            <a:r>
              <a:rPr lang="de-AT" dirty="0"/>
              <a:t>Grundlage fiktionaler </a:t>
            </a:r>
            <a:r>
              <a:rPr lang="de-AT" b="1" dirty="0"/>
              <a:t>Sehnsuchtsorte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622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Präskription von natur-/kulturräumlichen Einheiten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(Böttcher 1930:24)</a:t>
            </a:r>
            <a:endParaRPr lang="de-AT" dirty="0"/>
          </a:p>
        </p:txBody>
      </p:sp>
      <p:pic>
        <p:nvPicPr>
          <p:cNvPr id="1026" name="Picture 2" descr="http://www.nrhz.de/flyer/media/76_art10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2693" y="1181512"/>
            <a:ext cx="5911161" cy="46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Ähnliches 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152" y="0"/>
            <a:ext cx="5782936" cy="540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-3532289" y="614319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Meyers Lexikon, 1937:1324</a:t>
            </a:r>
          </a:p>
        </p:txBody>
      </p:sp>
      <p:pic>
        <p:nvPicPr>
          <p:cNvPr id="4098" name="Picture 2" descr="https://www.voss-stiftung.de/wp-content/uploads/2009/09/abb25.jpg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5661248"/>
            <a:ext cx="6382108" cy="54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researchgate.net/profile/Norman_Henniges2/publication/296884928/figure/fig4/AS:530795682701317@1503562960528/Abb07-Die-von-Albrecht-Penck-entwickelte-und-vom-Kartographen-Hans-Fischer-gezeichne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43" y="1023708"/>
            <a:ext cx="7354132" cy="535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8676456" y="782148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err="1"/>
              <a:t>Penck</a:t>
            </a:r>
            <a:r>
              <a:rPr lang="de-AT" dirty="0"/>
              <a:t> 1925</a:t>
            </a:r>
          </a:p>
        </p:txBody>
      </p:sp>
    </p:spTree>
    <p:extLst>
      <p:ext uri="{BB962C8B-B14F-4D97-AF65-F5344CB8AC3E}">
        <p14:creationId xmlns:p14="http://schemas.microsoft.com/office/powerpoint/2010/main" val="1355270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Telos der Geschichte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(Augsbruger Allgemeine, o.J.; Sendor, 2009)</a:t>
            </a:r>
          </a:p>
        </p:txBody>
      </p:sp>
      <p:pic>
        <p:nvPicPr>
          <p:cNvPr id="1026" name="Picture 2" descr="Copy%20of%20178460755(1).tif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964" y="2292471"/>
            <a:ext cx="4971876" cy="27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5089936"/>
            <a:ext cx="2452978" cy="1426428"/>
          </a:xfrm>
          <a:prstGeom prst="rect">
            <a:avLst/>
          </a:prstGeom>
        </p:spPr>
      </p:pic>
      <p:grpSp>
        <p:nvGrpSpPr>
          <p:cNvPr id="9" name="WORKimage"/>
          <p:cNvGrpSpPr/>
          <p:nvPr/>
        </p:nvGrpSpPr>
        <p:grpSpPr>
          <a:xfrm>
            <a:off x="4427984" y="1054494"/>
            <a:ext cx="5267610" cy="3751056"/>
            <a:chOff x="2339752" y="1340768"/>
            <a:chExt cx="6067253" cy="4320480"/>
          </a:xfrm>
        </p:grpSpPr>
        <p:pic>
          <p:nvPicPr>
            <p:cNvPr id="5" name="Grafik 4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9752" y="1340768"/>
              <a:ext cx="5919739" cy="432048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85903" y="4453814"/>
              <a:ext cx="2121102" cy="1181068"/>
            </a:xfrm>
            <a:prstGeom prst="rect">
              <a:avLst/>
            </a:prstGeom>
          </p:spPr>
        </p:pic>
      </p:grpSp>
      <p:pic>
        <p:nvPicPr>
          <p:cNvPr id="6" name="Grafik 5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6470" t="18493" r="20793" b="18291"/>
          <a:stretch/>
        </p:blipFill>
        <p:spPr>
          <a:xfrm>
            <a:off x="4572000" y="5112068"/>
            <a:ext cx="1445418" cy="13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</p:spPr>
        <p:txBody>
          <a:bodyPr/>
          <a:lstStyle/>
          <a:p>
            <a:r>
              <a:rPr lang="de-AT" dirty="0"/>
              <a:t>Holistisch-naturalistische Herangehensweise … Ostalpen?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3331624" cy="4968552"/>
          </a:xfrm>
        </p:spPr>
        <p:txBody>
          <a:bodyPr/>
          <a:lstStyle/>
          <a:p>
            <a:r>
              <a:rPr lang="de-AT" dirty="0"/>
              <a:t>Krebs (1928): </a:t>
            </a:r>
            <a:br>
              <a:rPr lang="de-AT" dirty="0"/>
            </a:br>
            <a:r>
              <a:rPr lang="de-AT" dirty="0"/>
              <a:t>„Erste“ Länderkunde der Ostalpen </a:t>
            </a:r>
            <a:br>
              <a:rPr lang="de-AT" dirty="0"/>
            </a:br>
            <a:r>
              <a:rPr lang="de-AT" sz="1200" dirty="0"/>
              <a:t>(und Österreichs)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907">
            <a:off x="4045250" y="1260351"/>
            <a:ext cx="4311094" cy="550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4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3547648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de-AT" b="1" dirty="0"/>
              <a:t>Erwartungshaltungen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de-AT" b="1" dirty="0"/>
              <a:t>Zeitplanung &amp; Themen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de-AT" b="1" dirty="0"/>
              <a:t>Warum noch regionale Geographie?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(Sound of Music, 1965)</a:t>
            </a:r>
            <a:endParaRPr lang="de-AT" dirty="0"/>
          </a:p>
        </p:txBody>
      </p:sp>
      <p:pic>
        <p:nvPicPr>
          <p:cNvPr id="6146" name="Picture 2" descr="20 Things You Didn't Know About 'The Sound of Music'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6284640" cy="314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511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</p:spPr>
        <p:txBody>
          <a:bodyPr/>
          <a:lstStyle/>
          <a:p>
            <a:r>
              <a:rPr lang="de-AT" dirty="0"/>
              <a:t>Holistisch-naturalistische Herangehensweise … Ostalpen?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sz="600"/>
              <a:t>(Kauk0r, CC BY-SA 2.5)</a:t>
            </a:r>
            <a:endParaRPr lang="de-AT" sz="600" dirty="0"/>
          </a:p>
        </p:txBody>
      </p:sp>
      <p:pic>
        <p:nvPicPr>
          <p:cNvPr id="7" name="Picture 2" descr="Alpenunterteilung in West- und Ostalpen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4" y="886211"/>
            <a:ext cx="7115076" cy="55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22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Rückbindung Einzelner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(Stadlpost, o.J.; Malborocowboy, o.J.)</a:t>
            </a:r>
          </a:p>
        </p:txBody>
      </p:sp>
      <p:pic>
        <p:nvPicPr>
          <p:cNvPr id="3074" name="Picture 2" descr="Bildergebnis fÃ¼r hansi hinterseer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5" r="9552"/>
          <a:stretch/>
        </p:blipFill>
        <p:spPr bwMode="auto">
          <a:xfrm>
            <a:off x="107504" y="1290664"/>
            <a:ext cx="5112568" cy="48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WORKimage"/>
          <p:cNvGrpSpPr/>
          <p:nvPr/>
        </p:nvGrpSpPr>
        <p:grpSpPr>
          <a:xfrm>
            <a:off x="5307657" y="1286669"/>
            <a:ext cx="3687754" cy="4818666"/>
            <a:chOff x="5567358" y="1467568"/>
            <a:chExt cx="3168352" cy="4139980"/>
          </a:xfrm>
        </p:grpSpPr>
        <p:pic>
          <p:nvPicPr>
            <p:cNvPr id="5" name="Grafik 4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7358" y="1467568"/>
              <a:ext cx="3168352" cy="413998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1194" y="4345781"/>
              <a:ext cx="595312" cy="644979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 flipV="1">
              <a:off x="5934075" y="4457700"/>
              <a:ext cx="214313" cy="205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4903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fiktionale (Sehnsuchts-)Orte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(WilderKaiser.info, o.J.)</a:t>
            </a:r>
            <a:endParaRPr lang="de-AT" dirty="0"/>
          </a:p>
        </p:txBody>
      </p:sp>
      <p:pic>
        <p:nvPicPr>
          <p:cNvPr id="5122" name="Picture 2" descr="https://img.readitlater.com/i/www.landhaus-strasser.at/userdata-5885-hb-43944-2_new_ortsinfo-jpg-cb-1462471181/RS/w704.jpg?url=http%3A%2F%2Fwww.landhaus-strasser.at%2Fuserdata%2F5885%2Fhb%2F43944%2F2_new_ortsinfo.jpg%3Fcb%3D146247118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598"/>
            <a:ext cx="4503263" cy="225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.readitlater.com/i/www.steinbacher-ellmau.at/tl_files-Bilder-Galerien-20von-20Bildern_U-Filmdorf-20Ellmau-Bergdoktor-Gasthaus-Wilder-Kaiser-Ellmau-Going-jpg/RS/w704.jpg?url=http%3A%2F%2Fwww.steinbacher-ellmau.at%2Ftl_files%2FBilder%2FGalerien%2520von%2520Bildern_U%2FFilmdorf%2520Ellmau%2FBergdoktor-Gasthaus-Wilder-Kaiser-Ellmau-Going.jpg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4790"/>
            <a:ext cx="4503263" cy="337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ldergebnis für Orte Guten Leb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380">
            <a:off x="5240025" y="1331677"/>
            <a:ext cx="3171825" cy="476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9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fiktionale (Sehnsuchts-)Orte</a:t>
            </a:r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Scheppe</a:t>
            </a:r>
            <a:r>
              <a:rPr lang="de-AT" dirty="0"/>
              <a:t> 2012)</a:t>
            </a:r>
          </a:p>
        </p:txBody>
      </p:sp>
      <p:pic>
        <p:nvPicPr>
          <p:cNvPr id="7" name="Picture 2" descr="C:\Users\Kami\Documents\5___Literatur\1_Bilder\sehnsuchtsraum alpen.jpg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8" y="898521"/>
            <a:ext cx="6967450" cy="55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85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So </a:t>
            </a:r>
            <a:r>
              <a:rPr lang="de-AT" dirty="0" err="1"/>
              <a:t>what</a:t>
            </a:r>
            <a:r>
              <a:rPr lang="de-AT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49685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AT" i="1" dirty="0"/>
              <a:t>„Es ist bis heute </a:t>
            </a:r>
            <a:r>
              <a:rPr lang="de-AT" b="1" i="1" dirty="0"/>
              <a:t>nicht gelungen</a:t>
            </a:r>
            <a:r>
              <a:rPr lang="de-AT" i="1" dirty="0"/>
              <a:t>, die Regionale Geographie und damit auch die länderkundliche Monographie </a:t>
            </a:r>
            <a:r>
              <a:rPr lang="de-AT" b="1" i="1" dirty="0"/>
              <a:t>wissenschaftstheoretisch überzeugend zu fundieren</a:t>
            </a:r>
            <a:r>
              <a:rPr lang="de-AT" i="1" dirty="0"/>
              <a:t>. Derzeit wird Länder- bzw. Landeskunde vorwiegend als </a:t>
            </a:r>
            <a:r>
              <a:rPr lang="de-AT" b="1" i="1" dirty="0">
                <a:solidFill>
                  <a:srgbClr val="E37823"/>
                </a:solidFill>
              </a:rPr>
              <a:t>Akt der Popularisierung geographischen Wissens </a:t>
            </a:r>
            <a:r>
              <a:rPr lang="de-AT" i="1" dirty="0"/>
              <a:t>(</a:t>
            </a:r>
            <a:r>
              <a:rPr lang="de-AT" i="1" dirty="0" err="1"/>
              <a:t>Wardenga</a:t>
            </a:r>
            <a:r>
              <a:rPr lang="de-AT" i="1" dirty="0"/>
              <a:t> 2001) bzw. als gesellschaftsbezogene Dienstleistung der Geographie für die Öffentlichkeit (Popp 1996), als </a:t>
            </a:r>
            <a:r>
              <a:rPr lang="de-AT" b="1" i="1" dirty="0"/>
              <a:t>"Wissensanwendung" </a:t>
            </a:r>
            <a:r>
              <a:rPr lang="de-AT" i="1" dirty="0"/>
              <a:t>(Bartels 1981) verstanden. […] </a:t>
            </a:r>
            <a:br>
              <a:rPr lang="de-AT" i="1" dirty="0"/>
            </a:br>
            <a:r>
              <a:rPr lang="de-AT" b="1" i="1" dirty="0"/>
              <a:t>Gegenstände</a:t>
            </a:r>
            <a:r>
              <a:rPr lang="de-AT" i="1" dirty="0"/>
              <a:t> regionaler Geographien können und müssen damit </a:t>
            </a:r>
            <a:r>
              <a:rPr lang="de-AT" b="1" i="1" dirty="0"/>
              <a:t>nicht wissenschaftsimmanent begründet </a:t>
            </a:r>
            <a:r>
              <a:rPr lang="de-AT" i="1" dirty="0"/>
              <a:t>werden.“</a:t>
            </a:r>
            <a:br>
              <a:rPr lang="de-AT" dirty="0"/>
            </a:br>
            <a:r>
              <a:rPr lang="de-AT" sz="1200" dirty="0"/>
              <a:t>(Lexikon der Geographie, 2001)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2178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warum </a:t>
            </a:r>
            <a:r>
              <a:rPr lang="de-AT" dirty="0" err="1"/>
              <a:t>regionalgeogr</a:t>
            </a:r>
            <a:r>
              <a:rPr lang="de-AT" dirty="0"/>
              <a:t>. Arbeiten weiterhin beliebt sind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5275840" cy="4968552"/>
          </a:xfrm>
        </p:spPr>
        <p:txBody>
          <a:bodyPr/>
          <a:lstStyle/>
          <a:p>
            <a:pPr marL="0" indent="0">
              <a:spcAft>
                <a:spcPts val="1400"/>
              </a:spcAft>
              <a:buNone/>
            </a:pPr>
            <a:r>
              <a:rPr lang="de-AT" b="1" dirty="0"/>
              <a:t>Das Land - die Region ... Attraktive Denk- &amp; Deutungsmuster:</a:t>
            </a:r>
          </a:p>
          <a:p>
            <a:pPr>
              <a:spcAft>
                <a:spcPts val="1400"/>
              </a:spcAft>
            </a:pPr>
            <a:r>
              <a:rPr lang="de-AT" dirty="0"/>
              <a:t>Reduziert Komplexität postmoderner Gesellschaften</a:t>
            </a:r>
          </a:p>
          <a:p>
            <a:pPr>
              <a:spcAft>
                <a:spcPts val="1400"/>
              </a:spcAft>
            </a:pPr>
            <a:r>
              <a:rPr lang="de-AT" dirty="0"/>
              <a:t>kognitiv leicht zugängliche Ordnung</a:t>
            </a:r>
            <a:br>
              <a:rPr lang="de-AT" dirty="0"/>
            </a:br>
            <a:r>
              <a:rPr lang="de-AT" dirty="0"/>
              <a:t>→ objektive äußere Begrenzung &amp; innere Homogenität</a:t>
            </a:r>
          </a:p>
          <a:p>
            <a:pPr>
              <a:spcAft>
                <a:spcPts val="1400"/>
              </a:spcAft>
            </a:pPr>
            <a:r>
              <a:rPr lang="de-AT" dirty="0"/>
              <a:t>hohe außerwissenschaftliche </a:t>
            </a:r>
            <a:br>
              <a:rPr lang="de-AT" dirty="0"/>
            </a:br>
            <a:r>
              <a:rPr lang="de-AT" dirty="0"/>
              <a:t>Relevanz bzw. Nachfrage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AutoShape 4" descr="data:image/jpeg;base64,/9j/4AAQSkZJRgABAQAAAQABAAD/2wBDABQODxIPDRQSEBIXFRQYHjIhHhwcHj0sLiQySUBMS0dARkVQWnNiUFVtVkVGZIhlbXd7gYKBTmCNl4x9lnN+gXz/2wBDARUXFx4aHjshITt8U0ZTfHx8fHx8fHx8fHx8fHx8fHx8fHx8fHx8fHx8fHx8fHx8fHx8fHx8fHx8fHx8fHx8fHz/wAARCAEKAKMDASIAAhEBAxEB/8QAGwAAAQUBAQAAAAAAAAAAAAAABAABAgMFBgf/xABAEAACAQMCAwQHBQgCAQQDAAABAgMABBESIQUxQRNRYXEGFCIygZGhFTNSsdEjQlSTssHh8DWC8RYkQ2Jyc6L/xAAYAQADAQEAAAAAAAAAAAAAAAAAAQIDBP/EACIRAQEAAgICAgMBAQAAAAAAAAABAhEhMQMSQVETImEjgf/aAAwDAQACEQMRAD8A6dFXQPZHLup9C/hHyp09xfKq7u5is7aS4nbTHGMsatKehfwj5UtC/hHyoaCe7uLZLhIYkDrqWFmOog8styHyNXxTB7WOeQCEMgZg5xoyORNAS0L+EfKloX8I+VVTXCpZzXELJKI0ZtmyDgZxkVVw2/S/s4JjojklUt2WvJG5/SjgCtC/hHypaF/CPlTNNEpIaWNSvMFgMedUNcyevxQIkbwshZpO0GVPQaev+aOAI0L+EfKloX8I+VM0kauEaRA7clLAE/Cg5+INDxe1seyBFwrNr1brgE8vhRwQzQv4R8qWhfwj5UmkjR1RpEVm91SwBPlUqYR0L+EfKlpX8I+VSpUBHSv4R8qWhfwj5VKlQEdK/hHypaV/CPlT0qAbSv4R8qbSv4R8qlSoAeQYc4pUpfvDSrO9rglPcXyFZ3pDZSX3B54YBqlGGVR+9g8q0U9xfIVXeXK2du88iO0aDLaMZA79yKv4Sz5eIR/YRkhuBFOsGFUEahIBsuk9c9KCuLqdOG8JN9HqllnVnluAQsLDkSBjoSRmtZOIpLBDcx207CY4jwF1NtkHny5/I0YPaXJUjI3DdKQc1ayIbr0kAkDa4tS5x7Q0tuO8b86DOmT0Y4bDZY9eM4KKvvhstueuOW/lXYrks23I0/XON++lIdc7eR29z6YLFPoZDaFGXOMkkjHng1KRYLf0s4bDGVSOO2KAauWxwPyroOlKnotuXtIRPBxS04pcCGZ7jU23tsBgqVzzG22BRFy6p6T8HWSTLJCyuXI1ZKnn4mt/G4ONxyqqe4SDQpDPJIcRxoBqcgZPPbl1NGgwLeJJZeMWvEZxA802SXA1Mn7pUn6V0EClbeJSXYqijL+8duvjUYLlLhnXQ8csR9pJAMrnluMg58DV2KcFNSoWy4hDfSXEcSSLJbsFkVwNjv3E91F0yNSp8UqAalT4oWyv4r4zrGkiNA/ZyK4Gzd2xNAEUqelQA8v3hpUpfvDSrO9rglPcXyFBcc/4S+//AEtRsfuL5CozwR3MRimUtG3NckZ8DiqS5myvJ+GnhM10Q1hPbiINpx2Tc9z47eePCj+OSTx8W4TFDPJEs8jLIFYgMBp6fE1oPwyzktltpIdUCnKxl2IH1p34dav2TNEWMA/ZEyNlPLf/AHakbLkNxa3nDeHm6lkjnkkaSQnDsF3C5znH1plup/WON2muQxW0faRPrOpDpzjVz5/lWu1vDcxqJkD6W1Kc4Kt3gjcGkLK3WGWIRYSXeT2jl/M8zRBXN+tXUXBOE33rU7zy3AR9UhKspLbEcunPnWnLPPcekkljkrBFb6wokMeskjfI32zyo08KsjBHAYMxRtqRNbYU943q2azgmeN5EPaRjCSByrgd2oHNPQCW0l9Z2MaXkbX1wGKs1uQcDpnON6p4hanii2pSSWwvY9ckIbGQBgHOD5VqxxrEgSNQqjoKrntYbko0yZaMkowYqy554I3FBMZb/iVnbcQS+jjku7eASJMg2dSSBnyOT060ZYQyPDw679dkGuINMrsWErMM9TgYPcKPjt4og4RM6/fLEsW6bk7mq4LG3tiOxjKhclV1EqueekE4Hwo0HOW6Ev6SSrLLG0Ts6GNyu41HJxz5Vff3l03AOFXKzyRzyyxo7o2Mgg5yOR5CtleGWaiYLCQJ/vfbb2/Pfek3DbN4I4GhzFEcomtsKe8b0aABUk/9TSWXrNx6s1sJWQysctnGx5j4EUJZ8QlX0bvZri6lVoZ2iWUDW4GRjnzO9bvqVv6x6xpbt9OjtO0bOnu51BeGWS20tuIB2Mpy6FiQx7+fPxo0Ns2Ge4h9JILYl0hlttZjeUyHO+5zyO3Tao8IUNJxwGUwj1tsyA4KjfJz0rUThtpHNHMsREsYwshdiwHcSTuPOkOG2ipMgiOmfeUa29s953o0GdwSaS7uJrxppVtJGMdrE8jNqA5sc+X51tVRFY20LxvHGQ0S6Y8ux0juAJ2q+nCoeX7w0qUv3hpVF7XBUf3a+Qp6aP7tfIVIkKCWOANyapLnOIXl4ONpY2l1IFJUMCFOCdz05AEVPj13dcNeDsLuRhIG1K4U8seHjQfBo5OI8Ynuw5TTlw2ASCxwBv4Z+VXz9lb8eSO9AupGA0TNsUznA08uf61jvc27dSZSfUbNkWYZK6WaNWI7id8UXiszi7W68IleWNJGC4UMM4Y7AjPdmheDaeGej0l22AzZcZ69FHxP51cy1dMLhvH2bpGKX0rC9FLfRZy3De9K+AfAf5JoPiFwI+NXUfEo9UUiaI2K6uyU8mUfnij342PxbyuMvTqabrjqKAgt7i04G0MUxnmWNuzcfTH9qwuGCO/9XhRxbXkLl+10+1KOZ37/ADp3LRTx7lu+nQcVla34dNMsjRsg9krjcnYc/E1TwGS4m4f291IZGkclSeijb8waF9K5iLWC3Ubyvqx5f5P0o25mXg3CE2BaNAiDozY/8mlv9t/R+v8AnJ82j+VLFYNhbLJwyfiXEP208iMys/7ijOMd2++3hT+i0JMNzdvu8r6c4323J+JP0pzLdhXx6lu+m7iliuV4pEtx6RRwWsUauCuo6Rgt7xJ79qnxq2T7Vs4IGc3LEF5SSWyTsfDGCfCl7qnh657dNSI6ciaA43xE8PtNUeO2kOlM9O80DDYpBwaW+ufbvHjMolfdkbHs4J5dKq5c6Zzx7m6lYXNzccdnh7eRra31DS2NyNug78mtusX0Wg0WUk7D2pnwD3gf5Jrbow62fm17anwFl+8NKlN94aVK9pguP7tfIUJxT1h7OaC1geSSRNIYFQBnY8znlRcf3a+QqVO8wS6u2P6PWU1hDJHcW7JI7ai+VIwOQ2Oe/pQPErG5Xjhu+y7WIkMMMARtjr4iukVlfOllbBwcHOKAuJFnkOk5XIGR4f8AmpuM1ppPJl7XL7BcbtZ7ywhWCMlwwYqSARsR5daje2V7d8IjjSERiIKFh1glsbEk8vh5+FajsqgMxCheRO3hV0Lrp94EH97O1RJLVe9kmvhn2Frdjhywt/7UpCURQ2TrP75x48hQk1jd3PCUtLi3klvI29mdnBUDPPVnOMdMVv61wTqXA5nPKnUhgCpBB5Ecq09YiZ2XbKurK8is7GOzmYm2K9oqtpMgGO/bv2O1VHhpuONxXqQNbRp7T6sAu3gAT8TWysiPnQ6tjnpOcVn8W4qnDI4z2fbM5I0hsYxSsndGOWVup2C4rZXc3Gba4jt+2hjC4GoDcEnfNWcZ4ddXfD1Ct2s4k7RlBwOWMLnu2+vfWxGxeNWICsQCVBzg92aTOiMFZ1VjyBOCafrORPJlNfxi3sF7c8GW3hgaLQiAoxGpyMbDBxjr3n8yuDW1xb2sSXC9ksakCMEEsSclj/Yefhi3i0vq/DZ5tTKyD2Spx7R2H1NDcBklbhvb3k5YyudLSNyA2x8waXEyPdvj/m1XCLC6j4ndXt5HoMmdAyDzOencAB8ar9Tvl9IZbvsBIpB7Jy4CrtgE9dhnat6ou6xrl2VR3scU/WaL8uW7f+MTj/C7m6gtzbkzPECraiAzZxv9Kt4tDe8QsGWKAxAEHsiw1P8ALYAee9a5IAySMHkc02pcE6lwOZzyo9YJ5LNfwDwqGeK1gSZOwWJMdnnJZjzY/p40fSBDAMrBgeRBzSqpNRnld3YWb700qU33ppVNOC4/u18hVV4muPDNpgGWmOcEqBy/Xwq2L7tfKqr+BrmxngjYK8iFQTyp3oTth+isWu4vLpVMcTHSqjluc4+Ax86jawRcMkvyC7Qx6TvzBGSR58vnRvB4byy4ebdrQRShiTIzqUOeuxznHTw5io39nm3ltgxy4yXb95tjk/Gs5OHRc5c79AeHzS3sk15NA1zL7kMWPYTvOTsOg7+dEx2Y4VwO5NzpkYAsBpyqscAYz40/DFv7W3W0NsqsrkCVpBp3yeQ3Pl9RUuJWt3d8KSC1zKTJqkZ2Az/pPLpipk4O2e2vgHwLhRueF3BfAWXIjBG2QMaj34PL4+FEXPD7mw9G5beOQu2rVJozsp5geH+a2rO3FrZwwD/40APietCXkF2vFLe8hLyQRqVeBGAJ574JAPMfKr9dRH5LllfpncIMXEb2C6jcW81vHokhRcCQb7g92/Kqr6KO89J4baONAqEGTAHtH3iT9BWhw7hhh4pPfGL1eNxhIcgkZxknGw5cgaFtOHcQg4xdTiNAspbTMzAhQTnIHMnwOKnV1pftPa2X4F8avhwqyVLZESSQkJgABe84/wB50AOHy3nDY7eOImWUiS4uplIwe4Z3Pd3fOjOOcLmu7e29V/aPb5Gl23cHHU9dqMU3d2qiaH1SM+/+0DO3gMch45z4DnVatvLOZTHCWdsr0nk7GxtLNdTknOSdzpGN/PP0qri9pHZcDhWdQ9y2lVOfu8DJwO7oe8mjLvh1zd8fhuJIwLWLThtQ3xvy89qp9JYJWntZiqvAnNC2CTnf4EACpsvNXjlJ6zf9GxynhXAI5JQWaOIez/8AY8h9azLET3trPPJE11d3AMaFhhIl5Zydh5DJ2qviXEGu7ZoWiLM7h868Bcfugf376e14xcQQLbRrGFjTCnG/h151Wqj2kl+9i7y2Xhno00EumZx7KlhyZjvpz3DND8PtI4fR+a4u0DRkM6RnYE8gT4nbHdQ9/dPf2cUA2EJySckscdc9edEXt7HxDhcVna4imVlHZM3vADkGO3dzxSs52rHOak33eRfotEycMZ2PsySEqPLbPzBraoHhdvcQ28IuAIuzjCLErZHix8T9PjR1aY8Rj5LvK0JN961Knm+9alSpCYfu18qsqqP7tfKrhvRCUyOdWkcsb1RInasWIGrJ+W2KdCWnnO+AwH0qIST1Vk0nVvilauSLX93KBSc53FRj1JGVwBknA8O6mZXKxYU7EZ8KkEf1ktg6NNI+FysS5zjHTvqdUW6ujyagd2yD4VfVxFKmp+fKlTI1MdtzT0HfF5cRRNpAOXP9qCVXfESiMYF2GwkYbZ8K5+5vGlYk+0xBYknxx/o8aKuG1MwQDsUXC47+VY90BrKj3QN6ShCT/syH9nPX/FJHJSPfc+yd/d261RbxaGdJN8j2Se+rVQk6SPZA1HyGc0BZ2G+4IDn2cHfxqp4yYTlVcqDzzRqKyqryLuRkjuqlE0TqoyxKkE5+tAV8O4tdcNI1HXEQCyHf4jurrbK9gv4BLA2QeanmvnXJNb5IcHUAcN4mm4RfPYXStzQ7MO8ZoGnWT/etSppWDSFlOVIBB+FKkBMf3a+VNOzpGWjOCNztzFQiYhR3d1Xde8UpTsBW0mXk1c2Orbxq/WNOrDY8vDNUomi6IA2wd6IpXtU6NrHLDfLxxSDjGcNsM8qfUMDY7/SnJ25b5FI0492Ox276nTJ1qVXOmd7MPOlSXlnxNPTJFjpUnurPmmjWOUM2Dgk0dMdMTGsARmWZ5JOh9kGlll6xWOPtUBl0xFEEUnctucVFLFDqDYOefjRwWkV8Kw9639MQ03DhIMREYGMg8wKDuNbzlbYBVXbWRzrWLHSQOowaoMYHIU75KU8cZpSdW1GTLDw2qnLodR9oYxt0rRkGBQjA9aJlTuEVxvrcoufbJ27qoukKe7zyMU8oMT9onPr5UQ6q9t2g5VrjdscpqtbhLM/DoS5JbBG/gSKVT4cMWUY8/wAzSoS0E2GM89/oKgvuptzO3hUkGBqJG+MfSmCsQp6A5O9S02im0u3+7CrdtQFUoMy4Pxz5VaVOrYjGDy76AWRpz3ttv40mwJFx+IZ38DURGwVeWQ2TvzFJlbtRy3YH86ZCouvlSlYrpAPM4posAkZG/dUZjqdUGDjfeq+E3tYowoFSpciBTmiFVUwzE3lWUVwSPGteXaNj3CseV1RdTdeQHWs/I08aS7neplaCN/FCR2wZM8tqJjuYpxmJs45g8xWWmxY51W+2asHuue41TdzLBEWALHoBSNRIdyMc6FOxJqAnvLhyscCqPxMeVVSR3cZy2lx1C7VWi2m653xU7PAiljIzTIwZcjlQ3amKaRRn2lyMd9aYXlnnOHRWIAtEA6Ej6mlUOFvrsIm78n6mlVsWgCcAcgT389qSq2DgcqoYkOMkdMbUdEuYivU/pUyL2EjB7cHH7uPp/wCKuIbIwvXfyqhAe1HLnj4YNEYA5kbb0Gidf4B060zB9aexsG3NWaSRnlTNgDPLcfnQRGRojkKDvjeoQyiS5dWwCN8+RqFwSujlzqCnJGSOfSnsa2Mkdg50ncVIyExhwcE/u91U6xv7RHw86fV49cb0bGl0x1WrkkJqXGT0zWQSkcKsWGkIMMd9sVpCaAIY5mU96lcisyeOMFkQ5jPIb4x3eFTn1s8O9Ml+LTTpI0NsZYUOnWdgSemOZqzhl5FcKQqaJBsRjaiVsVPaojlIpMFkHLI6jupoeHQWrYiTlzOd6i3HXDWe2xZdBC2/xrLkvkWXEgyAMDfrRckei3xvgjcZzWT2mZFidFYL7pI6UpIdtNf3E8Fuk4m09puEQgYGfI70PHxAq8YcyHUN2JDb/ACtsW8MkQDItDm0jj9xQF54Ap+0KY37QyCAeed9gaFuARcR/wD2BBovG55E5yT1zVVwoCdoTjSDinKWU3G1wvH2fFpOQMjPxNKocFGOFw5GPe/qNKtWF7GFcuBjIPnRkbSYDYGM7gkbULyYMSAOXjVHGXMPDZpoXkRsphlbH7wH5UodFHIujqBXbuq3SCR+lZF7eSWPFZkj1TW8cCOQzZ0Oz6QMnkMHOPCivW7s3UduYIkdtZOp+ild9s4JDculA20A+MVWRnrtnurH4ndS23F3AEjW62qySIrkaAXIZwB1A/WirjiQhniijCSIZYo86jn2+Rz12GevXlQIKuRmEgb/AAqnBDgDfHPfG9BycVmZB+yi9tZyNzt2Z/v9KinFWYNL2I0qsDaQcse0xsPLPxpWVUsa5OF1MD3nHSnHu+3QPDHeS1eaeZ3d3kXBPsjDsBgdO74Cjz93t4UURTdR/sw4Aznnig2B6ijLiUtGyt7oPIUKMZAwfnTvOJT9cjqPZ2G9MyaQNXU+731LWEzVEbtLO7k7AYFc7pWXCHsS3SsKcFG16cqOda7l+z0tJrPeRis4xOFdHcsGPM8wPCnC0KgXMSsDlSNjUZicU9q6hTHyHQUpdjSUoXnmqbkamRCAQeYq/O+1C3bSfaVhDC2lpZAGPhkVpjNs8rrl0VtG0VvGjrpIXl3UqKufv2+H5Uq1c+9qvaKkbAZ2J2qelWUK5RuWzDP9qYo50FRtncd9D3sNy8ZEIOoOjDBwcBhqHxGedJQsKqphQmjqAP7UjCqOhEcYAUgEADHgPrWOtnxBpF1CTSLiZ2HaDdCvsjn9OlXcPgvYJoTcF+z9WRZNUmrMgbc8+7rQTRllt45AsxiEjKWGoDJA57+FRWOGQK8cUTxsAQ2By5jHxway2sL1pIXZGaWNbgNLrHtFvcxvt0Hhip2treiSJriWUBViK6XGBhcOG5k5O+3PbcdANBvVjK0GmPtFXJQR5ODVUEFr63LLAS0xVGZdIAUYIUgY260wilXjEk6oXSSFUGgjYgscHPnQslveQ3zyxoHjCRKwyMsFDA4ydiNWd+eKA2UiRVwq6VP4RgVFniWRYWY62UsF6kDGT9RWOLa6DTkrI7m6JCmXbsSQdhnGduR8aFFtxH1SJG1mQQyoT2o98t7BznoOvSgNqZNROk7Z7qq7CTBbAGN+dZwtr5WbDSdiTC2kuCWAUhxue/B8cVo26GKOONmdyowTI2WO/UjrjFPoXlXcKxGF50M0qWyEvqAHMgE71oSq2nUQAfOqjGroVYbGuezVdGN3AEd5HOjSRqzquclRmg7viMaN92Rnu3o2WxXJOAc94oaSyHNuXcOtVwsLa3DXEoKRsq8tZ2rTaPSArbttQ6qEA0gDGwq9pA41ddOT51NKKetXWNkkvEYb+dh2cIPZoNyW7/KgppOUandtz4CtK0dhapgkA5/OtfHOWPkvDUlcSSF1zg99KqYTmME0q0YrlYlAR4j4io3E6W6h5HwpYLkAnc7D67U8WQm2rmem3OmurZbm3Mbsy5KsCuMgggg7+VSsL9ow5C6yXLtGFEbE613YfKlccTiW27S3IlP7NjscaXbAyenf8PGox8LjEgkEk+pZJJMjHvOMHpSXhUCQmGN51UrGr+7ltByudvhQNr769W1ikI3lWJpQmCdl55xyHIZqsX0bStG5AK6AqrqLEsucfQ/DnVt3aRXbtITJG7wtCxQgakbmNwaG+yk7bte2l1kqQwxtpGnbbuJG/fQGjbyq9n63H+1VlygBwW7hv1J2oWXiVs1hb3bZAuVwqqpY6sZK7eR+VGvpkhRX1lVYEjAOrHQ5H5UAvD441jCSS6YpzMiEKAC2cjly3NNKP2rbFm0swKnScxtz228/aG3jUJeJ26JkvjDMGAUkrpOGz5ZHzFWHh0fZ3ALuTLIJicAaXGMFfLA55oObhoaQmBypJZ2YkZLsc5IIIxsOQHKgxfr0QZYiGDMNlMZGcAEjfuBpor6G4z2bMfYDjCEEqTgEDzqpOGxiUTiaTXqaTmMZZdJ5ju6dKrfhkQh0dtLjsVt9iudAOe7n0pBpW8y3MMcqPricHBO2R5HypmQoMZB8QarVOzMQPtFC2ksANug22wOlOXAkJchcjqetTlNqxuktClcmhJlAFXuWJwtC3Cy6eW/jWTeA5nCZFDmchSADlqvaA833boB1pmhEI1tu35UAMiFSS27HnS+0nsrpQ+ZLd1BKdV8R+eKmAWyO/nWVxKUNdAD91cGtMO2fk6dtAyvCjIQyMMgjqKVBcA/4e3/7f1GlWjBqR6tOxGMnm2/51VfXbW0cRVQS0qxszDKoCcEmpxe7zI3I28zVy6ckscg9KSmFZ31wqtEjxsWknIkkY6SVYAKN9hg567UXZ3k8t3JC6KgGoqQ2QwDY5559MEDlRhxliBtqztUV2L89ieXgaNnpkypcpBxCMPIXtZO2jZpD7SnDBc53GAwx5UUt1Mt0YolVMosmmV8atTbgHPQDx3IrQJA2wT8aj7x5dM880EyG4ndSPb5dYc3CKxHtKyMG5HO4OB3GpNxe59RNziEbgdm7NqU9ppwRnuPPbccq1OuAPE5qLZB5daD0zn4rOBIGSOXsp3jfQSdlxghdXjvgmtGZD250rvp5D40PecTteHEduxMhGVjUZY+PhWHdek8kpJhtFQ8gXfV9BimTpYxIEGkDGNvZH6VTdXC28WqcxIM82wK5CbjF9NkGYovcg0/5oJnaRtUjFj3scmnotukufSGFPZt4llb8RBC/rWPLxO4uryB5WGEkVlRRhRv3UAzUXwi2NzxCIH3UYOx8qV4gnNdmSBseXPNQO8hZuQG1OBlQCcGlg5xjbvFczrVRw65C7nAHId9C3h1OFQY7vDxrRdlii9kDV3nkKEhj7UtIQSo5E82NMAbhltLZmbbAz41zDuXcs3MnJrU49ddpcm3U5EZy5HVu74frWSK1wmo5/Jluu49Hv+Gt/wDt/UaVL0e/4a3/AO39RpVbNoKSOSbZP51IO34BU0RW2OKdkVSOWPLrU6XuK+pOgb8+dJBnJ0gb9TVmlWiLDAAPOk0WJSFAOQDRye4YJkcj8KgQQwGCNutOAufdzUSFz7tLY0cZGdh/ooXi16thZGfAL5winq3+70So54x8TXNelkpNzBBtpVC5wepOP7VUTWFLK80jSSsXdzlmPWo5qJpqtKeaYmo5pUgRNdTwe09WtI25SP7RPw5VzESdpMifiYCu2XCouP3MfKs/Jfht4p8rGGFwe+pEY0hWyD0FO248KSL2a6sbmsWyu4XXgfujag+I8SWwszoH7U+zGO499HujHbG5691cbxe7F1et2ZzFH7KePefjV4zdZ55agEkkkkkk7knrUlFRqQraOd2/o/8A8Nb/APb+o0qb0f8A+Gt/+39RpUBpMpxlWxkUOskjMoHtahsDV+nGkYySc/CnMGZlfYAc80weIuFdCMYOQe//AHNWmQC4OR7yDl0qvsz7YwN8gDzxUynIc8DGe/agKpYi26nJJ3FKKA6RqOGxV2kdQKWhe4UtHtDsR+L6VxfpG2eMTrnIQKo+Wf712+hSeQrz/i76+KXbdO2YDyBx/anINgqY0jyp6CIcqRpqYmgC+Fx9rfxjGQDmuvUHFc96OQa5ZZSNlAArpANwBzrDyXl0+OaxY9/NcpdRxQyOpKgAA4yckVVLPcrLJDHdTySoxXAz7QGckeWK0OLWZvbyI20sWFhAOSQQcn9fpQ83C7pw7SS241HtHfJGTg7nbxNTpvjlNRTI1wIZc3cxRYEkwTz1YGP/AOqHHDY/V+0ddDjtMoU3BQA4xz6/DFCtxQHWMEhkEZIHNRjHXwFJOKFI1RQQF1YONxqGG691VqpueP3FzcOkQZe20jBJyOWACc/Aj8udKWyWKJHZVySQw22IONj1qo8U1SNIVJdxpc498eO9L7UPYdjpPZ4xjHjnPPnRqj3w/jquCgDhcIAwPa/qNKo8DcPwmBhnB1c//wAjSrWdOPPXtdNUNsBT6h3VVk99LJ7zVJW6vClnwqrJ7zSye80Bbmnz4VTk95paj3mgL1PtDY15nKxdmYndiSa9F1HvPzoX7Psv4O3/AJS/pQHn5O1Pnau/+zrL+Dt/5S/pS+zrL+Dt/wCUv6UB5+aY16D9nWX8Hb/yl/Sl9nWX8Hb/AMpf0pUMb0di08P1Y3Zyf7Vse57Wkkb8jV8cMUShY40RRyCqABUtIxjArHLHe3RMtQCFxK7g41ADHdzrJ9Ib0wWwtUbDzDLYPJP8/rXSaV/CPlVMllazPrltoXbvaME08cdFlnw87p69B+zrH+Dt/wCUv6Uvs6y/g7f+Uv6VqwefUq9B+zrL+Dt/5S/pS+zrL+Dt/wCUv6UAL6O/8Lb/APb+o0q0Y40iQJEiog5KowBS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6" descr="data:image/jpeg;base64,/9j/4AAQSkZJRgABAQAAAQABAAD/2wBDABQODxIPDRQSEBIXFRQYHjIhHhwcHj0sLiQySUBMS0dARkVQWnNiUFVtVkVGZIhlbXd7gYKBTmCNl4x9lnN+gXz/2wBDARUXFx4aHjshITt8U0ZTfHx8fHx8fHx8fHx8fHx8fHx8fHx8fHx8fHx8fHx8fHx8fHx8fHx8fHx8fHx8fHx8fHz/wAARCAEKAKMDASIAAhEBAxEB/8QAGwAAAQUBAQAAAAAAAAAAAAAABAABAgMFBgf/xABAEAACAQMCAwQHBQgCAQQDAAABAgMABBESIQUxQRNRYXEGFCIygZGhFTNSsdEjQlSTssHh8DWC8RYkQ2Jyc6L/xAAYAQADAQEAAAAAAAAAAAAAAAAAAQIDBP/EACIRAQEAAgICAgMBAQAAAAAAAAABAhEhMQMSQVETImEjgf/aAAwDAQACEQMRAD8A6dFXQPZHLup9C/hHyp09xfKq7u5is7aS4nbTHGMsatKehfwj5UtC/hHyoaCe7uLZLhIYkDrqWFmOog8styHyNXxTB7WOeQCEMgZg5xoyORNAS0L+EfKloX8I+VVTXCpZzXELJKI0ZtmyDgZxkVVw2/S/s4JjojklUt2WvJG5/SjgCtC/hHypaF/CPlTNNEpIaWNSvMFgMedUNcyevxQIkbwshZpO0GVPQaev+aOAI0L+EfKloX8I+VM0kauEaRA7clLAE/Cg5+INDxe1seyBFwrNr1brgE8vhRwQzQv4R8qWhfwj5UmkjR1RpEVm91SwBPlUqYR0L+EfKlpX8I+VSpUBHSv4R8qWhfwj5VKlQEdK/hHypaV/CPlT0qAbSv4R8qbSv4R8qlSoAeQYc4pUpfvDSrO9rglPcXyFZ3pDZSX3B54YBqlGGVR+9g8q0U9xfIVXeXK2du88iO0aDLaMZA79yKv4Sz5eIR/YRkhuBFOsGFUEahIBsuk9c9KCuLqdOG8JN9HqllnVnluAQsLDkSBjoSRmtZOIpLBDcx207CY4jwF1NtkHny5/I0YPaXJUjI3DdKQc1ayIbr0kAkDa4tS5x7Q0tuO8b86DOmT0Y4bDZY9eM4KKvvhstueuOW/lXYrks23I0/XON++lIdc7eR29z6YLFPoZDaFGXOMkkjHng1KRYLf0s4bDGVSOO2KAauWxwPyroOlKnotuXtIRPBxS04pcCGZ7jU23tsBgqVzzG22BRFy6p6T8HWSTLJCyuXI1ZKnn4mt/G4ONxyqqe4SDQpDPJIcRxoBqcgZPPbl1NGgwLeJJZeMWvEZxA802SXA1Mn7pUn6V0EClbeJSXYqijL+8duvjUYLlLhnXQ8csR9pJAMrnluMg58DV2KcFNSoWy4hDfSXEcSSLJbsFkVwNjv3E91F0yNSp8UqAalT4oWyv4r4zrGkiNA/ZyK4Gzd2xNAEUqelQA8v3hpUpfvDSrO9rglPcXyFBcc/4S+//AEtRsfuL5CozwR3MRimUtG3NckZ8DiqS5myvJ+GnhM10Q1hPbiINpx2Tc9z47eePCj+OSTx8W4TFDPJEs8jLIFYgMBp6fE1oPwyzktltpIdUCnKxl2IH1p34dav2TNEWMA/ZEyNlPLf/AHakbLkNxa3nDeHm6lkjnkkaSQnDsF3C5znH1plup/WON2muQxW0faRPrOpDpzjVz5/lWu1vDcxqJkD6W1Kc4Kt3gjcGkLK3WGWIRYSXeT2jl/M8zRBXN+tXUXBOE33rU7zy3AR9UhKspLbEcunPnWnLPPcekkljkrBFb6wokMeskjfI32zyo08KsjBHAYMxRtqRNbYU943q2azgmeN5EPaRjCSByrgd2oHNPQCW0l9Z2MaXkbX1wGKs1uQcDpnON6p4hanii2pSSWwvY9ckIbGQBgHOD5VqxxrEgSNQqjoKrntYbko0yZaMkowYqy554I3FBMZb/iVnbcQS+jjku7eASJMg2dSSBnyOT060ZYQyPDw679dkGuINMrsWErMM9TgYPcKPjt4og4RM6/fLEsW6bk7mq4LG3tiOxjKhclV1EqueekE4Hwo0HOW6Ev6SSrLLG0Ts6GNyu41HJxz5Vff3l03AOFXKzyRzyyxo7o2Mgg5yOR5CtleGWaiYLCQJ/vfbb2/Pfek3DbN4I4GhzFEcomtsKe8b0aABUk/9TSWXrNx6s1sJWQysctnGx5j4EUJZ8QlX0bvZri6lVoZ2iWUDW4GRjnzO9bvqVv6x6xpbt9OjtO0bOnu51BeGWS20tuIB2Mpy6FiQx7+fPxo0Ns2Ge4h9JILYl0hlttZjeUyHO+5zyO3Tao8IUNJxwGUwj1tsyA4KjfJz0rUThtpHNHMsREsYwshdiwHcSTuPOkOG2ipMgiOmfeUa29s953o0GdwSaS7uJrxppVtJGMdrE8jNqA5sc+X51tVRFY20LxvHGQ0S6Y8ux0juAJ2q+nCoeX7w0qUv3hpVF7XBUf3a+Qp6aP7tfIVIkKCWOANyapLnOIXl4ONpY2l1IFJUMCFOCdz05AEVPj13dcNeDsLuRhIG1K4U8seHjQfBo5OI8Ynuw5TTlw2ASCxwBv4Z+VXz9lb8eSO9AupGA0TNsUznA08uf61jvc27dSZSfUbNkWYZK6WaNWI7id8UXiszi7W68IleWNJGC4UMM4Y7AjPdmheDaeGej0l22AzZcZ69FHxP51cy1dMLhvH2bpGKX0rC9FLfRZy3De9K+AfAf5JoPiFwI+NXUfEo9UUiaI2K6uyU8mUfnij342PxbyuMvTqabrjqKAgt7i04G0MUxnmWNuzcfTH9qwuGCO/9XhRxbXkLl+10+1KOZ37/ADp3LRTx7lu+nQcVla34dNMsjRsg9krjcnYc/E1TwGS4m4f291IZGkclSeijb8waF9K5iLWC3Ubyvqx5f5P0o25mXg3CE2BaNAiDozY/8mlv9t/R+v8AnJ82j+VLFYNhbLJwyfiXEP208iMys/7ijOMd2++3hT+i0JMNzdvu8r6c4323J+JP0pzLdhXx6lu+m7iliuV4pEtx6RRwWsUauCuo6Rgt7xJ79qnxq2T7Vs4IGc3LEF5SSWyTsfDGCfCl7qnh657dNSI6ciaA43xE8PtNUeO2kOlM9O80DDYpBwaW+ufbvHjMolfdkbHs4J5dKq5c6Zzx7m6lYXNzccdnh7eRra31DS2NyNug78mtusX0Wg0WUk7D2pnwD3gf5Jrbow62fm17anwFl+8NKlN94aVK9pguP7tfIUJxT1h7OaC1geSSRNIYFQBnY8znlRcf3a+QqVO8wS6u2P6PWU1hDJHcW7JI7ai+VIwOQ2Oe/pQPErG5Xjhu+y7WIkMMMARtjr4iukVlfOllbBwcHOKAuJFnkOk5XIGR4f8AmpuM1ppPJl7XL7BcbtZ7ywhWCMlwwYqSARsR5daje2V7d8IjjSERiIKFh1glsbEk8vh5+FajsqgMxCheRO3hV0Lrp94EH97O1RJLVe9kmvhn2Frdjhywt/7UpCURQ2TrP75x48hQk1jd3PCUtLi3klvI29mdnBUDPPVnOMdMVv61wTqXA5nPKnUhgCpBB5Ecq09YiZ2XbKurK8is7GOzmYm2K9oqtpMgGO/bv2O1VHhpuONxXqQNbRp7T6sAu3gAT8TWysiPnQ6tjnpOcVn8W4qnDI4z2fbM5I0hsYxSsndGOWVup2C4rZXc3Gba4jt+2hjC4GoDcEnfNWcZ4ddXfD1Ct2s4k7RlBwOWMLnu2+vfWxGxeNWICsQCVBzg92aTOiMFZ1VjyBOCafrORPJlNfxi3sF7c8GW3hgaLQiAoxGpyMbDBxjr3n8yuDW1xb2sSXC9ksakCMEEsSclj/Yefhi3i0vq/DZ5tTKyD2Spx7R2H1NDcBklbhvb3k5YyudLSNyA2x8waXEyPdvj/m1XCLC6j4ndXt5HoMmdAyDzOencAB8ar9Tvl9IZbvsBIpB7Jy4CrtgE9dhnat6ou6xrl2VR3scU/WaL8uW7f+MTj/C7m6gtzbkzPECraiAzZxv9Kt4tDe8QsGWKAxAEHsiw1P8ALYAee9a5IAySMHkc02pcE6lwOZzyo9YJ5LNfwDwqGeK1gSZOwWJMdnnJZjzY/p40fSBDAMrBgeRBzSqpNRnld3YWb700qU33ppVNOC4/u18hVV4muPDNpgGWmOcEqBy/Xwq2L7tfKqr+BrmxngjYK8iFQTyp3oTth+isWu4vLpVMcTHSqjluc4+Ax86jawRcMkvyC7Qx6TvzBGSR58vnRvB4byy4ebdrQRShiTIzqUOeuxznHTw5io39nm3ltgxy4yXb95tjk/Gs5OHRc5c79AeHzS3sk15NA1zL7kMWPYTvOTsOg7+dEx2Y4VwO5NzpkYAsBpyqscAYz40/DFv7W3W0NsqsrkCVpBp3yeQ3Pl9RUuJWt3d8KSC1zKTJqkZ2Az/pPLpipk4O2e2vgHwLhRueF3BfAWXIjBG2QMaj34PL4+FEXPD7mw9G5beOQu2rVJozsp5geH+a2rO3FrZwwD/40APietCXkF2vFLe8hLyQRqVeBGAJ574JAPMfKr9dRH5LllfpncIMXEb2C6jcW81vHokhRcCQb7g92/Kqr6KO89J4baONAqEGTAHtH3iT9BWhw7hhh4pPfGL1eNxhIcgkZxknGw5cgaFtOHcQg4xdTiNAspbTMzAhQTnIHMnwOKnV1pftPa2X4F8avhwqyVLZESSQkJgABe84/wB50AOHy3nDY7eOImWUiS4uplIwe4Z3Pd3fOjOOcLmu7e29V/aPb5Gl23cHHU9dqMU3d2qiaH1SM+/+0DO3gMch45z4DnVatvLOZTHCWdsr0nk7GxtLNdTknOSdzpGN/PP0qri9pHZcDhWdQ9y2lVOfu8DJwO7oe8mjLvh1zd8fhuJIwLWLThtQ3xvy89qp9JYJWntZiqvAnNC2CTnf4EACpsvNXjlJ6zf9GxynhXAI5JQWaOIez/8AY8h9azLET3trPPJE11d3AMaFhhIl5Zydh5DJ2qviXEGu7ZoWiLM7h868Bcfugf376e14xcQQLbRrGFjTCnG/h151Wqj2kl+9i7y2Xhno00EumZx7KlhyZjvpz3DND8PtI4fR+a4u0DRkM6RnYE8gT4nbHdQ9/dPf2cUA2EJySckscdc9edEXt7HxDhcVna4imVlHZM3vADkGO3dzxSs52rHOak33eRfotEycMZ2PsySEqPLbPzBraoHhdvcQ28IuAIuzjCLErZHix8T9PjR1aY8Rj5LvK0JN961Knm+9alSpCYfu18qsqqP7tfKrhvRCUyOdWkcsb1RInasWIGrJ+W2KdCWnnO+AwH0qIST1Vk0nVvilauSLX93KBSc53FRj1JGVwBknA8O6mZXKxYU7EZ8KkEf1ktg6NNI+FysS5zjHTvqdUW6ujyagd2yD4VfVxFKmp+fKlTI1MdtzT0HfF5cRRNpAOXP9qCVXfESiMYF2GwkYbZ8K5+5vGlYk+0xBYknxx/o8aKuG1MwQDsUXC47+VY90BrKj3QN6ShCT/syH9nPX/FJHJSPfc+yd/d261RbxaGdJN8j2Se+rVQk6SPZA1HyGc0BZ2G+4IDn2cHfxqp4yYTlVcqDzzRqKyqryLuRkjuqlE0TqoyxKkE5+tAV8O4tdcNI1HXEQCyHf4jurrbK9gv4BLA2QeanmvnXJNb5IcHUAcN4mm4RfPYXStzQ7MO8ZoGnWT/etSppWDSFlOVIBB+FKkBMf3a+VNOzpGWjOCNztzFQiYhR3d1Xde8UpTsBW0mXk1c2Orbxq/WNOrDY8vDNUomi6IA2wd6IpXtU6NrHLDfLxxSDjGcNsM8qfUMDY7/SnJ25b5FI0492Ox276nTJ1qVXOmd7MPOlSXlnxNPTJFjpUnurPmmjWOUM2Dgk0dMdMTGsARmWZ5JOh9kGlll6xWOPtUBl0xFEEUnctucVFLFDqDYOefjRwWkV8Kw9639MQ03DhIMREYGMg8wKDuNbzlbYBVXbWRzrWLHSQOowaoMYHIU75KU8cZpSdW1GTLDw2qnLodR9oYxt0rRkGBQjA9aJlTuEVxvrcoufbJ27qoukKe7zyMU8oMT9onPr5UQ6q9t2g5VrjdscpqtbhLM/DoS5JbBG/gSKVT4cMWUY8/wAzSoS0E2GM89/oKgvuptzO3hUkGBqJG+MfSmCsQp6A5O9S02im0u3+7CrdtQFUoMy4Pxz5VaVOrYjGDy76AWRpz3ttv40mwJFx+IZ38DURGwVeWQ2TvzFJlbtRy3YH86ZCouvlSlYrpAPM4posAkZG/dUZjqdUGDjfeq+E3tYowoFSpciBTmiFVUwzE3lWUVwSPGteXaNj3CseV1RdTdeQHWs/I08aS7neplaCN/FCR2wZM8tqJjuYpxmJs45g8xWWmxY51W+2asHuue41TdzLBEWALHoBSNRIdyMc6FOxJqAnvLhyscCqPxMeVVSR3cZy2lx1C7VWi2m653xU7PAiljIzTIwZcjlQ3amKaRRn2lyMd9aYXlnnOHRWIAtEA6Ej6mlUOFvrsIm78n6mlVsWgCcAcgT389qSq2DgcqoYkOMkdMbUdEuYivU/pUyL2EjB7cHH7uPp/wCKuIbIwvXfyqhAe1HLnj4YNEYA5kbb0Gidf4B060zB9aexsG3NWaSRnlTNgDPLcfnQRGRojkKDvjeoQyiS5dWwCN8+RqFwSujlzqCnJGSOfSnsa2Mkdg50ncVIyExhwcE/u91U6xv7RHw86fV49cb0bGl0x1WrkkJqXGT0zWQSkcKsWGkIMMd9sVpCaAIY5mU96lcisyeOMFkQ5jPIb4x3eFTn1s8O9Ml+LTTpI0NsZYUOnWdgSemOZqzhl5FcKQqaJBsRjaiVsVPaojlIpMFkHLI6jupoeHQWrYiTlzOd6i3HXDWe2xZdBC2/xrLkvkWXEgyAMDfrRckei3xvgjcZzWT2mZFidFYL7pI6UpIdtNf3E8Fuk4m09puEQgYGfI70PHxAq8YcyHUN2JDb/ACtsW8MkQDItDm0jj9xQF54Ap+0KY37QyCAeed9gaFuARcR/wD2BBovG55E5yT1zVVwoCdoTjSDinKWU3G1wvH2fFpOQMjPxNKocFGOFw5GPe/qNKtWF7GFcuBjIPnRkbSYDYGM7gkbULyYMSAOXjVHGXMPDZpoXkRsphlbH7wH5UodFHIujqBXbuq3SCR+lZF7eSWPFZkj1TW8cCOQzZ0Oz6QMnkMHOPCivW7s3UduYIkdtZOp+ild9s4JDculA20A+MVWRnrtnurH4ndS23F3AEjW62qySIrkaAXIZwB1A/WirjiQhniijCSIZYo86jn2+Rz12GevXlQIKuRmEgb/AAqnBDgDfHPfG9BycVmZB+yi9tZyNzt2Z/v9KinFWYNL2I0qsDaQcse0xsPLPxpWVUsa5OF1MD3nHSnHu+3QPDHeS1eaeZ3d3kXBPsjDsBgdO74Cjz93t4UURTdR/sw4Aznnig2B6ijLiUtGyt7oPIUKMZAwfnTvOJT9cjqPZ2G9MyaQNXU+731LWEzVEbtLO7k7AYFc7pWXCHsS3SsKcFG16cqOda7l+z0tJrPeRis4xOFdHcsGPM8wPCnC0KgXMSsDlSNjUZicU9q6hTHyHQUpdjSUoXnmqbkamRCAQeYq/O+1C3bSfaVhDC2lpZAGPhkVpjNs8rrl0VtG0VvGjrpIXl3UqKufv2+H5Uq1c+9qvaKkbAZ2J2qelWUK5RuWzDP9qYo50FRtncd9D3sNy8ZEIOoOjDBwcBhqHxGedJQsKqphQmjqAP7UjCqOhEcYAUgEADHgPrWOtnxBpF1CTSLiZ2HaDdCvsjn9OlXcPgvYJoTcF+z9WRZNUmrMgbc8+7rQTRllt45AsxiEjKWGoDJA57+FRWOGQK8cUTxsAQ2By5jHxway2sL1pIXZGaWNbgNLrHtFvcxvt0Hhip2treiSJriWUBViK6XGBhcOG5k5O+3PbcdANBvVjK0GmPtFXJQR5ODVUEFr63LLAS0xVGZdIAUYIUgY260wilXjEk6oXSSFUGgjYgscHPnQslveQ3zyxoHjCRKwyMsFDA4ydiNWd+eKA2UiRVwq6VP4RgVFniWRYWY62UsF6kDGT9RWOLa6DTkrI7m6JCmXbsSQdhnGduR8aFFtxH1SJG1mQQyoT2o98t7BznoOvSgNqZNROk7Z7qq7CTBbAGN+dZwtr5WbDSdiTC2kuCWAUhxue/B8cVo26GKOONmdyowTI2WO/UjrjFPoXlXcKxGF50M0qWyEvqAHMgE71oSq2nUQAfOqjGroVYbGuezVdGN3AEd5HOjSRqzquclRmg7viMaN92Rnu3o2WxXJOAc94oaSyHNuXcOtVwsLa3DXEoKRsq8tZ2rTaPSArbttQ6qEA0gDGwq9pA41ddOT51NKKetXWNkkvEYb+dh2cIPZoNyW7/KgppOUandtz4CtK0dhapgkA5/OtfHOWPkvDUlcSSF1zg99KqYTmME0q0YrlYlAR4j4io3E6W6h5HwpYLkAnc7D67U8WQm2rmem3OmurZbm3Mbsy5KsCuMgggg7+VSsL9ow5C6yXLtGFEbE613YfKlccTiW27S3IlP7NjscaXbAyenf8PGox8LjEgkEk+pZJJMjHvOMHpSXhUCQmGN51UrGr+7ltByudvhQNr769W1ikI3lWJpQmCdl55xyHIZqsX0bStG5AK6AqrqLEsucfQ/DnVt3aRXbtITJG7wtCxQgakbmNwaG+yk7bte2l1kqQwxtpGnbbuJG/fQGjbyq9n63H+1VlygBwW7hv1J2oWXiVs1hb3bZAuVwqqpY6sZK7eR+VGvpkhRX1lVYEjAOrHQ5H5UAvD441jCSS6YpzMiEKAC2cjly3NNKP2rbFm0swKnScxtz228/aG3jUJeJ26JkvjDMGAUkrpOGz5ZHzFWHh0fZ3ALuTLIJicAaXGMFfLA55oObhoaQmBypJZ2YkZLsc5IIIxsOQHKgxfr0QZYiGDMNlMZGcAEjfuBpor6G4z2bMfYDjCEEqTgEDzqpOGxiUTiaTXqaTmMZZdJ5ju6dKrfhkQh0dtLjsVt9iudAOe7n0pBpW8y3MMcqPricHBO2R5HypmQoMZB8QarVOzMQPtFC2ksANug22wOlOXAkJchcjqetTlNqxuktClcmhJlAFXuWJwtC3Cy6eW/jWTeA5nCZFDmchSADlqvaA833boB1pmhEI1tu35UAMiFSS27HnS+0nsrpQ+ZLd1BKdV8R+eKmAWyO/nWVxKUNdAD91cGtMO2fk6dtAyvCjIQyMMgjqKVBcA/4e3/7f1GlWjBqR6tOxGMnm2/51VfXbW0cRVQS0qxszDKoCcEmpxe7zI3I28zVy6ckscg9KSmFZ31wqtEjxsWknIkkY6SVYAKN9hg567UXZ3k8t3JC6KgGoqQ2QwDY5559MEDlRhxliBtqztUV2L89ieXgaNnpkypcpBxCMPIXtZO2jZpD7SnDBc53GAwx5UUt1Mt0YolVMosmmV8atTbgHPQDx3IrQJA2wT8aj7x5dM880EyG4ndSPb5dYc3CKxHtKyMG5HO4OB3GpNxe59RNziEbgdm7NqU9ppwRnuPPbccq1OuAPE5qLZB5daD0zn4rOBIGSOXsp3jfQSdlxghdXjvgmtGZD250rvp5D40PecTteHEduxMhGVjUZY+PhWHdek8kpJhtFQ8gXfV9BimTpYxIEGkDGNvZH6VTdXC28WqcxIM82wK5CbjF9NkGYovcg0/5oJnaRtUjFj3scmnotukufSGFPZt4llb8RBC/rWPLxO4uryB5WGEkVlRRhRv3UAzUXwi2NzxCIH3UYOx8qV4gnNdmSBseXPNQO8hZuQG1OBlQCcGlg5xjbvFczrVRw65C7nAHId9C3h1OFQY7vDxrRdlii9kDV3nkKEhj7UtIQSo5E82NMAbhltLZmbbAz41zDuXcs3MnJrU49ddpcm3U5EZy5HVu74frWSK1wmo5/Jluu49Hv+Gt/wDt/UaVL0e/4a3/AO39RpVbNoKSOSbZP51IO34BU0RW2OKdkVSOWPLrU6XuK+pOgb8+dJBnJ0gb9TVmlWiLDAAPOk0WJSFAOQDRye4YJkcj8KgQQwGCNutOAufdzUSFz7tLY0cZGdh/ooXi16thZGfAL5winq3+70So54x8TXNelkpNzBBtpVC5wepOP7VUTWFLK80jSSsXdzlmPWo5qJpqtKeaYmo5pUgRNdTwe09WtI25SP7RPw5VzESdpMifiYCu2XCouP3MfKs/Jfht4p8rGGFwe+pEY0hWyD0FO248KSL2a6sbmsWyu4XXgfujag+I8SWwszoH7U+zGO499HujHbG5691cbxe7F1et2ZzFH7KePefjV4zdZ55agEkkkkkk7knrUlFRqQraOd2/o/8A8Nb/APb+o0qb0f8A+Gt/+39RpUBpMpxlWxkUOskjMoHtahsDV+nGkYySc/CnMGZlfYAc80weIuFdCMYOQe//AHNWmQC4OR7yDl0qvsz7YwN8gDzxUynIc8DGe/agKpYi26nJJ3FKKA6RqOGxV2kdQKWhe4UtHtDsR+L6VxfpG2eMTrnIQKo+Wf712+hSeQrz/i76+KXbdO2YDyBx/anINgqY0jyp6CIcqRpqYmgC+Fx9rfxjGQDmuvUHFc96OQa5ZZSNlAArpANwBzrDyXl0+OaxY9/NcpdRxQyOpKgAA4yckVVLPcrLJDHdTySoxXAz7QGckeWK0OLWZvbyI20sWFhAOSQQcn9fpQ83C7pw7SS241HtHfJGTg7nbxNTpvjlNRTI1wIZc3cxRYEkwTz1YGP/AOqHHDY/V+0ddDjtMoU3BQA4xz6/DFCtxQHWMEhkEZIHNRjHXwFJOKFI1RQQF1YONxqGG691VqpueP3FzcOkQZe20jBJyOWACc/Aj8udKWyWKJHZVySQw22IONj1qo8U1SNIVJdxpc498eO9L7UPYdjpPZ4xjHjnPPnRqj3w/jquCgDhcIAwPa/qNKo8DcPwmBhnB1c//wAjSrWdOPPXtdNUNsBT6h3VVk99LJ7zVJW6vClnwqrJ7zSye80Bbmnz4VTk95paj3mgL1PtDY15nKxdmYndiSa9F1HvPzoX7Psv4O3/AJS/pQHn5O1Pnau/+zrL+Dt/5S/pS+zrL+Dt/wCUv6UB5+aY16D9nWX8Hb/yl/Sl9nWX8Hb/AMpf0pUMb0di08P1Y3Zyf7Vse57Wkkb8jV8cMUShY40RRyCqABUtIxjArHLHe3RMtQCFxK7g41ADHdzrJ9Ib0wWwtUbDzDLYPJP8/rXSaV/CPlVMllazPrltoXbvaME08cdFlnw87p69B+zrH+Dt/wCUv6Uvs6y/g7f+Uv6VqwefUq9B+zrL+Dt/5S/pS+zrL+Dt/wCUv6UAL6O/8Lb/APb+o0q0Y40iQJEiog5KowBSo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032" name="Picture 8" descr="Russland verstehen: Der Kampf um die Ukraine und die Arroganz des West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330">
            <a:off x="5220072" y="131474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330">
            <a:off x="6129918" y="4319332"/>
            <a:ext cx="3107996" cy="33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s://images-na.ssl-images-amazon.com/images/I/51wkgoEPVfL._SX323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141">
            <a:off x="7631312" y="1454070"/>
            <a:ext cx="1714712" cy="26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ages-na.ssl-images-amazon.com/images/I/4127oClLGGL._SX288_BO1,204,203,20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151">
            <a:off x="4780854" y="5143301"/>
            <a:ext cx="1454501" cy="25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62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warum </a:t>
            </a:r>
            <a:r>
              <a:rPr lang="de-AT" dirty="0" err="1"/>
              <a:t>regionalgeogr</a:t>
            </a:r>
            <a:r>
              <a:rPr lang="de-AT" dirty="0"/>
              <a:t>. Arbeiten weiterhin beliebt sind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2" descr="http://img.zvab.com/member/10623h/294837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77">
            <a:off x="2429261" y="2513434"/>
            <a:ext cx="2387090" cy="35546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dergebnis für österreich  länderkunde lichtenber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100">
            <a:off x="724417" y="1138953"/>
            <a:ext cx="2150046" cy="32331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ildergebnis für borsdorf and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307">
            <a:off x="5391652" y="1070021"/>
            <a:ext cx="2203378" cy="31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ildergebnis für gebhart europa geograph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835">
            <a:off x="6034787" y="3269102"/>
            <a:ext cx="2200064" cy="31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933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r>
              <a:rPr lang="de-AT" b="1" dirty="0"/>
              <a:t>Ihr Bild von Österreich </a:t>
            </a:r>
            <a:r>
              <a:rPr lang="de-AT" dirty="0"/>
              <a:t>→ OLAT („Mein Bild von Österreich“)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(Sound of Music, 1965)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999231"/>
            <a:ext cx="7416824" cy="414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15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757232" y="1223847"/>
            <a:ext cx="4407056" cy="2493185"/>
          </a:xfrm>
        </p:spPr>
        <p:txBody>
          <a:bodyPr/>
          <a:lstStyle/>
          <a:p>
            <a:r>
              <a:rPr lang="de-AT" b="1" dirty="0"/>
              <a:t>Versuch einer kurzen politischen Geographie Österreichs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</a:t>
            </a:r>
            <a:r>
              <a:rPr lang="en-US" dirty="0" err="1"/>
              <a:t>Verch</a:t>
            </a:r>
            <a:r>
              <a:rPr lang="en-US" dirty="0"/>
              <a:t>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2266609" y="3510321"/>
            <a:ext cx="4610783" cy="24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43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vom Wesen des Landes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(Krebs 1928:43)</a:t>
            </a:r>
            <a:endParaRPr lang="de-AT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1" y="1255376"/>
            <a:ext cx="7649643" cy="482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43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Eine Definition von Geographie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5" y="1181512"/>
            <a:ext cx="7796120" cy="4968552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de-AT" i="1" dirty="0"/>
              <a:t>„[…] die Wissenschaft von der </a:t>
            </a:r>
            <a:r>
              <a:rPr lang="de-AT" b="1" i="1" dirty="0"/>
              <a:t>Erdoberfläche</a:t>
            </a:r>
            <a:r>
              <a:rPr lang="de-AT" i="1" dirty="0"/>
              <a:t> und ihrer </a:t>
            </a:r>
            <a:r>
              <a:rPr lang="de-AT" b="1" i="1" dirty="0"/>
              <a:t>räumlichen Differenzierung</a:t>
            </a:r>
            <a:r>
              <a:rPr lang="de-AT" i="1" dirty="0"/>
              <a:t>, ihrer </a:t>
            </a:r>
            <a:r>
              <a:rPr lang="de-AT" b="1" i="1" dirty="0"/>
              <a:t>physischen Beschaffenheit </a:t>
            </a:r>
            <a:r>
              <a:rPr lang="de-AT" i="1" dirty="0"/>
              <a:t>sowie als </a:t>
            </a:r>
            <a:r>
              <a:rPr lang="de-AT" b="1" i="1" dirty="0"/>
              <a:t>Raum und Ort des menschlichen Lebens und Handelns</a:t>
            </a:r>
            <a:r>
              <a:rPr lang="de-AT" i="1" dirty="0"/>
              <a:t>. Sie beschäftigt sich insofern nicht nur mit der Erdoberfläche, sondern auch mit dem Menschen und seiner physischen und sozialen Umwelt.“ </a:t>
            </a:r>
            <a:r>
              <a:rPr lang="de-AT" sz="1600" dirty="0"/>
              <a:t>(Blotevogel 2002:15)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57447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Sonderfall „Regionale Geographie“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49685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AT" i="1" dirty="0"/>
              <a:t>„Es ist bis heute </a:t>
            </a:r>
            <a:r>
              <a:rPr lang="de-AT" b="1" i="1" dirty="0"/>
              <a:t>nicht gelungen</a:t>
            </a:r>
            <a:r>
              <a:rPr lang="de-AT" i="1" dirty="0"/>
              <a:t>, die Regionale Geographie und damit auch die länderkundliche Monographie </a:t>
            </a:r>
            <a:r>
              <a:rPr lang="de-AT" b="1" i="1" dirty="0"/>
              <a:t>wissenschaftstheoretisch überzeugend zu fundieren</a:t>
            </a:r>
            <a:r>
              <a:rPr lang="de-AT" i="1" dirty="0"/>
              <a:t>. Derzeit wird Länder- bzw. Landeskunde vorwiegend als </a:t>
            </a:r>
            <a:r>
              <a:rPr lang="de-AT" b="1" i="1" dirty="0">
                <a:solidFill>
                  <a:srgbClr val="E37823"/>
                </a:solidFill>
              </a:rPr>
              <a:t>Akt der Popularisierung geographischen Wissens </a:t>
            </a:r>
            <a:r>
              <a:rPr lang="de-AT" i="1" dirty="0"/>
              <a:t>(</a:t>
            </a:r>
            <a:r>
              <a:rPr lang="de-AT" i="1" dirty="0" err="1"/>
              <a:t>Wardenga</a:t>
            </a:r>
            <a:r>
              <a:rPr lang="de-AT" i="1" dirty="0"/>
              <a:t> 2001) bzw. als gesellschaftsbezogene Dienstleistung der Geographie für die Öffentlichkeit (Popp 1996), als </a:t>
            </a:r>
            <a:r>
              <a:rPr lang="de-AT" b="1" i="1" dirty="0"/>
              <a:t>"Wissensanwendung" </a:t>
            </a:r>
            <a:r>
              <a:rPr lang="de-AT" i="1" dirty="0"/>
              <a:t>(Bartels 1981) verstanden. […] </a:t>
            </a:r>
            <a:br>
              <a:rPr lang="de-AT" i="1" dirty="0"/>
            </a:br>
            <a:r>
              <a:rPr lang="de-AT" b="1" i="1" dirty="0"/>
              <a:t>Gegenstände</a:t>
            </a:r>
            <a:r>
              <a:rPr lang="de-AT" i="1" dirty="0"/>
              <a:t> regionaler Geographien können und müssen damit </a:t>
            </a:r>
            <a:r>
              <a:rPr lang="de-AT" b="1" i="1" dirty="0"/>
              <a:t>nicht wissenschaftsimmanent begründet </a:t>
            </a:r>
            <a:r>
              <a:rPr lang="de-AT" i="1" dirty="0"/>
              <a:t>werden.“</a:t>
            </a:r>
            <a:br>
              <a:rPr lang="de-AT" dirty="0"/>
            </a:br>
            <a:r>
              <a:rPr lang="de-AT" sz="1200" dirty="0"/>
              <a:t>(Lexikon der Geographie, 2001)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5694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3723"/>
            <a:ext cx="9144000" cy="457200"/>
          </a:xfrm>
        </p:spPr>
        <p:txBody>
          <a:bodyPr/>
          <a:lstStyle/>
          <a:p>
            <a:pPr algn="ctr"/>
            <a:r>
              <a:rPr lang="de-AT" sz="2500" dirty="0"/>
              <a:t>Das System der „wissenschaftlichen“ Geographie bei </a:t>
            </a:r>
            <a:r>
              <a:rPr lang="de-AT" sz="2500" dirty="0" err="1"/>
              <a:t>Werlen</a:t>
            </a:r>
            <a:r>
              <a:rPr lang="de-AT" sz="2500" dirty="0"/>
              <a:t> (1993)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(Werlen 1993:247)</a:t>
            </a: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1285492"/>
            <a:ext cx="8040638" cy="44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337244" y="1268760"/>
            <a:ext cx="8555236" cy="48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60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3723"/>
            <a:ext cx="9144000" cy="457200"/>
          </a:xfrm>
        </p:spPr>
        <p:txBody>
          <a:bodyPr/>
          <a:lstStyle/>
          <a:p>
            <a:pPr algn="ctr"/>
            <a:r>
              <a:rPr lang="de-AT" sz="2700" dirty="0"/>
              <a:t>Das System der „traditionellen“ Geographie bei </a:t>
            </a:r>
            <a:r>
              <a:rPr lang="de-AT" sz="2700" dirty="0" err="1"/>
              <a:t>Werlen</a:t>
            </a:r>
            <a:r>
              <a:rPr lang="de-AT" sz="2700" dirty="0"/>
              <a:t> (1993)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(Werlen 1993:244)</a:t>
            </a:r>
            <a:endParaRPr lang="de-AT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385205" y="1333695"/>
            <a:ext cx="8459316" cy="46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08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Länderkunde (v.a. Hettner)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375965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AT" i="1" dirty="0">
                <a:latin typeface="+mj-lt"/>
                <a:cs typeface="Courier New" pitchFamily="49" charset="0"/>
              </a:rPr>
              <a:t>„Länderkunde (auch Regionale Geographie ...) beschreibt die Länder der Erde als </a:t>
            </a:r>
            <a:r>
              <a:rPr lang="de-AT" b="1" i="1" dirty="0">
                <a:solidFill>
                  <a:srgbClr val="E37823"/>
                </a:solidFill>
                <a:latin typeface="+mj-lt"/>
                <a:cs typeface="Courier New" pitchFamily="49" charset="0"/>
              </a:rPr>
              <a:t>Individuen</a:t>
            </a:r>
            <a:r>
              <a:rPr lang="de-AT" i="1" dirty="0">
                <a:solidFill>
                  <a:srgbClr val="E37823"/>
                </a:solidFill>
                <a:latin typeface="+mj-lt"/>
                <a:cs typeface="Courier New" pitchFamily="49" charset="0"/>
              </a:rPr>
              <a:t> </a:t>
            </a:r>
            <a:r>
              <a:rPr lang="de-AT" b="1" i="1" dirty="0">
                <a:solidFill>
                  <a:srgbClr val="E37823"/>
                </a:solidFill>
                <a:latin typeface="+mj-lt"/>
                <a:cs typeface="Courier New" pitchFamily="49" charset="0"/>
              </a:rPr>
              <a:t>(idiographisch)</a:t>
            </a:r>
            <a:r>
              <a:rPr lang="de-AT" i="1" dirty="0">
                <a:latin typeface="+mj-lt"/>
                <a:cs typeface="Courier New" pitchFamily="49" charset="0"/>
              </a:rPr>
              <a:t>, d. h. als einmalig in Raum und Zeit vorkommende Ausschnitte der Geosphäre oder des Landkontinuums. Besonders die </a:t>
            </a:r>
            <a:r>
              <a:rPr lang="de-AT" b="1" i="1" dirty="0">
                <a:latin typeface="+mj-lt"/>
                <a:cs typeface="Courier New" pitchFamily="49" charset="0"/>
              </a:rPr>
              <a:t>spezifische Lage, die geschichtliche Situation und organisatorische Zusammenhänge </a:t>
            </a:r>
            <a:r>
              <a:rPr lang="de-AT" i="1" dirty="0">
                <a:latin typeface="+mj-lt"/>
                <a:cs typeface="Courier New" pitchFamily="49" charset="0"/>
              </a:rPr>
              <a:t>machen einen [...] Erdraum [...] zum Land.“ </a:t>
            </a:r>
            <a:br>
              <a:rPr lang="de-AT" dirty="0">
                <a:latin typeface="+mj-lt"/>
                <a:cs typeface="Courier New" pitchFamily="49" charset="0"/>
              </a:rPr>
            </a:br>
            <a:r>
              <a:rPr lang="de-AT" sz="1400" dirty="0">
                <a:latin typeface="+mj-lt"/>
                <a:cs typeface="Courier New" pitchFamily="49" charset="0"/>
              </a:rPr>
              <a:t>(Westermann Lexikon der Geographie 2001:26)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170" name="Picture 2" descr="Bildergebnis für österreich  länderkunde lichtenber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100">
            <a:off x="5261425" y="4451321"/>
            <a:ext cx="2150046" cy="32331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4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Länderkunde </a:t>
            </a:r>
            <a:r>
              <a:rPr lang="de-AT" b="0" dirty="0"/>
              <a:t>(Hettner 1905)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dirty="0"/>
              <a:t>Länder = </a:t>
            </a:r>
            <a:r>
              <a:rPr lang="de-AT" b="1" dirty="0"/>
              <a:t>ganzheitliche Raumindividuen</a:t>
            </a:r>
            <a:r>
              <a:rPr lang="de-AT" dirty="0"/>
              <a:t>:</a:t>
            </a:r>
          </a:p>
          <a:p>
            <a:pPr lvl="1"/>
            <a:r>
              <a:rPr lang="de-AT" dirty="0"/>
              <a:t>Komplexität → nur idiographisch fassbar</a:t>
            </a:r>
          </a:p>
          <a:p>
            <a:r>
              <a:rPr lang="de-AT" b="1" dirty="0"/>
              <a:t>Einheit</a:t>
            </a:r>
            <a:r>
              <a:rPr lang="de-AT" dirty="0"/>
              <a:t> des Landes = aus </a:t>
            </a:r>
            <a:r>
              <a:rPr lang="de-AT" b="1" dirty="0"/>
              <a:t>„Landesnatur“ </a:t>
            </a:r>
            <a:br>
              <a:rPr lang="de-AT" dirty="0"/>
            </a:br>
            <a:r>
              <a:rPr lang="de-AT" dirty="0"/>
              <a:t>(= Summe der Landschaften)</a:t>
            </a:r>
          </a:p>
          <a:p>
            <a:pPr lvl="1"/>
            <a:r>
              <a:rPr lang="de-AT" dirty="0"/>
              <a:t>Grenzen eines Landes = </a:t>
            </a:r>
            <a:r>
              <a:rPr lang="de-AT" b="1" dirty="0"/>
              <a:t>„natürlich“ </a:t>
            </a:r>
            <a:r>
              <a:rPr lang="de-AT" dirty="0"/>
              <a:t>gegeben</a:t>
            </a:r>
          </a:p>
          <a:p>
            <a:pPr lvl="1"/>
            <a:endParaRPr lang="de-AT" sz="1100" dirty="0"/>
          </a:p>
          <a:p>
            <a:pPr marL="0" indent="0">
              <a:buNone/>
            </a:pPr>
            <a:endParaRPr lang="de-AT" dirty="0">
              <a:solidFill>
                <a:srgbClr val="E37823"/>
              </a:solidFill>
            </a:endParaRPr>
          </a:p>
          <a:p>
            <a:pPr marL="0" indent="0">
              <a:buNone/>
            </a:pPr>
            <a:r>
              <a:rPr lang="de-AT" dirty="0">
                <a:solidFill>
                  <a:srgbClr val="E37823"/>
                </a:solidFill>
              </a:rPr>
              <a:t>→ Geofaktoren mit ihren </a:t>
            </a:r>
            <a:br>
              <a:rPr lang="de-AT" dirty="0">
                <a:solidFill>
                  <a:srgbClr val="E37823"/>
                </a:solidFill>
              </a:rPr>
            </a:br>
            <a:r>
              <a:rPr lang="de-AT" dirty="0">
                <a:solidFill>
                  <a:srgbClr val="E37823"/>
                </a:solidFill>
              </a:rPr>
              <a:t>     Regelmäßigkeiten </a:t>
            </a:r>
            <a:br>
              <a:rPr lang="de-AT" dirty="0">
                <a:solidFill>
                  <a:srgbClr val="E37823"/>
                </a:solidFill>
              </a:rPr>
            </a:br>
            <a:r>
              <a:rPr lang="de-AT" dirty="0">
                <a:solidFill>
                  <a:srgbClr val="E37823"/>
                </a:solidFill>
              </a:rPr>
              <a:t>      = Bausteine von Ländern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" name="Picture 4" descr="Philipp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023">
            <a:off x="6333297" y="330200"/>
            <a:ext cx="2310607" cy="3429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entidohotels.de/fileadmin/user_upload/Destinations/Turkey/flickr/Antalya_Strand_astique_flickr_c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85" y="4231472"/>
            <a:ext cx="3081715" cy="22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4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Länderkunde </a:t>
            </a:r>
            <a:r>
              <a:rPr lang="de-AT" b="0" dirty="0"/>
              <a:t>(Hettner 1905)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AT" b="1" dirty="0"/>
              <a:t>Länderkunde als Ordnungsschema </a:t>
            </a:r>
            <a:br>
              <a:rPr lang="de-AT" b="1" dirty="0"/>
            </a:br>
            <a:endParaRPr lang="de-AT" sz="800" b="1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AT" b="1" dirty="0"/>
              <a:t>Zielsetzung: </a:t>
            </a:r>
            <a:r>
              <a:rPr lang="de-AT" dirty="0"/>
              <a:t>Ein Land als Gesamtheit aller in </a:t>
            </a:r>
            <a:br>
              <a:rPr lang="de-AT" dirty="0"/>
            </a:br>
            <a:r>
              <a:rPr lang="de-AT" dirty="0"/>
              <a:t>ihm vorkommenden Prozesse &amp; Phänomene abbilden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AT" dirty="0"/>
              <a:t>Das </a:t>
            </a:r>
            <a:r>
              <a:rPr lang="de-AT" b="1" dirty="0"/>
              <a:t>Lösungsangebot </a:t>
            </a:r>
            <a:r>
              <a:rPr lang="de-AT" dirty="0"/>
              <a:t>von Hettner: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de-AT" b="1" dirty="0"/>
              <a:t>Abfolge</a:t>
            </a:r>
            <a:r>
              <a:rPr lang="de-AT" dirty="0"/>
              <a:t> der Themenfelder (Geofaktoren)</a:t>
            </a:r>
            <a:br>
              <a:rPr lang="de-AT" dirty="0"/>
            </a:br>
            <a:r>
              <a:rPr lang="de-AT" dirty="0"/>
              <a:t>→ Inhalt </a:t>
            </a:r>
            <a:r>
              <a:rPr lang="de-AT" b="1" dirty="0"/>
              <a:t>kausal</a:t>
            </a:r>
            <a:r>
              <a:rPr lang="de-AT" dirty="0"/>
              <a:t> auf Inhalten des vorherigen Abschnitts aufbauen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de-AT" sz="1000" dirty="0"/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AT" dirty="0">
                <a:solidFill>
                  <a:srgbClr val="E37823"/>
                </a:solidFill>
              </a:rPr>
              <a:t>→ Abhängigkeit des Menschen eines Landes </a:t>
            </a:r>
            <a:br>
              <a:rPr lang="de-AT" dirty="0">
                <a:solidFill>
                  <a:srgbClr val="E37823"/>
                </a:solidFill>
              </a:rPr>
            </a:br>
            <a:r>
              <a:rPr lang="de-AT" dirty="0">
                <a:solidFill>
                  <a:srgbClr val="E37823"/>
                </a:solidFill>
              </a:rPr>
              <a:t>     von natürlichen Gegebenheiten darstellen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AT" dirty="0">
                <a:solidFill>
                  <a:srgbClr val="E37823"/>
                </a:solidFill>
              </a:rPr>
              <a:t>→ Einmaligkeit (= idiographisches Wesen) des Landes darstellen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9218" name="Picture 2" descr="http://t0.gstatic.com/images?q=tbn:ANd9GcReJSk09DSzYM_x4fYpsDP3owf80d3ehV5y9Fn-L3z9En1iICTSs4aYma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82" y="0"/>
            <a:ext cx="1727150" cy="22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9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Das „Hettner-Sandwich“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(Gebhardt et al. 2011:74)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8555"/>
            <a:ext cx="8352325" cy="381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147">
            <a:off x="1064503" y="7194978"/>
            <a:ext cx="2089043" cy="302296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08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1344</Words>
  <Application>Microsoft Office PowerPoint</Application>
  <PresentationFormat>Bildschirmpräsentation (4:3)</PresentationFormat>
  <Paragraphs>178</Paragraphs>
  <Slides>30</Slides>
  <Notes>30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Courier New</vt:lpstr>
      <vt:lpstr>Symbol</vt:lpstr>
      <vt:lpstr>Wingdings</vt:lpstr>
      <vt:lpstr>Office-Design</vt:lpstr>
      <vt:lpstr>Intro</vt:lpstr>
      <vt:lpstr>Überblick</vt:lpstr>
      <vt:lpstr>Eine Definition von Geographie</vt:lpstr>
      <vt:lpstr>Das System der „wissenschaftlichen“ Geographie bei Werlen (1993)</vt:lpstr>
      <vt:lpstr>Das System der „traditionellen“ Geographie bei Werlen (1993)</vt:lpstr>
      <vt:lpstr>Die Länderkunde (v.a. Hettner)</vt:lpstr>
      <vt:lpstr>Die Länderkunde (Hettner 1905)</vt:lpstr>
      <vt:lpstr>Die Länderkunde (Hettner 1905)</vt:lpstr>
      <vt:lpstr>Das „Hettner-Sandwich“</vt:lpstr>
      <vt:lpstr>Hettners Erbe</vt:lpstr>
      <vt:lpstr>Was ist eine Landschaft?</vt:lpstr>
      <vt:lpstr>Die Landschaftskunde (Bobek &amp; Schmithüsen 1949)</vt:lpstr>
      <vt:lpstr>Die Integrationsstufenlehre: Wie aus Landschaften Länder werden</vt:lpstr>
      <vt:lpstr>Paradigmenwechsel in der Geographie</vt:lpstr>
      <vt:lpstr>Das System der „wissenschaftlichen“ Geographie bei Werlen (1993)</vt:lpstr>
      <vt:lpstr>Persistente Probleme der Regionalgeographie</vt:lpstr>
      <vt:lpstr>@ Präskription von natur-/kulturräumlichen Einheiten </vt:lpstr>
      <vt:lpstr>@ Telos der Geschichte</vt:lpstr>
      <vt:lpstr>Holistisch-naturalistische Herangehensweise … Ostalpen?</vt:lpstr>
      <vt:lpstr>Holistisch-naturalistische Herangehensweise … Ostalpen?</vt:lpstr>
      <vt:lpstr>@ Rückbindung Einzelner</vt:lpstr>
      <vt:lpstr>@ fiktionale (Sehnsuchts-)Orte</vt:lpstr>
      <vt:lpstr>@ fiktionale (Sehnsuchts-)Orte</vt:lpstr>
      <vt:lpstr>So what?</vt:lpstr>
      <vt:lpstr>… warum regionalgeogr. Arbeiten weiterhin beliebt sind</vt:lpstr>
      <vt:lpstr>… warum regionalgeogr. Arbeiten weiterhin beliebt sind</vt:lpstr>
      <vt:lpstr>Ausblick</vt:lpstr>
      <vt:lpstr>Ausblick</vt:lpstr>
      <vt:lpstr>… vom Wesen des Landes</vt:lpstr>
      <vt:lpstr>Sonderfall „Regionale Geographie“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5050</cp:revision>
  <cp:lastPrinted>2015-10-13T09:01:31Z</cp:lastPrinted>
  <dcterms:created xsi:type="dcterms:W3CDTF">2011-08-24T13:15:55Z</dcterms:created>
  <dcterms:modified xsi:type="dcterms:W3CDTF">2020-07-29T20:49:35Z</dcterms:modified>
</cp:coreProperties>
</file>