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58" r:id="rId2"/>
    <p:sldId id="492" r:id="rId3"/>
    <p:sldId id="491" r:id="rId4"/>
    <p:sldId id="467" r:id="rId5"/>
    <p:sldId id="528" r:id="rId6"/>
    <p:sldId id="529" r:id="rId7"/>
    <p:sldId id="468" r:id="rId8"/>
    <p:sldId id="490" r:id="rId9"/>
    <p:sldId id="517" r:id="rId10"/>
    <p:sldId id="527" r:id="rId11"/>
    <p:sldId id="530" r:id="rId12"/>
    <p:sldId id="506" r:id="rId13"/>
    <p:sldId id="478" r:id="rId14"/>
    <p:sldId id="479" r:id="rId15"/>
    <p:sldId id="475" r:id="rId16"/>
    <p:sldId id="480" r:id="rId17"/>
    <p:sldId id="476" r:id="rId18"/>
    <p:sldId id="531" r:id="rId19"/>
    <p:sldId id="469" r:id="rId20"/>
    <p:sldId id="514" r:id="rId21"/>
    <p:sldId id="509" r:id="rId22"/>
    <p:sldId id="512" r:id="rId23"/>
    <p:sldId id="507" r:id="rId24"/>
    <p:sldId id="510" r:id="rId25"/>
    <p:sldId id="532" r:id="rId26"/>
    <p:sldId id="511" r:id="rId27"/>
    <p:sldId id="533" r:id="rId28"/>
    <p:sldId id="470" r:id="rId29"/>
    <p:sldId id="472" r:id="rId30"/>
    <p:sldId id="515" r:id="rId31"/>
    <p:sldId id="473" r:id="rId32"/>
    <p:sldId id="516" r:id="rId33"/>
    <p:sldId id="474" r:id="rId34"/>
    <p:sldId id="535" r:id="rId35"/>
    <p:sldId id="482" r:id="rId36"/>
    <p:sldId id="460" r:id="rId37"/>
    <p:sldId id="461" r:id="rId38"/>
    <p:sldId id="523" r:id="rId39"/>
    <p:sldId id="524" r:id="rId40"/>
    <p:sldId id="525" r:id="rId41"/>
    <p:sldId id="526" r:id="rId42"/>
    <p:sldId id="462" r:id="rId43"/>
    <p:sldId id="463" r:id="rId44"/>
    <p:sldId id="465" r:id="rId45"/>
    <p:sldId id="481" r:id="rId46"/>
    <p:sldId id="464" r:id="rId47"/>
    <p:sldId id="263" r:id="rId48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mart City &amp; Verkehr" id="{1CCD5A6C-E386-49E5-8934-0012BB49D2E5}">
          <p14:sldIdLst>
            <p14:sldId id="458"/>
          </p14:sldIdLst>
        </p14:section>
        <p14:section name="Zuhukunftsreich" id="{18434A89-D444-4135-8452-824CDBB92DF9}">
          <p14:sldIdLst>
            <p14:sldId id="492"/>
            <p14:sldId id="491"/>
            <p14:sldId id="467"/>
          </p14:sldIdLst>
        </p14:section>
        <p14:section name="Educated Guess" id="{B9145ABC-7907-4A5C-A956-C9826A45DE68}">
          <p14:sldIdLst>
            <p14:sldId id="528"/>
            <p14:sldId id="529"/>
            <p14:sldId id="468"/>
            <p14:sldId id="490"/>
            <p14:sldId id="517"/>
            <p14:sldId id="527"/>
          </p14:sldIdLst>
        </p14:section>
        <p14:section name="Prognosen" id="{9823E635-5FDC-4EB2-B53B-AB55055EBA6A}">
          <p14:sldIdLst>
            <p14:sldId id="530"/>
            <p14:sldId id="506"/>
            <p14:sldId id="478"/>
            <p14:sldId id="479"/>
            <p14:sldId id="475"/>
            <p14:sldId id="480"/>
            <p14:sldId id="476"/>
          </p14:sldIdLst>
        </p14:section>
        <p14:section name="Städtebaulich-utopistische Zukünfte" id="{67384CE1-0509-4A04-92D0-E210C66FA39C}">
          <p14:sldIdLst>
            <p14:sldId id="531"/>
            <p14:sldId id="469"/>
            <p14:sldId id="514"/>
            <p14:sldId id="509"/>
            <p14:sldId id="512"/>
            <p14:sldId id="507"/>
            <p14:sldId id="510"/>
            <p14:sldId id="532"/>
            <p14:sldId id="511"/>
          </p14:sldIdLst>
        </p14:section>
        <p14:section name="aräumlich, sektorale Zukünftsstrategien" id="{20B22BEC-D9E4-46FB-8BBE-8FF46D074F0C}">
          <p14:sldIdLst>
            <p14:sldId id="533"/>
            <p14:sldId id="470"/>
            <p14:sldId id="472"/>
            <p14:sldId id="515"/>
          </p14:sldIdLst>
        </p14:section>
        <p14:section name="aräumlich, mehrdimensionale Zukünfte" id="{D55B2410-9E26-4561-9587-472E2F87A674}">
          <p14:sldIdLst>
            <p14:sldId id="473"/>
            <p14:sldId id="516"/>
            <p14:sldId id="474"/>
          </p14:sldIdLst>
        </p14:section>
        <p14:section name="mehrdimensionale Szenarien" id="{224338AC-2378-4DDB-93EF-32D864B6D8C7}">
          <p14:sldIdLst>
            <p14:sldId id="535"/>
            <p14:sldId id="482"/>
            <p14:sldId id="460"/>
            <p14:sldId id="461"/>
            <p14:sldId id="523"/>
            <p14:sldId id="524"/>
            <p14:sldId id="525"/>
            <p14:sldId id="526"/>
            <p14:sldId id="462"/>
            <p14:sldId id="463"/>
            <p14:sldId id="465"/>
            <p14:sldId id="481"/>
            <p14:sldId id="464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  <p:cmAuthor id="1" name="Kami Höferl" initials="KMH" lastIdx="1" clrIdx="1">
    <p:extLst>
      <p:ext uri="{19B8F6BF-5375-455C-9EA6-DF929625EA0E}">
        <p15:presenceInfo xmlns:p15="http://schemas.microsoft.com/office/powerpoint/2012/main" userId="Kami Höfer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17" autoAdjust="0"/>
    <p:restoredTop sz="79953" autoAdjust="0"/>
  </p:normalViewPr>
  <p:slideViewPr>
    <p:cSldViewPr snapToObjects="1">
      <p:cViewPr varScale="1">
        <p:scale>
          <a:sx n="92" d="100"/>
          <a:sy n="92" d="100"/>
        </p:scale>
        <p:origin x="7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4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tadt%C3%B6kologi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e.wikipedia.org/wiki/Inklusion_(Soziologie)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5638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844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035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6565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559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Von „der Pflanzenwelt“ nicht mehr weit zur „Landnutzung“</a:t>
            </a:r>
          </a:p>
          <a:p>
            <a:r>
              <a:rPr lang="de-AT" dirty="0"/>
              <a:t>→ Fusion aus Geologie, Topographie, Klima &amp; Landbedeckung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45338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</a:t>
            </a:r>
            <a:r>
              <a:rPr lang="de-A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Dauer der heutigen Schneebedeckung (2010) verschiebt sich bis 2050 um 200 Höhenmeter bergwärts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100-Tage-Regel </a:t>
            </a:r>
          </a:p>
          <a:p>
            <a:endParaRPr lang="de-D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Klimasensitivität österreichischer Skigebiete unter Naturschneebedingungen und unter Berücksichtigung gegenwärtiger Beschneiungstechnologie. Quelle: Steiger und Abegg (2011)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Analysen auf Bundeslandebene zeigen unter Berücksichtigung gegenwärtiger Beschneiungstechnologie eine regional deutlich unterschiedliche Sensitivität der Skigebiete gegenüber klimatischen Änderungen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(Abbildung 6.13).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übliche 100-Tage-Regel (Skibetrieb an mindestens 100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Tagen) ist in Ostösterreich schon ab einer Erwärmung von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°C im Vergleich zur Referenzperiode 1961 bis 1990 kaum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mehr erfüllt. Nach Westen hin nimmt die Sensitivität ab. Jedoch wären bei einer Erwärmung von 2 °C nur mehr 64 % der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österreichischen Skigebiete als schneesicher (100-Tage-Regel)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bezeichnen, bei einer Erwärmung um 4 °C lediglich 16 %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Skigebiete. Die Schneeproduktion müsste zur Aufrechterhaltung einer 100-Tage-Saison im Österreichschnitt bei +2 °C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113 % und bei +4 °C um 425 % gesteigert werden. Derartige Steigerungen werden für eine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Vielzahl der Skigebiete ökonomisch nicht tragbar sein, ganz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abgesehen von ökologischen Aspekten und der dazu notwen</a:t>
            </a:r>
            <a:r>
              <a:rPr lang="de-DE" dirty="0"/>
              <a:t>digen Infrastruktur sowie des Energie- und Wasserverbrauchs. </a:t>
            </a:r>
            <a:r>
              <a:rPr lang="de-DE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(AAR14, B2K6, Seite 669 f)</a:t>
            </a:r>
            <a:endParaRPr lang="de-DE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2841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4984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6477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29149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2258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47417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220 KM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17155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Waterfront</a:t>
            </a:r>
            <a:r>
              <a:rPr lang="de-AT" dirty="0"/>
              <a:t> Dubai: The Palm 2001</a:t>
            </a:r>
          </a:p>
          <a:p>
            <a:r>
              <a:rPr lang="de-AT" dirty="0"/>
              <a:t># 12</a:t>
            </a:r>
            <a:r>
              <a:rPr lang="de-AT" baseline="0" dirty="0"/>
              <a:t> km Außenring</a:t>
            </a:r>
          </a:p>
          <a:p>
            <a:r>
              <a:rPr lang="de-AT" baseline="0" dirty="0"/>
              <a:t># 1,5 Mrd. $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46211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</a:t>
            </a:r>
            <a:r>
              <a:rPr lang="de-AT" baseline="0" dirty="0"/>
              <a:t>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gesamtheitliche Entwicklungskonzepte</a:t>
            </a: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Städte effizienter, technologisch fortschrittlicher,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tadtökologie"/>
              </a:rPr>
              <a:t>grüner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und sozial 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nklusion (Soziologie)"/>
              </a:rPr>
              <a:t>inklusiver</a:t>
            </a:r>
            <a:r>
              <a:rPr lang="de-AT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AT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 auf technische, wirtschaftliche und gesellschaftliche Innovationen</a:t>
            </a:r>
          </a:p>
          <a:p>
            <a:endParaRPr lang="de-AT" dirty="0"/>
          </a:p>
          <a:p>
            <a:r>
              <a:rPr lang="de-AT" dirty="0"/>
              <a:t># 2 Zielgebiete: Graz</a:t>
            </a:r>
            <a:r>
              <a:rPr lang="de-AT" baseline="0" dirty="0"/>
              <a:t> west (Wagner Biro Areal nähe Hauptbahnhof) &amp; Graz Süd</a:t>
            </a:r>
          </a:p>
          <a:p>
            <a:r>
              <a:rPr lang="de-AT" baseline="0" dirty="0"/>
              <a:t># 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energieeffiziente, ressourcenschonende und emissionsarme Stadt höchster Lebensqualität bezeichnet, wo neueste Energietechnologien zur Anwendung kommen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6805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1937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IBA Wien 2022:</a:t>
            </a:r>
            <a:r>
              <a:rPr lang="de-AT" baseline="0" dirty="0"/>
              <a:t> Neue Soziale Quartiere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5954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3288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310211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4456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b="1" dirty="0"/>
              <a:t>Weniger</a:t>
            </a:r>
            <a:r>
              <a:rPr lang="de-AT" b="1" baseline="0" dirty="0"/>
              <a:t> Prognosen als Entwicklungsstrategien von NGOs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A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</a:t>
            </a:r>
            <a:r>
              <a:rPr lang="de-A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 zum Jahr 2020 stehen der Standort Österreich und die Unternehmen vor einer Vielzahl an Herausforderungen. Gleichzeitig gilt es auch, die Chancen zur Steigerung der Wettbewerbs­fähigkeit bestmöglich zu nutzen. Aus diesem Grund braucht es für die kommenden fünf Jahre eine Vision, Strategie und klare interessenpolitische Forderungen der Wirtschaft. “</a:t>
            </a:r>
            <a:endParaRPr lang="de-AT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r>
              <a:rPr lang="de-AT" dirty="0"/>
              <a:t>→ Oftmals eingebettet bzw. an der Schnittstelle zu</a:t>
            </a:r>
            <a:r>
              <a:rPr lang="de-AT" baseline="0" dirty="0"/>
              <a:t> meist aräumlichen „Megatrend“-Analysen (z.B. Matthias Horx)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9074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186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Nachtrag: ausgehend von Land- und Forstwirtschaft</a:t>
            </a:r>
            <a:endParaRPr lang="de-AT" baseline="0" dirty="0"/>
          </a:p>
          <a:p>
            <a:r>
              <a:rPr lang="de-AT" baseline="0" dirty="0"/>
              <a:t>→ Schnittstelle Tourismus</a:t>
            </a:r>
          </a:p>
          <a:p>
            <a:r>
              <a:rPr lang="de-AT" b="1" baseline="0" dirty="0"/>
              <a:t>Zu: Wirtschaft Österreichs – weiter mit: Leitbetriebe</a:t>
            </a:r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1546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Reaktion</a:t>
            </a:r>
            <a:r>
              <a:rPr lang="de-AT" baseline="0" dirty="0"/>
              <a:t> Energieeffizienzgesetz, Paris Abkommen</a:t>
            </a:r>
          </a:p>
          <a:p>
            <a:r>
              <a:rPr lang="de-AT" baseline="0" dirty="0"/>
              <a:t>→ eigentlich: Förderinstrument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80478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="1" dirty="0"/>
              <a:t>Rat für Forschung und Technologieentwicklung: </a:t>
            </a:r>
          </a:p>
          <a:p>
            <a:endParaRPr lang="de-AT" b="1" dirty="0"/>
          </a:p>
          <a:p>
            <a:r>
              <a:rPr lang="de-AT" dirty="0"/>
              <a:t>BMVIT</a:t>
            </a:r>
            <a:r>
              <a:rPr lang="de-AT" baseline="0" dirty="0"/>
              <a:t> &amp; Bildung, Wissenschaft und Forschung jeweils 4 Mitglieder</a:t>
            </a:r>
          </a:p>
          <a:p>
            <a:r>
              <a:rPr lang="de-AT" baseline="0" dirty="0"/>
              <a:t>→ Beratung Bundesregierung Forschungs- &amp; Innovationspolitik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88045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Desertec</a:t>
            </a:r>
            <a:r>
              <a:rPr lang="de-AT" dirty="0"/>
              <a:t>: Marokko, Tunesien, Algerien</a:t>
            </a:r>
          </a:p>
          <a:p>
            <a:r>
              <a:rPr lang="de-AT" dirty="0"/>
              <a:t>Siemens, </a:t>
            </a:r>
            <a:r>
              <a:rPr lang="de-AT" dirty="0" err="1"/>
              <a:t>E.on</a:t>
            </a:r>
            <a:r>
              <a:rPr lang="de-AT" dirty="0"/>
              <a:t>, Bilfinger &amp; Berger, Münchner Re, Deutsche</a:t>
            </a:r>
            <a:r>
              <a:rPr lang="de-AT" baseline="0" dirty="0"/>
              <a:t> Bank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7775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3462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9113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Rat für Forschung und Technologieentwicklung: BMVIT</a:t>
            </a:r>
            <a:r>
              <a:rPr lang="de-AT" baseline="0" dirty="0"/>
              <a:t> &amp; Wirtschaft jeweils 4 Mitglieder</a:t>
            </a:r>
          </a:p>
          <a:p>
            <a:r>
              <a:rPr lang="de-AT" baseline="0" dirty="0"/>
              <a:t>→ Beratung Bundesregierung Forschungs- &amp; Innovationspolitik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240029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Berücksichtigung</a:t>
            </a:r>
            <a:r>
              <a:rPr lang="de-AT" baseline="0" dirty="0"/>
              <a:t> Megatrends: Demogr. Wandel, Energiebedarf, Klimawandel Globalisierung (wirtschaft, IT)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65864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Ziel: relevante &amp; wahrscheinliche Entwicklungen ableiten (= in allen Szenarien ersichtlich)</a:t>
            </a:r>
          </a:p>
          <a:p>
            <a:r>
              <a:rPr lang="de-AT" dirty="0"/>
              <a:t>→ </a:t>
            </a:r>
            <a:r>
              <a:rPr lang="de-AT" dirty="0" err="1"/>
              <a:t>Szenarionunabhängige</a:t>
            </a:r>
            <a:r>
              <a:rPr lang="de-AT" dirty="0"/>
              <a:t> Herausforderungen</a:t>
            </a:r>
          </a:p>
          <a:p>
            <a:endParaRPr lang="de-AT" dirty="0"/>
          </a:p>
          <a:p>
            <a:r>
              <a:rPr lang="de-AT" dirty="0"/>
              <a:t># Wachstum: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err="1"/>
              <a:t>Driving</a:t>
            </a:r>
            <a:r>
              <a:rPr lang="de-AT" baseline="0" dirty="0"/>
              <a:t> Forces starkes Wachstum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Energiemehrbedarf: Effizienz &amp; Erneuerbare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Zusammenspiel Staat, Markt &amp; Zivilgesellschaft → keine wachsenden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Druck auf Raum steigt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Wettbewerb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Wirtschaft, Bev, Tourismus &amp; Verkehr → starkes Wachstum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Markt reagiert „rechtzeitig“ auf </a:t>
            </a:r>
            <a:r>
              <a:rPr lang="de-AT" baseline="0" dirty="0" err="1"/>
              <a:t>Knappheiten</a:t>
            </a:r>
            <a:r>
              <a:rPr lang="de-AT" baseline="0" dirty="0"/>
              <a:t> → Energie &amp; Umweltkrisen vermeiden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Verschärfte gesell.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Verdichtung und Schrumpfung gleichzeitig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Sicherheit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Moderates Wachstum </a:t>
            </a:r>
            <a:r>
              <a:rPr lang="de-AT" baseline="0" dirty="0" err="1"/>
              <a:t>Driving</a:t>
            </a:r>
            <a:r>
              <a:rPr lang="de-AT" baseline="0" dirty="0"/>
              <a:t> Forces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Druck auf </a:t>
            </a:r>
            <a:r>
              <a:rPr lang="de-AT" baseline="0" dirty="0" err="1"/>
              <a:t>LaFo</a:t>
            </a:r>
            <a:r>
              <a:rPr lang="de-AT" baseline="0" dirty="0"/>
              <a:t> für Biomasse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Staatliche </a:t>
            </a:r>
            <a:r>
              <a:rPr lang="de-AT" baseline="0" dirty="0" err="1"/>
              <a:t>Reguleirung</a:t>
            </a:r>
            <a:r>
              <a:rPr lang="de-AT" baseline="0" dirty="0"/>
              <a:t> (Zuwanderung, soziale Sicherungssysteme) verhindern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Energie- und </a:t>
            </a:r>
            <a:r>
              <a:rPr lang="de-AT" baseline="0" dirty="0" err="1"/>
              <a:t>Klimapolilitik</a:t>
            </a:r>
            <a:r>
              <a:rPr lang="de-AT" baseline="0" dirty="0"/>
              <a:t> staatlich &amp; EU reguliert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 Energiepreise → </a:t>
            </a:r>
            <a:r>
              <a:rPr lang="de-AT" baseline="0" dirty="0" err="1"/>
              <a:t>Kompenstaion</a:t>
            </a:r>
            <a:r>
              <a:rPr lang="de-AT" baseline="0" dirty="0"/>
              <a:t> durch Effizienz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Mobilitätskosten bündeln Wachstum auf Zentren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Risiko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Wie </a:t>
            </a:r>
            <a:r>
              <a:rPr lang="de-AT" baseline="0" dirty="0" err="1"/>
              <a:t>Wettberb</a:t>
            </a:r>
            <a:r>
              <a:rPr lang="de-AT" baseline="0" dirty="0"/>
              <a:t>: starkes Wachstum → keine </a:t>
            </a:r>
            <a:r>
              <a:rPr lang="de-AT" baseline="0" dirty="0" err="1"/>
              <a:t>martkliche</a:t>
            </a:r>
            <a:r>
              <a:rPr lang="de-AT" baseline="0" dirty="0"/>
              <a:t> Kontrolle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Keine Vorsorge Energieverknappung → steigende Energiepreise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 Energie- &amp; Mobilitätskosten → Raumentwicklung durch Verdichtung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Hoher Nutzungsdruck auf Erneuerbare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25029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Wachstum: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 err="1"/>
              <a:t>Driving</a:t>
            </a:r>
            <a:r>
              <a:rPr lang="de-AT" baseline="0" dirty="0"/>
              <a:t> Forces starkes Wachstum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Energiemehrbedarf: Effizienz &amp; Erneuerbare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Zusammenspiel Staat, Markt &amp; Zivilgesellschaft → keine wachsenden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Druck auf Raum steigt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98362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Sicherheit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Moderates Wachstum </a:t>
            </a:r>
            <a:r>
              <a:rPr lang="de-AT" baseline="0" dirty="0" err="1"/>
              <a:t>Driving</a:t>
            </a:r>
            <a:r>
              <a:rPr lang="de-AT" baseline="0" dirty="0"/>
              <a:t> Forces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Druck auf </a:t>
            </a:r>
            <a:r>
              <a:rPr lang="de-AT" baseline="0" dirty="0" err="1"/>
              <a:t>LaFo</a:t>
            </a:r>
            <a:r>
              <a:rPr lang="de-AT" baseline="0" dirty="0"/>
              <a:t> für Biomasse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Staatliche </a:t>
            </a:r>
            <a:r>
              <a:rPr lang="de-AT" baseline="0" dirty="0" err="1"/>
              <a:t>Reguleirung</a:t>
            </a:r>
            <a:r>
              <a:rPr lang="de-AT" baseline="0" dirty="0"/>
              <a:t> (Zuwanderung, soziale Sicherungssysteme) verhindern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Energie- und </a:t>
            </a:r>
            <a:r>
              <a:rPr lang="de-AT" baseline="0" dirty="0" err="1"/>
              <a:t>Klimapolilitik</a:t>
            </a:r>
            <a:r>
              <a:rPr lang="de-AT" baseline="0" dirty="0"/>
              <a:t> staatlich &amp; EU reguliert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 Energiepreise → </a:t>
            </a:r>
            <a:r>
              <a:rPr lang="de-AT" baseline="0" dirty="0" err="1"/>
              <a:t>Kompenstaion</a:t>
            </a:r>
            <a:r>
              <a:rPr lang="de-AT" baseline="0" dirty="0"/>
              <a:t> durch Effizienz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Mobilitätskosten bündeln Wachstum auf Zentren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737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72859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Wettbewerb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Wirtschaft, Bev, Tourismus &amp; Verkehr → starkes Wachstum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Markt reagiert „rechtzeitig“ auf </a:t>
            </a:r>
            <a:r>
              <a:rPr lang="de-AT" baseline="0" dirty="0" err="1"/>
              <a:t>Knappheiten</a:t>
            </a:r>
            <a:r>
              <a:rPr lang="de-AT" baseline="0" dirty="0"/>
              <a:t> → Energie &amp; Umweltkrisen vermeiden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Verschärfte gesell. Disparitäten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Verdichtung und Schrumpfung gleichzeitig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143855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AT" baseline="0" dirty="0"/>
              <a:t># Risiko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Wie </a:t>
            </a:r>
            <a:r>
              <a:rPr lang="de-AT" baseline="0" dirty="0" err="1"/>
              <a:t>Wettberb</a:t>
            </a:r>
            <a:r>
              <a:rPr lang="de-AT" baseline="0" dirty="0"/>
              <a:t>: starkes Wachstum → keine </a:t>
            </a:r>
            <a:r>
              <a:rPr lang="de-AT" baseline="0" dirty="0" err="1"/>
              <a:t>martkliche</a:t>
            </a:r>
            <a:r>
              <a:rPr lang="de-AT" baseline="0" dirty="0"/>
              <a:t> Kontrolle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Keine Vorsorge Energieverknappung → steigende Energiepreise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 Energie- &amp; Mobilitätskosten → Raumentwicklung durch Verdichtung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baseline="0" dirty="0"/>
              <a:t>Hoher Nutzungsdruck auf Erneuerbare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63536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6288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Unsichere Entwicklungen:</a:t>
            </a:r>
          </a:p>
          <a:p>
            <a:r>
              <a:rPr lang="de-AT" dirty="0"/>
              <a:t>@ Tourismus:</a:t>
            </a:r>
          </a:p>
          <a:p>
            <a:r>
              <a:rPr lang="de-AT" dirty="0"/>
              <a:t>Wachstum</a:t>
            </a:r>
            <a:r>
              <a:rPr lang="de-AT" baseline="0" dirty="0"/>
              <a:t> oder Schrumpfung abseits kapitalkräftiger Zentren</a:t>
            </a:r>
          </a:p>
          <a:p>
            <a:r>
              <a:rPr lang="de-AT" baseline="0" dirty="0"/>
              <a:t>@ Energie: Selektiver Ausbau Wasserkraft, Windkraft &amp; Solarenergie</a:t>
            </a:r>
          </a:p>
          <a:p>
            <a:r>
              <a:rPr lang="de-AT" baseline="0" dirty="0"/>
              <a:t>@ Anzahl Beschäftigte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374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001806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141069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63014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Naturraum im Überblick, Ressourcen und deren Nutzung, Naturgefahren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2130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786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Systematische Neigung inkompetenter Menschen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das eigene Können zu überschätzen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Und die Kompetenz anderer zu unterschätzen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AT" dirty="0"/>
              <a:t>→ Unwissenheit führt zu mehr Selbstvertrauen</a:t>
            </a:r>
            <a:r>
              <a:rPr lang="de-AT" baseline="0" dirty="0"/>
              <a:t> als Wissen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928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4882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8415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5629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77184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69160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rtschaftslexikon.gabler.de/definition/prognose-4349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6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mg.ac.at/cms/de/images/klima/bild_ip-klimawandel/daten-download/stadtklima-sommertage-wien/vie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ca.ac.at/de/apcc/oesterreichischer-sachstandsbericht-klimawandel-2014-infos-und-materialie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oresight_(psychology)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dn.freshome.com/wp-content/uploads/2012/05/Sky-City-1.jp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welt.de/img/reise/mobile132039835/6002506587-ci102l-w1024/LILYPAD-A-PROTOTYPE-OF-AUTO-SUFFICIENT.jpg" TargetMode="Externa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n.gv.at/stadtentwicklung/studien/pdf/b008075a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de.wikipedia.org/wiki/Palm_Islands#/media/File:Dubai_Bauprojekte_(crop).png" TargetMode="Externa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en.gv.at/stadtentwicklung/projekte/zielgebiete/images/zielgebiet-ueberblick-g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tandard.at/2000067093353/Seestadt-Aspern-Mix-aus-Wohnen-und-Nicht-Wohne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tekt-repolust.com/wp-content/gallery/20120530-o-dorf/odorf-4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www.wien.gv.at/umwelt-klimaschutz/images/fassade-ma48-gr.jpg" TargetMode="Externa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wko.at/news/oesterreich/Zukunft-|-Wirtschaft-2015-2020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trend.at/politik/7-thesen-oesterreichs-zukunft-364497" TargetMode="Externa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ko.at/Content.Node/kampagnen/ZukunftWirtschaft/index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gen.at/doku/fo_fotos/piefke_schneekanonen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t-fte.at/tl_files/uploads/Studien/Publikationen/Oesterreich_2050_Fit_fuer_die_Zukunft_web_s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zenariotechnik#Hintergrund_und_Anwendungsf&#228;ll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t-fte.at/tl_files/uploads/Studien/Publikationen/Oesterreich_2050_Fit_fuer_die_Zukunft_web_s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bestelltool.oerok.gv.at/go/DateiUpload/uploads/pub43/kurzfassungDE.pdf" TargetMode="Externa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.gv.at/fileadmin/Bilder/2.Reiter-Raum_u._Region/3.Themen_und_Forschungsbereiche/1.Szenarien_der_Raumentwicklung/Zukunftsworkshop_IV/Praesentation_Szenarien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.gv.at/fileadmin/Bilder/2.Reiter-Raum_u._Region/3.Themen_und_Forschungsbereiche/1.Szenarien_der_Raumentwicklung/Zukunftsworkshop_IV/Praesentation_Szenarien.pdf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gen.at/doku/fo_fotos/piefke_schneekanonen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sagen.at/doku/fo_fotos/piefke_muell_3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.gv.at/fileadmin/Bilder/2.Reiter-Raum_u._Region/3.Themen_und_Forschungsbereiche/1.Szenarien_der_Raumentwicklung/Zukunftsworkshop_IV/Praesentation_Szenarien.pdf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rok.gv.at/fileadmin/Bilder/2.Reiter-Raum_u._Region/3.Themen_und_Forschungsbereiche/1.Szenarien_der_Raumentwicklung/Zukunftsworkshop_IV/Praesentation_Szenarien.pdf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gruineaggstein.at/index.php/home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e/worterbuch/englisch/educated-gues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1.wp.com/karenpendergrass.com/wp-content/uploads/2016/03/karen-Pendergrass-paleo-journey.png?resize=417,393&amp;ssl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Karl Michael Höferl 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Zu(hu)kunftsreich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4073127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077072"/>
            <a:ext cx="7475538" cy="20162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Zuverlässigkeit regionalgeographischer Prognosen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Bätzing</a:t>
            </a:r>
            <a:r>
              <a:rPr lang="de-AT" dirty="0"/>
              <a:t> 2005:199)</a:t>
            </a:r>
          </a:p>
        </p:txBody>
      </p:sp>
      <p:pic>
        <p:nvPicPr>
          <p:cNvPr id="6146" name="Picture 2" descr="Bildergebnis fÃ¼r zukunft alpen bÃ¤tz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2363"/>
          <a:stretch/>
        </p:blipFill>
        <p:spPr bwMode="auto">
          <a:xfrm>
            <a:off x="6127601" y="1209726"/>
            <a:ext cx="1942653" cy="2809438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31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Prognosen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i="1" dirty="0"/>
              <a:t>„Aussage über zukünftige Ereignisse [...] beruhend auf Beobachtungen aus der Vergangenheit und auf theoretisch fundierten objektiven Verfahren. Prognose richtet sich v.a. auf Variablen, die nicht oder kaum durch denjenigen gestaltbar sind, der die Prognose vornimmt.</a:t>
            </a:r>
            <a:br>
              <a:rPr lang="de-DE" i="1" dirty="0"/>
            </a:br>
            <a:r>
              <a:rPr lang="de-DE" i="1" dirty="0"/>
              <a:t>Grundlage jeder Prognose ist eine allg. Stabilitätshypothese, die besagt, dass gewisse Grundstrukturen in der Vergangenheit und Zukunft unverändert wirken.“</a:t>
            </a:r>
            <a:br>
              <a:rPr lang="de-DE" dirty="0"/>
            </a:br>
            <a:r>
              <a:rPr lang="de-DE" sz="1400" dirty="0"/>
              <a:t>(</a:t>
            </a:r>
            <a:r>
              <a:rPr lang="de-DE" sz="1400" dirty="0">
                <a:hlinkClick r:id="rId3"/>
              </a:rPr>
              <a:t>Gabler Wirtschaftslexikon</a:t>
            </a:r>
            <a:r>
              <a:rPr lang="de-DE" sz="1400" dirty="0"/>
              <a:t>)</a:t>
            </a:r>
            <a:endParaRPr lang="de-AT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429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Blick nach vorne: Prognose 2014-2030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http://www.oerok-atlas.at/#indicator/65</a:t>
            </a:r>
          </a:p>
        </p:txBody>
      </p:sp>
      <p:pic>
        <p:nvPicPr>
          <p:cNvPr id="163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0" y="980728"/>
            <a:ext cx="8520992" cy="532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83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Gewässer im Klimawandel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54396"/>
            <a:ext cx="3887391" cy="215444"/>
          </a:xfrm>
        </p:spPr>
        <p:txBody>
          <a:bodyPr/>
          <a:lstStyle/>
          <a:p>
            <a:r>
              <a:rPr lang="de-AT" dirty="0"/>
              <a:t>(</a:t>
            </a:r>
            <a:r>
              <a:rPr lang="de-AT" dirty="0">
                <a:cs typeface="Calibri"/>
              </a:rPr>
              <a:t>Nachtnebel et al. (2010)</a:t>
            </a:r>
            <a:r>
              <a:rPr lang="de-AT" dirty="0"/>
              <a:t>)</a:t>
            </a:r>
            <a:endParaRPr lang="de-AT" dirty="0">
              <a:cs typeface="Calibri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" y="2602771"/>
            <a:ext cx="8963999" cy="3632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7228" y="980728"/>
            <a:ext cx="8354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>
                <a:latin typeface="+mj-lt"/>
                <a:cs typeface="Calibri"/>
              </a:rPr>
              <a:t>Prozentuelle Änderungen des mittleren Jahresabflusses </a:t>
            </a:r>
            <a:br>
              <a:rPr lang="de-AT" sz="2400" b="1" dirty="0">
                <a:latin typeface="+mj-lt"/>
                <a:cs typeface="Calibri"/>
              </a:rPr>
            </a:br>
            <a:r>
              <a:rPr lang="de-AT" sz="2400" b="1" dirty="0">
                <a:latin typeface="+mj-lt"/>
                <a:cs typeface="Calibri"/>
              </a:rPr>
              <a:t>(REMO-UBA, A1B Szenario)</a:t>
            </a:r>
          </a:p>
        </p:txBody>
      </p:sp>
      <p:sp>
        <p:nvSpPr>
          <p:cNvPr id="7" name="Rechteck 6"/>
          <p:cNvSpPr/>
          <p:nvPr/>
        </p:nvSpPr>
        <p:spPr>
          <a:xfrm>
            <a:off x="323528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AT" b="1" dirty="0">
                <a:latin typeface="+mj-lt"/>
              </a:rPr>
              <a:t>Zeitraum 2036–2065 – </a:t>
            </a:r>
            <a:br>
              <a:rPr lang="de-AT" b="1" dirty="0">
                <a:latin typeface="+mj-lt"/>
              </a:rPr>
            </a:br>
            <a:r>
              <a:rPr lang="de-AT" b="1" dirty="0">
                <a:latin typeface="+mj-lt"/>
              </a:rPr>
              <a:t>Zeitraum 1961–1990</a:t>
            </a:r>
            <a:endParaRPr lang="de-AT" dirty="0">
              <a:latin typeface="+mj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20072" y="1988840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AT" b="1" dirty="0">
                <a:latin typeface="+mj-lt"/>
              </a:rPr>
              <a:t>Zeitraum 2061–2090 – </a:t>
            </a:r>
            <a:br>
              <a:rPr lang="de-AT" b="1" dirty="0">
                <a:latin typeface="+mj-lt"/>
              </a:rPr>
            </a:br>
            <a:r>
              <a:rPr lang="de-AT" b="1" dirty="0">
                <a:latin typeface="+mj-lt"/>
              </a:rPr>
              <a:t>Zeitraum 1961–1990</a:t>
            </a:r>
            <a:endParaRPr lang="de-A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11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Klimawandel &amp; die Pflanzenwelt Österreichs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764704"/>
            <a:ext cx="8766048" cy="519296"/>
          </a:xfrm>
        </p:spPr>
        <p:txBody>
          <a:bodyPr/>
          <a:lstStyle/>
          <a:p>
            <a:pPr marL="0" indent="0">
              <a:buNone/>
            </a:pPr>
            <a:r>
              <a:rPr lang="de-AT" b="1" dirty="0"/>
              <a:t>Erwartete Veränderungen in Gunstlagen für Weinbau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54396"/>
            <a:ext cx="3887391" cy="215444"/>
          </a:xfrm>
        </p:spPr>
        <p:txBody>
          <a:bodyPr/>
          <a:lstStyle/>
          <a:p>
            <a:r>
              <a:rPr lang="de-AT" altLang="de-DE" dirty="0"/>
              <a:t>(AAR 2014)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70728" cy="55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75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600" dirty="0"/>
              <a:t>Klimawandel &amp; Tourismus: Dauer der Schneebedeckung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54396"/>
            <a:ext cx="3887391" cy="215444"/>
          </a:xfrm>
        </p:spPr>
        <p:txBody>
          <a:bodyPr/>
          <a:lstStyle/>
          <a:p>
            <a:r>
              <a:rPr lang="de-AT" altLang="de-DE" dirty="0"/>
              <a:t>(AAR 2014)</a:t>
            </a:r>
          </a:p>
        </p:txBody>
      </p:sp>
      <p:pic>
        <p:nvPicPr>
          <p:cNvPr id="7" name="Bild 2" descr="Abb.6.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70" y="980728"/>
            <a:ext cx="8512068" cy="54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1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Urbane Wärmeinseln &amp; Hitzewellen (in Wien)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1599416"/>
          </a:xfrm>
        </p:spPr>
        <p:txBody>
          <a:bodyPr/>
          <a:lstStyle/>
          <a:p>
            <a:r>
              <a:rPr lang="de-AT" dirty="0"/>
              <a:t>2003: ca. 15 höheres Sterberisiko an Hitzetagen </a:t>
            </a:r>
          </a:p>
          <a:p>
            <a:pPr lvl="1"/>
            <a:r>
              <a:rPr lang="de-AT" dirty="0"/>
              <a:t>180 zusätzliche Todesfälle 2003 bei 44 Hitzetagen in Wien</a:t>
            </a:r>
          </a:p>
          <a:p>
            <a:r>
              <a:rPr lang="de-AT" dirty="0"/>
              <a:t>2021-2050: moderat | 0 bis 20 Hitzetage zusätzlich</a:t>
            </a:r>
          </a:p>
          <a:p>
            <a:r>
              <a:rPr lang="de-AT" dirty="0"/>
              <a:t>2071-2100: starker Zuwachs | 20 bis 50 Hitzetage zusätzlich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https://www.zamg.ac.at/cms/de/forschung/klima/stadtklima/focus-i</a:t>
            </a:r>
          </a:p>
        </p:txBody>
      </p:sp>
      <p:pic>
        <p:nvPicPr>
          <p:cNvPr id="11266" name="Picture 2" descr="Stadtklima Sommertage Wi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3136152"/>
            <a:ext cx="9178840" cy="32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Interesse an mehr?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980728"/>
            <a:ext cx="7200800" cy="540589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964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Visionäre (</a:t>
            </a:r>
            <a:r>
              <a:rPr lang="de-AT" dirty="0" err="1"/>
              <a:t>utopistische</a:t>
            </a:r>
            <a:r>
              <a:rPr lang="de-AT" dirty="0"/>
              <a:t>) </a:t>
            </a:r>
            <a:r>
              <a:rPr lang="de-AT" dirty="0" err="1"/>
              <a:t>Zukünfte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6860016" cy="4968552"/>
          </a:xfrm>
        </p:spPr>
        <p:txBody>
          <a:bodyPr/>
          <a:lstStyle/>
          <a:p>
            <a:r>
              <a:rPr lang="de-AT" b="1" dirty="0" err="1"/>
              <a:t>Foresight</a:t>
            </a:r>
            <a:r>
              <a:rPr lang="de-AT" b="1" dirty="0"/>
              <a:t>:</a:t>
            </a:r>
            <a:br>
              <a:rPr lang="de-AT" dirty="0"/>
            </a:br>
            <a:r>
              <a:rPr lang="de-AT" dirty="0"/>
              <a:t>„</a:t>
            </a:r>
            <a:r>
              <a:rPr lang="en-US" dirty="0"/>
              <a:t>the ability to predict, or the action of predicting, what will happen or what is needed in the future.”</a:t>
            </a:r>
            <a:br>
              <a:rPr lang="de-AT" dirty="0"/>
            </a:br>
            <a:r>
              <a:rPr lang="de-AT" sz="1400" dirty="0"/>
              <a:t>(</a:t>
            </a:r>
            <a:r>
              <a:rPr lang="de-AT" sz="1400" dirty="0">
                <a:hlinkClick r:id="rId3"/>
              </a:rPr>
              <a:t>Wikipedia</a:t>
            </a:r>
            <a:r>
              <a:rPr lang="de-AT" sz="1400" dirty="0"/>
              <a:t>)</a:t>
            </a:r>
            <a:endParaRPr lang="en-US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2192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Städtebaulich-</a:t>
            </a:r>
            <a:r>
              <a:rPr lang="de-AT" dirty="0" err="1"/>
              <a:t>utopistische</a:t>
            </a:r>
            <a:r>
              <a:rPr lang="de-AT" dirty="0"/>
              <a:t> Zukünfte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/>
              <a:t>http://cdn.freshome.com/wp-content/uploads/2012/05/Sky-City-1.jpg</a:t>
            </a:r>
          </a:p>
          <a:p>
            <a:r>
              <a:rPr lang="de-AT"/>
              <a:t>https://www.welt.de/img/reise/mobile132039835/6002506587-ci102l-w1024/LILYPAD-A-PROTOTYPE-OF-AUTO-SUFFICIENT.jpg</a:t>
            </a:r>
            <a:endParaRPr lang="de-AT" dirty="0"/>
          </a:p>
        </p:txBody>
      </p:sp>
      <p:pic>
        <p:nvPicPr>
          <p:cNvPr id="2050" name="Picture 2" descr="http://cdn.freshome.com/wp-content/uploads/2012/05/Sky-City-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1676325"/>
            <a:ext cx="7542440" cy="398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534" y="1676324"/>
            <a:ext cx="4085882" cy="398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97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DDE7698-DD46-4CC5-87DD-6619C62779F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036249" y="1165771"/>
            <a:ext cx="7157228" cy="49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Utopisitsche</a:t>
            </a:r>
            <a:r>
              <a:rPr lang="de-AT" dirty="0"/>
              <a:t>) Mobilitäts-</a:t>
            </a:r>
            <a:r>
              <a:rPr lang="de-AT" dirty="0" err="1"/>
              <a:t>Zukünfte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AutoShape 2" descr="https://i.guim.co.uk/img/static/sys-images/Guardian/Pix/pictures/2014/1/2/1388671588898/f8bf625c-aa01-4178-9b15-89ef7113c701-1024x768.jpeg?w=700&amp;q=55&amp;auto=format&amp;usm=12&amp;fit=max&amp;s=9235b1012b0091efff258a20b3af953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11" name="Inhaltsplatzhalter 10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92491" y="887899"/>
            <a:ext cx="7424424" cy="557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51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Städtebauliche Visionen der Vergangenheit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/>
              <a:t>https://de.wikipedia.org/wiki/Palm_Islands#/media/File:Dubai_Bauprojekte_(crop).png</a:t>
            </a:r>
          </a:p>
          <a:p>
            <a:r>
              <a:rPr lang="de-AT"/>
              <a:t>https://www.wien.gv.at/stadtentwicklung/studien/pdf/b008075a.pdf</a:t>
            </a:r>
            <a:endParaRPr lang="de-AT" dirty="0"/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2758"/>
          <a:stretch/>
        </p:blipFill>
        <p:spPr>
          <a:xfrm>
            <a:off x="4312705" y="677732"/>
            <a:ext cx="4828542" cy="5976664"/>
          </a:xfrm>
          <a:prstGeom prst="rect">
            <a:avLst/>
          </a:prstGeom>
        </p:spPr>
      </p:pic>
      <p:pic>
        <p:nvPicPr>
          <p:cNvPr id="1026" name="Picture 2" descr="https://upload.wikimedia.org/wikipedia/commons/thumb/d/d3/Dubai_Bauprojekte_%28crop%29.png/1024px-Dubai_Bauprojekte_%28crop%29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9" y="1844824"/>
            <a:ext cx="3322545" cy="322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927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... und bei uns?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9632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815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und bei uns?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AT" dirty="0"/>
              <a:t>https://www.wien.gv.at/stadtentwicklung/projekte/zielgebiete/images/zielgebiet-ueberblick-g.jpg</a:t>
            </a:r>
          </a:p>
        </p:txBody>
      </p:sp>
      <p:pic>
        <p:nvPicPr>
          <p:cNvPr id="2050" name="Picture 2" descr="https://www.wien.gv.at/stadtentwicklung/projekte/zielgebiete/images/zielgebiet-ueberblick-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8065"/>
          <a:stretch/>
        </p:blipFill>
        <p:spPr bwMode="auto">
          <a:xfrm>
            <a:off x="335252" y="979055"/>
            <a:ext cx="8261664" cy="53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0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Städtebauliche Visionen (der Vergangenheit)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de-AT" dirty="0"/>
              <a:t>https://derstandard.at/2000067093353/Seestadt-Aspern-Mix-aus-Wohnen-und-Nicht-Wohnen</a:t>
            </a:r>
          </a:p>
        </p:txBody>
      </p:sp>
      <p:pic>
        <p:nvPicPr>
          <p:cNvPr id="6" name="Picture 2" descr="https://images.derstandard.at/img/2017/11/03/Etappe2abear.jpg?tc=2000&amp;s=10ca9dc6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896"/>
            <a:ext cx="914400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93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Städtebauliche Visionen (der Vergangenheit)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80214" y="1181100"/>
            <a:ext cx="7469297" cy="4968875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075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(Visionär) Klimasensitive </a:t>
            </a:r>
            <a:r>
              <a:rPr lang="de-AT" dirty="0" err="1"/>
              <a:t>Zukünfte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AT"/>
              <a:t>https://www.wien.gv.at/umwelt-klimaschutz/images/fassade-ma48-gr.jpg</a:t>
            </a:r>
          </a:p>
          <a:p>
            <a:r>
              <a:rPr lang="de-AT"/>
              <a:t>http://www.architekt-repolust.com/wp-content/gallery/20120530-o-dorf/odorf-4.jpg</a:t>
            </a:r>
            <a:endParaRPr lang="de-AT" dirty="0"/>
          </a:p>
        </p:txBody>
      </p:sp>
      <p:pic>
        <p:nvPicPr>
          <p:cNvPr id="4100" name="Picture 4" descr="http://www.architekt-repolust.com/wp-content/gallery/20120530-o-dorf/odorf-4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5881"/>
            <a:ext cx="52387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ildergebnis fÃ¼r wien stadt kÃ¼hl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885881"/>
            <a:ext cx="5226918" cy="348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12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Von der These zur Strategie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These: </a:t>
            </a:r>
            <a:r>
              <a:rPr lang="de-DE" dirty="0"/>
              <a:t>eine zu beweisende Behauptung oder einen Leitsatz</a:t>
            </a:r>
          </a:p>
          <a:p>
            <a:endParaRPr lang="de-DE" dirty="0"/>
          </a:p>
          <a:p>
            <a:r>
              <a:rPr lang="de-DE" b="1" dirty="0"/>
              <a:t>Strategie:</a:t>
            </a:r>
          </a:p>
          <a:p>
            <a:pPr lvl="1"/>
            <a:r>
              <a:rPr lang="de-DE" dirty="0"/>
              <a:t>Planhafte Weg-Zielbeschreibung</a:t>
            </a:r>
          </a:p>
          <a:p>
            <a:pPr lvl="1"/>
            <a:r>
              <a:rPr lang="de-AT" dirty="0" err="1"/>
              <a:t>conciously</a:t>
            </a:r>
            <a:r>
              <a:rPr lang="de-AT" dirty="0"/>
              <a:t> </a:t>
            </a:r>
            <a:r>
              <a:rPr lang="de-AT" dirty="0" err="1"/>
              <a:t>intended</a:t>
            </a:r>
            <a:r>
              <a:rPr lang="de-AT" dirty="0"/>
              <a:t> </a:t>
            </a:r>
            <a:r>
              <a:rPr lang="de-AT" dirty="0" err="1"/>
              <a:t>course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action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84941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(Wirtschaftsliberale) strategische </a:t>
            </a:r>
            <a:r>
              <a:rPr lang="de-AT" dirty="0" err="1"/>
              <a:t>Zukünfte</a:t>
            </a:r>
            <a:r>
              <a:rPr lang="de-AT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https://news.wko.at/news/oesterreich/Zukunft-%7C-Wirtschaft-2015-2020.html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64" y="1863550"/>
            <a:ext cx="3763672" cy="35202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1052736"/>
            <a:ext cx="4553585" cy="58110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781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(Wirtschaftsliberale) strategische </a:t>
            </a:r>
            <a:r>
              <a:rPr lang="de-AT" dirty="0" err="1"/>
              <a:t>Zukünfte</a:t>
            </a:r>
            <a:r>
              <a:rPr lang="de-AT" dirty="0"/>
              <a:t> – ein Beispiel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https://www.wko.at/Content.Node/kampagnen/ZukunftWirtschaft/index.html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9E8E8"/>
              </a:clrFrom>
              <a:clrTo>
                <a:srgbClr val="E9E8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150" y="1074680"/>
            <a:ext cx="5712994" cy="2441568"/>
          </a:xfrm>
          <a:prstGeom prst="rect">
            <a:avLst/>
          </a:prstGeom>
        </p:spPr>
      </p:pic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 rotWithShape="1">
          <a:blip r:embed="rId5"/>
          <a:srcRect b="37317"/>
          <a:stretch/>
        </p:blipFill>
        <p:spPr>
          <a:xfrm>
            <a:off x="240851" y="3876289"/>
            <a:ext cx="8954750" cy="2448272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11"/>
          </p:nvPr>
        </p:nvPicPr>
        <p:blipFill>
          <a:blip r:embed="rId6"/>
          <a:stretch>
            <a:fillRect/>
          </a:stretch>
        </p:blipFill>
        <p:spPr>
          <a:xfrm>
            <a:off x="4209160" y="2636912"/>
            <a:ext cx="1370952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713223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Ein Blick auf Österreichs Zukünfte</a:t>
            </a:r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de-AT" dirty="0" err="1"/>
              <a:t>Educated</a:t>
            </a:r>
            <a:r>
              <a:rPr lang="de-AT" dirty="0"/>
              <a:t> </a:t>
            </a:r>
            <a:r>
              <a:rPr lang="de-AT" dirty="0" err="1"/>
              <a:t>guesses</a:t>
            </a:r>
            <a:endParaRPr lang="de-AT" dirty="0"/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de-AT" dirty="0"/>
              <a:t>Prognosen</a:t>
            </a:r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de-AT" dirty="0"/>
              <a:t>Visionäre </a:t>
            </a:r>
            <a:r>
              <a:rPr lang="de-AT" dirty="0" err="1"/>
              <a:t>Zukünfte</a:t>
            </a:r>
            <a:endParaRPr lang="de-AT" dirty="0"/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de-AT" dirty="0"/>
              <a:t>Strategische </a:t>
            </a:r>
            <a:r>
              <a:rPr lang="de-AT" dirty="0" err="1"/>
              <a:t>Zukünfte</a:t>
            </a:r>
            <a:endParaRPr lang="de-AT" dirty="0"/>
          </a:p>
          <a:p>
            <a:pPr lvl="1">
              <a:lnSpc>
                <a:spcPct val="100000"/>
              </a:lnSpc>
              <a:spcAft>
                <a:spcPts val="800"/>
              </a:spcAft>
            </a:pPr>
            <a:r>
              <a:rPr lang="de-AT" dirty="0"/>
              <a:t>Szenarien der Raumentwicklung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(ORF, 1990)</a:t>
            </a:r>
            <a:endParaRPr lang="de-AT" dirty="0"/>
          </a:p>
        </p:txBody>
      </p:sp>
      <p:pic>
        <p:nvPicPr>
          <p:cNvPr id="7" name="Picture 2" descr="http://www.sagen.at/doku/fo_fotos/piefke_schneekanone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46" y="2047125"/>
            <a:ext cx="3761349" cy="32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06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Sektorale Zukunftsentwürfe am Beispiel Tirol 2050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https://www.tirol2050.at/de/vision/energieautonomie/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26" y="1124744"/>
            <a:ext cx="8738286" cy="31683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509120"/>
            <a:ext cx="556337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8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Mehrdimensionales </a:t>
            </a:r>
            <a:r>
              <a:rPr lang="de-AT" dirty="0" err="1"/>
              <a:t>Foresight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dirty="0"/>
              <a:t>https://www.rat-fte.at/tl_files/uploads/Studien/Publikationen/Oesterreich_2050_Fit_fuer_die_Zukunft_web_s.pdf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1101010"/>
            <a:ext cx="4531624" cy="51559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131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Mehrdimensionales </a:t>
            </a:r>
            <a:r>
              <a:rPr lang="de-AT" dirty="0" err="1"/>
              <a:t>Foresight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dirty="0"/>
              <a:t>https://www.rat-fte.at/tl_files/uploads/Studien/Publikationen/Oesterreich_2050_Fit_fuer_die_Zukunft_web_s.pdf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694" y="820473"/>
            <a:ext cx="5891559" cy="56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5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Zukünftige disruptive Ereignisse in Österreich***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(Rat für Forschung und Technologieentwicklung 2013:234)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87746"/>
            <a:ext cx="8352928" cy="5021574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6885781" y="2924944"/>
            <a:ext cx="100811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5388471" y="2718445"/>
            <a:ext cx="129614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Abgerundetes Rechteck 9"/>
          <p:cNvSpPr/>
          <p:nvPr/>
        </p:nvSpPr>
        <p:spPr>
          <a:xfrm>
            <a:off x="6819329" y="6067896"/>
            <a:ext cx="2411760" cy="216024"/>
          </a:xfrm>
          <a:prstGeom prst="roundRect">
            <a:avLst/>
          </a:prstGeom>
          <a:ln w="28575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AT" dirty="0">
                <a:solidFill>
                  <a:srgbClr val="E37823"/>
                </a:solidFill>
              </a:rPr>
              <a:t>***				***</a:t>
            </a:r>
          </a:p>
        </p:txBody>
      </p:sp>
    </p:spTree>
    <p:extLst>
      <p:ext uri="{BB962C8B-B14F-4D97-AF65-F5344CB8AC3E}">
        <p14:creationId xmlns:p14="http://schemas.microsoft.com/office/powerpoint/2010/main" val="1219751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Szenarien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766048" cy="4047688"/>
          </a:xfrm>
        </p:spPr>
        <p:txBody>
          <a:bodyPr/>
          <a:lstStyle/>
          <a:p>
            <a:r>
              <a:rPr lang="de-AT" b="1" dirty="0"/>
              <a:t>Szenario-Technik:</a:t>
            </a:r>
          </a:p>
          <a:p>
            <a:pPr lvl="1"/>
            <a:r>
              <a:rPr lang="de-AT" dirty="0"/>
              <a:t>Mögliche zukünftige Entwicklungen analysieren &amp; darstellen</a:t>
            </a:r>
          </a:p>
          <a:p>
            <a:pPr lvl="1"/>
            <a:r>
              <a:rPr lang="de-AT" dirty="0"/>
              <a:t>Hypothetische Folgen von Ereignissen („wild </a:t>
            </a:r>
            <a:r>
              <a:rPr lang="de-AT" dirty="0" err="1"/>
              <a:t>cards</a:t>
            </a:r>
            <a:r>
              <a:rPr lang="de-AT" dirty="0"/>
              <a:t>“)</a:t>
            </a:r>
          </a:p>
          <a:p>
            <a:pPr lvl="1"/>
            <a:r>
              <a:rPr lang="de-AT" dirty="0"/>
              <a:t>Mischung Prognostik &amp; </a:t>
            </a:r>
            <a:r>
              <a:rPr lang="de-AT" dirty="0" err="1"/>
              <a:t>strat</a:t>
            </a:r>
            <a:r>
              <a:rPr lang="de-AT" dirty="0"/>
              <a:t>. Planung</a:t>
            </a:r>
          </a:p>
          <a:p>
            <a:pPr lvl="1"/>
            <a:r>
              <a:rPr lang="de-AT" dirty="0"/>
              <a:t>→ Handlungsspielräume aufzeigen</a:t>
            </a:r>
          </a:p>
          <a:p>
            <a:pPr lvl="1"/>
            <a:r>
              <a:rPr lang="de-AT" dirty="0" err="1"/>
              <a:t>Fore</a:t>
            </a:r>
            <a:r>
              <a:rPr lang="de-AT" dirty="0"/>
              <a:t>- &amp; </a:t>
            </a:r>
            <a:r>
              <a:rPr lang="de-AT" dirty="0" err="1"/>
              <a:t>Backcasting</a:t>
            </a:r>
            <a:endParaRPr lang="de-AT" dirty="0"/>
          </a:p>
          <a:p>
            <a:pPr lvl="1"/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(Wikipedia)</a:t>
            </a:r>
          </a:p>
        </p:txBody>
      </p:sp>
      <p:pic>
        <p:nvPicPr>
          <p:cNvPr id="5" name="Picture 2" descr="Szenario-Trichte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310" y="3717032"/>
            <a:ext cx="450115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7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Mehrdimensionale Zukunftsszenarien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907" y="692696"/>
            <a:ext cx="4531624" cy="515598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3634">
            <a:off x="2406036" y="1126566"/>
            <a:ext cx="4248472" cy="662426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605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Szenarien zur Raumentwicklung Österreichs (ÖROK 2009)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208016"/>
            <a:ext cx="8766048" cy="3877168"/>
          </a:xfrm>
        </p:spPr>
        <p:txBody>
          <a:bodyPr/>
          <a:lstStyle/>
          <a:p>
            <a:r>
              <a:rPr lang="de-AT" dirty="0"/>
              <a:t>9 Themenfelder</a:t>
            </a:r>
          </a:p>
          <a:p>
            <a:pPr lvl="1"/>
            <a:r>
              <a:rPr lang="de-AT" dirty="0"/>
              <a:t>4 Subszenarien</a:t>
            </a:r>
          </a:p>
          <a:p>
            <a:r>
              <a:rPr lang="de-AT" dirty="0"/>
              <a:t>→ 36 Subszenarien</a:t>
            </a:r>
          </a:p>
          <a:p>
            <a:r>
              <a:rPr lang="de-AT" dirty="0"/>
              <a:t>Fusion zu </a:t>
            </a:r>
            <a:br>
              <a:rPr lang="de-AT" dirty="0"/>
            </a:br>
            <a:r>
              <a:rPr lang="de-AT" b="1" dirty="0"/>
              <a:t>4 integrierten, </a:t>
            </a:r>
            <a:br>
              <a:rPr lang="de-AT" b="1" dirty="0"/>
            </a:br>
            <a:r>
              <a:rPr lang="de-AT" b="1" dirty="0"/>
              <a:t>räumlichen Szenarien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592841"/>
            <a:ext cx="3887391" cy="338554"/>
          </a:xfrm>
        </p:spPr>
        <p:txBody>
          <a:bodyPr/>
          <a:lstStyle/>
          <a:p>
            <a:r>
              <a:rPr lang="de-AT" dirty="0"/>
              <a:t>http://www.oerok.gv.at/raum-region/weitere-themen/szenarien-der-raumentwicklung.html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032" y="1052736"/>
            <a:ext cx="5209492" cy="521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1774205" cy="121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88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Szenarien im Überblick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851920" y="6639008"/>
            <a:ext cx="4463455" cy="246221"/>
          </a:xfrm>
        </p:spPr>
        <p:txBody>
          <a:bodyPr/>
          <a:lstStyle/>
          <a:p>
            <a:r>
              <a:rPr lang="de-AT" sz="500" dirty="0"/>
              <a:t>http://www.oerok.gv.at/fileadmin/Bilder/2.Reiter-Raum_u._Region/3.Themen_und_Forschungsbereiche/1.Szenarien_der_Raumentwicklung/Zukunftsworkshop_IV/Praesentation_Szenarien.pdf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556792"/>
            <a:ext cx="8782288" cy="428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619672" y="1868402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AT" b="1" i="1" dirty="0">
                <a:solidFill>
                  <a:srgbClr val="E37823"/>
                </a:solidFill>
                <a:latin typeface="+mn-lt"/>
              </a:rPr>
              <a:t>Alles Wachstum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4088" y="1868402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AT" b="1" i="1" dirty="0">
                <a:solidFill>
                  <a:srgbClr val="E37823"/>
                </a:solidFill>
                <a:latin typeface="+mn-lt"/>
              </a:rPr>
              <a:t>Alles Wettbewerb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491880" y="1868402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AT" b="1" i="1" dirty="0">
                <a:solidFill>
                  <a:srgbClr val="E37823"/>
                </a:solidFill>
                <a:latin typeface="+mn-lt"/>
              </a:rPr>
              <a:t>Alles</a:t>
            </a:r>
            <a:br>
              <a:rPr lang="de-AT" b="1" i="1" dirty="0">
                <a:solidFill>
                  <a:srgbClr val="E37823"/>
                </a:solidFill>
                <a:latin typeface="+mn-lt"/>
              </a:rPr>
            </a:br>
            <a:r>
              <a:rPr lang="de-AT" b="1" i="1" dirty="0">
                <a:solidFill>
                  <a:srgbClr val="E37823"/>
                </a:solidFill>
                <a:latin typeface="+mn-lt"/>
              </a:rPr>
              <a:t>Sicherheit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36296" y="1868402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AT" b="1" i="1" dirty="0">
                <a:solidFill>
                  <a:srgbClr val="E37823"/>
                </a:solidFill>
                <a:latin typeface="+mn-lt"/>
              </a:rPr>
              <a:t>Alles</a:t>
            </a:r>
            <a:br>
              <a:rPr lang="de-AT" b="1" i="1" dirty="0">
                <a:solidFill>
                  <a:srgbClr val="E37823"/>
                </a:solidFill>
                <a:latin typeface="+mn-lt"/>
              </a:rPr>
            </a:br>
            <a:r>
              <a:rPr lang="de-AT" b="1" i="1" dirty="0">
                <a:solidFill>
                  <a:srgbClr val="E37823"/>
                </a:solidFill>
                <a:latin typeface="+mn-lt"/>
              </a:rPr>
              <a:t>Risiko</a:t>
            </a:r>
          </a:p>
        </p:txBody>
      </p:sp>
    </p:spTree>
    <p:extLst>
      <p:ext uri="{BB962C8B-B14F-4D97-AF65-F5344CB8AC3E}">
        <p14:creationId xmlns:p14="http://schemas.microsoft.com/office/powerpoint/2010/main" val="2195614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Alles Wachstum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(ÖROK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937532"/>
            <a:ext cx="5472608" cy="54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95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Alles Sicherheit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2009)</a:t>
            </a:r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893273"/>
            <a:ext cx="5760640" cy="55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63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Österreichs Zukunft?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(ORF, 1990)</a:t>
            </a:r>
            <a:endParaRPr lang="de-AT" dirty="0"/>
          </a:p>
        </p:txBody>
      </p:sp>
      <p:pic>
        <p:nvPicPr>
          <p:cNvPr id="1026" name="Picture 2" descr="http://www.sagen.at/doku/fo_fotos/piefke_schneekanone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340768"/>
            <a:ext cx="5562600" cy="478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agen.at/doku/fo_fotos/piefke_muell_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5904656" cy="47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00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Alles Wettbewerb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667" y="898592"/>
            <a:ext cx="5564666" cy="55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8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Alles Risiko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2009)</a:t>
            </a:r>
          </a:p>
        </p:txBody>
      </p:sp>
      <p:pic>
        <p:nvPicPr>
          <p:cNvPr id="6" name="Grafik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806" y="939200"/>
            <a:ext cx="5496388" cy="54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11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Projektion der Szenarien auf 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098240"/>
            <a:ext cx="8766048" cy="4968552"/>
          </a:xfrm>
        </p:spPr>
        <p:txBody>
          <a:bodyPr anchor="t"/>
          <a:lstStyle/>
          <a:p>
            <a:r>
              <a:rPr lang="de-AT" dirty="0"/>
              <a:t>Flächennutzung 2005-2030: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592841"/>
            <a:ext cx="3887391" cy="338554"/>
          </a:xfrm>
        </p:spPr>
        <p:txBody>
          <a:bodyPr/>
          <a:lstStyle/>
          <a:p>
            <a:r>
              <a:rPr lang="de-AT" dirty="0"/>
              <a:t>http://www.oerok.gv.at/raum-region/weitere-themen/szenarien-der-raumentwicklung.html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1552"/>
            <a:ext cx="7515006" cy="433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113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Relevante &amp; „wahrscheinliche“ Entwicklungen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de-AT" b="1" dirty="0"/>
              <a:t>Verknappung Flächen </a:t>
            </a:r>
            <a:r>
              <a:rPr lang="de-AT" dirty="0"/>
              <a:t>in Agglomerationsräumen &amp; reg. Zentren</a:t>
            </a:r>
          </a:p>
          <a:p>
            <a:pPr>
              <a:spcBef>
                <a:spcPts val="600"/>
              </a:spcBef>
            </a:pPr>
            <a:r>
              <a:rPr lang="de-AT" dirty="0"/>
              <a:t>Intensiver (über-)regionaler </a:t>
            </a:r>
            <a:r>
              <a:rPr lang="de-AT" b="1" dirty="0"/>
              <a:t>Standortwettbewerb</a:t>
            </a:r>
          </a:p>
          <a:p>
            <a:pPr>
              <a:spcBef>
                <a:spcPts val="600"/>
              </a:spcBef>
            </a:pPr>
            <a:r>
              <a:rPr lang="de-AT" dirty="0"/>
              <a:t>Abseits Agglomerationen, Zentralräume &amp; Tourismuszentren:</a:t>
            </a:r>
          </a:p>
          <a:p>
            <a:pPr lvl="1">
              <a:spcBef>
                <a:spcPts val="600"/>
              </a:spcBef>
            </a:pPr>
            <a:r>
              <a:rPr lang="de-AT" dirty="0"/>
              <a:t>Abwanderung</a:t>
            </a:r>
          </a:p>
          <a:p>
            <a:pPr lvl="1">
              <a:spcBef>
                <a:spcPts val="600"/>
              </a:spcBef>
            </a:pPr>
            <a:r>
              <a:rPr lang="de-AT" dirty="0"/>
              <a:t>Bevölkerungsrückgang</a:t>
            </a:r>
          </a:p>
          <a:p>
            <a:pPr lvl="1">
              <a:spcBef>
                <a:spcPts val="600"/>
              </a:spcBef>
            </a:pPr>
            <a:r>
              <a:rPr lang="de-AT" dirty="0"/>
              <a:t>Überalterung</a:t>
            </a:r>
          </a:p>
          <a:p>
            <a:pPr>
              <a:spcBef>
                <a:spcPts val="600"/>
              </a:spcBef>
            </a:pPr>
            <a:r>
              <a:rPr lang="de-AT" b="1" dirty="0"/>
              <a:t>Ortschaften @ ländl. Raum</a:t>
            </a:r>
            <a:r>
              <a:rPr lang="de-AT" dirty="0"/>
              <a:t>:</a:t>
            </a:r>
          </a:p>
          <a:p>
            <a:pPr lvl="1">
              <a:spcBef>
                <a:spcPts val="600"/>
              </a:spcBef>
            </a:pPr>
            <a:r>
              <a:rPr lang="de-AT" dirty="0"/>
              <a:t>Auspendelräume, geringe Tagbevölkerung</a:t>
            </a:r>
          </a:p>
          <a:p>
            <a:pPr>
              <a:spcBef>
                <a:spcPts val="600"/>
              </a:spcBef>
            </a:pPr>
            <a:r>
              <a:rPr lang="de-AT" b="1" dirty="0"/>
              <a:t>Expansion Tourismus </a:t>
            </a:r>
            <a:r>
              <a:rPr lang="de-AT" dirty="0"/>
              <a:t>in Hochlagen (Sommer &amp; Winter)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66646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Sieben Risiken bis 2030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b="1" dirty="0"/>
              <a:t>Zersiedelung</a:t>
            </a:r>
            <a:r>
              <a:rPr lang="de-AT" dirty="0"/>
              <a:t> → hohe Infrastrukturkosten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b="1" dirty="0"/>
              <a:t>Suboptimale</a:t>
            </a:r>
            <a:r>
              <a:rPr lang="de-AT" dirty="0"/>
              <a:t> Standortentwicklung </a:t>
            </a:r>
            <a:br>
              <a:rPr lang="de-AT" dirty="0"/>
            </a:br>
            <a:r>
              <a:rPr lang="de-AT" dirty="0"/>
              <a:t>→ externe Kosten (Infrastruktur, Umwelt)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dirty="0"/>
              <a:t>Zunahme </a:t>
            </a:r>
            <a:r>
              <a:rPr lang="de-AT" b="1" dirty="0"/>
              <a:t>Disparitäten</a:t>
            </a:r>
            <a:r>
              <a:rPr lang="de-AT" dirty="0"/>
              <a:t>: Stadt - Land, starke – schwache Standorte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b="1" dirty="0"/>
              <a:t>Übernutzung natürlicher Ressourcen </a:t>
            </a:r>
            <a:r>
              <a:rPr lang="de-AT" dirty="0"/>
              <a:t>→ Verlust Biodiversität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dirty="0"/>
              <a:t>Ethnisch-religiöse &amp; soziale </a:t>
            </a:r>
            <a:r>
              <a:rPr lang="de-AT" b="1" dirty="0"/>
              <a:t>Segregation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b="1" dirty="0"/>
              <a:t>Instabile Industrie- &amp; Gewerbestandorte </a:t>
            </a:r>
            <a:r>
              <a:rPr lang="de-AT" dirty="0"/>
              <a:t>→ Abwanderung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de-AT" b="1" dirty="0"/>
              <a:t>Abbau</a:t>
            </a:r>
            <a:r>
              <a:rPr lang="de-AT" dirty="0"/>
              <a:t> Daseinsvorsorge </a:t>
            </a:r>
            <a:br>
              <a:rPr lang="de-AT" dirty="0"/>
            </a:br>
            <a:r>
              <a:rPr lang="de-AT" dirty="0"/>
              <a:t>→ Versorgungsqualität ländlicher Räume &amp; Nahbereich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2009)</a:t>
            </a:r>
          </a:p>
        </p:txBody>
      </p:sp>
    </p:spTree>
    <p:extLst>
      <p:ext uri="{BB962C8B-B14F-4D97-AF65-F5344CB8AC3E}">
        <p14:creationId xmlns:p14="http://schemas.microsoft.com/office/powerpoint/2010/main" val="3817445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Sieben Chancen bis 2030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Österreich = </a:t>
            </a:r>
            <a:r>
              <a:rPr lang="de-AT" b="1" dirty="0"/>
              <a:t>Drehscheibe</a:t>
            </a:r>
            <a:r>
              <a:rPr lang="de-AT" dirty="0"/>
              <a:t> durch EU-Osterweiterung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b="1" dirty="0"/>
              <a:t>Pulsierende Zentren </a:t>
            </a:r>
            <a:r>
              <a:rPr lang="de-AT" dirty="0"/>
              <a:t>mit hohen Umwelt- &amp; Sicherheitsstandards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b="1" dirty="0"/>
              <a:t>Biomassebasierte</a:t>
            </a:r>
            <a:r>
              <a:rPr lang="de-AT" dirty="0"/>
              <a:t> Wertschöpfungsketten: </a:t>
            </a:r>
            <a:br>
              <a:rPr lang="de-AT" dirty="0"/>
            </a:br>
            <a:r>
              <a:rPr lang="de-AT" dirty="0"/>
              <a:t>Lebensmittel, Energie &amp; Holz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b="1" dirty="0"/>
              <a:t>Energieautarke</a:t>
            </a:r>
            <a:r>
              <a:rPr lang="de-AT" dirty="0"/>
              <a:t> Regionen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Produktionsstandort </a:t>
            </a:r>
            <a:r>
              <a:rPr lang="de-AT" b="1" dirty="0"/>
              <a:t>energieeffizienter Umwelttechnologien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Tourismus als </a:t>
            </a:r>
            <a:r>
              <a:rPr lang="de-AT" b="1" dirty="0"/>
              <a:t>Klimawandelgewinner</a:t>
            </a:r>
            <a:r>
              <a:rPr lang="de-AT" dirty="0"/>
              <a:t>: </a:t>
            </a:r>
            <a:br>
              <a:rPr lang="de-AT" dirty="0"/>
            </a:br>
            <a:r>
              <a:rPr lang="de-AT" dirty="0"/>
              <a:t>Sommerfrische, Regen &amp; Schnee</a:t>
            </a:r>
          </a:p>
          <a:p>
            <a:pPr marL="457200" indent="-457200">
              <a:spcAft>
                <a:spcPts val="400"/>
              </a:spcAft>
              <a:buFont typeface="+mj-lt"/>
              <a:buAutoNum type="arabicPeriod"/>
            </a:pPr>
            <a:r>
              <a:rPr lang="de-AT" b="1" dirty="0"/>
              <a:t>Flexibilität</a:t>
            </a:r>
            <a:r>
              <a:rPr lang="de-AT" dirty="0"/>
              <a:t> durch Multifunktionalität &amp; Kleinteiligkeit (Siedlungsraum &amp; Wirtschaftsstruktur)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(ÖROK 2009)</a:t>
            </a:r>
          </a:p>
        </p:txBody>
      </p:sp>
    </p:spTree>
    <p:extLst>
      <p:ext uri="{BB962C8B-B14F-4D97-AF65-F5344CB8AC3E}">
        <p14:creationId xmlns:p14="http://schemas.microsoft.com/office/powerpoint/2010/main" val="1129011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Sieben strat. Herausforderungen bis 2030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Begegnung negativer Auswirkungen der </a:t>
            </a:r>
            <a:r>
              <a:rPr lang="de-AT" b="1" dirty="0"/>
              <a:t>Standortkonkurrenz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Umgang mit </a:t>
            </a:r>
            <a:r>
              <a:rPr lang="de-AT" b="1" dirty="0"/>
              <a:t>Konfliktzone Freiraum &amp; öff. Raum</a:t>
            </a:r>
            <a:r>
              <a:rPr lang="de-AT" dirty="0"/>
              <a:t>: Raummanagement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Rückkehr des </a:t>
            </a:r>
            <a:r>
              <a:rPr lang="de-AT" b="1" dirty="0"/>
              <a:t>„knappen Bodens“: </a:t>
            </a:r>
            <a:br>
              <a:rPr lang="de-AT" b="1" dirty="0"/>
            </a:br>
            <a:r>
              <a:rPr lang="de-AT" dirty="0"/>
              <a:t>Verhältnis Planung, Grundeigentum &amp; Nutzung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Disparitäten in </a:t>
            </a:r>
            <a:r>
              <a:rPr lang="de-AT" b="1" dirty="0"/>
              <a:t>flächiger Erreichbarkeit</a:t>
            </a:r>
            <a:r>
              <a:rPr lang="de-AT" dirty="0"/>
              <a:t>: Strategien ländl. Räume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Umgang mit </a:t>
            </a:r>
            <a:r>
              <a:rPr lang="de-AT" b="1" dirty="0"/>
              <a:t>räumlicher Segregation </a:t>
            </a:r>
            <a:r>
              <a:rPr lang="de-AT" dirty="0"/>
              <a:t>(„No-go-Areas“ etc.)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dirty="0"/>
              <a:t>Umgang mit (grenzüberschreitenden) </a:t>
            </a:r>
            <a:r>
              <a:rPr lang="de-AT" b="1" dirty="0"/>
              <a:t>Funktionsräumen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de-AT" b="1" dirty="0"/>
              <a:t>Organisation der Kooperation </a:t>
            </a:r>
            <a:r>
              <a:rPr lang="de-AT" dirty="0"/>
              <a:t>(inkl. Ausgleichsinstrumente)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410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5462747"/>
            <a:ext cx="6067928" cy="702557"/>
          </a:xfrm>
        </p:spPr>
        <p:txBody>
          <a:bodyPr/>
          <a:lstStyle/>
          <a:p>
            <a:pPr marL="0" indent="0">
              <a:buNone/>
            </a:pPr>
            <a:r>
              <a:rPr lang="de-AT" sz="2800" b="1" dirty="0"/>
              <a:t>Österreich selbst erkunden!</a:t>
            </a:r>
            <a:endParaRPr lang="de-AT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6"/>
            <a:ext cx="9144000" cy="42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0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Educated guess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i="1" dirty="0"/>
              <a:t>“a guess that is made using judgment and a particular level of knowledge and is therefore more likely to be correct”</a:t>
            </a:r>
            <a:br>
              <a:rPr lang="en-US" dirty="0"/>
            </a:br>
            <a:r>
              <a:rPr lang="en-US" sz="1400" dirty="0"/>
              <a:t>(</a:t>
            </a:r>
            <a:r>
              <a:rPr lang="en-US" sz="1400" dirty="0">
                <a:hlinkClick r:id="rId3"/>
              </a:rPr>
              <a:t>Cambridge Dictionary</a:t>
            </a:r>
            <a:r>
              <a:rPr lang="en-US" sz="1400" dirty="0"/>
              <a:t>)</a:t>
            </a:r>
            <a:endParaRPr lang="de-AT" sz="1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8114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Manchmal sind auch wir das Problem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(© Pendergrass)</a:t>
            </a:r>
          </a:p>
        </p:txBody>
      </p:sp>
      <p:pic>
        <p:nvPicPr>
          <p:cNvPr id="1026" name="Picture 2" descr="© Pendergrass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4887" r="4422" b="8360"/>
          <a:stretch/>
        </p:blipFill>
        <p:spPr bwMode="auto">
          <a:xfrm>
            <a:off x="1649002" y="1163773"/>
            <a:ext cx="576064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Zuverlässigkeit regionalgeographischer Prognosen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(Lichtenberger 2002:313)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1048062"/>
            <a:ext cx="5855766" cy="523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51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Zuverlässigkeit regionalgeographischer Prognosen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7" y="1059164"/>
            <a:ext cx="7979172" cy="5322164"/>
          </a:xfrm>
        </p:spPr>
      </p:pic>
    </p:spTree>
    <p:extLst>
      <p:ext uri="{BB962C8B-B14F-4D97-AF65-F5344CB8AC3E}">
        <p14:creationId xmlns:p14="http://schemas.microsoft.com/office/powerpoint/2010/main" val="58704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Zuverlässigkeit regionalgeographischer Prognosen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Bätzing</a:t>
            </a:r>
            <a:r>
              <a:rPr lang="de-AT" dirty="0"/>
              <a:t> 2005:199)</a:t>
            </a:r>
          </a:p>
        </p:txBody>
      </p:sp>
      <p:pic>
        <p:nvPicPr>
          <p:cNvPr id="6146" name="Picture 2" descr="Bildergebnis fÃ¼r zukunft alpen bÃ¤tz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r="2363"/>
          <a:stretch/>
        </p:blipFill>
        <p:spPr bwMode="auto">
          <a:xfrm>
            <a:off x="1115616" y="1484784"/>
            <a:ext cx="3071475" cy="44419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dergebnis fÃ¼r zukunft alpen bÃ¤tz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2828389" cy="444192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08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2041</Words>
  <Application>Microsoft Office PowerPoint</Application>
  <PresentationFormat>Bildschirmpräsentation (4:3)</PresentationFormat>
  <Paragraphs>297</Paragraphs>
  <Slides>47</Slides>
  <Notes>47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Calibri</vt:lpstr>
      <vt:lpstr>Symbol</vt:lpstr>
      <vt:lpstr>Wingdings</vt:lpstr>
      <vt:lpstr>Office-Design</vt:lpstr>
      <vt:lpstr>Zu(hu)kunftsreich</vt:lpstr>
      <vt:lpstr>Rückblick</vt:lpstr>
      <vt:lpstr>Überblick</vt:lpstr>
      <vt:lpstr>Österreichs Zukunft?</vt:lpstr>
      <vt:lpstr>Educated guess</vt:lpstr>
      <vt:lpstr>Manchmal sind auch wir das Problem</vt:lpstr>
      <vt:lpstr>Zuverlässigkeit regionalgeographischer Prognosen</vt:lpstr>
      <vt:lpstr>Zuverlässigkeit regionalgeographischer Prognosen</vt:lpstr>
      <vt:lpstr>Zuverlässigkeit regionalgeographischer Prognosen</vt:lpstr>
      <vt:lpstr>Zuverlässigkeit regionalgeographischer Prognosen</vt:lpstr>
      <vt:lpstr>Prognosen</vt:lpstr>
      <vt:lpstr>Ein Blick nach vorne: Prognose 2014-2030</vt:lpstr>
      <vt:lpstr>Österreichs Gewässer im Klimawandel</vt:lpstr>
      <vt:lpstr>Der Klimawandel &amp; die Pflanzenwelt Österreichs</vt:lpstr>
      <vt:lpstr>Klimawandel &amp; Tourismus: Dauer der Schneebedeckung</vt:lpstr>
      <vt:lpstr>Urbane Wärmeinseln &amp; Hitzewellen (in Wien)</vt:lpstr>
      <vt:lpstr>Interesse an mehr?</vt:lpstr>
      <vt:lpstr>Visionäre (utopistische) Zukünfte</vt:lpstr>
      <vt:lpstr>Städtebaulich-utopistische Zukünfte</vt:lpstr>
      <vt:lpstr>(Utopisitsche) Mobilitäts-Zukünfte</vt:lpstr>
      <vt:lpstr>Städtebauliche Visionen der Vergangenheit</vt:lpstr>
      <vt:lpstr>... und bei uns?</vt:lpstr>
      <vt:lpstr>… und bei uns?</vt:lpstr>
      <vt:lpstr>Städtebauliche Visionen (der Vergangenheit)</vt:lpstr>
      <vt:lpstr>Städtebauliche Visionen (der Vergangenheit)</vt:lpstr>
      <vt:lpstr>(Visionär) Klimasensitive Zukünfte</vt:lpstr>
      <vt:lpstr>Von der These zur Strategie</vt:lpstr>
      <vt:lpstr>(Wirtschaftsliberale) strategische Zukünfte </vt:lpstr>
      <vt:lpstr>(Wirtschaftsliberale) strategische Zukünfte – ein Beispiel</vt:lpstr>
      <vt:lpstr>Sektorale Zukunftsentwürfe am Beispiel Tirol 2050</vt:lpstr>
      <vt:lpstr>Mehrdimensionales Foresight</vt:lpstr>
      <vt:lpstr>Mehrdimensionales Foresight</vt:lpstr>
      <vt:lpstr>Zukünftige disruptive Ereignisse in Österreich***</vt:lpstr>
      <vt:lpstr>Szenarien</vt:lpstr>
      <vt:lpstr>Mehrdimensionale Zukunftsszenarien</vt:lpstr>
      <vt:lpstr>Szenarien zur Raumentwicklung Österreichs (ÖROK 2009)</vt:lpstr>
      <vt:lpstr>Die Szenarien im Überblick</vt:lpstr>
      <vt:lpstr>@ Alles Wachstum</vt:lpstr>
      <vt:lpstr>@ Alles Sicherheit</vt:lpstr>
      <vt:lpstr>@ Alles Wettbewerb</vt:lpstr>
      <vt:lpstr>@ Alles Risiko</vt:lpstr>
      <vt:lpstr>Projektion der Szenarien auf …</vt:lpstr>
      <vt:lpstr>Relevante &amp; „wahrscheinliche“ Entwicklungen</vt:lpstr>
      <vt:lpstr>Sieben Risiken bis 2030</vt:lpstr>
      <vt:lpstr>Sieben Chancen bis 2030</vt:lpstr>
      <vt:lpstr>Sieben strat. Herausforderungen bis 2030</vt:lpstr>
      <vt:lpstr>Ausblick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6433</cp:revision>
  <cp:lastPrinted>2015-10-13T09:01:31Z</cp:lastPrinted>
  <dcterms:created xsi:type="dcterms:W3CDTF">2011-08-24T13:15:55Z</dcterms:created>
  <dcterms:modified xsi:type="dcterms:W3CDTF">2020-07-29T20:12:12Z</dcterms:modified>
</cp:coreProperties>
</file>