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7" r:id="rId2"/>
    <p:sldId id="411" r:id="rId3"/>
    <p:sldId id="388" r:id="rId4"/>
    <p:sldId id="337" r:id="rId5"/>
    <p:sldId id="410" r:id="rId6"/>
    <p:sldId id="391" r:id="rId7"/>
    <p:sldId id="394" r:id="rId8"/>
    <p:sldId id="397" r:id="rId9"/>
    <p:sldId id="395" r:id="rId10"/>
    <p:sldId id="403" r:id="rId11"/>
    <p:sldId id="405" r:id="rId12"/>
    <p:sldId id="404" r:id="rId13"/>
    <p:sldId id="401" r:id="rId14"/>
    <p:sldId id="390" r:id="rId15"/>
    <p:sldId id="398" r:id="rId16"/>
    <p:sldId id="407" r:id="rId17"/>
    <p:sldId id="399" r:id="rId18"/>
    <p:sldId id="393" r:id="rId19"/>
    <p:sldId id="454" r:id="rId20"/>
    <p:sldId id="439" r:id="rId21"/>
    <p:sldId id="453" r:id="rId22"/>
    <p:sldId id="389" r:id="rId23"/>
    <p:sldId id="396" r:id="rId24"/>
    <p:sldId id="408" r:id="rId25"/>
    <p:sldId id="409" r:id="rId26"/>
  </p:sldIdLst>
  <p:sldSz cx="9144000" cy="6858000" type="screen4x3"/>
  <p:notesSz cx="7099300" cy="102346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E4246C2-00DF-4D38-8E2D-AE2AB3AF91A3}">
          <p14:sldIdLst>
            <p14:sldId id="277"/>
            <p14:sldId id="411"/>
            <p14:sldId id="388"/>
            <p14:sldId id="337"/>
          </p14:sldIdLst>
        </p14:section>
        <p14:section name="Überblick kartographischer Ausdrucksformen" id="{180033DE-C3A8-49DD-A7C6-28E112FACDF5}">
          <p14:sldIdLst>
            <p14:sldId id="410"/>
            <p14:sldId id="391"/>
            <p14:sldId id="394"/>
            <p14:sldId id="397"/>
            <p14:sldId id="395"/>
            <p14:sldId id="403"/>
            <p14:sldId id="405"/>
            <p14:sldId id="404"/>
            <p14:sldId id="401"/>
            <p14:sldId id="390"/>
          </p14:sldIdLst>
        </p14:section>
        <p14:section name="Räumliche Statistik" id="{53615EAD-8D93-46A3-9E31-104F2A109D98}">
          <p14:sldIdLst>
            <p14:sldId id="398"/>
            <p14:sldId id="407"/>
            <p14:sldId id="399"/>
          </p14:sldIdLst>
        </p14:section>
        <p14:section name="Ausblick" id="{EBAB4AF7-1D3B-4A61-B7B2-C0CC9A90CE21}">
          <p14:sldIdLst>
            <p14:sldId id="393"/>
            <p14:sldId id="454"/>
            <p14:sldId id="439"/>
            <p14:sldId id="453"/>
          </p14:sldIdLst>
        </p14:section>
        <p14:section name="WORK" id="{8CD23732-2F54-4896-A360-0DE3089B4C36}">
          <p14:sldIdLst>
            <p14:sldId id="389"/>
            <p14:sldId id="396"/>
            <p14:sldId id="408"/>
            <p14:sldId id="4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823"/>
    <a:srgbClr val="F79646"/>
    <a:srgbClr val="001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407" autoAdjust="0"/>
    <p:restoredTop sz="79983" autoAdjust="0"/>
  </p:normalViewPr>
  <p:slideViewPr>
    <p:cSldViewPr snapToObjects="1">
      <p:cViewPr varScale="1">
        <p:scale>
          <a:sx n="73" d="100"/>
          <a:sy n="73" d="100"/>
        </p:scale>
        <p:origin x="77" y="12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680"/>
    </p:cViewPr>
  </p:sorterViewPr>
  <p:notesViewPr>
    <p:cSldViewPr snapToObjects="1">
      <p:cViewPr>
        <p:scale>
          <a:sx n="75" d="100"/>
          <a:sy n="75" d="100"/>
        </p:scale>
        <p:origin x="-1758" y="-25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r>
              <a:rPr lang="de-AT" dirty="0"/>
              <a:t>Sozialwiss. Methoden für Fortgeschrittene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9C1BACB-2DC9-47FF-A3B9-F0B4258DD35A}" type="datetimeFigureOut">
              <a:rPr lang="de-AT" smtClean="0"/>
              <a:t>12.08.2020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r>
              <a:rPr lang="de-AT" dirty="0"/>
              <a:t>KMH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B94DFB2-13F0-4AD5-89C9-E378F9E0FB74}" type="slidenum">
              <a:rPr lang="de-AT" smtClean="0"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64123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2C1AC8B-CEB6-403D-8F77-2050842C44F2}" type="datetimeFigureOut">
              <a:rPr lang="de-AT" smtClean="0"/>
              <a:pPr/>
              <a:t>12.08.2020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134760B-3763-4458-991D-CD3579C771E2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661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Herkunft der Teilnehmer</a:t>
            </a:r>
          </a:p>
          <a:p>
            <a:r>
              <a:rPr lang="de-AT" dirty="0"/>
              <a:t>#</a:t>
            </a:r>
            <a:r>
              <a:rPr lang="de-AT" baseline="0" dirty="0"/>
              <a:t> Vorwissen zu Methoden: </a:t>
            </a:r>
            <a:r>
              <a:rPr lang="de-AT" baseline="0" dirty="0" err="1"/>
              <a:t>Karto</a:t>
            </a:r>
            <a:endParaRPr lang="de-AT" baseline="0" dirty="0"/>
          </a:p>
          <a:p>
            <a:r>
              <a:rPr lang="de-AT" baseline="0" dirty="0"/>
              <a:t>––––––––––––––––––––––––––-</a:t>
            </a:r>
          </a:p>
          <a:p>
            <a:r>
              <a:rPr lang="de-AT" baseline="0" dirty="0"/>
              <a:t>→ Erwartungshaltung an LVA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62845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@überzeugend:</a:t>
            </a:r>
            <a:r>
              <a:rPr lang="de-AT" baseline="0" dirty="0"/>
              <a:t> Schlüssig aus dem dargestellten Untersuchungsaufbau heraus abgeleitet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67148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@überzeugend:</a:t>
            </a:r>
            <a:r>
              <a:rPr lang="de-AT" baseline="0" dirty="0"/>
              <a:t> Schlüssig aus dem dargestellten Untersuchungsaufbau heraus abgeleitet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53550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64696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@Generalisierung: Alle gemeinden</a:t>
            </a:r>
            <a:r>
              <a:rPr lang="de-AT" baseline="0" dirty="0"/>
              <a:t> mit Ausländeranteil &lt; 1% auf „1 oder weniger“ setzen → Sonderform der Klassifikation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83894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1465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6722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08207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# Kartogramm:</a:t>
            </a:r>
            <a:r>
              <a:rPr lang="de-AT" baseline="0" dirty="0"/>
              <a:t> </a:t>
            </a:r>
            <a:r>
              <a:rPr lang="de-AT" baseline="0" dirty="0" err="1"/>
              <a:t>Choropletenkarte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72469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Hinweis auf die Notwendigkeit der Normierung von </a:t>
            </a:r>
            <a:r>
              <a:rPr lang="de-AT" dirty="0" err="1"/>
              <a:t>Absolutwerten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83881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Qualitativ → eigentlich nominale Daten, die in Fläche dargestellt werden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716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Verräumliches</a:t>
            </a:r>
            <a:r>
              <a:rPr lang="de-AT" dirty="0"/>
              <a:t> </a:t>
            </a:r>
            <a:r>
              <a:rPr lang="de-AT" dirty="0" err="1"/>
              <a:t>Sankey</a:t>
            </a:r>
            <a:r>
              <a:rPr lang="de-AT" dirty="0"/>
              <a:t> Diagramm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58925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Morans I: </a:t>
            </a:r>
            <a:r>
              <a:rPr lang="de-AT" dirty="0" err="1"/>
              <a:t>Überlicherweise</a:t>
            </a:r>
            <a:r>
              <a:rPr lang="de-AT" dirty="0"/>
              <a:t> -1</a:t>
            </a:r>
            <a:r>
              <a:rPr lang="de-AT" baseline="0" dirty="0"/>
              <a:t> … 0 … +1 → es kann aber auch deutliche Ausreißer geben</a:t>
            </a:r>
            <a:endParaRPr lang="de-AT" dirty="0"/>
          </a:p>
          <a:p>
            <a:r>
              <a:rPr lang="de-AT" dirty="0" err="1"/>
              <a:t>Dispersed</a:t>
            </a:r>
            <a:r>
              <a:rPr lang="de-AT" dirty="0"/>
              <a:t>: negative Autokorrelation = räumliche Unabhängigkeit =Morans I = -1)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6474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hyperlink" Target="https://www.uibk.ac.at/geographie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pikist.com/free-photo-vnbwo" TargetMode="External"/><Relationship Id="rId5" Type="http://schemas.openxmlformats.org/officeDocument/2006/relationships/image" Target="../media/image2.png"/><Relationship Id="rId4" Type="http://schemas.openxmlformats.org/officeDocument/2006/relationships/hyperlink" Target="https://creativecommons.org/licenses/by-sa/4.0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89171" y="6153626"/>
            <a:ext cx="3749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0" indent="0" algn="r">
              <a:buNone/>
              <a:defRPr lang="de-AT" sz="11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ＭＳ Ｐゴシック" pitchFamily="-104" charset="-128"/>
                <a:cs typeface="Calibri" pitchFamily="34" charset="0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35696" y="4653192"/>
            <a:ext cx="7003150" cy="50400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lang="de-AT" sz="2400" b="1">
                <a:solidFill>
                  <a:srgbClr val="E37823"/>
                </a:solidFill>
              </a:defRPr>
            </a:lvl1pPr>
          </a:lstStyle>
          <a:p>
            <a:pPr lvl="0" algn="r"/>
            <a:r>
              <a:rPr lang="de-DE" dirty="0"/>
              <a:t>Titelmasterformat </a:t>
            </a:r>
            <a:r>
              <a:rPr lang="de-DE" dirty="0" err="1"/>
              <a:t>asdfasdfKlicken</a:t>
            </a:r>
            <a:r>
              <a:rPr lang="de-DE" dirty="0"/>
              <a:t>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10462" y="4221144"/>
            <a:ext cx="8028384" cy="504000"/>
          </a:xfrm>
          <a:prstGeom prst="rect">
            <a:avLst/>
          </a:prstGeom>
        </p:spPr>
        <p:txBody>
          <a:bodyPr vert="horz" anchor="ctr"/>
          <a:lstStyle>
            <a:lvl1pPr marL="0" marR="0" indent="0" algn="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2000" b="0" baseline="0"/>
            </a:lvl1pPr>
          </a:lstStyle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dirty="0"/>
              <a:t>LVA Nummer &amp; Name</a:t>
            </a:r>
            <a:endParaRPr lang="de-AT" dirty="0"/>
          </a:p>
        </p:txBody>
      </p:sp>
      <p:pic>
        <p:nvPicPr>
          <p:cNvPr id="13" name="Grafik 12">
            <a:hlinkClick r:id="rId2"/>
            <a:extLst>
              <a:ext uri="{FF2B5EF4-FFF2-40B4-BE49-F238E27FC236}">
                <a16:creationId xmlns:a16="http://schemas.microsoft.com/office/drawing/2014/main" id="{22EC7366-801E-4065-AC8D-FE7E88C124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59392"/>
            <a:ext cx="1499762" cy="739730"/>
          </a:xfrm>
          <a:prstGeom prst="rect">
            <a:avLst/>
          </a:prstGeom>
        </p:spPr>
      </p:pic>
      <p:pic>
        <p:nvPicPr>
          <p:cNvPr id="14" name="Picture 4" descr="https://mirrors.creativecommons.org/presskit/buttons/80x15/png/by-sa.png">
            <a:hlinkClick r:id="rId4"/>
            <a:extLst>
              <a:ext uri="{FF2B5EF4-FFF2-40B4-BE49-F238E27FC236}">
                <a16:creationId xmlns:a16="http://schemas.microsoft.com/office/drawing/2014/main" id="{020BF5E3-67C7-4397-BF9D-27AE7B8636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60" y="6205455"/>
            <a:ext cx="806916" cy="1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ssband, measure, tape measure, meter, length, centimeter, roller tape measure, distance, centimeters, millimeter, craft">
            <a:hlinkClick r:id="rId6"/>
            <a:extLst>
              <a:ext uri="{FF2B5EF4-FFF2-40B4-BE49-F238E27FC236}">
                <a16:creationId xmlns:a16="http://schemas.microsoft.com/office/drawing/2014/main" id="{1A5F704A-DBC5-439D-835D-06603BB816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46" y="727512"/>
            <a:ext cx="4629114" cy="306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0405364B-4516-4C5C-A616-056B7BAAA370}"/>
              </a:ext>
            </a:extLst>
          </p:cNvPr>
          <p:cNvSpPr txBox="1"/>
          <p:nvPr userDrawn="1"/>
        </p:nvSpPr>
        <p:spPr>
          <a:xfrm rot="19842564">
            <a:off x="6405768" y="3150464"/>
            <a:ext cx="765959" cy="20005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de-AT" sz="700" b="0" i="0" kern="1200" dirty="0" err="1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Piksit</a:t>
            </a:r>
            <a:r>
              <a:rPr lang="de-AT" sz="700" b="0" i="0" kern="1200" dirty="0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, PD</a:t>
            </a:r>
            <a:endParaRPr lang="de-AT" sz="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211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62849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32264" y="1181512"/>
            <a:ext cx="8766048" cy="4968552"/>
          </a:xfrm>
          <a:prstGeom prst="rect">
            <a:avLst/>
          </a:prstGeom>
        </p:spPr>
        <p:txBody>
          <a:bodyPr vert="horz" anchor="ctr"/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de-AT" sz="800" baseline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Sozialwiss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 Methoden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46043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27984" y="6654396"/>
            <a:ext cx="3887391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76890845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92797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4499992" y="949910"/>
            <a:ext cx="4392488" cy="546540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850839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956039" y="6654396"/>
            <a:ext cx="6407671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ct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32264" y="949910"/>
            <a:ext cx="3960267" cy="5465407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FDBD940-EE8B-49FC-880C-98C0943378B4}"/>
              </a:ext>
            </a:extLst>
          </p:cNvPr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Sozialwiss. Methoden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</p:spTree>
    <p:extLst>
      <p:ext uri="{BB962C8B-B14F-4D97-AF65-F5344CB8AC3E}">
        <p14:creationId xmlns:p14="http://schemas.microsoft.com/office/powerpoint/2010/main" val="349840601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92797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16024" y="949910"/>
            <a:ext cx="4392488" cy="5465407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8508219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940656" y="6654396"/>
            <a:ext cx="6407671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ct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4932040" y="949910"/>
            <a:ext cx="3960267" cy="5465407"/>
          </a:xfrm>
          <a:prstGeom prst="rect">
            <a:avLst/>
          </a:prstGeom>
        </p:spPr>
        <p:txBody>
          <a:bodyPr/>
          <a:lstStyle/>
          <a:p>
            <a:endParaRPr lang="de-AT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6988CC9-6357-4AE0-A65B-6E7830AB0407}"/>
              </a:ext>
            </a:extLst>
          </p:cNvPr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Sozialwiss. Methoden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</p:spTree>
    <p:extLst>
      <p:ext uri="{BB962C8B-B14F-4D97-AF65-F5344CB8AC3E}">
        <p14:creationId xmlns:p14="http://schemas.microsoft.com/office/powerpoint/2010/main" val="585068573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693" r:id="rId2"/>
    <p:sldLayoutId id="2147483745" r:id="rId3"/>
    <p:sldLayoutId id="2147483746" r:id="rId4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mvit.gv.at/verkehr/gesamtverkehr/statistik/downloads/aqgv_2009/CAFT_09_broschuere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en.wikipedia.org/wiki/Waldo_R._Tobler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9561324@N03/41426901750/in/photolist-2bCMTwE-8ugviE-8qMMYd-8qJFGZ-9vuvAM-NjGfaW-Z4eEHm-aEuDkk-LGdz9r-8TKxFR-5oJRsc-LGdzwv-5V4c1c-9bD5wW-SWjQ2J-8qMMe3-297bVqy-XnZ8SP-c4b8K7-8qMMRC-oogVJv-c4bbKy-8qJFak-8qMMFh-8qJEXa-bJNvvH-8qMMju-8qMM77-bogUSo-24UcJza-267KGAJ-RiYJm2-267KHnd-2gN6ZZ9-2gN6eNn-4uwEyR-XWyPgv-QLkxb8-MCqD9J-41hi2-rN6puC-4ByWWQ-8htbkN-6zE53T-5dpq2V-276dKbh-B9rfuM-255Csar-KVpNhM-RK6KHD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oerok-atlas.at/#indicator/1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dasrotewien.at/bilder/d25/TF_Neurath_Bildstatistik_OeGWM.jpg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srotewien.at/bilder/d25/TF_Neurath_Bildstatistik_OeGWM.jpg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z-project.org/wp-content/uploads/2012/07/Neurath_10-520x378.jpg" TargetMode="External"/><Relationship Id="rId5" Type="http://schemas.microsoft.com/office/2007/relationships/hdphoto" Target="../media/hdphoto3.wdp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-6517232" y="1122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de-AT" sz="2800" b="1" dirty="0">
                <a:solidFill>
                  <a:srgbClr val="E37823"/>
                </a:solidFill>
                <a:latin typeface="Calibri"/>
                <a:ea typeface="ＭＳ Ｐゴシック" charset="-128"/>
                <a:cs typeface="Arial"/>
              </a:rPr>
              <a:t>How to do Things </a:t>
            </a:r>
            <a:br>
              <a:rPr lang="de-AT" sz="2800" b="1" dirty="0">
                <a:solidFill>
                  <a:srgbClr val="E37823"/>
                </a:solidFill>
                <a:latin typeface="Calibri"/>
                <a:ea typeface="ＭＳ Ｐゴシック" charset="-128"/>
                <a:cs typeface="Arial"/>
              </a:rPr>
            </a:br>
            <a:r>
              <a:rPr lang="de-AT" sz="2800" b="1" dirty="0">
                <a:solidFill>
                  <a:srgbClr val="E37823"/>
                </a:solidFill>
                <a:latin typeface="Calibri"/>
                <a:ea typeface="ＭＳ Ｐゴシック" charset="-128"/>
                <a:cs typeface="Arial"/>
              </a:rPr>
              <a:t>with Numbers</a:t>
            </a:r>
          </a:p>
          <a:p>
            <a:pPr algn="r">
              <a:defRPr/>
            </a:pPr>
            <a:endParaRPr lang="de-AT" sz="2800" b="1" kern="0" dirty="0">
              <a:solidFill>
                <a:srgbClr val="E37823"/>
              </a:solidFill>
              <a:latin typeface="Calibri"/>
              <a:ea typeface="ＭＳ Ｐゴシック" charset="-128"/>
              <a:cs typeface="Arial"/>
            </a:endParaRPr>
          </a:p>
          <a:p>
            <a:pPr algn="r">
              <a:defRPr/>
            </a:pPr>
            <a:r>
              <a:rPr lang="de-AT" sz="2800" b="1" kern="0" dirty="0">
                <a:solidFill>
                  <a:srgbClr val="E37823"/>
                </a:solidFill>
                <a:latin typeface="Calibri"/>
                <a:ea typeface="ＭＳ Ｐゴシック" charset="-128"/>
                <a:cs typeface="Arial"/>
              </a:rPr>
              <a:t>Vorbesprechung</a:t>
            </a:r>
            <a:endParaRPr lang="de-DE" sz="2800" b="1" kern="0" dirty="0">
              <a:solidFill>
                <a:srgbClr val="000000"/>
              </a:solidFill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2052" name="Rechteck 7"/>
          <p:cNvSpPr>
            <a:spLocks noChangeArrowheads="1"/>
          </p:cNvSpPr>
          <p:nvPr/>
        </p:nvSpPr>
        <p:spPr bwMode="auto">
          <a:xfrm>
            <a:off x="10260632" y="5393526"/>
            <a:ext cx="1962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r"/>
            <a:r>
              <a:rPr lang="de-DE" sz="1600" kern="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716406 | </a:t>
            </a:r>
            <a:r>
              <a:rPr lang="de-DE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SS 16 | EH1</a:t>
            </a:r>
            <a:br>
              <a:rPr lang="de-DE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de-DE" sz="1600" dirty="0">
                <a:solidFill>
                  <a:schemeClr val="bg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Karl-Michael Höferl</a:t>
            </a:r>
          </a:p>
        </p:txBody>
      </p:sp>
      <p:sp>
        <p:nvSpPr>
          <p:cNvPr id="3" name="Rechteck 2"/>
          <p:cNvSpPr/>
          <p:nvPr/>
        </p:nvSpPr>
        <p:spPr>
          <a:xfrm>
            <a:off x="-5509120" y="5393526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defRPr/>
            </a:pPr>
            <a:r>
              <a:rPr lang="de-DE" sz="2200" b="1" kern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Sozialwiss. Methoden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SS 20 | Karl Michael Höferl 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Thematische Kartographie (</a:t>
            </a:r>
            <a:r>
              <a:rPr lang="de-AT" dirty="0" err="1"/>
              <a:t>reloaded</a:t>
            </a:r>
            <a:r>
              <a:rPr lang="de-AT" dirty="0"/>
              <a:t>)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716408 | </a:t>
            </a:r>
            <a:r>
              <a:rPr lang="de-AT" dirty="0" err="1"/>
              <a:t>Sozialwiss</a:t>
            </a:r>
            <a:r>
              <a:rPr lang="de-AT" dirty="0"/>
              <a:t>. Methoden – How 2 do Things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Numbers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18804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Punktkartogramme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(Höferl 2014)</a:t>
            </a:r>
          </a:p>
        </p:txBody>
      </p:sp>
      <p:pic>
        <p:nvPicPr>
          <p:cNvPr id="5" name="Inhaltsplatzhalt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t="1599" r="1751" b="3078"/>
          <a:stretch/>
        </p:blipFill>
        <p:spPr>
          <a:xfrm>
            <a:off x="33895" y="1128822"/>
            <a:ext cx="9110106" cy="50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76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@Flächenkartogramm (aka „</a:t>
            </a:r>
            <a:r>
              <a:rPr lang="de-AT" dirty="0" err="1"/>
              <a:t>Choropletenkarte</a:t>
            </a:r>
            <a:r>
              <a:rPr lang="de-AT" dirty="0"/>
              <a:t>“)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(Obermayr 2012)</a:t>
            </a:r>
            <a:endParaRPr lang="de-AT" dirty="0"/>
          </a:p>
        </p:txBody>
      </p:sp>
      <p:pic>
        <p:nvPicPr>
          <p:cNvPr id="6" name="Grafi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08" y="1045316"/>
            <a:ext cx="7631724" cy="5286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953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„qualitative“ </a:t>
            </a:r>
            <a:r>
              <a:rPr lang="de-AT" dirty="0" err="1"/>
              <a:t>Choropletenkarte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6" y="1202298"/>
            <a:ext cx="8354516" cy="489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232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Darstellung von Strömen („</a:t>
            </a:r>
            <a:r>
              <a:rPr lang="de-AT" dirty="0" err="1"/>
              <a:t>Sankey</a:t>
            </a:r>
            <a:r>
              <a:rPr lang="de-AT" dirty="0"/>
              <a:t>“-Diagramme)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(BMVIT 2009)</a:t>
            </a:r>
          </a:p>
        </p:txBody>
      </p:sp>
      <p:pic>
        <p:nvPicPr>
          <p:cNvPr id="5" name="Grafik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124" y="936643"/>
            <a:ext cx="8352928" cy="549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54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Beschriftung von Abbildungen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(Coy &amp; Töpfer 2009:o.S.)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220072" y="5837672"/>
            <a:ext cx="3730225" cy="92551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de-DE" sz="1200" dirty="0"/>
              <a:t>Abb. 3: Export und Import von Energierohstoffen in den Ländern Südamerikas (2007)</a:t>
            </a:r>
            <a:br>
              <a:rPr lang="de-DE" sz="1200" dirty="0"/>
            </a:br>
            <a:r>
              <a:rPr lang="de-DE" sz="1200" dirty="0"/>
              <a:t>(Quelle: Eigene Erstellung 2009)</a:t>
            </a:r>
            <a:endParaRPr lang="de-AT" sz="1200" dirty="0"/>
          </a:p>
        </p:txBody>
      </p:sp>
      <p:sp>
        <p:nvSpPr>
          <p:cNvPr id="8" name="Legende mit Linie 1 7"/>
          <p:cNvSpPr/>
          <p:nvPr/>
        </p:nvSpPr>
        <p:spPr>
          <a:xfrm>
            <a:off x="467544" y="5051934"/>
            <a:ext cx="4176464" cy="648072"/>
          </a:xfrm>
          <a:prstGeom prst="borderCallout1">
            <a:avLst>
              <a:gd name="adj1" fmla="val 24419"/>
              <a:gd name="adj2" fmla="val 102278"/>
              <a:gd name="adj3" fmla="val 78696"/>
              <a:gd name="adj4" fmla="val 112644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de-DE" dirty="0"/>
              <a:t>Jede Abbildung hat eine </a:t>
            </a:r>
            <a:r>
              <a:rPr lang="de-DE" b="1" dirty="0"/>
              <a:t>Quelle</a:t>
            </a:r>
            <a:r>
              <a:rPr lang="de-DE" dirty="0"/>
              <a:t>, handelt es sich um eigene Daten kann diese entfallen</a:t>
            </a:r>
            <a:endParaRPr lang="de-AT" dirty="0"/>
          </a:p>
        </p:txBody>
      </p:sp>
      <p:sp>
        <p:nvSpPr>
          <p:cNvPr id="10" name="Legende mit Linie 1 9"/>
          <p:cNvSpPr/>
          <p:nvPr/>
        </p:nvSpPr>
        <p:spPr>
          <a:xfrm>
            <a:off x="467544" y="5837672"/>
            <a:ext cx="4176464" cy="648072"/>
          </a:xfrm>
          <a:prstGeom prst="borderCallout1">
            <a:avLst>
              <a:gd name="adj1" fmla="val 24419"/>
              <a:gd name="adj2" fmla="val 102278"/>
              <a:gd name="adj3" fmla="val 24316"/>
              <a:gd name="adj4" fmla="val 114697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de-DE" b="1" dirty="0"/>
              <a:t>Titel</a:t>
            </a:r>
            <a:r>
              <a:rPr lang="de-DE" dirty="0"/>
              <a:t> muss den Inhalt der Abb./ Tab. verkürzt wiedergeben</a:t>
            </a:r>
          </a:p>
        </p:txBody>
      </p:sp>
      <p:sp>
        <p:nvSpPr>
          <p:cNvPr id="11" name="Legende mit Linie 1 10"/>
          <p:cNvSpPr/>
          <p:nvPr/>
        </p:nvSpPr>
        <p:spPr>
          <a:xfrm>
            <a:off x="488132" y="2985330"/>
            <a:ext cx="4176464" cy="442863"/>
          </a:xfrm>
          <a:prstGeom prst="borderCallout1">
            <a:avLst>
              <a:gd name="adj1" fmla="val 24419"/>
              <a:gd name="adj2" fmla="val 102278"/>
              <a:gd name="adj3" fmla="val 230363"/>
              <a:gd name="adj4" fmla="val 118346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de-DE" b="1" dirty="0"/>
              <a:t>Einheiten &amp; Bezugsgrößen</a:t>
            </a:r>
            <a:endParaRPr lang="de-A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33250"/>
            <a:ext cx="4231060" cy="73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oy_Toepfer_Abb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641"/>
            <a:ext cx="3730225" cy="571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egende mit Linie 1 8"/>
          <p:cNvSpPr/>
          <p:nvPr/>
        </p:nvSpPr>
        <p:spPr>
          <a:xfrm>
            <a:off x="488132" y="4022193"/>
            <a:ext cx="4176464" cy="885725"/>
          </a:xfrm>
          <a:prstGeom prst="borderCallout1">
            <a:avLst>
              <a:gd name="adj1" fmla="val 24419"/>
              <a:gd name="adj2" fmla="val 102278"/>
              <a:gd name="adj3" fmla="val 187347"/>
              <a:gd name="adj4" fmla="val 149591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de-DE" b="1" dirty="0"/>
              <a:t>VerfasserIn</a:t>
            </a:r>
            <a:r>
              <a:rPr lang="de-DE" dirty="0"/>
              <a:t>: Unterscheidung zw. inhaltlicher und grafischer Umsetzung (</a:t>
            </a:r>
            <a:r>
              <a:rPr lang="de-DE" i="1" dirty="0"/>
              <a:t>Entwurf </a:t>
            </a:r>
            <a:r>
              <a:rPr lang="de-DE" dirty="0"/>
              <a:t>und</a:t>
            </a:r>
            <a:r>
              <a:rPr lang="de-DE" i="1" dirty="0"/>
              <a:t> Layout</a:t>
            </a:r>
            <a:r>
              <a:rPr lang="de-DE" dirty="0"/>
              <a:t>) ist möglich</a:t>
            </a:r>
            <a:endParaRPr lang="de-AT" dirty="0"/>
          </a:p>
        </p:txBody>
      </p:sp>
      <p:sp>
        <p:nvSpPr>
          <p:cNvPr id="12" name="Legende mit Linie 1 11"/>
          <p:cNvSpPr/>
          <p:nvPr/>
        </p:nvSpPr>
        <p:spPr>
          <a:xfrm>
            <a:off x="488132" y="2315630"/>
            <a:ext cx="4176464" cy="442863"/>
          </a:xfrm>
          <a:prstGeom prst="borderCallout1">
            <a:avLst>
              <a:gd name="adj1" fmla="val 24419"/>
              <a:gd name="adj2" fmla="val 102278"/>
              <a:gd name="adj3" fmla="val 460496"/>
              <a:gd name="adj4" fmla="val 182204"/>
            </a:avLst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r>
              <a:rPr lang="de-DE" b="1" dirty="0"/>
              <a:t>Legende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08595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Quantitative räumliche Daten auswerten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de-AT" b="1" dirty="0"/>
              <a:t>→ Thematische Kartographie</a:t>
            </a:r>
            <a:br>
              <a:rPr lang="de-AT" dirty="0"/>
            </a:br>
            <a:r>
              <a:rPr lang="de-AT" dirty="0"/>
              <a:t>     (Kartogramme, Topogramme etc.)</a:t>
            </a:r>
          </a:p>
          <a:p>
            <a:endParaRPr lang="de-AT" dirty="0"/>
          </a:p>
          <a:p>
            <a:r>
              <a:rPr lang="de-AT" dirty="0"/>
              <a:t>Erweiterbar durch </a:t>
            </a:r>
            <a:r>
              <a:rPr lang="de-AT" b="1" dirty="0"/>
              <a:t>räumliche Statistik</a:t>
            </a:r>
            <a:r>
              <a:rPr lang="de-AT" dirty="0"/>
              <a:t>:</a:t>
            </a:r>
          </a:p>
          <a:p>
            <a:pPr lvl="1"/>
            <a:r>
              <a:rPr lang="de-AT" dirty="0"/>
              <a:t>(Dis-)</a:t>
            </a:r>
            <a:r>
              <a:rPr lang="de-AT" dirty="0" err="1"/>
              <a:t>Aggegation</a:t>
            </a:r>
            <a:endParaRPr lang="de-AT" dirty="0"/>
          </a:p>
          <a:p>
            <a:pPr lvl="1"/>
            <a:r>
              <a:rPr lang="de-AT" dirty="0"/>
              <a:t>Distanzanalysen</a:t>
            </a:r>
          </a:p>
          <a:p>
            <a:pPr lvl="1"/>
            <a:r>
              <a:rPr lang="de-AT" dirty="0"/>
              <a:t>Point Pattern Analysis</a:t>
            </a:r>
          </a:p>
          <a:p>
            <a:pPr lvl="1"/>
            <a:r>
              <a:rPr lang="de-AT" dirty="0"/>
              <a:t>Räumliche Autokorrelation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16" y="1988840"/>
            <a:ext cx="2873121" cy="357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313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Exkurs: Räumliche Statistik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5779896" cy="4968552"/>
          </a:xfrm>
        </p:spPr>
        <p:txBody>
          <a:bodyPr/>
          <a:lstStyle/>
          <a:p>
            <a:pPr marL="0" indent="0">
              <a:buNone/>
            </a:pPr>
            <a:r>
              <a:rPr lang="en-GB" altLang="de-DE" i="1" dirty="0"/>
              <a:t>„The first law of geography is that everything is related to everything else, but near things are more related than distant things.”</a:t>
            </a:r>
            <a:br>
              <a:rPr lang="en-GB" altLang="de-DE" dirty="0"/>
            </a:br>
            <a:r>
              <a:rPr lang="en-GB" altLang="de-DE" sz="1400" dirty="0"/>
              <a:t>(Tobler 1970 in Abler 1992: 155) 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(Alvesgaspar, Wikipedia, CC BY-SA 3.0)</a:t>
            </a:r>
            <a:endParaRPr lang="de-AT" dirty="0"/>
          </a:p>
        </p:txBody>
      </p:sp>
      <p:pic>
        <p:nvPicPr>
          <p:cNvPr id="1028" name="Picture 4" descr="https://upload.wikimedia.org/wikipedia/commons/thumb/b/b9/Waldo_Tobler_2007.jpg/250px-Waldo_Tobler_200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348880"/>
            <a:ext cx="1863542" cy="238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26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räumliche Autokorrelation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(ESRI, o.J.)</a:t>
            </a:r>
          </a:p>
        </p:txBody>
      </p:sp>
      <p:pic>
        <p:nvPicPr>
          <p:cNvPr id="6" name="Picture 6" descr="rak mu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45424"/>
            <a:ext cx="4896544" cy="174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abler populatiobsdich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34"/>
          <a:stretch/>
        </p:blipFill>
        <p:spPr bwMode="auto">
          <a:xfrm>
            <a:off x="4625111" y="850086"/>
            <a:ext cx="3691305" cy="398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ebhelp.esri.com/arcgisdesktop/9.1/published_images/moransi_sta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41" y="5026189"/>
            <a:ext cx="5023213" cy="134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abler populatiobsdich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3"/>
          <a:stretch/>
        </p:blipFill>
        <p:spPr bwMode="auto">
          <a:xfrm>
            <a:off x="1251247" y="850016"/>
            <a:ext cx="2960713" cy="398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370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@Home6: Räumliche Daten auswerten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8628496" cy="4968552"/>
          </a:xfrm>
        </p:spPr>
        <p:txBody>
          <a:bodyPr anchor="ctr"/>
          <a:lstStyle/>
          <a:p>
            <a:pPr>
              <a:spcAft>
                <a:spcPts val="1000"/>
              </a:spcAft>
            </a:pPr>
            <a:r>
              <a:rPr lang="de-AT" b="1" dirty="0"/>
              <a:t>Beantworten Sie folgende Fragen: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de-AT" dirty="0"/>
              <a:t>Welche Verteilungsmuster lassen sich in der Bevölkerungsdichte österreichischer Gemeinden feststellen?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de-AT" dirty="0"/>
              <a:t>Welche österreichische Gemeinde weist die höchste bzw. geringste Bevölkerungsdichte auf?</a:t>
            </a:r>
          </a:p>
          <a:p>
            <a:pPr>
              <a:spcAft>
                <a:spcPts val="1000"/>
              </a:spcAft>
            </a:pPr>
            <a:endParaRPr lang="de-AT" sz="1000" dirty="0"/>
          </a:p>
          <a:p>
            <a:pPr>
              <a:spcAft>
                <a:spcPts val="1000"/>
              </a:spcAft>
            </a:pPr>
            <a:r>
              <a:rPr lang="de-AT" b="1" dirty="0"/>
              <a:t>Erstellen Sie dazu zwei thematische Karten:</a:t>
            </a:r>
          </a:p>
          <a:p>
            <a:pPr marL="914400" lvl="1" indent="-457200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de-AT" dirty="0"/>
              <a:t>Bevölkerungsdichten in österreichischen Gemeinden (möglichst aktuell) bezogen auf die Gemeindefläche</a:t>
            </a:r>
          </a:p>
          <a:p>
            <a:pPr marL="914400" lvl="1" indent="-457200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de-AT" dirty="0"/>
              <a:t>Bevölkerungsdichten in österreichischen Gemeinden (möglichst aktuell) bezogen auf den Dauersiedlungsraum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27255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@Home6: Räumliche Daten auswerten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7436080" cy="4968552"/>
          </a:xfrm>
        </p:spPr>
        <p:txBody>
          <a:bodyPr anchor="ctr"/>
          <a:lstStyle/>
          <a:p>
            <a:pPr>
              <a:spcAft>
                <a:spcPts val="200"/>
              </a:spcAft>
            </a:pPr>
            <a:r>
              <a:rPr lang="de-AT" b="1" dirty="0"/>
              <a:t>Zu jeder Karte:</a:t>
            </a:r>
          </a:p>
          <a:p>
            <a:pPr lvl="1">
              <a:spcAft>
                <a:spcPts val="200"/>
              </a:spcAft>
            </a:pPr>
            <a:r>
              <a:rPr lang="de-AT" dirty="0"/>
              <a:t>Kritische Würdigung der Datengrundlagen</a:t>
            </a:r>
          </a:p>
          <a:p>
            <a:pPr lvl="1">
              <a:spcAft>
                <a:spcPts val="200"/>
              </a:spcAft>
            </a:pPr>
            <a:r>
              <a:rPr lang="de-AT" dirty="0"/>
              <a:t>Beschreibung der Arbeitsschritte </a:t>
            </a:r>
            <a:br>
              <a:rPr lang="de-AT" dirty="0"/>
            </a:br>
            <a:r>
              <a:rPr lang="de-AT" dirty="0"/>
              <a:t>(inkl. Überlegungen zur Visualisierung)</a:t>
            </a:r>
          </a:p>
          <a:p>
            <a:pPr lvl="1">
              <a:spcAft>
                <a:spcPts val="200"/>
              </a:spcAft>
            </a:pPr>
            <a:r>
              <a:rPr lang="de-AT" dirty="0"/>
              <a:t>Inhaltliche Interpretation</a:t>
            </a:r>
          </a:p>
          <a:p>
            <a:pPr lvl="1">
              <a:spcAft>
                <a:spcPts val="200"/>
              </a:spcAft>
            </a:pPr>
            <a:endParaRPr lang="de-AT" dirty="0"/>
          </a:p>
          <a:p>
            <a:pPr>
              <a:spcAft>
                <a:spcPts val="200"/>
              </a:spcAft>
            </a:pPr>
            <a:r>
              <a:rPr lang="de-AT" b="1" dirty="0"/>
              <a:t>Kritische vergleichende Diskussion:</a:t>
            </a:r>
          </a:p>
          <a:p>
            <a:pPr lvl="1">
              <a:spcAft>
                <a:spcPts val="200"/>
              </a:spcAft>
            </a:pPr>
            <a:r>
              <a:rPr lang="de-AT" dirty="0"/>
              <a:t>Welche der zwei Karten kommuniziert „am </a:t>
            </a:r>
            <a:r>
              <a:rPr lang="de-AT" dirty="0" err="1"/>
              <a:t>besten“die</a:t>
            </a:r>
            <a:r>
              <a:rPr lang="de-AT" dirty="0"/>
              <a:t> Verteilung von Bevölkerungsdichten in Österreich und warum?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4570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200" dirty="0"/>
              <a:t>Rückblick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471160-228B-4AB5-88F9-C3A153AE8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33279"/>
            <a:ext cx="7270574" cy="5200885"/>
          </a:xfrm>
          <a:prstGeom prst="rect">
            <a:avLst/>
          </a:prstGeom>
        </p:spPr>
      </p:pic>
      <p:sp>
        <p:nvSpPr>
          <p:cNvPr id="82" name="Inhaltsplatzhalter 81">
            <a:extLst>
              <a:ext uri="{FF2B5EF4-FFF2-40B4-BE49-F238E27FC236}">
                <a16:creationId xmlns:a16="http://schemas.microsoft.com/office/drawing/2014/main" id="{6EFEC80E-4AC3-4598-8096-066B6DFBF3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7076040" cy="4968552"/>
          </a:xfrm>
        </p:spPr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48706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@Home6: Räumliche Daten auswerten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6860016" cy="4968552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de-AT" sz="3200" b="1" dirty="0"/>
              <a:t>Ergebnis: </a:t>
            </a:r>
            <a:r>
              <a:rPr lang="de-AT" sz="3200" dirty="0"/>
              <a:t>je 2-er Gruppe ein Bericht </a:t>
            </a:r>
            <a:br>
              <a:rPr lang="de-AT" sz="3200" dirty="0"/>
            </a:br>
            <a:r>
              <a:rPr lang="de-AT" sz="3200" dirty="0"/>
              <a:t>				(= 1 PDF-Datei) </a:t>
            </a:r>
          </a:p>
          <a:p>
            <a:pPr lvl="1">
              <a:spcAft>
                <a:spcPts val="400"/>
              </a:spcAft>
            </a:pPr>
            <a:r>
              <a:rPr lang="de-AT" sz="2900" dirty="0"/>
              <a:t>A4</a:t>
            </a:r>
          </a:p>
          <a:p>
            <a:pPr lvl="1">
              <a:spcAft>
                <a:spcPts val="400"/>
              </a:spcAft>
            </a:pPr>
            <a:r>
              <a:rPr lang="de-AT" sz="2900" dirty="0"/>
              <a:t>mit 2 x A3 Kartenbeilagen</a:t>
            </a:r>
          </a:p>
          <a:p>
            <a:pPr lvl="1">
              <a:spcAft>
                <a:spcPts val="400"/>
              </a:spcAft>
            </a:pPr>
            <a:r>
              <a:rPr lang="de-AT" sz="2900" dirty="0"/>
              <a:t>Dateiname: @Home6_Gruppe_XY.pdf</a:t>
            </a:r>
          </a:p>
          <a:p>
            <a:pPr marL="0" indent="0">
              <a:spcAft>
                <a:spcPts val="400"/>
              </a:spcAft>
              <a:buNone/>
            </a:pPr>
            <a:endParaRPr lang="de-AT" sz="1400" dirty="0"/>
          </a:p>
          <a:p>
            <a:pPr>
              <a:spcAft>
                <a:spcPts val="400"/>
              </a:spcAft>
            </a:pPr>
            <a:r>
              <a:rPr lang="de-AT" sz="3200" b="1" dirty="0"/>
              <a:t>Abgabe per OLAT:</a:t>
            </a:r>
          </a:p>
          <a:p>
            <a:pPr lvl="1">
              <a:spcAft>
                <a:spcPts val="400"/>
              </a:spcAft>
            </a:pPr>
            <a:r>
              <a:rPr lang="de-AT" sz="2800" b="1" dirty="0">
                <a:solidFill>
                  <a:srgbClr val="E37823"/>
                </a:solidFill>
              </a:rPr>
              <a:t>31.07.20 12:00 Uhr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47460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93723"/>
            <a:ext cx="8748464" cy="457200"/>
          </a:xfrm>
        </p:spPr>
        <p:txBody>
          <a:bodyPr>
            <a:normAutofit fontScale="90000"/>
          </a:bodyPr>
          <a:lstStyle/>
          <a:p>
            <a:r>
              <a:rPr lang="de-AT" dirty="0"/>
              <a:t>Ausblick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564404" y="908720"/>
            <a:ext cx="3879804" cy="2880320"/>
          </a:xfrm>
        </p:spPr>
        <p:txBody>
          <a:bodyPr anchor="ctr"/>
          <a:lstStyle/>
          <a:p>
            <a:pPr algn="ctr">
              <a:spcBef>
                <a:spcPts val="1200"/>
              </a:spcBef>
            </a:pPr>
            <a:r>
              <a:rPr lang="de-AT" b="1" dirty="0"/>
              <a:t>@Home 5 &amp; 6</a:t>
            </a:r>
          </a:p>
        </p:txBody>
      </p:sp>
      <p:sp>
        <p:nvSpPr>
          <p:cNvPr id="4" name="Textplatzhalter 3" descr="Marco Verch, Flickr, CC BY 2.0">
            <a:hlinkClick r:id="rId3"/>
          </p:cNvPr>
          <p:cNvSpPr>
            <a:spLocks noGrp="1"/>
          </p:cNvSpPr>
          <p:nvPr>
            <p:ph type="body" sz="quarter" idx="12"/>
          </p:nvPr>
        </p:nvSpPr>
        <p:spPr>
          <a:xfrm>
            <a:off x="1907705" y="6654396"/>
            <a:ext cx="5400600" cy="215444"/>
          </a:xfrm>
        </p:spPr>
        <p:txBody>
          <a:bodyPr/>
          <a:lstStyle/>
          <a:p>
            <a:r>
              <a:rPr lang="en-US" dirty="0"/>
              <a:t>(Marco Verch, Flickr, CC BY 2.0)</a:t>
            </a:r>
            <a:endParaRPr lang="de-AT" dirty="0"/>
          </a:p>
        </p:txBody>
      </p:sp>
      <p:pic>
        <p:nvPicPr>
          <p:cNvPr id="6" name="Grafik 5" descr="Marco Verch, Flickr, CC BY 2.0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8567" b="9542"/>
          <a:stretch/>
        </p:blipFill>
        <p:spPr>
          <a:xfrm>
            <a:off x="2284865" y="3670118"/>
            <a:ext cx="4610783" cy="24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76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Woher Sekundärdaten kommen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dirty="0"/>
              <a:t>Durch </a:t>
            </a:r>
            <a:r>
              <a:rPr lang="de-AT" b="1" dirty="0"/>
              <a:t>Verarbeitung</a:t>
            </a:r>
            <a:r>
              <a:rPr lang="de-AT" dirty="0"/>
              <a:t> aus Primärdaten gewonnen:</a:t>
            </a:r>
          </a:p>
          <a:p>
            <a:pPr lvl="1"/>
            <a:r>
              <a:rPr lang="de-AT" dirty="0"/>
              <a:t>Eigene Erstellung</a:t>
            </a:r>
          </a:p>
          <a:p>
            <a:pPr lvl="1"/>
            <a:r>
              <a:rPr lang="de-AT" dirty="0"/>
              <a:t>Erstellung durch Dritte</a:t>
            </a:r>
            <a:br>
              <a:rPr lang="de-AT" dirty="0"/>
            </a:br>
            <a:endParaRPr lang="de-AT" dirty="0"/>
          </a:p>
          <a:p>
            <a:r>
              <a:rPr lang="de-AT" b="1" dirty="0"/>
              <a:t>Verarbeitung:</a:t>
            </a:r>
          </a:p>
          <a:p>
            <a:pPr lvl="1"/>
            <a:r>
              <a:rPr lang="de-AT" dirty="0"/>
              <a:t>Klassifikation: </a:t>
            </a:r>
          </a:p>
          <a:p>
            <a:pPr lvl="2"/>
            <a:r>
              <a:rPr lang="de-AT" dirty="0"/>
              <a:t>Zuordnung zu Klasse von Dingen mit gemeinsamen Eigenschaften</a:t>
            </a:r>
          </a:p>
          <a:p>
            <a:pPr lvl="1"/>
            <a:r>
              <a:rPr lang="de-AT" dirty="0"/>
              <a:t>Aggregation: </a:t>
            </a:r>
          </a:p>
          <a:p>
            <a:pPr lvl="2"/>
            <a:r>
              <a:rPr lang="de-AT" dirty="0"/>
              <a:t>Gruppierung bestehender Klassen zu neuen (→ Definition einer neuen Klasse)</a:t>
            </a:r>
          </a:p>
          <a:p>
            <a:pPr lvl="1"/>
            <a:r>
              <a:rPr lang="de-AT" dirty="0"/>
              <a:t>Generalisierung: </a:t>
            </a:r>
          </a:p>
          <a:p>
            <a:pPr lvl="2"/>
            <a:r>
              <a:rPr lang="de-AT" dirty="0"/>
              <a:t>Definition Teilmengen-Beziehung zwischen Elementen verschiedener Klassen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91434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 Kartogramme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</a:t>
            </a:r>
            <a:r>
              <a:rPr lang="de-AT" dirty="0" err="1"/>
              <a:t>Coy</a:t>
            </a:r>
            <a:r>
              <a:rPr lang="de-AT" dirty="0"/>
              <a:t> 1990)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858750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784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@Flächenkartogramm (aka „</a:t>
            </a:r>
            <a:r>
              <a:rPr lang="de-AT" dirty="0" err="1"/>
              <a:t>Choropletenkarte</a:t>
            </a:r>
            <a:r>
              <a:rPr lang="de-AT" dirty="0"/>
              <a:t>“)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http://www.oerok-atlas.at/#indicator/12</a:t>
            </a:r>
          </a:p>
        </p:txBody>
      </p:sp>
      <p:pic>
        <p:nvPicPr>
          <p:cNvPr id="5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78" y="1018828"/>
            <a:ext cx="8569602" cy="533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621155"/>
            <a:ext cx="5219700" cy="36156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4160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Topogramme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098" name="Picture 2" descr="C:\Users\Kami\Documents\5___Literatur\Geographie allgemein\Basics\Gebhardt Abbildungen\abbildungen\21\21-03-01_pr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32607"/>
            <a:ext cx="6798536" cy="497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292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Wo wir gerade sind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48" y="898339"/>
            <a:ext cx="8487382" cy="5526034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>
          <a:xfrm>
            <a:off x="5986870" y="4567780"/>
            <a:ext cx="1753482" cy="483306"/>
          </a:xfrm>
          <a:prstGeom prst="roundRect">
            <a:avLst/>
          </a:prstGeom>
          <a:noFill/>
          <a:ln w="76200">
            <a:solidFill>
              <a:srgbClr val="E37823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5771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3200" dirty="0"/>
              <a:t>Überblick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411744" cy="4968552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de-AT" b="1" dirty="0"/>
              <a:t>Räumliche Daten …</a:t>
            </a:r>
          </a:p>
          <a:p>
            <a:pPr>
              <a:lnSpc>
                <a:spcPct val="150000"/>
              </a:lnSpc>
            </a:pPr>
            <a:r>
              <a:rPr lang="de-AT" b="1" dirty="0"/>
              <a:t>… kartographisch nutzen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Picture 2" descr="Foto: Österreichisches Gesellschafts- und Wirtschaftsmuseu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37" y="2142009"/>
            <a:ext cx="2835038" cy="315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50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-19767"/>
            <a:ext cx="3563888" cy="76210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Klassische Gebrauchskartographie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/>
              <a:t>(Höferl &amp; Sandholz 2017:18; Borsdorf et al. 2013:11)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r="22677"/>
          <a:stretch/>
        </p:blipFill>
        <p:spPr>
          <a:xfrm>
            <a:off x="5066336" y="1968134"/>
            <a:ext cx="4008264" cy="369311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l="76431" b="64598"/>
          <a:stretch/>
        </p:blipFill>
        <p:spPr>
          <a:xfrm>
            <a:off x="5940152" y="129487"/>
            <a:ext cx="1357500" cy="145268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76431" t="34966" b="13456"/>
          <a:stretch/>
        </p:blipFill>
        <p:spPr>
          <a:xfrm>
            <a:off x="7281563" y="43511"/>
            <a:ext cx="1178149" cy="18368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38" y="1968134"/>
            <a:ext cx="4706520" cy="365791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/>
          <a:srcRect l="76431" t="86339" b="5113"/>
          <a:stretch/>
        </p:blipFill>
        <p:spPr>
          <a:xfrm>
            <a:off x="8402015" y="656124"/>
            <a:ext cx="1357500" cy="35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56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Räumliche Daten auswerten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5347848" cy="4968552"/>
          </a:xfrm>
        </p:spPr>
        <p:txBody>
          <a:bodyPr/>
          <a:lstStyle/>
          <a:p>
            <a:r>
              <a:rPr lang="de-AT" b="1" dirty="0"/>
              <a:t>„Räumliche Daten“:</a:t>
            </a:r>
          </a:p>
          <a:p>
            <a:pPr lvl="1"/>
            <a:r>
              <a:rPr lang="de-AT" dirty="0"/>
              <a:t>Ca. 80% (</a:t>
            </a:r>
            <a:r>
              <a:rPr lang="de-AT" dirty="0" err="1"/>
              <a:t>Garson</a:t>
            </a:r>
            <a:r>
              <a:rPr lang="de-AT" dirty="0"/>
              <a:t> &amp; </a:t>
            </a:r>
            <a:r>
              <a:rPr lang="de-AT" dirty="0" err="1"/>
              <a:t>Biggs</a:t>
            </a:r>
            <a:r>
              <a:rPr lang="de-AT" dirty="0"/>
              <a:t> 1987:2) „of </a:t>
            </a:r>
            <a:r>
              <a:rPr lang="de-AT" dirty="0" err="1"/>
              <a:t>informational</a:t>
            </a:r>
            <a:r>
              <a:rPr lang="de-AT" dirty="0"/>
              <a:t> </a:t>
            </a:r>
            <a:r>
              <a:rPr lang="de-AT" dirty="0" err="1"/>
              <a:t>needs</a:t>
            </a:r>
            <a:r>
              <a:rPr lang="de-AT" dirty="0"/>
              <a:t> of </a:t>
            </a:r>
            <a:r>
              <a:rPr lang="de-AT" dirty="0" err="1"/>
              <a:t>local</a:t>
            </a:r>
            <a:r>
              <a:rPr lang="de-AT" dirty="0"/>
              <a:t> </a:t>
            </a:r>
            <a:r>
              <a:rPr lang="de-AT" dirty="0" err="1"/>
              <a:t>government</a:t>
            </a:r>
            <a:r>
              <a:rPr lang="de-AT" dirty="0"/>
              <a:t> </a:t>
            </a:r>
            <a:r>
              <a:rPr lang="de-AT" dirty="0" err="1"/>
              <a:t>policy-makers</a:t>
            </a:r>
            <a:r>
              <a:rPr lang="de-AT" dirty="0"/>
              <a:t>“ räumlich</a:t>
            </a:r>
          </a:p>
          <a:p>
            <a:pPr marL="457200" lvl="1" indent="0">
              <a:buNone/>
            </a:pPr>
            <a:r>
              <a:rPr lang="de-AT" dirty="0"/>
              <a:t>→ nahezu jede Analyse beinhaltet (explizit) räumlichen Bezug</a:t>
            </a:r>
            <a:br>
              <a:rPr lang="de-AT" dirty="0"/>
            </a:br>
            <a:endParaRPr lang="de-AT" dirty="0"/>
          </a:p>
          <a:p>
            <a:r>
              <a:rPr lang="de-AT" b="1" dirty="0"/>
              <a:t>Konsens: </a:t>
            </a:r>
            <a:r>
              <a:rPr lang="de-AT" dirty="0"/>
              <a:t>Berücksichtigung räumlicher Daten bei Ergebnisdarstellung</a:t>
            </a:r>
          </a:p>
          <a:p>
            <a:pPr lvl="1"/>
            <a:r>
              <a:rPr lang="de-AT" dirty="0"/>
              <a:t>Thematische Kartographie</a:t>
            </a:r>
          </a:p>
          <a:p>
            <a:pPr lvl="1"/>
            <a:r>
              <a:rPr lang="de-AT" dirty="0"/>
              <a:t>Kartogramme</a:t>
            </a:r>
          </a:p>
          <a:p>
            <a:pPr lvl="1"/>
            <a:r>
              <a:rPr lang="de-AT" dirty="0"/>
              <a:t>Bildstatistische Darstellungen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623618"/>
            <a:ext cx="3887391" cy="276999"/>
          </a:xfrm>
        </p:spPr>
        <p:txBody>
          <a:bodyPr/>
          <a:lstStyle/>
          <a:p>
            <a:r>
              <a:rPr lang="de-AT" sz="600" dirty="0"/>
              <a:t>http://www.dasrotewien.at/</a:t>
            </a:r>
            <a:r>
              <a:rPr lang="de-AT" sz="600" dirty="0" err="1"/>
              <a:t>bilder</a:t>
            </a:r>
            <a:r>
              <a:rPr lang="de-AT" sz="600" dirty="0"/>
              <a:t>/d25/TF_</a:t>
            </a:r>
            <a:r>
              <a:rPr lang="de-AT" sz="600" dirty="0" err="1"/>
              <a:t>Neurath</a:t>
            </a:r>
            <a:r>
              <a:rPr lang="de-AT" sz="600" dirty="0"/>
              <a:t>_Bildstatistik_</a:t>
            </a:r>
            <a:r>
              <a:rPr lang="de-AT" sz="600" dirty="0" err="1"/>
              <a:t>OeGWM.jpg</a:t>
            </a:r>
            <a:br>
              <a:rPr lang="de-AT" sz="600" dirty="0"/>
            </a:br>
            <a:r>
              <a:rPr lang="de-AT" sz="600" dirty="0"/>
              <a:t>http://az-project.org/wp-content/uploads/2012/07/Neurath_10-520x378.jpg</a:t>
            </a:r>
          </a:p>
        </p:txBody>
      </p:sp>
      <p:pic>
        <p:nvPicPr>
          <p:cNvPr id="2050" name="Picture 2" descr="Foto: Österreichisches Gesellschafts- und Wirtschaftsmuseu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69" y="924272"/>
            <a:ext cx="2513482" cy="279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01417"/>
            <a:ext cx="3478733" cy="2379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276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Räumliche Primär- &amp; Sekundärdaten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b="1" dirty="0"/>
              <a:t>Primärdaten:</a:t>
            </a:r>
          </a:p>
          <a:p>
            <a:pPr lvl="1"/>
            <a:r>
              <a:rPr lang="de-AT" dirty="0"/>
              <a:t>Kartierungen</a:t>
            </a:r>
          </a:p>
          <a:p>
            <a:pPr lvl="1"/>
            <a:r>
              <a:rPr lang="de-AT" dirty="0"/>
              <a:t>Vermessungen</a:t>
            </a:r>
          </a:p>
          <a:p>
            <a:pPr lvl="1"/>
            <a:endParaRPr lang="de-AT" dirty="0"/>
          </a:p>
          <a:p>
            <a:r>
              <a:rPr lang="de-AT" b="1" dirty="0"/>
              <a:t>Sekundärdaten:</a:t>
            </a:r>
          </a:p>
          <a:p>
            <a:pPr lvl="1"/>
            <a:r>
              <a:rPr lang="de-AT" dirty="0"/>
              <a:t>Abgeleitete Produkte</a:t>
            </a:r>
          </a:p>
          <a:p>
            <a:pPr lvl="2"/>
            <a:r>
              <a:rPr lang="de-AT" dirty="0"/>
              <a:t>BSP: Thematische Karten</a:t>
            </a:r>
            <a:br>
              <a:rPr lang="de-AT" dirty="0"/>
            </a:br>
            <a:r>
              <a:rPr lang="de-AT" dirty="0"/>
              <a:t>	     (Kartogramme, Topogramme etc.)</a:t>
            </a:r>
          </a:p>
          <a:p>
            <a:pPr lvl="1"/>
            <a:r>
              <a:rPr lang="de-AT" dirty="0"/>
              <a:t>Daten aus </a:t>
            </a:r>
            <a:r>
              <a:rPr lang="de-AT" dirty="0" err="1"/>
              <a:t>Repositorien</a:t>
            </a:r>
            <a:endParaRPr lang="de-AT" dirty="0"/>
          </a:p>
          <a:p>
            <a:pPr lvl="2"/>
            <a:r>
              <a:rPr lang="de-AT" dirty="0"/>
              <a:t>BSP: Kataster, Verkehrsgraphen, Landnutzungsdaten etc.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461" y="1124744"/>
            <a:ext cx="4028539" cy="285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5696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err="1"/>
              <a:t>Topogramme</a:t>
            </a:r>
            <a:endParaRPr lang="de-AT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(Höferl 2015; </a:t>
            </a:r>
            <a:r>
              <a:rPr lang="de-AT" dirty="0" err="1"/>
              <a:t>adapted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: Ford 1993:382)</a:t>
            </a:r>
          </a:p>
        </p:txBody>
      </p:sp>
      <p:pic>
        <p:nvPicPr>
          <p:cNvPr id="7" name="Grafik 6" descr="C:\Users\Kami\Dropbox\0_UIBK\vertiefung_IDN_2014\5_Buch final\Druck\ABB\city_model_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14" y="1484784"/>
            <a:ext cx="8616866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83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Kartogramme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569" y="1305795"/>
            <a:ext cx="7418587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</a:t>
            </a:r>
            <a:r>
              <a:rPr lang="de-AT" dirty="0" err="1"/>
              <a:t>Coy</a:t>
            </a:r>
            <a:r>
              <a:rPr lang="de-AT" dirty="0"/>
              <a:t> 1990)</a:t>
            </a:r>
          </a:p>
        </p:txBody>
      </p:sp>
    </p:spTree>
    <p:extLst>
      <p:ext uri="{BB962C8B-B14F-4D97-AF65-F5344CB8AC3E}">
        <p14:creationId xmlns:p14="http://schemas.microsoft.com/office/powerpoint/2010/main" val="3196416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5000"/>
          </a:schemeClr>
        </a:solidFill>
        <a:ln>
          <a:noFill/>
        </a:ln>
        <a:effectLst/>
      </a:spPr>
      <a:bodyPr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</Words>
  <Application>Microsoft Office PowerPoint</Application>
  <PresentationFormat>Bildschirmpräsentation (4:3)</PresentationFormat>
  <Paragraphs>135</Paragraphs>
  <Slides>25</Slides>
  <Notes>13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ＭＳ Ｐゴシック</vt:lpstr>
      <vt:lpstr>Arial</vt:lpstr>
      <vt:lpstr>Calibri</vt:lpstr>
      <vt:lpstr>Symbol</vt:lpstr>
      <vt:lpstr>Wingdings</vt:lpstr>
      <vt:lpstr>Office-Design</vt:lpstr>
      <vt:lpstr>Thematische Kartographie (reloaded)</vt:lpstr>
      <vt:lpstr>Rückblick</vt:lpstr>
      <vt:lpstr>Wo wir gerade sind</vt:lpstr>
      <vt:lpstr>Überblick</vt:lpstr>
      <vt:lpstr>Klassische Gebrauchskartographie</vt:lpstr>
      <vt:lpstr>Räumliche Daten auswerten</vt:lpstr>
      <vt:lpstr>Räumliche Primär- &amp; Sekundärdaten</vt:lpstr>
      <vt:lpstr>Topogramme</vt:lpstr>
      <vt:lpstr>Kartogramme</vt:lpstr>
      <vt:lpstr>Punktkartogramme</vt:lpstr>
      <vt:lpstr>@Flächenkartogramm (aka „Choropletenkarte“)</vt:lpstr>
      <vt:lpstr>„qualitative“ Choropletenkarte</vt:lpstr>
      <vt:lpstr>Darstellung von Strömen („Sankey“-Diagramme)</vt:lpstr>
      <vt:lpstr>Beschriftung von Abbildungen</vt:lpstr>
      <vt:lpstr>Quantitative räumliche Daten auswerten</vt:lpstr>
      <vt:lpstr>Exkurs: Räumliche Statistik</vt:lpstr>
      <vt:lpstr>@ räumliche Autokorrelation</vt:lpstr>
      <vt:lpstr>@Home6: Räumliche Daten auswerten</vt:lpstr>
      <vt:lpstr>@Home6: Räumliche Daten auswerten</vt:lpstr>
      <vt:lpstr>@Home6: Räumliche Daten auswerten</vt:lpstr>
      <vt:lpstr>Ausblick</vt:lpstr>
      <vt:lpstr>Woher Sekundärdaten kommen</vt:lpstr>
      <vt:lpstr>@ Kartogramme</vt:lpstr>
      <vt:lpstr>@Flächenkartogramm (aka „Choropletenkarte“)</vt:lpstr>
      <vt:lpstr>Topogramme</vt:lpstr>
    </vt:vector>
  </TitlesOfParts>
  <Company>UNI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Melanie Staffner</dc:creator>
  <cp:lastModifiedBy>Höferl, Karl-Michael</cp:lastModifiedBy>
  <cp:revision>491</cp:revision>
  <dcterms:created xsi:type="dcterms:W3CDTF">2011-08-24T13:15:55Z</dcterms:created>
  <dcterms:modified xsi:type="dcterms:W3CDTF">2020-08-12T07:22:42Z</dcterms:modified>
</cp:coreProperties>
</file>