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331" r:id="rId3"/>
    <p:sldId id="328" r:id="rId4"/>
    <p:sldId id="333" r:id="rId5"/>
    <p:sldId id="334" r:id="rId6"/>
    <p:sldId id="307" r:id="rId7"/>
    <p:sldId id="302" r:id="rId8"/>
    <p:sldId id="308" r:id="rId9"/>
    <p:sldId id="303" r:id="rId10"/>
    <p:sldId id="304" r:id="rId11"/>
    <p:sldId id="305" r:id="rId12"/>
    <p:sldId id="338" r:id="rId13"/>
    <p:sldId id="306" r:id="rId14"/>
    <p:sldId id="309" r:id="rId15"/>
    <p:sldId id="330" r:id="rId16"/>
    <p:sldId id="312" r:id="rId17"/>
    <p:sldId id="323" r:id="rId18"/>
    <p:sldId id="327" r:id="rId19"/>
    <p:sldId id="310" r:id="rId20"/>
    <p:sldId id="315" r:id="rId21"/>
    <p:sldId id="322" r:id="rId22"/>
    <p:sldId id="314" r:id="rId23"/>
    <p:sldId id="321" r:id="rId24"/>
    <p:sldId id="332" r:id="rId25"/>
    <p:sldId id="342" r:id="rId26"/>
  </p:sldIdLst>
  <p:sldSz cx="9144000" cy="6858000" type="screen4x3"/>
  <p:notesSz cx="6735763" cy="98663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CCD5A6C-E386-49E5-8934-0012BB49D2E5}">
          <p14:sldIdLst>
            <p14:sldId id="262"/>
            <p14:sldId id="331"/>
          </p14:sldIdLst>
        </p14:section>
        <p14:section name="Österreich - eine variable Geographie" id="{C7C9F171-0DC5-4E38-ACE1-EF2424E25247}">
          <p14:sldIdLst>
            <p14:sldId id="328"/>
            <p14:sldId id="333"/>
            <p14:sldId id="334"/>
          </p14:sldIdLst>
        </p14:section>
        <p14:section name="Vom Rand (des römischen Reichs) ins eigene Zentrum" id="{0C21A3E4-27FD-4A1B-846F-1E9B4F9D86A8}">
          <p14:sldIdLst>
            <p14:sldId id="307"/>
            <p14:sldId id="302"/>
            <p14:sldId id="308"/>
            <p14:sldId id="303"/>
            <p14:sldId id="304"/>
          </p14:sldIdLst>
        </p14:section>
        <p14:section name="Von der Donaumonarchie zur 1. Republik" id="{AC298E70-86B8-4271-8212-C9BFB141E7AB}">
          <p14:sldIdLst>
            <p14:sldId id="305"/>
            <p14:sldId id="338"/>
            <p14:sldId id="306"/>
          </p14:sldIdLst>
        </p14:section>
        <p14:section name="Vom Rand der bipolaren Welt zurück in die Europäische Mitte" id="{7F0EC712-F634-4D84-ABD6-6B1BAA9D89B1}">
          <p14:sldIdLst>
            <p14:sldId id="309"/>
            <p14:sldId id="330"/>
            <p14:sldId id="312"/>
            <p14:sldId id="323"/>
            <p14:sldId id="327"/>
          </p14:sldIdLst>
        </p14:section>
        <p14:section name="Historische Erbstücke und aktuelle territoriale Gliederung" id="{DFD007FD-964E-407B-8836-7D483436A095}">
          <p14:sldIdLst>
            <p14:sldId id="310"/>
            <p14:sldId id="315"/>
            <p14:sldId id="322"/>
            <p14:sldId id="314"/>
            <p14:sldId id="321"/>
            <p14:sldId id="332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l-Michael Höferl" initials="K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0099FF"/>
    <a:srgbClr val="001E3C"/>
    <a:srgbClr val="00000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28" autoAdjust="0"/>
    <p:restoredTop sz="79953" autoAdjust="0"/>
  </p:normalViewPr>
  <p:slideViewPr>
    <p:cSldViewPr snapToObjects="1">
      <p:cViewPr>
        <p:scale>
          <a:sx n="125" d="100"/>
          <a:sy n="125" d="100"/>
        </p:scale>
        <p:origin x="138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302" y="205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/>
          <a:lstStyle>
            <a:lvl1pPr algn="r">
              <a:defRPr sz="1100"/>
            </a:lvl1pPr>
          </a:lstStyle>
          <a:p>
            <a:fld id="{00409FC4-61F4-4970-A640-5B07E8A6213E}" type="datetimeFigureOut">
              <a:rPr lang="de-AT" smtClean="0"/>
              <a:pPr/>
              <a:t>29.07.2020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 anchor="b"/>
          <a:lstStyle>
            <a:lvl1pPr algn="l">
              <a:defRPr sz="11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 anchor="b"/>
          <a:lstStyle>
            <a:lvl1pPr algn="r">
              <a:defRPr sz="1100"/>
            </a:lvl1pPr>
          </a:lstStyle>
          <a:p>
            <a:fld id="{CD1EC9DE-968F-4124-AC99-8AE59BE1BCAA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atumsplatzhalter 2"/>
          <p:cNvSpPr txBox="1">
            <a:spLocks/>
          </p:cNvSpPr>
          <p:nvPr/>
        </p:nvSpPr>
        <p:spPr>
          <a:xfrm>
            <a:off x="28768" y="1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9pPr>
          </a:lstStyle>
          <a:p>
            <a:pPr algn="l"/>
            <a:r>
              <a:rPr lang="de-AT" dirty="0"/>
              <a:t>VU Techniken wiss. Arbeitens</a:t>
            </a:r>
          </a:p>
        </p:txBody>
      </p:sp>
    </p:spTree>
    <p:extLst>
      <p:ext uri="{BB962C8B-B14F-4D97-AF65-F5344CB8AC3E}">
        <p14:creationId xmlns:p14="http://schemas.microsoft.com/office/powerpoint/2010/main" val="4161444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/>
          <a:lstStyle>
            <a:lvl1pPr algn="l">
              <a:defRPr sz="11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/>
          <a:lstStyle>
            <a:lvl1pPr algn="r">
              <a:defRPr sz="1100"/>
            </a:lvl1pPr>
          </a:lstStyle>
          <a:p>
            <a:fld id="{32C1AC8B-CEB6-403D-8F77-2050842C44F2}" type="datetimeFigureOut">
              <a:rPr lang="de-AT" smtClean="0"/>
              <a:pPr/>
              <a:t>29.07.2020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1" tIns="45376" rIns="90751" bIns="45376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1" tIns="45376" rIns="90751" bIns="453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 anchor="b"/>
          <a:lstStyle>
            <a:lvl1pPr algn="l">
              <a:defRPr sz="11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1" tIns="45376" rIns="90751" bIns="45376" rtlCol="0" anchor="b"/>
          <a:lstStyle>
            <a:lvl1pPr algn="r">
              <a:defRPr sz="11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%C3%96sterreichisch-Ungarischer_Ausgleich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Vertrag_von_Trian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.wikipedia.org/wiki/Bad_Sauerbrunn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597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Dazu: Bosnien &amp; Herzegowina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weg: Lombardei &amp; Venetien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1914: ca. 51 Mio EW 3rd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Rolle der Leitha: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Cisleithanien war nach dem 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Österreichisch-Ungarischer Ausgleich"/>
              </a:rPr>
              <a:t>Österreichisch-Ungarischen Ausgleich</a:t>
            </a: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im Jahr 1867 die </a:t>
            </a:r>
            <a:r>
              <a:rPr lang="de-A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umgangssprachliche Bezeichnung für den nicht zu Ungarn gehörenden Teil der Monarchie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Transleithanien → Ungarn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288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Beginn der ersten Republik 1918-1938</a:t>
            </a:r>
          </a:p>
          <a:p>
            <a:r>
              <a:rPr lang="de-AT" dirty="0"/>
              <a:t>–-</a:t>
            </a:r>
          </a:p>
          <a:p>
            <a:r>
              <a:rPr lang="de-AT" dirty="0"/>
              <a:t># 1918 Deutschösterreich = Bestandteil Deutschen Republik </a:t>
            </a:r>
          </a:p>
          <a:p>
            <a:r>
              <a:rPr lang="de-AT" dirty="0"/>
              <a:t>→ durch Vertrag von Saint-Germain 1919 auf „Republik Österreich“ abgeändert</a:t>
            </a:r>
          </a:p>
          <a:p>
            <a:r>
              <a:rPr lang="de-AT" dirty="0"/>
              <a:t># 1920 Verfassung – bis heute gültig</a:t>
            </a:r>
          </a:p>
          <a:p>
            <a:r>
              <a:rPr lang="de-AT" dirty="0"/>
              <a:t>–-</a:t>
            </a:r>
          </a:p>
          <a:p>
            <a:r>
              <a:rPr lang="de-AT" dirty="0"/>
              <a:t># </a:t>
            </a: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1918 Anspruch auf deutschsprachigen Teil Westungarns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1918 Zweitagesrepublik Heinzenland: Dialekt Heanzisch (mittelairisch) → Burgenland aber durchgesetzt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de-AT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ertrag von Trianon"/>
              </a:rPr>
              <a:t>Vertrag von Trianon</a:t>
            </a: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1920: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Ungarn verpflichtet sich zum Abtreten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Oktober bis Dezember 1921 durch österreichisches Bundesheer besetzt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Ödenburg (Sopron) = Landeshauptstadt → Abstimmung (Stadt für Ungarn, Umland für Österreich)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</a:p>
          <a:p>
            <a:r>
              <a:rPr lang="de-A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1921 Bundesverfassungsgesetz über die Stellung des Burgenlandes als selbstständiges und gleichberechtigtes Land im Bund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bis </a:t>
            </a: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1925 war 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ad Sauerbrunn"/>
              </a:rPr>
              <a:t>Bad Sauerbrunn</a:t>
            </a:r>
            <a:r>
              <a:rPr lang="de-A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Hauptstadt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ab dann Eisenstadt</a:t>
            </a: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</a:p>
          <a:p>
            <a:r>
              <a:rPr lang="de-AT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## Sonderfall NÖ</a:t>
            </a: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1920 mit Beschluß der Verfassung auch Trennung von Wien und Niederösterreich → Spannungen im Landtag durch Übergewicht der Wiener (rot) zu NÖ (schwarz) → Herrengasse NÖ-Landhaus</a:t>
            </a: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1938 Krems Gauhauptstadt von Niederdonau</a:t>
            </a: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ab 60er: Eindämmung Landflucht nach Wien → Zentrum schaffen: St. Pölten. Korneuburg, Klosterneuburg Ternitz(SPÖ)</a:t>
            </a: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Wiener Becken (Wien-Wienerneustadt) hätten lange Pendelwege</a:t>
            </a: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erst 1986 per Volksbefragung St. Pölten, davor Wien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2097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 1929: 1933-1939: Dollfuß (Bundeskanzler &amp; Frontführer) – Kurt</a:t>
            </a:r>
            <a:r>
              <a:rPr lang="de-AT" baseline="0" dirty="0"/>
              <a:t> Schuschnigg als Nachfolger – Vaterländische Front (Einheitsbewegung)</a:t>
            </a:r>
          </a:p>
          <a:p>
            <a:endParaRPr lang="de-AT" baseline="0" dirty="0"/>
          </a:p>
          <a:p>
            <a:r>
              <a:rPr lang="de-AT" baseline="0" dirty="0"/>
              <a:t># Ziel: klerikalfaschistische Diktatur</a:t>
            </a:r>
          </a:p>
          <a:p>
            <a:pPr marL="0" indent="0">
              <a:buFontTx/>
              <a:buNone/>
            </a:pPr>
            <a:r>
              <a:rPr lang="de-AT" baseline="0" dirty="0"/>
              <a:t>+ „überhitlern“ Anlehnung Mussolini→ ein Führer, eine Partei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ohne Parteien und gewähltes Parlament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+ Volksgemeinschaftsdenken – Bürger in Stände eingeteilt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+ Kein Klassenkampf sondern Harmonie durch Ständtestaat 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+ bürgerlicher, politischer Katholizismus (Abstieg der Bauern im Kapitalismus, Verhindern der Organisierung der Arbeiterbewegung)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# ab 1930 Stimmenzuwächse für Nationalsozialisten, Starke Stellung der Sozialisten (Klassenkampf)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# 1933 Geschäftsordnungskrise in Nationalrat → Auflösung und Aussetzen aller Wahlen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# 1934 gewalttätige Aufstände der Arbeiterbewegung (Februarrevolte)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# 1934 Juliputsch der Nationalsozialisten → Tod Dollfuß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#1938: 13.März Volksabstimmung → 12.03 Einmarsch Hitler-Deutschland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271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Kärntner Abwehrkampf 1919: bis Friedensvertrag St. Germain laufende bewaffnete Konflikte mit Königkreich der Serben, Kroaten &amp; Slowenen. Danach</a:t>
            </a:r>
            <a:r>
              <a:rPr lang="de-AT" baseline="0" dirty="0"/>
              <a:t> Abstimmung mit Verbleib der slowenisch sprechenden Bevölkerung in Kärnten.</a:t>
            </a:r>
          </a:p>
          <a:p>
            <a:endParaRPr lang="de-A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="1" dirty="0"/>
              <a:t># 1929 bis 1934 Proklamation Ständtestaat durch Dollfuß</a:t>
            </a:r>
            <a:r>
              <a:rPr lang="de-AT" b="1" baseline="0" dirty="0"/>
              <a:t> &amp; Schuschnig</a:t>
            </a:r>
          </a:p>
          <a:p>
            <a:endParaRPr lang="de-AT" baseline="0" dirty="0"/>
          </a:p>
          <a:p>
            <a:r>
              <a:rPr lang="de-AT" baseline="0" dirty="0"/>
              <a:t># 1942 Deportation Kärntner Slowenen</a:t>
            </a:r>
          </a:p>
          <a:p>
            <a:r>
              <a:rPr lang="de-AT" baseline="0" dirty="0"/>
              <a:t># ab 1970: Ortstafelstreit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210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232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Ausgangspunkt: Eiserner Vorhang 450km ab 1950 errichtet</a:t>
            </a:r>
          </a:p>
          <a:p>
            <a:r>
              <a:rPr lang="de-AT" dirty="0"/>
              <a:t>Bild: Grenze bei Hardegg nahe Znaim (Tschechien)</a:t>
            </a:r>
          </a:p>
          <a:p>
            <a:r>
              <a:rPr lang="de-AT" dirty="0"/>
              <a:t>→ Znaim</a:t>
            </a:r>
            <a:r>
              <a:rPr lang="de-AT" baseline="0" dirty="0"/>
              <a:t> = Teil Ostarrichis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7217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wieder zurück ins</a:t>
            </a:r>
            <a:r>
              <a:rPr lang="de-AT" baseline="0" dirty="0"/>
              <a:t> Zentrum Europas</a:t>
            </a:r>
          </a:p>
          <a:p>
            <a:endParaRPr lang="de-AT" dirty="0"/>
          </a:p>
          <a:p>
            <a:r>
              <a:rPr lang="de-AT" dirty="0"/>
              <a:t>5.11.78: Kernenergie</a:t>
            </a:r>
          </a:p>
          <a:p>
            <a:r>
              <a:rPr lang="de-AT" dirty="0"/>
              <a:t>→ 2 in 2. Republik</a:t>
            </a:r>
          </a:p>
          <a:p>
            <a:endParaRPr lang="de-AT" dirty="0"/>
          </a:p>
          <a:p>
            <a:r>
              <a:rPr lang="de-AT" dirty="0"/>
              <a:t># „die“ EU:</a:t>
            </a:r>
            <a:r>
              <a:rPr lang="de-AT" baseline="0" dirty="0"/>
              <a:t> Parlament, Rat &amp; Kommission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5013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198" indent="-164198">
              <a:buFont typeface="Arial" panose="020B0604020202020204" pitchFamily="34" charset="0"/>
              <a:buChar char="•"/>
            </a:pPr>
            <a:r>
              <a:rPr lang="de-AT" dirty="0"/>
              <a:t>Start: 2010 → Nachfolger der Lissabon Strategie („wettbewerbsfähigsten und dynamischsten wissensgestützten Wirtschaftsraum der Welt“</a:t>
            </a:r>
          </a:p>
          <a:p>
            <a:pPr marL="164198" indent="-164198">
              <a:buFont typeface="Arial" panose="020B0604020202020204" pitchFamily="34" charset="0"/>
              <a:buChar char="•"/>
            </a:pPr>
            <a:r>
              <a:rPr lang="de-AT" dirty="0"/>
              <a:t>Disparität als „Nebeneinander von Ungleichem“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591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Seit 2009 (Ostsee) Beginn – Alpen seit 15</a:t>
            </a:r>
          </a:p>
          <a:p>
            <a:r>
              <a:rPr lang="de-AT" dirty="0"/>
              <a:t># klar auf Kooperation außerhalb EU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981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Cafe Jelinek</a:t>
            </a:r>
          </a:p>
          <a:p>
            <a:endParaRPr lang="de-AT" dirty="0"/>
          </a:p>
          <a:p>
            <a:r>
              <a:rPr lang="de-AT" dirty="0"/>
              <a:t>@ Erbe:</a:t>
            </a:r>
            <a:r>
              <a:rPr lang="de-AT" baseline="0" dirty="0"/>
              <a:t> </a:t>
            </a:r>
            <a:r>
              <a:rPr lang="de-AT" dirty="0"/>
              <a:t>Amtssprachen</a:t>
            </a:r>
          </a:p>
          <a:p>
            <a:r>
              <a:rPr lang="de-AT" dirty="0"/>
              <a:t>+ Kroatisch</a:t>
            </a:r>
            <a:r>
              <a:rPr lang="de-AT" baseline="0" dirty="0"/>
              <a:t> &amp; Slovenisch in einigen Bezirken Steiermark &amp; Burgenlands &amp; Kärntens</a:t>
            </a:r>
          </a:p>
          <a:p>
            <a:r>
              <a:rPr lang="de-AT" baseline="0" dirty="0"/>
              <a:t>+ Ungarisch in 4 Gemeinen Burgenlands</a:t>
            </a:r>
          </a:p>
          <a:p>
            <a:r>
              <a:rPr lang="de-AT" baseline="0" dirty="0"/>
              <a:t>+ Anspruch auf muttersprachlichen Unterricht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4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Dekonstruktion eines natürlichen Zusammenhangs von Territorium und Volk. </a:t>
            </a:r>
          </a:p>
          <a:p>
            <a:endParaRPr lang="de-A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 ausgehen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einem „natürlich gegebenen und homogenen Nationalstaat“</a:t>
            </a:r>
            <a:endParaRPr lang="de-A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Wie formen politische Diskurse Abgrenzung und Organisation von Staaten?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363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 neue Kompetenzen: Gesetzgebung &amp; Vollzug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6107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@ER: Weißrußland &amp; Kosovo Beitritskandidaten</a:t>
            </a:r>
          </a:p>
          <a:p>
            <a:endParaRPr lang="de-AT" dirty="0"/>
          </a:p>
          <a:p>
            <a:r>
              <a:rPr lang="de-AT" dirty="0"/>
              <a:t># Kataster: Franziszäischer Kataster als Relikt der Vereinheitlichung des Steuerwesens unter</a:t>
            </a:r>
            <a:r>
              <a:rPr lang="de-AT" baseline="0" dirty="0"/>
              <a:t> Kaiser Franz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821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@Gröbming: Bezirk Liezen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6226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DE: </a:t>
            </a: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11.054 Gemeinden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 80 Mio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1/5 der Gemeinden bei 1/10 der Einwohner</a:t>
            </a:r>
          </a:p>
          <a:p>
            <a:endParaRPr lang="de-AT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564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7341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309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1897</a:t>
            </a:r>
            <a:r>
              <a:rPr lang="de-AT" baseline="0" dirty="0"/>
              <a:t> – territoriale Gebietseinteilungen „natürlich“ gegeben → Nationalstaat als organisches Ganzes aus Volk, Staat &amp; Territorium</a:t>
            </a:r>
          </a:p>
          <a:p>
            <a:r>
              <a:rPr lang="de-AT" baseline="0" dirty="0"/>
              <a:t># Fortsetzung: Kjellen &amp; Haushofer (München) bis 46</a:t>
            </a:r>
          </a:p>
          <a:p>
            <a:endParaRPr lang="de-AT" baseline="0" dirty="0"/>
          </a:p>
          <a:p>
            <a:r>
              <a:rPr lang="de-AT" baseline="0" dirty="0"/>
              <a:t># Kontra:</a:t>
            </a:r>
          </a:p>
          <a:p>
            <a:pPr marL="171450" indent="-171450">
              <a:buFont typeface="Arial" charset="0"/>
              <a:buChar char="•"/>
            </a:pPr>
            <a:r>
              <a:rPr lang="de-AT" baseline="0" dirty="0"/>
              <a:t>Nicht Raum bestimmt die Entwicklung einer Gesellschaft</a:t>
            </a:r>
          </a:p>
          <a:p>
            <a:pPr marL="171450" indent="-171450">
              <a:buFont typeface="Arial" charset="0"/>
              <a:buChar char="•"/>
            </a:pPr>
            <a:r>
              <a:rPr lang="de-AT" baseline="0" dirty="0"/>
              <a:t>Sondern: räuml. Vorstellungen &amp; politische Intentionen strukturieren den Raum</a:t>
            </a:r>
            <a:br>
              <a:rPr lang="de-AT" baseline="0" dirty="0"/>
            </a:br>
            <a:r>
              <a:rPr lang="de-AT" baseline="0" dirty="0"/>
              <a:t>→ Grenzziehungen entstehen innerhalb gesellschaftlicher Diskurse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080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834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4682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Römer: Grenze zu Germanen = Donau</a:t>
            </a:r>
          </a:p>
          <a:p>
            <a:r>
              <a:rPr lang="de-AT" dirty="0"/>
              <a:t>→ Österreich am Rand</a:t>
            </a:r>
            <a:r>
              <a:rPr lang="de-AT" baseline="0" dirty="0"/>
              <a:t> des römischen Reichs</a:t>
            </a:r>
          </a:p>
          <a:p>
            <a:endParaRPr lang="de-AT" baseline="0" dirty="0"/>
          </a:p>
          <a:p>
            <a:r>
              <a:rPr lang="de-AT" baseline="0" dirty="0"/>
              <a:t># Im Zentrum: des Habsburgerreichs</a:t>
            </a:r>
          </a:p>
          <a:p>
            <a:endParaRPr lang="de-AT" baseline="0" dirty="0"/>
          </a:p>
          <a:p>
            <a:r>
              <a:rPr lang="de-AT" baseline="0" dirty="0"/>
              <a:t># ab 1950 bis 1989: Am Rand der „westlichen Welt“ → 450 km Eiserner Vorhang</a:t>
            </a:r>
            <a:endParaRPr lang="de-AT" dirty="0"/>
          </a:p>
          <a:p>
            <a:r>
              <a:rPr lang="de-AT" dirty="0"/>
              <a:t>NÖ: Enns &amp; Traisen</a:t>
            </a:r>
          </a:p>
          <a:p>
            <a:endParaRPr lang="de-AT" dirty="0"/>
          </a:p>
          <a:p>
            <a:r>
              <a:rPr lang="de-AT" dirty="0"/>
              <a:t>––––––––––––––––––––––––––––––––––––––-</a:t>
            </a:r>
          </a:p>
          <a:p>
            <a:endParaRPr lang="de-AT" dirty="0"/>
          </a:p>
          <a:p>
            <a:r>
              <a:rPr lang="de-AT" dirty="0"/>
              <a:t># 996: Erste Erwähnung</a:t>
            </a:r>
            <a:r>
              <a:rPr lang="de-AT" baseline="0" dirty="0"/>
              <a:t> – Teil Herzogtum Bayern</a:t>
            </a:r>
            <a:endParaRPr lang="de-AT" dirty="0"/>
          </a:p>
          <a:p>
            <a:r>
              <a:rPr lang="de-AT" dirty="0"/>
              <a:t># 1156: Jh. Schenkung unter den Babenbergern („privilegium</a:t>
            </a:r>
            <a:r>
              <a:rPr lang="de-AT" baseline="0" dirty="0"/>
              <a:t> minus“) </a:t>
            </a:r>
            <a:r>
              <a:rPr lang="de-AT" dirty="0"/>
              <a:t>→ unabhängiges Herzogtum (= NÖ)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475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Ab 976 Babenberger → Bindenwappen mit Rot-Weiß-Rot </a:t>
            </a:r>
          </a:p>
          <a:p>
            <a:endParaRPr lang="de-AT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These: Belagerung von Akkon  Königreich Jerusalem</a:t>
            </a:r>
            <a:r>
              <a:rPr lang="de-AT" baseline="0" dirty="0"/>
              <a:t> </a:t>
            </a:r>
            <a:r>
              <a:rPr lang="de-AT" dirty="0"/>
              <a:t>(1189–1191) im Dritten Kreuzzug mit Leopold</a:t>
            </a:r>
            <a:r>
              <a:rPr lang="de-AT" baseline="0" dirty="0"/>
              <a:t> V „der Tugendhafte“</a:t>
            </a:r>
            <a:endParaRPr lang="de-AT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→ Hwst. Einfache Vererbung durch die Lehensfahne der</a:t>
            </a:r>
            <a:r>
              <a:rPr lang="de-AT" baseline="0" dirty="0"/>
              <a:t> Eppensteiner (Schwaben)</a:t>
            </a:r>
          </a:p>
          <a:p>
            <a:endParaRPr lang="de-AT" dirty="0"/>
          </a:p>
          <a:p>
            <a:r>
              <a:rPr lang="de-AT" dirty="0"/>
              <a:t># Ab 1282 Habsburger</a:t>
            </a:r>
            <a:r>
              <a:rPr lang="de-AT" baseline="0" dirty="0"/>
              <a:t> → aus Schweiz mit Besitzungen im Südwesten des Dt. Reichs (Freiburg)</a:t>
            </a:r>
          </a:p>
          <a:p>
            <a:endParaRPr lang="de-AT" baseline="0" dirty="0"/>
          </a:p>
          <a:p>
            <a:r>
              <a:rPr lang="de-AT" baseline="0" dirty="0"/>
              <a:t># 1400: bis Triest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605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Bella gerant alii, tu felix Austria nube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1496 (+1519): Kaiser Maximilian I (3 Kinder): Doppelhochzeit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Kinder Maximilians mit </a:t>
            </a:r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Donna Juana (Johanna) von Kastilien und Aragón und Don Juan von Asturien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1504: Philipp wird König von Kastilien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1515: Böhmen und Ungarn - Doppelhochzeit in Wien: Ludwig und Maria (9 Jahre alt) / Anna (12) sollte Enkel Maximilians (Karl oder Ferdinand) heiraten. Karl (späterer König von Spanien) und Ferdinand waren schon vergeben (Heiratspläne) → Maximilian (56) heiratet stellvertretend, 1 Jahr später wird Ferdinand frei und übernimmt Anna 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  <a:endParaRPr lang="de-AT" baseline="0" dirty="0"/>
          </a:p>
          <a:p>
            <a:r>
              <a:rPr lang="de-AT" baseline="0" dirty="0"/>
              <a:t># 1570 Doppelhochzeit Frankreich</a:t>
            </a:r>
          </a:p>
          <a:p>
            <a:r>
              <a:rPr lang="de-AT" baseline="0" dirty="0"/>
              <a:t># 1561: Hochzeiten drei Schwestern nach Italien: Mantua, Ferrara</a:t>
            </a:r>
          </a:p>
          <a:p>
            <a:r>
              <a:rPr lang="de-AT" baseline="0" dirty="0"/>
              <a:t>–-</a:t>
            </a: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1700: Spanischer Erbfolgekrieg → Verlust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Spaniens (Karl VI)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1701: Barock in Österreich: Schönbrunn</a:t>
            </a:r>
          </a:p>
          <a:p>
            <a:r>
              <a:rPr lang="de-AT" baseline="0" dirty="0"/>
              <a:t>–-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/>
              <a:t># ab 1700 Staatswerdung</a:t>
            </a:r>
            <a:r>
              <a:rPr lang="de-AT" baseline="0" dirty="0"/>
              <a:t>: Harmonisierung durch Maria Theresia &amp; Joseph II &amp; Franz 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–-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+ Maria Theresia: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1774 Gesetz über Volksschulwesen, Waffenhandel &amp; einheitliche Zollgebiet AUT &amp; böhmische Länder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–-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+ Joseph II: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* 1780: Josephinische Kataster= erste einheitliche Landesaufnahme des Habsburgerreiches → siebenjährige Krieg 1756 – 1763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 * ABGB 1811 = Begründung der Rechtsgemeinschaft österreichischer Staatsbürger</a:t>
            </a:r>
          </a:p>
          <a:p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982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1804: Napoleon Kaiser der Franzosen</a:t>
            </a:r>
            <a:endParaRPr lang="de-A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1806: Kaiser Franz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beendet Heiliges Römisches Reich Deutscher Nation → Kaiser Franz I von Österreich</a:t>
            </a:r>
          </a:p>
          <a:p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–-</a:t>
            </a:r>
            <a:endParaRPr lang="de-A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Kaiserthum Oesterreich</a:t>
            </a:r>
            <a:r>
              <a:rPr lang="de-A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dirty="0"/>
              <a:t>1804–1867 ca. 21 mio. EW – 3 gr. Europ. Staat (russ. &amp; dt. Reich)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+ Franz I: 1810 – 1870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   * Erstellung franziszäischen Grundstückkatasters zur einheitlichen Grundbesteuerung im Kaiserreich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–-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/>
              <a:t># 1867: Machtverlust (Schlacht bei Königgrätz gegen Preußen) macht Ausgleich (innenpolitische Unabhängigkeit Ungarns) mit Ungarn unausweichlich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8987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de.wikipedia.org/wiki/DKT_&#8211;_Das_kaufm&#228;nnische_Talent#/media/Datei:DKT8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www.uibk.ac.at/geographie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mi\Documents\3___LVA\SS_17\VO Österreich\0_Materialien\DKT8.jpg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2" t="44244" r="21103"/>
          <a:stretch/>
        </p:blipFill>
        <p:spPr bwMode="auto">
          <a:xfrm>
            <a:off x="0" y="0"/>
            <a:ext cx="9144000" cy="6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 rot="21376088">
            <a:off x="-1367978" y="4251324"/>
            <a:ext cx="12097344" cy="322309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60117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-1" y="5169224"/>
            <a:ext cx="8838847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-1" y="4761200"/>
            <a:ext cx="8838847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3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661">
            <a:off x="195961" y="-702442"/>
            <a:ext cx="2063896" cy="8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FF1C2A-5EB3-4F10-AA2A-68E53AAF153E}"/>
              </a:ext>
            </a:extLst>
          </p:cNvPr>
          <p:cNvSpPr txBox="1"/>
          <p:nvPr userDrawn="1"/>
        </p:nvSpPr>
        <p:spPr>
          <a:xfrm rot="16200000">
            <a:off x="-2492518" y="1801158"/>
            <a:ext cx="5200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8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Brevillier</a:t>
            </a:r>
            <a:r>
              <a:rPr lang="de-AT" sz="8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-Urban Schreibwarenfabrik, CC BY-SA 2.0 de</a:t>
            </a:r>
            <a:endParaRPr lang="de-AT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B55C7E5-A130-4A57-AAE6-762A66C8CA28}"/>
              </a:ext>
            </a:extLst>
          </p:cNvPr>
          <p:cNvSpPr txBox="1"/>
          <p:nvPr userDrawn="1"/>
        </p:nvSpPr>
        <p:spPr>
          <a:xfrm>
            <a:off x="611560" y="548680"/>
            <a:ext cx="3528392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err="1">
              <a:latin typeface="+mn-lt"/>
            </a:endParaRPr>
          </a:p>
        </p:txBody>
      </p:sp>
      <p:pic>
        <p:nvPicPr>
          <p:cNvPr id="2052" name="Picture 4" descr="https://mirrors.creativecommons.org/presskit/buttons/80x15/png/by-sa.png">
            <a:hlinkClick r:id="rId7"/>
            <a:extLst>
              <a:ext uri="{FF2B5EF4-FFF2-40B4-BE49-F238E27FC236}">
                <a16:creationId xmlns:a16="http://schemas.microsoft.com/office/drawing/2014/main" id="{62309D25-8D0F-49AF-8414-32455865A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E37823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Regionale Geographie Österreichs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026219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e.wikipedia.org/wiki/%C3%96sterreich-Ungarn#/media/File:Austria-Hungary_map_de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%C3%96sterreich-Ungarn#/media/File:%C3%96sterreich-Ungarns_Ende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b/b8/TribunaFrentePatri&#243;ticoAustriaco1936.jpg/640px-TribunaFrentePatri&#243;ticoAustriaco1936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de.wikipedia.org/wiki/Februark&#228;mpfe_1934#/media/File:Bundesarchiv_Bild_102-00805,_Wien,_Februark%C3%A4mpfe,_Bundesheer_2.jpg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iou.at/aeiou.encyclop.data.image.o/o657342a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zentrum.org/uploads/pics/Abb1_Schema_Eisener_Vorhang_0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de.wikipedia.org/wiki/Grenzbefestigungen_der_Tschechoslowakei_im_Kalten_Krieg#/media/File:Border_Fence_Cizov_CzechRep.JPG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ticsea-region-strategy.eu/attachments/article/590716/Macro-Regions_Alpine_Adriatic_Baltic_and_Ionian_Danube_A4P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ticsea-region-strategy.eu/attachments/article/590716/Macro-Regions_Alpine_Adriatic_Baltic_and_Ionian_Danube_A4P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s.openlibrary.org/b/id/7186897-L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Liste_der_Bezirke_und_Statutarst%C3%A4dte_in_%C3%96sterreich#/media/File:Bezirke_%C3%96sterreichs_Statutarst%C3%A4dte_Kennzeichen.svg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Liste_der_Bezirke_und_Statutarst%C3%A4dte_in_%C3%96sterreich#/media/File:Bezirke_%C3%96sterreichs_Statutarst%C3%A4dte_Kennzeichen.sv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weltbundesamt.at/umweltsituation/umweltkontrollbericht/ukb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bsburg.net/typo3temp/pics/c7119b4c58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absburg#/media/File:Habsburg_Map_1547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de.wikipedia.org/wiki/Kaisertum_%C3%96sterreich#/media/File:KaisertumOsterreich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| KMH | EH2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Versuch einer kurzen politischen Geographie Österreichs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VO Regionale Geographie Österreichs &amp; der Ostalpen</a:t>
            </a:r>
          </a:p>
        </p:txBody>
      </p:sp>
    </p:spTree>
    <p:extLst>
      <p:ext uri="{BB962C8B-B14F-4D97-AF65-F5344CB8AC3E}">
        <p14:creationId xmlns:p14="http://schemas.microsoft.com/office/powerpoint/2010/main" val="170748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Donaumonarchie Österreich-Ungarn (1867-1918)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69784"/>
            <a:ext cx="3887391" cy="184666"/>
          </a:xfrm>
        </p:spPr>
        <p:txBody>
          <a:bodyPr/>
          <a:lstStyle/>
          <a:p>
            <a:r>
              <a:rPr lang="de-AT" sz="600" dirty="0"/>
              <a:t>https://de.wikipedia.org/wiki/%C3%96sterreich-Ungarn#/media/File:Austria-Hungary_map_de.svg</a:t>
            </a:r>
          </a:p>
        </p:txBody>
      </p:sp>
      <p:pic>
        <p:nvPicPr>
          <p:cNvPr id="6148" name="Picture 4" descr="Karte Europas im Jahre 1914 am Vorabend des Ersten Weltkrieges (Österreich-Ungarn hervorgehobe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96" y="692696"/>
            <a:ext cx="18454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rte Österreich-Ungar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58196"/>
            <a:ext cx="6552729" cy="50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50" y="3993798"/>
            <a:ext cx="2241262" cy="253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4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Österreich ab 1918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69784"/>
            <a:ext cx="3887391" cy="184666"/>
          </a:xfrm>
        </p:spPr>
        <p:txBody>
          <a:bodyPr/>
          <a:lstStyle/>
          <a:p>
            <a:r>
              <a:rPr lang="de-AT" sz="600" dirty="0"/>
              <a:t>https://de.wikipedia.org/wiki/%C3%96sterreich-Ungarn#/media/File:%C3%96sterreich-Ungarns_Ende.png</a:t>
            </a: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8" y="996770"/>
            <a:ext cx="8676696" cy="5348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64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austrofaschistische Interregnum 1933-1938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457420"/>
            <a:ext cx="3887391" cy="609398"/>
          </a:xfrm>
        </p:spPr>
        <p:txBody>
          <a:bodyPr>
            <a:normAutofit/>
          </a:bodyPr>
          <a:lstStyle/>
          <a:p>
            <a:r>
              <a:rPr lang="de-AT" sz="400" dirty="0"/>
              <a:t>https://upload.wikimedia.org/wikipedia/commons/thumb/b/b8/TribunaFrentePatrióticoAustriaco1936.jpg/640px-TribunaFrentePatrióticoAustriaco1936.jpg</a:t>
            </a:r>
          </a:p>
          <a:p>
            <a:r>
              <a:rPr lang="de-AT" sz="400" dirty="0"/>
              <a:t>https://de.wikipedia.org/wiki/Februarkämpfe_1934#/media/File:Bundesarchiv_Bild_102-00805,_Wien,_Februark%C3%A4mpfe,_Bundesheer_2.jpg</a:t>
            </a:r>
          </a:p>
        </p:txBody>
      </p:sp>
      <p:pic>
        <p:nvPicPr>
          <p:cNvPr id="1026" name="Picture 2" descr="https://upload.wikimedia.org/wikipedia/commons/thumb/b/b8/TribunaFrentePatri%C3%B3ticoAustriaco1936.jpg/640px-TribunaFrentePatri%C3%B3ticoAustriaco193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32188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09757" y="1532188"/>
            <a:ext cx="642504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Österreich 1938-1945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http://www.aeiou.at/aeiou.encyclop.data.image.o/o657342a.jpg</a:t>
            </a:r>
          </a:p>
        </p:txBody>
      </p:sp>
      <p:pic>
        <p:nvPicPr>
          <p:cNvPr id="7170" name="Picture 2" descr="http://www.aeiou.at/aeiou.encyclop.data.image.o/o657342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6" y="999343"/>
            <a:ext cx="8376976" cy="5298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4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Österreich nach 1945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(Statistik Austria 2016)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DECF6"/>
              </a:clrFrom>
              <a:clrTo>
                <a:srgbClr val="DD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b="5104"/>
          <a:stretch/>
        </p:blipFill>
        <p:spPr bwMode="auto">
          <a:xfrm>
            <a:off x="-326324" y="1196752"/>
            <a:ext cx="95788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86" y="6150247"/>
            <a:ext cx="2016224" cy="2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99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… am Rand der „westlichen Welt“ (~1950-1989)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42" name="Picture 2" descr="http://www.demokratiezentrum.org/uploads/pics/Abb1_Schema_Eisener_Vorhang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196" y="1482759"/>
            <a:ext cx="5256584" cy="44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7/72/Border_Fence_Cizov_CzechRep.JPG/1024px-Border_Fence_Cizov_CzechRe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04" y="1482759"/>
            <a:ext cx="5899276" cy="44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Österreich nach 1945: Wir &amp; „die“ EU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253282"/>
            <a:ext cx="3955935" cy="3399854"/>
          </a:xfrm>
        </p:spPr>
        <p:txBody>
          <a:bodyPr/>
          <a:lstStyle/>
          <a:p>
            <a:r>
              <a:rPr lang="de-AT" dirty="0"/>
              <a:t>12.06.1994: Volksabstimmung EU-Beitritt </a:t>
            </a:r>
          </a:p>
          <a:p>
            <a:r>
              <a:rPr lang="de-AT" dirty="0"/>
              <a:t>01.01.1995:</a:t>
            </a:r>
            <a:br>
              <a:rPr lang="de-AT" dirty="0"/>
            </a:br>
            <a:r>
              <a:rPr lang="de-AT" dirty="0"/>
              <a:t>EU-Beitritt Österreichs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(Statistik Austria 2016)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DECF6"/>
              </a:clrFrom>
              <a:clrTo>
                <a:srgbClr val="DD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41314"/>
            <a:ext cx="5202939" cy="43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Bildergebnis für eu beitritt österreic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645">
            <a:off x="2068698" y="4332271"/>
            <a:ext cx="23145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3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Europa der Regionen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2348880"/>
            <a:ext cx="4152104" cy="3827688"/>
          </a:xfrm>
        </p:spPr>
        <p:txBody>
          <a:bodyPr>
            <a:normAutofit/>
          </a:bodyPr>
          <a:lstStyle/>
          <a:p>
            <a:r>
              <a:rPr lang="de-AT" dirty="0"/>
              <a:t>Ziel: Koordinierung nationaler &amp; EU-weiter Wirtschaftsentwicklung</a:t>
            </a:r>
          </a:p>
          <a:p>
            <a:pPr lvl="1"/>
            <a:r>
              <a:rPr lang="de-AT" dirty="0"/>
              <a:t>„intelligentes, nachhaltiges und integratives Wachstum“</a:t>
            </a:r>
          </a:p>
          <a:p>
            <a:pPr marL="0" indent="0">
              <a:buNone/>
            </a:pPr>
            <a:r>
              <a:rPr lang="de-AT" dirty="0">
                <a:solidFill>
                  <a:srgbClr val="E37823"/>
                </a:solidFill>
              </a:rPr>
              <a:t>→ Regionen = </a:t>
            </a:r>
            <a:br>
              <a:rPr lang="de-AT" dirty="0">
                <a:solidFill>
                  <a:srgbClr val="E37823"/>
                </a:solidFill>
              </a:rPr>
            </a:br>
            <a:r>
              <a:rPr lang="de-AT" dirty="0">
                <a:solidFill>
                  <a:srgbClr val="E37823"/>
                </a:solidFill>
              </a:rPr>
              <a:t>     operative Einheiten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77480"/>
            <a:ext cx="3887391" cy="169277"/>
          </a:xfrm>
        </p:spPr>
        <p:txBody>
          <a:bodyPr/>
          <a:lstStyle/>
          <a:p>
            <a:r>
              <a:rPr lang="de-AT" sz="500" dirty="0"/>
              <a:t>http://www.espon.eu/export/sites/default/Documents/Publications/MapsOfTheMonth/MoMSept11/MoM_09-2011.pdf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5" y="2063989"/>
            <a:ext cx="4417049" cy="44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55832"/>
            <a:ext cx="3592795" cy="113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www.lehrer-online.de/dyn/pics/726558-726559-1-72512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EU-Makrostrategien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208016"/>
            <a:ext cx="4195720" cy="4968552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dirty="0"/>
              <a:t>“an integrated framework […] to address </a:t>
            </a:r>
            <a:r>
              <a:rPr lang="en-US" b="1" dirty="0"/>
              <a:t>common challenges</a:t>
            </a:r>
            <a:r>
              <a:rPr lang="en-US" dirty="0"/>
              <a:t> faced by a </a:t>
            </a:r>
            <a:r>
              <a:rPr lang="en-US" b="1" dirty="0"/>
              <a:t>defined geographical area</a:t>
            </a:r>
            <a:r>
              <a:rPr lang="en-US" dirty="0"/>
              <a:t> relating to Member States and third countries located in the same geographical area which thereby benefit from strengthened </a:t>
            </a:r>
            <a:r>
              <a:rPr lang="en-US" b="1" dirty="0"/>
              <a:t>cooperation</a:t>
            </a:r>
            <a:r>
              <a:rPr lang="en-US" dirty="0"/>
              <a:t> contributing to achievement of </a:t>
            </a:r>
            <a:r>
              <a:rPr lang="en-US" b="1" dirty="0"/>
              <a:t>economic, social and territorial cohesion</a:t>
            </a:r>
            <a:r>
              <a:rPr lang="en-US" dirty="0"/>
              <a:t>.”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296411" y="6685173"/>
            <a:ext cx="2308037" cy="153888"/>
          </a:xfrm>
        </p:spPr>
        <p:txBody>
          <a:bodyPr/>
          <a:lstStyle/>
          <a:p>
            <a:r>
              <a:rPr lang="de-AT" sz="400" dirty="0"/>
              <a:t>http://ec.europa.eu/regional_policy/de/policy/cooperation/macro-regional-strategies/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283968" cy="597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3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historische Erbe Österreichs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4" name="Picture 2" descr="Bildergebnis für kaffee jeli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8" y="908720"/>
            <a:ext cx="4759021" cy="31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ldergebnis für schönbru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74" y="908719"/>
            <a:ext cx="4726337" cy="31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dergebnis für mozartku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86" y="4581128"/>
            <a:ext cx="5405795" cy="17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Ähnliches 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57093"/>
            <a:ext cx="2848634" cy="20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411744" cy="4968552"/>
          </a:xfrm>
        </p:spPr>
        <p:txBody>
          <a:bodyPr/>
          <a:lstStyle/>
          <a:p>
            <a:pPr>
              <a:spcAft>
                <a:spcPts val="1400"/>
              </a:spcAft>
            </a:pPr>
            <a:r>
              <a:rPr lang="de-AT" b="1" dirty="0"/>
              <a:t>Die Ostalpen als </a:t>
            </a:r>
            <a:br>
              <a:rPr lang="de-AT" b="1" dirty="0"/>
            </a:br>
            <a:r>
              <a:rPr lang="de-AT" b="1" dirty="0"/>
              <a:t>"natürlich begrenztes Gebiet"</a:t>
            </a:r>
          </a:p>
          <a:p>
            <a:pPr>
              <a:spcAft>
                <a:spcPts val="1400"/>
              </a:spcAft>
            </a:pPr>
            <a:r>
              <a:rPr lang="de-AT" b="1" dirty="0"/>
              <a:t>Österreich - vom Rand ins Zentrum, wieder zurück …</a:t>
            </a:r>
          </a:p>
          <a:p>
            <a:pPr>
              <a:spcAft>
                <a:spcPts val="1400"/>
              </a:spcAft>
            </a:pPr>
            <a:r>
              <a:rPr lang="de-AT" b="1" dirty="0"/>
              <a:t>… und wieder ins Zentrum:</a:t>
            </a:r>
            <a:br>
              <a:rPr lang="de-AT" b="1" dirty="0"/>
            </a:br>
            <a:r>
              <a:rPr lang="de-AT" b="1" dirty="0"/>
              <a:t>Wir &amp; „die“ EU</a:t>
            </a:r>
          </a:p>
          <a:p>
            <a:pPr>
              <a:spcAft>
                <a:spcPts val="1400"/>
              </a:spcAft>
            </a:pPr>
            <a:r>
              <a:rPr lang="de-AT" b="1" dirty="0"/>
              <a:t>Erbstücke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(Baltic Sea Region, o.J.)</a:t>
            </a:r>
            <a:endParaRPr lang="de-AT" dirty="0"/>
          </a:p>
        </p:txBody>
      </p:sp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84D27287-F871-4035-9B06-EED6FA93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592288" cy="361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3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Förderalismus (Österreichischer Lesart)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241038" cy="4968552"/>
          </a:xfrm>
        </p:spPr>
        <p:txBody>
          <a:bodyPr/>
          <a:lstStyle/>
          <a:p>
            <a:r>
              <a:rPr lang="de-AT" b="1" dirty="0"/>
              <a:t>Verfassung von 1920 </a:t>
            </a:r>
            <a:r>
              <a:rPr lang="de-AT" dirty="0"/>
              <a:t>(Kelsen):</a:t>
            </a:r>
          </a:p>
          <a:p>
            <a:pPr lvl="1"/>
            <a:r>
              <a:rPr lang="de-AT" dirty="0"/>
              <a:t>Bundesstaatliches Prinzip: </a:t>
            </a:r>
            <a:br>
              <a:rPr lang="de-AT" dirty="0"/>
            </a:br>
            <a:r>
              <a:rPr lang="de-AT" dirty="0"/>
              <a:t>Taxative Aufzählung der Bundeskompetenzen</a:t>
            </a:r>
          </a:p>
          <a:p>
            <a:pPr lvl="2"/>
            <a:r>
              <a:rPr lang="de-AT" dirty="0"/>
              <a:t>Geld- &amp; Kreditwesen</a:t>
            </a:r>
          </a:p>
          <a:p>
            <a:pPr lvl="2"/>
            <a:r>
              <a:rPr lang="de-AT" dirty="0"/>
              <a:t>Polizeiwesen</a:t>
            </a:r>
          </a:p>
          <a:p>
            <a:pPr lvl="2"/>
            <a:r>
              <a:rPr lang="de-AT" dirty="0"/>
              <a:t>Wasserrecht</a:t>
            </a:r>
          </a:p>
          <a:p>
            <a:pPr lvl="2"/>
            <a:r>
              <a:rPr lang="de-AT" dirty="0"/>
              <a:t>Forstwesen</a:t>
            </a:r>
          </a:p>
          <a:p>
            <a:pPr lvl="2"/>
            <a:r>
              <a:rPr lang="de-AT" dirty="0"/>
              <a:t>Verkehrswesen*</a:t>
            </a:r>
          </a:p>
          <a:p>
            <a:pPr lvl="2"/>
            <a:endParaRPr lang="de-AT" sz="1100" dirty="0"/>
          </a:p>
          <a:p>
            <a:pPr marL="457200" lvl="1" indent="0">
              <a:buNone/>
            </a:pPr>
            <a:r>
              <a:rPr lang="de-AT" dirty="0">
                <a:solidFill>
                  <a:srgbClr val="E37823"/>
                </a:solidFill>
              </a:rPr>
              <a:t>→ „Neue“ Kompetenzen fallen </a:t>
            </a:r>
            <a:br>
              <a:rPr lang="de-AT" dirty="0">
                <a:solidFill>
                  <a:srgbClr val="E37823"/>
                </a:solidFill>
              </a:rPr>
            </a:br>
            <a:r>
              <a:rPr lang="de-AT" dirty="0">
                <a:solidFill>
                  <a:srgbClr val="E37823"/>
                </a:solidFill>
              </a:rPr>
              <a:t>      den Ländern zu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https://covers.openlibrary.org/b/id/7186897-L.jpg</a:t>
            </a:r>
          </a:p>
        </p:txBody>
      </p:sp>
      <p:pic>
        <p:nvPicPr>
          <p:cNvPr id="8194" name="Picture 2" descr="https://covers.openlibrary.org/b/id/7186897-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441">
            <a:off x="5201096" y="1399765"/>
            <a:ext cx="3276600" cy="4762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6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Territoriale Gliederung, Akteure &amp; Kompetenzen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5496443"/>
            <a:ext cx="4555760" cy="9568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b="1" dirty="0">
                <a:solidFill>
                  <a:srgbClr val="E37823"/>
                </a:solidFill>
              </a:rPr>
              <a:t>→ Kompetenzen (Politics, Planung &amp; </a:t>
            </a:r>
            <a:br>
              <a:rPr lang="de-AT" b="1" dirty="0">
                <a:solidFill>
                  <a:srgbClr val="E37823"/>
                </a:solidFill>
              </a:rPr>
            </a:br>
            <a:r>
              <a:rPr lang="de-AT" b="1" dirty="0">
                <a:solidFill>
                  <a:srgbClr val="E37823"/>
                </a:solidFill>
              </a:rPr>
              <a:t>     Verwaltung ) verteilt</a:t>
            </a:r>
            <a:endParaRPr lang="de-AT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3" y="3645024"/>
            <a:ext cx="18002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92042"/>
            <a:ext cx="10477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82" y="5396830"/>
            <a:ext cx="3619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45223"/>
              </p:ext>
            </p:extLst>
          </p:nvPr>
        </p:nvGraphicFramePr>
        <p:xfrm>
          <a:off x="235038" y="1052736"/>
          <a:ext cx="4865984" cy="430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45">
                <a:tc>
                  <a:txBody>
                    <a:bodyPr/>
                    <a:lstStyle/>
                    <a:p>
                      <a:r>
                        <a:rPr lang="de-AT" dirty="0"/>
                        <a:t>Räuml. Ebene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Akteure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2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/>
                        <a:t>Europarat</a:t>
                      </a:r>
                    </a:p>
                    <a:p>
                      <a:r>
                        <a:rPr lang="de-AT" b="1" dirty="0"/>
                        <a:t>Europäische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Europa-47</a:t>
                      </a:r>
                      <a:br>
                        <a:rPr lang="de-AT" dirty="0"/>
                      </a:br>
                      <a:r>
                        <a:rPr lang="de-AT" dirty="0"/>
                        <a:t>EU-28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91">
                <a:tc>
                  <a:txBody>
                    <a:bodyPr/>
                    <a:lstStyle/>
                    <a:p>
                      <a:r>
                        <a:rPr lang="de-AT" b="1" dirty="0"/>
                        <a:t>Bund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Bundesregierung &amp;</a:t>
                      </a:r>
                      <a:r>
                        <a:rPr lang="de-AT" baseline="0" dirty="0"/>
                        <a:t> -verwaltung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91">
                <a:tc>
                  <a:txBody>
                    <a:bodyPr/>
                    <a:lstStyle/>
                    <a:p>
                      <a:r>
                        <a:rPr lang="de-AT" b="1" dirty="0"/>
                        <a:t>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Landesregierung &amp; -verwaltung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291">
                <a:tc>
                  <a:txBody>
                    <a:bodyPr/>
                    <a:lstStyle/>
                    <a:p>
                      <a:r>
                        <a:rPr lang="de-AT" b="1" dirty="0"/>
                        <a:t>Polit. Bezirk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Bezirkshauptmann </a:t>
                      </a:r>
                      <a:br>
                        <a:rPr lang="de-AT" dirty="0"/>
                      </a:br>
                      <a:r>
                        <a:rPr lang="de-AT" dirty="0"/>
                        <a:t>bzw. -frau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291">
                <a:tc>
                  <a:txBody>
                    <a:bodyPr/>
                    <a:lstStyle/>
                    <a:p>
                      <a:r>
                        <a:rPr lang="de-AT" b="1" dirty="0"/>
                        <a:t>Gemeinde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Gemeinderat &amp; -verwaltung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145">
                <a:tc>
                  <a:txBody>
                    <a:bodyPr/>
                    <a:lstStyle/>
                    <a:p>
                      <a:r>
                        <a:rPr lang="de-AT" b="1" dirty="0"/>
                        <a:t>Grundstück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Privatpersonen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5471593" y="1019852"/>
            <a:ext cx="2718348" cy="9273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26" name="Picture 2" descr="https://upload.wikimedia.org/wikipedia/commons/thumb/7/7a/Council_of_Europe_%28blue%29.svg/2000px-Council_of_Europe_%28blue%29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87" y="1324743"/>
            <a:ext cx="19050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ikeandsharon.boldlygoingnowhere.org/AZORES/images/300px-Eu27fancytranspare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0677" y="1230931"/>
            <a:ext cx="1518386" cy="1569000"/>
          </a:xfrm>
          <a:prstGeom prst="rect">
            <a:avLst/>
          </a:prstGeom>
          <a:noFill/>
        </p:spPr>
      </p:pic>
      <p:pic>
        <p:nvPicPr>
          <p:cNvPr id="14" name="Picture 2" descr="https://upload.wikimedia.org/wikipedia/commons/thumb/5/5a/Bezirke_%C3%96sterreichs_Statutarst%C3%A4dte_Kennzeichen.svg/1280px-Bezirke_%C3%96sterreichs_Statutarst%C3%A4dte_Kennzeichen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82" y="3730400"/>
            <a:ext cx="1508214" cy="8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5/5a/Bezirke_%C3%96sterreichs_Statutarst%C3%A4dte_Kennzeichen.svg/1280px-Bezirke_%C3%96sterreichs_Statutarst%C3%A4dte_Kennzeiche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2" y="1268760"/>
            <a:ext cx="8604448" cy="48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historische Erbe Österreichs: polit. Bezirke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3475640" cy="4968552"/>
          </a:xfrm>
        </p:spPr>
        <p:txBody>
          <a:bodyPr anchor="t"/>
          <a:lstStyle/>
          <a:p>
            <a:r>
              <a:rPr lang="de-AT" dirty="0"/>
              <a:t>79 polit. Bezirke</a:t>
            </a:r>
          </a:p>
          <a:p>
            <a:r>
              <a:rPr lang="de-AT" dirty="0"/>
              <a:t>15 Statutarstädte</a:t>
            </a:r>
          </a:p>
          <a:p>
            <a:r>
              <a:rPr lang="de-AT" dirty="0">
                <a:solidFill>
                  <a:srgbClr val="0099FF"/>
                </a:solidFill>
              </a:rPr>
              <a:t>1 polit. Expositur </a:t>
            </a:r>
            <a:r>
              <a:rPr lang="de-AT" dirty="0"/>
              <a:t>(Gröbming)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85173"/>
            <a:ext cx="3887391" cy="153888"/>
          </a:xfrm>
        </p:spPr>
        <p:txBody>
          <a:bodyPr/>
          <a:lstStyle/>
          <a:p>
            <a:r>
              <a:rPr lang="de-AT" sz="400" dirty="0"/>
              <a:t>https://de.wikipedia.org/wiki/Liste_der_Bezirke_und_Statutarst%C3%A4dte_in_%C3%96sterreich#/media/File:Bezirke_%C3%96sterreichs_Statutarst%C3%A4dte_Kennzeichen.sv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6"/>
          <a:stretch/>
        </p:blipFill>
        <p:spPr bwMode="auto">
          <a:xfrm>
            <a:off x="2741320" y="1757576"/>
            <a:ext cx="432048" cy="38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68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1" y="1769249"/>
            <a:ext cx="6782023" cy="381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Gemeinden in Österreich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50785530"/>
              </p:ext>
            </p:extLst>
          </p:nvPr>
        </p:nvGraphicFramePr>
        <p:xfrm>
          <a:off x="7130824" y="1766610"/>
          <a:ext cx="1545632" cy="381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317">
                <a:tc>
                  <a:txBody>
                    <a:bodyPr/>
                    <a:lstStyle/>
                    <a:p>
                      <a:pPr algn="ctr"/>
                      <a:endParaRPr lang="de-AT" sz="1200" dirty="0"/>
                    </a:p>
                    <a:p>
                      <a:pPr algn="ctr"/>
                      <a:r>
                        <a:rPr lang="de-AT" sz="1200" dirty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200" dirty="0"/>
                    </a:p>
                    <a:p>
                      <a:pPr algn="ctr"/>
                      <a:r>
                        <a:rPr lang="de-AT" sz="1200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573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573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171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171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744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744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542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287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674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419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444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442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279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279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175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938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936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343"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3.357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b="1" dirty="0"/>
                        <a:t>2.100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(Eigene Ergänzung 2017 von: Lichtenberger 2002:47)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684568" y="90872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2011: http://www.statistik.at/wcm/idc/idcplg?IdcService=GET_PDF_FILE&amp;RevisionSelectionMethod=LatestReleased&amp;dDocName=056149</a:t>
            </a:r>
          </a:p>
          <a:p>
            <a:endParaRPr lang="de-A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594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Vergleich: Größe von Gemeinden in Europa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62090"/>
            <a:ext cx="3887391" cy="200055"/>
          </a:xfrm>
        </p:spPr>
        <p:txBody>
          <a:bodyPr/>
          <a:lstStyle/>
          <a:p>
            <a:r>
              <a:rPr lang="de-AT" sz="700" dirty="0"/>
              <a:t>(Eigene Adaption 2017 von: https://de.wikipedia.org/wiki/Gemeinden_der_Staaten_Europas)</a:t>
            </a:r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8" y="2064943"/>
            <a:ext cx="7431128" cy="320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79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5757"/>
            <a:ext cx="9144000" cy="457200"/>
          </a:xfrm>
        </p:spPr>
        <p:txBody>
          <a:bodyPr/>
          <a:lstStyle/>
          <a:p>
            <a:pPr algn="ctr"/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24984" y="1223847"/>
            <a:ext cx="4407056" cy="2493185"/>
          </a:xfrm>
        </p:spPr>
        <p:txBody>
          <a:bodyPr/>
          <a:lstStyle/>
          <a:p>
            <a:r>
              <a:rPr lang="de-AT" b="1" dirty="0"/>
              <a:t>„Wovon man sich ein Bild machen muss …“ oder: Österreichs Naturraum im Überblick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(Marco </a:t>
            </a:r>
            <a:r>
              <a:rPr lang="en-US" dirty="0" err="1"/>
              <a:t>Verch</a:t>
            </a:r>
            <a:r>
              <a:rPr lang="en-US" dirty="0"/>
              <a:t>, Flickr, CC BY 2.0)</a:t>
            </a:r>
            <a:endParaRPr lang="de-AT" dirty="0"/>
          </a:p>
        </p:txBody>
      </p:sp>
      <p:pic>
        <p:nvPicPr>
          <p:cNvPr id="5" name="Grafik 4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34361" y="3510321"/>
            <a:ext cx="4610783" cy="2423178"/>
          </a:xfrm>
          <a:prstGeom prst="rect">
            <a:avLst/>
          </a:prstGeom>
        </p:spPr>
      </p:pic>
      <p:pic>
        <p:nvPicPr>
          <p:cNvPr id="7" name="Grafik 6">
            <a:hlinkClick r:id="rId6"/>
            <a:extLst>
              <a:ext uri="{FF2B5EF4-FFF2-40B4-BE49-F238E27FC236}">
                <a16:creationId xmlns:a16="http://schemas.microsoft.com/office/drawing/2014/main" id="{97D0CD61-70FD-41D0-91F0-E012A6DA5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88268">
            <a:off x="5297871" y="1683061"/>
            <a:ext cx="2898559" cy="410016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14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Blick auf Ratzels „Politische Geographie“ (1897)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(Gebhardt et al. 2011:53)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6251"/>
            <a:ext cx="7864308" cy="459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6" y="1544467"/>
            <a:ext cx="2891052" cy="181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-2001491" y="2517775"/>
            <a:ext cx="1828800" cy="9525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Abgerundetes Rechteck 6"/>
          <p:cNvSpPr/>
          <p:nvPr/>
        </p:nvSpPr>
        <p:spPr>
          <a:xfrm>
            <a:off x="9540552" y="4437112"/>
            <a:ext cx="3384376" cy="1080120"/>
          </a:xfrm>
          <a:prstGeom prst="roundRect">
            <a:avLst/>
          </a:prstGeom>
          <a:ln w="76200"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96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Österreich – eine variable Geographie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 2018)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13" y="1484784"/>
            <a:ext cx="9684371" cy="45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Österreich – eine variable Geographie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(Höferl 2018)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30" y="1193062"/>
            <a:ext cx="9143998" cy="49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8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Beginn: 996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/>
              <a:t>(Vereinigung Spuren der Habsburger, o.J.)</a:t>
            </a:r>
            <a:endParaRPr lang="de-AT" dirty="0"/>
          </a:p>
        </p:txBody>
      </p:sp>
      <p:pic>
        <p:nvPicPr>
          <p:cNvPr id="6" name="Picture 2" descr="Vereinigung Spuren der Habsburger">
            <a:hlinkClick r:id="rId3"/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41" y="1289960"/>
            <a:ext cx="592124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8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Von Ostarrichi zum domus Austriae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85348" y="1253520"/>
            <a:ext cx="8766048" cy="4968552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(Lichtenberger 2002:6)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6" y="1118097"/>
            <a:ext cx="8087320" cy="533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0" y="1253520"/>
            <a:ext cx="1852100" cy="1455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773" y="1443415"/>
            <a:ext cx="1401095" cy="126550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2/24/%C3%96sterreich-Scheibler1ps.jpg/313px-%C3%96sterreich-Scheibler1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299161" cy="199232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0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Von Ostarrichi zum domus Austriae (1547)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https://de.wikipedia.org/wiki/Habsburg#/media/File:Habsburg_Map_1547.jpg</a:t>
            </a:r>
          </a:p>
        </p:txBody>
      </p:sp>
      <p:pic>
        <p:nvPicPr>
          <p:cNvPr id="9218" name="Picture 2" descr="https://upload.wikimedia.org/wikipedia/commons/thumb/7/7a/Habsburg_Map_1547.jpg/1024px-Habsburg_Map_154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5996"/>
            <a:ext cx="8280920" cy="51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5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Kaiserthum Österreich (1804–1867)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7984" y="6662090"/>
            <a:ext cx="3887391" cy="200055"/>
          </a:xfrm>
        </p:spPr>
        <p:txBody>
          <a:bodyPr/>
          <a:lstStyle/>
          <a:p>
            <a:r>
              <a:rPr lang="de-AT" sz="700" dirty="0"/>
              <a:t>https://de.wikipedia.org/wiki/Kaisertum_%C3%96sterreich#/media/File:KaisertumOsterreich.png</a:t>
            </a:r>
          </a:p>
        </p:txBody>
      </p:sp>
      <p:pic>
        <p:nvPicPr>
          <p:cNvPr id="4098" name="Picture 2" descr="Austrian Empire (1815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86" y="692696"/>
            <a:ext cx="1919114" cy="19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0/01/KaisertumOsterreic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613327" cy="49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Microsoft Office PowerPoint</Application>
  <PresentationFormat>Bildschirmpräsentation (4:3)</PresentationFormat>
  <Paragraphs>282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Symbol</vt:lpstr>
      <vt:lpstr>Wingdings</vt:lpstr>
      <vt:lpstr>Office-Design</vt:lpstr>
      <vt:lpstr>Versuch einer kurzen politischen Geographie Österreichs</vt:lpstr>
      <vt:lpstr>Überblick</vt:lpstr>
      <vt:lpstr>Ein Blick auf Ratzels „Politische Geographie“ (1897)</vt:lpstr>
      <vt:lpstr>Österreich – eine variable Geographie</vt:lpstr>
      <vt:lpstr>Österreich – eine variable Geographie</vt:lpstr>
      <vt:lpstr>Der Beginn: 996</vt:lpstr>
      <vt:lpstr>Von Ostarrichi zum domus Austriae</vt:lpstr>
      <vt:lpstr>Von Ostarrichi zum domus Austriae (1547)</vt:lpstr>
      <vt:lpstr>Das Kaiserthum Österreich (1804–1867)</vt:lpstr>
      <vt:lpstr>Donaumonarchie Österreich-Ungarn (1867-1918)</vt:lpstr>
      <vt:lpstr>Österreich ab 1918</vt:lpstr>
      <vt:lpstr>Das austrofaschistische Interregnum 1933-1938</vt:lpstr>
      <vt:lpstr>Österreich 1938-1945</vt:lpstr>
      <vt:lpstr>Österreich nach 1945</vt:lpstr>
      <vt:lpstr>… am Rand der „westlichen Welt“ (~1950-1989)</vt:lpstr>
      <vt:lpstr>Österreich nach 1945: Wir &amp; „die“ EU</vt:lpstr>
      <vt:lpstr>Europa der Regionen</vt:lpstr>
      <vt:lpstr>EU-Makrostrategien</vt:lpstr>
      <vt:lpstr>Das historische Erbe Österreichs</vt:lpstr>
      <vt:lpstr>Förderalismus (Österreichischer Lesart)</vt:lpstr>
      <vt:lpstr>Territoriale Gliederung, Akteure &amp; Kompetenzen</vt:lpstr>
      <vt:lpstr>Ein historische Erbe Österreichs: polit. Bezirke</vt:lpstr>
      <vt:lpstr>Gemeinden in Österreich</vt:lpstr>
      <vt:lpstr>Ein Vergleich: Größe von Gemeinden in Europa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Kami Höferl</dc:creator>
  <cp:lastModifiedBy>Höferl, Karl-Michael</cp:lastModifiedBy>
  <cp:revision>5311</cp:revision>
  <cp:lastPrinted>2015-10-13T09:01:31Z</cp:lastPrinted>
  <dcterms:created xsi:type="dcterms:W3CDTF">2011-08-24T13:15:55Z</dcterms:created>
  <dcterms:modified xsi:type="dcterms:W3CDTF">2020-07-29T14:19:52Z</dcterms:modified>
</cp:coreProperties>
</file>