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29" r:id="rId2"/>
    <p:sldId id="461" r:id="rId3"/>
    <p:sldId id="373" r:id="rId4"/>
    <p:sldId id="462" r:id="rId5"/>
    <p:sldId id="464" r:id="rId6"/>
    <p:sldId id="465" r:id="rId7"/>
    <p:sldId id="463" r:id="rId8"/>
    <p:sldId id="430" r:id="rId9"/>
    <p:sldId id="423" r:id="rId10"/>
    <p:sldId id="468" r:id="rId11"/>
    <p:sldId id="449" r:id="rId12"/>
    <p:sldId id="467" r:id="rId13"/>
    <p:sldId id="466" r:id="rId14"/>
    <p:sldId id="427" r:id="rId15"/>
    <p:sldId id="476" r:id="rId16"/>
    <p:sldId id="471" r:id="rId17"/>
    <p:sldId id="475" r:id="rId18"/>
    <p:sldId id="424" r:id="rId19"/>
    <p:sldId id="431" r:id="rId20"/>
    <p:sldId id="470" r:id="rId21"/>
    <p:sldId id="432" r:id="rId22"/>
    <p:sldId id="426" r:id="rId23"/>
    <p:sldId id="478" r:id="rId24"/>
    <p:sldId id="451" r:id="rId25"/>
    <p:sldId id="469" r:id="rId26"/>
    <p:sldId id="460" r:id="rId27"/>
    <p:sldId id="472" r:id="rId28"/>
    <p:sldId id="428" r:id="rId29"/>
    <p:sldId id="477" r:id="rId30"/>
    <p:sldId id="429" r:id="rId31"/>
    <p:sldId id="454" r:id="rId32"/>
    <p:sldId id="474" r:id="rId33"/>
    <p:sldId id="455" r:id="rId34"/>
    <p:sldId id="479" r:id="rId35"/>
    <p:sldId id="434" r:id="rId36"/>
    <p:sldId id="473" r:id="rId37"/>
    <p:sldId id="453" r:id="rId38"/>
    <p:sldId id="346" r:id="rId39"/>
  </p:sldIdLst>
  <p:sldSz cx="9144000" cy="6858000" type="screen4x3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mart City &amp; Verkehr" id="{1CCD5A6C-E386-49E5-8934-0012BB49D2E5}">
          <p14:sldIdLst>
            <p14:sldId id="329"/>
            <p14:sldId id="461"/>
            <p14:sldId id="373"/>
          </p14:sldIdLst>
        </p14:section>
        <p14:section name="Schnittstelle: Urlaub am Bauernhof" id="{B08284AE-230E-4531-87B1-547E01800653}">
          <p14:sldIdLst>
            <p14:sldId id="462"/>
            <p14:sldId id="464"/>
            <p14:sldId id="465"/>
            <p14:sldId id="463"/>
          </p14:sldIdLst>
        </p14:section>
        <p14:section name="Tourismus in Österreich" id="{9FA6468F-89C8-47AC-B12C-A4B8B0EF386C}">
          <p14:sldIdLst>
            <p14:sldId id="430"/>
            <p14:sldId id="423"/>
            <p14:sldId id="468"/>
            <p14:sldId id="449"/>
          </p14:sldIdLst>
        </p14:section>
        <p14:section name="Die Stellung des Tourismus in Österreich" id="{559E3F25-62A0-497B-B9BE-F6ADA9675282}">
          <p14:sldIdLst>
            <p14:sldId id="467"/>
            <p14:sldId id="466"/>
            <p14:sldId id="427"/>
            <p14:sldId id="476"/>
            <p14:sldId id="471"/>
            <p14:sldId id="475"/>
          </p14:sldIdLst>
        </p14:section>
        <p14:section name="Tourismus in Zahlen" id="{9D34607B-B57E-4F55-8336-8E9E5B72C22C}">
          <p14:sldIdLst>
            <p14:sldId id="424"/>
            <p14:sldId id="431"/>
            <p14:sldId id="470"/>
            <p14:sldId id="432"/>
            <p14:sldId id="426"/>
            <p14:sldId id="478"/>
            <p14:sldId id="451"/>
            <p14:sldId id="469"/>
          </p14:sldIdLst>
        </p14:section>
        <p14:section name="Auswirkungen des Tourismus" id="{6403EB8A-852E-4D23-A313-4A2379550DDD}">
          <p14:sldIdLst>
            <p14:sldId id="460"/>
            <p14:sldId id="472"/>
            <p14:sldId id="428"/>
            <p14:sldId id="477"/>
            <p14:sldId id="429"/>
            <p14:sldId id="454"/>
            <p14:sldId id="474"/>
            <p14:sldId id="455"/>
            <p14:sldId id="479"/>
          </p14:sldIdLst>
        </p14:section>
        <p14:section name="Ausblick" id="{A32BF188-18B8-4D00-A79E-82A5A7A9E6B3}">
          <p14:sldIdLst>
            <p14:sldId id="434"/>
            <p14:sldId id="473"/>
            <p14:sldId id="453"/>
            <p14:sldId id="346"/>
          </p14:sldIdLst>
        </p14:section>
        <p14:section name="WORK" id="{065C2155-9D32-4FF4-86F5-A0AF51FBB6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-Michael Höferl" initials="K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33CC33"/>
    <a:srgbClr val="0099FF"/>
    <a:srgbClr val="001E3C"/>
    <a:srgbClr val="0000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225" autoAdjust="0"/>
    <p:restoredTop sz="63535" autoAdjust="0"/>
  </p:normalViewPr>
  <p:slideViewPr>
    <p:cSldViewPr snapToObjects="1">
      <p:cViewPr varScale="1">
        <p:scale>
          <a:sx n="111" d="100"/>
          <a:sy n="111" d="100"/>
        </p:scale>
        <p:origin x="108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008"/>
    </p:cViewPr>
  </p:sorterViewPr>
  <p:notesViewPr>
    <p:cSldViewPr snapToObjects="1">
      <p:cViewPr>
        <p:scale>
          <a:sx n="100" d="100"/>
          <a:sy n="100" d="100"/>
        </p:scale>
        <p:origin x="-1302" y="205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00409FC4-61F4-4970-A640-5B07E8A6213E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CD1EC9DE-968F-4124-AC99-8AE59BE1BCAA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8768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pPr algn="l"/>
            <a:r>
              <a:rPr lang="de-AT" dirty="0"/>
              <a:t>VU Techniken wiss. Arbeitens</a:t>
            </a:r>
          </a:p>
        </p:txBody>
      </p:sp>
    </p:spTree>
    <p:extLst>
      <p:ext uri="{BB962C8B-B14F-4D97-AF65-F5344CB8AC3E}">
        <p14:creationId xmlns:p14="http://schemas.microsoft.com/office/powerpoint/2010/main" val="416144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32C1AC8B-CEB6-403D-8F77-2050842C44F2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1" tIns="45376" rIns="90751" bIns="45376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1" tIns="45376" rIns="90751" bIns="453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564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80577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Diverses Angebot:</a:t>
            </a:r>
          </a:p>
          <a:p>
            <a:endParaRPr lang="de-AT" dirty="0"/>
          </a:p>
          <a:p>
            <a:r>
              <a:rPr lang="de-AT" dirty="0"/>
              <a:t># Städtetourismus</a:t>
            </a:r>
          </a:p>
          <a:p>
            <a:endParaRPr lang="de-AT" dirty="0"/>
          </a:p>
          <a:p>
            <a:r>
              <a:rPr lang="de-AT" dirty="0"/>
              <a:t># Kulturtourismus</a:t>
            </a:r>
          </a:p>
          <a:p>
            <a:endParaRPr lang="de-AT" dirty="0"/>
          </a:p>
          <a:p>
            <a:r>
              <a:rPr lang="de-AT" dirty="0"/>
              <a:t># Wandertourismus</a:t>
            </a:r>
          </a:p>
          <a:p>
            <a:endParaRPr lang="de-AT" dirty="0"/>
          </a:p>
          <a:p>
            <a:r>
              <a:rPr lang="de-AT" dirty="0"/>
              <a:t># Funsport-Tourismus</a:t>
            </a:r>
          </a:p>
          <a:p>
            <a:endParaRPr lang="de-AT" dirty="0"/>
          </a:p>
          <a:p>
            <a:r>
              <a:rPr lang="de-AT" dirty="0"/>
              <a:t># Badetourismus</a:t>
            </a:r>
          </a:p>
          <a:p>
            <a:endParaRPr lang="de-AT" dirty="0"/>
          </a:p>
          <a:p>
            <a:r>
              <a:rPr lang="de-AT" dirty="0"/>
              <a:t># Skitourismus</a:t>
            </a:r>
          </a:p>
          <a:p>
            <a:endParaRPr lang="de-AT" dirty="0"/>
          </a:p>
          <a:p>
            <a:r>
              <a:rPr lang="de-AT" dirty="0"/>
              <a:t># Bildungstourismus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98226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Travel &amp; Tourism Competitiveness Index 2017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62487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06730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5815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Nicht ganz fairer Vergleich: direkt &amp; INDIREKTE Effekte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9265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31266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="1" dirty="0"/>
              <a:t>Alpenbogen: </a:t>
            </a:r>
            <a:r>
              <a:rPr lang="de-AT" dirty="0"/>
              <a:t>W-O Gefälle Winterintensität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Spezialfall Anteil Winter &gt; 60%</a:t>
            </a:r>
          </a:p>
          <a:p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="1" dirty="0"/>
              <a:t>„Sonstige“: </a:t>
            </a:r>
            <a:r>
              <a:rPr lang="de-AT" dirty="0"/>
              <a:t>Bi oder gleich Fokus auf Sommer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71538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Bettenauslastung: Durchschnitt der gebuchten Betten in Bezugszeitraum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1779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7585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48056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66138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Nächtigungsintensität: Nächtigungen je 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Absolute Nächtigungen: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Wien: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XXX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97500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3888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7669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/>
              <a:t># 1823: erste Solebäder in Bad Ischl</a:t>
            </a:r>
          </a:p>
          <a:p>
            <a:r>
              <a:rPr lang="de-AT" baseline="0" dirty="0"/>
              <a:t>1914 Kriegserklärung an Serbien in Kaiservilla unterzeichnet</a:t>
            </a:r>
          </a:p>
          <a:p>
            <a:r>
              <a:rPr lang="de-AT" baseline="0" dirty="0"/>
              <a:t>Karlsbad, Ischl (Kaiser) → Großbürgertum;</a:t>
            </a:r>
          </a:p>
          <a:p>
            <a:endParaRPr lang="de-AT" baseline="0" dirty="0"/>
          </a:p>
          <a:p>
            <a:r>
              <a:rPr lang="de-AT" baseline="0" dirty="0"/>
              <a:t># Bahnanschluss: Sommerfrische</a:t>
            </a:r>
          </a:p>
          <a:p>
            <a:r>
              <a:rPr lang="de-AT" baseline="0" dirty="0"/>
              <a:t>            + 1854 Eröffnung Semmeringbahn →  Hotel </a:t>
            </a:r>
            <a:r>
              <a:rPr lang="de-AT" baseline="0" dirty="0" err="1"/>
              <a:t>Panhans</a:t>
            </a:r>
            <a:r>
              <a:rPr lang="de-AT" baseline="0" dirty="0"/>
              <a:t> 1888</a:t>
            </a:r>
          </a:p>
          <a:p>
            <a:r>
              <a:rPr lang="de-AT" baseline="0" dirty="0"/>
              <a:t>            + 1877 Bad Ischl</a:t>
            </a:r>
          </a:p>
          <a:p>
            <a:endParaRPr lang="de-AT" baseline="0" dirty="0"/>
          </a:p>
          <a:p>
            <a:r>
              <a:rPr lang="de-AT" baseline="0" dirty="0"/>
              <a:t># 1905: Zdarskys erste Steilabfahrt (geboren Tschechien) Arlberg 1908 erster Lift Dornbirn</a:t>
            </a:r>
          </a:p>
          <a:p>
            <a:endParaRPr lang="de-AT" baseline="0" dirty="0"/>
          </a:p>
          <a:p>
            <a:r>
              <a:rPr lang="de-AT" baseline="0" dirty="0"/>
              <a:t># Zwischenkriegszeit: 1000-Mark Sperre (Einreisegebühr) 1933 bis 1936 (Kleiner Grenzverkehr – Kästner)</a:t>
            </a:r>
          </a:p>
          <a:p>
            <a:endParaRPr lang="de-AT" baseline="0" dirty="0"/>
          </a:p>
          <a:p>
            <a:r>
              <a:rPr lang="de-AT" baseline="0" dirty="0"/>
              <a:t># ab 50-er Jahre: Wandern, Baden, Skifahren und Städte → Gesundheitstourismus („Wellness“)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19247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1952 – Lanvanttal/Kärnten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53230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Akkulturation:</a:t>
            </a:r>
          </a:p>
          <a:p>
            <a:r>
              <a:rPr lang="de-AT" dirty="0"/>
              <a:t>Anpassung von Personen al eine Kultur: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Wertvorstellungen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Sitten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Brauchtum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Sprache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Technologie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Auswirkung auf Familien &amp; Erwerbsstrukturen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3917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1990 Piefke Saga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57721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7821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Sölden</a:t>
            </a:r>
            <a:r>
              <a:rPr lang="en-US" dirty="0"/>
              <a:t> – </a:t>
            </a:r>
            <a:r>
              <a:rPr lang="en-US" dirty="0" err="1"/>
              <a:t>Tiefenbachferner</a:t>
            </a:r>
            <a:r>
              <a:rPr lang="en-US" baseline="0" dirty="0"/>
              <a:t>: </a:t>
            </a:r>
            <a:r>
              <a:rPr lang="en-US" baseline="0" dirty="0" err="1"/>
              <a:t>Speichersee</a:t>
            </a:r>
            <a:r>
              <a:rPr lang="en-US" baseline="0" dirty="0"/>
              <a:t> Panorama – </a:t>
            </a:r>
            <a:r>
              <a:rPr lang="en-US" baseline="0" dirty="0" err="1"/>
              <a:t>Naturschutzgebiet</a:t>
            </a:r>
            <a:r>
              <a:rPr lang="en-US" baseline="0" dirty="0"/>
              <a:t> </a:t>
            </a:r>
            <a:r>
              <a:rPr lang="en-US" baseline="0" dirty="0" err="1"/>
              <a:t>Ötztaler</a:t>
            </a:r>
            <a:r>
              <a:rPr lang="en-US" baseline="0" dirty="0"/>
              <a:t> Alpen</a:t>
            </a:r>
          </a:p>
          <a:p>
            <a:endParaRPr lang="en-US" baseline="0" dirty="0"/>
          </a:p>
          <a:p>
            <a:r>
              <a:rPr lang="en-US" baseline="0" dirty="0"/>
              <a:t># 2.900m</a:t>
            </a:r>
          </a:p>
          <a:p>
            <a:endParaRPr lang="en-US" baseline="0" dirty="0"/>
          </a:p>
          <a:p>
            <a:r>
              <a:rPr lang="en-US" baseline="0" dirty="0"/>
              <a:t># 17m </a:t>
            </a:r>
            <a:r>
              <a:rPr lang="en-US" baseline="0" dirty="0" err="1"/>
              <a:t>Tiefe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# 270.000m³ Granit </a:t>
            </a:r>
            <a:r>
              <a:rPr lang="en-US" baseline="0" dirty="0" err="1"/>
              <a:t>gesprengt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# 405.000m3</a:t>
            </a:r>
          </a:p>
          <a:p>
            <a:endParaRPr lang="en-US" baseline="0" dirty="0"/>
          </a:p>
          <a:p>
            <a:r>
              <a:rPr lang="en-US" baseline="0" dirty="0"/>
              <a:t># 35.000m2 </a:t>
            </a:r>
            <a:r>
              <a:rPr lang="en-US" baseline="0" dirty="0" err="1"/>
              <a:t>Fläche</a:t>
            </a:r>
            <a:endParaRPr lang="en-US" dirty="0"/>
          </a:p>
          <a:p>
            <a:endParaRPr lang="en-US" dirty="0"/>
          </a:p>
          <a:p>
            <a:r>
              <a:rPr lang="en-US" dirty="0"/>
              <a:t>#####################################</a:t>
            </a:r>
          </a:p>
          <a:p>
            <a:endParaRPr lang="en-US" dirty="0"/>
          </a:p>
          <a:p>
            <a:r>
              <a:rPr lang="en-US" dirty="0"/>
              <a:t>https://www.soelden.com/speicherteich-panorama</a:t>
            </a:r>
          </a:p>
          <a:p>
            <a:endParaRPr lang="en-US" dirty="0"/>
          </a:p>
          <a:p>
            <a:r>
              <a:rPr lang="en-US" dirty="0"/>
              <a:t>https://www.soelden.com/de/dam/jcr:61ca889a-053e-4d27-a601-a71079ff3f4f/bahnen04_18-19.pdf</a:t>
            </a:r>
          </a:p>
          <a:p>
            <a:endParaRPr lang="en-US" dirty="0"/>
          </a:p>
          <a:p>
            <a:r>
              <a:rPr lang="en-US" dirty="0"/>
              <a:t>https://www.wirtgen-group.com/de-de/news-und-media/hamm/dammbau-im-ewigen-eis/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4071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01018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Sölden</a:t>
            </a:r>
            <a:r>
              <a:rPr lang="en-US" dirty="0"/>
              <a:t> – </a:t>
            </a:r>
            <a:r>
              <a:rPr lang="en-US" dirty="0" err="1"/>
              <a:t>Tiefenbachferner</a:t>
            </a:r>
            <a:r>
              <a:rPr lang="en-US" baseline="0" dirty="0"/>
              <a:t>: </a:t>
            </a:r>
            <a:r>
              <a:rPr lang="en-US" baseline="0" dirty="0" err="1"/>
              <a:t>Speichersee</a:t>
            </a:r>
            <a:r>
              <a:rPr lang="en-US" baseline="0" dirty="0"/>
              <a:t> Panorama</a:t>
            </a:r>
          </a:p>
          <a:p>
            <a:endParaRPr lang="en-US" baseline="0" dirty="0"/>
          </a:p>
          <a:p>
            <a:r>
              <a:rPr lang="en-US" baseline="0" dirty="0"/>
              <a:t># 2.900m</a:t>
            </a:r>
          </a:p>
          <a:p>
            <a:endParaRPr lang="en-US" baseline="0" dirty="0"/>
          </a:p>
          <a:p>
            <a:r>
              <a:rPr lang="en-US" baseline="0" dirty="0"/>
              <a:t># 17m </a:t>
            </a:r>
            <a:r>
              <a:rPr lang="en-US" baseline="0" dirty="0" err="1"/>
              <a:t>Tiefe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# 405.000m3</a:t>
            </a:r>
          </a:p>
          <a:p>
            <a:endParaRPr lang="en-US" baseline="0" dirty="0"/>
          </a:p>
          <a:p>
            <a:r>
              <a:rPr lang="en-US" baseline="0" dirty="0"/>
              <a:t># 35.000m2 </a:t>
            </a:r>
            <a:r>
              <a:rPr lang="en-US" baseline="0" dirty="0" err="1"/>
              <a:t>Fläche</a:t>
            </a:r>
            <a:endParaRPr lang="en-US" dirty="0"/>
          </a:p>
          <a:p>
            <a:endParaRPr lang="en-US" dirty="0"/>
          </a:p>
          <a:p>
            <a:r>
              <a:rPr lang="en-US" dirty="0"/>
              <a:t>#####################################</a:t>
            </a:r>
          </a:p>
          <a:p>
            <a:endParaRPr lang="en-US" dirty="0"/>
          </a:p>
          <a:p>
            <a:r>
              <a:rPr lang="en-US" dirty="0"/>
              <a:t>https://www.soelden.com/speicherteich-panorama</a:t>
            </a:r>
          </a:p>
          <a:p>
            <a:endParaRPr lang="en-US" dirty="0"/>
          </a:p>
          <a:p>
            <a:r>
              <a:rPr lang="en-US" dirty="0"/>
              <a:t>https://www.soelden.com/de/dam/jcr:61ca889a-053e-4d27-a601-a71079ff3f4f/bahnen04_18-19.pdf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0617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69635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Goldenes Quartier:</a:t>
            </a:r>
            <a:r>
              <a:rPr lang="de-AT" baseline="0" dirty="0"/>
              <a:t> Am Hof &amp; Tuchlauben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366984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04983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</a:t>
            </a:r>
            <a:r>
              <a:rPr lang="de-A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Dauer der heutigen Schneebedeckung (2010) verschiebt sich bis 2050 um 200 Höhenmeter bergwärts</a:t>
            </a:r>
          </a:p>
          <a:p>
            <a:endParaRPr lang="de-D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100-Tage-Regel </a:t>
            </a:r>
          </a:p>
          <a:p>
            <a:endParaRPr lang="de-D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Klimasensitivität österreichischer Skigebiete unter Naturschneebedingungen und unter Berücksichtigung gegenwärtiger Beschneiungstechnologie. Quelle: Steiger und Abegg (2011)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Analysen auf Bundeslandebene zeigen unter Berücksichtigung gegenwärtiger Beschneiungstechnologie eine regional deutlich unterschiedliche Sensitivität der Skigebiete gegenüber klimatischen Änderungen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(Abbildung 6.13).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übliche 100-Tage-Regel (Skibetrieb an mindestens 100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Tagen) ist in Ostösterreich schon ab einer Erwärmung von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°C im Vergleich zur Referenzperiode 1961 bis 1990 kaum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mehr erfüllt. Nach Westen hin nimmt die Sensitivität ab. Jedoch wären bei einer Erwärmung von 2 °C nur mehr 64 % der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österreichischen Skigebiete als schneesicher (100-Tage-Regel)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bezeichnen, bei einer Erwärmung um 4 °C lediglich 16 %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Skigebiete. Die Schneeproduktion müsste zur Aufrechterhaltung einer 100-Tage-Saison im Österreichschnitt bei +2 °C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113 % und bei +4 °C um 425 % gesteigert werden. Derartige Steigerungen werden für eine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Vielzahl der Skigebiete ökonomisch nicht tragbar sein, ganz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abgesehen von ökologischen Aspekten und der dazu notwen</a:t>
            </a:r>
            <a:r>
              <a:rPr lang="de-DE" dirty="0"/>
              <a:t>digen Infrastruktur sowie des Energie- und Wasserverbrauchs. 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(AAR14, B2K6, Seite 669 f)</a:t>
            </a:r>
            <a:endParaRPr lang="de-DE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3735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309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5734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0761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Milch Erzeugerpreis: 34c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3421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Land- &amp; forstwirtschaftliche Betriebe gesamt</a:t>
            </a:r>
            <a:r>
              <a:rPr lang="de-AT" baseline="0" dirty="0"/>
              <a:t> 2013: 166.317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/>
              <a:t>* ca. 10.500 Fremdenverekhr</a:t>
            </a:r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064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Kals Osttirol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6091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332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hyperlink" Target="https://de.wikipedia.org/wiki/DKT_&#8211;_Das_kaufm&#228;nnische_Talent#/media/Datei:DKT8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uibk.ac.at/geograph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\Documents\3___LVA\SS_17\VO Österreich\0_Materialien\DKT8.jpg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4244" r="21103"/>
          <a:stretch/>
        </p:blipFill>
        <p:spPr bwMode="auto">
          <a:xfrm>
            <a:off x="0" y="0"/>
            <a:ext cx="914400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 rot="21376088">
            <a:off x="-1367978" y="4251324"/>
            <a:ext cx="12097344" cy="3223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60117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1" y="5277184"/>
            <a:ext cx="8838847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1" y="4869160"/>
            <a:ext cx="8838847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3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61">
            <a:off x="195961" y="-702442"/>
            <a:ext cx="2063896" cy="8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FF1C2A-5EB3-4F10-AA2A-68E53AAF153E}"/>
              </a:ext>
            </a:extLst>
          </p:cNvPr>
          <p:cNvSpPr txBox="1"/>
          <p:nvPr userDrawn="1"/>
        </p:nvSpPr>
        <p:spPr>
          <a:xfrm rot="16200000">
            <a:off x="-2492518" y="1801158"/>
            <a:ext cx="520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8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Brevillier</a:t>
            </a:r>
            <a:r>
              <a:rPr lang="de-AT" sz="8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-Urban Schreibwarenfabrik, CC BY-SA 2.0 de</a:t>
            </a:r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55C7E5-A130-4A57-AAE6-762A66C8CA28}"/>
              </a:ext>
            </a:extLst>
          </p:cNvPr>
          <p:cNvSpPr txBox="1"/>
          <p:nvPr userDrawn="1"/>
        </p:nvSpPr>
        <p:spPr>
          <a:xfrm>
            <a:off x="611560" y="548680"/>
            <a:ext cx="3528392" cy="129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err="1">
              <a:latin typeface="+mn-lt"/>
            </a:endParaRPr>
          </a:p>
        </p:txBody>
      </p:sp>
      <p:pic>
        <p:nvPicPr>
          <p:cNvPr id="2052" name="Picture 4" descr="https://mirrors.creativecommons.org/presskit/buttons/80x15/png/by-sa.png">
            <a:hlinkClick r:id="rId7"/>
            <a:extLst>
              <a:ext uri="{FF2B5EF4-FFF2-40B4-BE49-F238E27FC236}">
                <a16:creationId xmlns:a16="http://schemas.microsoft.com/office/drawing/2014/main" id="{62309D25-8D0F-49AF-8414-32455865A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9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E37823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Regionale Geographie Österreichs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026219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2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austria.info/media/17083/thumbnails/familie-see-tretboot--salzburgerland-tourismus.jpg.3139644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en.info/media/images/sommernachtskonzert-schoenbrunn-gloriette-rot-19to1.jpe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weforum.org/docs/WEF_TTCR_2017_web_040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t/url?sa=t&amp;rct=j&amp;q=&amp;esrc=s&amp;source=web&amp;cd=5&amp;ved=2ahUKEwify4GPv7PiAhUplIsKHU-SCL8QFjAEegQIBxAC&amp;url=https://www.bmnt.gv.at/dam/jcr:46ab8976-a77b-4dd0-b65a-d86fb5dba475/LAGEBERICHT%202016_ELAK_HP.pdf&amp;usg=AOvVaw1qQgpzVzLYB5TVsz3FsmVz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ik.at/web_de/statistiken/wirtschaft/tourismus/tourismus-satellitenkonto/wertschoepfung/index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nt.gv.at/dam/jcr...a77b.../LAGEBERICHT%202016_ELAK_HP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vienna.at/oesterreich-tourismus-steht-vor-voellig-neuer-sommersaison/661025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handelsblatt.com/unternehmen/dienstleister/tourismus-virenschleuder-ischgl-wie-das-coronavirus-nach-deutschland-kam/25864898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wfw.gv.at/Tourismus/TourismusstudienUndPublikationen/Documents/KF%20Stellenwert%20der%20Gemeinde%20f%C3%BCr%20Tourismus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eb_de/statistiken/wirtschaft/tourismus/beherbergung/ankuenfte_naechtigungen/index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iermark.com/multimediaarchiv/bilder/die-kulinarische-dreifaltigkeit-wein-apfel-kuerbis_mi4759?keyword=k%C3%BCrbis%20we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nt.gv.at/dam/jcr...a77b.../LAGEBERICHT%202016_ELAK_HP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ik.at/web_de/services/publikationen/13/index.html?includePage=detailedView&amp;sectionName=Tourismus&amp;pubId=474http://statistik.at/web_de/statistiken/wirtschaft/tourismus/beherbergung/ankuenfte_naechtigungen/index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www.statistik.at/web_de/services/publikationen/13/index.html?includePage=detailedView&amp;sectionName=Tourismus&amp;pubId=474" TargetMode="Externa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statistik.at/web_de/statistiken/wirtschaft/tourismus/index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nt.gv.at/dam/jcr...a77b.../LAGEBERICHT%202016_ELAK_HP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thumb/c/c4/Johann_Erdmann_Gottlieb_Prestel_002.jpg/620px-Johann_Erdmann_Gottlieb_Prestel_002.jpg" TargetMode="External"/><Relationship Id="rId3" Type="http://schemas.openxmlformats.org/officeDocument/2006/relationships/hyperlink" Target="https://fahrzeuge.dorotheum.com/39P140922_143_35935_133/Bild/MUCHSEL-FUCHS-(Atelier)-Grand-Hotel-Panhans-Semmering.jpg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ustria-forum.org/attach/Bilder_und_Videos/Historische_Bilder_IMAGNO/Postkarte/00111306/scaled-400x255-00111306.jpg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www.derstandard.at/story/2000117370719/tirol-braucht-die-piefk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3LzCO14c5kY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enna.at/shopping-tourismus-reiche-russen-und-chinesen-lieben-wien/349620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in.ccca.ac.at/sites/coin.ccca.ac.at/files/factsheets/4_tourismus_v4_02112015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mweltbundesamt.at/fileadmin/site/umweltkontrolle/2019/ukb19_11_nachhaltige_produktion.pdf" TargetMode="Externa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scover.com/at/guide/5,de/objectId,MKA144617at/hom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laubambauernhof.at/reisearten/bauernhof/anfrage?gclid=CjwKCAjwiZnnBRBQEiwAcWKfYolMI6zlAlZZcESy7xheehlOscOHqEBw0Kw8tKSuyhHU5hh7-dTQhRoCjCQQAvD_Bw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uenerbericht.at/cm4/jdownload/send/2-gr-bericht-terreich/1650-gb201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ik.at/web_de/services/oesterreich_zahlen_daten_fakten/index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/>
              <a:t>SS 20 </a:t>
            </a:r>
            <a:r>
              <a:rPr lang="de-AT" dirty="0"/>
              <a:t>| Karl Michael Höferl 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… über den Tourismus ins Land der Hämmer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VO Regionale Geographie Österreichs &amp; der Ostalpen</a:t>
            </a:r>
          </a:p>
        </p:txBody>
      </p:sp>
    </p:spTree>
    <p:extLst>
      <p:ext uri="{BB962C8B-B14F-4D97-AF65-F5344CB8AC3E}">
        <p14:creationId xmlns:p14="http://schemas.microsoft.com/office/powerpoint/2010/main" val="291633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Tourismus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(SalzburgerLand Tourismus, o.J.)</a:t>
            </a:r>
          </a:p>
        </p:txBody>
      </p:sp>
      <p:pic>
        <p:nvPicPr>
          <p:cNvPr id="1026" name="Picture 2" descr="SalzburgerLand Tourismus, o.J.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12" y="1515766"/>
            <a:ext cx="9304548" cy="43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16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Tourismus in Österreich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(Wien.info 2015)</a:t>
            </a:r>
          </a:p>
        </p:txBody>
      </p:sp>
      <p:pic>
        <p:nvPicPr>
          <p:cNvPr id="7" name="Inhaltsplatzhalter 6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-6899" y="1266697"/>
            <a:ext cx="9243524" cy="48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5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Zur Stellung Österreichs als touristischer Anbieter</a:t>
            </a:r>
          </a:p>
        </p:txBody>
      </p:sp>
      <p:pic>
        <p:nvPicPr>
          <p:cNvPr id="5" name="Inhaltsplatzhalter 4" descr="WEF 2017:xiv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216229" y="836712"/>
            <a:ext cx="6444004" cy="301904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(WEF 2017:xiv)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734" y="3204762"/>
            <a:ext cx="4722855" cy="332058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245769" y="5723731"/>
            <a:ext cx="4562951" cy="179864"/>
          </a:xfrm>
          <a:prstGeom prst="rect">
            <a:avLst/>
          </a:prstGeom>
          <a:solidFill>
            <a:srgbClr val="E37823">
              <a:alpha val="41000"/>
            </a:srgbClr>
          </a:solidFill>
          <a:ln w="28575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9602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Tourismus als volkswirtschaftlicher Faktor</a:t>
            </a:r>
          </a:p>
        </p:txBody>
      </p:sp>
      <p:pic>
        <p:nvPicPr>
          <p:cNvPr id="5" name="Inhaltsplatzhalter 4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775" y="1455040"/>
            <a:ext cx="8766175" cy="4566248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(BMWFW 2016:14)</a:t>
            </a:r>
          </a:p>
        </p:txBody>
      </p:sp>
    </p:spTree>
    <p:extLst>
      <p:ext uri="{BB962C8B-B14F-4D97-AF65-F5344CB8AC3E}">
        <p14:creationId xmlns:p14="http://schemas.microsoft.com/office/powerpoint/2010/main" val="3293911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Touristische Wertschöpfung in Österreich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70448" y="1124744"/>
            <a:ext cx="8766048" cy="5184576"/>
          </a:xfrm>
        </p:spPr>
        <p:txBody>
          <a:bodyPr/>
          <a:lstStyle/>
          <a:p>
            <a:pPr marL="0" indent="0">
              <a:buNone/>
            </a:pPr>
            <a:r>
              <a:rPr lang="de-AT" b="1" dirty="0"/>
              <a:t>Wertschöpfung Tourismus &amp; </a:t>
            </a:r>
            <a:r>
              <a:rPr lang="de-AT" b="1" dirty="0" err="1"/>
              <a:t>Freizeitwirschaft</a:t>
            </a:r>
            <a:r>
              <a:rPr lang="de-AT" b="1" dirty="0"/>
              <a:t> (</a:t>
            </a:r>
            <a:r>
              <a:rPr lang="de-AT" b="1" dirty="0">
                <a:hlinkClick r:id="rId3"/>
              </a:rPr>
              <a:t>2017</a:t>
            </a:r>
            <a:r>
              <a:rPr lang="de-AT" b="1" dirty="0"/>
              <a:t>):</a:t>
            </a:r>
          </a:p>
          <a:p>
            <a:pPr marL="0" indent="0">
              <a:buNone/>
            </a:pPr>
            <a:endParaRPr lang="de-AT" sz="1600" b="1" dirty="0"/>
          </a:p>
          <a:p>
            <a:r>
              <a:rPr lang="de-AT" dirty="0"/>
              <a:t>Direkte Effekte: 		23,6 Mrd. € 	→ 6,4% BIP</a:t>
            </a:r>
          </a:p>
          <a:p>
            <a:r>
              <a:rPr lang="de-AT" dirty="0"/>
              <a:t>Indirekte Effekte:	6,9 Mrd. €		→ 1,9% BIP</a:t>
            </a:r>
          </a:p>
          <a:p>
            <a:r>
              <a:rPr lang="de-AT" b="1" dirty="0"/>
              <a:t>Tourismus gesamt:	30,5 Mrd. €	→ 8,2% BIP</a:t>
            </a:r>
          </a:p>
          <a:p>
            <a:endParaRPr lang="de-AT" sz="1600" dirty="0"/>
          </a:p>
          <a:p>
            <a:r>
              <a:rPr lang="de-AT" dirty="0"/>
              <a:t>Dir. &amp; </a:t>
            </a:r>
            <a:r>
              <a:rPr lang="de-AT" dirty="0" err="1"/>
              <a:t>indir</a:t>
            </a:r>
            <a:r>
              <a:rPr lang="de-AT" dirty="0"/>
              <a:t>. Effekte	25,7 Mrd. €	→ 7,0% BIP</a:t>
            </a:r>
            <a:br>
              <a:rPr lang="de-AT" dirty="0"/>
            </a:br>
            <a:r>
              <a:rPr lang="de-AT" dirty="0"/>
              <a:t>Freizeitkonsum </a:t>
            </a:r>
            <a:br>
              <a:rPr lang="de-AT" dirty="0"/>
            </a:br>
            <a:r>
              <a:rPr lang="de-AT" dirty="0"/>
              <a:t>Inländer</a:t>
            </a:r>
          </a:p>
          <a:p>
            <a:endParaRPr lang="de-AT" sz="1100" dirty="0"/>
          </a:p>
          <a:p>
            <a:r>
              <a:rPr lang="de-AT" b="1" dirty="0"/>
              <a:t>Gesamt:				56,2 Mrd. €	→ 15,2% BIP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700"/>
              <a:t>(Statistik Austria 2020)</a:t>
            </a:r>
            <a:endParaRPr lang="de-AT" sz="700" dirty="0"/>
          </a:p>
        </p:txBody>
      </p:sp>
      <p:cxnSp>
        <p:nvCxnSpPr>
          <p:cNvPr id="6" name="Gerade Verbindung 5"/>
          <p:cNvCxnSpPr>
            <a:cxnSpLocks/>
          </p:cNvCxnSpPr>
          <p:nvPr/>
        </p:nvCxnSpPr>
        <p:spPr>
          <a:xfrm>
            <a:off x="395536" y="5517232"/>
            <a:ext cx="604867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6" r="780"/>
          <a:stretch/>
        </p:blipFill>
        <p:spPr bwMode="auto">
          <a:xfrm>
            <a:off x="9926493" y="960533"/>
            <a:ext cx="343733" cy="339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6E419B37-DA42-4C37-A4E7-238A4157FF94}"/>
              </a:ext>
            </a:extLst>
          </p:cNvPr>
          <p:cNvCxnSpPr>
            <a:cxnSpLocks/>
          </p:cNvCxnSpPr>
          <p:nvPr/>
        </p:nvCxnSpPr>
        <p:spPr>
          <a:xfrm>
            <a:off x="395536" y="3861048"/>
            <a:ext cx="604867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5">
            <a:extLst>
              <a:ext uri="{FF2B5EF4-FFF2-40B4-BE49-F238E27FC236}">
                <a16:creationId xmlns:a16="http://schemas.microsoft.com/office/drawing/2014/main" id="{92C70595-17FF-4164-8B50-68D6B1C16F0D}"/>
              </a:ext>
            </a:extLst>
          </p:cNvPr>
          <p:cNvCxnSpPr>
            <a:cxnSpLocks/>
          </p:cNvCxnSpPr>
          <p:nvPr/>
        </p:nvCxnSpPr>
        <p:spPr>
          <a:xfrm>
            <a:off x="395536" y="5589240"/>
            <a:ext cx="604867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5">
            <a:extLst>
              <a:ext uri="{FF2B5EF4-FFF2-40B4-BE49-F238E27FC236}">
                <a16:creationId xmlns:a16="http://schemas.microsoft.com/office/drawing/2014/main" id="{25D55165-571F-4DE2-B6EF-DEE90C1461D9}"/>
              </a:ext>
            </a:extLst>
          </p:cNvPr>
          <p:cNvCxnSpPr>
            <a:cxnSpLocks/>
          </p:cNvCxnSpPr>
          <p:nvPr/>
        </p:nvCxnSpPr>
        <p:spPr>
          <a:xfrm>
            <a:off x="395536" y="2060848"/>
            <a:ext cx="604867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1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Touristische Wertschöpfung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700"/>
              <a:t>(Daten: Statistik Austria 2020)</a:t>
            </a:r>
            <a:endParaRPr lang="de-AT" sz="7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6" r="780"/>
          <a:stretch/>
        </p:blipFill>
        <p:spPr bwMode="auto">
          <a:xfrm>
            <a:off x="9926493" y="960533"/>
            <a:ext cx="343733" cy="339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EA110AB0-49DD-493B-9F48-1385A605C5F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231775" y="1638201"/>
            <a:ext cx="8766175" cy="43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67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</p:spPr>
        <p:txBody>
          <a:bodyPr/>
          <a:lstStyle/>
          <a:p>
            <a:r>
              <a:rPr lang="de-AT" dirty="0"/>
              <a:t>Touristische Wertschöpfung in Österreich: Indirekte Effekte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sz="700" dirty="0"/>
              <a:t>(BMWFW 2016:26)</a:t>
            </a:r>
          </a:p>
        </p:txBody>
      </p:sp>
      <p:pic>
        <p:nvPicPr>
          <p:cNvPr id="3" name="Grafik 2" descr="BMWFW 2016:26">
            <a:hlinkClick r:id="rId3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25" y="1279940"/>
            <a:ext cx="8064894" cy="49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18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A384F-549E-40D4-AA92-D3BA6FD8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Tourismus 2020: Corona-Pandemie &amp; Lockdown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FD0ACB-1FED-4045-8FE0-5AC685A552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/>
              <a:t>(Vienna.at 2020; Handelsblatt 2020)</a:t>
            </a:r>
            <a:endParaRPr lang="de-AT"/>
          </a:p>
        </p:txBody>
      </p:sp>
      <p:pic>
        <p:nvPicPr>
          <p:cNvPr id="1026" name="Picture 2" descr="C:\Users\c716619\AppData\Local\Temp\SNAGHTML1b6a3dcc.PNG">
            <a:hlinkClick r:id="rId2"/>
            <a:extLst>
              <a:ext uri="{FF2B5EF4-FFF2-40B4-BE49-F238E27FC236}">
                <a16:creationId xmlns:a16="http://schemas.microsoft.com/office/drawing/2014/main" id="{8A5F3095-E230-4854-93EC-690ECFCD50BF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9973"/>
            <a:ext cx="3778612" cy="49688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61C4409B-9ED6-48EE-A247-10428623E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137" y="1209973"/>
            <a:ext cx="3887391" cy="498085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691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Typisierung von Tourismusgemeinden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(ÖIR 2008:17)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547964" y="1843314"/>
            <a:ext cx="8344516" cy="4754038"/>
            <a:chOff x="107504" y="1699295"/>
            <a:chExt cx="8920579" cy="4754041"/>
          </a:xfrm>
        </p:grpSpPr>
        <p:pic>
          <p:nvPicPr>
            <p:cNvPr id="1026" name="Picture 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699296"/>
              <a:ext cx="8920579" cy="4754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216" y="1699295"/>
              <a:ext cx="3694704" cy="1656185"/>
            </a:xfrm>
            <a:prstGeom prst="rect">
              <a:avLst/>
            </a:prstGeom>
          </p:spPr>
        </p:pic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77" y="908720"/>
            <a:ext cx="5379227" cy="20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26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Saisonalität im österreichischen Tourismus (2016)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2017)</a:t>
            </a:r>
          </a:p>
        </p:txBody>
      </p:sp>
      <p:pic>
        <p:nvPicPr>
          <p:cNvPr id="6" name="Inhaltsplatzhalter 5" descr="Statistik Austria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1417364" y="1152890"/>
            <a:ext cx="6250980" cy="508442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0B0AFF0-5321-4904-B3A8-8468CF82BAB3}"/>
              </a:ext>
            </a:extLst>
          </p:cNvPr>
          <p:cNvSpPr txBox="1"/>
          <p:nvPr/>
        </p:nvSpPr>
        <p:spPr>
          <a:xfrm rot="16200000">
            <a:off x="-941258" y="331634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latin typeface="+mn-lt"/>
              </a:rPr>
              <a:t>Bettenauslastung</a:t>
            </a:r>
          </a:p>
        </p:txBody>
      </p:sp>
    </p:spTree>
    <p:extLst>
      <p:ext uri="{BB962C8B-B14F-4D97-AF65-F5344CB8AC3E}">
        <p14:creationId xmlns:p14="http://schemas.microsoft.com/office/powerpoint/2010/main" val="337294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Rückblick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848314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Mythos Land- &amp; Forstwirtschaft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Ein Blick nach hinten ...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... und in's Jetzt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Bio - eh klar(?)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Klimaschutz und LaFo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(Steiermark Tourismus, o.J.)</a:t>
            </a:r>
            <a:endParaRPr lang="de-AT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578" y="2348880"/>
            <a:ext cx="4118197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6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Nächtigungen in Österreich</a:t>
            </a:r>
          </a:p>
        </p:txBody>
      </p:sp>
      <p:pic>
        <p:nvPicPr>
          <p:cNvPr id="5" name="Inhaltsplatzhalter 4" descr="BMWFW 2016:17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b="19980"/>
          <a:stretch/>
        </p:blipFill>
        <p:spPr>
          <a:xfrm>
            <a:off x="626036" y="1181101"/>
            <a:ext cx="7977652" cy="397609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(BMWFW 2016:17)</a:t>
            </a:r>
          </a:p>
        </p:txBody>
      </p:sp>
      <p:pic>
        <p:nvPicPr>
          <p:cNvPr id="6" name="Inhaltsplatzhalter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t="85648"/>
          <a:stretch/>
        </p:blipFill>
        <p:spPr>
          <a:xfrm>
            <a:off x="-23812" y="5589240"/>
            <a:ext cx="9073008" cy="8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7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Nächtigungen in Österreich (2016)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2017)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201183" y="885984"/>
            <a:ext cx="7004361" cy="5538099"/>
            <a:chOff x="1201183" y="885984"/>
            <a:chExt cx="7004361" cy="5538099"/>
          </a:xfrm>
        </p:grpSpPr>
        <p:pic>
          <p:nvPicPr>
            <p:cNvPr id="6" name="Grafik 5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519" y="885984"/>
              <a:ext cx="6921305" cy="2825667"/>
            </a:xfrm>
            <a:prstGeom prst="rect">
              <a:avLst/>
            </a:prstGeom>
          </p:spPr>
        </p:pic>
        <p:pic>
          <p:nvPicPr>
            <p:cNvPr id="7" name="Grafik 6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1183" y="3871383"/>
              <a:ext cx="7004361" cy="2552700"/>
            </a:xfrm>
            <a:prstGeom prst="rect">
              <a:avLst/>
            </a:prstGeom>
          </p:spPr>
        </p:pic>
      </p:grpSp>
      <p:sp>
        <p:nvSpPr>
          <p:cNvPr id="11" name="Textfeld 10"/>
          <p:cNvSpPr txBox="1"/>
          <p:nvPr/>
        </p:nvSpPr>
        <p:spPr>
          <a:xfrm rot="16200000">
            <a:off x="50305" y="204603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latin typeface="+mn-lt"/>
              </a:rPr>
              <a:t>Winter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50305" y="485435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latin typeface="+mn-lt"/>
              </a:rPr>
              <a:t>Sommer</a:t>
            </a:r>
          </a:p>
        </p:txBody>
      </p:sp>
    </p:spTree>
    <p:extLst>
      <p:ext uri="{BB962C8B-B14F-4D97-AF65-F5344CB8AC3E}">
        <p14:creationId xmlns:p14="http://schemas.microsoft.com/office/powerpoint/2010/main" val="898345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Nächtigungsintensitäten in Österreich (2011)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Atlas 2012)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298736" y="1363346"/>
            <a:ext cx="8548588" cy="4686274"/>
            <a:chOff x="343892" y="1340768"/>
            <a:chExt cx="8548588" cy="468627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92" y="1340768"/>
              <a:ext cx="8548588" cy="46862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54"/>
            <a:stretch/>
          </p:blipFill>
          <p:spPr bwMode="auto">
            <a:xfrm>
              <a:off x="343892" y="1340768"/>
              <a:ext cx="2957700" cy="1843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1115616" y="1340768"/>
              <a:ext cx="16561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200" b="1" dirty="0">
                  <a:latin typeface="+mn-lt"/>
                </a:rPr>
                <a:t>Nächtigungen je 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00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DFDDD-C98B-410B-96B9-87572309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Nächtigungsintensitäten in Europa (2017)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D9B63908-E2FC-4824-82DA-EB13B5C0146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489373" y="878957"/>
            <a:ext cx="6250980" cy="557316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73744D-26FA-416A-9F7D-8325C60B5F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(Statistik Austria, 2019)</a:t>
            </a:r>
          </a:p>
        </p:txBody>
      </p:sp>
    </p:spTree>
    <p:extLst>
      <p:ext uri="{BB962C8B-B14F-4D97-AF65-F5344CB8AC3E}">
        <p14:creationId xmlns:p14="http://schemas.microsoft.com/office/powerpoint/2010/main" val="2008908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Nächtigungen in Österreich: Die Top-10 Gemeinden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2017)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86619" y="1421238"/>
            <a:ext cx="8766175" cy="45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77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Entwicklung der Aufenthaltsdauer</a:t>
            </a:r>
          </a:p>
        </p:txBody>
      </p:sp>
      <p:pic>
        <p:nvPicPr>
          <p:cNvPr id="5" name="Inhaltsplatzhalter 4" descr="BMWFW 2016:17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55" y="1612456"/>
            <a:ext cx="8766175" cy="4207763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(BMWFW 2016:17)</a:t>
            </a:r>
          </a:p>
        </p:txBody>
      </p:sp>
    </p:spTree>
    <p:extLst>
      <p:ext uri="{BB962C8B-B14F-4D97-AF65-F5344CB8AC3E}">
        <p14:creationId xmlns:p14="http://schemas.microsoft.com/office/powerpoint/2010/main" val="85635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Tourismus in Österreich – ein Blick zurück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026" name="Picture 2" descr="Bildergebnis fÃ¼r grand hotel panhans post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38" y="3687516"/>
            <a:ext cx="1826208" cy="2756541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/>
          <a:srcRect l="7858" r="11720"/>
          <a:stretch/>
        </p:blipFill>
        <p:spPr bwMode="auto">
          <a:xfrm>
            <a:off x="4363558" y="1055255"/>
            <a:ext cx="4176464" cy="339969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  <p:pic>
        <p:nvPicPr>
          <p:cNvPr id="1028" name="Picture 4" descr="Bildergebnis fÃ¼r postkarte wien historische aufnahme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20" y="4775010"/>
            <a:ext cx="2586953" cy="164918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c/c4/Johann_Erdmann_Gottlieb_Prestel_002.jpg/620px-Johann_Erdmann_Gottlieb_Prestel_002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5" y="1101189"/>
            <a:ext cx="2949141" cy="2283206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22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Auswirkungen touristischer Entwicklung</a:t>
            </a:r>
          </a:p>
        </p:txBody>
      </p:sp>
      <p:pic>
        <p:nvPicPr>
          <p:cNvPr id="5" name="Inhaltsplatzhalter 4" descr="Hubatschek 2003:37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130118" y="959907"/>
            <a:ext cx="6908530" cy="543158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(Hubatschek 2003:37)</a:t>
            </a:r>
          </a:p>
        </p:txBody>
      </p:sp>
    </p:spTree>
    <p:extLst>
      <p:ext uri="{BB962C8B-B14F-4D97-AF65-F5344CB8AC3E}">
        <p14:creationId xmlns:p14="http://schemas.microsoft.com/office/powerpoint/2010/main" val="881623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Auswirkungen touristischer Entwicklung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 bwMode="auto">
          <a:xfrm>
            <a:off x="938733" y="3870573"/>
            <a:ext cx="73056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314" y="1052736"/>
            <a:ext cx="72866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0573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0926-29A0-43A3-A21C-B6681C65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Auswirkungen touristischer Entwicklung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0D839E-9AEE-4E5F-B7E5-6D6D15D070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(Der Standard, 2020)</a:t>
            </a:r>
          </a:p>
        </p:txBody>
      </p:sp>
      <p:pic>
        <p:nvPicPr>
          <p:cNvPr id="6" name="Picture 2" descr="https://s3.amazonaws.com/gs-geo-images/f0eab8ec-47f9-4e76-be40-26a90bf7a263.jpg">
            <a:extLst>
              <a:ext uri="{FF2B5EF4-FFF2-40B4-BE49-F238E27FC236}">
                <a16:creationId xmlns:a16="http://schemas.microsoft.com/office/drawing/2014/main" id="{199E619D-5E67-4280-90BD-1FA16D769049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0" y="1484784"/>
            <a:ext cx="3732024" cy="437061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B727AF3D-70EB-4281-B7BF-ECE04802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272" y="980728"/>
            <a:ext cx="4159464" cy="537872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26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195720" cy="4968552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400"/>
              </a:spcAft>
              <a:buNone/>
            </a:pPr>
            <a:r>
              <a:rPr lang="de-AT" b="1" dirty="0"/>
              <a:t>Wir reisen ab! – </a:t>
            </a:r>
            <a:br>
              <a:rPr lang="de-AT" b="1" dirty="0"/>
            </a:br>
            <a:r>
              <a:rPr lang="de-AT" b="1" dirty="0"/>
              <a:t>Vom Tourismus in Österreich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Urlaub am Bauernhof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Österreich als touristischer Anbieter ...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... in Zahlen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Auswirkungen tour. Entwicklung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Was die Zukunft bringen mag</a:t>
            </a:r>
            <a:endParaRPr lang="de-AT" b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93" y="2636912"/>
            <a:ext cx="4355819" cy="311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465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Auswirkungen touristischer Entwicklung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(Tirol Werbung 2014)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8" y="1021755"/>
            <a:ext cx="7944028" cy="52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194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Auswirkungen touristischer Entwicklung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(Hechenblaikner, o.J.)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60" y="926193"/>
            <a:ext cx="7401026" cy="554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869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49634"/>
            <a:ext cx="3887391" cy="215444"/>
          </a:xfrm>
        </p:spPr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Hechenblaikner</a:t>
            </a:r>
            <a:r>
              <a:rPr lang="de-AT" dirty="0"/>
              <a:t>, o.J.)d</a:t>
            </a:r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0" y="831088"/>
            <a:ext cx="7115076" cy="569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856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Auswirkungen touristischer Entwicklung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(Hechenblaikner, o.J.)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02" y="949747"/>
            <a:ext cx="7223296" cy="543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789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0DE35-8FFB-4543-8271-54A120F0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Zum Nachsehen: „Die Fremden kommen“ (1976)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7C7FE530-F700-4DFD-ABC6-5FFD7D38199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451703" y="1181100"/>
            <a:ext cx="6326318" cy="496887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56B3EE-F996-4261-BF6B-7046DA1B3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(ORF, 1976)</a:t>
            </a:r>
          </a:p>
        </p:txBody>
      </p:sp>
    </p:spTree>
    <p:extLst>
      <p:ext uri="{BB962C8B-B14F-4D97-AF65-F5344CB8AC3E}">
        <p14:creationId xmlns:p14="http://schemas.microsoft.com/office/powerpoint/2010/main" val="2448827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Einige Rahmenbedingungen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401910" cy="4968552"/>
          </a:xfrm>
        </p:spPr>
        <p:txBody>
          <a:bodyPr/>
          <a:lstStyle/>
          <a:p>
            <a:r>
              <a:rPr lang="de-AT" dirty="0"/>
              <a:t>Sinkende Aufenthaltsdauer</a:t>
            </a:r>
          </a:p>
          <a:p>
            <a:r>
              <a:rPr lang="de-AT" dirty="0"/>
              <a:t>Konstante „Dauerbesucher“: Deutschland &amp; Inland</a:t>
            </a:r>
          </a:p>
          <a:p>
            <a:pPr lvl="1"/>
            <a:r>
              <a:rPr lang="de-AT" dirty="0"/>
              <a:t>Kleinräumig nationale Schwerpunkte → Kaufkraft</a:t>
            </a:r>
          </a:p>
          <a:p>
            <a:r>
              <a:rPr lang="de-AT" dirty="0"/>
              <a:t>Erfolg, der inflexibel macht</a:t>
            </a:r>
          </a:p>
          <a:p>
            <a:r>
              <a:rPr lang="de-AT" dirty="0"/>
              <a:t>Suburbanisierung &amp; Zweitwohnsitze</a:t>
            </a:r>
          </a:p>
          <a:p>
            <a:r>
              <a:rPr lang="de-AT" dirty="0"/>
              <a:t>Umweltauswirkungen Expansion Infrastruktur</a:t>
            </a:r>
          </a:p>
          <a:p>
            <a:r>
              <a:rPr lang="de-AT" dirty="0"/>
              <a:t>Klimawandel</a:t>
            </a:r>
          </a:p>
          <a:p>
            <a:r>
              <a:rPr lang="de-AT" dirty="0"/>
              <a:t>Multioptionaler Gast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de-AT" dirty="0"/>
              <a:t>http://www.vienna.at/shopping-tourismus-reiche-russen-und-chinesen-lieben-wien/3496204</a:t>
            </a:r>
          </a:p>
        </p:txBody>
      </p:sp>
      <p:pic>
        <p:nvPicPr>
          <p:cNvPr id="8" name="Grafik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83">
            <a:off x="4480272" y="1509880"/>
            <a:ext cx="4900459" cy="431181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380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Wirtschaft im Klimawandel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(CCCA, 2014)</a:t>
            </a:r>
            <a:endParaRPr lang="de-AT"/>
          </a:p>
        </p:txBody>
      </p:sp>
      <p:pic>
        <p:nvPicPr>
          <p:cNvPr id="7" name="Inhaltsplatzhalter 6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950614" y="1181100"/>
            <a:ext cx="7328496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1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600" dirty="0"/>
              <a:t>Exkurs: Konsequenzen eines geänderten Klimas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54396"/>
            <a:ext cx="3887391" cy="215444"/>
          </a:xfrm>
        </p:spPr>
        <p:txBody>
          <a:bodyPr/>
          <a:lstStyle/>
          <a:p>
            <a:r>
              <a:rPr lang="de-AT" altLang="de-DE" dirty="0"/>
              <a:t>(AAR 2014)</a:t>
            </a:r>
          </a:p>
        </p:txBody>
      </p:sp>
      <p:pic>
        <p:nvPicPr>
          <p:cNvPr id="7" name="Bild 2" descr="Abb.6.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70" y="980728"/>
            <a:ext cx="8512068" cy="54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95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757"/>
            <a:ext cx="9144000" cy="457200"/>
          </a:xfrm>
        </p:spPr>
        <p:txBody>
          <a:bodyPr/>
          <a:lstStyle/>
          <a:p>
            <a:pPr algn="ctr"/>
            <a:r>
              <a:rPr lang="de-AT"/>
              <a:t>Ausblick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524984" y="1223847"/>
            <a:ext cx="4407056" cy="2493185"/>
          </a:xfrm>
        </p:spPr>
        <p:txBody>
          <a:bodyPr/>
          <a:lstStyle/>
          <a:p>
            <a:r>
              <a:rPr lang="de-AT" b="1" dirty="0"/>
              <a:t>Von den Äckern …</a:t>
            </a:r>
          </a:p>
          <a:p>
            <a:r>
              <a:rPr lang="de-AT" b="1" dirty="0"/>
              <a:t>… über den Tourismus …</a:t>
            </a:r>
          </a:p>
          <a:p>
            <a:r>
              <a:rPr lang="de-AT" b="1" dirty="0"/>
              <a:t>… zum Land der Hämmer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(Marco Verch, Flickr, CC BY 2.0)</a:t>
            </a:r>
            <a:endParaRPr lang="de-AT" dirty="0"/>
          </a:p>
        </p:txBody>
      </p:sp>
      <p:pic>
        <p:nvPicPr>
          <p:cNvPr id="5" name="Grafik 4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34361" y="3510321"/>
            <a:ext cx="4610783" cy="2423178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97D0CD61-70FD-41D0-91F0-E012A6DA5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8268">
            <a:off x="5297871" y="1683061"/>
            <a:ext cx="2898559" cy="410016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8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Der „Urlaub am Bauernhof“ als Nebeneinkunft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(Tiscover, o.J.)</a:t>
            </a:r>
          </a:p>
        </p:txBody>
      </p:sp>
      <p:pic>
        <p:nvPicPr>
          <p:cNvPr id="3074" name="Picture 2" descr="Tiscover, o.J.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1090836"/>
            <a:ext cx="921702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44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Der „Urlaub am Bauernhof“ als Nebeneinkunft</a:t>
            </a:r>
          </a:p>
        </p:txBody>
      </p:sp>
      <p:pic>
        <p:nvPicPr>
          <p:cNvPr id="5" name="Inhaltsplatzhalter 4" descr="Uralub am Bauernhof, o.J.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4"/>
          <a:srcRect b="18581"/>
          <a:stretch/>
        </p:blipFill>
        <p:spPr>
          <a:xfrm>
            <a:off x="0" y="908720"/>
            <a:ext cx="9144000" cy="5472608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(Uralub am Bauernhof, o.J.)</a:t>
            </a:r>
          </a:p>
        </p:txBody>
      </p:sp>
    </p:spTree>
    <p:extLst>
      <p:ext uri="{BB962C8B-B14F-4D97-AF65-F5344CB8AC3E}">
        <p14:creationId xmlns:p14="http://schemas.microsoft.com/office/powerpoint/2010/main" val="303349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Produktionswerte der Land- und Forstwirtschaft (2015)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(BMLFUW 2017:13)</a:t>
            </a:r>
          </a:p>
        </p:txBody>
      </p:sp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48" y="1274194"/>
            <a:ext cx="8640962" cy="48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98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Landwirtschaftliche Nebentätigkeiten (2013)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(Eigene Erstellung 2018; Daten: Statistik Austria 2016)</a:t>
            </a:r>
          </a:p>
        </p:txBody>
      </p:sp>
      <p:pic>
        <p:nvPicPr>
          <p:cNvPr id="7" name="Grafik 6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DECF6"/>
              </a:clrFrom>
              <a:clrTo>
                <a:srgbClr val="DDECF6">
                  <a:alpha val="0"/>
                </a:srgbClr>
              </a:clrTo>
            </a:clrChange>
          </a:blip>
          <a:srcRect l="1546" t="21244" r="2931" b="7891"/>
          <a:stretch/>
        </p:blipFill>
        <p:spPr>
          <a:xfrm>
            <a:off x="9548086" y="612925"/>
            <a:ext cx="5544616" cy="5544616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sz="quarter" idx="11"/>
          </p:nvPr>
        </p:nvPicPr>
        <p:blipFill>
          <a:blip r:embed="rId5"/>
          <a:stretch>
            <a:fillRect/>
          </a:stretch>
        </p:blipFill>
        <p:spPr>
          <a:xfrm>
            <a:off x="467544" y="1253304"/>
            <a:ext cx="8044364" cy="49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5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Tourismus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Picture 2" descr="http://static7.bergfex.at/images/downsized/6b/8dfa9b6aa85e476b_b219f9ff3cd5ce00.jpg"/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8965"/>
          <a:stretch/>
        </p:blipFill>
        <p:spPr bwMode="auto">
          <a:xfrm>
            <a:off x="-79358" y="1027863"/>
            <a:ext cx="933187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1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Tourismus in Österreich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(Hechenblaikner, o.J.)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32" y="877739"/>
            <a:ext cx="7443860" cy="557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242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1150</Words>
  <Application>Microsoft Office PowerPoint</Application>
  <PresentationFormat>Bildschirmpräsentation (4:3)</PresentationFormat>
  <Paragraphs>238</Paragraphs>
  <Slides>38</Slides>
  <Notes>35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Wingdings</vt:lpstr>
      <vt:lpstr>Office-Design</vt:lpstr>
      <vt:lpstr>… über den Tourismus ins Land der Hämmer</vt:lpstr>
      <vt:lpstr>Rückblick</vt:lpstr>
      <vt:lpstr>Überblick</vt:lpstr>
      <vt:lpstr>Der „Urlaub am Bauernhof“ als Nebeneinkunft</vt:lpstr>
      <vt:lpstr>Der „Urlaub am Bauernhof“ als Nebeneinkunft</vt:lpstr>
      <vt:lpstr>Produktionswerte der Land- und Forstwirtschaft (2015)</vt:lpstr>
      <vt:lpstr>Landwirtschaftliche Nebentätigkeiten (2013)</vt:lpstr>
      <vt:lpstr>Tourismus in Österreich</vt:lpstr>
      <vt:lpstr>Tourismus in Österreich</vt:lpstr>
      <vt:lpstr>Tourismus in Österreich</vt:lpstr>
      <vt:lpstr>Tourismus in Österreich</vt:lpstr>
      <vt:lpstr>Zur Stellung Österreichs als touristischer Anbieter</vt:lpstr>
      <vt:lpstr>Tourismus als volkswirtschaftlicher Faktor</vt:lpstr>
      <vt:lpstr>Touristische Wertschöpfung in Österreich</vt:lpstr>
      <vt:lpstr>Touristische Wertschöpfung in Österreich</vt:lpstr>
      <vt:lpstr>Touristische Wertschöpfung in Österreich: Indirekte Effekte</vt:lpstr>
      <vt:lpstr>Tourismus 2020: Corona-Pandemie &amp; Lockdown</vt:lpstr>
      <vt:lpstr>Typisierung von Tourismusgemeinden in Österreich</vt:lpstr>
      <vt:lpstr>Saisonalität im österreichischen Tourismus (2016)</vt:lpstr>
      <vt:lpstr>Nächtigungen in Österreich</vt:lpstr>
      <vt:lpstr>Nächtigungen in Österreich (2016)</vt:lpstr>
      <vt:lpstr>Nächtigungsintensitäten in Österreich (2011)</vt:lpstr>
      <vt:lpstr>Nächtigungsintensitäten in Europa (2017)</vt:lpstr>
      <vt:lpstr>Nächtigungen in Österreich: Die Top-10 Gemeinden</vt:lpstr>
      <vt:lpstr>Entwicklung der Aufenthaltsdauer</vt:lpstr>
      <vt:lpstr>Tourismus in Österreich – ein Blick zurück</vt:lpstr>
      <vt:lpstr>Auswirkungen touristischer Entwicklung</vt:lpstr>
      <vt:lpstr>Auswirkungen touristischer Entwicklung</vt:lpstr>
      <vt:lpstr>Auswirkungen touristischer Entwicklung</vt:lpstr>
      <vt:lpstr>Auswirkungen touristischer Entwicklung</vt:lpstr>
      <vt:lpstr>Auswirkungen touristischer Entwicklung</vt:lpstr>
      <vt:lpstr>PowerPoint-Präsentation</vt:lpstr>
      <vt:lpstr>Auswirkungen touristischer Entwicklung</vt:lpstr>
      <vt:lpstr>Zum Nachsehen: „Die Fremden kommen“ (1976)</vt:lpstr>
      <vt:lpstr>Einige Rahmenbedingungen</vt:lpstr>
      <vt:lpstr>Österreichs Wirtschaft im Klimawandel</vt:lpstr>
      <vt:lpstr>Exkurs: Konsequenzen eines geänderten Klimas in Österreich</vt:lpstr>
      <vt:lpstr>Ausblick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Kami Höferl</dc:creator>
  <cp:lastModifiedBy>Höferl, Karl-Michael</cp:lastModifiedBy>
  <cp:revision>6345</cp:revision>
  <cp:lastPrinted>2015-10-13T09:01:31Z</cp:lastPrinted>
  <dcterms:created xsi:type="dcterms:W3CDTF">2011-08-24T13:15:55Z</dcterms:created>
  <dcterms:modified xsi:type="dcterms:W3CDTF">2020-07-29T20:06:20Z</dcterms:modified>
</cp:coreProperties>
</file>