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03" r:id="rId2"/>
  </p:sldMasterIdLst>
  <p:notesMasterIdLst>
    <p:notesMasterId r:id="rId60"/>
  </p:notesMasterIdLst>
  <p:handoutMasterIdLst>
    <p:handoutMasterId r:id="rId61"/>
  </p:handoutMasterIdLst>
  <p:sldIdLst>
    <p:sldId id="257" r:id="rId3"/>
    <p:sldId id="355" r:id="rId4"/>
    <p:sldId id="362" r:id="rId5"/>
    <p:sldId id="358" r:id="rId6"/>
    <p:sldId id="320" r:id="rId7"/>
    <p:sldId id="302" r:id="rId8"/>
    <p:sldId id="313" r:id="rId9"/>
    <p:sldId id="312" r:id="rId10"/>
    <p:sldId id="301" r:id="rId11"/>
    <p:sldId id="343" r:id="rId12"/>
    <p:sldId id="393" r:id="rId13"/>
    <p:sldId id="310" r:id="rId14"/>
    <p:sldId id="372" r:id="rId15"/>
    <p:sldId id="322" r:id="rId16"/>
    <p:sldId id="306" r:id="rId17"/>
    <p:sldId id="373" r:id="rId18"/>
    <p:sldId id="374" r:id="rId19"/>
    <p:sldId id="363" r:id="rId20"/>
    <p:sldId id="375" r:id="rId21"/>
    <p:sldId id="376" r:id="rId22"/>
    <p:sldId id="377" r:id="rId23"/>
    <p:sldId id="378" r:id="rId24"/>
    <p:sldId id="379" r:id="rId25"/>
    <p:sldId id="335" r:id="rId26"/>
    <p:sldId id="318" r:id="rId27"/>
    <p:sldId id="380" r:id="rId28"/>
    <p:sldId id="381" r:id="rId29"/>
    <p:sldId id="347" r:id="rId30"/>
    <p:sldId id="336" r:id="rId31"/>
    <p:sldId id="341" r:id="rId32"/>
    <p:sldId id="366" r:id="rId33"/>
    <p:sldId id="364" r:id="rId34"/>
    <p:sldId id="367" r:id="rId35"/>
    <p:sldId id="382" r:id="rId36"/>
    <p:sldId id="368" r:id="rId37"/>
    <p:sldId id="327" r:id="rId38"/>
    <p:sldId id="383" r:id="rId39"/>
    <p:sldId id="339" r:id="rId40"/>
    <p:sldId id="384" r:id="rId41"/>
    <p:sldId id="385" r:id="rId42"/>
    <p:sldId id="328" r:id="rId43"/>
    <p:sldId id="330" r:id="rId44"/>
    <p:sldId id="345" r:id="rId45"/>
    <p:sldId id="329" r:id="rId46"/>
    <p:sldId id="386" r:id="rId47"/>
    <p:sldId id="321" r:id="rId48"/>
    <p:sldId id="388" r:id="rId49"/>
    <p:sldId id="319" r:id="rId50"/>
    <p:sldId id="389" r:id="rId51"/>
    <p:sldId id="390" r:id="rId52"/>
    <p:sldId id="391" r:id="rId53"/>
    <p:sldId id="392" r:id="rId54"/>
    <p:sldId id="369" r:id="rId55"/>
    <p:sldId id="371" r:id="rId56"/>
    <p:sldId id="370" r:id="rId57"/>
    <p:sldId id="387" r:id="rId58"/>
    <p:sldId id="354" r:id="rId59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00"/>
    <a:srgbClr val="003359"/>
    <a:srgbClr val="CC3300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09" autoAdjust="0"/>
    <p:restoredTop sz="90929"/>
  </p:normalViewPr>
  <p:slideViewPr>
    <p:cSldViewPr showGuides="1">
      <p:cViewPr varScale="1">
        <p:scale>
          <a:sx n="97" d="100"/>
          <a:sy n="97" d="100"/>
        </p:scale>
        <p:origin x="1758" y="90"/>
      </p:cViewPr>
      <p:guideLst>
        <p:guide orient="horz" pos="197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 smtClean="0"/>
              <a:t>Durability of commonly used storage media (in years)</a:t>
            </a:r>
            <a:endParaRPr lang="de-D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Durability of commonly used storage media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Tabelle1!$A$2:$A$8</c:f>
              <c:strCache>
                <c:ptCount val="7"/>
                <c:pt idx="0">
                  <c:v>Hard Drive Disc</c:v>
                </c:pt>
                <c:pt idx="1">
                  <c:v>USB-Stick</c:v>
                </c:pt>
                <c:pt idx="2">
                  <c:v>CD-R</c:v>
                </c:pt>
                <c:pt idx="3">
                  <c:v>CD/DVD-RW</c:v>
                </c:pt>
                <c:pt idx="4">
                  <c:v>DVD-RAM</c:v>
                </c:pt>
                <c:pt idx="5">
                  <c:v>BD-R</c:v>
                </c:pt>
                <c:pt idx="6">
                  <c:v>pressed DVD/BD 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30</c:v>
                </c:pt>
                <c:pt idx="5">
                  <c:v>50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AD-4ECB-A323-3DAAE2B8EE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9876240"/>
        <c:axId val="1339893296"/>
      </c:barChart>
      <c:catAx>
        <c:axId val="133987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39893296"/>
        <c:crosses val="autoZero"/>
        <c:auto val="1"/>
        <c:lblAlgn val="ctr"/>
        <c:lblOffset val="100"/>
        <c:noMultiLvlLbl val="0"/>
      </c:catAx>
      <c:valAx>
        <c:axId val="133989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3987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453032-D597-4269-8DD5-8B2D90291568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E02F18CB-C101-42CF-B3D4-D47DC42E1FA9}">
      <dgm:prSet phldrT="[Text]"/>
      <dgm:spPr/>
      <dgm:t>
        <a:bodyPr/>
        <a:lstStyle/>
        <a:p>
          <a:r>
            <a:rPr lang="de-DE" dirty="0" smtClean="0"/>
            <a:t>Project</a:t>
          </a:r>
          <a:endParaRPr lang="de-DE" dirty="0"/>
        </a:p>
      </dgm:t>
    </dgm:pt>
    <dgm:pt modelId="{196855FC-6710-4078-838C-1AFD4BD5A1A0}" type="parTrans" cxnId="{6525B770-1C97-41F3-A624-273623007099}">
      <dgm:prSet/>
      <dgm:spPr/>
      <dgm:t>
        <a:bodyPr/>
        <a:lstStyle/>
        <a:p>
          <a:endParaRPr lang="de-DE"/>
        </a:p>
      </dgm:t>
    </dgm:pt>
    <dgm:pt modelId="{686F266A-ADB5-44AA-A823-AB3E0D5849C0}" type="sibTrans" cxnId="{6525B770-1C97-41F3-A624-273623007099}">
      <dgm:prSet/>
      <dgm:spPr/>
      <dgm:t>
        <a:bodyPr/>
        <a:lstStyle/>
        <a:p>
          <a:endParaRPr lang="de-DE"/>
        </a:p>
      </dgm:t>
    </dgm:pt>
    <dgm:pt modelId="{E51534AF-BD6C-4018-BBDF-E63DAEF0CC34}">
      <dgm:prSet phldrT="[Text]"/>
      <dgm:spPr/>
      <dgm:t>
        <a:bodyPr/>
        <a:lstStyle/>
        <a:p>
          <a:r>
            <a:rPr lang="de-DE" dirty="0" smtClean="0"/>
            <a:t>Data</a:t>
          </a:r>
          <a:endParaRPr lang="de-DE" dirty="0"/>
        </a:p>
      </dgm:t>
    </dgm:pt>
    <dgm:pt modelId="{BD11A04A-9739-40A7-BC29-B9A9942DC601}" type="parTrans" cxnId="{83BDE633-20DA-4649-AFF4-7C6ADB147E13}">
      <dgm:prSet/>
      <dgm:spPr/>
      <dgm:t>
        <a:bodyPr/>
        <a:lstStyle/>
        <a:p>
          <a:endParaRPr lang="de-DE" dirty="0"/>
        </a:p>
      </dgm:t>
    </dgm:pt>
    <dgm:pt modelId="{1B7BE2CD-A764-4C35-A584-85059595F622}" type="sibTrans" cxnId="{83BDE633-20DA-4649-AFF4-7C6ADB147E13}">
      <dgm:prSet/>
      <dgm:spPr/>
      <dgm:t>
        <a:bodyPr/>
        <a:lstStyle/>
        <a:p>
          <a:endParaRPr lang="de-DE"/>
        </a:p>
      </dgm:t>
    </dgm:pt>
    <dgm:pt modelId="{A3F9F810-3590-4397-A457-644B01F59529}">
      <dgm:prSet phldrT="[Text]"/>
      <dgm:spPr>
        <a:solidFill>
          <a:srgbClr val="00B0F0"/>
        </a:solidFill>
      </dgm:spPr>
      <dgm:t>
        <a:bodyPr/>
        <a:lstStyle/>
        <a:p>
          <a:r>
            <a:rPr lang="en-GB" noProof="0" dirty="0" smtClean="0"/>
            <a:t>Raw</a:t>
          </a:r>
          <a:r>
            <a:rPr lang="de-DE" dirty="0" smtClean="0"/>
            <a:t> </a:t>
          </a:r>
          <a:r>
            <a:rPr lang="de-DE" dirty="0" smtClean="0"/>
            <a:t>Data</a:t>
          </a:r>
          <a:endParaRPr lang="de-DE" dirty="0"/>
        </a:p>
      </dgm:t>
    </dgm:pt>
    <dgm:pt modelId="{CFFD72F8-1196-4FA8-B178-8696703B8582}" type="parTrans" cxnId="{A403D8C9-F0A2-4E8E-84B0-AD7B0B6FF0F0}">
      <dgm:prSet/>
      <dgm:spPr>
        <a:ln>
          <a:solidFill>
            <a:srgbClr val="00B0F0"/>
          </a:solidFill>
        </a:ln>
      </dgm:spPr>
      <dgm:t>
        <a:bodyPr/>
        <a:lstStyle/>
        <a:p>
          <a:endParaRPr lang="de-DE" dirty="0"/>
        </a:p>
      </dgm:t>
    </dgm:pt>
    <dgm:pt modelId="{2BABEC07-3C23-43D6-9380-DE278848BB47}" type="sibTrans" cxnId="{A403D8C9-F0A2-4E8E-84B0-AD7B0B6FF0F0}">
      <dgm:prSet/>
      <dgm:spPr/>
      <dgm:t>
        <a:bodyPr/>
        <a:lstStyle/>
        <a:p>
          <a:endParaRPr lang="de-DE"/>
        </a:p>
      </dgm:t>
    </dgm:pt>
    <dgm:pt modelId="{4569DEC3-813B-4768-B028-CD9DEFFE022E}">
      <dgm:prSet phldrT="[Text]"/>
      <dgm:spPr>
        <a:solidFill>
          <a:srgbClr val="00B0F0"/>
        </a:solidFill>
      </dgm:spPr>
      <dgm:t>
        <a:bodyPr/>
        <a:lstStyle/>
        <a:p>
          <a:r>
            <a:rPr lang="en-GB" noProof="0" dirty="0" smtClean="0"/>
            <a:t>Processed</a:t>
          </a:r>
        </a:p>
        <a:p>
          <a:r>
            <a:rPr lang="de-DE" dirty="0" smtClean="0"/>
            <a:t>Data</a:t>
          </a:r>
          <a:endParaRPr lang="de-DE" dirty="0"/>
        </a:p>
      </dgm:t>
    </dgm:pt>
    <dgm:pt modelId="{8FE4BE54-B82A-4A7A-AC52-C8C5F5840355}" type="parTrans" cxnId="{38D93EC9-CC3F-41A7-91C4-2F61992FD6C8}">
      <dgm:prSet/>
      <dgm:spPr>
        <a:ln>
          <a:solidFill>
            <a:srgbClr val="00B0F0"/>
          </a:solidFill>
        </a:ln>
      </dgm:spPr>
      <dgm:t>
        <a:bodyPr/>
        <a:lstStyle/>
        <a:p>
          <a:endParaRPr lang="de-DE" dirty="0"/>
        </a:p>
      </dgm:t>
    </dgm:pt>
    <dgm:pt modelId="{8CB29F90-F6DE-4EBF-8DC3-1E23602D35BC}" type="sibTrans" cxnId="{38D93EC9-CC3F-41A7-91C4-2F61992FD6C8}">
      <dgm:prSet/>
      <dgm:spPr/>
      <dgm:t>
        <a:bodyPr/>
        <a:lstStyle/>
        <a:p>
          <a:endParaRPr lang="de-DE"/>
        </a:p>
      </dgm:t>
    </dgm:pt>
    <dgm:pt modelId="{C1CE14E6-309F-4E78-9991-C80EF2A56E1C}">
      <dgm:prSet phldrT="[Text]"/>
      <dgm:spPr/>
      <dgm:t>
        <a:bodyPr/>
        <a:lstStyle/>
        <a:p>
          <a:r>
            <a:rPr lang="de-DE" dirty="0" smtClean="0"/>
            <a:t>Posters</a:t>
          </a:r>
          <a:endParaRPr lang="de-DE" dirty="0"/>
        </a:p>
      </dgm:t>
    </dgm:pt>
    <dgm:pt modelId="{2B218489-0AE7-491C-A208-C4DFCCD5989E}" type="parTrans" cxnId="{104BC80E-B808-4872-B292-63BA9652B13D}">
      <dgm:prSet/>
      <dgm:spPr/>
      <dgm:t>
        <a:bodyPr/>
        <a:lstStyle/>
        <a:p>
          <a:endParaRPr lang="de-DE" dirty="0"/>
        </a:p>
      </dgm:t>
    </dgm:pt>
    <dgm:pt modelId="{E1335083-350E-4B2B-A0EC-EB235FE37089}" type="sibTrans" cxnId="{104BC80E-B808-4872-B292-63BA9652B13D}">
      <dgm:prSet/>
      <dgm:spPr/>
      <dgm:t>
        <a:bodyPr/>
        <a:lstStyle/>
        <a:p>
          <a:endParaRPr lang="de-DE"/>
        </a:p>
      </dgm:t>
    </dgm:pt>
    <dgm:pt modelId="{CF5D678C-9385-4932-B5F7-59BFA1952C1F}" type="pres">
      <dgm:prSet presAssocID="{0F453032-D597-4269-8DD5-8B2D9029156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A1265BC-9EDE-4033-B3D6-7DF683A9DE2F}" type="pres">
      <dgm:prSet presAssocID="{E02F18CB-C101-42CF-B3D4-D47DC42E1FA9}" presName="root1" presStyleCnt="0"/>
      <dgm:spPr/>
    </dgm:pt>
    <dgm:pt modelId="{41A4393C-E7EA-41F0-9FFC-54FD2F9A2D8F}" type="pres">
      <dgm:prSet presAssocID="{E02F18CB-C101-42CF-B3D4-D47DC42E1FA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F411711-63FE-4529-AD8C-6A8F4B84FDFD}" type="pres">
      <dgm:prSet presAssocID="{E02F18CB-C101-42CF-B3D4-D47DC42E1FA9}" presName="level2hierChild" presStyleCnt="0"/>
      <dgm:spPr/>
    </dgm:pt>
    <dgm:pt modelId="{E47CC34C-224F-467D-92C1-F55DA58AF7B1}" type="pres">
      <dgm:prSet presAssocID="{BD11A04A-9739-40A7-BC29-B9A9942DC601}" presName="conn2-1" presStyleLbl="parChTrans1D2" presStyleIdx="0" presStyleCnt="2"/>
      <dgm:spPr/>
      <dgm:t>
        <a:bodyPr/>
        <a:lstStyle/>
        <a:p>
          <a:endParaRPr lang="de-DE"/>
        </a:p>
      </dgm:t>
    </dgm:pt>
    <dgm:pt modelId="{19784047-89DC-45C5-90A6-7F90A61ED235}" type="pres">
      <dgm:prSet presAssocID="{BD11A04A-9739-40A7-BC29-B9A9942DC601}" presName="connTx" presStyleLbl="parChTrans1D2" presStyleIdx="0" presStyleCnt="2"/>
      <dgm:spPr/>
      <dgm:t>
        <a:bodyPr/>
        <a:lstStyle/>
        <a:p>
          <a:endParaRPr lang="de-DE"/>
        </a:p>
      </dgm:t>
    </dgm:pt>
    <dgm:pt modelId="{EEF18F3F-2714-4B61-A44E-7970F654703D}" type="pres">
      <dgm:prSet presAssocID="{E51534AF-BD6C-4018-BBDF-E63DAEF0CC34}" presName="root2" presStyleCnt="0"/>
      <dgm:spPr/>
    </dgm:pt>
    <dgm:pt modelId="{8CC773EA-D8B7-4906-B8D6-6E9FCDAF99DF}" type="pres">
      <dgm:prSet presAssocID="{E51534AF-BD6C-4018-BBDF-E63DAEF0CC3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16B6357-1BB1-4F8B-A9FC-1FC1FB922A0F}" type="pres">
      <dgm:prSet presAssocID="{E51534AF-BD6C-4018-BBDF-E63DAEF0CC34}" presName="level3hierChild" presStyleCnt="0"/>
      <dgm:spPr/>
    </dgm:pt>
    <dgm:pt modelId="{41E8297E-AA5E-4283-B837-09E1B789A3D2}" type="pres">
      <dgm:prSet presAssocID="{CFFD72F8-1196-4FA8-B178-8696703B8582}" presName="conn2-1" presStyleLbl="parChTrans1D3" presStyleIdx="0" presStyleCnt="2"/>
      <dgm:spPr/>
      <dgm:t>
        <a:bodyPr/>
        <a:lstStyle/>
        <a:p>
          <a:endParaRPr lang="de-DE"/>
        </a:p>
      </dgm:t>
    </dgm:pt>
    <dgm:pt modelId="{50F556E5-418B-4E21-A2BD-AAC3F1923772}" type="pres">
      <dgm:prSet presAssocID="{CFFD72F8-1196-4FA8-B178-8696703B8582}" presName="connTx" presStyleLbl="parChTrans1D3" presStyleIdx="0" presStyleCnt="2"/>
      <dgm:spPr/>
      <dgm:t>
        <a:bodyPr/>
        <a:lstStyle/>
        <a:p>
          <a:endParaRPr lang="de-DE"/>
        </a:p>
      </dgm:t>
    </dgm:pt>
    <dgm:pt modelId="{0F84ADDB-685F-4B2E-8ABD-6FA95F4376B1}" type="pres">
      <dgm:prSet presAssocID="{A3F9F810-3590-4397-A457-644B01F59529}" presName="root2" presStyleCnt="0"/>
      <dgm:spPr/>
    </dgm:pt>
    <dgm:pt modelId="{5E9807BC-6FCD-490E-9640-B599FD1C31DE}" type="pres">
      <dgm:prSet presAssocID="{A3F9F810-3590-4397-A457-644B01F59529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29AAC19-280C-41BE-A6C2-C12C17742249}" type="pres">
      <dgm:prSet presAssocID="{A3F9F810-3590-4397-A457-644B01F59529}" presName="level3hierChild" presStyleCnt="0"/>
      <dgm:spPr/>
    </dgm:pt>
    <dgm:pt modelId="{C26B654B-9C67-4630-9C52-9FBB767290DE}" type="pres">
      <dgm:prSet presAssocID="{8FE4BE54-B82A-4A7A-AC52-C8C5F5840355}" presName="conn2-1" presStyleLbl="parChTrans1D3" presStyleIdx="1" presStyleCnt="2"/>
      <dgm:spPr/>
      <dgm:t>
        <a:bodyPr/>
        <a:lstStyle/>
        <a:p>
          <a:endParaRPr lang="de-DE"/>
        </a:p>
      </dgm:t>
    </dgm:pt>
    <dgm:pt modelId="{D7E100B1-9DA9-4BC6-9D32-45749611BEF7}" type="pres">
      <dgm:prSet presAssocID="{8FE4BE54-B82A-4A7A-AC52-C8C5F5840355}" presName="connTx" presStyleLbl="parChTrans1D3" presStyleIdx="1" presStyleCnt="2"/>
      <dgm:spPr/>
      <dgm:t>
        <a:bodyPr/>
        <a:lstStyle/>
        <a:p>
          <a:endParaRPr lang="de-DE"/>
        </a:p>
      </dgm:t>
    </dgm:pt>
    <dgm:pt modelId="{BF6D0E82-7B9F-4ED3-BBB7-2A6F619B745A}" type="pres">
      <dgm:prSet presAssocID="{4569DEC3-813B-4768-B028-CD9DEFFE022E}" presName="root2" presStyleCnt="0"/>
      <dgm:spPr/>
    </dgm:pt>
    <dgm:pt modelId="{BB7228DA-230A-4BAE-BF2C-FA7091BA3F05}" type="pres">
      <dgm:prSet presAssocID="{4569DEC3-813B-4768-B028-CD9DEFFE022E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A15F399-5F13-4A62-B4A8-6D76F7F9971E}" type="pres">
      <dgm:prSet presAssocID="{4569DEC3-813B-4768-B028-CD9DEFFE022E}" presName="level3hierChild" presStyleCnt="0"/>
      <dgm:spPr/>
    </dgm:pt>
    <dgm:pt modelId="{8EDBD091-6940-460A-8920-E02CEC67774C}" type="pres">
      <dgm:prSet presAssocID="{2B218489-0AE7-491C-A208-C4DFCCD5989E}" presName="conn2-1" presStyleLbl="parChTrans1D2" presStyleIdx="1" presStyleCnt="2"/>
      <dgm:spPr/>
      <dgm:t>
        <a:bodyPr/>
        <a:lstStyle/>
        <a:p>
          <a:endParaRPr lang="de-DE"/>
        </a:p>
      </dgm:t>
    </dgm:pt>
    <dgm:pt modelId="{E0D0C639-36F4-4C9B-8D51-12FE2C12DD1B}" type="pres">
      <dgm:prSet presAssocID="{2B218489-0AE7-491C-A208-C4DFCCD5989E}" presName="connTx" presStyleLbl="parChTrans1D2" presStyleIdx="1" presStyleCnt="2"/>
      <dgm:spPr/>
      <dgm:t>
        <a:bodyPr/>
        <a:lstStyle/>
        <a:p>
          <a:endParaRPr lang="de-DE"/>
        </a:p>
      </dgm:t>
    </dgm:pt>
    <dgm:pt modelId="{3BB9E803-C45C-4506-AC34-25C98EFC2AE0}" type="pres">
      <dgm:prSet presAssocID="{C1CE14E6-309F-4E78-9991-C80EF2A56E1C}" presName="root2" presStyleCnt="0"/>
      <dgm:spPr/>
    </dgm:pt>
    <dgm:pt modelId="{EAB67788-9D60-4E4A-8992-DEC461802533}" type="pres">
      <dgm:prSet presAssocID="{C1CE14E6-309F-4E78-9991-C80EF2A56E1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0240AD6-55D0-4897-8867-748856FF6087}" type="pres">
      <dgm:prSet presAssocID="{C1CE14E6-309F-4E78-9991-C80EF2A56E1C}" presName="level3hierChild" presStyleCnt="0"/>
      <dgm:spPr/>
    </dgm:pt>
  </dgm:ptLst>
  <dgm:cxnLst>
    <dgm:cxn modelId="{4AA227ED-464E-4FFA-8D2F-18BD6FC092D6}" type="presOf" srcId="{C1CE14E6-309F-4E78-9991-C80EF2A56E1C}" destId="{EAB67788-9D60-4E4A-8992-DEC461802533}" srcOrd="0" destOrd="0" presId="urn:microsoft.com/office/officeart/2005/8/layout/hierarchy2"/>
    <dgm:cxn modelId="{2B68695F-41D3-4D0F-8FC0-F36886AE1ACD}" type="presOf" srcId="{8FE4BE54-B82A-4A7A-AC52-C8C5F5840355}" destId="{C26B654B-9C67-4630-9C52-9FBB767290DE}" srcOrd="0" destOrd="0" presId="urn:microsoft.com/office/officeart/2005/8/layout/hierarchy2"/>
    <dgm:cxn modelId="{104BC80E-B808-4872-B292-63BA9652B13D}" srcId="{E02F18CB-C101-42CF-B3D4-D47DC42E1FA9}" destId="{C1CE14E6-309F-4E78-9991-C80EF2A56E1C}" srcOrd="1" destOrd="0" parTransId="{2B218489-0AE7-491C-A208-C4DFCCD5989E}" sibTransId="{E1335083-350E-4B2B-A0EC-EB235FE37089}"/>
    <dgm:cxn modelId="{5FD81AFB-B61A-44AE-9EF1-BFF31F0D896C}" type="presOf" srcId="{2B218489-0AE7-491C-A208-C4DFCCD5989E}" destId="{8EDBD091-6940-460A-8920-E02CEC67774C}" srcOrd="0" destOrd="0" presId="urn:microsoft.com/office/officeart/2005/8/layout/hierarchy2"/>
    <dgm:cxn modelId="{4175E2A5-1F97-4837-A1BA-9A4A309D774E}" type="presOf" srcId="{BD11A04A-9739-40A7-BC29-B9A9942DC601}" destId="{E47CC34C-224F-467D-92C1-F55DA58AF7B1}" srcOrd="0" destOrd="0" presId="urn:microsoft.com/office/officeart/2005/8/layout/hierarchy2"/>
    <dgm:cxn modelId="{1D0CAD19-79CD-4186-A411-5C2A22A99F80}" type="presOf" srcId="{0F453032-D597-4269-8DD5-8B2D90291568}" destId="{CF5D678C-9385-4932-B5F7-59BFA1952C1F}" srcOrd="0" destOrd="0" presId="urn:microsoft.com/office/officeart/2005/8/layout/hierarchy2"/>
    <dgm:cxn modelId="{018CE483-5D07-4850-9B5B-3E95517E8A46}" type="presOf" srcId="{8FE4BE54-B82A-4A7A-AC52-C8C5F5840355}" destId="{D7E100B1-9DA9-4BC6-9D32-45749611BEF7}" srcOrd="1" destOrd="0" presId="urn:microsoft.com/office/officeart/2005/8/layout/hierarchy2"/>
    <dgm:cxn modelId="{42BEABFC-5844-4838-B104-31B381D2C393}" type="presOf" srcId="{A3F9F810-3590-4397-A457-644B01F59529}" destId="{5E9807BC-6FCD-490E-9640-B599FD1C31DE}" srcOrd="0" destOrd="0" presId="urn:microsoft.com/office/officeart/2005/8/layout/hierarchy2"/>
    <dgm:cxn modelId="{3A2D3FA8-8537-4D3F-98D0-BD02F4BA2D93}" type="presOf" srcId="{E51534AF-BD6C-4018-BBDF-E63DAEF0CC34}" destId="{8CC773EA-D8B7-4906-B8D6-6E9FCDAF99DF}" srcOrd="0" destOrd="0" presId="urn:microsoft.com/office/officeart/2005/8/layout/hierarchy2"/>
    <dgm:cxn modelId="{A403D8C9-F0A2-4E8E-84B0-AD7B0B6FF0F0}" srcId="{E51534AF-BD6C-4018-BBDF-E63DAEF0CC34}" destId="{A3F9F810-3590-4397-A457-644B01F59529}" srcOrd="0" destOrd="0" parTransId="{CFFD72F8-1196-4FA8-B178-8696703B8582}" sibTransId="{2BABEC07-3C23-43D6-9380-DE278848BB47}"/>
    <dgm:cxn modelId="{38D93EC9-CC3F-41A7-91C4-2F61992FD6C8}" srcId="{E51534AF-BD6C-4018-BBDF-E63DAEF0CC34}" destId="{4569DEC3-813B-4768-B028-CD9DEFFE022E}" srcOrd="1" destOrd="0" parTransId="{8FE4BE54-B82A-4A7A-AC52-C8C5F5840355}" sibTransId="{8CB29F90-F6DE-4EBF-8DC3-1E23602D35BC}"/>
    <dgm:cxn modelId="{0694ADAD-1DDF-40CA-9DA0-69AAD1720B50}" type="presOf" srcId="{E02F18CB-C101-42CF-B3D4-D47DC42E1FA9}" destId="{41A4393C-E7EA-41F0-9FFC-54FD2F9A2D8F}" srcOrd="0" destOrd="0" presId="urn:microsoft.com/office/officeart/2005/8/layout/hierarchy2"/>
    <dgm:cxn modelId="{FF31DDD1-CE53-4D8E-AD8F-683D7B1492A5}" type="presOf" srcId="{CFFD72F8-1196-4FA8-B178-8696703B8582}" destId="{41E8297E-AA5E-4283-B837-09E1B789A3D2}" srcOrd="0" destOrd="0" presId="urn:microsoft.com/office/officeart/2005/8/layout/hierarchy2"/>
    <dgm:cxn modelId="{83BDE633-20DA-4649-AFF4-7C6ADB147E13}" srcId="{E02F18CB-C101-42CF-B3D4-D47DC42E1FA9}" destId="{E51534AF-BD6C-4018-BBDF-E63DAEF0CC34}" srcOrd="0" destOrd="0" parTransId="{BD11A04A-9739-40A7-BC29-B9A9942DC601}" sibTransId="{1B7BE2CD-A764-4C35-A584-85059595F622}"/>
    <dgm:cxn modelId="{6525B770-1C97-41F3-A624-273623007099}" srcId="{0F453032-D597-4269-8DD5-8B2D90291568}" destId="{E02F18CB-C101-42CF-B3D4-D47DC42E1FA9}" srcOrd="0" destOrd="0" parTransId="{196855FC-6710-4078-838C-1AFD4BD5A1A0}" sibTransId="{686F266A-ADB5-44AA-A823-AB3E0D5849C0}"/>
    <dgm:cxn modelId="{7A43F472-9AE1-481E-BBD2-97332BF4E47F}" type="presOf" srcId="{2B218489-0AE7-491C-A208-C4DFCCD5989E}" destId="{E0D0C639-36F4-4C9B-8D51-12FE2C12DD1B}" srcOrd="1" destOrd="0" presId="urn:microsoft.com/office/officeart/2005/8/layout/hierarchy2"/>
    <dgm:cxn modelId="{23CCDE77-8A4B-4013-9898-9F49F6000A41}" type="presOf" srcId="{CFFD72F8-1196-4FA8-B178-8696703B8582}" destId="{50F556E5-418B-4E21-A2BD-AAC3F1923772}" srcOrd="1" destOrd="0" presId="urn:microsoft.com/office/officeart/2005/8/layout/hierarchy2"/>
    <dgm:cxn modelId="{49B378EB-2E69-45B9-8AF2-C945CEE930FB}" type="presOf" srcId="{BD11A04A-9739-40A7-BC29-B9A9942DC601}" destId="{19784047-89DC-45C5-90A6-7F90A61ED235}" srcOrd="1" destOrd="0" presId="urn:microsoft.com/office/officeart/2005/8/layout/hierarchy2"/>
    <dgm:cxn modelId="{61236B76-D415-425B-B579-23A6066A8759}" type="presOf" srcId="{4569DEC3-813B-4768-B028-CD9DEFFE022E}" destId="{BB7228DA-230A-4BAE-BF2C-FA7091BA3F05}" srcOrd="0" destOrd="0" presId="urn:microsoft.com/office/officeart/2005/8/layout/hierarchy2"/>
    <dgm:cxn modelId="{AEA541F0-CE13-4F60-8072-904949ED16FF}" type="presParOf" srcId="{CF5D678C-9385-4932-B5F7-59BFA1952C1F}" destId="{CA1265BC-9EDE-4033-B3D6-7DF683A9DE2F}" srcOrd="0" destOrd="0" presId="urn:microsoft.com/office/officeart/2005/8/layout/hierarchy2"/>
    <dgm:cxn modelId="{91168B19-4AE4-4D0B-870B-4E525A7DFD51}" type="presParOf" srcId="{CA1265BC-9EDE-4033-B3D6-7DF683A9DE2F}" destId="{41A4393C-E7EA-41F0-9FFC-54FD2F9A2D8F}" srcOrd="0" destOrd="0" presId="urn:microsoft.com/office/officeart/2005/8/layout/hierarchy2"/>
    <dgm:cxn modelId="{77D782C5-0475-4825-8DAD-68AB3FD0F8C1}" type="presParOf" srcId="{CA1265BC-9EDE-4033-B3D6-7DF683A9DE2F}" destId="{AF411711-63FE-4529-AD8C-6A8F4B84FDFD}" srcOrd="1" destOrd="0" presId="urn:microsoft.com/office/officeart/2005/8/layout/hierarchy2"/>
    <dgm:cxn modelId="{CF3A3788-C48E-4B6F-93FC-86187FBB6D12}" type="presParOf" srcId="{AF411711-63FE-4529-AD8C-6A8F4B84FDFD}" destId="{E47CC34C-224F-467D-92C1-F55DA58AF7B1}" srcOrd="0" destOrd="0" presId="urn:microsoft.com/office/officeart/2005/8/layout/hierarchy2"/>
    <dgm:cxn modelId="{F5B76F0E-EF89-4B45-942D-66EAA998E51D}" type="presParOf" srcId="{E47CC34C-224F-467D-92C1-F55DA58AF7B1}" destId="{19784047-89DC-45C5-90A6-7F90A61ED235}" srcOrd="0" destOrd="0" presId="urn:microsoft.com/office/officeart/2005/8/layout/hierarchy2"/>
    <dgm:cxn modelId="{0FF3CE67-D0B3-4201-A167-ACD533AAD7A3}" type="presParOf" srcId="{AF411711-63FE-4529-AD8C-6A8F4B84FDFD}" destId="{EEF18F3F-2714-4B61-A44E-7970F654703D}" srcOrd="1" destOrd="0" presId="urn:microsoft.com/office/officeart/2005/8/layout/hierarchy2"/>
    <dgm:cxn modelId="{A0701274-FE58-42D7-91C7-CE5DB851D5E9}" type="presParOf" srcId="{EEF18F3F-2714-4B61-A44E-7970F654703D}" destId="{8CC773EA-D8B7-4906-B8D6-6E9FCDAF99DF}" srcOrd="0" destOrd="0" presId="urn:microsoft.com/office/officeart/2005/8/layout/hierarchy2"/>
    <dgm:cxn modelId="{6672FCC7-4EAD-469B-9668-3FDDCE161089}" type="presParOf" srcId="{EEF18F3F-2714-4B61-A44E-7970F654703D}" destId="{116B6357-1BB1-4F8B-A9FC-1FC1FB922A0F}" srcOrd="1" destOrd="0" presId="urn:microsoft.com/office/officeart/2005/8/layout/hierarchy2"/>
    <dgm:cxn modelId="{547762B1-54C7-4C89-9E3B-333C7D9D1478}" type="presParOf" srcId="{116B6357-1BB1-4F8B-A9FC-1FC1FB922A0F}" destId="{41E8297E-AA5E-4283-B837-09E1B789A3D2}" srcOrd="0" destOrd="0" presId="urn:microsoft.com/office/officeart/2005/8/layout/hierarchy2"/>
    <dgm:cxn modelId="{62A8F28B-4584-4655-8590-D1A9D4B28DE8}" type="presParOf" srcId="{41E8297E-AA5E-4283-B837-09E1B789A3D2}" destId="{50F556E5-418B-4E21-A2BD-AAC3F1923772}" srcOrd="0" destOrd="0" presId="urn:microsoft.com/office/officeart/2005/8/layout/hierarchy2"/>
    <dgm:cxn modelId="{AB0449F5-5B1D-4591-81A9-76E4512747B8}" type="presParOf" srcId="{116B6357-1BB1-4F8B-A9FC-1FC1FB922A0F}" destId="{0F84ADDB-685F-4B2E-8ABD-6FA95F4376B1}" srcOrd="1" destOrd="0" presId="urn:microsoft.com/office/officeart/2005/8/layout/hierarchy2"/>
    <dgm:cxn modelId="{66A8E401-859D-46B1-8F7F-D638E12231DA}" type="presParOf" srcId="{0F84ADDB-685F-4B2E-8ABD-6FA95F4376B1}" destId="{5E9807BC-6FCD-490E-9640-B599FD1C31DE}" srcOrd="0" destOrd="0" presId="urn:microsoft.com/office/officeart/2005/8/layout/hierarchy2"/>
    <dgm:cxn modelId="{46014448-3001-410B-B5BE-16BA5FA3D82A}" type="presParOf" srcId="{0F84ADDB-685F-4B2E-8ABD-6FA95F4376B1}" destId="{C29AAC19-280C-41BE-A6C2-C12C17742249}" srcOrd="1" destOrd="0" presId="urn:microsoft.com/office/officeart/2005/8/layout/hierarchy2"/>
    <dgm:cxn modelId="{875F44D3-6275-4B78-9ECA-250817077343}" type="presParOf" srcId="{116B6357-1BB1-4F8B-A9FC-1FC1FB922A0F}" destId="{C26B654B-9C67-4630-9C52-9FBB767290DE}" srcOrd="2" destOrd="0" presId="urn:microsoft.com/office/officeart/2005/8/layout/hierarchy2"/>
    <dgm:cxn modelId="{9079209D-165D-4DB2-B818-1A6C409D1CE3}" type="presParOf" srcId="{C26B654B-9C67-4630-9C52-9FBB767290DE}" destId="{D7E100B1-9DA9-4BC6-9D32-45749611BEF7}" srcOrd="0" destOrd="0" presId="urn:microsoft.com/office/officeart/2005/8/layout/hierarchy2"/>
    <dgm:cxn modelId="{2DBF98BA-3963-4AC2-A8F1-6D73EF936BEE}" type="presParOf" srcId="{116B6357-1BB1-4F8B-A9FC-1FC1FB922A0F}" destId="{BF6D0E82-7B9F-4ED3-BBB7-2A6F619B745A}" srcOrd="3" destOrd="0" presId="urn:microsoft.com/office/officeart/2005/8/layout/hierarchy2"/>
    <dgm:cxn modelId="{706FEC82-14B8-4201-8BA7-65E9D4D69595}" type="presParOf" srcId="{BF6D0E82-7B9F-4ED3-BBB7-2A6F619B745A}" destId="{BB7228DA-230A-4BAE-BF2C-FA7091BA3F05}" srcOrd="0" destOrd="0" presId="urn:microsoft.com/office/officeart/2005/8/layout/hierarchy2"/>
    <dgm:cxn modelId="{BBF9E128-CCBD-4301-AF1C-E1A408040A1A}" type="presParOf" srcId="{BF6D0E82-7B9F-4ED3-BBB7-2A6F619B745A}" destId="{EA15F399-5F13-4A62-B4A8-6D76F7F9971E}" srcOrd="1" destOrd="0" presId="urn:microsoft.com/office/officeart/2005/8/layout/hierarchy2"/>
    <dgm:cxn modelId="{6683BF4B-95EE-4862-A37E-CC58F8D1DA61}" type="presParOf" srcId="{AF411711-63FE-4529-AD8C-6A8F4B84FDFD}" destId="{8EDBD091-6940-460A-8920-E02CEC67774C}" srcOrd="2" destOrd="0" presId="urn:microsoft.com/office/officeart/2005/8/layout/hierarchy2"/>
    <dgm:cxn modelId="{57E63324-ADE6-47BA-8368-264987C232D9}" type="presParOf" srcId="{8EDBD091-6940-460A-8920-E02CEC67774C}" destId="{E0D0C639-36F4-4C9B-8D51-12FE2C12DD1B}" srcOrd="0" destOrd="0" presId="urn:microsoft.com/office/officeart/2005/8/layout/hierarchy2"/>
    <dgm:cxn modelId="{B08DCDF2-9088-4F24-9BCC-E20169105EE6}" type="presParOf" srcId="{AF411711-63FE-4529-AD8C-6A8F4B84FDFD}" destId="{3BB9E803-C45C-4506-AC34-25C98EFC2AE0}" srcOrd="3" destOrd="0" presId="urn:microsoft.com/office/officeart/2005/8/layout/hierarchy2"/>
    <dgm:cxn modelId="{37FE8689-30FA-4D90-9713-0119CF4CA484}" type="presParOf" srcId="{3BB9E803-C45C-4506-AC34-25C98EFC2AE0}" destId="{EAB67788-9D60-4E4A-8992-DEC461802533}" srcOrd="0" destOrd="0" presId="urn:microsoft.com/office/officeart/2005/8/layout/hierarchy2"/>
    <dgm:cxn modelId="{CC8FE9F8-E687-45D0-BA71-FC93975BDAC1}" type="presParOf" srcId="{3BB9E803-C45C-4506-AC34-25C98EFC2AE0}" destId="{F0240AD6-55D0-4897-8867-748856FF608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280B31-243B-4069-9E50-A99477111FB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33B015A-34E2-46E0-97C9-06A1F6F52F4A}">
      <dgm:prSet phldrT="[Text]" custT="1"/>
      <dgm:spPr/>
      <dgm:t>
        <a:bodyPr/>
        <a:lstStyle/>
        <a:p>
          <a:pPr algn="ctr"/>
          <a:r>
            <a:rPr lang="en-US" sz="1600" dirty="0" smtClean="0">
              <a:solidFill>
                <a:srgbClr val="FF7900"/>
              </a:solidFill>
              <a:latin typeface="Arial" pitchFamily="34" charset="0"/>
              <a:cs typeface="Arial" pitchFamily="34" charset="0"/>
            </a:rPr>
            <a:t>Anonymisation</a:t>
          </a:r>
          <a:endParaRPr lang="de-DE" sz="1600" dirty="0">
            <a:solidFill>
              <a:srgbClr val="FF7900"/>
            </a:solidFill>
            <a:latin typeface="Arial" pitchFamily="34" charset="0"/>
            <a:cs typeface="Arial" pitchFamily="34" charset="0"/>
          </a:endParaRPr>
        </a:p>
      </dgm:t>
    </dgm:pt>
    <dgm:pt modelId="{43987B23-F9A3-422F-B6F4-862F1166527A}" type="parTrans" cxnId="{943DD9F1-07B3-4B01-9EEA-BFCA41BF01F1}">
      <dgm:prSet/>
      <dgm:spPr/>
      <dgm:t>
        <a:bodyPr/>
        <a:lstStyle/>
        <a:p>
          <a:pPr algn="ctr"/>
          <a:endParaRPr lang="de-DE"/>
        </a:p>
      </dgm:t>
    </dgm:pt>
    <dgm:pt modelId="{69940BE5-C211-4443-A7DE-2F9AA841A600}" type="sibTrans" cxnId="{943DD9F1-07B3-4B01-9EEA-BFCA41BF01F1}">
      <dgm:prSet/>
      <dgm:spPr/>
      <dgm:t>
        <a:bodyPr/>
        <a:lstStyle/>
        <a:p>
          <a:pPr algn="ctr"/>
          <a:endParaRPr lang="de-DE"/>
        </a:p>
      </dgm:t>
    </dgm:pt>
    <dgm:pt modelId="{27F1390F-AB93-4E92-AC65-DBEB11702708}">
      <dgm:prSet phldrT="[Text]" custT="1"/>
      <dgm:spPr/>
      <dgm:t>
        <a:bodyPr/>
        <a:lstStyle/>
        <a:p>
          <a:pPr algn="ctr"/>
          <a:r>
            <a:rPr lang="de-DE" sz="1600" dirty="0" smtClean="0">
              <a:latin typeface="Arial" pitchFamily="34" charset="0"/>
              <a:cs typeface="Arial" pitchFamily="34" charset="0"/>
            </a:rPr>
            <a:t>Removing personally identifiable data</a:t>
          </a:r>
          <a:endParaRPr lang="de-DE" sz="1600" dirty="0">
            <a:latin typeface="Arial" pitchFamily="34" charset="0"/>
            <a:cs typeface="Arial" pitchFamily="34" charset="0"/>
          </a:endParaRPr>
        </a:p>
      </dgm:t>
    </dgm:pt>
    <dgm:pt modelId="{A9CBA1EA-2562-4C23-B846-13FB781F07F9}" type="parTrans" cxnId="{85676EC1-E27B-49ED-AFC0-502DC9C035F3}">
      <dgm:prSet/>
      <dgm:spPr/>
      <dgm:t>
        <a:bodyPr/>
        <a:lstStyle/>
        <a:p>
          <a:pPr algn="ctr"/>
          <a:endParaRPr lang="de-DE"/>
        </a:p>
      </dgm:t>
    </dgm:pt>
    <dgm:pt modelId="{CC349FE0-6E4A-4042-ACB6-6AB1222FA80A}" type="sibTrans" cxnId="{85676EC1-E27B-49ED-AFC0-502DC9C035F3}">
      <dgm:prSet/>
      <dgm:spPr/>
      <dgm:t>
        <a:bodyPr/>
        <a:lstStyle/>
        <a:p>
          <a:pPr algn="ctr"/>
          <a:endParaRPr lang="de-DE"/>
        </a:p>
      </dgm:t>
    </dgm:pt>
    <dgm:pt modelId="{43978C8F-82D5-4C60-B06B-D721A8ACB2D1}">
      <dgm:prSet phldrT="[Text]" custT="1"/>
      <dgm:spPr/>
      <dgm:t>
        <a:bodyPr/>
        <a:lstStyle/>
        <a:p>
          <a:pPr algn="ctr"/>
          <a:r>
            <a:rPr lang="de-DE" sz="1600" dirty="0" smtClean="0">
              <a:solidFill>
                <a:srgbClr val="FF7900"/>
              </a:solidFill>
              <a:latin typeface="Arial" pitchFamily="34" charset="0"/>
              <a:cs typeface="Arial" pitchFamily="34" charset="0"/>
            </a:rPr>
            <a:t>Pseudonymisation</a:t>
          </a:r>
          <a:endParaRPr lang="de-DE" sz="1600" dirty="0">
            <a:solidFill>
              <a:srgbClr val="FF7900"/>
            </a:solidFill>
            <a:latin typeface="Arial" pitchFamily="34" charset="0"/>
            <a:cs typeface="Arial" pitchFamily="34" charset="0"/>
          </a:endParaRPr>
        </a:p>
      </dgm:t>
    </dgm:pt>
    <dgm:pt modelId="{795AF310-D8D2-4401-BA8D-7339D9EE1BCD}" type="parTrans" cxnId="{75963658-29AF-4ACB-BF02-FC6530F25B3A}">
      <dgm:prSet/>
      <dgm:spPr/>
      <dgm:t>
        <a:bodyPr/>
        <a:lstStyle/>
        <a:p>
          <a:pPr algn="ctr"/>
          <a:endParaRPr lang="de-DE"/>
        </a:p>
      </dgm:t>
    </dgm:pt>
    <dgm:pt modelId="{BF8B53C7-45BC-44C0-8FD8-F30D48C0CAB1}" type="sibTrans" cxnId="{75963658-29AF-4ACB-BF02-FC6530F25B3A}">
      <dgm:prSet/>
      <dgm:spPr/>
      <dgm:t>
        <a:bodyPr/>
        <a:lstStyle/>
        <a:p>
          <a:pPr algn="ctr"/>
          <a:endParaRPr lang="de-DE"/>
        </a:p>
      </dgm:t>
    </dgm:pt>
    <dgm:pt modelId="{AFED8EA2-9141-430E-A9B1-DC9F2FE7DC69}">
      <dgm:prSet phldrT="[Text]" custT="1"/>
      <dgm:spPr/>
      <dgm:t>
        <a:bodyPr/>
        <a:lstStyle/>
        <a:p>
          <a:pPr algn="ctr"/>
          <a:r>
            <a:rPr lang="en-US" sz="1600" dirty="0" smtClean="0">
              <a:latin typeface="Arial" pitchFamily="34" charset="0"/>
              <a:cs typeface="Arial" pitchFamily="34" charset="0"/>
            </a:rPr>
            <a:t>Substituting identifiable data with placeholders</a:t>
          </a:r>
          <a:endParaRPr lang="de-DE" sz="1600" dirty="0">
            <a:latin typeface="Arial" pitchFamily="34" charset="0"/>
            <a:cs typeface="Arial" pitchFamily="34" charset="0"/>
          </a:endParaRPr>
        </a:p>
      </dgm:t>
    </dgm:pt>
    <dgm:pt modelId="{2DA562C8-5209-408F-B360-BB1D7C203339}" type="parTrans" cxnId="{DD1D8BF2-8AB1-4643-BEA4-938BFF2690A8}">
      <dgm:prSet/>
      <dgm:spPr/>
      <dgm:t>
        <a:bodyPr/>
        <a:lstStyle/>
        <a:p>
          <a:pPr algn="ctr"/>
          <a:endParaRPr lang="de-DE"/>
        </a:p>
      </dgm:t>
    </dgm:pt>
    <dgm:pt modelId="{42DCCA96-905C-4647-AABB-2969CD88BDA7}" type="sibTrans" cxnId="{DD1D8BF2-8AB1-4643-BEA4-938BFF2690A8}">
      <dgm:prSet/>
      <dgm:spPr/>
      <dgm:t>
        <a:bodyPr/>
        <a:lstStyle/>
        <a:p>
          <a:pPr algn="ctr"/>
          <a:endParaRPr lang="de-DE"/>
        </a:p>
      </dgm:t>
    </dgm:pt>
    <dgm:pt modelId="{3932CF4B-2EAE-48E4-B933-79FCBE463BCE}">
      <dgm:prSet phldrT="[Text]" custT="1"/>
      <dgm:spPr/>
      <dgm:t>
        <a:bodyPr/>
        <a:lstStyle/>
        <a:p>
          <a:pPr algn="ctr"/>
          <a:r>
            <a:rPr lang="de-DE" sz="1600" dirty="0" smtClean="0">
              <a:solidFill>
                <a:srgbClr val="FF7900"/>
              </a:solidFill>
              <a:latin typeface="Arial" pitchFamily="34" charset="0"/>
              <a:cs typeface="Arial" pitchFamily="34" charset="0"/>
            </a:rPr>
            <a:t>Aggregation</a:t>
          </a:r>
          <a:endParaRPr lang="de-DE" sz="1600" dirty="0">
            <a:solidFill>
              <a:srgbClr val="FF7900"/>
            </a:solidFill>
            <a:latin typeface="Arial" pitchFamily="34" charset="0"/>
            <a:cs typeface="Arial" pitchFamily="34" charset="0"/>
          </a:endParaRPr>
        </a:p>
      </dgm:t>
    </dgm:pt>
    <dgm:pt modelId="{999AB072-FD1D-408D-853F-19CA8324420A}" type="parTrans" cxnId="{0B071989-105A-4FB0-9F15-08AF01B226ED}">
      <dgm:prSet/>
      <dgm:spPr/>
      <dgm:t>
        <a:bodyPr/>
        <a:lstStyle/>
        <a:p>
          <a:pPr algn="ctr"/>
          <a:endParaRPr lang="de-DE"/>
        </a:p>
      </dgm:t>
    </dgm:pt>
    <dgm:pt modelId="{A263BFDE-D3FC-4A93-85CC-7E73BAD618D6}" type="sibTrans" cxnId="{0B071989-105A-4FB0-9F15-08AF01B226ED}">
      <dgm:prSet/>
      <dgm:spPr/>
      <dgm:t>
        <a:bodyPr/>
        <a:lstStyle/>
        <a:p>
          <a:pPr algn="ctr"/>
          <a:endParaRPr lang="de-DE"/>
        </a:p>
      </dgm:t>
    </dgm:pt>
    <dgm:pt modelId="{DBA3AA83-B47A-496B-8E1C-723368A962AF}">
      <dgm:prSet phldrT="[Text]" custT="1"/>
      <dgm:spPr/>
      <dgm:t>
        <a:bodyPr/>
        <a:lstStyle/>
        <a:p>
          <a:pPr algn="ctr"/>
          <a:r>
            <a:rPr lang="de-DE" sz="1600" dirty="0" smtClean="0">
              <a:latin typeface="Arial" pitchFamily="34" charset="0"/>
              <a:cs typeface="Arial" pitchFamily="34" charset="0"/>
            </a:rPr>
            <a:t>Sum up data points over large groups of people</a:t>
          </a:r>
          <a:endParaRPr lang="de-DE" sz="1600" dirty="0">
            <a:latin typeface="Arial" pitchFamily="34" charset="0"/>
            <a:cs typeface="Arial" pitchFamily="34" charset="0"/>
          </a:endParaRPr>
        </a:p>
      </dgm:t>
    </dgm:pt>
    <dgm:pt modelId="{886AF5DC-7A89-4933-89CF-918C3C5A8118}" type="parTrans" cxnId="{E09D931A-3866-434B-99B7-1BE57E922C7A}">
      <dgm:prSet/>
      <dgm:spPr/>
      <dgm:t>
        <a:bodyPr/>
        <a:lstStyle/>
        <a:p>
          <a:pPr algn="ctr"/>
          <a:endParaRPr lang="de-DE"/>
        </a:p>
      </dgm:t>
    </dgm:pt>
    <dgm:pt modelId="{B04C1E42-304B-4A18-B29B-9BF07D3621EB}" type="sibTrans" cxnId="{E09D931A-3866-434B-99B7-1BE57E922C7A}">
      <dgm:prSet/>
      <dgm:spPr/>
      <dgm:t>
        <a:bodyPr/>
        <a:lstStyle/>
        <a:p>
          <a:pPr algn="ctr"/>
          <a:endParaRPr lang="de-DE"/>
        </a:p>
      </dgm:t>
    </dgm:pt>
    <dgm:pt modelId="{FF341341-E412-4E14-B939-66D5EBFB1821}" type="pres">
      <dgm:prSet presAssocID="{AC280B31-243B-4069-9E50-A99477111F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4E2A354-F0A1-4EB7-AC34-9D8D23B203AB}" type="pres">
      <dgm:prSet presAssocID="{533B015A-34E2-46E0-97C9-06A1F6F52F4A}" presName="linNode" presStyleCnt="0"/>
      <dgm:spPr/>
      <dgm:t>
        <a:bodyPr/>
        <a:lstStyle/>
        <a:p>
          <a:endParaRPr lang="de-DE"/>
        </a:p>
      </dgm:t>
    </dgm:pt>
    <dgm:pt modelId="{C7CED811-8ACA-411A-809B-301988510EDE}" type="pres">
      <dgm:prSet presAssocID="{533B015A-34E2-46E0-97C9-06A1F6F52F4A}" presName="parentText" presStyleLbl="node1" presStyleIdx="0" presStyleCnt="3" custScaleX="83438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9E8ED0-10FE-4F01-A7D7-91F18184A84B}" type="pres">
      <dgm:prSet presAssocID="{533B015A-34E2-46E0-97C9-06A1F6F52F4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0C89C6-274B-43B2-BCD0-8A60DC4A6300}" type="pres">
      <dgm:prSet presAssocID="{69940BE5-C211-4443-A7DE-2F9AA841A600}" presName="sp" presStyleCnt="0"/>
      <dgm:spPr/>
      <dgm:t>
        <a:bodyPr/>
        <a:lstStyle/>
        <a:p>
          <a:endParaRPr lang="de-DE"/>
        </a:p>
      </dgm:t>
    </dgm:pt>
    <dgm:pt modelId="{79AE9826-46E6-42E8-91CC-9BB98A8DD7C9}" type="pres">
      <dgm:prSet presAssocID="{43978C8F-82D5-4C60-B06B-D721A8ACB2D1}" presName="linNode" presStyleCnt="0"/>
      <dgm:spPr/>
      <dgm:t>
        <a:bodyPr/>
        <a:lstStyle/>
        <a:p>
          <a:endParaRPr lang="de-DE"/>
        </a:p>
      </dgm:t>
    </dgm:pt>
    <dgm:pt modelId="{34908177-42C6-4D54-83C2-D5C8E7BEF9CC}" type="pres">
      <dgm:prSet presAssocID="{43978C8F-82D5-4C60-B06B-D721A8ACB2D1}" presName="parentText" presStyleLbl="node1" presStyleIdx="1" presStyleCnt="3" custScaleX="83438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4F4F466-C0B2-489D-8AE3-60CB15951016}" type="pres">
      <dgm:prSet presAssocID="{43978C8F-82D5-4C60-B06B-D721A8ACB2D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35D919-E483-42A5-8441-197146DD3736}" type="pres">
      <dgm:prSet presAssocID="{BF8B53C7-45BC-44C0-8FD8-F30D48C0CAB1}" presName="sp" presStyleCnt="0"/>
      <dgm:spPr/>
      <dgm:t>
        <a:bodyPr/>
        <a:lstStyle/>
        <a:p>
          <a:endParaRPr lang="de-DE"/>
        </a:p>
      </dgm:t>
    </dgm:pt>
    <dgm:pt modelId="{2AA49F22-93C8-491E-8915-52B1306A7622}" type="pres">
      <dgm:prSet presAssocID="{3932CF4B-2EAE-48E4-B933-79FCBE463BCE}" presName="linNode" presStyleCnt="0"/>
      <dgm:spPr/>
      <dgm:t>
        <a:bodyPr/>
        <a:lstStyle/>
        <a:p>
          <a:endParaRPr lang="de-DE"/>
        </a:p>
      </dgm:t>
    </dgm:pt>
    <dgm:pt modelId="{890E34BB-AA86-472C-B8C3-72775B19B7EF}" type="pres">
      <dgm:prSet presAssocID="{3932CF4B-2EAE-48E4-B933-79FCBE463BCE}" presName="parentText" presStyleLbl="node1" presStyleIdx="2" presStyleCnt="3" custScaleX="83438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A873861-329F-4A3D-9219-946028B019A1}" type="pres">
      <dgm:prSet presAssocID="{3932CF4B-2EAE-48E4-B933-79FCBE463BC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8A5D1D0-45FE-4D86-B496-D8F56B78DFF2}" type="presOf" srcId="{DBA3AA83-B47A-496B-8E1C-723368A962AF}" destId="{DA873861-329F-4A3D-9219-946028B019A1}" srcOrd="0" destOrd="0" presId="urn:microsoft.com/office/officeart/2005/8/layout/vList5"/>
    <dgm:cxn modelId="{85676EC1-E27B-49ED-AFC0-502DC9C035F3}" srcId="{533B015A-34E2-46E0-97C9-06A1F6F52F4A}" destId="{27F1390F-AB93-4E92-AC65-DBEB11702708}" srcOrd="0" destOrd="0" parTransId="{A9CBA1EA-2562-4C23-B846-13FB781F07F9}" sibTransId="{CC349FE0-6E4A-4042-ACB6-6AB1222FA80A}"/>
    <dgm:cxn modelId="{A5ADF739-AE9A-4B71-B809-F87D72AECC5D}" type="presOf" srcId="{27F1390F-AB93-4E92-AC65-DBEB11702708}" destId="{BD9E8ED0-10FE-4F01-A7D7-91F18184A84B}" srcOrd="0" destOrd="0" presId="urn:microsoft.com/office/officeart/2005/8/layout/vList5"/>
    <dgm:cxn modelId="{41C93912-4F36-4A80-AE6A-7CEDAFBF5659}" type="presOf" srcId="{533B015A-34E2-46E0-97C9-06A1F6F52F4A}" destId="{C7CED811-8ACA-411A-809B-301988510EDE}" srcOrd="0" destOrd="0" presId="urn:microsoft.com/office/officeart/2005/8/layout/vList5"/>
    <dgm:cxn modelId="{1FEDEC5B-E196-4686-8048-7ED6041D8474}" type="presOf" srcId="{3932CF4B-2EAE-48E4-B933-79FCBE463BCE}" destId="{890E34BB-AA86-472C-B8C3-72775B19B7EF}" srcOrd="0" destOrd="0" presId="urn:microsoft.com/office/officeart/2005/8/layout/vList5"/>
    <dgm:cxn modelId="{59131661-0DA9-466C-88C5-B90A9166C119}" type="presOf" srcId="{43978C8F-82D5-4C60-B06B-D721A8ACB2D1}" destId="{34908177-42C6-4D54-83C2-D5C8E7BEF9CC}" srcOrd="0" destOrd="0" presId="urn:microsoft.com/office/officeart/2005/8/layout/vList5"/>
    <dgm:cxn modelId="{91B22776-54FB-4A31-AD9E-D19A100B6CE2}" type="presOf" srcId="{AC280B31-243B-4069-9E50-A99477111FB9}" destId="{FF341341-E412-4E14-B939-66D5EBFB1821}" srcOrd="0" destOrd="0" presId="urn:microsoft.com/office/officeart/2005/8/layout/vList5"/>
    <dgm:cxn modelId="{0B071989-105A-4FB0-9F15-08AF01B226ED}" srcId="{AC280B31-243B-4069-9E50-A99477111FB9}" destId="{3932CF4B-2EAE-48E4-B933-79FCBE463BCE}" srcOrd="2" destOrd="0" parTransId="{999AB072-FD1D-408D-853F-19CA8324420A}" sibTransId="{A263BFDE-D3FC-4A93-85CC-7E73BAD618D6}"/>
    <dgm:cxn modelId="{943DD9F1-07B3-4B01-9EEA-BFCA41BF01F1}" srcId="{AC280B31-243B-4069-9E50-A99477111FB9}" destId="{533B015A-34E2-46E0-97C9-06A1F6F52F4A}" srcOrd="0" destOrd="0" parTransId="{43987B23-F9A3-422F-B6F4-862F1166527A}" sibTransId="{69940BE5-C211-4443-A7DE-2F9AA841A600}"/>
    <dgm:cxn modelId="{E09D931A-3866-434B-99B7-1BE57E922C7A}" srcId="{3932CF4B-2EAE-48E4-B933-79FCBE463BCE}" destId="{DBA3AA83-B47A-496B-8E1C-723368A962AF}" srcOrd="0" destOrd="0" parTransId="{886AF5DC-7A89-4933-89CF-918C3C5A8118}" sibTransId="{B04C1E42-304B-4A18-B29B-9BF07D3621EB}"/>
    <dgm:cxn modelId="{75963658-29AF-4ACB-BF02-FC6530F25B3A}" srcId="{AC280B31-243B-4069-9E50-A99477111FB9}" destId="{43978C8F-82D5-4C60-B06B-D721A8ACB2D1}" srcOrd="1" destOrd="0" parTransId="{795AF310-D8D2-4401-BA8D-7339D9EE1BCD}" sibTransId="{BF8B53C7-45BC-44C0-8FD8-F30D48C0CAB1}"/>
    <dgm:cxn modelId="{DD1D8BF2-8AB1-4643-BEA4-938BFF2690A8}" srcId="{43978C8F-82D5-4C60-B06B-D721A8ACB2D1}" destId="{AFED8EA2-9141-430E-A9B1-DC9F2FE7DC69}" srcOrd="0" destOrd="0" parTransId="{2DA562C8-5209-408F-B360-BB1D7C203339}" sibTransId="{42DCCA96-905C-4647-AABB-2969CD88BDA7}"/>
    <dgm:cxn modelId="{D91A954C-CA79-4A8B-B80C-F1B69E764C07}" type="presOf" srcId="{AFED8EA2-9141-430E-A9B1-DC9F2FE7DC69}" destId="{74F4F466-C0B2-489D-8AE3-60CB15951016}" srcOrd="0" destOrd="0" presId="urn:microsoft.com/office/officeart/2005/8/layout/vList5"/>
    <dgm:cxn modelId="{BCA363E9-A4C9-4A89-8C7D-05879EA6E65F}" type="presParOf" srcId="{FF341341-E412-4E14-B939-66D5EBFB1821}" destId="{84E2A354-F0A1-4EB7-AC34-9D8D23B203AB}" srcOrd="0" destOrd="0" presId="urn:microsoft.com/office/officeart/2005/8/layout/vList5"/>
    <dgm:cxn modelId="{860AAEBB-2BF1-4658-AF35-68C433A6E8CF}" type="presParOf" srcId="{84E2A354-F0A1-4EB7-AC34-9D8D23B203AB}" destId="{C7CED811-8ACA-411A-809B-301988510EDE}" srcOrd="0" destOrd="0" presId="urn:microsoft.com/office/officeart/2005/8/layout/vList5"/>
    <dgm:cxn modelId="{A55E312B-E2E6-4554-AF07-B6D553697ED7}" type="presParOf" srcId="{84E2A354-F0A1-4EB7-AC34-9D8D23B203AB}" destId="{BD9E8ED0-10FE-4F01-A7D7-91F18184A84B}" srcOrd="1" destOrd="0" presId="urn:microsoft.com/office/officeart/2005/8/layout/vList5"/>
    <dgm:cxn modelId="{9C32FB16-FECB-46C2-A998-D245810ACA7F}" type="presParOf" srcId="{FF341341-E412-4E14-B939-66D5EBFB1821}" destId="{670C89C6-274B-43B2-BCD0-8A60DC4A6300}" srcOrd="1" destOrd="0" presId="urn:microsoft.com/office/officeart/2005/8/layout/vList5"/>
    <dgm:cxn modelId="{1553376C-1190-4415-A420-14734BD95A66}" type="presParOf" srcId="{FF341341-E412-4E14-B939-66D5EBFB1821}" destId="{79AE9826-46E6-42E8-91CC-9BB98A8DD7C9}" srcOrd="2" destOrd="0" presId="urn:microsoft.com/office/officeart/2005/8/layout/vList5"/>
    <dgm:cxn modelId="{3A989170-C8F6-4230-9BB7-5C1D956C246E}" type="presParOf" srcId="{79AE9826-46E6-42E8-91CC-9BB98A8DD7C9}" destId="{34908177-42C6-4D54-83C2-D5C8E7BEF9CC}" srcOrd="0" destOrd="0" presId="urn:microsoft.com/office/officeart/2005/8/layout/vList5"/>
    <dgm:cxn modelId="{AF863EF7-6C94-46DF-B731-030B4431E2C3}" type="presParOf" srcId="{79AE9826-46E6-42E8-91CC-9BB98A8DD7C9}" destId="{74F4F466-C0B2-489D-8AE3-60CB15951016}" srcOrd="1" destOrd="0" presId="urn:microsoft.com/office/officeart/2005/8/layout/vList5"/>
    <dgm:cxn modelId="{9C8D3E0D-9DEF-4E89-AE66-65C4C9BD5C0C}" type="presParOf" srcId="{FF341341-E412-4E14-B939-66D5EBFB1821}" destId="{6935D919-E483-42A5-8441-197146DD3736}" srcOrd="3" destOrd="0" presId="urn:microsoft.com/office/officeart/2005/8/layout/vList5"/>
    <dgm:cxn modelId="{38136AAD-58F2-4DE1-8E25-C8C2BB380A51}" type="presParOf" srcId="{FF341341-E412-4E14-B939-66D5EBFB1821}" destId="{2AA49F22-93C8-491E-8915-52B1306A7622}" srcOrd="4" destOrd="0" presId="urn:microsoft.com/office/officeart/2005/8/layout/vList5"/>
    <dgm:cxn modelId="{4A7AFB84-381D-4E68-8F78-5FA49714ECA6}" type="presParOf" srcId="{2AA49F22-93C8-491E-8915-52B1306A7622}" destId="{890E34BB-AA86-472C-B8C3-72775B19B7EF}" srcOrd="0" destOrd="0" presId="urn:microsoft.com/office/officeart/2005/8/layout/vList5"/>
    <dgm:cxn modelId="{E5388410-E349-450F-95A7-DD4CA9BC8ACE}" type="presParOf" srcId="{2AA49F22-93C8-491E-8915-52B1306A7622}" destId="{DA873861-329F-4A3D-9219-946028B019A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4393C-E7EA-41F0-9FFC-54FD2F9A2D8F}">
      <dsp:nvSpPr>
        <dsp:cNvPr id="0" name=""/>
        <dsp:cNvSpPr/>
      </dsp:nvSpPr>
      <dsp:spPr>
        <a:xfrm>
          <a:off x="1863" y="1768278"/>
          <a:ext cx="1331611" cy="6658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Project</a:t>
          </a:r>
          <a:endParaRPr lang="de-DE" sz="1900" kern="1200" dirty="0"/>
        </a:p>
      </dsp:txBody>
      <dsp:txXfrm>
        <a:off x="21364" y="1787779"/>
        <a:ext cx="1292609" cy="626803"/>
      </dsp:txXfrm>
    </dsp:sp>
    <dsp:sp modelId="{E47CC34C-224F-467D-92C1-F55DA58AF7B1}">
      <dsp:nvSpPr>
        <dsp:cNvPr id="0" name=""/>
        <dsp:cNvSpPr/>
      </dsp:nvSpPr>
      <dsp:spPr>
        <a:xfrm rot="19457599">
          <a:off x="1271820" y="1894074"/>
          <a:ext cx="655953" cy="31376"/>
        </a:xfrm>
        <a:custGeom>
          <a:avLst/>
          <a:gdLst/>
          <a:ahLst/>
          <a:cxnLst/>
          <a:rect l="0" t="0" r="0" b="0"/>
          <a:pathLst>
            <a:path>
              <a:moveTo>
                <a:pt x="0" y="15688"/>
              </a:moveTo>
              <a:lnTo>
                <a:pt x="655953" y="1568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1583398" y="1893363"/>
        <a:ext cx="32797" cy="32797"/>
      </dsp:txXfrm>
    </dsp:sp>
    <dsp:sp modelId="{8CC773EA-D8B7-4906-B8D6-6E9FCDAF99DF}">
      <dsp:nvSpPr>
        <dsp:cNvPr id="0" name=""/>
        <dsp:cNvSpPr/>
      </dsp:nvSpPr>
      <dsp:spPr>
        <a:xfrm>
          <a:off x="1866120" y="1385440"/>
          <a:ext cx="1331611" cy="6658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Data</a:t>
          </a:r>
          <a:endParaRPr lang="de-DE" sz="1900" kern="1200" dirty="0"/>
        </a:p>
      </dsp:txBody>
      <dsp:txXfrm>
        <a:off x="1885621" y="1404941"/>
        <a:ext cx="1292609" cy="626803"/>
      </dsp:txXfrm>
    </dsp:sp>
    <dsp:sp modelId="{41E8297E-AA5E-4283-B837-09E1B789A3D2}">
      <dsp:nvSpPr>
        <dsp:cNvPr id="0" name=""/>
        <dsp:cNvSpPr/>
      </dsp:nvSpPr>
      <dsp:spPr>
        <a:xfrm rot="19457599">
          <a:off x="3136077" y="1511235"/>
          <a:ext cx="655953" cy="31376"/>
        </a:xfrm>
        <a:custGeom>
          <a:avLst/>
          <a:gdLst/>
          <a:ahLst/>
          <a:cxnLst/>
          <a:rect l="0" t="0" r="0" b="0"/>
          <a:pathLst>
            <a:path>
              <a:moveTo>
                <a:pt x="0" y="15688"/>
              </a:moveTo>
              <a:lnTo>
                <a:pt x="655953" y="15688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3447655" y="1510525"/>
        <a:ext cx="32797" cy="32797"/>
      </dsp:txXfrm>
    </dsp:sp>
    <dsp:sp modelId="{5E9807BC-6FCD-490E-9640-B599FD1C31DE}">
      <dsp:nvSpPr>
        <dsp:cNvPr id="0" name=""/>
        <dsp:cNvSpPr/>
      </dsp:nvSpPr>
      <dsp:spPr>
        <a:xfrm>
          <a:off x="3730376" y="1002601"/>
          <a:ext cx="1331611" cy="66580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Raw</a:t>
          </a:r>
          <a:r>
            <a:rPr lang="de-DE" sz="1900" kern="1200" dirty="0" smtClean="0"/>
            <a:t> </a:t>
          </a:r>
          <a:r>
            <a:rPr lang="de-DE" sz="1900" kern="1200" dirty="0" smtClean="0"/>
            <a:t>Data</a:t>
          </a:r>
          <a:endParaRPr lang="de-DE" sz="1900" kern="1200" dirty="0"/>
        </a:p>
      </dsp:txBody>
      <dsp:txXfrm>
        <a:off x="3749877" y="1022102"/>
        <a:ext cx="1292609" cy="626803"/>
      </dsp:txXfrm>
    </dsp:sp>
    <dsp:sp modelId="{C26B654B-9C67-4630-9C52-9FBB767290DE}">
      <dsp:nvSpPr>
        <dsp:cNvPr id="0" name=""/>
        <dsp:cNvSpPr/>
      </dsp:nvSpPr>
      <dsp:spPr>
        <a:xfrm rot="2142401">
          <a:off x="3136077" y="1894074"/>
          <a:ext cx="655953" cy="31376"/>
        </a:xfrm>
        <a:custGeom>
          <a:avLst/>
          <a:gdLst/>
          <a:ahLst/>
          <a:cxnLst/>
          <a:rect l="0" t="0" r="0" b="0"/>
          <a:pathLst>
            <a:path>
              <a:moveTo>
                <a:pt x="0" y="15688"/>
              </a:moveTo>
              <a:lnTo>
                <a:pt x="655953" y="15688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3447655" y="1893363"/>
        <a:ext cx="32797" cy="32797"/>
      </dsp:txXfrm>
    </dsp:sp>
    <dsp:sp modelId="{BB7228DA-230A-4BAE-BF2C-FA7091BA3F05}">
      <dsp:nvSpPr>
        <dsp:cNvPr id="0" name=""/>
        <dsp:cNvSpPr/>
      </dsp:nvSpPr>
      <dsp:spPr>
        <a:xfrm>
          <a:off x="3730376" y="1768278"/>
          <a:ext cx="1331611" cy="66580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Processed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Data</a:t>
          </a:r>
          <a:endParaRPr lang="de-DE" sz="1900" kern="1200" dirty="0"/>
        </a:p>
      </dsp:txBody>
      <dsp:txXfrm>
        <a:off x="3749877" y="1787779"/>
        <a:ext cx="1292609" cy="626803"/>
      </dsp:txXfrm>
    </dsp:sp>
    <dsp:sp modelId="{8EDBD091-6940-460A-8920-E02CEC67774C}">
      <dsp:nvSpPr>
        <dsp:cNvPr id="0" name=""/>
        <dsp:cNvSpPr/>
      </dsp:nvSpPr>
      <dsp:spPr>
        <a:xfrm rot="2142401">
          <a:off x="1271820" y="2276912"/>
          <a:ext cx="655953" cy="31376"/>
        </a:xfrm>
        <a:custGeom>
          <a:avLst/>
          <a:gdLst/>
          <a:ahLst/>
          <a:cxnLst/>
          <a:rect l="0" t="0" r="0" b="0"/>
          <a:pathLst>
            <a:path>
              <a:moveTo>
                <a:pt x="0" y="15688"/>
              </a:moveTo>
              <a:lnTo>
                <a:pt x="655953" y="1568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1583398" y="2276202"/>
        <a:ext cx="32797" cy="32797"/>
      </dsp:txXfrm>
    </dsp:sp>
    <dsp:sp modelId="{EAB67788-9D60-4E4A-8992-DEC461802533}">
      <dsp:nvSpPr>
        <dsp:cNvPr id="0" name=""/>
        <dsp:cNvSpPr/>
      </dsp:nvSpPr>
      <dsp:spPr>
        <a:xfrm>
          <a:off x="1866120" y="2151117"/>
          <a:ext cx="1331611" cy="6658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Posters</a:t>
          </a:r>
          <a:endParaRPr lang="de-DE" sz="1900" kern="1200" dirty="0"/>
        </a:p>
      </dsp:txBody>
      <dsp:txXfrm>
        <a:off x="1885621" y="2170618"/>
        <a:ext cx="1292609" cy="626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E8ED0-10FE-4F01-A7D7-91F18184A84B}">
      <dsp:nvSpPr>
        <dsp:cNvPr id="0" name=""/>
        <dsp:cNvSpPr/>
      </dsp:nvSpPr>
      <dsp:spPr>
        <a:xfrm rot="5400000">
          <a:off x="4867962" y="-2226199"/>
          <a:ext cx="445472" cy="50109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>
              <a:latin typeface="Arial" pitchFamily="34" charset="0"/>
              <a:cs typeface="Arial" pitchFamily="34" charset="0"/>
            </a:rPr>
            <a:t>Removing personally identifiable data</a:t>
          </a:r>
          <a:endParaRPr lang="de-DE" sz="1600" kern="1200" dirty="0">
            <a:latin typeface="Arial" pitchFamily="34" charset="0"/>
            <a:cs typeface="Arial" pitchFamily="34" charset="0"/>
          </a:endParaRPr>
        </a:p>
      </dsp:txBody>
      <dsp:txXfrm rot="-5400000">
        <a:off x="2585234" y="78275"/>
        <a:ext cx="4989182" cy="401980"/>
      </dsp:txXfrm>
    </dsp:sp>
    <dsp:sp modelId="{C7CED811-8ACA-411A-809B-301988510EDE}">
      <dsp:nvSpPr>
        <dsp:cNvPr id="0" name=""/>
        <dsp:cNvSpPr/>
      </dsp:nvSpPr>
      <dsp:spPr>
        <a:xfrm>
          <a:off x="233412" y="843"/>
          <a:ext cx="2351822" cy="556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7900"/>
              </a:solidFill>
              <a:latin typeface="Arial" pitchFamily="34" charset="0"/>
              <a:cs typeface="Arial" pitchFamily="34" charset="0"/>
            </a:rPr>
            <a:t>Anonymisation</a:t>
          </a:r>
          <a:endParaRPr lang="de-DE" sz="1600" kern="1200" dirty="0">
            <a:solidFill>
              <a:srgbClr val="FF7900"/>
            </a:solidFill>
            <a:latin typeface="Arial" pitchFamily="34" charset="0"/>
            <a:cs typeface="Arial" pitchFamily="34" charset="0"/>
          </a:endParaRPr>
        </a:p>
      </dsp:txBody>
      <dsp:txXfrm>
        <a:off x="260595" y="28026"/>
        <a:ext cx="2297456" cy="502474"/>
      </dsp:txXfrm>
    </dsp:sp>
    <dsp:sp modelId="{74F4F466-C0B2-489D-8AE3-60CB15951016}">
      <dsp:nvSpPr>
        <dsp:cNvPr id="0" name=""/>
        <dsp:cNvSpPr/>
      </dsp:nvSpPr>
      <dsp:spPr>
        <a:xfrm rot="5400000">
          <a:off x="4867962" y="-1641517"/>
          <a:ext cx="445472" cy="50109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Substituting identifiable data with placeholders</a:t>
          </a:r>
          <a:endParaRPr lang="de-DE" sz="1600" kern="1200" dirty="0">
            <a:latin typeface="Arial" pitchFamily="34" charset="0"/>
            <a:cs typeface="Arial" pitchFamily="34" charset="0"/>
          </a:endParaRPr>
        </a:p>
      </dsp:txBody>
      <dsp:txXfrm rot="-5400000">
        <a:off x="2585234" y="662957"/>
        <a:ext cx="4989182" cy="401980"/>
      </dsp:txXfrm>
    </dsp:sp>
    <dsp:sp modelId="{34908177-42C6-4D54-83C2-D5C8E7BEF9CC}">
      <dsp:nvSpPr>
        <dsp:cNvPr id="0" name=""/>
        <dsp:cNvSpPr/>
      </dsp:nvSpPr>
      <dsp:spPr>
        <a:xfrm>
          <a:off x="233412" y="585526"/>
          <a:ext cx="2351822" cy="556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rgbClr val="FF7900"/>
              </a:solidFill>
              <a:latin typeface="Arial" pitchFamily="34" charset="0"/>
              <a:cs typeface="Arial" pitchFamily="34" charset="0"/>
            </a:rPr>
            <a:t>Pseudonymisation</a:t>
          </a:r>
          <a:endParaRPr lang="de-DE" sz="1600" kern="1200" dirty="0">
            <a:solidFill>
              <a:srgbClr val="FF7900"/>
            </a:solidFill>
            <a:latin typeface="Arial" pitchFamily="34" charset="0"/>
            <a:cs typeface="Arial" pitchFamily="34" charset="0"/>
          </a:endParaRPr>
        </a:p>
      </dsp:txBody>
      <dsp:txXfrm>
        <a:off x="260595" y="612709"/>
        <a:ext cx="2297456" cy="502474"/>
      </dsp:txXfrm>
    </dsp:sp>
    <dsp:sp modelId="{DA873861-329F-4A3D-9219-946028B019A1}">
      <dsp:nvSpPr>
        <dsp:cNvPr id="0" name=""/>
        <dsp:cNvSpPr/>
      </dsp:nvSpPr>
      <dsp:spPr>
        <a:xfrm rot="5400000">
          <a:off x="4867962" y="-1056834"/>
          <a:ext cx="445472" cy="50109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>
              <a:latin typeface="Arial" pitchFamily="34" charset="0"/>
              <a:cs typeface="Arial" pitchFamily="34" charset="0"/>
            </a:rPr>
            <a:t>Sum up data points over large groups of people</a:t>
          </a:r>
          <a:endParaRPr lang="de-DE" sz="1600" kern="1200" dirty="0">
            <a:latin typeface="Arial" pitchFamily="34" charset="0"/>
            <a:cs typeface="Arial" pitchFamily="34" charset="0"/>
          </a:endParaRPr>
        </a:p>
      </dsp:txBody>
      <dsp:txXfrm rot="-5400000">
        <a:off x="2585234" y="1247640"/>
        <a:ext cx="4989182" cy="401980"/>
      </dsp:txXfrm>
    </dsp:sp>
    <dsp:sp modelId="{890E34BB-AA86-472C-B8C3-72775B19B7EF}">
      <dsp:nvSpPr>
        <dsp:cNvPr id="0" name=""/>
        <dsp:cNvSpPr/>
      </dsp:nvSpPr>
      <dsp:spPr>
        <a:xfrm>
          <a:off x="233412" y="1170209"/>
          <a:ext cx="2351822" cy="556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rgbClr val="FF7900"/>
              </a:solidFill>
              <a:latin typeface="Arial" pitchFamily="34" charset="0"/>
              <a:cs typeface="Arial" pitchFamily="34" charset="0"/>
            </a:rPr>
            <a:t>Aggregation</a:t>
          </a:r>
          <a:endParaRPr lang="de-DE" sz="1600" kern="1200" dirty="0">
            <a:solidFill>
              <a:srgbClr val="FF7900"/>
            </a:solidFill>
            <a:latin typeface="Arial" pitchFamily="34" charset="0"/>
            <a:cs typeface="Arial" pitchFamily="34" charset="0"/>
          </a:endParaRPr>
        </a:p>
      </dsp:txBody>
      <dsp:txXfrm>
        <a:off x="260595" y="1197392"/>
        <a:ext cx="2297456" cy="502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584DCE82-15FA-4C39-8174-8957E246276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7603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B15ECB95-FD2B-4360-978B-831395F71C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9037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7C1E9B5-BF52-417B-BC9C-86E4455CF050}" type="slidenum">
              <a:rPr lang="de-DE" altLang="de-DE" sz="1200" smtClean="0"/>
              <a:pPr/>
              <a:t>1</a:t>
            </a:fld>
            <a:endParaRPr lang="de-DE" altLang="de-DE" sz="1200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ECB95-FD2B-4360-978B-831395F71C33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543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ECB95-FD2B-4360-978B-831395F71C33}" type="slidenum">
              <a:rPr lang="de-DE" smtClean="0"/>
              <a:pPr>
                <a:defRPr/>
              </a:pPr>
              <a:t>52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5336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Datenarten zuerst zurufen lassen!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ECB95-FD2B-4360-978B-831395F71C3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8888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ECB95-FD2B-4360-978B-831395F71C33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9002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Kurz nachbearbeiten: Was für Probleme sind hier bereits offenbar geworden?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ECB95-FD2B-4360-978B-831395F71C33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7963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ECB95-FD2B-4360-978B-831395F71C3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4687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Data</a:t>
            </a:r>
            <a:r>
              <a:rPr lang="en-GB" baseline="0" dirty="0" smtClean="0"/>
              <a:t> Management Plan is often written early on in the research process to determine what data will be created and how it will be managed. Sometime you are asked for a DMP as part of a grant application, but they are useful to write regardless as it helps to develop consistent procedures from the outset.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094-64D1-F647-9BB8-82B1578793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712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Show DMP Online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ECB95-FD2B-4360-978B-831395F71C33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3761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ICT = Informations und Kommunikationstechnologie</a:t>
            </a:r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094-64D1-F647-9BB8-82B1578793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288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Schritt 1: Einen beliebigen Satz wählen, der leicht zu merken ist</a:t>
            </a:r>
          </a:p>
          <a:p>
            <a:endParaRPr lang="de-DE" dirty="0" smtClean="0"/>
          </a:p>
          <a:p>
            <a:r>
              <a:rPr lang="de-DE" dirty="0" smtClean="0"/>
              <a:t>Beispiel: „Der frühe Vogel fängt den Wurm!“</a:t>
            </a:r>
          </a:p>
          <a:p>
            <a:endParaRPr lang="de-DE" dirty="0" smtClean="0"/>
          </a:p>
          <a:p>
            <a:r>
              <a:rPr lang="de-DE" dirty="0" smtClean="0"/>
              <a:t>Schritt 2: Herauslösen der Anfangsbuchstaben und des Satzzeichens am Ende</a:t>
            </a:r>
          </a:p>
          <a:p>
            <a:endParaRPr lang="de-DE" dirty="0" smtClean="0"/>
          </a:p>
          <a:p>
            <a:r>
              <a:rPr lang="de-DE" dirty="0" smtClean="0"/>
              <a:t>„D -er f -rühe V -ogel f -ängt d -en W –urm !“</a:t>
            </a:r>
          </a:p>
          <a:p>
            <a:endParaRPr lang="de-DE" dirty="0" smtClean="0"/>
          </a:p>
          <a:p>
            <a:r>
              <a:rPr lang="de-DE" dirty="0" smtClean="0"/>
              <a:t>Das ergibt: DfVfdW!</a:t>
            </a:r>
          </a:p>
          <a:p>
            <a:endParaRPr lang="de-DE" dirty="0" smtClean="0"/>
          </a:p>
          <a:p>
            <a:r>
              <a:rPr lang="de-DE" dirty="0" smtClean="0"/>
              <a:t>Schritt 3: Anzahl der Zeichen zählen und als Zahlenwert am Ende hinzufügen: DfVfdW!7</a:t>
            </a:r>
          </a:p>
          <a:p>
            <a:endParaRPr lang="de-DE" dirty="0" smtClean="0"/>
          </a:p>
          <a:p>
            <a:r>
              <a:rPr lang="de-DE" dirty="0" smtClean="0"/>
              <a:t>Schritt 4: Anfangsbuchstabe des jeweiligen Dienstes/Projektes/Datensatzes hinzufügen</a:t>
            </a:r>
          </a:p>
          <a:p>
            <a:endParaRPr lang="de-DE" dirty="0" smtClean="0"/>
          </a:p>
          <a:p>
            <a:r>
              <a:rPr lang="de-DE" dirty="0" smtClean="0"/>
              <a:t>Dies ergibt beispielsweise das Passwort ´DfVfdW!7r´ für den Dienst re3data.org</a:t>
            </a:r>
          </a:p>
          <a:p>
            <a:endParaRPr lang="de-DE" dirty="0" smtClean="0"/>
          </a:p>
          <a:p>
            <a:r>
              <a:rPr lang="de-DE" dirty="0" smtClean="0"/>
              <a:t>Das Masterpasswort kann auch aus Vokalen bestehen. Es kann zukünftig mit beliebigen Anfangsbuchstaben oder Vokalen diverser Dienste kombiniert werden. Nach ca. 6-12 Monaten ist es sinnvoll ein neues Masterpasswort zu vergeben und die Login-Passwörter entsprechend anzupassen.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ECB95-FD2B-4360-978B-831395F71C33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408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www.tu-ilmenau.de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Seite </a:t>
            </a:r>
            <a:fld id="{AB8F2E3D-7470-4B74-91B3-F2891A57A99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3921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www.tu-ilmenau.de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Seite </a:t>
            </a:r>
            <a:fld id="{00C0372C-E18E-4EB6-B0B1-88DAF960723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5729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www.tu-ilmenau.de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Seite </a:t>
            </a:r>
            <a:fld id="{4D2C516A-BC9F-469F-9582-A48690E328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994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 defTabSz="514213"/>
            <a:endParaRPr lang="en-GB" dirty="0">
              <a:cs typeface="PF Paperback Light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905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www.tu-ilmenau.de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Seite </a:t>
            </a:r>
            <a:fld id="{AB8F2E3D-7470-4B74-91B3-F2891A57A99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0727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715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Datum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www.tu-ilmenau.de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Seite </a:t>
            </a:r>
            <a:fld id="{EA0D7A86-75AE-40BD-A7DE-8CE43AFF300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454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www.tu-ilmenau.de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Seite </a:t>
            </a:r>
            <a:fld id="{8625B497-526A-44C8-894E-59599DE64C6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6594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www.tu-ilmenau.de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Seite </a:t>
            </a:r>
            <a:fld id="{2BA7520A-8134-41D6-A488-CE710CA3381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6940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www.tu-ilmenau.de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Seite </a:t>
            </a:r>
            <a:fld id="{F2358806-D8C3-4CA5-847F-3DFD56CFE30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8379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www.tu-ilmenau.de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Seite </a:t>
            </a:r>
            <a:fld id="{402ADA08-204E-469A-AA1E-1021AF07D6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4654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www.tu-ilmenau.de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Seite </a:t>
            </a:r>
            <a:fld id="{EFC97D4C-8DDB-44B4-B504-A023093F4EF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702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715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www.tu-ilmenau.de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Seite </a:t>
            </a:r>
            <a:fld id="{EA0D7A86-75AE-40BD-A7DE-8CE43AFF300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0507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www.tu-ilmenau.de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Seite </a:t>
            </a:r>
            <a:fld id="{56E7F658-727C-4570-8098-E8DE68BE342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7551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www.tu-ilmenau.de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Seite </a:t>
            </a:r>
            <a:fld id="{BEC34A79-9DD8-4834-B4B1-E13781E7D8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0138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www.tu-ilmenau.de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Seite </a:t>
            </a:r>
            <a:fld id="{00C0372C-E18E-4EB6-B0B1-88DAF960723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2308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www.tu-ilmenau.de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Seite </a:t>
            </a:r>
            <a:fld id="{4D2C516A-BC9F-469F-9582-A48690E328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809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320B1D70-59D2-4ED0-BAAB-F8B5116BC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C49577B0-04FA-4D20-966C-6E9DC4D2BEE3}"/>
              </a:ext>
            </a:extLst>
          </p:cNvPr>
          <p:cNvSpPr/>
          <p:nvPr userDrawn="1"/>
        </p:nvSpPr>
        <p:spPr>
          <a:xfrm>
            <a:off x="8415211" y="6310807"/>
            <a:ext cx="342158" cy="456211"/>
          </a:xfrm>
          <a:prstGeom prst="ellipse">
            <a:avLst/>
          </a:prstGeom>
          <a:solidFill>
            <a:srgbClr val="DD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D87F75-725C-4A4B-AB32-C027C9DC6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5211" y="6356351"/>
            <a:ext cx="342158" cy="365125"/>
          </a:xfrm>
        </p:spPr>
        <p:txBody>
          <a:bodyPr/>
          <a:lstStyle>
            <a:lvl1pPr algn="ctr">
              <a:defRPr>
                <a:latin typeface="Encode Sans Condensed" panose="00000506000000000000" pitchFamily="2" charset="0"/>
              </a:defRPr>
            </a:lvl1pPr>
          </a:lstStyle>
          <a:p>
            <a:fld id="{387C1B51-139F-4179-B1A3-94464737EBE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53693047-F4E2-42DA-98DB-922F7F0E98BA}"/>
              </a:ext>
            </a:extLst>
          </p:cNvPr>
          <p:cNvSpPr txBox="1">
            <a:spLocks/>
          </p:cNvSpPr>
          <p:nvPr userDrawn="1"/>
        </p:nvSpPr>
        <p:spPr>
          <a:xfrm>
            <a:off x="709332" y="6356349"/>
            <a:ext cx="3086100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Encode Sans Condensed" panose="00000506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900" dirty="0" smtClean="0">
              <a:solidFill>
                <a:schemeClr val="bg1">
                  <a:lumMod val="75000"/>
                </a:schemeClr>
              </a:solidFill>
              <a:latin typeface="Encode Sans Condensed" panose="00000506000000000000" pitchFamily="2" charset="0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9324CFB-0E66-433C-8730-AEB7236E6DCD}"/>
              </a:ext>
            </a:extLst>
          </p:cNvPr>
          <p:cNvCxnSpPr>
            <a:cxnSpLocks/>
          </p:cNvCxnSpPr>
          <p:nvPr userDrawn="1"/>
        </p:nvCxnSpPr>
        <p:spPr>
          <a:xfrm>
            <a:off x="795057" y="1264013"/>
            <a:ext cx="5619190" cy="0"/>
          </a:xfrm>
          <a:prstGeom prst="line">
            <a:avLst/>
          </a:prstGeom>
          <a:ln>
            <a:solidFill>
              <a:srgbClr val="408988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Inhaltsplatzhalter 13">
            <a:extLst>
              <a:ext uri="{FF2B5EF4-FFF2-40B4-BE49-F238E27FC236}">
                <a16:creationId xmlns:a16="http://schemas.microsoft.com/office/drawing/2014/main" id="{3FF0AB7D-8540-4915-884F-2BEA434C46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09332" y="609600"/>
            <a:ext cx="4932760" cy="517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>
                <a:solidFill>
                  <a:srgbClr val="408988"/>
                </a:solidFill>
                <a:latin typeface="Encode Sans Condensed" panose="00000506000000000000" pitchFamily="2" charset="0"/>
              </a:defRPr>
            </a:lvl1pPr>
          </a:lstStyle>
          <a:p>
            <a:pPr lvl="0"/>
            <a:r>
              <a:rPr lang="de-DE" dirty="0"/>
              <a:t>Textfolie Titel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D3BF5185-90BB-47E8-9AD0-FECA8A6B5B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332" y="1770304"/>
            <a:ext cx="5618560" cy="3437307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08988"/>
              </a:buClr>
              <a:buSzTx/>
              <a:buFont typeface="+mj-lt"/>
              <a:buNone/>
              <a:tabLst/>
              <a:defRPr sz="1800">
                <a:latin typeface="Encode Sans Condensed" panose="00000506000000000000" pitchFamily="2" charset="0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>
              <a:lnSpc>
                <a:spcPct val="100000"/>
              </a:lnSpc>
            </a:pPr>
            <a:r>
              <a:rPr lang="de-DE" baseline="30000" dirty="0"/>
              <a:t>»</a:t>
            </a:r>
            <a:r>
              <a:rPr lang="es-ES" baseline="30000" dirty="0" err="1">
                <a:latin typeface="Encode Sans Condensed" panose="00000506000000000000" pitchFamily="2" charset="0"/>
              </a:rPr>
              <a:t>Epra</a:t>
            </a:r>
            <a:r>
              <a:rPr lang="es-ES" baseline="30000" dirty="0">
                <a:latin typeface="Encode Sans Condensed" panose="00000506000000000000" pitchFamily="2" charset="0"/>
              </a:rPr>
              <a:t> </a:t>
            </a:r>
            <a:r>
              <a:rPr lang="es-ES" baseline="30000" dirty="0" err="1">
                <a:latin typeface="Encode Sans Condensed" panose="00000506000000000000" pitchFamily="2" charset="0"/>
              </a:rPr>
              <a:t>is</a:t>
            </a:r>
            <a:r>
              <a:rPr lang="es-ES" baseline="30000" dirty="0">
                <a:latin typeface="Encode Sans Condensed" panose="00000506000000000000" pitchFamily="2" charset="0"/>
              </a:rPr>
              <a:t> </a:t>
            </a:r>
            <a:r>
              <a:rPr lang="es-ES" baseline="30000" dirty="0" err="1">
                <a:latin typeface="Encode Sans Condensed" panose="00000506000000000000" pitchFamily="2" charset="0"/>
              </a:rPr>
              <a:t>eria</a:t>
            </a:r>
            <a:r>
              <a:rPr lang="es-ES" baseline="30000" dirty="0">
                <a:latin typeface="Encode Sans Condensed" panose="00000506000000000000" pitchFamily="2" charset="0"/>
              </a:rPr>
              <a:t> </a:t>
            </a:r>
            <a:r>
              <a:rPr lang="es-ES" baseline="30000" dirty="0" err="1">
                <a:latin typeface="Encode Sans Condensed" panose="00000506000000000000" pitchFamily="2" charset="0"/>
              </a:rPr>
              <a:t>doluptas</a:t>
            </a:r>
            <a:r>
              <a:rPr lang="es-ES" baseline="30000" dirty="0">
                <a:latin typeface="Encode Sans Condensed" panose="00000506000000000000" pitchFamily="2" charset="0"/>
              </a:rPr>
              <a:t> </a:t>
            </a:r>
            <a:r>
              <a:rPr lang="es-ES" baseline="30000" dirty="0" err="1">
                <a:latin typeface="Encode Sans Condensed" panose="00000506000000000000" pitchFamily="2" charset="0"/>
              </a:rPr>
              <a:t>explicil</a:t>
            </a:r>
            <a:r>
              <a:rPr lang="es-ES" baseline="30000" dirty="0">
                <a:latin typeface="Encode Sans Condensed" panose="00000506000000000000" pitchFamily="2" charset="0"/>
              </a:rPr>
              <a:t> esto </a:t>
            </a:r>
            <a:r>
              <a:rPr lang="es-ES" baseline="30000" dirty="0" err="1">
                <a:latin typeface="Encode Sans Condensed" panose="00000506000000000000" pitchFamily="2" charset="0"/>
              </a:rPr>
              <a:t>omni</a:t>
            </a:r>
            <a:r>
              <a:rPr lang="es-ES" baseline="30000" dirty="0">
                <a:latin typeface="Encode Sans Condensed" panose="00000506000000000000" pitchFamily="2" charset="0"/>
              </a:rPr>
              <a:t> re </a:t>
            </a:r>
            <a:r>
              <a:rPr lang="es-ES" baseline="30000" dirty="0" err="1">
                <a:latin typeface="Encode Sans Condensed" panose="00000506000000000000" pitchFamily="2" charset="0"/>
              </a:rPr>
              <a:t>seni</a:t>
            </a:r>
            <a:r>
              <a:rPr lang="es-ES" baseline="30000" dirty="0">
                <a:latin typeface="Encode Sans Condensed" panose="00000506000000000000" pitchFamily="2" charset="0"/>
              </a:rPr>
              <a:t> </a:t>
            </a:r>
            <a:r>
              <a:rPr lang="es-ES" baseline="30000" dirty="0" err="1">
                <a:latin typeface="Encode Sans Condensed" panose="00000506000000000000" pitchFamily="2" charset="0"/>
              </a:rPr>
              <a:t>conet</a:t>
            </a:r>
            <a:r>
              <a:rPr lang="es-ES" baseline="30000" dirty="0">
                <a:latin typeface="Encode Sans Condensed" panose="00000506000000000000" pitchFamily="2" charset="0"/>
              </a:rPr>
              <a:t> </a:t>
            </a:r>
            <a:r>
              <a:rPr lang="es-ES" baseline="30000" dirty="0" err="1">
                <a:latin typeface="Encode Sans Condensed" panose="00000506000000000000" pitchFamily="2" charset="0"/>
              </a:rPr>
              <a:t>fugia</a:t>
            </a:r>
            <a:r>
              <a:rPr lang="es-ES" baseline="30000" dirty="0">
                <a:latin typeface="Encode Sans Condensed" panose="00000506000000000000" pitchFamily="2" charset="0"/>
              </a:rPr>
              <a:t> dio </a:t>
            </a:r>
            <a:r>
              <a:rPr lang="es-ES" baseline="30000" dirty="0" err="1">
                <a:latin typeface="Encode Sans Condensed" panose="00000506000000000000" pitchFamily="2" charset="0"/>
              </a:rPr>
              <a:t>quuntio</a:t>
            </a:r>
            <a:r>
              <a:rPr lang="es-ES" baseline="30000" dirty="0">
                <a:latin typeface="Encode Sans Condensed" panose="00000506000000000000" pitchFamily="2" charset="0"/>
              </a:rPr>
              <a:t> </a:t>
            </a:r>
            <a:r>
              <a:rPr lang="es-ES" baseline="30000" dirty="0" err="1">
                <a:latin typeface="Encode Sans Condensed" panose="00000506000000000000" pitchFamily="2" charset="0"/>
              </a:rPr>
              <a:t>quiae</a:t>
            </a:r>
            <a:r>
              <a:rPr lang="es-ES" baseline="30000" dirty="0">
                <a:latin typeface="Encode Sans Condensed" panose="00000506000000000000" pitchFamily="2" charset="0"/>
              </a:rPr>
              <a:t> </a:t>
            </a:r>
            <a:r>
              <a:rPr lang="es-ES" baseline="30000" dirty="0" err="1">
                <a:latin typeface="Encode Sans Condensed" panose="00000506000000000000" pitchFamily="2" charset="0"/>
              </a:rPr>
              <a:t>volorernam</a:t>
            </a:r>
            <a:r>
              <a:rPr lang="es-ES" baseline="30000" dirty="0">
                <a:latin typeface="Encode Sans Condensed" panose="00000506000000000000" pitchFamily="2" charset="0"/>
              </a:rPr>
              <a:t> </a:t>
            </a:r>
            <a:r>
              <a:rPr lang="es-ES" baseline="30000" dirty="0" err="1">
                <a:latin typeface="Encode Sans Condensed" panose="00000506000000000000" pitchFamily="2" charset="0"/>
              </a:rPr>
              <a:t>harioratior</a:t>
            </a:r>
            <a:r>
              <a:rPr lang="es-ES" baseline="30000" dirty="0">
                <a:latin typeface="Encode Sans Condensed" panose="00000506000000000000" pitchFamily="2" charset="0"/>
              </a:rPr>
              <a:t> </a:t>
            </a:r>
            <a:r>
              <a:rPr lang="es-ES" baseline="30000" dirty="0" err="1">
                <a:latin typeface="Encode Sans Condensed" panose="00000506000000000000" pitchFamily="2" charset="0"/>
              </a:rPr>
              <a:t>archiliqui</a:t>
            </a:r>
            <a:r>
              <a:rPr lang="es-ES" baseline="30000" dirty="0">
                <a:latin typeface="Encode Sans Condensed" panose="00000506000000000000" pitchFamily="2" charset="0"/>
              </a:rPr>
              <a:t> </a:t>
            </a:r>
            <a:r>
              <a:rPr lang="es-ES" baseline="30000" dirty="0" err="1">
                <a:latin typeface="Encode Sans Condensed" panose="00000506000000000000" pitchFamily="2" charset="0"/>
              </a:rPr>
              <a:t>simin</a:t>
            </a:r>
            <a:r>
              <a:rPr lang="es-ES" baseline="30000" dirty="0">
                <a:latin typeface="Encode Sans Condensed" panose="00000506000000000000" pitchFamily="2" charset="0"/>
              </a:rPr>
              <a:t> </a:t>
            </a:r>
            <a:r>
              <a:rPr lang="es-ES" baseline="30000" dirty="0" err="1">
                <a:latin typeface="Encode Sans Condensed" panose="00000506000000000000" pitchFamily="2" charset="0"/>
              </a:rPr>
              <a:t>consed</a:t>
            </a:r>
            <a:r>
              <a:rPr lang="es-ES" baseline="30000" dirty="0">
                <a:latin typeface="Encode Sans Condensed" panose="00000506000000000000" pitchFamily="2" charset="0"/>
              </a:rPr>
              <a:t> que </a:t>
            </a:r>
            <a:r>
              <a:rPr lang="es-ES" baseline="30000" dirty="0" err="1">
                <a:latin typeface="Encode Sans Condensed" panose="00000506000000000000" pitchFamily="2" charset="0"/>
              </a:rPr>
              <a:t>dolupta</a:t>
            </a:r>
            <a:r>
              <a:rPr lang="es-ES" baseline="30000" dirty="0">
                <a:latin typeface="Encode Sans Condensed" panose="00000506000000000000" pitchFamily="2" charset="0"/>
              </a:rPr>
              <a:t> </a:t>
            </a:r>
            <a:r>
              <a:rPr lang="es-ES" baseline="30000" dirty="0" err="1">
                <a:latin typeface="Encode Sans Condensed" panose="00000506000000000000" pitchFamily="2" charset="0"/>
              </a:rPr>
              <a:t>tatium</a:t>
            </a:r>
            <a:r>
              <a:rPr lang="es-ES" baseline="30000" dirty="0">
                <a:latin typeface="Encode Sans Condensed" panose="00000506000000000000" pitchFamily="2" charset="0"/>
              </a:rPr>
              <a:t> </a:t>
            </a:r>
            <a:r>
              <a:rPr lang="es-ES" baseline="30000" dirty="0" err="1">
                <a:latin typeface="Encode Sans Condensed" panose="00000506000000000000" pitchFamily="2" charset="0"/>
              </a:rPr>
              <a:t>voluptatus</a:t>
            </a:r>
            <a:r>
              <a:rPr lang="es-ES" baseline="30000" dirty="0">
                <a:latin typeface="Encode Sans Condensed" panose="00000506000000000000" pitchFamily="2" charset="0"/>
              </a:rPr>
              <a:t>.</a:t>
            </a:r>
            <a:r>
              <a:rPr lang="de-DE" baseline="30000" dirty="0"/>
              <a:t>«</a:t>
            </a:r>
          </a:p>
          <a:p>
            <a:pPr>
              <a:lnSpc>
                <a:spcPct val="100000"/>
              </a:lnSpc>
            </a:pPr>
            <a:endParaRPr lang="de-DE" baseline="30000" dirty="0">
              <a:latin typeface="Encode Sans Condensed" panose="00000506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pt-BR" baseline="30000" dirty="0">
                <a:latin typeface="Encode Sans Condensed" panose="00000506000000000000" pitchFamily="2" charset="0"/>
              </a:rPr>
              <a:t>Pedita dis sime eos at in consequas audis accupti blabo</a:t>
            </a:r>
            <a:r>
              <a:rPr lang="es-ES" baseline="30000" dirty="0">
                <a:latin typeface="Encode Sans Condensed" panose="00000506000000000000" pitchFamily="2" charset="0"/>
              </a:rPr>
              <a:t> esto </a:t>
            </a:r>
            <a:r>
              <a:rPr lang="es-ES" baseline="30000" dirty="0" err="1">
                <a:latin typeface="Encode Sans Condensed" panose="00000506000000000000" pitchFamily="2" charset="0"/>
              </a:rPr>
              <a:t>omni</a:t>
            </a:r>
            <a:r>
              <a:rPr lang="es-ES" baseline="30000" dirty="0">
                <a:latin typeface="Encode Sans Condensed" panose="00000506000000000000" pitchFamily="2" charset="0"/>
              </a:rPr>
              <a:t> re </a:t>
            </a:r>
            <a:r>
              <a:rPr lang="es-ES" baseline="30000" dirty="0" err="1">
                <a:latin typeface="Encode Sans Condensed" panose="00000506000000000000" pitchFamily="2" charset="0"/>
              </a:rPr>
              <a:t>seni</a:t>
            </a:r>
            <a:r>
              <a:rPr lang="es-ES" baseline="30000" dirty="0">
                <a:latin typeface="Encode Sans Condensed" panose="00000506000000000000" pitchFamily="2" charset="0"/>
              </a:rPr>
              <a:t> </a:t>
            </a:r>
            <a:r>
              <a:rPr lang="es-ES" baseline="30000" dirty="0" err="1">
                <a:latin typeface="Encode Sans Condensed" panose="00000506000000000000" pitchFamily="2" charset="0"/>
              </a:rPr>
              <a:t>conet</a:t>
            </a:r>
            <a:r>
              <a:rPr lang="es-ES" baseline="30000" dirty="0">
                <a:latin typeface="Encode Sans Condensed" panose="00000506000000000000" pitchFamily="2" charset="0"/>
              </a:rPr>
              <a:t> </a:t>
            </a:r>
            <a:r>
              <a:rPr lang="es-ES" baseline="30000" dirty="0" err="1">
                <a:latin typeface="Encode Sans Condensed" panose="00000506000000000000" pitchFamily="2" charset="0"/>
              </a:rPr>
              <a:t>fugia</a:t>
            </a:r>
            <a:r>
              <a:rPr lang="es-ES" baseline="30000" dirty="0">
                <a:latin typeface="Encode Sans Condensed" panose="00000506000000000000" pitchFamily="2" charset="0"/>
              </a:rPr>
              <a:t> dio </a:t>
            </a:r>
            <a:r>
              <a:rPr lang="es-ES" baseline="30000" dirty="0" err="1">
                <a:latin typeface="Encode Sans Condensed" panose="00000506000000000000" pitchFamily="2" charset="0"/>
              </a:rPr>
              <a:t>quuntio</a:t>
            </a:r>
            <a:r>
              <a:rPr lang="es-ES" baseline="30000" dirty="0">
                <a:latin typeface="Encode Sans Condensed" panose="00000506000000000000" pitchFamily="2" charset="0"/>
              </a:rPr>
              <a:t> esto </a:t>
            </a:r>
            <a:r>
              <a:rPr lang="es-ES" baseline="30000" dirty="0" err="1">
                <a:latin typeface="Encode Sans Condensed" panose="00000506000000000000" pitchFamily="2" charset="0"/>
              </a:rPr>
              <a:t>omni</a:t>
            </a:r>
            <a:r>
              <a:rPr lang="es-ES" baseline="30000" dirty="0">
                <a:latin typeface="Encode Sans Condensed" panose="00000506000000000000" pitchFamily="2" charset="0"/>
              </a:rPr>
              <a:t> re </a:t>
            </a:r>
            <a:r>
              <a:rPr lang="es-ES" baseline="30000" dirty="0" err="1">
                <a:latin typeface="Encode Sans Condensed" panose="00000506000000000000" pitchFamily="2" charset="0"/>
              </a:rPr>
              <a:t>seni</a:t>
            </a:r>
            <a:r>
              <a:rPr lang="es-ES" baseline="30000" dirty="0">
                <a:latin typeface="Encode Sans Condensed" panose="00000506000000000000" pitchFamily="2" charset="0"/>
              </a:rPr>
              <a:t> </a:t>
            </a:r>
            <a:r>
              <a:rPr lang="es-ES" baseline="30000" dirty="0" err="1">
                <a:latin typeface="Encode Sans Condensed" panose="00000506000000000000" pitchFamily="2" charset="0"/>
              </a:rPr>
              <a:t>conet</a:t>
            </a:r>
            <a:r>
              <a:rPr lang="es-ES" baseline="30000" dirty="0">
                <a:latin typeface="Encode Sans Condensed" panose="00000506000000000000" pitchFamily="2" charset="0"/>
              </a:rPr>
              <a:t> </a:t>
            </a:r>
            <a:r>
              <a:rPr lang="es-ES" baseline="30000" dirty="0" err="1">
                <a:latin typeface="Encode Sans Condensed" panose="00000506000000000000" pitchFamily="2" charset="0"/>
              </a:rPr>
              <a:t>fugia</a:t>
            </a:r>
            <a:r>
              <a:rPr lang="es-ES" baseline="30000" dirty="0">
                <a:latin typeface="Encode Sans Condensed" panose="00000506000000000000" pitchFamily="2" charset="0"/>
              </a:rPr>
              <a:t> dio </a:t>
            </a:r>
            <a:r>
              <a:rPr lang="es-ES" baseline="30000" dirty="0" err="1">
                <a:latin typeface="Encode Sans Condensed" panose="00000506000000000000" pitchFamily="2" charset="0"/>
              </a:rPr>
              <a:t>quuntio</a:t>
            </a:r>
            <a:r>
              <a:rPr lang="pt-BR" baseline="30000" dirty="0">
                <a:latin typeface="Encode Sans Condensed" panose="00000506000000000000" pitchFamily="2" charset="0"/>
              </a:rPr>
              <a:t>. Am autas et od molorrum quae. </a:t>
            </a:r>
            <a:endParaRPr lang="es-ES" baseline="30000" dirty="0">
              <a:latin typeface="Encode Sans Condensed" panose="00000506000000000000" pitchFamily="2" charset="0"/>
            </a:endParaRPr>
          </a:p>
          <a:p>
            <a:pPr lvl="0"/>
            <a:endParaRPr lang="de-DE" dirty="0"/>
          </a:p>
        </p:txBody>
      </p:sp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53693047-F4E2-42DA-98DB-922F7F0E98BA}"/>
              </a:ext>
            </a:extLst>
          </p:cNvPr>
          <p:cNvSpPr txBox="1">
            <a:spLocks/>
          </p:cNvSpPr>
          <p:nvPr userDrawn="1"/>
        </p:nvSpPr>
        <p:spPr>
          <a:xfrm>
            <a:off x="709332" y="6356349"/>
            <a:ext cx="4758533" cy="41066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Encode Sans Condensed" panose="00000506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dirty="0" smtClean="0">
                <a:solidFill>
                  <a:schemeClr val="bg1">
                    <a:lumMod val="75000"/>
                  </a:schemeClr>
                </a:solidFill>
                <a:latin typeface="Encode Sans Condensed" panose="00000506000000000000" pitchFamily="2" charset="0"/>
              </a:rPr>
              <a:t>Use Cases: Unterschiedliche Disziplinen in der Forschung – FDM</a:t>
            </a:r>
            <a:r>
              <a:rPr lang="de-DE" sz="900" baseline="0" dirty="0" smtClean="0">
                <a:solidFill>
                  <a:schemeClr val="bg1">
                    <a:lumMod val="75000"/>
                  </a:schemeClr>
                </a:solidFill>
                <a:latin typeface="Encode Sans Condensed" panose="00000506000000000000" pitchFamily="2" charset="0"/>
              </a:rPr>
              <a:t> disziplinspezifisch</a:t>
            </a:r>
            <a:endParaRPr lang="de-DE" sz="900" dirty="0" smtClean="0">
              <a:solidFill>
                <a:schemeClr val="bg1">
                  <a:lumMod val="75000"/>
                </a:schemeClr>
              </a:solidFill>
              <a:latin typeface="Encode Sans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51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www.tu-ilmenau.de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Seite </a:t>
            </a:r>
            <a:fld id="{8625B497-526A-44C8-894E-59599DE64C6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94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www.tu-ilmenau.de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Seite </a:t>
            </a:r>
            <a:fld id="{2BA7520A-8134-41D6-A488-CE710CA3381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9660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www.tu-ilmenau.de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Seite </a:t>
            </a:r>
            <a:fld id="{F2358806-D8C3-4CA5-847F-3DFD56CFE30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698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www.tu-ilmenau.de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Seite </a:t>
            </a:r>
            <a:fld id="{402ADA08-204E-469A-AA1E-1021AF07D6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709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www.tu-ilmenau.de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Seite </a:t>
            </a:r>
            <a:fld id="{EFC97D4C-8DDB-44B4-B504-A023093F4EF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68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www.tu-ilmenau.de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Seite </a:t>
            </a:r>
            <a:fld id="{56E7F658-727C-4570-8098-E8DE68BE342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2735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www.tu-ilmenau.de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Seite </a:t>
            </a:r>
            <a:fld id="{BEC34A79-9DD8-4834-B4B1-E13781E7D8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3780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 userDrawn="1"/>
        </p:nvSpPr>
        <p:spPr bwMode="auto">
          <a:xfrm>
            <a:off x="0" y="0"/>
            <a:ext cx="457200" cy="5181600"/>
          </a:xfrm>
          <a:prstGeom prst="rect">
            <a:avLst/>
          </a:prstGeom>
          <a:solidFill>
            <a:srgbClr val="FF79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endParaRPr lang="de-DE" altLang="de-DE" dirty="0" smtClean="0"/>
          </a:p>
        </p:txBody>
      </p:sp>
      <p:sp>
        <p:nvSpPr>
          <p:cNvPr id="1027" name="Rectangle 12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de-DE" altLang="de-DE" dirty="0" smtClean="0"/>
          </a:p>
        </p:txBody>
      </p:sp>
      <p:pic>
        <p:nvPicPr>
          <p:cNvPr id="1028" name="Picture 9" descr="Logo-A4-50mm-4C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16638"/>
            <a:ext cx="12954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10"/>
          <p:cNvSpPr>
            <a:spLocks noChangeArrowheads="1"/>
          </p:cNvSpPr>
          <p:nvPr userDrawn="1"/>
        </p:nvSpPr>
        <p:spPr bwMode="auto">
          <a:xfrm>
            <a:off x="0" y="1905000"/>
            <a:ext cx="457200" cy="914400"/>
          </a:xfrm>
          <a:prstGeom prst="rect">
            <a:avLst/>
          </a:prstGeom>
          <a:solidFill>
            <a:srgbClr val="FF7900">
              <a:alpha val="9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endParaRPr lang="de-DE" altLang="de-DE" dirty="0" smtClean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24300" y="6308725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de-DE" dirty="0"/>
              <a:t>www.tu-ilmenau.de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308725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de-DE" dirty="0"/>
              <a:t>Seite </a:t>
            </a:r>
            <a:fld id="{4503B621-8366-420D-9D8C-13CE7209C19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33" name="Rectangle 13"/>
          <p:cNvSpPr>
            <a:spLocks noChangeArrowheads="1"/>
          </p:cNvSpPr>
          <p:nvPr userDrawn="1"/>
        </p:nvSpPr>
        <p:spPr bwMode="auto">
          <a:xfrm>
            <a:off x="0" y="2819400"/>
            <a:ext cx="457200" cy="3124200"/>
          </a:xfrm>
          <a:prstGeom prst="rect">
            <a:avLst/>
          </a:prstGeom>
          <a:solidFill>
            <a:srgbClr val="FF7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de-DE" altLang="de-DE" dirty="0" smtClean="0"/>
          </a:p>
        </p:txBody>
      </p:sp>
      <p:sp>
        <p:nvSpPr>
          <p:cNvPr id="1034" name="Rectangle 14"/>
          <p:cNvSpPr>
            <a:spLocks noChangeArrowheads="1"/>
          </p:cNvSpPr>
          <p:nvPr userDrawn="1"/>
        </p:nvSpPr>
        <p:spPr bwMode="auto">
          <a:xfrm>
            <a:off x="0" y="1524000"/>
            <a:ext cx="457200" cy="3657600"/>
          </a:xfrm>
          <a:prstGeom prst="rect">
            <a:avLst/>
          </a:prstGeom>
          <a:solidFill>
            <a:srgbClr val="FF7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endParaRPr lang="de-DE" altLang="de-DE" dirty="0" smtClean="0"/>
          </a:p>
        </p:txBody>
      </p:sp>
      <p:sp>
        <p:nvSpPr>
          <p:cNvPr id="1035" name="Rectangle 16"/>
          <p:cNvSpPr>
            <a:spLocks noChangeArrowheads="1"/>
          </p:cNvSpPr>
          <p:nvPr userDrawn="1"/>
        </p:nvSpPr>
        <p:spPr bwMode="auto">
          <a:xfrm>
            <a:off x="0" y="3124200"/>
            <a:ext cx="457200" cy="76200"/>
          </a:xfrm>
          <a:prstGeom prst="rect">
            <a:avLst/>
          </a:prstGeom>
          <a:solidFill>
            <a:srgbClr val="FF79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chemeClr val="hlink"/>
              </a:solidFill>
            </a:endParaRPr>
          </a:p>
        </p:txBody>
      </p:sp>
      <p:sp>
        <p:nvSpPr>
          <p:cNvPr id="1036" name="Rectangle 17"/>
          <p:cNvSpPr>
            <a:spLocks noChangeArrowheads="1"/>
          </p:cNvSpPr>
          <p:nvPr userDrawn="1"/>
        </p:nvSpPr>
        <p:spPr bwMode="auto">
          <a:xfrm>
            <a:off x="0" y="381000"/>
            <a:ext cx="457200" cy="76200"/>
          </a:xfrm>
          <a:prstGeom prst="rect">
            <a:avLst/>
          </a:prstGeom>
          <a:solidFill>
            <a:srgbClr val="FF7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chemeClr val="hlink"/>
              </a:solidFill>
            </a:endParaRPr>
          </a:p>
        </p:txBody>
      </p:sp>
      <p:sp>
        <p:nvSpPr>
          <p:cNvPr id="1037" name="Rectangle 18"/>
          <p:cNvSpPr>
            <a:spLocks noChangeArrowheads="1"/>
          </p:cNvSpPr>
          <p:nvPr userDrawn="1"/>
        </p:nvSpPr>
        <p:spPr bwMode="auto">
          <a:xfrm>
            <a:off x="0" y="5867400"/>
            <a:ext cx="457200" cy="76200"/>
          </a:xfrm>
          <a:prstGeom prst="rect">
            <a:avLst/>
          </a:prstGeom>
          <a:solidFill>
            <a:schemeClr val="bg1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chemeClr val="hlink"/>
              </a:solidFill>
            </a:endParaRPr>
          </a:p>
        </p:txBody>
      </p:sp>
      <p:sp>
        <p:nvSpPr>
          <p:cNvPr id="1038" name="Rectangle 8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0074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de-DE" altLang="de-DE" dirty="0" smtClean="0"/>
          </a:p>
        </p:txBody>
      </p:sp>
      <p:sp>
        <p:nvSpPr>
          <p:cNvPr id="1039" name="Line 21"/>
          <p:cNvSpPr>
            <a:spLocks noChangeShapeType="1"/>
          </p:cNvSpPr>
          <p:nvPr userDrawn="1"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31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40" name="Rectangle 22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F7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endParaRPr lang="de-DE" altLang="de-DE" dirty="0" smtClean="0"/>
          </a:p>
        </p:txBody>
      </p:sp>
      <p:sp>
        <p:nvSpPr>
          <p:cNvPr id="1041" name="Rectangle 23"/>
          <p:cNvSpPr>
            <a:spLocks noChangeArrowheads="1"/>
          </p:cNvSpPr>
          <p:nvPr userDrawn="1"/>
        </p:nvSpPr>
        <p:spPr bwMode="auto">
          <a:xfrm>
            <a:off x="0" y="1219200"/>
            <a:ext cx="457200" cy="152400"/>
          </a:xfrm>
          <a:prstGeom prst="rect">
            <a:avLst/>
          </a:prstGeom>
          <a:solidFill>
            <a:srgbClr val="FF7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endParaRPr lang="de-DE" altLang="de-DE" dirty="0" smtClean="0"/>
          </a:p>
        </p:txBody>
      </p:sp>
      <p:sp>
        <p:nvSpPr>
          <p:cNvPr id="1042" name="Rectangle 24"/>
          <p:cNvSpPr>
            <a:spLocks noChangeArrowheads="1"/>
          </p:cNvSpPr>
          <p:nvPr userDrawn="1"/>
        </p:nvSpPr>
        <p:spPr bwMode="auto">
          <a:xfrm>
            <a:off x="0" y="5257800"/>
            <a:ext cx="457200" cy="152400"/>
          </a:xfrm>
          <a:prstGeom prst="rect">
            <a:avLst/>
          </a:prstGeom>
          <a:solidFill>
            <a:srgbClr val="FF7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endParaRPr lang="de-DE" altLang="de-DE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 userDrawn="1"/>
        </p:nvSpPr>
        <p:spPr bwMode="auto">
          <a:xfrm>
            <a:off x="0" y="0"/>
            <a:ext cx="457200" cy="5181600"/>
          </a:xfrm>
          <a:prstGeom prst="rect">
            <a:avLst/>
          </a:prstGeom>
          <a:solidFill>
            <a:srgbClr val="FF79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endParaRPr lang="de-DE" altLang="de-DE" dirty="0" smtClean="0"/>
          </a:p>
        </p:txBody>
      </p:sp>
      <p:sp>
        <p:nvSpPr>
          <p:cNvPr id="1027" name="Rectangle 12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de-DE" altLang="de-DE" dirty="0" smtClean="0"/>
          </a:p>
        </p:txBody>
      </p:sp>
      <p:pic>
        <p:nvPicPr>
          <p:cNvPr id="1028" name="Picture 9" descr="Logo-A4-50mm-4C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16638"/>
            <a:ext cx="12954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10"/>
          <p:cNvSpPr>
            <a:spLocks noChangeArrowheads="1"/>
          </p:cNvSpPr>
          <p:nvPr userDrawn="1"/>
        </p:nvSpPr>
        <p:spPr bwMode="auto">
          <a:xfrm>
            <a:off x="0" y="1905000"/>
            <a:ext cx="457200" cy="914400"/>
          </a:xfrm>
          <a:prstGeom prst="rect">
            <a:avLst/>
          </a:prstGeom>
          <a:solidFill>
            <a:srgbClr val="FF7900">
              <a:alpha val="9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endParaRPr lang="de-DE" altLang="de-DE" dirty="0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92275" y="6308725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24300" y="6308725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de-DE" dirty="0"/>
              <a:t>www.tu-ilmenau.de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308725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de-DE" dirty="0"/>
              <a:t>Seite </a:t>
            </a:r>
            <a:fld id="{4503B621-8366-420D-9D8C-13CE7209C19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33" name="Rectangle 13"/>
          <p:cNvSpPr>
            <a:spLocks noChangeArrowheads="1"/>
          </p:cNvSpPr>
          <p:nvPr userDrawn="1"/>
        </p:nvSpPr>
        <p:spPr bwMode="auto">
          <a:xfrm>
            <a:off x="0" y="2819400"/>
            <a:ext cx="457200" cy="3124200"/>
          </a:xfrm>
          <a:prstGeom prst="rect">
            <a:avLst/>
          </a:prstGeom>
          <a:solidFill>
            <a:srgbClr val="FF7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de-DE" altLang="de-DE" dirty="0" smtClean="0"/>
          </a:p>
        </p:txBody>
      </p:sp>
      <p:sp>
        <p:nvSpPr>
          <p:cNvPr id="1034" name="Rectangle 14"/>
          <p:cNvSpPr>
            <a:spLocks noChangeArrowheads="1"/>
          </p:cNvSpPr>
          <p:nvPr userDrawn="1"/>
        </p:nvSpPr>
        <p:spPr bwMode="auto">
          <a:xfrm>
            <a:off x="0" y="1524000"/>
            <a:ext cx="457200" cy="3657600"/>
          </a:xfrm>
          <a:prstGeom prst="rect">
            <a:avLst/>
          </a:prstGeom>
          <a:solidFill>
            <a:srgbClr val="FF7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endParaRPr lang="de-DE" altLang="de-DE" dirty="0" smtClean="0"/>
          </a:p>
        </p:txBody>
      </p:sp>
      <p:sp>
        <p:nvSpPr>
          <p:cNvPr id="1035" name="Rectangle 16"/>
          <p:cNvSpPr>
            <a:spLocks noChangeArrowheads="1"/>
          </p:cNvSpPr>
          <p:nvPr userDrawn="1"/>
        </p:nvSpPr>
        <p:spPr bwMode="auto">
          <a:xfrm>
            <a:off x="0" y="3124200"/>
            <a:ext cx="457200" cy="76200"/>
          </a:xfrm>
          <a:prstGeom prst="rect">
            <a:avLst/>
          </a:prstGeom>
          <a:solidFill>
            <a:srgbClr val="FF79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chemeClr val="hlink"/>
              </a:solidFill>
            </a:endParaRPr>
          </a:p>
        </p:txBody>
      </p:sp>
      <p:sp>
        <p:nvSpPr>
          <p:cNvPr id="1036" name="Rectangle 17"/>
          <p:cNvSpPr>
            <a:spLocks noChangeArrowheads="1"/>
          </p:cNvSpPr>
          <p:nvPr userDrawn="1"/>
        </p:nvSpPr>
        <p:spPr bwMode="auto">
          <a:xfrm>
            <a:off x="0" y="381000"/>
            <a:ext cx="457200" cy="76200"/>
          </a:xfrm>
          <a:prstGeom prst="rect">
            <a:avLst/>
          </a:prstGeom>
          <a:solidFill>
            <a:srgbClr val="FF7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chemeClr val="hlink"/>
              </a:solidFill>
            </a:endParaRPr>
          </a:p>
        </p:txBody>
      </p:sp>
      <p:sp>
        <p:nvSpPr>
          <p:cNvPr id="1037" name="Rectangle 18"/>
          <p:cNvSpPr>
            <a:spLocks noChangeArrowheads="1"/>
          </p:cNvSpPr>
          <p:nvPr userDrawn="1"/>
        </p:nvSpPr>
        <p:spPr bwMode="auto">
          <a:xfrm>
            <a:off x="0" y="5867400"/>
            <a:ext cx="457200" cy="76200"/>
          </a:xfrm>
          <a:prstGeom prst="rect">
            <a:avLst/>
          </a:prstGeom>
          <a:solidFill>
            <a:schemeClr val="bg1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chemeClr val="hlink"/>
              </a:solidFill>
            </a:endParaRPr>
          </a:p>
        </p:txBody>
      </p:sp>
      <p:sp>
        <p:nvSpPr>
          <p:cNvPr id="1038" name="Rectangle 8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0074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de-DE" altLang="de-DE" dirty="0" smtClean="0"/>
          </a:p>
        </p:txBody>
      </p:sp>
      <p:sp>
        <p:nvSpPr>
          <p:cNvPr id="1039" name="Line 21"/>
          <p:cNvSpPr>
            <a:spLocks noChangeShapeType="1"/>
          </p:cNvSpPr>
          <p:nvPr userDrawn="1"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31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40" name="Rectangle 22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F7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endParaRPr lang="de-DE" altLang="de-DE" dirty="0" smtClean="0"/>
          </a:p>
        </p:txBody>
      </p:sp>
      <p:sp>
        <p:nvSpPr>
          <p:cNvPr id="1041" name="Rectangle 23"/>
          <p:cNvSpPr>
            <a:spLocks noChangeArrowheads="1"/>
          </p:cNvSpPr>
          <p:nvPr userDrawn="1"/>
        </p:nvSpPr>
        <p:spPr bwMode="auto">
          <a:xfrm>
            <a:off x="0" y="1219200"/>
            <a:ext cx="457200" cy="152400"/>
          </a:xfrm>
          <a:prstGeom prst="rect">
            <a:avLst/>
          </a:prstGeom>
          <a:solidFill>
            <a:srgbClr val="FF7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endParaRPr lang="de-DE" altLang="de-DE" dirty="0" smtClean="0"/>
          </a:p>
        </p:txBody>
      </p:sp>
      <p:sp>
        <p:nvSpPr>
          <p:cNvPr id="1042" name="Rectangle 24"/>
          <p:cNvSpPr>
            <a:spLocks noChangeArrowheads="1"/>
          </p:cNvSpPr>
          <p:nvPr userDrawn="1"/>
        </p:nvSpPr>
        <p:spPr bwMode="auto">
          <a:xfrm>
            <a:off x="0" y="5257800"/>
            <a:ext cx="457200" cy="152400"/>
          </a:xfrm>
          <a:prstGeom prst="rect">
            <a:avLst/>
          </a:prstGeom>
          <a:solidFill>
            <a:srgbClr val="FF7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59789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6oNv_DJuPc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ce11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mponline.dcc.ac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rdmo.forschungsdaten.info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record/48171#.WATexnriF40" TargetMode="External"/><Relationship Id="rId7" Type="http://schemas.openxmlformats.org/officeDocument/2006/relationships/hyperlink" Target="https://libereurope.eu/dmpcatalogu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cms.hu-berlin.de/de/dl/dataman/arbeiten/dmp_erstellen" TargetMode="External"/><Relationship Id="rId5" Type="http://schemas.openxmlformats.org/officeDocument/2006/relationships/hyperlink" Target="https://zenodo.org/record/56107#.WATefXriF40" TargetMode="External"/><Relationship Id="rId4" Type="http://schemas.openxmlformats.org/officeDocument/2006/relationships/hyperlink" Target="https://zenodo.org/record/55791#.WATei3riF40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tu-ilmenau.de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zenodo.or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thermovm.mv.uni-kl.de/moleculeDB/welcome.php" TargetMode="External"/><Relationship Id="rId2" Type="http://schemas.openxmlformats.org/officeDocument/2006/relationships/hyperlink" Target="https://www.chemotion-repository.net/welc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urbulence.pha.jhu.ed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://www.re3data.org/" TargetMode="External"/><Relationship Id="rId7" Type="http://schemas.openxmlformats.org/officeDocument/2006/relationships/image" Target="../media/image26.png"/><Relationship Id="rId2" Type="http://schemas.openxmlformats.org/officeDocument/2006/relationships/hyperlink" Target="re3data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fif"/><Relationship Id="rId5" Type="http://schemas.openxmlformats.org/officeDocument/2006/relationships/image" Target="../media/image24.jfif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libguides.nus.edu.sg/rdm/file_formats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fg.de/download/pdf/foerderung/rechtliche_rahmenbedingungen/gute_wissenschaftliche_praxis/kodex_gwp.pdf" TargetMode="External"/><Relationship Id="rId2" Type="http://schemas.openxmlformats.org/officeDocument/2006/relationships/hyperlink" Target="https://www.tu-ilmenau.de/fileadmin/public/forschung/Forschungsfoerderung/Leitlinien_zum_Umgang_mit_Forschungsdaten_eng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osteropenscience.eu/sites/default/files/pdf/2446.pdf" TargetMode="External"/><Relationship Id="rId5" Type="http://schemas.openxmlformats.org/officeDocument/2006/relationships/hyperlink" Target="https://www.tuilmenau.de/fileadmin/public/intranet/informiert/rechtsgrundlagen/Leitlinien_der_TU_Ilmenau_zum_Umgang_mit_Forschungsdaten.pdf" TargetMode="External"/><Relationship Id="rId4" Type="http://schemas.openxmlformats.org/officeDocument/2006/relationships/hyperlink" Target="https://www.dfg.de/download/pdf/foerderung/antragstellung/forschungsdaten/richtlinien_forschungsdaten.pdf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gdpr-info.eu/art-4-gdpr/" TargetMode="External"/><Relationship Id="rId2" Type="http://schemas.openxmlformats.org/officeDocument/2006/relationships/hyperlink" Target="http://www.bfdi.bund.de/SharedDocs/Publikationen/GesetzeVerordnungen/BDSG.pdf?__blob=publicationFil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?qid=1532348683434&amp;uri=CELEX:02016R0679-20160504" TargetMode="External"/><Relationship Id="rId2" Type="http://schemas.openxmlformats.org/officeDocument/2006/relationships/hyperlink" Target="https://eur-lex.europa.eu/legal-content/EN/TXT/?uri=CELEX:52016PC059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orschungsdaten.info/support/english-pages/legal-issues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turm2.tu-ilmenau.de/" TargetMode="External"/><Relationship Id="rId2" Type="http://schemas.openxmlformats.org/officeDocument/2006/relationships/hyperlink" Target="https://lists.tu-ilmenau.de/mailman/listinfo/fdm-list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enaire.eu/rdm-handbook" TargetMode="External"/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mantra.edina.ac.uk/" TargetMode="External"/><Relationship Id="rId11" Type="http://schemas.openxmlformats.org/officeDocument/2006/relationships/image" Target="../media/image45.jfif"/><Relationship Id="rId5" Type="http://schemas.openxmlformats.org/officeDocument/2006/relationships/hyperlink" Target="https://eudat.eu/" TargetMode="External"/><Relationship Id="rId10" Type="http://schemas.openxmlformats.org/officeDocument/2006/relationships/hyperlink" Target="https://rdmtoolkit.jisc.ac.uk/" TargetMode="External"/><Relationship Id="rId4" Type="http://schemas.openxmlformats.org/officeDocument/2006/relationships/hyperlink" Target="http://commons.esipfed.org/datamanagementshortcourse" TargetMode="External"/><Relationship Id="rId9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sz="1000" dirty="0" smtClean="0">
                <a:solidFill>
                  <a:schemeClr val="bg1"/>
                </a:solidFill>
              </a:rPr>
              <a:t>www.tu-ilmenau.de</a:t>
            </a:r>
          </a:p>
        </p:txBody>
      </p:sp>
      <p:sp>
        <p:nvSpPr>
          <p:cNvPr id="1229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sz="1000" dirty="0" smtClean="0">
                <a:solidFill>
                  <a:schemeClr val="bg1"/>
                </a:solidFill>
              </a:rPr>
              <a:t>Seite </a:t>
            </a:r>
            <a:fld id="{C3D9B6D1-E26E-4F49-B2CA-CE1B7170C235}" type="slidenum">
              <a:rPr lang="de-DE" altLang="de-DE" sz="1000" smtClean="0">
                <a:solidFill>
                  <a:schemeClr val="bg1"/>
                </a:solidFill>
              </a:rPr>
              <a:pPr/>
              <a:t>1</a:t>
            </a:fld>
            <a:endParaRPr lang="de-DE" altLang="de-DE" sz="1000" dirty="0" smtClean="0">
              <a:solidFill>
                <a:schemeClr val="bg1"/>
              </a:solidFill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089025" y="1184276"/>
            <a:ext cx="7685087" cy="165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3600" b="1" dirty="0" smtClean="0"/>
              <a:t/>
            </a:r>
            <a:br>
              <a:rPr lang="de-DE" altLang="de-DE" sz="3600" b="1" dirty="0" smtClean="0"/>
            </a:br>
            <a:r>
              <a:rPr lang="de-DE" altLang="de-DE" sz="3600" b="1" dirty="0"/>
              <a:t/>
            </a:r>
            <a:br>
              <a:rPr lang="de-DE" altLang="de-DE" sz="3600" b="1" dirty="0"/>
            </a:br>
            <a:r>
              <a:rPr lang="de-DE" altLang="de-DE" sz="3600" b="1" dirty="0" smtClean="0"/>
              <a:t>Handling research data efficiently</a:t>
            </a:r>
            <a:r>
              <a:rPr lang="de-DE" altLang="de-DE" sz="3600" b="1" dirty="0"/>
              <a:t> </a:t>
            </a:r>
            <a:r>
              <a:rPr lang="de-DE" altLang="de-DE" sz="3600" b="1" dirty="0" smtClean="0"/>
              <a:t>– an introduction to research data management</a:t>
            </a:r>
            <a:br>
              <a:rPr lang="de-DE" altLang="de-DE" sz="3600" b="1" dirty="0" smtClean="0"/>
            </a:br>
            <a:r>
              <a:rPr lang="de-DE" altLang="de-DE" sz="3600" b="1" dirty="0" smtClean="0"/>
              <a:t/>
            </a:r>
            <a:br>
              <a:rPr lang="de-DE" altLang="de-DE" sz="3600" b="1" dirty="0" smtClean="0"/>
            </a:br>
            <a:endParaRPr lang="de-DE" altLang="de-DE" sz="3600" b="1" dirty="0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276789"/>
            <a:ext cx="64008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 smtClean="0"/>
              <a:t>Jessica Rex</a:t>
            </a:r>
          </a:p>
          <a:p>
            <a:pPr eaLnBrk="1" hangingPunct="1"/>
            <a:r>
              <a:rPr lang="de-DE" altLang="de-DE" sz="2000" dirty="0" smtClean="0"/>
              <a:t>Referat Forschungsservice und Technologietransfer</a:t>
            </a:r>
          </a:p>
          <a:p>
            <a:pPr eaLnBrk="1" hangingPunct="1"/>
            <a:r>
              <a:rPr lang="de-DE" altLang="de-DE" sz="2000" dirty="0" smtClean="0"/>
              <a:t>ORCiD</a:t>
            </a:r>
            <a:r>
              <a:rPr lang="de-DE" altLang="de-DE" sz="2000" dirty="0"/>
              <a:t>: </a:t>
            </a:r>
            <a:r>
              <a:rPr lang="de-DE" altLang="de-DE" sz="2000" dirty="0" smtClean="0"/>
              <a:t>0000-0002-9257-3812</a:t>
            </a:r>
            <a:br>
              <a:rPr lang="de-DE" altLang="de-DE" sz="2000" dirty="0" smtClean="0"/>
            </a:br>
            <a:endParaRPr lang="de-DE" altLang="de-DE" sz="2000" dirty="0" smtClean="0">
              <a:solidFill>
                <a:srgbClr val="000099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83668" y="4787498"/>
            <a:ext cx="55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587" y="5373216"/>
            <a:ext cx="1010800" cy="354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</a:t>
            </a:r>
            <a:r>
              <a:rPr lang="de-DE" dirty="0" smtClean="0"/>
              <a:t> </a:t>
            </a:r>
            <a:r>
              <a:rPr lang="de-DE" dirty="0" smtClean="0"/>
              <a:t>RDM?</a:t>
            </a:r>
            <a:endParaRPr lang="de-DE" dirty="0"/>
          </a:p>
        </p:txBody>
      </p:sp>
      <p:pic>
        <p:nvPicPr>
          <p:cNvPr id="7" name="66oNv_DJuP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71600" y="1124744"/>
            <a:ext cx="7410246" cy="4168264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A0D7A86-75AE-40BD-A7DE-8CE43AFF300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827584" y="5554645"/>
            <a:ext cx="7859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/>
              <a:t>Karen Hanson, Alisa </a:t>
            </a:r>
            <a:r>
              <a:rPr lang="de-DE" sz="1000" dirty="0" smtClean="0"/>
              <a:t>Surkis</a:t>
            </a:r>
            <a:r>
              <a:rPr lang="de-DE" sz="1000" dirty="0" smtClean="0"/>
              <a:t>, Karen </a:t>
            </a:r>
            <a:r>
              <a:rPr lang="de-DE" sz="1000" dirty="0" smtClean="0"/>
              <a:t>Yacobucci</a:t>
            </a:r>
            <a:r>
              <a:rPr lang="de-DE" sz="1000" dirty="0" smtClean="0"/>
              <a:t>; NYU </a:t>
            </a:r>
            <a:r>
              <a:rPr lang="de-DE" sz="1000" dirty="0" smtClean="0"/>
              <a:t>Health</a:t>
            </a:r>
            <a:r>
              <a:rPr lang="de-DE" sz="1000" dirty="0" smtClean="0"/>
              <a:t> </a:t>
            </a:r>
            <a:r>
              <a:rPr lang="de-DE" sz="1000" dirty="0" smtClean="0"/>
              <a:t>Sciences</a:t>
            </a:r>
            <a:r>
              <a:rPr lang="de-DE" sz="1000" dirty="0" smtClean="0"/>
              <a:t> Library; Data Sharing </a:t>
            </a:r>
            <a:r>
              <a:rPr lang="de-DE" sz="1000" dirty="0" smtClean="0"/>
              <a:t>and</a:t>
            </a:r>
            <a:r>
              <a:rPr lang="de-DE" sz="1000" dirty="0" smtClean="0"/>
              <a:t> Management SNAFU in </a:t>
            </a:r>
            <a:r>
              <a:rPr lang="de-DE" sz="1000" dirty="0" smtClean="0"/>
              <a:t>three</a:t>
            </a:r>
            <a:r>
              <a:rPr lang="de-DE" sz="1000" dirty="0" smtClean="0"/>
              <a:t> </a:t>
            </a:r>
            <a:r>
              <a:rPr lang="de-DE" sz="1000" dirty="0" smtClean="0"/>
              <a:t>short</a:t>
            </a:r>
            <a:r>
              <a:rPr lang="de-DE" sz="1000" dirty="0" smtClean="0"/>
              <a:t> </a:t>
            </a:r>
            <a:r>
              <a:rPr lang="de-DE" sz="1000" dirty="0" smtClean="0"/>
              <a:t>acts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0634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</a:t>
            </a:r>
            <a:r>
              <a:rPr lang="de-DE" dirty="0" smtClean="0"/>
              <a:t> </a:t>
            </a:r>
            <a:r>
              <a:rPr lang="de-DE" dirty="0" smtClean="0"/>
              <a:t>RDM II?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A0D7A86-75AE-40BD-A7DE-8CE43AFF300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9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5988" y="1900099"/>
            <a:ext cx="8212024" cy="3926164"/>
          </a:xfrm>
          <a:prstGeom prst="rect">
            <a:avLst/>
          </a:prstGeom>
        </p:spPr>
      </p:pic>
      <p:grpSp>
        <p:nvGrpSpPr>
          <p:cNvPr id="41" name="Gruppieren 40"/>
          <p:cNvGrpSpPr/>
          <p:nvPr/>
        </p:nvGrpSpPr>
        <p:grpSpPr>
          <a:xfrm>
            <a:off x="1043608" y="1772817"/>
            <a:ext cx="7634404" cy="3263208"/>
            <a:chOff x="1043608" y="1417637"/>
            <a:chExt cx="7056784" cy="2587427"/>
          </a:xfrm>
        </p:grpSpPr>
        <p:grpSp>
          <p:nvGrpSpPr>
            <p:cNvPr id="26" name="Gruppieren 25"/>
            <p:cNvGrpSpPr/>
            <p:nvPr/>
          </p:nvGrpSpPr>
          <p:grpSpPr>
            <a:xfrm>
              <a:off x="1043608" y="1561653"/>
              <a:ext cx="360040" cy="2299395"/>
              <a:chOff x="863997" y="2231975"/>
              <a:chExt cx="360040" cy="2299395"/>
            </a:xfrm>
          </p:grpSpPr>
          <p:sp>
            <p:nvSpPr>
              <p:cNvPr id="35" name="Abgerundetes Rechteck 34"/>
              <p:cNvSpPr/>
              <p:nvPr/>
            </p:nvSpPr>
            <p:spPr>
              <a:xfrm>
                <a:off x="863997" y="2231975"/>
                <a:ext cx="360040" cy="360040"/>
              </a:xfrm>
              <a:prstGeom prst="roundRect">
                <a:avLst/>
              </a:prstGeom>
              <a:solidFill>
                <a:srgbClr val="4F81BD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5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36" name="Abgerundetes Rechteck 35"/>
              <p:cNvSpPr/>
              <p:nvPr/>
            </p:nvSpPr>
            <p:spPr>
              <a:xfrm>
                <a:off x="863997" y="2880047"/>
                <a:ext cx="360040" cy="360040"/>
              </a:xfrm>
              <a:prstGeom prst="roundRect">
                <a:avLst/>
              </a:prstGeom>
              <a:solidFill>
                <a:srgbClr val="4F81BD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5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38" name="Abgerundetes Rechteck 37"/>
              <p:cNvSpPr/>
              <p:nvPr/>
            </p:nvSpPr>
            <p:spPr>
              <a:xfrm>
                <a:off x="863997" y="3523258"/>
                <a:ext cx="360040" cy="360040"/>
              </a:xfrm>
              <a:prstGeom prst="roundRect">
                <a:avLst/>
              </a:prstGeom>
              <a:solidFill>
                <a:srgbClr val="4F81BD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500" b="1" kern="0" dirty="0">
                    <a:solidFill>
                      <a:prstClr val="white"/>
                    </a:solidFill>
                    <a:latin typeface="Calibri"/>
                    <a:ea typeface="+mn-ea"/>
                    <a:cs typeface="Arial" pitchFamily="34" charset="0"/>
                  </a:rPr>
                  <a:t>3</a:t>
                </a:r>
                <a:endParaRPr kumimoji="0" lang="de-DE" sz="1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9" name="Abgerundetes Rechteck 38"/>
              <p:cNvSpPr/>
              <p:nvPr/>
            </p:nvSpPr>
            <p:spPr>
              <a:xfrm>
                <a:off x="863997" y="4171330"/>
                <a:ext cx="360040" cy="360040"/>
              </a:xfrm>
              <a:prstGeom prst="roundRect">
                <a:avLst/>
              </a:prstGeom>
              <a:solidFill>
                <a:srgbClr val="4F81BD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5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4</a:t>
                </a:r>
              </a:p>
            </p:txBody>
          </p:sp>
        </p:grpSp>
        <p:grpSp>
          <p:nvGrpSpPr>
            <p:cNvPr id="27" name="Gruppieren 26"/>
            <p:cNvGrpSpPr/>
            <p:nvPr/>
          </p:nvGrpSpPr>
          <p:grpSpPr>
            <a:xfrm>
              <a:off x="1331640" y="1417637"/>
              <a:ext cx="6768752" cy="2587427"/>
              <a:chOff x="1152029" y="2087959"/>
              <a:chExt cx="6768752" cy="2587427"/>
            </a:xfrm>
          </p:grpSpPr>
          <p:sp>
            <p:nvSpPr>
              <p:cNvPr id="28" name="Abgerundetes Rechteck 27"/>
              <p:cNvSpPr/>
              <p:nvPr/>
            </p:nvSpPr>
            <p:spPr>
              <a:xfrm>
                <a:off x="1152029" y="2087959"/>
                <a:ext cx="6768752" cy="648072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1778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787525" algn="l"/>
                  </a:tabLst>
                  <a:defRPr/>
                </a:pPr>
                <a:r>
                  <a:rPr kumimoji="0" lang="de-DE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		</a:t>
                </a:r>
                <a:r>
                  <a:rPr kumimoji="0" lang="en-GB" sz="15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itchFamily="34" charset="0"/>
                  </a:rPr>
                  <a:t>more</a:t>
                </a:r>
                <a:r>
                  <a:rPr kumimoji="0" lang="de-DE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itchFamily="34" charset="0"/>
                  </a:rPr>
                  <a:t> </a:t>
                </a:r>
                <a:r>
                  <a:rPr kumimoji="0" lang="en-GB" sz="15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itchFamily="34" charset="0"/>
                  </a:rPr>
                  <a:t>and</a:t>
                </a:r>
                <a:r>
                  <a:rPr kumimoji="0" lang="de-DE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itchFamily="34" charset="0"/>
                  </a:rPr>
                  <a:t> </a:t>
                </a:r>
                <a:r>
                  <a:rPr kumimoji="0" lang="en-GB" sz="15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itchFamily="34" charset="0"/>
                  </a:rPr>
                  <a:t>more</a:t>
                </a:r>
                <a:r>
                  <a:rPr kumimoji="0" lang="de-DE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itchFamily="34" charset="0"/>
                  </a:rPr>
                  <a:t> </a:t>
                </a:r>
                <a:r>
                  <a:rPr kumimoji="0" lang="de-DE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(</a:t>
                </a:r>
                <a:r>
                  <a:rPr lang="en-GB" sz="1500" kern="0" dirty="0" smtClean="0">
                    <a:solidFill>
                      <a:prstClr val="black"/>
                    </a:solidFill>
                    <a:latin typeface="+mn-lt"/>
                    <a:ea typeface="+mn-ea"/>
                    <a:cs typeface="Arial" pitchFamily="34" charset="0"/>
                  </a:rPr>
                  <a:t>big</a:t>
                </a:r>
                <a:r>
                  <a:rPr lang="de-DE" sz="1500" kern="0" dirty="0" smtClean="0">
                    <a:solidFill>
                      <a:prstClr val="black"/>
                    </a:solidFill>
                    <a:latin typeface="+mn-lt"/>
                    <a:ea typeface="+mn-ea"/>
                    <a:cs typeface="Arial" pitchFamily="34" charset="0"/>
                  </a:rPr>
                  <a:t>) </a:t>
                </a:r>
                <a:r>
                  <a:rPr lang="en-GB" sz="1500" kern="0" dirty="0" smtClean="0">
                    <a:solidFill>
                      <a:prstClr val="black"/>
                    </a:solidFill>
                    <a:latin typeface="+mn-lt"/>
                    <a:ea typeface="+mn-ea"/>
                    <a:cs typeface="Arial" pitchFamily="34" charset="0"/>
                  </a:rPr>
                  <a:t>data</a:t>
                </a:r>
                <a:r>
                  <a:rPr lang="de-DE" sz="1500" kern="0" dirty="0" smtClean="0">
                    <a:solidFill>
                      <a:prstClr val="black"/>
                    </a:solidFill>
                    <a:latin typeface="+mn-lt"/>
                    <a:ea typeface="+mn-ea"/>
                    <a:cs typeface="Arial" pitchFamily="34" charset="0"/>
                  </a:rPr>
                  <a:t> </a:t>
                </a:r>
                <a:r>
                  <a:rPr lang="en-GB" sz="1500" kern="0" dirty="0" smtClean="0">
                    <a:solidFill>
                      <a:prstClr val="black"/>
                    </a:solidFill>
                    <a:latin typeface="+mn-lt"/>
                    <a:ea typeface="+mn-ea"/>
                    <a:cs typeface="Arial" pitchFamily="34" charset="0"/>
                  </a:rPr>
                  <a:t>that</a:t>
                </a:r>
                <a:r>
                  <a:rPr lang="de-DE" sz="1500" kern="0" dirty="0" smtClean="0">
                    <a:solidFill>
                      <a:prstClr val="black"/>
                    </a:solidFill>
                    <a:latin typeface="+mn-lt"/>
                    <a:ea typeface="+mn-ea"/>
                    <a:cs typeface="Arial" pitchFamily="34" charset="0"/>
                  </a:rPr>
                  <a:t> </a:t>
                </a:r>
                <a:r>
                  <a:rPr lang="en-GB" sz="1500" kern="0" dirty="0" smtClean="0">
                    <a:solidFill>
                      <a:prstClr val="black"/>
                    </a:solidFill>
                    <a:latin typeface="+mn-lt"/>
                    <a:ea typeface="+mn-ea"/>
                    <a:cs typeface="Arial" pitchFamily="34" charset="0"/>
                  </a:rPr>
                  <a:t>need</a:t>
                </a:r>
                <a:r>
                  <a:rPr lang="de-DE" sz="1500" kern="0" dirty="0" smtClean="0">
                    <a:solidFill>
                      <a:prstClr val="black"/>
                    </a:solidFill>
                    <a:latin typeface="+mn-lt"/>
                    <a:ea typeface="+mn-ea"/>
                    <a:cs typeface="Arial" pitchFamily="34" charset="0"/>
                  </a:rPr>
                  <a:t> </a:t>
                </a:r>
                <a:r>
                  <a:rPr lang="en-GB" sz="1500" kern="0" dirty="0" smtClean="0">
                    <a:solidFill>
                      <a:prstClr val="black"/>
                    </a:solidFill>
                    <a:latin typeface="+mn-lt"/>
                    <a:ea typeface="+mn-ea"/>
                    <a:cs typeface="Arial" pitchFamily="34" charset="0"/>
                  </a:rPr>
                  <a:t>to</a:t>
                </a:r>
                <a:r>
                  <a:rPr lang="de-DE" sz="1500" kern="0" dirty="0" smtClean="0">
                    <a:solidFill>
                      <a:prstClr val="black"/>
                    </a:solidFill>
                    <a:latin typeface="+mn-lt"/>
                    <a:ea typeface="+mn-ea"/>
                    <a:cs typeface="Arial" pitchFamily="34" charset="0"/>
                  </a:rPr>
                  <a:t> </a:t>
                </a:r>
                <a:r>
                  <a:rPr lang="en-GB" sz="1500" kern="0" dirty="0" smtClean="0">
                    <a:solidFill>
                      <a:prstClr val="black"/>
                    </a:solidFill>
                    <a:latin typeface="+mn-lt"/>
                    <a:ea typeface="+mn-ea"/>
                    <a:cs typeface="Arial" pitchFamily="34" charset="0"/>
                  </a:rPr>
                  <a:t>be</a:t>
                </a:r>
                <a:r>
                  <a:rPr lang="de-DE" sz="1500" kern="0" dirty="0" smtClean="0">
                    <a:solidFill>
                      <a:prstClr val="black"/>
                    </a:solidFill>
                    <a:latin typeface="+mn-lt"/>
                    <a:ea typeface="+mn-ea"/>
                    <a:cs typeface="Arial" pitchFamily="34" charset="0"/>
                  </a:rPr>
                  <a:t> </a:t>
                </a:r>
                <a:r>
                  <a:rPr lang="en-GB" sz="1500" kern="0" dirty="0" smtClean="0">
                    <a:solidFill>
                      <a:prstClr val="black"/>
                    </a:solidFill>
                    <a:latin typeface="+mn-lt"/>
                    <a:ea typeface="+mn-ea"/>
                    <a:cs typeface="Arial" pitchFamily="34" charset="0"/>
                  </a:rPr>
                  <a:t>structured</a:t>
                </a:r>
                <a:r>
                  <a:rPr lang="de-DE" sz="1500" kern="0" dirty="0" smtClean="0">
                    <a:solidFill>
                      <a:prstClr val="black"/>
                    </a:solidFill>
                    <a:latin typeface="+mn-lt"/>
                    <a:ea typeface="+mn-ea"/>
                    <a:cs typeface="Arial" pitchFamily="34" charset="0"/>
                  </a:rPr>
                  <a:t> </a:t>
                </a:r>
                <a:r>
                  <a:rPr lang="de-DE" sz="1500" kern="0" dirty="0" smtClean="0">
                    <a:solidFill>
                      <a:prstClr val="black"/>
                    </a:solidFill>
                    <a:latin typeface="+mn-lt"/>
                    <a:ea typeface="+mn-ea"/>
                    <a:cs typeface="Arial" pitchFamily="34" charset="0"/>
                  </a:rPr>
                  <a:t>			</a:t>
                </a:r>
                <a:r>
                  <a:rPr lang="en-GB" sz="1500" kern="0" dirty="0" smtClean="0">
                    <a:solidFill>
                      <a:prstClr val="black"/>
                    </a:solidFill>
                    <a:latin typeface="+mn-lt"/>
                    <a:ea typeface="+mn-ea"/>
                    <a:cs typeface="Arial" pitchFamily="34" charset="0"/>
                  </a:rPr>
                  <a:t>and</a:t>
                </a:r>
                <a:r>
                  <a:rPr lang="de-DE" sz="1500" kern="0" dirty="0" smtClean="0">
                    <a:solidFill>
                      <a:prstClr val="black"/>
                    </a:solidFill>
                    <a:latin typeface="+mn-lt"/>
                    <a:ea typeface="+mn-ea"/>
                    <a:cs typeface="Arial" pitchFamily="34" charset="0"/>
                  </a:rPr>
                  <a:t> </a:t>
                </a:r>
                <a:r>
                  <a:rPr lang="en-GB" sz="1500" kern="0" dirty="0" smtClean="0">
                    <a:solidFill>
                      <a:prstClr val="black"/>
                    </a:solidFill>
                    <a:latin typeface="+mn-lt"/>
                    <a:ea typeface="+mn-ea"/>
                    <a:cs typeface="Arial" pitchFamily="34" charset="0"/>
                  </a:rPr>
                  <a:t>organised</a:t>
                </a:r>
                <a:endParaRPr kumimoji="0" lang="en-GB" sz="15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9" name="Abgerundetes Rechteck 28"/>
              <p:cNvSpPr/>
              <p:nvPr/>
            </p:nvSpPr>
            <p:spPr>
              <a:xfrm>
                <a:off x="1152029" y="2736031"/>
                <a:ext cx="6768752" cy="648072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1778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787525" algn="l"/>
                  </a:tabLst>
                  <a:defRPr/>
                </a:pPr>
                <a:r>
                  <a:rPr kumimoji="0" lang="de-DE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	</a:t>
                </a:r>
                <a:r>
                  <a:rPr kumimoji="0" lang="en-GB" sz="15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itchFamily="34" charset="0"/>
                  </a:rPr>
                  <a:t>data</a:t>
                </a:r>
                <a:r>
                  <a:rPr kumimoji="0" lang="de-DE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itchFamily="34" charset="0"/>
                  </a:rPr>
                  <a:t> </a:t>
                </a:r>
                <a:r>
                  <a:rPr kumimoji="0" lang="en-GB" sz="15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itchFamily="34" charset="0"/>
                  </a:rPr>
                  <a:t>fragility</a:t>
                </a:r>
                <a:r>
                  <a:rPr kumimoji="0" lang="de-DE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itchFamily="34" charset="0"/>
                  </a:rPr>
                  <a:t>: </a:t>
                </a:r>
                <a:r>
                  <a:rPr kumimoji="0" lang="en-GB" sz="15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itchFamily="34" charset="0"/>
                  </a:rPr>
                  <a:t>technical</a:t>
                </a:r>
                <a:r>
                  <a:rPr kumimoji="0" lang="de-DE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itchFamily="34" charset="0"/>
                  </a:rPr>
                  <a:t>/human</a:t>
                </a:r>
                <a:r>
                  <a:rPr kumimoji="0" lang="de-DE" sz="1500" b="0" i="0" u="none" strike="noStrike" kern="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itchFamily="34" charset="0"/>
                  </a:rPr>
                  <a:t> </a:t>
                </a:r>
                <a:r>
                  <a:rPr kumimoji="0" lang="en-GB" sz="1500" b="0" i="0" u="none" strike="noStrike" kern="0" cap="none" spc="0" normalizeH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itchFamily="34" charset="0"/>
                  </a:rPr>
                  <a:t>error</a:t>
                </a:r>
                <a:r>
                  <a:rPr kumimoji="0" lang="de-DE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itchFamily="34" charset="0"/>
                  </a:rPr>
                  <a:t>, </a:t>
                </a:r>
                <a:r>
                  <a:rPr kumimoji="0" lang="en-GB" sz="15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itchFamily="34" charset="0"/>
                  </a:rPr>
                  <a:t>natural</a:t>
                </a:r>
                <a:r>
                  <a:rPr kumimoji="0" lang="de-DE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itchFamily="34" charset="0"/>
                  </a:rPr>
                  <a:t> </a:t>
                </a:r>
                <a:r>
                  <a:rPr kumimoji="0" lang="en-GB" sz="15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itchFamily="34" charset="0"/>
                  </a:rPr>
                  <a:t>disasters</a:t>
                </a:r>
                <a:endParaRPr kumimoji="0" lang="en-GB" sz="15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1" name="Abgerundetes Rechteck 30"/>
              <p:cNvSpPr/>
              <p:nvPr/>
            </p:nvSpPr>
            <p:spPr>
              <a:xfrm>
                <a:off x="1152029" y="3379242"/>
                <a:ext cx="6768752" cy="648072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1778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793875" algn="l"/>
                  </a:tabLst>
                  <a:defRPr/>
                </a:pPr>
                <a:r>
                  <a:rPr kumimoji="0" lang="en-GB" sz="1500" b="1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itchFamily="34" charset="0"/>
                  </a:rPr>
                  <a:t>Documentation</a:t>
                </a:r>
                <a:r>
                  <a:rPr kumimoji="0" lang="de-DE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	</a:t>
                </a:r>
                <a:r>
                  <a:rPr kumimoji="0" lang="en-GB" sz="15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itchFamily="34" charset="0"/>
                  </a:rPr>
                  <a:t>of</a:t>
                </a:r>
                <a:r>
                  <a:rPr kumimoji="0" lang="de-DE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itchFamily="34" charset="0"/>
                  </a:rPr>
                  <a:t> </a:t>
                </a:r>
                <a:r>
                  <a:rPr kumimoji="0" lang="en-GB" sz="15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itchFamily="34" charset="0"/>
                  </a:rPr>
                  <a:t>good</a:t>
                </a:r>
                <a:r>
                  <a:rPr kumimoji="0" lang="de-DE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itchFamily="34" charset="0"/>
                  </a:rPr>
                  <a:t> </a:t>
                </a:r>
                <a:r>
                  <a:rPr kumimoji="0" lang="en-GB" sz="15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itchFamily="34" charset="0"/>
                  </a:rPr>
                  <a:t>scientific</a:t>
                </a:r>
                <a:r>
                  <a:rPr kumimoji="0" lang="de-DE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itchFamily="34" charset="0"/>
                  </a:rPr>
                  <a:t> </a:t>
                </a:r>
                <a:r>
                  <a:rPr kumimoji="0" lang="en-GB" sz="15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itchFamily="34" charset="0"/>
                  </a:rPr>
                  <a:t>practice</a:t>
                </a:r>
                <a:endParaRPr kumimoji="0" lang="en-GB" sz="15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" name="Abgerundetes Rechteck 31"/>
              <p:cNvSpPr/>
              <p:nvPr/>
            </p:nvSpPr>
            <p:spPr>
              <a:xfrm>
                <a:off x="1152029" y="4027314"/>
                <a:ext cx="6768752" cy="648072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1778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787525" algn="l"/>
                  </a:tabLst>
                  <a:defRPr/>
                </a:pPr>
                <a:r>
                  <a:rPr kumimoji="0" lang="de-DE" sz="15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itchFamily="34" charset="0"/>
                  </a:rPr>
                  <a:t>Storage</a:t>
                </a:r>
              </a:p>
              <a:p>
                <a:pPr marL="1778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787525" algn="l"/>
                  </a:tabLst>
                  <a:defRPr/>
                </a:pPr>
                <a:r>
                  <a:rPr kumimoji="0" lang="de-DE" sz="15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itchFamily="34" charset="0"/>
                  </a:rPr>
                  <a:t>&amp;</a:t>
                </a:r>
                <a:r>
                  <a:rPr kumimoji="0" lang="en-GB" sz="1500" b="1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itchFamily="34" charset="0"/>
                  </a:rPr>
                  <a:t>Publication</a:t>
                </a:r>
                <a:r>
                  <a:rPr kumimoji="0" lang="de-DE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itchFamily="34" charset="0"/>
                  </a:rPr>
                  <a:t> </a:t>
                </a:r>
                <a:r>
                  <a:rPr kumimoji="0" lang="de-DE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	</a:t>
                </a:r>
                <a:r>
                  <a:rPr kumimoji="0" lang="en-GB" sz="15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itchFamily="34" charset="0"/>
                  </a:rPr>
                  <a:t>sustainability</a:t>
                </a:r>
                <a:r>
                  <a:rPr kumimoji="0" lang="de-DE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itchFamily="34" charset="0"/>
                  </a:rPr>
                  <a:t>, </a:t>
                </a:r>
                <a:r>
                  <a:rPr kumimoji="0" lang="en-GB" sz="15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itchFamily="34" charset="0"/>
                  </a:rPr>
                  <a:t>reproducibility</a:t>
                </a:r>
                <a:r>
                  <a:rPr kumimoji="0" lang="de-DE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itchFamily="34" charset="0"/>
                  </a:rPr>
                  <a:t>, </a:t>
                </a:r>
                <a:r>
                  <a:rPr kumimoji="0" lang="de-DE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itchFamily="34" charset="0"/>
                  </a:rPr>
                  <a:t>open </a:t>
                </a:r>
                <a:r>
                  <a:rPr kumimoji="0" lang="en-GB" sz="15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itchFamily="34" charset="0"/>
                  </a:rPr>
                  <a:t>data</a:t>
                </a:r>
                <a:endParaRPr kumimoji="0" lang="en-GB" sz="15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1368053" y="2268850"/>
                <a:ext cx="1944216" cy="256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5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Data </a:t>
                </a:r>
                <a:r>
                  <a:rPr kumimoji="0" lang="en-GB" sz="1500" b="1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explosion</a:t>
                </a:r>
                <a:endParaRPr kumimoji="0" lang="en-GB" sz="1500" b="1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4" name="Textfeld 33"/>
              <p:cNvSpPr txBox="1"/>
              <p:nvPr/>
            </p:nvSpPr>
            <p:spPr>
              <a:xfrm>
                <a:off x="1368053" y="2916922"/>
                <a:ext cx="1944216" cy="256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5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Data </a:t>
                </a:r>
                <a:r>
                  <a:rPr kumimoji="0" lang="en-GB" sz="1500" b="1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loss</a:t>
                </a:r>
                <a:endParaRPr kumimoji="0" lang="en-GB" sz="1500" b="1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40" name="Textfeld 39"/>
          <p:cNvSpPr txBox="1"/>
          <p:nvPr/>
        </p:nvSpPr>
        <p:spPr>
          <a:xfrm>
            <a:off x="0" y="5518486"/>
            <a:ext cx="8964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 smtClean="0">
                <a:solidFill>
                  <a:srgbClr val="000000"/>
                </a:solidFill>
              </a:rPr>
              <a:t>(Source: Enke &amp; </a:t>
            </a:r>
            <a:r>
              <a:rPr lang="de-DE" sz="1000" dirty="0">
                <a:solidFill>
                  <a:srgbClr val="000000"/>
                </a:solidFill>
              </a:rPr>
              <a:t>Ludwig, Leitfaden zum Forschungsdaten-Management - Handreichungen aus dem </a:t>
            </a:r>
            <a:r>
              <a:rPr lang="de-DE" sz="1000" dirty="0" smtClean="0">
                <a:solidFill>
                  <a:srgbClr val="000000"/>
                </a:solidFill>
              </a:rPr>
              <a:t>WissGrid</a:t>
            </a:r>
            <a:r>
              <a:rPr lang="de-DE" sz="1000" dirty="0" smtClean="0">
                <a:solidFill>
                  <a:srgbClr val="000000"/>
                </a:solidFill>
              </a:rPr>
              <a:t>-Projekt, 2013) </a:t>
            </a:r>
            <a:endParaRPr lang="de-DE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9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</a:t>
            </a:r>
            <a:r>
              <a:rPr lang="de-DE" dirty="0" smtClean="0"/>
              <a:t> </a:t>
            </a:r>
            <a:r>
              <a:rPr lang="en-GB" dirty="0" smtClean="0"/>
              <a:t>does</a:t>
            </a:r>
            <a:r>
              <a:rPr lang="de-DE" dirty="0" smtClean="0"/>
              <a:t> </a:t>
            </a:r>
            <a:r>
              <a:rPr lang="en-GB" dirty="0" smtClean="0"/>
              <a:t>it</a:t>
            </a:r>
            <a:r>
              <a:rPr lang="de-DE" dirty="0" smtClean="0"/>
              <a:t> </a:t>
            </a:r>
            <a:r>
              <a:rPr lang="en-GB" dirty="0" smtClean="0"/>
              <a:t>benefit</a:t>
            </a:r>
            <a:r>
              <a:rPr lang="de-DE" dirty="0" smtClean="0"/>
              <a:t> </a:t>
            </a:r>
            <a:r>
              <a:rPr lang="de-DE" dirty="0" smtClean="0"/>
              <a:t>ME?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F2358806-D8C3-4CA5-847F-3DFD56CFE304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669925" y="1124744"/>
            <a:ext cx="811175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de-DE" sz="18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/>
              <a:t>RDM/DMP </a:t>
            </a:r>
            <a:r>
              <a:rPr lang="en-GB" dirty="0" smtClean="0"/>
              <a:t>is</a:t>
            </a:r>
            <a:r>
              <a:rPr lang="de-DE" dirty="0" smtClean="0"/>
              <a:t> </a:t>
            </a:r>
            <a:r>
              <a:rPr lang="en-GB" dirty="0" smtClean="0"/>
              <a:t>required</a:t>
            </a:r>
            <a:r>
              <a:rPr lang="de-DE" dirty="0" smtClean="0"/>
              <a:t>/</a:t>
            </a:r>
            <a:r>
              <a:rPr lang="en-GB" dirty="0" smtClean="0"/>
              <a:t>recommended</a:t>
            </a:r>
            <a:r>
              <a:rPr lang="de-DE" dirty="0" smtClean="0"/>
              <a:t> </a:t>
            </a:r>
            <a:r>
              <a:rPr lang="en-GB" dirty="0" smtClean="0"/>
              <a:t>to</a:t>
            </a:r>
            <a:r>
              <a:rPr lang="de-DE" dirty="0" smtClean="0"/>
              <a:t> </a:t>
            </a:r>
            <a:r>
              <a:rPr lang="en-GB" dirty="0" smtClean="0"/>
              <a:t>access</a:t>
            </a:r>
            <a:r>
              <a:rPr lang="de-DE" dirty="0" smtClean="0"/>
              <a:t> </a:t>
            </a:r>
            <a:r>
              <a:rPr lang="en-GB" dirty="0" smtClean="0"/>
              <a:t>certain</a:t>
            </a:r>
            <a:r>
              <a:rPr lang="de-DE" dirty="0" smtClean="0"/>
              <a:t> </a:t>
            </a:r>
            <a:r>
              <a:rPr lang="en-GB" dirty="0" smtClean="0"/>
              <a:t>funding</a:t>
            </a:r>
            <a:r>
              <a:rPr lang="de-DE" dirty="0" smtClean="0"/>
              <a:t> </a:t>
            </a:r>
            <a:r>
              <a:rPr lang="en-GB" dirty="0" smtClean="0"/>
              <a:t>schemes</a:t>
            </a:r>
            <a:r>
              <a:rPr lang="de-DE" dirty="0" smtClean="0"/>
              <a:t> </a:t>
            </a:r>
            <a:r>
              <a:rPr lang="de-DE" dirty="0"/>
              <a:t>(ERC </a:t>
            </a:r>
            <a:r>
              <a:rPr lang="de-DE" dirty="0" smtClean="0"/>
              <a:t>Horizon2020, DFG) </a:t>
            </a:r>
            <a:endParaRPr lang="de-DE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/>
              <a:t>RDM </a:t>
            </a:r>
            <a:r>
              <a:rPr lang="en-GB" dirty="0" smtClean="0"/>
              <a:t>covers</a:t>
            </a:r>
            <a:r>
              <a:rPr lang="de-DE" dirty="0" smtClean="0"/>
              <a:t> </a:t>
            </a:r>
            <a:r>
              <a:rPr lang="en-GB" dirty="0" smtClean="0"/>
              <a:t>other</a:t>
            </a:r>
            <a:r>
              <a:rPr lang="de-DE" dirty="0" smtClean="0"/>
              <a:t> </a:t>
            </a:r>
            <a:r>
              <a:rPr lang="en-GB" dirty="0" smtClean="0"/>
              <a:t>funding</a:t>
            </a:r>
            <a:r>
              <a:rPr lang="de-DE" dirty="0" smtClean="0"/>
              <a:t> </a:t>
            </a:r>
            <a:r>
              <a:rPr lang="en-GB" dirty="0" smtClean="0"/>
              <a:t>requirements</a:t>
            </a:r>
            <a:r>
              <a:rPr lang="de-DE" dirty="0" smtClean="0"/>
              <a:t> </a:t>
            </a:r>
            <a:r>
              <a:rPr lang="de-DE" dirty="0"/>
              <a:t>such </a:t>
            </a:r>
            <a:r>
              <a:rPr lang="en-GB" dirty="0" smtClean="0"/>
              <a:t>as</a:t>
            </a:r>
            <a:r>
              <a:rPr lang="de-DE" dirty="0" smtClean="0"/>
              <a:t> </a:t>
            </a:r>
            <a:r>
              <a:rPr lang="en-GB" dirty="0" smtClean="0"/>
              <a:t>Good</a:t>
            </a:r>
            <a:r>
              <a:rPr lang="de-DE" dirty="0" smtClean="0"/>
              <a:t> </a:t>
            </a:r>
            <a:r>
              <a:rPr lang="de-DE" dirty="0"/>
              <a:t>Scientific Practice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 smtClean="0"/>
              <a:t>good</a:t>
            </a:r>
            <a:r>
              <a:rPr lang="de-DE" dirty="0" smtClean="0"/>
              <a:t> </a:t>
            </a:r>
            <a:r>
              <a:rPr lang="en-GB" dirty="0" smtClean="0"/>
              <a:t>preparation</a:t>
            </a:r>
            <a:r>
              <a:rPr lang="de-DE" dirty="0" smtClean="0"/>
              <a:t> </a:t>
            </a:r>
            <a:r>
              <a:rPr lang="en-GB" dirty="0" smtClean="0"/>
              <a:t>for</a:t>
            </a:r>
            <a:r>
              <a:rPr lang="de-DE" dirty="0" smtClean="0"/>
              <a:t> </a:t>
            </a:r>
            <a:r>
              <a:rPr lang="de-DE" dirty="0"/>
              <a:t>a </a:t>
            </a:r>
            <a:r>
              <a:rPr lang="en-GB" dirty="0" smtClean="0"/>
              <a:t>project</a:t>
            </a:r>
            <a:r>
              <a:rPr lang="de-DE" dirty="0" smtClean="0"/>
              <a:t> </a:t>
            </a:r>
            <a:r>
              <a:rPr lang="en-GB" dirty="0" smtClean="0"/>
              <a:t>review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 smtClean="0"/>
              <a:t>facilitates</a:t>
            </a:r>
            <a:r>
              <a:rPr lang="de-DE" dirty="0" smtClean="0"/>
              <a:t> </a:t>
            </a:r>
            <a:r>
              <a:rPr lang="en-GB" dirty="0" smtClean="0"/>
              <a:t>re-use</a:t>
            </a:r>
            <a:r>
              <a:rPr lang="de-DE" dirty="0" smtClean="0"/>
              <a:t> </a:t>
            </a:r>
            <a:r>
              <a:rPr lang="en-GB" dirty="0" smtClean="0"/>
              <a:t>of</a:t>
            </a:r>
            <a:r>
              <a:rPr lang="de-DE" dirty="0" smtClean="0"/>
              <a:t> </a:t>
            </a:r>
            <a:r>
              <a:rPr lang="en-GB" dirty="0" smtClean="0"/>
              <a:t>data</a:t>
            </a:r>
            <a:r>
              <a:rPr lang="de-DE" dirty="0" smtClean="0"/>
              <a:t> (</a:t>
            </a:r>
            <a:r>
              <a:rPr lang="en-GB" dirty="0" smtClean="0"/>
              <a:t>own</a:t>
            </a:r>
            <a:r>
              <a:rPr lang="de-DE" dirty="0" smtClean="0"/>
              <a:t> </a:t>
            </a:r>
            <a:r>
              <a:rPr lang="en-GB" dirty="0" smtClean="0"/>
              <a:t>and</a:t>
            </a:r>
            <a:r>
              <a:rPr lang="de-DE" dirty="0" smtClean="0"/>
              <a:t> </a:t>
            </a:r>
            <a:r>
              <a:rPr lang="en-GB" dirty="0" smtClean="0"/>
              <a:t>third</a:t>
            </a:r>
            <a:r>
              <a:rPr lang="de-DE" dirty="0" smtClean="0"/>
              <a:t>-party</a:t>
            </a:r>
            <a:r>
              <a:rPr lang="de-DE" dirty="0"/>
              <a:t>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 smtClean="0"/>
              <a:t>minimizes</a:t>
            </a:r>
            <a:r>
              <a:rPr lang="de-DE" dirty="0" smtClean="0"/>
              <a:t> </a:t>
            </a:r>
            <a:r>
              <a:rPr lang="en-GB" dirty="0" smtClean="0"/>
              <a:t>risk</a:t>
            </a:r>
            <a:r>
              <a:rPr lang="de-DE" dirty="0" smtClean="0"/>
              <a:t> </a:t>
            </a:r>
            <a:r>
              <a:rPr lang="en-GB" dirty="0" smtClean="0"/>
              <a:t>of</a:t>
            </a:r>
            <a:r>
              <a:rPr lang="de-DE" dirty="0" smtClean="0"/>
              <a:t> </a:t>
            </a:r>
            <a:r>
              <a:rPr lang="en-GB" dirty="0" smtClean="0"/>
              <a:t>data</a:t>
            </a:r>
            <a:r>
              <a:rPr lang="de-DE" dirty="0" smtClean="0"/>
              <a:t> </a:t>
            </a:r>
            <a:r>
              <a:rPr lang="en-GB" dirty="0" smtClean="0"/>
              <a:t>loss</a:t>
            </a:r>
            <a:r>
              <a:rPr lang="de-DE" dirty="0" smtClean="0"/>
              <a:t> </a:t>
            </a:r>
            <a:r>
              <a:rPr lang="en-GB" dirty="0" smtClean="0"/>
              <a:t>through</a:t>
            </a:r>
            <a:r>
              <a:rPr lang="de-DE" dirty="0" smtClean="0"/>
              <a:t> </a:t>
            </a:r>
            <a:r>
              <a:rPr lang="de-DE" dirty="0" smtClean="0"/>
              <a:t>proper </a:t>
            </a:r>
            <a:r>
              <a:rPr lang="en-GB" dirty="0" smtClean="0"/>
              <a:t>data</a:t>
            </a:r>
            <a:r>
              <a:rPr lang="de-DE" dirty="0" smtClean="0"/>
              <a:t> </a:t>
            </a:r>
            <a:r>
              <a:rPr lang="en-GB" dirty="0" smtClean="0"/>
              <a:t>documentation</a:t>
            </a:r>
            <a:r>
              <a:rPr lang="de-DE" dirty="0" smtClean="0"/>
              <a:t>, </a:t>
            </a:r>
            <a:r>
              <a:rPr lang="en-GB" dirty="0" smtClean="0"/>
              <a:t>backup</a:t>
            </a:r>
            <a:r>
              <a:rPr lang="de-DE" dirty="0" smtClean="0"/>
              <a:t> </a:t>
            </a:r>
            <a:r>
              <a:rPr lang="en-GB" dirty="0" smtClean="0"/>
              <a:t>and</a:t>
            </a:r>
            <a:r>
              <a:rPr lang="de-DE" dirty="0" smtClean="0"/>
              <a:t> </a:t>
            </a:r>
            <a:r>
              <a:rPr lang="en-GB" dirty="0" smtClean="0"/>
              <a:t>suitable</a:t>
            </a:r>
            <a:r>
              <a:rPr lang="de-DE" dirty="0" smtClean="0"/>
              <a:t> </a:t>
            </a:r>
            <a:r>
              <a:rPr lang="en-GB" dirty="0" smtClean="0"/>
              <a:t>long</a:t>
            </a:r>
            <a:r>
              <a:rPr lang="de-DE" dirty="0" smtClean="0"/>
              <a:t>-term </a:t>
            </a:r>
            <a:r>
              <a:rPr lang="en-GB" dirty="0" smtClean="0"/>
              <a:t>archiving</a:t>
            </a:r>
            <a:r>
              <a:rPr lang="de-DE" dirty="0" smtClean="0"/>
              <a:t> </a:t>
            </a:r>
            <a:r>
              <a:rPr lang="en-GB" dirty="0" smtClean="0"/>
              <a:t>solutions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40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pieren 36"/>
          <p:cNvGrpSpPr/>
          <p:nvPr/>
        </p:nvGrpSpPr>
        <p:grpSpPr>
          <a:xfrm>
            <a:off x="1080740" y="2013199"/>
            <a:ext cx="7488832" cy="2952328"/>
            <a:chOff x="936005" y="2015951"/>
            <a:chExt cx="7488832" cy="2952328"/>
          </a:xfrm>
        </p:grpSpPr>
        <p:sp>
          <p:nvSpPr>
            <p:cNvPr id="42" name="Abgerundetes Rechteck 41"/>
            <p:cNvSpPr/>
            <p:nvPr/>
          </p:nvSpPr>
          <p:spPr>
            <a:xfrm>
              <a:off x="936005" y="4320207"/>
              <a:ext cx="7488832" cy="648072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Abgerundetes Rechteck 42"/>
            <p:cNvSpPr/>
            <p:nvPr/>
          </p:nvSpPr>
          <p:spPr>
            <a:xfrm>
              <a:off x="936005" y="3600127"/>
              <a:ext cx="7488832" cy="648072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Abgerundetes Rechteck 43"/>
            <p:cNvSpPr/>
            <p:nvPr/>
          </p:nvSpPr>
          <p:spPr>
            <a:xfrm>
              <a:off x="936005" y="2808039"/>
              <a:ext cx="7488832" cy="720080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Abgerundetes Rechteck 44"/>
            <p:cNvSpPr/>
            <p:nvPr/>
          </p:nvSpPr>
          <p:spPr>
            <a:xfrm>
              <a:off x="936005" y="2015951"/>
              <a:ext cx="7488832" cy="720080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FAIR Data – </a:t>
            </a:r>
            <a:r>
              <a:rPr lang="en-GB" dirty="0" smtClean="0"/>
              <a:t>the</a:t>
            </a:r>
            <a:r>
              <a:rPr lang="de-DE" dirty="0" smtClean="0"/>
              <a:t> </a:t>
            </a:r>
            <a:r>
              <a:rPr lang="de-DE" dirty="0" smtClean="0"/>
              <a:t>FAIR </a:t>
            </a:r>
            <a:r>
              <a:rPr lang="en-GB" dirty="0" smtClean="0"/>
              <a:t>Principles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A0D7A86-75AE-40BD-A7DE-8CE43AFF3009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9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988" y="1900099"/>
            <a:ext cx="8212024" cy="3926164"/>
          </a:xfrm>
          <a:prstGeom prst="rect">
            <a:avLst/>
          </a:prstGeom>
        </p:spPr>
      </p:pic>
      <p:sp>
        <p:nvSpPr>
          <p:cNvPr id="21" name="Inhaltsplatzhalter 2"/>
          <p:cNvSpPr txBox="1">
            <a:spLocks/>
          </p:cNvSpPr>
          <p:nvPr/>
        </p:nvSpPr>
        <p:spPr bwMode="auto">
          <a:xfrm>
            <a:off x="539552" y="1635052"/>
            <a:ext cx="9925198" cy="367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63600" rtl="0" eaLnBrk="1" fontAlgn="base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222250" indent="-220663" algn="l" defTabSz="863600" rtl="0" eaLnBrk="1" fontAlgn="base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428625" indent="-204788" algn="l" defTabSz="863600" rtl="0" eaLnBrk="1" fontAlgn="base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50875" indent="-220663" algn="l" defTabSz="863600" rtl="0" eaLnBrk="1" fontAlgn="base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868363" indent="-215900" algn="l" defTabSz="863600" rtl="0" eaLnBrk="1" fontAlgn="base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863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sz="1800" b="0" i="0" u="sng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R="0" lvl="0" algn="l" defTabSz="863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600" dirty="0">
                <a:solidFill>
                  <a:sysClr val="windowText" lastClr="000000"/>
                </a:solidFill>
              </a:rPr>
              <a:t> </a:t>
            </a:r>
            <a:r>
              <a:rPr lang="de-DE" sz="1600" dirty="0" smtClean="0">
                <a:solidFill>
                  <a:sysClr val="windowText" lastClr="000000"/>
                </a:solidFill>
              </a:rPr>
              <a:t>        </a:t>
            </a:r>
            <a:r>
              <a:rPr lang="de-DE" sz="1600" b="1" dirty="0" smtClean="0">
                <a:solidFill>
                  <a:sysClr val="windowText" lastClr="000000"/>
                </a:solidFill>
              </a:rPr>
              <a:t> 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indable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901700" marR="0" lvl="0" indent="-342900" algn="l" defTabSz="863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Persistent </a:t>
            </a:r>
            <a:r>
              <a:rPr kumimoji="0" lang="en-GB" sz="16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identification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registered </a:t>
            </a:r>
            <a:r>
              <a:rPr kumimoji="0" lang="en-GB" sz="16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meta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</a:t>
            </a:r>
          </a:p>
          <a:p>
            <a:pPr marL="558800" marR="0" lvl="0" algn="l" defTabSz="863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ccessible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844550" marR="0" lvl="0" indent="-285750" algn="l" defTabSz="863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600" dirty="0" smtClean="0">
                <a:solidFill>
                  <a:sysClr val="windowText" lastClr="000000"/>
                </a:solidFill>
              </a:rPr>
              <a:t>d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eposited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publicly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accessible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repositories</a:t>
            </a:r>
            <a:endParaRPr kumimoji="0" lang="en-GB" sz="16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R="0" lvl="0" algn="l" defTabSz="863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600" dirty="0" smtClean="0">
                <a:solidFill>
                  <a:sysClr val="windowText" lastClr="000000"/>
                </a:solidFill>
              </a:rPr>
              <a:t>          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nteroperable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844550" marR="0" lvl="0" indent="-285750" algn="l" defTabSz="863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600" dirty="0">
                <a:solidFill>
                  <a:sysClr val="windowText" lastClr="000000"/>
                </a:solidFill>
              </a:rPr>
              <a:t>u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 </a:t>
            </a:r>
            <a:r>
              <a:rPr kumimoji="0" lang="en-GB" sz="16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standardised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vocabularies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formats</a:t>
            </a:r>
          </a:p>
          <a:p>
            <a:pPr marR="0" lvl="0" algn="l" defTabSz="863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e-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usable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844550" marR="0" lvl="0" indent="-285750" algn="l" defTabSz="863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600" dirty="0">
                <a:solidFill>
                  <a:sysClr val="windowText" lastClr="000000"/>
                </a:solidFill>
              </a:rPr>
              <a:t>h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ave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clear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licensing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accepted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lang="de-DE" sz="1600" dirty="0" smtClean="0">
                <a:solidFill>
                  <a:sysClr val="windowText" lastClr="000000"/>
                </a:solidFill>
              </a:rPr>
              <a:t>c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ommunity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standards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558800" marR="0" lvl="0" algn="l" defTabSz="863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1600" dirty="0">
              <a:solidFill>
                <a:sysClr val="windowText" lastClr="000000"/>
              </a:solidFill>
            </a:endParaRPr>
          </a:p>
          <a:p>
            <a:pPr marL="558800" marR="0" lvl="0" algn="l" defTabSz="863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				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More </a:t>
            </a: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info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at 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force11.org</a:t>
            </a: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863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901700" marR="0" lvl="0" indent="-342900" algn="l" defTabSz="863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		</a:t>
            </a:r>
          </a:p>
          <a:p>
            <a:pPr marL="342900" marR="0" lvl="0" indent="-342900" algn="ctr" defTabSz="863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656787" y="2060848"/>
            <a:ext cx="360040" cy="2592288"/>
            <a:chOff x="647973" y="2015951"/>
            <a:chExt cx="360040" cy="2592288"/>
          </a:xfrm>
        </p:grpSpPr>
        <p:sp>
          <p:nvSpPr>
            <p:cNvPr id="23" name="Abgerundetes Rechteck 22"/>
            <p:cNvSpPr/>
            <p:nvPr/>
          </p:nvSpPr>
          <p:spPr>
            <a:xfrm>
              <a:off x="647973" y="2015951"/>
              <a:ext cx="360040" cy="360040"/>
            </a:xfrm>
            <a:prstGeom prst="round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F</a:t>
              </a:r>
            </a:p>
          </p:txBody>
        </p:sp>
        <p:sp>
          <p:nvSpPr>
            <p:cNvPr id="24" name="Abgerundetes Rechteck 23"/>
            <p:cNvSpPr/>
            <p:nvPr/>
          </p:nvSpPr>
          <p:spPr>
            <a:xfrm>
              <a:off x="647973" y="2808039"/>
              <a:ext cx="360040" cy="360040"/>
            </a:xfrm>
            <a:prstGeom prst="round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A</a:t>
              </a:r>
            </a:p>
          </p:txBody>
        </p:sp>
        <p:sp>
          <p:nvSpPr>
            <p:cNvPr id="25" name="Abgerundetes Rechteck 24"/>
            <p:cNvSpPr/>
            <p:nvPr/>
          </p:nvSpPr>
          <p:spPr>
            <a:xfrm>
              <a:off x="647973" y="3528119"/>
              <a:ext cx="360040" cy="360040"/>
            </a:xfrm>
            <a:prstGeom prst="round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I</a:t>
              </a:r>
            </a:p>
          </p:txBody>
        </p:sp>
        <p:sp>
          <p:nvSpPr>
            <p:cNvPr id="30" name="Abgerundetes Rechteck 29"/>
            <p:cNvSpPr/>
            <p:nvPr/>
          </p:nvSpPr>
          <p:spPr>
            <a:xfrm>
              <a:off x="647973" y="4248199"/>
              <a:ext cx="360040" cy="360040"/>
            </a:xfrm>
            <a:prstGeom prst="round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56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467544" y="0"/>
            <a:ext cx="8676456" cy="5949280"/>
          </a:xfrm>
          <a:prstGeom prst="rect">
            <a:avLst/>
          </a:prstGeom>
          <a:blipFill dpi="0" rotWithShape="1">
            <a:blip r:embed="rId2">
              <a:alphaModFix amt="3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A0D7A86-75AE-40BD-A7DE-8CE43AFF3009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71600" y="242088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/>
              <a:t>II. </a:t>
            </a:r>
            <a:r>
              <a:rPr lang="de-DE" sz="3600" dirty="0"/>
              <a:t>F like </a:t>
            </a:r>
            <a:r>
              <a:rPr lang="en-GB" sz="3600" dirty="0" smtClean="0"/>
              <a:t>findable</a:t>
            </a:r>
            <a:r>
              <a:rPr lang="de-DE" sz="3600" dirty="0" smtClean="0"/>
              <a:t>: </a:t>
            </a:r>
            <a:r>
              <a:rPr lang="en-GB" sz="3600" dirty="0" smtClean="0"/>
              <a:t>planning</a:t>
            </a:r>
            <a:r>
              <a:rPr lang="de-DE" sz="3600" dirty="0" smtClean="0"/>
              <a:t>, </a:t>
            </a:r>
            <a:r>
              <a:rPr lang="en-GB" sz="3600" dirty="0" smtClean="0"/>
              <a:t>organising</a:t>
            </a:r>
            <a:r>
              <a:rPr lang="de-DE" sz="3600" dirty="0" smtClean="0"/>
              <a:t> </a:t>
            </a:r>
            <a:r>
              <a:rPr lang="en-GB" sz="3600" dirty="0" smtClean="0"/>
              <a:t>and</a:t>
            </a:r>
            <a:r>
              <a:rPr lang="de-DE" sz="3600" dirty="0" smtClean="0"/>
              <a:t> </a:t>
            </a:r>
            <a:r>
              <a:rPr lang="en-GB" sz="3600" dirty="0" smtClean="0"/>
              <a:t>finding</a:t>
            </a:r>
            <a:r>
              <a:rPr lang="de-DE" sz="3600" dirty="0" smtClean="0"/>
              <a:t> </a:t>
            </a:r>
            <a:r>
              <a:rPr lang="en-GB" sz="3600" dirty="0" smtClean="0"/>
              <a:t>data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4045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02"/>
            <a:ext cx="9192602" cy="5164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475" y="4515306"/>
            <a:ext cx="5552127" cy="1520284"/>
          </a:xfrm>
          <a:solidFill>
            <a:schemeClr val="bg1">
              <a:alpha val="83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Data Management Plans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-10894" y="6309320"/>
            <a:ext cx="1295400" cy="304800"/>
          </a:xfrm>
        </p:spPr>
        <p:txBody>
          <a:bodyPr/>
          <a:lstStyle/>
          <a:p>
            <a:pPr defTabSz="514213">
              <a:defRPr/>
            </a:pPr>
            <a:r>
              <a:rPr lang="en-GB" dirty="0" smtClean="0">
                <a:sym typeface="Gill Sans" charset="0"/>
              </a:rPr>
              <a:t>Seite</a:t>
            </a:r>
            <a:r>
              <a:rPr lang="en-GB" dirty="0" smtClean="0">
                <a:sym typeface="Gill Sans" charset="0"/>
              </a:rPr>
              <a:t> </a:t>
            </a:r>
            <a:fld id="{848A24DD-5EB0-604F-AAB4-280A82317199}" type="slidenum">
              <a:rPr lang="en-GB" smtClean="0">
                <a:sym typeface="Gill Sans" charset="0"/>
              </a:rPr>
              <a:pPr defTabSz="514213">
                <a:defRPr/>
              </a:pPr>
              <a:t>15</a:t>
            </a:fld>
            <a:endParaRPr lang="en-GB" dirty="0">
              <a:sym typeface="Gill Sans" charset="0"/>
            </a:endParaRPr>
          </a:p>
        </p:txBody>
      </p:sp>
      <p:sp>
        <p:nvSpPr>
          <p:cNvPr id="6" name="Fußzeilenplatzhalter 2"/>
          <p:cNvSpPr txBox="1">
            <a:spLocks/>
          </p:cNvSpPr>
          <p:nvPr/>
        </p:nvSpPr>
        <p:spPr bwMode="auto">
          <a:xfrm>
            <a:off x="3716957" y="6308725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651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108520" y="332656"/>
            <a:ext cx="8229600" cy="990600"/>
          </a:xfrm>
          <a:prstGeom prst="rect">
            <a:avLst/>
          </a:prstGeom>
        </p:spPr>
        <p:txBody>
          <a:bodyPr lIns="91432" tIns="45716" rIns="91432" bIns="45716">
            <a:noAutofit/>
          </a:bodyPr>
          <a:lstStyle/>
          <a:p>
            <a:pPr eaLnBrk="0" hangingPunct="0"/>
            <a:r>
              <a:rPr lang="en-GB" sz="3700" dirty="0" smtClean="0">
                <a:latin typeface="Calibri" panose="020F0502020204030204" pitchFamily="34" charset="0"/>
                <a:cs typeface="PF Paperback Light"/>
              </a:rPr>
              <a:t>A data management plan</a:t>
            </a:r>
            <a:endParaRPr lang="en-GB" sz="3700" dirty="0">
              <a:latin typeface="Calibri" panose="020F0502020204030204" pitchFamily="34" charset="0"/>
              <a:cs typeface="PF Paperback Ligh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11560" y="1844824"/>
            <a:ext cx="7056784" cy="3359434"/>
          </a:xfrm>
        </p:spPr>
        <p:txBody>
          <a:bodyPr>
            <a:noAutofit/>
          </a:bodyPr>
          <a:lstStyle/>
          <a:p>
            <a:pPr marL="269976" indent="-269976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w</a:t>
            </a:r>
            <a:r>
              <a:rPr lang="en-GB" sz="2000" dirty="0" smtClean="0"/>
              <a:t>hich data will be gathered/generated</a:t>
            </a:r>
            <a:endParaRPr lang="en-GB" sz="2000" dirty="0"/>
          </a:p>
          <a:p>
            <a:pPr marL="269976" indent="-269976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h</a:t>
            </a:r>
            <a:r>
              <a:rPr lang="en-GB" sz="2000" dirty="0" smtClean="0"/>
              <a:t>ow the data will be documented</a:t>
            </a:r>
            <a:endParaRPr lang="en-GB" sz="2000" dirty="0"/>
          </a:p>
          <a:p>
            <a:pPr marL="269976" indent="-269976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w</a:t>
            </a:r>
            <a:r>
              <a:rPr lang="en-GB" sz="2000" dirty="0" smtClean="0"/>
              <a:t>here the data will be stored</a:t>
            </a:r>
            <a:endParaRPr lang="en-GB" sz="2000" dirty="0"/>
          </a:p>
          <a:p>
            <a:pPr marL="269976" indent="-269976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w</a:t>
            </a:r>
            <a:r>
              <a:rPr lang="en-GB" sz="2000" dirty="0" smtClean="0"/>
              <a:t>ho will have access to the data</a:t>
            </a:r>
            <a:endParaRPr lang="en-GB" sz="2000" dirty="0"/>
          </a:p>
          <a:p>
            <a:pPr marL="269976" indent="-269976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w</a:t>
            </a:r>
            <a:r>
              <a:rPr lang="en-GB" sz="2000" dirty="0" smtClean="0"/>
              <a:t>ho will back the data up and how</a:t>
            </a:r>
            <a:endParaRPr lang="en-GB" sz="2000" dirty="0"/>
          </a:p>
          <a:p>
            <a:pPr marL="269976" indent="-269976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h</a:t>
            </a:r>
            <a:r>
              <a:rPr lang="en-GB" sz="2000" dirty="0" smtClean="0"/>
              <a:t>ow the data will be stored/archived</a:t>
            </a:r>
          </a:p>
          <a:p>
            <a:pPr marL="269976" indent="-269976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w</a:t>
            </a:r>
            <a:r>
              <a:rPr lang="en-GB" sz="2000" dirty="0" smtClean="0"/>
              <a:t>hether and how they will be shared/published</a:t>
            </a:r>
            <a:endParaRPr lang="en-GB" sz="2000" dirty="0"/>
          </a:p>
          <a:p>
            <a:pPr marL="269976" indent="-269976"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marL="0" indent="0">
              <a:buNone/>
              <a:defRPr/>
            </a:pPr>
            <a:r>
              <a:rPr lang="en-GB" sz="2000" dirty="0" smtClean="0"/>
              <a:t>A DMP is a </a:t>
            </a:r>
            <a:r>
              <a:rPr lang="en-GB" sz="2000" dirty="0" smtClean="0">
                <a:solidFill>
                  <a:schemeClr val="tx2"/>
                </a:solidFill>
              </a:rPr>
              <a:t>living document </a:t>
            </a:r>
            <a:r>
              <a:rPr lang="en-GB" sz="2000" dirty="0" smtClean="0"/>
              <a:t>and should be </a:t>
            </a:r>
            <a:r>
              <a:rPr lang="en-GB" sz="2000" dirty="0" smtClean="0">
                <a:solidFill>
                  <a:schemeClr val="tx2"/>
                </a:solidFill>
              </a:rPr>
              <a:t>updated regularly</a:t>
            </a:r>
            <a:r>
              <a:rPr lang="en-GB" sz="2000" dirty="0" smtClean="0"/>
              <a:t>!</a:t>
            </a:r>
            <a:endParaRPr lang="en-GB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899592" y="1383159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describes</a:t>
            </a:r>
            <a:r>
              <a:rPr lang="de-DE" sz="2000" dirty="0" smtClean="0">
                <a:latin typeface="+mn-lt"/>
              </a:rPr>
              <a:t>: </a:t>
            </a:r>
            <a:endParaRPr lang="de-DE" sz="2000" dirty="0">
              <a:latin typeface="+mn-lt"/>
            </a:endParaRPr>
          </a:p>
        </p:txBody>
      </p:sp>
      <p:sp>
        <p:nvSpPr>
          <p:cNvPr id="6" name="Foliennummernplatzhalter 8"/>
          <p:cNvSpPr txBox="1">
            <a:spLocks/>
          </p:cNvSpPr>
          <p:nvPr/>
        </p:nvSpPr>
        <p:spPr>
          <a:xfrm>
            <a:off x="250825" y="6308725"/>
            <a:ext cx="838200" cy="3048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de-DE" sz="1000" dirty="0" smtClean="0">
                <a:solidFill>
                  <a:schemeClr val="bg1"/>
                </a:solidFill>
              </a:rPr>
              <a:t>Seite 7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3779912" y="6308725"/>
            <a:ext cx="1295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z="1000" dirty="0" smtClean="0"/>
              <a:t>www.tu-ilmenau.de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607079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DMP Tools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DMP Online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457200" y="2492896"/>
            <a:ext cx="4040188" cy="3054325"/>
          </a:xfrm>
        </p:spPr>
        <p:txBody>
          <a:bodyPr/>
          <a:lstStyle/>
          <a:p>
            <a:r>
              <a:rPr lang="de-DE" dirty="0" smtClean="0"/>
              <a:t>w</a:t>
            </a:r>
            <a:r>
              <a:rPr lang="de-DE" dirty="0" smtClean="0"/>
              <a:t>eb-</a:t>
            </a:r>
            <a:r>
              <a:rPr lang="en-GB" dirty="0" smtClean="0"/>
              <a:t>based</a:t>
            </a:r>
            <a:r>
              <a:rPr lang="de-DE" dirty="0" smtClean="0"/>
              <a:t>, </a:t>
            </a:r>
            <a:r>
              <a:rPr lang="de-DE" dirty="0" smtClean="0"/>
              <a:t>English </a:t>
            </a:r>
            <a:r>
              <a:rPr lang="en-GB" dirty="0" smtClean="0"/>
              <a:t>language</a:t>
            </a:r>
            <a:r>
              <a:rPr lang="de-DE" dirty="0" smtClean="0"/>
              <a:t> </a:t>
            </a:r>
            <a:r>
              <a:rPr lang="en-GB" dirty="0" smtClean="0"/>
              <a:t>tool</a:t>
            </a:r>
          </a:p>
          <a:p>
            <a:r>
              <a:rPr lang="en-GB" dirty="0" smtClean="0"/>
              <a:t>many</a:t>
            </a:r>
            <a:r>
              <a:rPr lang="de-DE" dirty="0" smtClean="0"/>
              <a:t> </a:t>
            </a:r>
            <a:r>
              <a:rPr lang="de-DE" dirty="0" smtClean="0"/>
              <a:t>different </a:t>
            </a:r>
            <a:r>
              <a:rPr lang="en-GB" dirty="0" smtClean="0"/>
              <a:t>funder</a:t>
            </a:r>
            <a:r>
              <a:rPr lang="de-DE" dirty="0" smtClean="0"/>
              <a:t> </a:t>
            </a:r>
            <a:r>
              <a:rPr lang="en-GB" dirty="0" smtClean="0"/>
              <a:t>templates</a:t>
            </a:r>
            <a:r>
              <a:rPr lang="de-DE" dirty="0" smtClean="0"/>
              <a:t> </a:t>
            </a:r>
            <a:r>
              <a:rPr lang="en-GB" dirty="0" smtClean="0"/>
              <a:t>available</a:t>
            </a:r>
          </a:p>
          <a:p>
            <a:r>
              <a:rPr lang="de-DE" dirty="0" smtClean="0">
                <a:hlinkClick r:id="rId3"/>
              </a:rPr>
              <a:t>https</a:t>
            </a:r>
            <a:r>
              <a:rPr lang="de-DE" dirty="0" smtClean="0">
                <a:hlinkClick r:id="rId3"/>
              </a:rPr>
              <a:t>://dmponline.dcc.ac.uk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4"/>
          </p:nvPr>
        </p:nvSpPr>
        <p:spPr>
          <a:xfrm>
            <a:off x="4615301" y="2502048"/>
            <a:ext cx="4498975" cy="39512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i</a:t>
            </a:r>
            <a:r>
              <a:rPr lang="de-DE" dirty="0" smtClean="0"/>
              <a:t>n </a:t>
            </a:r>
            <a:r>
              <a:rPr lang="de-DE" dirty="0"/>
              <a:t>G</a:t>
            </a:r>
            <a:r>
              <a:rPr lang="de-DE" dirty="0" smtClean="0"/>
              <a:t>erman</a:t>
            </a:r>
          </a:p>
          <a:p>
            <a:r>
              <a:rPr lang="en-GB" dirty="0" smtClean="0"/>
              <a:t>available</a:t>
            </a:r>
            <a:r>
              <a:rPr lang="de-DE" dirty="0" smtClean="0"/>
              <a:t> </a:t>
            </a:r>
            <a:r>
              <a:rPr lang="de-DE" dirty="0" smtClean="0"/>
              <a:t>in-browser </a:t>
            </a:r>
            <a:r>
              <a:rPr lang="en-GB" dirty="0" smtClean="0"/>
              <a:t>or</a:t>
            </a:r>
            <a:r>
              <a:rPr lang="de-DE" dirty="0" smtClean="0"/>
              <a:t> </a:t>
            </a:r>
            <a:r>
              <a:rPr lang="en-GB" dirty="0" smtClean="0"/>
              <a:t>as</a:t>
            </a:r>
            <a:r>
              <a:rPr lang="de-DE" dirty="0" smtClean="0"/>
              <a:t> </a:t>
            </a:r>
            <a:r>
              <a:rPr lang="de-DE" dirty="0" smtClean="0"/>
              <a:t>an </a:t>
            </a:r>
            <a:r>
              <a:rPr lang="en-GB" dirty="0" smtClean="0"/>
              <a:t>app</a:t>
            </a:r>
          </a:p>
          <a:p>
            <a:r>
              <a:rPr lang="de-DE" dirty="0" smtClean="0"/>
              <a:t>has</a:t>
            </a:r>
            <a:r>
              <a:rPr lang="de-DE" dirty="0" smtClean="0"/>
              <a:t> </a:t>
            </a:r>
            <a:r>
              <a:rPr lang="de-DE" dirty="0" smtClean="0"/>
              <a:t>to</a:t>
            </a:r>
            <a:r>
              <a:rPr lang="de-DE" dirty="0" smtClean="0"/>
              <a:t> </a:t>
            </a:r>
            <a:r>
              <a:rPr lang="de-DE" dirty="0" smtClean="0"/>
              <a:t>be</a:t>
            </a:r>
            <a:r>
              <a:rPr lang="de-DE" dirty="0" smtClean="0"/>
              <a:t> </a:t>
            </a:r>
            <a:r>
              <a:rPr lang="de-DE" dirty="0" smtClean="0"/>
              <a:t>hosted</a:t>
            </a:r>
            <a:r>
              <a:rPr lang="de-DE" dirty="0" smtClean="0"/>
              <a:t> </a:t>
            </a:r>
            <a:r>
              <a:rPr lang="de-DE" dirty="0" smtClean="0"/>
              <a:t>as</a:t>
            </a:r>
            <a:r>
              <a:rPr lang="de-DE" dirty="0" smtClean="0"/>
              <a:t> </a:t>
            </a:r>
            <a:r>
              <a:rPr lang="de-DE" dirty="0" smtClean="0"/>
              <a:t>there</a:t>
            </a:r>
            <a:r>
              <a:rPr lang="de-DE" dirty="0" smtClean="0"/>
              <a:t> </a:t>
            </a:r>
            <a:r>
              <a:rPr lang="de-DE" dirty="0" smtClean="0"/>
              <a:t>is</a:t>
            </a:r>
            <a:r>
              <a:rPr lang="de-DE" dirty="0" smtClean="0"/>
              <a:t> </a:t>
            </a:r>
            <a:r>
              <a:rPr lang="de-DE" dirty="0" smtClean="0"/>
              <a:t>no</a:t>
            </a:r>
            <a:r>
              <a:rPr lang="de-DE" dirty="0" smtClean="0"/>
              <a:t> </a:t>
            </a:r>
            <a:r>
              <a:rPr lang="de-DE" dirty="0" smtClean="0"/>
              <a:t>centralized</a:t>
            </a:r>
            <a:r>
              <a:rPr lang="de-DE" dirty="0" smtClean="0"/>
              <a:t> </a:t>
            </a:r>
            <a:r>
              <a:rPr lang="de-DE" dirty="0" smtClean="0"/>
              <a:t>instance</a:t>
            </a:r>
            <a:endParaRPr lang="de-DE" dirty="0"/>
          </a:p>
          <a:p>
            <a:r>
              <a:rPr lang="de-DE" dirty="0" smtClean="0">
                <a:hlinkClick r:id="rId4"/>
              </a:rPr>
              <a:t>https://rdmo.forschungsdaten.info/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RDMO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2837" y="1688560"/>
            <a:ext cx="737680" cy="737680"/>
          </a:xfrm>
          <a:prstGeom prst="rect">
            <a:avLst/>
          </a:prstGeom>
        </p:spPr>
      </p:pic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250825" y="6308725"/>
            <a:ext cx="838200" cy="3048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r>
              <a:rPr lang="de-DE" dirty="0"/>
              <a:t>8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154" y="1640030"/>
            <a:ext cx="1824316" cy="862018"/>
          </a:xfrm>
          <a:prstGeom prst="rect">
            <a:avLst/>
          </a:prstGeom>
        </p:spPr>
      </p:pic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924300" y="6308725"/>
            <a:ext cx="1295400" cy="3048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414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7" grpId="0" uiExpand="1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108520" y="332656"/>
            <a:ext cx="8229600" cy="990600"/>
          </a:xfrm>
          <a:prstGeom prst="rect">
            <a:avLst/>
          </a:prstGeom>
        </p:spPr>
        <p:txBody>
          <a:bodyPr lIns="91432" tIns="45716" rIns="91432" bIns="45716">
            <a:noAutofit/>
          </a:bodyPr>
          <a:lstStyle/>
          <a:p>
            <a:pPr eaLnBrk="0" hangingPunct="0"/>
            <a:r>
              <a:rPr lang="en-GB" sz="3700" dirty="0" smtClean="0">
                <a:latin typeface="Calibri" panose="020F0502020204030204" pitchFamily="34" charset="0"/>
                <a:cs typeface="PF Paperback Light"/>
              </a:rPr>
              <a:t>DMP examples and templates</a:t>
            </a:r>
            <a:endParaRPr lang="en-GB" sz="3700" dirty="0">
              <a:latin typeface="Calibri" panose="020F0502020204030204" pitchFamily="34" charset="0"/>
              <a:cs typeface="PF Paperback Ligh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11560" y="1196752"/>
            <a:ext cx="8532440" cy="295232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1800" b="1" dirty="0" smtClean="0"/>
              <a:t>Examples on zenodo.org:</a:t>
            </a:r>
          </a:p>
          <a:p>
            <a:pPr marL="0" indent="0">
              <a:buNone/>
              <a:defRPr/>
            </a:pPr>
            <a:endParaRPr lang="en-US" sz="1800" dirty="0" smtClean="0"/>
          </a:p>
          <a:p>
            <a:pPr marL="0" indent="0">
              <a:buNone/>
              <a:defRPr/>
            </a:pPr>
            <a:r>
              <a:rPr lang="en-US" sz="1800" dirty="0" smtClean="0"/>
              <a:t>Helix </a:t>
            </a:r>
            <a:r>
              <a:rPr lang="en-US" sz="1800" dirty="0"/>
              <a:t>Nebula – </a:t>
            </a:r>
            <a:r>
              <a:rPr lang="en-US" sz="1800" dirty="0" smtClean="0"/>
              <a:t>High energy physics</a:t>
            </a:r>
            <a:endParaRPr lang="en-US" sz="1800" dirty="0"/>
          </a:p>
          <a:p>
            <a:pPr marL="0" indent="0">
              <a:buNone/>
              <a:defRPr/>
            </a:pPr>
            <a:r>
              <a:rPr lang="en-US" sz="1800" dirty="0">
                <a:hlinkClick r:id="rId3"/>
              </a:rPr>
              <a:t>https://zenodo.org/record/48171#.</a:t>
            </a:r>
            <a:r>
              <a:rPr lang="en-US" sz="1800" dirty="0" smtClean="0">
                <a:hlinkClick r:id="rId3"/>
              </a:rPr>
              <a:t>WATexnriF40</a:t>
            </a:r>
            <a:endParaRPr lang="en-US" sz="1800" dirty="0" smtClean="0"/>
          </a:p>
          <a:p>
            <a:pPr marL="0" indent="0">
              <a:buNone/>
              <a:defRPr/>
            </a:pPr>
            <a:r>
              <a:rPr lang="en-US" sz="1800" dirty="0" smtClean="0"/>
              <a:t>Tweether</a:t>
            </a:r>
            <a:r>
              <a:rPr lang="en-US" sz="1800" dirty="0" smtClean="0"/>
              <a:t> </a:t>
            </a:r>
            <a:r>
              <a:rPr lang="en-US" sz="1800" dirty="0"/>
              <a:t>– </a:t>
            </a:r>
            <a:r>
              <a:rPr lang="en-US" sz="1800" dirty="0" smtClean="0"/>
              <a:t>Engineering sciences (Microelectronics)</a:t>
            </a:r>
          </a:p>
          <a:p>
            <a:pPr marL="0" indent="0">
              <a:buNone/>
              <a:defRPr/>
            </a:pPr>
            <a:r>
              <a:rPr lang="en-US" sz="1800" dirty="0" smtClean="0">
                <a:hlinkClick r:id="rId4"/>
              </a:rPr>
              <a:t>https</a:t>
            </a:r>
            <a:r>
              <a:rPr lang="en-US" sz="1800" dirty="0">
                <a:hlinkClick r:id="rId4"/>
              </a:rPr>
              <a:t>://zenodo.org/record/55791#.</a:t>
            </a:r>
            <a:r>
              <a:rPr lang="en-US" sz="1800" dirty="0" smtClean="0">
                <a:hlinkClick r:id="rId4"/>
              </a:rPr>
              <a:t>WATei3riF40</a:t>
            </a:r>
            <a:endParaRPr lang="en-US" sz="1800" dirty="0" smtClean="0"/>
          </a:p>
          <a:p>
            <a:pPr marL="0" indent="0">
              <a:buNone/>
              <a:defRPr/>
            </a:pPr>
            <a:r>
              <a:rPr lang="en-US" sz="1800" dirty="0" smtClean="0"/>
              <a:t>AutoPost</a:t>
            </a:r>
            <a:r>
              <a:rPr lang="en-US" sz="1800" dirty="0" smtClean="0"/>
              <a:t> </a:t>
            </a:r>
            <a:r>
              <a:rPr lang="en-US" sz="1800" dirty="0"/>
              <a:t>– </a:t>
            </a:r>
            <a:r>
              <a:rPr lang="en-US" sz="1800" dirty="0" smtClean="0"/>
              <a:t>Information and communication sciences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003359"/>
                </a:solidFill>
                <a:hlinkClick r:id="rId5"/>
              </a:rPr>
              <a:t>https://zenodo.org/record/56107#.WATefXriF40</a:t>
            </a:r>
            <a:endParaRPr lang="en-US" sz="1800" dirty="0">
              <a:solidFill>
                <a:srgbClr val="003359"/>
              </a:solidFill>
            </a:endParaRPr>
          </a:p>
          <a:p>
            <a:pPr marL="0" indent="0">
              <a:buNone/>
              <a:defRPr/>
            </a:pPr>
            <a:endParaRPr lang="en-US" sz="1800" dirty="0" smtClean="0">
              <a:solidFill>
                <a:srgbClr val="003359"/>
              </a:solidFill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rgbClr val="003359"/>
                </a:solidFill>
              </a:rPr>
              <a:t>Templates </a:t>
            </a:r>
            <a:r>
              <a:rPr lang="en-US" sz="1800" dirty="0" smtClean="0">
                <a:solidFill>
                  <a:srgbClr val="003359"/>
                </a:solidFill>
              </a:rPr>
              <a:t>for selected funders (DFG, BMBF, EU):</a:t>
            </a:r>
          </a:p>
          <a:p>
            <a:pPr marL="0" indent="0">
              <a:buNone/>
              <a:defRPr/>
            </a:pPr>
            <a:r>
              <a:rPr lang="en-US" sz="1800" dirty="0">
                <a:hlinkClick r:id="rId6"/>
              </a:rPr>
              <a:t>https://</a:t>
            </a:r>
            <a:r>
              <a:rPr lang="en-US" sz="1800" dirty="0" smtClean="0">
                <a:hlinkClick r:id="rId6"/>
              </a:rPr>
              <a:t>www.cms.hu-berlin.de/de/dl/dataman/arbeiten/dmp_erstellen</a:t>
            </a:r>
            <a:endParaRPr lang="en-US" sz="1800" dirty="0" smtClean="0"/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r>
              <a:rPr lang="en-US" sz="1800" b="1" dirty="0" smtClean="0"/>
              <a:t>Libre</a:t>
            </a:r>
            <a:r>
              <a:rPr lang="en-US" sz="1800" b="1" dirty="0" smtClean="0"/>
              <a:t> DMP Catalogue:</a:t>
            </a:r>
          </a:p>
          <a:p>
            <a:pPr marL="0" indent="0">
              <a:buNone/>
              <a:defRPr/>
            </a:pPr>
            <a:r>
              <a:rPr lang="en-US" sz="1800" dirty="0">
                <a:hlinkClick r:id="rId7"/>
              </a:rPr>
              <a:t>https://libereurope.eu/dmpcatalogue</a:t>
            </a:r>
            <a:r>
              <a:rPr lang="en-US" sz="1800" dirty="0" smtClean="0">
                <a:hlinkClick r:id="rId7"/>
              </a:rPr>
              <a:t>/</a:t>
            </a:r>
            <a:endParaRPr lang="en-US" sz="1800" dirty="0" smtClean="0"/>
          </a:p>
          <a:p>
            <a:pPr marL="0" indent="0">
              <a:buNone/>
              <a:defRPr/>
            </a:pPr>
            <a:endParaRPr lang="en-US" sz="1800" dirty="0" smtClean="0"/>
          </a:p>
          <a:p>
            <a:pPr marL="0" indent="0">
              <a:buNone/>
              <a:defRPr/>
            </a:pPr>
            <a:endParaRPr lang="en-US" sz="1800" dirty="0" smtClean="0"/>
          </a:p>
          <a:p>
            <a:pPr marL="0" indent="0">
              <a:buNone/>
              <a:defRPr/>
            </a:pPr>
            <a:r>
              <a:rPr lang="en-US" sz="1800" dirty="0" smtClean="0"/>
              <a:t> </a:t>
            </a:r>
            <a:endParaRPr lang="en-US" sz="1800" dirty="0"/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sz="2000" dirty="0"/>
          </a:p>
        </p:txBody>
      </p:sp>
      <p:sp>
        <p:nvSpPr>
          <p:cNvPr id="6" name="Foliennummernplatzhalter 8"/>
          <p:cNvSpPr txBox="1">
            <a:spLocks/>
          </p:cNvSpPr>
          <p:nvPr/>
        </p:nvSpPr>
        <p:spPr>
          <a:xfrm>
            <a:off x="250825" y="6308725"/>
            <a:ext cx="838200" cy="3048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de-DE" sz="1000" dirty="0" smtClean="0">
                <a:solidFill>
                  <a:schemeClr val="bg1"/>
                </a:solidFill>
              </a:rPr>
              <a:t>Seite 7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3779912" y="6308725"/>
            <a:ext cx="1295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z="1000" dirty="0" smtClean="0"/>
              <a:t>www.tu-ilmenau.de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937966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</a:t>
            </a:r>
            <a:r>
              <a:rPr lang="de-DE" dirty="0" smtClean="0"/>
              <a:t> </a:t>
            </a:r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539552" y="806451"/>
            <a:ext cx="8438629" cy="4525963"/>
          </a:xfrm>
        </p:spPr>
        <p:txBody>
          <a:bodyPr/>
          <a:lstStyle/>
          <a:p>
            <a:endParaRPr 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de-DE" sz="2000" dirty="0"/>
              <a:t>i</a:t>
            </a:r>
            <a:r>
              <a:rPr lang="de-DE" sz="2000" dirty="0" smtClean="0"/>
              <a:t>n </a:t>
            </a:r>
            <a:r>
              <a:rPr lang="en-GB" sz="2000" dirty="0" smtClean="0"/>
              <a:t>data</a:t>
            </a:r>
            <a:r>
              <a:rPr lang="de-DE" sz="2000" dirty="0" smtClean="0"/>
              <a:t> </a:t>
            </a:r>
            <a:r>
              <a:rPr lang="en-GB" sz="2000" dirty="0" smtClean="0"/>
              <a:t>journals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000" dirty="0" smtClean="0"/>
              <a:t>in </a:t>
            </a:r>
            <a:r>
              <a:rPr lang="en-GB" sz="2000" dirty="0" smtClean="0"/>
              <a:t>repositories</a:t>
            </a:r>
            <a:r>
              <a:rPr lang="de-DE" sz="2000" dirty="0" smtClean="0"/>
              <a:t>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000" dirty="0" smtClean="0"/>
              <a:t>in </a:t>
            </a:r>
            <a:r>
              <a:rPr lang="en-GB" sz="2000" dirty="0" smtClean="0"/>
              <a:t>academic</a:t>
            </a:r>
            <a:r>
              <a:rPr lang="de-DE" sz="2000" dirty="0" smtClean="0"/>
              <a:t> </a:t>
            </a:r>
            <a:r>
              <a:rPr lang="en-US" sz="2000" dirty="0" smtClean="0"/>
              <a:t>search</a:t>
            </a:r>
            <a:r>
              <a:rPr lang="de-DE" sz="2000" dirty="0" smtClean="0"/>
              <a:t> </a:t>
            </a:r>
            <a:r>
              <a:rPr lang="en-GB" sz="2000" dirty="0" smtClean="0"/>
              <a:t>engines</a:t>
            </a:r>
            <a:r>
              <a:rPr lang="de-DE" sz="2000" dirty="0" smtClean="0"/>
              <a:t> </a:t>
            </a:r>
            <a:r>
              <a:rPr lang="de-DE" sz="2000" dirty="0" smtClean="0"/>
              <a:t>such </a:t>
            </a:r>
            <a:r>
              <a:rPr lang="en-GB" sz="2000" dirty="0" smtClean="0"/>
              <a:t>as</a:t>
            </a:r>
            <a:r>
              <a:rPr lang="de-DE" sz="2000" dirty="0" smtClean="0"/>
              <a:t> </a:t>
            </a:r>
            <a:r>
              <a:rPr lang="de-DE" sz="2000" dirty="0" smtClean="0"/>
              <a:t>BASE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000" dirty="0"/>
              <a:t>i</a:t>
            </a:r>
            <a:r>
              <a:rPr lang="de-DE" sz="2000" dirty="0" smtClean="0"/>
              <a:t>n </a:t>
            </a:r>
            <a:r>
              <a:rPr lang="en-GB" sz="2000" dirty="0" smtClean="0"/>
              <a:t>meta</a:t>
            </a:r>
            <a:r>
              <a:rPr lang="de-DE" sz="2000" dirty="0" smtClean="0"/>
              <a:t> </a:t>
            </a:r>
            <a:r>
              <a:rPr lang="en-GB" sz="2000" dirty="0" smtClean="0"/>
              <a:t>portals</a:t>
            </a:r>
            <a:r>
              <a:rPr lang="de-DE" sz="2000" dirty="0" smtClean="0"/>
              <a:t>:</a:t>
            </a:r>
            <a:endParaRPr lang="de-DE" sz="2000" dirty="0" smtClean="0"/>
          </a:p>
          <a:p>
            <a:pPr marL="0" indent="0">
              <a:buNone/>
            </a:pPr>
            <a:endParaRPr lang="de-DE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B2FIND </a:t>
            </a:r>
            <a:r>
              <a:rPr lang="en-GB" sz="1800" dirty="0" smtClean="0"/>
              <a:t>data</a:t>
            </a:r>
            <a:r>
              <a:rPr lang="de-DE" sz="1800" dirty="0" smtClean="0"/>
              <a:t> </a:t>
            </a:r>
            <a:r>
              <a:rPr lang="en-GB" sz="1800" dirty="0" smtClean="0"/>
              <a:t>search</a:t>
            </a:r>
            <a:r>
              <a:rPr lang="de-DE" sz="1800" dirty="0" smtClean="0"/>
              <a:t>: </a:t>
            </a:r>
            <a:r>
              <a:rPr lang="de-DE" sz="1800" dirty="0"/>
              <a:t>http://b2find.eudat.eu</a:t>
            </a:r>
          </a:p>
          <a:p>
            <a:r>
              <a:rPr lang="en-US" sz="1800" dirty="0" smtClean="0"/>
              <a:t>IEEE </a:t>
            </a:r>
            <a:r>
              <a:rPr lang="en-US" sz="1800" dirty="0" smtClean="0"/>
              <a:t>DataPort</a:t>
            </a:r>
            <a:r>
              <a:rPr lang="en-US" sz="1800" dirty="0"/>
              <a:t>: https://ieee-dataport.org/</a:t>
            </a:r>
          </a:p>
          <a:p>
            <a:r>
              <a:rPr lang="de-DE" sz="1800" dirty="0" smtClean="0"/>
              <a:t>DataCite</a:t>
            </a:r>
            <a:r>
              <a:rPr lang="de-DE" sz="1800" dirty="0" smtClean="0"/>
              <a:t> </a:t>
            </a:r>
            <a:r>
              <a:rPr lang="en-GB" sz="1800" dirty="0" smtClean="0"/>
              <a:t>search</a:t>
            </a:r>
            <a:r>
              <a:rPr lang="de-DE" sz="1800" dirty="0" smtClean="0"/>
              <a:t>: </a:t>
            </a:r>
            <a:r>
              <a:rPr lang="de-DE" sz="1800" dirty="0"/>
              <a:t>https://search.datacite.org</a:t>
            </a:r>
          </a:p>
          <a:p>
            <a:r>
              <a:rPr lang="de-DE" sz="1800" dirty="0" smtClean="0"/>
              <a:t>DataONE</a:t>
            </a:r>
            <a:r>
              <a:rPr lang="de-DE" sz="1800" dirty="0" smtClean="0"/>
              <a:t> Datenkatalog</a:t>
            </a:r>
            <a:r>
              <a:rPr lang="de-DE" sz="1800" dirty="0"/>
              <a:t>: https://search.dataone.org/#data</a:t>
            </a:r>
          </a:p>
          <a:p>
            <a:r>
              <a:rPr lang="de-DE" sz="1800" dirty="0" smtClean="0"/>
              <a:t>Elsevier</a:t>
            </a:r>
            <a:r>
              <a:rPr lang="de-DE" sz="1800" dirty="0" smtClean="0"/>
              <a:t> Data Search: </a:t>
            </a:r>
            <a:r>
              <a:rPr lang="de-DE" sz="1800" dirty="0"/>
              <a:t>https://datasearch.elsevier.com</a:t>
            </a:r>
          </a:p>
          <a:p>
            <a:r>
              <a:rPr lang="en-US" sz="1800" dirty="0" smtClean="0"/>
              <a:t>Research </a:t>
            </a:r>
            <a:r>
              <a:rPr lang="en-US" sz="1800" dirty="0"/>
              <a:t>Data Discovery </a:t>
            </a:r>
            <a:r>
              <a:rPr lang="en-US" sz="1800" dirty="0" smtClean="0"/>
              <a:t>Service JISC</a:t>
            </a:r>
            <a:r>
              <a:rPr lang="en-US" sz="1800" dirty="0"/>
              <a:t>:  </a:t>
            </a:r>
            <a:r>
              <a:rPr lang="en-US" sz="1800" dirty="0" smtClean="0"/>
              <a:t> http</a:t>
            </a:r>
            <a:r>
              <a:rPr lang="en-US" sz="1800" dirty="0"/>
              <a:t>://ckan.data.alpha.jisc.ac.uk/dataset </a:t>
            </a:r>
            <a:endParaRPr lang="en-US" sz="1800" dirty="0" smtClean="0"/>
          </a:p>
          <a:p>
            <a:r>
              <a:rPr lang="en-US" sz="1800" dirty="0" smtClean="0"/>
              <a:t>OpenAIRE</a:t>
            </a:r>
            <a:r>
              <a:rPr lang="en-US" sz="1800" dirty="0" smtClean="0"/>
              <a:t> (results from EU projects):</a:t>
            </a:r>
            <a:r>
              <a:rPr lang="en-US" sz="1800" dirty="0"/>
              <a:t> </a:t>
            </a:r>
            <a:r>
              <a:rPr lang="en-US" sz="1800" dirty="0" smtClean="0"/>
              <a:t>https</a:t>
            </a:r>
            <a:r>
              <a:rPr lang="en-US" sz="1800" dirty="0"/>
              <a:t>://explore.openaire.eu/search/find</a:t>
            </a:r>
            <a:endParaRPr lang="de-DE" sz="18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FC97D4C-8DDB-44B4-B504-A023093F4EF0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29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484784"/>
            <a:ext cx="8369597" cy="4525963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de-DE" sz="2400" dirty="0" smtClean="0"/>
              <a:t>Definitions, Terms and Basics</a:t>
            </a:r>
          </a:p>
          <a:p>
            <a:pPr marL="571500" indent="-571500">
              <a:buFont typeface="+mj-lt"/>
              <a:buAutoNum type="romanUcPeriod"/>
            </a:pPr>
            <a:r>
              <a:rPr lang="de-DE" sz="2400" dirty="0" smtClean="0"/>
              <a:t>F like </a:t>
            </a:r>
            <a:r>
              <a:rPr lang="en-GB" sz="2400" dirty="0" smtClean="0"/>
              <a:t>findable</a:t>
            </a:r>
            <a:r>
              <a:rPr lang="de-DE" sz="2400" dirty="0" smtClean="0"/>
              <a:t>: planning, </a:t>
            </a:r>
            <a:r>
              <a:rPr lang="en-GB" sz="2400" dirty="0" smtClean="0"/>
              <a:t>organising</a:t>
            </a:r>
            <a:r>
              <a:rPr lang="de-DE" sz="2400" dirty="0" smtClean="0"/>
              <a:t>, </a:t>
            </a:r>
            <a:r>
              <a:rPr lang="de-DE" sz="2400" dirty="0" smtClean="0"/>
              <a:t>finding</a:t>
            </a:r>
            <a:r>
              <a:rPr lang="de-DE" sz="2400" dirty="0" smtClean="0"/>
              <a:t> </a:t>
            </a:r>
            <a:r>
              <a:rPr lang="de-DE" sz="2400" dirty="0" smtClean="0"/>
              <a:t>data</a:t>
            </a:r>
            <a:endParaRPr lang="de-DE" sz="2400" dirty="0" smtClean="0"/>
          </a:p>
          <a:p>
            <a:pPr marL="571500" indent="-571500">
              <a:buFont typeface="+mj-lt"/>
              <a:buAutoNum type="romanUcPeriod"/>
            </a:pPr>
            <a:r>
              <a:rPr lang="de-DE" sz="2400" dirty="0" smtClean="0"/>
              <a:t>A like </a:t>
            </a:r>
            <a:r>
              <a:rPr lang="de-DE" sz="2400" dirty="0" smtClean="0"/>
              <a:t>accessible</a:t>
            </a:r>
            <a:r>
              <a:rPr lang="de-DE" sz="2400" dirty="0" smtClean="0"/>
              <a:t>: </a:t>
            </a:r>
            <a:r>
              <a:rPr lang="de-DE" sz="2400" dirty="0" smtClean="0"/>
              <a:t>accessing</a:t>
            </a:r>
            <a:r>
              <a:rPr lang="de-DE" sz="2400" dirty="0" smtClean="0"/>
              <a:t>, </a:t>
            </a:r>
            <a:r>
              <a:rPr lang="de-DE" sz="2400" dirty="0" smtClean="0"/>
              <a:t>publishing</a:t>
            </a:r>
            <a:r>
              <a:rPr lang="de-DE" sz="2400" dirty="0" smtClean="0"/>
              <a:t> </a:t>
            </a:r>
            <a:r>
              <a:rPr lang="de-DE" sz="2400" dirty="0" smtClean="0"/>
              <a:t>and</a:t>
            </a:r>
            <a:r>
              <a:rPr lang="de-DE" sz="2400" dirty="0" smtClean="0"/>
              <a:t> </a:t>
            </a:r>
            <a:r>
              <a:rPr lang="de-DE" sz="2400" dirty="0" smtClean="0"/>
              <a:t>archiving</a:t>
            </a:r>
            <a:r>
              <a:rPr lang="de-DE" sz="2400" dirty="0" smtClean="0"/>
              <a:t> </a:t>
            </a:r>
            <a:r>
              <a:rPr lang="de-DE" sz="2400" dirty="0" smtClean="0"/>
              <a:t>data</a:t>
            </a:r>
            <a:endParaRPr lang="de-DE" sz="2400" dirty="0" smtClean="0"/>
          </a:p>
          <a:p>
            <a:pPr marL="571500" indent="-571500">
              <a:buFont typeface="+mj-lt"/>
              <a:buAutoNum type="romanUcPeriod"/>
            </a:pPr>
            <a:r>
              <a:rPr lang="de-DE" sz="2400" dirty="0" smtClean="0"/>
              <a:t>I like interoperable: </a:t>
            </a:r>
            <a:r>
              <a:rPr lang="de-DE" sz="2400" dirty="0" smtClean="0"/>
              <a:t>data</a:t>
            </a:r>
            <a:r>
              <a:rPr lang="de-DE" sz="2400" dirty="0" smtClean="0"/>
              <a:t> </a:t>
            </a:r>
            <a:r>
              <a:rPr lang="de-DE" sz="2400" dirty="0" smtClean="0"/>
              <a:t>formats</a:t>
            </a:r>
            <a:r>
              <a:rPr lang="de-DE" sz="2400" dirty="0" smtClean="0"/>
              <a:t> </a:t>
            </a:r>
            <a:r>
              <a:rPr lang="de-DE" sz="2400" dirty="0" smtClean="0"/>
              <a:t>and</a:t>
            </a:r>
            <a:r>
              <a:rPr lang="de-DE" sz="2400" dirty="0" smtClean="0"/>
              <a:t> </a:t>
            </a:r>
            <a:r>
              <a:rPr lang="de-DE" sz="2400" dirty="0" smtClean="0"/>
              <a:t>standards</a:t>
            </a:r>
            <a:r>
              <a:rPr lang="de-DE" sz="2400" dirty="0" smtClean="0"/>
              <a:t>, </a:t>
            </a:r>
            <a:r>
              <a:rPr lang="de-DE" sz="2400" dirty="0" smtClean="0"/>
              <a:t>meta</a:t>
            </a:r>
            <a:r>
              <a:rPr lang="de-DE" sz="2400" dirty="0" smtClean="0"/>
              <a:t> data</a:t>
            </a:r>
          </a:p>
          <a:p>
            <a:pPr marL="571500" indent="-571500">
              <a:buFont typeface="+mj-lt"/>
              <a:buAutoNum type="romanUcPeriod"/>
            </a:pPr>
            <a:r>
              <a:rPr lang="de-DE" sz="2400" dirty="0" smtClean="0"/>
              <a:t>R like </a:t>
            </a:r>
            <a:r>
              <a:rPr lang="de-DE" sz="2400" dirty="0" smtClean="0"/>
              <a:t>re-usable</a:t>
            </a:r>
            <a:r>
              <a:rPr lang="de-DE" sz="2400" dirty="0" smtClean="0"/>
              <a:t>: persistent identification, licenses, legal issues</a:t>
            </a:r>
          </a:p>
          <a:p>
            <a:pPr marL="0" indent="0">
              <a:buNone/>
            </a:pPr>
            <a:r>
              <a:rPr lang="de-DE" sz="2400" dirty="0" smtClean="0"/>
              <a:t>VI.  More info and ressources</a:t>
            </a:r>
          </a:p>
          <a:p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A0D7A86-75AE-40BD-A7DE-8CE43AFF300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836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/>
              <a:t>O</a:t>
            </a:r>
            <a:r>
              <a:rPr lang="de-DE" dirty="0" smtClean="0"/>
              <a:t>rganisation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513434" y="1268760"/>
            <a:ext cx="8655835" cy="4525963"/>
          </a:xfrm>
        </p:spPr>
        <p:txBody>
          <a:bodyPr/>
          <a:lstStyle/>
          <a:p>
            <a:endParaRPr lang="de-DE" sz="2400" dirty="0" smtClean="0"/>
          </a:p>
          <a:p>
            <a:r>
              <a:rPr lang="en-GB" sz="2400" dirty="0" smtClean="0"/>
              <a:t>use</a:t>
            </a:r>
            <a:r>
              <a:rPr lang="de-DE" sz="2400" dirty="0" smtClean="0"/>
              <a:t> </a:t>
            </a:r>
            <a:r>
              <a:rPr lang="en-GB" sz="2400" dirty="0" smtClean="0"/>
              <a:t>clear</a:t>
            </a:r>
            <a:r>
              <a:rPr lang="de-DE" sz="2400" dirty="0" smtClean="0"/>
              <a:t>, </a:t>
            </a:r>
            <a:r>
              <a:rPr lang="en-GB" sz="2400" dirty="0" smtClean="0"/>
              <a:t>hierarchical</a:t>
            </a:r>
            <a:r>
              <a:rPr lang="de-DE" sz="2400" dirty="0" smtClean="0"/>
              <a:t> </a:t>
            </a:r>
            <a:r>
              <a:rPr lang="en-GB" sz="2400" dirty="0" smtClean="0"/>
              <a:t>folder</a:t>
            </a:r>
            <a:r>
              <a:rPr lang="de-DE" sz="2400" dirty="0" smtClean="0"/>
              <a:t> </a:t>
            </a:r>
            <a:r>
              <a:rPr lang="en-GB" sz="2400" dirty="0" smtClean="0"/>
              <a:t>structures</a:t>
            </a:r>
            <a:r>
              <a:rPr lang="de-DE" sz="2400" dirty="0" smtClean="0"/>
              <a:t> </a:t>
            </a:r>
            <a:endParaRPr lang="de-DE" sz="2400" dirty="0" smtClean="0"/>
          </a:p>
          <a:p>
            <a:r>
              <a:rPr lang="de-DE" sz="2400" dirty="0"/>
              <a:t>d</a:t>
            </a:r>
            <a:r>
              <a:rPr lang="de-DE" sz="2400" dirty="0" smtClean="0"/>
              <a:t>o not </a:t>
            </a:r>
            <a:r>
              <a:rPr lang="en-GB" sz="2400" dirty="0" smtClean="0"/>
              <a:t>use</a:t>
            </a:r>
            <a:r>
              <a:rPr lang="de-DE" sz="2400" dirty="0" smtClean="0"/>
              <a:t> </a:t>
            </a:r>
            <a:r>
              <a:rPr lang="en-GB" sz="2400" dirty="0" smtClean="0"/>
              <a:t>more</a:t>
            </a:r>
            <a:r>
              <a:rPr lang="de-DE" sz="2400" dirty="0" smtClean="0"/>
              <a:t> </a:t>
            </a:r>
            <a:r>
              <a:rPr lang="en-GB" sz="2400" dirty="0" smtClean="0"/>
              <a:t>than</a:t>
            </a:r>
            <a:r>
              <a:rPr lang="de-DE" sz="2400" dirty="0" smtClean="0"/>
              <a:t> </a:t>
            </a:r>
            <a:r>
              <a:rPr lang="de-DE" sz="2400" dirty="0" smtClean="0"/>
              <a:t>3 </a:t>
            </a:r>
            <a:r>
              <a:rPr lang="en-GB" sz="2400" dirty="0" smtClean="0"/>
              <a:t>hierarchy</a:t>
            </a:r>
            <a:r>
              <a:rPr lang="de-DE" sz="2400" dirty="0" smtClean="0"/>
              <a:t> </a:t>
            </a:r>
            <a:r>
              <a:rPr lang="en-GB" sz="2400" dirty="0" smtClean="0"/>
              <a:t>levels</a:t>
            </a:r>
            <a:r>
              <a:rPr lang="de-DE" sz="2400" dirty="0" smtClean="0"/>
              <a:t> </a:t>
            </a:r>
            <a:r>
              <a:rPr lang="en-GB" sz="2400" dirty="0" smtClean="0"/>
              <a:t>if</a:t>
            </a:r>
            <a:r>
              <a:rPr lang="de-DE" sz="2400" dirty="0" smtClean="0"/>
              <a:t> </a:t>
            </a:r>
            <a:r>
              <a:rPr lang="en-GB" sz="2400" dirty="0" smtClean="0"/>
              <a:t>possible</a:t>
            </a:r>
          </a:p>
          <a:p>
            <a:r>
              <a:rPr lang="en-GB" sz="2400" dirty="0" smtClean="0"/>
              <a:t>use</a:t>
            </a:r>
            <a:r>
              <a:rPr lang="de-DE" sz="2400" dirty="0" smtClean="0"/>
              <a:t> </a:t>
            </a:r>
            <a:r>
              <a:rPr lang="de-DE" sz="2400" dirty="0" smtClean="0"/>
              <a:t>a </a:t>
            </a:r>
            <a:r>
              <a:rPr lang="en-GB" sz="2400" dirty="0" smtClean="0"/>
              <a:t>speaking</a:t>
            </a:r>
            <a:r>
              <a:rPr lang="de-DE" sz="2400" dirty="0" smtClean="0"/>
              <a:t>, </a:t>
            </a:r>
            <a:r>
              <a:rPr lang="en-GB" sz="2400" dirty="0" smtClean="0"/>
              <a:t>systematic</a:t>
            </a:r>
            <a:r>
              <a:rPr lang="de-DE" sz="2400" dirty="0" smtClean="0"/>
              <a:t> </a:t>
            </a:r>
            <a:r>
              <a:rPr lang="en-GB" sz="2400" dirty="0" smtClean="0"/>
              <a:t>and</a:t>
            </a:r>
            <a:r>
              <a:rPr lang="de-DE" sz="2400" dirty="0" smtClean="0"/>
              <a:t> </a:t>
            </a:r>
            <a:r>
              <a:rPr lang="en-GB" sz="2400" dirty="0" smtClean="0"/>
              <a:t>content-related</a:t>
            </a:r>
            <a:r>
              <a:rPr lang="de-DE" sz="2400" dirty="0" smtClean="0"/>
              <a:t> </a:t>
            </a:r>
            <a:r>
              <a:rPr lang="en-GB" sz="2400" dirty="0" smtClean="0"/>
              <a:t>naming</a:t>
            </a:r>
            <a:r>
              <a:rPr lang="de-DE" sz="2400" dirty="0" smtClean="0"/>
              <a:t> </a:t>
            </a:r>
            <a:r>
              <a:rPr lang="en-GB" sz="2400" dirty="0" smtClean="0"/>
              <a:t>convention</a:t>
            </a:r>
            <a:r>
              <a:rPr lang="de-DE" sz="2400" dirty="0" smtClean="0"/>
              <a:t> </a:t>
            </a:r>
            <a:r>
              <a:rPr lang="en-GB" sz="2400" dirty="0" smtClean="0"/>
              <a:t>for</a:t>
            </a:r>
            <a:r>
              <a:rPr lang="de-DE" sz="2400" dirty="0" smtClean="0"/>
              <a:t> </a:t>
            </a:r>
            <a:r>
              <a:rPr lang="en-GB" sz="2400" dirty="0" smtClean="0"/>
              <a:t>your</a:t>
            </a:r>
            <a:r>
              <a:rPr lang="de-DE" sz="2400" dirty="0" smtClean="0"/>
              <a:t> </a:t>
            </a:r>
            <a:r>
              <a:rPr lang="en-GB" sz="2400" dirty="0" smtClean="0"/>
              <a:t>folders</a:t>
            </a:r>
            <a:r>
              <a:rPr lang="de-DE" sz="2400" dirty="0" smtClean="0"/>
              <a:t> </a:t>
            </a:r>
            <a:r>
              <a:rPr lang="en-GB" sz="2400" dirty="0" smtClean="0"/>
              <a:t>and</a:t>
            </a:r>
            <a:r>
              <a:rPr lang="de-DE" sz="2400" dirty="0" smtClean="0"/>
              <a:t> </a:t>
            </a:r>
            <a:r>
              <a:rPr lang="en-GB" sz="2400" dirty="0" smtClean="0"/>
              <a:t>files</a:t>
            </a:r>
            <a:endParaRPr lang="en-GB" sz="24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FC97D4C-8DDB-44B4-B504-A023093F4EF0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2805082490"/>
              </p:ext>
            </p:extLst>
          </p:nvPr>
        </p:nvGraphicFramePr>
        <p:xfrm>
          <a:off x="3275856" y="2641600"/>
          <a:ext cx="5063852" cy="381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100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Versioning</a:t>
            </a:r>
            <a:r>
              <a:rPr lang="de-DE" dirty="0" smtClean="0"/>
              <a:t> </a:t>
            </a:r>
            <a:r>
              <a:rPr lang="en-GB" dirty="0" smtClean="0"/>
              <a:t>and</a:t>
            </a:r>
            <a:r>
              <a:rPr lang="de-DE" dirty="0" smtClean="0"/>
              <a:t> </a:t>
            </a:r>
            <a:r>
              <a:rPr lang="en-GB" dirty="0" smtClean="0"/>
              <a:t>collaboration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sz="2400" dirty="0" smtClean="0"/>
              <a:t>GitLab</a:t>
            </a:r>
            <a:r>
              <a:rPr lang="de-DE" sz="2400" dirty="0" smtClean="0"/>
              <a:t>: </a:t>
            </a:r>
            <a:r>
              <a:rPr lang="en-GB" sz="2400" dirty="0" smtClean="0"/>
              <a:t>versioning</a:t>
            </a:r>
            <a:r>
              <a:rPr lang="de-DE" sz="2400" dirty="0" smtClean="0"/>
              <a:t> </a:t>
            </a:r>
            <a:r>
              <a:rPr lang="en-GB" sz="2400" dirty="0" smtClean="0"/>
              <a:t>service</a:t>
            </a:r>
            <a:r>
              <a:rPr lang="de-DE" sz="2400" dirty="0" smtClean="0"/>
              <a:t> </a:t>
            </a:r>
            <a:r>
              <a:rPr lang="en-GB" sz="2400" dirty="0" smtClean="0"/>
              <a:t>for</a:t>
            </a:r>
            <a:r>
              <a:rPr lang="de-DE" sz="2400" dirty="0" smtClean="0"/>
              <a:t> </a:t>
            </a:r>
            <a:r>
              <a:rPr lang="en-GB" sz="2400" dirty="0" smtClean="0"/>
              <a:t>software</a:t>
            </a:r>
            <a:r>
              <a:rPr lang="de-DE" sz="2400" dirty="0" smtClean="0"/>
              <a:t> </a:t>
            </a:r>
            <a:r>
              <a:rPr lang="en-GB" sz="2400" dirty="0" smtClean="0"/>
              <a:t>development</a:t>
            </a:r>
            <a:r>
              <a:rPr lang="de-DE" sz="2400" dirty="0" smtClean="0"/>
              <a:t> </a:t>
            </a:r>
            <a:r>
              <a:rPr lang="en-GB" sz="2400" dirty="0" smtClean="0"/>
              <a:t>projects</a:t>
            </a:r>
            <a:r>
              <a:rPr lang="de-DE" sz="2400" dirty="0" smtClean="0"/>
              <a:t> </a:t>
            </a:r>
            <a:r>
              <a:rPr lang="de-DE" sz="2400" dirty="0"/>
              <a:t>(https://</a:t>
            </a:r>
            <a:r>
              <a:rPr lang="de-DE" sz="2400" dirty="0" smtClean="0"/>
              <a:t>gitlab.tu-ilmenau.de)</a:t>
            </a:r>
          </a:p>
          <a:p>
            <a:pPr>
              <a:spcBef>
                <a:spcPts val="1200"/>
              </a:spcBef>
            </a:pPr>
            <a:r>
              <a:rPr lang="de-DE" sz="2400" dirty="0" smtClean="0"/>
              <a:t>Sharepoint</a:t>
            </a:r>
            <a:r>
              <a:rPr lang="de-DE" sz="2400" dirty="0" smtClean="0"/>
              <a:t>: </a:t>
            </a:r>
            <a:r>
              <a:rPr lang="en-GB" sz="2400" dirty="0" smtClean="0"/>
              <a:t>versioning</a:t>
            </a:r>
            <a:r>
              <a:rPr lang="de-DE" sz="2400" dirty="0" smtClean="0"/>
              <a:t> </a:t>
            </a:r>
            <a:r>
              <a:rPr lang="en-GB" sz="2400" dirty="0" smtClean="0"/>
              <a:t>and</a:t>
            </a:r>
            <a:r>
              <a:rPr lang="de-DE" sz="2400" dirty="0" smtClean="0"/>
              <a:t> </a:t>
            </a:r>
            <a:r>
              <a:rPr lang="en-GB" sz="2400" dirty="0" smtClean="0"/>
              <a:t>collaboration</a:t>
            </a:r>
            <a:r>
              <a:rPr lang="de-DE" sz="2400" dirty="0" smtClean="0"/>
              <a:t> </a:t>
            </a:r>
            <a:r>
              <a:rPr lang="en-GB" sz="2400" dirty="0" smtClean="0"/>
              <a:t>tool</a:t>
            </a:r>
            <a:r>
              <a:rPr lang="de-DE" sz="2400" dirty="0" smtClean="0"/>
              <a:t> </a:t>
            </a:r>
            <a:r>
              <a:rPr lang="en-GB" sz="2400" dirty="0" smtClean="0"/>
              <a:t>for</a:t>
            </a:r>
            <a:r>
              <a:rPr lang="de-DE" sz="2400" dirty="0" smtClean="0"/>
              <a:t> </a:t>
            </a:r>
            <a:r>
              <a:rPr lang="de-DE" sz="2400" dirty="0" smtClean="0"/>
              <a:t>Office </a:t>
            </a:r>
            <a:r>
              <a:rPr lang="en-GB" sz="2400" dirty="0" smtClean="0"/>
              <a:t>documents</a:t>
            </a:r>
            <a:r>
              <a:rPr lang="de-DE" sz="2400" dirty="0" smtClean="0"/>
              <a:t> </a:t>
            </a:r>
            <a:r>
              <a:rPr lang="de-DE" sz="2400" dirty="0"/>
              <a:t>(https://www.tu-ilmenau.de/it-service/struktureinheiten/sharepoint</a:t>
            </a:r>
            <a:r>
              <a:rPr lang="de-DE" sz="2400" dirty="0" smtClean="0"/>
              <a:t>/)</a:t>
            </a:r>
          </a:p>
          <a:p>
            <a:pPr>
              <a:spcBef>
                <a:spcPts val="1200"/>
              </a:spcBef>
            </a:pPr>
            <a:r>
              <a:rPr lang="de-DE" sz="2400" dirty="0" smtClean="0"/>
              <a:t>NextCloud</a:t>
            </a:r>
            <a:r>
              <a:rPr lang="de-DE" sz="2400" dirty="0" smtClean="0"/>
              <a:t>: </a:t>
            </a:r>
            <a:r>
              <a:rPr lang="en-GB" sz="2400" dirty="0" smtClean="0"/>
              <a:t>data</a:t>
            </a:r>
            <a:r>
              <a:rPr lang="de-DE" sz="2400" dirty="0" smtClean="0"/>
              <a:t> </a:t>
            </a:r>
            <a:r>
              <a:rPr lang="en-GB" sz="2400" dirty="0" smtClean="0"/>
              <a:t>sharing</a:t>
            </a:r>
            <a:r>
              <a:rPr lang="de-DE" sz="2400" dirty="0" smtClean="0"/>
              <a:t> </a:t>
            </a:r>
            <a:r>
              <a:rPr lang="en-GB" sz="2400" dirty="0" smtClean="0"/>
              <a:t>service</a:t>
            </a:r>
            <a:r>
              <a:rPr lang="de-DE" sz="2400" dirty="0" smtClean="0"/>
              <a:t> </a:t>
            </a:r>
            <a:r>
              <a:rPr lang="de-DE" sz="2400" dirty="0"/>
              <a:t>(</a:t>
            </a:r>
            <a:r>
              <a:rPr lang="de-DE" sz="2400" dirty="0">
                <a:hlinkClick r:id="rId2"/>
              </a:rPr>
              <a:t>https://cloud.tu-ilmenau.de</a:t>
            </a:r>
            <a:r>
              <a:rPr lang="de-DE" sz="2400" dirty="0" smtClean="0">
                <a:hlinkClick r:id="rId2"/>
              </a:rPr>
              <a:t>/</a:t>
            </a:r>
            <a:r>
              <a:rPr lang="de-DE" sz="2400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de-DE" sz="2400" dirty="0" smtClean="0"/>
              <a:t>Fileservice: </a:t>
            </a:r>
            <a:r>
              <a:rPr lang="en-GB" sz="2400" dirty="0" smtClean="0"/>
              <a:t>data</a:t>
            </a:r>
            <a:r>
              <a:rPr lang="de-DE" sz="2400" dirty="0" smtClean="0"/>
              <a:t> </a:t>
            </a:r>
            <a:r>
              <a:rPr lang="en-GB" sz="2400" dirty="0" smtClean="0"/>
              <a:t>storage</a:t>
            </a:r>
            <a:r>
              <a:rPr lang="de-DE" sz="2400" dirty="0" smtClean="0"/>
              <a:t>/</a:t>
            </a:r>
            <a:r>
              <a:rPr lang="en-GB" sz="2400" dirty="0" smtClean="0"/>
              <a:t>sharing</a:t>
            </a:r>
            <a:r>
              <a:rPr lang="de-DE" sz="2400" dirty="0" smtClean="0"/>
              <a:t> </a:t>
            </a:r>
            <a:r>
              <a:rPr lang="en-GB" sz="2400" dirty="0" smtClean="0"/>
              <a:t>service</a:t>
            </a:r>
            <a:r>
              <a:rPr lang="de-DE" sz="2400" dirty="0" smtClean="0"/>
              <a:t>; </a:t>
            </a:r>
            <a:r>
              <a:rPr lang="de-DE" sz="2400" dirty="0"/>
              <a:t>300GB (https://www.tu-ilmenau.de/it-service/struktureinheiten/fileservice/)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A0D7A86-75AE-40BD-A7DE-8CE43AFF3009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365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Backup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513434" y="1268760"/>
            <a:ext cx="8655835" cy="4525963"/>
          </a:xfrm>
        </p:spPr>
        <p:txBody>
          <a:bodyPr/>
          <a:lstStyle/>
          <a:p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Follow 3-2-1 </a:t>
            </a:r>
            <a:r>
              <a:rPr lang="en-GB" sz="2400" dirty="0" smtClean="0"/>
              <a:t>rule</a:t>
            </a:r>
            <a:r>
              <a:rPr lang="de-DE" sz="2400" dirty="0" smtClean="0"/>
              <a:t> </a:t>
            </a:r>
            <a:r>
              <a:rPr lang="de-DE" sz="2400" dirty="0" smtClean="0"/>
              <a:t>(also </a:t>
            </a:r>
            <a:r>
              <a:rPr lang="en-GB" sz="2400" dirty="0" smtClean="0"/>
              <a:t>known</a:t>
            </a:r>
            <a:r>
              <a:rPr lang="de-DE" sz="2400" dirty="0" smtClean="0"/>
              <a:t> </a:t>
            </a:r>
            <a:r>
              <a:rPr lang="en-GB" sz="2400" dirty="0" smtClean="0"/>
              <a:t>as</a:t>
            </a:r>
            <a:r>
              <a:rPr lang="de-DE" sz="2400" dirty="0" smtClean="0"/>
              <a:t> </a:t>
            </a:r>
            <a:r>
              <a:rPr lang="en-GB" sz="2400" dirty="0" smtClean="0"/>
              <a:t>the</a:t>
            </a:r>
            <a:r>
              <a:rPr lang="de-DE" sz="2400" dirty="0" smtClean="0"/>
              <a:t> </a:t>
            </a:r>
            <a:r>
              <a:rPr lang="de-DE" sz="2400" dirty="0" smtClean="0"/>
              <a:t>LOCKSS </a:t>
            </a:r>
            <a:r>
              <a:rPr lang="en-GB" sz="2400" dirty="0" smtClean="0"/>
              <a:t>principle</a:t>
            </a:r>
            <a:r>
              <a:rPr lang="de-DE" sz="2400" dirty="0" smtClean="0"/>
              <a:t> </a:t>
            </a:r>
            <a:r>
              <a:rPr lang="de-DE" sz="2400" dirty="0" smtClean="0"/>
              <a:t>- „Lots </a:t>
            </a:r>
            <a:r>
              <a:rPr lang="en-GB" sz="2400" dirty="0" smtClean="0"/>
              <a:t>of</a:t>
            </a:r>
            <a:r>
              <a:rPr lang="de-DE" sz="2400" dirty="0" smtClean="0"/>
              <a:t> </a:t>
            </a:r>
            <a:r>
              <a:rPr lang="en-GB" sz="2400" dirty="0" smtClean="0"/>
              <a:t>Copies</a:t>
            </a:r>
            <a:r>
              <a:rPr lang="de-DE" sz="2400" dirty="0" smtClean="0"/>
              <a:t> </a:t>
            </a:r>
            <a:r>
              <a:rPr lang="de-DE" sz="2400" dirty="0" smtClean="0"/>
              <a:t>Keep </a:t>
            </a:r>
            <a:r>
              <a:rPr lang="en-GB" sz="2400" dirty="0" smtClean="0"/>
              <a:t>Stuff</a:t>
            </a:r>
            <a:r>
              <a:rPr lang="de-DE" sz="2400" dirty="0" smtClean="0"/>
              <a:t> </a:t>
            </a:r>
            <a:r>
              <a:rPr lang="de-DE" sz="2400" dirty="0" smtClean="0"/>
              <a:t>Safe“) </a:t>
            </a:r>
            <a:r>
              <a:rPr lang="en-GB" sz="2400" dirty="0" smtClean="0"/>
              <a:t>for</a:t>
            </a:r>
            <a:r>
              <a:rPr lang="de-DE" sz="2400" dirty="0" smtClean="0"/>
              <a:t> </a:t>
            </a:r>
            <a:r>
              <a:rPr lang="en-GB" sz="2400" dirty="0" smtClean="0"/>
              <a:t>important</a:t>
            </a:r>
            <a:r>
              <a:rPr lang="de-DE" sz="2400" dirty="0" smtClean="0"/>
              <a:t> </a:t>
            </a:r>
            <a:r>
              <a:rPr lang="en-GB" sz="2400" dirty="0" smtClean="0"/>
              <a:t>data</a:t>
            </a:r>
          </a:p>
          <a:p>
            <a:pPr marL="0" indent="0">
              <a:buNone/>
            </a:pPr>
            <a:endParaRPr lang="de-DE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keep</a:t>
            </a:r>
            <a:r>
              <a:rPr lang="de-DE" sz="2400" dirty="0" smtClean="0"/>
              <a:t> </a:t>
            </a:r>
            <a:r>
              <a:rPr lang="de-DE" sz="2400" dirty="0" smtClean="0"/>
              <a:t>at least </a:t>
            </a:r>
            <a:r>
              <a:rPr lang="de-DE" sz="2400" dirty="0" smtClean="0">
                <a:solidFill>
                  <a:srgbClr val="FF7900"/>
                </a:solidFill>
              </a:rPr>
              <a:t>3</a:t>
            </a:r>
            <a:r>
              <a:rPr lang="de-DE" sz="2400" dirty="0" smtClean="0"/>
              <a:t> </a:t>
            </a:r>
            <a:r>
              <a:rPr lang="en-GB" sz="2400" dirty="0" smtClean="0"/>
              <a:t>copies</a:t>
            </a:r>
            <a:r>
              <a:rPr lang="de-DE" sz="2400" dirty="0" smtClean="0"/>
              <a:t> </a:t>
            </a:r>
            <a:r>
              <a:rPr lang="en-GB" sz="2400" dirty="0" smtClean="0"/>
              <a:t>of</a:t>
            </a:r>
            <a:r>
              <a:rPr lang="de-DE" sz="2400" dirty="0" smtClean="0"/>
              <a:t> </a:t>
            </a:r>
            <a:r>
              <a:rPr lang="en-GB" sz="2400" dirty="0" smtClean="0"/>
              <a:t>each</a:t>
            </a:r>
            <a:r>
              <a:rPr lang="de-DE" sz="2400" dirty="0" smtClean="0"/>
              <a:t> </a:t>
            </a:r>
            <a:r>
              <a:rPr lang="en-GB" sz="2400" dirty="0" smtClean="0"/>
              <a:t>file</a:t>
            </a:r>
          </a:p>
          <a:p>
            <a:r>
              <a:rPr lang="de-DE" sz="2400" dirty="0" smtClean="0"/>
              <a:t>on </a:t>
            </a:r>
            <a:r>
              <a:rPr lang="de-DE" sz="2400" dirty="0" smtClean="0"/>
              <a:t>at least </a:t>
            </a:r>
            <a:r>
              <a:rPr lang="de-DE" sz="2400" dirty="0" smtClean="0">
                <a:solidFill>
                  <a:srgbClr val="FF7900"/>
                </a:solidFill>
              </a:rPr>
              <a:t>2</a:t>
            </a:r>
            <a:r>
              <a:rPr lang="de-DE" sz="2400" dirty="0" smtClean="0"/>
              <a:t> different </a:t>
            </a:r>
            <a:r>
              <a:rPr lang="en-GB" sz="2400" dirty="0" smtClean="0"/>
              <a:t>devices</a:t>
            </a:r>
            <a:r>
              <a:rPr lang="de-DE" sz="2400" dirty="0" smtClean="0"/>
              <a:t> </a:t>
            </a:r>
            <a:r>
              <a:rPr lang="en-GB" sz="2400" dirty="0" smtClean="0"/>
              <a:t>or</a:t>
            </a:r>
            <a:r>
              <a:rPr lang="de-DE" sz="2400" dirty="0" smtClean="0"/>
              <a:t> </a:t>
            </a:r>
            <a:r>
              <a:rPr lang="en-GB" sz="2400" dirty="0" smtClean="0"/>
              <a:t>storage</a:t>
            </a:r>
            <a:r>
              <a:rPr lang="de-DE" sz="2400" dirty="0" smtClean="0"/>
              <a:t> </a:t>
            </a:r>
            <a:r>
              <a:rPr lang="en-GB" sz="2400" dirty="0" smtClean="0"/>
              <a:t>media</a:t>
            </a:r>
          </a:p>
          <a:p>
            <a:pPr>
              <a:buClr>
                <a:srgbClr val="003359"/>
              </a:buClr>
            </a:pPr>
            <a:r>
              <a:rPr lang="de-DE" sz="2400" dirty="0" smtClean="0">
                <a:solidFill>
                  <a:srgbClr val="FF7900"/>
                </a:solidFill>
              </a:rPr>
              <a:t>1</a:t>
            </a:r>
            <a:r>
              <a:rPr lang="de-DE" sz="2400" dirty="0" smtClean="0"/>
              <a:t> </a:t>
            </a:r>
            <a:r>
              <a:rPr lang="en-GB" sz="2400" dirty="0" smtClean="0"/>
              <a:t>of</a:t>
            </a:r>
            <a:r>
              <a:rPr lang="de-DE" sz="2400" dirty="0" smtClean="0"/>
              <a:t> </a:t>
            </a:r>
            <a:r>
              <a:rPr lang="en-GB" sz="2400" dirty="0" smtClean="0"/>
              <a:t>which</a:t>
            </a:r>
            <a:r>
              <a:rPr lang="de-DE" sz="2400" dirty="0" smtClean="0"/>
              <a:t> </a:t>
            </a:r>
            <a:r>
              <a:rPr lang="en-GB" sz="2400" dirty="0" smtClean="0"/>
              <a:t>should</a:t>
            </a:r>
            <a:r>
              <a:rPr lang="de-DE" sz="2400" dirty="0" smtClean="0"/>
              <a:t> </a:t>
            </a:r>
            <a:r>
              <a:rPr lang="en-GB" sz="2400" dirty="0" smtClean="0"/>
              <a:t>be</a:t>
            </a:r>
            <a:r>
              <a:rPr lang="de-DE" sz="2400" dirty="0" smtClean="0"/>
              <a:t> </a:t>
            </a:r>
            <a:r>
              <a:rPr lang="de-DE" sz="2400" dirty="0" smtClean="0"/>
              <a:t>off-site</a:t>
            </a:r>
          </a:p>
          <a:p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Test </a:t>
            </a:r>
            <a:r>
              <a:rPr lang="en-GB" sz="2400" dirty="0" smtClean="0"/>
              <a:t>the</a:t>
            </a:r>
            <a:r>
              <a:rPr lang="de-DE" sz="2400" dirty="0" smtClean="0"/>
              <a:t> </a:t>
            </a:r>
            <a:r>
              <a:rPr lang="en-GB" sz="2400" dirty="0" smtClean="0"/>
              <a:t>efficiency</a:t>
            </a:r>
            <a:r>
              <a:rPr lang="de-DE" sz="2400" dirty="0" smtClean="0"/>
              <a:t> </a:t>
            </a:r>
            <a:r>
              <a:rPr lang="en-GB" sz="2400" dirty="0" smtClean="0"/>
              <a:t>of</a:t>
            </a:r>
            <a:r>
              <a:rPr lang="de-DE" sz="2400" dirty="0" smtClean="0"/>
              <a:t> </a:t>
            </a:r>
            <a:r>
              <a:rPr lang="en-GB" sz="2400" dirty="0" smtClean="0"/>
              <a:t>your</a:t>
            </a:r>
            <a:r>
              <a:rPr lang="de-DE" sz="2400" dirty="0" smtClean="0"/>
              <a:t> </a:t>
            </a:r>
            <a:r>
              <a:rPr lang="en-GB" sz="2400" dirty="0" smtClean="0"/>
              <a:t>backup</a:t>
            </a:r>
            <a:r>
              <a:rPr lang="de-DE" sz="2400" dirty="0" smtClean="0"/>
              <a:t> </a:t>
            </a:r>
            <a:r>
              <a:rPr lang="en-GB" sz="2400" dirty="0" smtClean="0"/>
              <a:t>arrangements</a:t>
            </a:r>
            <a:r>
              <a:rPr lang="de-DE" sz="2400" dirty="0" smtClean="0"/>
              <a:t> </a:t>
            </a:r>
            <a:r>
              <a:rPr lang="en-GB" sz="2400" dirty="0" smtClean="0"/>
              <a:t>regularly</a:t>
            </a:r>
            <a:r>
              <a:rPr lang="de-DE" sz="2400" dirty="0" smtClean="0"/>
              <a:t>!</a:t>
            </a:r>
            <a:endParaRPr lang="de-DE" sz="24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FC97D4C-8DDB-44B4-B504-A023093F4EF0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794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457200" y="0"/>
            <a:ext cx="8686800" cy="5949280"/>
          </a:xfrm>
          <a:prstGeom prst="rect">
            <a:avLst/>
          </a:prstGeom>
          <a:blipFill dpi="0" rotWithShape="1">
            <a:blip r:embed="rId3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en-GB" dirty="0" smtClean="0"/>
              <a:t>security</a:t>
            </a:r>
            <a:endParaRPr lang="en-GB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513435" y="1268760"/>
            <a:ext cx="859507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Protect sensitive and/or personal data by:</a:t>
            </a:r>
          </a:p>
          <a:p>
            <a:pPr marL="0" indent="0">
              <a:buNone/>
            </a:pPr>
            <a:endParaRPr lang="en-GB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keeping them in secure, lockable furniture/facilities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using password protection and/or encryption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using a different password for each file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changing your passwords every 12 months and giving at least one more person access to the documentation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using secure (!) passwords (software like KeePass or mnemonic password creating methods can help with this)</a:t>
            </a:r>
          </a:p>
          <a:p>
            <a:pPr marL="0" indent="0">
              <a:buNone/>
            </a:pPr>
            <a:endParaRPr lang="de-DE" sz="2000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FC97D4C-8DDB-44B4-B504-A023093F4EF0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891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467545" y="0"/>
            <a:ext cx="8712968" cy="5949280"/>
          </a:xfrm>
          <a:prstGeom prst="rect">
            <a:avLst/>
          </a:prstGeom>
          <a:blipFill dpi="0" rotWithShape="1">
            <a:blip r:embed="rId2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A0D7A86-75AE-40BD-A7DE-8CE43AFF3009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71600" y="242088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/>
              <a:t>III. </a:t>
            </a:r>
            <a:r>
              <a:rPr lang="en-US" sz="3600" dirty="0"/>
              <a:t>A like accessible: accessing, publishing and archiving data</a:t>
            </a:r>
          </a:p>
        </p:txBody>
      </p:sp>
    </p:spTree>
    <p:extLst>
      <p:ext uri="{BB962C8B-B14F-4D97-AF65-F5344CB8AC3E}">
        <p14:creationId xmlns:p14="http://schemas.microsoft.com/office/powerpoint/2010/main" val="20543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A0D7A86-75AE-40BD-A7DE-8CE43AFF3009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418806" cy="500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0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Access </a:t>
            </a:r>
            <a:r>
              <a:rPr lang="de-DE" dirty="0" smtClean="0"/>
              <a:t>options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Possible access levels: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open to everyone (public use file)</a:t>
            </a:r>
          </a:p>
          <a:p>
            <a:r>
              <a:rPr lang="en-GB" sz="2400" dirty="0" smtClean="0"/>
              <a:t>embargo (accessible after a certain date/period)</a:t>
            </a:r>
          </a:p>
          <a:p>
            <a:r>
              <a:rPr lang="en-GB" sz="2400" dirty="0" smtClean="0"/>
              <a:t>limited user group (only registered users, campus use files etc.)</a:t>
            </a:r>
          </a:p>
          <a:p>
            <a:r>
              <a:rPr lang="en-GB" sz="2400" dirty="0" smtClean="0"/>
              <a:t>on request</a:t>
            </a:r>
          </a:p>
          <a:p>
            <a:r>
              <a:rPr lang="en-GB" sz="2400" dirty="0" smtClean="0"/>
              <a:t>closed (on-site-use/access only; data centres)</a:t>
            </a:r>
            <a:endParaRPr lang="en-GB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1692275" y="6308725"/>
            <a:ext cx="10668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 smtClean="0"/>
              <a:t>Datum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A0D7A86-75AE-40BD-A7DE-8CE43AFF3009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340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 smtClean="0"/>
              <a:t>publication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4504" y="1630710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400" dirty="0" smtClean="0"/>
              <a:t>in discipline-specific data archives/centres or repositories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in generic repositories such as </a:t>
            </a:r>
            <a:r>
              <a:rPr lang="en-GB" sz="2400" dirty="0" smtClean="0">
                <a:hlinkClick r:id="rId2"/>
              </a:rPr>
              <a:t>zenodo</a:t>
            </a:r>
            <a:r>
              <a:rPr lang="en-GB" sz="2400" dirty="0" smtClean="0"/>
              <a:t> or </a:t>
            </a:r>
            <a:r>
              <a:rPr lang="en-GB" sz="2400" dirty="0" smtClean="0"/>
              <a:t>Digitale</a:t>
            </a:r>
            <a:r>
              <a:rPr lang="en-GB" sz="2400" dirty="0" smtClean="0"/>
              <a:t> Bibliothek Thüringen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platforms like Open Science Framework (https://osf.io/)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as a data supplement in a journal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in a data journal (e.g. Biomedical Data Journal, The International Journal of Robotics Research, Journal of Chemical and Engineering Data)</a:t>
            </a:r>
            <a:endParaRPr lang="en-GB" sz="2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A0D7A86-75AE-40BD-A7DE-8CE43AFF3009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002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en-GB" dirty="0" smtClean="0"/>
              <a:t>Benefits</a:t>
            </a:r>
            <a:r>
              <a:rPr lang="de-DE" dirty="0" smtClean="0"/>
              <a:t> </a:t>
            </a:r>
            <a:r>
              <a:rPr lang="en-GB" dirty="0" smtClean="0"/>
              <a:t>of</a:t>
            </a:r>
            <a:r>
              <a:rPr lang="de-DE" dirty="0" smtClean="0"/>
              <a:t> </a:t>
            </a:r>
            <a:r>
              <a:rPr lang="en-GB" dirty="0" smtClean="0"/>
              <a:t>data</a:t>
            </a:r>
            <a:r>
              <a:rPr lang="de-DE" dirty="0" smtClean="0"/>
              <a:t> </a:t>
            </a:r>
            <a:r>
              <a:rPr lang="en-GB" dirty="0" smtClean="0"/>
              <a:t>publication</a:t>
            </a:r>
            <a:endParaRPr lang="en-GB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9" y="1196752"/>
            <a:ext cx="6852502" cy="4233078"/>
          </a:xfr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A0D7A86-75AE-40BD-A7DE-8CE43AFF3009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371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Repositorien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7150" y="1340768"/>
            <a:ext cx="8229600" cy="2188840"/>
          </a:xfrm>
        </p:spPr>
        <p:txBody>
          <a:bodyPr/>
          <a:lstStyle/>
          <a:p>
            <a:r>
              <a:rPr lang="en-GB" sz="2400" dirty="0" smtClean="0"/>
              <a:t>Data bases which store, archive and publish digital artefacts</a:t>
            </a:r>
          </a:p>
          <a:p>
            <a:r>
              <a:rPr lang="en-GB" sz="2400" dirty="0" smtClean="0"/>
              <a:t>Use persistent identification (ideally)</a:t>
            </a:r>
          </a:p>
          <a:p>
            <a:r>
              <a:rPr lang="en-GB" sz="2400" dirty="0" smtClean="0"/>
              <a:t>Can be discipline-specific, generic or institutional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400" dirty="0" smtClean="0"/>
              <a:t>Selected examples: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2000" dirty="0" smtClean="0"/>
              <a:t>Chemotion</a:t>
            </a:r>
            <a:r>
              <a:rPr lang="en-GB" sz="2000" dirty="0" smtClean="0"/>
              <a:t>: repository for molecules and reactions</a:t>
            </a:r>
            <a:endParaRPr lang="en-GB" sz="2000" dirty="0" smtClean="0">
              <a:hlinkClick r:id="rId2"/>
            </a:endParaRPr>
          </a:p>
          <a:p>
            <a:pPr marL="0" indent="0">
              <a:buNone/>
            </a:pPr>
            <a:r>
              <a:rPr lang="en-GB" sz="2000" dirty="0" smtClean="0">
                <a:hlinkClick r:id="rId2"/>
              </a:rPr>
              <a:t>https://www.chemotion-repository.net/welcome</a:t>
            </a:r>
            <a:endParaRPr lang="en-GB" sz="2000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en-GB" sz="2000" dirty="0" smtClean="0"/>
              <a:t>Molecular models data base</a:t>
            </a:r>
            <a:endParaRPr lang="en-GB" sz="2000" dirty="0" smtClean="0">
              <a:hlinkClick r:id="rId3"/>
            </a:endParaRPr>
          </a:p>
          <a:p>
            <a:pPr marL="0" indent="0">
              <a:buNone/>
            </a:pPr>
            <a:r>
              <a:rPr lang="en-GB" sz="2000" dirty="0" smtClean="0">
                <a:hlinkClick r:id="rId3"/>
              </a:rPr>
              <a:t>http://thermovm.mv.uni-kl.de/moleculeDB/welcome.php</a:t>
            </a:r>
            <a:endParaRPr lang="en-GB" sz="2000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en-GB" sz="2000" dirty="0" smtClean="0"/>
              <a:t>Database for turbulence data</a:t>
            </a:r>
            <a:endParaRPr lang="en-GB" sz="2000" dirty="0" smtClean="0">
              <a:hlinkClick r:id="rId4"/>
            </a:endParaRPr>
          </a:p>
          <a:p>
            <a:pPr marL="0" indent="0">
              <a:buNone/>
            </a:pPr>
            <a:r>
              <a:rPr lang="en-GB" sz="2000" dirty="0" smtClean="0">
                <a:hlinkClick r:id="rId4"/>
              </a:rPr>
              <a:t>http://turbulence.pha.jhu.edu/</a:t>
            </a: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de-DE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de-DE" sz="2400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A0D7A86-75AE-40BD-A7DE-8CE43AFF3009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304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Go </a:t>
            </a:r>
            <a:r>
              <a:rPr lang="de-DE" dirty="0" smtClean="0"/>
              <a:t>to</a:t>
            </a:r>
            <a:r>
              <a:rPr lang="de-DE" dirty="0" smtClean="0"/>
              <a:t> Menti.com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2332037"/>
            <a:ext cx="8229600" cy="1601019"/>
          </a:xfrm>
        </p:spPr>
        <p:txBody>
          <a:bodyPr/>
          <a:lstStyle/>
          <a:p>
            <a:pPr marL="0" indent="0" algn="ctr">
              <a:buNone/>
            </a:pPr>
            <a:r>
              <a:rPr lang="de-DE" sz="4400" dirty="0" smtClean="0"/>
              <a:t>Code: 440382</a:t>
            </a:r>
            <a:endParaRPr lang="de-DE" sz="4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A0D7A86-75AE-40BD-A7DE-8CE43AFF300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977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Persistent </a:t>
            </a:r>
            <a:r>
              <a:rPr lang="de-DE" dirty="0" smtClean="0"/>
              <a:t>Identification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A0D7A86-75AE-40BD-A7DE-8CE43AFF3009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823081" y="1454001"/>
            <a:ext cx="749783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persistent, digital </a:t>
            </a:r>
            <a:r>
              <a:rPr lang="en-US" sz="2000" dirty="0" smtClean="0"/>
              <a:t>identifiers consist </a:t>
            </a:r>
            <a:r>
              <a:rPr lang="en-US" sz="2000" dirty="0"/>
              <a:t>of alphanumerical signs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refer </a:t>
            </a:r>
            <a:r>
              <a:rPr lang="en-US" sz="2000" dirty="0"/>
              <a:t>directly to a digital artefact independent of its location online (unlike a URL)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generally allocated by archives, repositories, libraries upon deposit/publication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most frequently used </a:t>
            </a:r>
            <a:r>
              <a:rPr lang="en-US" sz="2000" dirty="0" smtClean="0"/>
              <a:t>systems for data and publications: </a:t>
            </a:r>
            <a:r>
              <a:rPr lang="en-US" sz="2000" dirty="0"/>
              <a:t>DOI, URN and handle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 smtClean="0"/>
              <a:t>Most frequently used systems for people: </a:t>
            </a:r>
            <a:r>
              <a:rPr lang="en-GB" sz="2000" dirty="0" smtClean="0"/>
              <a:t>ResearcherID</a:t>
            </a:r>
            <a:r>
              <a:rPr lang="en-GB" sz="2000" dirty="0" smtClean="0"/>
              <a:t> (belongs to Thompson-Reuters, for-profit), </a:t>
            </a:r>
            <a:r>
              <a:rPr lang="en-GB" sz="2000" dirty="0" smtClean="0"/>
              <a:t>ORCiD</a:t>
            </a:r>
            <a:r>
              <a:rPr lang="en-GB" sz="2000" dirty="0" smtClean="0"/>
              <a:t> (independent, not-for-profit) </a:t>
            </a:r>
            <a:r>
              <a:rPr lang="en-GB" sz="2000" dirty="0" smtClean="0">
                <a:sym typeface="Wingdings" panose="05000000000000000000" pitchFamily="2" charset="2"/>
              </a:rPr>
              <a:t> recommended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2051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Why</a:t>
            </a:r>
            <a:r>
              <a:rPr lang="de-DE" dirty="0" smtClean="0"/>
              <a:t> </a:t>
            </a:r>
            <a:r>
              <a:rPr lang="de-DE" dirty="0" smtClean="0"/>
              <a:t>use</a:t>
            </a:r>
            <a:r>
              <a:rPr lang="de-DE" dirty="0" smtClean="0"/>
              <a:t> </a:t>
            </a:r>
            <a:r>
              <a:rPr lang="de-DE" dirty="0" smtClean="0"/>
              <a:t>ORciD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A0D7A86-75AE-40BD-A7DE-8CE43AFF3009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271405"/>
            <a:ext cx="2809719" cy="61334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18" y="1436185"/>
            <a:ext cx="4856085" cy="341095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084168" y="1555045"/>
            <a:ext cx="280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An </a:t>
            </a:r>
            <a:r>
              <a:rPr lang="en-GB" sz="2000" dirty="0" smtClean="0"/>
              <a:t>ORCiD</a:t>
            </a:r>
            <a:r>
              <a:rPr lang="en-GB" sz="2000" dirty="0" smtClean="0"/>
              <a:t> stays stable and persistent even in case of:</a:t>
            </a:r>
          </a:p>
          <a:p>
            <a:endParaRPr lang="en-GB" sz="2000" dirty="0" smtClean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GB" sz="2000" dirty="0" smtClean="0"/>
              <a:t>name change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GB" sz="2000" dirty="0" smtClean="0"/>
              <a:t>misspellings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GB" sz="2000" dirty="0" smtClean="0"/>
              <a:t>change of institution/country 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GB" sz="2000" dirty="0" smtClean="0"/>
              <a:t>identity theft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15280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Find </a:t>
            </a:r>
            <a:r>
              <a:rPr lang="de-DE" dirty="0" smtClean="0"/>
              <a:t>and</a:t>
            </a:r>
            <a:r>
              <a:rPr lang="de-DE" dirty="0" smtClean="0"/>
              <a:t> </a:t>
            </a:r>
            <a:r>
              <a:rPr lang="de-DE" dirty="0" smtClean="0"/>
              <a:t>select</a:t>
            </a:r>
            <a:r>
              <a:rPr lang="de-DE" dirty="0" smtClean="0"/>
              <a:t> a </a:t>
            </a:r>
            <a:r>
              <a:rPr lang="de-DE" dirty="0" smtClean="0"/>
              <a:t>repository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3671" y="1308012"/>
            <a:ext cx="8229600" cy="2188840"/>
          </a:xfrm>
        </p:spPr>
        <p:txBody>
          <a:bodyPr/>
          <a:lstStyle/>
          <a:p>
            <a:endParaRPr lang="de-DE" sz="2000" dirty="0" smtClean="0"/>
          </a:p>
          <a:p>
            <a:r>
              <a:rPr lang="de-DE" sz="2000" dirty="0" smtClean="0"/>
              <a:t>Search via </a:t>
            </a:r>
            <a:r>
              <a:rPr lang="de-DE" sz="2000" dirty="0" smtClean="0"/>
              <a:t>meta</a:t>
            </a:r>
            <a:r>
              <a:rPr lang="de-DE" sz="2000" dirty="0" smtClean="0"/>
              <a:t> </a:t>
            </a:r>
            <a:r>
              <a:rPr lang="de-DE" sz="2000" dirty="0" smtClean="0"/>
              <a:t>portal</a:t>
            </a:r>
            <a:r>
              <a:rPr lang="de-DE" sz="2000" dirty="0" smtClean="0"/>
              <a:t> </a:t>
            </a:r>
            <a:r>
              <a:rPr lang="de-DE" sz="2000" dirty="0" smtClean="0">
                <a:hlinkClick r:id="rId2" action="ppaction://hlinkfile"/>
              </a:rPr>
              <a:t>re3data.org</a:t>
            </a:r>
            <a:endParaRPr lang="de-DE" sz="2000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A0D7A86-75AE-40BD-A7DE-8CE43AFF3009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  <p:pic>
        <p:nvPicPr>
          <p:cNvPr id="7" name="Grafik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046" y="1509149"/>
            <a:ext cx="1887458" cy="554335"/>
          </a:xfrm>
          <a:prstGeom prst="rect">
            <a:avLst/>
          </a:prstGeom>
        </p:spPr>
      </p:pic>
      <p:sp>
        <p:nvSpPr>
          <p:cNvPr id="9" name="Inhaltsplatzhalter 2"/>
          <p:cNvSpPr txBox="1">
            <a:spLocks/>
          </p:cNvSpPr>
          <p:nvPr/>
        </p:nvSpPr>
        <p:spPr>
          <a:xfrm>
            <a:off x="763671" y="2056920"/>
            <a:ext cx="6739146" cy="424787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endParaRPr lang="de-DE" sz="2000" kern="0" dirty="0" smtClean="0"/>
          </a:p>
          <a:p>
            <a:pPr marL="0" indent="0">
              <a:buFontTx/>
              <a:buNone/>
            </a:pPr>
            <a:r>
              <a:rPr lang="en-GB" sz="2000" kern="0" dirty="0" smtClean="0"/>
              <a:t>Selection criteria: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Core Trust Seal or DINI-certified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as discipline-specific as possible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persistent identification (DOI,URN)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transparent usage and licensing conditions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transparent cost/business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technical parameters (what kind/size data can be ingested)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Ideally: open access repository</a:t>
            </a:r>
            <a:endParaRPr lang="en-GB" sz="20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972" y="2615183"/>
            <a:ext cx="636649" cy="63664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104" y="2615183"/>
            <a:ext cx="619696" cy="61969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63" y="5229200"/>
            <a:ext cx="1761577" cy="39465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394" y="3284984"/>
            <a:ext cx="687227" cy="68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3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Re3data</a:t>
            </a:r>
            <a:endParaRPr lang="de-DE" dirty="0"/>
          </a:p>
        </p:txBody>
      </p:sp>
      <p:pic>
        <p:nvPicPr>
          <p:cNvPr id="19" name="Inhaltsplatzhalter 1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6629908" cy="3410129"/>
          </a:xfrm>
        </p:spPr>
      </p:pic>
      <p:sp>
        <p:nvSpPr>
          <p:cNvPr id="20" name="Inhaltsplatzhalter 19"/>
          <p:cNvSpPr>
            <a:spLocks noGrp="1"/>
          </p:cNvSpPr>
          <p:nvPr>
            <p:ph sz="half" idx="2"/>
          </p:nvPr>
        </p:nvSpPr>
        <p:spPr>
          <a:xfrm>
            <a:off x="899592" y="4797152"/>
            <a:ext cx="7787208" cy="1329011"/>
          </a:xfrm>
        </p:spPr>
        <p:txBody>
          <a:bodyPr/>
          <a:lstStyle/>
          <a:p>
            <a:r>
              <a:rPr lang="en-GB" sz="2000" dirty="0" smtClean="0"/>
              <a:t>Searchable by content type, country of origin and discipline</a:t>
            </a:r>
          </a:p>
          <a:p>
            <a:r>
              <a:rPr lang="en-GB" sz="2000" dirty="0" smtClean="0"/>
              <a:t>Icons give information on access options, license options, persistent identifier options etc. at one glance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A0D7A86-75AE-40BD-A7DE-8CE43AFF3009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  <p:sp>
        <p:nvSpPr>
          <p:cNvPr id="3" name="Ellipse 2"/>
          <p:cNvSpPr/>
          <p:nvPr/>
        </p:nvSpPr>
        <p:spPr bwMode="auto">
          <a:xfrm flipV="1">
            <a:off x="7333516" y="3212976"/>
            <a:ext cx="725252" cy="26379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Nach oben gekrümmter Pfeil 9"/>
          <p:cNvSpPr/>
          <p:nvPr/>
        </p:nvSpPr>
        <p:spPr bwMode="auto">
          <a:xfrm rot="16200000">
            <a:off x="7262356" y="4125031"/>
            <a:ext cx="2195644" cy="576064"/>
          </a:xfrm>
          <a:prstGeom prst="curvedUpArrow">
            <a:avLst>
              <a:gd name="adj1" fmla="val 0"/>
              <a:gd name="adj2" fmla="val 50000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895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869160"/>
            <a:ext cx="2191056" cy="93358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Digitale Bibliothek Thüringen (Digital Library </a:t>
            </a:r>
            <a:r>
              <a:rPr lang="de-DE" dirty="0" smtClean="0"/>
              <a:t>of</a:t>
            </a:r>
            <a:r>
              <a:rPr lang="de-DE" dirty="0" smtClean="0"/>
              <a:t> </a:t>
            </a:r>
            <a:r>
              <a:rPr lang="de-DE" dirty="0" smtClean="0"/>
              <a:t>Thuringia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A0D7A86-75AE-40BD-A7DE-8CE43AFF3009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765920" y="2019612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Common e-publication and archiving solution for digital/multimedia documents and files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Hosting and support at </a:t>
            </a:r>
            <a:r>
              <a:rPr lang="en-GB" sz="2000" dirty="0" smtClean="0"/>
              <a:t>ThULB</a:t>
            </a:r>
            <a:r>
              <a:rPr lang="en-GB" sz="2000" dirty="0" smtClean="0"/>
              <a:t> Jena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All members of any Thuringian university or college may publish here (upon registration)</a:t>
            </a:r>
          </a:p>
          <a:p>
            <a:pPr>
              <a:spcAft>
                <a:spcPts val="1200"/>
              </a:spcAft>
            </a:pPr>
            <a:endParaRPr lang="en-GB" sz="2000" dirty="0" smtClean="0"/>
          </a:p>
          <a:p>
            <a:pPr>
              <a:spcAft>
                <a:spcPts val="1200"/>
              </a:spcAft>
            </a:pPr>
            <a:r>
              <a:rPr lang="en-GB" sz="2000" dirty="0" smtClean="0">
                <a:solidFill>
                  <a:srgbClr val="FF7900"/>
                </a:solidFill>
              </a:rPr>
              <a:t>Attention: </a:t>
            </a:r>
            <a:r>
              <a:rPr lang="en-GB" sz="2000" dirty="0" smtClean="0">
                <a:solidFill>
                  <a:srgbClr val="003359"/>
                </a:solidFill>
              </a:rPr>
              <a:t>Workflow DBT data publication for TU Ilmenau members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3359"/>
                </a:solidFill>
              </a:rPr>
              <a:t>1. Contact the RDM advisor (me)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3359"/>
                </a:solidFill>
              </a:rPr>
              <a:t>2. Send in data file(s) to be published for check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3359"/>
                </a:solidFill>
              </a:rPr>
              <a:t>3. Release and upload (by RDM advisor)</a:t>
            </a:r>
            <a:endParaRPr lang="en-GB" sz="2000" dirty="0">
              <a:solidFill>
                <a:srgbClr val="00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Other </a:t>
            </a:r>
            <a:r>
              <a:rPr lang="de-DE" dirty="0" smtClean="0"/>
              <a:t>good</a:t>
            </a:r>
            <a:r>
              <a:rPr lang="de-DE" dirty="0" smtClean="0"/>
              <a:t> alternatives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A0D7A86-75AE-40BD-A7DE-8CE43AFF3009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1002416" y="1628795"/>
            <a:ext cx="792088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z</a:t>
            </a:r>
            <a:r>
              <a:rPr lang="de-DE" dirty="0" smtClean="0"/>
              <a:t>enodo.org: https://zenodo.org</a:t>
            </a:r>
          </a:p>
          <a:p>
            <a:pPr>
              <a:spcAft>
                <a:spcPts val="1200"/>
              </a:spcAft>
            </a:pPr>
            <a:r>
              <a:rPr lang="de-DE" dirty="0" smtClean="0"/>
              <a:t>EU catch-all </a:t>
            </a:r>
            <a:r>
              <a:rPr lang="en-GB" dirty="0" smtClean="0"/>
              <a:t>repository</a:t>
            </a:r>
            <a:r>
              <a:rPr lang="de-DE" dirty="0" smtClean="0"/>
              <a:t>, </a:t>
            </a:r>
            <a:r>
              <a:rPr lang="en-GB" dirty="0" smtClean="0"/>
              <a:t>hosted</a:t>
            </a:r>
            <a:r>
              <a:rPr lang="de-DE" dirty="0" smtClean="0"/>
              <a:t> </a:t>
            </a:r>
            <a:r>
              <a:rPr lang="de-DE" dirty="0" smtClean="0"/>
              <a:t>at CERN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Open Science Framework: https://osf.io</a:t>
            </a:r>
          </a:p>
          <a:p>
            <a:pPr>
              <a:spcAft>
                <a:spcPts val="1200"/>
              </a:spcAft>
            </a:pPr>
            <a:r>
              <a:rPr lang="de-DE" dirty="0" smtClean="0"/>
              <a:t>Open Science Framework Repository, non-profit-organisation (USA), </a:t>
            </a:r>
            <a:r>
              <a:rPr lang="de-DE" dirty="0" smtClean="0"/>
              <a:t>GDPR-</a:t>
            </a:r>
            <a:r>
              <a:rPr lang="en-GB" dirty="0" smtClean="0"/>
              <a:t>compliant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B2Share</a:t>
            </a:r>
            <a:r>
              <a:rPr lang="de-DE" dirty="0"/>
              <a:t>: https://b2share.eudat.eu/</a:t>
            </a:r>
          </a:p>
          <a:p>
            <a:pPr>
              <a:spcAft>
                <a:spcPts val="1200"/>
              </a:spcAft>
            </a:pPr>
            <a:r>
              <a:rPr lang="de-DE" dirty="0" smtClean="0"/>
              <a:t>Repository </a:t>
            </a:r>
            <a:r>
              <a:rPr lang="en-GB" dirty="0" smtClean="0"/>
              <a:t>service</a:t>
            </a:r>
            <a:r>
              <a:rPr lang="de-DE" dirty="0" smtClean="0"/>
              <a:t> </a:t>
            </a:r>
            <a:r>
              <a:rPr lang="en-GB" dirty="0" smtClean="0"/>
              <a:t>by</a:t>
            </a:r>
            <a:r>
              <a:rPr lang="de-DE" dirty="0" smtClean="0"/>
              <a:t> </a:t>
            </a:r>
            <a:r>
              <a:rPr lang="en-GB" dirty="0" smtClean="0"/>
              <a:t>the</a:t>
            </a:r>
            <a:r>
              <a:rPr lang="de-DE" dirty="0" smtClean="0"/>
              <a:t> </a:t>
            </a:r>
            <a:r>
              <a:rPr lang="de-DE" dirty="0" smtClean="0"/>
              <a:t>EU </a:t>
            </a:r>
            <a:r>
              <a:rPr lang="en-GB" dirty="0" smtClean="0"/>
              <a:t>project</a:t>
            </a:r>
            <a:r>
              <a:rPr lang="de-DE" dirty="0" smtClean="0"/>
              <a:t> </a:t>
            </a:r>
            <a:r>
              <a:rPr lang="de-DE" dirty="0" smtClean="0"/>
              <a:t>EUDAT, </a:t>
            </a:r>
            <a:r>
              <a:rPr lang="en-GB" dirty="0" smtClean="0"/>
              <a:t>suitable</a:t>
            </a:r>
            <a:r>
              <a:rPr lang="de-DE" dirty="0" smtClean="0"/>
              <a:t> </a:t>
            </a:r>
            <a:r>
              <a:rPr lang="en-GB" dirty="0" smtClean="0"/>
              <a:t>for</a:t>
            </a:r>
            <a:r>
              <a:rPr lang="de-DE" dirty="0" smtClean="0"/>
              <a:t> </a:t>
            </a:r>
            <a:r>
              <a:rPr lang="en-GB" dirty="0" smtClean="0"/>
              <a:t>small</a:t>
            </a:r>
            <a:r>
              <a:rPr lang="de-DE" dirty="0" smtClean="0"/>
              <a:t> </a:t>
            </a:r>
            <a:r>
              <a:rPr lang="en-GB" dirty="0" smtClean="0"/>
              <a:t>data</a:t>
            </a:r>
            <a:r>
              <a:rPr lang="de-DE" dirty="0" smtClean="0"/>
              <a:t>/</a:t>
            </a:r>
            <a:r>
              <a:rPr lang="en-GB" dirty="0" smtClean="0"/>
              <a:t>long</a:t>
            </a:r>
            <a:r>
              <a:rPr lang="de-DE" dirty="0" smtClean="0"/>
              <a:t> </a:t>
            </a:r>
            <a:r>
              <a:rPr lang="en-GB" dirty="0" smtClean="0"/>
              <a:t>tail</a:t>
            </a:r>
            <a:r>
              <a:rPr lang="de-DE" dirty="0" smtClean="0"/>
              <a:t> </a:t>
            </a:r>
            <a:r>
              <a:rPr lang="en-GB" dirty="0" smtClean="0"/>
              <a:t>data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6793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auto">
          <a:xfrm>
            <a:off x="467544" y="0"/>
            <a:ext cx="8676456" cy="5949280"/>
          </a:xfrm>
          <a:prstGeom prst="rect">
            <a:avLst/>
          </a:prstGeom>
          <a:blipFill dpi="0" rotWithShape="1"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A0D7A86-75AE-40BD-A7DE-8CE43AFF3009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71600" y="2420888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/>
              <a:t>III. </a:t>
            </a:r>
            <a:r>
              <a:rPr lang="de-DE" sz="3600" dirty="0"/>
              <a:t>I like interoperable: </a:t>
            </a:r>
            <a:r>
              <a:rPr lang="de-DE" sz="3600" dirty="0"/>
              <a:t>data</a:t>
            </a:r>
            <a:r>
              <a:rPr lang="de-DE" sz="3600" dirty="0"/>
              <a:t> </a:t>
            </a:r>
            <a:r>
              <a:rPr lang="de-DE" sz="3600" dirty="0"/>
              <a:t>formats</a:t>
            </a:r>
            <a:r>
              <a:rPr lang="de-DE" sz="3600" dirty="0"/>
              <a:t> </a:t>
            </a:r>
            <a:r>
              <a:rPr lang="de-DE" sz="3600" dirty="0"/>
              <a:t>and</a:t>
            </a:r>
            <a:r>
              <a:rPr lang="de-DE" sz="3600" dirty="0"/>
              <a:t> </a:t>
            </a:r>
            <a:r>
              <a:rPr lang="de-DE" sz="3600" dirty="0"/>
              <a:t>standards</a:t>
            </a:r>
            <a:r>
              <a:rPr lang="de-DE" sz="3600" dirty="0"/>
              <a:t>, </a:t>
            </a:r>
            <a:r>
              <a:rPr lang="de-DE" sz="3600" dirty="0"/>
              <a:t>meta</a:t>
            </a:r>
            <a:r>
              <a:rPr lang="de-DE" sz="3600" dirty="0"/>
              <a:t> </a:t>
            </a:r>
            <a:r>
              <a:rPr lang="de-DE" sz="3600" dirty="0"/>
              <a:t>data</a:t>
            </a:r>
            <a:endParaRPr lang="de-DE" sz="3600" dirty="0"/>
          </a:p>
          <a:p>
            <a:pPr algn="ctr"/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94354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FC97D4C-8DDB-44B4-B504-A023093F4EF0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  <p:pic>
        <p:nvPicPr>
          <p:cNvPr id="5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72206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22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457200" y="0"/>
            <a:ext cx="8686800" cy="5949280"/>
          </a:xfrm>
          <a:prstGeom prst="rect">
            <a:avLst/>
          </a:prstGeom>
          <a:blipFill dpi="0" rotWithShape="1">
            <a:blip r:embed="rId2">
              <a:alphaModFix amt="1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Metadaten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340768"/>
            <a:ext cx="8229600" cy="125273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000" dirty="0" smtClean="0"/>
              <a:t>Data about data: standardised description</a:t>
            </a:r>
          </a:p>
          <a:p>
            <a:pPr>
              <a:spcBef>
                <a:spcPts val="1200"/>
              </a:spcBef>
            </a:pPr>
            <a:r>
              <a:rPr lang="en-GB" sz="2000" dirty="0" smtClean="0"/>
              <a:t>machine-readable if possible</a:t>
            </a:r>
          </a:p>
          <a:p>
            <a:pPr>
              <a:spcBef>
                <a:spcPts val="1200"/>
              </a:spcBef>
            </a:pPr>
            <a:r>
              <a:rPr lang="en-GB" sz="2000" dirty="0" smtClean="0"/>
              <a:t>discipline-specific if possible</a:t>
            </a:r>
          </a:p>
          <a:p>
            <a:pPr>
              <a:spcBef>
                <a:spcPts val="1200"/>
              </a:spcBef>
            </a:pPr>
            <a:r>
              <a:rPr lang="en-GB" sz="2000" dirty="0" smtClean="0"/>
              <a:t>examples: </a:t>
            </a:r>
          </a:p>
          <a:p>
            <a:pPr lvl="1">
              <a:spcBef>
                <a:spcPts val="1200"/>
              </a:spcBef>
            </a:pPr>
            <a:r>
              <a:rPr lang="en-GB" sz="1600" dirty="0" smtClean="0"/>
              <a:t>CSMD-CCLRC Core Scientific Metadata Model and ICAT Schema (suitable for large-scale facilities)</a:t>
            </a:r>
          </a:p>
          <a:p>
            <a:pPr lvl="1">
              <a:spcBef>
                <a:spcPts val="1200"/>
              </a:spcBef>
            </a:pPr>
            <a:r>
              <a:rPr lang="en-GB" sz="1600" dirty="0" smtClean="0"/>
              <a:t>QUDT and </a:t>
            </a:r>
            <a:r>
              <a:rPr lang="en-GB" sz="1600" dirty="0" smtClean="0"/>
              <a:t>EngMeta</a:t>
            </a:r>
            <a:r>
              <a:rPr lang="en-GB" sz="1600" dirty="0" smtClean="0"/>
              <a:t> (for engineering sciences)</a:t>
            </a:r>
          </a:p>
          <a:p>
            <a:pPr lvl="1">
              <a:spcBef>
                <a:spcPts val="1200"/>
              </a:spcBef>
            </a:pPr>
            <a:r>
              <a:rPr lang="en-GB" sz="1600" dirty="0" smtClean="0"/>
              <a:t>CodeMeta</a:t>
            </a:r>
            <a:r>
              <a:rPr lang="en-GB" sz="1600" dirty="0" smtClean="0"/>
              <a:t> (for software, based on JSON-LD)</a:t>
            </a:r>
          </a:p>
          <a:p>
            <a:pPr lvl="1">
              <a:spcBef>
                <a:spcPts val="1200"/>
              </a:spcBef>
            </a:pPr>
            <a:r>
              <a:rPr lang="en-GB" sz="1600" dirty="0" smtClean="0"/>
              <a:t>Data Documentation Initiative Schema (für economic sciences)</a:t>
            </a:r>
          </a:p>
          <a:p>
            <a:pPr lvl="1">
              <a:spcBef>
                <a:spcPts val="1200"/>
              </a:spcBef>
            </a:pPr>
            <a:r>
              <a:rPr lang="en-GB" sz="1600" dirty="0" smtClean="0"/>
              <a:t>Dublin Core (basis for many data infrastruc</a:t>
            </a:r>
            <a:r>
              <a:rPr lang="en-GB" sz="1600" dirty="0" smtClean="0"/>
              <a:t>tures, discipline-agnostic, widely used and accepted)</a:t>
            </a:r>
          </a:p>
          <a:p>
            <a:pPr marL="0" indent="0">
              <a:spcBef>
                <a:spcPts val="1200"/>
              </a:spcBef>
              <a:buNone/>
            </a:pPr>
            <a:endParaRPr lang="de-DE" sz="2000" dirty="0"/>
          </a:p>
          <a:p>
            <a:endParaRPr lang="de-DE" sz="2400" dirty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A0D7A86-75AE-40BD-A7DE-8CE43AFF3009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510867" y="4149080"/>
            <a:ext cx="8229600" cy="125273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93065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Meta </a:t>
            </a:r>
            <a:r>
              <a:rPr lang="de-DE" dirty="0" smtClean="0"/>
              <a:t>data</a:t>
            </a:r>
            <a:r>
              <a:rPr lang="de-DE" dirty="0" smtClean="0"/>
              <a:t> </a:t>
            </a:r>
            <a:r>
              <a:rPr lang="de-DE" dirty="0" smtClean="0"/>
              <a:t>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7150" y="4365104"/>
            <a:ext cx="8229600" cy="1761059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A0D7A86-75AE-40BD-A7DE-8CE43AFF3009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231320"/>
              </p:ext>
            </p:extLst>
          </p:nvPr>
        </p:nvGraphicFramePr>
        <p:xfrm>
          <a:off x="839776" y="1132205"/>
          <a:ext cx="8088522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794">
                  <a:extLst>
                    <a:ext uri="{9D8B030D-6E8A-4147-A177-3AD203B41FA5}">
                      <a16:colId xmlns:a16="http://schemas.microsoft.com/office/drawing/2014/main" val="343929207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97577326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434116175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14175097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7900"/>
                          </a:solidFill>
                        </a:rPr>
                        <a:t>Descriptive</a:t>
                      </a:r>
                      <a:endParaRPr lang="de-DE" dirty="0">
                        <a:solidFill>
                          <a:srgbClr val="FF79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7900"/>
                          </a:solidFill>
                        </a:rPr>
                        <a:t>Legal</a:t>
                      </a:r>
                      <a:endParaRPr lang="de-DE" dirty="0">
                        <a:solidFill>
                          <a:srgbClr val="FF79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7900"/>
                          </a:solidFill>
                        </a:rPr>
                        <a:t>Technical</a:t>
                      </a:r>
                      <a:endParaRPr lang="de-DE" dirty="0">
                        <a:solidFill>
                          <a:srgbClr val="FF79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7900"/>
                          </a:solidFill>
                        </a:rPr>
                        <a:t>Structural</a:t>
                      </a:r>
                      <a:endParaRPr lang="de-DE" dirty="0">
                        <a:solidFill>
                          <a:srgbClr val="FF79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808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author</a:t>
                      </a:r>
                    </a:p>
                    <a:p>
                      <a:r>
                        <a:rPr lang="en-GB" noProof="0" dirty="0" smtClean="0"/>
                        <a:t>title</a:t>
                      </a:r>
                    </a:p>
                    <a:p>
                      <a:r>
                        <a:rPr lang="en-GB" noProof="0" dirty="0" smtClean="0"/>
                        <a:t>abstract</a:t>
                      </a:r>
                    </a:p>
                    <a:p>
                      <a:r>
                        <a:rPr lang="en-GB" noProof="0" dirty="0" smtClean="0"/>
                        <a:t>keywords</a:t>
                      </a:r>
                    </a:p>
                    <a:p>
                      <a:r>
                        <a:rPr lang="en-GB" noProof="0" dirty="0" smtClean="0"/>
                        <a:t>…</a:t>
                      </a:r>
                      <a:endParaRPr lang="en-GB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copyright info</a:t>
                      </a:r>
                    </a:p>
                    <a:p>
                      <a:r>
                        <a:rPr lang="en-GB" noProof="0" dirty="0" smtClean="0"/>
                        <a:t>licensing info</a:t>
                      </a:r>
                    </a:p>
                    <a:p>
                      <a:r>
                        <a:rPr lang="en-GB" noProof="0" dirty="0" smtClean="0"/>
                        <a:t>DOI</a:t>
                      </a:r>
                    </a:p>
                    <a:p>
                      <a:r>
                        <a:rPr lang="en-GB" noProof="0" dirty="0" smtClean="0"/>
                        <a:t>…</a:t>
                      </a:r>
                      <a:endParaRPr lang="en-GB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format info</a:t>
                      </a:r>
                    </a:p>
                    <a:p>
                      <a:r>
                        <a:rPr lang="en-GB" noProof="0" dirty="0" smtClean="0"/>
                        <a:t>size</a:t>
                      </a:r>
                    </a:p>
                    <a:p>
                      <a:r>
                        <a:rPr lang="en-GB" noProof="0" dirty="0" smtClean="0"/>
                        <a:t>specific parameters</a:t>
                      </a:r>
                    </a:p>
                    <a:p>
                      <a:r>
                        <a:rPr lang="en-GB" noProof="0" dirty="0" smtClean="0"/>
                        <a:t>…</a:t>
                      </a:r>
                      <a:endParaRPr lang="en-GB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Relationship</a:t>
                      </a:r>
                      <a:r>
                        <a:rPr lang="en-GB" baseline="0" noProof="0" dirty="0" smtClean="0"/>
                        <a:t> between individual dataset components</a:t>
                      </a:r>
                    </a:p>
                    <a:p>
                      <a:r>
                        <a:rPr lang="en-GB" baseline="0" noProof="0" dirty="0" smtClean="0"/>
                        <a:t>…</a:t>
                      </a:r>
                      <a:endParaRPr lang="en-GB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820235"/>
                  </a:ext>
                </a:extLst>
              </a:tr>
            </a:tbl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24" y="3148163"/>
            <a:ext cx="3066112" cy="243388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180865"/>
            <a:ext cx="3547449" cy="249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4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Thuringian</a:t>
            </a:r>
            <a:r>
              <a:rPr lang="de-DE" sz="2400" dirty="0" smtClean="0"/>
              <a:t> Research Data Management </a:t>
            </a:r>
            <a:r>
              <a:rPr lang="de-DE" sz="2400" dirty="0" smtClean="0"/>
              <a:t>Competency</a:t>
            </a:r>
            <a:r>
              <a:rPr lang="de-DE" sz="2400" dirty="0" smtClean="0"/>
              <a:t> Network</a:t>
            </a:r>
            <a:endParaRPr lang="de-DE" sz="24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t>19.03.2018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t>www.tu-ilmenau.de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t>Seite </a:t>
            </a:r>
            <a:fld id="{402ADA08-204E-469A-AA1E-1021AF07D633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cxnSp>
        <p:nvCxnSpPr>
          <p:cNvPr id="10" name="Gerader Verbinder 9"/>
          <p:cNvCxnSpPr/>
          <p:nvPr/>
        </p:nvCxnSpPr>
        <p:spPr bwMode="auto">
          <a:xfrm>
            <a:off x="6012160" y="3284984"/>
            <a:ext cx="3600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r Verbinder 14"/>
          <p:cNvCxnSpPr/>
          <p:nvPr/>
        </p:nvCxnSpPr>
        <p:spPr bwMode="auto">
          <a:xfrm>
            <a:off x="6516216" y="3284984"/>
            <a:ext cx="360040" cy="1440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r Verbinder 16"/>
          <p:cNvCxnSpPr/>
          <p:nvPr/>
        </p:nvCxnSpPr>
        <p:spPr bwMode="auto">
          <a:xfrm flipH="1">
            <a:off x="5781675" y="3501008"/>
            <a:ext cx="1094581" cy="60426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feld 23"/>
          <p:cNvSpPr txBox="1"/>
          <p:nvPr/>
        </p:nvSpPr>
        <p:spPr>
          <a:xfrm>
            <a:off x="533262" y="1178256"/>
            <a:ext cx="288514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5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Duration: 2 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5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years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5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(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5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since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5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11/2018) 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5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with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5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5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option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5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5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for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5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5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extension</a:t>
            </a: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00335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00335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400" dirty="0">
                <a:solidFill>
                  <a:srgbClr val="003359"/>
                </a:solidFill>
              </a:rPr>
              <a:t>C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5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oordination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5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: FSU Jena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00335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400" dirty="0">
                <a:solidFill>
                  <a:srgbClr val="003359"/>
                </a:solidFill>
              </a:rPr>
              <a:t>a</a:t>
            </a:r>
            <a:r>
              <a:rPr lang="de-DE" sz="1400" dirty="0" smtClean="0">
                <a:solidFill>
                  <a:srgbClr val="003359"/>
                </a:solidFill>
              </a:rPr>
              <a:t>vailable</a:t>
            </a:r>
            <a:r>
              <a:rPr lang="de-DE" sz="1400" dirty="0" smtClean="0">
                <a:solidFill>
                  <a:srgbClr val="003359"/>
                </a:solidFill>
              </a:rPr>
              <a:t> </a:t>
            </a:r>
            <a:r>
              <a:rPr lang="de-DE" sz="1400" dirty="0" smtClean="0">
                <a:solidFill>
                  <a:srgbClr val="003359"/>
                </a:solidFill>
              </a:rPr>
              <a:t>for</a:t>
            </a:r>
            <a:r>
              <a:rPr lang="de-DE" sz="1400" dirty="0" smtClean="0">
                <a:solidFill>
                  <a:srgbClr val="003359"/>
                </a:solidFill>
              </a:rPr>
              <a:t> </a:t>
            </a:r>
            <a:r>
              <a:rPr lang="de-DE" sz="1400" dirty="0" smtClean="0">
                <a:solidFill>
                  <a:srgbClr val="003359"/>
                </a:solidFill>
              </a:rPr>
              <a:t>members</a:t>
            </a:r>
            <a:r>
              <a:rPr lang="de-DE" sz="1400" dirty="0" smtClean="0">
                <a:solidFill>
                  <a:srgbClr val="003359"/>
                </a:solidFill>
              </a:rPr>
              <a:t> </a:t>
            </a:r>
            <a:r>
              <a:rPr lang="de-DE" sz="1400" dirty="0" smtClean="0">
                <a:solidFill>
                  <a:srgbClr val="003359"/>
                </a:solidFill>
              </a:rPr>
              <a:t>of</a:t>
            </a:r>
            <a:r>
              <a:rPr lang="de-DE" sz="1400" dirty="0">
                <a:solidFill>
                  <a:srgbClr val="003359"/>
                </a:solidFill>
              </a:rPr>
              <a:t> </a:t>
            </a:r>
            <a:r>
              <a:rPr lang="de-DE" sz="1400" dirty="0" smtClean="0">
                <a:solidFill>
                  <a:srgbClr val="003359"/>
                </a:solidFill>
              </a:rPr>
              <a:t>all </a:t>
            </a:r>
            <a:r>
              <a:rPr lang="de-DE" sz="1400" dirty="0" smtClean="0">
                <a:solidFill>
                  <a:srgbClr val="003359"/>
                </a:solidFill>
              </a:rPr>
              <a:t>Thuringian</a:t>
            </a:r>
            <a:r>
              <a:rPr lang="de-DE" sz="1400" dirty="0" smtClean="0">
                <a:solidFill>
                  <a:srgbClr val="003359"/>
                </a:solidFill>
              </a:rPr>
              <a:t> </a:t>
            </a:r>
            <a:r>
              <a:rPr lang="de-DE" sz="1400" dirty="0" smtClean="0">
                <a:solidFill>
                  <a:srgbClr val="003359"/>
                </a:solidFill>
              </a:rPr>
              <a:t>universities</a:t>
            </a:r>
            <a:r>
              <a:rPr lang="de-DE" sz="1400" dirty="0" smtClean="0">
                <a:solidFill>
                  <a:srgbClr val="003359"/>
                </a:solidFill>
              </a:rPr>
              <a:t> </a:t>
            </a:r>
            <a:r>
              <a:rPr lang="de-DE" sz="1400" dirty="0" smtClean="0">
                <a:solidFill>
                  <a:srgbClr val="003359"/>
                </a:solidFill>
              </a:rPr>
              <a:t>and</a:t>
            </a:r>
            <a:r>
              <a:rPr lang="de-DE" sz="1400" dirty="0" smtClean="0">
                <a:solidFill>
                  <a:srgbClr val="003359"/>
                </a:solidFill>
              </a:rPr>
              <a:t> </a:t>
            </a:r>
            <a:r>
              <a:rPr lang="de-DE" sz="1400" dirty="0" smtClean="0">
                <a:solidFill>
                  <a:srgbClr val="003359"/>
                </a:solidFill>
              </a:rPr>
              <a:t>colleges</a:t>
            </a:r>
            <a:r>
              <a:rPr lang="de-DE" sz="1400" dirty="0" smtClean="0">
                <a:solidFill>
                  <a:srgbClr val="003359"/>
                </a:solidFill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5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5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400" dirty="0" smtClean="0">
                <a:solidFill>
                  <a:srgbClr val="003359"/>
                </a:solidFill>
              </a:rPr>
              <a:t>Consultation</a:t>
            </a:r>
            <a:r>
              <a:rPr lang="de-DE" sz="1400" dirty="0" smtClean="0">
                <a:solidFill>
                  <a:srgbClr val="003359"/>
                </a:solidFill>
              </a:rPr>
              <a:t>, </a:t>
            </a:r>
            <a:r>
              <a:rPr lang="de-DE" sz="1400" dirty="0" smtClean="0">
                <a:solidFill>
                  <a:srgbClr val="003359"/>
                </a:solidFill>
              </a:rPr>
              <a:t>support</a:t>
            </a:r>
            <a:r>
              <a:rPr lang="de-DE" sz="1400" dirty="0" smtClean="0">
                <a:solidFill>
                  <a:srgbClr val="003359"/>
                </a:solidFill>
              </a:rPr>
              <a:t>, </a:t>
            </a:r>
            <a:r>
              <a:rPr lang="de-DE" sz="1400" dirty="0" smtClean="0">
                <a:solidFill>
                  <a:srgbClr val="003359"/>
                </a:solidFill>
              </a:rPr>
              <a:t>training</a:t>
            </a:r>
            <a:r>
              <a:rPr lang="de-DE" sz="1400" dirty="0" smtClean="0">
                <a:solidFill>
                  <a:srgbClr val="003359"/>
                </a:solidFill>
              </a:rPr>
              <a:t>, </a:t>
            </a:r>
            <a:r>
              <a:rPr lang="de-DE" sz="1400" dirty="0" smtClean="0">
                <a:solidFill>
                  <a:srgbClr val="003359"/>
                </a:solidFill>
              </a:rPr>
              <a:t>education</a:t>
            </a:r>
            <a:r>
              <a:rPr lang="de-DE" sz="1400" dirty="0" smtClean="0">
                <a:solidFill>
                  <a:srgbClr val="003359"/>
                </a:solidFill>
              </a:rPr>
              <a:t> </a:t>
            </a:r>
            <a:r>
              <a:rPr lang="de-DE" sz="1400" dirty="0" smtClean="0">
                <a:solidFill>
                  <a:srgbClr val="003359"/>
                </a:solidFill>
              </a:rPr>
              <a:t>and</a:t>
            </a:r>
            <a:r>
              <a:rPr lang="de-DE" sz="1400" dirty="0" smtClean="0">
                <a:solidFill>
                  <a:srgbClr val="003359"/>
                </a:solidFill>
              </a:rPr>
              <a:t> </a:t>
            </a:r>
            <a:r>
              <a:rPr lang="de-DE" sz="1400" dirty="0" smtClean="0">
                <a:solidFill>
                  <a:srgbClr val="003359"/>
                </a:solidFill>
              </a:rPr>
              <a:t>information</a:t>
            </a:r>
            <a:endParaRPr kumimoji="0" lang="de-DE" sz="1400" b="0" i="0" u="none" strike="noStrike" kern="1200" cap="none" spc="0" normalizeH="0" noProof="0" dirty="0" smtClean="0">
              <a:ln>
                <a:noFill/>
              </a:ln>
              <a:solidFill>
                <a:srgbClr val="00335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5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400" dirty="0">
                <a:solidFill>
                  <a:srgbClr val="003359"/>
                </a:solidFill>
              </a:rPr>
              <a:t>p</a:t>
            </a:r>
            <a:r>
              <a:rPr lang="de-DE" sz="1400" dirty="0" smtClean="0">
                <a:solidFill>
                  <a:srgbClr val="003359"/>
                </a:solidFill>
              </a:rPr>
              <a:t>artly</a:t>
            </a:r>
            <a:r>
              <a:rPr lang="de-DE" sz="1400" dirty="0" smtClean="0">
                <a:solidFill>
                  <a:srgbClr val="003359"/>
                </a:solidFill>
              </a:rPr>
              <a:t> </a:t>
            </a:r>
            <a:r>
              <a:rPr lang="de-DE" sz="1400" dirty="0" smtClean="0">
                <a:solidFill>
                  <a:srgbClr val="003359"/>
                </a:solidFill>
              </a:rPr>
              <a:t>funded</a:t>
            </a:r>
            <a:r>
              <a:rPr lang="de-DE" sz="1400" dirty="0" smtClean="0">
                <a:solidFill>
                  <a:srgbClr val="003359"/>
                </a:solidFill>
              </a:rPr>
              <a:t> </a:t>
            </a:r>
            <a:r>
              <a:rPr lang="de-DE" sz="1400" dirty="0" smtClean="0">
                <a:solidFill>
                  <a:srgbClr val="003359"/>
                </a:solidFill>
              </a:rPr>
              <a:t>by</a:t>
            </a:r>
            <a:r>
              <a:rPr lang="de-DE" sz="1400" dirty="0" smtClean="0">
                <a:solidFill>
                  <a:srgbClr val="003359"/>
                </a:solidFill>
              </a:rPr>
              <a:t> </a:t>
            </a:r>
            <a:r>
              <a:rPr lang="de-DE" sz="1400" dirty="0" smtClean="0">
                <a:solidFill>
                  <a:srgbClr val="003359"/>
                </a:solidFill>
              </a:rPr>
              <a:t>the</a:t>
            </a:r>
            <a:r>
              <a:rPr lang="de-DE" sz="1400" dirty="0" smtClean="0">
                <a:solidFill>
                  <a:srgbClr val="003359"/>
                </a:solidFill>
              </a:rPr>
              <a:t> TMWWDG (</a:t>
            </a:r>
            <a:r>
              <a:rPr lang="de-DE" sz="1400" dirty="0" smtClean="0">
                <a:solidFill>
                  <a:srgbClr val="003359"/>
                </a:solidFill>
              </a:rPr>
              <a:t>Ministry</a:t>
            </a:r>
            <a:r>
              <a:rPr lang="de-DE" sz="1400" dirty="0" smtClean="0">
                <a:solidFill>
                  <a:srgbClr val="003359"/>
                </a:solidFill>
              </a:rPr>
              <a:t> </a:t>
            </a:r>
            <a:r>
              <a:rPr lang="de-DE" sz="1400" dirty="0" smtClean="0">
                <a:solidFill>
                  <a:srgbClr val="003359"/>
                </a:solidFill>
              </a:rPr>
              <a:t>for</a:t>
            </a:r>
            <a:r>
              <a:rPr lang="de-DE" sz="1400" dirty="0" smtClean="0">
                <a:solidFill>
                  <a:srgbClr val="003359"/>
                </a:solidFill>
              </a:rPr>
              <a:t> Economy, Science </a:t>
            </a:r>
            <a:r>
              <a:rPr lang="de-DE" sz="1400" dirty="0" smtClean="0">
                <a:solidFill>
                  <a:srgbClr val="003359"/>
                </a:solidFill>
              </a:rPr>
              <a:t>and</a:t>
            </a:r>
            <a:r>
              <a:rPr lang="de-DE" sz="1400" dirty="0" smtClean="0">
                <a:solidFill>
                  <a:srgbClr val="003359"/>
                </a:solidFill>
              </a:rPr>
              <a:t> </a:t>
            </a:r>
            <a:r>
              <a:rPr lang="de-DE" sz="1400" dirty="0" smtClean="0">
                <a:solidFill>
                  <a:srgbClr val="003359"/>
                </a:solidFill>
              </a:rPr>
              <a:t>Digítal</a:t>
            </a:r>
            <a:r>
              <a:rPr lang="de-DE" sz="1400" dirty="0" smtClean="0">
                <a:solidFill>
                  <a:srgbClr val="003359"/>
                </a:solidFill>
              </a:rPr>
              <a:t> Society)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1400" dirty="0">
              <a:solidFill>
                <a:srgbClr val="003359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400" dirty="0" smtClean="0">
                <a:solidFill>
                  <a:srgbClr val="003359"/>
                </a:solidFill>
              </a:rPr>
              <a:t>Organisers</a:t>
            </a:r>
            <a:r>
              <a:rPr lang="de-DE" sz="1400" dirty="0" smtClean="0">
                <a:solidFill>
                  <a:srgbClr val="003359"/>
                </a:solidFill>
              </a:rPr>
              <a:t> </a:t>
            </a:r>
            <a:r>
              <a:rPr lang="de-DE" sz="1400" dirty="0" smtClean="0">
                <a:solidFill>
                  <a:srgbClr val="003359"/>
                </a:solidFill>
              </a:rPr>
              <a:t>of</a:t>
            </a:r>
            <a:r>
              <a:rPr lang="de-DE" sz="1400" dirty="0" smtClean="0">
                <a:solidFill>
                  <a:srgbClr val="003359"/>
                </a:solidFill>
              </a:rPr>
              <a:t> </a:t>
            </a:r>
            <a:r>
              <a:rPr lang="de-DE" sz="1400" dirty="0" smtClean="0">
                <a:solidFill>
                  <a:srgbClr val="003359"/>
                </a:solidFill>
              </a:rPr>
              <a:t>the</a:t>
            </a:r>
            <a:r>
              <a:rPr lang="de-DE" sz="1400" dirty="0" smtClean="0">
                <a:solidFill>
                  <a:srgbClr val="003359"/>
                </a:solidFill>
              </a:rPr>
              <a:t> Thüringer FDM-Tage (June 2019, 2020)</a:t>
            </a: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00335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5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5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35" name="Gruppieren 34"/>
          <p:cNvGrpSpPr/>
          <p:nvPr/>
        </p:nvGrpSpPr>
        <p:grpSpPr>
          <a:xfrm>
            <a:off x="3635896" y="1196752"/>
            <a:ext cx="5090015" cy="4392488"/>
            <a:chOff x="3635896" y="1196752"/>
            <a:chExt cx="5382480" cy="4581128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96" y="1196752"/>
              <a:ext cx="5382480" cy="4581128"/>
            </a:xfrm>
            <a:prstGeom prst="rect">
              <a:avLst/>
            </a:prstGeom>
          </p:spPr>
        </p:pic>
        <p:grpSp>
          <p:nvGrpSpPr>
            <p:cNvPr id="28" name="Gruppieren 27"/>
            <p:cNvGrpSpPr/>
            <p:nvPr/>
          </p:nvGrpSpPr>
          <p:grpSpPr>
            <a:xfrm>
              <a:off x="5781675" y="3291458"/>
              <a:ext cx="1094581" cy="820291"/>
              <a:chOff x="5781675" y="3291458"/>
              <a:chExt cx="1094581" cy="820291"/>
            </a:xfrm>
          </p:grpSpPr>
          <p:cxnSp>
            <p:nvCxnSpPr>
              <p:cNvPr id="23" name="Gerader Verbinder 22"/>
              <p:cNvCxnSpPr/>
              <p:nvPr/>
            </p:nvCxnSpPr>
            <p:spPr bwMode="auto">
              <a:xfrm flipH="1">
                <a:off x="5781675" y="3356992"/>
                <a:ext cx="158477" cy="74828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Gerader Verbinder 24"/>
              <p:cNvCxnSpPr/>
              <p:nvPr/>
            </p:nvCxnSpPr>
            <p:spPr bwMode="auto">
              <a:xfrm>
                <a:off x="6012160" y="3291458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Gerader Verbinder 25"/>
              <p:cNvCxnSpPr/>
              <p:nvPr/>
            </p:nvCxnSpPr>
            <p:spPr bwMode="auto">
              <a:xfrm>
                <a:off x="6516216" y="3291458"/>
                <a:ext cx="360040" cy="14401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Gerader Verbinder 26"/>
              <p:cNvCxnSpPr/>
              <p:nvPr/>
            </p:nvCxnSpPr>
            <p:spPr bwMode="auto">
              <a:xfrm flipH="1">
                <a:off x="5781675" y="3507482"/>
                <a:ext cx="1094581" cy="60426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18" name="Grafik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67" y="1300730"/>
            <a:ext cx="1419581" cy="65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4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Practical</a:t>
            </a:r>
            <a:r>
              <a:rPr lang="de-DE" dirty="0" smtClean="0"/>
              <a:t> </a:t>
            </a:r>
            <a:r>
              <a:rPr lang="de-DE" dirty="0" smtClean="0"/>
              <a:t>exercise</a:t>
            </a:r>
            <a:r>
              <a:rPr lang="de-DE" dirty="0" smtClean="0"/>
              <a:t>: </a:t>
            </a:r>
            <a:r>
              <a:rPr lang="de-DE" dirty="0" smtClean="0"/>
              <a:t>m</a:t>
            </a:r>
            <a:r>
              <a:rPr lang="de-DE" dirty="0" smtClean="0"/>
              <a:t>eta</a:t>
            </a:r>
            <a:r>
              <a:rPr lang="de-DE" dirty="0" smtClean="0"/>
              <a:t> </a:t>
            </a:r>
            <a:r>
              <a:rPr lang="de-DE" dirty="0" smtClean="0"/>
              <a:t>data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402ADA08-204E-469A-AA1E-1021AF07D633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69925" y="1772816"/>
            <a:ext cx="74434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sz="2800" dirty="0" smtClean="0"/>
              <a:t>Think about what kind of metadata are used in your field of research.</a:t>
            </a:r>
          </a:p>
          <a:p>
            <a:pPr marL="457200" indent="-457200">
              <a:buAutoNum type="arabicPeriod"/>
            </a:pPr>
            <a:r>
              <a:rPr lang="en-GB" sz="2800" dirty="0" smtClean="0"/>
              <a:t>Select a specific data set from a project you‘re working on and make a list of the metadata necessary to reproduce/use the data.</a:t>
            </a:r>
          </a:p>
          <a:p>
            <a:pPr marL="457200" indent="-457200">
              <a:buAutoNum type="arabicPeriod"/>
            </a:pPr>
            <a:r>
              <a:rPr lang="en-GB" sz="2800" dirty="0" smtClean="0"/>
              <a:t>The group will try and guess from a few examples what kind of data set you‘re describing.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2240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(Long-term)</a:t>
            </a:r>
            <a:r>
              <a:rPr lang="de-DE" dirty="0" smtClean="0"/>
              <a:t>archiving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97150" y="1484784"/>
            <a:ext cx="8229600" cy="4353347"/>
          </a:xfrm>
        </p:spPr>
        <p:txBody>
          <a:bodyPr/>
          <a:lstStyle/>
          <a:p>
            <a:r>
              <a:rPr lang="en-GB" sz="2000" dirty="0" smtClean="0"/>
              <a:t>store data in an archivable format </a:t>
            </a:r>
          </a:p>
          <a:p>
            <a:r>
              <a:rPr lang="en-GB" sz="2000" dirty="0" smtClean="0"/>
              <a:t>use a separate archive file or better yet an archiving server </a:t>
            </a:r>
            <a:r>
              <a:rPr lang="en-GB" sz="2000" dirty="0" smtClean="0">
                <a:sym typeface="Wingdings" panose="05000000000000000000" pitchFamily="2" charset="2"/>
              </a:rPr>
              <a:t>(tamper-proof, revision-proof)</a:t>
            </a:r>
          </a:p>
          <a:p>
            <a:r>
              <a:rPr lang="en-GB" sz="2000" dirty="0" smtClean="0">
                <a:sym typeface="Wingdings" panose="05000000000000000000" pitchFamily="2" charset="2"/>
              </a:rPr>
              <a:t>good scientific practice: ensure availability and usability of your primary research data for at least </a:t>
            </a:r>
            <a:r>
              <a:rPr lang="en-GB" sz="2000" u="sng" dirty="0" smtClean="0">
                <a:sym typeface="Wingdings" panose="05000000000000000000" pitchFamily="2" charset="2"/>
              </a:rPr>
              <a:t>10 years</a:t>
            </a:r>
            <a:r>
              <a:rPr lang="en-GB" sz="2000" dirty="0" smtClean="0">
                <a:sym typeface="Wingdings" panose="05000000000000000000" pitchFamily="2" charset="2"/>
              </a:rPr>
              <a:t>!</a:t>
            </a:r>
          </a:p>
          <a:p>
            <a:pPr marL="0" indent="0">
              <a:buNone/>
            </a:pPr>
            <a:endParaRPr lang="en-GB" sz="2000" dirty="0" smtClean="0">
              <a:sym typeface="Wingdings" panose="05000000000000000000" pitchFamily="2" charset="2"/>
            </a:endParaRPr>
          </a:p>
          <a:p>
            <a:r>
              <a:rPr lang="en-GB" sz="2000" dirty="0" smtClean="0">
                <a:sym typeface="Wingdings" panose="05000000000000000000" pitchFamily="2" charset="2"/>
              </a:rPr>
              <a:t>Selection criteria for long-term archiving (10+ years - infinity):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GB" sz="1600" dirty="0" smtClean="0"/>
              <a:t>costly/expensive to gather/generate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GB" sz="1600" dirty="0" smtClean="0"/>
              <a:t>irretrievable if lost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GB" sz="1600" dirty="0" smtClean="0"/>
              <a:t>connected to a publication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GB" sz="1600" dirty="0" smtClean="0"/>
              <a:t>mile stones</a:t>
            </a:r>
            <a:endParaRPr lang="en-GB" sz="16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FC97D4C-8DDB-44B4-B504-A023093F4EF0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718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 smtClean="0"/>
              <a:t>formats</a:t>
            </a:r>
            <a:r>
              <a:rPr lang="de-DE" dirty="0" smtClean="0"/>
              <a:t> I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734888" y="1196752"/>
            <a:ext cx="82296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 smtClean="0"/>
              <a:t>Suitable for (long-term)archiving: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unencrypted, un-compiled, standardised, lossless, open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smtClean="0"/>
              <a:t>If your data are in a proprietary format (example: </a:t>
            </a:r>
            <a:r>
              <a:rPr lang="en-GB" sz="2400" dirty="0" smtClean="0"/>
              <a:t>MatLab</a:t>
            </a:r>
            <a:r>
              <a:rPr lang="en-GB" sz="2400" dirty="0" smtClean="0"/>
              <a:t> output), also store them in an open/archivable format (txt, ASCII)!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smtClean="0"/>
              <a:t>(Long-term)archiving can be costly and time-consuming (documentation, meta data). </a:t>
            </a:r>
            <a:endParaRPr lang="en-GB" sz="24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FC97D4C-8DDB-44B4-B504-A023093F4EF0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32" y="4905333"/>
            <a:ext cx="4967536" cy="82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2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 smtClean="0"/>
              <a:t>formats</a:t>
            </a:r>
            <a:r>
              <a:rPr lang="de-DE" dirty="0" smtClean="0"/>
              <a:t> II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697850" y="5267133"/>
            <a:ext cx="8364679" cy="720080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smtClean="0"/>
              <a:t>More </a:t>
            </a:r>
            <a:r>
              <a:rPr lang="de-DE" sz="2000" dirty="0" smtClean="0"/>
              <a:t>info</a:t>
            </a:r>
            <a:r>
              <a:rPr lang="de-DE" sz="2000" dirty="0" smtClean="0"/>
              <a:t>: </a:t>
            </a:r>
            <a:r>
              <a:rPr lang="de-DE" sz="2000" dirty="0">
                <a:hlinkClick r:id="rId2"/>
              </a:rPr>
              <a:t>https://libguides.nus.edu.sg/rdm/file_formats</a:t>
            </a:r>
            <a:endParaRPr lang="de-DE" sz="2000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FC97D4C-8DDB-44B4-B504-A023093F4EF0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51" y="1743946"/>
            <a:ext cx="8191904" cy="255726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483768" y="4365104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Quelle: Kerstin </a:t>
            </a:r>
            <a:r>
              <a:rPr lang="de-DE" sz="1000" dirty="0"/>
              <a:t>H</a:t>
            </a:r>
            <a:r>
              <a:rPr lang="de-DE" sz="1000" dirty="0" smtClean="0"/>
              <a:t>elbig, Einführung in das Forschungsdatenmanagement </a:t>
            </a:r>
            <a:r>
              <a:rPr lang="en-US" sz="1000" dirty="0"/>
              <a:t>RDA-DE-Trainings-Workshop </a:t>
            </a:r>
            <a:r>
              <a:rPr lang="en-US" sz="1000" dirty="0" smtClean="0"/>
              <a:t>A1, 2017.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21635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Storage </a:t>
            </a:r>
            <a:r>
              <a:rPr lang="de-DE" dirty="0" smtClean="0"/>
              <a:t>media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622925"/>
              </p:ext>
            </p:extLst>
          </p:nvPr>
        </p:nvGraphicFramePr>
        <p:xfrm>
          <a:off x="837928" y="1124744"/>
          <a:ext cx="7848872" cy="4032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FC97D4C-8DDB-44B4-B504-A023093F4EF0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837928" y="5301208"/>
            <a:ext cx="7859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According</a:t>
            </a:r>
            <a:r>
              <a:rPr lang="de-DE" sz="1400" dirty="0" smtClean="0"/>
              <a:t> </a:t>
            </a:r>
            <a:r>
              <a:rPr lang="de-DE" sz="1400" dirty="0" smtClean="0"/>
              <a:t>to</a:t>
            </a:r>
            <a:r>
              <a:rPr lang="de-DE" sz="1400" dirty="0" smtClean="0"/>
              <a:t> </a:t>
            </a:r>
            <a:r>
              <a:rPr lang="de-DE" sz="1400" dirty="0" smtClean="0"/>
              <a:t>manufacturer</a:t>
            </a:r>
            <a:r>
              <a:rPr lang="de-DE" sz="1400" dirty="0" smtClean="0"/>
              <a:t> </a:t>
            </a:r>
            <a:r>
              <a:rPr lang="de-DE" sz="1400" dirty="0" smtClean="0"/>
              <a:t>Milleniata</a:t>
            </a:r>
            <a:r>
              <a:rPr lang="de-DE" sz="1400" dirty="0" smtClean="0"/>
              <a:t>, </a:t>
            </a:r>
            <a:r>
              <a:rPr lang="de-DE" sz="1400" dirty="0" smtClean="0"/>
              <a:t>the</a:t>
            </a:r>
            <a:r>
              <a:rPr lang="de-DE" sz="1400" dirty="0" smtClean="0"/>
              <a:t>  </a:t>
            </a:r>
            <a:r>
              <a:rPr lang="de-DE" sz="1400" dirty="0" smtClean="0"/>
              <a:t>Millenium</a:t>
            </a:r>
            <a:r>
              <a:rPr lang="de-DE" sz="1400" dirty="0" smtClean="0"/>
              <a:t> </a:t>
            </a:r>
            <a:r>
              <a:rPr lang="de-DE" sz="1400" dirty="0" smtClean="0"/>
              <a:t>disc</a:t>
            </a:r>
            <a:r>
              <a:rPr lang="de-DE" sz="1400" dirty="0" smtClean="0"/>
              <a:t> </a:t>
            </a:r>
            <a:r>
              <a:rPr lang="de-DE" sz="1400" dirty="0" smtClean="0"/>
              <a:t>has</a:t>
            </a:r>
            <a:r>
              <a:rPr lang="de-DE" sz="1400" dirty="0" smtClean="0"/>
              <a:t> a </a:t>
            </a:r>
            <a:r>
              <a:rPr lang="de-DE" sz="1400" dirty="0" smtClean="0"/>
              <a:t>life</a:t>
            </a:r>
            <a:r>
              <a:rPr lang="de-DE" sz="1400" dirty="0" smtClean="0"/>
              <a:t>-span </a:t>
            </a:r>
            <a:r>
              <a:rPr lang="de-DE" sz="1400" dirty="0" smtClean="0"/>
              <a:t>of</a:t>
            </a:r>
            <a:r>
              <a:rPr lang="de-DE" sz="1400" dirty="0" smtClean="0"/>
              <a:t> 1000 </a:t>
            </a:r>
            <a:r>
              <a:rPr lang="de-DE" sz="1400" dirty="0" smtClean="0"/>
              <a:t>years</a:t>
            </a:r>
            <a:r>
              <a:rPr lang="de-DE" sz="1400" dirty="0" smtClean="0"/>
              <a:t>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5129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</a:t>
            </a:r>
            <a:r>
              <a:rPr lang="de-DE" dirty="0" smtClean="0"/>
              <a:t>ocument</a:t>
            </a:r>
            <a:r>
              <a:rPr lang="de-DE" dirty="0" smtClean="0"/>
              <a:t> </a:t>
            </a:r>
            <a:r>
              <a:rPr lang="de-DE" dirty="0" smtClean="0"/>
              <a:t>your</a:t>
            </a:r>
            <a:r>
              <a:rPr lang="de-DE" dirty="0" smtClean="0"/>
              <a:t> </a:t>
            </a:r>
            <a:r>
              <a:rPr lang="de-DE" dirty="0" smtClean="0"/>
              <a:t>data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4" y="1279301"/>
            <a:ext cx="7992888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Essential for replication and reuse!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have a data management plan &amp; consider publishing it</a:t>
            </a:r>
          </a:p>
          <a:p>
            <a:r>
              <a:rPr lang="en-GB" sz="2400" dirty="0" smtClean="0"/>
              <a:t>publish meta data in human + machine-readable form</a:t>
            </a:r>
          </a:p>
          <a:p>
            <a:r>
              <a:rPr lang="en-GB" sz="2400" dirty="0" smtClean="0"/>
              <a:t>document processing and analysis information (formats, coding conventions, units of measurement)</a:t>
            </a:r>
          </a:p>
          <a:p>
            <a:r>
              <a:rPr lang="en-GB" sz="2400" dirty="0" smtClean="0"/>
              <a:t>archive and make accessible additional materials like software code, code books etc. </a:t>
            </a:r>
          </a:p>
          <a:p>
            <a:r>
              <a:rPr lang="en-GB" sz="2400" dirty="0" smtClean="0"/>
              <a:t>when in doubt: document (and possibly publish) anything needed to understand your data!</a:t>
            </a:r>
            <a:endParaRPr lang="en-GB" sz="2400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A0D7A86-75AE-40BD-A7DE-8CE43AFF3009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516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449796" y="0"/>
            <a:ext cx="8694204" cy="5955382"/>
          </a:xfrm>
          <a:prstGeom prst="rect">
            <a:avLst/>
          </a:prstGeom>
          <a:blipFill dpi="0" rotWithShape="1">
            <a:blip r:embed="rId2">
              <a:alphaModFix am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A0D7A86-75AE-40BD-A7DE-8CE43AFF3009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71600" y="242088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IV. R like </a:t>
            </a:r>
            <a:r>
              <a:rPr lang="en-GB" sz="3600" dirty="0" smtClean="0"/>
              <a:t>re-usable</a:t>
            </a:r>
            <a:r>
              <a:rPr lang="de-DE" sz="3600" dirty="0" smtClean="0"/>
              <a:t>: </a:t>
            </a:r>
            <a:r>
              <a:rPr lang="en-GB" sz="3600" dirty="0" smtClean="0"/>
              <a:t>licenses</a:t>
            </a:r>
            <a:r>
              <a:rPr lang="de-DE" sz="3600" dirty="0" smtClean="0"/>
              <a:t> </a:t>
            </a:r>
            <a:r>
              <a:rPr lang="en-GB" sz="3600" dirty="0" smtClean="0"/>
              <a:t>and</a:t>
            </a:r>
            <a:r>
              <a:rPr lang="de-DE" sz="3600" dirty="0" smtClean="0"/>
              <a:t> </a:t>
            </a:r>
            <a:r>
              <a:rPr lang="de-DE" sz="3600" dirty="0"/>
              <a:t>legal </a:t>
            </a:r>
            <a:r>
              <a:rPr lang="en-GB" sz="3600" dirty="0" smtClean="0"/>
              <a:t>issues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899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de-DE" sz="3600" dirty="0" smtClean="0"/>
              <a:t>Policies</a:t>
            </a:r>
            <a:r>
              <a:rPr lang="de-DE" sz="3600" dirty="0" smtClean="0"/>
              <a:t> </a:t>
            </a:r>
            <a:r>
              <a:rPr lang="de-DE" sz="3600" dirty="0" smtClean="0"/>
              <a:t>and</a:t>
            </a:r>
            <a:r>
              <a:rPr lang="de-DE" sz="3600" dirty="0" smtClean="0"/>
              <a:t> Guidelines I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88161" y="1556792"/>
            <a:ext cx="8229600" cy="4525963"/>
          </a:xfrm>
        </p:spPr>
        <p:txBody>
          <a:bodyPr/>
          <a:lstStyle/>
          <a:p>
            <a:r>
              <a:rPr lang="en-GB" sz="2800" dirty="0" smtClean="0"/>
              <a:t>define the framework of action for the handling of research data</a:t>
            </a:r>
          </a:p>
          <a:p>
            <a:r>
              <a:rPr lang="en-GB" sz="2800" dirty="0" smtClean="0"/>
              <a:t>many funders, scientific organisations, journals, individual disciplines and universities have their own research data policies</a:t>
            </a:r>
          </a:p>
          <a:p>
            <a:r>
              <a:rPr lang="en-GB" sz="2800" dirty="0" smtClean="0"/>
              <a:t>different degrees of obligation (suggestion, recommendation, mandate)</a:t>
            </a: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FC97D4C-8DDB-44B4-B504-A023093F4EF0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946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de-DE" sz="3600" dirty="0" smtClean="0"/>
              <a:t>Relevant </a:t>
            </a:r>
            <a:r>
              <a:rPr lang="de-DE" sz="3600" dirty="0" smtClean="0"/>
              <a:t>policies</a:t>
            </a:r>
            <a:r>
              <a:rPr lang="de-DE" sz="3600" dirty="0" smtClean="0"/>
              <a:t> </a:t>
            </a:r>
            <a:r>
              <a:rPr lang="de-DE" sz="3600" dirty="0" smtClean="0"/>
              <a:t>for</a:t>
            </a:r>
            <a:r>
              <a:rPr lang="de-DE" sz="3600" dirty="0" smtClean="0"/>
              <a:t> </a:t>
            </a:r>
            <a:r>
              <a:rPr lang="de-DE" sz="3600" dirty="0" smtClean="0"/>
              <a:t>you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69925" y="1639341"/>
            <a:ext cx="82296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DE" sz="2400" dirty="0"/>
              <a:t>TU Ilmenau: </a:t>
            </a:r>
            <a:r>
              <a:rPr lang="de-DE" sz="2400" dirty="0" smtClean="0">
                <a:hlinkClick r:id="rId2"/>
              </a:rPr>
              <a:t>Guidelines </a:t>
            </a:r>
            <a:r>
              <a:rPr lang="de-DE" sz="2400" dirty="0" smtClean="0">
                <a:hlinkClick r:id="rId2"/>
              </a:rPr>
              <a:t>for</a:t>
            </a:r>
            <a:r>
              <a:rPr lang="de-DE" sz="2400" dirty="0" smtClean="0">
                <a:hlinkClick r:id="rId2"/>
              </a:rPr>
              <a:t> </a:t>
            </a:r>
            <a:r>
              <a:rPr lang="de-DE" sz="2400" dirty="0" smtClean="0">
                <a:hlinkClick r:id="rId2"/>
              </a:rPr>
              <a:t>handling</a:t>
            </a:r>
            <a:r>
              <a:rPr lang="de-DE" sz="2400" dirty="0" smtClean="0">
                <a:hlinkClick r:id="rId2"/>
              </a:rPr>
              <a:t> </a:t>
            </a:r>
            <a:r>
              <a:rPr lang="de-DE" sz="2400" dirty="0" smtClean="0">
                <a:hlinkClick r:id="rId2"/>
              </a:rPr>
              <a:t>research</a:t>
            </a:r>
            <a:r>
              <a:rPr lang="de-DE" sz="2400" dirty="0" smtClean="0">
                <a:hlinkClick r:id="rId2"/>
              </a:rPr>
              <a:t> </a:t>
            </a:r>
            <a:r>
              <a:rPr lang="de-DE" sz="2400" dirty="0" smtClean="0">
                <a:hlinkClick r:id="rId2"/>
              </a:rPr>
              <a:t>data</a:t>
            </a:r>
            <a:r>
              <a:rPr lang="de-DE" sz="2400" dirty="0" smtClean="0"/>
              <a:t> </a:t>
            </a:r>
            <a:r>
              <a:rPr lang="de-DE" sz="2400" dirty="0"/>
              <a:t>(2016</a:t>
            </a:r>
            <a:r>
              <a:rPr lang="de-DE" sz="2400" dirty="0" smtClean="0"/>
              <a:t>)</a:t>
            </a: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 smtClean="0"/>
              <a:t>Deutsche Forschungsgemeinschaft (DFG):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400" dirty="0" smtClean="0">
                <a:hlinkClick r:id="rId3"/>
              </a:rPr>
              <a:t>Safeguarding</a:t>
            </a:r>
            <a:r>
              <a:rPr lang="de-DE" sz="2400" dirty="0" smtClean="0">
                <a:hlinkClick r:id="rId3"/>
              </a:rPr>
              <a:t> </a:t>
            </a:r>
            <a:r>
              <a:rPr lang="de-DE" sz="2400" dirty="0">
                <a:hlinkClick r:id="rId3"/>
              </a:rPr>
              <a:t>Good</a:t>
            </a:r>
            <a:r>
              <a:rPr lang="de-DE" sz="2400" dirty="0">
                <a:hlinkClick r:id="rId3"/>
              </a:rPr>
              <a:t> Scientific Practice </a:t>
            </a:r>
            <a:r>
              <a:rPr lang="de-DE" sz="2400" dirty="0"/>
              <a:t>(</a:t>
            </a:r>
            <a:r>
              <a:rPr lang="de-DE" sz="2400" dirty="0" smtClean="0"/>
              <a:t>1998/2013/2019)</a:t>
            </a:r>
            <a:endParaRPr lang="de-DE" sz="2400" dirty="0"/>
          </a:p>
          <a:p>
            <a:pPr marL="0" indent="0">
              <a:spcBef>
                <a:spcPts val="0"/>
              </a:spcBef>
              <a:buNone/>
            </a:pPr>
            <a:endParaRPr lang="de-DE" sz="2400" dirty="0"/>
          </a:p>
          <a:p>
            <a:pPr>
              <a:spcBef>
                <a:spcPts val="0"/>
              </a:spcBef>
            </a:pPr>
            <a:r>
              <a:rPr lang="de-DE" sz="2400" dirty="0" smtClean="0">
                <a:hlinkClick r:id="rId4"/>
              </a:rPr>
              <a:t>Leitlinien zum Umgang </a:t>
            </a:r>
            <a:r>
              <a:rPr lang="de-DE" sz="2400" dirty="0">
                <a:hlinkClick r:id="rId4"/>
              </a:rPr>
              <a:t>mit </a:t>
            </a:r>
            <a:r>
              <a:rPr lang="de-DE" sz="2400" dirty="0" smtClean="0">
                <a:hlinkClick r:id="rId4"/>
              </a:rPr>
              <a:t>Forschungsdaten </a:t>
            </a:r>
            <a:r>
              <a:rPr lang="de-DE" sz="2400" dirty="0" smtClean="0"/>
              <a:t>(2015)</a:t>
            </a:r>
            <a:endParaRPr lang="de-DE" sz="1200" dirty="0"/>
          </a:p>
          <a:p>
            <a:pPr marL="0" lvl="0" indent="0">
              <a:spcBef>
                <a:spcPts val="0"/>
              </a:spcBef>
              <a:buNone/>
            </a:pPr>
            <a:endParaRPr lang="de-DE" sz="2000" dirty="0">
              <a:solidFill>
                <a:srgbClr val="003359"/>
              </a:solidFill>
              <a:hlinkClick r:id="rId5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de-DE" sz="2400" dirty="0" smtClean="0">
                <a:solidFill>
                  <a:srgbClr val="003359"/>
                </a:solidFill>
              </a:rPr>
              <a:t>European </a:t>
            </a:r>
            <a:r>
              <a:rPr lang="de-DE" sz="2400" dirty="0" smtClean="0">
                <a:solidFill>
                  <a:srgbClr val="003359"/>
                </a:solidFill>
              </a:rPr>
              <a:t>Commission</a:t>
            </a:r>
            <a:r>
              <a:rPr lang="de-DE" sz="2400" dirty="0" smtClean="0">
                <a:solidFill>
                  <a:srgbClr val="003359"/>
                </a:solidFill>
              </a:rPr>
              <a:t>: </a:t>
            </a:r>
            <a:r>
              <a:rPr lang="de-DE" sz="2400" dirty="0">
                <a:solidFill>
                  <a:srgbClr val="003359"/>
                </a:solidFill>
                <a:hlinkClick r:id="rId6"/>
              </a:rPr>
              <a:t>Guidelines on Data </a:t>
            </a:r>
            <a:r>
              <a:rPr lang="de-DE" sz="2400" dirty="0" smtClean="0">
                <a:solidFill>
                  <a:srgbClr val="003359"/>
                </a:solidFill>
                <a:hlinkClick r:id="rId6"/>
              </a:rPr>
              <a:t>Management </a:t>
            </a:r>
            <a:r>
              <a:rPr lang="de-DE" sz="2400" dirty="0">
                <a:solidFill>
                  <a:srgbClr val="003359"/>
                </a:solidFill>
                <a:hlinkClick r:id="rId6"/>
              </a:rPr>
              <a:t>in </a:t>
            </a:r>
            <a:r>
              <a:rPr lang="de-DE" sz="2400" dirty="0">
                <a:solidFill>
                  <a:srgbClr val="003359"/>
                </a:solidFill>
                <a:hlinkClick r:id="rId6"/>
              </a:rPr>
              <a:t>Horizon</a:t>
            </a:r>
            <a:r>
              <a:rPr lang="de-DE" sz="2400" dirty="0">
                <a:solidFill>
                  <a:srgbClr val="003359"/>
                </a:solidFill>
                <a:hlinkClick r:id="rId6"/>
              </a:rPr>
              <a:t> 2020</a:t>
            </a:r>
            <a:r>
              <a:rPr lang="de-DE" sz="2400" dirty="0">
                <a:solidFill>
                  <a:srgbClr val="003359"/>
                </a:solidFill>
              </a:rPr>
              <a:t> (2016)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de-DE" sz="2400" dirty="0">
                <a:solidFill>
                  <a:srgbClr val="003359"/>
                </a:solidFill>
              </a:rPr>
              <a:t>     </a:t>
            </a:r>
          </a:p>
          <a:p>
            <a:pPr marL="0" indent="0">
              <a:spcBef>
                <a:spcPts val="0"/>
              </a:spcBef>
              <a:buNone/>
            </a:pPr>
            <a:endParaRPr lang="de-DE" sz="1200" dirty="0" smtClean="0"/>
          </a:p>
          <a:p>
            <a:pPr marL="0" indent="0">
              <a:spcBef>
                <a:spcPts val="0"/>
              </a:spcBef>
              <a:buNone/>
            </a:pPr>
            <a:endParaRPr lang="de-DE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de-DE" sz="2000" dirty="0"/>
              <a:t/>
            </a:r>
            <a:br>
              <a:rPr lang="de-DE" sz="2000" dirty="0"/>
            </a:br>
            <a:endParaRPr lang="de-DE" sz="2000" dirty="0" smtClean="0"/>
          </a:p>
          <a:p>
            <a:pPr marL="0" indent="0">
              <a:spcBef>
                <a:spcPts val="0"/>
              </a:spcBef>
              <a:buNone/>
            </a:pPr>
            <a:endParaRPr lang="de-DE" sz="1600" dirty="0"/>
          </a:p>
          <a:p>
            <a:pPr>
              <a:spcBef>
                <a:spcPts val="0"/>
              </a:spcBef>
            </a:pPr>
            <a:endParaRPr lang="de-DE" sz="16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FC97D4C-8DDB-44B4-B504-A023093F4EF0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456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Data </a:t>
            </a:r>
            <a:r>
              <a:rPr lang="de-DE" sz="4000" dirty="0" smtClean="0"/>
              <a:t>protection</a:t>
            </a:r>
            <a:r>
              <a:rPr lang="de-DE" sz="4000" dirty="0" smtClean="0"/>
              <a:t>/Personal </a:t>
            </a:r>
            <a:r>
              <a:rPr lang="de-DE" sz="4000" dirty="0" smtClean="0"/>
              <a:t>data</a:t>
            </a:r>
            <a:endParaRPr lang="de-DE" sz="4000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669925" y="1340768"/>
            <a:ext cx="8229600" cy="1574205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data that relate to living individuals who are or can be identified by the data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especially worthy of protection according to </a:t>
            </a:r>
            <a:r>
              <a:rPr lang="en-GB" sz="2000" dirty="0" smtClean="0">
                <a:hlinkClick r:id="rId2"/>
              </a:rPr>
              <a:t>Bundesdatenschutzgesetz</a:t>
            </a:r>
            <a:r>
              <a:rPr lang="en-GB" sz="2000" dirty="0" smtClean="0"/>
              <a:t> (BDSG </a:t>
            </a:r>
            <a:r>
              <a:rPr lang="en-GB" sz="2000" dirty="0" smtClean="0"/>
              <a:t>neu</a:t>
            </a:r>
            <a:r>
              <a:rPr lang="en-GB" sz="2000" dirty="0" smtClean="0"/>
              <a:t>)§3 and </a:t>
            </a:r>
            <a:r>
              <a:rPr lang="en-GB" sz="2000" dirty="0" smtClean="0">
                <a:hlinkClick r:id="rId3"/>
              </a:rPr>
              <a:t>Art. 4 of the EU General Data Protection Regulation</a:t>
            </a:r>
            <a:r>
              <a:rPr lang="en-GB" sz="2000" dirty="0" smtClean="0"/>
              <a:t> are all personal data as well as especially sensitive data such as : ethnicity, political opinion, religious affiliation, health, sexual orientation</a:t>
            </a:r>
          </a:p>
          <a:p>
            <a:pPr>
              <a:lnSpc>
                <a:spcPct val="100000"/>
              </a:lnSpc>
            </a:pPr>
            <a:r>
              <a:rPr lang="en-GB" sz="2000" dirty="0" smtClean="0"/>
              <a:t>Conditions for scientific use: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dirty="0" smtClean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000" dirty="0" smtClean="0"/>
              <a:t>only for research purposes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000" dirty="0" smtClean="0"/>
              <a:t>data economy (do not collect more than strictly needed)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000" dirty="0" smtClean="0"/>
              <a:t>controlled access to data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dirty="0" smtClean="0"/>
          </a:p>
          <a:p>
            <a:endParaRPr lang="en-GB" sz="24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FC97D4C-8DDB-44B4-B504-A023093F4EF0}" type="slidenum">
              <a:rPr lang="de-DE" smtClean="0"/>
              <a:pPr>
                <a:defRPr/>
              </a:pPr>
              <a:t>49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976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auto">
          <a:xfrm>
            <a:off x="467544" y="0"/>
            <a:ext cx="8737750" cy="5949280"/>
          </a:xfrm>
          <a:prstGeom prst="rect">
            <a:avLst/>
          </a:prstGeom>
          <a:blipFill dpi="0" rotWithShape="1">
            <a:blip r:embed="rId2" cstate="print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A0D7A86-75AE-40BD-A7DE-8CE43AFF3009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83991" y="1988840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 algn="ctr">
              <a:buFont typeface="+mj-lt"/>
              <a:buAutoNum type="romanUcPeriod"/>
            </a:pPr>
            <a:r>
              <a:rPr lang="de-DE" sz="4800" dirty="0" smtClean="0"/>
              <a:t>Definitions</a:t>
            </a:r>
            <a:r>
              <a:rPr lang="de-DE" sz="4800" dirty="0" smtClean="0"/>
              <a:t>, Terms </a:t>
            </a:r>
            <a:r>
              <a:rPr lang="de-DE" sz="4800" dirty="0" smtClean="0"/>
              <a:t>and</a:t>
            </a:r>
            <a:r>
              <a:rPr lang="de-DE" sz="4800" dirty="0" smtClean="0"/>
              <a:t> Basics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16382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DE" dirty="0" smtClean="0"/>
              <a:t>How</a:t>
            </a:r>
            <a:r>
              <a:rPr lang="de-DE" dirty="0" smtClean="0"/>
              <a:t> </a:t>
            </a:r>
            <a:r>
              <a:rPr lang="de-DE" dirty="0" smtClean="0"/>
              <a:t>to</a:t>
            </a:r>
            <a:r>
              <a:rPr lang="de-DE" dirty="0" smtClean="0"/>
              <a:t> handle personal/sensitive </a:t>
            </a:r>
            <a:r>
              <a:rPr lang="de-DE" dirty="0" smtClean="0"/>
              <a:t>data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9925" y="1700808"/>
            <a:ext cx="8229600" cy="240486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2000" dirty="0" smtClean="0"/>
              <a:t>inform subjects beforehand about what data you collect and how you will manage them</a:t>
            </a:r>
          </a:p>
          <a:p>
            <a:pPr>
              <a:spcBef>
                <a:spcPts val="600"/>
              </a:spcBef>
            </a:pPr>
            <a:r>
              <a:rPr lang="en-GB" sz="2000" dirty="0" smtClean="0"/>
              <a:t>get written consent to do those things (online via mouse click)</a:t>
            </a:r>
          </a:p>
          <a:p>
            <a:pPr>
              <a:spcBef>
                <a:spcPts val="600"/>
              </a:spcBef>
            </a:pPr>
            <a:r>
              <a:rPr lang="en-GB" sz="2000" dirty="0" smtClean="0"/>
              <a:t>get separate signatures for data analysis and data storage/publication</a:t>
            </a:r>
          </a:p>
          <a:p>
            <a:pPr>
              <a:spcBef>
                <a:spcPts val="600"/>
              </a:spcBef>
            </a:pPr>
            <a:r>
              <a:rPr lang="en-GB" sz="2000" dirty="0" smtClean="0"/>
              <a:t>optional: run consent forms by me and/or our data protection officer</a:t>
            </a:r>
            <a:endParaRPr lang="en-GB" sz="2000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A0D7A86-75AE-40BD-A7DE-8CE43AFF3009}" type="slidenum">
              <a:rPr lang="de-DE" smtClean="0"/>
              <a:pPr>
                <a:defRPr/>
              </a:pPr>
              <a:t>50</a:t>
            </a:fld>
            <a:endParaRPr lang="de-DE" dirty="0"/>
          </a:p>
        </p:txBody>
      </p:sp>
      <p:graphicFrame>
        <p:nvGraphicFramePr>
          <p:cNvPr id="7" name="Inhaltsplatzhalt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891523"/>
              </p:ext>
            </p:extLst>
          </p:nvPr>
        </p:nvGraphicFramePr>
        <p:xfrm>
          <a:off x="708025" y="4102596"/>
          <a:ext cx="7829575" cy="1727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202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Copyright </a:t>
            </a:r>
            <a:r>
              <a:rPr lang="de-DE" dirty="0" smtClean="0"/>
              <a:t>and</a:t>
            </a:r>
            <a:r>
              <a:rPr lang="de-DE" dirty="0" smtClean="0"/>
              <a:t> IPR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669925" y="1052736"/>
            <a:ext cx="8424936" cy="4525963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de-DE" sz="2000" dirty="0"/>
          </a:p>
          <a:p>
            <a:pPr>
              <a:spcBef>
                <a:spcPts val="0"/>
              </a:spcBef>
            </a:pPr>
            <a:r>
              <a:rPr lang="en-GB" sz="1800" dirty="0" smtClean="0"/>
              <a:t>protects the intellectual property and usage rights of the author such as the rights to primary publication, attribution and re-call of the work</a:t>
            </a:r>
          </a:p>
          <a:p>
            <a:pPr>
              <a:spcBef>
                <a:spcPts val="0"/>
              </a:spcBef>
            </a:pPr>
            <a:endParaRPr lang="en-GB" sz="1800" dirty="0" smtClean="0"/>
          </a:p>
          <a:p>
            <a:pPr>
              <a:spcBef>
                <a:spcPts val="0"/>
              </a:spcBef>
            </a:pPr>
            <a:r>
              <a:rPr lang="en-GB" sz="1800" dirty="0" smtClean="0"/>
              <a:t>applies to scientific works which meet the protection criteria (threshold of originality </a:t>
            </a:r>
            <a:r>
              <a:rPr lang="en-GB" sz="1800" dirty="0" smtClean="0">
                <a:sym typeface="Wingdings" panose="05000000000000000000" pitchFamily="2" charset="2"/>
              </a:rPr>
              <a:t> </a:t>
            </a:r>
            <a:r>
              <a:rPr lang="en-GB" sz="1800" dirty="0" smtClean="0">
                <a:solidFill>
                  <a:srgbClr val="FF7900"/>
                </a:solidFill>
              </a:rPr>
              <a:t>most research data do not fall under IPR/Copyright protection!</a:t>
            </a:r>
          </a:p>
          <a:p>
            <a:pPr>
              <a:spcBef>
                <a:spcPts val="0"/>
              </a:spcBef>
            </a:pPr>
            <a:endParaRPr lang="en-GB" sz="1800" dirty="0" smtClean="0"/>
          </a:p>
          <a:p>
            <a:pPr>
              <a:spcBef>
                <a:spcPts val="0"/>
              </a:spcBef>
            </a:pPr>
            <a:r>
              <a:rPr lang="en-GB" sz="1800" dirty="0" smtClean="0"/>
              <a:t>databases can be subject to copyright according to the </a:t>
            </a:r>
            <a:r>
              <a:rPr lang="en-GB" sz="1800" dirty="0" smtClean="0">
                <a:hlinkClick r:id="rId2"/>
              </a:rPr>
              <a:t>EU Directive on Copyright in the Digital Single Market</a:t>
            </a:r>
            <a:r>
              <a:rPr lang="en-GB" sz="1800" dirty="0" smtClean="0"/>
              <a:t> and the </a:t>
            </a:r>
            <a:r>
              <a:rPr lang="en-GB" sz="1800" dirty="0" smtClean="0">
                <a:hlinkClick r:id="rId3"/>
              </a:rPr>
              <a:t>General Data Protection Regulation</a:t>
            </a:r>
            <a:r>
              <a:rPr lang="en-GB" sz="1800" dirty="0" smtClean="0"/>
              <a:t> 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GB" sz="1400" dirty="0" smtClean="0"/>
              <a:t>criteria: selection and arrangement of the data require substantial intellectual effort; substantial investment in maintenance, review and presentation of the data base was made</a:t>
            </a:r>
          </a:p>
          <a:p>
            <a:pPr>
              <a:spcBef>
                <a:spcPts val="0"/>
              </a:spcBef>
            </a:pPr>
            <a:endParaRPr lang="en-GB" sz="1800" dirty="0" smtClean="0"/>
          </a:p>
          <a:p>
            <a:pPr>
              <a:spcBef>
                <a:spcPts val="0"/>
              </a:spcBef>
            </a:pPr>
            <a:r>
              <a:rPr lang="en-GB" sz="1800" dirty="0" smtClean="0"/>
              <a:t>more information: </a:t>
            </a:r>
            <a:r>
              <a:rPr lang="en-GB" sz="1800" dirty="0" smtClean="0">
                <a:hlinkClick r:id="rId4"/>
              </a:rPr>
              <a:t>https://www.forschungsdaten.info/support/english-pages/legal-issues/</a:t>
            </a:r>
            <a:endParaRPr lang="en-GB" sz="1800" dirty="0" smtClean="0"/>
          </a:p>
          <a:p>
            <a:pPr>
              <a:spcBef>
                <a:spcPts val="0"/>
              </a:spcBef>
            </a:pPr>
            <a:endParaRPr lang="en-GB" sz="1800" dirty="0" smtClean="0"/>
          </a:p>
          <a:p>
            <a:pPr>
              <a:spcBef>
                <a:spcPts val="0"/>
              </a:spcBef>
            </a:pPr>
            <a:r>
              <a:rPr lang="en-GB" sz="1800" dirty="0" smtClean="0"/>
              <a:t>Still unsure?: Please contact me!</a:t>
            </a:r>
            <a:endParaRPr lang="en-GB" sz="2000" dirty="0" smtClean="0"/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FC97D4C-8DDB-44B4-B504-A023093F4EF0}" type="slidenum">
              <a:rPr lang="de-DE" smtClean="0"/>
              <a:pPr>
                <a:defRPr/>
              </a:pPr>
              <a:t>51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066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Licensing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A0D7A86-75AE-40BD-A7DE-8CE43AFF3009}" type="slidenum">
              <a:rPr lang="de-DE" smtClean="0"/>
              <a:pPr>
                <a:defRPr/>
              </a:pPr>
              <a:t>52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69925" y="1358901"/>
            <a:ext cx="8229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Only license data that are copyright-protected, otherwise you may be committing copyright fraud!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to mark data as license-free/not falling under copyright, use the phrase „license-free“ or this symbol:</a:t>
            </a:r>
          </a:p>
          <a:p>
            <a:pPr marL="0" indent="0">
              <a:buNone/>
            </a:pPr>
            <a:endParaRPr lang="en-GB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Frequently used licensing schemes for research data: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GB" sz="2000" dirty="0" smtClean="0"/>
              <a:t>Creative Commons (</a:t>
            </a:r>
            <a:r>
              <a:rPr lang="en-GB" sz="2000" dirty="0" smtClean="0"/>
              <a:t>open+restrictive</a:t>
            </a:r>
            <a:r>
              <a:rPr lang="en-GB" sz="2000" dirty="0" smtClean="0"/>
              <a:t>, </a:t>
            </a:r>
            <a:r>
              <a:rPr lang="en-GB" sz="2000" dirty="0" smtClean="0">
                <a:solidFill>
                  <a:srgbClr val="FF7900"/>
                </a:solidFill>
              </a:rPr>
              <a:t>CC-BY 4.0</a:t>
            </a:r>
            <a:r>
              <a:rPr lang="en-GB" sz="2000" dirty="0" smtClean="0"/>
              <a:t> recommended)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GB" sz="2000" dirty="0" smtClean="0"/>
              <a:t>GNU General Public License (open, for software)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GB" sz="2000" dirty="0" smtClean="0"/>
              <a:t>Apache (open, for software)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GB" sz="2000" dirty="0" smtClean="0"/>
              <a:t>Open Data Commons (open, for data collections)</a:t>
            </a:r>
            <a:endParaRPr lang="en-GB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4" y="3147195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7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A0D7A86-75AE-40BD-A7DE-8CE43AFF3009}" type="slidenum">
              <a:rPr lang="de-DE" smtClean="0"/>
              <a:pPr>
                <a:defRPr/>
              </a:pPr>
              <a:t>53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71600" y="242088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IV. </a:t>
            </a:r>
            <a:r>
              <a:rPr lang="de-DE" sz="3600" dirty="0" smtClean="0"/>
              <a:t>More </a:t>
            </a:r>
            <a:r>
              <a:rPr lang="de-DE" sz="3600" dirty="0" smtClean="0"/>
              <a:t>info</a:t>
            </a:r>
            <a:r>
              <a:rPr lang="de-DE" sz="3600" dirty="0" smtClean="0"/>
              <a:t> </a:t>
            </a:r>
            <a:r>
              <a:rPr lang="de-DE" sz="3600" dirty="0" smtClean="0"/>
              <a:t>and</a:t>
            </a:r>
            <a:r>
              <a:rPr lang="de-DE" sz="3600" dirty="0" smtClean="0"/>
              <a:t> </a:t>
            </a:r>
            <a:r>
              <a:rPr lang="en-GB" sz="3600" dirty="0" smtClean="0"/>
              <a:t>resources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5698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At TU Ilmenau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97150" y="1600200"/>
            <a:ext cx="8539346" cy="4525963"/>
          </a:xfrm>
        </p:spPr>
        <p:txBody>
          <a:bodyPr/>
          <a:lstStyle/>
          <a:p>
            <a:r>
              <a:rPr lang="en-GB" sz="2000" dirty="0" smtClean="0"/>
              <a:t>RDM mailing list providing news about events, tools and services, courses, </a:t>
            </a:r>
            <a:r>
              <a:rPr lang="en-GB" sz="2000" dirty="0" smtClean="0"/>
              <a:t>rdm</a:t>
            </a:r>
            <a:r>
              <a:rPr lang="en-GB" sz="2000" dirty="0" smtClean="0"/>
              <a:t>-related funder info etc.:                                   </a:t>
            </a:r>
            <a:r>
              <a:rPr lang="en-GB" sz="2000" dirty="0" smtClean="0">
                <a:hlinkClick r:id="rId2"/>
              </a:rPr>
              <a:t>https://lists.tu-ilmenau.de/mailman/listinfo/fdm-list</a:t>
            </a: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In-depth RDM workshops in 2020: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GB" sz="1800" dirty="0" smtClean="0"/>
              <a:t> Den </a:t>
            </a:r>
            <a:r>
              <a:rPr lang="en-GB" sz="1800" dirty="0" smtClean="0"/>
              <a:t>Überblick</a:t>
            </a:r>
            <a:r>
              <a:rPr lang="en-GB" sz="1800" dirty="0" smtClean="0"/>
              <a:t> </a:t>
            </a:r>
            <a:r>
              <a:rPr lang="en-GB" sz="1800" dirty="0" smtClean="0"/>
              <a:t>behalten</a:t>
            </a:r>
            <a:r>
              <a:rPr lang="en-GB" sz="1800" dirty="0" smtClean="0"/>
              <a:t> - </a:t>
            </a:r>
            <a:r>
              <a:rPr lang="en-GB" sz="1800" dirty="0" smtClean="0"/>
              <a:t>alles</a:t>
            </a:r>
            <a:r>
              <a:rPr lang="en-GB" sz="1800" dirty="0" smtClean="0"/>
              <a:t> </a:t>
            </a:r>
            <a:r>
              <a:rPr lang="en-GB" sz="1800" dirty="0" smtClean="0"/>
              <a:t>zur</a:t>
            </a:r>
            <a:r>
              <a:rPr lang="en-GB" sz="1800" dirty="0" smtClean="0"/>
              <a:t> </a:t>
            </a:r>
            <a:r>
              <a:rPr lang="en-GB" sz="1800" dirty="0" smtClean="0"/>
              <a:t>Datenorganisation</a:t>
            </a:r>
            <a:r>
              <a:rPr lang="en-GB" sz="1800" dirty="0" smtClean="0"/>
              <a:t>, </a:t>
            </a:r>
            <a:r>
              <a:rPr lang="en-GB" sz="1800" dirty="0" smtClean="0">
                <a:solidFill>
                  <a:srgbClr val="FF7900"/>
                </a:solidFill>
              </a:rPr>
              <a:t>22.01.2020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GB" sz="1800" dirty="0" smtClean="0"/>
              <a:t>Gut </a:t>
            </a:r>
            <a:r>
              <a:rPr lang="en-GB" sz="1800" dirty="0" smtClean="0"/>
              <a:t>geplant</a:t>
            </a:r>
            <a:r>
              <a:rPr lang="en-GB" sz="1800" dirty="0" smtClean="0"/>
              <a:t> </a:t>
            </a:r>
            <a:r>
              <a:rPr lang="en-GB" sz="1800" dirty="0" smtClean="0"/>
              <a:t>ist</a:t>
            </a:r>
            <a:r>
              <a:rPr lang="en-GB" sz="1800" dirty="0" smtClean="0"/>
              <a:t> </a:t>
            </a:r>
            <a:r>
              <a:rPr lang="en-GB" sz="1800" dirty="0" smtClean="0"/>
              <a:t>halb</a:t>
            </a:r>
            <a:r>
              <a:rPr lang="en-GB" sz="1800" dirty="0" smtClean="0"/>
              <a:t> </a:t>
            </a:r>
            <a:r>
              <a:rPr lang="en-GB" sz="1800" dirty="0" smtClean="0"/>
              <a:t>gewonnen</a:t>
            </a:r>
            <a:r>
              <a:rPr lang="en-GB" sz="1800" dirty="0" smtClean="0"/>
              <a:t>: </a:t>
            </a:r>
            <a:r>
              <a:rPr lang="en-GB" sz="1800" dirty="0" smtClean="0"/>
              <a:t>Datenmanagementpläne</a:t>
            </a:r>
            <a:r>
              <a:rPr lang="en-GB" sz="1800" dirty="0" smtClean="0"/>
              <a:t> und Tools,</a:t>
            </a:r>
            <a:r>
              <a:rPr lang="en-GB" sz="1800" dirty="0" smtClean="0">
                <a:solidFill>
                  <a:srgbClr val="FF7900"/>
                </a:solidFill>
              </a:rPr>
              <a:t>12.02.2020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GB" sz="1800" dirty="0" smtClean="0"/>
              <a:t>Forschungsdaten</a:t>
            </a:r>
            <a:r>
              <a:rPr lang="en-GB" sz="1800" dirty="0" smtClean="0"/>
              <a:t> </a:t>
            </a:r>
            <a:r>
              <a:rPr lang="en-GB" sz="1800" dirty="0" smtClean="0"/>
              <a:t>sinnvoll</a:t>
            </a:r>
            <a:r>
              <a:rPr lang="en-GB" sz="1800" dirty="0" smtClean="0"/>
              <a:t> </a:t>
            </a:r>
            <a:r>
              <a:rPr lang="en-GB" sz="1800" dirty="0" smtClean="0"/>
              <a:t>veröffentlichen</a:t>
            </a:r>
            <a:r>
              <a:rPr lang="en-GB" sz="1800" dirty="0" smtClean="0"/>
              <a:t> - </a:t>
            </a:r>
            <a:r>
              <a:rPr lang="en-GB" sz="1800" dirty="0" smtClean="0"/>
              <a:t>verschiedene</a:t>
            </a:r>
            <a:r>
              <a:rPr lang="en-GB" sz="1800" dirty="0" smtClean="0"/>
              <a:t> </a:t>
            </a:r>
            <a:r>
              <a:rPr lang="en-GB" sz="1800" dirty="0" smtClean="0"/>
              <a:t>Möglichkeiten</a:t>
            </a:r>
            <a:r>
              <a:rPr lang="en-GB" sz="1800" dirty="0" smtClean="0"/>
              <a:t> der </a:t>
            </a:r>
            <a:r>
              <a:rPr lang="en-GB" sz="1800" dirty="0" smtClean="0"/>
              <a:t>Datenpublikation</a:t>
            </a:r>
            <a:r>
              <a:rPr lang="en-GB" sz="1800" dirty="0" smtClean="0"/>
              <a:t>, </a:t>
            </a:r>
            <a:r>
              <a:rPr lang="en-GB" sz="1800" dirty="0" smtClean="0">
                <a:solidFill>
                  <a:srgbClr val="FF7900"/>
                </a:solidFill>
              </a:rPr>
              <a:t>04.03.2020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dirty="0" smtClean="0">
              <a:solidFill>
                <a:srgbClr val="FF79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 smtClean="0">
                <a:solidFill>
                  <a:srgbClr val="FF7900"/>
                </a:solidFill>
              </a:rPr>
              <a:t>Register here: </a:t>
            </a:r>
            <a:r>
              <a:rPr lang="en-GB" sz="1800" dirty="0" smtClean="0">
                <a:solidFill>
                  <a:srgbClr val="FF7900"/>
                </a:solidFill>
                <a:hlinkClick r:id="rId3"/>
              </a:rPr>
              <a:t>https://turm2.tu-ilmenau.de/</a:t>
            </a:r>
            <a:endParaRPr lang="en-GB" sz="1800" dirty="0" smtClean="0">
              <a:solidFill>
                <a:srgbClr val="FF79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 smtClean="0">
                <a:solidFill>
                  <a:srgbClr val="003359"/>
                </a:solidFill>
              </a:rPr>
              <a:t>In English upon request (min. 3 participants)!</a:t>
            </a:r>
            <a:endParaRPr lang="en-GB" sz="1800" dirty="0">
              <a:solidFill>
                <a:srgbClr val="003359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FC97D4C-8DDB-44B4-B504-A023093F4EF0}" type="slidenum">
              <a:rPr lang="de-DE" smtClean="0"/>
              <a:pPr>
                <a:defRPr/>
              </a:pPr>
              <a:t>54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364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THE German </a:t>
            </a:r>
            <a:r>
              <a:rPr lang="de-DE" sz="4000" dirty="0" smtClean="0"/>
              <a:t>language</a:t>
            </a:r>
            <a:r>
              <a:rPr lang="de-DE" sz="4000" dirty="0" smtClean="0"/>
              <a:t> RDM </a:t>
            </a:r>
            <a:r>
              <a:rPr lang="de-DE" sz="4000" dirty="0" smtClean="0"/>
              <a:t>website</a:t>
            </a:r>
            <a:endParaRPr lang="de-DE" sz="40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1B51-139F-4179-B1A3-94464737EBE9}" type="slidenum">
              <a:rPr lang="de-DE" smtClean="0"/>
              <a:pPr/>
              <a:t>55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" y="2111121"/>
            <a:ext cx="4879249" cy="3283665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hteck 6"/>
          <p:cNvSpPr/>
          <p:nvPr/>
        </p:nvSpPr>
        <p:spPr>
          <a:xfrm>
            <a:off x="6228184" y="3141663"/>
            <a:ext cx="2592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b="1" dirty="0" smtClean="0">
                <a:latin typeface="+mn-lt"/>
              </a:rPr>
              <a:t>forschungsdaten.info</a:t>
            </a:r>
          </a:p>
          <a:p>
            <a:endParaRPr lang="de-DE" sz="1800" b="1" dirty="0">
              <a:latin typeface="+mn-lt"/>
            </a:endParaRPr>
          </a:p>
          <a:p>
            <a:r>
              <a:rPr lang="de-DE" sz="1800" b="1" dirty="0" smtClean="0">
                <a:latin typeface="+mn-lt"/>
              </a:rPr>
              <a:t>Small English-</a:t>
            </a:r>
            <a:r>
              <a:rPr lang="de-DE" sz="1800" b="1" dirty="0" smtClean="0">
                <a:latin typeface="+mn-lt"/>
              </a:rPr>
              <a:t>speaking</a:t>
            </a:r>
            <a:r>
              <a:rPr lang="de-DE" sz="1800" b="1" dirty="0" smtClean="0">
                <a:latin typeface="+mn-lt"/>
              </a:rPr>
              <a:t> </a:t>
            </a:r>
            <a:r>
              <a:rPr lang="de-DE" sz="1800" b="1" dirty="0" smtClean="0">
                <a:latin typeface="+mn-lt"/>
              </a:rPr>
              <a:t>section</a:t>
            </a:r>
            <a:r>
              <a:rPr lang="de-DE" sz="1800" b="1" dirty="0" smtClean="0">
                <a:latin typeface="+mn-lt"/>
              </a:rPr>
              <a:t> </a:t>
            </a:r>
            <a:r>
              <a:rPr lang="de-DE" sz="1800" b="1" dirty="0" smtClean="0">
                <a:latin typeface="+mn-lt"/>
              </a:rPr>
              <a:t>available</a:t>
            </a:r>
            <a:r>
              <a:rPr lang="de-DE" sz="1800" b="1" dirty="0" smtClean="0">
                <a:latin typeface="+mn-lt"/>
              </a:rPr>
              <a:t>!</a:t>
            </a:r>
            <a:endParaRPr lang="de-DE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381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46856" y="274638"/>
            <a:ext cx="8229600" cy="634082"/>
          </a:xfrm>
        </p:spPr>
        <p:txBody>
          <a:bodyPr/>
          <a:lstStyle/>
          <a:p>
            <a:r>
              <a:rPr lang="de-DE" sz="3600" dirty="0" smtClean="0"/>
              <a:t>English-</a:t>
            </a:r>
            <a:r>
              <a:rPr lang="de-DE" sz="3600" dirty="0" smtClean="0"/>
              <a:t>language</a:t>
            </a:r>
            <a:r>
              <a:rPr lang="de-DE" sz="3600" dirty="0" smtClean="0"/>
              <a:t> </a:t>
            </a:r>
            <a:r>
              <a:rPr lang="de-DE" sz="3600" dirty="0" smtClean="0"/>
              <a:t>resources</a:t>
            </a:r>
            <a:endParaRPr lang="de-DE" sz="36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FC97D4C-8DDB-44B4-B504-A023093F4EF0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  <p:pic>
        <p:nvPicPr>
          <p:cNvPr id="7" name="Picture 2" descr="https://www.eudat.eu/sites/default/files/EUDAT-logo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127" y="5093966"/>
            <a:ext cx="812250" cy="495274"/>
          </a:xfrm>
          <a:prstGeom prst="rect">
            <a:avLst/>
          </a:prstGeom>
          <a:noFill/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03705"/>
            <a:ext cx="1020759" cy="52123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491880" y="2001614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800" dirty="0" smtClean="0">
              <a:hlinkClick r:id="rId4"/>
            </a:endParaRPr>
          </a:p>
          <a:p>
            <a:endParaRPr lang="de-DE" sz="1800" dirty="0">
              <a:hlinkClick r:id="rId4"/>
            </a:endParaRPr>
          </a:p>
          <a:p>
            <a:r>
              <a:rPr lang="de-DE" sz="1800" dirty="0" smtClean="0">
                <a:hlinkClick r:id="rId4"/>
              </a:rPr>
              <a:t>Data </a:t>
            </a:r>
            <a:r>
              <a:rPr lang="de-DE" sz="1800" dirty="0" smtClean="0">
                <a:hlinkClick r:id="rId4"/>
              </a:rPr>
              <a:t>management</a:t>
            </a:r>
            <a:r>
              <a:rPr lang="de-DE" sz="1800" dirty="0" smtClean="0">
                <a:hlinkClick r:id="rId4"/>
              </a:rPr>
              <a:t> </a:t>
            </a:r>
            <a:r>
              <a:rPr lang="de-DE" sz="1800" dirty="0" smtClean="0">
                <a:hlinkClick r:id="rId4"/>
              </a:rPr>
              <a:t>short</a:t>
            </a:r>
            <a:r>
              <a:rPr lang="de-DE" sz="1800" dirty="0" smtClean="0">
                <a:hlinkClick r:id="rId4"/>
              </a:rPr>
              <a:t> </a:t>
            </a:r>
            <a:r>
              <a:rPr lang="de-DE" sz="1800" dirty="0" smtClean="0">
                <a:hlinkClick r:id="rId4"/>
              </a:rPr>
              <a:t>course</a:t>
            </a:r>
            <a:r>
              <a:rPr lang="de-DE" sz="1800" dirty="0" smtClean="0">
                <a:hlinkClick r:id="rId4"/>
              </a:rPr>
              <a:t> </a:t>
            </a:r>
            <a:r>
              <a:rPr lang="de-DE" sz="1800" dirty="0" smtClean="0">
                <a:hlinkClick r:id="rId4"/>
              </a:rPr>
              <a:t>for</a:t>
            </a:r>
            <a:r>
              <a:rPr lang="de-DE" sz="1800" dirty="0" smtClean="0">
                <a:hlinkClick r:id="rId4"/>
              </a:rPr>
              <a:t> </a:t>
            </a:r>
            <a:r>
              <a:rPr lang="de-DE" sz="1800" dirty="0" smtClean="0">
                <a:hlinkClick r:id="rId4"/>
              </a:rPr>
              <a:t>scientists</a:t>
            </a:r>
            <a:endParaRPr lang="de-DE" sz="1800" dirty="0"/>
          </a:p>
        </p:txBody>
      </p:sp>
      <p:sp>
        <p:nvSpPr>
          <p:cNvPr id="13" name="Textfeld 12"/>
          <p:cNvSpPr txBox="1"/>
          <p:nvPr/>
        </p:nvSpPr>
        <p:spPr>
          <a:xfrm>
            <a:off x="3532395" y="521990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hlinkClick r:id="rId5"/>
              </a:rPr>
              <a:t>Portal </a:t>
            </a:r>
            <a:r>
              <a:rPr lang="de-DE" sz="1800" dirty="0" smtClean="0">
                <a:hlinkClick r:id="rId5"/>
              </a:rPr>
              <a:t>with</a:t>
            </a:r>
            <a:r>
              <a:rPr lang="de-DE" sz="1800" dirty="0" smtClean="0">
                <a:hlinkClick r:id="rId5"/>
              </a:rPr>
              <a:t> </a:t>
            </a:r>
            <a:r>
              <a:rPr lang="de-DE" sz="1800" dirty="0" smtClean="0">
                <a:hlinkClick r:id="rId5"/>
              </a:rPr>
              <a:t>information</a:t>
            </a:r>
            <a:r>
              <a:rPr lang="de-DE" sz="1800" dirty="0" smtClean="0">
                <a:hlinkClick r:id="rId5"/>
              </a:rPr>
              <a:t> </a:t>
            </a:r>
            <a:r>
              <a:rPr lang="de-DE" sz="1800" dirty="0" smtClean="0">
                <a:hlinkClick r:id="rId5"/>
              </a:rPr>
              <a:t>and</a:t>
            </a:r>
            <a:r>
              <a:rPr lang="de-DE" sz="1800" dirty="0" smtClean="0">
                <a:hlinkClick r:id="rId5"/>
              </a:rPr>
              <a:t> e-</a:t>
            </a:r>
            <a:r>
              <a:rPr lang="de-DE" sz="1800" dirty="0" smtClean="0">
                <a:hlinkClick r:id="rId5"/>
              </a:rPr>
              <a:t>learning</a:t>
            </a:r>
            <a:r>
              <a:rPr lang="de-DE" sz="1800" dirty="0" smtClean="0">
                <a:hlinkClick r:id="rId5"/>
              </a:rPr>
              <a:t> </a:t>
            </a:r>
            <a:r>
              <a:rPr lang="de-DE" sz="1800" dirty="0" smtClean="0">
                <a:hlinkClick r:id="rId5"/>
              </a:rPr>
              <a:t>resources</a:t>
            </a:r>
            <a:endParaRPr lang="de-DE" sz="1800" dirty="0"/>
          </a:p>
        </p:txBody>
      </p:sp>
      <p:sp>
        <p:nvSpPr>
          <p:cNvPr id="16" name="Textfeld 15"/>
          <p:cNvSpPr txBox="1"/>
          <p:nvPr/>
        </p:nvSpPr>
        <p:spPr>
          <a:xfrm>
            <a:off x="3524011" y="422108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hlinkClick r:id="rId6"/>
              </a:rPr>
              <a:t>RDM </a:t>
            </a:r>
            <a:r>
              <a:rPr lang="de-DE" sz="1800" dirty="0" smtClean="0">
                <a:hlinkClick r:id="rId6"/>
              </a:rPr>
              <a:t>self-learning</a:t>
            </a:r>
            <a:r>
              <a:rPr lang="de-DE" sz="1800" dirty="0" smtClean="0">
                <a:hlinkClick r:id="rId6"/>
              </a:rPr>
              <a:t> online </a:t>
            </a:r>
            <a:r>
              <a:rPr lang="de-DE" sz="1800" dirty="0" smtClean="0">
                <a:hlinkClick r:id="rId6"/>
              </a:rPr>
              <a:t>course</a:t>
            </a:r>
            <a:endParaRPr lang="de-DE" sz="18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73" y="4252479"/>
            <a:ext cx="1374347" cy="400657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3532395" y="334770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hlinkClick r:id="rId8"/>
              </a:rPr>
              <a:t>RDM Handbook </a:t>
            </a:r>
            <a:r>
              <a:rPr lang="de-DE" sz="1800" dirty="0" smtClean="0">
                <a:hlinkClick r:id="rId8"/>
              </a:rPr>
              <a:t>for</a:t>
            </a:r>
            <a:r>
              <a:rPr lang="de-DE" sz="1800" dirty="0" smtClean="0">
                <a:hlinkClick r:id="rId8"/>
              </a:rPr>
              <a:t> EU </a:t>
            </a:r>
            <a:r>
              <a:rPr lang="de-DE" sz="1800" dirty="0" smtClean="0">
                <a:hlinkClick r:id="rId8"/>
              </a:rPr>
              <a:t>projects</a:t>
            </a:r>
            <a:endParaRPr lang="de-DE" sz="1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06" y="3279954"/>
            <a:ext cx="1226428" cy="43707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532395" y="1628800"/>
            <a:ext cx="1527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>
                <a:hlinkClick r:id="rId10"/>
              </a:rPr>
              <a:t>RDM Tool Kit</a:t>
            </a:r>
            <a:endParaRPr lang="de-DE" sz="18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79" y="1564411"/>
            <a:ext cx="913200" cy="6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1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1897" y="188640"/>
            <a:ext cx="8640960" cy="1143000"/>
          </a:xfrm>
        </p:spPr>
        <p:txBody>
          <a:bodyPr/>
          <a:lstStyle/>
          <a:p>
            <a:r>
              <a:rPr lang="de-DE" sz="4000" dirty="0" smtClean="0"/>
              <a:t>Thank you for listening!</a:t>
            </a:r>
            <a:endParaRPr lang="de-DE" sz="4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A0D7A86-75AE-40BD-A7DE-8CE43AFF3009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82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</a:t>
            </a:r>
            <a:r>
              <a:rPr lang="de-DE" dirty="0" smtClean="0"/>
              <a:t> </a:t>
            </a:r>
            <a:r>
              <a:rPr lang="en-GB" dirty="0" smtClean="0"/>
              <a:t>are</a:t>
            </a:r>
            <a:r>
              <a:rPr lang="de-DE" dirty="0" smtClean="0"/>
              <a:t> </a:t>
            </a:r>
            <a:r>
              <a:rPr lang="en-GB" dirty="0" smtClean="0"/>
              <a:t>research</a:t>
            </a:r>
            <a:r>
              <a:rPr lang="de-DE" dirty="0" smtClean="0"/>
              <a:t> </a:t>
            </a:r>
            <a:r>
              <a:rPr lang="en-GB" dirty="0" smtClean="0"/>
              <a:t>data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16016" y="1554366"/>
            <a:ext cx="4205244" cy="388843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>
                <a:solidFill>
                  <a:srgbClr val="003359"/>
                </a:solidFill>
              </a:rPr>
              <a:t>All digital </a:t>
            </a:r>
            <a:r>
              <a:rPr lang="en-GB" dirty="0" smtClean="0">
                <a:solidFill>
                  <a:srgbClr val="003359"/>
                </a:solidFill>
              </a:rPr>
              <a:t>data</a:t>
            </a:r>
            <a:r>
              <a:rPr lang="de-DE" dirty="0" smtClean="0">
                <a:solidFill>
                  <a:srgbClr val="003359"/>
                </a:solidFill>
              </a:rPr>
              <a:t> </a:t>
            </a:r>
            <a:r>
              <a:rPr lang="en-GB" dirty="0" smtClean="0">
                <a:solidFill>
                  <a:srgbClr val="003359"/>
                </a:solidFill>
              </a:rPr>
              <a:t>that</a:t>
            </a:r>
            <a:r>
              <a:rPr lang="de-DE" dirty="0" smtClean="0">
                <a:solidFill>
                  <a:srgbClr val="003359"/>
                </a:solidFill>
              </a:rPr>
              <a:t> </a:t>
            </a:r>
            <a:r>
              <a:rPr lang="en-GB" dirty="0" smtClean="0">
                <a:solidFill>
                  <a:srgbClr val="003359"/>
                </a:solidFill>
              </a:rPr>
              <a:t>are</a:t>
            </a:r>
            <a:r>
              <a:rPr lang="de-DE" dirty="0" smtClean="0">
                <a:solidFill>
                  <a:srgbClr val="003359"/>
                </a:solidFill>
              </a:rPr>
              <a:t> </a:t>
            </a:r>
            <a:r>
              <a:rPr lang="en-GB" dirty="0" smtClean="0">
                <a:solidFill>
                  <a:srgbClr val="003359"/>
                </a:solidFill>
              </a:rPr>
              <a:t>used</a:t>
            </a:r>
            <a:r>
              <a:rPr lang="de-DE" dirty="0" smtClean="0">
                <a:solidFill>
                  <a:srgbClr val="003359"/>
                </a:solidFill>
              </a:rPr>
              <a:t> </a:t>
            </a:r>
            <a:r>
              <a:rPr lang="en-GB" dirty="0" smtClean="0">
                <a:solidFill>
                  <a:srgbClr val="003359"/>
                </a:solidFill>
              </a:rPr>
              <a:t>or</a:t>
            </a:r>
            <a:r>
              <a:rPr lang="de-DE" dirty="0" smtClean="0">
                <a:solidFill>
                  <a:srgbClr val="003359"/>
                </a:solidFill>
              </a:rPr>
              <a:t> </a:t>
            </a:r>
            <a:r>
              <a:rPr lang="en-GB" dirty="0" smtClean="0">
                <a:solidFill>
                  <a:srgbClr val="003359"/>
                </a:solidFill>
              </a:rPr>
              <a:t>produced</a:t>
            </a:r>
            <a:r>
              <a:rPr lang="de-DE" dirty="0" smtClean="0">
                <a:solidFill>
                  <a:srgbClr val="003359"/>
                </a:solidFill>
              </a:rPr>
              <a:t> </a:t>
            </a:r>
            <a:r>
              <a:rPr lang="de-DE" dirty="0">
                <a:solidFill>
                  <a:srgbClr val="003359"/>
                </a:solidFill>
              </a:rPr>
              <a:t>in </a:t>
            </a:r>
            <a:r>
              <a:rPr lang="en-GB" dirty="0" smtClean="0">
                <a:solidFill>
                  <a:srgbClr val="003359"/>
                </a:solidFill>
              </a:rPr>
              <a:t>the</a:t>
            </a:r>
            <a:r>
              <a:rPr lang="de-DE" dirty="0" smtClean="0">
                <a:solidFill>
                  <a:srgbClr val="003359"/>
                </a:solidFill>
              </a:rPr>
              <a:t> </a:t>
            </a:r>
            <a:r>
              <a:rPr lang="en-GB" dirty="0" smtClean="0">
                <a:solidFill>
                  <a:srgbClr val="003359"/>
                </a:solidFill>
              </a:rPr>
              <a:t>research</a:t>
            </a:r>
            <a:r>
              <a:rPr lang="de-DE" dirty="0" smtClean="0">
                <a:solidFill>
                  <a:srgbClr val="003359"/>
                </a:solidFill>
              </a:rPr>
              <a:t> </a:t>
            </a:r>
            <a:r>
              <a:rPr lang="en-GB" dirty="0" smtClean="0">
                <a:solidFill>
                  <a:srgbClr val="003359"/>
                </a:solidFill>
              </a:rPr>
              <a:t>process</a:t>
            </a:r>
            <a:r>
              <a:rPr lang="de-DE" dirty="0" smtClean="0">
                <a:solidFill>
                  <a:srgbClr val="003359"/>
                </a:solidFill>
              </a:rPr>
              <a:t> </a:t>
            </a:r>
            <a:r>
              <a:rPr lang="fr-BE" dirty="0" smtClean="0">
                <a:solidFill>
                  <a:srgbClr val="003359"/>
                </a:solidFill>
              </a:rPr>
              <a:t>or</a:t>
            </a:r>
            <a:r>
              <a:rPr lang="de-DE" dirty="0" smtClean="0">
                <a:solidFill>
                  <a:srgbClr val="003359"/>
                </a:solidFill>
              </a:rPr>
              <a:t> </a:t>
            </a:r>
            <a:r>
              <a:rPr lang="en-GB" dirty="0" smtClean="0">
                <a:solidFill>
                  <a:srgbClr val="003359"/>
                </a:solidFill>
              </a:rPr>
              <a:t>are</a:t>
            </a:r>
            <a:r>
              <a:rPr lang="de-DE" dirty="0" smtClean="0">
                <a:solidFill>
                  <a:srgbClr val="003359"/>
                </a:solidFill>
              </a:rPr>
              <a:t> </a:t>
            </a:r>
            <a:r>
              <a:rPr lang="en-GB" dirty="0" smtClean="0">
                <a:solidFill>
                  <a:srgbClr val="003359"/>
                </a:solidFill>
              </a:rPr>
              <a:t>its</a:t>
            </a:r>
            <a:r>
              <a:rPr lang="de-DE" dirty="0" smtClean="0">
                <a:solidFill>
                  <a:srgbClr val="003359"/>
                </a:solidFill>
              </a:rPr>
              <a:t> </a:t>
            </a:r>
            <a:r>
              <a:rPr lang="en-GB" dirty="0" smtClean="0">
                <a:solidFill>
                  <a:srgbClr val="003359"/>
                </a:solidFill>
              </a:rPr>
              <a:t>result</a:t>
            </a:r>
            <a:r>
              <a:rPr lang="de-DE" dirty="0" smtClean="0">
                <a:solidFill>
                  <a:srgbClr val="003359"/>
                </a:solidFill>
              </a:rPr>
              <a:t>.</a:t>
            </a:r>
            <a:endParaRPr lang="de-DE" dirty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A0D7A86-75AE-40BD-A7DE-8CE43AFF300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25" y="1888301"/>
            <a:ext cx="3078747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8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</a:t>
            </a:r>
            <a:r>
              <a:rPr lang="de-DE" dirty="0" smtClean="0"/>
              <a:t> </a:t>
            </a:r>
            <a:r>
              <a:rPr lang="en-GB" dirty="0" smtClean="0"/>
              <a:t>are</a:t>
            </a:r>
            <a:r>
              <a:rPr lang="de-DE" dirty="0" smtClean="0"/>
              <a:t> </a:t>
            </a:r>
            <a:r>
              <a:rPr lang="en-GB" dirty="0" smtClean="0"/>
              <a:t>research</a:t>
            </a:r>
            <a:r>
              <a:rPr lang="de-DE" dirty="0" smtClean="0"/>
              <a:t> </a:t>
            </a:r>
            <a:r>
              <a:rPr lang="en-GB" dirty="0" smtClean="0"/>
              <a:t>data</a:t>
            </a:r>
            <a:r>
              <a:rPr lang="de-DE" dirty="0" smtClean="0"/>
              <a:t> </a:t>
            </a:r>
            <a:r>
              <a:rPr lang="de-DE" dirty="0" smtClean="0"/>
              <a:t>II?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A0D7A86-75AE-40BD-A7DE-8CE43AFF300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25" y="1888301"/>
            <a:ext cx="3078747" cy="2688569"/>
          </a:xfrm>
          <a:prstGeom prst="rect">
            <a:avLst/>
          </a:prstGeom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4903260" y="1706766"/>
            <a:ext cx="4205244" cy="388843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i="1" kern="0" dirty="0" smtClean="0"/>
              <a:t>raw</a:t>
            </a:r>
            <a:r>
              <a:rPr lang="de-DE" sz="1800" i="1" kern="0" dirty="0" smtClean="0"/>
              <a:t> </a:t>
            </a:r>
            <a:r>
              <a:rPr lang="en-GB" sz="1800" i="1" kern="0" dirty="0" smtClean="0"/>
              <a:t>and</a:t>
            </a:r>
            <a:r>
              <a:rPr lang="de-DE" sz="1800" i="1" kern="0" dirty="0" smtClean="0"/>
              <a:t> </a:t>
            </a:r>
            <a:r>
              <a:rPr lang="en-GB" sz="1800" i="1" kern="0" dirty="0" smtClean="0"/>
              <a:t>processed</a:t>
            </a:r>
            <a:r>
              <a:rPr lang="de-DE" sz="1800" i="1" kern="0" dirty="0" smtClean="0"/>
              <a:t> </a:t>
            </a:r>
            <a:r>
              <a:rPr lang="en-GB" sz="1800" i="1" kern="0" dirty="0" smtClean="0"/>
              <a:t>data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i="1" kern="0" dirty="0" smtClean="0"/>
              <a:t>simulation</a:t>
            </a:r>
            <a:r>
              <a:rPr lang="de-DE" sz="1800" i="1" kern="0" dirty="0" smtClean="0"/>
              <a:t> </a:t>
            </a:r>
            <a:r>
              <a:rPr lang="en-GB" sz="1800" i="1" kern="0" dirty="0" smtClean="0"/>
              <a:t>data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i="1" kern="0" dirty="0" smtClean="0"/>
              <a:t>observational</a:t>
            </a:r>
            <a:r>
              <a:rPr lang="de-DE" sz="1800" i="1" kern="0" dirty="0" smtClean="0"/>
              <a:t> </a:t>
            </a:r>
            <a:r>
              <a:rPr lang="en-GB" sz="1800" i="1" kern="0" dirty="0" smtClean="0"/>
              <a:t>data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i="1" kern="0" dirty="0" smtClean="0"/>
              <a:t>survey</a:t>
            </a:r>
            <a:r>
              <a:rPr lang="de-DE" sz="1800" i="1" kern="0" dirty="0" smtClean="0"/>
              <a:t>/interview/</a:t>
            </a:r>
            <a:r>
              <a:rPr lang="en-GB" sz="1800" i="1" kern="0" dirty="0" smtClean="0"/>
              <a:t>transcript</a:t>
            </a:r>
            <a:r>
              <a:rPr lang="de-DE" sz="1800" i="1" kern="0" dirty="0" smtClean="0"/>
              <a:t> </a:t>
            </a:r>
            <a:r>
              <a:rPr lang="en-GB" sz="1800" i="1" kern="0" dirty="0" smtClean="0"/>
              <a:t>data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i="1" kern="0" dirty="0" smtClean="0"/>
              <a:t>measuring</a:t>
            </a:r>
            <a:r>
              <a:rPr lang="de-DE" sz="1800" i="1" kern="0" dirty="0" smtClean="0"/>
              <a:t> </a:t>
            </a:r>
            <a:r>
              <a:rPr lang="en-GB" sz="1800" i="1" kern="0" dirty="0" smtClean="0"/>
              <a:t>sequences</a:t>
            </a:r>
            <a:r>
              <a:rPr lang="de-DE" sz="1800" i="1" kern="0" dirty="0" smtClean="0"/>
              <a:t>, </a:t>
            </a:r>
            <a:r>
              <a:rPr lang="en-GB" sz="1800" i="1" kern="0" dirty="0" smtClean="0"/>
              <a:t>code</a:t>
            </a:r>
            <a:r>
              <a:rPr lang="de-DE" sz="1800" i="1" kern="0" dirty="0" smtClean="0"/>
              <a:t>, </a:t>
            </a:r>
            <a:r>
              <a:rPr lang="en-GB" sz="1800" i="1" kern="0" dirty="0" smtClean="0"/>
              <a:t>algorithms</a:t>
            </a:r>
            <a:r>
              <a:rPr lang="de-DE" sz="1800" i="1" kern="0" dirty="0" smtClean="0"/>
              <a:t>, </a:t>
            </a:r>
            <a:r>
              <a:rPr lang="en-GB" sz="1800" i="1" kern="0" dirty="0" smtClean="0"/>
              <a:t>scripts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i="1" kern="0" dirty="0" smtClean="0"/>
              <a:t>audio-</a:t>
            </a:r>
            <a:r>
              <a:rPr lang="en-GB" sz="1800" i="1" kern="0" dirty="0" smtClean="0"/>
              <a:t>visual</a:t>
            </a:r>
            <a:r>
              <a:rPr lang="de-DE" sz="1800" i="1" kern="0" dirty="0" smtClean="0"/>
              <a:t> </a:t>
            </a:r>
            <a:r>
              <a:rPr lang="en-GB" sz="1800" i="1" kern="0" dirty="0" smtClean="0"/>
              <a:t>data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i="1" kern="0" dirty="0" smtClean="0"/>
              <a:t>physical</a:t>
            </a:r>
            <a:r>
              <a:rPr lang="de-DE" sz="1800" i="1" kern="0" dirty="0" smtClean="0"/>
              <a:t> </a:t>
            </a:r>
            <a:r>
              <a:rPr lang="en-GB" sz="1800" i="1" kern="0" dirty="0" smtClean="0"/>
              <a:t>objects</a:t>
            </a:r>
            <a:r>
              <a:rPr lang="de-DE" sz="1800" i="1" kern="0" dirty="0" smtClean="0"/>
              <a:t> (</a:t>
            </a:r>
            <a:r>
              <a:rPr lang="en-GB" sz="1800" i="1" kern="0" dirty="0" smtClean="0"/>
              <a:t>samples</a:t>
            </a:r>
            <a:r>
              <a:rPr lang="de-DE" sz="1800" i="1" kern="0" dirty="0" smtClean="0"/>
              <a:t>, </a:t>
            </a:r>
            <a:r>
              <a:rPr lang="en-GB" sz="1800" i="1" kern="0" dirty="0" smtClean="0"/>
              <a:t>artefacts</a:t>
            </a:r>
            <a:r>
              <a:rPr lang="de-DE" sz="1800" i="1" kern="0" dirty="0" smtClean="0"/>
              <a:t>)</a:t>
            </a:r>
            <a:endParaRPr lang="de-DE" sz="1800" kern="0" dirty="0" smtClean="0">
              <a:solidFill>
                <a:srgbClr val="000000"/>
              </a:solidFill>
            </a:endParaRPr>
          </a:p>
          <a:p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360966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en-GB" dirty="0" smtClean="0"/>
              <a:t>data</a:t>
            </a:r>
            <a:r>
              <a:rPr lang="de-DE" dirty="0" smtClean="0"/>
              <a:t> </a:t>
            </a:r>
            <a:r>
              <a:rPr lang="en-GB" dirty="0" smtClean="0"/>
              <a:t>life</a:t>
            </a:r>
            <a:r>
              <a:rPr lang="de-DE" dirty="0" smtClean="0"/>
              <a:t> </a:t>
            </a:r>
            <a:r>
              <a:rPr lang="en-GB" dirty="0" smtClean="0"/>
              <a:t>cycle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A0D7A86-75AE-40BD-A7DE-8CE43AFF300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827584" y="1700808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Everything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smtClean="0">
                <a:solidFill>
                  <a:schemeClr val="tx2"/>
                </a:solidFill>
              </a:rPr>
              <a:t>starts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smtClean="0">
                <a:solidFill>
                  <a:schemeClr val="tx2"/>
                </a:solidFill>
              </a:rPr>
              <a:t>with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smtClean="0">
                <a:solidFill>
                  <a:schemeClr val="tx2"/>
                </a:solidFill>
              </a:rPr>
              <a:t>a </a:t>
            </a:r>
            <a:r>
              <a:rPr lang="en-GB" sz="2000" dirty="0" smtClean="0">
                <a:solidFill>
                  <a:schemeClr val="tx2"/>
                </a:solidFill>
              </a:rPr>
              <a:t>hypothesis</a:t>
            </a:r>
            <a:r>
              <a:rPr lang="de-DE" sz="2000" dirty="0" smtClean="0">
                <a:solidFill>
                  <a:schemeClr val="tx2"/>
                </a:solidFill>
              </a:rPr>
              <a:t>…</a:t>
            </a:r>
            <a:endParaRPr lang="de-DE" sz="2000" dirty="0">
              <a:solidFill>
                <a:schemeClr val="tx2"/>
              </a:solidFill>
            </a:endParaRPr>
          </a:p>
        </p:txBody>
      </p:sp>
      <p:sp>
        <p:nvSpPr>
          <p:cNvPr id="34" name="Freihandform 33"/>
          <p:cNvSpPr/>
          <p:nvPr/>
        </p:nvSpPr>
        <p:spPr>
          <a:xfrm>
            <a:off x="7360563" y="3102770"/>
            <a:ext cx="1643822" cy="830460"/>
          </a:xfrm>
          <a:custGeom>
            <a:avLst/>
            <a:gdLst>
              <a:gd name="connsiteX0" fmla="*/ 0 w 1643822"/>
              <a:gd name="connsiteY0" fmla="*/ 0 h 830460"/>
              <a:gd name="connsiteX1" fmla="*/ 1643822 w 1643822"/>
              <a:gd name="connsiteY1" fmla="*/ 0 h 830460"/>
              <a:gd name="connsiteX2" fmla="*/ 1643822 w 1643822"/>
              <a:gd name="connsiteY2" fmla="*/ 830460 h 830460"/>
              <a:gd name="connsiteX3" fmla="*/ 0 w 1643822"/>
              <a:gd name="connsiteY3" fmla="*/ 830460 h 830460"/>
              <a:gd name="connsiteX4" fmla="*/ 0 w 1643822"/>
              <a:gd name="connsiteY4" fmla="*/ 0 h 83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3822" h="830460">
                <a:moveTo>
                  <a:pt x="0" y="0"/>
                </a:moveTo>
                <a:lnTo>
                  <a:pt x="1643822" y="0"/>
                </a:lnTo>
                <a:lnTo>
                  <a:pt x="1643822" y="830460"/>
                </a:lnTo>
                <a:lnTo>
                  <a:pt x="0" y="8304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kern="1200" dirty="0" smtClean="0">
                <a:solidFill>
                  <a:schemeClr val="tx2"/>
                </a:solidFill>
              </a:rPr>
              <a:t>Publication</a:t>
            </a:r>
            <a:r>
              <a:rPr lang="de-DE" sz="1400" b="1" kern="1200" dirty="0" smtClean="0">
                <a:solidFill>
                  <a:schemeClr val="tx2"/>
                </a:solidFill>
              </a:rPr>
              <a:t> </a:t>
            </a:r>
            <a:r>
              <a:rPr lang="en-GB" sz="1400" b="1" kern="1200" dirty="0" smtClean="0">
                <a:solidFill>
                  <a:schemeClr val="tx2"/>
                </a:solidFill>
              </a:rPr>
              <a:t>and</a:t>
            </a:r>
            <a:r>
              <a:rPr lang="de-DE" sz="1400" b="1" kern="1200" dirty="0" smtClean="0">
                <a:solidFill>
                  <a:schemeClr val="tx2"/>
                </a:solidFill>
              </a:rPr>
              <a:t> </a:t>
            </a:r>
            <a:r>
              <a:rPr lang="en-GB" sz="1400" b="1" kern="1200" dirty="0" smtClean="0">
                <a:solidFill>
                  <a:schemeClr val="tx2"/>
                </a:solidFill>
              </a:rPr>
              <a:t>Archiving</a:t>
            </a:r>
            <a:endParaRPr lang="en-GB" sz="1400" b="1" kern="1200" dirty="0">
              <a:solidFill>
                <a:schemeClr val="tx2"/>
              </a:solidFill>
            </a:endParaRPr>
          </a:p>
        </p:txBody>
      </p:sp>
      <p:sp>
        <p:nvSpPr>
          <p:cNvPr id="41" name="Gebogener Pfeil 40"/>
          <p:cNvSpPr/>
          <p:nvPr/>
        </p:nvSpPr>
        <p:spPr>
          <a:xfrm>
            <a:off x="4167566" y="1862882"/>
            <a:ext cx="4060582" cy="4060582"/>
          </a:xfrm>
          <a:prstGeom prst="circularArrow">
            <a:avLst>
              <a:gd name="adj1" fmla="val 3988"/>
              <a:gd name="adj2" fmla="val 250168"/>
              <a:gd name="adj3" fmla="val 13439607"/>
              <a:gd name="adj4" fmla="val 12313318"/>
              <a:gd name="adj5" fmla="val 4653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366582"/>
              <a:satOff val="-80000"/>
              <a:lumOff val="40000"/>
              <a:alphaOff val="0"/>
            </a:schemeClr>
          </a:fillRef>
          <a:effectRef idx="0">
            <a:schemeClr val="accent2">
              <a:hueOff val="-1366582"/>
              <a:satOff val="-80000"/>
              <a:lumOff val="4000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Gebogener Pfeil 32"/>
          <p:cNvSpPr/>
          <p:nvPr/>
        </p:nvSpPr>
        <p:spPr>
          <a:xfrm>
            <a:off x="4362802" y="1708763"/>
            <a:ext cx="4060582" cy="4060582"/>
          </a:xfrm>
          <a:prstGeom prst="circularArrow">
            <a:avLst>
              <a:gd name="adj1" fmla="val 3988"/>
              <a:gd name="adj2" fmla="val 250168"/>
              <a:gd name="adj3" fmla="val 20146112"/>
              <a:gd name="adj4" fmla="val 18930616"/>
              <a:gd name="adj5" fmla="val 4653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uppieren 2"/>
          <p:cNvGrpSpPr/>
          <p:nvPr/>
        </p:nvGrpSpPr>
        <p:grpSpPr>
          <a:xfrm>
            <a:off x="4561589" y="1739245"/>
            <a:ext cx="3538803" cy="840519"/>
            <a:chOff x="4561589" y="1739245"/>
            <a:chExt cx="3538803" cy="840519"/>
          </a:xfrm>
        </p:grpSpPr>
        <p:sp>
          <p:nvSpPr>
            <p:cNvPr id="32" name="Freihandform 31"/>
            <p:cNvSpPr/>
            <p:nvPr/>
          </p:nvSpPr>
          <p:spPr>
            <a:xfrm>
              <a:off x="6593214" y="1749304"/>
              <a:ext cx="1507178" cy="830460"/>
            </a:xfrm>
            <a:custGeom>
              <a:avLst/>
              <a:gdLst>
                <a:gd name="connsiteX0" fmla="*/ 0 w 1507178"/>
                <a:gd name="connsiteY0" fmla="*/ 0 h 830460"/>
                <a:gd name="connsiteX1" fmla="*/ 1507178 w 1507178"/>
                <a:gd name="connsiteY1" fmla="*/ 0 h 830460"/>
                <a:gd name="connsiteX2" fmla="*/ 1507178 w 1507178"/>
                <a:gd name="connsiteY2" fmla="*/ 830460 h 830460"/>
                <a:gd name="connsiteX3" fmla="*/ 0 w 1507178"/>
                <a:gd name="connsiteY3" fmla="*/ 830460 h 830460"/>
                <a:gd name="connsiteX4" fmla="*/ 0 w 1507178"/>
                <a:gd name="connsiteY4" fmla="*/ 0 h 83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178" h="830460">
                  <a:moveTo>
                    <a:pt x="0" y="0"/>
                  </a:moveTo>
                  <a:lnTo>
                    <a:pt x="1507178" y="0"/>
                  </a:lnTo>
                  <a:lnTo>
                    <a:pt x="1507178" y="830460"/>
                  </a:lnTo>
                  <a:lnTo>
                    <a:pt x="0" y="830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kern="1200" dirty="0" smtClean="0">
                  <a:solidFill>
                    <a:schemeClr val="tx2"/>
                  </a:solidFill>
                </a:rPr>
                <a:t>Analysis</a:t>
              </a:r>
              <a:endParaRPr lang="de-DE" sz="1400" b="1" kern="1200" dirty="0">
                <a:solidFill>
                  <a:schemeClr val="tx2"/>
                </a:solidFill>
              </a:endParaRPr>
            </a:p>
          </p:txBody>
        </p:sp>
        <p:sp>
          <p:nvSpPr>
            <p:cNvPr id="42" name="Freihandform 41"/>
            <p:cNvSpPr/>
            <p:nvPr/>
          </p:nvSpPr>
          <p:spPr>
            <a:xfrm>
              <a:off x="4561589" y="1739245"/>
              <a:ext cx="1616492" cy="830460"/>
            </a:xfrm>
            <a:custGeom>
              <a:avLst/>
              <a:gdLst>
                <a:gd name="connsiteX0" fmla="*/ 0 w 1616492"/>
                <a:gd name="connsiteY0" fmla="*/ 0 h 830460"/>
                <a:gd name="connsiteX1" fmla="*/ 1616492 w 1616492"/>
                <a:gd name="connsiteY1" fmla="*/ 0 h 830460"/>
                <a:gd name="connsiteX2" fmla="*/ 1616492 w 1616492"/>
                <a:gd name="connsiteY2" fmla="*/ 830460 h 830460"/>
                <a:gd name="connsiteX3" fmla="*/ 0 w 1616492"/>
                <a:gd name="connsiteY3" fmla="*/ 830460 h 830460"/>
                <a:gd name="connsiteX4" fmla="*/ 0 w 1616492"/>
                <a:gd name="connsiteY4" fmla="*/ 0 h 83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6492" h="830460">
                  <a:moveTo>
                    <a:pt x="0" y="0"/>
                  </a:moveTo>
                  <a:lnTo>
                    <a:pt x="1616492" y="0"/>
                  </a:lnTo>
                  <a:lnTo>
                    <a:pt x="1616492" y="830460"/>
                  </a:lnTo>
                  <a:lnTo>
                    <a:pt x="0" y="830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kern="1200" dirty="0" smtClean="0">
                  <a:solidFill>
                    <a:schemeClr val="tx2"/>
                  </a:solidFill>
                </a:rPr>
                <a:t>Data </a:t>
              </a:r>
              <a:r>
                <a:rPr lang="en-GB" sz="1400" b="1" kern="1200" dirty="0" smtClean="0">
                  <a:solidFill>
                    <a:schemeClr val="tx2"/>
                  </a:solidFill>
                </a:rPr>
                <a:t>collection</a:t>
              </a:r>
              <a:r>
                <a:rPr lang="de-DE" sz="1400" b="1" kern="1200" dirty="0" smtClean="0">
                  <a:solidFill>
                    <a:schemeClr val="tx2"/>
                  </a:solidFill>
                </a:rPr>
                <a:t> </a:t>
              </a:r>
              <a:r>
                <a:rPr lang="en-GB" sz="1400" b="1" kern="1200" dirty="0" smtClean="0">
                  <a:solidFill>
                    <a:schemeClr val="tx2"/>
                  </a:solidFill>
                </a:rPr>
                <a:t>and</a:t>
              </a:r>
              <a:r>
                <a:rPr lang="de-DE" sz="1400" b="1" kern="1200" dirty="0" smtClean="0">
                  <a:solidFill>
                    <a:schemeClr val="tx2"/>
                  </a:solidFill>
                </a:rPr>
                <a:t> </a:t>
              </a:r>
              <a:r>
                <a:rPr lang="en-GB" sz="1400" b="1" kern="1200" dirty="0" smtClean="0">
                  <a:solidFill>
                    <a:schemeClr val="tx2"/>
                  </a:solidFill>
                </a:rPr>
                <a:t>processing</a:t>
              </a:r>
              <a:endParaRPr lang="en-GB" sz="1400" b="1" kern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3901898" y="1340768"/>
            <a:ext cx="4482603" cy="4207523"/>
            <a:chOff x="3901898" y="1340768"/>
            <a:chExt cx="4482603" cy="4207523"/>
          </a:xfrm>
        </p:grpSpPr>
        <p:grpSp>
          <p:nvGrpSpPr>
            <p:cNvPr id="9" name="Gruppieren 8"/>
            <p:cNvGrpSpPr/>
            <p:nvPr/>
          </p:nvGrpSpPr>
          <p:grpSpPr>
            <a:xfrm>
              <a:off x="4323919" y="1487695"/>
              <a:ext cx="4060582" cy="4060582"/>
              <a:chOff x="4323919" y="1487695"/>
              <a:chExt cx="4060582" cy="4060582"/>
            </a:xfrm>
          </p:grpSpPr>
          <p:sp>
            <p:nvSpPr>
              <p:cNvPr id="36" name="Freihandform 35"/>
              <p:cNvSpPr/>
              <p:nvPr/>
            </p:nvSpPr>
            <p:spPr>
              <a:xfrm>
                <a:off x="6839816" y="4709123"/>
                <a:ext cx="830460" cy="830460"/>
              </a:xfrm>
              <a:custGeom>
                <a:avLst/>
                <a:gdLst>
                  <a:gd name="connsiteX0" fmla="*/ 0 w 830460"/>
                  <a:gd name="connsiteY0" fmla="*/ 0 h 830460"/>
                  <a:gd name="connsiteX1" fmla="*/ 830460 w 830460"/>
                  <a:gd name="connsiteY1" fmla="*/ 0 h 830460"/>
                  <a:gd name="connsiteX2" fmla="*/ 830460 w 830460"/>
                  <a:gd name="connsiteY2" fmla="*/ 830460 h 830460"/>
                  <a:gd name="connsiteX3" fmla="*/ 0 w 830460"/>
                  <a:gd name="connsiteY3" fmla="*/ 830460 h 830460"/>
                  <a:gd name="connsiteX4" fmla="*/ 0 w 830460"/>
                  <a:gd name="connsiteY4" fmla="*/ 0 h 830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460" h="830460">
                    <a:moveTo>
                      <a:pt x="0" y="0"/>
                    </a:moveTo>
                    <a:lnTo>
                      <a:pt x="830460" y="0"/>
                    </a:lnTo>
                    <a:lnTo>
                      <a:pt x="830460" y="830460"/>
                    </a:lnTo>
                    <a:lnTo>
                      <a:pt x="0" y="83046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b="1" kern="1200" dirty="0" smtClean="0">
                    <a:solidFill>
                      <a:schemeClr val="tx2"/>
                    </a:solidFill>
                  </a:rPr>
                  <a:t>Access</a:t>
                </a:r>
                <a:endParaRPr lang="de-DE" sz="1400" b="1" kern="1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7" name="Gebogener Pfeil 36"/>
              <p:cNvSpPr/>
              <p:nvPr/>
            </p:nvSpPr>
            <p:spPr>
              <a:xfrm>
                <a:off x="4323919" y="1487695"/>
                <a:ext cx="4060582" cy="4060582"/>
              </a:xfrm>
              <a:prstGeom prst="circularArrow">
                <a:avLst>
                  <a:gd name="adj1" fmla="val 3988"/>
                  <a:gd name="adj2" fmla="val 250168"/>
                  <a:gd name="adj3" fmla="val 5656353"/>
                  <a:gd name="adj4" fmla="val 4828953"/>
                  <a:gd name="adj5" fmla="val 4653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-683291"/>
                  <a:satOff val="-40000"/>
                  <a:lumOff val="20000"/>
                  <a:alphaOff val="0"/>
                </a:schemeClr>
              </a:fillRef>
              <a:effectRef idx="0">
                <a:schemeClr val="accent2">
                  <a:hueOff val="-683291"/>
                  <a:satOff val="-40000"/>
                  <a:lumOff val="2000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Freihandform 37"/>
              <p:cNvSpPr/>
              <p:nvPr/>
            </p:nvSpPr>
            <p:spPr>
              <a:xfrm>
                <a:off x="4539564" y="4633092"/>
                <a:ext cx="1721246" cy="830460"/>
              </a:xfrm>
              <a:custGeom>
                <a:avLst/>
                <a:gdLst>
                  <a:gd name="connsiteX0" fmla="*/ 0 w 1721246"/>
                  <a:gd name="connsiteY0" fmla="*/ 0 h 830460"/>
                  <a:gd name="connsiteX1" fmla="*/ 1721246 w 1721246"/>
                  <a:gd name="connsiteY1" fmla="*/ 0 h 830460"/>
                  <a:gd name="connsiteX2" fmla="*/ 1721246 w 1721246"/>
                  <a:gd name="connsiteY2" fmla="*/ 830460 h 830460"/>
                  <a:gd name="connsiteX3" fmla="*/ 0 w 1721246"/>
                  <a:gd name="connsiteY3" fmla="*/ 830460 h 830460"/>
                  <a:gd name="connsiteX4" fmla="*/ 0 w 1721246"/>
                  <a:gd name="connsiteY4" fmla="*/ 0 h 830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1246" h="830460">
                    <a:moveTo>
                      <a:pt x="0" y="0"/>
                    </a:moveTo>
                    <a:lnTo>
                      <a:pt x="1721246" y="0"/>
                    </a:lnTo>
                    <a:lnTo>
                      <a:pt x="1721246" y="830460"/>
                    </a:lnTo>
                    <a:lnTo>
                      <a:pt x="0" y="83046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b="1" kern="1200" dirty="0" smtClean="0">
                    <a:solidFill>
                      <a:schemeClr val="tx2"/>
                    </a:solidFill>
                  </a:rPr>
                  <a:t>Re-</a:t>
                </a:r>
                <a:r>
                  <a:rPr lang="en-GB" sz="1400" b="1" kern="1200" dirty="0" smtClean="0">
                    <a:solidFill>
                      <a:schemeClr val="tx2"/>
                    </a:solidFill>
                  </a:rPr>
                  <a:t>Use</a:t>
                </a:r>
                <a:endParaRPr lang="en-GB" sz="1400" b="1" kern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9" name="Gebogener Pfeil 38"/>
            <p:cNvSpPr/>
            <p:nvPr/>
          </p:nvSpPr>
          <p:spPr>
            <a:xfrm>
              <a:off x="4257158" y="1340768"/>
              <a:ext cx="4060582" cy="4060582"/>
            </a:xfrm>
            <a:prstGeom prst="circularArrow">
              <a:avLst>
                <a:gd name="adj1" fmla="val 3988"/>
                <a:gd name="adj2" fmla="val 250168"/>
                <a:gd name="adj3" fmla="val 9491266"/>
                <a:gd name="adj4" fmla="val 8227534"/>
                <a:gd name="adj5" fmla="val 4653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024937"/>
                <a:satOff val="-60000"/>
                <a:lumOff val="30000"/>
                <a:alphaOff val="0"/>
              </a:schemeClr>
            </a:fillRef>
            <a:effectRef idx="0">
              <a:schemeClr val="accent2">
                <a:hueOff val="-1024937"/>
                <a:satOff val="-60000"/>
                <a:lumOff val="300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Freihandform 39"/>
            <p:cNvSpPr/>
            <p:nvPr/>
          </p:nvSpPr>
          <p:spPr>
            <a:xfrm>
              <a:off x="3901898" y="3102770"/>
              <a:ext cx="1534197" cy="830460"/>
            </a:xfrm>
            <a:custGeom>
              <a:avLst/>
              <a:gdLst>
                <a:gd name="connsiteX0" fmla="*/ 0 w 1141726"/>
                <a:gd name="connsiteY0" fmla="*/ 0 h 830460"/>
                <a:gd name="connsiteX1" fmla="*/ 1141726 w 1141726"/>
                <a:gd name="connsiteY1" fmla="*/ 0 h 830460"/>
                <a:gd name="connsiteX2" fmla="*/ 1141726 w 1141726"/>
                <a:gd name="connsiteY2" fmla="*/ 830460 h 830460"/>
                <a:gd name="connsiteX3" fmla="*/ 0 w 1141726"/>
                <a:gd name="connsiteY3" fmla="*/ 830460 h 830460"/>
                <a:gd name="connsiteX4" fmla="*/ 0 w 1141726"/>
                <a:gd name="connsiteY4" fmla="*/ 0 h 83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726" h="830460">
                  <a:moveTo>
                    <a:pt x="0" y="0"/>
                  </a:moveTo>
                  <a:lnTo>
                    <a:pt x="1141726" y="0"/>
                  </a:lnTo>
                  <a:lnTo>
                    <a:pt x="1141726" y="830460"/>
                  </a:lnTo>
                  <a:lnTo>
                    <a:pt x="0" y="830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dirty="0" smtClean="0">
                  <a:solidFill>
                    <a:schemeClr val="tx2"/>
                  </a:solidFill>
                </a:rPr>
                <a:t>Planning</a:t>
              </a:r>
              <a:endParaRPr lang="en-GB" sz="1400" b="1" kern="1200" dirty="0">
                <a:solidFill>
                  <a:schemeClr val="tx2"/>
                </a:solidFill>
              </a:endParaRPr>
            </a:p>
          </p:txBody>
        </p:sp>
        <p:sp>
          <p:nvSpPr>
            <p:cNvPr id="35" name="Gebogener Pfeil 34"/>
            <p:cNvSpPr/>
            <p:nvPr/>
          </p:nvSpPr>
          <p:spPr>
            <a:xfrm>
              <a:off x="4297327" y="1487709"/>
              <a:ext cx="4060582" cy="4060582"/>
            </a:xfrm>
            <a:prstGeom prst="circularArrow">
              <a:avLst>
                <a:gd name="adj1" fmla="val 3988"/>
                <a:gd name="adj2" fmla="val 250168"/>
                <a:gd name="adj3" fmla="val 2367380"/>
                <a:gd name="adj4" fmla="val 776155"/>
                <a:gd name="adj5" fmla="val 4653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341646"/>
                <a:satOff val="-20000"/>
                <a:lumOff val="10000"/>
                <a:alphaOff val="0"/>
              </a:schemeClr>
            </a:fillRef>
            <a:effectRef idx="0">
              <a:schemeClr val="accent2">
                <a:hueOff val="-341646"/>
                <a:satOff val="-20000"/>
                <a:lumOff val="1000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44" name="Grafik 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3354657">
              <a:off x="6213338" y="1569351"/>
              <a:ext cx="573074" cy="695004"/>
            </a:xfrm>
            <a:prstGeom prst="rect">
              <a:avLst/>
            </a:prstGeom>
          </p:spPr>
        </p:pic>
      </p:grpSp>
      <p:pic>
        <p:nvPicPr>
          <p:cNvPr id="45" name="Grafik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76" y="3140968"/>
            <a:ext cx="872584" cy="872584"/>
          </a:xfrm>
          <a:prstGeom prst="rect">
            <a:avLst/>
          </a:prstGeom>
        </p:spPr>
      </p:pic>
      <p:sp>
        <p:nvSpPr>
          <p:cNvPr id="46" name="Textfeld 45"/>
          <p:cNvSpPr txBox="1"/>
          <p:nvPr/>
        </p:nvSpPr>
        <p:spPr>
          <a:xfrm>
            <a:off x="827584" y="4149080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2"/>
                </a:solidFill>
              </a:rPr>
              <a:t>… </a:t>
            </a:r>
            <a:r>
              <a:rPr lang="en-GB" sz="2000" dirty="0" smtClean="0">
                <a:solidFill>
                  <a:schemeClr val="tx2"/>
                </a:solidFill>
              </a:rPr>
              <a:t>and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smtClean="0">
                <a:solidFill>
                  <a:schemeClr val="tx2"/>
                </a:solidFill>
              </a:rPr>
              <a:t>ends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smtClean="0">
                <a:solidFill>
                  <a:schemeClr val="tx2"/>
                </a:solidFill>
              </a:rPr>
              <a:t>with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smtClean="0">
                <a:solidFill>
                  <a:schemeClr val="tx2"/>
                </a:solidFill>
              </a:rPr>
              <a:t>a </a:t>
            </a:r>
            <a:r>
              <a:rPr lang="en-GB" sz="2000" dirty="0" smtClean="0">
                <a:solidFill>
                  <a:schemeClr val="tx2"/>
                </a:solidFill>
              </a:rPr>
              <a:t>new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smtClean="0">
                <a:solidFill>
                  <a:schemeClr val="tx2"/>
                </a:solidFill>
              </a:rPr>
              <a:t>hypothesis</a:t>
            </a:r>
            <a:endParaRPr lang="en-GB" sz="2000" dirty="0">
              <a:solidFill>
                <a:schemeClr val="tx2"/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 bwMode="auto">
          <a:xfrm>
            <a:off x="2483768" y="3517986"/>
            <a:ext cx="168379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mit Pfeil 13"/>
          <p:cNvCxnSpPr/>
          <p:nvPr/>
        </p:nvCxnSpPr>
        <p:spPr bwMode="auto">
          <a:xfrm flipH="1" flipV="1">
            <a:off x="2483770" y="3631232"/>
            <a:ext cx="2044242" cy="12670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4026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</a:t>
            </a:r>
            <a:r>
              <a:rPr lang="de-DE" dirty="0" smtClean="0"/>
              <a:t> </a:t>
            </a:r>
            <a:r>
              <a:rPr lang="en-GB" dirty="0" smtClean="0"/>
              <a:t>is</a:t>
            </a:r>
            <a:r>
              <a:rPr lang="de-DE" dirty="0" smtClean="0"/>
              <a:t> </a:t>
            </a:r>
            <a:r>
              <a:rPr lang="de-DE" dirty="0" smtClean="0"/>
              <a:t>Research Data Management?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4" y="1959565"/>
            <a:ext cx="8229600" cy="3485659"/>
          </a:xfrm>
        </p:spPr>
        <p:txBody>
          <a:bodyPr/>
          <a:lstStyle/>
          <a:p>
            <a:pPr marL="0" indent="0">
              <a:buNone/>
            </a:pPr>
            <a:r>
              <a:rPr lang="en-GB" i="1" dirty="0" smtClean="0"/>
              <a:t>"Research data management (RDM) comprises and processes of transformation, selection and storing of research data with the common goal of making the data </a:t>
            </a:r>
            <a:r>
              <a:rPr lang="en-GB" i="1" dirty="0" smtClean="0">
                <a:solidFill>
                  <a:srgbClr val="FF7900"/>
                </a:solidFill>
              </a:rPr>
              <a:t>accessible</a:t>
            </a:r>
            <a:r>
              <a:rPr lang="en-GB" i="1" dirty="0" smtClean="0"/>
              <a:t>, </a:t>
            </a:r>
            <a:r>
              <a:rPr lang="en-GB" i="1" dirty="0" smtClean="0">
                <a:solidFill>
                  <a:srgbClr val="FF7900"/>
                </a:solidFill>
              </a:rPr>
              <a:t>re-usable</a:t>
            </a:r>
            <a:r>
              <a:rPr lang="en-GB" i="1" dirty="0" smtClean="0"/>
              <a:t> and </a:t>
            </a:r>
            <a:r>
              <a:rPr lang="en-GB" i="1" dirty="0" smtClean="0">
                <a:solidFill>
                  <a:srgbClr val="FF7900"/>
                </a:solidFill>
              </a:rPr>
              <a:t>verifiable</a:t>
            </a:r>
            <a:r>
              <a:rPr lang="en-GB" i="1" dirty="0" smtClean="0"/>
              <a:t> </a:t>
            </a:r>
            <a:r>
              <a:rPr lang="en-GB" i="1" dirty="0" smtClean="0">
                <a:solidFill>
                  <a:srgbClr val="003359"/>
                </a:solidFill>
              </a:rPr>
              <a:t>in the </a:t>
            </a:r>
            <a:r>
              <a:rPr lang="en-GB" i="1" dirty="0" smtClean="0">
                <a:solidFill>
                  <a:schemeClr val="tx2"/>
                </a:solidFill>
              </a:rPr>
              <a:t>long term </a:t>
            </a:r>
            <a:r>
              <a:rPr lang="en-GB" i="1" dirty="0" smtClean="0">
                <a:solidFill>
                  <a:srgbClr val="003359"/>
                </a:solidFill>
              </a:rPr>
              <a:t>and</a:t>
            </a:r>
            <a:r>
              <a:rPr lang="en-GB" i="1" dirty="0" smtClean="0">
                <a:solidFill>
                  <a:schemeClr val="tx2"/>
                </a:solidFill>
              </a:rPr>
              <a:t> independent of particular people. </a:t>
            </a:r>
            <a:r>
              <a:rPr lang="en-GB" i="1" dirty="0" smtClean="0">
                <a:solidFill>
                  <a:srgbClr val="003359"/>
                </a:solidFill>
              </a:rPr>
              <a:t>"</a:t>
            </a:r>
            <a:endParaRPr lang="en-GB" i="1" dirty="0">
              <a:solidFill>
                <a:srgbClr val="00335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www.tu-ilmenau.de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EA0D7A86-75AE-40BD-A7DE-8CE43AFF3009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876256" y="5630753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000000"/>
                </a:solidFill>
              </a:rPr>
              <a:t>Quelle: forschungsdaten.info</a:t>
            </a:r>
            <a:endParaRPr lang="de-DE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5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3">
      <a:dk1>
        <a:srgbClr val="003359"/>
      </a:dk1>
      <a:lt1>
        <a:srgbClr val="FFFFFF"/>
      </a:lt1>
      <a:dk2>
        <a:srgbClr val="FF7900"/>
      </a:dk2>
      <a:lt2>
        <a:srgbClr val="808080"/>
      </a:lt2>
      <a:accent1>
        <a:srgbClr val="B4DCDC"/>
      </a:accent1>
      <a:accent2>
        <a:srgbClr val="FF7900"/>
      </a:accent2>
      <a:accent3>
        <a:srgbClr val="FFFFFF"/>
      </a:accent3>
      <a:accent4>
        <a:srgbClr val="002A4B"/>
      </a:accent4>
      <a:accent5>
        <a:srgbClr val="D6EBEB"/>
      </a:accent5>
      <a:accent6>
        <a:srgbClr val="E76D00"/>
      </a:accent6>
      <a:hlink>
        <a:srgbClr val="00747A"/>
      </a:hlink>
      <a:folHlink>
        <a:srgbClr val="78B6AB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003359"/>
        </a:dk1>
        <a:lt1>
          <a:srgbClr val="FFFFFF"/>
        </a:lt1>
        <a:dk2>
          <a:srgbClr val="FF7900"/>
        </a:dk2>
        <a:lt2>
          <a:srgbClr val="808080"/>
        </a:lt2>
        <a:accent1>
          <a:srgbClr val="B4DCDC"/>
        </a:accent1>
        <a:accent2>
          <a:srgbClr val="FF7900"/>
        </a:accent2>
        <a:accent3>
          <a:srgbClr val="FFFFFF"/>
        </a:accent3>
        <a:accent4>
          <a:srgbClr val="002A4B"/>
        </a:accent4>
        <a:accent5>
          <a:srgbClr val="D6EBEB"/>
        </a:accent5>
        <a:accent6>
          <a:srgbClr val="E76D00"/>
        </a:accent6>
        <a:hlink>
          <a:srgbClr val="00747A"/>
        </a:hlink>
        <a:folHlink>
          <a:srgbClr val="78B6A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ere Präsentation">
  <a:themeElements>
    <a:clrScheme name="Leere Präsentation 13">
      <a:dk1>
        <a:srgbClr val="003359"/>
      </a:dk1>
      <a:lt1>
        <a:srgbClr val="FFFFFF"/>
      </a:lt1>
      <a:dk2>
        <a:srgbClr val="FF7900"/>
      </a:dk2>
      <a:lt2>
        <a:srgbClr val="808080"/>
      </a:lt2>
      <a:accent1>
        <a:srgbClr val="B4DCDC"/>
      </a:accent1>
      <a:accent2>
        <a:srgbClr val="FF7900"/>
      </a:accent2>
      <a:accent3>
        <a:srgbClr val="FFFFFF"/>
      </a:accent3>
      <a:accent4>
        <a:srgbClr val="002A4B"/>
      </a:accent4>
      <a:accent5>
        <a:srgbClr val="D6EBEB"/>
      </a:accent5>
      <a:accent6>
        <a:srgbClr val="E76D00"/>
      </a:accent6>
      <a:hlink>
        <a:srgbClr val="00747A"/>
      </a:hlink>
      <a:folHlink>
        <a:srgbClr val="78B6AB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003359"/>
        </a:dk1>
        <a:lt1>
          <a:srgbClr val="FFFFFF"/>
        </a:lt1>
        <a:dk2>
          <a:srgbClr val="FF7900"/>
        </a:dk2>
        <a:lt2>
          <a:srgbClr val="808080"/>
        </a:lt2>
        <a:accent1>
          <a:srgbClr val="B4DCDC"/>
        </a:accent1>
        <a:accent2>
          <a:srgbClr val="FF7900"/>
        </a:accent2>
        <a:accent3>
          <a:srgbClr val="FFFFFF"/>
        </a:accent3>
        <a:accent4>
          <a:srgbClr val="002A4B"/>
        </a:accent4>
        <a:accent5>
          <a:srgbClr val="D6EBEB"/>
        </a:accent5>
        <a:accent6>
          <a:srgbClr val="E76D00"/>
        </a:accent6>
        <a:hlink>
          <a:srgbClr val="00747A"/>
        </a:hlink>
        <a:folHlink>
          <a:srgbClr val="78B6A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2773</Words>
  <Application>Microsoft Office PowerPoint</Application>
  <PresentationFormat>Bildschirmpräsentation (4:3)</PresentationFormat>
  <Paragraphs>548</Paragraphs>
  <Slides>57</Slides>
  <Notes>11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57</vt:i4>
      </vt:variant>
    </vt:vector>
  </HeadingPairs>
  <TitlesOfParts>
    <vt:vector size="67" baseType="lpstr">
      <vt:lpstr>ＭＳ Ｐゴシック</vt:lpstr>
      <vt:lpstr>Arial</vt:lpstr>
      <vt:lpstr>Calibri</vt:lpstr>
      <vt:lpstr>Encode Sans Condensed</vt:lpstr>
      <vt:lpstr>Gill Sans</vt:lpstr>
      <vt:lpstr>PF Paperback Light</vt:lpstr>
      <vt:lpstr>Symbol</vt:lpstr>
      <vt:lpstr>Wingdings</vt:lpstr>
      <vt:lpstr>Leere Präsentation</vt:lpstr>
      <vt:lpstr>1_Leere Präsentation</vt:lpstr>
      <vt:lpstr>  Handling research data efficiently – an introduction to research data management  </vt:lpstr>
      <vt:lpstr>Agenda</vt:lpstr>
      <vt:lpstr>Go to Menti.com</vt:lpstr>
      <vt:lpstr>Thuringian Research Data Management Competency Network</vt:lpstr>
      <vt:lpstr>PowerPoint-Präsentation</vt:lpstr>
      <vt:lpstr>What are research data?</vt:lpstr>
      <vt:lpstr>What are research data II?</vt:lpstr>
      <vt:lpstr>The data life cycle</vt:lpstr>
      <vt:lpstr>What is Research Data Management?</vt:lpstr>
      <vt:lpstr>Why RDM?</vt:lpstr>
      <vt:lpstr>Why RDM II?</vt:lpstr>
      <vt:lpstr>How does it benefit ME?</vt:lpstr>
      <vt:lpstr>FAIR Data – the FAIR Principles</vt:lpstr>
      <vt:lpstr>PowerPoint-Präsentation</vt:lpstr>
      <vt:lpstr>Data Management Plans</vt:lpstr>
      <vt:lpstr>A data management plan</vt:lpstr>
      <vt:lpstr>DMP Tools</vt:lpstr>
      <vt:lpstr>DMP examples and templates</vt:lpstr>
      <vt:lpstr>Finding data</vt:lpstr>
      <vt:lpstr>Data Organisation</vt:lpstr>
      <vt:lpstr>Versioning and collaboration</vt:lpstr>
      <vt:lpstr>Backup</vt:lpstr>
      <vt:lpstr>Data security</vt:lpstr>
      <vt:lpstr>PowerPoint-Präsentation</vt:lpstr>
      <vt:lpstr>PowerPoint-Präsentation</vt:lpstr>
      <vt:lpstr>Access options</vt:lpstr>
      <vt:lpstr>Data publication</vt:lpstr>
      <vt:lpstr>Benefits of data publication</vt:lpstr>
      <vt:lpstr>Repositorien</vt:lpstr>
      <vt:lpstr>Persistent Identification</vt:lpstr>
      <vt:lpstr>Why use ORciD?</vt:lpstr>
      <vt:lpstr>Find and select a repository</vt:lpstr>
      <vt:lpstr>Re3data</vt:lpstr>
      <vt:lpstr>Digitale Bibliothek Thüringen (Digital Library of Thuringia)</vt:lpstr>
      <vt:lpstr>Other good alternatives</vt:lpstr>
      <vt:lpstr>PowerPoint-Präsentation</vt:lpstr>
      <vt:lpstr>PowerPoint-Präsentation</vt:lpstr>
      <vt:lpstr>Metadaten I</vt:lpstr>
      <vt:lpstr>Meta data II</vt:lpstr>
      <vt:lpstr>Practical exercise: meta data</vt:lpstr>
      <vt:lpstr>(Long-term)archiving</vt:lpstr>
      <vt:lpstr>Data formats I</vt:lpstr>
      <vt:lpstr>Data formats II</vt:lpstr>
      <vt:lpstr>Storage media</vt:lpstr>
      <vt:lpstr>Document your data!</vt:lpstr>
      <vt:lpstr>PowerPoint-Präsentation</vt:lpstr>
      <vt:lpstr>Policies and Guidelines I</vt:lpstr>
      <vt:lpstr>Relevant policies for you</vt:lpstr>
      <vt:lpstr>Data protection/Personal data</vt:lpstr>
      <vt:lpstr>How to handle personal/sensitive data</vt:lpstr>
      <vt:lpstr>Copyright and IPR</vt:lpstr>
      <vt:lpstr>Licensing</vt:lpstr>
      <vt:lpstr>PowerPoint-Präsentation</vt:lpstr>
      <vt:lpstr>At TU Ilmenau</vt:lpstr>
      <vt:lpstr>THE German language RDM website</vt:lpstr>
      <vt:lpstr>English-language resources</vt:lpstr>
      <vt:lpstr>Thank you for listening!</vt:lpstr>
    </vt:vector>
  </TitlesOfParts>
  <Company>Torsten Weilepp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Torsten Weilepp</dc:creator>
  <cp:lastModifiedBy>Jessica Rex</cp:lastModifiedBy>
  <cp:revision>410</cp:revision>
  <dcterms:created xsi:type="dcterms:W3CDTF">2008-09-25T09:57:29Z</dcterms:created>
  <dcterms:modified xsi:type="dcterms:W3CDTF">2019-11-11T09:07:30Z</dcterms:modified>
</cp:coreProperties>
</file>