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76" r:id="rId3"/>
    <p:sldId id="309" r:id="rId4"/>
    <p:sldId id="275" r:id="rId5"/>
    <p:sldId id="272" r:id="rId6"/>
    <p:sldId id="259" r:id="rId7"/>
    <p:sldId id="261" r:id="rId8"/>
    <p:sldId id="262" r:id="rId9"/>
    <p:sldId id="263" r:id="rId10"/>
    <p:sldId id="288" r:id="rId11"/>
    <p:sldId id="269" r:id="rId12"/>
    <p:sldId id="274" r:id="rId13"/>
    <p:sldId id="289" r:id="rId14"/>
    <p:sldId id="277" r:id="rId15"/>
    <p:sldId id="278" r:id="rId16"/>
    <p:sldId id="280" r:id="rId17"/>
    <p:sldId id="281" r:id="rId18"/>
    <p:sldId id="290" r:id="rId19"/>
    <p:sldId id="291" r:id="rId20"/>
    <p:sldId id="295" r:id="rId21"/>
    <p:sldId id="296" r:id="rId22"/>
    <p:sldId id="294" r:id="rId23"/>
    <p:sldId id="298" r:id="rId24"/>
    <p:sldId id="299" r:id="rId25"/>
    <p:sldId id="300" r:id="rId26"/>
    <p:sldId id="301" r:id="rId27"/>
    <p:sldId id="302" r:id="rId28"/>
    <p:sldId id="303" r:id="rId29"/>
    <p:sldId id="304" r:id="rId30"/>
    <p:sldId id="305" r:id="rId31"/>
    <p:sldId id="306" r:id="rId32"/>
    <p:sldId id="307" r:id="rId33"/>
    <p:sldId id="308" r:id="rId34"/>
    <p:sldId id="310"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3/h2GyQOktTUpwqVWjl9pcQ5V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12"/>
    <p:restoredTop sz="93979" autoAdjust="0"/>
  </p:normalViewPr>
  <p:slideViewPr>
    <p:cSldViewPr snapToGrid="0">
      <p:cViewPr varScale="1">
        <p:scale>
          <a:sx n="106" d="100"/>
          <a:sy n="106" d="100"/>
        </p:scale>
        <p:origin x="-4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extLst>
      <p:ext uri="{BB962C8B-B14F-4D97-AF65-F5344CB8AC3E}">
        <p14:creationId xmlns:p14="http://schemas.microsoft.com/office/powerpoint/2010/main" val="22962640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942ddf6d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942ddf6de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005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942ddf6d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942ddf6de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826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942ddf6d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942ddf6de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543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942ddf6d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942ddf6de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654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 name="Google Shape;6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nSpc>
                <a:spcPct val="90000"/>
              </a:lnSpc>
              <a:buClr>
                <a:srgbClr val="FFFFFF"/>
              </a:buClr>
              <a:buSzPts val="1800"/>
              <a:buFontTx/>
              <a:buNone/>
            </a:pPr>
            <a:endParaRPr lang="en-US" sz="1200" dirty="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26697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 name="Google Shape;6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285750" marR="0" lvl="0" indent="-171450" algn="l" rtl="0">
              <a:lnSpc>
                <a:spcPct val="90000"/>
              </a:lnSpc>
              <a:spcBef>
                <a:spcPts val="1000"/>
              </a:spcBef>
              <a:spcAft>
                <a:spcPts val="0"/>
              </a:spcAft>
              <a:buClr>
                <a:srgbClr val="FFFFFF"/>
              </a:buClr>
              <a:buSzPts val="1800"/>
              <a:buFont typeface="Helvetica Neue"/>
              <a:buNone/>
            </a:pPr>
            <a:endParaRPr lang="en-US" sz="12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4996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 name="Google Shape;80;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FFFFFF"/>
              </a:buClr>
              <a:buSzPts val="1800"/>
              <a:buFont typeface="Helvetica Neue"/>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511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First slide" type="title">
  <p:cSld name="TITLE">
    <p:spTree>
      <p:nvGrpSpPr>
        <p:cNvPr id="1" name="Shape 13"/>
        <p:cNvGrpSpPr/>
        <p:nvPr/>
      </p:nvGrpSpPr>
      <p:grpSpPr>
        <a:xfrm>
          <a:off x="0" y="0"/>
          <a:ext cx="0" cy="0"/>
          <a:chOff x="0" y="0"/>
          <a:chExt cx="0" cy="0"/>
        </a:xfrm>
      </p:grpSpPr>
      <p:sp>
        <p:nvSpPr>
          <p:cNvPr id="14" name="Google Shape;14;p16"/>
          <p:cNvSpPr/>
          <p:nvPr/>
        </p:nvSpPr>
        <p:spPr>
          <a:xfrm>
            <a:off x="4651512" y="-1"/>
            <a:ext cx="7540488" cy="6858001"/>
          </a:xfrm>
          <a:prstGeom prst="rect">
            <a:avLst/>
          </a:prstGeom>
          <a:solidFill>
            <a:srgbClr val="0076B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 name="Google Shape;15;p16"/>
          <p:cNvSpPr/>
          <p:nvPr/>
        </p:nvSpPr>
        <p:spPr>
          <a:xfrm>
            <a:off x="-1" y="0"/>
            <a:ext cx="7543801" cy="6858000"/>
          </a:xfrm>
          <a:custGeom>
            <a:avLst/>
            <a:gdLst/>
            <a:ahLst/>
            <a:cxnLst/>
            <a:rect l="l" t="t" r="r" b="b"/>
            <a:pathLst>
              <a:path w="21600" h="21600" extrusionOk="0">
                <a:moveTo>
                  <a:pt x="0" y="0"/>
                </a:moveTo>
                <a:lnTo>
                  <a:pt x="21600" y="0"/>
                </a:lnTo>
                <a:lnTo>
                  <a:pt x="14942" y="21600"/>
                </a:lnTo>
                <a:lnTo>
                  <a:pt x="0" y="21600"/>
                </a:lnTo>
                <a:lnTo>
                  <a:pt x="0" y="0"/>
                </a:lnTo>
                <a:close/>
              </a:path>
            </a:pathLst>
          </a:custGeom>
          <a:solidFill>
            <a:srgbClr val="0083C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 name="Google Shape;16;p16" descr="Picture 13"/>
          <p:cNvPicPr preferRelativeResize="0"/>
          <p:nvPr/>
        </p:nvPicPr>
        <p:blipFill rotWithShape="1">
          <a:blip r:embed="rId2">
            <a:alphaModFix/>
          </a:blip>
          <a:srcRect/>
          <a:stretch/>
        </p:blipFill>
        <p:spPr>
          <a:xfrm>
            <a:off x="9462051" y="6000581"/>
            <a:ext cx="2439850" cy="534592"/>
          </a:xfrm>
          <a:prstGeom prst="rect">
            <a:avLst/>
          </a:prstGeom>
          <a:noFill/>
          <a:ln>
            <a:noFill/>
          </a:ln>
        </p:spPr>
      </p:pic>
      <p:sp>
        <p:nvSpPr>
          <p:cNvPr id="17" name="Google Shape;17;p16"/>
          <p:cNvSpPr/>
          <p:nvPr/>
        </p:nvSpPr>
        <p:spPr>
          <a:xfrm>
            <a:off x="-2" y="2351983"/>
            <a:ext cx="12231759" cy="4837596"/>
          </a:xfrm>
          <a:prstGeom prst="rect">
            <a:avLst/>
          </a:prstGeom>
          <a:solidFill>
            <a:srgbClr val="0083C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18;p16"/>
          <p:cNvSpPr/>
          <p:nvPr/>
        </p:nvSpPr>
        <p:spPr>
          <a:xfrm>
            <a:off x="5198166" y="3412082"/>
            <a:ext cx="7033591" cy="3777497"/>
          </a:xfrm>
          <a:custGeom>
            <a:avLst/>
            <a:gdLst/>
            <a:ahLst/>
            <a:cxnLst/>
            <a:rect l="l" t="t" r="r" b="b"/>
            <a:pathLst>
              <a:path w="21600" h="21600" extrusionOk="0">
                <a:moveTo>
                  <a:pt x="3802" y="0"/>
                </a:moveTo>
                <a:lnTo>
                  <a:pt x="21570" y="5382"/>
                </a:lnTo>
                <a:cubicBezTo>
                  <a:pt x="21580" y="10788"/>
                  <a:pt x="21590" y="16194"/>
                  <a:pt x="21600" y="21600"/>
                </a:cubicBezTo>
                <a:lnTo>
                  <a:pt x="0" y="21546"/>
                </a:lnTo>
                <a:lnTo>
                  <a:pt x="3802" y="0"/>
                </a:lnTo>
                <a:close/>
              </a:path>
            </a:pathLst>
          </a:custGeom>
          <a:solidFill>
            <a:srgbClr val="2899D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19;p16"/>
          <p:cNvSpPr/>
          <p:nvPr/>
        </p:nvSpPr>
        <p:spPr>
          <a:xfrm>
            <a:off x="-1" y="-1"/>
            <a:ext cx="12231758" cy="4379569"/>
          </a:xfrm>
          <a:custGeom>
            <a:avLst/>
            <a:gdLst/>
            <a:ahLst/>
            <a:cxnLst/>
            <a:rect l="l" t="t" r="r" b="b"/>
            <a:pathLst>
              <a:path w="21600" h="21600" extrusionOk="0">
                <a:moveTo>
                  <a:pt x="0" y="0"/>
                </a:moveTo>
                <a:lnTo>
                  <a:pt x="21600" y="0"/>
                </a:lnTo>
                <a:lnTo>
                  <a:pt x="21582" y="21600"/>
                </a:lnTo>
                <a:lnTo>
                  <a:pt x="0" y="11600"/>
                </a:lnTo>
                <a:lnTo>
                  <a:pt x="0" y="0"/>
                </a:lnTo>
                <a:close/>
              </a:path>
            </a:pathLst>
          </a:custGeom>
          <a:solidFill>
            <a:srgbClr val="0076B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 name="Google Shape;20;p16" descr="Picture 9"/>
          <p:cNvPicPr preferRelativeResize="0"/>
          <p:nvPr/>
        </p:nvPicPr>
        <p:blipFill rotWithShape="1">
          <a:blip r:embed="rId3">
            <a:alphaModFix/>
          </a:blip>
          <a:srcRect/>
          <a:stretch/>
        </p:blipFill>
        <p:spPr>
          <a:xfrm>
            <a:off x="748501" y="584039"/>
            <a:ext cx="3266908" cy="1127812"/>
          </a:xfrm>
          <a:prstGeom prst="rect">
            <a:avLst/>
          </a:prstGeom>
          <a:noFill/>
          <a:ln>
            <a:noFill/>
          </a:ln>
        </p:spPr>
      </p:pic>
      <p:sp>
        <p:nvSpPr>
          <p:cNvPr id="21" name="Google Shape;21;p16"/>
          <p:cNvSpPr txBox="1">
            <a:spLocks noGrp="1"/>
          </p:cNvSpPr>
          <p:nvPr>
            <p:ph type="title"/>
          </p:nvPr>
        </p:nvSpPr>
        <p:spPr>
          <a:xfrm>
            <a:off x="4929899" y="645284"/>
            <a:ext cx="7016937" cy="1501568"/>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FFFFF"/>
              </a:buClr>
              <a:buSzPts val="4800"/>
              <a:buFont typeface="Helvetica Neue"/>
              <a:buNone/>
              <a:defRPr sz="48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6"/>
          <p:cNvSpPr txBox="1">
            <a:spLocks noGrp="1"/>
          </p:cNvSpPr>
          <p:nvPr>
            <p:ph type="body" idx="1"/>
          </p:nvPr>
        </p:nvSpPr>
        <p:spPr>
          <a:xfrm>
            <a:off x="4929899" y="2189783"/>
            <a:ext cx="6211868" cy="75777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1800"/>
              <a:buNone/>
              <a:defRPr/>
            </a:lvl1pPr>
            <a:lvl2pPr marL="914400" lvl="1" indent="-228600" algn="l">
              <a:lnSpc>
                <a:spcPct val="90000"/>
              </a:lnSpc>
              <a:spcBef>
                <a:spcPts val="1000"/>
              </a:spcBef>
              <a:spcAft>
                <a:spcPts val="0"/>
              </a:spcAft>
              <a:buClr>
                <a:srgbClr val="FFFFFF"/>
              </a:buClr>
              <a:buSzPts val="1800"/>
              <a:buNone/>
              <a:defRPr/>
            </a:lvl2pPr>
            <a:lvl3pPr marL="1371600" lvl="2" indent="-228600" algn="l">
              <a:lnSpc>
                <a:spcPct val="90000"/>
              </a:lnSpc>
              <a:spcBef>
                <a:spcPts val="1000"/>
              </a:spcBef>
              <a:spcAft>
                <a:spcPts val="0"/>
              </a:spcAft>
              <a:buClr>
                <a:srgbClr val="FFFFFF"/>
              </a:buClr>
              <a:buSzPts val="1800"/>
              <a:buNone/>
              <a:defRPr/>
            </a:lvl3pPr>
            <a:lvl4pPr marL="1828800" lvl="3" indent="-228600" algn="l">
              <a:lnSpc>
                <a:spcPct val="90000"/>
              </a:lnSpc>
              <a:spcBef>
                <a:spcPts val="1000"/>
              </a:spcBef>
              <a:spcAft>
                <a:spcPts val="0"/>
              </a:spcAft>
              <a:buClr>
                <a:srgbClr val="FFFFFF"/>
              </a:buClr>
              <a:buSzPts val="1800"/>
              <a:buNone/>
              <a:defRPr/>
            </a:lvl4pPr>
            <a:lvl5pPr marL="2286000" lvl="4" indent="-228600" algn="l">
              <a:lnSpc>
                <a:spcPct val="90000"/>
              </a:lnSpc>
              <a:spcBef>
                <a:spcPts val="1000"/>
              </a:spcBef>
              <a:spcAft>
                <a:spcPts val="0"/>
              </a:spcAft>
              <a:buClr>
                <a:srgbClr val="FFFFFF"/>
              </a:buClr>
              <a:buSzPts val="1800"/>
              <a:buNone/>
              <a:defRPr/>
            </a:lvl5pPr>
            <a:lvl6pPr marL="2743200" lvl="5" indent="-228600" algn="l">
              <a:lnSpc>
                <a:spcPct val="90000"/>
              </a:lnSpc>
              <a:spcBef>
                <a:spcPts val="1000"/>
              </a:spcBef>
              <a:spcAft>
                <a:spcPts val="0"/>
              </a:spcAft>
              <a:buClr>
                <a:srgbClr val="FFFFFF"/>
              </a:buClr>
              <a:buSzPts val="1800"/>
              <a:buNone/>
              <a:defRPr/>
            </a:lvl6pPr>
            <a:lvl7pPr marL="3200400" lvl="6" indent="-228600" algn="l">
              <a:lnSpc>
                <a:spcPct val="90000"/>
              </a:lnSpc>
              <a:spcBef>
                <a:spcPts val="1000"/>
              </a:spcBef>
              <a:spcAft>
                <a:spcPts val="0"/>
              </a:spcAft>
              <a:buClr>
                <a:srgbClr val="FFFFFF"/>
              </a:buClr>
              <a:buSzPts val="1800"/>
              <a:buNone/>
              <a:defRPr/>
            </a:lvl7pPr>
            <a:lvl8pPr marL="3657600" lvl="7" indent="-228600" algn="l">
              <a:lnSpc>
                <a:spcPct val="90000"/>
              </a:lnSpc>
              <a:spcBef>
                <a:spcPts val="1000"/>
              </a:spcBef>
              <a:spcAft>
                <a:spcPts val="0"/>
              </a:spcAft>
              <a:buClr>
                <a:srgbClr val="FFFFFF"/>
              </a:buClr>
              <a:buSzPts val="1800"/>
              <a:buNone/>
              <a:defRPr/>
            </a:lvl8pPr>
            <a:lvl9pPr marL="4114800" lvl="8" indent="-228600" algn="l">
              <a:lnSpc>
                <a:spcPct val="90000"/>
              </a:lnSpc>
              <a:spcBef>
                <a:spcPts val="1000"/>
              </a:spcBef>
              <a:spcAft>
                <a:spcPts val="0"/>
              </a:spcAft>
              <a:buClr>
                <a:srgbClr val="FFFFFF"/>
              </a:buClr>
              <a:buSzPts val="1800"/>
              <a:buNone/>
              <a:defRPr/>
            </a:lvl9pPr>
          </a:lstStyle>
          <a:p>
            <a:endParaRPr/>
          </a:p>
        </p:txBody>
      </p:sp>
      <p:sp>
        <p:nvSpPr>
          <p:cNvPr id="23" name="Google Shape;23;p1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slide" type="tx">
  <p:cSld name="TITLE_AND_BODY">
    <p:spTree>
      <p:nvGrpSpPr>
        <p:cNvPr id="1" name="Shape 24"/>
        <p:cNvGrpSpPr/>
        <p:nvPr/>
      </p:nvGrpSpPr>
      <p:grpSpPr>
        <a:xfrm>
          <a:off x="0" y="0"/>
          <a:ext cx="0" cy="0"/>
          <a:chOff x="0" y="0"/>
          <a:chExt cx="0" cy="0"/>
        </a:xfrm>
      </p:grpSpPr>
      <p:sp>
        <p:nvSpPr>
          <p:cNvPr id="25" name="Google Shape;25;p17"/>
          <p:cNvSpPr txBox="1">
            <a:spLocks noGrp="1"/>
          </p:cNvSpPr>
          <p:nvPr>
            <p:ph type="title"/>
          </p:nvPr>
        </p:nvSpPr>
        <p:spPr>
          <a:xfrm>
            <a:off x="440724" y="665164"/>
            <a:ext cx="10701041" cy="1153698"/>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7"/>
          <p:cNvSpPr txBox="1">
            <a:spLocks noGrp="1"/>
          </p:cNvSpPr>
          <p:nvPr>
            <p:ph type="body" idx="1"/>
          </p:nvPr>
        </p:nvSpPr>
        <p:spPr>
          <a:xfrm>
            <a:off x="440724" y="2015240"/>
            <a:ext cx="10701041" cy="75777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1800"/>
              <a:buNone/>
              <a:defRPr/>
            </a:lvl1pPr>
            <a:lvl2pPr marL="914400" lvl="1" indent="-228600" algn="l">
              <a:lnSpc>
                <a:spcPct val="90000"/>
              </a:lnSpc>
              <a:spcBef>
                <a:spcPts val="1000"/>
              </a:spcBef>
              <a:spcAft>
                <a:spcPts val="0"/>
              </a:spcAft>
              <a:buClr>
                <a:srgbClr val="FFFFFF"/>
              </a:buClr>
              <a:buSzPts val="1800"/>
              <a:buNone/>
              <a:defRPr/>
            </a:lvl2pPr>
            <a:lvl3pPr marL="1371600" lvl="2" indent="-228600" algn="l">
              <a:lnSpc>
                <a:spcPct val="90000"/>
              </a:lnSpc>
              <a:spcBef>
                <a:spcPts val="1000"/>
              </a:spcBef>
              <a:spcAft>
                <a:spcPts val="0"/>
              </a:spcAft>
              <a:buClr>
                <a:srgbClr val="FFFFFF"/>
              </a:buClr>
              <a:buSzPts val="1800"/>
              <a:buNone/>
              <a:defRPr/>
            </a:lvl3pPr>
            <a:lvl4pPr marL="1828800" lvl="3" indent="-228600" algn="l">
              <a:lnSpc>
                <a:spcPct val="90000"/>
              </a:lnSpc>
              <a:spcBef>
                <a:spcPts val="1000"/>
              </a:spcBef>
              <a:spcAft>
                <a:spcPts val="0"/>
              </a:spcAft>
              <a:buClr>
                <a:srgbClr val="FFFFFF"/>
              </a:buClr>
              <a:buSzPts val="1800"/>
              <a:buNone/>
              <a:defRPr/>
            </a:lvl4pPr>
            <a:lvl5pPr marL="2286000" lvl="4" indent="-228600" algn="l">
              <a:lnSpc>
                <a:spcPct val="90000"/>
              </a:lnSpc>
              <a:spcBef>
                <a:spcPts val="1000"/>
              </a:spcBef>
              <a:spcAft>
                <a:spcPts val="0"/>
              </a:spcAft>
              <a:buClr>
                <a:srgbClr val="FFFFFF"/>
              </a:buClr>
              <a:buSzPts val="1800"/>
              <a:buNone/>
              <a:defRPr/>
            </a:lvl5pPr>
            <a:lvl6pPr marL="2743200" lvl="5" indent="-228600" algn="l">
              <a:lnSpc>
                <a:spcPct val="90000"/>
              </a:lnSpc>
              <a:spcBef>
                <a:spcPts val="1000"/>
              </a:spcBef>
              <a:spcAft>
                <a:spcPts val="0"/>
              </a:spcAft>
              <a:buClr>
                <a:srgbClr val="FFFFFF"/>
              </a:buClr>
              <a:buSzPts val="1800"/>
              <a:buNone/>
              <a:defRPr/>
            </a:lvl6pPr>
            <a:lvl7pPr marL="3200400" lvl="6" indent="-228600" algn="l">
              <a:lnSpc>
                <a:spcPct val="90000"/>
              </a:lnSpc>
              <a:spcBef>
                <a:spcPts val="1000"/>
              </a:spcBef>
              <a:spcAft>
                <a:spcPts val="0"/>
              </a:spcAft>
              <a:buClr>
                <a:srgbClr val="FFFFFF"/>
              </a:buClr>
              <a:buSzPts val="1800"/>
              <a:buNone/>
              <a:defRPr/>
            </a:lvl7pPr>
            <a:lvl8pPr marL="3657600" lvl="7" indent="-228600" algn="l">
              <a:lnSpc>
                <a:spcPct val="90000"/>
              </a:lnSpc>
              <a:spcBef>
                <a:spcPts val="1000"/>
              </a:spcBef>
              <a:spcAft>
                <a:spcPts val="0"/>
              </a:spcAft>
              <a:buClr>
                <a:srgbClr val="FFFFFF"/>
              </a:buClr>
              <a:buSzPts val="1800"/>
              <a:buNone/>
              <a:defRPr/>
            </a:lvl8pPr>
            <a:lvl9pPr marL="4114800" lvl="8" indent="-228600" algn="l">
              <a:lnSpc>
                <a:spcPct val="90000"/>
              </a:lnSpc>
              <a:spcBef>
                <a:spcPts val="1000"/>
              </a:spcBef>
              <a:spcAft>
                <a:spcPts val="0"/>
              </a:spcAft>
              <a:buClr>
                <a:srgbClr val="FFFFFF"/>
              </a:buClr>
              <a:buSzPts val="1800"/>
              <a:buNone/>
              <a:defRPr/>
            </a:lvl9pPr>
          </a:lstStyle>
          <a:p>
            <a:endParaRPr/>
          </a:p>
        </p:txBody>
      </p:sp>
      <p:sp>
        <p:nvSpPr>
          <p:cNvPr id="27" name="Google Shape;27;p1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First slide - light">
  <p:cSld name="First slide - light">
    <p:spTree>
      <p:nvGrpSpPr>
        <p:cNvPr id="1" name="Shape 28"/>
        <p:cNvGrpSpPr/>
        <p:nvPr/>
      </p:nvGrpSpPr>
      <p:grpSpPr>
        <a:xfrm>
          <a:off x="0" y="0"/>
          <a:ext cx="0" cy="0"/>
          <a:chOff x="0" y="0"/>
          <a:chExt cx="0" cy="0"/>
        </a:xfrm>
      </p:grpSpPr>
      <p:sp>
        <p:nvSpPr>
          <p:cNvPr id="29" name="Google Shape;29;p18"/>
          <p:cNvSpPr/>
          <p:nvPr/>
        </p:nvSpPr>
        <p:spPr>
          <a:xfrm>
            <a:off x="4651512" y="-1"/>
            <a:ext cx="7540488" cy="6858001"/>
          </a:xfrm>
          <a:prstGeom prst="rect">
            <a:avLst/>
          </a:prstGeom>
          <a:solidFill>
            <a:srgbClr val="D9D6D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 name="Google Shape;30;p18"/>
          <p:cNvSpPr/>
          <p:nvPr/>
        </p:nvSpPr>
        <p:spPr>
          <a:xfrm>
            <a:off x="-1" y="0"/>
            <a:ext cx="7543801" cy="6858000"/>
          </a:xfrm>
          <a:custGeom>
            <a:avLst/>
            <a:gdLst/>
            <a:ahLst/>
            <a:cxnLst/>
            <a:rect l="l" t="t" r="r" b="b"/>
            <a:pathLst>
              <a:path w="21600" h="21600" extrusionOk="0">
                <a:moveTo>
                  <a:pt x="0" y="0"/>
                </a:moveTo>
                <a:lnTo>
                  <a:pt x="21600" y="0"/>
                </a:lnTo>
                <a:lnTo>
                  <a:pt x="14942" y="21600"/>
                </a:lnTo>
                <a:lnTo>
                  <a:pt x="0" y="21600"/>
                </a:lnTo>
                <a:lnTo>
                  <a:pt x="0" y="0"/>
                </a:lnTo>
                <a:close/>
              </a:path>
            </a:pathLst>
          </a:custGeom>
          <a:solidFill>
            <a:srgbClr val="E8E5E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31" name="Google Shape;31;p18" descr="Picture 2"/>
          <p:cNvPicPr preferRelativeResize="0"/>
          <p:nvPr/>
        </p:nvPicPr>
        <p:blipFill rotWithShape="1">
          <a:blip r:embed="rId2">
            <a:alphaModFix/>
          </a:blip>
          <a:srcRect/>
          <a:stretch/>
        </p:blipFill>
        <p:spPr>
          <a:xfrm>
            <a:off x="9477130" y="6043798"/>
            <a:ext cx="2477323" cy="542803"/>
          </a:xfrm>
          <a:prstGeom prst="rect">
            <a:avLst/>
          </a:prstGeom>
          <a:noFill/>
          <a:ln>
            <a:noFill/>
          </a:ln>
        </p:spPr>
      </p:pic>
      <p:sp>
        <p:nvSpPr>
          <p:cNvPr id="32" name="Google Shape;32;p18"/>
          <p:cNvSpPr/>
          <p:nvPr/>
        </p:nvSpPr>
        <p:spPr>
          <a:xfrm>
            <a:off x="-2" y="2351983"/>
            <a:ext cx="12231759" cy="4837596"/>
          </a:xfrm>
          <a:prstGeom prst="rect">
            <a:avLst/>
          </a:prstGeom>
          <a:solidFill>
            <a:srgbClr val="E8E5E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 name="Google Shape;33;p18"/>
          <p:cNvSpPr/>
          <p:nvPr/>
        </p:nvSpPr>
        <p:spPr>
          <a:xfrm>
            <a:off x="5198166" y="3412082"/>
            <a:ext cx="7033591" cy="3777497"/>
          </a:xfrm>
          <a:custGeom>
            <a:avLst/>
            <a:gdLst/>
            <a:ahLst/>
            <a:cxnLst/>
            <a:rect l="l" t="t" r="r" b="b"/>
            <a:pathLst>
              <a:path w="21600" h="21600" extrusionOk="0">
                <a:moveTo>
                  <a:pt x="3802" y="0"/>
                </a:moveTo>
                <a:lnTo>
                  <a:pt x="21570" y="5382"/>
                </a:lnTo>
                <a:cubicBezTo>
                  <a:pt x="21580" y="10788"/>
                  <a:pt x="21590" y="16194"/>
                  <a:pt x="21600" y="21600"/>
                </a:cubicBezTo>
                <a:lnTo>
                  <a:pt x="0" y="21546"/>
                </a:lnTo>
                <a:lnTo>
                  <a:pt x="3802" y="0"/>
                </a:lnTo>
                <a:close/>
              </a:path>
            </a:pathLst>
          </a:custGeom>
          <a:solidFill>
            <a:srgbClr val="D9D6D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 name="Google Shape;34;p18"/>
          <p:cNvSpPr/>
          <p:nvPr/>
        </p:nvSpPr>
        <p:spPr>
          <a:xfrm>
            <a:off x="-1" y="-1"/>
            <a:ext cx="12231758" cy="4379569"/>
          </a:xfrm>
          <a:custGeom>
            <a:avLst/>
            <a:gdLst/>
            <a:ahLst/>
            <a:cxnLst/>
            <a:rect l="l" t="t" r="r" b="b"/>
            <a:pathLst>
              <a:path w="21600" h="21600" extrusionOk="0">
                <a:moveTo>
                  <a:pt x="0" y="0"/>
                </a:moveTo>
                <a:lnTo>
                  <a:pt x="21600" y="0"/>
                </a:lnTo>
                <a:lnTo>
                  <a:pt x="21582" y="21600"/>
                </a:lnTo>
                <a:lnTo>
                  <a:pt x="0" y="11600"/>
                </a:lnTo>
                <a:lnTo>
                  <a:pt x="0" y="0"/>
                </a:lnTo>
                <a:close/>
              </a:path>
            </a:pathLst>
          </a:custGeom>
          <a:solidFill>
            <a:srgbClr val="CECAC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 name="Google Shape;35;p18"/>
          <p:cNvSpPr txBox="1">
            <a:spLocks noGrp="1"/>
          </p:cNvSpPr>
          <p:nvPr>
            <p:ph type="title"/>
          </p:nvPr>
        </p:nvSpPr>
        <p:spPr>
          <a:xfrm>
            <a:off x="4929899" y="645284"/>
            <a:ext cx="7016937" cy="1501568"/>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595959"/>
              </a:buClr>
              <a:buSzPts val="4800"/>
              <a:buFont typeface="Helvetica Neue"/>
              <a:buNone/>
              <a:defRPr sz="4800">
                <a:solidFill>
                  <a:srgbClr val="595959"/>
                </a:solidFill>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36" name="Google Shape;36;p18"/>
          <p:cNvSpPr txBox="1">
            <a:spLocks noGrp="1"/>
          </p:cNvSpPr>
          <p:nvPr>
            <p:ph type="body" idx="1"/>
          </p:nvPr>
        </p:nvSpPr>
        <p:spPr>
          <a:xfrm>
            <a:off x="4929899" y="2189783"/>
            <a:ext cx="6211868" cy="75777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262626"/>
              </a:buClr>
              <a:buSzPts val="2400"/>
              <a:buFont typeface="Helvetica Neue"/>
              <a:buNone/>
              <a:defRPr>
                <a:solidFill>
                  <a:srgbClr val="262626"/>
                </a:solidFill>
              </a:defRPr>
            </a:lvl1pPr>
            <a:lvl2pPr marL="914400" lvl="1" indent="-228600" algn="l">
              <a:lnSpc>
                <a:spcPct val="90000"/>
              </a:lnSpc>
              <a:spcBef>
                <a:spcPts val="1000"/>
              </a:spcBef>
              <a:spcAft>
                <a:spcPts val="0"/>
              </a:spcAft>
              <a:buClr>
                <a:srgbClr val="262626"/>
              </a:buClr>
              <a:buSzPts val="2400"/>
              <a:buFont typeface="Helvetica Neue"/>
              <a:buNone/>
              <a:defRPr>
                <a:solidFill>
                  <a:srgbClr val="262626"/>
                </a:solidFill>
              </a:defRPr>
            </a:lvl2pPr>
            <a:lvl3pPr marL="1371600" lvl="2" indent="-228600" algn="l">
              <a:lnSpc>
                <a:spcPct val="90000"/>
              </a:lnSpc>
              <a:spcBef>
                <a:spcPts val="1000"/>
              </a:spcBef>
              <a:spcAft>
                <a:spcPts val="0"/>
              </a:spcAft>
              <a:buClr>
                <a:srgbClr val="262626"/>
              </a:buClr>
              <a:buSzPts val="2400"/>
              <a:buFont typeface="Helvetica Neue"/>
              <a:buNone/>
              <a:defRPr>
                <a:solidFill>
                  <a:srgbClr val="262626"/>
                </a:solidFill>
              </a:defRPr>
            </a:lvl3pPr>
            <a:lvl4pPr marL="1828800" lvl="3" indent="-228600" algn="l">
              <a:lnSpc>
                <a:spcPct val="90000"/>
              </a:lnSpc>
              <a:spcBef>
                <a:spcPts val="1000"/>
              </a:spcBef>
              <a:spcAft>
                <a:spcPts val="0"/>
              </a:spcAft>
              <a:buClr>
                <a:srgbClr val="262626"/>
              </a:buClr>
              <a:buSzPts val="2400"/>
              <a:buFont typeface="Helvetica Neue"/>
              <a:buNone/>
              <a:defRPr>
                <a:solidFill>
                  <a:srgbClr val="262626"/>
                </a:solidFill>
              </a:defRPr>
            </a:lvl4pPr>
            <a:lvl5pPr marL="2286000" lvl="4" indent="-228600" algn="l">
              <a:lnSpc>
                <a:spcPct val="90000"/>
              </a:lnSpc>
              <a:spcBef>
                <a:spcPts val="1000"/>
              </a:spcBef>
              <a:spcAft>
                <a:spcPts val="0"/>
              </a:spcAft>
              <a:buClr>
                <a:srgbClr val="262626"/>
              </a:buClr>
              <a:buSzPts val="2400"/>
              <a:buFont typeface="Helvetica Neue"/>
              <a:buNone/>
              <a:defRPr>
                <a:solidFill>
                  <a:srgbClr val="262626"/>
                </a:solidFill>
              </a:defRPr>
            </a:lvl5pPr>
            <a:lvl6pPr marL="2743200" lvl="5" indent="-228600" algn="l">
              <a:lnSpc>
                <a:spcPct val="90000"/>
              </a:lnSpc>
              <a:spcBef>
                <a:spcPts val="1000"/>
              </a:spcBef>
              <a:spcAft>
                <a:spcPts val="0"/>
              </a:spcAft>
              <a:buClr>
                <a:srgbClr val="FFFFFF"/>
              </a:buClr>
              <a:buSzPts val="1800"/>
              <a:buNone/>
              <a:defRPr/>
            </a:lvl6pPr>
            <a:lvl7pPr marL="3200400" lvl="6" indent="-228600" algn="l">
              <a:lnSpc>
                <a:spcPct val="90000"/>
              </a:lnSpc>
              <a:spcBef>
                <a:spcPts val="1000"/>
              </a:spcBef>
              <a:spcAft>
                <a:spcPts val="0"/>
              </a:spcAft>
              <a:buClr>
                <a:srgbClr val="FFFFFF"/>
              </a:buClr>
              <a:buSzPts val="1800"/>
              <a:buNone/>
              <a:defRPr/>
            </a:lvl7pPr>
            <a:lvl8pPr marL="3657600" lvl="7" indent="-228600" algn="l">
              <a:lnSpc>
                <a:spcPct val="90000"/>
              </a:lnSpc>
              <a:spcBef>
                <a:spcPts val="1000"/>
              </a:spcBef>
              <a:spcAft>
                <a:spcPts val="0"/>
              </a:spcAft>
              <a:buClr>
                <a:srgbClr val="FFFFFF"/>
              </a:buClr>
              <a:buSzPts val="1800"/>
              <a:buNone/>
              <a:defRPr/>
            </a:lvl8pPr>
            <a:lvl9pPr marL="4114800" lvl="8" indent="-228600" algn="l">
              <a:lnSpc>
                <a:spcPct val="90000"/>
              </a:lnSpc>
              <a:spcBef>
                <a:spcPts val="1000"/>
              </a:spcBef>
              <a:spcAft>
                <a:spcPts val="0"/>
              </a:spcAft>
              <a:buClr>
                <a:srgbClr val="FFFFFF"/>
              </a:buClr>
              <a:buSzPts val="1800"/>
              <a:buNone/>
              <a:defRPr/>
            </a:lvl9pPr>
          </a:lstStyle>
          <a:p>
            <a:endParaRPr/>
          </a:p>
        </p:txBody>
      </p:sp>
      <p:pic>
        <p:nvPicPr>
          <p:cNvPr id="37" name="Google Shape;37;p18" descr="Picture 2"/>
          <p:cNvPicPr preferRelativeResize="0"/>
          <p:nvPr/>
        </p:nvPicPr>
        <p:blipFill rotWithShape="1">
          <a:blip r:embed="rId3">
            <a:alphaModFix/>
          </a:blip>
          <a:srcRect/>
          <a:stretch/>
        </p:blipFill>
        <p:spPr>
          <a:xfrm>
            <a:off x="727482" y="467952"/>
            <a:ext cx="3266907" cy="1127812"/>
          </a:xfrm>
          <a:prstGeom prst="rect">
            <a:avLst/>
          </a:prstGeom>
          <a:noFill/>
          <a:ln>
            <a:noFill/>
          </a:ln>
        </p:spPr>
      </p:pic>
      <p:sp>
        <p:nvSpPr>
          <p:cNvPr id="38" name="Google Shape;38;p1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tandard slide - light">
  <p:cSld name="Standard slide - light">
    <p:spTree>
      <p:nvGrpSpPr>
        <p:cNvPr id="1" name="Shape 39"/>
        <p:cNvGrpSpPr/>
        <p:nvPr/>
      </p:nvGrpSpPr>
      <p:grpSpPr>
        <a:xfrm>
          <a:off x="0" y="0"/>
          <a:ext cx="0" cy="0"/>
          <a:chOff x="0" y="0"/>
          <a:chExt cx="0" cy="0"/>
        </a:xfrm>
      </p:grpSpPr>
      <p:sp>
        <p:nvSpPr>
          <p:cNvPr id="40" name="Google Shape;40;p19"/>
          <p:cNvSpPr/>
          <p:nvPr/>
        </p:nvSpPr>
        <p:spPr>
          <a:xfrm>
            <a:off x="4651512" y="-1"/>
            <a:ext cx="7540488" cy="6858001"/>
          </a:xfrm>
          <a:prstGeom prst="rect">
            <a:avLst/>
          </a:prstGeom>
          <a:solidFill>
            <a:srgbClr val="D9D6D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 name="Google Shape;41;p19"/>
          <p:cNvSpPr/>
          <p:nvPr/>
        </p:nvSpPr>
        <p:spPr>
          <a:xfrm>
            <a:off x="-1" y="0"/>
            <a:ext cx="7543801" cy="6858000"/>
          </a:xfrm>
          <a:custGeom>
            <a:avLst/>
            <a:gdLst/>
            <a:ahLst/>
            <a:cxnLst/>
            <a:rect l="l" t="t" r="r" b="b"/>
            <a:pathLst>
              <a:path w="21600" h="21600" extrusionOk="0">
                <a:moveTo>
                  <a:pt x="0" y="0"/>
                </a:moveTo>
                <a:lnTo>
                  <a:pt x="21600" y="0"/>
                </a:lnTo>
                <a:lnTo>
                  <a:pt x="14942" y="21600"/>
                </a:lnTo>
                <a:lnTo>
                  <a:pt x="0" y="21600"/>
                </a:lnTo>
                <a:lnTo>
                  <a:pt x="0" y="0"/>
                </a:lnTo>
                <a:close/>
              </a:path>
            </a:pathLst>
          </a:custGeom>
          <a:solidFill>
            <a:srgbClr val="E8E5E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2" name="Google Shape;42;p19" descr="Picture 2"/>
          <p:cNvPicPr preferRelativeResize="0"/>
          <p:nvPr/>
        </p:nvPicPr>
        <p:blipFill rotWithShape="1">
          <a:blip r:embed="rId2">
            <a:alphaModFix/>
          </a:blip>
          <a:srcRect/>
          <a:stretch/>
        </p:blipFill>
        <p:spPr>
          <a:xfrm>
            <a:off x="9477130" y="6043798"/>
            <a:ext cx="2477323" cy="542803"/>
          </a:xfrm>
          <a:prstGeom prst="rect">
            <a:avLst/>
          </a:prstGeom>
          <a:noFill/>
          <a:ln>
            <a:noFill/>
          </a:ln>
        </p:spPr>
      </p:pic>
      <p:sp>
        <p:nvSpPr>
          <p:cNvPr id="43" name="Google Shape;43;p19"/>
          <p:cNvSpPr txBox="1">
            <a:spLocks noGrp="1"/>
          </p:cNvSpPr>
          <p:nvPr>
            <p:ph type="title"/>
          </p:nvPr>
        </p:nvSpPr>
        <p:spPr>
          <a:xfrm>
            <a:off x="440724" y="665164"/>
            <a:ext cx="10701041" cy="1153698"/>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404040"/>
              </a:buClr>
              <a:buSzPts val="5400"/>
              <a:buFont typeface="Helvetica Neue"/>
              <a:buNone/>
              <a:defRPr>
                <a:solidFill>
                  <a:srgbClr val="404040"/>
                </a:solidFill>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44" name="Google Shape;44;p19"/>
          <p:cNvSpPr txBox="1">
            <a:spLocks noGrp="1"/>
          </p:cNvSpPr>
          <p:nvPr>
            <p:ph type="body" idx="1"/>
          </p:nvPr>
        </p:nvSpPr>
        <p:spPr>
          <a:xfrm>
            <a:off x="440724" y="2015240"/>
            <a:ext cx="10701041" cy="75777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262626"/>
              </a:buClr>
              <a:buSzPts val="2400"/>
              <a:buFont typeface="Helvetica Neue"/>
              <a:buNone/>
              <a:defRPr>
                <a:solidFill>
                  <a:srgbClr val="262626"/>
                </a:solidFill>
              </a:defRPr>
            </a:lvl1pPr>
            <a:lvl2pPr marL="914400" lvl="1" indent="-228600" algn="l">
              <a:lnSpc>
                <a:spcPct val="90000"/>
              </a:lnSpc>
              <a:spcBef>
                <a:spcPts val="1000"/>
              </a:spcBef>
              <a:spcAft>
                <a:spcPts val="0"/>
              </a:spcAft>
              <a:buClr>
                <a:srgbClr val="262626"/>
              </a:buClr>
              <a:buSzPts val="2400"/>
              <a:buFont typeface="Helvetica Neue"/>
              <a:buNone/>
              <a:defRPr>
                <a:solidFill>
                  <a:srgbClr val="262626"/>
                </a:solidFill>
              </a:defRPr>
            </a:lvl2pPr>
            <a:lvl3pPr marL="1371600" lvl="2" indent="-228600" algn="l">
              <a:lnSpc>
                <a:spcPct val="90000"/>
              </a:lnSpc>
              <a:spcBef>
                <a:spcPts val="1000"/>
              </a:spcBef>
              <a:spcAft>
                <a:spcPts val="0"/>
              </a:spcAft>
              <a:buClr>
                <a:srgbClr val="262626"/>
              </a:buClr>
              <a:buSzPts val="2400"/>
              <a:buFont typeface="Helvetica Neue"/>
              <a:buNone/>
              <a:defRPr>
                <a:solidFill>
                  <a:srgbClr val="262626"/>
                </a:solidFill>
              </a:defRPr>
            </a:lvl3pPr>
            <a:lvl4pPr marL="1828800" lvl="3" indent="-228600" algn="l">
              <a:lnSpc>
                <a:spcPct val="90000"/>
              </a:lnSpc>
              <a:spcBef>
                <a:spcPts val="1000"/>
              </a:spcBef>
              <a:spcAft>
                <a:spcPts val="0"/>
              </a:spcAft>
              <a:buClr>
                <a:srgbClr val="262626"/>
              </a:buClr>
              <a:buSzPts val="2400"/>
              <a:buFont typeface="Helvetica Neue"/>
              <a:buNone/>
              <a:defRPr>
                <a:solidFill>
                  <a:srgbClr val="262626"/>
                </a:solidFill>
              </a:defRPr>
            </a:lvl4pPr>
            <a:lvl5pPr marL="2286000" lvl="4" indent="-228600" algn="l">
              <a:lnSpc>
                <a:spcPct val="90000"/>
              </a:lnSpc>
              <a:spcBef>
                <a:spcPts val="1000"/>
              </a:spcBef>
              <a:spcAft>
                <a:spcPts val="0"/>
              </a:spcAft>
              <a:buClr>
                <a:srgbClr val="262626"/>
              </a:buClr>
              <a:buSzPts val="2400"/>
              <a:buFont typeface="Helvetica Neue"/>
              <a:buNone/>
              <a:defRPr>
                <a:solidFill>
                  <a:srgbClr val="262626"/>
                </a:solidFill>
              </a:defRPr>
            </a:lvl5pPr>
            <a:lvl6pPr marL="2743200" lvl="5" indent="-228600" algn="l">
              <a:lnSpc>
                <a:spcPct val="90000"/>
              </a:lnSpc>
              <a:spcBef>
                <a:spcPts val="1000"/>
              </a:spcBef>
              <a:spcAft>
                <a:spcPts val="0"/>
              </a:spcAft>
              <a:buClr>
                <a:srgbClr val="FFFFFF"/>
              </a:buClr>
              <a:buSzPts val="1800"/>
              <a:buNone/>
              <a:defRPr/>
            </a:lvl6pPr>
            <a:lvl7pPr marL="3200400" lvl="6" indent="-228600" algn="l">
              <a:lnSpc>
                <a:spcPct val="90000"/>
              </a:lnSpc>
              <a:spcBef>
                <a:spcPts val="1000"/>
              </a:spcBef>
              <a:spcAft>
                <a:spcPts val="0"/>
              </a:spcAft>
              <a:buClr>
                <a:srgbClr val="FFFFFF"/>
              </a:buClr>
              <a:buSzPts val="1800"/>
              <a:buNone/>
              <a:defRPr/>
            </a:lvl7pPr>
            <a:lvl8pPr marL="3657600" lvl="7" indent="-228600" algn="l">
              <a:lnSpc>
                <a:spcPct val="90000"/>
              </a:lnSpc>
              <a:spcBef>
                <a:spcPts val="1000"/>
              </a:spcBef>
              <a:spcAft>
                <a:spcPts val="0"/>
              </a:spcAft>
              <a:buClr>
                <a:srgbClr val="FFFFFF"/>
              </a:buClr>
              <a:buSzPts val="1800"/>
              <a:buNone/>
              <a:defRPr/>
            </a:lvl8pPr>
            <a:lvl9pPr marL="4114800" lvl="8" indent="-228600" algn="l">
              <a:lnSpc>
                <a:spcPct val="90000"/>
              </a:lnSpc>
              <a:spcBef>
                <a:spcPts val="1000"/>
              </a:spcBef>
              <a:spcAft>
                <a:spcPts val="0"/>
              </a:spcAft>
              <a:buClr>
                <a:srgbClr val="FFFFFF"/>
              </a:buClr>
              <a:buSzPts val="1800"/>
              <a:buNone/>
              <a:defRPr/>
            </a:lvl9pPr>
          </a:lstStyle>
          <a:p>
            <a:endParaRPr/>
          </a:p>
        </p:txBody>
      </p:sp>
      <p:sp>
        <p:nvSpPr>
          <p:cNvPr id="45" name="Google Shape;45;p1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irst slide">
  <p:cSld name="First slide">
    <p:spTree>
      <p:nvGrpSpPr>
        <p:cNvPr id="1" name="Shape 46"/>
        <p:cNvGrpSpPr/>
        <p:nvPr/>
      </p:nvGrpSpPr>
      <p:grpSpPr>
        <a:xfrm>
          <a:off x="0" y="0"/>
          <a:ext cx="0" cy="0"/>
          <a:chOff x="0" y="0"/>
          <a:chExt cx="0" cy="0"/>
        </a:xfrm>
      </p:grpSpPr>
      <p:sp>
        <p:nvSpPr>
          <p:cNvPr id="47" name="Google Shape;47;p20"/>
          <p:cNvSpPr/>
          <p:nvPr/>
        </p:nvSpPr>
        <p:spPr>
          <a:xfrm>
            <a:off x="4651512" y="-1"/>
            <a:ext cx="7540488" cy="6858001"/>
          </a:xfrm>
          <a:prstGeom prst="rect">
            <a:avLst/>
          </a:prstGeom>
          <a:solidFill>
            <a:srgbClr val="D9D6D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 name="Google Shape;48;p20"/>
          <p:cNvSpPr/>
          <p:nvPr/>
        </p:nvSpPr>
        <p:spPr>
          <a:xfrm>
            <a:off x="-1" y="0"/>
            <a:ext cx="7543801" cy="6858000"/>
          </a:xfrm>
          <a:custGeom>
            <a:avLst/>
            <a:gdLst/>
            <a:ahLst/>
            <a:cxnLst/>
            <a:rect l="l" t="t" r="r" b="b"/>
            <a:pathLst>
              <a:path w="21600" h="21600" extrusionOk="0">
                <a:moveTo>
                  <a:pt x="0" y="0"/>
                </a:moveTo>
                <a:lnTo>
                  <a:pt x="21600" y="0"/>
                </a:lnTo>
                <a:lnTo>
                  <a:pt x="14942" y="21600"/>
                </a:lnTo>
                <a:lnTo>
                  <a:pt x="0" y="21600"/>
                </a:lnTo>
                <a:lnTo>
                  <a:pt x="0" y="0"/>
                </a:lnTo>
                <a:close/>
              </a:path>
            </a:pathLst>
          </a:custGeom>
          <a:solidFill>
            <a:srgbClr val="E8E5E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9" name="Google Shape;49;p20" descr="Picture 2"/>
          <p:cNvPicPr preferRelativeResize="0"/>
          <p:nvPr/>
        </p:nvPicPr>
        <p:blipFill rotWithShape="1">
          <a:blip r:embed="rId2">
            <a:alphaModFix/>
          </a:blip>
          <a:srcRect/>
          <a:stretch/>
        </p:blipFill>
        <p:spPr>
          <a:xfrm>
            <a:off x="9477130" y="6043798"/>
            <a:ext cx="2477323" cy="542803"/>
          </a:xfrm>
          <a:prstGeom prst="rect">
            <a:avLst/>
          </a:prstGeom>
          <a:noFill/>
          <a:ln>
            <a:noFill/>
          </a:ln>
        </p:spPr>
      </p:pic>
      <p:sp>
        <p:nvSpPr>
          <p:cNvPr id="50" name="Google Shape;50;p20"/>
          <p:cNvSpPr/>
          <p:nvPr/>
        </p:nvSpPr>
        <p:spPr>
          <a:xfrm>
            <a:off x="-2" y="2351983"/>
            <a:ext cx="12231759" cy="4837596"/>
          </a:xfrm>
          <a:prstGeom prst="rect">
            <a:avLst/>
          </a:prstGeom>
          <a:solidFill>
            <a:srgbClr val="0083C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20"/>
          <p:cNvSpPr/>
          <p:nvPr/>
        </p:nvSpPr>
        <p:spPr>
          <a:xfrm>
            <a:off x="5198166" y="3412082"/>
            <a:ext cx="7033591" cy="3777497"/>
          </a:xfrm>
          <a:custGeom>
            <a:avLst/>
            <a:gdLst/>
            <a:ahLst/>
            <a:cxnLst/>
            <a:rect l="l" t="t" r="r" b="b"/>
            <a:pathLst>
              <a:path w="21600" h="21600" extrusionOk="0">
                <a:moveTo>
                  <a:pt x="3802" y="0"/>
                </a:moveTo>
                <a:lnTo>
                  <a:pt x="21570" y="5382"/>
                </a:lnTo>
                <a:cubicBezTo>
                  <a:pt x="21580" y="10788"/>
                  <a:pt x="21590" y="16194"/>
                  <a:pt x="21600" y="21600"/>
                </a:cubicBezTo>
                <a:lnTo>
                  <a:pt x="0" y="21546"/>
                </a:lnTo>
                <a:lnTo>
                  <a:pt x="3802" y="0"/>
                </a:lnTo>
                <a:close/>
              </a:path>
            </a:pathLst>
          </a:custGeom>
          <a:solidFill>
            <a:srgbClr val="2899D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 name="Google Shape;52;p20"/>
          <p:cNvSpPr/>
          <p:nvPr/>
        </p:nvSpPr>
        <p:spPr>
          <a:xfrm>
            <a:off x="-1" y="-1"/>
            <a:ext cx="12231758" cy="4379569"/>
          </a:xfrm>
          <a:custGeom>
            <a:avLst/>
            <a:gdLst/>
            <a:ahLst/>
            <a:cxnLst/>
            <a:rect l="l" t="t" r="r" b="b"/>
            <a:pathLst>
              <a:path w="21600" h="21600" extrusionOk="0">
                <a:moveTo>
                  <a:pt x="0" y="0"/>
                </a:moveTo>
                <a:lnTo>
                  <a:pt x="21600" y="0"/>
                </a:lnTo>
                <a:lnTo>
                  <a:pt x="21582" y="21600"/>
                </a:lnTo>
                <a:lnTo>
                  <a:pt x="0" y="11600"/>
                </a:lnTo>
                <a:lnTo>
                  <a:pt x="0" y="0"/>
                </a:lnTo>
                <a:close/>
              </a:path>
            </a:pathLst>
          </a:custGeom>
          <a:solidFill>
            <a:srgbClr val="0076B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53" name="Google Shape;53;p20" descr="Picture 9"/>
          <p:cNvPicPr preferRelativeResize="0"/>
          <p:nvPr/>
        </p:nvPicPr>
        <p:blipFill rotWithShape="1">
          <a:blip r:embed="rId3">
            <a:alphaModFix/>
          </a:blip>
          <a:srcRect/>
          <a:stretch/>
        </p:blipFill>
        <p:spPr>
          <a:xfrm>
            <a:off x="748501" y="584039"/>
            <a:ext cx="3266908" cy="1127812"/>
          </a:xfrm>
          <a:prstGeom prst="rect">
            <a:avLst/>
          </a:prstGeom>
          <a:noFill/>
          <a:ln>
            <a:noFill/>
          </a:ln>
        </p:spPr>
      </p:pic>
      <p:sp>
        <p:nvSpPr>
          <p:cNvPr id="54" name="Google Shape;54;p20"/>
          <p:cNvSpPr txBox="1">
            <a:spLocks noGrp="1"/>
          </p:cNvSpPr>
          <p:nvPr>
            <p:ph type="title"/>
          </p:nvPr>
        </p:nvSpPr>
        <p:spPr>
          <a:xfrm>
            <a:off x="4929899" y="645284"/>
            <a:ext cx="7016937" cy="1501568"/>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FFFFF"/>
              </a:buClr>
              <a:buSzPts val="4800"/>
              <a:buFont typeface="Helvetica Neue"/>
              <a:buNone/>
              <a:defRPr sz="48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55" name="Google Shape;55;p20"/>
          <p:cNvSpPr txBox="1">
            <a:spLocks noGrp="1"/>
          </p:cNvSpPr>
          <p:nvPr>
            <p:ph type="body" idx="1"/>
          </p:nvPr>
        </p:nvSpPr>
        <p:spPr>
          <a:xfrm>
            <a:off x="4929899" y="2189783"/>
            <a:ext cx="6211868" cy="757776"/>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1800"/>
              <a:buNone/>
              <a:defRPr/>
            </a:lvl1pPr>
            <a:lvl2pPr marL="914400" lvl="1" indent="-228600" algn="l">
              <a:lnSpc>
                <a:spcPct val="90000"/>
              </a:lnSpc>
              <a:spcBef>
                <a:spcPts val="1000"/>
              </a:spcBef>
              <a:spcAft>
                <a:spcPts val="0"/>
              </a:spcAft>
              <a:buClr>
                <a:srgbClr val="FFFFFF"/>
              </a:buClr>
              <a:buSzPts val="1800"/>
              <a:buNone/>
              <a:defRPr/>
            </a:lvl2pPr>
            <a:lvl3pPr marL="1371600" lvl="2" indent="-228600" algn="l">
              <a:lnSpc>
                <a:spcPct val="90000"/>
              </a:lnSpc>
              <a:spcBef>
                <a:spcPts val="1000"/>
              </a:spcBef>
              <a:spcAft>
                <a:spcPts val="0"/>
              </a:spcAft>
              <a:buClr>
                <a:srgbClr val="FFFFFF"/>
              </a:buClr>
              <a:buSzPts val="1800"/>
              <a:buNone/>
              <a:defRPr/>
            </a:lvl3pPr>
            <a:lvl4pPr marL="1828800" lvl="3" indent="-228600" algn="l">
              <a:lnSpc>
                <a:spcPct val="90000"/>
              </a:lnSpc>
              <a:spcBef>
                <a:spcPts val="1000"/>
              </a:spcBef>
              <a:spcAft>
                <a:spcPts val="0"/>
              </a:spcAft>
              <a:buClr>
                <a:srgbClr val="FFFFFF"/>
              </a:buClr>
              <a:buSzPts val="1800"/>
              <a:buNone/>
              <a:defRPr/>
            </a:lvl4pPr>
            <a:lvl5pPr marL="2286000" lvl="4" indent="-228600" algn="l">
              <a:lnSpc>
                <a:spcPct val="90000"/>
              </a:lnSpc>
              <a:spcBef>
                <a:spcPts val="1000"/>
              </a:spcBef>
              <a:spcAft>
                <a:spcPts val="0"/>
              </a:spcAft>
              <a:buClr>
                <a:srgbClr val="FFFFFF"/>
              </a:buClr>
              <a:buSzPts val="1800"/>
              <a:buNone/>
              <a:defRPr/>
            </a:lvl5pPr>
            <a:lvl6pPr marL="2743200" lvl="5" indent="-228600" algn="l">
              <a:lnSpc>
                <a:spcPct val="90000"/>
              </a:lnSpc>
              <a:spcBef>
                <a:spcPts val="1000"/>
              </a:spcBef>
              <a:spcAft>
                <a:spcPts val="0"/>
              </a:spcAft>
              <a:buClr>
                <a:srgbClr val="FFFFFF"/>
              </a:buClr>
              <a:buSzPts val="1800"/>
              <a:buNone/>
              <a:defRPr/>
            </a:lvl6pPr>
            <a:lvl7pPr marL="3200400" lvl="6" indent="-228600" algn="l">
              <a:lnSpc>
                <a:spcPct val="90000"/>
              </a:lnSpc>
              <a:spcBef>
                <a:spcPts val="1000"/>
              </a:spcBef>
              <a:spcAft>
                <a:spcPts val="0"/>
              </a:spcAft>
              <a:buClr>
                <a:srgbClr val="FFFFFF"/>
              </a:buClr>
              <a:buSzPts val="1800"/>
              <a:buNone/>
              <a:defRPr/>
            </a:lvl7pPr>
            <a:lvl8pPr marL="3657600" lvl="7" indent="-228600" algn="l">
              <a:lnSpc>
                <a:spcPct val="90000"/>
              </a:lnSpc>
              <a:spcBef>
                <a:spcPts val="1000"/>
              </a:spcBef>
              <a:spcAft>
                <a:spcPts val="0"/>
              </a:spcAft>
              <a:buClr>
                <a:srgbClr val="FFFFFF"/>
              </a:buClr>
              <a:buSzPts val="1800"/>
              <a:buNone/>
              <a:defRPr/>
            </a:lvl8pPr>
            <a:lvl9pPr marL="4114800" lvl="8" indent="-228600" algn="l">
              <a:lnSpc>
                <a:spcPct val="90000"/>
              </a:lnSpc>
              <a:spcBef>
                <a:spcPts val="1000"/>
              </a:spcBef>
              <a:spcAft>
                <a:spcPts val="0"/>
              </a:spcAft>
              <a:buClr>
                <a:srgbClr val="FFFFFF"/>
              </a:buClr>
              <a:buSzPts val="1800"/>
              <a:buNone/>
              <a:defRPr/>
            </a:lvl9pPr>
          </a:lstStyle>
          <a:p>
            <a:endParaRPr/>
          </a:p>
        </p:txBody>
      </p:sp>
      <p:sp>
        <p:nvSpPr>
          <p:cNvPr id="56" name="Google Shape;56;p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6/28/2019</a:t>
            </a:fld>
            <a:endParaRPr lang="en-US"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6331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5"/>
          <p:cNvSpPr/>
          <p:nvPr/>
        </p:nvSpPr>
        <p:spPr>
          <a:xfrm>
            <a:off x="4651512" y="-1"/>
            <a:ext cx="7540488" cy="6858001"/>
          </a:xfrm>
          <a:prstGeom prst="rect">
            <a:avLst/>
          </a:prstGeom>
          <a:solidFill>
            <a:srgbClr val="0076B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 name="Google Shape;7;p15"/>
          <p:cNvSpPr/>
          <p:nvPr/>
        </p:nvSpPr>
        <p:spPr>
          <a:xfrm>
            <a:off x="-1" y="0"/>
            <a:ext cx="7543801" cy="6858000"/>
          </a:xfrm>
          <a:custGeom>
            <a:avLst/>
            <a:gdLst/>
            <a:ahLst/>
            <a:cxnLst/>
            <a:rect l="l" t="t" r="r" b="b"/>
            <a:pathLst>
              <a:path w="21600" h="21600" extrusionOk="0">
                <a:moveTo>
                  <a:pt x="0" y="0"/>
                </a:moveTo>
                <a:lnTo>
                  <a:pt x="21600" y="0"/>
                </a:lnTo>
                <a:lnTo>
                  <a:pt x="14942" y="21600"/>
                </a:lnTo>
                <a:lnTo>
                  <a:pt x="0" y="21600"/>
                </a:lnTo>
                <a:lnTo>
                  <a:pt x="0" y="0"/>
                </a:lnTo>
                <a:close/>
              </a:path>
            </a:pathLst>
          </a:custGeom>
          <a:solidFill>
            <a:srgbClr val="0083C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8" name="Google Shape;8;p15" descr="Picture 13"/>
          <p:cNvPicPr preferRelativeResize="0"/>
          <p:nvPr/>
        </p:nvPicPr>
        <p:blipFill rotWithShape="1">
          <a:blip r:embed="rId8">
            <a:alphaModFix/>
          </a:blip>
          <a:srcRect/>
          <a:stretch/>
        </p:blipFill>
        <p:spPr>
          <a:xfrm>
            <a:off x="9462051" y="6000581"/>
            <a:ext cx="2439850" cy="534592"/>
          </a:xfrm>
          <a:prstGeom prst="rect">
            <a:avLst/>
          </a:prstGeom>
          <a:noFill/>
          <a:ln>
            <a:noFill/>
          </a:ln>
        </p:spPr>
      </p:pic>
      <p:sp>
        <p:nvSpPr>
          <p:cNvPr id="9" name="Google Shape;9;p15"/>
          <p:cNvSpPr txBox="1">
            <a:spLocks noGrp="1"/>
          </p:cNvSpPr>
          <p:nvPr>
            <p:ph type="title"/>
          </p:nvPr>
        </p:nvSpPr>
        <p:spPr>
          <a:xfrm>
            <a:off x="440724" y="665164"/>
            <a:ext cx="10701041" cy="1153698"/>
          </a:xfrm>
          <a:prstGeom prst="rect">
            <a:avLst/>
          </a:prstGeom>
          <a:noFill/>
          <a:ln>
            <a:noFill/>
          </a:ln>
        </p:spPr>
        <p:txBody>
          <a:bodyPr spcFirstLastPara="1" wrap="square" lIns="45700" tIns="45700" rIns="45700" bIns="45700" anchor="t" anchorCtr="0">
            <a:normAutofit/>
          </a:bodyPr>
          <a:lstStyle>
            <a:lvl1pPr marR="0" lvl="0" algn="l" rtl="0">
              <a:lnSpc>
                <a:spcPct val="90000"/>
              </a:lnSpc>
              <a:spcBef>
                <a:spcPts val="0"/>
              </a:spcBef>
              <a:spcAft>
                <a:spcPts val="0"/>
              </a:spcAft>
              <a:buClr>
                <a:srgbClr val="FFFFFF"/>
              </a:buClr>
              <a:buSzPts val="5400"/>
              <a:buFont typeface="Helvetica Neue"/>
              <a:buNone/>
              <a:defRPr sz="54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FFFFFF"/>
              </a:buClr>
              <a:buSzPts val="5400"/>
              <a:buFont typeface="Helvetica Neue"/>
              <a:buNone/>
              <a:defRPr sz="54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FFFFFF"/>
              </a:buClr>
              <a:buSzPts val="5400"/>
              <a:buFont typeface="Helvetica Neue"/>
              <a:buNone/>
              <a:defRPr sz="54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FFFFFF"/>
              </a:buClr>
              <a:buSzPts val="5400"/>
              <a:buFont typeface="Helvetica Neue"/>
              <a:buNone/>
              <a:defRPr sz="54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FFFFFF"/>
              </a:buClr>
              <a:buSzPts val="5400"/>
              <a:buFont typeface="Helvetica Neue"/>
              <a:buNone/>
              <a:defRPr sz="54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FFFFFF"/>
              </a:buClr>
              <a:buSzPts val="5400"/>
              <a:buFont typeface="Helvetica Neue"/>
              <a:buNone/>
              <a:defRPr sz="54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FFFFFF"/>
              </a:buClr>
              <a:buSzPts val="5400"/>
              <a:buFont typeface="Helvetica Neue"/>
              <a:buNone/>
              <a:defRPr sz="54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FFFFFF"/>
              </a:buClr>
              <a:buSzPts val="5400"/>
              <a:buFont typeface="Helvetica Neue"/>
              <a:buNone/>
              <a:defRPr sz="54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FFFFFF"/>
              </a:buClr>
              <a:buSzPts val="5400"/>
              <a:buFont typeface="Helvetica Neue"/>
              <a:buNone/>
              <a:defRPr sz="5400" b="0" i="0" u="none" strike="noStrike" cap="none">
                <a:solidFill>
                  <a:srgbClr val="FFFFFF"/>
                </a:solidFill>
                <a:latin typeface="Helvetica Neue"/>
                <a:ea typeface="Helvetica Neue"/>
                <a:cs typeface="Helvetica Neue"/>
                <a:sym typeface="Helvetica Neue"/>
              </a:defRPr>
            </a:lvl9pPr>
          </a:lstStyle>
          <a:p>
            <a:endParaRPr/>
          </a:p>
        </p:txBody>
      </p:sp>
      <p:sp>
        <p:nvSpPr>
          <p:cNvPr id="10" name="Google Shape;10;p15"/>
          <p:cNvSpPr txBox="1">
            <a:spLocks noGrp="1"/>
          </p:cNvSpPr>
          <p:nvPr>
            <p:ph type="body" idx="1"/>
          </p:nvPr>
        </p:nvSpPr>
        <p:spPr>
          <a:xfrm>
            <a:off x="440724" y="2015240"/>
            <a:ext cx="10701041" cy="757777"/>
          </a:xfrm>
          <a:prstGeom prst="rect">
            <a:avLst/>
          </a:prstGeom>
          <a:noFill/>
          <a:ln>
            <a:noFill/>
          </a:ln>
        </p:spPr>
        <p:txBody>
          <a:bodyPr spcFirstLastPara="1" wrap="square" lIns="45700" tIns="45700" rIns="45700" bIns="45700" anchor="t" anchorCtr="0">
            <a:normAutofit/>
          </a:bodyPr>
          <a:lstStyle>
            <a:lvl1pPr marL="457200" marR="0" lvl="0" indent="-228600" algn="l" rtl="0">
              <a:lnSpc>
                <a:spcPct val="90000"/>
              </a:lnSpc>
              <a:spcBef>
                <a:spcPts val="1000"/>
              </a:spcBef>
              <a:spcAft>
                <a:spcPts val="0"/>
              </a:spcAft>
              <a:buClr>
                <a:srgbClr val="FFFFFF"/>
              </a:buClr>
              <a:buSzPts val="2400"/>
              <a:buFont typeface="Helvetica Neue"/>
              <a:buNone/>
              <a:defRPr sz="2400" b="0" i="0" u="none" strike="noStrike" cap="none">
                <a:solidFill>
                  <a:srgbClr val="FFFFFF"/>
                </a:solidFill>
                <a:latin typeface="Helvetica Neue"/>
                <a:ea typeface="Helvetica Neue"/>
                <a:cs typeface="Helvetica Neue"/>
                <a:sym typeface="Helvetica Neue"/>
              </a:defRPr>
            </a:lvl1pPr>
            <a:lvl2pPr marL="914400" marR="0" lvl="1" indent="-228600" algn="l" rtl="0">
              <a:lnSpc>
                <a:spcPct val="90000"/>
              </a:lnSpc>
              <a:spcBef>
                <a:spcPts val="1000"/>
              </a:spcBef>
              <a:spcAft>
                <a:spcPts val="0"/>
              </a:spcAft>
              <a:buClr>
                <a:srgbClr val="FFFFFF"/>
              </a:buClr>
              <a:buSzPts val="2400"/>
              <a:buFont typeface="Helvetica Neue"/>
              <a:buNone/>
              <a:defRPr sz="2400" b="0" i="0" u="none" strike="noStrike" cap="none">
                <a:solidFill>
                  <a:srgbClr val="FFFFFF"/>
                </a:solidFill>
                <a:latin typeface="Helvetica Neue"/>
                <a:ea typeface="Helvetica Neue"/>
                <a:cs typeface="Helvetica Neue"/>
                <a:sym typeface="Helvetica Neue"/>
              </a:defRPr>
            </a:lvl2pPr>
            <a:lvl3pPr marL="1371600" marR="0" lvl="2" indent="-228600" algn="l" rtl="0">
              <a:lnSpc>
                <a:spcPct val="90000"/>
              </a:lnSpc>
              <a:spcBef>
                <a:spcPts val="1000"/>
              </a:spcBef>
              <a:spcAft>
                <a:spcPts val="0"/>
              </a:spcAft>
              <a:buClr>
                <a:srgbClr val="FFFFFF"/>
              </a:buClr>
              <a:buSzPts val="2400"/>
              <a:buFont typeface="Helvetica Neue"/>
              <a:buNone/>
              <a:defRPr sz="2400" b="0" i="0" u="none" strike="noStrike" cap="none">
                <a:solidFill>
                  <a:srgbClr val="FFFFFF"/>
                </a:solidFill>
                <a:latin typeface="Helvetica Neue"/>
                <a:ea typeface="Helvetica Neue"/>
                <a:cs typeface="Helvetica Neue"/>
                <a:sym typeface="Helvetica Neue"/>
              </a:defRPr>
            </a:lvl3pPr>
            <a:lvl4pPr marL="1828800" marR="0" lvl="3" indent="-228600" algn="l" rtl="0">
              <a:lnSpc>
                <a:spcPct val="90000"/>
              </a:lnSpc>
              <a:spcBef>
                <a:spcPts val="1000"/>
              </a:spcBef>
              <a:spcAft>
                <a:spcPts val="0"/>
              </a:spcAft>
              <a:buClr>
                <a:srgbClr val="FFFFFF"/>
              </a:buClr>
              <a:buSzPts val="2400"/>
              <a:buFont typeface="Helvetica Neue"/>
              <a:buNone/>
              <a:defRPr sz="2400" b="0" i="0" u="none" strike="noStrike" cap="none">
                <a:solidFill>
                  <a:srgbClr val="FFFFFF"/>
                </a:solidFill>
                <a:latin typeface="Helvetica Neue"/>
                <a:ea typeface="Helvetica Neue"/>
                <a:cs typeface="Helvetica Neue"/>
                <a:sym typeface="Helvetica Neue"/>
              </a:defRPr>
            </a:lvl4pPr>
            <a:lvl5pPr marL="2286000" marR="0" lvl="4" indent="-228600" algn="l" rtl="0">
              <a:lnSpc>
                <a:spcPct val="90000"/>
              </a:lnSpc>
              <a:spcBef>
                <a:spcPts val="1000"/>
              </a:spcBef>
              <a:spcAft>
                <a:spcPts val="0"/>
              </a:spcAft>
              <a:buClr>
                <a:srgbClr val="FFFFFF"/>
              </a:buClr>
              <a:buSzPts val="2400"/>
              <a:buFont typeface="Helvetica Neue"/>
              <a:buNone/>
              <a:defRPr sz="2400" b="0" i="0" u="none" strike="noStrike" cap="none">
                <a:solidFill>
                  <a:srgbClr val="FFFFFF"/>
                </a:solidFill>
                <a:latin typeface="Helvetica Neue"/>
                <a:ea typeface="Helvetica Neue"/>
                <a:cs typeface="Helvetica Neue"/>
                <a:sym typeface="Helvetica Neue"/>
              </a:defRPr>
            </a:lvl5pPr>
            <a:lvl6pPr marL="2743200" marR="0" lvl="5" indent="-228600" algn="l" rtl="0">
              <a:lnSpc>
                <a:spcPct val="90000"/>
              </a:lnSpc>
              <a:spcBef>
                <a:spcPts val="1000"/>
              </a:spcBef>
              <a:spcAft>
                <a:spcPts val="0"/>
              </a:spcAft>
              <a:buClr>
                <a:srgbClr val="FFFFFF"/>
              </a:buClr>
              <a:buSzPts val="2400"/>
              <a:buFont typeface="Helvetica Neue"/>
              <a:buNone/>
              <a:defRPr sz="2400" b="0" i="0" u="none" strike="noStrike" cap="none">
                <a:solidFill>
                  <a:srgbClr val="FFFFFF"/>
                </a:solidFill>
                <a:latin typeface="Helvetica Neue"/>
                <a:ea typeface="Helvetica Neue"/>
                <a:cs typeface="Helvetica Neue"/>
                <a:sym typeface="Helvetica Neue"/>
              </a:defRPr>
            </a:lvl6pPr>
            <a:lvl7pPr marL="3200400" marR="0" lvl="6" indent="-228600" algn="l" rtl="0">
              <a:lnSpc>
                <a:spcPct val="90000"/>
              </a:lnSpc>
              <a:spcBef>
                <a:spcPts val="1000"/>
              </a:spcBef>
              <a:spcAft>
                <a:spcPts val="0"/>
              </a:spcAft>
              <a:buClr>
                <a:srgbClr val="FFFFFF"/>
              </a:buClr>
              <a:buSzPts val="2400"/>
              <a:buFont typeface="Helvetica Neue"/>
              <a:buNone/>
              <a:defRPr sz="2400" b="0" i="0" u="none" strike="noStrike" cap="none">
                <a:solidFill>
                  <a:srgbClr val="FFFFFF"/>
                </a:solidFill>
                <a:latin typeface="Helvetica Neue"/>
                <a:ea typeface="Helvetica Neue"/>
                <a:cs typeface="Helvetica Neue"/>
                <a:sym typeface="Helvetica Neue"/>
              </a:defRPr>
            </a:lvl7pPr>
            <a:lvl8pPr marL="3657600" marR="0" lvl="7" indent="-228600" algn="l" rtl="0">
              <a:lnSpc>
                <a:spcPct val="90000"/>
              </a:lnSpc>
              <a:spcBef>
                <a:spcPts val="1000"/>
              </a:spcBef>
              <a:spcAft>
                <a:spcPts val="0"/>
              </a:spcAft>
              <a:buClr>
                <a:srgbClr val="FFFFFF"/>
              </a:buClr>
              <a:buSzPts val="2400"/>
              <a:buFont typeface="Helvetica Neue"/>
              <a:buNone/>
              <a:defRPr sz="2400" b="0" i="0" u="none" strike="noStrike" cap="none">
                <a:solidFill>
                  <a:srgbClr val="FFFFFF"/>
                </a:solidFill>
                <a:latin typeface="Helvetica Neue"/>
                <a:ea typeface="Helvetica Neue"/>
                <a:cs typeface="Helvetica Neue"/>
                <a:sym typeface="Helvetica Neue"/>
              </a:defRPr>
            </a:lvl8pPr>
            <a:lvl9pPr marL="4114800" marR="0" lvl="8" indent="-228600" algn="l" rtl="0">
              <a:lnSpc>
                <a:spcPct val="90000"/>
              </a:lnSpc>
              <a:spcBef>
                <a:spcPts val="1000"/>
              </a:spcBef>
              <a:spcAft>
                <a:spcPts val="0"/>
              </a:spcAft>
              <a:buClr>
                <a:srgbClr val="FFFFFF"/>
              </a:buClr>
              <a:buSzPts val="2400"/>
              <a:buFont typeface="Helvetica Neue"/>
              <a:buNone/>
              <a:defRPr sz="2400" b="0" i="0" u="none" strike="noStrike" cap="none">
                <a:solidFill>
                  <a:srgbClr val="FFFFFF"/>
                </a:solidFill>
                <a:latin typeface="Helvetica Neue"/>
                <a:ea typeface="Helvetica Neue"/>
                <a:cs typeface="Helvetica Neue"/>
                <a:sym typeface="Helvetica Neue"/>
              </a:defRPr>
            </a:lvl9pPr>
          </a:lstStyle>
          <a:p>
            <a:endParaRPr/>
          </a:p>
        </p:txBody>
      </p:sp>
      <p:pic>
        <p:nvPicPr>
          <p:cNvPr id="11" name="Google Shape;11;p15" descr="Picture 6"/>
          <p:cNvPicPr preferRelativeResize="0"/>
          <p:nvPr/>
        </p:nvPicPr>
        <p:blipFill rotWithShape="1">
          <a:blip r:embed="rId8">
            <a:alphaModFix/>
          </a:blip>
          <a:srcRect/>
          <a:stretch/>
        </p:blipFill>
        <p:spPr>
          <a:xfrm>
            <a:off x="9462051" y="6000581"/>
            <a:ext cx="2439850" cy="534592"/>
          </a:xfrm>
          <a:prstGeom prst="rect">
            <a:avLst/>
          </a:prstGeom>
          <a:noFill/>
          <a:ln>
            <a:noFill/>
          </a:ln>
        </p:spPr>
      </p:pic>
      <p:sp>
        <p:nvSpPr>
          <p:cNvPr id="12" name="Google Shape;12;p1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https://www.lcrdm.nl/en/task-groups"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vsnu.nl/en_GB/code-personal-data"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atasupport.researchdata.nl/en/"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title"/>
          </p:nvPr>
        </p:nvSpPr>
        <p:spPr>
          <a:xfrm>
            <a:off x="4533499" y="645284"/>
            <a:ext cx="7658501" cy="1963580"/>
          </a:xfrm>
          <a:prstGeom prst="rect">
            <a:avLst/>
          </a:prstGeom>
          <a:noFill/>
          <a:ln>
            <a:noFill/>
          </a:ln>
        </p:spPr>
        <p:txBody>
          <a:bodyPr spcFirstLastPara="1" wrap="square" lIns="45700" tIns="45700" rIns="45700" bIns="45700" anchor="t" anchorCtr="0">
            <a:noAutofit/>
          </a:bodyPr>
          <a:lstStyle/>
          <a:p>
            <a:pPr lvl="0"/>
            <a:r>
              <a:rPr lang="en-GB" sz="4000" b="0" i="0" u="none" strike="noStrike" cap="none" dirty="0" smtClean="0">
                <a:solidFill>
                  <a:srgbClr val="FFFFFF"/>
                </a:solidFill>
                <a:latin typeface="Helvetica Neue"/>
                <a:ea typeface="Helvetica Neue"/>
                <a:cs typeface="Helvetica Neue"/>
                <a:sym typeface="Helvetica Neue"/>
              </a:rPr>
              <a:t>GDPR </a:t>
            </a:r>
            <a:r>
              <a:rPr lang="en-GB" sz="4000" b="0" i="0" u="none" strike="noStrike" cap="none" dirty="0">
                <a:solidFill>
                  <a:srgbClr val="FFFFFF"/>
                </a:solidFill>
                <a:latin typeface="Helvetica Neue"/>
                <a:ea typeface="Helvetica Neue"/>
                <a:cs typeface="Helvetica Neue"/>
                <a:sym typeface="Helvetica Neue"/>
              </a:rPr>
              <a:t>and </a:t>
            </a:r>
            <a:r>
              <a:rPr lang="en-GB" sz="4000" b="0" i="0" u="none" strike="noStrike" cap="none" dirty="0" smtClean="0">
                <a:solidFill>
                  <a:srgbClr val="FFFFFF"/>
                </a:solidFill>
                <a:latin typeface="Helvetica Neue"/>
                <a:ea typeface="Helvetica Neue"/>
                <a:cs typeface="Helvetica Neue"/>
                <a:sym typeface="Helvetica Neue"/>
              </a:rPr>
              <a:t>research one year </a:t>
            </a:r>
            <a:r>
              <a:rPr lang="en-GB" sz="4000" dirty="0" smtClean="0"/>
              <a:t>o</a:t>
            </a:r>
            <a:r>
              <a:rPr lang="en-GB" sz="4000" b="0" i="0" u="none" strike="noStrike" cap="none" dirty="0" smtClean="0">
                <a:solidFill>
                  <a:srgbClr val="FFFFFF"/>
                </a:solidFill>
                <a:latin typeface="Helvetica Neue"/>
                <a:ea typeface="Helvetica Neue"/>
                <a:cs typeface="Helvetica Neue"/>
                <a:sym typeface="Helvetica Neue"/>
              </a:rPr>
              <a:t>n</a:t>
            </a:r>
            <a:br>
              <a:rPr lang="en-GB" sz="4000" b="0" i="0" u="none" strike="noStrike" cap="none" dirty="0" smtClean="0">
                <a:solidFill>
                  <a:srgbClr val="FFFFFF"/>
                </a:solidFill>
                <a:latin typeface="Helvetica Neue"/>
                <a:ea typeface="Helvetica Neue"/>
                <a:cs typeface="Helvetica Neue"/>
                <a:sym typeface="Helvetica Neue"/>
              </a:rPr>
            </a:br>
            <a:r>
              <a:rPr lang="en-US" sz="4000" dirty="0"/>
              <a:t> </a:t>
            </a:r>
            <a:r>
              <a:rPr lang="en-US" sz="4000" dirty="0" smtClean="0"/>
              <a:t>̶ </a:t>
            </a:r>
            <a:r>
              <a:rPr lang="en-GB" sz="4000" b="0" i="0" u="none" strike="noStrike" cap="none" dirty="0" smtClean="0">
                <a:solidFill>
                  <a:srgbClr val="FFFFFF"/>
                </a:solidFill>
                <a:latin typeface="Helvetica Neue"/>
                <a:ea typeface="Helvetica Neue"/>
                <a:cs typeface="Helvetica Neue"/>
                <a:sym typeface="Helvetica Neue"/>
              </a:rPr>
              <a:t> </a:t>
            </a:r>
            <a:r>
              <a:rPr lang="en-GB" sz="3600" b="0" i="0" u="none" strike="noStrike" cap="none" dirty="0" smtClean="0">
                <a:solidFill>
                  <a:srgbClr val="FFFFFF"/>
                </a:solidFill>
                <a:latin typeface="Helvetica Neue"/>
                <a:ea typeface="Helvetica Neue"/>
                <a:cs typeface="Helvetica Neue"/>
                <a:sym typeface="Helvetica Neue"/>
              </a:rPr>
              <a:t>Experiences across </a:t>
            </a:r>
            <a:r>
              <a:rPr lang="en-GB" sz="3600" b="0" i="0" u="none" strike="noStrike" cap="none" dirty="0">
                <a:solidFill>
                  <a:srgbClr val="FFFFFF"/>
                </a:solidFill>
                <a:latin typeface="Helvetica Neue"/>
                <a:ea typeface="Helvetica Neue"/>
                <a:cs typeface="Helvetica Neue"/>
                <a:sym typeface="Helvetica Neue"/>
              </a:rPr>
              <a:t>Europe</a:t>
            </a:r>
            <a:endParaRPr sz="3600" b="0" i="0" u="none" strike="noStrike" cap="none" dirty="0">
              <a:solidFill>
                <a:srgbClr val="000000"/>
              </a:solidFill>
              <a:latin typeface="Helvetica Neue"/>
              <a:ea typeface="Helvetica Neue"/>
              <a:cs typeface="Helvetica Neue"/>
              <a:sym typeface="Helvetica Neue"/>
            </a:endParaRPr>
          </a:p>
        </p:txBody>
      </p:sp>
      <p:sp>
        <p:nvSpPr>
          <p:cNvPr id="62" name="Google Shape;62;p1"/>
          <p:cNvSpPr txBox="1">
            <a:spLocks noGrp="1"/>
          </p:cNvSpPr>
          <p:nvPr>
            <p:ph type="body" idx="1"/>
          </p:nvPr>
        </p:nvSpPr>
        <p:spPr>
          <a:xfrm>
            <a:off x="6797407" y="3465949"/>
            <a:ext cx="5159261" cy="267009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1200"/>
              </a:spcBef>
              <a:spcAft>
                <a:spcPts val="0"/>
              </a:spcAft>
              <a:buClr>
                <a:srgbClr val="FFFFFF"/>
              </a:buClr>
              <a:buSzPts val="2400"/>
              <a:buFont typeface="Helvetica Neue"/>
              <a:buNone/>
            </a:pPr>
            <a:r>
              <a:rPr lang="en-GB" sz="1600" b="0" i="0" u="none" strike="noStrike" cap="none" dirty="0">
                <a:solidFill>
                  <a:srgbClr val="FFFFFF"/>
                </a:solidFill>
                <a:sym typeface="Helvetica Neue"/>
              </a:rPr>
              <a:t>Scott Summers, </a:t>
            </a:r>
            <a:r>
              <a:rPr lang="en-GB" sz="1600" b="0" i="0" u="none" strike="noStrike" cap="none" dirty="0" smtClean="0">
                <a:solidFill>
                  <a:srgbClr val="FFFFFF"/>
                </a:solidFill>
                <a:sym typeface="Helvetica Neue"/>
              </a:rPr>
              <a:t>Lecturer Business Law, University of East Anglia, UK</a:t>
            </a:r>
            <a:endParaRPr lang="en-GB" sz="1600" b="0" i="0" u="none" strike="noStrike" cap="none" dirty="0">
              <a:solidFill>
                <a:srgbClr val="FFFFFF"/>
              </a:solidFill>
              <a:sym typeface="Helvetica Neue"/>
            </a:endParaRPr>
          </a:p>
          <a:p>
            <a:pPr marL="0" lvl="0" indent="0">
              <a:spcBef>
                <a:spcPts val="1200"/>
              </a:spcBef>
            </a:pPr>
            <a:r>
              <a:rPr lang="en-GB" sz="1600" dirty="0"/>
              <a:t>Oliver </a:t>
            </a:r>
            <a:r>
              <a:rPr lang="en-GB" sz="1600" dirty="0" err="1"/>
              <a:t>Watteler</a:t>
            </a:r>
            <a:r>
              <a:rPr lang="en-GB" sz="1600" dirty="0"/>
              <a:t>, GESIS - Leibniz-Institute for the Social Sciences, Germany</a:t>
            </a:r>
          </a:p>
          <a:p>
            <a:pPr marL="0" lvl="0" indent="0">
              <a:spcBef>
                <a:spcPts val="1200"/>
              </a:spcBef>
            </a:pPr>
            <a:r>
              <a:rPr lang="en-GB" sz="1600" dirty="0"/>
              <a:t>Anne-Mette </a:t>
            </a:r>
            <a:r>
              <a:rPr lang="en-GB" sz="1600" dirty="0" err="1"/>
              <a:t>Somby</a:t>
            </a:r>
            <a:r>
              <a:rPr lang="en-GB" sz="1600" dirty="0"/>
              <a:t>, Special Adviser Data Protection Services, Norwegian Centre for Research Data, Norway</a:t>
            </a:r>
          </a:p>
          <a:p>
            <a:pPr marL="0" lvl="0" indent="0">
              <a:spcBef>
                <a:spcPts val="1200"/>
              </a:spcBef>
            </a:pPr>
            <a:r>
              <a:rPr lang="en-GB" sz="1600" dirty="0" smtClean="0"/>
              <a:t>Marlon </a:t>
            </a:r>
            <a:r>
              <a:rPr lang="en-GB" sz="1600" dirty="0"/>
              <a:t>Domingus, Data Protection Officer, Erasmus University Rotterdam, Netherlands</a:t>
            </a:r>
          </a:p>
          <a:p>
            <a:pPr marL="0" lvl="0" indent="0">
              <a:spcBef>
                <a:spcPts val="1200"/>
              </a:spcBef>
            </a:pPr>
            <a:r>
              <a:rPr lang="en-GB" sz="1600" i="1" dirty="0" smtClean="0"/>
              <a:t>Moderator: Veerle Van den Eynden, UK Data Service</a:t>
            </a:r>
            <a:endParaRPr lang="en-GB" sz="1600" i="1" dirty="0"/>
          </a:p>
        </p:txBody>
      </p:sp>
      <p:sp>
        <p:nvSpPr>
          <p:cNvPr id="63" name="Google Shape;63;p1"/>
          <p:cNvSpPr txBox="1"/>
          <p:nvPr/>
        </p:nvSpPr>
        <p:spPr>
          <a:xfrm>
            <a:off x="4929899" y="2663406"/>
            <a:ext cx="5927398" cy="590891"/>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FFFFFF"/>
              </a:buClr>
              <a:buSzPts val="1800"/>
              <a:buFont typeface="Helvetica Neue"/>
              <a:buNone/>
            </a:pPr>
            <a:r>
              <a:rPr lang="en-US" sz="1800" b="0" i="0" u="none" strike="noStrike" cap="none" dirty="0" smtClean="0">
                <a:solidFill>
                  <a:srgbClr val="FFFFFF"/>
                </a:solidFill>
                <a:latin typeface="Helvetica Neue"/>
                <a:ea typeface="Helvetica Neue"/>
                <a:cs typeface="Helvetica Neue"/>
                <a:sym typeface="Helvetica Neue"/>
              </a:rPr>
              <a:t>Webina</a:t>
            </a:r>
            <a:r>
              <a:rPr lang="en-US" sz="1800" dirty="0" smtClean="0">
                <a:solidFill>
                  <a:srgbClr val="FFFFFF"/>
                </a:solidFill>
                <a:latin typeface="Helvetica Neue"/>
                <a:ea typeface="Helvetica Neue"/>
                <a:cs typeface="Helvetica Neue"/>
                <a:sym typeface="Helvetica Neue"/>
              </a:rPr>
              <a:t>r and Panel discussion</a:t>
            </a:r>
          </a:p>
          <a:p>
            <a:pPr marL="0" marR="0" lvl="0" indent="0" algn="l" rtl="0">
              <a:lnSpc>
                <a:spcPct val="90000"/>
              </a:lnSpc>
              <a:spcBef>
                <a:spcPts val="0"/>
              </a:spcBef>
              <a:spcAft>
                <a:spcPts val="0"/>
              </a:spcAft>
              <a:buClr>
                <a:srgbClr val="FFFFFF"/>
              </a:buClr>
              <a:buSzPts val="1800"/>
              <a:buFont typeface="Helvetica Neue"/>
              <a:buNone/>
            </a:pPr>
            <a:r>
              <a:rPr lang="en-US" sz="1800" b="0" i="0" u="none" strike="noStrike" cap="none" dirty="0" smtClean="0">
                <a:solidFill>
                  <a:srgbClr val="FFFFFF"/>
                </a:solidFill>
                <a:latin typeface="Helvetica Neue"/>
                <a:ea typeface="Helvetica Neue"/>
                <a:cs typeface="Helvetica Neue"/>
                <a:sym typeface="Helvetica Neue"/>
              </a:rPr>
              <a:t>27 June 2019</a:t>
            </a:r>
            <a:endParaRPr sz="1800" b="0" i="0" u="none" strike="noStrike" cap="none" dirty="0">
              <a:solidFill>
                <a:srgbClr val="FFFFFF"/>
              </a:solidFill>
              <a:latin typeface="Helvetica Neue"/>
              <a:ea typeface="Helvetica Neue"/>
              <a:cs typeface="Helvetica Neue"/>
              <a:sym typeface="Helvetica Neue"/>
            </a:endParaRPr>
          </a:p>
        </p:txBody>
      </p:sp>
      <p:pic>
        <p:nvPicPr>
          <p:cNvPr id="5" name="Picture 4"/>
          <p:cNvPicPr>
            <a:picLocks noChangeAspect="1"/>
          </p:cNvPicPr>
          <p:nvPr/>
        </p:nvPicPr>
        <p:blipFill>
          <a:blip r:embed="rId3"/>
          <a:stretch>
            <a:fillRect/>
          </a:stretch>
        </p:blipFill>
        <p:spPr>
          <a:xfrm>
            <a:off x="388704" y="6242555"/>
            <a:ext cx="1016000" cy="355600"/>
          </a:xfrm>
          <a:prstGeom prst="rect">
            <a:avLst/>
          </a:prstGeom>
        </p:spPr>
      </p:pic>
      <p:pic>
        <p:nvPicPr>
          <p:cNvPr id="7" name="Picture 6">
            <a:extLst>
              <a:ext uri="{FF2B5EF4-FFF2-40B4-BE49-F238E27FC236}">
                <a16:creationId xmlns:a16="http://schemas.microsoft.com/office/drawing/2014/main" xmlns="" id="{297570CE-434F-794C-9B0C-56C664BCBA4F}"/>
              </a:ext>
            </a:extLst>
          </p:cNvPr>
          <p:cNvPicPr>
            <a:picLocks noChangeAspect="1"/>
          </p:cNvPicPr>
          <p:nvPr/>
        </p:nvPicPr>
        <p:blipFill rotWithShape="1">
          <a:blip r:embed="rId4"/>
          <a:srcRect l="33399" r="32240" b="53205"/>
          <a:stretch/>
        </p:blipFill>
        <p:spPr>
          <a:xfrm>
            <a:off x="432619" y="2608864"/>
            <a:ext cx="1042220" cy="14177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2128" y="3254297"/>
            <a:ext cx="937927" cy="122338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8101" y="3863664"/>
            <a:ext cx="1122169" cy="1402712"/>
          </a:xfrm>
          <a:prstGeom prst="rect">
            <a:avLst/>
          </a:prstGeom>
        </p:spPr>
      </p:pic>
      <p:pic>
        <p:nvPicPr>
          <p:cNvPr id="14" name="marlon-domingus-functionaris-gegevensbescherming-privacy-avg-foto-aysha-gasanova-1-1280x854.jpg" descr="marlon-domingus-functionaris-gegevensbescherming-privacy-avg-foto-aysha-gasanova-1-1280x854.jpg"/>
          <p:cNvPicPr>
            <a:picLocks noChangeAspect="1"/>
          </p:cNvPicPr>
          <p:nvPr/>
        </p:nvPicPr>
        <p:blipFill rotWithShape="1">
          <a:blip r:embed="rId7">
            <a:extLst/>
          </a:blip>
          <a:srcRect l="43132" t="416" r="26621" b="35773"/>
          <a:stretch/>
        </p:blipFill>
        <p:spPr>
          <a:xfrm>
            <a:off x="3808316" y="4477681"/>
            <a:ext cx="1032387" cy="1453114"/>
          </a:xfrm>
          <a:prstGeom prst="rect">
            <a:avLst/>
          </a:prstGeom>
          <a:ln w="12700">
            <a:miter lim="400000"/>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382" y="2773017"/>
            <a:ext cx="10701041" cy="1153698"/>
          </a:xfrm>
        </p:spPr>
        <p:txBody>
          <a:bodyPr/>
          <a:lstStyle/>
          <a:p>
            <a:pPr algn="ctr"/>
            <a:r>
              <a:rPr lang="en-GB" dirty="0" smtClean="0"/>
              <a:t>Experiences UK</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956825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440725" y="665164"/>
            <a:ext cx="10701040" cy="115369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FFFF"/>
              </a:buClr>
              <a:buSzPts val="5400"/>
              <a:buFont typeface="Helvetica Neue"/>
              <a:buNone/>
            </a:pPr>
            <a:r>
              <a:rPr lang="en-US" sz="3800" dirty="0" smtClean="0"/>
              <a:t>C</a:t>
            </a:r>
            <a:r>
              <a:rPr lang="en-US" sz="3800" b="0" i="0" u="none" strike="noStrike" cap="none" dirty="0" smtClean="0">
                <a:solidFill>
                  <a:srgbClr val="FFFFFF"/>
                </a:solidFill>
                <a:sym typeface="Helvetica Neue"/>
              </a:rPr>
              <a:t>hanges </a:t>
            </a:r>
            <a:r>
              <a:rPr lang="en-US" sz="3800" b="0" i="0" u="none" strike="noStrike" cap="none" dirty="0">
                <a:solidFill>
                  <a:srgbClr val="FFFFFF"/>
                </a:solidFill>
                <a:sym typeface="Helvetica Neue"/>
              </a:rPr>
              <a:t>in the </a:t>
            </a:r>
            <a:r>
              <a:rPr lang="en-US" sz="3800" b="0" i="0" u="none" strike="noStrike" cap="none" dirty="0" smtClean="0">
                <a:solidFill>
                  <a:srgbClr val="FFFFFF"/>
                </a:solidFill>
                <a:sym typeface="Helvetica Neue"/>
              </a:rPr>
              <a:t>UK</a:t>
            </a:r>
            <a:endParaRPr sz="3800" dirty="0"/>
          </a:p>
        </p:txBody>
      </p:sp>
      <p:sp>
        <p:nvSpPr>
          <p:cNvPr id="145" name="Google Shape;145;p14"/>
          <p:cNvSpPr txBox="1"/>
          <p:nvPr/>
        </p:nvSpPr>
        <p:spPr>
          <a:xfrm>
            <a:off x="545059" y="2092131"/>
            <a:ext cx="10931594" cy="2335984"/>
          </a:xfrm>
          <a:prstGeom prst="rect">
            <a:avLst/>
          </a:prstGeom>
          <a:noFill/>
          <a:ln>
            <a:noFill/>
          </a:ln>
        </p:spPr>
        <p:txBody>
          <a:bodyPr spcFirstLastPara="1" wrap="square" lIns="45700" tIns="45700" rIns="45700" bIns="45700" anchor="t" anchorCtr="0">
            <a:spAutoFit/>
          </a:bodyPr>
          <a:lstStyle/>
          <a:p>
            <a:pPr marL="285750" marR="0" lvl="0" indent="-285750" algn="l" rtl="0">
              <a:lnSpc>
                <a:spcPct val="90000"/>
              </a:lnSpc>
              <a:spcBef>
                <a:spcPts val="0"/>
              </a:spcBef>
              <a:spcAft>
                <a:spcPts val="0"/>
              </a:spcAft>
              <a:buClr>
                <a:srgbClr val="FFFFFF"/>
              </a:buClr>
              <a:buSzPts val="1800"/>
              <a:buFont typeface="Helvetica Neue"/>
              <a:buChar char="»"/>
            </a:pPr>
            <a:r>
              <a:rPr lang="en-US" sz="1800" b="0" i="0" u="none" strike="noStrike" cap="none" dirty="0" smtClean="0">
                <a:solidFill>
                  <a:srgbClr val="FFFFFF"/>
                </a:solidFill>
                <a:latin typeface="Helvetica Neue"/>
                <a:ea typeface="Helvetica Neue"/>
                <a:cs typeface="Helvetica Neue"/>
                <a:sym typeface="Helvetica Neue"/>
              </a:rPr>
              <a:t>Data </a:t>
            </a:r>
            <a:r>
              <a:rPr lang="en-US" sz="1800" b="0" i="0" u="none" strike="noStrike" cap="none" dirty="0">
                <a:solidFill>
                  <a:srgbClr val="FFFFFF"/>
                </a:solidFill>
                <a:latin typeface="Helvetica Neue"/>
                <a:ea typeface="Helvetica Neue"/>
                <a:cs typeface="Helvetica Neue"/>
                <a:sym typeface="Helvetica Neue"/>
              </a:rPr>
              <a:t>Protection Act </a:t>
            </a:r>
            <a:r>
              <a:rPr lang="en-US" sz="1800" b="0" i="0" u="none" strike="noStrike" cap="none" dirty="0" smtClean="0">
                <a:solidFill>
                  <a:srgbClr val="FFFFFF"/>
                </a:solidFill>
                <a:latin typeface="Helvetica Neue"/>
                <a:ea typeface="Helvetica Neue"/>
                <a:cs typeface="Helvetica Neue"/>
                <a:sym typeface="Helvetica Neue"/>
              </a:rPr>
              <a:t>1998   </a:t>
            </a:r>
            <a:r>
              <a:rPr lang="en-US" sz="1800" dirty="0">
                <a:solidFill>
                  <a:srgbClr val="FFFFFF"/>
                </a:solidFill>
                <a:latin typeface="Helvetica Neue"/>
                <a:ea typeface="Helvetica Neue"/>
                <a:cs typeface="Helvetica Neue"/>
                <a:sym typeface="Helvetica Neue"/>
              </a:rPr>
              <a:t>→</a:t>
            </a:r>
            <a:r>
              <a:rPr lang="en-US" sz="1800" b="0" i="0" u="none" strike="noStrike" cap="none" dirty="0" smtClean="0">
                <a:solidFill>
                  <a:srgbClr val="FFFFFF"/>
                </a:solidFill>
                <a:latin typeface="Helvetica Neue"/>
                <a:ea typeface="Helvetica Neue"/>
                <a:cs typeface="Helvetica Neue"/>
                <a:sym typeface="Helvetica Neue"/>
              </a:rPr>
              <a:t>   Data </a:t>
            </a:r>
            <a:r>
              <a:rPr lang="en-US" sz="1800" b="0" i="0" u="none" strike="noStrike" cap="none" dirty="0">
                <a:solidFill>
                  <a:srgbClr val="FFFFFF"/>
                </a:solidFill>
                <a:latin typeface="Helvetica Neue"/>
                <a:ea typeface="Helvetica Neue"/>
                <a:cs typeface="Helvetica Neue"/>
                <a:sym typeface="Helvetica Neue"/>
              </a:rPr>
              <a:t>Protection Act 2018</a:t>
            </a:r>
          </a:p>
          <a:p>
            <a:pPr marL="285750" marR="0" lvl="0" indent="-285750" algn="l" rtl="0">
              <a:lnSpc>
                <a:spcPct val="90000"/>
              </a:lnSpc>
              <a:spcBef>
                <a:spcPts val="0"/>
              </a:spcBef>
              <a:spcAft>
                <a:spcPts val="0"/>
              </a:spcAft>
              <a:buClr>
                <a:srgbClr val="FFFFFF"/>
              </a:buClr>
              <a:buSzPts val="1800"/>
              <a:buFont typeface="Helvetica Neue"/>
              <a:buChar char="»"/>
            </a:pPr>
            <a:endParaRPr lang="en-US" sz="1800" b="0" i="0" u="none" strike="noStrike" cap="none" dirty="0">
              <a:solidFill>
                <a:srgbClr val="FFFFFF"/>
              </a:solidFill>
              <a:latin typeface="Helvetica Neue"/>
              <a:ea typeface="Helvetica Neue"/>
              <a:cs typeface="Helvetica Neue"/>
              <a:sym typeface="Helvetica Neue"/>
            </a:endParaRPr>
          </a:p>
          <a:p>
            <a:pPr marL="285750" marR="0" lvl="0" indent="-285750" algn="l" rtl="0">
              <a:lnSpc>
                <a:spcPct val="90000"/>
              </a:lnSpc>
              <a:spcBef>
                <a:spcPts val="0"/>
              </a:spcBef>
              <a:spcAft>
                <a:spcPts val="0"/>
              </a:spcAft>
              <a:buClr>
                <a:srgbClr val="FFFFFF"/>
              </a:buClr>
              <a:buSzPts val="1800"/>
              <a:buFont typeface="Helvetica Neue"/>
              <a:buChar char="»"/>
            </a:pPr>
            <a:r>
              <a:rPr lang="en-US" sz="1800" b="0" i="0" u="none" strike="noStrike" cap="none" dirty="0" smtClean="0">
                <a:solidFill>
                  <a:srgbClr val="FFFFFF"/>
                </a:solidFill>
                <a:latin typeface="Helvetica Neue"/>
                <a:ea typeface="Helvetica Neue"/>
                <a:cs typeface="Helvetica Neue"/>
                <a:sym typeface="Helvetica Neue"/>
              </a:rPr>
              <a:t>From 8 to 6 data </a:t>
            </a:r>
            <a:r>
              <a:rPr lang="en-US" sz="1800" dirty="0">
                <a:solidFill>
                  <a:srgbClr val="FFFFFF"/>
                </a:solidFill>
                <a:latin typeface="Helvetica Neue"/>
                <a:ea typeface="Helvetica Neue"/>
                <a:cs typeface="Helvetica Neue"/>
                <a:sym typeface="Helvetica Neue"/>
              </a:rPr>
              <a:t>p</a:t>
            </a:r>
            <a:r>
              <a:rPr lang="en-US" sz="1800" b="0" i="0" u="none" strike="noStrike" cap="none" dirty="0" smtClean="0">
                <a:solidFill>
                  <a:srgbClr val="FFFFFF"/>
                </a:solidFill>
                <a:latin typeface="Helvetica Neue"/>
                <a:ea typeface="Helvetica Neue"/>
                <a:cs typeface="Helvetica Neue"/>
                <a:sym typeface="Helvetica Neue"/>
              </a:rPr>
              <a:t>rotection principles</a:t>
            </a:r>
          </a:p>
          <a:p>
            <a:pPr marL="285750" marR="0" lvl="0" indent="-285750" algn="l" rtl="0">
              <a:lnSpc>
                <a:spcPct val="90000"/>
              </a:lnSpc>
              <a:spcBef>
                <a:spcPts val="0"/>
              </a:spcBef>
              <a:spcAft>
                <a:spcPts val="0"/>
              </a:spcAft>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marR="0" lvl="0" indent="-285750" algn="l" rtl="0">
              <a:lnSpc>
                <a:spcPct val="90000"/>
              </a:lnSpc>
              <a:spcBef>
                <a:spcPts val="0"/>
              </a:spcBef>
              <a:spcAft>
                <a:spcPts val="0"/>
              </a:spcAft>
              <a:buClr>
                <a:srgbClr val="FFFFFF"/>
              </a:buClr>
              <a:buSzPts val="1800"/>
              <a:buFont typeface="Helvetica Neue"/>
              <a:buChar char="»"/>
            </a:pPr>
            <a:r>
              <a:rPr lang="en-US" sz="1800" dirty="0">
                <a:solidFill>
                  <a:srgbClr val="FFFFFF"/>
                </a:solidFill>
                <a:latin typeface="Helvetica Neue"/>
                <a:ea typeface="Helvetica Neue"/>
                <a:cs typeface="Helvetica Neue"/>
                <a:sym typeface="Helvetica Neue"/>
              </a:rPr>
              <a:t>Processing </a:t>
            </a:r>
            <a:r>
              <a:rPr lang="en-US" sz="1800" dirty="0" smtClean="0">
                <a:solidFill>
                  <a:srgbClr val="FFFFFF"/>
                </a:solidFill>
                <a:latin typeface="Helvetica Neue"/>
                <a:ea typeface="Helvetica Neue"/>
                <a:cs typeface="Helvetica Neue"/>
                <a:sym typeface="Helvetica Neue"/>
              </a:rPr>
              <a:t>grounds: heavy push for </a:t>
            </a:r>
            <a:r>
              <a:rPr lang="en-US" sz="1800" dirty="0">
                <a:solidFill>
                  <a:srgbClr val="FFFFFF"/>
                </a:solidFill>
                <a:latin typeface="Helvetica Neue"/>
                <a:ea typeface="Helvetica Neue"/>
                <a:cs typeface="Helvetica Neue"/>
                <a:sym typeface="Helvetica Neue"/>
              </a:rPr>
              <a:t>‘public task</a:t>
            </a:r>
            <a:r>
              <a:rPr lang="en-US" sz="1800" dirty="0" smtClean="0">
                <a:solidFill>
                  <a:srgbClr val="FFFFFF"/>
                </a:solidFill>
                <a:latin typeface="Helvetica Neue"/>
                <a:ea typeface="Helvetica Neue"/>
                <a:cs typeface="Helvetica Neue"/>
                <a:sym typeface="Helvetica Neue"/>
              </a:rPr>
              <a:t>’ in research</a:t>
            </a:r>
            <a:endParaRPr lang="en-US" sz="1800" dirty="0">
              <a:solidFill>
                <a:srgbClr val="FFFFFF"/>
              </a:solidFill>
              <a:latin typeface="Helvetica Neue"/>
              <a:ea typeface="Helvetica Neue"/>
              <a:cs typeface="Helvetica Neue"/>
              <a:sym typeface="Helvetica Neue"/>
            </a:endParaRPr>
          </a:p>
          <a:p>
            <a:pPr marL="285750" marR="0" lvl="0" indent="-285750" algn="l" rtl="0">
              <a:lnSpc>
                <a:spcPct val="90000"/>
              </a:lnSpc>
              <a:spcBef>
                <a:spcPts val="0"/>
              </a:spcBef>
              <a:spcAft>
                <a:spcPts val="0"/>
              </a:spcAft>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marR="0" lvl="0" indent="-285750" algn="l" rtl="0">
              <a:lnSpc>
                <a:spcPct val="90000"/>
              </a:lnSpc>
              <a:spcBef>
                <a:spcPts val="0"/>
              </a:spcBef>
              <a:spcAft>
                <a:spcPts val="0"/>
              </a:spcAft>
              <a:buClr>
                <a:srgbClr val="FFFFFF"/>
              </a:buClr>
              <a:buSzPts val="1800"/>
              <a:buFont typeface="Helvetica Neue"/>
              <a:buChar char="»"/>
            </a:pPr>
            <a:r>
              <a:rPr lang="en-US" sz="1800" dirty="0">
                <a:solidFill>
                  <a:srgbClr val="FFFFFF"/>
                </a:solidFill>
                <a:latin typeface="Helvetica Neue"/>
                <a:ea typeface="Helvetica Neue"/>
                <a:cs typeface="Helvetica Neue"/>
                <a:sym typeface="Helvetica Neue"/>
              </a:rPr>
              <a:t>Revisiting what </a:t>
            </a:r>
            <a:r>
              <a:rPr lang="en-US" sz="1800" dirty="0" smtClean="0">
                <a:solidFill>
                  <a:srgbClr val="FFFFFF"/>
                </a:solidFill>
                <a:latin typeface="Helvetica Neue"/>
                <a:ea typeface="Helvetica Neue"/>
                <a:cs typeface="Helvetica Neue"/>
                <a:sym typeface="Helvetica Neue"/>
              </a:rPr>
              <a:t>‘</a:t>
            </a:r>
            <a:r>
              <a:rPr lang="en-US" sz="1800" dirty="0" err="1">
                <a:solidFill>
                  <a:srgbClr val="FFFFFF"/>
                </a:solidFill>
                <a:latin typeface="Helvetica Neue"/>
                <a:ea typeface="Helvetica Neue"/>
                <a:cs typeface="Helvetica Neue"/>
                <a:sym typeface="Helvetica Neue"/>
              </a:rPr>
              <a:t>anonymisation</a:t>
            </a:r>
            <a:r>
              <a:rPr lang="en-US" sz="1800" dirty="0">
                <a:solidFill>
                  <a:srgbClr val="FFFFFF"/>
                </a:solidFill>
                <a:latin typeface="Helvetica Neue"/>
                <a:ea typeface="Helvetica Neue"/>
                <a:cs typeface="Helvetica Neue"/>
                <a:sym typeface="Helvetica Neue"/>
              </a:rPr>
              <a:t>’ </a:t>
            </a:r>
            <a:r>
              <a:rPr lang="en-US" sz="1800" dirty="0" smtClean="0">
                <a:solidFill>
                  <a:srgbClr val="FFFFFF"/>
                </a:solidFill>
                <a:latin typeface="Helvetica Neue"/>
                <a:ea typeface="Helvetica Neue"/>
                <a:cs typeface="Helvetica Neue"/>
                <a:sym typeface="Helvetica Neue"/>
              </a:rPr>
              <a:t>means in </a:t>
            </a:r>
            <a:r>
              <a:rPr lang="en-US" sz="1800" dirty="0">
                <a:solidFill>
                  <a:srgbClr val="FFFFFF"/>
                </a:solidFill>
                <a:latin typeface="Helvetica Neue"/>
                <a:ea typeface="Helvetica Neue"/>
                <a:cs typeface="Helvetica Neue"/>
                <a:sym typeface="Helvetica Neue"/>
              </a:rPr>
              <a:t>research</a:t>
            </a:r>
          </a:p>
          <a:p>
            <a:pPr marL="285750" marR="0" lvl="0" indent="-285750" algn="l" rtl="0">
              <a:lnSpc>
                <a:spcPct val="90000"/>
              </a:lnSpc>
              <a:spcBef>
                <a:spcPts val="0"/>
              </a:spcBef>
              <a:spcAft>
                <a:spcPts val="0"/>
              </a:spcAft>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marR="0" lvl="0" indent="-285750" algn="l" rtl="0">
              <a:lnSpc>
                <a:spcPct val="90000"/>
              </a:lnSpc>
              <a:spcBef>
                <a:spcPts val="0"/>
              </a:spcBef>
              <a:spcAft>
                <a:spcPts val="0"/>
              </a:spcAft>
              <a:buClr>
                <a:srgbClr val="FFFFFF"/>
              </a:buClr>
              <a:buSzPts val="1800"/>
              <a:buFont typeface="Helvetica Neue"/>
              <a:buChar char="»"/>
            </a:pPr>
            <a:r>
              <a:rPr lang="en-US" sz="1800" dirty="0">
                <a:solidFill>
                  <a:srgbClr val="FFFFFF"/>
                </a:solidFill>
                <a:latin typeface="Helvetica Neue"/>
                <a:ea typeface="Helvetica Neue"/>
                <a:cs typeface="Helvetica Neue"/>
                <a:sym typeface="Helvetica Neue"/>
              </a:rPr>
              <a:t>Placing </a:t>
            </a:r>
            <a:r>
              <a:rPr lang="en-US" sz="1800" dirty="0" smtClean="0">
                <a:solidFill>
                  <a:srgbClr val="FFFFFF"/>
                </a:solidFill>
                <a:latin typeface="Helvetica Neue"/>
                <a:ea typeface="Helvetica Neue"/>
                <a:cs typeface="Helvetica Neue"/>
                <a:sym typeface="Helvetica Neue"/>
              </a:rPr>
              <a:t>data </a:t>
            </a:r>
            <a:r>
              <a:rPr lang="en-US" sz="1800" dirty="0">
                <a:solidFill>
                  <a:srgbClr val="FFFFFF"/>
                </a:solidFill>
                <a:latin typeface="Helvetica Neue"/>
                <a:ea typeface="Helvetica Neue"/>
                <a:cs typeface="Helvetica Neue"/>
                <a:sym typeface="Helvetica Neue"/>
              </a:rPr>
              <a:t>subject’s privacy at the center of any research project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440725" y="665164"/>
            <a:ext cx="10701040" cy="115369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FFFF"/>
              </a:buClr>
              <a:buSzPts val="5400"/>
              <a:buFont typeface="Helvetica Neue"/>
              <a:buNone/>
            </a:pPr>
            <a:r>
              <a:rPr lang="en-US" sz="3900" b="0" i="0" u="none" strike="noStrike" cap="none" dirty="0" smtClean="0">
                <a:solidFill>
                  <a:srgbClr val="FFFFFF"/>
                </a:solidFill>
                <a:sym typeface="Helvetica Neue"/>
              </a:rPr>
              <a:t>Changes </a:t>
            </a:r>
            <a:r>
              <a:rPr lang="en-US" sz="3900" b="0" i="0" u="none" strike="noStrike" cap="none" dirty="0">
                <a:solidFill>
                  <a:srgbClr val="FFFFFF"/>
                </a:solidFill>
                <a:sym typeface="Helvetica Neue"/>
              </a:rPr>
              <a:t>in the </a:t>
            </a:r>
            <a:r>
              <a:rPr lang="en-US" sz="3900" b="0" i="0" u="none" strike="noStrike" cap="none" dirty="0" smtClean="0">
                <a:solidFill>
                  <a:srgbClr val="FFFFFF"/>
                </a:solidFill>
                <a:sym typeface="Helvetica Neue"/>
              </a:rPr>
              <a:t>UK</a:t>
            </a:r>
            <a:endParaRPr sz="3900" dirty="0"/>
          </a:p>
        </p:txBody>
      </p:sp>
      <p:sp>
        <p:nvSpPr>
          <p:cNvPr id="145" name="Google Shape;145;p14"/>
          <p:cNvSpPr txBox="1"/>
          <p:nvPr/>
        </p:nvSpPr>
        <p:spPr>
          <a:xfrm>
            <a:off x="545059" y="2092131"/>
            <a:ext cx="10931594" cy="2834582"/>
          </a:xfrm>
          <a:prstGeom prst="rect">
            <a:avLst/>
          </a:prstGeom>
          <a:noFill/>
          <a:ln>
            <a:noFill/>
          </a:ln>
        </p:spPr>
        <p:txBody>
          <a:bodyPr spcFirstLastPara="1" wrap="square" lIns="45700" tIns="45700" rIns="45700" bIns="45700" anchor="t" anchorCtr="0">
            <a:spAutoFit/>
          </a:bodyPr>
          <a:lstStyle/>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r>
              <a:rPr lang="en-US" sz="1800" dirty="0" smtClean="0">
                <a:solidFill>
                  <a:srgbClr val="FFFFFF"/>
                </a:solidFill>
                <a:latin typeface="Helvetica Neue"/>
                <a:ea typeface="Helvetica Neue"/>
                <a:cs typeface="Helvetica Neue"/>
                <a:sym typeface="Helvetica Neue"/>
              </a:rPr>
              <a:t>Privacy </a:t>
            </a:r>
            <a:r>
              <a:rPr lang="en-US" sz="1800" dirty="0">
                <a:solidFill>
                  <a:srgbClr val="FFFFFF"/>
                </a:solidFill>
                <a:latin typeface="Helvetica Neue"/>
                <a:ea typeface="Helvetica Neue"/>
                <a:cs typeface="Helvetica Neue"/>
                <a:sym typeface="Helvetica Neue"/>
              </a:rPr>
              <a:t>Impact Assessments or Data Protection Impact </a:t>
            </a:r>
            <a:r>
              <a:rPr lang="en-US" sz="1800" dirty="0" smtClean="0">
                <a:solidFill>
                  <a:srgbClr val="FFFFFF"/>
                </a:solidFill>
                <a:latin typeface="Helvetica Neue"/>
                <a:ea typeface="Helvetica Neue"/>
                <a:cs typeface="Helvetica Neue"/>
                <a:sym typeface="Helvetica Neue"/>
              </a:rPr>
              <a:t>Assessments</a:t>
            </a: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r>
              <a:rPr lang="en-US" sz="1800" dirty="0">
                <a:solidFill>
                  <a:srgbClr val="FFFFFF"/>
                </a:solidFill>
                <a:latin typeface="Helvetica Neue"/>
                <a:ea typeface="Helvetica Neue"/>
                <a:cs typeface="Helvetica Neue"/>
                <a:sym typeface="Helvetica Neue"/>
              </a:rPr>
              <a:t>S</a:t>
            </a:r>
            <a:r>
              <a:rPr lang="en-US" sz="1800" dirty="0" smtClean="0">
                <a:solidFill>
                  <a:srgbClr val="FFFFFF"/>
                </a:solidFill>
                <a:latin typeface="Helvetica Neue"/>
                <a:ea typeface="Helvetica Neue"/>
                <a:cs typeface="Helvetica Neue"/>
                <a:sym typeface="Helvetica Neue"/>
              </a:rPr>
              <a:t>ecurity </a:t>
            </a:r>
            <a:r>
              <a:rPr lang="en-US" sz="1800" dirty="0">
                <a:solidFill>
                  <a:srgbClr val="FFFFFF"/>
                </a:solidFill>
                <a:latin typeface="Helvetica Neue"/>
                <a:ea typeface="Helvetica Neue"/>
                <a:cs typeface="Helvetica Neue"/>
                <a:sym typeface="Helvetica Neue"/>
              </a:rPr>
              <a:t>– and storage – of personal data (and research data) that is collected </a:t>
            </a:r>
          </a:p>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r>
              <a:rPr lang="en-US" sz="1800" dirty="0">
                <a:solidFill>
                  <a:srgbClr val="FFFFFF"/>
                </a:solidFill>
                <a:latin typeface="Helvetica Neue"/>
                <a:ea typeface="Helvetica Neue"/>
                <a:cs typeface="Helvetica Neue"/>
                <a:sym typeface="Helvetica Neue"/>
              </a:rPr>
              <a:t>Providing greater transparency and clarity to participants</a:t>
            </a:r>
          </a:p>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r>
              <a:rPr lang="en-US" sz="1800" dirty="0">
                <a:solidFill>
                  <a:srgbClr val="FFFFFF"/>
                </a:solidFill>
                <a:latin typeface="Helvetica Neue"/>
                <a:ea typeface="Helvetica Neue"/>
                <a:cs typeface="Helvetica Neue"/>
                <a:sym typeface="Helvetica Neue"/>
              </a:rPr>
              <a:t>Who is the data controller?</a:t>
            </a:r>
          </a:p>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r>
              <a:rPr lang="en-US" sz="1800" dirty="0" smtClean="0">
                <a:solidFill>
                  <a:srgbClr val="FFFFFF"/>
                </a:solidFill>
                <a:latin typeface="Helvetica Neue"/>
                <a:ea typeface="Helvetica Neue"/>
                <a:cs typeface="Helvetica Neue"/>
                <a:sym typeface="Helvetica Neue"/>
              </a:rPr>
              <a:t>An opportunity to highlight </a:t>
            </a:r>
            <a:r>
              <a:rPr lang="en-US" sz="1800" dirty="0">
                <a:solidFill>
                  <a:srgbClr val="FFFFFF"/>
                </a:solidFill>
                <a:latin typeface="Helvetica Neue"/>
                <a:ea typeface="Helvetica Neue"/>
                <a:cs typeface="Helvetica Neue"/>
                <a:sym typeface="Helvetica Neue"/>
              </a:rPr>
              <a:t>the importance of considering data sharing / archiving </a:t>
            </a:r>
            <a:r>
              <a:rPr lang="en-US" sz="1800" dirty="0" smtClean="0">
                <a:solidFill>
                  <a:srgbClr val="FFFFFF"/>
                </a:solidFill>
                <a:latin typeface="Helvetica Neue"/>
                <a:ea typeface="Helvetica Neue"/>
                <a:cs typeface="Helvetica Neue"/>
                <a:sym typeface="Helvetica Neue"/>
              </a:rPr>
              <a:t>when collecting </a:t>
            </a:r>
            <a:r>
              <a:rPr lang="en-US" sz="1800" dirty="0">
                <a:solidFill>
                  <a:srgbClr val="FFFFFF"/>
                </a:solidFill>
                <a:latin typeface="Helvetica Neue"/>
                <a:ea typeface="Helvetica Neue"/>
                <a:cs typeface="Helvetica Neue"/>
                <a:sym typeface="Helvetica Neue"/>
              </a:rPr>
              <a:t>research data </a:t>
            </a:r>
            <a:endParaRPr lang="en-US" sz="1800" dirty="0"/>
          </a:p>
        </p:txBody>
      </p:sp>
    </p:spTree>
    <p:extLst>
      <p:ext uri="{BB962C8B-B14F-4D97-AF65-F5344CB8AC3E}">
        <p14:creationId xmlns:p14="http://schemas.microsoft.com/office/powerpoint/2010/main" val="2113839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382" y="2773017"/>
            <a:ext cx="10701041" cy="1153698"/>
          </a:xfrm>
        </p:spPr>
        <p:txBody>
          <a:bodyPr/>
          <a:lstStyle/>
          <a:p>
            <a:pPr algn="ctr"/>
            <a:r>
              <a:rPr lang="en-GB" dirty="0" smtClean="0"/>
              <a:t>Experiences Germany</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699522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40724" y="665164"/>
            <a:ext cx="10701000" cy="1153800"/>
          </a:xfrm>
          <a:prstGeom prst="rect">
            <a:avLst/>
          </a:prstGeom>
        </p:spPr>
        <p:txBody>
          <a:bodyPr spcFirstLastPara="1" wrap="square" lIns="45700" tIns="45700" rIns="45700" bIns="45700" anchor="t" anchorCtr="0">
            <a:noAutofit/>
          </a:bodyPr>
          <a:lstStyle/>
          <a:p>
            <a:pPr lvl="0"/>
            <a:r>
              <a:rPr lang="de-DE" sz="4000" dirty="0"/>
              <a:t>„Great </a:t>
            </a:r>
            <a:r>
              <a:rPr lang="de-DE" sz="4000" dirty="0" err="1"/>
              <a:t>commotion</a:t>
            </a:r>
            <a:r>
              <a:rPr lang="de-DE" sz="4000" dirty="0"/>
              <a:t>“</a:t>
            </a:r>
            <a:endParaRPr sz="4000" dirty="0"/>
          </a:p>
        </p:txBody>
      </p:sp>
      <p:sp>
        <p:nvSpPr>
          <p:cNvPr id="151" name="Google Shape;151;p21"/>
          <p:cNvSpPr txBox="1">
            <a:spLocks noGrp="1"/>
          </p:cNvSpPr>
          <p:nvPr>
            <p:ph type="body" idx="1"/>
          </p:nvPr>
        </p:nvSpPr>
        <p:spPr>
          <a:xfrm>
            <a:off x="440724" y="1672937"/>
            <a:ext cx="10701000" cy="4894118"/>
          </a:xfrm>
          <a:prstGeom prst="rect">
            <a:avLst/>
          </a:prstGeom>
        </p:spPr>
        <p:txBody>
          <a:bodyPr spcFirstLastPara="1" wrap="square" lIns="45700" tIns="45700" rIns="45700" bIns="45700" anchor="t" anchorCtr="0">
            <a:noAutofit/>
          </a:bodyPr>
          <a:lstStyle/>
          <a:p>
            <a:pPr marL="571500" indent="-342900">
              <a:buFont typeface="Wingdings" panose="05000000000000000000" pitchFamily="2" charset="2"/>
              <a:buChar char="§"/>
            </a:pPr>
            <a:r>
              <a:rPr lang="en-US" sz="2000" dirty="0" smtClean="0"/>
              <a:t>GDPR </a:t>
            </a:r>
            <a:r>
              <a:rPr lang="en-US" sz="2000" dirty="0"/>
              <a:t>entering into </a:t>
            </a:r>
            <a:r>
              <a:rPr lang="en-US" sz="2000" dirty="0" smtClean="0"/>
              <a:t>force  ̶  uncertainties </a:t>
            </a:r>
            <a:r>
              <a:rPr lang="en-US" sz="2000" dirty="0"/>
              <a:t>about content and transition to new </a:t>
            </a:r>
            <a:r>
              <a:rPr lang="en-US" sz="2000" dirty="0" smtClean="0"/>
              <a:t>regulations</a:t>
            </a:r>
            <a:endParaRPr lang="en-US" sz="2000" dirty="0"/>
          </a:p>
          <a:p>
            <a:pPr marL="571500" indent="-342900">
              <a:buFont typeface="Wingdings" panose="05000000000000000000" pitchFamily="2" charset="2"/>
              <a:buChar char="§"/>
            </a:pPr>
            <a:r>
              <a:rPr lang="en-US" sz="2000" dirty="0"/>
              <a:t>Main obvious reason: structure of </a:t>
            </a:r>
            <a:r>
              <a:rPr lang="en-US" sz="2000" dirty="0" smtClean="0"/>
              <a:t>GDPR</a:t>
            </a:r>
            <a:endParaRPr lang="en-US" sz="2000" dirty="0"/>
          </a:p>
          <a:p>
            <a:pPr marL="571500" indent="-342900">
              <a:buFont typeface="Wingdings" panose="05000000000000000000" pitchFamily="2" charset="2"/>
              <a:buChar char="§"/>
            </a:pPr>
            <a:r>
              <a:rPr lang="en-US" sz="2000" i="1" dirty="0" smtClean="0"/>
              <a:t>“If you have been used to German data protection legislation not much change” </a:t>
            </a:r>
            <a:br>
              <a:rPr lang="en-US" sz="2000" i="1" dirty="0" smtClean="0"/>
            </a:br>
            <a:r>
              <a:rPr lang="en-US" sz="2000" dirty="0" err="1" smtClean="0"/>
              <a:t>Niklaus</a:t>
            </a:r>
            <a:r>
              <a:rPr lang="en-US" sz="2000" dirty="0" smtClean="0"/>
              <a:t> </a:t>
            </a:r>
            <a:r>
              <a:rPr lang="en-US" sz="2000" dirty="0" err="1"/>
              <a:t>Forgó</a:t>
            </a:r>
            <a:r>
              <a:rPr lang="en-US" sz="2000" dirty="0"/>
              <a:t>, University of Vienna (MOOC, 2018</a:t>
            </a:r>
            <a:r>
              <a:rPr lang="en-US" sz="2000" dirty="0" smtClean="0"/>
              <a:t>)</a:t>
            </a:r>
          </a:p>
          <a:p>
            <a:pPr marL="571500" indent="-342900">
              <a:buFont typeface="Wingdings" panose="05000000000000000000" pitchFamily="2" charset="2"/>
              <a:buChar char="§"/>
            </a:pPr>
            <a:r>
              <a:rPr lang="en-US" sz="2000" dirty="0" smtClean="0"/>
              <a:t>Issues adding </a:t>
            </a:r>
            <a:r>
              <a:rPr lang="en-US" sz="2000" dirty="0"/>
              <a:t>to uncertainty </a:t>
            </a:r>
            <a:r>
              <a:rPr lang="en-US" sz="2000" dirty="0" smtClean="0"/>
              <a:t>(</a:t>
            </a:r>
            <a:r>
              <a:rPr lang="en-US" sz="2000" dirty="0"/>
              <a:t>among others):</a:t>
            </a:r>
          </a:p>
          <a:p>
            <a:pPr marL="1028700" lvl="1" indent="-342900">
              <a:buFont typeface="Courier New" panose="02070309020205020404" pitchFamily="49" charset="0"/>
              <a:buChar char="o"/>
            </a:pPr>
            <a:r>
              <a:rPr lang="de-DE" sz="2000" dirty="0" smtClean="0"/>
              <a:t>Privacy </a:t>
            </a:r>
            <a:r>
              <a:rPr lang="de-DE" sz="2000" dirty="0"/>
              <a:t>by design / privacy by default (Art 23)</a:t>
            </a:r>
          </a:p>
          <a:p>
            <a:pPr marL="1028700" lvl="1" indent="-342900">
              <a:buFont typeface="Courier New" panose="02070309020205020404" pitchFamily="49" charset="0"/>
              <a:buChar char="o"/>
            </a:pPr>
            <a:r>
              <a:rPr lang="de-DE" sz="2000" dirty="0"/>
              <a:t>„Privacy </a:t>
            </a:r>
            <a:r>
              <a:rPr lang="de-DE" sz="2000" dirty="0" err="1"/>
              <a:t>Breach</a:t>
            </a:r>
            <a:r>
              <a:rPr lang="de-DE" sz="2000" dirty="0"/>
              <a:t> </a:t>
            </a:r>
            <a:r>
              <a:rPr lang="de-DE" sz="2000" dirty="0" err="1"/>
              <a:t>Notification</a:t>
            </a:r>
            <a:r>
              <a:rPr lang="de-DE" sz="2000" dirty="0"/>
              <a:t>“ (Art 32 </a:t>
            </a:r>
            <a:r>
              <a:rPr lang="de-DE" sz="2000" dirty="0" err="1"/>
              <a:t>and</a:t>
            </a:r>
            <a:r>
              <a:rPr lang="de-DE" sz="2000" dirty="0"/>
              <a:t> 33)</a:t>
            </a:r>
            <a:r>
              <a:rPr lang="en-US" sz="2000" dirty="0"/>
              <a:t> </a:t>
            </a:r>
          </a:p>
          <a:p>
            <a:pPr marL="1028700" lvl="1" indent="-342900">
              <a:buFont typeface="Courier New" panose="02070309020205020404" pitchFamily="49" charset="0"/>
              <a:buChar char="o"/>
            </a:pPr>
            <a:r>
              <a:rPr lang="en-US" sz="2000" dirty="0" smtClean="0"/>
              <a:t>Sanctions:</a:t>
            </a:r>
            <a:endParaRPr lang="en-US" sz="2000" dirty="0"/>
          </a:p>
          <a:p>
            <a:pPr marL="1485900" lvl="2" indent="-342900">
              <a:buFont typeface="Symbol" panose="05050102010706020507" pitchFamily="18" charset="2"/>
              <a:buChar char="-"/>
            </a:pPr>
            <a:r>
              <a:rPr lang="en-US" sz="2000" dirty="0"/>
              <a:t>Right to an effective judicial remedy against a controller or processor (Art 79)</a:t>
            </a:r>
          </a:p>
          <a:p>
            <a:pPr marL="1485900" lvl="2" indent="-342900">
              <a:buFont typeface="Symbol" panose="05050102010706020507" pitchFamily="18" charset="2"/>
              <a:buChar char="-"/>
            </a:pPr>
            <a:r>
              <a:rPr lang="en-US" sz="2000" dirty="0"/>
              <a:t>Fines (Art 83</a:t>
            </a:r>
            <a:r>
              <a:rPr lang="en-US" sz="2000" dirty="0" smtClean="0"/>
              <a:t>)!</a:t>
            </a:r>
            <a:endParaRPr lang="en-US" sz="2000" dirty="0"/>
          </a:p>
        </p:txBody>
      </p:sp>
    </p:spTree>
    <p:extLst>
      <p:ext uri="{BB962C8B-B14F-4D97-AF65-F5344CB8AC3E}">
        <p14:creationId xmlns:p14="http://schemas.microsoft.com/office/powerpoint/2010/main" val="3685717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40724" y="665164"/>
            <a:ext cx="10701000" cy="1153800"/>
          </a:xfrm>
          <a:prstGeom prst="rect">
            <a:avLst/>
          </a:prstGeom>
        </p:spPr>
        <p:txBody>
          <a:bodyPr spcFirstLastPara="1" wrap="square" lIns="45700" tIns="45700" rIns="45700" bIns="45700" anchor="t" anchorCtr="0">
            <a:noAutofit/>
          </a:bodyPr>
          <a:lstStyle/>
          <a:p>
            <a:pPr lvl="0"/>
            <a:r>
              <a:rPr lang="en-US" sz="4000" dirty="0"/>
              <a:t>Issue: “Anonymization</a:t>
            </a:r>
            <a:r>
              <a:rPr lang="en-US" sz="4000" dirty="0" smtClean="0"/>
              <a:t>”</a:t>
            </a:r>
            <a:endParaRPr sz="4000" dirty="0"/>
          </a:p>
        </p:txBody>
      </p:sp>
      <p:sp>
        <p:nvSpPr>
          <p:cNvPr id="151" name="Google Shape;151;p21"/>
          <p:cNvSpPr txBox="1">
            <a:spLocks noGrp="1"/>
          </p:cNvSpPr>
          <p:nvPr>
            <p:ph type="body" idx="1"/>
          </p:nvPr>
        </p:nvSpPr>
        <p:spPr>
          <a:xfrm>
            <a:off x="440724" y="1672937"/>
            <a:ext cx="10701000" cy="4894118"/>
          </a:xfrm>
          <a:prstGeom prst="rect">
            <a:avLst/>
          </a:prstGeom>
        </p:spPr>
        <p:txBody>
          <a:bodyPr spcFirstLastPara="1" wrap="square" lIns="45700" tIns="45700" rIns="45700" bIns="45700" anchor="t" anchorCtr="0">
            <a:noAutofit/>
          </a:bodyPr>
          <a:lstStyle/>
          <a:p>
            <a:pPr marL="571500" indent="-342900">
              <a:buFont typeface="Wingdings" panose="05000000000000000000" pitchFamily="2" charset="2"/>
              <a:buChar char="§"/>
            </a:pPr>
            <a:r>
              <a:rPr lang="en-US" sz="2000" dirty="0"/>
              <a:t>“Anonymization” at the core of scientific activities in human subject research in </a:t>
            </a:r>
            <a:r>
              <a:rPr lang="en-US" sz="2000" dirty="0" smtClean="0"/>
              <a:t>Germany</a:t>
            </a:r>
            <a:endParaRPr lang="en-US" sz="2000" dirty="0"/>
          </a:p>
          <a:p>
            <a:pPr marL="571500" indent="-342900">
              <a:buFont typeface="Wingdings" panose="05000000000000000000" pitchFamily="2" charset="2"/>
              <a:buChar char="§"/>
            </a:pPr>
            <a:r>
              <a:rPr lang="en-US" sz="2000" dirty="0"/>
              <a:t>Federal Constitutional Court (1983</a:t>
            </a:r>
            <a:r>
              <a:rPr lang="en-US" sz="2000" dirty="0" smtClean="0"/>
              <a:t>) &gt; “</a:t>
            </a:r>
            <a:r>
              <a:rPr lang="en-US" sz="2000" dirty="0"/>
              <a:t>factual </a:t>
            </a:r>
            <a:r>
              <a:rPr lang="en-US" sz="2000" dirty="0" smtClean="0"/>
              <a:t>anonymity” &gt; </a:t>
            </a:r>
            <a:r>
              <a:rPr lang="en-US" sz="2000" dirty="0"/>
              <a:t>c</a:t>
            </a:r>
            <a:r>
              <a:rPr lang="en-US" sz="2000" dirty="0" smtClean="0"/>
              <a:t>ore </a:t>
            </a:r>
            <a:r>
              <a:rPr lang="en-US" sz="2000" dirty="0"/>
              <a:t>idea: risk </a:t>
            </a:r>
            <a:r>
              <a:rPr lang="en-US" sz="2000" dirty="0" smtClean="0"/>
              <a:t>minimization</a:t>
            </a:r>
          </a:p>
          <a:p>
            <a:pPr marL="571500" indent="-342900">
              <a:buFont typeface="Wingdings" panose="05000000000000000000" pitchFamily="2" charset="2"/>
              <a:buChar char="§"/>
            </a:pPr>
            <a:r>
              <a:rPr lang="en-US" sz="2000" dirty="0" smtClean="0"/>
              <a:t>German </a:t>
            </a:r>
            <a:r>
              <a:rPr lang="en-US" sz="2000" dirty="0"/>
              <a:t>Data Protection Law until 2018 (Art 3, Sect 6, 3): </a:t>
            </a:r>
            <a:br>
              <a:rPr lang="en-US" sz="2000" dirty="0"/>
            </a:br>
            <a:r>
              <a:rPr lang="en-US" sz="2000" dirty="0"/>
              <a:t>“’Rendering anonymous’ shall mean the alteration of personal data so that information concerning personal or material circumstances </a:t>
            </a:r>
            <a:br>
              <a:rPr lang="en-US" sz="2000" dirty="0"/>
            </a:br>
            <a:r>
              <a:rPr lang="en-US" sz="2000" dirty="0">
                <a:solidFill>
                  <a:srgbClr val="92D050"/>
                </a:solidFill>
              </a:rPr>
              <a:t>[a] cannot be attributed to an identified or identifiable natural person </a:t>
            </a:r>
            <a:r>
              <a:rPr lang="en-US" sz="2000" dirty="0" smtClean="0">
                <a:solidFill>
                  <a:srgbClr val="92D050"/>
                </a:solidFill>
              </a:rPr>
              <a:t/>
            </a:r>
            <a:br>
              <a:rPr lang="en-US" sz="2000" dirty="0" smtClean="0">
                <a:solidFill>
                  <a:srgbClr val="92D050"/>
                </a:solidFill>
              </a:rPr>
            </a:br>
            <a:r>
              <a:rPr lang="en-US" sz="2000" dirty="0" smtClean="0">
                <a:solidFill>
                  <a:srgbClr val="92D050"/>
                </a:solidFill>
              </a:rPr>
              <a:t>[</a:t>
            </a:r>
            <a:r>
              <a:rPr lang="en-US" sz="2000" dirty="0">
                <a:solidFill>
                  <a:srgbClr val="92D050"/>
                </a:solidFill>
              </a:rPr>
              <a:t>absolute anonymous]</a:t>
            </a:r>
            <a:r>
              <a:rPr lang="en-US" sz="2000" dirty="0"/>
              <a:t> or </a:t>
            </a:r>
            <a:br>
              <a:rPr lang="en-US" sz="2000" dirty="0"/>
            </a:br>
            <a:r>
              <a:rPr lang="en-US" sz="2000" dirty="0">
                <a:solidFill>
                  <a:srgbClr val="FFC000"/>
                </a:solidFill>
              </a:rPr>
              <a:t>[b] that such attribution would require a disproportionate amount of time, expense and effort [factual anonymous</a:t>
            </a:r>
            <a:r>
              <a:rPr lang="en-US" sz="2000" dirty="0" smtClean="0">
                <a:solidFill>
                  <a:srgbClr val="FFC000"/>
                </a:solidFill>
              </a:rPr>
              <a:t>]</a:t>
            </a:r>
            <a:r>
              <a:rPr lang="en-US" sz="2000" dirty="0" smtClean="0"/>
              <a:t>”</a:t>
            </a:r>
          </a:p>
          <a:p>
            <a:pPr marL="571500" indent="-342900">
              <a:buFont typeface="Wingdings" panose="05000000000000000000" pitchFamily="2" charset="2"/>
              <a:buChar char="§"/>
            </a:pPr>
            <a:r>
              <a:rPr lang="en-US" sz="2000" dirty="0"/>
              <a:t>GDPR: “Anonymous” only mentioned once in Recital 26 (GDPR)</a:t>
            </a:r>
          </a:p>
          <a:p>
            <a:pPr marL="571500" indent="-342900">
              <a:buFont typeface="Wingdings" panose="05000000000000000000" pitchFamily="2" charset="2"/>
              <a:buChar char="§"/>
            </a:pPr>
            <a:r>
              <a:rPr lang="en-US" sz="2000" dirty="0"/>
              <a:t>Clarification needed for working with data in human subject </a:t>
            </a:r>
            <a:r>
              <a:rPr lang="en-US" sz="2000" dirty="0" smtClean="0"/>
              <a:t>research</a:t>
            </a:r>
          </a:p>
          <a:p>
            <a:pPr marL="571500" indent="-342900">
              <a:buFont typeface="Wingdings" panose="05000000000000000000" pitchFamily="2" charset="2"/>
              <a:buChar char="§"/>
            </a:pPr>
            <a:r>
              <a:rPr lang="en-US" sz="2000" dirty="0"/>
              <a:t>For the German social science community: </a:t>
            </a:r>
            <a:br>
              <a:rPr lang="en-US" sz="2000" dirty="0"/>
            </a:br>
            <a:r>
              <a:rPr lang="en-US" sz="2000" dirty="0"/>
              <a:t>German Data Forum (data infrastructure stakeholders) took a stance </a:t>
            </a:r>
            <a:br>
              <a:rPr lang="en-US" sz="2000" dirty="0"/>
            </a:br>
            <a:r>
              <a:rPr lang="en-US" sz="2000" dirty="0"/>
              <a:t>&gt; continue working with a kind of “factual anonymity</a:t>
            </a:r>
            <a:r>
              <a:rPr lang="en-US" sz="2000" dirty="0" smtClean="0"/>
              <a:t>”</a:t>
            </a:r>
            <a:endParaRPr lang="en-US" sz="2000" dirty="0"/>
          </a:p>
          <a:p>
            <a:pPr marL="571500" indent="-342900">
              <a:buFont typeface="Wingdings" panose="05000000000000000000" pitchFamily="2" charset="2"/>
              <a:buChar char="§"/>
            </a:pPr>
            <a:endParaRPr lang="en-US" sz="2000" dirty="0"/>
          </a:p>
        </p:txBody>
      </p:sp>
    </p:spTree>
    <p:extLst>
      <p:ext uri="{BB962C8B-B14F-4D97-AF65-F5344CB8AC3E}">
        <p14:creationId xmlns:p14="http://schemas.microsoft.com/office/powerpoint/2010/main" val="2474760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40724" y="665164"/>
            <a:ext cx="10701000" cy="1153800"/>
          </a:xfrm>
          <a:prstGeom prst="rect">
            <a:avLst/>
          </a:prstGeom>
        </p:spPr>
        <p:txBody>
          <a:bodyPr spcFirstLastPara="1" wrap="square" lIns="45700" tIns="45700" rIns="45700" bIns="45700" anchor="t" anchorCtr="0">
            <a:noAutofit/>
          </a:bodyPr>
          <a:lstStyle/>
          <a:p>
            <a:pPr lvl="0"/>
            <a:r>
              <a:rPr lang="de-DE" sz="4000" dirty="0"/>
              <a:t>Other </a:t>
            </a:r>
            <a:r>
              <a:rPr lang="de-DE" sz="4000" dirty="0" err="1"/>
              <a:t>issues</a:t>
            </a:r>
            <a:endParaRPr sz="4000" dirty="0"/>
          </a:p>
        </p:txBody>
      </p:sp>
      <p:sp>
        <p:nvSpPr>
          <p:cNvPr id="151" name="Google Shape;151;p21"/>
          <p:cNvSpPr txBox="1">
            <a:spLocks noGrp="1"/>
          </p:cNvSpPr>
          <p:nvPr>
            <p:ph type="body" idx="1"/>
          </p:nvPr>
        </p:nvSpPr>
        <p:spPr>
          <a:xfrm>
            <a:off x="440724" y="1672937"/>
            <a:ext cx="10701000" cy="4894118"/>
          </a:xfrm>
          <a:prstGeom prst="rect">
            <a:avLst/>
          </a:prstGeom>
        </p:spPr>
        <p:txBody>
          <a:bodyPr spcFirstLastPara="1" wrap="square" lIns="45700" tIns="45700" rIns="45700" bIns="45700" anchor="t" anchorCtr="0">
            <a:noAutofit/>
          </a:bodyPr>
          <a:lstStyle/>
          <a:p>
            <a:pPr marL="228600" indent="0"/>
            <a:r>
              <a:rPr lang="en-US" sz="2000" dirty="0"/>
              <a:t>General</a:t>
            </a:r>
          </a:p>
          <a:p>
            <a:pPr marL="571500" indent="-342900">
              <a:buFont typeface="Wingdings" panose="05000000000000000000" pitchFamily="2" charset="2"/>
              <a:buChar char="§"/>
            </a:pPr>
            <a:r>
              <a:rPr lang="en-US" sz="2000" dirty="0"/>
              <a:t>Organization of e-mail lists: new </a:t>
            </a:r>
            <a:r>
              <a:rPr lang="en-US" sz="2000" dirty="0" smtClean="0"/>
              <a:t>consent</a:t>
            </a:r>
            <a:endParaRPr lang="en-US" sz="2000" dirty="0"/>
          </a:p>
          <a:p>
            <a:pPr marL="571500" indent="-342900">
              <a:buFont typeface="Wingdings" panose="05000000000000000000" pitchFamily="2" charset="2"/>
              <a:buChar char="§"/>
            </a:pPr>
            <a:r>
              <a:rPr lang="en-US" sz="2000" dirty="0"/>
              <a:t>Possible dissuasions with costs by lawyers for unclear or incomplete data protection </a:t>
            </a:r>
            <a:r>
              <a:rPr lang="en-US" sz="2000" dirty="0" smtClean="0"/>
              <a:t>statements</a:t>
            </a:r>
            <a:endParaRPr lang="en-US" sz="2000" dirty="0"/>
          </a:p>
          <a:p>
            <a:pPr marL="228600" indent="0"/>
            <a:r>
              <a:rPr lang="en-US" sz="2000" dirty="0"/>
              <a:t>Research</a:t>
            </a:r>
          </a:p>
          <a:p>
            <a:pPr marL="571500" indent="-342900">
              <a:buFont typeface="Wingdings" panose="05000000000000000000" pitchFamily="2" charset="2"/>
              <a:buChar char="§"/>
            </a:pPr>
            <a:r>
              <a:rPr lang="en-US" sz="2000" dirty="0" smtClean="0"/>
              <a:t>International data exchange within and beyond the European Union </a:t>
            </a:r>
            <a:br>
              <a:rPr lang="en-US" sz="2000" dirty="0" smtClean="0"/>
            </a:br>
            <a:r>
              <a:rPr lang="en-US" sz="2000" dirty="0" smtClean="0"/>
              <a:t>– we still do this for scientific purposes</a:t>
            </a:r>
          </a:p>
          <a:p>
            <a:pPr marL="571500" indent="-342900">
              <a:buFont typeface="Wingdings" panose="05000000000000000000" pitchFamily="2" charset="2"/>
              <a:buChar char="§"/>
            </a:pPr>
            <a:r>
              <a:rPr lang="en-US" sz="2000" dirty="0" smtClean="0"/>
              <a:t>More </a:t>
            </a:r>
            <a:r>
              <a:rPr lang="en-US" sz="2000" dirty="0"/>
              <a:t>explicit consent forms also covering the </a:t>
            </a:r>
            <a:r>
              <a:rPr lang="en-US" sz="2000" dirty="0" smtClean="0"/>
              <a:t>data archiving after </a:t>
            </a:r>
            <a:r>
              <a:rPr lang="en-US" sz="2000" dirty="0"/>
              <a:t>projects </a:t>
            </a:r>
            <a:r>
              <a:rPr lang="en-US" sz="2000" dirty="0" smtClean="0"/>
              <a:t>end</a:t>
            </a:r>
            <a:endParaRPr lang="en-US" sz="2000" dirty="0"/>
          </a:p>
          <a:p>
            <a:pPr marL="571500" indent="-342900">
              <a:buFont typeface="Wingdings" panose="05000000000000000000" pitchFamily="2" charset="2"/>
              <a:buChar char="§"/>
            </a:pPr>
            <a:r>
              <a:rPr lang="en-US" sz="2000" dirty="0"/>
              <a:t>More involvement of data protection officers or universities’ legal advisors when drafting data service or archiving </a:t>
            </a:r>
            <a:r>
              <a:rPr lang="en-US" sz="2000" dirty="0" smtClean="0"/>
              <a:t>agreements</a:t>
            </a:r>
            <a:endParaRPr lang="en-US" sz="2000" dirty="0"/>
          </a:p>
          <a:p>
            <a:pPr marL="571500" indent="-342900">
              <a:buFont typeface="Wingdings" panose="05000000000000000000" pitchFamily="2" charset="2"/>
              <a:buChar char="§"/>
            </a:pPr>
            <a:r>
              <a:rPr lang="en-US" sz="2000" dirty="0"/>
              <a:t>Pending: discussion on handling “personal data” from authors or primary investigators in citations etc.</a:t>
            </a:r>
          </a:p>
        </p:txBody>
      </p:sp>
    </p:spTree>
    <p:extLst>
      <p:ext uri="{BB962C8B-B14F-4D97-AF65-F5344CB8AC3E}">
        <p14:creationId xmlns:p14="http://schemas.microsoft.com/office/powerpoint/2010/main" val="4046048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440724" y="665164"/>
            <a:ext cx="10701000" cy="1153800"/>
          </a:xfrm>
          <a:prstGeom prst="rect">
            <a:avLst/>
          </a:prstGeom>
        </p:spPr>
        <p:txBody>
          <a:bodyPr spcFirstLastPara="1" wrap="square" lIns="45700" tIns="45700" rIns="45700" bIns="45700" anchor="t" anchorCtr="0">
            <a:noAutofit/>
          </a:bodyPr>
          <a:lstStyle/>
          <a:p>
            <a:pPr lvl="0"/>
            <a:r>
              <a:rPr lang="en-US" sz="4000" dirty="0"/>
              <a:t>Data protection at GESIS</a:t>
            </a:r>
            <a:endParaRPr sz="4000" dirty="0"/>
          </a:p>
        </p:txBody>
      </p:sp>
      <p:sp>
        <p:nvSpPr>
          <p:cNvPr id="151" name="Google Shape;151;p21"/>
          <p:cNvSpPr txBox="1">
            <a:spLocks noGrp="1"/>
          </p:cNvSpPr>
          <p:nvPr>
            <p:ph type="body" idx="1"/>
          </p:nvPr>
        </p:nvSpPr>
        <p:spPr>
          <a:xfrm>
            <a:off x="440724" y="1672937"/>
            <a:ext cx="10701000" cy="4894118"/>
          </a:xfrm>
          <a:prstGeom prst="rect">
            <a:avLst/>
          </a:prstGeom>
        </p:spPr>
        <p:txBody>
          <a:bodyPr spcFirstLastPara="1" wrap="square" lIns="45700" tIns="45700" rIns="45700" bIns="45700" anchor="t" anchorCtr="0">
            <a:noAutofit/>
          </a:bodyPr>
          <a:lstStyle/>
          <a:p>
            <a:pPr marL="571500" indent="-342900">
              <a:buFont typeface="Wingdings" panose="05000000000000000000" pitchFamily="2" charset="2"/>
              <a:buChar char="§"/>
            </a:pPr>
            <a:r>
              <a:rPr lang="en-US" sz="2000" dirty="0"/>
              <a:t>More request by research projects on demands for data/privacy protection </a:t>
            </a:r>
            <a:r>
              <a:rPr lang="en-US" sz="2000" dirty="0" smtClean="0"/>
              <a:t/>
            </a:r>
            <a:br>
              <a:rPr lang="en-US" sz="2000" dirty="0" smtClean="0"/>
            </a:br>
            <a:r>
              <a:rPr lang="en-US" sz="2000" dirty="0" smtClean="0"/>
              <a:t>&gt; </a:t>
            </a:r>
            <a:r>
              <a:rPr lang="en-US" sz="2000" dirty="0"/>
              <a:t>higher level of awareness</a:t>
            </a:r>
          </a:p>
          <a:p>
            <a:pPr marL="571500" indent="-342900">
              <a:buFont typeface="Wingdings" panose="05000000000000000000" pitchFamily="2" charset="2"/>
              <a:buChar char="§"/>
            </a:pPr>
            <a:r>
              <a:rPr lang="en-US" sz="2000" dirty="0" smtClean="0"/>
              <a:t>Consent </a:t>
            </a:r>
            <a:r>
              <a:rPr lang="en-US" sz="2000" dirty="0"/>
              <a:t>forms for population surveys like the German </a:t>
            </a:r>
            <a:r>
              <a:rPr lang="en-US" sz="2000" dirty="0" smtClean="0"/>
              <a:t>GSS</a:t>
            </a:r>
            <a:endParaRPr lang="en-US" sz="2000" dirty="0"/>
          </a:p>
          <a:p>
            <a:pPr marL="571500" indent="-342900">
              <a:buFont typeface="Wingdings" panose="05000000000000000000" pitchFamily="2" charset="2"/>
              <a:buChar char="§"/>
            </a:pPr>
            <a:r>
              <a:rPr lang="en-US" sz="2000" dirty="0"/>
              <a:t>Demanding proof of informed consent from cooperation partners in international survey programs (e.g. European Values Study 2017</a:t>
            </a:r>
            <a:r>
              <a:rPr lang="en-US" sz="2000" dirty="0" smtClean="0"/>
              <a:t>)</a:t>
            </a:r>
            <a:endParaRPr lang="en-US" sz="2000" dirty="0"/>
          </a:p>
          <a:p>
            <a:pPr marL="571500" indent="-342900">
              <a:buFont typeface="Wingdings" panose="05000000000000000000" pitchFamily="2" charset="2"/>
              <a:buChar char="§"/>
            </a:pPr>
            <a:r>
              <a:rPr lang="en-US" sz="2000" dirty="0"/>
              <a:t>Handling “pseudonymized” data by cooperation partners in international survey </a:t>
            </a:r>
            <a:r>
              <a:rPr lang="en-US" sz="2000" dirty="0" smtClean="0"/>
              <a:t>programs</a:t>
            </a:r>
            <a:endParaRPr lang="en-US" sz="2000" dirty="0"/>
          </a:p>
          <a:p>
            <a:pPr marL="571500" indent="-342900">
              <a:buFont typeface="Wingdings" panose="05000000000000000000" pitchFamily="2" charset="2"/>
              <a:buChar char="§"/>
            </a:pPr>
            <a:r>
              <a:rPr lang="en-US" sz="2000" dirty="0" smtClean="0"/>
              <a:t>Still </a:t>
            </a:r>
            <a:r>
              <a:rPr lang="en-US" sz="2000" dirty="0"/>
              <a:t>pending: “Data protection impact assessment“ (Art 35</a:t>
            </a:r>
            <a:r>
              <a:rPr lang="en-US" sz="2000" dirty="0" smtClean="0"/>
              <a:t>)</a:t>
            </a:r>
            <a:endParaRPr lang="en-US" sz="2000" dirty="0"/>
          </a:p>
        </p:txBody>
      </p:sp>
      <p:sp>
        <p:nvSpPr>
          <p:cNvPr id="2" name="Rectangle 1"/>
          <p:cNvSpPr/>
          <p:nvPr/>
        </p:nvSpPr>
        <p:spPr>
          <a:xfrm>
            <a:off x="5978820" y="3275112"/>
            <a:ext cx="234360" cy="307777"/>
          </a:xfrm>
          <a:prstGeom prst="rect">
            <a:avLst/>
          </a:prstGeom>
        </p:spPr>
        <p:txBody>
          <a:bodyPr wrap="none">
            <a:spAutoFit/>
          </a:bodyPr>
          <a:lstStyle/>
          <a:p>
            <a:r>
              <a:rPr lang="en-US" dirty="0"/>
              <a:t> ̶</a:t>
            </a:r>
            <a:endParaRPr lang="en-GB" dirty="0"/>
          </a:p>
        </p:txBody>
      </p:sp>
    </p:spTree>
    <p:extLst>
      <p:ext uri="{BB962C8B-B14F-4D97-AF65-F5344CB8AC3E}">
        <p14:creationId xmlns:p14="http://schemas.microsoft.com/office/powerpoint/2010/main" val="973894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382" y="2773017"/>
            <a:ext cx="10701041" cy="1153698"/>
          </a:xfrm>
        </p:spPr>
        <p:txBody>
          <a:bodyPr/>
          <a:lstStyle/>
          <a:p>
            <a:pPr algn="ctr"/>
            <a:r>
              <a:rPr lang="en-GB" dirty="0" smtClean="0"/>
              <a:t>Experiences Norway</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596963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smtClean="0"/>
              <a:t>Norway experiences</a:t>
            </a:r>
            <a:endParaRPr lang="en-GB" sz="3800" dirty="0"/>
          </a:p>
        </p:txBody>
      </p:sp>
      <p:sp>
        <p:nvSpPr>
          <p:cNvPr id="3" name="Text Placeholder 2"/>
          <p:cNvSpPr>
            <a:spLocks noGrp="1"/>
          </p:cNvSpPr>
          <p:nvPr>
            <p:ph type="body" idx="1"/>
          </p:nvPr>
        </p:nvSpPr>
        <p:spPr>
          <a:xfrm>
            <a:off x="440724" y="2015240"/>
            <a:ext cx="10701041" cy="3235186"/>
          </a:xfrm>
        </p:spPr>
        <p:txBody>
          <a:bodyPr>
            <a:normAutofit fontScale="92500" lnSpcReduction="20000"/>
          </a:bodyPr>
          <a:lstStyle/>
          <a:p>
            <a:pPr marL="571500" indent="-342900">
              <a:buFont typeface="Arial" panose="020B0604020202020204" pitchFamily="34" charset="0"/>
              <a:buChar char="•"/>
            </a:pPr>
            <a:r>
              <a:rPr lang="en-GB" sz="2200" dirty="0"/>
              <a:t>NSD </a:t>
            </a:r>
            <a:r>
              <a:rPr lang="en-GB" sz="2200" dirty="0" smtClean="0"/>
              <a:t>provides </a:t>
            </a:r>
            <a:r>
              <a:rPr lang="en-GB" sz="2200" dirty="0"/>
              <a:t>assessment for research projects processing personal data since 1981 (directive 95/46/EC)</a:t>
            </a:r>
          </a:p>
          <a:p>
            <a:pPr marL="571500" indent="-342900">
              <a:buFont typeface="Arial" panose="020B0604020202020204" pitchFamily="34" charset="0"/>
              <a:buChar char="•"/>
            </a:pPr>
            <a:r>
              <a:rPr lang="en-GB" sz="2200" dirty="0"/>
              <a:t>GDPR has resulted in a growth in the number of projects seeking assessment (approximately 60%)</a:t>
            </a:r>
          </a:p>
          <a:p>
            <a:pPr marL="571500" indent="-342900">
              <a:buFont typeface="Arial" panose="020B0604020202020204" pitchFamily="34" charset="0"/>
              <a:buChar char="•"/>
            </a:pPr>
            <a:r>
              <a:rPr lang="en-GB" sz="2200" dirty="0"/>
              <a:t>Institutions are more responsible and use more resources on meeting the demands in GDPR and training for their staff</a:t>
            </a:r>
          </a:p>
          <a:p>
            <a:pPr marL="571500" indent="-342900">
              <a:buFont typeface="Arial" panose="020B0604020202020204" pitchFamily="34" charset="0"/>
              <a:buChar char="•"/>
            </a:pPr>
            <a:r>
              <a:rPr lang="en-GB" sz="2200" dirty="0"/>
              <a:t>Researchers find the new regulation more demanding when it comes to obtaining consent and protect </a:t>
            </a:r>
            <a:r>
              <a:rPr lang="en-GB" sz="2200" dirty="0" smtClean="0"/>
              <a:t>privacy</a:t>
            </a:r>
          </a:p>
          <a:p>
            <a:pPr marL="571500" indent="-342900">
              <a:buFont typeface="Arial" panose="020B0604020202020204" pitchFamily="34" charset="0"/>
              <a:buChar char="•"/>
            </a:pPr>
            <a:r>
              <a:rPr lang="en-GB" sz="2200" dirty="0" smtClean="0"/>
              <a:t>Recordings – video considered personal data</a:t>
            </a:r>
            <a:endParaRPr lang="en-GB" sz="2200" dirty="0"/>
          </a:p>
          <a:p>
            <a:pPr marL="571500" indent="-342900">
              <a:buFont typeface="Arial" panose="020B0604020202020204" pitchFamily="34" charset="0"/>
              <a:buChar char="•"/>
            </a:pPr>
            <a:r>
              <a:rPr lang="en-GB" sz="2200" dirty="0"/>
              <a:t>As an archive we find that the new regulation allows for data to be reused and shared more </a:t>
            </a:r>
            <a:r>
              <a:rPr lang="en-GB" sz="2200" dirty="0" smtClean="0"/>
              <a:t>easily than before (At </a:t>
            </a:r>
            <a:r>
              <a:rPr lang="en-GB" sz="2200" dirty="0"/>
              <a:t>least in theory</a:t>
            </a:r>
            <a:r>
              <a:rPr lang="en-GB" sz="2200" dirty="0" smtClean="0"/>
              <a:t>)</a:t>
            </a:r>
            <a:endParaRPr lang="en-GB" sz="2200" dirty="0"/>
          </a:p>
          <a:p>
            <a:endParaRPr lang="en-GB" dirty="0"/>
          </a:p>
        </p:txBody>
      </p:sp>
    </p:spTree>
    <p:extLst>
      <p:ext uri="{BB962C8B-B14F-4D97-AF65-F5344CB8AC3E}">
        <p14:creationId xmlns:p14="http://schemas.microsoft.com/office/powerpoint/2010/main" val="1956186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Text Placeholder 2"/>
          <p:cNvSpPr>
            <a:spLocks noGrp="1"/>
          </p:cNvSpPr>
          <p:nvPr>
            <p:ph type="body" idx="1"/>
          </p:nvPr>
        </p:nvSpPr>
        <p:spPr>
          <a:xfrm>
            <a:off x="440724" y="2015240"/>
            <a:ext cx="10701041" cy="2768516"/>
          </a:xfrm>
        </p:spPr>
        <p:txBody>
          <a:bodyPr>
            <a:normAutofit fontScale="77500" lnSpcReduction="20000"/>
          </a:bodyPr>
          <a:lstStyle/>
          <a:p>
            <a:r>
              <a:rPr lang="en-GB" dirty="0" smtClean="0"/>
              <a:t>Briefly: what is the GDPR</a:t>
            </a:r>
          </a:p>
          <a:p>
            <a:r>
              <a:rPr lang="en-GB" dirty="0" smtClean="0"/>
              <a:t>Experiences from the UK</a:t>
            </a:r>
          </a:p>
          <a:p>
            <a:r>
              <a:rPr lang="en-GB" dirty="0" smtClean="0"/>
              <a:t>Experiences from Germany</a:t>
            </a:r>
          </a:p>
          <a:p>
            <a:r>
              <a:rPr lang="en-GB" dirty="0" smtClean="0"/>
              <a:t>Experiences from Norway</a:t>
            </a:r>
          </a:p>
          <a:p>
            <a:r>
              <a:rPr lang="en-GB" dirty="0" smtClean="0"/>
              <a:t>Experiences from the Netherlands</a:t>
            </a:r>
          </a:p>
          <a:p>
            <a:endParaRPr lang="en-GB" dirty="0"/>
          </a:p>
          <a:p>
            <a:endParaRPr lang="en-GB" dirty="0" smtClean="0"/>
          </a:p>
          <a:p>
            <a:r>
              <a:rPr lang="en-GB" dirty="0" smtClean="0"/>
              <a:t>Questions: submit via </a:t>
            </a:r>
            <a:r>
              <a:rPr lang="en-GB" dirty="0" err="1" smtClean="0"/>
              <a:t>GoToWebinar</a:t>
            </a:r>
            <a:endParaRPr lang="en-GB" dirty="0" smtClean="0"/>
          </a:p>
          <a:p>
            <a:endParaRPr lang="en-GB" dirty="0" smtClean="0"/>
          </a:p>
          <a:p>
            <a:endParaRPr lang="en-GB" dirty="0"/>
          </a:p>
        </p:txBody>
      </p:sp>
    </p:spTree>
    <p:extLst>
      <p:ext uri="{BB962C8B-B14F-4D97-AF65-F5344CB8AC3E}">
        <p14:creationId xmlns:p14="http://schemas.microsoft.com/office/powerpoint/2010/main" val="927495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a:t>Consent as legal </a:t>
            </a:r>
            <a:r>
              <a:rPr lang="en-GB" sz="3800" dirty="0" smtClean="0"/>
              <a:t>basis - </a:t>
            </a:r>
            <a:r>
              <a:rPr lang="en-GB" sz="3800" dirty="0"/>
              <a:t>implications after GDPR</a:t>
            </a:r>
          </a:p>
        </p:txBody>
      </p:sp>
      <p:sp>
        <p:nvSpPr>
          <p:cNvPr id="3" name="Text Placeholder 2"/>
          <p:cNvSpPr>
            <a:spLocks noGrp="1"/>
          </p:cNvSpPr>
          <p:nvPr>
            <p:ph type="body" idx="1"/>
          </p:nvPr>
        </p:nvSpPr>
        <p:spPr>
          <a:xfrm>
            <a:off x="440723" y="1661652"/>
            <a:ext cx="11633290" cy="5196347"/>
          </a:xfrm>
        </p:spPr>
        <p:txBody>
          <a:bodyPr>
            <a:normAutofit fontScale="70000" lnSpcReduction="20000"/>
          </a:bodyPr>
          <a:lstStyle/>
          <a:p>
            <a:pPr marL="571500" indent="-342900">
              <a:lnSpc>
                <a:spcPct val="120000"/>
              </a:lnSpc>
              <a:spcBef>
                <a:spcPts val="600"/>
              </a:spcBef>
              <a:buFont typeface="Arial" panose="020B0604020202020204" pitchFamily="34" charset="0"/>
              <a:buChar char="•"/>
            </a:pPr>
            <a:r>
              <a:rPr lang="en-GB" dirty="0" smtClean="0"/>
              <a:t>Before GDPR: </a:t>
            </a:r>
            <a:r>
              <a:rPr lang="en-GB" dirty="0"/>
              <a:t>oral information and oral consent was practiced in qualitative studies (fieldwork), and “silent” </a:t>
            </a:r>
            <a:r>
              <a:rPr lang="en-GB" dirty="0" smtClean="0"/>
              <a:t>consent</a:t>
            </a:r>
          </a:p>
          <a:p>
            <a:pPr marL="571500" indent="-342900">
              <a:lnSpc>
                <a:spcPct val="120000"/>
              </a:lnSpc>
              <a:spcBef>
                <a:spcPts val="600"/>
              </a:spcBef>
              <a:buFont typeface="Arial" panose="020B0604020202020204" pitchFamily="34" charset="0"/>
              <a:buChar char="•"/>
            </a:pPr>
            <a:r>
              <a:rPr lang="en-GB" dirty="0" smtClean="0"/>
              <a:t>Now</a:t>
            </a:r>
            <a:r>
              <a:rPr lang="en-GB" dirty="0"/>
              <a:t>: oral consent has to be recorded, and “silent” consent is not </a:t>
            </a:r>
            <a:r>
              <a:rPr lang="en-GB" dirty="0" smtClean="0"/>
              <a:t>allowed</a:t>
            </a:r>
          </a:p>
          <a:p>
            <a:pPr marL="571500" indent="-342900">
              <a:lnSpc>
                <a:spcPct val="120000"/>
              </a:lnSpc>
              <a:spcBef>
                <a:spcPts val="600"/>
              </a:spcBef>
              <a:buFont typeface="Arial" panose="020B0604020202020204" pitchFamily="34" charset="0"/>
              <a:buChar char="•"/>
            </a:pPr>
            <a:r>
              <a:rPr lang="en-GB" dirty="0"/>
              <a:t>N</a:t>
            </a:r>
            <a:r>
              <a:rPr lang="en-GB" dirty="0" smtClean="0"/>
              <a:t>ew </a:t>
            </a:r>
            <a:r>
              <a:rPr lang="en-GB" dirty="0"/>
              <a:t>information sheet template (NSD</a:t>
            </a:r>
            <a:r>
              <a:rPr lang="en-GB" dirty="0" smtClean="0"/>
              <a:t>)</a:t>
            </a:r>
          </a:p>
          <a:p>
            <a:pPr marL="1028700" lvl="1" indent="-342900">
              <a:lnSpc>
                <a:spcPct val="120000"/>
              </a:lnSpc>
              <a:spcBef>
                <a:spcPts val="600"/>
              </a:spcBef>
              <a:buFont typeface="Arial" panose="020B0604020202020204" pitchFamily="34" charset="0"/>
              <a:buChar char="•"/>
            </a:pPr>
            <a:r>
              <a:rPr lang="en-GB" dirty="0" smtClean="0"/>
              <a:t>Much </a:t>
            </a:r>
            <a:r>
              <a:rPr lang="en-GB" dirty="0"/>
              <a:t>new and </a:t>
            </a:r>
            <a:r>
              <a:rPr lang="en-GB" dirty="0" smtClean="0"/>
              <a:t>mandatory information, e.g</a:t>
            </a:r>
            <a:r>
              <a:rPr lang="en-GB" dirty="0"/>
              <a:t>. participants </a:t>
            </a:r>
            <a:r>
              <a:rPr lang="en-GB" dirty="0" smtClean="0"/>
              <a:t>rights</a:t>
            </a:r>
          </a:p>
          <a:p>
            <a:pPr marL="1028700" lvl="1" indent="-342900">
              <a:lnSpc>
                <a:spcPct val="120000"/>
              </a:lnSpc>
              <a:spcBef>
                <a:spcPts val="600"/>
              </a:spcBef>
              <a:buFont typeface="Arial" panose="020B0604020202020204" pitchFamily="34" charset="0"/>
              <a:buChar char="•"/>
            </a:pPr>
            <a:r>
              <a:rPr lang="en-GB" dirty="0" smtClean="0"/>
              <a:t>Template </a:t>
            </a:r>
            <a:r>
              <a:rPr lang="en-GB" dirty="0"/>
              <a:t>will ensure consent as a legal </a:t>
            </a:r>
            <a:r>
              <a:rPr lang="en-GB" dirty="0" smtClean="0"/>
              <a:t>basis</a:t>
            </a:r>
          </a:p>
          <a:p>
            <a:pPr marL="1028700" lvl="1" indent="-342900">
              <a:lnSpc>
                <a:spcPct val="120000"/>
              </a:lnSpc>
              <a:spcBef>
                <a:spcPts val="600"/>
              </a:spcBef>
              <a:buFont typeface="Arial" panose="020B0604020202020204" pitchFamily="34" charset="0"/>
              <a:buChar char="•"/>
            </a:pPr>
            <a:r>
              <a:rPr lang="en-GB" dirty="0" smtClean="0"/>
              <a:t>Researchers </a:t>
            </a:r>
            <a:r>
              <a:rPr lang="en-GB" dirty="0"/>
              <a:t>find it difficult to </a:t>
            </a:r>
            <a:r>
              <a:rPr lang="en-GB" dirty="0" smtClean="0"/>
              <a:t>use</a:t>
            </a:r>
          </a:p>
          <a:p>
            <a:pPr marL="571500" indent="-342900">
              <a:lnSpc>
                <a:spcPct val="120000"/>
              </a:lnSpc>
              <a:spcBef>
                <a:spcPts val="600"/>
              </a:spcBef>
              <a:buFont typeface="Arial" panose="020B0604020202020204" pitchFamily="34" charset="0"/>
              <a:buChar char="•"/>
            </a:pPr>
            <a:r>
              <a:rPr lang="en-GB" dirty="0" smtClean="0"/>
              <a:t>When </a:t>
            </a:r>
            <a:r>
              <a:rPr lang="en-GB" dirty="0"/>
              <a:t>impossible to ensure consent </a:t>
            </a:r>
            <a:r>
              <a:rPr lang="en-GB" dirty="0" smtClean="0"/>
              <a:t>(recorded, in written </a:t>
            </a:r>
            <a:r>
              <a:rPr lang="en-GB" dirty="0"/>
              <a:t>document or with </a:t>
            </a:r>
            <a:r>
              <a:rPr lang="en-GB" dirty="0" smtClean="0"/>
              <a:t>electronic </a:t>
            </a:r>
            <a:r>
              <a:rPr lang="en-GB" dirty="0"/>
              <a:t>signature) in qualitative </a:t>
            </a:r>
            <a:r>
              <a:rPr lang="en-GB" dirty="0" smtClean="0"/>
              <a:t>research, then </a:t>
            </a:r>
            <a:r>
              <a:rPr lang="en-GB" dirty="0"/>
              <a:t>other legal basis </a:t>
            </a:r>
            <a:r>
              <a:rPr lang="en-GB" dirty="0" smtClean="0"/>
              <a:t>will </a:t>
            </a:r>
            <a:r>
              <a:rPr lang="en-GB" dirty="0"/>
              <a:t>be </a:t>
            </a:r>
            <a:r>
              <a:rPr lang="en-GB" dirty="0" smtClean="0"/>
              <a:t>used</a:t>
            </a:r>
            <a:endParaRPr lang="en-GB" dirty="0"/>
          </a:p>
          <a:p>
            <a:pPr marL="571500" indent="-342900">
              <a:lnSpc>
                <a:spcPct val="120000"/>
              </a:lnSpc>
              <a:spcBef>
                <a:spcPts val="600"/>
              </a:spcBef>
              <a:buFont typeface="Arial" panose="020B0604020202020204" pitchFamily="34" charset="0"/>
              <a:buChar char="•"/>
            </a:pPr>
            <a:r>
              <a:rPr lang="en-GB" dirty="0" smtClean="0"/>
              <a:t>Consent </a:t>
            </a:r>
            <a:r>
              <a:rPr lang="en-GB" dirty="0"/>
              <a:t>is </a:t>
            </a:r>
            <a:r>
              <a:rPr lang="en-GB" dirty="0" smtClean="0"/>
              <a:t>legal </a:t>
            </a:r>
            <a:r>
              <a:rPr lang="en-GB" dirty="0"/>
              <a:t>basis for most </a:t>
            </a:r>
            <a:r>
              <a:rPr lang="en-GB" dirty="0" smtClean="0"/>
              <a:t>research, this is different </a:t>
            </a:r>
            <a:r>
              <a:rPr lang="en-GB" dirty="0"/>
              <a:t>from Finland, Sweden and Denmark where legal basis for </a:t>
            </a:r>
            <a:r>
              <a:rPr lang="en-GB" dirty="0" smtClean="0"/>
              <a:t>processing </a:t>
            </a:r>
            <a:r>
              <a:rPr lang="en-GB" dirty="0"/>
              <a:t>personal data is “public interest” (art. 6.1 e and art. 9. 2 j)</a:t>
            </a:r>
          </a:p>
          <a:p>
            <a:pPr marL="571500" indent="-342900">
              <a:lnSpc>
                <a:spcPct val="120000"/>
              </a:lnSpc>
              <a:spcBef>
                <a:spcPts val="600"/>
              </a:spcBef>
              <a:buFont typeface="Arial" panose="020B0604020202020204" pitchFamily="34" charset="0"/>
              <a:buChar char="•"/>
            </a:pPr>
            <a:r>
              <a:rPr lang="en-GB" dirty="0" smtClean="0"/>
              <a:t>Public </a:t>
            </a:r>
            <a:r>
              <a:rPr lang="en-GB" dirty="0"/>
              <a:t>interest is most commonly used as legal basis </a:t>
            </a:r>
            <a:r>
              <a:rPr lang="en-GB" dirty="0" smtClean="0"/>
              <a:t>for:</a:t>
            </a:r>
            <a:endParaRPr lang="en-GB" dirty="0"/>
          </a:p>
          <a:p>
            <a:pPr marL="1028700" lvl="1" indent="-342900">
              <a:lnSpc>
                <a:spcPct val="120000"/>
              </a:lnSpc>
              <a:spcBef>
                <a:spcPts val="600"/>
              </a:spcBef>
              <a:buFont typeface="Arial" panose="020B0604020202020204" pitchFamily="34" charset="0"/>
              <a:buChar char="•"/>
            </a:pPr>
            <a:r>
              <a:rPr lang="en-GB" dirty="0"/>
              <a:t>Data collected on the </a:t>
            </a:r>
            <a:r>
              <a:rPr lang="en-GB" dirty="0" smtClean="0"/>
              <a:t>internet</a:t>
            </a:r>
          </a:p>
          <a:p>
            <a:pPr marL="1028700" lvl="1" indent="-342900">
              <a:lnSpc>
                <a:spcPct val="120000"/>
              </a:lnSpc>
              <a:spcBef>
                <a:spcPts val="600"/>
              </a:spcBef>
              <a:buFont typeface="Arial" panose="020B0604020202020204" pitchFamily="34" charset="0"/>
              <a:buChar char="•"/>
            </a:pPr>
            <a:r>
              <a:rPr lang="en-GB" dirty="0" smtClean="0"/>
              <a:t>Public </a:t>
            </a:r>
            <a:r>
              <a:rPr lang="en-GB" dirty="0"/>
              <a:t>registries </a:t>
            </a:r>
            <a:endParaRPr lang="en-GB" dirty="0" smtClean="0"/>
          </a:p>
          <a:p>
            <a:pPr marL="1028700" lvl="1" indent="-342900">
              <a:lnSpc>
                <a:spcPct val="120000"/>
              </a:lnSpc>
              <a:spcBef>
                <a:spcPts val="600"/>
              </a:spcBef>
              <a:buFont typeface="Arial" panose="020B0604020202020204" pitchFamily="34" charset="0"/>
              <a:buChar char="•"/>
            </a:pPr>
            <a:r>
              <a:rPr lang="en-GB" dirty="0" smtClean="0"/>
              <a:t>Data </a:t>
            </a:r>
            <a:r>
              <a:rPr lang="en-GB" dirty="0"/>
              <a:t>collected in anthropology studies/fieldwork </a:t>
            </a:r>
          </a:p>
        </p:txBody>
      </p:sp>
    </p:spTree>
    <p:extLst>
      <p:ext uri="{BB962C8B-B14F-4D97-AF65-F5344CB8AC3E}">
        <p14:creationId xmlns:p14="http://schemas.microsoft.com/office/powerpoint/2010/main" val="81409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a:t>Children and consent as a legal basis</a:t>
            </a:r>
          </a:p>
        </p:txBody>
      </p:sp>
      <p:sp>
        <p:nvSpPr>
          <p:cNvPr id="3" name="Text Placeholder 2"/>
          <p:cNvSpPr>
            <a:spLocks noGrp="1"/>
          </p:cNvSpPr>
          <p:nvPr>
            <p:ph type="body" idx="1"/>
          </p:nvPr>
        </p:nvSpPr>
        <p:spPr>
          <a:xfrm>
            <a:off x="487616" y="1628380"/>
            <a:ext cx="10701041" cy="3539986"/>
          </a:xfrm>
        </p:spPr>
        <p:txBody>
          <a:bodyPr>
            <a:noAutofit/>
          </a:bodyPr>
          <a:lstStyle/>
          <a:p>
            <a:pPr marL="571500" indent="-342900">
              <a:buFont typeface="Arial" panose="020B0604020202020204" pitchFamily="34" charset="0"/>
              <a:buChar char="•"/>
            </a:pPr>
            <a:r>
              <a:rPr lang="en-GB" sz="2000" dirty="0"/>
              <a:t>Age for consent is regulated in national legislation </a:t>
            </a:r>
          </a:p>
          <a:p>
            <a:pPr marL="228600" indent="0"/>
            <a:r>
              <a:rPr lang="en-GB" sz="2000" dirty="0"/>
              <a:t>Norway: </a:t>
            </a:r>
            <a:endParaRPr lang="en-GB" sz="2000" dirty="0" smtClean="0"/>
          </a:p>
          <a:p>
            <a:pPr marL="571500" indent="-342900">
              <a:buFont typeface="Arial" panose="020B0604020202020204" pitchFamily="34" charset="0"/>
              <a:buChar char="•"/>
            </a:pPr>
            <a:r>
              <a:rPr lang="en-GB" sz="2000" dirty="0" smtClean="0"/>
              <a:t>Personal </a:t>
            </a:r>
            <a:r>
              <a:rPr lang="en-GB" sz="2000" dirty="0"/>
              <a:t>Data Act and Health laws states 18/16 years, some cases younger children can give consent (consent as the legal basis)</a:t>
            </a:r>
          </a:p>
          <a:p>
            <a:pPr marL="571500" indent="-342900">
              <a:buFont typeface="Arial" panose="020B0604020202020204" pitchFamily="34" charset="0"/>
              <a:buChar char="•"/>
            </a:pPr>
            <a:r>
              <a:rPr lang="en-GB" sz="2000" dirty="0"/>
              <a:t>For children under the age of 16 years parents have to give consent</a:t>
            </a:r>
          </a:p>
          <a:p>
            <a:pPr marL="228600" indent="0"/>
            <a:endParaRPr lang="en-GB" sz="2000" dirty="0" smtClean="0"/>
          </a:p>
          <a:p>
            <a:pPr marL="228600" indent="0"/>
            <a:r>
              <a:rPr lang="en-GB" sz="2000" dirty="0" smtClean="0"/>
              <a:t>Consequences</a:t>
            </a:r>
            <a:r>
              <a:rPr lang="en-GB" sz="2000" dirty="0"/>
              <a:t>:</a:t>
            </a:r>
          </a:p>
          <a:p>
            <a:pPr marL="571500" indent="-342900">
              <a:buFont typeface="Arial" panose="020B0604020202020204" pitchFamily="34" charset="0"/>
              <a:buChar char="•"/>
            </a:pPr>
            <a:r>
              <a:rPr lang="en-GB" sz="2000" dirty="0" smtClean="0"/>
              <a:t>Difficult </a:t>
            </a:r>
            <a:r>
              <a:rPr lang="en-GB" sz="2000" dirty="0"/>
              <a:t>to gain consent, parents do not respond to request to participation</a:t>
            </a:r>
          </a:p>
          <a:p>
            <a:pPr marL="571500" indent="-342900">
              <a:buFont typeface="Arial" panose="020B0604020202020204" pitchFamily="34" charset="0"/>
              <a:buChar char="•"/>
            </a:pPr>
            <a:r>
              <a:rPr lang="en-GB" sz="2000" dirty="0"/>
              <a:t>Difficult to document consent</a:t>
            </a:r>
          </a:p>
          <a:p>
            <a:pPr marL="571500" indent="-342900">
              <a:buFont typeface="Arial" panose="020B0604020202020204" pitchFamily="34" charset="0"/>
              <a:buChar char="•"/>
            </a:pPr>
            <a:r>
              <a:rPr lang="en-GB" sz="2000" dirty="0"/>
              <a:t>Both parents have to give their consent</a:t>
            </a:r>
          </a:p>
          <a:p>
            <a:pPr marL="571500" indent="-342900">
              <a:buFont typeface="Arial" panose="020B0604020202020204" pitchFamily="34" charset="0"/>
              <a:buChar char="•"/>
            </a:pPr>
            <a:r>
              <a:rPr lang="en-GB" sz="2000" dirty="0"/>
              <a:t>Children are considered vulnerable – DPIA often </a:t>
            </a:r>
            <a:r>
              <a:rPr lang="en-GB" sz="2000" dirty="0" smtClean="0"/>
              <a:t>required</a:t>
            </a:r>
            <a:endParaRPr lang="en-GB" sz="2000" dirty="0"/>
          </a:p>
          <a:p>
            <a:pPr marL="571500" indent="-342900">
              <a:buFont typeface="Arial" panose="020B0604020202020204" pitchFamily="34" charset="0"/>
              <a:buChar char="•"/>
            </a:pPr>
            <a:endParaRPr lang="en-GB" sz="2000" dirty="0"/>
          </a:p>
          <a:p>
            <a:pPr marL="5715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2483507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900" dirty="0"/>
              <a:t>Data Protection Impact Assessment (DPIA)</a:t>
            </a:r>
          </a:p>
        </p:txBody>
      </p:sp>
      <p:sp>
        <p:nvSpPr>
          <p:cNvPr id="3" name="Text Placeholder 2"/>
          <p:cNvSpPr>
            <a:spLocks noGrp="1"/>
          </p:cNvSpPr>
          <p:nvPr>
            <p:ph type="body" idx="1"/>
          </p:nvPr>
        </p:nvSpPr>
        <p:spPr>
          <a:xfrm>
            <a:off x="440724" y="2015238"/>
            <a:ext cx="10701041" cy="3982439"/>
          </a:xfrm>
        </p:spPr>
        <p:txBody>
          <a:bodyPr>
            <a:normAutofit fontScale="77500" lnSpcReduction="20000"/>
          </a:bodyPr>
          <a:lstStyle/>
          <a:p>
            <a:pPr marL="571500" indent="-342900">
              <a:buFont typeface="Arial" panose="020B0604020202020204" pitchFamily="34" charset="0"/>
              <a:buChar char="•"/>
            </a:pPr>
            <a:r>
              <a:rPr lang="en-GB" dirty="0"/>
              <a:t>Article 35 defines when DPIA is required, what it should contain and who will implement </a:t>
            </a:r>
            <a:r>
              <a:rPr lang="en-GB" dirty="0" smtClean="0"/>
              <a:t>it </a:t>
            </a:r>
            <a:endParaRPr lang="en-GB" dirty="0"/>
          </a:p>
          <a:p>
            <a:pPr marL="571500" indent="-342900">
              <a:buFont typeface="Arial" panose="020B0604020202020204" pitchFamily="34" charset="0"/>
              <a:buChar char="•"/>
            </a:pPr>
            <a:r>
              <a:rPr lang="en-GB" dirty="0"/>
              <a:t>New obligation with the GDPR</a:t>
            </a:r>
          </a:p>
          <a:p>
            <a:pPr marL="571500" indent="-342900">
              <a:buFont typeface="Arial" panose="020B0604020202020204" pitchFamily="34" charset="0"/>
              <a:buChar char="•"/>
            </a:pPr>
            <a:r>
              <a:rPr lang="en-GB" dirty="0"/>
              <a:t>Ensure safeguards for the registered</a:t>
            </a:r>
          </a:p>
          <a:p>
            <a:pPr marL="571500" indent="-342900">
              <a:buFont typeface="Arial" panose="020B0604020202020204" pitchFamily="34" charset="0"/>
              <a:buChar char="•"/>
            </a:pPr>
            <a:r>
              <a:rPr lang="en-GB" dirty="0"/>
              <a:t>When likely to result in a high risk to the rights and freedoms of natural </a:t>
            </a:r>
            <a:r>
              <a:rPr lang="en-GB" dirty="0" smtClean="0"/>
              <a:t>persons</a:t>
            </a:r>
            <a:endParaRPr lang="en-GB" dirty="0"/>
          </a:p>
          <a:p>
            <a:pPr marL="571500" indent="-342900">
              <a:buFont typeface="Arial" panose="020B0604020202020204" pitchFamily="34" charset="0"/>
              <a:buChar char="•"/>
            </a:pPr>
            <a:r>
              <a:rPr lang="en-GB" dirty="0"/>
              <a:t>The controller shall seek the advice of the data protection officer when carrying out  a </a:t>
            </a:r>
            <a:r>
              <a:rPr lang="en-GB" dirty="0" smtClean="0"/>
              <a:t>DPIA</a:t>
            </a:r>
            <a:endParaRPr lang="en-GB" dirty="0"/>
          </a:p>
          <a:p>
            <a:pPr marL="228600" indent="0"/>
            <a:endParaRPr lang="en-GB" dirty="0" smtClean="0"/>
          </a:p>
          <a:p>
            <a:pPr marL="228600" indent="0"/>
            <a:r>
              <a:rPr lang="en-GB" dirty="0" smtClean="0"/>
              <a:t>Norway</a:t>
            </a:r>
            <a:r>
              <a:rPr lang="en-GB" dirty="0"/>
              <a:t>: </a:t>
            </a:r>
          </a:p>
          <a:p>
            <a:pPr marL="571500" indent="-342900">
              <a:buFont typeface="Arial" panose="020B0604020202020204" pitchFamily="34" charset="0"/>
              <a:buChar char="•"/>
            </a:pPr>
            <a:r>
              <a:rPr lang="en-GB" dirty="0"/>
              <a:t>NSD perform DPIA based on the research notification form from the researcher</a:t>
            </a:r>
          </a:p>
          <a:p>
            <a:pPr marL="571500" indent="-342900">
              <a:buFont typeface="Arial" panose="020B0604020202020204" pitchFamily="34" charset="0"/>
              <a:buChar char="•"/>
            </a:pPr>
            <a:r>
              <a:rPr lang="en-GB" dirty="0"/>
              <a:t>DPIA is performed based on a template that ensures that all relevant elements is </a:t>
            </a:r>
            <a:r>
              <a:rPr lang="en-GB" dirty="0" smtClean="0"/>
              <a:t>included</a:t>
            </a:r>
            <a:endParaRPr lang="en-GB" dirty="0"/>
          </a:p>
          <a:p>
            <a:pPr marL="571500" indent="-342900">
              <a:buFont typeface="Arial" panose="020B0604020202020204" pitchFamily="34" charset="0"/>
              <a:buChar char="•"/>
            </a:pPr>
            <a:r>
              <a:rPr lang="en-GB" dirty="0"/>
              <a:t>NSD has performed more than 100 </a:t>
            </a:r>
            <a:r>
              <a:rPr lang="en-GB" dirty="0" smtClean="0"/>
              <a:t>DPIAs</a:t>
            </a:r>
            <a:endParaRPr lang="en-GB" dirty="0"/>
          </a:p>
          <a:p>
            <a:pPr marL="571500" indent="-342900">
              <a:buFont typeface="Arial" panose="020B0604020202020204" pitchFamily="34" charset="0"/>
              <a:buChar char="•"/>
            </a:pPr>
            <a:r>
              <a:rPr lang="en-GB" dirty="0"/>
              <a:t>The DPIA will be formally approved by the institution (data controller) and the local Data Protection Officer</a:t>
            </a:r>
          </a:p>
          <a:p>
            <a:pPr marL="5715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578235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382" y="2773017"/>
            <a:ext cx="10701041" cy="1153698"/>
          </a:xfrm>
        </p:spPr>
        <p:txBody>
          <a:bodyPr/>
          <a:lstStyle/>
          <a:p>
            <a:pPr algn="ctr"/>
            <a:r>
              <a:rPr lang="en-GB" dirty="0" smtClean="0"/>
              <a:t>Experiences Netherlands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841261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
          <p:cNvSpPr txBox="1">
            <a:spLocks noGrp="1"/>
          </p:cNvSpPr>
          <p:nvPr>
            <p:ph type="title"/>
          </p:nvPr>
        </p:nvSpPr>
        <p:spPr>
          <a:xfrm>
            <a:off x="462115" y="395999"/>
            <a:ext cx="11484080" cy="1226764"/>
          </a:xfrm>
          <a:prstGeom prst="rect">
            <a:avLst/>
          </a:prstGeom>
        </p:spPr>
        <p:txBody>
          <a:bodyPr/>
          <a:lstStyle>
            <a:lvl1pPr>
              <a:lnSpc>
                <a:spcPct val="100000"/>
              </a:lnSpc>
              <a:defRPr sz="3800"/>
            </a:lvl1pPr>
          </a:lstStyle>
          <a:p>
            <a:r>
              <a:rPr dirty="0"/>
              <a:t>Overview Privacy Legislation - The Netherlands</a:t>
            </a:r>
          </a:p>
        </p:txBody>
      </p:sp>
      <p:sp>
        <p:nvSpPr>
          <p:cNvPr id="125" name="Slide Number"/>
          <p:cNvSpPr txBox="1">
            <a:spLocks noGrp="1"/>
          </p:cNvSpPr>
          <p:nvPr>
            <p:ph type="sldNum" sz="quarter" idx="4294967295"/>
          </p:nvPr>
        </p:nvSpPr>
        <p:spPr>
          <a:xfrm>
            <a:off x="2015524" y="6223622"/>
            <a:ext cx="127001" cy="139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l" defTabSz="457184">
              <a:defRPr sz="900">
                <a:solidFill>
                  <a:srgbClr val="00B969"/>
                </a:solidFill>
                <a:latin typeface="Museo Sans 500"/>
                <a:ea typeface="Museo Sans 500"/>
                <a:cs typeface="Museo Sans 500"/>
                <a:sym typeface="Museo Sans 500"/>
              </a:defRPr>
            </a:lvl1pPr>
          </a:lstStyle>
          <a:p>
            <a:fld id="{86CB4B4D-7CA3-9044-876B-883B54F8677D}" type="slidenum">
              <a:t>24</a:t>
            </a:fld>
            <a:endParaRPr/>
          </a:p>
        </p:txBody>
      </p:sp>
      <p:pic>
        <p:nvPicPr>
          <p:cNvPr id="126" name="Screenshot 2019-06-26 at 16.09.13.png" descr="Screenshot 2019-06-26 at 16.09.13.png"/>
          <p:cNvPicPr>
            <a:picLocks noChangeAspect="1"/>
          </p:cNvPicPr>
          <p:nvPr/>
        </p:nvPicPr>
        <p:blipFill>
          <a:blip r:embed="rId2">
            <a:extLst/>
          </a:blip>
          <a:stretch>
            <a:fillRect/>
          </a:stretch>
        </p:blipFill>
        <p:spPr>
          <a:xfrm>
            <a:off x="546966" y="1072356"/>
            <a:ext cx="7540489" cy="5657007"/>
          </a:xfrm>
          <a:prstGeom prst="rect">
            <a:avLst/>
          </a:prstGeom>
          <a:ln w="12700">
            <a:miter lim="400000"/>
          </a:ln>
        </p:spPr>
      </p:pic>
    </p:spTree>
    <p:extLst>
      <p:ext uri="{BB962C8B-B14F-4D97-AF65-F5344CB8AC3E}">
        <p14:creationId xmlns:p14="http://schemas.microsoft.com/office/powerpoint/2010/main" val="284884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xfrm>
            <a:off x="462115" y="395999"/>
            <a:ext cx="11484080" cy="1226764"/>
          </a:xfrm>
          <a:prstGeom prst="rect">
            <a:avLst/>
          </a:prstGeom>
        </p:spPr>
        <p:txBody>
          <a:bodyPr/>
          <a:lstStyle>
            <a:lvl1pPr>
              <a:lnSpc>
                <a:spcPct val="100000"/>
              </a:lnSpc>
              <a:defRPr sz="2900"/>
            </a:lvl1pPr>
          </a:lstStyle>
          <a:p>
            <a:r>
              <a:rPr dirty="0"/>
              <a:t>National Initiatives: National Coordination Point RDM</a:t>
            </a:r>
          </a:p>
        </p:txBody>
      </p:sp>
      <p:sp>
        <p:nvSpPr>
          <p:cNvPr id="129" name="Slide Number"/>
          <p:cNvSpPr txBox="1">
            <a:spLocks noGrp="1"/>
          </p:cNvSpPr>
          <p:nvPr>
            <p:ph type="sldNum" sz="quarter" idx="4294967295"/>
          </p:nvPr>
        </p:nvSpPr>
        <p:spPr>
          <a:xfrm>
            <a:off x="2015524" y="6223622"/>
            <a:ext cx="127001" cy="139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l" defTabSz="457184">
              <a:defRPr sz="900">
                <a:solidFill>
                  <a:srgbClr val="00B969"/>
                </a:solidFill>
                <a:latin typeface="Museo Sans 500"/>
                <a:ea typeface="Museo Sans 500"/>
                <a:cs typeface="Museo Sans 500"/>
                <a:sym typeface="Museo Sans 500"/>
              </a:defRPr>
            </a:lvl1pPr>
          </a:lstStyle>
          <a:p>
            <a:fld id="{86CB4B4D-7CA3-9044-876B-883B54F8677D}" type="slidenum">
              <a:t>25</a:t>
            </a:fld>
            <a:endParaRPr/>
          </a:p>
        </p:txBody>
      </p:sp>
      <p:sp>
        <p:nvSpPr>
          <p:cNvPr id="130" name="Source: https://www.lcrdm.nl/en/task-groups"/>
          <p:cNvSpPr txBox="1"/>
          <p:nvPr/>
        </p:nvSpPr>
        <p:spPr>
          <a:xfrm>
            <a:off x="927888" y="6428460"/>
            <a:ext cx="3622029" cy="288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Source: </a:t>
            </a:r>
            <a:r>
              <a:rPr u="sng">
                <a:solidFill>
                  <a:srgbClr val="0000FF"/>
                </a:solidFill>
                <a:uFill>
                  <a:solidFill>
                    <a:srgbClr val="0000FF"/>
                  </a:solidFill>
                </a:uFill>
                <a:hlinkClick r:id="rId2"/>
              </a:rPr>
              <a:t>https://www.lcrdm.nl/en/task-groups</a:t>
            </a:r>
            <a:r>
              <a:t> </a:t>
            </a:r>
          </a:p>
        </p:txBody>
      </p:sp>
      <p:pic>
        <p:nvPicPr>
          <p:cNvPr id="131" name="Screenshot 2019-06-26 at 16.12.08.png" descr="Screenshot 2019-06-26 at 16.12.08.png"/>
          <p:cNvPicPr>
            <a:picLocks noChangeAspect="1"/>
          </p:cNvPicPr>
          <p:nvPr/>
        </p:nvPicPr>
        <p:blipFill>
          <a:blip r:embed="rId3">
            <a:extLst/>
          </a:blip>
          <a:stretch>
            <a:fillRect/>
          </a:stretch>
        </p:blipFill>
        <p:spPr>
          <a:xfrm>
            <a:off x="4069628" y="1018254"/>
            <a:ext cx="1955662" cy="5082735"/>
          </a:xfrm>
          <a:prstGeom prst="rect">
            <a:avLst/>
          </a:prstGeom>
          <a:ln w="12700">
            <a:miter lim="400000"/>
          </a:ln>
        </p:spPr>
      </p:pic>
      <p:pic>
        <p:nvPicPr>
          <p:cNvPr id="132" name="Screenshot 2019-06-26 at 16.11.31.png" descr="Screenshot 2019-06-26 at 16.11.31.png"/>
          <p:cNvPicPr>
            <a:picLocks noChangeAspect="1"/>
          </p:cNvPicPr>
          <p:nvPr/>
        </p:nvPicPr>
        <p:blipFill>
          <a:blip r:embed="rId4">
            <a:extLst/>
          </a:blip>
          <a:stretch>
            <a:fillRect/>
          </a:stretch>
        </p:blipFill>
        <p:spPr>
          <a:xfrm>
            <a:off x="2194909" y="1018981"/>
            <a:ext cx="1847739" cy="5081281"/>
          </a:xfrm>
          <a:prstGeom prst="rect">
            <a:avLst/>
          </a:prstGeom>
          <a:ln w="12700">
            <a:miter lim="400000"/>
          </a:ln>
        </p:spPr>
      </p:pic>
      <p:pic>
        <p:nvPicPr>
          <p:cNvPr id="133" name="Screenshot 2019-06-26 at 16.12.18.png" descr="Screenshot 2019-06-26 at 16.12.18.png"/>
          <p:cNvPicPr>
            <a:picLocks noChangeAspect="1"/>
          </p:cNvPicPr>
          <p:nvPr/>
        </p:nvPicPr>
        <p:blipFill>
          <a:blip r:embed="rId5">
            <a:extLst/>
          </a:blip>
          <a:stretch>
            <a:fillRect/>
          </a:stretch>
        </p:blipFill>
        <p:spPr>
          <a:xfrm>
            <a:off x="84391" y="1018981"/>
            <a:ext cx="2083538" cy="5081281"/>
          </a:xfrm>
          <a:prstGeom prst="rect">
            <a:avLst/>
          </a:prstGeom>
          <a:ln w="12700">
            <a:miter lim="400000"/>
          </a:ln>
        </p:spPr>
      </p:pic>
      <p:pic>
        <p:nvPicPr>
          <p:cNvPr id="134" name="Screenshot 2019-06-26 at 16.12.28.png" descr="Screenshot 2019-06-26 at 16.12.28.png"/>
          <p:cNvPicPr>
            <a:picLocks noChangeAspect="1"/>
          </p:cNvPicPr>
          <p:nvPr/>
        </p:nvPicPr>
        <p:blipFill>
          <a:blip r:embed="rId6">
            <a:extLst/>
          </a:blip>
          <a:stretch>
            <a:fillRect/>
          </a:stretch>
        </p:blipFill>
        <p:spPr>
          <a:xfrm>
            <a:off x="6052270" y="1016580"/>
            <a:ext cx="1931547" cy="5086083"/>
          </a:xfrm>
          <a:prstGeom prst="rect">
            <a:avLst/>
          </a:prstGeom>
          <a:ln w="12700">
            <a:miter lim="400000"/>
          </a:ln>
        </p:spPr>
      </p:pic>
      <p:pic>
        <p:nvPicPr>
          <p:cNvPr id="135" name="Screenshot 2019-06-26 at 16.12.01.png" descr="Screenshot 2019-06-26 at 16.12.01.png"/>
          <p:cNvPicPr>
            <a:picLocks noChangeAspect="1"/>
          </p:cNvPicPr>
          <p:nvPr/>
        </p:nvPicPr>
        <p:blipFill>
          <a:blip r:embed="rId7">
            <a:extLst/>
          </a:blip>
          <a:stretch>
            <a:fillRect/>
          </a:stretch>
        </p:blipFill>
        <p:spPr>
          <a:xfrm>
            <a:off x="8010796" y="1018738"/>
            <a:ext cx="1818835" cy="5081766"/>
          </a:xfrm>
          <a:prstGeom prst="rect">
            <a:avLst/>
          </a:prstGeom>
          <a:ln w="12700">
            <a:miter lim="400000"/>
          </a:ln>
        </p:spPr>
      </p:pic>
      <p:pic>
        <p:nvPicPr>
          <p:cNvPr id="136" name="Screenshot 2019-06-26 at 16.12.43.png" descr="Screenshot 2019-06-26 at 16.12.43.png"/>
          <p:cNvPicPr>
            <a:picLocks noChangeAspect="1"/>
          </p:cNvPicPr>
          <p:nvPr/>
        </p:nvPicPr>
        <p:blipFill>
          <a:blip r:embed="rId8">
            <a:extLst/>
          </a:blip>
          <a:stretch>
            <a:fillRect/>
          </a:stretch>
        </p:blipFill>
        <p:spPr>
          <a:xfrm>
            <a:off x="9861351" y="1019621"/>
            <a:ext cx="2283671" cy="5080001"/>
          </a:xfrm>
          <a:prstGeom prst="rect">
            <a:avLst/>
          </a:prstGeom>
          <a:ln w="12700">
            <a:miter lim="400000"/>
          </a:ln>
        </p:spPr>
      </p:pic>
      <p:pic>
        <p:nvPicPr>
          <p:cNvPr id="137" name="Screenshot 2019-06-26 at 16.20.39.png" descr="Screenshot 2019-06-26 at 16.20.39.png"/>
          <p:cNvPicPr>
            <a:picLocks noChangeAspect="1"/>
          </p:cNvPicPr>
          <p:nvPr/>
        </p:nvPicPr>
        <p:blipFill>
          <a:blip r:embed="rId9">
            <a:extLst/>
          </a:blip>
          <a:stretch>
            <a:fillRect/>
          </a:stretch>
        </p:blipFill>
        <p:spPr>
          <a:xfrm>
            <a:off x="9581144" y="169611"/>
            <a:ext cx="2543537" cy="698901"/>
          </a:xfrm>
          <a:prstGeom prst="rect">
            <a:avLst/>
          </a:prstGeom>
          <a:ln w="12700">
            <a:miter lim="400000"/>
          </a:ln>
        </p:spPr>
      </p:pic>
    </p:spTree>
    <p:extLst>
      <p:ext uri="{BB962C8B-B14F-4D97-AF65-F5344CB8AC3E}">
        <p14:creationId xmlns:p14="http://schemas.microsoft.com/office/powerpoint/2010/main" val="716197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iterate>
                                    <p:tmAbs val="0"/>
                                  </p:iterate>
                                  <p:childTnLst>
                                    <p:set>
                                      <p:cBhvr>
                                        <p:cTn id="9" fill="hold"/>
                                        <p:tgtEl>
                                          <p:spTgt spid="132"/>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grpId="0" nodeType="afterEffect">
                                  <p:stCondLst>
                                    <p:cond delay="100"/>
                                  </p:stCondLst>
                                  <p:iterate>
                                    <p:tmAbs val="0"/>
                                  </p:iterate>
                                  <p:childTnLst>
                                    <p:set>
                                      <p:cBhvr>
                                        <p:cTn id="12" fill="hold"/>
                                        <p:tgtEl>
                                          <p:spTgt spid="131"/>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grpId="0" nodeType="afterEffect">
                                  <p:stCondLst>
                                    <p:cond delay="100"/>
                                  </p:stCondLst>
                                  <p:iterate>
                                    <p:tmAbs val="0"/>
                                  </p:iterate>
                                  <p:childTnLst>
                                    <p:set>
                                      <p:cBhvr>
                                        <p:cTn id="15" fill="hold"/>
                                        <p:tgtEl>
                                          <p:spTgt spid="134"/>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grpId="0" nodeType="afterEffect">
                                  <p:stCondLst>
                                    <p:cond delay="100"/>
                                  </p:stCondLst>
                                  <p:iterate>
                                    <p:tmAbs val="0"/>
                                  </p:iterate>
                                  <p:childTnLst>
                                    <p:set>
                                      <p:cBhvr>
                                        <p:cTn id="18" fill="hold"/>
                                        <p:tgtEl>
                                          <p:spTgt spid="135"/>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100"/>
                                  </p:stCondLst>
                                  <p:iterate>
                                    <p:tmAbs val="0"/>
                                  </p:iterate>
                                  <p:childTnLst>
                                    <p:set>
                                      <p:cBhvr>
                                        <p:cTn id="21" fill="hold"/>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advAuto="0"/>
      <p:bldP spid="132" grpId="0" animBg="1" advAuto="0"/>
      <p:bldP spid="133" grpId="0" animBg="1" advAuto="0"/>
      <p:bldP spid="134" grpId="0" animBg="1" advAuto="0"/>
      <p:bldP spid="135" grpId="0" animBg="1" advAuto="0"/>
      <p:bldP spid="136"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noGrp="1"/>
          </p:cNvSpPr>
          <p:nvPr>
            <p:ph type="title"/>
          </p:nvPr>
        </p:nvSpPr>
        <p:spPr>
          <a:xfrm>
            <a:off x="691662" y="395999"/>
            <a:ext cx="11090029" cy="1934739"/>
          </a:xfrm>
          <a:prstGeom prst="rect">
            <a:avLst/>
          </a:prstGeom>
        </p:spPr>
        <p:txBody>
          <a:bodyPr/>
          <a:lstStyle/>
          <a:p>
            <a:pPr>
              <a:lnSpc>
                <a:spcPct val="100000"/>
              </a:lnSpc>
              <a:defRPr sz="3800"/>
            </a:pPr>
            <a:r>
              <a:rPr dirty="0"/>
              <a:t>Trend: Appropriate Measures for Research Scenarios (</a:t>
            </a:r>
            <a:r>
              <a:rPr dirty="0" err="1"/>
              <a:t>scaleable</a:t>
            </a:r>
            <a:r>
              <a:rPr dirty="0"/>
              <a:t>).</a:t>
            </a:r>
          </a:p>
          <a:p>
            <a:pPr>
              <a:lnSpc>
                <a:spcPct val="100000"/>
              </a:lnSpc>
              <a:defRPr sz="3800" i="1"/>
            </a:pPr>
            <a:r>
              <a:rPr sz="2800" dirty="0">
                <a:solidFill>
                  <a:schemeClr val="tx1"/>
                </a:solidFill>
              </a:rPr>
              <a:t>Individual </a:t>
            </a:r>
            <a:r>
              <a:rPr sz="2800" dirty="0" smtClean="0">
                <a:solidFill>
                  <a:schemeClr val="tx1"/>
                </a:solidFill>
              </a:rPr>
              <a:t>research</a:t>
            </a:r>
            <a:endParaRPr sz="2800" dirty="0">
              <a:solidFill>
                <a:schemeClr val="tx1"/>
              </a:solidFill>
            </a:endParaRPr>
          </a:p>
        </p:txBody>
      </p:sp>
      <p:sp>
        <p:nvSpPr>
          <p:cNvPr id="140" name="Slide Number"/>
          <p:cNvSpPr txBox="1">
            <a:spLocks noGrp="1"/>
          </p:cNvSpPr>
          <p:nvPr>
            <p:ph type="sldNum" sz="quarter" idx="4294967295"/>
          </p:nvPr>
        </p:nvSpPr>
        <p:spPr>
          <a:xfrm>
            <a:off x="2015524" y="621657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l" defTabSz="457184">
              <a:defRPr sz="800">
                <a:solidFill>
                  <a:srgbClr val="00B969"/>
                </a:solidFill>
                <a:latin typeface="Museo Sans 500"/>
                <a:ea typeface="Museo Sans 500"/>
                <a:cs typeface="Museo Sans 500"/>
                <a:sym typeface="Museo Sans 500"/>
              </a:defRPr>
            </a:lvl1pPr>
          </a:lstStyle>
          <a:p>
            <a:fld id="{86CB4B4D-7CA3-9044-876B-883B54F8677D}" type="slidenum">
              <a:t>26</a:t>
            </a:fld>
            <a:endParaRPr/>
          </a:p>
        </p:txBody>
      </p:sp>
      <p:pic>
        <p:nvPicPr>
          <p:cNvPr id="141" name="Screenshot 2019-05-22 at 22.20.33.png" descr="Screenshot 2019-05-22 at 22.20.33.png"/>
          <p:cNvPicPr>
            <a:picLocks noChangeAspect="1"/>
          </p:cNvPicPr>
          <p:nvPr/>
        </p:nvPicPr>
        <p:blipFill>
          <a:blip r:embed="rId2">
            <a:extLst/>
          </a:blip>
          <a:srcRect l="689" r="4036"/>
          <a:stretch>
            <a:fillRect/>
          </a:stretch>
        </p:blipFill>
        <p:spPr>
          <a:xfrm>
            <a:off x="961292" y="2094639"/>
            <a:ext cx="9488874" cy="3949670"/>
          </a:xfrm>
          <a:prstGeom prst="rect">
            <a:avLst/>
          </a:prstGeom>
          <a:ln w="12700">
            <a:miter lim="400000"/>
          </a:ln>
          <a:effectLst>
            <a:outerShdw blurRad="279400" dist="114300" dir="2700000" rotWithShape="0">
              <a:srgbClr val="333333">
                <a:alpha val="64999"/>
              </a:srgbClr>
            </a:outerShdw>
          </a:effectLst>
        </p:spPr>
      </p:pic>
    </p:spTree>
    <p:extLst>
      <p:ext uri="{BB962C8B-B14F-4D97-AF65-F5344CB8AC3E}">
        <p14:creationId xmlns:p14="http://schemas.microsoft.com/office/powerpoint/2010/main" val="219161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a:spLocks noGrp="1"/>
          </p:cNvSpPr>
          <p:nvPr>
            <p:ph type="title"/>
          </p:nvPr>
        </p:nvSpPr>
        <p:spPr>
          <a:xfrm>
            <a:off x="914401" y="395999"/>
            <a:ext cx="10374922" cy="1226764"/>
          </a:xfrm>
          <a:prstGeom prst="rect">
            <a:avLst/>
          </a:prstGeom>
        </p:spPr>
        <p:txBody>
          <a:bodyPr>
            <a:normAutofit/>
          </a:bodyPr>
          <a:lstStyle/>
          <a:p>
            <a:pPr>
              <a:lnSpc>
                <a:spcPct val="100000"/>
              </a:lnSpc>
              <a:defRPr sz="3800"/>
            </a:pPr>
            <a:r>
              <a:rPr sz="3800" dirty="0"/>
              <a:t>Research Scenarios - </a:t>
            </a:r>
            <a:r>
              <a:rPr sz="3800" dirty="0" smtClean="0"/>
              <a:t>continued</a:t>
            </a:r>
            <a:endParaRPr sz="3800" dirty="0"/>
          </a:p>
          <a:p>
            <a:pPr>
              <a:lnSpc>
                <a:spcPct val="100000"/>
              </a:lnSpc>
              <a:defRPr sz="3800" i="1"/>
            </a:pPr>
            <a:r>
              <a:rPr lang="en-GB" sz="3100" dirty="0" smtClean="0">
                <a:solidFill>
                  <a:schemeClr val="tx1"/>
                </a:solidFill>
              </a:rPr>
              <a:t>C</a:t>
            </a:r>
            <a:r>
              <a:rPr sz="3100" dirty="0" err="1" smtClean="0">
                <a:solidFill>
                  <a:schemeClr val="tx1"/>
                </a:solidFill>
              </a:rPr>
              <a:t>ollaborative</a:t>
            </a:r>
            <a:r>
              <a:rPr sz="3100" dirty="0" smtClean="0">
                <a:solidFill>
                  <a:schemeClr val="tx1"/>
                </a:solidFill>
              </a:rPr>
              <a:t> </a:t>
            </a:r>
            <a:r>
              <a:rPr sz="3100" dirty="0">
                <a:solidFill>
                  <a:schemeClr val="tx1"/>
                </a:solidFill>
              </a:rPr>
              <a:t>research:</a:t>
            </a:r>
          </a:p>
        </p:txBody>
      </p:sp>
      <p:sp>
        <p:nvSpPr>
          <p:cNvPr id="144" name="Slide Number"/>
          <p:cNvSpPr txBox="1">
            <a:spLocks noGrp="1"/>
          </p:cNvSpPr>
          <p:nvPr>
            <p:ph type="sldNum" sz="quarter" idx="4294967295"/>
          </p:nvPr>
        </p:nvSpPr>
        <p:spPr>
          <a:xfrm>
            <a:off x="2015524" y="621657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l" defTabSz="457184">
              <a:defRPr sz="800">
                <a:solidFill>
                  <a:srgbClr val="00B969"/>
                </a:solidFill>
                <a:latin typeface="Museo Sans 500"/>
                <a:ea typeface="Museo Sans 500"/>
                <a:cs typeface="Museo Sans 500"/>
                <a:sym typeface="Museo Sans 500"/>
              </a:defRPr>
            </a:lvl1pPr>
          </a:lstStyle>
          <a:p>
            <a:fld id="{86CB4B4D-7CA3-9044-876B-883B54F8677D}" type="slidenum">
              <a:t>27</a:t>
            </a:fld>
            <a:endParaRPr/>
          </a:p>
        </p:txBody>
      </p:sp>
      <p:pic>
        <p:nvPicPr>
          <p:cNvPr id="145" name="Screenshot 2019-05-22 at 22.20.46.png" descr="Screenshot 2019-05-22 at 22.20.46.png"/>
          <p:cNvPicPr>
            <a:picLocks noChangeAspect="1"/>
          </p:cNvPicPr>
          <p:nvPr/>
        </p:nvPicPr>
        <p:blipFill>
          <a:blip r:embed="rId2">
            <a:extLst/>
          </a:blip>
          <a:srcRect r="2198" b="2173"/>
          <a:stretch>
            <a:fillRect/>
          </a:stretch>
        </p:blipFill>
        <p:spPr>
          <a:xfrm>
            <a:off x="3346687" y="1665102"/>
            <a:ext cx="8709733" cy="5030430"/>
          </a:xfrm>
          <a:prstGeom prst="rect">
            <a:avLst/>
          </a:prstGeom>
          <a:ln w="12700">
            <a:miter lim="400000"/>
          </a:ln>
          <a:effectLst>
            <a:outerShdw blurRad="279400" dist="114300" dir="2700000" rotWithShape="0">
              <a:srgbClr val="333333">
                <a:alpha val="64999"/>
              </a:srgbClr>
            </a:outerShdw>
          </a:effectLst>
        </p:spPr>
      </p:pic>
    </p:spTree>
    <p:extLst>
      <p:ext uri="{BB962C8B-B14F-4D97-AF65-F5344CB8AC3E}">
        <p14:creationId xmlns:p14="http://schemas.microsoft.com/office/powerpoint/2010/main" val="119790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
          <p:cNvSpPr txBox="1">
            <a:spLocks noGrp="1"/>
          </p:cNvSpPr>
          <p:nvPr>
            <p:ph type="title"/>
          </p:nvPr>
        </p:nvSpPr>
        <p:spPr>
          <a:xfrm>
            <a:off x="644768" y="302215"/>
            <a:ext cx="11265877" cy="1226764"/>
          </a:xfrm>
          <a:prstGeom prst="rect">
            <a:avLst/>
          </a:prstGeom>
        </p:spPr>
        <p:txBody>
          <a:bodyPr>
            <a:noAutofit/>
          </a:bodyPr>
          <a:lstStyle/>
          <a:p>
            <a:pPr defTabSz="612648">
              <a:lnSpc>
                <a:spcPct val="100000"/>
              </a:lnSpc>
              <a:defRPr sz="2546"/>
            </a:pPr>
            <a:r>
              <a:rPr sz="3800" dirty="0"/>
              <a:t>Work in progress (since 2016):</a:t>
            </a:r>
          </a:p>
          <a:p>
            <a:pPr defTabSz="612648">
              <a:lnSpc>
                <a:spcPct val="100000"/>
              </a:lnSpc>
              <a:defRPr sz="2546"/>
            </a:pPr>
            <a:r>
              <a:rPr sz="3400" dirty="0"/>
              <a:t>National Code of Conduct for processing Personal Data</a:t>
            </a:r>
          </a:p>
        </p:txBody>
      </p:sp>
      <p:sp>
        <p:nvSpPr>
          <p:cNvPr id="148" name="Slide Number"/>
          <p:cNvSpPr txBox="1">
            <a:spLocks noGrp="1"/>
          </p:cNvSpPr>
          <p:nvPr>
            <p:ph type="sldNum" sz="quarter" idx="4294967295"/>
          </p:nvPr>
        </p:nvSpPr>
        <p:spPr>
          <a:xfrm>
            <a:off x="2015524" y="621657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l" defTabSz="457184">
              <a:defRPr sz="800">
                <a:solidFill>
                  <a:srgbClr val="00B969"/>
                </a:solidFill>
                <a:latin typeface="Museo Sans 500"/>
                <a:ea typeface="Museo Sans 500"/>
                <a:cs typeface="Museo Sans 500"/>
                <a:sym typeface="Museo Sans 500"/>
              </a:defRPr>
            </a:lvl1pPr>
          </a:lstStyle>
          <a:p>
            <a:fld id="{86CB4B4D-7CA3-9044-876B-883B54F8677D}" type="slidenum">
              <a:t>28</a:t>
            </a:fld>
            <a:endParaRPr/>
          </a:p>
        </p:txBody>
      </p:sp>
      <p:pic>
        <p:nvPicPr>
          <p:cNvPr id="149" name="Screenshot 2019-06-26 at 16.29.54.png" descr="Screenshot 2019-06-26 at 16.29.54.png"/>
          <p:cNvPicPr>
            <a:picLocks noChangeAspect="1"/>
          </p:cNvPicPr>
          <p:nvPr/>
        </p:nvPicPr>
        <p:blipFill>
          <a:blip r:embed="rId2">
            <a:extLst/>
          </a:blip>
          <a:stretch>
            <a:fillRect/>
          </a:stretch>
        </p:blipFill>
        <p:spPr>
          <a:xfrm>
            <a:off x="2039726" y="1556651"/>
            <a:ext cx="6496539" cy="4848368"/>
          </a:xfrm>
          <a:prstGeom prst="rect">
            <a:avLst/>
          </a:prstGeom>
          <a:ln w="12700">
            <a:miter lim="400000"/>
          </a:ln>
        </p:spPr>
      </p:pic>
      <p:sp>
        <p:nvSpPr>
          <p:cNvPr id="150" name="Source: https://www.vsnu.nl/en_GB/code-personal-data"/>
          <p:cNvSpPr txBox="1"/>
          <p:nvPr/>
        </p:nvSpPr>
        <p:spPr>
          <a:xfrm>
            <a:off x="1994688" y="6424767"/>
            <a:ext cx="4521881" cy="288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Source: </a:t>
            </a:r>
            <a:r>
              <a:rPr u="sng">
                <a:solidFill>
                  <a:srgbClr val="0000FF"/>
                </a:solidFill>
                <a:uFill>
                  <a:solidFill>
                    <a:srgbClr val="0000FF"/>
                  </a:solidFill>
                </a:uFill>
                <a:hlinkClick r:id="rId3"/>
              </a:rPr>
              <a:t>https://www.vsnu.nl/en_GB/code-personal-data</a:t>
            </a:r>
            <a:r>
              <a:t> </a:t>
            </a:r>
          </a:p>
        </p:txBody>
      </p:sp>
    </p:spTree>
    <p:extLst>
      <p:ext uri="{BB962C8B-B14F-4D97-AF65-F5344CB8AC3E}">
        <p14:creationId xmlns:p14="http://schemas.microsoft.com/office/powerpoint/2010/main" val="666679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1"/>
          <p:cNvSpPr txBox="1">
            <a:spLocks noGrp="1"/>
          </p:cNvSpPr>
          <p:nvPr>
            <p:ph type="title"/>
          </p:nvPr>
        </p:nvSpPr>
        <p:spPr>
          <a:xfrm>
            <a:off x="562708" y="395999"/>
            <a:ext cx="10574935" cy="1226764"/>
          </a:xfrm>
          <a:prstGeom prst="rect">
            <a:avLst/>
          </a:prstGeom>
        </p:spPr>
        <p:txBody>
          <a:bodyPr/>
          <a:lstStyle>
            <a:lvl1pPr>
              <a:lnSpc>
                <a:spcPct val="100000"/>
              </a:lnSpc>
              <a:defRPr sz="3800"/>
            </a:lvl1pPr>
          </a:lstStyle>
          <a:p>
            <a:r>
              <a:rPr dirty="0"/>
              <a:t>National Training Program: Data Support</a:t>
            </a:r>
          </a:p>
        </p:txBody>
      </p:sp>
      <p:sp>
        <p:nvSpPr>
          <p:cNvPr id="153" name="Slide Number"/>
          <p:cNvSpPr txBox="1">
            <a:spLocks noGrp="1"/>
          </p:cNvSpPr>
          <p:nvPr>
            <p:ph type="sldNum" sz="quarter" idx="4294967295"/>
          </p:nvPr>
        </p:nvSpPr>
        <p:spPr>
          <a:xfrm>
            <a:off x="2015524" y="621657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lvl1pPr algn="l" defTabSz="457184">
              <a:defRPr sz="800">
                <a:solidFill>
                  <a:srgbClr val="00B969"/>
                </a:solidFill>
                <a:latin typeface="Museo Sans 500"/>
                <a:ea typeface="Museo Sans 500"/>
                <a:cs typeface="Museo Sans 500"/>
                <a:sym typeface="Museo Sans 500"/>
              </a:defRPr>
            </a:lvl1pPr>
          </a:lstStyle>
          <a:p>
            <a:fld id="{86CB4B4D-7CA3-9044-876B-883B54F8677D}" type="slidenum">
              <a:t>29</a:t>
            </a:fld>
            <a:endParaRPr/>
          </a:p>
        </p:txBody>
      </p:sp>
      <p:sp>
        <p:nvSpPr>
          <p:cNvPr id="154" name="Source: https://datasupport.researchdata.nl/en/"/>
          <p:cNvSpPr txBox="1"/>
          <p:nvPr/>
        </p:nvSpPr>
        <p:spPr>
          <a:xfrm>
            <a:off x="1994688" y="6424767"/>
            <a:ext cx="3859993" cy="288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Source: </a:t>
            </a:r>
            <a:r>
              <a:rPr u="sng">
                <a:solidFill>
                  <a:srgbClr val="0000FF"/>
                </a:solidFill>
                <a:uFill>
                  <a:solidFill>
                    <a:srgbClr val="0000FF"/>
                  </a:solidFill>
                </a:uFill>
                <a:hlinkClick r:id="rId2"/>
              </a:rPr>
              <a:t>https://datasupport.researchdata.nl/en/</a:t>
            </a:r>
            <a:r>
              <a:t> </a:t>
            </a:r>
          </a:p>
        </p:txBody>
      </p:sp>
      <p:pic>
        <p:nvPicPr>
          <p:cNvPr id="155" name="Screenshot 2019-06-26 at 16.32.35.png" descr="Screenshot 2019-06-26 at 16.32.35.png"/>
          <p:cNvPicPr>
            <a:picLocks noChangeAspect="1"/>
          </p:cNvPicPr>
          <p:nvPr/>
        </p:nvPicPr>
        <p:blipFill>
          <a:blip r:embed="rId3">
            <a:extLst/>
          </a:blip>
          <a:stretch>
            <a:fillRect/>
          </a:stretch>
        </p:blipFill>
        <p:spPr>
          <a:xfrm>
            <a:off x="2326281" y="1275866"/>
            <a:ext cx="5111625" cy="5069670"/>
          </a:xfrm>
          <a:prstGeom prst="rect">
            <a:avLst/>
          </a:prstGeom>
          <a:ln w="12700">
            <a:miter lim="400000"/>
          </a:ln>
        </p:spPr>
      </p:pic>
      <p:pic>
        <p:nvPicPr>
          <p:cNvPr id="156" name="Screenshot 2019-06-26 at 16.33.01.png" descr="Screenshot 2019-06-26 at 16.33.01.png"/>
          <p:cNvPicPr>
            <a:picLocks noChangeAspect="1"/>
          </p:cNvPicPr>
          <p:nvPr/>
        </p:nvPicPr>
        <p:blipFill>
          <a:blip r:embed="rId4">
            <a:extLst/>
          </a:blip>
          <a:stretch>
            <a:fillRect/>
          </a:stretch>
        </p:blipFill>
        <p:spPr>
          <a:xfrm>
            <a:off x="2652880" y="2197618"/>
            <a:ext cx="4149168" cy="2160577"/>
          </a:xfrm>
          <a:prstGeom prst="rect">
            <a:avLst/>
          </a:prstGeom>
          <a:ln w="12700">
            <a:miter lim="400000"/>
          </a:ln>
          <a:effectLst>
            <a:outerShdw blurRad="254000" dist="127000" dir="5400000" rotWithShape="0">
              <a:srgbClr val="000000">
                <a:alpha val="70000"/>
              </a:srgbClr>
            </a:outerShdw>
          </a:effectLst>
        </p:spPr>
      </p:pic>
    </p:spTree>
    <p:extLst>
      <p:ext uri="{BB962C8B-B14F-4D97-AF65-F5344CB8AC3E}">
        <p14:creationId xmlns:p14="http://schemas.microsoft.com/office/powerpoint/2010/main" val="38333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Let’s ask YOU some questions first </a:t>
            </a:r>
            <a:r>
              <a:rPr lang="en-GB" dirty="0" smtClean="0">
                <a:sym typeface="Wingdings" panose="05000000000000000000" pitchFamily="2" charset="2"/>
              </a:rPr>
              <a:t></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34843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Text Placeholder 2"/>
          <p:cNvSpPr>
            <a:spLocks noGrp="1"/>
          </p:cNvSpPr>
          <p:nvPr>
            <p:ph type="body" idx="1"/>
          </p:nvPr>
        </p:nvSpPr>
        <p:spPr>
          <a:xfrm>
            <a:off x="440724" y="2004646"/>
            <a:ext cx="10701041" cy="4958862"/>
          </a:xfrm>
        </p:spPr>
        <p:txBody>
          <a:bodyPr>
            <a:normAutofit/>
          </a:bodyPr>
          <a:lstStyle/>
          <a:p>
            <a:pPr marL="571500" indent="-342900">
              <a:buFont typeface="Arial" panose="020B0604020202020204" pitchFamily="34" charset="0"/>
              <a:buChar char="•"/>
            </a:pPr>
            <a:r>
              <a:rPr lang="en-GB" sz="2000" dirty="0"/>
              <a:t>How are </a:t>
            </a:r>
            <a:r>
              <a:rPr lang="en-GB" sz="2000" dirty="0" smtClean="0"/>
              <a:t>DPIAs for research </a:t>
            </a:r>
            <a:r>
              <a:rPr lang="en-GB" sz="2000" dirty="0"/>
              <a:t>being implemented across different institutions, for research </a:t>
            </a:r>
            <a:r>
              <a:rPr lang="en-GB" sz="2000" dirty="0" smtClean="0"/>
              <a:t>(AM)</a:t>
            </a:r>
            <a:endParaRPr lang="en-GB" sz="2000" dirty="0"/>
          </a:p>
          <a:p>
            <a:pPr marL="571500" indent="-342900">
              <a:buFont typeface="Arial" panose="020B0604020202020204" pitchFamily="34" charset="0"/>
              <a:buChar char="•"/>
            </a:pPr>
            <a:r>
              <a:rPr lang="en-GB" sz="2000" dirty="0" smtClean="0"/>
              <a:t>What is the applicability </a:t>
            </a:r>
            <a:r>
              <a:rPr lang="en-GB" sz="2000" dirty="0"/>
              <a:t>of "legitimate interests" (</a:t>
            </a:r>
            <a:r>
              <a:rPr lang="en-GB" sz="2000" dirty="0" smtClean="0"/>
              <a:t>GDPR </a:t>
            </a:r>
            <a:r>
              <a:rPr lang="en-GB" sz="2000" dirty="0"/>
              <a:t>Article 6(f</a:t>
            </a:r>
            <a:r>
              <a:rPr lang="en-GB" sz="2000" dirty="0" smtClean="0"/>
              <a:t>)) </a:t>
            </a:r>
            <a:r>
              <a:rPr lang="en-GB" sz="2000" dirty="0"/>
              <a:t>in research using </a:t>
            </a:r>
            <a:r>
              <a:rPr lang="en-GB" sz="2000" dirty="0" smtClean="0"/>
              <a:t>Artificial Intelligence? (M)</a:t>
            </a:r>
          </a:p>
          <a:p>
            <a:pPr marL="571500" indent="-342900">
              <a:buFont typeface="Arial" panose="020B0604020202020204" pitchFamily="34" charset="0"/>
              <a:buChar char="•"/>
            </a:pPr>
            <a:r>
              <a:rPr lang="en-GB" sz="2000" dirty="0" smtClean="0"/>
              <a:t>What </a:t>
            </a:r>
            <a:r>
              <a:rPr lang="en-GB" sz="2000" dirty="0"/>
              <a:t>constitutes a data transfer? A researcher bringing an electronic device across </a:t>
            </a:r>
            <a:r>
              <a:rPr lang="en-GB" sz="2000" dirty="0" smtClean="0"/>
              <a:t>a border </a:t>
            </a:r>
            <a:r>
              <a:rPr lang="en-GB" sz="2000" dirty="0"/>
              <a:t>to </a:t>
            </a:r>
            <a:r>
              <a:rPr lang="en-GB" sz="2000" dirty="0" smtClean="0"/>
              <a:t>a third </a:t>
            </a:r>
            <a:r>
              <a:rPr lang="en-GB" sz="2000" dirty="0"/>
              <a:t>country? Publication on </a:t>
            </a:r>
            <a:r>
              <a:rPr lang="en-GB" sz="2000" dirty="0" smtClean="0"/>
              <a:t>the web</a:t>
            </a:r>
            <a:r>
              <a:rPr lang="en-GB" sz="2000" dirty="0"/>
              <a:t>? </a:t>
            </a:r>
            <a:r>
              <a:rPr lang="en-GB" sz="2000" dirty="0" smtClean="0"/>
              <a:t>(S)</a:t>
            </a:r>
            <a:endParaRPr lang="en-GB" sz="2000" dirty="0"/>
          </a:p>
          <a:p>
            <a:pPr marL="571500" indent="-342900">
              <a:buFont typeface="Arial" panose="020B0604020202020204" pitchFamily="34" charset="0"/>
              <a:buChar char="•"/>
            </a:pPr>
            <a:r>
              <a:rPr lang="en-GB" sz="2000" dirty="0"/>
              <a:t>How can we deal properly with GDPR in the context of open data? E.g. we publish data enriched with metadata containing personal data (O)</a:t>
            </a:r>
          </a:p>
          <a:p>
            <a:pPr marL="228600" indent="0"/>
            <a:endParaRPr lang="en-GB" sz="2000" dirty="0"/>
          </a:p>
          <a:p>
            <a:pPr marL="5715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06859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Text Placeholder 2"/>
          <p:cNvSpPr>
            <a:spLocks noGrp="1"/>
          </p:cNvSpPr>
          <p:nvPr>
            <p:ph type="body" idx="1"/>
          </p:nvPr>
        </p:nvSpPr>
        <p:spPr>
          <a:xfrm>
            <a:off x="429001" y="1899138"/>
            <a:ext cx="10701041" cy="4958862"/>
          </a:xfrm>
        </p:spPr>
        <p:txBody>
          <a:bodyPr>
            <a:normAutofit/>
          </a:bodyPr>
          <a:lstStyle/>
          <a:p>
            <a:pPr marL="571500" indent="-342900">
              <a:buFont typeface="Arial" panose="020B0604020202020204" pitchFamily="34" charset="0"/>
              <a:buChar char="•"/>
            </a:pPr>
            <a:r>
              <a:rPr lang="en-GB" sz="2000" dirty="0" smtClean="0"/>
              <a:t>Can </a:t>
            </a:r>
            <a:r>
              <a:rPr lang="en-GB" sz="2000" dirty="0"/>
              <a:t>a public authority transfer personal data to a country outside the EU for research purposes with a consent? </a:t>
            </a:r>
            <a:r>
              <a:rPr lang="en-GB" sz="2000" dirty="0" smtClean="0"/>
              <a:t>(AM) </a:t>
            </a:r>
            <a:endParaRPr lang="en-GB" sz="2000" dirty="0"/>
          </a:p>
          <a:p>
            <a:pPr marL="571500" indent="-342900">
              <a:buFont typeface="Arial" panose="020B0604020202020204" pitchFamily="34" charset="0"/>
              <a:buChar char="•"/>
            </a:pPr>
            <a:r>
              <a:rPr lang="en-GB" sz="2000" dirty="0" smtClean="0"/>
              <a:t>How can we </a:t>
            </a:r>
            <a:r>
              <a:rPr lang="en-GB" sz="2000" dirty="0"/>
              <a:t>make non-sensitive archived scientific data </a:t>
            </a:r>
            <a:r>
              <a:rPr lang="en-GB" sz="2000" dirty="0" smtClean="0"/>
              <a:t>that contain </a:t>
            </a:r>
            <a:r>
              <a:rPr lang="en-GB" sz="2000" dirty="0"/>
              <a:t>DOIs </a:t>
            </a:r>
            <a:r>
              <a:rPr lang="en-GB" sz="2000" dirty="0" smtClean="0"/>
              <a:t>(for citation</a:t>
            </a:r>
            <a:r>
              <a:rPr lang="en-GB" sz="2000" dirty="0"/>
              <a:t>) </a:t>
            </a:r>
            <a:r>
              <a:rPr lang="en-GB" sz="2000" dirty="0" smtClean="0"/>
              <a:t>with </a:t>
            </a:r>
            <a:r>
              <a:rPr lang="en-GB" sz="2000" dirty="0"/>
              <a:t>authors names </a:t>
            </a:r>
            <a:r>
              <a:rPr lang="en-GB" sz="2000" dirty="0" smtClean="0"/>
              <a:t>included GDPR compliant? (O)</a:t>
            </a:r>
            <a:endParaRPr lang="en-GB" sz="2000" dirty="0"/>
          </a:p>
          <a:p>
            <a:pPr marL="571500" indent="-342900">
              <a:buFont typeface="Arial" panose="020B0604020202020204" pitchFamily="34" charset="0"/>
              <a:buChar char="•"/>
            </a:pPr>
            <a:r>
              <a:rPr lang="en-GB" sz="2000" dirty="0"/>
              <a:t>Does the GDPR apply to personal data, collected outside the EEA and transferred to the EEA for analysis? (S)</a:t>
            </a:r>
          </a:p>
          <a:p>
            <a:pPr marL="571500" indent="-342900">
              <a:buFont typeface="Arial" panose="020B0604020202020204" pitchFamily="34" charset="0"/>
              <a:buChar char="•"/>
            </a:pPr>
            <a:r>
              <a:rPr lang="en-GB" sz="2000" dirty="0"/>
              <a:t>Is a DPIA required in scientific research only by assessing sensitive data concerning vulnerable subjects? (cf. European Data Protection Board  (EDPB)WP248 bullet 4+7) (M)</a:t>
            </a:r>
          </a:p>
          <a:p>
            <a:pPr marL="571500" indent="-342900">
              <a:buFont typeface="Arial" panose="020B0604020202020204" pitchFamily="34" charset="0"/>
              <a:buChar char="•"/>
            </a:pPr>
            <a:r>
              <a:rPr lang="en-GB" sz="2000" dirty="0" smtClean="0"/>
              <a:t>What are the implications for </a:t>
            </a:r>
            <a:r>
              <a:rPr lang="en-GB" sz="2000" dirty="0"/>
              <a:t>international </a:t>
            </a:r>
            <a:r>
              <a:rPr lang="en-GB" sz="2000" dirty="0" smtClean="0"/>
              <a:t>partnerships for research </a:t>
            </a:r>
            <a:r>
              <a:rPr lang="en-GB" sz="2000" dirty="0"/>
              <a:t>projects or data dissemination when non-EU countries are </a:t>
            </a:r>
            <a:r>
              <a:rPr lang="en-GB" sz="2000" dirty="0" smtClean="0"/>
              <a:t>involved (O)</a:t>
            </a:r>
            <a:endParaRPr lang="en-GB" sz="2000" dirty="0"/>
          </a:p>
          <a:p>
            <a:pPr marL="571500" indent="-3429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477363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Text Placeholder 2"/>
          <p:cNvSpPr>
            <a:spLocks noGrp="1"/>
          </p:cNvSpPr>
          <p:nvPr>
            <p:ph type="body" idx="1"/>
          </p:nvPr>
        </p:nvSpPr>
        <p:spPr>
          <a:xfrm>
            <a:off x="429001" y="1581486"/>
            <a:ext cx="11575430" cy="3975252"/>
          </a:xfrm>
        </p:spPr>
        <p:txBody>
          <a:bodyPr>
            <a:noAutofit/>
          </a:bodyPr>
          <a:lstStyle/>
          <a:p>
            <a:pPr marL="571500" indent="-342900">
              <a:buFont typeface="Arial" panose="020B0604020202020204" pitchFamily="34" charset="0"/>
              <a:buChar char="•"/>
            </a:pPr>
            <a:r>
              <a:rPr lang="en-GB" sz="2000" dirty="0"/>
              <a:t>I’m a Dutch PhD student, interviewing Syrian refugees that have settled in Italy, Germany, the UK, Norway and the Netherlands about their experiences in migrating from Syria and settling into their new home countries. I am using consent forms that record interviewees’ names. I will also keep people’s names and contact details so I can interview them again in 2 years time. I audio record interviews and then transcribe them. Who is in this case the data controller and data processor? What would be the legal ground for processing these personal data? Should I do a Data Protection Impact Assessment? How do I do this? </a:t>
            </a:r>
            <a:r>
              <a:rPr lang="en-GB" sz="2000" dirty="0" smtClean="0"/>
              <a:t>(M)</a:t>
            </a:r>
            <a:endParaRPr lang="en-GB" sz="2000" dirty="0"/>
          </a:p>
          <a:p>
            <a:pPr marL="571500" indent="-342900">
              <a:buFont typeface="Arial" panose="020B0604020202020204" pitchFamily="34" charset="0"/>
              <a:buChar char="•"/>
            </a:pPr>
            <a:r>
              <a:rPr lang="en-GB" sz="2000" dirty="0"/>
              <a:t>I am a postdoc researcher doing a qualitative study, interviewing women about abusive relationships. I will use pseudonyms for each woman interviewed. Respondents may still be identifiable from the story they tell. Does this constitute personal information&gt; If so, which legal ground should I use for this research</a:t>
            </a:r>
            <a:r>
              <a:rPr lang="en-GB" sz="2000" dirty="0" smtClean="0"/>
              <a:t>? (AM)</a:t>
            </a:r>
            <a:endParaRPr lang="en-GB" sz="2000" dirty="0"/>
          </a:p>
          <a:p>
            <a:pPr marL="571500" indent="-342900">
              <a:buFont typeface="Arial" panose="020B0604020202020204" pitchFamily="34" charset="0"/>
              <a:buChar char="•"/>
            </a:pPr>
            <a:r>
              <a:rPr lang="en-GB" sz="2000" dirty="0"/>
              <a:t>I am doing an online poll survey, using </a:t>
            </a:r>
            <a:r>
              <a:rPr lang="en-GB" sz="2000" dirty="0" err="1"/>
              <a:t>Qualtrics</a:t>
            </a:r>
            <a:r>
              <a:rPr lang="en-GB" sz="2000" dirty="0"/>
              <a:t>, asking 5000 people across Europe for which political party they voted in the recent European elections, also recording their ethnicity and other demographic information. Does this qualify as processing special categories data? If so, how do I gain explicit consent for collecting this information? </a:t>
            </a:r>
            <a:r>
              <a:rPr lang="en-GB" sz="2000" dirty="0" smtClean="0"/>
              <a:t>(M)</a:t>
            </a:r>
            <a:endParaRPr lang="en-GB" sz="2000" dirty="0"/>
          </a:p>
        </p:txBody>
      </p:sp>
    </p:spTree>
    <p:extLst>
      <p:ext uri="{BB962C8B-B14F-4D97-AF65-F5344CB8AC3E}">
        <p14:creationId xmlns:p14="http://schemas.microsoft.com/office/powerpoint/2010/main" val="3722885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Text Placeholder 2"/>
          <p:cNvSpPr>
            <a:spLocks noGrp="1"/>
          </p:cNvSpPr>
          <p:nvPr>
            <p:ph type="body" idx="1"/>
          </p:nvPr>
        </p:nvSpPr>
        <p:spPr>
          <a:xfrm>
            <a:off x="440724" y="1547446"/>
            <a:ext cx="10701041" cy="4700954"/>
          </a:xfrm>
        </p:spPr>
        <p:txBody>
          <a:bodyPr>
            <a:normAutofit fontScale="85000" lnSpcReduction="20000"/>
          </a:bodyPr>
          <a:lstStyle/>
          <a:p>
            <a:pPr marL="571500" indent="-342900">
              <a:buFont typeface="Arial" panose="020B0604020202020204" pitchFamily="34" charset="0"/>
              <a:buChar char="•"/>
            </a:pPr>
            <a:r>
              <a:rPr lang="en-GB" sz="2000" dirty="0" smtClean="0"/>
              <a:t>When </a:t>
            </a:r>
            <a:r>
              <a:rPr lang="en-GB" sz="2000" dirty="0"/>
              <a:t>a US entity is a processor of </a:t>
            </a:r>
            <a:r>
              <a:rPr lang="en-GB" sz="2000" dirty="0" err="1" smtClean="0"/>
              <a:t>pseudonymized</a:t>
            </a:r>
            <a:r>
              <a:rPr lang="en-GB" sz="2000" dirty="0" smtClean="0"/>
              <a:t> EU </a:t>
            </a:r>
            <a:r>
              <a:rPr lang="en-GB" sz="2000" dirty="0"/>
              <a:t>data and the key to re-identify the subjects exists only in the EU (so that the US entity can not re-identify the subjects</a:t>
            </a:r>
            <a:r>
              <a:rPr lang="en-GB" sz="2000" dirty="0" smtClean="0"/>
              <a:t>), does </a:t>
            </a:r>
            <a:r>
              <a:rPr lang="en-GB" sz="2000" dirty="0"/>
              <a:t>GDPR apply to the US entity</a:t>
            </a:r>
            <a:r>
              <a:rPr lang="en-GB" sz="2000" dirty="0" smtClean="0"/>
              <a:t>? And is </a:t>
            </a:r>
            <a:r>
              <a:rPr lang="en-GB" sz="2000" dirty="0"/>
              <a:t>the US entity required to sign a contract with the model clauses if requested by the EU entity? If so, what suggestions do you have to limit the liability and responsibility of the US entity</a:t>
            </a:r>
            <a:r>
              <a:rPr lang="en-GB" sz="2000" dirty="0" smtClean="0"/>
              <a:t>? (S)</a:t>
            </a:r>
          </a:p>
          <a:p>
            <a:pPr marL="571500" indent="-342900">
              <a:buFont typeface="Arial" panose="020B0604020202020204" pitchFamily="34" charset="0"/>
              <a:buChar char="•"/>
            </a:pPr>
            <a:r>
              <a:rPr lang="en-GB" sz="2000" dirty="0"/>
              <a:t>For studies funded by the </a:t>
            </a:r>
            <a:r>
              <a:rPr lang="en-GB" sz="2000" dirty="0" smtClean="0"/>
              <a:t>US </a:t>
            </a:r>
            <a:r>
              <a:rPr lang="en-GB" sz="2000" dirty="0"/>
              <a:t>National Institutes for </a:t>
            </a:r>
            <a:r>
              <a:rPr lang="en-GB" sz="2000" dirty="0" smtClean="0"/>
              <a:t>Health (NIH), </a:t>
            </a:r>
            <a:r>
              <a:rPr lang="en-GB" sz="2000" dirty="0"/>
              <a:t>which has a data sharing policy that enables NIH to share with other researchers the submitted study data (without identifiers</a:t>
            </a:r>
            <a:r>
              <a:rPr lang="en-GB" sz="2000" dirty="0" smtClean="0"/>
              <a:t>), is </a:t>
            </a:r>
            <a:r>
              <a:rPr lang="en-GB" sz="2000" dirty="0"/>
              <a:t>it sufficient for a US entity that receives EU data to notify subjects generally that data will be shared with NIH and future researchers, without identifying the specific researchers or research purposes</a:t>
            </a:r>
            <a:r>
              <a:rPr lang="en-GB" sz="2000" dirty="0" smtClean="0"/>
              <a:t>? What </a:t>
            </a:r>
            <a:r>
              <a:rPr lang="en-GB" sz="2000" dirty="0"/>
              <a:t>strategies do you suggest to allow EU entities to participate in NIH studies under a sub-award with a US entity</a:t>
            </a:r>
            <a:r>
              <a:rPr lang="en-GB" sz="2000" dirty="0" smtClean="0"/>
              <a:t>? (S)</a:t>
            </a:r>
          </a:p>
          <a:p>
            <a:pPr marL="571500" indent="-342900">
              <a:buFont typeface="Arial" panose="020B0604020202020204" pitchFamily="34" charset="0"/>
              <a:buChar char="•"/>
            </a:pPr>
            <a:r>
              <a:rPr lang="en-GB" sz="2000" dirty="0"/>
              <a:t>How is the “right to be forgotten” applied in research settings? </a:t>
            </a:r>
            <a:r>
              <a:rPr lang="en-GB" sz="2000" dirty="0" smtClean="0"/>
              <a:t>US </a:t>
            </a:r>
            <a:r>
              <a:rPr lang="en-GB" sz="2000" dirty="0"/>
              <a:t>law requires that raw study data be maintained in order to preserve the integrity of the research</a:t>
            </a:r>
            <a:r>
              <a:rPr lang="en-GB" sz="2000" dirty="0" smtClean="0"/>
              <a:t>. Does </a:t>
            </a:r>
            <a:r>
              <a:rPr lang="en-GB" sz="2000" dirty="0"/>
              <a:t>this justify retaining study data of EU subjects who request erasure of their data? Are there recommended practices regarding the retained data, which may contain identifiers</a:t>
            </a:r>
            <a:r>
              <a:rPr lang="en-GB" sz="2000" dirty="0" smtClean="0"/>
              <a:t>? How </a:t>
            </a:r>
            <a:r>
              <a:rPr lang="en-GB" sz="2000" dirty="0"/>
              <a:t>does this affect the notice requirement for EU subjects? What notice language do you recommend for research subjects regarding this right? </a:t>
            </a:r>
            <a:r>
              <a:rPr lang="en-GB" sz="2000" dirty="0" smtClean="0"/>
              <a:t>(S)</a:t>
            </a:r>
          </a:p>
          <a:p>
            <a:pPr marL="571500" indent="-342900">
              <a:buFont typeface="Arial" panose="020B0604020202020204" pitchFamily="34" charset="0"/>
              <a:buChar char="•"/>
            </a:pPr>
            <a:r>
              <a:rPr lang="en-GB" sz="2000" dirty="0"/>
              <a:t> In a multi-site study in which a US entity collects only US data and sends it to an EU entity (e.g. sponsor, lead site or processor</a:t>
            </a:r>
            <a:r>
              <a:rPr lang="en-GB" sz="2000" dirty="0" smtClean="0"/>
              <a:t>), does </a:t>
            </a:r>
            <a:r>
              <a:rPr lang="en-GB" sz="2000" dirty="0"/>
              <a:t>GDPR apply to the US entity</a:t>
            </a:r>
            <a:r>
              <a:rPr lang="en-GB" sz="2000" dirty="0" smtClean="0"/>
              <a:t>?  Is </a:t>
            </a:r>
            <a:r>
              <a:rPr lang="en-GB" sz="2000" dirty="0"/>
              <a:t>the US entity required to sign a contract with the model clauses if requested by the EU entity? If so, what suggestions do you have to limit the liability and responsibility of the US entity</a:t>
            </a:r>
            <a:r>
              <a:rPr lang="en-GB" sz="2000" dirty="0" smtClean="0"/>
              <a:t>? Must </a:t>
            </a:r>
            <a:r>
              <a:rPr lang="en-GB" sz="2000" dirty="0"/>
              <a:t>a notice be given to US subjects regarding their GDPR rights? If yes, may the notice specify that the rights extend to the EU entity only and/or that the subjects may exercise the rights only against the EU </a:t>
            </a:r>
            <a:r>
              <a:rPr lang="en-GB" sz="2000" dirty="0" smtClean="0"/>
              <a:t>entity? Must </a:t>
            </a:r>
            <a:r>
              <a:rPr lang="en-GB" sz="2000" dirty="0"/>
              <a:t>the notice, if required, be incorporated into the Informed Consent or signed by the subject, or may the US entity simply provide the notice to the subject?</a:t>
            </a:r>
          </a:p>
          <a:p>
            <a:pPr marL="571500" indent="-342900">
              <a:buFont typeface="Arial" panose="020B0604020202020204" pitchFamily="34" charset="0"/>
              <a:buChar char="•"/>
            </a:pPr>
            <a:endParaRPr lang="en-GB" sz="2000" dirty="0" smtClean="0"/>
          </a:p>
          <a:p>
            <a:pPr marL="5715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752244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9729" y="432381"/>
            <a:ext cx="5704158" cy="1780383"/>
          </a:xfrm>
        </p:spPr>
        <p:txBody>
          <a:bodyPr>
            <a:normAutofit/>
          </a:bodyPr>
          <a:lstStyle/>
          <a:p>
            <a:pPr indent="0" algn="just"/>
            <a:r>
              <a:rPr lang="en-US" dirty="0"/>
              <a:t>This work is licensed under a Creative </a:t>
            </a:r>
            <a:r>
              <a:rPr lang="en-US" dirty="0" smtClean="0"/>
              <a:t>Commons</a:t>
            </a:r>
            <a:r>
              <a:rPr lang="sl-SI" dirty="0" smtClean="0"/>
              <a:t> </a:t>
            </a:r>
            <a:r>
              <a:rPr lang="en-US" dirty="0" smtClean="0"/>
              <a:t>Attribution-</a:t>
            </a:r>
            <a:r>
              <a:rPr lang="en-US" dirty="0" err="1" smtClean="0"/>
              <a:t>ShareAlike</a:t>
            </a:r>
            <a:r>
              <a:rPr lang="en-US" dirty="0" smtClean="0"/>
              <a:t> </a:t>
            </a:r>
            <a:r>
              <a:rPr lang="en-US" dirty="0"/>
              <a:t>4.0 International License.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496" y="1893587"/>
            <a:ext cx="2607182" cy="918624"/>
          </a:xfrm>
          <a:prstGeom prst="rect">
            <a:avLst/>
          </a:prstGeom>
        </p:spPr>
      </p:pic>
      <p:sp>
        <p:nvSpPr>
          <p:cNvPr id="6" name="Text Placeholder 2"/>
          <p:cNvSpPr txBox="1">
            <a:spLocks/>
          </p:cNvSpPr>
          <p:nvPr/>
        </p:nvSpPr>
        <p:spPr>
          <a:xfrm>
            <a:off x="2773348" y="3352962"/>
            <a:ext cx="5704158" cy="1780383"/>
          </a:xfrm>
          <a:prstGeom prst="rect">
            <a:avLst/>
          </a:prstGeom>
          <a:noFill/>
          <a:ln>
            <a:noFill/>
          </a:ln>
        </p:spPr>
        <p:txBody>
          <a:bodyPr spcFirstLastPara="1" wrap="square" lIns="45700" tIns="45700" rIns="45700" bIns="45700" anchor="t" anchorCtr="0">
            <a:normAutofit lnSpcReduction="1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FFFFFF"/>
              </a:buClr>
              <a:buSzPts val="1800"/>
              <a:buFont typeface="Helvetica Neue"/>
              <a:buNone/>
              <a:defRPr sz="2400" b="0" i="0" u="none" strike="noStrike" cap="none">
                <a:solidFill>
                  <a:srgbClr val="FFFFFF"/>
                </a:solidFill>
                <a:latin typeface="Helvetica Neue"/>
                <a:ea typeface="Helvetica Neue"/>
                <a:cs typeface="Helvetica Neue"/>
                <a:sym typeface="Helvetica Neue"/>
              </a:defRPr>
            </a:lvl1pPr>
            <a:lvl2pPr marL="914400" marR="0" lvl="1" indent="-228600" algn="l" rtl="0">
              <a:lnSpc>
                <a:spcPct val="90000"/>
              </a:lnSpc>
              <a:spcBef>
                <a:spcPts val="1000"/>
              </a:spcBef>
              <a:spcAft>
                <a:spcPts val="0"/>
              </a:spcAft>
              <a:buClr>
                <a:srgbClr val="FFFFFF"/>
              </a:buClr>
              <a:buSzPts val="1800"/>
              <a:buFont typeface="Helvetica Neue"/>
              <a:buNone/>
              <a:defRPr sz="2400" b="0" i="0" u="none" strike="noStrike" cap="none">
                <a:solidFill>
                  <a:srgbClr val="FFFFFF"/>
                </a:solidFill>
                <a:latin typeface="Helvetica Neue"/>
                <a:ea typeface="Helvetica Neue"/>
                <a:cs typeface="Helvetica Neue"/>
                <a:sym typeface="Helvetica Neue"/>
              </a:defRPr>
            </a:lvl2pPr>
            <a:lvl3pPr marL="1371600" marR="0" lvl="2" indent="-228600" algn="l" rtl="0">
              <a:lnSpc>
                <a:spcPct val="90000"/>
              </a:lnSpc>
              <a:spcBef>
                <a:spcPts val="1000"/>
              </a:spcBef>
              <a:spcAft>
                <a:spcPts val="0"/>
              </a:spcAft>
              <a:buClr>
                <a:srgbClr val="FFFFFF"/>
              </a:buClr>
              <a:buSzPts val="1800"/>
              <a:buFont typeface="Helvetica Neue"/>
              <a:buNone/>
              <a:defRPr sz="2400" b="0" i="0" u="none" strike="noStrike" cap="none">
                <a:solidFill>
                  <a:srgbClr val="FFFFFF"/>
                </a:solidFill>
                <a:latin typeface="Helvetica Neue"/>
                <a:ea typeface="Helvetica Neue"/>
                <a:cs typeface="Helvetica Neue"/>
                <a:sym typeface="Helvetica Neue"/>
              </a:defRPr>
            </a:lvl3pPr>
            <a:lvl4pPr marL="1828800" marR="0" lvl="3" indent="-228600" algn="l" rtl="0">
              <a:lnSpc>
                <a:spcPct val="90000"/>
              </a:lnSpc>
              <a:spcBef>
                <a:spcPts val="1000"/>
              </a:spcBef>
              <a:spcAft>
                <a:spcPts val="0"/>
              </a:spcAft>
              <a:buClr>
                <a:srgbClr val="FFFFFF"/>
              </a:buClr>
              <a:buSzPts val="1800"/>
              <a:buFont typeface="Helvetica Neue"/>
              <a:buNone/>
              <a:defRPr sz="2400" b="0" i="0" u="none" strike="noStrike" cap="none">
                <a:solidFill>
                  <a:srgbClr val="FFFFFF"/>
                </a:solidFill>
                <a:latin typeface="Helvetica Neue"/>
                <a:ea typeface="Helvetica Neue"/>
                <a:cs typeface="Helvetica Neue"/>
                <a:sym typeface="Helvetica Neue"/>
              </a:defRPr>
            </a:lvl4pPr>
            <a:lvl5pPr marL="2286000" marR="0" lvl="4" indent="-228600" algn="l" rtl="0">
              <a:lnSpc>
                <a:spcPct val="90000"/>
              </a:lnSpc>
              <a:spcBef>
                <a:spcPts val="1000"/>
              </a:spcBef>
              <a:spcAft>
                <a:spcPts val="0"/>
              </a:spcAft>
              <a:buClr>
                <a:srgbClr val="FFFFFF"/>
              </a:buClr>
              <a:buSzPts val="1800"/>
              <a:buFont typeface="Helvetica Neue"/>
              <a:buNone/>
              <a:defRPr sz="2400" b="0" i="0" u="none" strike="noStrike" cap="none">
                <a:solidFill>
                  <a:srgbClr val="FFFFFF"/>
                </a:solidFill>
                <a:latin typeface="Helvetica Neue"/>
                <a:ea typeface="Helvetica Neue"/>
                <a:cs typeface="Helvetica Neue"/>
                <a:sym typeface="Helvetica Neue"/>
              </a:defRPr>
            </a:lvl5pPr>
            <a:lvl6pPr marL="2743200" marR="0" lvl="5" indent="-228600" algn="l" rtl="0">
              <a:lnSpc>
                <a:spcPct val="90000"/>
              </a:lnSpc>
              <a:spcBef>
                <a:spcPts val="1000"/>
              </a:spcBef>
              <a:spcAft>
                <a:spcPts val="0"/>
              </a:spcAft>
              <a:buClr>
                <a:srgbClr val="FFFFFF"/>
              </a:buClr>
              <a:buSzPts val="1800"/>
              <a:buFont typeface="Helvetica Neue"/>
              <a:buNone/>
              <a:defRPr sz="2400" b="0" i="0" u="none" strike="noStrike" cap="none">
                <a:solidFill>
                  <a:srgbClr val="FFFFFF"/>
                </a:solidFill>
                <a:latin typeface="Helvetica Neue"/>
                <a:ea typeface="Helvetica Neue"/>
                <a:cs typeface="Helvetica Neue"/>
                <a:sym typeface="Helvetica Neue"/>
              </a:defRPr>
            </a:lvl6pPr>
            <a:lvl7pPr marL="3200400" marR="0" lvl="6" indent="-228600" algn="l" rtl="0">
              <a:lnSpc>
                <a:spcPct val="90000"/>
              </a:lnSpc>
              <a:spcBef>
                <a:spcPts val="1000"/>
              </a:spcBef>
              <a:spcAft>
                <a:spcPts val="0"/>
              </a:spcAft>
              <a:buClr>
                <a:srgbClr val="FFFFFF"/>
              </a:buClr>
              <a:buSzPts val="1800"/>
              <a:buFont typeface="Helvetica Neue"/>
              <a:buNone/>
              <a:defRPr sz="2400" b="0" i="0" u="none" strike="noStrike" cap="none">
                <a:solidFill>
                  <a:srgbClr val="FFFFFF"/>
                </a:solidFill>
                <a:latin typeface="Helvetica Neue"/>
                <a:ea typeface="Helvetica Neue"/>
                <a:cs typeface="Helvetica Neue"/>
                <a:sym typeface="Helvetica Neue"/>
              </a:defRPr>
            </a:lvl7pPr>
            <a:lvl8pPr marL="3657600" marR="0" lvl="7" indent="-228600" algn="l" rtl="0">
              <a:lnSpc>
                <a:spcPct val="90000"/>
              </a:lnSpc>
              <a:spcBef>
                <a:spcPts val="1000"/>
              </a:spcBef>
              <a:spcAft>
                <a:spcPts val="0"/>
              </a:spcAft>
              <a:buClr>
                <a:srgbClr val="FFFFFF"/>
              </a:buClr>
              <a:buSzPts val="1800"/>
              <a:buFont typeface="Helvetica Neue"/>
              <a:buNone/>
              <a:defRPr sz="2400" b="0" i="0" u="none" strike="noStrike" cap="none">
                <a:solidFill>
                  <a:srgbClr val="FFFFFF"/>
                </a:solidFill>
                <a:latin typeface="Helvetica Neue"/>
                <a:ea typeface="Helvetica Neue"/>
                <a:cs typeface="Helvetica Neue"/>
                <a:sym typeface="Helvetica Neue"/>
              </a:defRPr>
            </a:lvl8pPr>
            <a:lvl9pPr marL="4114800" marR="0" lvl="8" indent="-228600" algn="l" rtl="0">
              <a:lnSpc>
                <a:spcPct val="90000"/>
              </a:lnSpc>
              <a:spcBef>
                <a:spcPts val="1000"/>
              </a:spcBef>
              <a:spcAft>
                <a:spcPts val="0"/>
              </a:spcAft>
              <a:buClr>
                <a:srgbClr val="FFFFFF"/>
              </a:buClr>
              <a:buSzPts val="1800"/>
              <a:buFont typeface="Helvetica Neue"/>
              <a:buNone/>
              <a:defRPr sz="2400" b="0" i="0" u="none" strike="noStrike" cap="none">
                <a:solidFill>
                  <a:srgbClr val="FFFFFF"/>
                </a:solidFill>
                <a:latin typeface="Helvetica Neue"/>
                <a:ea typeface="Helvetica Neue"/>
                <a:cs typeface="Helvetica Neue"/>
                <a:sym typeface="Helvetica Neue"/>
              </a:defRPr>
            </a:lvl9pPr>
          </a:lstStyle>
          <a:p>
            <a:pPr indent="0" algn="just"/>
            <a:r>
              <a:rPr lang="en-US" dirty="0"/>
              <a:t>The sound clips used in the intro and outro of the webinar are not covered by this license. Many thanks to </a:t>
            </a:r>
            <a:r>
              <a:rPr lang="en-US" dirty="0" err="1" smtClean="0"/>
              <a:t>Storyblocks</a:t>
            </a:r>
            <a:r>
              <a:rPr lang="sl-SI" dirty="0" smtClean="0"/>
              <a:t> </a:t>
            </a:r>
            <a:r>
              <a:rPr lang="sl-SI" dirty="0" err="1" smtClean="0"/>
              <a:t>for</a:t>
            </a:r>
            <a:r>
              <a:rPr lang="sl-SI" dirty="0" smtClean="0"/>
              <a:t> </a:t>
            </a:r>
            <a:r>
              <a:rPr lang="sl-SI" dirty="0" err="1" smtClean="0"/>
              <a:t>letting</a:t>
            </a:r>
            <a:r>
              <a:rPr lang="sl-SI" dirty="0" smtClean="0"/>
              <a:t> us </a:t>
            </a:r>
            <a:r>
              <a:rPr lang="sl-SI" dirty="0" err="1" smtClean="0"/>
              <a:t>use</a:t>
            </a:r>
            <a:r>
              <a:rPr lang="sl-SI" dirty="0" smtClean="0"/>
              <a:t> </a:t>
            </a:r>
            <a:r>
              <a:rPr lang="sl-SI" dirty="0" err="1" smtClean="0"/>
              <a:t>their</a:t>
            </a:r>
            <a:r>
              <a:rPr lang="sl-SI" dirty="0" smtClean="0"/>
              <a:t> </a:t>
            </a:r>
            <a:r>
              <a:rPr lang="sl-SI" dirty="0" err="1" smtClean="0"/>
              <a:t>work</a:t>
            </a:r>
            <a:r>
              <a:rPr lang="sl-SI" dirty="0" smtClean="0"/>
              <a:t>.</a:t>
            </a:r>
            <a:endParaRPr lang="en-US" dirty="0"/>
          </a:p>
        </p:txBody>
      </p:sp>
      <p:cxnSp>
        <p:nvCxnSpPr>
          <p:cNvPr id="8" name="Straight Connector 7"/>
          <p:cNvCxnSpPr/>
          <p:nvPr/>
        </p:nvCxnSpPr>
        <p:spPr>
          <a:xfrm>
            <a:off x="2613804" y="3174521"/>
            <a:ext cx="74618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873" y="4243153"/>
            <a:ext cx="1575354" cy="2297392"/>
          </a:xfrm>
          <a:prstGeom prst="rect">
            <a:avLst/>
          </a:prstGeom>
        </p:spPr>
      </p:pic>
    </p:spTree>
    <p:extLst>
      <p:ext uri="{BB962C8B-B14F-4D97-AF65-F5344CB8AC3E}">
        <p14:creationId xmlns:p14="http://schemas.microsoft.com/office/powerpoint/2010/main" val="356213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440725" y="665164"/>
            <a:ext cx="10701040" cy="115369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FFFF"/>
              </a:buClr>
              <a:buSzPts val="3834"/>
              <a:buFont typeface="Helvetica Neue"/>
              <a:buNone/>
            </a:pPr>
            <a:r>
              <a:rPr lang="en-US" sz="3834" dirty="0"/>
              <a:t>The General Data Protection Regulation (GDPR)</a:t>
            </a:r>
            <a:endParaRPr dirty="0"/>
          </a:p>
        </p:txBody>
      </p:sp>
      <p:sp>
        <p:nvSpPr>
          <p:cNvPr id="70" name="Google Shape;70;p2"/>
          <p:cNvSpPr txBox="1"/>
          <p:nvPr/>
        </p:nvSpPr>
        <p:spPr>
          <a:xfrm>
            <a:off x="545059" y="1780107"/>
            <a:ext cx="11091884" cy="3582479"/>
          </a:xfrm>
          <a:prstGeom prst="rect">
            <a:avLst/>
          </a:prstGeom>
          <a:noFill/>
          <a:ln>
            <a:noFill/>
          </a:ln>
        </p:spPr>
        <p:txBody>
          <a:bodyPr spcFirstLastPara="1" wrap="square" lIns="45700" tIns="45700" rIns="45700" bIns="45700" anchor="t" anchorCtr="0">
            <a:spAutoFit/>
          </a:bodyPr>
          <a:lstStyle/>
          <a:p>
            <a:pPr marL="285750" lvl="0" indent="-285750">
              <a:lnSpc>
                <a:spcPct val="90000"/>
              </a:lnSpc>
              <a:buClr>
                <a:srgbClr val="FFFFFF"/>
              </a:buClr>
              <a:buSzPts val="1800"/>
              <a:buFont typeface="Helvetica Neue"/>
              <a:buChar char="»"/>
            </a:pPr>
            <a:r>
              <a:rPr lang="en-US" sz="1800" dirty="0" smtClean="0">
                <a:solidFill>
                  <a:srgbClr val="FFFFFF"/>
                </a:solidFill>
                <a:latin typeface="Helvetica Neue"/>
                <a:ea typeface="Helvetica Neue"/>
                <a:cs typeface="Helvetica Neue"/>
                <a:sym typeface="Helvetica Neue"/>
              </a:rPr>
              <a:t>EU-wide </a:t>
            </a:r>
            <a:r>
              <a:rPr lang="en-US" sz="1800" dirty="0">
                <a:solidFill>
                  <a:srgbClr val="FFFFFF"/>
                </a:solidFill>
                <a:latin typeface="Helvetica Neue"/>
                <a:ea typeface="Helvetica Neue"/>
                <a:cs typeface="Helvetica Neue"/>
                <a:sym typeface="Helvetica Neue"/>
              </a:rPr>
              <a:t>data protection regulation that came into force a year ago on the </a:t>
            </a:r>
            <a:r>
              <a:rPr lang="en-US" sz="1800" b="1" dirty="0">
                <a:solidFill>
                  <a:srgbClr val="FFFFFF"/>
                </a:solidFill>
                <a:latin typeface="Helvetica Neue"/>
                <a:ea typeface="Helvetica Neue"/>
                <a:cs typeface="Helvetica Neue"/>
                <a:sym typeface="Helvetica Neue"/>
              </a:rPr>
              <a:t>25 May 2018</a:t>
            </a:r>
          </a:p>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r>
              <a:rPr lang="en-US" sz="1800" dirty="0" smtClean="0">
                <a:solidFill>
                  <a:srgbClr val="FFFFFF"/>
                </a:solidFill>
                <a:latin typeface="Helvetica Neue"/>
                <a:ea typeface="Helvetica Neue"/>
                <a:cs typeface="Helvetica Neue"/>
                <a:sym typeface="Helvetica Neue"/>
              </a:rPr>
              <a:t>Enables </a:t>
            </a:r>
            <a:r>
              <a:rPr lang="en-US" sz="1800" b="1" dirty="0">
                <a:solidFill>
                  <a:srgbClr val="FFFFFF"/>
                </a:solidFill>
                <a:latin typeface="Helvetica Neue"/>
                <a:ea typeface="Helvetica Neue"/>
                <a:cs typeface="Helvetica Neue"/>
                <a:sym typeface="Helvetica Neue"/>
              </a:rPr>
              <a:t>data subjects</a:t>
            </a:r>
            <a:r>
              <a:rPr lang="en-US" sz="1800" dirty="0">
                <a:solidFill>
                  <a:srgbClr val="FFFFFF"/>
                </a:solidFill>
                <a:latin typeface="Helvetica Neue"/>
                <a:ea typeface="Helvetica Neue"/>
                <a:cs typeface="Helvetica Neue"/>
                <a:sym typeface="Helvetica Neue"/>
              </a:rPr>
              <a:t> to have </a:t>
            </a:r>
            <a:r>
              <a:rPr lang="en-US" sz="1800" b="1" dirty="0">
                <a:solidFill>
                  <a:srgbClr val="FFFFFF"/>
                </a:solidFill>
                <a:latin typeface="Helvetica Neue"/>
                <a:ea typeface="Helvetica Neue"/>
                <a:cs typeface="Helvetica Neue"/>
                <a:sym typeface="Helvetica Neue"/>
              </a:rPr>
              <a:t>greater control </a:t>
            </a:r>
            <a:r>
              <a:rPr lang="en-US" sz="1800" dirty="0">
                <a:solidFill>
                  <a:srgbClr val="FFFFFF"/>
                </a:solidFill>
                <a:latin typeface="Helvetica Neue"/>
                <a:ea typeface="Helvetica Neue"/>
                <a:cs typeface="Helvetica Neue"/>
                <a:sym typeface="Helvetica Neue"/>
              </a:rPr>
              <a:t>over their </a:t>
            </a:r>
            <a:r>
              <a:rPr lang="en-US" sz="1800" b="1" dirty="0">
                <a:solidFill>
                  <a:srgbClr val="FFFFFF"/>
                </a:solidFill>
                <a:latin typeface="Helvetica Neue"/>
                <a:ea typeface="Helvetica Neue"/>
                <a:cs typeface="Helvetica Neue"/>
                <a:sym typeface="Helvetica Neue"/>
              </a:rPr>
              <a:t>personal data</a:t>
            </a:r>
            <a:r>
              <a:rPr lang="en-US" sz="1800" dirty="0">
                <a:solidFill>
                  <a:srgbClr val="FFFFFF"/>
                </a:solidFill>
                <a:latin typeface="Helvetica Neue"/>
                <a:ea typeface="Helvetica Neue"/>
                <a:cs typeface="Helvetica Neue"/>
                <a:sym typeface="Helvetica Neue"/>
              </a:rPr>
              <a:t>, whilst </a:t>
            </a:r>
            <a:r>
              <a:rPr lang="en-US" sz="1800" b="1" dirty="0" err="1" smtClean="0">
                <a:solidFill>
                  <a:srgbClr val="FFFFFF"/>
                </a:solidFill>
                <a:latin typeface="Helvetica Neue"/>
                <a:ea typeface="Helvetica Neue"/>
                <a:cs typeface="Helvetica Neue"/>
                <a:sym typeface="Helvetica Neue"/>
              </a:rPr>
              <a:t>modernising</a:t>
            </a:r>
            <a:r>
              <a:rPr lang="en-US" sz="1800" dirty="0" smtClean="0">
                <a:solidFill>
                  <a:srgbClr val="FFFFFF"/>
                </a:solidFill>
                <a:latin typeface="Helvetica Neue"/>
                <a:ea typeface="Helvetica Neue"/>
                <a:cs typeface="Helvetica Neue"/>
                <a:sym typeface="Helvetica Neue"/>
              </a:rPr>
              <a:t> </a:t>
            </a:r>
            <a:r>
              <a:rPr lang="en-US" sz="1800" dirty="0">
                <a:solidFill>
                  <a:srgbClr val="FFFFFF"/>
                </a:solidFill>
                <a:latin typeface="Helvetica Neue"/>
                <a:ea typeface="Helvetica Neue"/>
                <a:cs typeface="Helvetica Neue"/>
                <a:sym typeface="Helvetica Neue"/>
              </a:rPr>
              <a:t>and </a:t>
            </a:r>
            <a:r>
              <a:rPr lang="en-US" sz="1800" b="1" dirty="0">
                <a:solidFill>
                  <a:srgbClr val="FFFFFF"/>
                </a:solidFill>
                <a:latin typeface="Helvetica Neue"/>
                <a:ea typeface="Helvetica Neue"/>
                <a:cs typeface="Helvetica Neue"/>
                <a:sym typeface="Helvetica Neue"/>
              </a:rPr>
              <a:t>unifying</a:t>
            </a:r>
            <a:r>
              <a:rPr lang="en-US" sz="1800" dirty="0">
                <a:solidFill>
                  <a:srgbClr val="FFFFFF"/>
                </a:solidFill>
                <a:latin typeface="Helvetica Neue"/>
                <a:ea typeface="Helvetica Neue"/>
                <a:cs typeface="Helvetica Neue"/>
                <a:sym typeface="Helvetica Neue"/>
              </a:rPr>
              <a:t> European </a:t>
            </a:r>
            <a:r>
              <a:rPr lang="en-US" sz="1800" b="1" dirty="0">
                <a:solidFill>
                  <a:srgbClr val="FFFFFF"/>
                </a:solidFill>
                <a:latin typeface="Helvetica Neue"/>
                <a:ea typeface="Helvetica Neue"/>
                <a:cs typeface="Helvetica Neue"/>
                <a:sym typeface="Helvetica Neue"/>
              </a:rPr>
              <a:t>data protection rules</a:t>
            </a: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r>
              <a:rPr lang="en-US" sz="1800" dirty="0">
                <a:solidFill>
                  <a:srgbClr val="FFFFFF"/>
                </a:solidFill>
                <a:latin typeface="Helvetica Neue"/>
                <a:ea typeface="Helvetica Neue"/>
                <a:cs typeface="Helvetica Neue"/>
                <a:sym typeface="Helvetica Neue"/>
              </a:rPr>
              <a:t>P</a:t>
            </a:r>
            <a:r>
              <a:rPr lang="en-US" sz="1800" dirty="0" smtClean="0">
                <a:solidFill>
                  <a:srgbClr val="FFFFFF"/>
                </a:solidFill>
                <a:latin typeface="Helvetica Neue"/>
                <a:ea typeface="Helvetica Neue"/>
                <a:cs typeface="Helvetica Neue"/>
                <a:sym typeface="Helvetica Neue"/>
              </a:rPr>
              <a:t>ermits </a:t>
            </a:r>
            <a:r>
              <a:rPr lang="en-US" sz="1800" dirty="0">
                <a:solidFill>
                  <a:srgbClr val="FFFFFF"/>
                </a:solidFill>
                <a:latin typeface="Helvetica Neue"/>
                <a:ea typeface="Helvetica Neue"/>
                <a:cs typeface="Helvetica Neue"/>
                <a:sym typeface="Helvetica Neue"/>
              </a:rPr>
              <a:t>EU Member States – in certain areas – to make </a:t>
            </a:r>
            <a:r>
              <a:rPr lang="en-US" sz="1800" b="1" dirty="0">
                <a:solidFill>
                  <a:srgbClr val="FFFFFF"/>
                </a:solidFill>
                <a:latin typeface="Helvetica Neue"/>
                <a:ea typeface="Helvetica Neue"/>
                <a:cs typeface="Helvetica Neue"/>
                <a:sym typeface="Helvetica Neue"/>
              </a:rPr>
              <a:t>specific domestic provisions </a:t>
            </a:r>
            <a:r>
              <a:rPr lang="en-US" sz="1800" dirty="0">
                <a:solidFill>
                  <a:srgbClr val="FFFFFF"/>
                </a:solidFill>
                <a:latin typeface="Helvetica Neue"/>
                <a:ea typeface="Helvetica Neue"/>
                <a:cs typeface="Helvetica Neue"/>
                <a:sym typeface="Helvetica Neue"/>
              </a:rPr>
              <a:t>for </a:t>
            </a:r>
            <a:r>
              <a:rPr lang="en-US" sz="1800" b="1" dirty="0">
                <a:solidFill>
                  <a:srgbClr val="FFFFFF"/>
                </a:solidFill>
                <a:latin typeface="Helvetica Neue"/>
                <a:ea typeface="Helvetica Neue"/>
                <a:cs typeface="Helvetica Neue"/>
                <a:sym typeface="Helvetica Neue"/>
              </a:rPr>
              <a:t>particular aspects </a:t>
            </a:r>
            <a:r>
              <a:rPr lang="en-US" sz="1800" dirty="0">
                <a:solidFill>
                  <a:srgbClr val="FFFFFF"/>
                </a:solidFill>
                <a:latin typeface="Helvetica Neue"/>
                <a:ea typeface="Helvetica Neue"/>
                <a:cs typeface="Helvetica Neue"/>
                <a:sym typeface="Helvetica Neue"/>
              </a:rPr>
              <a:t>of the </a:t>
            </a:r>
            <a:r>
              <a:rPr lang="en-US" sz="1800" b="1" dirty="0">
                <a:solidFill>
                  <a:srgbClr val="FFFFFF"/>
                </a:solidFill>
                <a:latin typeface="Helvetica Neue"/>
                <a:ea typeface="Helvetica Neue"/>
                <a:cs typeface="Helvetica Neue"/>
                <a:sym typeface="Helvetica Neue"/>
              </a:rPr>
              <a:t>GDPR</a:t>
            </a:r>
          </a:p>
          <a:p>
            <a:pPr marL="285750" marR="0" lvl="0" indent="-285750" algn="l" rtl="0">
              <a:lnSpc>
                <a:spcPct val="90000"/>
              </a:lnSpc>
              <a:spcBef>
                <a:spcPts val="0"/>
              </a:spcBef>
              <a:spcAft>
                <a:spcPts val="0"/>
              </a:spcAft>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indent="-285750">
              <a:lnSpc>
                <a:spcPct val="90000"/>
              </a:lnSpc>
              <a:buClr>
                <a:srgbClr val="FFFFFF"/>
              </a:buClr>
              <a:buSzPts val="1800"/>
              <a:buFont typeface="Helvetica Neue"/>
              <a:buChar char="»"/>
            </a:pPr>
            <a:r>
              <a:rPr lang="en-US" sz="1800" dirty="0">
                <a:solidFill>
                  <a:srgbClr val="FFFFFF"/>
                </a:solidFill>
                <a:latin typeface="Helvetica Neue"/>
                <a:ea typeface="Helvetica Neue"/>
                <a:cs typeface="Helvetica Neue"/>
                <a:sym typeface="Helvetica Neue"/>
              </a:rPr>
              <a:t>A</a:t>
            </a:r>
            <a:r>
              <a:rPr lang="en-US" sz="1800" dirty="0" smtClean="0">
                <a:solidFill>
                  <a:srgbClr val="FFFFFF"/>
                </a:solidFill>
                <a:latin typeface="Helvetica Neue"/>
                <a:ea typeface="Helvetica Neue"/>
                <a:cs typeface="Helvetica Neue"/>
                <a:sym typeface="Helvetica Neue"/>
              </a:rPr>
              <a:t>pplies to </a:t>
            </a:r>
            <a:r>
              <a:rPr lang="en-US" sz="1800" b="1" dirty="0">
                <a:solidFill>
                  <a:srgbClr val="FFFFFF"/>
                </a:solidFill>
                <a:latin typeface="Helvetica Neue"/>
                <a:ea typeface="Helvetica Neue"/>
                <a:cs typeface="Helvetica Neue"/>
                <a:sym typeface="Helvetica Neue"/>
              </a:rPr>
              <a:t>personal data</a:t>
            </a:r>
            <a:r>
              <a:rPr lang="en-US" sz="1800" dirty="0">
                <a:solidFill>
                  <a:srgbClr val="FFFFFF"/>
                </a:solidFill>
                <a:latin typeface="Helvetica Neue"/>
                <a:ea typeface="Helvetica Neue"/>
                <a:cs typeface="Helvetica Neue"/>
                <a:sym typeface="Helvetica Neue"/>
              </a:rPr>
              <a:t> and data of </a:t>
            </a:r>
            <a:r>
              <a:rPr lang="en-US" sz="1800" b="1" dirty="0">
                <a:solidFill>
                  <a:srgbClr val="FFFFFF"/>
                </a:solidFill>
                <a:latin typeface="Helvetica Neue"/>
                <a:ea typeface="Helvetica Neue"/>
                <a:cs typeface="Helvetica Neue"/>
                <a:sym typeface="Helvetica Neue"/>
              </a:rPr>
              <a:t>living persons</a:t>
            </a:r>
            <a:endParaRPr lang="en-US" sz="1800" dirty="0">
              <a:solidFill>
                <a:srgbClr val="FFFFFF"/>
              </a:solidFill>
              <a:latin typeface="Helvetica Neue"/>
              <a:ea typeface="Helvetica Neue"/>
              <a:cs typeface="Helvetica Neue"/>
              <a:sym typeface="Helvetica Neue"/>
            </a:endParaRPr>
          </a:p>
          <a:p>
            <a:pPr marL="28575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indent="-285750">
              <a:lnSpc>
                <a:spcPct val="90000"/>
              </a:lnSpc>
              <a:buClr>
                <a:srgbClr val="FFFFFF"/>
              </a:buClr>
              <a:buSzPts val="1800"/>
              <a:buFont typeface="Helvetica Neue"/>
              <a:buChar char="»"/>
            </a:pPr>
            <a:r>
              <a:rPr lang="en-US" sz="1800" dirty="0" smtClean="0">
                <a:solidFill>
                  <a:srgbClr val="FFFFFF"/>
                </a:solidFill>
                <a:latin typeface="Helvetica Neue"/>
                <a:ea typeface="Helvetica Neue"/>
                <a:cs typeface="Helvetica Neue"/>
                <a:sym typeface="Helvetica Neue"/>
              </a:rPr>
              <a:t>Applies to:</a:t>
            </a:r>
          </a:p>
          <a:p>
            <a:pPr>
              <a:lnSpc>
                <a:spcPct val="90000"/>
              </a:lnSpc>
              <a:buClr>
                <a:srgbClr val="FFFFFF"/>
              </a:buClr>
              <a:buSzPts val="1800"/>
            </a:pPr>
            <a:r>
              <a:rPr lang="en-US" sz="1800" dirty="0" smtClean="0">
                <a:solidFill>
                  <a:srgbClr val="FFFFFF"/>
                </a:solidFill>
                <a:latin typeface="Helvetica Neue"/>
                <a:ea typeface="Helvetica Neue"/>
                <a:cs typeface="Helvetica Neue"/>
                <a:sym typeface="Helvetica Neue"/>
              </a:rPr>
              <a:t>      - data </a:t>
            </a:r>
            <a:r>
              <a:rPr lang="en-US" sz="1800" dirty="0">
                <a:solidFill>
                  <a:srgbClr val="FFFFFF"/>
                </a:solidFill>
                <a:latin typeface="Helvetica Neue"/>
                <a:ea typeface="Helvetica Neue"/>
                <a:cs typeface="Helvetica Neue"/>
                <a:sym typeface="Helvetica Neue"/>
              </a:rPr>
              <a:t>controller /</a:t>
            </a:r>
            <a:r>
              <a:rPr lang="en-US" sz="1800" dirty="0" smtClean="0">
                <a:solidFill>
                  <a:srgbClr val="FFFFFF"/>
                </a:solidFill>
                <a:latin typeface="Helvetica Neue"/>
                <a:ea typeface="Helvetica Neue"/>
                <a:cs typeface="Helvetica Neue"/>
                <a:sym typeface="Helvetica Neue"/>
              </a:rPr>
              <a:t> </a:t>
            </a:r>
            <a:r>
              <a:rPr lang="en-US" sz="1800" dirty="0">
                <a:solidFill>
                  <a:srgbClr val="FFFFFF"/>
                </a:solidFill>
                <a:latin typeface="Helvetica Neue"/>
                <a:ea typeface="Helvetica Neue"/>
                <a:cs typeface="Helvetica Neue"/>
                <a:sym typeface="Helvetica Neue"/>
              </a:rPr>
              <a:t>data processor in the EU </a:t>
            </a:r>
            <a:r>
              <a:rPr lang="en-US" sz="1800" b="1" dirty="0">
                <a:solidFill>
                  <a:srgbClr val="FFFFFF"/>
                </a:solidFill>
                <a:latin typeface="Helvetica Neue"/>
                <a:ea typeface="Helvetica Neue"/>
                <a:cs typeface="Helvetica Neue"/>
                <a:sym typeface="Helvetica Neue"/>
              </a:rPr>
              <a:t>who collects personal data </a:t>
            </a:r>
            <a:r>
              <a:rPr lang="en-US" sz="1800" dirty="0">
                <a:solidFill>
                  <a:srgbClr val="FFFFFF"/>
                </a:solidFill>
                <a:latin typeface="Helvetica Neue"/>
                <a:ea typeface="Helvetica Neue"/>
                <a:cs typeface="Helvetica Neue"/>
                <a:sym typeface="Helvetica Neue"/>
              </a:rPr>
              <a:t>about a data subject </a:t>
            </a:r>
            <a:r>
              <a:rPr lang="en-US" sz="1800" dirty="0" smtClean="0">
                <a:solidFill>
                  <a:srgbClr val="FFFFFF"/>
                </a:solidFill>
                <a:latin typeface="Helvetica Neue"/>
                <a:ea typeface="Helvetica Neue"/>
                <a:cs typeface="Helvetica Neue"/>
                <a:sym typeface="Helvetica Neue"/>
              </a:rPr>
              <a:t>of</a:t>
            </a:r>
          </a:p>
          <a:p>
            <a:pPr>
              <a:lnSpc>
                <a:spcPct val="90000"/>
              </a:lnSpc>
              <a:buClr>
                <a:srgbClr val="FFFFFF"/>
              </a:buClr>
              <a:buSzPts val="1800"/>
            </a:pPr>
            <a:r>
              <a:rPr lang="en-US" sz="1800" dirty="0" smtClean="0">
                <a:solidFill>
                  <a:srgbClr val="FFFFFF"/>
                </a:solidFill>
                <a:latin typeface="Helvetica Neue"/>
                <a:ea typeface="Helvetica Neue"/>
                <a:cs typeface="Helvetica Neue"/>
                <a:sym typeface="Helvetica Neue"/>
              </a:rPr>
              <a:t>         </a:t>
            </a:r>
            <a:r>
              <a:rPr lang="en-US" sz="1800" b="1" dirty="0" smtClean="0">
                <a:solidFill>
                  <a:srgbClr val="FFFFFF"/>
                </a:solidFill>
                <a:latin typeface="Helvetica Neue"/>
                <a:ea typeface="Helvetica Neue"/>
                <a:cs typeface="Helvetica Neue"/>
                <a:sym typeface="Helvetica Neue"/>
              </a:rPr>
              <a:t>any </a:t>
            </a:r>
            <a:r>
              <a:rPr lang="en-US" sz="1800" b="1" dirty="0">
                <a:solidFill>
                  <a:srgbClr val="FFFFFF"/>
                </a:solidFill>
                <a:latin typeface="Helvetica Neue"/>
                <a:ea typeface="Helvetica Neue"/>
                <a:cs typeface="Helvetica Neue"/>
                <a:sym typeface="Helvetica Neue"/>
              </a:rPr>
              <a:t>country</a:t>
            </a:r>
            <a:r>
              <a:rPr lang="en-US" sz="1800" dirty="0">
                <a:solidFill>
                  <a:srgbClr val="FFFFFF"/>
                </a:solidFill>
                <a:latin typeface="Helvetica Neue"/>
                <a:ea typeface="Helvetica Neue"/>
                <a:cs typeface="Helvetica Neue"/>
                <a:sym typeface="Helvetica Neue"/>
              </a:rPr>
              <a:t>, </a:t>
            </a:r>
            <a:r>
              <a:rPr lang="en-US" sz="1800" b="1" dirty="0">
                <a:solidFill>
                  <a:srgbClr val="FFFFFF"/>
                </a:solidFill>
                <a:latin typeface="Helvetica Neue"/>
                <a:ea typeface="Helvetica Neue"/>
                <a:cs typeface="Helvetica Neue"/>
                <a:sym typeface="Helvetica Neue"/>
              </a:rPr>
              <a:t>anywhere in the </a:t>
            </a:r>
            <a:r>
              <a:rPr lang="en-US" sz="1800" b="1" dirty="0" smtClean="0">
                <a:solidFill>
                  <a:srgbClr val="FFFFFF"/>
                </a:solidFill>
                <a:latin typeface="Helvetica Neue"/>
                <a:ea typeface="Helvetica Neue"/>
                <a:cs typeface="Helvetica Neue"/>
                <a:sym typeface="Helvetica Neue"/>
              </a:rPr>
              <a:t>world</a:t>
            </a:r>
          </a:p>
          <a:p>
            <a:pPr>
              <a:lnSpc>
                <a:spcPct val="90000"/>
              </a:lnSpc>
              <a:buClr>
                <a:srgbClr val="FFFFFF"/>
              </a:buClr>
              <a:buSzPts val="1800"/>
            </a:pPr>
            <a:r>
              <a:rPr lang="en-US" sz="1800" dirty="0" smtClean="0">
                <a:solidFill>
                  <a:srgbClr val="FFFFFF"/>
                </a:solidFill>
                <a:latin typeface="Helvetica Neue"/>
                <a:ea typeface="Helvetica Neue"/>
                <a:cs typeface="Helvetica Neue"/>
                <a:sym typeface="Helvetica Neue"/>
              </a:rPr>
              <a:t>      - data </a:t>
            </a:r>
            <a:r>
              <a:rPr lang="en-US" sz="1800" dirty="0">
                <a:solidFill>
                  <a:srgbClr val="FFFFFF"/>
                </a:solidFill>
                <a:latin typeface="Helvetica Neue"/>
                <a:ea typeface="Helvetica Neue"/>
                <a:cs typeface="Helvetica Neue"/>
                <a:sym typeface="Helvetica Neue"/>
              </a:rPr>
              <a:t>controller or data </a:t>
            </a:r>
            <a:r>
              <a:rPr lang="en-US" sz="1800" dirty="0" smtClean="0">
                <a:solidFill>
                  <a:srgbClr val="FFFFFF"/>
                </a:solidFill>
                <a:latin typeface="Helvetica Neue"/>
                <a:ea typeface="Helvetica Neue"/>
                <a:cs typeface="Helvetica Neue"/>
                <a:sym typeface="Helvetica Neue"/>
              </a:rPr>
              <a:t>processor </a:t>
            </a:r>
            <a:r>
              <a:rPr lang="en-US" sz="1800" dirty="0">
                <a:solidFill>
                  <a:srgbClr val="FFFFFF"/>
                </a:solidFill>
                <a:latin typeface="Helvetica Neue"/>
                <a:ea typeface="Helvetica Neue"/>
                <a:cs typeface="Helvetica Neue"/>
                <a:sym typeface="Helvetica Neue"/>
              </a:rPr>
              <a:t>based outside the EU but collects personal data on EU </a:t>
            </a:r>
            <a:r>
              <a:rPr lang="en-US" sz="1800" dirty="0" smtClean="0">
                <a:solidFill>
                  <a:srgbClr val="FFFFFF"/>
                </a:solidFill>
                <a:latin typeface="Helvetica Neue"/>
                <a:ea typeface="Helvetica Neue"/>
                <a:cs typeface="Helvetica Neue"/>
                <a:sym typeface="Helvetica Neue"/>
              </a:rPr>
              <a:t>citizens</a:t>
            </a:r>
            <a:endParaRPr lang="en-US" sz="1800" dirty="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183145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440725" y="665164"/>
            <a:ext cx="10701040" cy="115369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FFFF"/>
              </a:buClr>
              <a:buSzPts val="3834"/>
              <a:buFont typeface="Helvetica Neue"/>
              <a:buNone/>
            </a:pPr>
            <a:r>
              <a:rPr lang="en-US" sz="3834" dirty="0"/>
              <a:t>Personal, </a:t>
            </a:r>
            <a:r>
              <a:rPr lang="en-US" sz="3834" dirty="0" err="1" smtClean="0"/>
              <a:t>Pseudonymised</a:t>
            </a:r>
            <a:r>
              <a:rPr lang="en-US" sz="3834" dirty="0" smtClean="0"/>
              <a:t>, Anonymous data</a:t>
            </a:r>
            <a:endParaRPr dirty="0"/>
          </a:p>
        </p:txBody>
      </p:sp>
      <p:sp>
        <p:nvSpPr>
          <p:cNvPr id="70" name="Google Shape;70;p2"/>
          <p:cNvSpPr txBox="1"/>
          <p:nvPr/>
        </p:nvSpPr>
        <p:spPr>
          <a:xfrm>
            <a:off x="545059" y="1558731"/>
            <a:ext cx="10701041" cy="4081077"/>
          </a:xfrm>
          <a:prstGeom prst="rect">
            <a:avLst/>
          </a:prstGeom>
          <a:noFill/>
          <a:ln>
            <a:noFill/>
          </a:ln>
        </p:spPr>
        <p:txBody>
          <a:bodyPr spcFirstLastPara="1" wrap="square" lIns="45700" tIns="45700" rIns="45700" bIns="45700" anchor="t" anchorCtr="0">
            <a:spAutoFit/>
          </a:bodyPr>
          <a:lstStyle/>
          <a:p>
            <a:pPr lvl="0">
              <a:lnSpc>
                <a:spcPct val="90000"/>
              </a:lnSpc>
              <a:buClr>
                <a:srgbClr val="FFFFFF"/>
              </a:buClr>
              <a:buSzPts val="1800"/>
            </a:pPr>
            <a:endParaRPr lang="en-US" sz="1800" b="1" dirty="0">
              <a:solidFill>
                <a:srgbClr val="FFFFFF"/>
              </a:solidFill>
              <a:latin typeface="Helvetica Neue"/>
              <a:ea typeface="Helvetica Neue"/>
              <a:cs typeface="Helvetica Neue"/>
              <a:sym typeface="Helvetica Neue"/>
            </a:endParaRPr>
          </a:p>
          <a:p>
            <a:pPr lvl="0">
              <a:lnSpc>
                <a:spcPct val="90000"/>
              </a:lnSpc>
              <a:buClr>
                <a:srgbClr val="FFFFFF"/>
              </a:buClr>
              <a:buSzPts val="1800"/>
            </a:pPr>
            <a:r>
              <a:rPr lang="en-US" sz="1800" b="1" dirty="0">
                <a:solidFill>
                  <a:srgbClr val="FFFFFF"/>
                </a:solidFill>
                <a:latin typeface="Helvetica Neue"/>
                <a:ea typeface="Helvetica Neue"/>
                <a:cs typeface="Helvetica Neue"/>
                <a:sym typeface="Helvetica Neue"/>
              </a:rPr>
              <a:t>Personal </a:t>
            </a:r>
            <a:r>
              <a:rPr lang="en-US" sz="1800" b="1" dirty="0" smtClean="0">
                <a:solidFill>
                  <a:srgbClr val="FFFFFF"/>
                </a:solidFill>
                <a:latin typeface="Helvetica Neue"/>
                <a:ea typeface="Helvetica Neue"/>
                <a:cs typeface="Helvetica Neue"/>
                <a:sym typeface="Helvetica Neue"/>
              </a:rPr>
              <a:t>data</a:t>
            </a:r>
            <a:endParaRPr lang="en-US" sz="1800" b="1"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r>
              <a:rPr lang="en-US" sz="1800" b="1" dirty="0" smtClean="0">
                <a:solidFill>
                  <a:srgbClr val="FFFFFF"/>
                </a:solidFill>
                <a:latin typeface="Helvetica Neue"/>
                <a:ea typeface="Helvetica Neue"/>
                <a:cs typeface="Helvetica Neue"/>
                <a:sym typeface="Helvetica Neue"/>
              </a:rPr>
              <a:t>any </a:t>
            </a:r>
            <a:r>
              <a:rPr lang="en-US" sz="1800" b="1" dirty="0">
                <a:solidFill>
                  <a:srgbClr val="FFFFFF"/>
                </a:solidFill>
                <a:latin typeface="Helvetica Neue"/>
                <a:ea typeface="Helvetica Neue"/>
                <a:cs typeface="Helvetica Neue"/>
                <a:sym typeface="Helvetica Neue"/>
              </a:rPr>
              <a:t>information </a:t>
            </a:r>
            <a:r>
              <a:rPr lang="en-US" sz="1800" dirty="0">
                <a:solidFill>
                  <a:srgbClr val="FFFFFF"/>
                </a:solidFill>
                <a:latin typeface="Helvetica Neue"/>
                <a:ea typeface="Helvetica Neue"/>
                <a:cs typeface="Helvetica Neue"/>
                <a:sym typeface="Helvetica Neue"/>
              </a:rPr>
              <a:t>relating to an </a:t>
            </a:r>
            <a:r>
              <a:rPr lang="en-US" sz="1800" b="1" dirty="0">
                <a:solidFill>
                  <a:srgbClr val="FFFFFF"/>
                </a:solidFill>
                <a:latin typeface="Helvetica Neue"/>
                <a:ea typeface="Helvetica Neue"/>
                <a:cs typeface="Helvetica Neue"/>
                <a:sym typeface="Helvetica Neue"/>
              </a:rPr>
              <a:t>identified</a:t>
            </a:r>
            <a:r>
              <a:rPr lang="en-US" sz="1800" dirty="0">
                <a:solidFill>
                  <a:srgbClr val="FFFFFF"/>
                </a:solidFill>
                <a:latin typeface="Helvetica Neue"/>
                <a:ea typeface="Helvetica Neue"/>
                <a:cs typeface="Helvetica Neue"/>
                <a:sym typeface="Helvetica Neue"/>
              </a:rPr>
              <a:t> or </a:t>
            </a:r>
            <a:r>
              <a:rPr lang="en-US" sz="1800" b="1" dirty="0">
                <a:solidFill>
                  <a:srgbClr val="FFFFFF"/>
                </a:solidFill>
                <a:latin typeface="Helvetica Neue"/>
                <a:ea typeface="Helvetica Neue"/>
                <a:cs typeface="Helvetica Neue"/>
                <a:sym typeface="Helvetica Neue"/>
              </a:rPr>
              <a:t>identifiable</a:t>
            </a:r>
            <a:r>
              <a:rPr lang="en-US" sz="1800" dirty="0">
                <a:solidFill>
                  <a:srgbClr val="FFFFFF"/>
                </a:solidFill>
                <a:latin typeface="Helvetica Neue"/>
                <a:ea typeface="Helvetica Neue"/>
                <a:cs typeface="Helvetica Neue"/>
                <a:sym typeface="Helvetica Neue"/>
              </a:rPr>
              <a:t> natural </a:t>
            </a:r>
            <a:r>
              <a:rPr lang="en-US" sz="1800" b="1" dirty="0" smtClean="0">
                <a:solidFill>
                  <a:srgbClr val="FFFFFF"/>
                </a:solidFill>
                <a:latin typeface="Helvetica Neue"/>
                <a:ea typeface="Helvetica Neue"/>
                <a:cs typeface="Helvetica Neue"/>
                <a:sym typeface="Helvetica Neue"/>
              </a:rPr>
              <a:t>person</a:t>
            </a:r>
            <a:r>
              <a:rPr lang="en-US" sz="1800" dirty="0" smtClean="0">
                <a:solidFill>
                  <a:srgbClr val="FFFFFF"/>
                </a:solidFill>
                <a:latin typeface="Helvetica Neue"/>
                <a:ea typeface="Helvetica Neue"/>
                <a:cs typeface="Helvetica Neue"/>
                <a:sym typeface="Helvetica Neue"/>
              </a:rPr>
              <a:t> (‘</a:t>
            </a:r>
            <a:r>
              <a:rPr lang="en-US" sz="1800" dirty="0">
                <a:solidFill>
                  <a:srgbClr val="FFFFFF"/>
                </a:solidFill>
                <a:latin typeface="Helvetica Neue"/>
                <a:ea typeface="Helvetica Neue"/>
                <a:cs typeface="Helvetica Neue"/>
                <a:sym typeface="Helvetica Neue"/>
              </a:rPr>
              <a:t>data subject’)</a:t>
            </a:r>
          </a:p>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a:lnSpc>
                <a:spcPct val="90000"/>
              </a:lnSpc>
              <a:buClr>
                <a:srgbClr val="FFFFFF"/>
              </a:buClr>
              <a:buSzPts val="1800"/>
            </a:pPr>
            <a:r>
              <a:rPr lang="en-US" sz="1800" b="1" dirty="0" err="1">
                <a:solidFill>
                  <a:srgbClr val="FFFFFF"/>
                </a:solidFill>
                <a:latin typeface="Helvetica Neue"/>
                <a:ea typeface="Helvetica Neue"/>
                <a:cs typeface="Helvetica Neue"/>
                <a:sym typeface="Helvetica Neue"/>
              </a:rPr>
              <a:t>Pseudonymised</a:t>
            </a:r>
            <a:r>
              <a:rPr lang="en-US" sz="1800" b="1" dirty="0">
                <a:solidFill>
                  <a:srgbClr val="FFFFFF"/>
                </a:solidFill>
                <a:latin typeface="Helvetica Neue"/>
                <a:ea typeface="Helvetica Neue"/>
                <a:cs typeface="Helvetica Neue"/>
                <a:sym typeface="Helvetica Neue"/>
              </a:rPr>
              <a:t> </a:t>
            </a:r>
            <a:r>
              <a:rPr lang="en-US" sz="1800" b="1" dirty="0" smtClean="0">
                <a:solidFill>
                  <a:srgbClr val="FFFFFF"/>
                </a:solidFill>
                <a:latin typeface="Helvetica Neue"/>
                <a:ea typeface="Helvetica Neue"/>
                <a:cs typeface="Helvetica Neue"/>
                <a:sym typeface="Helvetica Neue"/>
              </a:rPr>
              <a:t>data</a:t>
            </a:r>
            <a:endParaRPr lang="en-US" sz="1800" b="1"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lvl="0" indent="-285750">
              <a:lnSpc>
                <a:spcPct val="90000"/>
              </a:lnSpc>
              <a:buClr>
                <a:srgbClr val="FFFFFF"/>
              </a:buClr>
              <a:buSzPts val="1800"/>
              <a:buFont typeface="Helvetica Neue"/>
              <a:buChar char="»"/>
            </a:pPr>
            <a:r>
              <a:rPr lang="en-US" sz="1800" dirty="0" smtClean="0">
                <a:solidFill>
                  <a:srgbClr val="FFFFFF"/>
                </a:solidFill>
                <a:latin typeface="Helvetica Neue"/>
                <a:ea typeface="Helvetica Neue"/>
                <a:cs typeface="Helvetica Neue"/>
                <a:sym typeface="Helvetica Neue"/>
              </a:rPr>
              <a:t>the </a:t>
            </a:r>
            <a:r>
              <a:rPr lang="en-US" sz="1800" dirty="0">
                <a:solidFill>
                  <a:srgbClr val="FFFFFF"/>
                </a:solidFill>
                <a:latin typeface="Helvetica Neue"/>
                <a:ea typeface="Helvetica Neue"/>
                <a:cs typeface="Helvetica Neue"/>
                <a:sym typeface="Helvetica Neue"/>
              </a:rPr>
              <a:t>personal data can </a:t>
            </a:r>
            <a:r>
              <a:rPr lang="en-US" sz="1800" b="1" dirty="0">
                <a:solidFill>
                  <a:srgbClr val="FFFFFF"/>
                </a:solidFill>
                <a:latin typeface="Helvetica Neue"/>
                <a:ea typeface="Helvetica Neue"/>
                <a:cs typeface="Helvetica Neue"/>
                <a:sym typeface="Helvetica Neue"/>
              </a:rPr>
              <a:t>no longer be attributed</a:t>
            </a:r>
            <a:r>
              <a:rPr lang="en-US" sz="1800" dirty="0">
                <a:solidFill>
                  <a:srgbClr val="FFFFFF"/>
                </a:solidFill>
                <a:latin typeface="Helvetica Neue"/>
                <a:ea typeface="Helvetica Neue"/>
                <a:cs typeface="Helvetica Neue"/>
                <a:sym typeface="Helvetica Neue"/>
              </a:rPr>
              <a:t> to a </a:t>
            </a:r>
            <a:r>
              <a:rPr lang="en-US" sz="1800" b="1" dirty="0">
                <a:solidFill>
                  <a:srgbClr val="FFFFFF"/>
                </a:solidFill>
                <a:latin typeface="Helvetica Neue"/>
                <a:ea typeface="Helvetica Neue"/>
                <a:cs typeface="Helvetica Neue"/>
                <a:sym typeface="Helvetica Neue"/>
              </a:rPr>
              <a:t>specific data subject </a:t>
            </a:r>
            <a:r>
              <a:rPr lang="en-US" sz="1800" dirty="0">
                <a:solidFill>
                  <a:srgbClr val="FFFFFF"/>
                </a:solidFill>
                <a:latin typeface="Helvetica Neue"/>
                <a:ea typeface="Helvetica Neue"/>
                <a:cs typeface="Helvetica Neue"/>
                <a:sym typeface="Helvetica Neue"/>
              </a:rPr>
              <a:t>without the </a:t>
            </a:r>
            <a:r>
              <a:rPr lang="en-US" sz="1800" b="1" dirty="0">
                <a:solidFill>
                  <a:srgbClr val="FFFFFF"/>
                </a:solidFill>
                <a:latin typeface="Helvetica Neue"/>
                <a:ea typeface="Helvetica Neue"/>
                <a:cs typeface="Helvetica Neue"/>
                <a:sym typeface="Helvetica Neue"/>
              </a:rPr>
              <a:t>use of additional information</a:t>
            </a:r>
          </a:p>
          <a:p>
            <a:pPr marL="285750" lvl="0" indent="-285750">
              <a:lnSpc>
                <a:spcPct val="90000"/>
              </a:lnSpc>
              <a:buClr>
                <a:srgbClr val="FFFFFF"/>
              </a:buClr>
              <a:buSzPts val="1800"/>
              <a:buFont typeface="Helvetica Neue"/>
              <a:buChar char="»"/>
            </a:pPr>
            <a:endParaRPr lang="en-US" sz="1800" b="0" i="0" u="none" strike="noStrike" cap="none" dirty="0">
              <a:solidFill>
                <a:srgbClr val="FFFFFF"/>
              </a:solidFill>
              <a:latin typeface="Helvetica Neue"/>
              <a:ea typeface="Helvetica Neue"/>
              <a:cs typeface="Helvetica Neue"/>
              <a:sym typeface="Helvetica Neue"/>
            </a:endParaRPr>
          </a:p>
          <a:p>
            <a:pPr>
              <a:lnSpc>
                <a:spcPct val="90000"/>
              </a:lnSpc>
              <a:buClr>
                <a:srgbClr val="FFFFFF"/>
              </a:buClr>
              <a:buSzPts val="1800"/>
            </a:pPr>
            <a:endParaRPr lang="en-US" sz="1800" b="1" dirty="0">
              <a:solidFill>
                <a:srgbClr val="FFFFFF"/>
              </a:solidFill>
              <a:latin typeface="Helvetica Neue"/>
              <a:ea typeface="Helvetica Neue"/>
              <a:cs typeface="Helvetica Neue"/>
              <a:sym typeface="Helvetica Neue"/>
            </a:endParaRPr>
          </a:p>
          <a:p>
            <a:pPr>
              <a:lnSpc>
                <a:spcPct val="90000"/>
              </a:lnSpc>
              <a:buClr>
                <a:srgbClr val="FFFFFF"/>
              </a:buClr>
              <a:buSzPts val="1800"/>
            </a:pPr>
            <a:r>
              <a:rPr lang="en-US" sz="1800" b="1" dirty="0">
                <a:solidFill>
                  <a:srgbClr val="FFFFFF"/>
                </a:solidFill>
                <a:latin typeface="Helvetica Neue"/>
                <a:ea typeface="Helvetica Neue"/>
                <a:cs typeface="Helvetica Neue"/>
                <a:sym typeface="Helvetica Neue"/>
              </a:rPr>
              <a:t>Anonymous Data</a:t>
            </a:r>
          </a:p>
          <a:p>
            <a:pPr marL="285750" lvl="0" indent="-285750">
              <a:lnSpc>
                <a:spcPct val="90000"/>
              </a:lnSpc>
              <a:buClr>
                <a:srgbClr val="FFFFFF"/>
              </a:buClr>
              <a:buSzPts val="1800"/>
              <a:buFont typeface="Helvetica Neue"/>
              <a:buChar char="»"/>
            </a:pPr>
            <a:endParaRPr lang="en-US" sz="1800" dirty="0">
              <a:solidFill>
                <a:srgbClr val="FFFFFF"/>
              </a:solidFill>
              <a:latin typeface="Helvetica Neue"/>
              <a:ea typeface="Helvetica Neue"/>
              <a:cs typeface="Helvetica Neue"/>
              <a:sym typeface="Helvetica Neue"/>
            </a:endParaRPr>
          </a:p>
          <a:p>
            <a:pPr marL="285750" indent="-285750">
              <a:lnSpc>
                <a:spcPct val="90000"/>
              </a:lnSpc>
              <a:buClr>
                <a:srgbClr val="FFFFFF"/>
              </a:buClr>
              <a:buSzPts val="1800"/>
              <a:buFont typeface="Helvetica Neue"/>
              <a:buChar char="»"/>
            </a:pPr>
            <a:r>
              <a:rPr lang="en-US" sz="1800" dirty="0">
                <a:solidFill>
                  <a:srgbClr val="FFFFFF"/>
                </a:solidFill>
                <a:latin typeface="Helvetica Neue"/>
                <a:ea typeface="Helvetica Neue"/>
                <a:cs typeface="Helvetica Neue"/>
                <a:sym typeface="Helvetica Neue"/>
              </a:rPr>
              <a:t>data that cannot identify individuals in </a:t>
            </a:r>
            <a:r>
              <a:rPr lang="en-US" sz="1800" dirty="0" smtClean="0">
                <a:solidFill>
                  <a:srgbClr val="FFFFFF"/>
                </a:solidFill>
                <a:latin typeface="Helvetica Neue"/>
                <a:ea typeface="Helvetica Neue"/>
                <a:cs typeface="Helvetica Neue"/>
                <a:sym typeface="Helvetica Neue"/>
              </a:rPr>
              <a:t>any way: </a:t>
            </a:r>
            <a:r>
              <a:rPr lang="en-US" sz="1800" dirty="0" err="1" smtClean="0">
                <a:solidFill>
                  <a:srgbClr val="FFFFFF"/>
                </a:solidFill>
                <a:latin typeface="Helvetica Neue"/>
                <a:ea typeface="Helvetica Neue"/>
                <a:cs typeface="Helvetica Neue"/>
                <a:sym typeface="Helvetica Neue"/>
              </a:rPr>
              <a:t>anonymisation</a:t>
            </a:r>
            <a:r>
              <a:rPr lang="en-US" sz="1800" dirty="0" smtClean="0">
                <a:solidFill>
                  <a:srgbClr val="FFFFFF"/>
                </a:solidFill>
                <a:latin typeface="Helvetica Neue"/>
                <a:ea typeface="Helvetica Neue"/>
                <a:cs typeface="Helvetica Neue"/>
                <a:sym typeface="Helvetica Neue"/>
              </a:rPr>
              <a:t> </a:t>
            </a:r>
            <a:r>
              <a:rPr lang="en-US" sz="1800" b="1" dirty="0">
                <a:solidFill>
                  <a:srgbClr val="FFFFFF"/>
                </a:solidFill>
                <a:latin typeface="Helvetica Neue"/>
                <a:ea typeface="Helvetica Neue"/>
                <a:cs typeface="Helvetica Neue"/>
                <a:sym typeface="Helvetica Neue"/>
              </a:rPr>
              <a:t>irreversibly destroys any way of identifying the data </a:t>
            </a:r>
            <a:r>
              <a:rPr lang="en-US" sz="1800" b="1" dirty="0" smtClean="0">
                <a:solidFill>
                  <a:srgbClr val="FFFFFF"/>
                </a:solidFill>
                <a:latin typeface="Helvetica Neue"/>
                <a:ea typeface="Helvetica Neue"/>
                <a:cs typeface="Helvetica Neue"/>
                <a:sym typeface="Helvetica Neue"/>
              </a:rPr>
              <a:t>subject</a:t>
            </a:r>
            <a:endParaRPr lang="en-US" sz="1800" dirty="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494850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440724" y="405033"/>
            <a:ext cx="11311721" cy="115369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FFFF"/>
              </a:buClr>
              <a:buSzPts val="3725"/>
              <a:buFont typeface="Helvetica Neue"/>
              <a:buNone/>
            </a:pPr>
            <a:r>
              <a:rPr lang="en-US" sz="3725" dirty="0"/>
              <a:t>Principles </a:t>
            </a:r>
            <a:r>
              <a:rPr lang="en-US" sz="3725" dirty="0" smtClean="0"/>
              <a:t>for processing personal data </a:t>
            </a:r>
            <a:endParaRPr dirty="0"/>
          </a:p>
        </p:txBody>
      </p:sp>
      <p:sp>
        <p:nvSpPr>
          <p:cNvPr id="83" name="Google Shape;83;p4"/>
          <p:cNvSpPr txBox="1"/>
          <p:nvPr/>
        </p:nvSpPr>
        <p:spPr>
          <a:xfrm>
            <a:off x="545059" y="1558731"/>
            <a:ext cx="10909004" cy="5000303"/>
          </a:xfrm>
          <a:prstGeom prst="rect">
            <a:avLst/>
          </a:prstGeom>
          <a:noFill/>
          <a:ln>
            <a:noFill/>
          </a:ln>
        </p:spPr>
        <p:txBody>
          <a:bodyPr spcFirstLastPara="1" wrap="square" lIns="45700" tIns="45700" rIns="45700" bIns="45700" anchor="t" anchorCtr="0">
            <a:spAutoFit/>
          </a:bodyPr>
          <a:lstStyle/>
          <a:p>
            <a:pPr marL="240631" lvl="0" indent="-240631">
              <a:lnSpc>
                <a:spcPct val="90000"/>
              </a:lnSpc>
              <a:spcBef>
                <a:spcPts val="1000"/>
              </a:spcBef>
              <a:buClr>
                <a:srgbClr val="FFFFFF"/>
              </a:buClr>
              <a:buSzPts val="1800"/>
              <a:buFont typeface="Helvetica Neue"/>
              <a:buAutoNum type="arabicPeriod"/>
            </a:pPr>
            <a:r>
              <a:rPr lang="en-US" sz="1800" dirty="0">
                <a:solidFill>
                  <a:srgbClr val="FFFFFF"/>
                </a:solidFill>
                <a:latin typeface="Helvetica Neue"/>
                <a:ea typeface="Helvetica Neue"/>
                <a:cs typeface="Helvetica Neue"/>
                <a:sym typeface="Helvetica Neue"/>
              </a:rPr>
              <a:t>Process </a:t>
            </a:r>
            <a:r>
              <a:rPr lang="en-US" sz="1800" b="1" dirty="0">
                <a:solidFill>
                  <a:srgbClr val="FFFFFF"/>
                </a:solidFill>
                <a:latin typeface="Helvetica Neue"/>
                <a:ea typeface="Helvetica Neue"/>
                <a:cs typeface="Helvetica Neue"/>
                <a:sym typeface="Helvetica Neue"/>
              </a:rPr>
              <a:t>lawfully</a:t>
            </a:r>
            <a:r>
              <a:rPr lang="en-US" sz="1800" dirty="0">
                <a:solidFill>
                  <a:srgbClr val="FFFFFF"/>
                </a:solidFill>
                <a:latin typeface="Helvetica Neue"/>
                <a:ea typeface="Helvetica Neue"/>
                <a:cs typeface="Helvetica Neue"/>
                <a:sym typeface="Helvetica Neue"/>
              </a:rPr>
              <a:t>, </a:t>
            </a:r>
            <a:r>
              <a:rPr lang="en-US" sz="1800" b="1" dirty="0">
                <a:solidFill>
                  <a:srgbClr val="FFFFFF"/>
                </a:solidFill>
                <a:latin typeface="Helvetica Neue"/>
                <a:ea typeface="Helvetica Neue"/>
                <a:cs typeface="Helvetica Neue"/>
                <a:sym typeface="Helvetica Neue"/>
              </a:rPr>
              <a:t>fairly</a:t>
            </a:r>
            <a:r>
              <a:rPr lang="en-US" sz="1800" dirty="0">
                <a:solidFill>
                  <a:srgbClr val="FFFFFF"/>
                </a:solidFill>
                <a:latin typeface="Helvetica Neue"/>
                <a:ea typeface="Helvetica Neue"/>
                <a:cs typeface="Helvetica Neue"/>
                <a:sym typeface="Helvetica Neue"/>
              </a:rPr>
              <a:t> and </a:t>
            </a:r>
            <a:r>
              <a:rPr lang="en-US" sz="1800" b="1" dirty="0">
                <a:solidFill>
                  <a:srgbClr val="FFFFFF"/>
                </a:solidFill>
                <a:latin typeface="Helvetica Neue"/>
                <a:ea typeface="Helvetica Neue"/>
                <a:cs typeface="Helvetica Neue"/>
                <a:sym typeface="Helvetica Neue"/>
              </a:rPr>
              <a:t>transparently</a:t>
            </a:r>
          </a:p>
          <a:p>
            <a:pPr>
              <a:lnSpc>
                <a:spcPct val="90000"/>
              </a:lnSpc>
              <a:spcBef>
                <a:spcPts val="1000"/>
              </a:spcBef>
              <a:buClr>
                <a:srgbClr val="FFFFFF"/>
              </a:buClr>
              <a:buSzPts val="1800"/>
            </a:pPr>
            <a:r>
              <a:rPr lang="en-US" sz="1800" dirty="0">
                <a:solidFill>
                  <a:srgbClr val="FFFFFF"/>
                </a:solidFill>
                <a:latin typeface="Helvetica Neue"/>
                <a:ea typeface="Helvetica Neue"/>
                <a:cs typeface="Helvetica Neue"/>
                <a:sym typeface="Helvetica Neue"/>
              </a:rPr>
              <a:t>    </a:t>
            </a:r>
            <a:r>
              <a:rPr lang="en-US" sz="1800" i="1" dirty="0">
                <a:solidFill>
                  <a:srgbClr val="FFFFFF"/>
                </a:solidFill>
                <a:latin typeface="Helvetica Neue"/>
                <a:ea typeface="Helvetica Neue"/>
                <a:cs typeface="Helvetica Neue"/>
                <a:sym typeface="Helvetica Neue"/>
              </a:rPr>
              <a:t>Inform the participant of what will be done with the data, process accordingly</a:t>
            </a:r>
          </a:p>
          <a:p>
            <a:pPr lvl="0">
              <a:lnSpc>
                <a:spcPct val="90000"/>
              </a:lnSpc>
              <a:spcBef>
                <a:spcPts val="1000"/>
              </a:spcBef>
              <a:buClr>
                <a:srgbClr val="FFFFFF"/>
              </a:buClr>
              <a:buSzPts val="1800"/>
            </a:pPr>
            <a:r>
              <a:rPr lang="en-US" sz="1800" dirty="0">
                <a:solidFill>
                  <a:schemeClr val="tx1"/>
                </a:solidFill>
                <a:latin typeface="Helvetica Neue"/>
                <a:ea typeface="Helvetica Neue"/>
                <a:cs typeface="Helvetica Neue"/>
                <a:sym typeface="Helvetica Neue"/>
              </a:rPr>
              <a:t>2. Keep to the </a:t>
            </a:r>
            <a:r>
              <a:rPr lang="en-US" sz="1800" b="1" dirty="0">
                <a:solidFill>
                  <a:schemeClr val="tx1"/>
                </a:solidFill>
                <a:latin typeface="Helvetica Neue"/>
                <a:ea typeface="Helvetica Neue"/>
                <a:cs typeface="Helvetica Neue"/>
                <a:sym typeface="Helvetica Neue"/>
              </a:rPr>
              <a:t>original</a:t>
            </a:r>
            <a:r>
              <a:rPr lang="en-US" sz="1800" dirty="0">
                <a:solidFill>
                  <a:schemeClr val="tx1"/>
                </a:solidFill>
                <a:latin typeface="Helvetica Neue"/>
                <a:ea typeface="Helvetica Neue"/>
                <a:cs typeface="Helvetica Neue"/>
                <a:sym typeface="Helvetica Neue"/>
              </a:rPr>
              <a:t> </a:t>
            </a:r>
            <a:r>
              <a:rPr lang="en-US" sz="1800" b="1" dirty="0">
                <a:solidFill>
                  <a:schemeClr val="tx1"/>
                </a:solidFill>
                <a:latin typeface="Helvetica Neue"/>
                <a:ea typeface="Helvetica Neue"/>
                <a:cs typeface="Helvetica Neue"/>
                <a:sym typeface="Helvetica Neue"/>
              </a:rPr>
              <a:t>purpose</a:t>
            </a:r>
          </a:p>
          <a:p>
            <a:pPr lvl="0">
              <a:lnSpc>
                <a:spcPct val="90000"/>
              </a:lnSpc>
              <a:spcBef>
                <a:spcPts val="1000"/>
              </a:spcBef>
              <a:buClr>
                <a:srgbClr val="FFFFFF"/>
              </a:buClr>
              <a:buSzPts val="1800"/>
            </a:pPr>
            <a:r>
              <a:rPr lang="en-US" sz="1800" dirty="0">
                <a:solidFill>
                  <a:srgbClr val="FFFFFF"/>
                </a:solidFill>
                <a:latin typeface="Helvetica Neue"/>
                <a:ea typeface="Helvetica Neue"/>
                <a:cs typeface="Helvetica Neue"/>
                <a:sym typeface="Helvetica Neue"/>
              </a:rPr>
              <a:t>    </a:t>
            </a:r>
            <a:r>
              <a:rPr lang="en-US" sz="1800" i="1" dirty="0">
                <a:solidFill>
                  <a:srgbClr val="FFFFFF"/>
                </a:solidFill>
                <a:latin typeface="Helvetica Neue"/>
                <a:ea typeface="Helvetica Neue"/>
                <a:cs typeface="Helvetica Neue"/>
                <a:sym typeface="Helvetica Neue"/>
              </a:rPr>
              <a:t>Collect data for specified, explicit and legitimate </a:t>
            </a:r>
            <a:r>
              <a:rPr lang="en-US" sz="1800" i="1" dirty="0" smtClean="0">
                <a:solidFill>
                  <a:srgbClr val="FFFFFF"/>
                </a:solidFill>
                <a:latin typeface="Helvetica Neue"/>
                <a:ea typeface="Helvetica Neue"/>
                <a:cs typeface="Helvetica Neue"/>
                <a:sym typeface="Helvetica Neue"/>
              </a:rPr>
              <a:t>purposes; do </a:t>
            </a:r>
            <a:r>
              <a:rPr lang="en-US" sz="1800" i="1" dirty="0">
                <a:solidFill>
                  <a:srgbClr val="FFFFFF"/>
                </a:solidFill>
                <a:latin typeface="Helvetica Neue"/>
                <a:ea typeface="Helvetica Neue"/>
                <a:cs typeface="Helvetica Neue"/>
                <a:sym typeface="Helvetica Neue"/>
              </a:rPr>
              <a:t>not process further in a manner </a:t>
            </a:r>
            <a:endParaRPr lang="en-US" sz="1800" i="1" dirty="0" smtClean="0">
              <a:solidFill>
                <a:srgbClr val="FFFFFF"/>
              </a:solidFill>
              <a:latin typeface="Helvetica Neue"/>
              <a:ea typeface="Helvetica Neue"/>
              <a:cs typeface="Helvetica Neue"/>
              <a:sym typeface="Helvetica Neue"/>
            </a:endParaRPr>
          </a:p>
          <a:p>
            <a:pPr lvl="0">
              <a:lnSpc>
                <a:spcPct val="90000"/>
              </a:lnSpc>
              <a:spcBef>
                <a:spcPts val="1000"/>
              </a:spcBef>
              <a:buClr>
                <a:srgbClr val="FFFFFF"/>
              </a:buClr>
              <a:buSzPts val="1800"/>
            </a:pPr>
            <a:r>
              <a:rPr lang="en-US" sz="1800" i="1" dirty="0">
                <a:solidFill>
                  <a:srgbClr val="FFFFFF"/>
                </a:solidFill>
                <a:latin typeface="Helvetica Neue"/>
                <a:ea typeface="Helvetica Neue"/>
                <a:cs typeface="Helvetica Neue"/>
                <a:sym typeface="Helvetica Neue"/>
              </a:rPr>
              <a:t> </a:t>
            </a:r>
            <a:r>
              <a:rPr lang="en-US" sz="1800" i="1" dirty="0" smtClean="0">
                <a:solidFill>
                  <a:srgbClr val="FFFFFF"/>
                </a:solidFill>
                <a:latin typeface="Helvetica Neue"/>
                <a:ea typeface="Helvetica Neue"/>
                <a:cs typeface="Helvetica Neue"/>
                <a:sym typeface="Helvetica Neue"/>
              </a:rPr>
              <a:t>   incompatible </a:t>
            </a:r>
            <a:r>
              <a:rPr lang="en-US" sz="1800" i="1" dirty="0">
                <a:solidFill>
                  <a:srgbClr val="FFFFFF"/>
                </a:solidFill>
                <a:latin typeface="Helvetica Neue"/>
                <a:ea typeface="Helvetica Neue"/>
                <a:cs typeface="Helvetica Neue"/>
                <a:sym typeface="Helvetica Neue"/>
              </a:rPr>
              <a:t>with those purposes</a:t>
            </a:r>
          </a:p>
          <a:p>
            <a:pPr lvl="0">
              <a:lnSpc>
                <a:spcPct val="90000"/>
              </a:lnSpc>
              <a:spcBef>
                <a:spcPts val="1000"/>
              </a:spcBef>
              <a:buClr>
                <a:srgbClr val="FFFFFF"/>
              </a:buClr>
              <a:buSzPts val="1800"/>
            </a:pPr>
            <a:r>
              <a:rPr lang="en-US" sz="1800" dirty="0">
                <a:solidFill>
                  <a:srgbClr val="FFFFFF"/>
                </a:solidFill>
                <a:latin typeface="Helvetica Neue"/>
                <a:ea typeface="Helvetica Neue"/>
                <a:cs typeface="Helvetica Neue"/>
                <a:sym typeface="Helvetica Neue"/>
              </a:rPr>
              <a:t>3. </a:t>
            </a:r>
            <a:r>
              <a:rPr lang="en-US" sz="1800" b="1" dirty="0" err="1">
                <a:solidFill>
                  <a:srgbClr val="FFFFFF"/>
                </a:solidFill>
                <a:latin typeface="Helvetica Neue"/>
                <a:ea typeface="Helvetica Neue"/>
                <a:cs typeface="Helvetica Neue"/>
                <a:sym typeface="Helvetica Neue"/>
              </a:rPr>
              <a:t>Minimise</a:t>
            </a:r>
            <a:r>
              <a:rPr lang="en-US" sz="1800" dirty="0">
                <a:solidFill>
                  <a:srgbClr val="FFFFFF"/>
                </a:solidFill>
                <a:latin typeface="Helvetica Neue"/>
                <a:ea typeface="Helvetica Neue"/>
                <a:cs typeface="Helvetica Neue"/>
                <a:sym typeface="Helvetica Neue"/>
              </a:rPr>
              <a:t> data size</a:t>
            </a:r>
          </a:p>
          <a:p>
            <a:pPr lvl="0">
              <a:lnSpc>
                <a:spcPct val="90000"/>
              </a:lnSpc>
              <a:spcBef>
                <a:spcPts val="1000"/>
              </a:spcBef>
              <a:buClr>
                <a:srgbClr val="FFFFFF"/>
              </a:buClr>
              <a:buSzPts val="1800"/>
            </a:pPr>
            <a:r>
              <a:rPr lang="en-US" sz="1800" dirty="0">
                <a:solidFill>
                  <a:srgbClr val="FFFFFF"/>
                </a:solidFill>
                <a:latin typeface="Helvetica Neue"/>
                <a:ea typeface="Helvetica Neue"/>
                <a:cs typeface="Helvetica Neue"/>
                <a:sym typeface="Helvetica Neue"/>
              </a:rPr>
              <a:t>    </a:t>
            </a:r>
            <a:r>
              <a:rPr lang="en-US" sz="1800" i="1" dirty="0">
                <a:solidFill>
                  <a:srgbClr val="FFFFFF"/>
                </a:solidFill>
                <a:latin typeface="Helvetica Neue"/>
                <a:ea typeface="Helvetica Neue"/>
                <a:cs typeface="Helvetica Neue"/>
                <a:sym typeface="Helvetica Neue"/>
              </a:rPr>
              <a:t>Personal data collected should be adequate, relevant and limited to what is necessary</a:t>
            </a:r>
          </a:p>
          <a:p>
            <a:pPr lvl="0">
              <a:lnSpc>
                <a:spcPct val="90000"/>
              </a:lnSpc>
              <a:spcBef>
                <a:spcPts val="1000"/>
              </a:spcBef>
              <a:buClr>
                <a:srgbClr val="FFFFFF"/>
              </a:buClr>
              <a:buSzPts val="1800"/>
            </a:pPr>
            <a:r>
              <a:rPr lang="en-US" sz="1800" dirty="0">
                <a:solidFill>
                  <a:srgbClr val="FFFFFF"/>
                </a:solidFill>
                <a:latin typeface="Helvetica Neue"/>
                <a:ea typeface="Helvetica Neue"/>
                <a:cs typeface="Helvetica Neue"/>
                <a:sym typeface="Helvetica Neue"/>
              </a:rPr>
              <a:t>4. Uphold </a:t>
            </a:r>
            <a:r>
              <a:rPr lang="en-US" sz="1800" b="1" dirty="0">
                <a:solidFill>
                  <a:srgbClr val="FFFFFF"/>
                </a:solidFill>
                <a:latin typeface="Helvetica Neue"/>
                <a:ea typeface="Helvetica Neue"/>
                <a:cs typeface="Helvetica Neue"/>
                <a:sym typeface="Helvetica Neue"/>
              </a:rPr>
              <a:t>accuracy</a:t>
            </a:r>
          </a:p>
          <a:p>
            <a:pPr lvl="0">
              <a:lnSpc>
                <a:spcPct val="90000"/>
              </a:lnSpc>
              <a:spcBef>
                <a:spcPts val="1000"/>
              </a:spcBef>
              <a:buClr>
                <a:srgbClr val="FFFFFF"/>
              </a:buClr>
              <a:buSzPts val="1800"/>
            </a:pPr>
            <a:r>
              <a:rPr lang="en-US" sz="1800" dirty="0">
                <a:solidFill>
                  <a:srgbClr val="FFFFFF"/>
                </a:solidFill>
                <a:latin typeface="Helvetica Neue"/>
                <a:ea typeface="Helvetica Neue"/>
                <a:cs typeface="Helvetica Neue"/>
                <a:sym typeface="Helvetica Neue"/>
              </a:rPr>
              <a:t>    </a:t>
            </a:r>
            <a:r>
              <a:rPr lang="en-US" sz="1800" i="1" dirty="0">
                <a:solidFill>
                  <a:srgbClr val="FFFFFF"/>
                </a:solidFill>
                <a:latin typeface="Helvetica Neue"/>
                <a:ea typeface="Helvetica Neue"/>
                <a:cs typeface="Helvetica Neue"/>
                <a:sym typeface="Helvetica Neue"/>
              </a:rPr>
              <a:t>Personal data should be accurate and kept up to date</a:t>
            </a:r>
          </a:p>
          <a:p>
            <a:pPr lvl="0">
              <a:lnSpc>
                <a:spcPct val="90000"/>
              </a:lnSpc>
              <a:spcBef>
                <a:spcPts val="1000"/>
              </a:spcBef>
              <a:buClr>
                <a:srgbClr val="FFFFFF"/>
              </a:buClr>
              <a:buSzPts val="1800"/>
            </a:pPr>
            <a:r>
              <a:rPr lang="en-US" sz="1800" dirty="0">
                <a:solidFill>
                  <a:schemeClr val="tx1"/>
                </a:solidFill>
                <a:latin typeface="Helvetica Neue"/>
                <a:ea typeface="Helvetica Neue"/>
                <a:cs typeface="Helvetica Neue"/>
                <a:sym typeface="Helvetica Neue"/>
              </a:rPr>
              <a:t>5. Remove data which are not used</a:t>
            </a:r>
          </a:p>
          <a:p>
            <a:pPr lvl="0">
              <a:lnSpc>
                <a:spcPct val="90000"/>
              </a:lnSpc>
              <a:spcBef>
                <a:spcPts val="1000"/>
              </a:spcBef>
              <a:buClr>
                <a:srgbClr val="FFFFFF"/>
              </a:buClr>
              <a:buSzPts val="1800"/>
            </a:pPr>
            <a:r>
              <a:rPr lang="en-US" sz="1800" dirty="0">
                <a:solidFill>
                  <a:srgbClr val="FFFFFF"/>
                </a:solidFill>
                <a:latin typeface="Helvetica Neue"/>
                <a:ea typeface="Helvetica Neue"/>
                <a:cs typeface="Helvetica Neue"/>
                <a:sym typeface="Helvetica Neue"/>
              </a:rPr>
              <a:t>6. Ensure </a:t>
            </a:r>
            <a:r>
              <a:rPr lang="en-US" sz="1800" b="1" dirty="0">
                <a:solidFill>
                  <a:srgbClr val="FFFFFF"/>
                </a:solidFill>
                <a:latin typeface="Helvetica Neue"/>
                <a:ea typeface="Helvetica Neue"/>
                <a:cs typeface="Helvetica Neue"/>
                <a:sym typeface="Helvetica Neue"/>
              </a:rPr>
              <a:t>data</a:t>
            </a:r>
            <a:r>
              <a:rPr lang="en-US" sz="1800" dirty="0">
                <a:solidFill>
                  <a:srgbClr val="FFFFFF"/>
                </a:solidFill>
                <a:latin typeface="Helvetica Neue"/>
                <a:ea typeface="Helvetica Neue"/>
                <a:cs typeface="Helvetica Neue"/>
                <a:sym typeface="Helvetica Neue"/>
              </a:rPr>
              <a:t> </a:t>
            </a:r>
            <a:r>
              <a:rPr lang="en-US" sz="1800" b="1" dirty="0">
                <a:solidFill>
                  <a:srgbClr val="FFFFFF"/>
                </a:solidFill>
                <a:latin typeface="Helvetica Neue"/>
                <a:ea typeface="Helvetica Neue"/>
                <a:cs typeface="Helvetica Neue"/>
                <a:sym typeface="Helvetica Neue"/>
              </a:rPr>
              <a:t>integrity</a:t>
            </a:r>
            <a:r>
              <a:rPr lang="en-US" sz="1800" dirty="0">
                <a:solidFill>
                  <a:srgbClr val="FFFFFF"/>
                </a:solidFill>
                <a:latin typeface="Helvetica Neue"/>
                <a:ea typeface="Helvetica Neue"/>
                <a:cs typeface="Helvetica Neue"/>
                <a:sym typeface="Helvetica Neue"/>
              </a:rPr>
              <a:t> and </a:t>
            </a:r>
            <a:r>
              <a:rPr lang="en-US" sz="1800" b="1" dirty="0">
                <a:solidFill>
                  <a:srgbClr val="FFFFFF"/>
                </a:solidFill>
                <a:latin typeface="Helvetica Neue"/>
                <a:ea typeface="Helvetica Neue"/>
                <a:cs typeface="Helvetica Neue"/>
                <a:sym typeface="Helvetica Neue"/>
              </a:rPr>
              <a:t>confidentiality</a:t>
            </a:r>
          </a:p>
          <a:p>
            <a:pPr lvl="0">
              <a:lnSpc>
                <a:spcPct val="90000"/>
              </a:lnSpc>
              <a:spcBef>
                <a:spcPts val="1000"/>
              </a:spcBef>
              <a:buClr>
                <a:srgbClr val="FFFFFF"/>
              </a:buClr>
              <a:buSzPts val="1800"/>
            </a:pPr>
            <a:r>
              <a:rPr lang="en-US" sz="1800" dirty="0">
                <a:solidFill>
                  <a:srgbClr val="FFFFFF"/>
                </a:solidFill>
                <a:latin typeface="Helvetica Neue"/>
                <a:ea typeface="Helvetica Neue"/>
                <a:cs typeface="Helvetica Neue"/>
                <a:sym typeface="Helvetica Neue"/>
              </a:rPr>
              <a:t>    </a:t>
            </a:r>
            <a:r>
              <a:rPr lang="en-US" sz="1800" i="1" dirty="0">
                <a:solidFill>
                  <a:srgbClr val="FFFFFF"/>
                </a:solidFill>
                <a:latin typeface="Helvetica Neue"/>
                <a:ea typeface="Helvetica Neue"/>
                <a:cs typeface="Helvetica Neue"/>
                <a:sym typeface="Helvetica Neue"/>
              </a:rPr>
              <a:t>Protection against </a:t>
            </a:r>
            <a:r>
              <a:rPr lang="en-US" sz="1800" i="1" dirty="0" err="1">
                <a:solidFill>
                  <a:srgbClr val="FFFFFF"/>
                </a:solidFill>
                <a:latin typeface="Helvetica Neue"/>
                <a:ea typeface="Helvetica Neue"/>
                <a:cs typeface="Helvetica Neue"/>
                <a:sym typeface="Helvetica Neue"/>
              </a:rPr>
              <a:t>unauthorised</a:t>
            </a:r>
            <a:r>
              <a:rPr lang="en-US" sz="1800" i="1" dirty="0">
                <a:solidFill>
                  <a:srgbClr val="FFFFFF"/>
                </a:solidFill>
                <a:latin typeface="Helvetica Neue"/>
                <a:ea typeface="Helvetica Neue"/>
                <a:cs typeface="Helvetica Neue"/>
                <a:sym typeface="Helvetica Neue"/>
              </a:rPr>
              <a:t> or unlawful processing, accidental loss, destruction or damage, </a:t>
            </a:r>
            <a:endParaRPr lang="en-US" sz="1800" i="1" dirty="0" smtClean="0">
              <a:solidFill>
                <a:srgbClr val="FFFFFF"/>
              </a:solidFill>
              <a:latin typeface="Helvetica Neue"/>
              <a:ea typeface="Helvetica Neue"/>
              <a:cs typeface="Helvetica Neue"/>
              <a:sym typeface="Helvetica Neue"/>
            </a:endParaRPr>
          </a:p>
          <a:p>
            <a:pPr lvl="0">
              <a:lnSpc>
                <a:spcPct val="90000"/>
              </a:lnSpc>
              <a:spcBef>
                <a:spcPts val="1000"/>
              </a:spcBef>
              <a:buClr>
                <a:srgbClr val="FFFFFF"/>
              </a:buClr>
              <a:buSzPts val="1800"/>
            </a:pPr>
            <a:r>
              <a:rPr lang="en-US" sz="1800" i="1" dirty="0">
                <a:solidFill>
                  <a:srgbClr val="FFFFFF"/>
                </a:solidFill>
                <a:latin typeface="Helvetica Neue"/>
                <a:ea typeface="Helvetica Neue"/>
                <a:cs typeface="Helvetica Neue"/>
                <a:sym typeface="Helvetica Neue"/>
              </a:rPr>
              <a:t> </a:t>
            </a:r>
            <a:r>
              <a:rPr lang="en-US" sz="1800" i="1" dirty="0" smtClean="0">
                <a:solidFill>
                  <a:srgbClr val="FFFFFF"/>
                </a:solidFill>
                <a:latin typeface="Helvetica Neue"/>
                <a:ea typeface="Helvetica Neue"/>
                <a:cs typeface="Helvetica Neue"/>
                <a:sym typeface="Helvetica Neue"/>
              </a:rPr>
              <a:t>   using </a:t>
            </a:r>
            <a:r>
              <a:rPr lang="en-US" sz="1800" i="1" dirty="0">
                <a:solidFill>
                  <a:srgbClr val="FFFFFF"/>
                </a:solidFill>
                <a:latin typeface="Helvetica Neue"/>
                <a:ea typeface="Helvetica Neue"/>
                <a:cs typeface="Helvetica Neue"/>
                <a:sym typeface="Helvetica Neue"/>
              </a:rPr>
              <a:t>appropriate technical or organizational measures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440725" y="665164"/>
            <a:ext cx="10701040" cy="115369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FFFF"/>
              </a:buClr>
              <a:buSzPts val="4428"/>
              <a:buFont typeface="Helvetica Neue"/>
              <a:buNone/>
            </a:pPr>
            <a:r>
              <a:rPr lang="en-US" sz="4428" dirty="0" smtClean="0"/>
              <a:t>Archiving </a:t>
            </a:r>
            <a:r>
              <a:rPr lang="en-US" sz="4428" dirty="0"/>
              <a:t>and </a:t>
            </a:r>
            <a:r>
              <a:rPr lang="en-US" sz="4428" dirty="0" smtClean="0"/>
              <a:t>research </a:t>
            </a:r>
            <a:r>
              <a:rPr lang="en-US" sz="4428" dirty="0"/>
              <a:t>e</a:t>
            </a:r>
            <a:r>
              <a:rPr lang="en-US" sz="4428" dirty="0" smtClean="0"/>
              <a:t>xemption </a:t>
            </a:r>
            <a:endParaRPr dirty="0"/>
          </a:p>
        </p:txBody>
      </p:sp>
      <p:sp>
        <p:nvSpPr>
          <p:cNvPr id="95" name="Google Shape;95;p6"/>
          <p:cNvSpPr txBox="1"/>
          <p:nvPr/>
        </p:nvSpPr>
        <p:spPr>
          <a:xfrm>
            <a:off x="545059" y="1558731"/>
            <a:ext cx="10701041" cy="4850518"/>
          </a:xfrm>
          <a:prstGeom prst="rect">
            <a:avLst/>
          </a:prstGeom>
          <a:noFill/>
          <a:ln>
            <a:noFill/>
          </a:ln>
        </p:spPr>
        <p:txBody>
          <a:bodyPr spcFirstLastPara="1" wrap="square" lIns="45700" tIns="45700" rIns="45700" bIns="45700" anchor="t" anchorCtr="0">
            <a:spAutoFit/>
          </a:bodyPr>
          <a:lstStyle/>
          <a:p>
            <a:pPr marL="0" marR="0" lvl="0" indent="0" algn="ctr" rtl="0">
              <a:lnSpc>
                <a:spcPct val="90000"/>
              </a:lnSpc>
              <a:spcBef>
                <a:spcPts val="0"/>
              </a:spcBef>
              <a:spcAft>
                <a:spcPts val="0"/>
              </a:spcAft>
              <a:buClr>
                <a:srgbClr val="FFFFFF"/>
              </a:buClr>
              <a:buSzPts val="2400"/>
              <a:buFont typeface="Helvetica Neue"/>
              <a:buNone/>
            </a:pPr>
            <a:r>
              <a:rPr lang="en-US" sz="2000" b="1" i="1" u="none" strike="noStrike" cap="none" dirty="0">
                <a:solidFill>
                  <a:srgbClr val="FFFFFF"/>
                </a:solidFill>
                <a:latin typeface="Helvetica Neue"/>
                <a:ea typeface="Helvetica Neue"/>
                <a:cs typeface="Helvetica Neue"/>
                <a:sym typeface="Helvetica Neue"/>
              </a:rPr>
              <a:t>Processing for archiving purposes in the public interest, scientific or historical research purposes or statistical purposes, shall be subject to appropriate safeguards</a:t>
            </a:r>
            <a:r>
              <a:rPr lang="en-US" sz="2000" b="0" i="1" u="none" strike="noStrike" cap="none" dirty="0">
                <a:solidFill>
                  <a:srgbClr val="FFFFFF"/>
                </a:solidFill>
                <a:latin typeface="Helvetica Neue"/>
                <a:ea typeface="Helvetica Neue"/>
                <a:cs typeface="Helvetica Neue"/>
                <a:sym typeface="Helvetica Neue"/>
              </a:rPr>
              <a:t>, in accordance with this Regulation, for the rights and freedoms of the data subject. Those safeguards shall ensure that </a:t>
            </a:r>
            <a:r>
              <a:rPr lang="en-US" sz="2000" b="1" i="1" u="none" strike="noStrike" cap="none" dirty="0">
                <a:solidFill>
                  <a:srgbClr val="FFFFFF"/>
                </a:solidFill>
                <a:latin typeface="Helvetica Neue"/>
                <a:ea typeface="Helvetica Neue"/>
                <a:cs typeface="Helvetica Neue"/>
                <a:sym typeface="Helvetica Neue"/>
              </a:rPr>
              <a:t>technical and </a:t>
            </a:r>
            <a:r>
              <a:rPr lang="en-US" sz="2000" b="1" i="1" u="none" strike="noStrike" cap="none" dirty="0" err="1">
                <a:solidFill>
                  <a:srgbClr val="FFFFFF"/>
                </a:solidFill>
                <a:latin typeface="Helvetica Neue"/>
                <a:ea typeface="Helvetica Neue"/>
                <a:cs typeface="Helvetica Neue"/>
                <a:sym typeface="Helvetica Neue"/>
              </a:rPr>
              <a:t>organisational</a:t>
            </a:r>
            <a:r>
              <a:rPr lang="en-US" sz="2000" b="1" i="1" u="none" strike="noStrike" cap="none" dirty="0">
                <a:solidFill>
                  <a:srgbClr val="FFFFFF"/>
                </a:solidFill>
                <a:latin typeface="Helvetica Neue"/>
                <a:ea typeface="Helvetica Neue"/>
                <a:cs typeface="Helvetica Neue"/>
                <a:sym typeface="Helvetica Neue"/>
              </a:rPr>
              <a:t> measures</a:t>
            </a:r>
            <a:r>
              <a:rPr lang="en-US" sz="2000" b="0" i="1" u="none" strike="noStrike" cap="none" dirty="0">
                <a:solidFill>
                  <a:srgbClr val="FFFFFF"/>
                </a:solidFill>
                <a:latin typeface="Helvetica Neue"/>
                <a:ea typeface="Helvetica Neue"/>
                <a:cs typeface="Helvetica Neue"/>
                <a:sym typeface="Helvetica Neue"/>
              </a:rPr>
              <a:t> are in place in particular in order to ensure respect for the principle of </a:t>
            </a:r>
            <a:r>
              <a:rPr lang="en-US" sz="2000" b="1" i="1" u="none" strike="noStrike" cap="none" dirty="0">
                <a:solidFill>
                  <a:srgbClr val="FFFFFF"/>
                </a:solidFill>
                <a:latin typeface="Helvetica Neue"/>
                <a:ea typeface="Helvetica Neue"/>
                <a:cs typeface="Helvetica Neue"/>
                <a:sym typeface="Helvetica Neue"/>
              </a:rPr>
              <a:t>data </a:t>
            </a:r>
            <a:r>
              <a:rPr lang="en-US" sz="2000" b="1" i="1" u="none" strike="noStrike" cap="none" dirty="0" err="1">
                <a:solidFill>
                  <a:srgbClr val="FFFFFF"/>
                </a:solidFill>
                <a:latin typeface="Helvetica Neue"/>
                <a:ea typeface="Helvetica Neue"/>
                <a:cs typeface="Helvetica Neue"/>
                <a:sym typeface="Helvetica Neue"/>
              </a:rPr>
              <a:t>minimisation</a:t>
            </a:r>
            <a:r>
              <a:rPr lang="en-US" sz="2000" b="1" i="1" u="none" strike="noStrike" cap="none" dirty="0">
                <a:solidFill>
                  <a:srgbClr val="FFFFFF"/>
                </a:solidFill>
                <a:latin typeface="Helvetica Neue"/>
                <a:ea typeface="Helvetica Neue"/>
                <a:cs typeface="Helvetica Neue"/>
                <a:sym typeface="Helvetica Neue"/>
              </a:rPr>
              <a:t>.</a:t>
            </a:r>
            <a:r>
              <a:rPr lang="en-US" sz="2000" b="0" i="1" u="none" strike="noStrike" cap="none" dirty="0">
                <a:solidFill>
                  <a:srgbClr val="FFFFFF"/>
                </a:solidFill>
                <a:latin typeface="Helvetica Neue"/>
                <a:ea typeface="Helvetica Neue"/>
                <a:cs typeface="Helvetica Neue"/>
                <a:sym typeface="Helvetica Neue"/>
              </a:rPr>
              <a:t> Those measures may include </a:t>
            </a:r>
            <a:r>
              <a:rPr lang="en-US" sz="2000" b="0" i="1" u="none" strike="noStrike" cap="none" dirty="0" err="1">
                <a:solidFill>
                  <a:srgbClr val="FFFFFF"/>
                </a:solidFill>
                <a:latin typeface="Helvetica Neue"/>
                <a:ea typeface="Helvetica Neue"/>
                <a:cs typeface="Helvetica Neue"/>
                <a:sym typeface="Helvetica Neue"/>
              </a:rPr>
              <a:t>pseudonymisation</a:t>
            </a:r>
            <a:r>
              <a:rPr lang="en-US" sz="2000" b="0" i="1" u="none" strike="noStrike" cap="none" dirty="0">
                <a:solidFill>
                  <a:srgbClr val="FFFFFF"/>
                </a:solidFill>
                <a:latin typeface="Helvetica Neue"/>
                <a:ea typeface="Helvetica Neue"/>
                <a:cs typeface="Helvetica Neue"/>
                <a:sym typeface="Helvetica Neue"/>
              </a:rPr>
              <a:t> provided that those purposes can be fulfilled in that manner. Where those purposes can be fulfilled by further processing which does not permit or no longer permits the identification of data subjects, those purposes shall be fulfilled in that manner</a:t>
            </a:r>
            <a:endParaRPr sz="2000" dirty="0">
              <a:latin typeface="Helvetica Neue" panose="02000503000000020004"/>
            </a:endParaRPr>
          </a:p>
          <a:p>
            <a:pPr marL="0" marR="0" lvl="0" indent="0" algn="l" rtl="0">
              <a:lnSpc>
                <a:spcPct val="90000"/>
              </a:lnSpc>
              <a:spcBef>
                <a:spcPts val="1000"/>
              </a:spcBef>
              <a:spcAft>
                <a:spcPts val="0"/>
              </a:spcAft>
              <a:buClr>
                <a:srgbClr val="FFFFFF"/>
              </a:buClr>
              <a:buSzPts val="1800"/>
              <a:buFont typeface="Helvetica Neue"/>
              <a:buNone/>
            </a:pPr>
            <a:endParaRPr sz="1800" b="0" i="0" u="none" strike="noStrike" cap="none" dirty="0">
              <a:solidFill>
                <a:srgbClr val="000000"/>
              </a:solidFill>
              <a:latin typeface="Calibri"/>
              <a:ea typeface="Calibri"/>
              <a:cs typeface="Calibri"/>
              <a:sym typeface="Calibri"/>
            </a:endParaRPr>
          </a:p>
          <a:p>
            <a:pPr marL="285750" marR="0" lvl="0" indent="-285750" algn="l" rtl="0">
              <a:lnSpc>
                <a:spcPct val="90000"/>
              </a:lnSpc>
              <a:spcBef>
                <a:spcPts val="1000"/>
              </a:spcBef>
              <a:spcAft>
                <a:spcPts val="0"/>
              </a:spcAft>
              <a:buClr>
                <a:srgbClr val="FFFFFF"/>
              </a:buClr>
              <a:buSzPts val="1800"/>
              <a:buFont typeface="Helvetica Neue"/>
              <a:buChar char="»"/>
            </a:pPr>
            <a:r>
              <a:rPr lang="en-US" sz="1800" b="0" i="0" u="none" strike="noStrike" cap="none" dirty="0">
                <a:solidFill>
                  <a:srgbClr val="FFFFFF"/>
                </a:solidFill>
                <a:latin typeface="Helvetica Neue"/>
                <a:ea typeface="Helvetica Neue"/>
                <a:cs typeface="Helvetica Neue"/>
                <a:sym typeface="Helvetica Neue"/>
              </a:rPr>
              <a:t>Principle(s) 2. and 5. are less strict</a:t>
            </a:r>
            <a:endParaRPr dirty="0"/>
          </a:p>
          <a:p>
            <a:pPr marL="285750" indent="-285750">
              <a:lnSpc>
                <a:spcPct val="90000"/>
              </a:lnSpc>
              <a:spcBef>
                <a:spcPts val="1000"/>
              </a:spcBef>
              <a:buClr>
                <a:srgbClr val="FFFFFF"/>
              </a:buClr>
              <a:buSzPts val="1800"/>
              <a:buFont typeface="Helvetica Neue" panose="02000503000000020004" pitchFamily="2" charset="0"/>
              <a:buChar char="»"/>
            </a:pPr>
            <a:r>
              <a:rPr lang="en-US" sz="1800" b="0" i="0" u="none" strike="noStrike" cap="none" dirty="0">
                <a:solidFill>
                  <a:srgbClr val="FFFFFF"/>
                </a:solidFill>
                <a:latin typeface="Helvetica Neue"/>
                <a:ea typeface="Helvetica Neue"/>
                <a:cs typeface="Helvetica Neue"/>
                <a:sym typeface="Helvetica Neue"/>
              </a:rPr>
              <a:t>2. Purpose: further processing allowed </a:t>
            </a:r>
            <a:endParaRPr lang="en-US" dirty="0">
              <a:ea typeface="Helvetica Neue"/>
            </a:endParaRPr>
          </a:p>
          <a:p>
            <a:pPr marL="285750" indent="-285750">
              <a:lnSpc>
                <a:spcPct val="90000"/>
              </a:lnSpc>
              <a:spcBef>
                <a:spcPts val="1000"/>
              </a:spcBef>
              <a:buClr>
                <a:srgbClr val="FFFFFF"/>
              </a:buClr>
              <a:buSzPts val="1800"/>
              <a:buFont typeface="Helvetica Neue" panose="02000503000000020004" pitchFamily="2" charset="0"/>
              <a:buChar char="»"/>
            </a:pPr>
            <a:r>
              <a:rPr lang="en-US" sz="1800" b="0" i="0" u="none" strike="noStrike" cap="none" dirty="0">
                <a:solidFill>
                  <a:srgbClr val="FFFFFF"/>
                </a:solidFill>
                <a:latin typeface="Helvetica Neue"/>
                <a:ea typeface="Helvetica Neue"/>
                <a:cs typeface="Helvetica Neue"/>
                <a:sym typeface="Helvetica Neue"/>
              </a:rPr>
              <a:t>5. Personal data may be stored for longer periods</a:t>
            </a:r>
            <a:endParaRPr dirty="0"/>
          </a:p>
          <a:p>
            <a:pPr marL="0" marR="0" lvl="0" indent="0" algn="l" rtl="0">
              <a:lnSpc>
                <a:spcPct val="90000"/>
              </a:lnSpc>
              <a:spcBef>
                <a:spcPts val="1000"/>
              </a:spcBef>
              <a:spcAft>
                <a:spcPts val="0"/>
              </a:spcAft>
              <a:buClr>
                <a:srgbClr val="FFFFFF"/>
              </a:buClr>
              <a:buSzPts val="1800"/>
              <a:buFont typeface="Helvetica Neue"/>
              <a:buNone/>
            </a:pPr>
            <a:endParaRPr sz="1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FFFFFF"/>
              </a:buClr>
              <a:buSzPts val="1800"/>
              <a:buFont typeface="Helvetica Neue"/>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431101" y="417514"/>
            <a:ext cx="10701040" cy="115369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FFFF"/>
              </a:buClr>
              <a:buSzPts val="4320"/>
              <a:buFont typeface="Helvetica Neue"/>
              <a:buNone/>
            </a:pPr>
            <a:r>
              <a:rPr lang="en-US" sz="4320" dirty="0" smtClean="0"/>
              <a:t>Six </a:t>
            </a:r>
            <a:r>
              <a:rPr lang="en-US" sz="4320" dirty="0"/>
              <a:t>g</a:t>
            </a:r>
            <a:r>
              <a:rPr lang="en-US" sz="4320" dirty="0" smtClean="0"/>
              <a:t>rounds </a:t>
            </a:r>
            <a:r>
              <a:rPr lang="en-US" sz="4320" dirty="0"/>
              <a:t>for </a:t>
            </a:r>
            <a:r>
              <a:rPr lang="en-US" sz="4320" dirty="0" smtClean="0"/>
              <a:t>processing </a:t>
            </a:r>
            <a:r>
              <a:rPr lang="en-US" sz="4320" dirty="0"/>
              <a:t>p</a:t>
            </a:r>
            <a:r>
              <a:rPr lang="en-US" sz="4320" dirty="0" smtClean="0"/>
              <a:t>ersonal </a:t>
            </a:r>
            <a:r>
              <a:rPr lang="en-US" sz="4320" dirty="0"/>
              <a:t>d</a:t>
            </a:r>
            <a:r>
              <a:rPr lang="en-US" sz="4320" dirty="0" smtClean="0"/>
              <a:t>ata </a:t>
            </a:r>
            <a:endParaRPr dirty="0"/>
          </a:p>
        </p:txBody>
      </p:sp>
      <p:sp>
        <p:nvSpPr>
          <p:cNvPr id="101" name="Google Shape;101;p7"/>
          <p:cNvSpPr txBox="1"/>
          <p:nvPr/>
        </p:nvSpPr>
        <p:spPr>
          <a:xfrm>
            <a:off x="536975" y="1289310"/>
            <a:ext cx="10701041" cy="4521197"/>
          </a:xfrm>
          <a:prstGeom prst="rect">
            <a:avLst/>
          </a:prstGeom>
          <a:noFill/>
          <a:ln>
            <a:noFill/>
          </a:ln>
        </p:spPr>
        <p:txBody>
          <a:bodyPr spcFirstLastPara="1" wrap="square" lIns="45700" tIns="45700" rIns="45700" bIns="45700" anchor="t" anchorCtr="0">
            <a:spAutoFit/>
          </a:bodyPr>
          <a:lstStyle/>
          <a:p>
            <a:pPr marR="0" lvl="0" algn="l" rtl="0">
              <a:lnSpc>
                <a:spcPct val="90000"/>
              </a:lnSpc>
              <a:spcBef>
                <a:spcPts val="1000"/>
              </a:spcBef>
              <a:spcAft>
                <a:spcPts val="0"/>
              </a:spcAft>
              <a:buClr>
                <a:srgbClr val="FFFFFF"/>
              </a:buClr>
              <a:buSzPts val="1800"/>
            </a:pPr>
            <a:r>
              <a:rPr lang="en-US" sz="1800" b="0" i="0" u="none" strike="noStrike" cap="none" dirty="0" smtClean="0">
                <a:solidFill>
                  <a:srgbClr val="FFFFFF"/>
                </a:solidFill>
                <a:latin typeface="Helvetica Neue"/>
                <a:ea typeface="Helvetica Neue"/>
                <a:cs typeface="Helvetica Neue"/>
                <a:sym typeface="Helvetica Neue"/>
              </a:rPr>
              <a:t>One </a:t>
            </a:r>
            <a:r>
              <a:rPr lang="en-US" sz="1800" b="0" i="0" u="none" strike="noStrike" cap="none" dirty="0">
                <a:solidFill>
                  <a:srgbClr val="FFFFFF"/>
                </a:solidFill>
                <a:latin typeface="Helvetica Neue"/>
                <a:ea typeface="Helvetica Neue"/>
                <a:cs typeface="Helvetica Neue"/>
                <a:sym typeface="Helvetica Neue"/>
              </a:rPr>
              <a:t>of these </a:t>
            </a:r>
            <a:r>
              <a:rPr lang="en-US" sz="1800" b="0" i="0" u="none" strike="noStrike" cap="none" dirty="0" smtClean="0">
                <a:solidFill>
                  <a:srgbClr val="FFFFFF"/>
                </a:solidFill>
                <a:latin typeface="Helvetica Neue"/>
                <a:ea typeface="Helvetica Neue"/>
                <a:cs typeface="Helvetica Neue"/>
                <a:sym typeface="Helvetica Neue"/>
              </a:rPr>
              <a:t>is required in order </a:t>
            </a:r>
            <a:r>
              <a:rPr lang="en-US" sz="1800" b="0" i="0" u="none" strike="noStrike" cap="none" dirty="0">
                <a:solidFill>
                  <a:srgbClr val="FFFFFF"/>
                </a:solidFill>
                <a:latin typeface="Helvetica Neue"/>
                <a:ea typeface="Helvetica Neue"/>
                <a:cs typeface="Helvetica Neue"/>
                <a:sym typeface="Helvetica Neue"/>
              </a:rPr>
              <a:t>to process a data subject’s personal data:</a:t>
            </a:r>
            <a:endParaRPr lang="en-US" dirty="0">
              <a:ea typeface="Helvetica Neue"/>
            </a:endParaRPr>
          </a:p>
          <a:p>
            <a:pPr marL="285750" marR="0" lvl="0" indent="-285750" algn="l" rtl="0">
              <a:lnSpc>
                <a:spcPct val="90000"/>
              </a:lnSpc>
              <a:spcBef>
                <a:spcPts val="1000"/>
              </a:spcBef>
              <a:spcAft>
                <a:spcPts val="0"/>
              </a:spcAft>
              <a:buClr>
                <a:srgbClr val="FFFFFF"/>
              </a:buClr>
              <a:buSzPts val="1800"/>
              <a:buFont typeface="Helvetica Neue"/>
              <a:buChar char="»"/>
            </a:pPr>
            <a:endParaRPr sz="1800" b="0" i="0" u="none" strike="noStrike" cap="none" dirty="0">
              <a:solidFill>
                <a:srgbClr val="000000"/>
              </a:solidFill>
              <a:latin typeface="Calibri"/>
              <a:ea typeface="Calibri"/>
              <a:cs typeface="Calibri"/>
              <a:sym typeface="Calibri"/>
            </a:endParaRPr>
          </a:p>
          <a:p>
            <a:pPr marL="342900" marR="0" lvl="0" indent="-342900" algn="l" rtl="0">
              <a:spcAft>
                <a:spcPts val="0"/>
              </a:spcAft>
              <a:buClr>
                <a:srgbClr val="FFFFFF"/>
              </a:buClr>
              <a:buSzPts val="1800"/>
              <a:buFont typeface="Helvetica Neue"/>
              <a:buAutoNum type="arabicPeriod"/>
            </a:pPr>
            <a:r>
              <a:rPr lang="en-US" sz="1800" b="0" i="0" u="none" strike="noStrike" cap="none" dirty="0">
                <a:solidFill>
                  <a:srgbClr val="FFFFFF"/>
                </a:solidFill>
                <a:latin typeface="Helvetica Neue"/>
                <a:ea typeface="Helvetica Neue"/>
                <a:cs typeface="Helvetica Neue"/>
                <a:sym typeface="Helvetica Neue"/>
              </a:rPr>
              <a:t>Consent </a:t>
            </a:r>
          </a:p>
          <a:p>
            <a:pPr marL="342900" marR="0" lvl="0" indent="-342900" algn="l" rtl="0">
              <a:spcAft>
                <a:spcPts val="0"/>
              </a:spcAft>
              <a:buClr>
                <a:srgbClr val="FFFFFF"/>
              </a:buClr>
              <a:buSzPts val="1800"/>
              <a:buFont typeface="Helvetica Neue"/>
              <a:buAutoNum type="arabicPeriod"/>
            </a:pPr>
            <a:endParaRPr lang="en-US" sz="1800" b="0" i="0" u="none" strike="noStrike" cap="none" dirty="0" smtClean="0">
              <a:solidFill>
                <a:srgbClr val="FFFFFF"/>
              </a:solidFill>
              <a:latin typeface="Helvetica Neue"/>
              <a:ea typeface="Helvetica Neue"/>
              <a:cs typeface="Helvetica Neue"/>
              <a:sym typeface="Helvetica Neue"/>
            </a:endParaRPr>
          </a:p>
          <a:p>
            <a:pPr marL="342900" marR="0" lvl="0" indent="-342900" algn="l" rtl="0">
              <a:spcAft>
                <a:spcPts val="0"/>
              </a:spcAft>
              <a:buClr>
                <a:srgbClr val="FFFFFF"/>
              </a:buClr>
              <a:buSzPts val="1800"/>
              <a:buFont typeface="Helvetica Neue"/>
              <a:buAutoNum type="arabicPeriod"/>
            </a:pPr>
            <a:r>
              <a:rPr lang="en-US" sz="1800" dirty="0" smtClean="0">
                <a:solidFill>
                  <a:srgbClr val="FFFFFF"/>
                </a:solidFill>
                <a:latin typeface="Helvetica Neue"/>
                <a:ea typeface="Helvetica Neue"/>
                <a:cs typeface="Helvetica Neue"/>
                <a:sym typeface="Helvetica Neue"/>
              </a:rPr>
              <a:t>C</a:t>
            </a:r>
            <a:r>
              <a:rPr lang="en-US" sz="1800" b="0" i="0" u="none" strike="noStrike" cap="none" dirty="0" smtClean="0">
                <a:solidFill>
                  <a:srgbClr val="FFFFFF"/>
                </a:solidFill>
                <a:latin typeface="Helvetica Neue"/>
                <a:ea typeface="Helvetica Neue"/>
                <a:cs typeface="Helvetica Neue"/>
                <a:sym typeface="Helvetica Neue"/>
              </a:rPr>
              <a:t>ontract</a:t>
            </a:r>
            <a:endParaRPr lang="en-US" dirty="0">
              <a:ea typeface="Helvetica Neue"/>
            </a:endParaRPr>
          </a:p>
          <a:p>
            <a:pPr marL="342900" marR="0" lvl="0" indent="-342900" algn="l" rtl="0">
              <a:spcAft>
                <a:spcPts val="0"/>
              </a:spcAft>
              <a:buClr>
                <a:srgbClr val="FFFFFF"/>
              </a:buClr>
              <a:buSzPts val="1800"/>
              <a:buFont typeface="Helvetica Neue"/>
              <a:buAutoNum type="arabicPeriod"/>
            </a:pPr>
            <a:endParaRPr lang="en-US" sz="1800" b="0" i="0" u="none" strike="noStrike" cap="none" dirty="0" smtClean="0">
              <a:solidFill>
                <a:srgbClr val="FFFFFF"/>
              </a:solidFill>
              <a:latin typeface="Helvetica Neue"/>
              <a:ea typeface="Helvetica Neue"/>
              <a:cs typeface="Helvetica Neue"/>
              <a:sym typeface="Helvetica Neue"/>
            </a:endParaRPr>
          </a:p>
          <a:p>
            <a:pPr marL="342900" marR="0" lvl="0" indent="-342900" algn="l" rtl="0">
              <a:spcAft>
                <a:spcPts val="0"/>
              </a:spcAft>
              <a:buClr>
                <a:srgbClr val="FFFFFF"/>
              </a:buClr>
              <a:buSzPts val="1800"/>
              <a:buFont typeface="Helvetica Neue"/>
              <a:buAutoNum type="arabicPeriod"/>
            </a:pPr>
            <a:r>
              <a:rPr lang="en-US" sz="1800" b="0" i="0" u="none" strike="noStrike" cap="none" dirty="0" smtClean="0">
                <a:solidFill>
                  <a:srgbClr val="FFFFFF"/>
                </a:solidFill>
                <a:latin typeface="Helvetica Neue"/>
                <a:ea typeface="Helvetica Neue"/>
                <a:cs typeface="Helvetica Neue"/>
                <a:sym typeface="Helvetica Neue"/>
              </a:rPr>
              <a:t>Legal </a:t>
            </a:r>
            <a:r>
              <a:rPr lang="en-US" sz="1800" b="0" i="0" u="none" strike="noStrike" cap="none" dirty="0">
                <a:solidFill>
                  <a:srgbClr val="FFFFFF"/>
                </a:solidFill>
                <a:latin typeface="Helvetica Neue"/>
                <a:ea typeface="Helvetica Neue"/>
                <a:cs typeface="Helvetica Neue"/>
                <a:sym typeface="Helvetica Neue"/>
              </a:rPr>
              <a:t>obligation</a:t>
            </a:r>
            <a:endParaRPr lang="en-US" dirty="0">
              <a:ea typeface="Helvetica Neue"/>
            </a:endParaRPr>
          </a:p>
          <a:p>
            <a:pPr marL="342900" marR="0" lvl="0" indent="-342900" algn="l" rtl="0">
              <a:spcAft>
                <a:spcPts val="0"/>
              </a:spcAft>
              <a:buClr>
                <a:srgbClr val="FFFFFF"/>
              </a:buClr>
              <a:buSzPts val="1800"/>
              <a:buFont typeface="Helvetica Neue"/>
              <a:buAutoNum type="arabicPeriod"/>
            </a:pPr>
            <a:endParaRPr lang="en-US" sz="1800" b="0" i="0" u="none" strike="noStrike" cap="none" dirty="0" smtClean="0">
              <a:solidFill>
                <a:srgbClr val="FFFFFF"/>
              </a:solidFill>
              <a:latin typeface="Helvetica Neue"/>
              <a:ea typeface="Helvetica Neue"/>
              <a:cs typeface="Helvetica Neue"/>
              <a:sym typeface="Helvetica Neue"/>
            </a:endParaRPr>
          </a:p>
          <a:p>
            <a:pPr marL="342900" marR="0" lvl="0" indent="-342900" algn="l" rtl="0">
              <a:spcAft>
                <a:spcPts val="0"/>
              </a:spcAft>
              <a:buClr>
                <a:srgbClr val="FFFFFF"/>
              </a:buClr>
              <a:buSzPts val="1800"/>
              <a:buFont typeface="Helvetica Neue"/>
              <a:buAutoNum type="arabicPeriod"/>
            </a:pPr>
            <a:r>
              <a:rPr lang="en-US" sz="1800" b="0" i="0" u="none" strike="noStrike" cap="none" dirty="0" smtClean="0">
                <a:solidFill>
                  <a:srgbClr val="FFFFFF"/>
                </a:solidFill>
                <a:latin typeface="Helvetica Neue"/>
                <a:ea typeface="Helvetica Neue"/>
                <a:cs typeface="Helvetica Neue"/>
                <a:sym typeface="Helvetica Neue"/>
              </a:rPr>
              <a:t>Vital </a:t>
            </a:r>
            <a:r>
              <a:rPr lang="en-US" sz="1800" b="0" i="0" u="none" strike="noStrike" cap="none" dirty="0">
                <a:solidFill>
                  <a:srgbClr val="FFFFFF"/>
                </a:solidFill>
                <a:latin typeface="Helvetica Neue"/>
                <a:ea typeface="Helvetica Neue"/>
                <a:cs typeface="Helvetica Neue"/>
                <a:sym typeface="Helvetica Neue"/>
              </a:rPr>
              <a:t>interests</a:t>
            </a:r>
            <a:endParaRPr lang="en-US" dirty="0">
              <a:ea typeface="Helvetica Neue"/>
            </a:endParaRPr>
          </a:p>
          <a:p>
            <a:pPr marL="342900" marR="0" lvl="0" indent="-342900" algn="l" rtl="0">
              <a:spcAft>
                <a:spcPts val="0"/>
              </a:spcAft>
              <a:buClr>
                <a:srgbClr val="FFFFFF"/>
              </a:buClr>
              <a:buSzPts val="1800"/>
              <a:buFont typeface="Helvetica Neue"/>
              <a:buAutoNum type="arabicPeriod"/>
            </a:pPr>
            <a:endParaRPr lang="en-US" sz="1800" dirty="0" smtClean="0">
              <a:solidFill>
                <a:srgbClr val="FFFFFF"/>
              </a:solidFill>
              <a:latin typeface="Helvetica Neue"/>
              <a:ea typeface="Helvetica Neue"/>
              <a:cs typeface="Helvetica Neue"/>
              <a:sym typeface="Helvetica Neue"/>
            </a:endParaRPr>
          </a:p>
          <a:p>
            <a:pPr marL="342900" marR="0" lvl="0" indent="-342900" algn="l" rtl="0">
              <a:spcAft>
                <a:spcPts val="0"/>
              </a:spcAft>
              <a:buClr>
                <a:srgbClr val="FFFFFF"/>
              </a:buClr>
              <a:buSzPts val="1800"/>
              <a:buFont typeface="Helvetica Neue"/>
              <a:buAutoNum type="arabicPeriod"/>
            </a:pPr>
            <a:r>
              <a:rPr lang="en-US" sz="1800" dirty="0" smtClean="0">
                <a:solidFill>
                  <a:srgbClr val="FFFFFF"/>
                </a:solidFill>
                <a:latin typeface="Helvetica Neue"/>
                <a:ea typeface="Helvetica Neue"/>
                <a:cs typeface="Helvetica Neue"/>
                <a:sym typeface="Helvetica Neue"/>
              </a:rPr>
              <a:t>P</a:t>
            </a:r>
            <a:r>
              <a:rPr lang="en-US" sz="1800" b="0" i="0" u="none" strike="noStrike" cap="none" dirty="0" smtClean="0">
                <a:solidFill>
                  <a:srgbClr val="FFFFFF"/>
                </a:solidFill>
                <a:latin typeface="Helvetica Neue"/>
                <a:ea typeface="Helvetica Neue"/>
                <a:cs typeface="Helvetica Neue"/>
                <a:sym typeface="Helvetica Neue"/>
              </a:rPr>
              <a:t>ublic </a:t>
            </a:r>
            <a:r>
              <a:rPr lang="en-US" sz="1800" b="0" i="0" u="none" strike="noStrike" cap="none" dirty="0">
                <a:solidFill>
                  <a:srgbClr val="FFFFFF"/>
                </a:solidFill>
                <a:latin typeface="Helvetica Neue"/>
                <a:ea typeface="Helvetica Neue"/>
                <a:cs typeface="Helvetica Neue"/>
                <a:sym typeface="Helvetica Neue"/>
              </a:rPr>
              <a:t>interest</a:t>
            </a:r>
            <a:endParaRPr lang="en-US" dirty="0">
              <a:ea typeface="Helvetica Neue"/>
            </a:endParaRPr>
          </a:p>
          <a:p>
            <a:pPr marL="342900" marR="0" lvl="0" indent="-342900" algn="l" rtl="0">
              <a:spcAft>
                <a:spcPts val="0"/>
              </a:spcAft>
              <a:buClr>
                <a:srgbClr val="FFFFFF"/>
              </a:buClr>
              <a:buSzPts val="1800"/>
              <a:buFont typeface="Helvetica Neue"/>
              <a:buAutoNum type="arabicPeriod"/>
            </a:pPr>
            <a:endParaRPr lang="en-US" sz="1800" b="0" i="0" u="none" strike="noStrike" cap="none" dirty="0" smtClean="0">
              <a:solidFill>
                <a:srgbClr val="FFFFFF"/>
              </a:solidFill>
              <a:latin typeface="Helvetica Neue"/>
              <a:ea typeface="Helvetica Neue"/>
              <a:cs typeface="Helvetica Neue"/>
              <a:sym typeface="Helvetica Neue"/>
            </a:endParaRPr>
          </a:p>
          <a:p>
            <a:pPr marL="342900" marR="0" lvl="0" indent="-342900" algn="l" rtl="0">
              <a:spcAft>
                <a:spcPts val="0"/>
              </a:spcAft>
              <a:buClr>
                <a:srgbClr val="FFFFFF"/>
              </a:buClr>
              <a:buSzPts val="1800"/>
              <a:buFont typeface="Helvetica Neue"/>
              <a:buAutoNum type="arabicPeriod"/>
            </a:pPr>
            <a:r>
              <a:rPr lang="en-US" sz="1800" b="0" i="0" u="none" strike="noStrike" cap="none" dirty="0" smtClean="0">
                <a:solidFill>
                  <a:srgbClr val="FFFFFF"/>
                </a:solidFill>
                <a:latin typeface="Helvetica Neue"/>
                <a:ea typeface="Helvetica Neue"/>
                <a:cs typeface="Helvetica Neue"/>
                <a:sym typeface="Helvetica Neue"/>
              </a:rPr>
              <a:t>Legitimate </a:t>
            </a:r>
            <a:r>
              <a:rPr lang="en-US" sz="1800" b="0" i="0" u="none" strike="noStrike" cap="none" dirty="0">
                <a:solidFill>
                  <a:srgbClr val="FFFFFF"/>
                </a:solidFill>
                <a:latin typeface="Helvetica Neue"/>
                <a:ea typeface="Helvetica Neue"/>
                <a:cs typeface="Helvetica Neue"/>
                <a:sym typeface="Helvetica Neue"/>
              </a:rPr>
              <a:t>interest</a:t>
            </a:r>
            <a:endParaRPr dirty="0"/>
          </a:p>
          <a:p>
            <a:pPr marL="0" marR="0" lvl="0" indent="0" algn="l" rtl="0">
              <a:lnSpc>
                <a:spcPct val="90000"/>
              </a:lnSpc>
              <a:spcAft>
                <a:spcPts val="0"/>
              </a:spcAft>
              <a:buClr>
                <a:srgbClr val="FFFFFF"/>
              </a:buClr>
              <a:buSzPts val="1800"/>
              <a:buFont typeface="Helvetica Neue"/>
              <a:buNone/>
            </a:pPr>
            <a:endParaRPr sz="1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FFFFFF"/>
              </a:buClr>
              <a:buSzPts val="1800"/>
              <a:buFont typeface="Helvetica Neue"/>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440726" y="341314"/>
            <a:ext cx="10701040" cy="115369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FFFF"/>
              </a:buClr>
              <a:buSzPts val="5400"/>
              <a:buFont typeface="Helvetica Neue"/>
              <a:buNone/>
            </a:pPr>
            <a:r>
              <a:rPr lang="en-US" sz="5400" b="0" i="0" u="none" strike="noStrike" cap="none" dirty="0" smtClean="0">
                <a:solidFill>
                  <a:srgbClr val="FFFFFF"/>
                </a:solidFill>
                <a:latin typeface="Helvetica Neue"/>
                <a:ea typeface="Helvetica Neue"/>
                <a:cs typeface="Helvetica Neue"/>
                <a:sym typeface="Helvetica Neue"/>
              </a:rPr>
              <a:t>Data subject </a:t>
            </a:r>
            <a:r>
              <a:rPr lang="en-US" dirty="0"/>
              <a:t>r</a:t>
            </a:r>
            <a:r>
              <a:rPr lang="en-US" sz="5400" b="0" i="0" u="none" strike="noStrike" cap="none" dirty="0" smtClean="0">
                <a:solidFill>
                  <a:srgbClr val="FFFFFF"/>
                </a:solidFill>
                <a:latin typeface="Helvetica Neue"/>
                <a:ea typeface="Helvetica Neue"/>
                <a:cs typeface="Helvetica Neue"/>
                <a:sym typeface="Helvetica Neue"/>
              </a:rPr>
              <a:t>ights</a:t>
            </a:r>
            <a:endParaRPr dirty="0"/>
          </a:p>
        </p:txBody>
      </p:sp>
      <p:sp>
        <p:nvSpPr>
          <p:cNvPr id="107" name="Google Shape;107;p8"/>
          <p:cNvSpPr txBox="1"/>
          <p:nvPr/>
        </p:nvSpPr>
        <p:spPr>
          <a:xfrm>
            <a:off x="440725" y="1501891"/>
            <a:ext cx="10701041" cy="4448357"/>
          </a:xfrm>
          <a:prstGeom prst="rect">
            <a:avLst/>
          </a:prstGeom>
          <a:noFill/>
          <a:ln>
            <a:noFill/>
          </a:ln>
        </p:spPr>
        <p:txBody>
          <a:bodyPr spcFirstLastPara="1" wrap="square" lIns="45700" tIns="45700" rIns="45700" bIns="45700" anchor="t" anchorCtr="0">
            <a:spAutoFit/>
          </a:bodyPr>
          <a:lstStyle/>
          <a:p>
            <a:pPr marL="285750" marR="0" lvl="0" indent="-285750" algn="l" rtl="0">
              <a:lnSpc>
                <a:spcPct val="90000"/>
              </a:lnSpc>
              <a:spcAft>
                <a:spcPts val="0"/>
              </a:spcAft>
              <a:buClr>
                <a:srgbClr val="FFFFFF"/>
              </a:buClr>
              <a:buSzPts val="1800"/>
              <a:buFont typeface="Helvetica Neue"/>
              <a:buChar char="»"/>
            </a:pPr>
            <a:r>
              <a:rPr lang="en-US" sz="1800" b="0" i="0" u="none" strike="noStrike" cap="none" dirty="0">
                <a:solidFill>
                  <a:srgbClr val="FFFFFF"/>
                </a:solidFill>
                <a:latin typeface="Helvetica Neue"/>
                <a:ea typeface="Helvetica Neue"/>
                <a:cs typeface="Helvetica Neue"/>
                <a:sym typeface="Helvetica Neue"/>
              </a:rPr>
              <a:t>The right to be informed</a:t>
            </a:r>
          </a:p>
          <a:p>
            <a:pPr marL="285750" marR="0" lvl="0" indent="-285750" algn="l" rtl="0">
              <a:lnSpc>
                <a:spcPct val="90000"/>
              </a:lnSpc>
              <a:spcAft>
                <a:spcPts val="0"/>
              </a:spcAft>
              <a:buClr>
                <a:srgbClr val="FFFFFF"/>
              </a:buClr>
              <a:buSzPts val="1800"/>
              <a:buFont typeface="Helvetica Neue"/>
              <a:buChar char="»"/>
            </a:pPr>
            <a:endParaRPr dirty="0"/>
          </a:p>
          <a:p>
            <a:pPr marL="285750" marR="0" lvl="0" indent="-285750" algn="l" rtl="0">
              <a:lnSpc>
                <a:spcPct val="90000"/>
              </a:lnSpc>
              <a:spcAft>
                <a:spcPts val="0"/>
              </a:spcAft>
              <a:buClr>
                <a:srgbClr val="FFFFFF"/>
              </a:buClr>
              <a:buSzPts val="1800"/>
              <a:buFont typeface="Helvetica Neue"/>
              <a:buChar char="»"/>
            </a:pPr>
            <a:r>
              <a:rPr lang="en-US" sz="1800" b="0" i="0" u="none" strike="noStrike" cap="none" dirty="0">
                <a:solidFill>
                  <a:srgbClr val="FFFFFF"/>
                </a:solidFill>
                <a:latin typeface="Helvetica Neue"/>
                <a:ea typeface="Helvetica Neue"/>
                <a:cs typeface="Helvetica Neue"/>
                <a:sym typeface="Helvetica Neue"/>
              </a:rPr>
              <a:t>The right of access</a:t>
            </a:r>
          </a:p>
          <a:p>
            <a:pPr marL="285750" marR="0" lvl="0" indent="-285750" algn="l" rtl="0">
              <a:lnSpc>
                <a:spcPct val="90000"/>
              </a:lnSpc>
              <a:spcAft>
                <a:spcPts val="0"/>
              </a:spcAft>
              <a:buClr>
                <a:srgbClr val="FFFFFF"/>
              </a:buClr>
              <a:buSzPts val="1800"/>
              <a:buFont typeface="Helvetica Neue"/>
              <a:buChar char="»"/>
            </a:pPr>
            <a:endParaRPr dirty="0"/>
          </a:p>
          <a:p>
            <a:pPr marL="285750" marR="0" lvl="0" indent="-285750" algn="l" rtl="0">
              <a:lnSpc>
                <a:spcPct val="90000"/>
              </a:lnSpc>
              <a:spcAft>
                <a:spcPts val="0"/>
              </a:spcAft>
              <a:buClr>
                <a:srgbClr val="FFFFFF"/>
              </a:buClr>
              <a:buSzPts val="1800"/>
              <a:buFont typeface="Helvetica Neue"/>
              <a:buChar char="»"/>
            </a:pPr>
            <a:r>
              <a:rPr lang="en-US" sz="1800" b="0" i="0" u="none" strike="noStrike" cap="none" dirty="0">
                <a:solidFill>
                  <a:srgbClr val="FFFFFF"/>
                </a:solidFill>
                <a:latin typeface="Helvetica Neue"/>
                <a:ea typeface="Helvetica Neue"/>
                <a:cs typeface="Helvetica Neue"/>
                <a:sym typeface="Helvetica Neue"/>
              </a:rPr>
              <a:t>The right to rectification</a:t>
            </a:r>
          </a:p>
          <a:p>
            <a:pPr marL="285750" marR="0" lvl="0" indent="-285750" algn="l" rtl="0">
              <a:lnSpc>
                <a:spcPct val="90000"/>
              </a:lnSpc>
              <a:spcAft>
                <a:spcPts val="0"/>
              </a:spcAft>
              <a:buClr>
                <a:srgbClr val="FFFFFF"/>
              </a:buClr>
              <a:buSzPts val="1800"/>
              <a:buFont typeface="Helvetica Neue"/>
              <a:buChar char="»"/>
            </a:pPr>
            <a:endParaRPr dirty="0"/>
          </a:p>
          <a:p>
            <a:pPr marL="285750" marR="0" lvl="0" indent="-285750" algn="l" rtl="0">
              <a:lnSpc>
                <a:spcPct val="90000"/>
              </a:lnSpc>
              <a:spcAft>
                <a:spcPts val="0"/>
              </a:spcAft>
              <a:buClr>
                <a:srgbClr val="FFFFFF"/>
              </a:buClr>
              <a:buSzPts val="1800"/>
              <a:buFont typeface="Helvetica Neue"/>
              <a:buChar char="»"/>
            </a:pPr>
            <a:r>
              <a:rPr lang="en-US" sz="1800" b="0" i="0" u="none" strike="noStrike" cap="none" dirty="0">
                <a:solidFill>
                  <a:srgbClr val="FFFFFF"/>
                </a:solidFill>
                <a:latin typeface="Helvetica Neue"/>
                <a:ea typeface="Helvetica Neue"/>
                <a:cs typeface="Helvetica Neue"/>
                <a:sym typeface="Helvetica Neue"/>
              </a:rPr>
              <a:t>The right to erasure - the ‘right to be forgotten’</a:t>
            </a:r>
          </a:p>
          <a:p>
            <a:pPr marL="285750" marR="0" lvl="0" indent="-285750" algn="l" rtl="0">
              <a:lnSpc>
                <a:spcPct val="90000"/>
              </a:lnSpc>
              <a:spcAft>
                <a:spcPts val="0"/>
              </a:spcAft>
              <a:buClr>
                <a:srgbClr val="FFFFFF"/>
              </a:buClr>
              <a:buSzPts val="1800"/>
              <a:buFont typeface="Helvetica Neue"/>
              <a:buChar char="»"/>
            </a:pPr>
            <a:endParaRPr dirty="0"/>
          </a:p>
          <a:p>
            <a:pPr marL="285750" marR="0" lvl="0" indent="-285750" algn="l" rtl="0">
              <a:lnSpc>
                <a:spcPct val="90000"/>
              </a:lnSpc>
              <a:spcAft>
                <a:spcPts val="0"/>
              </a:spcAft>
              <a:buClr>
                <a:srgbClr val="FFFFFF"/>
              </a:buClr>
              <a:buSzPts val="1800"/>
              <a:buFont typeface="Helvetica Neue"/>
              <a:buChar char="»"/>
            </a:pPr>
            <a:r>
              <a:rPr lang="en-US" sz="1800" b="0" i="0" u="none" strike="noStrike" cap="none" dirty="0">
                <a:solidFill>
                  <a:srgbClr val="FFFFFF"/>
                </a:solidFill>
                <a:latin typeface="Helvetica Neue"/>
                <a:ea typeface="Helvetica Neue"/>
                <a:cs typeface="Helvetica Neue"/>
                <a:sym typeface="Helvetica Neue"/>
              </a:rPr>
              <a:t>The right to restrict processing</a:t>
            </a:r>
          </a:p>
          <a:p>
            <a:pPr marL="285750" marR="0" lvl="0" indent="-285750" algn="l" rtl="0">
              <a:lnSpc>
                <a:spcPct val="90000"/>
              </a:lnSpc>
              <a:spcAft>
                <a:spcPts val="0"/>
              </a:spcAft>
              <a:buClr>
                <a:srgbClr val="FFFFFF"/>
              </a:buClr>
              <a:buSzPts val="1800"/>
              <a:buFont typeface="Helvetica Neue"/>
              <a:buChar char="»"/>
            </a:pPr>
            <a:endParaRPr dirty="0"/>
          </a:p>
          <a:p>
            <a:pPr marL="285750" marR="0" lvl="0" indent="-285750" algn="l" rtl="0">
              <a:lnSpc>
                <a:spcPct val="90000"/>
              </a:lnSpc>
              <a:spcAft>
                <a:spcPts val="0"/>
              </a:spcAft>
              <a:buClr>
                <a:srgbClr val="FFFFFF"/>
              </a:buClr>
              <a:buSzPts val="1800"/>
              <a:buFont typeface="Helvetica Neue"/>
              <a:buChar char="»"/>
            </a:pPr>
            <a:r>
              <a:rPr lang="en-US" sz="1800" b="0" i="0" u="none" strike="noStrike" cap="none" dirty="0">
                <a:solidFill>
                  <a:srgbClr val="FFFFFF"/>
                </a:solidFill>
                <a:latin typeface="Helvetica Neue"/>
                <a:ea typeface="Helvetica Neue"/>
                <a:cs typeface="Helvetica Neue"/>
                <a:sym typeface="Helvetica Neue"/>
              </a:rPr>
              <a:t>The right to data portability</a:t>
            </a:r>
          </a:p>
          <a:p>
            <a:pPr marL="285750" marR="0" lvl="0" indent="-285750" algn="l" rtl="0">
              <a:lnSpc>
                <a:spcPct val="90000"/>
              </a:lnSpc>
              <a:spcAft>
                <a:spcPts val="0"/>
              </a:spcAft>
              <a:buClr>
                <a:srgbClr val="FFFFFF"/>
              </a:buClr>
              <a:buSzPts val="1800"/>
              <a:buFont typeface="Helvetica Neue"/>
              <a:buChar char="»"/>
            </a:pPr>
            <a:endParaRPr dirty="0"/>
          </a:p>
          <a:p>
            <a:pPr marL="285750" marR="0" lvl="0" indent="-285750" algn="l" rtl="0">
              <a:lnSpc>
                <a:spcPct val="90000"/>
              </a:lnSpc>
              <a:spcAft>
                <a:spcPts val="0"/>
              </a:spcAft>
              <a:buClr>
                <a:srgbClr val="FFFFFF"/>
              </a:buClr>
              <a:buSzPts val="1800"/>
              <a:buFont typeface="Helvetica Neue"/>
              <a:buChar char="»"/>
            </a:pPr>
            <a:r>
              <a:rPr lang="en-US" sz="1800" b="0" i="0" u="none" strike="noStrike" cap="none" dirty="0">
                <a:solidFill>
                  <a:srgbClr val="FFFFFF"/>
                </a:solidFill>
                <a:latin typeface="Helvetica Neue"/>
                <a:ea typeface="Helvetica Neue"/>
                <a:cs typeface="Helvetica Neue"/>
                <a:sym typeface="Helvetica Neue"/>
              </a:rPr>
              <a:t>The right to object </a:t>
            </a:r>
          </a:p>
          <a:p>
            <a:pPr marL="285750" marR="0" lvl="0" indent="-285750" algn="l" rtl="0">
              <a:lnSpc>
                <a:spcPct val="90000"/>
              </a:lnSpc>
              <a:spcAft>
                <a:spcPts val="0"/>
              </a:spcAft>
              <a:buClr>
                <a:srgbClr val="FFFFFF"/>
              </a:buClr>
              <a:buSzPts val="1800"/>
              <a:buFont typeface="Helvetica Neue"/>
              <a:buChar char="»"/>
            </a:pPr>
            <a:endParaRPr dirty="0"/>
          </a:p>
          <a:p>
            <a:pPr marL="285750" marR="0" lvl="0" indent="-285750" algn="l" rtl="0">
              <a:lnSpc>
                <a:spcPct val="90000"/>
              </a:lnSpc>
              <a:spcAft>
                <a:spcPts val="0"/>
              </a:spcAft>
              <a:buClr>
                <a:srgbClr val="FFFFFF"/>
              </a:buClr>
              <a:buSzPts val="1800"/>
              <a:buFont typeface="Helvetica Neue"/>
              <a:buChar char="»"/>
            </a:pPr>
            <a:r>
              <a:rPr lang="en-US" sz="1800" b="0" i="0" u="none" strike="noStrike" cap="none" dirty="0">
                <a:solidFill>
                  <a:srgbClr val="FFFFFF"/>
                </a:solidFill>
                <a:latin typeface="Helvetica Neue"/>
                <a:ea typeface="Helvetica Neue"/>
                <a:cs typeface="Helvetica Neue"/>
                <a:sym typeface="Helvetica Neue"/>
              </a:rPr>
              <a:t>Rights in relation to automated individual decision-making and profiling</a:t>
            </a:r>
            <a:endParaRPr dirty="0"/>
          </a:p>
          <a:p>
            <a:pPr marL="285750" marR="0" lvl="0" indent="-171450" algn="l" rtl="0">
              <a:lnSpc>
                <a:spcPct val="90000"/>
              </a:lnSpc>
              <a:spcAft>
                <a:spcPts val="0"/>
              </a:spcAft>
              <a:buClr>
                <a:srgbClr val="FFFFFF"/>
              </a:buClr>
              <a:buSzPts val="1800"/>
              <a:buFont typeface="Helvetica Neue"/>
              <a:buNone/>
            </a:pPr>
            <a:endParaRPr sz="1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FFFFFF"/>
              </a:buClr>
              <a:buSzPts val="1800"/>
              <a:buFont typeface="Helvetica Neue"/>
              <a:buNone/>
            </a:pPr>
            <a:endParaRPr sz="18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FFFFFF"/>
              </a:buClr>
              <a:buSzPts val="1800"/>
              <a:buFont typeface="Helvetica Neue"/>
              <a:buNone/>
            </a:pPr>
            <a:endParaRPr sz="1800" b="0" i="0" u="none" strike="noStrike" cap="none" dirty="0">
              <a:solidFill>
                <a:srgbClr val="000000"/>
              </a:solidFill>
              <a:latin typeface="Calibri"/>
              <a:ea typeface="Calibri"/>
              <a:cs typeface="Calibri"/>
              <a:sym typeface="Calibri"/>
            </a:endParaRPr>
          </a:p>
        </p:txBody>
      </p:sp>
      <p:pic>
        <p:nvPicPr>
          <p:cNvPr id="108" name="Google Shape;108;p8" descr="5Protect_Header.png"/>
          <p:cNvPicPr preferRelativeResize="0"/>
          <p:nvPr/>
        </p:nvPicPr>
        <p:blipFill rotWithShape="1">
          <a:blip r:embed="rId3">
            <a:alphaModFix/>
          </a:blip>
          <a:srcRect/>
          <a:stretch/>
        </p:blipFill>
        <p:spPr>
          <a:xfrm>
            <a:off x="8687916" y="2226636"/>
            <a:ext cx="3322576" cy="183728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ESSDA">
  <a:themeElements>
    <a:clrScheme name="CESSD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SSDA">
  <a:themeElements>
    <a:clrScheme name="CESSD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2392</Words>
  <Application>Microsoft Office PowerPoint</Application>
  <PresentationFormat>Custom</PresentationFormat>
  <Paragraphs>239</Paragraphs>
  <Slides>34</Slides>
  <Notes>13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CESSDA</vt:lpstr>
      <vt:lpstr>GDPR and research one year on  ̶  Experiences across Europe</vt:lpstr>
      <vt:lpstr>Overview</vt:lpstr>
      <vt:lpstr>Let’s ask YOU some questions first </vt:lpstr>
      <vt:lpstr>The General Data Protection Regulation (GDPR)</vt:lpstr>
      <vt:lpstr>Personal, Pseudonymised, Anonymous data</vt:lpstr>
      <vt:lpstr>Principles for processing personal data </vt:lpstr>
      <vt:lpstr>Archiving and research exemption </vt:lpstr>
      <vt:lpstr>Six grounds for processing personal data </vt:lpstr>
      <vt:lpstr>Data subject rights</vt:lpstr>
      <vt:lpstr>Experiences UK</vt:lpstr>
      <vt:lpstr>Changes in the UK</vt:lpstr>
      <vt:lpstr>Changes in the UK</vt:lpstr>
      <vt:lpstr>Experiences Germany</vt:lpstr>
      <vt:lpstr>„Great commotion“</vt:lpstr>
      <vt:lpstr>Issue: “Anonymization”</vt:lpstr>
      <vt:lpstr>Other issues</vt:lpstr>
      <vt:lpstr>Data protection at GESIS</vt:lpstr>
      <vt:lpstr>Experiences Norway</vt:lpstr>
      <vt:lpstr>Norway experiences</vt:lpstr>
      <vt:lpstr>Consent as legal basis - implications after GDPR</vt:lpstr>
      <vt:lpstr>Children and consent as a legal basis</vt:lpstr>
      <vt:lpstr>Data Protection Impact Assessment (DPIA)</vt:lpstr>
      <vt:lpstr>Experiences Netherlands</vt:lpstr>
      <vt:lpstr>Overview Privacy Legislation - The Netherlands</vt:lpstr>
      <vt:lpstr>National Initiatives: National Coordination Point RDM</vt:lpstr>
      <vt:lpstr>Trend: Appropriate Measures for Research Scenarios (scaleable). Individual research</vt:lpstr>
      <vt:lpstr>Research Scenarios - continued Collaborative research:</vt:lpstr>
      <vt:lpstr>Work in progress (since 2016): National Code of Conduct for processing Personal Data</vt:lpstr>
      <vt:lpstr>National Training Program: Data Support</vt:lpstr>
      <vt:lpstr>Questions</vt:lpstr>
      <vt:lpstr>Questions</vt:lpstr>
      <vt:lpstr>Questions</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RDM Expert Tour Guide: GDPR</dc:title>
  <dc:creator>Van Den Eynden, Veerle M A</dc:creator>
  <cp:lastModifiedBy>Uporabnik</cp:lastModifiedBy>
  <cp:revision>145</cp:revision>
  <dcterms:modified xsi:type="dcterms:W3CDTF">2019-06-28T08:03:17Z</dcterms:modified>
</cp:coreProperties>
</file>