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262" r:id="rId2"/>
    <p:sldId id="285" r:id="rId3"/>
    <p:sldId id="265" r:id="rId4"/>
    <p:sldId id="264" r:id="rId5"/>
    <p:sldId id="286" r:id="rId6"/>
    <p:sldId id="287" r:id="rId7"/>
    <p:sldId id="289" r:id="rId8"/>
    <p:sldId id="290" r:id="rId9"/>
    <p:sldId id="322" r:id="rId10"/>
    <p:sldId id="291" r:id="rId11"/>
    <p:sldId id="295" r:id="rId12"/>
    <p:sldId id="270" r:id="rId13"/>
    <p:sldId id="323" r:id="rId14"/>
    <p:sldId id="297" r:id="rId15"/>
    <p:sldId id="316" r:id="rId16"/>
    <p:sldId id="317" r:id="rId17"/>
    <p:sldId id="315" r:id="rId18"/>
    <p:sldId id="328" r:id="rId19"/>
    <p:sldId id="306" r:id="rId20"/>
    <p:sldId id="336" r:id="rId21"/>
    <p:sldId id="281" r:id="rId22"/>
    <p:sldId id="283" r:id="rId23"/>
    <p:sldId id="313" r:id="rId24"/>
    <p:sldId id="284" r:id="rId25"/>
    <p:sldId id="302" r:id="rId26"/>
    <p:sldId id="330" r:id="rId27"/>
    <p:sldId id="331" r:id="rId28"/>
    <p:sldId id="332" r:id="rId29"/>
    <p:sldId id="327" r:id="rId30"/>
    <p:sldId id="320" r:id="rId31"/>
    <p:sldId id="340" r:id="rId32"/>
    <p:sldId id="341" r:id="rId33"/>
    <p:sldId id="335" r:id="rId34"/>
    <p:sldId id="337" r:id="rId35"/>
    <p:sldId id="338" r:id="rId36"/>
    <p:sldId id="339" r:id="rId37"/>
    <p:sldId id="343" r:id="rId38"/>
    <p:sldId id="344" r:id="rId39"/>
    <p:sldId id="333" r:id="rId40"/>
    <p:sldId id="334" r:id="rId41"/>
    <p:sldId id="324" r:id="rId42"/>
    <p:sldId id="325" r:id="rId43"/>
    <p:sldId id="326" r:id="rId44"/>
    <p:sldId id="321" r:id="rId45"/>
    <p:sldId id="345" r:id="rId46"/>
    <p:sldId id="342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333CC"/>
    <a:srgbClr val="008000"/>
    <a:srgbClr val="FFCCFF"/>
    <a:srgbClr val="006699"/>
    <a:srgbClr val="FFFFFF"/>
    <a:srgbClr val="0055A0"/>
    <a:srgbClr val="FF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9" autoAdjust="0"/>
    <p:restoredTop sz="96767" autoAdjust="0"/>
  </p:normalViewPr>
  <p:slideViewPr>
    <p:cSldViewPr snapToGrid="0">
      <p:cViewPr varScale="1">
        <p:scale>
          <a:sx n="88" d="100"/>
          <a:sy n="88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52"/>
    </p:cViewPr>
  </p:sorter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58E07-CE4C-4476-B670-753251785B9D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E467-299B-41CF-84A1-83CB82F89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4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tpty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DarkBlu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0428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Shape 4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Layout">
    <p:bg>
      <p:bgPr>
        <a:solidFill>
          <a:srgbClr val="10428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Shape 53" descr="logooutlin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81663"/>
            <a:ext cx="2519999" cy="24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DarkBlue Small Layout">
    <p:bg>
      <p:bgPr>
        <a:solidFill>
          <a:srgbClr val="10428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04282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3521067" y="2976141"/>
            <a:ext cx="1172454" cy="11807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 descr="LogoOutline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2000" y="2169000"/>
            <a:ext cx="2519999" cy="25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ERN White Small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 descr="logoBadgeWe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3089" y="2878268"/>
            <a:ext cx="1221946" cy="153584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81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y Small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7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5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80000" y="11448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91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u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791199" cy="4848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52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Columns Small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665600" y="1159200"/>
            <a:ext cx="4305599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180000" y="1159200"/>
            <a:ext cx="4298400" cy="48422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360"/>
              </a:spcBef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320"/>
              </a:spcBef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spcBef>
                <a:spcPts val="280"/>
              </a:spcBef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80000" y="197493"/>
            <a:ext cx="8791199" cy="7313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9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hite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3391123"/>
            <a:ext cx="2743199" cy="419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 descr="LOGOfin.eps"/>
          <p:cNvPicPr preferRelativeResize="0"/>
          <p:nvPr/>
        </p:nvPicPr>
        <p:blipFill rotWithShape="1">
          <a:blip r:embed="rId2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8534400" y="6324600"/>
            <a:ext cx="457200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152400"/>
            <a:ext cx="9144000" cy="705600"/>
          </a:xfrm>
          <a:prstGeom prst="rect">
            <a:avLst/>
          </a:prstGeom>
          <a:solidFill>
            <a:srgbClr val="1E5AAE"/>
          </a:solidFill>
          <a:ln w="25400" cap="flat" cmpd="sng">
            <a:solidFill>
              <a:srgbClr val="1E5AA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7" descr="LOGOfin.eps"/>
          <p:cNvPicPr preferRelativeResize="0"/>
          <p:nvPr/>
        </p:nvPicPr>
        <p:blipFill rotWithShape="1">
          <a:blip r:embed="rId17">
            <a:alphaModFix/>
          </a:blip>
          <a:srcRect b="19511"/>
          <a:stretch/>
        </p:blipFill>
        <p:spPr>
          <a:xfrm>
            <a:off x="123867" y="6281664"/>
            <a:ext cx="516932" cy="5206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38200" y="6324600"/>
            <a:ext cx="4419599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A. Valassi –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 curves and alternatives in HEP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4724400" y="6322130"/>
            <a:ext cx="35147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IML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LHC 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26</a:t>
            </a:r>
            <a:r>
              <a:rPr lang="en-GB" sz="1400" b="0" i="0" u="none" strike="noStrike" cap="none" baseline="30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4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January</a:t>
            </a:r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2018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8401049" y="6324600"/>
            <a:ext cx="657225" cy="383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4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GB" sz="14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/24</a:t>
            </a:r>
            <a:endParaRPr lang="en-GB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69" r:id="rId3"/>
    <p:sldLayoutId id="2147483664" r:id="rId4"/>
    <p:sldLayoutId id="2147483667" r:id="rId5"/>
    <p:sldLayoutId id="2147483665" r:id="rId6"/>
    <p:sldLayoutId id="2147483666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7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43.png"/><Relationship Id="rId5" Type="http://schemas.openxmlformats.org/officeDocument/2006/relationships/image" Target="../media/image73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5" Type="http://schemas.openxmlformats.org/officeDocument/2006/relationships/image" Target="../media/image85.png"/><Relationship Id="rId10" Type="http://schemas.openxmlformats.org/officeDocument/2006/relationships/image" Target="../media/image670.png"/><Relationship Id="rId4" Type="http://schemas.openxmlformats.org/officeDocument/2006/relationships/image" Target="../media/image84.png"/><Relationship Id="rId9" Type="http://schemas.openxmlformats.org/officeDocument/2006/relationships/image" Target="../media/image6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1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73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107.png"/><Relationship Id="rId5" Type="http://schemas.openxmlformats.org/officeDocument/2006/relationships/image" Target="../media/image54.png"/><Relationship Id="rId10" Type="http://schemas.openxmlformats.org/officeDocument/2006/relationships/image" Target="../media/image106.png"/><Relationship Id="rId4" Type="http://schemas.openxmlformats.org/officeDocument/2006/relationships/image" Target="../media/image53.png"/><Relationship Id="rId9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" y="391886"/>
            <a:ext cx="9144000" cy="55478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6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40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3600" b="1" dirty="0" smtClean="0">
                <a:solidFill>
                  <a:schemeClr val="dk1"/>
                </a:solidFill>
              </a:rPr>
              <a:t>ROC </a:t>
            </a:r>
            <a:r>
              <a:rPr lang="en-GB" sz="3600" b="1" dirty="0">
                <a:solidFill>
                  <a:schemeClr val="dk1"/>
                </a:solidFill>
              </a:rPr>
              <a:t>curves, AUC’s and alternatives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in HEP event selection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</a:rPr>
              <a:t>and in other domains</a:t>
            </a:r>
            <a:endParaRPr lang="en-GB" sz="20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3200" b="1" i="1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GB" sz="2600" b="0" i="0" u="none" strike="noStrike" cap="none" dirty="0" smtClean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26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Andrea Valassi (IT-DI-LCG)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GB" sz="2000" dirty="0" smtClean="0"/>
              <a:t>Inter-Experimental </a:t>
            </a:r>
            <a:r>
              <a:rPr lang="en-GB" sz="2000" dirty="0"/>
              <a:t>LHC Machine Learning </a:t>
            </a:r>
            <a:r>
              <a:rPr lang="en-GB" sz="2000" dirty="0" smtClean="0"/>
              <a:t>WG </a:t>
            </a:r>
            <a:r>
              <a:rPr lang="en-GB" sz="2000" i="0" u="none" strike="noStrike" cap="none" dirty="0" smtClean="0">
                <a:sym typeface="Arial"/>
              </a:rPr>
              <a:t>– </a:t>
            </a:r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r>
              <a:rPr lang="en-GB" sz="2000" i="0" u="none" strike="noStrike" cap="none" dirty="0" smtClean="0">
                <a:sym typeface="Arial"/>
              </a:rPr>
              <a:t> January 2018</a:t>
            </a:r>
            <a:endParaRPr lang="en-US" sz="2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800" i="1" dirty="0" smtClean="0">
                <a:solidFill>
                  <a:srgbClr val="FF0000"/>
                </a:solidFill>
              </a:rPr>
              <a:t>Disclaimer: I </a:t>
            </a:r>
            <a:r>
              <a:rPr lang="en-US" sz="1800" i="1" dirty="0">
                <a:solidFill>
                  <a:srgbClr val="FF0000"/>
                </a:solidFill>
              </a:rPr>
              <a:t>last did physics analyses more than 15 years ago</a:t>
            </a:r>
          </a:p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1600" i="1" dirty="0">
                <a:solidFill>
                  <a:srgbClr val="FF0000"/>
                </a:solidFill>
              </a:rPr>
              <a:t>(mainly statistically-limited precision measurements and combinations – e.g. no searches)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GB" sz="1600" b="0" i="1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4" y="7496"/>
            <a:ext cx="1290958" cy="7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(1)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1"/>
            <a:ext cx="9258300" cy="5438774"/>
          </a:xfrm>
        </p:spPr>
        <p:txBody>
          <a:bodyPr/>
          <a:lstStyle/>
          <a:p>
            <a:r>
              <a:rPr lang="en-US" dirty="0" smtClean="0"/>
              <a:t>Binary classifier optimisation goal: maximise “diagnostic accuracy”</a:t>
            </a:r>
          </a:p>
          <a:p>
            <a:pPr lvl="1"/>
            <a:r>
              <a:rPr lang="en-US" dirty="0" smtClean="0"/>
              <a:t>patient / physician / society have different goals </a:t>
            </a:r>
            <a:r>
              <a:rPr lang="en-US" dirty="0" smtClean="0">
                <a:sym typeface="Symbol" panose="05050102010706020507" pitchFamily="18" charset="2"/>
              </a:rPr>
              <a:t> many possible definitions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Most popular metric: “accuracy”, or “probability of correct test result”:</a:t>
            </a:r>
          </a:p>
          <a:p>
            <a:endParaRPr lang="en-US" sz="600" dirty="0" smtClean="0"/>
          </a:p>
          <a:p>
            <a:pPr marL="1460500" lvl="3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</a:t>
            </a:r>
            <a:endParaRPr lang="en-US" dirty="0"/>
          </a:p>
          <a:p>
            <a:pPr marL="14605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Symmetric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all patients important, both truly ill (TP) and truly healthy (TN)</a:t>
            </a:r>
          </a:p>
          <a:p>
            <a:pPr lvl="1"/>
            <a:r>
              <a:rPr lang="en-US" dirty="0"/>
              <a:t>Also “by far the most commonly used metric” in ML </a:t>
            </a:r>
            <a:r>
              <a:rPr lang="en-US" dirty="0" smtClean="0"/>
              <a:t>research in </a:t>
            </a:r>
            <a:r>
              <a:rPr lang="en-US" dirty="0"/>
              <a:t>the 1990s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the ‘90s </a:t>
            </a:r>
            <a:r>
              <a:rPr lang="en-US" dirty="0">
                <a:sym typeface="Symbol" panose="05050102010706020507" pitchFamily="18" charset="2"/>
              </a:rPr>
              <a:t> shift from ACC to ROC in </a:t>
            </a:r>
            <a:r>
              <a:rPr lang="en-US" dirty="0" smtClean="0">
                <a:sym typeface="Symbol" panose="05050102010706020507" pitchFamily="18" charset="2"/>
              </a:rPr>
              <a:t>the MED </a:t>
            </a:r>
            <a:r>
              <a:rPr lang="en-US" dirty="0">
                <a:sym typeface="Symbol" panose="05050102010706020507" pitchFamily="18" charset="2"/>
              </a:rPr>
              <a:t>and ML </a:t>
            </a:r>
            <a:r>
              <a:rPr lang="en-US" dirty="0" smtClean="0">
                <a:sym typeface="Symbol" panose="05050102010706020507" pitchFamily="18" charset="2"/>
              </a:rPr>
              <a:t>fields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TPR (sensitivity) and TNR (specificity) studied </a:t>
            </a:r>
            <a:r>
              <a:rPr lang="en-US" dirty="0" smtClean="0">
                <a:sym typeface="Symbol" panose="05050102010706020507" pitchFamily="18" charset="2"/>
              </a:rPr>
              <a:t>separately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solves ACC limitations (imbalanced or unknown prevalence – rare diseases, epidemics)</a:t>
            </a:r>
          </a:p>
          <a:p>
            <a:pPr lvl="1"/>
            <a:r>
              <a:rPr lang="en-US" dirty="0"/>
              <a:t>Evaluation often </a:t>
            </a:r>
            <a:r>
              <a:rPr lang="en-US" dirty="0" smtClean="0"/>
              <a:t>AUC-based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>
                <a:sym typeface="Symbol" panose="05050102010706020507" pitchFamily="18" charset="2"/>
              </a:rPr>
              <a:t>two </a:t>
            </a:r>
            <a:r>
              <a:rPr lang="en-US" dirty="0" smtClean="0">
                <a:sym typeface="Symbol" panose="05050102010706020507" pitchFamily="18" charset="2"/>
              </a:rPr>
              <a:t>perceived advantages </a:t>
            </a:r>
            <a:r>
              <a:rPr lang="en-US" i="1" dirty="0">
                <a:sym typeface="Symbol" panose="05050102010706020507" pitchFamily="18" charset="2"/>
              </a:rPr>
              <a:t>for </a:t>
            </a:r>
            <a:r>
              <a:rPr lang="en-US" i="1" dirty="0" smtClean="0">
                <a:sym typeface="Symbol" panose="05050102010706020507" pitchFamily="18" charset="2"/>
              </a:rPr>
              <a:t>MED and ML fields</a:t>
            </a:r>
            <a:endParaRPr lang="en-US" dirty="0" smtClean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AUC interpretation: “</a:t>
            </a:r>
            <a:r>
              <a:rPr lang="en-GB" i="1" dirty="0" smtClean="0">
                <a:solidFill>
                  <a:srgbClr val="FF0000"/>
                </a:solidFill>
              </a:rPr>
              <a:t>probability that test result of randomly chosen sick subject  indicates greater suspicion than that of randomly chosen healthy subject”</a:t>
            </a:r>
          </a:p>
          <a:p>
            <a:pPr lvl="2"/>
            <a:r>
              <a:rPr lang="en-US" dirty="0" smtClean="0"/>
              <a:t>ROC </a:t>
            </a:r>
            <a:r>
              <a:rPr lang="en-US" dirty="0"/>
              <a:t>comparison without prior D</a:t>
            </a:r>
            <a:r>
              <a:rPr lang="en-US" baseline="-25000" dirty="0"/>
              <a:t>thr</a:t>
            </a:r>
            <a:r>
              <a:rPr lang="en-US" dirty="0"/>
              <a:t> choice (prevalence-dependent D</a:t>
            </a:r>
            <a:r>
              <a:rPr lang="en-US" baseline="-25000" dirty="0"/>
              <a:t>thr</a:t>
            </a:r>
            <a:r>
              <a:rPr lang="en-US" dirty="0"/>
              <a:t> choice</a:t>
            </a:r>
            <a:r>
              <a:rPr lang="en-US" dirty="0" smtClean="0"/>
              <a:t>)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211" y="114857"/>
            <a:ext cx="1890478" cy="324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533832"/>
            <a:ext cx="1924050" cy="260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670" y="2211384"/>
            <a:ext cx="3676932" cy="39525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254324" y="64873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416573" y="2116134"/>
            <a:ext cx="2598605" cy="645992"/>
            <a:chOff x="2000738" y="3767015"/>
            <a:chExt cx="4064000" cy="1266092"/>
          </a:xfrm>
        </p:grpSpPr>
        <p:sp>
          <p:nvSpPr>
            <p:cNvPr id="16" name="Rectangle 15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FP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healthy, but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(truly ill,</a:t>
              </a:r>
              <a:r>
                <a:rPr lang="en-US" sz="900" b="1" dirty="0">
                  <a:solidFill>
                    <a:schemeClr val="bg2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but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TN</a:t>
              </a:r>
              <a:r>
                <a:rPr 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(correctly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225" y="3991952"/>
            <a:ext cx="1720930" cy="372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005" y="3530043"/>
            <a:ext cx="1917742" cy="1672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165" y="3501602"/>
            <a:ext cx="1478536" cy="1883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2276" y="5775810"/>
            <a:ext cx="1934413" cy="2474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6127" y="5761765"/>
            <a:ext cx="1934413" cy="3424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8429" y="3364752"/>
            <a:ext cx="1392054" cy="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962025"/>
            <a:ext cx="9220200" cy="3105150"/>
          </a:xfrm>
        </p:spPr>
        <p:txBody>
          <a:bodyPr/>
          <a:lstStyle/>
          <a:p>
            <a:r>
              <a:rPr lang="en-US" dirty="0" smtClean="0"/>
              <a:t>ROC and AUC metrics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currently widely used in the MED and ML fields</a:t>
            </a:r>
          </a:p>
          <a:p>
            <a:pPr lvl="1"/>
            <a:r>
              <a:rPr lang="en-US" dirty="0" smtClean="0"/>
              <a:t>Remember: moved because </a:t>
            </a:r>
            <a:r>
              <a:rPr lang="en-US" i="1" dirty="0" smtClean="0"/>
              <a:t>ROC better than ACC with imbalanced data sets</a:t>
            </a:r>
          </a:p>
          <a:p>
            <a:pPr lvl="2"/>
            <a:endParaRPr lang="en-US" sz="1400" dirty="0" smtClean="0"/>
          </a:p>
          <a:p>
            <a:r>
              <a:rPr lang="en-US" dirty="0" smtClean="0"/>
              <a:t>Limitation: evidence that </a:t>
            </a:r>
            <a:r>
              <a:rPr lang="en-US" i="1" dirty="0" smtClean="0"/>
              <a:t>ROC not so good for </a:t>
            </a:r>
            <a:r>
              <a:rPr lang="en-US" i="1" u="sng" dirty="0" smtClean="0"/>
              <a:t>highly</a:t>
            </a:r>
            <a:r>
              <a:rPr lang="en-US" i="1" dirty="0" smtClean="0"/>
              <a:t> imbalanced data sets</a:t>
            </a:r>
          </a:p>
          <a:p>
            <a:pPr lvl="1"/>
            <a:r>
              <a:rPr lang="en-US" dirty="0" smtClean="0"/>
              <a:t>may provide an overly optimistic view of performance</a:t>
            </a:r>
          </a:p>
          <a:p>
            <a:pPr lvl="1"/>
            <a:r>
              <a:rPr lang="en-US" dirty="0" smtClean="0"/>
              <a:t>PRC may provide a more informative assessment of performance in this case</a:t>
            </a:r>
          </a:p>
          <a:p>
            <a:pPr lvl="2"/>
            <a:r>
              <a:rPr lang="en-US" dirty="0" smtClean="0"/>
              <a:t>PRC-based reanalysis of some data sets in life sciences has been performed</a:t>
            </a:r>
          </a:p>
          <a:p>
            <a:pPr lvl="2"/>
            <a:endParaRPr lang="en-US" dirty="0"/>
          </a:p>
          <a:p>
            <a:r>
              <a:rPr lang="en-US" dirty="0" smtClean="0"/>
              <a:t>Very active area of research </a:t>
            </a:r>
            <a:r>
              <a:rPr lang="en-US" dirty="0" smtClean="0">
                <a:sym typeface="Symbol" panose="05050102010706020507" pitchFamily="18" charset="2"/>
              </a:rPr>
              <a:t></a:t>
            </a:r>
            <a:r>
              <a:rPr lang="en-US" dirty="0" smtClean="0"/>
              <a:t> other options proposed (CROC, cost models)</a:t>
            </a:r>
          </a:p>
          <a:p>
            <a:pPr lvl="1"/>
            <a:r>
              <a:rPr lang="en-US" dirty="0" smtClean="0"/>
              <a:t>Take-away message: </a:t>
            </a:r>
            <a:r>
              <a:rPr lang="en-US" i="1" dirty="0" smtClean="0">
                <a:solidFill>
                  <a:srgbClr val="FF0000"/>
                </a:solidFill>
              </a:rPr>
              <a:t>ROC and AUC not always the appropriate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17" y="4447268"/>
            <a:ext cx="2731908" cy="1321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25" y="4372526"/>
            <a:ext cx="2685141" cy="16861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197494"/>
            <a:ext cx="4238624" cy="453295"/>
          </a:xfrm>
        </p:spPr>
        <p:txBody>
          <a:bodyPr/>
          <a:lstStyle/>
          <a:p>
            <a:r>
              <a:rPr lang="en-US" sz="2800" dirty="0" smtClean="0"/>
              <a:t>Medical diagnostics (2)</a:t>
            </a:r>
            <a:br>
              <a:rPr lang="en-US" sz="2800" dirty="0" smtClean="0"/>
            </a:br>
            <a:r>
              <a:rPr lang="en-US" sz="1600" dirty="0" smtClean="0"/>
              <a:t>and ML research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66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1" y="197494"/>
            <a:ext cx="6007735" cy="530476"/>
          </a:xfrm>
        </p:spPr>
        <p:txBody>
          <a:bodyPr/>
          <a:lstStyle/>
          <a:p>
            <a:r>
              <a:rPr lang="en-US" sz="3200" dirty="0" smtClean="0"/>
              <a:t>Information Retrieval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Qualitative distinction between “relevant” and “non-relevant” documents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also a very large quantitative imbalance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Binary </a:t>
                </a:r>
                <a:r>
                  <a:rPr lang="en-US" dirty="0"/>
                  <a:t>classifier optimisation goal: </a:t>
                </a:r>
                <a:r>
                  <a:rPr lang="en-US" dirty="0" smtClean="0"/>
                  <a:t>make users happy in web searches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relevant documents not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“recall” i.e. efficiency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# of irrelevant documents retrieved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maximise “precision” i.e. purity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retrieve the more relevant documents first </a:t>
                </a:r>
                <a:r>
                  <a:rPr lang="en-US" dirty="0" smtClean="0">
                    <a:sym typeface="Symbol" panose="05050102010706020507" pitchFamily="18" charset="2"/>
                  </a:rPr>
                  <a:t> ranking very important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maximise </a:t>
                </a:r>
                <a:r>
                  <a:rPr lang="en-US" dirty="0"/>
                  <a:t>speed of </a:t>
                </a:r>
                <a:r>
                  <a:rPr lang="en-US" dirty="0" smtClean="0"/>
                  <a:t>retrieval</a:t>
                </a:r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IR-specific metrics to evaluate classifiers based on the PRC (i.e. on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, </a:t>
                </a:r>
                <a:r>
                  <a:rPr lang="el-GR" dirty="0" smtClean="0"/>
                  <a:t>ρ</a:t>
                </a:r>
                <a:r>
                  <a:rPr lang="en-US" dirty="0" smtClean="0"/>
                  <a:t>)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unranked evaluation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e.g. F-measures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:r>
                  <a:rPr lang="en-US" dirty="0" smtClean="0"/>
                  <a:t>F</a:t>
                </a:r>
                <a:r>
                  <a:rPr lang="el-GR" baseline="-25000" dirty="0" smtClean="0"/>
                  <a:t>α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/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2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α</m:t>
                    </m:r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[0,1]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tradeoff between recall and precision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equal weight gives F1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s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ranked evaluation </a:t>
                </a:r>
                <a:r>
                  <a:rPr lang="en-US" dirty="0" smtClean="0">
                    <a:sym typeface="Symbol" panose="05050102010706020507" pitchFamily="18" charset="2"/>
                  </a:rPr>
                  <a:t> precision at k documents, mean average precision (MAP), ...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MAP approximated by the Area Under the PRC curve (AUCPR)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870012"/>
                <a:ext cx="9239250" cy="4479113"/>
              </a:xfrm>
              <a:blipFill>
                <a:blip r:embed="rId2"/>
                <a:stretch>
                  <a:fillRect r="-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67958" y="39926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Information Retrieval (IR)</a:t>
            </a:r>
          </a:p>
          <a:p>
            <a:r>
              <a:rPr lang="en-US" i="1" dirty="0" smtClean="0"/>
              <a:t>  Google documents about “ROC”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15" y="5513949"/>
            <a:ext cx="2886765" cy="371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2996" y="5699923"/>
            <a:ext cx="4018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NB: Many different of meanings of “Information”!</a:t>
            </a:r>
          </a:p>
          <a:p>
            <a:pPr algn="ctr"/>
            <a:r>
              <a:rPr lang="en-US" sz="1000" i="1" dirty="0" smtClean="0"/>
              <a:t>IR (web documents), HEP (Fisher), Information Theory (Shannon)...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8847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57"/>
            <a:ext cx="6000750" cy="372112"/>
          </a:xfrm>
        </p:spPr>
        <p:txBody>
          <a:bodyPr/>
          <a:lstStyle/>
          <a:p>
            <a:r>
              <a:rPr lang="en-US" sz="3200" dirty="0" smtClean="0"/>
              <a:t>First (simplest) HEP example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71525"/>
            <a:ext cx="8859069" cy="17319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 smtClean="0"/>
              <a:t>Measurement of a total cross-section </a:t>
            </a:r>
            <a:r>
              <a:rPr lang="el-GR" i="1" dirty="0"/>
              <a:t>σ</a:t>
            </a:r>
            <a:r>
              <a:rPr lang="en-US" i="1" baseline="-25000" dirty="0" smtClean="0"/>
              <a:t>s</a:t>
            </a:r>
            <a:r>
              <a:rPr lang="en-US" i="1" dirty="0" smtClean="0"/>
              <a:t> in a counting experiment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minimize statistical errors: </a:t>
            </a:r>
            <a:r>
              <a:rPr lang="en-US" i="1" dirty="0">
                <a:solidFill>
                  <a:srgbClr val="FF0000"/>
                </a:solidFill>
              </a:rPr>
              <a:t>maximise </a:t>
            </a:r>
            <a:r>
              <a:rPr lang="el-GR" i="1" dirty="0" smtClean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*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(well-known since decades)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global</a:t>
            </a:r>
            <a:r>
              <a:rPr lang="en-US" dirty="0" smtClean="0"/>
              <a:t> efficiency </a:t>
            </a:r>
            <a:r>
              <a:rPr lang="el-GR" dirty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/S</a:t>
            </a:r>
            <a:r>
              <a:rPr lang="en-US" baseline="-25000" dirty="0" smtClean="0"/>
              <a:t>tot</a:t>
            </a:r>
            <a:r>
              <a:rPr lang="en-US" dirty="0" smtClean="0"/>
              <a:t> and </a:t>
            </a:r>
            <a:r>
              <a:rPr lang="en-US" i="1" dirty="0" smtClean="0"/>
              <a:t>global</a:t>
            </a:r>
            <a:r>
              <a:rPr lang="en-US" dirty="0" smtClean="0"/>
              <a:t> purity </a:t>
            </a:r>
            <a:r>
              <a:rPr lang="el-GR" dirty="0" smtClean="0"/>
              <a:t>ρ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/(S</a:t>
            </a:r>
            <a:r>
              <a:rPr lang="en-US" baseline="-25000" dirty="0" smtClean="0"/>
              <a:t>sel</a:t>
            </a:r>
            <a:r>
              <a:rPr lang="en-US" dirty="0" smtClean="0"/>
              <a:t>+B</a:t>
            </a:r>
            <a:r>
              <a:rPr lang="en-US" baseline="-25000" dirty="0" smtClean="0"/>
              <a:t>sel</a:t>
            </a:r>
            <a:r>
              <a:rPr lang="en-US" dirty="0" smtClean="0"/>
              <a:t>) – “1 single bin”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compare classifiers (red, green, blue, black):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each classifier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vary Dthr cut </a:t>
            </a:r>
            <a:r>
              <a:rPr lang="en-US" dirty="0" smtClean="0">
                <a:sym typeface="Symbol" panose="05050102010706020507" pitchFamily="18" charset="2"/>
              </a:rPr>
              <a:t> vary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and </a:t>
            </a:r>
            <a:r>
              <a:rPr lang="el-GR" dirty="0" smtClean="0"/>
              <a:t>ρ</a:t>
            </a:r>
            <a:endParaRPr lang="en-US" dirty="0" smtClean="0"/>
          </a:p>
          <a:p>
            <a:pPr marL="571500" lvl="1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ym typeface="Symbol" panose="05050102010706020507" pitchFamily="18" charset="2"/>
              </a:rPr>
              <a:t> find maximum of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*</a:t>
            </a:r>
            <a:r>
              <a:rPr lang="el-GR" dirty="0" smtClean="0"/>
              <a:t>ρ</a:t>
            </a:r>
            <a:r>
              <a:rPr lang="en-US" dirty="0" smtClean="0"/>
              <a:t> (choose “operating point”)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chose classifier with maximum </a:t>
            </a:r>
            <a:r>
              <a:rPr lang="en-US" dirty="0">
                <a:sym typeface="Symbol" panose="05050102010706020507" pitchFamily="18" charset="2"/>
              </a:rPr>
              <a:t>of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 out of the four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: metric between 0 and 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qualitatively relevant: the higher, the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numerically: fraction of Fisher information (1/error</a:t>
            </a:r>
            <a:r>
              <a:rPr lang="en-US" baseline="30000" dirty="0" smtClean="0"/>
              <a:t>2</a:t>
            </a:r>
            <a:r>
              <a:rPr lang="en-US" dirty="0" smtClean="0"/>
              <a:t>) available after selecting</a:t>
            </a:r>
          </a:p>
          <a:p>
            <a:pPr lvl="1">
              <a:spcBef>
                <a:spcPts val="0"/>
              </a:spcBef>
            </a:pPr>
            <a:r>
              <a:rPr lang="en-US" i="1" dirty="0">
                <a:solidFill>
                  <a:srgbClr val="FF0000"/>
                </a:solidFill>
              </a:rPr>
              <a:t>correct metric only for </a:t>
            </a:r>
            <a:r>
              <a:rPr lang="el-GR" i="1" dirty="0">
                <a:solidFill>
                  <a:srgbClr val="FF0000"/>
                </a:solidFill>
              </a:rPr>
              <a:t>σ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 by counting! </a:t>
            </a:r>
            <a:r>
              <a:rPr lang="en-US" dirty="0">
                <a:sym typeface="Symbol" panose="05050102010706020507" pitchFamily="18" charset="2"/>
              </a:rPr>
              <a:t> table with more </a:t>
            </a:r>
            <a:r>
              <a:rPr lang="en-US" dirty="0" smtClean="0">
                <a:sym typeface="Symbol" panose="05050102010706020507" pitchFamily="18" charset="2"/>
              </a:rPr>
              <a:t>cases on a next slide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141" y="2172063"/>
            <a:ext cx="3433484" cy="8017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970" y="2638036"/>
            <a:ext cx="2557614" cy="2324489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 rot="2132662">
            <a:off x="8598254" y="2783781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272081" y="44949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</p:spTree>
    <p:extLst>
      <p:ext uri="{BB962C8B-B14F-4D97-AF65-F5344CB8AC3E}">
        <p14:creationId xmlns:p14="http://schemas.microsoft.com/office/powerpoint/2010/main" val="4059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6675" y="696530"/>
            <a:ext cx="9296400" cy="31610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Choice of classifier easy if one ROC “dominates” another (higher TPR </a:t>
            </a:r>
            <a:r>
              <a:rPr lang="en-US" b="1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FPR)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PRC “dominates” too, then – and of course AUC is higher, too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Choice is less obvious if ROCs cross!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Example: cross-section by counting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maximise product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l-GR" dirty="0" smtClean="0"/>
              <a:t>ρ</a:t>
            </a:r>
            <a:r>
              <a:rPr lang="en-US" dirty="0" smtClean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i.e. minimise the statistical error </a:t>
            </a:r>
            <a:r>
              <a:rPr lang="el-GR" dirty="0" smtClean="0"/>
              <a:t>Δσ</a:t>
            </a:r>
            <a:r>
              <a:rPr lang="en-US" baseline="30000" smtClean="0"/>
              <a:t>2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S</a:t>
            </a:r>
            <a:r>
              <a:rPr lang="en-US" baseline="-25000" dirty="0" smtClean="0"/>
              <a:t>tot</a:t>
            </a:r>
            <a:r>
              <a:rPr lang="en-US" dirty="0" smtClean="0"/>
              <a:t>/B</a:t>
            </a:r>
            <a:r>
              <a:rPr lang="en-US" baseline="-25000" dirty="0" smtClean="0"/>
              <a:t>tot</a:t>
            </a:r>
            <a:r>
              <a:rPr lang="en-US" dirty="0" smtClean="0"/>
              <a:t>, a different classifier (green, red, blue) should be chosen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two out of three scenarios, </a:t>
            </a:r>
            <a:r>
              <a:rPr lang="en-US" dirty="0" smtClean="0">
                <a:solidFill>
                  <a:srgbClr val="FF0000"/>
                </a:solidFill>
              </a:rPr>
              <a:t>the classifier with the highest AUC is not the best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AUC</a:t>
            </a:r>
            <a:r>
              <a:rPr lang="en-US" dirty="0"/>
              <a:t> </a:t>
            </a:r>
            <a:r>
              <a:rPr lang="en-US" dirty="0" smtClean="0"/>
              <a:t>is qualitatively irrelevant (higher is not always better)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AUC is quantitatively irrelevant (0.75, 0.90, so what? –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l-GR" dirty="0" smtClean="0"/>
              <a:t>ρ</a:t>
            </a:r>
            <a:r>
              <a:rPr lang="en-US" dirty="0" smtClean="0"/>
              <a:t> instead means </a:t>
            </a:r>
            <a:r>
              <a:rPr lang="en-US" dirty="0"/>
              <a:t>1/</a:t>
            </a:r>
            <a:r>
              <a:rPr lang="el-GR" dirty="0"/>
              <a:t>Δσ</a:t>
            </a:r>
            <a:r>
              <a:rPr lang="en-US" baseline="30000" dirty="0" smtClean="0"/>
              <a:t>2</a:t>
            </a:r>
            <a:r>
              <a:rPr lang="en-US" dirty="0" smtClean="0"/>
              <a:t>...)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2" y="197493"/>
            <a:ext cx="8845844" cy="358877"/>
          </a:xfrm>
        </p:spPr>
        <p:txBody>
          <a:bodyPr/>
          <a:lstStyle/>
          <a:p>
            <a:r>
              <a:rPr lang="en-US" sz="2800" dirty="0" smtClean="0"/>
              <a:t>Examples of issues with AUCs – crossing ROCs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8" y="3857625"/>
            <a:ext cx="2185714" cy="1985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86" y="4139258"/>
            <a:ext cx="2165714" cy="197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72" y="4139258"/>
            <a:ext cx="2177143" cy="19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822" y="4162115"/>
            <a:ext cx="2185714" cy="196285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2132662">
            <a:off x="6564071" y="4252492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rot="2132662">
            <a:off x="8183330" y="4600110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own Arrow 15"/>
          <p:cNvSpPr/>
          <p:nvPr/>
        </p:nvSpPr>
        <p:spPr>
          <a:xfrm rot="2132662">
            <a:off x="4725110" y="3770899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695700" y="5030625"/>
            <a:ext cx="90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8000"/>
                </a:solidFill>
              </a:rPr>
              <a:t>GREEN: LOWEST ERROR</a:t>
            </a:r>
            <a:endParaRPr lang="en-GB" sz="1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617" y="4714067"/>
            <a:ext cx="91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RED: LOWEST ERROR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92179" y="4732226"/>
            <a:ext cx="86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33CC"/>
                </a:solidFill>
              </a:rPr>
              <a:t>BLUE: LOWEST ERROR</a:t>
            </a:r>
            <a:endParaRPr lang="en-GB" sz="1200" b="1" dirty="0">
              <a:solidFill>
                <a:srgbClr val="33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996" y="4483005"/>
            <a:ext cx="127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RED: 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HIGHEST </a:t>
            </a:r>
          </a:p>
          <a:p>
            <a:pPr algn="ctr"/>
            <a:r>
              <a:rPr lang="en-US" sz="1200" b="1" i="1" dirty="0" smtClean="0">
                <a:solidFill>
                  <a:srgbClr val="FF0000"/>
                </a:solidFill>
              </a:rPr>
              <a:t>AUC</a:t>
            </a:r>
            <a:endParaRPr lang="en-GB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181"/>
          <p:cNvSpPr/>
          <p:nvPr/>
        </p:nvSpPr>
        <p:spPr>
          <a:xfrm>
            <a:off x="90697" y="2704084"/>
            <a:ext cx="8939003" cy="3361435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2" y="197494"/>
            <a:ext cx="6092080" cy="385914"/>
          </a:xfrm>
        </p:spPr>
        <p:txBody>
          <a:bodyPr/>
          <a:lstStyle/>
          <a:p>
            <a:r>
              <a:rPr lang="en-US" sz="2800" dirty="0" smtClean="0"/>
              <a:t>Binary classifiers in HEP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1" y="591028"/>
            <a:ext cx="9144000" cy="381257"/>
          </a:xfrm>
        </p:spPr>
        <p:txBody>
          <a:bodyPr/>
          <a:lstStyle/>
          <a:p>
            <a:pPr marL="127000" indent="0" algn="ctr">
              <a:buNone/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n-US" dirty="0" smtClean="0"/>
              <a:t>physics reach at a given budget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2081" y="44949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49522" y="1318782"/>
            <a:ext cx="1584960" cy="754380"/>
            <a:chOff x="556260" y="3139440"/>
            <a:chExt cx="1584960" cy="754380"/>
          </a:xfrm>
        </p:grpSpPr>
        <p:sp>
          <p:nvSpPr>
            <p:cNvPr id="35" name="Rectangle 34"/>
            <p:cNvSpPr/>
            <p:nvPr/>
          </p:nvSpPr>
          <p:spPr>
            <a:xfrm>
              <a:off x="556260" y="3139440"/>
              <a:ext cx="1584960" cy="75438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211580" y="3314700"/>
              <a:ext cx="746760" cy="1981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11580" y="3314700"/>
              <a:ext cx="472440" cy="19812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52500" y="3223260"/>
              <a:ext cx="259080" cy="28956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5800" y="3512820"/>
              <a:ext cx="52578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1580" y="3512820"/>
              <a:ext cx="822960" cy="12192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5800" y="3314700"/>
              <a:ext cx="525780" cy="19812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1580" y="3512820"/>
              <a:ext cx="624840" cy="259080"/>
            </a:xfrm>
            <a:prstGeom prst="line">
              <a:avLst/>
            </a:prstGeom>
            <a:ln w="1905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211580" y="3512820"/>
              <a:ext cx="106680" cy="18288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Down Arrow 36"/>
          <p:cNvSpPr/>
          <p:nvPr/>
        </p:nvSpPr>
        <p:spPr>
          <a:xfrm>
            <a:off x="899026" y="2152682"/>
            <a:ext cx="135140" cy="723354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917362" y="1157259"/>
            <a:ext cx="5855038" cy="13619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Tracking </a:t>
            </a:r>
            <a:r>
              <a:rPr lang="en-US" sz="1200" b="1" dirty="0"/>
              <a:t>and particle-ID </a:t>
            </a:r>
            <a:r>
              <a:rPr lang="en-US" sz="1200" b="1" dirty="0" smtClean="0"/>
              <a:t>(event reconstruction) – </a:t>
            </a:r>
            <a:r>
              <a:rPr lang="en-US" sz="1200" dirty="0" smtClean="0"/>
              <a:t>e.g. fake track rejection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</a:t>
            </a:r>
            <a:r>
              <a:rPr lang="en-US" sz="1200" dirty="0">
                <a:sym typeface="Symbol" panose="05050102010706020507" pitchFamily="18" charset="2"/>
              </a:rPr>
              <a:t>maximise identification of </a:t>
            </a:r>
            <a:r>
              <a:rPr lang="en-US" sz="1200" dirty="0" smtClean="0">
                <a:sym typeface="Symbol" panose="05050102010706020507" pitchFamily="18" charset="2"/>
              </a:rPr>
              <a:t>particles </a:t>
            </a:r>
            <a:r>
              <a:rPr lang="en-US" sz="1200" i="1" dirty="0" smtClean="0">
                <a:solidFill>
                  <a:srgbClr val="008000"/>
                </a:solidFill>
                <a:sym typeface="Symbol" panose="05050102010706020507" pitchFamily="18" charset="2"/>
              </a:rPr>
              <a:t>(all particles within each event are important)</a:t>
            </a:r>
          </a:p>
          <a:p>
            <a:endParaRPr lang="en-US" sz="1200" dirty="0" smtClean="0">
              <a:sym typeface="Symbol" panose="05050102010706020507" pitchFamily="18" charset="2"/>
            </a:endParaRPr>
          </a:p>
          <a:p>
            <a:r>
              <a:rPr lang="en-US" sz="1200" u="sng" dirty="0" smtClean="0">
                <a:sym typeface="Symbol" panose="05050102010706020507" pitchFamily="18" charset="2"/>
              </a:rPr>
              <a:t>Instances: tracks within one event</a:t>
            </a:r>
            <a:r>
              <a:rPr lang="en-US" sz="1200" dirty="0" smtClean="0">
                <a:sym typeface="Symbol" panose="05050102010706020507" pitchFamily="18" charset="2"/>
              </a:rPr>
              <a:t>, created by earlier reconstruction stage.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 = real tracks, N = fake tracks (ghosts) </a:t>
            </a:r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goal: keep real tracks, reject ghosts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TN = fake tracks identified as such and rejected: </a:t>
            </a:r>
            <a:r>
              <a:rPr lang="en-US" sz="1200" b="1" i="1" dirty="0" smtClean="0">
                <a:solidFill>
                  <a:srgbClr val="008000"/>
                </a:solidFill>
                <a:sym typeface="Symbol" panose="05050102010706020507" pitchFamily="18" charset="2"/>
              </a:rPr>
              <a:t>TN are relevant </a:t>
            </a:r>
            <a:r>
              <a:rPr lang="en-US" sz="1050" dirty="0" smtClean="0">
                <a:sym typeface="Symbol" panose="05050102010706020507" pitchFamily="18" charset="2"/>
              </a:rPr>
              <a:t>(IIUC...)</a:t>
            </a:r>
          </a:p>
          <a:p>
            <a:r>
              <a:rPr lang="en-US" sz="1050" i="1" dirty="0" smtClean="0">
                <a:sym typeface="Symbol" panose="05050102010706020507" pitchFamily="18" charset="2"/>
              </a:rPr>
              <a:t>[Optimisation: should translate tracking metrics into measurement errors in physics analyses]</a:t>
            </a:r>
            <a:endParaRPr lang="en-GB" sz="1050" i="1" dirty="0"/>
          </a:p>
        </p:txBody>
      </p:sp>
      <p:grpSp>
        <p:nvGrpSpPr>
          <p:cNvPr id="184" name="Group 183"/>
          <p:cNvGrpSpPr/>
          <p:nvPr/>
        </p:nvGrpSpPr>
        <p:grpSpPr>
          <a:xfrm>
            <a:off x="56006" y="2872026"/>
            <a:ext cx="1692441" cy="1189119"/>
            <a:chOff x="56006" y="2872026"/>
            <a:chExt cx="1692441" cy="1189119"/>
          </a:xfrm>
        </p:grpSpPr>
        <p:sp>
          <p:nvSpPr>
            <p:cNvPr id="183" name="Rectangle 182"/>
            <p:cNvSpPr/>
            <p:nvPr/>
          </p:nvSpPr>
          <p:spPr>
            <a:xfrm>
              <a:off x="149522" y="2948217"/>
              <a:ext cx="1598925" cy="1051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4" name="Group 173"/>
            <p:cNvGrpSpPr>
              <a:grpSpLocks noChangeAspect="1"/>
            </p:cNvGrpSpPr>
            <p:nvPr/>
          </p:nvGrpSpPr>
          <p:grpSpPr>
            <a:xfrm>
              <a:off x="56006" y="2872026"/>
              <a:ext cx="1692441" cy="1189119"/>
              <a:chOff x="914400" y="3901041"/>
              <a:chExt cx="1692441" cy="1189119"/>
            </a:xfrm>
          </p:grpSpPr>
          <p:grpSp>
            <p:nvGrpSpPr>
              <p:cNvPr id="91" name="Group 90"/>
              <p:cNvGrpSpPr>
                <a:grpSpLocks noChangeAspect="1"/>
              </p:cNvGrpSpPr>
              <p:nvPr/>
            </p:nvGrpSpPr>
            <p:grpSpPr>
              <a:xfrm>
                <a:off x="914400" y="4030980"/>
                <a:ext cx="1692441" cy="1059180"/>
                <a:chOff x="914400" y="4030980"/>
                <a:chExt cx="1692441" cy="105918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028700" y="45491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914400" y="471678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028700" y="45186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028700" y="46101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028700" y="45796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028700" y="46710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028700" y="46405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028700" y="47320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028700" y="47015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914400" y="42291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028700" y="4183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914400" y="43510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028700" y="42443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28700" y="4213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28700" y="43053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914400" y="44729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028700" y="42748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028700" y="43662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028700" y="43357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028700" y="44272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914400" y="459486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028700" y="43967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28700" y="44881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028700" y="44577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914400" y="48387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028700" y="4792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914400" y="49606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028700" y="47625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028700" y="4853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028700" y="4823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028700" y="4914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14400" y="50825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028700" y="4884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28700" y="4975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28700" y="4945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028700" y="4061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028700" y="4030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028700" y="4122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028700" y="4091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028700" y="4152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 rot="5400000">
                <a:off x="914602" y="3935531"/>
                <a:ext cx="1128159" cy="1059180"/>
                <a:chOff x="914400" y="4030980"/>
                <a:chExt cx="1692441" cy="105918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028700" y="45491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914400" y="471678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028700" y="45186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028700" y="46101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028700" y="45796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028700" y="46710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028700" y="46405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028700" y="47320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028700" y="47015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914400" y="42291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28700" y="4183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914400" y="43510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028700" y="42443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028700" y="4213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1028700" y="43053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914400" y="44729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1028700" y="42748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028700" y="43662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028700" y="43357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1028700" y="44272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459486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28700" y="43967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28700" y="44881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028700" y="44577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914400" y="483870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028700" y="4792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914400" y="496062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028700" y="47625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028700" y="4853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1028700" y="4823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028700" y="4914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914400" y="5082540"/>
                  <a:ext cx="1516380" cy="762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  <a:effectLst>
                  <a:softEdge rad="50800"/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1028700" y="4884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1028700" y="49758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028700" y="49453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1028700" y="406146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1028700" y="403098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1028700" y="412242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028700" y="409194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028700" y="4152900"/>
                  <a:ext cx="1578141" cy="0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4" name="Straight Connector 133"/>
              <p:cNvCxnSpPr/>
              <p:nvPr/>
            </p:nvCxnSpPr>
            <p:spPr>
              <a:xfrm rot="5400000">
                <a:off x="19467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179584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19771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>
                <a:off x="18857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>
                <a:off x="19162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18247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>
                <a:off x="18552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>
                <a:off x="17638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17943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203968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>
                <a:off x="191776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>
                <a:off x="20076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>
                <a:off x="20381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>
                <a:off x="167392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>
                <a:off x="17028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155200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17333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164190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>
                <a:off x="16723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158094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1430080" y="4402631"/>
                <a:ext cx="1010799" cy="762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>
                <a:softEdge rad="5080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161142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>
                <a:off x="151998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>
                <a:off x="1550465" y="4503216"/>
                <a:ext cx="10519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6" name="Picture 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8" y="5006571"/>
            <a:ext cx="1753342" cy="712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1917362" y="2846626"/>
                <a:ext cx="6998038" cy="1384995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200" b="1" dirty="0" smtClean="0"/>
                  <a:t>Trigger</a:t>
                </a:r>
                <a:r>
                  <a:rPr lang="en-US" sz="1200" b="1" dirty="0"/>
                  <a:t>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 </a:t>
                </a:r>
                <a:r>
                  <a:rPr lang="en-US" sz="1200" dirty="0">
                    <a:sym typeface="Symbol" panose="05050102010706020507" pitchFamily="18" charset="2"/>
                  </a:rPr>
                  <a:t>maximise signal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event throughput</a:t>
                </a:r>
                <a:r>
                  <a:rPr lang="en-US" sz="1200" dirty="0">
                    <a:sym typeface="Symbol" panose="05050102010706020507" pitchFamily="18" charset="2"/>
                  </a:rPr>
                  <a:t>,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within the computing budget – e.g. HLT</a:t>
                </a:r>
                <a:endParaRPr lang="en-US" sz="1200" dirty="0">
                  <a:sym typeface="Symbol" panose="05050102010706020507" pitchFamily="18" charset="2"/>
                </a:endParaRPr>
              </a:p>
              <a:p>
                <a:endParaRPr lang="en-US" sz="1200" dirty="0" smtClean="0">
                  <a:sym typeface="Symbol" panose="05050102010706020507" pitchFamily="18" charset="2"/>
                </a:endParaRPr>
              </a:p>
              <a:p>
                <a:r>
                  <a:rPr lang="en-US" sz="1200" u="sng" dirty="0" smtClean="0">
                    <a:sym typeface="Symbol" panose="05050102010706020507" pitchFamily="18" charset="2"/>
                  </a:rPr>
                  <a:t>Instances: events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, from the earlier trigger stage (e.g. L0 hardware trigger)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P = signal events, N = background events [per unit time: trigger rates]</a:t>
                </a:r>
              </a:p>
              <a:p>
                <a:r>
                  <a:rPr lang="en-US" sz="1200" dirty="0" smtClean="0">
                    <a:sym typeface="Symbol" panose="05050102010706020507" pitchFamily="18" charset="2"/>
                  </a:rPr>
                  <a:t> goal: </a:t>
                </a:r>
                <a:r>
                  <a:rPr lang="en-US" sz="1200" b="1" i="1" dirty="0" smtClean="0">
                    <a:sym typeface="Symbol" panose="05050102010706020507" pitchFamily="18" charset="2"/>
                  </a:rPr>
                  <a:t>maximise retained signal efficiency </a:t>
                </a:r>
                <a:r>
                  <a:rPr lang="en-US" sz="1200" dirty="0" smtClean="0">
                    <a:sym typeface="Symbol" panose="05050102010706020507" pitchFamily="18" charset="2"/>
                  </a:rPr>
                  <a:t>TP/(TP+FN) at a given trigger rate FP (as TP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≪</m:t>
                    </m:r>
                  </m:oMath>
                </a14:m>
                <a:r>
                  <a:rPr lang="en-US" sz="1200" dirty="0" smtClean="0">
                    <a:sym typeface="Symbol" panose="05050102010706020507" pitchFamily="18" charset="2"/>
                  </a:rPr>
                  <a:t> FP)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TN = background events identified as such and rejected: </a:t>
                </a:r>
                <a:r>
                  <a:rPr lang="en-US" sz="1200" b="1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TN are </a:t>
                </a:r>
                <a:r>
                  <a:rPr lang="en-US" sz="1200" b="1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irrelevant</a:t>
                </a:r>
              </a:p>
              <a:p>
                <a:r>
                  <a:rPr lang="en-US" sz="1200" dirty="0">
                    <a:sym typeface="Symbol" panose="05050102010706020507" pitchFamily="18" charset="2"/>
                  </a:rPr>
                  <a:t> constraint: max HLT rate (from HLT throughput), whatever the input L0 rate is: </a:t>
                </a:r>
                <a:r>
                  <a:rPr lang="en-US" sz="1200" b="1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TN are </a:t>
                </a:r>
                <a:r>
                  <a:rPr lang="en-US" sz="1200" b="1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ill-defined</a:t>
                </a:r>
                <a:endParaRPr lang="en-US" sz="12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362" y="2846626"/>
                <a:ext cx="6998038" cy="1384995"/>
              </a:xfrm>
              <a:prstGeom prst="rect">
                <a:avLst/>
              </a:prstGeom>
              <a:blipFill>
                <a:blip r:embed="rId3"/>
                <a:stretch>
                  <a:fillRect t="-437" b="-174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Down Arrow 179"/>
          <p:cNvSpPr/>
          <p:nvPr/>
        </p:nvSpPr>
        <p:spPr>
          <a:xfrm>
            <a:off x="868947" y="4126404"/>
            <a:ext cx="135140" cy="723354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TextBox 180"/>
          <p:cNvSpPr txBox="1"/>
          <p:nvPr/>
        </p:nvSpPr>
        <p:spPr>
          <a:xfrm>
            <a:off x="1917362" y="4603740"/>
            <a:ext cx="5573098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ym typeface="Symbol" panose="05050102010706020507" pitchFamily="18" charset="2"/>
              </a:rPr>
              <a:t>Physics </a:t>
            </a:r>
            <a:r>
              <a:rPr lang="en-US" sz="1200" b="1" dirty="0">
                <a:sym typeface="Symbol" panose="05050102010706020507" pitchFamily="18" charset="2"/>
              </a:rPr>
              <a:t>analyses </a:t>
            </a:r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maximise the physics reach, </a:t>
            </a:r>
            <a:r>
              <a:rPr lang="en-US" sz="1200" dirty="0">
                <a:sym typeface="Symbol" panose="05050102010706020507" pitchFamily="18" charset="2"/>
              </a:rPr>
              <a:t>given the available data sets</a:t>
            </a:r>
          </a:p>
          <a:p>
            <a:endParaRPr lang="en-US" sz="1200" dirty="0" smtClean="0">
              <a:sym typeface="Symbol" panose="05050102010706020507" pitchFamily="18" charset="2"/>
            </a:endParaRPr>
          </a:p>
          <a:p>
            <a:r>
              <a:rPr lang="en-US" sz="1200" u="sng" dirty="0" smtClean="0">
                <a:sym typeface="Symbol" panose="05050102010706020507" pitchFamily="18" charset="2"/>
              </a:rPr>
              <a:t>Instances: events</a:t>
            </a:r>
            <a:r>
              <a:rPr lang="en-US" sz="1200" dirty="0" smtClean="0">
                <a:sym typeface="Symbol" panose="05050102010706020507" pitchFamily="18" charset="2"/>
              </a:rPr>
              <a:t>, from pre-selected data sets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 = signal events, N = background events</a:t>
            </a:r>
          </a:p>
          <a:p>
            <a:r>
              <a:rPr lang="en-US" sz="1200" dirty="0" smtClean="0">
                <a:sym typeface="Symbol" panose="05050102010706020507" pitchFamily="18" charset="2"/>
              </a:rPr>
              <a:t> goal: </a:t>
            </a:r>
            <a:r>
              <a:rPr lang="en-US" sz="1200" b="1" i="1" dirty="0" smtClean="0">
                <a:sym typeface="Symbol" panose="05050102010706020507" pitchFamily="18" charset="2"/>
              </a:rPr>
              <a:t>minimise measurement errors </a:t>
            </a:r>
            <a:r>
              <a:rPr lang="en-US" sz="1200" dirty="0" smtClean="0">
                <a:sym typeface="Symbol" panose="05050102010706020507" pitchFamily="18" charset="2"/>
              </a:rPr>
              <a:t>or maximise significance in searches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TN = background events identified as such and rejected: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TN are </a:t>
            </a:r>
            <a:r>
              <a:rPr lang="en-US" sz="12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irrelevant</a:t>
            </a:r>
          </a:p>
          <a:p>
            <a:r>
              <a:rPr lang="en-US" sz="1200" dirty="0">
                <a:sym typeface="Symbol" panose="05050102010706020507" pitchFamily="18" charset="2"/>
              </a:rPr>
              <a:t> </a:t>
            </a:r>
            <a:r>
              <a:rPr lang="en-US" sz="1200" dirty="0" smtClean="0">
                <a:sym typeface="Symbol" panose="05050102010706020507" pitchFamily="18" charset="2"/>
              </a:rPr>
              <a:t>physics results independent of pre-selection or MC cuts: </a:t>
            </a:r>
            <a:r>
              <a:rPr lang="en-US" sz="1200" b="1" i="1" dirty="0">
                <a:solidFill>
                  <a:srgbClr val="FF0000"/>
                </a:solidFill>
                <a:sym typeface="Symbol" panose="05050102010706020507" pitchFamily="18" charset="2"/>
              </a:rPr>
              <a:t>TN are </a:t>
            </a:r>
            <a:r>
              <a:rPr lang="en-US" sz="12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ill-defined</a:t>
            </a:r>
            <a:endParaRPr lang="en-US" sz="1200" dirty="0" smtClean="0">
              <a:sym typeface="Symbol" panose="05050102010706020507" pitchFamily="18" charset="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478871" y="4263792"/>
            <a:ext cx="587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EVENT SELECTION – I WILL FOCUS ON THIS IN THIS TALK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7685845" y="4794863"/>
            <a:ext cx="1258476" cy="867822"/>
            <a:chOff x="2000738" y="3767015"/>
            <a:chExt cx="4064000" cy="1266092"/>
          </a:xfrm>
        </p:grpSpPr>
        <p:sp>
          <p:nvSpPr>
            <p:cNvPr id="195" name="Rectangle 194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TP = S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sel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FP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B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sel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FN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S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rej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TN </a:t>
              </a:r>
              <a:r>
                <a:rPr lang="en-US" sz="1050" b="1" dirty="0">
                  <a:solidFill>
                    <a:srgbClr val="000000"/>
                  </a:solidFill>
                </a:rPr>
                <a:t>= </a:t>
              </a:r>
              <a:r>
                <a:rPr lang="en-US" sz="1050" b="1" dirty="0" smtClean="0">
                  <a:solidFill>
                    <a:srgbClr val="000000"/>
                  </a:solidFill>
                </a:rPr>
                <a:t>B</a:t>
              </a:r>
              <a:r>
                <a:rPr lang="en-US" sz="1050" b="1" baseline="-25000" dirty="0" smtClean="0">
                  <a:solidFill>
                    <a:srgbClr val="000000"/>
                  </a:solidFill>
                </a:rPr>
                <a:t>rej</a:t>
              </a:r>
              <a:endParaRPr lang="en-US" sz="1050" b="1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>
            <a:off x="8330272" y="5228774"/>
            <a:ext cx="585128" cy="389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8303077" y="5228774"/>
            <a:ext cx="612323" cy="410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63235"/>
              </p:ext>
            </p:extLst>
          </p:nvPr>
        </p:nvGraphicFramePr>
        <p:xfrm>
          <a:off x="73318" y="93980"/>
          <a:ext cx="8986864" cy="56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7382">
                  <a:extLst>
                    <a:ext uri="{9D8B030D-6E8A-4147-A177-3AD203B41FA5}">
                      <a16:colId xmlns:a16="http://schemas.microsoft.com/office/drawing/2014/main" val="276038869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358927895"/>
                    </a:ext>
                  </a:extLst>
                </a:gridCol>
                <a:gridCol w="2851066">
                  <a:extLst>
                    <a:ext uri="{9D8B030D-6E8A-4147-A177-3AD203B41FA5}">
                      <a16:colId xmlns:a16="http://schemas.microsoft.com/office/drawing/2014/main" val="2344032922"/>
                    </a:ext>
                  </a:extLst>
                </a:gridCol>
                <a:gridCol w="2246716">
                  <a:extLst>
                    <a:ext uri="{9D8B030D-6E8A-4147-A177-3AD203B41FA5}">
                      <a16:colId xmlns:a16="http://schemas.microsoft.com/office/drawing/2014/main" val="96749908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                  Domain</a:t>
                      </a:r>
                    </a:p>
                    <a:p>
                      <a:pPr algn="ctr"/>
                      <a:endParaRPr lang="en-US" sz="7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Property             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Medical diagnostics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Information retrieval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rgbClr val="FFFFFF"/>
                          </a:solidFill>
                        </a:rPr>
                        <a:t>HEP event selection</a:t>
                      </a:r>
                      <a:endParaRPr lang="en-GB" b="1" i="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3089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Qualitative class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u="sng" dirty="0" smtClean="0">
                          <a:solidFill>
                            <a:srgbClr val="000000"/>
                          </a:solidFill>
                        </a:rPr>
                        <a:t>NO.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Healthy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and ill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people have “equal rights”.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008000"/>
                          </a:solidFill>
                        </a:rPr>
                        <a:t>TN are relevant.</a:t>
                      </a:r>
                      <a:endParaRPr lang="en-GB" i="1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“Non-relevant”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documents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YES.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Background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events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a nuisance.</a:t>
                      </a:r>
                    </a:p>
                    <a:p>
                      <a:pPr algn="ctr"/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3703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Quantitative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class imbalance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From small to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From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c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ommon flu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 very rare disease.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very high.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Only very few documents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 a repository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are relevant.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Generally extreme.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Signal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events are swamped in background events.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199840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Varying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or unknown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prevalence </a:t>
                      </a:r>
                      <a:r>
                        <a:rPr lang="el-GR" b="1" dirty="0" smtClean="0">
                          <a:solidFill>
                            <a:schemeClr val="bg1"/>
                          </a:solidFill>
                        </a:rPr>
                        <a:t>π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 and unknown.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Epidemics may spread.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Varying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and unknown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in general (e.g. WWW).</a:t>
                      </a:r>
                      <a:endParaRPr lang="en-GB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Constant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in time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(quantum cross-sections).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Unknown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searches.</a:t>
                      </a:r>
                      <a:endParaRPr lang="en-GB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Known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for precision measurements.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826764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Dimensionality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and invariances</a:t>
                      </a:r>
                    </a:p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3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  <a:sym typeface="Symbol" panose="05050102010706020507" pitchFamily="18" charset="2"/>
                        </a:rPr>
                        <a:t> +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scale.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New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metrics under study because ROC ignores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π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  <a:endParaRPr lang="en-US" b="0" u="none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Costs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 speed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scale with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tot.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Show only N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docs in one page.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2 ratios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 + scale.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enough in many cases.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Lumi is needed for: trigger, syst. vs stat., searches.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TN are irrelevant.</a:t>
                      </a:r>
                      <a:endParaRPr lang="en-GB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327849"/>
                  </a:ext>
                </a:extLst>
              </a:tr>
              <a:tr h="115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Different use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of selected instances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NO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anking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– YES?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Treat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with higher priority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patients who are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more likely to be ill?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NO. </a:t>
                      </a:r>
                    </a:p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Ranking – YES.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Precision at k, R-precision, MAP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all involve </a:t>
                      </a:r>
                      <a:r>
                        <a:rPr lang="en-US" b="0" i="1" u="sng" baseline="0" dirty="0" smtClean="0">
                          <a:solidFill>
                            <a:srgbClr val="000000"/>
                          </a:solidFill>
                        </a:rPr>
                        <a:t>global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precision-recall </a:t>
                      </a:r>
                    </a:p>
                    <a:p>
                      <a:pPr algn="ctr"/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(“top N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sel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 documents retrieved) </a:t>
                      </a:r>
                      <a:endParaRPr lang="en-GB" b="0" u="none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Binning – YES.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Fits to distributions: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u="sng" dirty="0" smtClean="0">
                          <a:solidFill>
                            <a:srgbClr val="000000"/>
                          </a:solidFill>
                        </a:rPr>
                        <a:t>local</a:t>
                      </a:r>
                      <a:r>
                        <a:rPr lang="en-US" i="1" u="sng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i="1" u="sng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i="1" u="sng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i="1" u="sng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GB" b="0" i="1" u="sng" baseline="0" dirty="0" smtClean="0">
                          <a:solidFill>
                            <a:srgbClr val="000000"/>
                          </a:solidFill>
                        </a:rPr>
                        <a:t> in each bin</a:t>
                      </a:r>
                      <a:endParaRPr lang="en-US" i="1" u="sng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rather than </a:t>
                      </a:r>
                      <a:r>
                        <a:rPr lang="en-US" b="0" u="none" baseline="0" dirty="0" smtClean="0">
                          <a:solidFill>
                            <a:srgbClr val="000000"/>
                          </a:solidFill>
                        </a:rPr>
                        <a:t>global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ε</a:t>
                      </a:r>
                      <a:r>
                        <a:rPr lang="en-US" b="0" u="none" baseline="-25000" dirty="0" smtClean="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l-GR" b="0" u="none" dirty="0" smtClean="0">
                          <a:solidFill>
                            <a:srgbClr val="000000"/>
                          </a:solidFill>
                        </a:rPr>
                        <a:t>ρ</a:t>
                      </a:r>
                      <a:r>
                        <a:rPr lang="en-US" b="0" u="none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en-GB" b="0" u="none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72033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0" y="4183380"/>
            <a:ext cx="1679867" cy="28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219748"/>
                  </p:ext>
                </p:extLst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Maximise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*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(at any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</m:oMath>
                          </a14:m>
                          <a:r>
                            <a:rPr lang="en-GB" sz="120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𝑠𝑒𝑙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11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1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(i.e.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1100" b="0" i="1" baseline="-2500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1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1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</m:e>
                              </m:rad>
                              <m:r>
                                <a:rPr lang="en-US" sz="11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sz="1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d>
                                    <m:dPr>
                                      <m:ctrlP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𝐵𝑠𝑒𝑙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8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800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  <m:r>
                                                <a:rPr lang="en-US" sz="800" b="0" i="1" baseline="-25000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𝑠𝑒𝑙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8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𝐾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𝑆𝑠𝑒𝑙</m:t>
                                      </m:r>
                                    </m:e>
                                  </m:func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l-GR" sz="1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0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/2+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r>
                                        <a:rPr lang="en-US" sz="1000" b="0" i="1" baseline="-2500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𝑠𝑒𝑙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en-GB" dirty="0"/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local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and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in each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bin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(given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200" b="0" i="0" dirty="0" smtClean="0">
                                  <a:solidFill>
                                    <a:srgbClr val="000000"/>
                                  </a:solidFill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tot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2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    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14:m>
                            <m:oMath xmlns:m="http://schemas.openxmlformats.org/officeDocument/2006/math">
                              <m:r>
                                <a:rPr lang="en-US" sz="105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e>
                              </m:nary>
                            </m:oMath>
                          </a14:m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9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90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</m:oMath>
                          </a14:m>
                          <a:endParaRPr lang="en-GB" sz="105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14799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   Maximise</a:t>
                          </a:r>
                          <a:r>
                            <a:rPr lang="en-US" sz="3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105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nor/>
                                    </m:rPr>
                                    <a:rPr lang="en-US" sz="105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ε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m:rPr>
                                      <m:nor/>
                                    </m:rPr>
                                    <a:rPr lang="el-GR" sz="105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ρ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05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 </m:t>
                                  </m:r>
                                  <m:sSup>
                                    <m:sSupPr>
                                      <m:ctrlP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tot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050" b="0" i="0" baseline="-25000" dirty="0" smtClean="0">
                                              <a:solidFill>
                                                <a:srgbClr val="000000"/>
                                              </a:solidFill>
                                            </a:rPr>
                                            <m:t>i</m:t>
                                          </m:r>
                                        </m:num>
                                        <m:den>
                                          <m:r>
                                            <a:rPr lang="en-US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105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den>
                                      </m:f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05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105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 </m:t>
                                  </m:r>
                                </m:e>
                              </m:nary>
                            </m:oMath>
                          </a14:m>
                          <a:endParaRPr lang="en-US" sz="16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050" dirty="0" smtClean="0">
                              <a:solidFill>
                                <a:srgbClr val="000000"/>
                              </a:solidFill>
                            </a:rPr>
                            <a:t>Partition in</a:t>
                          </a:r>
                          <a:r>
                            <a:rPr lang="en-US" sz="1050" baseline="0" dirty="0" smtClean="0">
                              <a:solidFill>
                                <a:srgbClr val="000000"/>
                              </a:solidFill>
                            </a:rPr>
                            <a:t> bins of equal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800" dirty="0" smtClean="0">
                                  <a:solidFill>
                                    <a:srgbClr val="000000"/>
                                  </a:solidFill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800" b="0" i="0" baseline="-25000" dirty="0" smtClean="0">
                                  <a:solidFill>
                                    <a:srgbClr val="00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8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tot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,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800" b="0" i="0" baseline="-25000" dirty="0" smtClean="0">
                                      <a:solidFill>
                                        <a:srgbClr val="000000"/>
                                      </a:solidFill>
                                    </a:rPr>
                                    <m:t>i</m:t>
                                  </m:r>
                                </m:num>
                                <m:den>
                                  <m:r>
                                    <a:rPr lang="en-US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θ</m:t>
                                  </m:r>
                                </m:den>
                              </m:f>
                              <m:r>
                                <a:rPr lang="en-US" sz="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9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lang="en-US" sz="1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(binned 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a 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219748"/>
                  </p:ext>
                </p:extLst>
              </p:nvPr>
            </p:nvGraphicFramePr>
            <p:xfrm>
              <a:off x="102424" y="527779"/>
              <a:ext cx="9000000" cy="558782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8451">
                      <a:extLst>
                        <a:ext uri="{9D8B030D-6E8A-4147-A177-3AD203B41FA5}">
                          <a16:colId xmlns:a16="http://schemas.microsoft.com/office/drawing/2014/main" val="2166145143"/>
                        </a:ext>
                      </a:extLst>
                    </a:gridCol>
                    <a:gridCol w="2304437">
                      <a:extLst>
                        <a:ext uri="{9D8B030D-6E8A-4147-A177-3AD203B41FA5}">
                          <a16:colId xmlns:a16="http://schemas.microsoft.com/office/drawing/2014/main" val="760715893"/>
                        </a:ext>
                      </a:extLst>
                    </a:gridCol>
                    <a:gridCol w="352173">
                      <a:extLst>
                        <a:ext uri="{9D8B030D-6E8A-4147-A177-3AD203B41FA5}">
                          <a16:colId xmlns:a16="http://schemas.microsoft.com/office/drawing/2014/main" val="2433760050"/>
                        </a:ext>
                      </a:extLst>
                    </a:gridCol>
                    <a:gridCol w="2618329">
                      <a:extLst>
                        <a:ext uri="{9D8B030D-6E8A-4147-A177-3AD203B41FA5}">
                          <a16:colId xmlns:a16="http://schemas.microsoft.com/office/drawing/2014/main" val="2227932611"/>
                        </a:ext>
                      </a:extLst>
                    </a:gridCol>
                    <a:gridCol w="2656610">
                      <a:extLst>
                        <a:ext uri="{9D8B030D-6E8A-4147-A177-3AD203B41FA5}">
                          <a16:colId xmlns:a16="http://schemas.microsoft.com/office/drawing/2014/main" val="2704373822"/>
                        </a:ext>
                      </a:extLst>
                    </a:gridCol>
                  </a:tblGrid>
                  <a:tr h="529390">
                    <a:tc gridSpan="5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classifiers for HEP event selection (signal-background discrimination)</a:t>
                          </a:r>
                          <a:endParaRPr lang="en-GB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363636"/>
                      </a:ext>
                    </a:extLst>
                  </a:tr>
                  <a:tr h="252000"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error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</a:p>
                        <a:p>
                          <a:pPr algn="ctr"/>
                          <a:endParaRPr lang="en-US" sz="1200" b="1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(or statistical significance maximization)</a:t>
                          </a: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10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baseline="0" dirty="0" smtClean="0">
                              <a:solidFill>
                                <a:srgbClr val="000000"/>
                              </a:solidFill>
                            </a:rPr>
                            <a:t>Only 2 or 3 global/local variables </a:t>
                          </a:r>
                          <a:r>
                            <a:rPr lang="en-US" b="1" baseline="0" dirty="0" smtClean="0">
                              <a:solidFill>
                                <a:srgbClr val="000000"/>
                              </a:solidFill>
                            </a:rPr>
                            <a:t>– </a:t>
                          </a:r>
                          <a:r>
                            <a:rPr lang="en-US" b="1" i="1" baseline="0" dirty="0" smtClean="0">
                              <a:solidFill>
                                <a:srgbClr val="FF0000"/>
                              </a:solidFill>
                            </a:rPr>
                            <a:t>TN, AUC irrelevant</a:t>
                          </a:r>
                          <a:endParaRPr lang="en-US" b="1" i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vert="vert270"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214634" r="-101860" b="-1946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14634" r="-459" b="-19463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9470365"/>
                      </a:ext>
                    </a:extLst>
                  </a:tr>
                  <a:tr h="32400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rowSpan="4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(1-bin counting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Simple and CCGV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(or equivalently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238889" r="-459" b="-137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7533450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89362" r="-459" b="-14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3634004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HiggsML – 2 variables: global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489362" r="-459" b="-1382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913829"/>
                      </a:ext>
                    </a:extLst>
                  </a:tr>
                  <a:tr h="288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Punzi – 2 variables: 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endParaRPr lang="en-US" sz="1200" baseline="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77083" r="-459" b="-1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38260477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Cross-section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142558" t="-199387" r="-101860" b="-269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373563" r="-459" b="-5919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8059972"/>
                      </a:ext>
                    </a:extLst>
                  </a:tr>
                  <a:tr h="467487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Parameter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estimation </a:t>
                          </a:r>
                          <a:endParaRPr lang="en-US" sz="1200" b="1" baseline="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(binned fits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)</a:t>
                          </a:r>
                          <a:endParaRPr lang="en-GB" sz="1200" b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2"/>
                          <a:stretch>
                            <a:fillRect l="-239220" t="-542105" r="-459" b="-577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5390892"/>
                      </a:ext>
                    </a:extLst>
                  </a:tr>
                  <a:tr h="529390">
                    <a:tc v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Searches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(binned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fits)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local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tot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, s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in each bin (2 counts or ratios enough?)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a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sum?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230419441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Statistical + Systematic</a:t>
                          </a:r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 error </a:t>
                          </a:r>
                        </a:p>
                        <a:p>
                          <a:pPr algn="ctr"/>
                          <a:r>
                            <a:rPr lang="en-US" sz="1200" b="1" baseline="0" dirty="0" smtClean="0">
                              <a:solidFill>
                                <a:srgbClr val="000000"/>
                              </a:solidFill>
                            </a:rPr>
                            <a:t>minimization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3 variables: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 ρ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, lumi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(lumi: tradeoff stat. vs. syst.)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No universal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recipe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100" dirty="0" smtClean="0">
                              <a:solidFill>
                                <a:srgbClr val="000000"/>
                              </a:solidFill>
                            </a:rPr>
                            <a:t>(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may use local S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, B</a:t>
                          </a:r>
                          <a:r>
                            <a:rPr lang="en-US" sz="1100" baseline="-25000" dirty="0" smtClean="0">
                              <a:solidFill>
                                <a:srgbClr val="000000"/>
                              </a:solidFill>
                            </a:rPr>
                            <a:t>sel </a:t>
                          </a:r>
                          <a:r>
                            <a:rPr lang="en-US" sz="1100" baseline="0" dirty="0" smtClean="0">
                              <a:solidFill>
                                <a:srgbClr val="000000"/>
                              </a:solidFill>
                            </a:rPr>
                            <a:t>in side band bins)</a:t>
                          </a:r>
                          <a:endParaRPr lang="en-GB" sz="11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584406002"/>
                      </a:ext>
                    </a:extLst>
                  </a:tr>
                  <a:tr h="52939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Trigger optimization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2 variables: global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B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sel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/time,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global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Maximise </a:t>
                          </a:r>
                          <a:r>
                            <a:rPr lang="el-GR" sz="1200" dirty="0" smtClean="0">
                              <a:solidFill>
                                <a:srgbClr val="000000"/>
                              </a:solidFill>
                            </a:rPr>
                            <a:t>ε</a:t>
                          </a:r>
                          <a:r>
                            <a:rPr lang="en-US" sz="1200" baseline="-25000" dirty="0" smtClean="0">
                              <a:solidFill>
                                <a:srgbClr val="000000"/>
                              </a:solidFill>
                            </a:rPr>
                            <a:t>s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 at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given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trigger rate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056427957"/>
                      </a:ext>
                    </a:extLst>
                  </a:tr>
                  <a:tr h="529390">
                    <a:tc gridSpan="5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>
                              <a:solidFill>
                                <a:schemeClr val="bg1"/>
                              </a:solidFill>
                            </a:rPr>
                            <a:t>Binary classifiers for HEP problems other than event</a:t>
                          </a:r>
                          <a:r>
                            <a:rPr lang="en-US" sz="1800" b="1" baseline="0" dirty="0" smtClean="0">
                              <a:solidFill>
                                <a:schemeClr val="bg1"/>
                              </a:solidFill>
                            </a:rPr>
                            <a:t> selection</a:t>
                          </a:r>
                          <a:endParaRPr lang="en-GB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rgbClr val="0055A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762554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Tracking and Particle-ID 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optimizations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All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4 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variables?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200" i="1" baseline="0" dirty="0" smtClean="0">
                              <a:solidFill>
                                <a:srgbClr val="000000"/>
                              </a:solidFill>
                            </a:rPr>
                            <a:t>(NB: TN is relevant) </a:t>
                          </a:r>
                          <a:endParaRPr lang="en-US" sz="1200" i="1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dirty="0" smtClean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ROC 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relevant</a:t>
                          </a:r>
                          <a:r>
                            <a:rPr lang="en-US" sz="1200" baseline="0" dirty="0" smtClean="0">
                              <a:solidFill>
                                <a:srgbClr val="000000"/>
                              </a:solidFill>
                            </a:rPr>
                            <a:t> – i</a:t>
                          </a:r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s AUC relevant?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38499697"/>
                      </a:ext>
                    </a:extLst>
                  </a:tr>
                  <a:tr h="25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Other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b="1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00"/>
                              </a:solidFill>
                            </a:rPr>
                            <a:t>? </a:t>
                          </a: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</a:rPr>
                            <a:t>*</a:t>
                          </a:r>
                          <a:endParaRPr lang="en-GB"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7816726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6610370" y="6199426"/>
            <a:ext cx="244981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 Many open questions for further research</a:t>
            </a:r>
            <a:endParaRPr lang="en-GB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00" y="1"/>
            <a:ext cx="8791199" cy="465186"/>
          </a:xfrm>
        </p:spPr>
        <p:txBody>
          <a:bodyPr/>
          <a:lstStyle/>
          <a:p>
            <a:r>
              <a:rPr lang="en-US" sz="3200" dirty="0" smtClean="0"/>
              <a:t>Different </a:t>
            </a:r>
            <a:r>
              <a:rPr lang="en-US" sz="3200" dirty="0"/>
              <a:t>HEP problems </a:t>
            </a:r>
            <a:r>
              <a:rPr lang="en-US" sz="3200" dirty="0" smtClean="0"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solidFill>
                  <a:srgbClr val="FF0000"/>
                </a:solidFill>
              </a:rPr>
              <a:t>Different metrics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69"/>
            <a:ext cx="9144000" cy="394618"/>
          </a:xfrm>
        </p:spPr>
        <p:txBody>
          <a:bodyPr/>
          <a:lstStyle/>
          <a:p>
            <a:r>
              <a:rPr lang="en-US" sz="2800" dirty="0" smtClean="0"/>
              <a:t>Predict and optimize statistical errors in binned fits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592112"/>
            <a:ext cx="8866564" cy="54848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Fit </a:t>
            </a:r>
            <a:r>
              <a:rPr lang="el-GR" dirty="0"/>
              <a:t>θ </a:t>
            </a:r>
            <a:r>
              <a:rPr lang="en-US" dirty="0" smtClean="0"/>
              <a:t>from a binned multi-dimensional distribution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expected </a:t>
            </a:r>
            <a:r>
              <a:rPr lang="en-US" dirty="0"/>
              <a:t>counts y</a:t>
            </a:r>
            <a:r>
              <a:rPr lang="en-US" baseline="-25000" dirty="0"/>
              <a:t>i</a:t>
            </a:r>
            <a:r>
              <a:rPr lang="en-US" dirty="0"/>
              <a:t> = f(x</a:t>
            </a:r>
            <a:r>
              <a:rPr lang="en-US" baseline="-25000" dirty="0"/>
              <a:t>i</a:t>
            </a:r>
            <a:r>
              <a:rPr lang="en-US" dirty="0"/>
              <a:t>,</a:t>
            </a:r>
            <a:r>
              <a:rPr lang="el-GR" dirty="0"/>
              <a:t>θ</a:t>
            </a:r>
            <a:r>
              <a:rPr lang="en-US" dirty="0"/>
              <a:t>)dx </a:t>
            </a:r>
            <a:r>
              <a:rPr lang="en-US" dirty="0" smtClean="0"/>
              <a:t>= </a:t>
            </a:r>
            <a:r>
              <a:rPr lang="el-GR" dirty="0" smtClean="0"/>
              <a:t>ε</a:t>
            </a:r>
            <a:r>
              <a:rPr lang="en-US" baseline="-25000" dirty="0" smtClean="0"/>
              <a:t>i</a:t>
            </a:r>
            <a:r>
              <a:rPr lang="en-US" dirty="0" smtClean="0"/>
              <a:t>*s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)+b</a:t>
            </a:r>
            <a:r>
              <a:rPr lang="en-US" baseline="-25000" dirty="0" smtClean="0"/>
              <a:t>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depend </a:t>
            </a:r>
            <a:r>
              <a:rPr lang="en-US" dirty="0"/>
              <a:t>on </a:t>
            </a:r>
            <a:r>
              <a:rPr lang="en-US" dirty="0" smtClean="0"/>
              <a:t>parameter </a:t>
            </a:r>
            <a:r>
              <a:rPr lang="el-GR" dirty="0"/>
              <a:t>θ</a:t>
            </a:r>
            <a:r>
              <a:rPr lang="en-US" dirty="0"/>
              <a:t> </a:t>
            </a:r>
            <a:r>
              <a:rPr lang="en-US" dirty="0" smtClean="0"/>
              <a:t>to fit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Statistical error related to Fisher information                        (Cramer-Rao)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binned fit </a:t>
            </a:r>
            <a:r>
              <a:rPr lang="en-US" dirty="0" smtClean="0">
                <a:sym typeface="Symbol" panose="05050102010706020507" pitchFamily="18" charset="2"/>
              </a:rPr>
              <a:t> combine measurements in each bin, weighed by information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Easy to show (backup slides) that Fisher information in the fit is:</a:t>
            </a:r>
            <a:endParaRPr lang="en-US" sz="1000" dirty="0"/>
          </a:p>
          <a:p>
            <a:pPr>
              <a:spcBef>
                <a:spcPts val="0"/>
              </a:spcBef>
            </a:pPr>
            <a:endParaRPr lang="en-US" sz="1000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en-US" i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l-GR" i="1" dirty="0" smtClean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local signal efficiency and purity in the i</a:t>
            </a:r>
            <a:r>
              <a:rPr lang="en-US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bin 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Define a binary classifier metric as information fraction to ideal classifier: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 [0,1]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1 if keep all signal and reject all backgrounds</a:t>
            </a:r>
            <a:endParaRPr lang="en-US" dirty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higher is better  maximise IF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interpretation:</a:t>
            </a:r>
          </a:p>
          <a:p>
            <a:pPr lvl="1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marL="127000" indent="0">
              <a:spcBef>
                <a:spcPts val="0"/>
              </a:spcBef>
              <a:buNone/>
            </a:pPr>
            <a:r>
              <a:rPr lang="en-US" sz="1800" i="1" dirty="0" smtClean="0">
                <a:sym typeface="Symbol" panose="05050102010706020507" pitchFamily="18" charset="2"/>
              </a:rPr>
              <a:t>NB: global </a:t>
            </a:r>
            <a:r>
              <a:rPr lang="el-GR" sz="1800" i="1" dirty="0" smtClean="0"/>
              <a:t>ε</a:t>
            </a:r>
            <a:r>
              <a:rPr lang="en-US" sz="1800" i="1" dirty="0" smtClean="0"/>
              <a:t>*</a:t>
            </a:r>
            <a:r>
              <a:rPr lang="el-GR" sz="1800" i="1" dirty="0" smtClean="0"/>
              <a:t>ρ</a:t>
            </a:r>
            <a:r>
              <a:rPr lang="en-US" sz="1800" i="1" dirty="0" smtClean="0"/>
              <a:t> </a:t>
            </a:r>
            <a:r>
              <a:rPr lang="en-US" sz="1800" i="1" u="sng" dirty="0" smtClean="0"/>
              <a:t>is</a:t>
            </a:r>
            <a:r>
              <a:rPr lang="en-US" sz="1800" i="1" dirty="0" smtClean="0"/>
              <a:t> the IF for measuring </a:t>
            </a:r>
            <a:r>
              <a:rPr lang="el-GR" sz="1800" i="1" dirty="0" smtClean="0"/>
              <a:t>θ</a:t>
            </a:r>
            <a:r>
              <a:rPr lang="en-US" sz="1800" i="1" dirty="0" smtClean="0"/>
              <a:t>=</a:t>
            </a:r>
            <a:r>
              <a:rPr lang="el-GR" sz="1800" i="1" dirty="0" smtClean="0"/>
              <a:t>σ</a:t>
            </a:r>
            <a:r>
              <a:rPr lang="en-US" sz="1800" i="1" baseline="-25000" dirty="0" smtClean="0"/>
              <a:t>s</a:t>
            </a:r>
            <a:r>
              <a:rPr lang="en-US" sz="1800" i="1" dirty="0" smtClean="0"/>
              <a:t> in a 1-bin fit (counting experiment)!</a:t>
            </a:r>
            <a:endParaRPr lang="en-GB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44" y="1432943"/>
            <a:ext cx="1490440" cy="4528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01" y="2842881"/>
            <a:ext cx="2222038" cy="494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89" y="2852406"/>
            <a:ext cx="2558585" cy="4811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27749" y="4695519"/>
            <a:ext cx="2632427" cy="843972"/>
            <a:chOff x="4720927" y="4896924"/>
            <a:chExt cx="2632427" cy="843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2423" y="4896924"/>
              <a:ext cx="2630931" cy="84397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720927" y="4896924"/>
              <a:ext cx="2632426" cy="84397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384" y="4896924"/>
            <a:ext cx="2378378" cy="306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015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18" y="182504"/>
            <a:ext cx="8924507" cy="331846"/>
          </a:xfrm>
        </p:spPr>
        <p:txBody>
          <a:bodyPr/>
          <a:lstStyle/>
          <a:p>
            <a:r>
              <a:rPr lang="en-US" dirty="0" smtClean="0"/>
              <a:t>Numerical tests with a toy model</a:t>
            </a:r>
            <a:endParaRPr lang="en-GB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6143" y="679938"/>
            <a:ext cx="9029281" cy="2625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I used a simple toy model to make some numerical tests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V</a:t>
            </a:r>
            <a:r>
              <a:rPr lang="en-US" dirty="0" smtClean="0"/>
              <a:t>erify that my formulas are correct – and also illustrate them graphically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Two-dimensional distribution (m,D) </a:t>
            </a:r>
            <a:r>
              <a:rPr lang="en-US" dirty="0" smtClean="0">
                <a:sym typeface="Symbol" panose="05050102010706020507" pitchFamily="18" charset="2"/>
              </a:rPr>
              <a:t> signal Gaussian, background exponential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Two measurements: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sym typeface="Symbol" panose="05050102010706020507" pitchFamily="18" charset="2"/>
              </a:rPr>
              <a:t>total cross-section measurement by counting and 1-D or 2-D fit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mass measurement by 1-D or 2-D fits</a:t>
            </a:r>
          </a:p>
          <a:p>
            <a:pPr lvl="2">
              <a:spcBef>
                <a:spcPts val="0"/>
              </a:spcBef>
            </a:pPr>
            <a:endParaRPr lang="en-US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Details in the backup slides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349" y="5727099"/>
            <a:ext cx="20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Using scipy / matplotlib / numpy and iminuit in Python from SWAN </a:t>
            </a:r>
            <a:endParaRPr lang="en-GB" sz="1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1" y="3752610"/>
            <a:ext cx="3329210" cy="23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36724"/>
          </a:xfrm>
        </p:spPr>
        <p:txBody>
          <a:bodyPr/>
          <a:lstStyle/>
          <a:p>
            <a:r>
              <a:rPr lang="en-US" sz="3200" dirty="0" smtClean="0"/>
              <a:t>Why and when I got interested in this topic 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3786508"/>
            <a:ext cx="9305925" cy="2210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First time I saw an </a:t>
            </a:r>
            <a:r>
              <a:rPr lang="en-US" i="1" dirty="0" smtClean="0">
                <a:solidFill>
                  <a:srgbClr val="FF0000"/>
                </a:solidFill>
              </a:rPr>
              <a:t>Area Under the Roc Curve (AUC)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My reaction: what is this? is this relevant in HEP?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try to understand why the AUC was introduced in other scientific domains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</a:t>
            </a:r>
            <a:r>
              <a:rPr lang="en-US" i="1" dirty="0" smtClean="0"/>
              <a:t>common knowledge </a:t>
            </a:r>
            <a:r>
              <a:rPr lang="en-US" dirty="0" smtClean="0"/>
              <a:t>for optimizing several types of HEP analyses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600" i="1" dirty="0" smtClean="0"/>
              <a:t>Questions for you – How extensively are AUC’s used in HEP, particularly in event selection? </a:t>
            </a:r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600" i="1" dirty="0"/>
              <a:t>A</a:t>
            </a:r>
            <a:r>
              <a:rPr lang="en-US" sz="1600" i="1" dirty="0" smtClean="0"/>
              <a:t>re there specific HEP problems where it can be shown that AUC’s are relevant?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" y="764041"/>
            <a:ext cx="3533096" cy="289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681" y="823364"/>
            <a:ext cx="2454879" cy="5434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681" y="1523996"/>
            <a:ext cx="5025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2015 LHCb Kaggle ML Challenge</a:t>
            </a:r>
          </a:p>
          <a:p>
            <a:r>
              <a:rPr lang="en-US" sz="1600" dirty="0" smtClean="0"/>
              <a:t>- </a:t>
            </a:r>
            <a:r>
              <a:rPr lang="en-US" sz="1600" u="sng" dirty="0" smtClean="0"/>
              <a:t>Event selection</a:t>
            </a:r>
            <a:r>
              <a:rPr lang="en-US" sz="1600" dirty="0" smtClean="0"/>
              <a:t> in search for </a:t>
            </a:r>
            <a:r>
              <a:rPr lang="en-US" sz="1600" dirty="0" smtClean="0">
                <a:sym typeface="Symbol" panose="05050102010706020507" pitchFamily="18" charset="2"/>
              </a:rPr>
              <a:t>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- </a:t>
            </a:r>
            <a:r>
              <a:rPr lang="en-US" sz="1600" i="1" dirty="0">
                <a:solidFill>
                  <a:srgbClr val="FF0000"/>
                </a:solidFill>
              </a:rPr>
              <a:t>C</a:t>
            </a:r>
            <a:r>
              <a:rPr lang="en-US" sz="1600" i="1" dirty="0" smtClean="0">
                <a:solidFill>
                  <a:srgbClr val="FF0000"/>
                </a:solidFill>
              </a:rPr>
              <a:t>lassifier wins if it maximises a weighted ROC AUC</a:t>
            </a:r>
          </a:p>
          <a:p>
            <a:r>
              <a:rPr lang="en-US" sz="1600" dirty="0" smtClean="0"/>
              <a:t>- Simplified for Kaggle – real analysis uses CLs</a:t>
            </a:r>
          </a:p>
        </p:txBody>
      </p:sp>
    </p:spTree>
    <p:extLst>
      <p:ext uri="{BB962C8B-B14F-4D97-AF65-F5344CB8AC3E}">
        <p14:creationId xmlns:p14="http://schemas.microsoft.com/office/powerpoint/2010/main" val="416639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8679"/>
            <a:ext cx="8791199" cy="424351"/>
          </a:xfrm>
        </p:spPr>
        <p:txBody>
          <a:bodyPr/>
          <a:lstStyle/>
          <a:p>
            <a:r>
              <a:rPr lang="en-US" sz="3200" dirty="0"/>
              <a:t>M by 1D fit to m </a:t>
            </a:r>
            <a:r>
              <a:rPr lang="en-US" sz="3200" dirty="0" smtClean="0"/>
              <a:t>– optimizing the classifier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Choose operating </a:t>
                </a:r>
                <a:r>
                  <a:rPr lang="en-US" dirty="0"/>
                  <a:t>point </a:t>
                </a:r>
                <a:r>
                  <a:rPr lang="en-US" dirty="0" smtClean="0"/>
                  <a:t>D</a:t>
                </a:r>
                <a:r>
                  <a:rPr lang="en-US" baseline="-25000" dirty="0" smtClean="0"/>
                  <a:t>thr </a:t>
                </a:r>
                <a:r>
                  <a:rPr lang="en-US" dirty="0" smtClean="0"/>
                  <a:t>optimizing information fraction for </a:t>
                </a:r>
                <a:r>
                  <a:rPr lang="el-GR" dirty="0"/>
                  <a:t>θ</a:t>
                </a:r>
                <a:r>
                  <a:rPr lang="en-US" dirty="0" smtClean="0"/>
                  <a:t>=M in m-fit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NB: different to operating point maximising </a:t>
                </a:r>
                <a:r>
                  <a:rPr lang="el-GR" dirty="0"/>
                  <a:t>ε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/>
                  <a:t> </a:t>
                </a:r>
                <a:r>
                  <a:rPr lang="en-US" dirty="0" smtClean="0"/>
                  <a:t>(IF for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</a:t>
                </a:r>
                <a:r>
                  <a:rPr lang="el-GR" dirty="0" smtClean="0"/>
                  <a:t>σ</a:t>
                </a:r>
                <a:r>
                  <a:rPr lang="en-US" baseline="-25000" dirty="0"/>
                  <a:t>s</a:t>
                </a:r>
                <a:r>
                  <a:rPr lang="en-US" dirty="0"/>
                  <a:t> in a 1-bin </a:t>
                </a:r>
                <a:r>
                  <a:rPr lang="en-US" dirty="0" smtClean="0"/>
                  <a:t>fit)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To compute IF as sum over bins  need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</m:t>
                        </m:r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in each bin</a:t>
                </a:r>
                <a:endParaRPr 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proof-of-concept  integrate by toy MC with </a:t>
                </a:r>
                <a:r>
                  <a:rPr lang="en-US" i="1" dirty="0" smtClean="0">
                    <a:sym typeface="Symbol" panose="05050102010706020507" pitchFamily="18" charset="2"/>
                  </a:rPr>
                  <a:t>event-by-event weight derivatives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a real MC, could save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ℳ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for the matrix element squared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ℳ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752476"/>
                <a:ext cx="8893662" cy="2209800"/>
              </a:xfrm>
              <a:blipFill>
                <a:blip r:embed="rId2"/>
                <a:stretch>
                  <a:fillRect r="-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6" y="3471026"/>
            <a:ext cx="3677298" cy="19229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73735" y="3355242"/>
            <a:ext cx="3321538" cy="2213435"/>
            <a:chOff x="4868985" y="3907692"/>
            <a:chExt cx="3321538" cy="2213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45" y="4023476"/>
              <a:ext cx="2785879" cy="2097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68985" y="3907692"/>
              <a:ext cx="3321538" cy="2213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75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8418"/>
            <a:ext cx="8791199" cy="293039"/>
          </a:xfrm>
        </p:spPr>
        <p:txBody>
          <a:bodyPr/>
          <a:lstStyle/>
          <a:p>
            <a:r>
              <a:rPr lang="en-US" sz="3200" dirty="0"/>
              <a:t>M by 1D fit to m – </a:t>
            </a:r>
            <a:r>
              <a:rPr lang="en-US" sz="3200" dirty="0" smtClean="0"/>
              <a:t>visual interpretation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562466"/>
                <a:ext cx="8791199" cy="696620"/>
              </a:xfrm>
            </p:spPr>
            <p:txBody>
              <a:bodyPr/>
              <a:lstStyle/>
              <a:p>
                <a:r>
                  <a:rPr lang="en-US" dirty="0" smtClean="0"/>
                  <a:t>Information after cuts: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𝑀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 panose="05050102010706020507" pitchFamily="18" charset="2"/>
                  </a:rPr>
                  <a:t> show the 3 terms in each bin i</a:t>
                </a: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fit = combine N different measurements in N bins </a:t>
                </a:r>
                <a:r>
                  <a:rPr lang="en-GB" dirty="0" smtClean="0">
                    <a:sym typeface="Symbol" panose="05050102010706020507" pitchFamily="18" charset="2"/>
                  </a:rPr>
                  <a:t> local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m:rPr>
                        <m:nor/>
                      </m:rPr>
                      <a:rPr lang="en-US" b="0" i="0" baseline="-25000" dirty="0" smtClean="0"/>
                      <m:t>, 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GB" dirty="0" smtClean="0">
                    <a:sym typeface="Symbol" panose="05050102010706020507" pitchFamily="18" charset="2"/>
                  </a:rPr>
                  <a:t> relevant!</a:t>
                </a:r>
              </a:p>
              <a:p>
                <a:endParaRPr lang="en-GB" dirty="0" smtClean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562466"/>
                <a:ext cx="8791199" cy="696620"/>
              </a:xfrm>
              <a:blipFill>
                <a:blip r:embed="rId2"/>
                <a:stretch>
                  <a:fillRect b="-54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000250" y="1796134"/>
            <a:ext cx="7101644" cy="4307672"/>
            <a:chOff x="1332674" y="1391200"/>
            <a:chExt cx="7769220" cy="471260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172" y="1395037"/>
              <a:ext cx="4231722" cy="47087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674" y="1391200"/>
              <a:ext cx="3306001" cy="471260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2982090" y="1553550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73040" y="1565538"/>
            <a:ext cx="1058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75301" y="4420575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MAXIMUM INFORMATION,</a:t>
            </a:r>
          </a:p>
          <a:p>
            <a:pPr algn="ctr"/>
            <a:r>
              <a:rPr lang="en-US" sz="1100" dirty="0" smtClean="0"/>
              <a:t>MINIMUM ERROR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9558" y="2338362"/>
            <a:ext cx="1796850" cy="338554"/>
          </a:xfrm>
          <a:prstGeom prst="rect">
            <a:avLst/>
          </a:pr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IDEAL CASE,</a:t>
            </a:r>
          </a:p>
          <a:p>
            <a:pPr algn="ctr"/>
            <a:r>
              <a:rPr lang="en-US" sz="1100" dirty="0" smtClean="0"/>
              <a:t>NO BACKGROUND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7159" y="2981186"/>
                <a:ext cx="1531485" cy="6822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Red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ideal case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59" y="2981186"/>
                <a:ext cx="1531485" cy="682238"/>
              </a:xfrm>
              <a:prstGeom prst="rect">
                <a:avLst/>
              </a:prstGeom>
              <a:blipFill>
                <a:blip r:embed="rId5"/>
                <a:stretch>
                  <a:fillRect l="-2789" t="-8036" r="-3187" b="-8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634" y="5181461"/>
                <a:ext cx="1638316" cy="6869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Yellow histogram: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information per bin,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FF9900"/>
                    </a:solidFill>
                  </a:rPr>
                  <a:t>after cuts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rgbClr val="00B05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1200" b="1" dirty="0">
                        <a:solidFill>
                          <a:srgbClr val="FF0000"/>
                        </a:solidFill>
                      </a:rPr>
                      <m:t>∗</m:t>
                    </m:r>
                    <m:f>
                      <m:f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sz="12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sSup>
                      <m:s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𝒔𝒊</m:t>
                                </m:r>
                              </m:num>
                              <m:den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𝝏</m:t>
                                </m:r>
                                <m:r>
                                  <a:rPr lang="en-US" sz="1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𝑴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34" y="5181461"/>
                <a:ext cx="1638316" cy="686919"/>
              </a:xfrm>
              <a:prstGeom prst="rect">
                <a:avLst/>
              </a:prstGeom>
              <a:blipFill>
                <a:blip r:embed="rId6"/>
                <a:stretch>
                  <a:fillRect l="-5597" t="-7965" r="-1493" b="-6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369" y="3902933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Blue line: local </a:t>
                </a:r>
              </a:p>
              <a:p>
                <a:pPr algn="ctr"/>
                <a:r>
                  <a:rPr lang="en-US" sz="1200" b="1" dirty="0" smtClean="0">
                    <a:solidFill>
                      <a:schemeClr val="bg2"/>
                    </a:solidFill>
                  </a:rPr>
                  <a:t>purity in the bin,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 smtClean="0">
                        <a:solidFill>
                          <a:schemeClr val="bg2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sz="1200" b="1" baseline="-25000" dirty="0" smtClean="0">
                        <a:solidFill>
                          <a:schemeClr val="bg2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69" y="3902933"/>
                <a:ext cx="1638316" cy="369332"/>
              </a:xfrm>
              <a:prstGeom prst="rect">
                <a:avLst/>
              </a:prstGeom>
              <a:blipFill>
                <a:blip r:embed="rId7"/>
                <a:stretch>
                  <a:fillRect t="-14754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19" y="4445858"/>
                <a:ext cx="163831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B050"/>
                    </a:solidFill>
                  </a:rPr>
                  <a:t>Green line: local efficiency in the bin,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200" b="1" dirty="0">
                        <a:solidFill>
                          <a:srgbClr val="00B050"/>
                        </a:solidFill>
                      </a:rPr>
                      <m:t>ε</m:t>
                    </m:r>
                    <m:r>
                      <m:rPr>
                        <m:nor/>
                      </m:rPr>
                      <a:rPr lang="en-US" sz="1200" b="1" baseline="-25000" dirty="0">
                        <a:solidFill>
                          <a:srgbClr val="00B050"/>
                        </a:solidFill>
                      </a:rPr>
                      <m:t>i</m:t>
                    </m:r>
                  </m:oMath>
                </a14:m>
                <a:endParaRPr lang="en-GB" sz="1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9" y="4445858"/>
                <a:ext cx="1638316" cy="369332"/>
              </a:xfrm>
              <a:prstGeom prst="rect">
                <a:avLst/>
              </a:prstGeom>
              <a:blipFill>
                <a:blip r:embed="rId8"/>
                <a:stretch>
                  <a:fillRect l="-3346" t="-14754" b="-22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72123" y="1880813"/>
            <a:ext cx="1404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Ideal case - yellow histogram (after cuts) coincides with and covers red histogram (ideal)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889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Do I gain anything by splitting 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separate bins?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i.e. is the “information inflow”* positive?</a:t>
                </a:r>
              </a:p>
              <a:p>
                <a:pPr lvl="1">
                  <a:spcBef>
                    <a:spcPts val="0"/>
                  </a:spcBef>
                </a:pPr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(errors on parameters decrease) if</a:t>
                </a:r>
              </a:p>
              <a:p>
                <a:pPr lvl="3">
                  <a:spcBef>
                    <a:spcPts val="0"/>
                  </a:spcBef>
                </a:pPr>
                <a:endParaRPr lang="en-US" sz="600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effect of the classifier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information increases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w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w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  <m:r>
                      <a:rPr lang="el-GR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sSub>
                      <m:sSubPr>
                        <m:ctrlPr>
                          <a:rPr lang="el-GR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z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z</m:t>
                            </m:r>
                          </m:sub>
                        </m:sSub>
                      </m:num>
                      <m:den>
                        <m:r>
                          <a:rPr lang="en-US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b="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summary: 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try to 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 (and searches?): split into bins of equal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“use the scoring classifier D to partition </a:t>
                </a:r>
                <a:r>
                  <a:rPr lang="en-US" dirty="0" smtClean="0"/>
                  <a:t>the data</a:t>
                </a:r>
                <a:r>
                  <a:rPr lang="en-US" dirty="0"/>
                  <a:t>, not to reject </a:t>
                </a:r>
                <a:r>
                  <a:rPr lang="en-US"/>
                  <a:t>events</a:t>
                </a:r>
                <a:r>
                  <a:rPr lang="en-US" smtClean="0"/>
                  <a:t>”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25" y="982917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06" y="1581150"/>
            <a:ext cx="1392552" cy="323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790" y="1987720"/>
            <a:ext cx="2888029" cy="24531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33514" y="2233035"/>
            <a:ext cx="4473495" cy="396324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072" y="2632017"/>
            <a:ext cx="1153921" cy="4255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1138" y="1888647"/>
            <a:ext cx="44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1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optimal variables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The previous slide implies that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q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ρ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is an optimal variable to fit for </a:t>
                </a:r>
                <a:r>
                  <a:rPr lang="el-GR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θ</a:t>
                </a:r>
                <a:endParaRPr lang="en-US" dirty="0" smtClean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 of concept  1-D fit of q has the same precision on M as 2-D fit of (m,D)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closely related to </a:t>
                </a:r>
                <a:r>
                  <a:rPr lang="en-US" dirty="0"/>
                  <a:t>the “optimal observables” technique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practice: train one ML variable to reproduce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not needed for cross-sections or searches (this is constant)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934074" cy="5031001"/>
              </a:xfrm>
              <a:blipFill>
                <a:blip r:embed="rId2"/>
                <a:stretch>
                  <a:fillRect b="-19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869290"/>
            <a:ext cx="1903649" cy="749468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27376" y="2326634"/>
            <a:ext cx="5797474" cy="2301781"/>
            <a:chOff x="1479627" y="2781300"/>
            <a:chExt cx="5797474" cy="2301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75" y="2806616"/>
              <a:ext cx="2981326" cy="227646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9627" y="2781300"/>
              <a:ext cx="2816147" cy="223587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540659" y="2920897"/>
            <a:ext cx="227061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</a:t>
            </a:r>
          </a:p>
          <a:p>
            <a:r>
              <a:rPr lang="en-US" sz="1200" dirty="0" smtClean="0"/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1D fit(q):                          ± 0.236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59394"/>
            <a:ext cx="8791199" cy="288282"/>
          </a:xfrm>
        </p:spPr>
        <p:txBody>
          <a:bodyPr/>
          <a:lstStyle/>
          <a:p>
            <a:r>
              <a:rPr lang="en-US" dirty="0" smtClean="0"/>
              <a:t>Conclusion and outlook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49" y="552450"/>
            <a:ext cx="9062976" cy="54405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disciplines / problems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challenges 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metrics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here is no universal magic solution – and the AUC definitely is not one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 proposed a systematic analysis of many problems in HEP event selection only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True Negatives, ROCs &amp; AUCs are irrelevant in HEP event selection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PRC approach (like IR, unlike MED) more appropriate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/>
              <a:t>purity </a:t>
            </a:r>
            <a:r>
              <a:rPr lang="el-GR" dirty="0"/>
              <a:t>ρ</a:t>
            </a:r>
            <a:r>
              <a:rPr lang="en-US" dirty="0"/>
              <a:t>, efficiency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endParaRPr lang="en-US" dirty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Binning in HEP analyses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global averages of </a:t>
            </a:r>
            <a:r>
              <a:rPr lang="el-GR" dirty="0" smtClean="0"/>
              <a:t>ρ</a:t>
            </a:r>
            <a:r>
              <a:rPr lang="en-US" dirty="0"/>
              <a:t>,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 irrelevant in that case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FOM integrals that are relevant to HEP use </a:t>
            </a:r>
            <a:r>
              <a:rPr lang="en-US" dirty="0">
                <a:sym typeface="Symbol" panose="05050102010706020507" pitchFamily="18" charset="2"/>
              </a:rPr>
              <a:t>local </a:t>
            </a:r>
            <a:r>
              <a:rPr lang="el-GR" dirty="0"/>
              <a:t>ρ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in each bin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AUC is an integral of global </a:t>
            </a:r>
            <a:r>
              <a:rPr lang="el-GR" dirty="0"/>
              <a:t>ρ</a:t>
            </a:r>
            <a:r>
              <a:rPr lang="en-US" dirty="0"/>
              <a:t>,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one more reason why it is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optimal partitioning exists to minimise statistical errors on fits</a:t>
            </a: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What am I proposing about ROCs and AUCs, essentially?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stop using AUCs and ROCs in HEP event selection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ROCs confusing </a:t>
            </a:r>
            <a:r>
              <a:rPr lang="en-US" dirty="0" smtClean="0">
                <a:sym typeface="Symbol" panose="05050102010706020507" pitchFamily="18" charset="2"/>
              </a:rPr>
              <a:t> they make you think in terms of the wrong metrics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identify the metrics most appropriate to your specific problem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 summarized many metrics that exist for some problems in event selection</a:t>
            </a:r>
          </a:p>
          <a:p>
            <a:pPr lvl="2">
              <a:spcBef>
                <a:spcPts val="0"/>
              </a:spcBef>
            </a:pPr>
            <a:r>
              <a:rPr lang="en-US" i="1" dirty="0" smtClean="0"/>
              <a:t>more research needed</a:t>
            </a:r>
            <a:r>
              <a:rPr lang="en-US" dirty="0" smtClean="0"/>
              <a:t> in other problems (e.g</a:t>
            </a:r>
            <a:r>
              <a:rPr lang="en-US" dirty="0"/>
              <a:t>. </a:t>
            </a:r>
            <a:r>
              <a:rPr lang="en-US" dirty="0" smtClean="0"/>
              <a:t>pID, systematics </a:t>
            </a:r>
            <a:r>
              <a:rPr lang="en-US" dirty="0"/>
              <a:t>in event </a:t>
            </a:r>
            <a:r>
              <a:rPr lang="en-US" dirty="0" smtClean="0"/>
              <a:t>selection...)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marL="127000" indent="0" algn="ctr">
              <a:spcBef>
                <a:spcPts val="0"/>
              </a:spcBef>
              <a:buNone/>
            </a:pPr>
            <a:r>
              <a:rPr lang="en-US" sz="1800" i="1" dirty="0" smtClean="0"/>
              <a:t>I am preparing a paper on this – thank you for your feedback in this meeting!</a:t>
            </a:r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17574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03200" indent="0" algn="ctr">
              <a:buNone/>
            </a:pPr>
            <a:endParaRPr lang="en-US" sz="3600" dirty="0" smtClean="0"/>
          </a:p>
          <a:p>
            <a:pPr marL="203200" indent="0" algn="ctr">
              <a:buNone/>
            </a:pPr>
            <a:r>
              <a:rPr lang="en-US" sz="4000" dirty="0" smtClean="0"/>
              <a:t>BACKUP SLIDES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818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8"/>
            <a:ext cx="8791199" cy="505892"/>
          </a:xfrm>
        </p:spPr>
        <p:txBody>
          <a:bodyPr/>
          <a:lstStyle/>
          <a:p>
            <a:r>
              <a:rPr lang="en-US" dirty="0" smtClean="0"/>
              <a:t>Statistical error in binned fits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</p:spPr>
            <p:txBody>
              <a:bodyPr/>
              <a:lstStyle/>
              <a:p>
                <a:r>
                  <a:rPr lang="en-US" dirty="0" smtClean="0"/>
                  <a:t>Observed data: event counts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m bins of a (multi-D) distribution f(x)</a:t>
                </a:r>
              </a:p>
              <a:p>
                <a:pPr lvl="1"/>
                <a:r>
                  <a:rPr lang="en-US" dirty="0" smtClean="0"/>
                  <a:t>the expected counts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f(x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</a:t>
                </a:r>
                <a:r>
                  <a:rPr lang="el-GR" dirty="0" smtClean="0"/>
                  <a:t>θ</a:t>
                </a:r>
                <a:r>
                  <a:rPr lang="en-US" dirty="0" smtClean="0"/>
                  <a:t>)dx depend on a parameter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that we want to fit</a:t>
                </a:r>
              </a:p>
              <a:p>
                <a:pPr lvl="1"/>
                <a:r>
                  <a:rPr lang="en-US" dirty="0" smtClean="0"/>
                  <a:t>[NB here f is a differential cross section, it is not normalized to 1 like a pdf]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Fitting </a:t>
                </a:r>
                <a:r>
                  <a:rPr lang="el-GR" dirty="0"/>
                  <a:t>θ</a:t>
                </a:r>
                <a:r>
                  <a:rPr lang="en-US" dirty="0" smtClean="0"/>
                  <a:t> is like combining the independent measurements in the m bins</a:t>
                </a:r>
              </a:p>
              <a:p>
                <a:pPr lvl="1"/>
                <a:r>
                  <a:rPr lang="en-US" dirty="0" smtClean="0"/>
                  <a:t>expected error on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 bin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rad>
                    <m:r>
                      <m:rPr>
                        <m:nor/>
                      </m:rPr>
                      <a:rPr lang="en-US" dirty="0"/>
                      <m:t> 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xi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expected error on </a:t>
                </a:r>
                <a:r>
                  <a:rPr lang="en-US" dirty="0"/>
                  <a:t>f(x</a:t>
                </a:r>
                <a:r>
                  <a:rPr lang="en-US" baseline="-25000" dirty="0"/>
                  <a:t>i</a:t>
                </a:r>
                <a:r>
                  <a:rPr lang="en-US" dirty="0"/>
                  <a:t>,</a:t>
                </a:r>
                <a:r>
                  <a:rPr lang="el-GR" dirty="0"/>
                  <a:t>θ</a:t>
                </a:r>
                <a:r>
                  <a:rPr lang="en-US" dirty="0"/>
                  <a:t>)</a:t>
                </a:r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  <a:r>
                  <a:rPr lang="el-GR" dirty="0" smtClean="0"/>
                  <a:t>Δ</a:t>
                </a:r>
                <a:r>
                  <a:rPr lang="en-US" dirty="0" smtClean="0"/>
                  <a:t>f = f * </a:t>
                </a:r>
                <a:r>
                  <a:rPr lang="el-GR" dirty="0" smtClean="0"/>
                  <a:t>Δ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/n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f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/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dx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sz="200" dirty="0" smtClean="0"/>
              </a:p>
              <a:p>
                <a:pPr lvl="1"/>
                <a:r>
                  <a:rPr lang="en-US" dirty="0" smtClean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acc>
                  </m:oMath>
                </a14:m>
                <a:r>
                  <a:rPr lang="en-US" dirty="0" smtClean="0"/>
                  <a:t> in bin </a:t>
                </a:r>
                <a:r>
                  <a:rPr lang="en-US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 smtClean="0"/>
                  <a:t> is </a:t>
                </a:r>
              </a:p>
              <a:p>
                <a:pPr lvl="2"/>
                <a:endParaRPr lang="en-US" sz="200" dirty="0"/>
              </a:p>
              <a:p>
                <a:pPr lvl="1"/>
                <a:r>
                  <a:rPr lang="en-US" dirty="0"/>
                  <a:t>expected error 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by combining the m bins is </a:t>
                </a:r>
              </a:p>
              <a:p>
                <a:pPr marL="5715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 bit more formally, joint probability for observing the n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</a:t>
                </a:r>
                <a:endParaRPr lang="en-US" dirty="0"/>
              </a:p>
              <a:p>
                <a:pPr lvl="1"/>
                <a:r>
                  <a:rPr lang="en-US" dirty="0" smtClean="0"/>
                  <a:t>Fisher information on </a:t>
                </a:r>
                <a:r>
                  <a:rPr lang="el-GR" dirty="0"/>
                  <a:t>θ </a:t>
                </a:r>
                <a:r>
                  <a:rPr lang="en-US" dirty="0" smtClean="0"/>
                  <a:t>from the data available is then</a:t>
                </a:r>
              </a:p>
              <a:p>
                <a:pPr lvl="2"/>
                <a:endParaRPr lang="en-US" sz="300" dirty="0" smtClean="0"/>
              </a:p>
              <a:p>
                <a:pPr lvl="2"/>
                <a:r>
                  <a:rPr lang="en-US" dirty="0" smtClean="0"/>
                  <a:t>                        i.e.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minimum variance achievable (Cramer-Rao lower bound) is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338" y="703385"/>
                <a:ext cx="9011139" cy="4953580"/>
              </a:xfrm>
              <a:blipFill>
                <a:blip r:embed="rId2"/>
                <a:stretch>
                  <a:fillRect b="-9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712" y="4251090"/>
            <a:ext cx="1589560" cy="520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895" y="3167312"/>
            <a:ext cx="3873874" cy="4864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91777" y="3638168"/>
            <a:ext cx="1642624" cy="441499"/>
            <a:chOff x="6891777" y="3653794"/>
            <a:chExt cx="1642624" cy="441499"/>
          </a:xfrm>
        </p:grpSpPr>
        <p:grpSp>
          <p:nvGrpSpPr>
            <p:cNvPr id="13" name="Group 12"/>
            <p:cNvGrpSpPr/>
            <p:nvPr/>
          </p:nvGrpSpPr>
          <p:grpSpPr>
            <a:xfrm>
              <a:off x="6915222" y="3669424"/>
              <a:ext cx="1576577" cy="409910"/>
              <a:chOff x="1803960" y="4389346"/>
              <a:chExt cx="1576577" cy="40991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3960" y="4407364"/>
                <a:ext cx="495496" cy="37387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99456" y="4389346"/>
                <a:ext cx="1081081" cy="409910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891777" y="3653794"/>
              <a:ext cx="1642624" cy="44149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42" y="5049534"/>
            <a:ext cx="1495496" cy="400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695" y="5017809"/>
            <a:ext cx="2632427" cy="4568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4" y="5691971"/>
            <a:ext cx="1171171" cy="35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34973"/>
            <a:ext cx="8791199" cy="482445"/>
          </a:xfrm>
        </p:spPr>
        <p:txBody>
          <a:bodyPr/>
          <a:lstStyle/>
          <a:p>
            <a:r>
              <a:rPr lang="en-US" dirty="0" smtClean="0"/>
              <a:t>Effect of realistic classifiers on fits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7144" y="765908"/>
                <a:ext cx="9096855" cy="5227118"/>
              </a:xfrm>
            </p:spPr>
            <p:txBody>
              <a:bodyPr/>
              <a:lstStyle/>
              <a:p>
                <a:r>
                  <a:rPr lang="en-US" dirty="0" smtClean="0"/>
                  <a:t>Previous slide: variance </a:t>
                </a:r>
                <a:r>
                  <a:rPr lang="en-US" dirty="0"/>
                  <a:t>on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                    where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With an </a:t>
                </a:r>
                <a:r>
                  <a:rPr lang="en-US" i="1" dirty="0" smtClean="0"/>
                  <a:t>ideal classifier</a:t>
                </a:r>
                <a:r>
                  <a:rPr lang="en-US" dirty="0" smtClean="0"/>
                  <a:t>, all signal events and only signal events are selected, i.e.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, hence: 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With a realistic classifier, only a fraction of all available signal events are selected, as well as some background events: </a:t>
                </a:r>
              </a:p>
              <a:p>
                <a:pPr lvl="1"/>
                <a:r>
                  <a:rPr lang="en-US" dirty="0" smtClean="0"/>
                  <a:t>here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the </a:t>
                </a:r>
                <a:r>
                  <a:rPr lang="en-US" i="1" u="sng" dirty="0" smtClean="0"/>
                  <a:t>local signal efficiency</a:t>
                </a:r>
                <a:r>
                  <a:rPr lang="en-US" dirty="0" smtClean="0"/>
                  <a:t> in bin 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note that             where the </a:t>
                </a:r>
                <a:r>
                  <a:rPr lang="en-US" i="1" u="sng" dirty="0" smtClean="0"/>
                  <a:t>local signal purity</a:t>
                </a:r>
                <a:r>
                  <a:rPr lang="en-US" dirty="0" smtClean="0"/>
                  <a:t> is defined as </a:t>
                </a:r>
              </a:p>
              <a:p>
                <a:pPr lvl="1"/>
                <a:endParaRPr lang="en-US" sz="600" dirty="0" smtClean="0"/>
              </a:p>
              <a:p>
                <a:pPr lvl="1"/>
                <a:r>
                  <a:rPr lang="en-US" dirty="0" smtClean="0"/>
                  <a:t>the available information is therefore reduced to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In summary, with respect to an ideal classifier, a realistic classifier leads to a higher error on the fitted parameter, </a:t>
                </a:r>
              </a:p>
              <a:p>
                <a:endParaRPr lang="en-US" dirty="0"/>
              </a:p>
              <a:p>
                <a:r>
                  <a:rPr lang="en-US" dirty="0" smtClean="0"/>
                  <a:t>“IF” is the “information fraction” available after cuts: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144" y="765908"/>
                <a:ext cx="9096855" cy="5227118"/>
              </a:xfrm>
              <a:blipFill>
                <a:blip r:embed="rId2"/>
                <a:stretch>
                  <a:fillRect r="-1340" b="-25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191" y="1896742"/>
            <a:ext cx="2222038" cy="4944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251" y="846219"/>
            <a:ext cx="1337393" cy="4063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11" y="2907325"/>
            <a:ext cx="1237800" cy="2199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487" y="3534816"/>
            <a:ext cx="639640" cy="3198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897" y="3568600"/>
            <a:ext cx="666667" cy="2522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1507" y="3926778"/>
            <a:ext cx="2558585" cy="48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8358" y="833662"/>
            <a:ext cx="1144144" cy="4189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3580" y="5040699"/>
            <a:ext cx="2378378" cy="3063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9873" y="5432015"/>
            <a:ext cx="2630931" cy="8439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68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03712"/>
            <a:ext cx="8791199" cy="529338"/>
          </a:xfrm>
        </p:spPr>
        <p:txBody>
          <a:bodyPr/>
          <a:lstStyle/>
          <a:p>
            <a:r>
              <a:rPr lang="en-US" dirty="0" smtClean="0"/>
              <a:t>Information fraction vs. AUC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524" y="898769"/>
                <a:ext cx="9081476" cy="5094257"/>
              </a:xfrm>
            </p:spPr>
            <p:txBody>
              <a:bodyPr/>
              <a:lstStyle/>
              <a:p>
                <a:r>
                  <a:rPr lang="en-US" dirty="0" smtClean="0"/>
                  <a:t>“IF” is a figure of merit between 0 and 1 (like the AUC...)</a:t>
                </a:r>
              </a:p>
              <a:p>
                <a:pPr lvl="1"/>
                <a:r>
                  <a:rPr lang="en-US" dirty="0" smtClean="0"/>
                  <a:t>it depends on efficiency and purity (PRC rather than ROC) </a:t>
                </a:r>
              </a:p>
              <a:p>
                <a:pPr lvl="2"/>
                <a:r>
                  <a:rPr lang="en-US" dirty="0" smtClean="0"/>
                  <a:t>True Negatives are irrelevant...</a:t>
                </a:r>
              </a:p>
              <a:p>
                <a:pPr lvl="1"/>
                <a:r>
                  <a:rPr lang="en-US" dirty="0" smtClean="0"/>
                  <a:t>it depends on local efficiencies and purities </a:t>
                </a:r>
              </a:p>
              <a:p>
                <a:pPr lvl="2"/>
                <a:r>
                  <a:rPr lang="en-US" dirty="0" smtClean="0"/>
                  <a:t>but also applies to counting experiments (1 single “bin”) – see examples</a:t>
                </a:r>
              </a:p>
              <a:p>
                <a:pPr lvl="1"/>
                <a:r>
                  <a:rPr lang="en-US" dirty="0" smtClean="0"/>
                  <a:t>it depends on the choice of a point on the PRC/ROC (a threshold on D)</a:t>
                </a:r>
              </a:p>
              <a:p>
                <a:pPr lvl="2"/>
                <a:r>
                  <a:rPr lang="en-US" dirty="0" smtClean="0"/>
                  <a:t>but one can also use it in a fit to the full distribution of D – see examples</a:t>
                </a:r>
              </a:p>
              <a:p>
                <a:pPr lvl="1"/>
                <a:r>
                  <a:rPr lang="en-US" dirty="0" smtClean="0"/>
                  <a:t>it is qualitatively (higher is better) and quantitatively (</a:t>
                </a:r>
                <a:r>
                  <a:rPr lang="el-GR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l-GR" dirty="0"/>
                          <m:t>θ</m:t>
                        </m:r>
                      </m:e>
                    </m:acc>
                  </m:oMath>
                </a14:m>
                <a:r>
                  <a:rPr lang="en-US" dirty="0"/>
                  <a:t> ~</a:t>
                </a:r>
                <a:r>
                  <a:rPr lang="en-US" dirty="0" smtClean="0"/>
                  <a:t> 1/IF) relevant</a:t>
                </a:r>
              </a:p>
              <a:p>
                <a:pPr lvl="1"/>
                <a:endParaRPr lang="en-US" dirty="0"/>
              </a:p>
              <a:p>
                <a:r>
                  <a:rPr lang="en-US" i="1" dirty="0" smtClean="0">
                    <a:solidFill>
                      <a:srgbClr val="FF5050"/>
                    </a:solidFill>
                  </a:rPr>
                  <a:t>A different figure of merit is needed for every different problem!</a:t>
                </a:r>
              </a:p>
              <a:p>
                <a:pPr lvl="1"/>
                <a:r>
                  <a:rPr lang="en-US" dirty="0" smtClean="0"/>
                  <a:t>I derived this for statistical errors in parameter fits (precision measurements)</a:t>
                </a:r>
              </a:p>
              <a:p>
                <a:pPr lvl="1"/>
                <a:r>
                  <a:rPr lang="en-US" dirty="0" smtClean="0"/>
                  <a:t>A similar f.o.m. can certainly be derived for optimizing searches</a:t>
                </a:r>
              </a:p>
              <a:p>
                <a:pPr lvl="2"/>
                <a:r>
                  <a:rPr lang="en-US" dirty="0" smtClean="0"/>
                  <a:t>“combining” the different bins of the distribution is done slightly differently...</a:t>
                </a:r>
              </a:p>
              <a:p>
                <a:pPr lvl="1"/>
                <a:r>
                  <a:rPr lang="en-US" dirty="0" smtClean="0"/>
                  <a:t>Systematic errors need to be handled differently...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524" y="898769"/>
                <a:ext cx="9081476" cy="50942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430" y="852193"/>
            <a:ext cx="2078030" cy="66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86087"/>
          </a:xfrm>
        </p:spPr>
        <p:txBody>
          <a:bodyPr/>
          <a:lstStyle/>
          <a:p>
            <a:r>
              <a:rPr lang="en-US" dirty="0" smtClean="0"/>
              <a:t>Systematic errors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" y="932155"/>
                <a:ext cx="9144000" cy="506087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Statistical errors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𝑁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systematics become more relevant as N grows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statistical errors at low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only depends on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,</a:t>
                </a:r>
                <a:r>
                  <a:rPr lang="el-GR" dirty="0"/>
                  <a:t> ρ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Minimise stat+syst errors at high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also depends on luminosity scale (S</a:t>
                </a:r>
                <a:r>
                  <a:rPr lang="en-US" baseline="-25000" dirty="0" smtClean="0"/>
                  <a:t>tot</a:t>
                </a:r>
                <a:r>
                  <a:rPr lang="en-US" dirty="0" smtClean="0"/>
                  <a:t>)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i.e. need all three numbers </a:t>
                </a:r>
                <a:r>
                  <a:rPr lang="en-US" dirty="0"/>
                  <a:t>TP, FP, </a:t>
                </a:r>
                <a:r>
                  <a:rPr lang="en-US" dirty="0" smtClean="0"/>
                  <a:t>FN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 smtClean="0"/>
                  <a:t> but TN remains irrelevant</a:t>
                </a:r>
                <a:endParaRPr lang="en-US" dirty="0"/>
              </a:p>
              <a:p>
                <a:pPr lvl="2"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Simple </a:t>
                </a:r>
                <a:r>
                  <a:rPr lang="en-US" dirty="0"/>
                  <a:t>example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measure </a:t>
                </a:r>
                <a:r>
                  <a:rPr lang="el-GR" dirty="0"/>
                  <a:t>σ</a:t>
                </a:r>
                <a:r>
                  <a:rPr lang="en-US" baseline="-25000" dirty="0"/>
                  <a:t>s </a:t>
                </a:r>
                <a:r>
                  <a:rPr lang="en-US" dirty="0"/>
                  <a:t>by counting, 1% relative uncertainty in </a:t>
                </a:r>
                <a:r>
                  <a:rPr lang="el-GR" dirty="0"/>
                  <a:t>σ</a:t>
                </a:r>
                <a:r>
                  <a:rPr lang="en-US" baseline="-25000" dirty="0" smtClean="0"/>
                  <a:t>b</a:t>
                </a:r>
                <a:endParaRPr lang="en-GB" baseline="-25000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systematic error is lower than statistical error if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optimizing total systematic + statistical error is a tradeoff involving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ρ</a:t>
                </a:r>
                <a:r>
                  <a:rPr lang="en-US" dirty="0" smtClean="0"/>
                  <a:t>, </a:t>
                </a:r>
                <a:r>
                  <a:rPr lang="en-US" dirty="0"/>
                  <a:t>S</a:t>
                </a:r>
                <a:r>
                  <a:rPr lang="en-US" baseline="-25000" dirty="0"/>
                  <a:t>tot</a:t>
                </a:r>
                <a:r>
                  <a:rPr lang="en-US" dirty="0" smtClean="0"/>
                  <a:t> </a:t>
                </a: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Complex problem, no universal recipe </a:t>
                </a:r>
                <a:r>
                  <a:rPr lang="en-US" dirty="0">
                    <a:sym typeface="Symbol" panose="05050102010706020507" pitchFamily="18" charset="2"/>
                  </a:rPr>
                  <a:t> interesting problem to work on!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more in-depth discussion is </a:t>
                </a:r>
                <a:r>
                  <a:rPr lang="en-US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beyond the scope of this </a:t>
                </a:r>
                <a:r>
                  <a:rPr lang="en-US" i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talk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" y="932155"/>
                <a:ext cx="9144000" cy="506087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971" y="3120025"/>
            <a:ext cx="2504596" cy="50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31712"/>
          </a:xfrm>
        </p:spPr>
        <p:txBody>
          <a:bodyPr/>
          <a:lstStyle/>
          <a:p>
            <a:r>
              <a:rPr lang="en-US" dirty="0" smtClean="0"/>
              <a:t>Spoiler! – What I will argue in this talk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-76199" y="1030148"/>
                <a:ext cx="9305924" cy="4103828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 disciplines / problems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different challenges 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</a:t>
                </a:r>
                <a:r>
                  <a:rPr lang="en-US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 metrics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Tools from other domains </a:t>
                </a:r>
                <a:r>
                  <a:rPr lang="en-US" dirty="0" smtClean="0">
                    <a:sym typeface="Symbol" panose="05050102010706020507" pitchFamily="18" charset="2"/>
                  </a:rPr>
                  <a:t> assess their relevance before using them in HEP</a:t>
                </a: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Most relevant metrics in HEP event selection: purity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ρ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and signal efficiency </a:t>
                </a:r>
                <a:r>
                  <a:rPr lang="el-GR" dirty="0">
                    <a:solidFill>
                      <a:srgbClr val="FF0000"/>
                    </a:solidFill>
                  </a:rPr>
                  <a:t>ε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s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“Precision and Recall” – HEP closer to Information Retrieval than to Medicine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“True Negatives”, ROCs and AUCs irrelevant in HEP event selection*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AUCs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Higher </a:t>
                </a:r>
                <a:r>
                  <a:rPr lang="en-US" dirty="0">
                    <a:solidFill>
                      <a:srgbClr val="FF0000"/>
                    </a:solidFill>
                  </a:rPr>
                  <a:t>not always better. Numerically, no relevant interpretation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HEP specificity: fits of differential distributions </a:t>
                </a:r>
                <a:r>
                  <a:rPr lang="en-US" dirty="0" smtClean="0">
                    <a:sym typeface="Symbol" panose="05050102010706020507" pitchFamily="18" charset="2"/>
                  </a:rPr>
                  <a:t> binning / partitioning of data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local </a:t>
                </a:r>
                <a:r>
                  <a:rPr lang="en-US" dirty="0" smtClean="0"/>
                  <a:t>efficiency and purity in each bin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more relevant than global averages of </a:t>
                </a:r>
                <a:r>
                  <a:rPr lang="el-GR" dirty="0" smtClean="0"/>
                  <a:t>ρ</a:t>
                </a:r>
                <a:r>
                  <a:rPr lang="en-US" dirty="0" smtClean="0"/>
                  <a:t>,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scoring classifiers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more useful for partitioning data than for imposing cuts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optimize statistical errors on parameter estimates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/>
                  <a:t>metrics based on local </a:t>
                </a:r>
                <a:r>
                  <a:rPr lang="el-GR" dirty="0" smtClean="0"/>
                  <a:t>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 smtClean="0"/>
                  <a:t>*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s,i</a:t>
                </a: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US" dirty="0"/>
                  <a:t>o</a:t>
                </a:r>
                <a:r>
                  <a:rPr lang="en-US" dirty="0" smtClean="0"/>
                  <a:t>ptimal partitioning: split into bins of uniform purity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sensitivity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𝑆𝑖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θ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-76199" y="1030148"/>
                <a:ext cx="9305924" cy="41038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90774" y="5753100"/>
            <a:ext cx="696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ROCs are relevant in particle-ID – but this is largely beyond the scope of this talk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732" y="2991959"/>
            <a:ext cx="8964000" cy="292584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meaning of absolute numbers in the confusion matrix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Trigger </a:t>
            </a:r>
            <a:r>
              <a:rPr lang="en-US" dirty="0" smtClean="0">
                <a:sym typeface="Symbol" panose="05050102010706020507" pitchFamily="18" charset="2"/>
              </a:rPr>
              <a:t> events per unit time i.e. trigger rates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(Physics analyses </a:t>
            </a:r>
            <a:r>
              <a:rPr lang="en-US" dirty="0" smtClean="0">
                <a:sym typeface="Symbol" panose="05050102010706020507" pitchFamily="18" charset="2"/>
              </a:rPr>
              <a:t> total event sample sizes i.e. total integrated luminosities)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Binary </a:t>
            </a:r>
            <a:r>
              <a:rPr lang="en-US" dirty="0"/>
              <a:t>classifier optimisation goal: maximise </a:t>
            </a:r>
            <a:r>
              <a:rPr lang="el-GR" dirty="0"/>
              <a:t>ε</a:t>
            </a:r>
            <a:r>
              <a:rPr lang="en-US" baseline="-25000" dirty="0" smtClean="0"/>
              <a:t>s </a:t>
            </a:r>
            <a:r>
              <a:rPr lang="en-US" dirty="0" smtClean="0"/>
              <a:t>for a given </a:t>
            </a:r>
            <a:r>
              <a:rPr lang="en-US" dirty="0"/>
              <a:t>B</a:t>
            </a:r>
            <a:r>
              <a:rPr lang="en-US" baseline="-25000" dirty="0"/>
              <a:t>sel</a:t>
            </a:r>
            <a:r>
              <a:rPr lang="en-US" dirty="0" smtClean="0"/>
              <a:t> per unit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i.e. maximise TP/(TP+FN) for a given FP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2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Relevant plot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>
                <a:solidFill>
                  <a:srgbClr val="000000"/>
                </a:solidFill>
              </a:rPr>
              <a:t>vs. </a:t>
            </a:r>
            <a:r>
              <a:rPr lang="en-US" dirty="0" smtClean="0"/>
              <a:t>B</a:t>
            </a:r>
            <a:r>
              <a:rPr lang="en-US" baseline="-25000" dirty="0" smtClean="0"/>
              <a:t>sel</a:t>
            </a:r>
            <a:r>
              <a:rPr lang="en-US" dirty="0" smtClean="0">
                <a:solidFill>
                  <a:srgbClr val="000000"/>
                </a:solidFill>
              </a:rPr>
              <a:t> per unit time (i.e. </a:t>
            </a:r>
            <a:r>
              <a:rPr lang="en-US" i="1" dirty="0" smtClean="0"/>
              <a:t>TPR vs FP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ROC curve (</a:t>
            </a:r>
            <a:r>
              <a:rPr lang="en-US" i="1" dirty="0" smtClean="0"/>
              <a:t>TPR</a:t>
            </a:r>
            <a:r>
              <a:rPr lang="en-US" i="1" baseline="-25000" dirty="0" smtClean="0"/>
              <a:t> </a:t>
            </a:r>
            <a:r>
              <a:rPr lang="en-US" i="1" dirty="0"/>
              <a:t>vs. </a:t>
            </a:r>
            <a:r>
              <a:rPr lang="en-US" i="1" dirty="0" smtClean="0"/>
              <a:t>FPR</a:t>
            </a:r>
            <a:r>
              <a:rPr lang="en-US" dirty="0" smtClean="0"/>
              <a:t>) confusing and irrelevant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e.g. maximise </a:t>
            </a:r>
            <a:r>
              <a:rPr lang="el-GR" dirty="0"/>
              <a:t>ε</a:t>
            </a:r>
            <a:r>
              <a:rPr lang="en-US" baseline="-25000" dirty="0"/>
              <a:t>s </a:t>
            </a:r>
            <a:r>
              <a:rPr lang="en-US" dirty="0" smtClean="0"/>
              <a:t>for 4 kHz trigger rate, whether L0 rate is 1 MHz or 2MHz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" y="429741"/>
            <a:ext cx="4773785" cy="2344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90" y="1171216"/>
            <a:ext cx="2031880" cy="28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263397"/>
            <a:ext cx="8791199" cy="469772"/>
          </a:xfrm>
        </p:spPr>
        <p:txBody>
          <a:bodyPr/>
          <a:lstStyle/>
          <a:p>
            <a:r>
              <a:rPr lang="en-US" dirty="0" smtClean="0"/>
              <a:t>Trigger</a:t>
            </a: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4838453" y="304359"/>
            <a:ext cx="4170601" cy="2355856"/>
            <a:chOff x="4838453" y="304359"/>
            <a:chExt cx="4170601" cy="23558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768060" y="1300378"/>
              <a:ext cx="2100755" cy="3812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3174" y="304359"/>
              <a:ext cx="1639640" cy="23558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66270" y="1706108"/>
              <a:ext cx="1779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IIUC, 4kHz is</a:t>
              </a:r>
            </a:p>
            <a:p>
              <a:pPr algn="ctr"/>
              <a:r>
                <a:rPr lang="el-GR" dirty="0" smtClean="0"/>
                <a:t>ε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(FPR) = 0.4%</a:t>
              </a:r>
            </a:p>
            <a:p>
              <a:pPr algn="ctr"/>
              <a:r>
                <a:rPr lang="en-US" dirty="0" smtClean="0"/>
                <a:t>of 1 MHz L0 hw rate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255715" y="972066"/>
              <a:ext cx="589928" cy="73404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4838453" y="1978545"/>
              <a:ext cx="343147" cy="80914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128584" y="121964"/>
            <a:ext cx="2248929" cy="943786"/>
            <a:chOff x="1128584" y="121964"/>
            <a:chExt cx="2248929" cy="943786"/>
          </a:xfrm>
        </p:grpSpPr>
        <p:sp>
          <p:nvSpPr>
            <p:cNvPr id="66" name="TextBox 65"/>
            <p:cNvSpPr txBox="1"/>
            <p:nvPr/>
          </p:nvSpPr>
          <p:spPr>
            <a:xfrm>
              <a:off x="1128584" y="121964"/>
              <a:ext cx="2248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Maximise </a:t>
              </a:r>
              <a:r>
                <a:rPr lang="el-GR" i="1" dirty="0" smtClean="0">
                  <a:solidFill>
                    <a:srgbClr val="FF0000"/>
                  </a:solidFill>
                </a:rPr>
                <a:t>ε</a:t>
              </a:r>
              <a:r>
                <a:rPr lang="en-US" i="1" baseline="-25000" dirty="0">
                  <a:solidFill>
                    <a:srgbClr val="FF0000"/>
                  </a:solidFill>
                </a:rPr>
                <a:t>s</a:t>
              </a:r>
              <a:r>
                <a:rPr lang="en-US" i="1" dirty="0" smtClean="0">
                  <a:solidFill>
                    <a:srgbClr val="FF0000"/>
                  </a:solidFill>
                </a:rPr>
                <a:t> at 4 kHz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537255" y="836986"/>
              <a:ext cx="222422" cy="2287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9" name="Straight Arrow Connector 68"/>
            <p:cNvCxnSpPr>
              <a:stCxn id="67" idx="1"/>
              <a:endCxn id="66" idx="2"/>
            </p:cNvCxnSpPr>
            <p:nvPr/>
          </p:nvCxnSpPr>
          <p:spPr>
            <a:xfrm flipH="1" flipV="1">
              <a:off x="2253049" y="429741"/>
              <a:ext cx="316779" cy="44074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95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4800"/>
            <a:ext cx="9144000" cy="773941"/>
          </a:xfrm>
        </p:spPr>
        <p:txBody>
          <a:bodyPr/>
          <a:lstStyle/>
          <a:p>
            <a:r>
              <a:rPr lang="en-US" dirty="0" smtClean="0"/>
              <a:t>Statistical error in searches by counting experiment </a:t>
            </a:r>
            <a:r>
              <a:rPr lang="en-US" dirty="0" smtClean="0">
                <a:sym typeface="Symbol" panose="05050102010706020507" pitchFamily="18" charset="2"/>
              </a:rPr>
              <a:t> “significance”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several metrics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but optimization always involves </a:t>
            </a: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 alone </a:t>
            </a:r>
            <a:r>
              <a:rPr lang="en-US" dirty="0" smtClean="0">
                <a:sym typeface="Symbol" panose="05050102010706020507" pitchFamily="18" charset="2"/>
              </a:rPr>
              <a:t> TN irrelevant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Several other interesting open questions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the scope of this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talk</a:t>
            </a:r>
            <a:endParaRPr lang="en-US" dirty="0" smtClean="0">
              <a:sym typeface="Symbol" panose="05050102010706020507" pitchFamily="18" charset="2"/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optimization of systematics?  e.g. see AMS1 in Higgs ML challenge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predict significance in a binned fit?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integral over Z</a:t>
            </a:r>
            <a:r>
              <a:rPr lang="en-US" baseline="30000" dirty="0" smtClean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</a:t>
            </a:r>
            <a:r>
              <a:rPr lang="en-US" dirty="0">
                <a:sym typeface="Symbol" panose="05050102010706020507" pitchFamily="18" charset="2"/>
              </a:rPr>
              <a:t>=</a:t>
            </a:r>
            <a:r>
              <a:rPr lang="en-US" dirty="0" smtClean="0">
                <a:sym typeface="Symbol" panose="05050102010706020507" pitchFamily="18" charset="2"/>
              </a:rPr>
              <a:t>sum of log likelihoods)?</a:t>
            </a:r>
          </a:p>
          <a:p>
            <a:pPr marL="571500" lvl="1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559510"/>
          </a:xfrm>
        </p:spPr>
        <p:txBody>
          <a:bodyPr/>
          <a:lstStyle/>
          <a:p>
            <a:r>
              <a:rPr lang="en-US" dirty="0" smtClean="0"/>
              <a:t>Event selection in HEP searches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23" y="2188481"/>
            <a:ext cx="1063063" cy="3378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06" y="2229021"/>
            <a:ext cx="887387" cy="2567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87" y="2844196"/>
            <a:ext cx="2459460" cy="40991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118" y="2882483"/>
            <a:ext cx="3527027" cy="3333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87" y="3573478"/>
            <a:ext cx="698198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956" y="3574944"/>
            <a:ext cx="2590090" cy="3108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75" y="4160867"/>
            <a:ext cx="1864865" cy="3198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Right Arrow 10"/>
          <p:cNvSpPr/>
          <p:nvPr/>
        </p:nvSpPr>
        <p:spPr>
          <a:xfrm>
            <a:off x="2023671" y="2316859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3619463" y="3010862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1737251" y="3690594"/>
            <a:ext cx="247339" cy="76577"/>
          </a:xfrm>
          <a:prstGeom prst="rightArrow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324229" y="2148988"/>
            <a:ext cx="2671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 smtClean="0"/>
              <a:t>0</a:t>
            </a:r>
            <a:r>
              <a:rPr lang="en-US" sz="1000" i="1" dirty="0"/>
              <a:t> </a:t>
            </a:r>
            <a:r>
              <a:rPr lang="en-US" sz="1000" i="1" dirty="0" smtClean="0"/>
              <a:t>– Not recommended? (confuses search with measuring </a:t>
            </a:r>
            <a:r>
              <a:rPr lang="el-GR" sz="1000" i="1" dirty="0" smtClean="0"/>
              <a:t>σ</a:t>
            </a:r>
            <a:r>
              <a:rPr lang="en-US" sz="1000" i="1" baseline="-25000" dirty="0"/>
              <a:t>s</a:t>
            </a:r>
            <a:r>
              <a:rPr lang="en-US" sz="1000" i="1" dirty="0" smtClean="0"/>
              <a:t> once signal established)</a:t>
            </a:r>
            <a:endParaRPr lang="en-GB" sz="1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60327" y="2459813"/>
            <a:ext cx="2180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Z</a:t>
            </a:r>
            <a:r>
              <a:rPr lang="en-US" sz="1000" i="1" baseline="-25000" dirty="0"/>
              <a:t>2</a:t>
            </a:r>
            <a:r>
              <a:rPr lang="en-US" sz="1000" i="1" dirty="0" smtClean="0"/>
              <a:t> – Most appropriate? (also used as “AMS2” in Higgs ML challenge)</a:t>
            </a:r>
            <a:endParaRPr lang="en-GB" sz="1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/>
                  <a:t>E</a:t>
                </a:r>
                <a:r>
                  <a:rPr lang="en-US" sz="1000" i="1" dirty="0" smtClean="0"/>
                  <a:t>xpansion in </a:t>
                </a:r>
                <a:r>
                  <a:rPr lang="el-GR" sz="1000" i="1" dirty="0" smtClean="0"/>
                  <a:t>ρ</a:t>
                </a:r>
                <a:r>
                  <a:rPr lang="en-US" sz="1000" i="1" dirty="0"/>
                  <a:t>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 ?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– use </a:t>
                </a:r>
              </a:p>
              <a:p>
                <a:pPr algn="ctr"/>
                <a:r>
                  <a:rPr lang="en-US" sz="1000" i="1" dirty="0" smtClean="0"/>
                  <a:t>the expression for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if </a:t>
                </a:r>
                <a:r>
                  <a:rPr lang="en-US" sz="1000" i="1" dirty="0"/>
                  <a:t>anything </a:t>
                </a:r>
                <a:endParaRPr lang="en-GB" sz="1000" i="1" baseline="-25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8" y="4488544"/>
                <a:ext cx="1988535" cy="400110"/>
              </a:xfrm>
              <a:prstGeom prst="rect">
                <a:avLst/>
              </a:prstGeom>
              <a:blipFill>
                <a:blip r:embed="rId9"/>
                <a:stretch>
                  <a:fillRect r="-307"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i="1" dirty="0" smtClean="0"/>
                  <a:t>Z</a:t>
                </a:r>
                <a:r>
                  <a:rPr lang="en-US" sz="1000" i="1" baseline="-25000" dirty="0"/>
                  <a:t>3</a:t>
                </a:r>
                <a:r>
                  <a:rPr lang="en-US" sz="1000" i="1" dirty="0" smtClean="0"/>
                  <a:t> (“AMS3” in Higgs ML) – Most widely used, but strictly valid only as an approximation of Z</a:t>
                </a:r>
                <a:r>
                  <a:rPr lang="en-US" sz="1000" i="1" baseline="-25000" dirty="0" smtClean="0"/>
                  <a:t>2</a:t>
                </a:r>
                <a:r>
                  <a:rPr lang="en-US" sz="1000" i="1" dirty="0" smtClean="0"/>
                  <a:t> as an expansion in S</a:t>
                </a:r>
                <a:r>
                  <a:rPr lang="en-US" sz="1000" i="1" baseline="-25000" dirty="0" smtClean="0"/>
                  <a:t>sel</a:t>
                </a:r>
                <a:r>
                  <a:rPr lang="en-US" sz="1000" i="1" dirty="0" smtClean="0"/>
                  <a:t>/B</a:t>
                </a:r>
                <a:r>
                  <a:rPr lang="en-US" sz="1000" i="1" baseline="-25000" dirty="0" smtClean="0"/>
                  <a:t>sel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1000" i="1" dirty="0" smtClean="0"/>
                  <a:t> 1</a:t>
                </a:r>
                <a:r>
                  <a:rPr lang="en-US" sz="1000" i="1" baseline="-25000" dirty="0" smtClean="0"/>
                  <a:t> </a:t>
                </a:r>
                <a:r>
                  <a:rPr lang="en-US" sz="1000" i="1" dirty="0" smtClean="0"/>
                  <a:t>?</a:t>
                </a:r>
                <a:endParaRPr lang="en-GB" sz="10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046" y="3405527"/>
                <a:ext cx="3843862" cy="400110"/>
              </a:xfrm>
              <a:prstGeom prst="rect">
                <a:avLst/>
              </a:prstGeom>
              <a:blipFill>
                <a:blip r:embed="rId10"/>
                <a:stretch>
                  <a:fillRect t="-1538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0571" y="4199886"/>
            <a:ext cx="2151089" cy="6463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0882" y="4040318"/>
            <a:ext cx="2187698" cy="8429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023" y="1978001"/>
            <a:ext cx="2086651" cy="46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44226"/>
            <a:ext cx="8791199" cy="397312"/>
          </a:xfrm>
        </p:spPr>
        <p:txBody>
          <a:bodyPr/>
          <a:lstStyle/>
          <a:p>
            <a:r>
              <a:rPr lang="en-US" dirty="0" smtClean="0"/>
              <a:t>Tracking and particle-ID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6" y="630314"/>
            <a:ext cx="9117367" cy="38085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ROCs irrelevant in event selection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but relevant in other HEP problems</a:t>
            </a:r>
            <a:endParaRPr lang="en-GB" dirty="0"/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Event reconstruction and particle identification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Binary classifiers on a set of components of one event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not on a set of events</a:t>
            </a:r>
          </a:p>
          <a:p>
            <a:pPr lvl="3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Example: fake track rejection in LHCb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data set within one event: “track” objects created by the tracking software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True Positives: tracks that correspond to a charged particle trajectory in MC truth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True Negatives: tracks with no MC truth counterpart  relevant and well defined</a:t>
            </a:r>
          </a:p>
          <a:p>
            <a:pPr lvl="3">
              <a:spcBef>
                <a:spcPts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Binary </a:t>
            </a:r>
            <a:r>
              <a:rPr lang="en-US" dirty="0">
                <a:sym typeface="Symbol" panose="05050102010706020507" pitchFamily="18" charset="2"/>
              </a:rPr>
              <a:t>classifier evaluation: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 and </a:t>
            </a:r>
            <a:r>
              <a:rPr lang="el-GR" dirty="0"/>
              <a:t>ε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both relevant  ROC curve relevant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is AUC relevant? maximise physics performance? what if ROC curves cross?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these questions are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beyond the scope of this talk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645" y="5560338"/>
            <a:ext cx="2864865" cy="51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6" y="4211115"/>
            <a:ext cx="2822563" cy="19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569" y="182504"/>
            <a:ext cx="4114386" cy="394618"/>
          </a:xfrm>
        </p:spPr>
        <p:txBody>
          <a:bodyPr/>
          <a:lstStyle/>
          <a:p>
            <a:r>
              <a:rPr lang="en-US" dirty="0" smtClean="0"/>
              <a:t>Simple toy model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" y="41613"/>
            <a:ext cx="2898647" cy="6058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/>
              <p:cNvSpPr txBox="1">
                <a:spLocks/>
              </p:cNvSpPr>
              <p:nvPr/>
            </p:nvSpPr>
            <p:spPr>
              <a:xfrm>
                <a:off x="2876063" y="679938"/>
                <a:ext cx="6341321" cy="5137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900" marR="0" lvl="0" indent="-2159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742950" marR="0" lvl="1" indent="-17145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–"/>
                  <a:def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143000" marR="0" lvl="2" indent="-1270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•"/>
                  <a:defRPr sz="16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600200" marR="0" lvl="3" indent="-1397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–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057400" marR="0" lvl="4" indent="-1397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Arial"/>
                  <a:buChar char="»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514600" marR="0" lvl="5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2971800" marR="0" lvl="6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429000" marR="0" lvl="7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3886200" marR="0" lvl="8" indent="-101600" algn="l" rtl="0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Two independent observables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f(m,D)=g(D)*h(m)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discriminating variable D </a:t>
                </a:r>
                <a:r>
                  <a:rPr lang="en-US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scoring classifier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invariant mass m </a:t>
                </a:r>
                <a:r>
                  <a:rPr lang="en-US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used to fit signal mass M</a:t>
                </a:r>
              </a:p>
              <a:p>
                <a:pPr lvl="3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Signal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400" dirty="0" smtClean="0"/>
                  <a:t>XS=100 fb)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Gaussian peak in m, flat in </a:t>
                </a:r>
                <a:r>
                  <a:rPr lang="en-US" dirty="0" smtClean="0"/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mass </a:t>
                </a:r>
                <a:r>
                  <a:rPr lang="en-US" dirty="0">
                    <a:solidFill>
                      <a:srgbClr val="000000"/>
                    </a:solidFill>
                  </a:rPr>
                  <a:t>M=1000 GeV, width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W=20 GeV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flat in D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=1–D</a:t>
                </a:r>
                <a:r>
                  <a:rPr lang="en-US" baseline="-25000" dirty="0" smtClean="0"/>
                  <a:t>thr</a:t>
                </a:r>
                <a:r>
                  <a:rPr lang="en-US" dirty="0"/>
                  <a:t> </a:t>
                </a:r>
                <a:r>
                  <a:rPr lang="en-US" dirty="0" smtClean="0"/>
                  <a:t>if accept events with D&gt;D</a:t>
                </a:r>
                <a:r>
                  <a:rPr lang="en-US" baseline="-25000" dirty="0" smtClean="0"/>
                  <a:t>thr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Background</a:t>
                </a:r>
                <a:r>
                  <a:rPr lang="en-US" dirty="0" smtClean="0"/>
                  <a:t> </a:t>
                </a:r>
                <a:r>
                  <a:rPr lang="en-US" sz="1400" dirty="0"/>
                  <a:t>(</a:t>
                </a:r>
                <a:r>
                  <a:rPr lang="en-US" sz="1400" dirty="0" smtClean="0"/>
                  <a:t>XS=1000 </a:t>
                </a:r>
                <a:r>
                  <a:rPr lang="en-US" sz="1400" dirty="0"/>
                  <a:t>fb</a:t>
                </a:r>
                <a:r>
                  <a:rPr lang="en-US" sz="1400" dirty="0" smtClean="0"/>
                  <a:t>)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exponential in both m and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cross-section 1000 fb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B</a:t>
                </a:r>
                <a:r>
                  <a:rPr lang="en-US" baseline="-25000" dirty="0" smtClean="0">
                    <a:solidFill>
                      <a:srgbClr val="000000"/>
                    </a:solidFill>
                  </a:rPr>
                  <a:t>tot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=100k</a:t>
                </a:r>
              </a:p>
              <a:p>
                <a:pPr lvl="3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Two measurements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600" dirty="0"/>
                  <a:t>lumi=100 fb</a:t>
                </a:r>
                <a:r>
                  <a:rPr lang="en-US" sz="1600" baseline="30000" dirty="0"/>
                  <a:t>-1</a:t>
                </a:r>
                <a:r>
                  <a:rPr lang="en-US" sz="1600" dirty="0">
                    <a:sym typeface="Symbol" panose="05050102010706020507" pitchFamily="18" charset="2"/>
                  </a:rPr>
                  <a:t>  </a:t>
                </a:r>
                <a:r>
                  <a:rPr lang="en-US" sz="1600" dirty="0" smtClean="0"/>
                  <a:t>S</a:t>
                </a:r>
                <a:r>
                  <a:rPr lang="en-US" sz="1600" baseline="-25000" dirty="0" smtClean="0"/>
                  <a:t>tot</a:t>
                </a:r>
                <a:r>
                  <a:rPr lang="en-US" sz="1600" dirty="0" smtClean="0"/>
                  <a:t>=10k, B</a:t>
                </a:r>
                <a:r>
                  <a:rPr lang="en-US" sz="1600" baseline="-25000" dirty="0" smtClean="0"/>
                  <a:t>tot</a:t>
                </a:r>
                <a:r>
                  <a:rPr lang="en-US" sz="1600" dirty="0" smtClean="0"/>
                  <a:t>=100k)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mass fit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(assuming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XS, W)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cross section fit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XS</m:t>
                        </m:r>
                      </m:e>
                    </m:acc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(assuming M, W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counting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1D and 2D fits, with/without cuts on D</a:t>
                </a:r>
              </a:p>
              <a:p>
                <a:pPr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Compare binary classifier to ideal case (no bkg): </a:t>
                </a:r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ideal case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W/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>
                            <a:solidFill>
                              <a:srgbClr val="FF0000"/>
                            </a:solidFill>
                          </a:rPr>
                          <m:t>tot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0.200 GeV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ideal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case </a:t>
                </a:r>
                <a:r>
                  <a:rPr lang="en-US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l-GR" dirty="0">
                    <a:solidFill>
                      <a:srgbClr val="FF000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XS/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aseline="-25000">
                            <a:solidFill>
                              <a:srgbClr val="FF0000"/>
                            </a:solidFill>
                          </a:rPr>
                          <m:t>tot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= 1.00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fb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063" y="679938"/>
                <a:ext cx="6341321" cy="5137235"/>
              </a:xfrm>
              <a:prstGeom prst="rect">
                <a:avLst/>
              </a:prstGeom>
              <a:blipFill>
                <a:blip r:embed="rId3"/>
                <a:stretch>
                  <a:fillRect r="-288" b="-77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74757" y="0"/>
            <a:ext cx="206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Using scipy / matplotlib / numpy and iminuit in Python from SWAN 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1150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11529"/>
            <a:ext cx="8791199" cy="424351"/>
          </a:xfrm>
        </p:spPr>
        <p:txBody>
          <a:bodyPr/>
          <a:lstStyle/>
          <a:p>
            <a:r>
              <a:rPr lang="en-US" sz="3200" dirty="0"/>
              <a:t>M by 1D fit to m </a:t>
            </a:r>
            <a:r>
              <a:rPr lang="en-US" sz="3200" dirty="0" smtClean="0"/>
              <a:t>– optimizing the classifier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17421"/>
                <a:ext cx="8893662" cy="5375605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Goal: fit true mass M from invariant mass m distribution after a cut on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Vary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=1–D</a:t>
                </a:r>
                <a:r>
                  <a:rPr lang="en-US" baseline="-25000" dirty="0"/>
                  <a:t>thr </a:t>
                </a:r>
                <a:r>
                  <a:rPr lang="en-US" dirty="0" smtClean="0"/>
                  <a:t>by varying cut D</a:t>
                </a:r>
                <a:r>
                  <a:rPr lang="en-US" baseline="-25000" dirty="0" smtClean="0"/>
                  <a:t>thr </a:t>
                </a:r>
                <a:r>
                  <a:rPr lang="en-US" dirty="0" smtClean="0">
                    <a:sym typeface="Symbol" panose="05050102010706020507" pitchFamily="18" charset="2"/>
                  </a:rPr>
                  <a:t> compute information fraction on M for </a:t>
                </a:r>
                <a:r>
                  <a:rPr lang="el-GR" dirty="0"/>
                  <a:t>ε</a:t>
                </a:r>
                <a:r>
                  <a:rPr lang="en-US" baseline="-25000" dirty="0" smtClean="0"/>
                  <a:t>s </a:t>
                </a:r>
                <a:r>
                  <a:rPr lang="en-US" dirty="0" smtClean="0">
                    <a:sym typeface="Symbol" panose="05050102010706020507" pitchFamily="18" charset="2"/>
                  </a:rPr>
                  <a:t> maximum of information fraction: IF=0.62 (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=</a:t>
                </a:r>
                <a:r>
                  <a:rPr lang="en-US" dirty="0" smtClean="0">
                    <a:sym typeface="Symbol" panose="05050102010706020507" pitchFamily="18" charset="2"/>
                  </a:rPr>
                  <a:t>0.254=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0.200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0.62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) at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Different measurements  different metrics  different optimizations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>
                    <a:sym typeface="Symbol" panose="05050102010706020507" pitchFamily="18" charset="2"/>
                  </a:rPr>
                  <a:t>maximum of information </a:t>
                </a:r>
                <a:r>
                  <a:rPr lang="en-US" dirty="0" smtClean="0">
                    <a:sym typeface="Symbol" panose="05050102010706020507" pitchFamily="18" charset="2"/>
                  </a:rPr>
                  <a:t>for fit to M </a:t>
                </a:r>
                <a:r>
                  <a:rPr lang="en-US" dirty="0">
                    <a:sym typeface="Symbol" panose="05050102010706020507" pitchFamily="18" charset="2"/>
                  </a:rPr>
                  <a:t> </a:t>
                </a:r>
                <a:r>
                  <a:rPr lang="en-US" dirty="0" smtClean="0">
                    <a:sym typeface="Symbol" panose="05050102010706020507" pitchFamily="18" charset="2"/>
                  </a:rPr>
                  <a:t>IF=0.62 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=0.254=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0.200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0.62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) at </a:t>
                </a:r>
                <a:r>
                  <a:rPr lang="el-GR" dirty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maximum of information </a:t>
                </a:r>
                <a:r>
                  <a:rPr lang="en-US" dirty="0" smtClean="0"/>
                  <a:t>for XS by counting </a:t>
                </a:r>
                <a:r>
                  <a:rPr lang="en-US" dirty="0" smtClean="0">
                    <a:sym typeface="Symbol" panose="05050102010706020507" pitchFamily="18" charset="2"/>
                  </a:rPr>
                  <a:t> </a:t>
                </a:r>
                <a:r>
                  <a:rPr lang="el-GR" dirty="0" smtClean="0"/>
                  <a:t>ε</a:t>
                </a:r>
                <a:r>
                  <a:rPr lang="en-US" baseline="-25000" dirty="0"/>
                  <a:t>s</a:t>
                </a:r>
                <a:r>
                  <a:rPr lang="en-US" dirty="0"/>
                  <a:t>*</a:t>
                </a:r>
                <a:r>
                  <a:rPr lang="el-GR" dirty="0" smtClean="0"/>
                  <a:t>ρ</a:t>
                </a:r>
                <a:r>
                  <a:rPr lang="en-US" dirty="0" smtClean="0"/>
                  <a:t>=0.46 at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=0.58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</a:p>
              <a:p>
                <a:pPr lvl="3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To compute IF as sum over bins  need average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 in each bin</a:t>
                </a:r>
                <a:endParaRPr lang="en-US" i="1" dirty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proof-of-concept  integrate by toy MC with event-by-event weight derivatives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17421"/>
                <a:ext cx="8893662" cy="5375605"/>
              </a:xfrm>
              <a:blipFill>
                <a:blip r:embed="rId2"/>
                <a:stretch>
                  <a:fillRect r="-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6" y="4110807"/>
            <a:ext cx="3677298" cy="19229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4160" y="3907692"/>
            <a:ext cx="3321538" cy="2213435"/>
            <a:chOff x="4868985" y="3907692"/>
            <a:chExt cx="3321538" cy="2213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245" y="4023476"/>
              <a:ext cx="2785879" cy="209765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868985" y="3907692"/>
              <a:ext cx="3321538" cy="2213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3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37533"/>
            <a:ext cx="8791199" cy="417103"/>
          </a:xfrm>
        </p:spPr>
        <p:txBody>
          <a:bodyPr/>
          <a:lstStyle/>
          <a:p>
            <a:r>
              <a:rPr lang="en-US" dirty="0" smtClean="0"/>
              <a:t>M by 1D fit to m – cross-check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44577"/>
                <a:ext cx="8791199" cy="5348449"/>
              </a:xfrm>
            </p:spPr>
            <p:txBody>
              <a:bodyPr/>
              <a:lstStyle/>
              <a:p>
                <a:r>
                  <a:rPr lang="en-US" dirty="0" smtClean="0"/>
                  <a:t>Cross-check fit error returned by iminuit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repeat fit on 10k samples</a:t>
                </a:r>
              </a:p>
              <a:p>
                <a:pPr lvl="1"/>
                <a:r>
                  <a:rPr lang="en-US" dirty="0" smtClean="0"/>
                  <a:t>check this only at the point of </a:t>
                </a:r>
                <a:r>
                  <a:rPr lang="en-US" dirty="0" smtClean="0">
                    <a:sym typeface="Symbol" panose="05050102010706020507" pitchFamily="18" charset="2"/>
                  </a:rPr>
                  <a:t>max information  </a:t>
                </a:r>
                <a:r>
                  <a:rPr lang="el-GR" dirty="0" smtClean="0"/>
                  <a:t>ε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=0.78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sym typeface="Symbol" panose="05050102010706020507" pitchFamily="18" charset="2"/>
                  </a:rPr>
                  <a:t>and </a:t>
                </a:r>
                <a:r>
                  <a:rPr lang="el-GR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</m:acc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=0.254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44577"/>
                <a:ext cx="8791199" cy="534844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79943" y="1596470"/>
            <a:ext cx="8434951" cy="1466710"/>
            <a:chOff x="379943" y="1807485"/>
            <a:chExt cx="8434951" cy="1466710"/>
          </a:xfrm>
        </p:grpSpPr>
        <p:grpSp>
          <p:nvGrpSpPr>
            <p:cNvPr id="10" name="Group 9"/>
            <p:cNvGrpSpPr/>
            <p:nvPr/>
          </p:nvGrpSpPr>
          <p:grpSpPr>
            <a:xfrm>
              <a:off x="379943" y="1807485"/>
              <a:ext cx="8434951" cy="1466710"/>
              <a:chOff x="403388" y="1487058"/>
              <a:chExt cx="8434951" cy="14667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739" y="1693724"/>
                <a:ext cx="4395600" cy="126004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3388" y="1685917"/>
                <a:ext cx="3683100" cy="12411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82245" y="1487058"/>
                <a:ext cx="10582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Prediction</a:t>
                </a:r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14461" y="1487058"/>
                <a:ext cx="27744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Fit results (1 fit on 1 sample)</a:t>
                </a:r>
                <a:endParaRPr lang="en-GB" dirty="0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180123" y="2438400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59969" y="2371969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7731" y="3566649"/>
            <a:ext cx="6277868" cy="2463731"/>
            <a:chOff x="1067731" y="3551019"/>
            <a:chExt cx="6277868" cy="24637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731" y="3826802"/>
              <a:ext cx="6277868" cy="21879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16738" y="3551019"/>
              <a:ext cx="3153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 (10k fits on 10k samples)</a:t>
              </a:r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7046" y="4122616"/>
              <a:ext cx="310631" cy="121138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88708" y="3998216"/>
              <a:ext cx="492369" cy="1328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54400" y="3163096"/>
                <a:ext cx="2625969" cy="31361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55A0"/>
                    </a:solidFill>
                  </a:rPr>
                  <a:t>OK! </a:t>
                </a:r>
                <a:r>
                  <a:rPr lang="el-GR" b="1" dirty="0">
                    <a:solidFill>
                      <a:srgbClr val="0055A0"/>
                    </a:solidFill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55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en-US" b="1" dirty="0">
                    <a:solidFill>
                      <a:srgbClr val="0055A0"/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b="1" dirty="0" smtClean="0">
                    <a:solidFill>
                      <a:srgbClr val="0055A0"/>
                    </a:solidFill>
                    <a:sym typeface="Symbol" panose="05050102010706020507" pitchFamily="18" charset="2"/>
                  </a:rPr>
                  <a:t>0.254 consistently</a:t>
                </a:r>
                <a:r>
                  <a:rPr lang="en-US" b="1" dirty="0" smtClean="0">
                    <a:solidFill>
                      <a:srgbClr val="0055A0"/>
                    </a:solidFill>
                  </a:rPr>
                  <a:t> </a:t>
                </a:r>
                <a:endParaRPr lang="en-GB" b="1" dirty="0">
                  <a:solidFill>
                    <a:srgbClr val="0055A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400" y="3163096"/>
                <a:ext cx="2625969" cy="313612"/>
              </a:xfrm>
              <a:prstGeom prst="rect">
                <a:avLst/>
              </a:prstGeom>
              <a:blipFill>
                <a:blip r:embed="rId6"/>
                <a:stretch>
                  <a:fillRect b="-1698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1672492" y="2293816"/>
            <a:ext cx="1891877" cy="86928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3"/>
            <a:endCxn id="18" idx="1"/>
          </p:cNvCxnSpPr>
          <p:nvPr/>
        </p:nvCxnSpPr>
        <p:spPr>
          <a:xfrm flipV="1">
            <a:off x="2467677" y="3319902"/>
            <a:ext cx="986723" cy="87891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</p:cNvCxnSpPr>
          <p:nvPr/>
        </p:nvCxnSpPr>
        <p:spPr>
          <a:xfrm flipH="1" flipV="1">
            <a:off x="5388708" y="3476708"/>
            <a:ext cx="246185" cy="537138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flipH="1">
            <a:off x="5881077" y="2227385"/>
            <a:ext cx="2078892" cy="93571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6801825" cy="318321"/>
          </a:xfrm>
        </p:spPr>
        <p:txBody>
          <a:bodyPr/>
          <a:lstStyle/>
          <a:p>
            <a:r>
              <a:rPr lang="en-US" sz="3200" dirty="0" smtClean="0"/>
              <a:t>Cross-section </a:t>
            </a:r>
            <a:r>
              <a:rPr lang="en-US" sz="3200" dirty="0"/>
              <a:t>by 1D fit to </a:t>
            </a:r>
            <a:r>
              <a:rPr lang="en-US" sz="3200" dirty="0" smtClean="0"/>
              <a:t>D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695572"/>
                <a:ext cx="8964000" cy="153963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Cross-section fits analogous to mass fits but simpler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 Differential cross-section proportional to total cross-section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b="0" i="1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constant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𝑠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𝑖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σ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∗ </m:t>
                        </m:r>
                        <m:r>
                          <m:rPr>
                            <m:nor/>
                          </m:rPr>
                          <a:rPr lang="el-GR" dirty="0"/>
                          <m:t>ε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 ∗ </m:t>
                        </m:r>
                        <m:r>
                          <m:rPr>
                            <m:nor/>
                          </m:rPr>
                          <a:rPr lang="el-GR" dirty="0"/>
                          <m:t>ρ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i</m:t>
                        </m:r>
                      </m:e>
                    </m:nary>
                  </m:oMath>
                </a14:m>
                <a:endParaRPr lang="en-GB" dirty="0" smtClean="0"/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special case : for a single bin (</a:t>
                </a:r>
                <a:r>
                  <a:rPr lang="en-US" dirty="0" smtClean="0">
                    <a:sym typeface="Symbol" panose="05050102010706020507" pitchFamily="18" charset="2"/>
                  </a:rPr>
                  <a:t>counting experiment) S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tot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 panose="05050102010706020507" pitchFamily="18" charset="2"/>
                  </a:rPr>
                  <a:t> maximise global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ε</m:t>
                    </m:r>
                    <m:r>
                      <m:rPr>
                        <m:nor/>
                      </m:rPr>
                      <a:rPr lang="en-US" b="0" i="0" dirty="0" smtClean="0"/>
                      <m:t>∗</m:t>
                    </m:r>
                    <m:r>
                      <m:rPr>
                        <m:nor/>
                      </m:rPr>
                      <a:rPr lang="el-GR" dirty="0"/>
                      <m:t>ρ</m:t>
                    </m:r>
                  </m:oMath>
                </a14:m>
                <a:endParaRPr lang="en-GB" dirty="0" smtClean="0"/>
              </a:p>
              <a:p>
                <a:pPr lvl="3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For simplicity show only fit in D (could fit m, or m and D) and no cuts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binning improves precision, also without cuts on D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use the scoring classifier D to partition data, not to reject events </a:t>
                </a:r>
                <a:r>
                  <a:rPr lang="en-US" dirty="0" smtClean="0">
                    <a:sym typeface="Symbol" panose="05050102010706020507" pitchFamily="18" charset="2"/>
                  </a:rPr>
                  <a:t> next slides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695572"/>
                <a:ext cx="8964000" cy="1539630"/>
              </a:xfrm>
              <a:blipFill>
                <a:blip r:embed="rId2"/>
                <a:stretch>
                  <a:fillRect b="-683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39450" y="3362324"/>
            <a:ext cx="6509644" cy="2768845"/>
            <a:chOff x="1305169" y="2987609"/>
            <a:chExt cx="6931257" cy="29481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69" y="3205013"/>
              <a:ext cx="3187438" cy="27307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033" y="3211808"/>
              <a:ext cx="3512393" cy="272397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313692" y="2987609"/>
              <a:ext cx="1058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5908" y="2987609"/>
              <a:ext cx="1023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24700" y="95044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i.e. </a:t>
            </a:r>
            <a:r>
              <a:rPr lang="en-US" i="1" dirty="0"/>
              <a:t>t</a:t>
            </a:r>
            <a:r>
              <a:rPr lang="en-US" i="1" dirty="0" smtClean="0"/>
              <a:t>he common practice of “BDT fits”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79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731307"/>
          </a:xfrm>
        </p:spPr>
        <p:txBody>
          <a:bodyPr/>
          <a:lstStyle/>
          <a:p>
            <a:r>
              <a:rPr lang="en-US" sz="2800" dirty="0"/>
              <a:t>M by </a:t>
            </a:r>
            <a:r>
              <a:rPr lang="en-US" sz="2800" dirty="0" smtClean="0"/>
              <a:t>2D </a:t>
            </a:r>
            <a:r>
              <a:rPr lang="en-US" sz="2800" dirty="0"/>
              <a:t>fit </a:t>
            </a:r>
            <a:r>
              <a:rPr lang="en-US" sz="2800" dirty="0" smtClean="0"/>
              <a:t>– use classifier to partition, not to cut 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" y="1144800"/>
            <a:ext cx="8875949" cy="4848226"/>
          </a:xfrm>
        </p:spPr>
        <p:txBody>
          <a:bodyPr/>
          <a:lstStyle/>
          <a:p>
            <a:r>
              <a:rPr lang="en-US" dirty="0" smtClean="0"/>
              <a:t>Showed a fit for M on m, after a cut on D </a:t>
            </a:r>
            <a:r>
              <a:rPr lang="en-US" dirty="0" smtClean="0">
                <a:sym typeface="Symbol" panose="05050102010706020507" pitchFamily="18" charset="2"/>
              </a:rPr>
              <a:t> can also fit in 2-D with no cuts</a:t>
            </a:r>
          </a:p>
          <a:p>
            <a:pPr lvl="1"/>
            <a:r>
              <a:rPr lang="en-US" dirty="0" smtClean="0"/>
              <a:t>again, use </a:t>
            </a:r>
            <a:r>
              <a:rPr lang="en-US" dirty="0"/>
              <a:t>the scoring classifier D to partition data, not to reject </a:t>
            </a:r>
            <a:r>
              <a:rPr lang="en-US" dirty="0" smtClean="0"/>
              <a:t>events</a:t>
            </a:r>
          </a:p>
          <a:p>
            <a:pPr lvl="2"/>
            <a:endParaRPr lang="en-US" dirty="0"/>
          </a:p>
          <a:p>
            <a:r>
              <a:rPr lang="en-US" dirty="0" smtClean="0"/>
              <a:t>Why is binning so important, especially using a discriminating variable?</a:t>
            </a:r>
          </a:p>
          <a:p>
            <a:pPr lvl="1"/>
            <a:r>
              <a:rPr lang="en-US" dirty="0" smtClean="0"/>
              <a:t>next slide...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19076" y="3158989"/>
            <a:ext cx="8875950" cy="2948337"/>
            <a:chOff x="219076" y="3158989"/>
            <a:chExt cx="8875950" cy="29483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900" y="3438525"/>
              <a:ext cx="3286126" cy="260900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6" y="3362320"/>
              <a:ext cx="5526026" cy="274500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67477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0411" y="3217792"/>
              <a:ext cx="96153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Fit results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5772" y="3158989"/>
              <a:ext cx="993879" cy="289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Prediction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00589" y="4663270"/>
            <a:ext cx="2270610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71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optimal variables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How to 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as a proof of concept  also made a 1D fit for M against this one variable “q”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not surprisingly, the precision is the same as that of the 2D fit on m,D </a:t>
                </a: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000000"/>
                    </a:solidFill>
                  </a:rPr>
                  <a:t>In practice: train one ML variable to reproduce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𝑠𝑖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?</a:t>
                </a:r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12700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Same general idea as the “optimal observables” technique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  <a:blipFill>
                <a:blip r:embed="rId2"/>
                <a:stretch>
                  <a:fillRect b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160522"/>
            <a:ext cx="6154125" cy="2389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0709" y="2653135"/>
            <a:ext cx="227061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 Ideal case:                      ± 0.200</a:t>
            </a:r>
          </a:p>
          <a:p>
            <a:r>
              <a:rPr lang="en-US" sz="1200" dirty="0" smtClean="0"/>
              <a:t> 1D fit(m), no cut(D):        ± 0.292</a:t>
            </a:r>
          </a:p>
          <a:p>
            <a:r>
              <a:rPr lang="en-US" sz="1200" dirty="0" smtClean="0"/>
              <a:t> 1D fit(m), optimal cut(D): ± 0.254</a:t>
            </a:r>
          </a:p>
          <a:p>
            <a:r>
              <a:rPr lang="en-US" sz="1200" dirty="0" smtClean="0"/>
              <a:t> 2D fit(m,D), no cuts:        ± 0.233</a:t>
            </a:r>
          </a:p>
          <a:p>
            <a:r>
              <a:rPr lang="en-US" sz="1200" dirty="0" smtClean="0"/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1D fit(optimal q): </a:t>
            </a:r>
            <a:r>
              <a:rPr lang="en-US" sz="1200" i="1" dirty="0">
                <a:solidFill>
                  <a:srgbClr val="FF0000"/>
                </a:solidFill>
              </a:rPr>
              <a:t>:       </a:t>
            </a:r>
            <a:r>
              <a:rPr lang="en-US" sz="1200" i="1" dirty="0" smtClean="0">
                <a:solidFill>
                  <a:srgbClr val="FF0000"/>
                </a:solidFill>
              </a:rPr>
              <a:t>     ± 0.236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425" y="5336390"/>
            <a:ext cx="1903649" cy="7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03200" indent="0" algn="ctr">
              <a:buNone/>
            </a:pPr>
            <a:endParaRPr lang="en-US" sz="3600" dirty="0" smtClean="0"/>
          </a:p>
          <a:p>
            <a:pPr marL="203200" indent="0" algn="ctr">
              <a:buNone/>
            </a:pPr>
            <a:r>
              <a:rPr lang="en-US" sz="4000" dirty="0" smtClean="0"/>
              <a:t>OLDER SLIDES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637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25" y="1144799"/>
            <a:ext cx="8964000" cy="4941207"/>
          </a:xfrm>
        </p:spPr>
        <p:txBody>
          <a:bodyPr/>
          <a:lstStyle/>
          <a:p>
            <a:r>
              <a:rPr lang="en-US" dirty="0" smtClean="0"/>
              <a:t>Introduction to binary classifiers: the confusion matrix, ROCs, AUCs, PRCs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Binary classifier evaluation: domain-specific challenges and solutions</a:t>
            </a:r>
          </a:p>
          <a:p>
            <a:pPr lvl="1"/>
            <a:r>
              <a:rPr lang="en-US" dirty="0" smtClean="0"/>
              <a:t>Overview of Diagnostic Medicine and Information Retrieval</a:t>
            </a:r>
          </a:p>
          <a:p>
            <a:pPr lvl="1"/>
            <a:r>
              <a:rPr lang="en-US" dirty="0" smtClean="0"/>
              <a:t>A systematic analysis and summary of optimizations in HEP event selection</a:t>
            </a:r>
          </a:p>
          <a:p>
            <a:pPr lvl="1"/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tatistical error optimization in HEP parameter estimation problems</a:t>
            </a:r>
          </a:p>
          <a:p>
            <a:pPr lvl="1"/>
            <a:r>
              <a:rPr lang="en-US" dirty="0" smtClean="0"/>
              <a:t>Information metrics and </a:t>
            </a:r>
            <a:r>
              <a:rPr lang="en-US" dirty="0"/>
              <a:t>t</a:t>
            </a:r>
            <a:r>
              <a:rPr lang="en-US" dirty="0" smtClean="0"/>
              <a:t>he effect of local efficiency and purity in binned fits</a:t>
            </a:r>
          </a:p>
          <a:p>
            <a:pPr lvl="1"/>
            <a:r>
              <a:rPr lang="en-US" dirty="0" smtClean="0"/>
              <a:t>Optimal binning and the relevance of local purity</a:t>
            </a:r>
          </a:p>
          <a:p>
            <a:pPr lvl="1"/>
            <a:endParaRPr lang="en-US" dirty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7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2" y="197494"/>
            <a:ext cx="6092080" cy="468332"/>
          </a:xfrm>
        </p:spPr>
        <p:txBody>
          <a:bodyPr/>
          <a:lstStyle/>
          <a:p>
            <a:r>
              <a:rPr lang="en-US" sz="2800" dirty="0" smtClean="0"/>
              <a:t>HEP event selection properties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52256"/>
            <a:ext cx="9250533" cy="5140770"/>
          </a:xfrm>
        </p:spPr>
        <p:txBody>
          <a:bodyPr/>
          <a:lstStyle/>
          <a:p>
            <a:r>
              <a:rPr lang="en-US" dirty="0"/>
              <a:t>Binary classifier optimisation goal: maximise </a:t>
            </a:r>
            <a:r>
              <a:rPr lang="en-US" dirty="0" smtClean="0"/>
              <a:t>physics reach at given budget</a:t>
            </a:r>
          </a:p>
          <a:p>
            <a:pPr lvl="1"/>
            <a:r>
              <a:rPr lang="en-US" dirty="0" smtClean="0"/>
              <a:t>Trigger and computing </a:t>
            </a:r>
            <a:r>
              <a:rPr lang="en-US" dirty="0" smtClean="0">
                <a:sym typeface="Symbol" panose="05050102010706020507" pitchFamily="18" charset="2"/>
              </a:rPr>
              <a:t> maximise signal event throughput within constraints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Physics analyses  maximise physics information from available data sets</a:t>
            </a:r>
          </a:p>
          <a:p>
            <a:pPr lvl="1"/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I will attempt a systematic analysis of properties: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1. Qualitative class imbalance  signal relevant, background irrelevant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TN irrelevant and ill-defined (preselection, generator cuts)  only </a:t>
            </a:r>
            <a:r>
              <a:rPr lang="en-US" dirty="0">
                <a:sym typeface="Symbol" panose="05050102010706020507" pitchFamily="18" charset="2"/>
              </a:rPr>
              <a:t>TP, FP, FN </a:t>
            </a:r>
            <a:r>
              <a:rPr lang="en-US" dirty="0" smtClean="0">
                <a:sym typeface="Symbol" panose="05050102010706020507" pitchFamily="18" charset="2"/>
              </a:rPr>
              <a:t>matter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2. Extreme quantitative class imbalance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signal events swamped in background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3. Prevalence largely constant in time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fixed by quantum physics cross section</a:t>
            </a:r>
          </a:p>
          <a:p>
            <a:pPr lvl="2"/>
            <a:r>
              <a:rPr lang="en-US" smtClean="0">
                <a:sym typeface="Symbol" panose="05050102010706020507" pitchFamily="18" charset="2"/>
              </a:rPr>
              <a:t>Prevalence: </a:t>
            </a:r>
            <a:r>
              <a:rPr lang="en-US" dirty="0" smtClean="0">
                <a:sym typeface="Symbol" panose="05050102010706020507" pitchFamily="18" charset="2"/>
              </a:rPr>
              <a:t>known in advance for precision measurements; </a:t>
            </a:r>
            <a:r>
              <a:rPr lang="en-US" smtClean="0">
                <a:sym typeface="Symbol" panose="05050102010706020507" pitchFamily="18" charset="2"/>
              </a:rPr>
              <a:t>unknown for searches.</a:t>
            </a:r>
            <a:endParaRPr lang="en-US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4. Scale invariance (with two exceptions)  optimization based on 2 ratios 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ρ</a:t>
            </a:r>
            <a:endParaRPr lang="en-US" dirty="0" smtClean="0">
              <a:sym typeface="Symbol" panose="05050102010706020507" pitchFamily="18" charset="2"/>
            </a:endParaRP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Exception: trigger rate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constraint on throughput of FP(+TP) per unit time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Exception: total error (</a:t>
            </a:r>
            <a:r>
              <a:rPr lang="en-US" dirty="0">
                <a:sym typeface="Symbol" panose="05050102010706020507" pitchFamily="18" charset="2"/>
              </a:rPr>
              <a:t>statistical + systematic</a:t>
            </a:r>
            <a:r>
              <a:rPr lang="en-US" dirty="0" smtClean="0">
                <a:sym typeface="Symbol" panose="05050102010706020507" pitchFamily="18" charset="2"/>
              </a:rPr>
              <a:t>) minimization also depends on scale L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5. Fits to differential distributions  local </a:t>
            </a:r>
            <a:r>
              <a:rPr lang="el-GR" dirty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,</a:t>
            </a:r>
            <a:r>
              <a:rPr lang="el-GR" dirty="0" smtClean="0"/>
              <a:t> ρ</a:t>
            </a:r>
            <a:r>
              <a:rPr lang="en-US" dirty="0" smtClean="0"/>
              <a:t> relevant (global </a:t>
            </a:r>
            <a:r>
              <a:rPr lang="el-GR" dirty="0"/>
              <a:t>ε</a:t>
            </a:r>
            <a:r>
              <a:rPr lang="en-US" baseline="-25000" dirty="0"/>
              <a:t>s</a:t>
            </a:r>
            <a:r>
              <a:rPr lang="en-US" dirty="0"/>
              <a:t>,</a:t>
            </a:r>
            <a:r>
              <a:rPr lang="el-GR" dirty="0"/>
              <a:t> </a:t>
            </a:r>
            <a:r>
              <a:rPr lang="el-GR" dirty="0" smtClean="0"/>
              <a:t>ρ</a:t>
            </a:r>
            <a:r>
              <a:rPr lang="en-US" dirty="0" smtClean="0"/>
              <a:t> ~irrelevant)</a:t>
            </a:r>
            <a:endParaRPr lang="en-US" dirty="0" smtClean="0">
              <a:sym typeface="Symbol" panose="05050102010706020507" pitchFamily="18" charset="2"/>
            </a:endParaRP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More details and examples in the following slides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94" y="2112329"/>
            <a:ext cx="2201662" cy="379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2081" y="44949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</p:spTree>
    <p:extLst>
      <p:ext uri="{BB962C8B-B14F-4D97-AF65-F5344CB8AC3E}">
        <p14:creationId xmlns:p14="http://schemas.microsoft.com/office/powerpoint/2010/main" val="32011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6107837" cy="453295"/>
          </a:xfrm>
        </p:spPr>
        <p:txBody>
          <a:bodyPr/>
          <a:lstStyle/>
          <a:p>
            <a:r>
              <a:rPr lang="en-US" sz="2800" dirty="0" smtClean="0"/>
              <a:t>Medical diagnostics</a:t>
            </a:r>
            <a:r>
              <a:rPr lang="en-US" sz="2800" dirty="0"/>
              <a:t> </a:t>
            </a:r>
            <a:r>
              <a:rPr lang="en-US" sz="2800" dirty="0" smtClean="0"/>
              <a:t>(1) – accuracy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64973"/>
            <a:ext cx="9143999" cy="5128053"/>
          </a:xfrm>
        </p:spPr>
        <p:txBody>
          <a:bodyPr/>
          <a:lstStyle/>
          <a:p>
            <a:r>
              <a:rPr lang="en-US" dirty="0" smtClean="0"/>
              <a:t>Binary classifier optimisation goal: maximise “diagnostic accuracy”</a:t>
            </a:r>
          </a:p>
          <a:p>
            <a:pPr lvl="1"/>
            <a:r>
              <a:rPr lang="en-US" dirty="0" smtClean="0"/>
              <a:t>not obvious: many different specific goals </a:t>
            </a:r>
            <a:r>
              <a:rPr lang="en-US" dirty="0" smtClean="0">
                <a:sym typeface="Symbol" panose="05050102010706020507" pitchFamily="18" charset="2"/>
              </a:rPr>
              <a:t> many different possible definitions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patient’s perspective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 minimise diagnostic impact and impact of no/wrong treatment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society’s perspective: ethical and economic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allocate healthcare with limited budget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physician’s perspective  get knowledge of patient’s condition, manage patient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Most popular metric: “accuracy”, or “probability of correct test result”:</a:t>
            </a:r>
          </a:p>
          <a:p>
            <a:endParaRPr lang="en-US" dirty="0" smtClean="0"/>
          </a:p>
          <a:p>
            <a:pPr marL="1460500" lvl="3" indent="0">
              <a:buNone/>
            </a:pPr>
            <a:r>
              <a:rPr lang="en-US" dirty="0" smtClean="0"/>
              <a:t>                                                                           </a:t>
            </a:r>
          </a:p>
          <a:p>
            <a:pPr lvl="3"/>
            <a:endParaRPr lang="en-US" dirty="0" smtClean="0"/>
          </a:p>
          <a:p>
            <a:pPr marL="1460500" lvl="3" indent="0">
              <a:buNone/>
            </a:pPr>
            <a:r>
              <a:rPr lang="en-US" dirty="0" smtClean="0"/>
              <a:t>                      where “prevalence” is </a:t>
            </a:r>
          </a:p>
          <a:p>
            <a:pPr lvl="3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Symmetric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all patients important, both truly ill (TP) and truly healthy (TN)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6" y="2487681"/>
            <a:ext cx="2678109" cy="459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9" y="4265475"/>
            <a:ext cx="2238276" cy="303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8" y="3642750"/>
            <a:ext cx="4777028" cy="51351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454" y="4265475"/>
            <a:ext cx="1445946" cy="506757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2" name="Group 21"/>
          <p:cNvGrpSpPr/>
          <p:nvPr/>
        </p:nvGrpSpPr>
        <p:grpSpPr>
          <a:xfrm>
            <a:off x="6240595" y="3692329"/>
            <a:ext cx="2698841" cy="867822"/>
            <a:chOff x="2000738" y="3767015"/>
            <a:chExt cx="4064000" cy="1266092"/>
          </a:xfrm>
        </p:grpSpPr>
        <p:sp>
          <p:nvSpPr>
            <p:cNvPr id="23" name="Rectangle 22"/>
            <p:cNvSpPr/>
            <p:nvPr/>
          </p:nvSpPr>
          <p:spPr>
            <a:xfrm>
              <a:off x="2000738" y="3767015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True Positives (TP)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(correctly diagnosed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2738" y="3767015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False Positives (FP)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(truly healthy, but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ill)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00738" y="4400061"/>
              <a:ext cx="2032000" cy="633046"/>
            </a:xfrm>
            <a:prstGeom prst="rect">
              <a:avLst/>
            </a:prstGeom>
            <a:solidFill>
              <a:srgbClr val="FF5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False Negatives (FN)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(truly ill,</a:t>
              </a:r>
              <a:r>
                <a:rPr lang="en-US" sz="900" b="1" dirty="0">
                  <a:solidFill>
                    <a:schemeClr val="bg2"/>
                  </a:solidFill>
                </a:rPr>
                <a:t> </a:t>
              </a:r>
              <a:r>
                <a:rPr lang="en-US" sz="900" b="1" dirty="0" smtClean="0">
                  <a:solidFill>
                    <a:schemeClr val="bg2"/>
                  </a:solidFill>
                </a:rPr>
                <a:t>but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diagnosed 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32738" y="4400061"/>
              <a:ext cx="2032000" cy="63304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rgbClr val="000000"/>
                  </a:solidFill>
                </a:rPr>
                <a:t>True Negatives (TN)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(correctly diagnosed </a:t>
              </a:r>
            </a:p>
            <a:p>
              <a:pPr algn="ctr"/>
              <a:r>
                <a:rPr lang="en-US" sz="900" b="1" dirty="0" smtClean="0">
                  <a:solidFill>
                    <a:schemeClr val="bg2"/>
                  </a:solidFill>
                </a:rPr>
                <a:t>as healthy)</a:t>
              </a:r>
              <a:endParaRPr lang="en-GB" sz="9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54324" y="64873"/>
            <a:ext cx="28275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</p:txBody>
      </p:sp>
    </p:spTree>
    <p:extLst>
      <p:ext uri="{BB962C8B-B14F-4D97-AF65-F5344CB8AC3E}">
        <p14:creationId xmlns:p14="http://schemas.microsoft.com/office/powerpoint/2010/main" val="27960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61981"/>
            <a:ext cx="8791199" cy="406189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edical diagnostics </a:t>
            </a:r>
            <a:r>
              <a:rPr lang="en-US" sz="2800" dirty="0"/>
              <a:t>(2) – from ACC to </a:t>
            </a:r>
            <a:r>
              <a:rPr lang="en-US" sz="2800" dirty="0" smtClean="0"/>
              <a:t>ROC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45724"/>
            <a:ext cx="8964000" cy="5247302"/>
          </a:xfrm>
        </p:spPr>
        <p:txBody>
          <a:bodyPr/>
          <a:lstStyle/>
          <a:p>
            <a:r>
              <a:rPr lang="en-US" sz="1800" dirty="0" smtClean="0"/>
              <a:t>ACC metric </a:t>
            </a:r>
            <a:r>
              <a:rPr lang="en-US" sz="1800" dirty="0" smtClean="0">
                <a:sym typeface="Symbol" panose="05050102010706020507" pitchFamily="18" charset="2"/>
              </a:rPr>
              <a:t></a:t>
            </a:r>
            <a:r>
              <a:rPr lang="en-US" sz="1800" dirty="0" smtClean="0"/>
              <a:t> widely used in medical diagnostics in the 1980-’90s (still now?) </a:t>
            </a:r>
          </a:p>
          <a:p>
            <a:pPr lvl="1"/>
            <a:r>
              <a:rPr lang="en-US" sz="1600" dirty="0" smtClean="0"/>
              <a:t>Also “by far the most commonly used metric” in ML in the 1990s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Limitation: ACC depends on relative prevalence</a:t>
            </a:r>
          </a:p>
          <a:p>
            <a:pPr lvl="1"/>
            <a:r>
              <a:rPr lang="en-US" sz="1600" dirty="0" smtClean="0"/>
              <a:t>issue </a:t>
            </a:r>
            <a:r>
              <a:rPr lang="en-US" sz="1600" dirty="0"/>
              <a:t>for imbalanced problems </a:t>
            </a:r>
            <a:r>
              <a:rPr lang="en-US" sz="1600" dirty="0" smtClean="0">
                <a:sym typeface="Symbol" panose="05050102010706020507" pitchFamily="18" charset="2"/>
              </a:rPr>
              <a:t> </a:t>
            </a:r>
            <a:r>
              <a:rPr lang="en-US" sz="1600" dirty="0" smtClean="0"/>
              <a:t>diagnostic </a:t>
            </a:r>
            <a:r>
              <a:rPr lang="en-US" sz="1600" dirty="0"/>
              <a:t>accuracy for rare </a:t>
            </a:r>
            <a:r>
              <a:rPr lang="en-US" sz="1600" dirty="0" smtClean="0"/>
              <a:t>diseases</a:t>
            </a:r>
            <a:endParaRPr lang="en-US" sz="1600" dirty="0"/>
          </a:p>
          <a:p>
            <a:pPr lvl="1"/>
            <a:r>
              <a:rPr lang="en-US" sz="1600" dirty="0" smtClean="0"/>
              <a:t>issue </a:t>
            </a:r>
            <a:r>
              <a:rPr lang="en-US" sz="1600" dirty="0"/>
              <a:t>if prevalence </a:t>
            </a:r>
            <a:r>
              <a:rPr lang="en-US" sz="1600" dirty="0" smtClean="0"/>
              <a:t>unknown </a:t>
            </a:r>
            <a:r>
              <a:rPr lang="en-US" sz="1600" dirty="0"/>
              <a:t>or </a:t>
            </a:r>
            <a:r>
              <a:rPr lang="en-US" sz="1600" dirty="0" smtClean="0"/>
              <a:t>variable </a:t>
            </a:r>
            <a:r>
              <a:rPr lang="en-US" sz="1600" dirty="0"/>
              <a:t>over time </a:t>
            </a:r>
            <a:r>
              <a:rPr lang="en-US" sz="1600" dirty="0">
                <a:sym typeface="Symbol" panose="05050102010706020507" pitchFamily="18" charset="2"/>
              </a:rPr>
              <a:t> </a:t>
            </a:r>
            <a:r>
              <a:rPr lang="en-US" sz="1600" dirty="0" smtClean="0"/>
              <a:t>disease epidemics</a:t>
            </a:r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ince the ‘90s </a:t>
            </a:r>
            <a:r>
              <a:rPr lang="en-US" sz="1800" dirty="0">
                <a:sym typeface="Symbol" panose="05050102010706020507" pitchFamily="18" charset="2"/>
              </a:rPr>
              <a:t> </a:t>
            </a:r>
            <a:r>
              <a:rPr lang="en-US" sz="1800" dirty="0" smtClean="0">
                <a:sym typeface="Symbol" panose="05050102010706020507" pitchFamily="18" charset="2"/>
              </a:rPr>
              <a:t>shift from ACC to ROC in MED and ML fields</a:t>
            </a:r>
          </a:p>
          <a:p>
            <a:pPr lvl="1"/>
            <a:r>
              <a:rPr lang="en-US" sz="1600" dirty="0" smtClean="0">
                <a:sym typeface="Symbol" panose="05050102010706020507" pitchFamily="18" charset="2"/>
              </a:rPr>
              <a:t>TPR (sensitivity) and TNR (specificity) studied separately</a:t>
            </a:r>
          </a:p>
          <a:p>
            <a:pPr lvl="2"/>
            <a:r>
              <a:rPr lang="en-US" sz="1400" dirty="0" smtClean="0">
                <a:sym typeface="Symbol" panose="05050102010706020507" pitchFamily="18" charset="2"/>
              </a:rPr>
              <a:t>reminder: </a:t>
            </a:r>
            <a:r>
              <a:rPr lang="en-US" sz="1400" dirty="0"/>
              <a:t>all patients important, both truly ill (TP) and truly healthy (TN</a:t>
            </a:r>
            <a:r>
              <a:rPr lang="en-US" sz="1400" dirty="0" smtClean="0"/>
              <a:t>)</a:t>
            </a:r>
            <a:endParaRPr lang="en-GB" sz="1400" dirty="0"/>
          </a:p>
          <a:p>
            <a:pPr lvl="1"/>
            <a:endParaRPr lang="en-US" sz="2000" dirty="0" smtClean="0"/>
          </a:p>
          <a:p>
            <a:r>
              <a:rPr lang="en-US" sz="1800" dirty="0"/>
              <a:t>E</a:t>
            </a:r>
            <a:r>
              <a:rPr lang="en-US" sz="1800" dirty="0" smtClean="0"/>
              <a:t>valuation often based on the AUC </a:t>
            </a:r>
            <a:r>
              <a:rPr lang="en-US" sz="1800" dirty="0" smtClean="0">
                <a:sym typeface="Symbol" panose="05050102010706020507" pitchFamily="18" charset="2"/>
              </a:rPr>
              <a:t> two advantages </a:t>
            </a:r>
            <a:r>
              <a:rPr lang="en-US" sz="1800" i="1" dirty="0" smtClean="0">
                <a:sym typeface="Symbol" panose="05050102010706020507" pitchFamily="18" charset="2"/>
              </a:rPr>
              <a:t>for medical diagnostics</a:t>
            </a:r>
            <a:r>
              <a:rPr lang="en-US" sz="1800" dirty="0" smtClean="0">
                <a:sym typeface="Symbol" panose="05050102010706020507" pitchFamily="18" charset="2"/>
              </a:rPr>
              <a:t>:</a:t>
            </a:r>
            <a:endParaRPr lang="en-US" sz="1800" dirty="0" smtClean="0"/>
          </a:p>
          <a:p>
            <a:pPr lvl="1"/>
            <a:r>
              <a:rPr lang="en-US" dirty="0" smtClean="0"/>
              <a:t>AUC interpretation: “</a:t>
            </a:r>
            <a:r>
              <a:rPr lang="en-GB" dirty="0" smtClean="0"/>
              <a:t>probability </a:t>
            </a:r>
            <a:r>
              <a:rPr lang="en-GB" dirty="0"/>
              <a:t>that </a:t>
            </a:r>
            <a:r>
              <a:rPr lang="en-GB" dirty="0" smtClean="0"/>
              <a:t>test result of randomly </a:t>
            </a:r>
            <a:r>
              <a:rPr lang="en-GB" dirty="0"/>
              <a:t>chosen sick subject </a:t>
            </a:r>
            <a:r>
              <a:rPr lang="en-GB" dirty="0" smtClean="0"/>
              <a:t>indicates </a:t>
            </a:r>
            <a:r>
              <a:rPr lang="en-GB" dirty="0"/>
              <a:t>greater suspicion than that of </a:t>
            </a:r>
            <a:r>
              <a:rPr lang="en-GB" dirty="0" smtClean="0"/>
              <a:t>randomly </a:t>
            </a:r>
            <a:r>
              <a:rPr lang="en-GB" dirty="0"/>
              <a:t>chosen healthy </a:t>
            </a:r>
            <a:r>
              <a:rPr lang="en-GB" dirty="0" smtClean="0"/>
              <a:t>subject”</a:t>
            </a:r>
          </a:p>
          <a:p>
            <a:pPr lvl="1"/>
            <a:r>
              <a:rPr lang="en-US" dirty="0" smtClean="0"/>
              <a:t>ROC comparison without prior </a:t>
            </a:r>
            <a:r>
              <a:rPr lang="en-US" dirty="0"/>
              <a:t>D</a:t>
            </a:r>
            <a:r>
              <a:rPr lang="en-US" baseline="-25000" dirty="0"/>
              <a:t>thr</a:t>
            </a:r>
            <a:r>
              <a:rPr lang="en-US" dirty="0" smtClean="0"/>
              <a:t> choice (prevalence-dependent </a:t>
            </a:r>
            <a:r>
              <a:rPr lang="en-US" dirty="0"/>
              <a:t>D</a:t>
            </a:r>
            <a:r>
              <a:rPr lang="en-US" baseline="-25000" dirty="0"/>
              <a:t>thr</a:t>
            </a:r>
            <a:r>
              <a:rPr lang="en-US" dirty="0" smtClean="0"/>
              <a:t> choice)</a:t>
            </a:r>
          </a:p>
          <a:p>
            <a:pPr marL="571500" lvl="1" indent="0">
              <a:buNone/>
            </a:pPr>
            <a:endParaRPr lang="en-US" sz="1800" dirty="0" smtClean="0"/>
          </a:p>
          <a:p>
            <a:endParaRPr lang="en-GB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214" y="2788775"/>
            <a:ext cx="1917741" cy="415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740" y="3281925"/>
            <a:ext cx="1917742" cy="167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214" y="3547860"/>
            <a:ext cx="1917741" cy="2442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538" y="5479476"/>
            <a:ext cx="1934413" cy="247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389" y="5465431"/>
            <a:ext cx="1934413" cy="3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3"/>
            <a:ext cx="8791199" cy="406189"/>
          </a:xfrm>
        </p:spPr>
        <p:txBody>
          <a:bodyPr/>
          <a:lstStyle/>
          <a:p>
            <a:r>
              <a:rPr lang="en-US" sz="2800" dirty="0"/>
              <a:t>M</a:t>
            </a:r>
            <a:r>
              <a:rPr lang="en-US" sz="2800" dirty="0" smtClean="0"/>
              <a:t>edical diagnostics </a:t>
            </a:r>
            <a:r>
              <a:rPr lang="en-US" sz="2800" dirty="0"/>
              <a:t>(3) – from ROC to PRC?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745724"/>
            <a:ext cx="8964000" cy="3160451"/>
          </a:xfrm>
        </p:spPr>
        <p:txBody>
          <a:bodyPr/>
          <a:lstStyle/>
          <a:p>
            <a:r>
              <a:rPr lang="en-US" sz="1800" dirty="0" smtClean="0"/>
              <a:t>ROC and AUC metrics </a:t>
            </a:r>
            <a:r>
              <a:rPr lang="en-US" sz="1800" dirty="0" smtClean="0">
                <a:sym typeface="Symbol" panose="05050102010706020507" pitchFamily="18" charset="2"/>
              </a:rPr>
              <a:t></a:t>
            </a:r>
            <a:r>
              <a:rPr lang="en-US" sz="1800" dirty="0" smtClean="0"/>
              <a:t> currently widely used in medical diagnostics and ML</a:t>
            </a:r>
          </a:p>
          <a:p>
            <a:pPr lvl="2"/>
            <a:endParaRPr lang="en-US" sz="1200" dirty="0" smtClean="0"/>
          </a:p>
          <a:p>
            <a:r>
              <a:rPr lang="en-US" sz="1800" dirty="0" smtClean="0"/>
              <a:t>Limitation: ROC-based evaluation questionable for </a:t>
            </a:r>
            <a:r>
              <a:rPr lang="en-US" sz="1800" i="1" dirty="0" smtClean="0"/>
              <a:t>highly imbalanced data sets</a:t>
            </a:r>
          </a:p>
          <a:p>
            <a:pPr lvl="1"/>
            <a:r>
              <a:rPr lang="en-US" sz="1600" dirty="0" smtClean="0"/>
              <a:t>ROC may provide an overly optimistic view of performance with highly skewed data sets</a:t>
            </a:r>
          </a:p>
          <a:p>
            <a:pPr lvl="2"/>
            <a:endParaRPr lang="en-US" sz="1400" dirty="0"/>
          </a:p>
          <a:p>
            <a:r>
              <a:rPr lang="en-US" sz="1800" dirty="0" smtClean="0"/>
              <a:t>PRC may provide a more informative assessment of performance in this case</a:t>
            </a:r>
          </a:p>
          <a:p>
            <a:pPr lvl="1"/>
            <a:r>
              <a:rPr lang="en-US" sz="1600" dirty="0" smtClean="0"/>
              <a:t>PRC-based reanalysis of some data sets in life sciences has been performed</a:t>
            </a:r>
          </a:p>
          <a:p>
            <a:pPr lvl="2"/>
            <a:endParaRPr lang="en-US" sz="1400" dirty="0"/>
          </a:p>
          <a:p>
            <a:r>
              <a:rPr lang="en-US" sz="1800" dirty="0" smtClean="0"/>
              <a:t>Very active area of research </a:t>
            </a:r>
            <a:r>
              <a:rPr lang="en-US" sz="1800" dirty="0">
                <a:sym typeface="Symbol" panose="05050102010706020507" pitchFamily="18" charset="2"/>
              </a:rPr>
              <a:t></a:t>
            </a:r>
            <a:r>
              <a:rPr lang="en-US" sz="1800" dirty="0"/>
              <a:t> </a:t>
            </a:r>
            <a:r>
              <a:rPr lang="en-US" sz="1800" dirty="0" smtClean="0"/>
              <a:t>other options proposed (CROC, cost models...)</a:t>
            </a:r>
          </a:p>
          <a:p>
            <a:pPr lvl="1"/>
            <a:r>
              <a:rPr lang="en-US" sz="1600" dirty="0" smtClean="0"/>
              <a:t>Take-away message: ROC and AUC not always the appropriate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5" y="4100215"/>
            <a:ext cx="2878378" cy="1391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22" y="3906175"/>
            <a:ext cx="2869369" cy="18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6057"/>
            <a:ext cx="8791199" cy="546760"/>
          </a:xfrm>
        </p:spPr>
        <p:txBody>
          <a:bodyPr/>
          <a:lstStyle/>
          <a:p>
            <a:r>
              <a:rPr lang="en-US" sz="3200" dirty="0" smtClean="0"/>
              <a:t>Simplest HEP example – total cross-section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906906"/>
            <a:ext cx="8859069" cy="15965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Total cross-section measurement in a counting experiment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To minimize statistical errors: </a:t>
            </a:r>
            <a:r>
              <a:rPr lang="en-US" i="1" dirty="0">
                <a:solidFill>
                  <a:srgbClr val="FF0000"/>
                </a:solidFill>
              </a:rPr>
              <a:t>maximise </a:t>
            </a:r>
            <a:r>
              <a:rPr lang="en-US" i="1" dirty="0" smtClean="0">
                <a:solidFill>
                  <a:srgbClr val="FF0000"/>
                </a:solidFill>
              </a:rPr>
              <a:t>efficiency*purity </a:t>
            </a:r>
            <a:r>
              <a:rPr lang="el-GR" i="1" dirty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s</a:t>
            </a:r>
            <a:r>
              <a:rPr lang="en-US" i="1" dirty="0">
                <a:solidFill>
                  <a:srgbClr val="FF0000"/>
                </a:solidFill>
              </a:rPr>
              <a:t>*</a:t>
            </a:r>
            <a:r>
              <a:rPr lang="el-GR" i="1" dirty="0">
                <a:solidFill>
                  <a:srgbClr val="FF0000"/>
                </a:solidFill>
              </a:rPr>
              <a:t>ρ</a:t>
            </a:r>
            <a:endParaRPr lang="en-US" i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/>
              <a:t>well-known since decades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global</a:t>
            </a:r>
            <a:r>
              <a:rPr lang="en-US" dirty="0" smtClean="0"/>
              <a:t> efficiency </a:t>
            </a:r>
            <a:r>
              <a:rPr lang="el-GR" dirty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/S</a:t>
            </a:r>
            <a:r>
              <a:rPr lang="en-US" baseline="-25000" dirty="0" smtClean="0"/>
              <a:t>tot</a:t>
            </a:r>
            <a:r>
              <a:rPr lang="en-US" dirty="0" smtClean="0"/>
              <a:t> and </a:t>
            </a:r>
            <a:r>
              <a:rPr lang="en-US" i="1" dirty="0" smtClean="0"/>
              <a:t>global</a:t>
            </a:r>
            <a:r>
              <a:rPr lang="en-US" dirty="0" smtClean="0"/>
              <a:t> purity </a:t>
            </a:r>
            <a:r>
              <a:rPr lang="el-GR" dirty="0" smtClean="0"/>
              <a:t>ρ</a:t>
            </a:r>
            <a:r>
              <a:rPr lang="en-US" dirty="0" smtClean="0"/>
              <a:t>=S</a:t>
            </a:r>
            <a:r>
              <a:rPr lang="en-US" baseline="-25000" dirty="0" smtClean="0"/>
              <a:t>sel</a:t>
            </a:r>
            <a:r>
              <a:rPr lang="en-US" dirty="0" smtClean="0"/>
              <a:t>/(S</a:t>
            </a:r>
            <a:r>
              <a:rPr lang="en-US" baseline="-25000" dirty="0" smtClean="0"/>
              <a:t>sel</a:t>
            </a:r>
            <a:r>
              <a:rPr lang="en-US" dirty="0" smtClean="0"/>
              <a:t>+B</a:t>
            </a:r>
            <a:r>
              <a:rPr lang="en-US" baseline="-25000" dirty="0" smtClean="0"/>
              <a:t>sel</a:t>
            </a:r>
            <a:r>
              <a:rPr lang="en-US" dirty="0" smtClean="0"/>
              <a:t>) – “1 single bin”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5715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l-GR" dirty="0" smtClean="0"/>
              <a:t>ε</a:t>
            </a:r>
            <a:r>
              <a:rPr lang="en-US" baseline="-25000" dirty="0"/>
              <a:t>s</a:t>
            </a:r>
            <a:r>
              <a:rPr lang="en-US" dirty="0"/>
              <a:t>*</a:t>
            </a:r>
            <a:r>
              <a:rPr lang="el-GR" dirty="0" smtClean="0"/>
              <a:t>ρ</a:t>
            </a:r>
            <a:r>
              <a:rPr lang="en-US" dirty="0" smtClean="0"/>
              <a:t>: metric between 0 and 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qualitatively relevant </a:t>
            </a:r>
            <a:r>
              <a:rPr lang="en-US" i="1" dirty="0" smtClean="0"/>
              <a:t>(only for this specific use case!)</a:t>
            </a:r>
            <a:r>
              <a:rPr lang="en-US" dirty="0" smtClean="0"/>
              <a:t>: the higher, the better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numerically: fraction of Fisher information (1/error</a:t>
            </a:r>
            <a:r>
              <a:rPr lang="en-US" baseline="30000" dirty="0" smtClean="0"/>
              <a:t>2</a:t>
            </a:r>
            <a:r>
              <a:rPr lang="en-US" dirty="0" smtClean="0"/>
              <a:t>) available after selecting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8" y="2498740"/>
            <a:ext cx="2195946" cy="54054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892" y="3194971"/>
            <a:ext cx="2675676" cy="5540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7" y="3194971"/>
            <a:ext cx="2574324" cy="5540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766" y="3958629"/>
            <a:ext cx="3549550" cy="8288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8958" y="2590411"/>
            <a:ext cx="2827851" cy="2570094"/>
          </a:xfrm>
          <a:prstGeom prst="rect">
            <a:avLst/>
          </a:prstGeom>
        </p:spPr>
      </p:pic>
      <p:sp>
        <p:nvSpPr>
          <p:cNvPr id="20" name="Down Arrow 19"/>
          <p:cNvSpPr/>
          <p:nvPr/>
        </p:nvSpPr>
        <p:spPr>
          <a:xfrm rot="2132662">
            <a:off x="8422080" y="2859981"/>
            <a:ext cx="250758" cy="500742"/>
          </a:xfrm>
          <a:prstGeom prst="downArrow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 rot="19094153">
            <a:off x="6191495" y="3693083"/>
            <a:ext cx="1687806" cy="50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Toy model </a:t>
            </a:r>
          </a:p>
          <a:p>
            <a:pPr algn="ctr"/>
            <a:r>
              <a:rPr lang="en-US" dirty="0" smtClean="0"/>
              <a:t>(more details later)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3737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3"/>
            <a:ext cx="9144000" cy="439589"/>
          </a:xfrm>
        </p:spPr>
        <p:txBody>
          <a:bodyPr/>
          <a:lstStyle/>
          <a:p>
            <a:r>
              <a:rPr lang="en-US" sz="2800" dirty="0" smtClean="0"/>
              <a:t>Predict and optimize statistical errors in binned fits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846944"/>
            <a:ext cx="8866564" cy="51460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Observed data: event counts n</a:t>
            </a:r>
            <a:r>
              <a:rPr lang="en-US" baseline="-25000" dirty="0"/>
              <a:t>i</a:t>
            </a:r>
            <a:r>
              <a:rPr lang="en-US" dirty="0"/>
              <a:t> in m bins of a (multi-D) distribution f(x)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expected </a:t>
            </a:r>
            <a:r>
              <a:rPr lang="en-US" dirty="0"/>
              <a:t>counts y</a:t>
            </a:r>
            <a:r>
              <a:rPr lang="en-US" baseline="-25000" dirty="0"/>
              <a:t>i</a:t>
            </a:r>
            <a:r>
              <a:rPr lang="en-US" dirty="0"/>
              <a:t> = f(x</a:t>
            </a:r>
            <a:r>
              <a:rPr lang="en-US" baseline="-25000" dirty="0"/>
              <a:t>i</a:t>
            </a:r>
            <a:r>
              <a:rPr lang="en-US" dirty="0"/>
              <a:t>,</a:t>
            </a:r>
            <a:r>
              <a:rPr lang="el-GR" dirty="0"/>
              <a:t>θ</a:t>
            </a:r>
            <a:r>
              <a:rPr lang="en-US" dirty="0"/>
              <a:t>)dx </a:t>
            </a:r>
            <a:r>
              <a:rPr lang="en-US" dirty="0" smtClean="0">
                <a:sym typeface="Symbol" panose="05050102010706020507" pitchFamily="18" charset="2"/>
              </a:rPr>
              <a:t> </a:t>
            </a:r>
            <a:r>
              <a:rPr lang="en-US" dirty="0" smtClean="0"/>
              <a:t>depend </a:t>
            </a:r>
            <a:r>
              <a:rPr lang="en-US" dirty="0"/>
              <a:t>on a parameter </a:t>
            </a:r>
            <a:r>
              <a:rPr lang="el-GR" dirty="0"/>
              <a:t>θ</a:t>
            </a:r>
            <a:r>
              <a:rPr lang="en-US" dirty="0"/>
              <a:t> that we want to fit</a:t>
            </a:r>
          </a:p>
          <a:p>
            <a:pPr lvl="1">
              <a:spcBef>
                <a:spcPts val="0"/>
              </a:spcBef>
            </a:pPr>
            <a:r>
              <a:rPr lang="en-US" dirty="0"/>
              <a:t>[NB here f is a differential cross section, it is not normalized to 1 like a pdf</a:t>
            </a:r>
            <a:r>
              <a:rPr lang="en-US" dirty="0" smtClean="0"/>
              <a:t>]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Easy to show (backup slides) that minimum variance achievable is:</a:t>
            </a:r>
          </a:p>
          <a:p>
            <a:pPr lvl="3">
              <a:spcBef>
                <a:spcPts val="0"/>
              </a:spcBef>
            </a:pPr>
            <a:endParaRPr lang="en-US" sz="600" dirty="0"/>
          </a:p>
          <a:p>
            <a:pPr lvl="3">
              <a:spcBef>
                <a:spcPts val="0"/>
              </a:spcBef>
            </a:pPr>
            <a:r>
              <a:rPr lang="en-US" dirty="0" smtClean="0"/>
              <a:t> (Cramer-Rao lower bound), where                                                         (Fisher information)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With an ideal classifier (or no background)</a:t>
            </a:r>
            <a:r>
              <a:rPr lang="en-US" dirty="0">
                <a:sym typeface="Symbol" panose="05050102010706020507" pitchFamily="18" charset="2"/>
              </a:rPr>
              <a:t> </a:t>
            </a:r>
            <a:r>
              <a:rPr lang="en-US" dirty="0" smtClean="0"/>
              <a:t> y</a:t>
            </a:r>
            <a:r>
              <a:rPr lang="en-US" baseline="-25000" dirty="0" smtClean="0"/>
              <a:t>i</a:t>
            </a:r>
            <a:r>
              <a:rPr lang="en-US" dirty="0" smtClean="0"/>
              <a:t>=S</a:t>
            </a:r>
            <a:r>
              <a:rPr lang="en-US" baseline="-25000" dirty="0"/>
              <a:t>i</a:t>
            </a:r>
            <a:r>
              <a:rPr lang="en-US" dirty="0" smtClean="0"/>
              <a:t> and 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With a realistic classifier </a:t>
            </a:r>
            <a:r>
              <a:rPr lang="en-US" dirty="0" smtClean="0">
                <a:sym typeface="Symbol" panose="05050102010706020507" pitchFamily="18" charset="2"/>
              </a:rPr>
              <a:t>                        and 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sz="1000" dirty="0" smtClean="0"/>
          </a:p>
          <a:p>
            <a:pPr lvl="1">
              <a:spcBef>
                <a:spcPts val="0"/>
              </a:spcBef>
            </a:pPr>
            <a:r>
              <a:rPr lang="el-GR" i="1" dirty="0" smtClean="0">
                <a:solidFill>
                  <a:srgbClr val="FF0000"/>
                </a:solidFill>
              </a:rPr>
              <a:t>ε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and </a:t>
            </a:r>
            <a:r>
              <a:rPr lang="el-GR" i="1" dirty="0" smtClean="0">
                <a:solidFill>
                  <a:srgbClr val="FF0000"/>
                </a:solidFill>
              </a:rPr>
              <a:t>ρ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 local signal efficiency and purity in the i</a:t>
            </a:r>
            <a:r>
              <a:rPr lang="en-US" i="1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th</a:t>
            </a:r>
            <a:r>
              <a:rPr lang="en-US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bin 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Binary classifier optimization </a:t>
            </a:r>
            <a:r>
              <a:rPr lang="en-US" dirty="0" smtClean="0">
                <a:sym typeface="Symbol" panose="05050102010706020507" pitchFamily="18" charset="2"/>
              </a:rPr>
              <a:t> maximise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higher is better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interpretation: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27" y="2409125"/>
            <a:ext cx="2632427" cy="45686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4" y="2409125"/>
            <a:ext cx="1490440" cy="4528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506" y="3135427"/>
            <a:ext cx="2222038" cy="49441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523" y="4069063"/>
            <a:ext cx="1522853" cy="2705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692" y="3969557"/>
            <a:ext cx="2558585" cy="48110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522899" y="4896924"/>
            <a:ext cx="2632427" cy="843972"/>
            <a:chOff x="4720927" y="4896924"/>
            <a:chExt cx="2632427" cy="843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2423" y="4896924"/>
              <a:ext cx="2630931" cy="84397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4720927" y="4896924"/>
              <a:ext cx="2632426" cy="84397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0334" y="5686720"/>
            <a:ext cx="2378378" cy="3063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35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4"/>
            <a:ext cx="9144000" cy="574032"/>
          </a:xfrm>
        </p:spPr>
        <p:txBody>
          <a:bodyPr/>
          <a:lstStyle/>
          <a:p>
            <a:r>
              <a:rPr lang="en-US" sz="3200" dirty="0" smtClean="0"/>
              <a:t>Optimal partitioning – information inflow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 smtClean="0"/>
                  <a:t>Information about </a:t>
                </a:r>
                <a:r>
                  <a:rPr lang="el-GR" dirty="0" smtClean="0">
                    <a:sym typeface="Symbol" panose="05050102010706020507" pitchFamily="18" charset="2"/>
                  </a:rPr>
                  <a:t>θ</a:t>
                </a:r>
                <a:r>
                  <a:rPr lang="en-US" dirty="0" smtClean="0"/>
                  <a:t> in a binned fit </a:t>
                </a:r>
                <a:r>
                  <a:rPr lang="en-US" dirty="0" smtClean="0">
                    <a:sym typeface="Symbol" panose="05050102010706020507" pitchFamily="18" charset="2"/>
                  </a:rPr>
                  <a:t></a:t>
                </a:r>
                <a:endParaRPr lang="en-US" dirty="0" smtClean="0"/>
              </a:p>
              <a:p>
                <a:pPr lvl="2">
                  <a:spcBef>
                    <a:spcPts val="0"/>
                  </a:spcBef>
                </a:pPr>
                <a:endParaRPr lang="en-US" dirty="0" smtClean="0"/>
              </a:p>
              <a:p>
                <a:pPr>
                  <a:spcBef>
                    <a:spcPts val="0"/>
                  </a:spcBef>
                </a:pPr>
                <a:r>
                  <a:rPr lang="en-US" dirty="0" smtClean="0"/>
                  <a:t>Do I gain anything by splitting bin y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into two separate bins?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i.e. is the “information inflow” positive?</a:t>
                </a:r>
              </a:p>
              <a:p>
                <a:pPr lvl="1">
                  <a:spcBef>
                    <a:spcPts val="0"/>
                  </a:spcBef>
                </a:pPr>
                <a:endParaRPr lang="en-US" dirty="0"/>
              </a:p>
              <a:p>
                <a:pPr lvl="1">
                  <a:spcBef>
                    <a:spcPts val="0"/>
                  </a:spcBef>
                </a:pPr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/>
                  <a:t>information increases (errors on parameters decrease) if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</a:t>
                </a:r>
                <a:r>
                  <a:rPr lang="en-US" dirty="0" smtClean="0"/>
                  <a:t>oth w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z</a:t>
                </a:r>
                <a:r>
                  <a:rPr lang="en-US" baseline="-25000" dirty="0" smtClean="0"/>
                  <a:t>i</a:t>
                </a:r>
                <a:r>
                  <a:rPr lang="en-GB" dirty="0"/>
                  <a:t> </a:t>
                </a:r>
                <a:r>
                  <a:rPr lang="en-GB" dirty="0" smtClean="0"/>
                  <a:t>can be written as                    </a:t>
                </a:r>
                <a:r>
                  <a:rPr lang="en-US" dirty="0" smtClean="0">
                    <a:sym typeface="Symbol" panose="05050102010706020507" pitchFamily="18" charset="2"/>
                  </a:rPr>
                  <a:t>              </a:t>
                </a:r>
              </a:p>
              <a:p>
                <a:pPr>
                  <a:spcBef>
                    <a:spcPts val="0"/>
                  </a:spcBef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In summary: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try to partition the data into bins of equal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rgbClr val="FF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rgbClr val="FF0000"/>
                        </a:solidFill>
                      </a:rPr>
                      <m:t>i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𝒊</m:t>
                        </m:r>
                      </m:den>
                    </m:f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𝒔𝒊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𝝏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𝝈</m:t>
                        </m:r>
                        <m:r>
                          <a:rPr lang="en-US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b="1" dirty="0" smtClean="0">
                    <a:sym typeface="Symbol" panose="05050102010706020507" pitchFamily="18" charset="2"/>
                  </a:rPr>
                  <a:t>   </a:t>
                </a:r>
              </a:p>
              <a:p>
                <a:pPr lvl="1">
                  <a:spcBef>
                    <a:spcPts val="0"/>
                  </a:spcBef>
                </a:pPr>
                <a:endParaRPr lang="en-US" sz="400" dirty="0" smtClean="0">
                  <a:sym typeface="Symbol" panose="05050102010706020507" pitchFamily="18" charset="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dirty="0" smtClean="0">
                    <a:sym typeface="Symbol" panose="05050102010706020507" pitchFamily="18" charset="2"/>
                  </a:rPr>
                  <a:t>for cross-section measurements (and searches?): split into bins of equal</a:t>
                </a:r>
                <a:r>
                  <a:rPr lang="en-US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>
                        <a:solidFill>
                          <a:srgbClr val="000000"/>
                        </a:solidFill>
                      </a:rPr>
                      <m:t>ρ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000000"/>
                        </a:solidFill>
                      </a:rPr>
                      <m:t>i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i="1" dirty="0">
                    <a:solidFill>
                      <a:srgbClr val="FF0000"/>
                    </a:solidFill>
                  </a:rPr>
                  <a:t>“use the scoring classifier D to partition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the data</a:t>
                </a:r>
                <a:r>
                  <a:rPr lang="en-US" i="1" dirty="0">
                    <a:solidFill>
                      <a:srgbClr val="FF0000"/>
                    </a:solidFill>
                  </a:rPr>
                  <a:t>, not to reject events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”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dirty="0" smtClean="0"/>
                  <a:t>the BDT normally tries to represent a signal likelihood – i.e. ultimately the real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ρ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0000" y="962025"/>
                <a:ext cx="8791199" cy="50310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425" y="982917"/>
            <a:ext cx="1410731" cy="481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206" y="1581150"/>
            <a:ext cx="1392552" cy="3238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8790" y="1987720"/>
            <a:ext cx="2888029" cy="245315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33514" y="2233035"/>
            <a:ext cx="4473495" cy="396324"/>
            <a:chOff x="1743139" y="2756451"/>
            <a:chExt cx="4473495" cy="3963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3139" y="2756451"/>
              <a:ext cx="2910321" cy="3963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9691" y="2756451"/>
              <a:ext cx="1546943" cy="39632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0597" y="2651067"/>
            <a:ext cx="1153921" cy="425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371" y="3290382"/>
            <a:ext cx="1229714" cy="414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8198" y="3318957"/>
            <a:ext cx="806927" cy="392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4187" y="3300288"/>
            <a:ext cx="952537" cy="4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9" y="779488"/>
            <a:ext cx="8995507" cy="5316511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sample containing instances of two classes: Ntot = Stot + Btot 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signal Stot = Ssel + Srej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background Btot = Bsel + Brej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Discrete </a:t>
            </a:r>
            <a:r>
              <a:rPr lang="en-US" dirty="0"/>
              <a:t>binary classifiers assign each instance to one of the two classes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classified as signal and selected Nsel = Ssel + Bsel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HEP: classified as background and rejected Nrej = Brej + Srej</a:t>
            </a:r>
          </a:p>
          <a:p>
            <a:pPr lvl="3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b="1" i="1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571500" lvl="1" indent="0">
              <a:spcBef>
                <a:spcPts val="0"/>
              </a:spcBef>
              <a:buNone/>
            </a:pPr>
            <a:endParaRPr lang="en-US" dirty="0"/>
          </a:p>
          <a:p>
            <a:pPr marL="127000" indent="0">
              <a:spcBef>
                <a:spcPts val="0"/>
              </a:spcBef>
              <a:buNone/>
            </a:pPr>
            <a:endParaRPr lang="en-US" dirty="0" smtClean="0"/>
          </a:p>
          <a:p>
            <a:pPr marL="127000" indent="0">
              <a:buNone/>
            </a:pPr>
            <a:endParaRPr lang="en-US" sz="1600" i="1" dirty="0" smtClean="0"/>
          </a:p>
          <a:p>
            <a:pPr marL="127000" indent="0">
              <a:buNone/>
            </a:pPr>
            <a:endParaRPr lang="en-US" sz="1600" i="1" dirty="0"/>
          </a:p>
          <a:p>
            <a:pPr marL="127000" indent="0">
              <a:buNone/>
            </a:pPr>
            <a:endParaRPr lang="en-US" sz="1600" i="1" dirty="0" smtClean="0"/>
          </a:p>
          <a:p>
            <a:pPr marL="127000" indent="0">
              <a:buNone/>
            </a:pPr>
            <a:r>
              <a:rPr lang="en-US" sz="1600" i="1" dirty="0" smtClean="0"/>
              <a:t>I </a:t>
            </a:r>
            <a:r>
              <a:rPr lang="en-US" sz="1600" i="1" dirty="0"/>
              <a:t>will </a:t>
            </a:r>
            <a:r>
              <a:rPr lang="en-US" sz="1600" i="1" dirty="0" smtClean="0"/>
              <a:t>not </a:t>
            </a:r>
            <a:r>
              <a:rPr lang="en-US" sz="1600" i="1" dirty="0"/>
              <a:t>discuss </a:t>
            </a:r>
            <a:r>
              <a:rPr lang="en-US" sz="1600" i="1" dirty="0" smtClean="0"/>
              <a:t>multi-class classifiers (useful in HEP particle-ID)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38" y="192182"/>
            <a:ext cx="9276861" cy="484554"/>
          </a:xfrm>
        </p:spPr>
        <p:txBody>
          <a:bodyPr/>
          <a:lstStyle/>
          <a:p>
            <a:r>
              <a:rPr lang="en-US" sz="3200" dirty="0" smtClean="0"/>
              <a:t>Binary classifiers: the </a:t>
            </a:r>
            <a:r>
              <a:rPr lang="en-US" sz="2400" dirty="0" smtClean="0"/>
              <a:t>“</a:t>
            </a:r>
            <a:r>
              <a:rPr lang="en-US" sz="3200" dirty="0" smtClean="0"/>
              <a:t>confusion matrix</a:t>
            </a:r>
            <a:r>
              <a:rPr lang="en-US" sz="2400" dirty="0" smtClean="0"/>
              <a:t>”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6142" y="3130806"/>
            <a:ext cx="8891808" cy="1895231"/>
            <a:chOff x="399752" y="3331360"/>
            <a:chExt cx="8891808" cy="1895231"/>
          </a:xfrm>
        </p:grpSpPr>
        <p:grpSp>
          <p:nvGrpSpPr>
            <p:cNvPr id="15" name="Group 14"/>
            <p:cNvGrpSpPr/>
            <p:nvPr/>
          </p:nvGrpSpPr>
          <p:grpSpPr>
            <a:xfrm>
              <a:off x="399752" y="3331360"/>
              <a:ext cx="6200337" cy="1895231"/>
              <a:chOff x="-131694" y="3137876"/>
              <a:chExt cx="6200337" cy="189523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-131694" y="3137876"/>
                <a:ext cx="6200337" cy="1891324"/>
                <a:chOff x="-131694" y="3137876"/>
                <a:chExt cx="6200337" cy="189132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1996833" y="3137876"/>
                  <a:ext cx="203200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true class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en-US" sz="1600" b="1" dirty="0" smtClean="0">
                      <a:solidFill>
                        <a:srgbClr val="000000"/>
                      </a:solidFill>
                    </a:rPr>
                    <a:t>P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ositives </a:t>
                  </a:r>
                  <a:r>
                    <a:rPr lang="en-US" sz="1800" b="1" dirty="0" smtClean="0">
                      <a:solidFill>
                        <a:srgbClr val="000000"/>
                      </a:solidFill>
                    </a:rPr>
                    <a:t>+</a:t>
                  </a:r>
                  <a:endParaRPr lang="en-U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signal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036643" y="3137876"/>
                  <a:ext cx="203200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>
                      <a:solidFill>
                        <a:srgbClr val="CC00FF"/>
                      </a:solidFill>
                    </a:rPr>
                    <a:t>t</a:t>
                  </a:r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rue class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</a:t>
                  </a:r>
                  <a:r>
                    <a:rPr lang="en-US" b="1" dirty="0" smtClean="0">
                      <a:solidFill>
                        <a:srgbClr val="000000"/>
                      </a:solidFill>
                    </a:rPr>
                    <a:t>N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egatives </a:t>
                  </a:r>
                  <a:r>
                    <a:rPr lang="en-US" sz="1800" b="1" dirty="0" smtClean="0">
                      <a:solidFill>
                        <a:srgbClr val="000000"/>
                      </a:solidFill>
                    </a:rPr>
                    <a:t>-</a:t>
                  </a:r>
                  <a:endParaRPr lang="en-US" b="1" dirty="0" smtClean="0">
                    <a:solidFill>
                      <a:srgbClr val="000000"/>
                    </a:solidFill>
                  </a:endParaRP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background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-127792" y="3767015"/>
                  <a:ext cx="212072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classified as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positives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selected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-131694" y="4396154"/>
                  <a:ext cx="2120720" cy="633046"/>
                </a:xfrm>
                <a:prstGeom prst="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u="sng" dirty="0">
                      <a:solidFill>
                        <a:srgbClr val="CC00FF"/>
                      </a:solidFill>
                    </a:rPr>
                    <a:t>classified </a:t>
                  </a:r>
                  <a:r>
                    <a:rPr lang="en-US" b="1" i="1" u="sng" dirty="0" smtClean="0">
                      <a:solidFill>
                        <a:srgbClr val="CC00FF"/>
                      </a:solidFill>
                    </a:rPr>
                    <a:t>as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: negatives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</a:t>
                  </a:r>
                  <a:r>
                    <a:rPr lang="en-US" sz="1100" b="1" dirty="0" smtClean="0">
                      <a:solidFill>
                        <a:srgbClr val="000000"/>
                      </a:solidFill>
                    </a:rPr>
                    <a:t>rejected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000738" y="3767015"/>
                <a:ext cx="4064000" cy="1266092"/>
                <a:chOff x="2000738" y="3767015"/>
                <a:chExt cx="4064000" cy="126609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000738" y="3767015"/>
                  <a:ext cx="2032000" cy="633046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True Positives (TP)</a:t>
                  </a:r>
                </a:p>
                <a:p>
                  <a:pPr algn="ctr"/>
                  <a:r>
                    <a:rPr lang="en-US" sz="1100" dirty="0" smtClean="0">
                      <a:solidFill>
                        <a:srgbClr val="000000"/>
                      </a:solidFill>
                    </a:rPr>
                    <a:t>(HEP: selected signal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Ssel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4032738" y="3767015"/>
                  <a:ext cx="2032000" cy="633046"/>
                </a:xfrm>
                <a:prstGeom prst="rect">
                  <a:avLst/>
                </a:prstGeom>
                <a:solidFill>
                  <a:srgbClr val="FF5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False Positives (FP)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selected bkg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Bsel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000738" y="4400061"/>
                  <a:ext cx="2032000" cy="633046"/>
                </a:xfrm>
                <a:prstGeom prst="rect">
                  <a:avLst/>
                </a:prstGeom>
                <a:solidFill>
                  <a:srgbClr val="FF5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False Negatives (FN)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rejected signal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Srej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032738" y="4400061"/>
                  <a:ext cx="2032000" cy="633046"/>
                </a:xfrm>
                <a:prstGeom prst="rect">
                  <a:avLst/>
                </a:prstGeom>
                <a:solidFill>
                  <a:srgbClr val="92D050"/>
                </a:solidFill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0000"/>
                      </a:solidFill>
                    </a:rPr>
                    <a:t>True Negatives (TN)</a:t>
                  </a:r>
                </a:p>
                <a:p>
                  <a:pPr algn="ctr"/>
                  <a:r>
                    <a:rPr lang="en-US" sz="1100" dirty="0">
                      <a:solidFill>
                        <a:srgbClr val="000000"/>
                      </a:solidFill>
                    </a:rPr>
                    <a:t>(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HEP: rejected bkg </a:t>
                  </a:r>
                  <a:r>
                    <a:rPr lang="en-US" b="1" dirty="0" smtClean="0">
                      <a:solidFill>
                        <a:srgbClr val="0055A0"/>
                      </a:solidFill>
                    </a:rPr>
                    <a:t>Brej</a:t>
                  </a:r>
                  <a:r>
                    <a:rPr lang="en-US" sz="1100" dirty="0" smtClean="0">
                      <a:solidFill>
                        <a:srgbClr val="000000"/>
                      </a:solidFill>
                    </a:rPr>
                    <a:t>)</a:t>
                  </a:r>
                  <a:endParaRPr lang="en-GB" sz="11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2588" y="4016310"/>
              <a:ext cx="2588972" cy="349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4587"/>
            <a:ext cx="9144000" cy="445057"/>
          </a:xfrm>
        </p:spPr>
        <p:txBody>
          <a:bodyPr/>
          <a:lstStyle/>
          <a:p>
            <a:r>
              <a:rPr lang="en-US" sz="2800" dirty="0" smtClean="0"/>
              <a:t>The confusion matrix about the confusion matrix...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" y="1348898"/>
            <a:ext cx="6167524" cy="448733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000" y="764497"/>
            <a:ext cx="8791199" cy="948973"/>
          </a:xfrm>
        </p:spPr>
        <p:txBody>
          <a:bodyPr/>
          <a:lstStyle/>
          <a:p>
            <a:pPr marL="12700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domains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focus on different concepts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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different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2781" y="1348898"/>
            <a:ext cx="2827529" cy="196977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 will cover three domains:</a:t>
            </a:r>
          </a:p>
          <a:p>
            <a:endParaRPr lang="en-US" sz="800" dirty="0"/>
          </a:p>
          <a:p>
            <a:r>
              <a:rPr lang="en-US" dirty="0" smtClean="0"/>
              <a:t>- </a:t>
            </a:r>
            <a:r>
              <a:rPr lang="en-US" b="1" dirty="0" smtClean="0"/>
              <a:t>Medical Diagnostics (MED)</a:t>
            </a:r>
          </a:p>
          <a:p>
            <a:r>
              <a:rPr lang="en-US" dirty="0" smtClean="0"/>
              <a:t>  </a:t>
            </a:r>
            <a:r>
              <a:rPr lang="en-US" i="1" dirty="0" smtClean="0"/>
              <a:t>does Mr. A. have cancer?</a:t>
            </a:r>
          </a:p>
          <a:p>
            <a:endParaRPr lang="en-US" sz="800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Information Retrieval (IR)</a:t>
            </a:r>
          </a:p>
          <a:p>
            <a:r>
              <a:rPr lang="en-US" i="1" dirty="0" smtClean="0"/>
              <a:t>  Google documents about “ROC”</a:t>
            </a:r>
          </a:p>
          <a:p>
            <a:endParaRPr lang="en-US" sz="800" dirty="0" smtClean="0"/>
          </a:p>
          <a:p>
            <a:r>
              <a:rPr lang="en-US" dirty="0" smtClean="0"/>
              <a:t>- </a:t>
            </a:r>
            <a:r>
              <a:rPr lang="en-US" b="1" dirty="0" smtClean="0"/>
              <a:t>HEP event selection (HEP)</a:t>
            </a:r>
          </a:p>
          <a:p>
            <a:r>
              <a:rPr lang="en-US" i="1" dirty="0"/>
              <a:t> </a:t>
            </a:r>
            <a:r>
              <a:rPr lang="en-US" i="1" dirty="0" smtClean="0"/>
              <a:t> select Higgs event candidates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20" y="4900746"/>
            <a:ext cx="1024471" cy="35904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821423" y="4590288"/>
            <a:ext cx="1929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MED: prevalence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448"/>
            <a:ext cx="9080122" cy="602868"/>
          </a:xfrm>
        </p:spPr>
        <p:txBody>
          <a:bodyPr/>
          <a:lstStyle/>
          <a:p>
            <a:r>
              <a:rPr lang="en-US" sz="2800" dirty="0" smtClean="0"/>
              <a:t>Discrete vs. </a:t>
            </a:r>
            <a:r>
              <a:rPr lang="en-US" sz="2800" dirty="0"/>
              <a:t>S</a:t>
            </a:r>
            <a:r>
              <a:rPr lang="en-US" sz="2800" dirty="0" smtClean="0"/>
              <a:t>coring classifiers – ROC curves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19922" y="2969437"/>
            <a:ext cx="9301397" cy="2954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Discrete classifiers </a:t>
            </a:r>
            <a:r>
              <a:rPr lang="en-US" dirty="0" smtClean="0">
                <a:sym typeface="Symbol" panose="05050102010706020507" pitchFamily="18" charset="2"/>
              </a:rPr>
              <a:t> either select </a:t>
            </a:r>
            <a:r>
              <a:rPr lang="en-US" dirty="0">
                <a:sym typeface="Symbol" panose="05050102010706020507" pitchFamily="18" charset="2"/>
              </a:rPr>
              <a:t>or reject  </a:t>
            </a:r>
            <a:r>
              <a:rPr lang="en-US" dirty="0" smtClean="0">
                <a:sym typeface="Symbol" panose="05050102010706020507" pitchFamily="18" charset="2"/>
              </a:rPr>
              <a:t>confusion matrix</a:t>
            </a:r>
          </a:p>
          <a:p>
            <a:pPr lvl="2">
              <a:spcBef>
                <a:spcPts val="0"/>
              </a:spcBef>
            </a:pPr>
            <a:endParaRPr lang="en-US" dirty="0"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ym typeface="Symbol" panose="05050102010706020507" pitchFamily="18" charset="2"/>
              </a:rPr>
              <a:t>Scoring classifiers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assign score D to each event (e.g. BDT)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ideally related to likelihood that event is signal or background (Neyman-Pearson)</a:t>
            </a:r>
          </a:p>
          <a:p>
            <a:pPr lvl="1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rom scoring to discrete: choose a threshold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/>
              <a:t>classify </a:t>
            </a:r>
            <a:r>
              <a:rPr lang="en-US" dirty="0"/>
              <a:t>as signal if </a:t>
            </a:r>
            <a:r>
              <a:rPr lang="en-US" dirty="0" smtClean="0"/>
              <a:t>D&gt;Dthr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ROC curves describe how FPR(</a:t>
            </a:r>
            <a:r>
              <a:rPr lang="el-GR" dirty="0" smtClean="0"/>
              <a:t>ε</a:t>
            </a:r>
            <a:r>
              <a:rPr lang="en-US" baseline="-25000" dirty="0" smtClean="0"/>
              <a:t>b</a:t>
            </a:r>
            <a:r>
              <a:rPr lang="en-US" dirty="0" smtClean="0"/>
              <a:t>) and TPR(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) are related when varying Dthr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used initially in radar signal detection and psychophysics (1940-50’s)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523" y="641169"/>
            <a:ext cx="5364218" cy="2284912"/>
            <a:chOff x="93784" y="1296839"/>
            <a:chExt cx="5469421" cy="2373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84" y="1564492"/>
              <a:ext cx="5469421" cy="2106318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3273972" y="1300739"/>
              <a:ext cx="13748" cy="21223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866226" y="3031382"/>
              <a:ext cx="459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</a:t>
              </a:r>
              <a:r>
                <a:rPr lang="en-US" baseline="-25000" dirty="0" smtClean="0"/>
                <a:t>thr</a:t>
              </a:r>
              <a:endParaRPr lang="en-GB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3971" y="1300739"/>
              <a:ext cx="2289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Accept if D&gt;D</a:t>
              </a:r>
              <a:r>
                <a:rPr lang="en-US" baseline="-25000" dirty="0" smtClean="0"/>
                <a:t>thr </a:t>
              </a:r>
              <a:r>
                <a:rPr lang="en-US" dirty="0" smtClean="0"/>
                <a:t>(</a:t>
              </a:r>
              <a:r>
                <a:rPr lang="el-GR" dirty="0" smtClean="0"/>
                <a:t>ε</a:t>
              </a:r>
              <a:r>
                <a:rPr lang="en-US" baseline="-25000" dirty="0" smtClean="0"/>
                <a:t>s</a:t>
              </a:r>
              <a:r>
                <a:rPr lang="en-US" dirty="0" smtClean="0"/>
                <a:t>=1-D</a:t>
              </a:r>
              <a:r>
                <a:rPr lang="en-US" baseline="-25000" dirty="0" smtClean="0"/>
                <a:t>thr</a:t>
              </a:r>
              <a:r>
                <a:rPr lang="en-US" dirty="0" smtClean="0"/>
                <a:t>)</a:t>
              </a:r>
              <a:endParaRPr lang="en-GB" baseline="-25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94560" y="1296839"/>
              <a:ext cx="1430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Reject if D&lt;D</a:t>
              </a:r>
              <a:r>
                <a:rPr lang="en-US" baseline="-25000" dirty="0" smtClean="0"/>
                <a:t>thr</a:t>
              </a:r>
              <a:endParaRPr lang="en-GB" baseline="-25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0523" y="1604616"/>
              <a:ext cx="2703447" cy="173454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06537" y="5380213"/>
            <a:ext cx="4383024" cy="663172"/>
            <a:chOff x="652387" y="5050669"/>
            <a:chExt cx="5895752" cy="89205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387" y="5050669"/>
              <a:ext cx="2860152" cy="8920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7809" y="5190052"/>
              <a:ext cx="2910330" cy="61328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895" y="845899"/>
            <a:ext cx="2994933" cy="20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04" y="4091962"/>
            <a:ext cx="5764380" cy="2017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197494"/>
            <a:ext cx="8791199" cy="491720"/>
          </a:xfrm>
        </p:spPr>
        <p:txBody>
          <a:bodyPr/>
          <a:lstStyle/>
          <a:p>
            <a:r>
              <a:rPr lang="en-US" sz="3200" dirty="0" smtClean="0"/>
              <a:t>ROC and PRC (precision-recall) curves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803718"/>
            <a:ext cx="8866564" cy="11302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Different choice of ratios in the confusion matrix: </a:t>
            </a:r>
            <a:r>
              <a:rPr lang="el-GR" dirty="0" smtClean="0"/>
              <a:t>ε</a:t>
            </a:r>
            <a:r>
              <a:rPr lang="en-US" baseline="-25000" dirty="0" smtClean="0"/>
              <a:t>s,</a:t>
            </a:r>
            <a:r>
              <a:rPr lang="el-GR" dirty="0" smtClean="0"/>
              <a:t>ε</a:t>
            </a:r>
            <a:r>
              <a:rPr lang="en-US" baseline="-25000" dirty="0" smtClean="0"/>
              <a:t>b </a:t>
            </a:r>
            <a:r>
              <a:rPr lang="en-US" dirty="0" smtClean="0"/>
              <a:t>(ROC) or </a:t>
            </a:r>
            <a:r>
              <a:rPr lang="el-GR" dirty="0" smtClean="0"/>
              <a:t>ρ</a:t>
            </a:r>
            <a:r>
              <a:rPr lang="en-US" dirty="0" smtClean="0"/>
              <a:t>,</a:t>
            </a:r>
            <a:r>
              <a:rPr lang="el-GR" dirty="0" smtClean="0"/>
              <a:t>ε</a:t>
            </a:r>
            <a:r>
              <a:rPr lang="en-US" baseline="-25000" dirty="0" smtClean="0"/>
              <a:t>s</a:t>
            </a:r>
            <a:r>
              <a:rPr lang="en-US" dirty="0" smtClean="0"/>
              <a:t> (PRC)</a:t>
            </a:r>
          </a:p>
          <a:p>
            <a:pPr lvl="3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When Btot/Stot (“prevalence”) varies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smtClean="0">
                <a:sym typeface="Symbol" panose="05050102010706020507" pitchFamily="18" charset="2"/>
              </a:rPr>
              <a:t>PRC changes, ROC does not</a:t>
            </a:r>
            <a:endParaRPr lang="en-US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36698" y="1907315"/>
            <a:ext cx="4621729" cy="2006035"/>
            <a:chOff x="180000" y="2157055"/>
            <a:chExt cx="5469421" cy="23739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000" y="2424708"/>
              <a:ext cx="5469421" cy="2106318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3360188" y="2160955"/>
              <a:ext cx="13748" cy="2122399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56739" y="2464832"/>
              <a:ext cx="2703447" cy="173454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2442" y="3891598"/>
              <a:ext cx="459226" cy="4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</a:t>
              </a:r>
              <a:r>
                <a:rPr lang="en-US" sz="1100" baseline="-25000" dirty="0" smtClean="0"/>
                <a:t>thr</a:t>
              </a:r>
              <a:endParaRPr lang="en-GB" sz="11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0187" y="2160956"/>
              <a:ext cx="2289234" cy="30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Accept if D&gt;D</a:t>
              </a:r>
              <a:r>
                <a:rPr lang="en-US" sz="1100" baseline="-25000" dirty="0" smtClean="0"/>
                <a:t>thr </a:t>
              </a:r>
              <a:r>
                <a:rPr lang="en-US" sz="1100" dirty="0" smtClean="0"/>
                <a:t>(</a:t>
              </a:r>
              <a:r>
                <a:rPr lang="el-GR" sz="1100" dirty="0" smtClean="0"/>
                <a:t>ε</a:t>
              </a:r>
              <a:r>
                <a:rPr lang="en-US" sz="1100" baseline="-25000" dirty="0" smtClean="0"/>
                <a:t>s</a:t>
              </a:r>
              <a:r>
                <a:rPr lang="en-US" sz="1100" dirty="0" smtClean="0"/>
                <a:t>=1-D</a:t>
              </a:r>
              <a:r>
                <a:rPr lang="en-US" sz="1100" baseline="-25000" dirty="0" smtClean="0"/>
                <a:t>thr</a:t>
              </a:r>
              <a:r>
                <a:rPr lang="en-US" sz="1100" dirty="0" smtClean="0"/>
                <a:t>)</a:t>
              </a:r>
              <a:endParaRPr lang="en-GB" sz="11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80776" y="2157055"/>
              <a:ext cx="1430892" cy="309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Reject if D&lt;D</a:t>
              </a:r>
              <a:r>
                <a:rPr lang="en-US" sz="1100" baseline="-25000" dirty="0" smtClean="0"/>
                <a:t>thr</a:t>
              </a:r>
              <a:endParaRPr lang="en-GB" sz="11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62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Understanding domain-specific challenges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144800"/>
            <a:ext cx="8866564" cy="4848226"/>
          </a:xfrm>
        </p:spPr>
        <p:txBody>
          <a:bodyPr/>
          <a:lstStyle/>
          <a:p>
            <a:r>
              <a:rPr lang="en-US" dirty="0" smtClean="0"/>
              <a:t>Many domain-specific details </a:t>
            </a:r>
            <a:r>
              <a:rPr lang="en-US" dirty="0" smtClean="0">
                <a:sym typeface="Symbol" panose="05050102010706020507" pitchFamily="18" charset="2"/>
              </a:rPr>
              <a:t> but also general cross-domain questions: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1. Qualitative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Are the two classes equally relevant?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2. Quantitative imbalance?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the prevalence of one class much higher?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3. Prevalence known? Time invariance? 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Is relative prevalence known in advance? Does it vary over time?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Dimensionality? </a:t>
            </a:r>
            <a:r>
              <a:rPr lang="en-US" b="1" dirty="0" smtClean="0">
                <a:solidFill>
                  <a:srgbClr val="FF0000"/>
                </a:solidFill>
              </a:rPr>
              <a:t>Scale invariance?</a:t>
            </a:r>
          </a:p>
          <a:p>
            <a:pPr lvl="2"/>
            <a:r>
              <a:rPr lang="en-US" dirty="0" smtClean="0"/>
              <a:t>Are all 4 elements of the confusion matrix needed?</a:t>
            </a:r>
          </a:p>
          <a:p>
            <a:pPr lvl="2"/>
            <a:r>
              <a:rPr lang="en-US" dirty="0" smtClean="0"/>
              <a:t>Is the problem invariant under changes of some of these elements?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5. Ranking? Binning?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Are all selected instances equally useful? Are they partitioned into subgroups?</a:t>
            </a:r>
          </a:p>
          <a:p>
            <a:pPr lvl="2"/>
            <a:endParaRPr lang="en-US" dirty="0"/>
          </a:p>
          <a:p>
            <a:r>
              <a:rPr lang="en-US" dirty="0" smtClean="0"/>
              <a:t>Point out properties of MED and IR, attempt a systematic analysis of HEP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715" y="3568913"/>
            <a:ext cx="2201662" cy="3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2015-AV-MasterLayout">
  <a:themeElements>
    <a:clrScheme name="CERN2015-AV">
      <a:dk1>
        <a:srgbClr val="0055A0"/>
      </a:dk1>
      <a:lt1>
        <a:srgbClr val="FFFFFF"/>
      </a:lt1>
      <a:dk2>
        <a:srgbClr val="0055A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16440</TotalTime>
  <Words>5237</Words>
  <Application>Microsoft Office PowerPoint</Application>
  <PresentationFormat>On-screen Show (4:3)</PresentationFormat>
  <Paragraphs>836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Cambria Math</vt:lpstr>
      <vt:lpstr>Symbol</vt:lpstr>
      <vt:lpstr>Times New Roman</vt:lpstr>
      <vt:lpstr>CERN2015-AV-MasterLayout</vt:lpstr>
      <vt:lpstr>PowerPoint Presentation</vt:lpstr>
      <vt:lpstr>Why and when I got interested in this topic </vt:lpstr>
      <vt:lpstr>Spoiler! – What I will argue in this talk</vt:lpstr>
      <vt:lpstr>Outline</vt:lpstr>
      <vt:lpstr>Binary classifiers: the “confusion matrix”</vt:lpstr>
      <vt:lpstr>The confusion matrix about the confusion matrix...</vt:lpstr>
      <vt:lpstr>Discrete vs. Scoring classifiers – ROC curves</vt:lpstr>
      <vt:lpstr>ROC and PRC (precision-recall) curves</vt:lpstr>
      <vt:lpstr>Understanding domain-specific challenges</vt:lpstr>
      <vt:lpstr>Medical diagnostics (1) and ML research</vt:lpstr>
      <vt:lpstr>Medical diagnostics (2) and ML research</vt:lpstr>
      <vt:lpstr>Information Retrieval</vt:lpstr>
      <vt:lpstr>First (simplest) HEP example</vt:lpstr>
      <vt:lpstr>Examples of issues with AUCs – crossing ROCs</vt:lpstr>
      <vt:lpstr>Binary classifiers in HEP</vt:lpstr>
      <vt:lpstr>PowerPoint Presentation</vt:lpstr>
      <vt:lpstr>Different HEP problems  Different metrics</vt:lpstr>
      <vt:lpstr>Predict and optimize statistical errors in binned fits</vt:lpstr>
      <vt:lpstr>Numerical tests with a toy model</vt:lpstr>
      <vt:lpstr>M by 1D fit to m – optimizing the classifier</vt:lpstr>
      <vt:lpstr>M by 1D fit to m – visual interpretation</vt:lpstr>
      <vt:lpstr>Optimal partitioning – information inflow</vt:lpstr>
      <vt:lpstr>Optimal partitioning – optimal variables</vt:lpstr>
      <vt:lpstr>Conclusion and outlook</vt:lpstr>
      <vt:lpstr>PowerPoint Presentation</vt:lpstr>
      <vt:lpstr>Statistical error in binned fits</vt:lpstr>
      <vt:lpstr>Effect of realistic classifiers on fits</vt:lpstr>
      <vt:lpstr>Information fraction vs. AUC</vt:lpstr>
      <vt:lpstr>Systematic errors</vt:lpstr>
      <vt:lpstr>Trigger</vt:lpstr>
      <vt:lpstr>Event selection in HEP searches</vt:lpstr>
      <vt:lpstr>Tracking and particle-ID</vt:lpstr>
      <vt:lpstr>Simple toy model</vt:lpstr>
      <vt:lpstr>M by 1D fit to m – optimizing the classifier</vt:lpstr>
      <vt:lpstr>M by 1D fit to m – cross-check</vt:lpstr>
      <vt:lpstr>Cross-section by 1D fit to D</vt:lpstr>
      <vt:lpstr>M by 2D fit – use classifier to partition, not to cut </vt:lpstr>
      <vt:lpstr>Optimal partitioning – optimal variables</vt:lpstr>
      <vt:lpstr>PowerPoint Presentation</vt:lpstr>
      <vt:lpstr>HEP event selection properties</vt:lpstr>
      <vt:lpstr>Medical diagnostics (1) – accuracy</vt:lpstr>
      <vt:lpstr>Medical diagnostics (2) – from ACC to ROC</vt:lpstr>
      <vt:lpstr>Medical diagnostics (3) – from ROC to PRC?</vt:lpstr>
      <vt:lpstr>Simplest HEP example – total cross-section</vt:lpstr>
      <vt:lpstr>Predict and optimize statistical errors in binned fits</vt:lpstr>
      <vt:lpstr>Optimal partitioning – information inflow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Valassi</dc:creator>
  <cp:lastModifiedBy>Andrea Valassi</cp:lastModifiedBy>
  <cp:revision>516</cp:revision>
  <dcterms:modified xsi:type="dcterms:W3CDTF">2018-01-26T13:06:54Z</dcterms:modified>
</cp:coreProperties>
</file>