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1"/>
  </p:notesMasterIdLst>
  <p:sldIdLst>
    <p:sldId id="302" r:id="rId3"/>
    <p:sldId id="276" r:id="rId4"/>
    <p:sldId id="303" r:id="rId5"/>
    <p:sldId id="304" r:id="rId6"/>
    <p:sldId id="301" r:id="rId7"/>
    <p:sldId id="306" r:id="rId8"/>
    <p:sldId id="279" r:id="rId9"/>
    <p:sldId id="290" r:id="rId10"/>
  </p:sldIdLst>
  <p:sldSz cx="9144000" cy="6858000" type="screen4x3"/>
  <p:notesSz cx="7315200" cy="96012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FFCC66"/>
    <a:srgbClr val="CC6600"/>
    <a:srgbClr val="996633"/>
    <a:srgbClr val="CC9900"/>
    <a:srgbClr val="663300"/>
    <a:srgbClr val="669900"/>
    <a:srgbClr val="FFCC00"/>
    <a:srgbClr val="3366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5" autoAdjust="0"/>
    <p:restoredTop sz="50602" autoAdjust="0"/>
  </p:normalViewPr>
  <p:slideViewPr>
    <p:cSldViewPr>
      <p:cViewPr varScale="1">
        <p:scale>
          <a:sx n="57" d="100"/>
          <a:sy n="57" d="100"/>
        </p:scale>
        <p:origin x="2760" y="6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383E0-118D-4ADC-83B1-5ED76B7652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269FD3-91E5-43DE-99BC-B8863DA35331}">
      <dgm:prSet phldrT="[Text]"/>
      <dgm:spPr/>
      <dgm:t>
        <a:bodyPr/>
        <a:lstStyle/>
        <a:p>
          <a:r>
            <a:rPr lang="en-GB" altLang="en-US" dirty="0">
              <a:solidFill>
                <a:schemeClr val="bg1">
                  <a:lumMod val="50000"/>
                </a:schemeClr>
              </a:solidFill>
            </a:rPr>
            <a:t>“Since the 1900s, some </a:t>
          </a:r>
          <a:r>
            <a:rPr lang="en-GB" altLang="en-US" b="1" dirty="0">
              <a:solidFill>
                <a:schemeClr val="bg1">
                  <a:lumMod val="50000"/>
                </a:schemeClr>
              </a:solidFill>
            </a:rPr>
            <a:t>75 per cent of crop diversity has been lost </a:t>
          </a:r>
          <a:r>
            <a:rPr lang="en-GB" altLang="en-US" dirty="0">
              <a:solidFill>
                <a:schemeClr val="bg1">
                  <a:lumMod val="50000"/>
                </a:schemeClr>
              </a:solidFill>
            </a:rPr>
            <a:t>from farmers’ fields. Better use of </a:t>
          </a:r>
          <a:r>
            <a:rPr lang="en-GB" altLang="en-US" b="1" dirty="0">
              <a:solidFill>
                <a:schemeClr val="bg1">
                  <a:lumMod val="50000"/>
                </a:schemeClr>
              </a:solidFill>
            </a:rPr>
            <a:t>agricultural biodiversity </a:t>
          </a:r>
          <a:r>
            <a:rPr lang="en-GB" altLang="en-US" dirty="0">
              <a:solidFill>
                <a:schemeClr val="bg1">
                  <a:lumMod val="50000"/>
                </a:schemeClr>
              </a:solidFill>
            </a:rPr>
            <a:t>can contribute to more </a:t>
          </a:r>
          <a:r>
            <a:rPr lang="en-GB" altLang="en-US" b="1" dirty="0">
              <a:solidFill>
                <a:schemeClr val="bg1">
                  <a:lumMod val="50000"/>
                </a:schemeClr>
              </a:solidFill>
            </a:rPr>
            <a:t>nutritious diets</a:t>
          </a:r>
          <a:r>
            <a:rPr lang="en-GB" altLang="en-US" dirty="0">
              <a:solidFill>
                <a:schemeClr val="bg1">
                  <a:lumMod val="50000"/>
                </a:schemeClr>
              </a:solidFill>
            </a:rPr>
            <a:t>, </a:t>
          </a:r>
          <a:r>
            <a:rPr lang="en-GB" altLang="en-US" b="1" dirty="0">
              <a:solidFill>
                <a:schemeClr val="bg1">
                  <a:lumMod val="50000"/>
                </a:schemeClr>
              </a:solidFill>
            </a:rPr>
            <a:t>enhanced livelihoods </a:t>
          </a:r>
          <a:r>
            <a:rPr lang="en-GB" altLang="en-US" dirty="0">
              <a:solidFill>
                <a:schemeClr val="bg1">
                  <a:lumMod val="50000"/>
                </a:schemeClr>
              </a:solidFill>
            </a:rPr>
            <a:t>for farming communities and more </a:t>
          </a:r>
          <a:r>
            <a:rPr lang="en-GB" altLang="en-US" b="1" dirty="0">
              <a:solidFill>
                <a:schemeClr val="bg1">
                  <a:lumMod val="50000"/>
                </a:schemeClr>
              </a:solidFill>
            </a:rPr>
            <a:t>resilient and sustainable farming systems</a:t>
          </a:r>
          <a:r>
            <a:rPr lang="en-GB" altLang="en-US" dirty="0">
              <a:solidFill>
                <a:schemeClr val="bg1">
                  <a:lumMod val="50000"/>
                </a:schemeClr>
              </a:solidFill>
            </a:rPr>
            <a:t>.” </a:t>
          </a:r>
          <a:endParaRPr lang="en-US" dirty="0">
            <a:solidFill>
              <a:schemeClr val="bg1">
                <a:lumMod val="50000"/>
              </a:schemeClr>
            </a:solidFill>
          </a:endParaRPr>
        </a:p>
      </dgm:t>
    </dgm:pt>
    <dgm:pt modelId="{0A9E90F9-8BD7-4E72-B585-D920481AD450}" type="parTrans" cxnId="{2FF6CB31-0D51-49C8-8587-6790B074F274}">
      <dgm:prSet/>
      <dgm:spPr/>
      <dgm:t>
        <a:bodyPr/>
        <a:lstStyle/>
        <a:p>
          <a:endParaRPr lang="en-US">
            <a:solidFill>
              <a:schemeClr val="bg1">
                <a:lumMod val="50000"/>
              </a:schemeClr>
            </a:solidFill>
          </a:endParaRPr>
        </a:p>
      </dgm:t>
    </dgm:pt>
    <dgm:pt modelId="{1E6D3242-0A1A-4BA0-93FC-059EA8179069}" type="sibTrans" cxnId="{2FF6CB31-0D51-49C8-8587-6790B074F274}">
      <dgm:prSet/>
      <dgm:spPr/>
      <dgm:t>
        <a:bodyPr/>
        <a:lstStyle/>
        <a:p>
          <a:endParaRPr lang="en-US">
            <a:solidFill>
              <a:schemeClr val="bg1">
                <a:lumMod val="50000"/>
              </a:schemeClr>
            </a:solidFill>
          </a:endParaRPr>
        </a:p>
      </dgm:t>
    </dgm:pt>
    <dgm:pt modelId="{7C9E4785-8F8D-4226-9F23-EA4A2A6507A6}" type="pres">
      <dgm:prSet presAssocID="{12B383E0-118D-4ADC-83B1-5ED76B76525F}" presName="diagram" presStyleCnt="0">
        <dgm:presLayoutVars>
          <dgm:dir/>
          <dgm:resizeHandles val="exact"/>
        </dgm:presLayoutVars>
      </dgm:prSet>
      <dgm:spPr/>
    </dgm:pt>
    <dgm:pt modelId="{F3320062-436B-4D8E-B46F-BF5DA32D32A7}" type="pres">
      <dgm:prSet presAssocID="{98269FD3-91E5-43DE-99BC-B8863DA35331}" presName="node" presStyleLbl="node1" presStyleIdx="0" presStyleCnt="1" custScaleY="357563" custLinFactNeighborX="852" custLinFactNeighborY="-8654">
        <dgm:presLayoutVars>
          <dgm:bulletEnabled val="1"/>
        </dgm:presLayoutVars>
      </dgm:prSet>
      <dgm:spPr/>
    </dgm:pt>
  </dgm:ptLst>
  <dgm:cxnLst>
    <dgm:cxn modelId="{2FF6CB31-0D51-49C8-8587-6790B074F274}" srcId="{12B383E0-118D-4ADC-83B1-5ED76B76525F}" destId="{98269FD3-91E5-43DE-99BC-B8863DA35331}" srcOrd="0" destOrd="0" parTransId="{0A9E90F9-8BD7-4E72-B585-D920481AD450}" sibTransId="{1E6D3242-0A1A-4BA0-93FC-059EA8179069}"/>
    <dgm:cxn modelId="{49A9D7C1-DB1E-F749-BD4F-CC7F027B2573}" type="presOf" srcId="{12B383E0-118D-4ADC-83B1-5ED76B76525F}" destId="{7C9E4785-8F8D-4226-9F23-EA4A2A6507A6}" srcOrd="0" destOrd="0" presId="urn:microsoft.com/office/officeart/2005/8/layout/default"/>
    <dgm:cxn modelId="{B3ED2ECD-DE76-5947-BB9D-B11F1719022F}" type="presOf" srcId="{98269FD3-91E5-43DE-99BC-B8863DA35331}" destId="{F3320062-436B-4D8E-B46F-BF5DA32D32A7}" srcOrd="0" destOrd="0" presId="urn:microsoft.com/office/officeart/2005/8/layout/default"/>
    <dgm:cxn modelId="{6205482D-8B02-8742-B579-C81E13BF0B32}" type="presParOf" srcId="{7C9E4785-8F8D-4226-9F23-EA4A2A6507A6}" destId="{F3320062-436B-4D8E-B46F-BF5DA32D32A7}" srcOrd="0" destOrd="0" presId="urn:microsoft.com/office/officeart/2005/8/layout/default"/>
  </dgm:cxnLst>
  <dgm:bg>
    <a:solidFill>
      <a:srgbClr val="336699">
        <a:alpha val="3800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20062-436B-4D8E-B46F-BF5DA32D32A7}">
      <dsp:nvSpPr>
        <dsp:cNvPr id="0" name=""/>
        <dsp:cNvSpPr/>
      </dsp:nvSpPr>
      <dsp:spPr>
        <a:xfrm>
          <a:off x="0" y="174540"/>
          <a:ext cx="2339751" cy="5019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solidFill>
                <a:schemeClr val="bg1">
                  <a:lumMod val="50000"/>
                </a:schemeClr>
              </a:solidFill>
            </a:rPr>
            <a:t>“Since the 1900s, some </a:t>
          </a:r>
          <a:r>
            <a:rPr lang="en-GB" altLang="en-US" sz="2000" b="1" kern="1200" dirty="0">
              <a:solidFill>
                <a:schemeClr val="bg1">
                  <a:lumMod val="50000"/>
                </a:schemeClr>
              </a:solidFill>
            </a:rPr>
            <a:t>75 per cent of crop diversity has been lost </a:t>
          </a:r>
          <a:r>
            <a:rPr lang="en-GB" altLang="en-US" sz="2000" kern="1200" dirty="0">
              <a:solidFill>
                <a:schemeClr val="bg1">
                  <a:lumMod val="50000"/>
                </a:schemeClr>
              </a:solidFill>
            </a:rPr>
            <a:t>from farmers’ fields. Better use of </a:t>
          </a:r>
          <a:r>
            <a:rPr lang="en-GB" altLang="en-US" sz="2000" b="1" kern="1200" dirty="0">
              <a:solidFill>
                <a:schemeClr val="bg1">
                  <a:lumMod val="50000"/>
                </a:schemeClr>
              </a:solidFill>
            </a:rPr>
            <a:t>agricultural biodiversity </a:t>
          </a:r>
          <a:r>
            <a:rPr lang="en-GB" altLang="en-US" sz="2000" kern="1200" dirty="0">
              <a:solidFill>
                <a:schemeClr val="bg1">
                  <a:lumMod val="50000"/>
                </a:schemeClr>
              </a:solidFill>
            </a:rPr>
            <a:t>can contribute to more </a:t>
          </a:r>
          <a:r>
            <a:rPr lang="en-GB" altLang="en-US" sz="2000" b="1" kern="1200" dirty="0">
              <a:solidFill>
                <a:schemeClr val="bg1">
                  <a:lumMod val="50000"/>
                </a:schemeClr>
              </a:solidFill>
            </a:rPr>
            <a:t>nutritious diets</a:t>
          </a:r>
          <a:r>
            <a:rPr lang="en-GB" altLang="en-US" sz="2000" kern="1200" dirty="0">
              <a:solidFill>
                <a:schemeClr val="bg1">
                  <a:lumMod val="50000"/>
                </a:schemeClr>
              </a:solidFill>
            </a:rPr>
            <a:t>, </a:t>
          </a:r>
          <a:r>
            <a:rPr lang="en-GB" altLang="en-US" sz="2000" b="1" kern="1200" dirty="0">
              <a:solidFill>
                <a:schemeClr val="bg1">
                  <a:lumMod val="50000"/>
                </a:schemeClr>
              </a:solidFill>
            </a:rPr>
            <a:t>enhanced livelihoods </a:t>
          </a:r>
          <a:r>
            <a:rPr lang="en-GB" altLang="en-US" sz="2000" kern="1200" dirty="0">
              <a:solidFill>
                <a:schemeClr val="bg1">
                  <a:lumMod val="50000"/>
                </a:schemeClr>
              </a:solidFill>
            </a:rPr>
            <a:t>for farming communities and more </a:t>
          </a:r>
          <a:r>
            <a:rPr lang="en-GB" altLang="en-US" sz="2000" b="1" kern="1200" dirty="0">
              <a:solidFill>
                <a:schemeClr val="bg1">
                  <a:lumMod val="50000"/>
                </a:schemeClr>
              </a:solidFill>
            </a:rPr>
            <a:t>resilient and sustainable farming systems</a:t>
          </a:r>
          <a:r>
            <a:rPr lang="en-GB" altLang="en-US" sz="2000" kern="1200" dirty="0">
              <a:solidFill>
                <a:schemeClr val="bg1">
                  <a:lumMod val="50000"/>
                </a:schemeClr>
              </a:solidFill>
            </a:rPr>
            <a:t>.” </a:t>
          </a:r>
          <a:endParaRPr lang="en-US" sz="2000" kern="1200" dirty="0">
            <a:solidFill>
              <a:schemeClr val="bg1">
                <a:lumMod val="50000"/>
              </a:schemeClr>
            </a:solidFill>
          </a:endParaRPr>
        </a:p>
      </dsp:txBody>
      <dsp:txXfrm>
        <a:off x="0" y="174540"/>
        <a:ext cx="2339751" cy="50196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535CBCDE-5365-41F0-9B2B-829F66F188B0}" type="datetimeFigureOut">
              <a:rPr lang="en-US" altLang="en-US"/>
              <a:pPr>
                <a:defRPr/>
              </a:pPr>
              <a:t>4/25/2018</a:t>
            </a:fld>
            <a:endParaRPr lang="en-US" alt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C3F3F942-6DE0-4215-9727-06F0289AD3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CAPSELLA is directly addressing SDG #2.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What has been our motivation: not only to raise awareness about environmental and biodiversity threats caused by conventional agricultural systems &amp; mainstream food production but also to propose in response to them </a:t>
            </a:r>
            <a:r>
              <a:rPr lang="en-US" dirty="0"/>
              <a:t>data-driven </a:t>
            </a:r>
            <a:r>
              <a:rPr lang="en-GB" dirty="0"/>
              <a:t>solutions (tested with communities in small scale)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CAPSELLA is developing a technical platform and “integrated” environment for innovation and invention that allows for access to various types of data (predominantly open), open software and tools facilitating the development and co-creation of new business ideas and opportunities in agri-food.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595959"/>
                </a:solidFill>
              </a:rPr>
              <a:t>We are a community-driven project that is based on a participatory design</a:t>
            </a:r>
            <a:endParaRPr lang="en-US" dirty="0"/>
          </a:p>
          <a:p>
            <a:r>
              <a:rPr lang="en-US" altLang="en-US" dirty="0"/>
              <a:t>We work both directions: (a) Bottom up data collection</a:t>
            </a:r>
            <a:r>
              <a:rPr lang="el-GR" altLang="en-US" dirty="0"/>
              <a:t> </a:t>
            </a:r>
            <a:r>
              <a:rPr lang="en-US" altLang="en-US" dirty="0"/>
              <a:t>from local Communities smallholders agriculture, biodiversity, food quality and (b) </a:t>
            </a:r>
            <a:r>
              <a:rPr lang="en-US" dirty="0">
                <a:solidFill>
                  <a:schemeClr val="accent4">
                    <a:lumMod val="65000"/>
                    <a:lumOff val="35000"/>
                  </a:schemeClr>
                </a:solidFill>
              </a:rPr>
              <a:t>Top down data integration</a:t>
            </a:r>
            <a:r>
              <a:rPr lang="el-GR" dirty="0">
                <a:solidFill>
                  <a:schemeClr val="accent4">
                    <a:lumMod val="65000"/>
                    <a:lumOff val="35000"/>
                  </a:schemeClr>
                </a:solidFill>
              </a:rPr>
              <a:t> </a:t>
            </a:r>
            <a:r>
              <a:rPr lang="de-DE" dirty="0">
                <a:solidFill>
                  <a:schemeClr val="accent4">
                    <a:lumMod val="65000"/>
                    <a:lumOff val="35000"/>
                  </a:schemeClr>
                </a:solidFill>
              </a:rPr>
              <a:t>open</a:t>
            </a:r>
            <a:r>
              <a:rPr lang="de-DE" baseline="0" dirty="0">
                <a:solidFill>
                  <a:schemeClr val="accent4">
                    <a:lumMod val="65000"/>
                    <a:lumOff val="35000"/>
                  </a:schemeClr>
                </a:solidFill>
              </a:rPr>
              <a:t> </a:t>
            </a:r>
            <a:r>
              <a:rPr lang="en-US" baseline="0" noProof="0" dirty="0">
                <a:solidFill>
                  <a:schemeClr val="accent4">
                    <a:lumMod val="65000"/>
                    <a:lumOff val="35000"/>
                  </a:schemeClr>
                </a:solidFill>
              </a:rPr>
              <a:t>repositories</a:t>
            </a:r>
            <a:r>
              <a:rPr lang="de-DE" baseline="0" dirty="0">
                <a:solidFill>
                  <a:schemeClr val="accent4">
                    <a:lumMod val="65000"/>
                    <a:lumOff val="35000"/>
                  </a:schemeClr>
                </a:solidFill>
              </a:rPr>
              <a:t> </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D0B758-429C-48A6-B879-E948292E8BD3}"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Dealing with various communities, we had to develop a methodology on how to involve them. Based on the needs collected (through interviews, online questionnaires, workshops, f2f meetings) we developed personas (archetype users) for each community (characteristics, information types &amp; data they have access to, information types &amp; data they would like to access, challenges they have identified). The outcomes of this activity have been </a:t>
            </a:r>
            <a:r>
              <a:rPr lang="en-US" sz="1200" dirty="0" err="1">
                <a:solidFill>
                  <a:schemeClr val="bg1">
                    <a:lumMod val="50000"/>
                  </a:schemeClr>
                </a:solidFill>
              </a:rPr>
              <a:t>analysed</a:t>
            </a:r>
            <a:r>
              <a:rPr lang="en-US" sz="1200" dirty="0">
                <a:solidFill>
                  <a:schemeClr val="bg1">
                    <a:lumMod val="50000"/>
                  </a:schemeClr>
                </a:solidFill>
              </a:rPr>
              <a:t> and captured in several WP3 deliverables (WP3 is the WP that deals with the Conceptual Framework, Requirements &amp; Scenarios, thus sets the theoretical framework for running the piloting activities in WP4) and have directly influenced the way we have set up the pilots (the what, when and how) as well as the generic functionalities that our platform/data infrastructure should have (with an emphasis on authentication and authorization issues).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In parallel the community requirements have impacted the focus of the hackathons and innovation contest we organized (e.g. the challenges we described and the participants had to solve). Our innovation contest, which was the first step in the acceleration process, focused on technical solutions for organic agriculture. Input we received during the innovation process will be taken into account in the development of the next versions of some of our applications.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The CAPSELLA project will close in June 2018 having supported the creation of an agri-food startup, as an outcome of our acceleration activities. So, we raise awareness on the importance of SDG#2, promote open data and develop open data solutions, but most importantly we support young people to turn their disruptive ideas into a innovative (data driven) business solution in the agri-food sector. So, our work will “continue” even after the closing of our project and it will be not only the project partners who will have contributed to the sustainability of the CAPSELLA activities, but also the winners of the acceleration and incubation process.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2D44E-D9D7-4D35-9E05-D6297684C917}" type="slidenum">
              <a:rPr lang="en-US" altLang="en-US" smtClean="0"/>
              <a:pPr/>
              <a:t>3</a:t>
            </a:fld>
            <a:endParaRPr lang="en-US" altLang="en-US"/>
          </a:p>
        </p:txBody>
      </p:sp>
    </p:spTree>
    <p:extLst>
      <p:ext uri="{BB962C8B-B14F-4D97-AF65-F5344CB8AC3E}">
        <p14:creationId xmlns:p14="http://schemas.microsoft.com/office/powerpoint/2010/main" val="87050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piloting activities are in the core of our work. A CAPSELLA pilot is comprising several things: the identification of a concrete community, the interaction with it, physical meetings and workshops for the co-designing and testing of the application, and the application / software development. They take place in various areas of Europe, address the whole agri-food chain (Seed, Field, Food) and offer a testbed for our concept and applications. </a:t>
            </a:r>
            <a:r>
              <a:rPr lang="en-US" sz="1200" kern="1200" dirty="0">
                <a:solidFill>
                  <a:schemeClr val="tx1"/>
                </a:solidFill>
                <a:effectLst/>
                <a:latin typeface="+mn-lt"/>
                <a:ea typeface="+mn-ea"/>
                <a:cs typeface="+mn-cs"/>
              </a:rPr>
              <a:t>Each pilot has a different data and technological focus (examples: Social Media Data Analysis, Sentiment Analysis, Digital Storytelling tools, mobile application, responsive web application, etc.) and also engages communities with different characteristics.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kern="1200" dirty="0">
                <a:solidFill>
                  <a:schemeClr val="tx1"/>
                </a:solidFill>
                <a:effectLst/>
                <a:latin typeface="+mn-lt"/>
                <a:ea typeface="+mn-ea"/>
                <a:cs typeface="+mn-cs"/>
              </a:rPr>
              <a:t>Important to mention: we are working with real users (smaller or bigger communities) and the applications we develop have been the result of our interaction with them. Because of this fact, we had several difficulties for finalizing some of our pilots. The most important ones have been in the public food pilot, where we had to find a public authority willing to collaborate with us in implementing open data solutions. So two times, although we had an agreement, the piloting partner resigned. We are now very happy to have a solid collaboration with the City of Milan and Milano </a:t>
            </a:r>
            <a:r>
              <a:rPr lang="en-US" altLang="en-US" sz="1200" kern="1200" dirty="0" err="1">
                <a:solidFill>
                  <a:schemeClr val="tx1"/>
                </a:solidFill>
                <a:effectLst/>
                <a:latin typeface="+mn-lt"/>
                <a:ea typeface="+mn-ea"/>
                <a:cs typeface="+mn-cs"/>
              </a:rPr>
              <a:t>Ristorazione</a:t>
            </a:r>
            <a:r>
              <a:rPr lang="en-US" altLang="en-US" sz="1200" kern="1200" dirty="0">
                <a:solidFill>
                  <a:schemeClr val="tx1"/>
                </a:solidFill>
                <a:effectLst/>
                <a:latin typeface="+mn-lt"/>
                <a:ea typeface="+mn-ea"/>
                <a:cs typeface="+mn-cs"/>
              </a:rPr>
              <a:t> (signing an MoU), who serve daily around 135.000 meals in public schools. To our knowledge, the CAPSELLA public food application will be the first open data application in the public food domain in Europe and we understand the high value and impact our work can have.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4</a:t>
            </a:fld>
            <a:endParaRPr lang="en-US" altLang="en-US"/>
          </a:p>
        </p:txBody>
      </p:sp>
    </p:spTree>
    <p:extLst>
      <p:ext uri="{BB962C8B-B14F-4D97-AF65-F5344CB8AC3E}">
        <p14:creationId xmlns:p14="http://schemas.microsoft.com/office/powerpoint/2010/main" val="128529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One of the most difficult things we had to deal in the first months of our project, was to find the right way to talk with farmer and seeds communities about data. This refers mainly to the first two activities in this chart (collect and connect). We understood that there is no way that we prepare a standard presentation providing technical information about data, and then we are good to start populating the data infrastructure, but we should rather try to solve this with each community independently. The work we did with the personas in each community and the separate discussions with community representatives about what they do in their work and how, helped us a lot defining the data needs of the platform and applications. We consider as one of the positive side effects of our project that we have discussed in length about open data with people who didn’t know anything about data science in general. This was also a learning process for us, the CAPSELLA partners, as we understood that we have to respect some of the privacy restrictions imposed by the communities.</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2D44E-D9D7-4D35-9E05-D6297684C917}" type="slidenum">
              <a:rPr lang="en-US" altLang="en-US" smtClean="0"/>
              <a:pPr/>
              <a:t>5</a:t>
            </a:fld>
            <a:endParaRPr lang="en-US" altLang="en-US"/>
          </a:p>
        </p:txBody>
      </p:sp>
    </p:spTree>
    <p:extLst>
      <p:ext uri="{BB962C8B-B14F-4D97-AF65-F5344CB8AC3E}">
        <p14:creationId xmlns:p14="http://schemas.microsoft.com/office/powerpoint/2010/main" val="374523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CAPSELLA we have farmer communities that are the epitome of the precision agriculture and smart farming, and others that implement only organic farming practices. We work with farmers from Northern and Southern Europe. It was a major challenge for the project to bring these two worlds together. Actually, when we started the project, some people told us that they don’t believe that our consortium will manage to survive for more than six months. We therefore consider it as a major success of our bottom up and participatory approach, that we are now discussing the cross-fertilization of the precision farming and the soil health pilot. A joint trial will take place in the first days of December in the Netherlands, to check in practice the difficulties and opportunities of merging functionalities of both applications into a new, single one. This new application cannot be developed in the lifetime of CAPSELLA, as resources and time are limited, but it is something that partners are very much interested in and will be </a:t>
            </a:r>
            <a:r>
              <a:rPr lang="en-US"/>
              <a:t>most likely part </a:t>
            </a:r>
            <a:r>
              <a:rPr lang="en-US" dirty="0"/>
              <a:t>of our sustainability activities.</a:t>
            </a:r>
          </a:p>
          <a:p>
            <a:endParaRPr lang="en-US"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6</a:t>
            </a:fld>
            <a:endParaRPr lang="en-US" altLang="en-US"/>
          </a:p>
        </p:txBody>
      </p:sp>
    </p:spTree>
    <p:extLst>
      <p:ext uri="{BB962C8B-B14F-4D97-AF65-F5344CB8AC3E}">
        <p14:creationId xmlns:p14="http://schemas.microsoft.com/office/powerpoint/2010/main" val="137453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216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38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42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CAPSELLA Project </a:t>
            </a:r>
          </a:p>
        </p:txBody>
      </p:sp>
      <p:sp>
        <p:nvSpPr>
          <p:cNvPr id="6" name="Slide Number Placeholder 5"/>
          <p:cNvSpPr>
            <a:spLocks noGrp="1"/>
          </p:cNvSpPr>
          <p:nvPr>
            <p:ph type="sldNum" sz="quarter" idx="12"/>
          </p:nvPr>
        </p:nvSpPr>
        <p:spPr/>
        <p:txBody>
          <a:bodyPr/>
          <a:lstStyle>
            <a:lvl1pPr>
              <a:defRPr/>
            </a:lvl1pPr>
          </a:lstStyle>
          <a:p>
            <a:pPr>
              <a:defRPr/>
            </a:pPr>
            <a:fld id="{60F3411C-E8CC-42FC-A9F7-41727EAAF431}" type="slidenum">
              <a:rPr lang="en-US" altLang="en-US"/>
              <a:pPr>
                <a:defRPr/>
              </a:pPr>
              <a:t>‹#›</a:t>
            </a:fld>
            <a:endParaRPr lang="en-US" altLang="en-US"/>
          </a:p>
        </p:txBody>
      </p:sp>
    </p:spTree>
    <p:extLst>
      <p:ext uri="{BB962C8B-B14F-4D97-AF65-F5344CB8AC3E}">
        <p14:creationId xmlns:p14="http://schemas.microsoft.com/office/powerpoint/2010/main" val="11776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CAPSELLA Project </a:t>
            </a:r>
          </a:p>
        </p:txBody>
      </p:sp>
      <p:sp>
        <p:nvSpPr>
          <p:cNvPr id="6" name="Slide Number Placeholder 5"/>
          <p:cNvSpPr>
            <a:spLocks noGrp="1"/>
          </p:cNvSpPr>
          <p:nvPr>
            <p:ph type="sldNum" sz="quarter" idx="12"/>
          </p:nvPr>
        </p:nvSpPr>
        <p:spPr/>
        <p:txBody>
          <a:bodyPr/>
          <a:lstStyle>
            <a:lvl1pPr>
              <a:defRPr/>
            </a:lvl1pPr>
          </a:lstStyle>
          <a:p>
            <a:pPr>
              <a:defRPr/>
            </a:pPr>
            <a:fld id="{95A6DC7E-50FF-4EC6-A949-2F49CC24C15F}" type="slidenum">
              <a:rPr lang="en-US" altLang="en-US"/>
              <a:pPr>
                <a:defRPr/>
              </a:pPr>
              <a:t>‹#›</a:t>
            </a:fld>
            <a:endParaRPr lang="en-US" altLang="en-US"/>
          </a:p>
        </p:txBody>
      </p:sp>
    </p:spTree>
    <p:extLst>
      <p:ext uri="{BB962C8B-B14F-4D97-AF65-F5344CB8AC3E}">
        <p14:creationId xmlns:p14="http://schemas.microsoft.com/office/powerpoint/2010/main" val="310004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CAPSELLA Project </a:t>
            </a:r>
          </a:p>
        </p:txBody>
      </p:sp>
      <p:sp>
        <p:nvSpPr>
          <p:cNvPr id="6" name="Slide Number Placeholder 5"/>
          <p:cNvSpPr>
            <a:spLocks noGrp="1"/>
          </p:cNvSpPr>
          <p:nvPr>
            <p:ph type="sldNum" sz="quarter" idx="12"/>
          </p:nvPr>
        </p:nvSpPr>
        <p:spPr/>
        <p:txBody>
          <a:bodyPr/>
          <a:lstStyle>
            <a:lvl1pPr>
              <a:defRPr/>
            </a:lvl1pPr>
          </a:lstStyle>
          <a:p>
            <a:pPr>
              <a:defRPr/>
            </a:pPr>
            <a:fld id="{53A041E7-469A-4F1F-9A3B-481ADCE4FEFA}" type="slidenum">
              <a:rPr lang="en-US" altLang="en-US"/>
              <a:pPr>
                <a:defRPr/>
              </a:pPr>
              <a:t>‹#›</a:t>
            </a:fld>
            <a:endParaRPr lang="en-US" altLang="en-US"/>
          </a:p>
        </p:txBody>
      </p:sp>
    </p:spTree>
    <p:extLst>
      <p:ext uri="{BB962C8B-B14F-4D97-AF65-F5344CB8AC3E}">
        <p14:creationId xmlns:p14="http://schemas.microsoft.com/office/powerpoint/2010/main" val="397156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November 2017</a:t>
            </a:r>
          </a:p>
        </p:txBody>
      </p:sp>
      <p:sp>
        <p:nvSpPr>
          <p:cNvPr id="6" name="Footer Placeholder 4"/>
          <p:cNvSpPr>
            <a:spLocks noGrp="1"/>
          </p:cNvSpPr>
          <p:nvPr>
            <p:ph type="ftr" sz="quarter" idx="11"/>
          </p:nvPr>
        </p:nvSpPr>
        <p:spPr/>
        <p:txBody>
          <a:bodyPr/>
          <a:lstStyle>
            <a:lvl1pPr>
              <a:defRPr/>
            </a:lvl1pPr>
          </a:lstStyle>
          <a:p>
            <a:pPr>
              <a:defRPr/>
            </a:pPr>
            <a:r>
              <a:rPr lang="en-US"/>
              <a:t>CAPSELLA Project </a:t>
            </a:r>
          </a:p>
        </p:txBody>
      </p:sp>
      <p:sp>
        <p:nvSpPr>
          <p:cNvPr id="7" name="Slide Number Placeholder 5"/>
          <p:cNvSpPr>
            <a:spLocks noGrp="1"/>
          </p:cNvSpPr>
          <p:nvPr>
            <p:ph type="sldNum" sz="quarter" idx="12"/>
          </p:nvPr>
        </p:nvSpPr>
        <p:spPr/>
        <p:txBody>
          <a:bodyPr/>
          <a:lstStyle>
            <a:lvl1pPr>
              <a:defRPr/>
            </a:lvl1pPr>
          </a:lstStyle>
          <a:p>
            <a:pPr>
              <a:defRPr/>
            </a:pPr>
            <a:fld id="{4DB3EE9D-947D-48AE-B7FE-ACEF5857FB4F}" type="slidenum">
              <a:rPr lang="en-US" altLang="en-US"/>
              <a:pPr>
                <a:defRPr/>
              </a:pPr>
              <a:t>‹#›</a:t>
            </a:fld>
            <a:endParaRPr lang="en-US" altLang="en-US"/>
          </a:p>
        </p:txBody>
      </p:sp>
    </p:spTree>
    <p:extLst>
      <p:ext uri="{BB962C8B-B14F-4D97-AF65-F5344CB8AC3E}">
        <p14:creationId xmlns:p14="http://schemas.microsoft.com/office/powerpoint/2010/main" val="1009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November 2017</a:t>
            </a:r>
          </a:p>
        </p:txBody>
      </p:sp>
      <p:sp>
        <p:nvSpPr>
          <p:cNvPr id="8" name="Footer Placeholder 4"/>
          <p:cNvSpPr>
            <a:spLocks noGrp="1"/>
          </p:cNvSpPr>
          <p:nvPr>
            <p:ph type="ftr" sz="quarter" idx="11"/>
          </p:nvPr>
        </p:nvSpPr>
        <p:spPr/>
        <p:txBody>
          <a:bodyPr/>
          <a:lstStyle>
            <a:lvl1pPr>
              <a:defRPr/>
            </a:lvl1pPr>
          </a:lstStyle>
          <a:p>
            <a:pPr>
              <a:defRPr/>
            </a:pPr>
            <a:r>
              <a:rPr lang="en-US"/>
              <a:t>CAPSELLA Project </a:t>
            </a:r>
          </a:p>
        </p:txBody>
      </p:sp>
      <p:sp>
        <p:nvSpPr>
          <p:cNvPr id="9" name="Slide Number Placeholder 5"/>
          <p:cNvSpPr>
            <a:spLocks noGrp="1"/>
          </p:cNvSpPr>
          <p:nvPr>
            <p:ph type="sldNum" sz="quarter" idx="12"/>
          </p:nvPr>
        </p:nvSpPr>
        <p:spPr/>
        <p:txBody>
          <a:bodyPr/>
          <a:lstStyle>
            <a:lvl1pPr>
              <a:defRPr/>
            </a:lvl1pPr>
          </a:lstStyle>
          <a:p>
            <a:pPr>
              <a:defRPr/>
            </a:pPr>
            <a:fld id="{380DDACE-8AB5-4820-9B52-B5AFEEE973DA}" type="slidenum">
              <a:rPr lang="en-US" altLang="en-US"/>
              <a:pPr>
                <a:defRPr/>
              </a:pPr>
              <a:t>‹#›</a:t>
            </a:fld>
            <a:endParaRPr lang="en-US" altLang="en-US"/>
          </a:p>
        </p:txBody>
      </p:sp>
    </p:spTree>
    <p:extLst>
      <p:ext uri="{BB962C8B-B14F-4D97-AF65-F5344CB8AC3E}">
        <p14:creationId xmlns:p14="http://schemas.microsoft.com/office/powerpoint/2010/main" val="204438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November 2017</a:t>
            </a:r>
          </a:p>
        </p:txBody>
      </p:sp>
      <p:sp>
        <p:nvSpPr>
          <p:cNvPr id="4" name="Footer Placeholder 4"/>
          <p:cNvSpPr>
            <a:spLocks noGrp="1"/>
          </p:cNvSpPr>
          <p:nvPr>
            <p:ph type="ftr" sz="quarter" idx="11"/>
          </p:nvPr>
        </p:nvSpPr>
        <p:spPr/>
        <p:txBody>
          <a:bodyPr/>
          <a:lstStyle>
            <a:lvl1pPr>
              <a:defRPr/>
            </a:lvl1pPr>
          </a:lstStyle>
          <a:p>
            <a:pPr>
              <a:defRPr/>
            </a:pPr>
            <a:r>
              <a:rPr lang="en-US"/>
              <a:t>CAPSELLA Project </a:t>
            </a:r>
          </a:p>
        </p:txBody>
      </p:sp>
      <p:sp>
        <p:nvSpPr>
          <p:cNvPr id="5" name="Slide Number Placeholder 5"/>
          <p:cNvSpPr>
            <a:spLocks noGrp="1"/>
          </p:cNvSpPr>
          <p:nvPr>
            <p:ph type="sldNum" sz="quarter" idx="12"/>
          </p:nvPr>
        </p:nvSpPr>
        <p:spPr/>
        <p:txBody>
          <a:bodyPr/>
          <a:lstStyle>
            <a:lvl1pPr>
              <a:defRPr/>
            </a:lvl1pPr>
          </a:lstStyle>
          <a:p>
            <a:pPr>
              <a:defRPr/>
            </a:pPr>
            <a:fld id="{B76ED775-FBD7-4C96-8E1B-5916875CAF15}" type="slidenum">
              <a:rPr lang="en-US" altLang="en-US"/>
              <a:pPr>
                <a:defRPr/>
              </a:pPr>
              <a:t>‹#›</a:t>
            </a:fld>
            <a:endParaRPr lang="en-US" altLang="en-US"/>
          </a:p>
        </p:txBody>
      </p:sp>
    </p:spTree>
    <p:extLst>
      <p:ext uri="{BB962C8B-B14F-4D97-AF65-F5344CB8AC3E}">
        <p14:creationId xmlns:p14="http://schemas.microsoft.com/office/powerpoint/2010/main" val="363078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November 2017</a:t>
            </a:r>
          </a:p>
        </p:txBody>
      </p:sp>
      <p:sp>
        <p:nvSpPr>
          <p:cNvPr id="3" name="Footer Placeholder 4"/>
          <p:cNvSpPr>
            <a:spLocks noGrp="1"/>
          </p:cNvSpPr>
          <p:nvPr>
            <p:ph type="ftr" sz="quarter" idx="11"/>
          </p:nvPr>
        </p:nvSpPr>
        <p:spPr/>
        <p:txBody>
          <a:bodyPr/>
          <a:lstStyle>
            <a:lvl1pPr>
              <a:defRPr/>
            </a:lvl1pPr>
          </a:lstStyle>
          <a:p>
            <a:pPr>
              <a:defRPr/>
            </a:pPr>
            <a:r>
              <a:rPr lang="en-US"/>
              <a:t>CAPSELLA Project </a:t>
            </a:r>
          </a:p>
        </p:txBody>
      </p:sp>
      <p:sp>
        <p:nvSpPr>
          <p:cNvPr id="4" name="Slide Number Placeholder 5"/>
          <p:cNvSpPr>
            <a:spLocks noGrp="1"/>
          </p:cNvSpPr>
          <p:nvPr>
            <p:ph type="sldNum" sz="quarter" idx="12"/>
          </p:nvPr>
        </p:nvSpPr>
        <p:spPr/>
        <p:txBody>
          <a:bodyPr/>
          <a:lstStyle>
            <a:lvl1pPr>
              <a:defRPr/>
            </a:lvl1pPr>
          </a:lstStyle>
          <a:p>
            <a:pPr>
              <a:defRPr/>
            </a:pPr>
            <a:fld id="{69ABAFB2-0A3C-4F74-AE18-FB11BF08E889}" type="slidenum">
              <a:rPr lang="en-US" altLang="en-US"/>
              <a:pPr>
                <a:defRPr/>
              </a:pPr>
              <a:t>‹#›</a:t>
            </a:fld>
            <a:endParaRPr lang="en-US" altLang="en-US"/>
          </a:p>
        </p:txBody>
      </p:sp>
    </p:spTree>
    <p:extLst>
      <p:ext uri="{BB962C8B-B14F-4D97-AF65-F5344CB8AC3E}">
        <p14:creationId xmlns:p14="http://schemas.microsoft.com/office/powerpoint/2010/main" val="229776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2017</a:t>
            </a:r>
          </a:p>
        </p:txBody>
      </p:sp>
      <p:sp>
        <p:nvSpPr>
          <p:cNvPr id="6" name="Footer Placeholder 4"/>
          <p:cNvSpPr>
            <a:spLocks noGrp="1"/>
          </p:cNvSpPr>
          <p:nvPr>
            <p:ph type="ftr" sz="quarter" idx="11"/>
          </p:nvPr>
        </p:nvSpPr>
        <p:spPr/>
        <p:txBody>
          <a:bodyPr/>
          <a:lstStyle>
            <a:lvl1pPr>
              <a:defRPr/>
            </a:lvl1pPr>
          </a:lstStyle>
          <a:p>
            <a:pPr>
              <a:defRPr/>
            </a:pPr>
            <a:r>
              <a:rPr lang="en-US"/>
              <a:t>CAPSELLA Project </a:t>
            </a:r>
          </a:p>
        </p:txBody>
      </p:sp>
      <p:sp>
        <p:nvSpPr>
          <p:cNvPr id="7" name="Slide Number Placeholder 5"/>
          <p:cNvSpPr>
            <a:spLocks noGrp="1"/>
          </p:cNvSpPr>
          <p:nvPr>
            <p:ph type="sldNum" sz="quarter" idx="12"/>
          </p:nvPr>
        </p:nvSpPr>
        <p:spPr/>
        <p:txBody>
          <a:bodyPr/>
          <a:lstStyle>
            <a:lvl1pPr>
              <a:defRPr/>
            </a:lvl1pPr>
          </a:lstStyle>
          <a:p>
            <a:pPr>
              <a:defRPr/>
            </a:pPr>
            <a:fld id="{DDF4CA89-6584-40EC-9131-9035915C8996}" type="slidenum">
              <a:rPr lang="en-US" altLang="en-US"/>
              <a:pPr>
                <a:defRPr/>
              </a:pPr>
              <a:t>‹#›</a:t>
            </a:fld>
            <a:endParaRPr lang="en-US" altLang="en-US"/>
          </a:p>
        </p:txBody>
      </p:sp>
    </p:spTree>
    <p:extLst>
      <p:ext uri="{BB962C8B-B14F-4D97-AF65-F5344CB8AC3E}">
        <p14:creationId xmlns:p14="http://schemas.microsoft.com/office/powerpoint/2010/main" val="8167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543595"/>
          </a:xfrm>
          <a:prstGeom prst="rect">
            <a:avLst/>
          </a:prstGeom>
        </p:spPr>
        <p:txBody>
          <a:bodyPr/>
          <a:lstStyle>
            <a:lvl1pPr>
              <a:defRPr sz="2800">
                <a:solidFill>
                  <a:schemeClr val="bg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592267"/>
            <a:ext cx="2057400" cy="365125"/>
          </a:xfrm>
        </p:spPr>
        <p:txBody>
          <a:bodyPr/>
          <a:lstStyle>
            <a:lvl1pPr>
              <a:defRPr sz="1000"/>
            </a:lvl1pPr>
          </a:lstStyle>
          <a:p>
            <a:pPr>
              <a:defRPr/>
            </a:pPr>
            <a:r>
              <a:rPr lang="en-US" altLang="en-US" dirty="0"/>
              <a:t>November 2017</a:t>
            </a:r>
          </a:p>
        </p:txBody>
      </p:sp>
      <p:sp>
        <p:nvSpPr>
          <p:cNvPr id="5" name="Footer Placeholder 4"/>
          <p:cNvSpPr>
            <a:spLocks noGrp="1"/>
          </p:cNvSpPr>
          <p:nvPr>
            <p:ph type="ftr" sz="quarter" idx="11"/>
          </p:nvPr>
        </p:nvSpPr>
        <p:spPr>
          <a:xfrm>
            <a:off x="2555875" y="6592267"/>
            <a:ext cx="3567113" cy="365125"/>
          </a:xfrm>
        </p:spPr>
        <p:txBody>
          <a:bodyPr/>
          <a:lstStyle>
            <a:lvl1pPr algn="ctr">
              <a:defRPr sz="1000">
                <a:solidFill>
                  <a:schemeClr val="tx1">
                    <a:tint val="75000"/>
                  </a:schemeClr>
                </a:solidFill>
              </a:defRPr>
            </a:lvl1pPr>
          </a:lstStyle>
          <a:p>
            <a:pPr>
              <a:defRPr/>
            </a:pPr>
            <a:r>
              <a:rPr lang="en-US" dirty="0"/>
              <a:t>CAPSELLA Project </a:t>
            </a:r>
          </a:p>
        </p:txBody>
      </p:sp>
      <p:sp>
        <p:nvSpPr>
          <p:cNvPr id="6" name="Slide Number Placeholder 5"/>
          <p:cNvSpPr>
            <a:spLocks noGrp="1"/>
          </p:cNvSpPr>
          <p:nvPr>
            <p:ph type="sldNum" sz="quarter" idx="12"/>
          </p:nvPr>
        </p:nvSpPr>
        <p:spPr>
          <a:xfrm>
            <a:off x="6457950" y="6592267"/>
            <a:ext cx="2057400" cy="365125"/>
          </a:xfrm>
        </p:spPr>
        <p:txBody>
          <a:bodyPr/>
          <a:lstStyle>
            <a:lvl1pPr>
              <a:defRPr sz="1000"/>
            </a:lvl1pPr>
          </a:lstStyle>
          <a:p>
            <a:pPr>
              <a:defRPr/>
            </a:pPr>
            <a:fld id="{A2BECB74-8EEE-43A0-88E8-99DEB3B6F461}" type="slidenum">
              <a:rPr lang="en-US" altLang="en-US"/>
              <a:pPr>
                <a:defRPr/>
              </a:pPr>
              <a:t>‹#›</a:t>
            </a:fld>
            <a:endParaRPr lang="en-US" altLang="en-US"/>
          </a:p>
        </p:txBody>
      </p:sp>
    </p:spTree>
    <p:extLst>
      <p:ext uri="{BB962C8B-B14F-4D97-AF65-F5344CB8AC3E}">
        <p14:creationId xmlns:p14="http://schemas.microsoft.com/office/powerpoint/2010/main" val="6462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2017</a:t>
            </a:r>
          </a:p>
        </p:txBody>
      </p:sp>
      <p:sp>
        <p:nvSpPr>
          <p:cNvPr id="6" name="Footer Placeholder 4"/>
          <p:cNvSpPr>
            <a:spLocks noGrp="1"/>
          </p:cNvSpPr>
          <p:nvPr>
            <p:ph type="ftr" sz="quarter" idx="11"/>
          </p:nvPr>
        </p:nvSpPr>
        <p:spPr/>
        <p:txBody>
          <a:bodyPr/>
          <a:lstStyle>
            <a:lvl1pPr>
              <a:defRPr/>
            </a:lvl1pPr>
          </a:lstStyle>
          <a:p>
            <a:pPr>
              <a:defRPr/>
            </a:pPr>
            <a:r>
              <a:rPr lang="en-US"/>
              <a:t>CAPSELLA Project </a:t>
            </a:r>
          </a:p>
        </p:txBody>
      </p:sp>
      <p:sp>
        <p:nvSpPr>
          <p:cNvPr id="7" name="Slide Number Placeholder 5"/>
          <p:cNvSpPr>
            <a:spLocks noGrp="1"/>
          </p:cNvSpPr>
          <p:nvPr>
            <p:ph type="sldNum" sz="quarter" idx="12"/>
          </p:nvPr>
        </p:nvSpPr>
        <p:spPr/>
        <p:txBody>
          <a:bodyPr/>
          <a:lstStyle>
            <a:lvl1pPr>
              <a:defRPr/>
            </a:lvl1pPr>
          </a:lstStyle>
          <a:p>
            <a:pPr>
              <a:defRPr/>
            </a:pPr>
            <a:fld id="{02BB528A-D96A-4A5F-8DC0-EF3D1CBD164F}" type="slidenum">
              <a:rPr lang="en-US" altLang="en-US"/>
              <a:pPr>
                <a:defRPr/>
              </a:pPr>
              <a:t>‹#›</a:t>
            </a:fld>
            <a:endParaRPr lang="en-US" altLang="en-US"/>
          </a:p>
        </p:txBody>
      </p:sp>
    </p:spTree>
    <p:extLst>
      <p:ext uri="{BB962C8B-B14F-4D97-AF65-F5344CB8AC3E}">
        <p14:creationId xmlns:p14="http://schemas.microsoft.com/office/powerpoint/2010/main" val="2964095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CAPSELLA Project </a:t>
            </a:r>
          </a:p>
        </p:txBody>
      </p:sp>
      <p:sp>
        <p:nvSpPr>
          <p:cNvPr id="6" name="Slide Number Placeholder 5"/>
          <p:cNvSpPr>
            <a:spLocks noGrp="1"/>
          </p:cNvSpPr>
          <p:nvPr>
            <p:ph type="sldNum" sz="quarter" idx="12"/>
          </p:nvPr>
        </p:nvSpPr>
        <p:spPr/>
        <p:txBody>
          <a:bodyPr/>
          <a:lstStyle>
            <a:lvl1pPr>
              <a:defRPr/>
            </a:lvl1pPr>
          </a:lstStyle>
          <a:p>
            <a:pPr>
              <a:defRPr/>
            </a:pPr>
            <a:fld id="{F3AEC804-5540-401F-B1F3-5B5060CE8B78}" type="slidenum">
              <a:rPr lang="en-US" altLang="en-US"/>
              <a:pPr>
                <a:defRPr/>
              </a:pPr>
              <a:t>‹#›</a:t>
            </a:fld>
            <a:endParaRPr lang="en-US" altLang="en-US"/>
          </a:p>
        </p:txBody>
      </p:sp>
    </p:spTree>
    <p:extLst>
      <p:ext uri="{BB962C8B-B14F-4D97-AF65-F5344CB8AC3E}">
        <p14:creationId xmlns:p14="http://schemas.microsoft.com/office/powerpoint/2010/main" val="1371109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2017</a:t>
            </a:r>
          </a:p>
        </p:txBody>
      </p:sp>
      <p:sp>
        <p:nvSpPr>
          <p:cNvPr id="5" name="Footer Placeholder 4"/>
          <p:cNvSpPr>
            <a:spLocks noGrp="1"/>
          </p:cNvSpPr>
          <p:nvPr>
            <p:ph type="ftr" sz="quarter" idx="11"/>
          </p:nvPr>
        </p:nvSpPr>
        <p:spPr/>
        <p:txBody>
          <a:bodyPr/>
          <a:lstStyle>
            <a:lvl1pPr>
              <a:defRPr/>
            </a:lvl1pPr>
          </a:lstStyle>
          <a:p>
            <a:pPr>
              <a:defRPr/>
            </a:pPr>
            <a:r>
              <a:rPr lang="en-US"/>
              <a:t>CAPSELLA Project </a:t>
            </a:r>
          </a:p>
        </p:txBody>
      </p:sp>
      <p:sp>
        <p:nvSpPr>
          <p:cNvPr id="6" name="Slide Number Placeholder 5"/>
          <p:cNvSpPr>
            <a:spLocks noGrp="1"/>
          </p:cNvSpPr>
          <p:nvPr>
            <p:ph type="sldNum" sz="quarter" idx="12"/>
          </p:nvPr>
        </p:nvSpPr>
        <p:spPr/>
        <p:txBody>
          <a:bodyPr/>
          <a:lstStyle>
            <a:lvl1pPr>
              <a:defRPr/>
            </a:lvl1pPr>
          </a:lstStyle>
          <a:p>
            <a:pPr>
              <a:defRPr/>
            </a:pPr>
            <a:fld id="{17920A63-5E29-4D3F-9BCD-279CAF28060F}" type="slidenum">
              <a:rPr lang="en-US" altLang="en-US"/>
              <a:pPr>
                <a:defRPr/>
              </a:pPr>
              <a:t>‹#›</a:t>
            </a:fld>
            <a:endParaRPr lang="en-US" altLang="en-US"/>
          </a:p>
        </p:txBody>
      </p:sp>
    </p:spTree>
    <p:extLst>
      <p:ext uri="{BB962C8B-B14F-4D97-AF65-F5344CB8AC3E}">
        <p14:creationId xmlns:p14="http://schemas.microsoft.com/office/powerpoint/2010/main" val="334123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5582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7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7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0001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8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793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279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NTERNO-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91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r>
              <a:rPr lang="en-US" altLang="en-US"/>
              <a:t>November 2017</a:t>
            </a:r>
          </a:p>
        </p:txBody>
      </p:sp>
      <p:sp>
        <p:nvSpPr>
          <p:cNvPr id="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CAPSELLA Project </a:t>
            </a:r>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8E7AA60-5E5C-4DDE-A43F-7F14B504E5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p:txStyles>
    <p:titleStyle>
      <a:lvl1pPr algn="ctr" rtl="0" eaLnBrk="0" fontAlgn="base" hangingPunct="0">
        <a:spcBef>
          <a:spcPct val="0"/>
        </a:spcBef>
        <a:spcAft>
          <a:spcPct val="0"/>
        </a:spcAft>
        <a:defRPr sz="4400" kern="12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r>
              <a:rPr lang="en-US" altLang="en-US"/>
              <a:t>November 2017</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CAPSELLA Project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CF002CC-C3AE-4649-84B9-50A58D48B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hyperlink" Target="https://twitter.com/Capsella12" TargetMode="Externa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hyperlink" Target="http://www.capsella.eu/" TargetMode="External"/><Relationship Id="rId1" Type="http://schemas.openxmlformats.org/officeDocument/2006/relationships/slideLayout" Target="../slideLayouts/slideLayout2.xml"/><Relationship Id="rId6" Type="http://schemas.openxmlformats.org/officeDocument/2006/relationships/hyperlink" Target="https://github.com/CAPSELLA" TargetMode="External"/><Relationship Id="rId11" Type="http://schemas.openxmlformats.org/officeDocument/2006/relationships/image" Target="../media/image16.png"/><Relationship Id="rId5" Type="http://schemas.openxmlformats.org/officeDocument/2006/relationships/hyperlink" Target="http://www.linkedin.com/groups/8524214" TargetMode="External"/><Relationship Id="rId10" Type="http://schemas.microsoft.com/office/2007/relationships/hdphoto" Target="../media/hdphoto2.wdp"/><Relationship Id="rId4" Type="http://schemas.openxmlformats.org/officeDocument/2006/relationships/hyperlink" Target="http://www.facebook.com/capsellaproject/"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OPERTIN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91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bwMode="auto">
          <a:xfrm>
            <a:off x="1473200" y="1036638"/>
            <a:ext cx="7427913" cy="124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r" eaLnBrk="1" hangingPunct="1"/>
            <a:r>
              <a:rPr lang="en-US" altLang="en-US" sz="2400" b="1" dirty="0">
                <a:solidFill>
                  <a:srgbClr val="161645"/>
                </a:solidFill>
              </a:rPr>
              <a:t>C</a:t>
            </a:r>
            <a:r>
              <a:rPr lang="en-US" altLang="en-US" sz="2400" dirty="0">
                <a:solidFill>
                  <a:srgbClr val="7F7F7F"/>
                </a:solidFill>
              </a:rPr>
              <a:t>ollective </a:t>
            </a:r>
            <a:r>
              <a:rPr lang="en-US" altLang="en-US" sz="2400" b="1" dirty="0">
                <a:solidFill>
                  <a:srgbClr val="161645"/>
                </a:solidFill>
              </a:rPr>
              <a:t>A</a:t>
            </a:r>
            <a:r>
              <a:rPr lang="en-US" altLang="en-US" sz="2400" dirty="0">
                <a:solidFill>
                  <a:srgbClr val="7F7F7F"/>
                </a:solidFill>
              </a:rPr>
              <a:t>wareness </a:t>
            </a:r>
            <a:r>
              <a:rPr lang="en-US" altLang="en-US" sz="2400" b="1" dirty="0" err="1">
                <a:solidFill>
                  <a:srgbClr val="161645"/>
                </a:solidFill>
              </a:rPr>
              <a:t>P</a:t>
            </a:r>
            <a:r>
              <a:rPr lang="en-US" altLang="en-US" sz="2400" dirty="0" err="1">
                <a:solidFill>
                  <a:srgbClr val="7F7F7F"/>
                </a:solidFill>
              </a:rPr>
              <a:t>latform</a:t>
            </a:r>
            <a:r>
              <a:rPr lang="en-US" altLang="en-US" sz="2400" b="1" dirty="0" err="1">
                <a:solidFill>
                  <a:srgbClr val="161645"/>
                </a:solidFill>
              </a:rPr>
              <a:t>S</a:t>
            </a:r>
            <a:r>
              <a:rPr lang="en-US" altLang="en-US" sz="2400" dirty="0">
                <a:solidFill>
                  <a:srgbClr val="7F7F7F"/>
                </a:solidFill>
              </a:rPr>
              <a:t> for </a:t>
            </a:r>
            <a:r>
              <a:rPr lang="en-US" altLang="en-US" sz="2400" b="1" dirty="0">
                <a:solidFill>
                  <a:srgbClr val="161645"/>
                </a:solidFill>
              </a:rPr>
              <a:t>E</a:t>
            </a:r>
            <a:r>
              <a:rPr lang="en-US" altLang="en-US" sz="2400" dirty="0">
                <a:solidFill>
                  <a:srgbClr val="7F7F7F"/>
                </a:solidFill>
              </a:rPr>
              <a:t>nvironmentally-sound </a:t>
            </a:r>
            <a:r>
              <a:rPr lang="en-US" altLang="en-US" sz="2400" b="1" dirty="0">
                <a:solidFill>
                  <a:srgbClr val="161645"/>
                </a:solidFill>
              </a:rPr>
              <a:t>L</a:t>
            </a:r>
            <a:r>
              <a:rPr lang="en-US" altLang="en-US" sz="2400" dirty="0">
                <a:solidFill>
                  <a:srgbClr val="7F7F7F"/>
                </a:solidFill>
              </a:rPr>
              <a:t>and management based on data </a:t>
            </a:r>
            <a:r>
              <a:rPr lang="en-US" altLang="en-US" sz="2400" dirty="0" err="1">
                <a:solidFill>
                  <a:srgbClr val="7F7F7F"/>
                </a:solidFill>
              </a:rPr>
              <a:t>techno</a:t>
            </a:r>
            <a:r>
              <a:rPr lang="en-US" altLang="en-US" sz="2400" b="1" dirty="0" err="1">
                <a:solidFill>
                  <a:srgbClr val="161645"/>
                </a:solidFill>
              </a:rPr>
              <a:t>L</a:t>
            </a:r>
            <a:r>
              <a:rPr lang="en-US" altLang="en-US" sz="2400" dirty="0" err="1">
                <a:solidFill>
                  <a:srgbClr val="7F7F7F"/>
                </a:solidFill>
              </a:rPr>
              <a:t>ogies</a:t>
            </a:r>
            <a:r>
              <a:rPr lang="en-US" altLang="en-US" sz="2400" dirty="0">
                <a:solidFill>
                  <a:srgbClr val="7F7F7F"/>
                </a:solidFill>
              </a:rPr>
              <a:t> and </a:t>
            </a:r>
            <a:r>
              <a:rPr lang="en-US" altLang="en-US" sz="2400" b="1" dirty="0">
                <a:solidFill>
                  <a:srgbClr val="161645"/>
                </a:solidFill>
              </a:rPr>
              <a:t>A</a:t>
            </a:r>
            <a:r>
              <a:rPr lang="en-US" altLang="en-US" sz="2400" dirty="0">
                <a:solidFill>
                  <a:srgbClr val="7F7F7F"/>
                </a:solidFill>
              </a:rPr>
              <a:t>grobiodiversity</a:t>
            </a:r>
            <a:br>
              <a:rPr lang="en-US" altLang="en-US" sz="2400" dirty="0">
                <a:solidFill>
                  <a:srgbClr val="7F7F7F"/>
                </a:solidFill>
              </a:rPr>
            </a:br>
            <a:endParaRPr lang="en-US" altLang="en-US" sz="2400" b="1" dirty="0">
              <a:solidFill>
                <a:srgbClr val="161645"/>
              </a:solidFill>
            </a:endParaRPr>
          </a:p>
        </p:txBody>
      </p:sp>
      <p:sp>
        <p:nvSpPr>
          <p:cNvPr id="2" name="Subtitle 1"/>
          <p:cNvSpPr>
            <a:spLocks noGrp="1"/>
          </p:cNvSpPr>
          <p:nvPr>
            <p:ph type="subTitle" idx="1"/>
          </p:nvPr>
        </p:nvSpPr>
        <p:spPr>
          <a:xfrm>
            <a:off x="665430" y="2924944"/>
            <a:ext cx="8217545" cy="1503363"/>
          </a:xfrm>
        </p:spPr>
        <p:txBody>
          <a:bodyPr/>
          <a:lstStyle/>
          <a:p>
            <a:pPr algn="r" eaLnBrk="1" hangingPunct="1">
              <a:defRPr/>
            </a:pPr>
            <a:r>
              <a:rPr lang="en-US" sz="2800" b="1" dirty="0">
                <a:solidFill>
                  <a:schemeClr val="accent4">
                    <a:lumMod val="65000"/>
                    <a:lumOff val="35000"/>
                  </a:schemeClr>
                </a:solidFill>
                <a:ea typeface="+mn-ea"/>
              </a:rPr>
              <a:t>Open Data for Participatory Innovation </a:t>
            </a:r>
            <a:br>
              <a:rPr lang="en-US" sz="2800" b="1" dirty="0">
                <a:solidFill>
                  <a:schemeClr val="accent4">
                    <a:lumMod val="65000"/>
                    <a:lumOff val="35000"/>
                  </a:schemeClr>
                </a:solidFill>
                <a:ea typeface="+mn-ea"/>
              </a:rPr>
            </a:br>
            <a:r>
              <a:rPr lang="en-US" sz="2800" b="1" dirty="0">
                <a:solidFill>
                  <a:schemeClr val="accent4">
                    <a:lumMod val="65000"/>
                    <a:lumOff val="35000"/>
                  </a:schemeClr>
                </a:solidFill>
                <a:ea typeface="+mn-ea"/>
              </a:rPr>
              <a:t>in Agro-Biodiversity &amp; </a:t>
            </a:r>
            <a:br>
              <a:rPr lang="en-US" sz="2800" b="1" dirty="0">
                <a:solidFill>
                  <a:schemeClr val="accent4">
                    <a:lumMod val="65000"/>
                    <a:lumOff val="35000"/>
                  </a:schemeClr>
                </a:solidFill>
                <a:ea typeface="+mn-ea"/>
              </a:rPr>
            </a:br>
            <a:r>
              <a:rPr lang="en-US" sz="2800" b="1" dirty="0">
                <a:solidFill>
                  <a:schemeClr val="accent4">
                    <a:lumMod val="65000"/>
                    <a:lumOff val="35000"/>
                  </a:schemeClr>
                </a:solidFill>
                <a:ea typeface="+mn-ea"/>
              </a:rPr>
              <a:t>Food Systems Management</a:t>
            </a:r>
          </a:p>
        </p:txBody>
      </p:sp>
    </p:spTree>
    <p:extLst>
      <p:ext uri="{BB962C8B-B14F-4D97-AF65-F5344CB8AC3E}">
        <p14:creationId xmlns:p14="http://schemas.microsoft.com/office/powerpoint/2010/main" val="293583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64" y="44624"/>
            <a:ext cx="7886700" cy="542925"/>
          </a:xfrm>
        </p:spPr>
        <p:txBody>
          <a:bodyPr/>
          <a:lstStyle/>
          <a:p>
            <a:pPr>
              <a:defRPr/>
            </a:pPr>
            <a:r>
              <a:rPr lang="en-US" dirty="0">
                <a:ea typeface="+mj-ea"/>
              </a:rPr>
              <a:t>Major Sustainability Challenge</a:t>
            </a:r>
          </a:p>
        </p:txBody>
      </p:sp>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22060E-8BB8-42F9-AC9F-58698C25094E}" type="slidenum">
              <a:rPr lang="en-US" altLang="en-US" smtClean="0">
                <a:solidFill>
                  <a:srgbClr val="898989"/>
                </a:solidFill>
              </a:rPr>
              <a:pPr/>
              <a:t>2</a:t>
            </a:fld>
            <a:endParaRPr lang="en-US" altLang="en-US">
              <a:solidFill>
                <a:srgbClr val="898989"/>
              </a:solidFill>
            </a:endParaRPr>
          </a:p>
        </p:txBody>
      </p:sp>
      <p:graphicFrame>
        <p:nvGraphicFramePr>
          <p:cNvPr id="12" name="Diagram 11"/>
          <p:cNvGraphicFramePr/>
          <p:nvPr>
            <p:extLst>
              <p:ext uri="{D42A27DB-BD31-4B8C-83A1-F6EECF244321}">
                <p14:modId xmlns:p14="http://schemas.microsoft.com/office/powerpoint/2010/main" val="2737339103"/>
              </p:ext>
            </p:extLst>
          </p:nvPr>
        </p:nvGraphicFramePr>
        <p:xfrm>
          <a:off x="467544" y="836713"/>
          <a:ext cx="2339752" cy="561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Connector 12"/>
          <p:cNvCxnSpPr/>
          <p:nvPr/>
        </p:nvCxnSpPr>
        <p:spPr>
          <a:xfrm>
            <a:off x="2951163" y="873328"/>
            <a:ext cx="0" cy="5616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1163" y="1484784"/>
            <a:ext cx="57626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708400" y="908721"/>
            <a:ext cx="4751388" cy="1345976"/>
          </a:xfrm>
          <a:prstGeom prst="roundRect">
            <a:avLst/>
          </a:prstGeom>
          <a:solidFill>
            <a:srgbClr val="CC33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
              <a:defRPr/>
            </a:pPr>
            <a:r>
              <a:rPr lang="en-US" dirty="0"/>
              <a:t>Raise awareness</a:t>
            </a:r>
          </a:p>
          <a:p>
            <a:pPr marL="285750" indent="-285750">
              <a:buFont typeface="Wingdings" panose="05000000000000000000" pitchFamily="2" charset="2"/>
              <a:buChar char="§"/>
              <a:defRPr/>
            </a:pPr>
            <a:r>
              <a:rPr lang="en-US" dirty="0"/>
              <a:t>Leverage collective knowledge </a:t>
            </a:r>
          </a:p>
          <a:p>
            <a:pPr marL="285750" indent="-285750">
              <a:buFont typeface="Wingdings" panose="05000000000000000000" pitchFamily="2" charset="2"/>
              <a:buChar char="§"/>
              <a:defRPr/>
            </a:pPr>
            <a:r>
              <a:rPr lang="en-US" dirty="0"/>
              <a:t>Collect community requirements in a bottom-up &amp; participatory way</a:t>
            </a:r>
          </a:p>
        </p:txBody>
      </p:sp>
      <p:sp>
        <p:nvSpPr>
          <p:cNvPr id="16" name="Rounded Rectangle 15"/>
          <p:cNvSpPr/>
          <p:nvPr/>
        </p:nvSpPr>
        <p:spPr>
          <a:xfrm>
            <a:off x="3216277" y="2981772"/>
            <a:ext cx="5820219" cy="3466653"/>
          </a:xfrm>
          <a:prstGeom prst="roundRect">
            <a:avLst/>
          </a:prstGeom>
          <a:solidFill>
            <a:srgbClr val="6699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Develop a technical platform to support community based initiatives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Produce new datasets concerning regional agrobiodiversity </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Build upon and enhance existing data sets on the agro-biodiversity and food domains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Develop a number of community-driven data powered ICT solutions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Run pilots with communities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Run incubation activities for selected pilots</a:t>
            </a:r>
          </a:p>
        </p:txBody>
      </p:sp>
      <p:pic>
        <p:nvPicPr>
          <p:cNvPr id="16394" name="Picture 6" descr="capsella_def_cmyk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3098" y="2276872"/>
            <a:ext cx="2793552" cy="6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altLang="en-US"/>
              <a:t>November 2017</a:t>
            </a:r>
            <a:endParaRPr lang="en-US" altLang="en-US" dirty="0"/>
          </a:p>
        </p:txBody>
      </p:sp>
      <p:sp>
        <p:nvSpPr>
          <p:cNvPr id="5" name="TextBox 4"/>
          <p:cNvSpPr txBox="1"/>
          <p:nvPr/>
        </p:nvSpPr>
        <p:spPr>
          <a:xfrm>
            <a:off x="467544" y="6149766"/>
            <a:ext cx="2339752" cy="246221"/>
          </a:xfrm>
          <a:prstGeom prst="rect">
            <a:avLst/>
          </a:prstGeom>
          <a:noFill/>
        </p:spPr>
        <p:txBody>
          <a:bodyPr wrap="square" rtlCol="0">
            <a:spAutoFit/>
          </a:bodyPr>
          <a:lstStyle/>
          <a:p>
            <a:r>
              <a:rPr lang="en-US" sz="1000" dirty="0">
                <a:solidFill>
                  <a:schemeClr val="tx2">
                    <a:lumMod val="75000"/>
                    <a:lumOff val="25000"/>
                  </a:schemeClr>
                </a:solidFill>
              </a:rPr>
              <a:t>UN Sustainable Development Goal #2 </a:t>
            </a:r>
          </a:p>
        </p:txBody>
      </p:sp>
      <p:cxnSp>
        <p:nvCxnSpPr>
          <p:cNvPr id="7" name="Straight Arrow Connector 6"/>
          <p:cNvCxnSpPr/>
          <p:nvPr/>
        </p:nvCxnSpPr>
        <p:spPr>
          <a:xfrm flipV="1">
            <a:off x="4427984" y="2254697"/>
            <a:ext cx="0" cy="72707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40352" y="2276872"/>
            <a:ext cx="0" cy="72707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31DB7BFF-3E21-4591-8216-FDF182EF0E06}"/>
              </a:ext>
            </a:extLst>
          </p:cNvPr>
          <p:cNvSpPr>
            <a:spLocks noGrp="1"/>
          </p:cNvSpPr>
          <p:nvPr>
            <p:ph type="ftr" sz="quarter" idx="11"/>
          </p:nvPr>
        </p:nvSpPr>
        <p:spPr>
          <a:xfrm>
            <a:off x="2555875" y="6592267"/>
            <a:ext cx="3567113" cy="365125"/>
          </a:xfrm>
        </p:spPr>
        <p:txBody>
          <a:bodyPr/>
          <a:lstStyle/>
          <a:p>
            <a:pPr>
              <a:defRPr/>
            </a:pPr>
            <a:r>
              <a:rPr lang="en-US"/>
              <a:t>CAPSELLA Project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41338" y="188913"/>
            <a:ext cx="8278812"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Multilayered approach</a:t>
            </a:r>
            <a:endParaRPr lang="en-US" altLang="en-US" dirty="0">
              <a:solidFill>
                <a:srgbClr val="606060"/>
              </a:solidFill>
            </a:endParaRPr>
          </a:p>
        </p:txBody>
      </p:sp>
      <p:sp>
        <p:nvSpPr>
          <p:cNvPr id="4" name="Footer Placeholder 3"/>
          <p:cNvSpPr>
            <a:spLocks noGrp="1"/>
          </p:cNvSpPr>
          <p:nvPr>
            <p:ph type="ftr" sz="quarter" idx="11"/>
          </p:nvPr>
        </p:nvSpPr>
        <p:spPr/>
        <p:txBody>
          <a:bodyPr/>
          <a:lstStyle/>
          <a:p>
            <a:pPr>
              <a:defRPr/>
            </a:pPr>
            <a:r>
              <a:rPr lang="en-US" dirty="0"/>
              <a:t>CAPSELLA Project </a:t>
            </a: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42E7-6013-4D69-87AF-E6D57D4A7CEA}" type="slidenum">
              <a:rPr lang="en-US" altLang="en-US" smtClean="0">
                <a:solidFill>
                  <a:srgbClr val="898989"/>
                </a:solidFill>
              </a:rPr>
              <a:pPr/>
              <a:t>3</a:t>
            </a:fld>
            <a:endParaRPr lang="en-US" altLang="en-US" dirty="0">
              <a:solidFill>
                <a:srgbClr val="898989"/>
              </a:solidFill>
            </a:endParaRPr>
          </a:p>
        </p:txBody>
      </p:sp>
      <p:sp>
        <p:nvSpPr>
          <p:cNvPr id="2" name="Date Placeholder 1"/>
          <p:cNvSpPr>
            <a:spLocks noGrp="1"/>
          </p:cNvSpPr>
          <p:nvPr>
            <p:ph type="dt" sz="half" idx="10"/>
          </p:nvPr>
        </p:nvSpPr>
        <p:spPr/>
        <p:txBody>
          <a:bodyPr/>
          <a:lstStyle/>
          <a:p>
            <a:pPr>
              <a:defRPr/>
            </a:pPr>
            <a:r>
              <a:rPr lang="en-US" altLang="en-US"/>
              <a:t>November 2017</a:t>
            </a:r>
            <a:endParaRPr lang="en-US" altLang="en-US" dirty="0"/>
          </a:p>
        </p:txBody>
      </p:sp>
      <p:sp>
        <p:nvSpPr>
          <p:cNvPr id="10" name="Round Diagonal Corner Rectangle 9"/>
          <p:cNvSpPr/>
          <p:nvPr/>
        </p:nvSpPr>
        <p:spPr>
          <a:xfrm>
            <a:off x="323528" y="1485053"/>
            <a:ext cx="3272732" cy="1445285"/>
          </a:xfrm>
          <a:prstGeom prst="roundRect">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Communities</a:t>
            </a:r>
            <a:endParaRPr lang="el-GR" sz="2000" dirty="0">
              <a:solidFill>
                <a:schemeClr val="bg1">
                  <a:lumMod val="95000"/>
                </a:schemeClr>
              </a:solidFill>
            </a:endParaRPr>
          </a:p>
          <a:p>
            <a:pPr marL="180975" marR="0" lvl="0" indent="-180975" defTabSz="914400" eaLnBrk="1" fontAlgn="auto" latinLnBrk="0" hangingPunct="1">
              <a:lnSpc>
                <a:spcPct val="100000"/>
              </a:lnSpc>
              <a:spcBef>
                <a:spcPts val="0"/>
              </a:spcBef>
              <a:spcAft>
                <a:spcPts val="0"/>
              </a:spcAft>
              <a:buClrTx/>
              <a:buSzTx/>
              <a:buBlip>
                <a:blip r:embed="rId3"/>
              </a:buBlip>
              <a:tabLst/>
              <a:defRPr/>
            </a:pPr>
            <a:r>
              <a:rPr lang="en-US" sz="1300" dirty="0">
                <a:solidFill>
                  <a:schemeClr val="bg1">
                    <a:lumMod val="95000"/>
                  </a:schemeClr>
                </a:solidFill>
              </a:rPr>
              <a:t>Methodology how to involve them   (</a:t>
            </a:r>
            <a:r>
              <a:rPr lang="en-US" sz="1300" dirty="0">
                <a:solidFill>
                  <a:schemeClr val="bg1">
                    <a:lumMod val="95000"/>
                  </a:schemeClr>
                </a:solidFill>
                <a:sym typeface="Wingdings" panose="05000000000000000000" pitchFamily="2" charset="2"/>
              </a:rPr>
              <a:t> requirements &amp; needs) </a:t>
            </a:r>
            <a:endParaRPr lang="en-US" sz="1300" dirty="0">
              <a:solidFill>
                <a:schemeClr val="bg1">
                  <a:lumMod val="95000"/>
                </a:schemeClr>
              </a:solidFill>
            </a:endParaRPr>
          </a:p>
          <a:p>
            <a:pPr marL="180975" marR="0" lvl="0" indent="-180975" defTabSz="914400" eaLnBrk="1" fontAlgn="auto" latinLnBrk="0" hangingPunct="1">
              <a:lnSpc>
                <a:spcPct val="100000"/>
              </a:lnSpc>
              <a:spcBef>
                <a:spcPts val="0"/>
              </a:spcBef>
              <a:spcAft>
                <a:spcPts val="0"/>
              </a:spcAft>
              <a:buClrTx/>
              <a:buSzTx/>
              <a:buBlip>
                <a:blip r:embed="rId3"/>
              </a:buBlip>
              <a:tabLst/>
              <a:defRPr/>
            </a:pPr>
            <a:r>
              <a:rPr lang="en-US" sz="1300" dirty="0">
                <a:solidFill>
                  <a:schemeClr val="bg1">
                    <a:lumMod val="95000"/>
                  </a:schemeClr>
                </a:solidFill>
              </a:rPr>
              <a:t>Challenge: Variety, from seed to food, north to south, precision to low input</a:t>
            </a:r>
          </a:p>
        </p:txBody>
      </p:sp>
      <p:sp>
        <p:nvSpPr>
          <p:cNvPr id="11" name="Rectangle 10"/>
          <p:cNvSpPr/>
          <p:nvPr/>
        </p:nvSpPr>
        <p:spPr>
          <a:xfrm>
            <a:off x="1475656" y="5473236"/>
            <a:ext cx="6552728" cy="1034589"/>
          </a:xfrm>
          <a:prstGeom prst="rect">
            <a:avLst/>
          </a:prstGeom>
          <a:solidFill>
            <a:schemeClr val="bg1">
              <a:lumMod val="85000"/>
            </a:schemeClr>
          </a:solidFill>
          <a:ln w="76200">
            <a:solidFill>
              <a:srgbClr val="8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Blip>
                <a:blip r:embed="rId3"/>
              </a:buBlip>
            </a:pPr>
            <a:r>
              <a:rPr lang="en-US" dirty="0">
                <a:solidFill>
                  <a:schemeClr val="accent3">
                    <a:lumMod val="50000"/>
                  </a:schemeClr>
                </a:solidFill>
              </a:rPr>
              <a:t>Promote agricultural biodiversity</a:t>
            </a:r>
          </a:p>
          <a:p>
            <a:pPr marL="180975" indent="-180975">
              <a:buBlip>
                <a:blip r:embed="rId3"/>
              </a:buBlip>
            </a:pPr>
            <a:r>
              <a:rPr lang="en-US" dirty="0">
                <a:solidFill>
                  <a:schemeClr val="accent3">
                    <a:lumMod val="50000"/>
                  </a:schemeClr>
                </a:solidFill>
              </a:rPr>
              <a:t>Support resilient &amp; sustainable food &amp; farming systems</a:t>
            </a:r>
          </a:p>
          <a:p>
            <a:pPr marL="180975" indent="-180975">
              <a:buBlip>
                <a:blip r:embed="rId3"/>
              </a:buBlip>
            </a:pPr>
            <a:r>
              <a:rPr lang="en-US" dirty="0">
                <a:solidFill>
                  <a:schemeClr val="accent3">
                    <a:lumMod val="50000"/>
                  </a:schemeClr>
                </a:solidFill>
              </a:rPr>
              <a:t>Boost Digital Social Innovation</a:t>
            </a:r>
          </a:p>
        </p:txBody>
      </p:sp>
      <p:sp>
        <p:nvSpPr>
          <p:cNvPr id="17" name="Round Diagonal Corner Rectangle 9"/>
          <p:cNvSpPr/>
          <p:nvPr/>
        </p:nvSpPr>
        <p:spPr>
          <a:xfrm>
            <a:off x="5076056" y="793224"/>
            <a:ext cx="3528392" cy="691829"/>
          </a:xfrm>
          <a:prstGeom prst="round2Diag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Pilots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specifications – requirements – processes </a:t>
            </a:r>
          </a:p>
        </p:txBody>
      </p:sp>
      <p:sp>
        <p:nvSpPr>
          <p:cNvPr id="16" name="Round Diagonal Corner Rectangle 9">
            <a:extLst>
              <a:ext uri="{FF2B5EF4-FFF2-40B4-BE49-F238E27FC236}">
                <a16:creationId xmlns:a16="http://schemas.microsoft.com/office/drawing/2014/main" id="{48F3D9B4-4954-49C1-A194-3F4F5BA8BA00}"/>
              </a:ext>
            </a:extLst>
          </p:cNvPr>
          <p:cNvSpPr/>
          <p:nvPr/>
        </p:nvSpPr>
        <p:spPr>
          <a:xfrm>
            <a:off x="5065223" y="1670260"/>
            <a:ext cx="3528392" cy="1470708"/>
          </a:xfrm>
          <a:prstGeom prst="round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CAPSELLA Platform Architecture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Data Infrastructure as the basis / enabler</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Pilots’ apps on the top</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Handling of different datasets (volume &amp;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Combination with open datasets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Handling of various AAA levels &amp; requirements</a:t>
            </a:r>
          </a:p>
        </p:txBody>
      </p:sp>
      <p:cxnSp>
        <p:nvCxnSpPr>
          <p:cNvPr id="7" name="Connector: Elbow 6">
            <a:extLst>
              <a:ext uri="{FF2B5EF4-FFF2-40B4-BE49-F238E27FC236}">
                <a16:creationId xmlns:a16="http://schemas.microsoft.com/office/drawing/2014/main" id="{9A0143B9-E10A-4BDD-A966-437EF9E81D52}"/>
              </a:ext>
            </a:extLst>
          </p:cNvPr>
          <p:cNvCxnSpPr>
            <a:cxnSpLocks/>
            <a:endCxn id="17" idx="2"/>
          </p:cNvCxnSpPr>
          <p:nvPr/>
        </p:nvCxnSpPr>
        <p:spPr>
          <a:xfrm flipV="1">
            <a:off x="3596260" y="1139139"/>
            <a:ext cx="1479796" cy="1053278"/>
          </a:xfrm>
          <a:prstGeom prst="bentConnector3">
            <a:avLst>
              <a:gd name="adj1" fmla="val 30422"/>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8CB1A9-6C7E-4186-A932-30460BA00FB7}"/>
              </a:ext>
            </a:extLst>
          </p:cNvPr>
          <p:cNvCxnSpPr>
            <a:cxnSpLocks/>
          </p:cNvCxnSpPr>
          <p:nvPr/>
        </p:nvCxnSpPr>
        <p:spPr>
          <a:xfrm>
            <a:off x="3596260" y="2198776"/>
            <a:ext cx="1479795" cy="582152"/>
          </a:xfrm>
          <a:prstGeom prst="bentConnector3">
            <a:avLst>
              <a:gd name="adj1" fmla="val 2002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21459F-AA24-4039-BD78-04235F72CF3E}"/>
              </a:ext>
            </a:extLst>
          </p:cNvPr>
          <p:cNvSpPr txBox="1"/>
          <p:nvPr/>
        </p:nvSpPr>
        <p:spPr>
          <a:xfrm>
            <a:off x="4235285" y="840552"/>
            <a:ext cx="829938" cy="276999"/>
          </a:xfrm>
          <a:prstGeom prst="rect">
            <a:avLst/>
          </a:prstGeom>
          <a:noFill/>
        </p:spPr>
        <p:txBody>
          <a:bodyPr wrap="square" rtlCol="0">
            <a:spAutoFit/>
          </a:bodyPr>
          <a:lstStyle/>
          <a:p>
            <a:r>
              <a:rPr lang="en-US" sz="1200" dirty="0">
                <a:solidFill>
                  <a:srgbClr val="808000"/>
                </a:solidFill>
              </a:rPr>
              <a:t>defining</a:t>
            </a:r>
          </a:p>
        </p:txBody>
      </p:sp>
      <p:sp>
        <p:nvSpPr>
          <p:cNvPr id="24" name="TextBox 23">
            <a:extLst>
              <a:ext uri="{FF2B5EF4-FFF2-40B4-BE49-F238E27FC236}">
                <a16:creationId xmlns:a16="http://schemas.microsoft.com/office/drawing/2014/main" id="{64665BE8-CD7E-43D6-BCEF-B42F3C5186AC}"/>
              </a:ext>
            </a:extLst>
          </p:cNvPr>
          <p:cNvSpPr txBox="1"/>
          <p:nvPr/>
        </p:nvSpPr>
        <p:spPr>
          <a:xfrm>
            <a:off x="4033081" y="2470144"/>
            <a:ext cx="1094820" cy="276999"/>
          </a:xfrm>
          <a:prstGeom prst="rect">
            <a:avLst/>
          </a:prstGeom>
          <a:noFill/>
        </p:spPr>
        <p:txBody>
          <a:bodyPr wrap="square" rtlCol="0">
            <a:spAutoFit/>
          </a:bodyPr>
          <a:lstStyle/>
          <a:p>
            <a:r>
              <a:rPr lang="en-US" sz="1200" dirty="0">
                <a:solidFill>
                  <a:srgbClr val="808000"/>
                </a:solidFill>
              </a:rPr>
              <a:t>impacting on</a:t>
            </a:r>
          </a:p>
        </p:txBody>
      </p:sp>
      <p:sp>
        <p:nvSpPr>
          <p:cNvPr id="32" name="Round Diagonal Corner Rectangle 9">
            <a:extLst>
              <a:ext uri="{FF2B5EF4-FFF2-40B4-BE49-F238E27FC236}">
                <a16:creationId xmlns:a16="http://schemas.microsoft.com/office/drawing/2014/main" id="{C70DA08C-65AD-4159-989F-524F025C7138}"/>
              </a:ext>
            </a:extLst>
          </p:cNvPr>
          <p:cNvSpPr/>
          <p:nvPr/>
        </p:nvSpPr>
        <p:spPr>
          <a:xfrm>
            <a:off x="2771900" y="3252208"/>
            <a:ext cx="5184476" cy="19722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Applications</a:t>
            </a:r>
            <a:endParaRPr lang="el-GR" sz="2000" dirty="0">
              <a:solidFill>
                <a:schemeClr val="bg1">
                  <a:lumMod val="95000"/>
                </a:schemeClr>
              </a:solidFill>
            </a:endParaRP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Food product Data Analytics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Storytelling on Food Production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Compost Calculator for Precision Agriculture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err="1">
                <a:solidFill>
                  <a:schemeClr val="bg1">
                    <a:lumMod val="95000"/>
                  </a:schemeClr>
                </a:solidFill>
              </a:rPr>
              <a:t>Personalised</a:t>
            </a:r>
            <a:r>
              <a:rPr lang="en-US" sz="1200" dirty="0">
                <a:solidFill>
                  <a:schemeClr val="bg1">
                    <a:lumMod val="95000"/>
                  </a:schemeClr>
                </a:solidFill>
              </a:rPr>
              <a:t> Public Food Service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Meal Prediction Tool (responsive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Data Management for EU Seeds Networks (mobile &amp;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Monitoring of Soil Health (mobile &amp; web app)</a:t>
            </a:r>
          </a:p>
        </p:txBody>
      </p:sp>
      <p:cxnSp>
        <p:nvCxnSpPr>
          <p:cNvPr id="31" name="Connector: Elbow 30">
            <a:extLst>
              <a:ext uri="{FF2B5EF4-FFF2-40B4-BE49-F238E27FC236}">
                <a16:creationId xmlns:a16="http://schemas.microsoft.com/office/drawing/2014/main" id="{877254D8-7F15-48AC-8923-F3582F028A16}"/>
              </a:ext>
            </a:extLst>
          </p:cNvPr>
          <p:cNvCxnSpPr>
            <a:cxnSpLocks/>
            <a:stCxn id="17" idx="0"/>
            <a:endCxn id="32" idx="3"/>
          </p:cNvCxnSpPr>
          <p:nvPr/>
        </p:nvCxnSpPr>
        <p:spPr>
          <a:xfrm flipH="1">
            <a:off x="7956376" y="1139139"/>
            <a:ext cx="648072" cy="3099184"/>
          </a:xfrm>
          <a:prstGeom prst="bentConnector3">
            <a:avLst>
              <a:gd name="adj1" fmla="val -35274"/>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1278C29-422E-4E51-89E3-158290011F6C}"/>
              </a:ext>
            </a:extLst>
          </p:cNvPr>
          <p:cNvCxnSpPr>
            <a:cxnSpLocks/>
            <a:stCxn id="16" idx="0"/>
          </p:cNvCxnSpPr>
          <p:nvPr/>
        </p:nvCxnSpPr>
        <p:spPr>
          <a:xfrm flipH="1">
            <a:off x="8028384" y="2405614"/>
            <a:ext cx="565231" cy="3615674"/>
          </a:xfrm>
          <a:prstGeom prst="bentConnector4">
            <a:avLst>
              <a:gd name="adj1" fmla="val -62868"/>
              <a:gd name="adj2" fmla="val 97728"/>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41" name="Round Diagonal Corner Rectangle 9">
            <a:extLst>
              <a:ext uri="{FF2B5EF4-FFF2-40B4-BE49-F238E27FC236}">
                <a16:creationId xmlns:a16="http://schemas.microsoft.com/office/drawing/2014/main" id="{645648D2-8381-4574-AE85-219590B7B28B}"/>
              </a:ext>
            </a:extLst>
          </p:cNvPr>
          <p:cNvSpPr/>
          <p:nvPr/>
        </p:nvSpPr>
        <p:spPr>
          <a:xfrm>
            <a:off x="503548" y="3600014"/>
            <a:ext cx="1944216" cy="1271486"/>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Hackathons</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Innovation Contest</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Acceleration</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Incubation </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Agri-food startup </a:t>
            </a:r>
          </a:p>
        </p:txBody>
      </p:sp>
      <p:cxnSp>
        <p:nvCxnSpPr>
          <p:cNvPr id="43" name="Straight Arrow Connector 42">
            <a:extLst>
              <a:ext uri="{FF2B5EF4-FFF2-40B4-BE49-F238E27FC236}">
                <a16:creationId xmlns:a16="http://schemas.microsoft.com/office/drawing/2014/main" id="{E4529603-6D14-4633-952B-B2C0A62680AD}"/>
              </a:ext>
            </a:extLst>
          </p:cNvPr>
          <p:cNvCxnSpPr>
            <a:cxnSpLocks/>
            <a:endCxn id="41" idx="0"/>
          </p:cNvCxnSpPr>
          <p:nvPr/>
        </p:nvCxnSpPr>
        <p:spPr>
          <a:xfrm>
            <a:off x="1475656" y="2930338"/>
            <a:ext cx="0" cy="669676"/>
          </a:xfrm>
          <a:prstGeom prst="straightConnector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EA0D9FB6-23AA-4069-A214-2DC9A0EAD919}"/>
              </a:ext>
            </a:extLst>
          </p:cNvPr>
          <p:cNvCxnSpPr>
            <a:cxnSpLocks/>
            <a:endCxn id="11" idx="1"/>
          </p:cNvCxnSpPr>
          <p:nvPr/>
        </p:nvCxnSpPr>
        <p:spPr>
          <a:xfrm rot="16200000" flipH="1">
            <a:off x="600650" y="5115524"/>
            <a:ext cx="1119031" cy="630982"/>
          </a:xfrm>
          <a:prstGeom prst="bentConnector2">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38F7015-ED71-4EC6-8AFA-C3E5DB7F6D86}"/>
              </a:ext>
            </a:extLst>
          </p:cNvPr>
          <p:cNvCxnSpPr>
            <a:cxnSpLocks/>
            <a:stCxn id="41" idx="3"/>
            <a:endCxn id="32" idx="1"/>
          </p:cNvCxnSpPr>
          <p:nvPr/>
        </p:nvCxnSpPr>
        <p:spPr>
          <a:xfrm>
            <a:off x="2447764" y="4235757"/>
            <a:ext cx="324136" cy="2566"/>
          </a:xfrm>
          <a:prstGeom prst="straightConnector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6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542925"/>
          </a:xfrm>
        </p:spPr>
        <p:txBody>
          <a:bodyPr/>
          <a:lstStyle/>
          <a:p>
            <a:pPr>
              <a:defRPr/>
            </a:pPr>
            <a:r>
              <a:rPr lang="en-US" dirty="0">
                <a:ea typeface="+mj-ea"/>
              </a:rPr>
              <a:t>CAPSELLA Pilots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4</a:t>
            </a:fld>
            <a:endParaRPr lang="en-US" altLang="en-US">
              <a:solidFill>
                <a:srgbClr val="898989"/>
              </a:solidFill>
            </a:endParaRPr>
          </a:p>
        </p:txBody>
      </p:sp>
      <p:sp>
        <p:nvSpPr>
          <p:cNvPr id="6" name="Content Placeholder 3"/>
          <p:cNvSpPr>
            <a:spLocks noGrp="1"/>
          </p:cNvSpPr>
          <p:nvPr>
            <p:ph idx="1"/>
          </p:nvPr>
        </p:nvSpPr>
        <p:spPr>
          <a:xfrm>
            <a:off x="539750" y="745880"/>
            <a:ext cx="8064500" cy="750975"/>
          </a:xfrm>
        </p:spPr>
        <p:txBody>
          <a:bodyPr wrap="square">
            <a:spAutoFit/>
          </a:bodyPr>
          <a:lstStyle/>
          <a:p>
            <a:pPr marL="0" indent="0" algn="ctr" eaLnBrk="1" hangingPunct="1">
              <a:lnSpc>
                <a:spcPct val="107000"/>
              </a:lnSpc>
              <a:spcBef>
                <a:spcPts val="0"/>
              </a:spcBef>
              <a:spcAft>
                <a:spcPts val="1350"/>
              </a:spcAft>
              <a:buFontTx/>
              <a:buNone/>
              <a:defRPr/>
            </a:pPr>
            <a:r>
              <a:rPr lang="en-GB" sz="2000" dirty="0">
                <a:solidFill>
                  <a:schemeClr val="accent4">
                    <a:lumMod val="65000"/>
                    <a:lumOff val="35000"/>
                  </a:schemeClr>
                </a:solidFill>
                <a:ea typeface="+mn-ea"/>
              </a:rPr>
              <a:t>Small (or larger!!) scale experimental trials with real users that represent the targeted communities</a:t>
            </a:r>
            <a:endParaRPr lang="en-US" sz="2000" dirty="0">
              <a:solidFill>
                <a:schemeClr val="accent4">
                  <a:lumMod val="65000"/>
                  <a:lumOff val="35000"/>
                </a:schemeClr>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15675" r="31250" b="17649"/>
          <a:stretch/>
        </p:blipFill>
        <p:spPr>
          <a:xfrm>
            <a:off x="2101663" y="1908207"/>
            <a:ext cx="4677530" cy="4205212"/>
          </a:xfrm>
          <a:prstGeom prst="rect">
            <a:avLst/>
          </a:prstGeom>
          <a:effectLst>
            <a:softEdge rad="31750"/>
          </a:effectLst>
        </p:spPr>
      </p:pic>
      <p:sp>
        <p:nvSpPr>
          <p:cNvPr id="8" name="Line Callout 2 (Accent Bar) 7"/>
          <p:cNvSpPr/>
          <p:nvPr/>
        </p:nvSpPr>
        <p:spPr>
          <a:xfrm>
            <a:off x="7067550" y="1556792"/>
            <a:ext cx="1979613" cy="1087438"/>
          </a:xfrm>
          <a:prstGeom prst="accentCallout2">
            <a:avLst>
              <a:gd name="adj1" fmla="val 18750"/>
              <a:gd name="adj2" fmla="val -8333"/>
              <a:gd name="adj3" fmla="val 18750"/>
              <a:gd name="adj4" fmla="val -16667"/>
              <a:gd name="adj5" fmla="val 222893"/>
              <a:gd name="adj6" fmla="val -116355"/>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Czech Republic</a:t>
            </a:r>
            <a:r>
              <a:rPr lang="el-GR" sz="1600" dirty="0">
                <a:solidFill>
                  <a:schemeClr val="bg1"/>
                </a:solidFill>
                <a:ea typeface="Calibri" panose="020F0502020204030204" pitchFamily="34" charset="0"/>
                <a:cs typeface="Times New Roman" panose="02020603050405020304" pitchFamily="18" charset="0"/>
              </a:rPr>
              <a:t>: </a:t>
            </a:r>
            <a:r>
              <a:rPr lang="en-US" sz="1600" dirty="0" err="1">
                <a:solidFill>
                  <a:schemeClr val="bg1"/>
                </a:solidFill>
                <a:ea typeface="Calibri" panose="020F0502020204030204" pitchFamily="34" charset="0"/>
                <a:cs typeface="Times New Roman" panose="02020603050405020304" pitchFamily="18" charset="0"/>
              </a:rPr>
              <a:t>Personalised</a:t>
            </a:r>
            <a:r>
              <a:rPr lang="en-US" sz="1600" dirty="0">
                <a:solidFill>
                  <a:schemeClr val="bg1"/>
                </a:solidFill>
                <a:ea typeface="Calibri" panose="020F0502020204030204" pitchFamily="34" charset="0"/>
                <a:cs typeface="Times New Roman" panose="02020603050405020304" pitchFamily="18" charset="0"/>
              </a:rPr>
              <a:t> Food System: Meal Prediction tool</a:t>
            </a:r>
          </a:p>
        </p:txBody>
      </p:sp>
      <p:sp>
        <p:nvSpPr>
          <p:cNvPr id="9" name="Line Callout 2 (Accent Bar) 8"/>
          <p:cNvSpPr/>
          <p:nvPr/>
        </p:nvSpPr>
        <p:spPr>
          <a:xfrm flipH="1">
            <a:off x="86436" y="5499515"/>
            <a:ext cx="1766888" cy="881813"/>
          </a:xfrm>
          <a:prstGeom prst="accentCallout2">
            <a:avLst>
              <a:gd name="adj1" fmla="val 18750"/>
              <a:gd name="adj2" fmla="val -8333"/>
              <a:gd name="adj3" fmla="val 18750"/>
              <a:gd name="adj4" fmla="val -16667"/>
              <a:gd name="adj5" fmla="val -90715"/>
              <a:gd name="adj6" fmla="val -161481"/>
            </a:avLst>
          </a:prstGeom>
          <a:solidFill>
            <a:srgbClr val="99663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Italy</a:t>
            </a:r>
            <a:r>
              <a:rPr lang="el-GR" sz="1600" dirty="0">
                <a:solidFill>
                  <a:schemeClr val="bg1"/>
                </a:solidFill>
                <a:ea typeface="Calibri" panose="020F0502020204030204" pitchFamily="34" charset="0"/>
                <a:cs typeface="Times New Roman" panose="02020603050405020304" pitchFamily="18" charset="0"/>
              </a:rPr>
              <a:t>,</a:t>
            </a:r>
            <a:r>
              <a:rPr lang="de-DE" sz="1600" dirty="0">
                <a:solidFill>
                  <a:schemeClr val="bg1"/>
                </a:solidFill>
                <a:ea typeface="Calibri" panose="020F0502020204030204" pitchFamily="34" charset="0"/>
                <a:cs typeface="Times New Roman" panose="02020603050405020304" pitchFamily="18" charset="0"/>
              </a:rPr>
              <a:t> </a:t>
            </a:r>
            <a:r>
              <a:rPr lang="en-US" sz="1600" dirty="0">
                <a:solidFill>
                  <a:schemeClr val="bg1"/>
                </a:solidFill>
                <a:ea typeface="Calibri" panose="020F0502020204030204" pitchFamily="34" charset="0"/>
                <a:cs typeface="Times New Roman" panose="02020603050405020304" pitchFamily="18" charset="0"/>
              </a:rPr>
              <a:t>Greece:</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Soil health pilot</a:t>
            </a:r>
          </a:p>
        </p:txBody>
      </p:sp>
      <p:sp>
        <p:nvSpPr>
          <p:cNvPr id="10" name="Line Callout 2 (Accent Bar) 9"/>
          <p:cNvSpPr/>
          <p:nvPr/>
        </p:nvSpPr>
        <p:spPr>
          <a:xfrm>
            <a:off x="7067550" y="2960688"/>
            <a:ext cx="1979613" cy="1250950"/>
          </a:xfrm>
          <a:prstGeom prst="accentCallout2">
            <a:avLst>
              <a:gd name="adj1" fmla="val 18750"/>
              <a:gd name="adj2" fmla="val -8333"/>
              <a:gd name="adj3" fmla="val 18750"/>
              <a:gd name="adj4" fmla="val -16667"/>
              <a:gd name="adj5" fmla="val 138704"/>
              <a:gd name="adj6" fmla="val -115479"/>
            </a:avLst>
          </a:prstGeom>
          <a:solidFill>
            <a:srgbClr val="FFCC66"/>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Italy</a:t>
            </a:r>
            <a:r>
              <a:rPr lang="el-GR" sz="1600" dirty="0">
                <a:solidFill>
                  <a:schemeClr val="bg1"/>
                </a:solidFill>
                <a:ea typeface="Calibri" panose="020F0502020204030204" pitchFamily="34" charset="0"/>
                <a:cs typeface="Times New Roman" panose="02020603050405020304" pitchFamily="18" charset="0"/>
              </a:rPr>
              <a:t>: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Data Management for EU Seeds Networks </a:t>
            </a:r>
          </a:p>
        </p:txBody>
      </p:sp>
      <p:sp>
        <p:nvSpPr>
          <p:cNvPr id="11" name="Line Callout 2 (Accent Bar) 10"/>
          <p:cNvSpPr/>
          <p:nvPr/>
        </p:nvSpPr>
        <p:spPr>
          <a:xfrm>
            <a:off x="7062788" y="4545013"/>
            <a:ext cx="1979612" cy="1162295"/>
          </a:xfrm>
          <a:prstGeom prst="accentCallout2">
            <a:avLst>
              <a:gd name="adj1" fmla="val 18750"/>
              <a:gd name="adj2" fmla="val -8333"/>
              <a:gd name="adj3" fmla="val 18750"/>
              <a:gd name="adj4" fmla="val -16667"/>
              <a:gd name="adj5" fmla="val 47641"/>
              <a:gd name="adj6" fmla="val -57596"/>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Greece</a:t>
            </a:r>
            <a:r>
              <a:rPr lang="el-GR" sz="1600" dirty="0">
                <a:solidFill>
                  <a:schemeClr val="bg1"/>
                </a:solidFill>
                <a:ea typeface="Calibri" panose="020F0502020204030204" pitchFamily="34" charset="0"/>
                <a:cs typeface="Times New Roman" panose="02020603050405020304" pitchFamily="18" charset="0"/>
              </a:rPr>
              <a:t>: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Food Product Data Analytics</a:t>
            </a:r>
            <a:endParaRPr lang="en-GB" sz="1600" dirty="0">
              <a:solidFill>
                <a:schemeClr val="bg1"/>
              </a:solidFill>
              <a:ea typeface="Calibri" panose="020F0502020204030204" pitchFamily="34" charset="0"/>
              <a:cs typeface="Times New Roman" panose="02020603050405020304" pitchFamily="18" charset="0"/>
            </a:endParaRPr>
          </a:p>
        </p:txBody>
      </p:sp>
      <p:sp>
        <p:nvSpPr>
          <p:cNvPr id="12" name="Line Callout 2 (Accent Bar) 11"/>
          <p:cNvSpPr/>
          <p:nvPr/>
        </p:nvSpPr>
        <p:spPr>
          <a:xfrm flipH="1">
            <a:off x="86436" y="2763986"/>
            <a:ext cx="1766888" cy="1087437"/>
          </a:xfrm>
          <a:prstGeom prst="accentCallout2">
            <a:avLst>
              <a:gd name="adj1" fmla="val 18750"/>
              <a:gd name="adj2" fmla="val -8333"/>
              <a:gd name="adj3" fmla="val 18750"/>
              <a:gd name="adj4" fmla="val -16667"/>
              <a:gd name="adj5" fmla="val 81683"/>
              <a:gd name="adj6" fmla="val -127308"/>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Netherlands: Storytelling on Food production </a:t>
            </a:r>
          </a:p>
        </p:txBody>
      </p:sp>
      <p:sp>
        <p:nvSpPr>
          <p:cNvPr id="14" name="Line Callout 2 (Accent Bar) 13"/>
          <p:cNvSpPr/>
          <p:nvPr/>
        </p:nvSpPr>
        <p:spPr>
          <a:xfrm flipH="1">
            <a:off x="86436" y="4149080"/>
            <a:ext cx="1766888" cy="1087437"/>
          </a:xfrm>
          <a:prstGeom prst="accentCallout2">
            <a:avLst>
              <a:gd name="adj1" fmla="val 18750"/>
              <a:gd name="adj2" fmla="val -8333"/>
              <a:gd name="adj3" fmla="val 18750"/>
              <a:gd name="adj4" fmla="val -16667"/>
              <a:gd name="adj5" fmla="val -38205"/>
              <a:gd name="adj6" fmla="val -128846"/>
            </a:avLst>
          </a:prstGeom>
          <a:solidFill>
            <a:srgbClr val="99663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Netherlands: Compost in Precision Farming</a:t>
            </a:r>
          </a:p>
        </p:txBody>
      </p:sp>
      <p:sp>
        <p:nvSpPr>
          <p:cNvPr id="15" name="Line Callout 2 (Accent Bar) 14"/>
          <p:cNvSpPr/>
          <p:nvPr/>
        </p:nvSpPr>
        <p:spPr>
          <a:xfrm flipH="1">
            <a:off x="89397" y="1438650"/>
            <a:ext cx="1766888" cy="1087437"/>
          </a:xfrm>
          <a:prstGeom prst="accentCallout2">
            <a:avLst>
              <a:gd name="adj1" fmla="val 18750"/>
              <a:gd name="adj2" fmla="val -8333"/>
              <a:gd name="adj3" fmla="val 18750"/>
              <a:gd name="adj4" fmla="val -16667"/>
              <a:gd name="adj5" fmla="val 292799"/>
              <a:gd name="adj6" fmla="val -157202"/>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pPr>
            <a:r>
              <a:rPr lang="en-US" sz="1600" dirty="0">
                <a:solidFill>
                  <a:schemeClr val="bg1"/>
                </a:solidFill>
                <a:cs typeface="Times New Roman" panose="02020603050405020304" pitchFamily="18" charset="0"/>
              </a:rPr>
              <a:t>Italy: </a:t>
            </a:r>
            <a:r>
              <a:rPr lang="en-US" sz="1600" dirty="0" err="1">
                <a:solidFill>
                  <a:schemeClr val="bg1"/>
                </a:solidFill>
                <a:cs typeface="Times New Roman" panose="02020603050405020304" pitchFamily="18" charset="0"/>
              </a:rPr>
              <a:t>Personalised</a:t>
            </a:r>
            <a:r>
              <a:rPr lang="en-US" sz="1600" dirty="0">
                <a:solidFill>
                  <a:schemeClr val="bg1"/>
                </a:solidFill>
                <a:cs typeface="Times New Roman" panose="02020603050405020304" pitchFamily="18" charset="0"/>
              </a:rPr>
              <a:t> Public Food Systems </a:t>
            </a:r>
          </a:p>
        </p:txBody>
      </p:sp>
      <p:cxnSp>
        <p:nvCxnSpPr>
          <p:cNvPr id="4" name="Straight Connector 3"/>
          <p:cNvCxnSpPr/>
          <p:nvPr/>
        </p:nvCxnSpPr>
        <p:spPr>
          <a:xfrm flipV="1">
            <a:off x="1853324" y="5013176"/>
            <a:ext cx="3942812" cy="694132"/>
          </a:xfrm>
          <a:prstGeom prst="line">
            <a:avLst/>
          </a:prstGeom>
          <a:solidFill>
            <a:schemeClr val="bg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cxnSp>
      <p:sp>
        <p:nvSpPr>
          <p:cNvPr id="3" name="Rectangle 2">
            <a:extLst>
              <a:ext uri="{FF2B5EF4-FFF2-40B4-BE49-F238E27FC236}">
                <a16:creationId xmlns:a16="http://schemas.microsoft.com/office/drawing/2014/main" id="{ED111CDC-2ED9-4391-95E5-5329F0BD4C08}"/>
              </a:ext>
            </a:extLst>
          </p:cNvPr>
          <p:cNvSpPr/>
          <p:nvPr/>
        </p:nvSpPr>
        <p:spPr>
          <a:xfrm>
            <a:off x="2411760" y="6238273"/>
            <a:ext cx="1008112" cy="333229"/>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Seed </a:t>
            </a:r>
          </a:p>
        </p:txBody>
      </p:sp>
      <p:sp>
        <p:nvSpPr>
          <p:cNvPr id="17" name="Rectangle 16">
            <a:extLst>
              <a:ext uri="{FF2B5EF4-FFF2-40B4-BE49-F238E27FC236}">
                <a16:creationId xmlns:a16="http://schemas.microsoft.com/office/drawing/2014/main" id="{A07F4CDD-FAF8-4A5D-8EE3-2772E30B3767}"/>
              </a:ext>
            </a:extLst>
          </p:cNvPr>
          <p:cNvSpPr/>
          <p:nvPr/>
        </p:nvSpPr>
        <p:spPr>
          <a:xfrm>
            <a:off x="4162636" y="6237312"/>
            <a:ext cx="1008112" cy="333229"/>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Field  </a:t>
            </a:r>
          </a:p>
        </p:txBody>
      </p:sp>
      <p:sp>
        <p:nvSpPr>
          <p:cNvPr id="18" name="Rectangle 17">
            <a:extLst>
              <a:ext uri="{FF2B5EF4-FFF2-40B4-BE49-F238E27FC236}">
                <a16:creationId xmlns:a16="http://schemas.microsoft.com/office/drawing/2014/main" id="{0CD14C2B-6AD3-4A80-87B4-3F90AD8A29C7}"/>
              </a:ext>
            </a:extLst>
          </p:cNvPr>
          <p:cNvSpPr/>
          <p:nvPr/>
        </p:nvSpPr>
        <p:spPr>
          <a:xfrm>
            <a:off x="5953894" y="6246692"/>
            <a:ext cx="1008112" cy="333229"/>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a:t>
            </a:r>
          </a:p>
        </p:txBody>
      </p:sp>
      <p:sp>
        <p:nvSpPr>
          <p:cNvPr id="5" name="Date Placeholder 4">
            <a:extLst>
              <a:ext uri="{FF2B5EF4-FFF2-40B4-BE49-F238E27FC236}">
                <a16:creationId xmlns:a16="http://schemas.microsoft.com/office/drawing/2014/main" id="{2D5BD6C7-60DA-4302-A023-E53F44FB3A0C}"/>
              </a:ext>
            </a:extLst>
          </p:cNvPr>
          <p:cNvSpPr>
            <a:spLocks noGrp="1"/>
          </p:cNvSpPr>
          <p:nvPr>
            <p:ph type="dt" sz="half" idx="10"/>
          </p:nvPr>
        </p:nvSpPr>
        <p:spPr>
          <a:xfrm>
            <a:off x="628650" y="6592267"/>
            <a:ext cx="2057400" cy="365125"/>
          </a:xfrm>
        </p:spPr>
        <p:txBody>
          <a:bodyPr/>
          <a:lstStyle/>
          <a:p>
            <a:pPr>
              <a:defRPr/>
            </a:pPr>
            <a:r>
              <a:rPr lang="en-US" altLang="en-US" dirty="0"/>
              <a:t>November 2017</a:t>
            </a:r>
          </a:p>
        </p:txBody>
      </p:sp>
      <p:sp>
        <p:nvSpPr>
          <p:cNvPr id="19" name="Footer Placeholder 3">
            <a:extLst>
              <a:ext uri="{FF2B5EF4-FFF2-40B4-BE49-F238E27FC236}">
                <a16:creationId xmlns:a16="http://schemas.microsoft.com/office/drawing/2014/main" id="{80B3280A-953D-4D50-8FE8-F0DE0FE3E5AD}"/>
              </a:ext>
            </a:extLst>
          </p:cNvPr>
          <p:cNvSpPr>
            <a:spLocks noGrp="1"/>
          </p:cNvSpPr>
          <p:nvPr>
            <p:ph type="ftr" sz="quarter" idx="11"/>
          </p:nvPr>
        </p:nvSpPr>
        <p:spPr>
          <a:xfrm>
            <a:off x="2656871" y="6592267"/>
            <a:ext cx="3567113" cy="365125"/>
          </a:xfrm>
        </p:spPr>
        <p:txBody>
          <a:bodyPr/>
          <a:lstStyle/>
          <a:p>
            <a:pPr>
              <a:defRPr/>
            </a:pPr>
            <a:r>
              <a:rPr lang="en-US" dirty="0"/>
              <a:t>CAPSELLA Project </a:t>
            </a:r>
          </a:p>
        </p:txBody>
      </p:sp>
    </p:spTree>
    <p:extLst>
      <p:ext uri="{BB962C8B-B14F-4D97-AF65-F5344CB8AC3E}">
        <p14:creationId xmlns:p14="http://schemas.microsoft.com/office/powerpoint/2010/main" val="318322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63689" y="1464254"/>
            <a:ext cx="5040560" cy="4671250"/>
          </a:xfrm>
          <a:prstGeom prst="ellipse">
            <a:avLst/>
          </a:prstGeom>
          <a:noFill/>
          <a:ln w="117475">
            <a:solidFill>
              <a:srgbClr val="669900">
                <a:alpha val="5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bwMode="auto">
          <a:xfrm>
            <a:off x="541338" y="5755"/>
            <a:ext cx="8278812"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CAPSELLA Data flow </a:t>
            </a:r>
            <a:br>
              <a:rPr lang="en-US" altLang="en-US" dirty="0"/>
            </a:br>
            <a:r>
              <a:rPr lang="en-US" altLang="en-US" sz="2000" dirty="0"/>
              <a:t>Rural-urban linkage through data driven services</a:t>
            </a:r>
            <a:endParaRPr lang="en-US" altLang="en-US" sz="2000" dirty="0">
              <a:solidFill>
                <a:srgbClr val="606060"/>
              </a:solidFill>
            </a:endParaRPr>
          </a:p>
        </p:txBody>
      </p:sp>
      <p:sp>
        <p:nvSpPr>
          <p:cNvPr id="4" name="Footer Placeholder 3"/>
          <p:cNvSpPr>
            <a:spLocks noGrp="1"/>
          </p:cNvSpPr>
          <p:nvPr>
            <p:ph type="ftr" sz="quarter" idx="11"/>
          </p:nvPr>
        </p:nvSpPr>
        <p:spPr/>
        <p:txBody>
          <a:bodyPr/>
          <a:lstStyle/>
          <a:p>
            <a:pPr>
              <a:defRPr/>
            </a:pPr>
            <a:r>
              <a:rPr lang="en-US"/>
              <a:t>CAPSELLA Project </a:t>
            </a:r>
            <a:endParaRPr lang="en-US" dirty="0"/>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42E7-6013-4D69-87AF-E6D57D4A7CEA}" type="slidenum">
              <a:rPr lang="en-US" altLang="en-US" smtClean="0">
                <a:solidFill>
                  <a:srgbClr val="898989"/>
                </a:solidFill>
              </a:rPr>
              <a:pPr/>
              <a:t>5</a:t>
            </a:fld>
            <a:endParaRPr lang="en-US" altLang="en-US" dirty="0">
              <a:solidFill>
                <a:srgbClr val="898989"/>
              </a:solidFill>
            </a:endParaRPr>
          </a:p>
        </p:txBody>
      </p:sp>
      <p:sp>
        <p:nvSpPr>
          <p:cNvPr id="2" name="Date Placeholder 1"/>
          <p:cNvSpPr>
            <a:spLocks noGrp="1"/>
          </p:cNvSpPr>
          <p:nvPr>
            <p:ph type="dt" sz="half" idx="10"/>
          </p:nvPr>
        </p:nvSpPr>
        <p:spPr/>
        <p:txBody>
          <a:bodyPr/>
          <a:lstStyle/>
          <a:p>
            <a:pPr>
              <a:defRPr/>
            </a:pPr>
            <a:r>
              <a:rPr lang="en-US" altLang="en-US"/>
              <a:t>November 2017</a:t>
            </a:r>
            <a:endParaRPr lang="en-US" altLang="en-US" dirty="0"/>
          </a:p>
        </p:txBody>
      </p:sp>
      <p:sp>
        <p:nvSpPr>
          <p:cNvPr id="3" name="Round Diagonal Corner Rectangle 2"/>
          <p:cNvSpPr/>
          <p:nvPr/>
        </p:nvSpPr>
        <p:spPr>
          <a:xfrm>
            <a:off x="69596" y="3330821"/>
            <a:ext cx="2843120" cy="2871855"/>
          </a:xfrm>
          <a:prstGeom prst="round2DiagRect">
            <a:avLst/>
          </a:prstGeom>
          <a:solidFill>
            <a:srgbClr val="FF993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chemeClr val="bg1">
                  <a:lumMod val="9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Farmer data: agronomic, environmental</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Financial,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Citizen data:</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Consume, health, nutrition, habits…</a:t>
            </a:r>
          </a:p>
        </p:txBody>
      </p:sp>
      <p:sp>
        <p:nvSpPr>
          <p:cNvPr id="6" name="Oval 5"/>
          <p:cNvSpPr/>
          <p:nvPr/>
        </p:nvSpPr>
        <p:spPr>
          <a:xfrm>
            <a:off x="44897" y="2552783"/>
            <a:ext cx="1440160" cy="1280318"/>
          </a:xfrm>
          <a:prstGeom prst="ellipse">
            <a:avLst/>
          </a:prstGeom>
          <a:solidFill>
            <a:srgbClr val="CC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Collect Data</a:t>
            </a:r>
          </a:p>
        </p:txBody>
      </p:sp>
      <p:sp>
        <p:nvSpPr>
          <p:cNvPr id="10" name="Round Diagonal Corner Rectangle 9"/>
          <p:cNvSpPr/>
          <p:nvPr/>
        </p:nvSpPr>
        <p:spPr>
          <a:xfrm>
            <a:off x="1545875" y="1208996"/>
            <a:ext cx="2824192" cy="1445285"/>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Farmer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&amp; Consumer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&amp; Open Data  </a:t>
            </a:r>
          </a:p>
        </p:txBody>
      </p:sp>
      <p:sp>
        <p:nvSpPr>
          <p:cNvPr id="11" name="Oval 10"/>
          <p:cNvSpPr/>
          <p:nvPr/>
        </p:nvSpPr>
        <p:spPr>
          <a:xfrm>
            <a:off x="1043608" y="888190"/>
            <a:ext cx="1577418" cy="1497965"/>
          </a:xfrm>
          <a:prstGeom prst="ellipse">
            <a:avLst/>
          </a:prstGeom>
          <a:solidFill>
            <a:srgbClr val="66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Connect Data</a:t>
            </a:r>
          </a:p>
        </p:txBody>
      </p:sp>
      <p:sp>
        <p:nvSpPr>
          <p:cNvPr id="12" name="Round Diagonal Corner Rectangle 11"/>
          <p:cNvSpPr/>
          <p:nvPr/>
        </p:nvSpPr>
        <p:spPr>
          <a:xfrm>
            <a:off x="4471318" y="2677240"/>
            <a:ext cx="2764978" cy="2171390"/>
          </a:xfrm>
          <a:prstGeom prst="round2Diag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Community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suggestions,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Open data,</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Hackathon,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On site meetings</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Questionnaires</a:t>
            </a:r>
          </a:p>
        </p:txBody>
      </p:sp>
      <p:sp>
        <p:nvSpPr>
          <p:cNvPr id="13" name="Oval 12"/>
          <p:cNvSpPr/>
          <p:nvPr/>
        </p:nvSpPr>
        <p:spPr>
          <a:xfrm>
            <a:off x="6228184" y="2605326"/>
            <a:ext cx="1440160" cy="1280318"/>
          </a:xfrm>
          <a:prstGeom prst="ellipse">
            <a:avLst/>
          </a:prstGeom>
          <a:solidFill>
            <a:srgbClr val="0066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Enrich Data</a:t>
            </a:r>
          </a:p>
        </p:txBody>
      </p:sp>
      <p:sp>
        <p:nvSpPr>
          <p:cNvPr id="15" name="Rectangle: Single Corner Rounded 14"/>
          <p:cNvSpPr/>
          <p:nvPr/>
        </p:nvSpPr>
        <p:spPr>
          <a:xfrm>
            <a:off x="3838613" y="5136662"/>
            <a:ext cx="5125875" cy="1532698"/>
          </a:xfrm>
          <a:prstGeom prst="round1Rect">
            <a:avLst/>
          </a:prstGeom>
          <a:solidFill>
            <a:srgbClr val="CC33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dirty="0"/>
              <a:t>Provide s</a:t>
            </a:r>
            <a:r>
              <a:rPr lang="nl-NL" dirty="0"/>
              <a:t>olutions to societal and sustainability challenges using     </a:t>
            </a:r>
            <a:r>
              <a:rPr lang="en-US" dirty="0"/>
              <a:t>Commons     Collective problem solving     Knowledge sharing     Social exchange     Community-wide participation at local scale     Open Data Solutions</a:t>
            </a:r>
            <a:endParaRPr lang="nl-NL" dirty="0"/>
          </a:p>
        </p:txBody>
      </p:sp>
      <p:sp>
        <p:nvSpPr>
          <p:cNvPr id="17" name="Round Diagonal Corner Rectangle 9"/>
          <p:cNvSpPr/>
          <p:nvPr/>
        </p:nvSpPr>
        <p:spPr>
          <a:xfrm>
            <a:off x="5819293" y="1175849"/>
            <a:ext cx="3000857" cy="1225420"/>
          </a:xfrm>
          <a:prstGeom prst="round2Diag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Extract 	 Knowledge</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Add sentiment</a:t>
            </a:r>
          </a:p>
        </p:txBody>
      </p:sp>
      <p:sp>
        <p:nvSpPr>
          <p:cNvPr id="18" name="Oval 17"/>
          <p:cNvSpPr/>
          <p:nvPr/>
        </p:nvSpPr>
        <p:spPr>
          <a:xfrm>
            <a:off x="5220073" y="783315"/>
            <a:ext cx="1564056" cy="1362695"/>
          </a:xfrm>
          <a:prstGeom prst="ellipse">
            <a:avLst/>
          </a:prstGeom>
          <a:solidFill>
            <a:schemeClr val="accent6">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lumMod val="95000"/>
                  </a:schemeClr>
                </a:solidFill>
              </a:rPr>
              <a:t>Analyse</a:t>
            </a:r>
            <a:r>
              <a:rPr lang="en-US" b="1" dirty="0">
                <a:solidFill>
                  <a:schemeClr val="bg1">
                    <a:lumMod val="95000"/>
                  </a:schemeClr>
                </a:solidFill>
              </a:rPr>
              <a:t> Data</a:t>
            </a:r>
          </a:p>
        </p:txBody>
      </p:sp>
      <p:pic>
        <p:nvPicPr>
          <p:cNvPr id="7" name="Picture 6">
            <a:extLst>
              <a:ext uri="{FF2B5EF4-FFF2-40B4-BE49-F238E27FC236}">
                <a16:creationId xmlns:a16="http://schemas.microsoft.com/office/drawing/2014/main" id="{D516C42B-AF78-4197-A290-A6873F3A5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907" y="5532614"/>
            <a:ext cx="155081" cy="255257"/>
          </a:xfrm>
          <a:prstGeom prst="rect">
            <a:avLst/>
          </a:prstGeom>
        </p:spPr>
      </p:pic>
      <p:pic>
        <p:nvPicPr>
          <p:cNvPr id="19" name="Picture 18">
            <a:extLst>
              <a:ext uri="{FF2B5EF4-FFF2-40B4-BE49-F238E27FC236}">
                <a16:creationId xmlns:a16="http://schemas.microsoft.com/office/drawing/2014/main" id="{F40E7B1A-BC8E-4973-8E46-51CF15142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185" y="5547469"/>
            <a:ext cx="155081" cy="255257"/>
          </a:xfrm>
          <a:prstGeom prst="rect">
            <a:avLst/>
          </a:prstGeom>
        </p:spPr>
      </p:pic>
      <p:pic>
        <p:nvPicPr>
          <p:cNvPr id="20" name="Picture 19">
            <a:extLst>
              <a:ext uri="{FF2B5EF4-FFF2-40B4-BE49-F238E27FC236}">
                <a16:creationId xmlns:a16="http://schemas.microsoft.com/office/drawing/2014/main" id="{6EA1FD55-220F-437D-8115-C5D5E615E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12" y="5830962"/>
            <a:ext cx="155081" cy="255257"/>
          </a:xfrm>
          <a:prstGeom prst="rect">
            <a:avLst/>
          </a:prstGeom>
        </p:spPr>
      </p:pic>
      <p:pic>
        <p:nvPicPr>
          <p:cNvPr id="21" name="Picture 20">
            <a:extLst>
              <a:ext uri="{FF2B5EF4-FFF2-40B4-BE49-F238E27FC236}">
                <a16:creationId xmlns:a16="http://schemas.microsoft.com/office/drawing/2014/main" id="{8880255C-1AB1-422E-84C1-27FBA6AAC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266" y="6350770"/>
            <a:ext cx="155081" cy="255257"/>
          </a:xfrm>
          <a:prstGeom prst="rect">
            <a:avLst/>
          </a:prstGeom>
        </p:spPr>
      </p:pic>
      <p:pic>
        <p:nvPicPr>
          <p:cNvPr id="22" name="Picture 21">
            <a:extLst>
              <a:ext uri="{FF2B5EF4-FFF2-40B4-BE49-F238E27FC236}">
                <a16:creationId xmlns:a16="http://schemas.microsoft.com/office/drawing/2014/main" id="{5A730C60-2C79-4A81-8564-162109C32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566" y="6086219"/>
            <a:ext cx="155081" cy="255257"/>
          </a:xfrm>
          <a:prstGeom prst="rect">
            <a:avLst/>
          </a:prstGeom>
        </p:spPr>
      </p:pic>
      <p:pic>
        <p:nvPicPr>
          <p:cNvPr id="23" name="Picture 22">
            <a:extLst>
              <a:ext uri="{FF2B5EF4-FFF2-40B4-BE49-F238E27FC236}">
                <a16:creationId xmlns:a16="http://schemas.microsoft.com/office/drawing/2014/main" id="{AA02D927-E81E-41BD-847C-E835E1DBD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906" y="5802726"/>
            <a:ext cx="155081" cy="255257"/>
          </a:xfrm>
          <a:prstGeom prst="rect">
            <a:avLst/>
          </a:prstGeom>
        </p:spPr>
      </p:pic>
    </p:spTree>
    <p:extLst>
      <p:ext uri="{BB962C8B-B14F-4D97-AF65-F5344CB8AC3E}">
        <p14:creationId xmlns:p14="http://schemas.microsoft.com/office/powerpoint/2010/main" val="87247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2E7EC36E-E15E-404F-A912-2ED3C0537D96}"/>
              </a:ext>
            </a:extLst>
          </p:cNvPr>
          <p:cNvSpPr/>
          <p:nvPr/>
        </p:nvSpPr>
        <p:spPr>
          <a:xfrm>
            <a:off x="3704253" y="1365031"/>
            <a:ext cx="3290410" cy="4740182"/>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bg1">
                    <a:lumMod val="85000"/>
                  </a:schemeClr>
                </a:solidFill>
              </a:rPr>
              <a:t>CAPSELLA project</a:t>
            </a:r>
          </a:p>
          <a:p>
            <a:pPr algn="ctr"/>
            <a:endParaRPr lang="en-US" sz="900" dirty="0">
              <a:solidFill>
                <a:schemeClr val="bg1">
                  <a:lumMod val="85000"/>
                </a:schemeClr>
              </a:solidFill>
            </a:endParaRPr>
          </a:p>
          <a:p>
            <a:pPr algn="ctr"/>
            <a:r>
              <a:rPr lang="en-US" sz="1600" dirty="0">
                <a:solidFill>
                  <a:schemeClr val="bg1">
                    <a:lumMod val="85000"/>
                  </a:schemeClr>
                </a:solidFill>
              </a:rPr>
              <a:t>Fostering agrobiodiversity using data driven ICT in</a:t>
            </a:r>
          </a:p>
          <a:p>
            <a:pPr algn="ctr"/>
            <a:r>
              <a:rPr lang="en-US" sz="1600" dirty="0">
                <a:solidFill>
                  <a:schemeClr val="bg1">
                    <a:lumMod val="85000"/>
                  </a:schemeClr>
                </a:solidFill>
              </a:rPr>
              <a:t> seed, field, food</a:t>
            </a:r>
          </a:p>
        </p:txBody>
      </p:sp>
      <p:sp>
        <p:nvSpPr>
          <p:cNvPr id="2" name="Title 1">
            <a:extLst>
              <a:ext uri="{FF2B5EF4-FFF2-40B4-BE49-F238E27FC236}">
                <a16:creationId xmlns:a16="http://schemas.microsoft.com/office/drawing/2014/main" id="{31590768-49BD-4AC6-A6F5-383F1E454D37}"/>
              </a:ext>
            </a:extLst>
          </p:cNvPr>
          <p:cNvSpPr>
            <a:spLocks noGrp="1"/>
          </p:cNvSpPr>
          <p:nvPr>
            <p:ph type="title"/>
          </p:nvPr>
        </p:nvSpPr>
        <p:spPr>
          <a:xfrm>
            <a:off x="688261" y="137101"/>
            <a:ext cx="7886700" cy="543595"/>
          </a:xfrm>
        </p:spPr>
        <p:txBody>
          <a:bodyPr/>
          <a:lstStyle/>
          <a:p>
            <a:r>
              <a:rPr lang="en-US" dirty="0"/>
              <a:t>A CAPSELLA Success Story</a:t>
            </a:r>
          </a:p>
        </p:txBody>
      </p:sp>
      <p:sp>
        <p:nvSpPr>
          <p:cNvPr id="4" name="Date Placeholder 3">
            <a:extLst>
              <a:ext uri="{FF2B5EF4-FFF2-40B4-BE49-F238E27FC236}">
                <a16:creationId xmlns:a16="http://schemas.microsoft.com/office/drawing/2014/main" id="{6B8974F3-9225-4E02-9C85-C7E1D9D16A20}"/>
              </a:ext>
            </a:extLst>
          </p:cNvPr>
          <p:cNvSpPr>
            <a:spLocks noGrp="1"/>
          </p:cNvSpPr>
          <p:nvPr>
            <p:ph type="dt" sz="half" idx="10"/>
          </p:nvPr>
        </p:nvSpPr>
        <p:spPr/>
        <p:txBody>
          <a:bodyPr/>
          <a:lstStyle/>
          <a:p>
            <a:pPr>
              <a:defRPr/>
            </a:pPr>
            <a:r>
              <a:rPr lang="en-US" altLang="en-US"/>
              <a:t>November 2017</a:t>
            </a:r>
            <a:endParaRPr lang="en-US" altLang="en-US" dirty="0"/>
          </a:p>
        </p:txBody>
      </p:sp>
      <p:sp>
        <p:nvSpPr>
          <p:cNvPr id="5" name="Footer Placeholder 4">
            <a:extLst>
              <a:ext uri="{FF2B5EF4-FFF2-40B4-BE49-F238E27FC236}">
                <a16:creationId xmlns:a16="http://schemas.microsoft.com/office/drawing/2014/main" id="{36CAE24F-996B-42A9-AC8E-D04224C42BF1}"/>
              </a:ext>
            </a:extLst>
          </p:cNvPr>
          <p:cNvSpPr>
            <a:spLocks noGrp="1"/>
          </p:cNvSpPr>
          <p:nvPr>
            <p:ph type="ftr" sz="quarter" idx="11"/>
          </p:nvPr>
        </p:nvSpPr>
        <p:spPr>
          <a:xfrm>
            <a:off x="2555875" y="6592267"/>
            <a:ext cx="3567113" cy="365125"/>
          </a:xfrm>
        </p:spPr>
        <p:txBody>
          <a:bodyPr/>
          <a:lstStyle/>
          <a:p>
            <a:pPr>
              <a:defRPr/>
            </a:pPr>
            <a:r>
              <a:rPr lang="en-US"/>
              <a:t>CAPSELLA Project </a:t>
            </a:r>
            <a:endParaRPr lang="en-US" dirty="0"/>
          </a:p>
        </p:txBody>
      </p:sp>
      <p:sp>
        <p:nvSpPr>
          <p:cNvPr id="6" name="Slide Number Placeholder 5">
            <a:extLst>
              <a:ext uri="{FF2B5EF4-FFF2-40B4-BE49-F238E27FC236}">
                <a16:creationId xmlns:a16="http://schemas.microsoft.com/office/drawing/2014/main" id="{F2C94C87-28DA-45FB-866C-FA9D0B5C781B}"/>
              </a:ext>
            </a:extLst>
          </p:cNvPr>
          <p:cNvSpPr>
            <a:spLocks noGrp="1"/>
          </p:cNvSpPr>
          <p:nvPr>
            <p:ph type="sldNum" sz="quarter" idx="12"/>
          </p:nvPr>
        </p:nvSpPr>
        <p:spPr>
          <a:xfrm>
            <a:off x="6444208" y="6546502"/>
            <a:ext cx="2057400" cy="365125"/>
          </a:xfrm>
        </p:spPr>
        <p:txBody>
          <a:bodyPr/>
          <a:lstStyle/>
          <a:p>
            <a:pPr>
              <a:defRPr/>
            </a:pPr>
            <a:fld id="{A2BECB74-8EEE-43A0-88E8-99DEB3B6F461}" type="slidenum">
              <a:rPr lang="en-US" altLang="en-US" smtClean="0"/>
              <a:pPr>
                <a:defRPr/>
              </a:pPr>
              <a:t>6</a:t>
            </a:fld>
            <a:endParaRPr lang="en-US" altLang="en-US"/>
          </a:p>
        </p:txBody>
      </p:sp>
      <p:sp>
        <p:nvSpPr>
          <p:cNvPr id="34" name="Rectangle 33">
            <a:extLst>
              <a:ext uri="{FF2B5EF4-FFF2-40B4-BE49-F238E27FC236}">
                <a16:creationId xmlns:a16="http://schemas.microsoft.com/office/drawing/2014/main" id="{6D2F1728-786C-482F-A9DD-665CE43F9792}"/>
              </a:ext>
            </a:extLst>
          </p:cNvPr>
          <p:cNvSpPr/>
          <p:nvPr/>
        </p:nvSpPr>
        <p:spPr>
          <a:xfrm>
            <a:off x="1633128" y="862938"/>
            <a:ext cx="6336030" cy="369332"/>
          </a:xfrm>
          <a:prstGeom prst="rect">
            <a:avLst/>
          </a:prstGeom>
        </p:spPr>
        <p:txBody>
          <a:bodyPr wrap="none">
            <a:spAutoFit/>
          </a:bodyPr>
          <a:lstStyle/>
          <a:p>
            <a:r>
              <a:rPr lang="en-US" dirty="0">
                <a:solidFill>
                  <a:schemeClr val="tx2">
                    <a:lumMod val="65000"/>
                    <a:lumOff val="35000"/>
                  </a:schemeClr>
                </a:solidFill>
              </a:rPr>
              <a:t>Merging two pilots and bringing two different worlds together</a:t>
            </a:r>
          </a:p>
        </p:txBody>
      </p:sp>
      <p:sp>
        <p:nvSpPr>
          <p:cNvPr id="3" name="Rectangle: Rounded Corners 2">
            <a:extLst>
              <a:ext uri="{FF2B5EF4-FFF2-40B4-BE49-F238E27FC236}">
                <a16:creationId xmlns:a16="http://schemas.microsoft.com/office/drawing/2014/main" id="{64F7F7E8-BD14-445B-B8CD-778F976D675A}"/>
              </a:ext>
            </a:extLst>
          </p:cNvPr>
          <p:cNvSpPr/>
          <p:nvPr/>
        </p:nvSpPr>
        <p:spPr>
          <a:xfrm>
            <a:off x="7142345" y="1365031"/>
            <a:ext cx="1656184" cy="4743329"/>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Technology for smart Agriculture: connecting ICT &amp; machines </a:t>
            </a:r>
          </a:p>
          <a:p>
            <a:pPr algn="ctr"/>
            <a:r>
              <a:rPr lang="en-US" sz="1600" dirty="0"/>
              <a:t>&amp; people</a:t>
            </a:r>
          </a:p>
        </p:txBody>
      </p:sp>
      <p:sp>
        <p:nvSpPr>
          <p:cNvPr id="35" name="Rectangle: Rounded Corners 34">
            <a:extLst>
              <a:ext uri="{FF2B5EF4-FFF2-40B4-BE49-F238E27FC236}">
                <a16:creationId xmlns:a16="http://schemas.microsoft.com/office/drawing/2014/main" id="{DD970EBD-B938-4C1F-AA62-95062EA549AA}"/>
              </a:ext>
            </a:extLst>
          </p:cNvPr>
          <p:cNvSpPr/>
          <p:nvPr/>
        </p:nvSpPr>
        <p:spPr>
          <a:xfrm>
            <a:off x="1928377" y="1360109"/>
            <a:ext cx="1656184" cy="47401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CAPS </a:t>
            </a:r>
          </a:p>
          <a:p>
            <a:pPr algn="ctr"/>
            <a:r>
              <a:rPr lang="en-US" sz="1600" dirty="0"/>
              <a:t>Farmers knowledge for innovation</a:t>
            </a:r>
          </a:p>
        </p:txBody>
      </p:sp>
      <p:sp>
        <p:nvSpPr>
          <p:cNvPr id="37" name="Rectangle 36">
            <a:extLst>
              <a:ext uri="{FF2B5EF4-FFF2-40B4-BE49-F238E27FC236}">
                <a16:creationId xmlns:a16="http://schemas.microsoft.com/office/drawing/2014/main" id="{C0CBE4D1-8381-4746-A618-B2B738BB1E30}"/>
              </a:ext>
            </a:extLst>
          </p:cNvPr>
          <p:cNvSpPr/>
          <p:nvPr/>
        </p:nvSpPr>
        <p:spPr>
          <a:xfrm>
            <a:off x="3491880" y="5057388"/>
            <a:ext cx="1282555" cy="836857"/>
          </a:xfrm>
          <a:prstGeom prst="rect">
            <a:avLst/>
          </a:prstGeom>
          <a:solidFill>
            <a:srgbClr val="996633"/>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Soil Health Pilot</a:t>
            </a:r>
          </a:p>
        </p:txBody>
      </p:sp>
      <p:sp>
        <p:nvSpPr>
          <p:cNvPr id="38" name="Rectangle 37">
            <a:extLst>
              <a:ext uri="{FF2B5EF4-FFF2-40B4-BE49-F238E27FC236}">
                <a16:creationId xmlns:a16="http://schemas.microsoft.com/office/drawing/2014/main" id="{94A0EE06-2D4F-41BD-8724-7BDE74F132DE}"/>
              </a:ext>
            </a:extLst>
          </p:cNvPr>
          <p:cNvSpPr/>
          <p:nvPr/>
        </p:nvSpPr>
        <p:spPr>
          <a:xfrm>
            <a:off x="3982857" y="4282031"/>
            <a:ext cx="1124171" cy="903960"/>
          </a:xfrm>
          <a:prstGeom prst="rect">
            <a:avLst/>
          </a:prstGeom>
          <a:solidFill>
            <a:srgbClr val="996633"/>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Quality of parcels</a:t>
            </a:r>
          </a:p>
        </p:txBody>
      </p:sp>
      <p:sp>
        <p:nvSpPr>
          <p:cNvPr id="39" name="Rectangle 38">
            <a:extLst>
              <a:ext uri="{FF2B5EF4-FFF2-40B4-BE49-F238E27FC236}">
                <a16:creationId xmlns:a16="http://schemas.microsoft.com/office/drawing/2014/main" id="{968B1B2A-3295-4070-BB9D-7B9A8EC51D0D}"/>
              </a:ext>
            </a:extLst>
          </p:cNvPr>
          <p:cNvSpPr/>
          <p:nvPr/>
        </p:nvSpPr>
        <p:spPr>
          <a:xfrm>
            <a:off x="4283968" y="3608366"/>
            <a:ext cx="950365" cy="818985"/>
          </a:xfrm>
          <a:prstGeom prst="rect">
            <a:avLst/>
          </a:prstGeom>
          <a:solidFill>
            <a:srgbClr val="996633"/>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Spade test &amp; app</a:t>
            </a:r>
          </a:p>
        </p:txBody>
      </p:sp>
      <p:sp>
        <p:nvSpPr>
          <p:cNvPr id="40" name="Rectangle 39">
            <a:extLst>
              <a:ext uri="{FF2B5EF4-FFF2-40B4-BE49-F238E27FC236}">
                <a16:creationId xmlns:a16="http://schemas.microsoft.com/office/drawing/2014/main" id="{C11357CD-CF6F-4181-BECD-585394FAF93E}"/>
              </a:ext>
            </a:extLst>
          </p:cNvPr>
          <p:cNvSpPr/>
          <p:nvPr/>
        </p:nvSpPr>
        <p:spPr>
          <a:xfrm>
            <a:off x="6063791" y="5057388"/>
            <a:ext cx="1244513" cy="785421"/>
          </a:xfrm>
          <a:prstGeom prst="rect">
            <a:avLst/>
          </a:prstGeom>
          <a:solidFill>
            <a:srgbClr val="6633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Precision Farming Pilot</a:t>
            </a:r>
          </a:p>
        </p:txBody>
      </p:sp>
      <p:sp>
        <p:nvSpPr>
          <p:cNvPr id="41" name="Rectangle 40">
            <a:extLst>
              <a:ext uri="{FF2B5EF4-FFF2-40B4-BE49-F238E27FC236}">
                <a16:creationId xmlns:a16="http://schemas.microsoft.com/office/drawing/2014/main" id="{55B5227C-B01C-48D0-B92B-EACC7F22B308}"/>
              </a:ext>
            </a:extLst>
          </p:cNvPr>
          <p:cNvSpPr/>
          <p:nvPr/>
        </p:nvSpPr>
        <p:spPr>
          <a:xfrm>
            <a:off x="5639041" y="4282031"/>
            <a:ext cx="1118023" cy="891490"/>
          </a:xfrm>
          <a:prstGeom prst="rect">
            <a:avLst/>
          </a:prstGeom>
          <a:solidFill>
            <a:srgbClr val="6633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 of compost</a:t>
            </a:r>
          </a:p>
        </p:txBody>
      </p:sp>
      <p:sp>
        <p:nvSpPr>
          <p:cNvPr id="42" name="Rectangle 41">
            <a:extLst>
              <a:ext uri="{FF2B5EF4-FFF2-40B4-BE49-F238E27FC236}">
                <a16:creationId xmlns:a16="http://schemas.microsoft.com/office/drawing/2014/main" id="{A71DA96D-7801-4DF5-BDFA-989BEB2AD9BE}"/>
              </a:ext>
            </a:extLst>
          </p:cNvPr>
          <p:cNvSpPr/>
          <p:nvPr/>
        </p:nvSpPr>
        <p:spPr>
          <a:xfrm>
            <a:off x="5491359" y="3608366"/>
            <a:ext cx="1060516" cy="785594"/>
          </a:xfrm>
          <a:prstGeom prst="rect">
            <a:avLst/>
          </a:prstGeom>
          <a:solidFill>
            <a:srgbClr val="6633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Compost Calculator app</a:t>
            </a:r>
          </a:p>
        </p:txBody>
      </p:sp>
      <p:sp>
        <p:nvSpPr>
          <p:cNvPr id="12" name="Block Arc 11">
            <a:extLst>
              <a:ext uri="{FF2B5EF4-FFF2-40B4-BE49-F238E27FC236}">
                <a16:creationId xmlns:a16="http://schemas.microsoft.com/office/drawing/2014/main" id="{0E7D5046-8235-4184-B11F-98D1351FEFBB}"/>
              </a:ext>
            </a:extLst>
          </p:cNvPr>
          <p:cNvSpPr/>
          <p:nvPr/>
        </p:nvSpPr>
        <p:spPr>
          <a:xfrm>
            <a:off x="4650884" y="3149347"/>
            <a:ext cx="1547168" cy="817666"/>
          </a:xfrm>
          <a:prstGeom prst="blockArc">
            <a:avLst/>
          </a:pr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5E610648-A6D0-45F2-95E8-2CE9429B6EE1}"/>
              </a:ext>
            </a:extLst>
          </p:cNvPr>
          <p:cNvSpPr/>
          <p:nvPr/>
        </p:nvSpPr>
        <p:spPr>
          <a:xfrm>
            <a:off x="3982857" y="3121312"/>
            <a:ext cx="2959659" cy="410882"/>
          </a:xfrm>
          <a:prstGeom prst="rect">
            <a:avLst/>
          </a:prstGeom>
        </p:spPr>
        <p:txBody>
          <a:bodyPr wrap="square">
            <a:spAutoFit/>
          </a:bodyPr>
          <a:lstStyle/>
          <a:p>
            <a:pPr algn="ctr">
              <a:lnSpc>
                <a:spcPct val="115000"/>
              </a:lnSpc>
              <a:spcAft>
                <a:spcPts val="0"/>
              </a:spcAft>
            </a:pPr>
            <a:r>
              <a:rPr lang="nl-NL" dirty="0">
                <a:solidFill>
                  <a:schemeClr val="bg1">
                    <a:lumMod val="85000"/>
                  </a:schemeClr>
                </a:solidFill>
                <a:ea typeface="Arial" panose="020B0604020202020204" pitchFamily="34" charset="0"/>
              </a:rPr>
              <a:t>Connect design &amp; process </a:t>
            </a:r>
            <a:endParaRPr lang="en-US" dirty="0">
              <a:solidFill>
                <a:schemeClr val="bg1">
                  <a:lumMod val="85000"/>
                </a:schemeClr>
              </a:solidFill>
              <a:ea typeface="Arial" panose="020B0604020202020204" pitchFamily="34" charset="0"/>
            </a:endParaRPr>
          </a:p>
        </p:txBody>
      </p:sp>
      <p:sp>
        <p:nvSpPr>
          <p:cNvPr id="18" name="Rechthoek 44">
            <a:extLst>
              <a:ext uri="{FF2B5EF4-FFF2-40B4-BE49-F238E27FC236}">
                <a16:creationId xmlns:a16="http://schemas.microsoft.com/office/drawing/2014/main" id="{D24BD196-2B7B-49E6-9F37-61430B795B7F}"/>
              </a:ext>
            </a:extLst>
          </p:cNvPr>
          <p:cNvSpPr/>
          <p:nvPr/>
        </p:nvSpPr>
        <p:spPr>
          <a:xfrm>
            <a:off x="467544" y="5173521"/>
            <a:ext cx="1133705" cy="720724"/>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Project </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Development</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p:txBody>
      </p:sp>
      <p:sp>
        <p:nvSpPr>
          <p:cNvPr id="19" name="Rechthoek 45">
            <a:extLst>
              <a:ext uri="{FF2B5EF4-FFF2-40B4-BE49-F238E27FC236}">
                <a16:creationId xmlns:a16="http://schemas.microsoft.com/office/drawing/2014/main" id="{61EB1A9C-A3A0-4B89-8751-E57ED4BD8D82}"/>
              </a:ext>
            </a:extLst>
          </p:cNvPr>
          <p:cNvSpPr/>
          <p:nvPr/>
        </p:nvSpPr>
        <p:spPr>
          <a:xfrm>
            <a:off x="467544" y="4405487"/>
            <a:ext cx="1133705" cy="768033"/>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Community Requirements</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Collection</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p:txBody>
      </p:sp>
      <p:sp>
        <p:nvSpPr>
          <p:cNvPr id="20" name="Rechthoek 46">
            <a:extLst>
              <a:ext uri="{FF2B5EF4-FFF2-40B4-BE49-F238E27FC236}">
                <a16:creationId xmlns:a16="http://schemas.microsoft.com/office/drawing/2014/main" id="{B72F3EAD-4B4C-4232-BFF0-906FD857606E}"/>
              </a:ext>
            </a:extLst>
          </p:cNvPr>
          <p:cNvSpPr/>
          <p:nvPr/>
        </p:nvSpPr>
        <p:spPr>
          <a:xfrm>
            <a:off x="468168" y="3786986"/>
            <a:ext cx="1133661" cy="606974"/>
          </a:xfrm>
          <a:prstGeom prst="rect">
            <a:avLst/>
          </a:prstGeom>
          <a:solidFill>
            <a:sysClr val="window" lastClr="FFFFFF">
              <a:lumMod val="9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a:solidFill>
                  <a:schemeClr val="bg2">
                    <a:lumMod val="75000"/>
                  </a:schemeClr>
                </a:solidFill>
                <a:effectLst/>
                <a:latin typeface="Verdana" panose="020B0604030504040204" pitchFamily="34" charset="0"/>
                <a:ea typeface="Calibri" panose="020F0502020204030204" pitchFamily="34" charset="0"/>
              </a:rPr>
              <a:t>Collaborative Co-Design </a:t>
            </a:r>
            <a:endParaRPr lang="en-US" sz="120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a:solidFill>
                  <a:schemeClr val="bg2">
                    <a:lumMod val="75000"/>
                  </a:schemeClr>
                </a:solidFill>
                <a:effectLst/>
                <a:latin typeface="Verdana" panose="020B0604030504040204" pitchFamily="34" charset="0"/>
                <a:ea typeface="Calibri" panose="020F0502020204030204" pitchFamily="34" charset="0"/>
              </a:rPr>
              <a:t>of Tools</a:t>
            </a:r>
            <a:endParaRPr lang="en-US" sz="1200">
              <a:solidFill>
                <a:schemeClr val="bg2">
                  <a:lumMod val="75000"/>
                </a:schemeClr>
              </a:solidFill>
              <a:effectLst/>
              <a:latin typeface="Times New Roman" panose="02020603050405020304" pitchFamily="18" charset="0"/>
              <a:ea typeface="Arial" panose="020B0604020202020204" pitchFamily="34" charset="0"/>
            </a:endParaRPr>
          </a:p>
        </p:txBody>
      </p:sp>
      <p:sp>
        <p:nvSpPr>
          <p:cNvPr id="21" name="Rechthoek 47">
            <a:extLst>
              <a:ext uri="{FF2B5EF4-FFF2-40B4-BE49-F238E27FC236}">
                <a16:creationId xmlns:a16="http://schemas.microsoft.com/office/drawing/2014/main" id="{BD68F1E8-2021-4998-A563-0B80AA63D74B}"/>
              </a:ext>
            </a:extLst>
          </p:cNvPr>
          <p:cNvSpPr/>
          <p:nvPr/>
        </p:nvSpPr>
        <p:spPr>
          <a:xfrm>
            <a:off x="468169" y="3140968"/>
            <a:ext cx="1128787" cy="616422"/>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Implementation</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and evaluation</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p:txBody>
      </p:sp>
      <p:sp>
        <p:nvSpPr>
          <p:cNvPr id="22" name="Rechthoek 56">
            <a:extLst>
              <a:ext uri="{FF2B5EF4-FFF2-40B4-BE49-F238E27FC236}">
                <a16:creationId xmlns:a16="http://schemas.microsoft.com/office/drawing/2014/main" id="{16BC24FD-3D17-4E08-A5CC-D5BE05F71173}"/>
              </a:ext>
            </a:extLst>
          </p:cNvPr>
          <p:cNvSpPr/>
          <p:nvPr/>
        </p:nvSpPr>
        <p:spPr>
          <a:xfrm>
            <a:off x="467544" y="2132856"/>
            <a:ext cx="1128395" cy="425116"/>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a:solidFill>
                  <a:schemeClr val="bg2">
                    <a:lumMod val="75000"/>
                  </a:schemeClr>
                </a:solidFill>
                <a:effectLst/>
                <a:latin typeface="Verdana" panose="020B0604030504040204" pitchFamily="34" charset="0"/>
                <a:ea typeface="Calibri" panose="020F0502020204030204" pitchFamily="34" charset="0"/>
              </a:rPr>
              <a:t>Next phases and loops</a:t>
            </a:r>
            <a:endParaRPr lang="en-US" sz="1200">
              <a:solidFill>
                <a:schemeClr val="bg2">
                  <a:lumMod val="75000"/>
                </a:schemeClr>
              </a:solidFill>
              <a:effectLst/>
              <a:latin typeface="Times New Roman" panose="02020603050405020304" pitchFamily="18" charset="0"/>
              <a:ea typeface="Arial" panose="020B0604020202020204" pitchFamily="34" charset="0"/>
            </a:endParaRPr>
          </a:p>
        </p:txBody>
      </p:sp>
      <p:cxnSp>
        <p:nvCxnSpPr>
          <p:cNvPr id="11" name="Straight Connector 10">
            <a:extLst>
              <a:ext uri="{FF2B5EF4-FFF2-40B4-BE49-F238E27FC236}">
                <a16:creationId xmlns:a16="http://schemas.microsoft.com/office/drawing/2014/main" id="{8DE90425-6464-4E1E-B0AB-2BBBBA4AB111}"/>
              </a:ext>
            </a:extLst>
          </p:cNvPr>
          <p:cNvCxnSpPr>
            <a:cxnSpLocks/>
          </p:cNvCxnSpPr>
          <p:nvPr/>
        </p:nvCxnSpPr>
        <p:spPr>
          <a:xfrm>
            <a:off x="1595938" y="5589240"/>
            <a:ext cx="2160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985635-239B-47B5-B49F-A9AC72FC6A9D}"/>
              </a:ext>
            </a:extLst>
          </p:cNvPr>
          <p:cNvCxnSpPr>
            <a:cxnSpLocks/>
          </p:cNvCxnSpPr>
          <p:nvPr/>
        </p:nvCxnSpPr>
        <p:spPr>
          <a:xfrm>
            <a:off x="1595938" y="4797152"/>
            <a:ext cx="2556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CE9D55-3049-4076-B235-00CCD9CBE8C6}"/>
              </a:ext>
            </a:extLst>
          </p:cNvPr>
          <p:cNvCxnSpPr>
            <a:cxnSpLocks/>
          </p:cNvCxnSpPr>
          <p:nvPr/>
        </p:nvCxnSpPr>
        <p:spPr>
          <a:xfrm>
            <a:off x="1595938" y="4077072"/>
            <a:ext cx="2844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ED4EDC-6ECB-4939-8670-C12C81BA507C}"/>
              </a:ext>
            </a:extLst>
          </p:cNvPr>
          <p:cNvCxnSpPr>
            <a:cxnSpLocks/>
          </p:cNvCxnSpPr>
          <p:nvPr/>
        </p:nvCxnSpPr>
        <p:spPr>
          <a:xfrm>
            <a:off x="1595938" y="3356992"/>
            <a:ext cx="2520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sp>
        <p:nvSpPr>
          <p:cNvPr id="45" name="PIJL-OMHOOG 32">
            <a:extLst>
              <a:ext uri="{FF2B5EF4-FFF2-40B4-BE49-F238E27FC236}">
                <a16:creationId xmlns:a16="http://schemas.microsoft.com/office/drawing/2014/main" id="{D84DE890-927C-425D-B0DC-4984076BBB18}"/>
              </a:ext>
            </a:extLst>
          </p:cNvPr>
          <p:cNvSpPr/>
          <p:nvPr/>
        </p:nvSpPr>
        <p:spPr>
          <a:xfrm>
            <a:off x="262355" y="1844825"/>
            <a:ext cx="279400" cy="4083698"/>
          </a:xfrm>
          <a:prstGeom prst="upArrow">
            <a:avLst/>
          </a:prstGeom>
          <a:solidFill>
            <a:srgbClr val="808000"/>
          </a:solidFill>
          <a:ln w="25400" cap="flat" cmpd="sng" algn="ctr">
            <a:solidFill>
              <a:schemeClr val="bg1">
                <a:lumMod val="9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hthoek 37">
            <a:extLst>
              <a:ext uri="{FF2B5EF4-FFF2-40B4-BE49-F238E27FC236}">
                <a16:creationId xmlns:a16="http://schemas.microsoft.com/office/drawing/2014/main" id="{F7474421-55AB-4E75-B2DD-842D4A777DAE}"/>
              </a:ext>
            </a:extLst>
          </p:cNvPr>
          <p:cNvSpPr/>
          <p:nvPr/>
        </p:nvSpPr>
        <p:spPr>
          <a:xfrm>
            <a:off x="389178" y="6153692"/>
            <a:ext cx="1206760" cy="266656"/>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NL" sz="900" dirty="0">
                <a:solidFill>
                  <a:schemeClr val="bg2">
                    <a:lumMod val="75000"/>
                  </a:schemeClr>
                </a:solidFill>
                <a:latin typeface="Verdana" panose="020B0604030504040204" pitchFamily="34" charset="0"/>
              </a:rPr>
              <a:t>Project phases</a:t>
            </a:r>
            <a:endParaRPr lang="en-US" sz="900" dirty="0">
              <a:solidFill>
                <a:schemeClr val="bg2">
                  <a:lumMod val="75000"/>
                </a:schemeClr>
              </a:solidFill>
              <a:latin typeface="Verdana" panose="020B0604030504040204" pitchFamily="34" charset="0"/>
            </a:endParaRPr>
          </a:p>
        </p:txBody>
      </p:sp>
    </p:spTree>
    <p:extLst>
      <p:ext uri="{BB962C8B-B14F-4D97-AF65-F5344CB8AC3E}">
        <p14:creationId xmlns:p14="http://schemas.microsoft.com/office/powerpoint/2010/main" val="174486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542925"/>
          </a:xfrm>
        </p:spPr>
        <p:txBody>
          <a:bodyPr/>
          <a:lstStyle/>
          <a:p>
            <a:pPr>
              <a:defRPr/>
            </a:pPr>
            <a:r>
              <a:rPr lang="en-US" dirty="0">
                <a:ea typeface="+mj-ea"/>
              </a:rPr>
              <a:t>Project Facts &amp; Main Takeaway</a:t>
            </a:r>
          </a:p>
        </p:txBody>
      </p:sp>
      <p:sp>
        <p:nvSpPr>
          <p:cNvPr id="38915" name="Content Placeholder 2"/>
          <p:cNvSpPr>
            <a:spLocks noGrp="1"/>
          </p:cNvSpPr>
          <p:nvPr>
            <p:ph idx="1"/>
          </p:nvPr>
        </p:nvSpPr>
        <p:spPr bwMode="auto">
          <a:xfrm>
            <a:off x="395536" y="985273"/>
            <a:ext cx="4163764"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Starting Date:</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January 2016</a:t>
            </a:r>
          </a:p>
          <a:p>
            <a:pPr>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Duration</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30 months</a:t>
            </a:r>
          </a:p>
          <a:p>
            <a:pPr marL="341313" lvl="1" indent="-341313">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Grant Agreement No.: </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688813</a:t>
            </a:r>
          </a:p>
          <a:p>
            <a:pPr>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Topic:</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ICT-10-2015 Collective Awareness Platforms for Sustainability and Social Innovation</a:t>
            </a:r>
          </a:p>
          <a:p>
            <a:pPr>
              <a:spcBef>
                <a:spcPct val="0"/>
              </a:spcBef>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Consortium</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p>
          <a:p>
            <a:pPr marL="341313" lvl="1" indent="-341313"/>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ATHENA Research and Innovation Center in Information Communication &amp; Knowledge Technologies, Greece (Project Coordinator)</a:t>
            </a:r>
          </a:p>
          <a:p>
            <a:pPr marL="341313" lvl="1" indent="-341313"/>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Scuola Superiore di Studi Universitari e di Perfezionamento Sant’ Anna,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Italy</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Aston</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University</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United</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Kindom</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Agroknow</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Belgium</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Rete Semi Rurali,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Italy</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Zephyr</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srl,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Italy</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We</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Deliver</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Taste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s.r.o</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Czech</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Republic</a:t>
            </a:r>
          </a:p>
          <a:p>
            <a:pPr marL="341313" lvl="1" indent="-341313"/>
            <a:r>
              <a:rPr lang="nl-NL"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Zuidelijke Land- en Tuinbouworganisatie, Netherlands</a:t>
            </a:r>
          </a:p>
          <a:p>
            <a:endParaRPr lang="en-US" altLang="en-US" sz="1400" dirty="0">
              <a:solidFill>
                <a:srgbClr val="606060"/>
              </a:solidFill>
            </a:endParaRPr>
          </a:p>
        </p:txBody>
      </p:sp>
      <p:sp>
        <p:nvSpPr>
          <p:cNvPr id="4" name="Footer Placeholder 3"/>
          <p:cNvSpPr>
            <a:spLocks noGrp="1"/>
          </p:cNvSpPr>
          <p:nvPr>
            <p:ph type="ftr" sz="quarter" idx="11"/>
          </p:nvPr>
        </p:nvSpPr>
        <p:spPr/>
        <p:txBody>
          <a:bodyPr/>
          <a:lstStyle/>
          <a:p>
            <a:pPr>
              <a:defRPr/>
            </a:pPr>
            <a:r>
              <a:rPr lang="en-US"/>
              <a:t>CAPSELLA Project </a:t>
            </a:r>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041443-B086-42FF-A722-8570F217646C}" type="slidenum">
              <a:rPr lang="en-US" altLang="en-US" smtClean="0">
                <a:solidFill>
                  <a:srgbClr val="898989"/>
                </a:solidFill>
              </a:rPr>
              <a:pPr/>
              <a:t>7</a:t>
            </a:fld>
            <a:endParaRPr lang="en-US" altLang="en-US">
              <a:solidFill>
                <a:srgbClr val="898989"/>
              </a:solidFill>
            </a:endParaRPr>
          </a:p>
        </p:txBody>
      </p:sp>
      <p:pic>
        <p:nvPicPr>
          <p:cNvPr id="38918" name="Picture 4"/>
          <p:cNvPicPr>
            <a:picLocks noChangeAspect="1"/>
          </p:cNvPicPr>
          <p:nvPr/>
        </p:nvPicPr>
        <p:blipFill>
          <a:blip r:embed="rId2">
            <a:extLst>
              <a:ext uri="{28A0092B-C50C-407E-A947-70E740481C1C}">
                <a14:useLocalDpi xmlns:a14="http://schemas.microsoft.com/office/drawing/2010/main" val="0"/>
              </a:ext>
            </a:extLst>
          </a:blip>
          <a:srcRect l="-2" t="29488" r="41721" b="28448"/>
          <a:stretch>
            <a:fillRect/>
          </a:stretch>
        </p:blipFill>
        <p:spPr bwMode="auto">
          <a:xfrm>
            <a:off x="160338" y="6002338"/>
            <a:ext cx="936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6029325"/>
            <a:ext cx="1144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http://www.aston.ac.uk/EasySiteWeb/EasySite/StyleData/13-Home/Images/header-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6002338"/>
            <a:ext cx="1001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5859463"/>
            <a:ext cx="5873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8" descr="Rete Semi Rura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663" y="5981700"/>
            <a:ext cx="56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2" descr="http://www.zephyrcom.eu/themes/theme01/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5988" y="5921375"/>
            <a:ext cx="892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4" descr="https://scontent-vie1-1.xx.fbcdn.net/hphotos-xpa1/v/t1.0-9/7267_163756990461775_841455674_n.png?oh=b7d24edea2c9176f98c3098e59d19f21&amp;oe=57196F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213" y="5889625"/>
            <a:ext cx="5461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8" descr="https://pbs.twimg.com/profile_images/807628182/zlto.jpg"/>
          <p:cNvPicPr>
            <a:picLocks noChangeAspect="1" noChangeArrowheads="1"/>
          </p:cNvPicPr>
          <p:nvPr/>
        </p:nvPicPr>
        <p:blipFill>
          <a:blip r:embed="rId9">
            <a:extLst>
              <a:ext uri="{28A0092B-C50C-407E-A947-70E740481C1C}">
                <a14:useLocalDpi xmlns:a14="http://schemas.microsoft.com/office/drawing/2010/main" val="0"/>
              </a:ext>
            </a:extLst>
          </a:blip>
          <a:srcRect t="24590" b="20872"/>
          <a:stretch>
            <a:fillRect/>
          </a:stretch>
        </p:blipFill>
        <p:spPr bwMode="auto">
          <a:xfrm>
            <a:off x="7997825" y="5827713"/>
            <a:ext cx="10048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altLang="en-US"/>
              <a:t>November 2017</a:t>
            </a:r>
            <a:endParaRPr lang="en-US" altLang="en-US" dirty="0"/>
          </a:p>
        </p:txBody>
      </p:sp>
      <p:sp>
        <p:nvSpPr>
          <p:cNvPr id="15" name="Content Placeholder 2">
            <a:extLst>
              <a:ext uri="{FF2B5EF4-FFF2-40B4-BE49-F238E27FC236}">
                <a16:creationId xmlns:a16="http://schemas.microsoft.com/office/drawing/2014/main" id="{D84B6847-3D6C-4599-8873-78C42C90256D}"/>
              </a:ext>
            </a:extLst>
          </p:cNvPr>
          <p:cNvSpPr txBox="1">
            <a:spLocks/>
          </p:cNvSpPr>
          <p:nvPr/>
        </p:nvSpPr>
        <p:spPr bwMode="auto">
          <a:xfrm>
            <a:off x="5046663" y="1403551"/>
            <a:ext cx="3197745" cy="3249585"/>
          </a:xfrm>
          <a:prstGeom prst="rect">
            <a:avLst/>
          </a:prstGeom>
          <a:solidFill>
            <a:srgbClr val="808000">
              <a:alpha val="32000"/>
            </a:srgbClr>
          </a:solidFill>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bg2">
                    <a:lumMod val="75000"/>
                  </a:schemeClr>
                </a:solidFill>
                <a:latin typeface="+mn-lt"/>
                <a:ea typeface="Arial" charset="0"/>
                <a:cs typeface="+mn-cs"/>
              </a:defRPr>
            </a:lvl1pPr>
            <a:lvl2pPr marL="742950" indent="-285750" algn="l" rtl="0" eaLnBrk="0" fontAlgn="base" hangingPunct="0">
              <a:spcBef>
                <a:spcPct val="20000"/>
              </a:spcBef>
              <a:spcAft>
                <a:spcPct val="0"/>
              </a:spcAft>
              <a:buChar char="–"/>
              <a:defRPr sz="2800" kern="1200">
                <a:solidFill>
                  <a:schemeClr val="bg2">
                    <a:lumMod val="75000"/>
                  </a:schemeClr>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bg2">
                    <a:lumMod val="75000"/>
                  </a:schemeClr>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bg2">
                    <a:lumMod val="75000"/>
                  </a:schemeClr>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bg2">
                    <a:lumMod val="75000"/>
                  </a:schemeClr>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1200"/>
              </a:spcAft>
              <a:buNone/>
            </a:pPr>
            <a:r>
              <a:rPr lang="en-US" sz="1800" b="1" dirty="0">
                <a:latin typeface="Calibri" panose="020F0502020204030204" pitchFamily="34" charset="0"/>
                <a:ea typeface="Calibri" panose="020F0502020204030204" pitchFamily="34" charset="0"/>
              </a:rPr>
              <a:t>Seed to Food &amp; Idea to Market</a:t>
            </a:r>
          </a:p>
          <a:p>
            <a:pPr marL="0" lvl="1" indent="0">
              <a:spcAft>
                <a:spcPts val="1200"/>
              </a:spcAft>
              <a:buNone/>
            </a:pPr>
            <a:r>
              <a:rPr lang="en-US" sz="1800" dirty="0">
                <a:latin typeface="Calibri" panose="020F0502020204030204" pitchFamily="34" charset="0"/>
                <a:ea typeface="Calibri" panose="020F0502020204030204" pitchFamily="34" charset="0"/>
              </a:rPr>
              <a:t>Open data across the whole process and information chain</a:t>
            </a:r>
          </a:p>
          <a:p>
            <a:pPr marL="0" lvl="1" indent="0">
              <a:spcAft>
                <a:spcPts val="1200"/>
              </a:spcAft>
              <a:buNone/>
            </a:pPr>
            <a:r>
              <a:rPr lang="en-US" sz="1800" dirty="0">
                <a:latin typeface="Calibri" panose="020F0502020204030204" pitchFamily="34" charset="0"/>
                <a:ea typeface="Calibri" panose="020F0502020204030204" pitchFamily="34" charset="0"/>
              </a:rPr>
              <a:t>Community participation and co-creation</a:t>
            </a:r>
          </a:p>
          <a:p>
            <a:pPr marL="0" lvl="1" indent="0">
              <a:spcAft>
                <a:spcPts val="1200"/>
              </a:spcAft>
              <a:buNone/>
            </a:pPr>
            <a:r>
              <a:rPr lang="en-US" sz="1800" dirty="0">
                <a:latin typeface="Calibri" panose="020F0502020204030204" pitchFamily="34" charset="0"/>
                <a:ea typeface="Calibri" panose="020F0502020204030204" pitchFamily="34" charset="0"/>
              </a:rPr>
              <a:t>Mentoring the user-centric ideas so they can scale up into wider applications in the market</a:t>
            </a:r>
            <a:endParaRPr lang="en-US" sz="1800" dirty="0"/>
          </a:p>
          <a:p>
            <a:pPr marL="0" indent="0">
              <a:buNone/>
            </a:pPr>
            <a:endParaRPr lang="en-US" altLang="en-US" sz="1800" dirty="0">
              <a:solidFill>
                <a:srgbClr val="606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628650" y="188913"/>
            <a:ext cx="78867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solidFill>
                <a:srgbClr val="606060"/>
              </a:solidFill>
            </a:endParaRPr>
          </a:p>
        </p:txBody>
      </p:sp>
      <p:sp>
        <p:nvSpPr>
          <p:cNvPr id="39939" name="Content Placeholder 2"/>
          <p:cNvSpPr>
            <a:spLocks noGrp="1"/>
          </p:cNvSpPr>
          <p:nvPr>
            <p:ph idx="1"/>
          </p:nvPr>
        </p:nvSpPr>
        <p:spPr bwMode="auto">
          <a:xfrm>
            <a:off x="628650" y="1700213"/>
            <a:ext cx="7886700" cy="2614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en-US" altLang="en-US" sz="2800" dirty="0">
                <a:solidFill>
                  <a:srgbClr val="606060"/>
                </a:solidFill>
                <a:hlinkClick r:id="rId2"/>
              </a:rPr>
              <a:t>http://www.capsella.eu/</a:t>
            </a:r>
            <a:endParaRPr lang="en-US" altLang="en-US" sz="2800" dirty="0">
              <a:solidFill>
                <a:srgbClr val="606060"/>
              </a:solidFill>
            </a:endParaRPr>
          </a:p>
          <a:p>
            <a:pPr marL="0" indent="0" algn="ctr">
              <a:buFontTx/>
              <a:buNone/>
            </a:pPr>
            <a:r>
              <a:rPr lang="en-US" altLang="en-US" sz="2800" dirty="0">
                <a:solidFill>
                  <a:srgbClr val="606060"/>
                </a:solidFill>
                <a:hlinkClick r:id="rId3"/>
              </a:rPr>
              <a:t>@Capsella12</a:t>
            </a:r>
            <a:endParaRPr lang="en-US" altLang="en-US" sz="2800" dirty="0">
              <a:solidFill>
                <a:srgbClr val="606060"/>
              </a:solidFill>
            </a:endParaRPr>
          </a:p>
          <a:p>
            <a:pPr marL="0" indent="0" algn="ctr">
              <a:buFontTx/>
              <a:buNone/>
            </a:pPr>
            <a:r>
              <a:rPr lang="en-US" altLang="en-US" sz="2800" dirty="0">
                <a:solidFill>
                  <a:srgbClr val="606060"/>
                </a:solidFill>
                <a:hlinkClick r:id="rId4"/>
              </a:rPr>
              <a:t>http://www.facebook.com/capsellaproject/</a:t>
            </a:r>
            <a:endParaRPr lang="en-US" altLang="en-US" sz="2800" dirty="0">
              <a:solidFill>
                <a:srgbClr val="606060"/>
              </a:solidFill>
            </a:endParaRPr>
          </a:p>
          <a:p>
            <a:pPr marL="0" indent="0" algn="ctr">
              <a:buFontTx/>
              <a:buNone/>
            </a:pPr>
            <a:r>
              <a:rPr lang="en-US" altLang="en-US" sz="2800" dirty="0">
                <a:solidFill>
                  <a:srgbClr val="606060"/>
                </a:solidFill>
                <a:hlinkClick r:id="rId5"/>
              </a:rPr>
              <a:t>http://www.linkedin.com/groups/8524214</a:t>
            </a:r>
            <a:endParaRPr lang="en-US" altLang="en-US" sz="2800" dirty="0">
              <a:solidFill>
                <a:srgbClr val="606060"/>
              </a:solidFill>
            </a:endParaRPr>
          </a:p>
          <a:p>
            <a:pPr marL="0" indent="0" algn="ctr">
              <a:buFontTx/>
              <a:buNone/>
            </a:pPr>
            <a:r>
              <a:rPr lang="en-US" altLang="en-US" sz="2800" dirty="0">
                <a:solidFill>
                  <a:srgbClr val="606060"/>
                </a:solidFill>
                <a:hlinkClick r:id="rId6"/>
              </a:rPr>
              <a:t>https://github.com/CAPSELLA</a:t>
            </a:r>
            <a:r>
              <a:rPr lang="en-US" altLang="en-US" sz="2800" dirty="0">
                <a:solidFill>
                  <a:srgbClr val="606060"/>
                </a:solidFill>
              </a:rPr>
              <a:t> </a:t>
            </a:r>
          </a:p>
        </p:txBody>
      </p:sp>
      <p:sp>
        <p:nvSpPr>
          <p:cNvPr id="4" name="Footer Placeholder 3"/>
          <p:cNvSpPr>
            <a:spLocks noGrp="1"/>
          </p:cNvSpPr>
          <p:nvPr>
            <p:ph type="ftr" sz="quarter" idx="11"/>
          </p:nvPr>
        </p:nvSpPr>
        <p:spPr/>
        <p:txBody>
          <a:bodyPr/>
          <a:lstStyle/>
          <a:p>
            <a:pPr>
              <a:defRPr/>
            </a:pPr>
            <a:r>
              <a:rPr lang="en-US"/>
              <a:t>CAPSELLA Project </a:t>
            </a:r>
            <a:endParaRPr lang="en-US" dirty="0"/>
          </a:p>
        </p:txBody>
      </p:sp>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5994AF-EC8E-4D79-9A68-9723FE875EE4}" type="slidenum">
              <a:rPr lang="en-US" altLang="en-US" smtClean="0">
                <a:solidFill>
                  <a:srgbClr val="898989"/>
                </a:solidFill>
              </a:rPr>
              <a:pPr/>
              <a:t>8</a:t>
            </a:fld>
            <a:endParaRPr lang="en-US" altLang="en-US">
              <a:solidFill>
                <a:srgbClr val="898989"/>
              </a:solidFill>
            </a:endParaRPr>
          </a:p>
        </p:txBody>
      </p:sp>
      <p:pic>
        <p:nvPicPr>
          <p:cNvPr id="39942" name="Picture 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0" y="227647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0" y="2784475"/>
            <a:ext cx="431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6"/>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0" y="3279775"/>
            <a:ext cx="43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ltLang="en-US"/>
              <a:t>November 2017</a:t>
            </a:r>
            <a:endParaRPr lang="en-US" altLang="en-US" dirty="0"/>
          </a:p>
        </p:txBody>
      </p:sp>
      <p:pic>
        <p:nvPicPr>
          <p:cNvPr id="3" name="Picture 2">
            <a:extLst>
              <a:ext uri="{FF2B5EF4-FFF2-40B4-BE49-F238E27FC236}">
                <a16:creationId xmlns:a16="http://schemas.microsoft.com/office/drawing/2014/main" id="{E0DA4691-3383-46FD-946F-41012B8730B5}"/>
              </a:ext>
            </a:extLst>
          </p:cNvPr>
          <p:cNvPicPr>
            <a:picLocks noChangeAspect="1"/>
          </p:cNvPicPr>
          <p:nvPr/>
        </p:nvPicPr>
        <p:blipFill rotWithShape="1">
          <a:blip r:embed="rId13"/>
          <a:srcRect l="26398" t="5097" r="24949" b="2883"/>
          <a:stretch/>
        </p:blipFill>
        <p:spPr>
          <a:xfrm>
            <a:off x="628650" y="3863681"/>
            <a:ext cx="431800" cy="429415"/>
          </a:xfrm>
          <a:prstGeom prst="ellipse">
            <a:avLst/>
          </a:prstGeom>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1889</Words>
  <Application>Microsoft Office PowerPoint</Application>
  <PresentationFormat>On-screen Show (4:3)</PresentationFormat>
  <Paragraphs>166</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Times New Roman</vt:lpstr>
      <vt:lpstr>Verdana</vt:lpstr>
      <vt:lpstr>Wingdings</vt:lpstr>
      <vt:lpstr>Struttura predefinita</vt:lpstr>
      <vt:lpstr>Custom Design</vt:lpstr>
      <vt:lpstr>Collective Awareness PlatformS for Environmentally-sound Land management based on data technoLogies and Agrobiodiversity </vt:lpstr>
      <vt:lpstr>Major Sustainability Challenge</vt:lpstr>
      <vt:lpstr>Multilayered approach</vt:lpstr>
      <vt:lpstr>CAPSELLA Pilots</vt:lpstr>
      <vt:lpstr>CAPSELLA Data flow  Rural-urban linkage through data driven services</vt:lpstr>
      <vt:lpstr>A CAPSELLA Success Story</vt:lpstr>
      <vt:lpstr>Project Facts &amp; Main Takeaway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CAPSELLA</dc:creator>
  <cp:lastModifiedBy>Eleni Toli</cp:lastModifiedBy>
  <cp:revision>217</cp:revision>
  <cp:lastPrinted>2016-03-15T12:21:42Z</cp:lastPrinted>
  <dcterms:created xsi:type="dcterms:W3CDTF">2016-01-26T08:48:27Z</dcterms:created>
  <dcterms:modified xsi:type="dcterms:W3CDTF">2018-04-25T09:24:35Z</dcterms:modified>
</cp:coreProperties>
</file>